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528" r:id="rId2"/>
    <p:sldId id="529" r:id="rId3"/>
    <p:sldId id="530" r:id="rId4"/>
    <p:sldId id="532" r:id="rId5"/>
    <p:sldId id="546" r:id="rId6"/>
    <p:sldId id="469" r:id="rId7"/>
    <p:sldId id="503" r:id="rId8"/>
    <p:sldId id="605" r:id="rId9"/>
    <p:sldId id="527" r:id="rId10"/>
    <p:sldId id="470" r:id="rId11"/>
    <p:sldId id="541" r:id="rId12"/>
    <p:sldId id="472" r:id="rId13"/>
    <p:sldId id="547" r:id="rId14"/>
    <p:sldId id="596" r:id="rId15"/>
    <p:sldId id="597" r:id="rId16"/>
    <p:sldId id="598" r:id="rId17"/>
    <p:sldId id="594" r:id="rId18"/>
    <p:sldId id="595" r:id="rId19"/>
    <p:sldId id="556" r:id="rId20"/>
    <p:sldId id="599" r:id="rId21"/>
    <p:sldId id="600" r:id="rId22"/>
    <p:sldId id="601" r:id="rId23"/>
    <p:sldId id="576" r:id="rId24"/>
    <p:sldId id="577" r:id="rId25"/>
    <p:sldId id="500" r:id="rId26"/>
    <p:sldId id="501" r:id="rId27"/>
    <p:sldId id="502" r:id="rId28"/>
    <p:sldId id="602" r:id="rId29"/>
    <p:sldId id="534" r:id="rId30"/>
    <p:sldId id="401" r:id="rId31"/>
    <p:sldId id="606" r:id="rId32"/>
    <p:sldId id="607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03"/>
            <p14:sldId id="605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  <p14:sldId id="547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Parameters vs Argument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Lambda Functions" id="{0DDA9824-E9E9-4A9C-8CC4-282761E7460B}">
          <p14:sldIdLst>
            <p14:sldId id="500"/>
            <p14:sldId id="501"/>
            <p14:sldId id="502"/>
            <p14:sldId id="602"/>
          </p14:sldIdLst>
        </p14:section>
        <p14:section name="Conclusion" id="{F8861FC1-F363-4EDB-A552-AF1B370C391A}">
          <p14:sldIdLst>
            <p14:sldId id="534"/>
            <p14:sldId id="401"/>
            <p14:sldId id="606"/>
            <p14:sldId id="60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3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4.jp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1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7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>
            <a:off x="111000" y="3174260"/>
            <a:ext cx="31012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2"/>
            <a:ext cx="10033549" cy="2760267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r>
              <a:rPr lang="bg-BG" sz="3200" dirty="0"/>
              <a:t> </a:t>
            </a: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1" y="1901512"/>
            <a:ext cx="5181601" cy="10570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print("----------")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1" y="4059000"/>
            <a:ext cx="5181601" cy="1143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main():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06001" y="1873982"/>
            <a:ext cx="2355602" cy="1055608"/>
          </a:xfrm>
          <a:prstGeom prst="wedgeRoundRectCallout">
            <a:avLst>
              <a:gd name="adj1" fmla="val -65885"/>
              <a:gd name="adj2" fmla="val -28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06002" y="4185430"/>
            <a:ext cx="2355602" cy="1055608"/>
          </a:xfrm>
          <a:prstGeom prst="wedgeRoundRectCallout">
            <a:avLst>
              <a:gd name="adj1" fmla="val -65936"/>
              <a:gd name="adj2" fmla="val 11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614401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74000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504291" y="2906692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504291" y="5007224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after :</a:t>
            </a:r>
          </a:p>
          <a:p>
            <a:r>
              <a:rPr lang="en-GB" dirty="0"/>
              <a:t>Does not return result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9" y="2655763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098" y="2907354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9458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46890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</a:t>
            </a:r>
            <a:r>
              <a:rPr lang="bg-BG" dirty="0"/>
              <a:t> (2)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619000"/>
            <a:ext cx="11057030" cy="22095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program that </a:t>
            </a:r>
            <a:r>
              <a:rPr lang="en-GB" sz="3200" b="1" dirty="0">
                <a:solidFill>
                  <a:schemeClr val="bg1"/>
                </a:solidFill>
              </a:rPr>
              <a:t>receives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 grade </a:t>
            </a:r>
            <a:r>
              <a:rPr lang="en-GB" sz="3200" dirty="0"/>
              <a:t>a grade between 2.00 </a:t>
            </a:r>
            <a:br>
              <a:rPr lang="en-GB" sz="3200" dirty="0"/>
            </a:br>
            <a:r>
              <a:rPr lang="en-GB" sz="3200" dirty="0"/>
              <a:t>and 6.00 and </a:t>
            </a:r>
            <a:r>
              <a:rPr lang="en-GB" sz="3200" b="1" dirty="0">
                <a:solidFill>
                  <a:schemeClr val="bg1"/>
                </a:solidFill>
              </a:rPr>
              <a:t>prints</a:t>
            </a:r>
            <a:r>
              <a:rPr lang="en-GB" sz="3200" dirty="0"/>
              <a:t> the </a:t>
            </a:r>
            <a:r>
              <a:rPr lang="en-GB" sz="3200" b="1" dirty="0">
                <a:solidFill>
                  <a:schemeClr val="bg1"/>
                </a:solidFill>
              </a:rPr>
              <a:t>corresponding grade</a:t>
            </a:r>
            <a:r>
              <a:rPr lang="en-GB" sz="3200" b="1" dirty="0"/>
              <a:t> </a:t>
            </a:r>
            <a:r>
              <a:rPr lang="en-GB" sz="3200" dirty="0"/>
              <a:t>in </a:t>
            </a:r>
            <a:r>
              <a:rPr lang="en-GB" sz="3200" b="1" dirty="0">
                <a:solidFill>
                  <a:schemeClr val="bg1"/>
                </a:solidFill>
              </a:rPr>
              <a:t>words</a:t>
            </a:r>
            <a:endParaRPr lang="en-GB" sz="32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-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6000" y="2259000"/>
            <a:ext cx="7740000" cy="337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  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</a:t>
            </a:r>
            <a:r>
              <a:rPr lang="en-US" sz="2600" dirty="0" err="1"/>
              <a:t>elif</a:t>
            </a:r>
            <a:r>
              <a:rPr lang="en-US" sz="26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accent2"/>
                </a:solidFill>
              </a:rPr>
              <a:t>    </a:t>
            </a:r>
            <a:r>
              <a:rPr lang="en-US" sz="26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Lambda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6000" y="3204000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…</a:t>
            </a:r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43401" y="2502548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495000" y="4781365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510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person() </a:t>
            </a:r>
            <a:r>
              <a:rPr lang="en-GB" sz="2600" i="1" dirty="0">
                <a:solidFill>
                  <a:schemeClr val="accent2"/>
                </a:solidFill>
              </a:rPr>
              <a:t>#'George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8600" y="3249000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function that </a:t>
            </a:r>
            <a:r>
              <a:rPr lang="en-US" sz="3400" b="1" dirty="0">
                <a:solidFill>
                  <a:schemeClr val="bg1"/>
                </a:solidFill>
              </a:rPr>
              <a:t>receives three parameters </a:t>
            </a:r>
            <a:r>
              <a:rPr lang="en-US" sz="3400" dirty="0"/>
              <a:t>and calculates a result depending on operator          </a:t>
            </a:r>
          </a:p>
          <a:p>
            <a:r>
              <a:rPr lang="en-US" sz="3400" dirty="0"/>
              <a:t>The operator can be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dirty="0"/>
              <a:t>', 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dirty="0"/>
              <a:t> </a:t>
            </a:r>
            <a:endParaRPr lang="bg-BG" sz="3400" dirty="0"/>
          </a:p>
          <a:p>
            <a:r>
              <a:rPr lang="en-US" sz="3400" dirty="0"/>
              <a:t>The input comes as three parameters -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and</a:t>
            </a:r>
            <a:br>
              <a:rPr lang="en-US" sz="3400" dirty="0"/>
            </a:br>
            <a:r>
              <a:rPr lang="en-US" sz="3400" dirty="0"/>
              <a:t>an operator as a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Calculations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78378" y="4587138"/>
            <a:ext cx="4323574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5, 10, 'multiply'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1000" y="4599000"/>
            <a:ext cx="1035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bg-BG" sz="3200" dirty="0">
                <a:solidFill>
                  <a:schemeClr val="dk1"/>
                </a:solidFill>
              </a:rPr>
              <a:t>25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458976" y="47522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Calculations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25</a:t>
            </a:fld>
            <a:endParaRPr lang="en-US" sz="10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</a:t>
            </a:r>
            <a:br>
              <a:rPr lang="bg-BG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2399826" y="1944000"/>
            <a:ext cx="501657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latin typeface="Consolas"/>
              </a:rPr>
              <a:t>x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dirty="0">
                <a:latin typeface="Consolas"/>
              </a:rPr>
              <a:t>: a * b</a:t>
            </a:r>
            <a:endParaRPr lang="en-US" dirty="0"/>
          </a:p>
          <a:p>
            <a:r>
              <a:rPr lang="en-US" dirty="0">
                <a:latin typeface="Consolas"/>
              </a:rPr>
              <a:t>print(x(3, 4))  </a:t>
            </a:r>
            <a:r>
              <a:rPr lang="en-US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399826" y="3294000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Write a function which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receives </a:t>
            </a:r>
            <a:r>
              <a:rPr lang="en-US" sz="3400" dirty="0">
                <a:latin typeface="+mj-lt"/>
              </a:rPr>
              <a:t>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string </a:t>
            </a:r>
            <a:r>
              <a:rPr lang="en-US" sz="3400" dirty="0">
                <a:latin typeface="+mj-lt"/>
              </a:rPr>
              <a:t>and 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counter n</a:t>
            </a:r>
            <a:endParaRPr lang="en-US" sz="3400" dirty="0">
              <a:latin typeface="+mj-lt"/>
            </a:endParaRPr>
          </a:p>
          <a:p>
            <a:r>
              <a:rPr lang="en-US" sz="3400" dirty="0">
                <a:latin typeface="+mj-lt"/>
              </a:rPr>
              <a:t>The function should return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new string </a:t>
            </a:r>
            <a:r>
              <a:rPr lang="en-US" sz="3400" dirty="0">
                <a:latin typeface="+mj-lt"/>
              </a:rPr>
              <a:t>–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result</a:t>
            </a:r>
            <a:r>
              <a:rPr lang="en-US" sz="3400" dirty="0">
                <a:latin typeface="+mj-lt"/>
              </a:rPr>
              <a:t> of repeating the old string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3400" dirty="0">
                <a:latin typeface="+mj-lt"/>
              </a:rPr>
              <a:t> times </a:t>
            </a:r>
          </a:p>
          <a:p>
            <a:r>
              <a:rPr lang="en-US" sz="3400" dirty="0">
                <a:latin typeface="+mj-lt"/>
              </a:rPr>
              <a:t>Print the result on the console</a:t>
            </a:r>
            <a:endParaRPr lang="bg-BG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Repeat String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96000" y="3879000"/>
            <a:ext cx="1245592" cy="12522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 err="1">
                <a:solidFill>
                  <a:schemeClr val="dk1"/>
                </a:solidFill>
              </a:rPr>
              <a:t>abc</a:t>
            </a:r>
            <a:endParaRPr lang="en-US" sz="32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3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348834" y="4147900"/>
            <a:ext cx="2661643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abcabcabc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2442713" y="43011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7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284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0553" y="1219102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0499" y="3661885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991000" y="2889000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snake_case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88778" y="2663525"/>
            <a:ext cx="2701505" cy="882654"/>
          </a:xfrm>
          <a:prstGeom prst="wedgeRoundRectCallout">
            <a:avLst>
              <a:gd name="adj1" fmla="val -16921"/>
              <a:gd name="adj2" fmla="val 66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3" y="4492997"/>
            <a:ext cx="2701505" cy="1055608"/>
          </a:xfrm>
          <a:prstGeom prst="wedgeRoundRectCallout">
            <a:avLst>
              <a:gd name="adj1" fmla="val -21473"/>
              <a:gd name="adj2" fmla="val -65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6600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340727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087" y="118228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Write a program that receives a sequence of numbers, separated by a single space,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absolute value</a:t>
            </a:r>
            <a:r>
              <a:rPr lang="en-US" b="1" dirty="0"/>
              <a:t> </a:t>
            </a:r>
            <a:br>
              <a:rPr lang="bg-BG" b="1" dirty="0"/>
            </a:br>
            <a:r>
              <a:rPr lang="en-US" dirty="0"/>
              <a:t>as a list. 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429" y="3789000"/>
            <a:ext cx="3330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1 2.5 -3 -4.5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5376000" y="3789000"/>
            <a:ext cx="5207030" cy="711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[1.0, 2.5, 3.0, 4.5]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468542" y="3954087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6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</TotalTime>
  <Words>1445</Words>
  <Application>Microsoft Office PowerPoint</Application>
  <PresentationFormat>Widescreen</PresentationFormat>
  <Paragraphs>270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Built-In Functions</vt:lpstr>
      <vt:lpstr>Problem: Absolute Values</vt:lpstr>
      <vt:lpstr>Declaring and Invoking Functions</vt:lpstr>
      <vt:lpstr>Declaring Function</vt:lpstr>
      <vt:lpstr>Invoking a Function (1)</vt:lpstr>
      <vt:lpstr>Invoking a Function (2)</vt:lpstr>
      <vt:lpstr>Function Without Parameters</vt:lpstr>
      <vt:lpstr>Return Values</vt:lpstr>
      <vt:lpstr>Return Keyword (1)</vt:lpstr>
      <vt:lpstr>Return Keyword (2) </vt:lpstr>
      <vt:lpstr>Problem: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Calculations</vt:lpstr>
      <vt:lpstr>Solution: Calculations</vt:lpstr>
      <vt:lpstr>Lambda Functions</vt:lpstr>
      <vt:lpstr>Lambda Definition</vt:lpstr>
      <vt:lpstr>Lambda Example</vt:lpstr>
      <vt:lpstr>Problem: Repeat String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50</cp:revision>
  <dcterms:created xsi:type="dcterms:W3CDTF">2018-05-23T13:08:44Z</dcterms:created>
  <dcterms:modified xsi:type="dcterms:W3CDTF">2022-02-02T16:10:56Z</dcterms:modified>
  <cp:category>Python Fundamentals Course @ SoftUni: https://softuni.bg/trainings/2442/python-fundamentals-september-2019</cp:category>
</cp:coreProperties>
</file>