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329" r:id="rId5"/>
    <p:sldId id="330" r:id="rId6"/>
    <p:sldId id="331" r:id="rId7"/>
    <p:sldId id="494" r:id="rId8"/>
    <p:sldId id="496" r:id="rId9"/>
    <p:sldId id="312" r:id="rId10"/>
    <p:sldId id="495" r:id="rId11"/>
    <p:sldId id="302" r:id="rId12"/>
    <p:sldId id="303" r:id="rId13"/>
    <p:sldId id="304" r:id="rId14"/>
    <p:sldId id="307" r:id="rId15"/>
    <p:sldId id="308" r:id="rId16"/>
    <p:sldId id="315" r:id="rId17"/>
    <p:sldId id="316" r:id="rId18"/>
    <p:sldId id="309" r:id="rId19"/>
    <p:sldId id="313" r:id="rId20"/>
    <p:sldId id="314" r:id="rId21"/>
    <p:sldId id="317" r:id="rId22"/>
    <p:sldId id="334" r:id="rId23"/>
    <p:sldId id="327" r:id="rId24"/>
    <p:sldId id="319" r:id="rId25"/>
    <p:sldId id="320" r:id="rId26"/>
    <p:sldId id="499" r:id="rId27"/>
    <p:sldId id="328" r:id="rId28"/>
    <p:sldId id="321" r:id="rId29"/>
    <p:sldId id="322" r:id="rId30"/>
    <p:sldId id="323" r:id="rId31"/>
    <p:sldId id="324" r:id="rId32"/>
    <p:sldId id="325" r:id="rId33"/>
    <p:sldId id="326" r:id="rId34"/>
    <p:sldId id="279" r:id="rId35"/>
    <p:sldId id="280" r:id="rId36"/>
    <p:sldId id="401" r:id="rId37"/>
    <p:sldId id="497" r:id="rId38"/>
    <p:sldId id="498" r:id="rId39"/>
    <p:sldId id="405" r:id="rId40"/>
    <p:sldId id="49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B3E77DA-8959-48ED-9822-B2755DCAEB9D}">
          <p14:sldIdLst>
            <p14:sldId id="256"/>
            <p14:sldId id="257"/>
            <p14:sldId id="258"/>
          </p14:sldIdLst>
        </p14:section>
        <p14:section name="List Comprehension" id="{7D4FEBB4-2FD7-4DE6-A0E5-C8482B12B078}">
          <p14:sldIdLst>
            <p14:sldId id="329"/>
            <p14:sldId id="330"/>
            <p14:sldId id="331"/>
            <p14:sldId id="494"/>
            <p14:sldId id="496"/>
            <p14:sldId id="312"/>
            <p14:sldId id="495"/>
          </p14:sldIdLst>
        </p14:section>
        <p14:section name="List Methods" id="{43B0954C-C219-4D40-8966-3828E2F00FFC}">
          <p14:sldIdLst>
            <p14:sldId id="302"/>
            <p14:sldId id="303"/>
            <p14:sldId id="304"/>
            <p14:sldId id="307"/>
            <p14:sldId id="308"/>
            <p14:sldId id="315"/>
            <p14:sldId id="316"/>
            <p14:sldId id="309"/>
            <p14:sldId id="313"/>
            <p14:sldId id="314"/>
          </p14:sldIdLst>
        </p14:section>
        <p14:section name="Advanced Methods" id="{DC0DBF18-66EC-47D3-8C8F-3B80888A6750}">
          <p14:sldIdLst>
            <p14:sldId id="317"/>
            <p14:sldId id="334"/>
            <p14:sldId id="327"/>
            <p14:sldId id="319"/>
            <p14:sldId id="320"/>
            <p14:sldId id="499"/>
            <p14:sldId id="328"/>
            <p14:sldId id="321"/>
            <p14:sldId id="322"/>
          </p14:sldIdLst>
        </p14:section>
        <p14:section name="Additional List Manipulations" id="{6D424325-82FF-4C7A-B133-ED25E4454B4F}">
          <p14:sldIdLst>
            <p14:sldId id="323"/>
            <p14:sldId id="324"/>
            <p14:sldId id="325"/>
            <p14:sldId id="326"/>
          </p14:sldIdLst>
        </p14:section>
        <p14:section name="Live Exercises" id="{EE17E7C9-E63B-41F4-A88F-16D5C59A2D0E}">
          <p14:sldIdLst>
            <p14:sldId id="279"/>
          </p14:sldIdLst>
        </p14:section>
        <p14:section name="Conclusion" id="{B36DF43C-5ADE-4C3D-8C5E-A5EAFAD50CCC}">
          <p14:sldIdLst>
            <p14:sldId id="280"/>
            <p14:sldId id="401"/>
            <p14:sldId id="497"/>
            <p14:sldId id="49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82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10.2.2022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809A41F-AC9B-4D50-8CDD-82C4399C50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7044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73D5BF-8C07-4CC0-A7D1-6BA3930A3B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7627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58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6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F304F7-691C-4B57-97AF-EB05ECCBD0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5321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D12869-8529-4F9A-83F6-1EC77DC700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5892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2E0822-6A21-479E-B6A3-61AF157DAD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541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8F6894-C77D-4050-B2ED-24A77BDC86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8330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62F841B-6CC2-4C75-B5F9-C2FFDC2530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E4AD9265-5CC6-4A51-B77D-32EAD4A7BFB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3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22A8360-03A6-41C9-B5FA-5A392CFBB07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6809B93-C237-424C-8A0A-6FD37C947A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FA03064E-A84B-49C8-BEAF-128EF096FC8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A8117C46-0ED6-4F6E-901A-951A271B3F8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7C68FFBF-1C3C-431A-9DE7-91E2C2CFECD8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DB6685DC-EEBC-4742-BEA6-44A590DBC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BCD6A774-583D-4909-821F-5A82CEBFC8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FA8096B5-2F12-4144-A6B2-A195560C37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8F04F5F-8962-460E-AE34-FC086C4CE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6AD7D3D-096E-4A1B-9C16-58FF64D0D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F1D7765-05CA-4337-A286-962B46E6F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B9003522-A709-4CE8-B148-05EA184C400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C76A690-C076-4376-B72F-6615C266D3F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CE5DFC0-DFF6-498F-B1B5-028591EDCABB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895A379-E716-479A-A9BA-3ECD219F5B8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CBFD119E-503B-40F9-A493-D1296B6AC464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54713D0E-F9DD-4414-A939-B28237E9E25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C09A0021-3373-4C25-A62D-E6C6BDE247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4A15D88-9830-4517-85ED-3EEB8B95D25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750AF30B-3B0B-49FC-83BC-AB108439E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9F3CCB9D-42FA-4DB7-8A2A-7CE8BBF408D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5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ACBC3444-AAC7-48FB-AAA7-48E49EA970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587416D1-3C1D-478C-A38B-A2C3C435FC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BC8803AF-091D-46B5-AFF4-AA8B2561278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94CCA6C2-C2BC-4BBB-B83A-F145FCEA084A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D134B28-A3B0-4680-84B4-AF5856E2771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9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901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077A3657-16A5-4114-B3BF-C201475E4CA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EDA0A0A-DEAD-48CA-A335-B4A3616FB1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FC27B759-5ACD-4B77-8F1C-D4BFCD480F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1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307DBB7A-97F2-45FE-A147-40ABB1769A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3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F8DB051C-79CA-4F70-9A8A-B63B9C3A6EA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05ABD33-CB76-4DE8-9918-C759A7260A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93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9D70E42-5735-444B-B0AD-A5510ED4A0A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66959D7-278F-4BCF-A328-1328A2DD7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8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C438EB7B-47D3-4072-AB47-4F5E4E5975D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97EAD44E-DDC0-4B80-A895-6F8425AE0B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0A1F619E-2DBA-4942-806F-5C20B0CD53B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D4221DA-3F76-45DF-8A74-87E9C6096F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6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E05C7BA3-8EB0-49BE-ACD5-53D7AC2594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1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svn.softuni.org/admin/svn/soft-tech/Jan-2022/Python/05-Lists-Advanced/05-Lists-Advanced-Lab.docx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30.jp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7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3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171905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841475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Lists Advanced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7391" r="5240" b="6957"/>
          <a:stretch/>
        </p:blipFill>
        <p:spPr>
          <a:xfrm>
            <a:off x="671147" y="2354721"/>
            <a:ext cx="2390418" cy="234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6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963EA6-6C78-413D-AD76-E2836B3618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1412" y="2619000"/>
            <a:ext cx="11070000" cy="1935000"/>
          </a:xfrm>
        </p:spPr>
        <p:txBody>
          <a:bodyPr/>
          <a:lstStyle/>
          <a:p>
            <a:r>
              <a:rPr lang="en-US" sz="2600" dirty="0"/>
              <a:t>text = input()</a:t>
            </a:r>
          </a:p>
          <a:p>
            <a:r>
              <a:rPr lang="en-US" sz="2600" dirty="0"/>
              <a:t>vowels = ['a', 'u', 'e', 'i', 'o', 'A', 'U', 'E', 'I', 'O']</a:t>
            </a:r>
          </a:p>
          <a:p>
            <a:r>
              <a:rPr lang="en-US" sz="2600" dirty="0"/>
              <a:t>no_vowels = ''.join(</a:t>
            </a:r>
            <a:r>
              <a:rPr lang="en-US" sz="2600" dirty="0">
                <a:solidFill>
                  <a:schemeClr val="bg1"/>
                </a:solidFill>
              </a:rPr>
              <a:t>[</a:t>
            </a:r>
            <a:r>
              <a:rPr lang="en-US" sz="2600" dirty="0"/>
              <a:t>x </a:t>
            </a:r>
            <a:r>
              <a:rPr lang="en-US" sz="2600" dirty="0">
                <a:solidFill>
                  <a:schemeClr val="bg1"/>
                </a:solidFill>
              </a:rPr>
              <a:t>for</a:t>
            </a:r>
            <a:r>
              <a:rPr lang="en-US" sz="2600" dirty="0"/>
              <a:t> x in text </a:t>
            </a:r>
            <a:r>
              <a:rPr lang="en-US" sz="2600" dirty="0">
                <a:solidFill>
                  <a:schemeClr val="bg1"/>
                </a:solidFill>
              </a:rPr>
              <a:t>if</a:t>
            </a:r>
            <a:r>
              <a:rPr lang="en-US" sz="2600" dirty="0"/>
              <a:t> x </a:t>
            </a:r>
            <a:r>
              <a:rPr lang="en-US" sz="2600" dirty="0">
                <a:solidFill>
                  <a:schemeClr val="bg1"/>
                </a:solidFill>
              </a:rPr>
              <a:t>not</a:t>
            </a:r>
            <a:r>
              <a:rPr lang="en-US" sz="2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in</a:t>
            </a:r>
            <a:r>
              <a:rPr lang="en-US" sz="2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/>
              <a:t>vowels</a:t>
            </a:r>
            <a:r>
              <a:rPr lang="en-US" sz="2600" dirty="0">
                <a:solidFill>
                  <a:schemeClr val="bg1"/>
                </a:solidFill>
              </a:rPr>
              <a:t>]</a:t>
            </a:r>
            <a:r>
              <a:rPr lang="en-US" sz="2600" dirty="0"/>
              <a:t>)</a:t>
            </a:r>
          </a:p>
          <a:p>
            <a:r>
              <a:rPr lang="en-US" sz="2600" dirty="0"/>
              <a:t>print(no_vowels)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No Vowels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1DF919E-C1F2-485B-AF1F-18C513A1C3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BFC9F4A-6D84-4ED2-9264-974A811FB7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2" t="15863" r="7462" b="17157"/>
          <a:stretch/>
        </p:blipFill>
        <p:spPr>
          <a:xfrm>
            <a:off x="9041412" y="4194000"/>
            <a:ext cx="2700000" cy="21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6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3E8065-7E2F-4FAF-9B36-9AF0ECC727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 Methods</a:t>
            </a:r>
          </a:p>
        </p:txBody>
      </p:sp>
      <p:pic>
        <p:nvPicPr>
          <p:cNvPr id="2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280" y="969264"/>
            <a:ext cx="4663440" cy="349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94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7211982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/>
              <a:t>(4) </a:t>
            </a:r>
            <a:r>
              <a:rPr lang="en-US" i="1" dirty="0">
                <a:solidFill>
                  <a:schemeClr val="accent2"/>
                </a:solidFill>
              </a:rPr>
              <a:t># [1, 2, 3, 4]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000" b="1" dirty="0">
                <a:latin typeface="+mj-lt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extend()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insert()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15283" y="3788938"/>
            <a:ext cx="721198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extend</a:t>
            </a:r>
            <a:r>
              <a:rPr lang="en-US" dirty="0">
                <a:solidFill>
                  <a:schemeClr val="tx1"/>
                </a:solidFill>
              </a:rPr>
              <a:t>([4, 5])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[1, 2, 3, 4, 5]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15283" y="5591707"/>
            <a:ext cx="721198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(1, 4)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[1, 4, 2, 3]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7296912" y="1489373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single element at the end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296912" y="3340882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multiple elements at the end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296912" y="5315088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single element at a specific index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00CE9F9-DF59-47AC-9BEF-1EBD88C6025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4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8931052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my_list.</a:t>
            </a:r>
            <a:r>
              <a:rPr lang="en-US" dirty="0">
                <a:solidFill>
                  <a:schemeClr val="bg1"/>
                </a:solidFill>
              </a:rPr>
              <a:t>clear</a:t>
            </a:r>
            <a:r>
              <a:rPr lang="en-US" dirty="0"/>
              <a:t>() </a:t>
            </a:r>
            <a:r>
              <a:rPr lang="en-US" i="1" dirty="0">
                <a:solidFill>
                  <a:schemeClr val="accent2"/>
                </a:solidFill>
              </a:rPr>
              <a:t># []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clear()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Elements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15282" y="3788938"/>
            <a:ext cx="8931053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r>
              <a:rPr lang="en-US" dirty="0">
                <a:solidFill>
                  <a:schemeClr val="tx1"/>
                </a:solidFill>
              </a:rPr>
              <a:t>number = </a:t>
            </a:r>
            <a:r>
              <a:rPr lang="en-US" dirty="0" err="1">
                <a:solidFill>
                  <a:schemeClr val="tx1"/>
                </a:solidFill>
              </a:rPr>
              <a:t>my_list.</a:t>
            </a:r>
            <a:r>
              <a:rPr lang="en-US" dirty="0" err="1">
                <a:solidFill>
                  <a:schemeClr val="bg1"/>
                </a:solidFill>
              </a:rPr>
              <a:t>pop</a:t>
            </a:r>
            <a:r>
              <a:rPr lang="en-US" dirty="0">
                <a:solidFill>
                  <a:schemeClr val="tx1"/>
                </a:solidFill>
              </a:rPr>
              <a:t>(0)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[2, 3]; number -&gt; 1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15283" y="5591707"/>
            <a:ext cx="893105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>
                <a:solidFill>
                  <a:schemeClr val="tx1"/>
                </a:solidFill>
              </a:rPr>
              <a:t>(1)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[2, 3]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7296912" y="1489373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all elements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296912" y="3261134"/>
            <a:ext cx="379476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element by index and returns it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296912" y="5315088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by value 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(first occurrence)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FF79094-1CE5-409D-8B46-93A3A165B4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1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1000" y="4520102"/>
            <a:ext cx="2132102" cy="2218657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3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add 20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insert 0 15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leave 0 5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End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You will receive how many wagons the train has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Until you receive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sz="3200" dirty="0"/>
              <a:t>", you will get some of the commands: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add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{people} </a:t>
            </a:r>
            <a:r>
              <a:rPr lang="en-US" sz="3000" dirty="0"/>
              <a:t>-&gt; adds the people in the last wagon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insert {index} {people} </a:t>
            </a:r>
            <a:r>
              <a:rPr lang="en-US" sz="3000" dirty="0"/>
              <a:t>-&gt; adds the people at the given wagon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leave {index} {people} </a:t>
            </a:r>
            <a:r>
              <a:rPr lang="en-US" sz="3000" dirty="0"/>
              <a:t>-&gt; removes the people from the wagon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Trains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756598" y="5289543"/>
            <a:ext cx="2028252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dirty="0">
                <a:solidFill>
                  <a:schemeClr val="tx1"/>
                </a:solidFill>
              </a:rPr>
              <a:t>[10, 0, 20]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3867912" y="5361986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ACBD9E8-8E59-4048-92E1-32B1075AAF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10A225-D7BF-4BA6-9021-7D8E656EE7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802" y="1245357"/>
            <a:ext cx="5220000" cy="546864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train_length</a:t>
            </a:r>
            <a:r>
              <a:rPr lang="en-US" sz="2200" dirty="0"/>
              <a:t>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train = </a:t>
            </a:r>
            <a:r>
              <a:rPr lang="en-US" sz="2200" dirty="0">
                <a:solidFill>
                  <a:schemeClr val="bg1"/>
                </a:solidFill>
              </a:rPr>
              <a:t>[0] * </a:t>
            </a:r>
            <a:r>
              <a:rPr lang="en-US" sz="2200" dirty="0" err="1">
                <a:solidFill>
                  <a:schemeClr val="bg1"/>
                </a:solidFill>
              </a:rPr>
              <a:t>train_length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while command !=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tokens = </a:t>
            </a:r>
            <a:r>
              <a:rPr lang="en-US" sz="2200" dirty="0" err="1"/>
              <a:t>command.split</a:t>
            </a:r>
            <a:r>
              <a:rPr lang="en-US" sz="2200" dirty="0"/>
              <a:t>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key_word</a:t>
            </a:r>
            <a:r>
              <a:rPr lang="en-US" sz="2200" dirty="0"/>
              <a:t> = tokens[0]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if </a:t>
            </a:r>
            <a:r>
              <a:rPr lang="en-US" sz="2200" dirty="0" err="1"/>
              <a:t>key_word</a:t>
            </a:r>
            <a:r>
              <a:rPr lang="en-US" sz="2200" dirty="0"/>
              <a:t> == "add":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Implement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    # Add the other cases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print(train)</a:t>
            </a:r>
            <a:endParaRPr lang="bg-BG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Trains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278802" y="1494000"/>
            <a:ext cx="3067198" cy="1055608"/>
          </a:xfrm>
          <a:prstGeom prst="wedgeRoundRectCallout">
            <a:avLst>
              <a:gd name="adj1" fmla="val -58182"/>
              <a:gd name="adj2" fmla="val -110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 list with same values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0AB5546-922C-4E17-BC75-F30C83C1D7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 descr="https://www.shareicon.net/data/512x512/2016/08/31/821538_transportation_512x512.png">
            <a:extLst>
              <a:ext uri="{FF2B5EF4-FFF2-40B4-BE49-F238E27FC236}">
                <a16:creationId xmlns:a16="http://schemas.microsoft.com/office/drawing/2014/main" id="{AE29D67F-E89F-4085-AE56-41FF2B8C3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000" y="4343141"/>
            <a:ext cx="2311800" cy="231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30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6000" y="3980566"/>
            <a:ext cx="2614184" cy="2526434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2-Walk the dog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1-Drink coffee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6-Dinner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5-Work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End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You will be receiving to-do notes until you get the command </a:t>
            </a:r>
            <a:r>
              <a:rPr lang="en-US" sz="3200" b="1" dirty="0">
                <a:solidFill>
                  <a:schemeClr val="bg1"/>
                </a:solidFill>
              </a:rPr>
              <a:t>"End"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notes will be in the format: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"{priority}-{note}"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Return the list of to-do notes sorted by priority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ascending</a:t>
            </a:r>
            <a:r>
              <a:rPr lang="en-US" sz="3200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Hint: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/>
              <a:t>and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insert()</a:t>
            </a:r>
            <a:r>
              <a:rPr lang="en-US" sz="3200" b="1" dirty="0"/>
              <a:t> </a:t>
            </a:r>
            <a:r>
              <a:rPr lang="en-US" sz="3200" dirty="0"/>
              <a:t>methods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Todo List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016342" y="4985579"/>
            <a:ext cx="8111154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['Drink coffee', 'Walk the dog', 'Work', 'Dinner']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63F23C6-65CE-46E3-8749-B56EA7F6A5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Right Arrow 5">
            <a:extLst>
              <a:ext uri="{FF2B5EF4-FFF2-40B4-BE49-F238E27FC236}">
                <a16:creationId xmlns:a16="http://schemas.microsoft.com/office/drawing/2014/main" id="{8962ECBD-2174-4D64-A7D0-CF40103532C3}"/>
              </a:ext>
            </a:extLst>
          </p:cNvPr>
          <p:cNvSpPr/>
          <p:nvPr/>
        </p:nvSpPr>
        <p:spPr bwMode="auto">
          <a:xfrm>
            <a:off x="3266325" y="5073411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372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44976-DFC6-45C8-B390-8BCC5DAB47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6000" y="1232911"/>
            <a:ext cx="7049766" cy="54810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notes = [0] * 10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while True: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if command ==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    break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tokens = </a:t>
            </a:r>
            <a:r>
              <a:rPr lang="en-US" sz="2200" dirty="0" err="1"/>
              <a:t>command.split</a:t>
            </a:r>
            <a:r>
              <a:rPr lang="en-US" sz="2200" dirty="0"/>
              <a:t>("-")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priority = int(tokens[0])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note = tokens[1]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notes.pop</a:t>
            </a:r>
            <a:r>
              <a:rPr lang="en-US" sz="2200" dirty="0"/>
              <a:t>(priority)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notes.insert</a:t>
            </a:r>
            <a:r>
              <a:rPr lang="en-US" sz="2200" dirty="0"/>
              <a:t>(priority, note)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# Add only the elements that are not 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Todo List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435883" y="1487650"/>
            <a:ext cx="4320000" cy="578882"/>
          </a:xfrm>
          <a:prstGeom prst="wedgeRoundRectCallout">
            <a:avLst>
              <a:gd name="adj1" fmla="val -54563"/>
              <a:gd name="adj2" fmla="val -33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list with 10 zeros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C285D0B-8AB4-40AB-9A02-E1D4BA538F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795282" y="1830475"/>
            <a:ext cx="5255717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3, 2, 2]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my_list.</a:t>
            </a:r>
            <a:r>
              <a:rPr lang="en-US" dirty="0">
                <a:solidFill>
                  <a:schemeClr val="bg1"/>
                </a:solidFill>
              </a:rPr>
              <a:t>count</a:t>
            </a:r>
            <a:r>
              <a:rPr lang="en-US" dirty="0"/>
              <a:t>(2) </a:t>
            </a:r>
            <a:r>
              <a:rPr lang="en-US" i="1" dirty="0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count()</a:t>
            </a:r>
            <a:r>
              <a:rPr lang="en-US" sz="3000" b="1" dirty="0">
                <a:latin typeface="+mj-lt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index()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reverse()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Useful Methods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795282" y="3788938"/>
            <a:ext cx="525571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3, 2, 2]</a:t>
            </a:r>
          </a:p>
          <a:p>
            <a:r>
              <a:rPr lang="en-US" dirty="0">
                <a:solidFill>
                  <a:schemeClr val="tx1"/>
                </a:solidFill>
              </a:rPr>
              <a:t>last = my_list.</a:t>
            </a:r>
            <a:r>
              <a:rPr lang="en-US" dirty="0">
                <a:solidFill>
                  <a:schemeClr val="bg1"/>
                </a:solidFill>
              </a:rPr>
              <a:t>index</a:t>
            </a:r>
            <a:r>
              <a:rPr lang="en-US" dirty="0">
                <a:solidFill>
                  <a:schemeClr val="tx1"/>
                </a:solidFill>
              </a:rPr>
              <a:t>(2)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795282" y="5591707"/>
            <a:ext cx="525571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reverse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[3, 2, 1]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5781000" y="1409821"/>
            <a:ext cx="379476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Finds all occurrences in a list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784218" y="3380385"/>
            <a:ext cx="379476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Finds the index of the first occurrence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794636" y="5344958"/>
            <a:ext cx="3794760" cy="5788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Reverses the elements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089BF58-EA7D-4A28-9CE5-B7A43B3A91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0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You will</a:t>
            </a:r>
            <a:r>
              <a:rPr lang="en-US" sz="3400" b="1" dirty="0"/>
              <a:t> </a:t>
            </a:r>
            <a:r>
              <a:rPr lang="en-US" sz="3400" dirty="0"/>
              <a:t>receive words separated by a </a:t>
            </a:r>
            <a:r>
              <a:rPr lang="en-US" sz="3400" b="1" dirty="0">
                <a:solidFill>
                  <a:schemeClr val="bg1"/>
                </a:solidFill>
              </a:rPr>
              <a:t>single space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dirty="0"/>
              <a:t>and a </a:t>
            </a:r>
            <a:r>
              <a:rPr lang="en-US" sz="3400" b="1" dirty="0">
                <a:solidFill>
                  <a:schemeClr val="bg1"/>
                </a:solidFill>
              </a:rPr>
              <a:t>palindrome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Print a list containing </a:t>
            </a:r>
            <a:r>
              <a:rPr lang="en-US" sz="3400" b="1" dirty="0">
                <a:solidFill>
                  <a:schemeClr val="bg1"/>
                </a:solidFill>
              </a:rPr>
              <a:t>all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palindromes</a:t>
            </a: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Print the number of </a:t>
            </a:r>
            <a:r>
              <a:rPr lang="en-US" sz="3400" b="1" dirty="0">
                <a:solidFill>
                  <a:schemeClr val="bg1"/>
                </a:solidFill>
              </a:rPr>
              <a:t>occurrences</a:t>
            </a:r>
            <a:r>
              <a:rPr lang="en-US" sz="3400" dirty="0"/>
              <a:t> of the </a:t>
            </a:r>
            <a:r>
              <a:rPr lang="en-US" sz="3400" b="1" dirty="0">
                <a:solidFill>
                  <a:schemeClr val="bg1"/>
                </a:solidFill>
              </a:rPr>
              <a:t>palindrome</a:t>
            </a:r>
            <a:r>
              <a:rPr lang="en-US" sz="3400" dirty="0"/>
              <a:t> in the</a:t>
            </a:r>
            <a:br>
              <a:rPr lang="en-US" sz="3400" dirty="0"/>
            </a:br>
            <a:r>
              <a:rPr lang="en-US" sz="3400" dirty="0"/>
              <a:t>format: </a:t>
            </a:r>
            <a:r>
              <a:rPr lang="en-US" sz="3400" b="1" dirty="0">
                <a:latin typeface="+mj-lt"/>
              </a:rPr>
              <a:t>"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Found palindrome {number} times</a:t>
            </a:r>
            <a:r>
              <a:rPr lang="en-US" sz="3400" b="1" dirty="0">
                <a:latin typeface="+mj-lt"/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Palindrome Strings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36000" y="4811289"/>
            <a:ext cx="530158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wow father mom wow shirt stats</a:t>
            </a:r>
          </a:p>
          <a:p>
            <a:r>
              <a:rPr lang="en-US" dirty="0">
                <a:solidFill>
                  <a:schemeClr val="tx1"/>
                </a:solidFill>
              </a:rPr>
              <a:t>wow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546088" y="4811289"/>
            <a:ext cx="529993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['wow', 'mom', 'wow', 'stats']</a:t>
            </a:r>
          </a:p>
          <a:p>
            <a:r>
              <a:rPr lang="en-US" dirty="0">
                <a:solidFill>
                  <a:schemeClr val="tx1"/>
                </a:solidFill>
              </a:rPr>
              <a:t>Found palindrome 2 times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871686" y="5209136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B678FF3-AAAD-4129-9639-49C3E9D04D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9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</a:t>
            </a:r>
          </a:p>
          <a:p>
            <a:r>
              <a:rPr lang="en-US" dirty="0"/>
              <a:t>List Methods</a:t>
            </a:r>
          </a:p>
          <a:p>
            <a:r>
              <a:rPr lang="en-US" dirty="0"/>
              <a:t>Advanced Methods</a:t>
            </a:r>
          </a:p>
          <a:p>
            <a:r>
              <a:rPr lang="en-US" dirty="0"/>
              <a:t>Additional List Manipulations</a:t>
            </a:r>
          </a:p>
          <a:p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set()</a:t>
            </a:r>
            <a:r>
              <a:rPr lang="en-US" b="1" dirty="0"/>
              <a:t> </a:t>
            </a:r>
            <a:r>
              <a:rPr lang="en-US" dirty="0"/>
              <a:t>function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C15921C-A922-464C-99FA-9B1C9A6DC6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3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A29835-4F19-48C0-9782-66E5E04B42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6000" y="1674000"/>
            <a:ext cx="9225000" cy="461642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strings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searched_palindrome</a:t>
            </a:r>
            <a:r>
              <a:rPr lang="en-US" dirty="0"/>
              <a:t>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palindromes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word in strings: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if word == </a:t>
            </a:r>
            <a:r>
              <a:rPr lang="en-US" dirty="0">
                <a:solidFill>
                  <a:schemeClr val="bg1"/>
                </a:solidFill>
              </a:rPr>
              <a:t>""</a:t>
            </a:r>
            <a:r>
              <a:rPr lang="en-US" dirty="0"/>
              <a:t>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reversed</a:t>
            </a:r>
            <a:r>
              <a:rPr lang="en-US" dirty="0"/>
              <a:t>(word)):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</a:t>
            </a:r>
            <a:r>
              <a:rPr lang="en-US" dirty="0" err="1"/>
              <a:t>palindromes.append</a:t>
            </a:r>
            <a:r>
              <a:rPr lang="en-US" dirty="0"/>
              <a:t>(word)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print(f"{palindromes}")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</a:t>
            </a:r>
            <a:r>
              <a:rPr lang="en-US" dirty="0" err="1"/>
              <a:t>f"Found</a:t>
            </a:r>
            <a:r>
              <a:rPr lang="en-US" dirty="0"/>
              <a:t> palindrome {</a:t>
            </a:r>
            <a:r>
              <a:rPr lang="en-US" dirty="0" err="1"/>
              <a:t>palindromes.</a:t>
            </a:r>
            <a:r>
              <a:rPr lang="en-US" dirty="0" err="1">
                <a:solidFill>
                  <a:schemeClr val="bg1"/>
                </a:solidFill>
              </a:rPr>
              <a:t>count</a:t>
            </a:r>
            <a:r>
              <a:rPr lang="en-US" dirty="0"/>
              <a:t>(</a:t>
            </a:r>
            <a:r>
              <a:rPr lang="en-US" dirty="0" err="1"/>
              <a:t>searched_palindrome</a:t>
            </a:r>
            <a:r>
              <a:rPr lang="en-US" dirty="0"/>
              <a:t>)} times")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Palindrome Strings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085999" y="2031666"/>
            <a:ext cx="4124326" cy="15323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Reversed returns iterator object, so we join 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to a string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76383E9-7631-4E9F-9A3F-3D42BC6E04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5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9BBD691-08F2-41B0-A398-B3FF713ECEE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Lambda Operators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3B7BA-1503-4572-8867-ACD26E6CA0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Advanced Methods</a:t>
            </a:r>
          </a:p>
        </p:txBody>
      </p:sp>
      <p:pic>
        <p:nvPicPr>
          <p:cNvPr id="2050" name="Picture 2" descr="Ð ÐµÐ·ÑÐ»ÑÐ°Ñ Ñ Ð¸Ð·Ð¾Ð±ÑÐ°Ð¶ÐµÐ½Ð¸Ðµ Ð·Ð° advanced 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703" y="1078992"/>
            <a:ext cx="2913316" cy="291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18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Sorts the elements of a list in </a:t>
            </a:r>
            <a:r>
              <a:rPr lang="en-US" sz="3200" b="1" dirty="0">
                <a:solidFill>
                  <a:schemeClr val="bg1"/>
                </a:solidFill>
              </a:rPr>
              <a:t>ascending</a:t>
            </a:r>
            <a:r>
              <a:rPr lang="en-US" sz="3200" dirty="0"/>
              <a:t> order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b="1" dirty="0">
              <a:solidFill>
                <a:srgbClr val="FF0000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b="1" dirty="0">
              <a:solidFill>
                <a:srgbClr val="FF0000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500" b="1" dirty="0">
              <a:solidFill>
                <a:srgbClr val="FF0000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Sorts the elements of a list in </a:t>
            </a:r>
            <a:r>
              <a:rPr lang="en-US" sz="3200" b="1" dirty="0">
                <a:solidFill>
                  <a:schemeClr val="bg1"/>
                </a:solidFill>
              </a:rPr>
              <a:t>descending</a:t>
            </a:r>
            <a:r>
              <a:rPr lang="en-US" sz="3200" dirty="0"/>
              <a:t> order</a:t>
            </a:r>
            <a:endParaRPr lang="en-US" sz="3200" b="1" dirty="0">
              <a:solidFill>
                <a:srgbClr val="FF0000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sorted()</a:t>
            </a:r>
            <a:r>
              <a:rPr lang="en-US" dirty="0"/>
              <a:t> Function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91664B5-0727-44BE-9091-82EF87ECF4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74136E8-67E4-4056-A793-7DD2DEFF423B}"/>
              </a:ext>
            </a:extLst>
          </p:cNvPr>
          <p:cNvSpPr txBox="1">
            <a:spLocks/>
          </p:cNvSpPr>
          <p:nvPr/>
        </p:nvSpPr>
        <p:spPr>
          <a:xfrm>
            <a:off x="561000" y="1925026"/>
            <a:ext cx="1017072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latin typeface="Consolas"/>
              </a:rPr>
              <a:t>numbers_list</a:t>
            </a:r>
            <a:r>
              <a:rPr lang="en-US" sz="2400" dirty="0">
                <a:latin typeface="Consolas"/>
              </a:rPr>
              <a:t> = [6, 2, 1, 4, 3, 5]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latin typeface="Consolas"/>
              </a:rPr>
              <a:t>sorted_numbers</a:t>
            </a:r>
            <a:r>
              <a:rPr lang="en-US" sz="2400" dirty="0">
                <a:latin typeface="Consolas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sorted</a:t>
            </a:r>
            <a:r>
              <a:rPr lang="en-US" sz="2400" dirty="0">
                <a:latin typeface="Consolas"/>
              </a:rPr>
              <a:t>(</a:t>
            </a:r>
            <a:r>
              <a:rPr lang="en-US" sz="2400" dirty="0" err="1">
                <a:latin typeface="Consolas"/>
              </a:rPr>
              <a:t>numbers_list</a:t>
            </a:r>
            <a:r>
              <a:rPr lang="en-US" sz="2400" dirty="0">
                <a:latin typeface="Consolas"/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# [1, 2, 3, 4, 5, 6]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465EE2E-1CB4-449E-ACE1-9214BC069E45}"/>
              </a:ext>
            </a:extLst>
          </p:cNvPr>
          <p:cNvSpPr txBox="1">
            <a:spLocks/>
          </p:cNvSpPr>
          <p:nvPr/>
        </p:nvSpPr>
        <p:spPr>
          <a:xfrm>
            <a:off x="561000" y="4341138"/>
            <a:ext cx="1017072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latin typeface="Consolas"/>
              </a:rPr>
              <a:t>numbers_list</a:t>
            </a:r>
            <a:r>
              <a:rPr lang="en-US" sz="2400" dirty="0">
                <a:latin typeface="Consolas"/>
              </a:rPr>
              <a:t> = [6, 2, 1, 4, 3, 5]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latin typeface="Consolas"/>
              </a:rPr>
              <a:t>sorted_numbers</a:t>
            </a:r>
            <a:r>
              <a:rPr lang="en-US" sz="2400" dirty="0">
                <a:latin typeface="Consolas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sorted</a:t>
            </a:r>
            <a:r>
              <a:rPr lang="en-US" sz="2400" dirty="0">
                <a:latin typeface="Consolas"/>
              </a:rPr>
              <a:t>(</a:t>
            </a:r>
            <a:r>
              <a:rPr lang="en-US" sz="2400" dirty="0" err="1">
                <a:latin typeface="Consolas"/>
              </a:rPr>
              <a:t>numbers_list</a:t>
            </a:r>
            <a:r>
              <a:rPr lang="en-US" sz="2400" dirty="0">
                <a:latin typeface="Consolas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key=</a:t>
            </a:r>
            <a:r>
              <a:rPr lang="en-US" sz="2400" dirty="0">
                <a:latin typeface="Consolas"/>
              </a:rPr>
              <a:t>lambda x: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-</a:t>
            </a:r>
            <a:r>
              <a:rPr lang="en-US" sz="2400" dirty="0">
                <a:latin typeface="Consolas"/>
              </a:rPr>
              <a:t>x)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# [6, 5, 4, 3, 2, 1]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4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1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reads a single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separated by comma and space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/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Sort the names by their </a:t>
            </a:r>
            <a:r>
              <a:rPr lang="en-US" b="1" dirty="0">
                <a:solidFill>
                  <a:schemeClr val="bg1"/>
                </a:solidFill>
              </a:rPr>
              <a:t>length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descending order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2 or more names have the </a:t>
            </a:r>
            <a:r>
              <a:rPr lang="en-US" b="1" dirty="0">
                <a:solidFill>
                  <a:schemeClr val="bg1"/>
                </a:solidFill>
              </a:rPr>
              <a:t>same length</a:t>
            </a:r>
            <a:r>
              <a:rPr lang="en-US" dirty="0"/>
              <a:t>, sort them in </a:t>
            </a:r>
            <a:r>
              <a:rPr lang="en-US" b="1" dirty="0">
                <a:solidFill>
                  <a:schemeClr val="bg1"/>
                </a:solidFill>
              </a:rPr>
              <a:t>ascending order </a:t>
            </a:r>
            <a:r>
              <a:rPr lang="en-US" dirty="0"/>
              <a:t>(alphabetically)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resulting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Sorting Names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281903" y="4400612"/>
            <a:ext cx="6304097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Ali, Marry, Kim, Teddy, Monika, John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946000" y="5661874"/>
            <a:ext cx="8640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["Monika", "Marry", "Teddy", "John", "Ali", "Kim"]</a:t>
            </a:r>
          </a:p>
        </p:txBody>
      </p:sp>
      <p:sp>
        <p:nvSpPr>
          <p:cNvPr id="9" name="Right Arrow 8"/>
          <p:cNvSpPr/>
          <p:nvPr/>
        </p:nvSpPr>
        <p:spPr bwMode="auto">
          <a:xfrm rot="5400000">
            <a:off x="7849951" y="5167641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28E3C61-F8C8-49A1-AA71-5FEE5D7603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4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Use it to convert list of </a:t>
            </a:r>
            <a:r>
              <a:rPr lang="en-US" sz="3200" b="1" dirty="0">
                <a:solidFill>
                  <a:schemeClr val="bg1"/>
                </a:solidFill>
              </a:rPr>
              <a:t>strings</a:t>
            </a:r>
            <a:r>
              <a:rPr lang="en-US" sz="3200" dirty="0"/>
              <a:t> to list of </a:t>
            </a:r>
            <a:r>
              <a:rPr lang="en-US" sz="3200" b="1" dirty="0">
                <a:solidFill>
                  <a:schemeClr val="bg1"/>
                </a:solidFill>
              </a:rPr>
              <a:t>integers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endParaRPr lang="en-US" sz="25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It </a:t>
            </a:r>
            <a:r>
              <a:rPr lang="en-US" sz="3200" b="1" dirty="0">
                <a:solidFill>
                  <a:schemeClr val="bg1"/>
                </a:solidFill>
              </a:rPr>
              <a:t>applies function </a:t>
            </a:r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every item </a:t>
            </a:r>
            <a:r>
              <a:rPr lang="en-US" sz="3200" dirty="0"/>
              <a:t>of an </a:t>
            </a:r>
            <a:r>
              <a:rPr lang="en-US" sz="3200" dirty="0" err="1"/>
              <a:t>iterable</a:t>
            </a:r>
            <a:r>
              <a:rPr lang="en-US" sz="3200" dirty="0"/>
              <a:t> </a:t>
            </a:r>
          </a:p>
          <a:p>
            <a:pPr>
              <a:lnSpc>
                <a:spcPct val="115000"/>
              </a:lnSpc>
            </a:pPr>
            <a:endParaRPr lang="en-US" sz="3200" dirty="0"/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endParaRPr lang="en-US" sz="2500" dirty="0"/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endParaRPr lang="en-US" sz="2500" dirty="0"/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It returns an </a:t>
            </a:r>
            <a:r>
              <a:rPr lang="en-US" sz="3200" b="1" dirty="0">
                <a:solidFill>
                  <a:schemeClr val="bg1"/>
                </a:solidFill>
              </a:rPr>
              <a:t>iterator object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so you need to convert it </a:t>
            </a:r>
            <a:r>
              <a:rPr lang="en-US" sz="3200" b="1" dirty="0">
                <a:solidFill>
                  <a:schemeClr val="bg1"/>
                </a:solidFill>
              </a:rPr>
              <a:t>into a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0728" y="2039162"/>
            <a:ext cx="10530000" cy="1102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strings_list = ["1", "2", "3", "4"]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numbers_list</a:t>
            </a:r>
            <a:r>
              <a:rPr lang="en-US" dirty="0"/>
              <a:t> = list(</a:t>
            </a:r>
            <a:r>
              <a:rPr lang="en-US" dirty="0">
                <a:solidFill>
                  <a:schemeClr val="bg1"/>
                </a:solidFill>
              </a:rPr>
              <a:t>map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int</a:t>
            </a:r>
            <a:r>
              <a:rPr lang="en-US" dirty="0"/>
              <a:t>, </a:t>
            </a:r>
            <a:r>
              <a:rPr lang="en-US" dirty="0" err="1"/>
              <a:t>strings_list</a:t>
            </a:r>
            <a:r>
              <a:rPr lang="en-US" dirty="0"/>
              <a:t>)) </a:t>
            </a:r>
            <a:r>
              <a:rPr lang="en-US" i="1" dirty="0">
                <a:solidFill>
                  <a:schemeClr val="accent2"/>
                </a:solidFill>
              </a:rPr>
              <a:t># [1, 2, 3, 4]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map()</a:t>
            </a:r>
            <a:r>
              <a:rPr lang="en-US" dirty="0"/>
              <a:t> Function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8706529" y="1522333"/>
            <a:ext cx="3149471" cy="91940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int(x) for each element x in the list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E809E19-7DC8-4E2D-84B1-91C7FFF0CE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A060553-808D-446A-BD36-740FB7D27E37}"/>
              </a:ext>
            </a:extLst>
          </p:cNvPr>
          <p:cNvSpPr txBox="1">
            <a:spLocks/>
          </p:cNvSpPr>
          <p:nvPr/>
        </p:nvSpPr>
        <p:spPr>
          <a:xfrm>
            <a:off x="600728" y="4028954"/>
            <a:ext cx="105300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numbers_list</a:t>
            </a:r>
            <a:r>
              <a:rPr lang="en-US" dirty="0"/>
              <a:t> = [1, 2, 3,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doubled_list</a:t>
            </a:r>
            <a:r>
              <a:rPr lang="en-US" dirty="0"/>
              <a:t> = list(</a:t>
            </a:r>
            <a:r>
              <a:rPr lang="en-US" dirty="0">
                <a:solidFill>
                  <a:schemeClr val="bg1"/>
                </a:solidFill>
              </a:rPr>
              <a:t>map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lambda x: x*2</a:t>
            </a:r>
            <a:r>
              <a:rPr lang="en-US" dirty="0"/>
              <a:t>, </a:t>
            </a:r>
            <a:r>
              <a:rPr lang="en-US" dirty="0" err="1"/>
              <a:t>numbers_list</a:t>
            </a:r>
            <a:r>
              <a:rPr lang="en-US" dirty="0"/>
              <a:t>))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[2, 4, 6, 8]</a:t>
            </a:r>
          </a:p>
        </p:txBody>
      </p:sp>
    </p:spTree>
    <p:extLst>
      <p:ext uri="{BB962C8B-B14F-4D97-AF65-F5344CB8AC3E}">
        <p14:creationId xmlns:p14="http://schemas.microsoft.com/office/powerpoint/2010/main" val="253738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  <p:bldP spid="9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it to filter elements that fulfill a given condition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lambda should return either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returns an </a:t>
            </a:r>
            <a:r>
              <a:rPr lang="en-US" b="1" dirty="0">
                <a:solidFill>
                  <a:schemeClr val="bg1"/>
                </a:solidFill>
              </a:rPr>
              <a:t>iterator object</a:t>
            </a:r>
            <a:r>
              <a:rPr lang="en-US" dirty="0"/>
              <a:t>, so you need to convert it </a:t>
            </a:r>
            <a:r>
              <a:rPr lang="en-US" b="1" dirty="0">
                <a:solidFill>
                  <a:schemeClr val="bg1"/>
                </a:solidFill>
              </a:rPr>
              <a:t>into a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8500" y="2223695"/>
            <a:ext cx="10935000" cy="1633882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Consolas"/>
              </a:rPr>
              <a:t>numbers_list = [1, 2, 3, 4, 5, 6]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Consolas"/>
              </a:rPr>
              <a:t>even_numbers = list(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filter</a:t>
            </a:r>
            <a:r>
              <a:rPr lang="en-US" sz="2400" dirty="0">
                <a:latin typeface="Consolas"/>
              </a:rPr>
              <a:t>(lambda x: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x % 2 == 0</a:t>
            </a:r>
            <a:r>
              <a:rPr lang="en-US" sz="2400" dirty="0">
                <a:latin typeface="Consolas"/>
              </a:rPr>
              <a:t>, numbers_list))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# [2, 4, 6]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filter()</a:t>
            </a:r>
            <a:r>
              <a:rPr lang="en-US" dirty="0"/>
              <a:t> Function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8894116" y="1674000"/>
            <a:ext cx="3056238" cy="1055608"/>
          </a:xfrm>
          <a:prstGeom prst="wedgeRoundRectCallout">
            <a:avLst>
              <a:gd name="adj1" fmla="val -21103"/>
              <a:gd name="adj2" fmla="val 493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 all the even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FCE5B08-A2F3-4D03-876F-998599361F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3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56420" y="3625456"/>
            <a:ext cx="276225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3, 2, 1, 5, 8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reads a single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separated by comma and space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/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indices</a:t>
            </a:r>
            <a:r>
              <a:rPr lang="en-US" dirty="0"/>
              <a:t> of all </a:t>
            </a:r>
            <a:r>
              <a:rPr lang="en-US" b="1" dirty="0">
                <a:solidFill>
                  <a:schemeClr val="bg1"/>
                </a:solidFill>
              </a:rPr>
              <a:t>even numbers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Numbers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636000" y="3625456"/>
            <a:ext cx="133734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[1, 4]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908260" y="3761853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856420" y="4869002"/>
            <a:ext cx="276225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2, 4, 6, 9, 10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636000" y="4869000"/>
            <a:ext cx="242319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[0, 1, 2, 4]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876925" y="5005397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28E3C61-F8C8-49A1-AA71-5FEE5D7603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8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9AEFC5-FE90-4059-8AB8-A7BA57960B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6862" y="1584000"/>
            <a:ext cx="10998276" cy="449620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  <a:latin typeface="Consolas"/>
              </a:rPr>
              <a:t># Convert the list of strings into a list of numbers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number_list</a:t>
            </a:r>
            <a:r>
              <a:rPr lang="en-US" sz="2200" dirty="0"/>
              <a:t> = list(</a:t>
            </a:r>
            <a:r>
              <a:rPr lang="en-US" sz="2200" dirty="0">
                <a:solidFill>
                  <a:schemeClr val="bg1"/>
                </a:solidFill>
              </a:rPr>
              <a:t>map</a:t>
            </a:r>
            <a:r>
              <a:rPr lang="en-US" sz="2200" dirty="0"/>
              <a:t>(int, input().split(", ")))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  <a:latin typeface="Consolas"/>
              </a:rPr>
              <a:t># Find all the even numbers' indices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found_indices_or_no</a:t>
            </a:r>
            <a:r>
              <a:rPr lang="en-US" sz="2200" dirty="0"/>
              <a:t> = </a:t>
            </a:r>
            <a:r>
              <a:rPr lang="en-US" sz="2200" dirty="0">
                <a:solidFill>
                  <a:schemeClr val="bg1"/>
                </a:solidFill>
              </a:rPr>
              <a:t>map</a:t>
            </a:r>
            <a:r>
              <a:rPr lang="en-US" sz="2200" dirty="0"/>
              <a:t>(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lambda x: x if </a:t>
            </a:r>
            <a:r>
              <a:rPr lang="en-US" sz="2200" dirty="0" err="1"/>
              <a:t>number_list</a:t>
            </a:r>
            <a:r>
              <a:rPr lang="en-US" sz="2200" dirty="0"/>
              <a:t>[x] % 2 == 0 else 'no',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range(</a:t>
            </a:r>
            <a:r>
              <a:rPr lang="en-US" sz="2200" dirty="0" err="1"/>
              <a:t>len</a:t>
            </a:r>
            <a:r>
              <a:rPr lang="en-US" sz="2200" dirty="0"/>
              <a:t>(</a:t>
            </a:r>
            <a:r>
              <a:rPr lang="en-US" sz="2200" dirty="0" err="1"/>
              <a:t>number_list</a:t>
            </a:r>
            <a:r>
              <a:rPr lang="en-US" sz="2200" dirty="0"/>
              <a:t>)))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  <a:latin typeface="Consolas"/>
              </a:rPr>
              <a:t># Filter only the indices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even_indices</a:t>
            </a:r>
            <a:r>
              <a:rPr lang="en-US" sz="2200" dirty="0"/>
              <a:t> = list(</a:t>
            </a:r>
            <a:r>
              <a:rPr lang="en-US" sz="2200" dirty="0">
                <a:solidFill>
                  <a:schemeClr val="bg1"/>
                </a:solidFill>
              </a:rPr>
              <a:t>filter</a:t>
            </a:r>
            <a:r>
              <a:rPr lang="en-US" sz="2200" dirty="0"/>
              <a:t>(lambda a: a != 'no', </a:t>
            </a:r>
            <a:r>
              <a:rPr lang="en-US" sz="2200" dirty="0" err="1"/>
              <a:t>found_indices_or_no</a:t>
            </a:r>
            <a:r>
              <a:rPr lang="en-US" sz="2200" dirty="0"/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print(</a:t>
            </a:r>
            <a:r>
              <a:rPr lang="en-US" sz="2200" dirty="0" err="1"/>
              <a:t>even_indices</a:t>
            </a:r>
            <a:r>
              <a:rPr lang="en-US" sz="22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59B541-51DA-40F8-B980-726393A718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06199" y="2958821"/>
            <a:ext cx="2031536" cy="9611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1 2 3 4 2 1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3</a:t>
            </a:r>
            <a:endParaRPr lang="bg-BG" sz="22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 Office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785843" y="3150668"/>
            <a:ext cx="568535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Score 2/6. Employees are not happy!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606199" y="4132713"/>
            <a:ext cx="203153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2 3 2 1 3 3</a:t>
            </a:r>
          </a:p>
          <a:p>
            <a:r>
              <a:rPr lang="en-US" sz="2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804553" y="4317378"/>
            <a:ext cx="566664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Score: 3/6. Employees are happy!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015198" y="4430953"/>
            <a:ext cx="411892" cy="32951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EC83151-DC86-4956-BC18-C636709B2F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2" name="Right Arrow 8">
            <a:extLst>
              <a:ext uri="{FF2B5EF4-FFF2-40B4-BE49-F238E27FC236}">
                <a16:creationId xmlns:a16="http://schemas.microsoft.com/office/drawing/2014/main" id="{AC318B98-E2E1-4B8D-A548-90C17AE31943}"/>
              </a:ext>
            </a:extLst>
          </p:cNvPr>
          <p:cNvSpPr/>
          <p:nvPr/>
        </p:nvSpPr>
        <p:spPr bwMode="auto">
          <a:xfrm>
            <a:off x="4005843" y="3264243"/>
            <a:ext cx="411892" cy="32951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824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20718B-C321-4AAE-A87D-C5B02A1A61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1629000"/>
            <a:ext cx="10800000" cy="46808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employeеs</a:t>
            </a:r>
            <a:r>
              <a:rPr lang="en-US" sz="2200" dirty="0"/>
              <a:t>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happiness_factor</a:t>
            </a:r>
            <a:r>
              <a:rPr lang="en-US" sz="2200" dirty="0"/>
              <a:t>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employees = </a:t>
            </a:r>
            <a:r>
              <a:rPr lang="en-US" sz="2200" i="1" dirty="0">
                <a:solidFill>
                  <a:schemeClr val="accent2"/>
                </a:solidFill>
              </a:rPr>
              <a:t># Use map to multiply each element with the factor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filtered = </a:t>
            </a:r>
            <a:r>
              <a:rPr lang="en-US" sz="2200" i="1" dirty="0">
                <a:solidFill>
                  <a:schemeClr val="accent2"/>
                </a:solidFill>
              </a:rPr>
              <a:t># Use filter to get all the numbers &gt;= than the average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if </a:t>
            </a:r>
            <a:r>
              <a:rPr lang="en-US" sz="2200" dirty="0" err="1"/>
              <a:t>len</a:t>
            </a:r>
            <a:r>
              <a:rPr lang="en-US" sz="2200" dirty="0"/>
              <a:t>(filtered) &gt;= </a:t>
            </a:r>
            <a:r>
              <a:rPr lang="en-US" sz="2200" dirty="0" err="1"/>
              <a:t>len</a:t>
            </a:r>
            <a:r>
              <a:rPr lang="en-US" sz="2200" dirty="0"/>
              <a:t>(employees) / 2: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print(</a:t>
            </a:r>
            <a:r>
              <a:rPr lang="en-US" sz="2200" dirty="0" err="1"/>
              <a:t>f"Score</a:t>
            </a:r>
            <a:r>
              <a:rPr lang="en-US" sz="2200" dirty="0"/>
              <a:t>: {</a:t>
            </a:r>
            <a:r>
              <a:rPr lang="en-US" sz="2200" dirty="0" err="1"/>
              <a:t>len</a:t>
            </a:r>
            <a:r>
              <a:rPr lang="en-US" sz="2200" dirty="0"/>
              <a:t>(filtered)}/{</a:t>
            </a:r>
            <a:r>
              <a:rPr lang="en-US" sz="2200" dirty="0" err="1"/>
              <a:t>len</a:t>
            </a:r>
            <a:r>
              <a:rPr lang="en-US" sz="2200" dirty="0"/>
              <a:t>(employees)}. Employees are happy!")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else: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print(</a:t>
            </a:r>
            <a:r>
              <a:rPr lang="en-US" sz="2200" dirty="0" err="1"/>
              <a:t>f"Score</a:t>
            </a:r>
            <a:r>
              <a:rPr lang="en-US" sz="2200" dirty="0"/>
              <a:t>: {</a:t>
            </a:r>
            <a:r>
              <a:rPr lang="en-US" sz="2200" dirty="0" err="1"/>
              <a:t>len</a:t>
            </a:r>
            <a:r>
              <a:rPr lang="en-US" sz="2200" dirty="0"/>
              <a:t>(filtered)}/{</a:t>
            </a:r>
            <a:r>
              <a:rPr lang="en-US" sz="2200" dirty="0" err="1"/>
              <a:t>len</a:t>
            </a:r>
            <a:r>
              <a:rPr lang="en-US" sz="2200" dirty="0"/>
              <a:t>(employees)}. Employees are not happy!")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 Office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BD5BFA-F0DF-4DBB-83FD-814D36EA5C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3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1E72F2B-43A5-4563-BA1E-AB4CD5049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526270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44B9-D434-468B-94F3-01806B2B8B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Additional List Manipulations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09696">
            <a:off x="4604951" y="1168928"/>
            <a:ext cx="2938003" cy="293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6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0855" y="2394000"/>
            <a:ext cx="9175145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nums[0]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nums[1]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nums[2] = nums[2]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nums[0]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1 swaps with 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2 swaps with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3 swaps with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following syntax to swap two or more </a:t>
            </a:r>
            <a:br>
              <a:rPr lang="en-US" dirty="0"/>
            </a:br>
            <a:r>
              <a:rPr lang="en-US" dirty="0"/>
              <a:t>list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element on the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swaps with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on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 List Elements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DBE79F3-8032-4EE1-92FB-7DD6F0BA75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6000" y="1899000"/>
            <a:ext cx="6854199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nums_list_1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nums_list_2 = [4, 5, 6]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final_list = nums_list_1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/>
              <a:t> nums_list_2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print(final_list) </a:t>
            </a:r>
            <a:r>
              <a:rPr lang="en-US" i="1" dirty="0">
                <a:solidFill>
                  <a:schemeClr val="accent2"/>
                </a:solidFill>
              </a:rPr>
              <a:t># [1, 2, 3, 4, 5, 6]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24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" operator to join two lists</a:t>
            </a:r>
            <a:br>
              <a:rPr lang="bg-BG" dirty="0"/>
            </a:br>
            <a:br>
              <a:rPr lang="bg-BG" dirty="0"/>
            </a:br>
            <a:br>
              <a:rPr lang="bg-BG" dirty="0"/>
            </a:br>
            <a:br>
              <a:rPr lang="bg-BG" dirty="0"/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Always the second list is added at the end of the first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Lists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0F526D5-6FAA-4C46-85AF-DDFD2BFE13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1000" y="2394000"/>
            <a:ext cx="9947150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numbers = [1, 2, 2, 3, 1, 4, 5,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unique_numbers = list(set(numbers)) </a:t>
            </a:r>
            <a:r>
              <a:rPr lang="en-US" sz="2600" i="1" dirty="0">
                <a:solidFill>
                  <a:schemeClr val="accent2"/>
                </a:solidFill>
              </a:rPr>
              <a:t># [1, 2, 3, 4, 5]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set()</a:t>
            </a:r>
            <a:r>
              <a:rPr lang="en-US" b="1" dirty="0"/>
              <a:t> </a:t>
            </a:r>
            <a:r>
              <a:rPr lang="en-US" dirty="0"/>
              <a:t>function to extract only the unique </a:t>
            </a:r>
            <a:br>
              <a:rPr lang="en-US" dirty="0"/>
            </a:br>
            <a:r>
              <a:rPr lang="en-US" dirty="0"/>
              <a:t>elements from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set()</a:t>
            </a:r>
            <a:r>
              <a:rPr lang="en-US" b="1" dirty="0"/>
              <a:t> </a:t>
            </a:r>
            <a:r>
              <a:rPr lang="en-US" dirty="0"/>
              <a:t>function returns a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with the unique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learn more about </a:t>
            </a:r>
            <a:r>
              <a:rPr lang="en-US" b="1" dirty="0">
                <a:solidFill>
                  <a:schemeClr val="bg1"/>
                </a:solidFill>
              </a:rPr>
              <a:t>sets</a:t>
            </a:r>
            <a:r>
              <a:rPr lang="en-US" dirty="0"/>
              <a:t> in the advanced </a:t>
            </a:r>
            <a:br>
              <a:rPr lang="en-US" dirty="0"/>
            </a:br>
            <a:r>
              <a:rPr lang="en-US" dirty="0"/>
              <a:t>python module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Function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CEABF3-D7CE-4F0C-BEC2-A8B90D8776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0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655BF-DE44-4349-870E-18F0459986D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54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B3541D77-9DF8-40AD-A29B-6DAA6FBEE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017251" cy="4352555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We learned:</a:t>
            </a:r>
            <a:endParaRPr lang="bg-BG" sz="3400" dirty="0"/>
          </a:p>
          <a:p>
            <a:pPr marL="989965" lvl="1" indent="-380365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Some additional methods that can be </a:t>
            </a:r>
            <a:br>
              <a:rPr lang="en-US" sz="3200" dirty="0">
                <a:solidFill>
                  <a:schemeClr val="bg2"/>
                </a:solidFill>
                <a:latin typeface="+mj-lt"/>
              </a:rPr>
            </a:br>
            <a:r>
              <a:rPr lang="en-US" sz="3200" dirty="0">
                <a:solidFill>
                  <a:schemeClr val="bg2"/>
                </a:solidFill>
                <a:latin typeface="+mj-lt"/>
              </a:rPr>
              <a:t>used with lists</a:t>
            </a:r>
            <a:endParaRPr lang="en-US" sz="3200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989965" lvl="1" indent="-380365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Some basic </a:t>
            </a:r>
            <a:r>
              <a:rPr lang="en-US" sz="3200" b="1" dirty="0">
                <a:solidFill>
                  <a:schemeClr val="bg1"/>
                </a:solidFill>
              </a:rPr>
              <a:t>lambda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functionality</a:t>
            </a:r>
            <a:endParaRPr lang="en-US" sz="3200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989965" lvl="1" indent="-380365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How to swap list elements</a:t>
            </a:r>
            <a:endParaRPr lang="en-US" sz="3200" dirty="0">
              <a:solidFill>
                <a:schemeClr val="bg2"/>
              </a:solidFill>
              <a:latin typeface="+mj-lt"/>
              <a:cs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11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777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2" y="1391822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88" y="2854604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9972" y="1224862"/>
            <a:ext cx="3420000" cy="180000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4065995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1" y="3372209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97" y="4764658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7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3195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1AFF53-DEBD-4A42-A913-74EB6DD955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1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0422-4F03-43C8-AECE-76A8BA0D1F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4426344" y="2226671"/>
            <a:ext cx="3339312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[x for x in y]</a:t>
            </a:r>
          </a:p>
        </p:txBody>
      </p:sp>
    </p:spTree>
    <p:extLst>
      <p:ext uri="{BB962C8B-B14F-4D97-AF65-F5344CB8AC3E}">
        <p14:creationId xmlns:p14="http://schemas.microsoft.com/office/powerpoint/2010/main" val="20625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5D7A6E0-5833-423D-A546-D562244B84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5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Comprehensions provide us with a </a:t>
            </a:r>
            <a:r>
              <a:rPr lang="en-US" sz="3400" b="1" dirty="0">
                <a:solidFill>
                  <a:schemeClr val="bg1"/>
                </a:solidFill>
              </a:rPr>
              <a:t>short </a:t>
            </a:r>
            <a:r>
              <a:rPr lang="en-US" sz="3400" dirty="0"/>
              <a:t>way to </a:t>
            </a:r>
            <a:r>
              <a:rPr lang="en-US" sz="3400" b="1" dirty="0">
                <a:solidFill>
                  <a:schemeClr val="bg1"/>
                </a:solidFill>
              </a:rPr>
              <a:t>construct</a:t>
            </a:r>
            <a:r>
              <a:rPr lang="en-US" sz="3400" dirty="0"/>
              <a:t> new </a:t>
            </a:r>
            <a:r>
              <a:rPr lang="en-US" sz="3400" b="1" dirty="0">
                <a:solidFill>
                  <a:schemeClr val="bg1"/>
                </a:solidFill>
              </a:rPr>
              <a:t>sequences</a:t>
            </a:r>
            <a:endParaRPr lang="en-US" sz="3400" dirty="0"/>
          </a:p>
          <a:p>
            <a:r>
              <a:rPr lang="en-US" sz="3400" dirty="0"/>
              <a:t>They allow </a:t>
            </a:r>
            <a:r>
              <a:rPr lang="en-US" sz="3400" b="1" dirty="0">
                <a:solidFill>
                  <a:schemeClr val="bg1"/>
                </a:solidFill>
              </a:rPr>
              <a:t>sequences</a:t>
            </a:r>
            <a:r>
              <a:rPr lang="en-US" sz="3400" dirty="0"/>
              <a:t> to be built from </a:t>
            </a:r>
            <a:br>
              <a:rPr lang="bg-BG" sz="3400" dirty="0"/>
            </a:br>
            <a:r>
              <a:rPr lang="en-US" sz="3400" dirty="0"/>
              <a:t>other sequences</a:t>
            </a:r>
          </a:p>
          <a:p>
            <a:r>
              <a:rPr lang="en-US" sz="3400" dirty="0"/>
              <a:t>They require less </a:t>
            </a:r>
            <a:r>
              <a:rPr lang="en-US" sz="3400" b="1" dirty="0">
                <a:solidFill>
                  <a:schemeClr val="bg1"/>
                </a:solidFill>
              </a:rPr>
              <a:t>memory</a:t>
            </a:r>
            <a:endParaRPr lang="en-US" sz="3400" dirty="0"/>
          </a:p>
          <a:p>
            <a:r>
              <a:rPr lang="en-US" sz="3400" dirty="0"/>
              <a:t>They have shorter </a:t>
            </a:r>
            <a:r>
              <a:rPr lang="en-US" sz="3400" b="1" dirty="0">
                <a:solidFill>
                  <a:schemeClr val="bg1"/>
                </a:solidFill>
              </a:rPr>
              <a:t>syntax</a:t>
            </a:r>
            <a:r>
              <a:rPr lang="en-US" sz="3400" dirty="0"/>
              <a:t> and better </a:t>
            </a:r>
            <a:r>
              <a:rPr lang="en-US" sz="3400" b="1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Comprehension?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856900-3F25-44FC-AA5E-C4F635B24B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400" dirty="0"/>
              <a:t>A list comprehension consists of the following parts: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input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sequence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r>
              <a:rPr lang="en-US" sz="3200" dirty="0"/>
              <a:t> representing members of the input sequence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optional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predicate</a:t>
            </a:r>
            <a:r>
              <a:rPr lang="en-US" sz="3200" dirty="0"/>
              <a:t> expression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output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expression</a:t>
            </a:r>
            <a:r>
              <a:rPr lang="en-US" sz="3200" dirty="0"/>
              <a:t> producing elements in the output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1026" name="Picture 2" descr="Ð ÐµÐ·ÑÐ»ÑÐ°Ñ Ñ Ð¸Ð·Ð¾Ð±ÑÐ°Ð¶ÐµÐ½Ð¸Ðµ Ð·Ð° python list comprehen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282" y="4419000"/>
            <a:ext cx="4074756" cy="23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00B3D77-0C9F-4927-B161-65D55A6AFD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0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en-US" sz="3600" dirty="0"/>
              <a:t>Creating a list using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range</a:t>
            </a:r>
            <a:r>
              <a:rPr lang="en-US" sz="3600" dirty="0"/>
              <a:t> function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sz="3000" dirty="0"/>
          </a:p>
          <a:p>
            <a:r>
              <a:rPr lang="en-US" sz="3600" dirty="0"/>
              <a:t>Getting the square values of numbers in a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3203C3D-7133-471A-B909-4FDA3FB68B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2271000" y="2433957"/>
            <a:ext cx="825871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x = [num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 in range(5)]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[0, 1, 2, 3, 4]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32D779E-C377-42E8-B7EE-C8BD76FA4D51}"/>
              </a:ext>
            </a:extLst>
          </p:cNvPr>
          <p:cNvSpPr txBox="1">
            <a:spLocks/>
          </p:cNvSpPr>
          <p:nvPr/>
        </p:nvSpPr>
        <p:spPr>
          <a:xfrm>
            <a:off x="2271000" y="4644000"/>
            <a:ext cx="825871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nums = [1, 2, 3, 4]</a:t>
            </a:r>
          </a:p>
          <a:p>
            <a:r>
              <a:rPr lang="en-US" dirty="0">
                <a:solidFill>
                  <a:schemeClr val="tx1"/>
                </a:solidFill>
              </a:rPr>
              <a:t>squares = [x**2 for x in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</a:t>
            </a:r>
            <a:r>
              <a:rPr lang="bg-BG" i="1" dirty="0">
                <a:solidFill>
                  <a:schemeClr val="accent2"/>
                </a:solidFill>
              </a:rPr>
              <a:t>1</a:t>
            </a:r>
            <a:r>
              <a:rPr lang="en-US" i="1" dirty="0">
                <a:solidFill>
                  <a:schemeClr val="accent2"/>
                </a:solidFill>
              </a:rPr>
              <a:t>, 4, 9, 16]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D1B8CFED-8627-4403-A2AF-92C9CE2E96D5}"/>
              </a:ext>
            </a:extLst>
          </p:cNvPr>
          <p:cNvSpPr/>
          <p:nvPr/>
        </p:nvSpPr>
        <p:spPr bwMode="auto">
          <a:xfrm>
            <a:off x="6552427" y="4522960"/>
            <a:ext cx="2419506" cy="544830"/>
          </a:xfrm>
          <a:prstGeom prst="wedgeRoundRectCallout">
            <a:avLst>
              <a:gd name="adj1" fmla="val -39245"/>
              <a:gd name="adj2" fmla="val 93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Sequence</a:t>
            </a:r>
          </a:p>
        </p:txBody>
      </p:sp>
      <p:sp>
        <p:nvSpPr>
          <p:cNvPr id="14" name="Rounded Rectangular Callout 4">
            <a:extLst>
              <a:ext uri="{FF2B5EF4-FFF2-40B4-BE49-F238E27FC236}">
                <a16:creationId xmlns:a16="http://schemas.microsoft.com/office/drawing/2014/main" id="{829DDB1E-1CBA-4597-ADBA-767D94E4CD91}"/>
              </a:ext>
            </a:extLst>
          </p:cNvPr>
          <p:cNvSpPr/>
          <p:nvPr/>
        </p:nvSpPr>
        <p:spPr bwMode="auto">
          <a:xfrm>
            <a:off x="2406000" y="1828038"/>
            <a:ext cx="3015000" cy="510778"/>
          </a:xfrm>
          <a:prstGeom prst="wedgeRoundRectCallout">
            <a:avLst>
              <a:gd name="adj1" fmla="val -14769"/>
              <a:gd name="adj2" fmla="val 827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Expression</a:t>
            </a:r>
          </a:p>
        </p:txBody>
      </p:sp>
      <p:sp>
        <p:nvSpPr>
          <p:cNvPr id="13" name="Rounded Rectangular Callout 5">
            <a:extLst>
              <a:ext uri="{FF2B5EF4-FFF2-40B4-BE49-F238E27FC236}">
                <a16:creationId xmlns:a16="http://schemas.microsoft.com/office/drawing/2014/main" id="{8BA7719D-D5F2-4114-B5CC-880BC5418288}"/>
              </a:ext>
            </a:extLst>
          </p:cNvPr>
          <p:cNvSpPr/>
          <p:nvPr/>
        </p:nvSpPr>
        <p:spPr bwMode="auto">
          <a:xfrm>
            <a:off x="5459033" y="2999147"/>
            <a:ext cx="1612650" cy="544830"/>
          </a:xfrm>
          <a:prstGeom prst="wedgeRoundRectCallout">
            <a:avLst>
              <a:gd name="adj1" fmla="val -74854"/>
              <a:gd name="adj2" fmla="val -684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190847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 animBg="1"/>
      <p:bldP spid="7" grpId="0" animBg="1"/>
      <p:bldP spid="14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23086-D030-4391-98B4-27E5EB115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02857"/>
          </a:xfrm>
        </p:spPr>
        <p:txBody>
          <a:bodyPr/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 in a list comprehension</a:t>
            </a:r>
          </a:p>
          <a:p>
            <a:endParaRPr lang="en-US" dirty="0"/>
          </a:p>
          <a:p>
            <a:endParaRPr lang="en-US" dirty="0"/>
          </a:p>
          <a:p>
            <a:endParaRPr lang="en-US" sz="1800" dirty="0"/>
          </a:p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sz="3600" dirty="0"/>
              <a:t> statement in a list comprehension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 (2)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3203C3D-7133-471A-B909-4FDA3FB68B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32D779E-C377-42E8-B7EE-C8BD76FA4D51}"/>
              </a:ext>
            </a:extLst>
          </p:cNvPr>
          <p:cNvSpPr txBox="1">
            <a:spLocks/>
          </p:cNvSpPr>
          <p:nvPr/>
        </p:nvSpPr>
        <p:spPr>
          <a:xfrm>
            <a:off x="1943569" y="1899000"/>
            <a:ext cx="980946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nums</a:t>
            </a:r>
            <a:r>
              <a:rPr lang="en-US" dirty="0"/>
              <a:t> = [1, 2, 3, 4, 5, 6]</a:t>
            </a:r>
          </a:p>
          <a:p>
            <a:r>
              <a:rPr lang="en-US" dirty="0"/>
              <a:t>evens = [</a:t>
            </a:r>
            <a:r>
              <a:rPr lang="en-US" dirty="0">
                <a:solidFill>
                  <a:schemeClr val="bg1"/>
                </a:solidFill>
              </a:rPr>
              <a:t>num</a:t>
            </a:r>
            <a:r>
              <a:rPr lang="en-US" dirty="0"/>
              <a:t> for </a:t>
            </a:r>
            <a:r>
              <a:rPr lang="en-US" dirty="0">
                <a:solidFill>
                  <a:schemeClr val="bg1"/>
                </a:solidFill>
              </a:rPr>
              <a:t>num</a:t>
            </a:r>
            <a:r>
              <a:rPr lang="en-US" dirty="0"/>
              <a:t> in </a:t>
            </a:r>
            <a:r>
              <a:rPr lang="en-US" dirty="0" err="1">
                <a:solidFill>
                  <a:schemeClr val="bg1"/>
                </a:solidFill>
              </a:rPr>
              <a:t>nums</a:t>
            </a:r>
            <a:r>
              <a:rPr lang="en-US" dirty="0"/>
              <a:t> if </a:t>
            </a:r>
            <a:r>
              <a:rPr lang="en-US" dirty="0">
                <a:solidFill>
                  <a:schemeClr val="bg1"/>
                </a:solidFill>
              </a:rPr>
              <a:t>num % 2 == 0</a:t>
            </a:r>
            <a:r>
              <a:rPr lang="en-US" dirty="0"/>
              <a:t>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[2, 4, 6]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A62CD60C-2988-45E2-90E5-CC3366A47BC2}"/>
              </a:ext>
            </a:extLst>
          </p:cNvPr>
          <p:cNvSpPr txBox="1">
            <a:spLocks/>
          </p:cNvSpPr>
          <p:nvPr/>
        </p:nvSpPr>
        <p:spPr>
          <a:xfrm>
            <a:off x="1943569" y="4464000"/>
            <a:ext cx="9666653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nums = [1, 2, 3, 4, 5, 6]</a:t>
            </a:r>
          </a:p>
          <a:p>
            <a:r>
              <a:rPr lang="en-US" dirty="0">
                <a:solidFill>
                  <a:schemeClr val="tx1"/>
                </a:solidFill>
              </a:rPr>
              <a:t>filtered = [True 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x % 2 == 0 </a:t>
            </a:r>
            <a:r>
              <a:rPr lang="en-US" dirty="0">
                <a:solidFill>
                  <a:schemeClr val="bg1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False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x in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[False, True, False, True, False, True]</a:t>
            </a:r>
          </a:p>
        </p:txBody>
      </p:sp>
      <p:sp>
        <p:nvSpPr>
          <p:cNvPr id="19" name="Rounded Rectangular Callout 7">
            <a:extLst>
              <a:ext uri="{FF2B5EF4-FFF2-40B4-BE49-F238E27FC236}">
                <a16:creationId xmlns:a16="http://schemas.microsoft.com/office/drawing/2014/main" id="{550616F5-0ECF-42A1-8050-FDB00183DFB3}"/>
              </a:ext>
            </a:extLst>
          </p:cNvPr>
          <p:cNvSpPr/>
          <p:nvPr/>
        </p:nvSpPr>
        <p:spPr bwMode="auto">
          <a:xfrm>
            <a:off x="6636000" y="3119981"/>
            <a:ext cx="3105000" cy="544830"/>
          </a:xfrm>
          <a:prstGeom prst="wedgeRoundRectCallout">
            <a:avLst>
              <a:gd name="adj1" fmla="val -33554"/>
              <a:gd name="adj2" fmla="val -833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Parameter</a:t>
            </a:r>
          </a:p>
        </p:txBody>
      </p:sp>
    </p:spTree>
    <p:extLst>
      <p:ext uri="{BB962C8B-B14F-4D97-AF65-F5344CB8AC3E}">
        <p14:creationId xmlns:p14="http://schemas.microsoft.com/office/powerpoint/2010/main" val="225401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1000" y="4149000"/>
            <a:ext cx="2348354" cy="618925"/>
          </a:xfrm>
        </p:spPr>
        <p:txBody>
          <a:bodyPr/>
          <a:lstStyle/>
          <a:p>
            <a:pPr algn="ctr"/>
            <a:r>
              <a:rPr lang="en-US" sz="2600" dirty="0"/>
              <a:t>ILovePython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W</a:t>
            </a:r>
            <a:r>
              <a:rPr lang="en-US" sz="3600" dirty="0"/>
              <a:t>rite a program that receives a </a:t>
            </a:r>
            <a:r>
              <a:rPr lang="en-US" sz="3600" b="1" dirty="0">
                <a:solidFill>
                  <a:schemeClr val="bg1"/>
                </a:solidFill>
              </a:rPr>
              <a:t>text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removes</a:t>
            </a:r>
            <a:r>
              <a:rPr lang="en-US" sz="3600" dirty="0"/>
              <a:t> all the </a:t>
            </a:r>
            <a:r>
              <a:rPr lang="en-US" sz="3600" b="1" dirty="0">
                <a:solidFill>
                  <a:schemeClr val="bg1"/>
                </a:solidFill>
              </a:rPr>
              <a:t>vowels</a:t>
            </a:r>
            <a:r>
              <a:rPr lang="en-US" sz="3600" dirty="0"/>
              <a:t> from it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the </a:t>
            </a:r>
            <a:r>
              <a:rPr lang="en-US" sz="3600" b="1" dirty="0">
                <a:solidFill>
                  <a:schemeClr val="bg1"/>
                </a:solidFill>
              </a:rPr>
              <a:t>new text string </a:t>
            </a:r>
            <a:r>
              <a:rPr lang="en-US" sz="3600" dirty="0"/>
              <a:t>after removing the vowels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vowels</a:t>
            </a:r>
            <a:r>
              <a:rPr lang="en-US" sz="3600" dirty="0"/>
              <a:t> that should be considered are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/>
              <a:t>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No Vowels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559275" y="4144016"/>
            <a:ext cx="1880435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>
                <a:solidFill>
                  <a:schemeClr val="tx1"/>
                </a:solidFill>
              </a:rPr>
              <a:t>LvPythn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657163" y="4303766"/>
            <a:ext cx="424302" cy="27758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F9053AF-2E8B-4B01-A04C-718F015CBF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7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2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4277</TotalTime>
  <Words>2557</Words>
  <Application>Microsoft Office PowerPoint</Application>
  <PresentationFormat>Widescreen</PresentationFormat>
  <Paragraphs>369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Lists Advanced</vt:lpstr>
      <vt:lpstr>Table of Contents</vt:lpstr>
      <vt:lpstr>Have a Question?</vt:lpstr>
      <vt:lpstr>List Comprehensions</vt:lpstr>
      <vt:lpstr>What is Comprehension?</vt:lpstr>
      <vt:lpstr>Structure</vt:lpstr>
      <vt:lpstr>List Comprehensions</vt:lpstr>
      <vt:lpstr>List Comprehensions (2)</vt:lpstr>
      <vt:lpstr>Problem: No Vowels</vt:lpstr>
      <vt:lpstr>Solution: No Vowels</vt:lpstr>
      <vt:lpstr>List Methods</vt:lpstr>
      <vt:lpstr>Adding Elements</vt:lpstr>
      <vt:lpstr>Removing Elements</vt:lpstr>
      <vt:lpstr>Problem: Trains</vt:lpstr>
      <vt:lpstr>Solution: Trains</vt:lpstr>
      <vt:lpstr>Problem: Todo List</vt:lpstr>
      <vt:lpstr>Solution: Todo List</vt:lpstr>
      <vt:lpstr>More Useful Methods</vt:lpstr>
      <vt:lpstr>Problem: Palindrome Strings</vt:lpstr>
      <vt:lpstr>Solution: Palindrome Strings</vt:lpstr>
      <vt:lpstr>Advanced Methods</vt:lpstr>
      <vt:lpstr>sorted() Function</vt:lpstr>
      <vt:lpstr>Problem: Sorting Names</vt:lpstr>
      <vt:lpstr>map() Function</vt:lpstr>
      <vt:lpstr>filter() Function</vt:lpstr>
      <vt:lpstr>Problem: Even Numbers</vt:lpstr>
      <vt:lpstr>Solution: Even Numbers</vt:lpstr>
      <vt:lpstr>Problem: The Office</vt:lpstr>
      <vt:lpstr>Solution: the Office</vt:lpstr>
      <vt:lpstr>Additional List Manipulations</vt:lpstr>
      <vt:lpstr>Swapping List Elements</vt:lpstr>
      <vt:lpstr>Concatenating Lists</vt:lpstr>
      <vt:lpstr>The Set Function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Lists Advanced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Aleksandra Raykova</cp:lastModifiedBy>
  <cp:revision>56</cp:revision>
  <dcterms:created xsi:type="dcterms:W3CDTF">2018-05-23T13:08:44Z</dcterms:created>
  <dcterms:modified xsi:type="dcterms:W3CDTF">2022-02-10T08:04:00Z</dcterms:modified>
  <cp:category>Python Fundamentals Course @ SoftUni: https://softuni.bg/trainings/2442/python-fundamentals-september-2019</cp:category>
</cp:coreProperties>
</file>