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9" r:id="rId17"/>
    <p:sldId id="320" r:id="rId18"/>
    <p:sldId id="329" r:id="rId19"/>
    <p:sldId id="330" r:id="rId20"/>
    <p:sldId id="331" r:id="rId21"/>
    <p:sldId id="332" r:id="rId22"/>
    <p:sldId id="324" r:id="rId23"/>
    <p:sldId id="325" r:id="rId24"/>
    <p:sldId id="326" r:id="rId25"/>
    <p:sldId id="315" r:id="rId26"/>
    <p:sldId id="504" r:id="rId27"/>
    <p:sldId id="505" r:id="rId28"/>
    <p:sldId id="506" r:id="rId29"/>
    <p:sldId id="316" r:id="rId30"/>
    <p:sldId id="508" r:id="rId31"/>
    <p:sldId id="509" r:id="rId32"/>
    <p:sldId id="495" r:id="rId33"/>
    <p:sldId id="498" r:id="rId34"/>
    <p:sldId id="499" r:id="rId35"/>
    <p:sldId id="279" r:id="rId36"/>
    <p:sldId id="280" r:id="rId37"/>
    <p:sldId id="401" r:id="rId38"/>
    <p:sldId id="512" r:id="rId39"/>
    <p:sldId id="513" r:id="rId40"/>
    <p:sldId id="405" r:id="rId41"/>
    <p:sldId id="4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512"/>
            <p14:sldId id="5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1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701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593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1340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2114722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509000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602556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221014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95596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</a:t>
            </a:r>
            <a:r>
              <a:rPr lang="bg-BG" dirty="0">
                <a:hlinkClick r:id="rId2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473" y="1899000"/>
            <a:ext cx="7740000" cy="415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bakery = {}  </a:t>
            </a:r>
            <a:r>
              <a:rPr lang="en-US" sz="2800" i="1" dirty="0">
                <a:solidFill>
                  <a:schemeClr val="accent2"/>
                </a:solidFill>
              </a:rPr>
              <a:t># bakery = </a:t>
            </a:r>
            <a:r>
              <a:rPr lang="en-US" sz="2800" i="1" dirty="0" err="1">
                <a:solidFill>
                  <a:schemeClr val="accent2"/>
                </a:solidFill>
              </a:rPr>
              <a:t>dict</a:t>
            </a:r>
            <a:r>
              <a:rPr lang="en-US" sz="28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 </a:t>
            </a:r>
            <a:r>
              <a:rPr lang="en-US" sz="2800" dirty="0" err="1"/>
              <a:t>len</a:t>
            </a:r>
            <a:r>
              <a:rPr lang="en-US" sz="2800" dirty="0"/>
              <a:t>(elements),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key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bakery</a:t>
            </a:r>
            <a:r>
              <a:rPr lang="en-US" sz="2800" dirty="0">
                <a:solidFill>
                  <a:schemeClr val="bg1"/>
                </a:solidFill>
              </a:rPr>
              <a:t>[key]</a:t>
            </a:r>
            <a:r>
              <a:rPr lang="en-US" sz="2800" dirty="0"/>
              <a:t> = int(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/>
              <a:t> </a:t>
            </a:r>
            <a:r>
              <a:rPr lang="en-US" sz="3400" dirty="0"/>
              <a:t>method to get all the keys from a dictionary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Changing the values by iterating through the keys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824453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194000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1854000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182497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3198377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key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96080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 have {quantity} of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{product} left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Sorry, we don't have {product}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01286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39384" y="4123743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115" y="1180199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" until you receive the command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563927" y="508957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63954" y="4005956"/>
            <a:ext cx="3228928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Products in stock:</a:t>
            </a:r>
          </a:p>
          <a:p>
            <a:r>
              <a:rPr lang="en-US" sz="1800" dirty="0"/>
              <a:t>- bread: 5</a:t>
            </a:r>
          </a:p>
          <a:p>
            <a:r>
              <a:rPr lang="en-US" sz="1800" dirty="0"/>
              <a:t>- cheese: 2</a:t>
            </a:r>
          </a:p>
          <a:p>
            <a:r>
              <a:rPr lang="en-US" sz="1800" dirty="0"/>
              <a:t>- ham: 1</a:t>
            </a:r>
          </a:p>
          <a:p>
            <a:r>
              <a:rPr lang="en-US" sz="1800" dirty="0"/>
              <a:t>Total Products: 3</a:t>
            </a:r>
          </a:p>
          <a:p>
            <a:r>
              <a:rPr lang="en-US" sz="18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53896" y="1854000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3895" y="418249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removes and returns an item from a dictionary having the given key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removes an item that was last inserted and returns it as a tuple - (key, value)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6" y="2276342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5" y="5027181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- removes an item with a specified key name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can also delete the dictionary completely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9769" y="1854000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189384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600" dirty="0"/>
              <a:t>into one </a:t>
            </a:r>
            <a:br>
              <a:rPr lang="bg-BG" sz="3600" dirty="0"/>
            </a:br>
            <a:r>
              <a:rPr lang="en-US" sz="3600" dirty="0"/>
              <a:t>single dictionary </a:t>
            </a:r>
          </a:p>
          <a:p>
            <a:r>
              <a:rPr lang="en-US" sz="36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600" dirty="0"/>
              <a:t> dictionary </a:t>
            </a:r>
            <a:br>
              <a:rPr lang="bg-BG" sz="3600" dirty="0"/>
            </a:br>
            <a:r>
              <a:rPr lang="en-US" sz="3600" dirty="0"/>
              <a:t>as value</a:t>
            </a:r>
          </a:p>
          <a:p>
            <a:r>
              <a:rPr lang="en-US" sz="36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6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6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nested dictionary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Accessing</a:t>
            </a:r>
            <a:r>
              <a:rPr lang="en-US" sz="3400" dirty="0"/>
              <a:t> an element 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Adding</a:t>
            </a:r>
            <a:r>
              <a:rPr lang="en-US" sz="3400" dirty="0"/>
              <a:t> an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074" y="1763270"/>
            <a:ext cx="10010108" cy="975946"/>
          </a:xfrm>
        </p:spPr>
        <p:txBody>
          <a:bodyPr/>
          <a:lstStyle/>
          <a:p>
            <a:r>
              <a:rPr lang="en-US" sz="2400" dirty="0"/>
              <a:t>students =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'Peter'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400" dirty="0"/>
              <a:t>	      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'Alex'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074" y="3387994"/>
            <a:ext cx="1001010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first_student_name</a:t>
            </a:r>
            <a:r>
              <a:rPr lang="en-US" sz="2400" dirty="0"/>
              <a:t> = 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first_student_name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075" y="5125495"/>
            <a:ext cx="10010107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{} </a:t>
            </a:r>
            <a:r>
              <a:rPr lang="en-US" sz="2400" i="1" dirty="0">
                <a:solidFill>
                  <a:schemeClr val="accent2"/>
                </a:solidFill>
              </a:rPr>
              <a:t># {3: {}}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'Amy' </a:t>
            </a:r>
            <a:r>
              <a:rPr lang="en-US" sz="2400" i="1" dirty="0">
                <a:solidFill>
                  <a:schemeClr val="accent2"/>
                </a:solidFill>
              </a:rPr>
              <a:t># {3: {'name': 'Amy'}}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'age'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25 </a:t>
            </a:r>
            <a:r>
              <a:rPr lang="en-US" sz="2400" i="1" dirty="0">
                <a:solidFill>
                  <a:schemeClr val="accent2"/>
                </a:solidFill>
              </a:rPr>
              <a:t># {3: {'name': 'Amy', 'age': 25}}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666939" y="1899000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6D654F03-7EE3-4373-9525-B76DDEC4397A}"/>
              </a:ext>
            </a:extLst>
          </p:cNvPr>
          <p:cNvSpPr/>
          <p:nvPr/>
        </p:nvSpPr>
        <p:spPr bwMode="auto">
          <a:xfrm>
            <a:off x="7633970" y="1686279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29943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{name}:{ID}:{course}</a:t>
            </a:r>
            <a:r>
              <a:rPr lang="en-US" sz="3000" b="1" dirty="0"/>
              <a:t>"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- {ID}</a:t>
            </a:r>
            <a:r>
              <a:rPr lang="en-US" sz="3000" b="1" dirty="0"/>
              <a:t>" </a:t>
            </a:r>
            <a:r>
              <a:rPr lang="en-US" sz="3000" dirty="0"/>
              <a:t>on </a:t>
            </a:r>
            <a:br>
              <a:rPr lang="bg-BG" sz="3000" dirty="0"/>
            </a:br>
            <a:r>
              <a:rPr lang="en-US" sz="3000" dirty="0"/>
              <a:t>separate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5084" y="4422891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17081" y="5239113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76000" y="4711073"/>
            <a:ext cx="202564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6234" y="1314000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32</a:t>
            </a:fld>
            <a:endParaRPr lang="en-US" sz="10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6208" y="1117256"/>
            <a:ext cx="10264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Creating a dictionary using dictionary comprehension</a:t>
            </a:r>
            <a:endParaRPr lang="bg-BG" sz="3400" dirty="0"/>
          </a:p>
          <a:p>
            <a:endParaRPr lang="bg-BG" sz="3400" dirty="0"/>
          </a:p>
          <a:p>
            <a:pPr marL="0" indent="0">
              <a:buNone/>
            </a:pPr>
            <a:br>
              <a:rPr lang="en-US" sz="3400" dirty="0"/>
            </a:br>
            <a:endParaRPr lang="bg-BG" sz="3400" dirty="0"/>
          </a:p>
          <a:p>
            <a:r>
              <a:rPr lang="en-US" sz="34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66618" y="45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61000" y="18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</a:t>
            </a:r>
            <a:br>
              <a:rPr lang="bg-BG" sz="3600" dirty="0"/>
            </a:b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5999" y="3793054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786370" y="3781512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717869" y="3903654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86000" y="4644000"/>
            <a:ext cx="99450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dictionaries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246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0473" y="1247702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Python a dictionary is an </a:t>
            </a:r>
            <a:r>
              <a:rPr lang="en-US" sz="3400" b="1" dirty="0">
                <a:solidFill>
                  <a:schemeClr val="bg1"/>
                </a:solidFill>
              </a:rPr>
              <a:t>ordered collection</a:t>
            </a:r>
            <a:r>
              <a:rPr lang="en-US" sz="3400" dirty="0"/>
              <a:t> of items</a:t>
            </a:r>
            <a:r>
              <a:rPr lang="bg-BG" sz="3400" dirty="0"/>
              <a:t> </a:t>
            </a:r>
            <a:r>
              <a:rPr lang="bg-BG" sz="3400" noProof="1"/>
              <a:t>(</a:t>
            </a:r>
            <a:r>
              <a:rPr lang="en-US" sz="3400" noProof="1"/>
              <a:t>Python 3.7+)</a:t>
            </a:r>
            <a:endParaRPr lang="bg-BG" sz="3400" noProof="1"/>
          </a:p>
          <a:p>
            <a:pPr>
              <a:buClr>
                <a:schemeClr val="tx1"/>
              </a:buClr>
            </a:pPr>
            <a:r>
              <a:rPr lang="en-US" sz="3400" dirty="0"/>
              <a:t>While other data types have only value as an </a:t>
            </a:r>
            <a:br>
              <a:rPr lang="en-US" sz="3400" dirty="0"/>
            </a:br>
            <a:r>
              <a:rPr lang="en-US" sz="3400" dirty="0"/>
              <a:t>element, a dictionary has </a:t>
            </a:r>
            <a:r>
              <a:rPr lang="en-US" sz="34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sz="3400" dirty="0"/>
              <a:t> can be of any data type and </a:t>
            </a:r>
            <a:r>
              <a:rPr lang="en-US" sz="34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must be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 and must be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curly braces </a:t>
            </a:r>
            <a:r>
              <a:rPr lang="en-US" sz="3400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</a:t>
            </a:r>
            <a:r>
              <a:rPr lang="en-US" sz="3400" b="1" dirty="0" err="1">
                <a:solidFill>
                  <a:schemeClr val="bg1"/>
                </a:solidFill>
              </a:rPr>
              <a:t>dict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function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809000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429503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429503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625228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(name="George", age=22)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031F1A66-0DA6-48B6-B9CB-FBAE2D4FAE03}"/>
              </a:ext>
            </a:extLst>
          </p:cNvPr>
          <p:cNvSpPr/>
          <p:nvPr/>
        </p:nvSpPr>
        <p:spPr bwMode="auto">
          <a:xfrm>
            <a:off x="7687130" y="5509801"/>
            <a:ext cx="3853870" cy="607484"/>
          </a:xfrm>
          <a:prstGeom prst="wedgeRoundRectCallout">
            <a:avLst>
              <a:gd name="adj1" fmla="val -23317"/>
              <a:gd name="adj2" fmla="val -7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536766" y="369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6000" y="446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4061</TotalTime>
  <Words>2455</Words>
  <Application>Microsoft Office PowerPoint</Application>
  <PresentationFormat>Widescreen</PresentationFormat>
  <Paragraphs>326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105</cp:revision>
  <dcterms:created xsi:type="dcterms:W3CDTF">2018-05-23T13:08:44Z</dcterms:created>
  <dcterms:modified xsi:type="dcterms:W3CDTF">2021-12-22T12:35:05Z</dcterms:modified>
  <cp:category>Python Fundamentals Course @ SoftUni: https://softuni.bg/trainings/2442/python-fundamentals-september-2019</cp:category>
</cp:coreProperties>
</file>