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499" r:id="rId16"/>
    <p:sldId id="500" r:id="rId17"/>
    <p:sldId id="503" r:id="rId18"/>
    <p:sldId id="504" r:id="rId19"/>
    <p:sldId id="501" r:id="rId20"/>
    <p:sldId id="502" r:id="rId21"/>
    <p:sldId id="310" r:id="rId22"/>
    <p:sldId id="311" r:id="rId23"/>
    <p:sldId id="312" r:id="rId24"/>
    <p:sldId id="313" r:id="rId25"/>
    <p:sldId id="315" r:id="rId26"/>
    <p:sldId id="316" r:id="rId27"/>
    <p:sldId id="314" r:id="rId28"/>
    <p:sldId id="317" r:id="rId29"/>
    <p:sldId id="318" r:id="rId30"/>
    <p:sldId id="319" r:id="rId31"/>
    <p:sldId id="320" r:id="rId32"/>
    <p:sldId id="494" r:id="rId33"/>
    <p:sldId id="495" r:id="rId34"/>
    <p:sldId id="496" r:id="rId35"/>
    <p:sldId id="497" r:id="rId36"/>
    <p:sldId id="321" r:id="rId37"/>
    <p:sldId id="280" r:id="rId38"/>
    <p:sldId id="401" r:id="rId39"/>
    <p:sldId id="614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  <p14:sldId id="499"/>
            <p14:sldId id="500"/>
            <p14:sldId id="503"/>
            <p14:sldId id="504"/>
            <p14:sldId id="501"/>
            <p14:sldId id="502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Write program that </a:t>
            </a:r>
            <a:r>
              <a:rPr lang="en-US" sz="3600" b="1" dirty="0">
                <a:solidFill>
                  <a:schemeClr val="bg1"/>
                </a:solidFill>
              </a:rPr>
              <a:t>reads a matrix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Sum of all </a:t>
            </a:r>
            <a:r>
              <a:rPr lang="en-US" sz="34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 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70845" y="4626940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894955" y="5319834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538841" y="4626940"/>
            <a:ext cx="3844874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692223" y="1852767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matrix</a:t>
            </a:r>
            <a:r>
              <a:rPr lang="en-US" dirty="0" err="1">
                <a:solidFill>
                  <a:schemeClr val="bg1"/>
                </a:solidFill>
              </a:rPr>
              <a:t>.append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lines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994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Nested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List Comprehensions </a:t>
            </a:r>
            <a:r>
              <a:rPr lang="en-US" sz="3600" dirty="0"/>
              <a:t>are nothing but a list </a:t>
            </a:r>
            <a:br>
              <a:rPr lang="en-US" sz="3600" dirty="0"/>
            </a:br>
            <a:r>
              <a:rPr lang="en-US" sz="3600" dirty="0"/>
              <a:t>comprehension within another list comprehension</a:t>
            </a:r>
          </a:p>
          <a:p>
            <a:r>
              <a:rPr lang="en-US" sz="3600" dirty="0"/>
              <a:t>It is quite similar to nested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/>
              <a:t> loops</a:t>
            </a:r>
          </a:p>
          <a:p>
            <a:r>
              <a:rPr lang="en-US" sz="3600" dirty="0"/>
              <a:t>Usually, we use nested comprehensions when </a:t>
            </a:r>
            <a:br>
              <a:rPr lang="en-US" sz="3600" dirty="0"/>
            </a:br>
            <a:r>
              <a:rPr lang="en-US" sz="3600" dirty="0"/>
              <a:t>working with </a:t>
            </a:r>
            <a:r>
              <a:rPr lang="en-US" sz="3600" b="1" dirty="0">
                <a:solidFill>
                  <a:schemeClr val="bg1"/>
                </a:solidFill>
              </a:rPr>
              <a:t>multidimensional lists</a:t>
            </a:r>
            <a:r>
              <a:rPr lang="en-US" sz="3600" dirty="0"/>
              <a:t> (matrices)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MD List Comprehensions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9518D4-373F-4560-AE1E-0B9657001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3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45677" y="1011660"/>
            <a:ext cx="10219236" cy="554658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zeros</a:t>
            </a:r>
          </a:p>
          <a:p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Creating</a:t>
            </a:r>
            <a:r>
              <a:rPr lang="en-US" sz="3600" dirty="0"/>
              <a:t> a matrix with numbers</a:t>
            </a:r>
          </a:p>
          <a:p>
            <a:endParaRPr lang="en-US" sz="500" dirty="0"/>
          </a:p>
          <a:p>
            <a:pPr marL="0" indent="0">
              <a:buNone/>
            </a:pPr>
            <a:endParaRPr lang="en-US" sz="10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Flattening</a:t>
            </a:r>
            <a:r>
              <a:rPr lang="en-US" sz="3600" dirty="0"/>
              <a:t> a matrix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892154" y="4428373"/>
            <a:ext cx="998692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matrix = [[1, 2, 3], [4, 5, 6]]</a:t>
            </a:r>
          </a:p>
          <a:p>
            <a:r>
              <a:rPr lang="en-US" dirty="0">
                <a:solidFill>
                  <a:schemeClr val="tx1"/>
                </a:solidFill>
              </a:rPr>
              <a:t>flattened = [num for </a:t>
            </a:r>
            <a:r>
              <a:rPr lang="en-US" dirty="0" err="1">
                <a:solidFill>
                  <a:schemeClr val="tx1"/>
                </a:solidFill>
              </a:rPr>
              <a:t>sublist</a:t>
            </a:r>
            <a:r>
              <a:rPr lang="en-US" dirty="0">
                <a:solidFill>
                  <a:schemeClr val="tx1"/>
                </a:solidFill>
              </a:rPr>
              <a:t> in matrix for num in sublist]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F6A8B4-CCF0-4BAC-9CAC-A023DFFABA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48B876-35FB-4EDD-8AC3-E55E82DC2557}"/>
              </a:ext>
            </a:extLst>
          </p:cNvPr>
          <p:cNvSpPr txBox="1">
            <a:spLocks/>
          </p:cNvSpPr>
          <p:nvPr/>
        </p:nvSpPr>
        <p:spPr>
          <a:xfrm>
            <a:off x="1892153" y="1682380"/>
            <a:ext cx="998692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600" dirty="0">
                <a:solidFill>
                  <a:schemeClr val="tx1"/>
                </a:solidFill>
              </a:rPr>
              <a:t>matrix = [[0 for j in range(2)] for i in range(3)]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1DF5F8-353D-49C6-B098-7E71E9437E42}"/>
              </a:ext>
            </a:extLst>
          </p:cNvPr>
          <p:cNvSpPr txBox="1">
            <a:spLocks/>
          </p:cNvSpPr>
          <p:nvPr/>
        </p:nvSpPr>
        <p:spPr>
          <a:xfrm>
            <a:off x="1892154" y="3055376"/>
            <a:ext cx="998692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[[j for j in range(1, 4)] 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range(3)]</a:t>
            </a:r>
          </a:p>
        </p:txBody>
      </p:sp>
    </p:spTree>
    <p:extLst>
      <p:ext uri="{BB962C8B-B14F-4D97-AF65-F5344CB8AC3E}">
        <p14:creationId xmlns:p14="http://schemas.microsoft.com/office/powerpoint/2010/main" val="26243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82490" y="4756604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209167"/>
            <a:ext cx="11350499" cy="554808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sz="3600" b="1" dirty="0">
                <a:solidFill>
                  <a:schemeClr val="bg1"/>
                </a:solidFill>
              </a:rPr>
              <a:t>[rows, columns]</a:t>
            </a:r>
            <a:endParaRPr lang="bg-BG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N rows, you will get </a:t>
            </a:r>
            <a:r>
              <a:rPr lang="en-US" sz="3600" b="1" dirty="0">
                <a:solidFill>
                  <a:schemeClr val="bg1"/>
                </a:solidFill>
              </a:rPr>
              <a:t>numbers for each column </a:t>
            </a:r>
            <a:r>
              <a:rPr lang="en-US" dirty="0"/>
              <a:t>separated with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 </a:t>
            </a:r>
            <a:r>
              <a:rPr lang="en-US" sz="3600" b="1" dirty="0">
                <a:solidFill>
                  <a:schemeClr val="bg1"/>
                </a:solidFill>
              </a:rPr>
              <a:t>new matrix</a:t>
            </a:r>
            <a:r>
              <a:rPr lang="en-US" sz="3600" dirty="0"/>
              <a:t> only with the numbers that are even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Even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915133" y="5318815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82576" y="5177073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[[2], [4, 6]]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0206" y="1877751"/>
            <a:ext cx="10211588" cy="3687714"/>
          </a:xfrm>
        </p:spPr>
        <p:txBody>
          <a:bodyPr/>
          <a:lstStyle/>
          <a:p>
            <a:r>
              <a:rPr lang="en-US" dirty="0"/>
              <a:t>rows = int(input())</a:t>
            </a:r>
          </a:p>
          <a:p>
            <a:r>
              <a:rPr lang="en-US" dirty="0"/>
              <a:t>matrix = []</a:t>
            </a:r>
          </a:p>
          <a:p>
            <a:endParaRPr lang="en-US" dirty="0"/>
          </a:p>
          <a:p>
            <a:r>
              <a:rPr lang="en-US" dirty="0"/>
              <a:t>for i in range(rows):</a:t>
            </a:r>
          </a:p>
          <a:p>
            <a:r>
              <a:rPr lang="en-US" dirty="0"/>
              <a:t>    row = input().split(", ")</a:t>
            </a:r>
          </a:p>
          <a:p>
            <a:r>
              <a:rPr lang="en-US" dirty="0"/>
              <a:t>    </a:t>
            </a:r>
            <a:r>
              <a:rPr lang="en-US" dirty="0" err="1"/>
              <a:t>matrix.append</a:t>
            </a:r>
            <a:r>
              <a:rPr lang="en-US" dirty="0"/>
              <a:t>(list(map(int, row)))</a:t>
            </a:r>
          </a:p>
          <a:p>
            <a:r>
              <a:rPr lang="en-US" dirty="0"/>
              <a:t>evens = [[x for x in row if x % 2 == 0] for row in matrix]</a:t>
            </a:r>
          </a:p>
          <a:p>
            <a:endParaRPr lang="en-US" dirty="0"/>
          </a:p>
          <a:p>
            <a:r>
              <a:rPr lang="en-US" dirty="0"/>
              <a:t>print(evens)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09339" y="5047845"/>
            <a:ext cx="1581578" cy="1459155"/>
          </a:xfrm>
        </p:spPr>
        <p:txBody>
          <a:bodyPr/>
          <a:lstStyle/>
          <a:p>
            <a:r>
              <a:rPr lang="en-US" sz="2600" dirty="0"/>
              <a:t>2, 3</a:t>
            </a:r>
          </a:p>
          <a:p>
            <a:r>
              <a:rPr lang="en-US" sz="2600" dirty="0"/>
              <a:t>1, 2, 3</a:t>
            </a:r>
          </a:p>
          <a:p>
            <a:r>
              <a:rPr lang="en-US" sz="2600" dirty="0"/>
              <a:t>4, 5, 6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3504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first line you will get matrix sizes in format </a:t>
            </a:r>
            <a:r>
              <a:rPr lang="en-US" sz="4000" b="1" dirty="0">
                <a:solidFill>
                  <a:schemeClr val="bg1"/>
                </a:solidFill>
              </a:rPr>
              <a:t>[rows, columns]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 rows, you will get </a:t>
            </a:r>
            <a:r>
              <a:rPr lang="en-US" sz="4000" b="1" dirty="0">
                <a:solidFill>
                  <a:schemeClr val="bg1"/>
                </a:solidFill>
              </a:rPr>
              <a:t>numbers for each column </a:t>
            </a:r>
            <a:r>
              <a:rPr lang="en-US" sz="3600" dirty="0"/>
              <a:t>separated with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Prints the </a:t>
            </a:r>
            <a:r>
              <a:rPr lang="en-US" sz="3600" b="1" dirty="0">
                <a:solidFill>
                  <a:schemeClr val="bg1"/>
                </a:solidFill>
              </a:rPr>
              <a:t>flattened version</a:t>
            </a:r>
            <a:r>
              <a:rPr lang="en-US" sz="3600" dirty="0"/>
              <a:t> of it (a list with all the values)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Flattening Matrix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841981" y="5610054"/>
            <a:ext cx="416378" cy="3347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609424" y="5468312"/>
            <a:ext cx="3554914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[1, 2, 3, 4, 5, 6]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95CD04C-932A-4997-B1A2-BA4AB0B216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5E80-C26E-49CB-BFA5-5A1877339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406" y="1303761"/>
            <a:ext cx="11485594" cy="1750324"/>
          </a:xfrm>
        </p:spPr>
        <p:txBody>
          <a:bodyPr/>
          <a:lstStyle/>
          <a:p>
            <a:r>
              <a:rPr lang="en-US" dirty="0"/>
              <a:t>rows_count = int(input())</a:t>
            </a:r>
          </a:p>
          <a:p>
            <a:r>
              <a:rPr lang="en-US" dirty="0"/>
              <a:t>matrix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map(int, input().split(', ')) for _ in range(rows_count)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flattened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num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row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matrix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row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/>
              <a:t>print(flattened)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Flattening Matrix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E54AF47-E473-487F-BC8F-9280A9D79C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0A8799C-7D62-4645-A6A5-34C44E5F6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00" y="3556413"/>
            <a:ext cx="3240000" cy="30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access an element in a two-dimensional list for example, you should give the </a:t>
            </a:r>
            <a:r>
              <a:rPr lang="en-US" sz="3600" b="1" dirty="0">
                <a:solidFill>
                  <a:schemeClr val="bg1"/>
                </a:solidFill>
              </a:rPr>
              <a:t>row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  <a:r>
              <a:rPr lang="en-US" sz="3600" dirty="0"/>
              <a:t> of the element</a:t>
            </a:r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 with 3-dimensional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58855" y="2545771"/>
            <a:ext cx="6834614" cy="1217338"/>
          </a:xfrm>
        </p:spPr>
        <p:txBody>
          <a:bodyPr/>
          <a:lstStyle/>
          <a:p>
            <a:r>
              <a:rPr lang="en-US" sz="2800" dirty="0"/>
              <a:t>matrix = [[1, 2], [3, 4], [5, 6]]</a:t>
            </a:r>
          </a:p>
          <a:p>
            <a:r>
              <a:rPr lang="en-US" sz="2800" dirty="0"/>
              <a:t>print(matrix</a:t>
            </a:r>
            <a:r>
              <a:rPr lang="en-US" sz="2800" dirty="0">
                <a:solidFill>
                  <a:schemeClr val="bg1"/>
                </a:solidFill>
              </a:rPr>
              <a:t>[1][0]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8" y="4596110"/>
            <a:ext cx="9135271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 = [[[1, 2], [3, 4]], [[5, 6], [7, 8]]]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en-US" sz="2800" dirty="0"/>
              <a:t>matrix</a:t>
            </a:r>
            <a:r>
              <a:rPr lang="en-US" sz="2800" dirty="0">
                <a:solidFill>
                  <a:schemeClr val="bg1"/>
                </a:solidFill>
              </a:rPr>
              <a:t>[0][1][1]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13343"/>
            <a:ext cx="9049234" cy="5207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comprehension to traverse multidimensional lists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</a:t>
            </a:r>
            <a:r>
              <a:rPr lang="en-US" sz="3600" b="1" dirty="0">
                <a:solidFill>
                  <a:schemeClr val="bg1"/>
                </a:solidFill>
              </a:rPr>
              <a:t>bad practice </a:t>
            </a:r>
            <a:r>
              <a:rPr lang="en-US" sz="3600" dirty="0"/>
              <a:t>to use comprehensions for</a:t>
            </a:r>
            <a:br>
              <a:rPr lang="en-US" sz="3600" dirty="0"/>
            </a:br>
            <a:r>
              <a:rPr lang="en-US" sz="3600" dirty="0"/>
              <a:t>multidimensional lists, since the code</a:t>
            </a:r>
            <a:br>
              <a:rPr lang="en-US" sz="3600" dirty="0"/>
            </a:br>
            <a:r>
              <a:rPr lang="en-US" sz="3600" dirty="0"/>
              <a:t>becomes </a:t>
            </a:r>
            <a:r>
              <a:rPr lang="en-US" sz="3600" b="1" dirty="0">
                <a:solidFill>
                  <a:schemeClr val="bg1"/>
                </a:solidFill>
              </a:rPr>
              <a:t>messy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176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that read a matrix from console</a:t>
            </a:r>
          </a:p>
          <a:p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sum</a:t>
            </a:r>
            <a:r>
              <a:rPr lang="en-US" sz="3600" dirty="0"/>
              <a:t> for each </a:t>
            </a:r>
            <a:r>
              <a:rPr lang="en-US" sz="3600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sz="3600" dirty="0"/>
              <a:t>On first line you will get matrix rows</a:t>
            </a:r>
          </a:p>
          <a:p>
            <a:r>
              <a:rPr lang="en-US" sz="3600" dirty="0"/>
              <a:t>On the next rows lines, you will get elements for each column </a:t>
            </a:r>
            <a:r>
              <a:rPr lang="en-US" sz="3600" b="1" dirty="0">
                <a:solidFill>
                  <a:schemeClr val="bg1"/>
                </a:solidFill>
              </a:rPr>
              <a:t>separated</a:t>
            </a:r>
            <a:r>
              <a:rPr lang="en-US" sz="3600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095298" y="1205189"/>
            <a:ext cx="10457793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</a:t>
            </a:r>
            <a:r>
              <a:rPr lang="en-US" sz="2000" dirty="0">
                <a:solidFill>
                  <a:schemeClr val="bg1"/>
                </a:solidFill>
              </a:rPr>
              <a:t>split</a:t>
            </a:r>
            <a:r>
              <a:rPr lang="en-US" sz="2000" dirty="0">
                <a:solidFill>
                  <a:schemeClr val="tx1"/>
                </a:solidFill>
              </a:rPr>
              <a:t>(', ')]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matrix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_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row = [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(x) for x in input().split()]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matrix.append</a:t>
            </a:r>
            <a:r>
              <a:rPr lang="en-US" sz="2000" dirty="0">
                <a:solidFill>
                  <a:schemeClr val="tx1"/>
                </a:solidFill>
              </a:rPr>
              <a:t>(row)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result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columns_count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for 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 in range(</a:t>
            </a:r>
            <a:r>
              <a:rPr lang="en-US" sz="2000" dirty="0" err="1">
                <a:solidFill>
                  <a:schemeClr val="tx1"/>
                </a:solidFill>
              </a:rPr>
              <a:t>rows_count</a:t>
            </a:r>
            <a:r>
              <a:rPr lang="en-US" sz="2000" dirty="0">
                <a:solidFill>
                  <a:schemeClr val="tx1"/>
                </a:solidFill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err="1">
                <a:solidFill>
                  <a:schemeClr val="bg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 += matrix[</a:t>
            </a:r>
            <a:r>
              <a:rPr lang="en-US" sz="2000" dirty="0" err="1">
                <a:solidFill>
                  <a:schemeClr val="tx1"/>
                </a:solidFill>
              </a:rPr>
              <a:t>row_index</a:t>
            </a:r>
            <a:r>
              <a:rPr lang="en-US" sz="2000" dirty="0">
                <a:solidFill>
                  <a:schemeClr val="tx1"/>
                </a:solidFill>
              </a:rPr>
              <a:t>][</a:t>
            </a:r>
            <a:r>
              <a:rPr lang="en-US" sz="2000" dirty="0" err="1">
                <a:solidFill>
                  <a:schemeClr val="tx1"/>
                </a:solidFill>
              </a:rPr>
              <a:t>column_index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result.</a:t>
            </a:r>
            <a:r>
              <a:rPr lang="en-US" sz="2000" dirty="0" err="1">
                <a:solidFill>
                  <a:schemeClr val="bg1"/>
                </a:solidFill>
              </a:rPr>
              <a:t>append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column_sum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[print(x) for x in result]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finds the </a:t>
            </a:r>
            <a:r>
              <a:rPr lang="en-US" sz="3600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sz="3600" dirty="0"/>
              <a:t>On the </a:t>
            </a:r>
            <a:r>
              <a:rPr lang="en-US" sz="3600" b="1" dirty="0">
                <a:solidFill>
                  <a:schemeClr val="bg1"/>
                </a:solidFill>
              </a:rPr>
              <a:t>first line</a:t>
            </a:r>
            <a:r>
              <a:rPr lang="en-US" sz="3600" dirty="0"/>
              <a:t>, you are given the integer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- the size of the square matrix </a:t>
            </a:r>
          </a:p>
          <a:p>
            <a:pPr fontAlgn="base"/>
            <a:r>
              <a:rPr lang="en-US" sz="3600" dirty="0"/>
              <a:t>The next </a:t>
            </a:r>
            <a:r>
              <a:rPr lang="en-US" sz="3600" b="1" dirty="0">
                <a:solidFill>
                  <a:schemeClr val="bg1"/>
                </a:solidFill>
              </a:rPr>
              <a:t>N lines </a:t>
            </a:r>
            <a:r>
              <a:rPr lang="en-US" sz="3600" dirty="0"/>
              <a:t>holds the values for</a:t>
            </a:r>
            <a:r>
              <a:rPr lang="en-US" sz="3600" b="1" dirty="0">
                <a:solidFill>
                  <a:schemeClr val="bg1"/>
                </a:solidFill>
              </a:rPr>
              <a:t> every row </a:t>
            </a:r>
            <a:r>
              <a:rPr lang="en-US" sz="3600" dirty="0"/>
              <a:t>-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integer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, representing </a:t>
            </a:r>
            <a:r>
              <a:rPr lang="en-US" sz="3600" b="1" dirty="0">
                <a:solidFill>
                  <a:schemeClr val="bg1"/>
                </a:solidFill>
              </a:rPr>
              <a:t>rows</a:t>
            </a:r>
            <a:r>
              <a:rPr lang="en-US" sz="3600" dirty="0"/>
              <a:t> and </a:t>
            </a:r>
            <a:r>
              <a:rPr lang="en-US" sz="3600" b="1" dirty="0">
                <a:solidFill>
                  <a:schemeClr val="bg1"/>
                </a:solidFill>
              </a:rPr>
              <a:t>cols</a:t>
            </a:r>
            <a:r>
              <a:rPr lang="en-US" sz="3600" dirty="0"/>
              <a:t> of a </a:t>
            </a:r>
            <a:r>
              <a:rPr lang="en-US" sz="3600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sz="3600" dirty="0"/>
              <a:t>On the next 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 lines, you will receive rows of the matrix</a:t>
            </a:r>
          </a:p>
          <a:p>
            <a:r>
              <a:rPr lang="en-US" sz="3600" dirty="0"/>
              <a:t>Each row consists of ASCII characters. </a:t>
            </a:r>
          </a:p>
          <a:p>
            <a:r>
              <a:rPr lang="en-US" sz="3600" dirty="0"/>
              <a:t>You will receive a symbol. Find the </a:t>
            </a:r>
            <a:r>
              <a:rPr lang="en-US" sz="3600" b="1" dirty="0">
                <a:solidFill>
                  <a:schemeClr val="bg1"/>
                </a:solidFill>
              </a:rPr>
              <a:t>first occurrence, </a:t>
            </a:r>
            <a:r>
              <a:rPr lang="en-US" sz="3600" dirty="0"/>
              <a:t>starting from the </a:t>
            </a:r>
            <a:r>
              <a:rPr lang="en-US" sz="3600" b="1" dirty="0">
                <a:solidFill>
                  <a:schemeClr val="bg1"/>
                </a:solidFill>
              </a:rPr>
              <a:t>top left, </a:t>
            </a:r>
            <a:r>
              <a:rPr lang="en-US" sz="3600" dirty="0"/>
              <a:t>of that symbol in the matrix and </a:t>
            </a:r>
            <a:r>
              <a:rPr lang="en-US" sz="3600" b="1" dirty="0">
                <a:solidFill>
                  <a:schemeClr val="bg1"/>
                </a:solidFill>
              </a:rPr>
              <a:t>print its position </a:t>
            </a:r>
            <a:r>
              <a:rPr lang="en-US" sz="3600" dirty="0"/>
              <a:t>in the format: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sz="3600" dirty="0"/>
              <a:t>"</a:t>
            </a:r>
          </a:p>
          <a:p>
            <a:r>
              <a:rPr lang="en-US" sz="3600" dirty="0"/>
              <a:t>If there is no such symbol print an error message 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sz="36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(1)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017681" y="1517321"/>
            <a:ext cx="9980791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err="1">
                <a:solidFill>
                  <a:schemeClr val="tx1"/>
                </a:solidFill>
              </a:rPr>
              <a:t>matrix_of_chars</a:t>
            </a:r>
            <a:r>
              <a:rPr lang="en-US" sz="2600" dirty="0">
                <a:solidFill>
                  <a:schemeClr val="tx1"/>
                </a:solidFill>
              </a:rPr>
              <a:t>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_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</a:t>
            </a:r>
            <a:r>
              <a:rPr lang="en-US" sz="2600" dirty="0" err="1">
                <a:solidFill>
                  <a:schemeClr val="tx1"/>
                </a:solidFill>
              </a:rPr>
              <a:t>matrix_of_chars.append</a:t>
            </a:r>
            <a:r>
              <a:rPr lang="en-US" sz="2600" dirty="0">
                <a:solidFill>
                  <a:schemeClr val="tx1"/>
                </a:solidFill>
              </a:rPr>
              <a:t>(list(input()))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(row, col)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print(location)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sets inside of lists</a:t>
            </a:r>
          </a:p>
          <a:p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in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600" dirty="0"/>
          </a:p>
          <a:p>
            <a:br>
              <a:rPr lang="en-US" sz="3600" dirty="0"/>
            </a:b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or tuples as dictionary values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sz="3600" dirty="0"/>
              <a:t>There can be more than one additional </a:t>
            </a:r>
            <a:r>
              <a:rPr lang="en-US" sz="3600" b="1" dirty="0">
                <a:solidFill>
                  <a:schemeClr val="bg1"/>
                </a:solidFill>
              </a:rPr>
              <a:t>dimension</a:t>
            </a:r>
            <a:r>
              <a:rPr lang="en-US" sz="3600" dirty="0"/>
              <a:t> to lists </a:t>
            </a:r>
          </a:p>
          <a:p>
            <a:r>
              <a:rPr lang="en-US" sz="3600" dirty="0"/>
              <a:t>Multi-dimensional lists are the </a:t>
            </a:r>
            <a:r>
              <a:rPr lang="en-US" sz="3600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grid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two-dimensional</a:t>
            </a:r>
            <a:r>
              <a:rPr lang="en-US" sz="3400" dirty="0"/>
              <a:t> list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cube</a:t>
            </a:r>
            <a:r>
              <a:rPr lang="en-US" sz="3400" dirty="0"/>
              <a:t> is a basic example of </a:t>
            </a:r>
            <a:r>
              <a:rPr lang="en-US" sz="3400" b="1" dirty="0">
                <a:solidFill>
                  <a:schemeClr val="bg1"/>
                </a:solidFill>
              </a:rPr>
              <a:t>three-dimensional</a:t>
            </a:r>
            <a:r>
              <a:rPr lang="en-US" sz="3400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dealing with </a:t>
            </a:r>
            <a:r>
              <a:rPr lang="en-US" sz="3600" b="1" dirty="0">
                <a:solidFill>
                  <a:schemeClr val="bg1"/>
                </a:solidFill>
              </a:rPr>
              <a:t>graphics</a:t>
            </a:r>
            <a:r>
              <a:rPr lang="en-US" sz="3600" dirty="0"/>
              <a:t> (pixels on the screen are in a grid formation)</a:t>
            </a:r>
          </a:p>
          <a:p>
            <a:r>
              <a:rPr lang="en-US" sz="3600" dirty="0"/>
              <a:t>When working with </a:t>
            </a:r>
            <a:r>
              <a:rPr lang="en-US" sz="3600" b="1" dirty="0">
                <a:solidFill>
                  <a:schemeClr val="bg1"/>
                </a:solidFill>
              </a:rPr>
              <a:t>tabular</a:t>
            </a:r>
            <a:r>
              <a:rPr lang="en-US" sz="3600" dirty="0"/>
              <a:t> data</a:t>
            </a:r>
          </a:p>
          <a:p>
            <a:r>
              <a:rPr lang="en-US" sz="3600" dirty="0"/>
              <a:t>Game development</a:t>
            </a:r>
          </a:p>
          <a:p>
            <a:r>
              <a:rPr lang="en-US" sz="3600" dirty="0"/>
              <a:t>Other cases when you want </a:t>
            </a:r>
            <a:r>
              <a:rPr lang="en-US" sz="3600" b="1" dirty="0">
                <a:solidFill>
                  <a:schemeClr val="bg1"/>
                </a:solidFill>
              </a:rPr>
              <a:t>each item </a:t>
            </a:r>
            <a:r>
              <a:rPr lang="en-US" sz="3600" dirty="0"/>
              <a:t>of your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to be </a:t>
            </a:r>
            <a:br>
              <a:rPr lang="en-US" sz="3600" dirty="0"/>
            </a:br>
            <a:r>
              <a:rPr lang="en-US" sz="3600" dirty="0"/>
              <a:t>another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r>
              <a:rPr lang="en-US" sz="3600" dirty="0"/>
              <a:t> (Example:</a:t>
            </a:r>
            <a:r>
              <a:rPr lang="en-US" sz="3600" b="1" dirty="0"/>
              <a:t> </a:t>
            </a:r>
            <a:r>
              <a:rPr lang="en-US" sz="3600" dirty="0"/>
              <a:t>list of students, each of which has many 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MD List with Zeros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04322" y="2200333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/>
                </a:solidFill>
              </a:rPr>
              <a:t>loop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225040" y="2200333"/>
            <a:ext cx="8442960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 matrix[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D820E-79FD-4E85-8B45-1A7863F24FD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2208</Words>
  <Application>Microsoft Office PowerPoint</Application>
  <PresentationFormat>Widescreen</PresentationFormat>
  <Paragraphs>332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MD List Comprehensions</vt:lpstr>
      <vt:lpstr>Examples</vt:lpstr>
      <vt:lpstr>Problem: Even Matrix</vt:lpstr>
      <vt:lpstr>Solution: Even Matrix</vt:lpstr>
      <vt:lpstr>Problem: Flattening Matrix</vt:lpstr>
      <vt:lpstr>Solution: Flattening Matrix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 Sum Matrix Columns</vt:lpstr>
      <vt:lpstr>Changing Values</vt:lpstr>
      <vt:lpstr>Problem: Primary Diagonal </vt:lpstr>
      <vt:lpstr>Solution: Primary Diagonal </vt:lpstr>
      <vt:lpstr>Problem: Symbol in Matrix </vt:lpstr>
      <vt:lpstr>Solution: Symbol in Matrix (1)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111</cp:revision>
  <dcterms:created xsi:type="dcterms:W3CDTF">2018-05-23T13:08:44Z</dcterms:created>
  <dcterms:modified xsi:type="dcterms:W3CDTF">2022-04-27T13:27:17Z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