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48"/>
  </p:notesMasterIdLst>
  <p:handoutMasterIdLst>
    <p:handoutMasterId r:id="rId49"/>
  </p:handoutMasterIdLst>
  <p:sldIdLst>
    <p:sldId id="256" r:id="rId5"/>
    <p:sldId id="276" r:id="rId6"/>
    <p:sldId id="258" r:id="rId7"/>
    <p:sldId id="302" r:id="rId8"/>
    <p:sldId id="303" r:id="rId9"/>
    <p:sldId id="304" r:id="rId10"/>
    <p:sldId id="310" r:id="rId11"/>
    <p:sldId id="309" r:id="rId12"/>
    <p:sldId id="305" r:id="rId13"/>
    <p:sldId id="306" r:id="rId14"/>
    <p:sldId id="307" r:id="rId15"/>
    <p:sldId id="308" r:id="rId16"/>
    <p:sldId id="311" r:id="rId17"/>
    <p:sldId id="312" r:id="rId18"/>
    <p:sldId id="313" r:id="rId19"/>
    <p:sldId id="540" r:id="rId20"/>
    <p:sldId id="333" r:id="rId21"/>
    <p:sldId id="334" r:id="rId22"/>
    <p:sldId id="510" r:id="rId23"/>
    <p:sldId id="511" r:id="rId24"/>
    <p:sldId id="539" r:id="rId25"/>
    <p:sldId id="314" r:id="rId26"/>
    <p:sldId id="315" r:id="rId27"/>
    <p:sldId id="616" r:id="rId28"/>
    <p:sldId id="617" r:id="rId29"/>
    <p:sldId id="618" r:id="rId30"/>
    <p:sldId id="619" r:id="rId31"/>
    <p:sldId id="620" r:id="rId32"/>
    <p:sldId id="621" r:id="rId33"/>
    <p:sldId id="622" r:id="rId34"/>
    <p:sldId id="615" r:id="rId35"/>
    <p:sldId id="322" r:id="rId36"/>
    <p:sldId id="323" r:id="rId37"/>
    <p:sldId id="324" r:id="rId38"/>
    <p:sldId id="541" r:id="rId39"/>
    <p:sldId id="542" r:id="rId40"/>
    <p:sldId id="321" r:id="rId41"/>
    <p:sldId id="280" r:id="rId42"/>
    <p:sldId id="401" r:id="rId43"/>
    <p:sldId id="614" r:id="rId44"/>
    <p:sldId id="608" r:id="rId45"/>
    <p:sldId id="405" r:id="rId46"/>
    <p:sldId id="4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0556ACD-E266-4722-BE7A-E0D8C87EA6F1}">
          <p14:sldIdLst>
            <p14:sldId id="256"/>
            <p14:sldId id="276"/>
            <p14:sldId id="258"/>
          </p14:sldIdLst>
        </p14:section>
        <p14:section name="Packing Arguments" id="{7D812C39-2BDB-4F87-89C8-5EEECEED2B08}">
          <p14:sldIdLst>
            <p14:sldId id="302"/>
            <p14:sldId id="303"/>
            <p14:sldId id="304"/>
            <p14:sldId id="310"/>
            <p14:sldId id="309"/>
            <p14:sldId id="305"/>
            <p14:sldId id="306"/>
          </p14:sldIdLst>
        </p14:section>
        <p14:section name="Unpacking Arguments" id="{B43DF73F-62FD-42F1-9C2E-8139D6C0E399}">
          <p14:sldIdLst>
            <p14:sldId id="307"/>
            <p14:sldId id="308"/>
            <p14:sldId id="311"/>
            <p14:sldId id="312"/>
            <p14:sldId id="313"/>
            <p14:sldId id="540"/>
          </p14:sldIdLst>
        </p14:section>
        <p14:section name="Sorting" id="{F9F8DDD9-365E-449A-A2A7-0A16EDF462CF}">
          <p14:sldIdLst>
            <p14:sldId id="333"/>
            <p14:sldId id="334"/>
            <p14:sldId id="510"/>
            <p14:sldId id="511"/>
            <p14:sldId id="539"/>
            <p14:sldId id="314"/>
          </p14:sldIdLst>
        </p14:section>
        <p14:section name="Nested Functions" id="{BB02F6E8-CE83-468A-8267-F48691A9F32D}">
          <p14:sldIdLst>
            <p14:sldId id="3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Recursion" id="{38C9D72C-E9E6-4CF4-A5A8-0F58C4EED08E}">
          <p14:sldIdLst>
            <p14:sldId id="615"/>
            <p14:sldId id="322"/>
            <p14:sldId id="323"/>
            <p14:sldId id="324"/>
            <p14:sldId id="541"/>
            <p14:sldId id="542"/>
          </p14:sldIdLst>
        </p14:section>
        <p14:section name="Live Exercises" id="{AFA36A48-5EE8-4978-8838-2FF3194EC402}">
          <p14:sldIdLst>
            <p14:sldId id="321"/>
          </p14:sldIdLst>
        </p14:section>
        <p14:section name="Conclusion" id="{8F2CD958-BF63-4B73-9C91-CBE992645AE2}">
          <p14:sldIdLst>
            <p14:sldId id="280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2B40B-1559-44BC-A7E4-7CDA2FF38615}" v="34" dt="2019-11-25T13:37:12.92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9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52A2B40B-1559-44BC-A7E4-7CDA2FF38615}"/>
    <pc:docChg chg="modSld">
      <pc:chgData name="antonoaatanasova" userId="63f01c8f-a50b-4279-b3c6-a33faf65220b" providerId="ADAL" clId="{52A2B40B-1559-44BC-A7E4-7CDA2FF38615}" dt="2019-11-25T13:37:12.925" v="33" actId="1076"/>
      <pc:docMkLst>
        <pc:docMk/>
      </pc:docMkLst>
      <pc:sldChg chg="modSp">
        <pc:chgData name="antonoaatanasova" userId="63f01c8f-a50b-4279-b3c6-a33faf65220b" providerId="ADAL" clId="{52A2B40B-1559-44BC-A7E4-7CDA2FF38615}" dt="2019-11-25T13:32:29.226" v="2"/>
        <pc:sldMkLst>
          <pc:docMk/>
          <pc:sldMk cId="946294453" sldId="256"/>
        </pc:sldMkLst>
        <pc:picChg chg="mod">
          <ac:chgData name="antonoaatanasova" userId="63f01c8f-a50b-4279-b3c6-a33faf65220b" providerId="ADAL" clId="{52A2B40B-1559-44BC-A7E4-7CDA2FF38615}" dt="2019-11-25T13:32:29.226" v="2"/>
          <ac:picMkLst>
            <pc:docMk/>
            <pc:sldMk cId="946294453" sldId="256"/>
            <ac:picMk id="3" creationId="{00000000-0000-0000-0000-000000000000}"/>
          </ac:picMkLst>
        </pc:picChg>
      </pc:sldChg>
      <pc:sldChg chg="modSp">
        <pc:chgData name="antonoaatanasova" userId="63f01c8f-a50b-4279-b3c6-a33faf65220b" providerId="ADAL" clId="{52A2B40B-1559-44BC-A7E4-7CDA2FF38615}" dt="2019-11-25T13:37:12.925" v="33" actId="1076"/>
        <pc:sldMkLst>
          <pc:docMk/>
          <pc:sldMk cId="1828029888" sldId="280"/>
        </pc:sldMkLst>
        <pc:spChg chg="mod">
          <ac:chgData name="antonoaatanasova" userId="63f01c8f-a50b-4279-b3c6-a33faf65220b" providerId="ADAL" clId="{52A2B40B-1559-44BC-A7E4-7CDA2FF38615}" dt="2019-11-25T13:37:12.925" v="33" actId="1076"/>
          <ac:spMkLst>
            <pc:docMk/>
            <pc:sldMk cId="1828029888" sldId="280"/>
            <ac:spMk id="17" creationId="{06140B18-D7C5-4B32-A713-41F8342618AF}"/>
          </ac:spMkLst>
        </pc:spChg>
      </pc:sldChg>
      <pc:sldChg chg="modSp">
        <pc:chgData name="antonoaatanasova" userId="63f01c8f-a50b-4279-b3c6-a33faf65220b" providerId="ADAL" clId="{52A2B40B-1559-44BC-A7E4-7CDA2FF38615}" dt="2019-11-25T13:33:18.522" v="4" actId="20577"/>
        <pc:sldMkLst>
          <pc:docMk/>
          <pc:sldMk cId="434944806" sldId="305"/>
        </pc:sldMkLst>
        <pc:spChg chg="mod">
          <ac:chgData name="antonoaatanasova" userId="63f01c8f-a50b-4279-b3c6-a33faf65220b" providerId="ADAL" clId="{52A2B40B-1559-44BC-A7E4-7CDA2FF38615}" dt="2019-11-25T13:33:18.522" v="4" actId="20577"/>
          <ac:spMkLst>
            <pc:docMk/>
            <pc:sldMk cId="434944806" sldId="305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52A2B40B-1559-44BC-A7E4-7CDA2FF38615}" dt="2019-11-25T13:33:38.157" v="9" actId="27614"/>
        <pc:sldMkLst>
          <pc:docMk/>
          <pc:sldMk cId="3907541346" sldId="306"/>
        </pc:sldMkLst>
        <pc:spChg chg="mod">
          <ac:chgData name="antonoaatanasova" userId="63f01c8f-a50b-4279-b3c6-a33faf65220b" providerId="ADAL" clId="{52A2B40B-1559-44BC-A7E4-7CDA2FF38615}" dt="2019-11-25T13:33:24.806" v="5" actId="1076"/>
          <ac:spMkLst>
            <pc:docMk/>
            <pc:sldMk cId="3907541346" sldId="306"/>
            <ac:spMk id="3" creationId="{00000000-0000-0000-0000-000000000000}"/>
          </ac:spMkLst>
        </pc:spChg>
        <pc:picChg chg="add mod">
          <ac:chgData name="antonoaatanasova" userId="63f01c8f-a50b-4279-b3c6-a33faf65220b" providerId="ADAL" clId="{52A2B40B-1559-44BC-A7E4-7CDA2FF38615}" dt="2019-11-25T13:33:38.157" v="9" actId="27614"/>
          <ac:picMkLst>
            <pc:docMk/>
            <pc:sldMk cId="3907541346" sldId="306"/>
            <ac:picMk id="4" creationId="{20F4ECEC-081E-454A-B141-7F3A7EF4525C}"/>
          </ac:picMkLst>
        </pc:picChg>
        <pc:picChg chg="del">
          <ac:chgData name="antonoaatanasova" userId="63f01c8f-a50b-4279-b3c6-a33faf65220b" providerId="ADAL" clId="{52A2B40B-1559-44BC-A7E4-7CDA2FF38615}" dt="2019-11-25T13:33:26.041" v="6" actId="478"/>
          <ac:picMkLst>
            <pc:docMk/>
            <pc:sldMk cId="3907541346" sldId="306"/>
            <ac:picMk id="1026" creationId="{CC24CC62-5E98-4645-8551-06EBBD7458EF}"/>
          </ac:picMkLst>
        </pc:picChg>
      </pc:sldChg>
      <pc:sldChg chg="modSp">
        <pc:chgData name="antonoaatanasova" userId="63f01c8f-a50b-4279-b3c6-a33faf65220b" providerId="ADAL" clId="{52A2B40B-1559-44BC-A7E4-7CDA2FF38615}" dt="2019-11-25T13:34:13.769" v="12" actId="1076"/>
        <pc:sldMkLst>
          <pc:docMk/>
          <pc:sldMk cId="202722126" sldId="311"/>
        </pc:sldMkLst>
        <pc:spChg chg="mod">
          <ac:chgData name="antonoaatanasova" userId="63f01c8f-a50b-4279-b3c6-a33faf65220b" providerId="ADAL" clId="{52A2B40B-1559-44BC-A7E4-7CDA2FF38615}" dt="2019-11-25T13:34:11.490" v="11" actId="14100"/>
          <ac:spMkLst>
            <pc:docMk/>
            <pc:sldMk cId="202722126" sldId="311"/>
            <ac:spMk id="6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13.769" v="12" actId="1076"/>
          <ac:spMkLst>
            <pc:docMk/>
            <pc:sldMk cId="202722126" sldId="311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25.207" v="15" actId="1076"/>
        <pc:sldMkLst>
          <pc:docMk/>
          <pc:sldMk cId="1124432436" sldId="312"/>
        </pc:sldMkLst>
        <pc:spChg chg="mod">
          <ac:chgData name="antonoaatanasova" userId="63f01c8f-a50b-4279-b3c6-a33faf65220b" providerId="ADAL" clId="{52A2B40B-1559-44BC-A7E4-7CDA2FF38615}" dt="2019-11-25T13:34:23.382" v="14" actId="14100"/>
          <ac:spMkLst>
            <pc:docMk/>
            <pc:sldMk cId="1124432436" sldId="312"/>
            <ac:spMk id="3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25.207" v="15" actId="1076"/>
          <ac:spMkLst>
            <pc:docMk/>
            <pc:sldMk cId="1124432436" sldId="312"/>
            <ac:spMk id="4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51.624" v="19" actId="113"/>
        <pc:sldMkLst>
          <pc:docMk/>
          <pc:sldMk cId="3821353033" sldId="313"/>
        </pc:sldMkLst>
        <pc:spChg chg="mod">
          <ac:chgData name="antonoaatanasova" userId="63f01c8f-a50b-4279-b3c6-a33faf65220b" providerId="ADAL" clId="{52A2B40B-1559-44BC-A7E4-7CDA2FF38615}" dt="2019-11-25T13:34:51.624" v="19" actId="113"/>
          <ac:spMkLst>
            <pc:docMk/>
            <pc:sldMk cId="3821353033" sldId="313"/>
            <ac:spMk id="6" creationId="{00000000-0000-0000-0000-000000000000}"/>
          </ac:spMkLst>
        </pc:spChg>
      </pc:sldChg>
      <pc:sldChg chg="addSp modSp">
        <pc:chgData name="antonoaatanasova" userId="63f01c8f-a50b-4279-b3c6-a33faf65220b" providerId="ADAL" clId="{52A2B40B-1559-44BC-A7E4-7CDA2FF38615}" dt="2019-11-25T13:35:13.456" v="23" actId="962"/>
        <pc:sldMkLst>
          <pc:docMk/>
          <pc:sldMk cId="3226691496" sldId="314"/>
        </pc:sldMkLst>
        <pc:picChg chg="add mod">
          <ac:chgData name="antonoaatanasova" userId="63f01c8f-a50b-4279-b3c6-a33faf65220b" providerId="ADAL" clId="{52A2B40B-1559-44BC-A7E4-7CDA2FF38615}" dt="2019-11-25T13:35:13.456" v="23" actId="962"/>
          <ac:picMkLst>
            <pc:docMk/>
            <pc:sldMk cId="3226691496" sldId="314"/>
            <ac:picMk id="4" creationId="{4A943BC3-CFAE-487E-BA81-2CD9F4FC9E79}"/>
          </ac:picMkLst>
        </pc:picChg>
      </pc:sldChg>
      <pc:sldChg chg="modSp">
        <pc:chgData name="antonoaatanasova" userId="63f01c8f-a50b-4279-b3c6-a33faf65220b" providerId="ADAL" clId="{52A2B40B-1559-44BC-A7E4-7CDA2FF38615}" dt="2019-11-25T13:36:00.629" v="32"/>
        <pc:sldMkLst>
          <pc:docMk/>
          <pc:sldMk cId="483073915" sldId="319"/>
        </pc:sldMkLst>
        <pc:spChg chg="mod">
          <ac:chgData name="antonoaatanasova" userId="63f01c8f-a50b-4279-b3c6-a33faf65220b" providerId="ADAL" clId="{52A2B40B-1559-44BC-A7E4-7CDA2FF38615}" dt="2019-11-25T13:36:00.629" v="32"/>
          <ac:spMkLst>
            <pc:docMk/>
            <pc:sldMk cId="483073915" sldId="319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5:45.443" v="25" actId="1076"/>
        <pc:sldMkLst>
          <pc:docMk/>
          <pc:sldMk cId="1372770524" sldId="324"/>
        </pc:sldMkLst>
        <pc:spChg chg="mod">
          <ac:chgData name="antonoaatanasova" userId="63f01c8f-a50b-4279-b3c6-a33faf65220b" providerId="ADAL" clId="{52A2B40B-1559-44BC-A7E4-7CDA2FF38615}" dt="2019-11-25T13:35:36.275" v="24" actId="14100"/>
          <ac:spMkLst>
            <pc:docMk/>
            <pc:sldMk cId="1372770524" sldId="324"/>
            <ac:spMk id="11" creationId="{00000000-0000-0000-0000-000000000000}"/>
          </ac:spMkLst>
        </pc:spChg>
        <pc:picChg chg="mod">
          <ac:chgData name="antonoaatanasova" userId="63f01c8f-a50b-4279-b3c6-a33faf65220b" providerId="ADAL" clId="{52A2B40B-1559-44BC-A7E4-7CDA2FF38615}" dt="2019-11-25T13:35:45.443" v="25" actId="1076"/>
          <ac:picMkLst>
            <pc:docMk/>
            <pc:sldMk cId="1372770524" sldId="324"/>
            <ac:picMk id="10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DD8688-CE18-40D2-9C7A-F17EC76DB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306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FE00F39-0366-42B3-BB2F-244FB77DDA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631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AE4282-3E41-4A3E-AE45-09CCFA200A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3533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6E1688-0145-4180-925F-FB8973C26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210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02C915-56F2-46CF-8072-6F0BBAC75D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590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8C74431-5542-4F6D-AA33-756227BABA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5A71F3A-0C42-4B6E-8DC9-2F0B6B467C4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73317C-AA2E-4C66-A997-38E94447F1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9A8AB52-20E0-4E45-A792-00E6002770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F022BF0-8B48-4F2E-AE46-6ADE2DD5BD1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791ED97-1FB0-4BF8-833A-8A2F217693E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21981A4-C9B2-428E-8AF5-73773ADCFB7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C29BF4E-FABD-4AE3-800B-B061BFE8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90F8D48E-9977-4B93-AE5B-8E933D9D3B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7F1B34E-0B62-4D07-9EA4-B416D3F5A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4DBBD29C-509F-471C-8B70-B1E0CCDA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24E1342-9C5B-40EA-A77E-7C5E7011C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E7B2EE5E-7CF3-41E6-A2A3-9F3CD6C48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64142C23-2F6B-42E1-927B-DA9FECDF5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00AC7B2-00EE-4BEE-AA5D-C84AF93BB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4F2DDEF-F70D-47BD-96B9-DA15BA9C0EB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9E8F8D4-8CD0-44B7-BBA8-66C71C1109E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B395B484-E591-470E-89AE-DAC4E26306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6F701D4-9307-4971-9B23-7C3BB41C5DC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2648A4E-49A2-4BFF-9418-1B947A15EB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7983A03-9188-43BD-A660-A0210CAF7D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F9620EE8-FB76-4A95-9B9A-8814D107E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828301E-14EC-4CFC-B1CF-B121734C2DE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97CAF2-7699-4238-B4D0-72FCE7D1BC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3759254-6682-4890-BAA0-54A2458B77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5391D90-5EF6-4D74-8DC8-B35B3195AC9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A2005E1-C88E-499E-9B88-DA3C63F0AD8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0C688B8-6F89-468B-A98B-DEFB129E62A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8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60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4C12216-6845-4264-873E-693BA2869AE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A77D8814-8BF2-4798-8EF4-0A78395BF1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DD3516D-CD6B-4B23-BA23-FA30D11C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70595CA9-91B0-488E-8283-0FB205590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E31E5F9-92A6-4AF8-8689-85DCD430C7D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6C872718-4592-4D98-A9F2-5C05314EC8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47A6025-5DA3-4EF6-9898-7E41F306D16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D75D5D5-838E-46C2-B645-661AFCE4A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0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515351B-7405-4B25-A02B-B556519C33E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712D58F-7C9D-42F9-B4ED-F6BDE75905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FEDFFEC-10FC-4BE1-89E7-EADF4DB8DBD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029434-0424-417C-BF8B-954BE6B277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4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5D4928-66CB-409B-B0F0-13587E35D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vn.softuni.org/admin/svn/python-advanced/May-2022/Python-Advanced/04-Functions-Advanced/04-Functions-Advanced-Lab.docx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svn.softuni.org/admin/svn/python-advanced/May-2022/Python-Advanced/04-Functions-Advanced/04-Functions-Advanced-Lab.docx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jpeg"/><Relationship Id="rId23" Type="http://schemas.openxmlformats.org/officeDocument/2006/relationships/image" Target="../media/image4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1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Functions Advanced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45175"/>
            <a:ext cx="2566682" cy="25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9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3097FD-3D24-4226-B455-648A1D0C8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667204"/>
            <a:ext cx="5116463" cy="2619601"/>
          </a:xfrm>
        </p:spPr>
        <p:txBody>
          <a:bodyPr/>
          <a:lstStyle/>
          <a:p>
            <a:r>
              <a:rPr lang="en-US" sz="3000" dirty="0"/>
              <a:t>def multiply(</a:t>
            </a:r>
            <a:r>
              <a:rPr lang="en-US" sz="3000" dirty="0">
                <a:solidFill>
                  <a:schemeClr val="bg1"/>
                </a:solidFill>
              </a:rPr>
              <a:t>*</a:t>
            </a:r>
            <a:r>
              <a:rPr lang="en-US" sz="3000" dirty="0" err="1">
                <a:solidFill>
                  <a:schemeClr val="bg1"/>
                </a:solidFill>
              </a:rPr>
              <a:t>args</a:t>
            </a:r>
            <a:r>
              <a:rPr lang="en-US" sz="3000" dirty="0"/>
              <a:t>):</a:t>
            </a:r>
          </a:p>
          <a:p>
            <a:r>
              <a:rPr lang="en-US" sz="3000" dirty="0"/>
              <a:t>    result = 1</a:t>
            </a:r>
          </a:p>
          <a:p>
            <a:r>
              <a:rPr lang="en-US" sz="3000" dirty="0"/>
              <a:t>    for num in </a:t>
            </a:r>
            <a:r>
              <a:rPr lang="en-US" sz="3000" dirty="0" err="1">
                <a:solidFill>
                  <a:schemeClr val="bg1"/>
                </a:solidFill>
              </a:rPr>
              <a:t>args</a:t>
            </a:r>
            <a:r>
              <a:rPr lang="en-US" sz="3000" dirty="0"/>
              <a:t>:</a:t>
            </a:r>
          </a:p>
          <a:p>
            <a:r>
              <a:rPr lang="en-US" sz="3000" dirty="0"/>
              <a:t>        result *= num</a:t>
            </a:r>
          </a:p>
          <a:p>
            <a:r>
              <a:rPr lang="en-US" sz="3000" dirty="0"/>
              <a:t>    return result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Multiplication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8DC3CD-D4F5-43F1-AEAE-BD0C2A47D2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0F4ECEC-081E-454A-B141-7F3A7EF45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97" y="1179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52609" y="1860054"/>
            <a:ext cx="8867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</a:t>
            </a:r>
          </a:p>
          <a:p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FDA7D3-5096-4753-9821-670F87653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Unpack Lists, Tuples and Dictionaries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5DC247-7FE9-4318-959D-DDBAB768AF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121650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use 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3600" dirty="0"/>
              <a:t> to unpack the list so that all elements of it can be passed as </a:t>
            </a:r>
            <a:r>
              <a:rPr lang="en-US" sz="3600" b="1" dirty="0">
                <a:solidFill>
                  <a:schemeClr val="bg1"/>
                </a:solidFill>
              </a:rPr>
              <a:t>different parameters</a:t>
            </a:r>
          </a:p>
          <a:p>
            <a:r>
              <a:rPr lang="en-US" sz="3600" dirty="0"/>
              <a:t>And we can 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3600" dirty="0"/>
              <a:t> to unpack a dictionary, so all of its elements are passed as </a:t>
            </a:r>
            <a:r>
              <a:rPr lang="en-US" sz="3600" b="1" dirty="0">
                <a:solidFill>
                  <a:schemeClr val="bg1"/>
                </a:solidFill>
              </a:rPr>
              <a:t>keyworded arguments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Unpacking?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83CCD0-84F9-40A2-ADA8-8E25A714E1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0B43551-85F5-4FE4-AA8D-20CA392F5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 that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list, that you unpack, must be </a:t>
            </a:r>
            <a:r>
              <a:rPr lang="en-US" b="1" dirty="0">
                <a:solidFill>
                  <a:schemeClr val="bg1"/>
                </a:solidFill>
              </a:rPr>
              <a:t>the same </a:t>
            </a:r>
            <a:r>
              <a:rPr lang="en-US" dirty="0"/>
              <a:t>as the number of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3791357" y="3244595"/>
            <a:ext cx="5765881" cy="2027836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def print_nums(a, b, c):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    print(a, b, c)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nums = [1, 2, 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print_nums(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*nums</a:t>
            </a:r>
            <a:r>
              <a:rPr lang="en-US" sz="2800" b="1" noProof="1">
                <a:latin typeface="Consolas" pitchFamily="49" charset="0"/>
              </a:rPr>
              <a:t>)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 1 2 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5CB2D5-7D73-427D-B7C7-61F86F8E28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76009C6-902E-472B-AF80-74B2E2B2E9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Note that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  <a:r>
              <a:rPr lang="en-US" sz="3600" dirty="0"/>
              <a:t> of the dictionary must </a:t>
            </a:r>
            <a:r>
              <a:rPr lang="en-US" sz="3600" b="1" dirty="0">
                <a:solidFill>
                  <a:schemeClr val="bg1"/>
                </a:solidFill>
              </a:rPr>
              <a:t>match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chemeClr val="bg1"/>
                </a:solidFill>
              </a:rPr>
              <a:t>names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/>
              <a:t> of the function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order</a:t>
            </a:r>
            <a:r>
              <a:rPr lang="en-US" sz="3600" dirty="0"/>
              <a:t> of the keys in the dictionary does </a:t>
            </a:r>
            <a:r>
              <a:rPr lang="en-US" sz="3600" b="1" dirty="0">
                <a:solidFill>
                  <a:schemeClr val="bg1"/>
                </a:solidFill>
              </a:rPr>
              <a:t>not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matter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Dictionaries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477504" y="3894437"/>
            <a:ext cx="8713787" cy="200660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def </a:t>
            </a: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(name, age):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print(f"{name} is {age} years old")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person = {'age': 20, 'name': "Peter"}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**person</a:t>
            </a:r>
            <a:r>
              <a:rPr lang="en-US" sz="2800" b="1" dirty="0">
                <a:latin typeface="Consolas" pitchFamily="49" charset="0"/>
              </a:rPr>
              <a:t>)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Peter is 20 years old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669FE8-D803-4FF0-A0E7-2E8253BD57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4BE4F3CE-A45D-47DD-96A2-F88FB20A8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function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sz="3600" dirty="0"/>
              <a:t> that receives a name, age and town, and returns a string in the format:</a:t>
            </a:r>
            <a:br>
              <a:rPr lang="en-US" sz="3600" dirty="0"/>
            </a:br>
            <a:r>
              <a:rPr lang="en-US" sz="3600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latin typeface="Consolas" panose="020B0609020204030204" pitchFamily="49" charset="0"/>
              </a:rPr>
              <a:t>This is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b="1" dirty="0">
                <a:latin typeface="Consolas" panose="020B0609020204030204" pitchFamily="49" charset="0"/>
              </a:rPr>
              <a:t>} from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3600" b="1" dirty="0">
                <a:latin typeface="Consolas" panose="020B0609020204030204" pitchFamily="49" charset="0"/>
              </a:rPr>
              <a:t>} and he is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3600" b="1" dirty="0">
                <a:latin typeface="Consolas" panose="020B0609020204030204" pitchFamily="49" charset="0"/>
              </a:rPr>
              <a:t>} years old</a:t>
            </a:r>
            <a:r>
              <a:rPr lang="en-US" sz="3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</a:rPr>
              <a:t>dictionary unpacking </a:t>
            </a:r>
            <a:r>
              <a:rPr lang="en-US" sz="3600" dirty="0"/>
              <a:t>when testing your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536413" y="4304417"/>
            <a:ext cx="912607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 = {"name": "John", "town": "Sofia", "age": 20}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get_info</a:t>
            </a:r>
            <a:r>
              <a:rPr lang="en-US" dirty="0">
                <a:solidFill>
                  <a:schemeClr val="tx1"/>
                </a:solidFill>
              </a:rPr>
              <a:t>(**</a:t>
            </a:r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5880605" y="5434216"/>
            <a:ext cx="371592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503365" y="5883764"/>
            <a:ext cx="912607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This is John from Sofia and he is 20 years old</a:t>
            </a:r>
          </a:p>
        </p:txBody>
      </p:sp>
    </p:spTree>
    <p:extLst>
      <p:ext uri="{BB962C8B-B14F-4D97-AF65-F5344CB8AC3E}">
        <p14:creationId xmlns:p14="http://schemas.microsoft.com/office/powerpoint/2010/main" val="38213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5478" y="1351617"/>
            <a:ext cx="10481043" cy="1979169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/>
              <a:t>get_info</a:t>
            </a:r>
            <a:r>
              <a:rPr lang="en-US" sz="2200" dirty="0"/>
              <a:t>(name, age, town):</a:t>
            </a:r>
          </a:p>
          <a:p>
            <a:r>
              <a:rPr lang="en-US" sz="2200" dirty="0"/>
              <a:t>    return </a:t>
            </a:r>
            <a:r>
              <a:rPr lang="en-US" sz="2200" dirty="0" err="1"/>
              <a:t>f"This</a:t>
            </a:r>
            <a:r>
              <a:rPr lang="en-US" sz="2200" dirty="0"/>
              <a:t> is {name} from {town} and he is {age} years old"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get_info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**</a:t>
            </a:r>
            <a:r>
              <a:rPr lang="en-US" sz="2200" dirty="0"/>
              <a:t>{"name": "George", "town": "Sofia", "age": 20}))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Person Info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4A943BC3-CFAE-487E-BA81-2CD9F4FC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3699000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957D-5551-4533-9748-E0F15B8B56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Sorting</a:t>
            </a:r>
          </a:p>
        </p:txBody>
      </p:sp>
      <p:pic>
        <p:nvPicPr>
          <p:cNvPr id="1026" name="Picture 2" descr="Ð ÐµÐ·ÑÐ»ÑÐ°Ñ Ñ Ð¸Ð·Ð¾Ð±ÑÐ°Ð¶ÐµÐ½Ð¸Ðµ Ð·Ð° sorting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31" y="1302737"/>
            <a:ext cx="2676138" cy="267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sz="3200" dirty="0"/>
              <a:t> method sorts the elements of a given </a:t>
            </a:r>
            <a:r>
              <a:rPr lang="en-US" sz="3200" dirty="0" err="1"/>
              <a:t>iterable</a:t>
            </a:r>
            <a:r>
              <a:rPr lang="en-US" sz="3200" dirty="0"/>
              <a:t> - Ascending or Descending</a:t>
            </a:r>
            <a:br>
              <a:rPr lang="bg-BG" sz="3200" dirty="0"/>
            </a:br>
            <a:br>
              <a:rPr lang="bg-BG" sz="3200" dirty="0"/>
            </a:br>
            <a:br>
              <a:rPr lang="bg-BG" sz="3200" dirty="0"/>
            </a:br>
            <a:endParaRPr lang="en-US" sz="3000" b="1" dirty="0">
              <a:solidFill>
                <a:srgbClr val="FF0000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 err="1">
                <a:solidFill>
                  <a:schemeClr val="bg1"/>
                </a:solidFill>
              </a:rPr>
              <a:t>iterable</a:t>
            </a:r>
            <a:r>
              <a:rPr lang="en-US" sz="3000" dirty="0"/>
              <a:t> - sequence or collection or any iterator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key</a:t>
            </a:r>
            <a:r>
              <a:rPr lang="en-US" sz="3000" dirty="0"/>
              <a:t> - function that serves as a key for the sort comparison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- If =True, the sorted list is reversed (or sorted in Descending order)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039700" y="2656755"/>
            <a:ext cx="6795000" cy="601325"/>
          </a:xfrm>
        </p:spPr>
        <p:txBody>
          <a:bodyPr>
            <a:normAutofit fontScale="92500"/>
          </a:bodyPr>
          <a:lstStyle/>
          <a:p>
            <a:r>
              <a:rPr lang="en-US" dirty="0"/>
              <a:t>sorted(</a:t>
            </a:r>
            <a:r>
              <a:rPr lang="en-US" dirty="0" err="1"/>
              <a:t>iterable</a:t>
            </a:r>
            <a:r>
              <a:rPr lang="en-US" dirty="0"/>
              <a:t>, key=None, reverse=False)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sorted()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664B5-0727-44BE-9091-82EF87ECF4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3E5B0D00-AAB3-4F70-8539-57A56810B408}"/>
              </a:ext>
            </a:extLst>
          </p:cNvPr>
          <p:cNvSpPr/>
          <p:nvPr/>
        </p:nvSpPr>
        <p:spPr bwMode="auto">
          <a:xfrm>
            <a:off x="4897200" y="2174908"/>
            <a:ext cx="1828800" cy="538250"/>
          </a:xfrm>
          <a:prstGeom prst="wedgeRoundRectCallout">
            <a:avLst>
              <a:gd name="adj1" fmla="val -17190"/>
              <a:gd name="adj2" fmla="val 67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default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EDDBBA92-B385-4CF6-8696-89C224DA1555}"/>
              </a:ext>
            </a:extLst>
          </p:cNvPr>
          <p:cNvSpPr/>
          <p:nvPr/>
        </p:nvSpPr>
        <p:spPr bwMode="auto">
          <a:xfrm>
            <a:off x="6726000" y="3249000"/>
            <a:ext cx="1828800" cy="538250"/>
          </a:xfrm>
          <a:prstGeom prst="wedgeRoundRectCallout">
            <a:avLst>
              <a:gd name="adj1" fmla="val -23823"/>
              <a:gd name="adj2" fmla="val -681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default</a:t>
            </a:r>
          </a:p>
        </p:txBody>
      </p:sp>
    </p:spTree>
    <p:extLst>
      <p:ext uri="{BB962C8B-B14F-4D97-AF65-F5344CB8AC3E}">
        <p14:creationId xmlns:p14="http://schemas.microsoft.com/office/powerpoint/2010/main" val="5488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2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Using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lambda</a:t>
            </a:r>
            <a:r>
              <a:rPr lang="en-US" sz="3400" dirty="0"/>
              <a:t> to sort by key element</a:t>
            </a:r>
            <a:br>
              <a:rPr lang="bg-BG" sz="3400" dirty="0"/>
            </a:br>
            <a:br>
              <a:rPr lang="bg-BG" sz="3400" dirty="0"/>
            </a:br>
            <a:br>
              <a:rPr lang="bg-BG" sz="3400" dirty="0"/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Using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reverse</a:t>
            </a:r>
            <a:r>
              <a:rPr lang="en-US" sz="3400" dirty="0"/>
              <a:t> to sort dictionary by key in descending order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Dictionary by Key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2073" y="1854000"/>
            <a:ext cx="10843928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{'Peter': 21, 'George': 18,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sorted_dict = 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(</a:t>
            </a:r>
            <a:r>
              <a:rPr lang="en-US" dirty="0" err="1"/>
              <a:t>my_dict.items</a:t>
            </a:r>
            <a:r>
              <a:rPr lang="en-US" dirty="0"/>
              <a:t>(), key=lambda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x[0]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[('George', 18), ('John', 45), ('Peter', 21)]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F4F7071-6383-4BD9-AE56-BE016983EDBC}"/>
              </a:ext>
            </a:extLst>
          </p:cNvPr>
          <p:cNvSpPr txBox="1">
            <a:spLocks/>
          </p:cNvSpPr>
          <p:nvPr/>
        </p:nvSpPr>
        <p:spPr>
          <a:xfrm>
            <a:off x="759566" y="4149000"/>
            <a:ext cx="10826436" cy="21567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reversed_dict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bg1"/>
                </a:solidFill>
              </a:rPr>
              <a:t>sorted</a:t>
            </a:r>
            <a:r>
              <a:rPr lang="en-US" sz="2400" dirty="0"/>
              <a:t>(</a:t>
            </a:r>
            <a:r>
              <a:rPr lang="en-US" sz="2400" dirty="0" err="1"/>
              <a:t>my_dict.items</a:t>
            </a:r>
            <a:r>
              <a:rPr lang="en-US" sz="2400" dirty="0"/>
              <a:t>(),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        key=lambda </a:t>
            </a:r>
            <a:r>
              <a:rPr lang="en-US" sz="2400" dirty="0">
                <a:solidFill>
                  <a:schemeClr val="bg1"/>
                </a:solidFill>
              </a:rPr>
              <a:t>x: x[0]</a:t>
            </a:r>
            <a:r>
              <a:rPr lang="en-US" sz="2400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        reverse</a:t>
            </a:r>
            <a:r>
              <a:rPr lang="en-US" sz="2400" dirty="0">
                <a:solidFill>
                  <a:schemeClr val="bg1"/>
                </a:solidFill>
              </a:rPr>
              <a:t>=True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# [('Peter', 21), ('John', 45), ('George', 18)]</a:t>
            </a:r>
          </a:p>
        </p:txBody>
      </p:sp>
    </p:spTree>
    <p:extLst>
      <p:ext uri="{BB962C8B-B14F-4D97-AF65-F5344CB8AC3E}">
        <p14:creationId xmlns:p14="http://schemas.microsoft.com/office/powerpoint/2010/main" val="204971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 animBg="1"/>
      <p:bldP spid="11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319342"/>
          </a:xfrm>
        </p:spPr>
        <p:txBody>
          <a:bodyPr/>
          <a:lstStyle/>
          <a:p>
            <a:r>
              <a:rPr lang="en-US" dirty="0"/>
              <a:t>Packing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Unpacking Arguments</a:t>
            </a:r>
          </a:p>
          <a:p>
            <a:pPr lvl="1"/>
            <a:r>
              <a:rPr lang="en-US" dirty="0"/>
              <a:t>Unpacking Lists and Tuples</a:t>
            </a:r>
          </a:p>
          <a:p>
            <a:pPr lvl="1"/>
            <a:r>
              <a:rPr lang="en-US" dirty="0"/>
              <a:t>Unpacking Dictionaries</a:t>
            </a:r>
            <a:endParaRPr lang="bg-BG" dirty="0"/>
          </a:p>
          <a:p>
            <a:r>
              <a:rPr lang="en-US" dirty="0"/>
              <a:t>Recursion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2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lambda</a:t>
            </a:r>
            <a:r>
              <a:rPr lang="en-US" dirty="0"/>
              <a:t> to sort by value element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could use </a:t>
            </a:r>
            <a:r>
              <a:rPr lang="en-US" noProof="1"/>
              <a:t>"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en-US" noProof="1"/>
              <a:t>" </a:t>
            </a:r>
            <a:r>
              <a:rPr lang="en-US" dirty="0"/>
              <a:t>instead of reverse when sorting descending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Dictionary by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1000" y="1809000"/>
            <a:ext cx="11276435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{'Peter': 21, 'George': 18,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sorted_dict = 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(</a:t>
            </a:r>
            <a:r>
              <a:rPr lang="en-US" dirty="0" err="1"/>
              <a:t>my_dict.items</a:t>
            </a:r>
            <a:r>
              <a:rPr lang="en-US" dirty="0"/>
              <a:t>(), key=lambda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x[1]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[('George', 18), ('Peter', 21), ('John', 45)]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F4F7071-6383-4BD9-AE56-BE016983EDBC}"/>
              </a:ext>
            </a:extLst>
          </p:cNvPr>
          <p:cNvSpPr txBox="1">
            <a:spLocks/>
          </p:cNvSpPr>
          <p:nvPr/>
        </p:nvSpPr>
        <p:spPr>
          <a:xfrm>
            <a:off x="741000" y="4149000"/>
            <a:ext cx="11276435" cy="1110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reversed_dict</a:t>
            </a:r>
            <a:r>
              <a:rPr lang="en-US" sz="2400" dirty="0"/>
              <a:t> = 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sz="2400" dirty="0"/>
              <a:t>(</a:t>
            </a:r>
            <a:r>
              <a:rPr lang="en-US" sz="2400" dirty="0" err="1"/>
              <a:t>my_dict.items</a:t>
            </a:r>
            <a:r>
              <a:rPr lang="en-US" sz="2400" dirty="0"/>
              <a:t>(),</a:t>
            </a:r>
            <a:r>
              <a:rPr lang="bg-BG" sz="2400" dirty="0"/>
              <a:t> </a:t>
            </a:r>
            <a:r>
              <a:rPr lang="en-US" sz="2400" dirty="0"/>
              <a:t>key=lambda x: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sz="2400" dirty="0"/>
              <a:t>x[1])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[('John', 45), ('Peter', 21), ('George', 18)]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0181AF8-33D7-4F0C-9373-3FC01876870D}"/>
              </a:ext>
            </a:extLst>
          </p:cNvPr>
          <p:cNvSpPr/>
          <p:nvPr/>
        </p:nvSpPr>
        <p:spPr bwMode="auto">
          <a:xfrm>
            <a:off x="7818814" y="5164835"/>
            <a:ext cx="4117923" cy="61445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with numbers</a:t>
            </a:r>
          </a:p>
        </p:txBody>
      </p:sp>
    </p:spTree>
    <p:extLst>
      <p:ext uri="{BB962C8B-B14F-4D97-AF65-F5344CB8AC3E}">
        <p14:creationId xmlns:p14="http://schemas.microsoft.com/office/powerpoint/2010/main" val="32636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 animBg="1"/>
      <p:bldP spid="11" grpId="0" uiExpand="1" build="p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function as described in the problem description and test it with the given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function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Cheese Showcase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6B8A1109-4673-467E-95BA-8CDC73B7A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043" y="3814025"/>
            <a:ext cx="3494767" cy="269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0998" y="1672629"/>
            <a:ext cx="8950003" cy="4596809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/>
              <a:t>sorting_cheeses</a:t>
            </a:r>
            <a:r>
              <a:rPr lang="en-US" sz="2200" dirty="0"/>
              <a:t>(**</a:t>
            </a:r>
            <a:r>
              <a:rPr lang="en-US" sz="2200" dirty="0" err="1"/>
              <a:t>cheeses_dict</a:t>
            </a:r>
            <a:r>
              <a:rPr lang="en-US" sz="2200" dirty="0"/>
              <a:t>):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cheeses_dict</a:t>
            </a:r>
            <a:r>
              <a:rPr lang="en-US" sz="2200" dirty="0"/>
              <a:t> = sorted(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cheeses_dict</a:t>
            </a:r>
            <a:r>
              <a:rPr lang="en-US" sz="2200" dirty="0" err="1">
                <a:solidFill>
                  <a:schemeClr val="bg1"/>
                </a:solidFill>
              </a:rPr>
              <a:t>.items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r>
              <a:rPr lang="en-US" sz="2200" dirty="0"/>
              <a:t>,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key=lambda x: (-</a:t>
            </a:r>
            <a:r>
              <a:rPr lang="en-US" sz="2200" dirty="0" err="1">
                <a:solidFill>
                  <a:schemeClr val="bg1"/>
                </a:solidFill>
              </a:rPr>
              <a:t>len</a:t>
            </a:r>
            <a:r>
              <a:rPr lang="en-US" sz="2200" dirty="0">
                <a:solidFill>
                  <a:schemeClr val="bg1"/>
                </a:solidFill>
              </a:rPr>
              <a:t>(x[1]), x[0])</a:t>
            </a:r>
            <a:r>
              <a:rPr lang="en-US" sz="2200" dirty="0"/>
              <a:t>)</a:t>
            </a:r>
          </a:p>
          <a:p>
            <a:endParaRPr lang="en-US" sz="1500" dirty="0"/>
          </a:p>
          <a:p>
            <a:r>
              <a:rPr lang="en-US" sz="2200" dirty="0"/>
              <a:t>    result = []</a:t>
            </a:r>
          </a:p>
          <a:p>
            <a:endParaRPr lang="en-US" sz="1500" dirty="0"/>
          </a:p>
          <a:p>
            <a:r>
              <a:rPr lang="en-US" sz="2200" dirty="0"/>
              <a:t>    for (</a:t>
            </a:r>
            <a:r>
              <a:rPr lang="en-US" sz="2200" dirty="0" err="1"/>
              <a:t>cheese_name</a:t>
            </a:r>
            <a:r>
              <a:rPr lang="en-US" sz="2200" dirty="0"/>
              <a:t>, quantities) in </a:t>
            </a:r>
            <a:r>
              <a:rPr lang="en-US" sz="2200" dirty="0" err="1"/>
              <a:t>cheeses_dict</a:t>
            </a:r>
            <a:r>
              <a:rPr lang="en-US" sz="2200" dirty="0"/>
              <a:t>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result.append</a:t>
            </a:r>
            <a:r>
              <a:rPr lang="en-US" sz="2200" dirty="0"/>
              <a:t>(</a:t>
            </a:r>
            <a:r>
              <a:rPr lang="en-US" sz="2200" dirty="0" err="1"/>
              <a:t>cheese_name</a:t>
            </a:r>
            <a:r>
              <a:rPr lang="en-US" sz="2200" dirty="0"/>
              <a:t>)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quantity_list</a:t>
            </a:r>
            <a:r>
              <a:rPr lang="en-US" sz="2200" dirty="0"/>
              <a:t> = sorted(quantities, reverse=True)</a:t>
            </a:r>
          </a:p>
          <a:p>
            <a:r>
              <a:rPr lang="en-US" sz="2200" dirty="0"/>
              <a:t>        result += </a:t>
            </a:r>
            <a:r>
              <a:rPr lang="en-US" sz="2200" dirty="0" err="1"/>
              <a:t>quantity_list</a:t>
            </a:r>
            <a:endParaRPr lang="en-US" sz="2200" dirty="0"/>
          </a:p>
          <a:p>
            <a:endParaRPr lang="en-US" sz="1500" dirty="0"/>
          </a:p>
          <a:p>
            <a:r>
              <a:rPr lang="en-US" sz="2200" dirty="0"/>
              <a:t>    return "\</a:t>
            </a:r>
            <a:r>
              <a:rPr lang="en-US" sz="2200" dirty="0" err="1"/>
              <a:t>n".join</a:t>
            </a:r>
            <a:r>
              <a:rPr lang="en-US" sz="2200" dirty="0"/>
              <a:t>([str(x) for x in result])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Cheese Showcase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9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CD5F77FB-6BD8-41E9-9081-3537AC792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Inner Functions and Closures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64A20B-04F6-457B-BF53-77D4DE2861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C30979-8576-E825-C3C7-6231FBB622E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580" y="1548613"/>
            <a:ext cx="2306839" cy="22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Defined </a:t>
            </a:r>
            <a:r>
              <a:rPr lang="en-US" sz="3600" b="1" dirty="0">
                <a:solidFill>
                  <a:schemeClr val="bg1"/>
                </a:solidFill>
              </a:rPr>
              <a:t>inside</a:t>
            </a:r>
            <a:r>
              <a:rPr lang="en-US" sz="3600" dirty="0"/>
              <a:t> other functions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The inner function does </a:t>
            </a:r>
            <a:r>
              <a:rPr lang="en-US" sz="3600" b="1" dirty="0">
                <a:solidFill>
                  <a:schemeClr val="bg1"/>
                </a:solidFill>
              </a:rPr>
              <a:t>not exist outside </a:t>
            </a:r>
            <a:r>
              <a:rPr lang="en-US" sz="3600" dirty="0"/>
              <a:t>the function in which it's defined</a:t>
            </a:r>
          </a:p>
          <a:p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Be Nested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EAA4CB0-09A9-EEE0-FCBF-C28CAA375207}"/>
              </a:ext>
            </a:extLst>
          </p:cNvPr>
          <p:cNvSpPr txBox="1">
            <a:spLocks/>
          </p:cNvSpPr>
          <p:nvPr/>
        </p:nvSpPr>
        <p:spPr>
          <a:xfrm>
            <a:off x="3709437" y="3429000"/>
            <a:ext cx="5641040" cy="2911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def </a:t>
            </a:r>
            <a:r>
              <a:rPr lang="en-US" sz="2700" dirty="0" err="1">
                <a:solidFill>
                  <a:schemeClr val="bg1"/>
                </a:solidFill>
              </a:rPr>
              <a:t>outside_function</a:t>
            </a:r>
            <a:r>
              <a:rPr lang="en-US" sz="2700" dirty="0">
                <a:solidFill>
                  <a:schemeClr val="bg1"/>
                </a:solidFill>
              </a:rPr>
              <a:t>()</a:t>
            </a:r>
            <a:r>
              <a:rPr lang="en-US" sz="27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...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def </a:t>
            </a:r>
            <a:r>
              <a:rPr lang="en-US" sz="2700" dirty="0" err="1">
                <a:solidFill>
                  <a:schemeClr val="bg1"/>
                </a:solidFill>
              </a:rPr>
              <a:t>inside_function</a:t>
            </a:r>
            <a:r>
              <a:rPr lang="en-US" sz="2700" dirty="0">
                <a:solidFill>
                  <a:schemeClr val="bg1"/>
                </a:solidFill>
              </a:rPr>
              <a:t>()</a:t>
            </a:r>
            <a:r>
              <a:rPr lang="en-US" sz="27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    ...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...</a:t>
            </a:r>
          </a:p>
        </p:txBody>
      </p:sp>
      <p:sp>
        <p:nvSpPr>
          <p:cNvPr id="10" name="Rounded Rectangular Callout 6">
            <a:extLst>
              <a:ext uri="{FF2B5EF4-FFF2-40B4-BE49-F238E27FC236}">
                <a16:creationId xmlns:a16="http://schemas.microsoft.com/office/drawing/2014/main" id="{AAECB880-DE84-84A7-AF98-C8321619D266}"/>
              </a:ext>
            </a:extLst>
          </p:cNvPr>
          <p:cNvSpPr/>
          <p:nvPr/>
        </p:nvSpPr>
        <p:spPr bwMode="auto">
          <a:xfrm>
            <a:off x="2340812" y="5044376"/>
            <a:ext cx="1828800" cy="909275"/>
          </a:xfrm>
          <a:prstGeom prst="wedgeRoundRectCallout">
            <a:avLst>
              <a:gd name="adj1" fmla="val 58079"/>
              <a:gd name="adj2" fmla="val -37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Function</a:t>
            </a:r>
          </a:p>
        </p:txBody>
      </p:sp>
      <p:sp>
        <p:nvSpPr>
          <p:cNvPr id="11" name="Rounded Rectangular Callout 6">
            <a:extLst>
              <a:ext uri="{FF2B5EF4-FFF2-40B4-BE49-F238E27FC236}">
                <a16:creationId xmlns:a16="http://schemas.microsoft.com/office/drawing/2014/main" id="{2C162C1B-7294-CBFF-E016-ADAF3A2B1BC7}"/>
              </a:ext>
            </a:extLst>
          </p:cNvPr>
          <p:cNvSpPr/>
          <p:nvPr/>
        </p:nvSpPr>
        <p:spPr bwMode="auto">
          <a:xfrm>
            <a:off x="8988412" y="3101422"/>
            <a:ext cx="1868130" cy="1003768"/>
          </a:xfrm>
          <a:prstGeom prst="wedgeRoundRectCallout">
            <a:avLst>
              <a:gd name="adj1" fmla="val -65826"/>
              <a:gd name="adj2" fmla="val 19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 Function</a:t>
            </a:r>
          </a:p>
        </p:txBody>
      </p:sp>
    </p:spTree>
    <p:extLst>
      <p:ext uri="{BB962C8B-B14F-4D97-AF65-F5344CB8AC3E}">
        <p14:creationId xmlns:p14="http://schemas.microsoft.com/office/powerpoint/2010/main" val="392883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Function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38841" y="1652357"/>
            <a:ext cx="8618724" cy="47703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factorial(number)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not </a:t>
            </a:r>
            <a:r>
              <a:rPr lang="en-US" dirty="0" err="1"/>
              <a:t>isinstance</a:t>
            </a:r>
            <a:r>
              <a:rPr lang="en-US" dirty="0"/>
              <a:t>(number, int) or number &lt;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return </a:t>
            </a:r>
            <a:r>
              <a:rPr lang="en-US" dirty="0" err="1"/>
              <a:t>f"Sorry</a:t>
            </a:r>
            <a:r>
              <a:rPr lang="en-US" dirty="0"/>
              <a:t>. 'number' is incorrect."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bg1"/>
                </a:solidFill>
              </a:rPr>
              <a:t>inner_factorial</a:t>
            </a:r>
            <a:r>
              <a:rPr lang="en-US" dirty="0">
                <a:solidFill>
                  <a:schemeClr val="bg1"/>
                </a:solidFill>
              </a:rPr>
              <a:t>(n)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fact =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for i in range(1, n + 1):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    fact = fact * i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return fact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return </a:t>
            </a:r>
            <a:r>
              <a:rPr lang="en-US" dirty="0" err="1">
                <a:solidFill>
                  <a:schemeClr val="bg1"/>
                </a:solidFill>
              </a:rPr>
              <a:t>inner_factorial</a:t>
            </a:r>
            <a:r>
              <a:rPr lang="en-US" dirty="0">
                <a:solidFill>
                  <a:schemeClr val="bg1"/>
                </a:solidFill>
              </a:rPr>
              <a:t>(number)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3CAD2266-33F9-BEB8-8A0F-A829661AE799}"/>
              </a:ext>
            </a:extLst>
          </p:cNvPr>
          <p:cNvSpPr/>
          <p:nvPr/>
        </p:nvSpPr>
        <p:spPr bwMode="auto">
          <a:xfrm>
            <a:off x="8331728" y="4462693"/>
            <a:ext cx="3121431" cy="1485900"/>
          </a:xfrm>
          <a:prstGeom prst="wedgeRoundRectCallout">
            <a:avLst>
              <a:gd name="adj1" fmla="val -59621"/>
              <a:gd name="adj2" fmla="val 440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the result of calling the inner function</a:t>
            </a:r>
          </a:p>
        </p:txBody>
      </p:sp>
    </p:spTree>
    <p:extLst>
      <p:ext uri="{BB962C8B-B14F-4D97-AF65-F5344CB8AC3E}">
        <p14:creationId xmlns:p14="http://schemas.microsoft.com/office/powerpoint/2010/main" val="307858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inner function is </a:t>
            </a:r>
            <a:r>
              <a:rPr lang="en-US" sz="3600" b="1" dirty="0">
                <a:solidFill>
                  <a:schemeClr val="bg1"/>
                </a:solidFill>
              </a:rPr>
              <a:t>no longer "hidden"</a:t>
            </a:r>
          </a:p>
          <a:p>
            <a:r>
              <a:rPr lang="en-US" sz="3600" dirty="0"/>
              <a:t>The outer function returns </a:t>
            </a:r>
            <a:r>
              <a:rPr lang="en-US" sz="3600" b="1" dirty="0">
                <a:solidFill>
                  <a:schemeClr val="bg1"/>
                </a:solidFill>
              </a:rPr>
              <a:t>behavior</a:t>
            </a:r>
          </a:p>
          <a:p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Return Functions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EAA4CB0-09A9-EEE0-FCBF-C28CAA375207}"/>
              </a:ext>
            </a:extLst>
          </p:cNvPr>
          <p:cNvSpPr txBox="1">
            <a:spLocks/>
          </p:cNvSpPr>
          <p:nvPr/>
        </p:nvSpPr>
        <p:spPr>
          <a:xfrm>
            <a:off x="3275480" y="3101422"/>
            <a:ext cx="5641040" cy="2911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def </a:t>
            </a:r>
            <a:r>
              <a:rPr lang="en-US" sz="2700" dirty="0" err="1"/>
              <a:t>outside_function</a:t>
            </a:r>
            <a:r>
              <a:rPr lang="en-US" sz="2700" dirty="0"/>
              <a:t>():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...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def </a:t>
            </a:r>
            <a:r>
              <a:rPr lang="en-US" sz="2700" dirty="0" err="1"/>
              <a:t>inside_function</a:t>
            </a:r>
            <a:r>
              <a:rPr lang="en-US" sz="2700" dirty="0"/>
              <a:t>():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    ...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return </a:t>
            </a:r>
            <a:r>
              <a:rPr lang="en-US" sz="2700" dirty="0" err="1">
                <a:solidFill>
                  <a:schemeClr val="bg1"/>
                </a:solidFill>
              </a:rPr>
              <a:t>inside_function</a:t>
            </a:r>
            <a:endParaRPr 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8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Function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38841" y="1652357"/>
            <a:ext cx="4959830" cy="47703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def calculator(operator):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addition</a:t>
            </a:r>
            <a:r>
              <a:rPr lang="en-US" dirty="0"/>
              <a:t>(a, b):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return a + b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subtraction</a:t>
            </a:r>
            <a:r>
              <a:rPr lang="en-US" dirty="0"/>
              <a:t>(a, b):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return a - b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operator == "+":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return </a:t>
            </a:r>
            <a:r>
              <a:rPr lang="en-US" dirty="0">
                <a:solidFill>
                  <a:schemeClr val="bg1"/>
                </a:solidFill>
              </a:rPr>
              <a:t>addition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operator == "-":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return </a:t>
            </a:r>
            <a:r>
              <a:rPr lang="en-US" dirty="0">
                <a:solidFill>
                  <a:schemeClr val="bg1"/>
                </a:solidFill>
              </a:rPr>
              <a:t>subtraction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3CAD2266-33F9-BEB8-8A0F-A829661AE799}"/>
              </a:ext>
            </a:extLst>
          </p:cNvPr>
          <p:cNvSpPr/>
          <p:nvPr/>
        </p:nvSpPr>
        <p:spPr bwMode="auto">
          <a:xfrm>
            <a:off x="6096000" y="4789264"/>
            <a:ext cx="3121431" cy="1485900"/>
          </a:xfrm>
          <a:prstGeom prst="wedgeRoundRectCallout">
            <a:avLst>
              <a:gd name="adj1" fmla="val -66422"/>
              <a:gd name="adj2" fmla="val 121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function depending on the operator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169DC5B-C444-35D4-60BD-77C8F4EB3A5D}"/>
              </a:ext>
            </a:extLst>
          </p:cNvPr>
          <p:cNvSpPr txBox="1">
            <a:spLocks/>
          </p:cNvSpPr>
          <p:nvPr/>
        </p:nvSpPr>
        <p:spPr>
          <a:xfrm>
            <a:off x="6096000" y="1652357"/>
            <a:ext cx="4959830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operation</a:t>
            </a:r>
            <a:r>
              <a:rPr lang="en-US" dirty="0"/>
              <a:t> = calculator("+")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result = operation</a:t>
            </a:r>
            <a:r>
              <a:rPr lang="en-US" dirty="0">
                <a:solidFill>
                  <a:schemeClr val="bg1"/>
                </a:solidFill>
              </a:rPr>
              <a:t>(2, 3)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print(result)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rgbClr val="92D050"/>
                </a:solidFill>
              </a:rPr>
              <a:t># 5</a:t>
            </a:r>
          </a:p>
        </p:txBody>
      </p:sp>
    </p:spTree>
    <p:extLst>
      <p:ext uri="{BB962C8B-B14F-4D97-AF65-F5344CB8AC3E}">
        <p14:creationId xmlns:p14="http://schemas.microsoft.com/office/powerpoint/2010/main" val="399286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6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inner function can capture and carry some of the </a:t>
            </a:r>
            <a:r>
              <a:rPr lang="en-US" sz="3600" b="1" dirty="0">
                <a:solidFill>
                  <a:schemeClr val="bg1"/>
                </a:solidFill>
              </a:rPr>
              <a:t>parent function's </a:t>
            </a:r>
            <a:r>
              <a:rPr lang="en-US" sz="3600" dirty="0"/>
              <a:t>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Closures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EAA4CB0-09A9-EEE0-FCBF-C28CAA375207}"/>
              </a:ext>
            </a:extLst>
          </p:cNvPr>
          <p:cNvSpPr txBox="1">
            <a:spLocks/>
          </p:cNvSpPr>
          <p:nvPr/>
        </p:nvSpPr>
        <p:spPr>
          <a:xfrm>
            <a:off x="3188066" y="2795910"/>
            <a:ext cx="6957934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def </a:t>
            </a:r>
            <a:r>
              <a:rPr lang="en-US" sz="2700" dirty="0" err="1"/>
              <a:t>outside_function</a:t>
            </a:r>
            <a:r>
              <a:rPr lang="en-US" sz="2700" dirty="0"/>
              <a:t>(</a:t>
            </a:r>
            <a:r>
              <a:rPr lang="en-US" sz="2700" dirty="0">
                <a:solidFill>
                  <a:schemeClr val="bg1"/>
                </a:solidFill>
              </a:rPr>
              <a:t>number</a:t>
            </a:r>
            <a:r>
              <a:rPr lang="en-US" sz="2700" dirty="0"/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def </a:t>
            </a:r>
            <a:r>
              <a:rPr lang="en-US" sz="2700" dirty="0" err="1"/>
              <a:t>inside_function</a:t>
            </a:r>
            <a:r>
              <a:rPr lang="en-US" sz="2700" dirty="0"/>
              <a:t>():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    return </a:t>
            </a:r>
            <a:r>
              <a:rPr lang="en-US" sz="2700" dirty="0">
                <a:solidFill>
                  <a:schemeClr val="bg1"/>
                </a:solidFill>
              </a:rPr>
              <a:t>number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return </a:t>
            </a:r>
            <a:r>
              <a:rPr lang="en-US" sz="2700" dirty="0" err="1"/>
              <a:t>inside_function</a:t>
            </a: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print(</a:t>
            </a:r>
            <a:r>
              <a:rPr lang="en-US" sz="2700" dirty="0" err="1">
                <a:solidFill>
                  <a:schemeClr val="bg1"/>
                </a:solidFill>
              </a:rPr>
              <a:t>outside_function</a:t>
            </a:r>
            <a:r>
              <a:rPr lang="en-US" sz="2700" dirty="0">
                <a:solidFill>
                  <a:schemeClr val="bg1"/>
                </a:solidFill>
              </a:rPr>
              <a:t>(10)()</a:t>
            </a:r>
            <a:r>
              <a:rPr lang="en-US" sz="2700" dirty="0"/>
              <a:t>) </a:t>
            </a:r>
            <a:r>
              <a:rPr lang="en-US" sz="2700" i="1" dirty="0">
                <a:solidFill>
                  <a:schemeClr val="accent2"/>
                </a:solidFill>
              </a:rPr>
              <a:t># 10</a:t>
            </a:r>
          </a:p>
        </p:txBody>
      </p:sp>
    </p:spTree>
    <p:extLst>
      <p:ext uri="{BB962C8B-B14F-4D97-AF65-F5344CB8AC3E}">
        <p14:creationId xmlns:p14="http://schemas.microsoft.com/office/powerpoint/2010/main" val="41680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221091" y="1587042"/>
            <a:ext cx="5749817" cy="46193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def greeting(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</a:t>
            </a:r>
            <a:r>
              <a:rPr lang="en-US" sz="2700" dirty="0">
                <a:solidFill>
                  <a:schemeClr val="bg1"/>
                </a:solidFill>
              </a:rPr>
              <a:t>hello</a:t>
            </a:r>
            <a:r>
              <a:rPr lang="en-US" sz="2700" dirty="0"/>
              <a:t> = "Hello,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def </a:t>
            </a:r>
            <a:r>
              <a:rPr lang="en-US" sz="2700" dirty="0" err="1"/>
              <a:t>say_hi</a:t>
            </a:r>
            <a:r>
              <a:rPr lang="en-US" sz="2700" dirty="0"/>
              <a:t>():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    return </a:t>
            </a:r>
            <a:r>
              <a:rPr lang="en-US" sz="2700" dirty="0">
                <a:solidFill>
                  <a:schemeClr val="bg1"/>
                </a:solidFill>
              </a:rPr>
              <a:t>hello</a:t>
            </a:r>
            <a:r>
              <a:rPr lang="en-US" sz="2700" dirty="0"/>
              <a:t> +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return </a:t>
            </a:r>
            <a:r>
              <a:rPr lang="en-US" sz="2700" dirty="0" err="1"/>
              <a:t>say_hi</a:t>
            </a: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print(</a:t>
            </a:r>
            <a:r>
              <a:rPr lang="en-US" sz="2700" dirty="0">
                <a:solidFill>
                  <a:schemeClr val="bg1"/>
                </a:solidFill>
              </a:rPr>
              <a:t>greeting("Peter")()</a:t>
            </a:r>
            <a:r>
              <a:rPr lang="en-US" sz="27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# Hello, Peter</a:t>
            </a:r>
          </a:p>
        </p:txBody>
      </p:sp>
    </p:spTree>
    <p:extLst>
      <p:ext uri="{BB962C8B-B14F-4D97-AF65-F5344CB8AC3E}">
        <p14:creationId xmlns:p14="http://schemas.microsoft.com/office/powerpoint/2010/main" val="302760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FE3CCC51-F9D8-4028-A0CA-4126906B8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5355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function as described in the problem description and test it with the given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function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Rectangle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0B7B919-6956-16AB-2D95-305BC85CC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64" y="4176068"/>
            <a:ext cx="3370289" cy="224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36" y="1406746"/>
            <a:ext cx="2393728" cy="2393728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CD5F77FB-6BD8-41E9-9081-3537AC792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Function Calling Itself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64A20B-04F6-457B-BF53-77D4DE2861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7322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process in which a function calls itself is called </a:t>
            </a:r>
            <a:r>
              <a:rPr lang="en-US" sz="3600" b="1" dirty="0">
                <a:solidFill>
                  <a:schemeClr val="bg1"/>
                </a:solidFill>
              </a:rPr>
              <a:t>recursion</a:t>
            </a:r>
          </a:p>
          <a:p>
            <a:r>
              <a:rPr lang="en-US" sz="3600" dirty="0"/>
              <a:t>The function that is calling itself is called a </a:t>
            </a:r>
            <a:r>
              <a:rPr lang="en-US" sz="3600" b="1" dirty="0">
                <a:solidFill>
                  <a:schemeClr val="bg1"/>
                </a:solidFill>
              </a:rPr>
              <a:t>recursive function</a:t>
            </a:r>
          </a:p>
          <a:p>
            <a:r>
              <a:rPr lang="en-US" sz="3600" dirty="0"/>
              <a:t>A recursive function has the following structure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base</a:t>
            </a:r>
            <a:r>
              <a:rPr lang="en-US" sz="3400" dirty="0"/>
              <a:t> case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recursive</a:t>
            </a:r>
            <a:r>
              <a:rPr lang="en-US" sz="3400" dirty="0"/>
              <a:t>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base case in a recursion returns a value </a:t>
            </a:r>
            <a:r>
              <a:rPr lang="en-US" sz="3600" b="1" dirty="0">
                <a:solidFill>
                  <a:schemeClr val="bg1"/>
                </a:solidFill>
              </a:rPr>
              <a:t>without</a:t>
            </a:r>
            <a:r>
              <a:rPr lang="en-US" sz="3600" dirty="0"/>
              <a:t> making any other </a:t>
            </a:r>
            <a:r>
              <a:rPr lang="en-US" sz="3600" b="1" dirty="0">
                <a:solidFill>
                  <a:schemeClr val="bg1"/>
                </a:solidFill>
              </a:rPr>
              <a:t>recursive calls</a:t>
            </a:r>
          </a:p>
          <a:p>
            <a:pPr lvl="1"/>
            <a:r>
              <a:rPr lang="en-US" sz="3400" dirty="0"/>
              <a:t>It is the </a:t>
            </a:r>
            <a:r>
              <a:rPr lang="en-US" sz="3400" b="1" dirty="0">
                <a:solidFill>
                  <a:schemeClr val="bg1"/>
                </a:solidFill>
              </a:rPr>
              <a:t>condition</a:t>
            </a:r>
            <a:r>
              <a:rPr lang="en-US" sz="3400" dirty="0"/>
              <a:t> for the recursion to stop</a:t>
            </a:r>
          </a:p>
          <a:p>
            <a:r>
              <a:rPr lang="en-US" sz="3600" dirty="0"/>
              <a:t>The recursive case is the </a:t>
            </a:r>
            <a:r>
              <a:rPr lang="en-US" sz="3600" b="1" dirty="0">
                <a:solidFill>
                  <a:schemeClr val="bg1"/>
                </a:solidFill>
              </a:rPr>
              <a:t>central part </a:t>
            </a:r>
            <a:r>
              <a:rPr lang="en-US" sz="3600" dirty="0"/>
              <a:t>of the recursive function</a:t>
            </a:r>
          </a:p>
          <a:p>
            <a:pPr lvl="1"/>
            <a:r>
              <a:rPr lang="en-US" sz="3400" dirty="0"/>
              <a:t>It is the </a:t>
            </a:r>
            <a:r>
              <a:rPr lang="en-US" sz="3400" b="1" dirty="0">
                <a:solidFill>
                  <a:schemeClr val="bg1"/>
                </a:solidFill>
              </a:rPr>
              <a:t>solution</a:t>
            </a:r>
            <a:r>
              <a:rPr lang="en-US" sz="3400" dirty="0"/>
              <a:t> to the bigger problem expressed in terms of </a:t>
            </a:r>
            <a:r>
              <a:rPr lang="en-US" sz="3400" b="1" dirty="0">
                <a:solidFill>
                  <a:schemeClr val="bg1"/>
                </a:solidFill>
              </a:rPr>
              <a:t>smaller problems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Case and Recursive Case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6EF7E18-5F45-41CA-8008-05EDAE9EA6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0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Factorial recursive representation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8600" y="2078184"/>
            <a:ext cx="5603407" cy="2062739"/>
          </a:xfrm>
        </p:spPr>
        <p:txBody>
          <a:bodyPr/>
          <a:lstStyle/>
          <a:p>
            <a:r>
              <a:rPr lang="en-US" sz="2800" dirty="0"/>
              <a:t>def fact(n):</a:t>
            </a:r>
          </a:p>
          <a:p>
            <a:r>
              <a:rPr lang="en-US" sz="2800" dirty="0"/>
              <a:t>   if n == 1:</a:t>
            </a:r>
          </a:p>
          <a:p>
            <a:r>
              <a:rPr lang="en-US" sz="2800" dirty="0"/>
              <a:t>      return 1</a:t>
            </a:r>
          </a:p>
          <a:p>
            <a:r>
              <a:rPr lang="en-US" sz="2800" dirty="0"/>
              <a:t>   return n * fact(n - 1)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688726" y="2215640"/>
            <a:ext cx="2114550" cy="578882"/>
          </a:xfrm>
          <a:prstGeom prst="wedgeRoundRectCallout">
            <a:avLst>
              <a:gd name="adj1" fmla="val -59140"/>
              <a:gd name="adj2" fmla="val 35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616101" y="4278379"/>
            <a:ext cx="2114550" cy="1055608"/>
          </a:xfrm>
          <a:prstGeom prst="wedgeRoundRectCallout">
            <a:avLst>
              <a:gd name="adj1" fmla="val -34102"/>
              <a:gd name="adj2" fmla="val -66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Case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47" y="3794550"/>
            <a:ext cx="4225664" cy="245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859319C-37CB-4B99-85B0-69CF3EBA40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recursive function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recursive_power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receive a </a:t>
            </a:r>
            <a:r>
              <a:rPr lang="en-US" sz="3600" b="1" dirty="0">
                <a:solidFill>
                  <a:schemeClr val="bg1"/>
                </a:solidFill>
              </a:rPr>
              <a:t>number</a:t>
            </a:r>
            <a:r>
              <a:rPr lang="en-US" sz="3600" dirty="0"/>
              <a:t> and a </a:t>
            </a:r>
            <a:r>
              <a:rPr lang="en-US" sz="3600" b="1" dirty="0">
                <a:solidFill>
                  <a:schemeClr val="bg1"/>
                </a:solidFill>
              </a:rPr>
              <a:t>power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recursion, return the result of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number ** power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 Submit </a:t>
            </a:r>
            <a:r>
              <a:rPr lang="en-US" sz="3600" b="1" dirty="0">
                <a:solidFill>
                  <a:schemeClr val="bg1"/>
                </a:solidFill>
              </a:rPr>
              <a:t>only the function </a:t>
            </a:r>
            <a:r>
              <a:rPr lang="en-US" sz="3600" dirty="0"/>
              <a:t>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Power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18189" y="2261674"/>
            <a:ext cx="7955621" cy="2334651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>
                <a:solidFill>
                  <a:schemeClr val="bg1"/>
                </a:solidFill>
              </a:rPr>
              <a:t>recursive_power</a:t>
            </a:r>
            <a:r>
              <a:rPr lang="en-US" sz="2200" dirty="0"/>
              <a:t>(x, y):</a:t>
            </a:r>
          </a:p>
          <a:p>
            <a:r>
              <a:rPr lang="en-US" sz="2200" dirty="0"/>
              <a:t>    result = 1</a:t>
            </a:r>
          </a:p>
          <a:p>
            <a:r>
              <a:rPr lang="en-US" sz="2200" dirty="0"/>
              <a:t>    if y == 0: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return</a:t>
            </a:r>
            <a:r>
              <a:rPr lang="en-US" sz="2200" dirty="0"/>
              <a:t> result</a:t>
            </a:r>
          </a:p>
          <a:p>
            <a:r>
              <a:rPr lang="en-US" sz="2200" dirty="0"/>
              <a:t>    result = x * </a:t>
            </a:r>
            <a:r>
              <a:rPr lang="en-US" sz="2200" dirty="0" err="1">
                <a:solidFill>
                  <a:schemeClr val="bg1"/>
                </a:solidFill>
              </a:rPr>
              <a:t>recursive_power</a:t>
            </a:r>
            <a:r>
              <a:rPr lang="en-US" sz="2200" dirty="0"/>
              <a:t>(x, y - 1)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return</a:t>
            </a:r>
            <a:r>
              <a:rPr lang="en-US" sz="2200" dirty="0"/>
              <a:t> result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Power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3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0EB7DF58-8395-4F96-94FE-C4DCFA8BD0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A0591F-E360-46EF-9CE0-FA4827410F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96808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7F196CE-BDAA-4400-803B-2881CB467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Packing arguments into: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Dictionary</a:t>
            </a: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Unpacking arguments into: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Dictionary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39442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0840" y="1767185"/>
            <a:ext cx="29502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  <a:p>
            <a:pPr algn="ctr"/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**kwargs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1215D89-3639-4A5F-8A96-CE37036C4E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*args and **kwargs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E189E-4C30-4A8F-B630-F5E3B6A251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89699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95DED-1E04-492E-8194-8724C05FD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19E0A75-CDBC-4F4B-BFAF-FB9002CFA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769234" cy="55465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This operation is called </a:t>
            </a:r>
            <a:r>
              <a:rPr lang="en-US" sz="3600" b="1" dirty="0">
                <a:solidFill>
                  <a:schemeClr val="bg1"/>
                </a:solidFill>
              </a:rPr>
              <a:t>packing</a:t>
            </a:r>
          </a:p>
          <a:p>
            <a:r>
              <a:rPr lang="en-US" sz="3600" dirty="0"/>
              <a:t>We pack all the arguments</a:t>
            </a:r>
            <a:br>
              <a:rPr lang="en-US" sz="3600" dirty="0"/>
            </a:br>
            <a:r>
              <a:rPr lang="en-US" sz="3600" dirty="0"/>
              <a:t>into one </a:t>
            </a:r>
            <a:r>
              <a:rPr lang="en-US" sz="3600" b="1" dirty="0">
                <a:solidFill>
                  <a:schemeClr val="bg1"/>
                </a:solidFill>
              </a:rPr>
              <a:t>single variable</a:t>
            </a:r>
          </a:p>
          <a:p>
            <a:r>
              <a:rPr lang="en-US" sz="3600" dirty="0"/>
              <a:t>We use packing when we don't know how many </a:t>
            </a:r>
            <a:br>
              <a:rPr lang="en-US" sz="3600" dirty="0"/>
            </a:br>
            <a:r>
              <a:rPr lang="en-US" sz="3600" dirty="0"/>
              <a:t>arguments need to be passed to a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Packing?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187018" y="1356216"/>
            <a:ext cx="5984875" cy="103981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def some_func(*args, **kwargs):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    pass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A7AB0C-A2C0-46F9-9A3C-7817E418F9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pack arguments into tuple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Tuple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32223" y="1935556"/>
            <a:ext cx="9404350" cy="3138487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(1, 2, 3)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(1, 2, 3)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("peter", "</a:t>
            </a:r>
            <a:r>
              <a:rPr lang="en-US" sz="2600" b="1" dirty="0" err="1">
                <a:latin typeface="Consolas" pitchFamily="49" charset="0"/>
              </a:rPr>
              <a:t>george</a:t>
            </a:r>
            <a:r>
              <a:rPr lang="en-US" sz="2600" b="1" dirty="0">
                <a:latin typeface="Consolas" pitchFamily="49" charset="0"/>
              </a:rPr>
              <a:t>")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("peter", "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george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(True, False)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(True, False)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()       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5BAA95-9DED-4F50-AA49-59A11C3E04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r>
              <a:rPr lang="en-US" sz="3600" dirty="0"/>
              <a:t> allows you to pass </a:t>
            </a:r>
            <a:r>
              <a:rPr lang="en-US" sz="3600" b="1" dirty="0">
                <a:solidFill>
                  <a:schemeClr val="bg1"/>
                </a:solidFill>
              </a:rPr>
              <a:t>keyworded</a:t>
            </a:r>
            <a:r>
              <a:rPr lang="en-US" sz="3600" dirty="0"/>
              <a:t> variable </a:t>
            </a:r>
            <a:br>
              <a:rPr lang="en-US" sz="3600" dirty="0"/>
            </a:br>
            <a:r>
              <a:rPr lang="en-US" sz="3600" dirty="0"/>
              <a:t>length of arguments to a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Dictionary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77592" y="2596782"/>
            <a:ext cx="7045325" cy="314007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kwargs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for key, value in </a:t>
            </a:r>
            <a:r>
              <a:rPr lang="en-US" sz="2600" b="1" dirty="0" err="1">
                <a:latin typeface="Consolas" pitchFamily="49" charset="0"/>
              </a:rPr>
              <a:t>kwargs.items</a:t>
            </a:r>
            <a:r>
              <a:rPr lang="en-US" sz="2600" b="1" dirty="0">
                <a:latin typeface="Consolas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    print(f"{value}, {key}")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(Peter="Hello", George="Bye")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Hello Peter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Bye George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AF46CEE-06B8-40B0-8A66-997CBF1798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also use </a:t>
            </a:r>
            <a:r>
              <a:rPr lang="en-US" sz="3600" b="1" dirty="0">
                <a:solidFill>
                  <a:schemeClr val="bg1"/>
                </a:solidFill>
              </a:rPr>
              <a:t>keyword</a:t>
            </a:r>
            <a:r>
              <a:rPr lang="en-US" sz="3600" dirty="0"/>
              <a:t> arguments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So, if you want to use all three of these in argument types then the order is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0101" y="1939198"/>
            <a:ext cx="6286500" cy="1879270"/>
          </a:xfrm>
        </p:spPr>
        <p:txBody>
          <a:bodyPr/>
          <a:lstStyle/>
          <a:p>
            <a:r>
              <a:rPr lang="en-US" sz="2600" dirty="0"/>
              <a:t>def </a:t>
            </a:r>
            <a:r>
              <a:rPr lang="en-US" sz="2600" dirty="0" err="1"/>
              <a:t>some_func</a:t>
            </a:r>
            <a:r>
              <a:rPr lang="en-US" sz="2600" dirty="0"/>
              <a:t> (arg1, *</a:t>
            </a:r>
            <a:r>
              <a:rPr lang="en-US" sz="2600" dirty="0" err="1"/>
              <a:t>rest_args</a:t>
            </a:r>
            <a:r>
              <a:rPr lang="en-US" sz="2600" dirty="0"/>
              <a:t>):</a:t>
            </a:r>
          </a:p>
          <a:p>
            <a:r>
              <a:rPr lang="en-US" sz="2600" dirty="0"/>
              <a:t>    print(arg1 + sum(</a:t>
            </a:r>
            <a:r>
              <a:rPr lang="en-US" sz="2600" dirty="0" err="1"/>
              <a:t>rest_args</a:t>
            </a:r>
            <a:r>
              <a:rPr lang="en-US" sz="2600" dirty="0"/>
              <a:t>))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(5, 5, 10)   </a:t>
            </a:r>
            <a:r>
              <a:rPr lang="en-US" sz="2600" i="1" dirty="0">
                <a:solidFill>
                  <a:schemeClr val="accent2"/>
                </a:solidFill>
              </a:rPr>
              <a:t># 20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()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Formal Args, *args and **kwargs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306504" y="2285840"/>
            <a:ext cx="3657600" cy="118598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function requires at least 1 argument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00101" y="5623290"/>
            <a:ext cx="62865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some_func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fargs</a:t>
            </a:r>
            <a:r>
              <a:rPr lang="en-US" sz="2600" dirty="0">
                <a:solidFill>
                  <a:schemeClr val="tx1"/>
                </a:solidFill>
              </a:rPr>
              <a:t>, *</a:t>
            </a:r>
            <a:r>
              <a:rPr lang="en-US" sz="2600" dirty="0" err="1">
                <a:solidFill>
                  <a:schemeClr val="tx1"/>
                </a:solidFill>
              </a:rPr>
              <a:t>args</a:t>
            </a:r>
            <a:r>
              <a:rPr lang="en-US" sz="2600" dirty="0">
                <a:solidFill>
                  <a:schemeClr val="tx1"/>
                </a:solidFill>
              </a:rPr>
              <a:t>, **</a:t>
            </a:r>
            <a:r>
              <a:rPr lang="en-US" sz="2600" dirty="0" err="1">
                <a:solidFill>
                  <a:schemeClr val="tx1"/>
                </a:solidFill>
              </a:rPr>
              <a:t>kwargs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C8E31B1-F460-4E91-8CFC-58F3FBB92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DC1E61A-583B-4BF4-9722-64ED92813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function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that can receive any number of numbers (integers) as different parameters</a:t>
            </a:r>
          </a:p>
          <a:p>
            <a:r>
              <a:rPr lang="en-US" sz="3600" dirty="0"/>
              <a:t>The function should return the result </a:t>
            </a:r>
            <a:br>
              <a:rPr lang="en-US" sz="3600" dirty="0"/>
            </a:br>
            <a:r>
              <a:rPr lang="en-US" sz="3600" dirty="0"/>
              <a:t>of the multiplication of all of them</a:t>
            </a:r>
          </a:p>
          <a:p>
            <a:r>
              <a:rPr lang="en-US" sz="3600" dirty="0"/>
              <a:t>Submit only your function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Function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475022" y="4623823"/>
            <a:ext cx="6280891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print(multiply(1, 4, 5))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print(multiply(4, 5, 6, 1, 3))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print(multiply(2, 0, 1000, 5000))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8075953" y="5272046"/>
            <a:ext cx="539496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935489" y="4623822"/>
            <a:ext cx="11997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20</a:t>
            </a:r>
          </a:p>
          <a:p>
            <a:r>
              <a:rPr lang="en-US" sz="2600" dirty="0">
                <a:solidFill>
                  <a:schemeClr val="tx1"/>
                </a:solidFill>
              </a:rPr>
              <a:t>360</a:t>
            </a:r>
          </a:p>
          <a:p>
            <a:r>
              <a:rPr lang="en-US" sz="26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49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0404C2-4F14-430E-8AB5-488F2F0197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236B1-00E1-4931-976A-4BE30CD62169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1da4528-fe13-414f-b133-a49aeaaa47fa"/>
  </ds:schemaRefs>
</ds:datastoreItem>
</file>

<file path=customXml/itemProps3.xml><?xml version="1.0" encoding="utf-8"?>
<ds:datastoreItem xmlns:ds="http://schemas.openxmlformats.org/officeDocument/2006/customXml" ds:itemID="{33F1ED5D-2303-4F51-B52F-F6362347AEC1}">
  <ds:schemaRefs>
    <ds:schemaRef ds:uri="b1da4528-fe13-414f-b133-a49aeaaa47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</TotalTime>
  <Words>2145</Words>
  <Application>Microsoft Office PowerPoint</Application>
  <PresentationFormat>Widescreen</PresentationFormat>
  <Paragraphs>329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Functions Advanced</vt:lpstr>
      <vt:lpstr>Table of Contents</vt:lpstr>
      <vt:lpstr>Have a Question?</vt:lpstr>
      <vt:lpstr>Packing Arguments</vt:lpstr>
      <vt:lpstr>What is Packing?</vt:lpstr>
      <vt:lpstr>Packing Arguments into Tuple</vt:lpstr>
      <vt:lpstr>Packing Arguments into Dictionary</vt:lpstr>
      <vt:lpstr>Formal Args, *args and **kwargs</vt:lpstr>
      <vt:lpstr>Problem: Multiplication Function</vt:lpstr>
      <vt:lpstr>Solution: Multiplication Function</vt:lpstr>
      <vt:lpstr>Unpacking Arguments</vt:lpstr>
      <vt:lpstr>What is Unpacking?</vt:lpstr>
      <vt:lpstr>Unpacking Lists</vt:lpstr>
      <vt:lpstr>Unpacking Dictionaries</vt:lpstr>
      <vt:lpstr>Problem: Person Info</vt:lpstr>
      <vt:lpstr>Solution: Person Info</vt:lpstr>
      <vt:lpstr>Advanced Sorting</vt:lpstr>
      <vt:lpstr>sorted()</vt:lpstr>
      <vt:lpstr>Sorting Dictionary by Key</vt:lpstr>
      <vt:lpstr>Sorting Dictionary by Value</vt:lpstr>
      <vt:lpstr>Problem: Cheese Showcase </vt:lpstr>
      <vt:lpstr>Solution: Cheese Showcase</vt:lpstr>
      <vt:lpstr>Nested Functions</vt:lpstr>
      <vt:lpstr>Functions Can Be Nested</vt:lpstr>
      <vt:lpstr>Inner Function Example</vt:lpstr>
      <vt:lpstr>Functions Can Return Functions</vt:lpstr>
      <vt:lpstr>Function Returning Function Example</vt:lpstr>
      <vt:lpstr>Lexical Closures</vt:lpstr>
      <vt:lpstr>Closures Example</vt:lpstr>
      <vt:lpstr>Problem: Rectangle</vt:lpstr>
      <vt:lpstr>Recursion</vt:lpstr>
      <vt:lpstr>What is Recursion?</vt:lpstr>
      <vt:lpstr>Base Case and Recursive Case</vt:lpstr>
      <vt:lpstr>Example</vt:lpstr>
      <vt:lpstr>Problem: Recursive Power</vt:lpstr>
      <vt:lpstr>Solution: Recursive Power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Functions Advanced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83</cp:revision>
  <dcterms:created xsi:type="dcterms:W3CDTF">2018-05-23T13:08:44Z</dcterms:created>
  <dcterms:modified xsi:type="dcterms:W3CDTF">2022-05-30T13:50:53Z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