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492" r:id="rId4"/>
    <p:sldId id="504" r:id="rId5"/>
    <p:sldId id="505" r:id="rId6"/>
    <p:sldId id="508" r:id="rId7"/>
    <p:sldId id="506" r:id="rId8"/>
    <p:sldId id="507" r:id="rId9"/>
    <p:sldId id="509" r:id="rId10"/>
    <p:sldId id="523" r:id="rId11"/>
    <p:sldId id="510" r:id="rId12"/>
    <p:sldId id="511" r:id="rId13"/>
    <p:sldId id="512" r:id="rId14"/>
    <p:sldId id="513" r:id="rId15"/>
    <p:sldId id="521" r:id="rId16"/>
    <p:sldId id="525" r:id="rId17"/>
    <p:sldId id="514" r:id="rId18"/>
    <p:sldId id="515" r:id="rId19"/>
    <p:sldId id="516" r:id="rId20"/>
    <p:sldId id="517" r:id="rId21"/>
    <p:sldId id="518" r:id="rId22"/>
    <p:sldId id="527" r:id="rId23"/>
    <p:sldId id="519" r:id="rId24"/>
    <p:sldId id="520" r:id="rId25"/>
    <p:sldId id="522" r:id="rId26"/>
    <p:sldId id="529" r:id="rId27"/>
    <p:sldId id="496" r:id="rId28"/>
    <p:sldId id="349" r:id="rId29"/>
    <p:sldId id="401" r:id="rId30"/>
    <p:sldId id="614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ython File Object" id="{4EB73FA4-3868-40CF-864F-28A15C8601FE}">
          <p14:sldIdLst>
            <p14:sldId id="504"/>
            <p14:sldId id="505"/>
          </p14:sldIdLst>
        </p14:section>
        <p14:section name="Opening a File" id="{59A9DC5C-D46F-4CBF-96D7-8C124E6169B5}">
          <p14:sldIdLst>
            <p14:sldId id="508"/>
            <p14:sldId id="506"/>
            <p14:sldId id="507"/>
            <p14:sldId id="509"/>
            <p14:sldId id="523"/>
          </p14:sldIdLst>
        </p14:section>
        <p14:section name="Reading a File" id="{327A7752-49B8-48E8-A213-772B06AF90F6}">
          <p14:sldIdLst>
            <p14:sldId id="510"/>
            <p14:sldId id="511"/>
            <p14:sldId id="512"/>
            <p14:sldId id="513"/>
            <p14:sldId id="521"/>
            <p14:sldId id="525"/>
          </p14:sldIdLst>
        </p14:section>
        <p14:section name="Writing and Creating a File" id="{1E913B7C-6CEB-47A4-AB47-7D45A81745F2}">
          <p14:sldIdLst>
            <p14:sldId id="514"/>
            <p14:sldId id="515"/>
            <p14:sldId id="516"/>
            <p14:sldId id="517"/>
            <p14:sldId id="518"/>
            <p14:sldId id="527"/>
          </p14:sldIdLst>
        </p14:section>
        <p14:section name="Deleting a File" id="{304399D2-6A36-4278-A5BB-450ED1F83142}">
          <p14:sldIdLst>
            <p14:sldId id="519"/>
            <p14:sldId id="520"/>
            <p14:sldId id="522"/>
            <p14:sldId id="529"/>
          </p14:sldIdLst>
        </p14:section>
        <p14:section name="Live Exercises" id="{43C71748-C7B2-4331-8FEA-C59D7FBBD410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58" y="7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0B3C113-43DD-4EE6-B90B-F98EC4763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1FABEF9-5CAD-4031-B52C-F36F2CC3A1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519C28E-6B4C-4F8D-AF6E-171673FE2B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9804533-AEC9-46C2-A4E5-60B19E53F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C5B80EF-DF63-4CE0-AE2D-B03FE99E6E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0484546-0133-48C9-BFDF-1739C157D09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F80E879-CBB2-40E0-B395-1A611D8D17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29652C4-EC21-4F90-9759-646C42C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2A1DC9C-0C1F-463E-B40D-61EFA2A5F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4602B76-5729-4A00-A274-9AE485733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C5F3314-3ED1-48F6-AD2C-FE061F24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975B94-02E5-4ADC-83F1-C0ACC9E5A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459D4B-3B3D-4768-869B-AD6924F7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04AD69D-9DF2-4EEC-BE8B-7E3A34E24D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84D61BD3-DDF2-4212-A7A9-13C7FEAA88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30733A00-0B46-4AFB-A368-11E36AD1C79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BBDE474-5384-4C70-B503-F97BC847F51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27E28D6-30E5-4525-8BE6-CC12901F199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5FCD02-2DAE-4BCC-A894-F60EC034259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D45EFCA-F3D5-4A9B-9BC5-B8D463FC8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7BB32CF-D07F-4968-8C1B-97D08409CEA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BEA346-2864-45E7-941A-0B51EC6B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C98B8E4-CA63-43D1-9B00-5D869488B2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89DFD50-5A06-4795-95B2-43BFBB3F1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7FDC40-157F-4A5D-80D8-D1B60BD369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F4B399C-68A1-45DF-998F-4DA4DAD05B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E688713-CD9A-48C3-A440-7F8C4632B8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8A94827-EF0F-46DD-B412-72E92B6150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873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A46FA2B-00FD-47DE-9C93-111FB7C80E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998F645-F978-42E8-8021-18F0A40F1D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73D23044-028F-44FF-9EF9-076A64D84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873B0B7-9B56-49C3-ACF2-19FE5C7FF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41459C4-1222-4E2D-963A-7E0572AF5CE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6059665-2B83-458D-8720-3AFDF21E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492770E-8856-4E9B-BDD2-6DBA7B07E7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256913A-0A3E-4EDA-AE63-0F0B90E5FB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4B9EBC6-7F85-4BB0-AE6C-0DFF48AB8BD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1B3686-6927-4694-A62B-94D20A6F2E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D81FF4A-DEF4-4E65-8E6B-E44EE7C6E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01D06F7-912B-4670-94B5-216C05D951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89CAFE-010F-41C3-AE67-BF05171F7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Manipulating Files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AB7-A98B-426D-9F15-1D9FB558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18">
            <a:off x="810175" y="2416135"/>
            <a:ext cx="1917597" cy="1917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A9D-9794-46E3-AF73-6085762DF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1859">
            <a:off x="2147490" y="2326782"/>
            <a:ext cx="1610715" cy="1610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C324-18F6-47B7-B171-534C5D2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53">
            <a:off x="3276390" y="2897553"/>
            <a:ext cx="1917597" cy="19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program that opens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'text.txt'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found'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not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not found'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33549" y="3540265"/>
            <a:ext cx="8325000" cy="3104349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try: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text_file</a:t>
            </a:r>
            <a:r>
              <a:rPr lang="en-US" sz="3000" dirty="0"/>
              <a:t> = open('text.txt', 'r')</a:t>
            </a:r>
          </a:p>
          <a:p>
            <a:r>
              <a:rPr lang="en-US" sz="3000" dirty="0"/>
              <a:t>    print("File found")</a:t>
            </a:r>
          </a:p>
          <a:p>
            <a:r>
              <a:rPr lang="en-US" sz="3000" dirty="0">
                <a:solidFill>
                  <a:schemeClr val="bg1"/>
                </a:solidFill>
              </a:rPr>
              <a:t>except</a:t>
            </a:r>
            <a:r>
              <a:rPr lang="en-US" sz="3000" dirty="0"/>
              <a:t> </a:t>
            </a:r>
            <a:r>
              <a:rPr lang="en-US" sz="3000" dirty="0" err="1"/>
              <a:t>FileNotFoundError</a:t>
            </a:r>
            <a:r>
              <a:rPr lang="en-US" sz="3000" dirty="0"/>
              <a:t>:</a:t>
            </a:r>
          </a:p>
          <a:p>
            <a:r>
              <a:rPr lang="en-US" sz="3000" dirty="0"/>
              <a:t>    print("File not found")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Opener</a:t>
            </a:r>
          </a:p>
        </p:txBody>
      </p:sp>
    </p:spTree>
    <p:extLst>
      <p:ext uri="{BB962C8B-B14F-4D97-AF65-F5344CB8AC3E}">
        <p14:creationId xmlns:p14="http://schemas.microsoft.com/office/powerpoint/2010/main" val="4762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E4183FA-2F35-49BF-83C2-5335D97153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Build-In Methods for Reading from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D00672-7FB7-432E-9997-CDB97BB5BD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5C20-DAFC-421F-92D6-D732632E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3" y="1536687"/>
            <a:ext cx="2170793" cy="2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the first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the file</a:t>
            </a:r>
          </a:p>
          <a:p>
            <a:r>
              <a:rPr lang="en-US" sz="3600" dirty="0"/>
              <a:t>Returns the </a:t>
            </a:r>
            <a:r>
              <a:rPr lang="en-US" sz="3600" b="1" dirty="0">
                <a:solidFill>
                  <a:schemeClr val="bg1"/>
                </a:solidFill>
              </a:rPr>
              <a:t>entire file </a:t>
            </a:r>
            <a:r>
              <a:rPr lang="en-US" sz="3600" dirty="0"/>
              <a:t>if number of bytes is not passed as an argument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2049450" y="3474000"/>
            <a:ext cx="8100000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open("asd.txt")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'll'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'o,'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   # ' SoftUni!'</a:t>
            </a:r>
          </a:p>
        </p:txBody>
      </p:sp>
    </p:spTree>
    <p:extLst>
      <p:ext uri="{BB962C8B-B14F-4D97-AF65-F5344CB8AC3E}">
        <p14:creationId xmlns:p14="http://schemas.microsoft.com/office/powerpoint/2010/main" val="2862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Returns at most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a single line of a file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does not read more than one line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no argument is passed,  the entire line (or rest of the line) is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1191000" y="3779563"/>
            <a:ext cx="9935297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 ,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Sof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tUni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# '' Goes to the new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Secon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 Print second line</a:t>
            </a:r>
          </a:p>
        </p:txBody>
      </p:sp>
    </p:spTree>
    <p:extLst>
      <p:ext uri="{BB962C8B-B14F-4D97-AF65-F5344CB8AC3E}">
        <p14:creationId xmlns:p14="http://schemas.microsoft.com/office/powerpoint/2010/main" val="3287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Read the remaining lines from the file object and returns them as a list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Keep in mind every line in the file treats the </a:t>
            </a:r>
            <a:r>
              <a:rPr lang="en-US" sz="3600" b="1" dirty="0">
                <a:solidFill>
                  <a:schemeClr val="bg1"/>
                </a:solidFill>
              </a:rPr>
              <a:t>new line symbol </a:t>
            </a:r>
            <a:r>
              <a:rPr lang="en-US" sz="3600" dirty="0"/>
              <a:t>as a string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876000" y="249033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readlines</a:t>
            </a:r>
            <a:r>
              <a:rPr lang="en-US" sz="2600" b="1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['Every\n', 'Word\n', 'is\n', 'line']</a:t>
            </a: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AF57A04D-A344-40A3-8198-AA9D76098A93}"/>
              </a:ext>
            </a:extLst>
          </p:cNvPr>
          <p:cNvSpPr txBox="1">
            <a:spLocks/>
          </p:cNvSpPr>
          <p:nvPr/>
        </p:nvSpPr>
        <p:spPr>
          <a:xfrm>
            <a:off x="4188590" y="4835124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</a:t>
            </a:r>
            <a:r>
              <a:rPr lang="en-US" sz="2600" b="1" dirty="0" err="1">
                <a:latin typeface="Consolas" pitchFamily="49" charset="0"/>
              </a:rPr>
              <a:t>file.readlines</a:t>
            </a:r>
            <a:r>
              <a:rPr lang="en-US" sz="26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[print(line,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end=""</a:t>
            </a:r>
            <a:r>
              <a:rPr lang="en-US" sz="2600" b="1" dirty="0">
                <a:latin typeface="Consolas" pitchFamily="49" charset="0"/>
              </a:rPr>
              <a:t>) for line in lines]</a:t>
            </a:r>
          </a:p>
        </p:txBody>
      </p:sp>
    </p:spTree>
    <p:extLst>
      <p:ext uri="{BB962C8B-B14F-4D97-AF65-F5344CB8AC3E}">
        <p14:creationId xmlns:p14="http://schemas.microsoft.com/office/powerpoint/2010/main" val="26550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F5EE-E8EC-4FB1-9A88-F945C180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0FC5-A50F-458F-BB81-D3C1E256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To return all lines from a file</a:t>
            </a:r>
            <a:r>
              <a:rPr lang="bg-BG" sz="3600" dirty="0"/>
              <a:t> </a:t>
            </a:r>
            <a:r>
              <a:rPr lang="en-US" sz="3600" dirty="0"/>
              <a:t>you can loop over it</a:t>
            </a:r>
          </a:p>
          <a:p>
            <a:r>
              <a:rPr lang="en-US" sz="3600" dirty="0"/>
              <a:t>More memory efficient and fast manner</a:t>
            </a:r>
          </a:p>
          <a:p>
            <a:pPr lvl="1"/>
            <a:r>
              <a:rPr lang="en-US" sz="3400" dirty="0"/>
              <a:t>Simple and easy to read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00E5-3B82-4DA5-922B-BF3E73B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File Object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18897920-911C-4128-928F-054B0143488E}"/>
              </a:ext>
            </a:extLst>
          </p:cNvPr>
          <p:cNvSpPr txBox="1">
            <a:spLocks/>
          </p:cNvSpPr>
          <p:nvPr/>
        </p:nvSpPr>
        <p:spPr>
          <a:xfrm>
            <a:off x="2721000" y="3564000"/>
            <a:ext cx="7979123" cy="2641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file = open("python.txt", 'r')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 in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0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print(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, end="")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</a:t>
            </a:r>
            <a:r>
              <a:rPr lang="en-US" sz="3000" b="1" i="1" dirty="0">
                <a:solidFill>
                  <a:schemeClr val="accent2"/>
                </a:solidFill>
                <a:latin typeface="Consolas" pitchFamily="49" charset="0"/>
              </a:rPr>
              <a:t># print every line in a new line</a:t>
            </a:r>
          </a:p>
        </p:txBody>
      </p:sp>
    </p:spTree>
    <p:extLst>
      <p:ext uri="{BB962C8B-B14F-4D97-AF65-F5344CB8AC3E}">
        <p14:creationId xmlns:p14="http://schemas.microsoft.com/office/powerpoint/2010/main" val="4139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reads the numbers from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'numbers.txt'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on the console the sum of those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08549" y="3402651"/>
            <a:ext cx="8775000" cy="3104349"/>
          </a:xfrm>
        </p:spPr>
        <p:txBody>
          <a:bodyPr/>
          <a:lstStyle/>
          <a:p>
            <a:r>
              <a:rPr lang="en-US" sz="3000" dirty="0" err="1"/>
              <a:t>numbers_file</a:t>
            </a:r>
            <a:r>
              <a:rPr lang="en-US" sz="3000" dirty="0"/>
              <a:t> = open('numbers.txt', 'r')</a:t>
            </a:r>
          </a:p>
          <a:p>
            <a:r>
              <a:rPr lang="en-US" sz="3000" dirty="0" err="1"/>
              <a:t>numbers_sum</a:t>
            </a:r>
            <a:r>
              <a:rPr lang="en-US" sz="3000" dirty="0"/>
              <a:t> = 0</a:t>
            </a:r>
          </a:p>
          <a:p>
            <a:r>
              <a:rPr lang="en-US" sz="3000" dirty="0"/>
              <a:t>for number in </a:t>
            </a:r>
            <a:r>
              <a:rPr lang="en-US" sz="3000" dirty="0" err="1"/>
              <a:t>numbers_file</a:t>
            </a:r>
            <a:r>
              <a:rPr lang="en-US" sz="3000" dirty="0"/>
              <a:t>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numbers_sum</a:t>
            </a:r>
            <a:r>
              <a:rPr lang="en-US" sz="3000" dirty="0"/>
              <a:t> += </a:t>
            </a:r>
            <a:r>
              <a:rPr lang="en-US" sz="3000" dirty="0" err="1"/>
              <a:t>int</a:t>
            </a:r>
            <a:r>
              <a:rPr lang="en-US" sz="3000" dirty="0"/>
              <a:t>(number)</a:t>
            </a:r>
          </a:p>
          <a:p>
            <a:r>
              <a:rPr lang="en-US" sz="3000" dirty="0"/>
              <a:t>print(</a:t>
            </a:r>
            <a:r>
              <a:rPr lang="en-US" sz="3000" dirty="0" err="1"/>
              <a:t>numbers_sum</a:t>
            </a:r>
            <a:r>
              <a:rPr lang="en-US" sz="3000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Reader</a:t>
            </a:r>
          </a:p>
        </p:txBody>
      </p:sp>
    </p:spTree>
    <p:extLst>
      <p:ext uri="{BB962C8B-B14F-4D97-AF65-F5344CB8AC3E}">
        <p14:creationId xmlns:p14="http://schemas.microsoft.com/office/powerpoint/2010/main" val="36768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229216-31BE-4FAF-B9A1-64E1433D8C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Write, Append, Close Methods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A48CC-CA51-454A-A4A5-34D95742E4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and Creating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1536-CA8D-4C26-980B-6E40BF2D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0" y="1494000"/>
            <a:ext cx="2297620" cy="22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w</a:t>
            </a:r>
            <a:r>
              <a:rPr lang="en-US" sz="3600" dirty="0"/>
              <a:t>' (write) mode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file with the given name</a:t>
            </a:r>
          </a:p>
          <a:p>
            <a:pPr lvl="1"/>
            <a:r>
              <a:rPr lang="en-US" sz="3400" dirty="0"/>
              <a:t>If the file exists, its </a:t>
            </a:r>
            <a:r>
              <a:rPr lang="en-US" sz="3400" b="1" dirty="0">
                <a:solidFill>
                  <a:schemeClr val="bg1"/>
                </a:solidFill>
              </a:rPr>
              <a:t>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Writing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w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Creates or open the file</a:t>
            </a:r>
            <a:r>
              <a:rPr lang="en-US" sz="2600" b="1" dirty="0">
                <a:latin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a</a:t>
            </a:r>
            <a:r>
              <a:rPr lang="en-US" sz="3600" dirty="0"/>
              <a:t>' mode, </a:t>
            </a:r>
            <a:r>
              <a:rPr lang="en-US" sz="3600" b="1" dirty="0">
                <a:solidFill>
                  <a:schemeClr val="bg1"/>
                </a:solidFill>
              </a:rPr>
              <a:t>open</a:t>
            </a:r>
            <a:r>
              <a:rPr lang="en-US" sz="3600" dirty="0"/>
              <a:t> a file and write at the end of the file</a:t>
            </a:r>
          </a:p>
          <a:p>
            <a:pPr lvl="1"/>
            <a:r>
              <a:rPr lang="en-US" sz="3400" dirty="0"/>
              <a:t>If the file is not existing, it</a:t>
            </a:r>
            <a:r>
              <a:rPr lang="bg-BG" sz="3400" dirty="0"/>
              <a:t>'</a:t>
            </a:r>
            <a:r>
              <a:rPr lang="en-US" sz="3400" dirty="0"/>
              <a:t>s </a:t>
            </a:r>
            <a:r>
              <a:rPr lang="en-US" sz="3400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to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57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3AE6B37F-C6BD-46EA-BEFE-3632BF84B985}"/>
              </a:ext>
            </a:extLst>
          </p:cNvPr>
          <p:cNvSpPr txBox="1">
            <a:spLocks/>
          </p:cNvSpPr>
          <p:nvPr/>
        </p:nvSpPr>
        <p:spPr>
          <a:xfrm>
            <a:off x="741000" y="473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'a')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["Write ", "in ", "file"]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writelines</a:t>
            </a:r>
            <a:r>
              <a:rPr lang="en-US" sz="2600" b="1" dirty="0">
                <a:latin typeface="Consolas" pitchFamily="49" charset="0"/>
              </a:rPr>
              <a:t>(lines)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Write multiple strings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486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File Object</a:t>
            </a:r>
          </a:p>
          <a:p>
            <a:r>
              <a:rPr lang="en-US" dirty="0"/>
              <a:t>Opening a File</a:t>
            </a:r>
            <a:endParaRPr lang="bg-BG" dirty="0"/>
          </a:p>
          <a:p>
            <a:pPr lvl="1"/>
            <a:r>
              <a:rPr lang="en-US" dirty="0"/>
              <a:t>File Modes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Writing and Creating a File</a:t>
            </a:r>
          </a:p>
          <a:p>
            <a:pPr lvl="1"/>
            <a:r>
              <a:rPr lang="en-US" dirty="0"/>
              <a:t>Closing a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  <a:p>
            <a:r>
              <a:rPr lang="en-US" dirty="0"/>
              <a:t>Deleting a File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7F3B-6F66-4CE5-9F3B-349AA85E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28F89-A6A6-45C6-93E4-2AB2D95A7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should always make sure that an open file is properly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most cases</a:t>
            </a:r>
            <a:r>
              <a:rPr lang="en-US" sz="3600" dirty="0"/>
              <a:t>, upon the </a:t>
            </a:r>
            <a:r>
              <a:rPr lang="en-US" sz="3600" b="1" dirty="0">
                <a:solidFill>
                  <a:schemeClr val="bg1"/>
                </a:solidFill>
              </a:rPr>
              <a:t>termination</a:t>
            </a:r>
            <a:r>
              <a:rPr lang="en-US" sz="3600" dirty="0"/>
              <a:t> of an application or script, a file will be </a:t>
            </a:r>
            <a:r>
              <a:rPr lang="en-US" sz="3600" b="1" dirty="0">
                <a:solidFill>
                  <a:schemeClr val="bg1"/>
                </a:solidFill>
              </a:rPr>
              <a:t>closed eventually</a:t>
            </a:r>
          </a:p>
          <a:p>
            <a:pPr lvl="1"/>
            <a:r>
              <a:rPr lang="en-US" sz="3400" dirty="0"/>
              <a:t>There is </a:t>
            </a:r>
            <a:r>
              <a:rPr lang="en-US" sz="3400" b="1" dirty="0">
                <a:solidFill>
                  <a:schemeClr val="bg1"/>
                </a:solidFill>
              </a:rPr>
              <a:t>no guarantee </a:t>
            </a:r>
            <a:r>
              <a:rPr lang="en-US" sz="3400" dirty="0"/>
              <a:t>when exactly that will happen</a:t>
            </a:r>
          </a:p>
          <a:p>
            <a:r>
              <a:rPr lang="en-US" sz="3600" dirty="0"/>
              <a:t>To avoid </a:t>
            </a:r>
            <a:r>
              <a:rPr lang="en-US" sz="3600" b="1" dirty="0">
                <a:solidFill>
                  <a:schemeClr val="bg1"/>
                </a:solidFill>
              </a:rPr>
              <a:t>unwanted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always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close</a:t>
            </a:r>
            <a:r>
              <a:rPr lang="en-US" sz="3600" dirty="0"/>
              <a:t> the files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This is a </a:t>
            </a:r>
            <a:r>
              <a:rPr lang="en-US" sz="3400" b="1" dirty="0">
                <a:solidFill>
                  <a:schemeClr val="bg1"/>
                </a:solidFill>
              </a:rPr>
              <a:t>good practice!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75B838-0023-4A53-8BC3-0E87475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Files</a:t>
            </a:r>
          </a:p>
        </p:txBody>
      </p:sp>
    </p:spTree>
    <p:extLst>
      <p:ext uri="{BB962C8B-B14F-4D97-AF65-F5344CB8AC3E}">
        <p14:creationId xmlns:p14="http://schemas.microsoft.com/office/powerpoint/2010/main" val="22709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99DF9-B896-4ADE-B280-116DFFC5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BC90-B092-4BEA-A993-735E3921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Files opened with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statement will be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automatically</a:t>
            </a:r>
            <a:r>
              <a:rPr lang="en-US" sz="3600" dirty="0"/>
              <a:t> once it leaves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block</a:t>
            </a:r>
          </a:p>
          <a:p>
            <a:r>
              <a:rPr lang="en-US" sz="3600" dirty="0"/>
              <a:t>Provide much cleaner syntax and exceptions handling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CD78E-ABB9-41AD-9543-29DC205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031BE4F5-BEC4-4418-AB6C-C323621ADC06}"/>
              </a:ext>
            </a:extLst>
          </p:cNvPr>
          <p:cNvSpPr txBox="1">
            <a:spLocks/>
          </p:cNvSpPr>
          <p:nvPr/>
        </p:nvSpPr>
        <p:spPr>
          <a:xfrm>
            <a:off x="3036000" y="3969000"/>
            <a:ext cx="66600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with</a:t>
            </a:r>
            <a:r>
              <a:rPr lang="en-US" sz="2800" b="1" dirty="0">
                <a:latin typeface="Consolas" pitchFamily="49" charset="0"/>
              </a:rPr>
              <a:t> open("file.txt", "w")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as f</a:t>
            </a:r>
            <a:r>
              <a:rPr lang="en-US" sz="28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</a:rPr>
              <a:t>f.write</a:t>
            </a:r>
            <a:r>
              <a:rPr lang="en-US" sz="2800" b="1" dirty="0">
                <a:latin typeface="Consolas" pitchFamily="49" charset="0"/>
              </a:rPr>
              <a:t>("Hello World!!!")</a:t>
            </a:r>
          </a:p>
        </p:txBody>
      </p:sp>
    </p:spTree>
    <p:extLst>
      <p:ext uri="{BB962C8B-B14F-4D97-AF65-F5344CB8AC3E}">
        <p14:creationId xmlns:p14="http://schemas.microsoft.com/office/powerpoint/2010/main" val="16631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4059000"/>
            <a:ext cx="9045000" cy="975368"/>
          </a:xfrm>
        </p:spPr>
        <p:txBody>
          <a:bodyPr/>
          <a:lstStyle/>
          <a:p>
            <a:r>
              <a:rPr lang="en-US" dirty="0" err="1"/>
              <a:t>created_file</a:t>
            </a:r>
            <a:r>
              <a:rPr lang="en-US" dirty="0"/>
              <a:t> = open('my_first_file.txt', 'w')</a:t>
            </a:r>
          </a:p>
          <a:p>
            <a:r>
              <a:rPr lang="en-US" dirty="0" err="1"/>
              <a:t>created_file.write</a:t>
            </a:r>
            <a:r>
              <a:rPr lang="en-US" dirty="0"/>
              <a:t>('I just created my first file!')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creates a file called </a:t>
            </a:r>
            <a:r>
              <a:rPr lang="en-US" sz="3600" b="1" dirty="0">
                <a:latin typeface="Consolas" panose="020B0609020204030204" pitchFamily="49" charset="0"/>
              </a:rPr>
              <a:t>'my_first_file.txt'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that file write a single line with the content: </a:t>
            </a:r>
            <a:r>
              <a:rPr lang="en-US" sz="3600" b="1" dirty="0">
                <a:latin typeface="Consolas" panose="020B0609020204030204" pitchFamily="49" charset="0"/>
              </a:rPr>
              <a:t>'I just created my first file!'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Writer</a:t>
            </a:r>
          </a:p>
        </p:txBody>
      </p:sp>
    </p:spTree>
    <p:extLst>
      <p:ext uri="{BB962C8B-B14F-4D97-AF65-F5344CB8AC3E}">
        <p14:creationId xmlns:p14="http://schemas.microsoft.com/office/powerpoint/2010/main" val="14500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0C0E44-4BE8-4809-9A8C-7023DB1B2E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OS module, Check File Exists and Delete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AADD0-77A7-4CBC-A694-8B1FA978FA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D1326-2C31-40B2-9AB2-77BAB6A2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69" y="1393227"/>
            <a:ext cx="2358261" cy="2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To delete a file, you must import the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US" sz="3600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(1)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406005" y="1989000"/>
            <a:ext cx="9360000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import 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("python.txt")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("D:\\text.txt")</a:t>
            </a: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Can use full path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A3746-0201-4366-804D-6B12387C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73" y="4419000"/>
            <a:ext cx="2007061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Keep in mind if the file does not exist, an error will be raised</a:t>
            </a:r>
          </a:p>
          <a:p>
            <a:r>
              <a:rPr lang="en-US" sz="3600" dirty="0"/>
              <a:t>To avoid getting an error</a:t>
            </a:r>
          </a:p>
          <a:p>
            <a:pPr lvl="1"/>
            <a:r>
              <a:rPr lang="en-US" sz="3400" dirty="0"/>
              <a:t>Check whether the file exists</a:t>
            </a:r>
          </a:p>
          <a:p>
            <a:pPr lvl="1"/>
            <a:r>
              <a:rPr lang="en-US" sz="3400" dirty="0"/>
              <a:t>Delete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(2)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5016000" y="3969000"/>
            <a:ext cx="54450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import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 = "text.txt"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if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os.path.exists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os.remove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</a:t>
            </a:r>
            <a:endParaRPr lang="pt-BR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4059000"/>
            <a:ext cx="6194766" cy="213780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('my_first_file.txt')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already deleted!")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deletes the file you created in the previous task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try to delete the file multiple times, print the message: </a:t>
            </a:r>
            <a:r>
              <a:rPr lang="en-US" sz="3600" b="1" dirty="0">
                <a:latin typeface="Consolas" panose="020B0609020204030204" pitchFamily="49" charset="0"/>
              </a:rPr>
              <a:t>'File already deleted!'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Delete</a:t>
            </a:r>
          </a:p>
        </p:txBody>
      </p:sp>
    </p:spTree>
    <p:extLst>
      <p:ext uri="{BB962C8B-B14F-4D97-AF65-F5344CB8AC3E}">
        <p14:creationId xmlns:p14="http://schemas.microsoft.com/office/powerpoint/2010/main" val="21788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1814" y="1261172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29427"/>
            <a:ext cx="8446247" cy="4977574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Open or create a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Choose appropriate file mode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Manipulate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Close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Delete file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Import OS module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Check whether the file exists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Delete file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EFADE31-0D6E-4E51-AD3B-FCAC2EB418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Built-In Functions to Create and Manipulate Files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1C98E-13E3-4AF8-BEBC-0A5AF45944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098" name="Picture 2" descr="https://image.flaticon.com/icons/png/512/29/29536.png">
            <a:extLst>
              <a:ext uri="{FF2B5EF4-FFF2-40B4-BE49-F238E27FC236}">
                <a16:creationId xmlns:a16="http://schemas.microsoft.com/office/drawing/2014/main" id="{3C13485D-B2F3-4E91-8A11-3F52A16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45" y="1373241"/>
            <a:ext cx="2493909" cy="24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58CF8-5168-49DC-B28C-AE9CB7B28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Built-in functions to create and manipulate files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io</a:t>
            </a:r>
            <a:r>
              <a:rPr lang="en-US" dirty="0"/>
              <a:t> module is the default module for accessing files</a:t>
            </a:r>
          </a:p>
          <a:p>
            <a:pPr lvl="1"/>
            <a:r>
              <a:rPr lang="en-US" dirty="0"/>
              <a:t>Don't need to import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</a:rPr>
              <a:t>file object </a:t>
            </a:r>
            <a:r>
              <a:rPr lang="en-US" dirty="0"/>
              <a:t>whose type depends on:</a:t>
            </a:r>
          </a:p>
          <a:p>
            <a:pPr lvl="1"/>
            <a:r>
              <a:rPr lang="en-US" dirty="0"/>
              <a:t>The mode</a:t>
            </a:r>
          </a:p>
          <a:p>
            <a:pPr lvl="1"/>
            <a:r>
              <a:rPr lang="en-US" dirty="0"/>
              <a:t>File operations such as reading and writing</a:t>
            </a:r>
          </a:p>
          <a:p>
            <a:pPr lvl="1"/>
            <a:r>
              <a:rPr lang="en-US" dirty="0"/>
              <a:t>Files in a text mode ('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wt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', etc.) returns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TextIOWrapper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33DDA6-D87A-4C6E-8139-00EB416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</p:spTree>
    <p:extLst>
      <p:ext uri="{BB962C8B-B14F-4D97-AF65-F5344CB8AC3E}">
        <p14:creationId xmlns:p14="http://schemas.microsoft.com/office/powerpoint/2010/main" val="3793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C488CE-0E6F-48A3-816A-6286F61FB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Opens a File and Returns a File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2240-6844-421D-BA6C-2BEDCFA52F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60FD5-B458-4DE3-BED0-0188C738BD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33CF-3039-4D9D-A56C-F74C75D7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65" y="1385091"/>
            <a:ext cx="2525070" cy="25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sz="3600" dirty="0"/>
              <a:t> function in Python opens a file and returns a file object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arguments are </a:t>
            </a:r>
            <a:r>
              <a:rPr lang="en-US" sz="3600" b="1" dirty="0">
                <a:solidFill>
                  <a:schemeClr val="bg1"/>
                </a:solidFill>
              </a:rPr>
              <a:t>file name</a:t>
            </a:r>
            <a:r>
              <a:rPr lang="en-US" sz="3600" b="1" dirty="0"/>
              <a:t> </a:t>
            </a:r>
            <a:r>
              <a:rPr lang="en-US" sz="3600" dirty="0"/>
              <a:t>and the </a:t>
            </a:r>
            <a:r>
              <a:rPr lang="en-US" sz="3600" b="1" dirty="0">
                <a:solidFill>
                  <a:schemeClr val="bg1"/>
                </a:solidFill>
              </a:rPr>
              <a:t>mode</a:t>
            </a:r>
            <a:r>
              <a:rPr lang="en-US" sz="3600" dirty="0"/>
              <a:t> (reading and etc.)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All arguments except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sz="3600" dirty="0"/>
              <a:t> are optional and have default values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the file is not in the current directory, the full path to the file can be provided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2046000" y="1854000"/>
            <a:ext cx="5833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800" b="1" dirty="0">
                <a:latin typeface="Consolas" pitchFamily="49" charset="0"/>
              </a:rPr>
              <a:t>'text.txt',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dirty="0">
                <a:latin typeface="Consolas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</a:rPr>
              <a:t> 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4580304" y="5774780"/>
            <a:ext cx="6598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open('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D:\\text.txt</a:t>
            </a:r>
            <a:r>
              <a:rPr lang="en-US" sz="2800" b="1" dirty="0">
                <a:latin typeface="Consolas" pitchFamily="49" charset="0"/>
              </a:rPr>
              <a:t>', 'r')</a:t>
            </a:r>
            <a:endParaRPr lang="bg-BG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If the file does not exist,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3600" dirty="0">
                <a:latin typeface="+mj-lt"/>
              </a:rPr>
              <a:t> is thrown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It can be caught a try-finally block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 With Invalid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99000"/>
            <a:ext cx="105300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600" b="1" dirty="0">
                <a:latin typeface="Consolas" pitchFamily="49" charset="0"/>
              </a:rPr>
              <a:t>'invalid.txt',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600" b="1" dirty="0">
                <a:latin typeface="Consolas" pitchFamily="49" charset="0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3367385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file = open('invalid.txt', 'r')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except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FileNotFoundError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print("File not found or path is incorrect")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print("exit")</a:t>
            </a:r>
          </a:p>
        </p:txBody>
      </p:sp>
    </p:spTree>
    <p:extLst>
      <p:ext uri="{BB962C8B-B14F-4D97-AF65-F5344CB8AC3E}">
        <p14:creationId xmlns:p14="http://schemas.microsoft.com/office/powerpoint/2010/main" val="1516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C86C6-B201-452D-92C8-B2A4F3B8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15-2535-4626-87F9-9621B52BB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en-US" dirty="0">
                <a:latin typeface="+mj-lt"/>
              </a:rPr>
              <a:t> argument</a:t>
            </a:r>
            <a:r>
              <a:rPr lang="en-US" dirty="0"/>
              <a:t> is optional and specifies the mode for manipulating the file</a:t>
            </a:r>
          </a:p>
          <a:p>
            <a:r>
              <a:rPr lang="en-US" dirty="0"/>
              <a:t>Its default value is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 - open for reading in text mode</a:t>
            </a:r>
          </a:p>
          <a:p>
            <a:r>
              <a:rPr lang="en-US" dirty="0"/>
              <a:t>File modes in Python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 - open for writing, truncating the file first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- create a new file and open it for writing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- open for writing, appending to the end of the file if it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- text mode (default)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-  binary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- open a disk file for updating (reading and writing)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E3D7-2194-491F-A45C-01D9909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</p:spTree>
    <p:extLst>
      <p:ext uri="{BB962C8B-B14F-4D97-AF65-F5344CB8AC3E}">
        <p14:creationId xmlns:p14="http://schemas.microsoft.com/office/powerpoint/2010/main" val="1077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4189</TotalTime>
  <Words>1757</Words>
  <Application>Microsoft Office PowerPoint</Application>
  <PresentationFormat>Widescreen</PresentationFormat>
  <Paragraphs>253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File Handling</vt:lpstr>
      <vt:lpstr>Table of Contents</vt:lpstr>
      <vt:lpstr>Have a Question?</vt:lpstr>
      <vt:lpstr>Python File Object</vt:lpstr>
      <vt:lpstr>Python File Object</vt:lpstr>
      <vt:lpstr>Opening a File</vt:lpstr>
      <vt:lpstr>open() Function</vt:lpstr>
      <vt:lpstr>open() Function With Invalid File</vt:lpstr>
      <vt:lpstr>File Modes</vt:lpstr>
      <vt:lpstr>Problem: File Opener</vt:lpstr>
      <vt:lpstr>Reading a File</vt:lpstr>
      <vt:lpstr>Reading Functions - read()</vt:lpstr>
      <vt:lpstr>Reading Functions - readline()</vt:lpstr>
      <vt:lpstr>Reading Functions - readlines()</vt:lpstr>
      <vt:lpstr>Looping Over a File Object</vt:lpstr>
      <vt:lpstr>Problem: File Reader</vt:lpstr>
      <vt:lpstr>Writing and Creating a File</vt:lpstr>
      <vt:lpstr>Creating and Writing a File</vt:lpstr>
      <vt:lpstr>Append to a File</vt:lpstr>
      <vt:lpstr>Closing a Files</vt:lpstr>
      <vt:lpstr>with Statement</vt:lpstr>
      <vt:lpstr>Problem: File Writer</vt:lpstr>
      <vt:lpstr>Deleting a File</vt:lpstr>
      <vt:lpstr>Deleting a File (1)</vt:lpstr>
      <vt:lpstr>Deleting a File (2)</vt:lpstr>
      <vt:lpstr>Problem: File Delete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Advaced - File Handling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106</cp:revision>
  <dcterms:created xsi:type="dcterms:W3CDTF">2018-05-23T13:08:44Z</dcterms:created>
  <dcterms:modified xsi:type="dcterms:W3CDTF">2022-05-03T10:33:14Z</dcterms:modified>
  <cp:category>computer programming;programming;software development;software engineering</cp:category>
</cp:coreProperties>
</file>