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5"/>
  </p:notesMasterIdLst>
  <p:handoutMasterIdLst>
    <p:handoutMasterId r:id="rId46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34" r:id="rId20"/>
    <p:sldId id="495" r:id="rId21"/>
    <p:sldId id="538" r:id="rId22"/>
    <p:sldId id="540" r:id="rId23"/>
    <p:sldId id="536" r:id="rId24"/>
    <p:sldId id="542" r:id="rId25"/>
    <p:sldId id="539" r:id="rId26"/>
    <p:sldId id="541" r:id="rId27"/>
    <p:sldId id="543" r:id="rId28"/>
    <p:sldId id="512" r:id="rId29"/>
    <p:sldId id="547" r:id="rId30"/>
    <p:sldId id="497" r:id="rId31"/>
    <p:sldId id="498" r:id="rId32"/>
    <p:sldId id="546" r:id="rId33"/>
    <p:sldId id="545" r:id="rId34"/>
    <p:sldId id="517" r:id="rId35"/>
    <p:sldId id="549" r:id="rId36"/>
    <p:sldId id="548" r:id="rId37"/>
    <p:sldId id="518" r:id="rId38"/>
    <p:sldId id="519" r:id="rId39"/>
    <p:sldId id="401" r:id="rId40"/>
    <p:sldId id="614" r:id="rId41"/>
    <p:sldId id="608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Basics of OOP" id="{FE5EAAA6-9835-43D0-A560-E4C0AE717A37}">
          <p14:sldIdLst>
            <p14:sldId id="534"/>
            <p14:sldId id="495"/>
            <p14:sldId id="538"/>
            <p14:sldId id="540"/>
            <p14:sldId id="536"/>
            <p14:sldId id="542"/>
            <p14:sldId id="539"/>
            <p14:sldId id="541"/>
            <p14:sldId id="543"/>
          </p14:sldIdLst>
        </p14:section>
        <p14:section name="Creating and Using Classes" id="{C4AFAD78-CD9C-48E9-8A4B-50A4EF9875BA}">
          <p14:sldIdLst>
            <p14:sldId id="512"/>
            <p14:sldId id="547"/>
            <p14:sldId id="497"/>
            <p14:sldId id="498"/>
            <p14:sldId id="546"/>
            <p14:sldId id="545"/>
            <p14:sldId id="517"/>
            <p14:sldId id="549"/>
            <p14:sldId id="548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85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2/Python-OOP/01-First-Steps-in-OOP/sc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Steps in Object-Oriented Programming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names,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Basics of OOP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most popular </a:t>
            </a:r>
            <a:r>
              <a:rPr lang="en-US" dirty="0"/>
              <a:t>programming paradigm </a:t>
            </a:r>
          </a:p>
          <a:p>
            <a:r>
              <a:rPr lang="en-US" dirty="0"/>
              <a:t>It relies on the concept of </a:t>
            </a:r>
            <a:r>
              <a:rPr lang="en-US" b="1" dirty="0">
                <a:solidFill>
                  <a:schemeClr val="bg1"/>
                </a:solidFill>
              </a:rPr>
              <a:t>classes and objects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used to create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Object-Oriented 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8720DA-06E6-49D1-A50C-E91498D8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429000"/>
            <a:ext cx="6885000" cy="2912885"/>
          </a:xfrm>
          <a:prstGeom prst="rect">
            <a:avLst/>
          </a:prstGeom>
          <a:effectLst>
            <a:outerShdw blurRad="342900" dist="50800" dir="5400000" sx="104000" sy="104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 structure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clean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Reduces</a:t>
            </a:r>
            <a:r>
              <a:rPr lang="en-US" sz="3600" dirty="0"/>
              <a:t> complexity</a:t>
            </a:r>
          </a:p>
          <a:p>
            <a:r>
              <a:rPr lang="en-US" sz="3600" dirty="0"/>
              <a:t>Make it </a:t>
            </a:r>
            <a:r>
              <a:rPr lang="en-US" sz="3600" b="1" dirty="0">
                <a:solidFill>
                  <a:schemeClr val="bg1"/>
                </a:solidFill>
              </a:rPr>
              <a:t>easy to write </a:t>
            </a:r>
            <a:r>
              <a:rPr lang="en-US" sz="3600" dirty="0"/>
              <a:t>a reusable code</a:t>
            </a:r>
          </a:p>
          <a:p>
            <a:r>
              <a:rPr lang="en-US" sz="3600" dirty="0"/>
              <a:t>Could </a:t>
            </a:r>
            <a:r>
              <a:rPr lang="en-US" sz="3600" b="1" dirty="0">
                <a:solidFill>
                  <a:schemeClr val="bg1"/>
                </a:solidFill>
              </a:rPr>
              <a:t>test</a:t>
            </a:r>
            <a:r>
              <a:rPr lang="en-US" sz="3600" dirty="0"/>
              <a:t> each behavior of an object </a:t>
            </a:r>
            <a:r>
              <a:rPr lang="en-US" sz="3600" b="1" dirty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Facilitates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of existing code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Everything</a:t>
            </a:r>
            <a:r>
              <a:rPr lang="en-US" sz="3600" dirty="0"/>
              <a:t> in Python is </a:t>
            </a:r>
            <a:r>
              <a:rPr lang="en-US" sz="3600" b="1" dirty="0">
                <a:solidFill>
                  <a:schemeClr val="bg1"/>
                </a:solidFill>
              </a:rPr>
              <a:t>an object </a:t>
            </a:r>
            <a:r>
              <a:rPr lang="en-US" sz="3600" dirty="0"/>
              <a:t>and has </a:t>
            </a:r>
            <a:r>
              <a:rPr lang="en-US" sz="3600" b="1" dirty="0">
                <a:solidFill>
                  <a:schemeClr val="bg1"/>
                </a:solidFill>
              </a:rPr>
              <a:t>a type</a:t>
            </a:r>
          </a:p>
          <a:p>
            <a:pPr lvl="1"/>
            <a:r>
              <a:rPr lang="en-US" sz="3400" dirty="0"/>
              <a:t>10.5</a:t>
            </a:r>
          </a:p>
          <a:p>
            <a:pPr lvl="1"/>
            <a:r>
              <a:rPr lang="en-US" sz="3400" dirty="0"/>
              <a:t>"Python"</a:t>
            </a:r>
          </a:p>
          <a:p>
            <a:pPr lvl="1"/>
            <a:r>
              <a:rPr lang="en-US" sz="3400" dirty="0"/>
              <a:t>[1, 2, 3, 4]</a:t>
            </a:r>
          </a:p>
          <a:p>
            <a:pPr lvl="1"/>
            <a:r>
              <a:rPr lang="en-US" sz="3400" dirty="0"/>
              <a:t>{"name": "Peter", "age": 26}</a:t>
            </a:r>
          </a:p>
          <a:p>
            <a:r>
              <a:rPr lang="en-US" sz="3600" dirty="0"/>
              <a:t>We could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as many objects as we like, </a:t>
            </a: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them</a:t>
            </a:r>
            <a:r>
              <a:rPr lang="bg-BG" sz="3600" dirty="0"/>
              <a:t>,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Basics of OOP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Instance</a:t>
            </a:r>
          </a:p>
          <a:p>
            <a:r>
              <a:rPr lang="en-US" dirty="0"/>
              <a:t>Creating and Using 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C650B2-3B25-4451-8E39-D57394C9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06467"/>
            <a:ext cx="11372030" cy="530053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an object of type list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 object by adding an element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5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487" y="1977763"/>
            <a:ext cx="7785000" cy="588147"/>
          </a:xfrm>
        </p:spPr>
        <p:txBody>
          <a:bodyPr/>
          <a:lstStyle/>
          <a:p>
            <a:r>
              <a:rPr lang="en-US" sz="2400" dirty="0"/>
              <a:t>numbers = [1, 2, 3, 4, 8, 10]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DEBFBC-BC26-40DF-A709-05171A58722E}"/>
              </a:ext>
            </a:extLst>
          </p:cNvPr>
          <p:cNvSpPr txBox="1">
            <a:spLocks/>
          </p:cNvSpPr>
          <p:nvPr/>
        </p:nvSpPr>
        <p:spPr>
          <a:xfrm>
            <a:off x="1190487" y="3481032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numbers.append</a:t>
            </a:r>
            <a:r>
              <a:rPr lang="en-US" sz="2400" dirty="0"/>
              <a:t>(5)</a:t>
            </a:r>
          </a:p>
          <a:p>
            <a:r>
              <a:rPr lang="en-US" sz="2400" dirty="0"/>
              <a:t>print(numbers)</a:t>
            </a:r>
            <a:r>
              <a:rPr lang="bg-BG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8, 10, 5]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2278758-5522-499D-94A9-444ADB8B773F}"/>
              </a:ext>
            </a:extLst>
          </p:cNvPr>
          <p:cNvSpPr txBox="1">
            <a:spLocks/>
          </p:cNvSpPr>
          <p:nvPr/>
        </p:nvSpPr>
        <p:spPr>
          <a:xfrm>
            <a:off x="1190487" y="5144798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 numbers</a:t>
            </a:r>
          </a:p>
          <a:p>
            <a:r>
              <a:rPr lang="en-US" sz="2400" dirty="0"/>
              <a:t>print(numbers)</a:t>
            </a:r>
            <a:r>
              <a:rPr lang="en-US" i="1" dirty="0">
                <a:solidFill>
                  <a:schemeClr val="accent2"/>
                </a:solidFill>
              </a:rPr>
              <a:t> # Error</a:t>
            </a:r>
            <a:endParaRPr lang="en-US" sz="2400" dirty="0"/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FB00A368-3989-447E-81B0-1CFAFF32EB08}"/>
              </a:ext>
            </a:extLst>
          </p:cNvPr>
          <p:cNvSpPr/>
          <p:nvPr/>
        </p:nvSpPr>
        <p:spPr bwMode="auto">
          <a:xfrm>
            <a:off x="8536912" y="1387242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 of the list is private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5525FA1F-ED18-442A-A4EF-D995D15A024C}"/>
              </a:ext>
            </a:extLst>
          </p:cNvPr>
          <p:cNvSpPr/>
          <p:nvPr/>
        </p:nvSpPr>
        <p:spPr bwMode="auto">
          <a:xfrm>
            <a:off x="8536912" y="3215157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just need to know how to use its methods</a:t>
            </a:r>
          </a:p>
        </p:txBody>
      </p:sp>
    </p:spTree>
    <p:extLst>
      <p:ext uri="{BB962C8B-B14F-4D97-AF65-F5344CB8AC3E}">
        <p14:creationId xmlns:p14="http://schemas.microsoft.com/office/powerpoint/2010/main" val="2347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Object is a </a:t>
            </a:r>
            <a:r>
              <a:rPr lang="en-US" sz="3600" b="1" dirty="0">
                <a:solidFill>
                  <a:schemeClr val="bg1"/>
                </a:solidFill>
              </a:rPr>
              <a:t>data abstraction </a:t>
            </a:r>
            <a:r>
              <a:rPr lang="en-US" sz="3600" dirty="0"/>
              <a:t>that captures an </a:t>
            </a:r>
            <a:r>
              <a:rPr lang="en-US" sz="3600" b="1" dirty="0">
                <a:solidFill>
                  <a:schemeClr val="bg1"/>
                </a:solidFill>
              </a:rPr>
              <a:t>internal representation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an interface</a:t>
            </a:r>
          </a:p>
          <a:p>
            <a:r>
              <a:rPr lang="en-US" sz="3600" dirty="0"/>
              <a:t>The internal representation should be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3600" dirty="0"/>
              <a:t>The interface </a:t>
            </a:r>
            <a:r>
              <a:rPr lang="en-US" sz="3600" b="1" dirty="0">
                <a:solidFill>
                  <a:schemeClr val="bg1"/>
                </a:solidFill>
              </a:rPr>
              <a:t>defines behaviors </a:t>
            </a:r>
            <a:r>
              <a:rPr lang="en-US" sz="3600" dirty="0"/>
              <a:t>but </a:t>
            </a:r>
            <a:r>
              <a:rPr lang="en-US" sz="3600" b="1" dirty="0">
                <a:solidFill>
                  <a:schemeClr val="bg1"/>
                </a:solidFill>
              </a:rPr>
              <a:t>hides implementation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Help to distinguish an object from other objects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en-US" dirty="0"/>
              <a:t>A phone could have a color, a size, a weight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pPr lvl="1"/>
            <a:r>
              <a:rPr lang="en-US" dirty="0"/>
              <a:t>The tasks that an object performs</a:t>
            </a:r>
            <a:endParaRPr lang="en-US" sz="3400" dirty="0"/>
          </a:p>
          <a:p>
            <a:pPr lvl="1"/>
            <a:r>
              <a:rPr lang="en-US" sz="3200" dirty="0"/>
              <a:t>A phone could turn on, turn off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EED92-AC7E-473B-87DA-21D79380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369" y="1694451"/>
            <a:ext cx="4219038" cy="45321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Object</a:t>
            </a:r>
          </a:p>
        </p:txBody>
      </p:sp>
    </p:spTree>
    <p:extLst>
      <p:ext uri="{BB962C8B-B14F-4D97-AF65-F5344CB8AC3E}">
        <p14:creationId xmlns:p14="http://schemas.microsoft.com/office/powerpoint/2010/main" val="3462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class is a </a:t>
            </a:r>
            <a:r>
              <a:rPr lang="en-US" sz="3600" b="1" dirty="0">
                <a:solidFill>
                  <a:schemeClr val="bg1"/>
                </a:solidFill>
              </a:rPr>
              <a:t>blueprint that defines the nature</a:t>
            </a:r>
            <a:r>
              <a:rPr lang="en-US" sz="3600" dirty="0"/>
              <a:t> of a future object</a:t>
            </a:r>
          </a:p>
          <a:p>
            <a:r>
              <a:rPr lang="en-US" sz="3600" dirty="0"/>
              <a:t>In Python a class is created by the 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226051" y="3577898"/>
            <a:ext cx="697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turn_on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'The phone is turned on'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9567CE35-302E-4932-9DEC-764E29CE0336}"/>
              </a:ext>
            </a:extLst>
          </p:cNvPr>
          <p:cNvSpPr/>
          <p:nvPr/>
        </p:nvSpPr>
        <p:spPr bwMode="auto">
          <a:xfrm>
            <a:off x="4341000" y="3032303"/>
            <a:ext cx="2062264" cy="476726"/>
          </a:xfrm>
          <a:prstGeom prst="wedgeRoundRectCallout">
            <a:avLst>
              <a:gd name="adj1" fmla="val -24648"/>
              <a:gd name="adj2" fmla="val 71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31082BD3-627A-4A30-8364-495B47F4DF94}"/>
              </a:ext>
            </a:extLst>
          </p:cNvPr>
          <p:cNvSpPr/>
          <p:nvPr/>
        </p:nvSpPr>
        <p:spPr bwMode="auto">
          <a:xfrm>
            <a:off x="9313500" y="4558641"/>
            <a:ext cx="1575000" cy="476726"/>
          </a:xfrm>
          <a:prstGeom prst="wedgeRoundRectCallout">
            <a:avLst>
              <a:gd name="adj1" fmla="val -66206"/>
              <a:gd name="adj2" fmla="val 1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754977" y="5827340"/>
            <a:ext cx="1799431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Specific realization </a:t>
            </a:r>
            <a:r>
              <a:rPr lang="en-US" sz="3600" dirty="0"/>
              <a:t>of an object of a certain class </a:t>
            </a:r>
          </a:p>
          <a:p>
            <a:r>
              <a:rPr lang="en-US" sz="3600" dirty="0"/>
              <a:t>The creation of an instance is called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Instance?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351000" y="3199669"/>
            <a:ext cx="6660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phone = Phone("blue", 4.7)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950021" y="4644000"/>
            <a:ext cx="1799431" cy="476726"/>
          </a:xfrm>
          <a:prstGeom prst="wedgeRoundRectCallout">
            <a:avLst>
              <a:gd name="adj1" fmla="val 35077"/>
              <a:gd name="adj2" fmla="val 80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07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85D1EF-88E0-4CBA-978A-A3FEA7797433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804828" cy="5398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keyword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defines a </a:t>
            </a:r>
            <a:r>
              <a:rPr lang="en-US" sz="3600" b="1" dirty="0">
                <a:solidFill>
                  <a:schemeClr val="bg1"/>
                </a:solidFill>
              </a:rPr>
              <a:t>new 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define </a:t>
            </a:r>
            <a:r>
              <a:rPr lang="en-US" sz="3600" b="1" dirty="0">
                <a:solidFill>
                  <a:schemeClr val="bg1"/>
                </a:solidFill>
              </a:rPr>
              <a:t>the state </a:t>
            </a:r>
            <a:r>
              <a:rPr lang="en-US" sz="3600" dirty="0"/>
              <a:t>of the object using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93FBF-E523-4ECC-9BD2-C20C9B46B376}"/>
              </a:ext>
            </a:extLst>
          </p:cNvPr>
          <p:cNvSpPr txBox="1">
            <a:spLocks/>
          </p:cNvSpPr>
          <p:nvPr/>
        </p:nvSpPr>
        <p:spPr>
          <a:xfrm>
            <a:off x="1371781" y="2108906"/>
            <a:ext cx="87995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 Person:</a:t>
            </a:r>
          </a:p>
          <a:p>
            <a:r>
              <a:rPr lang="en-US" sz="2600" dirty="0"/>
              <a:t>    pass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6E0AA8-F351-480E-B9E0-86790129FF77}"/>
              </a:ext>
            </a:extLst>
          </p:cNvPr>
          <p:cNvSpPr txBox="1">
            <a:spLocks/>
          </p:cNvSpPr>
          <p:nvPr/>
        </p:nvSpPr>
        <p:spPr>
          <a:xfrm>
            <a:off x="1371000" y="4333846"/>
            <a:ext cx="879956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age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self.age</a:t>
            </a:r>
            <a:r>
              <a:rPr lang="en-US" sz="2600" dirty="0"/>
              <a:t> = age</a:t>
            </a:r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10D932FD-7D71-4CA8-971C-10B357BA3D9C}"/>
              </a:ext>
            </a:extLst>
          </p:cNvPr>
          <p:cNvSpPr/>
          <p:nvPr/>
        </p:nvSpPr>
        <p:spPr bwMode="auto">
          <a:xfrm>
            <a:off x="3997334" y="2744334"/>
            <a:ext cx="2346279" cy="476726"/>
          </a:xfrm>
          <a:prstGeom prst="wedgeRoundRectCallout">
            <a:avLst>
              <a:gd name="adj1" fmla="val -37132"/>
              <a:gd name="adj2" fmla="val -75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Person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489386B1-E2CC-44C8-A8A3-13EC8D694D79}"/>
              </a:ext>
            </a:extLst>
          </p:cNvPr>
          <p:cNvSpPr/>
          <p:nvPr/>
        </p:nvSpPr>
        <p:spPr bwMode="auto">
          <a:xfrm>
            <a:off x="3981000" y="4113666"/>
            <a:ext cx="2115000" cy="485334"/>
          </a:xfrm>
          <a:prstGeom prst="wedgeRoundRectCallout">
            <a:avLst>
              <a:gd name="adj1" fmla="val -38487"/>
              <a:gd name="adj2" fmla="val 86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Method</a:t>
            </a:r>
          </a:p>
        </p:txBody>
      </p:sp>
      <p:sp>
        <p:nvSpPr>
          <p:cNvPr id="17" name="Rounded Rectangular Callout 9">
            <a:extLst>
              <a:ext uri="{FF2B5EF4-FFF2-40B4-BE49-F238E27FC236}">
                <a16:creationId xmlns:a16="http://schemas.microsoft.com/office/drawing/2014/main" id="{3357B42B-2266-4BD5-BF3E-F9F453E2FEFA}"/>
              </a:ext>
            </a:extLst>
          </p:cNvPr>
          <p:cNvSpPr/>
          <p:nvPr/>
        </p:nvSpPr>
        <p:spPr bwMode="auto">
          <a:xfrm>
            <a:off x="347375" y="5454000"/>
            <a:ext cx="2047249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</a:p>
        </p:txBody>
      </p:sp>
    </p:spTree>
    <p:extLst>
      <p:ext uri="{BB962C8B-B14F-4D97-AF65-F5344CB8AC3E}">
        <p14:creationId xmlns:p14="http://schemas.microsoft.com/office/powerpoint/2010/main" val="10922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We define </a:t>
            </a:r>
            <a:r>
              <a:rPr lang="en-US" sz="3400" b="1" dirty="0">
                <a:solidFill>
                  <a:schemeClr val="bg1"/>
                </a:solidFill>
              </a:rPr>
              <a:t>the behavior </a:t>
            </a:r>
            <a:r>
              <a:rPr lang="en-US" sz="3400" dirty="0"/>
              <a:t>of the object using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It is like a function, that </a:t>
            </a:r>
            <a:r>
              <a:rPr lang="en-US" sz="3400" b="1" dirty="0">
                <a:solidFill>
                  <a:schemeClr val="bg1"/>
                </a:solidFill>
              </a:rPr>
              <a:t>works only within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2754000"/>
            <a:ext cx="7734380" cy="3512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class Animal: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__</a:t>
            </a:r>
            <a:r>
              <a:rPr lang="en-US" sz="2500" dirty="0" err="1">
                <a:solidFill>
                  <a:schemeClr val="bg1"/>
                </a:solidFill>
              </a:rPr>
              <a:t>init</a:t>
            </a:r>
            <a:r>
              <a:rPr lang="en-US" sz="2500" dirty="0">
                <a:solidFill>
                  <a:schemeClr val="bg1"/>
                </a:solidFill>
              </a:rPr>
              <a:t>__(</a:t>
            </a:r>
            <a:r>
              <a:rPr lang="en-US" sz="2500" dirty="0"/>
              <a:t>self, name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self.name = name</a:t>
            </a:r>
          </a:p>
          <a:p>
            <a:endParaRPr lang="en-US" sz="1500" dirty="0"/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sleep(</a:t>
            </a:r>
            <a:r>
              <a:rPr lang="en-US" sz="2500" dirty="0"/>
              <a:t>self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return "sleeping.."</a:t>
            </a:r>
          </a:p>
          <a:p>
            <a:endParaRPr lang="en-US" sz="1500" dirty="0"/>
          </a:p>
          <a:p>
            <a:r>
              <a:rPr lang="en-US" sz="2500" dirty="0"/>
              <a:t>animal = Animal("cat")</a:t>
            </a:r>
          </a:p>
          <a:p>
            <a:r>
              <a:rPr lang="en-US" sz="2500" dirty="0"/>
              <a:t>print(</a:t>
            </a:r>
            <a:r>
              <a:rPr lang="en-US" sz="2500" dirty="0" err="1"/>
              <a:t>animal</a:t>
            </a:r>
            <a:r>
              <a:rPr lang="en-US" sz="2500" dirty="0" err="1">
                <a:solidFill>
                  <a:schemeClr val="bg1"/>
                </a:solidFill>
              </a:rPr>
              <a:t>.sleep</a:t>
            </a:r>
            <a:r>
              <a:rPr lang="en-US" sz="2500" dirty="0">
                <a:solidFill>
                  <a:schemeClr val="bg1"/>
                </a:solidFill>
              </a:rPr>
              <a:t>()</a:t>
            </a:r>
            <a:r>
              <a:rPr lang="en-US" sz="2500" dirty="0"/>
              <a:t>) </a:t>
            </a:r>
            <a:r>
              <a:rPr lang="en-US" sz="2500" i="1" dirty="0">
                <a:solidFill>
                  <a:schemeClr val="accent2"/>
                </a:solidFill>
              </a:rPr>
              <a:t># sleeping..</a:t>
            </a:r>
            <a:endParaRPr lang="en-US" sz="2500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52F782E-E407-45EE-870A-C0986FE4A040}"/>
              </a:ext>
            </a:extLst>
          </p:cNvPr>
          <p:cNvSpPr/>
          <p:nvPr/>
        </p:nvSpPr>
        <p:spPr bwMode="auto">
          <a:xfrm>
            <a:off x="1776000" y="3744000"/>
            <a:ext cx="2463756" cy="476726"/>
          </a:xfrm>
          <a:prstGeom prst="wedgeRoundRectCallout">
            <a:avLst>
              <a:gd name="adj1" fmla="val 31220"/>
              <a:gd name="adj2" fmla="val 73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Method</a:t>
            </a:r>
          </a:p>
        </p:txBody>
      </p:sp>
    </p:spTree>
    <p:extLst>
      <p:ext uri="{BB962C8B-B14F-4D97-AF65-F5344CB8AC3E}">
        <p14:creationId xmlns:p14="http://schemas.microsoft.com/office/powerpoint/2010/main" val="1734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Using a class means </a:t>
            </a:r>
            <a:r>
              <a:rPr lang="en-US" sz="3600" b="1" dirty="0">
                <a:solidFill>
                  <a:schemeClr val="bg1"/>
                </a:solidFill>
              </a:rPr>
              <a:t>creating new instances </a:t>
            </a:r>
            <a:r>
              <a:rPr lang="en-US" sz="3600" dirty="0"/>
              <a:t>of object and </a:t>
            </a:r>
            <a:r>
              <a:rPr lang="en-US" sz="3600" b="1" dirty="0">
                <a:solidFill>
                  <a:schemeClr val="bg1"/>
                </a:solidFill>
              </a:rPr>
              <a:t>executing operation </a:t>
            </a:r>
            <a:r>
              <a:rPr lang="en-US" sz="3600" dirty="0"/>
              <a:t>on the instances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5736" y="2451559"/>
            <a:ext cx="6859050" cy="4078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Person():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eat(self):</a:t>
            </a:r>
          </a:p>
          <a:p>
            <a:r>
              <a:rPr lang="en-US" sz="2400" dirty="0"/>
              <a:t>        return 'eating..'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person =</a:t>
            </a:r>
            <a:r>
              <a:rPr lang="en-US" sz="2400" dirty="0"/>
              <a:t> Person()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person</a:t>
            </a:r>
            <a:r>
              <a:rPr lang="en-US" sz="2400" dirty="0" err="1">
                <a:solidFill>
                  <a:schemeClr val="bg1"/>
                </a:solidFill>
              </a:rPr>
              <a:t>.eat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eating..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CF8F8B0F-837E-41FC-A3DE-701E7CD30671}"/>
              </a:ext>
            </a:extLst>
          </p:cNvPr>
          <p:cNvSpPr/>
          <p:nvPr/>
        </p:nvSpPr>
        <p:spPr bwMode="auto">
          <a:xfrm>
            <a:off x="1568903" y="5094000"/>
            <a:ext cx="1692097" cy="476726"/>
          </a:xfrm>
          <a:prstGeom prst="wedgeRoundRectCallout">
            <a:avLst>
              <a:gd name="adj1" fmla="val 44913"/>
              <a:gd name="adj2" fmla="val 77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56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 method </a:t>
            </a:r>
            <a:r>
              <a:rPr lang="en-US" sz="3600" dirty="0">
                <a:latin typeface="+mj-lt"/>
              </a:rPr>
              <a:t>called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which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b="1" dirty="0">
                <a:latin typeface="Consolas" panose="020B0609020204030204" pitchFamily="49" charset="0"/>
              </a:rPr>
              <a:t>}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400" b="1" dirty="0">
                <a:latin typeface="Consolas" panose="020B0609020204030204" pitchFamily="49" charset="0"/>
              </a:rPr>
              <a:t>} with engine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4C8CDC-9DD5-4666-9B0C-AABF3C49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935" y="4482044"/>
            <a:ext cx="6740129" cy="901341"/>
          </a:xfrm>
        </p:spPr>
        <p:txBody>
          <a:bodyPr/>
          <a:lstStyle/>
          <a:p>
            <a:r>
              <a:rPr lang="en-US" dirty="0"/>
              <a:t>car = Car("Kia", "Rio", "1.3L B3 I4")</a:t>
            </a:r>
          </a:p>
          <a:p>
            <a:r>
              <a:rPr lang="en-US" dirty="0"/>
              <a:t>print(</a:t>
            </a:r>
            <a:r>
              <a:rPr lang="en-US" dirty="0" err="1"/>
              <a:t>car.get_info</a:t>
            </a:r>
            <a:r>
              <a:rPr lang="en-US" dirty="0"/>
              <a:t>())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C8C5025-3E81-454F-BEED-35CF9302ABD8}"/>
              </a:ext>
            </a:extLst>
          </p:cNvPr>
          <p:cNvSpPr/>
          <p:nvPr/>
        </p:nvSpPr>
        <p:spPr bwMode="auto">
          <a:xfrm rot="5400000">
            <a:off x="5864954" y="5472906"/>
            <a:ext cx="455821" cy="377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61C6C0-15C3-411C-8651-717A1A565B04}"/>
              </a:ext>
            </a:extLst>
          </p:cNvPr>
          <p:cNvSpPr txBox="1">
            <a:spLocks/>
          </p:cNvSpPr>
          <p:nvPr/>
        </p:nvSpPr>
        <p:spPr>
          <a:xfrm>
            <a:off x="2725937" y="5919109"/>
            <a:ext cx="6740127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Kia Rio with engine 1.3L B3 I4</a:t>
            </a:r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89000"/>
            <a:ext cx="10559766" cy="368771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model, engine):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{self.name} {</a:t>
            </a:r>
            <a:r>
              <a:rPr lang="en-US" dirty="0" err="1"/>
              <a:t>self.model</a:t>
            </a:r>
            <a:r>
              <a:rPr lang="en-US" dirty="0"/>
              <a:t>} ' \</a:t>
            </a:r>
          </a:p>
          <a:p>
            <a:r>
              <a:rPr lang="en-US" dirty="0"/>
              <a:t>               </a:t>
            </a:r>
            <a:r>
              <a:rPr lang="en-US" dirty="0" err="1"/>
              <a:t>f'with</a:t>
            </a:r>
            <a:r>
              <a:rPr lang="en-US" dirty="0"/>
              <a:t> engine {</a:t>
            </a:r>
            <a:r>
              <a:rPr lang="en-US" dirty="0" err="1"/>
              <a:t>self.engine</a:t>
            </a:r>
            <a:r>
              <a:rPr lang="en-US" dirty="0"/>
              <a:t>}'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/>
              <a:t> relies on the concept of classes and objects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is a data abstraction that captures an internal representation and an interface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is a blueprint that defines a nature of a future object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is a specific realization of any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Functions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function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Functions (2)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get_balance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to_string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4200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1000" y="4230816"/>
            <a:ext cx="6615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41000" y="5094000"/>
            <a:ext cx="1922249" cy="659520"/>
          </a:xfrm>
          <a:prstGeom prst="wedgeRoundRectCallout">
            <a:avLst>
              <a:gd name="adj1" fmla="val 62862"/>
              <a:gd name="adj2" fmla="val -14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BE025-E37F-40DB-A6D7-A8B88A8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212710"/>
            <a:ext cx="6615000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range(1, star_count):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</TotalTime>
  <Words>1997</Words>
  <Application>Microsoft Office PowerPoint</Application>
  <PresentationFormat>Widescreen</PresentationFormat>
  <Paragraphs>366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First Steps in Object-Oriented Programming</vt:lpstr>
      <vt:lpstr>Table of Contents</vt:lpstr>
      <vt:lpstr>Have a Question?</vt:lpstr>
      <vt:lpstr>PowerPoint Presentation</vt:lpstr>
      <vt:lpstr>Splitting Code into Functions (1)</vt:lpstr>
      <vt:lpstr>Splitting Code into Functions (2)</vt:lpstr>
      <vt:lpstr>Problem: Rhombus of Stars</vt:lpstr>
      <vt:lpstr>Solution: Rhombus of Stars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Basics of OOP</vt:lpstr>
      <vt:lpstr>What is an Object-Oriented Programming?</vt:lpstr>
      <vt:lpstr>Advantages of OOP</vt:lpstr>
      <vt:lpstr>Objects in Python</vt:lpstr>
      <vt:lpstr>Example</vt:lpstr>
      <vt:lpstr>What is an Object?</vt:lpstr>
      <vt:lpstr>Characteristics of an Object</vt:lpstr>
      <vt:lpstr>What is a Class?</vt:lpstr>
      <vt:lpstr>What is an Instance?</vt:lpstr>
      <vt:lpstr>Creating and Using Classes</vt:lpstr>
      <vt:lpstr>Creating a Class</vt:lpstr>
      <vt:lpstr>Problem: Class Book</vt:lpstr>
      <vt:lpstr>Solution: Class Book</vt:lpstr>
      <vt:lpstr>Method</vt:lpstr>
      <vt:lpstr>Using a Class</vt:lpstr>
      <vt:lpstr>Problem: Car </vt:lpstr>
      <vt:lpstr>Solution: Car </vt:lpstr>
      <vt:lpstr>Problem: Music </vt:lpstr>
      <vt:lpstr>Solution: Music 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193</cp:revision>
  <dcterms:created xsi:type="dcterms:W3CDTF">2018-05-23T13:08:44Z</dcterms:created>
  <dcterms:modified xsi:type="dcterms:W3CDTF">2022-05-13T07:30:26Z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