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1155" r:id="rId3"/>
    <p:sldId id="1156" r:id="rId5"/>
    <p:sldId id="1166" r:id="rId6"/>
    <p:sldId id="1160" r:id="rId7"/>
    <p:sldId id="1158" r:id="rId8"/>
    <p:sldId id="1159" r:id="rId9"/>
    <p:sldId id="1161" r:id="rId10"/>
    <p:sldId id="1227" r:id="rId11"/>
    <p:sldId id="1162" r:id="rId12"/>
    <p:sldId id="1164" r:id="rId13"/>
    <p:sldId id="1229" r:id="rId14"/>
    <p:sldId id="1149" r:id="rId15"/>
    <p:sldId id="1231" r:id="rId16"/>
    <p:sldId id="1234" r:id="rId17"/>
    <p:sldId id="1233" r:id="rId18"/>
    <p:sldId id="1235" r:id="rId19"/>
    <p:sldId id="1168" r:id="rId20"/>
    <p:sldId id="1262" r:id="rId21"/>
    <p:sldId id="1185" r:id="rId22"/>
    <p:sldId id="1264" r:id="rId23"/>
    <p:sldId id="1252" r:id="rId24"/>
    <p:sldId id="1253" r:id="rId25"/>
    <p:sldId id="1254" r:id="rId26"/>
    <p:sldId id="1255" r:id="rId27"/>
    <p:sldId id="1256" r:id="rId28"/>
    <p:sldId id="1244" r:id="rId29"/>
    <p:sldId id="1245" r:id="rId30"/>
    <p:sldId id="1246" r:id="rId31"/>
    <p:sldId id="1249" r:id="rId32"/>
    <p:sldId id="1250" r:id="rId33"/>
    <p:sldId id="1251" r:id="rId34"/>
    <p:sldId id="1182" r:id="rId35"/>
    <p:sldId id="1236" r:id="rId36"/>
    <p:sldId id="1237" r:id="rId3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kang Zheng" initials="xZ" lastIdx="3" clrIdx="0"/>
  <p:cmAuthor id="2" name="fdl" initials="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DDDDDD"/>
    <a:srgbClr val="132584"/>
    <a:srgbClr val="00FF00"/>
    <a:srgbClr val="FFFF00"/>
    <a:srgbClr val="12357C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5" autoAdjust="0"/>
    <p:restoredTop sz="71609" autoAdjust="0"/>
  </p:normalViewPr>
  <p:slideViewPr>
    <p:cSldViewPr snapToObjects="1">
      <p:cViewPr varScale="1">
        <p:scale>
          <a:sx n="72" d="100"/>
          <a:sy n="72" d="100"/>
        </p:scale>
        <p:origin x="600" y="60"/>
      </p:cViewPr>
      <p:guideLst>
        <p:guide orient="horz" pos="4128"/>
        <p:guide pos="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4" d="100"/>
          <a:sy n="74" d="100"/>
        </p:scale>
        <p:origin x="1338" y="54"/>
      </p:cViewPr>
      <p:guideLst>
        <p:guide orient="horz" pos="2160"/>
        <p:guide pos="29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E48BD-1454-4FC6-AC47-51457AD4483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638425-E128-4313-83AA-4B90CDF39E8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03EF48-9852-4F07-8E9C-2F6FBE5855B2}" type="slidenum">
              <a:rPr lang="en-US" altLang="zh-CN" smtClean="0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dirty="0">
                <a:latin typeface="Arial" panose="020B0604020202090204" pitchFamily="34" charset="0"/>
              </a:rPr>
              <a:t>依次报告实验工作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9878C3D5-864D-48D1-B640-40D2355FC06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展示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9878C3D5-864D-48D1-B640-40D2355FC06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展示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9878C3D5-864D-48D1-B640-40D2355FC06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展示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90204" pitchFamily="34" charset="0"/>
              </a:rPr>
              <a:t>1</a:t>
            </a:r>
            <a:r>
              <a:rPr lang="zh-CN" altLang="en-US" dirty="0" smtClean="0">
                <a:latin typeface="Arial" panose="020B0604020202090204" pitchFamily="34" charset="0"/>
              </a:rPr>
              <a:t>周内数据期望和标准差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9878C3D5-864D-48D1-B640-40D2355FC06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展示</a:t>
            </a:r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time.mktime</a:t>
            </a:r>
            <a:r>
              <a:rPr lang="en-US" altLang="zh-CN"/>
              <a:t>()</a:t>
            </a:r>
            <a:r>
              <a:rPr lang="zh-CN" altLang="en-US"/>
              <a:t>去掉</a:t>
            </a:r>
            <a:r>
              <a:rPr lang="en-US" altLang="zh-CN"/>
              <a:t>.0  userBehavior.sort_values()</a:t>
            </a:r>
            <a:r>
              <a:rPr lang="zh-CN" altLang="en-US"/>
              <a:t>升序排列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38425-E128-4313-83AA-4B90CDF39E8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>
                <a:latin typeface="Arial" panose="020B0604020202090204" pitchFamily="34" charset="0"/>
              </a:rPr>
              <a:t>Producers往Brokers里面的指定Topic中写消息 </a:t>
            </a:r>
            <a:r>
              <a:rPr lang="en-US" altLang="zh-CN">
                <a:latin typeface="Arial" panose="020B0604020202090204" pitchFamily="34" charset="0"/>
              </a:rPr>
              <a:t>Storm</a:t>
            </a:r>
            <a:r>
              <a:rPr lang="zh-CN" altLang="en-US">
                <a:latin typeface="Arial" panose="020B0604020202090204" pitchFamily="34" charset="0"/>
              </a:rPr>
              <a:t>从</a:t>
            </a:r>
            <a:r>
              <a:rPr lang="en-US" altLang="zh-CN">
                <a:latin typeface="Arial" panose="020B0604020202090204" pitchFamily="34" charset="0"/>
              </a:rPr>
              <a:t>topic</a:t>
            </a:r>
            <a:r>
              <a:rPr lang="zh-CN" altLang="en-US">
                <a:latin typeface="Arial" panose="020B0604020202090204" pitchFamily="34" charset="0"/>
              </a:rPr>
              <a:t>里订阅消息，实现数据的实时装载 H</a:t>
            </a:r>
            <a:r>
              <a:rPr lang="en-US" altLang="zh-CN">
                <a:latin typeface="Arial" panose="020B0604020202090204" pitchFamily="34" charset="0"/>
              </a:rPr>
              <a:t>base</a:t>
            </a:r>
            <a:r>
              <a:rPr lang="zh-CN" altLang="en-US">
                <a:latin typeface="Arial" panose="020B0604020202090204" pitchFamily="34" charset="0"/>
              </a:rPr>
              <a:t>可以存储海量消息数据，支持实时数据读写的分布式存储系统。</a:t>
            </a:r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>
                <a:latin typeface="Arial" panose="020B0604020202090204" pitchFamily="34" charset="0"/>
              </a:rPr>
              <a:t>Producers往Brokers里面的指定Topic中写消息 </a:t>
            </a:r>
            <a:r>
              <a:rPr lang="en-US" altLang="zh-CN">
                <a:latin typeface="Arial" panose="020B0604020202090204" pitchFamily="34" charset="0"/>
              </a:rPr>
              <a:t>Storm</a:t>
            </a:r>
            <a:r>
              <a:rPr lang="zh-CN" altLang="en-US">
                <a:latin typeface="Arial" panose="020B0604020202090204" pitchFamily="34" charset="0"/>
              </a:rPr>
              <a:t>从</a:t>
            </a:r>
            <a:r>
              <a:rPr lang="en-US" altLang="zh-CN">
                <a:latin typeface="Arial" panose="020B0604020202090204" pitchFamily="34" charset="0"/>
              </a:rPr>
              <a:t>topic</a:t>
            </a:r>
            <a:r>
              <a:rPr lang="zh-CN" altLang="en-US">
                <a:latin typeface="Arial" panose="020B0604020202090204" pitchFamily="34" charset="0"/>
              </a:rPr>
              <a:t>里订阅消息，实现数据的实时装载 H</a:t>
            </a:r>
            <a:r>
              <a:rPr lang="en-US" altLang="zh-CN">
                <a:latin typeface="Arial" panose="020B0604020202090204" pitchFamily="34" charset="0"/>
              </a:rPr>
              <a:t>base</a:t>
            </a:r>
            <a:r>
              <a:rPr lang="zh-CN" altLang="en-US">
                <a:latin typeface="Arial" panose="020B0604020202090204" pitchFamily="34" charset="0"/>
              </a:rPr>
              <a:t>可以存储海量消息数据，支持实时数据读写的分布式存储系统。</a:t>
            </a:r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90204" pitchFamily="34" charset="0"/>
              </a:rPr>
              <a:t>TopologyBuilder类提供了简单而容易的方法来创建复杂的拓扑。</a:t>
            </a:r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B58C8-644B-40C3-A0C7-5AF7A6A6DED3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24063"/>
            <a:ext cx="1030483" cy="969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0538" y="1268413"/>
            <a:ext cx="8229600" cy="506571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1538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1538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24063"/>
            <a:ext cx="1030483" cy="969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0.png"/><Relationship Id="rId15" Type="http://schemas.openxmlformats.org/officeDocument/2006/relationships/image" Target="../media/image9.jpeg"/><Relationship Id="rId14" Type="http://schemas.openxmlformats.org/officeDocument/2006/relationships/image" Target="../media/image8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9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273175"/>
            <a:ext cx="8839200" cy="1927225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solidFill>
                  <a:schemeClr val="tx1"/>
                </a:solidFill>
              </a:rPr>
              <a:t>数据仓库与大数据工程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实验三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971800"/>
            <a:ext cx="7010400" cy="2416175"/>
          </a:xfrm>
        </p:spPr>
        <p:txBody>
          <a:bodyPr/>
          <a:lstStyle/>
          <a:p>
            <a:pPr eaLnBrk="1" hangingPunct="1"/>
            <a:endParaRPr lang="zh-CN" altLang="en-US" sz="26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姓名：张晓辉</a:t>
            </a:r>
            <a:r>
              <a:rPr lang="en-US" altLang="zh-CN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18125292</a:t>
            </a:r>
            <a:endParaRPr lang="en-US" altLang="zh-CN" sz="2600" dirty="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           汪宏基</a:t>
            </a:r>
            <a:r>
              <a:rPr lang="en-US" altLang="zh-CN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18120466</a:t>
            </a:r>
            <a:endParaRPr lang="en-US" altLang="zh-CN" sz="2600" dirty="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           童海苹</a:t>
            </a:r>
            <a:r>
              <a:rPr lang="en-US" altLang="zh-CN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18125254</a:t>
            </a:r>
            <a:endParaRPr lang="en-US" altLang="zh-CN" sz="2600" dirty="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            李辰倩</a:t>
            </a:r>
            <a:r>
              <a:rPr sz="2600" dirty="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18125214</a:t>
            </a:r>
            <a:endParaRPr sz="2600" dirty="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eaLnBrk="1" hangingPunct="1"/>
            <a:r>
              <a:rPr lang="zh-CN" altLang="en-US" sz="2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endParaRPr lang="en-US" altLang="zh-CN" sz="26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857500" y="5387975"/>
            <a:ext cx="3429000" cy="83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rPr>
              <a:t>                                2019.6.29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小时粒度存储模型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65605" y="2625725"/>
          <a:ext cx="5497195" cy="1605915"/>
        </p:xfrm>
        <a:graphic>
          <a:graphicData uri="http://schemas.openxmlformats.org/drawingml/2006/table">
            <a:tbl>
              <a:tblPr firstRow="1" firstCol="1" bandRow="1"/>
              <a:tblGrid>
                <a:gridCol w="1099185"/>
                <a:gridCol w="1099820"/>
                <a:gridCol w="1099185"/>
                <a:gridCol w="1099820"/>
                <a:gridCol w="1099185"/>
              </a:tblGrid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Uid</a:t>
                      </a:r>
                      <a:endParaRPr lang="en-US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behavior</a:t>
                      </a:r>
                      <a:endParaRPr lang="en-US" sz="2000" kern="100" dirty="0" err="1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Aid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time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String </a:t>
                      </a:r>
                      <a:endParaRPr lang="en-US" altLang="zh-CN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String </a:t>
                      </a:r>
                      <a:endParaRPr lang="en-US" alt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String</a:t>
                      </a:r>
                      <a:endParaRPr lang="en-US" alt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String</a:t>
                      </a:r>
                      <a:endParaRPr lang="en-US" alt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bigint</a:t>
                      </a:r>
                      <a:endParaRPr lang="en-US" altLang="zh-CN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天粒度数据存储模型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810" y="1872615"/>
            <a:ext cx="8627745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生产者 消费者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69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实验目的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利用分布式实时处理框架实现数据实时装载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技术栈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分布式消息队列：</a:t>
            </a:r>
            <a:r>
              <a:rPr lang="en-US" alt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endParaRPr lang="en-US" altLang="zh-CN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分布式实时大数据处理框架：</a:t>
            </a:r>
            <a:r>
              <a:rPr lang="en-US" alt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Storm</a:t>
            </a:r>
            <a:endParaRPr lang="en-US" altLang="zh-CN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分布式存储系统：</a:t>
            </a:r>
            <a:r>
              <a:rPr lang="en-US" alt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编程语言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en-US" altLang="zh-CN" sz="2055" dirty="0">
                <a:solidFill>
                  <a:schemeClr val="tx1"/>
                </a:solidFill>
                <a:sym typeface="+mn-ea"/>
              </a:rPr>
              <a:t>JAVA</a:t>
            </a:r>
            <a:endParaRPr lang="zh-CN" altLang="en-US" sz="2055" dirty="0">
              <a:solidFill>
                <a:schemeClr val="tx1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Producers-kafka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64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实验流程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Topic=mykafka;patation=0;group_id=0...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文件消息序列化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核心代码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producer = new KafkaProducer</a:t>
            </a:r>
            <a:r>
              <a:rPr 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producer.send(new ProducerRecord(topic, partition, date, lineData))</a:t>
            </a: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实验结果</a:t>
            </a: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Producers-kafka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246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10640"/>
            <a:ext cx="87693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Consumers-Strom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752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实验流程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创建拓扑（TopologyBuilder）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Spout 订阅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Topic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发送到拓扑中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处理元组，存储到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核心代码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TopologyBuilder builder = new TopologyBuilder()</a:t>
            </a:r>
            <a:endParaRPr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builder.setSpout(MyBolt.class.getName() , new KafkaSpout(spoutconf))</a:t>
            </a:r>
            <a:endParaRPr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builder.setBolt(KafkaSpout.class.getName(),newMyBolt()).shuffleGrouping(SPOUT_ID)</a:t>
            </a:r>
            <a:endParaRPr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StormSubmitter.submitTopology(KafkaProcessing.class.getSimpleName(), config, builder.createTopology())</a:t>
            </a: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Consumers-Strom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299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-2147482616" name="图片 -2147482617" descr="storm消费者运行sc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369060"/>
            <a:ext cx="813943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sym typeface="+mn-ea"/>
              </a:rPr>
              <a:t>小时级聚合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990" y="1173126"/>
          <a:ext cx="6777990" cy="2004695"/>
        </p:xfrm>
        <a:graphic>
          <a:graphicData uri="http://schemas.openxmlformats.org/drawingml/2006/table">
            <a:tbl>
              <a:tblPr firstRow="1" firstCol="1" bandRow="1"/>
              <a:tblGrid>
                <a:gridCol w="1355725"/>
                <a:gridCol w="1355515"/>
                <a:gridCol w="1355515"/>
                <a:gridCol w="1355515"/>
                <a:gridCol w="1355515"/>
              </a:tblGrid>
              <a:tr h="104330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UID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Behavior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Aid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Time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51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行为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文章</a:t>
                      </a: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操作数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" y="3177549"/>
            <a:ext cx="6777574" cy="2823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990" y="6000115"/>
            <a:ext cx="870458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/>
              <a:t>取出</a:t>
            </a:r>
            <a:r>
              <a:rPr lang="en-US" altLang="zh-CN" dirty="0" err="1"/>
              <a:t>hbase</a:t>
            </a:r>
            <a:r>
              <a:rPr lang="zh-CN" altLang="en-US" dirty="0"/>
              <a:t>数据，将uid、</a:t>
            </a:r>
            <a:r>
              <a:rPr lang="en-US" altLang="zh-CN" dirty="0"/>
              <a:t>aid</a:t>
            </a:r>
            <a:r>
              <a:rPr lang="zh-CN" altLang="en-US" dirty="0"/>
              <a:t>和</a:t>
            </a:r>
            <a:r>
              <a:rPr lang="en-US" altLang="zh-CN" dirty="0"/>
              <a:t>time</a:t>
            </a:r>
            <a:r>
              <a:rPr lang="zh-CN" altLang="en-US" dirty="0"/>
              <a:t>小时拼起来，用</a:t>
            </a:r>
            <a:r>
              <a:rPr lang="en-US" altLang="zh-CN" dirty="0" err="1"/>
              <a:t>reducebykey</a:t>
            </a:r>
            <a:r>
              <a:rPr lang="zh-CN" altLang="en-US" dirty="0"/>
              <a:t>对</a:t>
            </a:r>
            <a:r>
              <a:rPr lang="en-US" altLang="zh-CN" dirty="0"/>
              <a:t>behavior</a:t>
            </a:r>
            <a:r>
              <a:rPr lang="zh-CN" altLang="en-US" dirty="0"/>
              <a:t>进行统计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18560" y="319849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小时级聚合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18560" y="319849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小时级聚合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sym typeface="+mn-ea"/>
              </a:rPr>
              <a:t>小时级聚合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2454275" y="1591945"/>
          <a:ext cx="4066540" cy="1429385"/>
        </p:xfrm>
        <a:graphic>
          <a:graphicData uri="http://schemas.openxmlformats.org/drawingml/2006/table">
            <a:tbl>
              <a:tblPr firstRow="1" firstCol="1" bandRow="1"/>
              <a:tblGrid>
                <a:gridCol w="1355725"/>
                <a:gridCol w="1355725"/>
                <a:gridCol w="1355090"/>
              </a:tblGrid>
              <a:tr h="70485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UID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Time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操作数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35355" y="4208780"/>
            <a:ext cx="7103745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/>
              <a:t>统计小时级别用户活跃程度</a:t>
            </a:r>
            <a:endParaRPr lang="en-US" altLang="zh-CN" dirty="0"/>
          </a:p>
          <a:p>
            <a:r>
              <a:rPr lang="zh-CN" altLang="en-US" dirty="0"/>
              <a:t>将uid和time拼起来，uid+time相同的对count加和，之后 再把uid和time分开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chemeClr val="tx1"/>
                </a:solidFill>
              </a:rPr>
              <a:t>小时数据聚合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Mysql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静态表</a:t>
            </a:r>
            <a:br>
              <a:rPr lang="zh-CN" altLang="en-US" dirty="0"/>
            </a:br>
            <a:endParaRPr lang="zh-CN" altLang="en-US" dirty="0">
              <a:latin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3604" y="2126116"/>
            <a:ext cx="4066391" cy="4493545"/>
            <a:chOff x="5905946" y="365125"/>
            <a:chExt cx="4066391" cy="4493545"/>
          </a:xfrm>
        </p:grpSpPr>
        <p:sp>
          <p:nvSpPr>
            <p:cNvPr id="11" name="文本框 10"/>
            <p:cNvSpPr txBox="1"/>
            <p:nvPr/>
          </p:nvSpPr>
          <p:spPr>
            <a:xfrm>
              <a:off x="5905946" y="365125"/>
              <a:ext cx="2657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文章信息表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l="1952" r="40512" b="29875"/>
            <a:stretch>
              <a:fillRect/>
            </a:stretch>
          </p:blipFill>
          <p:spPr>
            <a:xfrm>
              <a:off x="5905946" y="1044692"/>
              <a:ext cx="4066391" cy="3813978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4848860" y="1487805"/>
            <a:ext cx="3828415" cy="5130800"/>
            <a:chOff x="7189501" y="1122540"/>
            <a:chExt cx="6862227" cy="5735460"/>
          </a:xfrm>
        </p:grpSpPr>
        <p:sp>
          <p:nvSpPr>
            <p:cNvPr id="10" name="文本框 9"/>
            <p:cNvSpPr txBox="1"/>
            <p:nvPr/>
          </p:nvSpPr>
          <p:spPr>
            <a:xfrm>
              <a:off x="7189501" y="1122540"/>
              <a:ext cx="2657139" cy="92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用户信息表</a:t>
              </a:r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647" r="2459" b="3666"/>
            <a:stretch>
              <a:fillRect/>
            </a:stretch>
          </p:blipFill>
          <p:spPr>
            <a:xfrm>
              <a:off x="7274410" y="1618633"/>
              <a:ext cx="6777318" cy="5239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</a:rPr>
              <a:t>内容概要</a:t>
            </a:r>
            <a:endParaRPr lang="zh-CN" altLang="en-US" sz="320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75410" y="2084070"/>
            <a:ext cx="5068570" cy="605155"/>
            <a:chOff x="2166" y="2154"/>
            <a:chExt cx="7982" cy="953"/>
          </a:xfrm>
        </p:grpSpPr>
        <p:sp>
          <p:nvSpPr>
            <p:cNvPr id="11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154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数据处理 表结构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75410" y="2959100"/>
            <a:ext cx="5068570" cy="605155"/>
            <a:chOff x="2166" y="2268"/>
            <a:chExt cx="7982" cy="953"/>
          </a:xfrm>
        </p:grpSpPr>
        <p:sp>
          <p:nvSpPr>
            <p:cNvPr id="15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268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3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生产者 消费者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75410" y="3848100"/>
            <a:ext cx="5068570" cy="605155"/>
            <a:chOff x="2166" y="2268"/>
            <a:chExt cx="7982" cy="953"/>
          </a:xfrm>
        </p:grpSpPr>
        <p:sp>
          <p:nvSpPr>
            <p:cNvPr id="18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268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4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小时粒度聚合 天粒度聚合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75410" y="4737100"/>
            <a:ext cx="5068570" cy="605155"/>
            <a:chOff x="2166" y="2268"/>
            <a:chExt cx="7982" cy="953"/>
          </a:xfrm>
        </p:grpSpPr>
        <p:sp>
          <p:nvSpPr>
            <p:cNvPr id="21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268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5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前端页面交互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75410" y="1204595"/>
            <a:ext cx="5068570" cy="605155"/>
            <a:chOff x="2166" y="2154"/>
            <a:chExt cx="7982" cy="953"/>
          </a:xfrm>
        </p:grpSpPr>
        <p:sp>
          <p:nvSpPr>
            <p:cNvPr id="24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154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实验需求 流程 分工</a:t>
              </a: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75410" y="5626100"/>
            <a:ext cx="5068570" cy="605155"/>
            <a:chOff x="2166" y="2268"/>
            <a:chExt cx="7982" cy="953"/>
          </a:xfrm>
        </p:grpSpPr>
        <p:sp>
          <p:nvSpPr>
            <p:cNvPr id="27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  <p:cNvSpPr/>
            <p:nvPr/>
          </p:nvSpPr>
          <p:spPr>
            <a:xfrm>
              <a:off x="2166" y="2268"/>
              <a:ext cx="1069" cy="953"/>
            </a:xfrm>
            <a:prstGeom prst="roundRect">
              <a:avLst>
                <a:gd name="adj" fmla="val 22417"/>
              </a:avLst>
            </a:prstGeom>
            <a:solidFill>
              <a:srgbClr val="0070C0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6</a:t>
              </a:r>
              <a:endPara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89" y="2382"/>
              <a:ext cx="64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周</a:t>
              </a:r>
              <a:r>
                <a:rPr lang="zh-CN" altLang="en-US"/>
                <a:t>报表 性能分析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chemeClr val="tx1"/>
                </a:solidFill>
              </a:rPr>
              <a:t>天级</a:t>
            </a:r>
            <a:r>
              <a:rPr lang="zh-CN" altLang="zh-CN" dirty="0">
                <a:solidFill>
                  <a:schemeClr val="tx1"/>
                </a:solidFill>
              </a:rPr>
              <a:t>数据聚合 </a:t>
            </a:r>
            <a:br>
              <a:rPr lang="zh-CN" altLang="en-US" dirty="0"/>
            </a:br>
            <a:endParaRPr lang="zh-CN" altLang="en-US" dirty="0">
              <a:latin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22335" b="34982"/>
          <a:stretch>
            <a:fillRect/>
          </a:stretch>
        </p:blipFill>
        <p:spPr>
          <a:xfrm>
            <a:off x="73660" y="1188085"/>
            <a:ext cx="6314440" cy="2016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11818" b="56983"/>
          <a:stretch>
            <a:fillRect/>
          </a:stretch>
        </p:blipFill>
        <p:spPr>
          <a:xfrm>
            <a:off x="73348" y="3204076"/>
            <a:ext cx="6910836" cy="24133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660" y="5617845"/>
            <a:ext cx="876554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 dirty="0"/>
              <a:t>取</a:t>
            </a:r>
            <a:r>
              <a:rPr lang="en-US" altLang="zh-CN" sz="1800" dirty="0"/>
              <a:t>hive</a:t>
            </a:r>
            <a:r>
              <a:rPr lang="zh-CN" altLang="en-US" sz="1800" dirty="0"/>
              <a:t>数据，拼接</a:t>
            </a:r>
            <a:r>
              <a:rPr lang="en-US" altLang="zh-CN" sz="1800" dirty="0" err="1"/>
              <a:t>uid</a:t>
            </a:r>
            <a:r>
              <a:rPr lang="zh-CN" altLang="en-US" sz="1800" dirty="0"/>
              <a:t>和</a:t>
            </a:r>
            <a:r>
              <a:rPr lang="en-US" altLang="zh-CN" sz="1800" dirty="0"/>
              <a:t>time</a:t>
            </a:r>
            <a:r>
              <a:rPr lang="zh-CN" altLang="en-US" sz="1800" dirty="0"/>
              <a:t>聚合到天，</a:t>
            </a:r>
            <a:r>
              <a:rPr lang="en-US" altLang="zh-CN" sz="1800" dirty="0" err="1"/>
              <a:t>reducebykey</a:t>
            </a:r>
            <a:r>
              <a:rPr lang="zh-CN" altLang="en-US" sz="1800" dirty="0"/>
              <a:t>计算操作总数。然后从</a:t>
            </a:r>
            <a:r>
              <a:rPr lang="en-US" altLang="zh-CN" sz="1800" dirty="0"/>
              <a:t>hive</a:t>
            </a:r>
            <a:r>
              <a:rPr lang="zh-CN" altLang="en-US" sz="1800" dirty="0"/>
              <a:t>中按照发表 浏览 评论分别进行计数，按</a:t>
            </a:r>
            <a:r>
              <a:rPr lang="en-US" altLang="zh-CN" sz="1800" dirty="0"/>
              <a:t>uid-time</a:t>
            </a:r>
            <a:r>
              <a:rPr lang="zh-CN" altLang="en-US" sz="1800" dirty="0"/>
              <a:t>进行</a:t>
            </a:r>
            <a:r>
              <a:rPr lang="en-US" altLang="zh-CN" sz="1800" dirty="0"/>
              <a:t>joint</a:t>
            </a:r>
            <a:r>
              <a:rPr lang="zh-CN" altLang="en-US" sz="1800" dirty="0"/>
              <a:t>操作，</a:t>
            </a:r>
            <a:r>
              <a:rPr lang="en-US" altLang="zh-CN" sz="1800" dirty="0" err="1"/>
              <a:t>Rdd</a:t>
            </a:r>
            <a:r>
              <a:rPr lang="zh-CN" altLang="en-US" sz="1800" dirty="0"/>
              <a:t>转化为</a:t>
            </a:r>
            <a:r>
              <a:rPr lang="en-US" altLang="zh-CN" sz="1800" dirty="0"/>
              <a:t>df</a:t>
            </a:r>
            <a:r>
              <a:rPr lang="zh-CN" altLang="en-US" sz="1800" dirty="0"/>
              <a:t>，存入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中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5791200" cy="8382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可视化展示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68413"/>
            <a:ext cx="8610600" cy="5065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前提：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数据库中相关数据已存好。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目的</a:t>
            </a:r>
            <a:r>
              <a:rPr lang="en-US" altLang="zh-CN" sz="2400" dirty="0" smtClean="0">
                <a:solidFill>
                  <a:schemeClr val="tx1"/>
                </a:solidFill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实现某段时间内用户行为数据的查询，包括用户等级、学历、行为类型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发表、浏览、评论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，并展示。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	    2.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实现某段时间内用户行为数据的条件查询，按时间、等级、行为等进行查询并展示。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3.</a:t>
            </a:r>
            <a:r>
              <a:rPr lang="zh-CN" altLang="en-US" sz="2000" dirty="0" smtClean="0">
                <a:solidFill>
                  <a:schemeClr val="tx1"/>
                </a:solidFill>
              </a:rPr>
              <a:t>同理展示其他数据。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方法：</a:t>
            </a:r>
            <a:r>
              <a:rPr lang="zh-CN" altLang="en-US" sz="2000" dirty="0" smtClean="0">
                <a:solidFill>
                  <a:schemeClr val="tx1"/>
                </a:solidFill>
              </a:rPr>
              <a:t>搭建</a:t>
            </a:r>
            <a:r>
              <a:rPr lang="en-US" altLang="zh-CN" sz="2000" dirty="0" smtClean="0">
                <a:solidFill>
                  <a:schemeClr val="tx1"/>
                </a:solidFill>
              </a:rPr>
              <a:t>Spring </a:t>
            </a:r>
            <a:r>
              <a:rPr lang="en-US" altLang="zh-CN" sz="2000" dirty="0">
                <a:solidFill>
                  <a:schemeClr val="tx1"/>
                </a:solidFill>
              </a:rPr>
              <a:t>Boot </a:t>
            </a:r>
            <a:r>
              <a:rPr lang="zh-CN" altLang="en-US" sz="2000" dirty="0" smtClean="0">
                <a:solidFill>
                  <a:schemeClr val="tx1"/>
                </a:solidFill>
              </a:rPr>
              <a:t>框架；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                   使用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MyBatis+MySQL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实现数据查询；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Html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Echarts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Layui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实现前端页面可视化；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Ajax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实现页面和 </a:t>
            </a:r>
            <a:r>
              <a:rPr lang="en-US" altLang="zh-CN" sz="2000" dirty="0" smtClean="0">
                <a:solidFill>
                  <a:schemeClr val="tx1"/>
                </a:solidFill>
              </a:rPr>
              <a:t>web 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服务器之间数据的异步传输。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705600" cy="6096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程序实现主要类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84587"/>
          </a:xfrm>
        </p:spPr>
        <p:txBody>
          <a:bodyPr/>
          <a:lstStyle/>
          <a:p>
            <a:pPr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                                       — 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Springboot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启动类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主程序入口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)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                                       —  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数据模型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                                             —  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控制器层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                                             </a:t>
            </a:r>
            <a:endParaRPr kumimoji="1" lang="zh-CN" alt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                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                                                         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                 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                           </a:t>
            </a:r>
            <a:endParaRPr kumimoji="1" lang="en-US" altLang="zh-CN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828800"/>
            <a:ext cx="3252799" cy="4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92" y="2747010"/>
            <a:ext cx="2072639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92" y="3200400"/>
            <a:ext cx="2955347" cy="40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192" y="3624263"/>
            <a:ext cx="25207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192" y="4118728"/>
            <a:ext cx="171388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大括号 15"/>
          <p:cNvSpPr/>
          <p:nvPr/>
        </p:nvSpPr>
        <p:spPr bwMode="auto">
          <a:xfrm>
            <a:off x="5638800" y="2882860"/>
            <a:ext cx="152400" cy="1447800"/>
          </a:xfrm>
          <a:prstGeom prst="rightBrac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37592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192" y="2259894"/>
            <a:ext cx="3199785" cy="39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26539" y="4142481"/>
            <a:ext cx="210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+mn-lt"/>
                <a:ea typeface="+mn-ea"/>
              </a:rPr>
              <a:t>—  </a:t>
            </a:r>
            <a:r>
              <a:rPr kumimoji="1" lang="zh-CN" altLang="en-US" dirty="0" smtClean="0">
                <a:latin typeface="+mn-lt"/>
                <a:ea typeface="+mn-ea"/>
              </a:rPr>
              <a:t>数据持久层</a:t>
            </a:r>
            <a:endParaRPr kumimoji="1" lang="zh-CN" altLang="en-US" dirty="0" smtClean="0"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6539" y="3375927"/>
            <a:ext cx="210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+mn-lt"/>
                <a:ea typeface="+mn-ea"/>
              </a:rPr>
              <a:t>—  </a:t>
            </a:r>
            <a:r>
              <a:rPr kumimoji="1" lang="zh-CN" altLang="en-US" dirty="0" smtClean="0">
                <a:latin typeface="+mn-lt"/>
                <a:ea typeface="+mn-ea"/>
              </a:rPr>
              <a:t>业务逻辑层</a:t>
            </a:r>
            <a:endParaRPr kumimoji="1" lang="zh-CN" altLang="en-US" dirty="0" smtClean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可视化实现-多表连接查询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pic>
        <p:nvPicPr>
          <p:cNvPr id="6" name="图片 5" descr="C:\Users\lenovo\AppData\Local\Temp\WeChat Files\8ad1d6dd0fccb0dfa79a59c4d499e89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38100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C:\Users\lenovo\AppData\Local\Temp\WeChat Files\61ba822add5572f772053cc033379df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637" y="3810000"/>
            <a:ext cx="40181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964" y="333890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userbehavior</a:t>
            </a:r>
            <a:r>
              <a:rPr lang="zh-CN" altLang="en-US" sz="2000" dirty="0" smtClean="0"/>
              <a:t>表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33389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UserInfo</a:t>
            </a:r>
            <a:r>
              <a:rPr lang="zh-CN" altLang="en-US" sz="2000" dirty="0" smtClean="0"/>
              <a:t>表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219200"/>
            <a:ext cx="7571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根据起始时间查询用户等级、学历、行为类型；</a:t>
            </a:r>
            <a:endParaRPr lang="en-US" altLang="zh-CN" dirty="0" smtClean="0"/>
          </a:p>
          <a:p>
            <a:endParaRPr lang="en-US" altLang="zh-CN" sz="3200" dirty="0" smtClean="0"/>
          </a:p>
          <a:p>
            <a:endParaRPr lang="en-US" altLang="zh-CN" sz="800" dirty="0" smtClean="0"/>
          </a:p>
          <a:p>
            <a:r>
              <a:rPr lang="zh-CN" altLang="en-US" dirty="0" smtClean="0"/>
              <a:t>根据起始时间、用户等级、行为类型等进行条件查询。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7" y="2738735"/>
            <a:ext cx="80375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7" y="1752600"/>
            <a:ext cx="84947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可视化实现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可视化结果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35" y="1126123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503050405090304" pitchFamily="18" charset="0"/>
              </a:rPr>
              <a:t>通过</a:t>
            </a:r>
            <a:r>
              <a:rPr lang="zh-CN" altLang="en-US" sz="1600" kern="100" dirty="0" smtClean="0">
                <a:latin typeface="Times New Roman" panose="02020503050405090304" pitchFamily="18" charset="0"/>
              </a:rPr>
              <a:t>时间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查询</a:t>
            </a:r>
            <a:r>
              <a:rPr lang="zh-CN" altLang="zh-CN" sz="1600" kern="100" dirty="0">
                <a:latin typeface="Times New Roman" panose="02020503050405090304" pitchFamily="18" charset="0"/>
              </a:rPr>
              <a:t>和统计，我们可以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得到</a:t>
            </a:r>
            <a:r>
              <a:rPr lang="zh-CN" altLang="en-US" sz="1600" kern="100" dirty="0" smtClean="0">
                <a:latin typeface="Times New Roman" panose="02020503050405090304" pitchFamily="18" charset="0"/>
              </a:rPr>
              <a:t>一段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时间内</a:t>
            </a:r>
            <a:r>
              <a:rPr lang="zh-CN" altLang="en-US" sz="1600" kern="100" dirty="0" smtClean="0">
                <a:latin typeface="Times New Roman" panose="02020503050405090304" pitchFamily="18" charset="0"/>
              </a:rPr>
              <a:t>用户数据统计图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可视化</a:t>
            </a:r>
            <a:r>
              <a:rPr lang="zh-CN" altLang="zh-CN" sz="1600" kern="100" dirty="0">
                <a:latin typeface="Times New Roman" panose="02020503050405090304" pitchFamily="18" charset="0"/>
              </a:rPr>
              <a:t>如下：</a:t>
            </a:r>
            <a:endParaRPr lang="zh-CN" altLang="zh-CN" sz="1600" kern="100" dirty="0">
              <a:latin typeface="Times New Roman" panose="0202050305040509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64676"/>
            <a:ext cx="9144000" cy="512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可视化实现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可视化结果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35" y="1126123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503050405090304" pitchFamily="18" charset="0"/>
              </a:rPr>
              <a:t>通过</a:t>
            </a:r>
            <a:r>
              <a:rPr lang="zh-CN" altLang="en-US" sz="1600" b="1" kern="100" dirty="0" smtClean="0">
                <a:latin typeface="Times New Roman" panose="02020503050405090304" pitchFamily="18" charset="0"/>
              </a:rPr>
              <a:t>条件</a:t>
            </a:r>
            <a:r>
              <a:rPr lang="zh-CN" altLang="zh-CN" sz="1600" b="1" kern="100" dirty="0" smtClean="0">
                <a:latin typeface="Times New Roman" panose="02020503050405090304" pitchFamily="18" charset="0"/>
              </a:rPr>
              <a:t>查询</a:t>
            </a:r>
            <a:r>
              <a:rPr lang="zh-CN" altLang="zh-CN" sz="1600" kern="100" dirty="0">
                <a:latin typeface="Times New Roman" panose="02020503050405090304" pitchFamily="18" charset="0"/>
              </a:rPr>
              <a:t>和统计，我们可以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得到</a:t>
            </a:r>
            <a:r>
              <a:rPr lang="zh-CN" altLang="en-US" sz="1600" kern="100" dirty="0" smtClean="0">
                <a:latin typeface="Times New Roman" panose="02020503050405090304" pitchFamily="18" charset="0"/>
              </a:rPr>
              <a:t>一段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时间内</a:t>
            </a:r>
            <a:r>
              <a:rPr lang="zh-CN" altLang="en-US" sz="1600" kern="100" dirty="0" smtClean="0">
                <a:latin typeface="Times New Roman" panose="02020503050405090304" pitchFamily="18" charset="0"/>
              </a:rPr>
              <a:t>用户数据统计图</a:t>
            </a:r>
            <a:r>
              <a:rPr lang="zh-CN" altLang="zh-CN" sz="1600" kern="100" dirty="0" smtClean="0">
                <a:latin typeface="Times New Roman" panose="02020503050405090304" pitchFamily="18" charset="0"/>
              </a:rPr>
              <a:t>可视化</a:t>
            </a:r>
            <a:r>
              <a:rPr lang="zh-CN" altLang="zh-CN" sz="1600" kern="100" dirty="0">
                <a:latin typeface="Times New Roman" panose="02020503050405090304" pitchFamily="18" charset="0"/>
              </a:rPr>
              <a:t>如下：</a:t>
            </a:r>
            <a:endParaRPr lang="zh-CN" altLang="zh-CN" sz="1600" kern="100" dirty="0">
              <a:latin typeface="Times New Roman" panose="0202050305040509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64677"/>
            <a:ext cx="9144000" cy="516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周报表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8077200" cy="260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buClr>
                <a:schemeClr val="accent2"/>
              </a:buClr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Java 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Java 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 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数据库中读取数据，并存放在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中。统计一周内各小时用户活跃（行为）的期望和标准差、统计最活跃的前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名用户、统计最活跃的前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篇文章。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周报表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022054"/>
            <a:ext cx="8077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Hive</a:t>
            </a:r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week_hour_mean_stedv</a:t>
            </a:r>
            <a:endParaRPr lang="zh-CN" altLang="en-US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76846"/>
            <a:ext cx="4938688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周报表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022054"/>
            <a:ext cx="8077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Hive</a:t>
            </a:r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week_top10domain_counts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		   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week_top10usr_counts</a:t>
            </a:r>
            <a:endParaRPr lang="zh-CN" altLang="en-US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" y="2133600"/>
            <a:ext cx="4217680" cy="324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70" y="2133600"/>
            <a:ext cx="420958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</a:t>
            </a:r>
            <a:r>
              <a:rPr lang="zh-CN" altLang="en-US" sz="3200" dirty="0" smtClean="0">
                <a:solidFill>
                  <a:schemeClr val="tx1"/>
                </a:solidFill>
                <a:latin typeface="华文新魏" panose="02010800040101010101" pitchFamily="2" charset="-122"/>
              </a:rPr>
              <a:t>表</a:t>
            </a:r>
            <a:r>
              <a:rPr lang="en-US" altLang="zh-CN" sz="3200" dirty="0" smtClean="0">
                <a:solidFill>
                  <a:schemeClr val="tx1"/>
                </a:solidFill>
                <a:latin typeface="华文新魏" panose="02010800040101010101" pitchFamily="2" charset="-122"/>
              </a:rPr>
              <a:t>SQL</a:t>
            </a:r>
            <a:r>
              <a:rPr lang="zh-CN" altLang="en-US" sz="3200" dirty="0" smtClean="0">
                <a:solidFill>
                  <a:schemeClr val="tx1"/>
                </a:solidFill>
                <a:latin typeface="华文新魏" panose="02010800040101010101" pitchFamily="2" charset="-122"/>
              </a:rPr>
              <a:t>语句</a:t>
            </a:r>
            <a:endParaRPr lang="zh-CN" altLang="en-US" sz="3200" dirty="0" smtClean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051165"/>
            <a:ext cx="8534400" cy="56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3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一周内</a:t>
            </a:r>
            <a:r>
              <a:rPr lang="zh-CN" altLang="en-US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各小时用户活跃（行为）的期望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String.format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("select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uid,AVG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behavior_total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from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userbehaviorhour_uid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where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&gt;= '%s'"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       + " and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&lt;= '%s' group by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startdate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enddate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最活跃的前 </a:t>
            </a:r>
            <a:r>
              <a:rPr lang="en-US" altLang="zh-CN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名用户：</a:t>
            </a:r>
            <a:endParaRPr lang="en-US" altLang="zh-CN" sz="23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String.format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("select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sum(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behavior_total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as s from "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       + "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userbehaviorhour_uid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where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&gt;= '%s' and "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       + "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&lt;= '%s' group by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order by s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limit 10",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startdate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enddate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最活跃的前 </a:t>
            </a:r>
            <a:r>
              <a:rPr lang="en-US" altLang="zh-CN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3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领域：</a:t>
            </a:r>
            <a:endParaRPr lang="en-US" altLang="zh-CN" sz="23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String.format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("select aid, sum(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behavior_total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as s "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       + "from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userbehaviorhour_aid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where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&gt;= '%s' "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       + "and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day_time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&lt;= '%s' group by aid order by s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limit 10",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startdate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enddate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38" y="1143000"/>
            <a:ext cx="8229600" cy="5065712"/>
          </a:xfrm>
        </p:spPr>
        <p:txBody>
          <a:bodyPr/>
          <a:lstStyle/>
          <a:p>
            <a:pPr marL="0" lvl="0" indent="0">
              <a:buNone/>
            </a:pPr>
            <a:endParaRPr lang="en-US" altLang="zh-CN" sz="2300" dirty="0"/>
          </a:p>
          <a:p>
            <a:pPr marL="457200" lvl="0" indent="-457200">
              <a:buAutoNum type="arabicPeriod"/>
            </a:pPr>
            <a:r>
              <a:rPr lang="zh-CN" altLang="zh-CN" sz="2300" dirty="0">
                <a:solidFill>
                  <a:schemeClr val="tx1"/>
                </a:solidFill>
              </a:rPr>
              <a:t>统计并展示一段时间内的用户行为数据。查询维度包括：时间跨度（天级别）、用户等级、用户学历、行为类型等</a:t>
            </a:r>
            <a:endParaRPr lang="zh-CN" altLang="zh-CN" sz="2300" dirty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r>
              <a:rPr lang="zh-CN" altLang="zh-CN" sz="2300" dirty="0">
                <a:solidFill>
                  <a:schemeClr val="tx1"/>
                </a:solidFill>
              </a:rPr>
              <a:t>周报表生成包括：统计一周内各小时用户活跃（行为）的期望和标准差、统计每天用户活跃最热和最冷的小时以及活跃程度、统计最活跃的前</a:t>
            </a:r>
            <a:r>
              <a:rPr lang="en-US" altLang="zh-CN" sz="2300" dirty="0">
                <a:solidFill>
                  <a:schemeClr val="tx1"/>
                </a:solidFill>
              </a:rPr>
              <a:t> 10 </a:t>
            </a:r>
            <a:r>
              <a:rPr lang="zh-CN" altLang="zh-CN" sz="2300" dirty="0">
                <a:solidFill>
                  <a:schemeClr val="tx1"/>
                </a:solidFill>
              </a:rPr>
              <a:t>名用户、统计最活跃的前</a:t>
            </a:r>
            <a:r>
              <a:rPr lang="en-US" altLang="zh-CN" sz="2300" dirty="0">
                <a:solidFill>
                  <a:schemeClr val="tx1"/>
                </a:solidFill>
              </a:rPr>
              <a:t> 10 </a:t>
            </a:r>
            <a:r>
              <a:rPr lang="zh-CN" altLang="zh-CN" sz="2300" dirty="0">
                <a:solidFill>
                  <a:schemeClr val="tx1"/>
                </a:solidFill>
              </a:rPr>
              <a:t>领域 。（存储至</a:t>
            </a:r>
            <a:r>
              <a:rPr lang="en-US" altLang="zh-CN" sz="2300" dirty="0">
                <a:solidFill>
                  <a:schemeClr val="tx1"/>
                </a:solidFill>
              </a:rPr>
              <a:t> HDFS</a:t>
            </a:r>
            <a:r>
              <a:rPr lang="zh-CN" altLang="zh-CN" sz="2300" dirty="0">
                <a:solidFill>
                  <a:schemeClr val="tx1"/>
                </a:solidFill>
              </a:rPr>
              <a:t>）</a:t>
            </a:r>
            <a:endParaRPr lang="zh-CN" altLang="zh-CN" sz="2300" dirty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r>
              <a:rPr lang="zh-CN" altLang="zh-CN" sz="2300" dirty="0">
                <a:solidFill>
                  <a:schemeClr val="tx1"/>
                </a:solidFill>
              </a:rPr>
              <a:t>选定或者设计某一个统需求 （要求统计粒度至少为天级别），分别针对</a:t>
            </a:r>
            <a:r>
              <a:rPr lang="en-US" altLang="zh-CN" sz="2300" dirty="0">
                <a:solidFill>
                  <a:schemeClr val="tx1"/>
                </a:solidFill>
              </a:rPr>
              <a:t> hive </a:t>
            </a:r>
            <a:r>
              <a:rPr lang="zh-CN" altLang="zh-CN" sz="2300" dirty="0">
                <a:solidFill>
                  <a:schemeClr val="tx1"/>
                </a:solidFill>
              </a:rPr>
              <a:t>中的小时粒度和</a:t>
            </a:r>
            <a:r>
              <a:rPr lang="en-US" altLang="zh-CN" sz="2300" dirty="0">
                <a:solidFill>
                  <a:schemeClr val="tx1"/>
                </a:solidFill>
              </a:rPr>
              <a:t> MySQL</a:t>
            </a:r>
            <a:r>
              <a:rPr lang="zh-CN" altLang="zh-CN" sz="2300" dirty="0">
                <a:solidFill>
                  <a:schemeClr val="tx1"/>
                </a:solidFill>
              </a:rPr>
              <a:t>中的天粒度两个数据集进行统计。进行时间消耗的对比。</a:t>
            </a:r>
            <a:endParaRPr lang="zh-CN" altLang="zh-CN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周报表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80772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命令</a:t>
            </a:r>
            <a:endParaRPr lang="en-US" altLang="zh-CN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504" y="14478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503050405090304" pitchFamily="18" charset="0"/>
              </a:rPr>
              <a:t>spark-submit --executor-memory </a:t>
            </a:r>
            <a:r>
              <a:rPr lang="en-US" altLang="zh-CN" kern="100" dirty="0" err="1">
                <a:latin typeface="Times New Roman" panose="02020503050405090304" pitchFamily="18" charset="0"/>
              </a:rPr>
              <a:t>2G</a:t>
            </a:r>
            <a:r>
              <a:rPr lang="en-US" altLang="zh-CN" kern="100" dirty="0">
                <a:latin typeface="Times New Roman" panose="02020503050405090304" pitchFamily="18" charset="0"/>
              </a:rPr>
              <a:t> --driver-memory </a:t>
            </a:r>
            <a:r>
              <a:rPr lang="en-US" altLang="zh-CN" kern="100" dirty="0" err="1">
                <a:latin typeface="Times New Roman" panose="02020503050405090304" pitchFamily="18" charset="0"/>
              </a:rPr>
              <a:t>2G</a:t>
            </a:r>
            <a:r>
              <a:rPr lang="en-US" altLang="zh-CN" kern="100" dirty="0">
                <a:latin typeface="Times New Roman" panose="02020503050405090304" pitchFamily="18" charset="0"/>
              </a:rPr>
              <a:t> --driver-class-path --driver-class-path 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/local/apache-hive-1.0.0-bin/lib/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mysql</a:t>
            </a:r>
            <a:r>
              <a:rPr lang="en-US" altLang="zh-CN" kern="100" dirty="0">
                <a:latin typeface="Times New Roman" panose="02020503050405090304" pitchFamily="18" charset="0"/>
              </a:rPr>
              <a:t>-connector-java-5.1.46-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bin.jar</a:t>
            </a:r>
            <a:r>
              <a:rPr lang="en-US" altLang="zh-CN" kern="100" dirty="0">
                <a:latin typeface="Times New Roman" panose="02020503050405090304" pitchFamily="18" charset="0"/>
              </a:rPr>
              <a:t>:/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 --jars 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-1.2.6/lib/metrics-core-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2.2.0.jar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-metrics-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1.4.4.jar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-server-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1.4.4.jar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-client-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1.4.4.jar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-common-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1.4.4.jar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-protocol-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1.4.4.jar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protobuf</a:t>
            </a:r>
            <a:r>
              <a:rPr lang="en-US" altLang="zh-CN" kern="100" dirty="0">
                <a:latin typeface="Times New Roman" panose="02020503050405090304" pitchFamily="18" charset="0"/>
              </a:rPr>
              <a:t>-java-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2.5.0.jar</a:t>
            </a:r>
            <a:r>
              <a:rPr lang="en-US" altLang="zh-CN" kern="100" dirty="0">
                <a:latin typeface="Times New Roman" panose="02020503050405090304" pitchFamily="18" charset="0"/>
              </a:rPr>
              <a:t>,/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usr</a:t>
            </a:r>
            <a:r>
              <a:rPr lang="en-US" altLang="zh-CN" kern="100" dirty="0">
                <a:latin typeface="Times New Roman" panose="02020503050405090304" pitchFamily="18" charset="0"/>
              </a:rPr>
              <a:t>/local/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hbase</a:t>
            </a:r>
            <a:r>
              <a:rPr lang="en-US" altLang="zh-CN" kern="100" dirty="0">
                <a:latin typeface="Times New Roman" panose="02020503050405090304" pitchFamily="18" charset="0"/>
              </a:rPr>
              <a:t>-1.2.6/lib/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htrace</a:t>
            </a:r>
            <a:r>
              <a:rPr lang="en-US" altLang="zh-CN" kern="100" dirty="0">
                <a:latin typeface="Times New Roman" panose="02020503050405090304" pitchFamily="18" charset="0"/>
              </a:rPr>
              <a:t>-core-3.1.0-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incubating.jar</a:t>
            </a:r>
            <a:r>
              <a:rPr lang="en-US" altLang="zh-CN" kern="100" dirty="0">
                <a:latin typeface="Times New Roman" panose="02020503050405090304" pitchFamily="18" charset="0"/>
              </a:rPr>
              <a:t> --class "</a:t>
            </a:r>
            <a:r>
              <a:rPr lang="en-US" altLang="zh-CN" kern="100" dirty="0" err="1">
                <a:latin typeface="Times New Roman" panose="02020503050405090304" pitchFamily="18" charset="0"/>
              </a:rPr>
              <a:t>com.homework3.ylc.weekly_report.App</a:t>
            </a:r>
            <a:r>
              <a:rPr lang="en-US" altLang="zh-CN" kern="100" dirty="0">
                <a:latin typeface="Times New Roman" panose="02020503050405090304" pitchFamily="18" charset="0"/>
              </a:rPr>
              <a:t>" --master yarn --deploy-mode cluster /home/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hadoop</a:t>
            </a:r>
            <a:r>
              <a:rPr lang="en-US" altLang="zh-CN" kern="100" dirty="0">
                <a:latin typeface="Times New Roman" panose="02020503050405090304" pitchFamily="18" charset="0"/>
              </a:rPr>
              <a:t>/weekly-report-0.0.1-</a:t>
            </a:r>
            <a:r>
              <a:rPr lang="en-US" altLang="zh-CN" kern="100" dirty="0" err="1">
                <a:latin typeface="Times New Roman" panose="02020503050405090304" pitchFamily="18" charset="0"/>
              </a:rPr>
              <a:t>SNAPSHOT.jar</a:t>
            </a:r>
            <a:endParaRPr lang="zh-CN" altLang="zh-CN" kern="1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周报表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80772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endParaRPr lang="en-US" altLang="zh-CN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655755" cy="503367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Hive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MySQL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的性能对比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07720" y="1520190"/>
          <a:ext cx="7627620" cy="343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3735705"/>
                <a:gridCol w="2542540"/>
              </a:tblGrid>
              <a:tr h="5911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Mysql</a:t>
                      </a:r>
                      <a:r>
                        <a:rPr lang="zh-CN" altLang="en-US"/>
                        <a:t>（天粒度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Hive</a:t>
                      </a:r>
                      <a:r>
                        <a:rPr lang="zh-CN" altLang="en-US"/>
                        <a:t>（小时粒度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78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i="1"/>
                        <a:t>查询语句</a:t>
                      </a:r>
                      <a:endParaRPr lang="zh-CN" altLang="en-US" i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select sum(behavior_total) from userbehavior where day_time &gt;= '2015-01-01' and day_time &lt;= '2015-01-31' group by uid 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select uid, sum(count)  from userbehavior1  where time &gt;= '2015-01-01' and time &lt;= '2015-01-31' group by uid;</a:t>
                      </a:r>
                      <a:endParaRPr lang="zh-CN" altLang="en-US"/>
                    </a:p>
                  </a:txBody>
                  <a:tcPr/>
                </a:tc>
              </a:tr>
              <a:tr h="1066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i="1"/>
                        <a:t>消耗时间</a:t>
                      </a:r>
                      <a:endParaRPr lang="zh-CN" altLang="en-US" i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10.75 sec</a:t>
                      </a:r>
                      <a:r>
                        <a:rPr lang="en-US" altLang="zh-CN"/>
                        <a:t>onds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53.985 seconds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3755" y="5325745"/>
            <a:ext cx="760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高粒度数据统计的时间消耗少于低粒度数据的时间消耗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7020" y="2829560"/>
            <a:ext cx="602996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THINKS</a:t>
            </a:r>
            <a:endParaRPr lang="en-US" altLang="zh-CN" sz="9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sym typeface="+mn-ea"/>
              </a:rPr>
              <a:t>遇到的问题</a:t>
            </a:r>
            <a:endParaRPr lang="zh-CN" altLang="en-US" sz="3200" dirty="0">
              <a:solidFill>
                <a:schemeClr val="tx1"/>
              </a:solidFill>
              <a:latin typeface="华文新魏" panose="02010800040101010101" pitchFamily="2" charset="-122"/>
              <a:sym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104900"/>
            <a:ext cx="8763000" cy="736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"/>
              </a:buBlip>
              <a:defRPr sz="28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遇到的问题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编译环境问题：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meven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项目无法加载依赖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仓库下载链接为公司内网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虚拟机环境问题：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spark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版本太低，程序依赖的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在低版本下没有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安装问题：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无法完全卸载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注册表里有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注册的用户组和用户名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解决方法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使用公司内网编译</a:t>
            </a: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打包</a:t>
            </a:r>
            <a:endParaRPr lang="en-US" altLang="zh-CN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升级</a:t>
            </a:r>
            <a:r>
              <a:rPr lang="en-US" alt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spark</a:t>
            </a: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scala</a:t>
            </a:r>
            <a:endParaRPr lang="en-US" altLang="zh-CN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删除用户组和用户名</a:t>
            </a: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None/>
            </a:pPr>
            <a:endParaRPr lang="zh-CN" altLang="en-US" sz="2055" dirty="0">
              <a:solidFill>
                <a:schemeClr val="tx1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sz="2055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" y="1623060"/>
            <a:ext cx="8911590" cy="3924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实验分工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zh-CN" altLang="zh-CN" dirty="0">
                <a:solidFill>
                  <a:schemeClr val="tx1"/>
                </a:solidFill>
              </a:rPr>
              <a:t>数据处理、表结构</a:t>
            </a:r>
            <a:r>
              <a:rPr lang="zh-CN" altLang="zh-CN" dirty="0">
                <a:solidFill>
                  <a:schemeClr val="tx1"/>
                </a:solidFill>
              </a:rPr>
              <a:t>及实验架构设计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汪宏基 张晓辉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zh-CN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生产者、消费者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张晓辉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zh-CN" altLang="zh-CN" dirty="0">
                <a:solidFill>
                  <a:schemeClr val="tx1"/>
                </a:solidFill>
              </a:rPr>
              <a:t>小时粒度聚合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zh-CN" dirty="0">
                <a:solidFill>
                  <a:schemeClr val="tx1"/>
                </a:solidFill>
              </a:rPr>
              <a:t>天粒度</a:t>
            </a:r>
            <a:r>
              <a:rPr lang="zh-CN" altLang="zh-CN" dirty="0">
                <a:solidFill>
                  <a:schemeClr val="tx1"/>
                </a:solidFill>
              </a:rPr>
              <a:t>聚合（汪宏基）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zh-CN" altLang="zh-CN" dirty="0">
                <a:solidFill>
                  <a:schemeClr val="tx1"/>
                </a:solidFill>
              </a:rPr>
              <a:t>前端页面交互</a:t>
            </a:r>
            <a:r>
              <a:rPr lang="zh-CN" altLang="zh-CN" dirty="0">
                <a:solidFill>
                  <a:schemeClr val="tx1"/>
                </a:solidFill>
              </a:rPr>
              <a:t>（童海苹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报表、性能分析（汪宏基 李辰</a:t>
            </a:r>
            <a:r>
              <a:rPr lang="zh-CN" altLang="en-US" dirty="0">
                <a:solidFill>
                  <a:schemeClr val="tx1"/>
                </a:solidFill>
              </a:rPr>
              <a:t>倩）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数据集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userBasic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userBehavior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userEdu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userInterest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userSkill</a:t>
            </a:r>
            <a:r>
              <a:rPr lang="zh-CN" altLang="en-US" dirty="0" err="1">
                <a:solidFill>
                  <a:schemeClr val="tx1"/>
                </a:solidFill>
              </a:rPr>
              <a:t>、articleinfo</a:t>
            </a:r>
            <a:endParaRPr lang="zh-CN" altLang="en-US" dirty="0" err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将用户信息表进行连接处理。以</a:t>
            </a:r>
            <a:r>
              <a:rPr lang="en-US" altLang="zh-CN" sz="2055" dirty="0" err="1">
                <a:solidFill>
                  <a:schemeClr val="tx1"/>
                </a:solidFill>
              </a:rPr>
              <a:t>useBasic</a:t>
            </a:r>
            <a:r>
              <a:rPr lang="zh-CN" altLang="en-US" sz="2055" dirty="0">
                <a:solidFill>
                  <a:schemeClr val="tx1"/>
                </a:solidFill>
              </a:rPr>
              <a:t>为基础，以</a:t>
            </a:r>
            <a:r>
              <a:rPr lang="en-US" altLang="zh-CN" sz="2055" dirty="0" err="1">
                <a:solidFill>
                  <a:schemeClr val="tx1"/>
                </a:solidFill>
              </a:rPr>
              <a:t>Uid       </a:t>
            </a:r>
            <a:r>
              <a:rPr lang="zh-CN" altLang="en-US" sz="2055" dirty="0">
                <a:solidFill>
                  <a:schemeClr val="tx1"/>
                </a:solidFill>
              </a:rPr>
              <a:t>为主键，连接</a:t>
            </a:r>
            <a:r>
              <a:rPr lang="en-US" altLang="zh-CN" sz="2055" dirty="0" err="1">
                <a:solidFill>
                  <a:schemeClr val="tx1"/>
                </a:solidFill>
              </a:rPr>
              <a:t>useredu</a:t>
            </a:r>
            <a:r>
              <a:rPr lang="zh-CN" altLang="en-US" sz="2055" dirty="0">
                <a:solidFill>
                  <a:schemeClr val="tx1"/>
                </a:solidFill>
              </a:rPr>
              <a:t>、</a:t>
            </a:r>
            <a:r>
              <a:rPr lang="en-US" altLang="zh-CN" sz="2055" dirty="0" err="1">
                <a:solidFill>
                  <a:schemeClr val="tx1"/>
                </a:solidFill>
              </a:rPr>
              <a:t>userintertest</a:t>
            </a:r>
            <a:r>
              <a:rPr lang="zh-CN" altLang="en-US" sz="2055" dirty="0">
                <a:solidFill>
                  <a:schemeClr val="tx1"/>
                </a:solidFill>
              </a:rPr>
              <a:t>、</a:t>
            </a:r>
            <a:r>
              <a:rPr lang="en-US" altLang="zh-CN" sz="2055" dirty="0" err="1">
                <a:solidFill>
                  <a:schemeClr val="tx1"/>
                </a:solidFill>
              </a:rPr>
              <a:t>userskill</a:t>
            </a:r>
            <a:r>
              <a:rPr lang="zh-CN" altLang="en-US" sz="2055" dirty="0">
                <a:solidFill>
                  <a:schemeClr val="tx1"/>
                </a:solidFill>
              </a:rPr>
              <a:t>数据，输出  为</a:t>
            </a:r>
            <a:r>
              <a:rPr lang="en-US" altLang="zh-CN" sz="2055" dirty="0">
                <a:solidFill>
                  <a:schemeClr val="tx1"/>
                </a:solidFill>
              </a:rPr>
              <a:t>userinfo.txt</a:t>
            </a:r>
            <a:r>
              <a:rPr lang="zh-CN" altLang="en-US" sz="2055" dirty="0">
                <a:solidFill>
                  <a:schemeClr val="tx1"/>
                </a:solidFill>
              </a:rPr>
              <a:t>，</a:t>
            </a:r>
            <a:r>
              <a:rPr lang="en-US" altLang="zh-CN" sz="2055" dirty="0">
                <a:solidFill>
                  <a:schemeClr val="tx1"/>
                </a:solidFill>
              </a:rPr>
              <a:t>articleinfo.txt,userbehavior.txt</a:t>
            </a:r>
            <a:r>
              <a:rPr lang="zh-CN" altLang="en-US" sz="2055" dirty="0">
                <a:solidFill>
                  <a:schemeClr val="tx1"/>
                </a:solidFill>
              </a:rPr>
              <a:t>文件。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处理方法 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脚本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4415" y="4365625"/>
            <a:ext cx="4603115" cy="2054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E-R</a:t>
            </a:r>
            <a:r>
              <a:rPr lang="zh-CN" altLang="en-US" dirty="0">
                <a:solidFill>
                  <a:schemeClr val="tx1"/>
                </a:solidFill>
              </a:rPr>
              <a:t>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59255"/>
            <a:ext cx="822960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静态数据存储模型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" y="990600"/>
            <a:ext cx="5489575" cy="2925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4483735"/>
            <a:ext cx="7186930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Hbase</a:t>
            </a:r>
            <a:r>
              <a:rPr lang="zh-CN" altLang="en-US" dirty="0" err="1">
                <a:solidFill>
                  <a:schemeClr val="tx1"/>
                </a:solidFill>
              </a:rPr>
              <a:t>细节数据存储模型</a:t>
            </a:r>
            <a:endParaRPr lang="zh-CN" alt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41680" y="1243965"/>
          <a:ext cx="7322185" cy="1700530"/>
        </p:xfrm>
        <a:graphic>
          <a:graphicData uri="http://schemas.openxmlformats.org/drawingml/2006/table">
            <a:tbl>
              <a:tblPr firstRow="1" firstCol="1" bandRow="1"/>
              <a:tblGrid>
                <a:gridCol w="1029335"/>
                <a:gridCol w="1028700"/>
                <a:gridCol w="1028065"/>
                <a:gridCol w="1035685"/>
                <a:gridCol w="1036320"/>
                <a:gridCol w="1017270"/>
                <a:gridCol w="1146810"/>
              </a:tblGrid>
              <a:tr h="654050">
                <a:tc rowSpan="2"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Rowkey</a:t>
                      </a:r>
                      <a:endParaRPr lang="en-US" alt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Uid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Behavior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Aid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BehaviorTime</a:t>
                      </a:r>
                      <a:endParaRPr lang="en-US" sz="2000" kern="100" dirty="0" err="1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625">
                <a:tc vMerge="1"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publish</a:t>
                      </a:r>
                      <a:endParaRPr lang="en-US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view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comment</a:t>
                      </a:r>
                      <a:endParaRPr lang="en-US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</a:tr>
              <a:tr h="36385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时间戳</a:t>
                      </a:r>
                      <a:endParaRPr lang="zh-CN" altLang="en-US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发表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浏览</a:t>
                      </a:r>
                      <a:endParaRPr lang="zh-CN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评论</a:t>
                      </a:r>
                      <a:endParaRPr lang="zh-CN" sz="2000" kern="1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文章</a:t>
                      </a:r>
                      <a:endParaRPr lang="zh-CN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19200" y="3198168"/>
            <a:ext cx="6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-2147482616" name="图片 -2147482617" descr="storm消费者运行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3197860"/>
            <a:ext cx="7719060" cy="317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0</TotalTime>
  <Words>4988</Words>
  <Application>WPS 文字</Application>
  <PresentationFormat>全屏显示(4:3)</PresentationFormat>
  <Paragraphs>387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60" baseType="lpstr">
      <vt:lpstr>Arial</vt:lpstr>
      <vt:lpstr>方正书宋_GBK</vt:lpstr>
      <vt:lpstr>Wingdings</vt:lpstr>
      <vt:lpstr>宋体</vt:lpstr>
      <vt:lpstr>黑体</vt:lpstr>
      <vt:lpstr>华文新魏</vt:lpstr>
      <vt:lpstr>Consolas</vt:lpstr>
      <vt:lpstr>楷体_GB2312</vt:lpstr>
      <vt:lpstr>Times New Roman</vt:lpstr>
      <vt:lpstr>华文楷体</vt:lpstr>
      <vt:lpstr>微软雅黑</vt:lpstr>
      <vt:lpstr>华文新魏</vt:lpstr>
      <vt:lpstr>宋体-简</vt:lpstr>
      <vt:lpstr>苹方-简</vt:lpstr>
      <vt:lpstr>汉仪旗黑KW</vt:lpstr>
      <vt:lpstr>宋体</vt:lpstr>
      <vt:lpstr>Arial Unicode MS</vt:lpstr>
      <vt:lpstr>汉仪中黑KW</vt:lpstr>
      <vt:lpstr>汉仪书宋二KW</vt:lpstr>
      <vt:lpstr>华文宋体</vt:lpstr>
      <vt:lpstr>华文新魏</vt:lpstr>
      <vt:lpstr>黑体</vt:lpstr>
      <vt:lpstr>汉仪楷体KW</vt:lpstr>
      <vt:lpstr>黑体-繁</vt:lpstr>
      <vt:lpstr>宋体-繁</vt:lpstr>
      <vt:lpstr>1_自定义设计方案</vt:lpstr>
      <vt:lpstr>数据仓库与大数据工程 实验三</vt:lpstr>
      <vt:lpstr>内容概要</vt:lpstr>
      <vt:lpstr>实验需求</vt:lpstr>
      <vt:lpstr>实验流程</vt:lpstr>
      <vt:lpstr>实验分工</vt:lpstr>
      <vt:lpstr>数据处理</vt:lpstr>
      <vt:lpstr>E-R关系图</vt:lpstr>
      <vt:lpstr>Mysql表设计</vt:lpstr>
      <vt:lpstr>Hbase表设计</vt:lpstr>
      <vt:lpstr>Hive表设计</vt:lpstr>
      <vt:lpstr>Hive小时级存储模型</vt:lpstr>
      <vt:lpstr>流程</vt:lpstr>
      <vt:lpstr>生产者 消费者</vt:lpstr>
      <vt:lpstr>Producers-kafka</vt:lpstr>
      <vt:lpstr>Producers-kafka</vt:lpstr>
      <vt:lpstr>Consumers-Strom</vt:lpstr>
      <vt:lpstr>小时数据聚合</vt:lpstr>
      <vt:lpstr>小时级聚合</vt:lpstr>
      <vt:lpstr>小时数据聚合</vt:lpstr>
      <vt:lpstr>小时数据聚合 Mysql静态表 </vt:lpstr>
      <vt:lpstr>可视化实现</vt:lpstr>
      <vt:lpstr>程序实现主要类</vt:lpstr>
      <vt:lpstr>可视化实现-多表连接查询</vt:lpstr>
      <vt:lpstr>可视化实现-可视化结果</vt:lpstr>
      <vt:lpstr>可视化实现-可视化结果</vt:lpstr>
      <vt:lpstr>周报表</vt:lpstr>
      <vt:lpstr>周报表</vt:lpstr>
      <vt:lpstr>周报表</vt:lpstr>
      <vt:lpstr>周报表SQL语句</vt:lpstr>
      <vt:lpstr>周报表</vt:lpstr>
      <vt:lpstr>周报表</vt:lpstr>
      <vt:lpstr>Hive和MySQL的对比</vt:lpstr>
      <vt:lpstr>Hive和MySQL的对比</vt:lpstr>
      <vt:lpstr>生产者 消费者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xiaokang Zheng</dc:creator>
  <cp:lastModifiedBy>didi</cp:lastModifiedBy>
  <cp:revision>3005</cp:revision>
  <cp:lastPrinted>2019-06-29T06:51:30Z</cp:lastPrinted>
  <dcterms:created xsi:type="dcterms:W3CDTF">2019-06-29T06:51:30Z</dcterms:created>
  <dcterms:modified xsi:type="dcterms:W3CDTF">2019-06-29T06:51:30Z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2052-1.0.0.1203</vt:lpwstr>
  </property>
</Properties>
</file>