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18" r:id="rId3"/>
    <p:sldId id="257" r:id="rId4"/>
    <p:sldId id="258" r:id="rId5"/>
    <p:sldId id="263" r:id="rId6"/>
    <p:sldId id="278" r:id="rId7"/>
    <p:sldId id="319" r:id="rId8"/>
    <p:sldId id="264" r:id="rId9"/>
    <p:sldId id="281" r:id="rId10"/>
    <p:sldId id="265" r:id="rId11"/>
    <p:sldId id="283" r:id="rId12"/>
    <p:sldId id="266" r:id="rId13"/>
    <p:sldId id="320" r:id="rId14"/>
    <p:sldId id="284" r:id="rId15"/>
    <p:sldId id="268" r:id="rId16"/>
    <p:sldId id="285" r:id="rId17"/>
    <p:sldId id="293" r:id="rId18"/>
    <p:sldId id="292" r:id="rId19"/>
    <p:sldId id="321" r:id="rId20"/>
    <p:sldId id="322" r:id="rId21"/>
    <p:sldId id="286" r:id="rId22"/>
    <p:sldId id="289" r:id="rId23"/>
    <p:sldId id="287" r:id="rId24"/>
    <p:sldId id="304" r:id="rId25"/>
    <p:sldId id="311" r:id="rId26"/>
    <p:sldId id="312" r:id="rId27"/>
    <p:sldId id="313" r:id="rId28"/>
    <p:sldId id="314" r:id="rId29"/>
    <p:sldId id="315" r:id="rId30"/>
    <p:sldId id="305" r:id="rId31"/>
    <p:sldId id="306" r:id="rId32"/>
    <p:sldId id="308" r:id="rId33"/>
    <p:sldId id="309" r:id="rId34"/>
    <p:sldId id="316" r:id="rId35"/>
    <p:sldId id="317" r:id="rId3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BF8654-699A-44D8-8923-2DBC2251C1FB}" type="datetimeFigureOut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DA8303-61FE-4FCD-8C30-72E600CAFC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132BA-39F9-418B-8D5D-5A0A4D5EDCA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132BA-39F9-418B-8D5D-5A0A4D5EDCA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47A67-61C5-4D10-B506-A82B86435176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ACAE-DC65-40C8-9D8C-9CDCDB32FA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1B857-1F0D-420A-8B76-111E311AE238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5B878-4B19-489A-A581-E3A39C9A2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4BA20-C19C-4E94-8402-E399D5B0A8B8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9DEF-3517-4D81-B955-6F4EF46FF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71515-4D70-4B5E-AF2B-654C3EC9365C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78592-D678-4786-9F28-5B0962D1E9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E1AE7-9FAD-4E5B-9E26-1A96A81B645C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EB9C3-38D2-493B-959F-41A54FFA66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F7904-D127-4DC6-B69B-0AB8E2EA87F8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ECD92-3BBD-4918-97C4-6E7A13F3BC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89D13-7192-45DD-A2DD-E68BF36A19DB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905D0-4855-4853-82CF-42449A4818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E1D33-C763-4E18-B0E3-AF29B1C06165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48E2-59FE-4FB0-BC2F-AF605B5BEA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DB82-CEF0-4B0B-857A-EF8C56D65D6D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1B2EB-8E15-493E-BA94-FDB1AD19C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DA7F-B9DF-4A94-A9F4-6705CF903F28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6956F-8D72-4E4D-9142-9067E4D700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31085-52AB-4971-821E-968A39EF1836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EA5EA-0A6F-4871-A9E4-5557B00A3A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DBEACD-72CE-45B5-BE15-0867BB6CE175}" type="datetime1">
              <a:rPr lang="ru-RU"/>
              <a:pPr>
                <a:defRPr/>
              </a:pPr>
              <a:t>31.01.2015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FC5513-DBC9-4E3C-A02C-988A2E9AC5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metacpan.org/pod/Excel::Templa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cpan.org/pod/Excel::Template" TargetMode="External"/><Relationship Id="rId2" Type="http://schemas.openxmlformats.org/officeDocument/2006/relationships/hyperlink" Target="https://metacpan.org/pod/Spreadsheet::WriteExce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name2rn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ru-RU" smtClean="0"/>
              <a:t>Работаем с документами. Часть 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2781300"/>
            <a:ext cx="8642350" cy="29511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7000" smtClean="0">
                <a:solidFill>
                  <a:schemeClr val="tx1"/>
                </a:solidFill>
              </a:rPr>
              <a:t>Excel </a:t>
            </a:r>
            <a:r>
              <a:rPr lang="ru-RU" sz="7000" smtClean="0">
                <a:solidFill>
                  <a:schemeClr val="tx1"/>
                </a:solidFill>
              </a:rPr>
              <a:t>97-</a:t>
            </a:r>
            <a:r>
              <a:rPr lang="en-US" sz="7000" smtClean="0">
                <a:solidFill>
                  <a:schemeClr val="tx1"/>
                </a:solidFill>
              </a:rPr>
              <a:t>2003</a:t>
            </a:r>
            <a:endParaRPr lang="ru-RU" sz="700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100" smtClean="0">
                <a:solidFill>
                  <a:schemeClr val="tx1"/>
                </a:solidFill>
              </a:rPr>
              <a:t>Spreadsheet</a:t>
            </a:r>
            <a:r>
              <a:rPr lang="en-US" sz="3100" smtClean="0">
                <a:solidFill>
                  <a:schemeClr val="tx1"/>
                </a:solidFill>
              </a:rPr>
              <a:t>::</a:t>
            </a:r>
            <a:r>
              <a:rPr lang="en-US" sz="3100" smtClean="0">
                <a:solidFill>
                  <a:schemeClr val="tx1"/>
                </a:solidFill>
              </a:rPr>
              <a:t>ParseExcel</a:t>
            </a:r>
            <a:endParaRPr lang="en-US" sz="310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100" smtClean="0">
                <a:solidFill>
                  <a:schemeClr val="tx1"/>
                </a:solidFill>
              </a:rPr>
              <a:t>Spreadsheet</a:t>
            </a:r>
            <a:r>
              <a:rPr lang="en-US" sz="3100" smtClean="0">
                <a:solidFill>
                  <a:schemeClr val="tx1"/>
                </a:solidFill>
              </a:rPr>
              <a:t>::WriteExcel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100" smtClean="0">
                <a:solidFill>
                  <a:schemeClr val="tx1"/>
                </a:solidFill>
              </a:rPr>
              <a:t>Excel::Template</a:t>
            </a:r>
            <a:endParaRPr lang="en-US" sz="310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Савенкова Наталья</a:t>
            </a:r>
            <a:endParaRPr lang="ru-RU"/>
          </a:p>
        </p:txBody>
      </p:sp>
      <p:pic>
        <p:nvPicPr>
          <p:cNvPr id="2052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Чтение файла</a:t>
            </a:r>
          </a:p>
        </p:txBody>
      </p:sp>
      <p:pic>
        <p:nvPicPr>
          <p:cNvPr id="12292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7F6C71A2-CCF6-4BDD-B2C0-D67CCB9848FC}" type="slidenum">
              <a:rPr lang="ru-RU">
                <a:latin typeface="Calibri" pitchFamily="34" charset="0"/>
              </a:rPr>
              <a:pPr/>
              <a:t>10</a:t>
            </a:fld>
            <a:endParaRPr lang="ru-RU">
              <a:latin typeface="Calibri" pitchFamily="34" charset="0"/>
            </a:endParaRP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755576" y="4077072"/>
            <a:ext cx="75612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smtClean="0">
                <a:latin typeface="Calibri" pitchFamily="34" charset="0"/>
              </a:rPr>
              <a:t>Вложенность </a:t>
            </a:r>
            <a:r>
              <a:rPr lang="ru-RU" sz="2400">
                <a:latin typeface="Calibri" pitchFamily="34" charset="0"/>
              </a:rPr>
              <a:t>строк, заливки ячеек, разные цвета и размеры шрифта, ячейки с форматом «Денежный»</a:t>
            </a:r>
          </a:p>
        </p:txBody>
      </p:sp>
      <p:pic>
        <p:nvPicPr>
          <p:cNvPr id="10" name="Рисунок 9" descr="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484784"/>
            <a:ext cx="4504762" cy="21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Чтение файла</a:t>
            </a:r>
          </a:p>
        </p:txBody>
      </p:sp>
      <p:pic>
        <p:nvPicPr>
          <p:cNvPr id="13316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7BA9577C-586E-4A3D-8689-7F24932BD3C1}" type="slidenum">
              <a:rPr lang="ru-RU">
                <a:latin typeface="Calibri" pitchFamily="34" charset="0"/>
              </a:rPr>
              <a:pPr/>
              <a:t>11</a:t>
            </a:fld>
            <a:endParaRPr lang="ru-RU">
              <a:latin typeface="Calibri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4427538" y="1844675"/>
            <a:ext cx="865187" cy="12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v2.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1628800"/>
            <a:ext cx="8342858" cy="25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v2.3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196752"/>
            <a:ext cx="4209524" cy="3990476"/>
          </a:xfrm>
          <a:prstGeom prst="rect">
            <a:avLst/>
          </a:prstGeom>
        </p:spPr>
      </p:pic>
      <p:sp>
        <p:nvSpPr>
          <p:cNvPr id="14339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Чтение файла</a:t>
            </a:r>
          </a:p>
        </p:txBody>
      </p:sp>
      <p:pic>
        <p:nvPicPr>
          <p:cNvPr id="14340" name="Рисунок 3" descr="logo.jpg"/>
          <p:cNvPicPr>
            <a:picLocks noChangeAspect="1"/>
          </p:cNvPicPr>
          <p:nvPr/>
        </p:nvPicPr>
        <p:blipFill>
          <a:blip r:embed="rId4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659241FF-32F9-405D-B5C5-5C6AADC52BEC}" type="slidenum">
              <a:rPr lang="ru-RU">
                <a:latin typeface="Calibri" pitchFamily="34" charset="0"/>
              </a:rPr>
              <a:pPr/>
              <a:t>12</a:t>
            </a:fld>
            <a:endParaRPr lang="ru-RU">
              <a:latin typeface="Calibri" pitchFamily="34" charset="0"/>
            </a:endParaRPr>
          </a:p>
        </p:txBody>
      </p:sp>
      <p:sp>
        <p:nvSpPr>
          <p:cNvPr id="14343" name="TextBox 19"/>
          <p:cNvSpPr txBox="1">
            <a:spLocks noChangeArrowheads="1"/>
          </p:cNvSpPr>
          <p:nvPr/>
        </p:nvSpPr>
        <p:spPr bwMode="auto">
          <a:xfrm>
            <a:off x="6516688" y="1484313"/>
            <a:ext cx="22320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У нас теперь есть:</a:t>
            </a:r>
            <a:br>
              <a:rPr lang="ru-RU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color_fill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font_color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font_size</a:t>
            </a:r>
          </a:p>
          <a:p>
            <a:r>
              <a:rPr lang="en-US">
                <a:latin typeface="Calibri" pitchFamily="34" charset="0"/>
              </a:rPr>
              <a:t>value_unformatted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level</a:t>
            </a:r>
            <a:br>
              <a:rPr lang="en-US">
                <a:latin typeface="Calibri" pitchFamily="34" charset="0"/>
              </a:rPr>
            </a:br>
            <a:endParaRPr lang="ru-RU">
              <a:latin typeface="Calibri" pitchFamily="3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3491880" y="2996952"/>
            <a:ext cx="1079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v2.3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196752"/>
            <a:ext cx="4209524" cy="3990476"/>
          </a:xfrm>
          <a:prstGeom prst="rect">
            <a:avLst/>
          </a:prstGeom>
        </p:spPr>
      </p:pic>
      <p:sp>
        <p:nvSpPr>
          <p:cNvPr id="14339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Чтение файла</a:t>
            </a:r>
          </a:p>
        </p:txBody>
      </p:sp>
      <p:pic>
        <p:nvPicPr>
          <p:cNvPr id="14340" name="Рисунок 3" descr="logo.jpg"/>
          <p:cNvPicPr>
            <a:picLocks noChangeAspect="1"/>
          </p:cNvPicPr>
          <p:nvPr/>
        </p:nvPicPr>
        <p:blipFill>
          <a:blip r:embed="rId4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659241FF-32F9-405D-B5C5-5C6AADC52BEC}" type="slidenum">
              <a:rPr lang="ru-RU">
                <a:latin typeface="Calibri" pitchFamily="34" charset="0"/>
              </a:rPr>
              <a:pPr/>
              <a:t>13</a:t>
            </a:fld>
            <a:endParaRPr lang="ru-RU">
              <a:latin typeface="Calibri" pitchFamily="34" charset="0"/>
            </a:endParaRPr>
          </a:p>
        </p:txBody>
      </p:sp>
      <p:sp>
        <p:nvSpPr>
          <p:cNvPr id="14343" name="TextBox 19"/>
          <p:cNvSpPr txBox="1">
            <a:spLocks noChangeArrowheads="1"/>
          </p:cNvSpPr>
          <p:nvPr/>
        </p:nvSpPr>
        <p:spPr bwMode="auto">
          <a:xfrm>
            <a:off x="6516688" y="1484313"/>
            <a:ext cx="22320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У нас теперь есть:</a:t>
            </a:r>
            <a:br>
              <a:rPr lang="ru-RU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color_fill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font_color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font_size</a:t>
            </a:r>
          </a:p>
          <a:p>
            <a:r>
              <a:rPr lang="en-US">
                <a:latin typeface="Calibri" pitchFamily="34" charset="0"/>
              </a:rPr>
              <a:t>value_unformatted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level</a:t>
            </a:r>
            <a:br>
              <a:rPr lang="en-US">
                <a:latin typeface="Calibri" pitchFamily="34" charset="0"/>
              </a:rPr>
            </a:br>
            <a:endParaRPr lang="ru-RU">
              <a:latin typeface="Calibri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915816" y="2420888"/>
            <a:ext cx="12235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915816" y="2492896"/>
            <a:ext cx="1296144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Чтение файла</a:t>
            </a:r>
          </a:p>
        </p:txBody>
      </p:sp>
      <p:pic>
        <p:nvPicPr>
          <p:cNvPr id="16388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AAEDCFCD-F238-47C8-BB12-6788677DC843}" type="slidenum">
              <a:rPr lang="ru-RU">
                <a:latin typeface="Calibri" pitchFamily="34" charset="0"/>
              </a:rPr>
              <a:pPr/>
              <a:t>14</a:t>
            </a:fld>
            <a:endParaRPr lang="ru-RU">
              <a:latin typeface="Calibri" pitchFamily="34" charset="0"/>
            </a:endParaRPr>
          </a:p>
        </p:txBody>
      </p:sp>
      <p:pic>
        <p:nvPicPr>
          <p:cNvPr id="16391" name="Рисунок 8" descr="1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700808"/>
            <a:ext cx="3743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TextBox 9"/>
          <p:cNvSpPr txBox="1">
            <a:spLocks noChangeArrowheads="1"/>
          </p:cNvSpPr>
          <p:nvPr/>
        </p:nvSpPr>
        <p:spPr bwMode="auto">
          <a:xfrm>
            <a:off x="5148064" y="1700808"/>
            <a:ext cx="32400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mtClean="0">
                <a:latin typeface="Calibri" pitchFamily="34" charset="0"/>
              </a:rPr>
              <a:t>Как загрузить картинки?</a:t>
            </a:r>
          </a:p>
          <a:p>
            <a:r>
              <a:rPr lang="ru-RU" smtClean="0">
                <a:latin typeface="Calibri" pitchFamily="34" charset="0"/>
              </a:rPr>
              <a:t>Я не знаю. А вы?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</a:t>
            </a:r>
            <a:r>
              <a:rPr lang="en-US" smtClean="0"/>
              <a:t> </a:t>
            </a:r>
            <a:r>
              <a:rPr lang="ru-RU" smtClean="0"/>
              <a:t>файла</a:t>
            </a:r>
          </a:p>
        </p:txBody>
      </p:sp>
      <p:sp>
        <p:nvSpPr>
          <p:cNvPr id="174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813" y="1341439"/>
            <a:ext cx="5832475" cy="3311698"/>
          </a:xfrm>
        </p:spPr>
        <p:txBody>
          <a:bodyPr/>
          <a:lstStyle/>
          <a:p>
            <a:pPr algn="l" eaLnBrk="1" hangingPunct="1"/>
            <a:r>
              <a:rPr lang="ru-RU" sz="2800" smtClean="0">
                <a:solidFill>
                  <a:schemeClr val="tx1"/>
                </a:solidFill>
              </a:rPr>
              <a:t>Легко и непринужденно</a:t>
            </a:r>
          </a:p>
          <a:p>
            <a:pPr algn="l" eaLnBrk="1" hangingPunct="1"/>
            <a:endParaRPr lang="ru-RU" sz="2800" b="1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800" b="1" smtClean="0">
                <a:solidFill>
                  <a:schemeClr val="tx1"/>
                </a:solidFill>
              </a:rPr>
              <a:t>Excel::Template</a:t>
            </a:r>
            <a:endParaRPr lang="ru-RU" sz="2800" b="1" smtClean="0">
              <a:solidFill>
                <a:schemeClr val="tx1"/>
              </a:solidFill>
            </a:endParaRPr>
          </a:p>
          <a:p>
            <a:pPr algn="l" eaLnBrk="1" hangingPunct="1"/>
            <a:endParaRPr lang="en-US" sz="240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  <a:hlinkClick r:id="rId2"/>
              </a:rPr>
              <a:t>https://metacpan.org/pod/Excel::Template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endParaRPr lang="ru-RU" sz="2400" smtClean="0">
              <a:solidFill>
                <a:schemeClr val="tx1"/>
              </a:solidFill>
            </a:endParaRPr>
          </a:p>
        </p:txBody>
      </p:sp>
      <p:pic>
        <p:nvPicPr>
          <p:cNvPr id="17412" name="Рисунок 3" descr="logo.jpg"/>
          <p:cNvPicPr>
            <a:picLocks noChangeAspect="1"/>
          </p:cNvPicPr>
          <p:nvPr/>
        </p:nvPicPr>
        <p:blipFill>
          <a:blip r:embed="rId3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163326CE-F485-4155-961C-B2AAA0208243}" type="slidenum">
              <a:rPr lang="ru-RU">
                <a:latin typeface="Calibri" pitchFamily="34" charset="0"/>
              </a:rPr>
              <a:pPr/>
              <a:t>15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pic>
        <p:nvPicPr>
          <p:cNvPr id="18435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E1F8096F-8A4B-4193-BD7D-FA2CAE836423}" type="slidenum">
              <a:rPr lang="ru-RU">
                <a:latin typeface="Calibri" pitchFamily="34" charset="0"/>
              </a:rPr>
              <a:pPr/>
              <a:t>16</a:t>
            </a:fld>
            <a:endParaRPr lang="ru-RU">
              <a:latin typeface="Calibri" pitchFamily="34" charset="0"/>
            </a:endParaRPr>
          </a:p>
        </p:txBody>
      </p:sp>
      <p:pic>
        <p:nvPicPr>
          <p:cNvPr id="10" name="Рисунок 9" descr="v2.4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700808"/>
            <a:ext cx="8190477" cy="26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Рисунок 15" descr="1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6846888" cy="398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pic>
        <p:nvPicPr>
          <p:cNvPr id="19460" name="Рисунок 3" descr="logo.jpg"/>
          <p:cNvPicPr>
            <a:picLocks noChangeAspect="1"/>
          </p:cNvPicPr>
          <p:nvPr/>
        </p:nvPicPr>
        <p:blipFill>
          <a:blip r:embed="rId3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3EE767C0-4E12-45A0-BE3D-585B358A8083}" type="slidenum">
              <a:rPr lang="ru-RU">
                <a:latin typeface="Calibri" pitchFamily="34" charset="0"/>
              </a:rPr>
              <a:pPr/>
              <a:t>17</a:t>
            </a:fld>
            <a:endParaRPr lang="ru-RU">
              <a:latin typeface="Calibri" pitchFamily="34" charset="0"/>
            </a:endParaRPr>
          </a:p>
        </p:txBody>
      </p:sp>
      <p:sp>
        <p:nvSpPr>
          <p:cNvPr id="19463" name="TextBox 14"/>
          <p:cNvSpPr txBox="1">
            <a:spLocks noChangeArrowheads="1"/>
          </p:cNvSpPr>
          <p:nvPr/>
        </p:nvSpPr>
        <p:spPr bwMode="auto">
          <a:xfrm>
            <a:off x="2771800" y="5013176"/>
            <a:ext cx="5832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- Формат можно установить на лист, строку, ячейку</a:t>
            </a:r>
          </a:p>
          <a:p>
            <a:r>
              <a:rPr lang="ru-RU"/>
              <a:t>- Синтаксис как в </a:t>
            </a:r>
            <a:r>
              <a:rPr lang="en-US"/>
              <a:t>HTML-Template</a:t>
            </a:r>
            <a:endParaRPr lang="ru-RU"/>
          </a:p>
          <a:p>
            <a:r>
              <a:rPr lang="ru-RU"/>
              <a:t>- Разные способы обращения </a:t>
            </a:r>
            <a:r>
              <a:rPr lang="ru-RU"/>
              <a:t>к </a:t>
            </a:r>
            <a:r>
              <a:rPr lang="ru-RU" smtClean="0"/>
              <a:t>переменным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20" descr="1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25538"/>
            <a:ext cx="4600575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pic>
        <p:nvPicPr>
          <p:cNvPr id="20484" name="Рисунок 3" descr="logo.jpg"/>
          <p:cNvPicPr>
            <a:picLocks noChangeAspect="1"/>
          </p:cNvPicPr>
          <p:nvPr/>
        </p:nvPicPr>
        <p:blipFill>
          <a:blip r:embed="rId3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8D66A826-FB84-4D6C-9E7F-01206837DAE9}" type="slidenum">
              <a:rPr lang="ru-RU">
                <a:latin typeface="Calibri" pitchFamily="34" charset="0"/>
              </a:rPr>
              <a:pPr/>
              <a:t>18</a:t>
            </a:fld>
            <a:endParaRPr lang="ru-RU">
              <a:latin typeface="Calibri" pitchFamily="34" charset="0"/>
            </a:endParaRPr>
          </a:p>
        </p:txBody>
      </p:sp>
      <p:cxnSp>
        <p:nvCxnSpPr>
          <p:cNvPr id="9" name="Прямая со стрелкой 8"/>
          <p:cNvCxnSpPr>
            <a:stCxn id="20490" idx="0"/>
          </p:cNvCxnSpPr>
          <p:nvPr/>
        </p:nvCxnSpPr>
        <p:spPr>
          <a:xfrm flipH="1" flipV="1">
            <a:off x="1403350" y="2133600"/>
            <a:ext cx="144463" cy="1223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0491" idx="0"/>
          </p:cNvCxnSpPr>
          <p:nvPr/>
        </p:nvCxnSpPr>
        <p:spPr>
          <a:xfrm flipH="1" flipV="1">
            <a:off x="3635375" y="1557338"/>
            <a:ext cx="395288" cy="151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148263" y="1844675"/>
            <a:ext cx="936625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395288" y="3357563"/>
            <a:ext cx="2303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&lt;format color="red"&gt;</a:t>
            </a:r>
            <a:endParaRPr lang="ru-RU"/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2268538" y="3068638"/>
            <a:ext cx="352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/>
              <a:t>&lt;format bold="1" align="center"&gt;</a:t>
            </a:r>
            <a:endParaRPr lang="ru-RU"/>
          </a:p>
        </p:txBody>
      </p:sp>
      <p:sp>
        <p:nvSpPr>
          <p:cNvPr id="20492" name="TextBox 19"/>
          <p:cNvSpPr txBox="1">
            <a:spLocks noChangeArrowheads="1"/>
          </p:cNvSpPr>
          <p:nvPr/>
        </p:nvSpPr>
        <p:spPr bwMode="auto">
          <a:xfrm>
            <a:off x="5545138" y="2492375"/>
            <a:ext cx="3598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&lt;format num_format="# ##0.00"&gt;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20" descr="1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25538"/>
            <a:ext cx="4600575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pic>
        <p:nvPicPr>
          <p:cNvPr id="20484" name="Рисунок 3" descr="logo.jpg"/>
          <p:cNvPicPr>
            <a:picLocks noChangeAspect="1"/>
          </p:cNvPicPr>
          <p:nvPr/>
        </p:nvPicPr>
        <p:blipFill>
          <a:blip r:embed="rId3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8D66A826-FB84-4D6C-9E7F-01206837DAE9}" type="slidenum">
              <a:rPr lang="ru-RU">
                <a:latin typeface="Calibri" pitchFamily="34" charset="0"/>
              </a:rPr>
              <a:pPr/>
              <a:t>19</a:t>
            </a:fld>
            <a:endParaRPr lang="ru-RU">
              <a:latin typeface="Calibri" pitchFamily="34" charset="0"/>
            </a:endParaRPr>
          </a:p>
        </p:txBody>
      </p:sp>
      <p:cxnSp>
        <p:nvCxnSpPr>
          <p:cNvPr id="9" name="Прямая со стрелкой 8"/>
          <p:cNvCxnSpPr>
            <a:stCxn id="20490" idx="0"/>
          </p:cNvCxnSpPr>
          <p:nvPr/>
        </p:nvCxnSpPr>
        <p:spPr>
          <a:xfrm flipH="1" flipV="1">
            <a:off x="1403350" y="2133600"/>
            <a:ext cx="144463" cy="1223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0491" idx="0"/>
          </p:cNvCxnSpPr>
          <p:nvPr/>
        </p:nvCxnSpPr>
        <p:spPr>
          <a:xfrm flipH="1" flipV="1">
            <a:off x="3635375" y="1557338"/>
            <a:ext cx="395288" cy="151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148263" y="1844675"/>
            <a:ext cx="936625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395288" y="3357563"/>
            <a:ext cx="2303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&lt;format color="red"&gt;</a:t>
            </a:r>
            <a:endParaRPr lang="ru-RU"/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2268538" y="3068638"/>
            <a:ext cx="352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/>
              <a:t>&lt;format bold="1" align="center"&gt;</a:t>
            </a:r>
            <a:endParaRPr lang="ru-RU"/>
          </a:p>
        </p:txBody>
      </p:sp>
      <p:sp>
        <p:nvSpPr>
          <p:cNvPr id="20492" name="TextBox 19"/>
          <p:cNvSpPr txBox="1">
            <a:spLocks noChangeArrowheads="1"/>
          </p:cNvSpPr>
          <p:nvPr/>
        </p:nvSpPr>
        <p:spPr bwMode="auto">
          <a:xfrm>
            <a:off x="5545138" y="2492375"/>
            <a:ext cx="3598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&lt;format num_format="# ##0.00"&gt;</a:t>
            </a:r>
            <a:endParaRPr lang="ru-RU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547813" y="3789363"/>
            <a:ext cx="7342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solidFill>
                  <a:srgbClr val="C00000"/>
                </a:solidFill>
              </a:rPr>
              <a:t>Но есть проблема с </a:t>
            </a:r>
            <a:r>
              <a:rPr lang="en-US">
                <a:solidFill>
                  <a:srgbClr val="C00000"/>
                </a:solidFill>
              </a:rPr>
              <a:t>A5!</a:t>
            </a:r>
            <a:r>
              <a:rPr lang="ru-RU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Excel</a:t>
            </a:r>
            <a:r>
              <a:rPr lang="ru-RU">
                <a:solidFill>
                  <a:srgbClr val="C00000"/>
                </a:solidFill>
              </a:rPr>
              <a:t> считает это числом, но это строка. И пользователям отчета это не нравится </a:t>
            </a:r>
            <a:r>
              <a:rPr lang="en-US">
                <a:solidFill>
                  <a:srgbClr val="C00000"/>
                </a:solidFill>
              </a:rPr>
              <a:t>&gt;:[</a:t>
            </a:r>
            <a:r>
              <a:rPr lang="ru-RU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2123728" y="2204864"/>
            <a:ext cx="863948" cy="1295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</a:t>
            </a:r>
            <a:endParaRPr lang="ru-RU" smtClean="0"/>
          </a:p>
        </p:txBody>
      </p:sp>
      <p:pic>
        <p:nvPicPr>
          <p:cNvPr id="11268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E4511886-C7A3-47D7-A9EB-82D1ABF53B43}" type="slidenum">
              <a:rPr lang="ru-RU">
                <a:latin typeface="Calibri" pitchFamily="34" charset="0"/>
              </a:rPr>
              <a:pPr/>
              <a:t>2</a:t>
            </a:fld>
            <a:endParaRPr lang="ru-RU">
              <a:latin typeface="Calibri" pitchFamily="34" charset="0"/>
            </a:endParaRPr>
          </a:p>
        </p:txBody>
      </p:sp>
      <p:pic>
        <p:nvPicPr>
          <p:cNvPr id="11271" name="Рисунок 7" descr="08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72816"/>
            <a:ext cx="7658100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Рисунок 13" descr="0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4221088"/>
            <a:ext cx="1576387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20" descr="1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25538"/>
            <a:ext cx="4600575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pic>
        <p:nvPicPr>
          <p:cNvPr id="20484" name="Рисунок 3" descr="logo.jpg"/>
          <p:cNvPicPr>
            <a:picLocks noChangeAspect="1"/>
          </p:cNvPicPr>
          <p:nvPr/>
        </p:nvPicPr>
        <p:blipFill>
          <a:blip r:embed="rId3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8D66A826-FB84-4D6C-9E7F-01206837DAE9}" type="slidenum">
              <a:rPr lang="ru-RU">
                <a:latin typeface="Calibri" pitchFamily="34" charset="0"/>
              </a:rPr>
              <a:pPr/>
              <a:t>20</a:t>
            </a:fld>
            <a:endParaRPr lang="ru-RU">
              <a:latin typeface="Calibri" pitchFamily="34" charset="0"/>
            </a:endParaRPr>
          </a:p>
        </p:txBody>
      </p:sp>
      <p:cxnSp>
        <p:nvCxnSpPr>
          <p:cNvPr id="9" name="Прямая со стрелкой 8"/>
          <p:cNvCxnSpPr>
            <a:stCxn id="20490" idx="0"/>
          </p:cNvCxnSpPr>
          <p:nvPr/>
        </p:nvCxnSpPr>
        <p:spPr>
          <a:xfrm flipH="1" flipV="1">
            <a:off x="1403350" y="2133600"/>
            <a:ext cx="144463" cy="1223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0491" idx="0"/>
          </p:cNvCxnSpPr>
          <p:nvPr/>
        </p:nvCxnSpPr>
        <p:spPr>
          <a:xfrm flipH="1" flipV="1">
            <a:off x="3635375" y="1557338"/>
            <a:ext cx="395288" cy="151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148263" y="1844675"/>
            <a:ext cx="936625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395288" y="3357563"/>
            <a:ext cx="2303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&lt;format color="red"&gt;</a:t>
            </a:r>
            <a:endParaRPr lang="ru-RU"/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2268538" y="3068638"/>
            <a:ext cx="3524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/>
              <a:t>&lt;format bold="1" align="center"&gt;</a:t>
            </a:r>
            <a:endParaRPr lang="ru-RU"/>
          </a:p>
        </p:txBody>
      </p:sp>
      <p:sp>
        <p:nvSpPr>
          <p:cNvPr id="20492" name="TextBox 19"/>
          <p:cNvSpPr txBox="1">
            <a:spLocks noChangeArrowheads="1"/>
          </p:cNvSpPr>
          <p:nvPr/>
        </p:nvSpPr>
        <p:spPr bwMode="auto">
          <a:xfrm>
            <a:off x="5545138" y="2492375"/>
            <a:ext cx="3598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&lt;format num_format="# ##0.00"&gt;</a:t>
            </a:r>
            <a:endParaRPr lang="ru-RU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547813" y="3789363"/>
            <a:ext cx="7342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solidFill>
                  <a:srgbClr val="C00000"/>
                </a:solidFill>
              </a:rPr>
              <a:t>Но есть проблема с </a:t>
            </a:r>
            <a:r>
              <a:rPr lang="en-US">
                <a:solidFill>
                  <a:srgbClr val="C00000"/>
                </a:solidFill>
              </a:rPr>
              <a:t>A5!</a:t>
            </a:r>
            <a:r>
              <a:rPr lang="ru-RU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Excel</a:t>
            </a:r>
            <a:r>
              <a:rPr lang="ru-RU">
                <a:solidFill>
                  <a:srgbClr val="C00000"/>
                </a:solidFill>
              </a:rPr>
              <a:t> считает это числом, но это строка. И пользователям отчета это не нравится </a:t>
            </a:r>
            <a:r>
              <a:rPr lang="en-US">
                <a:solidFill>
                  <a:srgbClr val="C00000"/>
                </a:solidFill>
              </a:rPr>
              <a:t>&gt;:[</a:t>
            </a:r>
            <a:r>
              <a:rPr lang="ru-RU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2123728" y="2204864"/>
            <a:ext cx="863948" cy="1295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Рисунок 14" descr="16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0113" y="4797425"/>
            <a:ext cx="27130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Прямая со стрелкой 15"/>
          <p:cNvCxnSpPr/>
          <p:nvPr/>
        </p:nvCxnSpPr>
        <p:spPr>
          <a:xfrm flipH="1">
            <a:off x="2627313" y="4365625"/>
            <a:ext cx="1008062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21" descr="1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538" y="4724400"/>
            <a:ext cx="2295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Прямая со стрелкой 17"/>
          <p:cNvCxnSpPr/>
          <p:nvPr/>
        </p:nvCxnSpPr>
        <p:spPr>
          <a:xfrm>
            <a:off x="3708400" y="5084763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26" descr="03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650" y="4797425"/>
            <a:ext cx="730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27"/>
          <p:cNvSpPr txBox="1">
            <a:spLocks noChangeArrowheads="1"/>
          </p:cNvSpPr>
          <p:nvPr/>
        </p:nvSpPr>
        <p:spPr bwMode="auto">
          <a:xfrm>
            <a:off x="3995738" y="5805488"/>
            <a:ext cx="2351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 </a:t>
            </a:r>
            <a:r>
              <a:rPr lang="ru-RU"/>
              <a:t>это </a:t>
            </a:r>
            <a:r>
              <a:rPr lang="en-US"/>
              <a:t>workaround </a:t>
            </a:r>
            <a:r>
              <a:rPr lang="en-US">
                <a:sym typeface="Wingdings" pitchFamily="2" charset="2"/>
              </a:rPr>
              <a:t>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2355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632079" cy="3672408"/>
          </a:xfrm>
        </p:spPr>
        <p:txBody>
          <a:bodyPr/>
          <a:lstStyle/>
          <a:p>
            <a:pPr algn="l" eaLnBrk="1" hangingPunct="1"/>
            <a:r>
              <a:rPr lang="ru-RU" sz="2800" smtClean="0">
                <a:solidFill>
                  <a:schemeClr val="tx1"/>
                </a:solidFill>
              </a:rPr>
              <a:t>Неудобства:</a:t>
            </a:r>
          </a:p>
          <a:p>
            <a:pPr algn="l" eaLnBrk="1" hangingPunct="1">
              <a:buFontTx/>
              <a:buChar char="-"/>
            </a:pPr>
            <a:r>
              <a:rPr lang="ru-RU" sz="2800" smtClean="0">
                <a:solidFill>
                  <a:schemeClr val="tx1"/>
                </a:solidFill>
              </a:rPr>
              <a:t> </a:t>
            </a:r>
            <a:r>
              <a:rPr lang="ru-RU" sz="2800" smtClean="0">
                <a:solidFill>
                  <a:schemeClr val="tx1"/>
                </a:solidFill>
              </a:rPr>
              <a:t>Пропускает ошибки в именах переменных</a:t>
            </a:r>
            <a:endParaRPr lang="ru-RU" sz="2800" smtClean="0">
              <a:solidFill>
                <a:schemeClr val="tx1"/>
              </a:solidFill>
            </a:endParaRPr>
          </a:p>
          <a:p>
            <a:pPr algn="l" eaLnBrk="1" hangingPunct="1">
              <a:buFontTx/>
              <a:buChar char="-"/>
            </a:pPr>
            <a:r>
              <a:rPr lang="ru-RU" sz="2800" smtClean="0">
                <a:solidFill>
                  <a:schemeClr val="tx1"/>
                </a:solidFill>
              </a:rPr>
              <a:t> Не </a:t>
            </a:r>
            <a:r>
              <a:rPr lang="ru-RU" sz="2800" smtClean="0">
                <a:solidFill>
                  <a:schemeClr val="tx1"/>
                </a:solidFill>
              </a:rPr>
              <a:t>умеет </a:t>
            </a:r>
            <a:r>
              <a:rPr lang="en-US" sz="2800" smtClean="0">
                <a:solidFill>
                  <a:schemeClr val="tx1"/>
                </a:solidFill>
              </a:rPr>
              <a:t>merge</a:t>
            </a:r>
            <a:endParaRPr lang="ru-RU" sz="2800" smtClean="0">
              <a:solidFill>
                <a:schemeClr val="tx1"/>
              </a:solidFill>
            </a:endParaRPr>
          </a:p>
          <a:p>
            <a:pPr algn="l" eaLnBrk="1" hangingPunct="1">
              <a:buFontTx/>
              <a:buChar char="-"/>
            </a:pPr>
            <a:r>
              <a:rPr lang="ru-RU" sz="2800" smtClean="0">
                <a:solidFill>
                  <a:schemeClr val="tx1"/>
                </a:solidFill>
              </a:rPr>
              <a:t> </a:t>
            </a:r>
            <a:r>
              <a:rPr lang="ru-RU" sz="2800" smtClean="0">
                <a:solidFill>
                  <a:schemeClr val="tx1"/>
                </a:solidFill>
              </a:rPr>
              <a:t>И еще много всего не умеет</a:t>
            </a:r>
          </a:p>
          <a:p>
            <a:pPr algn="l" eaLnBrk="1" hangingPunct="1"/>
            <a:endParaRPr lang="ru-RU" sz="280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smtClean="0">
                <a:solidFill>
                  <a:schemeClr val="tx1"/>
                </a:solidFill>
              </a:rPr>
              <a:t>А в целом очень удобный и быстрый инструмент.</a:t>
            </a:r>
          </a:p>
        </p:txBody>
      </p:sp>
      <p:pic>
        <p:nvPicPr>
          <p:cNvPr id="23556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7D931254-AF87-47BA-BC40-BABB807E5267}" type="slidenum">
              <a:rPr lang="ru-RU">
                <a:latin typeface="Calibri" pitchFamily="34" charset="0"/>
              </a:rPr>
              <a:pPr/>
              <a:t>21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2662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48488" y="1341438"/>
            <a:ext cx="1944687" cy="4391025"/>
          </a:xfrm>
        </p:spPr>
        <p:txBody>
          <a:bodyPr/>
          <a:lstStyle/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Счет-фактура</a:t>
            </a:r>
            <a:br>
              <a:rPr lang="ru-RU" sz="2400" smtClean="0">
                <a:solidFill>
                  <a:schemeClr val="tx1"/>
                </a:solidFill>
              </a:rPr>
            </a:br>
            <a:r>
              <a:rPr lang="ru-RU" sz="2400" smtClean="0">
                <a:solidFill>
                  <a:schemeClr val="tx1"/>
                </a:solidFill>
              </a:rPr>
              <a:t>с делением на страницы</a:t>
            </a:r>
          </a:p>
        </p:txBody>
      </p:sp>
      <p:pic>
        <p:nvPicPr>
          <p:cNvPr id="26628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E4E6CDC0-CD6B-4443-BAEA-3F01DD71D22D}" type="slidenum">
              <a:rPr lang="ru-RU">
                <a:latin typeface="Calibri" pitchFamily="34" charset="0"/>
              </a:rPr>
              <a:pPr/>
              <a:t>22</a:t>
            </a:fld>
            <a:endParaRPr lang="ru-RU">
              <a:latin typeface="Calibri" pitchFamily="34" charset="0"/>
            </a:endParaRPr>
          </a:p>
        </p:txBody>
      </p:sp>
      <p:pic>
        <p:nvPicPr>
          <p:cNvPr id="26631" name="Рисунок 6" descr="19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1125538"/>
            <a:ext cx="6437312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2457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813" y="1341438"/>
            <a:ext cx="6840537" cy="4391025"/>
          </a:xfrm>
        </p:spPr>
        <p:txBody>
          <a:bodyPr/>
          <a:lstStyle/>
          <a:p>
            <a:pPr algn="l" eaLnBrk="1" hangingPunct="1"/>
            <a:r>
              <a:rPr lang="ru-RU" sz="2800" smtClean="0">
                <a:solidFill>
                  <a:schemeClr val="tx1"/>
                </a:solidFill>
              </a:rPr>
              <a:t>Путь боли и всемогущества.</a:t>
            </a:r>
          </a:p>
          <a:p>
            <a:pPr algn="l" eaLnBrk="1" hangingPunct="1"/>
            <a:endParaRPr lang="ru-RU" sz="2800" b="1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800" b="1" smtClean="0">
                <a:solidFill>
                  <a:schemeClr val="tx1"/>
                </a:solidFill>
              </a:rPr>
              <a:t>Spreadsheet::WriteExcel</a:t>
            </a:r>
            <a:endParaRPr lang="ru-RU" sz="2800" b="1" smtClean="0">
              <a:solidFill>
                <a:schemeClr val="tx1"/>
              </a:solidFill>
            </a:endParaRPr>
          </a:p>
          <a:p>
            <a:pPr algn="l" eaLnBrk="1" hangingPunct="1"/>
            <a:endParaRPr lang="ru-RU" sz="2800" b="1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400" smtClean="0">
                <a:solidFill>
                  <a:schemeClr val="tx1"/>
                </a:solidFill>
                <a:hlinkClick r:id="rId2"/>
              </a:rPr>
              <a:t>https://metacpan.org/pod/Spreadsheet::WriteExcel</a:t>
            </a:r>
            <a:endParaRPr lang="ru-RU" sz="2400" smtClean="0">
              <a:solidFill>
                <a:schemeClr val="tx1"/>
              </a:solidFill>
              <a:hlinkClick r:id="rId3"/>
            </a:endParaRPr>
          </a:p>
          <a:p>
            <a:pPr algn="l" eaLnBrk="1" hangingPunct="1"/>
            <a:endParaRPr lang="ru-RU" sz="2400" smtClean="0">
              <a:solidFill>
                <a:schemeClr val="tx1"/>
              </a:solidFill>
            </a:endParaRPr>
          </a:p>
          <a:p>
            <a:pPr algn="l" eaLnBrk="1" hangingPunct="1"/>
            <a:endParaRPr lang="ru-RU" sz="2400" smtClean="0">
              <a:solidFill>
                <a:schemeClr val="tx1"/>
              </a:solidFill>
            </a:endParaRPr>
          </a:p>
        </p:txBody>
      </p:sp>
      <p:pic>
        <p:nvPicPr>
          <p:cNvPr id="24580" name="Рисунок 3" descr="logo.jpg"/>
          <p:cNvPicPr>
            <a:picLocks noChangeAspect="1"/>
          </p:cNvPicPr>
          <p:nvPr/>
        </p:nvPicPr>
        <p:blipFill>
          <a:blip r:embed="rId4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A2F932DC-4385-441A-876E-76554A9EB2D9}" type="slidenum">
              <a:rPr lang="ru-RU">
                <a:latin typeface="Calibri" pitchFamily="34" charset="0"/>
              </a:rPr>
              <a:pPr/>
              <a:t>23</a:t>
            </a:fld>
            <a:endParaRPr lang="ru-RU">
              <a:latin typeface="Calibri" pitchFamily="34" charset="0"/>
            </a:endParaRPr>
          </a:p>
        </p:txBody>
      </p:sp>
      <p:pic>
        <p:nvPicPr>
          <p:cNvPr id="7" name="Рисунок 7" descr="0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3933056"/>
            <a:ext cx="1205707" cy="199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Рисунок 30" descr="2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341438"/>
            <a:ext cx="474345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pic>
        <p:nvPicPr>
          <p:cNvPr id="29700" name="Рисунок 3" descr="logo.jpg"/>
          <p:cNvPicPr>
            <a:picLocks noChangeAspect="1"/>
          </p:cNvPicPr>
          <p:nvPr/>
        </p:nvPicPr>
        <p:blipFill>
          <a:blip r:embed="rId3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CB5E781C-0A20-45E0-8DC6-F5EF740DB070}" type="slidenum">
              <a:rPr lang="ru-RU">
                <a:latin typeface="Calibri" pitchFamily="34" charset="0"/>
              </a:rPr>
              <a:pPr/>
              <a:t>24</a:t>
            </a:fld>
            <a:endParaRPr lang="ru-RU">
              <a:latin typeface="Calibri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5219700" y="1268413"/>
            <a:ext cx="865188" cy="36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1692275" y="4581525"/>
            <a:ext cx="287338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932363" y="2997200"/>
            <a:ext cx="1368425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508625" y="1844675"/>
            <a:ext cx="647700" cy="36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6156325" y="1125538"/>
            <a:ext cx="26209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Объединенные ячейки</a:t>
            </a:r>
          </a:p>
        </p:txBody>
      </p:sp>
      <p:sp>
        <p:nvSpPr>
          <p:cNvPr id="29708" name="TextBox 23"/>
          <p:cNvSpPr txBox="1">
            <a:spLocks noChangeArrowheads="1"/>
          </p:cNvSpPr>
          <p:nvPr/>
        </p:nvSpPr>
        <p:spPr bwMode="auto">
          <a:xfrm>
            <a:off x="6156325" y="1628775"/>
            <a:ext cx="2122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Числовой формат</a:t>
            </a:r>
          </a:p>
        </p:txBody>
      </p:sp>
      <p:sp>
        <p:nvSpPr>
          <p:cNvPr id="29709" name="TextBox 24"/>
          <p:cNvSpPr txBox="1">
            <a:spLocks noChangeArrowheads="1"/>
          </p:cNvSpPr>
          <p:nvPr/>
        </p:nvSpPr>
        <p:spPr bwMode="auto">
          <a:xfrm>
            <a:off x="6300788" y="2781300"/>
            <a:ext cx="1898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Разные заливки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5003800" y="4508500"/>
            <a:ext cx="1368425" cy="50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711" name="TextBox 26"/>
          <p:cNvSpPr txBox="1">
            <a:spLocks noChangeArrowheads="1"/>
          </p:cNvSpPr>
          <p:nvPr/>
        </p:nvSpPr>
        <p:spPr bwMode="auto">
          <a:xfrm>
            <a:off x="6372225" y="4292600"/>
            <a:ext cx="1150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Формула</a:t>
            </a:r>
          </a:p>
        </p:txBody>
      </p:sp>
      <p:sp>
        <p:nvSpPr>
          <p:cNvPr id="29712" name="TextBox 27"/>
          <p:cNvSpPr txBox="1">
            <a:spLocks noChangeArrowheads="1"/>
          </p:cNvSpPr>
          <p:nvPr/>
        </p:nvSpPr>
        <p:spPr bwMode="auto">
          <a:xfrm>
            <a:off x="2051050" y="5373688"/>
            <a:ext cx="1168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Картинка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3779838" y="1196975"/>
            <a:ext cx="2232025" cy="36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3174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8038" y="4508500"/>
            <a:ext cx="4608512" cy="1296988"/>
          </a:xfrm>
        </p:spPr>
        <p:txBody>
          <a:bodyPr/>
          <a:lstStyle/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- Подготовили демо-данные</a:t>
            </a:r>
            <a:br>
              <a:rPr lang="ru-RU" sz="2400" smtClean="0">
                <a:solidFill>
                  <a:schemeClr val="tx1"/>
                </a:solidFill>
              </a:rPr>
            </a:br>
            <a:r>
              <a:rPr lang="ru-RU" sz="2400" smtClean="0">
                <a:solidFill>
                  <a:schemeClr val="tx1"/>
                </a:solidFill>
              </a:rPr>
              <a:t>- Создали книгу и добавили лист</a:t>
            </a:r>
            <a:br>
              <a:rPr lang="ru-RU" sz="2400" smtClean="0">
                <a:solidFill>
                  <a:schemeClr val="tx1"/>
                </a:solidFill>
              </a:rPr>
            </a:br>
            <a:r>
              <a:rPr lang="ru-RU" sz="2400" smtClean="0">
                <a:solidFill>
                  <a:schemeClr val="tx1"/>
                </a:solidFill>
              </a:rPr>
              <a:t>- Установили ширину колонок</a:t>
            </a:r>
          </a:p>
        </p:txBody>
      </p:sp>
      <p:pic>
        <p:nvPicPr>
          <p:cNvPr id="31748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1269C5B5-3FEE-4D42-9E0C-37D66665953E}" type="slidenum">
              <a:rPr lang="ru-RU">
                <a:latin typeface="Calibri" pitchFamily="34" charset="0"/>
              </a:rPr>
              <a:pPr/>
              <a:t>25</a:t>
            </a:fld>
            <a:endParaRPr lang="ru-RU">
              <a:latin typeface="Calibri" pitchFamily="34" charset="0"/>
            </a:endParaRPr>
          </a:p>
        </p:txBody>
      </p:sp>
      <p:pic>
        <p:nvPicPr>
          <p:cNvPr id="31751" name="Рисунок 6" descr="27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3" y="1125538"/>
            <a:ext cx="9037637" cy="34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pic>
        <p:nvPicPr>
          <p:cNvPr id="32773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DDD0B848-723D-4C1A-A497-D59B2DF599C9}" type="slidenum">
              <a:rPr lang="ru-RU">
                <a:latin typeface="Calibri" pitchFamily="34" charset="0"/>
              </a:rPr>
              <a:pPr/>
              <a:t>26</a:t>
            </a:fld>
            <a:endParaRPr lang="ru-RU">
              <a:latin typeface="Calibri" pitchFamily="34" charset="0"/>
            </a:endParaRPr>
          </a:p>
        </p:txBody>
      </p:sp>
      <p:pic>
        <p:nvPicPr>
          <p:cNvPr id="32776" name="Рисунок 7" descr="24.png"/>
          <p:cNvPicPr>
            <a:picLocks noChangeAspect="1"/>
          </p:cNvPicPr>
          <p:nvPr/>
        </p:nvPicPr>
        <p:blipFill>
          <a:blip r:embed="rId4" cstate="print"/>
          <a:srcRect b="81844"/>
          <a:stretch>
            <a:fillRect/>
          </a:stretch>
        </p:blipFill>
        <p:spPr bwMode="auto">
          <a:xfrm>
            <a:off x="3131840" y="1628800"/>
            <a:ext cx="542256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v2.4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2924944"/>
            <a:ext cx="7771429" cy="12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337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188" y="1268413"/>
            <a:ext cx="8137525" cy="1079500"/>
          </a:xfrm>
        </p:spPr>
        <p:txBody>
          <a:bodyPr/>
          <a:lstStyle/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Подготовили форматы для тела таблицы с товарами. Общая часть для краткости вынесена в </a:t>
            </a:r>
            <a:r>
              <a:rPr lang="en-US" sz="2400" smtClean="0">
                <a:solidFill>
                  <a:schemeClr val="tx1"/>
                </a:solidFill>
              </a:rPr>
              <a:t>common</a:t>
            </a:r>
            <a:r>
              <a:rPr lang="ru-RU" sz="240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3796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408F1573-D057-48D6-BF47-B64ACB7117A1}" type="slidenum">
              <a:rPr lang="ru-RU">
                <a:latin typeface="Calibri" pitchFamily="34" charset="0"/>
              </a:rPr>
              <a:pPr/>
              <a:t>27</a:t>
            </a:fld>
            <a:endParaRPr lang="ru-RU">
              <a:latin typeface="Calibri" pitchFamily="34" charset="0"/>
            </a:endParaRPr>
          </a:p>
        </p:txBody>
      </p:sp>
      <p:pic>
        <p:nvPicPr>
          <p:cNvPr id="33799" name="Рисунок 6" descr="29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2492375"/>
            <a:ext cx="8018463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348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550" y="1196975"/>
            <a:ext cx="3240088" cy="574675"/>
          </a:xfrm>
        </p:spPr>
        <p:txBody>
          <a:bodyPr/>
          <a:lstStyle/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Пишем товары</a:t>
            </a:r>
          </a:p>
        </p:txBody>
      </p:sp>
      <p:pic>
        <p:nvPicPr>
          <p:cNvPr id="34820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F60E87EB-6621-49F0-B938-4CAD115FF1F6}" type="slidenum">
              <a:rPr lang="ru-RU">
                <a:latin typeface="Calibri" pitchFamily="34" charset="0"/>
              </a:rPr>
              <a:pPr/>
              <a:t>28</a:t>
            </a:fld>
            <a:endParaRPr lang="ru-RU">
              <a:latin typeface="Calibri" pitchFamily="34" charset="0"/>
            </a:endParaRPr>
          </a:p>
        </p:txBody>
      </p:sp>
      <p:pic>
        <p:nvPicPr>
          <p:cNvPr id="34823" name="Рисунок 8" descr="30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773238"/>
            <a:ext cx="7304088" cy="42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 стрелкой 10"/>
          <p:cNvCxnSpPr>
            <a:stCxn id="34825" idx="2"/>
          </p:cNvCxnSpPr>
          <p:nvPr/>
        </p:nvCxnSpPr>
        <p:spPr>
          <a:xfrm flipH="1">
            <a:off x="7524750" y="3930650"/>
            <a:ext cx="611188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825" name="TextBox 12"/>
          <p:cNvSpPr txBox="1">
            <a:spLocks noChangeArrowheads="1"/>
          </p:cNvSpPr>
          <p:nvPr/>
        </p:nvSpPr>
        <p:spPr bwMode="auto">
          <a:xfrm>
            <a:off x="7308850" y="2852738"/>
            <a:ext cx="165576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Выбираем формат в зависимости от количества</a:t>
            </a:r>
          </a:p>
        </p:txBody>
      </p:sp>
      <p:pic>
        <p:nvPicPr>
          <p:cNvPr id="34826" name="Рисунок 16" descr="3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1196752"/>
            <a:ext cx="4487549" cy="93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358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1196752"/>
            <a:ext cx="2232248" cy="574675"/>
          </a:xfrm>
        </p:spPr>
        <p:txBody>
          <a:bodyPr/>
          <a:lstStyle/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Считаем итого</a:t>
            </a:r>
          </a:p>
        </p:txBody>
      </p:sp>
      <p:pic>
        <p:nvPicPr>
          <p:cNvPr id="35844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726ED47E-69A9-4A02-A6A9-92847680CFE9}" type="slidenum">
              <a:rPr lang="ru-RU">
                <a:latin typeface="Calibri" pitchFamily="34" charset="0"/>
              </a:rPr>
              <a:pPr/>
              <a:t>29</a:t>
            </a:fld>
            <a:endParaRPr lang="ru-RU">
              <a:latin typeface="Calibri" pitchFamily="34" charset="0"/>
            </a:endParaRPr>
          </a:p>
        </p:txBody>
      </p:sp>
      <p:pic>
        <p:nvPicPr>
          <p:cNvPr id="35847" name="Рисунок 6" descr="3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513" y="2852936"/>
            <a:ext cx="898048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779912" y="4005064"/>
            <a:ext cx="13223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>
                <a:latin typeface="+mj-lt"/>
              </a:rPr>
              <a:t>ГОТОВО!</a:t>
            </a:r>
          </a:p>
        </p:txBody>
      </p:sp>
      <p:pic>
        <p:nvPicPr>
          <p:cNvPr id="35849" name="Рисунок 8" descr="3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132856"/>
            <a:ext cx="58277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Чтение файла</a:t>
            </a:r>
            <a:endParaRPr lang="ru-RU" smtClean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1340768"/>
            <a:ext cx="2304951" cy="3599730"/>
          </a:xfrm>
        </p:spPr>
        <p:txBody>
          <a:bodyPr/>
          <a:lstStyle/>
          <a:p>
            <a:pPr algn="l" eaLnBrk="1" hangingPunct="1"/>
            <a:r>
              <a:rPr lang="en-US" sz="2400" b="1" smtClean="0">
                <a:solidFill>
                  <a:schemeClr val="tx1"/>
                </a:solidFill>
              </a:rPr>
              <a:t>WorkBook</a:t>
            </a:r>
          </a:p>
          <a:p>
            <a:pPr algn="l" eaLnBrk="1" hangingPunct="1"/>
            <a:r>
              <a:rPr lang="en-US" sz="2400" b="1" smtClean="0">
                <a:solidFill>
                  <a:schemeClr val="tx1"/>
                </a:solidFill>
              </a:rPr>
              <a:t> </a:t>
            </a:r>
            <a:r>
              <a:rPr lang="en-US" sz="2400" b="1" smtClean="0">
                <a:solidFill>
                  <a:schemeClr val="tx1"/>
                </a:solidFill>
              </a:rPr>
              <a:t>   WorkSheet [ ]</a:t>
            </a:r>
          </a:p>
          <a:p>
            <a:pPr algn="l" eaLnBrk="1" hangingPunct="1"/>
            <a:r>
              <a:rPr lang="en-US" sz="2400" b="1" smtClean="0">
                <a:solidFill>
                  <a:schemeClr val="tx1"/>
                </a:solidFill>
              </a:rPr>
              <a:t>        Cells [ ] [ ]</a:t>
            </a:r>
            <a:br>
              <a:rPr lang="en-US" sz="2400" b="1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tx1"/>
                </a:solidFill>
              </a:rPr>
              <a:t>            Format</a:t>
            </a:r>
            <a:br>
              <a:rPr lang="en-US" sz="2400" b="1" smtClean="0">
                <a:solidFill>
                  <a:schemeClr val="tx1"/>
                </a:solidFill>
              </a:rPr>
            </a:br>
            <a:r>
              <a:rPr lang="en-US" sz="2400" b="1" smtClean="0">
                <a:solidFill>
                  <a:schemeClr val="tx1"/>
                </a:solidFill>
              </a:rPr>
              <a:t>                Font</a:t>
            </a:r>
          </a:p>
        </p:txBody>
      </p:sp>
      <p:pic>
        <p:nvPicPr>
          <p:cNvPr id="3076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8388350" y="6308725"/>
            <a:ext cx="51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E0B840A6-1FF4-4A56-B491-B3991AB67CEF}" type="slidenum">
              <a:rPr lang="ru-RU">
                <a:latin typeface="Calibri" pitchFamily="34" charset="0"/>
              </a:rPr>
              <a:pPr/>
              <a:t>3</a:t>
            </a:fld>
            <a:endParaRPr lang="ru-RU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5301208"/>
            <a:ext cx="345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*SP - Spreadsheet::ParseExcel</a:t>
            </a:r>
            <a:endParaRPr lang="ru-RU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 bwMode="auto">
          <a:xfrm>
            <a:off x="4860032" y="1340768"/>
            <a:ext cx="331236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</a:t>
            </a:r>
            <a:r>
              <a:rPr lang="en-US" sz="2400" b="1">
                <a:solidFill>
                  <a:srgbClr val="00B050"/>
                </a:solidFill>
                <a:latin typeface="+mn-lt"/>
                <a:cs typeface="+mn-cs"/>
              </a:rPr>
              <a:t>::Workbook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SP::WorkSheet</a:t>
            </a:r>
          </a:p>
          <a:p>
            <a:pPr lvl="0">
              <a:spcBef>
                <a:spcPct val="20000"/>
              </a:spcBef>
            </a:pPr>
            <a:r>
              <a:rPr lang="en-US" sz="2400" b="1">
                <a:solidFill>
                  <a:srgbClr val="00B050"/>
                </a:solidFill>
                <a:latin typeface="+mn-lt"/>
                <a:cs typeface="+mn-cs"/>
              </a:rPr>
              <a:t>SP::Cell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400" b="1">
                <a:solidFill>
                  <a:srgbClr val="00B050"/>
                </a:solidFill>
                <a:latin typeface="+mn-lt"/>
                <a:cs typeface="+mn-cs"/>
              </a:rPr>
              <a:t>SP</a:t>
            </a:r>
            <a:r>
              <a:rPr lang="en-US" sz="2400" b="1">
                <a:solidFill>
                  <a:srgbClr val="00B050"/>
                </a:solidFill>
                <a:latin typeface="+mn-lt"/>
                <a:cs typeface="+mn-cs"/>
              </a:rPr>
              <a:t>::</a:t>
            </a:r>
            <a:r>
              <a:rPr lang="en-US" sz="2400" b="1" smtClean="0">
                <a:solidFill>
                  <a:srgbClr val="00B050"/>
                </a:solidFill>
                <a:latin typeface="+mn-lt"/>
                <a:cs typeface="+mn-cs"/>
              </a:rPr>
              <a:t>Format</a:t>
            </a:r>
            <a:br>
              <a:rPr lang="en-US" sz="2400" b="1" smtClean="0">
                <a:solidFill>
                  <a:srgbClr val="00B050"/>
                </a:solidFill>
                <a:latin typeface="+mn-lt"/>
                <a:cs typeface="+mn-cs"/>
              </a:rPr>
            </a:br>
            <a:r>
              <a:rPr lang="en-US" sz="2400" b="1">
                <a:solidFill>
                  <a:srgbClr val="00B050"/>
                </a:solidFill>
                <a:latin typeface="+mn-lt"/>
                <a:cs typeface="+mn-cs"/>
              </a:rPr>
              <a:t>SP::Font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pic>
        <p:nvPicPr>
          <p:cNvPr id="36867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D249ACB-364B-4B76-B863-CD9559FBFEFF}" type="slidenum">
              <a:rPr lang="ru-RU">
                <a:latin typeface="Calibri" pitchFamily="34" charset="0"/>
              </a:rPr>
              <a:pPr/>
              <a:t>30</a:t>
            </a:fld>
            <a:endParaRPr lang="ru-RU">
              <a:latin typeface="Calibri" pitchFamily="34" charset="0"/>
            </a:endParaRPr>
          </a:p>
        </p:txBody>
      </p:sp>
      <p:pic>
        <p:nvPicPr>
          <p:cNvPr id="36870" name="Рисунок 6" descr="25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196975"/>
            <a:ext cx="5846762" cy="46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Box 7"/>
          <p:cNvSpPr txBox="1">
            <a:spLocks noChangeArrowheads="1"/>
          </p:cNvSpPr>
          <p:nvPr/>
        </p:nvSpPr>
        <p:spPr bwMode="auto">
          <a:xfrm>
            <a:off x="6659563" y="1916113"/>
            <a:ext cx="2251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Очень симпатично</a:t>
            </a:r>
            <a:r>
              <a:rPr lang="en-US"/>
              <a:t>!</a:t>
            </a:r>
            <a:endParaRPr lang="ru-RU"/>
          </a:p>
        </p:txBody>
      </p:sp>
      <p:pic>
        <p:nvPicPr>
          <p:cNvPr id="36872" name="Рисунок 8" descr="05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1725" y="2492375"/>
            <a:ext cx="101441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3789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1268760"/>
            <a:ext cx="6913463" cy="4391025"/>
          </a:xfrm>
        </p:spPr>
        <p:txBody>
          <a:bodyPr/>
          <a:lstStyle/>
          <a:p>
            <a:pPr algn="l" eaLnBrk="1" hangingPunct="1"/>
            <a:r>
              <a:rPr lang="ru-RU" sz="2400" b="1" smtClean="0">
                <a:solidFill>
                  <a:schemeClr val="tx1"/>
                </a:solidFill>
              </a:rPr>
              <a:t>Хм.</a:t>
            </a:r>
            <a:endParaRPr lang="ru-RU" sz="2400" b="1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000" smtClean="0">
                <a:solidFill>
                  <a:schemeClr val="tx1"/>
                </a:solidFill>
              </a:rPr>
              <a:t>НЕЛЬЗЯ – Использовать один и тот же формат для простых и объединенных ячеек </a:t>
            </a:r>
          </a:p>
        </p:txBody>
      </p:sp>
      <p:pic>
        <p:nvPicPr>
          <p:cNvPr id="37892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3C48D91F-C16A-4266-B33A-BFE6789FFDF7}" type="slidenum">
              <a:rPr lang="ru-RU">
                <a:latin typeface="Calibri" pitchFamily="34" charset="0"/>
              </a:rPr>
              <a:pPr/>
              <a:t>31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389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705551" cy="1655762"/>
          </a:xfrm>
        </p:spPr>
        <p:txBody>
          <a:bodyPr/>
          <a:lstStyle/>
          <a:p>
            <a:pPr algn="l" eaLnBrk="1" hangingPunct="1"/>
            <a:r>
              <a:rPr lang="ru-RU" sz="2400" b="1" smtClean="0">
                <a:solidFill>
                  <a:schemeClr val="tx1"/>
                </a:solidFill>
              </a:rPr>
              <a:t>ХМ!</a:t>
            </a:r>
            <a:endParaRPr lang="ru-RU" sz="2400" b="1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000" smtClean="0">
                <a:solidFill>
                  <a:schemeClr val="tx1"/>
                </a:solidFill>
              </a:rPr>
              <a:t>Картинка вставляется не в ячейку, а где-то «в том месте», управлять которым можно «от левого верхнего угла текущей ячейки».</a:t>
            </a:r>
          </a:p>
          <a:p>
            <a:pPr algn="l" eaLnBrk="1" hangingPunct="1"/>
            <a:r>
              <a:rPr lang="ru-RU" sz="2000" smtClean="0">
                <a:solidFill>
                  <a:schemeClr val="tx1"/>
                </a:solidFill>
              </a:rPr>
              <a:t>А вот это вообще задать невозможно</a:t>
            </a:r>
          </a:p>
          <a:p>
            <a:pPr algn="l" eaLnBrk="1" hangingPunct="1"/>
            <a:endParaRPr lang="ru-RU" sz="2400" b="1" smtClean="0">
              <a:solidFill>
                <a:schemeClr val="tx1"/>
              </a:solidFill>
            </a:endParaRPr>
          </a:p>
        </p:txBody>
      </p:sp>
      <p:pic>
        <p:nvPicPr>
          <p:cNvPr id="38916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7734181C-7B12-445C-9EDE-E172E1A4CA1A}" type="slidenum">
              <a:rPr lang="ru-RU">
                <a:latin typeface="Calibri" pitchFamily="34" charset="0"/>
              </a:rPr>
              <a:pPr/>
              <a:t>32</a:t>
            </a:fld>
            <a:endParaRPr lang="ru-RU">
              <a:latin typeface="Calibri" pitchFamily="34" charset="0"/>
            </a:endParaRPr>
          </a:p>
        </p:txBody>
      </p:sp>
      <p:pic>
        <p:nvPicPr>
          <p:cNvPr id="38919" name="Рисунок 6" descr="3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3141663"/>
            <a:ext cx="5410200" cy="285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 стрелкой 8"/>
          <p:cNvCxnSpPr/>
          <p:nvPr/>
        </p:nvCxnSpPr>
        <p:spPr>
          <a:xfrm>
            <a:off x="1691680" y="2636912"/>
            <a:ext cx="4032845" cy="2736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288" y="3716338"/>
            <a:ext cx="1728787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000">
                <a:latin typeface="+mn-lt"/>
                <a:cs typeface="+mn-cs"/>
              </a:rPr>
              <a:t>Вот что будет, если высота строк будет меньше высоты картинок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692275" y="4941888"/>
            <a:ext cx="11509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399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1340768"/>
            <a:ext cx="3888432" cy="4391025"/>
          </a:xfrm>
        </p:spPr>
        <p:txBody>
          <a:bodyPr/>
          <a:lstStyle/>
          <a:p>
            <a:pPr eaLnBrk="1" hangingPunct="1"/>
            <a:r>
              <a:rPr lang="ru-RU" sz="2000" smtClean="0">
                <a:solidFill>
                  <a:schemeClr val="tx1"/>
                </a:solidFill>
              </a:rPr>
              <a:t>«</a:t>
            </a:r>
            <a:r>
              <a:rPr lang="en-US" sz="2000" smtClean="0">
                <a:solidFill>
                  <a:schemeClr val="tx1"/>
                </a:solidFill>
              </a:rPr>
              <a:t>PNG</a:t>
            </a:r>
            <a:r>
              <a:rPr lang="en-US" sz="2000" smtClean="0">
                <a:solidFill>
                  <a:schemeClr val="tx1"/>
                </a:solidFill>
              </a:rPr>
              <a:t>, JPEG or </a:t>
            </a:r>
            <a:r>
              <a:rPr lang="en-US" sz="2000" smtClean="0">
                <a:solidFill>
                  <a:schemeClr val="tx1"/>
                </a:solidFill>
              </a:rPr>
              <a:t>BMP </a:t>
            </a:r>
            <a:r>
              <a:rPr lang="en-US" sz="2000" smtClean="0">
                <a:solidFill>
                  <a:schemeClr val="tx1"/>
                </a:solidFill>
              </a:rPr>
              <a:t>format</a:t>
            </a:r>
            <a:r>
              <a:rPr lang="ru-RU" sz="2000" smtClean="0">
                <a:solidFill>
                  <a:schemeClr val="tx1"/>
                </a:solidFill>
              </a:rPr>
              <a:t>»</a:t>
            </a:r>
          </a:p>
          <a:p>
            <a:pPr eaLnBrk="1" hangingPunct="1"/>
            <a:endParaRPr lang="ru-RU" sz="2000" smtClean="0">
              <a:solidFill>
                <a:schemeClr val="tx1"/>
              </a:solidFill>
            </a:endParaRPr>
          </a:p>
          <a:p>
            <a:pPr eaLnBrk="1" hangingPunct="1"/>
            <a:r>
              <a:rPr lang="ru-RU" sz="2000" smtClean="0">
                <a:solidFill>
                  <a:schemeClr val="tx1"/>
                </a:solidFill>
              </a:rPr>
              <a:t>А как же </a:t>
            </a:r>
            <a:r>
              <a:rPr lang="en-US" sz="2000" smtClean="0">
                <a:solidFill>
                  <a:schemeClr val="tx1"/>
                </a:solidFill>
              </a:rPr>
              <a:t>GIF?</a:t>
            </a:r>
            <a:endParaRPr lang="ru-RU" sz="2000" smtClean="0">
              <a:solidFill>
                <a:schemeClr val="tx1"/>
              </a:solidFill>
            </a:endParaRPr>
          </a:p>
        </p:txBody>
      </p:sp>
      <p:pic>
        <p:nvPicPr>
          <p:cNvPr id="39940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68034682-793A-4906-ACD3-CCC9A2F525DD}" type="slidenum">
              <a:rPr lang="ru-RU">
                <a:latin typeface="Calibri" pitchFamily="34" charset="0"/>
              </a:rPr>
              <a:pPr/>
              <a:t>33</a:t>
            </a:fld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Запись файла</a:t>
            </a:r>
          </a:p>
        </p:txBody>
      </p:sp>
      <p:sp>
        <p:nvSpPr>
          <p:cNvPr id="2253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341438"/>
            <a:ext cx="8642350" cy="4391025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b="1" smtClean="0">
                <a:solidFill>
                  <a:schemeClr val="tx1"/>
                </a:solidFill>
              </a:rPr>
              <a:t>Для простоты?</a:t>
            </a:r>
            <a:endParaRPr lang="ru-RU" sz="2400" b="1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ru-RU" sz="2000" smtClean="0">
                <a:solidFill>
                  <a:schemeClr val="tx1"/>
                </a:solidFill>
              </a:rPr>
              <a:t>Кодировка цветов. Сводит с ума, хотя можно и </a:t>
            </a:r>
            <a:r>
              <a:rPr lang="en-US" sz="2000" smtClean="0">
                <a:solidFill>
                  <a:schemeClr val="tx1"/>
                </a:solidFill>
              </a:rPr>
              <a:t>RGB</a:t>
            </a:r>
            <a:r>
              <a:rPr lang="ru-RU" sz="2000" smtClean="0">
                <a:solidFill>
                  <a:schemeClr val="tx1"/>
                </a:solidFill>
              </a:rPr>
              <a:t>:</a:t>
            </a:r>
          </a:p>
          <a:p>
            <a:pPr eaLnBrk="1" hangingPunct="1">
              <a:defRPr/>
            </a:pPr>
            <a:r>
              <a:rPr lang="ru-RU" sz="2000" smtClean="0">
                <a:solidFill>
                  <a:schemeClr val="tx1"/>
                </a:solidFill>
              </a:rPr>
              <a:t>                       </a:t>
            </a:r>
            <a:r>
              <a:rPr lang="en-US" sz="2000" smtClean="0">
                <a:solidFill>
                  <a:schemeClr val="tx1"/>
                </a:solidFill>
              </a:rPr>
              <a:t>$workbook-&gt;set_custom_color(40, '#FF6600'       </a:t>
            </a:r>
            <a:r>
              <a:rPr lang="en-US" sz="2000" smtClean="0">
                <a:solidFill>
                  <a:schemeClr val="tx1"/>
                </a:solidFill>
              </a:rPr>
              <a:t>);</a:t>
            </a:r>
            <a:r>
              <a:rPr lang="en-US" sz="2000" smtClean="0"/>
              <a:t> </a:t>
            </a:r>
            <a:r>
              <a:rPr lang="ru-RU" sz="2000" smtClean="0"/>
              <a:t/>
            </a:r>
            <a:br>
              <a:rPr lang="ru-RU" sz="2000" smtClean="0"/>
            </a:br>
            <a:endParaRPr lang="ru-RU" sz="200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ru-RU" sz="2000" smtClean="0">
                <a:solidFill>
                  <a:schemeClr val="tx1"/>
                </a:solidFill>
              </a:rPr>
              <a:t>Иногда я делаю так:</a:t>
            </a:r>
          </a:p>
          <a:p>
            <a:pPr algn="l" eaLnBrk="1" hangingPunct="1">
              <a:defRPr/>
            </a:pPr>
            <a:endParaRPr lang="ru-RU" sz="2000" smtClean="0">
              <a:solidFill>
                <a:schemeClr val="tx1"/>
              </a:solidFill>
            </a:endParaRPr>
          </a:p>
        </p:txBody>
      </p:sp>
      <p:pic>
        <p:nvPicPr>
          <p:cNvPr id="40964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203ACA9E-3CAB-45F3-A875-A79B545B08AD}" type="slidenum">
              <a:rPr lang="ru-RU">
                <a:latin typeface="Calibri" pitchFamily="34" charset="0"/>
              </a:rPr>
              <a:pPr/>
              <a:t>34</a:t>
            </a:fld>
            <a:endParaRPr lang="ru-RU">
              <a:latin typeface="Calibri" pitchFamily="34" charset="0"/>
            </a:endParaRPr>
          </a:p>
        </p:txBody>
      </p:sp>
      <p:pic>
        <p:nvPicPr>
          <p:cNvPr id="40967" name="Рисунок 6" descr="35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356992"/>
            <a:ext cx="49720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Рисунок 7" descr="2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068960"/>
            <a:ext cx="3120653" cy="235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Прямая со стрелкой 9"/>
          <p:cNvCxnSpPr/>
          <p:nvPr/>
        </p:nvCxnSpPr>
        <p:spPr>
          <a:xfrm>
            <a:off x="4788024" y="3861048"/>
            <a:ext cx="72008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764705"/>
            <a:ext cx="7128792" cy="4894734"/>
          </a:xfrm>
        </p:spPr>
        <p:txBody>
          <a:bodyPr/>
          <a:lstStyle/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>Спасибо </a:t>
            </a:r>
            <a:r>
              <a:rPr lang="ru-RU" sz="2400" smtClean="0">
                <a:solidFill>
                  <a:schemeClr val="tx1"/>
                </a:solidFill>
              </a:rPr>
              <a:t>=)</a:t>
            </a:r>
            <a:br>
              <a:rPr lang="ru-RU" sz="2400" smtClean="0">
                <a:solidFill>
                  <a:schemeClr val="tx1"/>
                </a:solidFill>
              </a:rPr>
            </a:br>
            <a:r>
              <a:rPr lang="ru-RU" sz="2400" smtClean="0">
                <a:solidFill>
                  <a:schemeClr val="tx1"/>
                </a:solidFill>
              </a:rPr>
              <a:t>Код тут: </a:t>
            </a:r>
            <a:r>
              <a:rPr lang="en-US" sz="240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2400" smtClean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2400" smtClean="0">
                <a:solidFill>
                  <a:schemeClr val="tx1"/>
                </a:solidFill>
                <a:hlinkClick r:id="rId2"/>
              </a:rPr>
              <a:t>github.com/name2rnd</a:t>
            </a:r>
            <a:endParaRPr lang="ru-RU" sz="2400" smtClean="0">
              <a:solidFill>
                <a:schemeClr val="tx1"/>
              </a:solidFill>
            </a:endParaRPr>
          </a:p>
          <a:p>
            <a:pPr algn="l" eaLnBrk="1" hangingPunct="1"/>
            <a:endParaRPr lang="ru-RU" sz="2400" smtClean="0">
              <a:solidFill>
                <a:schemeClr val="tx1"/>
              </a:solidFill>
            </a:endParaRPr>
          </a:p>
        </p:txBody>
      </p:sp>
      <p:pic>
        <p:nvPicPr>
          <p:cNvPr id="41987" name="Рисунок 3" descr="logo.jpg"/>
          <p:cNvPicPr>
            <a:picLocks noChangeAspect="1"/>
          </p:cNvPicPr>
          <p:nvPr/>
        </p:nvPicPr>
        <p:blipFill>
          <a:blip r:embed="rId3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7348BE4B-AE29-4A78-B51D-C71ECF74011E}" type="slidenum">
              <a:rPr lang="ru-RU">
                <a:latin typeface="Calibri" pitchFamily="34" charset="0"/>
              </a:rPr>
              <a:pPr/>
              <a:t>35</a:t>
            </a:fld>
            <a:endParaRPr lang="ru-RU">
              <a:latin typeface="Calibri" pitchFamily="34" charset="0"/>
            </a:endParaRPr>
          </a:p>
        </p:txBody>
      </p:sp>
      <p:pic>
        <p:nvPicPr>
          <p:cNvPr id="41990" name="Рисунок 6" descr="36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150" y="2133600"/>
            <a:ext cx="5426075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11" descr="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268760"/>
            <a:ext cx="836612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</a:t>
            </a:r>
            <a:r>
              <a:rPr lang="ru-RU" smtClean="0"/>
              <a:t> Чтение файла</a:t>
            </a:r>
          </a:p>
        </p:txBody>
      </p:sp>
      <p:pic>
        <p:nvPicPr>
          <p:cNvPr id="4100" name="Рисунок 3" descr="logo.jpg"/>
          <p:cNvPicPr>
            <a:picLocks noChangeAspect="1"/>
          </p:cNvPicPr>
          <p:nvPr/>
        </p:nvPicPr>
        <p:blipFill>
          <a:blip r:embed="rId3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AD38B936-0FA1-41C8-A146-19D5F538EABC}" type="slidenum">
              <a:rPr lang="ru-RU">
                <a:latin typeface="Calibri" pitchFamily="34" charset="0"/>
              </a:rPr>
              <a:pPr/>
              <a:t>4</a:t>
            </a:fld>
            <a:endParaRPr lang="ru-RU">
              <a:latin typeface="Calibri" pitchFamily="34" charset="0"/>
            </a:endParaRPr>
          </a:p>
        </p:txBody>
      </p:sp>
      <p:sp>
        <p:nvSpPr>
          <p:cNvPr id="4103" name="TextBox 9"/>
          <p:cNvSpPr txBox="1">
            <a:spLocks noChangeArrowheads="1"/>
          </p:cNvSpPr>
          <p:nvPr/>
        </p:nvSpPr>
        <p:spPr bwMode="auto">
          <a:xfrm>
            <a:off x="2771800" y="1772816"/>
            <a:ext cx="3235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Это пример идеального случая</a:t>
            </a:r>
          </a:p>
        </p:txBody>
      </p:sp>
      <p:pic>
        <p:nvPicPr>
          <p:cNvPr id="4104" name="Рисунок 10" descr="01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708920"/>
            <a:ext cx="84105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Box 12"/>
          <p:cNvSpPr txBox="1">
            <a:spLocks noChangeArrowheads="1"/>
          </p:cNvSpPr>
          <p:nvPr/>
        </p:nvSpPr>
        <p:spPr bwMode="auto">
          <a:xfrm>
            <a:off x="539552" y="4509120"/>
            <a:ext cx="4953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Такие и правда бывают. Но редко. Очень редко.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Чтение файла</a:t>
            </a:r>
          </a:p>
        </p:txBody>
      </p:sp>
      <p:pic>
        <p:nvPicPr>
          <p:cNvPr id="5124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375CC528-D88B-4D53-8EAC-7F47CDF4BF15}" type="slidenum">
              <a:rPr lang="ru-RU">
                <a:latin typeface="Calibri" pitchFamily="34" charset="0"/>
              </a:rPr>
              <a:pPr/>
              <a:t>5</a:t>
            </a:fld>
            <a:endParaRPr lang="ru-RU">
              <a:latin typeface="Calibri" pitchFamily="34" charset="0"/>
            </a:endParaRPr>
          </a:p>
        </p:txBody>
      </p:sp>
      <p:pic>
        <p:nvPicPr>
          <p:cNvPr id="8" name="Рисунок 7" descr="v2.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1196752"/>
            <a:ext cx="4971429" cy="3838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Чтение файла</a:t>
            </a:r>
          </a:p>
        </p:txBody>
      </p:sp>
      <p:pic>
        <p:nvPicPr>
          <p:cNvPr id="7172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7602542-27E2-4976-AECA-E26647FEB7DD}" type="slidenum">
              <a:rPr lang="ru-RU">
                <a:latin typeface="Calibri" pitchFamily="34" charset="0"/>
              </a:rPr>
              <a:pPr/>
              <a:t>6</a:t>
            </a:fld>
            <a:endParaRPr lang="ru-RU">
              <a:latin typeface="Calibri" pitchFamily="34" charset="0"/>
            </a:endParaRPr>
          </a:p>
        </p:txBody>
      </p:sp>
      <p:pic>
        <p:nvPicPr>
          <p:cNvPr id="9" name="Рисунок 8" descr="v2.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1556792"/>
            <a:ext cx="7190477" cy="1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Чтение файла</a:t>
            </a:r>
          </a:p>
        </p:txBody>
      </p:sp>
      <p:pic>
        <p:nvPicPr>
          <p:cNvPr id="7172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7602542-27E2-4976-AECA-E26647FEB7DD}" type="slidenum">
              <a:rPr lang="ru-RU">
                <a:latin typeface="Calibri" pitchFamily="34" charset="0"/>
              </a:rPr>
              <a:pPr/>
              <a:t>7</a:t>
            </a:fld>
            <a:endParaRPr lang="ru-RU">
              <a:latin typeface="Calibri" pitchFamily="34" charset="0"/>
            </a:endParaRPr>
          </a:p>
        </p:txBody>
      </p:sp>
      <p:pic>
        <p:nvPicPr>
          <p:cNvPr id="9" name="Рисунок 8" descr="v2.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1556792"/>
            <a:ext cx="7190477" cy="1600000"/>
          </a:xfrm>
          <a:prstGeom prst="rect">
            <a:avLst/>
          </a:prstGeom>
        </p:spPr>
      </p:pic>
      <p:pic>
        <p:nvPicPr>
          <p:cNvPr id="7" name="Рисунок 7" descr="02.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645024"/>
            <a:ext cx="58181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/>
          <p:nvPr/>
        </p:nvCxnSpPr>
        <p:spPr>
          <a:xfrm>
            <a:off x="1259632" y="1844824"/>
            <a:ext cx="2592288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Чтение файла</a:t>
            </a:r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341438"/>
            <a:ext cx="8642350" cy="4391025"/>
          </a:xfrm>
        </p:spPr>
        <p:txBody>
          <a:bodyPr/>
          <a:lstStyle/>
          <a:p>
            <a:pPr eaLnBrk="1" hangingPunct="1"/>
            <a:r>
              <a:rPr lang="ru-RU" sz="2400" smtClean="0">
                <a:solidFill>
                  <a:schemeClr val="tx1"/>
                </a:solidFill>
              </a:rPr>
              <a:t>Суровая </a:t>
            </a:r>
            <a:r>
              <a:rPr lang="ru-RU" sz="2400" smtClean="0">
                <a:solidFill>
                  <a:schemeClr val="tx1"/>
                </a:solidFill>
              </a:rPr>
              <a:t>реальность</a:t>
            </a:r>
            <a:endParaRPr lang="ru-RU" sz="2400" smtClean="0">
              <a:solidFill>
                <a:schemeClr val="tx1"/>
              </a:solidFill>
            </a:endParaRPr>
          </a:p>
        </p:txBody>
      </p:sp>
      <p:pic>
        <p:nvPicPr>
          <p:cNvPr id="9220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0945DA4E-AA26-42DF-810D-D4CA666C1427}" type="slidenum">
              <a:rPr lang="ru-RU">
                <a:latin typeface="Calibri" pitchFamily="34" charset="0"/>
              </a:rPr>
              <a:pPr/>
              <a:t>8</a:t>
            </a:fld>
            <a:endParaRPr lang="ru-RU">
              <a:latin typeface="Calibri" pitchFamily="34" charset="0"/>
            </a:endParaRPr>
          </a:p>
        </p:txBody>
      </p:sp>
      <p:pic>
        <p:nvPicPr>
          <p:cNvPr id="9223" name="Рисунок 8" descr="0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20888"/>
            <a:ext cx="8027987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250825" y="188913"/>
            <a:ext cx="8642350" cy="890587"/>
          </a:xfrm>
        </p:spPr>
        <p:txBody>
          <a:bodyPr/>
          <a:lstStyle/>
          <a:p>
            <a:pPr eaLnBrk="1" hangingPunct="1"/>
            <a:r>
              <a:rPr lang="en-US" smtClean="0"/>
              <a:t>Excel </a:t>
            </a:r>
            <a:r>
              <a:rPr lang="ru-RU" smtClean="0"/>
              <a:t>97-</a:t>
            </a:r>
            <a:r>
              <a:rPr lang="en-US" smtClean="0"/>
              <a:t>2003. </a:t>
            </a:r>
            <a:r>
              <a:rPr lang="ru-RU" smtClean="0"/>
              <a:t>Чтение файла</a:t>
            </a:r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341438"/>
            <a:ext cx="8642350" cy="4391025"/>
          </a:xfrm>
        </p:spPr>
        <p:txBody>
          <a:bodyPr/>
          <a:lstStyle/>
          <a:p>
            <a:pPr algn="l" eaLnBrk="1" hangingPunct="1"/>
            <a:r>
              <a:rPr lang="ru-RU" sz="2400" smtClean="0">
                <a:solidFill>
                  <a:schemeClr val="tx1"/>
                </a:solidFill>
              </a:rPr>
              <a:t/>
            </a:r>
            <a:br>
              <a:rPr lang="ru-RU" sz="2400" smtClean="0">
                <a:solidFill>
                  <a:schemeClr val="tx1"/>
                </a:solidFill>
              </a:rPr>
            </a:br>
            <a:r>
              <a:rPr lang="ru-RU" sz="2400" smtClean="0">
                <a:solidFill>
                  <a:schemeClr val="tx1"/>
                </a:solidFill>
              </a:rPr>
              <a:t/>
            </a:r>
            <a:br>
              <a:rPr lang="ru-RU" sz="2400" smtClean="0">
                <a:solidFill>
                  <a:schemeClr val="tx1"/>
                </a:solidFill>
              </a:rPr>
            </a:br>
            <a:r>
              <a:rPr lang="ru-RU" sz="2400" smtClean="0">
                <a:solidFill>
                  <a:schemeClr val="tx1"/>
                </a:solidFill>
              </a:rPr>
              <a:t/>
            </a:r>
            <a:br>
              <a:rPr lang="ru-RU" sz="2400" smtClean="0">
                <a:solidFill>
                  <a:schemeClr val="tx1"/>
                </a:solidFill>
              </a:rPr>
            </a:br>
            <a:r>
              <a:rPr lang="ru-RU" sz="2400" smtClean="0">
                <a:solidFill>
                  <a:schemeClr val="tx1"/>
                </a:solidFill>
              </a:rPr>
              <a:t/>
            </a:r>
            <a:br>
              <a:rPr lang="ru-RU" sz="2400" smtClean="0">
                <a:solidFill>
                  <a:schemeClr val="tx1"/>
                </a:solidFill>
              </a:rPr>
            </a:br>
            <a:r>
              <a:rPr lang="ru-RU" sz="2400" smtClean="0">
                <a:solidFill>
                  <a:schemeClr val="tx1"/>
                </a:solidFill>
              </a:rPr>
              <a:t/>
            </a:r>
            <a:br>
              <a:rPr lang="ru-RU" sz="2400" smtClean="0">
                <a:solidFill>
                  <a:schemeClr val="tx1"/>
                </a:solidFill>
              </a:rPr>
            </a:br>
            <a:endParaRPr lang="ru-RU" sz="2400" smtClean="0">
              <a:solidFill>
                <a:schemeClr val="tx1"/>
              </a:solidFill>
            </a:endParaRPr>
          </a:p>
        </p:txBody>
      </p:sp>
      <p:pic>
        <p:nvPicPr>
          <p:cNvPr id="10244" name="Рисунок 3" descr="logo.jpg"/>
          <p:cNvPicPr>
            <a:picLocks noChangeAspect="1"/>
          </p:cNvPicPr>
          <p:nvPr/>
        </p:nvPicPr>
        <p:blipFill>
          <a:blip r:embed="rId2" cstate="print">
            <a:lum bright="24000"/>
          </a:blip>
          <a:srcRect/>
          <a:stretch>
            <a:fillRect/>
          </a:stretch>
        </p:blipFill>
        <p:spPr bwMode="auto">
          <a:xfrm>
            <a:off x="827088" y="6308725"/>
            <a:ext cx="2286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ot\Documents\Projects\shop2you\верстка\images\men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732463"/>
            <a:ext cx="1860550" cy="11255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82000"/>
              </a:srgbClr>
            </a:outerShdw>
          </a:effectLst>
        </p:spPr>
      </p:pic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8388350" y="6308725"/>
            <a:ext cx="576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C67EF356-4008-4FCA-9E3C-E82BF4972AF4}" type="slidenum">
              <a:rPr lang="ru-RU">
                <a:latin typeface="Calibri" pitchFamily="34" charset="0"/>
              </a:rPr>
              <a:pPr/>
              <a:t>9</a:t>
            </a:fld>
            <a:endParaRPr lang="ru-RU">
              <a:latin typeface="Calibri" pitchFamily="34" charset="0"/>
            </a:endParaRPr>
          </a:p>
        </p:txBody>
      </p:sp>
      <p:pic>
        <p:nvPicPr>
          <p:cNvPr id="10247" name="Рисунок 10" descr="05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412776"/>
            <a:ext cx="65897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Рисунок 12" descr="07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645024"/>
            <a:ext cx="82867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Прямая со стрелкой 13"/>
          <p:cNvCxnSpPr/>
          <p:nvPr/>
        </p:nvCxnSpPr>
        <p:spPr>
          <a:xfrm flipV="1">
            <a:off x="971550" y="2348880"/>
            <a:ext cx="1440210" cy="792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2555776" y="4149080"/>
            <a:ext cx="935038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661</Words>
  <Application>Microsoft Office PowerPoint</Application>
  <PresentationFormat>Экран (4:3)</PresentationFormat>
  <Paragraphs>151</Paragraphs>
  <Slides>35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Тема Office</vt:lpstr>
      <vt:lpstr>Работаем с документами. Часть 1</vt:lpstr>
      <vt:lpstr>Excel 97-2003</vt:lpstr>
      <vt:lpstr>Excel 97-2003. Чтение файла</vt:lpstr>
      <vt:lpstr>Excel 97-2003. Чтение файла</vt:lpstr>
      <vt:lpstr>Excel 97-2003. Чтение файла</vt:lpstr>
      <vt:lpstr>Excel 97-2003. Чтение файла</vt:lpstr>
      <vt:lpstr>Excel 97-2003. Чтение файла</vt:lpstr>
      <vt:lpstr>Excel 97-2003. Чтение файла</vt:lpstr>
      <vt:lpstr>Excel 97-2003. Чтение файла</vt:lpstr>
      <vt:lpstr>Excel 97-2003. Чтение файла</vt:lpstr>
      <vt:lpstr>Excel 97-2003. Чтение файла</vt:lpstr>
      <vt:lpstr>Excel 97-2003. Чтение файла</vt:lpstr>
      <vt:lpstr>Excel 97-2003. Чтение файла</vt:lpstr>
      <vt:lpstr>Excel 97-2003. Чтение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Excel 97-2003. Запись файла</vt:lpstr>
      <vt:lpstr>Слайд 35</vt:lpstr>
    </vt:vector>
  </TitlesOfParts>
  <Company>IT-Matrix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Savenkova</dc:creator>
  <cp:lastModifiedBy>Savenkova</cp:lastModifiedBy>
  <cp:revision>172</cp:revision>
  <dcterms:created xsi:type="dcterms:W3CDTF">2014-11-15T13:42:26Z</dcterms:created>
  <dcterms:modified xsi:type="dcterms:W3CDTF">2015-01-31T17:47:58Z</dcterms:modified>
</cp:coreProperties>
</file>