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8" r:id="rId5"/>
    <p:sldId id="257" r:id="rId6"/>
    <p:sldId id="264" r:id="rId7"/>
    <p:sldId id="259" r:id="rId8"/>
    <p:sldId id="260" r:id="rId9"/>
    <p:sldId id="261" r:id="rId10"/>
    <p:sldId id="262" r:id="rId11"/>
    <p:sldId id="263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251"/>
    <a:srgbClr val="ED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eb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ebp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ebp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eb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Alexa, schreiben Sie!</a:t>
            </a:r>
            <a:br>
              <a:rPr lang="de-DE" dirty="0" smtClean="0"/>
            </a:br>
            <a:r>
              <a:rPr lang="de-DE" sz="4400" dirty="0" smtClean="0"/>
              <a:t>Erfahrungen mit Sprachsteuerung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Frey</a:t>
            </a:r>
          </a:p>
          <a:p>
            <a:r>
              <a:rPr lang="de-DE" dirty="0" smtClean="0"/>
              <a:t>Institut für Maschinelle Sprachverarbeitung, Stuttgart</a:t>
            </a:r>
          </a:p>
          <a:p>
            <a:r>
              <a:rPr lang="de-DE" dirty="0" err="1" smtClean="0"/>
              <a:t>TaCoS</a:t>
            </a:r>
            <a:r>
              <a:rPr lang="de-DE" dirty="0" smtClean="0"/>
              <a:t> 29 – 22. Juni 2019, Saarbrücken</a:t>
            </a:r>
          </a:p>
        </p:txBody>
      </p:sp>
    </p:spTree>
    <p:extLst>
      <p:ext uri="{BB962C8B-B14F-4D97-AF65-F5344CB8AC3E}">
        <p14:creationId xmlns:p14="http://schemas.microsoft.com/office/powerpoint/2010/main" val="29280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6445490" y="856744"/>
            <a:ext cx="5398578" cy="1368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08030" y="3631721"/>
            <a:ext cx="33682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Ausgabe</a:t>
            </a:r>
            <a:endParaRPr lang="de-DE" sz="66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987099" y="810883"/>
            <a:ext cx="1437588" cy="1607206"/>
            <a:chOff x="1987099" y="810882"/>
            <a:chExt cx="2974526" cy="33254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24" y="905773"/>
              <a:ext cx="1992701" cy="1992701"/>
            </a:xfrm>
            <a:prstGeom prst="rect">
              <a:avLst/>
            </a:prstGeom>
            <a:noFill/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099" y="810882"/>
              <a:ext cx="1178648" cy="176841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423" y="2074653"/>
              <a:ext cx="1801986" cy="2061714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2" y="1538230"/>
            <a:ext cx="1144586" cy="114458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5043882" y="2622433"/>
            <a:ext cx="2245438" cy="1687659"/>
            <a:chOff x="4974871" y="2113475"/>
            <a:chExt cx="3523588" cy="264830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871" y="2244215"/>
              <a:ext cx="3107360" cy="1561381"/>
            </a:xfrm>
            <a:prstGeom prst="rect">
              <a:avLst/>
            </a:prstGeom>
          </p:spPr>
        </p:pic>
        <p:grpSp>
          <p:nvGrpSpPr>
            <p:cNvPr id="9" name="Gruppieren 8"/>
            <p:cNvGrpSpPr/>
            <p:nvPr/>
          </p:nvGrpSpPr>
          <p:grpSpPr>
            <a:xfrm>
              <a:off x="5850150" y="2113475"/>
              <a:ext cx="2648309" cy="2648309"/>
              <a:chOff x="5850150" y="2113475"/>
              <a:chExt cx="2648309" cy="2648309"/>
            </a:xfrm>
          </p:grpSpPr>
          <p:cxnSp>
            <p:nvCxnSpPr>
              <p:cNvPr id="16" name="Gerader Verbinder 15"/>
              <p:cNvCxnSpPr/>
              <p:nvPr/>
            </p:nvCxnSpPr>
            <p:spPr>
              <a:xfrm flipV="1">
                <a:off x="6090249" y="2418089"/>
                <a:ext cx="1354347" cy="15500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ECECEC"/>
                  </a:clrFrom>
                  <a:clrTo>
                    <a:srgbClr val="ECECE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0150" y="2113475"/>
                <a:ext cx="2648309" cy="2648309"/>
              </a:xfrm>
              <a:prstGeom prst="rect">
                <a:avLst/>
              </a:prstGeom>
            </p:spPr>
          </p:pic>
        </p:grpSp>
      </p:grp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7241" r="14556" b="25862"/>
          <a:stretch/>
        </p:blipFill>
        <p:spPr>
          <a:xfrm>
            <a:off x="6012615" y="3959525"/>
            <a:ext cx="2268744" cy="199270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528551" y="1076565"/>
            <a:ext cx="5195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de-DE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Okay|Yes</a:t>
            </a:r>
            <a:r>
              <a:rPr lang="de-DE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 I? will do( </a:t>
            </a:r>
            <a:r>
              <a:rPr lang="de-DE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)?!"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08030" y="3631721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Interaktion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987099" y="810883"/>
            <a:ext cx="1437588" cy="1607206"/>
            <a:chOff x="1987099" y="810882"/>
            <a:chExt cx="2974526" cy="33254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24" y="905773"/>
              <a:ext cx="1992701" cy="1992701"/>
            </a:xfrm>
            <a:prstGeom prst="rect">
              <a:avLst/>
            </a:prstGeom>
            <a:noFill/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099" y="810882"/>
              <a:ext cx="1178648" cy="176841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423" y="2074653"/>
              <a:ext cx="1801986" cy="2061714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2" y="1538230"/>
            <a:ext cx="1144586" cy="114458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5043882" y="2622433"/>
            <a:ext cx="2245438" cy="1687659"/>
            <a:chOff x="4974871" y="2113475"/>
            <a:chExt cx="3523588" cy="264830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871" y="2244215"/>
              <a:ext cx="3107360" cy="1561381"/>
            </a:xfrm>
            <a:prstGeom prst="rect">
              <a:avLst/>
            </a:prstGeom>
          </p:spPr>
        </p:pic>
        <p:grpSp>
          <p:nvGrpSpPr>
            <p:cNvPr id="9" name="Gruppieren 8"/>
            <p:cNvGrpSpPr/>
            <p:nvPr/>
          </p:nvGrpSpPr>
          <p:grpSpPr>
            <a:xfrm>
              <a:off x="5850150" y="2113475"/>
              <a:ext cx="2648309" cy="2648309"/>
              <a:chOff x="5850150" y="2113475"/>
              <a:chExt cx="2648309" cy="2648309"/>
            </a:xfrm>
          </p:grpSpPr>
          <p:cxnSp>
            <p:nvCxnSpPr>
              <p:cNvPr id="16" name="Gerader Verbinder 15"/>
              <p:cNvCxnSpPr/>
              <p:nvPr/>
            </p:nvCxnSpPr>
            <p:spPr>
              <a:xfrm flipV="1">
                <a:off x="6090249" y="2418089"/>
                <a:ext cx="1354347" cy="15500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ECECEC"/>
                  </a:clrFrom>
                  <a:clrTo>
                    <a:srgbClr val="ECECE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0150" y="2113475"/>
                <a:ext cx="2648309" cy="2648309"/>
              </a:xfrm>
              <a:prstGeom prst="rect">
                <a:avLst/>
              </a:prstGeom>
            </p:spPr>
          </p:pic>
        </p:grpSp>
      </p:grp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7241" r="14556" b="25862"/>
          <a:stretch/>
        </p:blipFill>
        <p:spPr>
          <a:xfrm>
            <a:off x="6012615" y="3959526"/>
            <a:ext cx="1345532" cy="118181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9000" y="5236559"/>
            <a:ext cx="2587928" cy="14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56" y="0"/>
            <a:ext cx="12380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5043882" y="2544792"/>
            <a:ext cx="3617039" cy="41234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08030" y="3631721"/>
            <a:ext cx="2560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Dialog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987099" y="810883"/>
            <a:ext cx="1437588" cy="1607206"/>
            <a:chOff x="1987099" y="810882"/>
            <a:chExt cx="2974526" cy="33254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24" y="905773"/>
              <a:ext cx="1992701" cy="1992701"/>
            </a:xfrm>
            <a:prstGeom prst="rect">
              <a:avLst/>
            </a:prstGeom>
            <a:noFill/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099" y="810882"/>
              <a:ext cx="1178648" cy="176841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423" y="2074653"/>
              <a:ext cx="1801986" cy="2061714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2" y="1538230"/>
            <a:ext cx="1144586" cy="114458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5043882" y="2622433"/>
            <a:ext cx="2245438" cy="1687659"/>
            <a:chOff x="4974871" y="2113475"/>
            <a:chExt cx="3523588" cy="264830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871" y="2244215"/>
              <a:ext cx="3107360" cy="1561381"/>
            </a:xfrm>
            <a:prstGeom prst="rect">
              <a:avLst/>
            </a:prstGeom>
          </p:spPr>
        </p:pic>
        <p:grpSp>
          <p:nvGrpSpPr>
            <p:cNvPr id="9" name="Gruppieren 8"/>
            <p:cNvGrpSpPr/>
            <p:nvPr/>
          </p:nvGrpSpPr>
          <p:grpSpPr>
            <a:xfrm>
              <a:off x="5850150" y="2113475"/>
              <a:ext cx="2648309" cy="2648309"/>
              <a:chOff x="5850150" y="2113475"/>
              <a:chExt cx="2648309" cy="2648309"/>
            </a:xfrm>
          </p:grpSpPr>
          <p:cxnSp>
            <p:nvCxnSpPr>
              <p:cNvPr id="16" name="Gerader Verbinder 15"/>
              <p:cNvCxnSpPr/>
              <p:nvPr/>
            </p:nvCxnSpPr>
            <p:spPr>
              <a:xfrm flipV="1">
                <a:off x="6090249" y="2418089"/>
                <a:ext cx="1354347" cy="15500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ECECEC"/>
                  </a:clrFrom>
                  <a:clrTo>
                    <a:srgbClr val="ECECE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0150" y="2113475"/>
                <a:ext cx="2648309" cy="2648309"/>
              </a:xfrm>
              <a:prstGeom prst="rect">
                <a:avLst/>
              </a:prstGeom>
            </p:spPr>
          </p:pic>
        </p:grpSp>
      </p:grp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7241" r="14556" b="25862"/>
          <a:stretch/>
        </p:blipFill>
        <p:spPr>
          <a:xfrm>
            <a:off x="6012615" y="3959526"/>
            <a:ext cx="1345532" cy="118181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917" y="5296528"/>
            <a:ext cx="1876882" cy="103969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799611" y="2590568"/>
            <a:ext cx="4667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 smtClean="0"/>
              <a:t>A</a:t>
            </a:r>
            <a:br>
              <a:rPr lang="de-DE" sz="3200" b="1" dirty="0" smtClean="0"/>
            </a:br>
            <a:r>
              <a:rPr lang="de-DE" sz="3200" b="1" dirty="0" smtClean="0"/>
              <a:t>D</a:t>
            </a:r>
            <a:br>
              <a:rPr lang="de-DE" sz="3200" b="1" dirty="0" smtClean="0"/>
            </a:br>
            <a:r>
              <a:rPr lang="de-DE" sz="3200" b="1" dirty="0" smtClean="0"/>
              <a:t>V</a:t>
            </a:r>
            <a:br>
              <a:rPr lang="de-DE" sz="3200" b="1" dirty="0" smtClean="0"/>
            </a:br>
            <a:r>
              <a:rPr lang="de-DE" sz="3200" b="1" dirty="0" smtClean="0"/>
              <a:t>I</a:t>
            </a:r>
            <a:br>
              <a:rPr lang="de-DE" sz="3200" b="1" dirty="0" smtClean="0"/>
            </a:br>
            <a:r>
              <a:rPr lang="de-DE" sz="3200" b="1" dirty="0" smtClean="0"/>
              <a:t>S</a:t>
            </a:r>
            <a:br>
              <a:rPr lang="de-DE" sz="3200" b="1" dirty="0" smtClean="0"/>
            </a:br>
            <a:r>
              <a:rPr lang="de-DE" sz="3200" b="1" dirty="0" smtClean="0"/>
              <a:t>E</a:t>
            </a:r>
            <a:br>
              <a:rPr lang="de-DE" sz="3200" b="1" dirty="0" smtClean="0"/>
            </a:br>
            <a:r>
              <a:rPr lang="de-DE" sz="3200" b="1" dirty="0" smtClean="0"/>
              <a:t>R</a:t>
            </a:r>
          </a:p>
          <a:p>
            <a:pPr algn="ctr"/>
            <a:r>
              <a:rPr lang="de-DE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9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08030" y="3631721"/>
            <a:ext cx="4834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991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AlexSaar</a:t>
            </a:r>
            <a:r>
              <a:rPr lang="de-DE" dirty="0" smtClean="0"/>
              <a:t>, schreien Sie!</a:t>
            </a:r>
            <a:br>
              <a:rPr lang="de-DE" dirty="0" smtClean="0"/>
            </a:br>
            <a:r>
              <a:rPr lang="de-DE" sz="4400" dirty="0" smtClean="0"/>
              <a:t>Erfahrungen mit Sprachsteuerung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Frey</a:t>
            </a:r>
          </a:p>
          <a:p>
            <a:r>
              <a:rPr lang="de-DE" dirty="0" smtClean="0"/>
              <a:t>Institut für Maschinelle Sprachverarbeitung, Stuttgart</a:t>
            </a:r>
          </a:p>
          <a:p>
            <a:r>
              <a:rPr lang="de-DE" dirty="0" err="1" smtClean="0"/>
              <a:t>TaCoS</a:t>
            </a:r>
            <a:r>
              <a:rPr lang="de-DE" dirty="0" smtClean="0"/>
              <a:t> 29 – 22. Juni 2019, Saarbrücken</a:t>
            </a:r>
          </a:p>
        </p:txBody>
      </p:sp>
    </p:spTree>
    <p:extLst>
      <p:ext uri="{BB962C8B-B14F-4D97-AF65-F5344CB8AC3E}">
        <p14:creationId xmlns:p14="http://schemas.microsoft.com/office/powerpoint/2010/main" val="39169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Alexa, schreiben Sie!</a:t>
            </a:r>
            <a:br>
              <a:rPr lang="de-DE" dirty="0" smtClean="0"/>
            </a:br>
            <a:r>
              <a:rPr lang="de-DE" sz="4400" dirty="0" smtClean="0"/>
              <a:t>Erfahrungen mit Sprachsteuerung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Frey</a:t>
            </a:r>
          </a:p>
          <a:p>
            <a:r>
              <a:rPr lang="de-DE" dirty="0" smtClean="0"/>
              <a:t>Institut für Maschinelle Sprachverarbeitung, Stuttgart</a:t>
            </a:r>
          </a:p>
          <a:p>
            <a:r>
              <a:rPr lang="de-DE" dirty="0" err="1" smtClean="0"/>
              <a:t>TaCoS</a:t>
            </a:r>
            <a:r>
              <a:rPr lang="de-DE" dirty="0" smtClean="0"/>
              <a:t> 29 – 22. Juni 2019, Saarbrücken</a:t>
            </a:r>
          </a:p>
        </p:txBody>
      </p:sp>
    </p:spTree>
    <p:extLst>
      <p:ext uri="{BB962C8B-B14F-4D97-AF65-F5344CB8AC3E}">
        <p14:creationId xmlns:p14="http://schemas.microsoft.com/office/powerpoint/2010/main" val="108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828999"/>
            <a:ext cx="4048664" cy="24291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08" y="3779806"/>
            <a:ext cx="4914183" cy="24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ist der Typ?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Genedischô</a:t>
            </a:r>
            <a:r>
              <a:rPr lang="de-DE" dirty="0" smtClean="0"/>
              <a:t> </a:t>
            </a:r>
            <a:r>
              <a:rPr lang="de-DE" dirty="0" err="1" smtClean="0"/>
              <a:t>Frange</a:t>
            </a:r>
            <a:endParaRPr lang="de-DE" dirty="0" smtClean="0"/>
          </a:p>
          <a:p>
            <a:r>
              <a:rPr lang="de-DE" dirty="0" smtClean="0"/>
              <a:t>6 Semester Physik</a:t>
            </a:r>
          </a:p>
          <a:p>
            <a:r>
              <a:rPr lang="de-DE" dirty="0" err="1" smtClean="0"/>
              <a:t>BSc</a:t>
            </a:r>
            <a:r>
              <a:rPr lang="de-DE" dirty="0" smtClean="0"/>
              <a:t> Maschinelle Sprachverarbeitung, Uni Stuttgart</a:t>
            </a:r>
          </a:p>
          <a:p>
            <a:r>
              <a:rPr lang="de-DE" dirty="0" smtClean="0"/>
              <a:t>Im 2. FS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Linguistics</a:t>
            </a:r>
            <a:r>
              <a:rPr lang="de-DE" dirty="0" smtClean="0"/>
              <a:t>, Uni Stuttgart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27" y="685800"/>
            <a:ext cx="2286000" cy="4861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73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2286000" y="1648461"/>
            <a:ext cx="6840747" cy="40278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637790" y="1648461"/>
            <a:ext cx="3743325" cy="64325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de-DE" sz="4000" b="1" dirty="0">
                <a:solidFill>
                  <a:schemeClr val="accent1"/>
                </a:solidFill>
              </a:rPr>
              <a:t>&gt;&gt;&gt; </a:t>
            </a:r>
            <a:r>
              <a:rPr lang="de-DE" sz="4000" b="1" dirty="0" smtClean="0">
                <a:solidFill>
                  <a:schemeClr val="accent1"/>
                </a:solidFill>
              </a:rPr>
              <a:t>User</a:t>
            </a:r>
            <a:endParaRPr lang="de-DE" sz="4000" b="1" dirty="0">
              <a:solidFill>
                <a:schemeClr val="accent1"/>
              </a:solidFill>
            </a:endParaRPr>
          </a:p>
        </p:txBody>
      </p:sp>
      <p:sp>
        <p:nvSpPr>
          <p:cNvPr id="3" name="Textfeld 2">
            <a:hlinkClick r:id="" action="ppaction://noaction"/>
          </p:cNvPr>
          <p:cNvSpPr txBox="1"/>
          <p:nvPr/>
        </p:nvSpPr>
        <p:spPr>
          <a:xfrm>
            <a:off x="2094533" y="4516470"/>
            <a:ext cx="1728787" cy="20313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de-DE" sz="1200" dirty="0" smtClean="0">
                <a:solidFill>
                  <a:schemeClr val="accent5"/>
                </a:solidFill>
              </a:rPr>
              <a:t>Aufnahme</a:t>
            </a:r>
            <a:endParaRPr lang="de-DE" sz="1200" dirty="0">
              <a:solidFill>
                <a:schemeClr val="accent5"/>
              </a:solidFill>
            </a:endParaRPr>
          </a:p>
        </p:txBody>
      </p:sp>
      <p:sp>
        <p:nvSpPr>
          <p:cNvPr id="4" name="Richtungspfeil 3"/>
          <p:cNvSpPr/>
          <p:nvPr/>
        </p:nvSpPr>
        <p:spPr>
          <a:xfrm rot="10800000">
            <a:off x="9345102" y="2700338"/>
            <a:ext cx="1971675" cy="1792287"/>
          </a:xfrm>
          <a:prstGeom prst="homePlate">
            <a:avLst>
              <a:gd name="adj" fmla="val 0"/>
            </a:avLst>
          </a:prstGeom>
          <a:solidFill>
            <a:srgbClr val="774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ichtungspfeil 4">
            <a:hlinkClick r:id="" action="ppaction://noaction"/>
          </p:cNvPr>
          <p:cNvSpPr/>
          <p:nvPr/>
        </p:nvSpPr>
        <p:spPr>
          <a:xfrm>
            <a:off x="2572827" y="2700338"/>
            <a:ext cx="2290763" cy="1792287"/>
          </a:xfrm>
          <a:prstGeom prst="homePlate">
            <a:avLst>
              <a:gd name="adj" fmla="val 3141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Eingebuchteter Richtungspfeil 9">
            <a:hlinkClick r:id="" action="ppaction://noaction"/>
          </p:cNvPr>
          <p:cNvSpPr/>
          <p:nvPr/>
        </p:nvSpPr>
        <p:spPr>
          <a:xfrm>
            <a:off x="4465127" y="2700338"/>
            <a:ext cx="2489200" cy="1792287"/>
          </a:xfrm>
          <a:prstGeom prst="chevron">
            <a:avLst>
              <a:gd name="adj" fmla="val 3238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Eingebuchteter Richtungspfeil 10">
            <a:hlinkClick r:id="" action="ppaction://noaction"/>
          </p:cNvPr>
          <p:cNvSpPr/>
          <p:nvPr/>
        </p:nvSpPr>
        <p:spPr>
          <a:xfrm>
            <a:off x="6555865" y="2700338"/>
            <a:ext cx="2489200" cy="1792287"/>
          </a:xfrm>
          <a:prstGeom prst="chevron">
            <a:avLst>
              <a:gd name="adj" fmla="val 3238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ingebuchteter Richtungspfeil 11">
            <a:hlinkClick r:id="" action="ppaction://noaction"/>
          </p:cNvPr>
          <p:cNvSpPr/>
          <p:nvPr/>
        </p:nvSpPr>
        <p:spPr>
          <a:xfrm>
            <a:off x="8646602" y="2700338"/>
            <a:ext cx="2489200" cy="1792287"/>
          </a:xfrm>
          <a:prstGeom prst="chevron">
            <a:avLst>
              <a:gd name="adj" fmla="val 32385"/>
            </a:avLst>
          </a:prstGeom>
          <a:solidFill>
            <a:srgbClr val="774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72827" y="3325638"/>
            <a:ext cx="2057400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de-DE" sz="1600" dirty="0" smtClean="0">
                <a:solidFill>
                  <a:schemeClr val="bg1"/>
                </a:solidFill>
              </a:rPr>
              <a:t>Physikalisches</a:t>
            </a:r>
          </a:p>
          <a:p>
            <a:pPr algn="ctr" eaLnBrk="1" hangingPunct="1">
              <a:lnSpc>
                <a:spcPct val="110000"/>
              </a:lnSpc>
            </a:pPr>
            <a:r>
              <a:rPr lang="de-DE" sz="1600" dirty="0" smtClean="0">
                <a:solidFill>
                  <a:schemeClr val="bg1"/>
                </a:solidFill>
              </a:rPr>
              <a:t>Audiosignal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903277" y="3453917"/>
            <a:ext cx="2016125" cy="2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de-DE" sz="1600" dirty="0" smtClean="0">
                <a:solidFill>
                  <a:schemeClr val="bg1"/>
                </a:solidFill>
              </a:rPr>
              <a:t>Speech-</a:t>
            </a:r>
            <a:r>
              <a:rPr lang="de-DE" sz="1600" dirty="0" err="1" smtClean="0">
                <a:solidFill>
                  <a:schemeClr val="bg1"/>
                </a:solidFill>
              </a:rPr>
              <a:t>To</a:t>
            </a:r>
            <a:r>
              <a:rPr lang="de-DE" sz="1600" dirty="0" smtClean="0">
                <a:solidFill>
                  <a:schemeClr val="bg1"/>
                </a:solidFill>
              </a:rPr>
              <a:t>-Text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Textfeld 1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062277" y="3290713"/>
            <a:ext cx="1873250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de-DE" sz="1600" dirty="0" err="1" smtClean="0">
                <a:solidFill>
                  <a:schemeClr val="bg1"/>
                </a:solidFill>
              </a:rPr>
              <a:t>Intent</a:t>
            </a:r>
            <a:r>
              <a:rPr lang="de-DE" sz="1600" dirty="0" smtClean="0">
                <a:solidFill>
                  <a:schemeClr val="bg1"/>
                </a:solidFill>
              </a:rPr>
              <a:t>-</a:t>
            </a:r>
          </a:p>
          <a:p>
            <a:pPr algn="ctr" eaLnBrk="1" hangingPunct="1">
              <a:lnSpc>
                <a:spcPct val="110000"/>
              </a:lnSpc>
            </a:pPr>
            <a:r>
              <a:rPr lang="de-DE" sz="1600" dirty="0" smtClean="0">
                <a:solidFill>
                  <a:schemeClr val="bg1"/>
                </a:solidFill>
              </a:rPr>
              <a:t>Klassifikation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Textfeld 1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297477" y="3426135"/>
            <a:ext cx="1628775" cy="2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de-DE" sz="1600" dirty="0" smtClean="0">
                <a:solidFill>
                  <a:schemeClr val="bg1"/>
                </a:solidFill>
              </a:rPr>
              <a:t>Durchführung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54365" y="5033011"/>
            <a:ext cx="4778375" cy="64325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de-DE" sz="4000" b="1" dirty="0" smtClean="0">
                <a:solidFill>
                  <a:schemeClr val="accent1"/>
                </a:solidFill>
              </a:rPr>
              <a:t>App-Server &lt;&lt;&lt;</a:t>
            </a:r>
            <a:endParaRPr lang="de-DE" sz="4000" b="1" dirty="0">
              <a:solidFill>
                <a:schemeClr val="accent1"/>
              </a:solidFill>
            </a:endParaRPr>
          </a:p>
        </p:txBody>
      </p:sp>
      <p:sp>
        <p:nvSpPr>
          <p:cNvPr id="14" name="Textfeld 13">
            <a:hlinkClick r:id="" action="ppaction://noaction"/>
          </p:cNvPr>
          <p:cNvSpPr txBox="1"/>
          <p:nvPr/>
        </p:nvSpPr>
        <p:spPr>
          <a:xfrm>
            <a:off x="4373052" y="4516471"/>
            <a:ext cx="1800225" cy="20313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de-DE" sz="1200" dirty="0" smtClean="0">
                <a:solidFill>
                  <a:schemeClr val="accent3"/>
                </a:solidFill>
              </a:rPr>
              <a:t>Schriftliche Äußerung</a:t>
            </a:r>
            <a:endParaRPr lang="de-DE" sz="1200" dirty="0">
              <a:solidFill>
                <a:schemeClr val="accent3"/>
              </a:solidFill>
            </a:endParaRPr>
          </a:p>
        </p:txBody>
      </p:sp>
      <p:sp>
        <p:nvSpPr>
          <p:cNvPr id="15" name="Textfeld 14">
            <a:hlinkClick r:id="" action="ppaction://noaction"/>
          </p:cNvPr>
          <p:cNvSpPr txBox="1"/>
          <p:nvPr/>
        </p:nvSpPr>
        <p:spPr>
          <a:xfrm>
            <a:off x="6343140" y="4527584"/>
            <a:ext cx="2078037" cy="20313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de-DE" sz="1200" dirty="0" err="1" smtClean="0">
                <a:solidFill>
                  <a:schemeClr val="accent4"/>
                </a:solidFill>
              </a:rPr>
              <a:t>Intent</a:t>
            </a:r>
            <a:r>
              <a:rPr lang="de-DE" sz="1200" dirty="0" smtClean="0">
                <a:solidFill>
                  <a:schemeClr val="accent4"/>
                </a:solidFill>
              </a:rPr>
              <a:t> und ggf. Parameter</a:t>
            </a:r>
            <a:endParaRPr lang="de-DE" sz="1200" dirty="0">
              <a:solidFill>
                <a:schemeClr val="accent4"/>
              </a:solidFill>
            </a:endParaRPr>
          </a:p>
        </p:txBody>
      </p:sp>
      <p:sp>
        <p:nvSpPr>
          <p:cNvPr id="16" name="Textfeld 2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11170" y="4527584"/>
            <a:ext cx="1846262" cy="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e-DE" sz="1200" dirty="0" smtClean="0">
                <a:solidFill>
                  <a:schemeClr val="accent2"/>
                </a:solidFill>
              </a:rPr>
              <a:t>Output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1484311" y="64701"/>
            <a:ext cx="10018713" cy="1752599"/>
          </a:xfrm>
        </p:spPr>
        <p:txBody>
          <a:bodyPr/>
          <a:lstStyle/>
          <a:p>
            <a:pPr algn="r"/>
            <a:r>
              <a:rPr lang="de-DE" b="1" dirty="0" smtClean="0"/>
              <a:t>Sprachgesteuerte Systeme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533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08030" y="3631721"/>
            <a:ext cx="37802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Hardware</a:t>
            </a:r>
            <a:endParaRPr lang="de-DE" sz="66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24" y="905773"/>
            <a:ext cx="1992701" cy="1992701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99" y="810882"/>
            <a:ext cx="1178648" cy="17684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23" y="2074653"/>
            <a:ext cx="1801986" cy="20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08030" y="3631721"/>
            <a:ext cx="27537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Korpus</a:t>
            </a:r>
            <a:endParaRPr lang="de-DE" sz="66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987099" y="810883"/>
            <a:ext cx="1437588" cy="1607206"/>
            <a:chOff x="1987099" y="810882"/>
            <a:chExt cx="2974526" cy="33254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24" y="905773"/>
              <a:ext cx="1992701" cy="1992701"/>
            </a:xfrm>
            <a:prstGeom prst="rect">
              <a:avLst/>
            </a:prstGeom>
            <a:noFill/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099" y="810882"/>
              <a:ext cx="1178648" cy="176841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423" y="2074653"/>
              <a:ext cx="1801986" cy="2061714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97" y="856744"/>
            <a:ext cx="2508274" cy="250827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43004" y="1665558"/>
            <a:ext cx="41464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Sammlung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Möglichst viele Befehle vieler Sprecher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Minimale Beeinflussung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Gesprächspartner offenlassen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Nicht-suggestive Fragen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977442" y="4071668"/>
            <a:ext cx="63145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Ihnen wird ein rotes Brausebonbon mit Kirsch-</a:t>
            </a:r>
          </a:p>
          <a:p>
            <a:r>
              <a:rPr lang="de-DE" sz="2400" b="1" dirty="0" err="1" smtClean="0"/>
              <a:t>geschmack</a:t>
            </a:r>
            <a:r>
              <a:rPr lang="de-DE" sz="2400" b="1" dirty="0" smtClean="0"/>
              <a:t> verkauft.</a:t>
            </a:r>
          </a:p>
          <a:p>
            <a:r>
              <a:rPr lang="de-DE" sz="2400" i="1" dirty="0" smtClean="0"/>
              <a:t>Was haben Sie gesagt?</a:t>
            </a:r>
          </a:p>
          <a:p>
            <a:endParaRPr lang="de-DE" sz="1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Geben Sie mir bitte eine Kirschbrause!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Hast mir noch ein Rotes?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Kirsche!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842739" y="4475285"/>
            <a:ext cx="339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de-DE" b="1" dirty="0" smtClean="0">
                <a:solidFill>
                  <a:schemeClr val="accent1"/>
                </a:solidFill>
              </a:rPr>
              <a:t>INTENT (z.B. </a:t>
            </a:r>
            <a:r>
              <a:rPr lang="de-DE" b="1" dirty="0" err="1" smtClean="0">
                <a:solidFill>
                  <a:schemeClr val="accent1"/>
                </a:solidFill>
              </a:rPr>
              <a:t>buy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yes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no</a:t>
            </a:r>
            <a:r>
              <a:rPr lang="de-DE" b="1" dirty="0" smtClean="0">
                <a:solidFill>
                  <a:schemeClr val="accent1"/>
                </a:solidFill>
              </a:rPr>
              <a:t>, …)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9095005" y="5248234"/>
            <a:ext cx="365518" cy="852854"/>
          </a:xfrm>
          <a:prstGeom prst="rightBrac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9460523" y="548999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cap="all" dirty="0" smtClean="0">
                <a:solidFill>
                  <a:schemeClr val="accent1"/>
                </a:solidFill>
              </a:rPr>
              <a:t>Äußerungen</a:t>
            </a:r>
            <a:endParaRPr lang="de-DE" b="1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08030" y="3631721"/>
            <a:ext cx="51267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 smtClean="0"/>
              <a:t>Intent</a:t>
            </a:r>
            <a:r>
              <a:rPr lang="de-DE" sz="6600" b="1" dirty="0" smtClean="0"/>
              <a:t>-</a:t>
            </a:r>
          </a:p>
          <a:p>
            <a:r>
              <a:rPr lang="de-DE" sz="6600" b="1" dirty="0" smtClean="0"/>
              <a:t>Klassifikation</a:t>
            </a:r>
            <a:endParaRPr lang="de-DE" sz="66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987099" y="810883"/>
            <a:ext cx="1437588" cy="1607206"/>
            <a:chOff x="1987099" y="810882"/>
            <a:chExt cx="2974526" cy="33254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24" y="905773"/>
              <a:ext cx="1992701" cy="1992701"/>
            </a:xfrm>
            <a:prstGeom prst="rect">
              <a:avLst/>
            </a:prstGeom>
            <a:noFill/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099" y="810882"/>
              <a:ext cx="1178648" cy="176841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423" y="2074653"/>
              <a:ext cx="1801986" cy="2061714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2" y="1538230"/>
            <a:ext cx="1144586" cy="11445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71" y="2244215"/>
            <a:ext cx="3107360" cy="1561381"/>
          </a:xfrm>
          <a:prstGeom prst="rect">
            <a:avLst/>
          </a:prstGeom>
        </p:spPr>
      </p:pic>
      <p:cxnSp>
        <p:nvCxnSpPr>
          <p:cNvPr id="16" name="Gerader Verbinder 15"/>
          <p:cNvCxnSpPr/>
          <p:nvPr/>
        </p:nvCxnSpPr>
        <p:spPr>
          <a:xfrm flipV="1">
            <a:off x="6090249" y="2418089"/>
            <a:ext cx="1354347" cy="1550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50" y="2113475"/>
            <a:ext cx="2648309" cy="2648309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057005" y="431321"/>
            <a:ext cx="34936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/>
              <a:t>String </a:t>
            </a:r>
            <a:r>
              <a:rPr lang="de-DE" sz="2800" b="1" dirty="0" err="1" smtClean="0"/>
              <a:t>Matching</a:t>
            </a:r>
            <a:endParaRPr lang="de-DE" sz="2800" b="1" dirty="0" smtClean="0"/>
          </a:p>
          <a:p>
            <a:pPr algn="r"/>
            <a:r>
              <a:rPr lang="de-DE" dirty="0" smtClean="0"/>
              <a:t>Üblicher Ansatz</a:t>
            </a:r>
          </a:p>
          <a:p>
            <a:pPr algn="r"/>
            <a:r>
              <a:rPr lang="de-DE" dirty="0" smtClean="0"/>
              <a:t>Slots einfach möglich</a:t>
            </a:r>
          </a:p>
          <a:p>
            <a:pPr algn="r"/>
            <a:r>
              <a:rPr lang="de-DE" dirty="0" err="1" smtClean="0"/>
              <a:t>RegEx</a:t>
            </a:r>
            <a:r>
              <a:rPr lang="de-DE" dirty="0" smtClean="0"/>
              <a:t> gilt auch als SM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de-DE" dirty="0"/>
          </a:p>
          <a:p>
            <a:pPr algn="r"/>
            <a:r>
              <a:rPr lang="de-DE" b="1" dirty="0" smtClean="0">
                <a:solidFill>
                  <a:schemeClr val="accent1"/>
                </a:solidFill>
              </a:rPr>
              <a:t>Beste Precision, schlechter Recall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27241" y="4215429"/>
            <a:ext cx="50758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/>
              <a:t>Generalisierende Modelle</a:t>
            </a:r>
          </a:p>
          <a:p>
            <a:pPr algn="r"/>
            <a:r>
              <a:rPr lang="de-DE" b="1" dirty="0">
                <a:solidFill>
                  <a:schemeClr val="accent1"/>
                </a:solidFill>
              </a:rPr>
              <a:t>Präsentabler Trade-Off zwischen Precision/ Recall</a:t>
            </a:r>
          </a:p>
          <a:p>
            <a:pPr algn="r"/>
            <a:endParaRPr lang="de-DE" dirty="0" smtClean="0"/>
          </a:p>
          <a:p>
            <a:pPr algn="r"/>
            <a:r>
              <a:rPr lang="de-DE" dirty="0" smtClean="0"/>
              <a:t>F1 &gt; 0,9 bei </a:t>
            </a:r>
            <a:r>
              <a:rPr lang="de-DE" dirty="0" err="1" smtClean="0"/>
              <a:t>Na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de-DE" dirty="0" err="1" smtClean="0"/>
              <a:t>ve</a:t>
            </a:r>
            <a:r>
              <a:rPr lang="de-DE" dirty="0" smtClean="0"/>
              <a:t> </a:t>
            </a:r>
            <a:r>
              <a:rPr lang="de-DE" dirty="0" err="1" smtClean="0"/>
              <a:t>Bayes</a:t>
            </a:r>
            <a:r>
              <a:rPr lang="de-DE" dirty="0" smtClean="0"/>
              <a:t> mit </a:t>
            </a:r>
            <a:r>
              <a:rPr lang="de-DE" dirty="0" err="1" smtClean="0"/>
              <a:t>Stemming</a:t>
            </a:r>
            <a:endParaRPr lang="de-DE" dirty="0" smtClean="0"/>
          </a:p>
          <a:p>
            <a:pPr algn="r"/>
            <a:r>
              <a:rPr lang="de-DE" dirty="0" smtClean="0"/>
              <a:t>Slots schwieriger, aber machbar (</a:t>
            </a:r>
            <a:r>
              <a:rPr lang="de-DE" dirty="0" err="1" smtClean="0"/>
              <a:t>BSc</a:t>
            </a:r>
            <a:r>
              <a:rPr lang="de-DE" dirty="0" smtClean="0"/>
              <a:t>-Thema?)</a:t>
            </a:r>
          </a:p>
        </p:txBody>
      </p:sp>
    </p:spTree>
    <p:extLst>
      <p:ext uri="{BB962C8B-B14F-4D97-AF65-F5344CB8AC3E}">
        <p14:creationId xmlns:p14="http://schemas.microsoft.com/office/powerpoint/2010/main" val="40821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225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Corbel</vt:lpstr>
      <vt:lpstr>Courier New</vt:lpstr>
      <vt:lpstr>Open Sans</vt:lpstr>
      <vt:lpstr>Wingdings</vt:lpstr>
      <vt:lpstr>Parallax</vt:lpstr>
      <vt:lpstr>Alexa, schreiben Sie! Erfahrungen mit Sprachsteuerung</vt:lpstr>
      <vt:lpstr>AlexSaar, schreien Sie! Erfahrungen mit Sprachsteuerung</vt:lpstr>
      <vt:lpstr>Alexa, schreiben Sie! Erfahrungen mit Sprachsteuerung</vt:lpstr>
      <vt:lpstr>PowerPoint-Präsentation</vt:lpstr>
      <vt:lpstr>Wer ist der Typ?</vt:lpstr>
      <vt:lpstr>Sprachgesteuerte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Alexa, schreiben Sie! Erfahrungsbericht von der Sprachsteuerung</dc:title>
  <dc:creator>Frey, Alexander</dc:creator>
  <cp:lastModifiedBy>Frey, Alexander</cp:lastModifiedBy>
  <cp:revision>26</cp:revision>
  <dcterms:created xsi:type="dcterms:W3CDTF">2019-06-21T20:55:06Z</dcterms:created>
  <dcterms:modified xsi:type="dcterms:W3CDTF">2019-06-21T23:02:04Z</dcterms:modified>
</cp:coreProperties>
</file>