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86" d="100"/>
          <a:sy n="86" d="100"/>
        </p:scale>
        <p:origin x="618"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1/12/2022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1/12/2022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9"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2"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8"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 </a:t>
            </a:r>
            <a:r>
              <a:rPr lang="en-US" dirty="0" err="1">
                <a:solidFill>
                  <a:srgbClr val="D4DF33"/>
                </a:solidFill>
              </a:rPr>
              <a:t>PowerCo</a:t>
            </a:r>
            <a:r>
              <a:rPr lang="en-US" dirty="0">
                <a:solidFill>
                  <a:srgbClr val="D4DF33"/>
                </a:solidFill>
              </a:rPr>
              <a:t> Customer attrition</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159903"/>
            <a:ext cx="6352558" cy="4538193"/>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Insight 1</a:t>
            </a:r>
          </a:p>
          <a:p>
            <a:pPr marL="550800" lvl="2" indent="-216000">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Customer churn percentage is 9.7% hence rendering a highly imbalanced dataset.</a:t>
            </a: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2</a:t>
            </a:r>
          </a:p>
          <a:p>
            <a:pPr marL="550800" lvl="2" indent="-216000">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Price sensitivities have an infinitesimal significance in the attrition. </a:t>
            </a:r>
          </a:p>
          <a:p>
            <a:pPr marL="550800" lvl="2" indent="-216000">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primary drivers of churn are : </a:t>
            </a:r>
          </a:p>
          <a:p>
            <a:pPr marL="677700" lvl="2" indent="-342900">
              <a:buClr>
                <a:schemeClr val="tx2">
                  <a:lumMod val="100000"/>
                </a:schemeClr>
              </a:buClr>
              <a:buSzPct val="100000"/>
              <a:buFont typeface="+mj-lt"/>
              <a:buAutoNum type="arabicPeriod"/>
            </a:pPr>
            <a:r>
              <a:rPr lang="en-US" sz="1600" dirty="0">
                <a:solidFill>
                  <a:schemeClr val="tx1">
                    <a:lumMod val="100000"/>
                  </a:schemeClr>
                </a:solidFill>
                <a:latin typeface="Trebuchet MS" panose="020B0703020202090204" pitchFamily="34" charset="0"/>
              </a:rPr>
              <a:t>Net margin</a:t>
            </a:r>
          </a:p>
          <a:p>
            <a:pPr marL="677700" lvl="2" indent="-342900">
              <a:buClr>
                <a:schemeClr val="tx2">
                  <a:lumMod val="100000"/>
                </a:schemeClr>
              </a:buClr>
              <a:buSzPct val="100000"/>
              <a:buFont typeface="+mj-lt"/>
              <a:buAutoNum type="arabicPeriod"/>
            </a:pPr>
            <a:r>
              <a:rPr lang="en-US" sz="1600" dirty="0">
                <a:solidFill>
                  <a:schemeClr val="tx1">
                    <a:lumMod val="100000"/>
                  </a:schemeClr>
                </a:solidFill>
                <a:latin typeface="Trebuchet MS" panose="020B0703020202090204" pitchFamily="34" charset="0"/>
              </a:rPr>
              <a:t>Consumption during the last 12 months</a:t>
            </a:r>
          </a:p>
          <a:p>
            <a:pPr marL="677700" lvl="2" indent="-342900">
              <a:buClr>
                <a:schemeClr val="tx2">
                  <a:lumMod val="100000"/>
                </a:schemeClr>
              </a:buClr>
              <a:buSzPct val="100000"/>
              <a:buFont typeface="+mj-lt"/>
              <a:buAutoNum type="arabicPeriod"/>
            </a:pPr>
            <a:r>
              <a:rPr lang="en-US" sz="1600" dirty="0">
                <a:solidFill>
                  <a:schemeClr val="tx1">
                    <a:lumMod val="100000"/>
                  </a:schemeClr>
                </a:solidFill>
                <a:latin typeface="Trebuchet MS" panose="020B0703020202090204" pitchFamily="34" charset="0"/>
              </a:rPr>
              <a:t>Forecast meter rent </a:t>
            </a:r>
          </a:p>
          <a:p>
            <a:pPr marL="334800" lvl="2" indent="0">
              <a:buClr>
                <a:schemeClr val="tx2">
                  <a:lumMod val="100000"/>
                </a:schemeClr>
              </a:buClr>
              <a:buSzPct val="100000"/>
              <a:buNone/>
            </a:pPr>
            <a:endParaRPr lang="en-US"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3</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Time plays a fairly important role on customer churn. The number of months since last product modification and number of months active are an important factor for churn.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model predicts the customers to churn with a precision of 89%. </a:t>
            </a:r>
          </a:p>
          <a:p>
            <a:pPr marL="108000" lvl="1" indent="0">
              <a:lnSpc>
                <a:spcPct val="100000"/>
              </a:lnSpc>
              <a:spcAft>
                <a:spcPts val="0"/>
              </a:spcAft>
              <a:buClr>
                <a:schemeClr val="tx2">
                  <a:lumMod val="100000"/>
                </a:schemeClr>
              </a:buClr>
              <a:buSzPct val="100000"/>
              <a:buNone/>
            </a:pPr>
            <a:r>
              <a:rPr lang="en-US" sz="1600" dirty="0">
                <a:solidFill>
                  <a:schemeClr val="tx1">
                    <a:lumMod val="100000"/>
                  </a:schemeClr>
                </a:solidFill>
                <a:latin typeface="Trebuchet MS" panose="020B0703020202090204" pitchFamily="34" charset="0"/>
              </a:rPr>
              <a:t>Recommendation : Offering discount to customers with extremely high churn probability is advisable since the majority class are of customers who have not churned. </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125</Words>
  <Application>Microsoft Office PowerPoint</Application>
  <PresentationFormat>Widescreen</PresentationFormat>
  <Paragraphs>15</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 PowerCo Customer attrition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NAMEERA</cp:lastModifiedBy>
  <cp:revision>449</cp:revision>
  <cp:lastPrinted>2016-04-06T18:59:25Z</cp:lastPrinted>
  <dcterms:created xsi:type="dcterms:W3CDTF">2016-11-04T11:46:04Z</dcterms:created>
  <dcterms:modified xsi:type="dcterms:W3CDTF">2022-01-12T17:20:37Z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