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63" r:id="rId3"/>
    <p:sldId id="269" r:id="rId4"/>
    <p:sldId id="267" r:id="rId5"/>
    <p:sldId id="290" r:id="rId6"/>
    <p:sldId id="258" r:id="rId7"/>
    <p:sldId id="257" r:id="rId8"/>
    <p:sldId id="262" r:id="rId9"/>
    <p:sldId id="287" r:id="rId10"/>
    <p:sldId id="289" r:id="rId11"/>
    <p:sldId id="274" r:id="rId12"/>
    <p:sldId id="264" r:id="rId13"/>
    <p:sldId id="273" r:id="rId14"/>
    <p:sldId id="288" r:id="rId15"/>
    <p:sldId id="275" r:id="rId16"/>
    <p:sldId id="291" r:id="rId17"/>
    <p:sldId id="266" r:id="rId18"/>
    <p:sldId id="280" r:id="rId19"/>
    <p:sldId id="276" r:id="rId20"/>
    <p:sldId id="282" r:id="rId21"/>
    <p:sldId id="281" r:id="rId22"/>
    <p:sldId id="283" r:id="rId23"/>
    <p:sldId id="279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143"/>
    <a:srgbClr val="F64522"/>
    <a:srgbClr val="FCDE28"/>
    <a:srgbClr val="EAA28E"/>
    <a:srgbClr val="35D773"/>
    <a:srgbClr val="1ACA61"/>
    <a:srgbClr val="30979C"/>
    <a:srgbClr val="79DDE7"/>
    <a:srgbClr val="384BD8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Performance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Sheet2!$H$3</c:f>
              <c:strCache>
                <c:ptCount val="1"/>
                <c:pt idx="0">
                  <c:v>TNR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Sheet2!$G$4:$G$8</c:f>
              <c:strCache>
                <c:ptCount val="5"/>
                <c:pt idx="0">
                  <c:v>Backward</c:v>
                </c:pt>
                <c:pt idx="1">
                  <c:v>LDA</c:v>
                </c:pt>
                <c:pt idx="2">
                  <c:v>NB</c:v>
                </c:pt>
                <c:pt idx="3">
                  <c:v>Tree</c:v>
                </c:pt>
                <c:pt idx="4">
                  <c:v>RF</c:v>
                </c:pt>
              </c:strCache>
            </c:strRef>
          </c:cat>
          <c:val>
            <c:numRef>
              <c:f>Sheet2!$H$4:$H$8</c:f>
              <c:numCache>
                <c:formatCode>General</c:formatCode>
                <c:ptCount val="5"/>
                <c:pt idx="0">
                  <c:v>0.44827586206896552</c:v>
                </c:pt>
                <c:pt idx="1">
                  <c:v>0.44827586206896552</c:v>
                </c:pt>
                <c:pt idx="2">
                  <c:v>0.48275862068965519</c:v>
                </c:pt>
                <c:pt idx="3">
                  <c:v>0.48275862068965519</c:v>
                </c:pt>
                <c:pt idx="4">
                  <c:v>0.10344827586206896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1-44C0-97C8-80BC04F83B00}"/>
            </c:ext>
          </c:extLst>
        </c:ser>
        <c:ser>
          <c:idx val="1"/>
          <c:order val="1"/>
          <c:tx>
            <c:strRef>
              <c:f>Sheet2!$I$3</c:f>
              <c:strCache>
                <c:ptCount val="1"/>
                <c:pt idx="0">
                  <c:v>NPV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Sheet2!$G$4:$G$8</c:f>
              <c:strCache>
                <c:ptCount val="5"/>
                <c:pt idx="0">
                  <c:v>Backward</c:v>
                </c:pt>
                <c:pt idx="1">
                  <c:v>LDA</c:v>
                </c:pt>
                <c:pt idx="2">
                  <c:v>NB</c:v>
                </c:pt>
                <c:pt idx="3">
                  <c:v>Tree</c:v>
                </c:pt>
                <c:pt idx="4">
                  <c:v>RF</c:v>
                </c:pt>
              </c:strCache>
            </c:strRef>
          </c:cat>
          <c:val>
            <c:numRef>
              <c:f>Sheet2!$I$4:$I$8</c:f>
              <c:numCache>
                <c:formatCode>General</c:formatCode>
                <c:ptCount val="5"/>
                <c:pt idx="0">
                  <c:v>0.30952380952380953</c:v>
                </c:pt>
                <c:pt idx="1">
                  <c:v>0.31707317073170732</c:v>
                </c:pt>
                <c:pt idx="2">
                  <c:v>0.35897435897435898</c:v>
                </c:pt>
                <c:pt idx="3">
                  <c:v>0.26415094339622641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21-44C0-97C8-80BC04F83B00}"/>
            </c:ext>
          </c:extLst>
        </c:ser>
        <c:ser>
          <c:idx val="2"/>
          <c:order val="2"/>
          <c:tx>
            <c:strRef>
              <c:f>Sheet2!$J$3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Sheet2!$G$4:$G$8</c:f>
              <c:strCache>
                <c:ptCount val="5"/>
                <c:pt idx="0">
                  <c:v>Backward</c:v>
                </c:pt>
                <c:pt idx="1">
                  <c:v>LDA</c:v>
                </c:pt>
                <c:pt idx="2">
                  <c:v>NB</c:v>
                </c:pt>
                <c:pt idx="3">
                  <c:v>Tree</c:v>
                </c:pt>
                <c:pt idx="4">
                  <c:v>RF</c:v>
                </c:pt>
              </c:strCache>
            </c:strRef>
          </c:cat>
          <c:val>
            <c:numRef>
              <c:f>Sheet2!$J$4:$J$8</c:f>
              <c:numCache>
                <c:formatCode>General</c:formatCode>
                <c:ptCount val="5"/>
                <c:pt idx="0">
                  <c:v>0.65384615384615385</c:v>
                </c:pt>
                <c:pt idx="1">
                  <c:v>0.66153846153846152</c:v>
                </c:pt>
                <c:pt idx="2">
                  <c:v>0.69230769230769229</c:v>
                </c:pt>
                <c:pt idx="3">
                  <c:v>0.58461538461538465</c:v>
                </c:pt>
                <c:pt idx="4">
                  <c:v>0.77692307692307694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21-44C0-97C8-80BC04F83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0007296"/>
        <c:axId val="410008936"/>
      </c:barChart>
      <c:catAx>
        <c:axId val="41000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08936"/>
        <c:crosses val="autoZero"/>
        <c:auto val="1"/>
        <c:lblAlgn val="ctr"/>
        <c:lblOffset val="100"/>
        <c:noMultiLvlLbl val="0"/>
      </c:catAx>
      <c:valAx>
        <c:axId val="41000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0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True Negative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TNR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Train</c:v>
                </c:pt>
                <c:pt idx="1">
                  <c:v>Select</c:v>
                </c:pt>
                <c:pt idx="2">
                  <c:v>Test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0.66</c:v>
                </c:pt>
                <c:pt idx="1">
                  <c:v>0.48</c:v>
                </c:pt>
                <c:pt idx="2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E4-4F31-8523-3587FA30A7E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98320328"/>
        <c:axId val="398323280"/>
      </c:lineChart>
      <c:catAx>
        <c:axId val="398320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23280"/>
        <c:crosses val="autoZero"/>
        <c:auto val="1"/>
        <c:lblAlgn val="ctr"/>
        <c:lblOffset val="100"/>
        <c:noMultiLvlLbl val="0"/>
      </c:catAx>
      <c:valAx>
        <c:axId val="398323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8320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Reason</a:t>
            </a:r>
            <a:r>
              <a:rPr lang="en-US" baseline="0"/>
              <a:t>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Sheet3!$A$3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Sheet3!$B$2:$E$2</c:f>
              <c:strCache>
                <c:ptCount val="4"/>
                <c:pt idx="0">
                  <c:v>Train home</c:v>
                </c:pt>
                <c:pt idx="1">
                  <c:v>Test home</c:v>
                </c:pt>
                <c:pt idx="2">
                  <c:v>Train other</c:v>
                </c:pt>
                <c:pt idx="3">
                  <c:v>Test other</c:v>
                </c:pt>
              </c:strCache>
            </c:strRef>
          </c:cat>
          <c:val>
            <c:numRef>
              <c:f>Sheet3!$B$3:$E$3</c:f>
              <c:numCache>
                <c:formatCode>General</c:formatCode>
                <c:ptCount val="4"/>
                <c:pt idx="0">
                  <c:v>0.22600000000000001</c:v>
                </c:pt>
                <c:pt idx="1">
                  <c:v>0.16500000000000001</c:v>
                </c:pt>
                <c:pt idx="2">
                  <c:v>0</c:v>
                </c:pt>
                <c:pt idx="3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0-4E2B-A34F-CD111160ACE9}"/>
            </c:ext>
          </c:extLst>
        </c:ser>
        <c:ser>
          <c:idx val="1"/>
          <c:order val="1"/>
          <c:tx>
            <c:strRef>
              <c:f>Sheet3!$A$4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p3d/>
          </c:spPr>
          <c:invertIfNegative val="0"/>
          <c:cat>
            <c:strRef>
              <c:f>Sheet3!$B$2:$E$2</c:f>
              <c:strCache>
                <c:ptCount val="4"/>
                <c:pt idx="0">
                  <c:v>Train home</c:v>
                </c:pt>
                <c:pt idx="1">
                  <c:v>Test home</c:v>
                </c:pt>
                <c:pt idx="2">
                  <c:v>Train other</c:v>
                </c:pt>
                <c:pt idx="3">
                  <c:v>Test other</c:v>
                </c:pt>
              </c:strCache>
            </c:strRef>
          </c:cat>
          <c:val>
            <c:numRef>
              <c:f>Sheet3!$B$4:$E$4</c:f>
              <c:numCache>
                <c:formatCode>General</c:formatCode>
                <c:ptCount val="4"/>
                <c:pt idx="0">
                  <c:v>0.152</c:v>
                </c:pt>
                <c:pt idx="1">
                  <c:v>0.28899999999999998</c:v>
                </c:pt>
                <c:pt idx="2">
                  <c:v>0.14099999999999999</c:v>
                </c:pt>
                <c:pt idx="3">
                  <c:v>0.10100000000000001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0-4E2B-A34F-CD111160A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5434872"/>
        <c:axId val="495430936"/>
        <c:axId val="0"/>
      </c:bar3DChart>
      <c:catAx>
        <c:axId val="495434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430936"/>
        <c:crosses val="autoZero"/>
        <c:auto val="1"/>
        <c:lblAlgn val="ctr"/>
        <c:lblOffset val="100"/>
        <c:noMultiLvlLbl val="0"/>
      </c:catAx>
      <c:valAx>
        <c:axId val="49543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434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677F-770D-48FD-9658-5CE56E39F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A450C-8DD5-48BC-BB5B-9B043B2B3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DAC6-E24A-4AF0-8893-C87E8E5F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FEB5-DC2A-455C-9057-44769785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8832-AF14-4242-8F33-F4326173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E1FA-8A8F-4E90-8C2E-52C1B207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B25B8-911D-4CB5-A856-EE680F65D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247AC-53B0-4934-954E-D74E8EBB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21EC-1305-4508-B6CD-4D7F529E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C950-36CA-443E-8922-A2846E85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0F17B-4BA1-415C-9CA6-23DF5B48C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6F81-4EB8-4F30-9A6C-8F8E3A850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9BAA-8894-4F8C-A855-EFA01B56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04EF-979C-4DE3-BA60-09B2864B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898D-ADEB-4BA1-AA37-86B0AF88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4B6C-03B1-4643-A5A7-13630DEF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76F9-C5AD-41DE-8D3F-DB38CC7D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97E1-DFFD-474F-83AC-FB658016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0F0C-3979-44E4-BE79-EE815905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1044F-6537-4CC9-8539-491BF52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6525-4E53-4E20-9B04-9ADD3443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8E80-0635-47A1-B16B-76172B10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F472-A3B6-4073-A845-824B941F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35980-C222-4093-9F25-9E94E20B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11F7-EDE3-43B7-9618-5AC9DABB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E969-A3C8-4BEB-801D-B59FC611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121B-0DA5-483F-B7BC-C29B9E160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A5E76-270C-4308-8E58-86DBDA004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58B98-CF78-4F30-9596-6997FFC8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A0481-A3A2-4F6F-B995-57DEF97E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B5F77-3761-42F7-8E6C-F988FDD6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82AA-15DB-46EE-96A9-9FDD4491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97D79-2819-4C85-9481-7930C9F0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AF8F6-983C-4A5B-A343-E2F039BA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044E8-BF97-4C1B-BB9F-B8A7DD514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C7CC3-09E1-4154-8FEF-89E0D21F5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8131E-6396-46E5-98D1-3F7262BE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CE5D9-FD75-48D1-8F34-7B179459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5703F-DA0F-42ED-B04D-7F5BE9B6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C831-CE11-4409-91AE-BD17FBEB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EFFDF-28F9-4A0B-90B3-CA8207B5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468EA-DE97-4EA0-8D30-2C475F8C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168B7-58EB-4112-B298-198AC5AC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8C479-6239-4155-B3C8-1C401097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F073B-2FA5-49AC-8F38-521154C7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E54A-562B-42B8-9FEF-C205D1ED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4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EBB9-8DD3-474D-9AEB-14656AC8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A331-57C1-47B8-AD77-B14FB3F5F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659BE-1472-4466-B0B3-2AE6CBE8B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2CDE2-020E-4122-A9E0-3BCE872C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979BC-0B13-4F15-9B06-C52646E7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F8C67-23FF-464D-940D-11029A98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ECB1-8B5A-4CC2-BDC8-988B65D4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6986A-5BD3-4E37-A682-ACDB04CD3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1E3DB-06A1-4914-8530-26A9BEFC8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CE407-B6E0-4B3E-B927-50D2324D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B2AE9-BCC3-489C-84F6-F8B3C737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4448E-DA55-41EC-8E03-D2720D22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C22A3-0F53-4BA5-BCF4-C0786C59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5ED82-01D5-4627-9B97-D4E5E64A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79885-E61A-488B-A1EA-A7BC3E5F9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EA98B-1EC6-42FE-B5D4-E30DC3A46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CD32D-A176-47B5-AEC4-4DC5FFE26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4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hart" Target="../charts/chart2.xml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hart" Target="../charts/chart3.xml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F0C3-9519-4A6D-B936-2AF76EC98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At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94678-C493-4837-B2F4-CA4CFF08F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898966" cy="2387587"/>
          </a:xfrm>
        </p:spPr>
        <p:txBody>
          <a:bodyPr>
            <a:normAutofit/>
          </a:bodyPr>
          <a:lstStyle/>
          <a:p>
            <a:r>
              <a:rPr lang="en-US" dirty="0"/>
              <a:t>Predict which students do not have internet at home</a:t>
            </a:r>
          </a:p>
          <a:p>
            <a:endParaRPr lang="en-US" dirty="0"/>
          </a:p>
          <a:p>
            <a:r>
              <a:rPr lang="en-US" dirty="0"/>
              <a:t>				</a:t>
            </a:r>
          </a:p>
          <a:p>
            <a:endParaRPr lang="en-US" dirty="0"/>
          </a:p>
          <a:p>
            <a:pPr algn="r"/>
            <a:r>
              <a:rPr lang="en-US" dirty="0"/>
              <a:t>-</a:t>
            </a:r>
            <a:r>
              <a:rPr lang="en-US" dirty="0" err="1"/>
              <a:t>Akshay</a:t>
            </a:r>
            <a:r>
              <a:rPr lang="en-US" dirty="0"/>
              <a:t> Suresh, Noul Singla, Sai </a:t>
            </a:r>
            <a:r>
              <a:rPr lang="en-US" dirty="0" err="1"/>
              <a:t>Charan</a:t>
            </a:r>
            <a:r>
              <a:rPr lang="en-US" dirty="0"/>
              <a:t> </a:t>
            </a:r>
            <a:r>
              <a:rPr lang="en-US" dirty="0" err="1"/>
              <a:t>Konanki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3AB3F-50EF-4156-8677-9C5BE27D19BA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978C3-6E60-40BD-8DD6-85794F0607DF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52A73-A777-4A2F-9F55-7057A819DB6D}"/>
              </a:ext>
            </a:extLst>
          </p:cNvPr>
          <p:cNvCxnSpPr>
            <a:cxnSpLocks/>
          </p:cNvCxnSpPr>
          <p:nvPr/>
        </p:nvCxnSpPr>
        <p:spPr>
          <a:xfrm>
            <a:off x="530087" y="3429000"/>
            <a:ext cx="110920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0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COMPARISION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4015E6-1671-433E-88D0-BB0216028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68703"/>
              </p:ext>
            </p:extLst>
          </p:nvPr>
        </p:nvGraphicFramePr>
        <p:xfrm>
          <a:off x="1097280" y="1447800"/>
          <a:ext cx="10058400" cy="3390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297">
                  <a:extLst>
                    <a:ext uri="{9D8B030D-6E8A-4147-A177-3AD203B41FA5}">
                      <a16:colId xmlns:a16="http://schemas.microsoft.com/office/drawing/2014/main" val="370994047"/>
                    </a:ext>
                  </a:extLst>
                </a:gridCol>
                <a:gridCol w="2011297">
                  <a:extLst>
                    <a:ext uri="{9D8B030D-6E8A-4147-A177-3AD203B41FA5}">
                      <a16:colId xmlns:a16="http://schemas.microsoft.com/office/drawing/2014/main" val="4130442678"/>
                    </a:ext>
                  </a:extLst>
                </a:gridCol>
                <a:gridCol w="2011297">
                  <a:extLst>
                    <a:ext uri="{9D8B030D-6E8A-4147-A177-3AD203B41FA5}">
                      <a16:colId xmlns:a16="http://schemas.microsoft.com/office/drawing/2014/main" val="82920301"/>
                    </a:ext>
                  </a:extLst>
                </a:gridCol>
                <a:gridCol w="2011297">
                  <a:extLst>
                    <a:ext uri="{9D8B030D-6E8A-4147-A177-3AD203B41FA5}">
                      <a16:colId xmlns:a16="http://schemas.microsoft.com/office/drawing/2014/main" val="1260238985"/>
                    </a:ext>
                  </a:extLst>
                </a:gridCol>
                <a:gridCol w="2013212">
                  <a:extLst>
                    <a:ext uri="{9D8B030D-6E8A-4147-A177-3AD203B41FA5}">
                      <a16:colId xmlns:a16="http://schemas.microsoft.com/office/drawing/2014/main" val="3704945828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4594853"/>
                  </a:ext>
                </a:extLst>
              </a:tr>
              <a:tr h="8477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3426949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5801772"/>
                  </a:ext>
                </a:extLst>
              </a:tr>
              <a:tr h="838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Backward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56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30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109A1B-456E-496F-B87E-104114A93D9B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effectLst>
            <a:glow rad="177800">
              <a:schemeClr val="accent1">
                <a:alpha val="89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38" name="Flowchart: Manual Operation 37">
              <a:extLst>
                <a:ext uri="{FF2B5EF4-FFF2-40B4-BE49-F238E27FC236}">
                  <a16:creationId xmlns:a16="http://schemas.microsoft.com/office/drawing/2014/main" id="{6A859A2F-C557-4018-91E2-D5D01B235B1A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F66AAC1-A1E8-49A5-B971-B4F77F007B2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91BA50-AB24-41D7-B15B-A54A74A80949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Discriminant Analysis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3129169-8A28-4604-AE9A-3E2754EBB7BF}"/>
              </a:ext>
            </a:extLst>
          </p:cNvPr>
          <p:cNvSpPr/>
          <p:nvPr/>
        </p:nvSpPr>
        <p:spPr>
          <a:xfrm>
            <a:off x="2397795" y="5287937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B9F7EE-5457-4817-8990-D9C483C68B55}"/>
              </a:ext>
            </a:extLst>
          </p:cNvPr>
          <p:cNvSpPr/>
          <p:nvPr/>
        </p:nvSpPr>
        <p:spPr>
          <a:xfrm>
            <a:off x="420283" y="5269982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2A54D9-0F10-4F4B-8D02-B9A4972AFA71}"/>
              </a:ext>
            </a:extLst>
          </p:cNvPr>
          <p:cNvSpPr/>
          <p:nvPr/>
        </p:nvSpPr>
        <p:spPr>
          <a:xfrm>
            <a:off x="6180334" y="2784415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LDA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14B751-09B2-4878-BC93-79F824B5F45C}"/>
              </a:ext>
            </a:extLst>
          </p:cNvPr>
          <p:cNvSpPr/>
          <p:nvPr/>
        </p:nvSpPr>
        <p:spPr>
          <a:xfrm>
            <a:off x="1425714" y="4571454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62807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Discriminant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94183A7-BE98-4000-B4A1-A07C0FA5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9A25FC3-E83E-467E-AA61-902F10A3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11831"/>
              </p:ext>
            </p:extLst>
          </p:nvPr>
        </p:nvGraphicFramePr>
        <p:xfrm>
          <a:off x="852701" y="1418934"/>
          <a:ext cx="3243052" cy="2010055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33263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472923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751379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985487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722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6889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68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A13E71E-7BFE-4BEF-90D5-FCDDB55E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69563"/>
              </p:ext>
            </p:extLst>
          </p:nvPr>
        </p:nvGraphicFramePr>
        <p:xfrm>
          <a:off x="7996505" y="1380727"/>
          <a:ext cx="3428463" cy="204826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9233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479229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815069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041829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82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8275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82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8C48D8C-28AF-4192-981A-090BA97B7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04739"/>
              </p:ext>
            </p:extLst>
          </p:nvPr>
        </p:nvGraphicFramePr>
        <p:xfrm>
          <a:off x="838200" y="4578948"/>
          <a:ext cx="3237720" cy="1112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18860">
                  <a:extLst>
                    <a:ext uri="{9D8B030D-6E8A-4147-A177-3AD203B41FA5}">
                      <a16:colId xmlns:a16="http://schemas.microsoft.com/office/drawing/2014/main" val="2408048935"/>
                    </a:ext>
                  </a:extLst>
                </a:gridCol>
                <a:gridCol w="1618860">
                  <a:extLst>
                    <a:ext uri="{9D8B030D-6E8A-4147-A177-3AD203B41FA5}">
                      <a16:colId xmlns:a16="http://schemas.microsoft.com/office/drawing/2014/main" val="745410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7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455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C0143A-209A-419E-A5BD-3426EE93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45744"/>
              </p:ext>
            </p:extLst>
          </p:nvPr>
        </p:nvGraphicFramePr>
        <p:xfrm>
          <a:off x="7970836" y="4585587"/>
          <a:ext cx="342846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232">
                  <a:extLst>
                    <a:ext uri="{9D8B030D-6E8A-4147-A177-3AD203B41FA5}">
                      <a16:colId xmlns:a16="http://schemas.microsoft.com/office/drawing/2014/main" val="1370185272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202533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7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9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05EBDF-CC52-4496-A982-591AC3091F47}"/>
              </a:ext>
            </a:extLst>
          </p:cNvPr>
          <p:cNvSpPr txBox="1"/>
          <p:nvPr/>
        </p:nvSpPr>
        <p:spPr>
          <a:xfrm>
            <a:off x="1097280" y="4093453"/>
            <a:ext cx="25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422508-AAAF-492D-A0AF-807A04D4F398}"/>
              </a:ext>
            </a:extLst>
          </p:cNvPr>
          <p:cNvSpPr txBox="1"/>
          <p:nvPr/>
        </p:nvSpPr>
        <p:spPr>
          <a:xfrm>
            <a:off x="8193819" y="4046536"/>
            <a:ext cx="25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0.25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914399-9296-4AF6-BD5C-7A2A5EC6707C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254" y="1228327"/>
            <a:ext cx="3860582" cy="4469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45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41008BA-53D6-4DC3-A4D3-6A51CE8D58B2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effectLst>
            <a:glow rad="177800">
              <a:schemeClr val="accent1">
                <a:alpha val="89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45" name="Flowchart: Manual Operation 44">
              <a:extLst>
                <a:ext uri="{FF2B5EF4-FFF2-40B4-BE49-F238E27FC236}">
                  <a16:creationId xmlns:a16="http://schemas.microsoft.com/office/drawing/2014/main" id="{8C6D9A17-4CC4-45AF-A6B6-99A890886A19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602619-0BDF-4BB7-898F-221F3743402D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6B9CDA1-9BD3-4241-8090-0D246004FC04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059B63-6819-45A9-B968-772D5DC5E0BE}"/>
              </a:ext>
            </a:extLst>
          </p:cNvPr>
          <p:cNvSpPr/>
          <p:nvPr/>
        </p:nvSpPr>
        <p:spPr>
          <a:xfrm>
            <a:off x="2405449" y="5338904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AE2552-E7F4-4FCD-B394-BEBC4AFE2E07}"/>
              </a:ext>
            </a:extLst>
          </p:cNvPr>
          <p:cNvSpPr/>
          <p:nvPr/>
        </p:nvSpPr>
        <p:spPr>
          <a:xfrm>
            <a:off x="5140784" y="1945636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B478B54-03AF-4EE4-A324-B9FF45ACA6D6}"/>
              </a:ext>
            </a:extLst>
          </p:cNvPr>
          <p:cNvSpPr/>
          <p:nvPr/>
        </p:nvSpPr>
        <p:spPr>
          <a:xfrm>
            <a:off x="460430" y="5317525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LDA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16B966-C1D9-40BF-87A0-1ECA07FA87A8}"/>
              </a:ext>
            </a:extLst>
          </p:cNvPr>
          <p:cNvSpPr/>
          <p:nvPr/>
        </p:nvSpPr>
        <p:spPr>
          <a:xfrm>
            <a:off x="1234426" y="4639310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296662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94183A7-BE98-4000-B4A1-A07C0FA5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9A25FC3-E83E-467E-AA61-902F10A3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62634"/>
              </p:ext>
            </p:extLst>
          </p:nvPr>
        </p:nvGraphicFramePr>
        <p:xfrm>
          <a:off x="852701" y="1418934"/>
          <a:ext cx="3243052" cy="2010055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33263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406662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817640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985487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722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6889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68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A13E71E-7BFE-4BEF-90D5-FCDDB55E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72415"/>
              </p:ext>
            </p:extLst>
          </p:nvPr>
        </p:nvGraphicFramePr>
        <p:xfrm>
          <a:off x="8115773" y="1380727"/>
          <a:ext cx="3428463" cy="204826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9233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426220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868078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041829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82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8275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82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8C48D8C-28AF-4192-981A-090BA97B7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75381"/>
              </p:ext>
            </p:extLst>
          </p:nvPr>
        </p:nvGraphicFramePr>
        <p:xfrm>
          <a:off x="838507" y="4578948"/>
          <a:ext cx="3237720" cy="1112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18860">
                  <a:extLst>
                    <a:ext uri="{9D8B030D-6E8A-4147-A177-3AD203B41FA5}">
                      <a16:colId xmlns:a16="http://schemas.microsoft.com/office/drawing/2014/main" val="2408048935"/>
                    </a:ext>
                  </a:extLst>
                </a:gridCol>
                <a:gridCol w="1618860">
                  <a:extLst>
                    <a:ext uri="{9D8B030D-6E8A-4147-A177-3AD203B41FA5}">
                      <a16:colId xmlns:a16="http://schemas.microsoft.com/office/drawing/2014/main" val="745410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7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455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C0143A-209A-419E-A5BD-3426EE93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71799"/>
              </p:ext>
            </p:extLst>
          </p:nvPr>
        </p:nvGraphicFramePr>
        <p:xfrm>
          <a:off x="8074025" y="4555498"/>
          <a:ext cx="342846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232">
                  <a:extLst>
                    <a:ext uri="{9D8B030D-6E8A-4147-A177-3AD203B41FA5}">
                      <a16:colId xmlns:a16="http://schemas.microsoft.com/office/drawing/2014/main" val="1370185272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202533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7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9369"/>
                  </a:ext>
                </a:extLst>
              </a:tr>
            </a:tbl>
          </a:graphicData>
        </a:graphic>
      </p:graphicFrame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2D5D1BE-9804-4976-9C52-F21AA50B2E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75" y="1418933"/>
            <a:ext cx="3956050" cy="43513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FFB51A-B793-4AAC-B009-43CFBA6F33CA}"/>
              </a:ext>
            </a:extLst>
          </p:cNvPr>
          <p:cNvSpPr txBox="1"/>
          <p:nvPr/>
        </p:nvSpPr>
        <p:spPr>
          <a:xfrm>
            <a:off x="1097280" y="4093453"/>
            <a:ext cx="25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C04FD-106A-421B-9C0B-F1C502DA3502}"/>
              </a:ext>
            </a:extLst>
          </p:cNvPr>
          <p:cNvSpPr txBox="1"/>
          <p:nvPr/>
        </p:nvSpPr>
        <p:spPr>
          <a:xfrm>
            <a:off x="8193819" y="4046536"/>
            <a:ext cx="25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0.37</a:t>
            </a:r>
          </a:p>
        </p:txBody>
      </p:sp>
    </p:spTree>
    <p:extLst>
      <p:ext uri="{BB962C8B-B14F-4D97-AF65-F5344CB8AC3E}">
        <p14:creationId xmlns:p14="http://schemas.microsoft.com/office/powerpoint/2010/main" val="188234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50C85FC-A18F-43C0-8A5B-1B5B7D67785E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effectLst>
            <a:glow rad="177800">
              <a:schemeClr val="accent1">
                <a:alpha val="89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45" name="Flowchart: Manual Operation 44">
              <a:extLst>
                <a:ext uri="{FF2B5EF4-FFF2-40B4-BE49-F238E27FC236}">
                  <a16:creationId xmlns:a16="http://schemas.microsoft.com/office/drawing/2014/main" id="{2CDC2FC5-6B5D-4293-BECC-04B880211ACD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DFFD03E-2904-4222-A10F-DF8C50C42667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DD90D15-4A98-4B06-961A-F8FDFA5C8934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TREE Models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3129169-8A28-4604-AE9A-3E2754EBB7BF}"/>
              </a:ext>
            </a:extLst>
          </p:cNvPr>
          <p:cNvSpPr/>
          <p:nvPr/>
        </p:nvSpPr>
        <p:spPr>
          <a:xfrm>
            <a:off x="6368634" y="2093034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B9F7EE-5457-4817-8990-D9C483C68B55}"/>
              </a:ext>
            </a:extLst>
          </p:cNvPr>
          <p:cNvSpPr/>
          <p:nvPr/>
        </p:nvSpPr>
        <p:spPr>
          <a:xfrm>
            <a:off x="441282" y="5441273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2A54D9-0F10-4F4B-8D02-B9A4972AFA71}"/>
              </a:ext>
            </a:extLst>
          </p:cNvPr>
          <p:cNvSpPr/>
          <p:nvPr/>
        </p:nvSpPr>
        <p:spPr>
          <a:xfrm>
            <a:off x="2333911" y="5455528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LDA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14B751-09B2-4878-BC93-79F824B5F45C}"/>
              </a:ext>
            </a:extLst>
          </p:cNvPr>
          <p:cNvSpPr/>
          <p:nvPr/>
        </p:nvSpPr>
        <p:spPr>
          <a:xfrm>
            <a:off x="1425714" y="4816315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50E5C-3F8B-4768-BF6F-ECE2169F00CA}"/>
              </a:ext>
            </a:extLst>
          </p:cNvPr>
          <p:cNvSpPr txBox="1"/>
          <p:nvPr/>
        </p:nvSpPr>
        <p:spPr>
          <a:xfrm>
            <a:off x="231873" y="1605369"/>
            <a:ext cx="4873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BIASED/RIGGED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8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94183A7-BE98-4000-B4A1-A07C0FA5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9A25FC3-E83E-467E-AA61-902F10A3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99409"/>
              </p:ext>
            </p:extLst>
          </p:nvPr>
        </p:nvGraphicFramePr>
        <p:xfrm>
          <a:off x="587661" y="1418934"/>
          <a:ext cx="3243052" cy="2010055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830325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503583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034501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722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6889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68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A13E71E-7BFE-4BEF-90D5-FCDDB55E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99898"/>
              </p:ext>
            </p:extLst>
          </p:nvPr>
        </p:nvGraphicFramePr>
        <p:xfrm>
          <a:off x="4303000" y="1418934"/>
          <a:ext cx="3428463" cy="204826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9233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462125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832173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041829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82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8275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BIASED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82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C0143A-209A-419E-A5BD-3426EE93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79939"/>
              </p:ext>
            </p:extLst>
          </p:nvPr>
        </p:nvGraphicFramePr>
        <p:xfrm>
          <a:off x="4302999" y="3785487"/>
          <a:ext cx="3428464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232">
                  <a:extLst>
                    <a:ext uri="{9D8B030D-6E8A-4147-A177-3AD203B41FA5}">
                      <a16:colId xmlns:a16="http://schemas.microsoft.com/office/drawing/2014/main" val="1370185272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2025334239"/>
                    </a:ext>
                  </a:extLst>
                </a:gridCol>
              </a:tblGrid>
              <a:tr h="232246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7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936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54DCB08-616F-4ECC-9424-BE3A7E897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85077"/>
              </p:ext>
            </p:extLst>
          </p:nvPr>
        </p:nvGraphicFramePr>
        <p:xfrm>
          <a:off x="8379700" y="1418934"/>
          <a:ext cx="3428463" cy="204826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9233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414086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880212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041829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82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8275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82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944C11-97B3-4EEE-B27A-25517687B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56903"/>
              </p:ext>
            </p:extLst>
          </p:nvPr>
        </p:nvGraphicFramePr>
        <p:xfrm>
          <a:off x="8379699" y="3785487"/>
          <a:ext cx="342846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232">
                  <a:extLst>
                    <a:ext uri="{9D8B030D-6E8A-4147-A177-3AD203B41FA5}">
                      <a16:colId xmlns:a16="http://schemas.microsoft.com/office/drawing/2014/main" val="2985105007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388095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3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1676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53B974D-13BB-4760-AC0F-B7F3A6C0F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43860"/>
              </p:ext>
            </p:extLst>
          </p:nvPr>
        </p:nvGraphicFramePr>
        <p:xfrm>
          <a:off x="587660" y="3761954"/>
          <a:ext cx="323772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8860">
                  <a:extLst>
                    <a:ext uri="{9D8B030D-6E8A-4147-A177-3AD203B41FA5}">
                      <a16:colId xmlns:a16="http://schemas.microsoft.com/office/drawing/2014/main" val="1370185272"/>
                    </a:ext>
                  </a:extLst>
                </a:gridCol>
                <a:gridCol w="1618860">
                  <a:extLst>
                    <a:ext uri="{9D8B030D-6E8A-4147-A177-3AD203B41FA5}">
                      <a16:colId xmlns:a16="http://schemas.microsoft.com/office/drawing/2014/main" val="2025334239"/>
                    </a:ext>
                  </a:extLst>
                </a:gridCol>
              </a:tblGrid>
              <a:tr h="232246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7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936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1052A5-2F8B-4FAB-9A34-DDA162169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84631"/>
              </p:ext>
            </p:extLst>
          </p:nvPr>
        </p:nvGraphicFramePr>
        <p:xfrm>
          <a:off x="573160" y="5323452"/>
          <a:ext cx="11235002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533775">
                  <a:extLst>
                    <a:ext uri="{9D8B030D-6E8A-4147-A177-3AD203B41FA5}">
                      <a16:colId xmlns:a16="http://schemas.microsoft.com/office/drawing/2014/main" val="2198963706"/>
                    </a:ext>
                  </a:extLst>
                </a:gridCol>
                <a:gridCol w="3869068">
                  <a:extLst>
                    <a:ext uri="{9D8B030D-6E8A-4147-A177-3AD203B41FA5}">
                      <a16:colId xmlns:a16="http://schemas.microsoft.com/office/drawing/2014/main" val="1380785325"/>
                    </a:ext>
                  </a:extLst>
                </a:gridCol>
                <a:gridCol w="3832159">
                  <a:extLst>
                    <a:ext uri="{9D8B030D-6E8A-4147-A177-3AD203B41FA5}">
                      <a16:colId xmlns:a16="http://schemas.microsoft.com/office/drawing/2014/main" val="2669620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Biased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8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9" name="Content Placeholder 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6C03E8AE-E814-4066-9FE0-757F6135C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4766"/>
            <a:ext cx="9877425" cy="410113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8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C9981-2620-428F-B35B-4CF6A408B603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CB38D78-5185-4F87-8195-AD17397B7FCC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2E8050-415D-4D72-AB5E-DCA0A77CFEA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2327F7-5C6E-40A9-B547-55D9E14E5B47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effectLst>
            <a:glow rad="165100">
              <a:srgbClr val="00B0F0"/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3129169-8A28-4604-AE9A-3E2754EBB7BF}"/>
              </a:ext>
            </a:extLst>
          </p:cNvPr>
          <p:cNvSpPr/>
          <p:nvPr/>
        </p:nvSpPr>
        <p:spPr>
          <a:xfrm>
            <a:off x="5533995" y="2400356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B9F7EE-5457-4817-8990-D9C483C68B55}"/>
              </a:ext>
            </a:extLst>
          </p:cNvPr>
          <p:cNvSpPr/>
          <p:nvPr/>
        </p:nvSpPr>
        <p:spPr>
          <a:xfrm>
            <a:off x="4976674" y="1869685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2A54D9-0F10-4F4B-8D02-B9A4972AFA71}"/>
              </a:ext>
            </a:extLst>
          </p:cNvPr>
          <p:cNvSpPr/>
          <p:nvPr/>
        </p:nvSpPr>
        <p:spPr>
          <a:xfrm>
            <a:off x="6180334" y="2784415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14B751-09B2-4878-BC93-79F824B5F45C}"/>
              </a:ext>
            </a:extLst>
          </p:cNvPr>
          <p:cNvSpPr/>
          <p:nvPr/>
        </p:nvSpPr>
        <p:spPr>
          <a:xfrm>
            <a:off x="6337361" y="1813419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50E5C-3F8B-4768-BF6F-ECE2169F00CA}"/>
              </a:ext>
            </a:extLst>
          </p:cNvPr>
          <p:cNvSpPr txBox="1"/>
          <p:nvPr/>
        </p:nvSpPr>
        <p:spPr>
          <a:xfrm>
            <a:off x="231873" y="1605369"/>
            <a:ext cx="4873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LOGISTIC WITH BACKWARD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RIGGED/BIASED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639286-37EC-4A26-A68C-63255E29D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29213"/>
              </p:ext>
            </p:extLst>
          </p:nvPr>
        </p:nvGraphicFramePr>
        <p:xfrm>
          <a:off x="6836898" y="4750065"/>
          <a:ext cx="3807705" cy="1273761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21316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674290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763177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157072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42458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(29)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(101)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42458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4245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1E86C0A-B991-43D5-ACDC-C94A5C1D8005}"/>
              </a:ext>
            </a:extLst>
          </p:cNvPr>
          <p:cNvSpPr txBox="1"/>
          <p:nvPr/>
        </p:nvSpPr>
        <p:spPr>
          <a:xfrm>
            <a:off x="1097280" y="1547445"/>
            <a:ext cx="55286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has very low TNR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Biased Tree has low NPV in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Logistic, LDA and Naïve Bayes have almost same TNR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is better in comparison for both TNR and NPV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is selected as the best model for implementation.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C68B447-45F6-4476-9EE6-42E1E34A0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170564"/>
              </p:ext>
            </p:extLst>
          </p:nvPr>
        </p:nvGraphicFramePr>
        <p:xfrm>
          <a:off x="6836898" y="1104324"/>
          <a:ext cx="4572000" cy="304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47841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B8C8-CE16-4040-8E2E-ECC3B485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Statement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For the given student’s personal, academic and educational                                 information, predict if the student has internet connectivity at home.</a:t>
            </a:r>
          </a:p>
          <a:p>
            <a:pPr marL="0" indent="0">
              <a:buNone/>
            </a:pPr>
            <a:r>
              <a:rPr lang="en-US" b="1" dirty="0"/>
              <a:t>Type of Problem</a:t>
            </a:r>
          </a:p>
          <a:p>
            <a:pPr marL="0" indent="0">
              <a:buNone/>
            </a:pPr>
            <a:r>
              <a:rPr lang="en-US" dirty="0"/>
              <a:t> Classification</a:t>
            </a:r>
          </a:p>
          <a:p>
            <a:pPr marL="0" indent="0">
              <a:buNone/>
            </a:pPr>
            <a:r>
              <a:rPr lang="en-US" b="1" dirty="0"/>
              <a:t>Source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/>
              <a:t>Kaggle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3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C9981-2620-428F-B35B-4CF6A408B603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CB38D78-5185-4F87-8195-AD17397B7FCC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2E8050-415D-4D72-AB5E-DCA0A77CFEA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2327F7-5C6E-40A9-B547-55D9E14E5B47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effectLst>
            <a:glow rad="177800">
              <a:schemeClr val="accent6">
                <a:lumMod val="75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EAB9F7EE-5457-4817-8990-D9C483C68B55}"/>
              </a:ext>
            </a:extLst>
          </p:cNvPr>
          <p:cNvSpPr/>
          <p:nvPr/>
        </p:nvSpPr>
        <p:spPr>
          <a:xfrm>
            <a:off x="5798795" y="2232620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50E5C-3F8B-4768-BF6F-ECE2169F00CA}"/>
              </a:ext>
            </a:extLst>
          </p:cNvPr>
          <p:cNvSpPr txBox="1"/>
          <p:nvPr/>
        </p:nvSpPr>
        <p:spPr>
          <a:xfrm>
            <a:off x="231873" y="1605369"/>
            <a:ext cx="48733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6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BC0DA6C-0F39-4989-B729-9C00FE3D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0577"/>
              </p:ext>
            </p:extLst>
          </p:nvPr>
        </p:nvGraphicFramePr>
        <p:xfrm>
          <a:off x="909779" y="1577994"/>
          <a:ext cx="3807705" cy="1273761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21316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674290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763177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157072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42458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No (29)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Yes (101)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42458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Naïve Bayes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4245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77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82B356D-3139-4E9C-97B8-79FEA6E2226E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81" y="2895834"/>
            <a:ext cx="3563747" cy="32418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02C0F85-4DEE-467C-A960-848756E8D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846631"/>
              </p:ext>
            </p:extLst>
          </p:nvPr>
        </p:nvGraphicFramePr>
        <p:xfrm>
          <a:off x="5906307" y="1976324"/>
          <a:ext cx="5768858" cy="3325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01417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the Performance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B2E147-E3B3-4D10-9560-2E3FC7F9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680136"/>
              </p:ext>
            </p:extLst>
          </p:nvPr>
        </p:nvGraphicFramePr>
        <p:xfrm>
          <a:off x="1376680" y="4416378"/>
          <a:ext cx="3561081" cy="1491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958">
                  <a:extLst>
                    <a:ext uri="{9D8B030D-6E8A-4147-A177-3AD203B41FA5}">
                      <a16:colId xmlns:a16="http://schemas.microsoft.com/office/drawing/2014/main" val="1229359355"/>
                    </a:ext>
                  </a:extLst>
                </a:gridCol>
                <a:gridCol w="616830">
                  <a:extLst>
                    <a:ext uri="{9D8B030D-6E8A-4147-A177-3AD203B41FA5}">
                      <a16:colId xmlns:a16="http://schemas.microsoft.com/office/drawing/2014/main" val="1679899220"/>
                    </a:ext>
                  </a:extLst>
                </a:gridCol>
                <a:gridCol w="600478">
                  <a:extLst>
                    <a:ext uri="{9D8B030D-6E8A-4147-A177-3AD203B41FA5}">
                      <a16:colId xmlns:a16="http://schemas.microsoft.com/office/drawing/2014/main" val="364445275"/>
                    </a:ext>
                  </a:extLst>
                </a:gridCol>
                <a:gridCol w="644992">
                  <a:extLst>
                    <a:ext uri="{9D8B030D-6E8A-4147-A177-3AD203B41FA5}">
                      <a16:colId xmlns:a16="http://schemas.microsoft.com/office/drawing/2014/main" val="1070161856"/>
                    </a:ext>
                  </a:extLst>
                </a:gridCol>
                <a:gridCol w="626823">
                  <a:extLst>
                    <a:ext uri="{9D8B030D-6E8A-4147-A177-3AD203B41FA5}">
                      <a16:colId xmlns:a16="http://schemas.microsoft.com/office/drawing/2014/main" val="1238192129"/>
                    </a:ext>
                  </a:extLst>
                </a:gridCol>
              </a:tblGrid>
              <a:tr h="3727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Train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96714"/>
                  </a:ext>
                </a:extLst>
              </a:tr>
              <a:tr h="3727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Reason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home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other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other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8444151"/>
                  </a:ext>
                </a:extLst>
              </a:tr>
              <a:tr h="3727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0.226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0.165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5148186"/>
                  </a:ext>
                </a:extLst>
              </a:tr>
              <a:tr h="3727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0.152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0.289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74805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0E8E69F-BB85-4AE9-A626-6D781BAD3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52621"/>
              </p:ext>
            </p:extLst>
          </p:nvPr>
        </p:nvGraphicFramePr>
        <p:xfrm>
          <a:off x="7398094" y="1213179"/>
          <a:ext cx="3561079" cy="1687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121">
                  <a:extLst>
                    <a:ext uri="{9D8B030D-6E8A-4147-A177-3AD203B41FA5}">
                      <a16:colId xmlns:a16="http://schemas.microsoft.com/office/drawing/2014/main" val="728492711"/>
                    </a:ext>
                  </a:extLst>
                </a:gridCol>
                <a:gridCol w="688889">
                  <a:extLst>
                    <a:ext uri="{9D8B030D-6E8A-4147-A177-3AD203B41FA5}">
                      <a16:colId xmlns:a16="http://schemas.microsoft.com/office/drawing/2014/main" val="1214389019"/>
                    </a:ext>
                  </a:extLst>
                </a:gridCol>
                <a:gridCol w="596590">
                  <a:extLst>
                    <a:ext uri="{9D8B030D-6E8A-4147-A177-3AD203B41FA5}">
                      <a16:colId xmlns:a16="http://schemas.microsoft.com/office/drawing/2014/main" val="926411312"/>
                    </a:ext>
                  </a:extLst>
                </a:gridCol>
                <a:gridCol w="688889">
                  <a:extLst>
                    <a:ext uri="{9D8B030D-6E8A-4147-A177-3AD203B41FA5}">
                      <a16:colId xmlns:a16="http://schemas.microsoft.com/office/drawing/2014/main" val="2780735864"/>
                    </a:ext>
                  </a:extLst>
                </a:gridCol>
                <a:gridCol w="596590">
                  <a:extLst>
                    <a:ext uri="{9D8B030D-6E8A-4147-A177-3AD203B41FA5}">
                      <a16:colId xmlns:a16="http://schemas.microsoft.com/office/drawing/2014/main" val="664945772"/>
                    </a:ext>
                  </a:extLst>
                </a:gridCol>
              </a:tblGrid>
              <a:tr h="4219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Train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15239"/>
                  </a:ext>
                </a:extLst>
              </a:tr>
              <a:tr h="4219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Dalc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1051932"/>
                  </a:ext>
                </a:extLst>
              </a:tr>
              <a:tr h="4219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1.226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0.497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0.947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7949102"/>
                  </a:ext>
                </a:extLst>
              </a:tr>
              <a:tr h="4219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1.485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1.540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0.939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144340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DD35737-11CC-43DA-8CFC-669E039DD6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4506" y="3176749"/>
            <a:ext cx="5768256" cy="2959433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40C1BCD-CE22-4FEC-8870-A87339464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63262"/>
              </p:ext>
            </p:extLst>
          </p:nvPr>
        </p:nvGraphicFramePr>
        <p:xfrm>
          <a:off x="698695" y="1131924"/>
          <a:ext cx="5198799" cy="3060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915858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B8C8-CE16-4040-8E2E-ECC3B485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280"/>
            <a:ext cx="10836965" cy="5079683"/>
          </a:xfrm>
        </p:spPr>
        <p:txBody>
          <a:bodyPr>
            <a:normAutofit/>
          </a:bodyPr>
          <a:lstStyle/>
          <a:p>
            <a:r>
              <a:rPr lang="en-US" sz="2200" dirty="0"/>
              <a:t>None of the models could find a strong relation between predictors and output.</a:t>
            </a:r>
          </a:p>
          <a:p>
            <a:endParaRPr lang="en-US" sz="2200" dirty="0"/>
          </a:p>
          <a:p>
            <a:r>
              <a:rPr lang="en-US" sz="2200" dirty="0"/>
              <a:t>One Reason could be that the training set is not a true representation of the validation set.</a:t>
            </a:r>
          </a:p>
          <a:p>
            <a:endParaRPr lang="en-US" sz="2200" dirty="0"/>
          </a:p>
          <a:p>
            <a:r>
              <a:rPr lang="en-US" sz="2200" dirty="0"/>
              <a:t>Another reason may be these modeling techniques have assumptions and which were not good for this data to predict internet connectivity.</a:t>
            </a:r>
          </a:p>
          <a:p>
            <a:endParaRPr lang="en-US" sz="2200" dirty="0"/>
          </a:p>
          <a:p>
            <a:r>
              <a:rPr lang="en-US" sz="2200" dirty="0"/>
              <a:t>We can consider statistical interaction between parameters or transformation of predictors.</a:t>
            </a:r>
          </a:p>
          <a:p>
            <a:endParaRPr lang="en-US" sz="2200" dirty="0"/>
          </a:p>
          <a:p>
            <a:r>
              <a:rPr lang="en-US" sz="2200" dirty="0"/>
              <a:t>We can consider changing the ordinal variables into continuous variables and observe how they effect the models.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46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15528"/>
          </a:xfrm>
        </p:spPr>
        <p:txBody>
          <a:bodyPr>
            <a:normAutofit/>
          </a:bodyPr>
          <a:lstStyle/>
          <a:p>
            <a:r>
              <a:rPr lang="en-US" dirty="0"/>
              <a:t>				  Questions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9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MEASUREMENT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C07C40-ECA8-4C5C-BAE4-E1ECE37B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35059"/>
              </p:ext>
            </p:extLst>
          </p:nvPr>
        </p:nvGraphicFramePr>
        <p:xfrm>
          <a:off x="1850458" y="1240171"/>
          <a:ext cx="8404890" cy="472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62">
                  <a:extLst>
                    <a:ext uri="{9D8B030D-6E8A-4147-A177-3AD203B41FA5}">
                      <a16:colId xmlns:a16="http://schemas.microsoft.com/office/drawing/2014/main" val="3578230535"/>
                    </a:ext>
                  </a:extLst>
                </a:gridCol>
                <a:gridCol w="3193366">
                  <a:extLst>
                    <a:ext uri="{9D8B030D-6E8A-4147-A177-3AD203B41FA5}">
                      <a16:colId xmlns:a16="http://schemas.microsoft.com/office/drawing/2014/main" val="3451036200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3489751046"/>
                    </a:ext>
                  </a:extLst>
                </a:gridCol>
              </a:tblGrid>
              <a:tr h="787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IMPORTANCE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948064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NEGATIVE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IMPORTANT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716726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INTERPRETATION OF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189142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NEGATIVE PREDICTIVE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98451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013267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POSITIVE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IMPORTANT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434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6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B8C8-CE16-4040-8E2E-ECC3B485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5" y="1064792"/>
            <a:ext cx="10876725" cy="511217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0F4696-F9A4-4714-9C99-98BC27AD87FD}"/>
              </a:ext>
            </a:extLst>
          </p:cNvPr>
          <p:cNvGrpSpPr/>
          <p:nvPr/>
        </p:nvGrpSpPr>
        <p:grpSpPr>
          <a:xfrm>
            <a:off x="3536364" y="1326601"/>
            <a:ext cx="3419061" cy="1795911"/>
            <a:chOff x="4041912" y="1623318"/>
            <a:chExt cx="3419061" cy="1795911"/>
          </a:xfrm>
          <a:solidFill>
            <a:srgbClr val="009BD2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42" name="Flowchart: Manual Operation 41">
              <a:extLst>
                <a:ext uri="{FF2B5EF4-FFF2-40B4-BE49-F238E27FC236}">
                  <a16:creationId xmlns:a16="http://schemas.microsoft.com/office/drawing/2014/main" id="{BA9B1604-CE3B-4988-8D23-EFF0958075D8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73B3F3D-1840-426D-8BE8-1A4E4F98F24C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88BE15-E42E-4763-9962-16C0CFF3CC70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760DD8-E82A-42DB-B5DC-597135306E88}"/>
              </a:ext>
            </a:extLst>
          </p:cNvPr>
          <p:cNvGrpSpPr/>
          <p:nvPr/>
        </p:nvGrpSpPr>
        <p:grpSpPr>
          <a:xfrm>
            <a:off x="4242039" y="3330669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B6C7E07E-3E95-4E26-BEF5-C3D3525050BB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078584C-3A1E-4DC6-844A-0782472321CB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B78EBF3-6665-4556-88C2-8B3386FBBDD9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115CAD-C9D6-489A-BDC6-76BA0F857083}"/>
              </a:ext>
            </a:extLst>
          </p:cNvPr>
          <p:cNvCxnSpPr/>
          <p:nvPr/>
        </p:nvCxnSpPr>
        <p:spPr>
          <a:xfrm>
            <a:off x="10125957" y="1594344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37FD01-18F7-4FDE-B4D4-52B9D028FBD7}"/>
              </a:ext>
            </a:extLst>
          </p:cNvPr>
          <p:cNvCxnSpPr>
            <a:cxnSpLocks/>
          </p:cNvCxnSpPr>
          <p:nvPr/>
        </p:nvCxnSpPr>
        <p:spPr>
          <a:xfrm>
            <a:off x="10118005" y="3488488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848A0B-673D-4FC4-9FE8-631F8FD2C2C0}"/>
              </a:ext>
            </a:extLst>
          </p:cNvPr>
          <p:cNvGrpSpPr/>
          <p:nvPr/>
        </p:nvGrpSpPr>
        <p:grpSpPr>
          <a:xfrm>
            <a:off x="4755565" y="4527141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52" name="Flowchart: Manual Operation 51">
              <a:extLst>
                <a:ext uri="{FF2B5EF4-FFF2-40B4-BE49-F238E27FC236}">
                  <a16:creationId xmlns:a16="http://schemas.microsoft.com/office/drawing/2014/main" id="{E1C50AB5-DEEA-406A-844D-BA54E6BB0AB8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B3001F4-7DCA-4C5E-8C99-4696425CF69D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252B15A-3EB7-462D-8645-F7F9C4A1D0D5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488B178-CCEF-46AB-B742-3B8E749C1745}"/>
              </a:ext>
            </a:extLst>
          </p:cNvPr>
          <p:cNvSpPr txBox="1"/>
          <p:nvPr/>
        </p:nvSpPr>
        <p:spPr>
          <a:xfrm>
            <a:off x="8692079" y="2125155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24698A-3297-49AB-8D32-2E7CB1348B23}"/>
              </a:ext>
            </a:extLst>
          </p:cNvPr>
          <p:cNvSpPr txBox="1"/>
          <p:nvPr/>
        </p:nvSpPr>
        <p:spPr>
          <a:xfrm>
            <a:off x="8737948" y="382693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42E905-BCFA-4CF4-9FE7-722382E5C1B2}"/>
              </a:ext>
            </a:extLst>
          </p:cNvPr>
          <p:cNvCxnSpPr>
            <a:cxnSpLocks/>
          </p:cNvCxnSpPr>
          <p:nvPr/>
        </p:nvCxnSpPr>
        <p:spPr>
          <a:xfrm>
            <a:off x="10143694" y="4527141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E27F27A-F7C4-4567-A301-8EEBB9CF13A3}"/>
              </a:ext>
            </a:extLst>
          </p:cNvPr>
          <p:cNvSpPr txBox="1"/>
          <p:nvPr/>
        </p:nvSpPr>
        <p:spPr>
          <a:xfrm>
            <a:off x="8737948" y="475449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6AB3FE-0E2B-41BA-90D2-3112682B0DF0}"/>
              </a:ext>
            </a:extLst>
          </p:cNvPr>
          <p:cNvSpPr txBox="1"/>
          <p:nvPr/>
        </p:nvSpPr>
        <p:spPr>
          <a:xfrm>
            <a:off x="7083666" y="222944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896924-6A5C-4CB9-A700-B4346595A296}"/>
              </a:ext>
            </a:extLst>
          </p:cNvPr>
          <p:cNvSpPr txBox="1"/>
          <p:nvPr/>
        </p:nvSpPr>
        <p:spPr>
          <a:xfrm>
            <a:off x="6928917" y="3606790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186C93-6280-4B03-B77E-B0C26F6B8BC8}"/>
              </a:ext>
            </a:extLst>
          </p:cNvPr>
          <p:cNvSpPr txBox="1"/>
          <p:nvPr/>
        </p:nvSpPr>
        <p:spPr>
          <a:xfrm>
            <a:off x="6928918" y="475622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90D52A-3715-49D4-BBE7-3E5BE11AA4E4}"/>
              </a:ext>
            </a:extLst>
          </p:cNvPr>
          <p:cNvSpPr txBox="1"/>
          <p:nvPr/>
        </p:nvSpPr>
        <p:spPr>
          <a:xfrm>
            <a:off x="475144" y="2156532"/>
            <a:ext cx="337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76.6% of students have internet connectivity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323C2F-DC50-45A9-896E-704975C5E6F6}"/>
              </a:ext>
            </a:extLst>
          </p:cNvPr>
          <p:cNvSpPr txBox="1"/>
          <p:nvPr/>
        </p:nvSpPr>
        <p:spPr>
          <a:xfrm>
            <a:off x="475144" y="3875828"/>
            <a:ext cx="337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77.6% of students have internet connectivity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DFA1B6-490E-40E2-B097-80BA4714CF0B}"/>
              </a:ext>
            </a:extLst>
          </p:cNvPr>
          <p:cNvSpPr txBox="1"/>
          <p:nvPr/>
        </p:nvSpPr>
        <p:spPr>
          <a:xfrm>
            <a:off x="475144" y="4846827"/>
            <a:ext cx="337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76.1% of students have internet connectivity</a:t>
            </a:r>
          </a:p>
        </p:txBody>
      </p:sp>
    </p:spTree>
    <p:extLst>
      <p:ext uri="{BB962C8B-B14F-4D97-AF65-F5344CB8AC3E}">
        <p14:creationId xmlns:p14="http://schemas.microsoft.com/office/powerpoint/2010/main" val="35410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28B81F-1080-4B0C-ACC8-DF61F9E5F9CB}"/>
              </a:ext>
            </a:extLst>
          </p:cNvPr>
          <p:cNvSpPr txBox="1">
            <a:spLocks/>
          </p:cNvSpPr>
          <p:nvPr/>
        </p:nvSpPr>
        <p:spPr>
          <a:xfrm>
            <a:off x="653026" y="380705"/>
            <a:ext cx="105156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234FD-B115-4B7D-8E99-F7F245805B74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D6EC3-F476-4518-9CD6-80E6BE47A9AB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5906E-BEE0-4605-83A3-1456A8D2C4CD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9" name="Content Placeholder 30" descr="Bar chart">
            <a:extLst>
              <a:ext uri="{FF2B5EF4-FFF2-40B4-BE49-F238E27FC236}">
                <a16:creationId xmlns:a16="http://schemas.microsoft.com/office/drawing/2014/main" id="{1D48E485-AE22-49CF-BCFA-E98CBF8C8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10" name="Graphic 9" descr="House">
            <a:extLst>
              <a:ext uri="{FF2B5EF4-FFF2-40B4-BE49-F238E27FC236}">
                <a16:creationId xmlns:a16="http://schemas.microsoft.com/office/drawing/2014/main" id="{C38C421C-3D60-4807-AE61-2B5C9386D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5FA44A7E-1480-4310-95C6-02A70F36D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12" name="Graphic 11" descr="Wireless router">
            <a:extLst>
              <a:ext uri="{FF2B5EF4-FFF2-40B4-BE49-F238E27FC236}">
                <a16:creationId xmlns:a16="http://schemas.microsoft.com/office/drawing/2014/main" id="{AA120D55-F570-4D37-9F01-53767A3EE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1FD7A-63B3-41AB-A856-11E54BA79260}"/>
              </a:ext>
            </a:extLst>
          </p:cNvPr>
          <p:cNvCxnSpPr>
            <a:cxnSpLocks/>
          </p:cNvCxnSpPr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6C206B1-0B4C-40E5-A202-8E4EDB2925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21" y="1477123"/>
            <a:ext cx="3607118" cy="3607118"/>
          </a:xfrm>
          <a:prstGeom prst="rect">
            <a:avLst/>
          </a:prstGeom>
        </p:spPr>
      </p:pic>
      <p:sp>
        <p:nvSpPr>
          <p:cNvPr id="15" name="Cloud 14">
            <a:extLst>
              <a:ext uri="{FF2B5EF4-FFF2-40B4-BE49-F238E27FC236}">
                <a16:creationId xmlns:a16="http://schemas.microsoft.com/office/drawing/2014/main" id="{19191E3C-96A5-4D19-A0EE-1E0BDCC7DA44}"/>
              </a:ext>
            </a:extLst>
          </p:cNvPr>
          <p:cNvSpPr/>
          <p:nvPr/>
        </p:nvSpPr>
        <p:spPr>
          <a:xfrm>
            <a:off x="6652179" y="1106394"/>
            <a:ext cx="3607117" cy="1675781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There are 11 continuous, 5 ordered categorical and 17 categorical variables.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13BA210-DCDA-4951-81B6-8555A99FC0DB}"/>
              </a:ext>
            </a:extLst>
          </p:cNvPr>
          <p:cNvSpPr/>
          <p:nvPr/>
        </p:nvSpPr>
        <p:spPr>
          <a:xfrm>
            <a:off x="759380" y="3951315"/>
            <a:ext cx="3723640" cy="1806261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There is no strong correlation between the predictors.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D020EE16-8E3E-41BD-BFC2-587252D4CD5B}"/>
              </a:ext>
            </a:extLst>
          </p:cNvPr>
          <p:cNvSpPr/>
          <p:nvPr/>
        </p:nvSpPr>
        <p:spPr>
          <a:xfrm>
            <a:off x="7708982" y="4422635"/>
            <a:ext cx="3423761" cy="1328971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There are no missing values or outliers in the dataset.</a:t>
            </a:r>
          </a:p>
          <a:p>
            <a:pPr algn="ctr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112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C9981-2620-428F-B35B-4CF6A408B603}"/>
              </a:ext>
            </a:extLst>
          </p:cNvPr>
          <p:cNvGrpSpPr/>
          <p:nvPr/>
        </p:nvGrpSpPr>
        <p:grpSpPr>
          <a:xfrm>
            <a:off x="4520218" y="1405280"/>
            <a:ext cx="3419061" cy="1795911"/>
            <a:chOff x="4041912" y="1623318"/>
            <a:chExt cx="3419061" cy="1795911"/>
          </a:xfrm>
          <a:solidFill>
            <a:srgbClr val="009BD2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CB38D78-5185-4F87-8195-AD17397B7FCC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2E8050-415D-4D72-AB5E-DCA0A77CFEA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2327F7-5C6E-40A9-B547-55D9E14E5B47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225893" y="3409348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109811" y="1673023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101859" y="3567167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739419" y="4605820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675933" y="220383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721802" y="3905618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127548" y="4605820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721802" y="4833173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067520" y="2308120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7912771" y="3685469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7912772" y="483490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4A8038-8DAA-4167-9022-957AB4FF668C}"/>
              </a:ext>
            </a:extLst>
          </p:cNvPr>
          <p:cNvSpPr/>
          <p:nvPr/>
        </p:nvSpPr>
        <p:spPr>
          <a:xfrm>
            <a:off x="1136562" y="4887148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A59A197-F616-44CF-B095-13C90F09E6B5}"/>
              </a:ext>
            </a:extLst>
          </p:cNvPr>
          <p:cNvSpPr/>
          <p:nvPr/>
        </p:nvSpPr>
        <p:spPr>
          <a:xfrm>
            <a:off x="2652722" y="4852381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6FD40DB-E8C3-4C01-9DA9-6D3D785E865F}"/>
              </a:ext>
            </a:extLst>
          </p:cNvPr>
          <p:cNvSpPr/>
          <p:nvPr/>
        </p:nvSpPr>
        <p:spPr>
          <a:xfrm>
            <a:off x="1064451" y="4159069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685BAF-D29F-42E0-9D6B-1110A0875BB4}"/>
              </a:ext>
            </a:extLst>
          </p:cNvPr>
          <p:cNvSpPr/>
          <p:nvPr/>
        </p:nvSpPr>
        <p:spPr>
          <a:xfrm>
            <a:off x="2580448" y="4119903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327830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C9981-2620-428F-B35B-4CF6A408B603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effectLst>
            <a:glow rad="177800">
              <a:schemeClr val="accent1">
                <a:alpha val="89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CB38D78-5185-4F87-8195-AD17397B7FCC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2E8050-415D-4D72-AB5E-DCA0A77CFEA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2327F7-5C6E-40A9-B547-55D9E14E5B47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50E5C-3F8B-4768-BF6F-ECE2169F00CA}"/>
              </a:ext>
            </a:extLst>
          </p:cNvPr>
          <p:cNvSpPr txBox="1"/>
          <p:nvPr/>
        </p:nvSpPr>
        <p:spPr>
          <a:xfrm>
            <a:off x="231873" y="1605369"/>
            <a:ext cx="48733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FORWARD STEP SUBSET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BACKWARD STEP SUBSET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LASSO SUBSET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C9BECC-BB93-4294-AA2A-5D9040F2BDDF}"/>
              </a:ext>
            </a:extLst>
          </p:cNvPr>
          <p:cNvSpPr/>
          <p:nvPr/>
        </p:nvSpPr>
        <p:spPr>
          <a:xfrm>
            <a:off x="1136562" y="4887148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9CDF6E-A7F0-4068-AAF6-CDF280FFE7B9}"/>
              </a:ext>
            </a:extLst>
          </p:cNvPr>
          <p:cNvSpPr/>
          <p:nvPr/>
        </p:nvSpPr>
        <p:spPr>
          <a:xfrm>
            <a:off x="2747355" y="4851236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88ACB9-AE52-4392-A388-9B16A6EF5937}"/>
              </a:ext>
            </a:extLst>
          </p:cNvPr>
          <p:cNvSpPr/>
          <p:nvPr/>
        </p:nvSpPr>
        <p:spPr>
          <a:xfrm>
            <a:off x="1873864" y="4199337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70396D7-5B6F-4CED-BDD6-10933157C903}"/>
              </a:ext>
            </a:extLst>
          </p:cNvPr>
          <p:cNvSpPr/>
          <p:nvPr/>
        </p:nvSpPr>
        <p:spPr>
          <a:xfrm>
            <a:off x="5108405" y="1925468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60030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B8C8-CE16-4040-8E2E-ECC3B485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r>
              <a:rPr lang="en-US" sz="2400" dirty="0"/>
              <a:t>Performance comparison of Forward step subset selection, Backward step subset selection and LASSO</a:t>
            </a:r>
          </a:p>
          <a:p>
            <a:endParaRPr lang="en-US" sz="2400" dirty="0"/>
          </a:p>
          <a:p>
            <a:r>
              <a:rPr lang="en-US" sz="2400" dirty="0"/>
              <a:t>Best model would be selected based on</a:t>
            </a:r>
          </a:p>
          <a:p>
            <a:pPr lvl="1"/>
            <a:r>
              <a:rPr lang="en-US" dirty="0"/>
              <a:t>True Negative Rate</a:t>
            </a:r>
          </a:p>
          <a:p>
            <a:pPr lvl="1"/>
            <a:r>
              <a:rPr lang="en-US" dirty="0"/>
              <a:t>Negative Predictive Value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endParaRPr lang="en-US" dirty="0"/>
          </a:p>
          <a:p>
            <a:r>
              <a:rPr lang="en-US" sz="2400" dirty="0"/>
              <a:t>Thresholds are varied to achieve a high true negative rate while making sure that the negative predicted value and accuracy are not affected drastically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45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THRESHOLDING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60B150B8-C476-4B5B-A405-128D6D483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27" y="1589207"/>
            <a:ext cx="3313044" cy="222137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720698B-999E-4DAF-81F2-794BDB8F3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389" y="1521671"/>
            <a:ext cx="3166324" cy="2255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7C8E82F-65A2-4476-B65C-E1ACADFDC7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66" y="3810585"/>
            <a:ext cx="3596030" cy="219944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C19B090-2E84-4838-9E54-F951D8FF1CE0}"/>
              </a:ext>
            </a:extLst>
          </p:cNvPr>
          <p:cNvSpPr txBox="1"/>
          <p:nvPr/>
        </p:nvSpPr>
        <p:spPr>
          <a:xfrm>
            <a:off x="1781399" y="1113951"/>
            <a:ext cx="2029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Forward Subset Selection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13E150-CA14-46FE-8CEF-C8FCBDA6E13C}"/>
              </a:ext>
            </a:extLst>
          </p:cNvPr>
          <p:cNvSpPr txBox="1"/>
          <p:nvPr/>
        </p:nvSpPr>
        <p:spPr>
          <a:xfrm>
            <a:off x="6895112" y="1109510"/>
            <a:ext cx="3033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                       Backward Subset Selection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61B7F4-1BD4-438E-B535-7C14D74A5BFB}"/>
              </a:ext>
            </a:extLst>
          </p:cNvPr>
          <p:cNvSpPr txBox="1"/>
          <p:nvPr/>
        </p:nvSpPr>
        <p:spPr>
          <a:xfrm>
            <a:off x="5772833" y="342874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379483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785</Words>
  <Application>Microsoft Office PowerPoint</Application>
  <PresentationFormat>Widescreen</PresentationFormat>
  <Paragraphs>409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Internet At Home</vt:lpstr>
      <vt:lpstr>PROBLEM STATEMENT</vt:lpstr>
      <vt:lpstr>PERFORMANCE MEASUREMENT</vt:lpstr>
      <vt:lpstr>DATA PROCESSING</vt:lpstr>
      <vt:lpstr>PowerPoint Presentation</vt:lpstr>
      <vt:lpstr>Overview</vt:lpstr>
      <vt:lpstr>LOGISTIC REGRESSION</vt:lpstr>
      <vt:lpstr>LOGISTIC REGRESSION</vt:lpstr>
      <vt:lpstr>LOGISTIC REGRESSION THRESHOLDING</vt:lpstr>
      <vt:lpstr>PERFORMANCE COMPARISION</vt:lpstr>
      <vt:lpstr>Linear Discriminant Analysis</vt:lpstr>
      <vt:lpstr>Linear Discriminant Analysis</vt:lpstr>
      <vt:lpstr>NAÏVE BAYES</vt:lpstr>
      <vt:lpstr>NAÏVE BAYES</vt:lpstr>
      <vt:lpstr>TREE Models</vt:lpstr>
      <vt:lpstr>Performance Comparison</vt:lpstr>
      <vt:lpstr>Random Forest</vt:lpstr>
      <vt:lpstr>SELECTION</vt:lpstr>
      <vt:lpstr>SELECTION PERFORMANCE</vt:lpstr>
      <vt:lpstr>TEST</vt:lpstr>
      <vt:lpstr>TEST PERFORMANCE</vt:lpstr>
      <vt:lpstr>Analyzing the Performance</vt:lpstr>
      <vt:lpstr>DISCUSSION</vt:lpstr>
      <vt:lpstr>     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At Home</dc:title>
  <dc:creator>Noul</dc:creator>
  <cp:lastModifiedBy>Noul</cp:lastModifiedBy>
  <cp:revision>61</cp:revision>
  <dcterms:created xsi:type="dcterms:W3CDTF">2017-11-28T17:29:38Z</dcterms:created>
  <dcterms:modified xsi:type="dcterms:W3CDTF">2017-11-30T19:56:51Z</dcterms:modified>
</cp:coreProperties>
</file>