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80"/>
  </p:notesMasterIdLst>
  <p:sldIdLst>
    <p:sldId id="256" r:id="rId5"/>
    <p:sldId id="258" r:id="rId6"/>
    <p:sldId id="257" r:id="rId7"/>
    <p:sldId id="259" r:id="rId8"/>
    <p:sldId id="260" r:id="rId9"/>
    <p:sldId id="262" r:id="rId10"/>
    <p:sldId id="264" r:id="rId11"/>
    <p:sldId id="265" r:id="rId12"/>
    <p:sldId id="267" r:id="rId13"/>
    <p:sldId id="268" r:id="rId14"/>
    <p:sldId id="333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5" r:id="rId51"/>
    <p:sldId id="306" r:id="rId52"/>
    <p:sldId id="304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8" r:id="rId64"/>
    <p:sldId id="317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2" r:id="rId78"/>
    <p:sldId id="331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" id="{46A36FA2-76A7-438E-B487-7C33D3A2D6D2}">
          <p14:sldIdLst>
            <p14:sldId id="256"/>
            <p14:sldId id="258"/>
            <p14:sldId id="257"/>
            <p14:sldId id="259"/>
            <p14:sldId id="260"/>
            <p14:sldId id="262"/>
            <p14:sldId id="264"/>
            <p14:sldId id="265"/>
            <p14:sldId id="267"/>
            <p14:sldId id="268"/>
            <p14:sldId id="333"/>
            <p14:sldId id="269"/>
            <p14:sldId id="270"/>
            <p14:sldId id="271"/>
            <p14:sldId id="272"/>
          </p14:sldIdLst>
        </p14:section>
        <p14:section name="Entity" id="{F9837FB6-DC48-4C8B-869C-15391D6E5D8A}">
          <p14:sldIdLst>
            <p14:sldId id="273"/>
            <p14:sldId id="274"/>
            <p14:sldId id="275"/>
          </p14:sldIdLst>
        </p14:section>
        <p14:section name="Repository" id="{0076246B-DFA3-4B22-AE74-598F8C6F604B}">
          <p14:sldIdLst>
            <p14:sldId id="276"/>
            <p14:sldId id="277"/>
            <p14:sldId id="278"/>
          </p14:sldIdLst>
        </p14:section>
        <p14:section name="Service" id="{9930D196-CEA5-4F7D-B33F-AF399E8EC88D}">
          <p14:sldIdLst>
            <p14:sldId id="279"/>
            <p14:sldId id="280"/>
          </p14:sldIdLst>
        </p14:section>
        <p14:section name="Controller" id="{E24D5069-C348-4FBC-8E7B-47E353581950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Result" id="{F4032791-C539-4D89-8683-E79EA6AD5617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ecurity" id="{0A5B29AB-975B-4A4C-A14F-51D3DC6ABB5E}">
          <p14:sldIdLst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  <p14:sldId id="31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Conclusione" id="{0B8F1878-5EE7-4E68-8BB4-AB94A359D83F}">
          <p14:sldIdLst>
            <p14:sldId id="332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Tudisco" initials="GT" lastIdx="1" clrIdx="0">
    <p:extLst>
      <p:ext uri="{19B8F6BF-5375-455C-9EA6-DF929625EA0E}">
        <p15:presenceInfo xmlns:p15="http://schemas.microsoft.com/office/powerpoint/2012/main" userId="2ec802ef017c0a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98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874E7-7731-4CF4-8A1B-AFEAAE53D834}" type="datetimeFigureOut">
              <a:rPr lang="it-IT" smtClean="0"/>
              <a:t>22/01/22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A0968-9A30-4C76-8030-1152BF437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19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3EE3-FBAE-374A-9E84-2F3C1C677544}" type="datetime1">
              <a:t>22/01/22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96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DCE5-5510-5944-9A14-8F1AC79A0632}" type="datetime1">
              <a:t>22/01/22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02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DF77-BABE-F442-942A-7BC1ECFCDC46}" type="datetime1">
              <a:t>22/01/22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49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85C0-B8B1-2445-AF86-118370EFCDA3}" type="datetime1">
              <a:t>22/01/22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06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E2D5-6EF2-DA46-B18B-3F462172B6D1}" type="datetime1">
              <a:t>22/01/22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0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4585-D433-5746-82AF-124D4A5BD763}" type="datetime1">
              <a:t>22/01/22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975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317F-050B-9648-A430-FB5288CF9E4A}" type="datetime1">
              <a:t>22/01/22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39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11E7-6D4A-D748-90AA-441DAEFFE195}" type="datetime1">
              <a:t>22/01/22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9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F1ED-D43B-4449-89D5-853FC81C644C}" type="datetime1">
              <a:t>22/01/22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45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33C-6EA3-E448-8ED6-656AA2CAB036}" type="datetime1">
              <a:t>22/01/22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80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75CA-E588-1946-B116-351281A705AA}" type="datetime1">
              <a:t>22/01/22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5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BB664-8539-614F-8738-052D29E292FE}" type="datetime1">
              <a:t>22/01/22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Web app SpringBoot con 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0C9A-7445-4A65-9EE3-313049014F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515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data/jpa/docs/current/reference/html/#repositori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:8080/api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getpostman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guides/gs/spring-boo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585F1D-FBDE-408B-BD82-873A9CDEE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Sviluppo del back-end di un’applicazione web con Spring Boot e STS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2ABAA17E-302B-40A2-9F42-E8DF2A7A3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29872"/>
            <a:ext cx="6858000" cy="1127927"/>
          </a:xfr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2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157F5-9B50-4CCC-90A0-100306F3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36" y="57558"/>
            <a:ext cx="5932996" cy="736087"/>
          </a:xfrm>
        </p:spPr>
        <p:txBody>
          <a:bodyPr>
            <a:normAutofit/>
          </a:bodyPr>
          <a:lstStyle/>
          <a:p>
            <a:r>
              <a:rPr lang="it-IT" sz="3800" dirty="0"/>
              <a:t>Struttura del progetto creato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CAB9F42-9E6E-4E64-8ADC-A9379FD0B3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27592" y="227223"/>
            <a:ext cx="2339955" cy="28928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CA73472-0275-4490-BCFC-BD6233E49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453" y="763591"/>
            <a:ext cx="6406535" cy="56866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t-IT" sz="2100" i="1" dirty="0"/>
              <a:t>ExamPortalApplication.java</a:t>
            </a:r>
            <a:r>
              <a:rPr lang="it-IT" sz="2100" dirty="0"/>
              <a:t> è la classe che contiene il metodo </a:t>
            </a:r>
            <a:r>
              <a:rPr lang="it-IT" sz="2100" i="1" dirty="0" err="1"/>
              <a:t>main</a:t>
            </a:r>
            <a:r>
              <a:rPr lang="it-IT" sz="2100" dirty="0"/>
              <a:t>: inizializza e avvia l’applicazione.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t-IT" sz="2100" i="1" dirty="0" err="1"/>
              <a:t>application.properties</a:t>
            </a:r>
            <a:r>
              <a:rPr lang="it-IT" sz="2100" dirty="0"/>
              <a:t> è il file (all’inizio vuoto) in cui:</a:t>
            </a:r>
          </a:p>
          <a:p>
            <a:pPr marL="450850" lvl="1" indent="-182563">
              <a:lnSpc>
                <a:spcPct val="100000"/>
              </a:lnSpc>
              <a:spcBef>
                <a:spcPts val="300"/>
              </a:spcBef>
              <a:buFont typeface="System Font Regular"/>
              <a:buChar char="-"/>
            </a:pPr>
            <a:r>
              <a:rPr lang="it-IT" sz="2100" dirty="0"/>
              <a:t>inserire le direttive di configurazione che Spring </a:t>
            </a:r>
            <a:r>
              <a:rPr lang="it-IT" sz="2100" dirty="0" err="1"/>
              <a:t>Boot</a:t>
            </a:r>
            <a:r>
              <a:rPr lang="it-IT" sz="2100" dirty="0"/>
              <a:t> non genera automaticamente (in altri file) </a:t>
            </a:r>
          </a:p>
          <a:p>
            <a:pPr marL="450850" lvl="1" indent="-182563">
              <a:lnSpc>
                <a:spcPct val="100000"/>
              </a:lnSpc>
              <a:spcBef>
                <a:spcPts val="400"/>
              </a:spcBef>
              <a:buFont typeface="System Font Regular"/>
              <a:buChar char="-"/>
            </a:pPr>
            <a:r>
              <a:rPr lang="it-IT" sz="2100" dirty="0"/>
              <a:t>o sovrascrivere le configurazioni di default (v. oltre)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it-IT" sz="2100" dirty="0"/>
              <a:t>Il file </a:t>
            </a:r>
            <a:r>
              <a:rPr lang="it-IT" sz="2100" i="1" dirty="0"/>
              <a:t>pom.xml</a:t>
            </a:r>
            <a:r>
              <a:rPr lang="it-IT" sz="2100" dirty="0"/>
              <a:t> (di </a:t>
            </a:r>
            <a:r>
              <a:rPr lang="it-IT" sz="2100" dirty="0" err="1"/>
              <a:t>Maven</a:t>
            </a:r>
            <a:r>
              <a:rPr lang="it-IT" sz="2100" dirty="0"/>
              <a:t>) dichiara tutte le </a:t>
            </a:r>
            <a:r>
              <a:rPr lang="it-IT" sz="2100" i="1" dirty="0"/>
              <a:t>dipendenze</a:t>
            </a:r>
            <a:r>
              <a:rPr lang="it-IT" sz="2100" dirty="0"/>
              <a:t> del progetto, che verranno scaricate e aggiunte al progetto automaticamente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2100" dirty="0"/>
              <a:t>NB: subito, o in seguito, STS può </a:t>
            </a:r>
            <a:br>
              <a:rPr lang="it-IT" sz="2100" dirty="0"/>
            </a:br>
            <a:r>
              <a:rPr lang="it-IT" sz="2100" dirty="0"/>
              <a:t>rilevare problemi in (file di) </a:t>
            </a:r>
            <a:br>
              <a:rPr lang="it-IT" sz="2100" dirty="0"/>
            </a:br>
            <a:r>
              <a:rPr lang="it-IT" sz="2100" dirty="0"/>
              <a:t>progetto, come si vede qui a destra:</a:t>
            </a:r>
          </a:p>
          <a:p>
            <a:pPr>
              <a:lnSpc>
                <a:spcPct val="100000"/>
              </a:lnSpc>
            </a:pPr>
            <a:r>
              <a:rPr lang="it-IT" sz="2100" dirty="0"/>
              <a:t>il problema è poi dettagliato nel </a:t>
            </a:r>
            <a:br>
              <a:rPr lang="it-IT" sz="2100" dirty="0"/>
            </a:br>
            <a:r>
              <a:rPr lang="it-IT" sz="2100" dirty="0"/>
              <a:t>riquadro "</a:t>
            </a:r>
            <a:r>
              <a:rPr lang="it-IT" sz="2100" dirty="0" err="1"/>
              <a:t>Problems</a:t>
            </a:r>
            <a:r>
              <a:rPr lang="it-IT" sz="2100" dirty="0"/>
              <a:t>", </a:t>
            </a:r>
            <a:br>
              <a:rPr lang="it-IT" sz="2100" dirty="0"/>
            </a:br>
            <a:r>
              <a:rPr lang="it-IT" sz="2100" dirty="0"/>
              <a:t>in basso a destra nella finestra </a:t>
            </a:r>
            <a:br>
              <a:rPr lang="it-IT" sz="2100" dirty="0"/>
            </a:br>
            <a:r>
              <a:rPr lang="it-IT" sz="2100" dirty="0"/>
              <a:t>dell'IDE, e nel file interessato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2910AE6-13A8-6549-A604-DB1FA2BE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CE5F-06E2-3545-8569-5F15D34FF200}" type="datetime1">
              <a:t>22/01/22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0059B8B5-C824-EA43-9B5C-CEC8A73D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DC89E6D-3DB7-2D40-95A9-16521472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9</a:t>
            </a:fld>
            <a:endParaRPr lang="it-IT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C43C2B-DD3C-5C47-B391-290C81103917}"/>
              </a:ext>
            </a:extLst>
          </p:cNvPr>
          <p:cNvGrpSpPr/>
          <p:nvPr/>
        </p:nvGrpSpPr>
        <p:grpSpPr>
          <a:xfrm>
            <a:off x="6627592" y="3265388"/>
            <a:ext cx="2339955" cy="1109641"/>
            <a:chOff x="6627592" y="4093297"/>
            <a:chExt cx="2339955" cy="110964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7EC91E-AD8C-AD4E-A744-F8314883DB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80700" y="4149490"/>
              <a:ext cx="1716396" cy="1053448"/>
              <a:chOff x="6582988" y="3988844"/>
              <a:chExt cx="2019300" cy="123935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EFCEDD8-BD55-2048-B533-6B5626764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2988" y="3988844"/>
                <a:ext cx="2019300" cy="4572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7070972-2D55-0B40-8C77-8D2558133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7592" y="4770994"/>
                <a:ext cx="1748790" cy="457200"/>
              </a:xfrm>
              <a:prstGeom prst="rect">
                <a:avLst/>
              </a:prstGeom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4D97E44-7F72-7D49-88DD-994B07F839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8195" y="4485505"/>
                <a:ext cx="0" cy="279428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164924-B3FA-DA4A-8AE2-DA2C2F70E151}"/>
                </a:ext>
              </a:extLst>
            </p:cNvPr>
            <p:cNvSpPr/>
            <p:nvPr/>
          </p:nvSpPr>
          <p:spPr>
            <a:xfrm>
              <a:off x="6627592" y="4093297"/>
              <a:ext cx="2339955" cy="110964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A1E8759-D44F-9246-95AB-A8CDE87CF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278" y="4495446"/>
            <a:ext cx="4685270" cy="9615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4EB6CE-E27D-A843-8AE8-05B65072C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277" y="5610582"/>
            <a:ext cx="4685270" cy="8193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76361-F32E-3640-9036-42F6EC5D719C}"/>
              </a:ext>
            </a:extLst>
          </p:cNvPr>
          <p:cNvCxnSpPr>
            <a:cxnSpLocks/>
          </p:cNvCxnSpPr>
          <p:nvPr/>
        </p:nvCxnSpPr>
        <p:spPr>
          <a:xfrm flipV="1">
            <a:off x="3028950" y="3490786"/>
            <a:ext cx="3888518" cy="130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18C2C0-F961-274A-B47A-F92ADB823773}"/>
              </a:ext>
            </a:extLst>
          </p:cNvPr>
          <p:cNvCxnSpPr>
            <a:cxnSpLocks/>
          </p:cNvCxnSpPr>
          <p:nvPr/>
        </p:nvCxnSpPr>
        <p:spPr>
          <a:xfrm flipV="1">
            <a:off x="4065373" y="4695569"/>
            <a:ext cx="255686" cy="949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EEDFAC-B388-4A42-8B7F-CA8594B08A9B}"/>
              </a:ext>
            </a:extLst>
          </p:cNvPr>
          <p:cNvCxnSpPr>
            <a:cxnSpLocks/>
          </p:cNvCxnSpPr>
          <p:nvPr/>
        </p:nvCxnSpPr>
        <p:spPr>
          <a:xfrm flipV="1">
            <a:off x="2681414" y="5645341"/>
            <a:ext cx="138395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62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157F5-9B50-4CCC-90A0-100306F3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4" y="156246"/>
            <a:ext cx="8361169" cy="736087"/>
          </a:xfrm>
        </p:spPr>
        <p:txBody>
          <a:bodyPr>
            <a:normAutofit fontScale="90000"/>
          </a:bodyPr>
          <a:lstStyle/>
          <a:p>
            <a:r>
              <a:rPr lang="it-IT" dirty="0"/>
              <a:t>La classe dell'applicazione Spring (</a:t>
            </a:r>
            <a:r>
              <a:rPr lang="it-IT" dirty="0" err="1"/>
              <a:t>Boot</a:t>
            </a:r>
            <a:r>
              <a:rPr lang="it-IT" dirty="0"/>
              <a:t>)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2910AE6-13A8-6549-A604-DB1FA2BE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9CE5F-06E2-3545-8569-5F15D34FF200}" type="datetime1">
              <a:t>22/01/22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0059B8B5-C824-EA43-9B5C-CEC8A73D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DC89E6D-3DB7-2D40-95A9-16521472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10</a:t>
            </a:fld>
            <a:endParaRPr lang="it-IT"/>
          </a:p>
        </p:txBody>
      </p:sp>
      <p:sp>
        <p:nvSpPr>
          <p:cNvPr id="9" name="Segnaposto contenuto 4">
            <a:extLst>
              <a:ext uri="{FF2B5EF4-FFF2-40B4-BE49-F238E27FC236}">
                <a16:creationId xmlns:a16="http://schemas.microsoft.com/office/drawing/2014/main" id="{1030FB48-E026-BD46-9982-9723FCB0DF67}"/>
              </a:ext>
            </a:extLst>
          </p:cNvPr>
          <p:cNvSpPr txBox="1">
            <a:spLocks/>
          </p:cNvSpPr>
          <p:nvPr/>
        </p:nvSpPr>
        <p:spPr>
          <a:xfrm>
            <a:off x="628649" y="892333"/>
            <a:ext cx="8164523" cy="1146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t-IT" sz="2600" dirty="0"/>
              <a:t>inserire </a:t>
            </a:r>
          </a:p>
          <a:p>
            <a:pPr>
              <a:lnSpc>
                <a:spcPct val="100000"/>
              </a:lnSpc>
            </a:pPr>
            <a:r>
              <a:rPr lang="it-IT" sz="2600" dirty="0"/>
              <a:t>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97CAE-8F38-6247-8278-2BE18F9D4D7B}"/>
              </a:ext>
            </a:extLst>
          </p:cNvPr>
          <p:cNvSpPr/>
          <p:nvPr/>
        </p:nvSpPr>
        <p:spPr>
          <a:xfrm>
            <a:off x="1920240" y="1634598"/>
            <a:ext cx="6959431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noProof="1">
                <a:solidFill>
                  <a:srgbClr val="008000"/>
                </a:solidFill>
                <a:latin typeface="Ubuntu Mono" panose="020B0509030602030204" pitchFamily="49" charset="0"/>
              </a:rPr>
              <a:t>// ExamPortalApplication.java</a:t>
            </a:r>
            <a:b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</a:br>
            <a:r>
              <a:rPr lang="it-IT" sz="1400" noProof="1">
                <a:solidFill>
                  <a:srgbClr val="0000FF"/>
                </a:solidFill>
                <a:latin typeface="Ubuntu Mono" panose="020B0509030602030204" pitchFamily="49" charset="0"/>
              </a:rPr>
              <a:t>package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portal;</a:t>
            </a:r>
            <a:b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</a:br>
            <a:r>
              <a:rPr lang="it-IT" sz="1400" noProof="1">
                <a:solidFill>
                  <a:srgbClr val="0000FF"/>
                </a:solidFill>
                <a:latin typeface="Ubuntu Mono" panose="020B0509030602030204" pitchFamily="49" charset="0"/>
              </a:rPr>
              <a:t>import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org.springframework.boot.SpringApplication;</a:t>
            </a:r>
          </a:p>
          <a:p>
            <a:r>
              <a:rPr lang="it-IT" sz="1400" noProof="1">
                <a:solidFill>
                  <a:srgbClr val="0000FF"/>
                </a:solidFill>
                <a:latin typeface="Ubuntu Mono" panose="020B0509030602030204" pitchFamily="49" charset="0"/>
              </a:rPr>
              <a:t>import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org.springframework.boot.autoconfigure.SpringBootApplication;</a:t>
            </a:r>
          </a:p>
          <a:p>
            <a:b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</a:b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@</a:t>
            </a:r>
            <a:r>
              <a:rPr lang="it-IT" sz="1400" noProof="1">
                <a:solidFill>
                  <a:srgbClr val="267F99"/>
                </a:solidFill>
                <a:latin typeface="Ubuntu Mono" panose="020B0509030602030204" pitchFamily="49" charset="0"/>
              </a:rPr>
              <a:t>SpringBootApplication</a:t>
            </a:r>
            <a:endParaRPr lang="it-IT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noProof="1">
                <a:solidFill>
                  <a:srgbClr val="0000FF"/>
                </a:solidFill>
                <a:latin typeface="Ubuntu Mono" panose="020B0509030602030204" pitchFamily="49" charset="0"/>
              </a:rPr>
              <a:t>public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noProof="1">
                <a:solidFill>
                  <a:srgbClr val="0000FF"/>
                </a:solidFill>
                <a:latin typeface="Ubuntu Mono" panose="020B0509030602030204" pitchFamily="49" charset="0"/>
              </a:rPr>
              <a:t>class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noProof="1">
                <a:solidFill>
                  <a:srgbClr val="267F99"/>
                </a:solidFill>
                <a:latin typeface="Ubuntu Mono" panose="020B0509030602030204" pitchFamily="49" charset="0"/>
              </a:rPr>
              <a:t>ExamPortalApplication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{</a:t>
            </a:r>
          </a:p>
          <a:p>
            <a:endParaRPr lang="it-IT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it-IT" sz="1400" noProof="1">
                <a:solidFill>
                  <a:srgbClr val="0000FF"/>
                </a:solidFill>
                <a:latin typeface="Ubuntu Mono" panose="020B0509030602030204" pitchFamily="49" charset="0"/>
              </a:rPr>
              <a:t>public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noProof="1">
                <a:solidFill>
                  <a:srgbClr val="0000FF"/>
                </a:solidFill>
                <a:latin typeface="Ubuntu Mono" panose="020B0509030602030204" pitchFamily="49" charset="0"/>
              </a:rPr>
              <a:t>static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noProof="1">
                <a:solidFill>
                  <a:srgbClr val="267F99"/>
                </a:solidFill>
                <a:latin typeface="Ubuntu Mono" panose="020B0509030602030204" pitchFamily="49" charset="0"/>
              </a:rPr>
              <a:t>void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noProof="1">
                <a:solidFill>
                  <a:srgbClr val="795E26"/>
                </a:solidFill>
                <a:latin typeface="Ubuntu Mono" panose="020B0509030602030204" pitchFamily="49" charset="0"/>
              </a:rPr>
              <a:t>main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it-IT" sz="1400" noProof="1">
                <a:solidFill>
                  <a:srgbClr val="267F99"/>
                </a:solidFill>
                <a:latin typeface="Ubuntu Mono" panose="020B0509030602030204" pitchFamily="49" charset="0"/>
              </a:rPr>
              <a:t>String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[] </a:t>
            </a:r>
            <a:r>
              <a:rPr lang="it-IT" sz="1400" noProof="1">
                <a:solidFill>
                  <a:srgbClr val="001080"/>
                </a:solidFill>
                <a:latin typeface="Ubuntu Mono" panose="020B0509030602030204" pitchFamily="49" charset="0"/>
              </a:rPr>
              <a:t>args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) {</a:t>
            </a:r>
          </a:p>
          <a:p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     </a:t>
            </a:r>
            <a:r>
              <a:rPr lang="it-IT" sz="1400" noProof="1">
                <a:solidFill>
                  <a:srgbClr val="001080"/>
                </a:solidFill>
                <a:latin typeface="Ubuntu Mono" panose="020B0509030602030204" pitchFamily="49" charset="0"/>
              </a:rPr>
              <a:t>SpringApplication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.</a:t>
            </a:r>
            <a:r>
              <a:rPr lang="it-IT" sz="1400" noProof="1">
                <a:solidFill>
                  <a:srgbClr val="795E26"/>
                </a:solidFill>
                <a:latin typeface="Ubuntu Mono" panose="020B0509030602030204" pitchFamily="49" charset="0"/>
              </a:rPr>
              <a:t>run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it-IT" sz="1400" noProof="1">
                <a:solidFill>
                  <a:srgbClr val="001080"/>
                </a:solidFill>
                <a:latin typeface="Ubuntu Mono" panose="020B0509030602030204" pitchFamily="49" charset="0"/>
              </a:rPr>
              <a:t>ExamPortalApplication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.</a:t>
            </a:r>
            <a:r>
              <a:rPr lang="it-IT" sz="1400" noProof="1">
                <a:solidFill>
                  <a:srgbClr val="001080"/>
                </a:solidFill>
                <a:latin typeface="Ubuntu Mono" panose="020B0509030602030204" pitchFamily="49" charset="0"/>
              </a:rPr>
              <a:t>class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, args);</a:t>
            </a:r>
          </a:p>
          <a:p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  }</a:t>
            </a:r>
            <a:b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</a:b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}</a:t>
            </a:r>
            <a:endParaRPr lang="it-IT" sz="1400" b="0" noProof="1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46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718D4-0503-404E-AEFD-CDFB42E4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81" y="149874"/>
            <a:ext cx="7886700" cy="588788"/>
          </a:xfrm>
        </p:spPr>
        <p:txBody>
          <a:bodyPr>
            <a:normAutofit fontScale="90000"/>
          </a:bodyPr>
          <a:lstStyle/>
          <a:p>
            <a:r>
              <a:rPr lang="it-IT"/>
              <a:t>Preparare il Database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7FD9B2-D9BC-4AC6-A909-E33BC2767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961" y="803999"/>
            <a:ext cx="8298333" cy="230642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Prima di poter avviare l’applicazione dobbiamo creare e collegare un database al nostro progetto.</a:t>
            </a:r>
          </a:p>
          <a:p>
            <a:r>
              <a:rPr lang="it-IT" dirty="0"/>
              <a:t>Creiamo quindi un nuovo database e un nuovo utente.</a:t>
            </a:r>
          </a:p>
          <a:p>
            <a:r>
              <a:rPr lang="it-IT" dirty="0"/>
              <a:t>Non serve creare alcuna tabella con i dati per ora, Spring si occuperà di creare tabelle e relazioni automaticamente utilizzando le classi che creeremo.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396A8CC8-7B74-8A4B-A734-34520BB575A7}"/>
              </a:ext>
            </a:extLst>
          </p:cNvPr>
          <p:cNvSpPr txBox="1"/>
          <p:nvPr/>
        </p:nvSpPr>
        <p:spPr>
          <a:xfrm>
            <a:off x="418481" y="3130091"/>
            <a:ext cx="8371558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200" noProof="1">
                <a:solidFill>
                  <a:srgbClr val="2FB41D"/>
                </a:solidFill>
                <a:latin typeface="UbuntuMono-Regular" panose="020B0509030602030204" pitchFamily="49" charset="0"/>
              </a:rPr>
              <a:t>gp</a:t>
            </a:r>
            <a:r>
              <a:rPr lang="it-IT" sz="1200" noProof="1">
                <a:solidFill>
                  <a:srgbClr val="000000"/>
                </a:solidFill>
                <a:latin typeface="UbuntuMono-Regular" panose="020B0509030602030204" pitchFamily="49" charset="0"/>
              </a:rPr>
              <a:t>@</a:t>
            </a:r>
            <a:r>
              <a:rPr lang="it-IT" sz="1200" noProof="1">
                <a:solidFill>
                  <a:srgbClr val="2EAEBB"/>
                </a:solidFill>
                <a:latin typeface="UbuntuMono-Regular" panose="020B0509030602030204" pitchFamily="49" charset="0"/>
              </a:rPr>
              <a:t> </a:t>
            </a:r>
            <a:r>
              <a:rPr lang="it-IT" sz="1200" noProof="1">
                <a:solidFill>
                  <a:srgbClr val="9FA01C"/>
                </a:solidFill>
                <a:latin typeface="UbuntuMono-Regular" panose="020B0509030602030204" pitchFamily="49" charset="0"/>
              </a:rPr>
              <a:t>~</a:t>
            </a:r>
            <a:r>
              <a:rPr lang="it-IT" sz="1200" noProof="1">
                <a:solidFill>
                  <a:srgbClr val="000000"/>
                </a:solidFill>
                <a:latin typeface="UbuntuMono-Regular" panose="020B0509030602030204" pitchFamily="49" charset="0"/>
              </a:rPr>
              <a:t> $ sudo mysql -u root</a:t>
            </a:r>
          </a:p>
          <a:p>
            <a:r>
              <a:rPr lang="it-IT" sz="1200" b="1" noProof="1">
                <a:solidFill>
                  <a:srgbClr val="000000"/>
                </a:solidFill>
                <a:latin typeface="UbuntuMono-Bold" panose="020B0509030602030204" pitchFamily="49" charset="0"/>
              </a:rPr>
              <a:t>Welcome to the MariaDB monitor.  Commands end with ; or \g. Your MariaDB connection id is 195... Type 'help;' or '\h' for help. Type '\c' to clear the current input statement.</a:t>
            </a:r>
          </a:p>
          <a:p>
            <a:endParaRPr lang="it-IT" sz="1200" b="1" noProof="1">
              <a:solidFill>
                <a:srgbClr val="000000"/>
              </a:solidFill>
              <a:latin typeface="UbuntuMono-Bold" panose="020B0509030602030204" pitchFamily="49" charset="0"/>
            </a:endParaRPr>
          </a:p>
          <a:p>
            <a:r>
              <a:rPr lang="it-IT" sz="1200" noProof="1">
                <a:solidFill>
                  <a:srgbClr val="000000"/>
                </a:solidFill>
                <a:latin typeface="UbuntuMono-Regular" panose="020B0509030602030204" pitchFamily="49" charset="0"/>
              </a:rPr>
              <a:t>MariaDB [(none)]&gt; rehash     </a:t>
            </a:r>
            <a:r>
              <a:rPr lang="it-IT" sz="1200" b="1" noProof="1">
                <a:solidFill>
                  <a:srgbClr val="FF0000"/>
                </a:solidFill>
                <a:latin typeface="UbuntuMono-Regular" panose="020B0509030602030204" pitchFamily="49" charset="0"/>
              </a:rPr>
              <a:t>-- </a:t>
            </a:r>
            <a:r>
              <a:rPr lang="it-IT" sz="1200" b="1" i="1" noProof="1">
                <a:solidFill>
                  <a:srgbClr val="FF0000"/>
                </a:solidFill>
                <a:latin typeface="UbuntuMono-Regular" panose="020B0509030602030204" pitchFamily="49" charset="0"/>
              </a:rPr>
              <a:t>per autocompletion! Meglio ancora in /etc/my.cnf</a:t>
            </a:r>
            <a:endParaRPr lang="it-IT" sz="1200" b="1" i="1" noProof="1">
              <a:solidFill>
                <a:srgbClr val="FF0000"/>
              </a:solidFill>
              <a:latin typeface="UbuntuMono-Bold" panose="020B0509030602030204" pitchFamily="49" charset="0"/>
            </a:endParaRPr>
          </a:p>
          <a:p>
            <a:endParaRPr lang="it-IT" sz="1200" b="1" noProof="1">
              <a:solidFill>
                <a:srgbClr val="000000"/>
              </a:solidFill>
              <a:latin typeface="UbuntuMono-Bold" panose="020B0509030602030204" pitchFamily="49" charset="0"/>
            </a:endParaRPr>
          </a:p>
          <a:p>
            <a:r>
              <a:rPr lang="it-IT" sz="1200" noProof="1">
                <a:solidFill>
                  <a:srgbClr val="000000"/>
                </a:solidFill>
                <a:latin typeface="UbuntuMono-Regular" panose="020B0509030602030204" pitchFamily="49" charset="0"/>
              </a:rPr>
              <a:t>MariaDB [(none)]&gt; CREATE DATABASE portal_db; </a:t>
            </a:r>
          </a:p>
          <a:p>
            <a:r>
              <a:rPr lang="it-IT" sz="1200" b="1" noProof="1">
                <a:solidFill>
                  <a:srgbClr val="000000"/>
                </a:solidFill>
                <a:latin typeface="UbuntuMono-Bold" panose="020B0509030602030204" pitchFamily="49" charset="0"/>
              </a:rPr>
              <a:t>Query OK, 1 row affected (0.001 sec)</a:t>
            </a:r>
          </a:p>
          <a:p>
            <a:endParaRPr lang="it-IT" sz="1200" b="1" noProof="1">
              <a:solidFill>
                <a:srgbClr val="000000"/>
              </a:solidFill>
              <a:latin typeface="UbuntuMono-Bold" panose="020B0509030602030204" pitchFamily="49" charset="0"/>
            </a:endParaRPr>
          </a:p>
          <a:p>
            <a:r>
              <a:rPr lang="it-IT" sz="1200" noProof="1">
                <a:solidFill>
                  <a:srgbClr val="000000"/>
                </a:solidFill>
                <a:latin typeface="UbuntuMono-Regular" panose="020B0509030602030204" pitchFamily="49" charset="0"/>
              </a:rPr>
              <a:t>MariaDB [(none)]&gt; CREATE USER 'portal'@'localhost' IDENTIFIED BY 'portal';   </a:t>
            </a:r>
            <a:r>
              <a:rPr lang="it-IT" sz="1200" noProof="1">
                <a:solidFill>
                  <a:srgbClr val="00B0F0"/>
                </a:solidFill>
                <a:latin typeface="UbuntuMono-Regular" panose="020B0509030602030204" pitchFamily="49" charset="0"/>
              </a:rPr>
              <a:t>--</a:t>
            </a:r>
            <a:r>
              <a:rPr lang="it-IT" sz="1200" i="1" noProof="1">
                <a:solidFill>
                  <a:srgbClr val="00B0F0"/>
                </a:solidFill>
                <a:latin typeface="UbuntuMono-Regular" panose="020B0509030602030204" pitchFamily="49" charset="0"/>
              </a:rPr>
              <a:t> user e password</a:t>
            </a:r>
          </a:p>
          <a:p>
            <a:r>
              <a:rPr lang="it-IT" sz="1200" b="1" noProof="1">
                <a:solidFill>
                  <a:srgbClr val="000000"/>
                </a:solidFill>
                <a:latin typeface="UbuntuMono-Bold" panose="020B0509030602030204" pitchFamily="49" charset="0"/>
              </a:rPr>
              <a:t>Query OK, 0 rows affected (0.004 sec)</a:t>
            </a:r>
          </a:p>
          <a:p>
            <a:endParaRPr lang="it-IT" sz="1200" b="1" noProof="1">
              <a:solidFill>
                <a:srgbClr val="000000"/>
              </a:solidFill>
              <a:latin typeface="UbuntuMono-Bold" panose="020B0509030602030204" pitchFamily="49" charset="0"/>
            </a:endParaRPr>
          </a:p>
          <a:p>
            <a:r>
              <a:rPr lang="it-IT" sz="1200" noProof="1">
                <a:solidFill>
                  <a:srgbClr val="000000"/>
                </a:solidFill>
                <a:latin typeface="UbuntuMono-Regular" panose="020B0509030602030204" pitchFamily="49" charset="0"/>
              </a:rPr>
              <a:t>MariaDB [(none)]&gt; GRANT ALL ON portal_db.* TO 'portal'@'localhost';   </a:t>
            </a:r>
            <a:r>
              <a:rPr lang="it-IT" sz="1200" noProof="1">
                <a:solidFill>
                  <a:srgbClr val="00B0F0"/>
                </a:solidFill>
                <a:latin typeface="UbuntuMono-Regular" panose="020B0509030602030204" pitchFamily="49" charset="0"/>
              </a:rPr>
              <a:t>-- </a:t>
            </a:r>
            <a:r>
              <a:rPr lang="it-IT" sz="1200" i="1" noProof="1">
                <a:solidFill>
                  <a:srgbClr val="00B0F0"/>
                </a:solidFill>
                <a:latin typeface="UbuntuMono-Regular" panose="020B0509030602030204" pitchFamily="49" charset="0"/>
              </a:rPr>
              <a:t>occhio (anche sopra) ai 4 apici</a:t>
            </a:r>
          </a:p>
          <a:p>
            <a:r>
              <a:rPr lang="it-IT" sz="1200" b="1" noProof="1">
                <a:solidFill>
                  <a:srgbClr val="000000"/>
                </a:solidFill>
                <a:latin typeface="UbuntuMono-Bold" panose="020B0509030602030204" pitchFamily="49" charset="0"/>
              </a:rPr>
              <a:t>Query OK, 0 rows affected (0.005 sec)</a:t>
            </a:r>
          </a:p>
          <a:p>
            <a:r>
              <a:rPr lang="it-IT" sz="1200" noProof="1">
                <a:solidFill>
                  <a:srgbClr val="00B0F0"/>
                </a:solidFill>
                <a:latin typeface="Ubuntu Mono" panose="020B0509030602030204" pitchFamily="49" charset="0"/>
              </a:rPr>
              <a:t># </a:t>
            </a:r>
            <a:r>
              <a:rPr lang="it-IT" sz="1200" i="1" noProof="1">
                <a:solidFill>
                  <a:srgbClr val="00B0F0"/>
                </a:solidFill>
                <a:latin typeface="Ubuntu Mono" panose="020B0509030602030204" pitchFamily="49" charset="0"/>
              </a:rPr>
              <a:t>Attenti a introdurre utenti per l'host "wildcard" % - signnifica "tutti gli host", </a:t>
            </a:r>
            <a:r>
              <a:rPr lang="it-IT" sz="1200" b="1" i="1" noProof="1">
                <a:solidFill>
                  <a:srgbClr val="00B0F0"/>
                </a:solidFill>
                <a:latin typeface="Ubuntu Mono" panose="020B0509030602030204" pitchFamily="49" charset="0"/>
              </a:rPr>
              <a:t>ma non</a:t>
            </a:r>
            <a:r>
              <a:rPr lang="it-IT" sz="1200" i="1" noProof="1">
                <a:solidFill>
                  <a:srgbClr val="00B0F0"/>
                </a:solidFill>
                <a:latin typeface="Ubuntu Mono" panose="020B0509030602030204" pitchFamily="49" charset="0"/>
              </a:rPr>
              <a:t> localhost !</a:t>
            </a:r>
          </a:p>
          <a:p>
            <a:r>
              <a:rPr lang="it-IT" sz="1200" i="1" noProof="1">
                <a:solidFill>
                  <a:srgbClr val="00B0F0"/>
                </a:solidFill>
                <a:latin typeface="Ubuntu Mono" panose="020B0509030602030204" pitchFamily="49" charset="0"/>
              </a:rPr>
              <a:t># 'portal'@'localhost' e 'portal'@'%' sono utenti diversi (con diritti e password possibilmente diversi)!</a:t>
            </a:r>
          </a:p>
          <a:p>
            <a:r>
              <a:rPr lang="it-IT" sz="1200" i="1" noProof="1">
                <a:solidFill>
                  <a:srgbClr val="00B0F0"/>
                </a:solidFill>
                <a:latin typeface="Ubuntu Mono" panose="020B0509030602030204" pitchFamily="49" charset="0"/>
              </a:rPr>
              <a:t># vedi prossima slide </a:t>
            </a:r>
            <a:endParaRPr lang="it-IT" sz="1200" noProof="1">
              <a:solidFill>
                <a:srgbClr val="00B0F0"/>
              </a:solidFill>
              <a:latin typeface="Ubuntu Mono" panose="020B05090306020302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89C3B2-1DAE-294F-AAC4-21163C09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CE08-F626-8942-98EB-A386B6568608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42ABD5-BB8A-C040-A61C-8381FC00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3D7802-0712-3C41-AE51-CC599819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83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401948-7A2E-487E-95BE-EF2DA128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160" y="138987"/>
            <a:ext cx="7886700" cy="696758"/>
          </a:xfrm>
        </p:spPr>
        <p:txBody>
          <a:bodyPr/>
          <a:lstStyle/>
          <a:p>
            <a:r>
              <a:rPr lang="it-IT" dirty="0"/>
              <a:t>Configurazione della Web App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195D5B-E23F-4D36-958F-0D8EFE3CE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160" y="904569"/>
            <a:ext cx="8141724" cy="10127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600" dirty="0"/>
              <a:t>Si modifichi in STS il file </a:t>
            </a:r>
            <a:r>
              <a:rPr lang="it-IT" sz="2600" i="1" dirty="0" err="1"/>
              <a:t>application.properties</a:t>
            </a:r>
            <a:r>
              <a:rPr lang="it-IT" sz="2600" dirty="0"/>
              <a:t> per dare all’ applicazione accesso al DB appena creato col nuovo utente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85944AD3-3E50-AE41-BFF0-5229B4EA2E46}"/>
              </a:ext>
            </a:extLst>
          </p:cNvPr>
          <p:cNvSpPr txBox="1"/>
          <p:nvPr/>
        </p:nvSpPr>
        <p:spPr>
          <a:xfrm>
            <a:off x="461502" y="1788951"/>
            <a:ext cx="8220382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93A1A1"/>
                </a:solidFill>
                <a:latin typeface="Menlo" panose="020B0609030804020204" pitchFamily="49" charset="0"/>
              </a:rPr>
              <a:t># </a:t>
            </a:r>
            <a:r>
              <a:rPr lang="it-IT" sz="1200" dirty="0" err="1">
                <a:solidFill>
                  <a:srgbClr val="93A1A1"/>
                </a:solidFill>
                <a:latin typeface="Menlo" panose="020B0609030804020204" pitchFamily="49" charset="0"/>
              </a:rPr>
              <a:t>application.properties</a:t>
            </a:r>
            <a:endParaRPr lang="it-IT" sz="1200" dirty="0">
              <a:solidFill>
                <a:srgbClr val="93A1A1"/>
              </a:solidFill>
              <a:latin typeface="Menlo" panose="020B0609030804020204" pitchFamily="49" charset="0"/>
            </a:endParaRPr>
          </a:p>
          <a:p>
            <a:endParaRPr lang="it-IT" sz="1200" dirty="0">
              <a:latin typeface="Menlo" panose="020B0609030804020204" pitchFamily="49" charset="0"/>
            </a:endParaRPr>
          </a:p>
          <a:p>
            <a:r>
              <a:rPr lang="it-IT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spring.jpa.hibernate.ddl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-auto=</a:t>
            </a:r>
            <a:r>
              <a:rPr lang="it-IT" sz="1200" dirty="0">
                <a:solidFill>
                  <a:srgbClr val="2AA198"/>
                </a:solidFill>
                <a:latin typeface="Menlo" panose="020B0609030804020204" pitchFamily="49" charset="0"/>
              </a:rPr>
              <a:t>update</a:t>
            </a:r>
          </a:p>
          <a:p>
            <a:r>
              <a:rPr lang="it-IT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spring.datasource.url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it-IT" sz="1200" dirty="0" err="1">
                <a:solidFill>
                  <a:srgbClr val="2AA198"/>
                </a:solidFill>
                <a:latin typeface="Menlo" panose="020B0609030804020204" pitchFamily="49" charset="0"/>
              </a:rPr>
              <a:t>jdbc:mysql</a:t>
            </a:r>
            <a:r>
              <a:rPr lang="it-IT" sz="1200" dirty="0">
                <a:solidFill>
                  <a:srgbClr val="2AA198"/>
                </a:solidFill>
                <a:latin typeface="Menlo" panose="020B0609030804020204" pitchFamily="49" charset="0"/>
              </a:rPr>
              <a:t>://localhost:3306/</a:t>
            </a:r>
            <a:r>
              <a:rPr lang="it-IT" sz="1200" dirty="0" err="1">
                <a:solidFill>
                  <a:srgbClr val="2AA198"/>
                </a:solidFill>
                <a:latin typeface="Menlo" panose="020B0609030804020204" pitchFamily="49" charset="0"/>
              </a:rPr>
              <a:t>portal_db?serverTimezone</a:t>
            </a:r>
            <a:r>
              <a:rPr lang="it-IT" sz="1200" dirty="0">
                <a:solidFill>
                  <a:srgbClr val="2AA198"/>
                </a:solidFill>
                <a:latin typeface="Menlo" panose="020B0609030804020204" pitchFamily="49" charset="0"/>
              </a:rPr>
              <a:t>=Europe/</a:t>
            </a:r>
            <a:r>
              <a:rPr lang="it-IT" sz="1200" dirty="0" err="1">
                <a:solidFill>
                  <a:srgbClr val="2AA198"/>
                </a:solidFill>
                <a:latin typeface="Menlo" panose="020B0609030804020204" pitchFamily="49" charset="0"/>
              </a:rPr>
              <a:t>Rome&amp;pippo_sciuvra</a:t>
            </a:r>
            <a:r>
              <a:rPr lang="it-IT" sz="1200" dirty="0">
                <a:solidFill>
                  <a:srgbClr val="2AA198"/>
                </a:solidFill>
                <a:latin typeface="Menlo" panose="020B0609030804020204" pitchFamily="49" charset="0"/>
              </a:rPr>
              <a:t>=</a:t>
            </a:r>
            <a:r>
              <a:rPr lang="it-IT" sz="1200" dirty="0" err="1">
                <a:solidFill>
                  <a:srgbClr val="2AA198"/>
                </a:solidFill>
                <a:latin typeface="Menlo" panose="020B0609030804020204" pitchFamily="49" charset="0"/>
              </a:rPr>
              <a:t>ssl</a:t>
            </a:r>
            <a:endParaRPr lang="it-IT" sz="1200" dirty="0">
              <a:solidFill>
                <a:srgbClr val="2AA198"/>
              </a:solidFill>
              <a:latin typeface="Menlo" panose="020B0609030804020204" pitchFamily="49" charset="0"/>
            </a:endParaRPr>
          </a:p>
          <a:p>
            <a:r>
              <a:rPr lang="it-IT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spring.datasource.username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it-IT" sz="1200" dirty="0" err="1">
                <a:solidFill>
                  <a:srgbClr val="2AA198"/>
                </a:solidFill>
                <a:latin typeface="Menlo" panose="020B0609030804020204" pitchFamily="49" charset="0"/>
              </a:rPr>
              <a:t>portal</a:t>
            </a:r>
            <a:endParaRPr lang="it-IT" sz="1200" dirty="0">
              <a:solidFill>
                <a:srgbClr val="2AA198"/>
              </a:solidFill>
              <a:latin typeface="Menlo" panose="020B0609030804020204" pitchFamily="49" charset="0"/>
            </a:endParaRPr>
          </a:p>
          <a:p>
            <a:r>
              <a:rPr lang="it-IT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spring.datasource.password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it-IT" sz="1200" dirty="0" err="1">
                <a:solidFill>
                  <a:srgbClr val="2AA198"/>
                </a:solidFill>
                <a:latin typeface="Menlo" panose="020B0609030804020204" pitchFamily="49" charset="0"/>
              </a:rPr>
              <a:t>portal</a:t>
            </a:r>
            <a:endParaRPr lang="it-IT" sz="1200" dirty="0">
              <a:solidFill>
                <a:srgbClr val="2AA198"/>
              </a:solidFill>
              <a:latin typeface="Menlo" panose="020B0609030804020204" pitchFamily="49" charset="0"/>
            </a:endParaRPr>
          </a:p>
          <a:p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server.port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it-IT" sz="1200" dirty="0">
                <a:solidFill>
                  <a:srgbClr val="2AA198"/>
                </a:solidFill>
                <a:latin typeface="Menlo" panose="020B0609030804020204" pitchFamily="49" charset="0"/>
              </a:rPr>
              <a:t>3000</a:t>
            </a:r>
          </a:p>
          <a:p>
            <a:r>
              <a:rPr lang="it-IT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altra.direttiva.vedi.progetto.todisco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it-IT" sz="1200" dirty="0">
                <a:solidFill>
                  <a:srgbClr val="2AA198"/>
                </a:solidFill>
                <a:latin typeface="Menlo" panose="020B0609030804020204" pitchFamily="49" charset="0"/>
              </a:rPr>
              <a:t>3000</a:t>
            </a:r>
          </a:p>
          <a:p>
            <a:endParaRPr lang="it-IT" sz="1200" dirty="0">
              <a:solidFill>
                <a:srgbClr val="2AA198"/>
              </a:solidFill>
              <a:latin typeface="Menlo" panose="020B0609030804020204" pitchFamily="49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D22565E-3116-F442-BE84-02767548B9D9}"/>
              </a:ext>
            </a:extLst>
          </p:cNvPr>
          <p:cNvSpPr/>
          <p:nvPr/>
        </p:nvSpPr>
        <p:spPr>
          <a:xfrm>
            <a:off x="540160" y="4282335"/>
            <a:ext cx="78867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it-IT" sz="2000" dirty="0"/>
              <a:t>N.B.: </a:t>
            </a:r>
            <a:r>
              <a:rPr lang="it-IT" sz="2000" i="1" dirty="0" err="1"/>
              <a:t>spring.jpa.hibernate.ddl</a:t>
            </a:r>
            <a:r>
              <a:rPr lang="it-IT" sz="2000" i="1" dirty="0"/>
              <a:t>-auto</a:t>
            </a:r>
            <a:r>
              <a:rPr lang="it-IT" sz="2000" dirty="0"/>
              <a:t> può avere questi valori: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/>
              <a:t>none</a:t>
            </a:r>
            <a:r>
              <a:rPr lang="it-IT" sz="2000" dirty="0"/>
              <a:t>: non apporta modifiche alla struttura del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/>
              <a:t>update</a:t>
            </a:r>
            <a:r>
              <a:rPr lang="it-IT" sz="2000" dirty="0"/>
              <a:t>: aggiorna la struttura del database (tabelle) in base alle classi entità (modelli) 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/>
              <a:t>create</a:t>
            </a:r>
            <a:r>
              <a:rPr lang="it-IT" sz="2000" dirty="0"/>
              <a:t>: crea ad ogni esecuzione il database (non mantiene i dati)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55A47D-971D-DE47-90C7-92411852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66EE-1FD1-5E46-A465-030BC407503A}" type="datetime1">
              <a:t>22/01/22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95B5AC87-AACF-C04C-B9F9-1D1DBC8C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04AF2D59-4BF9-FD4A-B664-E24492E4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49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335524E2-9E8B-4D24-BE63-DEEE2A3F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83" y="497315"/>
            <a:ext cx="8326682" cy="632670"/>
          </a:xfrm>
        </p:spPr>
        <p:txBody>
          <a:bodyPr>
            <a:normAutofit fontScale="90000"/>
          </a:bodyPr>
          <a:lstStyle/>
          <a:p>
            <a:r>
              <a:rPr lang="it-IT" dirty="0"/>
              <a:t>Primo avvio (run)</a:t>
            </a:r>
          </a:p>
        </p:txBody>
      </p:sp>
      <p:pic>
        <p:nvPicPr>
          <p:cNvPr id="19" name="Segnaposto contenuto 18">
            <a:extLst>
              <a:ext uri="{FF2B5EF4-FFF2-40B4-BE49-F238E27FC236}">
                <a16:creationId xmlns:a16="http://schemas.microsoft.com/office/drawing/2014/main" id="{1F12F0A0-E961-4D53-A7B8-083003A0D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87" y="1685227"/>
            <a:ext cx="8940761" cy="3206602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722BA5-954F-7046-9423-944B3E0B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E42A-7132-4F4A-B71F-0A4F98922B4E}" type="datetime1">
              <a:t>22/01/22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2848333-806C-344C-B508-892738D3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C6C631-32B5-884B-BA68-623EBCCD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63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FF168D1-B67F-4D8E-A4E8-B640EC85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92" y="227475"/>
            <a:ext cx="5339531" cy="1325563"/>
          </a:xfrm>
        </p:spPr>
        <p:txBody>
          <a:bodyPr/>
          <a:lstStyle/>
          <a:p>
            <a:r>
              <a:rPr lang="it-IT" dirty="0"/>
              <a:t>Primo avvio (</a:t>
            </a:r>
            <a:r>
              <a:rPr lang="it-IT" dirty="0" err="1"/>
              <a:t>cont</a:t>
            </a:r>
            <a:r>
              <a:rPr lang="it-IT" dirty="0"/>
              <a:t>)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3EE02D1-1439-4073-8E35-808FF34AC2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5192" y="1498466"/>
            <a:ext cx="4470497" cy="1865330"/>
          </a:xfrm>
          <a:prstGeom prst="rect">
            <a:avLst/>
          </a:prstGeo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A8DA2D-610E-49A9-B8AF-15B58ED90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6968" y="1288025"/>
            <a:ext cx="3963015" cy="4984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Spring Boot avvia automaticamente un server Tomcat per la nostra applicazione.</a:t>
            </a:r>
          </a:p>
          <a:p>
            <a:pPr marL="0" indent="0">
              <a:buNone/>
            </a:pPr>
            <a:r>
              <a:rPr lang="it-IT" dirty="0"/>
              <a:t>La porta di default è la 8080, ma è possibile modificarla in </a:t>
            </a:r>
            <a:r>
              <a:rPr lang="it-IT" i="1" dirty="0"/>
              <a:t>application.properties</a:t>
            </a:r>
            <a:r>
              <a:rPr lang="it-IT" dirty="0"/>
              <a:t>, con la proprietà </a:t>
            </a:r>
            <a:r>
              <a:rPr lang="it-IT" i="1" dirty="0" err="1"/>
              <a:t>server.port</a:t>
            </a:r>
            <a:r>
              <a:rPr lang="it-IT" dirty="0"/>
              <a:t> (nel lucido precedente è mostrata con il valore 3000).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F5F82EA-5EBC-EB44-8D5D-3239BE1D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621F-4656-5E43-B4CC-C139D1DCDEF6}" type="datetime1">
              <a:t>22/01/22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6A992C-9EB2-6E41-A594-39A864FA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3928B1-A553-A14E-90BB-0176A94F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72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EDC4903D-5FB7-4A12-9807-96AA9A50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297CE4-434F-46C6-BC77-59F12820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825625"/>
            <a:ext cx="830825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Il database non contiene ancora nessuna tabella.</a:t>
            </a:r>
          </a:p>
          <a:p>
            <a:pPr marL="0" indent="0">
              <a:buNone/>
            </a:pPr>
            <a:r>
              <a:rPr lang="it-IT" dirty="0"/>
              <a:t>Spring Boot all’avvio fa un’analisi delle classi del progetto e controlla che ruolo hanno nell’applicazione.</a:t>
            </a:r>
          </a:p>
          <a:p>
            <a:pPr marL="0" indent="0">
              <a:buNone/>
            </a:pPr>
            <a:r>
              <a:rPr lang="it-IT" dirty="0"/>
              <a:t>Se una classe è marcata con l’annotazione  </a:t>
            </a:r>
            <a:r>
              <a:rPr lang="it-IT" i="1" dirty="0"/>
              <a:t>@</a:t>
            </a:r>
            <a:r>
              <a:rPr lang="it-IT" i="1" dirty="0" err="1"/>
              <a:t>Entity</a:t>
            </a:r>
            <a:r>
              <a:rPr lang="it-IT" dirty="0"/>
              <a:t>, Spring Boot utilizza il nome delle classe e i suoi attributi per generare una tabella sul database (attraverso </a:t>
            </a:r>
            <a:r>
              <a:rPr lang="it-IT" i="1" dirty="0"/>
              <a:t>JPA</a:t>
            </a:r>
            <a:r>
              <a:rPr lang="it-IT" dirty="0"/>
              <a:t> e  </a:t>
            </a:r>
            <a:r>
              <a:rPr lang="it-IT" i="1" dirty="0"/>
              <a:t>Hibernate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Anche gli attributi della classe possono avere delle annotazioni, in modo da esprimere eventuali vincoli di integrità per il corrispondente attributo (colonna) della tabella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E569C8F-3C52-8047-8164-F8691BCE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C064-D2EC-F54B-8CFE-30B8743A7507}" type="datetime1">
              <a:t>22/01/22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2DDE2D-9C16-6B48-83F7-26A75683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A0AF36-65AB-0C44-8ABE-6E4E57EF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491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082E4-44CF-4D11-B6E0-74256A22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92" y="136524"/>
            <a:ext cx="3002154" cy="598435"/>
          </a:xfrm>
        </p:spPr>
        <p:txBody>
          <a:bodyPr>
            <a:normAutofit fontScale="90000"/>
          </a:bodyPr>
          <a:lstStyle/>
          <a:p>
            <a:r>
              <a:rPr lang="it-IT" dirty="0"/>
              <a:t>Entità Esame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4C2A53-7311-4F3D-BB97-F096FD093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693" y="769568"/>
            <a:ext cx="4426645" cy="5586784"/>
          </a:xfrm>
        </p:spPr>
        <p:txBody>
          <a:bodyPr lIns="90000">
            <a:normAutofit fontScale="92500"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it-IT" sz="2200" dirty="0"/>
              <a:t>Creiamo una nuova classe </a:t>
            </a:r>
            <a:r>
              <a:rPr lang="it-IT" sz="2200" i="1" dirty="0"/>
              <a:t>Exam </a:t>
            </a:r>
            <a:r>
              <a:rPr lang="it-IT" sz="2200" dirty="0"/>
              <a:t>per descrivere l’entità associata agli esami.</a:t>
            </a:r>
          </a:p>
          <a:p>
            <a:pPr>
              <a:spcBef>
                <a:spcPts val="400"/>
              </a:spcBef>
            </a:pPr>
            <a:r>
              <a:rPr lang="it-IT" sz="2000" dirty="0"/>
              <a:t>per questo, </a:t>
            </a:r>
            <a:r>
              <a:rPr lang="it-IT" sz="2000" i="1" dirty="0"/>
              <a:t>Exam</a:t>
            </a:r>
            <a:r>
              <a:rPr lang="it-IT" sz="2000" dirty="0"/>
              <a:t> è annotata </a:t>
            </a:r>
            <a:r>
              <a:rPr lang="it-IT" sz="2000" i="1" dirty="0"/>
              <a:t>@</a:t>
            </a:r>
            <a:r>
              <a:rPr lang="it-IT" sz="2000" i="1" dirty="0" err="1"/>
              <a:t>Entity</a:t>
            </a:r>
            <a:endParaRPr lang="it-IT" sz="2000" dirty="0"/>
          </a:p>
          <a:p>
            <a:pPr marL="0" indent="0">
              <a:buNone/>
            </a:pPr>
            <a:r>
              <a:rPr lang="it-IT" sz="2200" i="1" dirty="0"/>
              <a:t>Exam</a:t>
            </a:r>
            <a:r>
              <a:rPr lang="it-IT" sz="2200" dirty="0"/>
              <a:t> ha tre attributi: un id </a:t>
            </a:r>
            <a:r>
              <a:rPr lang="it-IT" sz="2200" i="1" dirty="0"/>
              <a:t>Long</a:t>
            </a:r>
            <a:r>
              <a:rPr lang="it-IT" sz="2200" dirty="0"/>
              <a:t>, una descrizione e una data</a:t>
            </a:r>
          </a:p>
          <a:p>
            <a:r>
              <a:rPr lang="it-IT" sz="1900" i="1" dirty="0"/>
              <a:t>@Id</a:t>
            </a:r>
            <a:r>
              <a:rPr lang="it-IT" sz="1900" dirty="0"/>
              <a:t> e </a:t>
            </a:r>
            <a:r>
              <a:rPr lang="it-IT" sz="1900" i="1" dirty="0"/>
              <a:t>@</a:t>
            </a:r>
            <a:r>
              <a:rPr lang="it-IT" sz="1900" i="1" dirty="0" err="1"/>
              <a:t>GeneratedValue</a:t>
            </a:r>
            <a:r>
              <a:rPr lang="it-IT" sz="1900" dirty="0"/>
              <a:t> per l’attributo </a:t>
            </a:r>
            <a:r>
              <a:rPr lang="it-IT" sz="1900" i="1" dirty="0"/>
              <a:t>id</a:t>
            </a:r>
            <a:r>
              <a:rPr lang="it-IT" sz="1900" dirty="0"/>
              <a:t> indicano la chiave primaria per l'entità con valore auto-generato dal DBMS)</a:t>
            </a:r>
          </a:p>
          <a:p>
            <a:r>
              <a:rPr lang="it-IT" sz="1900" i="1" dirty="0"/>
              <a:t>@</a:t>
            </a:r>
            <a:r>
              <a:rPr lang="it-IT" sz="1900" i="1" dirty="0" err="1"/>
              <a:t>NotBlank</a:t>
            </a:r>
            <a:r>
              <a:rPr lang="it-IT" sz="1900" dirty="0"/>
              <a:t> impedisce che un attributo stringa sia vuota o </a:t>
            </a:r>
            <a:r>
              <a:rPr lang="it-IT" sz="1900" i="1" dirty="0" err="1"/>
              <a:t>null</a:t>
            </a:r>
          </a:p>
          <a:p>
            <a:r>
              <a:rPr lang="it-IT" sz="1900" i="1" dirty="0"/>
              <a:t>@</a:t>
            </a:r>
            <a:r>
              <a:rPr lang="it-IT" sz="1900" i="1" dirty="0" err="1"/>
              <a:t>NotNull</a:t>
            </a:r>
            <a:r>
              <a:rPr lang="it-IT" sz="1900" dirty="0"/>
              <a:t> invece consente la stringa vuota</a:t>
            </a:r>
          </a:p>
          <a:p>
            <a:pPr marL="0" indent="0">
              <a:buNone/>
            </a:pPr>
            <a:r>
              <a:rPr lang="it-IT" sz="1800" dirty="0"/>
              <a:t>NB: i metodi getter, setter e </a:t>
            </a:r>
            <a:r>
              <a:rPr lang="it-IT" sz="1800" i="1" dirty="0"/>
              <a:t>ToString</a:t>
            </a:r>
            <a:r>
              <a:rPr lang="it-IT" sz="1800" dirty="0"/>
              <a:t> si possono generare da menù contestuale, SOURCE-GENERATE... Comunque i loro nomi </a:t>
            </a:r>
            <a:r>
              <a:rPr lang="it-IT" sz="1800" b="1" dirty="0"/>
              <a:t>devono</a:t>
            </a:r>
            <a:r>
              <a:rPr lang="it-IT" sz="1800" dirty="0"/>
              <a:t> contenere i nomi gli </a:t>
            </a:r>
            <a:r>
              <a:rPr lang="it-IT" sz="1800" b="1" dirty="0"/>
              <a:t>attributi</a:t>
            </a:r>
          </a:p>
          <a:p>
            <a:pPr marL="0" indent="0">
              <a:buNone/>
            </a:pPr>
            <a:r>
              <a:rPr lang="it-IT" sz="1800" b="1" dirty="0"/>
              <a:t>In generale, capire se ci sono vincoli riguardo ai nomi delle classi</a:t>
            </a:r>
            <a:endParaRPr lang="it-IT" sz="1800" dirty="0"/>
          </a:p>
          <a:p>
            <a:pPr marL="0" indent="0">
              <a:buNone/>
            </a:pPr>
            <a:r>
              <a:rPr lang="it-IT" sz="2200" dirty="0"/>
              <a:t>NB: sarebbe utile (ma non c'è!) un wizard che generi i template per classi entità come questa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C6F4E82-4887-9E44-BB17-1B3781CA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8597-95CB-5946-ADF8-5D6F239D712B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FA1C94-0101-8E45-8688-89AED3D1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F69E6A-7EEF-184D-BE31-96C7CB21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16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29CE944-480F-B744-890C-02ABAB7CFDC6}"/>
              </a:ext>
            </a:extLst>
          </p:cNvPr>
          <p:cNvSpPr/>
          <p:nvPr/>
        </p:nvSpPr>
        <p:spPr>
          <a:xfrm>
            <a:off x="4652387" y="227767"/>
            <a:ext cx="4381080" cy="60939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sz="1300" noProof="1">
                <a:solidFill>
                  <a:srgbClr val="3F7F5F"/>
                </a:solidFill>
                <a:latin typeface="Ubuntu Mono" panose="020B0509030602030204" pitchFamily="49" charset="0"/>
              </a:rPr>
              <a:t>// Exam.java</a:t>
            </a:r>
            <a:endParaRPr lang="it-IT" sz="1300" b="1" noProof="1">
              <a:solidFill>
                <a:srgbClr val="7F0055"/>
              </a:solidFill>
              <a:effectLst/>
              <a:latin typeface="Ubuntu Mono" panose="020B0509030602030204" pitchFamily="49" charset="0"/>
            </a:endParaRPr>
          </a:p>
          <a:p>
            <a:endParaRPr lang="it-IT" sz="1300" b="1" noProof="1">
              <a:solidFill>
                <a:srgbClr val="7F0055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import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java.util.Date;</a:t>
            </a:r>
          </a:p>
          <a:p>
            <a:endParaRPr lang="it-IT" sz="1300" noProof="1">
              <a:effectLst/>
              <a:latin typeface="Ubuntu Mono" panose="020B0509030602030204" pitchFamily="49" charset="0"/>
            </a:endParaRP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import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javax.persistence.Entity;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import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javax.persistence.GeneratedValue;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import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javax.persistence.GenerationType;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import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javax.persistence.Id;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import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javax.validation.constraints.NotBlank;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import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javax.validation.constraints.NotNull;</a:t>
            </a:r>
          </a:p>
          <a:p>
            <a:endParaRPr lang="it-IT" sz="1300" noProof="1">
              <a:effectLst/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646464"/>
                </a:solidFill>
                <a:effectLst/>
                <a:latin typeface="Ubuntu Mono" panose="020B0509030602030204" pitchFamily="49" charset="0"/>
              </a:rPr>
              <a:t>@Entity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public</a:t>
            </a:r>
            <a:r>
              <a:rPr lang="it-IT" sz="1300" noProof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class</a:t>
            </a:r>
            <a:r>
              <a:rPr lang="it-IT" sz="1300" noProof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Exam {</a:t>
            </a:r>
            <a:endParaRPr lang="it-IT" sz="1300" noProof="1">
              <a:solidFill>
                <a:srgbClr val="7F0055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646464"/>
                </a:solidFill>
                <a:effectLst/>
                <a:latin typeface="Ubuntu Mono" panose="020B0509030602030204" pitchFamily="49" charset="0"/>
              </a:rPr>
              <a:t>   @Id</a:t>
            </a:r>
          </a:p>
          <a:p>
            <a:r>
              <a:rPr lang="it-IT" sz="1300" noProof="1">
                <a:solidFill>
                  <a:srgbClr val="646464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it-IT" sz="1200" noProof="1">
                <a:solidFill>
                  <a:srgbClr val="646464"/>
                </a:solidFill>
                <a:effectLst/>
                <a:latin typeface="Ubuntu Mono" panose="020B0509030602030204" pitchFamily="49" charset="0"/>
              </a:rPr>
              <a:t>@GeneratedValue</a:t>
            </a:r>
            <a:r>
              <a:rPr lang="it-IT" sz="1200" noProof="1">
                <a:effectLst/>
                <a:latin typeface="Ubuntu Mono" panose="020B0509030602030204" pitchFamily="49" charset="0"/>
              </a:rPr>
              <a:t>(strategy = GenerationType.</a:t>
            </a:r>
            <a:r>
              <a:rPr lang="it-IT" sz="1200" b="1" i="1" noProof="1">
                <a:solidFill>
                  <a:srgbClr val="0000C0"/>
                </a:solidFill>
                <a:effectLst/>
                <a:latin typeface="Ubuntu Mono" panose="020B0509030602030204" pitchFamily="49" charset="0"/>
              </a:rPr>
              <a:t>IDENTITY</a:t>
            </a:r>
            <a:r>
              <a:rPr lang="it-IT" sz="1200" noProof="1"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   private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Long </a:t>
            </a:r>
            <a:r>
              <a:rPr lang="it-IT" sz="1300" noProof="1">
                <a:solidFill>
                  <a:srgbClr val="0000C0"/>
                </a:solidFill>
                <a:effectLst/>
                <a:latin typeface="Ubuntu Mono" panose="020B0509030602030204" pitchFamily="49" charset="0"/>
              </a:rPr>
              <a:t>id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;</a:t>
            </a:r>
          </a:p>
          <a:p>
            <a:r>
              <a:rPr lang="it-IT" sz="1300" noProof="1">
                <a:solidFill>
                  <a:srgbClr val="646464"/>
                </a:solidFill>
                <a:effectLst/>
                <a:latin typeface="Ubuntu Mono" panose="020B0509030602030204" pitchFamily="49" charset="0"/>
              </a:rPr>
              <a:t>   @NotBlank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   private</a:t>
            </a:r>
            <a:r>
              <a:rPr lang="it-IT" sz="1300" noProof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String </a:t>
            </a:r>
            <a:r>
              <a:rPr lang="it-IT" sz="1300" noProof="1">
                <a:solidFill>
                  <a:srgbClr val="0000C0"/>
                </a:solidFill>
                <a:effectLst/>
                <a:latin typeface="Ubuntu Mono" panose="020B0509030602030204" pitchFamily="49" charset="0"/>
              </a:rPr>
              <a:t>description</a:t>
            </a:r>
            <a:r>
              <a:rPr lang="it-IT" sz="1300" noProof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  <a:endParaRPr lang="it-IT" sz="1300" noProof="1">
              <a:solidFill>
                <a:srgbClr val="0000C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646464"/>
                </a:solidFill>
                <a:effectLst/>
                <a:latin typeface="Ubuntu Mono" panose="020B0509030602030204" pitchFamily="49" charset="0"/>
              </a:rPr>
              <a:t>   @NotNull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   private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Date </a:t>
            </a:r>
            <a:r>
              <a:rPr lang="it-IT" sz="1300" noProof="1">
                <a:solidFill>
                  <a:srgbClr val="0000C0"/>
                </a:solidFill>
                <a:effectLst/>
                <a:latin typeface="Ubuntu Mono" panose="020B0509030602030204" pitchFamily="49" charset="0"/>
              </a:rPr>
              <a:t>date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;</a:t>
            </a:r>
          </a:p>
          <a:p>
            <a:endParaRPr lang="it-IT" sz="1300" noProof="1">
              <a:effectLst/>
              <a:latin typeface="Ubuntu Mono" panose="020B0509030602030204" pitchFamily="49" charset="0"/>
            </a:endParaRPr>
          </a:p>
          <a:p>
            <a:r>
              <a:rPr lang="it-IT" sz="1300" b="1" noProof="1">
                <a:solidFill>
                  <a:srgbClr val="7F0055"/>
                </a:solidFill>
                <a:latin typeface="Ubuntu Mono" panose="020B0509030602030204" pitchFamily="49" charset="0"/>
              </a:rPr>
              <a:t>   </a:t>
            </a:r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public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Exam() { }</a:t>
            </a:r>
          </a:p>
          <a:p>
            <a:endParaRPr lang="it-IT" sz="1300" noProof="1">
              <a:effectLst/>
              <a:latin typeface="Ubuntu Mono" panose="020B0509030602030204" pitchFamily="49" charset="0"/>
            </a:endParaRP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   public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Exam(String </a:t>
            </a:r>
            <a:r>
              <a:rPr lang="it-IT" sz="1300" noProof="1">
                <a:solidFill>
                  <a:srgbClr val="6A3E3E"/>
                </a:solidFill>
                <a:effectLst/>
                <a:latin typeface="Ubuntu Mono" panose="020B0509030602030204" pitchFamily="49" charset="0"/>
              </a:rPr>
              <a:t>description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, Date </a:t>
            </a:r>
            <a:r>
              <a:rPr lang="it-IT" sz="1300" noProof="1">
                <a:solidFill>
                  <a:srgbClr val="6A3E3E"/>
                </a:solidFill>
                <a:effectLst/>
                <a:latin typeface="Ubuntu Mono" panose="020B0509030602030204" pitchFamily="49" charset="0"/>
              </a:rPr>
              <a:t>date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) {</a:t>
            </a: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      this</a:t>
            </a:r>
            <a:r>
              <a:rPr lang="it-IT" sz="1300" noProof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.</a:t>
            </a:r>
            <a:r>
              <a:rPr lang="it-IT" sz="1300" noProof="1">
                <a:solidFill>
                  <a:srgbClr val="0000C0"/>
                </a:solidFill>
                <a:effectLst/>
                <a:latin typeface="Ubuntu Mono" panose="020B0509030602030204" pitchFamily="49" charset="0"/>
              </a:rPr>
              <a:t>description</a:t>
            </a:r>
            <a:r>
              <a:rPr lang="it-IT" sz="1300" noProof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it-IT" sz="1300" noProof="1">
                <a:solidFill>
                  <a:srgbClr val="6A3E3E"/>
                </a:solidFill>
                <a:effectLst/>
                <a:latin typeface="Ubuntu Mono" panose="020B0509030602030204" pitchFamily="49" charset="0"/>
              </a:rPr>
              <a:t>description</a:t>
            </a:r>
            <a:r>
              <a:rPr lang="it-IT" sz="1300" noProof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  <a:endParaRPr lang="it-IT" sz="1300" noProof="1">
              <a:solidFill>
                <a:srgbClr val="0000C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1" noProof="1">
                <a:solidFill>
                  <a:srgbClr val="7F0055"/>
                </a:solidFill>
                <a:effectLst/>
                <a:latin typeface="Ubuntu Mono" panose="020B0509030602030204" pitchFamily="49" charset="0"/>
              </a:rPr>
              <a:t>      this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.</a:t>
            </a:r>
            <a:r>
              <a:rPr lang="it-IT" sz="1300" noProof="1">
                <a:solidFill>
                  <a:srgbClr val="0000C0"/>
                </a:solidFill>
                <a:effectLst/>
                <a:latin typeface="Ubuntu Mono" panose="020B0509030602030204" pitchFamily="49" charset="0"/>
              </a:rPr>
              <a:t>date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 = </a:t>
            </a:r>
            <a:r>
              <a:rPr lang="it-IT" sz="1300" noProof="1">
                <a:solidFill>
                  <a:srgbClr val="6A3E3E"/>
                </a:solidFill>
                <a:effectLst/>
                <a:latin typeface="Ubuntu Mono" panose="020B0509030602030204" pitchFamily="49" charset="0"/>
              </a:rPr>
              <a:t>date</a:t>
            </a:r>
            <a:r>
              <a:rPr lang="it-IT" sz="1300" noProof="1">
                <a:effectLst/>
                <a:latin typeface="Ubuntu Mono" panose="020B0509030602030204" pitchFamily="49" charset="0"/>
              </a:rPr>
              <a:t>;</a:t>
            </a:r>
          </a:p>
          <a:p>
            <a:r>
              <a:rPr lang="it-IT" sz="1300" noProof="1">
                <a:effectLst/>
                <a:latin typeface="Ubuntu Mono" panose="020B0509030602030204" pitchFamily="49" charset="0"/>
              </a:rPr>
              <a:t>   }</a:t>
            </a:r>
          </a:p>
          <a:p>
            <a:r>
              <a:rPr lang="it-IT" sz="1300" noProof="1">
                <a:latin typeface="Ubuntu Mono" panose="020B0509030602030204" pitchFamily="49" charset="0"/>
              </a:rPr>
              <a:t>   </a:t>
            </a:r>
            <a:r>
              <a:rPr lang="it-IT" sz="1300" noProof="1">
                <a:solidFill>
                  <a:srgbClr val="3F7F5F"/>
                </a:solidFill>
                <a:latin typeface="Ubuntu Mono" panose="020B0509030602030204" pitchFamily="49" charset="0"/>
              </a:rPr>
              <a:t>// metodi getters, setters toSTring()</a:t>
            </a:r>
          </a:p>
          <a:p>
            <a:r>
              <a:rPr lang="it-IT" sz="1300" noProof="1">
                <a:effectLst/>
                <a:latin typeface="Ubuntu Mono" panose="020B0509030602030204" pitchFamily="49" charset="0"/>
              </a:rPr>
              <a:t>  ...</a:t>
            </a:r>
          </a:p>
          <a:p>
            <a:r>
              <a:rPr lang="it-IT" sz="1300" noProof="1">
                <a:effectLst/>
                <a:latin typeface="Ubuntu Mono" panose="020B0509030602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5456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BDDE7-6023-4A02-B2BE-F959DFDC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Entità Esame (</a:t>
            </a:r>
            <a:r>
              <a:rPr lang="it-IT" dirty="0" err="1"/>
              <a:t>cont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AA5559-2DC2-4EA6-92E7-3DCF40A86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3514" y="1548352"/>
            <a:ext cx="3957181" cy="4695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Riavviando (STOP+RUN) l’applicazione, possiamo notare la tabella associata appena creata con le colonne che corrispondono agli attributi della classe.</a:t>
            </a:r>
          </a:p>
          <a:p>
            <a:pPr marL="0" indent="0">
              <a:buNone/>
            </a:pPr>
            <a:r>
              <a:rPr lang="it-IT" dirty="0"/>
              <a:t>L’id è chiave primaria, con valore incrementato ad ogni inserimento (</a:t>
            </a:r>
            <a:r>
              <a:rPr lang="it-IT" dirty="0" err="1"/>
              <a:t>auto_increment</a:t>
            </a:r>
            <a:r>
              <a:rPr lang="it-IT" dirty="0"/>
              <a:t>).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1B16700-63BC-49DF-BDC5-58C5549AB1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36247" y="1482470"/>
            <a:ext cx="4507753" cy="1946530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CCD129-D525-FA40-9E33-6E19642A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0AD4-702F-DA4D-A49E-586067CCCD0C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55210F-CF71-3A44-B297-9BE69865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DFE65A-0610-934D-957B-064F3229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49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0DE920-75DD-433A-85FF-BB9A51F3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 su tabelle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2CBE488-6F90-4381-B23D-57353C98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Ora che la tabella è stata creata, possiamo popolare le nostre entità.</a:t>
            </a:r>
          </a:p>
          <a:p>
            <a:pPr marL="0" indent="0">
              <a:buNone/>
            </a:pPr>
            <a:r>
              <a:rPr lang="it-IT" dirty="0"/>
              <a:t>Poi, grazie a Spring Data e ai repository JPA possiamo fare delle operazioni su queste entità senza scrivere nessuna </a:t>
            </a:r>
            <a:r>
              <a:rPr lang="it-IT" dirty="0" err="1"/>
              <a:t>query</a:t>
            </a:r>
            <a:r>
              <a:rPr lang="it-IT" dirty="0"/>
              <a:t> o metodo.</a:t>
            </a:r>
          </a:p>
          <a:p>
            <a:pPr marL="0" indent="0">
              <a:buNone/>
            </a:pPr>
            <a:r>
              <a:rPr lang="it-IT" dirty="0"/>
              <a:t>Spring grazie ai </a:t>
            </a:r>
            <a:r>
              <a:rPr lang="it-IT" i="1" dirty="0"/>
              <a:t>Repository</a:t>
            </a:r>
            <a:r>
              <a:rPr lang="it-IT" dirty="0"/>
              <a:t> riesce a capire dal nome del metodo che scriviamo (se è uno di quelli previsti) che operazione vogliamo fare e la implementa per noi.</a:t>
            </a:r>
          </a:p>
          <a:p>
            <a:pPr marL="0" indent="0">
              <a:buNone/>
            </a:pPr>
            <a:r>
              <a:rPr lang="it-IT" dirty="0"/>
              <a:t>N.B.: (</a:t>
            </a:r>
            <a:r>
              <a:rPr lang="it-IT" dirty="0">
                <a:hlinkClick r:id="rId2"/>
              </a:rPr>
              <a:t>https://docs.spring.io/spring-data/jpa/docs/current/reference/html/#repositories</a:t>
            </a:r>
            <a:r>
              <a:rPr lang="it-IT" dirty="0"/>
              <a:t> ) per dettagli su come scrivere i nomi dei metodi.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709016-9814-674A-B02B-E82EDA5F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6C3B-E867-574E-BD80-5DD1706398DC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856216-9CCF-FC48-9D5F-0AD7A81A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7ADB41-4950-9C4A-8117-D025FB1E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22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2D57E-92F3-48A0-8F63-BDB43196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5BC3B8-ED02-4EBF-A914-CB6B61808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289" y="1563330"/>
            <a:ext cx="7886700" cy="45841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Spring è un framework open-source, per lo sviluppo di applicazioni Web su piattaforma Java, ampiamente utilizzato in ambito industriale.</a:t>
            </a:r>
          </a:p>
          <a:p>
            <a:pPr marL="0" indent="0">
              <a:buNone/>
            </a:pPr>
            <a:r>
              <a:rPr lang="it-IT" dirty="0"/>
              <a:t>Offre diversi servizi distribuiti in vari moduli: </a:t>
            </a:r>
          </a:p>
          <a:p>
            <a:r>
              <a:rPr lang="it-IT" dirty="0"/>
              <a:t>Spring Core (modulo principale), </a:t>
            </a:r>
          </a:p>
          <a:p>
            <a:r>
              <a:rPr lang="it-IT" dirty="0"/>
              <a:t>modulo AOP (Aspect </a:t>
            </a:r>
            <a:r>
              <a:rPr lang="it-IT" dirty="0" err="1"/>
              <a:t>Oriented</a:t>
            </a:r>
            <a:r>
              <a:rPr lang="it-IT" dirty="0"/>
              <a:t> Programming), </a:t>
            </a:r>
          </a:p>
          <a:p>
            <a:r>
              <a:rPr lang="it-IT" dirty="0"/>
              <a:t>Data Access (persistenza su database), </a:t>
            </a:r>
          </a:p>
          <a:p>
            <a:r>
              <a:rPr lang="it-IT" dirty="0" err="1"/>
              <a:t>Inversion</a:t>
            </a:r>
            <a:r>
              <a:rPr lang="it-IT" dirty="0"/>
              <a:t> of Control (</a:t>
            </a:r>
            <a:r>
              <a:rPr lang="it-IT" dirty="0" err="1"/>
              <a:t>Dependency</a:t>
            </a:r>
            <a:r>
              <a:rPr lang="it-IT" dirty="0"/>
              <a:t> Injection), </a:t>
            </a:r>
          </a:p>
          <a:p>
            <a:r>
              <a:rPr lang="it-IT" dirty="0" err="1"/>
              <a:t>ModelViewController</a:t>
            </a:r>
            <a:r>
              <a:rPr lang="it-IT" dirty="0"/>
              <a:t> (per web app) e Remote Access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5F7B95-34B1-1C4D-A48C-FB9B1BDD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5DE9-642B-8348-8F90-E89C0BDA8DF8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0F0056-514B-D44C-A9AC-1DAD009B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3297F6-7AF4-E045-A104-F963A92A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209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2F8E9-0544-4474-80AC-8BBE68A1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15" y="89823"/>
            <a:ext cx="7886700" cy="1325563"/>
          </a:xfrm>
        </p:spPr>
        <p:txBody>
          <a:bodyPr>
            <a:normAutofit/>
          </a:bodyPr>
          <a:lstStyle/>
          <a:p>
            <a:r>
              <a:rPr lang="it-IT" sz="3600" dirty="0" err="1"/>
              <a:t>CrudRepository (interfaccia di </a:t>
            </a:r>
            <a:r>
              <a:rPr lang="it-IT" sz="3600" i="1" dirty="0" err="1"/>
              <a:t>org.springframework.data.repository</a:t>
            </a:r>
            <a:r>
              <a:rPr lang="it-IT" sz="3600" dirty="0" err="1"/>
              <a:t>)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EBEA64-B262-49F5-A9E2-18D18C80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689" y="1520824"/>
            <a:ext cx="4169492" cy="48209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Data una entità, le operazioni più comuni sono: creazione, ricerca, aggiornamento e cancellazione. Possiamo fare tutte queste operazioni (ed altre ancora) senza scrivere una nostra implementazione.</a:t>
            </a:r>
          </a:p>
          <a:p>
            <a:pPr marL="0" indent="0">
              <a:buNone/>
            </a:pPr>
            <a:r>
              <a:rPr lang="it-IT" dirty="0"/>
              <a:t>Useremo i </a:t>
            </a:r>
            <a:r>
              <a:rPr lang="it-IT" i="1" dirty="0" err="1"/>
              <a:t>CrudRepository</a:t>
            </a:r>
            <a:r>
              <a:rPr lang="it-IT" dirty="0"/>
              <a:t>: CRUD sta per </a:t>
            </a:r>
            <a:r>
              <a:rPr lang="it-IT" dirty="0" err="1"/>
              <a:t>CreateReadUpdateDelete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Se una nostra interfaccia eredita da </a:t>
            </a:r>
            <a:r>
              <a:rPr lang="it-IT" i="1" dirty="0" err="1"/>
              <a:t>CrudRepository</a:t>
            </a:r>
            <a:r>
              <a:rPr lang="it-IT" dirty="0"/>
              <a:t>, essa automaticamente eredita i metodi elencati a destra e ha a disposizione le loro implementazioni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46CAC05-2D54-4FF1-BA6C-99D0C31F22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7790" y="1964826"/>
            <a:ext cx="4535258" cy="3403587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697171-336E-5D47-8858-DC189CD7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541C-2645-E442-AF6D-BC90BC8C991A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65276E-D648-3444-874C-8C2A43B5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433B3A-EB22-B447-87E9-5346CC41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347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2007B-2AAC-49C9-81B6-FB764D56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4514"/>
            <a:ext cx="7886700" cy="773983"/>
          </a:xfrm>
        </p:spPr>
        <p:txBody>
          <a:bodyPr/>
          <a:lstStyle/>
          <a:p>
            <a:r>
              <a:rPr lang="it-IT" dirty="0"/>
              <a:t>Repository per entità Esame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C55512-CDE3-4C9B-BF58-69DC38B5E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521" y="1152233"/>
            <a:ext cx="3963014" cy="1443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Ogni Repository è associato ad una entità, se abbiamo più entità dobbiamo creare più repository.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A4699A7-D83F-4A84-BE52-E0DEB3ABCD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70721" y="1026697"/>
            <a:ext cx="4867475" cy="1736941"/>
          </a:xfrm>
          <a:prstGeom prst="rect">
            <a:avLst/>
          </a:prstGeom>
        </p:spPr>
      </p:pic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8ABE1496-C385-7F43-A832-F69798A8B302}"/>
              </a:ext>
            </a:extLst>
          </p:cNvPr>
          <p:cNvSpPr txBox="1">
            <a:spLocks/>
          </p:cNvSpPr>
          <p:nvPr/>
        </p:nvSpPr>
        <p:spPr>
          <a:xfrm>
            <a:off x="284521" y="3075696"/>
            <a:ext cx="8308874" cy="2753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Per ottenere un repository per le nostre entità basta definire una nuova interfaccia, annotata con </a:t>
            </a:r>
            <a:r>
              <a:rPr lang="it-IT" i="1" dirty="0"/>
              <a:t>@Repository</a:t>
            </a:r>
            <a:r>
              <a:rPr lang="it-IT" dirty="0"/>
              <a:t>, che eredita da </a:t>
            </a:r>
            <a:r>
              <a:rPr lang="it-IT" i="1" dirty="0" err="1"/>
              <a:t>CrudRepository</a:t>
            </a:r>
            <a:r>
              <a:rPr lang="it-IT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Il nome dell'interfaccia segue (per chiarezza) una convenzione: </a:t>
            </a:r>
            <a:r>
              <a:rPr lang="it-IT" i="1" dirty="0"/>
              <a:t>ExamRepository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i="1" dirty="0" err="1"/>
              <a:t>CrudRepository&lt;&gt;</a:t>
            </a:r>
            <a:r>
              <a:rPr lang="it-IT" dirty="0"/>
              <a:t> si aspetta due tipi-parametro: il primo è la classe dell’entità, il secondo è il tipo dell’id dell’entità (nel nostro caso </a:t>
            </a:r>
            <a:r>
              <a:rPr lang="it-IT" i="1" dirty="0"/>
              <a:t>Long</a:t>
            </a:r>
            <a:r>
              <a:rPr lang="it-IT" dirty="0"/>
              <a:t>).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9B22CFB-E183-3D45-AB85-FB5CF0E9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E2005-D60B-F841-A8E0-CFBF6D6AC9AB}" type="datetime1">
              <a:t>22/01/22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6813A33-D7F7-5744-808D-95127E33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CC9528DD-2A28-224A-99BA-F3F46314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043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FD823A-B590-4701-AAD8-9C6984CC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Servizi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6F67B9A-F1C9-43A6-AC8F-BD9EE9632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Ora che abbiamo il repository per gli esami, ci serve un componente che fornisca un’interfaccia per effettuare le operazioni sulla tabella esami.</a:t>
            </a:r>
          </a:p>
          <a:p>
            <a:pPr marL="0" indent="0">
              <a:buNone/>
            </a:pPr>
            <a:r>
              <a:rPr lang="it-IT" dirty="0"/>
              <a:t>Creiamo un servizio per questo compito.</a:t>
            </a:r>
          </a:p>
          <a:p>
            <a:pPr marL="0" indent="0">
              <a:buNone/>
            </a:pPr>
            <a:r>
              <a:rPr lang="it-IT" dirty="0"/>
              <a:t>Un servizio ha un riferimento al Repository e deve essere utilizzato da chi vuole accedere ai dati salvati sul database.</a:t>
            </a:r>
          </a:p>
          <a:p>
            <a:pPr marL="0" indent="0">
              <a:buNone/>
            </a:pPr>
            <a:r>
              <a:rPr lang="it-IT" dirty="0"/>
              <a:t>L'alternativa è usare direttamente il repository, accontentandosi dei metodi CRUD standard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AE90FE-3BF2-A840-BCA9-DD11E2BA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FA35-0122-A149-9983-BBF5428983D2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E7036A-2AB2-7747-8566-E80B2D90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E1B332-79E9-3344-8A84-C82E64B8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157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74D0E-212E-435D-94AC-52701003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13" y="99656"/>
            <a:ext cx="8200719" cy="578770"/>
          </a:xfrm>
        </p:spPr>
        <p:txBody>
          <a:bodyPr>
            <a:normAutofit fontScale="90000"/>
          </a:bodyPr>
          <a:lstStyle/>
          <a:p>
            <a:r>
              <a:rPr lang="it-IT" dirty="0"/>
              <a:t>Classe Servizio per gli Esami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58D475-1570-4D45-B964-894D45DD6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5526" y="849352"/>
            <a:ext cx="5176623" cy="56792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Creiamo una classe che implementa dei metodi per interagire con il repository. </a:t>
            </a:r>
          </a:p>
          <a:p>
            <a:pPr marL="0" indent="0">
              <a:buNone/>
            </a:pPr>
            <a:r>
              <a:rPr lang="it-IT" dirty="0"/>
              <a:t>L’annotazione </a:t>
            </a:r>
            <a:r>
              <a:rPr lang="it-IT" i="1" dirty="0"/>
              <a:t>@Service</a:t>
            </a:r>
            <a:r>
              <a:rPr lang="it-IT" dirty="0"/>
              <a:t> esplicita il ruolo che ha questa classe nella nostra applicazione.</a:t>
            </a:r>
          </a:p>
          <a:p>
            <a:pPr marL="0" indent="0">
              <a:buNone/>
            </a:pPr>
            <a:r>
              <a:rPr lang="it-IT" dirty="0"/>
              <a:t>Con questo servizio si possono: creare/modificare un esame, ottenere tutti gli esami o uno dato l’id, cancellare un esame.</a:t>
            </a:r>
          </a:p>
          <a:p>
            <a:pPr marL="0" indent="0">
              <a:buNone/>
            </a:pPr>
            <a:r>
              <a:rPr lang="it-IT" dirty="0"/>
              <a:t>Il servizio </a:t>
            </a:r>
            <a:r>
              <a:rPr lang="it-IT" i="1" dirty="0"/>
              <a:t>ExamService</a:t>
            </a:r>
            <a:r>
              <a:rPr lang="it-IT" dirty="0"/>
              <a:t> ha bisogno del repository corrispondente </a:t>
            </a:r>
            <a:r>
              <a:rPr lang="it-IT" i="1" dirty="0"/>
              <a:t>ExamRepository.</a:t>
            </a:r>
          </a:p>
          <a:p>
            <a:pPr marL="0" indent="0">
              <a:buNone/>
            </a:pPr>
            <a:r>
              <a:rPr lang="it-IT" dirty="0"/>
              <a:t>Con l’annotazione </a:t>
            </a:r>
            <a:r>
              <a:rPr lang="it-IT" i="1" dirty="0"/>
              <a:t>@</a:t>
            </a:r>
            <a:r>
              <a:rPr lang="it-IT" i="1" dirty="0" err="1"/>
              <a:t>Autowired, </a:t>
            </a:r>
            <a:r>
              <a:rPr lang="it-IT" dirty="0"/>
              <a:t>Spring </a:t>
            </a:r>
          </a:p>
          <a:p>
            <a:pPr>
              <a:spcBef>
                <a:spcPts val="400"/>
              </a:spcBef>
            </a:pPr>
            <a:r>
              <a:rPr lang="it-IT" dirty="0"/>
              <a:t>associa un'istanza del repository all’attributo automaticamente e</a:t>
            </a:r>
          </a:p>
          <a:p>
            <a:pPr>
              <a:spcBef>
                <a:spcPts val="400"/>
              </a:spcBef>
            </a:pPr>
            <a:r>
              <a:rPr lang="it-IT" dirty="0"/>
              <a:t> effettua la </a:t>
            </a:r>
            <a:r>
              <a:rPr lang="it-IT" dirty="0" err="1"/>
              <a:t>Dependency</a:t>
            </a:r>
            <a:r>
              <a:rPr lang="it-IT" dirty="0"/>
              <a:t> Injection</a:t>
            </a:r>
          </a:p>
          <a:p>
            <a:pPr marL="0" indent="0">
              <a:buNone/>
            </a:pPr>
            <a:r>
              <a:rPr lang="it-IT" dirty="0"/>
              <a:t>N.B.: </a:t>
            </a:r>
            <a:r>
              <a:rPr lang="it-IT" i="1" dirty="0" err="1"/>
              <a:t>addExam</a:t>
            </a:r>
            <a:r>
              <a:rPr lang="it-IT" dirty="0"/>
              <a:t> e </a:t>
            </a:r>
            <a:r>
              <a:rPr lang="it-IT" i="1" dirty="0" err="1"/>
              <a:t>updateExam</a:t>
            </a:r>
            <a:r>
              <a:rPr lang="it-IT" dirty="0"/>
              <a:t> del servizio, usano lo stesso metodo </a:t>
            </a:r>
            <a:r>
              <a:rPr lang="it-IT" i="1" dirty="0"/>
              <a:t>save</a:t>
            </a:r>
            <a:r>
              <a:rPr lang="it-IT" dirty="0"/>
              <a:t> del repository:</a:t>
            </a:r>
          </a:p>
          <a:p>
            <a:pPr>
              <a:spcBef>
                <a:spcPts val="600"/>
              </a:spcBef>
            </a:pPr>
            <a:r>
              <a:rPr lang="it-IT" dirty="0" err="1"/>
              <a:t>ciò perché </a:t>
            </a:r>
            <a:r>
              <a:rPr lang="it-IT" i="1" dirty="0" err="1"/>
              <a:t>save</a:t>
            </a:r>
            <a:r>
              <a:rPr lang="it-IT" dirty="0"/>
              <a:t> del repository controlla l’id del parametro ricevuto e, se questo è già presente nel database modifica l’entità, altrimenti crea una nuova entità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032C963-5C56-4E10-952B-C1C94FA10A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9253" y="1046411"/>
            <a:ext cx="3728254" cy="5482208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F57840-4E5F-EE45-A6D9-4223BAE2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1184-9951-5446-9514-8A3F3B7C169E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8BC761-EBAF-C946-B8BF-05765905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294784-2489-D74F-B3CC-F7630A28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4354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F7B01-EDA8-4F50-9890-44F52CFD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A84B61D-958D-4C21-A88E-CEF8954A9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Adesso abbiamo tutto il necessario per cominciare a costruire le REST API relative agli esami.</a:t>
            </a:r>
          </a:p>
          <a:p>
            <a:pPr marL="0" indent="0">
              <a:buNone/>
            </a:pPr>
            <a:r>
              <a:rPr lang="it-IT" dirty="0"/>
              <a:t>Abbiamo definito che struttura ha un esame e le operazioni che possiamo fare con gli esami.</a:t>
            </a:r>
          </a:p>
          <a:p>
            <a:pPr marL="0" indent="0">
              <a:buNone/>
            </a:pPr>
            <a:r>
              <a:rPr lang="it-IT" dirty="0"/>
              <a:t>Dobbiamo adesso rendere disponibili queste operazioni tramite Spring MVC.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3144EB-F8DE-7A49-AD14-2971D739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A35B8-F094-3444-B51C-BFA53B5F3440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FA7FCD-4567-0A4E-BFEA-88AA1EC8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6A1716-90C2-2E40-B599-3ECBFBB3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848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364F963-270B-4754-9F6C-14B86E6E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69" y="109488"/>
            <a:ext cx="7886700" cy="696758"/>
          </a:xfrm>
        </p:spPr>
        <p:txBody>
          <a:bodyPr/>
          <a:lstStyle/>
          <a:p>
            <a:r>
              <a:rPr lang="it-IT" dirty="0"/>
              <a:t>Un controller per gli esami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E792B3-414F-40E8-9158-4F9691BA5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57" y="999714"/>
            <a:ext cx="4689988" cy="56960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Creiamo una nuova classe e usiamo l’annotazione </a:t>
            </a:r>
            <a:r>
              <a:rPr lang="it-IT" i="1" dirty="0"/>
              <a:t>@</a:t>
            </a:r>
            <a:r>
              <a:rPr lang="it-IT" i="1" dirty="0" err="1"/>
              <a:t>RestController</a:t>
            </a:r>
            <a:r>
              <a:rPr lang="it-IT" dirty="0"/>
              <a:t> per dichiarare il ruolo di questa classe. Con l’annotazione </a:t>
            </a:r>
            <a:r>
              <a:rPr lang="it-IT" i="1" dirty="0"/>
              <a:t>@</a:t>
            </a:r>
            <a:r>
              <a:rPr lang="it-IT" i="1" dirty="0" err="1"/>
              <a:t>RequestMapping</a:t>
            </a:r>
            <a:r>
              <a:rPr lang="it-IT" dirty="0"/>
              <a:t> intercettiamo tutte le richieste HTTP in </a:t>
            </a:r>
            <a:r>
              <a:rPr lang="it-IT" dirty="0">
                <a:hlinkClick r:id="rId2"/>
              </a:rPr>
              <a:t>http://localhost:8080/api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Dichiariamo un riferimento al servizio </a:t>
            </a:r>
            <a:r>
              <a:rPr lang="it-IT" i="1" dirty="0"/>
              <a:t>ExamService</a:t>
            </a:r>
            <a:r>
              <a:rPr lang="it-IT" dirty="0"/>
              <a:t> e definiamo il primo metodo per ottenere tutti gli esami.</a:t>
            </a:r>
          </a:p>
          <a:p>
            <a:pPr marL="0" indent="0">
              <a:buNone/>
            </a:pPr>
            <a:r>
              <a:rPr lang="it-IT" dirty="0"/>
              <a:t>Con </a:t>
            </a:r>
            <a:r>
              <a:rPr lang="it-IT" i="1" dirty="0"/>
              <a:t>@</a:t>
            </a:r>
            <a:r>
              <a:rPr lang="it-IT" i="1" dirty="0" err="1"/>
              <a:t>GetMapping</a:t>
            </a:r>
            <a:r>
              <a:rPr lang="it-IT" dirty="0"/>
              <a:t> il metodo </a:t>
            </a:r>
            <a:r>
              <a:rPr lang="it-IT" dirty="0" err="1"/>
              <a:t>getAllExams</a:t>
            </a:r>
            <a:r>
              <a:rPr lang="it-IT" dirty="0"/>
              <a:t>() viene eseguito solo quando la richiesta HTTP a </a:t>
            </a:r>
            <a:r>
              <a:rPr lang="it-IT" i="1" dirty="0"/>
              <a:t>/api/</a:t>
            </a:r>
            <a:r>
              <a:rPr lang="it-IT" i="1" dirty="0" err="1"/>
              <a:t>exams</a:t>
            </a:r>
            <a:r>
              <a:rPr lang="it-IT" dirty="0"/>
              <a:t> è di tipo GET.</a:t>
            </a:r>
          </a:p>
          <a:p>
            <a:pPr marL="0" indent="0">
              <a:buNone/>
            </a:pPr>
            <a:r>
              <a:rPr lang="it-IT" dirty="0"/>
              <a:t>Otteniamo la lista di tutti gli esami presenti dal servizio e creiamo la risposta HTTP usando la classe </a:t>
            </a:r>
            <a:r>
              <a:rPr lang="it-IT" dirty="0" err="1"/>
              <a:t>ResponseEntity</a:t>
            </a:r>
            <a:r>
              <a:rPr lang="it-IT" dirty="0"/>
              <a:t>: con il metodo </a:t>
            </a:r>
            <a:r>
              <a:rPr lang="it-IT" i="1" dirty="0"/>
              <a:t>.ok()</a:t>
            </a:r>
            <a:r>
              <a:rPr lang="it-IT" dirty="0"/>
              <a:t> la risposta avrà </a:t>
            </a:r>
            <a:r>
              <a:rPr lang="it-IT" dirty="0" err="1"/>
              <a:t>StatusCode</a:t>
            </a:r>
            <a:r>
              <a:rPr lang="it-IT" dirty="0"/>
              <a:t> 200 (OK) e nel body della risposta mettiamo la lista degli esami.</a:t>
            </a:r>
          </a:p>
          <a:p>
            <a:pPr marL="0" indent="0">
              <a:buNone/>
            </a:pPr>
            <a:r>
              <a:rPr lang="it-IT" dirty="0"/>
              <a:t>Il body sarà trasformato in JSON.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B16EF210-2273-42F4-A9A1-F26BB3D6E2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68645" y="1071715"/>
            <a:ext cx="4262608" cy="4198375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36A5748-C7AB-9845-B501-F98464A5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0AF0-2DC5-404B-95DD-8D86B0038A4D}" type="datetime1">
              <a:t>22/01/22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384AB56-B94B-0742-A094-2EA660E3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BFFAC0-55CE-1E45-B3B6-B22C1E92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195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717D9-A739-4661-B8AC-A7B8A53E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richiesta GET per tutti gli esami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A2C3CC-41A9-46F1-B651-0BCFC8CE44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Riavviando l’applicazione e usando un qualsiasi browser possiamo provare a richiedere tutti gli esami salvati.</a:t>
            </a:r>
          </a:p>
          <a:p>
            <a:pPr marL="0" indent="0">
              <a:buNone/>
            </a:pPr>
            <a:r>
              <a:rPr lang="it-IT" dirty="0"/>
              <a:t>Come ci aspettiamo otteniamo un array vuoto, ancora non ci sono esami.</a:t>
            </a:r>
          </a:p>
          <a:p>
            <a:pPr marL="0" indent="0">
              <a:buNone/>
            </a:pPr>
            <a:r>
              <a:rPr lang="it-IT" dirty="0"/>
              <a:t>Creiamo un metodo nel controller per aggiungere un esame.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DFA1B99-93FE-4A20-82D2-0F76F0FD39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1110" y="2918421"/>
            <a:ext cx="3829404" cy="1325563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214235-8E83-DE46-B094-751D1F00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480B-03D7-BD4C-A8C3-CE2DE62572B0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A90E58-DC03-AC43-9CEA-7494689B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574511-72A2-D14E-8F03-A8B18D80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359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64CB16-F44B-4AC8-8A6C-446FC629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71" y="158650"/>
            <a:ext cx="7886700" cy="785248"/>
          </a:xfrm>
        </p:spPr>
        <p:txBody>
          <a:bodyPr/>
          <a:lstStyle/>
          <a:p>
            <a:r>
              <a:rPr lang="it-IT" dirty="0"/>
              <a:t>Richiesta POST per gli esami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7583DA-4B61-4D53-88A9-EAAB0D7AB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465" y="2576051"/>
            <a:ext cx="8587073" cy="38718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Aggiungiamo al controller precedente il metodo </a:t>
            </a:r>
            <a:r>
              <a:rPr lang="it-IT" i="1" dirty="0"/>
              <a:t>addExam().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Con </a:t>
            </a:r>
            <a:r>
              <a:rPr lang="it-IT" i="1" dirty="0"/>
              <a:t>@</a:t>
            </a:r>
            <a:r>
              <a:rPr lang="it-IT" i="1" dirty="0" err="1"/>
              <a:t>PostMapping</a:t>
            </a:r>
            <a:r>
              <a:rPr lang="it-IT" dirty="0"/>
              <a:t> ci mettiamo in ascolto di richieste di tipo POST (usate per creare una nuova entità). </a:t>
            </a:r>
          </a:p>
          <a:p>
            <a:pPr marL="0" indent="0">
              <a:buNone/>
            </a:pPr>
            <a:r>
              <a:rPr lang="it-IT" dirty="0"/>
              <a:t>A differenza che per GET, è richiesto il parametro: l’esame da aggiungere. Con </a:t>
            </a:r>
            <a:r>
              <a:rPr lang="it-IT" i="1" dirty="0"/>
              <a:t>@</a:t>
            </a:r>
            <a:r>
              <a:rPr lang="it-IT" i="1" dirty="0" err="1"/>
              <a:t>RequestBody</a:t>
            </a:r>
            <a:r>
              <a:rPr lang="it-IT" dirty="0"/>
              <a:t> si impone che nella richiesta ci sia un oggetto </a:t>
            </a:r>
            <a:r>
              <a:rPr lang="it-IT" i="1" dirty="0"/>
              <a:t>Exam</a:t>
            </a:r>
            <a:r>
              <a:rPr lang="it-IT" dirty="0"/>
              <a:t>, con </a:t>
            </a:r>
            <a:r>
              <a:rPr lang="it-IT" i="1" dirty="0"/>
              <a:t>@</a:t>
            </a:r>
            <a:r>
              <a:rPr lang="it-IT" i="1" dirty="0" err="1"/>
              <a:t>Valid</a:t>
            </a:r>
            <a:r>
              <a:rPr lang="it-IT" dirty="0"/>
              <a:t> che esso rispetti i vincoli definiti nella classe </a:t>
            </a:r>
            <a:r>
              <a:rPr lang="it-IT" i="1" dirty="0"/>
              <a:t>Exam</a:t>
            </a:r>
            <a:r>
              <a:rPr lang="it-IT" dirty="0"/>
              <a:t> per l'entità</a:t>
            </a:r>
          </a:p>
          <a:p>
            <a:pPr marL="0" indent="0">
              <a:buNone/>
            </a:pPr>
            <a:r>
              <a:rPr lang="it-IT" dirty="0"/>
              <a:t>Se l’esame che si vuole aggiungere ha già un ID, restituiamo una risposta con codice 400 BAD REQUEST (un nuovo esame non deve avere già un ID).</a:t>
            </a:r>
          </a:p>
          <a:p>
            <a:pPr marL="0" indent="0">
              <a:buNone/>
            </a:pPr>
            <a:r>
              <a:rPr lang="it-IT" dirty="0"/>
              <a:t>Altrimenti aggiungiamo l’esame con il servizio, questo ci restituisce l’entità appena creata che mettiamo nella risposta con codice 201 CREATED e un riferimento all’entità (non ancora attivo).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A7BE082-4A0F-4899-908A-8E74035AD7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3948" y="863183"/>
            <a:ext cx="7808315" cy="1549650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492ABE-5FE4-834C-8D6D-C8EBC623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D0E8-B4B1-DF47-B45F-D3E246FD2217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012D39-D550-0244-AC1A-7B24DA61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0D1873-150F-2244-AEEA-EDE63598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918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1EC28-A709-4BAE-ABC9-16B90D7D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83591"/>
            <a:ext cx="7886700" cy="598701"/>
          </a:xfrm>
        </p:spPr>
        <p:txBody>
          <a:bodyPr>
            <a:normAutofit fontScale="90000"/>
          </a:bodyPr>
          <a:lstStyle/>
          <a:p>
            <a:r>
              <a:rPr lang="it-IT" dirty="0"/>
              <a:t>POST Esame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F1EBE8-DF0D-4C86-B6AC-D6F7C1899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761164"/>
            <a:ext cx="8243297" cy="21720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Per effettuare richieste HTTP possiamo usare il software </a:t>
            </a:r>
            <a:r>
              <a:rPr lang="it-IT" dirty="0" err="1"/>
              <a:t>Postman</a:t>
            </a:r>
            <a:r>
              <a:rPr lang="it-IT" dirty="0"/>
              <a:t> (</a:t>
            </a:r>
            <a:r>
              <a:rPr lang="it-IT" dirty="0">
                <a:hlinkClick r:id="rId2"/>
              </a:rPr>
              <a:t>https://www.getpostman.com/</a:t>
            </a:r>
            <a:r>
              <a:rPr lang="it-IT" dirty="0"/>
              <a:t> ). Riavviamo l’applicazione e proviamo il nuovo metodo.</a:t>
            </a:r>
          </a:p>
          <a:p>
            <a:pPr marL="0" indent="0">
              <a:buNone/>
            </a:pPr>
            <a:r>
              <a:rPr lang="it-IT" dirty="0"/>
              <a:t>La nostra richiesta ha nell’intestazione il campo Content-</a:t>
            </a:r>
            <a:r>
              <a:rPr lang="it-IT" dirty="0" err="1"/>
              <a:t>Type</a:t>
            </a:r>
            <a:r>
              <a:rPr lang="it-IT" dirty="0"/>
              <a:t> settato con application/</a:t>
            </a:r>
            <a:r>
              <a:rPr lang="it-IT" dirty="0" err="1"/>
              <a:t>json</a:t>
            </a:r>
            <a:r>
              <a:rPr lang="it-IT" dirty="0"/>
              <a:t> e nel body abbiamo un oggetto JSON.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F434B6A-B6FA-49B9-B57C-4613D8C4C9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649" y="2933205"/>
            <a:ext cx="5977314" cy="129275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D9C419F-873E-4D89-88E8-9A40AF135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86" y="4319146"/>
            <a:ext cx="5973677" cy="142827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1AFC93-EE3D-D94A-9706-C16AEB8676F0}"/>
              </a:ext>
            </a:extLst>
          </p:cNvPr>
          <p:cNvSpPr txBox="1"/>
          <p:nvPr/>
        </p:nvSpPr>
        <p:spPr>
          <a:xfrm>
            <a:off x="628649" y="5124910"/>
            <a:ext cx="597731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Ubuntu Mono" panose="020B0509030602030204" pitchFamily="49" charset="0"/>
              </a:rPr>
              <a:t>{ </a:t>
            </a:r>
          </a:p>
          <a:p>
            <a:r>
              <a:rPr lang="it-IT" sz="1400">
                <a:latin typeface="Ubuntu Mono" panose="020B0509030602030204" pitchFamily="49" charset="0"/>
              </a:rPr>
              <a:t>    "</a:t>
            </a:r>
            <a:r>
              <a:rPr lang="it-IT" sz="1400" dirty="0" err="1">
                <a:latin typeface="Ubuntu Mono" panose="020B0509030602030204" pitchFamily="49" charset="0"/>
              </a:rPr>
              <a:t>description</a:t>
            </a:r>
            <a:r>
              <a:rPr lang="it-IT" sz="1400" dirty="0">
                <a:latin typeface="Ubuntu Mono" panose="020B0509030602030204" pitchFamily="49" charset="0"/>
              </a:rPr>
              <a:t>": "Analisi 1",</a:t>
            </a:r>
          </a:p>
          <a:p>
            <a:r>
              <a:rPr lang="it-IT" sz="1400" dirty="0">
                <a:latin typeface="Ubuntu Mono" panose="020B0509030602030204" pitchFamily="49" charset="0"/>
              </a:rPr>
              <a:t>    "date": "2019-02-01T15:00:00+0100"   </a:t>
            </a:r>
          </a:p>
          <a:p>
            <a:r>
              <a:rPr lang="it-IT" sz="14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952327C-1540-0E4E-9952-5EB80D2A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DEC-D934-2D4D-9628-9122B1B1F8B4}" type="datetime1">
              <a:t>22/01/22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E084DF6-72D9-6344-BE10-7917A408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45EC36A-9719-5845-BC94-B2DA66D3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720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5A472D-9942-4739-A39C-744D3A3B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Risposta alla POST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E87E6A-C05F-4116-A4C8-8F8BF92A6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614" y="1825625"/>
            <a:ext cx="38862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Cliccando su </a:t>
            </a:r>
            <a:r>
              <a:rPr lang="it-IT" dirty="0" err="1"/>
              <a:t>Send</a:t>
            </a:r>
            <a:r>
              <a:rPr lang="it-IT" dirty="0"/>
              <a:t> otteniamo la seguente risposta. Il codice è 201 </a:t>
            </a:r>
            <a:r>
              <a:rPr lang="it-IT" dirty="0" err="1"/>
              <a:t>Created</a:t>
            </a:r>
            <a:r>
              <a:rPr lang="it-IT" dirty="0"/>
              <a:t> e il body contiene l’oggetto esame appena creato.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Possiamo anche verificare sul nostro database con una semplice </a:t>
            </a:r>
            <a:r>
              <a:rPr lang="it-IT" dirty="0" err="1"/>
              <a:t>query</a:t>
            </a:r>
            <a:r>
              <a:rPr lang="it-IT" dirty="0"/>
              <a:t>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763E550-1023-4421-914D-C1EA6282CA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65654" y="2675732"/>
            <a:ext cx="4929186" cy="132556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3BFFFEF-96A9-431B-B79A-51F284620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318" y="4851401"/>
            <a:ext cx="4929186" cy="97519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AD26D5-59FA-0640-A0B6-04EEC157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AE28-7B66-5242-A42F-D77950A1E47C}" type="datetime1">
              <a:t>22/01/22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0A99288-7C0D-F446-82BE-2E15F69D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F92E7FA-3467-1844-A0FB-339CBFEF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47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6F32B8-9F4D-4DB3-A9DF-525977A0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Spring Boot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5D5D6E-C7F3-4C67-8C04-9CB0B85B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690688"/>
            <a:ext cx="8318090" cy="47199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Spring Boot è un progetto Spring che ha lo scopo di rendere più semplice lo sviluppo e l’esecuzione di applicazioni Spring.</a:t>
            </a:r>
          </a:p>
          <a:p>
            <a:pPr marL="0" indent="0">
              <a:buNone/>
            </a:pPr>
            <a:r>
              <a:rPr lang="it-IT" dirty="0"/>
              <a:t>In genere, le applicazioni Spring Boot richiedono configurazione minima. </a:t>
            </a:r>
          </a:p>
          <a:p>
            <a:pPr marL="0" indent="0">
              <a:buNone/>
            </a:pPr>
            <a:r>
              <a:rPr lang="it-IT" dirty="0"/>
              <a:t>Spring Boot configura automaticamente Spring e le librerie di terze parti se possibile, permettendo agli sviluppatori di configurare solo il necessario.</a:t>
            </a:r>
          </a:p>
          <a:p>
            <a:pPr marL="0" indent="0">
              <a:buNone/>
            </a:pPr>
            <a:r>
              <a:rPr lang="it-IT" dirty="0"/>
              <a:t>Con a Spring Boot l’applicazione sarà distribuita usando un singolo file JAR (o WAR se richiesto) contenente tutto il necessario per essere eseguita (non è nemmeno necessario installare un server Tomcat a parte).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D83507-AF22-DF43-8A89-928E8349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0307-1B25-434D-A4E7-0FBAB3DD84A5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E25EE0-8630-D04B-A148-72AC43B7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B603B4-9087-F348-A246-C2EF591A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851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411BF-02B5-4CF3-8F4E-DF61A774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GET con parametro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3CE9DC-FE9F-400B-A9A4-CA39D67C0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341538" cy="2829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Se siamo interessati ad ottenere uno specifico esame, possiamo creare un nuovo metodo che prende in input l’id dell’esame desiderato. Con @</a:t>
            </a:r>
            <a:r>
              <a:rPr lang="it-IT" dirty="0" err="1"/>
              <a:t>PathVariable</a:t>
            </a:r>
            <a:r>
              <a:rPr lang="it-IT" dirty="0"/>
              <a:t> ricaviamo dall’indirizzo l’id dell’esame che passiamo al servizio. Se l’esame esiste lo restituiamo con codice 200 OK, altrimenti restituiamo una risposta con codice 404 NOT FOUND.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DC1459C-CC71-4B4B-AB40-87112A1510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94393" y="4881839"/>
            <a:ext cx="5755214" cy="1486089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7A5D4B-7670-8D41-B80B-9CB49BFB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EC53-3DFC-C84D-9DC0-3670F8153969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200095-0F25-C048-97F0-FFB9208D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2AE1B9-89FB-DB4E-8CD8-88226EA9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5224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EB48C0-6909-44E4-9CAD-1AF5919C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GET con parametro (</a:t>
            </a:r>
            <a:r>
              <a:rPr lang="it-IT" dirty="0" err="1"/>
              <a:t>cont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E8E7E5-9CEF-432D-8DF3-0E96CC6D3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2226469"/>
            <a:ext cx="2905319" cy="326350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Alcuni esempi di richieste GET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1DC07A8-144D-4182-AACD-EC89903CD7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2562" y="1550120"/>
            <a:ext cx="4112446" cy="375775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7168423-14FA-4FA3-AE75-97729F06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119543"/>
            <a:ext cx="3362424" cy="220815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D41688D-7D6F-4221-9886-BB645255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5361384"/>
            <a:ext cx="8162315" cy="1021663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4E7900-8802-2045-8A8D-0F06E3F4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864D-6D08-324D-BE4D-99FFCE8469F0}" type="datetime1">
              <a:t>22/01/22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2F66CF0-A2DB-5247-B8EA-CF45430E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22AC3D0-F5AC-4C44-8304-D7709F1C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498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B747A9-AB30-4354-9ADB-F91828E2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 di un esame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0CD430-0CD5-4DC1-A0D8-A441372EE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145056" cy="21040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Per modificare un esame già esistente usando il seguente metodo in ascolto su richieste HTTP di tipo PUT. Il metodo è molto simile al metodo per creare un nuovo esame, la differenza è nel controllo: qui l’id dell’oggetto nel body deve essere valorizzato per procedere con la modifica. Viene restituito l’oggetto modificato con il nuovo stato.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EFCB9CC-566B-4FD4-A01B-8BC8F6DD03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9376" y="4220751"/>
            <a:ext cx="6665248" cy="1741741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7AE37B-7173-8B4B-AB66-E3FA7EF3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70088-0AF7-8A4D-A5B5-FF9332B14F22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7ABCEE-139B-BF40-96B7-AAA2A713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31D34F-99AB-C84F-99E9-FD329BBB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586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04C7E-EDE2-42CE-AB70-BA66A31F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19F2E-28FA-4253-B7F5-6A2BDD5068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L’esame con id=2 prima e dopo l’esecuzione della richiesta di modifica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4B79F46-699F-44CA-8328-0A3BB3D335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5900" y="361064"/>
            <a:ext cx="3244384" cy="213064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D7A1DFA-F413-45A9-B96E-2029238E5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02719"/>
            <a:ext cx="4429125" cy="15716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C7A07A0-6C0C-472B-B105-1BE2A8606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899" y="4436269"/>
            <a:ext cx="3136559" cy="2056605"/>
          </a:xfrm>
          <a:prstGeom prst="rect">
            <a:avLst/>
          </a:prstGeom>
        </p:spPr>
      </p:pic>
      <p:sp>
        <p:nvSpPr>
          <p:cNvPr id="9" name="Freccia in giù 8">
            <a:extLst>
              <a:ext uri="{FF2B5EF4-FFF2-40B4-BE49-F238E27FC236}">
                <a16:creationId xmlns:a16="http://schemas.microsoft.com/office/drawing/2014/main" id="{C47F22B5-DBC3-4EA7-9B15-F36C07F9171A}"/>
              </a:ext>
            </a:extLst>
          </p:cNvPr>
          <p:cNvSpPr/>
          <p:nvPr/>
        </p:nvSpPr>
        <p:spPr>
          <a:xfrm>
            <a:off x="5820508" y="2434004"/>
            <a:ext cx="328246" cy="268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2375B741-1BB5-4643-87F7-7FE1C2C6EBE9}"/>
              </a:ext>
            </a:extLst>
          </p:cNvPr>
          <p:cNvSpPr/>
          <p:nvPr/>
        </p:nvSpPr>
        <p:spPr>
          <a:xfrm>
            <a:off x="5820507" y="4222049"/>
            <a:ext cx="328246" cy="268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A23125-30C6-7643-9EDE-398D0A8D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5438-1815-464A-8CBF-F57181CF009C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3C8C03-73CC-5647-9D1C-249E4F55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A4F1ED3-BABC-3C41-8DD9-1C7AFAB1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1398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274BF3-5043-4A3F-895A-AA79D7F1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Eliminare un esame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D7CB34-F72D-4405-9962-887FBE2B4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8386881" cy="23458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L’ultima operazione che rimane è la cancellazione. Richiediamo l’id dell’esame da eliminare e aspettiamo richieste HTTP di tipo DELETE.</a:t>
            </a:r>
          </a:p>
          <a:p>
            <a:pPr marL="0" indent="0">
              <a:buNone/>
            </a:pPr>
            <a:r>
              <a:rPr lang="it-IT" dirty="0"/>
              <a:t>Se esiste un esame con l’id passato, questo viene eliminato altrimenti viene restituita una risposta con codice di errore 404 NOT FOUND.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7B2864-4E6F-4EB4-96A4-7BF189081C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60387" y="4359313"/>
            <a:ext cx="6823226" cy="1882789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E2DF5-499E-564A-9F64-2D09B1B9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8588-667F-9F40-B7D1-46FCE6CFCBEE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868C36-09F0-3C4E-A4FF-8475D2D7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58E442-6075-AB47-923B-58C6862B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54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EF6143-EE97-4FCE-BC31-03BBCEE0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cancellazione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049761-D7A4-4A35-BACB-1B4207F5B5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9774" y="1936915"/>
            <a:ext cx="3021806" cy="27789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D1BFA43-BC18-438B-8AAB-E34D7BC1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457" y="1921024"/>
            <a:ext cx="5207794" cy="13787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7E96907-17C6-4E25-ACC6-4C51DB5E1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855" y="3652592"/>
            <a:ext cx="3064669" cy="2293144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3906F4AD-3DB1-4DC6-9EAF-C81E838B3904}"/>
              </a:ext>
            </a:extLst>
          </p:cNvPr>
          <p:cNvSpPr/>
          <p:nvPr/>
        </p:nvSpPr>
        <p:spPr>
          <a:xfrm>
            <a:off x="3191579" y="2179865"/>
            <a:ext cx="458877" cy="468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B861B5C1-4CFA-47D1-ADA1-96FE4782AAC6}"/>
              </a:ext>
            </a:extLst>
          </p:cNvPr>
          <p:cNvSpPr/>
          <p:nvPr/>
        </p:nvSpPr>
        <p:spPr>
          <a:xfrm>
            <a:off x="6025661" y="3299768"/>
            <a:ext cx="457200" cy="3528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897144E-ADCA-AE4B-B014-28102836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E43D-9A8A-1B47-B53E-0CDBCFCA31FB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22A239-3238-6846-9A89-51A4E7B6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46A03B1B-9500-F341-8AC1-E89EA906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115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6FF084-A235-4F9C-98B8-2D835C68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finale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536232-AB90-4003-B501-FF3EFE4264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6" y="2954796"/>
            <a:ext cx="8548021" cy="92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AA88460-8F39-DD4E-99C1-B264C551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3E688-43EE-0743-9DB4-529D2711798A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88951C-2A22-3749-997E-B3374F40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99C1815-10B3-D341-8D56-1D2385E2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95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DAF1BF-AC07-486D-BD1C-605E890C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F49D7D-8B44-4E77-AC23-CFD7A149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Ora che abbiamo gli esami, possiamo gestire la parte dei risultati.</a:t>
            </a:r>
          </a:p>
          <a:p>
            <a:pPr marL="0" indent="0">
              <a:buNone/>
            </a:pPr>
            <a:r>
              <a:rPr lang="it-IT" dirty="0"/>
              <a:t>Un risultato è associato ad una coppia &lt;studente, esame&gt;, come attributi ha un voto (da valorizzare) ed eventualmente delle note.</a:t>
            </a:r>
          </a:p>
          <a:p>
            <a:pPr marL="0" indent="0">
              <a:buNone/>
            </a:pPr>
            <a:r>
              <a:rPr lang="it-IT" dirty="0"/>
              <a:t>Esiste una relazione 1 a molti tra Esame e Risultato, un esame può avere diversi risultati ma un risultato appartiene solamente ad un esame.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E5CF15-2A81-5142-A121-1FF6AB84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C3D9-D182-104C-A7DB-50B694AF54E0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731CA7-2CEC-8642-831C-B863F6AA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80210-7A2D-2749-BF9F-567F2F9B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570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2719FD-180C-437F-B9C2-EDE12FF7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36" y="177823"/>
            <a:ext cx="7886700" cy="715530"/>
          </a:xfrm>
        </p:spPr>
        <p:txBody>
          <a:bodyPr/>
          <a:lstStyle/>
          <a:p>
            <a:r>
              <a:rPr lang="it-IT" dirty="0"/>
              <a:t>Entità Result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6D1A1C-960C-4D79-9390-F9EC73326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057" y="893353"/>
            <a:ext cx="4329793" cy="55618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700" dirty="0"/>
              <a:t>Rispetto all’entità Esame, serve qualcosa in più. Abbiamo un attributo </a:t>
            </a:r>
            <a:r>
              <a:rPr lang="it-IT" sz="1700" dirty="0" err="1"/>
              <a:t>exam</a:t>
            </a:r>
            <a:r>
              <a:rPr lang="it-IT" sz="1700" dirty="0"/>
              <a:t> annotato con @</a:t>
            </a:r>
            <a:r>
              <a:rPr lang="it-IT" sz="1700" dirty="0" err="1"/>
              <a:t>ManyToOne</a:t>
            </a:r>
            <a:r>
              <a:rPr lang="it-IT" sz="1700" dirty="0"/>
              <a:t> , annotazione che indica la relazione tra Result ed </a:t>
            </a:r>
            <a:r>
              <a:rPr lang="it-IT" sz="1700" dirty="0" err="1"/>
              <a:t>Exam</a:t>
            </a:r>
            <a:r>
              <a:rPr lang="it-IT" sz="1700" dirty="0"/>
              <a:t> da parte di Result (si possono utilizzare anche le annotazioni @</a:t>
            </a:r>
            <a:r>
              <a:rPr lang="it-IT" sz="1700" dirty="0" err="1"/>
              <a:t>OneToMany</a:t>
            </a:r>
            <a:r>
              <a:rPr lang="it-IT" sz="1700" dirty="0"/>
              <a:t>, @</a:t>
            </a:r>
            <a:r>
              <a:rPr lang="it-IT" sz="1700" dirty="0" err="1"/>
              <a:t>OneToOne</a:t>
            </a:r>
            <a:r>
              <a:rPr lang="it-IT" sz="1700" dirty="0"/>
              <a:t> per definire le relazioni). </a:t>
            </a:r>
          </a:p>
          <a:p>
            <a:pPr marL="0" indent="0">
              <a:buNone/>
            </a:pPr>
            <a:r>
              <a:rPr lang="it-IT" sz="1700" dirty="0"/>
              <a:t>L’attributo </a:t>
            </a:r>
            <a:r>
              <a:rPr lang="it-IT" sz="1700" dirty="0" err="1"/>
              <a:t>exam</a:t>
            </a:r>
            <a:r>
              <a:rPr lang="it-IT" sz="1700" dirty="0"/>
              <a:t> verrà tradotto nell’id dell’esame associato al risultato.</a:t>
            </a:r>
          </a:p>
          <a:p>
            <a:pPr marL="0" indent="0">
              <a:buNone/>
            </a:pPr>
            <a:r>
              <a:rPr lang="it-IT" sz="1700" dirty="0"/>
              <a:t>Sarà il supporto JPA a introdurre nel DB mysql le relazioni appropriate che derivano dalle annotazioni riguardanti le relazioni. </a:t>
            </a:r>
          </a:p>
          <a:p>
            <a:pPr marL="0" indent="0">
              <a:buNone/>
            </a:pPr>
            <a:r>
              <a:rPr lang="it-IT" sz="1700" dirty="0"/>
              <a:t>Come detto precedentemente, dobbiamo aggiungere il vincolo sulla coppia &lt;studente, esame&gt; poiché deve essere unica all’interno della tabella. Per fare ciò usiamo l’annotazione @</a:t>
            </a:r>
            <a:r>
              <a:rPr lang="it-IT" sz="1700" dirty="0" err="1"/>
              <a:t>Table</a:t>
            </a:r>
            <a:r>
              <a:rPr lang="it-IT" sz="1700" dirty="0"/>
              <a:t> : con il parametro name indichiamo il nome della tabella; con </a:t>
            </a:r>
            <a:r>
              <a:rPr lang="it-IT" sz="1700" dirty="0" err="1"/>
              <a:t>uniqueConstraints</a:t>
            </a:r>
            <a:r>
              <a:rPr lang="it-IT" sz="1700" dirty="0"/>
              <a:t> e la relativa annotazione indichiamo che la coppia «</a:t>
            </a:r>
            <a:r>
              <a:rPr lang="it-IT" sz="1700" dirty="0" err="1"/>
              <a:t>student</a:t>
            </a:r>
            <a:r>
              <a:rPr lang="it-IT" sz="1700" dirty="0"/>
              <a:t>, </a:t>
            </a:r>
            <a:r>
              <a:rPr lang="it-IT" sz="1700" dirty="0" err="1"/>
              <a:t>exam_id</a:t>
            </a:r>
            <a:r>
              <a:rPr lang="it-IT" sz="1700" dirty="0"/>
              <a:t>» deve essere unica.</a:t>
            </a:r>
          </a:p>
          <a:p>
            <a:pPr marL="0" indent="0">
              <a:buNone/>
            </a:pPr>
            <a:r>
              <a:rPr lang="it-IT" sz="1700" dirty="0"/>
              <a:t>N.B.: con l’annotazione @Size su stringhe possiamo impostare la lunghezza minima o massima che può avere l’attributo. 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058A8F-0356-2343-B8C9-FBF24AE8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4E6E-B519-594F-B00B-7B7401E89B1D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AD11E6-8E78-CA42-AA27-8313296D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038C65-70BC-B14E-A330-C426BEE8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37</a:t>
            </a:fld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7717B4-B89F-6846-A0A2-28C7FA8E1AC6}"/>
              </a:ext>
            </a:extLst>
          </p:cNvPr>
          <p:cNvSpPr/>
          <p:nvPr/>
        </p:nvSpPr>
        <p:spPr>
          <a:xfrm>
            <a:off x="3185432" y="-1602603"/>
            <a:ext cx="8602436" cy="858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package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portal.domain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javax.persistence.Entity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javax.persistence.GeneratedValue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javax.persistence.GenerationType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javax.persistence.Id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javax.persistence.ManyToOne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javax.persistence.Table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javax.persistence.UniqueConstraint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javax.validation.constraints.NotBlank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javax.validation.constraints.NotNull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import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javax.validation.constraints.Size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solidFill>
                <a:srgbClr val="0000FF"/>
              </a:solidFill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@Entity</a:t>
            </a:r>
          </a:p>
          <a:p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@Table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(</a:t>
            </a:r>
            <a:r>
              <a:rPr lang="it-IT" sz="1200" noProof="1">
                <a:latin typeface="Ubuntu Mono" panose="020B0509030602030204" pitchFamily="49" charset="0"/>
              </a:rPr>
              <a:t>name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it-IT" sz="1200" noProof="1"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BA2121"/>
                </a:solidFill>
                <a:latin typeface="Ubuntu Mono" panose="020B0509030602030204" pitchFamily="49" charset="0"/>
              </a:rPr>
              <a:t>"result"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,</a:t>
            </a:r>
            <a:r>
              <a:rPr lang="it-IT" sz="1200" noProof="1">
                <a:latin typeface="Ubuntu Mono" panose="020B0509030602030204" pitchFamily="49" charset="0"/>
              </a:rPr>
              <a:t> uniqueConstraints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it-IT" sz="1200" noProof="1"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{</a:t>
            </a:r>
            <a:r>
              <a:rPr lang="it-IT" sz="1200" noProof="1"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@UniqueConstraint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(</a:t>
            </a:r>
            <a:r>
              <a:rPr lang="it-IT" sz="1200" noProof="1">
                <a:latin typeface="Ubuntu Mono" panose="020B0509030602030204" pitchFamily="49" charset="0"/>
              </a:rPr>
              <a:t>columnNames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it-IT" sz="1200" noProof="1"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{</a:t>
            </a:r>
            <a:r>
              <a:rPr lang="it-IT" sz="1200" noProof="1"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BA2121"/>
                </a:solidFill>
                <a:latin typeface="Ubuntu Mono" panose="020B0509030602030204" pitchFamily="49" charset="0"/>
              </a:rPr>
              <a:t>"student"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,</a:t>
            </a:r>
            <a:r>
              <a:rPr lang="it-IT" sz="1200" noProof="1"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BA2121"/>
                </a:solidFill>
                <a:latin typeface="Ubuntu Mono" panose="020B0509030602030204" pitchFamily="49" charset="0"/>
              </a:rPr>
              <a:t>"exam_id"</a:t>
            </a:r>
            <a:r>
              <a:rPr lang="it-IT" sz="1200" noProof="1"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})</a:t>
            </a:r>
            <a:r>
              <a:rPr lang="it-IT" sz="1200" noProof="1"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})</a:t>
            </a:r>
            <a:endParaRPr lang="it-IT" sz="1200" noProof="1">
              <a:latin typeface="Ubuntu Mono" panose="020B0509030602030204" pitchFamily="49" charset="0"/>
            </a:endParaRPr>
          </a:p>
          <a:p>
            <a:endParaRPr lang="it-IT" sz="1200" b="1" noProof="1">
              <a:solidFill>
                <a:srgbClr val="008000"/>
              </a:solidFill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public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class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1" noProof="1">
                <a:solidFill>
                  <a:srgbClr val="0000FF"/>
                </a:solidFill>
                <a:latin typeface="Ubuntu Mono" panose="020B0509030602030204" pitchFamily="49" charset="0"/>
              </a:rPr>
              <a:t>Result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{</a:t>
            </a:r>
            <a:endParaRPr lang="it-IT" sz="1200" noProof="1">
              <a:solidFill>
                <a:srgbClr val="008000"/>
              </a:solidFill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   @Id</a:t>
            </a:r>
          </a:p>
          <a:p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   @GeneratedValue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(</a:t>
            </a:r>
            <a:r>
              <a:rPr lang="it-IT" sz="1200" noProof="1">
                <a:latin typeface="Ubuntu Mono" panose="020B0509030602030204" pitchFamily="49" charset="0"/>
              </a:rPr>
              <a:t>strategy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it-IT" sz="1200" noProof="1">
                <a:latin typeface="Ubuntu Mono" panose="020B0509030602030204" pitchFamily="49" charset="0"/>
              </a:rPr>
              <a:t> GenerationType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.</a:t>
            </a:r>
            <a:r>
              <a:rPr lang="it-IT" sz="1200" noProof="1">
                <a:solidFill>
                  <a:srgbClr val="7D9029"/>
                </a:solidFill>
                <a:latin typeface="Ubuntu Mono" panose="020B0509030602030204" pitchFamily="49" charset="0"/>
              </a:rPr>
              <a:t>IDENTITY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)</a:t>
            </a:r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   private</a:t>
            </a:r>
            <a:r>
              <a:rPr lang="it-IT" sz="1200" noProof="1">
                <a:latin typeface="Ubuntu Mono" panose="020B0509030602030204" pitchFamily="49" charset="0"/>
              </a:rPr>
              <a:t> Long id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   @ManyToOne</a:t>
            </a:r>
          </a:p>
          <a:p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   @NotNull</a:t>
            </a: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   private</a:t>
            </a:r>
            <a:r>
              <a:rPr lang="it-IT" sz="1200" noProof="1">
                <a:latin typeface="Ubuntu Mono" panose="020B0509030602030204" pitchFamily="49" charset="0"/>
              </a:rPr>
              <a:t> Exam exam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   @NotBlank</a:t>
            </a:r>
          </a:p>
          <a:p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   @Size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(</a:t>
            </a:r>
            <a:r>
              <a:rPr lang="it-IT" sz="1200" noProof="1">
                <a:latin typeface="Ubuntu Mono" panose="020B0509030602030204" pitchFamily="49" charset="0"/>
              </a:rPr>
              <a:t>max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=</a:t>
            </a:r>
            <a:r>
              <a:rPr lang="it-IT" sz="1200" noProof="1"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16)</a:t>
            </a:r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   private</a:t>
            </a:r>
            <a:r>
              <a:rPr lang="it-IT" sz="1200" noProof="1">
                <a:latin typeface="Ubuntu Mono" panose="020B0509030602030204" pitchFamily="49" charset="0"/>
              </a:rPr>
              <a:t> String student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AA22FF"/>
                </a:solidFill>
                <a:latin typeface="Ubuntu Mono" panose="020B0509030602030204" pitchFamily="49" charset="0"/>
              </a:rPr>
              <a:t>   @NotBlank</a:t>
            </a: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   private</a:t>
            </a:r>
            <a:r>
              <a:rPr lang="it-IT" sz="1200" noProof="1">
                <a:latin typeface="Ubuntu Mono" panose="020B0509030602030204" pitchFamily="49" charset="0"/>
              </a:rPr>
              <a:t> String mark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   private</a:t>
            </a:r>
            <a:r>
              <a:rPr lang="it-IT" sz="1200" noProof="1">
                <a:latin typeface="Ubuntu Mono" panose="020B0509030602030204" pitchFamily="49" charset="0"/>
              </a:rPr>
              <a:t> String note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;</a:t>
            </a:r>
            <a:endParaRPr lang="it-IT" sz="1200" noProof="1"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b="1" noProof="1">
                <a:solidFill>
                  <a:srgbClr val="008000"/>
                </a:solidFill>
                <a:latin typeface="Ubuntu Mono" panose="020B0509030602030204" pitchFamily="49" charset="0"/>
              </a:rPr>
              <a:t>   public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0000FF"/>
                </a:solidFill>
                <a:latin typeface="Ubuntu Mono" panose="020B0509030602030204" pitchFamily="49" charset="0"/>
              </a:rPr>
              <a:t>Result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()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{</a:t>
            </a:r>
            <a:endParaRPr lang="it-IT" sz="1200" noProof="1">
              <a:solidFill>
                <a:srgbClr val="008000"/>
              </a:solidFill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i="1" dirty="0">
                <a:solidFill>
                  <a:srgbClr val="0070C0"/>
                </a:solidFill>
              </a:rPr>
              <a:t>     </a:t>
            </a:r>
            <a:r>
              <a:rPr lang="it-IT" sz="1200" b="1" noProof="1">
                <a:solidFill>
                  <a:srgbClr val="0070C0"/>
                </a:solidFill>
                <a:latin typeface="Ubuntu Mono" panose="020B0509030602030204" pitchFamily="49" charset="0"/>
              </a:rPr>
              <a:t>// </a:t>
            </a:r>
            <a:r>
              <a:rPr lang="it-IT" sz="1200" i="1" dirty="0">
                <a:solidFill>
                  <a:srgbClr val="0070C0"/>
                </a:solidFill>
              </a:rPr>
              <a:t>Costruttori</a:t>
            </a:r>
            <a:endParaRPr lang="it-IT" sz="1200" dirty="0">
              <a:solidFill>
                <a:srgbClr val="0070C0"/>
              </a:solidFill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i="1" dirty="0">
                <a:solidFill>
                  <a:srgbClr val="0070C0"/>
                </a:solidFill>
              </a:rPr>
              <a:t>    </a:t>
            </a:r>
            <a:r>
              <a:rPr lang="it-IT" sz="1200" b="1" noProof="1">
                <a:solidFill>
                  <a:srgbClr val="0070C0"/>
                </a:solidFill>
                <a:latin typeface="Ubuntu Mono" panose="020B0509030602030204" pitchFamily="49" charset="0"/>
              </a:rPr>
              <a:t>// </a:t>
            </a:r>
            <a:r>
              <a:rPr lang="it-IT" sz="1200" i="1" dirty="0" err="1">
                <a:solidFill>
                  <a:srgbClr val="0070C0"/>
                </a:solidFill>
              </a:rPr>
              <a:t>Getters</a:t>
            </a:r>
            <a:r>
              <a:rPr lang="it-IT" sz="1200" i="1" dirty="0">
                <a:solidFill>
                  <a:srgbClr val="0070C0"/>
                </a:solidFill>
              </a:rPr>
              <a:t> e </a:t>
            </a:r>
            <a:r>
              <a:rPr lang="it-IT" sz="1200" i="1" dirty="0" err="1">
                <a:solidFill>
                  <a:srgbClr val="0070C0"/>
                </a:solidFill>
              </a:rPr>
              <a:t>setters</a:t>
            </a:r>
            <a:endParaRPr lang="it-IT" sz="1200" noProof="1">
              <a:latin typeface="Ubuntu Mono" panose="020B0509030602030204" pitchFamily="49" charset="0"/>
            </a:endParaRPr>
          </a:p>
          <a:p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noProof="1">
                <a:latin typeface="Ubuntu Mono" panose="020B0509030602030204" pitchFamily="49" charset="0"/>
              </a:rPr>
              <a:t>...</a:t>
            </a:r>
            <a:br>
              <a:rPr lang="it-IT" sz="1200" noProof="1">
                <a:latin typeface="Ubuntu Mono" panose="020B0509030602030204" pitchFamily="49" charset="0"/>
              </a:rPr>
            </a:br>
            <a:endParaRPr lang="it-IT" sz="1200" noProof="1"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666666"/>
                </a:solidFill>
                <a:latin typeface="Ubuntu Mono" panose="020B0509030602030204" pitchFamily="49" charset="0"/>
              </a:rPr>
              <a:t>}</a:t>
            </a:r>
          </a:p>
          <a:p>
            <a:endParaRPr lang="it-IT" sz="1200" noProof="1">
              <a:solidFill>
                <a:srgbClr val="666666"/>
              </a:solidFill>
              <a:effectLst/>
              <a:latin typeface="Ubuntu Mono" panose="020B0509030602030204" pitchFamily="49" charset="0"/>
            </a:endParaRPr>
          </a:p>
          <a:p>
            <a:endParaRPr lang="it-IT" sz="1200" noProof="1">
              <a:solidFill>
                <a:srgbClr val="666666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9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8EC6-AB95-4284-91E6-788E3D25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Repository per Result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D340CA-621B-49AA-9941-03ACEADB54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Oltre alle normali operazioni CRUD su Result, siamo interessati anche ad ottenere tutti i risultati di un particolare esame e anche tutti i risultati di uno studente.</a:t>
            </a:r>
          </a:p>
          <a:p>
            <a:pPr marL="0" indent="0">
              <a:buNone/>
            </a:pPr>
            <a:r>
              <a:rPr lang="it-IT" dirty="0"/>
              <a:t>Grazie a Spring Data, basta semplicemente definire i metodi con un opportuno nome.</a:t>
            </a:r>
          </a:p>
          <a:p>
            <a:pPr marL="0" indent="0">
              <a:buNone/>
            </a:pPr>
            <a:r>
              <a:rPr lang="it-IT" dirty="0"/>
              <a:t>Quando un metodo inizia con </a:t>
            </a:r>
            <a:r>
              <a:rPr lang="it-IT" dirty="0" err="1"/>
              <a:t>findBy</a:t>
            </a:r>
            <a:r>
              <a:rPr lang="it-IT" dirty="0"/>
              <a:t> seguito da una colonna (passando anche un parametro), richiamando questa funzione otteniamo la lista dei risultati che hanno nella colonna passata il parametro richiesto.</a:t>
            </a:r>
          </a:p>
          <a:p>
            <a:pPr marL="0" indent="0">
              <a:buNone/>
            </a:pPr>
            <a:r>
              <a:rPr lang="it-IT" dirty="0"/>
              <a:t>N.B.: non dobbiamo implementare alcun metodo.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5C498A5-CCB4-48B5-A29F-FBA0A97047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71595" y="2433363"/>
            <a:ext cx="4794359" cy="2303540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49DD83-E2CE-534B-9BF7-8F5CC163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2EF7-EF76-A540-8244-4D8A45F83649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B3CE99-2B4D-9749-B714-0EE01A30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9054F0-42EF-CD4E-909F-1ACCD064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98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529843-0C0F-4AEC-9AB9-15BE55D9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4449"/>
            <a:ext cx="7886700" cy="1325563"/>
          </a:xfrm>
        </p:spPr>
        <p:txBody>
          <a:bodyPr/>
          <a:lstStyle/>
          <a:p>
            <a:r>
              <a:rPr lang="it-IT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430031-3D29-4230-9096-B9D902A1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3040"/>
            <a:ext cx="7886700" cy="4713923"/>
          </a:xfrm>
        </p:spPr>
        <p:txBody>
          <a:bodyPr>
            <a:normAutofit/>
          </a:bodyPr>
          <a:lstStyle/>
          <a:p>
            <a:r>
              <a:rPr lang="it-IT" dirty="0"/>
              <a:t>Java JDK 8</a:t>
            </a:r>
          </a:p>
          <a:p>
            <a:r>
              <a:rPr lang="it-IT" dirty="0"/>
              <a:t>MySQL Server</a:t>
            </a:r>
          </a:p>
          <a:p>
            <a:r>
              <a:rPr lang="it-IT" dirty="0"/>
              <a:t>Un IDE (raccomandato STS - Spring </a:t>
            </a:r>
            <a:r>
              <a:rPr lang="it-IT" dirty="0" err="1"/>
              <a:t>Tool</a:t>
            </a:r>
            <a:r>
              <a:rPr lang="it-IT" dirty="0"/>
              <a:t> Suite, un Eclipse modificato) o, più semplicemente, VS Code</a:t>
            </a:r>
          </a:p>
          <a:p>
            <a:r>
              <a:rPr lang="it-IT" dirty="0" err="1"/>
              <a:t>Postman</a:t>
            </a:r>
            <a:r>
              <a:rPr lang="it-IT" dirty="0"/>
              <a:t> (per testing, per inviare messaggi POST al server), facoltativo; in alternativa estensione REST client di VS Code</a:t>
            </a:r>
          </a:p>
          <a:p>
            <a:r>
              <a:rPr lang="it-IT" dirty="0"/>
              <a:t>Un approccio alternativo a quello qui esposto, basato su STS, si può trovare in: </a:t>
            </a:r>
            <a:r>
              <a:rPr lang="it-IT" dirty="0">
                <a:hlinkClick r:id="rId2"/>
              </a:rPr>
              <a:t>https://spring.io/guides/gs/spring-boot/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A0E956-CB66-9743-AEA7-58C554FB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CE19-2B7F-314F-904E-412FB3898E9C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3D1BD2-5605-4C4D-936F-6F338CEC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680EEC-557D-7E4B-B84F-09C84D70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50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004CDB-0B9D-4835-B16F-E1C403EC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Servizio per Result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4AB468-738A-49F9-8E1F-4443CD2CAB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Molto simile a quello per gli esami, aggiungiamo due metodi per richiamare le </a:t>
            </a:r>
            <a:r>
              <a:rPr lang="it-IT" dirty="0" err="1"/>
              <a:t>query</a:t>
            </a:r>
            <a:r>
              <a:rPr lang="it-IT" dirty="0"/>
              <a:t> aggiunte al repository standard.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FC16F77-0F32-46EB-9307-C068BCB214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3139" y="1250788"/>
            <a:ext cx="3886199" cy="5479933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D48C21-84D3-FE4B-893D-1E09E426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B1D1-F30C-E841-B114-CABD0238BA4A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607BE8-7FF7-CF42-8A95-8B165ADE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937C69-7D5C-5347-BEB8-A4E2F403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4449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EF8089-E90E-45A4-BFFD-6AA2B1C7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Result Controller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3456B04-39BD-4E6D-8251-7CDDFA89F1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13" y="1397721"/>
            <a:ext cx="4503987" cy="4062557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5001724-D525-48D3-BF3B-995D007617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81316" y="2183975"/>
            <a:ext cx="4662684" cy="3276303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8887D1-23EB-6146-B67E-B74153D7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E531-E853-444C-ACDB-7AAF6C04892F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7D03A2-75DC-384F-A93E-DC31B794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6C5599-2EB5-554A-8CFC-6D6B475F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1439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2C0BA1-1F77-44A8-8028-92CD0BB7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Aggiungere un risultato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EFFC47-BFD7-410B-9610-C373E0AAC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084600" cy="20586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Esempio: lo studente con matricola X81000001 ha riportato un voto di 25 nell’esame avente id 1</a:t>
            </a:r>
          </a:p>
          <a:p>
            <a:pPr marL="0" indent="0">
              <a:buNone/>
            </a:pPr>
            <a:r>
              <a:rPr lang="it-IT" dirty="0"/>
              <a:t>La richiesta HTTP per aggiungere questo risultato è la seguente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N.B.: le note non sono obbligatorie, possono essere omesse e avranno valore </a:t>
            </a:r>
            <a:r>
              <a:rPr lang="it-IT" dirty="0" err="1"/>
              <a:t>null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2E010B3-4DEA-4396-BD87-BE8D253F25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6306" y="3884311"/>
            <a:ext cx="7049287" cy="2661352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A154BD-3247-144E-A506-C5770FCB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773D-E612-AB47-8A9E-60D1EF5B4915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331B96-F7A0-4247-A82B-2417F413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0B78FD-3D03-6E44-8146-62E0A9E6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203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5952D5-3995-4EE1-BC60-01A4CC8E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Tutti i risultati di tutti gli esami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E8E6E5-F165-4244-B3AA-31DEB0153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763" y="1690689"/>
            <a:ext cx="4903838" cy="2444094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Una GET su /results ci restituisce la lista di tutti i risultati di tutti gli esami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CC2AE0C-01D2-4EAA-A51A-F168F17C4E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2488" y="1556748"/>
            <a:ext cx="3112750" cy="5164808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094E41-0B06-4E4E-8C9A-48FF6A03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CF7BF-4BB1-4445-9553-FFA0DA5379C4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091E63-E42D-BF45-8DAF-1C6A6255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421E35-CA21-DE42-B290-66DA4D79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837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7458B0-1B3E-4E68-9544-2F9A3D92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Tutti i risultati di un esame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3339EC-D58B-4D13-8E4B-69B8AA96CA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Esempio: tutti i risultati dell’esame con id 2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C3B5AC4-A0E6-4540-B717-CC82E98277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23377" y="1382936"/>
            <a:ext cx="4229415" cy="4871858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51602D-74E3-DB4D-AB09-F74B6EC0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6478-20D5-074A-A33E-19FAFEDC75A6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8505A6-0D59-7244-9F4B-4E78E645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47D199-9BF1-8F4A-9F72-8B43F368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4677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EB616B-F885-48E5-9263-1811E102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Tutti i risultati di uno studente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8576E9-A7FC-4AA5-A754-CF323ACF6B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Esempio: tutti i risultati dello studente con matricola X81000001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7535F40-8AE6-4DA6-808F-FFADCE2BBF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43501" y="1375379"/>
            <a:ext cx="4790264" cy="4896952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1142A5-55AC-DE41-A15D-E023717B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017F-56F4-384F-9673-040D8F40F99A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08B40F-62DA-1042-828C-10242644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12D920-196A-3745-8899-01D842D8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9355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1ABF04-3C87-4844-8ADD-D41CAB4B3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Sicurezza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B5063E1-9189-453D-9BF0-031D35AD2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Allo stato attuale tutti possono fare tutto. Non c’è sicurezza.</a:t>
            </a:r>
          </a:p>
          <a:p>
            <a:pPr marL="0" indent="0">
              <a:buNone/>
            </a:pPr>
            <a:r>
              <a:rPr lang="it-IT" dirty="0"/>
              <a:t>Implementiamo un sistema di autenticazione e autorizzazione basato sui ruoli (</a:t>
            </a:r>
            <a:r>
              <a:rPr lang="it-IT" dirty="0" err="1"/>
              <a:t>Role-Based</a:t>
            </a:r>
            <a:r>
              <a:rPr lang="it-IT" dirty="0"/>
              <a:t> Access Control).</a:t>
            </a:r>
          </a:p>
          <a:p>
            <a:pPr marL="0" indent="0">
              <a:buNone/>
            </a:pPr>
            <a:r>
              <a:rPr lang="it-IT" dirty="0"/>
              <a:t>Useremo il modulo Spring Security e JWT ( </a:t>
            </a:r>
            <a:r>
              <a:rPr lang="it-IT" dirty="0">
                <a:hlinkClick r:id="rId2"/>
              </a:rPr>
              <a:t>https://jwt.io</a:t>
            </a:r>
            <a:r>
              <a:rPr lang="it-IT" dirty="0"/>
              <a:t> ).</a:t>
            </a:r>
          </a:p>
          <a:p>
            <a:pPr marL="0" indent="0">
              <a:buNone/>
            </a:pPr>
            <a:r>
              <a:rPr lang="it-IT" dirty="0"/>
              <a:t>Tutte le operazioni saranno protette, le richieste non autorizzate saranno negate.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A5F5465-9D29-EC42-BC64-C4FA7C53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7794-B3DD-C44B-B053-EACAEC0FE7B9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496FEE-7D51-484A-B1CC-D3D35A17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83AFFF-F957-EE43-87B4-24CBBB29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4850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4998A6-F483-4C4E-9705-56E1FBC2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Aggiungere le nuove dipendenze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9EAB0C-FDD0-459D-8D65-3457DC967F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Apriamo il file pom.xml e aggiungiamo queste due dipendenze dentro il tag </a:t>
            </a:r>
            <a:r>
              <a:rPr lang="it-IT" dirty="0" err="1"/>
              <a:t>dependencies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Appena salviamo il file, il nostro IDE scarica e aggiunge le nuove dipendenze al nostro progetto automaticamente.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4EA5F3C-4709-4BE1-A062-7911D06E77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4850" y="1825625"/>
            <a:ext cx="4476768" cy="1697712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1CA0BD8-EBE1-424B-B754-B00AEF13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0D03-2465-374C-B32C-25EB8864DC53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CCBF50-9662-AD48-B6DD-046CAEA8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BA6A2F-0ED6-BB43-A302-F218ED5E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6420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D18B4B-C45A-4199-8634-CA990B41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401 </a:t>
            </a:r>
            <a:r>
              <a:rPr lang="it-IT" dirty="0" err="1"/>
              <a:t>Unauthorized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93088B-AD26-45A7-9427-9B2AC7DBD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8258411" cy="259523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Solo per aver inserito la dipendenza security, se riavviamo l’applicazione e proviamo a fare una qualsiasi richiesta, otteniamo una risposta con codice di errore 401.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33F1800-7382-45EC-ACF3-E811344520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75770" y="3014965"/>
            <a:ext cx="6478260" cy="3718417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97715B-AB03-F140-AF26-3D0A74CA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317F-65FC-3A47-8321-0F1271F69789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1FAD5B-EACD-8D40-97F6-B31F7D54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FB793D-0FE0-2F41-A59C-CE52E8D7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779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5C85A-D99B-4712-9BB4-18993FFA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RBAC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C7FA1B-CC2F-403F-A6A8-AB337994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Creiamo due ruoli per la nostra applicazione: ADMIN e USER.</a:t>
            </a:r>
          </a:p>
          <a:p>
            <a:pPr marL="0" indent="0">
              <a:buNone/>
            </a:pPr>
            <a:r>
              <a:rPr lang="it-IT" dirty="0"/>
              <a:t>Un ADMIN ha accesso totale a tutte le operazioni.</a:t>
            </a:r>
          </a:p>
          <a:p>
            <a:pPr marL="0" indent="0">
              <a:buNone/>
            </a:pPr>
            <a:r>
              <a:rPr lang="it-IT" dirty="0"/>
              <a:t>Un USER può:</a:t>
            </a:r>
          </a:p>
          <a:p>
            <a:r>
              <a:rPr lang="it-IT" dirty="0"/>
              <a:t>visualizzare tutti gli esami</a:t>
            </a:r>
          </a:p>
          <a:p>
            <a:r>
              <a:rPr lang="it-IT" dirty="0"/>
              <a:t>visualizzare solo i propri risultati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49DE53-D12F-1E42-949A-07CFC1F1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A071-B344-5D4D-B0F4-F77C41397FBC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7E4B0A-0CFE-5C41-AAF1-0BAA978A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6D44D5-2A0E-E440-975D-3C107B88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86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DCF31-5A01-42F8-B0DA-B7E7C35C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321"/>
            <a:ext cx="7886700" cy="962228"/>
          </a:xfrm>
        </p:spPr>
        <p:txBody>
          <a:bodyPr/>
          <a:lstStyle/>
          <a:p>
            <a:r>
              <a:rPr lang="it-IT" dirty="0"/>
              <a:t>Descrizione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598AC9-4676-4DDF-AFE8-CE7036705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85706"/>
            <a:ext cx="8314384" cy="51706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Utilizziamo dunque Spring Boot per creare il back-end di un portale web per la gestione dei risultati degli esami di un corso.</a:t>
            </a:r>
          </a:p>
          <a:p>
            <a:pPr marL="0" indent="0">
              <a:buNone/>
            </a:pPr>
            <a:r>
              <a:rPr lang="it-IT" dirty="0"/>
              <a:t>L’applicazione utilizza i seguenti moduli del framework </a:t>
            </a:r>
            <a:r>
              <a:rPr lang="it-IT" i="1" dirty="0"/>
              <a:t>Spring</a:t>
            </a:r>
            <a:r>
              <a:rPr lang="it-IT" dirty="0"/>
              <a:t>:</a:t>
            </a:r>
          </a:p>
          <a:p>
            <a:r>
              <a:rPr lang="it-IT" dirty="0"/>
              <a:t>Spring Data (JPA, Hibernate...) e JDBC, necessari per assicurare la persistenza delle risorse su un DBMS (MySQL)</a:t>
            </a:r>
          </a:p>
          <a:p>
            <a:r>
              <a:rPr lang="it-IT" dirty="0"/>
              <a:t>Spring MVC (in effetti: MC): per le chiamate REST che verranno utilizzate dal front-end</a:t>
            </a:r>
          </a:p>
          <a:p>
            <a:r>
              <a:rPr lang="it-IT" dirty="0"/>
              <a:t>Spring Security: per implementare un sistema RBAC, proteggere le risorse e gestire i permessi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5D3563-1C7D-EA45-8444-598FD729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274C-C8A6-FB4E-B192-B14917D0FD27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3C4819-0296-7245-9E72-B88E6BD8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645A1D-3060-9F4F-AF58-3553F646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6183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FCDEC-0DB6-4925-B89E-E0E58AA4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Ruoli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88E2F6-E34A-47FC-B7EB-84911455B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70967"/>
            <a:ext cx="38862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Creiamo un </a:t>
            </a:r>
            <a:r>
              <a:rPr lang="it-IT" dirty="0" err="1"/>
              <a:t>enum</a:t>
            </a:r>
            <a:r>
              <a:rPr lang="it-IT" dirty="0"/>
              <a:t> per descrivere i nostri ruoli e creiamo una nuova </a:t>
            </a:r>
            <a:r>
              <a:rPr lang="it-IT" dirty="0" err="1"/>
              <a:t>Entity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6CCA71C-B247-4CA8-9CB0-96020FE960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67113" y="1754114"/>
            <a:ext cx="3335211" cy="510388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328D227-B635-4411-AF2A-680CC3D78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113" y="618147"/>
            <a:ext cx="2089222" cy="1072542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77167B-6AB9-CD43-9C1D-F4E266F3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3529-7C51-1E4E-8863-30FC61351F2F}" type="datetime1">
              <a:t>22/01/22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C4117C8C-4D56-D149-8A60-102BCECB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2169868-4E5C-7649-9CDD-98A702F2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657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BF548-CC9C-4BEF-8ACE-412506C1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827752-AFFA-4685-9276-1F01C85FA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096963" cy="477165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L’entità Utente ha i seguenti campi:</a:t>
            </a:r>
          </a:p>
          <a:p>
            <a:r>
              <a:rPr lang="it-IT" dirty="0"/>
              <a:t>un id univoco</a:t>
            </a:r>
          </a:p>
          <a:p>
            <a:r>
              <a:rPr lang="it-IT" dirty="0"/>
              <a:t>una stringa per memorizzare il nome e il cognome</a:t>
            </a:r>
          </a:p>
          <a:p>
            <a:r>
              <a:rPr lang="it-IT" dirty="0"/>
              <a:t>username</a:t>
            </a:r>
          </a:p>
          <a:p>
            <a:r>
              <a:rPr lang="it-IT" dirty="0"/>
              <a:t>email</a:t>
            </a:r>
          </a:p>
          <a:p>
            <a:r>
              <a:rPr lang="it-IT" dirty="0"/>
              <a:t>password</a:t>
            </a:r>
          </a:p>
          <a:p>
            <a:r>
              <a:rPr lang="it-IT" dirty="0"/>
              <a:t>un insieme di ruoli</a:t>
            </a:r>
          </a:p>
          <a:p>
            <a:pPr marL="0" indent="0">
              <a:buNone/>
            </a:pPr>
            <a:r>
              <a:rPr lang="it-IT" dirty="0"/>
              <a:t>L’username e l’email di un utente hanno il vincolo di unicità nella tabella.</a:t>
            </a:r>
          </a:p>
          <a:p>
            <a:pPr marL="0" indent="0">
              <a:buNone/>
            </a:pPr>
            <a:r>
              <a:rPr lang="it-IT" dirty="0"/>
              <a:t>Tra </a:t>
            </a:r>
            <a:r>
              <a:rPr lang="it-IT" dirty="0" err="1"/>
              <a:t>Role</a:t>
            </a:r>
            <a:r>
              <a:rPr lang="it-IT" dirty="0"/>
              <a:t> e User esiste una relazione molti a molti (@</a:t>
            </a:r>
            <a:r>
              <a:rPr lang="it-IT" dirty="0" err="1"/>
              <a:t>ManyToMany</a:t>
            </a:r>
            <a:r>
              <a:rPr lang="it-IT" dirty="0"/>
              <a:t>) e usiamo un Set&lt;</a:t>
            </a:r>
            <a:r>
              <a:rPr lang="it-IT" dirty="0" err="1"/>
              <a:t>Role</a:t>
            </a:r>
            <a:r>
              <a:rPr lang="it-IT" dirty="0"/>
              <a:t>&gt; per memorizzare i ruoli di un utente.</a:t>
            </a:r>
          </a:p>
          <a:p>
            <a:pPr marL="0" indent="0">
              <a:buNone/>
            </a:pPr>
            <a:r>
              <a:rPr lang="it-IT" dirty="0"/>
              <a:t>Con @</a:t>
            </a:r>
            <a:r>
              <a:rPr lang="it-IT" dirty="0" err="1"/>
              <a:t>JoinTable</a:t>
            </a:r>
            <a:r>
              <a:rPr lang="it-IT" dirty="0"/>
              <a:t> creiamo una tabella per la relazione molti a molti dove memorizziamo gli id degli utenti e dei ruoli per definire l’appartenenza di un utente ad un ruolo.</a:t>
            </a:r>
          </a:p>
          <a:p>
            <a:pPr marL="0" indent="0">
              <a:buNone/>
            </a:pPr>
            <a:r>
              <a:rPr lang="it-IT" dirty="0"/>
              <a:t>L’annotazione @Email impone il formato all’attributo email (deve essere un indirizzo valido).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609AAF4-D8C8-4F1F-9109-F72BCE67B4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25613" y="1390493"/>
            <a:ext cx="5418387" cy="534172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D548FF-FA72-F941-9D79-43716F29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E0A3-42DC-B344-8874-E0B9D7816351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9F9C00-B9C5-D047-8C68-B5527052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920BFC-5135-D148-B4E1-7D49738C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1206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8EB02A-EFD0-404F-8359-BCB272D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Creiamo i Repository per utenti e ruoli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77A194-A6A2-488A-9464-0D062E4B7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656183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Aggiungiamo dei metodi che ci serviranno per controllare se durante la registrazione, un username o un indirizzo email è stato già registrato.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88515A8-C084-40F9-9F68-B3A293AA6C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53959" y="1825625"/>
            <a:ext cx="4471229" cy="128547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710317E-698A-49B8-B855-43D93CD0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959" y="3429000"/>
            <a:ext cx="4536434" cy="1890957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73D05C-AC30-2642-B8C3-6E3FEBA2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8483-6856-7B45-8207-7FA819D0ECDB}" type="datetime1">
              <a:t>22/01/22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A4F891C-C3C9-B548-A426-804038AF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821B0EA-CB38-1342-A631-2B18A4AB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150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A2EC6-4569-4243-A398-9DF92FAB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UserPrinciple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7D7E7C-6DA2-404E-99BC-9BF78330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È una classe che implementa l’interfaccia </a:t>
            </a:r>
            <a:r>
              <a:rPr lang="it-IT" dirty="0" err="1"/>
              <a:t>UserDetails</a:t>
            </a:r>
            <a:r>
              <a:rPr lang="it-IT" dirty="0"/>
              <a:t> offerta da Spring. Memorizza le informazioni dell’utente che saranno incapsulate in oggetti Authentication. Usiamo questa classe per memorizzare ulteriori informazioni non inizialmente previste (id, nome ed email).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38D3D82-AB21-EF44-ABC5-A62E5EB7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E53B-041A-7741-B069-D29951171998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E18970-E364-5F48-A792-71A5E091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8F08A6-7133-2249-A89B-5CAC5B98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09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5AF801-5833-4F19-BB56-41B7AAC7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UserPrinciple</a:t>
            </a:r>
            <a:r>
              <a:rPr lang="it-IT" dirty="0"/>
              <a:t> (</a:t>
            </a:r>
            <a:r>
              <a:rPr lang="it-IT" dirty="0" err="1"/>
              <a:t>cont</a:t>
            </a:r>
            <a:r>
              <a:rPr lang="it-IT" dirty="0"/>
              <a:t>)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385C2B7-2AA4-445E-A83B-362F8600A2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2282" y="1518962"/>
            <a:ext cx="5019282" cy="5299457"/>
          </a:xfrm>
          <a:prstGeom prst="rect">
            <a:avLst/>
          </a:prstGeom>
        </p:spPr>
      </p:pic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39109370-FD24-4A7F-BE53-C76179D9D6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63194" y="2170662"/>
            <a:ext cx="3787448" cy="4687338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4D98663-7DD0-E144-A328-7C74B175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44A83-09E8-974B-ABFE-7A1B72F5CF7F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9E26098-DFD2-FE4E-8DF0-6F8D5013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A4E5F9-BE86-F24E-9B17-B36DAD70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2195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82FA02-FAA1-40B9-B2A0-2B1B163C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UserDetailsServiceImpl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E1BFD0-DA86-4A3D-9C5A-F15B1BC76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496291"/>
            <a:ext cx="8152613" cy="17985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Una classe che implementa l’interfaccia </a:t>
            </a:r>
            <a:r>
              <a:rPr lang="it-IT" dirty="0" err="1"/>
              <a:t>UserDetailsService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Dato un username, restituisce le informazioni dell’utente o genera un’eccezione se l’utente non è stato trovato.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1302DC0-6CE2-424A-AFEE-F2487BFFB7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485" y="3429000"/>
            <a:ext cx="7820865" cy="3223867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B3DA58-70B2-C84C-A399-257EF761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BE2E3-D262-C04C-B6C5-B5DD721BFD92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1C87CE-A7A0-174C-AE7B-DD6F63B4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D59743-7BA9-ED47-97D3-7D9EC709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7346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C9B3C7-9DEA-423B-8771-A09C2770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JwtProvider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C82308-316A-43A7-A78D-70C29C94D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187648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JwtProvider</a:t>
            </a:r>
            <a:r>
              <a:rPr lang="it-IT" dirty="0"/>
              <a:t> è una classe di servizio. Può generare un token, validarne uno o restituire l’username associato ad un token.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378FE21-1C76-4E7C-B706-5047FAADF1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77692" y="565293"/>
            <a:ext cx="5166308" cy="5927581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E20A6B-DB09-114A-8007-F29B85EFD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4926-21B5-9345-84E5-6C6340C158F9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C8493B-A09B-AF44-839A-85C8978C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92204B-BFBD-C349-B355-41C20862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6931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7F2408-4FE7-43C4-9BB3-BA5C26BC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JwtAuthEntryPoint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8AA4F1-91C7-4343-9E32-2B7E22ECE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281082" cy="12047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È una classe che implementa l’interfaccia </a:t>
            </a:r>
            <a:r>
              <a:rPr lang="it-IT" dirty="0" err="1"/>
              <a:t>AuthenticationEntryPoint</a:t>
            </a:r>
            <a:r>
              <a:rPr lang="it-IT" dirty="0"/>
              <a:t>. Interviene quando avviene una richiesta che non è autorizzata.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B72CE61-1887-457A-BCD8-73F785749C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3554" y="2907368"/>
            <a:ext cx="6876892" cy="3803669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DCED77-F6BA-184C-AEDF-FF978E95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6110-479A-B244-9F8D-61BA46F6BB39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439EFC-7F8F-D742-98EB-CB3190A0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982A92-39B0-8E43-A5AC-DBDA866A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723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A916D0-4362-4C08-8631-D7A1F9D9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JwtAuthTokenFilter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1F8476-ACCE-4B33-84CC-CC4378890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584" y="1690688"/>
            <a:ext cx="2507515" cy="45514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È una classe che implementa l’interfaccia </a:t>
            </a:r>
            <a:r>
              <a:rPr lang="it-IT" dirty="0" err="1"/>
              <a:t>OncePerRequestFilter</a:t>
            </a:r>
            <a:r>
              <a:rPr lang="it-IT" dirty="0"/>
              <a:t>. Viene eseguita ad ogni richiesta HTTP. Il metodo </a:t>
            </a:r>
            <a:r>
              <a:rPr lang="it-IT" dirty="0" err="1"/>
              <a:t>doFilterInternal</a:t>
            </a:r>
            <a:r>
              <a:rPr lang="it-IT" dirty="0"/>
              <a:t>:</a:t>
            </a:r>
          </a:p>
          <a:p>
            <a:r>
              <a:rPr lang="it-IT" dirty="0"/>
              <a:t>Preleva il token dall’intestazione</a:t>
            </a:r>
          </a:p>
          <a:p>
            <a:r>
              <a:rPr lang="it-IT" dirty="0"/>
              <a:t>Valida il token</a:t>
            </a:r>
          </a:p>
          <a:p>
            <a:r>
              <a:rPr lang="it-IT" dirty="0"/>
              <a:t>Ottiene l’username dal token validato</a:t>
            </a:r>
          </a:p>
          <a:p>
            <a:r>
              <a:rPr lang="it-IT" dirty="0"/>
              <a:t>Carica le informazioni dell’utente e costruisce un oggetto Authentication</a:t>
            </a:r>
          </a:p>
          <a:p>
            <a:r>
              <a:rPr lang="it-IT" dirty="0"/>
              <a:t>Assegna l’oggetto appena creato al Security Context di Spring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F6D4952-B3D4-4FA2-BBBA-734EC036B3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56418" y="1794341"/>
            <a:ext cx="6219568" cy="3922548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5AE801-0875-2347-8702-BD11C546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A6B1-46EA-E946-BF4F-894424DE8421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DC8E48-215D-CC45-8AEC-4B6FA1C4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14B0F7-1BB9-4340-93BC-7D8F9469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5004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F6DD9-921D-4D42-9D77-6E6EDB0B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WebSecurityConfig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AF8F4-D3E2-4DF0-8387-27644FD77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98670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Classe di configurazione.</a:t>
            </a:r>
          </a:p>
          <a:p>
            <a:r>
              <a:rPr lang="it-IT" dirty="0"/>
              <a:t>Setta l’encoder delle password degli utenti (non vengono salvate password in chiaro)</a:t>
            </a:r>
          </a:p>
          <a:p>
            <a:r>
              <a:rPr lang="it-IT" dirty="0"/>
              <a:t>Applica i filtri creati precedentemente</a:t>
            </a:r>
          </a:p>
          <a:p>
            <a:r>
              <a:rPr lang="it-IT" dirty="0"/>
              <a:t>Ad utenti non autenticati permette di utilizzare solo /api/</a:t>
            </a:r>
            <a:r>
              <a:rPr lang="it-IT" dirty="0" err="1"/>
              <a:t>auth</a:t>
            </a:r>
            <a:r>
              <a:rPr lang="it-IT" dirty="0"/>
              <a:t> per effettuare l’accesso o la registrazione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9A2D810-C9DC-49D3-809C-153DF14D45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39785" y="2200000"/>
            <a:ext cx="5548501" cy="4658000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37DDB0-D93C-6047-91E3-E54F0199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4882-F806-8F49-BB5E-4418678991A8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115FF5-3997-A848-99B9-ADCABD20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FAD80B-25F4-E148-BFBB-05068E33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385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F55AD-A319-4AB7-AB5C-07D28640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07" y="134469"/>
            <a:ext cx="4095883" cy="672842"/>
          </a:xfrm>
        </p:spPr>
        <p:txBody>
          <a:bodyPr>
            <a:normAutofit fontScale="90000"/>
          </a:bodyPr>
          <a:lstStyle/>
          <a:p>
            <a:r>
              <a:rPr lang="it-IT"/>
              <a:t>Per iniziare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256761-47DF-44E2-9C52-218D9D719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348" y="855016"/>
            <a:ext cx="4485734" cy="5577837"/>
          </a:xfrm>
        </p:spPr>
        <p:txBody>
          <a:bodyPr>
            <a:normAutofit/>
          </a:bodyPr>
          <a:lstStyle/>
          <a:p>
            <a:r>
              <a:rPr lang="it-IT" sz="2700" dirty="0"/>
              <a:t>Il portale </a:t>
            </a:r>
            <a:r>
              <a:rPr lang="it-IT" sz="2700" i="1" dirty="0"/>
              <a:t>Spring </a:t>
            </a:r>
            <a:r>
              <a:rPr lang="it-IT" sz="2700" i="1" dirty="0" err="1"/>
              <a:t>Initializr</a:t>
            </a:r>
            <a:r>
              <a:rPr lang="it-IT" sz="2700" dirty="0"/>
              <a:t>  </a:t>
            </a:r>
            <a:r>
              <a:rPr lang="it-IT" sz="2700" dirty="0">
                <a:hlinkClick r:id="rId2"/>
              </a:rPr>
              <a:t>https://start.spring.io</a:t>
            </a:r>
            <a:r>
              <a:rPr lang="it-IT" sz="2700" dirty="0"/>
              <a:t> ) è uno strumento Web per creare progetti Spring Boot</a:t>
            </a:r>
          </a:p>
          <a:p>
            <a:r>
              <a:rPr lang="it-IT" sz="2700" dirty="0"/>
              <a:t>Inserendovi i dati del progetto e i moduli che esso usa, si può scaricare (uno </a:t>
            </a:r>
            <a:r>
              <a:rPr lang="it-IT" sz="2700" i="1" dirty="0"/>
              <a:t>zip</a:t>
            </a:r>
            <a:r>
              <a:rPr lang="it-IT" sz="2700" dirty="0"/>
              <a:t> con) un progetto </a:t>
            </a:r>
            <a:r>
              <a:rPr lang="it-IT" sz="2700" dirty="0" err="1"/>
              <a:t>Maven</a:t>
            </a:r>
            <a:r>
              <a:rPr lang="it-IT" sz="2700" dirty="0"/>
              <a:t> (o </a:t>
            </a:r>
            <a:r>
              <a:rPr lang="it-IT" sz="2700" dirty="0" err="1"/>
              <a:t>Gradle</a:t>
            </a:r>
            <a:r>
              <a:rPr lang="it-IT" sz="2700" dirty="0"/>
              <a:t>) pronto per essere importato in un IDE come STS</a:t>
            </a:r>
          </a:p>
          <a:p>
            <a:r>
              <a:rPr lang="it-IT" sz="2700" dirty="0"/>
              <a:t>Alternativa: operare solo dentro STS (che è in grado di interfacciarsi con </a:t>
            </a:r>
            <a:r>
              <a:rPr lang="it-IT" sz="2700" i="1" dirty="0"/>
              <a:t>Initializr</a:t>
            </a:r>
            <a:r>
              <a:rPr lang="it-IT" sz="2700" dirty="0"/>
              <a:t>)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88ABD81-AD41-4FAE-87B0-C769CD8D1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87" b="3"/>
          <a:stretch/>
        </p:blipFill>
        <p:spPr>
          <a:xfrm>
            <a:off x="4859359" y="640082"/>
            <a:ext cx="4096293" cy="5577837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DAC26E-E858-994F-8C6D-B7B05AC4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C3B-468A-8D47-9475-A204E5F1AB2C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B91A53-DF02-4740-B1BF-200535CA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C7A19037-1906-F34B-AE9C-7B32CC70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6295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B5AB0C51-A520-477A-A092-06E78081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Controller per l’autenticazione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1AE85C5-8933-4520-86F8-1F932836C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Prima di costruire il controller per l’autenticazione, creiamo delle classi che definiscono come deve essere una richiesta di login/registrazione e come deve essere la risposta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397A383-6374-6B4A-BAB5-7C695C55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4C85-A904-FA47-A35D-A426A636A1AD}" type="datetime1">
              <a:t>22/01/22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82D405-4844-CD44-ACD3-0702580E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C75AAA-B58C-6149-A40F-C60D5A9C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8905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6E3BFC-1B02-4F1B-814A-491714C5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richieste di login e registrazione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992C2A5-A874-40E2-90EC-1C1ED986A0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690688"/>
            <a:ext cx="3272826" cy="4802185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27A08B8-008B-42FD-A334-96DAB3362F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1591937"/>
            <a:ext cx="3451509" cy="4900936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1E019F-E6C8-394C-9C05-0B7FD6A8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9A4E-75EB-0441-8B69-C531AE45DC85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267653-4554-D748-9D01-01060999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E2319C-2162-4349-8C1B-CD80EBC1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4806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8D931B-6C73-4E19-A638-896BFED8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delle risposte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6E2A0C6-FBF1-436C-9394-5831C57D36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237" y="1866585"/>
            <a:ext cx="5149359" cy="3325091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5ECA380-A63E-4E1E-BEE8-19BF7FEAE1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47110" y="1987598"/>
            <a:ext cx="3278277" cy="2882803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D8B86BB-9D8F-164F-818C-8DC9AFE9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EA0E-1FBC-AA4E-AA12-87A75318A737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BD84D2-B980-7940-8ACD-F2022A87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3432EB-282F-9F4B-9F97-02401669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02888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54E9E9-6444-4ED5-A088-F31C78A2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AuthController</a:t>
            </a:r>
            <a:r>
              <a:rPr lang="it-IT" dirty="0"/>
              <a:t> - Login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C953FE-6311-4E35-BB82-9FBE5E052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251292"/>
            <a:ext cx="8651376" cy="14541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La parte più importante: il controller dell’autenticazione.</a:t>
            </a:r>
          </a:p>
          <a:p>
            <a:pPr marL="0" indent="0">
              <a:buNone/>
            </a:pPr>
            <a:r>
              <a:rPr lang="it-IT" dirty="0"/>
              <a:t>Per il login ci mettiamo in ascolto su /api/</a:t>
            </a:r>
            <a:r>
              <a:rPr lang="it-IT" dirty="0" err="1"/>
              <a:t>auth</a:t>
            </a:r>
            <a:r>
              <a:rPr lang="it-IT" dirty="0"/>
              <a:t>/</a:t>
            </a:r>
            <a:r>
              <a:rPr lang="it-IT" dirty="0" err="1"/>
              <a:t>signin</a:t>
            </a:r>
            <a:r>
              <a:rPr lang="it-IT" dirty="0"/>
              <a:t> per richieste HTTP di tipo POST. Richiediamo nel body della richiesta un oggetto di </a:t>
            </a:r>
            <a:r>
              <a:rPr lang="it-IT" dirty="0" err="1"/>
              <a:t>LoginForm</a:t>
            </a:r>
            <a:r>
              <a:rPr lang="it-IT" dirty="0"/>
              <a:t> (definito precedentemente) che contiene l’username e la password dell’utente che vuole effettuare il login. Se il login va a buon fine autentichiamo l’utente e generiamo un token JWT che restituiamo nella risposta usando </a:t>
            </a:r>
            <a:r>
              <a:rPr lang="it-IT" dirty="0" err="1"/>
              <a:t>JwtResponse</a:t>
            </a:r>
            <a:r>
              <a:rPr lang="it-IT" dirty="0"/>
              <a:t>. Questo token identifica l’utente ed è necessario in ogni sua successiva richiesta HTTP.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F7DBB83-C3BE-425A-83D7-7F6AE471A6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50" y="2705416"/>
            <a:ext cx="5681466" cy="4124218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5AA6A8-594E-2C43-9044-05F9A61E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FF50-E34A-2C4A-8B1D-5A701B1DD850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109B51-A4C9-CE4C-8E7E-5CD3BAC1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D39A91-30C0-1348-83A1-05D307D6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2859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BF187-1D46-479C-AB4E-F13975EF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AuthController</a:t>
            </a:r>
            <a:r>
              <a:rPr lang="it-IT" dirty="0"/>
              <a:t> - Registrazione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0F5272-A03F-4EBE-A4CF-6AF57C846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069486" cy="15145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Per la registrazione di un nuovo utente aspettiamo richieste HTTP di tipo POST su /api/</a:t>
            </a:r>
            <a:r>
              <a:rPr lang="it-IT" dirty="0" err="1"/>
              <a:t>auth</a:t>
            </a:r>
            <a:r>
              <a:rPr lang="it-IT" dirty="0"/>
              <a:t>/</a:t>
            </a:r>
            <a:r>
              <a:rPr lang="it-IT" dirty="0" err="1"/>
              <a:t>signup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Richiediamo nel body un oggetto di tipo </a:t>
            </a:r>
            <a:r>
              <a:rPr lang="it-IT" dirty="0" err="1"/>
              <a:t>SignUpForm</a:t>
            </a:r>
            <a:r>
              <a:rPr lang="it-IT" dirty="0"/>
              <a:t> e controlliamo se esiste già un utente registrato con l’username o l’email passato nel </a:t>
            </a:r>
            <a:r>
              <a:rPr lang="it-IT" dirty="0" err="1"/>
              <a:t>form</a:t>
            </a:r>
            <a:r>
              <a:rPr lang="it-IT" dirty="0"/>
              <a:t> di registrazione. Se passa questo controllo, registriamo l’utente assegnando il ruolo USER. Infine viene restituita una risposta con l’esito della registrazione.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420A8BE5-7C64-474B-B3CF-4A1B3ED65F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1168" y="3127326"/>
            <a:ext cx="6701664" cy="3587051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44798C-11AF-8144-93AC-C1213844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7F3A-4E03-1E4C-87D7-73A1524D7600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607BDE-87FB-A042-803E-C0D6B61B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5D3EBD-B2A2-F241-A78D-E59A3FD2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7533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6B20D0-EF74-46D8-9E39-44967B8B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it-IT"/>
              <a:t>Inizializzare il database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446D9D-EE8E-40CA-BE15-31F3ED3EC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226469"/>
            <a:ext cx="8460388" cy="79298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t-IT" dirty="0"/>
              <a:t>Ora che abbiamo tutto pronto, dobbiamo preparare il nostro database. Dobbiamo inserire i ruoli e aggiungere un utente amministratore. Tutti i nuovi utenti avranno il ruolo USER.</a:t>
            </a:r>
          </a:p>
          <a:p>
            <a:pPr marL="0" indent="0">
              <a:buNone/>
            </a:pPr>
            <a:r>
              <a:rPr lang="it-IT" dirty="0"/>
              <a:t>Possiamo fare questo creando un nuovo file chiamato «</a:t>
            </a:r>
            <a:r>
              <a:rPr lang="it-IT" dirty="0" err="1"/>
              <a:t>data.sql</a:t>
            </a:r>
            <a:r>
              <a:rPr lang="it-IT" dirty="0"/>
              <a:t>». Se nel </a:t>
            </a:r>
            <a:r>
              <a:rPr lang="it-IT" dirty="0" err="1"/>
              <a:t>classpath</a:t>
            </a:r>
            <a:r>
              <a:rPr lang="it-IT" dirty="0"/>
              <a:t> del progetto è presente questo file, Spring esegue le </a:t>
            </a:r>
            <a:r>
              <a:rPr lang="it-IT" dirty="0" err="1"/>
              <a:t>query</a:t>
            </a:r>
            <a:r>
              <a:rPr lang="it-IT" dirty="0"/>
              <a:t> del file all’avvio dell’applicazione. Aggiungiamo una nuova configurazione nel file </a:t>
            </a:r>
            <a:r>
              <a:rPr lang="it-IT" dirty="0" err="1"/>
              <a:t>application.properties</a:t>
            </a:r>
            <a:r>
              <a:rPr lang="it-IT" dirty="0"/>
              <a:t> per far importare il file </a:t>
            </a:r>
            <a:r>
              <a:rPr lang="it-IT" dirty="0" err="1"/>
              <a:t>data.sql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7E91DBD-917C-4D48-8936-8C4F76C9A4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84874" y="3014102"/>
            <a:ext cx="5401856" cy="94144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7843466-9B96-41B1-B155-922E92830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330413"/>
            <a:ext cx="8065593" cy="79298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A48EBDA-635F-4E76-975D-80356A912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874" y="3956402"/>
            <a:ext cx="5831362" cy="1093884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78A1D4-C1E7-4440-A907-39A00B1C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FC39-0680-6E4A-97F4-09EC2B747D3E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D2EFDB-4B20-904F-A099-803D5C9F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DF94B1-9335-E34F-A2F3-88711922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959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41BED2-3206-438E-B01F-074A8080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Azioni protette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C984E-51C3-48BC-8CBD-657178970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205512" cy="18697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Ora che abbiamo i ruoli, possiamo permettere o vietare l’esecuzione dei metodi in funzione del ruolo dell’utente che richiede l’azione.</a:t>
            </a:r>
          </a:p>
          <a:p>
            <a:pPr marL="0" indent="0">
              <a:buNone/>
            </a:pPr>
            <a:r>
              <a:rPr lang="it-IT" dirty="0"/>
              <a:t>Per fare questo usiamo l’annotazione @</a:t>
            </a:r>
            <a:r>
              <a:rPr lang="it-IT" dirty="0" err="1"/>
              <a:t>PreAuthorize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Per esempio: vogliamo far aggiungere esami solo agli amministratori, aggiungiamo questa annotazione al metodo del controller per gli esami.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82AA085-B0B2-40A0-9FD0-7AD8A50AFC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4072146"/>
            <a:ext cx="7905482" cy="1739206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D54418-B76D-8449-91F8-B779D4DD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A7DF-DFB5-FB4A-8287-AE36E203619F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94D9DE-BB88-0F43-B5BA-98456931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DFA71C-67F4-EC43-A1AC-7576FE25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84349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1B161-8825-4DD5-8AAE-324D16CD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Registrazione di un utente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2DB4C96-0A61-4493-81EF-2ED5D72D8E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9678" y="1564305"/>
            <a:ext cx="6530346" cy="2426460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9E52A7B-68ED-4E64-9F40-CD2245CF1C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19244" y="4460159"/>
            <a:ext cx="6505511" cy="1459570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9B3C354-EDC0-0941-95FA-2250C1ED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D8C71-1DA8-D34C-8999-DAB890EF72F9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C2845B-2497-D346-BB21-3FDE5737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9E3668-5AFD-6941-8BFF-A0ED5A3A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51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85C3F-472C-457E-91FD-F94D8F0F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Login di un utente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032D716-D41C-4148-852F-FAD83D3FD3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4108" y="1690689"/>
            <a:ext cx="5874788" cy="1870109"/>
          </a:xfrm>
          <a:prstGeom prst="rect">
            <a:avLst/>
          </a:prstGeom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158E3BD-7BF8-4C9C-BFCA-BE6CDD4F56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34108" y="3969272"/>
            <a:ext cx="5874788" cy="1834178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F1C239-83C6-3845-A37E-63202DFD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ECCF-27D6-B84A-B600-13404AEA514A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0C6253-6257-E843-8351-8E1FF571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FF4472-8B2E-E340-B740-C6907A23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3759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EE8A9E-883C-41BE-8CC5-A7AE04D0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GET su esami con token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3438C2-B253-47CC-88CD-BF07C9875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099714" cy="1603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Con il login viene restituito il token dell’utente appena connesso. Questo deve far parte dell’intestazione di ogni richiesta per passare il controllo di accesso.</a:t>
            </a:r>
          </a:p>
          <a:p>
            <a:pPr marL="0" indent="0">
              <a:buNone/>
            </a:pPr>
            <a:r>
              <a:rPr lang="it-IT" dirty="0"/>
              <a:t>Se il token non è presente viene restituito una risposta con codice 401 </a:t>
            </a:r>
            <a:r>
              <a:rPr lang="it-IT" dirty="0" err="1"/>
              <a:t>Unauthorized</a:t>
            </a:r>
            <a:r>
              <a:rPr lang="it-IT" dirty="0"/>
              <a:t>.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6B70FA6-5595-48FD-9A69-4A385BC1B0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66594" y="3529502"/>
            <a:ext cx="4082682" cy="299791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CFD6455-937F-44A6-B6D6-F5D9AABC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2" y="3529503"/>
            <a:ext cx="4597637" cy="2621915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10630D-4987-8744-89F4-BDA35DB5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31EC-A7E8-A747-91FD-100A71917C25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ABCBCF-2EE9-084E-89B1-BD695AE4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EEBF52-13EA-B848-BB3A-BAAB630B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970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3EBB21-80A0-4C4A-B048-E4162791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20" y="136524"/>
            <a:ext cx="7886700" cy="775416"/>
          </a:xfrm>
        </p:spPr>
        <p:txBody>
          <a:bodyPr/>
          <a:lstStyle/>
          <a:p>
            <a:r>
              <a:rPr lang="it-IT" dirty="0"/>
              <a:t>Creare un progetto usando STS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7D0E16-F7E1-4FEE-BFE9-56C7C3876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34" y="970886"/>
            <a:ext cx="4012990" cy="4223978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it-IT" sz="2700" dirty="0"/>
              <a:t>Spring </a:t>
            </a:r>
            <a:r>
              <a:rPr lang="it-IT" sz="2700" dirty="0" err="1"/>
              <a:t>Tool</a:t>
            </a:r>
            <a:r>
              <a:rPr lang="it-IT" sz="2700" dirty="0"/>
              <a:t> Suite è una installazione di Eclipse su misura per lo sviluppo Spring </a:t>
            </a:r>
          </a:p>
          <a:p>
            <a:pPr>
              <a:spcBef>
                <a:spcPts val="1600"/>
              </a:spcBef>
            </a:pPr>
            <a:r>
              <a:rPr lang="it-IT" sz="2700" dirty="0"/>
              <a:t>Integra i componenti necessari o utili per Spring</a:t>
            </a:r>
          </a:p>
          <a:p>
            <a:pPr>
              <a:spcBef>
                <a:spcPts val="1600"/>
              </a:spcBef>
            </a:pPr>
            <a:r>
              <a:rPr lang="it-IT" sz="2700" dirty="0"/>
              <a:t>Con STS si può creare un progetto Spring Boot direttamente dall’IDE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5A59D2-D605-4417-9F79-3ED8FDB8B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487"/>
          <a:stretch/>
        </p:blipFill>
        <p:spPr>
          <a:xfrm>
            <a:off x="4161075" y="1092098"/>
            <a:ext cx="4783372" cy="4027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335C03-FCC3-3C49-9CAE-C55E7660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08DA-FB57-4141-B7B0-7FC39FC1D4A0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E179B2-58F9-EC44-AD68-3FD35B25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6D084B-99A7-6A40-93E0-D46BD493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C0699B0-2D53-B049-92BB-19670DCBB1E1}"/>
              </a:ext>
            </a:extLst>
          </p:cNvPr>
          <p:cNvSpPr txBox="1">
            <a:spLocks/>
          </p:cNvSpPr>
          <p:nvPr/>
        </p:nvSpPr>
        <p:spPr>
          <a:xfrm>
            <a:off x="158133" y="5251253"/>
            <a:ext cx="8796362" cy="1167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700" dirty="0"/>
              <a:t>Con la creazione guidata da un </a:t>
            </a:r>
            <a:r>
              <a:rPr lang="it-IT" sz="2700" i="1" dirty="0"/>
              <a:t>wizard</a:t>
            </a:r>
            <a:r>
              <a:rPr lang="it-IT" sz="2700" dirty="0"/>
              <a:t>, il progetto viene generato sul sito </a:t>
            </a:r>
            <a:r>
              <a:rPr lang="it-IT" sz="2700" i="1" dirty="0"/>
              <a:t>Initializr</a:t>
            </a:r>
            <a:r>
              <a:rPr lang="it-IT" sz="2700" dirty="0"/>
              <a:t>, scaricato e importato direttamente all'interno del workspace di STS</a:t>
            </a:r>
          </a:p>
        </p:txBody>
      </p:sp>
    </p:spTree>
    <p:extLst>
      <p:ext uri="{BB962C8B-B14F-4D97-AF65-F5344CB8AC3E}">
        <p14:creationId xmlns:p14="http://schemas.microsoft.com/office/powerpoint/2010/main" val="33833084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2FC28-C35F-46DB-B4F6-17DD214F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POST su esame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B4338E-32E6-4A47-9BC7-A1F9BE33E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515350" cy="10913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Se lo stesso utente prova a creare un nuovo esame, riceve una risposta con codice 403 perché non è autorizzato a creare nuovi esami.</a:t>
            </a:r>
          </a:p>
          <a:p>
            <a:pPr marL="0" indent="0">
              <a:buNone/>
            </a:pPr>
            <a:r>
              <a:rPr lang="it-IT" dirty="0"/>
              <a:t>È importante aggiungere l’annotazione @</a:t>
            </a:r>
            <a:r>
              <a:rPr lang="it-IT" dirty="0" err="1"/>
              <a:t>PreAuthorize</a:t>
            </a:r>
            <a:r>
              <a:rPr lang="it-IT" dirty="0"/>
              <a:t> ai metodi con risorse e operazioni sensibili.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7C74F9F-00AE-4642-B49E-071E330EA1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2285" y="2917012"/>
            <a:ext cx="5639430" cy="3714648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C9AA10-F2DF-1B42-AF58-3B3A9200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8439-2C55-2843-8780-11CEE624C7BB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D96A66-5404-5043-88E7-C4E54F17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DE68C4-409E-7A44-85A2-A4AAEED3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69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7874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1B43F-86BA-4700-94D9-304AA6B4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POST su esame (</a:t>
            </a:r>
            <a:r>
              <a:rPr lang="it-IT" dirty="0" err="1"/>
              <a:t>cont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6BA249-1650-4F81-BFDE-61CC78078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993915" cy="11518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Se il token appartiene ad un utente con il ruolo amministratore, l’operazione viene eseguita normalmente.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B1794C4-06E4-41F7-B420-544DF56CA6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83220" y="3009246"/>
            <a:ext cx="5684772" cy="3483628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9432E9-AC5B-204F-9FDF-CF9A2D28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084E-83AB-FA4C-9A59-B4EC3252EE8B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361507-9408-FB4B-B562-23ADA0B1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8E11F2-1D54-8F48-8C4F-9317A1C9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70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8157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8B112-F7F4-421D-858C-FF6EA738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dell’utente connesso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CF07A5-3FE1-4314-83F5-30F344555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8296196" cy="18168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Adesso possiamo aggiungere un nuovo metodo al controller dei risultati per far restituire i risultati dell’utente attualmente connesso.</a:t>
            </a:r>
          </a:p>
          <a:p>
            <a:pPr marL="0" indent="0">
              <a:buNone/>
            </a:pPr>
            <a:r>
              <a:rPr lang="it-IT" dirty="0"/>
              <a:t>Ricaviamo l’utente attualmente connesso che fa la richiesta utilizzando il </a:t>
            </a:r>
            <a:r>
              <a:rPr lang="it-IT" dirty="0" err="1"/>
              <a:t>SecurityContext</a:t>
            </a:r>
            <a:r>
              <a:rPr lang="it-IT" dirty="0"/>
              <a:t>. Il </a:t>
            </a:r>
            <a:r>
              <a:rPr lang="it-IT" dirty="0" err="1"/>
              <a:t>SecurityContext</a:t>
            </a:r>
            <a:r>
              <a:rPr lang="it-IT" dirty="0"/>
              <a:t> possiede l’oggetto Authentication che contiene a sua volta i dati dell’utente. Prendiamo l’username e attraverso il servizio prendiamo i suoi risultati che restituiamo nella risposta HTTP.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87BA366-6275-42BB-B60F-03CA92A3D5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5637" y="4442439"/>
            <a:ext cx="7807503" cy="1285785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57E1F8-25B2-C048-A078-E1B2EA5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8574-B5D5-784B-83A5-436C14EE6A48}" type="datetime1">
              <a:t>22/01/22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06D2BF-EA4C-5B45-80EF-4C90F0CF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6AEDC0-633D-8F48-B02E-6922488D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71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3223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A213A-1E7B-45D3-98F4-AB8ECDB8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dell’utente connesso (</a:t>
            </a:r>
            <a:r>
              <a:rPr lang="it-IT" dirty="0" err="1"/>
              <a:t>cont</a:t>
            </a:r>
            <a:r>
              <a:rPr lang="it-IT" dirty="0"/>
              <a:t>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E32E89C-C2EB-42CB-BFB9-0C05A0602D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93296" y="1559534"/>
            <a:ext cx="5002749" cy="4970784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4824A35-E16B-0148-B323-EF5EA2CC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0F31-ECA3-1845-B095-E7BD5D284FAE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974BD72-ED51-9C46-9FB6-7C159E81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C06432-12F3-7544-A312-3D1F69DB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72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355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0770B-20FA-4452-9FCE-E50E951C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Build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5748A6-F473-4378-8773-689E0999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 generare il file JAR all’interno della cartella del progetto:</a:t>
            </a:r>
          </a:p>
          <a:p>
            <a:pPr marL="0" indent="0">
              <a:buNone/>
            </a:pPr>
            <a:r>
              <a:rPr lang="it-IT" dirty="0"/>
              <a:t>$ </a:t>
            </a:r>
            <a:r>
              <a:rPr lang="it-IT" dirty="0" err="1"/>
              <a:t>mvnw</a:t>
            </a:r>
            <a:r>
              <a:rPr lang="it-IT" dirty="0"/>
              <a:t> </a:t>
            </a:r>
            <a:r>
              <a:rPr lang="it-IT" dirty="0" err="1"/>
              <a:t>clean</a:t>
            </a:r>
            <a:r>
              <a:rPr lang="it-IT" dirty="0"/>
              <a:t> package</a:t>
            </a:r>
          </a:p>
          <a:p>
            <a:pPr marL="0" indent="0">
              <a:buNone/>
            </a:pPr>
            <a:r>
              <a:rPr lang="it-IT" dirty="0"/>
              <a:t>Al termine dell’esecuzione dentro la cartella target troveremo il file .</a:t>
            </a:r>
            <a:r>
              <a:rPr lang="it-IT" dirty="0" err="1"/>
              <a:t>jar</a:t>
            </a:r>
            <a:r>
              <a:rPr lang="it-IT" dirty="0"/>
              <a:t> pronto per essere eseguito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7DF5A8-682A-304F-8147-6D6C997C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7E5D-1086-1643-BBCF-D508FB74AC37}" type="datetime1">
              <a:t>22/01/22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7B32C1-0153-B943-B95D-BBA24D9F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47A4B8-F5BE-5840-8B58-A89DC2F6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73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04335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EFA2D-3B2F-4102-891B-CC042314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75E7A8D-A519-49A5-A96B-80DB612B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Adesso ci sono tutti gli strumenti necessari per completare il back-end di questa applicazione. Abbiamo visto: come creare nuove entità; come usare i repository CRUD per le principali </a:t>
            </a:r>
            <a:r>
              <a:rPr lang="it-IT" dirty="0" err="1"/>
              <a:t>query</a:t>
            </a:r>
            <a:r>
              <a:rPr lang="it-IT" dirty="0"/>
              <a:t> e come aggiungerne altre dichiarando solo un metodo; come rendere disponibili azioni su queste entità usando richieste HTTP e servizi.</a:t>
            </a:r>
          </a:p>
          <a:p>
            <a:pPr marL="0" indent="0">
              <a:buNone/>
            </a:pPr>
            <a:r>
              <a:rPr lang="it-IT" dirty="0"/>
              <a:t>Infine abbiamo aggiunto sicurezza all’applicazione implementando un sistema RBAC che fa uso di token JWT.</a:t>
            </a:r>
          </a:p>
          <a:p>
            <a:pPr marL="0" indent="0">
              <a:buNone/>
            </a:pPr>
            <a:r>
              <a:rPr lang="it-IT" dirty="0"/>
              <a:t>Adesso non rimane altro da fare che sviluppare il front-end (usando </a:t>
            </a:r>
            <a:r>
              <a:rPr lang="it-IT" dirty="0" err="1"/>
              <a:t>Angular</a:t>
            </a:r>
            <a:r>
              <a:rPr lang="it-IT" dirty="0"/>
              <a:t> o </a:t>
            </a:r>
            <a:r>
              <a:rPr lang="it-IT" dirty="0" err="1"/>
              <a:t>React</a:t>
            </a:r>
            <a:r>
              <a:rPr lang="it-IT" dirty="0"/>
              <a:t> per esempio).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0B6B35-9F0F-1B4A-8233-4A8B2415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F685-CA21-C745-B2FA-E87FAF305D77}" type="datetime1">
              <a:t>22/01/22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8BCC6C-9AD7-6749-AF17-343DEE54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5B5AC-9058-0346-B487-8A8089F4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74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19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278BF3B-2C35-4A24-82D4-DB9511F5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11" y="274551"/>
            <a:ext cx="4309520" cy="878682"/>
          </a:xfrm>
        </p:spPr>
        <p:txBody>
          <a:bodyPr>
            <a:normAutofit fontScale="90000"/>
          </a:bodyPr>
          <a:lstStyle/>
          <a:p>
            <a:r>
              <a:rPr lang="it-IT" dirty="0"/>
              <a:t>Creare un progetto </a:t>
            </a:r>
            <a:br>
              <a:rPr lang="it-IT" dirty="0"/>
            </a:br>
            <a:r>
              <a:rPr lang="it-IT" dirty="0"/>
              <a:t>usando STS (</a:t>
            </a:r>
            <a:r>
              <a:rPr lang="it-IT" dirty="0" err="1"/>
              <a:t>cont</a:t>
            </a:r>
            <a:r>
              <a:rPr lang="it-IT" dirty="0"/>
              <a:t>)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30018C-1DDE-425B-ADA2-AE4276081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3011" y="1432331"/>
            <a:ext cx="4088460" cy="49240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Vengono richiesti i dati del progetto da creare tra cui: </a:t>
            </a:r>
          </a:p>
          <a:p>
            <a:r>
              <a:rPr lang="it-IT" dirty="0"/>
              <a:t>nome</a:t>
            </a:r>
          </a:p>
          <a:p>
            <a:r>
              <a:rPr lang="it-IT" dirty="0"/>
              <a:t>una descrizione</a:t>
            </a:r>
          </a:p>
          <a:p>
            <a:r>
              <a:rPr lang="it-IT" dirty="0"/>
              <a:t>se usare </a:t>
            </a:r>
            <a:r>
              <a:rPr lang="it-IT" i="1" dirty="0" err="1"/>
              <a:t>Maven</a:t>
            </a:r>
            <a:r>
              <a:rPr lang="it-IT" dirty="0"/>
              <a:t> (come qui) o </a:t>
            </a:r>
            <a:r>
              <a:rPr lang="it-IT" i="1" dirty="0" err="1"/>
              <a:t>Gradle</a:t>
            </a:r>
            <a:r>
              <a:rPr lang="it-IT" dirty="0"/>
              <a:t> per la gestione delle dipendenze</a:t>
            </a:r>
          </a:p>
          <a:p>
            <a:r>
              <a:rPr lang="it-IT" b="1" dirty="0"/>
              <a:t>ATTENZIONE DIRE QUI MA ANCHE DOPO DEL VINCOLO SUL NOME DEI PACKAGE!!!</a:t>
            </a:r>
          </a:p>
        </p:txBody>
      </p:sp>
      <p:pic>
        <p:nvPicPr>
          <p:cNvPr id="7" name="Segnaposto contenuto 3">
            <a:extLst>
              <a:ext uri="{FF2B5EF4-FFF2-40B4-BE49-F238E27FC236}">
                <a16:creationId xmlns:a16="http://schemas.microsoft.com/office/drawing/2014/main" id="{5CBC851E-CCCE-4BC1-90FC-249A415A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530" y="450113"/>
            <a:ext cx="4309519" cy="5726934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4C40E1-D979-B046-80BB-680CC3A2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080A-ECFA-0546-820A-898B052C975F}" type="datetime1">
              <a:t>22/01/22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6EEE963-6583-6A47-8A31-1816C5CC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40BA54B-1C83-E940-9714-F86A2C9C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75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2B88DDC-9B76-4B8C-91D7-4C8A6FD7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0" y="158649"/>
            <a:ext cx="8610097" cy="922899"/>
          </a:xfrm>
        </p:spPr>
        <p:txBody>
          <a:bodyPr/>
          <a:lstStyle/>
          <a:p>
            <a:r>
              <a:rPr lang="it-IT" dirty="0"/>
              <a:t>Creare un progetto usando STS (</a:t>
            </a:r>
            <a:r>
              <a:rPr lang="it-IT" dirty="0" err="1"/>
              <a:t>cont</a:t>
            </a:r>
            <a:r>
              <a:rPr lang="it-IT" dirty="0"/>
              <a:t>)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30018C-1DDE-425B-ADA2-AE4276081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22" y="1081548"/>
            <a:ext cx="5024176" cy="5095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/>
              <a:t>Occorre ancora indicare</a:t>
            </a:r>
          </a:p>
          <a:p>
            <a:r>
              <a:rPr lang="it-IT" dirty="0"/>
              <a:t>versione di Spring Boot da usare</a:t>
            </a:r>
          </a:p>
          <a:p>
            <a:r>
              <a:rPr lang="it-IT" dirty="0"/>
              <a:t>dipendenze del progetto, qui sono:</a:t>
            </a:r>
          </a:p>
          <a:p>
            <a:pPr lvl="1"/>
            <a:r>
              <a:rPr lang="it-IT" sz="2800" dirty="0"/>
              <a:t>JPA (Java Persistence API) </a:t>
            </a:r>
          </a:p>
          <a:p>
            <a:pPr lvl="1"/>
            <a:r>
              <a:rPr lang="it-IT" sz="2800" dirty="0"/>
              <a:t>MySQL come database</a:t>
            </a:r>
          </a:p>
          <a:p>
            <a:pPr lvl="1"/>
            <a:r>
              <a:rPr lang="it-IT" sz="2800" dirty="0"/>
              <a:t>Web, per usare il modulo Spring MVC</a:t>
            </a:r>
          </a:p>
          <a:p>
            <a:pPr lvl="1"/>
            <a:r>
              <a:rPr lang="it-IT" sz="2800" dirty="0"/>
              <a:t>NB: le dipendenze si possono inserire anche in seguito</a:t>
            </a:r>
          </a:p>
        </p:txBody>
      </p:sp>
      <p:pic>
        <p:nvPicPr>
          <p:cNvPr id="5" name="Segnaposto contenuto 3">
            <a:extLst>
              <a:ext uri="{FF2B5EF4-FFF2-40B4-BE49-F238E27FC236}">
                <a16:creationId xmlns:a16="http://schemas.microsoft.com/office/drawing/2014/main" id="{914CE62B-3188-48CA-9E29-B74D21CB3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998" y="1260936"/>
            <a:ext cx="3599656" cy="4783597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C687C6C-6CCD-6342-AD6F-5B5DD662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E31A-7290-2D49-B864-8A0B91231AE8}" type="datetime1">
              <a:t>22/01/22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90343E8-1D4C-1141-8063-56F56F2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Web app SpringBoot con STS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FA688C-11E5-6844-9D57-7E3A6D40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0C9A-7445-4A65-9EE3-313049014F8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679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8E9B75666C6D4AB4DA4D3F9E7A7897" ma:contentTypeVersion="15" ma:contentTypeDescription="Create a new document." ma:contentTypeScope="" ma:versionID="525b1050f7095bf6c0f7888dd488baa3">
  <xsd:schema xmlns:xsd="http://www.w3.org/2001/XMLSchema" xmlns:xs="http://www.w3.org/2001/XMLSchema" xmlns:p="http://schemas.microsoft.com/office/2006/metadata/properties" xmlns:ns2="f3bad63c-b69b-40c2-9e41-eeaea76e854b" xmlns:ns3="29afe3b6-cf5e-4d62-af46-ea8514891988" targetNamespace="http://schemas.microsoft.com/office/2006/metadata/properties" ma:root="true" ma:fieldsID="d53a5dcfa94509ecbd430f01cb692227" ns2:_="" ns3:_="">
    <xsd:import namespace="f3bad63c-b69b-40c2-9e41-eeaea76e854b"/>
    <xsd:import namespace="29afe3b6-cf5e-4d62-af46-ea85148919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ad63c-b69b-40c2-9e41-eeaea76e8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fe3b6-cf5e-4d62-af46-ea85148919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518994-CD1F-47B3-A803-5DE28B9524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7F7B58-6778-4874-AA33-F263971FF8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07D181A-B915-4523-BCA0-663D22C8962E}"/>
</file>

<file path=docProps/app.xml><?xml version="1.0" encoding="utf-8"?>
<Properties xmlns="http://schemas.openxmlformats.org/officeDocument/2006/extended-properties" xmlns:vt="http://schemas.openxmlformats.org/officeDocument/2006/docPropsVTypes">
  <TotalTime>20624</TotalTime>
  <Words>5118</Words>
  <Application>Microsoft Macintosh PowerPoint</Application>
  <PresentationFormat>Presentazione su schermo (4:3)</PresentationFormat>
  <Paragraphs>617</Paragraphs>
  <Slides>75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75</vt:i4>
      </vt:variant>
    </vt:vector>
  </HeadingPairs>
  <TitlesOfParts>
    <vt:vector size="84" baseType="lpstr">
      <vt:lpstr>Arial</vt:lpstr>
      <vt:lpstr>Calibri</vt:lpstr>
      <vt:lpstr>Calibri Light</vt:lpstr>
      <vt:lpstr>Menlo</vt:lpstr>
      <vt:lpstr>System Font Regular</vt:lpstr>
      <vt:lpstr>Ubuntu Mono</vt:lpstr>
      <vt:lpstr>UbuntuMono-Bold</vt:lpstr>
      <vt:lpstr>UbuntuMono-Regular</vt:lpstr>
      <vt:lpstr>Tema di Office</vt:lpstr>
      <vt:lpstr>Sviluppo del back-end di un’applicazione web con Spring Boot e STS</vt:lpstr>
      <vt:lpstr>Spring</vt:lpstr>
      <vt:lpstr>Spring Boot</vt:lpstr>
      <vt:lpstr>Requisiti</vt:lpstr>
      <vt:lpstr>Descrizione progetto</vt:lpstr>
      <vt:lpstr>Per iniziare</vt:lpstr>
      <vt:lpstr>Creare un progetto usando STS</vt:lpstr>
      <vt:lpstr>Creare un progetto  usando STS (cont)</vt:lpstr>
      <vt:lpstr>Creare un progetto usando STS (cont)</vt:lpstr>
      <vt:lpstr>Struttura del progetto creato</vt:lpstr>
      <vt:lpstr>La classe dell'applicazione Spring (Boot)</vt:lpstr>
      <vt:lpstr>Preparare il Database</vt:lpstr>
      <vt:lpstr>Configurazione della Web App</vt:lpstr>
      <vt:lpstr>Primo avvio (run)</vt:lpstr>
      <vt:lpstr>Primo avvio (cont)</vt:lpstr>
      <vt:lpstr>Entità</vt:lpstr>
      <vt:lpstr>Entità Esame</vt:lpstr>
      <vt:lpstr>Entità Esame (cont)</vt:lpstr>
      <vt:lpstr>Operazioni su tabelle</vt:lpstr>
      <vt:lpstr>CrudRepository (interfaccia di org.springframework.data.repository)</vt:lpstr>
      <vt:lpstr>Repository per entità Esame</vt:lpstr>
      <vt:lpstr>Servizi</vt:lpstr>
      <vt:lpstr>Classe Servizio per gli Esami</vt:lpstr>
      <vt:lpstr>Controller</vt:lpstr>
      <vt:lpstr>Un controller per gli esami</vt:lpstr>
      <vt:lpstr>La richiesta GET per tutti gli esami</vt:lpstr>
      <vt:lpstr>Richiesta POST per gli esami</vt:lpstr>
      <vt:lpstr>POST Esame</vt:lpstr>
      <vt:lpstr>Risposta alla POST</vt:lpstr>
      <vt:lpstr>GET con parametro</vt:lpstr>
      <vt:lpstr>GET con parametro (cont)</vt:lpstr>
      <vt:lpstr>Modifica di un esame</vt:lpstr>
      <vt:lpstr>PUT</vt:lpstr>
      <vt:lpstr>Eliminare un esame</vt:lpstr>
      <vt:lpstr>Esempio di cancellazione</vt:lpstr>
      <vt:lpstr>Struttura finale</vt:lpstr>
      <vt:lpstr>I risultati</vt:lpstr>
      <vt:lpstr>Entità Result</vt:lpstr>
      <vt:lpstr>Repository per Result</vt:lpstr>
      <vt:lpstr>Servizio per Result</vt:lpstr>
      <vt:lpstr>Result Controller</vt:lpstr>
      <vt:lpstr>Aggiungere un risultato</vt:lpstr>
      <vt:lpstr>Tutti i risultati di tutti gli esami</vt:lpstr>
      <vt:lpstr>Tutti i risultati di un esame</vt:lpstr>
      <vt:lpstr>Tutti i risultati di uno studente</vt:lpstr>
      <vt:lpstr>Sicurezza</vt:lpstr>
      <vt:lpstr>Aggiungere le nuove dipendenze</vt:lpstr>
      <vt:lpstr>401 Unauthorized</vt:lpstr>
      <vt:lpstr>RBAC</vt:lpstr>
      <vt:lpstr>Ruoli</vt:lpstr>
      <vt:lpstr>Utente</vt:lpstr>
      <vt:lpstr>Creiamo i Repository per utenti e ruoli</vt:lpstr>
      <vt:lpstr>UserPrinciple</vt:lpstr>
      <vt:lpstr>UserPrinciple (cont)</vt:lpstr>
      <vt:lpstr>UserDetailsServiceImpl</vt:lpstr>
      <vt:lpstr>JwtProvider</vt:lpstr>
      <vt:lpstr>JwtAuthEntryPoint</vt:lpstr>
      <vt:lpstr>JwtAuthTokenFilter</vt:lpstr>
      <vt:lpstr>WebSecurityConfig</vt:lpstr>
      <vt:lpstr>Controller per l’autenticazione</vt:lpstr>
      <vt:lpstr>Struttura richieste di login e registrazione</vt:lpstr>
      <vt:lpstr>Struttura delle risposte</vt:lpstr>
      <vt:lpstr>AuthController - Login</vt:lpstr>
      <vt:lpstr>AuthController - Registrazione</vt:lpstr>
      <vt:lpstr>Inizializzare il database</vt:lpstr>
      <vt:lpstr>Azioni protette</vt:lpstr>
      <vt:lpstr>Registrazione di un utente</vt:lpstr>
      <vt:lpstr>Login di un utente</vt:lpstr>
      <vt:lpstr>GET su esami con token</vt:lpstr>
      <vt:lpstr>POST su esame</vt:lpstr>
      <vt:lpstr>POST su esame (cont)</vt:lpstr>
      <vt:lpstr>Risultati dell’utente connesso</vt:lpstr>
      <vt:lpstr>Risultati dell’utente connesso (cont)</vt:lpstr>
      <vt:lpstr>Build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Sviluppo del back-end di un’applicazione web usando Spring Boot</dc:title>
  <dc:creator>Giuseppe Tudisco</dc:creator>
  <cp:lastModifiedBy>Giuseppe Pappalardo</cp:lastModifiedBy>
  <cp:revision>134</cp:revision>
  <cp:lastPrinted>2019-01-26T09:18:22Z</cp:lastPrinted>
  <dcterms:created xsi:type="dcterms:W3CDTF">2019-01-02T17:57:05Z</dcterms:created>
  <dcterms:modified xsi:type="dcterms:W3CDTF">2022-01-22T21:30:02Z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0x0101004D8E9B75666C6D4AB4DA4D3F9E7A7897</vt:lpwstr>
  </property>
</Properties>
</file>