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0"/>
  </p:notesMasterIdLst>
  <p:sldIdLst>
    <p:sldId id="256" r:id="rId2"/>
    <p:sldId id="258" r:id="rId3"/>
    <p:sldId id="263" r:id="rId4"/>
    <p:sldId id="262" r:id="rId5"/>
    <p:sldId id="264" r:id="rId6"/>
    <p:sldId id="265" r:id="rId7"/>
    <p:sldId id="267" r:id="rId8"/>
    <p:sldId id="266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AD4229-28A3-40EC-9602-08C267EB7F99}" v="1148" dt="2022-12-09T00:48:25.445"/>
    <p1510:client id="{5F84B9DE-4DF5-2145-B9F3-ECFB0B1B277D}" v="1179" dt="2022-12-09T04:08:52.509"/>
    <p1510:client id="{6EA4230F-87C7-97E3-6378-93B5F8ABE57E}" v="76" dt="2022-12-09T03:40:52.634"/>
    <p1510:client id="{7DB16BF3-0766-A540-5534-11C6E557E51C}" v="5" dt="2022-12-09T23:09:12.502"/>
    <p1510:client id="{96941A0F-8180-1246-6FA3-205F4F3CC350}" v="115" dt="2022-12-09T18:04:43.758"/>
    <p1510:client id="{BB633F6D-CB05-7211-4150-BAFA343ED555}" v="43" dt="2022-12-08T22:46:37.649"/>
    <p1510:client id="{F69FA4DC-B281-0724-460D-58A347D697D2}" v="2" dt="2022-12-09T00:59:31.9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2F9167-AE2F-5341-B44F-4F6596329577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EE88A-80D5-5448-B5B7-11B5ED0E2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51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EE88A-80D5-5448-B5B7-11B5ED0E20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11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31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61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06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53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76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9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33895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5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1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DC6E3-6B76-4F2D-97CC-E8B925356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B720C-0417-4857-96DB-ABBD0B122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24CDB-185C-4254-8ED4-E5C2086EB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DD368-6DBC-45CB-80C8-97060A18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9FE74-6212-4D92-9932-D66EF892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9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DC6E3-6B76-4F2D-97CC-E8B925356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B720C-0417-4857-96DB-ABBD0B122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24CDB-185C-4254-8ED4-E5C2086EB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DD368-6DBC-45CB-80C8-97060A18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9FE74-6212-4D92-9932-D66EF892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3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DC6E3-6B76-4F2D-97CC-E8B925356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B720C-0417-4857-96DB-ABBD0B122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24CDB-185C-4254-8ED4-E5C2086EB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DD368-6DBC-45CB-80C8-97060A18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9FE74-6212-4D92-9932-D66EF892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9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DC6E3-6B76-4F2D-97CC-E8B925356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B720C-0417-4857-96DB-ABBD0B122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24CDB-185C-4254-8ED4-E5C2086EB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DD368-6DBC-45CB-80C8-97060A18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9FE74-6212-4D92-9932-D66EF892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99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DC6E3-6B76-4F2D-97CC-E8B925356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B720C-0417-4857-96DB-ABBD0B122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24CDB-185C-4254-8ED4-E5C2086EB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DD368-6DBC-45CB-80C8-97060A18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9FE74-6212-4D92-9932-D66EF892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57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DC6E3-6B76-4F2D-97CC-E8B925356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B720C-0417-4857-96DB-ABBD0B122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24CDB-185C-4254-8ED4-E5C2086EB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DD368-6DBC-45CB-80C8-97060A18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9FE74-6212-4D92-9932-D66EF892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10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22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64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94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782" r:id="rId8"/>
    <p:sldLayoutId id="2147483783" r:id="rId9"/>
    <p:sldLayoutId id="2147483784" r:id="rId10"/>
    <p:sldLayoutId id="2147483785" r:id="rId11"/>
    <p:sldLayoutId id="2147483779" r:id="rId12"/>
    <p:sldLayoutId id="2147483775" r:id="rId13"/>
    <p:sldLayoutId id="2147483776" r:id="rId14"/>
    <p:sldLayoutId id="2147483777" r:id="rId15"/>
    <p:sldLayoutId id="2147483778" r:id="rId16"/>
    <p:sldLayoutId id="2147483780" r:id="rId17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10.xml"/><Relationship Id="rId7" Type="http://schemas.openxmlformats.org/officeDocument/2006/relationships/slide" Target="slide14.xml"/><Relationship Id="rId2" Type="http://schemas.openxmlformats.org/officeDocument/2006/relationships/slide" Target="slide9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3.xml"/><Relationship Id="rId11" Type="http://schemas.openxmlformats.org/officeDocument/2006/relationships/slide" Target="slide18.xml"/><Relationship Id="rId5" Type="http://schemas.openxmlformats.org/officeDocument/2006/relationships/slide" Target="slide12.xml"/><Relationship Id="rId10" Type="http://schemas.openxmlformats.org/officeDocument/2006/relationships/slide" Target="slide17.xml"/><Relationship Id="rId4" Type="http://schemas.openxmlformats.org/officeDocument/2006/relationships/slide" Target="slide11.xml"/><Relationship Id="rId9" Type="http://schemas.openxmlformats.org/officeDocument/2006/relationships/slide" Target="slid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smoke background">
            <a:extLst>
              <a:ext uri="{FF2B5EF4-FFF2-40B4-BE49-F238E27FC236}">
                <a16:creationId xmlns:a16="http://schemas.microsoft.com/office/drawing/2014/main" id="{D2517738-BCCB-2B87-54A8-ABA7FB5BE2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84" r="9188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B1BAB5-F298-4A66-B408-737FFDBE4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1" y="872937"/>
            <a:ext cx="5920740" cy="13608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Flight Navigator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574EA6-DFDA-C4B9-7F11-7C66501EA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332029"/>
            <a:ext cx="4118906" cy="384017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00" err="1">
                <a:latin typeface="Calibri" panose="020F0502020204030204" pitchFamily="34" charset="0"/>
                <a:cs typeface="Calibri" panose="020F0502020204030204" pitchFamily="34" charset="0"/>
              </a:rPr>
              <a:t>Alhareth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err="1">
                <a:latin typeface="Calibri" panose="020F0502020204030204" pitchFamily="34" charset="0"/>
                <a:cs typeface="Calibri" panose="020F0502020204030204" pitchFamily="34" charset="0"/>
              </a:rPr>
              <a:t>Aboud</a:t>
            </a:r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Logan </a:t>
            </a:r>
            <a:r>
              <a:rPr lang="en-US" sz="2000" err="1">
                <a:latin typeface="Calibri" panose="020F0502020204030204" pitchFamily="34" charset="0"/>
                <a:cs typeface="Calibri" panose="020F0502020204030204" pitchFamily="34" charset="0"/>
              </a:rPr>
              <a:t>Kloft</a:t>
            </a:r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000" err="1">
                <a:latin typeface="Calibri" panose="020F0502020204030204" pitchFamily="34" charset="0"/>
                <a:cs typeface="Calibri" panose="020F0502020204030204" pitchFamily="34" charset="0"/>
              </a:rPr>
              <a:t>Madee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Barnwell</a:t>
            </a:r>
          </a:p>
          <a:p>
            <a:pPr>
              <a:lnSpc>
                <a:spcPct val="120000"/>
              </a:lnSpc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Nam Jun Lee</a:t>
            </a:r>
          </a:p>
          <a:p>
            <a:pPr>
              <a:lnSpc>
                <a:spcPct val="120000"/>
              </a:lnSpc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Stephany Lamas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D3C1C4-23CF-D39A-0F4E-7A478B45C51D}"/>
              </a:ext>
            </a:extLst>
          </p:cNvPr>
          <p:cNvSpPr txBox="1"/>
          <p:nvPr/>
        </p:nvSpPr>
        <p:spPr>
          <a:xfrm>
            <a:off x="10168098" y="6387573"/>
            <a:ext cx="2353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DataKeepers</a:t>
            </a:r>
            <a:endParaRPr lang="en-US" sz="20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787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58FF1-5FCC-BB79-15F8-048323134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400">
                <a:latin typeface="Calibri"/>
                <a:cs typeface="Calibri"/>
              </a:rPr>
              <a:t>Q2</a:t>
            </a:r>
            <a:br>
              <a:rPr lang="en-US" sz="1600">
                <a:latin typeface="Calibri"/>
                <a:cs typeface="Calibri"/>
              </a:rPr>
            </a:br>
            <a:r>
              <a:rPr lang="en-US" sz="2000" i="1">
                <a:latin typeface="Calibri"/>
                <a:cs typeface="Calibri"/>
              </a:rPr>
              <a:t>Given a number of stops X, provide a list of airlines having X stops:</a:t>
            </a:r>
            <a:endParaRPr lang="en-US" sz="4400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E4DC4-4E02-E11E-AF48-7F5AB16E2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cap="small" spc="25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Cypher Query Pseudo-code</a:t>
            </a:r>
            <a:endParaRPr lang="en-US"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MATCH (Route)-[FLOWN_BY]-&gt;(Airline) </a:t>
            </a:r>
            <a:endParaRPr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WHERE Stops = “User Input” </a:t>
            </a:r>
            <a:r>
              <a:rPr lang="en-US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Route.AirlineID</a:t>
            </a:r>
            <a:r>
              <a:rPr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= </a:t>
            </a:r>
            <a:r>
              <a:rPr lang="en-US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Airline.AirlineID</a:t>
            </a:r>
            <a:r>
              <a:rPr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RETURN DISTINCT </a:t>
            </a:r>
            <a:r>
              <a:rPr lang="en-US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AirlineID</a:t>
            </a:r>
            <a:r>
              <a:rPr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Name, Stops </a:t>
            </a:r>
            <a:endParaRPr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ORDER BY </a:t>
            </a:r>
            <a:r>
              <a:rPr lang="en-US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AirlineID</a:t>
            </a:r>
            <a:r>
              <a:rPr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ascending</a:t>
            </a:r>
            <a:endParaRPr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B31984-381E-7CE3-C006-47ECF80F88F7}"/>
              </a:ext>
            </a:extLst>
          </p:cNvPr>
          <p:cNvSpPr txBox="1"/>
          <p:nvPr/>
        </p:nvSpPr>
        <p:spPr>
          <a:xfrm>
            <a:off x="1143000" y="6278843"/>
            <a:ext cx="6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Back</a:t>
            </a:r>
          </a:p>
        </p:txBody>
      </p:sp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94B7F9AF-5B84-50FB-1ADF-773851AF8106}"/>
              </a:ext>
            </a:extLst>
          </p:cNvPr>
          <p:cNvSpPr/>
          <p:nvPr/>
        </p:nvSpPr>
        <p:spPr>
          <a:xfrm>
            <a:off x="1143000" y="6234545"/>
            <a:ext cx="722745" cy="489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96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58FF1-5FCC-BB79-15F8-048323134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400">
                <a:latin typeface="Calibri" panose="020F0502020204030204" pitchFamily="34" charset="0"/>
                <a:cs typeface="Calibri" panose="020F0502020204030204" pitchFamily="34" charset="0"/>
              </a:rPr>
              <a:t>Q3</a:t>
            </a:r>
            <a:b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Given a code share X for airlines, provide a list of airlines operating with code share X: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E4DC4-4E02-E11E-AF48-7F5AB16E2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cap="small" spc="25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Cypher Query Pseudo-code</a:t>
            </a:r>
            <a:endParaRPr lang="en-US"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MATCH (Route)-[FLOWN_BY]-&gt;(Airline) </a:t>
            </a:r>
            <a:endParaRPr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WHERE Codeshare = “User Input” </a:t>
            </a:r>
            <a:endParaRPr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AND Route(</a:t>
            </a:r>
            <a:r>
              <a:rPr lang="en-US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AirlineID</a:t>
            </a:r>
            <a:r>
              <a:rPr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 = Airline(</a:t>
            </a:r>
            <a:r>
              <a:rPr lang="en-US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AirlineID</a:t>
            </a:r>
            <a:r>
              <a:rPr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 </a:t>
            </a:r>
            <a:endParaRPr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RETURN DISTINCT </a:t>
            </a:r>
            <a:r>
              <a:rPr lang="en-US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AirlineID</a:t>
            </a:r>
            <a:r>
              <a:rPr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Name, Codeshare</a:t>
            </a:r>
            <a:endParaRPr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B31984-381E-7CE3-C006-47ECF80F88F7}"/>
              </a:ext>
            </a:extLst>
          </p:cNvPr>
          <p:cNvSpPr txBox="1"/>
          <p:nvPr/>
        </p:nvSpPr>
        <p:spPr>
          <a:xfrm>
            <a:off x="1143000" y="6278843"/>
            <a:ext cx="6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Back</a:t>
            </a:r>
          </a:p>
        </p:txBody>
      </p:sp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94B7F9AF-5B84-50FB-1ADF-773851AF8106}"/>
              </a:ext>
            </a:extLst>
          </p:cNvPr>
          <p:cNvSpPr/>
          <p:nvPr/>
        </p:nvSpPr>
        <p:spPr>
          <a:xfrm>
            <a:off x="1143000" y="6234545"/>
            <a:ext cx="722745" cy="489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45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58FF1-5FCC-BB79-15F8-048323134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400">
                <a:latin typeface="Calibri" panose="020F0502020204030204" pitchFamily="34" charset="0"/>
                <a:cs typeface="Calibri" panose="020F0502020204030204" pitchFamily="34" charset="0"/>
              </a:rPr>
              <a:t>Q4</a:t>
            </a:r>
            <a:b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Given the option to display active airlines, provide a list of active airlines if selected: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E4DC4-4E02-E11E-AF48-7F5AB16E2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cap="small" spc="25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Cypher Query Pseudo-code</a:t>
            </a:r>
            <a:endParaRPr lang="en-US"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MATCH (Airline) </a:t>
            </a:r>
            <a:endParaRPr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WHERE Active = “User Input” </a:t>
            </a:r>
            <a:endParaRPr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RETURN DISTINCT </a:t>
            </a:r>
            <a:r>
              <a:rPr lang="en-US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AirlineID</a:t>
            </a:r>
            <a:r>
              <a:rPr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Name, Active</a:t>
            </a:r>
            <a:endParaRPr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B31984-381E-7CE3-C006-47ECF80F88F7}"/>
              </a:ext>
            </a:extLst>
          </p:cNvPr>
          <p:cNvSpPr txBox="1"/>
          <p:nvPr/>
        </p:nvSpPr>
        <p:spPr>
          <a:xfrm>
            <a:off x="1143000" y="6278843"/>
            <a:ext cx="6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Back</a:t>
            </a:r>
          </a:p>
        </p:txBody>
      </p:sp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94B7F9AF-5B84-50FB-1ADF-773851AF8106}"/>
              </a:ext>
            </a:extLst>
          </p:cNvPr>
          <p:cNvSpPr/>
          <p:nvPr/>
        </p:nvSpPr>
        <p:spPr>
          <a:xfrm>
            <a:off x="1143000" y="6234545"/>
            <a:ext cx="722745" cy="489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98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58FF1-5FCC-BB79-15F8-048323134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400">
                <a:latin typeface="Calibri" panose="020F0502020204030204" pitchFamily="34" charset="0"/>
                <a:cs typeface="Calibri" panose="020F0502020204030204" pitchFamily="34" charset="0"/>
              </a:rPr>
              <a:t>Q5</a:t>
            </a:r>
            <a:b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Given the option to display the country or territory with the highest number of airports, provide the country or territory with the highest number of airports if selected: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E4DC4-4E02-E11E-AF48-7F5AB16E2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cap="small" spc="25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Cypher Query Pseudo-code</a:t>
            </a:r>
            <a:endParaRPr lang="en-US"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MATCH (Airport) </a:t>
            </a:r>
            <a:endParaRPr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RETURN Country, COUNT(num of airports in each Country) AS Count </a:t>
            </a:r>
            <a:endParaRPr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ORDER BY Count descending LIMIT highest 10 </a:t>
            </a:r>
            <a:endParaRPr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B31984-381E-7CE3-C006-47ECF80F88F7}"/>
              </a:ext>
            </a:extLst>
          </p:cNvPr>
          <p:cNvSpPr txBox="1"/>
          <p:nvPr/>
        </p:nvSpPr>
        <p:spPr>
          <a:xfrm>
            <a:off x="1143000" y="6278843"/>
            <a:ext cx="6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Back</a:t>
            </a:r>
          </a:p>
        </p:txBody>
      </p:sp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94B7F9AF-5B84-50FB-1ADF-773851AF8106}"/>
              </a:ext>
            </a:extLst>
          </p:cNvPr>
          <p:cNvSpPr/>
          <p:nvPr/>
        </p:nvSpPr>
        <p:spPr>
          <a:xfrm>
            <a:off x="1143000" y="6234545"/>
            <a:ext cx="722745" cy="489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29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58FF1-5FCC-BB79-15F8-048323134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400">
                <a:latin typeface="Calibri" panose="020F0502020204030204" pitchFamily="34" charset="0"/>
                <a:cs typeface="Calibri" panose="020F0502020204030204" pitchFamily="34" charset="0"/>
              </a:rPr>
              <a:t>Q6</a:t>
            </a:r>
            <a:b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Given a number of cities X, provide the top X cities with the most incoming and outgoing airlines:</a:t>
            </a:r>
            <a:endParaRPr lang="en-US" i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E4DC4-4E02-E11E-AF48-7F5AB16E2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cap="small" spc="25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Cypher Query Pseudo-code</a:t>
            </a:r>
            <a:endParaRPr lang="en-US"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MATCH ()-[incoming)-&gt;(ALL)-[outgoing]-&gt;() WITH ALL, incoming, outgoing </a:t>
            </a:r>
            <a:endParaRPr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RETURN City, COUNT(DISTINCT incoming), COUNT(DISTINCT outgoing), COUNT(total incoming and outgoing) AS Total </a:t>
            </a:r>
            <a:endParaRPr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ORDER BY Total descending LIMIT “User Input”</a:t>
            </a:r>
            <a:endParaRPr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B31984-381E-7CE3-C006-47ECF80F88F7}"/>
              </a:ext>
            </a:extLst>
          </p:cNvPr>
          <p:cNvSpPr txBox="1"/>
          <p:nvPr/>
        </p:nvSpPr>
        <p:spPr>
          <a:xfrm>
            <a:off x="1143000" y="6278843"/>
            <a:ext cx="6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Back</a:t>
            </a:r>
          </a:p>
        </p:txBody>
      </p:sp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94B7F9AF-5B84-50FB-1ADF-773851AF8106}"/>
              </a:ext>
            </a:extLst>
          </p:cNvPr>
          <p:cNvSpPr/>
          <p:nvPr/>
        </p:nvSpPr>
        <p:spPr>
          <a:xfrm>
            <a:off x="1143000" y="6234545"/>
            <a:ext cx="722745" cy="489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35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58FF1-5FCC-BB79-15F8-048323134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400">
                <a:latin typeface="Calibri" panose="020F0502020204030204" pitchFamily="34" charset="0"/>
                <a:cs typeface="Calibri" panose="020F0502020204030204" pitchFamily="34" charset="0"/>
              </a:rPr>
              <a:t>Q7</a:t>
            </a:r>
            <a:b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Given two cities X and Y, provide a list of routes connecting cities X and Y:</a:t>
            </a:r>
            <a:endParaRPr lang="en-US" i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E4DC4-4E02-E11E-AF48-7F5AB16E2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cap="small" spc="25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Cypher Query Pseudo-code</a:t>
            </a:r>
            <a:endParaRPr lang="en-US"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Using All shortest paths Algorithm</a:t>
            </a:r>
            <a:endParaRPr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MATCH PATH= </a:t>
            </a:r>
            <a:r>
              <a:rPr lang="en-US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allShortestPaths</a:t>
            </a:r>
            <a:r>
              <a:rPr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(Airport {Source City: “User Input”}-&gt; Airport {Destination City: “User Input”}) </a:t>
            </a:r>
            <a:endParaRPr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RETURN PATH</a:t>
            </a:r>
            <a:endParaRPr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B31984-381E-7CE3-C006-47ECF80F88F7}"/>
              </a:ext>
            </a:extLst>
          </p:cNvPr>
          <p:cNvSpPr txBox="1"/>
          <p:nvPr/>
        </p:nvSpPr>
        <p:spPr>
          <a:xfrm>
            <a:off x="1143000" y="6278843"/>
            <a:ext cx="6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Back</a:t>
            </a:r>
          </a:p>
        </p:txBody>
      </p:sp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94B7F9AF-5B84-50FB-1ADF-773851AF8106}"/>
              </a:ext>
            </a:extLst>
          </p:cNvPr>
          <p:cNvSpPr/>
          <p:nvPr/>
        </p:nvSpPr>
        <p:spPr>
          <a:xfrm>
            <a:off x="1143000" y="6234545"/>
            <a:ext cx="722745" cy="489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18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58FF1-5FCC-BB79-15F8-048323134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400">
                <a:latin typeface="Calibri" panose="020F0502020204030204" pitchFamily="34" charset="0"/>
                <a:cs typeface="Calibri" panose="020F0502020204030204" pitchFamily="34" charset="0"/>
              </a:rPr>
              <a:t>Q8</a:t>
            </a:r>
            <a:b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Given two cities X and Y and a number of stops Z, provide a list of routes connecting cities X and Y with fewer than Z stops: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E4DC4-4E02-E11E-AF48-7F5AB16E2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cap="small" spc="25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Cypher Query Pseudo-code</a:t>
            </a:r>
            <a:endParaRPr lang="en-US"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Using BFS Algorithm</a:t>
            </a:r>
            <a:endParaRPr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MATCH (start: Airport {Source City: “User Input”}, (end: Airport {Destination City: “User Input”}) CALL </a:t>
            </a:r>
            <a:r>
              <a:rPr lang="en-US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apoc.path.expandConfig</a:t>
            </a:r>
            <a:r>
              <a:rPr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(start, {</a:t>
            </a:r>
            <a:r>
              <a:rPr lang="en-US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labelFilter</a:t>
            </a:r>
            <a:r>
              <a:rPr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-Airline, </a:t>
            </a:r>
            <a:r>
              <a:rPr lang="en-US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relationshipFilter</a:t>
            </a:r>
            <a:r>
              <a:rPr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‘BEGIN_ROUTE&gt;|END_ROUTE&gt;’, </a:t>
            </a:r>
            <a:r>
              <a:rPr lang="en-US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terminatorNodes</a:t>
            </a:r>
            <a:r>
              <a:rPr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:[end], </a:t>
            </a:r>
            <a:r>
              <a:rPr lang="en-US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maxLevel</a:t>
            </a:r>
            <a:r>
              <a:rPr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‘User Input (Stops)’}) YIELD path RETURN nodes of path as Route, length of path as Stops</a:t>
            </a:r>
            <a:endParaRPr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B31984-381E-7CE3-C006-47ECF80F88F7}"/>
              </a:ext>
            </a:extLst>
          </p:cNvPr>
          <p:cNvSpPr txBox="1"/>
          <p:nvPr/>
        </p:nvSpPr>
        <p:spPr>
          <a:xfrm>
            <a:off x="1143000" y="6278843"/>
            <a:ext cx="6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Back</a:t>
            </a:r>
          </a:p>
        </p:txBody>
      </p:sp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94B7F9AF-5B84-50FB-1ADF-773851AF8106}"/>
              </a:ext>
            </a:extLst>
          </p:cNvPr>
          <p:cNvSpPr/>
          <p:nvPr/>
        </p:nvSpPr>
        <p:spPr>
          <a:xfrm>
            <a:off x="1143000" y="6234545"/>
            <a:ext cx="722745" cy="489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38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58FF1-5FCC-BB79-15F8-048323134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400">
                <a:latin typeface="Calibri" panose="020F0502020204030204" pitchFamily="34" charset="0"/>
                <a:cs typeface="Calibri" panose="020F0502020204030204" pitchFamily="34" charset="0"/>
              </a:rPr>
              <a:t>Q9</a:t>
            </a:r>
            <a:b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Given a city X and number of stops Y, provide a list of cities that can be reached from X within Y stops: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E4DC4-4E02-E11E-AF48-7F5AB16E2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cap="small" spc="25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Cypher Query Pseudocode</a:t>
            </a:r>
            <a:endParaRPr lang="en-US"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Using BFS Algorithm</a:t>
            </a:r>
            <a:endParaRPr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MATCH (Airport) WHERE </a:t>
            </a:r>
            <a:r>
              <a:rPr lang="en-US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Airport.City</a:t>
            </a:r>
            <a:r>
              <a:rPr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= “User Input” CALL </a:t>
            </a:r>
            <a:r>
              <a:rPr lang="en-US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apoc.path.expandConfig</a:t>
            </a:r>
            <a:r>
              <a:rPr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(Airport, {</a:t>
            </a:r>
            <a:r>
              <a:rPr lang="en-US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maxLevel</a:t>
            </a:r>
            <a:r>
              <a:rPr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“User Input (Stops)”, </a:t>
            </a:r>
            <a:r>
              <a:rPr lang="en-US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labelFilter</a:t>
            </a:r>
            <a:r>
              <a:rPr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‘&gt;Airport|-Airline’, </a:t>
            </a:r>
            <a:r>
              <a:rPr lang="en-US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relationshipFilter</a:t>
            </a:r>
            <a:r>
              <a:rPr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:’BEGIN_ROUTE&gt;|END_ROUTE&gt;’, </a:t>
            </a:r>
            <a:r>
              <a:rPr lang="en-US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uniqueness:’NODE_LEVEL</a:t>
            </a:r>
            <a:r>
              <a:rPr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’}) YIELD path RETURN last nodes of path city (Destination City) as City, length of path as Stops</a:t>
            </a:r>
            <a:endParaRPr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B31984-381E-7CE3-C006-47ECF80F88F7}"/>
              </a:ext>
            </a:extLst>
          </p:cNvPr>
          <p:cNvSpPr txBox="1"/>
          <p:nvPr/>
        </p:nvSpPr>
        <p:spPr>
          <a:xfrm>
            <a:off x="1143000" y="6278843"/>
            <a:ext cx="6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Back</a:t>
            </a:r>
          </a:p>
        </p:txBody>
      </p:sp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94B7F9AF-5B84-50FB-1ADF-773851AF8106}"/>
              </a:ext>
            </a:extLst>
          </p:cNvPr>
          <p:cNvSpPr/>
          <p:nvPr/>
        </p:nvSpPr>
        <p:spPr>
          <a:xfrm>
            <a:off x="1143000" y="6234545"/>
            <a:ext cx="722745" cy="489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26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58FF1-5FCC-BB79-15F8-048323134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400">
                <a:latin typeface="Calibri"/>
                <a:cs typeface="Calibri"/>
              </a:rPr>
              <a:t>Q10</a:t>
            </a:r>
            <a:b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i="1">
                <a:latin typeface="Calibri"/>
                <a:cs typeface="Calibri"/>
              </a:rPr>
              <a:t>Shortest (geographically) direct routes from one city to its connected cities.</a:t>
            </a:r>
            <a:endParaRPr lang="en-US" sz="2000" i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E4DC4-4E02-E11E-AF48-7F5AB16E2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cap="small" spc="25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Cypher Query Pseudo-code</a:t>
            </a:r>
            <a:endParaRPr lang="en-US" b="1"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MATCH PATH = (Source Airport)-[BEGIN_ROUTE]-&gt;(Route)-[END_ROUTE]-&gt;(Destination Airport) WITH ALL, point(Source </a:t>
            </a:r>
            <a:r>
              <a:rPr lang="en-US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Airport.Longitude</a:t>
            </a:r>
            <a:r>
              <a:rPr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Source </a:t>
            </a:r>
            <a:r>
              <a:rPr lang="en-US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Airport.Latitude</a:t>
            </a:r>
            <a:r>
              <a:rPr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 AS source, point(Destination </a:t>
            </a:r>
            <a:r>
              <a:rPr lang="en-US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Airport.Longitude</a:t>
            </a:r>
            <a:r>
              <a:rPr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Destination </a:t>
            </a:r>
            <a:r>
              <a:rPr lang="en-US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Airport.Latitude</a:t>
            </a:r>
            <a:r>
              <a:rPr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 AS destination WHERE Source </a:t>
            </a:r>
            <a:r>
              <a:rPr lang="en-US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Airport.City</a:t>
            </a:r>
            <a:r>
              <a:rPr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= “User Input” RETURN distance of source to destination as Travel Distance, Source Airport City, Source Airport Name, Destination Airport City, Destination Airport Name, </a:t>
            </a:r>
            <a:r>
              <a:rPr lang="en-US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AirlineID</a:t>
            </a:r>
            <a:r>
              <a:rPr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ORDER BY Travel Distance Ascending</a:t>
            </a:r>
            <a:endParaRPr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B31984-381E-7CE3-C006-47ECF80F88F7}"/>
              </a:ext>
            </a:extLst>
          </p:cNvPr>
          <p:cNvSpPr txBox="1"/>
          <p:nvPr/>
        </p:nvSpPr>
        <p:spPr>
          <a:xfrm>
            <a:off x="1143000" y="6278843"/>
            <a:ext cx="6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Back</a:t>
            </a:r>
          </a:p>
        </p:txBody>
      </p:sp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94B7F9AF-5B84-50FB-1ADF-773851AF8106}"/>
              </a:ext>
            </a:extLst>
          </p:cNvPr>
          <p:cNvSpPr/>
          <p:nvPr/>
        </p:nvSpPr>
        <p:spPr>
          <a:xfrm>
            <a:off x="1143000" y="6234545"/>
            <a:ext cx="722745" cy="489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5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43000" y="439056"/>
            <a:ext cx="9905999" cy="1360898"/>
          </a:xfrm>
        </p:spPr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Problem Statement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142999" y="1444512"/>
            <a:ext cx="9905999" cy="1121040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Consider an entity that wants flight information. An example is a newspaper company who wants facts for writing an article.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Cannot be reasonably achieved from websites like Expedia.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Well, we’re an application for aggregating facts and other such information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E0314-3965-6F7A-938B-F4497634CC6F}"/>
              </a:ext>
            </a:extLst>
          </p:cNvPr>
          <p:cNvSpPr txBox="1"/>
          <p:nvPr/>
        </p:nvSpPr>
        <p:spPr>
          <a:xfrm>
            <a:off x="1143000" y="2579925"/>
            <a:ext cx="3413496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Airport and Airline Search</a:t>
            </a:r>
          </a:p>
          <a:p>
            <a:pPr marR="7899" rtl="0" fontAlgn="base">
              <a:spcBef>
                <a:spcPts val="566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Given a country X, provide a list of airports operating in country X.</a:t>
            </a:r>
          </a:p>
          <a:p>
            <a:pPr marR="7899" rtl="0" fontAlgn="base">
              <a:spcBef>
                <a:spcPts val="566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b="0" i="0" u="none" strike="noStrike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7899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Given a number of stops X, provide a list of airlines having X stops.</a:t>
            </a:r>
          </a:p>
          <a:p>
            <a:pPr marR="7899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b="0" i="0" u="none" strike="noStrike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7899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Given a code share X for airlines, provide a list of airlines operating with code share X.</a:t>
            </a:r>
          </a:p>
          <a:p>
            <a:pPr marR="7899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b="0" i="0" u="none" strike="noStrike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7899" rtl="0" fontAlgn="base">
              <a:spcBef>
                <a:spcPts val="566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Given the option to display active airlines, provide a list of active airlines if selected.</a:t>
            </a: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819997-DDCF-A956-5F57-03956637D493}"/>
              </a:ext>
            </a:extLst>
          </p:cNvPr>
          <p:cNvSpPr txBox="1"/>
          <p:nvPr/>
        </p:nvSpPr>
        <p:spPr>
          <a:xfrm>
            <a:off x="4556496" y="2579924"/>
            <a:ext cx="3413496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Airline Aggregation</a:t>
            </a:r>
          </a:p>
          <a:p>
            <a:pPr marR="7899" rtl="0" fontAlgn="base">
              <a:spcBef>
                <a:spcPts val="566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Given the option to display the country or territory with the highest number of airports, provide the country or territory with the highest number of airports if selected.</a:t>
            </a:r>
          </a:p>
          <a:p>
            <a:pPr marR="7899" rtl="0" fontAlgn="base">
              <a:spcBef>
                <a:spcPts val="566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b="0" i="0" u="none" strike="noStrike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7899" rtl="0" fontAlgn="base">
              <a:spcBef>
                <a:spcPts val="566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Given a number of cities X, provide the top X cities with the most incoming and outgoing airlines.</a:t>
            </a: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324313-8AB1-7364-0E1F-55963392A2DB}"/>
              </a:ext>
            </a:extLst>
          </p:cNvPr>
          <p:cNvSpPr txBox="1"/>
          <p:nvPr/>
        </p:nvSpPr>
        <p:spPr>
          <a:xfrm>
            <a:off x="7969992" y="2601248"/>
            <a:ext cx="3413496" cy="39857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>
                <a:latin typeface="Calibri"/>
                <a:cs typeface="Calibri"/>
              </a:rPr>
              <a:t>Trip Recommendation</a:t>
            </a:r>
          </a:p>
          <a:p>
            <a:pPr marR="7620" rtl="0" fontAlgn="base">
              <a:spcBef>
                <a:spcPts val="566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>
                <a:effectLst/>
                <a:latin typeface="Calibri"/>
                <a:cs typeface="Calibri"/>
              </a:rPr>
              <a:t>Given two cities X and Y, provide a list of routes connecting cities X and Y.</a:t>
            </a:r>
          </a:p>
          <a:p>
            <a:pPr marR="7620" rtl="0" fontAlgn="base">
              <a:spcBef>
                <a:spcPts val="566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b="0" i="0" u="none" strike="noStrike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762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>
                <a:effectLst/>
                <a:latin typeface="Calibri"/>
                <a:cs typeface="Calibri"/>
              </a:rPr>
              <a:t>Given two cities X and Y and a number of stops Z, provide a list of routes connecting cities X and Y with less than Z stops.</a:t>
            </a:r>
          </a:p>
          <a:p>
            <a:pPr marR="762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b="0" i="0" u="none" strike="noStrike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762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>
                <a:effectLst/>
                <a:latin typeface="Calibri"/>
                <a:cs typeface="Calibri"/>
              </a:rPr>
              <a:t>Given a city X and number of stops Y, provide a list of cities that can be reached from X within Y stops.</a:t>
            </a:r>
          </a:p>
          <a:p>
            <a:pPr marR="762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b="0" i="0" u="none" strike="noStrike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7620" fontAlgn="base">
              <a:spcBef>
                <a:spcPts val="566"/>
              </a:spcBef>
              <a:buFont typeface="Arial" panose="020B0604020202020204" pitchFamily="34" charset="0"/>
              <a:buChar char="•"/>
            </a:pPr>
            <a:r>
              <a:rPr lang="en-US" sz="1400" i="1">
                <a:latin typeface="Calibri"/>
                <a:cs typeface="Calibri"/>
              </a:rPr>
              <a:t>Shortest (geographically) direct </a:t>
            </a:r>
            <a:r>
              <a:rPr lang="en-US" sz="1400" b="0" i="1" u="none" strike="noStrike">
                <a:effectLst/>
                <a:latin typeface="Calibri"/>
                <a:cs typeface="Calibri"/>
              </a:rPr>
              <a:t>routes</a:t>
            </a:r>
            <a:r>
              <a:rPr lang="en-US" sz="1400" i="1">
                <a:latin typeface="Calibri"/>
                <a:cs typeface="Calibri"/>
              </a:rPr>
              <a:t> from one city to its connected</a:t>
            </a:r>
            <a:r>
              <a:rPr lang="en-US" sz="1400" b="0" i="1" u="none" strike="noStrike">
                <a:effectLst/>
                <a:latin typeface="Calibri"/>
                <a:cs typeface="Calibri"/>
              </a:rPr>
              <a:t> cities.</a:t>
            </a: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456C9F-2EA5-A855-1AE0-A67E59188AFF}"/>
              </a:ext>
            </a:extLst>
          </p:cNvPr>
          <p:cNvSpPr txBox="1"/>
          <p:nvPr/>
        </p:nvSpPr>
        <p:spPr>
          <a:xfrm>
            <a:off x="1143571" y="6336845"/>
            <a:ext cx="5799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Tip: click a question to view its Cypher query / pseudocode</a:t>
            </a:r>
          </a:p>
        </p:txBody>
      </p:sp>
      <p:sp>
        <p:nvSpPr>
          <p:cNvPr id="12" name="Rectangle 11">
            <a:hlinkClick r:id="rId2" action="ppaction://hlinksldjump"/>
            <a:extLst>
              <a:ext uri="{FF2B5EF4-FFF2-40B4-BE49-F238E27FC236}">
                <a16:creationId xmlns:a16="http://schemas.microsoft.com/office/drawing/2014/main" id="{6894EA5B-4CA1-486A-3A43-F21C24408CE2}"/>
              </a:ext>
            </a:extLst>
          </p:cNvPr>
          <p:cNvSpPr/>
          <p:nvPr/>
        </p:nvSpPr>
        <p:spPr>
          <a:xfrm>
            <a:off x="1188720" y="3017520"/>
            <a:ext cx="3272589" cy="553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>
            <a:hlinkClick r:id="rId3" action="ppaction://hlinksldjump"/>
            <a:extLst>
              <a:ext uri="{FF2B5EF4-FFF2-40B4-BE49-F238E27FC236}">
                <a16:creationId xmlns:a16="http://schemas.microsoft.com/office/drawing/2014/main" id="{2253FB0C-46AA-05F0-D496-BAA7B998445A}"/>
              </a:ext>
            </a:extLst>
          </p:cNvPr>
          <p:cNvSpPr/>
          <p:nvPr/>
        </p:nvSpPr>
        <p:spPr>
          <a:xfrm>
            <a:off x="1188720" y="3688475"/>
            <a:ext cx="3272589" cy="553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>
            <a:hlinkClick r:id="rId4" action="ppaction://hlinksldjump"/>
            <a:extLst>
              <a:ext uri="{FF2B5EF4-FFF2-40B4-BE49-F238E27FC236}">
                <a16:creationId xmlns:a16="http://schemas.microsoft.com/office/drawing/2014/main" id="{B1B4756F-330F-DEC5-CC5D-FFD10924B86C}"/>
              </a:ext>
            </a:extLst>
          </p:cNvPr>
          <p:cNvSpPr/>
          <p:nvPr/>
        </p:nvSpPr>
        <p:spPr>
          <a:xfrm>
            <a:off x="1188719" y="4356030"/>
            <a:ext cx="3272589" cy="553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4">
            <a:hlinkClick r:id="rId5" action="ppaction://hlinksldjump"/>
            <a:extLst>
              <a:ext uri="{FF2B5EF4-FFF2-40B4-BE49-F238E27FC236}">
                <a16:creationId xmlns:a16="http://schemas.microsoft.com/office/drawing/2014/main" id="{0D3E123D-C8D5-6766-E439-0FDA82E09E71}"/>
              </a:ext>
            </a:extLst>
          </p:cNvPr>
          <p:cNvSpPr/>
          <p:nvPr/>
        </p:nvSpPr>
        <p:spPr>
          <a:xfrm>
            <a:off x="1188718" y="5023585"/>
            <a:ext cx="3272589" cy="553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>
            <a:hlinkClick r:id="rId6" action="ppaction://hlinksldjump"/>
            <a:extLst>
              <a:ext uri="{FF2B5EF4-FFF2-40B4-BE49-F238E27FC236}">
                <a16:creationId xmlns:a16="http://schemas.microsoft.com/office/drawing/2014/main" id="{67992D6B-AC40-563C-5E74-9DB922E790B1}"/>
              </a:ext>
            </a:extLst>
          </p:cNvPr>
          <p:cNvSpPr/>
          <p:nvPr/>
        </p:nvSpPr>
        <p:spPr>
          <a:xfrm>
            <a:off x="4556496" y="3007273"/>
            <a:ext cx="3272589" cy="9150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 16">
            <a:hlinkClick r:id="rId7" action="ppaction://hlinksldjump"/>
            <a:extLst>
              <a:ext uri="{FF2B5EF4-FFF2-40B4-BE49-F238E27FC236}">
                <a16:creationId xmlns:a16="http://schemas.microsoft.com/office/drawing/2014/main" id="{14E67FC1-7ECF-510F-3458-C22222F66409}"/>
              </a:ext>
            </a:extLst>
          </p:cNvPr>
          <p:cNvSpPr/>
          <p:nvPr/>
        </p:nvSpPr>
        <p:spPr>
          <a:xfrm>
            <a:off x="4556495" y="4241962"/>
            <a:ext cx="3272589" cy="743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17">
            <a:hlinkClick r:id="rId8" action="ppaction://hlinksldjump"/>
            <a:extLst>
              <a:ext uri="{FF2B5EF4-FFF2-40B4-BE49-F238E27FC236}">
                <a16:creationId xmlns:a16="http://schemas.microsoft.com/office/drawing/2014/main" id="{F1CBBFE8-76F7-21A8-D1A1-24E22947C0D8}"/>
              </a:ext>
            </a:extLst>
          </p:cNvPr>
          <p:cNvSpPr/>
          <p:nvPr/>
        </p:nvSpPr>
        <p:spPr>
          <a:xfrm>
            <a:off x="8040445" y="3024739"/>
            <a:ext cx="3272589" cy="553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18">
            <a:hlinkClick r:id="rId9" action="ppaction://hlinksldjump"/>
            <a:extLst>
              <a:ext uri="{FF2B5EF4-FFF2-40B4-BE49-F238E27FC236}">
                <a16:creationId xmlns:a16="http://schemas.microsoft.com/office/drawing/2014/main" id="{90AB7488-25F8-539E-277A-13D367FE30C1}"/>
              </a:ext>
            </a:extLst>
          </p:cNvPr>
          <p:cNvSpPr/>
          <p:nvPr/>
        </p:nvSpPr>
        <p:spPr>
          <a:xfrm>
            <a:off x="8040444" y="3782981"/>
            <a:ext cx="3272589" cy="653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>
            <a:hlinkClick r:id="rId10" action="ppaction://hlinksldjump"/>
            <a:extLst>
              <a:ext uri="{FF2B5EF4-FFF2-40B4-BE49-F238E27FC236}">
                <a16:creationId xmlns:a16="http://schemas.microsoft.com/office/drawing/2014/main" id="{D057A84E-1ABB-1A0D-A5DB-47027625C983}"/>
              </a:ext>
            </a:extLst>
          </p:cNvPr>
          <p:cNvSpPr/>
          <p:nvPr/>
        </p:nvSpPr>
        <p:spPr>
          <a:xfrm>
            <a:off x="8040443" y="4617271"/>
            <a:ext cx="3272589" cy="6778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tangle 20">
            <a:hlinkClick r:id="rId11" action="ppaction://hlinksldjump"/>
            <a:extLst>
              <a:ext uri="{FF2B5EF4-FFF2-40B4-BE49-F238E27FC236}">
                <a16:creationId xmlns:a16="http://schemas.microsoft.com/office/drawing/2014/main" id="{BBF4B1FD-554B-540F-E389-CAB20E95C70F}"/>
              </a:ext>
            </a:extLst>
          </p:cNvPr>
          <p:cNvSpPr/>
          <p:nvPr/>
        </p:nvSpPr>
        <p:spPr>
          <a:xfrm>
            <a:off x="8040442" y="5555271"/>
            <a:ext cx="3272589" cy="677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595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43000" y="601463"/>
            <a:ext cx="9905999" cy="1360898"/>
          </a:xfrm>
        </p:spPr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Tools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143001" y="2051224"/>
            <a:ext cx="4758612" cy="35671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Neo4J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i="0" err="1">
                <a:latin typeface="Calibri" panose="020F0502020204030204" pitchFamily="34" charset="0"/>
                <a:cs typeface="Calibri" panose="020F0502020204030204" pitchFamily="34" charset="0"/>
              </a:rPr>
              <a:t>AuraDB</a:t>
            </a:r>
            <a:r>
              <a:rPr lang="en-US" i="0">
                <a:latin typeface="Calibri" panose="020F0502020204030204" pitchFamily="34" charset="0"/>
                <a:cs typeface="Calibri" panose="020F0502020204030204" pitchFamily="34" charset="0"/>
              </a:rPr>
              <a:t> (free)</a:t>
            </a:r>
          </a:p>
          <a:p>
            <a:pPr marL="742950" lvl="2" indent="-285750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Nodes (89,220 / 200,000)</a:t>
            </a:r>
          </a:p>
          <a:p>
            <a:pPr marL="742950" lvl="2" indent="-285750"/>
            <a:r>
              <a:rPr lang="en-US" i="0">
                <a:latin typeface="Calibri" panose="020F0502020204030204" pitchFamily="34" charset="0"/>
                <a:cs typeface="Calibri" panose="020F0502020204030204" pitchFamily="34" charset="0"/>
              </a:rPr>
              <a:t>Relations (201,539 / 400,000)</a:t>
            </a:r>
          </a:p>
          <a:p>
            <a:pPr marL="742950" lvl="2" indent="-285750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Storage (752 KiB)</a:t>
            </a:r>
            <a:endParaRPr lang="en-US" i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i="0">
                <a:latin typeface="Calibri" panose="020F0502020204030204" pitchFamily="34" charset="0"/>
                <a:cs typeface="Calibri" panose="020F0502020204030204" pitchFamily="34" charset="0"/>
              </a:rPr>
              <a:t>Cypher Query Language (CQL)</a:t>
            </a: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Hadoop 3.3.4 MapReduce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i="0">
                <a:latin typeface="Calibri" panose="020F0502020204030204" pitchFamily="34" charset="0"/>
                <a:cs typeface="Calibri" panose="020F0502020204030204" pitchFamily="34" charset="0"/>
              </a:rPr>
              <a:t>Java</a:t>
            </a:r>
          </a:p>
          <a:p>
            <a:pPr lvl="1"/>
            <a:endParaRPr lang="en-US" i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">
            <a:extLst>
              <a:ext uri="{FF2B5EF4-FFF2-40B4-BE49-F238E27FC236}">
                <a16:creationId xmlns:a16="http://schemas.microsoft.com/office/drawing/2014/main" id="{4A79F022-4530-322B-3129-5B6E0D6650DF}"/>
              </a:ext>
            </a:extLst>
          </p:cNvPr>
          <p:cNvSpPr txBox="1">
            <a:spLocks/>
          </p:cNvSpPr>
          <p:nvPr/>
        </p:nvSpPr>
        <p:spPr>
          <a:xfrm>
            <a:off x="5901613" y="2051224"/>
            <a:ext cx="4758612" cy="35671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i="0">
                <a:latin typeface="Calibri"/>
                <a:cs typeface="Calibri"/>
              </a:rPr>
              <a:t>Python</a:t>
            </a:r>
          </a:p>
          <a:p>
            <a:pPr marL="742950" lvl="2" indent="-285750"/>
            <a:r>
              <a:rPr lang="en-US" i="0">
                <a:latin typeface="Calibri"/>
                <a:cs typeface="Calibri"/>
              </a:rPr>
              <a:t>PyQt5</a:t>
            </a:r>
          </a:p>
          <a:p>
            <a:pPr marL="1017270" lvl="4" indent="-285750"/>
            <a:r>
              <a:rPr lang="en-US">
                <a:latin typeface="Calibri"/>
                <a:cs typeface="Calibri"/>
              </a:rPr>
              <a:t>UI</a:t>
            </a:r>
            <a:endParaRPr lang="en-US" i="0">
              <a:latin typeface="Calibri"/>
              <a:cs typeface="Calibri"/>
            </a:endParaRPr>
          </a:p>
          <a:p>
            <a:pPr marL="742950" lvl="2" indent="-285750"/>
            <a:r>
              <a:rPr lang="en-US" i="0">
                <a:latin typeface="Calibri"/>
                <a:cs typeface="Calibri"/>
              </a:rPr>
              <a:t>Pandas</a:t>
            </a:r>
          </a:p>
          <a:p>
            <a:pPr marL="1017270" lvl="4" indent="-285750"/>
            <a:r>
              <a:rPr lang="en-US" i="0">
                <a:latin typeface="Calibri"/>
                <a:cs typeface="Calibri"/>
              </a:rPr>
              <a:t>Clean data</a:t>
            </a:r>
            <a:endParaRPr lang="en-US">
              <a:latin typeface="Calibri"/>
              <a:cs typeface="Calibri"/>
            </a:endParaRPr>
          </a:p>
          <a:p>
            <a:pPr marL="1017270" lvl="4" indent="-285750"/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DataFrame</a:t>
            </a:r>
            <a:endParaRPr lang="en-US" i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2" indent="-285750"/>
            <a:r>
              <a:rPr lang="en-US" i="0">
                <a:latin typeface="Calibri"/>
                <a:cs typeface="Calibri"/>
              </a:rPr>
              <a:t>Matplotlib + Seaborn</a:t>
            </a:r>
          </a:p>
          <a:p>
            <a:pPr marL="1017270" lvl="4" indent="-285750"/>
            <a:r>
              <a:rPr lang="en-US">
                <a:latin typeface="Calibri"/>
                <a:cs typeface="Calibri"/>
              </a:rPr>
              <a:t>Visuals</a:t>
            </a:r>
            <a:endParaRPr lang="en-US" i="0">
              <a:latin typeface="Calibri"/>
              <a:cs typeface="Calibri"/>
            </a:endParaRPr>
          </a:p>
          <a:p>
            <a:pPr marL="742950" lvl="2" indent="-285750"/>
            <a:r>
              <a:rPr lang="en-US">
                <a:latin typeface="Calibri"/>
                <a:cs typeface="Calibri"/>
              </a:rPr>
              <a:t>Neo4j</a:t>
            </a:r>
          </a:p>
          <a:p>
            <a:pPr marL="1017270" lvl="4" indent="-285750"/>
            <a:r>
              <a:rPr lang="en-US">
                <a:latin typeface="Calibri"/>
                <a:cs typeface="Calibri"/>
              </a:rPr>
              <a:t>Python Neo4J Driver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4" indent="0">
              <a:buNone/>
            </a:pPr>
            <a:endParaRPr lang="en-US" i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2823CD-1868-463F-B27D-B3B80F7D2BC2}"/>
              </a:ext>
            </a:extLst>
          </p:cNvPr>
          <p:cNvSpPr txBox="1"/>
          <p:nvPr/>
        </p:nvSpPr>
        <p:spPr>
          <a:xfrm>
            <a:off x="1315192" y="6242180"/>
            <a:ext cx="200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Big Data Stack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91874E-9429-C35D-2FC4-55841DF0295C}"/>
              </a:ext>
            </a:extLst>
          </p:cNvPr>
          <p:cNvSpPr txBox="1"/>
          <p:nvPr/>
        </p:nvSpPr>
        <p:spPr>
          <a:xfrm>
            <a:off x="6142229" y="6277947"/>
            <a:ext cx="234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 Stack</a:t>
            </a:r>
          </a:p>
        </p:txBody>
      </p:sp>
    </p:spTree>
    <p:extLst>
      <p:ext uri="{BB962C8B-B14F-4D97-AF65-F5344CB8AC3E}">
        <p14:creationId xmlns:p14="http://schemas.microsoft.com/office/powerpoint/2010/main" val="190300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Custom Solution – Q1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alibri"/>
                <a:cs typeface="Calibri"/>
              </a:rPr>
              <a:t>Goal: List of airports operating in a country 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>
                <a:latin typeface="Calibri"/>
                <a:cs typeface="Calibri"/>
              </a:rPr>
              <a:t>Trivial Solution (Filter data on one constraint)</a:t>
            </a:r>
          </a:p>
          <a:p>
            <a:r>
              <a:rPr lang="en-US">
                <a:latin typeface="Calibri"/>
                <a:cs typeface="Calibri"/>
              </a:rPr>
              <a:t>Input =&gt; airports + country</a:t>
            </a:r>
          </a:p>
          <a:p>
            <a:r>
              <a:rPr lang="en-US">
                <a:latin typeface="Calibri"/>
                <a:cs typeface="Calibri"/>
              </a:rPr>
              <a:t>Mapper =&gt; (country, record)</a:t>
            </a:r>
          </a:p>
          <a:p>
            <a:r>
              <a:rPr lang="en-US">
                <a:latin typeface="Calibri"/>
                <a:cs typeface="Calibri"/>
              </a:rPr>
              <a:t>Reducer =&gt; if target country == country = &gt; (country, record)</a:t>
            </a:r>
          </a:p>
          <a:p>
            <a:r>
              <a:rPr lang="en-US">
                <a:latin typeface="Calibri"/>
                <a:cs typeface="Calibri"/>
              </a:rPr>
              <a:t>Order does matter on checking target country, more efficient in reducer than mapper</a:t>
            </a:r>
          </a:p>
        </p:txBody>
      </p:sp>
    </p:spTree>
    <p:extLst>
      <p:ext uri="{BB962C8B-B14F-4D97-AF65-F5344CB8AC3E}">
        <p14:creationId xmlns:p14="http://schemas.microsoft.com/office/powerpoint/2010/main" val="3872436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B90B4-42B3-CE87-2A88-6A2460491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Custom Solution – Q7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BF322-9C38-563F-F288-56F40CB89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>
                <a:latin typeface="Calibri"/>
                <a:cs typeface="Calibri"/>
              </a:rPr>
              <a:t>Goal: Routes connecting two cities X and Y</a:t>
            </a:r>
          </a:p>
          <a:p>
            <a:r>
              <a:rPr lang="en-US">
                <a:latin typeface="Calibri"/>
                <a:cs typeface="Calibri"/>
              </a:rPr>
              <a:t>Non-trivial graph algorithm</a:t>
            </a:r>
          </a:p>
          <a:p>
            <a:r>
              <a:rPr lang="en-US">
                <a:latin typeface="Calibri"/>
                <a:cs typeface="Calibri"/>
              </a:rPr>
              <a:t>5 steps 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>
                <a:latin typeface="Calibri"/>
                <a:cs typeface="Calibri"/>
              </a:rPr>
              <a:t>Scalable but limitations exist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i="0">
                <a:latin typeface="Calibri"/>
                <a:cs typeface="Calibri"/>
              </a:rPr>
              <a:t>Can’t iterate over value more than once in the reducer</a:t>
            </a:r>
          </a:p>
          <a:p>
            <a:pPr marL="742950" lvl="2" indent="-285750"/>
            <a:r>
              <a:rPr lang="en-US" i="0">
                <a:latin typeface="Calibri"/>
                <a:cs typeface="Calibri"/>
              </a:rPr>
              <a:t>Used in extending the path</a:t>
            </a:r>
          </a:p>
          <a:p>
            <a:pPr marL="742950" lvl="2" indent="-285750"/>
            <a:r>
              <a:rPr lang="en-US" i="0">
                <a:latin typeface="Calibri"/>
                <a:cs typeface="Calibri"/>
              </a:rPr>
              <a:t>Similar problem in translating route to airport / airline names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i="0">
                <a:latin typeface="Calibri"/>
                <a:cs typeface="Calibri"/>
              </a:rPr>
              <a:t>Fix: copy values to an </a:t>
            </a:r>
            <a:r>
              <a:rPr lang="en-US" i="0" err="1">
                <a:latin typeface="Calibri"/>
                <a:cs typeface="Calibri"/>
              </a:rPr>
              <a:t>ArrayList</a:t>
            </a:r>
            <a:endParaRPr lang="en-US" i="0">
              <a:latin typeface="Calibri"/>
              <a:cs typeface="Calibri"/>
            </a:endParaRPr>
          </a:p>
          <a:p>
            <a:pPr marL="742950" lvl="2" indent="-285750"/>
            <a:r>
              <a:rPr lang="en-US" i="0">
                <a:latin typeface="Calibri"/>
                <a:cs typeface="Calibri"/>
              </a:rPr>
              <a:t>Problem: maximum si</a:t>
            </a:r>
            <a:r>
              <a:rPr lang="en-US">
                <a:latin typeface="Calibri"/>
                <a:cs typeface="Calibri"/>
              </a:rPr>
              <a:t>ze of </a:t>
            </a:r>
            <a:r>
              <a:rPr lang="en-US" err="1">
                <a:latin typeface="Calibri"/>
                <a:cs typeface="Calibri"/>
              </a:rPr>
              <a:t>ArrayList</a:t>
            </a:r>
            <a:r>
              <a:rPr lang="en-US">
                <a:latin typeface="Calibri"/>
                <a:cs typeface="Calibri"/>
              </a:rPr>
              <a:t> = maximum integer value since uses integer index</a:t>
            </a:r>
          </a:p>
          <a:p>
            <a:pPr marL="742950" lvl="2" indent="-285750"/>
            <a:r>
              <a:rPr lang="en-US" i="0">
                <a:latin typeface="Calibri"/>
                <a:cs typeface="Calibri"/>
              </a:rPr>
              <a:t>Ultimate Solution: U</a:t>
            </a:r>
            <a:r>
              <a:rPr lang="en-US">
                <a:latin typeface="Calibri"/>
                <a:cs typeface="Calibri"/>
              </a:rPr>
              <a:t>se disk to store the list</a:t>
            </a:r>
            <a:endParaRPr lang="en-US" i="0">
              <a:latin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0ED5F7-8220-6BD8-C8F0-F38A53204550}"/>
              </a:ext>
            </a:extLst>
          </p:cNvPr>
          <p:cNvSpPr txBox="1"/>
          <p:nvPr/>
        </p:nvSpPr>
        <p:spPr>
          <a:xfrm>
            <a:off x="6407021" y="1304351"/>
            <a:ext cx="5784979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en-US">
                <a:latin typeface="Calibri"/>
                <a:cs typeface="Calibri"/>
              </a:rPr>
              <a:t>Create list of airport ids for X and Y</a:t>
            </a:r>
          </a:p>
          <a:p>
            <a:pPr marL="342900" indent="-342900">
              <a:buAutoNum type="arabicPeriod"/>
            </a:pPr>
            <a:r>
              <a:rPr lang="en-US">
                <a:latin typeface="Calibri"/>
                <a:cs typeface="Calibri"/>
              </a:rPr>
              <a:t>Create adjacency triples (airport id -&gt; airline id -&gt; airport id)</a:t>
            </a:r>
          </a:p>
          <a:p>
            <a:pPr marL="342900" indent="-342900">
              <a:buAutoNum type="arabicPeriod"/>
            </a:pPr>
            <a:r>
              <a:rPr lang="en-US">
                <a:latin typeface="Calibri"/>
                <a:cs typeface="Calibri"/>
              </a:rPr>
              <a:t>Expand paths desired number of times</a:t>
            </a:r>
          </a:p>
          <a:p>
            <a:pPr marL="342900" indent="-342900">
              <a:buAutoNum type="arabicPeriod"/>
            </a:pPr>
            <a:r>
              <a:rPr lang="en-US">
                <a:latin typeface="Calibri"/>
                <a:cs typeface="Calibri"/>
              </a:rPr>
              <a:t>Select paths that have starting ids from first list of airport ids and ending ids from list of second list of ids</a:t>
            </a:r>
          </a:p>
          <a:p>
            <a:pPr marL="342900" indent="-342900">
              <a:buAutoNum type="arabicPeriod"/>
            </a:pPr>
            <a:r>
              <a:rPr lang="en-US">
                <a:latin typeface="Calibri"/>
                <a:cs typeface="Calibri"/>
              </a:rPr>
              <a:t>Translate ids to airport or airline names</a:t>
            </a:r>
          </a:p>
        </p:txBody>
      </p:sp>
    </p:spTree>
    <p:extLst>
      <p:ext uri="{BB962C8B-B14F-4D97-AF65-F5344CB8AC3E}">
        <p14:creationId xmlns:p14="http://schemas.microsoft.com/office/powerpoint/2010/main" val="2825341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B35FE-43F7-197C-A9C4-B090CF8D2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606368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EDEF5-88C2-10D7-4B54-FCE185C1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874050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28018-2B6A-9E1C-1FAF-BCC7A808E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Cypher Queries / 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857B0-650D-DA51-CCFD-490A5E872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The following slides are not apart of the live presentation.</a:t>
            </a: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They are here to link to the 10 posed questions.</a:t>
            </a:r>
          </a:p>
        </p:txBody>
      </p:sp>
    </p:spTree>
    <p:extLst>
      <p:ext uri="{BB962C8B-B14F-4D97-AF65-F5344CB8AC3E}">
        <p14:creationId xmlns:p14="http://schemas.microsoft.com/office/powerpoint/2010/main" val="1273738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58FF1-5FCC-BB79-15F8-048323134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400">
                <a:latin typeface="Calibri"/>
                <a:cs typeface="Calibri"/>
              </a:rPr>
              <a:t>Q1</a:t>
            </a:r>
            <a:br>
              <a:rPr lang="en-US">
                <a:latin typeface="Calibri"/>
              </a:rPr>
            </a:br>
            <a:r>
              <a:rPr lang="en-US" sz="2000" i="1">
                <a:latin typeface="Calibri"/>
                <a:cs typeface="Calibri"/>
              </a:rPr>
              <a:t>Given a country X, provide a list of airports operating in country X: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E4DC4-4E02-E11E-AF48-7F5AB16E2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cap="small" spc="25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Cypher Query Pseudo-code</a:t>
            </a:r>
            <a:endParaRPr lang="en-US"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MATCH (Airport) </a:t>
            </a:r>
            <a:endParaRPr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WHERE Country = “User Input” </a:t>
            </a:r>
            <a:endParaRPr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RETURN </a:t>
            </a:r>
            <a:r>
              <a:rPr lang="en-US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AirportID</a:t>
            </a:r>
            <a:r>
              <a:rPr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Name, City, Country</a:t>
            </a:r>
            <a:endParaRPr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B31984-381E-7CE3-C006-47ECF80F88F7}"/>
              </a:ext>
            </a:extLst>
          </p:cNvPr>
          <p:cNvSpPr txBox="1"/>
          <p:nvPr/>
        </p:nvSpPr>
        <p:spPr>
          <a:xfrm>
            <a:off x="1143000" y="6278843"/>
            <a:ext cx="6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Back</a:t>
            </a:r>
          </a:p>
        </p:txBody>
      </p:sp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94B7F9AF-5B84-50FB-1ADF-773851AF8106}"/>
              </a:ext>
            </a:extLst>
          </p:cNvPr>
          <p:cNvSpPr/>
          <p:nvPr/>
        </p:nvSpPr>
        <p:spPr>
          <a:xfrm>
            <a:off x="1143000" y="6234545"/>
            <a:ext cx="722745" cy="489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078778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DarkSeedLeftStep">
      <a:dk1>
        <a:srgbClr val="000000"/>
      </a:dk1>
      <a:lt1>
        <a:srgbClr val="FFFFFF"/>
      </a:lt1>
      <a:dk2>
        <a:srgbClr val="301B2E"/>
      </a:dk2>
      <a:lt2>
        <a:srgbClr val="F0F3F2"/>
      </a:lt2>
      <a:accent1>
        <a:srgbClr val="E72986"/>
      </a:accent1>
      <a:accent2>
        <a:srgbClr val="D517C3"/>
      </a:accent2>
      <a:accent3>
        <a:srgbClr val="AA29E7"/>
      </a:accent3>
      <a:accent4>
        <a:srgbClr val="5526D8"/>
      </a:accent4>
      <a:accent5>
        <a:srgbClr val="2946E7"/>
      </a:accent5>
      <a:accent6>
        <a:srgbClr val="1784D5"/>
      </a:accent6>
      <a:hlink>
        <a:srgbClr val="413FBF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18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RegattaVTI</vt:lpstr>
      <vt:lpstr>Flight Navigator</vt:lpstr>
      <vt:lpstr>Problem Statement</vt:lpstr>
      <vt:lpstr>Tools</vt:lpstr>
      <vt:lpstr>Custom Solution – Q1</vt:lpstr>
      <vt:lpstr>Custom Solution – Q7</vt:lpstr>
      <vt:lpstr>Demonstration</vt:lpstr>
      <vt:lpstr>Conclusion</vt:lpstr>
      <vt:lpstr>Cypher Queries / Pseudocode</vt:lpstr>
      <vt:lpstr>Q1 Given a country X, provide a list of airports operating in country X:</vt:lpstr>
      <vt:lpstr>Q2 Given a number of stops X, provide a list of airlines having X stops:</vt:lpstr>
      <vt:lpstr>Q3 Given a code share X for airlines, provide a list of airlines operating with code share X:</vt:lpstr>
      <vt:lpstr>Q4 Given the option to display active airlines, provide a list of active airlines if selected:</vt:lpstr>
      <vt:lpstr>Q5 Given the option to display the country or territory with the highest number of airports, provide the country or territory with the highest number of airports if selected:</vt:lpstr>
      <vt:lpstr>Q6 Given a number of cities X, provide the top X cities with the most incoming and outgoing airlines:</vt:lpstr>
      <vt:lpstr>Q7 Given two cities X and Y, provide a list of routes connecting cities X and Y:</vt:lpstr>
      <vt:lpstr>Q8 Given two cities X and Y and a number of stops Z, provide a list of routes connecting cities X and Y with fewer than Z stops:</vt:lpstr>
      <vt:lpstr>Q9 Given a city X and number of stops Y, provide a list of cities that can be reached from X within Y stops:</vt:lpstr>
      <vt:lpstr>Q10 Shortest (geographically) direct routes from one city to its connected cities.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revision>3</cp:revision>
  <dcterms:created xsi:type="dcterms:W3CDTF">2019-10-16T03:03:10Z</dcterms:created>
  <dcterms:modified xsi:type="dcterms:W3CDTF">2022-12-09T23:21:36Z</dcterms:modified>
</cp:coreProperties>
</file>