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98BAF1-98A9-4246-C45C-7EADA7AE4136}" name="Lee, Nam Jun" initials="LNJ" userId="S::namjun.lee@wsu.edu::a5ace140-7953-4277-8500-b77302618fa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/>
    <p:restoredTop sz="67497"/>
  </p:normalViewPr>
  <p:slideViewPr>
    <p:cSldViewPr snapToGrid="0" snapToObjects="1">
      <p:cViewPr varScale="1">
        <p:scale>
          <a:sx n="87" d="100"/>
          <a:sy n="87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814FD-9DAD-C946-91AE-3EEB2C108ACC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5CEF-D108-F64A-B7C3-86235F898F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7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Hi everyone, my name is Nam Jun Lee and I'm going to </a:t>
            </a:r>
            <a:r>
              <a:rPr kumimoji="1" lang="en-US" altLang="ko-Kore-KR"/>
              <a:t>explain my CPTS </a:t>
            </a:r>
            <a:r>
              <a:rPr kumimoji="1" lang="en-US" altLang="ko-Kore-KR" dirty="0"/>
              <a:t>315 project today. 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02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In December 2019, the whole world is still confused by a disease called COVID-19.</a:t>
            </a:r>
          </a:p>
          <a:p>
            <a:endParaRPr kumimoji="1" lang="en" altLang="ko-Kore-KR" dirty="0"/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COVID-19 is a dangerous disease and the rate of transmission is fast, so people should immediately quarantine when symptoms appear.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ko-Kore-KR" dirty="0"/>
              <a:t>Therefore, just as many researchers use artificial intelligence to tell people what symptoms appear when they have COVID-19, I wanted to use machine learning for these pandemic diseases, so I decided to proceed with this COVID-19 prediction classification project.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70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my project is to implement three predictive classifiers through COVID-19 symptoms and then compare the accuracy to find the most optimal model. It is also to find out which symptoms affect COVID-19 through this optimal model.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dataset used had two types of specific strings yes or no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will be used to predict COVID-19 through 20 symptoms.</a:t>
            </a:r>
          </a:p>
          <a:p>
            <a:endParaRPr lang="en" altLang="ko-Kore-KR" dirty="0"/>
          </a:p>
          <a:p>
            <a:r>
              <a:rPr kumimoji="1" lang="en" altLang="ko-Kore-KR" dirty="0"/>
              <a:t>For this modeling task, I utilized the machine learning library provided by Scikit-learn.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756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First, before learning the model, I checked the correlation to remove unnecessary information from the data.</a:t>
            </a:r>
          </a:p>
          <a:p>
            <a:endParaRPr kumimoji="1" lang="en" altLang="ko-Kore-KR" dirty="0"/>
          </a:p>
          <a:p>
            <a:r>
              <a:rPr kumimoji="1" lang="en" altLang="ko-Kore-KR" dirty="0"/>
              <a:t>It can be seen that "Wearing Masks" and "Sanitization from Market" have no effect on COVID-19. Therefore, I decided to remove those two variables before fitting the model.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2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To proceed with this project, I will apply three classifier models Logistic Regression, Support Vector Machine with linear kernel, and Decision Tree. </a:t>
            </a:r>
          </a:p>
          <a:p>
            <a:endParaRPr kumimoji="1" lang="en" altLang="ko-Kore-KR" dirty="0"/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used to measure the performance of a classification model whose output is a probability value using a cross-entropy loss function. </a:t>
            </a:r>
          </a:p>
          <a:p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SVM can measure performance by first finding a dividing line between the two classes and then checking the hyperplane where each input data belongs. </a:t>
            </a:r>
          </a:p>
          <a:p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correspond to supervised learning and are an analysis method that combines patterns existing between data into predictable rules and charts them into decision tree structures.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481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After fitting the three models, it checked these performance accuracies and found that all three models are highly accurate prediction models with an accuracy of 96% or higher. But the Decision Tree model is the optimal model because this model shows slightly higher accuracy than the two models.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63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ore-K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checking the feature importance graph </a:t>
            </a:r>
            <a:r>
              <a:rPr kumimoji="1" lang="en-US" altLang="ko-Kore-K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kumimoji="1" lang="en" altLang="ko-Kore-K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there is a high probability of being infected with COVID-19 when there are physical symptoms such as "Sore throat”, "Breathing Problem”, and "Aboard travel”.</a:t>
            </a:r>
          </a:p>
          <a:p>
            <a:endParaRPr kumimoji="1" lang="en" altLang="ko-Kore-KR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also, it can be seen that physical symptoms such as "Headache”, ”Fatigue”, and "Running Nose" are not very related to COVID-19 infection.</a:t>
            </a:r>
          </a:p>
          <a:p>
            <a:endParaRPr kumimoji="1" lang="en" altLang="ko-Kore-KR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show that the use of the Decision Tree classifier in predicting COVID-19 is effective and can be used to develop programs that help predict COVID-19 infection by identifying symptoms </a:t>
            </a:r>
            <a:r>
              <a:rPr kumimoji="1" lang="en" altLang="ko-Kore-KR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infected.</a:t>
            </a:r>
            <a:endParaRPr kumimoji="1" lang="ko-Kore-KR" alt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5CEF-D108-F64A-B7C3-86235F898F2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25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EB7E6-7FCB-6D27-5819-12FA4BAC2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COVID-19 </a:t>
            </a:r>
            <a:b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Classifier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68B9B-650A-B657-9B73-FD7593C69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Cpts 315 – Introduction to data mining</a:t>
            </a:r>
          </a:p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 Jun Lee 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3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CA1F-DC72-1A51-6151-72A3E8B8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EE7CA-62DD-7BE5-3534-EDBACAA57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00" r="94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43F85-700B-379D-7BA8-83DE299F3CBF}"/>
              </a:ext>
            </a:extLst>
          </p:cNvPr>
          <p:cNvSpPr txBox="1"/>
          <p:nvPr/>
        </p:nvSpPr>
        <p:spPr>
          <a:xfrm>
            <a:off x="685801" y="2274838"/>
            <a:ext cx="4711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" altLang="ko-Kore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andemic</a:t>
            </a: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disease</a:t>
            </a:r>
          </a:p>
          <a:p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fast in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Immediate isolation is required when symptoms appear</a:t>
            </a:r>
            <a:endParaRPr lang="en" altLang="ko-Kore-KR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3402-6F50-448B-8F6E-FCD4493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99" y="519299"/>
            <a:ext cx="436421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Precise problem</a:t>
            </a:r>
            <a:endParaRPr kumimoji="1"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0D72A-22DD-4A50-3AFA-1478D7C6F93E}"/>
              </a:ext>
            </a:extLst>
          </p:cNvPr>
          <p:cNvSpPr txBox="1"/>
          <p:nvPr/>
        </p:nvSpPr>
        <p:spPr>
          <a:xfrm>
            <a:off x="440898" y="1972662"/>
            <a:ext cx="4364215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ko-Kore-KR" dirty="0"/>
              <a:t> </a:t>
            </a: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of COVID-19 through COVID-19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Symptoms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Two categorical attributes of the data used: Yes or No.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Determine whether it's COVID-19 or not from 20 symptoms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Machine Learning method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Scikit-learn</a:t>
            </a:r>
            <a:endParaRPr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3297A7-A07F-3ADD-22F4-00B65EEE8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89752" y="1039179"/>
            <a:ext cx="6095593" cy="48601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40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DF100-4A29-6B84-0F86-DDCA3BF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8653"/>
            <a:ext cx="10131425" cy="1456267"/>
          </a:xfrm>
        </p:spPr>
        <p:txBody>
          <a:bodyPr/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7373E1-471A-9406-EB3D-F15BB408A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395662"/>
            <a:ext cx="6749715" cy="49931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C9878-BF34-2954-0183-B661C1912A0A}"/>
              </a:ext>
            </a:extLst>
          </p:cNvPr>
          <p:cNvSpPr txBox="1"/>
          <p:nvPr/>
        </p:nvSpPr>
        <p:spPr>
          <a:xfrm>
            <a:off x="7724274" y="1395662"/>
            <a:ext cx="4150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unnecessary data:</a:t>
            </a:r>
          </a:p>
          <a:p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Wearing Masks</a:t>
            </a:r>
          </a:p>
          <a:p>
            <a:pPr marL="342900" indent="-342900">
              <a:buAutoNum type="arabicPeriod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Sanitization from Market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74335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9BFB-DBBB-B686-ABF7-66797747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9" y="98742"/>
            <a:ext cx="10131425" cy="1456267"/>
          </a:xfrm>
        </p:spPr>
        <p:txBody>
          <a:bodyPr/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High-level solution methodology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5" name="Picture 1" descr="page9image29921552">
            <a:extLst>
              <a:ext uri="{FF2B5EF4-FFF2-40B4-BE49-F238E27FC236}">
                <a16:creationId xmlns:a16="http://schemas.microsoft.com/office/drawing/2014/main" id="{33DE293E-034C-EF8E-A0A0-C1FF3764F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9" y="2094829"/>
            <a:ext cx="4377157" cy="25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0image19363328">
            <a:extLst>
              <a:ext uri="{FF2B5EF4-FFF2-40B4-BE49-F238E27FC236}">
                <a16:creationId xmlns:a16="http://schemas.microsoft.com/office/drawing/2014/main" id="{431B1979-DE22-5FE3-E0FF-6799315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1" y="2251870"/>
            <a:ext cx="2679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image30361632">
            <a:extLst>
              <a:ext uri="{FF2B5EF4-FFF2-40B4-BE49-F238E27FC236}">
                <a16:creationId xmlns:a16="http://schemas.microsoft.com/office/drawing/2014/main" id="{9F76A395-F861-957F-790B-1BE0C877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82" y="2040577"/>
            <a:ext cx="2770938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0image19363520">
            <a:extLst>
              <a:ext uri="{FF2B5EF4-FFF2-40B4-BE49-F238E27FC236}">
                <a16:creationId xmlns:a16="http://schemas.microsoft.com/office/drawing/2014/main" id="{1BC5B859-0C46-95EA-BC3D-C71BB00A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1" y="2251870"/>
            <a:ext cx="1828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1image19083456">
            <a:extLst>
              <a:ext uri="{FF2B5EF4-FFF2-40B4-BE49-F238E27FC236}">
                <a16:creationId xmlns:a16="http://schemas.microsoft.com/office/drawing/2014/main" id="{45E63FC2-2362-6D21-E752-6C641BFE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9" y="2065867"/>
            <a:ext cx="2044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1image29995408">
            <a:extLst>
              <a:ext uri="{FF2B5EF4-FFF2-40B4-BE49-F238E27FC236}">
                <a16:creationId xmlns:a16="http://schemas.microsoft.com/office/drawing/2014/main" id="{316969B0-A31F-9C2C-4F20-621D7CAD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9" y="1932513"/>
            <a:ext cx="2887906" cy="27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1image19084224">
            <a:extLst>
              <a:ext uri="{FF2B5EF4-FFF2-40B4-BE49-F238E27FC236}">
                <a16:creationId xmlns:a16="http://schemas.microsoft.com/office/drawing/2014/main" id="{726573BD-FFE1-58AB-10DD-622BEE84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9" y="2065867"/>
            <a:ext cx="1397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11image19086528">
            <a:extLst>
              <a:ext uri="{FF2B5EF4-FFF2-40B4-BE49-F238E27FC236}">
                <a16:creationId xmlns:a16="http://schemas.microsoft.com/office/drawing/2014/main" id="{F0C1C064-97F5-D5E4-F862-7F01B68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9" y="2065867"/>
            <a:ext cx="673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531BB89-2C66-F9A6-7828-6C291CC75582}"/>
              </a:ext>
            </a:extLst>
          </p:cNvPr>
          <p:cNvCxnSpPr>
            <a:cxnSpLocks/>
          </p:cNvCxnSpPr>
          <p:nvPr/>
        </p:nvCxnSpPr>
        <p:spPr>
          <a:xfrm>
            <a:off x="4908885" y="1311442"/>
            <a:ext cx="0" cy="46441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03B6FB0-3824-8125-F682-ED740AAF94A6}"/>
              </a:ext>
            </a:extLst>
          </p:cNvPr>
          <p:cNvCxnSpPr>
            <a:cxnSpLocks/>
          </p:cNvCxnSpPr>
          <p:nvPr/>
        </p:nvCxnSpPr>
        <p:spPr>
          <a:xfrm>
            <a:off x="8033085" y="1311442"/>
            <a:ext cx="0" cy="46441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648263A-78D9-2390-705E-5B273B7EA14E}"/>
              </a:ext>
            </a:extLst>
          </p:cNvPr>
          <p:cNvCxnSpPr>
            <a:cxnSpLocks/>
          </p:cNvCxnSpPr>
          <p:nvPr/>
        </p:nvCxnSpPr>
        <p:spPr>
          <a:xfrm>
            <a:off x="0" y="131144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3BD061-DF31-B677-810A-5D0966BD389C}"/>
              </a:ext>
            </a:extLst>
          </p:cNvPr>
          <p:cNvSpPr txBox="1"/>
          <p:nvPr/>
        </p:nvSpPr>
        <p:spPr>
          <a:xfrm>
            <a:off x="1451882" y="1503095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</a:t>
            </a:r>
            <a:r>
              <a:rPr kumimoji="1" lang="en-US" altLang="ko-Kore-KR" dirty="0"/>
              <a:t> Regression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CF853-C04B-732A-5106-74F9E942106B}"/>
              </a:ext>
            </a:extLst>
          </p:cNvPr>
          <p:cNvSpPr txBox="1"/>
          <p:nvPr/>
        </p:nvSpPr>
        <p:spPr>
          <a:xfrm>
            <a:off x="6285239" y="15074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E2201-D546-2F21-5684-F8EEAA73858D}"/>
              </a:ext>
            </a:extLst>
          </p:cNvPr>
          <p:cNvSpPr txBox="1"/>
          <p:nvPr/>
        </p:nvSpPr>
        <p:spPr>
          <a:xfrm>
            <a:off x="9457489" y="1451711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kumimoji="1" lang="en-US" altLang="ko-Kore-KR" dirty="0"/>
              <a:t> Tree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08896-EA09-BDEA-8400-D39D0917F34D}"/>
              </a:ext>
            </a:extLst>
          </p:cNvPr>
          <p:cNvSpPr txBox="1"/>
          <p:nvPr/>
        </p:nvSpPr>
        <p:spPr>
          <a:xfrm>
            <a:off x="237289" y="6193450"/>
            <a:ext cx="550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Implemented with the Scikit-learn library in Python</a:t>
            </a:r>
          </a:p>
          <a:p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AF7AE13-2575-C7EE-D4BF-36D0B50E71AE}"/>
              </a:ext>
            </a:extLst>
          </p:cNvPr>
          <p:cNvCxnSpPr>
            <a:cxnSpLocks/>
          </p:cNvCxnSpPr>
          <p:nvPr/>
        </p:nvCxnSpPr>
        <p:spPr>
          <a:xfrm>
            <a:off x="0" y="59556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8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AB5A-3082-9D40-9183-A033B4AB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1: Compare model accuracy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21DDDF-E4B1-0772-28A3-708B89D5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218670"/>
            <a:ext cx="4716630" cy="3039129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878A08-B88A-AEC8-0075-2F4DD99D0C3C}"/>
              </a:ext>
            </a:extLst>
          </p:cNvPr>
          <p:cNvSpPr txBox="1">
            <a:spLocks/>
          </p:cNvSpPr>
          <p:nvPr/>
        </p:nvSpPr>
        <p:spPr>
          <a:xfrm>
            <a:off x="5901202" y="2065867"/>
            <a:ext cx="560499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9A27A-DB45-1B93-1041-B7C0F2D39949}"/>
              </a:ext>
            </a:extLst>
          </p:cNvPr>
          <p:cNvSpPr txBox="1"/>
          <p:nvPr/>
        </p:nvSpPr>
        <p:spPr>
          <a:xfrm>
            <a:off x="5751513" y="2319784"/>
            <a:ext cx="6290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MODEL:</a:t>
            </a:r>
          </a:p>
          <a:p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ore-KR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</a:t>
            </a: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SVM &gt; LOGISTIC REGRESSION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784C2-F9A2-3759-D2F6-DFE3A0B2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07" y="300623"/>
            <a:ext cx="10515256" cy="1456267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2: </a:t>
            </a: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Influential Symptoms of COVID-19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C988EA-0A37-9C1D-B725-91DDD867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607" y="1648605"/>
            <a:ext cx="8012688" cy="46631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E2E9C-6B1B-F26B-87B8-43016D4DC885}"/>
              </a:ext>
            </a:extLst>
          </p:cNvPr>
          <p:cNvSpPr txBox="1"/>
          <p:nvPr/>
        </p:nvSpPr>
        <p:spPr>
          <a:xfrm>
            <a:off x="8831178" y="1648605"/>
            <a:ext cx="30199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Influential:</a:t>
            </a:r>
          </a:p>
          <a:p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Sore Throat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Breathing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Aboard Travel</a:t>
            </a:r>
          </a:p>
          <a:p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Influential:</a:t>
            </a:r>
          </a:p>
          <a:p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Fatigue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 Nose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40846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243</TotalTime>
  <Words>639</Words>
  <Application>Microsoft Macintosh PowerPoint</Application>
  <PresentationFormat>와이드스크린</PresentationFormat>
  <Paragraphs>81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천체</vt:lpstr>
      <vt:lpstr>COVID-19  Prediction Classifier</vt:lpstr>
      <vt:lpstr>Motivation</vt:lpstr>
      <vt:lpstr>Precise problem</vt:lpstr>
      <vt:lpstr>Preprocessing</vt:lpstr>
      <vt:lpstr>High-level solution methodology</vt:lpstr>
      <vt:lpstr>Result 1: Compare model accuracy</vt:lpstr>
      <vt:lpstr>Result 2: Influential Symptoms of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Prediction Classifier</dc:title>
  <dc:creator>Lee, Nam Jun</dc:creator>
  <cp:lastModifiedBy>Lee, Nam Jun</cp:lastModifiedBy>
  <cp:revision>28</cp:revision>
  <dcterms:created xsi:type="dcterms:W3CDTF">2022-06-30T03:16:59Z</dcterms:created>
  <dcterms:modified xsi:type="dcterms:W3CDTF">2022-07-22T11:56:29Z</dcterms:modified>
</cp:coreProperties>
</file>