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530" r:id="rId5"/>
    <p:sldId id="531" r:id="rId6"/>
    <p:sldId id="533" r:id="rId7"/>
    <p:sldId id="534" r:id="rId8"/>
    <p:sldId id="536" r:id="rId9"/>
    <p:sldId id="550" r:id="rId10"/>
    <p:sldId id="551" r:id="rId11"/>
    <p:sldId id="552" r:id="rId12"/>
    <p:sldId id="553" r:id="rId13"/>
    <p:sldId id="554" r:id="rId14"/>
    <p:sldId id="555" r:id="rId15"/>
    <p:sldId id="547" r:id="rId16"/>
    <p:sldId id="537" r:id="rId17"/>
    <p:sldId id="548" r:id="rId18"/>
    <p:sldId id="549" r:id="rId19"/>
    <p:sldId id="556" r:id="rId20"/>
    <p:sldId id="557" r:id="rId21"/>
    <p:sldId id="558" r:id="rId22"/>
    <p:sldId id="559" r:id="rId23"/>
    <p:sldId id="546" r:id="rId24"/>
    <p:sldId id="545" r:id="rId25"/>
    <p:sldId id="538" r:id="rId26"/>
    <p:sldId id="539" r:id="rId27"/>
    <p:sldId id="540" r:id="rId28"/>
    <p:sldId id="541" r:id="rId29"/>
    <p:sldId id="543" r:id="rId30"/>
    <p:sldId id="54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6A6E1-CC71-83AA-8A5F-E99E01B37298}" v="2663" dt="2023-07-27T16:13:50.893"/>
    <p1510:client id="{9E8A6B6E-E062-2208-EB9A-603A2B3BD5D7}" v="2306" dt="2023-07-27T13:48:40.537"/>
    <p1510:client id="{B7CC2525-5C3E-21AA-783A-4436524982AD}" v="812" dt="2023-07-27T15:06:05.820"/>
    <p1510:client id="{BEAEB2F5-2866-F002-830D-C68903595AC5}" v="34" dt="2023-07-27T14:43:38.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err="1"/>
              <a:t>SuMMARIZZING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vert="horz" lIns="91440" tIns="45720" rIns="91440" bIns="45720" rtlCol="0" anchor="t">
            <a:noAutofit/>
          </a:bodyPr>
          <a:lstStyle/>
          <a:p>
            <a:endParaRPr lang="en-US"/>
          </a:p>
          <a:p>
            <a:endParaRPr lang="en-US"/>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993AD1-C493-F40A-42C5-D9799C2A24C3}"/>
              </a:ext>
            </a:extLst>
          </p:cNvPr>
          <p:cNvSpPr>
            <a:spLocks noGrp="1"/>
          </p:cNvSpPr>
          <p:nvPr>
            <p:ph type="sldNum" sz="quarter" idx="11"/>
          </p:nvPr>
        </p:nvSpPr>
        <p:spPr/>
        <p:txBody>
          <a:bodyPr/>
          <a:lstStyle/>
          <a:p>
            <a:fld id="{294A09A9-5501-47C1-A89A-A340965A2BE2}" type="slidenum">
              <a:rPr lang="en-US" smtClean="0"/>
              <a:pPr/>
              <a:t>10</a:t>
            </a:fld>
            <a:endParaRPr lang="en-US"/>
          </a:p>
        </p:txBody>
      </p:sp>
      <p:sp>
        <p:nvSpPr>
          <p:cNvPr id="4" name="Title 3">
            <a:extLst>
              <a:ext uri="{FF2B5EF4-FFF2-40B4-BE49-F238E27FC236}">
                <a16:creationId xmlns:a16="http://schemas.microsoft.com/office/drawing/2014/main" id="{0D4EADB7-3412-8B37-2788-EC0E7FF3466E}"/>
              </a:ext>
            </a:extLst>
          </p:cNvPr>
          <p:cNvSpPr>
            <a:spLocks noGrp="1"/>
          </p:cNvSpPr>
          <p:nvPr>
            <p:ph type="title"/>
          </p:nvPr>
        </p:nvSpPr>
        <p:spPr>
          <a:xfrm>
            <a:off x="1224953" y="37907"/>
            <a:ext cx="8878824" cy="1069848"/>
          </a:xfrm>
        </p:spPr>
        <p:txBody>
          <a:bodyPr/>
          <a:lstStyle/>
          <a:p>
            <a:r>
              <a:rPr lang="en-US" err="1"/>
              <a:t>MEthods</a:t>
            </a:r>
            <a:r>
              <a:rPr lang="en-US"/>
              <a:t> of sentiment analysis</a:t>
            </a:r>
          </a:p>
        </p:txBody>
      </p:sp>
      <p:sp>
        <p:nvSpPr>
          <p:cNvPr id="5" name="Content Placeholder 4">
            <a:extLst>
              <a:ext uri="{FF2B5EF4-FFF2-40B4-BE49-F238E27FC236}">
                <a16:creationId xmlns:a16="http://schemas.microsoft.com/office/drawing/2014/main" id="{2668B8F6-F2E5-70A4-D4C1-55740A339C2B}"/>
              </a:ext>
            </a:extLst>
          </p:cNvPr>
          <p:cNvSpPr>
            <a:spLocks noGrp="1"/>
          </p:cNvSpPr>
          <p:nvPr>
            <p:ph idx="1"/>
          </p:nvPr>
        </p:nvSpPr>
        <p:spPr>
          <a:xfrm>
            <a:off x="1063966" y="1171805"/>
            <a:ext cx="10715093" cy="5010611"/>
          </a:xfrm>
        </p:spPr>
        <p:txBody>
          <a:bodyPr vert="horz" lIns="91440" tIns="45720" rIns="91440" bIns="45720" rtlCol="0" anchor="t">
            <a:noAutofit/>
          </a:bodyPr>
          <a:lstStyle/>
          <a:p>
            <a:pPr marL="347345" indent="-347345">
              <a:buFont typeface="Wingdings" panose="02070309020205020404" pitchFamily="49" charset="0"/>
              <a:buChar char="Ø"/>
            </a:pPr>
            <a:r>
              <a:rPr lang="en-US" sz="2000">
                <a:cs typeface="Segoe UI"/>
              </a:rPr>
              <a:t>Logistic Regression: </a:t>
            </a:r>
            <a:r>
              <a:rPr lang="en-US" sz="2000">
                <a:solidFill>
                  <a:srgbClr val="D1D5DB"/>
                </a:solidFill>
                <a:ea typeface="+mn-lt"/>
                <a:cs typeface="+mn-lt"/>
              </a:rPr>
              <a:t>Logistic regression is a type of binary classification algorithm that models the probability of an instance belonging to a certain class (in this case, positive sentiment) based on its features (words or n-grams in the text). The output of logistic regression is a probability score between 0 and 1, and a threshold is used to convert this score into a binary sentiment prediction (e.g., 0 for negative sentiment and 1 for positive sentiment).</a:t>
            </a:r>
          </a:p>
          <a:p>
            <a:pPr marL="347345" indent="-347345">
              <a:buFont typeface="Wingdings" panose="02070309020205020404" pitchFamily="49" charset="0"/>
              <a:buChar char="Ø"/>
            </a:pPr>
            <a:r>
              <a:rPr lang="en-US" sz="2000">
                <a:solidFill>
                  <a:srgbClr val="D1D5DB"/>
                </a:solidFill>
                <a:cs typeface="Segoe UI Light"/>
              </a:rPr>
              <a:t>Support Vector Machine(SVM): </a:t>
            </a:r>
            <a:r>
              <a:rPr lang="en-US" sz="2000">
                <a:solidFill>
                  <a:srgbClr val="D1D5DB"/>
                </a:solidFill>
                <a:ea typeface="+mn-lt"/>
                <a:cs typeface="+mn-lt"/>
              </a:rPr>
              <a:t>Support Vector Machine (SVM) is a powerful supervised machine learning algorithm used for both classification and regression tasks. It works by finding the optimal hyperplane that best divides the data into these classes while maximizing the margin between the two classes.</a:t>
            </a:r>
            <a:endParaRPr lang="en-US" sz="2000">
              <a:solidFill>
                <a:srgbClr val="D1D5DB"/>
              </a:solidFill>
              <a:cs typeface="Segoe UI Light"/>
            </a:endParaRPr>
          </a:p>
        </p:txBody>
      </p:sp>
    </p:spTree>
    <p:extLst>
      <p:ext uri="{BB962C8B-B14F-4D97-AF65-F5344CB8AC3E}">
        <p14:creationId xmlns:p14="http://schemas.microsoft.com/office/powerpoint/2010/main" val="5415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C0C48E-E314-8D34-97B5-DE7CEB8E4355}"/>
              </a:ext>
            </a:extLst>
          </p:cNvPr>
          <p:cNvSpPr>
            <a:spLocks noGrp="1"/>
          </p:cNvSpPr>
          <p:nvPr>
            <p:ph type="sldNum" sz="quarter" idx="11"/>
          </p:nvPr>
        </p:nvSpPr>
        <p:spPr/>
        <p:txBody>
          <a:bodyPr/>
          <a:lstStyle/>
          <a:p>
            <a:fld id="{294A09A9-5501-47C1-A89A-A340965A2BE2}" type="slidenum">
              <a:rPr lang="en-US" smtClean="0"/>
              <a:pPr/>
              <a:t>11</a:t>
            </a:fld>
            <a:endParaRPr lang="en-US"/>
          </a:p>
        </p:txBody>
      </p:sp>
      <p:sp>
        <p:nvSpPr>
          <p:cNvPr id="4" name="Title 3">
            <a:extLst>
              <a:ext uri="{FF2B5EF4-FFF2-40B4-BE49-F238E27FC236}">
                <a16:creationId xmlns:a16="http://schemas.microsoft.com/office/drawing/2014/main" id="{BFDDCADE-43C6-C89D-DBA1-21A534C6686C}"/>
              </a:ext>
            </a:extLst>
          </p:cNvPr>
          <p:cNvSpPr>
            <a:spLocks noGrp="1"/>
          </p:cNvSpPr>
          <p:nvPr>
            <p:ph type="title"/>
          </p:nvPr>
        </p:nvSpPr>
        <p:spPr>
          <a:xfrm>
            <a:off x="709798" y="188160"/>
            <a:ext cx="8878824" cy="1069848"/>
          </a:xfrm>
        </p:spPr>
        <p:txBody>
          <a:bodyPr/>
          <a:lstStyle/>
          <a:p>
            <a:r>
              <a:rPr lang="en-US">
                <a:ea typeface="+mj-lt"/>
                <a:cs typeface="+mj-lt"/>
              </a:rPr>
              <a:t>METHODS OF SENTIMENT ANALYSIS</a:t>
            </a:r>
            <a:endParaRPr lang="en-US"/>
          </a:p>
        </p:txBody>
      </p:sp>
      <p:sp>
        <p:nvSpPr>
          <p:cNvPr id="5" name="Content Placeholder 4">
            <a:extLst>
              <a:ext uri="{FF2B5EF4-FFF2-40B4-BE49-F238E27FC236}">
                <a16:creationId xmlns:a16="http://schemas.microsoft.com/office/drawing/2014/main" id="{446359A0-D593-D4F7-D221-F34AE80546AD}"/>
              </a:ext>
            </a:extLst>
          </p:cNvPr>
          <p:cNvSpPr>
            <a:spLocks noGrp="1"/>
          </p:cNvSpPr>
          <p:nvPr>
            <p:ph idx="1"/>
          </p:nvPr>
        </p:nvSpPr>
        <p:spPr>
          <a:xfrm>
            <a:off x="548812" y="1214736"/>
            <a:ext cx="7838812" cy="5225259"/>
          </a:xfrm>
        </p:spPr>
        <p:txBody>
          <a:bodyPr vert="horz" lIns="91440" tIns="45720" rIns="91440" bIns="45720" rtlCol="0" anchor="t">
            <a:noAutofit/>
          </a:bodyPr>
          <a:lstStyle/>
          <a:p>
            <a:pPr marL="347345" indent="-347345">
              <a:buFont typeface="Wingdings" panose="02070309020205020404" pitchFamily="49" charset="0"/>
              <a:buChar char="Ø"/>
            </a:pPr>
            <a:r>
              <a:rPr lang="en-US" sz="2000">
                <a:cs typeface="Segoe UI"/>
              </a:rPr>
              <a:t>Naïve Bayes: </a:t>
            </a:r>
            <a:r>
              <a:rPr lang="en-US" sz="2000">
                <a:solidFill>
                  <a:srgbClr val="D1D5DB"/>
                </a:solidFill>
                <a:ea typeface="+mn-lt"/>
                <a:cs typeface="+mn-lt"/>
              </a:rPr>
              <a:t>Naive Bayes is a probabilistic machine learning algorithm commonly used for classification tasks, particularly in natural language processing (NLP) and text classification problems. It is based on Bayes' theorem, which describes the probability of a hypothesis given the evidence or data.</a:t>
            </a:r>
          </a:p>
          <a:p>
            <a:pPr marL="0" indent="0">
              <a:buNone/>
            </a:pPr>
            <a:r>
              <a:rPr lang="en-US" sz="2000">
                <a:solidFill>
                  <a:srgbClr val="D1D5DB"/>
                </a:solidFill>
                <a:ea typeface="+mn-lt"/>
                <a:cs typeface="+mn-lt"/>
              </a:rPr>
              <a:t> The term "naive" in Naive Bayes refers to the assumption that features (attributes) are conditionally independent of each other given the class label. This means that the presence or absence of a particular feature does not depend on the presence or absence of other features, which is often an oversimplified assumption but can still work well in practice for certain types of data.</a:t>
            </a:r>
            <a:endParaRPr lang="en-US" sz="2000"/>
          </a:p>
        </p:txBody>
      </p:sp>
      <p:pic>
        <p:nvPicPr>
          <p:cNvPr id="6" name="Picture 6" descr="A computer screen with black text&#10;&#10;Description automatically generated">
            <a:extLst>
              <a:ext uri="{FF2B5EF4-FFF2-40B4-BE49-F238E27FC236}">
                <a16:creationId xmlns:a16="http://schemas.microsoft.com/office/drawing/2014/main" id="{722670DA-2D9C-7D75-D5F4-84E1CB91D831}"/>
              </a:ext>
            </a:extLst>
          </p:cNvPr>
          <p:cNvPicPr>
            <a:picLocks noChangeAspect="1"/>
          </p:cNvPicPr>
          <p:nvPr/>
        </p:nvPicPr>
        <p:blipFill>
          <a:blip r:embed="rId2"/>
          <a:stretch>
            <a:fillRect/>
          </a:stretch>
        </p:blipFill>
        <p:spPr>
          <a:xfrm>
            <a:off x="8394879" y="1154091"/>
            <a:ext cx="3988157" cy="1770128"/>
          </a:xfrm>
          <a:prstGeom prst="rect">
            <a:avLst/>
          </a:prstGeom>
        </p:spPr>
      </p:pic>
    </p:spTree>
    <p:extLst>
      <p:ext uri="{BB962C8B-B14F-4D97-AF65-F5344CB8AC3E}">
        <p14:creationId xmlns:p14="http://schemas.microsoft.com/office/powerpoint/2010/main" val="1380285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p:txBody>
          <a:bodyPr/>
          <a:lstStyle/>
          <a:p>
            <a:pPr algn="ctr"/>
            <a:r>
              <a:rPr lang="en-US"/>
              <a:t>Vector Semantics and Embeddings</a:t>
            </a:r>
          </a:p>
        </p:txBody>
      </p:sp>
      <p:sp>
        <p:nvSpPr>
          <p:cNvPr id="3" name="Subtitle 2">
            <a:extLst>
              <a:ext uri="{FF2B5EF4-FFF2-40B4-BE49-F238E27FC236}">
                <a16:creationId xmlns:a16="http://schemas.microsoft.com/office/drawing/2014/main" id="{5A82A8B0-333F-633E-3FA7-D38DBFB10971}"/>
              </a:ext>
            </a:extLst>
          </p:cNvPr>
          <p:cNvSpPr>
            <a:spLocks noGrp="1"/>
          </p:cNvSpPr>
          <p:nvPr>
            <p:ph idx="1"/>
          </p:nvPr>
        </p:nvSpPr>
        <p:spPr>
          <a:xfrm>
            <a:off x="471812" y="1716944"/>
            <a:ext cx="11393277" cy="4855076"/>
          </a:xfrm>
        </p:spPr>
        <p:txBody>
          <a:bodyPr vert="horz" lIns="91440" tIns="45720" rIns="91440" bIns="45720" rtlCol="0" anchor="t">
            <a:noAutofit/>
          </a:bodyPr>
          <a:lstStyle/>
          <a:p>
            <a:endParaRPr lang="en-US"/>
          </a:p>
          <a:p>
            <a:endParaRPr lang="en-US"/>
          </a:p>
        </p:txBody>
      </p:sp>
      <p:sp>
        <p:nvSpPr>
          <p:cNvPr id="4" name="TextBox 3">
            <a:extLst>
              <a:ext uri="{FF2B5EF4-FFF2-40B4-BE49-F238E27FC236}">
                <a16:creationId xmlns:a16="http://schemas.microsoft.com/office/drawing/2014/main" id="{783A63A0-23C5-028C-308B-878A3EFA65E9}"/>
              </a:ext>
            </a:extLst>
          </p:cNvPr>
          <p:cNvSpPr txBox="1"/>
          <p:nvPr/>
        </p:nvSpPr>
        <p:spPr>
          <a:xfrm>
            <a:off x="671285" y="1759856"/>
            <a:ext cx="11266714"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cs typeface="Segoe UI Light"/>
              </a:rPr>
              <a:t>When we want train our model on words , we first need to represent them through numbers in order to feed them to the model and make prediction or generate text.</a:t>
            </a:r>
          </a:p>
          <a:p>
            <a:r>
              <a:rPr lang="en-US" sz="2400">
                <a:solidFill>
                  <a:schemeClr val="bg1"/>
                </a:solidFill>
                <a:cs typeface="Segoe UI Light"/>
              </a:rPr>
              <a:t>This task can be achieved using the concept of Vector semantics and embeddings.</a:t>
            </a:r>
          </a:p>
          <a:p>
            <a:endParaRPr lang="en-US" sz="2400">
              <a:solidFill>
                <a:schemeClr val="bg1"/>
              </a:solidFill>
              <a:cs typeface="Segoe UI Light"/>
            </a:endParaRPr>
          </a:p>
          <a:p>
            <a:r>
              <a:rPr lang="en-US" sz="2400">
                <a:solidFill>
                  <a:schemeClr val="bg1"/>
                </a:solidFill>
                <a:cs typeface="Segoe UI Light"/>
              </a:rPr>
              <a:t>Words that are similar in context are grouped together.</a:t>
            </a:r>
          </a:p>
          <a:p>
            <a:r>
              <a:rPr lang="en-US" sz="2400">
                <a:solidFill>
                  <a:schemeClr val="bg1"/>
                </a:solidFill>
                <a:cs typeface="Segoe UI Light"/>
              </a:rPr>
              <a:t>Term frequency(</a:t>
            </a:r>
            <a:r>
              <a:rPr lang="en-US" sz="2400" err="1">
                <a:solidFill>
                  <a:schemeClr val="bg1"/>
                </a:solidFill>
                <a:cs typeface="Segoe UI Light"/>
              </a:rPr>
              <a:t>tf</a:t>
            </a:r>
            <a:r>
              <a:rPr lang="en-US" sz="2400">
                <a:solidFill>
                  <a:schemeClr val="bg1"/>
                </a:solidFill>
                <a:cs typeface="Segoe UI Light"/>
              </a:rPr>
              <a:t>) refers to the frequency of a word in a document and Inverse Document Frequency(</a:t>
            </a:r>
            <a:r>
              <a:rPr lang="en-US" sz="2400" err="1">
                <a:solidFill>
                  <a:schemeClr val="bg1"/>
                </a:solidFill>
                <a:cs typeface="Segoe UI Light"/>
              </a:rPr>
              <a:t>idf</a:t>
            </a:r>
            <a:r>
              <a:rPr lang="en-US" sz="2400">
                <a:solidFill>
                  <a:schemeClr val="bg1"/>
                </a:solidFill>
                <a:cs typeface="Segoe UI Light"/>
              </a:rPr>
              <a:t>) assigns higher weights to words that occur only in few documents. Such words are quite useful for discriminating those documents from the rest of the collection.</a:t>
            </a:r>
          </a:p>
          <a:p>
            <a:r>
              <a:rPr lang="en-US" sz="2400">
                <a:solidFill>
                  <a:schemeClr val="bg1"/>
                </a:solidFill>
                <a:cs typeface="Segoe UI Light"/>
              </a:rPr>
              <a:t>The term context matrix formed using </a:t>
            </a:r>
            <a:r>
              <a:rPr lang="en-US" sz="2400" err="1">
                <a:solidFill>
                  <a:schemeClr val="bg1"/>
                </a:solidFill>
                <a:cs typeface="Segoe UI Light"/>
              </a:rPr>
              <a:t>tf-idf</a:t>
            </a:r>
            <a:r>
              <a:rPr lang="en-US" sz="2400">
                <a:solidFill>
                  <a:schemeClr val="bg1"/>
                </a:solidFill>
                <a:cs typeface="Segoe UI Light"/>
              </a:rPr>
              <a:t> word vector is used for training our model but these matrices are long and sparse so we use another dense vector embedding method like the word2vec method where the model learns one foxed embedding for each word.</a:t>
            </a:r>
          </a:p>
        </p:txBody>
      </p:sp>
    </p:spTree>
    <p:extLst>
      <p:ext uri="{BB962C8B-B14F-4D97-AF65-F5344CB8AC3E}">
        <p14:creationId xmlns:p14="http://schemas.microsoft.com/office/powerpoint/2010/main" val="105995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Title 11">
            <a:extLst>
              <a:ext uri="{FF2B5EF4-FFF2-40B4-BE49-F238E27FC236}">
                <a16:creationId xmlns:a16="http://schemas.microsoft.com/office/drawing/2014/main" id="{F6661E40-AB94-F881-523A-F4508C296FEB}"/>
              </a:ext>
            </a:extLst>
          </p:cNvPr>
          <p:cNvSpPr>
            <a:spLocks noGrp="1"/>
          </p:cNvSpPr>
          <p:nvPr>
            <p:ph type="title"/>
          </p:nvPr>
        </p:nvSpPr>
        <p:spPr>
          <a:xfrm>
            <a:off x="1512002" y="832104"/>
            <a:ext cx="10027871" cy="1069848"/>
          </a:xfrm>
        </p:spPr>
        <p:txBody>
          <a:bodyPr/>
          <a:lstStyle/>
          <a:p>
            <a:pPr algn="ctr"/>
            <a:r>
              <a:rPr lang="en-US"/>
              <a:t>Methods to include context in word embeddings</a:t>
            </a:r>
          </a:p>
        </p:txBody>
      </p:sp>
      <p:sp>
        <p:nvSpPr>
          <p:cNvPr id="13" name="Content Placeholder 12">
            <a:extLst>
              <a:ext uri="{FF2B5EF4-FFF2-40B4-BE49-F238E27FC236}">
                <a16:creationId xmlns:a16="http://schemas.microsoft.com/office/drawing/2014/main" id="{4B17F835-D5BA-F5C9-84E0-A8720A935AFB}"/>
              </a:ext>
            </a:extLst>
          </p:cNvPr>
          <p:cNvSpPr>
            <a:spLocks noGrp="1"/>
          </p:cNvSpPr>
          <p:nvPr>
            <p:ph idx="1"/>
          </p:nvPr>
        </p:nvSpPr>
        <p:spPr>
          <a:xfrm>
            <a:off x="641145" y="2212848"/>
            <a:ext cx="11308611" cy="4226124"/>
          </a:xfrm>
        </p:spPr>
        <p:txBody>
          <a:bodyPr vert="horz" lIns="91440" tIns="45720" rIns="91440" bIns="45720" rtlCol="0" anchor="t">
            <a:noAutofit/>
          </a:bodyPr>
          <a:lstStyle/>
          <a:p>
            <a:pPr marL="347345" indent="-347345"/>
            <a:r>
              <a:rPr lang="en-US">
                <a:cs typeface="Segoe UI"/>
              </a:rPr>
              <a:t>Continuous bag of words – In this method a word is predicted based on a fixed number of context words before and after the target word. As order doesn't matter in this method , hence the name "bag of words".</a:t>
            </a:r>
            <a:endParaRPr lang="en-US"/>
          </a:p>
          <a:p>
            <a:pPr marL="347345" indent="-347345"/>
            <a:r>
              <a:rPr lang="en-US">
                <a:cs typeface="Segoe UI"/>
              </a:rPr>
              <a:t>Skip gram – In this method , given a sequence of words in a fixed window size , a word is predicted based on negative sampling on the dataset or vocabulary and the model is trained so as to differentiate between these cases. The middle word is used to predict the surrounding words.</a:t>
            </a:r>
            <a:endParaRPr lang="en-US"/>
          </a:p>
        </p:txBody>
      </p:sp>
    </p:spTree>
    <p:extLst>
      <p:ext uri="{BB962C8B-B14F-4D97-AF65-F5344CB8AC3E}">
        <p14:creationId xmlns:p14="http://schemas.microsoft.com/office/powerpoint/2010/main" val="121321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Title 11">
            <a:extLst>
              <a:ext uri="{FF2B5EF4-FFF2-40B4-BE49-F238E27FC236}">
                <a16:creationId xmlns:a16="http://schemas.microsoft.com/office/drawing/2014/main" id="{F6661E40-AB94-F881-523A-F4508C296FEB}"/>
              </a:ext>
            </a:extLst>
          </p:cNvPr>
          <p:cNvSpPr>
            <a:spLocks noGrp="1"/>
          </p:cNvSpPr>
          <p:nvPr>
            <p:ph type="title"/>
          </p:nvPr>
        </p:nvSpPr>
        <p:spPr>
          <a:xfrm>
            <a:off x="1512002" y="832104"/>
            <a:ext cx="10027871" cy="1069848"/>
          </a:xfrm>
        </p:spPr>
        <p:txBody>
          <a:bodyPr/>
          <a:lstStyle/>
          <a:p>
            <a:pPr algn="ctr"/>
            <a:r>
              <a:rPr lang="en-US"/>
              <a:t>Skip gram model with negative sampling</a:t>
            </a:r>
          </a:p>
        </p:txBody>
      </p:sp>
      <p:sp>
        <p:nvSpPr>
          <p:cNvPr id="13" name="Content Placeholder 12">
            <a:extLst>
              <a:ext uri="{FF2B5EF4-FFF2-40B4-BE49-F238E27FC236}">
                <a16:creationId xmlns:a16="http://schemas.microsoft.com/office/drawing/2014/main" id="{4B17F835-D5BA-F5C9-84E0-A8720A935AFB}"/>
              </a:ext>
            </a:extLst>
          </p:cNvPr>
          <p:cNvSpPr>
            <a:spLocks noGrp="1"/>
          </p:cNvSpPr>
          <p:nvPr>
            <p:ph idx="1"/>
          </p:nvPr>
        </p:nvSpPr>
        <p:spPr>
          <a:xfrm>
            <a:off x="592764" y="1716943"/>
            <a:ext cx="11308611" cy="4226124"/>
          </a:xfrm>
        </p:spPr>
        <p:txBody>
          <a:bodyPr vert="horz" lIns="91440" tIns="45720" rIns="91440" bIns="45720" rtlCol="0" anchor="t">
            <a:noAutofit/>
          </a:bodyPr>
          <a:lstStyle/>
          <a:p>
            <a:pPr marL="347345" indent="-347345"/>
            <a:r>
              <a:rPr lang="en-US">
                <a:cs typeface="Segoe UI"/>
              </a:rPr>
              <a:t>We treat the target word and </a:t>
            </a:r>
            <a:r>
              <a:rPr lang="en-US" err="1">
                <a:cs typeface="Segoe UI"/>
              </a:rPr>
              <a:t>neighbouring</a:t>
            </a:r>
            <a:r>
              <a:rPr lang="en-US">
                <a:cs typeface="Segoe UI"/>
              </a:rPr>
              <a:t> context words as positive sample , then sample other words in lexicon to get negative samples and then train the model to distinguish between these cases .</a:t>
            </a:r>
          </a:p>
          <a:p>
            <a:pPr marL="347345" indent="-347345"/>
            <a:r>
              <a:rPr lang="en-US">
                <a:cs typeface="Segoe UI"/>
              </a:rPr>
              <a:t>The model learns two vectors for each word , one as a target word and the other as a context word.</a:t>
            </a:r>
          </a:p>
          <a:p>
            <a:pPr marL="347345" indent="-347345"/>
            <a:r>
              <a:rPr lang="en-US">
                <a:cs typeface="Segoe UI"/>
              </a:rPr>
              <a:t>Words are randomly assigned vectors at the beginning and then slowly shift so as to get similar context words in nearby hyperspace based on cross entropy loss functions and gradient descent.</a:t>
            </a:r>
            <a:endParaRPr lang="en-US"/>
          </a:p>
        </p:txBody>
      </p:sp>
    </p:spTree>
    <p:extLst>
      <p:ext uri="{BB962C8B-B14F-4D97-AF65-F5344CB8AC3E}">
        <p14:creationId xmlns:p14="http://schemas.microsoft.com/office/powerpoint/2010/main" val="153847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p:txBody>
          <a:bodyPr/>
          <a:lstStyle/>
          <a:p>
            <a:pPr algn="ctr"/>
            <a:r>
              <a:rPr lang="en-US"/>
              <a:t>Recurrent Neural networks</a:t>
            </a:r>
          </a:p>
        </p:txBody>
      </p:sp>
      <p:pic>
        <p:nvPicPr>
          <p:cNvPr id="4" name="Picture 4" descr="A diagram of a graph&#10;&#10;Description automatically generated">
            <a:extLst>
              <a:ext uri="{FF2B5EF4-FFF2-40B4-BE49-F238E27FC236}">
                <a16:creationId xmlns:a16="http://schemas.microsoft.com/office/drawing/2014/main" id="{53CF29BD-52BB-219B-46E7-933B093E53CF}"/>
              </a:ext>
            </a:extLst>
          </p:cNvPr>
          <p:cNvPicPr>
            <a:picLocks noGrp="1" noChangeAspect="1"/>
          </p:cNvPicPr>
          <p:nvPr>
            <p:ph idx="1"/>
          </p:nvPr>
        </p:nvPicPr>
        <p:blipFill>
          <a:blip r:embed="rId2"/>
          <a:stretch>
            <a:fillRect/>
          </a:stretch>
        </p:blipFill>
        <p:spPr>
          <a:xfrm>
            <a:off x="8682873" y="1777420"/>
            <a:ext cx="3353155" cy="4601076"/>
          </a:xfrm>
        </p:spPr>
      </p:pic>
      <p:sp>
        <p:nvSpPr>
          <p:cNvPr id="5" name="TextBox 4">
            <a:extLst>
              <a:ext uri="{FF2B5EF4-FFF2-40B4-BE49-F238E27FC236}">
                <a16:creationId xmlns:a16="http://schemas.microsoft.com/office/drawing/2014/main" id="{4A14A5C2-9E00-FAD4-1935-2DEED0B2B96F}"/>
              </a:ext>
            </a:extLst>
          </p:cNvPr>
          <p:cNvSpPr txBox="1"/>
          <p:nvPr/>
        </p:nvSpPr>
        <p:spPr>
          <a:xfrm>
            <a:off x="798285" y="1917095"/>
            <a:ext cx="717005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Calibri"/>
                <a:cs typeface="Calibri"/>
              </a:rPr>
              <a:t>This is one of the basic neural network model for NLP.</a:t>
            </a:r>
          </a:p>
          <a:p>
            <a:r>
              <a:rPr lang="en-US" sz="2000">
                <a:solidFill>
                  <a:schemeClr val="bg1"/>
                </a:solidFill>
                <a:latin typeface="Calibri"/>
                <a:cs typeface="Calibri"/>
              </a:rPr>
              <a:t>Recurrent Neural Network(RNN) is a type of Neural Network where the output from the previous step is fed as input to the current step. In traditional neural networks, all the inputs and outputs are independent of each other, but in cases when it is required to predict the next word of a sentence, the previous words are required and hence there is a need to remember the previous words .</a:t>
            </a:r>
          </a:p>
          <a:p>
            <a:r>
              <a:rPr lang="en-US" sz="2000">
                <a:solidFill>
                  <a:schemeClr val="bg1"/>
                </a:solidFill>
                <a:latin typeface="Calibri"/>
                <a:cs typeface="Calibri"/>
              </a:rPr>
              <a:t>The main and most important feature of RNN is its Hidden state, which remembers some information about a sequence. The state is also referred to as Memory State since it remembers the previous input to the network. It uses the same parameters for each input as it performs the same task on all the inputs or hidden layers to produce the output. This reduces the complexity of parameters, unlike other neural networks.</a:t>
            </a:r>
          </a:p>
          <a:p>
            <a:endParaRPr lang="en-US" sz="2000">
              <a:solidFill>
                <a:schemeClr val="bg1"/>
              </a:solidFill>
              <a:latin typeface="Calibri"/>
              <a:cs typeface="Calibri"/>
            </a:endParaRPr>
          </a:p>
          <a:p>
            <a:endParaRPr lang="en-US" sz="2000">
              <a:solidFill>
                <a:schemeClr val="bg1"/>
              </a:solidFill>
              <a:latin typeface="Calibri"/>
              <a:cs typeface="Calibri"/>
            </a:endParaRPr>
          </a:p>
          <a:p>
            <a:endParaRPr lang="en-US" sz="2000">
              <a:solidFill>
                <a:schemeClr val="bg1"/>
              </a:solidFill>
              <a:latin typeface="Calibri"/>
              <a:cs typeface="Calibri"/>
            </a:endParaRPr>
          </a:p>
        </p:txBody>
      </p:sp>
    </p:spTree>
    <p:extLst>
      <p:ext uri="{BB962C8B-B14F-4D97-AF65-F5344CB8AC3E}">
        <p14:creationId xmlns:p14="http://schemas.microsoft.com/office/powerpoint/2010/main" val="4126701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677430" y="324104"/>
            <a:ext cx="5347015" cy="1057753"/>
          </a:xfrm>
        </p:spPr>
        <p:txBody>
          <a:bodyPr/>
          <a:lstStyle/>
          <a:p>
            <a:pPr algn="ctr"/>
            <a:r>
              <a:rPr lang="en-US"/>
              <a:t>Implementation of </a:t>
            </a:r>
            <a:r>
              <a:rPr lang="en-US" err="1"/>
              <a:t>rnn</a:t>
            </a:r>
          </a:p>
        </p:txBody>
      </p:sp>
      <p:sp>
        <p:nvSpPr>
          <p:cNvPr id="5" name="TextBox 4">
            <a:extLst>
              <a:ext uri="{FF2B5EF4-FFF2-40B4-BE49-F238E27FC236}">
                <a16:creationId xmlns:a16="http://schemas.microsoft.com/office/drawing/2014/main" id="{4A14A5C2-9E00-FAD4-1935-2DEED0B2B96F}"/>
              </a:ext>
            </a:extLst>
          </p:cNvPr>
          <p:cNvSpPr txBox="1"/>
          <p:nvPr/>
        </p:nvSpPr>
        <p:spPr>
          <a:xfrm>
            <a:off x="798285" y="1917095"/>
            <a:ext cx="6444343"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Calibri"/>
                <a:cs typeface="Calibri"/>
              </a:rPr>
              <a:t>In RNN the input is taken , then after using a particular weight and bias and passing through an activation function like tanh or </a:t>
            </a:r>
            <a:r>
              <a:rPr lang="en-US" sz="2400" err="1">
                <a:solidFill>
                  <a:schemeClr val="bg1"/>
                </a:solidFill>
                <a:latin typeface="Calibri"/>
                <a:cs typeface="Calibri"/>
              </a:rPr>
              <a:t>ReLU</a:t>
            </a:r>
            <a:r>
              <a:rPr lang="en-US" sz="2400">
                <a:solidFill>
                  <a:schemeClr val="bg1"/>
                </a:solidFill>
                <a:latin typeface="Calibri"/>
                <a:cs typeface="Calibri"/>
              </a:rPr>
              <a:t> we obtain the hidden state at a time t.</a:t>
            </a:r>
          </a:p>
          <a:p>
            <a:r>
              <a:rPr lang="en-US" sz="2400">
                <a:solidFill>
                  <a:schemeClr val="bg1"/>
                </a:solidFill>
                <a:latin typeface="Calibri"/>
                <a:cs typeface="Calibri"/>
              </a:rPr>
              <a:t>This hidden state is then again used for calculating the next hidden state for iteration t+1 . This is forward pass in RNN.</a:t>
            </a:r>
          </a:p>
          <a:p>
            <a:r>
              <a:rPr lang="en-US" sz="2400">
                <a:solidFill>
                  <a:schemeClr val="bg1"/>
                </a:solidFill>
                <a:latin typeface="Calibri"/>
                <a:cs typeface="Calibri"/>
              </a:rPr>
              <a:t>In this way the same weights and bias are used to train the model and then optimized using backpropagation through time  and loss functions to get more accurate predictions.</a:t>
            </a:r>
          </a:p>
          <a:p>
            <a:r>
              <a:rPr lang="en-US" sz="2400">
                <a:solidFill>
                  <a:schemeClr val="bg1"/>
                </a:solidFill>
                <a:latin typeface="Calibri"/>
                <a:cs typeface="Calibri"/>
              </a:rPr>
              <a:t>This is backward pass in RNN.</a:t>
            </a:r>
          </a:p>
          <a:p>
            <a:endParaRPr lang="en-US" sz="2000">
              <a:solidFill>
                <a:schemeClr val="bg1"/>
              </a:solidFill>
              <a:latin typeface="Calibri"/>
              <a:cs typeface="Calibri"/>
            </a:endParaRPr>
          </a:p>
          <a:p>
            <a:endParaRPr lang="en-US" sz="2000">
              <a:solidFill>
                <a:schemeClr val="bg1"/>
              </a:solidFill>
              <a:latin typeface="Calibri"/>
              <a:cs typeface="Calibri"/>
            </a:endParaRPr>
          </a:p>
          <a:p>
            <a:endParaRPr lang="en-US" sz="2000">
              <a:solidFill>
                <a:schemeClr val="bg1"/>
              </a:solidFill>
              <a:latin typeface="Calibri"/>
              <a:cs typeface="Calibri"/>
            </a:endParaRPr>
          </a:p>
        </p:txBody>
      </p:sp>
      <p:pic>
        <p:nvPicPr>
          <p:cNvPr id="7" name="Picture 7" descr="A screenshot of a computer program&#10;&#10;Description automatically generated">
            <a:extLst>
              <a:ext uri="{FF2B5EF4-FFF2-40B4-BE49-F238E27FC236}">
                <a16:creationId xmlns:a16="http://schemas.microsoft.com/office/drawing/2014/main" id="{B8F63F7F-BB14-A9AB-04BC-4728FF977719}"/>
              </a:ext>
            </a:extLst>
          </p:cNvPr>
          <p:cNvPicPr>
            <a:picLocks noGrp="1" noChangeAspect="1"/>
          </p:cNvPicPr>
          <p:nvPr>
            <p:ph idx="1"/>
          </p:nvPr>
        </p:nvPicPr>
        <p:blipFill>
          <a:blip r:embed="rId2"/>
          <a:stretch>
            <a:fillRect/>
          </a:stretch>
        </p:blipFill>
        <p:spPr>
          <a:xfrm>
            <a:off x="7361037" y="870277"/>
            <a:ext cx="4835687" cy="5992028"/>
          </a:xfrm>
        </p:spPr>
      </p:pic>
      <p:pic>
        <p:nvPicPr>
          <p:cNvPr id="10" name="Picture 10">
            <a:extLst>
              <a:ext uri="{FF2B5EF4-FFF2-40B4-BE49-F238E27FC236}">
                <a16:creationId xmlns:a16="http://schemas.microsoft.com/office/drawing/2014/main" id="{B47F57B1-3AC8-8B7D-6A01-389F21E9126B}"/>
              </a:ext>
            </a:extLst>
          </p:cNvPr>
          <p:cNvPicPr>
            <a:picLocks noChangeAspect="1"/>
          </p:cNvPicPr>
          <p:nvPr/>
        </p:nvPicPr>
        <p:blipFill>
          <a:blip r:embed="rId3"/>
          <a:stretch>
            <a:fillRect/>
          </a:stretch>
        </p:blipFill>
        <p:spPr>
          <a:xfrm>
            <a:off x="8340876" y="198444"/>
            <a:ext cx="2743200" cy="244159"/>
          </a:xfrm>
          <a:prstGeom prst="rect">
            <a:avLst/>
          </a:prstGeom>
        </p:spPr>
      </p:pic>
    </p:spTree>
    <p:extLst>
      <p:ext uri="{BB962C8B-B14F-4D97-AF65-F5344CB8AC3E}">
        <p14:creationId xmlns:p14="http://schemas.microsoft.com/office/powerpoint/2010/main" val="162110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657144" y="239437"/>
            <a:ext cx="8878824" cy="1069848"/>
          </a:xfrm>
        </p:spPr>
        <p:txBody>
          <a:bodyPr/>
          <a:lstStyle/>
          <a:p>
            <a:pPr algn="ctr"/>
            <a:r>
              <a:rPr lang="en-US"/>
              <a:t>Limitations of Recurrent Neural networks</a:t>
            </a:r>
          </a:p>
        </p:txBody>
      </p:sp>
      <p:sp>
        <p:nvSpPr>
          <p:cNvPr id="5" name="TextBox 4">
            <a:extLst>
              <a:ext uri="{FF2B5EF4-FFF2-40B4-BE49-F238E27FC236}">
                <a16:creationId xmlns:a16="http://schemas.microsoft.com/office/drawing/2014/main" id="{4A14A5C2-9E00-FAD4-1935-2DEED0B2B96F}"/>
              </a:ext>
            </a:extLst>
          </p:cNvPr>
          <p:cNvSpPr txBox="1"/>
          <p:nvPr/>
        </p:nvSpPr>
        <p:spPr>
          <a:xfrm>
            <a:off x="746776" y="1262491"/>
            <a:ext cx="7170057"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latin typeface="Calibri"/>
                <a:cs typeface="Calibri"/>
              </a:rPr>
              <a:t>Even though RNN is one of the fundamental neural network for NLP purpose , but still it has some limitations .</a:t>
            </a:r>
          </a:p>
          <a:p>
            <a:r>
              <a:rPr lang="en-US" sz="2200" b="1" dirty="0">
                <a:solidFill>
                  <a:schemeClr val="bg1"/>
                </a:solidFill>
                <a:latin typeface="Calibri"/>
                <a:cs typeface="Calibri"/>
              </a:rPr>
              <a:t>Vanishing Gradient problem -  </a:t>
            </a:r>
            <a:r>
              <a:rPr lang="en-US" sz="2200" dirty="0">
                <a:solidFill>
                  <a:schemeClr val="bg1"/>
                </a:solidFill>
                <a:latin typeface="Calibri"/>
                <a:cs typeface="Calibri"/>
              </a:rPr>
              <a:t>When the value of w2 very small , over time due to recurrent nature of RNN , the input for the next cycle becomes very less and so does the gradient used for gradient descent . As a result during optimization process the  velocity with which the model reaches the lowest loss state is exponentially low.</a:t>
            </a:r>
          </a:p>
          <a:p>
            <a:r>
              <a:rPr lang="en-US" sz="2200" dirty="0">
                <a:solidFill>
                  <a:schemeClr val="bg1"/>
                </a:solidFill>
                <a:latin typeface="Calibri"/>
                <a:cs typeface="Calibri"/>
              </a:rPr>
              <a:t>This leads to increased time for optimization.</a:t>
            </a:r>
          </a:p>
          <a:p>
            <a:r>
              <a:rPr lang="en-US" sz="2200" b="1" dirty="0">
                <a:solidFill>
                  <a:schemeClr val="bg1"/>
                </a:solidFill>
                <a:latin typeface="Calibri"/>
                <a:cs typeface="Calibri"/>
              </a:rPr>
              <a:t>Exploding Gradient problem – </a:t>
            </a:r>
            <a:r>
              <a:rPr lang="en-US" sz="2200" dirty="0">
                <a:solidFill>
                  <a:schemeClr val="bg1"/>
                </a:solidFill>
                <a:latin typeface="Calibri"/>
                <a:cs typeface="Calibri"/>
              </a:rPr>
              <a:t>Contrary to the above problem , exploding gradient problem is caused due to large values of </a:t>
            </a:r>
            <a:r>
              <a:rPr lang="en-US" sz="2200" b="1" dirty="0">
                <a:solidFill>
                  <a:schemeClr val="bg1"/>
                </a:solidFill>
                <a:latin typeface="Calibri"/>
                <a:cs typeface="Calibri"/>
              </a:rPr>
              <a:t> w2</a:t>
            </a:r>
            <a:r>
              <a:rPr lang="en-US" sz="2200" dirty="0">
                <a:solidFill>
                  <a:schemeClr val="bg1"/>
                </a:solidFill>
                <a:latin typeface="Calibri"/>
                <a:cs typeface="Calibri"/>
              </a:rPr>
              <a:t> . Over repeated cycles , the value of the hidden state keeps on increasing and so does the gradient  , as a result of which during optimization , the model overshoots the minimum loss state and hence there is inefficient optimization.</a:t>
            </a:r>
          </a:p>
          <a:p>
            <a:endParaRPr lang="en-US" sz="2000">
              <a:solidFill>
                <a:schemeClr val="bg1"/>
              </a:solidFill>
              <a:latin typeface="Calibri"/>
              <a:cs typeface="Calibri"/>
            </a:endParaRPr>
          </a:p>
          <a:p>
            <a:endParaRPr lang="en-US" sz="2000">
              <a:solidFill>
                <a:schemeClr val="bg1"/>
              </a:solidFill>
              <a:latin typeface="Calibri"/>
              <a:cs typeface="Calibri"/>
            </a:endParaRPr>
          </a:p>
        </p:txBody>
      </p:sp>
      <p:pic>
        <p:nvPicPr>
          <p:cNvPr id="7" name="Picture 7" descr="A diagram of a graph&#10;&#10;Description automatically generated">
            <a:extLst>
              <a:ext uri="{FF2B5EF4-FFF2-40B4-BE49-F238E27FC236}">
                <a16:creationId xmlns:a16="http://schemas.microsoft.com/office/drawing/2014/main" id="{C09D6688-3C14-8A81-24DC-B6D9FAB099B6}"/>
              </a:ext>
            </a:extLst>
          </p:cNvPr>
          <p:cNvPicPr>
            <a:picLocks noChangeAspect="1"/>
          </p:cNvPicPr>
          <p:nvPr/>
        </p:nvPicPr>
        <p:blipFill>
          <a:blip r:embed="rId2"/>
          <a:stretch>
            <a:fillRect/>
          </a:stretch>
        </p:blipFill>
        <p:spPr>
          <a:xfrm>
            <a:off x="8639863" y="1526401"/>
            <a:ext cx="3432628" cy="5092936"/>
          </a:xfrm>
          <a:prstGeom prst="rect">
            <a:avLst/>
          </a:prstGeom>
        </p:spPr>
      </p:pic>
    </p:spTree>
    <p:extLst>
      <p:ext uri="{BB962C8B-B14F-4D97-AF65-F5344CB8AC3E}">
        <p14:creationId xmlns:p14="http://schemas.microsoft.com/office/powerpoint/2010/main" val="40509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17C63D-62A1-2787-5E2E-06D4DEA65251}"/>
              </a:ext>
            </a:extLst>
          </p:cNvPr>
          <p:cNvSpPr>
            <a:spLocks noGrp="1"/>
          </p:cNvSpPr>
          <p:nvPr>
            <p:ph type="sldNum" sz="quarter" idx="11"/>
          </p:nvPr>
        </p:nvSpPr>
        <p:spPr/>
        <p:txBody>
          <a:bodyPr/>
          <a:lstStyle/>
          <a:p>
            <a:fld id="{294A09A9-5501-47C1-A89A-A340965A2BE2}" type="slidenum">
              <a:rPr lang="en-US" smtClean="0"/>
              <a:pPr/>
              <a:t>18</a:t>
            </a:fld>
            <a:endParaRPr lang="en-US"/>
          </a:p>
        </p:txBody>
      </p:sp>
      <p:sp>
        <p:nvSpPr>
          <p:cNvPr id="4" name="Title 3">
            <a:extLst>
              <a:ext uri="{FF2B5EF4-FFF2-40B4-BE49-F238E27FC236}">
                <a16:creationId xmlns:a16="http://schemas.microsoft.com/office/drawing/2014/main" id="{8CF3E9E1-0879-56D2-27E9-B723FB4890D8}"/>
              </a:ext>
            </a:extLst>
          </p:cNvPr>
          <p:cNvSpPr>
            <a:spLocks noGrp="1"/>
          </p:cNvSpPr>
          <p:nvPr>
            <p:ph type="title"/>
          </p:nvPr>
        </p:nvSpPr>
        <p:spPr>
          <a:xfrm>
            <a:off x="1851502" y="280311"/>
            <a:ext cx="8878824" cy="1069848"/>
          </a:xfrm>
        </p:spPr>
        <p:txBody>
          <a:bodyPr/>
          <a:lstStyle/>
          <a:p>
            <a:pPr algn="ctr"/>
            <a:r>
              <a:rPr lang="en-US" dirty="0"/>
              <a:t>Long short – term memory neural network</a:t>
            </a:r>
            <a:endParaRPr lang="en-US"/>
          </a:p>
        </p:txBody>
      </p:sp>
      <p:pic>
        <p:nvPicPr>
          <p:cNvPr id="6" name="Picture 6" descr="A diagram of a graph&#10;&#10;Description automatically generated">
            <a:extLst>
              <a:ext uri="{FF2B5EF4-FFF2-40B4-BE49-F238E27FC236}">
                <a16:creationId xmlns:a16="http://schemas.microsoft.com/office/drawing/2014/main" id="{1AFB3B97-62A0-594C-6AC0-80E1D38BA5CB}"/>
              </a:ext>
            </a:extLst>
          </p:cNvPr>
          <p:cNvPicPr>
            <a:picLocks noGrp="1" noChangeAspect="1"/>
          </p:cNvPicPr>
          <p:nvPr>
            <p:ph idx="1"/>
          </p:nvPr>
        </p:nvPicPr>
        <p:blipFill>
          <a:blip r:embed="rId2"/>
          <a:stretch>
            <a:fillRect/>
          </a:stretch>
        </p:blipFill>
        <p:spPr>
          <a:xfrm>
            <a:off x="5871709" y="1361213"/>
            <a:ext cx="6317032" cy="2555445"/>
          </a:xfrm>
        </p:spPr>
      </p:pic>
      <p:sp>
        <p:nvSpPr>
          <p:cNvPr id="7" name="TextBox 6">
            <a:extLst>
              <a:ext uri="{FF2B5EF4-FFF2-40B4-BE49-F238E27FC236}">
                <a16:creationId xmlns:a16="http://schemas.microsoft.com/office/drawing/2014/main" id="{612FAC2F-DAC6-CE95-0762-201BD970DC6C}"/>
              </a:ext>
            </a:extLst>
          </p:cNvPr>
          <p:cNvSpPr txBox="1"/>
          <p:nvPr/>
        </p:nvSpPr>
        <p:spPr>
          <a:xfrm>
            <a:off x="886811" y="1300655"/>
            <a:ext cx="4989785"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cs typeface="Segoe UI Light"/>
              </a:rPr>
              <a:t>While RNN is good for making short term predictions over small number of cycles , it gives incorrect predictions over longer cycles due to the previously mentioned problems as a result RNN's are not good for utilizing large amount of old data to make new predictions.</a:t>
            </a:r>
          </a:p>
          <a:p>
            <a:r>
              <a:rPr lang="en-US" sz="2200" dirty="0">
                <a:solidFill>
                  <a:schemeClr val="bg1"/>
                </a:solidFill>
                <a:cs typeface="Segoe UI Light"/>
              </a:rPr>
              <a:t>This problem of RNN is solved by one of its variant LSTM. LSTM are helpful in generating more contextual long texts.</a:t>
            </a:r>
          </a:p>
          <a:p>
            <a:endParaRPr lang="en-US" sz="2200" dirty="0">
              <a:solidFill>
                <a:schemeClr val="bg1"/>
              </a:solidFill>
              <a:cs typeface="Segoe UI Light"/>
            </a:endParaRPr>
          </a:p>
        </p:txBody>
      </p:sp>
      <p:sp>
        <p:nvSpPr>
          <p:cNvPr id="8" name="TextBox 7">
            <a:extLst>
              <a:ext uri="{FF2B5EF4-FFF2-40B4-BE49-F238E27FC236}">
                <a16:creationId xmlns:a16="http://schemas.microsoft.com/office/drawing/2014/main" id="{A04DDC63-5D53-8F5B-ACC5-F02BCEBF54E1}"/>
              </a:ext>
            </a:extLst>
          </p:cNvPr>
          <p:cNvSpPr txBox="1"/>
          <p:nvPr/>
        </p:nvSpPr>
        <p:spPr>
          <a:xfrm>
            <a:off x="748861" y="4900448"/>
            <a:ext cx="11243441"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FFFFFF"/>
                </a:solidFill>
                <a:latin typeface="Segoe UI Light"/>
              </a:rPr>
              <a:t>In LSTM The input gate controls what information is added to the memory cell. The forget gate controls what information is removed from the memory cell. And the output gate controls what information is output from the memory cell. This allows LSTM networks to selectively retain or discard information as it flows through the network, which allows them to learn long-term dependencies.</a:t>
            </a:r>
            <a:endParaRPr lang="en-US" sz="2200">
              <a:cs typeface="Segoe UI Light"/>
            </a:endParaRPr>
          </a:p>
        </p:txBody>
      </p:sp>
    </p:spTree>
    <p:extLst>
      <p:ext uri="{BB962C8B-B14F-4D97-AF65-F5344CB8AC3E}">
        <p14:creationId xmlns:p14="http://schemas.microsoft.com/office/powerpoint/2010/main" val="39980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17C63D-62A1-2787-5E2E-06D4DEA65251}"/>
              </a:ext>
            </a:extLst>
          </p:cNvPr>
          <p:cNvSpPr>
            <a:spLocks noGrp="1"/>
          </p:cNvSpPr>
          <p:nvPr>
            <p:ph type="sldNum" sz="quarter" idx="11"/>
          </p:nvPr>
        </p:nvSpPr>
        <p:spPr/>
        <p:txBody>
          <a:bodyPr/>
          <a:lstStyle/>
          <a:p>
            <a:fld id="{294A09A9-5501-47C1-A89A-A340965A2BE2}" type="slidenum">
              <a:rPr lang="en-US" smtClean="0"/>
              <a:pPr/>
              <a:t>19</a:t>
            </a:fld>
            <a:endParaRPr lang="en-US"/>
          </a:p>
        </p:txBody>
      </p:sp>
      <p:sp>
        <p:nvSpPr>
          <p:cNvPr id="4" name="Title 3">
            <a:extLst>
              <a:ext uri="{FF2B5EF4-FFF2-40B4-BE49-F238E27FC236}">
                <a16:creationId xmlns:a16="http://schemas.microsoft.com/office/drawing/2014/main" id="{8CF3E9E1-0879-56D2-27E9-B723FB4890D8}"/>
              </a:ext>
            </a:extLst>
          </p:cNvPr>
          <p:cNvSpPr>
            <a:spLocks noGrp="1"/>
          </p:cNvSpPr>
          <p:nvPr>
            <p:ph type="title"/>
          </p:nvPr>
        </p:nvSpPr>
        <p:spPr>
          <a:xfrm>
            <a:off x="1851502" y="280311"/>
            <a:ext cx="8878824" cy="1069848"/>
          </a:xfrm>
        </p:spPr>
        <p:txBody>
          <a:bodyPr/>
          <a:lstStyle/>
          <a:p>
            <a:pPr algn="ctr"/>
            <a:r>
              <a:rPr lang="en-US" dirty="0"/>
              <a:t>Structure of </a:t>
            </a:r>
            <a:r>
              <a:rPr lang="en-US" dirty="0" err="1"/>
              <a:t>lstm</a:t>
            </a:r>
          </a:p>
        </p:txBody>
      </p:sp>
      <p:sp>
        <p:nvSpPr>
          <p:cNvPr id="7" name="TextBox 6">
            <a:extLst>
              <a:ext uri="{FF2B5EF4-FFF2-40B4-BE49-F238E27FC236}">
                <a16:creationId xmlns:a16="http://schemas.microsoft.com/office/drawing/2014/main" id="{612FAC2F-DAC6-CE95-0762-201BD970DC6C}"/>
              </a:ext>
            </a:extLst>
          </p:cNvPr>
          <p:cNvSpPr txBox="1"/>
          <p:nvPr/>
        </p:nvSpPr>
        <p:spPr>
          <a:xfrm>
            <a:off x="860535" y="1773620"/>
            <a:ext cx="498978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solidFill>
                <a:schemeClr val="bg1"/>
              </a:solidFill>
              <a:cs typeface="Segoe UI Light"/>
            </a:endParaRPr>
          </a:p>
          <a:p>
            <a:endParaRPr lang="en-US" sz="2200" dirty="0">
              <a:solidFill>
                <a:schemeClr val="bg1"/>
              </a:solidFill>
              <a:cs typeface="Segoe UI Light"/>
            </a:endParaRPr>
          </a:p>
        </p:txBody>
      </p:sp>
      <p:sp>
        <p:nvSpPr>
          <p:cNvPr id="8" name="TextBox 7">
            <a:extLst>
              <a:ext uri="{FF2B5EF4-FFF2-40B4-BE49-F238E27FC236}">
                <a16:creationId xmlns:a16="http://schemas.microsoft.com/office/drawing/2014/main" id="{A04DDC63-5D53-8F5B-ACC5-F02BCEBF54E1}"/>
              </a:ext>
            </a:extLst>
          </p:cNvPr>
          <p:cNvSpPr txBox="1"/>
          <p:nvPr/>
        </p:nvSpPr>
        <p:spPr>
          <a:xfrm>
            <a:off x="748861" y="4900448"/>
            <a:ext cx="11243441"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FFFFFF"/>
                </a:solidFill>
                <a:latin typeface="Segoe UI Light"/>
              </a:rPr>
              <a:t>In LSTM The input gate controls what information is added to the memory cell. The forget gate controls what information is removed from the memory cell. And the output gate controls what information is output from the memory cell. This allows LSTM networks to selectively retain or discard information as it flows through the network, which allows them to learn long-term dependencies.</a:t>
            </a:r>
            <a:endParaRPr lang="en-US" sz="2200">
              <a:cs typeface="Segoe UI Light"/>
            </a:endParaRPr>
          </a:p>
        </p:txBody>
      </p:sp>
      <p:pic>
        <p:nvPicPr>
          <p:cNvPr id="9" name="Picture 9" descr="A diagram of a cell&#10;&#10;Description automatically generated">
            <a:extLst>
              <a:ext uri="{FF2B5EF4-FFF2-40B4-BE49-F238E27FC236}">
                <a16:creationId xmlns:a16="http://schemas.microsoft.com/office/drawing/2014/main" id="{D54ECFE6-CCB5-024D-94EC-A6582BA593B9}"/>
              </a:ext>
            </a:extLst>
          </p:cNvPr>
          <p:cNvPicPr>
            <a:picLocks noGrp="1" noChangeAspect="1"/>
          </p:cNvPicPr>
          <p:nvPr>
            <p:ph idx="1"/>
          </p:nvPr>
        </p:nvPicPr>
        <p:blipFill>
          <a:blip r:embed="rId2"/>
          <a:stretch>
            <a:fillRect/>
          </a:stretch>
        </p:blipFill>
        <p:spPr>
          <a:xfrm>
            <a:off x="6292849" y="1490262"/>
            <a:ext cx="6000270" cy="3282696"/>
          </a:xfrm>
        </p:spPr>
      </p:pic>
    </p:spTree>
    <p:extLst>
      <p:ext uri="{BB962C8B-B14F-4D97-AF65-F5344CB8AC3E}">
        <p14:creationId xmlns:p14="http://schemas.microsoft.com/office/powerpoint/2010/main" val="279295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8009647" y="2201994"/>
            <a:ext cx="3636790" cy="1069848"/>
          </a:xfrm>
        </p:spPr>
        <p:txBody>
          <a:bodyPr>
            <a:normAutofit/>
          </a:bodyPr>
          <a:lstStyle/>
          <a:p>
            <a:r>
              <a:rPr lang="en-US" sz="4000" b="1" spc="600">
                <a:ln w="28575">
                  <a:noFill/>
                  <a:prstDash val="solid"/>
                </a:ln>
                <a:solidFill>
                  <a:schemeClr val="bg1"/>
                </a:solidFill>
                <a:latin typeface="Tw Cen MT" panose="020B0602020104020603" pitchFamily="34" charset="77"/>
              </a:rPr>
              <a:t>CONTENTS</a:t>
            </a:r>
            <a:endParaRPr lang="en-US"/>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858234" y="415036"/>
            <a:ext cx="6422136" cy="3899553"/>
          </a:xfrm>
        </p:spPr>
        <p:txBody>
          <a:bodyPr vert="horz" lIns="91440" tIns="45720" rIns="91440" bIns="45720" rtlCol="0" anchor="t">
            <a:noAutofit/>
          </a:bodyPr>
          <a:lstStyle/>
          <a:p>
            <a:pPr marL="342900" indent="-342900"/>
            <a:r>
              <a:rPr lang="en-US">
                <a:latin typeface="Segoe UI Light"/>
                <a:cs typeface="Segoe UI Light"/>
              </a:rPr>
              <a:t>Multi Layered Perceptron</a:t>
            </a:r>
          </a:p>
          <a:p>
            <a:pPr marL="342900" indent="-342900"/>
            <a:r>
              <a:rPr lang="en-US">
                <a:latin typeface="Segoe UI Light"/>
                <a:cs typeface="Segoe UI Light"/>
              </a:rPr>
              <a:t>N gram models</a:t>
            </a:r>
          </a:p>
          <a:p>
            <a:pPr marL="342900" indent="-342900"/>
            <a:r>
              <a:rPr lang="en-US">
                <a:latin typeface="Segoe UI Light"/>
                <a:cs typeface="Segoe UI Light"/>
              </a:rPr>
              <a:t>Sentiment analysis</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Vector Semantics and Word Embeddings</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RNN </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LSTM</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Encoder – Decoder</a:t>
            </a:r>
            <a:endParaRPr lang="en-US">
              <a:latin typeface="Segoe UI Light" panose="020B0502040204020203" pitchFamily="34" charset="0"/>
              <a:cs typeface="Segoe UI Light" panose="020B0502040204020203" pitchFamily="34" charset="0"/>
            </a:endParaRPr>
          </a:p>
          <a:p>
            <a:pPr marL="342900" indent="-342900"/>
            <a:r>
              <a:rPr lang="en-US">
                <a:latin typeface="Segoe UI Light"/>
                <a:cs typeface="Segoe UI Light"/>
              </a:rPr>
              <a:t>Attention</a:t>
            </a:r>
          </a:p>
          <a:p>
            <a:pPr marL="342900" indent="-342900"/>
            <a:r>
              <a:rPr lang="en-US">
                <a:latin typeface="Segoe UI Light"/>
                <a:cs typeface="Segoe UI Light"/>
              </a:rPr>
              <a:t>Transformers</a:t>
            </a:r>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a:t>Used to complete transactions anywhere crypto is accepted</a:t>
            </a:r>
          </a:p>
          <a:p>
            <a:endParaRPr lang="en-US"/>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a:t>These tokens have a specific use within a blockchain</a:t>
            </a:r>
          </a:p>
          <a:p>
            <a:endParaRPr lang="en-US"/>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a:t>Tokens backed by securities</a:t>
            </a:r>
          </a:p>
          <a:p>
            <a:endParaRPr lang="en-US"/>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a:t>Authenticates ownership of specific assets</a:t>
            </a:r>
          </a:p>
          <a:p>
            <a:endParaRPr lang="en-US"/>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a:solidFill>
                  <a:schemeClr val="accent3">
                    <a:lumMod val="25000"/>
                  </a:schemeClr>
                </a:solidFill>
                <a:latin typeface="Tw Cen MT" panose="020B0602020104020603" pitchFamily="34" charset="77"/>
                <a:ea typeface="Source Sans Pro" panose="020B0503030403020204" pitchFamily="34" charset="0"/>
              </a:rPr>
              <a:t>Gaming</a:t>
            </a:r>
            <a:endParaRPr lang="en-US"/>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a:t>Used as in-game currency and traded with real world value</a:t>
            </a:r>
          </a:p>
          <a:p>
            <a:endParaRPr lang="en-US"/>
          </a:p>
        </p:txBody>
      </p:sp>
    </p:spTree>
    <p:extLst>
      <p:ext uri="{BB962C8B-B14F-4D97-AF65-F5344CB8AC3E}">
        <p14:creationId xmlns:p14="http://schemas.microsoft.com/office/powerpoint/2010/main" val="1430138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21</a:t>
            </a:fld>
            <a:endParaRPr lang="en-US"/>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a:t>Choose a cryptocurrency exchange</a:t>
            </a:r>
          </a:p>
          <a:p>
            <a:endParaRPr lang="en-US"/>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a:t>Purchase preferred coins &amp; create "wallet"</a:t>
            </a:r>
          </a:p>
          <a:p>
            <a:endParaRPr lang="en-US"/>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a:t>Research investment and trading options</a:t>
            </a:r>
          </a:p>
          <a:p>
            <a:endParaRPr lang="en-US"/>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a:t>Stake preferred coins in chosen company</a:t>
            </a:r>
          </a:p>
          <a:p>
            <a:endParaRPr lang="en-US"/>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351013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22</a:t>
            </a:fld>
            <a:endParaRPr lang="en-US"/>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a:t>Develop winning combinations to stay ahead of the market</a:t>
            </a:r>
          </a:p>
          <a:p>
            <a:r>
              <a:rPr lang="en-US"/>
              <a:t>Capitalize on direct ownership of digital coins</a:t>
            </a:r>
          </a:p>
          <a:p>
            <a:r>
              <a:rPr lang="en-US"/>
              <a:t>Invest in multiple blockchains​</a:t>
            </a:r>
          </a:p>
          <a:p>
            <a:endParaRPr lang="en-US"/>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a:t>Create an emergency fund</a:t>
            </a:r>
          </a:p>
          <a:p>
            <a:r>
              <a:rPr lang="en-US"/>
              <a:t>Add a second stream of income</a:t>
            </a:r>
          </a:p>
          <a:p>
            <a:r>
              <a:rPr lang="en-US"/>
              <a:t>Buy a house</a:t>
            </a:r>
          </a:p>
          <a:p>
            <a:r>
              <a:rPr lang="en-US"/>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p>
        </p:txBody>
      </p:sp>
    </p:spTree>
    <p:extLst>
      <p:ext uri="{BB962C8B-B14F-4D97-AF65-F5344CB8AC3E}">
        <p14:creationId xmlns:p14="http://schemas.microsoft.com/office/powerpoint/2010/main" val="765210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23</a:t>
            </a:fld>
            <a:endParaRPr lang="en-US"/>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a:t>Strategize</a:t>
            </a:r>
          </a:p>
          <a:p>
            <a:endParaRPr lang="en-US"/>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a:t>Do your research and develop a plan with goals</a:t>
            </a:r>
          </a:p>
          <a:p>
            <a:r>
              <a:rPr lang="en-US"/>
              <a:t>Diversify your portfolio through coin ownership​</a:t>
            </a:r>
          </a:p>
          <a:p>
            <a:r>
              <a:rPr lang="en-US"/>
              <a:t>Follow the markets closely​</a:t>
            </a:r>
          </a:p>
          <a:p>
            <a:endParaRPr lang="en-US"/>
          </a:p>
          <a:p>
            <a:endParaRPr lang="en-US"/>
          </a:p>
          <a:p>
            <a:endParaRPr lang="en-US"/>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a:t>Be cautious of scams and "too good to be true" scenarios</a:t>
            </a:r>
          </a:p>
          <a:p>
            <a:r>
              <a:rPr lang="en-US"/>
              <a:t>Avoid "all-in" strategies</a:t>
            </a:r>
          </a:p>
          <a:p>
            <a:endParaRPr lang="en-US"/>
          </a:p>
          <a:p>
            <a:endParaRPr lang="en-US"/>
          </a:p>
          <a:p>
            <a:endParaRPr lang="en-US"/>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a:t>Apps and platforms help streamline user experience</a:t>
            </a:r>
          </a:p>
          <a:p>
            <a:r>
              <a:rPr lang="en-US"/>
              <a:t>Seek expert guidance from Krypto Logics team members​</a:t>
            </a:r>
          </a:p>
          <a:p>
            <a:endParaRPr lang="en-US"/>
          </a:p>
          <a:p>
            <a:endParaRPr lang="en-US"/>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p>
        </p:txBody>
      </p:sp>
    </p:spTree>
    <p:extLst>
      <p:ext uri="{BB962C8B-B14F-4D97-AF65-F5344CB8AC3E}">
        <p14:creationId xmlns:p14="http://schemas.microsoft.com/office/powerpoint/2010/main" val="187708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24</a:t>
            </a:fld>
            <a:endParaRPr lang="en-US"/>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1579562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25</a:t>
            </a:fld>
            <a:endParaRPr lang="en-US"/>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840605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a:p>
        </p:txBody>
      </p:sp>
    </p:spTree>
    <p:extLst>
      <p:ext uri="{BB962C8B-B14F-4D97-AF65-F5344CB8AC3E}">
        <p14:creationId xmlns:p14="http://schemas.microsoft.com/office/powerpoint/2010/main" val="1958759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a:ln w="28575">
                  <a:noFill/>
                  <a:prstDash val="solid"/>
                </a:ln>
                <a:solidFill>
                  <a:schemeClr val="bg1"/>
                </a:solidFill>
                <a:latin typeface="Tw Cen MT" panose="020B0602020104020603" pitchFamily="34" charset="77"/>
              </a:rPr>
              <a:t>THANK YOU</a:t>
            </a:r>
            <a:endParaRPr lang="en-US"/>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a:latin typeface="Segoe UI Light" panose="020B0502040204020203" pitchFamily="34" charset="0"/>
                <a:cs typeface="Segoe UI Light" panose="020B0502040204020203" pitchFamily="34" charset="0"/>
              </a:rPr>
              <a:t>Mirjam Nilsson​</a:t>
            </a:r>
          </a:p>
          <a:p>
            <a:pPr algn="l"/>
            <a:r>
              <a:rPr lang="en-US">
                <a:latin typeface="Segoe UI Light" panose="020B0502040204020203" pitchFamily="34" charset="0"/>
                <a:cs typeface="Segoe UI Light" panose="020B0502040204020203" pitchFamily="34" charset="0"/>
              </a:rPr>
              <a:t>mirjam@greatsiteaddress.com </a:t>
            </a:r>
            <a:endParaRPr lang="en-US">
              <a:latin typeface="Segoe UI Light" panose="020B0502040204020203" pitchFamily="34" charset="0"/>
              <a:ea typeface="Calibri"/>
              <a:cs typeface="Segoe UI Light" panose="020B0502040204020203" pitchFamily="34" charset="0"/>
            </a:endParaRPr>
          </a:p>
          <a:p>
            <a:pPr algn="l"/>
            <a:r>
              <a:rPr lang="en-US">
                <a:latin typeface="Segoe UI Light" panose="020B0502040204020203" pitchFamily="34" charset="0"/>
                <a:cs typeface="Segoe UI Light" panose="020B0502040204020203" pitchFamily="34" charset="0"/>
              </a:rPr>
              <a:t>www.greatsiteaddress.com </a:t>
            </a:r>
            <a:endParaRPr lang="en-US">
              <a:latin typeface="Segoe UI Light" panose="020B0502040204020203" pitchFamily="34" charset="0"/>
              <a:ea typeface="Calibri" panose="020F0502020204030204"/>
              <a:cs typeface="Segoe UI Light" panose="020B0502040204020203" pitchFamily="34" charset="0"/>
            </a:endParaRPr>
          </a:p>
          <a:p>
            <a:endParaRPr lang="en-US"/>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a:t>MULTI-LAYER</a:t>
            </a:r>
            <a:br>
              <a:rPr lang="en-US"/>
            </a:br>
            <a:r>
              <a:rPr lang="en-US"/>
              <a:t>PERCEPTRON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vert="horz" lIns="91440" tIns="45720" rIns="91440" bIns="45720" rtlCol="0" anchor="t">
            <a:noAutofit/>
          </a:bodyPr>
          <a:lstStyle/>
          <a:p>
            <a:r>
              <a:rPr lang="en-US" sz="2200" dirty="0">
                <a:solidFill>
                  <a:srgbClr val="D1D5DB"/>
                </a:solidFill>
                <a:ea typeface="+mn-lt"/>
                <a:cs typeface="+mn-lt"/>
              </a:rPr>
              <a:t>A Multi-Layer Perceptron (MLP) is a type of artificial neural network that consists of multiple layers of interconnected neurons. It is a fundamental architecture used in deep learning and is considered a feedforward neural network, meaning the data flows in one direction, from input to output. Each layer in the MLP consists of one or more neurons (also known as nodes or units), and each neuron is connected to every neuron in the subsequent and preceding layers.</a:t>
            </a:r>
            <a:endParaRPr lang="en-US" sz="2200" dirty="0"/>
          </a:p>
          <a:p>
            <a:endParaRPr lang="en-US" sz="2200"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93273" y="309695"/>
            <a:ext cx="9144000" cy="1069848"/>
          </a:xfrm>
        </p:spPr>
        <p:txBody>
          <a:bodyPr/>
          <a:lstStyle/>
          <a:p>
            <a:r>
              <a:rPr lang="en-US"/>
              <a:t>LAYERS IN AN MLP</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387499" y="1437086"/>
            <a:ext cx="6546328" cy="5266069"/>
          </a:xfrm>
        </p:spPr>
        <p:txBody>
          <a:bodyPr vert="horz" lIns="91440" tIns="45720" rIns="91440" bIns="45720" rtlCol="0" anchor="t">
            <a:noAutofit/>
          </a:bodyPr>
          <a:lstStyle/>
          <a:p>
            <a:pPr marL="171450" indent="-171450" algn="l">
              <a:buFont typeface="Wingdings" panose="02070309020205020404" pitchFamily="49" charset="0"/>
              <a:buChar char="Ø"/>
            </a:pPr>
            <a:r>
              <a:rPr lang="en-US" sz="1800" dirty="0">
                <a:solidFill>
                  <a:srgbClr val="D1D5DB"/>
                </a:solidFill>
                <a:ea typeface="+mn-lt"/>
                <a:cs typeface="+mn-lt"/>
              </a:rPr>
              <a:t>Input Layer: The first layer of the MLP that receives the input data. The number of neurons in this layer depends on the number of features in the input data.</a:t>
            </a:r>
            <a:endParaRPr lang="en-US" sz="1800" dirty="0">
              <a:solidFill>
                <a:srgbClr val="D1D5DB"/>
              </a:solidFill>
              <a:cs typeface="Segoe UI Light"/>
            </a:endParaRPr>
          </a:p>
          <a:p>
            <a:pPr marL="171450" indent="-171450" algn="l">
              <a:buFont typeface="Wingdings" panose="02070309020205020404" pitchFamily="49" charset="0"/>
              <a:buChar char="Ø"/>
            </a:pPr>
            <a:r>
              <a:rPr lang="en-US" sz="1800" dirty="0">
                <a:solidFill>
                  <a:srgbClr val="D1D5DB"/>
                </a:solidFill>
                <a:cs typeface="Segoe UI Light"/>
              </a:rPr>
              <a:t>Hidden Layers: The layers between the input and output layers are referred to as hidden layers. Each hidden layer consists of multiple neurons, and the number of hidden layers and neurons in each hidden layer can be adjusted based on the complexity of the problem.</a:t>
            </a:r>
          </a:p>
          <a:p>
            <a:pPr marL="171450" indent="-171450" algn="l">
              <a:buFont typeface="Wingdings" panose="02070309020205020404" pitchFamily="49" charset="0"/>
              <a:buChar char="Ø"/>
            </a:pPr>
            <a:r>
              <a:rPr lang="en-US" sz="1800" dirty="0">
                <a:solidFill>
                  <a:srgbClr val="D1D5DB"/>
                </a:solidFill>
                <a:ea typeface="+mn-lt"/>
                <a:cs typeface="+mn-lt"/>
              </a:rPr>
              <a:t>Output Layer: The final layer of the MLP that produces the output based on the learned representations from the hidden layers. The number of neurons in the output layer depends on the type of problem being solved (e.g., binary classification, multi-class classification, regression, etc.).</a:t>
            </a:r>
            <a:endParaRPr lang="en-US" sz="1800" dirty="0">
              <a:solidFill>
                <a:srgbClr val="D1D5DB"/>
              </a:solidFill>
              <a:cs typeface="Segoe UI Light"/>
            </a:endParaRPr>
          </a:p>
          <a:p>
            <a:pPr algn="l"/>
            <a:r>
              <a:rPr lang="en-US" sz="1800" dirty="0">
                <a:solidFill>
                  <a:srgbClr val="D1D5DB"/>
                </a:solidFill>
                <a:ea typeface="+mn-lt"/>
                <a:cs typeface="+mn-lt"/>
              </a:rPr>
              <a:t>The neurons in an MLP are organized into nodes, and each node applies a weighted sum of its inputs, passes the result through an activation function, and produces an output. The purpose of the activation function is to introduce non-linearity into the network, enabling it to learn complex patterns and relationships in the data.</a:t>
            </a:r>
            <a:endParaRPr lang="en-US" sz="1800" dirty="0"/>
          </a:p>
          <a:p>
            <a:pPr algn="l"/>
            <a:endParaRPr lang="en-US" sz="1600">
              <a:solidFill>
                <a:srgbClr val="D1D5DB"/>
              </a:solidFill>
              <a:cs typeface="Segoe UI Light"/>
            </a:endParaRPr>
          </a:p>
        </p:txBody>
      </p:sp>
      <p:pic>
        <p:nvPicPr>
          <p:cNvPr id="4" name="Picture 4" descr="A diagram of a machine learning&#10;&#10;Description automatically generated">
            <a:extLst>
              <a:ext uri="{FF2B5EF4-FFF2-40B4-BE49-F238E27FC236}">
                <a16:creationId xmlns:a16="http://schemas.microsoft.com/office/drawing/2014/main" id="{1B6B9672-DAEF-36B3-DF87-B2E277A7CEBE}"/>
              </a:ext>
            </a:extLst>
          </p:cNvPr>
          <p:cNvPicPr>
            <a:picLocks noChangeAspect="1"/>
          </p:cNvPicPr>
          <p:nvPr/>
        </p:nvPicPr>
        <p:blipFill>
          <a:blip r:embed="rId2"/>
          <a:stretch>
            <a:fillRect/>
          </a:stretch>
        </p:blipFill>
        <p:spPr>
          <a:xfrm>
            <a:off x="7182118" y="1524959"/>
            <a:ext cx="4567707" cy="2756305"/>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152466" y="-176741"/>
            <a:ext cx="9994392" cy="1069848"/>
          </a:xfrm>
        </p:spPr>
        <p:txBody>
          <a:bodyPr/>
          <a:lstStyle/>
          <a:p>
            <a:r>
              <a:rPr lang="en-US">
                <a:ln w="28575">
                  <a:noFill/>
                  <a:prstDash val="solid"/>
                </a:ln>
                <a:latin typeface="Tw Cen MT"/>
              </a:rPr>
              <a:t>MULTI-LAYER PERCEPTRON</a:t>
            </a:r>
            <a:endParaRPr lang="en-US" sz="4000" b="1" spc="60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a:p>
        </p:txBody>
      </p:sp>
      <p:sp>
        <p:nvSpPr>
          <p:cNvPr id="7" name="Content Placeholder 6">
            <a:extLst>
              <a:ext uri="{FF2B5EF4-FFF2-40B4-BE49-F238E27FC236}">
                <a16:creationId xmlns:a16="http://schemas.microsoft.com/office/drawing/2014/main" id="{11258576-BC33-3E75-A5EA-B05095B4F26F}"/>
              </a:ext>
            </a:extLst>
          </p:cNvPr>
          <p:cNvSpPr>
            <a:spLocks noGrp="1"/>
          </p:cNvSpPr>
          <p:nvPr>
            <p:ph idx="1"/>
          </p:nvPr>
        </p:nvSpPr>
        <p:spPr>
          <a:xfrm>
            <a:off x="585688" y="935693"/>
            <a:ext cx="6297340" cy="4170351"/>
          </a:xfrm>
        </p:spPr>
        <p:txBody>
          <a:bodyPr vert="horz" lIns="91440" tIns="45720" rIns="91440" bIns="45720" rtlCol="0" anchor="t">
            <a:noAutofit/>
          </a:bodyPr>
          <a:lstStyle/>
          <a:p>
            <a:pPr marL="0" indent="0">
              <a:buNone/>
            </a:pPr>
            <a:r>
              <a:rPr lang="en-US" sz="2000">
                <a:solidFill>
                  <a:srgbClr val="D1D5DB"/>
                </a:solidFill>
                <a:ea typeface="+mn-lt"/>
                <a:cs typeface="+mn-lt"/>
              </a:rPr>
              <a:t>Training an MLP involves the use of optimization algorithms like gradient descent to adjust the weights and biases of the neurons, allowing the network to minimize the error between its predictions and the actual target values in the training data.</a:t>
            </a:r>
            <a:endParaRPr lang="en-US" sz="2000">
              <a:solidFill>
                <a:srgbClr val="D1D5DB"/>
              </a:solidFill>
              <a:ea typeface="+mn-lt"/>
              <a:cs typeface="Segoe UI Light"/>
            </a:endParaRPr>
          </a:p>
          <a:p>
            <a:pPr marL="0" indent="0">
              <a:buNone/>
            </a:pPr>
            <a:endParaRPr lang="en-US" sz="2000">
              <a:solidFill>
                <a:srgbClr val="D1D5DB"/>
              </a:solidFill>
              <a:ea typeface="+mn-lt"/>
              <a:cs typeface="+mn-lt"/>
            </a:endParaRPr>
          </a:p>
          <a:p>
            <a:pPr marL="0" indent="0">
              <a:buNone/>
            </a:pPr>
            <a:r>
              <a:rPr lang="en-US" sz="2000">
                <a:solidFill>
                  <a:srgbClr val="D1D5DB"/>
                </a:solidFill>
                <a:ea typeface="+mn-lt"/>
                <a:cs typeface="+mn-lt"/>
              </a:rPr>
              <a:t>The activation function takes the weighted sum of the inputs to a neuron (also known as the activation or pre-activation) and transforms it into the output of the neuron (also known as the post-activation or activation). The output is then passed on to the next layer of the network. </a:t>
            </a:r>
            <a:r>
              <a:rPr lang="en-US" sz="2000" err="1">
                <a:solidFill>
                  <a:srgbClr val="D1D5DB"/>
                </a:solidFill>
                <a:ea typeface="+mn-lt"/>
                <a:cs typeface="+mn-lt"/>
              </a:rPr>
              <a:t>Eg</a:t>
            </a:r>
            <a:r>
              <a:rPr lang="en-US" sz="2000">
                <a:solidFill>
                  <a:srgbClr val="D1D5DB"/>
                </a:solidFill>
                <a:ea typeface="+mn-lt"/>
                <a:cs typeface="+mn-lt"/>
              </a:rPr>
              <a:t>: </a:t>
            </a:r>
            <a:r>
              <a:rPr lang="en-US" sz="2000" err="1">
                <a:solidFill>
                  <a:srgbClr val="D1D5DB"/>
                </a:solidFill>
                <a:ea typeface="+mn-lt"/>
                <a:cs typeface="+mn-lt"/>
              </a:rPr>
              <a:t>Softmax</a:t>
            </a:r>
            <a:r>
              <a:rPr lang="en-US" sz="2000">
                <a:solidFill>
                  <a:srgbClr val="D1D5DB"/>
                </a:solidFill>
                <a:ea typeface="+mn-lt"/>
                <a:cs typeface="+mn-lt"/>
              </a:rPr>
              <a:t> , Sigmoid</a:t>
            </a:r>
            <a:endParaRPr lang="en-US" sz="2000"/>
          </a:p>
          <a:p>
            <a:pPr marL="0" indent="0">
              <a:buNone/>
            </a:pPr>
            <a:endParaRPr lang="en-US" sz="2000">
              <a:solidFill>
                <a:srgbClr val="D1D5DB"/>
              </a:solidFill>
              <a:ea typeface="+mn-lt"/>
              <a:cs typeface="+mn-lt"/>
            </a:endParaRPr>
          </a:p>
          <a:p>
            <a:pPr marL="0" indent="0">
              <a:buNone/>
            </a:pPr>
            <a:r>
              <a:rPr lang="en-US" sz="2000">
                <a:solidFill>
                  <a:srgbClr val="D1D5DB"/>
                </a:solidFill>
                <a:ea typeface="+mn-lt"/>
                <a:cs typeface="+mn-lt"/>
              </a:rPr>
              <a:t>MLPs have been successfully applied to a wide range of machine learning tasks, such as image recognition, natural language processing, speech recognition, and many other complex tasks.</a:t>
            </a:r>
            <a:endParaRPr lang="en-US" sz="2000"/>
          </a:p>
        </p:txBody>
      </p:sp>
      <p:pic>
        <p:nvPicPr>
          <p:cNvPr id="8" name="Picture 8" descr="A diagram of a structure&#10;&#10;Description automatically generated">
            <a:extLst>
              <a:ext uri="{FF2B5EF4-FFF2-40B4-BE49-F238E27FC236}">
                <a16:creationId xmlns:a16="http://schemas.microsoft.com/office/drawing/2014/main" id="{3DD49EAF-3008-98B8-6C4A-E7C2EEAD7546}"/>
              </a:ext>
            </a:extLst>
          </p:cNvPr>
          <p:cNvPicPr>
            <a:picLocks noChangeAspect="1"/>
          </p:cNvPicPr>
          <p:nvPr/>
        </p:nvPicPr>
        <p:blipFill>
          <a:blip r:embed="rId2"/>
          <a:stretch>
            <a:fillRect/>
          </a:stretch>
        </p:blipFill>
        <p:spPr>
          <a:xfrm>
            <a:off x="7053330" y="768574"/>
            <a:ext cx="4449650" cy="2498233"/>
          </a:xfrm>
          <a:prstGeom prst="rect">
            <a:avLst/>
          </a:prstGeom>
        </p:spPr>
      </p:pic>
      <p:pic>
        <p:nvPicPr>
          <p:cNvPr id="10" name="Picture 10" descr="A computer screen shot of a program&#10;&#10;Description automatically generated">
            <a:extLst>
              <a:ext uri="{FF2B5EF4-FFF2-40B4-BE49-F238E27FC236}">
                <a16:creationId xmlns:a16="http://schemas.microsoft.com/office/drawing/2014/main" id="{672E6541-9F0B-5A35-2765-8B1053E43B85}"/>
              </a:ext>
            </a:extLst>
          </p:cNvPr>
          <p:cNvPicPr>
            <a:picLocks noChangeAspect="1"/>
          </p:cNvPicPr>
          <p:nvPr/>
        </p:nvPicPr>
        <p:blipFill>
          <a:blip r:embed="rId3"/>
          <a:stretch>
            <a:fillRect/>
          </a:stretch>
        </p:blipFill>
        <p:spPr>
          <a:xfrm>
            <a:off x="7053330" y="3336726"/>
            <a:ext cx="4739425" cy="3103759"/>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3C156B-F93E-CF47-84CB-266BF9374717}"/>
              </a:ext>
            </a:extLst>
          </p:cNvPr>
          <p:cNvSpPr>
            <a:spLocks noGrp="1"/>
          </p:cNvSpPr>
          <p:nvPr>
            <p:ph type="sldNum" sz="quarter" idx="11"/>
          </p:nvPr>
        </p:nvSpPr>
        <p:spPr/>
        <p:txBody>
          <a:bodyPr/>
          <a:lstStyle/>
          <a:p>
            <a:fld id="{294A09A9-5501-47C1-A89A-A340965A2BE2}" type="slidenum">
              <a:rPr lang="en-US" smtClean="0"/>
              <a:pPr/>
              <a:t>6</a:t>
            </a:fld>
            <a:endParaRPr lang="en-US"/>
          </a:p>
        </p:txBody>
      </p:sp>
      <p:sp>
        <p:nvSpPr>
          <p:cNvPr id="4" name="Title 3">
            <a:extLst>
              <a:ext uri="{FF2B5EF4-FFF2-40B4-BE49-F238E27FC236}">
                <a16:creationId xmlns:a16="http://schemas.microsoft.com/office/drawing/2014/main" id="{85C3C558-49DE-64E3-F49E-721151DAB9ED}"/>
              </a:ext>
            </a:extLst>
          </p:cNvPr>
          <p:cNvSpPr>
            <a:spLocks noGrp="1"/>
          </p:cNvSpPr>
          <p:nvPr>
            <p:ph type="title"/>
          </p:nvPr>
        </p:nvSpPr>
        <p:spPr>
          <a:xfrm>
            <a:off x="731262" y="37907"/>
            <a:ext cx="8878824" cy="1069848"/>
          </a:xfrm>
        </p:spPr>
        <p:txBody>
          <a:bodyPr/>
          <a:lstStyle/>
          <a:p>
            <a:r>
              <a:rPr lang="en-US"/>
              <a:t>N-GRAM MODELS</a:t>
            </a:r>
          </a:p>
        </p:txBody>
      </p:sp>
      <p:sp>
        <p:nvSpPr>
          <p:cNvPr id="5" name="Content Placeholder 4">
            <a:extLst>
              <a:ext uri="{FF2B5EF4-FFF2-40B4-BE49-F238E27FC236}">
                <a16:creationId xmlns:a16="http://schemas.microsoft.com/office/drawing/2014/main" id="{F1F5F436-BFE5-99D1-6C50-AEA790FB5493}"/>
              </a:ext>
            </a:extLst>
          </p:cNvPr>
          <p:cNvSpPr>
            <a:spLocks noGrp="1"/>
          </p:cNvSpPr>
          <p:nvPr>
            <p:ph idx="1"/>
          </p:nvPr>
        </p:nvSpPr>
        <p:spPr>
          <a:xfrm>
            <a:off x="688332" y="1096679"/>
            <a:ext cx="5949911" cy="4978414"/>
          </a:xfrm>
        </p:spPr>
        <p:txBody>
          <a:bodyPr vert="horz" lIns="91440" tIns="45720" rIns="91440" bIns="45720" rtlCol="0" anchor="t">
            <a:noAutofit/>
          </a:bodyPr>
          <a:lstStyle/>
          <a:p>
            <a:pPr marL="0" indent="0">
              <a:buNone/>
            </a:pPr>
            <a:r>
              <a:rPr lang="en-US" sz="2000">
                <a:solidFill>
                  <a:srgbClr val="D1D5DB"/>
                </a:solidFill>
                <a:ea typeface="+mn-lt"/>
                <a:cs typeface="+mn-lt"/>
              </a:rPr>
              <a:t>N-gram models are a type of probabilistic language model used in natural language processing (NLP) and text analysis. The "N" in N-gram refers to the number of consecutive words (or characters) considered as a unit while modeling the language. N-grams are used to capture the probability of a sequence of words occurring together in a given language. </a:t>
            </a:r>
            <a:r>
              <a:rPr lang="en-US" sz="2000" err="1">
                <a:solidFill>
                  <a:srgbClr val="D1D5DB"/>
                </a:solidFill>
                <a:ea typeface="+mn-lt"/>
                <a:cs typeface="+mn-lt"/>
              </a:rPr>
              <a:t>Eg</a:t>
            </a:r>
            <a:r>
              <a:rPr lang="en-US" sz="2000">
                <a:solidFill>
                  <a:srgbClr val="D1D5DB"/>
                </a:solidFill>
                <a:ea typeface="+mn-lt"/>
                <a:cs typeface="+mn-lt"/>
              </a:rPr>
              <a:t>: Unigram(words treated independently) , Bigrams(where the model estimates the probability of a word given it's previous word) and so on</a:t>
            </a:r>
            <a:endParaRPr lang="en-US" sz="2000"/>
          </a:p>
        </p:txBody>
      </p:sp>
      <p:pic>
        <p:nvPicPr>
          <p:cNvPr id="6" name="Picture 6" descr="A black background with blue rectangles&#10;&#10;Description automatically generated">
            <a:extLst>
              <a:ext uri="{FF2B5EF4-FFF2-40B4-BE49-F238E27FC236}">
                <a16:creationId xmlns:a16="http://schemas.microsoft.com/office/drawing/2014/main" id="{742547E4-E147-8A5A-DEC6-7A9219EFB7EC}"/>
              </a:ext>
            </a:extLst>
          </p:cNvPr>
          <p:cNvPicPr>
            <a:picLocks noChangeAspect="1"/>
          </p:cNvPicPr>
          <p:nvPr/>
        </p:nvPicPr>
        <p:blipFill>
          <a:blip r:embed="rId2"/>
          <a:stretch>
            <a:fillRect/>
          </a:stretch>
        </p:blipFill>
        <p:spPr>
          <a:xfrm>
            <a:off x="6561992" y="770138"/>
            <a:ext cx="5630213" cy="2320150"/>
          </a:xfrm>
          <a:prstGeom prst="rect">
            <a:avLst/>
          </a:prstGeom>
        </p:spPr>
      </p:pic>
      <p:pic>
        <p:nvPicPr>
          <p:cNvPr id="3" name="Picture 6" descr="A blue text with black text&#10;&#10;Description automatically generated">
            <a:extLst>
              <a:ext uri="{FF2B5EF4-FFF2-40B4-BE49-F238E27FC236}">
                <a16:creationId xmlns:a16="http://schemas.microsoft.com/office/drawing/2014/main" id="{EC884DB2-6C1D-D80F-322D-02B87BD69398}"/>
              </a:ext>
            </a:extLst>
          </p:cNvPr>
          <p:cNvPicPr>
            <a:picLocks noChangeAspect="1"/>
          </p:cNvPicPr>
          <p:nvPr/>
        </p:nvPicPr>
        <p:blipFill>
          <a:blip r:embed="rId3"/>
          <a:stretch>
            <a:fillRect/>
          </a:stretch>
        </p:blipFill>
        <p:spPr>
          <a:xfrm>
            <a:off x="6561551" y="3544631"/>
            <a:ext cx="5447763" cy="2190876"/>
          </a:xfrm>
          <a:prstGeom prst="rect">
            <a:avLst/>
          </a:prstGeom>
        </p:spPr>
      </p:pic>
    </p:spTree>
    <p:extLst>
      <p:ext uri="{BB962C8B-B14F-4D97-AF65-F5344CB8AC3E}">
        <p14:creationId xmlns:p14="http://schemas.microsoft.com/office/powerpoint/2010/main" val="29578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6BAE3-A8EC-34E5-C4D7-01BB23528E89}"/>
              </a:ext>
            </a:extLst>
          </p:cNvPr>
          <p:cNvSpPr>
            <a:spLocks noGrp="1"/>
          </p:cNvSpPr>
          <p:nvPr>
            <p:ph type="sldNum" sz="quarter" idx="11"/>
          </p:nvPr>
        </p:nvSpPr>
        <p:spPr/>
        <p:txBody>
          <a:bodyPr/>
          <a:lstStyle/>
          <a:p>
            <a:fld id="{294A09A9-5501-47C1-A89A-A340965A2BE2}" type="slidenum">
              <a:rPr lang="en-US" smtClean="0"/>
              <a:pPr/>
              <a:t>7</a:t>
            </a:fld>
            <a:endParaRPr lang="en-US"/>
          </a:p>
        </p:txBody>
      </p:sp>
      <p:sp>
        <p:nvSpPr>
          <p:cNvPr id="4" name="Title 3">
            <a:extLst>
              <a:ext uri="{FF2B5EF4-FFF2-40B4-BE49-F238E27FC236}">
                <a16:creationId xmlns:a16="http://schemas.microsoft.com/office/drawing/2014/main" id="{189CF5A8-DC29-8A02-4AAC-1B27FEE2C23C}"/>
              </a:ext>
            </a:extLst>
          </p:cNvPr>
          <p:cNvSpPr>
            <a:spLocks noGrp="1"/>
          </p:cNvSpPr>
          <p:nvPr>
            <p:ph type="title"/>
          </p:nvPr>
        </p:nvSpPr>
        <p:spPr>
          <a:xfrm>
            <a:off x="967375" y="295484"/>
            <a:ext cx="8878824" cy="1069848"/>
          </a:xfrm>
        </p:spPr>
        <p:txBody>
          <a:bodyPr/>
          <a:lstStyle/>
          <a:p>
            <a:r>
              <a:rPr lang="en-US"/>
              <a:t>Markov property</a:t>
            </a:r>
          </a:p>
        </p:txBody>
      </p:sp>
      <p:sp>
        <p:nvSpPr>
          <p:cNvPr id="5" name="Content Placeholder 4">
            <a:extLst>
              <a:ext uri="{FF2B5EF4-FFF2-40B4-BE49-F238E27FC236}">
                <a16:creationId xmlns:a16="http://schemas.microsoft.com/office/drawing/2014/main" id="{96A5C05B-86A5-5074-15E9-9CCF257761A2}"/>
              </a:ext>
            </a:extLst>
          </p:cNvPr>
          <p:cNvSpPr>
            <a:spLocks noGrp="1"/>
          </p:cNvSpPr>
          <p:nvPr>
            <p:ph idx="1"/>
          </p:nvPr>
        </p:nvSpPr>
        <p:spPr>
          <a:xfrm>
            <a:off x="1053234" y="1558172"/>
            <a:ext cx="9974558" cy="4570583"/>
          </a:xfrm>
        </p:spPr>
        <p:txBody>
          <a:bodyPr vert="horz" lIns="91440" tIns="45720" rIns="91440" bIns="45720" rtlCol="0" anchor="t">
            <a:noAutofit/>
          </a:bodyPr>
          <a:lstStyle/>
          <a:p>
            <a:pPr marL="0" indent="0">
              <a:buNone/>
            </a:pPr>
            <a:r>
              <a:rPr lang="en-US" sz="2000">
                <a:solidFill>
                  <a:srgbClr val="D1D5DB"/>
                </a:solidFill>
                <a:ea typeface="+mn-lt"/>
                <a:cs typeface="+mn-lt"/>
              </a:rPr>
              <a:t>N-gram models are based on the assumption of the Markov property, which states that the probability of a word in a sequence depends only on the previous (N-1) words. This assumption allows the model to estimate the probability of a word sequence based on the observed frequencies of N-grams in the training data.</a:t>
            </a:r>
          </a:p>
          <a:p>
            <a:pPr marL="0" indent="0">
              <a:buNone/>
            </a:pPr>
            <a:r>
              <a:rPr lang="en-US" sz="2000">
                <a:solidFill>
                  <a:srgbClr val="D1D5DB"/>
                </a:solidFill>
                <a:ea typeface="+mn-lt"/>
                <a:cs typeface="+mn-lt"/>
              </a:rPr>
              <a:t>To build an N-gram language model, you calculate the probabilities of different N-grams based on their occurrences in a large corpus of text (e.g., a collection of books or articles). The probabilities are then used to predict the likelihood of a specific word or word sequence in a given sentence or text.</a:t>
            </a:r>
            <a:endParaRPr lang="en-US" sz="2000"/>
          </a:p>
        </p:txBody>
      </p:sp>
    </p:spTree>
    <p:extLst>
      <p:ext uri="{BB962C8B-B14F-4D97-AF65-F5344CB8AC3E}">
        <p14:creationId xmlns:p14="http://schemas.microsoft.com/office/powerpoint/2010/main" val="117578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2CB5C3-1C48-A247-2D1E-E0A9C0C819AD}"/>
              </a:ext>
            </a:extLst>
          </p:cNvPr>
          <p:cNvSpPr>
            <a:spLocks noGrp="1"/>
          </p:cNvSpPr>
          <p:nvPr>
            <p:ph type="sldNum" sz="quarter" idx="11"/>
          </p:nvPr>
        </p:nvSpPr>
        <p:spPr/>
        <p:txBody>
          <a:bodyPr/>
          <a:lstStyle/>
          <a:p>
            <a:fld id="{294A09A9-5501-47C1-A89A-A340965A2BE2}" type="slidenum">
              <a:rPr lang="en-US" smtClean="0"/>
              <a:pPr/>
              <a:t>8</a:t>
            </a:fld>
            <a:endParaRPr lang="en-US"/>
          </a:p>
        </p:txBody>
      </p:sp>
      <p:sp>
        <p:nvSpPr>
          <p:cNvPr id="4" name="Title 3">
            <a:extLst>
              <a:ext uri="{FF2B5EF4-FFF2-40B4-BE49-F238E27FC236}">
                <a16:creationId xmlns:a16="http://schemas.microsoft.com/office/drawing/2014/main" id="{2EB1AD92-BCCC-5098-433A-EDDAEE333090}"/>
              </a:ext>
            </a:extLst>
          </p:cNvPr>
          <p:cNvSpPr>
            <a:spLocks noGrp="1"/>
          </p:cNvSpPr>
          <p:nvPr>
            <p:ph type="title"/>
          </p:nvPr>
        </p:nvSpPr>
        <p:spPr>
          <a:xfrm>
            <a:off x="806389" y="80836"/>
            <a:ext cx="8878824" cy="1069848"/>
          </a:xfrm>
        </p:spPr>
        <p:txBody>
          <a:bodyPr/>
          <a:lstStyle/>
          <a:p>
            <a:r>
              <a:rPr lang="en-US"/>
              <a:t>METHODS USED WHILE BUILDING N-gram models</a:t>
            </a:r>
          </a:p>
        </p:txBody>
      </p:sp>
      <p:sp>
        <p:nvSpPr>
          <p:cNvPr id="5" name="Content Placeholder 4">
            <a:extLst>
              <a:ext uri="{FF2B5EF4-FFF2-40B4-BE49-F238E27FC236}">
                <a16:creationId xmlns:a16="http://schemas.microsoft.com/office/drawing/2014/main" id="{08EFE979-A7E3-1EF2-BB9F-24F18BBF4A5D}"/>
              </a:ext>
            </a:extLst>
          </p:cNvPr>
          <p:cNvSpPr>
            <a:spLocks noGrp="1"/>
          </p:cNvSpPr>
          <p:nvPr>
            <p:ph idx="1"/>
          </p:nvPr>
        </p:nvSpPr>
        <p:spPr>
          <a:xfrm>
            <a:off x="849319" y="1182538"/>
            <a:ext cx="10961938" cy="5493569"/>
          </a:xfrm>
        </p:spPr>
        <p:txBody>
          <a:bodyPr vert="horz" lIns="91440" tIns="45720" rIns="91440" bIns="45720" rtlCol="0" anchor="t">
            <a:noAutofit/>
          </a:bodyPr>
          <a:lstStyle/>
          <a:p>
            <a:pPr marL="342900" indent="-342900">
              <a:buFont typeface="Wingdings" panose="02070309020205020404" pitchFamily="49" charset="0"/>
              <a:buChar char="Ø"/>
            </a:pPr>
            <a:r>
              <a:rPr lang="en-US" sz="2000">
                <a:cs typeface="Segoe UI"/>
              </a:rPr>
              <a:t>Smoothing:</a:t>
            </a:r>
            <a:r>
              <a:rPr lang="en-US" sz="2000">
                <a:ea typeface="+mn-lt"/>
                <a:cs typeface="Segoe UI"/>
              </a:rPr>
              <a:t> </a:t>
            </a:r>
            <a:r>
              <a:rPr lang="en-US" sz="2000">
                <a:ea typeface="+mn-lt"/>
                <a:cs typeface="+mn-lt"/>
              </a:rPr>
              <a:t>To deal with words that are in our vocabulary , but appear in the test set with unseen history (context).All the counts that were used to be zero, will now have a count of 1. </a:t>
            </a:r>
            <a:endParaRPr lang="en-US" sz="2000">
              <a:ea typeface="+mn-lt"/>
            </a:endParaRPr>
          </a:p>
          <a:p>
            <a:pPr marL="342900" indent="-342900">
              <a:buFont typeface="Wingdings" panose="02070309020205020404" pitchFamily="49" charset="0"/>
              <a:buChar char="Ø"/>
            </a:pPr>
            <a:r>
              <a:rPr lang="en-US" sz="2000">
                <a:cs typeface="Segoe UI Light"/>
              </a:rPr>
              <a:t>Backoff: </a:t>
            </a:r>
            <a:r>
              <a:rPr lang="en-US" sz="2000">
                <a:solidFill>
                  <a:srgbClr val="D1D5DB"/>
                </a:solidFill>
                <a:ea typeface="+mn-lt"/>
                <a:cs typeface="+mn-lt"/>
              </a:rPr>
              <a:t>Backoff is a probabilistic smoothing technique that allows the N-gram model to "fallback" to lower-order N-grams when the probability of a higher-order N-gram is zero or very low.</a:t>
            </a:r>
          </a:p>
          <a:p>
            <a:pPr marL="342900" indent="-342900">
              <a:buFont typeface="Wingdings" panose="02070309020205020404" pitchFamily="49" charset="0"/>
              <a:buChar char="Ø"/>
            </a:pPr>
            <a:r>
              <a:rPr lang="en-US" sz="2000">
                <a:solidFill>
                  <a:srgbClr val="D1D5DB"/>
                </a:solidFill>
                <a:cs typeface="Segoe UI Light"/>
              </a:rPr>
              <a:t>Interpolation: </a:t>
            </a:r>
            <a:r>
              <a:rPr lang="en-US" sz="2000">
                <a:solidFill>
                  <a:srgbClr val="D1D5DB"/>
                </a:solidFill>
                <a:ea typeface="+mn-lt"/>
                <a:cs typeface="+mn-lt"/>
              </a:rPr>
              <a:t>In the context of language modeling and N-gram models, "interpolation" is a technique used to combine the probabilities of different N-grams (unigrams, bigrams, trigrams, etc.) to estimate the probability of a given word sequence.</a:t>
            </a:r>
          </a:p>
          <a:p>
            <a:pPr marL="342900" indent="-342900">
              <a:buFont typeface="Wingdings" panose="02070309020205020404" pitchFamily="49" charset="0"/>
              <a:buChar char="Ø"/>
            </a:pPr>
            <a:r>
              <a:rPr lang="en-US" sz="2000">
                <a:solidFill>
                  <a:srgbClr val="D1D5DB"/>
                </a:solidFill>
                <a:ea typeface="+mn-lt"/>
                <a:cs typeface="+mn-lt"/>
              </a:rPr>
              <a:t>Knese-Ney Smoothing: The main idea behind this to redistribute the probability mass from seen N-grams to unseen N-grams in a way that preserves the distribution of lower-order N-grams. This means that the smoothing method effectively estimates the probability of an N-gram based on the probabilities of its (N-1)-grams.</a:t>
            </a:r>
          </a:p>
        </p:txBody>
      </p:sp>
    </p:spTree>
    <p:extLst>
      <p:ext uri="{BB962C8B-B14F-4D97-AF65-F5344CB8AC3E}">
        <p14:creationId xmlns:p14="http://schemas.microsoft.com/office/powerpoint/2010/main" val="305383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650AA7-3D56-28EC-8B83-5FD45F77BC9C}"/>
              </a:ext>
            </a:extLst>
          </p:cNvPr>
          <p:cNvSpPr>
            <a:spLocks noGrp="1"/>
          </p:cNvSpPr>
          <p:nvPr>
            <p:ph type="sldNum" sz="quarter" idx="11"/>
          </p:nvPr>
        </p:nvSpPr>
        <p:spPr/>
        <p:txBody>
          <a:bodyPr/>
          <a:lstStyle/>
          <a:p>
            <a:fld id="{294A09A9-5501-47C1-A89A-A340965A2BE2}" type="slidenum">
              <a:rPr lang="en-US" smtClean="0"/>
              <a:pPr/>
              <a:t>9</a:t>
            </a:fld>
            <a:endParaRPr lang="en-US"/>
          </a:p>
        </p:txBody>
      </p:sp>
      <p:sp>
        <p:nvSpPr>
          <p:cNvPr id="4" name="Title 3">
            <a:extLst>
              <a:ext uri="{FF2B5EF4-FFF2-40B4-BE49-F238E27FC236}">
                <a16:creationId xmlns:a16="http://schemas.microsoft.com/office/drawing/2014/main" id="{4D66A846-A1D7-FC85-04F9-8F1A2DE2DE44}"/>
              </a:ext>
            </a:extLst>
          </p:cNvPr>
          <p:cNvSpPr>
            <a:spLocks noGrp="1"/>
          </p:cNvSpPr>
          <p:nvPr>
            <p:ph type="title"/>
          </p:nvPr>
        </p:nvSpPr>
        <p:spPr>
          <a:xfrm>
            <a:off x="1160558" y="37907"/>
            <a:ext cx="8878824" cy="1069848"/>
          </a:xfrm>
        </p:spPr>
        <p:txBody>
          <a:bodyPr/>
          <a:lstStyle/>
          <a:p>
            <a:r>
              <a:rPr lang="en-US"/>
              <a:t>SENTIMENT ANALYSIS</a:t>
            </a:r>
          </a:p>
        </p:txBody>
      </p:sp>
      <p:sp>
        <p:nvSpPr>
          <p:cNvPr id="5" name="Content Placeholder 4">
            <a:extLst>
              <a:ext uri="{FF2B5EF4-FFF2-40B4-BE49-F238E27FC236}">
                <a16:creationId xmlns:a16="http://schemas.microsoft.com/office/drawing/2014/main" id="{5E042E39-1FA9-F3CA-F69B-CFC1E2DA633B}"/>
              </a:ext>
            </a:extLst>
          </p:cNvPr>
          <p:cNvSpPr>
            <a:spLocks noGrp="1"/>
          </p:cNvSpPr>
          <p:nvPr>
            <p:ph idx="1"/>
          </p:nvPr>
        </p:nvSpPr>
        <p:spPr>
          <a:xfrm>
            <a:off x="1160558" y="1139609"/>
            <a:ext cx="5896248" cy="5235991"/>
          </a:xfrm>
        </p:spPr>
        <p:txBody>
          <a:bodyPr vert="horz" lIns="91440" tIns="45720" rIns="91440" bIns="45720" rtlCol="0" anchor="t">
            <a:noAutofit/>
          </a:bodyPr>
          <a:lstStyle/>
          <a:p>
            <a:pPr marL="0" indent="0">
              <a:buNone/>
            </a:pPr>
            <a:r>
              <a:rPr lang="en-US" sz="2000">
                <a:solidFill>
                  <a:srgbClr val="D1D5DB"/>
                </a:solidFill>
                <a:ea typeface="+mn-lt"/>
                <a:cs typeface="+mn-lt"/>
              </a:rPr>
              <a:t>Sentiment analysis is a natural language processing (NLP) technique used to determine the sentiment or emotional tone expressed in a piece of text. The goal of sentiment analysis is to classify the text as having a positive, negative, or neutral sentiment based on the emotions, opinions, or attitudes expressed by the author.</a:t>
            </a:r>
          </a:p>
          <a:p>
            <a:pPr marL="0" indent="0">
              <a:buNone/>
            </a:pPr>
            <a:r>
              <a:rPr lang="en-US" sz="2000">
                <a:solidFill>
                  <a:srgbClr val="D1D5DB"/>
                </a:solidFill>
                <a:cs typeface="Segoe UI Light"/>
              </a:rPr>
              <a:t>Sentiment analysis, also called opinion mining , can be done in a lot of ways. Popular methods involve Logistic Regression or using SVM models or using Naïve Bayes. </a:t>
            </a:r>
          </a:p>
        </p:txBody>
      </p:sp>
      <p:pic>
        <p:nvPicPr>
          <p:cNvPr id="6" name="Picture 6" descr="A diagram of machine learning&#10;&#10;Description automatically generated">
            <a:extLst>
              <a:ext uri="{FF2B5EF4-FFF2-40B4-BE49-F238E27FC236}">
                <a16:creationId xmlns:a16="http://schemas.microsoft.com/office/drawing/2014/main" id="{531D5274-5E87-A665-9CFA-B4A32D0FB7FB}"/>
              </a:ext>
            </a:extLst>
          </p:cNvPr>
          <p:cNvPicPr>
            <a:picLocks noChangeAspect="1"/>
          </p:cNvPicPr>
          <p:nvPr/>
        </p:nvPicPr>
        <p:blipFill>
          <a:blip r:embed="rId2"/>
          <a:stretch>
            <a:fillRect/>
          </a:stretch>
        </p:blipFill>
        <p:spPr>
          <a:xfrm>
            <a:off x="7117724" y="1348207"/>
            <a:ext cx="4878946" cy="2927360"/>
          </a:xfrm>
          <a:prstGeom prst="rect">
            <a:avLst/>
          </a:prstGeom>
        </p:spPr>
      </p:pic>
    </p:spTree>
    <p:extLst>
      <p:ext uri="{BB962C8B-B14F-4D97-AF65-F5344CB8AC3E}">
        <p14:creationId xmlns:p14="http://schemas.microsoft.com/office/powerpoint/2010/main" val="1261852557"/>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2CF8670-35D1-4455-AC7A-762B7388BE2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EA4A3FD6-E6BF-490E-B6B4-6A011394B0EB}">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SuMMARIZZING</vt:lpstr>
      <vt:lpstr>CONTENTS</vt:lpstr>
      <vt:lpstr>MULTI-LAYER PERCEPTRON</vt:lpstr>
      <vt:lpstr>LAYERS IN AN MLP</vt:lpstr>
      <vt:lpstr>MULTI-LAYER PERCEPTRON</vt:lpstr>
      <vt:lpstr>N-GRAM MODELS</vt:lpstr>
      <vt:lpstr>Markov property</vt:lpstr>
      <vt:lpstr>METHODS USED WHILE BUILDING N-gram models</vt:lpstr>
      <vt:lpstr>SENTIMENT ANALYSIS</vt:lpstr>
      <vt:lpstr>MEthods of sentiment analysis</vt:lpstr>
      <vt:lpstr>METHODS OF SENTIMENT ANALYSIS</vt:lpstr>
      <vt:lpstr>Vector Semantics and Embeddings</vt:lpstr>
      <vt:lpstr>Methods to include context in word embeddings</vt:lpstr>
      <vt:lpstr>Skip gram model with negative sampling</vt:lpstr>
      <vt:lpstr>Recurrent Neural networks</vt:lpstr>
      <vt:lpstr>Implementation of rnn</vt:lpstr>
      <vt:lpstr>Limitations of Recurrent Neural networks</vt:lpstr>
      <vt:lpstr>Long short – term memory neural network</vt:lpstr>
      <vt:lpstr>Structure of lstm</vt:lpstr>
      <vt:lpstr>TYPES OF TOKENS</vt:lpstr>
      <vt:lpstr>PORTFOLIO BUILDUP</vt:lpstr>
      <vt:lpstr>AREAS OF FOCUS</vt:lpstr>
      <vt:lpstr>HOW TO GET THERE</vt:lpstr>
      <vt:lpstr>MEET OUR TEAM</vt:lpstr>
      <vt:lpstr>MEET OUR EXTENDED TEAM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revision>372</cp:revision>
  <dcterms:created xsi:type="dcterms:W3CDTF">2023-07-27T12:24:39Z</dcterms:created>
  <dcterms:modified xsi:type="dcterms:W3CDTF">2023-07-27T16:14:55Z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