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304" r:id="rId2"/>
    <p:sldId id="267" r:id="rId3"/>
    <p:sldId id="257" r:id="rId4"/>
    <p:sldId id="283" r:id="rId5"/>
    <p:sldId id="281" r:id="rId6"/>
    <p:sldId id="288" r:id="rId7"/>
    <p:sldId id="284" r:id="rId8"/>
    <p:sldId id="285" r:id="rId9"/>
    <p:sldId id="299" r:id="rId10"/>
    <p:sldId id="286" r:id="rId11"/>
    <p:sldId id="264" r:id="rId12"/>
    <p:sldId id="287" r:id="rId13"/>
    <p:sldId id="300" r:id="rId14"/>
    <p:sldId id="301" r:id="rId15"/>
    <p:sldId id="302" r:id="rId16"/>
    <p:sldId id="303" r:id="rId17"/>
    <p:sldId id="278" r:id="rId18"/>
    <p:sldId id="277" r:id="rId19"/>
    <p:sldId id="268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CEB6AA"/>
    <a:srgbClr val="F4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69CEA-FA1A-4264-9B86-063AC7A24E13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6480E-5836-402F-BD4F-7992194F3F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03761-6D99-4FB0-B239-981ED282F5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C172-1CE5-4E5A-8249-444686872F5E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F61C-C845-421B-AD5A-00EA07E3F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43840" y="2166961"/>
            <a:ext cx="773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牙科医院管理系统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6262" y="4190423"/>
            <a:ext cx="604145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第四小组：宫俊儒  李怿洲  梁钰玄  彭翔  朱雨阳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7249347" y="3239906"/>
            <a:ext cx="4408949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noProof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验收测试与答辩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B04B29-597D-E478-18F6-1142791A880E}"/>
              </a:ext>
            </a:extLst>
          </p:cNvPr>
          <p:cNvSpPr txBox="1"/>
          <p:nvPr/>
        </p:nvSpPr>
        <p:spPr>
          <a:xfrm>
            <a:off x="9453821" y="575294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7753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核心算法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用户注册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15" y="1401347"/>
            <a:ext cx="6510345" cy="4399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dirty="0">
                <a:solidFill>
                  <a:srgbClr val="41719C"/>
                </a:solidFill>
                <a:latin typeface="微软雅黑" panose="020B0503020204020204" charset="-122"/>
                <a:cs typeface="+mn-ea"/>
                <a:sym typeface="+mn-lt"/>
              </a:rPr>
              <a:t>特色与创新点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41719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PART.02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02.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技术特色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5744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通过读取</a:t>
            </a:r>
            <a:r>
              <a:rPr lang="en-US" altLang="zh-CN" dirty="0">
                <a:solidFill>
                  <a:srgbClr val="41719C"/>
                </a:solidFill>
              </a:rPr>
              <a:t>session鉴权</a:t>
            </a:r>
            <a:r>
              <a:rPr lang="zh-CN" altLang="en-US" dirty="0">
                <a:solidFill>
                  <a:srgbClr val="41719C"/>
                </a:solidFill>
              </a:rPr>
              <a:t>，未登录用户无法进入挂号界面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67D175-3747-B2D1-7261-7E15867B5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16" y="1488248"/>
            <a:ext cx="6500423" cy="4572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技术特色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6183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dirty="0">
                <a:solidFill>
                  <a:srgbClr val="41719C"/>
                </a:solidFill>
              </a:rPr>
              <a:t>前后端通信的</a:t>
            </a:r>
            <a:r>
              <a:rPr lang="zh-CN" dirty="0">
                <a:solidFill>
                  <a:srgbClr val="41719C"/>
                </a:solidFill>
              </a:rPr>
              <a:t>分层架构</a:t>
            </a:r>
            <a:r>
              <a:rPr dirty="0">
                <a:solidFill>
                  <a:srgbClr val="41719C"/>
                </a:solidFill>
              </a:rPr>
              <a:t>对照实际</a:t>
            </a:r>
            <a:r>
              <a:rPr lang="zh-CN" dirty="0">
                <a:solidFill>
                  <a:srgbClr val="41719C"/>
                </a:solidFill>
              </a:rPr>
              <a:t>应用中</a:t>
            </a:r>
            <a:r>
              <a:rPr dirty="0">
                <a:solidFill>
                  <a:srgbClr val="41719C"/>
                </a:solidFill>
              </a:rPr>
              <a:t>的项目，</a:t>
            </a:r>
            <a:r>
              <a:rPr lang="zh-CN" dirty="0">
                <a:solidFill>
                  <a:srgbClr val="41719C"/>
                </a:solidFill>
              </a:rPr>
              <a:t>较为</a:t>
            </a:r>
            <a:r>
              <a:rPr dirty="0">
                <a:solidFill>
                  <a:srgbClr val="41719C"/>
                </a:solidFill>
              </a:rPr>
              <a:t>规范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0BB93-1748-DF01-966E-7C30892F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07" y="1400315"/>
            <a:ext cx="2436162" cy="4762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/>
          </p:cNvSpPr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43840" y="2166961"/>
            <a:ext cx="773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牙科医院管理系统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6262" y="4190423"/>
            <a:ext cx="604145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第四小组：宫俊儒  李怿洲  梁钰玄  彭翔  朱雨阳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3" name="PA_文本框 2"/>
          <p:cNvSpPr txBox="1"/>
          <p:nvPr>
            <p:custDataLst>
              <p:tags r:id="rId1"/>
            </p:custDataLst>
          </p:nvPr>
        </p:nvSpPr>
        <p:spPr>
          <a:xfrm>
            <a:off x="7249347" y="3239906"/>
            <a:ext cx="4408949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noProof="0" dirty="0">
                <a:solidFill>
                  <a:srgbClr val="41719C"/>
                </a:solidFill>
                <a:latin typeface="微软雅黑" panose="020F0502020204030204"/>
                <a:cs typeface="+mn-ea"/>
                <a:sym typeface="+mn-lt"/>
              </a:rPr>
              <a:t>验收测试与答辩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B04B29-597D-E478-18F6-1142791A880E}"/>
              </a:ext>
            </a:extLst>
          </p:cNvPr>
          <p:cNvSpPr txBox="1"/>
          <p:nvPr/>
        </p:nvSpPr>
        <p:spPr>
          <a:xfrm>
            <a:off x="9453821" y="5752946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3907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AD6B714A-2BF5-C430-3477-EA19682771C7}"/>
              </a:ext>
            </a:extLst>
          </p:cNvPr>
          <p:cNvGrpSpPr/>
          <p:nvPr/>
        </p:nvGrpSpPr>
        <p:grpSpPr>
          <a:xfrm>
            <a:off x="690822" y="2322164"/>
            <a:ext cx="10810356" cy="2643326"/>
            <a:chOff x="690822" y="2870804"/>
            <a:chExt cx="10810356" cy="264332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4C510D3-0A68-60FA-FB4D-375768E0ABCB}"/>
                </a:ext>
              </a:extLst>
            </p:cNvPr>
            <p:cNvGrpSpPr/>
            <p:nvPr/>
          </p:nvGrpSpPr>
          <p:grpSpPr>
            <a:xfrm>
              <a:off x="8902546" y="2870804"/>
              <a:ext cx="2598632" cy="2598630"/>
              <a:chOff x="6173668" y="2870804"/>
              <a:chExt cx="2598632" cy="259863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173668" y="2870804"/>
                <a:ext cx="2598632" cy="2598630"/>
              </a:xfrm>
              <a:prstGeom prst="ellipse">
                <a:avLst/>
              </a:prstGeom>
              <a:solidFill>
                <a:srgbClr val="417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9F96C41-505F-436D-8C10-A3B1E1034515}"/>
                  </a:ext>
                </a:extLst>
              </p:cNvPr>
              <p:cNvSpPr/>
              <p:nvPr/>
            </p:nvSpPr>
            <p:spPr>
              <a:xfrm>
                <a:off x="6528655" y="3501536"/>
                <a:ext cx="1888658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线上</a:t>
                </a:r>
                <a:r>
                  <a:rPr kumimoji="0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/</a:t>
                </a: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线下</a:t>
                </a:r>
                <a:endPara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10+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次会议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C3EBF30-4D6F-F829-C174-C8372D3089A5}"/>
                </a:ext>
              </a:extLst>
            </p:cNvPr>
            <p:cNvGrpSpPr/>
            <p:nvPr/>
          </p:nvGrpSpPr>
          <p:grpSpPr>
            <a:xfrm>
              <a:off x="690822" y="2870804"/>
              <a:ext cx="2598632" cy="2598630"/>
              <a:chOff x="690822" y="2870804"/>
              <a:chExt cx="2598632" cy="259863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90822" y="2870804"/>
                <a:ext cx="2598632" cy="2598630"/>
              </a:xfrm>
              <a:prstGeom prst="ellipse">
                <a:avLst/>
              </a:prstGeom>
              <a:solidFill>
                <a:srgbClr val="417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4630E41-6E7A-4301-B128-D904F311B817}"/>
                  </a:ext>
                </a:extLst>
              </p:cNvPr>
              <p:cNvSpPr/>
              <p:nvPr/>
            </p:nvSpPr>
            <p:spPr>
              <a:xfrm>
                <a:off x="1320724" y="3470556"/>
                <a:ext cx="1338828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经历</a:t>
                </a:r>
                <a:endPara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0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3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次迭代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4903FFB-C7C2-DE86-1739-2EB3CD5A7C03}"/>
                </a:ext>
              </a:extLst>
            </p:cNvPr>
            <p:cNvGrpSpPr/>
            <p:nvPr/>
          </p:nvGrpSpPr>
          <p:grpSpPr>
            <a:xfrm>
              <a:off x="4796684" y="2915500"/>
              <a:ext cx="2598632" cy="2598630"/>
              <a:chOff x="3431752" y="2870804"/>
              <a:chExt cx="2598632" cy="259863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431752" y="2870804"/>
                <a:ext cx="2598632" cy="2598630"/>
              </a:xfrm>
              <a:prstGeom prst="ellipse">
                <a:avLst/>
              </a:prstGeom>
              <a:solidFill>
                <a:srgbClr val="4171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E41E824-8973-4F9F-92AD-77C3CF315AFA}"/>
                  </a:ext>
                </a:extLst>
              </p:cNvPr>
              <p:cNvSpPr/>
              <p:nvPr/>
            </p:nvSpPr>
            <p:spPr>
              <a:xfrm>
                <a:off x="3647187" y="3503007"/>
                <a:ext cx="216776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共计代码</a:t>
                </a:r>
                <a:endPara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F0502020204030204"/>
                  <a:ea typeface="微软雅黑"/>
                  <a:cs typeface="+mn-ea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48000+2136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F0502020204030204"/>
                    <a:ea typeface="微软雅黑"/>
                    <a:cs typeface="+mn-ea"/>
                    <a:sym typeface="+mn-lt"/>
                  </a:rPr>
                  <a:t>行</a:t>
                </a:r>
              </a:p>
            </p:txBody>
          </p:sp>
        </p:grpSp>
      </p:grpSp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-44755" y="235758"/>
            <a:ext cx="6457535" cy="7684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项目实现过程中：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0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产品亮点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33B8E1-9DE9-A10B-A3FD-91AFCA44890E}"/>
              </a:ext>
            </a:extLst>
          </p:cNvPr>
          <p:cNvSpPr txBox="1"/>
          <p:nvPr/>
        </p:nvSpPr>
        <p:spPr>
          <a:xfrm>
            <a:off x="1056060" y="1420486"/>
            <a:ext cx="9838334" cy="419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1719C"/>
                </a:solidFill>
              </a:rPr>
              <a:t>本项目充分学习，广泛吸收了同类型成功产品的实现方法和技术要点，结合实现过程中的具体需求，攻克种种技术难关，形成了一套完整规范的前后端框架，使程序具有强大的运行稳定性、可靠性。</a:t>
            </a:r>
            <a:endParaRPr lang="en-US" altLang="zh-CN" sz="2400" dirty="0">
              <a:solidFill>
                <a:srgbClr val="41719C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4171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1719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1719C"/>
                </a:solidFill>
              </a:rPr>
              <a:t>页面使用极简化的设计风格，抛弃不必要的动态和图文装饰，以功能优先、服务优先为第一原则；既贴合线上诊所的工作场景，又展现了以用户为本，注重使用体验的设计理念。</a:t>
            </a:r>
          </a:p>
        </p:txBody>
      </p:sp>
    </p:spTree>
    <p:extLst>
      <p:ext uri="{BB962C8B-B14F-4D97-AF65-F5344CB8AC3E}">
        <p14:creationId xmlns:p14="http://schemas.microsoft.com/office/powerpoint/2010/main" val="26835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373533" y="0"/>
            <a:ext cx="3818467" cy="6858000"/>
          </a:xfrm>
          <a:prstGeom prst="rect">
            <a:avLst/>
          </a:prstGeom>
          <a:blipFill dpi="0" rotWithShape="1">
            <a:blip r:embed="rId3"/>
            <a:srcRect/>
            <a:stretch>
              <a:fillRect l="-3000" r="-2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8733" y="882"/>
            <a:ext cx="6654800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quotation-marks_897"/>
          <p:cNvSpPr>
            <a:spLocks noChangeAspect="1"/>
          </p:cNvSpPr>
          <p:nvPr/>
        </p:nvSpPr>
        <p:spPr bwMode="auto">
          <a:xfrm>
            <a:off x="826455" y="799291"/>
            <a:ext cx="1252444" cy="1073022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rgbClr val="CEB6AA"/>
          </a:solidFill>
          <a:ln>
            <a:noFill/>
          </a:ln>
        </p:spPr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484294" y="1449890"/>
            <a:ext cx="274192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特色与创新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743533" y="3105176"/>
            <a:ext cx="0" cy="21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633466" y="2918909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3184005" y="2918909"/>
            <a:ext cx="481337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通过选择</a:t>
            </a:r>
            <a:r>
              <a:rPr lang="en-US" altLang="zh-CN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框架，后端的实现与前端实现了较好的解耦。</a:t>
            </a:r>
            <a:endParaRPr lang="en-US" altLang="zh-CN" kern="1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33466" y="4044976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3184005" y="4044976"/>
            <a:ext cx="48174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后端的数据库访问通过分层架构和控制器类传递到前端，有较好的</a:t>
            </a:r>
            <a:r>
              <a:rPr lang="en-US" altLang="zh-CN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633466" y="5171043"/>
            <a:ext cx="237067" cy="2370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3109991" y="5165101"/>
            <a:ext cx="48873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8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前后端通信的标准对照实际的项目，具有较好的规范性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6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42097" y="0"/>
            <a:ext cx="8649903" cy="685800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87865" y="0"/>
            <a:ext cx="3404135" cy="342900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87865" y="3429000"/>
            <a:ext cx="3404135" cy="34290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4584902" y="2009522"/>
            <a:ext cx="3608123" cy="438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项目进度的安排需要在一开始用某种软件过程确定，在之后的项目迭代中遵循对应软件过程的要求。</a:t>
            </a:r>
            <a:endParaRPr lang="en-US" altLang="zh-CN" sz="1600" kern="1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kern="1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每一次迭代需要为下一次迭代做准备，迭代产品应该有针对下一次迭代所预留的接口或者结构。</a:t>
            </a:r>
            <a:endParaRPr lang="en-US" altLang="zh-CN" sz="1600" kern="1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kern="100" dirty="0">
              <a:solidFill>
                <a:schemeClr val="bg1">
                  <a:lumMod val="95000"/>
                </a:schemeClr>
              </a:solidFill>
              <a:effectLst/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solidFill>
                  <a:schemeClr val="bg1">
                    <a:lumMod val="95000"/>
                  </a:schemeClr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成员的分工需要明确，持续负责某块工作的成员技术栈非常熟练，效率很高，可见明确分工将会使得整体效率大大提升。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84902" y="1714500"/>
            <a:ext cx="355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414" y="1915428"/>
            <a:ext cx="3436219" cy="343621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16" name="平行四边形 15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经验教训</a:t>
            </a:r>
          </a:p>
        </p:txBody>
      </p:sp>
    </p:spTree>
    <p:extLst>
      <p:ext uri="{BB962C8B-B14F-4D97-AF65-F5344CB8AC3E}">
        <p14:creationId xmlns:p14="http://schemas.microsoft.com/office/powerpoint/2010/main" val="11966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>
            <a:spLocks/>
          </p:cNvSpPr>
          <p:nvPr/>
        </p:nvSpPr>
        <p:spPr bwMode="auto">
          <a:xfrm>
            <a:off x="0" y="0"/>
            <a:ext cx="2858124" cy="4909334"/>
          </a:xfrm>
          <a:custGeom>
            <a:avLst/>
            <a:gdLst>
              <a:gd name="connsiteX0" fmla="*/ 0 w 2858124"/>
              <a:gd name="connsiteY0" fmla="*/ 0 h 4909334"/>
              <a:gd name="connsiteX1" fmla="*/ 2534630 w 2858124"/>
              <a:gd name="connsiteY1" fmla="*/ 0 h 4909334"/>
              <a:gd name="connsiteX2" fmla="*/ 2601835 w 2858124"/>
              <a:gd name="connsiteY2" fmla="*/ 98179 h 4909334"/>
              <a:gd name="connsiteX3" fmla="*/ 2858121 w 2858124"/>
              <a:gd name="connsiteY3" fmla="*/ 917208 h 4909334"/>
              <a:gd name="connsiteX4" fmla="*/ 1780633 w 2858124"/>
              <a:gd name="connsiteY4" fmla="*/ 2404688 h 4909334"/>
              <a:gd name="connsiteX5" fmla="*/ 791187 w 2858124"/>
              <a:gd name="connsiteY5" fmla="*/ 4644397 h 4909334"/>
              <a:gd name="connsiteX6" fmla="*/ 101745 w 2858124"/>
              <a:gd name="connsiteY6" fmla="*/ 4891985 h 4909334"/>
              <a:gd name="connsiteX7" fmla="*/ 0 w 2858124"/>
              <a:gd name="connsiteY7" fmla="*/ 4909334 h 490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8124" h="4909334">
                <a:moveTo>
                  <a:pt x="0" y="0"/>
                </a:moveTo>
                <a:lnTo>
                  <a:pt x="2534630" y="0"/>
                </a:lnTo>
                <a:lnTo>
                  <a:pt x="2601835" y="98179"/>
                </a:lnTo>
                <a:cubicBezTo>
                  <a:pt x="2779238" y="384401"/>
                  <a:pt x="2857266" y="681881"/>
                  <a:pt x="2858121" y="917208"/>
                </a:cubicBezTo>
                <a:cubicBezTo>
                  <a:pt x="2860402" y="1544748"/>
                  <a:pt x="1667501" y="1701633"/>
                  <a:pt x="1780633" y="2404688"/>
                </a:cubicBezTo>
                <a:cubicBezTo>
                  <a:pt x="1893308" y="3107744"/>
                  <a:pt x="2051145" y="3885729"/>
                  <a:pt x="791187" y="4644397"/>
                </a:cubicBezTo>
                <a:cubicBezTo>
                  <a:pt x="614276" y="4750865"/>
                  <a:pt x="370141" y="4838468"/>
                  <a:pt x="101745" y="4891985"/>
                </a:cubicBezTo>
                <a:lnTo>
                  <a:pt x="0" y="4909334"/>
                </a:ln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760305" y="1574298"/>
            <a:ext cx="3160230" cy="238565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" fmla="*/ 0 w 3595230"/>
              <a:gd name="connsiteY0" fmla="*/ 1799925 h 3542098"/>
              <a:gd name="connsiteX1" fmla="*/ 1848051 w 3595230"/>
              <a:gd name="connsiteY1" fmla="*/ 1 h 3542098"/>
              <a:gd name="connsiteX2" fmla="*/ 3580598 w 3595230"/>
              <a:gd name="connsiteY2" fmla="*/ 1809550 h 3542098"/>
              <a:gd name="connsiteX3" fmla="*/ 847023 w 3595230"/>
              <a:gd name="connsiteY3" fmla="*/ 3542098 h 3542098"/>
              <a:gd name="connsiteX4" fmla="*/ 0 w 3595230"/>
              <a:gd name="connsiteY4" fmla="*/ 1799925 h 3542098"/>
              <a:gd name="connsiteX0" fmla="*/ 0 w 3596934"/>
              <a:gd name="connsiteY0" fmla="*/ 1801172 h 3543345"/>
              <a:gd name="connsiteX1" fmla="*/ 1848051 w 3596934"/>
              <a:gd name="connsiteY1" fmla="*/ 1248 h 3543345"/>
              <a:gd name="connsiteX2" fmla="*/ 3580598 w 3596934"/>
              <a:gd name="connsiteY2" fmla="*/ 1810797 h 3543345"/>
              <a:gd name="connsiteX3" fmla="*/ 847023 w 3596934"/>
              <a:gd name="connsiteY3" fmla="*/ 3543345 h 3543345"/>
              <a:gd name="connsiteX4" fmla="*/ 0 w 3596934"/>
              <a:gd name="connsiteY4" fmla="*/ 1801172 h 3543345"/>
              <a:gd name="connsiteX0" fmla="*/ 0 w 3597306"/>
              <a:gd name="connsiteY0" fmla="*/ 1666564 h 3408737"/>
              <a:gd name="connsiteX1" fmla="*/ 1876927 w 3597306"/>
              <a:gd name="connsiteY1" fmla="*/ 1393 h 3408737"/>
              <a:gd name="connsiteX2" fmla="*/ 3580598 w 3597306"/>
              <a:gd name="connsiteY2" fmla="*/ 1676189 h 3408737"/>
              <a:gd name="connsiteX3" fmla="*/ 847023 w 3597306"/>
              <a:gd name="connsiteY3" fmla="*/ 3408737 h 3408737"/>
              <a:gd name="connsiteX4" fmla="*/ 0 w 3597306"/>
              <a:gd name="connsiteY4" fmla="*/ 1666564 h 3408737"/>
              <a:gd name="connsiteX0" fmla="*/ 37026 w 3634332"/>
              <a:gd name="connsiteY0" fmla="*/ 1666564 h 3408737"/>
              <a:gd name="connsiteX1" fmla="*/ 1913953 w 3634332"/>
              <a:gd name="connsiteY1" fmla="*/ 1393 h 3408737"/>
              <a:gd name="connsiteX2" fmla="*/ 3617624 w 3634332"/>
              <a:gd name="connsiteY2" fmla="*/ 1676189 h 3408737"/>
              <a:gd name="connsiteX3" fmla="*/ 884049 w 3634332"/>
              <a:gd name="connsiteY3" fmla="*/ 3408737 h 3408737"/>
              <a:gd name="connsiteX4" fmla="*/ 37026 w 3634332"/>
              <a:gd name="connsiteY4" fmla="*/ 1666564 h 3408737"/>
              <a:gd name="connsiteX0" fmla="*/ 28 w 3597334"/>
              <a:gd name="connsiteY0" fmla="*/ 1666564 h 3408737"/>
              <a:gd name="connsiteX1" fmla="*/ 1876955 w 3597334"/>
              <a:gd name="connsiteY1" fmla="*/ 1393 h 3408737"/>
              <a:gd name="connsiteX2" fmla="*/ 3580626 w 3597334"/>
              <a:gd name="connsiteY2" fmla="*/ 1676189 h 3408737"/>
              <a:gd name="connsiteX3" fmla="*/ 847051 w 3597334"/>
              <a:gd name="connsiteY3" fmla="*/ 3408737 h 3408737"/>
              <a:gd name="connsiteX4" fmla="*/ 28 w 3597334"/>
              <a:gd name="connsiteY4" fmla="*/ 1666564 h 3408737"/>
              <a:gd name="connsiteX0" fmla="*/ 68205 w 3665511"/>
              <a:gd name="connsiteY0" fmla="*/ 1666564 h 3523984"/>
              <a:gd name="connsiteX1" fmla="*/ 1945132 w 3665511"/>
              <a:gd name="connsiteY1" fmla="*/ 1393 h 3523984"/>
              <a:gd name="connsiteX2" fmla="*/ 3648803 w 3665511"/>
              <a:gd name="connsiteY2" fmla="*/ 1676189 h 3523984"/>
              <a:gd name="connsiteX3" fmla="*/ 915228 w 3665511"/>
              <a:gd name="connsiteY3" fmla="*/ 3408737 h 3523984"/>
              <a:gd name="connsiteX4" fmla="*/ 68205 w 3665511"/>
              <a:gd name="connsiteY4" fmla="*/ 1666564 h 3523984"/>
              <a:gd name="connsiteX0" fmla="*/ 34307 w 3631613"/>
              <a:gd name="connsiteY0" fmla="*/ 1666564 h 3432608"/>
              <a:gd name="connsiteX1" fmla="*/ 1911234 w 3631613"/>
              <a:gd name="connsiteY1" fmla="*/ 1393 h 3432608"/>
              <a:gd name="connsiteX2" fmla="*/ 3614905 w 3631613"/>
              <a:gd name="connsiteY2" fmla="*/ 1676189 h 3432608"/>
              <a:gd name="connsiteX3" fmla="*/ 881330 w 3631613"/>
              <a:gd name="connsiteY3" fmla="*/ 3408737 h 3432608"/>
              <a:gd name="connsiteX4" fmla="*/ 34307 w 3631613"/>
              <a:gd name="connsiteY4" fmla="*/ 1666564 h 3432608"/>
              <a:gd name="connsiteX0" fmla="*/ 34307 w 3860396"/>
              <a:gd name="connsiteY0" fmla="*/ 1666549 h 3432593"/>
              <a:gd name="connsiteX1" fmla="*/ 1911234 w 3860396"/>
              <a:gd name="connsiteY1" fmla="*/ 1378 h 3432593"/>
              <a:gd name="connsiteX2" fmla="*/ 3614905 w 3860396"/>
              <a:gd name="connsiteY2" fmla="*/ 1676174 h 3432593"/>
              <a:gd name="connsiteX3" fmla="*/ 881330 w 3860396"/>
              <a:gd name="connsiteY3" fmla="*/ 3408722 h 3432593"/>
              <a:gd name="connsiteX4" fmla="*/ 34307 w 3860396"/>
              <a:gd name="connsiteY4" fmla="*/ 1666549 h 3432593"/>
              <a:gd name="connsiteX0" fmla="*/ 34307 w 3620707"/>
              <a:gd name="connsiteY0" fmla="*/ 1667067 h 3439181"/>
              <a:gd name="connsiteX1" fmla="*/ 1911234 w 3620707"/>
              <a:gd name="connsiteY1" fmla="*/ 1896 h 3439181"/>
              <a:gd name="connsiteX2" fmla="*/ 3614905 w 3620707"/>
              <a:gd name="connsiteY2" fmla="*/ 1676692 h 3439181"/>
              <a:gd name="connsiteX3" fmla="*/ 881330 w 3620707"/>
              <a:gd name="connsiteY3" fmla="*/ 3409240 h 3439181"/>
              <a:gd name="connsiteX4" fmla="*/ 34307 w 3620707"/>
              <a:gd name="connsiteY4" fmla="*/ 1667067 h 3439181"/>
              <a:gd name="connsiteX0" fmla="*/ 29300 w 3842862"/>
              <a:gd name="connsiteY0" fmla="*/ 1779302 h 3407833"/>
              <a:gd name="connsiteX1" fmla="*/ 2133923 w 3842862"/>
              <a:gd name="connsiteY1" fmla="*/ 282 h 3407833"/>
              <a:gd name="connsiteX2" fmla="*/ 3837594 w 3842862"/>
              <a:gd name="connsiteY2" fmla="*/ 1675078 h 3407833"/>
              <a:gd name="connsiteX3" fmla="*/ 1104019 w 3842862"/>
              <a:gd name="connsiteY3" fmla="*/ 3407626 h 3407833"/>
              <a:gd name="connsiteX4" fmla="*/ 29300 w 3842862"/>
              <a:gd name="connsiteY4" fmla="*/ 1779302 h 3407833"/>
              <a:gd name="connsiteX0" fmla="*/ 29300 w 3843043"/>
              <a:gd name="connsiteY0" fmla="*/ 1282957 h 2911488"/>
              <a:gd name="connsiteX1" fmla="*/ 2175322 w 3843043"/>
              <a:gd name="connsiteY1" fmla="*/ 728 h 2911488"/>
              <a:gd name="connsiteX2" fmla="*/ 3837594 w 3843043"/>
              <a:gd name="connsiteY2" fmla="*/ 1178733 h 2911488"/>
              <a:gd name="connsiteX3" fmla="*/ 1104019 w 3843043"/>
              <a:gd name="connsiteY3" fmla="*/ 2911281 h 2911488"/>
              <a:gd name="connsiteX4" fmla="*/ 29300 w 3843043"/>
              <a:gd name="connsiteY4" fmla="*/ 1282957 h 2911488"/>
              <a:gd name="connsiteX0" fmla="*/ 28665 w 3863122"/>
              <a:gd name="connsiteY0" fmla="*/ 892753 h 2916269"/>
              <a:gd name="connsiteX1" fmla="*/ 2195386 w 3863122"/>
              <a:gd name="connsiteY1" fmla="*/ 3817 h 2916269"/>
              <a:gd name="connsiteX2" fmla="*/ 3857658 w 3863122"/>
              <a:gd name="connsiteY2" fmla="*/ 1181822 h 2916269"/>
              <a:gd name="connsiteX3" fmla="*/ 1124083 w 3863122"/>
              <a:gd name="connsiteY3" fmla="*/ 2914370 h 2916269"/>
              <a:gd name="connsiteX4" fmla="*/ 28665 w 3863122"/>
              <a:gd name="connsiteY4" fmla="*/ 892753 h 29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0" y="3959954"/>
            <a:ext cx="12282282" cy="2622734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2129" y="1896390"/>
            <a:ext cx="560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THANKS.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8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02546" y="2870804"/>
            <a:ext cx="2598632" cy="2598630"/>
            <a:chOff x="6173668" y="2870804"/>
            <a:chExt cx="2598632" cy="2598630"/>
          </a:xfrm>
        </p:grpSpPr>
        <p:sp>
          <p:nvSpPr>
            <p:cNvPr id="13" name="椭圆 12"/>
            <p:cNvSpPr/>
            <p:nvPr/>
          </p:nvSpPr>
          <p:spPr>
            <a:xfrm>
              <a:off x="6173668" y="2870804"/>
              <a:ext cx="2598632" cy="259863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42739" y="3346761"/>
              <a:ext cx="627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03652" y="3963202"/>
              <a:ext cx="172354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迭代评估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4747" y="2979389"/>
            <a:ext cx="2598632" cy="2598630"/>
            <a:chOff x="690822" y="2870804"/>
            <a:chExt cx="2598632" cy="2598630"/>
          </a:xfrm>
        </p:grpSpPr>
        <p:sp>
          <p:nvSpPr>
            <p:cNvPr id="10" name="椭圆 9"/>
            <p:cNvSpPr/>
            <p:nvPr/>
          </p:nvSpPr>
          <p:spPr>
            <a:xfrm>
              <a:off x="690822" y="2870804"/>
              <a:ext cx="2598632" cy="259863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85759" y="3346761"/>
              <a:ext cx="627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136706" y="3963201"/>
              <a:ext cx="1706880" cy="1014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架构与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关键技术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23646" y="2979389"/>
            <a:ext cx="2598632" cy="2598630"/>
            <a:chOff x="3431752" y="2870804"/>
            <a:chExt cx="2598632" cy="2598630"/>
          </a:xfrm>
        </p:grpSpPr>
        <p:sp>
          <p:nvSpPr>
            <p:cNvPr id="11" name="椭圆 10"/>
            <p:cNvSpPr/>
            <p:nvPr/>
          </p:nvSpPr>
          <p:spPr>
            <a:xfrm>
              <a:off x="3431752" y="2870804"/>
              <a:ext cx="2598632" cy="259863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20752" y="3346761"/>
              <a:ext cx="6270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02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647187" y="3963201"/>
              <a:ext cx="2167761" cy="1014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特色与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创新点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45120" y="850982"/>
            <a:ext cx="10718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alpha val="30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CONTENTS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alpha val="3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3" name="PA_文本框 2"/>
          <p:cNvSpPr txBox="1"/>
          <p:nvPr>
            <p:custDataLst>
              <p:tags r:id="rId1"/>
            </p:custDataLst>
          </p:nvPr>
        </p:nvSpPr>
        <p:spPr>
          <a:xfrm>
            <a:off x="4985885" y="1369614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目录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10584204" y="4069036"/>
            <a:ext cx="1607797" cy="2788964"/>
          </a:xfrm>
          <a:custGeom>
            <a:avLst/>
            <a:gdLst>
              <a:gd name="connsiteX0" fmla="*/ 1256737 w 1607797"/>
              <a:gd name="connsiteY0" fmla="*/ 139 h 2788964"/>
              <a:gd name="connsiteX1" fmla="*/ 1358583 w 1607797"/>
              <a:gd name="connsiteY1" fmla="*/ 3314 h 2788964"/>
              <a:gd name="connsiteX2" fmla="*/ 1517747 w 1607797"/>
              <a:gd name="connsiteY2" fmla="*/ 22598 h 2788964"/>
              <a:gd name="connsiteX3" fmla="*/ 1607797 w 1607797"/>
              <a:gd name="connsiteY3" fmla="*/ 41700 h 2788964"/>
              <a:gd name="connsiteX4" fmla="*/ 1607797 w 1607797"/>
              <a:gd name="connsiteY4" fmla="*/ 2788964 h 2788964"/>
              <a:gd name="connsiteX5" fmla="*/ 38813 w 1607797"/>
              <a:gd name="connsiteY5" fmla="*/ 2788964 h 2788964"/>
              <a:gd name="connsiteX6" fmla="*/ 63548 w 1607797"/>
              <a:gd name="connsiteY6" fmla="*/ 2759000 h 2788964"/>
              <a:gd name="connsiteX7" fmla="*/ 560425 w 1607797"/>
              <a:gd name="connsiteY7" fmla="*/ 2163034 h 2788964"/>
              <a:gd name="connsiteX8" fmla="*/ 16214 w 1607797"/>
              <a:gd name="connsiteY8" fmla="*/ 869039 h 2788964"/>
              <a:gd name="connsiteX9" fmla="*/ 1256737 w 1607797"/>
              <a:gd name="connsiteY9" fmla="*/ 139 h 278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7797" h="2788964">
                <a:moveTo>
                  <a:pt x="1256737" y="139"/>
                </a:moveTo>
                <a:cubicBezTo>
                  <a:pt x="1291315" y="-402"/>
                  <a:pt x="1325332" y="635"/>
                  <a:pt x="1358583" y="3314"/>
                </a:cubicBezTo>
                <a:cubicBezTo>
                  <a:pt x="1413819" y="7651"/>
                  <a:pt x="1466854" y="14145"/>
                  <a:pt x="1517747" y="22598"/>
                </a:cubicBezTo>
                <a:lnTo>
                  <a:pt x="1607797" y="41700"/>
                </a:lnTo>
                <a:lnTo>
                  <a:pt x="1607797" y="2788964"/>
                </a:lnTo>
                <a:lnTo>
                  <a:pt x="38813" y="2788964"/>
                </a:lnTo>
                <a:lnTo>
                  <a:pt x="63548" y="2759000"/>
                </a:lnTo>
                <a:cubicBezTo>
                  <a:pt x="234531" y="2565969"/>
                  <a:pt x="505255" y="2365093"/>
                  <a:pt x="560425" y="2163034"/>
                </a:cubicBezTo>
                <a:cubicBezTo>
                  <a:pt x="658770" y="1803818"/>
                  <a:pt x="-120833" y="1750752"/>
                  <a:pt x="16214" y="869039"/>
                </a:cubicBezTo>
                <a:cubicBezTo>
                  <a:pt x="93253" y="371226"/>
                  <a:pt x="738067" y="8250"/>
                  <a:pt x="1256737" y="139"/>
                </a:cubicBezTo>
                <a:close/>
              </a:path>
            </a:pathLst>
          </a:custGeom>
          <a:solidFill>
            <a:srgbClr val="4171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" y="207512"/>
            <a:ext cx="2168737" cy="2383261"/>
          </a:xfrm>
          <a:custGeom>
            <a:avLst/>
            <a:gdLst>
              <a:gd name="connsiteX0" fmla="*/ 698449 w 2168737"/>
              <a:gd name="connsiteY0" fmla="*/ 94 h 2383261"/>
              <a:gd name="connsiteX1" fmla="*/ 804444 w 2168737"/>
              <a:gd name="connsiteY1" fmla="*/ 3123 h 2383261"/>
              <a:gd name="connsiteX2" fmla="*/ 2164267 w 2168737"/>
              <a:gd name="connsiteY2" fmla="*/ 966790 h 2383261"/>
              <a:gd name="connsiteX3" fmla="*/ 38373 w 2168737"/>
              <a:gd name="connsiteY3" fmla="*/ 2382812 h 2383261"/>
              <a:gd name="connsiteX4" fmla="*/ 0 w 2168737"/>
              <a:gd name="connsiteY4" fmla="*/ 2383261 h 2383261"/>
              <a:gd name="connsiteX5" fmla="*/ 0 w 2168737"/>
              <a:gd name="connsiteY5" fmla="*/ 106965 h 2383261"/>
              <a:gd name="connsiteX6" fmla="*/ 12817 w 2168737"/>
              <a:gd name="connsiteY6" fmla="*/ 103088 h 2383261"/>
              <a:gd name="connsiteX7" fmla="*/ 698449 w 2168737"/>
              <a:gd name="connsiteY7" fmla="*/ 94 h 238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737" h="2383261">
                <a:moveTo>
                  <a:pt x="698449" y="94"/>
                </a:moveTo>
                <a:cubicBezTo>
                  <a:pt x="736322" y="-327"/>
                  <a:pt x="771816" y="659"/>
                  <a:pt x="804444" y="3123"/>
                </a:cubicBezTo>
                <a:cubicBezTo>
                  <a:pt x="1326496" y="42535"/>
                  <a:pt x="2240382" y="226639"/>
                  <a:pt x="2164267" y="966790"/>
                </a:cubicBezTo>
                <a:cubicBezTo>
                  <a:pt x="2092910" y="1660683"/>
                  <a:pt x="648769" y="2333851"/>
                  <a:pt x="38373" y="2382812"/>
                </a:cubicBezTo>
                <a:lnTo>
                  <a:pt x="0" y="2383261"/>
                </a:lnTo>
                <a:lnTo>
                  <a:pt x="0" y="106965"/>
                </a:lnTo>
                <a:lnTo>
                  <a:pt x="12817" y="103088"/>
                </a:lnTo>
                <a:cubicBezTo>
                  <a:pt x="260252" y="39471"/>
                  <a:pt x="509086" y="2198"/>
                  <a:pt x="698449" y="94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70 w 3775"/>
              <a:gd name="T1" fmla="*/ 2 h 1845"/>
              <a:gd name="T2" fmla="*/ 589 w 3775"/>
              <a:gd name="T3" fmla="*/ 78 h 1845"/>
              <a:gd name="T4" fmla="*/ 673 w 3775"/>
              <a:gd name="T5" fmla="*/ 128 h 1845"/>
              <a:gd name="T6" fmla="*/ 676 w 3775"/>
              <a:gd name="T7" fmla="*/ 143 h 1845"/>
              <a:gd name="T8" fmla="*/ 656 w 3775"/>
              <a:gd name="T9" fmla="*/ 160 h 1845"/>
              <a:gd name="T10" fmla="*/ 600 w 3775"/>
              <a:gd name="T11" fmla="*/ 204 h 1845"/>
              <a:gd name="T12" fmla="*/ 661 w 3775"/>
              <a:gd name="T13" fmla="*/ 399 h 1845"/>
              <a:gd name="T14" fmla="*/ 840 w 3775"/>
              <a:gd name="T15" fmla="*/ 588 h 1845"/>
              <a:gd name="T16" fmla="*/ 868 w 3775"/>
              <a:gd name="T17" fmla="*/ 603 h 1845"/>
              <a:gd name="T18" fmla="*/ 897 w 3775"/>
              <a:gd name="T19" fmla="*/ 615 h 1845"/>
              <a:gd name="T20" fmla="*/ 1242 w 3775"/>
              <a:gd name="T21" fmla="*/ 664 h 1845"/>
              <a:gd name="T22" fmla="*/ 1390 w 3775"/>
              <a:gd name="T23" fmla="*/ 684 h 1845"/>
              <a:gd name="T24" fmla="*/ 1736 w 3775"/>
              <a:gd name="T25" fmla="*/ 788 h 1845"/>
              <a:gd name="T26" fmla="*/ 2361 w 3775"/>
              <a:gd name="T27" fmla="*/ 1357 h 1845"/>
              <a:gd name="T28" fmla="*/ 2658 w 3775"/>
              <a:gd name="T29" fmla="*/ 1656 h 1845"/>
              <a:gd name="T30" fmla="*/ 2773 w 3775"/>
              <a:gd name="T31" fmla="*/ 1677 h 1845"/>
              <a:gd name="T32" fmla="*/ 2790 w 3775"/>
              <a:gd name="T33" fmla="*/ 1668 h 1845"/>
              <a:gd name="T34" fmla="*/ 2806 w 3775"/>
              <a:gd name="T35" fmla="*/ 1617 h 1845"/>
              <a:gd name="T36" fmla="*/ 2735 w 3775"/>
              <a:gd name="T37" fmla="*/ 1421 h 1845"/>
              <a:gd name="T38" fmla="*/ 2684 w 3775"/>
              <a:gd name="T39" fmla="*/ 1255 h 1845"/>
              <a:gd name="T40" fmla="*/ 2717 w 3775"/>
              <a:gd name="T41" fmla="*/ 1194 h 1845"/>
              <a:gd name="T42" fmla="*/ 2730 w 3775"/>
              <a:gd name="T43" fmla="*/ 1189 h 1845"/>
              <a:gd name="T44" fmla="*/ 2827 w 3775"/>
              <a:gd name="T45" fmla="*/ 1191 h 1845"/>
              <a:gd name="T46" fmla="*/ 3306 w 3775"/>
              <a:gd name="T47" fmla="*/ 1369 h 1845"/>
              <a:gd name="T48" fmla="*/ 3699 w 3775"/>
              <a:gd name="T49" fmla="*/ 1693 h 1845"/>
              <a:gd name="T50" fmla="*/ 3694 w 3775"/>
              <a:gd name="T51" fmla="*/ 1696 h 1845"/>
              <a:gd name="T52" fmla="*/ 2988 w 3775"/>
              <a:gd name="T53" fmla="*/ 1248 h 1845"/>
              <a:gd name="T54" fmla="*/ 2906 w 3775"/>
              <a:gd name="T55" fmla="*/ 1225 h 1845"/>
              <a:gd name="T56" fmla="*/ 2824 w 3775"/>
              <a:gd name="T57" fmla="*/ 1207 h 1845"/>
              <a:gd name="T58" fmla="*/ 2738 w 3775"/>
              <a:gd name="T59" fmla="*/ 1204 h 1845"/>
              <a:gd name="T60" fmla="*/ 2729 w 3775"/>
              <a:gd name="T61" fmla="*/ 1207 h 1845"/>
              <a:gd name="T62" fmla="*/ 2701 w 3775"/>
              <a:gd name="T63" fmla="*/ 1255 h 1845"/>
              <a:gd name="T64" fmla="*/ 2751 w 3775"/>
              <a:gd name="T65" fmla="*/ 1414 h 1845"/>
              <a:gd name="T66" fmla="*/ 2823 w 3775"/>
              <a:gd name="T67" fmla="*/ 1616 h 1845"/>
              <a:gd name="T68" fmla="*/ 2799 w 3775"/>
              <a:gd name="T69" fmla="*/ 1681 h 1845"/>
              <a:gd name="T70" fmla="*/ 2779 w 3775"/>
              <a:gd name="T71" fmla="*/ 1692 h 1845"/>
              <a:gd name="T72" fmla="*/ 2650 w 3775"/>
              <a:gd name="T73" fmla="*/ 1670 h 1845"/>
              <a:gd name="T74" fmla="*/ 2351 w 3775"/>
              <a:gd name="T75" fmla="*/ 1365 h 1845"/>
              <a:gd name="T76" fmla="*/ 1881 w 3775"/>
              <a:gd name="T77" fmla="*/ 876 h 1845"/>
              <a:gd name="T78" fmla="*/ 1410 w 3775"/>
              <a:gd name="T79" fmla="*/ 694 h 1845"/>
              <a:gd name="T80" fmla="*/ 1326 w 3775"/>
              <a:gd name="T81" fmla="*/ 681 h 1845"/>
              <a:gd name="T82" fmla="*/ 986 w 3775"/>
              <a:gd name="T83" fmla="*/ 651 h 1845"/>
              <a:gd name="T84" fmla="*/ 882 w 3775"/>
              <a:gd name="T85" fmla="*/ 624 h 1845"/>
              <a:gd name="T86" fmla="*/ 852 w 3775"/>
              <a:gd name="T87" fmla="*/ 610 h 1845"/>
              <a:gd name="T88" fmla="*/ 824 w 3775"/>
              <a:gd name="T89" fmla="*/ 594 h 1845"/>
              <a:gd name="T90" fmla="*/ 610 w 3775"/>
              <a:gd name="T91" fmla="*/ 330 h 1845"/>
              <a:gd name="T92" fmla="*/ 594 w 3775"/>
              <a:gd name="T93" fmla="*/ 180 h 1845"/>
              <a:gd name="T94" fmla="*/ 642 w 3775"/>
              <a:gd name="T95" fmla="*/ 151 h 1845"/>
              <a:gd name="T96" fmla="*/ 656 w 3775"/>
              <a:gd name="T97" fmla="*/ 146 h 1845"/>
              <a:gd name="T98" fmla="*/ 663 w 3775"/>
              <a:gd name="T99" fmla="*/ 135 h 1845"/>
              <a:gd name="T100" fmla="*/ 584 w 3775"/>
              <a:gd name="T101" fmla="*/ 89 h 1845"/>
              <a:gd name="T102" fmla="*/ 0 w 3775"/>
              <a:gd name="T103" fmla="*/ 11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75" h="1845">
                <a:moveTo>
                  <a:pt x="0" y="10"/>
                </a:moveTo>
                <a:cubicBezTo>
                  <a:pt x="28" y="6"/>
                  <a:pt x="56" y="4"/>
                  <a:pt x="85" y="2"/>
                </a:cubicBezTo>
                <a:cubicBezTo>
                  <a:pt x="113" y="1"/>
                  <a:pt x="141" y="1"/>
                  <a:pt x="170" y="2"/>
                </a:cubicBezTo>
                <a:cubicBezTo>
                  <a:pt x="227" y="3"/>
                  <a:pt x="284" y="9"/>
                  <a:pt x="340" y="17"/>
                </a:cubicBezTo>
                <a:cubicBezTo>
                  <a:pt x="396" y="26"/>
                  <a:pt x="452" y="37"/>
                  <a:pt x="507" y="52"/>
                </a:cubicBezTo>
                <a:cubicBezTo>
                  <a:pt x="534" y="60"/>
                  <a:pt x="562" y="68"/>
                  <a:pt x="589" y="78"/>
                </a:cubicBezTo>
                <a:cubicBezTo>
                  <a:pt x="602" y="83"/>
                  <a:pt x="615" y="89"/>
                  <a:pt x="628" y="95"/>
                </a:cubicBezTo>
                <a:cubicBezTo>
                  <a:pt x="641" y="102"/>
                  <a:pt x="654" y="108"/>
                  <a:pt x="665" y="119"/>
                </a:cubicBezTo>
                <a:cubicBezTo>
                  <a:pt x="668" y="121"/>
                  <a:pt x="671" y="125"/>
                  <a:pt x="673" y="128"/>
                </a:cubicBezTo>
                <a:cubicBezTo>
                  <a:pt x="675" y="130"/>
                  <a:pt x="676" y="132"/>
                  <a:pt x="676" y="135"/>
                </a:cubicBezTo>
                <a:cubicBezTo>
                  <a:pt x="677" y="136"/>
                  <a:pt x="677" y="138"/>
                  <a:pt x="677" y="139"/>
                </a:cubicBezTo>
                <a:cubicBezTo>
                  <a:pt x="677" y="141"/>
                  <a:pt x="676" y="142"/>
                  <a:pt x="676" y="143"/>
                </a:cubicBezTo>
                <a:cubicBezTo>
                  <a:pt x="674" y="149"/>
                  <a:pt x="670" y="152"/>
                  <a:pt x="667" y="155"/>
                </a:cubicBezTo>
                <a:cubicBezTo>
                  <a:pt x="665" y="156"/>
                  <a:pt x="663" y="157"/>
                  <a:pt x="661" y="158"/>
                </a:cubicBezTo>
                <a:cubicBezTo>
                  <a:pt x="659" y="158"/>
                  <a:pt x="657" y="159"/>
                  <a:pt x="656" y="160"/>
                </a:cubicBezTo>
                <a:cubicBezTo>
                  <a:pt x="648" y="162"/>
                  <a:pt x="641" y="164"/>
                  <a:pt x="634" y="165"/>
                </a:cubicBezTo>
                <a:cubicBezTo>
                  <a:pt x="628" y="166"/>
                  <a:pt x="622" y="168"/>
                  <a:pt x="617" y="172"/>
                </a:cubicBezTo>
                <a:cubicBezTo>
                  <a:pt x="607" y="179"/>
                  <a:pt x="602" y="191"/>
                  <a:pt x="600" y="204"/>
                </a:cubicBezTo>
                <a:cubicBezTo>
                  <a:pt x="597" y="217"/>
                  <a:pt x="598" y="231"/>
                  <a:pt x="600" y="245"/>
                </a:cubicBezTo>
                <a:cubicBezTo>
                  <a:pt x="604" y="272"/>
                  <a:pt x="612" y="299"/>
                  <a:pt x="623" y="325"/>
                </a:cubicBezTo>
                <a:cubicBezTo>
                  <a:pt x="634" y="350"/>
                  <a:pt x="647" y="375"/>
                  <a:pt x="661" y="399"/>
                </a:cubicBezTo>
                <a:cubicBezTo>
                  <a:pt x="690" y="447"/>
                  <a:pt x="725" y="492"/>
                  <a:pt x="766" y="531"/>
                </a:cubicBezTo>
                <a:cubicBezTo>
                  <a:pt x="786" y="550"/>
                  <a:pt x="808" y="567"/>
                  <a:pt x="831" y="583"/>
                </a:cubicBezTo>
                <a:cubicBezTo>
                  <a:pt x="840" y="588"/>
                  <a:pt x="840" y="588"/>
                  <a:pt x="840" y="588"/>
                </a:cubicBezTo>
                <a:cubicBezTo>
                  <a:pt x="849" y="593"/>
                  <a:pt x="849" y="593"/>
                  <a:pt x="849" y="593"/>
                </a:cubicBezTo>
                <a:cubicBezTo>
                  <a:pt x="858" y="598"/>
                  <a:pt x="858" y="598"/>
                  <a:pt x="858" y="598"/>
                </a:cubicBezTo>
                <a:cubicBezTo>
                  <a:pt x="868" y="603"/>
                  <a:pt x="868" y="603"/>
                  <a:pt x="868" y="603"/>
                </a:cubicBezTo>
                <a:cubicBezTo>
                  <a:pt x="877" y="607"/>
                  <a:pt x="877" y="607"/>
                  <a:pt x="877" y="607"/>
                </a:cubicBezTo>
                <a:cubicBezTo>
                  <a:pt x="887" y="611"/>
                  <a:pt x="887" y="611"/>
                  <a:pt x="887" y="611"/>
                </a:cubicBezTo>
                <a:cubicBezTo>
                  <a:pt x="897" y="615"/>
                  <a:pt x="897" y="615"/>
                  <a:pt x="897" y="615"/>
                </a:cubicBezTo>
                <a:cubicBezTo>
                  <a:pt x="907" y="619"/>
                  <a:pt x="907" y="619"/>
                  <a:pt x="907" y="619"/>
                </a:cubicBezTo>
                <a:cubicBezTo>
                  <a:pt x="959" y="637"/>
                  <a:pt x="1016" y="644"/>
                  <a:pt x="1072" y="650"/>
                </a:cubicBezTo>
                <a:cubicBezTo>
                  <a:pt x="1128" y="655"/>
                  <a:pt x="1185" y="658"/>
                  <a:pt x="1242" y="664"/>
                </a:cubicBezTo>
                <a:cubicBezTo>
                  <a:pt x="1270" y="667"/>
                  <a:pt x="1298" y="670"/>
                  <a:pt x="1327" y="674"/>
                </a:cubicBezTo>
                <a:cubicBezTo>
                  <a:pt x="1341" y="676"/>
                  <a:pt x="1355" y="678"/>
                  <a:pt x="1369" y="680"/>
                </a:cubicBezTo>
                <a:cubicBezTo>
                  <a:pt x="1390" y="684"/>
                  <a:pt x="1390" y="684"/>
                  <a:pt x="1390" y="684"/>
                </a:cubicBezTo>
                <a:cubicBezTo>
                  <a:pt x="1411" y="687"/>
                  <a:pt x="1411" y="687"/>
                  <a:pt x="1411" y="687"/>
                </a:cubicBezTo>
                <a:cubicBezTo>
                  <a:pt x="1467" y="698"/>
                  <a:pt x="1522" y="711"/>
                  <a:pt x="1576" y="728"/>
                </a:cubicBezTo>
                <a:cubicBezTo>
                  <a:pt x="1631" y="745"/>
                  <a:pt x="1684" y="765"/>
                  <a:pt x="1736" y="788"/>
                </a:cubicBezTo>
                <a:cubicBezTo>
                  <a:pt x="1789" y="809"/>
                  <a:pt x="1838" y="838"/>
                  <a:pt x="1885" y="871"/>
                </a:cubicBezTo>
                <a:cubicBezTo>
                  <a:pt x="1977" y="938"/>
                  <a:pt x="2060" y="1017"/>
                  <a:pt x="2137" y="1100"/>
                </a:cubicBezTo>
                <a:cubicBezTo>
                  <a:pt x="2215" y="1183"/>
                  <a:pt x="2288" y="1270"/>
                  <a:pt x="2361" y="1357"/>
                </a:cubicBezTo>
                <a:cubicBezTo>
                  <a:pt x="2398" y="1401"/>
                  <a:pt x="2434" y="1444"/>
                  <a:pt x="2472" y="1486"/>
                </a:cubicBezTo>
                <a:cubicBezTo>
                  <a:pt x="2510" y="1528"/>
                  <a:pt x="2549" y="1569"/>
                  <a:pt x="2591" y="1606"/>
                </a:cubicBezTo>
                <a:cubicBezTo>
                  <a:pt x="2612" y="1625"/>
                  <a:pt x="2635" y="1642"/>
                  <a:pt x="2658" y="1656"/>
                </a:cubicBezTo>
                <a:cubicBezTo>
                  <a:pt x="2670" y="1663"/>
                  <a:pt x="2683" y="1669"/>
                  <a:pt x="2695" y="1674"/>
                </a:cubicBezTo>
                <a:cubicBezTo>
                  <a:pt x="2708" y="1679"/>
                  <a:pt x="2721" y="1682"/>
                  <a:pt x="2734" y="1683"/>
                </a:cubicBezTo>
                <a:cubicBezTo>
                  <a:pt x="2747" y="1684"/>
                  <a:pt x="2761" y="1682"/>
                  <a:pt x="2773" y="1677"/>
                </a:cubicBezTo>
                <a:cubicBezTo>
                  <a:pt x="2777" y="1675"/>
                  <a:pt x="2777" y="1675"/>
                  <a:pt x="2777" y="1675"/>
                </a:cubicBezTo>
                <a:cubicBezTo>
                  <a:pt x="2779" y="1674"/>
                  <a:pt x="2780" y="1673"/>
                  <a:pt x="2781" y="1673"/>
                </a:cubicBezTo>
                <a:cubicBezTo>
                  <a:pt x="2784" y="1671"/>
                  <a:pt x="2787" y="1669"/>
                  <a:pt x="2790" y="1668"/>
                </a:cubicBezTo>
                <a:cubicBezTo>
                  <a:pt x="2794" y="1664"/>
                  <a:pt x="2798" y="1660"/>
                  <a:pt x="2801" y="1655"/>
                </a:cubicBezTo>
                <a:cubicBezTo>
                  <a:pt x="2804" y="1649"/>
                  <a:pt x="2805" y="1643"/>
                  <a:pt x="2806" y="1637"/>
                </a:cubicBezTo>
                <a:cubicBezTo>
                  <a:pt x="2807" y="1631"/>
                  <a:pt x="2807" y="1624"/>
                  <a:pt x="2806" y="1617"/>
                </a:cubicBezTo>
                <a:cubicBezTo>
                  <a:pt x="2805" y="1604"/>
                  <a:pt x="2802" y="1591"/>
                  <a:pt x="2798" y="1577"/>
                </a:cubicBezTo>
                <a:cubicBezTo>
                  <a:pt x="2791" y="1551"/>
                  <a:pt x="2780" y="1524"/>
                  <a:pt x="2769" y="1498"/>
                </a:cubicBezTo>
                <a:cubicBezTo>
                  <a:pt x="2758" y="1472"/>
                  <a:pt x="2747" y="1447"/>
                  <a:pt x="2735" y="1421"/>
                </a:cubicBezTo>
                <a:cubicBezTo>
                  <a:pt x="2724" y="1394"/>
                  <a:pt x="2713" y="1368"/>
                  <a:pt x="2703" y="1341"/>
                </a:cubicBezTo>
                <a:cubicBezTo>
                  <a:pt x="2698" y="1328"/>
                  <a:pt x="2694" y="1314"/>
                  <a:pt x="2690" y="1300"/>
                </a:cubicBezTo>
                <a:cubicBezTo>
                  <a:pt x="2687" y="1285"/>
                  <a:pt x="2684" y="1271"/>
                  <a:pt x="2684" y="1255"/>
                </a:cubicBezTo>
                <a:cubicBezTo>
                  <a:pt x="2684" y="1248"/>
                  <a:pt x="2685" y="1240"/>
                  <a:pt x="2687" y="1232"/>
                </a:cubicBezTo>
                <a:cubicBezTo>
                  <a:pt x="2689" y="1224"/>
                  <a:pt x="2693" y="1217"/>
                  <a:pt x="2698" y="1210"/>
                </a:cubicBezTo>
                <a:cubicBezTo>
                  <a:pt x="2703" y="1203"/>
                  <a:pt x="2710" y="1198"/>
                  <a:pt x="2717" y="1194"/>
                </a:cubicBezTo>
                <a:cubicBezTo>
                  <a:pt x="2722" y="1192"/>
                  <a:pt x="2722" y="1192"/>
                  <a:pt x="2722" y="1192"/>
                </a:cubicBezTo>
                <a:cubicBezTo>
                  <a:pt x="2724" y="1191"/>
                  <a:pt x="2726" y="1190"/>
                  <a:pt x="2728" y="1190"/>
                </a:cubicBezTo>
                <a:cubicBezTo>
                  <a:pt x="2730" y="1189"/>
                  <a:pt x="2730" y="1189"/>
                  <a:pt x="2730" y="1189"/>
                </a:cubicBezTo>
                <a:cubicBezTo>
                  <a:pt x="2733" y="1188"/>
                  <a:pt x="2733" y="1188"/>
                  <a:pt x="2733" y="1188"/>
                </a:cubicBezTo>
                <a:cubicBezTo>
                  <a:pt x="2739" y="1187"/>
                  <a:pt x="2739" y="1187"/>
                  <a:pt x="2739" y="1187"/>
                </a:cubicBezTo>
                <a:cubicBezTo>
                  <a:pt x="2769" y="1181"/>
                  <a:pt x="2799" y="1186"/>
                  <a:pt x="2827" y="1191"/>
                </a:cubicBezTo>
                <a:cubicBezTo>
                  <a:pt x="2883" y="1201"/>
                  <a:pt x="2938" y="1216"/>
                  <a:pt x="2992" y="1234"/>
                </a:cubicBezTo>
                <a:cubicBezTo>
                  <a:pt x="3047" y="1251"/>
                  <a:pt x="3100" y="1272"/>
                  <a:pt x="3152" y="1294"/>
                </a:cubicBezTo>
                <a:cubicBezTo>
                  <a:pt x="3204" y="1317"/>
                  <a:pt x="3256" y="1342"/>
                  <a:pt x="3306" y="1369"/>
                </a:cubicBezTo>
                <a:cubicBezTo>
                  <a:pt x="3356" y="1397"/>
                  <a:pt x="3404" y="1427"/>
                  <a:pt x="3451" y="1459"/>
                </a:cubicBezTo>
                <a:cubicBezTo>
                  <a:pt x="3498" y="1492"/>
                  <a:pt x="3543" y="1527"/>
                  <a:pt x="3585" y="1565"/>
                </a:cubicBezTo>
                <a:cubicBezTo>
                  <a:pt x="3627" y="1604"/>
                  <a:pt x="3666" y="1646"/>
                  <a:pt x="3699" y="1693"/>
                </a:cubicBezTo>
                <a:cubicBezTo>
                  <a:pt x="3731" y="1739"/>
                  <a:pt x="3758" y="1790"/>
                  <a:pt x="3775" y="1845"/>
                </a:cubicBezTo>
                <a:cubicBezTo>
                  <a:pt x="3773" y="1845"/>
                  <a:pt x="3773" y="1845"/>
                  <a:pt x="3773" y="1845"/>
                </a:cubicBezTo>
                <a:cubicBezTo>
                  <a:pt x="3756" y="1791"/>
                  <a:pt x="3728" y="1741"/>
                  <a:pt x="3694" y="1696"/>
                </a:cubicBezTo>
                <a:cubicBezTo>
                  <a:pt x="3661" y="1650"/>
                  <a:pt x="3621" y="1609"/>
                  <a:pt x="3579" y="1571"/>
                </a:cubicBezTo>
                <a:cubicBezTo>
                  <a:pt x="3495" y="1496"/>
                  <a:pt x="3399" y="1434"/>
                  <a:pt x="3300" y="1380"/>
                </a:cubicBezTo>
                <a:cubicBezTo>
                  <a:pt x="3200" y="1327"/>
                  <a:pt x="3095" y="1282"/>
                  <a:pt x="2988" y="1248"/>
                </a:cubicBezTo>
                <a:cubicBezTo>
                  <a:pt x="2967" y="1242"/>
                  <a:pt x="2967" y="1242"/>
                  <a:pt x="2967" y="1242"/>
                </a:cubicBezTo>
                <a:cubicBezTo>
                  <a:pt x="2961" y="1240"/>
                  <a:pt x="2954" y="1238"/>
                  <a:pt x="2947" y="1236"/>
                </a:cubicBezTo>
                <a:cubicBezTo>
                  <a:pt x="2934" y="1232"/>
                  <a:pt x="2920" y="1228"/>
                  <a:pt x="2906" y="1225"/>
                </a:cubicBezTo>
                <a:cubicBezTo>
                  <a:pt x="2899" y="1223"/>
                  <a:pt x="2893" y="1221"/>
                  <a:pt x="2886" y="1220"/>
                </a:cubicBezTo>
                <a:cubicBezTo>
                  <a:pt x="2879" y="1218"/>
                  <a:pt x="2872" y="1216"/>
                  <a:pt x="2865" y="1215"/>
                </a:cubicBezTo>
                <a:cubicBezTo>
                  <a:pt x="2851" y="1212"/>
                  <a:pt x="2838" y="1209"/>
                  <a:pt x="2824" y="1207"/>
                </a:cubicBezTo>
                <a:cubicBezTo>
                  <a:pt x="2810" y="1204"/>
                  <a:pt x="2796" y="1202"/>
                  <a:pt x="2782" y="1201"/>
                </a:cubicBezTo>
                <a:cubicBezTo>
                  <a:pt x="2769" y="1200"/>
                  <a:pt x="2755" y="1200"/>
                  <a:pt x="2742" y="1203"/>
                </a:cubicBezTo>
                <a:cubicBezTo>
                  <a:pt x="2738" y="1204"/>
                  <a:pt x="2738" y="1204"/>
                  <a:pt x="2738" y="1204"/>
                </a:cubicBezTo>
                <a:cubicBezTo>
                  <a:pt x="2735" y="1205"/>
                  <a:pt x="2735" y="1205"/>
                  <a:pt x="2735" y="1205"/>
                </a:cubicBezTo>
                <a:cubicBezTo>
                  <a:pt x="2733" y="1206"/>
                  <a:pt x="2733" y="1206"/>
                  <a:pt x="2733" y="1206"/>
                </a:cubicBezTo>
                <a:cubicBezTo>
                  <a:pt x="2729" y="1207"/>
                  <a:pt x="2729" y="1207"/>
                  <a:pt x="2729" y="1207"/>
                </a:cubicBezTo>
                <a:cubicBezTo>
                  <a:pt x="2725" y="1209"/>
                  <a:pt x="2725" y="1209"/>
                  <a:pt x="2725" y="1209"/>
                </a:cubicBezTo>
                <a:cubicBezTo>
                  <a:pt x="2719" y="1212"/>
                  <a:pt x="2715" y="1216"/>
                  <a:pt x="2711" y="1220"/>
                </a:cubicBezTo>
                <a:cubicBezTo>
                  <a:pt x="2704" y="1230"/>
                  <a:pt x="2701" y="1242"/>
                  <a:pt x="2701" y="1255"/>
                </a:cubicBezTo>
                <a:cubicBezTo>
                  <a:pt x="2701" y="1269"/>
                  <a:pt x="2704" y="1282"/>
                  <a:pt x="2707" y="1296"/>
                </a:cubicBezTo>
                <a:cubicBezTo>
                  <a:pt x="2710" y="1309"/>
                  <a:pt x="2714" y="1322"/>
                  <a:pt x="2719" y="1335"/>
                </a:cubicBezTo>
                <a:cubicBezTo>
                  <a:pt x="2728" y="1362"/>
                  <a:pt x="2740" y="1388"/>
                  <a:pt x="2751" y="1414"/>
                </a:cubicBezTo>
                <a:cubicBezTo>
                  <a:pt x="2762" y="1440"/>
                  <a:pt x="2774" y="1465"/>
                  <a:pt x="2785" y="1492"/>
                </a:cubicBezTo>
                <a:cubicBezTo>
                  <a:pt x="2796" y="1518"/>
                  <a:pt x="2807" y="1545"/>
                  <a:pt x="2815" y="1573"/>
                </a:cubicBezTo>
                <a:cubicBezTo>
                  <a:pt x="2818" y="1587"/>
                  <a:pt x="2822" y="1601"/>
                  <a:pt x="2823" y="1616"/>
                </a:cubicBezTo>
                <a:cubicBezTo>
                  <a:pt x="2823" y="1624"/>
                  <a:pt x="2823" y="1631"/>
                  <a:pt x="2822" y="1639"/>
                </a:cubicBezTo>
                <a:cubicBezTo>
                  <a:pt x="2821" y="1647"/>
                  <a:pt x="2819" y="1655"/>
                  <a:pt x="2815" y="1662"/>
                </a:cubicBezTo>
                <a:cubicBezTo>
                  <a:pt x="2812" y="1669"/>
                  <a:pt x="2806" y="1676"/>
                  <a:pt x="2799" y="1681"/>
                </a:cubicBezTo>
                <a:cubicBezTo>
                  <a:pt x="2796" y="1683"/>
                  <a:pt x="2792" y="1685"/>
                  <a:pt x="2789" y="1687"/>
                </a:cubicBezTo>
                <a:cubicBezTo>
                  <a:pt x="2787" y="1688"/>
                  <a:pt x="2786" y="1689"/>
                  <a:pt x="2784" y="1689"/>
                </a:cubicBezTo>
                <a:cubicBezTo>
                  <a:pt x="2779" y="1692"/>
                  <a:pt x="2779" y="1692"/>
                  <a:pt x="2779" y="1692"/>
                </a:cubicBezTo>
                <a:cubicBezTo>
                  <a:pt x="2764" y="1697"/>
                  <a:pt x="2749" y="1700"/>
                  <a:pt x="2734" y="1699"/>
                </a:cubicBezTo>
                <a:cubicBezTo>
                  <a:pt x="2718" y="1698"/>
                  <a:pt x="2704" y="1694"/>
                  <a:pt x="2690" y="1689"/>
                </a:cubicBezTo>
                <a:cubicBezTo>
                  <a:pt x="2676" y="1684"/>
                  <a:pt x="2663" y="1677"/>
                  <a:pt x="2650" y="1670"/>
                </a:cubicBezTo>
                <a:cubicBezTo>
                  <a:pt x="2626" y="1654"/>
                  <a:pt x="2603" y="1636"/>
                  <a:pt x="2581" y="1618"/>
                </a:cubicBezTo>
                <a:cubicBezTo>
                  <a:pt x="2538" y="1580"/>
                  <a:pt x="2499" y="1538"/>
                  <a:pt x="2462" y="1495"/>
                </a:cubicBezTo>
                <a:cubicBezTo>
                  <a:pt x="2424" y="1453"/>
                  <a:pt x="2388" y="1409"/>
                  <a:pt x="2351" y="1365"/>
                </a:cubicBezTo>
                <a:cubicBezTo>
                  <a:pt x="2279" y="1278"/>
                  <a:pt x="2207" y="1190"/>
                  <a:pt x="2131" y="1106"/>
                </a:cubicBezTo>
                <a:cubicBezTo>
                  <a:pt x="2092" y="1064"/>
                  <a:pt x="2053" y="1024"/>
                  <a:pt x="2012" y="985"/>
                </a:cubicBezTo>
                <a:cubicBezTo>
                  <a:pt x="1971" y="946"/>
                  <a:pt x="1928" y="909"/>
                  <a:pt x="1881" y="876"/>
                </a:cubicBezTo>
                <a:cubicBezTo>
                  <a:pt x="1835" y="843"/>
                  <a:pt x="1786" y="814"/>
                  <a:pt x="1734" y="792"/>
                </a:cubicBezTo>
                <a:cubicBezTo>
                  <a:pt x="1682" y="769"/>
                  <a:pt x="1629" y="750"/>
                  <a:pt x="1575" y="733"/>
                </a:cubicBezTo>
                <a:cubicBezTo>
                  <a:pt x="1521" y="717"/>
                  <a:pt x="1465" y="704"/>
                  <a:pt x="1410" y="694"/>
                </a:cubicBezTo>
                <a:cubicBezTo>
                  <a:pt x="1389" y="690"/>
                  <a:pt x="1389" y="690"/>
                  <a:pt x="1389" y="690"/>
                </a:cubicBezTo>
                <a:cubicBezTo>
                  <a:pt x="1368" y="687"/>
                  <a:pt x="1368" y="687"/>
                  <a:pt x="1368" y="687"/>
                </a:cubicBezTo>
                <a:cubicBezTo>
                  <a:pt x="1354" y="685"/>
                  <a:pt x="1340" y="683"/>
                  <a:pt x="1326" y="681"/>
                </a:cubicBezTo>
                <a:cubicBezTo>
                  <a:pt x="1297" y="678"/>
                  <a:pt x="1269" y="675"/>
                  <a:pt x="1241" y="673"/>
                </a:cubicBezTo>
                <a:cubicBezTo>
                  <a:pt x="1184" y="668"/>
                  <a:pt x="1128" y="665"/>
                  <a:pt x="1071" y="661"/>
                </a:cubicBezTo>
                <a:cubicBezTo>
                  <a:pt x="1043" y="658"/>
                  <a:pt x="1014" y="655"/>
                  <a:pt x="986" y="651"/>
                </a:cubicBezTo>
                <a:cubicBezTo>
                  <a:pt x="958" y="646"/>
                  <a:pt x="930" y="640"/>
                  <a:pt x="902" y="631"/>
                </a:cubicBezTo>
                <a:cubicBezTo>
                  <a:pt x="892" y="628"/>
                  <a:pt x="892" y="628"/>
                  <a:pt x="892" y="628"/>
                </a:cubicBezTo>
                <a:cubicBezTo>
                  <a:pt x="889" y="626"/>
                  <a:pt x="885" y="625"/>
                  <a:pt x="882" y="624"/>
                </a:cubicBezTo>
                <a:cubicBezTo>
                  <a:pt x="872" y="620"/>
                  <a:pt x="872" y="620"/>
                  <a:pt x="872" y="620"/>
                </a:cubicBezTo>
                <a:cubicBezTo>
                  <a:pt x="862" y="615"/>
                  <a:pt x="862" y="615"/>
                  <a:pt x="862" y="615"/>
                </a:cubicBezTo>
                <a:cubicBezTo>
                  <a:pt x="852" y="610"/>
                  <a:pt x="852" y="610"/>
                  <a:pt x="852" y="610"/>
                </a:cubicBezTo>
                <a:cubicBezTo>
                  <a:pt x="843" y="605"/>
                  <a:pt x="843" y="605"/>
                  <a:pt x="843" y="605"/>
                </a:cubicBezTo>
                <a:cubicBezTo>
                  <a:pt x="833" y="600"/>
                  <a:pt x="833" y="600"/>
                  <a:pt x="833" y="600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00" y="579"/>
                  <a:pt x="777" y="561"/>
                  <a:pt x="756" y="541"/>
                </a:cubicBezTo>
                <a:cubicBezTo>
                  <a:pt x="714" y="501"/>
                  <a:pt x="678" y="456"/>
                  <a:pt x="649" y="407"/>
                </a:cubicBezTo>
                <a:cubicBezTo>
                  <a:pt x="634" y="382"/>
                  <a:pt x="621" y="356"/>
                  <a:pt x="610" y="330"/>
                </a:cubicBezTo>
                <a:cubicBezTo>
                  <a:pt x="600" y="303"/>
                  <a:pt x="591" y="275"/>
                  <a:pt x="587" y="246"/>
                </a:cubicBezTo>
                <a:cubicBezTo>
                  <a:pt x="585" y="232"/>
                  <a:pt x="584" y="217"/>
                  <a:pt x="587" y="202"/>
                </a:cubicBezTo>
                <a:cubicBezTo>
                  <a:pt x="588" y="194"/>
                  <a:pt x="590" y="187"/>
                  <a:pt x="594" y="180"/>
                </a:cubicBezTo>
                <a:cubicBezTo>
                  <a:pt x="598" y="173"/>
                  <a:pt x="603" y="166"/>
                  <a:pt x="610" y="162"/>
                </a:cubicBezTo>
                <a:cubicBezTo>
                  <a:pt x="616" y="157"/>
                  <a:pt x="624" y="154"/>
                  <a:pt x="632" y="153"/>
                </a:cubicBezTo>
                <a:cubicBezTo>
                  <a:pt x="635" y="152"/>
                  <a:pt x="639" y="151"/>
                  <a:pt x="642" y="151"/>
                </a:cubicBezTo>
                <a:cubicBezTo>
                  <a:pt x="647" y="149"/>
                  <a:pt x="647" y="149"/>
                  <a:pt x="647" y="149"/>
                </a:cubicBezTo>
                <a:cubicBezTo>
                  <a:pt x="652" y="148"/>
                  <a:pt x="652" y="148"/>
                  <a:pt x="652" y="148"/>
                </a:cubicBezTo>
                <a:cubicBezTo>
                  <a:pt x="656" y="146"/>
                  <a:pt x="656" y="146"/>
                  <a:pt x="656" y="146"/>
                </a:cubicBezTo>
                <a:cubicBezTo>
                  <a:pt x="657" y="146"/>
                  <a:pt x="659" y="145"/>
                  <a:pt x="660" y="144"/>
                </a:cubicBezTo>
                <a:cubicBezTo>
                  <a:pt x="662" y="143"/>
                  <a:pt x="664" y="141"/>
                  <a:pt x="664" y="140"/>
                </a:cubicBezTo>
                <a:cubicBezTo>
                  <a:pt x="664" y="139"/>
                  <a:pt x="664" y="137"/>
                  <a:pt x="663" y="135"/>
                </a:cubicBezTo>
                <a:cubicBezTo>
                  <a:pt x="661" y="132"/>
                  <a:pt x="659" y="130"/>
                  <a:pt x="657" y="128"/>
                </a:cubicBezTo>
                <a:cubicBezTo>
                  <a:pt x="648" y="119"/>
                  <a:pt x="635" y="112"/>
                  <a:pt x="623" y="106"/>
                </a:cubicBezTo>
                <a:cubicBezTo>
                  <a:pt x="610" y="100"/>
                  <a:pt x="597" y="94"/>
                  <a:pt x="584" y="89"/>
                </a:cubicBezTo>
                <a:cubicBezTo>
                  <a:pt x="558" y="79"/>
                  <a:pt x="531" y="70"/>
                  <a:pt x="504" y="62"/>
                </a:cubicBezTo>
                <a:cubicBezTo>
                  <a:pt x="450" y="47"/>
                  <a:pt x="394" y="35"/>
                  <a:pt x="339" y="25"/>
                </a:cubicBezTo>
                <a:cubicBezTo>
                  <a:pt x="227" y="7"/>
                  <a:pt x="113" y="0"/>
                  <a:pt x="0" y="11"/>
                </a:cubicBez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PA_文本框 2"/>
          <p:cNvSpPr txBox="1"/>
          <p:nvPr>
            <p:custDataLst>
              <p:tags r:id="rId1"/>
            </p:custDataLst>
          </p:nvPr>
        </p:nvSpPr>
        <p:spPr>
          <a:xfrm>
            <a:off x="3888262" y="2849124"/>
            <a:ext cx="4408949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0" dirty="0">
                <a:solidFill>
                  <a:srgbClr val="41719C"/>
                </a:solidFill>
                <a:latin typeface="微软雅黑" panose="020B0503020204020204" charset="-122"/>
                <a:cs typeface="+mn-ea"/>
                <a:sym typeface="+mn-lt"/>
              </a:rPr>
              <a:t>架构与关键技术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11656" y="4550836"/>
            <a:ext cx="2168792" cy="397891"/>
          </a:xfrm>
          <a:prstGeom prst="roundRect">
            <a:avLst>
              <a:gd name="adj" fmla="val 50000"/>
            </a:avLst>
          </a:prstGeom>
          <a:solidFill>
            <a:srgbClr val="41719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776" y="4585830"/>
            <a:ext cx="13317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noProof="0" dirty="0">
                <a:solidFill>
                  <a:srgbClr val="F4EFE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F4EFEB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PART.01</a:t>
            </a: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rgbClr val="F4EFE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7696" y="1653607"/>
            <a:ext cx="1790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01.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41719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 rot="14869569">
            <a:off x="10114825" y="4281057"/>
            <a:ext cx="1241816" cy="937446"/>
          </a:xfrm>
          <a:custGeom>
            <a:avLst/>
            <a:gdLst>
              <a:gd name="connsiteX0" fmla="*/ 0 w 3580598"/>
              <a:gd name="connsiteY0" fmla="*/ 1799924 h 3542097"/>
              <a:gd name="connsiteX1" fmla="*/ 1848051 w 3580598"/>
              <a:gd name="connsiteY1" fmla="*/ 0 h 3542097"/>
              <a:gd name="connsiteX2" fmla="*/ 3580598 w 3580598"/>
              <a:gd name="connsiteY2" fmla="*/ 1809549 h 3542097"/>
              <a:gd name="connsiteX3" fmla="*/ 847023 w 3580598"/>
              <a:gd name="connsiteY3" fmla="*/ 3542097 h 3542097"/>
              <a:gd name="connsiteX4" fmla="*/ 0 w 3580598"/>
              <a:gd name="connsiteY4" fmla="*/ 1799924 h 3542097"/>
              <a:gd name="connsiteX0-1" fmla="*/ 0 w 3595230"/>
              <a:gd name="connsiteY0-2" fmla="*/ 1799925 h 3542098"/>
              <a:gd name="connsiteX1-3" fmla="*/ 1848051 w 3595230"/>
              <a:gd name="connsiteY1-4" fmla="*/ 1 h 3542098"/>
              <a:gd name="connsiteX2-5" fmla="*/ 3580598 w 3595230"/>
              <a:gd name="connsiteY2-6" fmla="*/ 1809550 h 3542098"/>
              <a:gd name="connsiteX3-7" fmla="*/ 847023 w 3595230"/>
              <a:gd name="connsiteY3-8" fmla="*/ 3542098 h 3542098"/>
              <a:gd name="connsiteX4-9" fmla="*/ 0 w 3595230"/>
              <a:gd name="connsiteY4-10" fmla="*/ 1799925 h 3542098"/>
              <a:gd name="connsiteX0-11" fmla="*/ 0 w 3596934"/>
              <a:gd name="connsiteY0-12" fmla="*/ 1801172 h 3543345"/>
              <a:gd name="connsiteX1-13" fmla="*/ 1848051 w 3596934"/>
              <a:gd name="connsiteY1-14" fmla="*/ 1248 h 3543345"/>
              <a:gd name="connsiteX2-15" fmla="*/ 3580598 w 3596934"/>
              <a:gd name="connsiteY2-16" fmla="*/ 1810797 h 3543345"/>
              <a:gd name="connsiteX3-17" fmla="*/ 847023 w 3596934"/>
              <a:gd name="connsiteY3-18" fmla="*/ 3543345 h 3543345"/>
              <a:gd name="connsiteX4-19" fmla="*/ 0 w 3596934"/>
              <a:gd name="connsiteY4-20" fmla="*/ 1801172 h 3543345"/>
              <a:gd name="connsiteX0-21" fmla="*/ 0 w 3597306"/>
              <a:gd name="connsiteY0-22" fmla="*/ 1666564 h 3408737"/>
              <a:gd name="connsiteX1-23" fmla="*/ 1876927 w 3597306"/>
              <a:gd name="connsiteY1-24" fmla="*/ 1393 h 3408737"/>
              <a:gd name="connsiteX2-25" fmla="*/ 3580598 w 3597306"/>
              <a:gd name="connsiteY2-26" fmla="*/ 1676189 h 3408737"/>
              <a:gd name="connsiteX3-27" fmla="*/ 847023 w 3597306"/>
              <a:gd name="connsiteY3-28" fmla="*/ 3408737 h 3408737"/>
              <a:gd name="connsiteX4-29" fmla="*/ 0 w 3597306"/>
              <a:gd name="connsiteY4-30" fmla="*/ 1666564 h 3408737"/>
              <a:gd name="connsiteX0-31" fmla="*/ 37026 w 3634332"/>
              <a:gd name="connsiteY0-32" fmla="*/ 1666564 h 3408737"/>
              <a:gd name="connsiteX1-33" fmla="*/ 1913953 w 3634332"/>
              <a:gd name="connsiteY1-34" fmla="*/ 1393 h 3408737"/>
              <a:gd name="connsiteX2-35" fmla="*/ 3617624 w 3634332"/>
              <a:gd name="connsiteY2-36" fmla="*/ 1676189 h 3408737"/>
              <a:gd name="connsiteX3-37" fmla="*/ 884049 w 3634332"/>
              <a:gd name="connsiteY3-38" fmla="*/ 3408737 h 3408737"/>
              <a:gd name="connsiteX4-39" fmla="*/ 37026 w 3634332"/>
              <a:gd name="connsiteY4-40" fmla="*/ 1666564 h 3408737"/>
              <a:gd name="connsiteX0-41" fmla="*/ 28 w 3597334"/>
              <a:gd name="connsiteY0-42" fmla="*/ 1666564 h 3408737"/>
              <a:gd name="connsiteX1-43" fmla="*/ 1876955 w 3597334"/>
              <a:gd name="connsiteY1-44" fmla="*/ 1393 h 3408737"/>
              <a:gd name="connsiteX2-45" fmla="*/ 3580626 w 3597334"/>
              <a:gd name="connsiteY2-46" fmla="*/ 1676189 h 3408737"/>
              <a:gd name="connsiteX3-47" fmla="*/ 847051 w 3597334"/>
              <a:gd name="connsiteY3-48" fmla="*/ 3408737 h 3408737"/>
              <a:gd name="connsiteX4-49" fmla="*/ 28 w 3597334"/>
              <a:gd name="connsiteY4-50" fmla="*/ 1666564 h 3408737"/>
              <a:gd name="connsiteX0-51" fmla="*/ 68205 w 3665511"/>
              <a:gd name="connsiteY0-52" fmla="*/ 1666564 h 3523984"/>
              <a:gd name="connsiteX1-53" fmla="*/ 1945132 w 3665511"/>
              <a:gd name="connsiteY1-54" fmla="*/ 1393 h 3523984"/>
              <a:gd name="connsiteX2-55" fmla="*/ 3648803 w 3665511"/>
              <a:gd name="connsiteY2-56" fmla="*/ 1676189 h 3523984"/>
              <a:gd name="connsiteX3-57" fmla="*/ 915228 w 3665511"/>
              <a:gd name="connsiteY3-58" fmla="*/ 3408737 h 3523984"/>
              <a:gd name="connsiteX4-59" fmla="*/ 68205 w 3665511"/>
              <a:gd name="connsiteY4-60" fmla="*/ 1666564 h 3523984"/>
              <a:gd name="connsiteX0-61" fmla="*/ 34307 w 3631613"/>
              <a:gd name="connsiteY0-62" fmla="*/ 1666564 h 3432608"/>
              <a:gd name="connsiteX1-63" fmla="*/ 1911234 w 3631613"/>
              <a:gd name="connsiteY1-64" fmla="*/ 1393 h 3432608"/>
              <a:gd name="connsiteX2-65" fmla="*/ 3614905 w 3631613"/>
              <a:gd name="connsiteY2-66" fmla="*/ 1676189 h 3432608"/>
              <a:gd name="connsiteX3-67" fmla="*/ 881330 w 3631613"/>
              <a:gd name="connsiteY3-68" fmla="*/ 3408737 h 3432608"/>
              <a:gd name="connsiteX4-69" fmla="*/ 34307 w 3631613"/>
              <a:gd name="connsiteY4-70" fmla="*/ 1666564 h 3432608"/>
              <a:gd name="connsiteX0-71" fmla="*/ 34307 w 3860396"/>
              <a:gd name="connsiteY0-72" fmla="*/ 1666549 h 3432593"/>
              <a:gd name="connsiteX1-73" fmla="*/ 1911234 w 3860396"/>
              <a:gd name="connsiteY1-74" fmla="*/ 1378 h 3432593"/>
              <a:gd name="connsiteX2-75" fmla="*/ 3614905 w 3860396"/>
              <a:gd name="connsiteY2-76" fmla="*/ 1676174 h 3432593"/>
              <a:gd name="connsiteX3-77" fmla="*/ 881330 w 3860396"/>
              <a:gd name="connsiteY3-78" fmla="*/ 3408722 h 3432593"/>
              <a:gd name="connsiteX4-79" fmla="*/ 34307 w 3860396"/>
              <a:gd name="connsiteY4-80" fmla="*/ 1666549 h 3432593"/>
              <a:gd name="connsiteX0-81" fmla="*/ 34307 w 3620707"/>
              <a:gd name="connsiteY0-82" fmla="*/ 1667067 h 3439181"/>
              <a:gd name="connsiteX1-83" fmla="*/ 1911234 w 3620707"/>
              <a:gd name="connsiteY1-84" fmla="*/ 1896 h 3439181"/>
              <a:gd name="connsiteX2-85" fmla="*/ 3614905 w 3620707"/>
              <a:gd name="connsiteY2-86" fmla="*/ 1676692 h 3439181"/>
              <a:gd name="connsiteX3-87" fmla="*/ 881330 w 3620707"/>
              <a:gd name="connsiteY3-88" fmla="*/ 3409240 h 3439181"/>
              <a:gd name="connsiteX4-89" fmla="*/ 34307 w 3620707"/>
              <a:gd name="connsiteY4-90" fmla="*/ 1667067 h 3439181"/>
              <a:gd name="connsiteX0-91" fmla="*/ 29300 w 3842862"/>
              <a:gd name="connsiteY0-92" fmla="*/ 1779302 h 3407833"/>
              <a:gd name="connsiteX1-93" fmla="*/ 2133923 w 3842862"/>
              <a:gd name="connsiteY1-94" fmla="*/ 282 h 3407833"/>
              <a:gd name="connsiteX2-95" fmla="*/ 3837594 w 3842862"/>
              <a:gd name="connsiteY2-96" fmla="*/ 1675078 h 3407833"/>
              <a:gd name="connsiteX3-97" fmla="*/ 1104019 w 3842862"/>
              <a:gd name="connsiteY3-98" fmla="*/ 3407626 h 3407833"/>
              <a:gd name="connsiteX4-99" fmla="*/ 29300 w 3842862"/>
              <a:gd name="connsiteY4-100" fmla="*/ 1779302 h 3407833"/>
              <a:gd name="connsiteX0-101" fmla="*/ 29300 w 3843043"/>
              <a:gd name="connsiteY0-102" fmla="*/ 1282957 h 2911488"/>
              <a:gd name="connsiteX1-103" fmla="*/ 2175322 w 3843043"/>
              <a:gd name="connsiteY1-104" fmla="*/ 728 h 2911488"/>
              <a:gd name="connsiteX2-105" fmla="*/ 3837594 w 3843043"/>
              <a:gd name="connsiteY2-106" fmla="*/ 1178733 h 2911488"/>
              <a:gd name="connsiteX3-107" fmla="*/ 1104019 w 3843043"/>
              <a:gd name="connsiteY3-108" fmla="*/ 2911281 h 2911488"/>
              <a:gd name="connsiteX4-109" fmla="*/ 29300 w 3843043"/>
              <a:gd name="connsiteY4-110" fmla="*/ 1282957 h 2911488"/>
              <a:gd name="connsiteX0-111" fmla="*/ 28665 w 3863122"/>
              <a:gd name="connsiteY0-112" fmla="*/ 892753 h 2916269"/>
              <a:gd name="connsiteX1-113" fmla="*/ 2195386 w 3863122"/>
              <a:gd name="connsiteY1-114" fmla="*/ 3817 h 2916269"/>
              <a:gd name="connsiteX2-115" fmla="*/ 3857658 w 3863122"/>
              <a:gd name="connsiteY2-116" fmla="*/ 1181822 h 2916269"/>
              <a:gd name="connsiteX3-117" fmla="*/ 1124083 w 3863122"/>
              <a:gd name="connsiteY3-118" fmla="*/ 2914370 h 2916269"/>
              <a:gd name="connsiteX4-119" fmla="*/ 28665 w 3863122"/>
              <a:gd name="connsiteY4-120" fmla="*/ 892753 h 29162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63122" h="2916269">
                <a:moveTo>
                  <a:pt x="28665" y="892753"/>
                </a:moveTo>
                <a:cubicBezTo>
                  <a:pt x="22249" y="369781"/>
                  <a:pt x="1557221" y="-44361"/>
                  <a:pt x="2195386" y="3817"/>
                </a:cubicBezTo>
                <a:cubicBezTo>
                  <a:pt x="2833551" y="51995"/>
                  <a:pt x="3950702" y="277047"/>
                  <a:pt x="3857658" y="1181822"/>
                </a:cubicBezTo>
                <a:cubicBezTo>
                  <a:pt x="3764614" y="2086597"/>
                  <a:pt x="1762248" y="2962548"/>
                  <a:pt x="1124083" y="2914370"/>
                </a:cubicBezTo>
                <a:cubicBezTo>
                  <a:pt x="485918" y="2866192"/>
                  <a:pt x="-142986" y="1460644"/>
                  <a:pt x="28665" y="892753"/>
                </a:cubicBezTo>
                <a:close/>
              </a:path>
            </a:pathLst>
          </a:custGeom>
          <a:solidFill>
            <a:srgbClr val="CEB6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部署视图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 r="4059" b="10432"/>
          <a:stretch>
            <a:fillRect/>
          </a:stretch>
        </p:blipFill>
        <p:spPr bwMode="auto">
          <a:xfrm>
            <a:off x="1708734" y="1564805"/>
            <a:ext cx="5058410" cy="24555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198608" y="4333092"/>
            <a:ext cx="9937336" cy="1920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171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客户端服务器作为终端面向使用者开放，请求产生进程。</a:t>
            </a:r>
          </a:p>
          <a:p>
            <a:pPr marL="7429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171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互联网服务器接受使用者发出的请求，向下传递进程，并最终返回给使用者信息。</a:t>
            </a:r>
          </a:p>
          <a:p>
            <a:pPr marL="7429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171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应用服务器按照应用逻辑处理请求，必要时访问数据库。</a:t>
            </a:r>
          </a:p>
          <a:p>
            <a:pPr marL="7429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1719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数据库服务器负责储存并处理管理系统的数据，如医生信息，患者信息，挂号余量等等。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软件架构</a:t>
            </a:r>
          </a:p>
        </p:txBody>
      </p:sp>
      <p:pic>
        <p:nvPicPr>
          <p:cNvPr id="37" name="图片 36" descr="图示&#10;&#10;描述已自动生成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355"/>
          <a:stretch>
            <a:fillRect/>
          </a:stretch>
        </p:blipFill>
        <p:spPr>
          <a:xfrm>
            <a:off x="2879508" y="925093"/>
            <a:ext cx="6432983" cy="55039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2716" y="103201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用例视图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主要用例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55648" y="1398176"/>
            <a:ext cx="868070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注册登录</a:t>
            </a:r>
            <a:endParaRPr lang="en-US" altLang="zh-CN" b="1" dirty="0">
              <a:solidFill>
                <a:srgbClr val="41719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该用例允许使用者提出注册申请，成为牙科医院新用户以及登陆已有帐户。主要参与者为患者和医生。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系统管理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该用例允许系统管理者修改网站信息，查看和修改部分用户信息和账户数据。主要参与者为系统管理员。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医院信息查询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该用例允许网站访问者访问牙科医院的概览信息、科室分布、在职医生状况等信息。主要参与者为游客和注册用户。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挂号信息查询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该用例允许患者和医生查看特定医生</a:t>
            </a:r>
            <a:r>
              <a:rPr lang="en-US" altLang="zh-CN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科室的当值和排班情况。主要参与者为注册患者和医生。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挂号、退号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该用例为患者实现挂号、退号请求的发送和反馈。主要参与者为注册患者。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诊疗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该用例允许患者和医生查看当前相关的诊疗方案，允许医生对诊疗方案做出制定和修改。主要参与者为注册患者和医生。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逻辑视图</a:t>
            </a:r>
            <a:endParaRPr lang="en-US" altLang="zh-CN" dirty="0">
              <a:solidFill>
                <a:srgbClr val="41719C"/>
              </a:solidFill>
            </a:endParaRPr>
          </a:p>
          <a:p>
            <a:r>
              <a:rPr lang="en-US" altLang="zh-CN" dirty="0">
                <a:solidFill>
                  <a:srgbClr val="41719C"/>
                </a:solidFill>
              </a:rPr>
              <a:t>         ——3 Tier</a:t>
            </a:r>
            <a:r>
              <a:rPr lang="zh-CN" altLang="en-US" dirty="0">
                <a:solidFill>
                  <a:srgbClr val="41719C"/>
                </a:solidFill>
              </a:rPr>
              <a:t>架构风格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04" y="1678346"/>
            <a:ext cx="7757591" cy="4753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软件架构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挂号流程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866" y="1282387"/>
            <a:ext cx="9996267" cy="3405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6412" y="4211753"/>
            <a:ext cx="8641079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检查是否有空余号（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1~6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病人通过挂号页面发送查找请求到控制台，控制台访问号码数据库，并向显示页面返回是否有号。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发送挂号申请（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7~10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在可以选号时，患者在挂号页面补充挂号信息，由页面发送到数据库。</a:t>
            </a:r>
            <a:endParaRPr lang="en-US" altLang="zh-CN" sz="1400" dirty="0">
              <a:solidFill>
                <a:srgbClr val="41719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返回挂号成功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失败（</a:t>
            </a:r>
            <a:r>
              <a:rPr lang="en-US" altLang="zh-CN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11~19</a:t>
            </a:r>
            <a:r>
              <a:rPr lang="zh-CN" altLang="en-US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rgbClr val="41719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1719C"/>
                </a:solidFill>
                <a:latin typeface="微软雅黑" panose="020B0503020204020204" charset="-122"/>
                <a:ea typeface="微软雅黑" panose="020B0503020204020204" charset="-122"/>
              </a:rPr>
              <a:t>依次查找对应科室、医生和空闲时间。如果满足挂号要求则生成挂号并保存，并向显示页面返回挂号成功；反之返回挂号失败。</a:t>
            </a:r>
          </a:p>
          <a:p>
            <a:endParaRPr lang="zh-CN" altLang="en-US" sz="1400" dirty="0">
              <a:solidFill>
                <a:srgbClr val="4171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0321" y="470699"/>
            <a:ext cx="588433" cy="454394"/>
            <a:chOff x="1562100" y="1123281"/>
            <a:chExt cx="664344" cy="513013"/>
          </a:xfrm>
        </p:grpSpPr>
        <p:sp>
          <p:nvSpPr>
            <p:cNvPr id="34" name="平行四边形 33"/>
            <p:cNvSpPr/>
            <p:nvPr/>
          </p:nvSpPr>
          <p:spPr>
            <a:xfrm>
              <a:off x="1562100" y="1155031"/>
              <a:ext cx="593960" cy="481263"/>
            </a:xfrm>
            <a:prstGeom prst="parallelogram">
              <a:avLst>
                <a:gd name="adj" fmla="val 49211"/>
              </a:avLst>
            </a:prstGeom>
            <a:solidFill>
              <a:srgbClr val="4171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1859080" y="1123281"/>
              <a:ext cx="367364" cy="340152"/>
            </a:xfrm>
            <a:prstGeom prst="parallelogram">
              <a:avLst>
                <a:gd name="adj" fmla="val 49211"/>
              </a:avLst>
            </a:prstGeom>
            <a:solidFill>
              <a:srgbClr val="CEB6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198608" y="48370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41719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2716" y="1032015"/>
            <a:ext cx="7958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1719C"/>
                </a:solidFill>
              </a:rPr>
              <a:t>在</a:t>
            </a:r>
            <a:r>
              <a:rPr lang="en-US" altLang="zh-CN" dirty="0">
                <a:solidFill>
                  <a:srgbClr val="41719C"/>
                </a:solidFill>
              </a:rPr>
              <a:t>springMVC</a:t>
            </a:r>
            <a:r>
              <a:rPr lang="zh-CN" altLang="en-US" dirty="0">
                <a:solidFill>
                  <a:srgbClr val="41719C"/>
                </a:solidFill>
              </a:rPr>
              <a:t>框架下，实现了前后端，以及后端与数据库通信间的高解耦。</a:t>
            </a:r>
            <a:endParaRPr lang="en-US" altLang="zh-CN" dirty="0">
              <a:solidFill>
                <a:srgbClr val="41719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pan dir="u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VhNGJiMWVmZTg4ZjFhYWZhYWFiMzBkODkwYWRkZ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770</Words>
  <Application>Microsoft Office PowerPoint</Application>
  <PresentationFormat>宽屏</PresentationFormat>
  <Paragraphs>92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东方 灭</cp:lastModifiedBy>
  <cp:revision>93</cp:revision>
  <dcterms:created xsi:type="dcterms:W3CDTF">2020-07-14T08:57:00Z</dcterms:created>
  <dcterms:modified xsi:type="dcterms:W3CDTF">2022-06-18T00:47:15Z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B3734B4D364B4C669485AD99A8DC6F39</vt:lpwstr>
  </property>
  <property fmtid="{D5CDD505-2E9C-101B-9397-08002B2CF9AE}" pid="3" name="KSOProductBuildVer">
    <vt:lpwstr>2052-11.1.0.11744</vt:lpwstr>
  </property>
</Properties>
</file>