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1" r:id="rId6"/>
    <p:sldId id="263" r:id="rId7"/>
  </p:sldIdLst>
  <p:sldSz cx="14630400" cy="8229600"/>
  <p:notesSz cx="8229600" cy="1463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69" d="100"/>
          <a:sy n="69" d="100"/>
        </p:scale>
        <p:origin x="67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489318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6DED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DFBF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6DED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DFBF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6DED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DFBF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6DED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DFBF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6DED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DFBF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6DED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DFBF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6DED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DFBF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6DED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DFBF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6DED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DFBF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6DED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DFBF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2872978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3A3A3A"/>
                </a:solidFill>
                <a:latin typeface="Noto Serif Medium" pitchFamily="34" charset="0"/>
                <a:ea typeface="Noto Serif Medium" pitchFamily="34" charset="-122"/>
                <a:cs typeface="Noto Serif Medium" pitchFamily="34" charset="-120"/>
              </a:rPr>
              <a:t>Real-Time Collaborative Document Platform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6280190" y="4630698"/>
            <a:ext cx="75564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C4C4C"/>
                </a:solidFill>
                <a:latin typeface="Noto Serif" pitchFamily="34" charset="0"/>
                <a:ea typeface="Noto Serif" pitchFamily="34" charset="-122"/>
                <a:cs typeface="Noto Serif" pitchFamily="34" charset="-120"/>
              </a:rPr>
              <a:t>Empowering seamless teamwork and efficient document management for the modern workforce.</a:t>
            </a:r>
            <a:endParaRPr lang="en-US" sz="17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83523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4758452"/>
            <a:ext cx="10958155" cy="56697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450"/>
              </a:lnSpc>
              <a:buNone/>
            </a:pPr>
            <a:r>
              <a:rPr lang="en-US" sz="3550" dirty="0">
                <a:solidFill>
                  <a:srgbClr val="3A3A3A"/>
                </a:solidFill>
                <a:latin typeface="Noto Serif Medium" pitchFamily="34" charset="0"/>
                <a:ea typeface="Noto Serif Medium" pitchFamily="34" charset="-122"/>
                <a:cs typeface="Noto Serif Medium" pitchFamily="34" charset="-120"/>
              </a:rPr>
              <a:t>Project Overview: Building a Collaborative Future</a:t>
            </a:r>
            <a:endParaRPr lang="en-US" sz="3550" dirty="0"/>
          </a:p>
        </p:txBody>
      </p:sp>
      <p:sp>
        <p:nvSpPr>
          <p:cNvPr id="4" name="Text 1"/>
          <p:cNvSpPr/>
          <p:nvPr/>
        </p:nvSpPr>
        <p:spPr>
          <a:xfrm>
            <a:off x="793790" y="5580578"/>
            <a:ext cx="13042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C4C4C"/>
                </a:solidFill>
                <a:latin typeface="Noto Serif" pitchFamily="34" charset="0"/>
                <a:ea typeface="Noto Serif" pitchFamily="34" charset="-122"/>
                <a:cs typeface="Noto Serif" pitchFamily="34" charset="-120"/>
              </a:rPr>
              <a:t>Our mission is to develop a cutting-edge platform enabling multiple users to work on the same document simultaneously, ensuring smooth and conflict-free editing.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999298"/>
            <a:ext cx="8234839" cy="56697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450"/>
              </a:lnSpc>
              <a:buNone/>
            </a:pPr>
            <a:r>
              <a:rPr lang="en-US" sz="3550" dirty="0">
                <a:solidFill>
                  <a:srgbClr val="3A3A3A"/>
                </a:solidFill>
                <a:latin typeface="Noto Serif Medium" pitchFamily="34" charset="0"/>
                <a:ea typeface="Noto Serif Medium" pitchFamily="34" charset="-122"/>
                <a:cs typeface="Noto Serif Medium" pitchFamily="34" charset="-120"/>
              </a:rPr>
              <a:t>Core Functionality: Real-Time Editing</a:t>
            </a:r>
            <a:endParaRPr lang="en-US" sz="3550" dirty="0"/>
          </a:p>
        </p:txBody>
      </p:sp>
      <p:sp>
        <p:nvSpPr>
          <p:cNvPr id="3" name="Shape 1"/>
          <p:cNvSpPr/>
          <p:nvPr/>
        </p:nvSpPr>
        <p:spPr>
          <a:xfrm>
            <a:off x="793790" y="3019901"/>
            <a:ext cx="4196358" cy="2592348"/>
          </a:xfrm>
          <a:prstGeom prst="roundRect">
            <a:avLst>
              <a:gd name="adj" fmla="val 3675"/>
            </a:avLst>
          </a:prstGeom>
          <a:solidFill>
            <a:srgbClr val="F2EDE5"/>
          </a:solidFill>
          <a:ln w="7620">
            <a:solidFill>
              <a:srgbClr val="E6DED2"/>
            </a:solidFill>
            <a:prstDash val="solid"/>
          </a:ln>
          <a:effectLst>
            <a:outerShdw dist="20320" dir="2700000" algn="bl" rotWithShape="0">
              <a:srgbClr val="E6DED2">
                <a:alpha val="100000"/>
              </a:srgbClr>
            </a:outerShdw>
          </a:effectLst>
        </p:spPr>
      </p:sp>
      <p:sp>
        <p:nvSpPr>
          <p:cNvPr id="4" name="Shape 2"/>
          <p:cNvSpPr/>
          <p:nvPr/>
        </p:nvSpPr>
        <p:spPr>
          <a:xfrm>
            <a:off x="1028224" y="3254335"/>
            <a:ext cx="680442" cy="680442"/>
          </a:xfrm>
          <a:prstGeom prst="roundRect">
            <a:avLst>
              <a:gd name="adj" fmla="val 13436980"/>
            </a:avLst>
          </a:prstGeom>
          <a:solidFill>
            <a:srgbClr val="E6DED2"/>
          </a:solidFill>
          <a:ln/>
        </p:spPr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5390" y="3403163"/>
            <a:ext cx="306110" cy="382667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1028224" y="416159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C4C4C"/>
                </a:solidFill>
                <a:latin typeface="Noto Serif Medium" pitchFamily="34" charset="0"/>
                <a:ea typeface="Noto Serif Medium" pitchFamily="34" charset="-122"/>
                <a:cs typeface="Noto Serif Medium" pitchFamily="34" charset="-120"/>
              </a:rPr>
              <a:t>Multi-User Access</a:t>
            </a:r>
            <a:endParaRPr lang="en-US" sz="2200" dirty="0"/>
          </a:p>
        </p:txBody>
      </p:sp>
      <p:sp>
        <p:nvSpPr>
          <p:cNvPr id="7" name="Text 4"/>
          <p:cNvSpPr/>
          <p:nvPr/>
        </p:nvSpPr>
        <p:spPr>
          <a:xfrm>
            <a:off x="1028224" y="4652010"/>
            <a:ext cx="372749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C4C4C"/>
                </a:solidFill>
                <a:latin typeface="Noto Serif" pitchFamily="34" charset="0"/>
                <a:ea typeface="Noto Serif" pitchFamily="34" charset="-122"/>
                <a:cs typeface="Noto Serif" pitchFamily="34" charset="-120"/>
              </a:rPr>
              <a:t>Allow many people to type at once.</a:t>
            </a:r>
            <a:endParaRPr lang="en-US" sz="1750" dirty="0"/>
          </a:p>
        </p:txBody>
      </p:sp>
      <p:sp>
        <p:nvSpPr>
          <p:cNvPr id="8" name="Shape 5"/>
          <p:cNvSpPr/>
          <p:nvPr/>
        </p:nvSpPr>
        <p:spPr>
          <a:xfrm>
            <a:off x="5216962" y="3019901"/>
            <a:ext cx="4196358" cy="2592348"/>
          </a:xfrm>
          <a:prstGeom prst="roundRect">
            <a:avLst>
              <a:gd name="adj" fmla="val 3675"/>
            </a:avLst>
          </a:prstGeom>
          <a:solidFill>
            <a:srgbClr val="F2EDE5"/>
          </a:solidFill>
          <a:ln w="7620">
            <a:solidFill>
              <a:srgbClr val="E6DED2"/>
            </a:solidFill>
            <a:prstDash val="solid"/>
          </a:ln>
          <a:effectLst>
            <a:outerShdw dist="20320" dir="2700000" algn="bl" rotWithShape="0">
              <a:srgbClr val="E6DED2">
                <a:alpha val="100000"/>
              </a:srgbClr>
            </a:outerShdw>
          </a:effectLst>
        </p:spPr>
      </p:sp>
      <p:sp>
        <p:nvSpPr>
          <p:cNvPr id="9" name="Shape 6"/>
          <p:cNvSpPr/>
          <p:nvPr/>
        </p:nvSpPr>
        <p:spPr>
          <a:xfrm>
            <a:off x="5451396" y="3254335"/>
            <a:ext cx="680442" cy="680442"/>
          </a:xfrm>
          <a:prstGeom prst="roundRect">
            <a:avLst>
              <a:gd name="adj" fmla="val 13436980"/>
            </a:avLst>
          </a:prstGeom>
          <a:solidFill>
            <a:srgbClr val="E6DED2"/>
          </a:solidFill>
          <a:ln/>
        </p:spPr>
      </p:sp>
      <p:pic>
        <p:nvPicPr>
          <p:cNvPr id="10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8562" y="3403163"/>
            <a:ext cx="306110" cy="382667"/>
          </a:xfrm>
          <a:prstGeom prst="rect">
            <a:avLst/>
          </a:prstGeom>
        </p:spPr>
      </p:pic>
      <p:sp>
        <p:nvSpPr>
          <p:cNvPr id="11" name="Text 7"/>
          <p:cNvSpPr/>
          <p:nvPr/>
        </p:nvSpPr>
        <p:spPr>
          <a:xfrm>
            <a:off x="5451396" y="416159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C4C4C"/>
                </a:solidFill>
                <a:latin typeface="Noto Serif Medium" pitchFamily="34" charset="0"/>
                <a:ea typeface="Noto Serif Medium" pitchFamily="34" charset="-122"/>
                <a:cs typeface="Noto Serif Medium" pitchFamily="34" charset="-120"/>
              </a:rPr>
              <a:t>Smooth Editing</a:t>
            </a:r>
            <a:endParaRPr lang="en-US" sz="2200" dirty="0"/>
          </a:p>
        </p:txBody>
      </p:sp>
      <p:sp>
        <p:nvSpPr>
          <p:cNvPr id="12" name="Text 8"/>
          <p:cNvSpPr/>
          <p:nvPr/>
        </p:nvSpPr>
        <p:spPr>
          <a:xfrm>
            <a:off x="5451396" y="4652010"/>
            <a:ext cx="372749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C4C4C"/>
                </a:solidFill>
                <a:latin typeface="Noto Serif" pitchFamily="34" charset="0"/>
                <a:ea typeface="Noto Serif" pitchFamily="34" charset="-122"/>
                <a:cs typeface="Noto Serif" pitchFamily="34" charset="-120"/>
              </a:rPr>
              <a:t>Ensure a fluid and responsive user experience.</a:t>
            </a:r>
            <a:endParaRPr lang="en-US" sz="1750" dirty="0"/>
          </a:p>
        </p:txBody>
      </p:sp>
      <p:sp>
        <p:nvSpPr>
          <p:cNvPr id="13" name="Shape 9"/>
          <p:cNvSpPr/>
          <p:nvPr/>
        </p:nvSpPr>
        <p:spPr>
          <a:xfrm>
            <a:off x="9640133" y="3019901"/>
            <a:ext cx="4196358" cy="2592348"/>
          </a:xfrm>
          <a:prstGeom prst="roundRect">
            <a:avLst>
              <a:gd name="adj" fmla="val 3675"/>
            </a:avLst>
          </a:prstGeom>
          <a:solidFill>
            <a:srgbClr val="F2EDE5"/>
          </a:solidFill>
          <a:ln w="7620">
            <a:solidFill>
              <a:srgbClr val="E6DED2"/>
            </a:solidFill>
            <a:prstDash val="solid"/>
          </a:ln>
          <a:effectLst>
            <a:outerShdw dist="20320" dir="2700000" algn="bl" rotWithShape="0">
              <a:srgbClr val="E6DED2">
                <a:alpha val="100000"/>
              </a:srgbClr>
            </a:outerShdw>
          </a:effectLst>
        </p:spPr>
      </p:sp>
      <p:sp>
        <p:nvSpPr>
          <p:cNvPr id="14" name="Shape 10"/>
          <p:cNvSpPr/>
          <p:nvPr/>
        </p:nvSpPr>
        <p:spPr>
          <a:xfrm>
            <a:off x="9874568" y="3254335"/>
            <a:ext cx="680442" cy="680442"/>
          </a:xfrm>
          <a:prstGeom prst="roundRect">
            <a:avLst>
              <a:gd name="adj" fmla="val 13436980"/>
            </a:avLst>
          </a:prstGeom>
          <a:solidFill>
            <a:srgbClr val="E6DED2"/>
          </a:solidFill>
          <a:ln/>
        </p:spPr>
      </p:sp>
      <p:pic>
        <p:nvPicPr>
          <p:cNvPr id="15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61734" y="3403163"/>
            <a:ext cx="306110" cy="382667"/>
          </a:xfrm>
          <a:prstGeom prst="rect">
            <a:avLst/>
          </a:prstGeom>
        </p:spPr>
      </p:pic>
      <p:sp>
        <p:nvSpPr>
          <p:cNvPr id="16" name="Text 11"/>
          <p:cNvSpPr/>
          <p:nvPr/>
        </p:nvSpPr>
        <p:spPr>
          <a:xfrm>
            <a:off x="9874568" y="416159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C4C4C"/>
                </a:solidFill>
                <a:latin typeface="Noto Serif Medium" pitchFamily="34" charset="0"/>
                <a:ea typeface="Noto Serif Medium" pitchFamily="34" charset="-122"/>
                <a:cs typeface="Noto Serif Medium" pitchFamily="34" charset="-120"/>
              </a:rPr>
              <a:t>Conflict-Free</a:t>
            </a:r>
            <a:endParaRPr lang="en-US" sz="2200" dirty="0"/>
          </a:p>
        </p:txBody>
      </p:sp>
      <p:sp>
        <p:nvSpPr>
          <p:cNvPr id="17" name="Text 12"/>
          <p:cNvSpPr/>
          <p:nvPr/>
        </p:nvSpPr>
        <p:spPr>
          <a:xfrm>
            <a:off x="9874568" y="4652010"/>
            <a:ext cx="372749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C4C4C"/>
                </a:solidFill>
                <a:latin typeface="Noto Serif" pitchFamily="34" charset="0"/>
                <a:ea typeface="Noto Serif" pitchFamily="34" charset="-122"/>
                <a:cs typeface="Noto Serif" pitchFamily="34" charset="-120"/>
              </a:rPr>
              <a:t>Prevent editing clashes and data loss.</a:t>
            </a:r>
            <a:endParaRPr lang="en-US" sz="1750" dirty="0"/>
          </a:p>
        </p:txBody>
      </p:sp>
      <p:sp>
        <p:nvSpPr>
          <p:cNvPr id="18" name="Text 13"/>
          <p:cNvSpPr/>
          <p:nvPr/>
        </p:nvSpPr>
        <p:spPr>
          <a:xfrm>
            <a:off x="793790" y="5867400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C4C4C"/>
                </a:solidFill>
                <a:latin typeface="Noto Serif" pitchFamily="34" charset="0"/>
                <a:ea typeface="Noto Serif" pitchFamily="34" charset="-122"/>
                <a:cs typeface="Noto Serif" pitchFamily="34" charset="-120"/>
              </a:rPr>
              <a:t>This ensures that even with high concurrency, the platform remains stable and reliable.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248614"/>
            <a:ext cx="8725138" cy="56697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450"/>
              </a:lnSpc>
              <a:buNone/>
            </a:pPr>
            <a:r>
              <a:rPr lang="en-US" sz="3550" dirty="0">
                <a:solidFill>
                  <a:srgbClr val="3A3A3A"/>
                </a:solidFill>
                <a:latin typeface="Noto Serif Medium" pitchFamily="34" charset="0"/>
                <a:ea typeface="Noto Serif Medium" pitchFamily="34" charset="-122"/>
                <a:cs typeface="Noto Serif Medium" pitchFamily="34" charset="-120"/>
              </a:rPr>
              <a:t>Robust Version Control: Git-Like System</a:t>
            </a:r>
            <a:endParaRPr lang="en-US" sz="3550" dirty="0"/>
          </a:p>
        </p:txBody>
      </p:sp>
      <p:sp>
        <p:nvSpPr>
          <p:cNvPr id="3" name="Shape 1"/>
          <p:cNvSpPr/>
          <p:nvPr/>
        </p:nvSpPr>
        <p:spPr>
          <a:xfrm>
            <a:off x="793790" y="3269218"/>
            <a:ext cx="4196358" cy="2093714"/>
          </a:xfrm>
          <a:prstGeom prst="roundRect">
            <a:avLst>
              <a:gd name="adj" fmla="val 4550"/>
            </a:avLst>
          </a:prstGeom>
          <a:solidFill>
            <a:srgbClr val="FDFBF7"/>
          </a:solidFill>
          <a:ln w="30480">
            <a:solidFill>
              <a:srgbClr val="E6DED2"/>
            </a:solidFill>
            <a:prstDash val="solid"/>
          </a:ln>
          <a:effectLst>
            <a:outerShdw dist="20320" dir="2700000" algn="bl" rotWithShape="0">
              <a:srgbClr val="E6DED2">
                <a:alpha val="100000"/>
              </a:srgbClr>
            </a:outerShdw>
          </a:effectLst>
        </p:spPr>
      </p:sp>
      <p:sp>
        <p:nvSpPr>
          <p:cNvPr id="4" name="Shape 2"/>
          <p:cNvSpPr/>
          <p:nvPr/>
        </p:nvSpPr>
        <p:spPr>
          <a:xfrm>
            <a:off x="793790" y="3269218"/>
            <a:ext cx="60960" cy="2093714"/>
          </a:xfrm>
          <a:prstGeom prst="roundRect">
            <a:avLst>
              <a:gd name="adj" fmla="val 156279"/>
            </a:avLst>
          </a:prstGeom>
          <a:solidFill>
            <a:srgbClr val="E6DED2"/>
          </a:solidFill>
          <a:ln/>
        </p:spPr>
      </p:sp>
      <p:sp>
        <p:nvSpPr>
          <p:cNvPr id="5" name="Text 3"/>
          <p:cNvSpPr/>
          <p:nvPr/>
        </p:nvSpPr>
        <p:spPr>
          <a:xfrm>
            <a:off x="1112044" y="352651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C4C4C"/>
                </a:solidFill>
                <a:latin typeface="Noto Serif Medium" pitchFamily="34" charset="0"/>
                <a:ea typeface="Noto Serif Medium" pitchFamily="34" charset="-122"/>
                <a:cs typeface="Noto Serif Medium" pitchFamily="34" charset="-120"/>
              </a:rPr>
              <a:t>Branching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1112044" y="4016931"/>
            <a:ext cx="3620810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C4C4C"/>
                </a:solidFill>
                <a:latin typeface="Noto Serif" pitchFamily="34" charset="0"/>
                <a:ea typeface="Noto Serif" pitchFamily="34" charset="-122"/>
                <a:cs typeface="Noto Serif" pitchFamily="34" charset="-120"/>
              </a:rPr>
              <a:t>Create separate lines of development for features or edits.</a:t>
            </a:r>
            <a:endParaRPr lang="en-US" sz="1750" dirty="0"/>
          </a:p>
        </p:txBody>
      </p:sp>
      <p:sp>
        <p:nvSpPr>
          <p:cNvPr id="7" name="Shape 5"/>
          <p:cNvSpPr/>
          <p:nvPr/>
        </p:nvSpPr>
        <p:spPr>
          <a:xfrm>
            <a:off x="5216962" y="3269218"/>
            <a:ext cx="4196358" cy="2093714"/>
          </a:xfrm>
          <a:prstGeom prst="roundRect">
            <a:avLst>
              <a:gd name="adj" fmla="val 4550"/>
            </a:avLst>
          </a:prstGeom>
          <a:solidFill>
            <a:srgbClr val="FDFBF7"/>
          </a:solidFill>
          <a:ln w="30480">
            <a:solidFill>
              <a:srgbClr val="E6DED2"/>
            </a:solidFill>
            <a:prstDash val="solid"/>
          </a:ln>
          <a:effectLst>
            <a:outerShdw dist="20320" dir="2700000" algn="bl" rotWithShape="0">
              <a:srgbClr val="E6DED2">
                <a:alpha val="100000"/>
              </a:srgbClr>
            </a:outerShdw>
          </a:effectLst>
        </p:spPr>
      </p:sp>
      <p:sp>
        <p:nvSpPr>
          <p:cNvPr id="8" name="Shape 6"/>
          <p:cNvSpPr/>
          <p:nvPr/>
        </p:nvSpPr>
        <p:spPr>
          <a:xfrm>
            <a:off x="5216962" y="3269218"/>
            <a:ext cx="60960" cy="2093714"/>
          </a:xfrm>
          <a:prstGeom prst="roundRect">
            <a:avLst>
              <a:gd name="adj" fmla="val 156279"/>
            </a:avLst>
          </a:prstGeom>
          <a:solidFill>
            <a:srgbClr val="E6DED2"/>
          </a:solidFill>
          <a:ln/>
        </p:spPr>
      </p:sp>
      <p:sp>
        <p:nvSpPr>
          <p:cNvPr id="9" name="Text 7"/>
          <p:cNvSpPr/>
          <p:nvPr/>
        </p:nvSpPr>
        <p:spPr>
          <a:xfrm>
            <a:off x="5535216" y="352651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C4C4C"/>
                </a:solidFill>
                <a:latin typeface="Noto Serif Medium" pitchFamily="34" charset="0"/>
                <a:ea typeface="Noto Serif Medium" pitchFamily="34" charset="-122"/>
                <a:cs typeface="Noto Serif Medium" pitchFamily="34" charset="-120"/>
              </a:rPr>
              <a:t>Merging</a:t>
            </a:r>
            <a:endParaRPr lang="en-US" sz="2200" dirty="0"/>
          </a:p>
        </p:txBody>
      </p:sp>
      <p:sp>
        <p:nvSpPr>
          <p:cNvPr id="10" name="Text 8"/>
          <p:cNvSpPr/>
          <p:nvPr/>
        </p:nvSpPr>
        <p:spPr>
          <a:xfrm>
            <a:off x="5535216" y="4016931"/>
            <a:ext cx="362081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C4C4C"/>
                </a:solidFill>
                <a:latin typeface="Noto Serif" pitchFamily="34" charset="0"/>
                <a:ea typeface="Noto Serif" pitchFamily="34" charset="-122"/>
                <a:cs typeface="Noto Serif" pitchFamily="34" charset="-120"/>
              </a:rPr>
              <a:t>Combine changes from different branches seamlessly.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9640133" y="3269218"/>
            <a:ext cx="4196358" cy="2093714"/>
          </a:xfrm>
          <a:prstGeom prst="roundRect">
            <a:avLst>
              <a:gd name="adj" fmla="val 4550"/>
            </a:avLst>
          </a:prstGeom>
          <a:solidFill>
            <a:srgbClr val="FDFBF7"/>
          </a:solidFill>
          <a:ln w="30480">
            <a:solidFill>
              <a:srgbClr val="E6DED2"/>
            </a:solidFill>
            <a:prstDash val="solid"/>
          </a:ln>
          <a:effectLst>
            <a:outerShdw dist="20320" dir="2700000" algn="bl" rotWithShape="0">
              <a:srgbClr val="E6DED2">
                <a:alpha val="100000"/>
              </a:srgbClr>
            </a:outerShdw>
          </a:effectLst>
        </p:spPr>
      </p:sp>
      <p:sp>
        <p:nvSpPr>
          <p:cNvPr id="12" name="Shape 10"/>
          <p:cNvSpPr/>
          <p:nvPr/>
        </p:nvSpPr>
        <p:spPr>
          <a:xfrm>
            <a:off x="9640133" y="3269218"/>
            <a:ext cx="60960" cy="2093714"/>
          </a:xfrm>
          <a:prstGeom prst="roundRect">
            <a:avLst>
              <a:gd name="adj" fmla="val 156279"/>
            </a:avLst>
          </a:prstGeom>
          <a:solidFill>
            <a:srgbClr val="E6DED2"/>
          </a:solidFill>
          <a:ln/>
        </p:spPr>
      </p:sp>
      <p:sp>
        <p:nvSpPr>
          <p:cNvPr id="13" name="Text 11"/>
          <p:cNvSpPr/>
          <p:nvPr/>
        </p:nvSpPr>
        <p:spPr>
          <a:xfrm>
            <a:off x="9958388" y="352651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C4C4C"/>
                </a:solidFill>
                <a:latin typeface="Noto Serif Medium" pitchFamily="34" charset="0"/>
                <a:ea typeface="Noto Serif Medium" pitchFamily="34" charset="-122"/>
                <a:cs typeface="Noto Serif Medium" pitchFamily="34" charset="-120"/>
              </a:rPr>
              <a:t>Rollback</a:t>
            </a:r>
            <a:endParaRPr lang="en-US" sz="2200" dirty="0"/>
          </a:p>
        </p:txBody>
      </p:sp>
      <p:sp>
        <p:nvSpPr>
          <p:cNvPr id="14" name="Text 12"/>
          <p:cNvSpPr/>
          <p:nvPr/>
        </p:nvSpPr>
        <p:spPr>
          <a:xfrm>
            <a:off x="9958388" y="4016931"/>
            <a:ext cx="362081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C4C4C"/>
                </a:solidFill>
                <a:latin typeface="Noto Serif" pitchFamily="34" charset="0"/>
                <a:ea typeface="Noto Serif" pitchFamily="34" charset="-122"/>
                <a:cs typeface="Noto Serif" pitchFamily="34" charset="-120"/>
              </a:rPr>
              <a:t>Revert to previous versions whenever needed.</a:t>
            </a:r>
            <a:endParaRPr lang="en-US" sz="1750" dirty="0"/>
          </a:p>
        </p:txBody>
      </p:sp>
      <p:sp>
        <p:nvSpPr>
          <p:cNvPr id="15" name="Text 13"/>
          <p:cNvSpPr/>
          <p:nvPr/>
        </p:nvSpPr>
        <p:spPr>
          <a:xfrm>
            <a:off x="793790" y="5618083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C4C4C"/>
                </a:solidFill>
                <a:latin typeface="Noto Serif" pitchFamily="34" charset="0"/>
                <a:ea typeface="Noto Serif" pitchFamily="34" charset="-122"/>
                <a:cs typeface="Noto Serif" pitchFamily="34" charset="-120"/>
              </a:rPr>
              <a:t>This system provides unparalleled flexibility and safety for document revisions.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845350"/>
            <a:ext cx="6380440" cy="56697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450"/>
              </a:lnSpc>
              <a:buNone/>
            </a:pPr>
            <a:r>
              <a:rPr lang="en-US" sz="3550" dirty="0">
                <a:solidFill>
                  <a:srgbClr val="3A3A3A"/>
                </a:solidFill>
                <a:latin typeface="Noto Serif Medium" pitchFamily="34" charset="0"/>
                <a:ea typeface="Noto Serif Medium" pitchFamily="34" charset="-122"/>
                <a:cs typeface="Noto Serif Medium" pitchFamily="34" charset="-120"/>
              </a:rPr>
              <a:t>Scalability for Any Team Size</a:t>
            </a:r>
            <a:endParaRPr lang="en-US" sz="35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8348" y="2865953"/>
            <a:ext cx="2152055" cy="807958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3894892" y="3157776"/>
            <a:ext cx="318968" cy="3986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4000"/>
              </a:lnSpc>
              <a:buNone/>
            </a:pPr>
            <a:r>
              <a:rPr lang="en-US" sz="2500" dirty="0">
                <a:solidFill>
                  <a:srgbClr val="000000"/>
                </a:solidFill>
                <a:latin typeface="Noto Serif Medium" pitchFamily="34" charset="0"/>
                <a:ea typeface="Noto Serif Medium" pitchFamily="34" charset="-122"/>
                <a:cs typeface="Noto Serif Medium" pitchFamily="34" charset="-120"/>
              </a:rPr>
              <a:t>1</a:t>
            </a:r>
            <a:endParaRPr lang="en-US" sz="2500" dirty="0"/>
          </a:p>
        </p:txBody>
      </p:sp>
      <p:sp>
        <p:nvSpPr>
          <p:cNvPr id="5" name="Text 2"/>
          <p:cNvSpPr/>
          <p:nvPr/>
        </p:nvSpPr>
        <p:spPr>
          <a:xfrm>
            <a:off x="5357217" y="3092768"/>
            <a:ext cx="1727716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C4C4C"/>
                </a:solidFill>
                <a:latin typeface="Noto Serif Medium" pitchFamily="34" charset="0"/>
                <a:ea typeface="Noto Serif Medium" pitchFamily="34" charset="-122"/>
                <a:cs typeface="Noto Serif Medium" pitchFamily="34" charset="-120"/>
              </a:rPr>
              <a:t>Small Teams</a:t>
            </a:r>
            <a:endParaRPr lang="en-US" sz="2200" dirty="0"/>
          </a:p>
        </p:txBody>
      </p:sp>
      <p:sp>
        <p:nvSpPr>
          <p:cNvPr id="6" name="Shape 3"/>
          <p:cNvSpPr/>
          <p:nvPr/>
        </p:nvSpPr>
        <p:spPr>
          <a:xfrm>
            <a:off x="5187077" y="3687008"/>
            <a:ext cx="8592860" cy="15240"/>
          </a:xfrm>
          <a:prstGeom prst="roundRect">
            <a:avLst>
              <a:gd name="adj" fmla="val 625116"/>
            </a:avLst>
          </a:prstGeom>
          <a:solidFill>
            <a:srgbClr val="E6DED2"/>
          </a:solidFill>
          <a:ln/>
        </p:spPr>
      </p:sp>
      <p:pic>
        <p:nvPicPr>
          <p:cNvPr id="7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2381" y="3730585"/>
            <a:ext cx="4304109" cy="807958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3894892" y="3935254"/>
            <a:ext cx="318968" cy="3986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4000"/>
              </a:lnSpc>
              <a:buNone/>
            </a:pPr>
            <a:r>
              <a:rPr lang="en-US" sz="2500" dirty="0">
                <a:solidFill>
                  <a:srgbClr val="000000"/>
                </a:solidFill>
                <a:latin typeface="Noto Serif Medium" pitchFamily="34" charset="0"/>
                <a:ea typeface="Noto Serif Medium" pitchFamily="34" charset="-122"/>
                <a:cs typeface="Noto Serif Medium" pitchFamily="34" charset="-120"/>
              </a:rPr>
              <a:t>2</a:t>
            </a:r>
            <a:endParaRPr lang="en-US" sz="2500" dirty="0"/>
          </a:p>
        </p:txBody>
      </p:sp>
      <p:sp>
        <p:nvSpPr>
          <p:cNvPr id="9" name="Text 5"/>
          <p:cNvSpPr/>
          <p:nvPr/>
        </p:nvSpPr>
        <p:spPr>
          <a:xfrm>
            <a:off x="6433304" y="3957399"/>
            <a:ext cx="2099786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C4C4C"/>
                </a:solidFill>
                <a:latin typeface="Noto Serif Medium" pitchFamily="34" charset="0"/>
                <a:ea typeface="Noto Serif Medium" pitchFamily="34" charset="-122"/>
                <a:cs typeface="Noto Serif Medium" pitchFamily="34" charset="-120"/>
              </a:rPr>
              <a:t>Medium Teams</a:t>
            </a:r>
            <a:endParaRPr lang="en-US" sz="2200" dirty="0"/>
          </a:p>
        </p:txBody>
      </p:sp>
      <p:sp>
        <p:nvSpPr>
          <p:cNvPr id="10" name="Shape 6"/>
          <p:cNvSpPr/>
          <p:nvPr/>
        </p:nvSpPr>
        <p:spPr>
          <a:xfrm>
            <a:off x="6263164" y="4551640"/>
            <a:ext cx="7516773" cy="15240"/>
          </a:xfrm>
          <a:prstGeom prst="roundRect">
            <a:avLst>
              <a:gd name="adj" fmla="val 625116"/>
            </a:avLst>
          </a:prstGeom>
          <a:solidFill>
            <a:srgbClr val="E6DED2"/>
          </a:solidFill>
          <a:ln/>
        </p:spPr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6294" y="4595217"/>
            <a:ext cx="6456164" cy="807958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3894773" y="4799886"/>
            <a:ext cx="318968" cy="3986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4000"/>
              </a:lnSpc>
              <a:buNone/>
            </a:pPr>
            <a:r>
              <a:rPr lang="en-US" sz="2500" dirty="0">
                <a:solidFill>
                  <a:srgbClr val="000000"/>
                </a:solidFill>
                <a:latin typeface="Noto Serif Medium" pitchFamily="34" charset="0"/>
                <a:ea typeface="Noto Serif Medium" pitchFamily="34" charset="-122"/>
                <a:cs typeface="Noto Serif Medium" pitchFamily="34" charset="-120"/>
              </a:rPr>
              <a:t>3</a:t>
            </a:r>
            <a:endParaRPr lang="en-US" sz="2500" dirty="0"/>
          </a:p>
        </p:txBody>
      </p:sp>
      <p:sp>
        <p:nvSpPr>
          <p:cNvPr id="13" name="Text 8"/>
          <p:cNvSpPr/>
          <p:nvPr/>
        </p:nvSpPr>
        <p:spPr>
          <a:xfrm>
            <a:off x="7509272" y="4822031"/>
            <a:ext cx="2442091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C4C4C"/>
                </a:solidFill>
                <a:latin typeface="Noto Serif Medium" pitchFamily="34" charset="0"/>
                <a:ea typeface="Noto Serif Medium" pitchFamily="34" charset="-122"/>
                <a:cs typeface="Noto Serif Medium" pitchFamily="34" charset="-120"/>
              </a:rPr>
              <a:t>Large Enterprises</a:t>
            </a:r>
            <a:endParaRPr lang="en-US" sz="2200" dirty="0"/>
          </a:p>
        </p:txBody>
      </p:sp>
      <p:sp>
        <p:nvSpPr>
          <p:cNvPr id="14" name="Text 9"/>
          <p:cNvSpPr/>
          <p:nvPr/>
        </p:nvSpPr>
        <p:spPr>
          <a:xfrm>
            <a:off x="793790" y="5658326"/>
            <a:ext cx="13042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C4C4C"/>
                </a:solidFill>
                <a:latin typeface="Noto Serif" pitchFamily="34" charset="0"/>
                <a:ea typeface="Noto Serif" pitchFamily="34" charset="-122"/>
                <a:cs typeface="Noto Serif" pitchFamily="34" charset="-120"/>
              </a:rPr>
              <a:t>Our platform is built to accommodate teams of any size, from small startups to large corporations, ensuring consistent performance and reliability.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775942"/>
            <a:ext cx="4536519" cy="56697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450"/>
              </a:lnSpc>
              <a:buNone/>
            </a:pPr>
            <a:r>
              <a:rPr lang="en-US" sz="3550" dirty="0">
                <a:solidFill>
                  <a:srgbClr val="3A3A3A"/>
                </a:solidFill>
                <a:latin typeface="Noto Serif Medium" pitchFamily="34" charset="0"/>
                <a:ea typeface="Noto Serif Medium" pitchFamily="34" charset="-122"/>
                <a:cs typeface="Noto Serif Medium" pitchFamily="34" charset="-120"/>
              </a:rPr>
              <a:t>Key Benefits</a:t>
            </a:r>
            <a:endParaRPr lang="en-US" sz="3550" dirty="0"/>
          </a:p>
        </p:txBody>
      </p:sp>
      <p:sp>
        <p:nvSpPr>
          <p:cNvPr id="3" name="Shape 1"/>
          <p:cNvSpPr/>
          <p:nvPr/>
        </p:nvSpPr>
        <p:spPr>
          <a:xfrm>
            <a:off x="793790" y="3796546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E6DED2">
              <a:alpha val="50000"/>
            </a:srgbClr>
          </a:solidFill>
          <a:ln w="7620">
            <a:solidFill>
              <a:srgbClr val="CCC4B8"/>
            </a:solidFill>
            <a:prstDash val="solid"/>
          </a:ln>
          <a:effectLst>
            <a:outerShdw dist="20320" dir="2700000" algn="bl" rotWithShape="0">
              <a:srgbClr val="CCC4B8">
                <a:alpha val="100000"/>
              </a:srgbClr>
            </a:outerShdw>
          </a:effectLst>
        </p:spPr>
      </p:sp>
      <p:sp>
        <p:nvSpPr>
          <p:cNvPr id="4" name="Text 2"/>
          <p:cNvSpPr/>
          <p:nvPr/>
        </p:nvSpPr>
        <p:spPr>
          <a:xfrm>
            <a:off x="1530906" y="3874413"/>
            <a:ext cx="312360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C4C4C"/>
                </a:solidFill>
                <a:latin typeface="Noto Serif Medium" pitchFamily="34" charset="0"/>
                <a:ea typeface="Noto Serif Medium" pitchFamily="34" charset="-122"/>
                <a:cs typeface="Noto Serif Medium" pitchFamily="34" charset="-120"/>
              </a:rPr>
              <a:t>Increased Productivity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1530906" y="4364831"/>
            <a:ext cx="3421499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C4C4C"/>
                </a:solidFill>
                <a:latin typeface="Noto Serif" pitchFamily="34" charset="0"/>
                <a:ea typeface="Noto Serif" pitchFamily="34" charset="-122"/>
                <a:cs typeface="Noto Serif" pitchFamily="34" charset="-120"/>
              </a:rPr>
              <a:t>Simultaneous editing reduces bottlenecks and speeds up work.</a:t>
            </a:r>
            <a:endParaRPr lang="en-US" sz="1750" dirty="0"/>
          </a:p>
        </p:txBody>
      </p:sp>
      <p:sp>
        <p:nvSpPr>
          <p:cNvPr id="6" name="Shape 4"/>
          <p:cNvSpPr/>
          <p:nvPr/>
        </p:nvSpPr>
        <p:spPr>
          <a:xfrm>
            <a:off x="5235893" y="3796546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E6DED2">
              <a:alpha val="50000"/>
            </a:srgbClr>
          </a:solidFill>
          <a:ln w="7620">
            <a:solidFill>
              <a:srgbClr val="CCC4B8"/>
            </a:solidFill>
            <a:prstDash val="solid"/>
          </a:ln>
          <a:effectLst>
            <a:outerShdw dist="20320" dir="2700000" algn="bl" rotWithShape="0">
              <a:srgbClr val="CCC4B8">
                <a:alpha val="100000"/>
              </a:srgbClr>
            </a:outerShdw>
          </a:effectLst>
        </p:spPr>
      </p:sp>
      <p:sp>
        <p:nvSpPr>
          <p:cNvPr id="7" name="Text 5"/>
          <p:cNvSpPr/>
          <p:nvPr/>
        </p:nvSpPr>
        <p:spPr>
          <a:xfrm>
            <a:off x="5973008" y="3874413"/>
            <a:ext cx="330386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C4C4C"/>
                </a:solidFill>
                <a:latin typeface="Noto Serif Medium" pitchFamily="34" charset="0"/>
                <a:ea typeface="Noto Serif Medium" pitchFamily="34" charset="-122"/>
                <a:cs typeface="Noto Serif Medium" pitchFamily="34" charset="-120"/>
              </a:rPr>
              <a:t>Improved Collaboration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5973008" y="4364831"/>
            <a:ext cx="342149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C4C4C"/>
                </a:solidFill>
                <a:latin typeface="Noto Serif" pitchFamily="34" charset="0"/>
                <a:ea typeface="Noto Serif" pitchFamily="34" charset="-122"/>
                <a:cs typeface="Noto Serif" pitchFamily="34" charset="-120"/>
              </a:rPr>
              <a:t>Seamless sharing and feedback foster better teamwork.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9677995" y="3796546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E6DED2">
              <a:alpha val="50000"/>
            </a:srgbClr>
          </a:solidFill>
          <a:ln w="7620">
            <a:solidFill>
              <a:srgbClr val="CCC4B8"/>
            </a:solidFill>
            <a:prstDash val="solid"/>
          </a:ln>
          <a:effectLst>
            <a:outerShdw dist="20320" dir="2700000" algn="bl" rotWithShape="0">
              <a:srgbClr val="CCC4B8">
                <a:alpha val="100000"/>
              </a:srgbClr>
            </a:outerShdw>
          </a:effectLst>
        </p:spPr>
      </p:sp>
      <p:sp>
        <p:nvSpPr>
          <p:cNvPr id="10" name="Text 8"/>
          <p:cNvSpPr/>
          <p:nvPr/>
        </p:nvSpPr>
        <p:spPr>
          <a:xfrm>
            <a:off x="10415111" y="3874413"/>
            <a:ext cx="3421499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C4C4C"/>
                </a:solidFill>
                <a:latin typeface="Noto Serif Medium" pitchFamily="34" charset="0"/>
                <a:ea typeface="Noto Serif Medium" pitchFamily="34" charset="-122"/>
                <a:cs typeface="Noto Serif Medium" pitchFamily="34" charset="-120"/>
              </a:rPr>
              <a:t>Enhanced Document Security</a:t>
            </a:r>
            <a:endParaRPr lang="en-US" sz="2200" dirty="0"/>
          </a:p>
        </p:txBody>
      </p:sp>
      <p:sp>
        <p:nvSpPr>
          <p:cNvPr id="11" name="Text 9"/>
          <p:cNvSpPr/>
          <p:nvPr/>
        </p:nvSpPr>
        <p:spPr>
          <a:xfrm>
            <a:off x="10415111" y="4719161"/>
            <a:ext cx="342149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C4C4C"/>
                </a:solidFill>
                <a:latin typeface="Noto Serif" pitchFamily="34" charset="0"/>
                <a:ea typeface="Noto Serif" pitchFamily="34" charset="-122"/>
                <a:cs typeface="Noto Serif" pitchFamily="34" charset="-120"/>
              </a:rPr>
              <a:t>Robust version control protects against data loss and errors.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220</Words>
  <Application>Microsoft Office PowerPoint</Application>
  <PresentationFormat>Custom</PresentationFormat>
  <Paragraphs>41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Noto Serif</vt:lpstr>
      <vt:lpstr>Noto Serif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lastModifiedBy>Shivaswamy g s</cp:lastModifiedBy>
  <cp:revision>3</cp:revision>
  <dcterms:created xsi:type="dcterms:W3CDTF">2025-08-22T04:46:16Z</dcterms:created>
  <dcterms:modified xsi:type="dcterms:W3CDTF">2025-08-22T05:49:45Z</dcterms:modified>
</cp:coreProperties>
</file>