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3"/>
  </p:notesMasterIdLst>
  <p:sldIdLst>
    <p:sldId id="256" r:id="rId2"/>
  </p:sldIdLst>
  <p:sldSz cx="30279975" cy="42808525"/>
  <p:notesSz cx="6858000" cy="9945688"/>
  <p:defaultTextStyle>
    <a:defPPr>
      <a:defRPr lang="ja-JP"/>
    </a:defPPr>
    <a:lvl1pPr marL="0" algn="l" defTabSz="3508081" rtl="0" eaLnBrk="1" latinLnBrk="0" hangingPunct="1">
      <a:defRPr kumimoji="1" sz="6900" kern="1200">
        <a:solidFill>
          <a:schemeClr val="tx1"/>
        </a:solidFill>
        <a:latin typeface="+mn-lt"/>
        <a:ea typeface="+mn-ea"/>
        <a:cs typeface="+mn-cs"/>
      </a:defRPr>
    </a:lvl1pPr>
    <a:lvl2pPr marL="1754040" algn="l" defTabSz="3508081" rtl="0" eaLnBrk="1" latinLnBrk="0" hangingPunct="1">
      <a:defRPr kumimoji="1" sz="6900" kern="1200">
        <a:solidFill>
          <a:schemeClr val="tx1"/>
        </a:solidFill>
        <a:latin typeface="+mn-lt"/>
        <a:ea typeface="+mn-ea"/>
        <a:cs typeface="+mn-cs"/>
      </a:defRPr>
    </a:lvl2pPr>
    <a:lvl3pPr marL="3508081" algn="l" defTabSz="3508081" rtl="0" eaLnBrk="1" latinLnBrk="0" hangingPunct="1">
      <a:defRPr kumimoji="1" sz="6900" kern="1200">
        <a:solidFill>
          <a:schemeClr val="tx1"/>
        </a:solidFill>
        <a:latin typeface="+mn-lt"/>
        <a:ea typeface="+mn-ea"/>
        <a:cs typeface="+mn-cs"/>
      </a:defRPr>
    </a:lvl3pPr>
    <a:lvl4pPr marL="5262121" algn="l" defTabSz="3508081" rtl="0" eaLnBrk="1" latinLnBrk="0" hangingPunct="1">
      <a:defRPr kumimoji="1" sz="6900" kern="1200">
        <a:solidFill>
          <a:schemeClr val="tx1"/>
        </a:solidFill>
        <a:latin typeface="+mn-lt"/>
        <a:ea typeface="+mn-ea"/>
        <a:cs typeface="+mn-cs"/>
      </a:defRPr>
    </a:lvl4pPr>
    <a:lvl5pPr marL="7016162" algn="l" defTabSz="3508081" rtl="0" eaLnBrk="1" latinLnBrk="0" hangingPunct="1">
      <a:defRPr kumimoji="1" sz="6900" kern="1200">
        <a:solidFill>
          <a:schemeClr val="tx1"/>
        </a:solidFill>
        <a:latin typeface="+mn-lt"/>
        <a:ea typeface="+mn-ea"/>
        <a:cs typeface="+mn-cs"/>
      </a:defRPr>
    </a:lvl5pPr>
    <a:lvl6pPr marL="8770202" algn="l" defTabSz="3508081" rtl="0" eaLnBrk="1" latinLnBrk="0" hangingPunct="1">
      <a:defRPr kumimoji="1" sz="6900" kern="1200">
        <a:solidFill>
          <a:schemeClr val="tx1"/>
        </a:solidFill>
        <a:latin typeface="+mn-lt"/>
        <a:ea typeface="+mn-ea"/>
        <a:cs typeface="+mn-cs"/>
      </a:defRPr>
    </a:lvl6pPr>
    <a:lvl7pPr marL="10524242" algn="l" defTabSz="3508081" rtl="0" eaLnBrk="1" latinLnBrk="0" hangingPunct="1">
      <a:defRPr kumimoji="1" sz="6900" kern="1200">
        <a:solidFill>
          <a:schemeClr val="tx1"/>
        </a:solidFill>
        <a:latin typeface="+mn-lt"/>
        <a:ea typeface="+mn-ea"/>
        <a:cs typeface="+mn-cs"/>
      </a:defRPr>
    </a:lvl7pPr>
    <a:lvl8pPr marL="12278282" algn="l" defTabSz="3508081" rtl="0" eaLnBrk="1" latinLnBrk="0" hangingPunct="1">
      <a:defRPr kumimoji="1" sz="6900" kern="1200">
        <a:solidFill>
          <a:schemeClr val="tx1"/>
        </a:solidFill>
        <a:latin typeface="+mn-lt"/>
        <a:ea typeface="+mn-ea"/>
        <a:cs typeface="+mn-cs"/>
      </a:defRPr>
    </a:lvl8pPr>
    <a:lvl9pPr marL="14032322" algn="l" defTabSz="3508081" rtl="0" eaLnBrk="1" latinLnBrk="0" hangingPunct="1">
      <a:defRPr kumimoji="1"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subasa" initials="T"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B30"/>
    <a:srgbClr val="F1640D"/>
    <a:srgbClr val="2406FE"/>
    <a:srgbClr val="66CCFF"/>
    <a:srgbClr val="44ABEA"/>
    <a:srgbClr val="AD86E6"/>
    <a:srgbClr val="557ED9"/>
    <a:srgbClr val="5F85EF"/>
    <a:srgbClr val="766DEF"/>
    <a:srgbClr val="715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CB2CA-3F51-4F70-886A-8760FEF7BF6E}" v="22" dt="2019-11-26T12:08:08.68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561" autoAdjust="0"/>
  </p:normalViewPr>
  <p:slideViewPr>
    <p:cSldViewPr snapToGrid="0">
      <p:cViewPr>
        <p:scale>
          <a:sx n="20" d="100"/>
          <a:sy n="20" d="100"/>
        </p:scale>
        <p:origin x="1122" y="-396"/>
      </p:cViewPr>
      <p:guideLst>
        <p:guide orient="horz" pos="13482"/>
        <p:guide pos="9536"/>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blex3210@outlook.jp" userId="8eb573c700291800" providerId="LiveId" clId="{BE35E566-9710-41B0-BDCA-C4998952DE13}"/>
    <pc:docChg chg="modSld">
      <pc:chgData name="doublex3210@outlook.jp" userId="8eb573c700291800" providerId="LiveId" clId="{BE35E566-9710-41B0-BDCA-C4998952DE13}" dt="2019-11-24T23:15:45.738" v="35"/>
      <pc:docMkLst>
        <pc:docMk/>
      </pc:docMkLst>
      <pc:sldChg chg="modSp">
        <pc:chgData name="doublex3210@outlook.jp" userId="8eb573c700291800" providerId="LiveId" clId="{BE35E566-9710-41B0-BDCA-C4998952DE13}" dt="2019-11-24T23:15:45.738" v="35"/>
        <pc:sldMkLst>
          <pc:docMk/>
          <pc:sldMk cId="3597673505" sldId="256"/>
        </pc:sldMkLst>
        <pc:spChg chg="mod">
          <ac:chgData name="doublex3210@outlook.jp" userId="8eb573c700291800" providerId="LiveId" clId="{BE35E566-9710-41B0-BDCA-C4998952DE13}" dt="2019-11-24T23:14:28.508" v="24" actId="1076"/>
          <ac:spMkLst>
            <pc:docMk/>
            <pc:sldMk cId="3597673505" sldId="256"/>
            <ac:spMk id="9" creationId="{AFE67D15-C484-44C0-B924-CEF51FCD632F}"/>
          </ac:spMkLst>
        </pc:spChg>
        <pc:spChg chg="mod">
          <ac:chgData name="doublex3210@outlook.jp" userId="8eb573c700291800" providerId="LiveId" clId="{BE35E566-9710-41B0-BDCA-C4998952DE13}" dt="2019-11-24T23:15:45.738" v="35"/>
          <ac:spMkLst>
            <pc:docMk/>
            <pc:sldMk cId="3597673505" sldId="256"/>
            <ac:spMk id="35" creationId="{505AB6EB-0090-4CCC-9A08-449484DAF1FB}"/>
          </ac:spMkLst>
        </pc:spChg>
      </pc:sldChg>
    </pc:docChg>
  </pc:docChgLst>
  <pc:docChgLst>
    <pc:chgData name="doublex3210@outlook.jp" userId="8eb573c700291800" providerId="LiveId" clId="{D1CCB2CA-3F51-4F70-886A-8760FEF7BF6E}"/>
    <pc:docChg chg="undo custSel modSld">
      <pc:chgData name="doublex3210@outlook.jp" userId="8eb573c700291800" providerId="LiveId" clId="{D1CCB2CA-3F51-4F70-886A-8760FEF7BF6E}" dt="2019-11-26T12:08:15.359" v="127" actId="20577"/>
      <pc:docMkLst>
        <pc:docMk/>
      </pc:docMkLst>
      <pc:sldChg chg="addSp delSp modSp">
        <pc:chgData name="doublex3210@outlook.jp" userId="8eb573c700291800" providerId="LiveId" clId="{D1CCB2CA-3F51-4F70-886A-8760FEF7BF6E}" dt="2019-11-26T12:08:15.359" v="127" actId="20577"/>
        <pc:sldMkLst>
          <pc:docMk/>
          <pc:sldMk cId="3597673505" sldId="256"/>
        </pc:sldMkLst>
        <pc:spChg chg="del mod">
          <ac:chgData name="doublex3210@outlook.jp" userId="8eb573c700291800" providerId="LiveId" clId="{D1CCB2CA-3F51-4F70-886A-8760FEF7BF6E}" dt="2019-11-26T12:07:33.215" v="101" actId="478"/>
          <ac:spMkLst>
            <pc:docMk/>
            <pc:sldMk cId="3597673505" sldId="256"/>
            <ac:spMk id="59" creationId="{00000000-0000-0000-0000-000000000000}"/>
          </ac:spMkLst>
        </pc:spChg>
        <pc:spChg chg="mod">
          <ac:chgData name="doublex3210@outlook.jp" userId="8eb573c700291800" providerId="LiveId" clId="{D1CCB2CA-3F51-4F70-886A-8760FEF7BF6E}" dt="2019-11-25T01:37:14.228" v="93" actId="1076"/>
          <ac:spMkLst>
            <pc:docMk/>
            <pc:sldMk cId="3597673505" sldId="256"/>
            <ac:spMk id="63" creationId="{48D4E6D3-9D5A-42A2-90CC-FD686155DC8D}"/>
          </ac:spMkLst>
        </pc:spChg>
        <pc:spChg chg="mod">
          <ac:chgData name="doublex3210@outlook.jp" userId="8eb573c700291800" providerId="LiveId" clId="{D1CCB2CA-3F51-4F70-886A-8760FEF7BF6E}" dt="2019-11-25T01:24:51.152" v="18" actId="20577"/>
          <ac:spMkLst>
            <pc:docMk/>
            <pc:sldMk cId="3597673505" sldId="256"/>
            <ac:spMk id="86" creationId="{CA4E9630-E90D-49D6-88DA-E629731AB398}"/>
          </ac:spMkLst>
        </pc:spChg>
        <pc:spChg chg="add mod">
          <ac:chgData name="doublex3210@outlook.jp" userId="8eb573c700291800" providerId="LiveId" clId="{D1CCB2CA-3F51-4F70-886A-8760FEF7BF6E}" dt="2019-11-26T12:07:11.661" v="97" actId="1076"/>
          <ac:spMkLst>
            <pc:docMk/>
            <pc:sldMk cId="3597673505" sldId="256"/>
            <ac:spMk id="96" creationId="{BB35C05C-40E2-49BA-B782-5C64B9FE475C}"/>
          </ac:spMkLst>
        </pc:spChg>
        <pc:spChg chg="mod">
          <ac:chgData name="doublex3210@outlook.jp" userId="8eb573c700291800" providerId="LiveId" clId="{D1CCB2CA-3F51-4F70-886A-8760FEF7BF6E}" dt="2019-11-25T01:30:47.247" v="68" actId="1076"/>
          <ac:spMkLst>
            <pc:docMk/>
            <pc:sldMk cId="3597673505" sldId="256"/>
            <ac:spMk id="97" creationId="{EF9D84FD-1DE6-4519-9E54-4A8A2B9A163B}"/>
          </ac:spMkLst>
        </pc:spChg>
        <pc:spChg chg="mod">
          <ac:chgData name="doublex3210@outlook.jp" userId="8eb573c700291800" providerId="LiveId" clId="{D1CCB2CA-3F51-4F70-886A-8760FEF7BF6E}" dt="2019-11-25T01:36:55.767" v="86"/>
          <ac:spMkLst>
            <pc:docMk/>
            <pc:sldMk cId="3597673505" sldId="256"/>
            <ac:spMk id="100" creationId="{40CE0D34-6E12-48C0-BB37-9F76C7144C5A}"/>
          </ac:spMkLst>
        </pc:spChg>
        <pc:spChg chg="add mod">
          <ac:chgData name="doublex3210@outlook.jp" userId="8eb573c700291800" providerId="LiveId" clId="{D1CCB2CA-3F51-4F70-886A-8760FEF7BF6E}" dt="2019-11-26T12:08:15.359" v="127" actId="20577"/>
          <ac:spMkLst>
            <pc:docMk/>
            <pc:sldMk cId="3597673505" sldId="256"/>
            <ac:spMk id="105" creationId="{9D62A670-E1A4-4C4C-93F6-C8F5017D7BF5}"/>
          </ac:spMkLst>
        </pc:spChg>
        <pc:spChg chg="mod">
          <ac:chgData name="doublex3210@outlook.jp" userId="8eb573c700291800" providerId="LiveId" clId="{D1CCB2CA-3F51-4F70-886A-8760FEF7BF6E}" dt="2019-11-25T01:30:18.318" v="57" actId="1076"/>
          <ac:spMkLst>
            <pc:docMk/>
            <pc:sldMk cId="3597673505" sldId="256"/>
            <ac:spMk id="233" creationId="{1C7A9EF8-FBE4-45A9-9944-0860092AB0D1}"/>
          </ac:spMkLst>
        </pc:spChg>
        <pc:grpChg chg="mod">
          <ac:chgData name="doublex3210@outlook.jp" userId="8eb573c700291800" providerId="LiveId" clId="{D1CCB2CA-3F51-4F70-886A-8760FEF7BF6E}" dt="2019-11-25T01:29:34.522" v="42"/>
          <ac:grpSpMkLst>
            <pc:docMk/>
            <pc:sldMk cId="3597673505" sldId="256"/>
            <ac:grpSpMk id="20" creationId="{3A6D21F3-27EF-4F67-BAAB-239BCE03698B}"/>
          </ac:grpSpMkLst>
        </pc:grpChg>
        <pc:grpChg chg="mod">
          <ac:chgData name="doublex3210@outlook.jp" userId="8eb573c700291800" providerId="LiveId" clId="{D1CCB2CA-3F51-4F70-886A-8760FEF7BF6E}" dt="2019-11-25T01:30:24.609" v="58"/>
          <ac:grpSpMkLst>
            <pc:docMk/>
            <pc:sldMk cId="3597673505" sldId="256"/>
            <ac:grpSpMk id="21" creationId="{CA73A758-889C-4F0A-9C0C-C7DCA843625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82D700F1-C505-4F0A-A518-45B3E0ADD374}" type="datetimeFigureOut">
              <a:rPr kumimoji="1" lang="en-US" altLang="ja-JP"/>
              <a:pPr/>
              <a:t>11/26/2019</a:t>
            </a:fld>
            <a:endParaRPr kumimoji="1" lang="ja-JP" altLang="en-US"/>
          </a:p>
        </p:txBody>
      </p:sp>
      <p:sp>
        <p:nvSpPr>
          <p:cNvPr id="4" name="スライド イメージ プレースホルダー 3"/>
          <p:cNvSpPr>
            <a:spLocks noGrp="1" noRot="1" noChangeAspect="1"/>
          </p:cNvSpPr>
          <p:nvPr>
            <p:ph type="sldImg" idx="2"/>
          </p:nvPr>
        </p:nvSpPr>
        <p:spPr>
          <a:xfrm>
            <a:off x="2241550" y="1243013"/>
            <a:ext cx="237490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1640DF3B-0647-4EFB-95CC-F471421249C0}" type="slidenum">
              <a:rPr kumimoji="1" lang="en-US" altLang="ja-JP"/>
              <a:pPr/>
              <a:t>‹#›</a:t>
            </a:fld>
            <a:endParaRPr kumimoji="1" lang="ja-JP" altLang="en-US"/>
          </a:p>
        </p:txBody>
      </p:sp>
    </p:spTree>
    <p:extLst>
      <p:ext uri="{BB962C8B-B14F-4D97-AF65-F5344CB8AC3E}">
        <p14:creationId xmlns:p14="http://schemas.microsoft.com/office/powerpoint/2010/main" val="31376423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241550" y="1243013"/>
            <a:ext cx="2374900" cy="3357562"/>
          </a:xfrm>
        </p:spPr>
      </p:sp>
      <p:sp>
        <p:nvSpPr>
          <p:cNvPr id="3" name="ノート プレースホルダー 2"/>
          <p:cNvSpPr>
            <a:spLocks noGrp="1"/>
          </p:cNvSpPr>
          <p:nvPr>
            <p:ph type="body" idx="1"/>
          </p:nvPr>
        </p:nvSpPr>
        <p:spPr/>
        <p:txBody>
          <a:bodyPr/>
          <a:lstStyle/>
          <a:p>
            <a:r>
              <a:rPr kumimoji="1" lang="ja-JP" altLang="en-US" dirty="0"/>
              <a:t>水の密度　</a:t>
            </a:r>
            <a:r>
              <a:rPr kumimoji="1" lang="en-US" altLang="ja-JP" dirty="0"/>
              <a:t>1013.509452kg/m3</a:t>
            </a:r>
          </a:p>
          <a:p>
            <a:r>
              <a:rPr kumimoji="1" lang="en-US" altLang="ja-JP" dirty="0"/>
              <a:t>Ref 997.062kg/m3</a:t>
            </a:r>
            <a:endParaRPr kumimoji="1" lang="ja-JP" altLang="en-US" dirty="0"/>
          </a:p>
        </p:txBody>
      </p:sp>
      <p:sp>
        <p:nvSpPr>
          <p:cNvPr id="4" name="スライド番号プレースホルダー 3"/>
          <p:cNvSpPr>
            <a:spLocks noGrp="1"/>
          </p:cNvSpPr>
          <p:nvPr>
            <p:ph type="sldNum" sz="quarter" idx="10"/>
          </p:nvPr>
        </p:nvSpPr>
        <p:spPr/>
        <p:txBody>
          <a:bodyPr/>
          <a:lstStyle/>
          <a:p>
            <a:fld id="{1640DF3B-0647-4EFB-95CC-F471421249C0}" type="slidenum">
              <a:rPr kumimoji="1" lang="en-US" altLang="ja-JP"/>
              <a:pPr/>
              <a:t>1</a:t>
            </a:fld>
            <a:endParaRPr kumimoji="1" lang="ja-JP" altLang="en-US" dirty="0"/>
          </a:p>
        </p:txBody>
      </p:sp>
    </p:spTree>
    <p:extLst>
      <p:ext uri="{BB962C8B-B14F-4D97-AF65-F5344CB8AC3E}">
        <p14:creationId xmlns:p14="http://schemas.microsoft.com/office/powerpoint/2010/main" val="3427953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24497341" cy="42808525"/>
          </a:xfrm>
          <a:prstGeom prst="rect">
            <a:avLst/>
          </a:prstGeom>
        </p:spPr>
      </p:pic>
      <p:sp>
        <p:nvSpPr>
          <p:cNvPr id="2" name="Title 1"/>
          <p:cNvSpPr>
            <a:spLocks noGrp="1"/>
          </p:cNvSpPr>
          <p:nvPr>
            <p:ph type="ctrTitle"/>
          </p:nvPr>
        </p:nvSpPr>
        <p:spPr>
          <a:xfrm>
            <a:off x="9086552" y="12261211"/>
            <a:ext cx="18922428" cy="15115092"/>
          </a:xfrm>
        </p:spPr>
        <p:txBody>
          <a:bodyPr anchor="b">
            <a:normAutofit/>
          </a:bodyPr>
          <a:lstStyle>
            <a:lvl1pPr algn="r">
              <a:defRPr sz="14599">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9086552" y="27376320"/>
            <a:ext cx="18922428" cy="8773107"/>
          </a:xfrm>
        </p:spPr>
        <p:txBody>
          <a:bodyPr anchor="t">
            <a:normAutofit/>
          </a:bodyPr>
          <a:lstStyle>
            <a:lvl1pPr marL="0" indent="0" algn="r">
              <a:buNone/>
              <a:defRPr sz="6000" cap="all">
                <a:solidFill>
                  <a:schemeClr val="tx1"/>
                </a:solidFill>
              </a:defRPr>
            </a:lvl1pPr>
            <a:lvl2pPr marL="1513814" indent="0" algn="ctr">
              <a:buNone/>
              <a:defRPr>
                <a:solidFill>
                  <a:schemeClr val="tx1">
                    <a:tint val="75000"/>
                  </a:schemeClr>
                </a:solidFill>
              </a:defRPr>
            </a:lvl2pPr>
            <a:lvl3pPr marL="3027631" indent="0" algn="ctr">
              <a:buNone/>
              <a:defRPr>
                <a:solidFill>
                  <a:schemeClr val="tx1">
                    <a:tint val="75000"/>
                  </a:schemeClr>
                </a:solidFill>
              </a:defRPr>
            </a:lvl3pPr>
            <a:lvl4pPr marL="4541445" indent="0" algn="ctr">
              <a:buNone/>
              <a:defRPr>
                <a:solidFill>
                  <a:schemeClr val="tx1">
                    <a:tint val="75000"/>
                  </a:schemeClr>
                </a:solidFill>
              </a:defRPr>
            </a:lvl4pPr>
            <a:lvl5pPr marL="6055261" indent="0" algn="ctr">
              <a:buNone/>
              <a:defRPr>
                <a:solidFill>
                  <a:schemeClr val="tx1">
                    <a:tint val="75000"/>
                  </a:schemeClr>
                </a:solidFill>
              </a:defRPr>
            </a:lvl5pPr>
            <a:lvl6pPr marL="7569076" indent="0" algn="ctr">
              <a:buNone/>
              <a:defRPr>
                <a:solidFill>
                  <a:schemeClr val="tx1">
                    <a:tint val="75000"/>
                  </a:schemeClr>
                </a:solidFill>
              </a:defRPr>
            </a:lvl6pPr>
            <a:lvl7pPr marL="9082891" indent="0" algn="ctr">
              <a:buNone/>
              <a:defRPr>
                <a:solidFill>
                  <a:schemeClr val="tx1">
                    <a:tint val="75000"/>
                  </a:schemeClr>
                </a:solidFill>
              </a:defRPr>
            </a:lvl7pPr>
            <a:lvl8pPr marL="10596707" indent="0" algn="ctr">
              <a:buNone/>
              <a:defRPr>
                <a:solidFill>
                  <a:schemeClr val="tx1">
                    <a:tint val="75000"/>
                  </a:schemeClr>
                </a:solidFill>
              </a:defRPr>
            </a:lvl8pPr>
            <a:lvl9pPr marL="12110522"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22359999" y="36644900"/>
            <a:ext cx="4014060" cy="2358433"/>
          </a:xfrm>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a:xfrm>
            <a:off x="9086554" y="36644900"/>
            <a:ext cx="13021108" cy="2358433"/>
          </a:xfrm>
        </p:spPr>
        <p:txBody>
          <a:bodyPr/>
          <a:lstStyle/>
          <a:p>
            <a:endParaRPr kumimoji="1" lang="ja-JP" altLang="en-US"/>
          </a:p>
        </p:txBody>
      </p:sp>
      <p:sp>
        <p:nvSpPr>
          <p:cNvPr id="6" name="Slide Number Placeholder 5"/>
          <p:cNvSpPr>
            <a:spLocks noGrp="1"/>
          </p:cNvSpPr>
          <p:nvPr>
            <p:ph type="sldNum" sz="quarter" idx="12"/>
          </p:nvPr>
        </p:nvSpPr>
        <p:spPr>
          <a:xfrm>
            <a:off x="26626394" y="36644900"/>
            <a:ext cx="1382586" cy="2358433"/>
          </a:xfrm>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48273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3" y="29543158"/>
            <a:ext cx="25737979" cy="3537653"/>
          </a:xfrm>
        </p:spPr>
        <p:txBody>
          <a:bodyPr anchor="b">
            <a:normAutofit/>
          </a:bodyPr>
          <a:lstStyle>
            <a:lvl1pPr algn="l">
              <a:defRPr sz="6599"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028000" y="5818365"/>
            <a:ext cx="22709982" cy="1975619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9" tIns="45725" rIns="91449" bIns="45725" rtlCol="0" anchor="t">
            <a:normAutofit/>
          </a:bodyPr>
          <a:lstStyle>
            <a:lvl1pPr>
              <a:defRPr lang="en-US" sz="5300"/>
            </a:lvl1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a:xfrm>
            <a:off x="1514003" y="33080809"/>
            <a:ext cx="25737979" cy="3081814"/>
          </a:xfrm>
        </p:spPr>
        <p:txBody>
          <a:bodyPr>
            <a:normAutofit/>
          </a:bodyPr>
          <a:lstStyle>
            <a:lvl1pPr marL="0" indent="0">
              <a:buNone/>
              <a:defRPr sz="4600"/>
            </a:lvl1pPr>
            <a:lvl2pPr marL="1513814" indent="0">
              <a:buNone/>
              <a:defRPr sz="4000"/>
            </a:lvl2pPr>
            <a:lvl3pPr marL="3027631" indent="0">
              <a:buNone/>
              <a:defRPr sz="3300"/>
            </a:lvl3pPr>
            <a:lvl4pPr marL="4541445" indent="0">
              <a:buNone/>
              <a:defRPr sz="3000"/>
            </a:lvl4pPr>
            <a:lvl5pPr marL="6055261" indent="0">
              <a:buNone/>
              <a:defRPr sz="3000"/>
            </a:lvl5pPr>
            <a:lvl6pPr marL="7569076" indent="0">
              <a:buNone/>
              <a:defRPr sz="3000"/>
            </a:lvl6pPr>
            <a:lvl7pPr marL="9082891" indent="0">
              <a:buNone/>
              <a:defRPr sz="3000"/>
            </a:lvl7pPr>
            <a:lvl8pPr marL="10596707" indent="0">
              <a:buNone/>
              <a:defRPr sz="3000"/>
            </a:lvl8pPr>
            <a:lvl9pPr marL="12110522" indent="0">
              <a:buNone/>
              <a:defRPr sz="3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80790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10" y="3805217"/>
            <a:ext cx="25737976" cy="19501655"/>
          </a:xfrm>
        </p:spPr>
        <p:txBody>
          <a:bodyPr anchor="ctr">
            <a:normAutofit/>
          </a:bodyPr>
          <a:lstStyle>
            <a:lvl1pPr algn="l">
              <a:defRPr sz="106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14007" y="27112066"/>
            <a:ext cx="25737976" cy="9037355"/>
          </a:xfrm>
        </p:spPr>
        <p:txBody>
          <a:bodyPr anchor="ctr">
            <a:normAutofit/>
          </a:bodyPr>
          <a:lstStyle>
            <a:lvl1pPr marL="0" indent="0" algn="l">
              <a:buNone/>
              <a:defRPr sz="6599">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02506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15" name="TextBox 14"/>
          <p:cNvSpPr txBox="1"/>
          <p:nvPr/>
        </p:nvSpPr>
        <p:spPr>
          <a:xfrm>
            <a:off x="25616782" y="17176288"/>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99" dirty="0">
                <a:solidFill>
                  <a:schemeClr val="tx1"/>
                </a:solidFill>
                <a:effectLst/>
              </a:rPr>
              <a:t>”</a:t>
            </a:r>
          </a:p>
        </p:txBody>
      </p:sp>
      <p:sp>
        <p:nvSpPr>
          <p:cNvPr id="11" name="TextBox 10"/>
          <p:cNvSpPr txBox="1"/>
          <p:nvPr/>
        </p:nvSpPr>
        <p:spPr>
          <a:xfrm>
            <a:off x="1396763" y="4482562"/>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99" dirty="0">
                <a:solidFill>
                  <a:schemeClr val="tx1"/>
                </a:solidFill>
                <a:effectLst/>
              </a:rPr>
              <a:t>“</a:t>
            </a:r>
          </a:p>
        </p:txBody>
      </p:sp>
      <p:sp>
        <p:nvSpPr>
          <p:cNvPr id="12" name="Title 1"/>
          <p:cNvSpPr>
            <a:spLocks noGrp="1"/>
          </p:cNvSpPr>
          <p:nvPr>
            <p:ph type="title"/>
          </p:nvPr>
        </p:nvSpPr>
        <p:spPr>
          <a:xfrm>
            <a:off x="2911154" y="3805219"/>
            <a:ext cx="23482535" cy="17123404"/>
          </a:xfrm>
        </p:spPr>
        <p:txBody>
          <a:bodyPr anchor="ctr">
            <a:normAutofit/>
          </a:bodyPr>
          <a:lstStyle>
            <a:lvl1pPr algn="l">
              <a:defRPr sz="10600" b="0" cap="none">
                <a:solidFill>
                  <a:schemeClr val="tx1"/>
                </a:solidFill>
              </a:defRPr>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3945" y="20928612"/>
            <a:ext cx="22770028" cy="2378251"/>
          </a:xfrm>
        </p:spPr>
        <p:txBody>
          <a:bodyPr anchor="ctr">
            <a:normAutofit/>
          </a:bodyPr>
          <a:lstStyle>
            <a:lvl1pPr marL="0" indent="0">
              <a:buFontTx/>
              <a:buNone/>
              <a:defRPr sz="5300"/>
            </a:lvl1pPr>
            <a:lvl2pPr marL="1513814" indent="0">
              <a:buFontTx/>
              <a:buNone/>
              <a:defRPr/>
            </a:lvl2pPr>
            <a:lvl3pPr marL="3027631" indent="0">
              <a:buFontTx/>
              <a:buNone/>
              <a:defRPr/>
            </a:lvl3pPr>
            <a:lvl4pPr marL="4541445" indent="0">
              <a:buFontTx/>
              <a:buNone/>
              <a:defRPr/>
            </a:lvl4pPr>
            <a:lvl5pPr marL="6055261"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530775" y="27112066"/>
            <a:ext cx="25737979" cy="9037355"/>
          </a:xfrm>
        </p:spPr>
        <p:txBody>
          <a:bodyPr anchor="ctr">
            <a:normAutofit/>
          </a:bodyPr>
          <a:lstStyle>
            <a:lvl1pPr marL="0" indent="0" algn="l">
              <a:buNone/>
              <a:defRPr sz="6599">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428909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4" y="20546894"/>
            <a:ext cx="25737982" cy="9168440"/>
          </a:xfrm>
        </p:spPr>
        <p:txBody>
          <a:bodyPr anchor="b">
            <a:normAutofit/>
          </a:bodyPr>
          <a:lstStyle>
            <a:lvl1pPr algn="l">
              <a:defRPr sz="9299"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13998" y="29715334"/>
            <a:ext cx="25737986" cy="5370728"/>
          </a:xfrm>
        </p:spPr>
        <p:txBody>
          <a:bodyPr anchor="t">
            <a:normAutofit/>
          </a:bodyPr>
          <a:lstStyle>
            <a:lvl1pPr marL="0" indent="0" algn="l">
              <a:buNone/>
              <a:defRPr sz="6000">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51003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16" name="TextBox 15"/>
          <p:cNvSpPr txBox="1"/>
          <p:nvPr/>
        </p:nvSpPr>
        <p:spPr>
          <a:xfrm>
            <a:off x="25616782" y="17176288"/>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99" dirty="0">
                <a:solidFill>
                  <a:schemeClr val="tx1"/>
                </a:solidFill>
                <a:effectLst/>
              </a:rPr>
              <a:t>”</a:t>
            </a:r>
          </a:p>
        </p:txBody>
      </p:sp>
      <p:sp>
        <p:nvSpPr>
          <p:cNvPr id="11" name="TextBox 10"/>
          <p:cNvSpPr txBox="1"/>
          <p:nvPr/>
        </p:nvSpPr>
        <p:spPr>
          <a:xfrm>
            <a:off x="1396763" y="4482562"/>
            <a:ext cx="1514393" cy="3650247"/>
          </a:xfrm>
          <a:prstGeom prst="rect">
            <a:avLst/>
          </a:prstGeom>
        </p:spPr>
        <p:txBody>
          <a:bodyPr vert="horz" lIns="302782" tIns="151391" rIns="302782" bIns="15139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99" dirty="0">
                <a:solidFill>
                  <a:schemeClr val="tx1"/>
                </a:solidFill>
                <a:effectLst/>
              </a:rPr>
              <a:t>“</a:t>
            </a:r>
          </a:p>
        </p:txBody>
      </p:sp>
      <p:sp>
        <p:nvSpPr>
          <p:cNvPr id="12" name="Title 1"/>
          <p:cNvSpPr>
            <a:spLocks noGrp="1"/>
          </p:cNvSpPr>
          <p:nvPr>
            <p:ph type="title"/>
          </p:nvPr>
        </p:nvSpPr>
        <p:spPr>
          <a:xfrm>
            <a:off x="2911154" y="3805219"/>
            <a:ext cx="23482535" cy="17123404"/>
          </a:xfrm>
        </p:spPr>
        <p:txBody>
          <a:bodyPr anchor="ctr">
            <a:normAutofit/>
          </a:bodyPr>
          <a:lstStyle>
            <a:lvl1pPr algn="l">
              <a:defRPr sz="106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514000" y="24258166"/>
            <a:ext cx="25737982" cy="5549253"/>
          </a:xfrm>
        </p:spPr>
        <p:txBody>
          <a:bodyPr vert="horz" lIns="91449" tIns="45725" rIns="91449" bIns="45725" rtlCol="0" anchor="b">
            <a:normAutofit/>
          </a:bodyPr>
          <a:lstStyle>
            <a:lvl1pPr>
              <a:buNone/>
              <a:defRPr lang="en-US" sz="6599"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514000" y="29807417"/>
            <a:ext cx="25737982" cy="6342004"/>
          </a:xfrm>
        </p:spPr>
        <p:txBody>
          <a:bodyPr anchor="t">
            <a:normAutofit/>
          </a:bodyPr>
          <a:lstStyle>
            <a:lvl1pPr marL="0" indent="0" algn="l">
              <a:buNone/>
              <a:defRPr sz="5300">
                <a:solidFill>
                  <a:schemeClr val="tx1"/>
                </a:solidFill>
              </a:defRPr>
            </a:lvl1pPr>
            <a:lvl2pPr marL="1513814" indent="0">
              <a:buNone/>
              <a:defRPr sz="53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533727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37976" y="3805219"/>
            <a:ext cx="25737982" cy="17123404"/>
          </a:xfrm>
        </p:spPr>
        <p:txBody>
          <a:bodyPr vert="horz" lIns="91449" tIns="45725" rIns="91449" bIns="45725" rtlCol="0" anchor="ctr">
            <a:normAutofit/>
          </a:bodyPr>
          <a:lstStyle>
            <a:lvl1pPr>
              <a:defRPr lang="en-US" sz="9299"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1537976" y="21879913"/>
            <a:ext cx="25737982" cy="5232153"/>
          </a:xfrm>
        </p:spPr>
        <p:txBody>
          <a:bodyPr vert="horz" lIns="91449" tIns="45725" rIns="91449" bIns="45725" rtlCol="0" anchor="b">
            <a:normAutofit/>
          </a:bodyPr>
          <a:lstStyle>
            <a:lvl1pPr>
              <a:buNone/>
              <a:defRPr lang="en-US" sz="6599"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1537972" y="27112066"/>
            <a:ext cx="25737982" cy="9037355"/>
          </a:xfrm>
        </p:spPr>
        <p:txBody>
          <a:bodyPr anchor="t">
            <a:normAutofit/>
          </a:bodyPr>
          <a:lstStyle>
            <a:lvl1pPr marL="0" indent="0" algn="l">
              <a:buNone/>
              <a:defRPr sz="5300">
                <a:solidFill>
                  <a:schemeClr val="tx1"/>
                </a:solidFill>
              </a:defRPr>
            </a:lvl1pPr>
            <a:lvl2pPr marL="1513814" indent="0">
              <a:buNone/>
              <a:defRPr sz="53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98393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8" name="Title 1"/>
          <p:cNvSpPr>
            <a:spLocks noGrp="1"/>
          </p:cNvSpPr>
          <p:nvPr>
            <p:ph type="title"/>
          </p:nvPr>
        </p:nvSpPr>
        <p:spPr>
          <a:xfrm>
            <a:off x="1513999" y="3805212"/>
            <a:ext cx="25737979" cy="9090207"/>
          </a:xfrm>
        </p:spPr>
        <p:txBody>
          <a:bodyPr>
            <a:normAutofit/>
          </a:bodyPr>
          <a:lstStyle>
            <a:lvl1pPr>
              <a:defRPr sz="9299"/>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606189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Vertical Title 1"/>
          <p:cNvSpPr>
            <a:spLocks noGrp="1"/>
          </p:cNvSpPr>
          <p:nvPr>
            <p:ph type="title" orient="vert"/>
          </p:nvPr>
        </p:nvSpPr>
        <p:spPr>
          <a:xfrm>
            <a:off x="21699916" y="3805207"/>
            <a:ext cx="5552060" cy="32344225"/>
          </a:xfrm>
        </p:spPr>
        <p:txBody>
          <a:bodyPr vert="eaVert">
            <a:normAutofit/>
          </a:bodyPr>
          <a:lstStyle>
            <a:lvl1pPr>
              <a:defRPr sz="9299"/>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514000" y="3805204"/>
            <a:ext cx="19836245" cy="32344219"/>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30721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p:txBody>
          <a:bodyPr>
            <a:normAutofit/>
          </a:bodyPr>
          <a:lstStyle>
            <a:lvl1pPr>
              <a:defRPr sz="9299"/>
            </a:lvl1p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86811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6" y="20652591"/>
            <a:ext cx="25737979" cy="9168440"/>
          </a:xfrm>
        </p:spPr>
        <p:txBody>
          <a:bodyPr anchor="b">
            <a:normAutofit/>
          </a:bodyPr>
          <a:lstStyle>
            <a:lvl1pPr algn="l">
              <a:defRPr sz="10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14003" y="29821031"/>
            <a:ext cx="25737979" cy="5370728"/>
          </a:xfrm>
        </p:spPr>
        <p:txBody>
          <a:bodyPr anchor="t">
            <a:normAutofit/>
          </a:bodyPr>
          <a:lstStyle>
            <a:lvl1pPr marL="0" indent="0" algn="l">
              <a:buNone/>
              <a:defRPr sz="6000" cap="all">
                <a:solidFill>
                  <a:schemeClr val="tx1"/>
                </a:solidFill>
              </a:defRPr>
            </a:lvl1pPr>
            <a:lvl2pPr marL="1513814" indent="0">
              <a:buNone/>
              <a:defRPr sz="6000">
                <a:solidFill>
                  <a:schemeClr val="tx1">
                    <a:tint val="75000"/>
                  </a:schemeClr>
                </a:solidFill>
              </a:defRPr>
            </a:lvl2pPr>
            <a:lvl3pPr marL="3027631" indent="0">
              <a:buNone/>
              <a:defRPr sz="5300">
                <a:solidFill>
                  <a:schemeClr val="tx1">
                    <a:tint val="75000"/>
                  </a:schemeClr>
                </a:solidFill>
              </a:defRPr>
            </a:lvl3pPr>
            <a:lvl4pPr marL="4541445" indent="0">
              <a:buNone/>
              <a:defRPr sz="4600">
                <a:solidFill>
                  <a:schemeClr val="tx1">
                    <a:tint val="75000"/>
                  </a:schemeClr>
                </a:solidFill>
              </a:defRPr>
            </a:lvl4pPr>
            <a:lvl5pPr marL="6055261" indent="0">
              <a:buNone/>
              <a:defRPr sz="4600">
                <a:solidFill>
                  <a:schemeClr val="tx1">
                    <a:tint val="75000"/>
                  </a:schemeClr>
                </a:solidFill>
              </a:defRPr>
            </a:lvl5pPr>
            <a:lvl6pPr marL="7569076" indent="0">
              <a:buNone/>
              <a:defRPr sz="4600">
                <a:solidFill>
                  <a:schemeClr val="tx1">
                    <a:tint val="75000"/>
                  </a:schemeClr>
                </a:solidFill>
              </a:defRPr>
            </a:lvl6pPr>
            <a:lvl7pPr marL="9082891" indent="0">
              <a:buNone/>
              <a:defRPr sz="4600">
                <a:solidFill>
                  <a:schemeClr val="tx1">
                    <a:tint val="75000"/>
                  </a:schemeClr>
                </a:solidFill>
              </a:defRPr>
            </a:lvl7pPr>
            <a:lvl8pPr marL="10596707" indent="0">
              <a:buNone/>
              <a:defRPr sz="4600">
                <a:solidFill>
                  <a:schemeClr val="tx1">
                    <a:tint val="75000"/>
                  </a:schemeClr>
                </a:solidFill>
              </a:defRPr>
            </a:lvl8pPr>
            <a:lvl9pPr marL="12110522" indent="0">
              <a:buNone/>
              <a:defRPr sz="4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45266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14002" y="13371067"/>
            <a:ext cx="12626750" cy="2277836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4625231" y="13371071"/>
            <a:ext cx="12626750" cy="227783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80618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p:txBody>
          <a:bodyPr>
            <a:normAutofit/>
          </a:bodyPr>
          <a:lstStyle>
            <a:lvl1pPr>
              <a:defRPr sz="10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462007" y="13846709"/>
            <a:ext cx="11724559" cy="3597102"/>
          </a:xfrm>
        </p:spPr>
        <p:txBody>
          <a:bodyPr anchor="b">
            <a:noAutofit/>
          </a:bodyPr>
          <a:lstStyle>
            <a:lvl1pPr marL="0" indent="0">
              <a:buNone/>
              <a:defRPr sz="7900" b="0"/>
            </a:lvl1pPr>
            <a:lvl2pPr marL="1513814" indent="0">
              <a:buNone/>
              <a:defRPr sz="6599" b="1"/>
            </a:lvl2pPr>
            <a:lvl3pPr marL="3027631" indent="0">
              <a:buNone/>
              <a:defRPr sz="6000" b="1"/>
            </a:lvl3pPr>
            <a:lvl4pPr marL="4541445" indent="0">
              <a:buNone/>
              <a:defRPr sz="5300" b="1"/>
            </a:lvl4pPr>
            <a:lvl5pPr marL="6055261" indent="0">
              <a:buNone/>
              <a:defRPr sz="5300" b="1"/>
            </a:lvl5pPr>
            <a:lvl6pPr marL="7569076" indent="0">
              <a:buNone/>
              <a:defRPr sz="5300" b="1"/>
            </a:lvl6pPr>
            <a:lvl7pPr marL="9082891" indent="0">
              <a:buNone/>
              <a:defRPr sz="5300" b="1"/>
            </a:lvl7pPr>
            <a:lvl8pPr marL="10596707" indent="0">
              <a:buNone/>
              <a:defRPr sz="5300" b="1"/>
            </a:lvl8pPr>
            <a:lvl9pPr marL="12110522" indent="0">
              <a:buNone/>
              <a:defRPr sz="5300" b="1"/>
            </a:lvl9pPr>
          </a:lstStyle>
          <a:p>
            <a:pPr lvl="0"/>
            <a:r>
              <a:rPr lang="ja-JP" altLang="en-US"/>
              <a:t>マスター テキストの書式設定</a:t>
            </a:r>
          </a:p>
        </p:txBody>
      </p:sp>
      <p:sp>
        <p:nvSpPr>
          <p:cNvPr id="4" name="Content Placeholder 3"/>
          <p:cNvSpPr>
            <a:spLocks noGrp="1"/>
          </p:cNvSpPr>
          <p:nvPr>
            <p:ph sz="half" idx="2"/>
          </p:nvPr>
        </p:nvSpPr>
        <p:spPr>
          <a:xfrm>
            <a:off x="1513999" y="17916169"/>
            <a:ext cx="12626750" cy="18233247"/>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600678" y="13846709"/>
            <a:ext cx="11651300" cy="3597102"/>
          </a:xfrm>
        </p:spPr>
        <p:txBody>
          <a:bodyPr anchor="b">
            <a:noAutofit/>
          </a:bodyPr>
          <a:lstStyle>
            <a:lvl1pPr marL="0" indent="0">
              <a:buNone/>
              <a:defRPr sz="7900" b="0"/>
            </a:lvl1pPr>
            <a:lvl2pPr marL="1513814" indent="0">
              <a:buNone/>
              <a:defRPr sz="6599" b="1"/>
            </a:lvl2pPr>
            <a:lvl3pPr marL="3027631" indent="0">
              <a:buNone/>
              <a:defRPr sz="6000" b="1"/>
            </a:lvl3pPr>
            <a:lvl4pPr marL="4541445" indent="0">
              <a:buNone/>
              <a:defRPr sz="5300" b="1"/>
            </a:lvl4pPr>
            <a:lvl5pPr marL="6055261" indent="0">
              <a:buNone/>
              <a:defRPr sz="5300" b="1"/>
            </a:lvl5pPr>
            <a:lvl6pPr marL="7569076" indent="0">
              <a:buNone/>
              <a:defRPr sz="5300" b="1"/>
            </a:lvl6pPr>
            <a:lvl7pPr marL="9082891" indent="0">
              <a:buNone/>
              <a:defRPr sz="5300" b="1"/>
            </a:lvl7pPr>
            <a:lvl8pPr marL="10596707" indent="0">
              <a:buNone/>
              <a:defRPr sz="5300" b="1"/>
            </a:lvl8pPr>
            <a:lvl9pPr marL="12110522" indent="0">
              <a:buNone/>
              <a:defRPr sz="5300" b="1"/>
            </a:lvl9pPr>
          </a:lstStyle>
          <a:p>
            <a:pPr lvl="0"/>
            <a:r>
              <a:rPr lang="ja-JP" altLang="en-US"/>
              <a:t>マスター テキストの書式設定</a:t>
            </a:r>
          </a:p>
        </p:txBody>
      </p:sp>
      <p:sp>
        <p:nvSpPr>
          <p:cNvPr id="6" name="Content Placeholder 5"/>
          <p:cNvSpPr>
            <a:spLocks noGrp="1"/>
          </p:cNvSpPr>
          <p:nvPr>
            <p:ph sz="quarter" idx="4"/>
          </p:nvPr>
        </p:nvSpPr>
        <p:spPr>
          <a:xfrm>
            <a:off x="14625228" y="17916169"/>
            <a:ext cx="12626750" cy="18233247"/>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28538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14003" y="3805212"/>
            <a:ext cx="25737979" cy="9090207"/>
          </a:xfrm>
        </p:spPr>
        <p:txBody>
          <a:bodyPr>
            <a:normAutofit/>
          </a:bodyPr>
          <a:lstStyle>
            <a:lvl1pPr>
              <a:defRPr sz="10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53295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Date Placeholder 1"/>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93997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28961" y="9724415"/>
            <a:ext cx="9480407" cy="8984496"/>
          </a:xfrm>
        </p:spPr>
        <p:txBody>
          <a:bodyPr anchor="b">
            <a:normAutofit/>
          </a:bodyPr>
          <a:lstStyle>
            <a:lvl1pPr algn="l">
              <a:defRPr sz="7900" b="0"/>
            </a:lvl1pPr>
          </a:lstStyle>
          <a:p>
            <a:r>
              <a:rPr lang="ja-JP" altLang="en-US"/>
              <a:t>マスター タイトルの書式設定</a:t>
            </a:r>
            <a:endParaRPr lang="en-US" dirty="0"/>
          </a:p>
        </p:txBody>
      </p:sp>
      <p:sp>
        <p:nvSpPr>
          <p:cNvPr id="3" name="Content Placeholder 2"/>
          <p:cNvSpPr>
            <a:spLocks noGrp="1"/>
          </p:cNvSpPr>
          <p:nvPr>
            <p:ph idx="1"/>
          </p:nvPr>
        </p:nvSpPr>
        <p:spPr>
          <a:xfrm>
            <a:off x="11941597" y="3805210"/>
            <a:ext cx="15325346" cy="32344219"/>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528961" y="18708914"/>
            <a:ext cx="9480407" cy="11521319"/>
          </a:xfrm>
        </p:spPr>
        <p:txBody>
          <a:bodyPr anchor="t">
            <a:normAutofit/>
          </a:bodyPr>
          <a:lstStyle>
            <a:lvl1pPr marL="0" indent="0">
              <a:buNone/>
              <a:defRPr sz="4600"/>
            </a:lvl1pPr>
            <a:lvl2pPr marL="1513814" indent="0">
              <a:buNone/>
              <a:defRPr sz="4000"/>
            </a:lvl2pPr>
            <a:lvl3pPr marL="3027631" indent="0">
              <a:buNone/>
              <a:defRPr sz="3300"/>
            </a:lvl3pPr>
            <a:lvl4pPr marL="4541445" indent="0">
              <a:buNone/>
              <a:defRPr sz="3000"/>
            </a:lvl4pPr>
            <a:lvl5pPr marL="6055261" indent="0">
              <a:buNone/>
              <a:defRPr sz="3000"/>
            </a:lvl5pPr>
            <a:lvl6pPr marL="7569076" indent="0">
              <a:buNone/>
              <a:defRPr sz="3000"/>
            </a:lvl6pPr>
            <a:lvl7pPr marL="9082891" indent="0">
              <a:buNone/>
              <a:defRPr sz="3000"/>
            </a:lvl7pPr>
            <a:lvl8pPr marL="10596707" indent="0">
              <a:buNone/>
              <a:defRPr sz="3000"/>
            </a:lvl8pPr>
            <a:lvl9pPr marL="12110522" indent="0">
              <a:buNone/>
              <a:defRPr sz="3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311205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6" y="1"/>
            <a:ext cx="30195864" cy="42808525"/>
          </a:xfrm>
          <a:prstGeom prst="rect">
            <a:avLst/>
          </a:prstGeom>
        </p:spPr>
      </p:pic>
      <p:sp>
        <p:nvSpPr>
          <p:cNvPr id="2" name="Title 1"/>
          <p:cNvSpPr>
            <a:spLocks noGrp="1"/>
          </p:cNvSpPr>
          <p:nvPr>
            <p:ph type="title"/>
          </p:nvPr>
        </p:nvSpPr>
        <p:spPr>
          <a:xfrm>
            <a:off x="1530318" y="10834291"/>
            <a:ext cx="13567721" cy="8561705"/>
          </a:xfrm>
        </p:spPr>
        <p:txBody>
          <a:bodyPr anchor="b">
            <a:normAutofit/>
          </a:bodyPr>
          <a:lstStyle>
            <a:lvl1pPr algn="l">
              <a:defRPr sz="79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16653986" y="5707803"/>
            <a:ext cx="10597992" cy="28539017"/>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9" tIns="45725" rIns="91449" bIns="45725" rtlCol="0" anchor="t">
            <a:normAutofit/>
          </a:bodyPr>
          <a:lstStyle>
            <a:lvl1pPr>
              <a:defRPr lang="en-US" sz="5300" dirty="0"/>
            </a:lvl1pPr>
          </a:lstStyle>
          <a:p>
            <a:pPr marL="0" lvl="0" indent="0" algn="ctr">
              <a:buNone/>
            </a:pPr>
            <a:r>
              <a:rPr lang="ja-JP" altLang="en-US"/>
              <a:t>図を追加</a:t>
            </a:r>
            <a:endParaRPr lang="en-US" dirty="0"/>
          </a:p>
        </p:txBody>
      </p:sp>
      <p:sp>
        <p:nvSpPr>
          <p:cNvPr id="4" name="Text Placeholder 3"/>
          <p:cNvSpPr>
            <a:spLocks noGrp="1"/>
          </p:cNvSpPr>
          <p:nvPr>
            <p:ph type="body" sz="half" idx="2"/>
          </p:nvPr>
        </p:nvSpPr>
        <p:spPr>
          <a:xfrm>
            <a:off x="1530318" y="19395995"/>
            <a:ext cx="13567721" cy="11415607"/>
          </a:xfrm>
        </p:spPr>
        <p:txBody>
          <a:bodyPr anchor="t">
            <a:normAutofit/>
          </a:bodyPr>
          <a:lstStyle>
            <a:lvl1pPr marL="0" indent="0">
              <a:buNone/>
              <a:defRPr sz="5300"/>
            </a:lvl1pPr>
            <a:lvl2pPr marL="1513814" indent="0">
              <a:buNone/>
              <a:defRPr sz="4000"/>
            </a:lvl2pPr>
            <a:lvl3pPr marL="3027631" indent="0">
              <a:buNone/>
              <a:defRPr sz="3300"/>
            </a:lvl3pPr>
            <a:lvl4pPr marL="4541445" indent="0">
              <a:buNone/>
              <a:defRPr sz="3000"/>
            </a:lvl4pPr>
            <a:lvl5pPr marL="6055261" indent="0">
              <a:buNone/>
              <a:defRPr sz="3000"/>
            </a:lvl5pPr>
            <a:lvl6pPr marL="7569076" indent="0">
              <a:buNone/>
              <a:defRPr sz="3000"/>
            </a:lvl6pPr>
            <a:lvl7pPr marL="9082891" indent="0">
              <a:buNone/>
              <a:defRPr sz="3000"/>
            </a:lvl7pPr>
            <a:lvl8pPr marL="10596707" indent="0">
              <a:buNone/>
              <a:defRPr sz="3000"/>
            </a:lvl8pPr>
            <a:lvl9pPr marL="12110522" indent="0">
              <a:buNone/>
              <a:defRPr sz="3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AC835CD-C3C8-46E9-98E4-CB9CE5CF8468}" type="datetimeFigureOut">
              <a:rPr kumimoji="1" lang="ja-JP" altLang="en-US" smtClean="0"/>
              <a:pPr/>
              <a:t>2019/11/26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194548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3805212"/>
            <a:ext cx="25737979" cy="9090207"/>
          </a:xfrm>
          <a:prstGeom prst="rect">
            <a:avLst/>
          </a:prstGeom>
          <a:effectLst/>
        </p:spPr>
        <p:txBody>
          <a:bodyPr vert="horz" lIns="91449" tIns="45725" rIns="91449" bIns="45725"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513999" y="13371071"/>
            <a:ext cx="25737979" cy="22778360"/>
          </a:xfrm>
          <a:prstGeom prst="rect">
            <a:avLst/>
          </a:prstGeom>
        </p:spPr>
        <p:txBody>
          <a:bodyPr vert="horz" lIns="91449" tIns="45725" rIns="91449" bIns="45725"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1603003" y="36644900"/>
            <a:ext cx="4014060" cy="2358433"/>
          </a:xfrm>
          <a:prstGeom prst="rect">
            <a:avLst/>
          </a:prstGeom>
        </p:spPr>
        <p:txBody>
          <a:bodyPr vert="horz" lIns="91449" tIns="45725" rIns="91449" bIns="45725" rtlCol="0" anchor="ctr"/>
          <a:lstStyle>
            <a:lvl1pPr algn="r">
              <a:defRPr sz="3300" b="0" i="0">
                <a:solidFill>
                  <a:schemeClr val="tx1"/>
                </a:solidFill>
                <a:effectLst/>
                <a:latin typeface="+mn-lt"/>
              </a:defRPr>
            </a:lvl1pPr>
          </a:lstStyle>
          <a:p>
            <a:fld id="{0AC835CD-C3C8-46E9-98E4-CB9CE5CF8468}" type="datetimeFigureOut">
              <a:rPr kumimoji="1" lang="ja-JP" altLang="en-US" smtClean="0"/>
              <a:pPr/>
              <a:t>2019/11/26</a:t>
            </a:fld>
            <a:endParaRPr kumimoji="1" lang="ja-JP" altLang="en-US"/>
          </a:p>
        </p:txBody>
      </p:sp>
      <p:sp>
        <p:nvSpPr>
          <p:cNvPr id="5" name="Footer Placeholder 4"/>
          <p:cNvSpPr>
            <a:spLocks noGrp="1"/>
          </p:cNvSpPr>
          <p:nvPr>
            <p:ph type="ftr" sz="quarter" idx="3"/>
          </p:nvPr>
        </p:nvSpPr>
        <p:spPr>
          <a:xfrm>
            <a:off x="1514000" y="36644900"/>
            <a:ext cx="19836666" cy="2358433"/>
          </a:xfrm>
          <a:prstGeom prst="rect">
            <a:avLst/>
          </a:prstGeom>
        </p:spPr>
        <p:txBody>
          <a:bodyPr vert="horz" lIns="91449" tIns="45725" rIns="91449" bIns="45725" rtlCol="0" anchor="ctr"/>
          <a:lstStyle>
            <a:lvl1pPr algn="l">
              <a:defRPr sz="33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25869395" y="36644900"/>
            <a:ext cx="1382586" cy="2358433"/>
          </a:xfrm>
          <a:prstGeom prst="rect">
            <a:avLst/>
          </a:prstGeom>
        </p:spPr>
        <p:txBody>
          <a:bodyPr vert="horz" lIns="91449" tIns="45725" rIns="91449" bIns="45725" rtlCol="0" anchor="ctr"/>
          <a:lstStyle>
            <a:lvl1pPr algn="r">
              <a:defRPr sz="3300" b="0" i="0">
                <a:solidFill>
                  <a:schemeClr val="tx1"/>
                </a:solidFill>
                <a:effectLst/>
                <a:latin typeface="+mn-lt"/>
              </a:defRPr>
            </a:lvl1pPr>
          </a:lstStyle>
          <a:p>
            <a:fld id="{1FA66B3D-60AE-4503-A379-F37740891AB1}" type="slidenum">
              <a:rPr kumimoji="1" lang="ja-JP" altLang="en-US" smtClean="0"/>
              <a:pPr/>
              <a:t>‹#›</a:t>
            </a:fld>
            <a:endParaRPr kumimoji="1" lang="ja-JP" altLang="en-US"/>
          </a:p>
        </p:txBody>
      </p:sp>
    </p:spTree>
    <p:extLst>
      <p:ext uri="{BB962C8B-B14F-4D97-AF65-F5344CB8AC3E}">
        <p14:creationId xmlns:p14="http://schemas.microsoft.com/office/powerpoint/2010/main" val="2605318568"/>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txStyles>
    <p:titleStyle>
      <a:lvl1pPr algn="l" defTabSz="1513814" rtl="0" eaLnBrk="1" latinLnBrk="0" hangingPunct="1">
        <a:spcBef>
          <a:spcPct val="0"/>
        </a:spcBef>
        <a:buNone/>
        <a:defRPr kumimoji="1" sz="10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946135" indent="-946135" algn="l" defTabSz="1513814" rtl="0" eaLnBrk="1" latinLnBrk="0" hangingPunct="1">
        <a:spcBef>
          <a:spcPts val="0"/>
        </a:spcBef>
        <a:spcAft>
          <a:spcPts val="3311"/>
        </a:spcAft>
        <a:buClr>
          <a:schemeClr val="tx1"/>
        </a:buClr>
        <a:buSzPct val="100000"/>
        <a:buFont typeface="Arial"/>
        <a:buChar char="•"/>
        <a:defRPr kumimoji="1" sz="6000" kern="1200" cap="none">
          <a:solidFill>
            <a:schemeClr val="tx1"/>
          </a:solidFill>
          <a:effectLst/>
          <a:latin typeface="+mn-lt"/>
          <a:ea typeface="+mn-ea"/>
          <a:cs typeface="+mn-cs"/>
        </a:defRPr>
      </a:lvl1pPr>
      <a:lvl2pPr marL="2459950" indent="-946135" algn="l" defTabSz="1513814" rtl="0" eaLnBrk="1" latinLnBrk="0" hangingPunct="1">
        <a:spcBef>
          <a:spcPts val="0"/>
        </a:spcBef>
        <a:spcAft>
          <a:spcPts val="3311"/>
        </a:spcAft>
        <a:buClr>
          <a:schemeClr val="tx1"/>
        </a:buClr>
        <a:buSzPct val="100000"/>
        <a:buFont typeface="Arial"/>
        <a:buChar char="•"/>
        <a:defRPr kumimoji="1" sz="5300" kern="1200" cap="none">
          <a:solidFill>
            <a:schemeClr val="tx1"/>
          </a:solidFill>
          <a:effectLst/>
          <a:latin typeface="+mn-lt"/>
          <a:ea typeface="+mn-ea"/>
          <a:cs typeface="+mn-cs"/>
        </a:defRPr>
      </a:lvl2pPr>
      <a:lvl3pPr marL="3973765" indent="-946135" algn="l" defTabSz="1513814" rtl="0" eaLnBrk="1" latinLnBrk="0" hangingPunct="1">
        <a:spcBef>
          <a:spcPts val="0"/>
        </a:spcBef>
        <a:spcAft>
          <a:spcPts val="3311"/>
        </a:spcAft>
        <a:buClr>
          <a:schemeClr val="tx1"/>
        </a:buClr>
        <a:buSzPct val="100000"/>
        <a:buFont typeface="Arial"/>
        <a:buChar char="•"/>
        <a:defRPr kumimoji="1" sz="4600" kern="1200" cap="none">
          <a:solidFill>
            <a:schemeClr val="tx1"/>
          </a:solidFill>
          <a:effectLst/>
          <a:latin typeface="+mn-lt"/>
          <a:ea typeface="+mn-ea"/>
          <a:cs typeface="+mn-cs"/>
        </a:defRPr>
      </a:lvl3pPr>
      <a:lvl4pPr marL="5109126" indent="-567681"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4pPr>
      <a:lvl5pPr marL="6622942" indent="-567681"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5pPr>
      <a:lvl6pPr marL="8325984"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6pPr>
      <a:lvl7pPr marL="9839800"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7pPr>
      <a:lvl8pPr marL="11353614"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8pPr>
      <a:lvl9pPr marL="12867431" indent="-756908" algn="l" defTabSz="1513814" rtl="0" eaLnBrk="1" latinLnBrk="0" hangingPunct="1">
        <a:spcBef>
          <a:spcPts val="0"/>
        </a:spcBef>
        <a:spcAft>
          <a:spcPts val="3311"/>
        </a:spcAft>
        <a:buClr>
          <a:schemeClr val="tx1"/>
        </a:buClr>
        <a:buSzPct val="100000"/>
        <a:buFont typeface="Arial"/>
        <a:buChar char="•"/>
        <a:defRPr kumimoji="1" sz="4000" kern="1200" cap="none">
          <a:solidFill>
            <a:schemeClr val="tx1"/>
          </a:solidFill>
          <a:effectLst/>
          <a:latin typeface="+mn-lt"/>
          <a:ea typeface="+mn-ea"/>
          <a:cs typeface="+mn-cs"/>
        </a:defRPr>
      </a:lvl9pPr>
    </p:bodyStyle>
    <p:otherStyle>
      <a:defPPr>
        <a:defRPr lang="en-US"/>
      </a:defPPr>
      <a:lvl1pPr marL="0" algn="l" defTabSz="1513814" rtl="0" eaLnBrk="1" latinLnBrk="0" hangingPunct="1">
        <a:defRPr kumimoji="1" sz="6000" kern="1200">
          <a:solidFill>
            <a:schemeClr val="tx1"/>
          </a:solidFill>
          <a:latin typeface="+mn-lt"/>
          <a:ea typeface="+mn-ea"/>
          <a:cs typeface="+mn-cs"/>
        </a:defRPr>
      </a:lvl1pPr>
      <a:lvl2pPr marL="1513814" algn="l" defTabSz="1513814" rtl="0" eaLnBrk="1" latinLnBrk="0" hangingPunct="1">
        <a:defRPr kumimoji="1" sz="6000" kern="1200">
          <a:solidFill>
            <a:schemeClr val="tx1"/>
          </a:solidFill>
          <a:latin typeface="+mn-lt"/>
          <a:ea typeface="+mn-ea"/>
          <a:cs typeface="+mn-cs"/>
        </a:defRPr>
      </a:lvl2pPr>
      <a:lvl3pPr marL="3027631" algn="l" defTabSz="1513814" rtl="0" eaLnBrk="1" latinLnBrk="0" hangingPunct="1">
        <a:defRPr kumimoji="1" sz="6000" kern="1200">
          <a:solidFill>
            <a:schemeClr val="tx1"/>
          </a:solidFill>
          <a:latin typeface="+mn-lt"/>
          <a:ea typeface="+mn-ea"/>
          <a:cs typeface="+mn-cs"/>
        </a:defRPr>
      </a:lvl3pPr>
      <a:lvl4pPr marL="4541445" algn="l" defTabSz="1513814" rtl="0" eaLnBrk="1" latinLnBrk="0" hangingPunct="1">
        <a:defRPr kumimoji="1" sz="6000" kern="1200">
          <a:solidFill>
            <a:schemeClr val="tx1"/>
          </a:solidFill>
          <a:latin typeface="+mn-lt"/>
          <a:ea typeface="+mn-ea"/>
          <a:cs typeface="+mn-cs"/>
        </a:defRPr>
      </a:lvl4pPr>
      <a:lvl5pPr marL="6055261" algn="l" defTabSz="1513814" rtl="0" eaLnBrk="1" latinLnBrk="0" hangingPunct="1">
        <a:defRPr kumimoji="1" sz="6000" kern="1200">
          <a:solidFill>
            <a:schemeClr val="tx1"/>
          </a:solidFill>
          <a:latin typeface="+mn-lt"/>
          <a:ea typeface="+mn-ea"/>
          <a:cs typeface="+mn-cs"/>
        </a:defRPr>
      </a:lvl5pPr>
      <a:lvl6pPr marL="7569076" algn="l" defTabSz="1513814" rtl="0" eaLnBrk="1" latinLnBrk="0" hangingPunct="1">
        <a:defRPr kumimoji="1" sz="6000" kern="1200">
          <a:solidFill>
            <a:schemeClr val="tx1"/>
          </a:solidFill>
          <a:latin typeface="+mn-lt"/>
          <a:ea typeface="+mn-ea"/>
          <a:cs typeface="+mn-cs"/>
        </a:defRPr>
      </a:lvl6pPr>
      <a:lvl7pPr marL="9082891" algn="l" defTabSz="1513814" rtl="0" eaLnBrk="1" latinLnBrk="0" hangingPunct="1">
        <a:defRPr kumimoji="1" sz="6000" kern="1200">
          <a:solidFill>
            <a:schemeClr val="tx1"/>
          </a:solidFill>
          <a:latin typeface="+mn-lt"/>
          <a:ea typeface="+mn-ea"/>
          <a:cs typeface="+mn-cs"/>
        </a:defRPr>
      </a:lvl7pPr>
      <a:lvl8pPr marL="10596707" algn="l" defTabSz="1513814" rtl="0" eaLnBrk="1" latinLnBrk="0" hangingPunct="1">
        <a:defRPr kumimoji="1" sz="6000" kern="1200">
          <a:solidFill>
            <a:schemeClr val="tx1"/>
          </a:solidFill>
          <a:latin typeface="+mn-lt"/>
          <a:ea typeface="+mn-ea"/>
          <a:cs typeface="+mn-cs"/>
        </a:defRPr>
      </a:lvl8pPr>
      <a:lvl9pPr marL="12110522" algn="l" defTabSz="1513814" rtl="0" eaLnBrk="1" latinLnBrk="0" hangingPunct="1">
        <a:defRPr kumimoji="1"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9" Type="http://schemas.openxmlformats.org/officeDocument/2006/relationships/image" Target="../media/image23.emf"/><Relationship Id="rId3" Type="http://schemas.openxmlformats.org/officeDocument/2006/relationships/image" Target="../media/image4.emf"/><Relationship Id="rId21" Type="http://schemas.openxmlformats.org/officeDocument/2006/relationships/image" Target="../media/image13.png"/><Relationship Id="rId34" Type="http://schemas.openxmlformats.org/officeDocument/2006/relationships/image" Target="../media/image21.png"/><Relationship Id="rId42" Type="http://schemas.openxmlformats.org/officeDocument/2006/relationships/image" Target="../media/image24.emf"/><Relationship Id="rId33" Type="http://schemas.openxmlformats.org/officeDocument/2006/relationships/image" Target="../media/image20.png"/><Relationship Id="rId38" Type="http://schemas.openxmlformats.org/officeDocument/2006/relationships/image" Target="../media/image25.png"/><Relationship Id="rId2" Type="http://schemas.openxmlformats.org/officeDocument/2006/relationships/notesSlide" Target="../notesSlides/notesSlide1.xml"/><Relationship Id="rId20" Type="http://schemas.openxmlformats.org/officeDocument/2006/relationships/image" Target="../media/image8.png"/><Relationship Id="rId29" Type="http://schemas.openxmlformats.org/officeDocument/2006/relationships/image" Target="../media/image16.png"/><Relationship Id="rId41"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7.png"/><Relationship Id="rId24" Type="http://schemas.openxmlformats.org/officeDocument/2006/relationships/image" Target="../media/image11.png"/><Relationship Id="rId32" Type="http://schemas.openxmlformats.org/officeDocument/2006/relationships/image" Target="../media/image17.png"/><Relationship Id="rId37" Type="http://schemas.openxmlformats.org/officeDocument/2006/relationships/image" Target="../media/image22.png"/><Relationship Id="rId40" Type="http://schemas.openxmlformats.org/officeDocument/2006/relationships/image" Target="../media/image27.png"/><Relationship Id="rId45" Type="http://schemas.openxmlformats.org/officeDocument/2006/relationships/image" Target="../media/image27.emf"/><Relationship Id="rId5" Type="http://schemas.openxmlformats.org/officeDocument/2006/relationships/image" Target="../media/image6.png"/><Relationship Id="rId23" Type="http://schemas.openxmlformats.org/officeDocument/2006/relationships/image" Target="../media/image15.png"/><Relationship Id="rId28" Type="http://schemas.openxmlformats.org/officeDocument/2006/relationships/image" Target="../media/image14.png"/><Relationship Id="rId36" Type="http://schemas.openxmlformats.org/officeDocument/2006/relationships/image" Target="../media/image23.png"/><Relationship Id="rId19" Type="http://schemas.openxmlformats.org/officeDocument/2006/relationships/image" Target="../media/image10.png"/><Relationship Id="rId31" Type="http://schemas.openxmlformats.org/officeDocument/2006/relationships/image" Target="../media/image18.png"/><Relationship Id="rId44" Type="http://schemas.openxmlformats.org/officeDocument/2006/relationships/image" Target="../media/image26.emf"/><Relationship Id="rId4" Type="http://schemas.openxmlformats.org/officeDocument/2006/relationships/image" Target="../media/image5.png"/><Relationship Id="rId22" Type="http://schemas.openxmlformats.org/officeDocument/2006/relationships/image" Target="../media/image9.png"/><Relationship Id="rId27" Type="http://schemas.openxmlformats.org/officeDocument/2006/relationships/image" Target="../media/image12.png"/><Relationship Id="rId35" Type="http://schemas.openxmlformats.org/officeDocument/2006/relationships/image" Target="../media/image19.png"/><Relationship Id="rId43"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図 229">
            <a:extLst>
              <a:ext uri="{FF2B5EF4-FFF2-40B4-BE49-F238E27FC236}">
                <a16:creationId xmlns:a16="http://schemas.microsoft.com/office/drawing/2014/main" id="{82F06FAF-8B3C-4E69-99E7-C5DC298B6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989" y="25412370"/>
            <a:ext cx="5357004" cy="5250170"/>
          </a:xfrm>
          <a:prstGeom prst="rect">
            <a:avLst/>
          </a:prstGeom>
        </p:spPr>
      </p:pic>
      <p:grpSp>
        <p:nvGrpSpPr>
          <p:cNvPr id="225" name="グループ化 224">
            <a:extLst>
              <a:ext uri="{FF2B5EF4-FFF2-40B4-BE49-F238E27FC236}">
                <a16:creationId xmlns:a16="http://schemas.microsoft.com/office/drawing/2014/main" id="{36D9091B-7F1C-4CBE-B3D6-4E7A3460DDBB}"/>
              </a:ext>
            </a:extLst>
          </p:cNvPr>
          <p:cNvGrpSpPr/>
          <p:nvPr/>
        </p:nvGrpSpPr>
        <p:grpSpPr>
          <a:xfrm>
            <a:off x="515907" y="9219102"/>
            <a:ext cx="29231597" cy="8634613"/>
            <a:chOff x="515481" y="9886390"/>
            <a:chExt cx="29231597" cy="8250995"/>
          </a:xfrm>
        </p:grpSpPr>
        <p:sp>
          <p:nvSpPr>
            <p:cNvPr id="87" name="正方形/長方形 86">
              <a:extLst>
                <a:ext uri="{FF2B5EF4-FFF2-40B4-BE49-F238E27FC236}">
                  <a16:creationId xmlns:a16="http://schemas.microsoft.com/office/drawing/2014/main" id="{3F75DE09-3957-437F-A412-398C6EF91528}"/>
                </a:ext>
              </a:extLst>
            </p:cNvPr>
            <p:cNvSpPr/>
            <p:nvPr/>
          </p:nvSpPr>
          <p:spPr>
            <a:xfrm>
              <a:off x="515481" y="10630991"/>
              <a:ext cx="29231597" cy="7506394"/>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dirty="0"/>
            </a:p>
          </p:txBody>
        </p:sp>
        <p:sp>
          <p:nvSpPr>
            <p:cNvPr id="91" name="テキスト ボックス 90">
              <a:extLst>
                <a:ext uri="{FF2B5EF4-FFF2-40B4-BE49-F238E27FC236}">
                  <a16:creationId xmlns:a16="http://schemas.microsoft.com/office/drawing/2014/main" id="{26FD39D3-F9E9-4890-A668-495D4FC83333}"/>
                </a:ext>
              </a:extLst>
            </p:cNvPr>
            <p:cNvSpPr txBox="1"/>
            <p:nvPr/>
          </p:nvSpPr>
          <p:spPr>
            <a:xfrm>
              <a:off x="931314" y="9886390"/>
              <a:ext cx="4059739" cy="1154162"/>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dirty="0"/>
                <a:t> </a:t>
              </a:r>
              <a:r>
                <a:rPr lang="en-US" altLang="ja-JP" sz="4800" b="1" u="sng" dirty="0">
                  <a:latin typeface="Times New Roman" panose="02020603050405020304" pitchFamily="18" charset="0"/>
                  <a:cs typeface="Times New Roman" panose="02020603050405020304" pitchFamily="18" charset="0"/>
                </a:rPr>
                <a:t>Cole’s theory</a:t>
              </a:r>
              <a:endParaRPr lang="ja-JP" altLang="en-US" sz="4800" b="1" u="sng" dirty="0">
                <a:latin typeface="Times New Roman" panose="02020603050405020304" pitchFamily="18" charset="0"/>
                <a:ea typeface="HG丸ｺﾞｼｯｸM-PRO" panose="020F0600000000000000" pitchFamily="50" charset="-128"/>
                <a:cs typeface="Times New Roman" panose="02020603050405020304" pitchFamily="18" charset="0"/>
              </a:endParaRPr>
            </a:p>
          </p:txBody>
        </p:sp>
      </p:grpSp>
      <p:sp>
        <p:nvSpPr>
          <p:cNvPr id="33" name="テキスト ボックス 32"/>
          <p:cNvSpPr txBox="1"/>
          <p:nvPr/>
        </p:nvSpPr>
        <p:spPr>
          <a:xfrm>
            <a:off x="851643" y="40352401"/>
            <a:ext cx="29034844" cy="2246769"/>
          </a:xfrm>
          <a:prstGeom prst="rect">
            <a:avLst/>
          </a:prstGeom>
          <a:noFill/>
        </p:spPr>
        <p:txBody>
          <a:bodyPr wrap="square" rtlCol="0">
            <a:spAutoFit/>
          </a:bodyPr>
          <a:lstStyle/>
          <a:p>
            <a:r>
              <a:rPr lang="en-US" altLang="ja-JP" sz="2800" dirty="0">
                <a:latin typeface="Times New Roman" panose="02020603050405020304" pitchFamily="18" charset="0"/>
                <a:cs typeface="Times New Roman" panose="02020603050405020304" pitchFamily="18" charset="0"/>
              </a:rPr>
              <a:t>[1] R. H. Cole, Evaluation of Dielectric Behavior by Time Domain Spectroscopy. 1. Dielectric Response by Real Time Analysis, J. Phys. Chem., 79, 14, 1459-1469(1975)</a:t>
            </a:r>
          </a:p>
          <a:p>
            <a:r>
              <a:rPr lang="en-US" altLang="ja-JP" sz="2800" dirty="0">
                <a:latin typeface="Times New Roman" panose="02020603050405020304" pitchFamily="18" charset="0"/>
                <a:cs typeface="Times New Roman" panose="02020603050405020304" pitchFamily="18" charset="0"/>
              </a:rPr>
              <a:t>[2 ] R. </a:t>
            </a:r>
            <a:r>
              <a:rPr lang="en-US" altLang="ja-JP" sz="2800" dirty="0" err="1">
                <a:latin typeface="Times New Roman" panose="02020603050405020304" pitchFamily="18" charset="0"/>
                <a:cs typeface="Times New Roman" panose="02020603050405020304" pitchFamily="18" charset="0"/>
              </a:rPr>
              <a:t>Olmi</a:t>
            </a:r>
            <a:r>
              <a:rPr lang="en-US" altLang="ja-JP" sz="2800" dirty="0">
                <a:latin typeface="Times New Roman" panose="02020603050405020304" pitchFamily="18" charset="0"/>
                <a:cs typeface="Times New Roman" panose="02020603050405020304" pitchFamily="18" charset="0"/>
              </a:rPr>
              <a:t> and M. </a:t>
            </a:r>
            <a:r>
              <a:rPr lang="en-US" altLang="ja-JP" sz="2800" dirty="0" err="1">
                <a:latin typeface="Times New Roman" panose="02020603050405020304" pitchFamily="18" charset="0"/>
                <a:cs typeface="Times New Roman" panose="02020603050405020304" pitchFamily="18" charset="0"/>
              </a:rPr>
              <a:t>Bittelli</a:t>
            </a:r>
            <a:r>
              <a:rPr lang="en-US" altLang="ja-JP" sz="2800" dirty="0">
                <a:latin typeface="Times New Roman" panose="02020603050405020304" pitchFamily="18" charset="0"/>
                <a:cs typeface="Times New Roman" panose="02020603050405020304" pitchFamily="18" charset="0"/>
              </a:rPr>
              <a:t>, Can molecular dynamics help in understanding dielectric phenomena?, Measurement Science and Technology, 28, 1(2016)</a:t>
            </a:r>
          </a:p>
          <a:p>
            <a:r>
              <a:rPr lang="en-US" altLang="ja-JP" sz="2800" dirty="0">
                <a:latin typeface="Times New Roman" panose="02020603050405020304" pitchFamily="18" charset="0"/>
                <a:cs typeface="Times New Roman" panose="02020603050405020304" pitchFamily="18" charset="0"/>
              </a:rPr>
              <a:t>[3] H. </a:t>
            </a:r>
            <a:r>
              <a:rPr lang="en-US" altLang="ja-JP" sz="2800" dirty="0" err="1">
                <a:latin typeface="Times New Roman" panose="02020603050405020304" pitchFamily="18" charset="0"/>
                <a:cs typeface="Times New Roman" panose="02020603050405020304" pitchFamily="18" charset="0"/>
              </a:rPr>
              <a:t>Kawamata</a:t>
            </a:r>
            <a:r>
              <a:rPr lang="en-US" altLang="ja-JP" sz="2800" dirty="0">
                <a:latin typeface="Times New Roman" panose="02020603050405020304" pitchFamily="18" charset="0"/>
                <a:cs typeface="Times New Roman" panose="02020603050405020304" pitchFamily="18" charset="0"/>
              </a:rPr>
              <a:t>, S. </a:t>
            </a:r>
            <a:r>
              <a:rPr lang="en-US" altLang="ja-JP" sz="2800" dirty="0" err="1">
                <a:latin typeface="Times New Roman" panose="02020603050405020304" pitchFamily="18" charset="0"/>
                <a:cs typeface="Times New Roman" panose="02020603050405020304" pitchFamily="18" charset="0"/>
              </a:rPr>
              <a:t>Kuwaki</a:t>
            </a:r>
            <a:r>
              <a:rPr lang="en-US" altLang="ja-JP" sz="2800" dirty="0">
                <a:latin typeface="Times New Roman" panose="02020603050405020304" pitchFamily="18" charset="0"/>
                <a:cs typeface="Times New Roman" panose="02020603050405020304" pitchFamily="18" charset="0"/>
              </a:rPr>
              <a:t>, T. </a:t>
            </a:r>
            <a:r>
              <a:rPr lang="en-US" altLang="ja-JP" sz="2800" dirty="0" err="1">
                <a:latin typeface="Times New Roman" panose="02020603050405020304" pitchFamily="18" charset="0"/>
                <a:cs typeface="Times New Roman" panose="02020603050405020304" pitchFamily="18" charset="0"/>
              </a:rPr>
              <a:t>Mishina</a:t>
            </a:r>
            <a:r>
              <a:rPr lang="en-US" altLang="ja-JP" sz="2800" dirty="0">
                <a:latin typeface="Times New Roman" panose="02020603050405020304" pitchFamily="18" charset="0"/>
                <a:cs typeface="Times New Roman" panose="02020603050405020304" pitchFamily="18" charset="0"/>
              </a:rPr>
              <a:t>, T. </a:t>
            </a:r>
            <a:r>
              <a:rPr lang="en-US" altLang="ja-JP" sz="2800" dirty="0" err="1">
                <a:latin typeface="Times New Roman" panose="02020603050405020304" pitchFamily="18" charset="0"/>
                <a:cs typeface="Times New Roman" panose="02020603050405020304" pitchFamily="18" charset="0"/>
              </a:rPr>
              <a:t>Ikoma</a:t>
            </a:r>
            <a:r>
              <a:rPr lang="en-US" altLang="ja-JP" sz="2800" dirty="0">
                <a:latin typeface="Times New Roman" panose="02020603050405020304" pitchFamily="18" charset="0"/>
                <a:cs typeface="Times New Roman" panose="02020603050405020304" pitchFamily="18" charset="0"/>
              </a:rPr>
              <a:t>, J. Tanaka and R. Nozaki, Hierarchical viscosity of aqueous solution of tilapia scale collagen investigated via dielectric spectroscopy between </a:t>
            </a:r>
          </a:p>
          <a:p>
            <a:r>
              <a:rPr lang="en-US" altLang="ja-JP" sz="2800" dirty="0">
                <a:latin typeface="Times New Roman" panose="02020603050405020304" pitchFamily="18" charset="0"/>
                <a:cs typeface="Times New Roman" panose="02020603050405020304" pitchFamily="18" charset="0"/>
              </a:rPr>
              <a:t>500MHz and 2.5 THz, Scientific Reports volume 7, Article number: 45398 (2017)</a:t>
            </a:r>
          </a:p>
          <a:p>
            <a:r>
              <a:rPr lang="en-US" altLang="ja-JP" sz="2800" dirty="0">
                <a:latin typeface="Times New Roman" panose="02020603050405020304" pitchFamily="18" charset="0"/>
                <a:cs typeface="Times New Roman" panose="02020603050405020304" pitchFamily="18" charset="0"/>
              </a:rPr>
              <a:t>[4] W. J. </a:t>
            </a:r>
            <a:r>
              <a:rPr lang="en-US" altLang="ja-JP" sz="2800" dirty="0" err="1">
                <a:latin typeface="Times New Roman" panose="02020603050405020304" pitchFamily="18" charset="0"/>
                <a:cs typeface="Times New Roman" panose="02020603050405020304" pitchFamily="18" charset="0"/>
              </a:rPr>
              <a:t>Ellisona</a:t>
            </a:r>
            <a:r>
              <a:rPr lang="en-US" altLang="ja-JP" sz="2800" dirty="0">
                <a:latin typeface="Times New Roman" panose="02020603050405020304" pitchFamily="18" charset="0"/>
                <a:cs typeface="Times New Roman" panose="02020603050405020304" pitchFamily="18" charset="0"/>
              </a:rPr>
              <a:t>, Permittivity of Pure Water, at Standard Atmospheric Pressure, over the Frequency Range 0–25 THz and the Temperature Range 0–100 °C, </a:t>
            </a:r>
            <a:r>
              <a:rPr lang="en-US" altLang="ja-JP" sz="2400" dirty="0">
                <a:latin typeface="Times New Roman" panose="02020603050405020304" pitchFamily="18" charset="0"/>
                <a:cs typeface="Times New Roman" panose="02020603050405020304" pitchFamily="18" charset="0"/>
              </a:rPr>
              <a:t>J. Phys. Chem., Reference Data 36, 1 (2007)</a:t>
            </a:r>
            <a:endParaRPr lang="en-US" altLang="ja-JP" sz="2800" dirty="0">
              <a:latin typeface="Times New Roman" panose="02020603050405020304" pitchFamily="18" charset="0"/>
              <a:cs typeface="Times New Roman" panose="02020603050405020304" pitchFamily="18" charset="0"/>
            </a:endParaRPr>
          </a:p>
        </p:txBody>
      </p:sp>
      <p:sp>
        <p:nvSpPr>
          <p:cNvPr id="2" name="テキスト ボックス 1">
            <a:extLst>
              <a:ext uri="{FF2B5EF4-FFF2-40B4-BE49-F238E27FC236}">
                <a16:creationId xmlns:a16="http://schemas.microsoft.com/office/drawing/2014/main" id="{DD07B3E7-CE32-4CD7-AFF0-0197AA399416}"/>
              </a:ext>
            </a:extLst>
          </p:cNvPr>
          <p:cNvSpPr txBox="1"/>
          <p:nvPr/>
        </p:nvSpPr>
        <p:spPr>
          <a:xfrm>
            <a:off x="467398" y="1392550"/>
            <a:ext cx="28662888" cy="1569660"/>
          </a:xfrm>
          <a:prstGeom prst="rect">
            <a:avLst/>
          </a:prstGeom>
          <a:noFill/>
        </p:spPr>
        <p:txBody>
          <a:bodyPr wrap="square" rtlCol="0">
            <a:spAutoFit/>
          </a:bodyPr>
          <a:lstStyle/>
          <a:p>
            <a:pPr algn="ctr" defTabSz="4174906" fontAlgn="base">
              <a:spcBef>
                <a:spcPct val="50000"/>
              </a:spcBef>
              <a:spcAft>
                <a:spcPct val="0"/>
              </a:spcAft>
            </a:pPr>
            <a:r>
              <a:rPr lang="ja-JP" altLang="en-US" sz="9600" b="1" dirty="0">
                <a:solidFill>
                  <a:schemeClr val="bg1"/>
                </a:solidFill>
                <a:latin typeface="HG丸ｺﾞｼｯｸM-PRO" panose="020F0600000000000000" pitchFamily="50" charset="-128"/>
                <a:ea typeface="HG丸ｺﾞｼｯｸM-PRO" panose="020F0600000000000000" pitchFamily="50" charset="-128"/>
              </a:rPr>
              <a:t>分子動力学法を用いた水の誘電緩和曲線の再現</a:t>
            </a:r>
            <a:endParaRPr lang="en-US" altLang="ja-JP" sz="96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41" name="テキスト ボックス 40">
            <a:extLst>
              <a:ext uri="{FF2B5EF4-FFF2-40B4-BE49-F238E27FC236}">
                <a16:creationId xmlns:a16="http://schemas.microsoft.com/office/drawing/2014/main" id="{38060E2D-82C8-4B89-B687-C0889D6B98D6}"/>
              </a:ext>
            </a:extLst>
          </p:cNvPr>
          <p:cNvSpPr txBox="1"/>
          <p:nvPr/>
        </p:nvSpPr>
        <p:spPr>
          <a:xfrm>
            <a:off x="7672737" y="18844871"/>
            <a:ext cx="7229281" cy="5262979"/>
          </a:xfrm>
          <a:prstGeom prst="rect">
            <a:avLst/>
          </a:prstGeom>
          <a:noFill/>
        </p:spPr>
        <p:txBody>
          <a:bodyPr wrap="square" rtlCol="0">
            <a:spAutoFit/>
          </a:bodyPr>
          <a:lstStyle/>
          <a:p>
            <a:r>
              <a:rPr lang="en-US" altLang="ja-JP" sz="2800" dirty="0">
                <a:latin typeface="メイリオ" panose="020B0604030504040204" pitchFamily="50" charset="-128"/>
                <a:ea typeface="メイリオ" panose="020B0604030504040204" pitchFamily="50" charset="-128"/>
              </a:rPr>
              <a:t>[Simulation</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conditions]</a:t>
            </a:r>
          </a:p>
          <a:p>
            <a:pPr marL="457176" indent="-457176">
              <a:buFont typeface="Arial" panose="020B0604020202020204" pitchFamily="34" charset="0"/>
              <a:buChar char="•"/>
            </a:pPr>
            <a:r>
              <a:rPr lang="en-US" altLang="ja-JP" sz="2800" dirty="0">
                <a:latin typeface="メイリオ" panose="020B0604030504040204" pitchFamily="50" charset="-128"/>
                <a:ea typeface="メイリオ" panose="020B0604030504040204" pitchFamily="50" charset="-128"/>
              </a:rPr>
              <a:t>Sample:</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water and aqueous solution (Glycine and β-alanine)</a:t>
            </a:r>
          </a:p>
          <a:p>
            <a:pPr marL="457176" indent="-457176">
              <a:buFont typeface="Arial" panose="020B0604020202020204" pitchFamily="34" charset="0"/>
              <a:buChar char="•"/>
            </a:pPr>
            <a:r>
              <a:rPr lang="en-US" altLang="ja-JP" sz="2800" dirty="0">
                <a:latin typeface="メイリオ" panose="020B0604030504040204" pitchFamily="50" charset="-128"/>
                <a:ea typeface="メイリオ" panose="020B0604030504040204" pitchFamily="50" charset="-128"/>
              </a:rPr>
              <a:t>Time:</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30ps</a:t>
            </a:r>
          </a:p>
          <a:p>
            <a:pPr marL="457176" indent="-457176">
              <a:buFont typeface="Arial" panose="020B0604020202020204" pitchFamily="34" charset="0"/>
              <a:buChar char="•"/>
            </a:pPr>
            <a:r>
              <a:rPr lang="en-US" altLang="ja-JP" sz="2800" dirty="0">
                <a:latin typeface="メイリオ" panose="020B0604030504040204" pitchFamily="50" charset="-128"/>
                <a:ea typeface="メイリオ" panose="020B0604030504040204" pitchFamily="50" charset="-128"/>
              </a:rPr>
              <a:t>Time step:</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0.1ps</a:t>
            </a:r>
          </a:p>
          <a:p>
            <a:pPr marL="457176" indent="-457176">
              <a:buFont typeface="Arial" panose="020B0604020202020204" pitchFamily="34" charset="0"/>
              <a:buChar char="•"/>
            </a:pPr>
            <a:r>
              <a:rPr lang="en-US" altLang="ja-JP" sz="2800" dirty="0">
                <a:latin typeface="メイリオ" panose="020B0604030504040204" pitchFamily="50" charset="-128"/>
                <a:ea typeface="メイリオ" panose="020B0604030504040204" pitchFamily="50" charset="-128"/>
              </a:rPr>
              <a:t>Force</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field:</a:t>
            </a:r>
            <a:r>
              <a:rPr lang="ja-JP" altLang="en-US" sz="2800" dirty="0">
                <a:latin typeface="メイリオ" panose="020B0604030504040204" pitchFamily="50" charset="-128"/>
                <a:ea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rPr>
              <a:t>CHARMm</a:t>
            </a:r>
            <a:endParaRPr lang="en-US" altLang="ja-JP" sz="2800" dirty="0">
              <a:latin typeface="メイリオ" panose="020B0604030504040204" pitchFamily="50" charset="-128"/>
              <a:ea typeface="メイリオ" panose="020B0604030504040204" pitchFamily="50" charset="-128"/>
            </a:endParaRPr>
          </a:p>
          <a:p>
            <a:pPr marL="457176" indent="-457176">
              <a:buFont typeface="Arial" panose="020B0604020202020204" pitchFamily="34" charset="0"/>
              <a:buChar char="•"/>
            </a:pPr>
            <a:r>
              <a:rPr lang="en-US" altLang="ja-JP" sz="2800" dirty="0">
                <a:latin typeface="メイリオ" panose="020B0604030504040204" pitchFamily="50" charset="-128"/>
                <a:ea typeface="メイリオ" panose="020B0604030504040204" pitchFamily="50" charset="-128"/>
              </a:rPr>
              <a:t>Cell</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shape:</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Cubic</a:t>
            </a:r>
          </a:p>
          <a:p>
            <a:pPr marL="457176" indent="-457176">
              <a:buFont typeface="Arial" panose="020B0604020202020204" pitchFamily="34" charset="0"/>
              <a:buChar char="•"/>
            </a:pPr>
            <a:r>
              <a:rPr lang="en-US" altLang="ja-JP" sz="2800" dirty="0">
                <a:latin typeface="メイリオ" panose="020B0604030504040204" pitchFamily="50" charset="-128"/>
                <a:ea typeface="メイリオ" panose="020B0604030504040204" pitchFamily="50" charset="-128"/>
              </a:rPr>
              <a:t>Ensemble:</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NVT</a:t>
            </a:r>
          </a:p>
          <a:p>
            <a:pPr marL="457176" indent="-457176">
              <a:buFont typeface="Arial" panose="020B0604020202020204" pitchFamily="34" charset="0"/>
              <a:buChar char="•"/>
            </a:pPr>
            <a:r>
              <a:rPr lang="en-US" altLang="ja-JP" sz="2800" dirty="0">
                <a:solidFill>
                  <a:prstClr val="black"/>
                </a:solidFill>
                <a:latin typeface="メイリオ" panose="020B0604030504040204" pitchFamily="50" charset="-128"/>
                <a:ea typeface="メイリオ" panose="020B0604030504040204" pitchFamily="50" charset="-128"/>
              </a:rPr>
              <a:t>Temperature:</a:t>
            </a:r>
            <a:r>
              <a:rPr lang="ja-JP" altLang="en-US" sz="2800" dirty="0">
                <a:solidFill>
                  <a:prstClr val="black"/>
                </a:solidFill>
                <a:latin typeface="メイリオ" panose="020B0604030504040204" pitchFamily="50" charset="-128"/>
                <a:ea typeface="メイリオ" panose="020B0604030504040204" pitchFamily="50" charset="-128"/>
              </a:rPr>
              <a:t> </a:t>
            </a:r>
            <a:r>
              <a:rPr lang="en-US" altLang="ja-JP" sz="2800" dirty="0">
                <a:solidFill>
                  <a:prstClr val="black"/>
                </a:solidFill>
                <a:latin typeface="メイリオ" panose="020B0604030504040204" pitchFamily="50" charset="-128"/>
                <a:ea typeface="メイリオ" panose="020B0604030504040204" pitchFamily="50" charset="-128"/>
              </a:rPr>
              <a:t>293K[4]</a:t>
            </a:r>
          </a:p>
          <a:p>
            <a:pPr lvl="0"/>
            <a:r>
              <a:rPr lang="en-US" altLang="ja-JP" sz="2800" dirty="0">
                <a:solidFill>
                  <a:prstClr val="black"/>
                </a:solidFill>
                <a:latin typeface="メイリオ" panose="020B0604030504040204" pitchFamily="50" charset="-128"/>
                <a:ea typeface="メイリオ" panose="020B0604030504040204" pitchFamily="50" charset="-128"/>
              </a:rPr>
              <a:t>[Algorithm]</a:t>
            </a:r>
          </a:p>
          <a:p>
            <a:pPr marL="457176" indent="-457176">
              <a:buFont typeface="Arial" panose="020B0604020202020204" pitchFamily="34" charset="0"/>
              <a:buChar char="•"/>
            </a:pPr>
            <a:r>
              <a:rPr lang="en-US" altLang="ja-JP" sz="2800" dirty="0">
                <a:solidFill>
                  <a:prstClr val="black"/>
                </a:solidFill>
                <a:latin typeface="メイリオ" panose="020B0604030504040204" pitchFamily="50" charset="-128"/>
                <a:ea typeface="メイリオ" panose="020B0604030504040204" pitchFamily="50" charset="-128"/>
              </a:rPr>
              <a:t>Particle Mesh Ewald</a:t>
            </a:r>
            <a:r>
              <a:rPr lang="ja-JP" altLang="en-US" sz="2800" dirty="0">
                <a:solidFill>
                  <a:prstClr val="black"/>
                </a:solidFill>
                <a:latin typeface="メイリオ" panose="020B0604030504040204" pitchFamily="50" charset="-128"/>
                <a:ea typeface="メイリオ" panose="020B0604030504040204" pitchFamily="50" charset="-128"/>
              </a:rPr>
              <a:t> </a:t>
            </a:r>
            <a:r>
              <a:rPr lang="en-US" altLang="ja-JP" sz="2800" dirty="0">
                <a:solidFill>
                  <a:prstClr val="black"/>
                </a:solidFill>
                <a:latin typeface="メイリオ" panose="020B0604030504040204" pitchFamily="50" charset="-128"/>
                <a:ea typeface="メイリオ" panose="020B0604030504040204" pitchFamily="50" charset="-128"/>
              </a:rPr>
              <a:t>method</a:t>
            </a:r>
          </a:p>
          <a:p>
            <a:pPr marL="457176" indent="-457176">
              <a:buFont typeface="Arial" panose="020B0604020202020204" pitchFamily="34" charset="0"/>
              <a:buChar char="•"/>
            </a:pPr>
            <a:r>
              <a:rPr lang="en-US" altLang="ja-JP" sz="2800" dirty="0">
                <a:solidFill>
                  <a:prstClr val="black"/>
                </a:solidFill>
                <a:latin typeface="メイリオ" panose="020B0604030504040204" pitchFamily="50" charset="-128"/>
                <a:ea typeface="メイリオ" panose="020B0604030504040204" pitchFamily="50" charset="-128"/>
              </a:rPr>
              <a:t>SHAKE</a:t>
            </a:r>
            <a:r>
              <a:rPr lang="ja-JP" altLang="en-US" sz="2800" dirty="0">
                <a:solidFill>
                  <a:prstClr val="black"/>
                </a:solidFill>
                <a:latin typeface="メイリオ" panose="020B0604030504040204" pitchFamily="50" charset="-128"/>
                <a:ea typeface="メイリオ" panose="020B0604030504040204" pitchFamily="50" charset="-128"/>
              </a:rPr>
              <a:t> </a:t>
            </a:r>
            <a:r>
              <a:rPr lang="en-US" altLang="ja-JP" sz="2800" dirty="0">
                <a:solidFill>
                  <a:prstClr val="black"/>
                </a:solidFill>
                <a:latin typeface="メイリオ" panose="020B0604030504040204" pitchFamily="50" charset="-128"/>
                <a:ea typeface="メイリオ" panose="020B0604030504040204" pitchFamily="50" charset="-128"/>
              </a:rPr>
              <a:t>method</a:t>
            </a:r>
          </a:p>
        </p:txBody>
      </p:sp>
      <p:sp>
        <p:nvSpPr>
          <p:cNvPr id="325" name="テキスト ボックス 324">
            <a:extLst>
              <a:ext uri="{FF2B5EF4-FFF2-40B4-BE49-F238E27FC236}">
                <a16:creationId xmlns:a16="http://schemas.microsoft.com/office/drawing/2014/main" id="{A328B5A6-09B0-4337-804B-1FFFC35F5F90}"/>
              </a:ext>
            </a:extLst>
          </p:cNvPr>
          <p:cNvSpPr txBox="1"/>
          <p:nvPr/>
        </p:nvSpPr>
        <p:spPr>
          <a:xfrm>
            <a:off x="-370520" y="39560326"/>
            <a:ext cx="4441486" cy="830997"/>
          </a:xfrm>
          <a:prstGeom prst="rect">
            <a:avLst/>
          </a:prstGeom>
          <a:noFill/>
        </p:spPr>
        <p:txBody>
          <a:bodyPr wrap="square" rtlCol="0">
            <a:spAutoFit/>
          </a:bodyPr>
          <a:lstStyle/>
          <a:p>
            <a:pPr algn="ctr"/>
            <a:r>
              <a:rPr lang="en-US" altLang="ja-JP" sz="4800" b="1" u="sng" dirty="0">
                <a:latin typeface="Times New Roman" panose="02020603050405020304" pitchFamily="18" charset="0"/>
                <a:ea typeface="メイリオ" panose="020B0604030504040204" pitchFamily="50" charset="-128"/>
                <a:cs typeface="Times New Roman" panose="02020603050405020304" pitchFamily="18" charset="0"/>
              </a:rPr>
              <a:t>Reference</a:t>
            </a:r>
            <a:endParaRPr lang="ja-JP" altLang="en-US" sz="4800" b="1" u="sng" dirty="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12" name="グループ化 11">
            <a:extLst>
              <a:ext uri="{FF2B5EF4-FFF2-40B4-BE49-F238E27FC236}">
                <a16:creationId xmlns:a16="http://schemas.microsoft.com/office/drawing/2014/main" id="{E3A71CB6-7DC4-47CE-A511-C681E6053EF6}"/>
              </a:ext>
            </a:extLst>
          </p:cNvPr>
          <p:cNvGrpSpPr/>
          <p:nvPr/>
        </p:nvGrpSpPr>
        <p:grpSpPr>
          <a:xfrm>
            <a:off x="515907" y="5031683"/>
            <a:ext cx="29231598" cy="4246191"/>
            <a:chOff x="440020" y="5164867"/>
            <a:chExt cx="29231598" cy="3204747"/>
          </a:xfrm>
        </p:grpSpPr>
        <p:sp>
          <p:nvSpPr>
            <p:cNvPr id="13" name="正方形/長方形 12">
              <a:extLst>
                <a:ext uri="{FF2B5EF4-FFF2-40B4-BE49-F238E27FC236}">
                  <a16:creationId xmlns:a16="http://schemas.microsoft.com/office/drawing/2014/main" id="{4B3CEF22-A6F4-4123-8D00-4623FA7FF059}"/>
                </a:ext>
              </a:extLst>
            </p:cNvPr>
            <p:cNvSpPr/>
            <p:nvPr/>
          </p:nvSpPr>
          <p:spPr>
            <a:xfrm>
              <a:off x="440020" y="5526102"/>
              <a:ext cx="29231598" cy="284351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0" name="テキスト ボックス 9">
              <a:extLst>
                <a:ext uri="{FF2B5EF4-FFF2-40B4-BE49-F238E27FC236}">
                  <a16:creationId xmlns:a16="http://schemas.microsoft.com/office/drawing/2014/main" id="{B6728BDE-3FC6-4B24-976C-EB918DF227D1}"/>
                </a:ext>
              </a:extLst>
            </p:cNvPr>
            <p:cNvSpPr txBox="1"/>
            <p:nvPr/>
          </p:nvSpPr>
          <p:spPr>
            <a:xfrm>
              <a:off x="828423" y="5164867"/>
              <a:ext cx="4328625" cy="83099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4800" b="1" u="sng" dirty="0">
                  <a:latin typeface="Times New Roman" panose="02020603050405020304" pitchFamily="18" charset="0"/>
                  <a:ea typeface="HG丸ｺﾞｼｯｸM-PRO" panose="020F0600000000000000" pitchFamily="50" charset="-128"/>
                  <a:cs typeface="Times New Roman" panose="02020603050405020304" pitchFamily="18" charset="0"/>
                </a:rPr>
                <a:t>Introduction</a:t>
              </a:r>
              <a:endParaRPr lang="ja-JP" altLang="en-US" sz="4800" b="1" u="sng" dirty="0">
                <a:latin typeface="Times New Roman" panose="02020603050405020304" pitchFamily="18" charset="0"/>
                <a:ea typeface="HG丸ｺﾞｼｯｸM-PRO" panose="020F0600000000000000" pitchFamily="50" charset="-128"/>
                <a:cs typeface="Times New Roman" panose="02020603050405020304" pitchFamily="18" charset="0"/>
              </a:endParaRPr>
            </a:p>
          </p:txBody>
        </p:sp>
      </p:grpSp>
      <p:sp>
        <p:nvSpPr>
          <p:cNvPr id="6" name="テキスト ボックス 5">
            <a:extLst>
              <a:ext uri="{FF2B5EF4-FFF2-40B4-BE49-F238E27FC236}">
                <a16:creationId xmlns:a16="http://schemas.microsoft.com/office/drawing/2014/main" id="{B5F81189-60CB-4647-B878-CA3B3609355B}"/>
              </a:ext>
            </a:extLst>
          </p:cNvPr>
          <p:cNvSpPr txBox="1"/>
          <p:nvPr/>
        </p:nvSpPr>
        <p:spPr>
          <a:xfrm>
            <a:off x="375374" y="532775"/>
            <a:ext cx="29399934" cy="4544834"/>
          </a:xfrm>
          <a:prstGeom prst="rect">
            <a:avLst/>
          </a:prstGeom>
          <a:noFill/>
        </p:spPr>
        <p:txBody>
          <a:bodyPr wrap="square" rtlCol="0">
            <a:spAutoFit/>
          </a:bodyPr>
          <a:lstStyle/>
          <a:p>
            <a:pPr algn="ctr"/>
            <a:r>
              <a:rPr lang="en-US" altLang="ja-JP" sz="6000" b="1" dirty="0">
                <a:latin typeface="メイリオ" panose="020B0604030504040204" pitchFamily="50" charset="-128"/>
                <a:ea typeface="メイリオ" panose="020B0604030504040204" pitchFamily="50" charset="-128"/>
                <a:cs typeface="Times New Roman" panose="02020603050405020304" pitchFamily="18" charset="0"/>
              </a:rPr>
              <a:t>Molecular dynamics simulation for understanding in </a:t>
            </a:r>
          </a:p>
          <a:p>
            <a:pPr algn="ctr"/>
            <a:r>
              <a:rPr lang="en-US" altLang="ja-JP" sz="6000" b="1" dirty="0">
                <a:latin typeface="メイリオ" panose="020B0604030504040204" pitchFamily="50" charset="-128"/>
                <a:ea typeface="メイリオ" panose="020B0604030504040204" pitchFamily="50" charset="-128"/>
                <a:cs typeface="Times New Roman" panose="02020603050405020304" pitchFamily="18" charset="0"/>
              </a:rPr>
              <a:t>dynamic water structures of aqueous solution of biomolecules</a:t>
            </a:r>
          </a:p>
          <a:p>
            <a:pPr algn="ctr"/>
            <a:r>
              <a:rPr kumimoji="1" lang="en-US" altLang="ja-JP" sz="6000" b="1" dirty="0">
                <a:latin typeface="メイリオ" panose="020B0604030504040204" pitchFamily="50" charset="-128"/>
                <a:ea typeface="メイリオ" panose="020B0604030504040204" pitchFamily="50" charset="-128"/>
                <a:cs typeface="Times New Roman" panose="02020603050405020304" pitchFamily="18" charset="0"/>
              </a:rPr>
              <a:t>-</a:t>
            </a:r>
            <a:r>
              <a:rPr lang="ja-JP" altLang="en-US" sz="6000" b="1" dirty="0">
                <a:latin typeface="メイリオ" panose="020B0604030504040204" pitchFamily="50" charset="-128"/>
                <a:ea typeface="メイリオ" panose="020B0604030504040204" pitchFamily="50" charset="-128"/>
                <a:cs typeface="Times New Roman" panose="02020603050405020304" pitchFamily="18" charset="0"/>
              </a:rPr>
              <a:t>生体分子水溶液の動的構造の理解のための分子動力学シミュレーション</a:t>
            </a:r>
            <a:r>
              <a:rPr kumimoji="1" lang="en-US" altLang="ja-JP" sz="6000" b="1" dirty="0">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sz="3600" b="1" u="sng" baseline="30000" dirty="0">
              <a:latin typeface="メイリオ" panose="020B0604030504040204" pitchFamily="50" charset="-128"/>
              <a:ea typeface="メイリオ" panose="020B0604030504040204" pitchFamily="50" charset="-128"/>
            </a:endParaRPr>
          </a:p>
          <a:p>
            <a:pPr algn="ctr"/>
            <a:endParaRPr lang="en-US" altLang="ja-JP" sz="4400" b="1" u="sng" baseline="30000" dirty="0">
              <a:latin typeface="メイリオ" panose="020B0604030504040204" pitchFamily="50" charset="-128"/>
              <a:ea typeface="メイリオ" panose="020B0604030504040204" pitchFamily="50" charset="-128"/>
              <a:cs typeface="Times New Roman" panose="02020603050405020304" pitchFamily="18" charset="0"/>
            </a:endParaRPr>
          </a:p>
          <a:p>
            <a:pPr algn="ctr"/>
            <a:r>
              <a:rPr lang="en-US" altLang="ja-JP" sz="4400" b="1" u="sng" baseline="300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4400" b="1" u="sng" dirty="0">
                <a:latin typeface="メイリオ" panose="020B0604030504040204" pitchFamily="50" charset="-128"/>
                <a:ea typeface="メイリオ" panose="020B0604030504040204" pitchFamily="50" charset="-128"/>
                <a:cs typeface="Times New Roman" panose="02020603050405020304" pitchFamily="18" charset="0"/>
              </a:rPr>
              <a:t>T. Shimura</a:t>
            </a:r>
            <a:r>
              <a:rPr lang="en-US"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1)</a:t>
            </a:r>
            <a:r>
              <a:rPr lang="en-US" altLang="ja-JP" sz="4400" b="1" dirty="0">
                <a:latin typeface="メイリオ" panose="020B0604030504040204" pitchFamily="50" charset="-128"/>
                <a:ea typeface="メイリオ" panose="020B0604030504040204" pitchFamily="50" charset="-128"/>
                <a:cs typeface="Times New Roman" panose="02020603050405020304" pitchFamily="18" charset="0"/>
              </a:rPr>
              <a:t>, K. </a:t>
            </a:r>
            <a:r>
              <a:rPr lang="en-US" altLang="ja-JP" sz="4400" b="1" dirty="0" err="1">
                <a:latin typeface="メイリオ" panose="020B0604030504040204" pitchFamily="50" charset="-128"/>
                <a:ea typeface="メイリオ" panose="020B0604030504040204" pitchFamily="50" charset="-128"/>
                <a:cs typeface="Times New Roman" panose="02020603050405020304" pitchFamily="18" charset="0"/>
              </a:rPr>
              <a:t>Furuhata</a:t>
            </a:r>
            <a:r>
              <a:rPr lang="ja-JP"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１</a:t>
            </a:r>
            <a:r>
              <a:rPr lang="en-US"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4400" b="1" dirty="0">
                <a:latin typeface="メイリオ" panose="020B0604030504040204" pitchFamily="50" charset="-128"/>
                <a:ea typeface="メイリオ" panose="020B0604030504040204" pitchFamily="50" charset="-128"/>
                <a:cs typeface="Times New Roman" panose="02020603050405020304" pitchFamily="18" charset="0"/>
              </a:rPr>
              <a:t> , S. </a:t>
            </a:r>
            <a:r>
              <a:rPr lang="en-US" altLang="ja-JP" sz="4400" b="1" dirty="0" err="1">
                <a:latin typeface="メイリオ" panose="020B0604030504040204" pitchFamily="50" charset="-128"/>
                <a:ea typeface="メイリオ" panose="020B0604030504040204" pitchFamily="50" charset="-128"/>
                <a:cs typeface="Times New Roman" panose="02020603050405020304" pitchFamily="18" charset="0"/>
              </a:rPr>
              <a:t>Yagihara</a:t>
            </a:r>
            <a:r>
              <a:rPr lang="ja-JP"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１</a:t>
            </a:r>
            <a:r>
              <a:rPr lang="en-US"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4400" b="1" dirty="0">
                <a:latin typeface="メイリオ" panose="020B0604030504040204" pitchFamily="50" charset="-128"/>
                <a:ea typeface="メイリオ" panose="020B0604030504040204" pitchFamily="50" charset="-128"/>
                <a:cs typeface="Times New Roman" panose="02020603050405020304" pitchFamily="18" charset="0"/>
              </a:rPr>
              <a:t> , N. </a:t>
            </a:r>
            <a:r>
              <a:rPr lang="en-US" altLang="ja-JP" sz="4400" b="1" dirty="0" err="1">
                <a:latin typeface="メイリオ" panose="020B0604030504040204" pitchFamily="50" charset="-128"/>
                <a:ea typeface="メイリオ" panose="020B0604030504040204" pitchFamily="50" charset="-128"/>
                <a:cs typeface="Times New Roman" panose="02020603050405020304" pitchFamily="18" charset="0"/>
              </a:rPr>
              <a:t>Shinyashiki</a:t>
            </a:r>
            <a:r>
              <a:rPr lang="ja-JP"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１</a:t>
            </a:r>
            <a:r>
              <a:rPr lang="en-US"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4400" b="1" dirty="0">
                <a:latin typeface="メイリオ" panose="020B0604030504040204" pitchFamily="50" charset="-128"/>
                <a:ea typeface="メイリオ" panose="020B0604030504040204" pitchFamily="50" charset="-128"/>
                <a:cs typeface="Times New Roman" panose="02020603050405020304" pitchFamily="18" charset="0"/>
              </a:rPr>
              <a:t>, R. Kita</a:t>
            </a:r>
            <a:r>
              <a:rPr lang="ja-JP"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１</a:t>
            </a:r>
            <a:r>
              <a:rPr lang="en-US"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4400" b="1" dirty="0">
                <a:latin typeface="メイリオ" panose="020B0604030504040204" pitchFamily="50" charset="-128"/>
                <a:ea typeface="メイリオ" panose="020B0604030504040204" pitchFamily="50" charset="-128"/>
                <a:cs typeface="Times New Roman" panose="02020603050405020304" pitchFamily="18" charset="0"/>
              </a:rPr>
              <a:t> and K. Shoji</a:t>
            </a:r>
            <a:r>
              <a:rPr lang="en-US" altLang="ja-JP" sz="4400" b="1" baseline="30000" dirty="0">
                <a:latin typeface="メイリオ" panose="020B0604030504040204" pitchFamily="50" charset="-128"/>
                <a:ea typeface="メイリオ" panose="020B0604030504040204" pitchFamily="50" charset="-128"/>
                <a:cs typeface="Times New Roman" panose="02020603050405020304" pitchFamily="18" charset="0"/>
              </a:rPr>
              <a:t>2)</a:t>
            </a:r>
            <a:endParaRPr lang="ja-JP" altLang="ja-JP" sz="4400" b="1" dirty="0">
              <a:latin typeface="メイリオ" panose="020B0604030504040204" pitchFamily="50" charset="-128"/>
              <a:ea typeface="メイリオ" panose="020B0604030504040204" pitchFamily="50" charset="-128"/>
              <a:cs typeface="Times New Roman" panose="02020603050405020304" pitchFamily="18" charset="0"/>
            </a:endParaRPr>
          </a:p>
          <a:p>
            <a:pPr algn="ctr" fontAlgn="auto"/>
            <a:r>
              <a:rPr lang="en-US" altLang="ja-JP" sz="3600" b="1" baseline="30000" dirty="0">
                <a:latin typeface="メイリオ" panose="020B0604030504040204" pitchFamily="50" charset="-128"/>
                <a:ea typeface="メイリオ" panose="020B0604030504040204" pitchFamily="50" charset="-128"/>
                <a:cs typeface="Times New Roman" panose="02020603050405020304" pitchFamily="18" charset="0"/>
              </a:rPr>
              <a:t>1) </a:t>
            </a:r>
            <a:r>
              <a:rPr lang="en-US" altLang="ja-JP" sz="3600" b="1" dirty="0">
                <a:latin typeface="メイリオ" panose="020B0604030504040204" pitchFamily="50" charset="-128"/>
                <a:ea typeface="メイリオ" panose="020B0604030504040204" pitchFamily="50" charset="-128"/>
                <a:cs typeface="Times New Roman" panose="02020603050405020304" pitchFamily="18" charset="0"/>
              </a:rPr>
              <a:t>Department of Physics, Tokai University, </a:t>
            </a:r>
            <a:r>
              <a:rPr lang="en-US" altLang="ja-JP" sz="3600" b="1" baseline="30000" dirty="0">
                <a:latin typeface="メイリオ" panose="020B0604030504040204" pitchFamily="50" charset="-128"/>
                <a:ea typeface="メイリオ" panose="020B0604030504040204" pitchFamily="50" charset="-128"/>
                <a:cs typeface="Times New Roman" panose="02020603050405020304" pitchFamily="18" charset="0"/>
              </a:rPr>
              <a:t>2) </a:t>
            </a:r>
            <a:r>
              <a:rPr lang="en-US" altLang="ja-JP" sz="3600" b="1" dirty="0">
                <a:latin typeface="メイリオ" panose="020B0604030504040204" pitchFamily="50" charset="-128"/>
                <a:ea typeface="メイリオ" panose="020B0604030504040204" pitchFamily="50" charset="-128"/>
                <a:cs typeface="Times New Roman" panose="02020603050405020304" pitchFamily="18" charset="0"/>
              </a:rPr>
              <a:t>Graduate School of Science, Tokai University</a:t>
            </a:r>
            <a:endParaRPr lang="ja-JP" altLang="ja-JP" sz="3600" b="1"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45" name="矢印: 右 244">
            <a:extLst>
              <a:ext uri="{FF2B5EF4-FFF2-40B4-BE49-F238E27FC236}">
                <a16:creationId xmlns:a16="http://schemas.microsoft.com/office/drawing/2014/main" id="{42A86BE4-B7D0-40C0-B199-73EF8CE09AB0}"/>
              </a:ext>
            </a:extLst>
          </p:cNvPr>
          <p:cNvSpPr/>
          <p:nvPr/>
        </p:nvSpPr>
        <p:spPr>
          <a:xfrm>
            <a:off x="19091724" y="11927367"/>
            <a:ext cx="2212535" cy="1723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a:extLst>
              <a:ext uri="{FF2B5EF4-FFF2-40B4-BE49-F238E27FC236}">
                <a16:creationId xmlns:a16="http://schemas.microsoft.com/office/drawing/2014/main" id="{4561F255-E329-47CF-95DC-ED1E736F6C06}"/>
              </a:ext>
            </a:extLst>
          </p:cNvPr>
          <p:cNvSpPr txBox="1"/>
          <p:nvPr/>
        </p:nvSpPr>
        <p:spPr>
          <a:xfrm>
            <a:off x="17929651" y="14400203"/>
            <a:ext cx="4440401" cy="523220"/>
          </a:xfrm>
          <a:prstGeom prst="rect">
            <a:avLst/>
          </a:prstGeom>
          <a:noFill/>
        </p:spPr>
        <p:txBody>
          <a:bodyPr wrap="square" rtlCol="0">
            <a:spAutoFit/>
          </a:bodyPr>
          <a:lstStyle/>
          <a:p>
            <a:r>
              <a:rPr lang="en-US" altLang="ja-JP" sz="2800" dirty="0">
                <a:latin typeface="Times New Roman" panose="02020603050405020304" pitchFamily="18" charset="0"/>
                <a:ea typeface="メイリオ" panose="020B0604030504040204" pitchFamily="50" charset="-128"/>
                <a:cs typeface="Times New Roman" panose="02020603050405020304" pitchFamily="18" charset="0"/>
              </a:rPr>
              <a:t>Laplace</a:t>
            </a:r>
            <a:r>
              <a:rPr lang="ja-JP" altLang="en-US" sz="28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800" dirty="0">
                <a:latin typeface="Times New Roman" panose="02020603050405020304" pitchFamily="18" charset="0"/>
                <a:ea typeface="メイリオ" panose="020B0604030504040204" pitchFamily="50" charset="-128"/>
                <a:cs typeface="Times New Roman" panose="02020603050405020304" pitchFamily="18" charset="0"/>
              </a:rPr>
              <a:t> Fourier transform</a:t>
            </a:r>
            <a:endParaRPr kumimoji="1" lang="en-US" altLang="ja-JP" sz="28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nvGrpSpPr>
          <p:cNvPr id="253" name="グループ化 252">
            <a:extLst>
              <a:ext uri="{FF2B5EF4-FFF2-40B4-BE49-F238E27FC236}">
                <a16:creationId xmlns:a16="http://schemas.microsoft.com/office/drawing/2014/main" id="{2E1B2DE7-3F4B-429C-A015-8B85C68DE8BC}"/>
              </a:ext>
            </a:extLst>
          </p:cNvPr>
          <p:cNvGrpSpPr/>
          <p:nvPr/>
        </p:nvGrpSpPr>
        <p:grpSpPr>
          <a:xfrm>
            <a:off x="526495" y="24478510"/>
            <a:ext cx="29259401" cy="12543711"/>
            <a:chOff x="571088" y="22044817"/>
            <a:chExt cx="29259401" cy="9519848"/>
          </a:xfrm>
        </p:grpSpPr>
        <p:sp>
          <p:nvSpPr>
            <p:cNvPr id="19" name="正方形/長方形 18">
              <a:extLst>
                <a:ext uri="{FF2B5EF4-FFF2-40B4-BE49-F238E27FC236}">
                  <a16:creationId xmlns:a16="http://schemas.microsoft.com/office/drawing/2014/main" id="{DC287A63-20EC-4326-8DE5-D7027719C970}"/>
                </a:ext>
              </a:extLst>
            </p:cNvPr>
            <p:cNvSpPr/>
            <p:nvPr/>
          </p:nvSpPr>
          <p:spPr>
            <a:xfrm>
              <a:off x="571088" y="22414039"/>
              <a:ext cx="29259401" cy="915062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120" name="テキスト ボックス 119">
              <a:extLst>
                <a:ext uri="{FF2B5EF4-FFF2-40B4-BE49-F238E27FC236}">
                  <a16:creationId xmlns:a16="http://schemas.microsoft.com/office/drawing/2014/main" id="{FAD3975C-67AB-4CCC-BAD8-96B83167EFEB}"/>
                </a:ext>
              </a:extLst>
            </p:cNvPr>
            <p:cNvSpPr txBox="1"/>
            <p:nvPr/>
          </p:nvSpPr>
          <p:spPr>
            <a:xfrm>
              <a:off x="904310" y="22044817"/>
              <a:ext cx="6170533" cy="83099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4800" b="1" u="sng" dirty="0">
                  <a:latin typeface="Times New Roman" panose="02020603050405020304" pitchFamily="18" charset="0"/>
                  <a:cs typeface="Times New Roman" panose="02020603050405020304" pitchFamily="18" charset="0"/>
                </a:rPr>
                <a:t>Result and Discussion </a:t>
              </a:r>
            </a:p>
          </p:txBody>
        </p:sp>
      </p:grpSp>
      <p:grpSp>
        <p:nvGrpSpPr>
          <p:cNvPr id="15" name="グループ化 14">
            <a:extLst>
              <a:ext uri="{FF2B5EF4-FFF2-40B4-BE49-F238E27FC236}">
                <a16:creationId xmlns:a16="http://schemas.microsoft.com/office/drawing/2014/main" id="{0839A7C0-EDD1-403D-9D40-0BD8FF6A519C}"/>
              </a:ext>
            </a:extLst>
          </p:cNvPr>
          <p:cNvGrpSpPr/>
          <p:nvPr/>
        </p:nvGrpSpPr>
        <p:grpSpPr>
          <a:xfrm>
            <a:off x="252125" y="37124310"/>
            <a:ext cx="29634362" cy="2469276"/>
            <a:chOff x="475523" y="37288782"/>
            <a:chExt cx="29299785" cy="2469276"/>
          </a:xfrm>
        </p:grpSpPr>
        <p:sp>
          <p:nvSpPr>
            <p:cNvPr id="330" name="四角形: 角を丸くする 329">
              <a:extLst>
                <a:ext uri="{FF2B5EF4-FFF2-40B4-BE49-F238E27FC236}">
                  <a16:creationId xmlns:a16="http://schemas.microsoft.com/office/drawing/2014/main" id="{DB100B94-5DC4-4B90-873C-2032EAB5BB53}"/>
                </a:ext>
              </a:extLst>
            </p:cNvPr>
            <p:cNvSpPr/>
            <p:nvPr/>
          </p:nvSpPr>
          <p:spPr>
            <a:xfrm>
              <a:off x="475523" y="37748999"/>
              <a:ext cx="29299785" cy="2009059"/>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 name="テキスト ボックス 121">
              <a:extLst>
                <a:ext uri="{FF2B5EF4-FFF2-40B4-BE49-F238E27FC236}">
                  <a16:creationId xmlns:a16="http://schemas.microsoft.com/office/drawing/2014/main" id="{C989FD5C-A7EF-413B-8564-E19DD1FD44EA}"/>
                </a:ext>
              </a:extLst>
            </p:cNvPr>
            <p:cNvSpPr txBox="1"/>
            <p:nvPr/>
          </p:nvSpPr>
          <p:spPr>
            <a:xfrm>
              <a:off x="1213779" y="37288782"/>
              <a:ext cx="3919046" cy="830997"/>
            </a:xfrm>
            <a:prstGeom prst="rect">
              <a:avLst/>
            </a:prstGeom>
            <a:solidFill>
              <a:schemeClr val="bg1"/>
            </a:solidFill>
          </p:spPr>
          <p:txBody>
            <a:bodyPr wrap="square" rtlCol="0">
              <a:spAutoFit/>
            </a:bodyPr>
            <a:lstStyle/>
            <a:p>
              <a:pPr algn="ctr"/>
              <a:r>
                <a:rPr lang="en-US" altLang="ja-JP" sz="4800" b="1" u="sng" dirty="0">
                  <a:latin typeface="Times New Roman" panose="02020603050405020304" pitchFamily="18" charset="0"/>
                  <a:ea typeface="メイリオ" panose="020B0604030504040204" pitchFamily="50" charset="-128"/>
                  <a:cs typeface="Times New Roman" panose="02020603050405020304" pitchFamily="18" charset="0"/>
                </a:rPr>
                <a:t>Conclusion</a:t>
              </a:r>
              <a:endParaRPr lang="ja-JP" altLang="en-US" sz="4800" b="1" u="sng"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29" name="グループ化 28">
            <a:extLst>
              <a:ext uri="{FF2B5EF4-FFF2-40B4-BE49-F238E27FC236}">
                <a16:creationId xmlns:a16="http://schemas.microsoft.com/office/drawing/2014/main" id="{2AACC1CB-3523-4FB4-8742-0DC14F8F84A3}"/>
              </a:ext>
            </a:extLst>
          </p:cNvPr>
          <p:cNvGrpSpPr/>
          <p:nvPr/>
        </p:nvGrpSpPr>
        <p:grpSpPr>
          <a:xfrm>
            <a:off x="11480606" y="10814241"/>
            <a:ext cx="7597180" cy="6821252"/>
            <a:chOff x="12462587" y="11515083"/>
            <a:chExt cx="7937092" cy="6869182"/>
          </a:xfrm>
        </p:grpSpPr>
        <p:sp>
          <p:nvSpPr>
            <p:cNvPr id="238" name="テキスト ボックス 237">
              <a:extLst>
                <a:ext uri="{FF2B5EF4-FFF2-40B4-BE49-F238E27FC236}">
                  <a16:creationId xmlns:a16="http://schemas.microsoft.com/office/drawing/2014/main" id="{390416CF-B63B-474A-A02D-A896057AFFDA}"/>
                </a:ext>
              </a:extLst>
            </p:cNvPr>
            <p:cNvSpPr txBox="1"/>
            <p:nvPr/>
          </p:nvSpPr>
          <p:spPr>
            <a:xfrm>
              <a:off x="12462587" y="16989538"/>
              <a:ext cx="7937092" cy="1394727"/>
            </a:xfrm>
            <a:prstGeom prst="rect">
              <a:avLst/>
            </a:prstGeom>
            <a:noFill/>
          </p:spPr>
          <p:txBody>
            <a:bodyPr wrap="square" rtlCol="0">
              <a:spAutoFit/>
            </a:bodyPr>
            <a:lstStyle/>
            <a:p>
              <a:r>
                <a:rPr kumimoji="1" lang="en-US" altLang="ja-JP" sz="2800" dirty="0">
                  <a:latin typeface="メイリオ" panose="020B0604030504040204" pitchFamily="50" charset="-128"/>
                  <a:ea typeface="メイリオ" panose="020B0604030504040204" pitchFamily="50" charset="-128"/>
                </a:rPr>
                <a:t>Fig.1.The Debye function expressed </a:t>
              </a:r>
              <a:r>
                <a:rPr lang="en-US" altLang="ja-JP" sz="2800" dirty="0">
                  <a:latin typeface="メイリオ" panose="020B0604030504040204" pitchFamily="50" charset="-128"/>
                  <a:ea typeface="メイリオ" panose="020B0604030504040204" pitchFamily="50" charset="-128"/>
                </a:rPr>
                <a:t>b</a:t>
              </a:r>
              <a:r>
                <a:rPr kumimoji="1" lang="en-US" altLang="ja-JP" sz="2800" dirty="0">
                  <a:latin typeface="メイリオ" panose="020B0604030504040204" pitchFamily="50" charset="-128"/>
                  <a:ea typeface="メイリオ" panose="020B0604030504040204" pitchFamily="50" charset="-128"/>
                </a:rPr>
                <a:t>y   </a:t>
              </a:r>
            </a:p>
            <a:p>
              <a:r>
                <a:rPr lang="en-US" altLang="ja-JP" sz="2800" dirty="0">
                  <a:latin typeface="メイリオ" panose="020B0604030504040204" pitchFamily="50" charset="-128"/>
                  <a:ea typeface="メイリオ" panose="020B0604030504040204" pitchFamily="50" charset="-128"/>
                </a:rPr>
                <a:t>       auto-and cross-correlation functions</a:t>
              </a:r>
            </a:p>
            <a:p>
              <a:r>
                <a:rPr lang="en-US" altLang="ja-JP" sz="2800" dirty="0">
                  <a:latin typeface="メイリオ" panose="020B0604030504040204" pitchFamily="50" charset="-128"/>
                  <a:ea typeface="メイリオ" panose="020B0604030504040204" pitchFamily="50" charset="-128"/>
                </a:rPr>
                <a:t>       for the single exponential function</a:t>
              </a:r>
            </a:p>
          </p:txBody>
        </p:sp>
        <p:grpSp>
          <p:nvGrpSpPr>
            <p:cNvPr id="28" name="グループ化 27">
              <a:extLst>
                <a:ext uri="{FF2B5EF4-FFF2-40B4-BE49-F238E27FC236}">
                  <a16:creationId xmlns:a16="http://schemas.microsoft.com/office/drawing/2014/main" id="{67A180B9-DF0E-4E64-82C5-BC79025F682F}"/>
                </a:ext>
              </a:extLst>
            </p:cNvPr>
            <p:cNvGrpSpPr/>
            <p:nvPr/>
          </p:nvGrpSpPr>
          <p:grpSpPr>
            <a:xfrm>
              <a:off x="12687676" y="11515083"/>
              <a:ext cx="6398766" cy="5254700"/>
              <a:chOff x="12687676" y="11515083"/>
              <a:chExt cx="6398766" cy="5254700"/>
            </a:xfrm>
          </p:grpSpPr>
          <mc:AlternateContent xmlns:mc="http://schemas.openxmlformats.org/markup-compatibility/2006" xmlns:a14="http://schemas.microsoft.com/office/drawing/2010/main">
            <mc:Choice Requires="a14">
              <p:sp>
                <p:nvSpPr>
                  <p:cNvPr id="249" name="テキスト ボックス 248">
                    <a:extLst>
                      <a:ext uri="{FF2B5EF4-FFF2-40B4-BE49-F238E27FC236}">
                        <a16:creationId xmlns:a16="http://schemas.microsoft.com/office/drawing/2014/main" id="{8B8D1DE2-E7FC-4CF8-8077-E03D8A39096C}"/>
                      </a:ext>
                    </a:extLst>
                  </p:cNvPr>
                  <p:cNvSpPr txBox="1"/>
                  <p:nvPr/>
                </p:nvSpPr>
                <p:spPr>
                  <a:xfrm>
                    <a:off x="14765182" y="11515083"/>
                    <a:ext cx="4321260" cy="1580689"/>
                  </a:xfrm>
                  <a:prstGeom prst="rect">
                    <a:avLst/>
                  </a:prstGeom>
                  <a:noFill/>
                </p:spPr>
                <p:txBody>
                  <a:bodyPr wrap="square" rtlCol="0">
                    <a:spAutoFit/>
                  </a:bodyPr>
                  <a:lstStyle/>
                  <a:p>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Single exponential function</a:t>
                    </a:r>
                  </a:p>
                  <a:p>
                    <a:r>
                      <a:rPr kumimoji="1" lang="el-GR" altLang="ja-JP" sz="2400" dirty="0">
                        <a:latin typeface="Times New Roman" panose="02020603050405020304" pitchFamily="18" charset="0"/>
                        <a:ea typeface="メイリオ" panose="020B0604030504040204" pitchFamily="50" charset="-128"/>
                        <a:cs typeface="Times New Roman" panose="02020603050405020304" pitchFamily="18" charset="0"/>
                      </a:rPr>
                      <a:t>Φ</a:t>
                    </a:r>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(t) = exp(-t / </a:t>
                    </a:r>
                    <a14:m>
                      <m:oMath xmlns:m="http://schemas.openxmlformats.org/officeDocument/2006/math">
                        <m:r>
                          <m:rPr>
                            <m:sty m:val="p"/>
                          </m:rPr>
                          <a:rPr kumimoji="1" lang="ja-JP" altLang="en-US" sz="2400" i="0" smtClean="0">
                            <a:latin typeface="Cambria Math" panose="02040503050406030204" pitchFamily="18" charset="0"/>
                            <a:ea typeface="メイリオ" panose="020B0604030504040204" pitchFamily="50" charset="-128"/>
                            <a:cs typeface="Times New Roman" panose="02020603050405020304" pitchFamily="18" charset="0"/>
                          </a:rPr>
                          <m:t>τ</m:t>
                        </m:r>
                      </m:oMath>
                    </a14:m>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a:t>
                    </a:r>
                  </a:p>
                  <a:p>
                    <a:r>
                      <a:rPr kumimoji="1" lang="en-US" altLang="ja-JP" sz="2400" dirty="0">
                        <a:latin typeface="Times New Roman" panose="02020603050405020304" pitchFamily="18" charset="0"/>
                        <a:ea typeface="メイリオ" panose="020B0604030504040204" pitchFamily="50" charset="-128"/>
                        <a:cs typeface="Times New Roman" panose="02020603050405020304" pitchFamily="18" charset="0"/>
                      </a:rPr>
                      <a:t>The relaxation time: tau</a:t>
                    </a:r>
                  </a:p>
                  <a:p>
                    <a14:m>
                      <m:oMath xmlns:m="http://schemas.openxmlformats.org/officeDocument/2006/math">
                        <m:r>
                          <a:rPr lang="ja-JP" altLang="en-US" sz="2400" i="1" smtClean="0">
                            <a:latin typeface="Cambria Math" panose="02040503050406030204" pitchFamily="18" charset="0"/>
                            <a:ea typeface="メイリオ" panose="020B0604030504040204" pitchFamily="50" charset="-128"/>
                            <a:cs typeface="Times New Roman" panose="02020603050405020304" pitchFamily="18" charset="0"/>
                          </a:rPr>
                          <m:t>𝜏</m:t>
                        </m:r>
                      </m:oMath>
                    </a14:m>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 = 9.81ps, 20</a:t>
                    </a:r>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[4]</a:t>
                    </a:r>
                    <a:endParaRPr kumimoji="1" lang="ja-JP" altLang="en-US" sz="2400"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249" name="テキスト ボックス 248">
                    <a:extLst>
                      <a:ext uri="{FF2B5EF4-FFF2-40B4-BE49-F238E27FC236}">
                        <a16:creationId xmlns:a16="http://schemas.microsoft.com/office/drawing/2014/main" id="{8B8D1DE2-E7FC-4CF8-8077-E03D8A39096C}"/>
                      </a:ext>
                    </a:extLst>
                  </p:cNvPr>
                  <p:cNvSpPr txBox="1">
                    <a:spLocks noRot="1" noChangeAspect="1" noMove="1" noResize="1" noEditPoints="1" noAdjustHandles="1" noChangeArrowheads="1" noChangeShapeType="1" noTextEdit="1"/>
                  </p:cNvSpPr>
                  <p:nvPr/>
                </p:nvSpPr>
                <p:spPr>
                  <a:xfrm>
                    <a:off x="14765182" y="11515083"/>
                    <a:ext cx="4321260" cy="1580689"/>
                  </a:xfrm>
                  <a:prstGeom prst="rect">
                    <a:avLst/>
                  </a:prstGeom>
                  <a:blipFill>
                    <a:blip r:embed="rId4"/>
                    <a:stretch>
                      <a:fillRect l="-2360" t="-3113" b="-8171"/>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198CEC9D-519E-4474-A4E6-DB31EBB1AE20}"/>
                  </a:ext>
                </a:extLst>
              </p:cNvPr>
              <p:cNvSpPr txBox="1"/>
              <p:nvPr/>
            </p:nvSpPr>
            <p:spPr>
              <a:xfrm>
                <a:off x="14922574" y="16123452"/>
                <a:ext cx="2726243" cy="646331"/>
              </a:xfrm>
              <a:prstGeom prst="rect">
                <a:avLst/>
              </a:prstGeom>
              <a:solidFill>
                <a:schemeClr val="bg1"/>
              </a:solidFill>
              <a:ln>
                <a:noFill/>
              </a:ln>
            </p:spPr>
            <p:txBody>
              <a:bodyPr wrap="square" rtlCol="0">
                <a:spAutoFit/>
              </a:bodyPr>
              <a:lstStyle/>
              <a:p>
                <a:pPr algn="ctr"/>
                <a:r>
                  <a:rPr lang="en-US" altLang="ja-JP" sz="3600" dirty="0">
                    <a:latin typeface="メイリオ" panose="020B0604030504040204" pitchFamily="50" charset="-128"/>
                    <a:ea typeface="メイリオ" panose="020B0604030504040204" pitchFamily="50" charset="-128"/>
                  </a:rPr>
                  <a:t>Time/</a:t>
                </a:r>
                <a:r>
                  <a:rPr lang="en-US" altLang="ja-JP" sz="3600" dirty="0" err="1">
                    <a:latin typeface="メイリオ" panose="020B0604030504040204" pitchFamily="50" charset="-128"/>
                    <a:ea typeface="メイリオ" panose="020B0604030504040204" pitchFamily="50" charset="-128"/>
                  </a:rPr>
                  <a:t>ps</a:t>
                </a:r>
                <a:endParaRPr kumimoji="1" lang="ja-JP" altLang="en-US" sz="3200" dirty="0">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4AF48F6F-32C4-4466-BCE8-4BB745EF7575}"/>
                  </a:ext>
                </a:extLst>
              </p:cNvPr>
              <p:cNvSpPr txBox="1"/>
              <p:nvPr/>
            </p:nvSpPr>
            <p:spPr>
              <a:xfrm rot="16200000">
                <a:off x="11647720" y="13161666"/>
                <a:ext cx="2726243" cy="646331"/>
              </a:xfrm>
              <a:prstGeom prst="rect">
                <a:avLst/>
              </a:prstGeom>
              <a:solidFill>
                <a:schemeClr val="bg1"/>
              </a:solidFill>
              <a:ln>
                <a:noFill/>
              </a:ln>
            </p:spPr>
            <p:txBody>
              <a:bodyPr wrap="square" rtlCol="0">
                <a:spAutoFit/>
              </a:bodyPr>
              <a:lstStyle/>
              <a:p>
                <a:pPr algn="ctr"/>
                <a:r>
                  <a:rPr lang="el-GR" altLang="ja-JP" sz="3600" dirty="0">
                    <a:latin typeface="メイリオ" panose="020B0604030504040204" pitchFamily="50" charset="-128"/>
                    <a:ea typeface="メイリオ" panose="020B0604030504040204" pitchFamily="50" charset="-128"/>
                  </a:rPr>
                  <a:t>Φ</a:t>
                </a:r>
                <a:r>
                  <a:rPr lang="en-US" altLang="ja-JP" sz="3600" dirty="0">
                    <a:latin typeface="メイリオ" panose="020B0604030504040204" pitchFamily="50" charset="-128"/>
                    <a:ea typeface="メイリオ" panose="020B0604030504040204" pitchFamily="50" charset="-128"/>
                  </a:rPr>
                  <a:t>(t)</a:t>
                </a:r>
                <a:endParaRPr kumimoji="1" lang="ja-JP" altLang="en-US" sz="3200" dirty="0">
                  <a:latin typeface="メイリオ" panose="020B0604030504040204" pitchFamily="50" charset="-128"/>
                  <a:ea typeface="メイリオ" panose="020B0604030504040204" pitchFamily="50" charset="-128"/>
                </a:endParaRPr>
              </a:p>
            </p:txBody>
          </p:sp>
        </p:grpSp>
      </p:grpSp>
      <p:grpSp>
        <p:nvGrpSpPr>
          <p:cNvPr id="17" name="グループ化 16">
            <a:extLst>
              <a:ext uri="{FF2B5EF4-FFF2-40B4-BE49-F238E27FC236}">
                <a16:creationId xmlns:a16="http://schemas.microsoft.com/office/drawing/2014/main" id="{E81ABA6B-5183-41D5-A6F9-1FD5ACE6A39A}"/>
              </a:ext>
            </a:extLst>
          </p:cNvPr>
          <p:cNvGrpSpPr/>
          <p:nvPr/>
        </p:nvGrpSpPr>
        <p:grpSpPr>
          <a:xfrm>
            <a:off x="851643" y="18890631"/>
            <a:ext cx="7229281" cy="5324385"/>
            <a:chOff x="854158" y="19619709"/>
            <a:chExt cx="7229281" cy="5324385"/>
          </a:xfrm>
        </p:grpSpPr>
        <p:sp>
          <p:nvSpPr>
            <p:cNvPr id="42" name="テキスト ボックス 41">
              <a:extLst>
                <a:ext uri="{FF2B5EF4-FFF2-40B4-BE49-F238E27FC236}">
                  <a16:creationId xmlns:a16="http://schemas.microsoft.com/office/drawing/2014/main" id="{A327E6C7-CD14-471E-B855-26F4A19EBBCA}"/>
                </a:ext>
              </a:extLst>
            </p:cNvPr>
            <p:cNvSpPr txBox="1"/>
            <p:nvPr/>
          </p:nvSpPr>
          <p:spPr>
            <a:xfrm>
              <a:off x="854158" y="19619709"/>
              <a:ext cx="7229281" cy="954107"/>
            </a:xfrm>
            <a:prstGeom prst="rect">
              <a:avLst/>
            </a:prstGeom>
            <a:noFill/>
          </p:spPr>
          <p:txBody>
            <a:bodyPr wrap="square" rtlCol="0">
              <a:spAutoFit/>
            </a:bodyPr>
            <a:lstStyle/>
            <a:p>
              <a:r>
                <a:rPr lang="en-US" altLang="ja-JP" sz="2800" dirty="0">
                  <a:latin typeface="メイリオ" panose="020B0604030504040204" pitchFamily="50" charset="-128"/>
                  <a:ea typeface="メイリオ" panose="020B0604030504040204" pitchFamily="50" charset="-128"/>
                </a:rPr>
                <a:t>Discovery Studio</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2017</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R2</a:t>
              </a:r>
            </a:p>
            <a:p>
              <a:r>
                <a:rPr lang="en-US" altLang="ja-JP" sz="2800" dirty="0">
                  <a:latin typeface="メイリオ" panose="020B0604030504040204" pitchFamily="50" charset="-128"/>
                  <a:ea typeface="メイリオ" panose="020B0604030504040204" pitchFamily="50" charset="-128"/>
                </a:rPr>
                <a:t>(BIOVIA, </a:t>
              </a:r>
              <a:r>
                <a:rPr lang="ja-JP" altLang="en-US" sz="2800" dirty="0">
                  <a:latin typeface="メイリオ" panose="020B0604030504040204" pitchFamily="50" charset="-128"/>
                  <a:ea typeface="メイリオ" panose="020B0604030504040204" pitchFamily="50" charset="-128"/>
                </a:rPr>
                <a:t>東海大学総合情報センター</a:t>
              </a:r>
              <a:r>
                <a:rPr lang="en-US" altLang="ja-JP" sz="2800" dirty="0">
                  <a:latin typeface="メイリオ" panose="020B0604030504040204" pitchFamily="50" charset="-128"/>
                  <a:ea typeface="メイリオ" panose="020B0604030504040204" pitchFamily="50" charset="-128"/>
                </a:rPr>
                <a:t>)</a:t>
              </a:r>
            </a:p>
          </p:txBody>
        </p:sp>
        <p:pic>
          <p:nvPicPr>
            <p:cNvPr id="43" name="図 42">
              <a:extLst>
                <a:ext uri="{FF2B5EF4-FFF2-40B4-BE49-F238E27FC236}">
                  <a16:creationId xmlns:a16="http://schemas.microsoft.com/office/drawing/2014/main" id="{ABFD19C2-593D-40B3-B30F-83703CEC583B}"/>
                </a:ext>
              </a:extLst>
            </p:cNvPr>
            <p:cNvPicPr>
              <a:picLocks noChangeAspect="1"/>
            </p:cNvPicPr>
            <p:nvPr/>
          </p:nvPicPr>
          <p:blipFill rotWithShape="1">
            <a:blip r:embed="rId5"/>
            <a:srcRect l="31520" t="15914" r="12698" b="10476"/>
            <a:stretch/>
          </p:blipFill>
          <p:spPr>
            <a:xfrm>
              <a:off x="2019747" y="20695743"/>
              <a:ext cx="3753367" cy="3095570"/>
            </a:xfrm>
            <a:prstGeom prst="rect">
              <a:avLst/>
            </a:prstGeom>
          </p:spPr>
        </p:pic>
        <p:sp>
          <p:nvSpPr>
            <p:cNvPr id="79" name="テキスト ボックス 78">
              <a:extLst>
                <a:ext uri="{FF2B5EF4-FFF2-40B4-BE49-F238E27FC236}">
                  <a16:creationId xmlns:a16="http://schemas.microsoft.com/office/drawing/2014/main" id="{899D3642-F450-4E15-AFE7-0DDD60C9E573}"/>
                </a:ext>
              </a:extLst>
            </p:cNvPr>
            <p:cNvSpPr txBox="1"/>
            <p:nvPr/>
          </p:nvSpPr>
          <p:spPr>
            <a:xfrm>
              <a:off x="1249870" y="23989987"/>
              <a:ext cx="6143155" cy="954107"/>
            </a:xfrm>
            <a:prstGeom prst="rect">
              <a:avLst/>
            </a:prstGeom>
            <a:noFill/>
          </p:spPr>
          <p:txBody>
            <a:bodyPr wrap="square" rtlCol="0">
              <a:spAutoFit/>
            </a:bodyPr>
            <a:lstStyle/>
            <a:p>
              <a:r>
                <a:rPr lang="en-US" altLang="ja-JP" sz="2800" dirty="0">
                  <a:latin typeface="メイリオ" panose="020B0604030504040204" pitchFamily="50" charset="-128"/>
                  <a:ea typeface="メイリオ" panose="020B0604030504040204" pitchFamily="50" charset="-128"/>
                </a:rPr>
                <a:t>Fig.3.MD simulation for water by</a:t>
              </a:r>
            </a:p>
            <a:p>
              <a:r>
                <a:rPr lang="en-US" altLang="ja-JP" sz="2800" dirty="0">
                  <a:latin typeface="メイリオ" panose="020B0604030504040204" pitchFamily="50" charset="-128"/>
                  <a:ea typeface="メイリオ" panose="020B0604030504040204" pitchFamily="50" charset="-128"/>
                </a:rPr>
                <a:t>        Discovery studio</a:t>
              </a:r>
            </a:p>
          </p:txBody>
        </p:sp>
      </p:grpSp>
      <p:grpSp>
        <p:nvGrpSpPr>
          <p:cNvPr id="8" name="グループ化 7">
            <a:extLst>
              <a:ext uri="{FF2B5EF4-FFF2-40B4-BE49-F238E27FC236}">
                <a16:creationId xmlns:a16="http://schemas.microsoft.com/office/drawing/2014/main" id="{6035AFD6-DD8A-4007-824F-F76AEC8677E4}"/>
              </a:ext>
            </a:extLst>
          </p:cNvPr>
          <p:cNvGrpSpPr/>
          <p:nvPr/>
        </p:nvGrpSpPr>
        <p:grpSpPr>
          <a:xfrm>
            <a:off x="515907" y="18024024"/>
            <a:ext cx="29231597" cy="6298675"/>
            <a:chOff x="515907" y="18966829"/>
            <a:chExt cx="29231597" cy="6298675"/>
          </a:xfrm>
        </p:grpSpPr>
        <p:sp>
          <p:nvSpPr>
            <p:cNvPr id="85" name="正方形/長方形 84">
              <a:extLst>
                <a:ext uri="{FF2B5EF4-FFF2-40B4-BE49-F238E27FC236}">
                  <a16:creationId xmlns:a16="http://schemas.microsoft.com/office/drawing/2014/main" id="{99B9D28E-BE49-4E0A-8094-9A2C27BD53E1}"/>
                </a:ext>
              </a:extLst>
            </p:cNvPr>
            <p:cNvSpPr/>
            <p:nvPr/>
          </p:nvSpPr>
          <p:spPr>
            <a:xfrm>
              <a:off x="515907" y="19522099"/>
              <a:ext cx="29231597" cy="574340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226" name="正方形/長方形 225">
              <a:extLst>
                <a:ext uri="{FF2B5EF4-FFF2-40B4-BE49-F238E27FC236}">
                  <a16:creationId xmlns:a16="http://schemas.microsoft.com/office/drawing/2014/main" id="{3F7B9AB0-1723-4F36-A6E6-FEC980F04509}"/>
                </a:ext>
              </a:extLst>
            </p:cNvPr>
            <p:cNvSpPr/>
            <p:nvPr/>
          </p:nvSpPr>
          <p:spPr>
            <a:xfrm>
              <a:off x="947030" y="18966829"/>
              <a:ext cx="4654045" cy="830997"/>
            </a:xfrm>
            <a:prstGeom prst="rect">
              <a:avLst/>
            </a:prstGeom>
            <a:solidFill>
              <a:schemeClr val="bg1"/>
            </a:solidFill>
            <a:ln>
              <a:noFill/>
            </a:ln>
          </p:spPr>
          <p:txBody>
            <a:bodyPr wrap="square">
              <a:spAutoFit/>
            </a:bodyPr>
            <a:lstStyle/>
            <a:p>
              <a:pPr algn="ctr"/>
              <a:r>
                <a:rPr lang="en-US" altLang="ja-JP" sz="4800" b="1" u="sng" dirty="0">
                  <a:latin typeface="Times New Roman" panose="02020603050405020304" pitchFamily="18" charset="0"/>
                  <a:ea typeface="メイリオ" panose="020B0604030504040204" pitchFamily="50" charset="-128"/>
                  <a:cs typeface="Times New Roman" panose="02020603050405020304" pitchFamily="18" charset="0"/>
                </a:rPr>
                <a:t>Experimental</a:t>
              </a:r>
              <a:endParaRPr lang="ja-JP" altLang="en-US" sz="4800" b="1" u="sng"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3A6D21F3-27EF-4F67-BAAB-239BCE03698B}"/>
              </a:ext>
            </a:extLst>
          </p:cNvPr>
          <p:cNvGrpSpPr/>
          <p:nvPr/>
        </p:nvGrpSpPr>
        <p:grpSpPr>
          <a:xfrm>
            <a:off x="14051029" y="18806631"/>
            <a:ext cx="8097519" cy="5254163"/>
            <a:chOff x="14767776" y="20115065"/>
            <a:chExt cx="8097519" cy="5254163"/>
          </a:xfrm>
        </p:grpSpPr>
        <p:pic>
          <p:nvPicPr>
            <p:cNvPr id="232" name="図 231">
              <a:extLst>
                <a:ext uri="{FF2B5EF4-FFF2-40B4-BE49-F238E27FC236}">
                  <a16:creationId xmlns:a16="http://schemas.microsoft.com/office/drawing/2014/main" id="{73700785-06C6-4C7C-A236-66985E0A59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33286" y="20115065"/>
              <a:ext cx="4654045" cy="2669730"/>
            </a:xfrm>
            <a:prstGeom prst="rect">
              <a:avLst/>
            </a:prstGeom>
          </p:spPr>
        </p:pic>
        <p:sp>
          <p:nvSpPr>
            <p:cNvPr id="233" name="テキスト ボックス 232">
              <a:extLst>
                <a:ext uri="{FF2B5EF4-FFF2-40B4-BE49-F238E27FC236}">
                  <a16:creationId xmlns:a16="http://schemas.microsoft.com/office/drawing/2014/main" id="{1C7A9EF8-FBE4-45A9-9944-0860092AB0D1}"/>
                </a:ext>
              </a:extLst>
            </p:cNvPr>
            <p:cNvSpPr txBox="1"/>
            <p:nvPr/>
          </p:nvSpPr>
          <p:spPr>
            <a:xfrm>
              <a:off x="14767776" y="22978454"/>
              <a:ext cx="8097519" cy="584775"/>
            </a:xfrm>
            <a:prstGeom prst="rect">
              <a:avLst/>
            </a:prstGeom>
            <a:noFill/>
          </p:spPr>
          <p:txBody>
            <a:bodyPr wrap="square" rtlCol="0">
              <a:spAutoFit/>
            </a:bodyPr>
            <a:lstStyle/>
            <a:p>
              <a:r>
                <a:rPr lang="en-US" altLang="ja-JP" sz="3200" dirty="0">
                  <a:latin typeface="メイリオ" panose="020B0604030504040204" pitchFamily="50" charset="-128"/>
                  <a:ea typeface="メイリオ" panose="020B0604030504040204" pitchFamily="50" charset="-128"/>
                </a:rPr>
                <a:t>Fig.4. Structural diagram of g</a:t>
              </a:r>
              <a:r>
                <a:rPr kumimoji="1" lang="en-US" altLang="ja-JP" sz="3200" dirty="0">
                  <a:latin typeface="メイリオ" panose="020B0604030504040204" pitchFamily="50" charset="-128"/>
                  <a:ea typeface="メイリオ" panose="020B0604030504040204" pitchFamily="50" charset="-128"/>
                </a:rPr>
                <a:t>lycine</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34" name="テキスト ボックス 233">
                  <a:extLst>
                    <a:ext uri="{FF2B5EF4-FFF2-40B4-BE49-F238E27FC236}">
                      <a16:creationId xmlns:a16="http://schemas.microsoft.com/office/drawing/2014/main" id="{7941EE8F-235A-4E99-9257-0798497E02CC}"/>
                    </a:ext>
                  </a:extLst>
                </p:cNvPr>
                <p:cNvSpPr txBox="1"/>
                <p:nvPr/>
              </p:nvSpPr>
              <p:spPr>
                <a:xfrm>
                  <a:off x="15973533" y="23799568"/>
                  <a:ext cx="6318159" cy="1569660"/>
                </a:xfrm>
                <a:prstGeom prst="rect">
                  <a:avLst/>
                </a:prstGeom>
                <a:noFill/>
              </p:spPr>
              <p:txBody>
                <a:bodyPr wrap="square" rtlCol="0">
                  <a:spAutoFit/>
                </a:bodyPr>
                <a:lstStyle/>
                <a:p>
                  <a:r>
                    <a:rPr lang="en-US" altLang="ja-JP" sz="3200" dirty="0">
                      <a:latin typeface="メイリオ" panose="020B0604030504040204" pitchFamily="50" charset="-128"/>
                      <a:ea typeface="メイリオ" panose="020B0604030504040204" pitchFamily="50" charset="-128"/>
                    </a:rPr>
                    <a:t>Chemical formula</a:t>
                  </a:r>
                  <a:r>
                    <a:rPr lang="ja-JP" altLang="en-US" sz="32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3200" i="1" smtClean="0">
                              <a:latin typeface="Cambria Math" panose="02040503050406030204" pitchFamily="18" charset="0"/>
                            </a:rPr>
                          </m:ctrlPr>
                        </m:sSubPr>
                        <m:e>
                          <m:r>
                            <m:rPr>
                              <m:sty m:val="p"/>
                            </m:rPr>
                            <a:rPr lang="en-US" altLang="ja-JP" sz="3200" b="0" i="0" smtClean="0">
                              <a:latin typeface="Cambria Math" panose="02040503050406030204" pitchFamily="18" charset="0"/>
                            </a:rPr>
                            <m:t>C</m:t>
                          </m:r>
                        </m:e>
                        <m:sub>
                          <m:r>
                            <a:rPr lang="en-US" altLang="ja-JP" sz="3200" b="0" i="0" smtClean="0">
                              <a:latin typeface="Cambria Math" panose="02040503050406030204" pitchFamily="18" charset="0"/>
                            </a:rPr>
                            <m:t>2</m:t>
                          </m:r>
                        </m:sub>
                      </m:sSub>
                      <m:sSub>
                        <m:sSubPr>
                          <m:ctrlPr>
                            <a:rPr lang="en-US" altLang="ja-JP" sz="3200" i="1" smtClean="0">
                              <a:latin typeface="Cambria Math" panose="02040503050406030204" pitchFamily="18" charset="0"/>
                            </a:rPr>
                          </m:ctrlPr>
                        </m:sSubPr>
                        <m:e>
                          <m:r>
                            <m:rPr>
                              <m:sty m:val="p"/>
                            </m:rPr>
                            <a:rPr lang="en-US" altLang="ja-JP" sz="3200" b="0" i="0" smtClean="0">
                              <a:latin typeface="Cambria Math" panose="02040503050406030204" pitchFamily="18" charset="0"/>
                            </a:rPr>
                            <m:t>H</m:t>
                          </m:r>
                        </m:e>
                        <m:sub>
                          <m:r>
                            <a:rPr lang="en-US" altLang="ja-JP" sz="3200" b="0" i="0" smtClean="0">
                              <a:latin typeface="Cambria Math" panose="02040503050406030204" pitchFamily="18" charset="0"/>
                            </a:rPr>
                            <m:t>5</m:t>
                          </m:r>
                        </m:sub>
                      </m:sSub>
                      <m:r>
                        <m:rPr>
                          <m:sty m:val="p"/>
                        </m:rPr>
                        <a:rPr lang="en-US" altLang="ja-JP" sz="3200" b="0" i="0" smtClean="0">
                          <a:latin typeface="Cambria Math" panose="02040503050406030204" pitchFamily="18" charset="0"/>
                        </a:rPr>
                        <m:t>N</m:t>
                      </m:r>
                      <m:sSub>
                        <m:sSubPr>
                          <m:ctrlPr>
                            <a:rPr lang="en-US" altLang="ja-JP" sz="3200" b="0" i="1" smtClean="0">
                              <a:latin typeface="Cambria Math" panose="02040503050406030204" pitchFamily="18" charset="0"/>
                            </a:rPr>
                          </m:ctrlPr>
                        </m:sSubPr>
                        <m:e>
                          <m:r>
                            <m:rPr>
                              <m:sty m:val="p"/>
                            </m:rPr>
                            <a:rPr lang="en-US" altLang="ja-JP" sz="3200" b="0" i="0" smtClean="0">
                              <a:latin typeface="Cambria Math" panose="02040503050406030204" pitchFamily="18" charset="0"/>
                            </a:rPr>
                            <m:t>O</m:t>
                          </m:r>
                        </m:e>
                        <m:sub>
                          <m:r>
                            <a:rPr lang="en-US" altLang="ja-JP" sz="3200" b="0" i="0" smtClean="0">
                              <a:latin typeface="Cambria Math" panose="02040503050406030204" pitchFamily="18" charset="0"/>
                            </a:rPr>
                            <m:t>2</m:t>
                          </m:r>
                        </m:sub>
                      </m:sSub>
                    </m:oMath>
                  </a14:m>
                  <a:endParaRPr lang="en-US" altLang="ja-JP" sz="3200" dirty="0">
                    <a:latin typeface="メイリオ" panose="020B0604030504040204" pitchFamily="50" charset="-128"/>
                    <a:ea typeface="メイリオ" panose="020B0604030504040204" pitchFamily="50" charset="-128"/>
                  </a:endParaRPr>
                </a:p>
                <a:p>
                  <a:r>
                    <a:rPr lang="en-US" altLang="ja-JP" sz="3200" dirty="0">
                      <a:latin typeface="メイリオ" panose="020B0604030504040204" pitchFamily="50" charset="-128"/>
                      <a:ea typeface="メイリオ" panose="020B0604030504040204" pitchFamily="50" charset="-128"/>
                    </a:rPr>
                    <a:t>Molecular weight</a:t>
                  </a:r>
                  <a:r>
                    <a:rPr lang="ja-JP" altLang="en-US" sz="32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75.07</a:t>
                  </a:r>
                </a:p>
                <a:p>
                  <a:r>
                    <a:rPr lang="en-US" altLang="ja-JP" sz="3200" dirty="0">
                      <a:latin typeface="メイリオ" panose="020B0604030504040204" pitchFamily="50" charset="-128"/>
                      <a:ea typeface="メイリオ" panose="020B0604030504040204" pitchFamily="50" charset="-128"/>
                    </a:rPr>
                    <a:t> Concentration: 2.79mol%</a:t>
                  </a:r>
                </a:p>
              </p:txBody>
            </p:sp>
          </mc:Choice>
          <mc:Fallback xmlns="">
            <p:sp>
              <p:nvSpPr>
                <p:cNvPr id="234" name="テキスト ボックス 233">
                  <a:extLst>
                    <a:ext uri="{FF2B5EF4-FFF2-40B4-BE49-F238E27FC236}">
                      <a16:creationId xmlns:a16="http://schemas.microsoft.com/office/drawing/2014/main" id="{7941EE8F-235A-4E99-9257-0798497E02CC}"/>
                    </a:ext>
                  </a:extLst>
                </p:cNvPr>
                <p:cNvSpPr txBox="1">
                  <a:spLocks noRot="1" noChangeAspect="1" noMove="1" noResize="1" noEditPoints="1" noAdjustHandles="1" noChangeArrowheads="1" noChangeShapeType="1" noTextEdit="1"/>
                </p:cNvSpPr>
                <p:nvPr/>
              </p:nvSpPr>
              <p:spPr>
                <a:xfrm>
                  <a:off x="15973533" y="23799568"/>
                  <a:ext cx="6318159" cy="1569660"/>
                </a:xfrm>
                <a:prstGeom prst="rect">
                  <a:avLst/>
                </a:prstGeom>
                <a:blipFill>
                  <a:blip r:embed="rId19"/>
                  <a:stretch>
                    <a:fillRect l="-2510" t="-4651" b="-11628"/>
                  </a:stretch>
                </a:blipFill>
              </p:spPr>
              <p:txBody>
                <a:bodyPr/>
                <a:lstStyle/>
                <a:p>
                  <a:r>
                    <a:rPr lang="ja-JP" altLang="en-US">
                      <a:noFill/>
                    </a:rPr>
                    <a:t> </a:t>
                  </a:r>
                </a:p>
              </p:txBody>
            </p:sp>
          </mc:Fallback>
        </mc:AlternateContent>
      </p:grpSp>
      <p:grpSp>
        <p:nvGrpSpPr>
          <p:cNvPr id="21" name="グループ化 20">
            <a:extLst>
              <a:ext uri="{FF2B5EF4-FFF2-40B4-BE49-F238E27FC236}">
                <a16:creationId xmlns:a16="http://schemas.microsoft.com/office/drawing/2014/main" id="{CA73A758-889C-4F0A-9C0C-C7DCA8436250}"/>
              </a:ext>
            </a:extLst>
          </p:cNvPr>
          <p:cNvGrpSpPr/>
          <p:nvPr/>
        </p:nvGrpSpPr>
        <p:grpSpPr>
          <a:xfrm>
            <a:off x="21663897" y="18813995"/>
            <a:ext cx="7849975" cy="5180533"/>
            <a:chOff x="22016282" y="20263491"/>
            <a:chExt cx="7849975" cy="5180533"/>
          </a:xfrm>
        </p:grpSpPr>
        <p:pic>
          <p:nvPicPr>
            <p:cNvPr id="236" name="図 235" descr="物体 が含まれている画像&#10;&#10;自動的に生成された説明">
              <a:extLst>
                <a:ext uri="{FF2B5EF4-FFF2-40B4-BE49-F238E27FC236}">
                  <a16:creationId xmlns:a16="http://schemas.microsoft.com/office/drawing/2014/main" id="{AEAD967C-B298-4627-AB16-84555F61FD4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762309" y="20263491"/>
              <a:ext cx="5513676" cy="2756838"/>
            </a:xfrm>
            <a:prstGeom prst="rect">
              <a:avLst/>
            </a:prstGeom>
          </p:spPr>
        </p:pic>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1E597043-4A37-44D2-92FA-7949A3074939}"/>
                    </a:ext>
                  </a:extLst>
                </p:cNvPr>
                <p:cNvSpPr txBox="1"/>
                <p:nvPr/>
              </p:nvSpPr>
              <p:spPr>
                <a:xfrm>
                  <a:off x="22762310" y="23874364"/>
                  <a:ext cx="5852818" cy="1569660"/>
                </a:xfrm>
                <a:prstGeom prst="rect">
                  <a:avLst/>
                </a:prstGeom>
                <a:noFill/>
              </p:spPr>
              <p:txBody>
                <a:bodyPr wrap="square" rtlCol="0">
                  <a:spAutoFit/>
                </a:bodyPr>
                <a:lstStyle/>
                <a:p>
                  <a:r>
                    <a:rPr lang="en-US" altLang="ja-JP" sz="3200" dirty="0">
                      <a:latin typeface="メイリオ" panose="020B0604030504040204" pitchFamily="50" charset="-128"/>
                      <a:ea typeface="メイリオ" panose="020B0604030504040204" pitchFamily="50" charset="-128"/>
                    </a:rPr>
                    <a:t>Chemical formula: </a:t>
                  </a:r>
                  <a14:m>
                    <m:oMath xmlns:m="http://schemas.openxmlformats.org/officeDocument/2006/math">
                      <m:sSub>
                        <m:sSubPr>
                          <m:ctrlPr>
                            <a:rPr lang="en-US" altLang="ja-JP" sz="3200" i="1" smtClean="0">
                              <a:latin typeface="Cambria Math" panose="02040503050406030204" pitchFamily="18" charset="0"/>
                            </a:rPr>
                          </m:ctrlPr>
                        </m:sSubPr>
                        <m:e>
                          <m:r>
                            <m:rPr>
                              <m:sty m:val="p"/>
                            </m:rPr>
                            <a:rPr lang="en-US" altLang="ja-JP" sz="3200" b="0" i="0" smtClean="0">
                              <a:latin typeface="Cambria Math" panose="02040503050406030204" pitchFamily="18" charset="0"/>
                            </a:rPr>
                            <m:t>C</m:t>
                          </m:r>
                        </m:e>
                        <m:sub>
                          <m:r>
                            <a:rPr lang="en-US" altLang="ja-JP" sz="3200" b="0" i="0" smtClean="0">
                              <a:latin typeface="Cambria Math" panose="02040503050406030204" pitchFamily="18" charset="0"/>
                            </a:rPr>
                            <m:t>3</m:t>
                          </m:r>
                        </m:sub>
                      </m:sSub>
                      <m:sSub>
                        <m:sSubPr>
                          <m:ctrlPr>
                            <a:rPr lang="en-US" altLang="ja-JP" sz="3200" i="1" smtClean="0">
                              <a:latin typeface="Cambria Math" panose="02040503050406030204" pitchFamily="18" charset="0"/>
                            </a:rPr>
                          </m:ctrlPr>
                        </m:sSubPr>
                        <m:e>
                          <m:r>
                            <m:rPr>
                              <m:sty m:val="p"/>
                            </m:rPr>
                            <a:rPr lang="en-US" altLang="ja-JP" sz="3200" b="0" i="0" smtClean="0">
                              <a:latin typeface="Cambria Math" panose="02040503050406030204" pitchFamily="18" charset="0"/>
                            </a:rPr>
                            <m:t>H</m:t>
                          </m:r>
                        </m:e>
                        <m:sub>
                          <m:r>
                            <a:rPr lang="en-US" altLang="ja-JP" sz="3200" b="0" i="0" smtClean="0">
                              <a:latin typeface="Cambria Math" panose="02040503050406030204" pitchFamily="18" charset="0"/>
                            </a:rPr>
                            <m:t>7</m:t>
                          </m:r>
                        </m:sub>
                      </m:sSub>
                      <m:r>
                        <m:rPr>
                          <m:sty m:val="p"/>
                        </m:rPr>
                        <a:rPr lang="en-US" altLang="ja-JP" sz="3200" b="0" i="0" smtClean="0">
                          <a:latin typeface="Cambria Math" panose="02040503050406030204" pitchFamily="18" charset="0"/>
                        </a:rPr>
                        <m:t>N</m:t>
                      </m:r>
                      <m:sSub>
                        <m:sSubPr>
                          <m:ctrlPr>
                            <a:rPr lang="en-US" altLang="ja-JP" sz="3200" b="0" i="1" smtClean="0">
                              <a:latin typeface="Cambria Math" panose="02040503050406030204" pitchFamily="18" charset="0"/>
                            </a:rPr>
                          </m:ctrlPr>
                        </m:sSubPr>
                        <m:e>
                          <m:r>
                            <m:rPr>
                              <m:sty m:val="p"/>
                            </m:rPr>
                            <a:rPr lang="en-US" altLang="ja-JP" sz="3200" b="0" i="0" smtClean="0">
                              <a:latin typeface="Cambria Math" panose="02040503050406030204" pitchFamily="18" charset="0"/>
                            </a:rPr>
                            <m:t>O</m:t>
                          </m:r>
                        </m:e>
                        <m:sub>
                          <m:r>
                            <a:rPr lang="en-US" altLang="ja-JP" sz="3200" b="0" i="0" smtClean="0">
                              <a:latin typeface="Cambria Math" panose="02040503050406030204" pitchFamily="18" charset="0"/>
                            </a:rPr>
                            <m:t>2</m:t>
                          </m:r>
                        </m:sub>
                      </m:sSub>
                    </m:oMath>
                  </a14:m>
                  <a:endParaRPr kumimoji="1" lang="en-US" altLang="ja-JP" sz="3200" dirty="0">
                    <a:latin typeface="メイリオ" panose="020B0604030504040204" pitchFamily="50" charset="-128"/>
                    <a:ea typeface="メイリオ" panose="020B0604030504040204" pitchFamily="50" charset="-128"/>
                  </a:endParaRPr>
                </a:p>
                <a:p>
                  <a:r>
                    <a:rPr lang="en-US" altLang="ja-JP" sz="3200" dirty="0">
                      <a:latin typeface="メイリオ" panose="020B0604030504040204" pitchFamily="50" charset="-128"/>
                      <a:ea typeface="メイリオ" panose="020B0604030504040204" pitchFamily="50" charset="-128"/>
                    </a:rPr>
                    <a:t>Molecular weight:  89.09</a:t>
                  </a:r>
                </a:p>
                <a:p>
                  <a:r>
                    <a:rPr lang="en-US" altLang="ja-JP" sz="3200" dirty="0">
                      <a:latin typeface="メイリオ" panose="020B0604030504040204" pitchFamily="50" charset="-128"/>
                      <a:ea typeface="メイリオ" panose="020B0604030504040204" pitchFamily="50" charset="-128"/>
                    </a:rPr>
                    <a:t>Concentration: 2.93mol%</a:t>
                  </a:r>
                </a:p>
              </p:txBody>
            </p:sp>
          </mc:Choice>
          <mc:Fallback xmlns="">
            <p:sp>
              <p:nvSpPr>
                <p:cNvPr id="95" name="テキスト ボックス 94">
                  <a:extLst>
                    <a:ext uri="{FF2B5EF4-FFF2-40B4-BE49-F238E27FC236}">
                      <a16:creationId xmlns:a16="http://schemas.microsoft.com/office/drawing/2014/main" id="{1E597043-4A37-44D2-92FA-7949A3074939}"/>
                    </a:ext>
                  </a:extLst>
                </p:cNvPr>
                <p:cNvSpPr txBox="1">
                  <a:spLocks noRot="1" noChangeAspect="1" noMove="1" noResize="1" noEditPoints="1" noAdjustHandles="1" noChangeArrowheads="1" noChangeShapeType="1" noTextEdit="1"/>
                </p:cNvSpPr>
                <p:nvPr/>
              </p:nvSpPr>
              <p:spPr>
                <a:xfrm>
                  <a:off x="22762310" y="23874364"/>
                  <a:ext cx="5852818" cy="1569660"/>
                </a:xfrm>
                <a:prstGeom prst="rect">
                  <a:avLst/>
                </a:prstGeom>
                <a:blipFill>
                  <a:blip r:embed="rId21"/>
                  <a:stretch>
                    <a:fillRect l="-2604" t="-4669" b="-12062"/>
                  </a:stretch>
                </a:blipFill>
              </p:spPr>
              <p:txBody>
                <a:bodyPr/>
                <a:lstStyle/>
                <a:p>
                  <a:r>
                    <a:rPr lang="ja-JP" altLang="en-US">
                      <a:noFill/>
                    </a:rPr>
                    <a:t> </a:t>
                  </a:r>
                </a:p>
              </p:txBody>
            </p:sp>
          </mc:Fallback>
        </mc:AlternateContent>
        <p:sp>
          <p:nvSpPr>
            <p:cNvPr id="97" name="テキスト ボックス 96">
              <a:extLst>
                <a:ext uri="{FF2B5EF4-FFF2-40B4-BE49-F238E27FC236}">
                  <a16:creationId xmlns:a16="http://schemas.microsoft.com/office/drawing/2014/main" id="{EF9D84FD-1DE6-4519-9E54-4A8A2B9A163B}"/>
                </a:ext>
              </a:extLst>
            </p:cNvPr>
            <p:cNvSpPr txBox="1"/>
            <p:nvPr/>
          </p:nvSpPr>
          <p:spPr>
            <a:xfrm>
              <a:off x="22016282" y="23123110"/>
              <a:ext cx="7849975" cy="584775"/>
            </a:xfrm>
            <a:prstGeom prst="rect">
              <a:avLst/>
            </a:prstGeom>
            <a:noFill/>
          </p:spPr>
          <p:txBody>
            <a:bodyPr wrap="square" rtlCol="0">
              <a:spAutoFit/>
            </a:bodyPr>
            <a:lstStyle/>
            <a:p>
              <a:r>
                <a:rPr lang="en-US" altLang="ja-JP" sz="3200" dirty="0">
                  <a:latin typeface="メイリオ" panose="020B0604030504040204" pitchFamily="50" charset="-128"/>
                  <a:ea typeface="メイリオ" panose="020B0604030504040204" pitchFamily="50" charset="-128"/>
                </a:rPr>
                <a:t>Fig.5. Structural diagram of β-alanine</a:t>
              </a:r>
              <a:endParaRPr kumimoji="1" lang="ja-JP" altLang="en-US" sz="3200" dirty="0">
                <a:latin typeface="メイリオ" panose="020B0604030504040204" pitchFamily="50" charset="-128"/>
                <a:ea typeface="メイリオ" panose="020B0604030504040204" pitchFamily="50" charset="-128"/>
              </a:endParaRPr>
            </a:p>
          </p:txBody>
        </p:sp>
      </p:grpSp>
      <p:sp>
        <p:nvSpPr>
          <p:cNvPr id="246" name="テキスト ボックス 245">
            <a:extLst>
              <a:ext uri="{FF2B5EF4-FFF2-40B4-BE49-F238E27FC236}">
                <a16:creationId xmlns:a16="http://schemas.microsoft.com/office/drawing/2014/main" id="{0AE467A9-5CBB-4C21-8151-DD79517ED987}"/>
              </a:ext>
            </a:extLst>
          </p:cNvPr>
          <p:cNvSpPr txBox="1"/>
          <p:nvPr/>
        </p:nvSpPr>
        <p:spPr>
          <a:xfrm>
            <a:off x="998811" y="10898540"/>
            <a:ext cx="9543575" cy="1384995"/>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分子の双極子モーメントの方向相関に関して、静的および</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動的な自己・相互相関関数から時間応答関数を求める</a:t>
            </a:r>
            <a:r>
              <a:rPr lang="en-US" altLang="ja-JP" sz="2800" dirty="0">
                <a:latin typeface="メイリオ" panose="020B0604030504040204" pitchFamily="50" charset="-128"/>
                <a:ea typeface="メイリオ" panose="020B0604030504040204" pitchFamily="50" charset="-128"/>
              </a:rPr>
              <a:t>.</a:t>
            </a:r>
          </a:p>
          <a:p>
            <a:endParaRPr lang="en-US" altLang="ja-JP"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DE2D4CC8-D447-40C7-8FF9-744277579551}"/>
                  </a:ext>
                </a:extLst>
              </p:cNvPr>
              <p:cNvSpPr txBox="1"/>
              <p:nvPr/>
            </p:nvSpPr>
            <p:spPr>
              <a:xfrm>
                <a:off x="1041821" y="12083040"/>
                <a:ext cx="10011548" cy="4177041"/>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2800" b="0" i="1" dirty="0" smtClean="0">
                          <a:latin typeface="Cambria Math" panose="02040503050406030204" pitchFamily="18" charset="0"/>
                        </a:rPr>
                        <m:t>       </m:t>
                      </m:r>
                      <m:r>
                        <m:rPr>
                          <m:sty m:val="p"/>
                        </m:rPr>
                        <a:rPr lang="en-US" altLang="ja-JP" sz="2800" i="1" dirty="0" smtClean="0">
                          <a:latin typeface="Cambria Math" panose="02040503050406030204" pitchFamily="18" charset="0"/>
                        </a:rPr>
                        <m:t>φ</m:t>
                      </m:r>
                      <m:d>
                        <m:dPr>
                          <m:ctrlPr>
                            <a:rPr lang="en-US" altLang="ja-JP" sz="2800" i="1" dirty="0" smtClean="0">
                              <a:latin typeface="Cambria Math" panose="02040503050406030204" pitchFamily="18" charset="0"/>
                            </a:rPr>
                          </m:ctrlPr>
                        </m:dPr>
                        <m:e>
                          <m:r>
                            <a:rPr lang="en-US" altLang="ja-JP" sz="2800" i="1" dirty="0" smtClean="0">
                              <a:latin typeface="Cambria Math" panose="02040503050406030204" pitchFamily="18" charset="0"/>
                            </a:rPr>
                            <m:t>𝑡</m:t>
                          </m:r>
                        </m:e>
                      </m:d>
                      <m:r>
                        <a:rPr lang="ja-JP" altLang="en-US" sz="2800" i="1" dirty="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𝑡</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𝑡</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𝑗</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num>
                        <m:den>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&lt;</m:t>
                          </m:r>
                          <m:nary>
                            <m:naryPr>
                              <m:chr m:val="∑"/>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𝑖</m:t>
                              </m:r>
                              <m:r>
                                <a:rPr lang="en-US" altLang="ja-JP" sz="2800" i="1">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rPr>
                                <m:t>𝑗</m:t>
                              </m:r>
                            </m:sub>
                            <m:sup>
                              <m:r>
                                <a:rPr lang="en-US" altLang="ja-JP" sz="2800" i="1">
                                  <a:latin typeface="Cambria Math" panose="02040503050406030204" pitchFamily="18" charset="0"/>
                                </a:rPr>
                                <m:t>𝑁</m:t>
                              </m:r>
                            </m:sup>
                            <m:e>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𝑖</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ja-JP" altLang="en-US" sz="2800" i="1">
                                  <a:latin typeface="Cambria Math" panose="02040503050406030204" pitchFamily="18" charset="0"/>
                                </a:rPr>
                                <m:t>・</m:t>
                              </m:r>
                              <m:sSub>
                                <m:sSubPr>
                                  <m:ctrlPr>
                                    <a:rPr lang="en-US" altLang="ja-JP" sz="2800" i="1">
                                      <a:latin typeface="Cambria Math" panose="02040503050406030204" pitchFamily="18" charset="0"/>
                                    </a:rPr>
                                  </m:ctrlPr>
                                </m:sSubPr>
                                <m:e>
                                  <m:r>
                                    <m:rPr>
                                      <m:sty m:val="p"/>
                                    </m:rPr>
                                    <a:rPr lang="en-US" altLang="ja-JP" sz="2800" i="1">
                                      <a:latin typeface="Cambria Math" panose="02040503050406030204" pitchFamily="18" charset="0"/>
                                    </a:rPr>
                                    <m:t>μ</m:t>
                                  </m:r>
                                </m:e>
                                <m:sub>
                                  <m:r>
                                    <a:rPr lang="en-US" altLang="ja-JP" sz="2800" i="1">
                                      <a:latin typeface="Cambria Math" panose="02040503050406030204" pitchFamily="18" charset="0"/>
                                    </a:rPr>
                                    <m:t>𝑗</m:t>
                                  </m:r>
                                </m:sub>
                              </m:sSub>
                              <m:d>
                                <m:dPr>
                                  <m:ctrlPr>
                                    <a:rPr lang="en-US" altLang="ja-JP" sz="2800" i="1">
                                      <a:latin typeface="Cambria Math" panose="02040503050406030204" pitchFamily="18" charset="0"/>
                                    </a:rPr>
                                  </m:ctrlPr>
                                </m:dPr>
                                <m:e>
                                  <m:r>
                                    <a:rPr lang="en-US" altLang="ja-JP" sz="2800" i="1">
                                      <a:latin typeface="Cambria Math" panose="02040503050406030204" pitchFamily="18" charset="0"/>
                                    </a:rPr>
                                    <m:t>0</m:t>
                                  </m:r>
                                </m:e>
                              </m:d>
                              <m:r>
                                <a:rPr lang="en-US" altLang="ja-JP" sz="2800" i="1">
                                  <a:latin typeface="Cambria Math" panose="02040503050406030204" pitchFamily="18" charset="0"/>
                                </a:rPr>
                                <m:t>&gt;</m:t>
                              </m:r>
                            </m:e>
                          </m:nary>
                        </m:den>
                      </m:f>
                    </m:oMath>
                  </m:oMathPara>
                </a14:m>
                <a:endParaRPr lang="en-US" altLang="ja-JP" sz="2800" i="1" dirty="0">
                  <a:latin typeface="メイリオ" panose="020B0604030504040204" pitchFamily="50" charset="-128"/>
                </a:endParaRPr>
              </a:p>
              <a:p>
                <a:endParaRPr lang="en-US" altLang="ja-JP" sz="2800" i="1"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 correlation function between dipole moments of</a:t>
                </a:r>
              </a:p>
              <a:p>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N molecules: φ (</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𝑡</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number of molecules: N</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a:t>
                </a:r>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 </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dipole moment: μ</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 elapsed time: t</a:t>
                </a:r>
              </a:p>
              <a:p>
                <a:r>
                  <a:rPr lang="ja-JP" altLang="en-US" sz="2800" dirty="0">
                    <a:latin typeface="メイリオ" panose="020B0604030504040204" pitchFamily="50" charset="-128"/>
                    <a:ea typeface="メイリオ" panose="020B0604030504040204" pitchFamily="50" charset="-128"/>
                    <a:cs typeface="Times New Roman" panose="02020603050405020304" pitchFamily="18" charset="0"/>
                  </a:rPr>
                  <a:t>・</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The number: </a:t>
                </a:r>
                <a:r>
                  <a:rPr lang="en-US" altLang="ja-JP" sz="2800" dirty="0" err="1">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j( </a:t>
                </a:r>
                <a:r>
                  <a:rPr lang="en-US" altLang="ja-JP" sz="2800" dirty="0" err="1">
                    <a:latin typeface="メイリオ" panose="020B0604030504040204" pitchFamily="50" charset="-128"/>
                    <a:ea typeface="メイリオ" panose="020B0604030504040204" pitchFamily="50" charset="-128"/>
                    <a:cs typeface="Times New Roman" panose="02020603050405020304" pitchFamily="18" charset="0"/>
                  </a:rPr>
                  <a:t>i</a:t>
                </a:r>
                <a:r>
                  <a:rPr lang="en-US" altLang="ja-JP" sz="2800" dirty="0">
                    <a:latin typeface="メイリオ" panose="020B0604030504040204" pitchFamily="50" charset="-128"/>
                    <a:ea typeface="メイリオ" panose="020B0604030504040204" pitchFamily="50" charset="-128"/>
                    <a:cs typeface="Times New Roman" panose="02020603050405020304" pitchFamily="18" charset="0"/>
                  </a:rPr>
                  <a:t> = 0, 1, 2…, j = 0, 1, 2…)</a:t>
                </a:r>
              </a:p>
            </p:txBody>
          </p:sp>
        </mc:Choice>
        <mc:Fallback xmlns="">
          <p:sp>
            <p:nvSpPr>
              <p:cNvPr id="108" name="テキスト ボックス 107">
                <a:extLst>
                  <a:ext uri="{FF2B5EF4-FFF2-40B4-BE49-F238E27FC236}">
                    <a16:creationId xmlns:a16="http://schemas.microsoft.com/office/drawing/2014/main" id="{DE2D4CC8-D447-40C7-8FF9-744277579551}"/>
                  </a:ext>
                </a:extLst>
              </p:cNvPr>
              <p:cNvSpPr txBox="1">
                <a:spLocks noRot="1" noChangeAspect="1" noMove="1" noResize="1" noEditPoints="1" noAdjustHandles="1" noChangeArrowheads="1" noChangeShapeType="1" noTextEdit="1"/>
              </p:cNvSpPr>
              <p:nvPr/>
            </p:nvSpPr>
            <p:spPr>
              <a:xfrm>
                <a:off x="1041821" y="12083040"/>
                <a:ext cx="10011548" cy="4177041"/>
              </a:xfrm>
              <a:prstGeom prst="rect">
                <a:avLst/>
              </a:prstGeom>
              <a:blipFill>
                <a:blip r:embed="rId22"/>
                <a:stretch>
                  <a:fillRect l="-1279" b="-3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7814C007-C528-4641-968E-7A4D0B81B4D1}"/>
                  </a:ext>
                </a:extLst>
              </p:cNvPr>
              <p:cNvSpPr/>
              <p:nvPr/>
            </p:nvSpPr>
            <p:spPr>
              <a:xfrm>
                <a:off x="23505606" y="11768778"/>
                <a:ext cx="2749792" cy="1031757"/>
              </a:xfrm>
              <a:prstGeom prst="rect">
                <a:avLst/>
              </a:prstGeom>
            </p:spPr>
            <p:txBody>
              <a:bodyPr wrap="none">
                <a:spAutoFit/>
              </a:bodyPr>
              <a:lstStyle/>
              <a:p>
                <a:pPr algn="ctr"/>
                <a:r>
                  <a:rPr lang="en-US" altLang="ja-JP" sz="2000" b="1" dirty="0">
                    <a:latin typeface="メイリオ" panose="020B0604030504040204" pitchFamily="50" charset="-128"/>
                    <a:ea typeface="メイリオ" panose="020B0604030504040204" pitchFamily="50" charset="-128"/>
                  </a:rPr>
                  <a:t>Debye equation</a:t>
                </a:r>
              </a:p>
              <a:p>
                <a:pPr/>
                <a14:m>
                  <m:oMathPara xmlns:m="http://schemas.openxmlformats.org/officeDocument/2006/math">
                    <m:oMathParaPr>
                      <m:jc m:val="centerGroup"/>
                    </m:oMathParaPr>
                    <m:oMath xmlns:m="http://schemas.openxmlformats.org/officeDocument/2006/math">
                      <m:sSup>
                        <m:sSupPr>
                          <m:ctrlPr>
                            <a:rPr lang="en-US" altLang="ja-JP" sz="2000" b="1" i="1">
                              <a:latin typeface="Cambria Math" panose="02040503050406030204" pitchFamily="18" charset="0"/>
                            </a:rPr>
                          </m:ctrlPr>
                        </m:sSupPr>
                        <m:e>
                          <m:r>
                            <a:rPr lang="ja-JP" altLang="en-US" sz="2000" b="1" i="0" smtClean="0">
                              <a:latin typeface="Cambria Math" panose="02040503050406030204" pitchFamily="18" charset="0"/>
                            </a:rPr>
                            <m:t>𝛆</m:t>
                          </m:r>
                        </m:e>
                        <m:sup>
                          <m:r>
                            <a:rPr lang="en-US" altLang="ja-JP" sz="2000" b="1" i="0" smtClean="0">
                              <a:latin typeface="Cambria Math" panose="02040503050406030204" pitchFamily="18" charset="0"/>
                              <a:ea typeface="Cambria Math" panose="02040503050406030204" pitchFamily="18" charset="0"/>
                            </a:rPr>
                            <m:t>∗</m:t>
                          </m:r>
                        </m:sup>
                      </m:sSup>
                      <m:d>
                        <m:dPr>
                          <m:ctrlPr>
                            <a:rPr lang="en-US" altLang="ja-JP" sz="2000" b="1" i="1">
                              <a:latin typeface="Cambria Math" panose="02040503050406030204" pitchFamily="18" charset="0"/>
                            </a:rPr>
                          </m:ctrlPr>
                        </m:dPr>
                        <m:e>
                          <m:r>
                            <a:rPr lang="ja-JP" altLang="en-US" sz="2000" b="1" i="0" smtClean="0">
                              <a:latin typeface="Cambria Math" panose="02040503050406030204" pitchFamily="18" charset="0"/>
                            </a:rPr>
                            <m:t>𝛚</m:t>
                          </m:r>
                        </m:e>
                      </m:d>
                      <m:r>
                        <a:rPr lang="en-US" altLang="ja-JP" sz="2000" b="1" i="0" smtClean="0">
                          <a:latin typeface="Cambria Math" panose="02040503050406030204" pitchFamily="18" charset="0"/>
                          <a:ea typeface="Cambria Math" panose="02040503050406030204" pitchFamily="18" charset="0"/>
                        </a:rPr>
                        <m:t>=</m:t>
                      </m:r>
                      <m:sSub>
                        <m:sSubPr>
                          <m:ctrlPr>
                            <a:rPr lang="en-US" altLang="ja-JP" sz="2000" b="1" i="1">
                              <a:latin typeface="Cambria Math" panose="02040503050406030204" pitchFamily="18" charset="0"/>
                              <a:ea typeface="Cambria Math" panose="02040503050406030204" pitchFamily="18" charset="0"/>
                            </a:rPr>
                          </m:ctrlPr>
                        </m:sSubPr>
                        <m:e>
                          <m:r>
                            <a:rPr lang="ja-JP" altLang="en-US" sz="2000" b="1" i="0" smtClean="0">
                              <a:latin typeface="Cambria Math" panose="02040503050406030204" pitchFamily="18" charset="0"/>
                              <a:ea typeface="Cambria Math" panose="02040503050406030204" pitchFamily="18" charset="0"/>
                            </a:rPr>
                            <m:t>𝛆</m:t>
                          </m:r>
                        </m:e>
                        <m:sub>
                          <m:r>
                            <a:rPr lang="en-US" altLang="ja-JP" sz="2000" b="1" i="0" smtClean="0">
                              <a:latin typeface="Cambria Math" panose="02040503050406030204" pitchFamily="18" charset="0"/>
                              <a:ea typeface="Cambria Math" panose="02040503050406030204" pitchFamily="18" charset="0"/>
                            </a:rPr>
                            <m:t>∞</m:t>
                          </m:r>
                        </m:sub>
                      </m:sSub>
                      <m:r>
                        <a:rPr lang="en-US" altLang="ja-JP" sz="2000" b="1" i="0" smtClean="0">
                          <a:latin typeface="Cambria Math" panose="02040503050406030204" pitchFamily="18" charset="0"/>
                          <a:ea typeface="Cambria Math" panose="02040503050406030204" pitchFamily="18" charset="0"/>
                        </a:rPr>
                        <m:t>+</m:t>
                      </m:r>
                      <m:f>
                        <m:fPr>
                          <m:ctrlPr>
                            <a:rPr lang="en-US" altLang="ja-JP" sz="2000" b="1" i="1">
                              <a:latin typeface="Cambria Math" panose="02040503050406030204" pitchFamily="18" charset="0"/>
                              <a:ea typeface="Cambria Math" panose="02040503050406030204" pitchFamily="18" charset="0"/>
                            </a:rPr>
                          </m:ctrlPr>
                        </m:fPr>
                        <m:num>
                          <m:r>
                            <a:rPr lang="en-US" altLang="ja-JP" sz="2000" b="1" i="0" smtClean="0">
                              <a:latin typeface="Cambria Math" panose="02040503050406030204" pitchFamily="18" charset="0"/>
                              <a:ea typeface="Cambria Math" panose="02040503050406030204" pitchFamily="18" charset="0"/>
                            </a:rPr>
                            <m:t>∆</m:t>
                          </m:r>
                          <m:r>
                            <a:rPr lang="ja-JP" altLang="en-US" sz="2000" b="1" i="0" smtClean="0">
                              <a:latin typeface="Cambria Math" panose="02040503050406030204" pitchFamily="18" charset="0"/>
                              <a:ea typeface="Cambria Math" panose="02040503050406030204" pitchFamily="18" charset="0"/>
                            </a:rPr>
                            <m:t>𝛆</m:t>
                          </m:r>
                        </m:num>
                        <m:den>
                          <m:r>
                            <a:rPr lang="en-US" altLang="ja-JP" sz="2000" b="1" i="0" smtClean="0">
                              <a:latin typeface="Cambria Math" panose="02040503050406030204" pitchFamily="18" charset="0"/>
                              <a:ea typeface="Cambria Math" panose="02040503050406030204" pitchFamily="18" charset="0"/>
                            </a:rPr>
                            <m:t>𝟏</m:t>
                          </m:r>
                          <m:r>
                            <a:rPr lang="en-US" altLang="ja-JP" sz="2000" b="1" i="0" smtClean="0">
                              <a:latin typeface="Cambria Math" panose="02040503050406030204" pitchFamily="18" charset="0"/>
                              <a:ea typeface="Cambria Math" panose="02040503050406030204" pitchFamily="18" charset="0"/>
                            </a:rPr>
                            <m:t>+</m:t>
                          </m:r>
                          <m:r>
                            <a:rPr lang="en-US" altLang="ja-JP" sz="2000" b="1" i="0" smtClean="0">
                              <a:latin typeface="Cambria Math" panose="02040503050406030204" pitchFamily="18" charset="0"/>
                              <a:ea typeface="Cambria Math" panose="02040503050406030204" pitchFamily="18" charset="0"/>
                            </a:rPr>
                            <m:t>𝐣</m:t>
                          </m:r>
                          <m:r>
                            <a:rPr lang="ja-JP" altLang="en-US" sz="2000" b="1" i="0" smtClean="0">
                              <a:latin typeface="Cambria Math" panose="02040503050406030204" pitchFamily="18" charset="0"/>
                              <a:ea typeface="Cambria Math" panose="02040503050406030204" pitchFamily="18" charset="0"/>
                            </a:rPr>
                            <m:t>𝛚𝛕</m:t>
                          </m:r>
                        </m:den>
                      </m:f>
                    </m:oMath>
                  </m:oMathPara>
                </a14:m>
                <a:endParaRPr lang="en-US" altLang="ja-JP" sz="2000" b="1" dirty="0">
                  <a:latin typeface="メイリオ" panose="020B0604030504040204" pitchFamily="50" charset="-128"/>
                  <a:ea typeface="メイリオ" panose="020B0604030504040204" pitchFamily="50" charset="-128"/>
                </a:endParaRPr>
              </a:p>
            </p:txBody>
          </p:sp>
        </mc:Choice>
        <mc:Fallback xmlns="">
          <p:sp>
            <p:nvSpPr>
              <p:cNvPr id="4" name="正方形/長方形 3">
                <a:extLst>
                  <a:ext uri="{FF2B5EF4-FFF2-40B4-BE49-F238E27FC236}">
                    <a16:creationId xmlns:a16="http://schemas.microsoft.com/office/drawing/2014/main" id="{7814C007-C528-4641-968E-7A4D0B81B4D1}"/>
                  </a:ext>
                </a:extLst>
              </p:cNvPr>
              <p:cNvSpPr>
                <a:spLocks noRot="1" noChangeAspect="1" noMove="1" noResize="1" noEditPoints="1" noAdjustHandles="1" noChangeArrowheads="1" noChangeShapeType="1" noTextEdit="1"/>
              </p:cNvSpPr>
              <p:nvPr/>
            </p:nvSpPr>
            <p:spPr>
              <a:xfrm>
                <a:off x="23505606" y="11768778"/>
                <a:ext cx="2749792" cy="1031757"/>
              </a:xfrm>
              <a:prstGeom prst="rect">
                <a:avLst/>
              </a:prstGeom>
              <a:blipFill>
                <a:blip r:embed="rId23"/>
                <a:stretch>
                  <a:fillRect t="-414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FE67D15-C484-44C0-B924-CEF51FCD632F}"/>
              </a:ext>
            </a:extLst>
          </p:cNvPr>
          <p:cNvSpPr txBox="1"/>
          <p:nvPr/>
        </p:nvSpPr>
        <p:spPr>
          <a:xfrm>
            <a:off x="1167590" y="37940955"/>
            <a:ext cx="28178392" cy="1508105"/>
          </a:xfrm>
          <a:prstGeom prst="rect">
            <a:avLst/>
          </a:prstGeom>
          <a:noFill/>
        </p:spPr>
        <p:txBody>
          <a:bodyPr wrap="square" rtlCol="0">
            <a:spAutoFit/>
          </a:bodyPr>
          <a:lstStyle/>
          <a:p>
            <a:r>
              <a:rPr lang="ja-JP" altLang="en-US" sz="4800" b="1" dirty="0">
                <a:latin typeface="メイリオ" panose="020B0604030504040204" pitchFamily="50" charset="-128"/>
                <a:ea typeface="メイリオ" panose="020B0604030504040204" pitchFamily="50" charset="-128"/>
              </a:rPr>
              <a:t>・</a:t>
            </a:r>
            <a:r>
              <a:rPr lang="en-US" altLang="ja-JP" sz="4400" b="1" dirty="0">
                <a:latin typeface="メイリオ" panose="020B0604030504040204" pitchFamily="50" charset="-128"/>
                <a:ea typeface="メイリオ" panose="020B0604030504040204" pitchFamily="50" charset="-128"/>
              </a:rPr>
              <a:t>MD</a:t>
            </a:r>
            <a:r>
              <a:rPr lang="ja-JP" altLang="en-US" sz="4400" b="1" dirty="0">
                <a:latin typeface="メイリオ" panose="020B0604030504040204" pitchFamily="50" charset="-128"/>
                <a:ea typeface="メイリオ" panose="020B0604030504040204" pitchFamily="50" charset="-128"/>
              </a:rPr>
              <a:t>シミュレーション結果：アミノ酸の存在が水溶液を構造化し、緩和現象の低周波シフトを引き起こした</a:t>
            </a:r>
            <a:r>
              <a:rPr lang="en-US" altLang="ja-JP" sz="4400" b="1" dirty="0">
                <a:latin typeface="メイリオ" panose="020B0604030504040204" pitchFamily="50" charset="-128"/>
                <a:ea typeface="メイリオ" panose="020B0604030504040204" pitchFamily="50" charset="-128"/>
              </a:rPr>
              <a:t> </a:t>
            </a:r>
          </a:p>
          <a:p>
            <a:r>
              <a:rPr lang="ja-JP" altLang="en-US" sz="4400" b="1" dirty="0">
                <a:latin typeface="メイリオ" panose="020B0604030504040204" pitchFamily="50" charset="-128"/>
                <a:ea typeface="メイリオ" panose="020B0604030504040204" pitchFamily="50" charset="-128"/>
              </a:rPr>
              <a:t>・今後：分子数とシミュレーション時間を増やし、熱的な揺らぎを軽減させ、緩和曲線の精度を高める</a:t>
            </a:r>
            <a:r>
              <a:rPr lang="en-US" altLang="ja-JP" sz="4400" b="1" dirty="0">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48D4E6D3-9D5A-42A2-90CC-FD686155DC8D}"/>
              </a:ext>
            </a:extLst>
          </p:cNvPr>
          <p:cNvSpPr txBox="1"/>
          <p:nvPr/>
        </p:nvSpPr>
        <p:spPr>
          <a:xfrm>
            <a:off x="13562184" y="32616464"/>
            <a:ext cx="4464868" cy="2062103"/>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・長時間側の挙動は、</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限られた分子数の熱</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運動の揺らぎによる</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と考えられる</a:t>
            </a:r>
            <a:r>
              <a:rPr lang="en-US" altLang="ja-JP" sz="3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24" name="正方形/長方形 223">
                <a:extLst>
                  <a:ext uri="{FF2B5EF4-FFF2-40B4-BE49-F238E27FC236}">
                    <a16:creationId xmlns:a16="http://schemas.microsoft.com/office/drawing/2014/main" id="{8C373024-4E48-404D-881E-6F908460576F}"/>
                  </a:ext>
                </a:extLst>
              </p:cNvPr>
              <p:cNvSpPr/>
              <p:nvPr/>
            </p:nvSpPr>
            <p:spPr>
              <a:xfrm>
                <a:off x="22022186" y="15972822"/>
                <a:ext cx="6896326" cy="1815882"/>
              </a:xfrm>
              <a:prstGeom prst="rect">
                <a:avLst/>
              </a:prstGeom>
            </p:spPr>
            <p:txBody>
              <a:bodyPr wrap="square">
                <a:spAutoFit/>
              </a:bodyPr>
              <a:lstStyle/>
              <a:p>
                <a:r>
                  <a:rPr lang="en-US" altLang="ja-JP" sz="2800" dirty="0">
                    <a:latin typeface="メイリオ" panose="020B0604030504040204" pitchFamily="50" charset="-128"/>
                    <a:ea typeface="メイリオ" panose="020B0604030504040204" pitchFamily="50" charset="-128"/>
                  </a:rPr>
                  <a:t>Fig.2.The Dielectric relaxation curves.</a:t>
                </a:r>
              </a:p>
              <a:p>
                <a:r>
                  <a:rPr lang="en-US" altLang="ja-JP" sz="2800" dirty="0">
                    <a:latin typeface="メイリオ" panose="020B0604030504040204" pitchFamily="50" charset="-128"/>
                    <a:ea typeface="メイリオ" panose="020B0604030504040204" pitchFamily="50" charset="-128"/>
                  </a:rPr>
                  <a:t>       Dielectric constant(ε’, </a:t>
                </a:r>
                <a:r>
                  <a:rPr lang="ja-JP" altLang="en-US" sz="2800" b="1" dirty="0">
                    <a:solidFill>
                      <a:srgbClr val="FF0000"/>
                    </a:solidFill>
                    <a:latin typeface="メイリオ" panose="020B0604030504040204" pitchFamily="50" charset="-128"/>
                    <a:ea typeface="メイリオ" panose="020B0604030504040204" pitchFamily="50" charset="-128"/>
                  </a:rPr>
                  <a:t>〇</a:t>
                </a:r>
                <a:r>
                  <a:rPr lang="en-US" altLang="ja-JP" sz="2800" dirty="0">
                    <a:latin typeface="メイリオ" panose="020B0604030504040204" pitchFamily="50" charset="-128"/>
                    <a:ea typeface="メイリオ" panose="020B0604030504040204" pitchFamily="50" charset="-128"/>
                  </a:rPr>
                  <a:t>) and</a:t>
                </a:r>
              </a:p>
              <a:p>
                <a:r>
                  <a:rPr lang="en-US" altLang="ja-JP" sz="2800" dirty="0">
                    <a:latin typeface="メイリオ" panose="020B0604030504040204" pitchFamily="50" charset="-128"/>
                    <a:ea typeface="メイリオ" panose="020B0604030504040204" pitchFamily="50" charset="-128"/>
                  </a:rPr>
                  <a:t>       loss(ε”, </a:t>
                </a:r>
                <a:r>
                  <a:rPr lang="ja-JP" altLang="en-US" sz="2800" b="1" dirty="0">
                    <a:solidFill>
                      <a:srgbClr val="00B0F0"/>
                    </a:solidFill>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 normalized by </a:t>
                </a:r>
              </a:p>
              <a:p>
                <a:r>
                  <a:rPr lang="en-US" altLang="ja-JP" sz="2800" dirty="0">
                    <a:latin typeface="メイリオ" panose="020B0604030504040204" pitchFamily="50" charset="-128"/>
                    <a:ea typeface="メイリオ" panose="020B0604030504040204" pitchFamily="50" charset="-128"/>
                  </a:rPr>
                  <a:t>       the static dielectric constant(</a:t>
                </a:r>
                <a14:m>
                  <m:oMath xmlns:m="http://schemas.openxmlformats.org/officeDocument/2006/math">
                    <m:sSub>
                      <m:sSubPr>
                        <m:ctrlPr>
                          <a:rPr lang="en-US" altLang="ja-JP" sz="2800" i="1">
                            <a:latin typeface="Cambria Math" panose="02040503050406030204" pitchFamily="18" charset="0"/>
                            <a:ea typeface="メイリオ" panose="020B0604030504040204" pitchFamily="50" charset="-128"/>
                          </a:rPr>
                        </m:ctrlPr>
                      </m:sSubPr>
                      <m:e>
                        <m:r>
                          <m:rPr>
                            <m:sty m:val="p"/>
                          </m:rPr>
                          <a:rPr lang="en-US" altLang="ja-JP" sz="2800" i="1">
                            <a:latin typeface="Cambria Math" panose="02040503050406030204" pitchFamily="18" charset="0"/>
                            <a:ea typeface="メイリオ" panose="020B0604030504040204" pitchFamily="50" charset="-128"/>
                          </a:rPr>
                          <m:t>ε</m:t>
                        </m:r>
                      </m:e>
                      <m:sub>
                        <m:r>
                          <a:rPr lang="en-US" altLang="ja-JP" sz="2800" i="1">
                            <a:latin typeface="Cambria Math" panose="02040503050406030204" pitchFamily="18" charset="0"/>
                            <a:ea typeface="メイリオ" panose="020B0604030504040204" pitchFamily="50" charset="-128"/>
                          </a:rPr>
                          <m:t>𝑠</m:t>
                        </m:r>
                      </m:sub>
                    </m:sSub>
                  </m:oMath>
                </a14:m>
                <a:r>
                  <a:rPr lang="en-US" altLang="ja-JP" sz="2800" dirty="0">
                    <a:latin typeface="メイリオ" panose="020B0604030504040204" pitchFamily="50" charset="-128"/>
                    <a:ea typeface="メイリオ" panose="020B0604030504040204" pitchFamily="50" charset="-128"/>
                  </a:rPr>
                  <a:t>)</a:t>
                </a:r>
                <a:endParaRPr lang="ja-JP" altLang="en-US" sz="2800" dirty="0"/>
              </a:p>
            </p:txBody>
          </p:sp>
        </mc:Choice>
        <mc:Fallback xmlns="">
          <p:sp>
            <p:nvSpPr>
              <p:cNvPr id="224" name="正方形/長方形 223">
                <a:extLst>
                  <a:ext uri="{FF2B5EF4-FFF2-40B4-BE49-F238E27FC236}">
                    <a16:creationId xmlns:a16="http://schemas.microsoft.com/office/drawing/2014/main" id="{8C373024-4E48-404D-881E-6F908460576F}"/>
                  </a:ext>
                </a:extLst>
              </p:cNvPr>
              <p:cNvSpPr>
                <a:spLocks noRot="1" noChangeAspect="1" noMove="1" noResize="1" noEditPoints="1" noAdjustHandles="1" noChangeArrowheads="1" noChangeShapeType="1" noTextEdit="1"/>
              </p:cNvSpPr>
              <p:nvPr/>
            </p:nvSpPr>
            <p:spPr>
              <a:xfrm>
                <a:off x="22022186" y="15972822"/>
                <a:ext cx="6896326" cy="1815882"/>
              </a:xfrm>
              <a:prstGeom prst="rect">
                <a:avLst/>
              </a:prstGeom>
              <a:blipFill>
                <a:blip r:embed="rId24"/>
                <a:stretch>
                  <a:fillRect l="-1857" t="-3356" b="-90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48629A79-6E73-43CD-B5DB-B1FC8302B585}"/>
                  </a:ext>
                </a:extLst>
              </p:cNvPr>
              <p:cNvSpPr txBox="1"/>
              <p:nvPr/>
            </p:nvSpPr>
            <p:spPr>
              <a:xfrm rot="16200000">
                <a:off x="21215854" y="12458074"/>
                <a:ext cx="2647802" cy="646331"/>
              </a:xfrm>
              <a:prstGeom prst="rect">
                <a:avLst/>
              </a:prstGeom>
              <a:solidFill>
                <a:schemeClr val="bg1"/>
              </a:solidFill>
              <a:ln>
                <a:noFill/>
              </a:ln>
            </p:spPr>
            <p:txBody>
              <a:bodyPr wrap="square" rtlCol="0">
                <a:spAutoFit/>
              </a:bodyPr>
              <a:lstStyle/>
              <a:p>
                <a:pPr algn="ctr"/>
                <a:r>
                  <a:rPr kumimoji="1" lang="en-US" altLang="ja-JP" sz="36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ε”/</a:t>
                </a:r>
                <a14:m>
                  <m:oMath xmlns:m="http://schemas.openxmlformats.org/officeDocument/2006/math">
                    <m:sSub>
                      <m:sSubPr>
                        <m:ctrlPr>
                          <a:rPr lang="en-US" altLang="ja-JP" sz="3200" i="1">
                            <a:latin typeface="Cambria Math" panose="02040503050406030204" pitchFamily="18" charset="0"/>
                            <a:ea typeface="メイリオ" panose="020B0604030504040204" pitchFamily="50" charset="-128"/>
                          </a:rPr>
                        </m:ctrlPr>
                      </m:sSubPr>
                      <m:e>
                        <m:r>
                          <m:rPr>
                            <m:sty m:val="p"/>
                          </m:rPr>
                          <a:rPr lang="en-US" altLang="ja-JP" sz="3200" i="1">
                            <a:latin typeface="Cambria Math" panose="02040503050406030204" pitchFamily="18" charset="0"/>
                            <a:ea typeface="メイリオ" panose="020B0604030504040204" pitchFamily="50" charset="-128"/>
                          </a:rPr>
                          <m:t>ε</m:t>
                        </m:r>
                      </m:e>
                      <m:sub>
                        <m:r>
                          <a:rPr lang="en-US" altLang="ja-JP" sz="3200" i="1">
                            <a:latin typeface="Cambria Math" panose="02040503050406030204" pitchFamily="18" charset="0"/>
                            <a:ea typeface="メイリオ" panose="020B0604030504040204" pitchFamily="50" charset="-128"/>
                          </a:rPr>
                          <m:t>𝑠</m:t>
                        </m:r>
                      </m:sub>
                    </m:sSub>
                  </m:oMath>
                </a14:m>
                <a:r>
                  <a:rPr lang="en-US" altLang="ja-JP" sz="3200" dirty="0">
                    <a:latin typeface="メイリオ" panose="020B0604030504040204" pitchFamily="50" charset="-128"/>
                    <a:ea typeface="メイリオ" panose="020B0604030504040204" pitchFamily="50" charset="-128"/>
                  </a:rPr>
                  <a:t> </a:t>
                </a:r>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48629A79-6E73-43CD-B5DB-B1FC8302B585}"/>
                  </a:ext>
                </a:extLst>
              </p:cNvPr>
              <p:cNvSpPr txBox="1">
                <a:spLocks noRot="1" noChangeAspect="1" noMove="1" noResize="1" noEditPoints="1" noAdjustHandles="1" noChangeArrowheads="1" noChangeShapeType="1" noTextEdit="1"/>
              </p:cNvSpPr>
              <p:nvPr/>
            </p:nvSpPr>
            <p:spPr>
              <a:xfrm rot="16200000">
                <a:off x="21215854" y="12458074"/>
                <a:ext cx="2647802" cy="646331"/>
              </a:xfrm>
              <a:prstGeom prst="rect">
                <a:avLst/>
              </a:prstGeom>
              <a:blipFill>
                <a:blip r:embed="rId27"/>
                <a:stretch>
                  <a:fillRect l="-5660" r="-27358"/>
                </a:stretch>
              </a:blipFill>
              <a:ln>
                <a:noFill/>
              </a:ln>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67EBC11E-023A-4F4F-AE3F-487F68ED40DB}"/>
              </a:ext>
            </a:extLst>
          </p:cNvPr>
          <p:cNvSpPr txBox="1"/>
          <p:nvPr/>
        </p:nvSpPr>
        <p:spPr>
          <a:xfrm>
            <a:off x="24632369" y="15430860"/>
            <a:ext cx="2130358" cy="584775"/>
          </a:xfrm>
          <a:prstGeom prst="rect">
            <a:avLst/>
          </a:prstGeom>
          <a:solidFill>
            <a:schemeClr val="bg1"/>
          </a:solidFill>
          <a:ln>
            <a:noFill/>
          </a:ln>
        </p:spPr>
        <p:txBody>
          <a:bodyPr wrap="square" rtlCol="0">
            <a:spAutoFit/>
          </a:bodyPr>
          <a:lstStyle/>
          <a:p>
            <a:pPr algn="ctr"/>
            <a:r>
              <a:rPr lang="en-US" altLang="ja-JP" sz="3200" dirty="0">
                <a:latin typeface="メイリオ" panose="020B0604030504040204" pitchFamily="50" charset="-128"/>
                <a:ea typeface="メイリオ" panose="020B0604030504040204" pitchFamily="50" charset="-128"/>
              </a:rPr>
              <a:t>l</a:t>
            </a:r>
            <a:r>
              <a:rPr kumimoji="1" lang="en-US" altLang="ja-JP" sz="3200" dirty="0">
                <a:latin typeface="メイリオ" panose="020B0604030504040204" pitchFamily="50" charset="-128"/>
                <a:ea typeface="メイリオ" panose="020B0604030504040204" pitchFamily="50" charset="-128"/>
              </a:rPr>
              <a:t>og(f/Hz)</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29" name="正方形/長方形 228">
                <a:extLst>
                  <a:ext uri="{FF2B5EF4-FFF2-40B4-BE49-F238E27FC236}">
                    <a16:creationId xmlns:a16="http://schemas.microsoft.com/office/drawing/2014/main" id="{18474BE9-9761-49B8-8B05-9FC9004944CE}"/>
                  </a:ext>
                </a:extLst>
              </p:cNvPr>
              <p:cNvSpPr/>
              <p:nvPr/>
            </p:nvSpPr>
            <p:spPr>
              <a:xfrm>
                <a:off x="14072055" y="29968126"/>
                <a:ext cx="15353692" cy="1384995"/>
              </a:xfrm>
              <a:prstGeom prst="rect">
                <a:avLst/>
              </a:prstGeom>
            </p:spPr>
            <p:txBody>
              <a:bodyPr wrap="square">
                <a:spAutoFit/>
              </a:bodyPr>
              <a:lstStyle/>
              <a:p>
                <a:r>
                  <a:rPr lang="en-US" altLang="ja-JP" sz="2800" dirty="0">
                    <a:latin typeface="メイリオ" panose="020B0604030504040204" pitchFamily="50" charset="-128"/>
                    <a:ea typeface="メイリオ" panose="020B0604030504040204" pitchFamily="50" charset="-128"/>
                  </a:rPr>
                  <a:t>FIg.6. Time window versus static dielectric constant </a:t>
                </a:r>
                <a14:m>
                  <m:oMath xmlns:m="http://schemas.openxmlformats.org/officeDocument/2006/math">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𝜀</m:t>
                        </m:r>
                      </m:e>
                      <m:sub>
                        <m:r>
                          <a:rPr lang="en-US" altLang="ja-JP" sz="2800" i="1">
                            <a:latin typeface="Cambria Math" panose="02040503050406030204" pitchFamily="18" charset="0"/>
                          </a:rPr>
                          <m:t>𝑠</m:t>
                        </m:r>
                      </m:sub>
                    </m:sSub>
                    <m:r>
                      <a:rPr lang="en-US" altLang="ja-JP" sz="2800" i="1">
                        <a:latin typeface="Cambria Math" panose="02040503050406030204" pitchFamily="18" charset="0"/>
                      </a:rPr>
                      <m:t> </m:t>
                    </m:r>
                  </m:oMath>
                </a14:m>
                <a:r>
                  <a:rPr lang="en-US" altLang="ja-JP" sz="2800" dirty="0">
                    <a:latin typeface="メイリオ" panose="020B0604030504040204" pitchFamily="50" charset="-128"/>
                    <a:ea typeface="メイリオ" panose="020B0604030504040204" pitchFamily="50" charset="-128"/>
                  </a:rPr>
                  <a:t>(</a:t>
                </a:r>
                <a:r>
                  <a:rPr lang="ja-JP" altLang="en-US" sz="2800" b="1" dirty="0">
                    <a:solidFill>
                      <a:srgbClr val="F47B30"/>
                    </a:solidFill>
                    <a:latin typeface="メイリオ" panose="020B0604030504040204" pitchFamily="50" charset="-128"/>
                    <a:ea typeface="メイリオ" panose="020B0604030504040204" pitchFamily="50" charset="-128"/>
                  </a:rPr>
                  <a:t>□ </a:t>
                </a:r>
                <a:r>
                  <a:rPr lang="en-US" altLang="ja-JP" sz="2800" b="1"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left axis) and</a:t>
                </a:r>
              </a:p>
              <a:p>
                <a:r>
                  <a:rPr lang="en-US" altLang="ja-JP" sz="2800" dirty="0">
                    <a:latin typeface="メイリオ" panose="020B0604030504040204" pitchFamily="50" charset="-128"/>
                    <a:ea typeface="メイリオ" panose="020B0604030504040204" pitchFamily="50" charset="-128"/>
                  </a:rPr>
                  <a:t>          peak frequency(</a:t>
                </a:r>
                <a:r>
                  <a:rPr lang="ja-JP" altLang="en-US" sz="2800" b="1" dirty="0">
                    <a:solidFill>
                      <a:srgbClr val="2406FE"/>
                    </a:solidFill>
                    <a:latin typeface="メイリオ" panose="020B0604030504040204" pitchFamily="50" charset="-128"/>
                    <a:ea typeface="メイリオ" panose="020B0604030504040204" pitchFamily="50" charset="-128"/>
                  </a:rPr>
                  <a:t>〇</a:t>
                </a:r>
                <a:r>
                  <a:rPr lang="en-US" altLang="ja-JP" sz="2800" b="1"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right axis). Each static dielectric constant </a:t>
                </a:r>
                <a14:m>
                  <m:oMath xmlns:m="http://schemas.openxmlformats.org/officeDocument/2006/math">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𝜀</m:t>
                        </m:r>
                      </m:e>
                      <m:sub>
                        <m:r>
                          <a:rPr lang="en-US" altLang="ja-JP" sz="2800" i="1">
                            <a:latin typeface="Cambria Math" panose="02040503050406030204" pitchFamily="18" charset="0"/>
                          </a:rPr>
                          <m:t>𝑠</m:t>
                        </m:r>
                      </m:sub>
                    </m:sSub>
                  </m:oMath>
                </a14:m>
                <a:r>
                  <a:rPr lang="en-US" altLang="ja-JP" sz="2800" dirty="0">
                    <a:latin typeface="メイリオ" panose="020B0604030504040204" pitchFamily="50" charset="-128"/>
                    <a:ea typeface="メイリオ" panose="020B0604030504040204" pitchFamily="50" charset="-128"/>
                  </a:rPr>
                  <a:t> normalized by </a:t>
                </a:r>
              </a:p>
              <a:p>
                <a:r>
                  <a:rPr lang="en-US" altLang="ja-JP" sz="2800" dirty="0">
                    <a:latin typeface="メイリオ" panose="020B0604030504040204" pitchFamily="50" charset="-128"/>
                    <a:ea typeface="メイリオ" panose="020B0604030504040204" pitchFamily="50" charset="-128"/>
                  </a:rPr>
                  <a:t>          the static dielectric constant (</a:t>
                </a:r>
                <a14:m>
                  <m:oMath xmlns:m="http://schemas.openxmlformats.org/officeDocument/2006/math">
                    <m:sSub>
                      <m:sSubPr>
                        <m:ctrlPr>
                          <a:rPr lang="en-US" altLang="ja-JP" sz="2800" i="1">
                            <a:latin typeface="Cambria Math" panose="02040503050406030204" pitchFamily="18" charset="0"/>
                            <a:ea typeface="メイリオ" panose="020B0604030504040204" pitchFamily="50" charset="-128"/>
                          </a:rPr>
                        </m:ctrlPr>
                      </m:sSubPr>
                      <m:e>
                        <m:r>
                          <m:rPr>
                            <m:sty m:val="p"/>
                          </m:rPr>
                          <a:rPr lang="en-US" altLang="ja-JP" sz="2800" i="1">
                            <a:latin typeface="Cambria Math" panose="02040503050406030204" pitchFamily="18" charset="0"/>
                            <a:ea typeface="メイリオ" panose="020B0604030504040204" pitchFamily="50" charset="-128"/>
                          </a:rPr>
                          <m:t>ε</m:t>
                        </m:r>
                      </m:e>
                      <m:sub>
                        <m:r>
                          <a:rPr lang="en-US" altLang="ja-JP" sz="2800" i="1">
                            <a:latin typeface="Cambria Math" panose="02040503050406030204" pitchFamily="18" charset="0"/>
                            <a:ea typeface="メイリオ" panose="020B0604030504040204" pitchFamily="50" charset="-128"/>
                          </a:rPr>
                          <m:t>1</m:t>
                        </m:r>
                      </m:sub>
                    </m:sSub>
                    <m:r>
                      <a:rPr lang="en-US" altLang="ja-JP" sz="2800" i="1">
                        <a:latin typeface="Cambria Math" panose="02040503050406030204" pitchFamily="18" charset="0"/>
                        <a:ea typeface="メイリオ" panose="020B0604030504040204" pitchFamily="50" charset="-128"/>
                      </a:rPr>
                      <m:t> </m:t>
                    </m:r>
                  </m:oMath>
                </a14:m>
                <a:r>
                  <a:rPr lang="en-US" altLang="ja-JP" sz="2800" dirty="0">
                    <a:latin typeface="メイリオ" panose="020B0604030504040204" pitchFamily="50" charset="-128"/>
                    <a:ea typeface="メイリオ" panose="020B0604030504040204" pitchFamily="50" charset="-128"/>
                  </a:rPr>
                  <a:t>: time window = 1ps).</a:t>
                </a:r>
                <a:endParaRPr lang="ja-JP" altLang="en-US" sz="2800" dirty="0"/>
              </a:p>
            </p:txBody>
          </p:sp>
        </mc:Choice>
        <mc:Fallback xmlns="">
          <p:sp>
            <p:nvSpPr>
              <p:cNvPr id="229" name="正方形/長方形 228">
                <a:extLst>
                  <a:ext uri="{FF2B5EF4-FFF2-40B4-BE49-F238E27FC236}">
                    <a16:creationId xmlns:a16="http://schemas.microsoft.com/office/drawing/2014/main" id="{18474BE9-9761-49B8-8B05-9FC9004944CE}"/>
                  </a:ext>
                </a:extLst>
              </p:cNvPr>
              <p:cNvSpPr>
                <a:spLocks noRot="1" noChangeAspect="1" noMove="1" noResize="1" noEditPoints="1" noAdjustHandles="1" noChangeArrowheads="1" noChangeShapeType="1" noTextEdit="1"/>
              </p:cNvSpPr>
              <p:nvPr/>
            </p:nvSpPr>
            <p:spPr>
              <a:xfrm>
                <a:off x="14072055" y="29968126"/>
                <a:ext cx="15353692" cy="1384995"/>
              </a:xfrm>
              <a:prstGeom prst="rect">
                <a:avLst/>
              </a:prstGeom>
              <a:blipFill>
                <a:blip r:embed="rId28"/>
                <a:stretch>
                  <a:fillRect l="-794" t="-3524" b="-12335"/>
                </a:stretch>
              </a:blipFill>
            </p:spPr>
            <p:txBody>
              <a:bodyPr/>
              <a:lstStyle/>
              <a:p>
                <a:r>
                  <a:rPr lang="ja-JP" altLang="en-US">
                    <a:noFill/>
                  </a:rPr>
                  <a:t> </a:t>
                </a:r>
              </a:p>
            </p:txBody>
          </p:sp>
        </mc:Fallback>
      </mc:AlternateContent>
      <p:grpSp>
        <p:nvGrpSpPr>
          <p:cNvPr id="84" name="グループ化 83">
            <a:extLst>
              <a:ext uri="{FF2B5EF4-FFF2-40B4-BE49-F238E27FC236}">
                <a16:creationId xmlns:a16="http://schemas.microsoft.com/office/drawing/2014/main" id="{615544D5-4CA9-4E88-B5BC-C2F56D9ECA3A}"/>
              </a:ext>
            </a:extLst>
          </p:cNvPr>
          <p:cNvGrpSpPr/>
          <p:nvPr/>
        </p:nvGrpSpPr>
        <p:grpSpPr>
          <a:xfrm>
            <a:off x="591201" y="25841770"/>
            <a:ext cx="13484321" cy="6899463"/>
            <a:chOff x="639860" y="28968843"/>
            <a:chExt cx="13484321" cy="6899463"/>
          </a:xfrm>
        </p:grpSpPr>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CA4E9630-E90D-49D6-88DA-E629731AB398}"/>
                    </a:ext>
                  </a:extLst>
                </p:cNvPr>
                <p:cNvSpPr txBox="1"/>
                <p:nvPr/>
              </p:nvSpPr>
              <p:spPr>
                <a:xfrm>
                  <a:off x="6947440" y="29047969"/>
                  <a:ext cx="7176741" cy="4524315"/>
                </a:xfrm>
                <a:prstGeom prst="rect">
                  <a:avLst/>
                </a:prstGeom>
                <a:noFill/>
              </p:spPr>
              <p:txBody>
                <a:bodyPr wrap="square" rtlCol="0">
                  <a:spAutoFit/>
                </a:bodyPr>
                <a:lstStyle/>
                <a:p>
                  <a:r>
                    <a:rPr lang="ja-JP" altLang="en-US" sz="3200" dirty="0">
                      <a:latin typeface="メイリオ" panose="020B0604030504040204" pitchFamily="50" charset="-128"/>
                      <a:ea typeface="メイリオ" panose="020B0604030504040204" pitchFamily="50" charset="-128"/>
                    </a:rPr>
                    <a:t>・モデル関数の時間窓</a:t>
                  </a:r>
                  <a:r>
                    <a:rPr lang="en-US" altLang="ja-JP" sz="3200" dirty="0">
                      <a:latin typeface="メイリオ" panose="020B0604030504040204" pitchFamily="50" charset="-128"/>
                      <a:ea typeface="メイリオ" panose="020B0604030504040204" pitchFamily="50" charset="-128"/>
                    </a:rPr>
                    <a:t>(20ps, 30ps)</a:t>
                  </a:r>
                </a:p>
                <a:p>
                  <a:r>
                    <a:rPr lang="en-US"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の結果、高周波数域にも打切り誤差</a:t>
                  </a:r>
                  <a:endParaRPr lang="en-US" altLang="ja-JP" sz="3200" dirty="0">
                    <a:latin typeface="メイリオ" panose="020B0604030504040204" pitchFamily="50" charset="-128"/>
                    <a:ea typeface="メイリオ" panose="020B0604030504040204" pitchFamily="50" charset="-128"/>
                  </a:endParaRPr>
                </a:p>
                <a:p>
                  <a:r>
                    <a:rPr lang="en-US" altLang="ja-JP" sz="3200" dirty="0">
                      <a:latin typeface="メイリオ" panose="020B0604030504040204" pitchFamily="50" charset="-128"/>
                      <a:ea typeface="メイリオ" panose="020B0604030504040204" pitchFamily="50" charset="-128"/>
                    </a:rPr>
                    <a:t>   </a:t>
                  </a:r>
                  <a:r>
                    <a:rPr lang="ja-JP" altLang="en-US" sz="3200" dirty="0">
                      <a:latin typeface="メイリオ" panose="020B0604030504040204" pitchFamily="50" charset="-128"/>
                      <a:ea typeface="メイリオ" panose="020B0604030504040204" pitchFamily="50" charset="-128"/>
                    </a:rPr>
                    <a:t>の影響が表れた</a:t>
                  </a:r>
                  <a:r>
                    <a:rPr lang="en-US" altLang="ja-JP" sz="3200" dirty="0">
                      <a:latin typeface="メイリオ" panose="020B0604030504040204" pitchFamily="50" charset="-128"/>
                      <a:ea typeface="メイリオ" panose="020B0604030504040204" pitchFamily="50" charset="-128"/>
                    </a:rPr>
                    <a:t>.</a:t>
                  </a:r>
                </a:p>
                <a:p>
                  <a:r>
                    <a:rPr lang="ja-JP" altLang="en-US" sz="3200" dirty="0">
                      <a:latin typeface="メイリオ" panose="020B0604030504040204" pitchFamily="50" charset="-128"/>
                      <a:ea typeface="メイリオ" panose="020B0604030504040204" pitchFamily="50" charset="-128"/>
                    </a:rPr>
                    <a:t>　</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・時間窓</a:t>
                  </a:r>
                  <a:r>
                    <a:rPr lang="en-US" altLang="ja-JP" sz="3200" dirty="0">
                      <a:latin typeface="メイリオ" panose="020B0604030504040204" pitchFamily="50" charset="-128"/>
                      <a:ea typeface="メイリオ" panose="020B0604030504040204" pitchFamily="50" charset="-128"/>
                    </a:rPr>
                    <a:t>100ps</a:t>
                  </a:r>
                  <a:r>
                    <a:rPr lang="ja-JP" altLang="en-US" sz="3200" dirty="0">
                      <a:latin typeface="メイリオ" panose="020B0604030504040204" pitchFamily="50" charset="-128"/>
                      <a:ea typeface="メイリオ" panose="020B0604030504040204" pitchFamily="50" charset="-128"/>
                    </a:rPr>
                    <a:t>のとき</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緩和時間</a:t>
                  </a:r>
                  <a14:m>
                    <m:oMath xmlns:m="http://schemas.openxmlformats.org/officeDocument/2006/math">
                      <m:r>
                        <a:rPr lang="ja-JP" altLang="en-US" sz="3200" i="1" smtClean="0">
                          <a:latin typeface="Cambria Math" panose="02040503050406030204" pitchFamily="18" charset="0"/>
                          <a:ea typeface="メイリオ" panose="020B0604030504040204" pitchFamily="50" charset="-128"/>
                        </a:rPr>
                        <m:t>𝜏</m:t>
                      </m:r>
                      <m:r>
                        <a:rPr lang="en-US" altLang="ja-JP" sz="3200" b="0" i="1" smtClean="0">
                          <a:latin typeface="Cambria Math" panose="02040503050406030204" pitchFamily="18" charset="0"/>
                          <a:ea typeface="メイリオ" panose="020B0604030504040204" pitchFamily="50" charset="-128"/>
                        </a:rPr>
                        <m:t>= </m:t>
                      </m:r>
                      <m:r>
                        <a:rPr lang="en-US" altLang="ja-JP" sz="3200" i="1">
                          <a:latin typeface="Cambria Math" panose="02040503050406030204" pitchFamily="18" charset="0"/>
                          <a:ea typeface="メイリオ" panose="020B0604030504040204" pitchFamily="50" charset="-128"/>
                        </a:rPr>
                        <m:t>9.</m:t>
                      </m:r>
                      <m:r>
                        <a:rPr lang="en-US" altLang="ja-JP" sz="3200" b="0" i="1" smtClean="0">
                          <a:latin typeface="Cambria Math" panose="02040503050406030204" pitchFamily="18" charset="0"/>
                          <a:ea typeface="メイリオ" panose="020B0604030504040204" pitchFamily="50" charset="-128"/>
                        </a:rPr>
                        <m:t>70</m:t>
                      </m:r>
                    </m:oMath>
                  </a14:m>
                  <a:r>
                    <a:rPr lang="en-US" altLang="ja-JP" sz="3200" dirty="0" err="1">
                      <a:latin typeface="メイリオ" panose="020B0604030504040204" pitchFamily="50" charset="-128"/>
                      <a:ea typeface="メイリオ" panose="020B0604030504040204" pitchFamily="50" charset="-128"/>
                    </a:rPr>
                    <a:t>ps</a:t>
                  </a:r>
                  <a:r>
                    <a:rPr lang="ja-JP" altLang="en-US" sz="3200" dirty="0">
                      <a:latin typeface="メイリオ" panose="020B0604030504040204" pitchFamily="50" charset="-128"/>
                      <a:ea typeface="メイリオ" panose="020B0604030504040204" pitchFamily="50" charset="-128"/>
                    </a:rPr>
                    <a:t> が得られた</a:t>
                  </a:r>
                  <a:r>
                    <a:rPr lang="en-US" altLang="ja-JP" sz="3200" dirty="0">
                      <a:latin typeface="メイリオ" panose="020B0604030504040204" pitchFamily="50" charset="-128"/>
                      <a:ea typeface="メイリオ" panose="020B0604030504040204" pitchFamily="50" charset="-128"/>
                    </a:rPr>
                    <a:t>.</a:t>
                  </a:r>
                </a:p>
                <a:p>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・時間積分の範囲を</a:t>
                  </a:r>
                  <a:r>
                    <a:rPr lang="en-US" altLang="ja-JP" sz="3200" dirty="0">
                      <a:latin typeface="メイリオ" panose="020B0604030504040204" pitchFamily="50" charset="-128"/>
                      <a:ea typeface="メイリオ" panose="020B0604030504040204" pitchFamily="50" charset="-128"/>
                    </a:rPr>
                    <a:t>10</a:t>
                  </a:r>
                  <a14:m>
                    <m:oMath xmlns:m="http://schemas.openxmlformats.org/officeDocument/2006/math">
                      <m:r>
                        <a:rPr lang="ja-JP" altLang="en-US" sz="3200" i="1">
                          <a:latin typeface="Cambria Math" panose="02040503050406030204" pitchFamily="18" charset="0"/>
                          <a:ea typeface="メイリオ" panose="020B0604030504040204" pitchFamily="50" charset="-128"/>
                        </a:rPr>
                        <m:t>𝜏</m:t>
                      </m:r>
                      <m:r>
                        <a:rPr lang="ja-JP" altLang="en-US" sz="3200" i="1" smtClean="0">
                          <a:latin typeface="Cambria Math" panose="02040503050406030204" pitchFamily="18" charset="0"/>
                          <a:ea typeface="メイリオ" panose="020B0604030504040204" pitchFamily="50" charset="-128"/>
                        </a:rPr>
                        <m:t>ま</m:t>
                      </m:r>
                      <m:r>
                        <a:rPr lang="ja-JP" altLang="en-US" sz="3200" i="1" dirty="0" smtClean="0">
                          <a:latin typeface="Cambria Math" panose="02040503050406030204" pitchFamily="18" charset="0"/>
                          <a:ea typeface="メイリオ" panose="020B0604030504040204" pitchFamily="50" charset="-128"/>
                        </a:rPr>
                        <m:t>で取ると</m:t>
                      </m:r>
                    </m:oMath>
                  </a14:m>
                  <a:r>
                    <a:rPr lang="ja-JP" altLang="en-US" sz="3200" dirty="0">
                      <a:latin typeface="メイリオ" panose="020B0604030504040204" pitchFamily="50" charset="-128"/>
                      <a:ea typeface="メイリオ" panose="020B0604030504040204" pitchFamily="50" charset="-128"/>
                    </a:rPr>
                    <a:t>、</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文献値の緩和時間</a:t>
                  </a:r>
                  <a:r>
                    <a:rPr lang="en-US" altLang="ja-JP" sz="3200" dirty="0">
                      <a:latin typeface="メイリオ" panose="020B0604030504040204" pitchFamily="50" charset="-128"/>
                      <a:ea typeface="メイリオ" panose="020B0604030504040204" pitchFamily="50" charset="-128"/>
                    </a:rPr>
                    <a:t>[4]</a:t>
                  </a:r>
                  <a:r>
                    <a:rPr lang="ja-JP" altLang="en-US" sz="3200" dirty="0">
                      <a:latin typeface="メイリオ" panose="020B0604030504040204" pitchFamily="50" charset="-128"/>
                      <a:ea typeface="メイリオ" panose="020B0604030504040204" pitchFamily="50" charset="-128"/>
                    </a:rPr>
                    <a:t>が得られた</a:t>
                  </a:r>
                  <a:r>
                    <a:rPr lang="en-US" altLang="ja-JP" sz="3200" dirty="0">
                      <a:latin typeface="メイリオ" panose="020B0604030504040204" pitchFamily="50" charset="-128"/>
                      <a:ea typeface="メイリオ" panose="020B0604030504040204" pitchFamily="50" charset="-128"/>
                    </a:rPr>
                    <a:t>.</a:t>
                  </a:r>
                </a:p>
              </p:txBody>
            </p:sp>
          </mc:Choice>
          <mc:Fallback xmlns="">
            <p:sp>
              <p:nvSpPr>
                <p:cNvPr id="86" name="テキスト ボックス 85">
                  <a:extLst>
                    <a:ext uri="{FF2B5EF4-FFF2-40B4-BE49-F238E27FC236}">
                      <a16:creationId xmlns:a16="http://schemas.microsoft.com/office/drawing/2014/main" id="{CA4E9630-E90D-49D6-88DA-E629731AB398}"/>
                    </a:ext>
                  </a:extLst>
                </p:cNvPr>
                <p:cNvSpPr txBox="1">
                  <a:spLocks noRot="1" noChangeAspect="1" noMove="1" noResize="1" noEditPoints="1" noAdjustHandles="1" noChangeArrowheads="1" noChangeShapeType="1" noTextEdit="1"/>
                </p:cNvSpPr>
                <p:nvPr/>
              </p:nvSpPr>
              <p:spPr>
                <a:xfrm>
                  <a:off x="6947440" y="29047969"/>
                  <a:ext cx="7176741" cy="4524315"/>
                </a:xfrm>
                <a:prstGeom prst="rect">
                  <a:avLst/>
                </a:prstGeom>
                <a:blipFill>
                  <a:blip r:embed="rId29"/>
                  <a:stretch>
                    <a:fillRect l="-2209" t="-1752" r="-1359" b="-350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33455BB2-A217-454F-B720-6FC83A2ACB39}"/>
                </a:ext>
              </a:extLst>
            </p:cNvPr>
            <p:cNvSpPr txBox="1"/>
            <p:nvPr/>
          </p:nvSpPr>
          <p:spPr>
            <a:xfrm>
              <a:off x="696634" y="34483311"/>
              <a:ext cx="9227772" cy="1384995"/>
            </a:xfrm>
            <a:prstGeom prst="rect">
              <a:avLst/>
            </a:prstGeom>
            <a:noFill/>
          </p:spPr>
          <p:txBody>
            <a:bodyPr wrap="square" rtlCol="0">
              <a:spAutoFit/>
            </a:bodyPr>
            <a:lstStyle/>
            <a:p>
              <a:r>
                <a:rPr kumimoji="1" lang="en-US" altLang="ja-JP" sz="2800" dirty="0">
                  <a:latin typeface="メイリオ" panose="020B0604030504040204" pitchFamily="50" charset="-128"/>
                  <a:ea typeface="メイリオ" panose="020B0604030504040204" pitchFamily="50" charset="-128"/>
                </a:rPr>
                <a:t>Fig.6</a:t>
              </a:r>
              <a:r>
                <a:rPr lang="en-US" altLang="ja-JP" sz="2800" dirty="0">
                  <a:latin typeface="メイリオ" panose="020B0604030504040204" pitchFamily="50" charset="-128"/>
                  <a:ea typeface="メイリオ" panose="020B0604030504040204" pitchFamily="50" charset="-128"/>
                </a:rPr>
                <a:t>. Dielectric  relaxation curves(imaginary part): single exponential function transformed by Laplace-Fourier transform each time window</a:t>
              </a:r>
            </a:p>
          </p:txBody>
        </p:sp>
        <p:grpSp>
          <p:nvGrpSpPr>
            <p:cNvPr id="89" name="グループ化 88">
              <a:extLst>
                <a:ext uri="{FF2B5EF4-FFF2-40B4-BE49-F238E27FC236}">
                  <a16:creationId xmlns:a16="http://schemas.microsoft.com/office/drawing/2014/main" id="{77D0335A-3031-4513-9C7A-A091BC708A86}"/>
                </a:ext>
              </a:extLst>
            </p:cNvPr>
            <p:cNvGrpSpPr/>
            <p:nvPr/>
          </p:nvGrpSpPr>
          <p:grpSpPr>
            <a:xfrm>
              <a:off x="639860" y="28968843"/>
              <a:ext cx="4927351" cy="5311939"/>
              <a:chOff x="778293" y="28676937"/>
              <a:chExt cx="5183937" cy="5588551"/>
            </a:xfrm>
          </p:grpSpPr>
          <p:grpSp>
            <p:nvGrpSpPr>
              <p:cNvPr id="90" name="グループ化 89">
                <a:extLst>
                  <a:ext uri="{FF2B5EF4-FFF2-40B4-BE49-F238E27FC236}">
                    <a16:creationId xmlns:a16="http://schemas.microsoft.com/office/drawing/2014/main" id="{B72A08BD-C21A-4697-9FFA-1E929B966532}"/>
                  </a:ext>
                </a:extLst>
              </p:cNvPr>
              <p:cNvGrpSpPr/>
              <p:nvPr/>
            </p:nvGrpSpPr>
            <p:grpSpPr>
              <a:xfrm>
                <a:off x="778293" y="29205963"/>
                <a:ext cx="5183937" cy="5059525"/>
                <a:chOff x="722407" y="21544289"/>
                <a:chExt cx="5183937" cy="5059525"/>
              </a:xfrm>
            </p:grpSpPr>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937A93D5-EB51-486B-B5D9-8938563426B9}"/>
                        </a:ext>
                      </a:extLst>
                    </p:cNvPr>
                    <p:cNvSpPr txBox="1"/>
                    <p:nvPr/>
                  </p:nvSpPr>
                  <p:spPr>
                    <a:xfrm rot="16200000">
                      <a:off x="-648639" y="22915335"/>
                      <a:ext cx="3388424" cy="646331"/>
                    </a:xfrm>
                    <a:prstGeom prst="rect">
                      <a:avLst/>
                    </a:prstGeom>
                    <a:solidFill>
                      <a:schemeClr val="bg1"/>
                    </a:solidFill>
                    <a:ln>
                      <a:noFill/>
                    </a:ln>
                  </p:spPr>
                  <p:txBody>
                    <a:bodyPr wrap="square" rtlCol="0">
                      <a:spAutoFit/>
                    </a:bodyPr>
                    <a:lstStyle/>
                    <a:p>
                      <a:pPr algn="ctr"/>
                      <a:r>
                        <a:rPr kumimoji="1" lang="en-US" altLang="ja-JP" sz="3600" dirty="0">
                          <a:latin typeface="メイリオ" panose="020B0604030504040204" pitchFamily="50" charset="-128"/>
                          <a:ea typeface="メイリオ" panose="020B0604030504040204" pitchFamily="50" charset="-128"/>
                        </a:rPr>
                        <a:t> </a:t>
                      </a:r>
                      <a:r>
                        <a:rPr lang="en-US" altLang="ja-JP" sz="3600" dirty="0">
                          <a:latin typeface="メイリオ" panose="020B0604030504040204" pitchFamily="50" charset="-128"/>
                          <a:ea typeface="メイリオ" panose="020B0604030504040204" pitchFamily="50" charset="-128"/>
                        </a:rPr>
                        <a:t>ε”/</a:t>
                      </a:r>
                      <a14:m>
                        <m:oMath xmlns:m="http://schemas.openxmlformats.org/officeDocument/2006/math">
                          <m:sSub>
                            <m:sSubPr>
                              <m:ctrlPr>
                                <a:rPr lang="en-US" altLang="ja-JP" sz="3600" i="1">
                                  <a:latin typeface="Cambria Math" panose="02040503050406030204" pitchFamily="18" charset="0"/>
                                  <a:ea typeface="メイリオ" panose="020B0604030504040204" pitchFamily="50" charset="-128"/>
                                </a:rPr>
                              </m:ctrlPr>
                            </m:sSubPr>
                            <m:e>
                              <m:r>
                                <m:rPr>
                                  <m:sty m:val="p"/>
                                </m:rPr>
                                <a:rPr lang="en-US" altLang="ja-JP" sz="3600" i="1">
                                  <a:latin typeface="Cambria Math" panose="02040503050406030204" pitchFamily="18" charset="0"/>
                                  <a:ea typeface="メイリオ" panose="020B0604030504040204" pitchFamily="50" charset="-128"/>
                                </a:rPr>
                                <m:t>ε</m:t>
                              </m:r>
                            </m:e>
                            <m:sub>
                              <m:r>
                                <a:rPr lang="en-US" altLang="ja-JP" sz="3600" i="1">
                                  <a:latin typeface="Cambria Math" panose="02040503050406030204" pitchFamily="18" charset="0"/>
                                  <a:ea typeface="メイリオ" panose="020B0604030504040204" pitchFamily="50" charset="-128"/>
                                </a:rPr>
                                <m:t>𝑠</m:t>
                              </m:r>
                            </m:sub>
                          </m:sSub>
                        </m:oMath>
                      </a14:m>
                      <a:r>
                        <a:rPr lang="en-US" altLang="ja-JP" sz="3200" dirty="0">
                          <a:latin typeface="メイリオ" panose="020B0604030504040204" pitchFamily="50" charset="-128"/>
                          <a:ea typeface="メイリオ" panose="020B0604030504040204" pitchFamily="50" charset="-128"/>
                        </a:rPr>
                        <a:t> </a:t>
                      </a:r>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12BA59BB-F275-4928-B42B-AB65E20F1B83}"/>
                        </a:ext>
                      </a:extLst>
                    </p:cNvPr>
                    <p:cNvSpPr txBox="1">
                      <a:spLocks noRot="1" noChangeAspect="1" noMove="1" noResize="1" noEditPoints="1" noAdjustHandles="1" noChangeArrowheads="1" noChangeShapeType="1" noTextEdit="1"/>
                    </p:cNvSpPr>
                    <p:nvPr/>
                  </p:nvSpPr>
                  <p:spPr>
                    <a:xfrm rot="16200000">
                      <a:off x="-648639" y="22915335"/>
                      <a:ext cx="3388424" cy="646331"/>
                    </a:xfrm>
                    <a:prstGeom prst="rect">
                      <a:avLst/>
                    </a:prstGeom>
                    <a:blipFill>
                      <a:blip r:embed="rId31"/>
                      <a:stretch>
                        <a:fillRect l="-13208" r="-36792"/>
                      </a:stretch>
                    </a:blipFill>
                    <a:ln>
                      <a:no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6B289E95-8004-4EE1-A7D5-D82F05036C9D}"/>
                    </a:ext>
                  </a:extLst>
                </p:cNvPr>
                <p:cNvSpPr txBox="1"/>
                <p:nvPr/>
              </p:nvSpPr>
              <p:spPr>
                <a:xfrm>
                  <a:off x="3180101" y="26083258"/>
                  <a:ext cx="2726243" cy="520556"/>
                </a:xfrm>
                <a:prstGeom prst="rect">
                  <a:avLst/>
                </a:prstGeom>
                <a:solidFill>
                  <a:schemeClr val="bg1"/>
                </a:solidFill>
                <a:ln>
                  <a:noFill/>
                </a:ln>
              </p:spPr>
              <p:txBody>
                <a:bodyPr wrap="square" rtlCol="0">
                  <a:spAutoFit/>
                </a:bodyPr>
                <a:lstStyle/>
                <a:p>
                  <a:pPr algn="ctr"/>
                  <a:r>
                    <a:rPr lang="en-US" altLang="ja-JP" sz="3600" dirty="0">
                      <a:latin typeface="メイリオ" panose="020B0604030504040204" pitchFamily="50" charset="-128"/>
                      <a:ea typeface="メイリオ" panose="020B0604030504040204" pitchFamily="50" charset="-128"/>
                    </a:rPr>
                    <a:t>l</a:t>
                  </a:r>
                  <a:r>
                    <a:rPr kumimoji="1" lang="en-US" altLang="ja-JP" sz="3600" dirty="0">
                      <a:latin typeface="メイリオ" panose="020B0604030504040204" pitchFamily="50" charset="-128"/>
                      <a:ea typeface="メイリオ" panose="020B0604030504040204" pitchFamily="50" charset="-128"/>
                    </a:rPr>
                    <a:t>og(f/Hz)</a:t>
                  </a:r>
                  <a:endParaRPr kumimoji="1" lang="ja-JP" altLang="en-US" sz="3200" dirty="0">
                    <a:latin typeface="メイリオ" panose="020B0604030504040204" pitchFamily="50" charset="-128"/>
                    <a:ea typeface="メイリオ" panose="020B0604030504040204" pitchFamily="50" charset="-128"/>
                  </a:endParaRPr>
                </a:p>
              </p:txBody>
            </p:sp>
          </p:grpSp>
          <p:grpSp>
            <p:nvGrpSpPr>
              <p:cNvPr id="92" name="グループ化 91">
                <a:extLst>
                  <a:ext uri="{FF2B5EF4-FFF2-40B4-BE49-F238E27FC236}">
                    <a16:creationId xmlns:a16="http://schemas.microsoft.com/office/drawing/2014/main" id="{38794796-06DE-4ACB-8588-1909C877D262}"/>
                  </a:ext>
                </a:extLst>
              </p:cNvPr>
              <p:cNvGrpSpPr/>
              <p:nvPr/>
            </p:nvGrpSpPr>
            <p:grpSpPr>
              <a:xfrm>
                <a:off x="2288446" y="28676937"/>
                <a:ext cx="3422951" cy="2817092"/>
                <a:chOff x="2221282" y="21191662"/>
                <a:chExt cx="3422951" cy="2817092"/>
              </a:xfrm>
            </p:grpSpPr>
            <p:sp>
              <p:nvSpPr>
                <p:cNvPr id="93" name="テキスト ボックス 92">
                  <a:extLst>
                    <a:ext uri="{FF2B5EF4-FFF2-40B4-BE49-F238E27FC236}">
                      <a16:creationId xmlns:a16="http://schemas.microsoft.com/office/drawing/2014/main" id="{B7E24A10-FF7A-4B1B-8F14-86C5E6A54985}"/>
                    </a:ext>
                  </a:extLst>
                </p:cNvPr>
                <p:cNvSpPr txBox="1"/>
                <p:nvPr/>
              </p:nvSpPr>
              <p:spPr>
                <a:xfrm>
                  <a:off x="2221282" y="21191662"/>
                  <a:ext cx="2804581" cy="2817092"/>
                </a:xfrm>
                <a:prstGeom prst="rect">
                  <a:avLst/>
                </a:prstGeom>
                <a:noFill/>
              </p:spPr>
              <p:txBody>
                <a:bodyPr wrap="square" rtlCol="0">
                  <a:spAutoFit/>
                </a:bodyPr>
                <a:lstStyle/>
                <a:p>
                  <a:r>
                    <a:rPr kumimoji="1" lang="en-US" altLang="ja-JP" sz="2800" dirty="0">
                      <a:latin typeface="メイリオ" panose="020B0604030504040204" pitchFamily="50" charset="-128"/>
                      <a:ea typeface="メイリオ" panose="020B0604030504040204" pitchFamily="50" charset="-128"/>
                    </a:rPr>
                    <a:t>Time window</a:t>
                  </a:r>
                </a:p>
                <a:p>
                  <a:r>
                    <a:rPr kumimoji="1" lang="en-US" altLang="ja-JP" sz="2800" dirty="0">
                      <a:latin typeface="メイリオ" panose="020B0604030504040204" pitchFamily="50" charset="-128"/>
                      <a:ea typeface="メイリオ" panose="020B0604030504040204" pitchFamily="50" charset="-128"/>
                    </a:rPr>
                    <a:t>10ps (</a:t>
                  </a:r>
                  <a:r>
                    <a:rPr kumimoji="1" lang="ja-JP" altLang="en-US" sz="2800" b="1" dirty="0">
                      <a:solidFill>
                        <a:srgbClr val="FF0000"/>
                      </a:solidFill>
                      <a:latin typeface="メイリオ" panose="020B0604030504040204" pitchFamily="50" charset="-128"/>
                      <a:ea typeface="メイリオ" panose="020B0604030504040204" pitchFamily="50" charset="-128"/>
                    </a:rPr>
                    <a:t>〇</a:t>
                  </a:r>
                  <a:r>
                    <a:rPr kumimoji="1" lang="en-US" altLang="ja-JP" sz="2800" dirty="0">
                      <a:latin typeface="メイリオ" panose="020B0604030504040204" pitchFamily="50" charset="-128"/>
                      <a:ea typeface="メイリオ" panose="020B0604030504040204" pitchFamily="50" charset="-128"/>
                    </a:rPr>
                    <a:t>)</a:t>
                  </a:r>
                </a:p>
                <a:p>
                  <a:r>
                    <a:rPr lang="en-US" altLang="ja-JP" sz="2800" dirty="0">
                      <a:latin typeface="メイリオ" panose="020B0604030504040204" pitchFamily="50" charset="-128"/>
                      <a:ea typeface="メイリオ" panose="020B0604030504040204" pitchFamily="50" charset="-128"/>
                    </a:rPr>
                    <a:t>20ps (</a:t>
                  </a:r>
                  <a:r>
                    <a:rPr lang="ja-JP" altLang="en-US" sz="2800" b="1" dirty="0">
                      <a:solidFill>
                        <a:srgbClr val="F1640D"/>
                      </a:solidFill>
                      <a:latin typeface="メイリオ" panose="020B0604030504040204" pitchFamily="50" charset="-128"/>
                      <a:ea typeface="メイリオ" panose="020B0604030504040204" pitchFamily="50" charset="-128"/>
                    </a:rPr>
                    <a:t>〇</a:t>
                  </a:r>
                  <a:r>
                    <a:rPr lang="en-US" altLang="ja-JP" sz="2800" dirty="0">
                      <a:latin typeface="メイリオ" panose="020B0604030504040204" pitchFamily="50" charset="-128"/>
                      <a:ea typeface="メイリオ" panose="020B0604030504040204" pitchFamily="50" charset="-128"/>
                    </a:rPr>
                    <a:t>)</a:t>
                  </a:r>
                </a:p>
                <a:p>
                  <a:r>
                    <a:rPr lang="en-US" altLang="ja-JP" sz="2800" dirty="0">
                      <a:latin typeface="メイリオ" panose="020B0604030504040204" pitchFamily="50" charset="-128"/>
                      <a:ea typeface="メイリオ" panose="020B0604030504040204" pitchFamily="50" charset="-128"/>
                    </a:rPr>
                    <a:t>30ps (</a:t>
                  </a:r>
                  <a:r>
                    <a:rPr lang="ja-JP" altLang="en-US" sz="2800" b="1" dirty="0">
                      <a:solidFill>
                        <a:srgbClr val="00B0F0"/>
                      </a:solidFill>
                      <a:latin typeface="メイリオ" panose="020B0604030504040204" pitchFamily="50" charset="-128"/>
                      <a:ea typeface="メイリオ" panose="020B0604030504040204" pitchFamily="50" charset="-128"/>
                    </a:rPr>
                    <a:t>〇</a:t>
                  </a:r>
                  <a:r>
                    <a:rPr lang="en-US" altLang="ja-JP" sz="2800" dirty="0">
                      <a:latin typeface="メイリオ" panose="020B0604030504040204" pitchFamily="50" charset="-128"/>
                      <a:ea typeface="メイリオ" panose="020B0604030504040204" pitchFamily="50" charset="-128"/>
                    </a:rPr>
                    <a:t>)</a:t>
                  </a:r>
                  <a:endParaRPr kumimoji="1" lang="en-US" altLang="ja-JP" sz="2800" b="1" dirty="0">
                    <a:latin typeface="メイリオ" panose="020B0604030504040204" pitchFamily="50" charset="-128"/>
                    <a:ea typeface="メイリオ" panose="020B0604030504040204" pitchFamily="50" charset="-128"/>
                  </a:endParaRPr>
                </a:p>
                <a:p>
                  <a:r>
                    <a:rPr lang="en-US" altLang="ja-JP" sz="2800" dirty="0">
                      <a:latin typeface="メイリオ" panose="020B0604030504040204" pitchFamily="50" charset="-128"/>
                      <a:ea typeface="メイリオ" panose="020B0604030504040204" pitchFamily="50" charset="-128"/>
                    </a:rPr>
                    <a:t>100ps (</a:t>
                  </a:r>
                  <a:r>
                    <a:rPr lang="ja-JP" altLang="en-US" sz="2800" b="1" dirty="0">
                      <a:solidFill>
                        <a:srgbClr val="0070C0"/>
                      </a:solidFill>
                      <a:latin typeface="メイリオ" panose="020B0604030504040204" pitchFamily="50" charset="-128"/>
                      <a:ea typeface="メイリオ" panose="020B0604030504040204" pitchFamily="50" charset="-128"/>
                    </a:rPr>
                    <a:t>〇</a:t>
                  </a:r>
                  <a:r>
                    <a:rPr lang="en-US" altLang="ja-JP" sz="2800" dirty="0">
                      <a:latin typeface="メイリオ" panose="020B0604030504040204" pitchFamily="50" charset="-128"/>
                      <a:ea typeface="メイリオ" panose="020B0604030504040204" pitchFamily="50" charset="-128"/>
                    </a:rPr>
                    <a:t>)</a:t>
                  </a:r>
                </a:p>
                <a:p>
                  <a:endParaRPr lang="en-US" altLang="ja-JP" sz="2800" dirty="0">
                    <a:latin typeface="メイリオ" panose="020B0604030504040204" pitchFamily="50" charset="-128"/>
                    <a:ea typeface="メイリオ" panose="020B0604030504040204" pitchFamily="50" charset="-128"/>
                  </a:endParaRPr>
                </a:p>
              </p:txBody>
            </p:sp>
            <p:sp>
              <p:nvSpPr>
                <p:cNvPr id="94" name="矢印: 下 93">
                  <a:extLst>
                    <a:ext uri="{FF2B5EF4-FFF2-40B4-BE49-F238E27FC236}">
                      <a16:creationId xmlns:a16="http://schemas.microsoft.com/office/drawing/2014/main" id="{B24810CE-9AEF-481B-8565-8AD7B8348E45}"/>
                    </a:ext>
                  </a:extLst>
                </p:cNvPr>
                <p:cNvSpPr/>
                <p:nvPr/>
              </p:nvSpPr>
              <p:spPr>
                <a:xfrm rot="2531850">
                  <a:off x="4443711" y="21937581"/>
                  <a:ext cx="1200522" cy="1437643"/>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40CE0D34-6E12-48C0-BB37-9F76C7144C5A}"/>
                  </a:ext>
                </a:extLst>
              </p:cNvPr>
              <p:cNvSpPr txBox="1"/>
              <p:nvPr/>
            </p:nvSpPr>
            <p:spPr>
              <a:xfrm>
                <a:off x="20467918" y="25556845"/>
                <a:ext cx="8662367" cy="4031873"/>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積分時間範囲</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時間窓</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が長いほど</a:t>
                </a:r>
                <a:r>
                  <a:rPr lang="en-US" altLang="ja-JP" sz="3200" dirty="0">
                    <a:latin typeface="メイリオ" panose="020B0604030504040204" pitchFamily="50" charset="-128"/>
                    <a:ea typeface="メイリオ" panose="020B0604030504040204" pitchFamily="50" charset="-128"/>
                  </a:rPr>
                  <a:t>,</a:t>
                </a:r>
              </a:p>
              <a:p>
                <a:r>
                  <a:rPr lang="ja-JP" altLang="en-US" sz="3200" dirty="0">
                    <a:latin typeface="メイリオ" panose="020B0604030504040204" pitchFamily="50" charset="-128"/>
                    <a:ea typeface="メイリオ" panose="020B0604030504040204" pitchFamily="50" charset="-128"/>
                  </a:rPr>
                  <a:t>　静的誘電率とピーク周波数が一定の</a:t>
                </a:r>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数値へと収束した</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・文献値の誘電率は時間積分の範囲の上限を</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pPr algn="ctr"/>
                <a:r>
                  <a:rPr lang="ja-JP" altLang="en-US" sz="32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7.23</a:t>
                </a:r>
                <a14:m>
                  <m:oMath xmlns:m="http://schemas.openxmlformats.org/officeDocument/2006/math">
                    <m:r>
                      <a:rPr lang="ja-JP" altLang="en-US" sz="3200" i="1">
                        <a:latin typeface="Cambria Math" panose="02040503050406030204" pitchFamily="18" charset="0"/>
                        <a:ea typeface="メイリオ" panose="020B0604030504040204" pitchFamily="50" charset="-128"/>
                      </a:rPr>
                      <m:t>𝜏</m:t>
                    </m:r>
                  </m:oMath>
                </a14:m>
                <a:r>
                  <a:rPr lang="en-US" altLang="ja-JP" sz="3200" dirty="0">
                    <a:latin typeface="メイリオ" panose="020B0604030504040204" pitchFamily="50" charset="-128"/>
                    <a:ea typeface="メイリオ" panose="020B0604030504040204" pitchFamily="50" charset="-128"/>
                  </a:rPr>
                  <a:t> </a:t>
                </a:r>
                <a14:m>
                  <m:oMath xmlns:m="http://schemas.openxmlformats.org/officeDocument/2006/math">
                    <m:r>
                      <a:rPr lang="en-US" altLang="ja-JP" sz="3200" i="1" dirty="0" smtClean="0">
                        <a:latin typeface="Cambria Math" panose="02040503050406030204" pitchFamily="18" charset="0"/>
                        <a:ea typeface="Cambria Math" panose="02040503050406030204" pitchFamily="18" charset="0"/>
                      </a:rPr>
                      <m:t>≤</m:t>
                    </m:r>
                  </m:oMath>
                </a14:m>
                <a:r>
                  <a:rPr lang="en-US" altLang="ja-JP" sz="3200" i="1" dirty="0">
                    <a:latin typeface="メイリオ" panose="020B0604030504040204" pitchFamily="50" charset="-128"/>
                    <a:ea typeface="メイリオ" panose="020B0604030504040204" pitchFamily="50" charset="-128"/>
                  </a:rPr>
                  <a:t> t </a:t>
                </a:r>
                <a14:m>
                  <m:oMath xmlns:m="http://schemas.openxmlformats.org/officeDocument/2006/math">
                    <m:r>
                      <a:rPr lang="en-US" altLang="ja-JP" sz="3200" i="1" smtClean="0">
                        <a:latin typeface="Cambria Math" panose="02040503050406030204" pitchFamily="18" charset="0"/>
                        <a:ea typeface="Cambria Math" panose="02040503050406030204" pitchFamily="18" charset="0"/>
                      </a:rPr>
                      <m:t>≤</m:t>
                    </m:r>
                  </m:oMath>
                </a14:m>
                <a:r>
                  <a:rPr lang="en-US" altLang="ja-JP" sz="3200" dirty="0">
                    <a:latin typeface="メイリオ" panose="020B0604030504040204" pitchFamily="50" charset="-128"/>
                    <a:ea typeface="メイリオ" panose="020B0604030504040204" pitchFamily="50" charset="-128"/>
                  </a:rPr>
                  <a:t> 10</a:t>
                </a:r>
                <a14:m>
                  <m:oMath xmlns:m="http://schemas.openxmlformats.org/officeDocument/2006/math">
                    <m:r>
                      <a:rPr lang="ja-JP" altLang="en-US" sz="3200" i="1">
                        <a:latin typeface="Cambria Math" panose="02040503050406030204" pitchFamily="18" charset="0"/>
                        <a:ea typeface="メイリオ" panose="020B0604030504040204" pitchFamily="50" charset="-128"/>
                      </a:rPr>
                      <m:t>𝜏</m:t>
                    </m:r>
                  </m:oMath>
                </a14:m>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　の範囲にすると得られる</a:t>
                </a:r>
                <a:r>
                  <a:rPr lang="en-US" altLang="ja-JP" sz="3200" dirty="0">
                    <a:latin typeface="メイリオ" panose="020B0604030504040204" pitchFamily="50" charset="-128"/>
                    <a:ea typeface="メイリオ" panose="020B0604030504040204" pitchFamily="50" charset="-128"/>
                  </a:rPr>
                  <a:t>.</a:t>
                </a:r>
              </a:p>
            </p:txBody>
          </p:sp>
        </mc:Choice>
        <mc:Fallback xmlns="">
          <p:sp>
            <p:nvSpPr>
              <p:cNvPr id="100" name="テキスト ボックス 99">
                <a:extLst>
                  <a:ext uri="{FF2B5EF4-FFF2-40B4-BE49-F238E27FC236}">
                    <a16:creationId xmlns:a16="http://schemas.microsoft.com/office/drawing/2014/main" id="{40CE0D34-6E12-48C0-BB37-9F76C7144C5A}"/>
                  </a:ext>
                </a:extLst>
              </p:cNvPr>
              <p:cNvSpPr txBox="1">
                <a:spLocks noRot="1" noChangeAspect="1" noMove="1" noResize="1" noEditPoints="1" noAdjustHandles="1" noChangeArrowheads="1" noChangeShapeType="1" noTextEdit="1"/>
              </p:cNvSpPr>
              <p:nvPr/>
            </p:nvSpPr>
            <p:spPr>
              <a:xfrm>
                <a:off x="20467918" y="25556845"/>
                <a:ext cx="8662367" cy="4031873"/>
              </a:xfrm>
              <a:prstGeom prst="rect">
                <a:avLst/>
              </a:prstGeom>
              <a:blipFill>
                <a:blip r:embed="rId32"/>
                <a:stretch>
                  <a:fillRect l="-1830" t="-1964" b="-3927"/>
                </a:stretch>
              </a:blipFill>
            </p:spPr>
            <p:txBody>
              <a:bodyPr/>
              <a:lstStyle/>
              <a:p>
                <a:r>
                  <a:rPr lang="ja-JP" altLang="en-US">
                    <a:noFill/>
                  </a:rPr>
                  <a:t> </a:t>
                </a:r>
              </a:p>
            </p:txBody>
          </p:sp>
        </mc:Fallback>
      </mc:AlternateContent>
      <p:grpSp>
        <p:nvGrpSpPr>
          <p:cNvPr id="231" name="グループ化 230">
            <a:extLst>
              <a:ext uri="{FF2B5EF4-FFF2-40B4-BE49-F238E27FC236}">
                <a16:creationId xmlns:a16="http://schemas.microsoft.com/office/drawing/2014/main" id="{D15F7C46-11EF-4C7B-B6BE-FA6E7D185C8A}"/>
              </a:ext>
            </a:extLst>
          </p:cNvPr>
          <p:cNvGrpSpPr/>
          <p:nvPr/>
        </p:nvGrpSpPr>
        <p:grpSpPr>
          <a:xfrm>
            <a:off x="14144412" y="25970059"/>
            <a:ext cx="6005439" cy="4029076"/>
            <a:chOff x="13462918" y="25978082"/>
            <a:chExt cx="7095833" cy="4929720"/>
          </a:xfrm>
        </p:grpSpPr>
        <p:sp>
          <p:nvSpPr>
            <p:cNvPr id="101" name="テキスト ボックス 100">
              <a:extLst>
                <a:ext uri="{FF2B5EF4-FFF2-40B4-BE49-F238E27FC236}">
                  <a16:creationId xmlns:a16="http://schemas.microsoft.com/office/drawing/2014/main" id="{90922D10-F9F6-4BAB-A389-CBE7D4939063}"/>
                </a:ext>
              </a:extLst>
            </p:cNvPr>
            <p:cNvSpPr txBox="1"/>
            <p:nvPr/>
          </p:nvSpPr>
          <p:spPr>
            <a:xfrm rot="16200000">
              <a:off x="18965684" y="27128009"/>
              <a:ext cx="2546166" cy="639969"/>
            </a:xfrm>
            <a:prstGeom prst="rect">
              <a:avLst/>
            </a:prstGeom>
            <a:solidFill>
              <a:schemeClr val="bg1"/>
            </a:solidFill>
            <a:ln>
              <a:noFill/>
            </a:ln>
          </p:spPr>
          <p:txBody>
            <a:bodyPr wrap="square" rtlCol="0">
              <a:spAutoFit/>
            </a:bodyPr>
            <a:lstStyle/>
            <a:p>
              <a:pPr algn="ctr"/>
              <a:r>
                <a:rPr lang="en-US" altLang="ja-JP" sz="3200" dirty="0">
                  <a:latin typeface="メイリオ" panose="020B0604030504040204" pitchFamily="50" charset="-128"/>
                  <a:ea typeface="メイリオ" panose="020B0604030504040204" pitchFamily="50" charset="-128"/>
                </a:rPr>
                <a:t>l</a:t>
              </a:r>
              <a:r>
                <a:rPr kumimoji="1" lang="en-US" altLang="ja-JP" sz="3200" dirty="0">
                  <a:latin typeface="メイリオ" panose="020B0604030504040204" pitchFamily="50" charset="-128"/>
                  <a:ea typeface="メイリオ" panose="020B0604030504040204" pitchFamily="50" charset="-128"/>
                </a:rPr>
                <a:t>og(f/Hz)</a:t>
              </a:r>
              <a:endParaRPr kumimoji="1" lang="ja-JP" altLang="en-US" sz="3200" dirty="0">
                <a:latin typeface="メイリオ" panose="020B0604030504040204" pitchFamily="50" charset="-128"/>
                <a:ea typeface="メイリオ" panose="020B0604030504040204" pitchFamily="50" charset="-128"/>
              </a:endParaRPr>
            </a:p>
          </p:txBody>
        </p:sp>
        <p:sp>
          <p:nvSpPr>
            <p:cNvPr id="102" name="テキスト ボックス 101">
              <a:extLst>
                <a:ext uri="{FF2B5EF4-FFF2-40B4-BE49-F238E27FC236}">
                  <a16:creationId xmlns:a16="http://schemas.microsoft.com/office/drawing/2014/main" id="{D1CC37BF-FC19-4CA0-880E-C5A0851B1CD6}"/>
                </a:ext>
              </a:extLst>
            </p:cNvPr>
            <p:cNvSpPr txBox="1"/>
            <p:nvPr/>
          </p:nvSpPr>
          <p:spPr>
            <a:xfrm>
              <a:off x="14388161" y="30116993"/>
              <a:ext cx="5231534" cy="790809"/>
            </a:xfrm>
            <a:prstGeom prst="rect">
              <a:avLst/>
            </a:prstGeom>
            <a:solidFill>
              <a:schemeClr val="bg1"/>
            </a:solidFill>
            <a:ln>
              <a:noFill/>
            </a:ln>
          </p:spPr>
          <p:txBody>
            <a:bodyPr wrap="square" rtlCol="0">
              <a:spAutoFit/>
            </a:bodyPr>
            <a:lstStyle/>
            <a:p>
              <a:pPr algn="ctr"/>
              <a:r>
                <a:rPr lang="en-US" altLang="ja-JP" sz="3600" dirty="0">
                  <a:latin typeface="メイリオ" panose="020B0604030504040204" pitchFamily="50" charset="-128"/>
                  <a:ea typeface="メイリオ" panose="020B0604030504040204" pitchFamily="50" charset="-128"/>
                </a:rPr>
                <a:t>Time window/</a:t>
              </a:r>
              <a:r>
                <a:rPr lang="en-US" altLang="ja-JP" sz="3600" dirty="0" err="1">
                  <a:latin typeface="メイリオ" panose="020B0604030504040204" pitchFamily="50" charset="-128"/>
                  <a:ea typeface="メイリオ" panose="020B0604030504040204" pitchFamily="50" charset="-128"/>
                </a:rPr>
                <a:t>ps</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F1815F9A-98F2-4B58-8236-652911F33FE2}"/>
                    </a:ext>
                  </a:extLst>
                </p:cNvPr>
                <p:cNvSpPr txBox="1"/>
                <p:nvPr/>
              </p:nvSpPr>
              <p:spPr>
                <a:xfrm rot="16200000">
                  <a:off x="12175729" y="27265271"/>
                  <a:ext cx="3220709" cy="646331"/>
                </a:xfrm>
                <a:prstGeom prst="rect">
                  <a:avLst/>
                </a:prstGeom>
                <a:solidFill>
                  <a:schemeClr val="bg1"/>
                </a:solidFill>
                <a:ln>
                  <a:noFill/>
                </a:ln>
              </p:spPr>
              <p:txBody>
                <a:bodyPr wrap="square" rtlCol="0">
                  <a:spAutoFit/>
                </a:bodyPr>
                <a:lstStyle/>
                <a:p>
                  <a:pPr algn="ctr"/>
                  <a:r>
                    <a:rPr kumimoji="1" lang="en-US" altLang="ja-JP" sz="3600" dirty="0">
                      <a:latin typeface="メイリオ" panose="020B0604030504040204" pitchFamily="50" charset="-128"/>
                      <a:ea typeface="メイリオ" panose="020B0604030504040204" pitchFamily="50" charset="-128"/>
                    </a:rPr>
                    <a:t> </a:t>
                  </a:r>
                  <a:r>
                    <a:rPr lang="en-US" altLang="ja-JP" sz="3600" dirty="0">
                      <a:latin typeface="メイリオ" panose="020B0604030504040204" pitchFamily="50" charset="-128"/>
                      <a:ea typeface="メイリオ" panose="020B0604030504040204" pitchFamily="50" charset="-128"/>
                    </a:rPr>
                    <a:t>ε”/</a:t>
                  </a:r>
                  <a14:m>
                    <m:oMath xmlns:m="http://schemas.openxmlformats.org/officeDocument/2006/math">
                      <m:sSub>
                        <m:sSubPr>
                          <m:ctrlPr>
                            <a:rPr lang="en-US" altLang="ja-JP" sz="3600" i="1">
                              <a:latin typeface="Cambria Math" panose="02040503050406030204" pitchFamily="18" charset="0"/>
                              <a:ea typeface="メイリオ" panose="020B0604030504040204" pitchFamily="50" charset="-128"/>
                            </a:rPr>
                          </m:ctrlPr>
                        </m:sSubPr>
                        <m:e>
                          <m:r>
                            <m:rPr>
                              <m:sty m:val="p"/>
                            </m:rPr>
                            <a:rPr lang="en-US" altLang="ja-JP" sz="3600" i="1">
                              <a:latin typeface="Cambria Math" panose="02040503050406030204" pitchFamily="18" charset="0"/>
                              <a:ea typeface="メイリオ" panose="020B0604030504040204" pitchFamily="50" charset="-128"/>
                            </a:rPr>
                            <m:t>ε</m:t>
                          </m:r>
                        </m:e>
                        <m:sub>
                          <m:r>
                            <a:rPr lang="en-US" altLang="ja-JP" sz="3600" b="0" i="1" smtClean="0">
                              <a:latin typeface="Cambria Math" panose="02040503050406030204" pitchFamily="18" charset="0"/>
                              <a:ea typeface="メイリオ" panose="020B0604030504040204" pitchFamily="50" charset="-128"/>
                            </a:rPr>
                            <m:t>1</m:t>
                          </m:r>
                        </m:sub>
                      </m:sSub>
                    </m:oMath>
                  </a14:m>
                  <a:r>
                    <a:rPr lang="en-US" altLang="ja-JP" sz="3200" dirty="0">
                      <a:latin typeface="メイリオ" panose="020B0604030504040204" pitchFamily="50" charset="-128"/>
                      <a:ea typeface="メイリオ" panose="020B0604030504040204" pitchFamily="50" charset="-128"/>
                    </a:rPr>
                    <a:t> </a:t>
                  </a:r>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03" name="テキスト ボックス 102">
                  <a:extLst>
                    <a:ext uri="{FF2B5EF4-FFF2-40B4-BE49-F238E27FC236}">
                      <a16:creationId xmlns:a16="http://schemas.microsoft.com/office/drawing/2014/main" id="{F1815F9A-98F2-4B58-8236-652911F33FE2}"/>
                    </a:ext>
                  </a:extLst>
                </p:cNvPr>
                <p:cNvSpPr txBox="1">
                  <a:spLocks noRot="1" noChangeAspect="1" noMove="1" noResize="1" noEditPoints="1" noAdjustHandles="1" noChangeArrowheads="1" noChangeShapeType="1" noTextEdit="1"/>
                </p:cNvSpPr>
                <p:nvPr/>
              </p:nvSpPr>
              <p:spPr>
                <a:xfrm rot="16200000">
                  <a:off x="12175729" y="27265271"/>
                  <a:ext cx="3220709" cy="646331"/>
                </a:xfrm>
                <a:prstGeom prst="rect">
                  <a:avLst/>
                </a:prstGeom>
                <a:blipFill>
                  <a:blip r:embed="rId33"/>
                  <a:stretch>
                    <a:fillRect l="-14444" r="-61111"/>
                  </a:stretch>
                </a:blipFill>
                <a:ln>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1" name="正方形/長方形 240">
                <a:extLst>
                  <a:ext uri="{FF2B5EF4-FFF2-40B4-BE49-F238E27FC236}">
                    <a16:creationId xmlns:a16="http://schemas.microsoft.com/office/drawing/2014/main" id="{DBC2A658-C3A9-489F-A9F7-60829A8AE61F}"/>
                  </a:ext>
                </a:extLst>
              </p:cNvPr>
              <p:cNvSpPr/>
              <p:nvPr/>
            </p:nvSpPr>
            <p:spPr>
              <a:xfrm>
                <a:off x="10275884" y="35824425"/>
                <a:ext cx="7047411" cy="1077218"/>
              </a:xfrm>
              <a:prstGeom prst="rect">
                <a:avLst/>
              </a:prstGeom>
            </p:spPr>
            <p:txBody>
              <a:bodyPr wrap="square">
                <a:spAutoFit/>
              </a:bodyPr>
              <a:lstStyle/>
              <a:p>
                <a:r>
                  <a:rPr lang="en-US" altLang="ja-JP" sz="3600" dirty="0">
                    <a:solidFill>
                      <a:srgbClr val="000000"/>
                    </a:solidFill>
                    <a:latin typeface="Calibri" panose="020F0502020204030204" pitchFamily="34" charset="0"/>
                  </a:rPr>
                  <a:t> </a:t>
                </a:r>
                <a:r>
                  <a:rPr lang="en-US" altLang="ja-JP" sz="2800" dirty="0">
                    <a:solidFill>
                      <a:srgbClr val="000000"/>
                    </a:solidFill>
                    <a:latin typeface="メイリオ" panose="020B0604030504040204" pitchFamily="50" charset="-128"/>
                    <a:ea typeface="メイリオ" panose="020B0604030504040204" pitchFamily="50" charset="-128"/>
                  </a:rPr>
                  <a:t>Fig.9. The Debye function</a:t>
                </a:r>
              </a:p>
              <a:p>
                <a:r>
                  <a:rPr lang="en-US" altLang="ja-JP" sz="2800" dirty="0">
                    <a:latin typeface="メイリオ" panose="020B0604030504040204" pitchFamily="50" charset="-128"/>
                    <a:ea typeface="メイリオ" panose="020B0604030504040204" pitchFamily="50" charset="-128"/>
                  </a:rPr>
                  <a:t>(water: </a:t>
                </a:r>
                <a:r>
                  <a:rPr lang="ja-JP" altLang="en-US" sz="2800" b="1" dirty="0">
                    <a:solidFill>
                      <a:srgbClr val="0070C0"/>
                    </a:solidFill>
                    <a:latin typeface="メイリオ" panose="020B0604030504040204" pitchFamily="50" charset="-128"/>
                    <a:ea typeface="メイリオ" panose="020B0604030504040204" pitchFamily="50" charset="-128"/>
                  </a:rPr>
                  <a:t>〇</a:t>
                </a:r>
                <a:r>
                  <a:rPr lang="en-US" altLang="ja-JP" sz="2800" b="1" dirty="0">
                    <a:latin typeface="メイリオ" panose="020B0604030504040204" pitchFamily="50" charset="-128"/>
                    <a:ea typeface="メイリオ" panose="020B0604030504040204" pitchFamily="50" charset="-128"/>
                  </a:rPr>
                  <a:t>,</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2</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5</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oMath>
                </a14:m>
                <a:r>
                  <a:rPr lang="en-US" altLang="ja-JP" sz="2800" dirty="0">
                    <a:latin typeface="メイリオ" panose="020B0604030504040204" pitchFamily="50" charset="-128"/>
                    <a:ea typeface="メイリオ" panose="020B0604030504040204" pitchFamily="50" charset="-128"/>
                  </a:rPr>
                  <a:t>: </a:t>
                </a:r>
                <a:r>
                  <a:rPr lang="ja-JP" altLang="en-US" sz="2800" b="1" dirty="0">
                    <a:solidFill>
                      <a:srgbClr val="00B050"/>
                    </a:solidFill>
                    <a:latin typeface="メイリオ" panose="020B0604030504040204" pitchFamily="50" charset="-128"/>
                    <a:ea typeface="メイリオ" panose="020B0604030504040204" pitchFamily="50" charset="-128"/>
                  </a:rPr>
                  <a:t>〇</a:t>
                </a:r>
                <a:r>
                  <a:rPr lang="en-US" altLang="ja-JP" sz="2800" b="1" dirty="0">
                    <a:latin typeface="メイリオ" panose="020B0604030504040204" pitchFamily="50" charset="-128"/>
                    <a:ea typeface="メイリオ" panose="020B0604030504040204" pitchFamily="50" charset="-128"/>
                  </a:rPr>
                  <a:t>,</a:t>
                </a:r>
                <a:r>
                  <a:rPr lang="en-US" altLang="ja-JP" sz="2800" b="1" dirty="0">
                    <a:solidFill>
                      <a:srgbClr val="00B050"/>
                    </a:solidFill>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3</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7</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oMath>
                </a14:m>
                <a:r>
                  <a:rPr lang="en-US" altLang="ja-JP" sz="2800" dirty="0">
                    <a:latin typeface="メイリオ" panose="020B0604030504040204" pitchFamily="50" charset="-128"/>
                    <a:ea typeface="メイリオ" panose="020B0604030504040204" pitchFamily="50" charset="-128"/>
                  </a:rPr>
                  <a:t>: </a:t>
                </a:r>
                <a:r>
                  <a:rPr lang="ja-JP" altLang="en-US" sz="2800" b="1" dirty="0">
                    <a:solidFill>
                      <a:srgbClr val="FF0000"/>
                    </a:solidFill>
                    <a:latin typeface="メイリオ" panose="020B0604030504040204" pitchFamily="50" charset="-128"/>
                    <a:ea typeface="メイリオ" panose="020B0604030504040204" pitchFamily="50" charset="-128"/>
                  </a:rPr>
                  <a:t>〇</a:t>
                </a:r>
                <a:r>
                  <a:rPr lang="en-US" altLang="ja-JP" sz="2800" dirty="0">
                    <a:latin typeface="メイリオ" panose="020B0604030504040204" pitchFamily="50" charset="-128"/>
                    <a:ea typeface="メイリオ" panose="020B0604030504040204" pitchFamily="50" charset="-128"/>
                  </a:rPr>
                  <a:t>)</a:t>
                </a:r>
                <a:r>
                  <a:rPr lang="en-US" altLang="ja-JP" sz="2800" dirty="0">
                    <a:solidFill>
                      <a:srgbClr val="000000"/>
                    </a:solidFill>
                    <a:latin typeface="メイリオ" panose="020B0604030504040204" pitchFamily="50" charset="-128"/>
                    <a:ea typeface="メイリオ" panose="020B0604030504040204" pitchFamily="50" charset="-128"/>
                  </a:rPr>
                  <a:t> </a:t>
                </a:r>
              </a:p>
            </p:txBody>
          </p:sp>
        </mc:Choice>
        <mc:Fallback xmlns="">
          <p:sp>
            <p:nvSpPr>
              <p:cNvPr id="241" name="正方形/長方形 240">
                <a:extLst>
                  <a:ext uri="{FF2B5EF4-FFF2-40B4-BE49-F238E27FC236}">
                    <a16:creationId xmlns:a16="http://schemas.microsoft.com/office/drawing/2014/main" id="{DBC2A658-C3A9-489F-A9F7-60829A8AE61F}"/>
                  </a:ext>
                </a:extLst>
              </p:cNvPr>
              <p:cNvSpPr>
                <a:spLocks noRot="1" noChangeAspect="1" noMove="1" noResize="1" noEditPoints="1" noAdjustHandles="1" noChangeArrowheads="1" noChangeShapeType="1" noTextEdit="1"/>
              </p:cNvSpPr>
              <p:nvPr/>
            </p:nvSpPr>
            <p:spPr>
              <a:xfrm>
                <a:off x="10275884" y="35824425"/>
                <a:ext cx="7047411" cy="1077218"/>
              </a:xfrm>
              <a:prstGeom prst="rect">
                <a:avLst/>
              </a:prstGeom>
              <a:blipFill>
                <a:blip r:embed="rId34"/>
                <a:stretch>
                  <a:fillRect l="-1817" b="-16477"/>
                </a:stretch>
              </a:blipFill>
            </p:spPr>
            <p:txBody>
              <a:bodyPr/>
              <a:lstStyle/>
              <a:p>
                <a:r>
                  <a:rPr lang="ja-JP" altLang="en-US">
                    <a:noFill/>
                  </a:rPr>
                  <a:t> </a:t>
                </a:r>
              </a:p>
            </p:txBody>
          </p:sp>
        </mc:Fallback>
      </mc:AlternateContent>
      <p:pic>
        <p:nvPicPr>
          <p:cNvPr id="242" name="図 241">
            <a:extLst>
              <a:ext uri="{FF2B5EF4-FFF2-40B4-BE49-F238E27FC236}">
                <a16:creationId xmlns:a16="http://schemas.microsoft.com/office/drawing/2014/main" id="{1F4BF05C-B443-4097-8F96-42D4D2F8BF6D}"/>
              </a:ext>
            </a:extLst>
          </p:cNvPr>
          <p:cNvPicPr>
            <a:picLocks noChangeAspect="1"/>
          </p:cNvPicPr>
          <p:nvPr/>
        </p:nvPicPr>
        <p:blipFill rotWithShape="1">
          <a:blip r:embed="rId35"/>
          <a:srcRect l="47122" t="19714" r="25823" b="38556"/>
          <a:stretch/>
        </p:blipFill>
        <p:spPr>
          <a:xfrm>
            <a:off x="1378629" y="32965004"/>
            <a:ext cx="2951565" cy="2845309"/>
          </a:xfrm>
          <a:prstGeom prst="rect">
            <a:avLst/>
          </a:prstGeom>
        </p:spPr>
      </p:pic>
      <mc:AlternateContent xmlns:mc="http://schemas.openxmlformats.org/markup-compatibility/2006" xmlns:a14="http://schemas.microsoft.com/office/drawing/2010/main">
        <mc:Choice Requires="a14">
          <p:sp>
            <p:nvSpPr>
              <p:cNvPr id="243" name="テキスト ボックス 242">
                <a:extLst>
                  <a:ext uri="{FF2B5EF4-FFF2-40B4-BE49-F238E27FC236}">
                    <a16:creationId xmlns:a16="http://schemas.microsoft.com/office/drawing/2014/main" id="{0697E534-2D68-47FD-B893-2BE6FF88814D}"/>
                  </a:ext>
                </a:extLst>
              </p:cNvPr>
              <p:cNvSpPr txBox="1"/>
              <p:nvPr/>
            </p:nvSpPr>
            <p:spPr>
              <a:xfrm>
                <a:off x="591201" y="36012842"/>
                <a:ext cx="9702950" cy="954107"/>
              </a:xfrm>
              <a:prstGeom prst="rect">
                <a:avLst/>
              </a:prstGeom>
              <a:noFill/>
            </p:spPr>
            <p:txBody>
              <a:bodyPr wrap="square" rtlCol="0">
                <a:spAutoFit/>
              </a:bodyPr>
              <a:lstStyle/>
              <a:p>
                <a:r>
                  <a:rPr lang="en-US" altLang="ja-JP" sz="2800" dirty="0">
                    <a:latin typeface="メイリオ" panose="020B0604030504040204" pitchFamily="50" charset="-128"/>
                    <a:ea typeface="メイリオ" panose="020B0604030504040204" pitchFamily="50" charset="-128"/>
                  </a:rPr>
                  <a:t>Fig.8. MD simulation for aqueous solution </a:t>
                </a:r>
              </a:p>
              <a:p>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2</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5</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oMath>
                </a14:m>
                <a:r>
                  <a:rPr lang="en-US" altLang="ja-JP" sz="2800" dirty="0">
                    <a:latin typeface="メイリオ" panose="020B0604030504040204" pitchFamily="50" charset="-128"/>
                    <a:ea typeface="メイリオ" panose="020B0604030504040204" pitchFamily="50" charset="-128"/>
                  </a:rPr>
                  <a:t> (left) and</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3</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7</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oMath>
                </a14:m>
                <a:r>
                  <a:rPr lang="en-US" altLang="ja-JP" sz="2800" dirty="0">
                    <a:latin typeface="メイリオ" panose="020B0604030504040204" pitchFamily="50" charset="-128"/>
                    <a:ea typeface="メイリオ" panose="020B0604030504040204" pitchFamily="50" charset="-128"/>
                  </a:rPr>
                  <a:t> (right) by Discovery studio</a:t>
                </a:r>
              </a:p>
            </p:txBody>
          </p:sp>
        </mc:Choice>
        <mc:Fallback xmlns="">
          <p:sp>
            <p:nvSpPr>
              <p:cNvPr id="243" name="テキスト ボックス 242">
                <a:extLst>
                  <a:ext uri="{FF2B5EF4-FFF2-40B4-BE49-F238E27FC236}">
                    <a16:creationId xmlns:a16="http://schemas.microsoft.com/office/drawing/2014/main" id="{0697E534-2D68-47FD-B893-2BE6FF88814D}"/>
                  </a:ext>
                </a:extLst>
              </p:cNvPr>
              <p:cNvSpPr txBox="1">
                <a:spLocks noRot="1" noChangeAspect="1" noMove="1" noResize="1" noEditPoints="1" noAdjustHandles="1" noChangeArrowheads="1" noChangeShapeType="1" noTextEdit="1"/>
              </p:cNvSpPr>
              <p:nvPr/>
            </p:nvSpPr>
            <p:spPr>
              <a:xfrm>
                <a:off x="591201" y="36012842"/>
                <a:ext cx="9702950" cy="954107"/>
              </a:xfrm>
              <a:prstGeom prst="rect">
                <a:avLst/>
              </a:prstGeom>
              <a:blipFill>
                <a:blip r:embed="rId36"/>
                <a:stretch>
                  <a:fillRect l="-1319" t="-7051" b="-18590"/>
                </a:stretch>
              </a:blipFill>
            </p:spPr>
            <p:txBody>
              <a:bodyPr/>
              <a:lstStyle/>
              <a:p>
                <a:r>
                  <a:rPr lang="ja-JP" altLang="en-US">
                    <a:noFill/>
                  </a:rPr>
                  <a:t> </a:t>
                </a:r>
              </a:p>
            </p:txBody>
          </p:sp>
        </mc:Fallback>
      </mc:AlternateContent>
      <p:pic>
        <p:nvPicPr>
          <p:cNvPr id="244" name="図 243">
            <a:extLst>
              <a:ext uri="{FF2B5EF4-FFF2-40B4-BE49-F238E27FC236}">
                <a16:creationId xmlns:a16="http://schemas.microsoft.com/office/drawing/2014/main" id="{D9936940-3CD5-4BBF-A4F5-7C2C418B9981}"/>
              </a:ext>
            </a:extLst>
          </p:cNvPr>
          <p:cNvPicPr>
            <a:picLocks noChangeAspect="1"/>
          </p:cNvPicPr>
          <p:nvPr/>
        </p:nvPicPr>
        <p:blipFill rotWithShape="1">
          <a:blip r:embed="rId37"/>
          <a:srcRect l="50000" t="26266" r="27392" b="40385"/>
          <a:stretch/>
        </p:blipFill>
        <p:spPr>
          <a:xfrm>
            <a:off x="5802713" y="32907483"/>
            <a:ext cx="3175593" cy="2927666"/>
          </a:xfrm>
          <a:prstGeom prst="rect">
            <a:avLst/>
          </a:prstGeom>
        </p:spPr>
      </p:pic>
      <p:grpSp>
        <p:nvGrpSpPr>
          <p:cNvPr id="16" name="グループ化 15">
            <a:extLst>
              <a:ext uri="{FF2B5EF4-FFF2-40B4-BE49-F238E27FC236}">
                <a16:creationId xmlns:a16="http://schemas.microsoft.com/office/drawing/2014/main" id="{5F2BC68D-FDF3-4119-B6C2-8B54328677A8}"/>
              </a:ext>
            </a:extLst>
          </p:cNvPr>
          <p:cNvGrpSpPr/>
          <p:nvPr/>
        </p:nvGrpSpPr>
        <p:grpSpPr>
          <a:xfrm>
            <a:off x="9448119" y="32393500"/>
            <a:ext cx="3896542" cy="3518073"/>
            <a:chOff x="9933159" y="32668828"/>
            <a:chExt cx="3594589" cy="3245449"/>
          </a:xfrm>
        </p:grpSpPr>
        <p:sp>
          <p:nvSpPr>
            <p:cNvPr id="111" name="テキスト ボックス 110">
              <a:extLst>
                <a:ext uri="{FF2B5EF4-FFF2-40B4-BE49-F238E27FC236}">
                  <a16:creationId xmlns:a16="http://schemas.microsoft.com/office/drawing/2014/main" id="{2DAF0FFA-37A7-4191-BBEC-BF99371FD382}"/>
                </a:ext>
              </a:extLst>
            </p:cNvPr>
            <p:cNvSpPr txBox="1"/>
            <p:nvPr/>
          </p:nvSpPr>
          <p:spPr>
            <a:xfrm rot="16200000">
              <a:off x="9135581" y="33466406"/>
              <a:ext cx="2078219" cy="483064"/>
            </a:xfrm>
            <a:prstGeom prst="rect">
              <a:avLst/>
            </a:prstGeom>
            <a:solidFill>
              <a:schemeClr val="bg1"/>
            </a:solidFill>
            <a:ln>
              <a:noFill/>
            </a:ln>
          </p:spPr>
          <p:txBody>
            <a:bodyPr wrap="square" rtlCol="0">
              <a:spAutoFit/>
            </a:bodyPr>
            <a:lstStyle/>
            <a:p>
              <a:pPr algn="ctr"/>
              <a:r>
                <a:rPr kumimoji="1" lang="en-US" altLang="ja-JP" sz="3200" dirty="0">
                  <a:latin typeface="メイリオ" panose="020B0604030504040204" pitchFamily="50" charset="-128"/>
                  <a:ea typeface="メイリオ" panose="020B0604030504040204" pitchFamily="50" charset="-128"/>
                </a:rPr>
                <a:t>M/D</a:t>
              </a:r>
              <a:endParaRPr kumimoji="1" lang="ja-JP" altLang="en-US" sz="3200" dirty="0">
                <a:latin typeface="メイリオ" panose="020B0604030504040204" pitchFamily="50" charset="-128"/>
                <a:ea typeface="メイリオ" panose="020B0604030504040204" pitchFamily="50" charset="-128"/>
              </a:endParaRPr>
            </a:p>
          </p:txBody>
        </p:sp>
        <p:sp>
          <p:nvSpPr>
            <p:cNvPr id="114" name="テキスト ボックス 113">
              <a:extLst>
                <a:ext uri="{FF2B5EF4-FFF2-40B4-BE49-F238E27FC236}">
                  <a16:creationId xmlns:a16="http://schemas.microsoft.com/office/drawing/2014/main" id="{A64525CD-B38D-4F7E-9EB5-4682E07B40DA}"/>
                </a:ext>
              </a:extLst>
            </p:cNvPr>
            <p:cNvSpPr txBox="1"/>
            <p:nvPr/>
          </p:nvSpPr>
          <p:spPr>
            <a:xfrm>
              <a:off x="10854427" y="35331644"/>
              <a:ext cx="2673321" cy="582633"/>
            </a:xfrm>
            <a:prstGeom prst="rect">
              <a:avLst/>
            </a:prstGeom>
            <a:solidFill>
              <a:schemeClr val="bg1"/>
            </a:solidFill>
            <a:ln>
              <a:noFill/>
            </a:ln>
          </p:spPr>
          <p:txBody>
            <a:bodyPr wrap="square" rtlCol="0">
              <a:spAutoFit/>
            </a:bodyPr>
            <a:lstStyle/>
            <a:p>
              <a:pPr algn="ctr"/>
              <a:r>
                <a:rPr lang="en-US" altLang="ja-JP" sz="3200" dirty="0">
                  <a:latin typeface="メイリオ" panose="020B0604030504040204" pitchFamily="50" charset="-128"/>
                  <a:ea typeface="メイリオ" panose="020B0604030504040204" pitchFamily="50" charset="-128"/>
                </a:rPr>
                <a:t>Time/</a:t>
              </a:r>
              <a:r>
                <a:rPr lang="en-US" altLang="ja-JP" sz="3200" dirty="0" err="1">
                  <a:latin typeface="メイリオ" panose="020B0604030504040204" pitchFamily="50" charset="-128"/>
                  <a:ea typeface="メイリオ" panose="020B0604030504040204" pitchFamily="50" charset="-128"/>
                </a:rPr>
                <a:t>ps</a:t>
              </a:r>
              <a:endParaRPr kumimoji="1" lang="ja-JP" altLang="en-US" sz="3200" dirty="0">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255" name="正方形/長方形 254">
                <a:extLst>
                  <a:ext uri="{FF2B5EF4-FFF2-40B4-BE49-F238E27FC236}">
                    <a16:creationId xmlns:a16="http://schemas.microsoft.com/office/drawing/2014/main" id="{88224DB4-D6DA-42A6-84FF-8639418EC39F}"/>
                  </a:ext>
                </a:extLst>
              </p:cNvPr>
              <p:cNvSpPr/>
              <p:nvPr/>
            </p:nvSpPr>
            <p:spPr>
              <a:xfrm>
                <a:off x="17820789" y="35573753"/>
                <a:ext cx="11604958" cy="1384995"/>
              </a:xfrm>
              <a:prstGeom prst="rect">
                <a:avLst/>
              </a:prstGeom>
            </p:spPr>
            <p:txBody>
              <a:bodyPr wrap="square">
                <a:spAutoFit/>
              </a:bodyPr>
              <a:lstStyle/>
              <a:p>
                <a:r>
                  <a:rPr lang="en-US" altLang="ja-JP" sz="2800" dirty="0">
                    <a:latin typeface="メイリオ" panose="020B0604030504040204" pitchFamily="50" charset="-128"/>
                    <a:ea typeface="メイリオ" panose="020B0604030504040204" pitchFamily="50" charset="-128"/>
                  </a:rPr>
                  <a:t>Fig.10. The Dielectric relaxation curves.</a:t>
                </a:r>
              </a:p>
              <a:p>
                <a:r>
                  <a:rPr lang="en-US" altLang="ja-JP" sz="2800" dirty="0">
                    <a:latin typeface="メイリオ" panose="020B0604030504040204" pitchFamily="50" charset="-128"/>
                    <a:ea typeface="メイリオ" panose="020B0604030504040204" pitchFamily="50" charset="-128"/>
                  </a:rPr>
                  <a:t>           Dielectric loss ε” (water: </a:t>
                </a:r>
                <a:r>
                  <a:rPr lang="ja-JP" altLang="en-US" sz="2800" b="1" dirty="0">
                    <a:solidFill>
                      <a:srgbClr val="0070C0"/>
                    </a:solidFill>
                    <a:latin typeface="メイリオ" panose="020B0604030504040204" pitchFamily="50" charset="-128"/>
                    <a:ea typeface="メイリオ" panose="020B0604030504040204" pitchFamily="50" charset="-128"/>
                  </a:rPr>
                  <a:t>〇</a:t>
                </a:r>
                <a:r>
                  <a:rPr lang="en-US" altLang="ja-JP" sz="2800" b="1" dirty="0">
                    <a:latin typeface="メイリオ" panose="020B0604030504040204" pitchFamily="50" charset="-128"/>
                    <a:ea typeface="メイリオ" panose="020B0604030504040204" pitchFamily="50" charset="-128"/>
                  </a:rPr>
                  <a:t>,</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2</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5</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oMath>
                </a14:m>
                <a:r>
                  <a:rPr lang="en-US" altLang="ja-JP" sz="2800" b="1"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 </a:t>
                </a:r>
                <a:r>
                  <a:rPr lang="ja-JP" altLang="en-US" sz="2800" b="1" dirty="0">
                    <a:solidFill>
                      <a:srgbClr val="00B050"/>
                    </a:solidFill>
                    <a:latin typeface="メイリオ" panose="020B0604030504040204" pitchFamily="50" charset="-128"/>
                    <a:ea typeface="メイリオ" panose="020B0604030504040204" pitchFamily="50" charset="-128"/>
                  </a:rPr>
                  <a:t>〇</a:t>
                </a:r>
                <a:r>
                  <a:rPr lang="en-US" altLang="ja-JP" sz="2800" b="1" dirty="0">
                    <a:latin typeface="メイリオ" panose="020B0604030504040204" pitchFamily="50" charset="-128"/>
                    <a:ea typeface="メイリオ" panose="020B0604030504040204" pitchFamily="50" charset="-128"/>
                  </a:rPr>
                  <a:t>,</a:t>
                </a:r>
                <a:r>
                  <a:rPr lang="en-US" altLang="ja-JP" sz="2800" b="1" dirty="0">
                    <a:solidFill>
                      <a:srgbClr val="00B050"/>
                    </a:solidFill>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3</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7</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r>
                      <a:rPr lang="en-US" altLang="ja-JP" sz="2800" i="1">
                        <a:latin typeface="Cambria Math" panose="02040503050406030204" pitchFamily="18" charset="0"/>
                      </a:rPr>
                      <m:t> </m:t>
                    </m:r>
                  </m:oMath>
                </a14:m>
                <a:r>
                  <a:rPr lang="en-US" altLang="ja-JP" sz="2800" dirty="0">
                    <a:latin typeface="メイリオ" panose="020B0604030504040204" pitchFamily="50" charset="-128"/>
                    <a:ea typeface="メイリオ" panose="020B0604030504040204" pitchFamily="50" charset="-128"/>
                  </a:rPr>
                  <a:t>: </a:t>
                </a:r>
                <a:r>
                  <a:rPr lang="ja-JP" altLang="en-US" sz="2800" b="1" dirty="0">
                    <a:solidFill>
                      <a:srgbClr val="FF0000"/>
                    </a:solidFill>
                    <a:latin typeface="メイリオ" panose="020B0604030504040204" pitchFamily="50" charset="-128"/>
                    <a:ea typeface="メイリオ" panose="020B0604030504040204" pitchFamily="50" charset="-128"/>
                  </a:rPr>
                  <a:t>〇</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      </a:t>
                </a:r>
              </a:p>
              <a:p>
                <a:r>
                  <a:rPr lang="en-US" altLang="ja-JP" sz="2800" dirty="0">
                    <a:latin typeface="メイリオ" panose="020B0604030504040204" pitchFamily="50" charset="-128"/>
                    <a:ea typeface="メイリオ" panose="020B0604030504040204" pitchFamily="50" charset="-128"/>
                  </a:rPr>
                  <a:t>           normalized by each static dielectric constant(</a:t>
                </a:r>
                <a14:m>
                  <m:oMath xmlns:m="http://schemas.openxmlformats.org/officeDocument/2006/math">
                    <m:sSub>
                      <m:sSubPr>
                        <m:ctrlPr>
                          <a:rPr lang="en-US" altLang="ja-JP" sz="2800" i="1">
                            <a:latin typeface="Cambria Math" panose="02040503050406030204" pitchFamily="18" charset="0"/>
                            <a:ea typeface="メイリオ" panose="020B0604030504040204" pitchFamily="50" charset="-128"/>
                          </a:rPr>
                        </m:ctrlPr>
                      </m:sSubPr>
                      <m:e>
                        <m:r>
                          <m:rPr>
                            <m:sty m:val="p"/>
                          </m:rPr>
                          <a:rPr lang="en-US" altLang="ja-JP" sz="2800" i="1">
                            <a:latin typeface="Cambria Math" panose="02040503050406030204" pitchFamily="18" charset="0"/>
                            <a:ea typeface="メイリオ" panose="020B0604030504040204" pitchFamily="50" charset="-128"/>
                          </a:rPr>
                          <m:t>ε</m:t>
                        </m:r>
                      </m:e>
                      <m:sub>
                        <m:r>
                          <a:rPr lang="en-US" altLang="ja-JP" sz="2800" i="1">
                            <a:latin typeface="Cambria Math" panose="02040503050406030204" pitchFamily="18" charset="0"/>
                            <a:ea typeface="メイリオ" panose="020B0604030504040204" pitchFamily="50" charset="-128"/>
                          </a:rPr>
                          <m:t>𝑠</m:t>
                        </m:r>
                      </m:sub>
                    </m:sSub>
                  </m:oMath>
                </a14:m>
                <a:r>
                  <a:rPr lang="en-US" altLang="ja-JP" sz="2800" dirty="0">
                    <a:latin typeface="メイリオ" panose="020B0604030504040204" pitchFamily="50" charset="-128"/>
                    <a:ea typeface="メイリオ" panose="020B0604030504040204" pitchFamily="50" charset="-128"/>
                  </a:rPr>
                  <a:t>)</a:t>
                </a:r>
                <a:endParaRPr lang="ja-JP" altLang="en-US" sz="2800" dirty="0"/>
              </a:p>
            </p:txBody>
          </p:sp>
        </mc:Choice>
        <mc:Fallback xmlns="">
          <p:sp>
            <p:nvSpPr>
              <p:cNvPr id="255" name="正方形/長方形 254">
                <a:extLst>
                  <a:ext uri="{FF2B5EF4-FFF2-40B4-BE49-F238E27FC236}">
                    <a16:creationId xmlns:a16="http://schemas.microsoft.com/office/drawing/2014/main" id="{88224DB4-D6DA-42A6-84FF-8639418EC39F}"/>
                  </a:ext>
                </a:extLst>
              </p:cNvPr>
              <p:cNvSpPr>
                <a:spLocks noRot="1" noChangeAspect="1" noMove="1" noResize="1" noEditPoints="1" noAdjustHandles="1" noChangeArrowheads="1" noChangeShapeType="1" noTextEdit="1"/>
              </p:cNvSpPr>
              <p:nvPr/>
            </p:nvSpPr>
            <p:spPr>
              <a:xfrm>
                <a:off x="17820789" y="35573753"/>
                <a:ext cx="11604958" cy="1384995"/>
              </a:xfrm>
              <a:prstGeom prst="rect">
                <a:avLst/>
              </a:prstGeom>
              <a:blipFill>
                <a:blip r:embed="rId38"/>
                <a:stretch>
                  <a:fillRect l="-1050" t="-4846" b="-12335"/>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41A46116-5433-4645-AB63-A28FE7FE14CF}"/>
              </a:ext>
            </a:extLst>
          </p:cNvPr>
          <p:cNvGrpSpPr/>
          <p:nvPr/>
        </p:nvGrpSpPr>
        <p:grpSpPr>
          <a:xfrm>
            <a:off x="18305416" y="31342296"/>
            <a:ext cx="4473221" cy="4267089"/>
            <a:chOff x="18866382" y="31406776"/>
            <a:chExt cx="4473221" cy="4267089"/>
          </a:xfrm>
        </p:grpSpPr>
        <p:pic>
          <p:nvPicPr>
            <p:cNvPr id="34" name="図 33">
              <a:extLst>
                <a:ext uri="{FF2B5EF4-FFF2-40B4-BE49-F238E27FC236}">
                  <a16:creationId xmlns:a16="http://schemas.microsoft.com/office/drawing/2014/main" id="{DA0BF070-9CAA-48DA-99FF-26998DC781C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9527365" y="31406776"/>
              <a:ext cx="3812238" cy="3747072"/>
            </a:xfrm>
            <a:prstGeom prst="rect">
              <a:avLst/>
            </a:prstGeom>
          </p:spPr>
        </p:pic>
        <p:sp>
          <p:nvSpPr>
            <p:cNvPr id="121" name="テキスト ボックス 120">
              <a:extLst>
                <a:ext uri="{FF2B5EF4-FFF2-40B4-BE49-F238E27FC236}">
                  <a16:creationId xmlns:a16="http://schemas.microsoft.com/office/drawing/2014/main" id="{C12788DA-0E5F-47A7-A55F-8E2023857D23}"/>
                </a:ext>
              </a:extLst>
            </p:cNvPr>
            <p:cNvSpPr txBox="1"/>
            <p:nvPr/>
          </p:nvSpPr>
          <p:spPr>
            <a:xfrm>
              <a:off x="20326327" y="35150645"/>
              <a:ext cx="2591304" cy="523220"/>
            </a:xfrm>
            <a:prstGeom prst="rect">
              <a:avLst/>
            </a:prstGeom>
            <a:solidFill>
              <a:schemeClr val="bg1"/>
            </a:solidFill>
            <a:ln>
              <a:noFill/>
            </a:ln>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l</a:t>
              </a:r>
              <a:r>
                <a:rPr kumimoji="1" lang="en-US" altLang="ja-JP" sz="2800" dirty="0">
                  <a:latin typeface="メイリオ" panose="020B0604030504040204" pitchFamily="50" charset="-128"/>
                  <a:ea typeface="メイリオ" panose="020B0604030504040204" pitchFamily="50" charset="-128"/>
                </a:rPr>
                <a:t>og(f/Hz)</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45FA1886-2567-4E95-AAE9-E95E6DAFC888}"/>
                    </a:ext>
                  </a:extLst>
                </p:cNvPr>
                <p:cNvSpPr txBox="1"/>
                <p:nvPr/>
              </p:nvSpPr>
              <p:spPr>
                <a:xfrm rot="16200000">
                  <a:off x="17548415" y="32878964"/>
                  <a:ext cx="3220709" cy="584775"/>
                </a:xfrm>
                <a:prstGeom prst="rect">
                  <a:avLst/>
                </a:prstGeom>
                <a:solidFill>
                  <a:schemeClr val="bg1"/>
                </a:solidFill>
                <a:ln>
                  <a:noFill/>
                </a:ln>
              </p:spPr>
              <p:txBody>
                <a:bodyPr wrap="square" rtlCol="0">
                  <a:spAutoFit/>
                </a:bodyPr>
                <a:lstStyle/>
                <a:p>
                  <a:pPr algn="ctr"/>
                  <a:r>
                    <a:rPr kumimoji="1" lang="en-US" altLang="ja-JP" sz="32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ε”/</a:t>
                  </a:r>
                  <a14:m>
                    <m:oMath xmlns:m="http://schemas.openxmlformats.org/officeDocument/2006/math">
                      <m:sSub>
                        <m:sSubPr>
                          <m:ctrlPr>
                            <a:rPr lang="en-US" altLang="ja-JP" sz="3200" i="1">
                              <a:latin typeface="Cambria Math" panose="02040503050406030204" pitchFamily="18" charset="0"/>
                              <a:ea typeface="メイリオ" panose="020B0604030504040204" pitchFamily="50" charset="-128"/>
                            </a:rPr>
                          </m:ctrlPr>
                        </m:sSubPr>
                        <m:e>
                          <m:r>
                            <m:rPr>
                              <m:sty m:val="p"/>
                            </m:rPr>
                            <a:rPr lang="en-US" altLang="ja-JP" sz="3200" i="1">
                              <a:latin typeface="Cambria Math" panose="02040503050406030204" pitchFamily="18" charset="0"/>
                              <a:ea typeface="メイリオ" panose="020B0604030504040204" pitchFamily="50" charset="-128"/>
                            </a:rPr>
                            <m:t>ε</m:t>
                          </m:r>
                        </m:e>
                        <m:sub>
                          <m:r>
                            <a:rPr lang="en-US" altLang="ja-JP" sz="3200" i="1">
                              <a:latin typeface="Cambria Math" panose="02040503050406030204" pitchFamily="18" charset="0"/>
                              <a:ea typeface="メイリオ" panose="020B0604030504040204" pitchFamily="50" charset="-128"/>
                            </a:rPr>
                            <m:t>𝑠</m:t>
                          </m:r>
                        </m:sub>
                      </m:sSub>
                    </m:oMath>
                  </a14:m>
                  <a:r>
                    <a:rPr lang="en-US" altLang="ja-JP" sz="3200" dirty="0">
                      <a:latin typeface="メイリオ" panose="020B0604030504040204" pitchFamily="50" charset="-128"/>
                      <a:ea typeface="メイリオ" panose="020B0604030504040204" pitchFamily="50" charset="-128"/>
                    </a:rPr>
                    <a:t> </a:t>
                  </a:r>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23" name="テキスト ボックス 122">
                  <a:extLst>
                    <a:ext uri="{FF2B5EF4-FFF2-40B4-BE49-F238E27FC236}">
                      <a16:creationId xmlns:a16="http://schemas.microsoft.com/office/drawing/2014/main" id="{45FA1886-2567-4E95-AAE9-E95E6DAFC888}"/>
                    </a:ext>
                  </a:extLst>
                </p:cNvPr>
                <p:cNvSpPr txBox="1">
                  <a:spLocks noRot="1" noChangeAspect="1" noMove="1" noResize="1" noEditPoints="1" noAdjustHandles="1" noChangeArrowheads="1" noChangeShapeType="1" noTextEdit="1"/>
                </p:cNvSpPr>
                <p:nvPr/>
              </p:nvSpPr>
              <p:spPr>
                <a:xfrm rot="16200000">
                  <a:off x="17548415" y="32878964"/>
                  <a:ext cx="3220709" cy="584775"/>
                </a:xfrm>
                <a:prstGeom prst="rect">
                  <a:avLst/>
                </a:prstGeom>
                <a:blipFill>
                  <a:blip r:embed="rId40"/>
                  <a:stretch>
                    <a:fillRect l="-12500" r="-34375"/>
                  </a:stretch>
                </a:blipFill>
                <a:ln>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505AB6EB-0090-4CCC-9A08-449484DAF1FB}"/>
                  </a:ext>
                </a:extLst>
              </p:cNvPr>
              <p:cNvSpPr/>
              <p:nvPr/>
            </p:nvSpPr>
            <p:spPr>
              <a:xfrm>
                <a:off x="22743255" y="31771137"/>
                <a:ext cx="6682492" cy="3539430"/>
              </a:xfrm>
              <a:prstGeom prst="rect">
                <a:avLst/>
              </a:prstGeom>
            </p:spPr>
            <p:txBody>
              <a:bodyPr wrap="square">
                <a:spAutoFit/>
              </a:bodyPr>
              <a:lstStyle/>
              <a:p>
                <a:r>
                  <a:rPr lang="ja-JP" altLang="en-US" sz="2800" dirty="0">
                    <a:latin typeface="メイリオ" panose="020B0604030504040204" pitchFamily="50" charset="-128"/>
                    <a:ea typeface="メイリオ" panose="020B0604030504040204" pitchFamily="50" charset="-128"/>
                  </a:rPr>
                  <a:t>緩和時間</a:t>
                </a:r>
                <a:r>
                  <a:rPr lang="en-US" altLang="ja-JP" sz="2800" dirty="0">
                    <a:latin typeface="メイリオ" panose="020B0604030504040204" pitchFamily="50" charset="-128"/>
                    <a:ea typeface="メイリオ" panose="020B0604030504040204" pitchFamily="50" charset="-128"/>
                  </a:rPr>
                  <a:t>: </a:t>
                </a:r>
                <a:r>
                  <a:rPr lang="ja-JP" altLang="en-US" sz="2800" dirty="0">
                    <a:latin typeface="メイリオ" panose="020B0604030504040204" pitchFamily="50" charset="-128"/>
                    <a:ea typeface="メイリオ" panose="020B0604030504040204" pitchFamily="50" charset="-128"/>
                  </a:rPr>
                  <a:t>温度</a:t>
                </a:r>
                <a:r>
                  <a:rPr lang="en-US" altLang="ja-JP" sz="2800" dirty="0">
                    <a:latin typeface="メイリオ" panose="020B0604030504040204" pitchFamily="50" charset="-128"/>
                    <a:ea typeface="メイリオ" panose="020B0604030504040204" pitchFamily="50" charset="-128"/>
                  </a:rPr>
                  <a:t>293K</a:t>
                </a:r>
                <a:r>
                  <a:rPr lang="ja-JP" altLang="en-US" sz="2800" dirty="0">
                    <a:latin typeface="メイリオ" panose="020B0604030504040204" pitchFamily="50" charset="-128"/>
                    <a:ea typeface="メイリオ" panose="020B0604030504040204" pitchFamily="50" charset="-128"/>
                  </a:rPr>
                  <a:t>のとき</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・水</a:t>
                </a:r>
                <a:r>
                  <a:rPr lang="en-US" altLang="ja-JP" sz="2800" dirty="0">
                    <a:latin typeface="メイリオ" panose="020B0604030504040204" pitchFamily="50" charset="-128"/>
                    <a:ea typeface="メイリオ" panose="020B0604030504040204" pitchFamily="50" charset="-128"/>
                  </a:rPr>
                  <a:t>: </a:t>
                </a:r>
                <a14:m>
                  <m:oMath xmlns:m="http://schemas.openxmlformats.org/officeDocument/2006/math">
                    <m:r>
                      <a:rPr lang="en-US" altLang="ja-JP" sz="2800" b="0" i="0" smtClean="0">
                        <a:latin typeface="Cambria Math" panose="02040503050406030204" pitchFamily="18" charset="0"/>
                        <a:ea typeface="メイリオ" panose="020B0604030504040204" pitchFamily="50" charset="-128"/>
                      </a:rPr>
                      <m:t> </m:t>
                    </m:r>
                    <m:r>
                      <a:rPr lang="ja-JP" altLang="en-US" sz="2800" i="1">
                        <a:latin typeface="Cambria Math" panose="02040503050406030204" pitchFamily="18" charset="0"/>
                        <a:ea typeface="メイリオ" panose="020B0604030504040204" pitchFamily="50" charset="-128"/>
                      </a:rPr>
                      <m:t>𝜏</m:t>
                    </m:r>
                    <m:r>
                      <a:rPr lang="en-US" altLang="ja-JP" sz="2800" i="1">
                        <a:latin typeface="Cambria Math" panose="02040503050406030204" pitchFamily="18" charset="0"/>
                        <a:ea typeface="メイリオ" panose="020B0604030504040204" pitchFamily="50" charset="-128"/>
                      </a:rPr>
                      <m:t>=</m:t>
                    </m:r>
                  </m:oMath>
                </a14:m>
                <a:r>
                  <a:rPr lang="en-US" altLang="ja-JP" sz="2800" dirty="0">
                    <a:latin typeface="メイリオ" panose="020B0604030504040204" pitchFamily="50" charset="-128"/>
                    <a:ea typeface="メイリオ" panose="020B0604030504040204" pitchFamily="50" charset="-128"/>
                  </a:rPr>
                  <a:t>2.63ps(9.40ps[4])</a:t>
                </a:r>
              </a:p>
              <a:p>
                <a:r>
                  <a:rPr lang="ja-JP" altLang="en-US"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2</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5</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oMath>
                </a14:m>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 </a:t>
                </a:r>
                <a14:m>
                  <m:oMath xmlns:m="http://schemas.openxmlformats.org/officeDocument/2006/math">
                    <m:r>
                      <a:rPr lang="ja-JP" altLang="en-US" sz="2800" i="1">
                        <a:latin typeface="Cambria Math" panose="02040503050406030204" pitchFamily="18" charset="0"/>
                        <a:ea typeface="メイリオ" panose="020B0604030504040204" pitchFamily="50" charset="-128"/>
                      </a:rPr>
                      <m:t>𝜏</m:t>
                    </m:r>
                    <m:r>
                      <a:rPr lang="en-US" altLang="ja-JP" sz="2800" i="1">
                        <a:latin typeface="Cambria Math" panose="02040503050406030204" pitchFamily="18" charset="0"/>
                        <a:ea typeface="メイリオ" panose="020B0604030504040204" pitchFamily="50" charset="-128"/>
                      </a:rPr>
                      <m:t>= </m:t>
                    </m:r>
                  </m:oMath>
                </a14:m>
                <a:r>
                  <a:rPr lang="en-US" altLang="ja-JP" sz="2800" dirty="0">
                    <a:latin typeface="メイリオ" panose="020B0604030504040204" pitchFamily="50" charset="-128"/>
                    <a:ea typeface="メイリオ" panose="020B0604030504040204" pitchFamily="50" charset="-128"/>
                  </a:rPr>
                  <a:t>9.77ps(72ps[</a:t>
                </a:r>
                <a:r>
                  <a:rPr lang="ja-JP" altLang="en-US" sz="2800" dirty="0">
                    <a:latin typeface="メイリオ" panose="020B0604030504040204" pitchFamily="50" charset="-128"/>
                    <a:ea typeface="メイリオ" panose="020B0604030504040204" pitchFamily="50" charset="-128"/>
                  </a:rPr>
                  <a:t>４</a:t>
                </a:r>
                <a:r>
                  <a:rPr lang="en-US" altLang="ja-JP" sz="2800" dirty="0">
                    <a:latin typeface="メイリオ" panose="020B0604030504040204" pitchFamily="50" charset="-128"/>
                    <a:ea typeface="メイリオ" panose="020B0604030504040204" pitchFamily="50" charset="-128"/>
                  </a:rPr>
                  <a:t>])</a:t>
                </a:r>
              </a:p>
              <a:p>
                <a:r>
                  <a:rPr lang="ja-JP" altLang="en-US"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C</m:t>
                        </m:r>
                      </m:e>
                      <m:sub>
                        <m:r>
                          <a:rPr lang="en-US" altLang="ja-JP" sz="2800">
                            <a:latin typeface="Cambria Math" panose="02040503050406030204" pitchFamily="18" charset="0"/>
                          </a:rPr>
                          <m:t>3</m:t>
                        </m:r>
                      </m:sub>
                    </m:sSub>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H</m:t>
                        </m:r>
                      </m:e>
                      <m:sub>
                        <m:r>
                          <a:rPr lang="en-US" altLang="ja-JP" sz="2800">
                            <a:latin typeface="Cambria Math" panose="02040503050406030204" pitchFamily="18" charset="0"/>
                          </a:rPr>
                          <m:t>7</m:t>
                        </m:r>
                      </m:sub>
                    </m:sSub>
                    <m:r>
                      <m:rPr>
                        <m:sty m:val="p"/>
                      </m:rPr>
                      <a:rPr lang="en-US" altLang="ja-JP" sz="2800">
                        <a:latin typeface="Cambria Math" panose="02040503050406030204" pitchFamily="18" charset="0"/>
                      </a:rPr>
                      <m:t>N</m:t>
                    </m:r>
                    <m:sSub>
                      <m:sSubPr>
                        <m:ctrlPr>
                          <a:rPr lang="en-US" altLang="ja-JP" sz="2800" i="1">
                            <a:latin typeface="Cambria Math" panose="02040503050406030204" pitchFamily="18" charset="0"/>
                          </a:rPr>
                        </m:ctrlPr>
                      </m:sSubPr>
                      <m:e>
                        <m:r>
                          <m:rPr>
                            <m:sty m:val="p"/>
                          </m:rPr>
                          <a:rPr lang="en-US" altLang="ja-JP" sz="2800">
                            <a:latin typeface="Cambria Math" panose="02040503050406030204" pitchFamily="18" charset="0"/>
                          </a:rPr>
                          <m:t>O</m:t>
                        </m:r>
                      </m:e>
                      <m:sub>
                        <m:r>
                          <a:rPr lang="en-US" altLang="ja-JP" sz="2800">
                            <a:latin typeface="Cambria Math" panose="02040503050406030204" pitchFamily="18" charset="0"/>
                          </a:rPr>
                          <m:t>2</m:t>
                        </m:r>
                      </m:sub>
                    </m:sSub>
                  </m:oMath>
                </a14:m>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 </a:t>
                </a:r>
                <a14:m>
                  <m:oMath xmlns:m="http://schemas.openxmlformats.org/officeDocument/2006/math">
                    <m:r>
                      <a:rPr lang="ja-JP" altLang="en-US" sz="2800" i="1">
                        <a:latin typeface="Cambria Math" panose="02040503050406030204" pitchFamily="18" charset="0"/>
                        <a:ea typeface="メイリオ" panose="020B0604030504040204" pitchFamily="50" charset="-128"/>
                      </a:rPr>
                      <m:t>𝜏</m:t>
                    </m:r>
                    <m:r>
                      <a:rPr lang="en-US" altLang="ja-JP" sz="2800" i="1">
                        <a:latin typeface="Cambria Math" panose="02040503050406030204" pitchFamily="18" charset="0"/>
                        <a:ea typeface="メイリオ" panose="020B0604030504040204" pitchFamily="50" charset="-128"/>
                      </a:rPr>
                      <m:t>= </m:t>
                    </m:r>
                  </m:oMath>
                </a14:m>
                <a:r>
                  <a:rPr lang="en-US" altLang="ja-JP" sz="2800" dirty="0">
                    <a:latin typeface="メイリオ" panose="020B0604030504040204" pitchFamily="50" charset="-128"/>
                    <a:ea typeface="メイリオ" panose="020B0604030504040204" pitchFamily="50" charset="-128"/>
                  </a:rPr>
                  <a:t>10.00ps(107ps[</a:t>
                </a:r>
                <a:r>
                  <a:rPr lang="ja-JP" altLang="en-US" sz="2800" dirty="0">
                    <a:latin typeface="メイリオ" panose="020B0604030504040204" pitchFamily="50" charset="-128"/>
                    <a:ea typeface="メイリオ" panose="020B0604030504040204" pitchFamily="50" charset="-128"/>
                  </a:rPr>
                  <a:t>４</a:t>
                </a:r>
                <a:r>
                  <a:rPr lang="en-US" altLang="ja-JP" sz="2800" dirty="0">
                    <a:latin typeface="メイリオ" panose="020B0604030504040204" pitchFamily="50" charset="-128"/>
                    <a:ea typeface="メイリオ" panose="020B0604030504040204" pitchFamily="50" charset="-128"/>
                  </a:rPr>
                  <a:t>])</a:t>
                </a:r>
              </a:p>
              <a:p>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・文献値より緩和時間が大きい</a:t>
                </a:r>
                <a:endParaRPr lang="en-US" altLang="ja-JP" sz="2800" dirty="0">
                  <a:latin typeface="メイリオ" panose="020B0604030504040204" pitchFamily="50" charset="-128"/>
                  <a:ea typeface="メイリオ" panose="020B0604030504040204" pitchFamily="50" charset="-128"/>
                </a:endParaRPr>
              </a:p>
              <a:p>
                <a:r>
                  <a:rPr lang="en-US" altLang="ja-JP" sz="2800" dirty="0">
                    <a:latin typeface="メイリオ" panose="020B0604030504040204" pitchFamily="50" charset="-128"/>
                    <a:ea typeface="メイリオ" panose="020B0604030504040204" pitchFamily="50" charset="-128"/>
                  </a:rPr>
                  <a:t>   =&gt;Fig.6.</a:t>
                </a:r>
                <a:r>
                  <a:rPr lang="ja-JP" altLang="en-US" sz="2800" dirty="0">
                    <a:latin typeface="メイリオ" panose="020B0604030504040204" pitchFamily="50" charset="-128"/>
                    <a:ea typeface="メイリオ" panose="020B0604030504040204" pitchFamily="50" charset="-128"/>
                  </a:rPr>
                  <a:t>との比較より時間積分範囲</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　</a:t>
                </a:r>
                <a:r>
                  <a:rPr lang="ja-JP" altLang="en-US" sz="2800">
                    <a:latin typeface="メイリオ" panose="020B0604030504040204" pitchFamily="50" charset="-128"/>
                    <a:ea typeface="メイリオ" panose="020B0604030504040204" pitchFamily="50" charset="-128"/>
                  </a:rPr>
                  <a:t>     が不十分だと</a:t>
                </a:r>
                <a:r>
                  <a:rPr lang="ja-JP" altLang="en-US" sz="2800" dirty="0">
                    <a:latin typeface="メイリオ" panose="020B0604030504040204" pitchFamily="50" charset="-128"/>
                    <a:ea typeface="メイリオ" panose="020B0604030504040204" pitchFamily="50" charset="-128"/>
                  </a:rPr>
                  <a:t>考えられる</a:t>
                </a:r>
                <a:r>
                  <a:rPr lang="en-US" altLang="ja-JP" sz="2800" dirty="0">
                    <a:latin typeface="メイリオ" panose="020B0604030504040204" pitchFamily="50" charset="-128"/>
                    <a:ea typeface="メイリオ" panose="020B0604030504040204" pitchFamily="50" charset="-128"/>
                  </a:rPr>
                  <a:t>.</a:t>
                </a:r>
              </a:p>
            </p:txBody>
          </p:sp>
        </mc:Choice>
        <mc:Fallback xmlns="">
          <p:sp>
            <p:nvSpPr>
              <p:cNvPr id="35" name="正方形/長方形 34">
                <a:extLst>
                  <a:ext uri="{FF2B5EF4-FFF2-40B4-BE49-F238E27FC236}">
                    <a16:creationId xmlns:a16="http://schemas.microsoft.com/office/drawing/2014/main" id="{505AB6EB-0090-4CCC-9A08-449484DAF1FB}"/>
                  </a:ext>
                </a:extLst>
              </p:cNvPr>
              <p:cNvSpPr>
                <a:spLocks noRot="1" noChangeAspect="1" noMove="1" noResize="1" noEditPoints="1" noAdjustHandles="1" noChangeArrowheads="1" noChangeShapeType="1" noTextEdit="1"/>
              </p:cNvSpPr>
              <p:nvPr/>
            </p:nvSpPr>
            <p:spPr>
              <a:xfrm>
                <a:off x="22743255" y="31771137"/>
                <a:ext cx="6682492" cy="3539430"/>
              </a:xfrm>
              <a:prstGeom prst="rect">
                <a:avLst/>
              </a:prstGeom>
              <a:blipFill>
                <a:blip r:embed="rId41"/>
                <a:stretch>
                  <a:fillRect l="-1916" t="-1897" b="-3966"/>
                </a:stretch>
              </a:blipFill>
            </p:spPr>
            <p:txBody>
              <a:bodyPr/>
              <a:lstStyle/>
              <a:p>
                <a:r>
                  <a:rPr lang="ja-JP" altLang="en-US">
                    <a:noFill/>
                  </a:rPr>
                  <a:t> </a:t>
                </a:r>
              </a:p>
            </p:txBody>
          </p:sp>
        </mc:Fallback>
      </mc:AlternateContent>
      <p:pic>
        <p:nvPicPr>
          <p:cNvPr id="23" name="図 22">
            <a:extLst>
              <a:ext uri="{FF2B5EF4-FFF2-40B4-BE49-F238E27FC236}">
                <a16:creationId xmlns:a16="http://schemas.microsoft.com/office/drawing/2014/main" id="{A7C330FE-C8EB-46DD-B121-56FE0AAA6A46}"/>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9993471" y="31955777"/>
            <a:ext cx="3422674" cy="3354415"/>
          </a:xfrm>
          <a:prstGeom prst="rect">
            <a:avLst/>
          </a:prstGeom>
        </p:spPr>
      </p:pic>
      <p:sp>
        <p:nvSpPr>
          <p:cNvPr id="104" name="テキスト ボックス 103">
            <a:extLst>
              <a:ext uri="{FF2B5EF4-FFF2-40B4-BE49-F238E27FC236}">
                <a16:creationId xmlns:a16="http://schemas.microsoft.com/office/drawing/2014/main" id="{0B962BED-42C7-4CEE-B80B-38E9FCC228D1}"/>
              </a:ext>
            </a:extLst>
          </p:cNvPr>
          <p:cNvSpPr txBox="1"/>
          <p:nvPr/>
        </p:nvSpPr>
        <p:spPr>
          <a:xfrm>
            <a:off x="1850223" y="16597420"/>
            <a:ext cx="7489937" cy="954107"/>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特にデバイ型緩和が得られる時間応答関は</a:t>
            </a:r>
            <a:endParaRPr lang="en-US" altLang="ja-JP" sz="2800" dirty="0">
              <a:latin typeface="メイリオ" panose="020B0604030504040204" pitchFamily="50" charset="-128"/>
              <a:ea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rPr>
              <a:t>単一指数関数による減衰関数になる</a:t>
            </a:r>
            <a:r>
              <a:rPr lang="en-US" altLang="ja-JP" sz="2800" dirty="0">
                <a:latin typeface="メイリオ" panose="020B0604030504040204" pitchFamily="50" charset="-128"/>
                <a:ea typeface="メイリオ" panose="020B0604030504040204" pitchFamily="50" charset="-128"/>
              </a:rPr>
              <a:t>.</a:t>
            </a:r>
          </a:p>
        </p:txBody>
      </p:sp>
      <p:pic>
        <p:nvPicPr>
          <p:cNvPr id="7" name="図 6">
            <a:extLst>
              <a:ext uri="{FF2B5EF4-FFF2-40B4-BE49-F238E27FC236}">
                <a16:creationId xmlns:a16="http://schemas.microsoft.com/office/drawing/2014/main" id="{13296F2E-ACD0-4F7B-A3B8-46A51545D035}"/>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12446273" y="10368080"/>
            <a:ext cx="5130410" cy="5028094"/>
          </a:xfrm>
          <a:prstGeom prst="rect">
            <a:avLst/>
          </a:prstGeom>
        </p:spPr>
      </p:pic>
      <p:pic>
        <p:nvPicPr>
          <p:cNvPr id="25" name="図 24">
            <a:extLst>
              <a:ext uri="{FF2B5EF4-FFF2-40B4-BE49-F238E27FC236}">
                <a16:creationId xmlns:a16="http://schemas.microsoft.com/office/drawing/2014/main" id="{FEBFD4B9-7A45-4AF5-9866-62496E82C791}"/>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2952820" y="10306993"/>
            <a:ext cx="5130411" cy="5028095"/>
          </a:xfrm>
          <a:prstGeom prst="rect">
            <a:avLst/>
          </a:prstGeom>
        </p:spPr>
      </p:pic>
      <p:pic>
        <p:nvPicPr>
          <p:cNvPr id="237" name="図 236">
            <a:extLst>
              <a:ext uri="{FF2B5EF4-FFF2-40B4-BE49-F238E27FC236}">
                <a16:creationId xmlns:a16="http://schemas.microsoft.com/office/drawing/2014/main" id="{063DB83E-619C-48DA-8506-9FDE0EC64D7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14927476" y="25155032"/>
            <a:ext cx="4494503" cy="4032779"/>
          </a:xfrm>
          <a:prstGeom prst="rect">
            <a:avLst/>
          </a:prstGeom>
        </p:spPr>
      </p:pic>
      <p:sp>
        <p:nvSpPr>
          <p:cNvPr id="105" name="テキスト ボックス 58">
            <a:extLst>
              <a:ext uri="{FF2B5EF4-FFF2-40B4-BE49-F238E27FC236}">
                <a16:creationId xmlns:a16="http://schemas.microsoft.com/office/drawing/2014/main" id="{9D62A670-E1A4-4C4C-93F6-C8F5017D7BF5}"/>
              </a:ext>
            </a:extLst>
          </p:cNvPr>
          <p:cNvSpPr txBox="1"/>
          <p:nvPr/>
        </p:nvSpPr>
        <p:spPr>
          <a:xfrm>
            <a:off x="772214" y="5978636"/>
            <a:ext cx="28741658" cy="3724096"/>
          </a:xfrm>
          <a:prstGeom prst="rect">
            <a:avLst/>
          </a:prstGeom>
          <a:noFill/>
          <a:ln w="76200">
            <a:noFill/>
          </a:ln>
        </p:spPr>
        <p:txBody>
          <a:bodyPr wrap="square" rtlCol="0">
            <a:spAutoFit/>
          </a:bodyPr>
          <a:lstStyle>
            <a:defPPr>
              <a:defRPr lang="ja-JP"/>
            </a:defPPr>
            <a:lvl1pPr marL="0" algn="l" defTabSz="3508081" rtl="0" eaLnBrk="1" latinLnBrk="0" hangingPunct="1">
              <a:defRPr kumimoji="1" sz="6900" kern="1200">
                <a:solidFill>
                  <a:schemeClr val="tx1"/>
                </a:solidFill>
                <a:latin typeface="+mn-lt"/>
                <a:ea typeface="+mn-ea"/>
                <a:cs typeface="+mn-cs"/>
              </a:defRPr>
            </a:lvl1pPr>
            <a:lvl2pPr marL="1754040" algn="l" defTabSz="3508081" rtl="0" eaLnBrk="1" latinLnBrk="0" hangingPunct="1">
              <a:defRPr kumimoji="1" sz="6900" kern="1200">
                <a:solidFill>
                  <a:schemeClr val="tx1"/>
                </a:solidFill>
                <a:latin typeface="+mn-lt"/>
                <a:ea typeface="+mn-ea"/>
                <a:cs typeface="+mn-cs"/>
              </a:defRPr>
            </a:lvl2pPr>
            <a:lvl3pPr marL="3508081" algn="l" defTabSz="3508081" rtl="0" eaLnBrk="1" latinLnBrk="0" hangingPunct="1">
              <a:defRPr kumimoji="1" sz="6900" kern="1200">
                <a:solidFill>
                  <a:schemeClr val="tx1"/>
                </a:solidFill>
                <a:latin typeface="+mn-lt"/>
                <a:ea typeface="+mn-ea"/>
                <a:cs typeface="+mn-cs"/>
              </a:defRPr>
            </a:lvl3pPr>
            <a:lvl4pPr marL="5262121" algn="l" defTabSz="3508081" rtl="0" eaLnBrk="1" latinLnBrk="0" hangingPunct="1">
              <a:defRPr kumimoji="1" sz="6900" kern="1200">
                <a:solidFill>
                  <a:schemeClr val="tx1"/>
                </a:solidFill>
                <a:latin typeface="+mn-lt"/>
                <a:ea typeface="+mn-ea"/>
                <a:cs typeface="+mn-cs"/>
              </a:defRPr>
            </a:lvl4pPr>
            <a:lvl5pPr marL="7016162" algn="l" defTabSz="3508081" rtl="0" eaLnBrk="1" latinLnBrk="0" hangingPunct="1">
              <a:defRPr kumimoji="1" sz="6900" kern="1200">
                <a:solidFill>
                  <a:schemeClr val="tx1"/>
                </a:solidFill>
                <a:latin typeface="+mn-lt"/>
                <a:ea typeface="+mn-ea"/>
                <a:cs typeface="+mn-cs"/>
              </a:defRPr>
            </a:lvl5pPr>
            <a:lvl6pPr marL="8770202" algn="l" defTabSz="3508081" rtl="0" eaLnBrk="1" latinLnBrk="0" hangingPunct="1">
              <a:defRPr kumimoji="1" sz="6900" kern="1200">
                <a:solidFill>
                  <a:schemeClr val="tx1"/>
                </a:solidFill>
                <a:latin typeface="+mn-lt"/>
                <a:ea typeface="+mn-ea"/>
                <a:cs typeface="+mn-cs"/>
              </a:defRPr>
            </a:lvl6pPr>
            <a:lvl7pPr marL="10524242" algn="l" defTabSz="3508081" rtl="0" eaLnBrk="1" latinLnBrk="0" hangingPunct="1">
              <a:defRPr kumimoji="1" sz="6900" kern="1200">
                <a:solidFill>
                  <a:schemeClr val="tx1"/>
                </a:solidFill>
                <a:latin typeface="+mn-lt"/>
                <a:ea typeface="+mn-ea"/>
                <a:cs typeface="+mn-cs"/>
              </a:defRPr>
            </a:lvl7pPr>
            <a:lvl8pPr marL="12278282" algn="l" defTabSz="3508081" rtl="0" eaLnBrk="1" latinLnBrk="0" hangingPunct="1">
              <a:defRPr kumimoji="1" sz="6900" kern="1200">
                <a:solidFill>
                  <a:schemeClr val="tx1"/>
                </a:solidFill>
                <a:latin typeface="+mn-lt"/>
                <a:ea typeface="+mn-ea"/>
                <a:cs typeface="+mn-cs"/>
              </a:defRPr>
            </a:lvl8pPr>
            <a:lvl9pPr marL="14032322" algn="l" defTabSz="3508081" rtl="0" eaLnBrk="1" latinLnBrk="0" hangingPunct="1">
              <a:defRPr kumimoji="1" sz="6900" kern="1200">
                <a:solidFill>
                  <a:schemeClr val="tx1"/>
                </a:solidFill>
                <a:latin typeface="+mn-lt"/>
                <a:ea typeface="+mn-ea"/>
                <a:cs typeface="+mn-cs"/>
              </a:defRPr>
            </a:lvl9pPr>
          </a:lstStyle>
          <a:p>
            <a:r>
              <a:rPr lang="ja-JP" altLang="en-US" sz="3200" dirty="0">
                <a:latin typeface="HG丸ｺﾞｼｯｸM-PRO" panose="020F0600000000000000" pitchFamily="50" charset="-128"/>
                <a:ea typeface="HG丸ｺﾞｼｯｸM-PRO" panose="020F0600000000000000" pitchFamily="50" charset="-128"/>
              </a:rPr>
              <a:t>　</a:t>
            </a:r>
            <a:r>
              <a:rPr lang="ja-JP" altLang="en-US" sz="4000" dirty="0">
                <a:latin typeface="メイリオ" panose="020B0604030504040204" pitchFamily="50" charset="-128"/>
                <a:ea typeface="メイリオ" panose="020B0604030504040204" pitchFamily="50" charset="-128"/>
              </a:rPr>
              <a:t>分子動力学法は実験では観測が困難な分子や原子の動的挙動をシミュレートできる</a:t>
            </a:r>
            <a:r>
              <a:rPr lang="en-US" altLang="ja-JP" sz="4000" dirty="0">
                <a:latin typeface="メイリオ" panose="020B0604030504040204" pitchFamily="50" charset="-128"/>
                <a:ea typeface="メイリオ" panose="020B0604030504040204" pitchFamily="50" charset="-128"/>
              </a:rPr>
              <a:t>.</a:t>
            </a:r>
            <a:r>
              <a:rPr lang="ja-JP" altLang="en-US" sz="4000" dirty="0">
                <a:latin typeface="メイリオ" panose="020B0604030504040204" pitchFamily="50" charset="-128"/>
                <a:ea typeface="メイリオ" panose="020B0604030504040204" pitchFamily="50" charset="-128"/>
              </a:rPr>
              <a:t>コンピュータの計算能力の向上に伴い、</a:t>
            </a:r>
            <a:endParaRPr lang="en-US" altLang="ja-JP" sz="4000" dirty="0">
              <a:latin typeface="メイリオ" panose="020B0604030504040204" pitchFamily="50" charset="-128"/>
              <a:ea typeface="メイリオ" panose="020B0604030504040204" pitchFamily="50" charset="-128"/>
            </a:endParaRPr>
          </a:p>
          <a:p>
            <a:r>
              <a:rPr lang="ja-JP" altLang="en-US" sz="4000">
                <a:latin typeface="メイリオ" panose="020B0604030504040204" pitchFamily="50" charset="-128"/>
                <a:ea typeface="メイリオ" panose="020B0604030504040204" pitchFamily="50" charset="-128"/>
              </a:rPr>
              <a:t>計算</a:t>
            </a:r>
            <a:r>
              <a:rPr lang="ja-JP" altLang="en-US" sz="4000" dirty="0">
                <a:latin typeface="メイリオ" panose="020B0604030504040204" pitchFamily="50" charset="-128"/>
                <a:ea typeface="メイリオ" panose="020B0604030504040204" pitchFamily="50" charset="-128"/>
              </a:rPr>
              <a:t>を必要とする</a:t>
            </a:r>
            <a:r>
              <a:rPr lang="en-US" altLang="ja-JP" sz="4000" dirty="0">
                <a:latin typeface="メイリオ" panose="020B0604030504040204" pitchFamily="50" charset="-128"/>
                <a:ea typeface="メイリオ" panose="020B0604030504040204" pitchFamily="50" charset="-128"/>
              </a:rPr>
              <a:t>DNA</a:t>
            </a:r>
            <a:r>
              <a:rPr lang="ja-JP" altLang="en-US" sz="4000" dirty="0">
                <a:latin typeface="メイリオ" panose="020B0604030504040204" pitchFamily="50" charset="-128"/>
                <a:ea typeface="メイリオ" panose="020B0604030504040204" pitchFamily="50" charset="-128"/>
              </a:rPr>
              <a:t>やタンパク質などの生体高分子の動的構造や機能発現に関する研究に適用されるようになってきた</a:t>
            </a:r>
            <a:r>
              <a:rPr lang="en-US" altLang="ja-JP" sz="4000" dirty="0">
                <a:latin typeface="メイリオ" panose="020B0604030504040204" pitchFamily="50" charset="-128"/>
                <a:ea typeface="メイリオ" panose="020B0604030504040204" pitchFamily="50" charset="-128"/>
              </a:rPr>
              <a:t>.</a:t>
            </a:r>
          </a:p>
          <a:p>
            <a:r>
              <a:rPr lang="ja-JP" altLang="en-US" sz="4000" dirty="0">
                <a:latin typeface="メイリオ" panose="020B0604030504040204" pitchFamily="50" charset="-128"/>
                <a:ea typeface="メイリオ" panose="020B0604030504040204" pitchFamily="50" charset="-128"/>
              </a:rPr>
              <a:t>本研究室では、</a:t>
            </a:r>
            <a:r>
              <a:rPr lang="en-US" altLang="ja-JP" sz="4000" dirty="0">
                <a:latin typeface="メイリオ" panose="020B0604030504040204" pitchFamily="50" charset="-128"/>
                <a:ea typeface="メイリオ" panose="020B0604030504040204" pitchFamily="50" charset="-128"/>
              </a:rPr>
              <a:t>Time domain reflectometry(TDR)</a:t>
            </a:r>
            <a:r>
              <a:rPr lang="ja-JP" altLang="en-US" sz="4000" dirty="0">
                <a:latin typeface="メイリオ" panose="020B0604030504040204" pitchFamily="50" charset="-128"/>
                <a:ea typeface="メイリオ" panose="020B0604030504040204" pitchFamily="50" charset="-128"/>
              </a:rPr>
              <a:t>法を用いた誘電分光方法による水構造の研究を行ってきた</a:t>
            </a:r>
            <a:r>
              <a:rPr lang="en-US" altLang="ja-JP" sz="4000" dirty="0">
                <a:latin typeface="メイリオ" panose="020B0604030504040204" pitchFamily="50" charset="-128"/>
                <a:ea typeface="メイリオ" panose="020B0604030504040204" pitchFamily="50" charset="-128"/>
              </a:rPr>
              <a:t>.</a:t>
            </a:r>
          </a:p>
          <a:p>
            <a:r>
              <a:rPr lang="ja-JP" altLang="en-US" sz="4000" dirty="0">
                <a:latin typeface="メイリオ" panose="020B0604030504040204" pitchFamily="50" charset="-128"/>
                <a:ea typeface="メイリオ" panose="020B0604030504040204" pitchFamily="50" charset="-128"/>
              </a:rPr>
              <a:t>　本研究では、分子動力学シミュレーションを用いて、</a:t>
            </a:r>
            <a:r>
              <a:rPr lang="en-US" altLang="ja-JP" sz="4000" dirty="0">
                <a:latin typeface="メイリオ" panose="020B0604030504040204" pitchFamily="50" charset="-128"/>
                <a:ea typeface="メイリオ" panose="020B0604030504040204" pitchFamily="50" charset="-128"/>
              </a:rPr>
              <a:t>Cole</a:t>
            </a:r>
            <a:r>
              <a:rPr lang="ja-JP" altLang="en-US" sz="4000" dirty="0">
                <a:latin typeface="メイリオ" panose="020B0604030504040204" pitchFamily="50" charset="-128"/>
                <a:ea typeface="メイリオ" panose="020B0604030504040204" pitchFamily="50" charset="-128"/>
              </a:rPr>
              <a:t>の緩和理論に基づいた水の誘電緩和曲線を再現し、その結果と文献値の相対的な数値の比較から実験結果との相補的な取り扱いができるかどうか検討する。</a:t>
            </a:r>
            <a:endParaRPr lang="en-US" altLang="ja-JP" sz="4000" dirty="0">
              <a:latin typeface="メイリオ" panose="020B0604030504040204" pitchFamily="50" charset="-128"/>
              <a:ea typeface="メイリオ" panose="020B0604030504040204" pitchFamily="50" charset="-128"/>
            </a:endParaRPr>
          </a:p>
          <a:p>
            <a:endParaRPr lang="en-US" altLang="ja-JP"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97673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天空">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TM03457452[[fn=天空]]</Template>
  <TotalTime>15091</TotalTime>
  <Words>988</Words>
  <Application>Microsoft Office PowerPoint</Application>
  <PresentationFormat>ユーザー設定</PresentationFormat>
  <Paragraphs>134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HG丸ｺﾞｼｯｸM-PRO</vt:lpstr>
      <vt:lpstr>メイリオ</vt:lpstr>
      <vt:lpstr>Arial</vt:lpstr>
      <vt:lpstr>Calibri</vt:lpstr>
      <vt:lpstr>Calibri Light</vt:lpstr>
      <vt:lpstr>Cambria Math</vt:lpstr>
      <vt:lpstr>Times New Roman</vt:lpstr>
      <vt:lpstr>天空</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志村朋也</dc:creator>
  <cp:lastModifiedBy>doublex3210@outlook.jp</cp:lastModifiedBy>
  <cp:revision>637</cp:revision>
  <cp:lastPrinted>2019-07-19T01:00:57Z</cp:lastPrinted>
  <dcterms:created xsi:type="dcterms:W3CDTF">2014-07-10T23:53:25Z</dcterms:created>
  <dcterms:modified xsi:type="dcterms:W3CDTF">2019-11-26T12:08:24Z</dcterms:modified>
</cp:coreProperties>
</file>