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3"/>
  </p:notesMasterIdLst>
  <p:sldIdLst>
    <p:sldId id="256" r:id="rId2"/>
  </p:sldIdLst>
  <p:sldSz cx="30279975" cy="42808525"/>
  <p:notesSz cx="6858000" cy="9945688"/>
  <p:defaultTextStyle>
    <a:defPPr>
      <a:defRPr lang="ja-JP"/>
    </a:defPPr>
    <a:lvl1pPr marL="0" algn="l" defTabSz="3508081" rtl="0" eaLnBrk="1" latinLnBrk="0" hangingPunct="1">
      <a:defRPr kumimoji="1" sz="6900" kern="1200">
        <a:solidFill>
          <a:schemeClr val="tx1"/>
        </a:solidFill>
        <a:latin typeface="+mn-lt"/>
        <a:ea typeface="+mn-ea"/>
        <a:cs typeface="+mn-cs"/>
      </a:defRPr>
    </a:lvl1pPr>
    <a:lvl2pPr marL="1754040" algn="l" defTabSz="3508081" rtl="0" eaLnBrk="1" latinLnBrk="0" hangingPunct="1">
      <a:defRPr kumimoji="1" sz="6900" kern="1200">
        <a:solidFill>
          <a:schemeClr val="tx1"/>
        </a:solidFill>
        <a:latin typeface="+mn-lt"/>
        <a:ea typeface="+mn-ea"/>
        <a:cs typeface="+mn-cs"/>
      </a:defRPr>
    </a:lvl2pPr>
    <a:lvl3pPr marL="3508081" algn="l" defTabSz="3508081" rtl="0" eaLnBrk="1" latinLnBrk="0" hangingPunct="1">
      <a:defRPr kumimoji="1" sz="6900" kern="1200">
        <a:solidFill>
          <a:schemeClr val="tx1"/>
        </a:solidFill>
        <a:latin typeface="+mn-lt"/>
        <a:ea typeface="+mn-ea"/>
        <a:cs typeface="+mn-cs"/>
      </a:defRPr>
    </a:lvl3pPr>
    <a:lvl4pPr marL="5262121" algn="l" defTabSz="3508081" rtl="0" eaLnBrk="1" latinLnBrk="0" hangingPunct="1">
      <a:defRPr kumimoji="1" sz="6900" kern="1200">
        <a:solidFill>
          <a:schemeClr val="tx1"/>
        </a:solidFill>
        <a:latin typeface="+mn-lt"/>
        <a:ea typeface="+mn-ea"/>
        <a:cs typeface="+mn-cs"/>
      </a:defRPr>
    </a:lvl4pPr>
    <a:lvl5pPr marL="7016162" algn="l" defTabSz="3508081" rtl="0" eaLnBrk="1" latinLnBrk="0" hangingPunct="1">
      <a:defRPr kumimoji="1" sz="6900" kern="1200">
        <a:solidFill>
          <a:schemeClr val="tx1"/>
        </a:solidFill>
        <a:latin typeface="+mn-lt"/>
        <a:ea typeface="+mn-ea"/>
        <a:cs typeface="+mn-cs"/>
      </a:defRPr>
    </a:lvl5pPr>
    <a:lvl6pPr marL="8770202" algn="l" defTabSz="3508081" rtl="0" eaLnBrk="1" latinLnBrk="0" hangingPunct="1">
      <a:defRPr kumimoji="1" sz="6900" kern="1200">
        <a:solidFill>
          <a:schemeClr val="tx1"/>
        </a:solidFill>
        <a:latin typeface="+mn-lt"/>
        <a:ea typeface="+mn-ea"/>
        <a:cs typeface="+mn-cs"/>
      </a:defRPr>
    </a:lvl6pPr>
    <a:lvl7pPr marL="10524242" algn="l" defTabSz="3508081" rtl="0" eaLnBrk="1" latinLnBrk="0" hangingPunct="1">
      <a:defRPr kumimoji="1" sz="6900" kern="1200">
        <a:solidFill>
          <a:schemeClr val="tx1"/>
        </a:solidFill>
        <a:latin typeface="+mn-lt"/>
        <a:ea typeface="+mn-ea"/>
        <a:cs typeface="+mn-cs"/>
      </a:defRPr>
    </a:lvl7pPr>
    <a:lvl8pPr marL="12278282" algn="l" defTabSz="3508081" rtl="0" eaLnBrk="1" latinLnBrk="0" hangingPunct="1">
      <a:defRPr kumimoji="1" sz="6900" kern="1200">
        <a:solidFill>
          <a:schemeClr val="tx1"/>
        </a:solidFill>
        <a:latin typeface="+mn-lt"/>
        <a:ea typeface="+mn-ea"/>
        <a:cs typeface="+mn-cs"/>
      </a:defRPr>
    </a:lvl8pPr>
    <a:lvl9pPr marL="14032322" algn="l" defTabSz="3508081" rtl="0" eaLnBrk="1" latinLnBrk="0" hangingPunct="1">
      <a:defRPr kumimoji="1"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subasa" initials="T"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7ED9"/>
    <a:srgbClr val="66CCFF"/>
    <a:srgbClr val="F47B30"/>
    <a:srgbClr val="2406FE"/>
    <a:srgbClr val="F1640D"/>
    <a:srgbClr val="44ABEA"/>
    <a:srgbClr val="AD86E6"/>
    <a:srgbClr val="5F85EF"/>
    <a:srgbClr val="766DEF"/>
    <a:srgbClr val="715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561" autoAdjust="0"/>
  </p:normalViewPr>
  <p:slideViewPr>
    <p:cSldViewPr snapToGrid="0">
      <p:cViewPr>
        <p:scale>
          <a:sx n="20" d="100"/>
          <a:sy n="20" d="100"/>
        </p:scale>
        <p:origin x="468" y="-1008"/>
      </p:cViewPr>
      <p:guideLst>
        <p:guide orient="horz" pos="13482"/>
        <p:guide pos="9536"/>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blex3210@outlook.jp" userId="8eb573c700291800" providerId="LiveId" clId="{1111310D-02F3-402C-A130-7EC124C50CEA}"/>
    <pc:docChg chg="modSld">
      <pc:chgData name="doublex3210@outlook.jp" userId="8eb573c700291800" providerId="LiveId" clId="{1111310D-02F3-402C-A130-7EC124C50CEA}" dt="2019-12-10T04:59:44.173" v="67" actId="20577"/>
      <pc:docMkLst>
        <pc:docMk/>
      </pc:docMkLst>
      <pc:sldChg chg="addSp delSp modSp">
        <pc:chgData name="doublex3210@outlook.jp" userId="8eb573c700291800" providerId="LiveId" clId="{1111310D-02F3-402C-A130-7EC124C50CEA}" dt="2019-12-10T04:59:44.173" v="67" actId="20577"/>
        <pc:sldMkLst>
          <pc:docMk/>
          <pc:sldMk cId="3597673505" sldId="256"/>
        </pc:sldMkLst>
        <pc:spChg chg="mod">
          <ac:chgData name="doublex3210@outlook.jp" userId="8eb573c700291800" providerId="LiveId" clId="{1111310D-02F3-402C-A130-7EC124C50CEA}" dt="2019-11-30T00:30:32.695" v="61"/>
          <ac:spMkLst>
            <pc:docMk/>
            <pc:sldMk cId="3597673505" sldId="256"/>
            <ac:spMk id="9" creationId="{AFE67D15-C484-44C0-B924-CEF51FCD632F}"/>
          </ac:spMkLst>
        </pc:spChg>
        <pc:spChg chg="mod">
          <ac:chgData name="doublex3210@outlook.jp" userId="8eb573c700291800" providerId="LiveId" clId="{1111310D-02F3-402C-A130-7EC124C50CEA}" dt="2019-12-10T04:59:44.173" v="67" actId="20577"/>
          <ac:spMkLst>
            <pc:docMk/>
            <pc:sldMk cId="3597673505" sldId="256"/>
            <ac:spMk id="12" creationId="{D52E9430-689B-4709-BE99-E45BA45A77DE}"/>
          </ac:spMkLst>
        </pc:spChg>
        <pc:spChg chg="add del">
          <ac:chgData name="doublex3210@outlook.jp" userId="8eb573c700291800" providerId="LiveId" clId="{1111310D-02F3-402C-A130-7EC124C50CEA}" dt="2019-12-03T15:24:49.580" v="63"/>
          <ac:spMkLst>
            <pc:docMk/>
            <pc:sldMk cId="3597673505" sldId="256"/>
            <ac:spMk id="128" creationId="{4656A12D-1F78-4CAE-8CB0-A8B3CD1325B6}"/>
          </ac:spMkLst>
        </pc:spChg>
        <pc:spChg chg="mod">
          <ac:chgData name="doublex3210@outlook.jp" userId="8eb573c700291800" providerId="LiveId" clId="{1111310D-02F3-402C-A130-7EC124C50CEA}" dt="2019-12-03T15:43:21.593" v="64" actId="1076"/>
          <ac:spMkLst>
            <pc:docMk/>
            <pc:sldMk cId="3597673505" sldId="256"/>
            <ac:spMk id="218" creationId="{CC4575F0-394D-4D80-BD4A-EF2BB320A9D0}"/>
          </ac:spMkLst>
        </pc:spChg>
        <pc:spChg chg="mod">
          <ac:chgData name="doublex3210@outlook.jp" userId="8eb573c700291800" providerId="LiveId" clId="{1111310D-02F3-402C-A130-7EC124C50CEA}" dt="2019-12-10T04:56:22.016" v="65" actId="164"/>
          <ac:spMkLst>
            <pc:docMk/>
            <pc:sldMk cId="3597673505" sldId="256"/>
            <ac:spMk id="224" creationId="{839588A2-276C-4C10-A4F2-99BA6B070191}"/>
          </ac:spMkLst>
        </pc:spChg>
        <pc:spChg chg="mod">
          <ac:chgData name="doublex3210@outlook.jp" userId="8eb573c700291800" providerId="LiveId" clId="{1111310D-02F3-402C-A130-7EC124C50CEA}" dt="2019-12-10T04:56:22.016" v="65" actId="164"/>
          <ac:spMkLst>
            <pc:docMk/>
            <pc:sldMk cId="3597673505" sldId="256"/>
            <ac:spMk id="231" creationId="{4637A3E6-032B-471F-8841-CD1A62F3DAFB}"/>
          </ac:spMkLst>
        </pc:spChg>
        <pc:grpChg chg="add mod">
          <ac:chgData name="doublex3210@outlook.jp" userId="8eb573c700291800" providerId="LiveId" clId="{1111310D-02F3-402C-A130-7EC124C50CEA}" dt="2019-12-10T04:56:22.016" v="65" actId="164"/>
          <ac:grpSpMkLst>
            <pc:docMk/>
            <pc:sldMk cId="3597673505" sldId="256"/>
            <ac:grpSpMk id="16" creationId="{771C0972-672A-4CB0-9A78-E14A90144529}"/>
          </ac:grpSpMkLst>
        </pc:grpChg>
        <pc:grpChg chg="mod">
          <ac:chgData name="doublex3210@outlook.jp" userId="8eb573c700291800" providerId="LiveId" clId="{1111310D-02F3-402C-A130-7EC124C50CEA}" dt="2019-12-10T04:56:22.016" v="65" actId="164"/>
          <ac:grpSpMkLst>
            <pc:docMk/>
            <pc:sldMk cId="3597673505" sldId="256"/>
            <ac:grpSpMk id="19" creationId="{3760749E-EF10-495B-9B1B-C09D9D7D3B46}"/>
          </ac:grpSpMkLst>
        </pc:grpChg>
        <pc:cxnChg chg="mod">
          <ac:chgData name="doublex3210@outlook.jp" userId="8eb573c700291800" providerId="LiveId" clId="{1111310D-02F3-402C-A130-7EC124C50CEA}" dt="2019-12-10T04:56:22.016" v="65" actId="164"/>
          <ac:cxnSpMkLst>
            <pc:docMk/>
            <pc:sldMk cId="3597673505" sldId="256"/>
            <ac:cxnSpMk id="21" creationId="{49E26216-FBB6-4833-89B7-212E67F876B6}"/>
          </ac:cxnSpMkLst>
        </pc:cxnChg>
        <pc:cxnChg chg="mod">
          <ac:chgData name="doublex3210@outlook.jp" userId="8eb573c700291800" providerId="LiveId" clId="{1111310D-02F3-402C-A130-7EC124C50CEA}" dt="2019-12-10T04:56:22.016" v="65" actId="164"/>
          <ac:cxnSpMkLst>
            <pc:docMk/>
            <pc:sldMk cId="3597673505" sldId="256"/>
            <ac:cxnSpMk id="25" creationId="{282418E5-0A61-495A-BA77-C407EA870F80}"/>
          </ac:cxnSpMkLst>
        </pc:cxnChg>
        <pc:cxnChg chg="mod">
          <ac:chgData name="doublex3210@outlook.jp" userId="8eb573c700291800" providerId="LiveId" clId="{1111310D-02F3-402C-A130-7EC124C50CEA}" dt="2019-12-10T04:56:22.016" v="65" actId="164"/>
          <ac:cxnSpMkLst>
            <pc:docMk/>
            <pc:sldMk cId="3597673505" sldId="256"/>
            <ac:cxnSpMk id="230" creationId="{699C6F0B-F799-49FB-88F5-86D82ECC1CE9}"/>
          </ac:cxnSpMkLst>
        </pc:cxnChg>
      </pc:sldChg>
    </pc:docChg>
  </pc:docChgLst>
  <pc:docChgLst>
    <pc:chgData name="doublex3210@outlook.jp" userId="8eb573c700291800" providerId="LiveId" clId="{AF203660-B7EF-4A4B-AD5C-F2F581A6BE80}"/>
    <pc:docChg chg="modSld">
      <pc:chgData name="doublex3210@outlook.jp" userId="8eb573c700291800" providerId="LiveId" clId="{AF203660-B7EF-4A4B-AD5C-F2F581A6BE80}" dt="2019-11-29T12:05:11.259" v="12"/>
      <pc:docMkLst>
        <pc:docMk/>
      </pc:docMkLst>
      <pc:sldChg chg="modSp">
        <pc:chgData name="doublex3210@outlook.jp" userId="8eb573c700291800" providerId="LiveId" clId="{AF203660-B7EF-4A4B-AD5C-F2F581A6BE80}" dt="2019-11-29T12:05:11.259" v="12"/>
        <pc:sldMkLst>
          <pc:docMk/>
          <pc:sldMk cId="3597673505" sldId="256"/>
        </pc:sldMkLst>
        <pc:spChg chg="mod">
          <ac:chgData name="doublex3210@outlook.jp" userId="8eb573c700291800" providerId="LiveId" clId="{AF203660-B7EF-4A4B-AD5C-F2F581A6BE80}" dt="2019-11-29T12:05:11.259" v="12"/>
          <ac:spMkLst>
            <pc:docMk/>
            <pc:sldMk cId="3597673505" sldId="256"/>
            <ac:spMk id="268" creationId="{49F42EED-9BD4-4C11-A9A7-600685262E34}"/>
          </ac:spMkLst>
        </pc:spChg>
      </pc:sldChg>
    </pc:docChg>
  </pc:docChgLst>
  <pc:docChgLst>
    <pc:chgData name="doublex3210@outlook.jp" userId="8eb573c700291800" providerId="LiveId" clId="{87E0A8BB-C660-4AA0-A105-77E8C53E1776}"/>
    <pc:docChg chg="modSld">
      <pc:chgData name="doublex3210@outlook.jp" userId="8eb573c700291800" providerId="LiveId" clId="{87E0A8BB-C660-4AA0-A105-77E8C53E1776}" dt="2020-03-14T14:21:47.814" v="0" actId="20577"/>
      <pc:docMkLst>
        <pc:docMk/>
      </pc:docMkLst>
      <pc:sldChg chg="modSp">
        <pc:chgData name="doublex3210@outlook.jp" userId="8eb573c700291800" providerId="LiveId" clId="{87E0A8BB-C660-4AA0-A105-77E8C53E1776}" dt="2020-03-14T14:21:47.814" v="0" actId="20577"/>
        <pc:sldMkLst>
          <pc:docMk/>
          <pc:sldMk cId="3597673505" sldId="256"/>
        </pc:sldMkLst>
        <pc:spChg chg="mod">
          <ac:chgData name="doublex3210@outlook.jp" userId="8eb573c700291800" providerId="LiveId" clId="{87E0A8BB-C660-4AA0-A105-77E8C53E1776}" dt="2020-03-14T14:21:47.814" v="0" actId="20577"/>
          <ac:spMkLst>
            <pc:docMk/>
            <pc:sldMk cId="3597673505" sldId="256"/>
            <ac:spMk id="6" creationId="{B5F81189-60CB-4647-B878-CA3B360935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82D700F1-C505-4F0A-A518-45B3E0ADD374}" type="datetimeFigureOut">
              <a:rPr kumimoji="1" lang="en-US" altLang="ja-JP"/>
              <a:pPr/>
              <a:t>3/14/2020</a:t>
            </a:fld>
            <a:endParaRPr kumimoji="1" lang="ja-JP" altLang="en-US"/>
          </a:p>
        </p:txBody>
      </p:sp>
      <p:sp>
        <p:nvSpPr>
          <p:cNvPr id="4" name="スライド イメージ プレースホルダー 3"/>
          <p:cNvSpPr>
            <a:spLocks noGrp="1" noRot="1" noChangeAspect="1"/>
          </p:cNvSpPr>
          <p:nvPr>
            <p:ph type="sldImg" idx="2"/>
          </p:nvPr>
        </p:nvSpPr>
        <p:spPr>
          <a:xfrm>
            <a:off x="2241550" y="1243013"/>
            <a:ext cx="237490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1640DF3B-0647-4EFB-95CC-F471421249C0}" type="slidenum">
              <a:rPr kumimoji="1" lang="en-US" altLang="ja-JP"/>
              <a:pPr/>
              <a:t>‹#›</a:t>
            </a:fld>
            <a:endParaRPr kumimoji="1" lang="ja-JP" altLang="en-US"/>
          </a:p>
        </p:txBody>
      </p:sp>
    </p:spTree>
    <p:extLst>
      <p:ext uri="{BB962C8B-B14F-4D97-AF65-F5344CB8AC3E}">
        <p14:creationId xmlns:p14="http://schemas.microsoft.com/office/powerpoint/2010/main" val="31376423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241550" y="1243013"/>
            <a:ext cx="2374900" cy="3357562"/>
          </a:xfrm>
        </p:spPr>
      </p:sp>
      <p:sp>
        <p:nvSpPr>
          <p:cNvPr id="3" name="ノート プレースホルダー 2"/>
          <p:cNvSpPr>
            <a:spLocks noGrp="1"/>
          </p:cNvSpPr>
          <p:nvPr>
            <p:ph type="body" idx="1"/>
          </p:nvPr>
        </p:nvSpPr>
        <p:spPr/>
        <p:txBody>
          <a:bodyPr/>
          <a:lstStyle/>
          <a:p>
            <a:r>
              <a:rPr kumimoji="1" lang="ja-JP" altLang="en-US" dirty="0"/>
              <a:t>水の密度　</a:t>
            </a:r>
            <a:r>
              <a:rPr kumimoji="1" lang="en-US" altLang="ja-JP" dirty="0"/>
              <a:t>1013.509452kg/m3</a:t>
            </a:r>
          </a:p>
          <a:p>
            <a:r>
              <a:rPr kumimoji="1" lang="en-US" altLang="ja-JP" dirty="0"/>
              <a:t>Ref 997.062kg/m3</a:t>
            </a:r>
            <a:endParaRPr kumimoji="1" lang="ja-JP" altLang="en-US" dirty="0"/>
          </a:p>
        </p:txBody>
      </p:sp>
      <p:sp>
        <p:nvSpPr>
          <p:cNvPr id="4" name="スライド番号プレースホルダー 3"/>
          <p:cNvSpPr>
            <a:spLocks noGrp="1"/>
          </p:cNvSpPr>
          <p:nvPr>
            <p:ph type="sldNum" sz="quarter" idx="10"/>
          </p:nvPr>
        </p:nvSpPr>
        <p:spPr/>
        <p:txBody>
          <a:bodyPr/>
          <a:lstStyle/>
          <a:p>
            <a:fld id="{1640DF3B-0647-4EFB-95CC-F471421249C0}" type="slidenum">
              <a:rPr kumimoji="1" lang="en-US" altLang="ja-JP"/>
              <a:pPr/>
              <a:t>1</a:t>
            </a:fld>
            <a:endParaRPr kumimoji="1" lang="ja-JP" altLang="en-US" dirty="0"/>
          </a:p>
        </p:txBody>
      </p:sp>
    </p:spTree>
    <p:extLst>
      <p:ext uri="{BB962C8B-B14F-4D97-AF65-F5344CB8AC3E}">
        <p14:creationId xmlns:p14="http://schemas.microsoft.com/office/powerpoint/2010/main" val="3427953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24497341" cy="42808525"/>
          </a:xfrm>
          <a:prstGeom prst="rect">
            <a:avLst/>
          </a:prstGeom>
        </p:spPr>
      </p:pic>
      <p:sp>
        <p:nvSpPr>
          <p:cNvPr id="2" name="Title 1"/>
          <p:cNvSpPr>
            <a:spLocks noGrp="1"/>
          </p:cNvSpPr>
          <p:nvPr>
            <p:ph type="ctrTitle"/>
          </p:nvPr>
        </p:nvSpPr>
        <p:spPr>
          <a:xfrm>
            <a:off x="9086552" y="12261211"/>
            <a:ext cx="18922428" cy="15115092"/>
          </a:xfrm>
        </p:spPr>
        <p:txBody>
          <a:bodyPr anchor="b">
            <a:normAutofit/>
          </a:bodyPr>
          <a:lstStyle>
            <a:lvl1pPr algn="r">
              <a:defRPr sz="14599">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9086552" y="27376320"/>
            <a:ext cx="18922428" cy="8773107"/>
          </a:xfrm>
        </p:spPr>
        <p:txBody>
          <a:bodyPr anchor="t">
            <a:normAutofit/>
          </a:bodyPr>
          <a:lstStyle>
            <a:lvl1pPr marL="0" indent="0" algn="r">
              <a:buNone/>
              <a:defRPr sz="6000" cap="all">
                <a:solidFill>
                  <a:schemeClr val="tx1"/>
                </a:solidFill>
              </a:defRPr>
            </a:lvl1pPr>
            <a:lvl2pPr marL="1513814" indent="0" algn="ctr">
              <a:buNone/>
              <a:defRPr>
                <a:solidFill>
                  <a:schemeClr val="tx1">
                    <a:tint val="75000"/>
                  </a:schemeClr>
                </a:solidFill>
              </a:defRPr>
            </a:lvl2pPr>
            <a:lvl3pPr marL="3027631" indent="0" algn="ctr">
              <a:buNone/>
              <a:defRPr>
                <a:solidFill>
                  <a:schemeClr val="tx1">
                    <a:tint val="75000"/>
                  </a:schemeClr>
                </a:solidFill>
              </a:defRPr>
            </a:lvl3pPr>
            <a:lvl4pPr marL="4541445" indent="0" algn="ctr">
              <a:buNone/>
              <a:defRPr>
                <a:solidFill>
                  <a:schemeClr val="tx1">
                    <a:tint val="75000"/>
                  </a:schemeClr>
                </a:solidFill>
              </a:defRPr>
            </a:lvl4pPr>
            <a:lvl5pPr marL="6055261" indent="0" algn="ctr">
              <a:buNone/>
              <a:defRPr>
                <a:solidFill>
                  <a:schemeClr val="tx1">
                    <a:tint val="75000"/>
                  </a:schemeClr>
                </a:solidFill>
              </a:defRPr>
            </a:lvl5pPr>
            <a:lvl6pPr marL="7569076" indent="0" algn="ctr">
              <a:buNone/>
              <a:defRPr>
                <a:solidFill>
                  <a:schemeClr val="tx1">
                    <a:tint val="75000"/>
                  </a:schemeClr>
                </a:solidFill>
              </a:defRPr>
            </a:lvl6pPr>
            <a:lvl7pPr marL="9082891" indent="0" algn="ctr">
              <a:buNone/>
              <a:defRPr>
                <a:solidFill>
                  <a:schemeClr val="tx1">
                    <a:tint val="75000"/>
                  </a:schemeClr>
                </a:solidFill>
              </a:defRPr>
            </a:lvl7pPr>
            <a:lvl8pPr marL="10596707" indent="0" algn="ctr">
              <a:buNone/>
              <a:defRPr>
                <a:solidFill>
                  <a:schemeClr val="tx1">
                    <a:tint val="75000"/>
                  </a:schemeClr>
                </a:solidFill>
              </a:defRPr>
            </a:lvl8pPr>
            <a:lvl9pPr marL="12110522"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22359999" y="36644900"/>
            <a:ext cx="4014060" cy="2358433"/>
          </a:xfrm>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a:xfrm>
            <a:off x="9086554" y="36644900"/>
            <a:ext cx="13021108" cy="2358433"/>
          </a:xfrm>
        </p:spPr>
        <p:txBody>
          <a:bodyPr/>
          <a:lstStyle/>
          <a:p>
            <a:endParaRPr kumimoji="1" lang="ja-JP" altLang="en-US"/>
          </a:p>
        </p:txBody>
      </p:sp>
      <p:sp>
        <p:nvSpPr>
          <p:cNvPr id="6" name="Slide Number Placeholder 5"/>
          <p:cNvSpPr>
            <a:spLocks noGrp="1"/>
          </p:cNvSpPr>
          <p:nvPr>
            <p:ph type="sldNum" sz="quarter" idx="12"/>
          </p:nvPr>
        </p:nvSpPr>
        <p:spPr>
          <a:xfrm>
            <a:off x="26626394" y="36644900"/>
            <a:ext cx="1382586" cy="2358433"/>
          </a:xfrm>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148273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03" y="29543158"/>
            <a:ext cx="25737979" cy="3537653"/>
          </a:xfrm>
        </p:spPr>
        <p:txBody>
          <a:bodyPr anchor="b">
            <a:normAutofit/>
          </a:bodyPr>
          <a:lstStyle>
            <a:lvl1pPr algn="l">
              <a:defRPr sz="6599"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028000" y="5818365"/>
            <a:ext cx="22709982" cy="1975619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9" tIns="45725" rIns="91449" bIns="45725" rtlCol="0" anchor="t">
            <a:normAutofit/>
          </a:bodyPr>
          <a:lstStyle>
            <a:lvl1pPr>
              <a:defRPr lang="en-US" sz="5300"/>
            </a:lvl1pPr>
          </a:lstStyle>
          <a:p>
            <a:pPr marL="0" lvl="0" indent="0" algn="ctr">
              <a:buNone/>
            </a:pPr>
            <a:r>
              <a:rPr lang="ja-JP" altLang="en-US"/>
              <a:t>図を追加</a:t>
            </a:r>
            <a:endParaRPr lang="en-US" dirty="0"/>
          </a:p>
        </p:txBody>
      </p:sp>
      <p:sp>
        <p:nvSpPr>
          <p:cNvPr id="4" name="Text Placeholder 3"/>
          <p:cNvSpPr>
            <a:spLocks noGrp="1"/>
          </p:cNvSpPr>
          <p:nvPr>
            <p:ph type="body" sz="half" idx="2"/>
          </p:nvPr>
        </p:nvSpPr>
        <p:spPr>
          <a:xfrm>
            <a:off x="1514003" y="33080809"/>
            <a:ext cx="25737979" cy="3081814"/>
          </a:xfrm>
        </p:spPr>
        <p:txBody>
          <a:bodyPr>
            <a:normAutofit/>
          </a:bodyPr>
          <a:lstStyle>
            <a:lvl1pPr marL="0" indent="0">
              <a:buNone/>
              <a:defRPr sz="4600"/>
            </a:lvl1pPr>
            <a:lvl2pPr marL="1513814" indent="0">
              <a:buNone/>
              <a:defRPr sz="4000"/>
            </a:lvl2pPr>
            <a:lvl3pPr marL="3027631" indent="0">
              <a:buNone/>
              <a:defRPr sz="3300"/>
            </a:lvl3pPr>
            <a:lvl4pPr marL="4541445" indent="0">
              <a:buNone/>
              <a:defRPr sz="3000"/>
            </a:lvl4pPr>
            <a:lvl5pPr marL="6055261" indent="0">
              <a:buNone/>
              <a:defRPr sz="3000"/>
            </a:lvl5pPr>
            <a:lvl6pPr marL="7569076" indent="0">
              <a:buNone/>
              <a:defRPr sz="3000"/>
            </a:lvl6pPr>
            <a:lvl7pPr marL="9082891" indent="0">
              <a:buNone/>
              <a:defRPr sz="3000"/>
            </a:lvl7pPr>
            <a:lvl8pPr marL="10596707" indent="0">
              <a:buNone/>
              <a:defRPr sz="3000"/>
            </a:lvl8pPr>
            <a:lvl9pPr marL="12110522" indent="0">
              <a:buNone/>
              <a:defRPr sz="3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80790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10" y="3805217"/>
            <a:ext cx="25737976" cy="19501655"/>
          </a:xfrm>
        </p:spPr>
        <p:txBody>
          <a:bodyPr anchor="ctr">
            <a:normAutofit/>
          </a:bodyPr>
          <a:lstStyle>
            <a:lvl1pPr algn="l">
              <a:defRPr sz="106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14007" y="27112066"/>
            <a:ext cx="25737976" cy="9037355"/>
          </a:xfrm>
        </p:spPr>
        <p:txBody>
          <a:bodyPr anchor="ctr">
            <a:normAutofit/>
          </a:bodyPr>
          <a:lstStyle>
            <a:lvl1pPr marL="0" indent="0" algn="l">
              <a:buNone/>
              <a:defRPr sz="6599">
                <a:solidFill>
                  <a:schemeClr val="tx1"/>
                </a:solidFill>
              </a:defRPr>
            </a:lvl1pPr>
            <a:lvl2pPr marL="1513814" indent="0">
              <a:buNone/>
              <a:defRPr sz="60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102506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15" name="TextBox 14"/>
          <p:cNvSpPr txBox="1"/>
          <p:nvPr/>
        </p:nvSpPr>
        <p:spPr>
          <a:xfrm>
            <a:off x="25616782" y="17176288"/>
            <a:ext cx="1514393" cy="3650247"/>
          </a:xfrm>
          <a:prstGeom prst="rect">
            <a:avLst/>
          </a:prstGeom>
        </p:spPr>
        <p:txBody>
          <a:bodyPr vert="horz" lIns="302782" tIns="151391" rIns="302782" bIns="1513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99" dirty="0">
                <a:solidFill>
                  <a:schemeClr val="tx1"/>
                </a:solidFill>
                <a:effectLst/>
              </a:rPr>
              <a:t>”</a:t>
            </a:r>
          </a:p>
        </p:txBody>
      </p:sp>
      <p:sp>
        <p:nvSpPr>
          <p:cNvPr id="11" name="TextBox 10"/>
          <p:cNvSpPr txBox="1"/>
          <p:nvPr/>
        </p:nvSpPr>
        <p:spPr>
          <a:xfrm>
            <a:off x="1396763" y="4482562"/>
            <a:ext cx="1514393" cy="3650247"/>
          </a:xfrm>
          <a:prstGeom prst="rect">
            <a:avLst/>
          </a:prstGeom>
        </p:spPr>
        <p:txBody>
          <a:bodyPr vert="horz" lIns="302782" tIns="151391" rIns="302782" bIns="1513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99" dirty="0">
                <a:solidFill>
                  <a:schemeClr val="tx1"/>
                </a:solidFill>
                <a:effectLst/>
              </a:rPr>
              <a:t>“</a:t>
            </a:r>
          </a:p>
        </p:txBody>
      </p:sp>
      <p:sp>
        <p:nvSpPr>
          <p:cNvPr id="12" name="Title 1"/>
          <p:cNvSpPr>
            <a:spLocks noGrp="1"/>
          </p:cNvSpPr>
          <p:nvPr>
            <p:ph type="title"/>
          </p:nvPr>
        </p:nvSpPr>
        <p:spPr>
          <a:xfrm>
            <a:off x="2911154" y="3805219"/>
            <a:ext cx="23482535" cy="17123404"/>
          </a:xfrm>
        </p:spPr>
        <p:txBody>
          <a:bodyPr anchor="ctr">
            <a:normAutofit/>
          </a:bodyPr>
          <a:lstStyle>
            <a:lvl1pPr algn="l">
              <a:defRPr sz="10600" b="0" cap="none">
                <a:solidFill>
                  <a:schemeClr val="tx1"/>
                </a:solidFill>
              </a:defRPr>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3945" y="20928612"/>
            <a:ext cx="22770028" cy="2378251"/>
          </a:xfrm>
        </p:spPr>
        <p:txBody>
          <a:bodyPr anchor="ctr">
            <a:normAutofit/>
          </a:bodyPr>
          <a:lstStyle>
            <a:lvl1pPr marL="0" indent="0">
              <a:buFontTx/>
              <a:buNone/>
              <a:defRPr sz="5300"/>
            </a:lvl1pPr>
            <a:lvl2pPr marL="1513814" indent="0">
              <a:buFontTx/>
              <a:buNone/>
              <a:defRPr/>
            </a:lvl2pPr>
            <a:lvl3pPr marL="3027631" indent="0">
              <a:buFontTx/>
              <a:buNone/>
              <a:defRPr/>
            </a:lvl3pPr>
            <a:lvl4pPr marL="4541445" indent="0">
              <a:buFontTx/>
              <a:buNone/>
              <a:defRPr/>
            </a:lvl4pPr>
            <a:lvl5pPr marL="6055261"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530775" y="27112066"/>
            <a:ext cx="25737979" cy="9037355"/>
          </a:xfrm>
        </p:spPr>
        <p:txBody>
          <a:bodyPr anchor="ctr">
            <a:normAutofit/>
          </a:bodyPr>
          <a:lstStyle>
            <a:lvl1pPr marL="0" indent="0" algn="l">
              <a:buNone/>
              <a:defRPr sz="6599">
                <a:solidFill>
                  <a:schemeClr val="tx1"/>
                </a:solidFill>
              </a:defRPr>
            </a:lvl1pPr>
            <a:lvl2pPr marL="1513814" indent="0">
              <a:buNone/>
              <a:defRPr sz="60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4289098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04" y="20546894"/>
            <a:ext cx="25737982" cy="9168440"/>
          </a:xfrm>
        </p:spPr>
        <p:txBody>
          <a:bodyPr anchor="b">
            <a:normAutofit/>
          </a:bodyPr>
          <a:lstStyle>
            <a:lvl1pPr algn="l">
              <a:defRPr sz="9299"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13998" y="29715334"/>
            <a:ext cx="25737986" cy="5370728"/>
          </a:xfrm>
        </p:spPr>
        <p:txBody>
          <a:bodyPr anchor="t">
            <a:normAutofit/>
          </a:bodyPr>
          <a:lstStyle>
            <a:lvl1pPr marL="0" indent="0" algn="l">
              <a:buNone/>
              <a:defRPr sz="6000">
                <a:solidFill>
                  <a:schemeClr val="tx1"/>
                </a:solidFill>
              </a:defRPr>
            </a:lvl1pPr>
            <a:lvl2pPr marL="1513814" indent="0">
              <a:buNone/>
              <a:defRPr sz="60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2510039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16" name="TextBox 15"/>
          <p:cNvSpPr txBox="1"/>
          <p:nvPr/>
        </p:nvSpPr>
        <p:spPr>
          <a:xfrm>
            <a:off x="25616782" y="17176288"/>
            <a:ext cx="1514393" cy="3650247"/>
          </a:xfrm>
          <a:prstGeom prst="rect">
            <a:avLst/>
          </a:prstGeom>
        </p:spPr>
        <p:txBody>
          <a:bodyPr vert="horz" lIns="302782" tIns="151391" rIns="302782" bIns="1513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99" dirty="0">
                <a:solidFill>
                  <a:schemeClr val="tx1"/>
                </a:solidFill>
                <a:effectLst/>
              </a:rPr>
              <a:t>”</a:t>
            </a:r>
          </a:p>
        </p:txBody>
      </p:sp>
      <p:sp>
        <p:nvSpPr>
          <p:cNvPr id="11" name="TextBox 10"/>
          <p:cNvSpPr txBox="1"/>
          <p:nvPr/>
        </p:nvSpPr>
        <p:spPr>
          <a:xfrm>
            <a:off x="1396763" y="4482562"/>
            <a:ext cx="1514393" cy="3650247"/>
          </a:xfrm>
          <a:prstGeom prst="rect">
            <a:avLst/>
          </a:prstGeom>
        </p:spPr>
        <p:txBody>
          <a:bodyPr vert="horz" lIns="302782" tIns="151391" rIns="302782" bIns="1513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99" dirty="0">
                <a:solidFill>
                  <a:schemeClr val="tx1"/>
                </a:solidFill>
                <a:effectLst/>
              </a:rPr>
              <a:t>“</a:t>
            </a:r>
          </a:p>
        </p:txBody>
      </p:sp>
      <p:sp>
        <p:nvSpPr>
          <p:cNvPr id="12" name="Title 1"/>
          <p:cNvSpPr>
            <a:spLocks noGrp="1"/>
          </p:cNvSpPr>
          <p:nvPr>
            <p:ph type="title"/>
          </p:nvPr>
        </p:nvSpPr>
        <p:spPr>
          <a:xfrm>
            <a:off x="2911154" y="3805219"/>
            <a:ext cx="23482535" cy="17123404"/>
          </a:xfrm>
        </p:spPr>
        <p:txBody>
          <a:bodyPr anchor="ctr">
            <a:normAutofit/>
          </a:bodyPr>
          <a:lstStyle>
            <a:lvl1pPr algn="l">
              <a:defRPr sz="106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514000" y="24258166"/>
            <a:ext cx="25737982" cy="5549253"/>
          </a:xfrm>
        </p:spPr>
        <p:txBody>
          <a:bodyPr vert="horz" lIns="91449" tIns="45725" rIns="91449" bIns="45725" rtlCol="0" anchor="b">
            <a:normAutofit/>
          </a:bodyPr>
          <a:lstStyle>
            <a:lvl1pPr>
              <a:buNone/>
              <a:defRPr lang="en-US" sz="6599"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514000" y="29807417"/>
            <a:ext cx="25737982" cy="6342004"/>
          </a:xfrm>
        </p:spPr>
        <p:txBody>
          <a:bodyPr anchor="t">
            <a:normAutofit/>
          </a:bodyPr>
          <a:lstStyle>
            <a:lvl1pPr marL="0" indent="0" algn="l">
              <a:buNone/>
              <a:defRPr sz="5300">
                <a:solidFill>
                  <a:schemeClr val="tx1"/>
                </a:solidFill>
              </a:defRPr>
            </a:lvl1pPr>
            <a:lvl2pPr marL="1513814" indent="0">
              <a:buNone/>
              <a:defRPr sz="53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533727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37976" y="3805219"/>
            <a:ext cx="25737982" cy="17123404"/>
          </a:xfrm>
        </p:spPr>
        <p:txBody>
          <a:bodyPr vert="horz" lIns="91449" tIns="45725" rIns="91449" bIns="45725" rtlCol="0" anchor="ctr">
            <a:normAutofit/>
          </a:bodyPr>
          <a:lstStyle>
            <a:lvl1pPr>
              <a:defRPr lang="en-US" sz="9299"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537976" y="21879913"/>
            <a:ext cx="25737982" cy="5232153"/>
          </a:xfrm>
        </p:spPr>
        <p:txBody>
          <a:bodyPr vert="horz" lIns="91449" tIns="45725" rIns="91449" bIns="45725" rtlCol="0" anchor="b">
            <a:normAutofit/>
          </a:bodyPr>
          <a:lstStyle>
            <a:lvl1pPr>
              <a:buNone/>
              <a:defRPr lang="en-US" sz="6599"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537972" y="27112066"/>
            <a:ext cx="25737982" cy="9037355"/>
          </a:xfrm>
        </p:spPr>
        <p:txBody>
          <a:bodyPr anchor="t">
            <a:normAutofit/>
          </a:bodyPr>
          <a:lstStyle>
            <a:lvl1pPr marL="0" indent="0" algn="l">
              <a:buNone/>
              <a:defRPr sz="5300">
                <a:solidFill>
                  <a:schemeClr val="tx1"/>
                </a:solidFill>
              </a:defRPr>
            </a:lvl1pPr>
            <a:lvl2pPr marL="1513814" indent="0">
              <a:buNone/>
              <a:defRPr sz="53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98393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8" name="Title 1"/>
          <p:cNvSpPr>
            <a:spLocks noGrp="1"/>
          </p:cNvSpPr>
          <p:nvPr>
            <p:ph type="title"/>
          </p:nvPr>
        </p:nvSpPr>
        <p:spPr>
          <a:xfrm>
            <a:off x="1513999" y="3805212"/>
            <a:ext cx="25737979" cy="9090207"/>
          </a:xfrm>
        </p:spPr>
        <p:txBody>
          <a:bodyPr>
            <a:normAutofit/>
          </a:bodyPr>
          <a:lstStyle>
            <a:lvl1pPr>
              <a:defRPr sz="9299"/>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2606189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Vertical Title 1"/>
          <p:cNvSpPr>
            <a:spLocks noGrp="1"/>
          </p:cNvSpPr>
          <p:nvPr>
            <p:ph type="title" orient="vert"/>
          </p:nvPr>
        </p:nvSpPr>
        <p:spPr>
          <a:xfrm>
            <a:off x="21699916" y="3805207"/>
            <a:ext cx="5552060" cy="32344225"/>
          </a:xfrm>
        </p:spPr>
        <p:txBody>
          <a:bodyPr vert="eaVert">
            <a:normAutofit/>
          </a:bodyPr>
          <a:lstStyle>
            <a:lvl1pPr>
              <a:defRPr sz="9299"/>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514000" y="3805204"/>
            <a:ext cx="19836245" cy="32344219"/>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230721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p:txBody>
          <a:bodyPr>
            <a:normAutofit/>
          </a:bodyPr>
          <a:lstStyle>
            <a:lvl1pPr>
              <a:defRPr sz="9299"/>
            </a:lvl1p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86811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06" y="20652591"/>
            <a:ext cx="25737979" cy="9168440"/>
          </a:xfrm>
        </p:spPr>
        <p:txBody>
          <a:bodyPr anchor="b">
            <a:normAutofit/>
          </a:bodyPr>
          <a:lstStyle>
            <a:lvl1pPr algn="l">
              <a:defRPr sz="10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14003" y="29821031"/>
            <a:ext cx="25737979" cy="5370728"/>
          </a:xfrm>
        </p:spPr>
        <p:txBody>
          <a:bodyPr anchor="t">
            <a:normAutofit/>
          </a:bodyPr>
          <a:lstStyle>
            <a:lvl1pPr marL="0" indent="0" algn="l">
              <a:buNone/>
              <a:defRPr sz="6000" cap="all">
                <a:solidFill>
                  <a:schemeClr val="tx1"/>
                </a:solidFill>
              </a:defRPr>
            </a:lvl1pPr>
            <a:lvl2pPr marL="1513814" indent="0">
              <a:buNone/>
              <a:defRPr sz="60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45266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14002" y="13371067"/>
            <a:ext cx="12626750" cy="2277836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4625231" y="13371071"/>
            <a:ext cx="12626750" cy="227783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80618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p:txBody>
          <a:bodyPr>
            <a:normAutofit/>
          </a:bodyPr>
          <a:lstStyle>
            <a:lvl1pPr>
              <a:defRPr sz="10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462007" y="13846709"/>
            <a:ext cx="11724559" cy="3597102"/>
          </a:xfrm>
        </p:spPr>
        <p:txBody>
          <a:bodyPr anchor="b">
            <a:noAutofit/>
          </a:bodyPr>
          <a:lstStyle>
            <a:lvl1pPr marL="0" indent="0">
              <a:buNone/>
              <a:defRPr sz="7900" b="0"/>
            </a:lvl1pPr>
            <a:lvl2pPr marL="1513814" indent="0">
              <a:buNone/>
              <a:defRPr sz="6599" b="1"/>
            </a:lvl2pPr>
            <a:lvl3pPr marL="3027631" indent="0">
              <a:buNone/>
              <a:defRPr sz="6000" b="1"/>
            </a:lvl3pPr>
            <a:lvl4pPr marL="4541445" indent="0">
              <a:buNone/>
              <a:defRPr sz="5300" b="1"/>
            </a:lvl4pPr>
            <a:lvl5pPr marL="6055261" indent="0">
              <a:buNone/>
              <a:defRPr sz="5300" b="1"/>
            </a:lvl5pPr>
            <a:lvl6pPr marL="7569076" indent="0">
              <a:buNone/>
              <a:defRPr sz="5300" b="1"/>
            </a:lvl6pPr>
            <a:lvl7pPr marL="9082891" indent="0">
              <a:buNone/>
              <a:defRPr sz="5300" b="1"/>
            </a:lvl7pPr>
            <a:lvl8pPr marL="10596707" indent="0">
              <a:buNone/>
              <a:defRPr sz="5300" b="1"/>
            </a:lvl8pPr>
            <a:lvl9pPr marL="12110522" indent="0">
              <a:buNone/>
              <a:defRPr sz="5300" b="1"/>
            </a:lvl9pPr>
          </a:lstStyle>
          <a:p>
            <a:pPr lvl="0"/>
            <a:r>
              <a:rPr lang="ja-JP" altLang="en-US"/>
              <a:t>マスター テキストの書式設定</a:t>
            </a:r>
          </a:p>
        </p:txBody>
      </p:sp>
      <p:sp>
        <p:nvSpPr>
          <p:cNvPr id="4" name="Content Placeholder 3"/>
          <p:cNvSpPr>
            <a:spLocks noGrp="1"/>
          </p:cNvSpPr>
          <p:nvPr>
            <p:ph sz="half" idx="2"/>
          </p:nvPr>
        </p:nvSpPr>
        <p:spPr>
          <a:xfrm>
            <a:off x="1513999" y="17916169"/>
            <a:ext cx="12626750" cy="18233247"/>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600678" y="13846709"/>
            <a:ext cx="11651300" cy="3597102"/>
          </a:xfrm>
        </p:spPr>
        <p:txBody>
          <a:bodyPr anchor="b">
            <a:noAutofit/>
          </a:bodyPr>
          <a:lstStyle>
            <a:lvl1pPr marL="0" indent="0">
              <a:buNone/>
              <a:defRPr sz="7900" b="0"/>
            </a:lvl1pPr>
            <a:lvl2pPr marL="1513814" indent="0">
              <a:buNone/>
              <a:defRPr sz="6599" b="1"/>
            </a:lvl2pPr>
            <a:lvl3pPr marL="3027631" indent="0">
              <a:buNone/>
              <a:defRPr sz="6000" b="1"/>
            </a:lvl3pPr>
            <a:lvl4pPr marL="4541445" indent="0">
              <a:buNone/>
              <a:defRPr sz="5300" b="1"/>
            </a:lvl4pPr>
            <a:lvl5pPr marL="6055261" indent="0">
              <a:buNone/>
              <a:defRPr sz="5300" b="1"/>
            </a:lvl5pPr>
            <a:lvl6pPr marL="7569076" indent="0">
              <a:buNone/>
              <a:defRPr sz="5300" b="1"/>
            </a:lvl6pPr>
            <a:lvl7pPr marL="9082891" indent="0">
              <a:buNone/>
              <a:defRPr sz="5300" b="1"/>
            </a:lvl7pPr>
            <a:lvl8pPr marL="10596707" indent="0">
              <a:buNone/>
              <a:defRPr sz="5300" b="1"/>
            </a:lvl8pPr>
            <a:lvl9pPr marL="12110522" indent="0">
              <a:buNone/>
              <a:defRPr sz="5300" b="1"/>
            </a:lvl9pPr>
          </a:lstStyle>
          <a:p>
            <a:pPr lvl="0"/>
            <a:r>
              <a:rPr lang="ja-JP" altLang="en-US"/>
              <a:t>マスター テキストの書式設定</a:t>
            </a:r>
          </a:p>
        </p:txBody>
      </p:sp>
      <p:sp>
        <p:nvSpPr>
          <p:cNvPr id="6" name="Content Placeholder 5"/>
          <p:cNvSpPr>
            <a:spLocks noGrp="1"/>
          </p:cNvSpPr>
          <p:nvPr>
            <p:ph sz="quarter" idx="4"/>
          </p:nvPr>
        </p:nvSpPr>
        <p:spPr>
          <a:xfrm>
            <a:off x="14625228" y="17916169"/>
            <a:ext cx="12626750" cy="18233247"/>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28538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03" y="3805212"/>
            <a:ext cx="25737979" cy="9090207"/>
          </a:xfrm>
        </p:spPr>
        <p:txBody>
          <a:bodyPr>
            <a:normAutofit/>
          </a:bodyPr>
          <a:lstStyle>
            <a:lvl1pPr>
              <a:defRPr sz="10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53295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Date Placeholder 1"/>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193997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28961" y="9724415"/>
            <a:ext cx="9480407" cy="8984496"/>
          </a:xfrm>
        </p:spPr>
        <p:txBody>
          <a:bodyPr anchor="b">
            <a:normAutofit/>
          </a:bodyPr>
          <a:lstStyle>
            <a:lvl1pPr algn="l">
              <a:defRPr sz="7900" b="0"/>
            </a:lvl1pPr>
          </a:lstStyle>
          <a:p>
            <a:r>
              <a:rPr lang="ja-JP" altLang="en-US"/>
              <a:t>マスター タイトルの書式設定</a:t>
            </a:r>
            <a:endParaRPr lang="en-US" dirty="0"/>
          </a:p>
        </p:txBody>
      </p:sp>
      <p:sp>
        <p:nvSpPr>
          <p:cNvPr id="3" name="Content Placeholder 2"/>
          <p:cNvSpPr>
            <a:spLocks noGrp="1"/>
          </p:cNvSpPr>
          <p:nvPr>
            <p:ph idx="1"/>
          </p:nvPr>
        </p:nvSpPr>
        <p:spPr>
          <a:xfrm>
            <a:off x="11941597" y="3805210"/>
            <a:ext cx="15325346" cy="32344219"/>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528961" y="18708914"/>
            <a:ext cx="9480407" cy="11521319"/>
          </a:xfrm>
        </p:spPr>
        <p:txBody>
          <a:bodyPr anchor="t">
            <a:normAutofit/>
          </a:bodyPr>
          <a:lstStyle>
            <a:lvl1pPr marL="0" indent="0">
              <a:buNone/>
              <a:defRPr sz="4600"/>
            </a:lvl1pPr>
            <a:lvl2pPr marL="1513814" indent="0">
              <a:buNone/>
              <a:defRPr sz="4000"/>
            </a:lvl2pPr>
            <a:lvl3pPr marL="3027631" indent="0">
              <a:buNone/>
              <a:defRPr sz="3300"/>
            </a:lvl3pPr>
            <a:lvl4pPr marL="4541445" indent="0">
              <a:buNone/>
              <a:defRPr sz="3000"/>
            </a:lvl4pPr>
            <a:lvl5pPr marL="6055261" indent="0">
              <a:buNone/>
              <a:defRPr sz="3000"/>
            </a:lvl5pPr>
            <a:lvl6pPr marL="7569076" indent="0">
              <a:buNone/>
              <a:defRPr sz="3000"/>
            </a:lvl6pPr>
            <a:lvl7pPr marL="9082891" indent="0">
              <a:buNone/>
              <a:defRPr sz="3000"/>
            </a:lvl7pPr>
            <a:lvl8pPr marL="10596707" indent="0">
              <a:buNone/>
              <a:defRPr sz="3000"/>
            </a:lvl8pPr>
            <a:lvl9pPr marL="12110522" indent="0">
              <a:buNone/>
              <a:defRPr sz="3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11205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30318" y="10834291"/>
            <a:ext cx="13567721" cy="8561705"/>
          </a:xfrm>
        </p:spPr>
        <p:txBody>
          <a:bodyPr anchor="b">
            <a:normAutofit/>
          </a:bodyPr>
          <a:lstStyle>
            <a:lvl1pPr algn="l">
              <a:defRPr sz="79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16653986" y="5707803"/>
            <a:ext cx="10597992" cy="28539017"/>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9" tIns="45725" rIns="91449" bIns="45725" rtlCol="0" anchor="t">
            <a:normAutofit/>
          </a:bodyPr>
          <a:lstStyle>
            <a:lvl1pPr>
              <a:defRPr lang="en-US" sz="5300" dirty="0"/>
            </a:lvl1pPr>
          </a:lstStyle>
          <a:p>
            <a:pPr marL="0" lvl="0" indent="0" algn="ctr">
              <a:buNone/>
            </a:pPr>
            <a:r>
              <a:rPr lang="ja-JP" altLang="en-US"/>
              <a:t>図を追加</a:t>
            </a:r>
            <a:endParaRPr lang="en-US" dirty="0"/>
          </a:p>
        </p:txBody>
      </p:sp>
      <p:sp>
        <p:nvSpPr>
          <p:cNvPr id="4" name="Text Placeholder 3"/>
          <p:cNvSpPr>
            <a:spLocks noGrp="1"/>
          </p:cNvSpPr>
          <p:nvPr>
            <p:ph type="body" sz="half" idx="2"/>
          </p:nvPr>
        </p:nvSpPr>
        <p:spPr>
          <a:xfrm>
            <a:off x="1530318" y="19395995"/>
            <a:ext cx="13567721" cy="11415607"/>
          </a:xfrm>
        </p:spPr>
        <p:txBody>
          <a:bodyPr anchor="t">
            <a:normAutofit/>
          </a:bodyPr>
          <a:lstStyle>
            <a:lvl1pPr marL="0" indent="0">
              <a:buNone/>
              <a:defRPr sz="5300"/>
            </a:lvl1pPr>
            <a:lvl2pPr marL="1513814" indent="0">
              <a:buNone/>
              <a:defRPr sz="4000"/>
            </a:lvl2pPr>
            <a:lvl3pPr marL="3027631" indent="0">
              <a:buNone/>
              <a:defRPr sz="3300"/>
            </a:lvl3pPr>
            <a:lvl4pPr marL="4541445" indent="0">
              <a:buNone/>
              <a:defRPr sz="3000"/>
            </a:lvl4pPr>
            <a:lvl5pPr marL="6055261" indent="0">
              <a:buNone/>
              <a:defRPr sz="3000"/>
            </a:lvl5pPr>
            <a:lvl6pPr marL="7569076" indent="0">
              <a:buNone/>
              <a:defRPr sz="3000"/>
            </a:lvl6pPr>
            <a:lvl7pPr marL="9082891" indent="0">
              <a:buNone/>
              <a:defRPr sz="3000"/>
            </a:lvl7pPr>
            <a:lvl8pPr marL="10596707" indent="0">
              <a:buNone/>
              <a:defRPr sz="3000"/>
            </a:lvl8pPr>
            <a:lvl9pPr marL="12110522" indent="0">
              <a:buNone/>
              <a:defRPr sz="3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C835CD-C3C8-46E9-98E4-CB9CE5CF8468}" type="datetimeFigureOut">
              <a:rPr kumimoji="1" lang="ja-JP" altLang="en-US" smtClean="0"/>
              <a:pPr/>
              <a:t>2020/3/14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194548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3805212"/>
            <a:ext cx="25737979" cy="9090207"/>
          </a:xfrm>
          <a:prstGeom prst="rect">
            <a:avLst/>
          </a:prstGeom>
          <a:effectLst/>
        </p:spPr>
        <p:txBody>
          <a:bodyPr vert="horz" lIns="91449" tIns="45725" rIns="91449" bIns="45725"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513999" y="13371071"/>
            <a:ext cx="25737979" cy="22778360"/>
          </a:xfrm>
          <a:prstGeom prst="rect">
            <a:avLst/>
          </a:prstGeom>
        </p:spPr>
        <p:txBody>
          <a:bodyPr vert="horz" lIns="91449" tIns="45725" rIns="91449" bIns="45725"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1603003" y="36644900"/>
            <a:ext cx="4014060" cy="2358433"/>
          </a:xfrm>
          <a:prstGeom prst="rect">
            <a:avLst/>
          </a:prstGeom>
        </p:spPr>
        <p:txBody>
          <a:bodyPr vert="horz" lIns="91449" tIns="45725" rIns="91449" bIns="45725" rtlCol="0" anchor="ctr"/>
          <a:lstStyle>
            <a:lvl1pPr algn="r">
              <a:defRPr sz="3300" b="0" i="0">
                <a:solidFill>
                  <a:schemeClr val="tx1"/>
                </a:solidFill>
                <a:effectLst/>
                <a:latin typeface="+mn-lt"/>
              </a:defRPr>
            </a:lvl1pPr>
          </a:lstStyle>
          <a:p>
            <a:fld id="{0AC835CD-C3C8-46E9-98E4-CB9CE5CF8468}" type="datetimeFigureOut">
              <a:rPr kumimoji="1" lang="ja-JP" altLang="en-US" smtClean="0"/>
              <a:pPr/>
              <a:t>2020/3/14</a:t>
            </a:fld>
            <a:endParaRPr kumimoji="1" lang="ja-JP" altLang="en-US"/>
          </a:p>
        </p:txBody>
      </p:sp>
      <p:sp>
        <p:nvSpPr>
          <p:cNvPr id="5" name="Footer Placeholder 4"/>
          <p:cNvSpPr>
            <a:spLocks noGrp="1"/>
          </p:cNvSpPr>
          <p:nvPr>
            <p:ph type="ftr" sz="quarter" idx="3"/>
          </p:nvPr>
        </p:nvSpPr>
        <p:spPr>
          <a:xfrm>
            <a:off x="1514000" y="36644900"/>
            <a:ext cx="19836666" cy="2358433"/>
          </a:xfrm>
          <a:prstGeom prst="rect">
            <a:avLst/>
          </a:prstGeom>
        </p:spPr>
        <p:txBody>
          <a:bodyPr vert="horz" lIns="91449" tIns="45725" rIns="91449" bIns="45725" rtlCol="0" anchor="ctr"/>
          <a:lstStyle>
            <a:lvl1pPr algn="l">
              <a:defRPr sz="33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25869395" y="36644900"/>
            <a:ext cx="1382586" cy="2358433"/>
          </a:xfrm>
          <a:prstGeom prst="rect">
            <a:avLst/>
          </a:prstGeom>
        </p:spPr>
        <p:txBody>
          <a:bodyPr vert="horz" lIns="91449" tIns="45725" rIns="91449" bIns="45725" rtlCol="0" anchor="ctr"/>
          <a:lstStyle>
            <a:lvl1pPr algn="r">
              <a:defRPr sz="3300" b="0" i="0">
                <a:solidFill>
                  <a:schemeClr val="tx1"/>
                </a:solidFill>
                <a:effectLst/>
                <a:latin typeface="+mn-lt"/>
              </a:defRPr>
            </a:lvl1p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2605318568"/>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l" defTabSz="1513814" rtl="0" eaLnBrk="1" latinLnBrk="0" hangingPunct="1">
        <a:spcBef>
          <a:spcPct val="0"/>
        </a:spcBef>
        <a:buNone/>
        <a:defRPr kumimoji="1" sz="10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946135" indent="-946135" algn="l" defTabSz="1513814" rtl="0" eaLnBrk="1" latinLnBrk="0" hangingPunct="1">
        <a:spcBef>
          <a:spcPts val="0"/>
        </a:spcBef>
        <a:spcAft>
          <a:spcPts val="3311"/>
        </a:spcAft>
        <a:buClr>
          <a:schemeClr val="tx1"/>
        </a:buClr>
        <a:buSzPct val="100000"/>
        <a:buFont typeface="Arial"/>
        <a:buChar char="•"/>
        <a:defRPr kumimoji="1" sz="6000" kern="1200" cap="none">
          <a:solidFill>
            <a:schemeClr val="tx1"/>
          </a:solidFill>
          <a:effectLst/>
          <a:latin typeface="+mn-lt"/>
          <a:ea typeface="+mn-ea"/>
          <a:cs typeface="+mn-cs"/>
        </a:defRPr>
      </a:lvl1pPr>
      <a:lvl2pPr marL="2459950" indent="-946135" algn="l" defTabSz="1513814" rtl="0" eaLnBrk="1" latinLnBrk="0" hangingPunct="1">
        <a:spcBef>
          <a:spcPts val="0"/>
        </a:spcBef>
        <a:spcAft>
          <a:spcPts val="3311"/>
        </a:spcAft>
        <a:buClr>
          <a:schemeClr val="tx1"/>
        </a:buClr>
        <a:buSzPct val="100000"/>
        <a:buFont typeface="Arial"/>
        <a:buChar char="•"/>
        <a:defRPr kumimoji="1" sz="5300" kern="1200" cap="none">
          <a:solidFill>
            <a:schemeClr val="tx1"/>
          </a:solidFill>
          <a:effectLst/>
          <a:latin typeface="+mn-lt"/>
          <a:ea typeface="+mn-ea"/>
          <a:cs typeface="+mn-cs"/>
        </a:defRPr>
      </a:lvl2pPr>
      <a:lvl3pPr marL="3973765" indent="-946135" algn="l" defTabSz="1513814" rtl="0" eaLnBrk="1" latinLnBrk="0" hangingPunct="1">
        <a:spcBef>
          <a:spcPts val="0"/>
        </a:spcBef>
        <a:spcAft>
          <a:spcPts val="3311"/>
        </a:spcAft>
        <a:buClr>
          <a:schemeClr val="tx1"/>
        </a:buClr>
        <a:buSzPct val="100000"/>
        <a:buFont typeface="Arial"/>
        <a:buChar char="•"/>
        <a:defRPr kumimoji="1" sz="4600" kern="1200" cap="none">
          <a:solidFill>
            <a:schemeClr val="tx1"/>
          </a:solidFill>
          <a:effectLst/>
          <a:latin typeface="+mn-lt"/>
          <a:ea typeface="+mn-ea"/>
          <a:cs typeface="+mn-cs"/>
        </a:defRPr>
      </a:lvl3pPr>
      <a:lvl4pPr marL="5109126" indent="-567681"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4pPr>
      <a:lvl5pPr marL="6622942" indent="-567681"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5pPr>
      <a:lvl6pPr marL="8325984" indent="-756908"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6pPr>
      <a:lvl7pPr marL="9839800" indent="-756908"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7pPr>
      <a:lvl8pPr marL="11353614" indent="-756908"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8pPr>
      <a:lvl9pPr marL="12867431" indent="-756908"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9pPr>
    </p:bodyStyle>
    <p:otherStyle>
      <a:defPPr>
        <a:defRPr lang="en-US"/>
      </a:defPPr>
      <a:lvl1pPr marL="0" algn="l" defTabSz="1513814" rtl="0" eaLnBrk="1" latinLnBrk="0" hangingPunct="1">
        <a:defRPr kumimoji="1" sz="6000" kern="1200">
          <a:solidFill>
            <a:schemeClr val="tx1"/>
          </a:solidFill>
          <a:latin typeface="+mn-lt"/>
          <a:ea typeface="+mn-ea"/>
          <a:cs typeface="+mn-cs"/>
        </a:defRPr>
      </a:lvl1pPr>
      <a:lvl2pPr marL="1513814" algn="l" defTabSz="1513814" rtl="0" eaLnBrk="1" latinLnBrk="0" hangingPunct="1">
        <a:defRPr kumimoji="1" sz="6000" kern="1200">
          <a:solidFill>
            <a:schemeClr val="tx1"/>
          </a:solidFill>
          <a:latin typeface="+mn-lt"/>
          <a:ea typeface="+mn-ea"/>
          <a:cs typeface="+mn-cs"/>
        </a:defRPr>
      </a:lvl2pPr>
      <a:lvl3pPr marL="3027631" algn="l" defTabSz="1513814" rtl="0" eaLnBrk="1" latinLnBrk="0" hangingPunct="1">
        <a:defRPr kumimoji="1" sz="6000" kern="1200">
          <a:solidFill>
            <a:schemeClr val="tx1"/>
          </a:solidFill>
          <a:latin typeface="+mn-lt"/>
          <a:ea typeface="+mn-ea"/>
          <a:cs typeface="+mn-cs"/>
        </a:defRPr>
      </a:lvl3pPr>
      <a:lvl4pPr marL="4541445" algn="l" defTabSz="1513814" rtl="0" eaLnBrk="1" latinLnBrk="0" hangingPunct="1">
        <a:defRPr kumimoji="1" sz="6000" kern="1200">
          <a:solidFill>
            <a:schemeClr val="tx1"/>
          </a:solidFill>
          <a:latin typeface="+mn-lt"/>
          <a:ea typeface="+mn-ea"/>
          <a:cs typeface="+mn-cs"/>
        </a:defRPr>
      </a:lvl4pPr>
      <a:lvl5pPr marL="6055261" algn="l" defTabSz="1513814" rtl="0" eaLnBrk="1" latinLnBrk="0" hangingPunct="1">
        <a:defRPr kumimoji="1" sz="6000" kern="1200">
          <a:solidFill>
            <a:schemeClr val="tx1"/>
          </a:solidFill>
          <a:latin typeface="+mn-lt"/>
          <a:ea typeface="+mn-ea"/>
          <a:cs typeface="+mn-cs"/>
        </a:defRPr>
      </a:lvl5pPr>
      <a:lvl6pPr marL="7569076" algn="l" defTabSz="1513814" rtl="0" eaLnBrk="1" latinLnBrk="0" hangingPunct="1">
        <a:defRPr kumimoji="1" sz="6000" kern="1200">
          <a:solidFill>
            <a:schemeClr val="tx1"/>
          </a:solidFill>
          <a:latin typeface="+mn-lt"/>
          <a:ea typeface="+mn-ea"/>
          <a:cs typeface="+mn-cs"/>
        </a:defRPr>
      </a:lvl6pPr>
      <a:lvl7pPr marL="9082891" algn="l" defTabSz="1513814" rtl="0" eaLnBrk="1" latinLnBrk="0" hangingPunct="1">
        <a:defRPr kumimoji="1" sz="6000" kern="1200">
          <a:solidFill>
            <a:schemeClr val="tx1"/>
          </a:solidFill>
          <a:latin typeface="+mn-lt"/>
          <a:ea typeface="+mn-ea"/>
          <a:cs typeface="+mn-cs"/>
        </a:defRPr>
      </a:lvl7pPr>
      <a:lvl8pPr marL="10596707" algn="l" defTabSz="1513814" rtl="0" eaLnBrk="1" latinLnBrk="0" hangingPunct="1">
        <a:defRPr kumimoji="1" sz="6000" kern="1200">
          <a:solidFill>
            <a:schemeClr val="tx1"/>
          </a:solidFill>
          <a:latin typeface="+mn-lt"/>
          <a:ea typeface="+mn-ea"/>
          <a:cs typeface="+mn-cs"/>
        </a:defRPr>
      </a:lvl8pPr>
      <a:lvl9pPr marL="12110522" algn="l" defTabSz="1513814" rtl="0" eaLnBrk="1" latinLnBrk="0" hangingPunct="1">
        <a:defRPr kumimoji="1"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12.png"/><Relationship Id="rId26"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1.png"/><Relationship Id="rId34" Type="http://schemas.openxmlformats.org/officeDocument/2006/relationships/image" Target="../media/image28.png"/><Relationship Id="rId12" Type="http://schemas.openxmlformats.org/officeDocument/2006/relationships/image" Target="../media/image10.png"/><Relationship Id="rId17" Type="http://schemas.openxmlformats.org/officeDocument/2006/relationships/image" Target="../media/image11.png"/><Relationship Id="rId25" Type="http://schemas.openxmlformats.org/officeDocument/2006/relationships/image" Target="../media/image25.png"/><Relationship Id="rId33" Type="http://schemas.openxmlformats.org/officeDocument/2006/relationships/image" Target="../media/image15.emf"/><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110.png"/><Relationship Id="rId29" Type="http://schemas.openxmlformats.org/officeDocument/2006/relationships/image" Target="../media/image22.png"/><Relationship Id="rId1" Type="http://schemas.openxmlformats.org/officeDocument/2006/relationships/slideLayout" Target="../slideLayouts/slideLayout1.xml"/><Relationship Id="rId11" Type="http://schemas.openxmlformats.org/officeDocument/2006/relationships/image" Target="../media/image9.emf"/><Relationship Id="rId24" Type="http://schemas.openxmlformats.org/officeDocument/2006/relationships/image" Target="../media/image12.emf"/><Relationship Id="rId32" Type="http://schemas.openxmlformats.org/officeDocument/2006/relationships/image" Target="../media/image26.png"/><Relationship Id="rId5"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13.emf"/><Relationship Id="rId10" Type="http://schemas.openxmlformats.org/officeDocument/2006/relationships/image" Target="../media/image8.png"/><Relationship Id="rId19" Type="http://schemas.openxmlformats.org/officeDocument/2006/relationships/image" Target="../media/image10.emf"/><Relationship Id="rId31" Type="http://schemas.openxmlformats.org/officeDocument/2006/relationships/image" Target="../media/image24.png"/><Relationship Id="rId4" Type="http://schemas.openxmlformats.org/officeDocument/2006/relationships/image" Target="../media/image5.png"/><Relationship Id="rId9" Type="http://schemas.openxmlformats.org/officeDocument/2006/relationships/image" Target="../media/image7.png"/><Relationship Id="rId22" Type="http://schemas.openxmlformats.org/officeDocument/2006/relationships/image" Target="../media/image11.emf"/><Relationship Id="rId27" Type="http://schemas.openxmlformats.org/officeDocument/2006/relationships/image" Target="../media/image20.png"/><Relationship Id="rId30" Type="http://schemas.openxmlformats.org/officeDocument/2006/relationships/image" Target="../media/image14.emf"/><Relationship Id="rId3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p:cNvSpPr txBox="1"/>
          <p:nvPr/>
        </p:nvSpPr>
        <p:spPr>
          <a:xfrm>
            <a:off x="955811" y="40780129"/>
            <a:ext cx="28379397" cy="1384995"/>
          </a:xfrm>
          <a:prstGeom prst="rect">
            <a:avLst/>
          </a:prstGeom>
          <a:noFill/>
        </p:spPr>
        <p:txBody>
          <a:bodyPr wrap="square" rtlCol="0">
            <a:spAutoFit/>
          </a:bodyPr>
          <a:lstStyle/>
          <a:p>
            <a:r>
              <a:rPr lang="en-US" altLang="ja-JP" sz="2800" dirty="0">
                <a:latin typeface="Times New Roman" panose="02020603050405020304" pitchFamily="18" charset="0"/>
                <a:cs typeface="Times New Roman" panose="02020603050405020304" pitchFamily="18" charset="0"/>
              </a:rPr>
              <a:t>[1] R. H. Cole, Evaluation of Dielectric Behavior by Time Domain Spectroscopy. 1. Dielectric Response by Real Time Analysis, J. Phys. Chem., 79, 14, 1459-1469(1975)</a:t>
            </a:r>
          </a:p>
          <a:p>
            <a:r>
              <a:rPr lang="en-US" altLang="ja-JP" sz="2800" dirty="0">
                <a:latin typeface="Times New Roman" panose="02020603050405020304" pitchFamily="18" charset="0"/>
                <a:cs typeface="Times New Roman" panose="02020603050405020304" pitchFamily="18" charset="0"/>
              </a:rPr>
              <a:t>[2 ] R. </a:t>
            </a:r>
            <a:r>
              <a:rPr lang="en-US" altLang="ja-JP" sz="2800" dirty="0" err="1">
                <a:latin typeface="Times New Roman" panose="02020603050405020304" pitchFamily="18" charset="0"/>
                <a:cs typeface="Times New Roman" panose="02020603050405020304" pitchFamily="18" charset="0"/>
              </a:rPr>
              <a:t>Olmi</a:t>
            </a:r>
            <a:r>
              <a:rPr lang="en-US" altLang="ja-JP" sz="2800" dirty="0">
                <a:latin typeface="Times New Roman" panose="02020603050405020304" pitchFamily="18" charset="0"/>
                <a:cs typeface="Times New Roman" panose="02020603050405020304" pitchFamily="18" charset="0"/>
              </a:rPr>
              <a:t> and M. </a:t>
            </a:r>
            <a:r>
              <a:rPr lang="en-US" altLang="ja-JP" sz="2800" dirty="0" err="1">
                <a:latin typeface="Times New Roman" panose="02020603050405020304" pitchFamily="18" charset="0"/>
                <a:cs typeface="Times New Roman" panose="02020603050405020304" pitchFamily="18" charset="0"/>
              </a:rPr>
              <a:t>Bittelli</a:t>
            </a:r>
            <a:r>
              <a:rPr lang="en-US" altLang="ja-JP" sz="2800" dirty="0">
                <a:latin typeface="Times New Roman" panose="02020603050405020304" pitchFamily="18" charset="0"/>
                <a:cs typeface="Times New Roman" panose="02020603050405020304" pitchFamily="18" charset="0"/>
              </a:rPr>
              <a:t>, Can molecular dynamics help in understanding dielectric phenomena?, Measurement Science and Technology, 28, 1(2016)</a:t>
            </a:r>
          </a:p>
          <a:p>
            <a:r>
              <a:rPr lang="en-US" altLang="ja-JP" sz="2800" dirty="0">
                <a:latin typeface="Times New Roman" panose="02020603050405020304" pitchFamily="18" charset="0"/>
                <a:cs typeface="Times New Roman" panose="02020603050405020304" pitchFamily="18" charset="0"/>
              </a:rPr>
              <a:t>[3] ] J. Barthel and R. Buchner, High frequency permittivity and its use in the investigation of solution properties, Pure and Applied Chemistry, 63, 10, 1473–1482(1991)</a:t>
            </a:r>
          </a:p>
        </p:txBody>
      </p:sp>
      <p:sp>
        <p:nvSpPr>
          <p:cNvPr id="2" name="テキスト ボックス 1">
            <a:extLst>
              <a:ext uri="{FF2B5EF4-FFF2-40B4-BE49-F238E27FC236}">
                <a16:creationId xmlns:a16="http://schemas.microsoft.com/office/drawing/2014/main" id="{DD07B3E7-CE32-4CD7-AFF0-0197AA399416}"/>
              </a:ext>
            </a:extLst>
          </p:cNvPr>
          <p:cNvSpPr txBox="1"/>
          <p:nvPr/>
        </p:nvSpPr>
        <p:spPr>
          <a:xfrm>
            <a:off x="467398" y="1392550"/>
            <a:ext cx="28662888" cy="1569660"/>
          </a:xfrm>
          <a:prstGeom prst="rect">
            <a:avLst/>
          </a:prstGeom>
          <a:noFill/>
        </p:spPr>
        <p:txBody>
          <a:bodyPr wrap="square" rtlCol="0">
            <a:spAutoFit/>
          </a:bodyPr>
          <a:lstStyle/>
          <a:p>
            <a:pPr algn="ctr" defTabSz="4174906" fontAlgn="base">
              <a:spcBef>
                <a:spcPct val="50000"/>
              </a:spcBef>
              <a:spcAft>
                <a:spcPct val="0"/>
              </a:spcAft>
            </a:pPr>
            <a:r>
              <a:rPr lang="ja-JP" altLang="en-US" sz="9600" b="1" dirty="0">
                <a:solidFill>
                  <a:schemeClr val="bg1"/>
                </a:solidFill>
                <a:latin typeface="HG丸ｺﾞｼｯｸM-PRO" panose="020F0600000000000000" pitchFamily="50" charset="-128"/>
                <a:ea typeface="HG丸ｺﾞｼｯｸM-PRO" panose="020F0600000000000000" pitchFamily="50" charset="-128"/>
              </a:rPr>
              <a:t>分子動力学法を用いた水の誘電緩和曲線の再現</a:t>
            </a:r>
            <a:endParaRPr lang="en-US" altLang="ja-JP" sz="96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325" name="テキスト ボックス 324">
            <a:extLst>
              <a:ext uri="{FF2B5EF4-FFF2-40B4-BE49-F238E27FC236}">
                <a16:creationId xmlns:a16="http://schemas.microsoft.com/office/drawing/2014/main" id="{A328B5A6-09B0-4337-804B-1FFFC35F5F90}"/>
              </a:ext>
            </a:extLst>
          </p:cNvPr>
          <p:cNvSpPr txBox="1"/>
          <p:nvPr/>
        </p:nvSpPr>
        <p:spPr>
          <a:xfrm>
            <a:off x="-190798" y="39933669"/>
            <a:ext cx="4441486" cy="830997"/>
          </a:xfrm>
          <a:prstGeom prst="rect">
            <a:avLst/>
          </a:prstGeom>
          <a:noFill/>
        </p:spPr>
        <p:txBody>
          <a:bodyPr wrap="square" rtlCol="0">
            <a:spAutoFit/>
          </a:bodyPr>
          <a:lstStyle/>
          <a:p>
            <a:pPr algn="ctr"/>
            <a:r>
              <a:rPr lang="en-US" altLang="ja-JP" sz="4800" b="1" u="sng" dirty="0">
                <a:latin typeface="Times New Roman" panose="02020603050405020304" pitchFamily="18" charset="0"/>
                <a:ea typeface="メイリオ" panose="020B0604030504040204" pitchFamily="50" charset="-128"/>
                <a:cs typeface="Times New Roman" panose="02020603050405020304" pitchFamily="18" charset="0"/>
              </a:rPr>
              <a:t>Reference</a:t>
            </a:r>
            <a:endParaRPr lang="ja-JP" altLang="en-US" sz="4800" b="1" u="sng"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B5F81189-60CB-4647-B878-CA3B3609355B}"/>
              </a:ext>
            </a:extLst>
          </p:cNvPr>
          <p:cNvSpPr txBox="1"/>
          <p:nvPr/>
        </p:nvSpPr>
        <p:spPr>
          <a:xfrm>
            <a:off x="2196182" y="964098"/>
            <a:ext cx="25887610" cy="4708981"/>
          </a:xfrm>
          <a:prstGeom prst="rect">
            <a:avLst/>
          </a:prstGeom>
          <a:noFill/>
        </p:spPr>
        <p:txBody>
          <a:bodyPr wrap="square" rtlCol="0">
            <a:spAutoFit/>
          </a:bodyPr>
          <a:lstStyle/>
          <a:p>
            <a:pPr algn="ctr"/>
            <a:r>
              <a:rPr kumimoji="1" lang="ja-JP" altLang="en-US" sz="6000" b="1" dirty="0">
                <a:latin typeface="メイリオ" panose="020B0604030504040204" pitchFamily="50" charset="-128"/>
                <a:ea typeface="メイリオ" panose="020B0604030504040204" pitchFamily="50" charset="-128"/>
                <a:cs typeface="Times New Roman" panose="02020603050405020304" pitchFamily="18" charset="0"/>
              </a:rPr>
              <a:t>分子動力学法を用いた水の誘電緩和曲線の再現</a:t>
            </a:r>
            <a:endParaRPr kumimoji="1" lang="en-US" altLang="ja-JP" sz="6000" b="1" dirty="0">
              <a:latin typeface="メイリオ" panose="020B0604030504040204" pitchFamily="50" charset="-128"/>
              <a:ea typeface="メイリオ" panose="020B0604030504040204" pitchFamily="50" charset="-128"/>
              <a:cs typeface="Times New Roman" panose="02020603050405020304" pitchFamily="18" charset="0"/>
            </a:endParaRPr>
          </a:p>
          <a:p>
            <a:pPr algn="ctr"/>
            <a:r>
              <a:rPr lang="en-US" altLang="ja-JP" sz="6000" b="1" dirty="0">
                <a:latin typeface="メイリオ" panose="020B0604030504040204" pitchFamily="50" charset="-128"/>
                <a:ea typeface="メイリオ" panose="020B0604030504040204" pitchFamily="50" charset="-128"/>
                <a:cs typeface="Times New Roman" panose="02020603050405020304" pitchFamily="18" charset="0"/>
              </a:rPr>
              <a:t>Dielectric relaxation curves for water represented by </a:t>
            </a:r>
          </a:p>
          <a:p>
            <a:pPr algn="ctr"/>
            <a:r>
              <a:rPr lang="en-US" altLang="ja-JP" sz="6000" b="1" dirty="0">
                <a:latin typeface="メイリオ" panose="020B0604030504040204" pitchFamily="50" charset="-128"/>
                <a:ea typeface="メイリオ" panose="020B0604030504040204" pitchFamily="50" charset="-128"/>
                <a:cs typeface="Times New Roman" panose="02020603050405020304" pitchFamily="18" charset="0"/>
              </a:rPr>
              <a:t>molecular dynamics</a:t>
            </a:r>
          </a:p>
          <a:p>
            <a:pPr algn="ctr"/>
            <a:endParaRPr lang="en-US" altLang="ja-JP" sz="6000" b="1" baseline="30000" dirty="0">
              <a:latin typeface="メイリオ" panose="020B0604030504040204" pitchFamily="50" charset="-128"/>
              <a:ea typeface="メイリオ" panose="020B0604030504040204" pitchFamily="50" charset="-128"/>
              <a:cs typeface="Times New Roman" panose="02020603050405020304" pitchFamily="18" charset="0"/>
            </a:endParaRPr>
          </a:p>
          <a:p>
            <a:pPr lvl="0" algn="r" defTabSz="914400" eaLnBrk="0" fontAlgn="base" hangingPunct="0">
              <a:spcBef>
                <a:spcPct val="0"/>
              </a:spcBef>
              <a:spcAft>
                <a:spcPct val="0"/>
              </a:spcAft>
            </a:pPr>
            <a:r>
              <a:rPr kumimoji="0" lang="ja-JP" altLang="en-US"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〇</a:t>
            </a:r>
            <a:r>
              <a:rPr kumimoji="0" lang="ja-JP" altLang="ja-JP"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志村朋也</a:t>
            </a:r>
            <a:r>
              <a:rPr kumimoji="0" lang="ja-JP" altLang="ja-JP"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１</a:t>
            </a:r>
            <a:r>
              <a:rPr kumimoji="0" lang="ja-JP" altLang="en-US"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ja-JP"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八木原晋</a:t>
            </a:r>
            <a:r>
              <a:rPr kumimoji="0" lang="ja-JP" altLang="ja-JP"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１ </a:t>
            </a:r>
            <a:r>
              <a:rPr kumimoji="0" lang="ja-JP" altLang="en-US"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ja-JP"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新屋敷直木</a:t>
            </a:r>
            <a:r>
              <a:rPr kumimoji="0" lang="ja-JP" altLang="ja-JP"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１</a:t>
            </a:r>
            <a:r>
              <a:rPr kumimoji="0" lang="ja-JP" altLang="en-US"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ja-JP"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喜多理王</a:t>
            </a:r>
            <a:r>
              <a:rPr kumimoji="0" lang="ja-JP" altLang="ja-JP"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１</a:t>
            </a:r>
            <a:r>
              <a:rPr kumimoji="0" lang="ja-JP" altLang="en-US"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ja-JP"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杉本博紀</a:t>
            </a:r>
            <a:r>
              <a:rPr kumimoji="0" lang="ja-JP" altLang="ja-JP"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１</a:t>
            </a:r>
            <a:r>
              <a:rPr kumimoji="0" lang="ja-JP" altLang="en-US"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ja-JP"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川口翼</a:t>
            </a:r>
            <a:r>
              <a:rPr kumimoji="0" lang="ja-JP" altLang="ja-JP"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１</a:t>
            </a:r>
            <a:r>
              <a:rPr kumimoji="0" lang="ja-JP" altLang="en-US"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en-US"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古旗華保莉</a:t>
            </a:r>
            <a:r>
              <a:rPr kumimoji="0" lang="en-US" altLang="ja-JP"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1</a:t>
            </a:r>
            <a:r>
              <a:rPr kumimoji="0" lang="ja-JP" altLang="en-US"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・宮本陽介</a:t>
            </a:r>
            <a:r>
              <a:rPr kumimoji="0" lang="ja-JP" altLang="en-US"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２・</a:t>
            </a:r>
            <a:r>
              <a:rPr kumimoji="0" lang="ja-JP" altLang="en-US"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庄司幸平</a:t>
            </a:r>
            <a:r>
              <a:rPr kumimoji="0" lang="en-US" altLang="ja-JP"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2</a:t>
            </a:r>
            <a:r>
              <a:rPr kumimoji="0" lang="en-US" altLang="ja-JP" sz="4000" b="1" dirty="0">
                <a:solidFill>
                  <a:prstClr val="black"/>
                </a:solidFill>
                <a:latin typeface="メイリオ" panose="020B0604030504040204" pitchFamily="50" charset="-128"/>
                <a:ea typeface="メイリオ" panose="020B0604030504040204" pitchFamily="50" charset="-128"/>
              </a:rPr>
              <a:t> </a:t>
            </a:r>
          </a:p>
          <a:p>
            <a:pPr lvl="0" algn="r" defTabSz="914400" eaLnBrk="0" fontAlgn="base" hangingPunct="0">
              <a:spcBef>
                <a:spcPct val="0"/>
              </a:spcBef>
              <a:spcAft>
                <a:spcPct val="0"/>
              </a:spcAft>
            </a:pPr>
            <a:r>
              <a:rPr kumimoji="0" lang="ja-JP" altLang="en-US"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東海大理</a:t>
            </a:r>
            <a:r>
              <a:rPr kumimoji="0" lang="ja-JP" altLang="ja-JP"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１</a:t>
            </a:r>
            <a:r>
              <a:rPr kumimoji="0" lang="ja-JP" altLang="en-US"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en-US" sz="4000" b="1"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東海大院理</a:t>
            </a:r>
            <a:r>
              <a:rPr kumimoji="0" lang="ja-JP" altLang="en-US" sz="4000" b="1" baseline="30000" dirty="0">
                <a:solidFill>
                  <a:prstClr val="black"/>
                </a:solidFill>
                <a:latin typeface="メイリオ" panose="020B0604030504040204" pitchFamily="50" charset="-128"/>
                <a:ea typeface="メイリオ" panose="020B0604030504040204" pitchFamily="50" charset="-128"/>
                <a:cs typeface="Times New Roman" panose="02020603050405020304" pitchFamily="18" charset="0"/>
              </a:rPr>
              <a:t>２</a:t>
            </a:r>
            <a:endParaRPr kumimoji="0" lang="en-US" altLang="ja-JP" sz="4000" b="1" dirty="0">
              <a:solidFill>
                <a:prstClr val="black"/>
              </a:solidFill>
              <a:latin typeface="メイリオ" panose="020B0604030504040204" pitchFamily="50" charset="-128"/>
              <a:ea typeface="メイリオ" panose="020B0604030504040204" pitchFamily="50" charset="-128"/>
            </a:endParaRPr>
          </a:p>
        </p:txBody>
      </p:sp>
      <p:grpSp>
        <p:nvGrpSpPr>
          <p:cNvPr id="24" name="グループ化 23">
            <a:extLst>
              <a:ext uri="{FF2B5EF4-FFF2-40B4-BE49-F238E27FC236}">
                <a16:creationId xmlns:a16="http://schemas.microsoft.com/office/drawing/2014/main" id="{DEB3E42A-BDA4-4556-AF95-874215A3F648}"/>
              </a:ext>
            </a:extLst>
          </p:cNvPr>
          <p:cNvGrpSpPr/>
          <p:nvPr/>
        </p:nvGrpSpPr>
        <p:grpSpPr>
          <a:xfrm>
            <a:off x="369339" y="5259277"/>
            <a:ext cx="29301871" cy="2925964"/>
            <a:chOff x="123876" y="5193386"/>
            <a:chExt cx="29301871" cy="2925964"/>
          </a:xfrm>
        </p:grpSpPr>
        <p:sp>
          <p:nvSpPr>
            <p:cNvPr id="10" name="テキスト ボックス 9">
              <a:extLst>
                <a:ext uri="{FF2B5EF4-FFF2-40B4-BE49-F238E27FC236}">
                  <a16:creationId xmlns:a16="http://schemas.microsoft.com/office/drawing/2014/main" id="{B6728BDE-3FC6-4B24-976C-EB918DF227D1}"/>
                </a:ext>
              </a:extLst>
            </p:cNvPr>
            <p:cNvSpPr txBox="1"/>
            <p:nvPr/>
          </p:nvSpPr>
          <p:spPr>
            <a:xfrm>
              <a:off x="123876" y="5193386"/>
              <a:ext cx="4328625" cy="707886"/>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4000" b="1" u="sng" dirty="0">
                  <a:latin typeface="Times New Roman" panose="02020603050405020304" pitchFamily="18" charset="0"/>
                  <a:ea typeface="HG丸ｺﾞｼｯｸM-PRO" panose="020F0600000000000000" pitchFamily="50" charset="-128"/>
                  <a:cs typeface="Times New Roman" panose="02020603050405020304" pitchFamily="18" charset="0"/>
                </a:rPr>
                <a:t>Introduction</a:t>
              </a:r>
              <a:endParaRPr lang="ja-JP" altLang="en-US" sz="4000" b="1" u="sng" dirty="0">
                <a:latin typeface="Times New Roman" panose="02020603050405020304" pitchFamily="18" charset="0"/>
                <a:ea typeface="HG丸ｺﾞｼｯｸM-PRO" panose="020F0600000000000000" pitchFamily="50" charset="-128"/>
                <a:cs typeface="Times New Roman" panose="02020603050405020304" pitchFamily="18" charset="0"/>
              </a:endParaRPr>
            </a:p>
          </p:txBody>
        </p:sp>
        <p:sp>
          <p:nvSpPr>
            <p:cNvPr id="59" name="テキスト ボックス 58"/>
            <p:cNvSpPr txBox="1"/>
            <p:nvPr/>
          </p:nvSpPr>
          <p:spPr>
            <a:xfrm>
              <a:off x="851643" y="5934136"/>
              <a:ext cx="28574104" cy="2185214"/>
            </a:xfrm>
            <a:prstGeom prst="rect">
              <a:avLst/>
            </a:prstGeom>
            <a:noFill/>
            <a:ln w="76200">
              <a:noFill/>
            </a:ln>
          </p:spPr>
          <p:txBody>
            <a:bodyPr wrap="square" rtlCol="0">
              <a:spAutoFit/>
            </a:bodyPr>
            <a:lstStyle/>
            <a:p>
              <a:r>
                <a:rPr lang="ja-JP" altLang="en-US" sz="40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分子動力学法によって、水または水を含んだ溶液の物性解析が古くから盛んに行われてきた</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一方、誘電分光法による緩和現象の観測は、水、水溶液系、　</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タンパク質や</a:t>
              </a:r>
              <a:r>
                <a:rPr lang="en-US" altLang="ja-JP" sz="3200" dirty="0">
                  <a:latin typeface="メイリオ" panose="020B0604030504040204" pitchFamily="50" charset="-128"/>
                  <a:ea typeface="メイリオ" panose="020B0604030504040204" pitchFamily="50" charset="-128"/>
                </a:rPr>
                <a:t>DNA</a:t>
              </a:r>
              <a:r>
                <a:rPr lang="ja-JP" altLang="en-US" sz="3200" dirty="0">
                  <a:latin typeface="メイリオ" panose="020B0604030504040204" pitchFamily="50" charset="-128"/>
                  <a:ea typeface="メイリオ" panose="020B0604030504040204" pitchFamily="50" charset="-128"/>
                </a:rPr>
                <a:t>などに及ぼす水の作用の動的構造の観測に有効なことが知られている</a:t>
              </a:r>
              <a:r>
                <a:rPr lang="en-US" altLang="ja-JP" sz="3200" dirty="0">
                  <a:latin typeface="メイリオ" panose="020B0604030504040204" pitchFamily="50" charset="-128"/>
                  <a:ea typeface="メイリオ" panose="020B0604030504040204" pitchFamily="50" charset="-128"/>
                </a:rPr>
                <a:t>.</a:t>
              </a:r>
            </a:p>
            <a:p>
              <a:r>
                <a:rPr lang="ja-JP" altLang="en-US" sz="3200" dirty="0">
                  <a:latin typeface="メイリオ" panose="020B0604030504040204" pitchFamily="50" charset="-128"/>
                  <a:ea typeface="メイリオ" panose="020B0604030504040204" pitchFamily="50" charset="-128"/>
                </a:rPr>
                <a:t>　本研究では、分子動力学シミュレーションの結果を用いて、</a:t>
              </a:r>
              <a:r>
                <a:rPr lang="en-US" altLang="ja-JP" sz="3200" dirty="0">
                  <a:latin typeface="メイリオ" panose="020B0604030504040204" pitchFamily="50" charset="-128"/>
                  <a:ea typeface="メイリオ" panose="020B0604030504040204" pitchFamily="50" charset="-128"/>
                </a:rPr>
                <a:t>Cole</a:t>
              </a:r>
              <a:r>
                <a:rPr lang="ja-JP" altLang="en-US" sz="3200" dirty="0">
                  <a:latin typeface="メイリオ" panose="020B0604030504040204" pitchFamily="50" charset="-128"/>
                  <a:ea typeface="メイリオ" panose="020B0604030504040204" pitchFamily="50" charset="-128"/>
                </a:rPr>
                <a:t>の緩和理論</a:t>
              </a:r>
              <a:r>
                <a:rPr lang="en-US" altLang="ja-JP" sz="3200" dirty="0">
                  <a:latin typeface="メイリオ" panose="020B0604030504040204" pitchFamily="50" charset="-128"/>
                  <a:ea typeface="メイリオ" panose="020B0604030504040204" pitchFamily="50" charset="-128"/>
                </a:rPr>
                <a:t>[1]</a:t>
              </a:r>
              <a:r>
                <a:rPr lang="ja-JP" altLang="en-US" sz="3200" dirty="0">
                  <a:latin typeface="メイリオ" panose="020B0604030504040204" pitchFamily="50" charset="-128"/>
                  <a:ea typeface="メイリオ" panose="020B0604030504040204" pitchFamily="50" charset="-128"/>
                </a:rPr>
                <a:t>に基づいた水分子の双極子モーメント間の方向相関から誘電緩和曲線を</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求める。また、得られた誘電緩和パラメータが実験結果に基づいた文献値と相補的に取り扱えるかどうかを検討する</a:t>
              </a:r>
              <a:r>
                <a:rPr lang="en-US" altLang="ja-JP" sz="3200" dirty="0">
                  <a:latin typeface="メイリオ" panose="020B0604030504040204" pitchFamily="50" charset="-128"/>
                  <a:ea typeface="メイリオ" panose="020B0604030504040204" pitchFamily="50" charset="-128"/>
                </a:rPr>
                <a:t>.</a:t>
              </a:r>
            </a:p>
          </p:txBody>
        </p:sp>
      </p:grpSp>
      <p:sp>
        <p:nvSpPr>
          <p:cNvPr id="120" name="テキスト ボックス 119">
            <a:extLst>
              <a:ext uri="{FF2B5EF4-FFF2-40B4-BE49-F238E27FC236}">
                <a16:creationId xmlns:a16="http://schemas.microsoft.com/office/drawing/2014/main" id="{FAD3975C-67AB-4CCC-BAD8-96B83167EFEB}"/>
              </a:ext>
            </a:extLst>
          </p:cNvPr>
          <p:cNvSpPr txBox="1"/>
          <p:nvPr/>
        </p:nvSpPr>
        <p:spPr>
          <a:xfrm>
            <a:off x="15246012" y="22313313"/>
            <a:ext cx="6170533" cy="109495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4800" b="1" u="sng" dirty="0">
                <a:latin typeface="Times New Roman" panose="02020603050405020304" pitchFamily="18" charset="0"/>
                <a:cs typeface="Times New Roman" panose="02020603050405020304" pitchFamily="18" charset="0"/>
              </a:rPr>
              <a:t>Result and Discussion </a:t>
            </a:r>
          </a:p>
        </p:txBody>
      </p:sp>
      <p:grpSp>
        <p:nvGrpSpPr>
          <p:cNvPr id="15" name="グループ化 14">
            <a:extLst>
              <a:ext uri="{FF2B5EF4-FFF2-40B4-BE49-F238E27FC236}">
                <a16:creationId xmlns:a16="http://schemas.microsoft.com/office/drawing/2014/main" id="{0839A7C0-EDD1-403D-9D40-0BD8FF6A519C}"/>
              </a:ext>
            </a:extLst>
          </p:cNvPr>
          <p:cNvGrpSpPr/>
          <p:nvPr/>
        </p:nvGrpSpPr>
        <p:grpSpPr>
          <a:xfrm>
            <a:off x="682349" y="37118345"/>
            <a:ext cx="28652859" cy="2469276"/>
            <a:chOff x="475523" y="37288782"/>
            <a:chExt cx="29299785" cy="2469276"/>
          </a:xfrm>
        </p:grpSpPr>
        <p:sp>
          <p:nvSpPr>
            <p:cNvPr id="330" name="四角形: 角を丸くする 329">
              <a:extLst>
                <a:ext uri="{FF2B5EF4-FFF2-40B4-BE49-F238E27FC236}">
                  <a16:creationId xmlns:a16="http://schemas.microsoft.com/office/drawing/2014/main" id="{DB100B94-5DC4-4B90-873C-2032EAB5BB53}"/>
                </a:ext>
              </a:extLst>
            </p:cNvPr>
            <p:cNvSpPr/>
            <p:nvPr/>
          </p:nvSpPr>
          <p:spPr>
            <a:xfrm>
              <a:off x="475523" y="37748999"/>
              <a:ext cx="29299785" cy="2009059"/>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 name="テキスト ボックス 121">
              <a:extLst>
                <a:ext uri="{FF2B5EF4-FFF2-40B4-BE49-F238E27FC236}">
                  <a16:creationId xmlns:a16="http://schemas.microsoft.com/office/drawing/2014/main" id="{C989FD5C-A7EF-413B-8564-E19DD1FD44EA}"/>
                </a:ext>
              </a:extLst>
            </p:cNvPr>
            <p:cNvSpPr txBox="1"/>
            <p:nvPr/>
          </p:nvSpPr>
          <p:spPr>
            <a:xfrm>
              <a:off x="1213779" y="37288782"/>
              <a:ext cx="3919046" cy="830997"/>
            </a:xfrm>
            <a:prstGeom prst="rect">
              <a:avLst/>
            </a:prstGeom>
            <a:solidFill>
              <a:schemeClr val="bg1"/>
            </a:solidFill>
          </p:spPr>
          <p:txBody>
            <a:bodyPr wrap="square" rtlCol="0">
              <a:spAutoFit/>
            </a:bodyPr>
            <a:lstStyle/>
            <a:p>
              <a:pPr algn="ctr"/>
              <a:r>
                <a:rPr lang="en-US" altLang="ja-JP" sz="4800" b="1" u="sng" dirty="0">
                  <a:latin typeface="Times New Roman" panose="02020603050405020304" pitchFamily="18" charset="0"/>
                  <a:ea typeface="メイリオ" panose="020B0604030504040204" pitchFamily="50" charset="-128"/>
                  <a:cs typeface="Times New Roman" panose="02020603050405020304" pitchFamily="18" charset="0"/>
                </a:rPr>
                <a:t>Conclusion</a:t>
              </a:r>
              <a:endParaRPr lang="ja-JP" altLang="en-US" sz="4800" b="1" u="sng"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9" name="テキスト ボックス 8">
            <a:extLst>
              <a:ext uri="{FF2B5EF4-FFF2-40B4-BE49-F238E27FC236}">
                <a16:creationId xmlns:a16="http://schemas.microsoft.com/office/drawing/2014/main" id="{AFE67D15-C484-44C0-B924-CEF51FCD632F}"/>
              </a:ext>
            </a:extLst>
          </p:cNvPr>
          <p:cNvSpPr txBox="1"/>
          <p:nvPr/>
        </p:nvSpPr>
        <p:spPr>
          <a:xfrm>
            <a:off x="1156816" y="37911954"/>
            <a:ext cx="28178392" cy="1508105"/>
          </a:xfrm>
          <a:prstGeom prst="rect">
            <a:avLst/>
          </a:prstGeom>
          <a:noFill/>
        </p:spPr>
        <p:txBody>
          <a:bodyPr wrap="square" rtlCol="0">
            <a:spAutoFit/>
          </a:bodyPr>
          <a:lstStyle/>
          <a:p>
            <a:r>
              <a:rPr lang="ja-JP" altLang="en-US" sz="4800" b="1" dirty="0">
                <a:latin typeface="メイリオ" panose="020B0604030504040204" pitchFamily="50" charset="-128"/>
                <a:ea typeface="メイリオ" panose="020B0604030504040204" pitchFamily="50" charset="-128"/>
              </a:rPr>
              <a:t>・</a:t>
            </a:r>
            <a:r>
              <a:rPr lang="ja-JP" altLang="en-US" sz="4400" b="1" dirty="0">
                <a:latin typeface="メイリオ" panose="020B0604030504040204" pitchFamily="50" charset="-128"/>
                <a:ea typeface="メイリオ" panose="020B0604030504040204" pitchFamily="50" charset="-128"/>
              </a:rPr>
              <a:t>結果：水分子の双極子モーメントのダイナミックな方向相関から、緩和現象を確認することができた。</a:t>
            </a:r>
            <a:endParaRPr lang="en-US" altLang="ja-JP" sz="4400" b="1" dirty="0">
              <a:latin typeface="メイリオ" panose="020B0604030504040204" pitchFamily="50" charset="-128"/>
              <a:ea typeface="メイリオ" panose="020B0604030504040204" pitchFamily="50" charset="-128"/>
            </a:endParaRPr>
          </a:p>
          <a:p>
            <a:r>
              <a:rPr lang="ja-JP" altLang="en-US" sz="4400" b="1" dirty="0">
                <a:latin typeface="メイリオ" panose="020B0604030504040204" pitchFamily="50" charset="-128"/>
                <a:ea typeface="メイリオ" panose="020B0604030504040204" pitchFamily="50" charset="-128"/>
              </a:rPr>
              <a:t>・今後：分子数とシミュレーション時間を増やし、熱的な揺らぎを軽減させ、緩和曲線の精度を高める</a:t>
            </a:r>
            <a:r>
              <a:rPr lang="en-US" altLang="ja-JP" sz="4400" b="1" dirty="0">
                <a:latin typeface="メイリオ" panose="020B0604030504040204" pitchFamily="50" charset="-128"/>
                <a:ea typeface="メイリオ" panose="020B0604030504040204" pitchFamily="50" charset="-128"/>
              </a:rPr>
              <a:t>.</a:t>
            </a:r>
          </a:p>
        </p:txBody>
      </p:sp>
      <p:sp>
        <p:nvSpPr>
          <p:cNvPr id="106" name="テキスト ボックス 105">
            <a:extLst>
              <a:ext uri="{FF2B5EF4-FFF2-40B4-BE49-F238E27FC236}">
                <a16:creationId xmlns:a16="http://schemas.microsoft.com/office/drawing/2014/main" id="{06F2E696-4C2A-4808-B1F2-80FE0B049CA5}"/>
              </a:ext>
            </a:extLst>
          </p:cNvPr>
          <p:cNvSpPr txBox="1"/>
          <p:nvPr/>
        </p:nvSpPr>
        <p:spPr>
          <a:xfrm>
            <a:off x="682349" y="7884313"/>
            <a:ext cx="5477834" cy="115416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dirty="0"/>
              <a:t> </a:t>
            </a:r>
            <a:r>
              <a:rPr lang="en-US" altLang="ja-JP" sz="4000" b="1" u="sng" dirty="0">
                <a:latin typeface="Times New Roman" panose="02020603050405020304" pitchFamily="18" charset="0"/>
                <a:cs typeface="Times New Roman" panose="02020603050405020304" pitchFamily="18" charset="0"/>
              </a:rPr>
              <a:t>Dielectric spectroscopy </a:t>
            </a:r>
            <a:endParaRPr lang="ja-JP" altLang="en-US" sz="4000" b="1" u="sng" dirty="0">
              <a:latin typeface="Times New Roman" panose="02020603050405020304" pitchFamily="18" charset="0"/>
              <a:ea typeface="HG丸ｺﾞｼｯｸM-PRO" panose="020F0600000000000000" pitchFamily="50" charset="-128"/>
              <a:cs typeface="Times New Roman" panose="02020603050405020304" pitchFamily="18" charset="0"/>
            </a:endParaRPr>
          </a:p>
        </p:txBody>
      </p:sp>
      <p:grpSp>
        <p:nvGrpSpPr>
          <p:cNvPr id="227" name="グループ化 226">
            <a:extLst>
              <a:ext uri="{FF2B5EF4-FFF2-40B4-BE49-F238E27FC236}">
                <a16:creationId xmlns:a16="http://schemas.microsoft.com/office/drawing/2014/main" id="{68DFD944-9B38-42DB-927C-011D4D78B14B}"/>
              </a:ext>
            </a:extLst>
          </p:cNvPr>
          <p:cNvGrpSpPr/>
          <p:nvPr/>
        </p:nvGrpSpPr>
        <p:grpSpPr>
          <a:xfrm>
            <a:off x="1484311" y="9645301"/>
            <a:ext cx="2336824" cy="4934010"/>
            <a:chOff x="7018337" y="10120503"/>
            <a:chExt cx="2809891" cy="2186704"/>
          </a:xfrm>
        </p:grpSpPr>
        <p:sp>
          <p:nvSpPr>
            <p:cNvPr id="31" name="矢印: 下 30">
              <a:extLst>
                <a:ext uri="{FF2B5EF4-FFF2-40B4-BE49-F238E27FC236}">
                  <a16:creationId xmlns:a16="http://schemas.microsoft.com/office/drawing/2014/main" id="{4F04A7EA-810D-4967-ADF4-EE4B42BCFCC2}"/>
                </a:ext>
              </a:extLst>
            </p:cNvPr>
            <p:cNvSpPr/>
            <p:nvPr/>
          </p:nvSpPr>
          <p:spPr>
            <a:xfrm>
              <a:off x="7018337" y="10121993"/>
              <a:ext cx="656092" cy="2185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矢印: 下 106">
              <a:extLst>
                <a:ext uri="{FF2B5EF4-FFF2-40B4-BE49-F238E27FC236}">
                  <a16:creationId xmlns:a16="http://schemas.microsoft.com/office/drawing/2014/main" id="{631E1D46-EDA9-4F25-BBB8-85D5AA38E472}"/>
                </a:ext>
              </a:extLst>
            </p:cNvPr>
            <p:cNvSpPr/>
            <p:nvPr/>
          </p:nvSpPr>
          <p:spPr>
            <a:xfrm>
              <a:off x="8078409" y="10120503"/>
              <a:ext cx="656092" cy="2185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矢印: 下 108">
              <a:extLst>
                <a:ext uri="{FF2B5EF4-FFF2-40B4-BE49-F238E27FC236}">
                  <a16:creationId xmlns:a16="http://schemas.microsoft.com/office/drawing/2014/main" id="{32F21248-F222-437C-A4EE-9986EB4B01D1}"/>
                </a:ext>
              </a:extLst>
            </p:cNvPr>
            <p:cNvSpPr/>
            <p:nvPr/>
          </p:nvSpPr>
          <p:spPr>
            <a:xfrm>
              <a:off x="9172136" y="10120503"/>
              <a:ext cx="656092" cy="2185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784D4540-CA49-4183-8E9F-4316A65BBAA5}"/>
              </a:ext>
            </a:extLst>
          </p:cNvPr>
          <p:cNvGrpSpPr/>
          <p:nvPr/>
        </p:nvGrpSpPr>
        <p:grpSpPr>
          <a:xfrm rot="3475790">
            <a:off x="250180" y="12617854"/>
            <a:ext cx="2880376" cy="718358"/>
            <a:chOff x="5199119" y="10934175"/>
            <a:chExt cx="3626238" cy="904374"/>
          </a:xfrm>
        </p:grpSpPr>
        <p:sp>
          <p:nvSpPr>
            <p:cNvPr id="26" name="楕円 25">
              <a:extLst>
                <a:ext uri="{FF2B5EF4-FFF2-40B4-BE49-F238E27FC236}">
                  <a16:creationId xmlns:a16="http://schemas.microsoft.com/office/drawing/2014/main" id="{21E9D5F4-D4E3-48D6-A505-AB0F057BB80A}"/>
                </a:ext>
              </a:extLst>
            </p:cNvPr>
            <p:cNvSpPr/>
            <p:nvPr/>
          </p:nvSpPr>
          <p:spPr>
            <a:xfrm rot="5400000">
              <a:off x="6049915" y="10083379"/>
              <a:ext cx="904374" cy="2605965"/>
            </a:xfrm>
            <a:prstGeom prst="ellipse">
              <a:avLst/>
            </a:prstGeom>
            <a:gradFill>
              <a:gsLst>
                <a:gs pos="0">
                  <a:srgbClr val="2406FE"/>
                </a:gs>
                <a:gs pos="100000">
                  <a:srgbClr val="FF00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5E88383-5B06-40C0-B50E-F8FA2C59A245}"/>
                </a:ext>
              </a:extLst>
            </p:cNvPr>
            <p:cNvSpPr txBox="1"/>
            <p:nvPr/>
          </p:nvSpPr>
          <p:spPr>
            <a:xfrm>
              <a:off x="5315186" y="11006903"/>
              <a:ext cx="3510171" cy="813697"/>
            </a:xfrm>
            <a:prstGeom prst="rect">
              <a:avLst/>
            </a:prstGeom>
            <a:noFill/>
          </p:spPr>
          <p:txBody>
            <a:bodyPr wrap="square" rtlCol="0">
              <a:spAutoFit/>
            </a:bodyPr>
            <a:lstStyle/>
            <a:p>
              <a:r>
                <a:rPr lang="ja-JP" altLang="en-US" sz="3600" b="1" dirty="0">
                  <a:solidFill>
                    <a:schemeClr val="bg1"/>
                  </a:solidFill>
                  <a:latin typeface="メイリオ" panose="020B0604030504040204" pitchFamily="50" charset="-128"/>
                  <a:ea typeface="メイリオ" panose="020B0604030504040204" pitchFamily="50" charset="-128"/>
                </a:rPr>
                <a:t>＋</a:t>
              </a:r>
              <a:r>
                <a:rPr kumimoji="1" lang="en-US" altLang="ja-JP" sz="3600" b="1" dirty="0">
                  <a:solidFill>
                    <a:schemeClr val="bg1"/>
                  </a:solidFill>
                  <a:latin typeface="メイリオ" panose="020B0604030504040204" pitchFamily="50" charset="-128"/>
                  <a:ea typeface="メイリオ" panose="020B0604030504040204" pitchFamily="50" charset="-128"/>
                </a:rPr>
                <a:t>     </a:t>
              </a:r>
              <a:r>
                <a:rPr kumimoji="1" lang="ja-JP" altLang="en-US" sz="3600" b="1" dirty="0">
                  <a:solidFill>
                    <a:schemeClr val="bg1"/>
                  </a:solidFill>
                  <a:latin typeface="メイリオ" panose="020B0604030504040204" pitchFamily="50" charset="-128"/>
                  <a:ea typeface="メイリオ" panose="020B0604030504040204" pitchFamily="50" charset="-128"/>
                </a:rPr>
                <a:t>－</a:t>
              </a:r>
            </a:p>
          </p:txBody>
        </p:sp>
      </p:grpSp>
      <p:grpSp>
        <p:nvGrpSpPr>
          <p:cNvPr id="323" name="グループ化 322">
            <a:extLst>
              <a:ext uri="{FF2B5EF4-FFF2-40B4-BE49-F238E27FC236}">
                <a16:creationId xmlns:a16="http://schemas.microsoft.com/office/drawing/2014/main" id="{0716244D-529D-4B5E-A2E4-6A438198BBF2}"/>
              </a:ext>
            </a:extLst>
          </p:cNvPr>
          <p:cNvGrpSpPr/>
          <p:nvPr/>
        </p:nvGrpSpPr>
        <p:grpSpPr>
          <a:xfrm>
            <a:off x="22602099" y="8920354"/>
            <a:ext cx="7176884" cy="5414295"/>
            <a:chOff x="20570576" y="9729170"/>
            <a:chExt cx="6376305" cy="5414295"/>
          </a:xfrm>
        </p:grpSpPr>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0DEC5D98-C4D0-41CD-9630-F4548371BE2D}"/>
                    </a:ext>
                  </a:extLst>
                </p:cNvPr>
                <p:cNvSpPr txBox="1"/>
                <p:nvPr/>
              </p:nvSpPr>
              <p:spPr>
                <a:xfrm>
                  <a:off x="20570576" y="9729170"/>
                  <a:ext cx="6376305" cy="3312766"/>
                </a:xfrm>
                <a:prstGeom prst="rect">
                  <a:avLst/>
                </a:prstGeom>
                <a:solidFill>
                  <a:schemeClr val="accent1">
                    <a:lumMod val="60000"/>
                    <a:lumOff val="4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ja-JP" sz="4000" i="1" smtClean="0">
                                <a:latin typeface="Cambria Math" panose="02040503050406030204" pitchFamily="18" charset="0"/>
                              </a:rPr>
                            </m:ctrlPr>
                          </m:sSupPr>
                          <m:e>
                            <m:r>
                              <a:rPr lang="ja-JP" altLang="en-US" sz="4000" i="1">
                                <a:latin typeface="Cambria Math" panose="02040503050406030204" pitchFamily="18" charset="0"/>
                              </a:rPr>
                              <m:t>𝜀</m:t>
                            </m:r>
                          </m:e>
                          <m:sup>
                            <m:r>
                              <a:rPr lang="en-US" altLang="ja-JP" sz="4000" i="1">
                                <a:latin typeface="Cambria Math" panose="02040503050406030204" pitchFamily="18" charset="0"/>
                              </a:rPr>
                              <m:t>∗</m:t>
                            </m:r>
                          </m:sup>
                        </m:sSup>
                        <m:r>
                          <a:rPr lang="en-US" altLang="ja-JP" sz="4000" b="0" i="1" smtClean="0">
                            <a:latin typeface="Cambria Math" panose="02040503050406030204" pitchFamily="18" charset="0"/>
                          </a:rPr>
                          <m:t>= </m:t>
                        </m:r>
                        <m:nary>
                          <m:naryPr>
                            <m:ctrlPr>
                              <a:rPr lang="en-US" altLang="ja-JP" sz="4000" b="0" i="1" smtClean="0">
                                <a:latin typeface="Cambria Math" panose="02040503050406030204" pitchFamily="18" charset="0"/>
                              </a:rPr>
                            </m:ctrlPr>
                          </m:naryPr>
                          <m:sub>
                            <m:r>
                              <m:rPr>
                                <m:brk m:alnAt="23"/>
                              </m:rPr>
                              <a:rPr lang="en-US" altLang="ja-JP" sz="4000" b="0" i="1" smtClean="0">
                                <a:latin typeface="Cambria Math" panose="02040503050406030204" pitchFamily="18" charset="0"/>
                              </a:rPr>
                              <m:t>0</m:t>
                            </m:r>
                          </m:sub>
                          <m:sup>
                            <m:r>
                              <a:rPr lang="en-US" altLang="ja-JP" sz="4000" b="0" i="1" smtClean="0">
                                <a:latin typeface="Cambria Math" panose="02040503050406030204" pitchFamily="18" charset="0"/>
                              </a:rPr>
                              <m:t>𝑡</m:t>
                            </m:r>
                          </m:sup>
                          <m:e>
                            <m:func>
                              <m:funcPr>
                                <m:ctrlPr>
                                  <a:rPr lang="en-US" altLang="ja-JP" sz="4000" b="0" i="1" smtClean="0">
                                    <a:latin typeface="Cambria Math" panose="02040503050406030204" pitchFamily="18" charset="0"/>
                                  </a:rPr>
                                </m:ctrlPr>
                              </m:funcPr>
                              <m:fName>
                                <m:r>
                                  <m:rPr>
                                    <m:sty m:val="p"/>
                                  </m:rPr>
                                  <a:rPr lang="en-US" altLang="ja-JP" sz="4000" b="0" i="0" smtClean="0">
                                    <a:latin typeface="Cambria Math" panose="02040503050406030204" pitchFamily="18" charset="0"/>
                                  </a:rPr>
                                  <m:t>exp</m:t>
                                </m:r>
                              </m:fName>
                              <m:e>
                                <m:d>
                                  <m:dPr>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𝑡</m:t>
                                        </m:r>
                                      </m:num>
                                      <m:den>
                                        <m:r>
                                          <a:rPr lang="ja-JP" altLang="en-US" sz="4000" b="0" i="1" smtClean="0">
                                            <a:latin typeface="Cambria Math" panose="02040503050406030204" pitchFamily="18" charset="0"/>
                                          </a:rPr>
                                          <m:t>𝜏</m:t>
                                        </m:r>
                                      </m:den>
                                    </m:f>
                                  </m:e>
                                </m:d>
                              </m:e>
                            </m:func>
                            <m:r>
                              <m:rPr>
                                <m:sty m:val="p"/>
                              </m:rPr>
                              <a:rPr lang="en-US" altLang="ja-JP" sz="4000" b="0" i="0" smtClean="0">
                                <a:latin typeface="Cambria Math" panose="02040503050406030204" pitchFamily="18" charset="0"/>
                              </a:rPr>
                              <m:t>exp</m:t>
                            </m:r>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𝑖</m:t>
                            </m:r>
                            <m:r>
                              <a:rPr lang="ja-JP" altLang="en-US" sz="4000" b="0" i="1" smtClean="0">
                                <a:latin typeface="Cambria Math" panose="02040503050406030204" pitchFamily="18" charset="0"/>
                              </a:rPr>
                              <m:t>𝜔</m:t>
                            </m:r>
                            <m:r>
                              <a:rPr lang="en-US" altLang="ja-JP" sz="4000" b="0" i="1" smtClean="0">
                                <a:latin typeface="Cambria Math" panose="02040503050406030204" pitchFamily="18" charset="0"/>
                              </a:rPr>
                              <m:t>𝑡</m:t>
                            </m:r>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𝑑𝑡</m:t>
                            </m:r>
                          </m:e>
                        </m:nary>
                      </m:oMath>
                    </m:oMathPara>
                  </a14:m>
                  <a:endParaRPr lang="en-US" altLang="ja-JP" sz="4000"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sz="4000" b="0" i="0" smtClean="0">
                            <a:latin typeface="Cambria Math" panose="02040503050406030204" pitchFamily="18" charset="0"/>
                          </a:rPr>
                          <m:t>     =</m:t>
                        </m:r>
                        <m:r>
                          <a:rPr lang="en-US" altLang="ja-JP" sz="4000" i="1">
                            <a:latin typeface="Cambria Math" panose="02040503050406030204" pitchFamily="18" charset="0"/>
                          </a:rPr>
                          <m:t> </m:t>
                        </m:r>
                        <m:sSub>
                          <m:sSubPr>
                            <m:ctrlPr>
                              <a:rPr lang="en-US" altLang="ja-JP" sz="4000" i="1">
                                <a:latin typeface="Cambria Math" panose="02040503050406030204" pitchFamily="18" charset="0"/>
                              </a:rPr>
                            </m:ctrlPr>
                          </m:sSubPr>
                          <m:e>
                            <m:r>
                              <a:rPr lang="ja-JP" altLang="en-US" sz="4000" i="1">
                                <a:latin typeface="Cambria Math" panose="02040503050406030204" pitchFamily="18" charset="0"/>
                              </a:rPr>
                              <m:t>𝜀</m:t>
                            </m:r>
                          </m:e>
                          <m:sub>
                            <m:r>
                              <a:rPr lang="en-US" altLang="ja-JP" sz="4000" i="1">
                                <a:latin typeface="Cambria Math" panose="02040503050406030204" pitchFamily="18" charset="0"/>
                                <a:ea typeface="Cambria Math" panose="02040503050406030204" pitchFamily="18" charset="0"/>
                              </a:rPr>
                              <m:t>∞</m:t>
                            </m:r>
                          </m:sub>
                        </m:sSub>
                        <m:r>
                          <a:rPr lang="en-US" altLang="ja-JP" sz="4000" i="1">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 </m:t>
                        </m:r>
                        <m:f>
                          <m:fPr>
                            <m:ctrlPr>
                              <a:rPr lang="en-US" altLang="ja-JP" sz="4000" i="1">
                                <a:latin typeface="Cambria Math" panose="02040503050406030204" pitchFamily="18" charset="0"/>
                                <a:ea typeface="Cambria Math" panose="02040503050406030204" pitchFamily="18" charset="0"/>
                              </a:rPr>
                            </m:ctrlPr>
                          </m:fPr>
                          <m:num>
                            <m:r>
                              <a:rPr lang="el-GR" altLang="ja-JP" sz="4000" i="1">
                                <a:latin typeface="Cambria Math" panose="02040503050406030204" pitchFamily="18" charset="0"/>
                                <a:ea typeface="Cambria Math" panose="02040503050406030204" pitchFamily="18" charset="0"/>
                              </a:rPr>
                              <m:t>𝛥𝜀</m:t>
                            </m:r>
                          </m:num>
                          <m:den>
                            <m:r>
                              <a:rPr lang="en-US" altLang="ja-JP" sz="4000" i="1">
                                <a:latin typeface="Cambria Math" panose="02040503050406030204" pitchFamily="18" charset="0"/>
                                <a:ea typeface="Cambria Math" panose="02040503050406030204" pitchFamily="18" charset="0"/>
                              </a:rPr>
                              <m:t>1+</m:t>
                            </m:r>
                            <m:r>
                              <a:rPr lang="en-US" altLang="ja-JP" sz="4000" b="0" i="1" smtClean="0">
                                <a:latin typeface="Cambria Math" panose="02040503050406030204" pitchFamily="18" charset="0"/>
                                <a:ea typeface="Cambria Math" panose="02040503050406030204" pitchFamily="18" charset="0"/>
                              </a:rPr>
                              <m:t>𝑖</m:t>
                            </m:r>
                            <m:r>
                              <a:rPr lang="ja-JP" altLang="en-US" sz="4000" i="1">
                                <a:latin typeface="Cambria Math" panose="02040503050406030204" pitchFamily="18" charset="0"/>
                                <a:ea typeface="Cambria Math" panose="02040503050406030204" pitchFamily="18" charset="0"/>
                              </a:rPr>
                              <m:t>𝜔𝜏</m:t>
                            </m:r>
                          </m:den>
                        </m:f>
                      </m:oMath>
                    </m:oMathPara>
                  </a14:m>
                  <a:endParaRPr lang="en-US" altLang="ja-JP" sz="4000" i="1" dirty="0">
                    <a:ea typeface="Cambria Math" panose="02040503050406030204" pitchFamily="18" charset="0"/>
                  </a:endParaRPr>
                </a:p>
                <a:p>
                  <a:endParaRPr lang="en-US" altLang="ja-JP" sz="1000" i="1" dirty="0">
                    <a:ea typeface="Cambria Math" panose="02040503050406030204" pitchFamily="18" charset="0"/>
                  </a:endParaRPr>
                </a:p>
                <a:p>
                  <a:r>
                    <a:rPr lang="ja-JP" altLang="en-US" sz="4000" dirty="0"/>
                    <a:t>          ↑ </a:t>
                  </a:r>
                  <a:r>
                    <a:rPr lang="en-US" altLang="ja-JP" sz="4000" dirty="0">
                      <a:latin typeface="メイリオ" panose="020B0604030504040204" pitchFamily="50" charset="-128"/>
                      <a:ea typeface="メイリオ" panose="020B0604030504040204" pitchFamily="50" charset="-128"/>
                    </a:rPr>
                    <a:t>Debye function</a:t>
                  </a:r>
                </a:p>
              </p:txBody>
            </p:sp>
          </mc:Choice>
          <mc:Fallback xmlns="">
            <p:sp>
              <p:nvSpPr>
                <p:cNvPr id="166" name="テキスト ボックス 165">
                  <a:extLst>
                    <a:ext uri="{FF2B5EF4-FFF2-40B4-BE49-F238E27FC236}">
                      <a16:creationId xmlns:a16="http://schemas.microsoft.com/office/drawing/2014/main" id="{0DEC5D98-C4D0-41CD-9630-F4548371BE2D}"/>
                    </a:ext>
                  </a:extLst>
                </p:cNvPr>
                <p:cNvSpPr txBox="1">
                  <a:spLocks noRot="1" noChangeAspect="1" noMove="1" noResize="1" noEditPoints="1" noAdjustHandles="1" noChangeArrowheads="1" noChangeShapeType="1" noTextEdit="1"/>
                </p:cNvSpPr>
                <p:nvPr/>
              </p:nvSpPr>
              <p:spPr>
                <a:xfrm>
                  <a:off x="20570576" y="9729170"/>
                  <a:ext cx="6376305" cy="3312766"/>
                </a:xfrm>
                <a:prstGeom prst="rect">
                  <a:avLst/>
                </a:prstGeom>
                <a:blipFill>
                  <a:blip r:embed="rId3"/>
                  <a:stretch>
                    <a:fillRect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A093210D-5044-452D-8628-57BEB6A4C65B}"/>
                    </a:ext>
                  </a:extLst>
                </p:cNvPr>
                <p:cNvSpPr txBox="1"/>
                <p:nvPr/>
              </p:nvSpPr>
              <p:spPr>
                <a:xfrm>
                  <a:off x="21413838" y="13573805"/>
                  <a:ext cx="4822580" cy="1569660"/>
                </a:xfrm>
                <a:prstGeom prst="rect">
                  <a:avLst/>
                </a:prstGeom>
                <a:solidFill>
                  <a:srgbClr val="92D050"/>
                </a:solid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緩和時間</a:t>
                  </a:r>
                  <a:r>
                    <a:rPr lang="en-US" altLang="ja-JP" sz="3200" dirty="0">
                      <a:latin typeface="メイリオ" panose="020B0604030504040204" pitchFamily="50" charset="-128"/>
                      <a:ea typeface="メイリオ" panose="020B0604030504040204" pitchFamily="50" charset="-128"/>
                    </a:rPr>
                    <a:t>: </a:t>
                  </a:r>
                  <a14:m>
                    <m:oMath xmlns:m="http://schemas.openxmlformats.org/officeDocument/2006/math">
                      <m:r>
                        <a:rPr lang="ja-JP" altLang="en-US" sz="3200" i="1" smtClean="0">
                          <a:latin typeface="Cambria Math" panose="02040503050406030204" pitchFamily="18" charset="0"/>
                          <a:ea typeface="メイリオ" panose="020B0604030504040204" pitchFamily="50" charset="-128"/>
                        </a:rPr>
                        <m:t>𝜏</m:t>
                      </m:r>
                    </m:oMath>
                  </a14:m>
                  <a:endParaRPr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緩和強度</a:t>
                  </a:r>
                  <a:r>
                    <a:rPr kumimoji="1" lang="en-US" altLang="ja-JP" sz="32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r>
                        <a:rPr kumimoji="1" lang="ja-JP" altLang="en-US" sz="3200" i="1" smtClean="0">
                          <a:latin typeface="Cambria Math" panose="02040503050406030204" pitchFamily="18" charset="0"/>
                          <a:ea typeface="Cambria Math" panose="02040503050406030204" pitchFamily="18" charset="0"/>
                        </a:rPr>
                        <m:t>𝜀</m:t>
                      </m:r>
                    </m:oMath>
                  </a14:m>
                  <a:endParaRPr kumimoji="1" lang="en-US" altLang="ja-JP" sz="3200" dirty="0">
                    <a:latin typeface="メイリオ" panose="020B0604030504040204" pitchFamily="50" charset="-128"/>
                    <a:ea typeface="Cambria Math" panose="02040503050406030204" pitchFamily="18" charset="0"/>
                  </a:endParaRPr>
                </a:p>
                <a:p>
                  <a:r>
                    <a:rPr lang="ja-JP" altLang="en-US" sz="3200" dirty="0">
                      <a:latin typeface="メイリオ" panose="020B0604030504040204" pitchFamily="50" charset="-128"/>
                      <a:ea typeface="メイリオ" panose="020B0604030504040204" pitchFamily="50" charset="-128"/>
                    </a:rPr>
                    <a:t>瞬間誘電率</a:t>
                  </a:r>
                  <a:r>
                    <a:rPr lang="en-US" altLang="ja-JP" sz="32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3200" i="1">
                              <a:latin typeface="Cambria Math" panose="02040503050406030204" pitchFamily="18" charset="0"/>
                              <a:ea typeface="メイリオ" panose="020B0604030504040204" pitchFamily="50" charset="-128"/>
                            </a:rPr>
                          </m:ctrlPr>
                        </m:sSubPr>
                        <m:e>
                          <m:r>
                            <a:rPr lang="ja-JP" altLang="en-US" sz="3200" i="1">
                              <a:latin typeface="Cambria Math" panose="02040503050406030204" pitchFamily="18" charset="0"/>
                              <a:ea typeface="メイリオ" panose="020B0604030504040204" pitchFamily="50" charset="-128"/>
                            </a:rPr>
                            <m:t>𝜀</m:t>
                          </m:r>
                        </m:e>
                        <m:sub>
                          <m:r>
                            <a:rPr lang="en-US" altLang="ja-JP" sz="3200" i="1">
                              <a:latin typeface="Cambria Math" panose="02040503050406030204" pitchFamily="18" charset="0"/>
                              <a:ea typeface="Cambria Math" panose="02040503050406030204" pitchFamily="18" charset="0"/>
                            </a:rPr>
                            <m:t>∞</m:t>
                          </m:r>
                        </m:sub>
                      </m:sSub>
                      <m:r>
                        <a:rPr lang="en-US" altLang="ja-JP" sz="3200" i="1">
                          <a:latin typeface="Cambria Math" panose="02040503050406030204" pitchFamily="18" charset="0"/>
                          <a:ea typeface="Cambria Math" panose="02040503050406030204" pitchFamily="18" charset="0"/>
                        </a:rPr>
                        <m:t> </m:t>
                      </m:r>
                    </m:oMath>
                  </a14:m>
                  <a:r>
                    <a:rPr kumimoji="1" lang="ja-JP" altLang="en-US" sz="3200" dirty="0">
                      <a:latin typeface="メイリオ" panose="020B0604030504040204" pitchFamily="50" charset="-128"/>
                      <a:ea typeface="Cambria Math" panose="02040503050406030204" pitchFamily="18" charset="0"/>
                    </a:rPr>
                    <a:t>　</a:t>
                  </a:r>
                  <a:endParaRPr kumimoji="1" lang="en-US" altLang="ja-JP" sz="3200" dirty="0">
                    <a:latin typeface="メイリオ" panose="020B0604030504040204" pitchFamily="50" charset="-128"/>
                    <a:ea typeface="Cambria Math" panose="02040503050406030204" pitchFamily="18" charset="0"/>
                  </a:endParaRPr>
                </a:p>
              </p:txBody>
            </p:sp>
          </mc:Choice>
          <mc:Fallback xmlns="">
            <p:sp>
              <p:nvSpPr>
                <p:cNvPr id="320" name="テキスト ボックス 319">
                  <a:extLst>
                    <a:ext uri="{FF2B5EF4-FFF2-40B4-BE49-F238E27FC236}">
                      <a16:creationId xmlns:a16="http://schemas.microsoft.com/office/drawing/2014/main" id="{A093210D-5044-452D-8628-57BEB6A4C65B}"/>
                    </a:ext>
                  </a:extLst>
                </p:cNvPr>
                <p:cNvSpPr txBox="1">
                  <a:spLocks noRot="1" noChangeAspect="1" noMove="1" noResize="1" noEditPoints="1" noAdjustHandles="1" noChangeArrowheads="1" noChangeShapeType="1" noTextEdit="1"/>
                </p:cNvSpPr>
                <p:nvPr/>
              </p:nvSpPr>
              <p:spPr>
                <a:xfrm>
                  <a:off x="21413838" y="13573805"/>
                  <a:ext cx="4822580" cy="1569660"/>
                </a:xfrm>
                <a:prstGeom prst="rect">
                  <a:avLst/>
                </a:prstGeom>
                <a:blipFill>
                  <a:blip r:embed="rId4"/>
                  <a:stretch>
                    <a:fillRect l="-2806" t="-4669" b="-13230"/>
                  </a:stretch>
                </a:blipFill>
              </p:spPr>
              <p:txBody>
                <a:bodyPr/>
                <a:lstStyle/>
                <a:p>
                  <a:r>
                    <a:rPr lang="ja-JP" altLang="en-US">
                      <a:noFill/>
                    </a:rPr>
                    <a:t> </a:t>
                  </a:r>
                </a:p>
              </p:txBody>
            </p:sp>
          </mc:Fallback>
        </mc:AlternateContent>
      </p:grpSp>
      <p:grpSp>
        <p:nvGrpSpPr>
          <p:cNvPr id="344" name="グループ化 343">
            <a:extLst>
              <a:ext uri="{FF2B5EF4-FFF2-40B4-BE49-F238E27FC236}">
                <a16:creationId xmlns:a16="http://schemas.microsoft.com/office/drawing/2014/main" id="{0A31AE17-A01B-45CB-9ABA-707DB1A9769F}"/>
              </a:ext>
            </a:extLst>
          </p:cNvPr>
          <p:cNvGrpSpPr/>
          <p:nvPr/>
        </p:nvGrpSpPr>
        <p:grpSpPr>
          <a:xfrm>
            <a:off x="5459253" y="8500595"/>
            <a:ext cx="8706849" cy="7738369"/>
            <a:chOff x="8381035" y="8367138"/>
            <a:chExt cx="8706849" cy="7738369"/>
          </a:xfrm>
        </p:grpSpPr>
        <p:grpSp>
          <p:nvGrpSpPr>
            <p:cNvPr id="71" name="グループ化 70">
              <a:extLst>
                <a:ext uri="{FF2B5EF4-FFF2-40B4-BE49-F238E27FC236}">
                  <a16:creationId xmlns:a16="http://schemas.microsoft.com/office/drawing/2014/main" id="{1C5A22B8-FD9F-4F90-9697-E4BED3321CF2}"/>
                </a:ext>
              </a:extLst>
            </p:cNvPr>
            <p:cNvGrpSpPr/>
            <p:nvPr/>
          </p:nvGrpSpPr>
          <p:grpSpPr>
            <a:xfrm>
              <a:off x="8381035" y="8367138"/>
              <a:ext cx="8706849" cy="7738369"/>
              <a:chOff x="5908184" y="8191651"/>
              <a:chExt cx="8706849" cy="7738369"/>
            </a:xfrm>
          </p:grpSpPr>
          <p:grpSp>
            <p:nvGrpSpPr>
              <p:cNvPr id="69" name="グループ化 68">
                <a:extLst>
                  <a:ext uri="{FF2B5EF4-FFF2-40B4-BE49-F238E27FC236}">
                    <a16:creationId xmlns:a16="http://schemas.microsoft.com/office/drawing/2014/main" id="{8E3F846B-4717-406C-9845-9F45CBCA91C7}"/>
                  </a:ext>
                </a:extLst>
              </p:cNvPr>
              <p:cNvGrpSpPr/>
              <p:nvPr/>
            </p:nvGrpSpPr>
            <p:grpSpPr>
              <a:xfrm>
                <a:off x="6066860" y="8191651"/>
                <a:ext cx="8548173" cy="7738369"/>
                <a:chOff x="7235045" y="8387602"/>
                <a:chExt cx="8548173" cy="7738369"/>
              </a:xfrm>
            </p:grpSpPr>
            <p:grpSp>
              <p:nvGrpSpPr>
                <p:cNvPr id="67" name="グループ化 66">
                  <a:extLst>
                    <a:ext uri="{FF2B5EF4-FFF2-40B4-BE49-F238E27FC236}">
                      <a16:creationId xmlns:a16="http://schemas.microsoft.com/office/drawing/2014/main" id="{762C7162-CBDB-453B-8D98-45DFD2DB31E8}"/>
                    </a:ext>
                  </a:extLst>
                </p:cNvPr>
                <p:cNvGrpSpPr/>
                <p:nvPr/>
              </p:nvGrpSpPr>
              <p:grpSpPr>
                <a:xfrm>
                  <a:off x="7235045" y="8387602"/>
                  <a:ext cx="8548173" cy="7738369"/>
                  <a:chOff x="4944692" y="8355086"/>
                  <a:chExt cx="8548173" cy="7738369"/>
                </a:xfrm>
              </p:grpSpPr>
              <p:grpSp>
                <p:nvGrpSpPr>
                  <p:cNvPr id="57" name="グループ化 56">
                    <a:extLst>
                      <a:ext uri="{FF2B5EF4-FFF2-40B4-BE49-F238E27FC236}">
                        <a16:creationId xmlns:a16="http://schemas.microsoft.com/office/drawing/2014/main" id="{A4C80EFD-2662-4F41-B060-E2048F3DC209}"/>
                      </a:ext>
                    </a:extLst>
                  </p:cNvPr>
                  <p:cNvGrpSpPr/>
                  <p:nvPr/>
                </p:nvGrpSpPr>
                <p:grpSpPr>
                  <a:xfrm>
                    <a:off x="6240224" y="8355086"/>
                    <a:ext cx="7252641" cy="7738369"/>
                    <a:chOff x="6691639" y="8217321"/>
                    <a:chExt cx="7252641" cy="7738369"/>
                  </a:xfrm>
                </p:grpSpPr>
                <p:sp>
                  <p:nvSpPr>
                    <p:cNvPr id="51" name="四角形: 上の 2 つの角を丸める 50">
                      <a:extLst>
                        <a:ext uri="{FF2B5EF4-FFF2-40B4-BE49-F238E27FC236}">
                          <a16:creationId xmlns:a16="http://schemas.microsoft.com/office/drawing/2014/main" id="{417D6A4E-36E7-4901-85CB-1710A135DEE6}"/>
                        </a:ext>
                      </a:extLst>
                    </p:cNvPr>
                    <p:cNvSpPr/>
                    <p:nvPr/>
                  </p:nvSpPr>
                  <p:spPr>
                    <a:xfrm>
                      <a:off x="6691639" y="11304344"/>
                      <a:ext cx="4539828" cy="2841086"/>
                    </a:xfrm>
                    <a:prstGeom prst="round2Same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4AD4FF4-64A7-4B93-948F-DF1B32329654}"/>
                        </a:ext>
                      </a:extLst>
                    </p:cNvPr>
                    <p:cNvSpPr/>
                    <p:nvPr/>
                  </p:nvSpPr>
                  <p:spPr>
                    <a:xfrm>
                      <a:off x="8275334" y="8626897"/>
                      <a:ext cx="5518533" cy="5518533"/>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D644963-E9B4-449E-A1E6-F2AA2D2FD73A}"/>
                        </a:ext>
                      </a:extLst>
                    </p:cNvPr>
                    <p:cNvSpPr/>
                    <p:nvPr/>
                  </p:nvSpPr>
                  <p:spPr>
                    <a:xfrm>
                      <a:off x="7018337" y="8217321"/>
                      <a:ext cx="6925943" cy="3073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C188BC32-4B6D-49AA-B9A7-53ECCD729B2B}"/>
                        </a:ext>
                      </a:extLst>
                    </p:cNvPr>
                    <p:cNvSpPr/>
                    <p:nvPr/>
                  </p:nvSpPr>
                  <p:spPr>
                    <a:xfrm rot="5400000">
                      <a:off x="8899742" y="11021289"/>
                      <a:ext cx="6925943" cy="2942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矢印コネクタ 59">
                    <a:extLst>
                      <a:ext uri="{FF2B5EF4-FFF2-40B4-BE49-F238E27FC236}">
                        <a16:creationId xmlns:a16="http://schemas.microsoft.com/office/drawing/2014/main" id="{CC938D65-2466-4F8D-9779-AE139F9C044A}"/>
                      </a:ext>
                    </a:extLst>
                  </p:cNvPr>
                  <p:cNvCxnSpPr>
                    <a:cxnSpLocks/>
                  </p:cNvCxnSpPr>
                  <p:nvPr/>
                </p:nvCxnSpPr>
                <p:spPr>
                  <a:xfrm>
                    <a:off x="4944692" y="14283195"/>
                    <a:ext cx="716584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3" name="直線矢印コネクタ 142">
                  <a:extLst>
                    <a:ext uri="{FF2B5EF4-FFF2-40B4-BE49-F238E27FC236}">
                      <a16:creationId xmlns:a16="http://schemas.microsoft.com/office/drawing/2014/main" id="{574E440B-AB35-4FD1-84AA-C7F3963EBBEA}"/>
                    </a:ext>
                  </a:extLst>
                </p:cNvPr>
                <p:cNvCxnSpPr>
                  <a:cxnSpLocks/>
                </p:cNvCxnSpPr>
                <p:nvPr/>
              </p:nvCxnSpPr>
              <p:spPr>
                <a:xfrm flipH="1" flipV="1">
                  <a:off x="7709078" y="10585334"/>
                  <a:ext cx="1" cy="407230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F6A5162A-032F-4622-8C78-D9A8D0F273DF}"/>
                  </a:ext>
                </a:extLst>
              </p:cNvPr>
              <p:cNvSpPr txBox="1"/>
              <p:nvPr/>
            </p:nvSpPr>
            <p:spPr>
              <a:xfrm rot="16200000">
                <a:off x="4908128" y="11743285"/>
                <a:ext cx="2605066" cy="604953"/>
              </a:xfrm>
              <a:prstGeom prst="rect">
                <a:avLst/>
              </a:prstGeom>
              <a:noFill/>
            </p:spPr>
            <p:txBody>
              <a:bodyPr wrap="square" rtlCol="0">
                <a:spAutoFit/>
              </a:bodyPr>
              <a:lstStyle/>
              <a:p>
                <a:r>
                  <a:rPr kumimoji="1" lang="en-US" altLang="ja-JP" sz="3200" dirty="0"/>
                  <a:t>Voltage[mV]</a:t>
                </a:r>
                <a:endParaRPr kumimoji="1" lang="ja-JP" altLang="en-US" sz="3200" dirty="0"/>
              </a:p>
            </p:txBody>
          </p:sp>
          <p:sp>
            <p:nvSpPr>
              <p:cNvPr id="151" name="テキスト ボックス 150">
                <a:extLst>
                  <a:ext uri="{FF2B5EF4-FFF2-40B4-BE49-F238E27FC236}">
                    <a16:creationId xmlns:a16="http://schemas.microsoft.com/office/drawing/2014/main" id="{903D709F-7CB1-4C34-B887-87594FFF48E6}"/>
                  </a:ext>
                </a:extLst>
              </p:cNvPr>
              <p:cNvSpPr txBox="1"/>
              <p:nvPr/>
            </p:nvSpPr>
            <p:spPr>
              <a:xfrm>
                <a:off x="12221848" y="14269837"/>
                <a:ext cx="1124173" cy="584775"/>
              </a:xfrm>
              <a:prstGeom prst="rect">
                <a:avLst/>
              </a:prstGeom>
              <a:noFill/>
            </p:spPr>
            <p:txBody>
              <a:bodyPr wrap="square" rtlCol="0">
                <a:spAutoFit/>
              </a:bodyPr>
              <a:lstStyle/>
              <a:p>
                <a:r>
                  <a:rPr lang="en-US" altLang="ja-JP" sz="3200" dirty="0"/>
                  <a:t>Time</a:t>
                </a:r>
                <a:endParaRPr kumimoji="1" lang="ja-JP" altLang="en-US" sz="3200" dirty="0"/>
              </a:p>
            </p:txBody>
          </p:sp>
        </p:grpSp>
        <p:sp>
          <p:nvSpPr>
            <p:cNvPr id="328" name="テキスト ボックス 327">
              <a:extLst>
                <a:ext uri="{FF2B5EF4-FFF2-40B4-BE49-F238E27FC236}">
                  <a16:creationId xmlns:a16="http://schemas.microsoft.com/office/drawing/2014/main" id="{024236CC-8F14-4B7C-8998-1D05C963A9AB}"/>
                </a:ext>
              </a:extLst>
            </p:cNvPr>
            <p:cNvSpPr txBox="1"/>
            <p:nvPr/>
          </p:nvSpPr>
          <p:spPr>
            <a:xfrm>
              <a:off x="10876388" y="10217965"/>
              <a:ext cx="2380320" cy="523220"/>
            </a:xfrm>
            <a:prstGeom prst="rect">
              <a:avLst/>
            </a:prstGeom>
            <a:noFill/>
          </p:spPr>
          <p:txBody>
            <a:bodyPr wrap="square" rtlCol="0">
              <a:spAutoFit/>
            </a:bodyPr>
            <a:lstStyle/>
            <a:p>
              <a:r>
                <a:rPr lang="en-US" altLang="ja-JP" sz="2800" b="1" dirty="0">
                  <a:latin typeface="メイリオ" panose="020B0604030504040204" pitchFamily="50" charset="-128"/>
                  <a:ea typeface="メイリオ" panose="020B0604030504040204" pitchFamily="50" charset="-128"/>
                </a:rPr>
                <a:t>Start</a:t>
              </a:r>
              <a:r>
                <a:rPr lang="ja-JP" altLang="en-US" sz="2800" b="1" dirty="0">
                  <a:latin typeface="メイリオ" panose="020B0604030504040204" pitchFamily="50" charset="-128"/>
                  <a:ea typeface="メイリオ" panose="020B0604030504040204" pitchFamily="50" charset="-128"/>
                </a:rPr>
                <a:t> </a:t>
              </a:r>
              <a:r>
                <a:rPr lang="en-US" altLang="ja-JP" sz="2800" b="1" dirty="0">
                  <a:latin typeface="メイリオ" panose="020B0604030504040204" pitchFamily="50" charset="-128"/>
                  <a:ea typeface="メイリオ" panose="020B0604030504040204" pitchFamily="50" charset="-128"/>
                </a:rPr>
                <a:t>point</a:t>
              </a:r>
              <a:endParaRPr kumimoji="1" lang="en-US" altLang="ja-JP" sz="2800" b="1" dirty="0">
                <a:latin typeface="メイリオ" panose="020B0604030504040204" pitchFamily="50" charset="-128"/>
                <a:ea typeface="メイリオ" panose="020B0604030504040204" pitchFamily="50" charset="-128"/>
              </a:endParaRPr>
            </a:p>
          </p:txBody>
        </p:sp>
        <p:sp>
          <p:nvSpPr>
            <p:cNvPr id="182" name="テキスト ボックス 181">
              <a:extLst>
                <a:ext uri="{FF2B5EF4-FFF2-40B4-BE49-F238E27FC236}">
                  <a16:creationId xmlns:a16="http://schemas.microsoft.com/office/drawing/2014/main" id="{A8F52C25-F083-4534-A6B3-834B85C6D531}"/>
                </a:ext>
              </a:extLst>
            </p:cNvPr>
            <p:cNvSpPr txBox="1"/>
            <p:nvPr/>
          </p:nvSpPr>
          <p:spPr>
            <a:xfrm>
              <a:off x="14214760" y="12885127"/>
              <a:ext cx="2493635" cy="523220"/>
            </a:xfrm>
            <a:prstGeom prst="rect">
              <a:avLst/>
            </a:prstGeom>
            <a:noFill/>
          </p:spPr>
          <p:txBody>
            <a:bodyPr wrap="square" rtlCol="0">
              <a:spAutoFit/>
            </a:bodyPr>
            <a:lstStyle/>
            <a:p>
              <a:r>
                <a:rPr lang="en-US" altLang="ja-JP" sz="2800" b="1" dirty="0">
                  <a:latin typeface="メイリオ" panose="020B0604030504040204" pitchFamily="50" charset="-128"/>
                  <a:ea typeface="メイリオ" panose="020B0604030504040204" pitchFamily="50" charset="-128"/>
                </a:rPr>
                <a:t>End</a:t>
              </a:r>
              <a:r>
                <a:rPr lang="ja-JP" altLang="en-US" sz="2800" b="1" dirty="0">
                  <a:latin typeface="メイリオ" panose="020B0604030504040204" pitchFamily="50" charset="-128"/>
                  <a:ea typeface="メイリオ" panose="020B0604030504040204" pitchFamily="50" charset="-128"/>
                </a:rPr>
                <a:t> </a:t>
              </a:r>
              <a:r>
                <a:rPr lang="en-US" altLang="ja-JP" sz="2800" b="1" dirty="0">
                  <a:latin typeface="メイリオ" panose="020B0604030504040204" pitchFamily="50" charset="-128"/>
                  <a:ea typeface="メイリオ" panose="020B0604030504040204" pitchFamily="50" charset="-128"/>
                </a:rPr>
                <a:t>point</a:t>
              </a:r>
              <a:endParaRPr kumimoji="1" lang="en-US" altLang="ja-JP" sz="2800" b="1" dirty="0">
                <a:latin typeface="メイリオ" panose="020B0604030504040204" pitchFamily="50" charset="-128"/>
                <a:ea typeface="メイリオ" panose="020B0604030504040204" pitchFamily="50" charset="-128"/>
              </a:endParaRPr>
            </a:p>
          </p:txBody>
        </p:sp>
        <p:cxnSp>
          <p:nvCxnSpPr>
            <p:cNvPr id="333" name="直線矢印コネクタ 332">
              <a:extLst>
                <a:ext uri="{FF2B5EF4-FFF2-40B4-BE49-F238E27FC236}">
                  <a16:creationId xmlns:a16="http://schemas.microsoft.com/office/drawing/2014/main" id="{EC221C1B-3059-4181-9D9D-F78D6DCCDF85}"/>
                </a:ext>
              </a:extLst>
            </p:cNvPr>
            <p:cNvCxnSpPr>
              <a:cxnSpLocks/>
            </p:cNvCxnSpPr>
            <p:nvPr/>
          </p:nvCxnSpPr>
          <p:spPr>
            <a:xfrm flipH="1">
              <a:off x="11515213" y="10738173"/>
              <a:ext cx="278042" cy="5967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4E9B79CC-078D-42FD-B64C-406AB710497C}"/>
                </a:ext>
              </a:extLst>
            </p:cNvPr>
            <p:cNvCxnSpPr>
              <a:cxnSpLocks/>
            </p:cNvCxnSpPr>
            <p:nvPr/>
          </p:nvCxnSpPr>
          <p:spPr>
            <a:xfrm flipH="1">
              <a:off x="14869670" y="13597318"/>
              <a:ext cx="278042" cy="5967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37" name="図 336">
            <a:extLst>
              <a:ext uri="{FF2B5EF4-FFF2-40B4-BE49-F238E27FC236}">
                <a16:creationId xmlns:a16="http://schemas.microsoft.com/office/drawing/2014/main" id="{F64776BF-0450-4010-BDF8-4E6E34BF40AF}"/>
              </a:ext>
            </a:extLst>
          </p:cNvPr>
          <p:cNvPicPr>
            <a:picLocks noChangeAspect="1"/>
          </p:cNvPicPr>
          <p:nvPr/>
        </p:nvPicPr>
        <p:blipFill rotWithShape="1">
          <a:blip r:embed="rId5"/>
          <a:srcRect l="50127" t="22868" r="28402" b="41942"/>
          <a:stretch/>
        </p:blipFill>
        <p:spPr>
          <a:xfrm>
            <a:off x="9858362" y="17118105"/>
            <a:ext cx="4121349" cy="4221792"/>
          </a:xfrm>
          <a:prstGeom prst="rect">
            <a:avLst/>
          </a:prstGeom>
        </p:spPr>
      </p:pic>
      <p:grpSp>
        <p:nvGrpSpPr>
          <p:cNvPr id="345" name="グループ化 344">
            <a:extLst>
              <a:ext uri="{FF2B5EF4-FFF2-40B4-BE49-F238E27FC236}">
                <a16:creationId xmlns:a16="http://schemas.microsoft.com/office/drawing/2014/main" id="{F24FA3B8-36E5-4006-B3AF-695B53A83490}"/>
              </a:ext>
            </a:extLst>
          </p:cNvPr>
          <p:cNvGrpSpPr/>
          <p:nvPr/>
        </p:nvGrpSpPr>
        <p:grpSpPr>
          <a:xfrm>
            <a:off x="12021679" y="9899647"/>
            <a:ext cx="4285432" cy="3204857"/>
            <a:chOff x="14445994" y="9641802"/>
            <a:chExt cx="4899404" cy="3204857"/>
          </a:xfrm>
        </p:grpSpPr>
        <p:grpSp>
          <p:nvGrpSpPr>
            <p:cNvPr id="14" name="グループ化 13">
              <a:extLst>
                <a:ext uri="{FF2B5EF4-FFF2-40B4-BE49-F238E27FC236}">
                  <a16:creationId xmlns:a16="http://schemas.microsoft.com/office/drawing/2014/main" id="{196A5B7B-5EF3-42F0-9D7A-77EB5AB15F30}"/>
                </a:ext>
              </a:extLst>
            </p:cNvPr>
            <p:cNvGrpSpPr/>
            <p:nvPr/>
          </p:nvGrpSpPr>
          <p:grpSpPr>
            <a:xfrm>
              <a:off x="14658762" y="10296084"/>
              <a:ext cx="4440401" cy="2550575"/>
              <a:chOff x="17140385" y="11133407"/>
              <a:chExt cx="4440401" cy="2550575"/>
            </a:xfrm>
          </p:grpSpPr>
          <p:sp>
            <p:nvSpPr>
              <p:cNvPr id="245" name="矢印: 右 244">
                <a:extLst>
                  <a:ext uri="{FF2B5EF4-FFF2-40B4-BE49-F238E27FC236}">
                    <a16:creationId xmlns:a16="http://schemas.microsoft.com/office/drawing/2014/main" id="{42A86BE4-B7D0-40C0-B199-73EF8CE09AB0}"/>
                  </a:ext>
                </a:extLst>
              </p:cNvPr>
              <p:cNvSpPr/>
              <p:nvPr/>
            </p:nvSpPr>
            <p:spPr>
              <a:xfrm>
                <a:off x="17618918" y="11133407"/>
                <a:ext cx="3685343" cy="2550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a:extLst>
                  <a:ext uri="{FF2B5EF4-FFF2-40B4-BE49-F238E27FC236}">
                    <a16:creationId xmlns:a16="http://schemas.microsoft.com/office/drawing/2014/main" id="{4561F255-E329-47CF-95DC-ED1E736F6C06}"/>
                  </a:ext>
                </a:extLst>
              </p:cNvPr>
              <p:cNvSpPr txBox="1"/>
              <p:nvPr/>
            </p:nvSpPr>
            <p:spPr>
              <a:xfrm>
                <a:off x="17140385" y="11946649"/>
                <a:ext cx="4440401" cy="954107"/>
              </a:xfrm>
              <a:prstGeom prst="rect">
                <a:avLst/>
              </a:prstGeom>
              <a:noFill/>
            </p:spPr>
            <p:txBody>
              <a:bodyPr wrap="square" rtlCol="0">
                <a:spAutoFit/>
              </a:bodyPr>
              <a:lstStyle/>
              <a:p>
                <a:pPr algn="ctr"/>
                <a:r>
                  <a:rPr lang="en-US" altLang="ja-JP" sz="2800" dirty="0">
                    <a:latin typeface="Times New Roman" panose="02020603050405020304" pitchFamily="18" charset="0"/>
                    <a:ea typeface="メイリオ" panose="020B0604030504040204" pitchFamily="50" charset="-128"/>
                    <a:cs typeface="Times New Roman" panose="02020603050405020304" pitchFamily="18" charset="0"/>
                  </a:rPr>
                  <a:t>Laplace</a:t>
                </a:r>
                <a:r>
                  <a:rPr lang="ja-JP" altLang="en-US" sz="28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800" dirty="0">
                    <a:latin typeface="Times New Roman" panose="02020603050405020304" pitchFamily="18" charset="0"/>
                    <a:ea typeface="メイリオ" panose="020B0604030504040204" pitchFamily="50" charset="-128"/>
                    <a:cs typeface="Times New Roman" panose="02020603050405020304" pitchFamily="18" charset="0"/>
                  </a:rPr>
                  <a:t> Fourier</a:t>
                </a:r>
              </a:p>
              <a:p>
                <a:pPr algn="ctr"/>
                <a:r>
                  <a:rPr lang="en-US" altLang="ja-JP" sz="2800" dirty="0">
                    <a:latin typeface="Times New Roman" panose="02020603050405020304" pitchFamily="18" charset="0"/>
                    <a:ea typeface="メイリオ" panose="020B0604030504040204" pitchFamily="50" charset="-128"/>
                    <a:cs typeface="Times New Roman" panose="02020603050405020304" pitchFamily="18" charset="0"/>
                  </a:rPr>
                  <a:t> transform</a:t>
                </a:r>
                <a:endParaRPr kumimoji="1" lang="en-US" altLang="ja-JP" sz="28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31" name="テキスト ボックス 130">
                  <a:extLst>
                    <a:ext uri="{FF2B5EF4-FFF2-40B4-BE49-F238E27FC236}">
                      <a16:creationId xmlns:a16="http://schemas.microsoft.com/office/drawing/2014/main" id="{CFE549DB-8F11-4120-AEF5-ADE9A5218449}"/>
                    </a:ext>
                  </a:extLst>
                </p:cNvPr>
                <p:cNvSpPr txBox="1"/>
                <p:nvPr/>
              </p:nvSpPr>
              <p:spPr>
                <a:xfrm>
                  <a:off x="14445994" y="9641802"/>
                  <a:ext cx="489940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i="1" smtClean="0">
                                <a:latin typeface="Cambria Math" panose="02040503050406030204" pitchFamily="18" charset="0"/>
                              </a:rPr>
                            </m:ctrlPr>
                          </m:sSupPr>
                          <m:e>
                            <m:r>
                              <a:rPr kumimoji="1" lang="ja-JP" altLang="en-US" sz="3600" i="1">
                                <a:latin typeface="Cambria Math" panose="02040503050406030204" pitchFamily="18" charset="0"/>
                              </a:rPr>
                              <m:t>𝜀</m:t>
                            </m:r>
                          </m:e>
                          <m:sup>
                            <m:r>
                              <a:rPr kumimoji="1" lang="en-US" altLang="ja-JP" sz="3600" i="1">
                                <a:latin typeface="Cambria Math" panose="02040503050406030204" pitchFamily="18" charset="0"/>
                              </a:rPr>
                              <m:t>∗</m:t>
                            </m:r>
                          </m:sup>
                        </m:sSup>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ja-JP" altLang="en-US" sz="3600" i="1" smtClean="0">
                                <a:latin typeface="Cambria Math" panose="02040503050406030204" pitchFamily="18" charset="0"/>
                              </a:rPr>
                              <m:t>𝜀</m:t>
                            </m:r>
                          </m:e>
                          <m:sup>
                            <m:r>
                              <a:rPr kumimoji="1" lang="en-US" altLang="ja-JP" sz="3600" b="0" i="1" smtClean="0">
                                <a:latin typeface="Cambria Math" panose="02040503050406030204" pitchFamily="18" charset="0"/>
                              </a:rPr>
                              <m:t>′</m:t>
                            </m:r>
                          </m:sup>
                        </m:sSup>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𝑖</m:t>
                        </m:r>
                        <m:r>
                          <a:rPr kumimoji="1" lang="ja-JP" altLang="en-US" sz="3600" b="0" i="1" smtClean="0">
                            <a:latin typeface="Cambria Math" panose="02040503050406030204" pitchFamily="18" charset="0"/>
                          </a:rPr>
                          <m:t>𝜀</m:t>
                        </m:r>
                        <m:r>
                          <a:rPr kumimoji="1" lang="en-US" altLang="ja-JP" sz="3600" b="0" i="1" smtClean="0">
                            <a:latin typeface="Cambria Math" panose="02040503050406030204" pitchFamily="18" charset="0"/>
                          </a:rPr>
                          <m:t>“</m:t>
                        </m:r>
                      </m:oMath>
                    </m:oMathPara>
                  </a14:m>
                  <a:endParaRPr kumimoji="1" lang="en-US" altLang="ja-JP" sz="3600" b="0" i="1" dirty="0">
                    <a:latin typeface="Cambria Math" panose="02040503050406030204" pitchFamily="18" charset="0"/>
                  </a:endParaRPr>
                </a:p>
              </p:txBody>
            </p:sp>
          </mc:Choice>
          <mc:Fallback xmlns="">
            <p:sp>
              <p:nvSpPr>
                <p:cNvPr id="131" name="テキスト ボックス 130">
                  <a:extLst>
                    <a:ext uri="{FF2B5EF4-FFF2-40B4-BE49-F238E27FC236}">
                      <a16:creationId xmlns:a16="http://schemas.microsoft.com/office/drawing/2014/main" id="{CFE549DB-8F11-4120-AEF5-ADE9A5218449}"/>
                    </a:ext>
                  </a:extLst>
                </p:cNvPr>
                <p:cNvSpPr txBox="1">
                  <a:spLocks noRot="1" noChangeAspect="1" noMove="1" noResize="1" noEditPoints="1" noAdjustHandles="1" noChangeArrowheads="1" noChangeShapeType="1" noTextEdit="1"/>
                </p:cNvSpPr>
                <p:nvPr/>
              </p:nvSpPr>
              <p:spPr>
                <a:xfrm>
                  <a:off x="14445994" y="9641802"/>
                  <a:ext cx="4899404" cy="553998"/>
                </a:xfrm>
                <a:prstGeom prst="rect">
                  <a:avLst/>
                </a:prstGeom>
                <a:blipFill>
                  <a:blip r:embed="rId8"/>
                  <a:stretch>
                    <a:fillRect/>
                  </a:stretch>
                </a:blipFill>
              </p:spPr>
              <p:txBody>
                <a:bodyPr/>
                <a:lstStyle/>
                <a:p>
                  <a:r>
                    <a:rPr lang="ja-JP" altLang="en-US">
                      <a:noFill/>
                    </a:rPr>
                    <a:t> </a:t>
                  </a:r>
                </a:p>
              </p:txBody>
            </p:sp>
          </mc:Fallback>
        </mc:AlternateContent>
      </p:grpSp>
      <p:sp>
        <p:nvSpPr>
          <p:cNvPr id="209" name="テキスト ボックス 208">
            <a:extLst>
              <a:ext uri="{FF2B5EF4-FFF2-40B4-BE49-F238E27FC236}">
                <a16:creationId xmlns:a16="http://schemas.microsoft.com/office/drawing/2014/main" id="{648AB7FE-BB8A-4D68-8340-5F303B3FF49B}"/>
              </a:ext>
            </a:extLst>
          </p:cNvPr>
          <p:cNvSpPr txBox="1"/>
          <p:nvPr/>
        </p:nvSpPr>
        <p:spPr>
          <a:xfrm>
            <a:off x="252125" y="15326195"/>
            <a:ext cx="7165845" cy="115416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dirty="0"/>
              <a:t> </a:t>
            </a:r>
            <a:r>
              <a:rPr lang="en-US" altLang="ja-JP" sz="4000" b="1" u="sng" dirty="0">
                <a:latin typeface="Times New Roman" panose="02020603050405020304" pitchFamily="18" charset="0"/>
                <a:cs typeface="Times New Roman" panose="02020603050405020304" pitchFamily="18" charset="0"/>
              </a:rPr>
              <a:t>Molecular dynamics(MD) </a:t>
            </a:r>
            <a:endParaRPr lang="ja-JP" altLang="en-US" sz="4000" b="1" u="sng" dirty="0">
              <a:latin typeface="Times New Roman" panose="02020603050405020304" pitchFamily="18" charset="0"/>
              <a:ea typeface="HG丸ｺﾞｼｯｸM-PRO" panose="020F0600000000000000" pitchFamily="50" charset="-128"/>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DE2D4CC8-D447-40C7-8FF9-744277579551}"/>
                  </a:ext>
                </a:extLst>
              </p:cNvPr>
              <p:cNvSpPr txBox="1"/>
              <p:nvPr/>
            </p:nvSpPr>
            <p:spPr>
              <a:xfrm>
                <a:off x="14325720" y="16357216"/>
                <a:ext cx="8371783" cy="5038815"/>
              </a:xfrm>
              <a:prstGeom prst="rect">
                <a:avLst/>
              </a:prstGeom>
              <a:solidFill>
                <a:schemeClr val="accent1">
                  <a:lumMod val="60000"/>
                  <a:lumOff val="40000"/>
                </a:schemeClr>
              </a:solidFill>
            </p:spPr>
            <p:txBody>
              <a:bodyPr wrap="square" rtlCol="0">
                <a:spAutoFit/>
              </a:bodyPr>
              <a:lstStyle/>
              <a:p>
                <a:pPr algn="ctr"/>
                <a:endParaRPr lang="en-US" altLang="ja-JP" sz="2800" i="1" dirty="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m:rPr>
                          <m:sty m:val="p"/>
                        </m:rPr>
                        <a:rPr lang="en-US" altLang="ja-JP" sz="2800" i="1" dirty="0" smtClean="0">
                          <a:latin typeface="Cambria Math" panose="02040503050406030204" pitchFamily="18" charset="0"/>
                        </a:rPr>
                        <m:t>φ</m:t>
                      </m:r>
                      <m:d>
                        <m:dPr>
                          <m:ctrlPr>
                            <a:rPr lang="en-US" altLang="ja-JP" sz="2800" i="1" dirty="0" smtClean="0">
                              <a:latin typeface="Cambria Math" panose="02040503050406030204" pitchFamily="18" charset="0"/>
                            </a:rPr>
                          </m:ctrlPr>
                        </m:dPr>
                        <m:e>
                          <m:r>
                            <a:rPr lang="en-US" altLang="ja-JP" sz="2800" i="1" dirty="0" smtClean="0">
                              <a:latin typeface="Cambria Math" panose="02040503050406030204" pitchFamily="18" charset="0"/>
                            </a:rPr>
                            <m:t>𝑡</m:t>
                          </m:r>
                        </m:e>
                      </m:d>
                      <m:r>
                        <a:rPr lang="ja-JP" altLang="en-US" sz="2800" i="1" dirty="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&lt;</m:t>
                          </m:r>
                          <m:nary>
                            <m:naryPr>
                              <m:chr m:val="∑"/>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sub>
                            <m:sup>
                              <m:r>
                                <a:rPr lang="en-US" altLang="ja-JP" sz="2800" i="1">
                                  <a:latin typeface="Cambria Math" panose="02040503050406030204" pitchFamily="18" charset="0"/>
                                </a:rPr>
                                <m:t>𝑁</m:t>
                              </m:r>
                            </m:sup>
                            <m:e>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𝑡</m:t>
                                  </m:r>
                                </m:e>
                              </m:d>
                              <m:r>
                                <a:rPr lang="ja-JP" altLang="en-US" sz="2800" i="1">
                                  <a:latin typeface="Cambria Math" panose="02040503050406030204" pitchFamily="18" charset="0"/>
                                </a:rPr>
                                <m:t>・</m:t>
                              </m:r>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en-US" altLang="ja-JP" sz="2800" i="1">
                                  <a:latin typeface="Cambria Math" panose="02040503050406030204" pitchFamily="18" charset="0"/>
                                </a:rPr>
                                <m:t>&gt;</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&lt;</m:t>
                          </m:r>
                          <m:nary>
                            <m:naryPr>
                              <m:chr m:val="∑"/>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𝑖</m:t>
                              </m:r>
                              <m:r>
                                <a:rPr lang="en-US" altLang="ja-JP" sz="2800" i="1">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rPr>
                                <m:t>𝑗</m:t>
                              </m:r>
                            </m:sub>
                            <m:sup>
                              <m:r>
                                <a:rPr lang="en-US" altLang="ja-JP" sz="2800" i="1">
                                  <a:latin typeface="Cambria Math" panose="02040503050406030204" pitchFamily="18" charset="0"/>
                                </a:rPr>
                                <m:t>𝑁</m:t>
                              </m:r>
                            </m:sup>
                            <m:e>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𝑡</m:t>
                                  </m:r>
                                </m:e>
                              </m:d>
                              <m:r>
                                <a:rPr lang="ja-JP" altLang="en-US" sz="2800" i="1">
                                  <a:latin typeface="Cambria Math" panose="02040503050406030204" pitchFamily="18" charset="0"/>
                                </a:rPr>
                                <m:t>・</m:t>
                              </m:r>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𝑗</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en-US" altLang="ja-JP" sz="2800" i="1">
                                  <a:latin typeface="Cambria Math" panose="02040503050406030204" pitchFamily="18" charset="0"/>
                                </a:rPr>
                                <m:t>&gt;</m:t>
                              </m:r>
                            </m:e>
                          </m:nary>
                        </m:num>
                        <m:den>
                          <m:r>
                            <a:rPr lang="en-US" altLang="ja-JP" sz="2800" b="0" i="1" smtClean="0">
                              <a:latin typeface="Cambria Math" panose="02040503050406030204" pitchFamily="18" charset="0"/>
                            </a:rPr>
                            <m:t>&lt;</m:t>
                          </m:r>
                          <m:nary>
                            <m:naryPr>
                              <m:chr m:val="∑"/>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sub>
                            <m:sup>
                              <m:r>
                                <a:rPr lang="en-US" altLang="ja-JP" sz="2800" i="1">
                                  <a:latin typeface="Cambria Math" panose="02040503050406030204" pitchFamily="18" charset="0"/>
                                </a:rPr>
                                <m:t>𝑁</m:t>
                              </m:r>
                            </m:sup>
                            <m:e>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ja-JP" altLang="en-US" sz="2800" i="1">
                                  <a:latin typeface="Cambria Math" panose="02040503050406030204" pitchFamily="18" charset="0"/>
                                </a:rPr>
                                <m:t>・</m:t>
                              </m:r>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en-US" altLang="ja-JP" sz="2800" i="1">
                                  <a:latin typeface="Cambria Math" panose="02040503050406030204" pitchFamily="18" charset="0"/>
                                </a:rPr>
                                <m:t>&gt;</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&lt;</m:t>
                          </m:r>
                          <m:nary>
                            <m:naryPr>
                              <m:chr m:val="∑"/>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𝑖</m:t>
                              </m:r>
                              <m:r>
                                <a:rPr lang="en-US" altLang="ja-JP" sz="2800" i="1">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rPr>
                                <m:t>𝑗</m:t>
                              </m:r>
                            </m:sub>
                            <m:sup>
                              <m:r>
                                <a:rPr lang="en-US" altLang="ja-JP" sz="2800" i="1">
                                  <a:latin typeface="Cambria Math" panose="02040503050406030204" pitchFamily="18" charset="0"/>
                                </a:rPr>
                                <m:t>𝑁</m:t>
                              </m:r>
                            </m:sup>
                            <m:e>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ja-JP" altLang="en-US" sz="2800" i="1">
                                  <a:latin typeface="Cambria Math" panose="02040503050406030204" pitchFamily="18" charset="0"/>
                                </a:rPr>
                                <m:t>・</m:t>
                              </m:r>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𝑗</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en-US" altLang="ja-JP" sz="2800" i="1">
                                  <a:latin typeface="Cambria Math" panose="02040503050406030204" pitchFamily="18" charset="0"/>
                                </a:rPr>
                                <m:t>&gt;</m:t>
                              </m:r>
                            </m:e>
                          </m:nary>
                        </m:den>
                      </m:f>
                    </m:oMath>
                  </m:oMathPara>
                </a14:m>
                <a:endParaRPr lang="en-US" altLang="ja-JP" sz="2800" i="1" dirty="0">
                  <a:latin typeface="メイリオ" panose="020B0604030504040204" pitchFamily="50" charset="-128"/>
                  <a:ea typeface="メイリオ" panose="020B0604030504040204" pitchFamily="50" charset="-128"/>
                </a:endParaRPr>
              </a:p>
              <a:p>
                <a:endParaRPr lang="en-US" altLang="ja-JP" sz="2800" i="1"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The correlation function between </a:t>
                </a:r>
              </a:p>
              <a:p>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   dipole moments of N molecules: φ (</a:t>
                </a:r>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𝑡</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a:t>
                </a: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The</a:t>
                </a:r>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number of molecules: N</a:t>
                </a: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The</a:t>
                </a:r>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dipole moment: μ</a:t>
                </a: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The elapsed time: t</a:t>
                </a: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Number</a:t>
                </a:r>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of</a:t>
                </a:r>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2800" dirty="0" err="1">
                    <a:latin typeface="メイリオ" panose="020B0604030504040204" pitchFamily="50" charset="-128"/>
                    <a:ea typeface="メイリオ" panose="020B0604030504040204" pitchFamily="50" charset="-128"/>
                    <a:cs typeface="Times New Roman" panose="02020603050405020304" pitchFamily="18" charset="0"/>
                  </a:rPr>
                  <a:t>molecuar</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2800" dirty="0" err="1">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 j</a:t>
                </a:r>
              </a:p>
              <a:p>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   ( </a:t>
                </a:r>
                <a:r>
                  <a:rPr lang="en-US" altLang="ja-JP" sz="2800" dirty="0" err="1">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 = 0, 1, 2…, j = 0, 1, 2…)</a:t>
                </a:r>
              </a:p>
            </p:txBody>
          </p:sp>
        </mc:Choice>
        <mc:Fallback xmlns="">
          <p:sp>
            <p:nvSpPr>
              <p:cNvPr id="108" name="テキスト ボックス 107">
                <a:extLst>
                  <a:ext uri="{FF2B5EF4-FFF2-40B4-BE49-F238E27FC236}">
                    <a16:creationId xmlns:a16="http://schemas.microsoft.com/office/drawing/2014/main" id="{DE2D4CC8-D447-40C7-8FF9-744277579551}"/>
                  </a:ext>
                </a:extLst>
              </p:cNvPr>
              <p:cNvSpPr txBox="1">
                <a:spLocks noRot="1" noChangeAspect="1" noMove="1" noResize="1" noEditPoints="1" noAdjustHandles="1" noChangeArrowheads="1" noChangeShapeType="1" noTextEdit="1"/>
              </p:cNvSpPr>
              <p:nvPr/>
            </p:nvSpPr>
            <p:spPr>
              <a:xfrm>
                <a:off x="14325720" y="16357216"/>
                <a:ext cx="8371783" cy="5038815"/>
              </a:xfrm>
              <a:prstGeom prst="rect">
                <a:avLst/>
              </a:prstGeom>
              <a:blipFill>
                <a:blip r:embed="rId9"/>
                <a:stretch>
                  <a:fillRect l="-1457" b="-2418"/>
                </a:stretch>
              </a:blipFill>
            </p:spPr>
            <p:txBody>
              <a:bodyPr/>
              <a:lstStyle/>
              <a:p>
                <a:r>
                  <a:rPr lang="ja-JP" altLang="en-US">
                    <a:noFill/>
                  </a:rPr>
                  <a:t> </a:t>
                </a:r>
              </a:p>
            </p:txBody>
          </p:sp>
        </mc:Fallback>
      </mc:AlternateContent>
      <p:grpSp>
        <p:nvGrpSpPr>
          <p:cNvPr id="216" name="グループ化 215">
            <a:extLst>
              <a:ext uri="{FF2B5EF4-FFF2-40B4-BE49-F238E27FC236}">
                <a16:creationId xmlns:a16="http://schemas.microsoft.com/office/drawing/2014/main" id="{56B981EA-CE5B-483D-B6E4-07F8F613393F}"/>
              </a:ext>
            </a:extLst>
          </p:cNvPr>
          <p:cNvGrpSpPr/>
          <p:nvPr/>
        </p:nvGrpSpPr>
        <p:grpSpPr>
          <a:xfrm rot="9792175">
            <a:off x="1850914" y="12551657"/>
            <a:ext cx="3033692" cy="1168539"/>
            <a:chOff x="5199119" y="10367422"/>
            <a:chExt cx="3819255" cy="1471127"/>
          </a:xfrm>
        </p:grpSpPr>
        <p:sp>
          <p:nvSpPr>
            <p:cNvPr id="217" name="楕円 216">
              <a:extLst>
                <a:ext uri="{FF2B5EF4-FFF2-40B4-BE49-F238E27FC236}">
                  <a16:creationId xmlns:a16="http://schemas.microsoft.com/office/drawing/2014/main" id="{F22B7894-E844-43DD-BCD9-1E543CACC3A4}"/>
                </a:ext>
              </a:extLst>
            </p:cNvPr>
            <p:cNvSpPr/>
            <p:nvPr/>
          </p:nvSpPr>
          <p:spPr>
            <a:xfrm rot="5400000">
              <a:off x="6049915" y="10083379"/>
              <a:ext cx="904374" cy="2605965"/>
            </a:xfrm>
            <a:prstGeom prst="ellipse">
              <a:avLst/>
            </a:prstGeom>
            <a:gradFill>
              <a:gsLst>
                <a:gs pos="0">
                  <a:srgbClr val="2406FE"/>
                </a:gs>
                <a:gs pos="100000">
                  <a:srgbClr val="FF00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a:extLst>
                <a:ext uri="{FF2B5EF4-FFF2-40B4-BE49-F238E27FC236}">
                  <a16:creationId xmlns:a16="http://schemas.microsoft.com/office/drawing/2014/main" id="{CC4575F0-394D-4D80-BD4A-EF2BB320A9D0}"/>
                </a:ext>
              </a:extLst>
            </p:cNvPr>
            <p:cNvSpPr txBox="1"/>
            <p:nvPr/>
          </p:nvSpPr>
          <p:spPr>
            <a:xfrm>
              <a:off x="5508203" y="10367422"/>
              <a:ext cx="3510171" cy="813697"/>
            </a:xfrm>
            <a:prstGeom prst="rect">
              <a:avLst/>
            </a:prstGeom>
            <a:noFill/>
          </p:spPr>
          <p:txBody>
            <a:bodyPr wrap="square" rtlCol="0">
              <a:spAutoFit/>
            </a:bodyPr>
            <a:lstStyle/>
            <a:p>
              <a:r>
                <a:rPr lang="ja-JP" altLang="en-US" sz="3600" b="1" dirty="0">
                  <a:solidFill>
                    <a:schemeClr val="bg1"/>
                  </a:solidFill>
                  <a:latin typeface="メイリオ" panose="020B0604030504040204" pitchFamily="50" charset="-128"/>
                  <a:ea typeface="メイリオ" panose="020B0604030504040204" pitchFamily="50" charset="-128"/>
                </a:rPr>
                <a:t>＋</a:t>
              </a:r>
              <a:r>
                <a:rPr kumimoji="1" lang="en-US" altLang="ja-JP" sz="3600" b="1" dirty="0">
                  <a:solidFill>
                    <a:schemeClr val="bg1"/>
                  </a:solidFill>
                  <a:latin typeface="メイリオ" panose="020B0604030504040204" pitchFamily="50" charset="-128"/>
                  <a:ea typeface="メイリオ" panose="020B0604030504040204" pitchFamily="50" charset="-128"/>
                </a:rPr>
                <a:t>     </a:t>
              </a:r>
              <a:r>
                <a:rPr kumimoji="1" lang="ja-JP" altLang="en-US" sz="3600" b="1" dirty="0">
                  <a:solidFill>
                    <a:schemeClr val="bg1"/>
                  </a:solidFill>
                  <a:latin typeface="メイリオ" panose="020B0604030504040204" pitchFamily="50" charset="-128"/>
                  <a:ea typeface="メイリオ" panose="020B0604030504040204" pitchFamily="50" charset="-128"/>
                </a:rPr>
                <a:t>－</a:t>
              </a:r>
            </a:p>
          </p:txBody>
        </p:sp>
      </p:grpSp>
      <p:grpSp>
        <p:nvGrpSpPr>
          <p:cNvPr id="223" name="グループ化 222">
            <a:extLst>
              <a:ext uri="{FF2B5EF4-FFF2-40B4-BE49-F238E27FC236}">
                <a16:creationId xmlns:a16="http://schemas.microsoft.com/office/drawing/2014/main" id="{C921C59B-1769-4E56-8D8A-B0072EE6E81E}"/>
              </a:ext>
            </a:extLst>
          </p:cNvPr>
          <p:cNvGrpSpPr/>
          <p:nvPr/>
        </p:nvGrpSpPr>
        <p:grpSpPr>
          <a:xfrm rot="7861642">
            <a:off x="1826306" y="10792484"/>
            <a:ext cx="2880376" cy="718358"/>
            <a:chOff x="5199119" y="10934175"/>
            <a:chExt cx="3626238" cy="904374"/>
          </a:xfrm>
        </p:grpSpPr>
        <p:sp>
          <p:nvSpPr>
            <p:cNvPr id="256" name="楕円 255">
              <a:extLst>
                <a:ext uri="{FF2B5EF4-FFF2-40B4-BE49-F238E27FC236}">
                  <a16:creationId xmlns:a16="http://schemas.microsoft.com/office/drawing/2014/main" id="{CD238F48-D465-4E5F-8CC3-F194CC7BDFF7}"/>
                </a:ext>
              </a:extLst>
            </p:cNvPr>
            <p:cNvSpPr/>
            <p:nvPr/>
          </p:nvSpPr>
          <p:spPr>
            <a:xfrm rot="5400000">
              <a:off x="6049915" y="10083379"/>
              <a:ext cx="904374" cy="2605965"/>
            </a:xfrm>
            <a:prstGeom prst="ellipse">
              <a:avLst/>
            </a:prstGeom>
            <a:gradFill>
              <a:gsLst>
                <a:gs pos="0">
                  <a:srgbClr val="2406FE"/>
                </a:gs>
                <a:gs pos="100000">
                  <a:srgbClr val="FF00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テキスト ボックス 256">
              <a:extLst>
                <a:ext uri="{FF2B5EF4-FFF2-40B4-BE49-F238E27FC236}">
                  <a16:creationId xmlns:a16="http://schemas.microsoft.com/office/drawing/2014/main" id="{2ED3D9F7-0A7C-4B65-8044-92319494A3CE}"/>
                </a:ext>
              </a:extLst>
            </p:cNvPr>
            <p:cNvSpPr txBox="1"/>
            <p:nvPr/>
          </p:nvSpPr>
          <p:spPr>
            <a:xfrm>
              <a:off x="5315186" y="11006903"/>
              <a:ext cx="3510171" cy="813697"/>
            </a:xfrm>
            <a:prstGeom prst="rect">
              <a:avLst/>
            </a:prstGeom>
            <a:noFill/>
          </p:spPr>
          <p:txBody>
            <a:bodyPr wrap="square" rtlCol="0">
              <a:spAutoFit/>
            </a:bodyPr>
            <a:lstStyle/>
            <a:p>
              <a:r>
                <a:rPr lang="ja-JP" altLang="en-US" sz="3600" b="1" dirty="0">
                  <a:solidFill>
                    <a:schemeClr val="bg1"/>
                  </a:solidFill>
                  <a:latin typeface="メイリオ" panose="020B0604030504040204" pitchFamily="50" charset="-128"/>
                  <a:ea typeface="メイリオ" panose="020B0604030504040204" pitchFamily="50" charset="-128"/>
                </a:rPr>
                <a:t>＋</a:t>
              </a:r>
              <a:r>
                <a:rPr kumimoji="1" lang="en-US" altLang="ja-JP" sz="3600" b="1" dirty="0">
                  <a:solidFill>
                    <a:schemeClr val="bg1"/>
                  </a:solidFill>
                  <a:latin typeface="メイリオ" panose="020B0604030504040204" pitchFamily="50" charset="-128"/>
                  <a:ea typeface="メイリオ" panose="020B0604030504040204" pitchFamily="50" charset="-128"/>
                </a:rPr>
                <a:t>     </a:t>
              </a:r>
              <a:r>
                <a:rPr kumimoji="1" lang="ja-JP" altLang="en-US" sz="3600" b="1" dirty="0">
                  <a:solidFill>
                    <a:schemeClr val="bg1"/>
                  </a:solidFill>
                  <a:latin typeface="メイリオ" panose="020B0604030504040204" pitchFamily="50" charset="-128"/>
                  <a:ea typeface="メイリオ" panose="020B0604030504040204" pitchFamily="50" charset="-128"/>
                </a:rPr>
                <a:t>－</a:t>
              </a:r>
            </a:p>
          </p:txBody>
        </p:sp>
      </p:grpSp>
      <p:pic>
        <p:nvPicPr>
          <p:cNvPr id="258" name="Picture 3" descr="image1.png">
            <a:extLst>
              <a:ext uri="{FF2B5EF4-FFF2-40B4-BE49-F238E27FC236}">
                <a16:creationId xmlns:a16="http://schemas.microsoft.com/office/drawing/2014/main" id="{7C945295-2520-4814-8C7E-6425D4A3C823}"/>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27199" y="16493197"/>
            <a:ext cx="8385154" cy="497925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62" name="テキスト ボックス 261">
            <a:extLst>
              <a:ext uri="{FF2B5EF4-FFF2-40B4-BE49-F238E27FC236}">
                <a16:creationId xmlns:a16="http://schemas.microsoft.com/office/drawing/2014/main" id="{9ED2BFF7-2476-40D6-A2C8-41BC9C8B899D}"/>
              </a:ext>
            </a:extLst>
          </p:cNvPr>
          <p:cNvSpPr txBox="1"/>
          <p:nvPr/>
        </p:nvSpPr>
        <p:spPr>
          <a:xfrm>
            <a:off x="2398788" y="21576025"/>
            <a:ext cx="5555818" cy="407415"/>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Fig.3.The flow chart of molecular dynamics</a:t>
            </a:r>
            <a:endParaRPr kumimoji="1" lang="ja-JP" altLang="en-US" sz="2000" dirty="0">
              <a:latin typeface="メイリオ" panose="020B0604030504040204" pitchFamily="50" charset="-128"/>
              <a:ea typeface="メイリオ" panose="020B0604030504040204" pitchFamily="50" charset="-128"/>
            </a:endParaRPr>
          </a:p>
        </p:txBody>
      </p:sp>
      <p:sp>
        <p:nvSpPr>
          <p:cNvPr id="263" name="テキスト ボックス 262">
            <a:extLst>
              <a:ext uri="{FF2B5EF4-FFF2-40B4-BE49-F238E27FC236}">
                <a16:creationId xmlns:a16="http://schemas.microsoft.com/office/drawing/2014/main" id="{66A80E4C-DC55-4D92-A2C6-1CCC21CF106E}"/>
              </a:ext>
            </a:extLst>
          </p:cNvPr>
          <p:cNvSpPr txBox="1"/>
          <p:nvPr/>
        </p:nvSpPr>
        <p:spPr>
          <a:xfrm>
            <a:off x="8799765" y="21654276"/>
            <a:ext cx="6787012" cy="400110"/>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Fig.4.The dipole moment of water molecule(TiP3P)</a:t>
            </a:r>
            <a:endParaRPr kumimoji="1" lang="ja-JP" altLang="en-US" sz="2000" dirty="0">
              <a:latin typeface="メイリオ" panose="020B0604030504040204" pitchFamily="50" charset="-128"/>
              <a:ea typeface="メイリオ" panose="020B0604030504040204" pitchFamily="50" charset="-128"/>
            </a:endParaRPr>
          </a:p>
        </p:txBody>
      </p:sp>
      <p:sp>
        <p:nvSpPr>
          <p:cNvPr id="264" name="テキスト ボックス 263">
            <a:extLst>
              <a:ext uri="{FF2B5EF4-FFF2-40B4-BE49-F238E27FC236}">
                <a16:creationId xmlns:a16="http://schemas.microsoft.com/office/drawing/2014/main" id="{77B378E9-C788-4AEB-9D26-A9F8D23228A4}"/>
              </a:ext>
            </a:extLst>
          </p:cNvPr>
          <p:cNvSpPr txBox="1"/>
          <p:nvPr/>
        </p:nvSpPr>
        <p:spPr>
          <a:xfrm>
            <a:off x="2766676" y="15066815"/>
            <a:ext cx="6787013"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Fig.1.The time response function of voltage</a:t>
            </a:r>
            <a:endParaRPr kumimoji="1" lang="ja-JP" altLang="en-US" sz="2400" dirty="0">
              <a:latin typeface="メイリオ" panose="020B0604030504040204" pitchFamily="50" charset="-128"/>
              <a:ea typeface="メイリオ" panose="020B0604030504040204" pitchFamily="50" charset="-128"/>
            </a:endParaRPr>
          </a:p>
        </p:txBody>
      </p:sp>
      <p:sp>
        <p:nvSpPr>
          <p:cNvPr id="77" name="テキスト ボックス 76">
            <a:extLst>
              <a:ext uri="{FF2B5EF4-FFF2-40B4-BE49-F238E27FC236}">
                <a16:creationId xmlns:a16="http://schemas.microsoft.com/office/drawing/2014/main" id="{32511A3B-E170-47D7-91DB-E3C69EF56BC5}"/>
              </a:ext>
            </a:extLst>
          </p:cNvPr>
          <p:cNvSpPr txBox="1"/>
          <p:nvPr/>
        </p:nvSpPr>
        <p:spPr>
          <a:xfrm>
            <a:off x="16113235" y="15586587"/>
            <a:ext cx="6787013"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Fig.2.The relaxation curves of water (25</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grpSp>
        <p:nvGrpSpPr>
          <p:cNvPr id="16" name="グループ化 15">
            <a:extLst>
              <a:ext uri="{FF2B5EF4-FFF2-40B4-BE49-F238E27FC236}">
                <a16:creationId xmlns:a16="http://schemas.microsoft.com/office/drawing/2014/main" id="{771C0972-672A-4CB0-9A78-E14A90144529}"/>
              </a:ext>
            </a:extLst>
          </p:cNvPr>
          <p:cNvGrpSpPr/>
          <p:nvPr/>
        </p:nvGrpSpPr>
        <p:grpSpPr>
          <a:xfrm>
            <a:off x="16022999" y="8022795"/>
            <a:ext cx="6415218" cy="7499125"/>
            <a:chOff x="16022999" y="8022795"/>
            <a:chExt cx="6415218" cy="7499125"/>
          </a:xfrm>
        </p:grpSpPr>
        <p:grpSp>
          <p:nvGrpSpPr>
            <p:cNvPr id="19" name="グループ化 18">
              <a:extLst>
                <a:ext uri="{FF2B5EF4-FFF2-40B4-BE49-F238E27FC236}">
                  <a16:creationId xmlns:a16="http://schemas.microsoft.com/office/drawing/2014/main" id="{3760749E-EF10-495B-9B1B-C09D9D7D3B46}"/>
                </a:ext>
              </a:extLst>
            </p:cNvPr>
            <p:cNvGrpSpPr/>
            <p:nvPr/>
          </p:nvGrpSpPr>
          <p:grpSpPr>
            <a:xfrm>
              <a:off x="16022999" y="8022795"/>
              <a:ext cx="6415218" cy="7499125"/>
              <a:chOff x="16022999" y="8022795"/>
              <a:chExt cx="6415218" cy="7499125"/>
            </a:xfrm>
          </p:grpSpPr>
          <p:grpSp>
            <p:nvGrpSpPr>
              <p:cNvPr id="18" name="グループ化 17">
                <a:extLst>
                  <a:ext uri="{FF2B5EF4-FFF2-40B4-BE49-F238E27FC236}">
                    <a16:creationId xmlns:a16="http://schemas.microsoft.com/office/drawing/2014/main" id="{64585A76-F298-45B4-8DE7-2DF9162686F9}"/>
                  </a:ext>
                </a:extLst>
              </p:cNvPr>
              <p:cNvGrpSpPr/>
              <p:nvPr/>
            </p:nvGrpSpPr>
            <p:grpSpPr>
              <a:xfrm>
                <a:off x="16022999" y="8022795"/>
                <a:ext cx="6415218" cy="7499125"/>
                <a:chOff x="16219749" y="8087462"/>
                <a:chExt cx="6415218" cy="7499125"/>
              </a:xfrm>
            </p:grpSpPr>
            <p:grpSp>
              <p:nvGrpSpPr>
                <p:cNvPr id="11" name="グループ化 10">
                  <a:extLst>
                    <a:ext uri="{FF2B5EF4-FFF2-40B4-BE49-F238E27FC236}">
                      <a16:creationId xmlns:a16="http://schemas.microsoft.com/office/drawing/2014/main" id="{3AA743BA-3A2A-4E3D-8D79-4234CB7356B4}"/>
                    </a:ext>
                  </a:extLst>
                </p:cNvPr>
                <p:cNvGrpSpPr/>
                <p:nvPr/>
              </p:nvGrpSpPr>
              <p:grpSpPr>
                <a:xfrm>
                  <a:off x="16219749" y="8168021"/>
                  <a:ext cx="6415218" cy="7418566"/>
                  <a:chOff x="16219749" y="8168021"/>
                  <a:chExt cx="6415218" cy="7418566"/>
                </a:xfrm>
              </p:grpSpPr>
              <p:pic>
                <p:nvPicPr>
                  <p:cNvPr id="7" name="図 6">
                    <a:extLst>
                      <a:ext uri="{FF2B5EF4-FFF2-40B4-BE49-F238E27FC236}">
                        <a16:creationId xmlns:a16="http://schemas.microsoft.com/office/drawing/2014/main" id="{49F20A5B-5EA3-4A43-9022-EA179BF54E9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260026" y="8500595"/>
                    <a:ext cx="6374941" cy="7085992"/>
                  </a:xfrm>
                  <a:prstGeom prst="rect">
                    <a:avLst/>
                  </a:prstGeom>
                </p:spPr>
              </p:pic>
              <p:sp>
                <p:nvSpPr>
                  <p:cNvPr id="8" name="正方形/長方形 7">
                    <a:extLst>
                      <a:ext uri="{FF2B5EF4-FFF2-40B4-BE49-F238E27FC236}">
                        <a16:creationId xmlns:a16="http://schemas.microsoft.com/office/drawing/2014/main" id="{CAFAC4F7-9A41-4158-ABB6-5D1A6569BB2F}"/>
                      </a:ext>
                    </a:extLst>
                  </p:cNvPr>
                  <p:cNvSpPr/>
                  <p:nvPr/>
                </p:nvSpPr>
                <p:spPr>
                  <a:xfrm>
                    <a:off x="16219749" y="8168021"/>
                    <a:ext cx="1153227" cy="7005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52E9430-689B-4709-BE99-E45BA45A77DE}"/>
                        </a:ext>
                      </a:extLst>
                    </p:cNvPr>
                    <p:cNvSpPr txBox="1"/>
                    <p:nvPr/>
                  </p:nvSpPr>
                  <p:spPr>
                    <a:xfrm rot="16200000">
                      <a:off x="13670168" y="11085038"/>
                      <a:ext cx="6518371" cy="523220"/>
                    </a:xfrm>
                    <a:prstGeom prst="rect">
                      <a:avLst/>
                    </a:prstGeom>
                    <a:noFill/>
                  </p:spPr>
                  <p:txBody>
                    <a:bodyPr wrap="square" rtlCol="0">
                      <a:spAutoFit/>
                    </a:bodyPr>
                    <a:lstStyle/>
                    <a:p>
                      <a:r>
                        <a:rPr kumimoji="1" lang="en-US" altLang="ja-JP" sz="2800" dirty="0"/>
                        <a:t>Dielectric loss</a:t>
                      </a:r>
                      <a14:m>
                        <m:oMath xmlns:m="http://schemas.openxmlformats.org/officeDocument/2006/math">
                          <m:r>
                            <a:rPr lang="en-US" altLang="ja-JP" sz="2800" b="0" i="0" smtClean="0">
                              <a:latin typeface="Cambria Math" panose="02040503050406030204" pitchFamily="18" charset="0"/>
                            </a:rPr>
                            <m:t> </m:t>
                          </m:r>
                          <m:r>
                            <a:rPr lang="ja-JP" altLang="en-US" sz="2800" i="1">
                              <a:latin typeface="Cambria Math" panose="02040503050406030204" pitchFamily="18" charset="0"/>
                            </a:rPr>
                            <m:t>𝜀</m:t>
                          </m:r>
                          <m:r>
                            <a:rPr lang="en-US" altLang="ja-JP" sz="2800" b="0" i="0" smtClean="0">
                              <a:latin typeface="Cambria Math" panose="02040503050406030204" pitchFamily="18" charset="0"/>
                            </a:rPr>
                            <m:t>"</m:t>
                          </m:r>
                        </m:oMath>
                      </a14:m>
                      <a:r>
                        <a:rPr kumimoji="1" lang="en-US" altLang="ja-JP" sz="2800" dirty="0"/>
                        <a:t>      Dielectric</a:t>
                      </a:r>
                      <a:r>
                        <a:rPr lang="ja-JP" altLang="en-US" sz="2800" dirty="0"/>
                        <a:t> </a:t>
                      </a:r>
                      <a:r>
                        <a:rPr lang="en-US" altLang="ja-JP" sz="2800" dirty="0"/>
                        <a:t>constant </a:t>
                      </a:r>
                      <a14:m>
                        <m:oMath xmlns:m="http://schemas.openxmlformats.org/officeDocument/2006/math">
                          <m:r>
                            <a:rPr lang="ja-JP" altLang="en-US" sz="2800" i="1" smtClean="0">
                              <a:latin typeface="Cambria Math" panose="02040503050406030204" pitchFamily="18" charset="0"/>
                            </a:rPr>
                            <m:t>𝜀</m:t>
                          </m:r>
                        </m:oMath>
                      </a14:m>
                      <a:r>
                        <a:rPr kumimoji="1" lang="en-US" altLang="ja-JP" sz="2800" dirty="0"/>
                        <a:t>’</a:t>
                      </a:r>
                      <a:endParaRPr kumimoji="1" lang="ja-JP" altLang="en-US" sz="2800" dirty="0"/>
                    </a:p>
                  </p:txBody>
                </p:sp>
              </mc:Choice>
              <mc:Fallback xmlns="">
                <p:sp>
                  <p:nvSpPr>
                    <p:cNvPr id="12" name="テキスト ボックス 11">
                      <a:extLst>
                        <a:ext uri="{FF2B5EF4-FFF2-40B4-BE49-F238E27FC236}">
                          <a16:creationId xmlns:a16="http://schemas.microsoft.com/office/drawing/2014/main" id="{D52E9430-689B-4709-BE99-E45BA45A77DE}"/>
                        </a:ext>
                      </a:extLst>
                    </p:cNvPr>
                    <p:cNvSpPr txBox="1">
                      <a:spLocks noRot="1" noChangeAspect="1" noMove="1" noResize="1" noEditPoints="1" noAdjustHandles="1" noChangeArrowheads="1" noChangeShapeType="1" noTextEdit="1"/>
                    </p:cNvSpPr>
                    <p:nvPr/>
                  </p:nvSpPr>
                  <p:spPr>
                    <a:xfrm rot="16200000">
                      <a:off x="13670168" y="11085038"/>
                      <a:ext cx="6518371" cy="523220"/>
                    </a:xfrm>
                    <a:prstGeom prst="rect">
                      <a:avLst/>
                    </a:prstGeom>
                    <a:blipFill>
                      <a:blip r:embed="rId12"/>
                      <a:stretch>
                        <a:fillRect l="-11628" r="-32558" b="-196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DC50EF8-1348-4583-9BE9-B44E684979F2}"/>
                      </a:ext>
                    </a:extLst>
                  </p:cNvPr>
                  <p:cNvSpPr txBox="1"/>
                  <p:nvPr/>
                </p:nvSpPr>
                <p:spPr>
                  <a:xfrm>
                    <a:off x="17349364" y="8603309"/>
                    <a:ext cx="6300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𝜀</m:t>
                              </m:r>
                            </m:e>
                            <m:sub>
                              <m:r>
                                <a:rPr kumimoji="1" lang="en-US" altLang="ja-JP" sz="2800" b="0" i="1" smtClean="0">
                                  <a:latin typeface="Cambria Math" panose="02040503050406030204" pitchFamily="18" charset="0"/>
                                </a:rPr>
                                <m:t>𝑠</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1DC50EF8-1348-4583-9BE9-B44E684979F2}"/>
                      </a:ext>
                    </a:extLst>
                  </p:cNvPr>
                  <p:cNvSpPr txBox="1">
                    <a:spLocks noRot="1" noChangeAspect="1" noMove="1" noResize="1" noEditPoints="1" noAdjustHandles="1" noChangeArrowheads="1" noChangeShapeType="1" noTextEdit="1"/>
                  </p:cNvSpPr>
                  <p:nvPr/>
                </p:nvSpPr>
                <p:spPr>
                  <a:xfrm>
                    <a:off x="17349364" y="8603309"/>
                    <a:ext cx="630006" cy="523220"/>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9EF471A-9579-4759-A0FF-8A032A4466B9}"/>
                      </a:ext>
                    </a:extLst>
                  </p:cNvPr>
                  <p:cNvSpPr txBox="1"/>
                  <p:nvPr/>
                </p:nvSpPr>
                <p:spPr>
                  <a:xfrm>
                    <a:off x="21359875" y="10945160"/>
                    <a:ext cx="6300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𝜀</m:t>
                              </m:r>
                            </m:e>
                            <m:sub>
                              <m:r>
                                <a:rPr kumimoji="1" lang="en-US" altLang="ja-JP" sz="2800" i="1" smtClean="0">
                                  <a:latin typeface="Cambria Math" panose="02040503050406030204" pitchFamily="18" charset="0"/>
                                  <a:ea typeface="Cambria Math" panose="02040503050406030204" pitchFamily="18" charset="0"/>
                                </a:rPr>
                                <m:t>∞</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83" name="テキスト ボックス 82">
                    <a:extLst>
                      <a:ext uri="{FF2B5EF4-FFF2-40B4-BE49-F238E27FC236}">
                        <a16:creationId xmlns:a16="http://schemas.microsoft.com/office/drawing/2014/main" id="{D9EF471A-9579-4759-A0FF-8A032A4466B9}"/>
                      </a:ext>
                    </a:extLst>
                  </p:cNvPr>
                  <p:cNvSpPr txBox="1">
                    <a:spLocks noRot="1" noChangeAspect="1" noMove="1" noResize="1" noEditPoints="1" noAdjustHandles="1" noChangeArrowheads="1" noChangeShapeType="1" noTextEdit="1"/>
                  </p:cNvSpPr>
                  <p:nvPr/>
                </p:nvSpPr>
                <p:spPr>
                  <a:xfrm>
                    <a:off x="21359875" y="10945160"/>
                    <a:ext cx="630006" cy="523220"/>
                  </a:xfrm>
                  <a:prstGeom prst="rect">
                    <a:avLst/>
                  </a:prstGeom>
                  <a:blipFill>
                    <a:blip r:embed="rId16"/>
                    <a:stretch>
                      <a:fillRect/>
                    </a:stretch>
                  </a:blipFill>
                </p:spPr>
                <p:txBody>
                  <a:bodyPr/>
                  <a:lstStyle/>
                  <a:p>
                    <a:r>
                      <a:rPr lang="ja-JP" altLang="en-US">
                        <a:noFill/>
                      </a:rPr>
                      <a:t> </a:t>
                    </a:r>
                  </a:p>
                </p:txBody>
              </p:sp>
            </mc:Fallback>
          </mc:AlternateContent>
        </p:grpSp>
        <p:cxnSp>
          <p:nvCxnSpPr>
            <p:cNvPr id="21" name="直線コネクタ 20">
              <a:extLst>
                <a:ext uri="{FF2B5EF4-FFF2-40B4-BE49-F238E27FC236}">
                  <a16:creationId xmlns:a16="http://schemas.microsoft.com/office/drawing/2014/main" id="{49E26216-FBB6-4833-89B7-212E67F876B6}"/>
                </a:ext>
              </a:extLst>
            </p:cNvPr>
            <p:cNvCxnSpPr/>
            <p:nvPr/>
          </p:nvCxnSpPr>
          <p:spPr>
            <a:xfrm>
              <a:off x="17321399" y="11508333"/>
              <a:ext cx="3851043"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82418E5-0A61-495A-BA77-C407EA870F80}"/>
                </a:ext>
              </a:extLst>
            </p:cNvPr>
            <p:cNvCxnSpPr/>
            <p:nvPr/>
          </p:nvCxnSpPr>
          <p:spPr>
            <a:xfrm>
              <a:off x="17979370" y="9159186"/>
              <a:ext cx="0" cy="2341851"/>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4" name="テキスト ボックス 223">
                  <a:extLst>
                    <a:ext uri="{FF2B5EF4-FFF2-40B4-BE49-F238E27FC236}">
                      <a16:creationId xmlns:a16="http://schemas.microsoft.com/office/drawing/2014/main" id="{839588A2-276C-4C10-A4F2-99BA6B070191}"/>
                    </a:ext>
                  </a:extLst>
                </p:cNvPr>
                <p:cNvSpPr txBox="1"/>
                <p:nvPr/>
              </p:nvSpPr>
              <p:spPr>
                <a:xfrm>
                  <a:off x="18128905" y="10132842"/>
                  <a:ext cx="2007302" cy="461665"/>
                </a:xfrm>
                <a:prstGeom prst="rect">
                  <a:avLst/>
                </a:prstGeom>
                <a:noFill/>
              </p:spPr>
              <p:txBody>
                <a:bodyPr wrap="square" rtlCol="0">
                  <a:spAutoFit/>
                </a:bodyPr>
                <a:lstStyle/>
                <a:p>
                  <a:r>
                    <a:rPr kumimoji="1" lang="en-US" altLang="ja-JP" sz="2400" dirty="0" err="1">
                      <a:latin typeface="メイリオ" panose="020B0604030504040204" pitchFamily="50" charset="-128"/>
                      <a:ea typeface="メイリオ" panose="020B0604030504040204" pitchFamily="50" charset="-128"/>
                    </a:rPr>
                    <a:t>Δε</a:t>
                  </a:r>
                  <a:r>
                    <a:rPr kumimoji="1" lang="en-US" altLang="ja-JP" sz="2400" dirty="0">
                      <a:latin typeface="メイリオ" panose="020B0604030504040204" pitchFamily="50" charset="-128"/>
                      <a:ea typeface="メイリオ" panose="020B0604030504040204" pitchFamily="50" charset="-128"/>
                    </a:rPr>
                    <a:t> = </a:t>
                  </a:r>
                  <a14:m>
                    <m:oMath xmlns:m="http://schemas.openxmlformats.org/officeDocument/2006/math">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𝜀</m:t>
                          </m:r>
                        </m:e>
                        <m:sub>
                          <m:r>
                            <a:rPr lang="en-US" altLang="ja-JP" sz="2400" i="1">
                              <a:latin typeface="Cambria Math" panose="02040503050406030204" pitchFamily="18" charset="0"/>
                            </a:rPr>
                            <m:t>𝑠</m:t>
                          </m:r>
                        </m:sub>
                      </m:sSub>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𝜀</m:t>
                          </m:r>
                        </m:e>
                        <m:sub>
                          <m:r>
                            <a:rPr lang="en-US" altLang="ja-JP" sz="2400" i="1">
                              <a:latin typeface="Cambria Math" panose="02040503050406030204" pitchFamily="18" charset="0"/>
                              <a:ea typeface="Cambria Math" panose="02040503050406030204" pitchFamily="18" charset="0"/>
                            </a:rPr>
                            <m:t>∞</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4" name="テキスト ボックス 223">
                  <a:extLst>
                    <a:ext uri="{FF2B5EF4-FFF2-40B4-BE49-F238E27FC236}">
                      <a16:creationId xmlns:a16="http://schemas.microsoft.com/office/drawing/2014/main" id="{839588A2-276C-4C10-A4F2-99BA6B070191}"/>
                    </a:ext>
                  </a:extLst>
                </p:cNvPr>
                <p:cNvSpPr txBox="1">
                  <a:spLocks noRot="1" noChangeAspect="1" noMove="1" noResize="1" noEditPoints="1" noAdjustHandles="1" noChangeArrowheads="1" noChangeShapeType="1" noTextEdit="1"/>
                </p:cNvSpPr>
                <p:nvPr/>
              </p:nvSpPr>
              <p:spPr>
                <a:xfrm>
                  <a:off x="18128905" y="10132842"/>
                  <a:ext cx="2007302" cy="461665"/>
                </a:xfrm>
                <a:prstGeom prst="rect">
                  <a:avLst/>
                </a:prstGeom>
                <a:blipFill>
                  <a:blip r:embed="rId17"/>
                  <a:stretch>
                    <a:fillRect l="-4863" t="-7895" b="-31579"/>
                  </a:stretch>
                </a:blipFill>
              </p:spPr>
              <p:txBody>
                <a:bodyPr/>
                <a:lstStyle/>
                <a:p>
                  <a:r>
                    <a:rPr lang="ja-JP" altLang="en-US">
                      <a:noFill/>
                    </a:rPr>
                    <a:t> </a:t>
                  </a:r>
                </a:p>
              </p:txBody>
            </p:sp>
          </mc:Fallback>
        </mc:AlternateContent>
        <p:cxnSp>
          <p:nvCxnSpPr>
            <p:cNvPr id="230" name="直線矢印コネクタ 229">
              <a:extLst>
                <a:ext uri="{FF2B5EF4-FFF2-40B4-BE49-F238E27FC236}">
                  <a16:creationId xmlns:a16="http://schemas.microsoft.com/office/drawing/2014/main" id="{699C6F0B-F799-49FB-88F5-86D82ECC1CE9}"/>
                </a:ext>
              </a:extLst>
            </p:cNvPr>
            <p:cNvCxnSpPr/>
            <p:nvPr/>
          </p:nvCxnSpPr>
          <p:spPr>
            <a:xfrm>
              <a:off x="20285158" y="12321278"/>
              <a:ext cx="0" cy="2254671"/>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1" name="テキスト ボックス 230">
                  <a:extLst>
                    <a:ext uri="{FF2B5EF4-FFF2-40B4-BE49-F238E27FC236}">
                      <a16:creationId xmlns:a16="http://schemas.microsoft.com/office/drawing/2014/main" id="{4637A3E6-032B-471F-8841-CD1A62F3DAFB}"/>
                    </a:ext>
                  </a:extLst>
                </p:cNvPr>
                <p:cNvSpPr txBox="1"/>
                <p:nvPr/>
              </p:nvSpPr>
              <p:spPr>
                <a:xfrm>
                  <a:off x="17555486" y="12622482"/>
                  <a:ext cx="1912253" cy="8509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𝜏</m:t>
                        </m:r>
                        <m:r>
                          <a:rPr kumimoji="1" lang="en-US" altLang="ja-JP" sz="2400" b="0" i="1" smtClean="0">
                            <a:latin typeface="Cambria Math" panose="02040503050406030204" pitchFamily="18" charset="0"/>
                            <a:ea typeface="メイリオ" panose="020B0604030504040204" pitchFamily="50" charset="-128"/>
                          </a:rPr>
                          <m:t> = </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2</m:t>
                            </m:r>
                            <m:r>
                              <a:rPr kumimoji="1" lang="ja-JP" altLang="en-US" sz="2400" b="0" i="1" smtClean="0">
                                <a:latin typeface="Cambria Math" panose="02040503050406030204" pitchFamily="18" charset="0"/>
                                <a:ea typeface="メイリオ" panose="020B0604030504040204" pitchFamily="50" charset="-128"/>
                              </a:rPr>
                              <m:t>𝜋</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𝑓</m:t>
                                </m:r>
                              </m:e>
                              <m:sub>
                                <m:r>
                                  <a:rPr kumimoji="1" lang="en-US" altLang="ja-JP" sz="2400" b="0" i="1" smtClean="0">
                                    <a:latin typeface="Cambria Math" panose="02040503050406030204" pitchFamily="18" charset="0"/>
                                    <a:ea typeface="メイリオ" panose="020B0604030504040204" pitchFamily="50" charset="-128"/>
                                  </a:rPr>
                                  <m:t>𝑚𝑎𝑥</m:t>
                                </m:r>
                              </m:sub>
                            </m:sSub>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31" name="テキスト ボックス 230">
                  <a:extLst>
                    <a:ext uri="{FF2B5EF4-FFF2-40B4-BE49-F238E27FC236}">
                      <a16:creationId xmlns:a16="http://schemas.microsoft.com/office/drawing/2014/main" id="{4637A3E6-032B-471F-8841-CD1A62F3DAFB}"/>
                    </a:ext>
                  </a:extLst>
                </p:cNvPr>
                <p:cNvSpPr txBox="1">
                  <a:spLocks noRot="1" noChangeAspect="1" noMove="1" noResize="1" noEditPoints="1" noAdjustHandles="1" noChangeArrowheads="1" noChangeShapeType="1" noTextEdit="1"/>
                </p:cNvSpPr>
                <p:nvPr/>
              </p:nvSpPr>
              <p:spPr>
                <a:xfrm>
                  <a:off x="17555486" y="12622482"/>
                  <a:ext cx="1912253" cy="850939"/>
                </a:xfrm>
                <a:prstGeom prst="rect">
                  <a:avLst/>
                </a:prstGeom>
                <a:blipFill>
                  <a:blip r:embed="rId18"/>
                  <a:stretch>
                    <a:fillRect/>
                  </a:stretch>
                </a:blipFill>
              </p:spPr>
              <p:txBody>
                <a:bodyPr/>
                <a:lstStyle/>
                <a:p>
                  <a:r>
                    <a:rPr lang="ja-JP" altLang="en-US">
                      <a:noFill/>
                    </a:rPr>
                    <a:t> </a:t>
                  </a:r>
                </a:p>
              </p:txBody>
            </p:sp>
          </mc:Fallback>
        </mc:AlternateContent>
      </p:grpSp>
      <p:grpSp>
        <p:nvGrpSpPr>
          <p:cNvPr id="243" name="グループ化 242">
            <a:extLst>
              <a:ext uri="{FF2B5EF4-FFF2-40B4-BE49-F238E27FC236}">
                <a16:creationId xmlns:a16="http://schemas.microsoft.com/office/drawing/2014/main" id="{87B1A9AD-AD60-4804-B814-513FD100A610}"/>
              </a:ext>
            </a:extLst>
          </p:cNvPr>
          <p:cNvGrpSpPr/>
          <p:nvPr/>
        </p:nvGrpSpPr>
        <p:grpSpPr>
          <a:xfrm>
            <a:off x="22548196" y="16238964"/>
            <a:ext cx="6787012" cy="6653586"/>
            <a:chOff x="22867155" y="15008429"/>
            <a:chExt cx="6787012" cy="6653586"/>
          </a:xfrm>
        </p:grpSpPr>
        <p:pic>
          <p:nvPicPr>
            <p:cNvPr id="242" name="図 241">
              <a:extLst>
                <a:ext uri="{FF2B5EF4-FFF2-40B4-BE49-F238E27FC236}">
                  <a16:creationId xmlns:a16="http://schemas.microsoft.com/office/drawing/2014/main" id="{D8A3EAB6-D77E-42DA-A163-5313D72B029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747362" y="15008429"/>
              <a:ext cx="4837234" cy="4767027"/>
            </a:xfrm>
            <a:prstGeom prst="rect">
              <a:avLst/>
            </a:prstGeom>
          </p:spPr>
        </p:pic>
        <p:grpSp>
          <p:nvGrpSpPr>
            <p:cNvPr id="29" name="グループ化 28">
              <a:extLst>
                <a:ext uri="{FF2B5EF4-FFF2-40B4-BE49-F238E27FC236}">
                  <a16:creationId xmlns:a16="http://schemas.microsoft.com/office/drawing/2014/main" id="{2AACC1CB-3523-4FB4-8742-0DC14F8F84A3}"/>
                </a:ext>
              </a:extLst>
            </p:cNvPr>
            <p:cNvGrpSpPr/>
            <p:nvPr/>
          </p:nvGrpSpPr>
          <p:grpSpPr>
            <a:xfrm>
              <a:off x="22867155" y="15372635"/>
              <a:ext cx="6787012" cy="6289380"/>
              <a:chOff x="12462587" y="11864729"/>
              <a:chExt cx="7090676" cy="6333572"/>
            </a:xfrm>
          </p:grpSpPr>
          <p:sp>
            <p:nvSpPr>
              <p:cNvPr id="238" name="テキスト ボックス 237">
                <a:extLst>
                  <a:ext uri="{FF2B5EF4-FFF2-40B4-BE49-F238E27FC236}">
                    <a16:creationId xmlns:a16="http://schemas.microsoft.com/office/drawing/2014/main" id="{390416CF-B63B-474A-A02D-A896057AFFDA}"/>
                  </a:ext>
                </a:extLst>
              </p:cNvPr>
              <p:cNvSpPr txBox="1"/>
              <p:nvPr/>
            </p:nvSpPr>
            <p:spPr>
              <a:xfrm>
                <a:off x="12462587" y="16989538"/>
                <a:ext cx="7090676" cy="1208763"/>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Fig.5.The Debye function expressed </a:t>
                </a:r>
                <a:r>
                  <a:rPr lang="en-US" altLang="ja-JP" sz="2400" dirty="0">
                    <a:latin typeface="メイリオ" panose="020B0604030504040204" pitchFamily="50" charset="-128"/>
                    <a:ea typeface="メイリオ" panose="020B0604030504040204" pitchFamily="50" charset="-128"/>
                  </a:rPr>
                  <a:t>b</a:t>
                </a:r>
                <a:r>
                  <a:rPr kumimoji="1" lang="en-US" altLang="ja-JP" sz="2400" dirty="0">
                    <a:latin typeface="メイリオ" panose="020B0604030504040204" pitchFamily="50" charset="-128"/>
                    <a:ea typeface="メイリオ" panose="020B0604030504040204" pitchFamily="50" charset="-128"/>
                  </a:rPr>
                  <a:t>y   </a:t>
                </a:r>
              </a:p>
              <a:p>
                <a:r>
                  <a:rPr lang="en-US" altLang="ja-JP" sz="2400" dirty="0">
                    <a:latin typeface="メイリオ" panose="020B0604030504040204" pitchFamily="50" charset="-128"/>
                    <a:ea typeface="メイリオ" panose="020B0604030504040204" pitchFamily="50" charset="-128"/>
                  </a:rPr>
                  <a:t>       auto-and cross-correlation functions</a:t>
                </a:r>
              </a:p>
              <a:p>
                <a:r>
                  <a:rPr lang="en-US" altLang="ja-JP" sz="2400" dirty="0">
                    <a:latin typeface="メイリオ" panose="020B0604030504040204" pitchFamily="50" charset="-128"/>
                    <a:ea typeface="メイリオ" panose="020B0604030504040204" pitchFamily="50" charset="-128"/>
                  </a:rPr>
                  <a:t>       for the single exponential function</a:t>
                </a:r>
              </a:p>
            </p:txBody>
          </p:sp>
          <p:grpSp>
            <p:nvGrpSpPr>
              <p:cNvPr id="28" name="グループ化 27">
                <a:extLst>
                  <a:ext uri="{FF2B5EF4-FFF2-40B4-BE49-F238E27FC236}">
                    <a16:creationId xmlns:a16="http://schemas.microsoft.com/office/drawing/2014/main" id="{67A180B9-DF0E-4E64-82C5-BC79025F682F}"/>
                  </a:ext>
                </a:extLst>
              </p:cNvPr>
              <p:cNvGrpSpPr/>
              <p:nvPr/>
            </p:nvGrpSpPr>
            <p:grpSpPr>
              <a:xfrm>
                <a:off x="12700225" y="11864729"/>
                <a:ext cx="5388601" cy="4960653"/>
                <a:chOff x="12700225" y="11864729"/>
                <a:chExt cx="5388601" cy="4960653"/>
              </a:xfrm>
            </p:grpSpPr>
            <mc:AlternateContent xmlns:mc="http://schemas.openxmlformats.org/markup-compatibility/2006" xmlns:a14="http://schemas.microsoft.com/office/drawing/2010/main">
              <mc:Choice Requires="a14">
                <p:sp>
                  <p:nvSpPr>
                    <p:cNvPr id="249" name="テキスト ボックス 248">
                      <a:extLst>
                        <a:ext uri="{FF2B5EF4-FFF2-40B4-BE49-F238E27FC236}">
                          <a16:creationId xmlns:a16="http://schemas.microsoft.com/office/drawing/2014/main" id="{8B8D1DE2-E7FC-4CF8-8077-E03D8A39096C}"/>
                        </a:ext>
                      </a:extLst>
                    </p:cNvPr>
                    <p:cNvSpPr txBox="1"/>
                    <p:nvPr/>
                  </p:nvSpPr>
                  <p:spPr>
                    <a:xfrm>
                      <a:off x="14346468" y="11864729"/>
                      <a:ext cx="3742358" cy="1580689"/>
                    </a:xfrm>
                    <a:prstGeom prst="rect">
                      <a:avLst/>
                    </a:prstGeom>
                    <a:noFill/>
                  </p:spPr>
                  <p:txBody>
                    <a:bodyPr wrap="square" rtlCol="0">
                      <a:spAutoFit/>
                    </a:bodyPr>
                    <a:lstStyle/>
                    <a:p>
                      <a:r>
                        <a:rPr kumimoji="1" lang="en-US" altLang="ja-JP" sz="2400" dirty="0">
                          <a:latin typeface="Times New Roman" panose="02020603050405020304" pitchFamily="18" charset="0"/>
                          <a:ea typeface="メイリオ" panose="020B0604030504040204" pitchFamily="50" charset="-128"/>
                          <a:cs typeface="Times New Roman" panose="02020603050405020304" pitchFamily="18" charset="0"/>
                        </a:rPr>
                        <a:t>Single exponential function</a:t>
                      </a:r>
                    </a:p>
                    <a:p>
                      <a:r>
                        <a:rPr kumimoji="1" lang="el-GR" altLang="ja-JP" sz="2400" dirty="0">
                          <a:latin typeface="Times New Roman" panose="02020603050405020304" pitchFamily="18" charset="0"/>
                          <a:ea typeface="メイリオ" panose="020B0604030504040204" pitchFamily="50" charset="-128"/>
                          <a:cs typeface="Times New Roman" panose="02020603050405020304" pitchFamily="18" charset="0"/>
                        </a:rPr>
                        <a:t>Φ</a:t>
                      </a:r>
                      <a:r>
                        <a:rPr kumimoji="1" lang="en-US" altLang="ja-JP" sz="2400" dirty="0">
                          <a:latin typeface="Times New Roman" panose="02020603050405020304" pitchFamily="18" charset="0"/>
                          <a:ea typeface="メイリオ" panose="020B0604030504040204" pitchFamily="50" charset="-128"/>
                          <a:cs typeface="Times New Roman" panose="02020603050405020304" pitchFamily="18" charset="0"/>
                        </a:rPr>
                        <a:t>(t) = exp(-t / </a:t>
                      </a:r>
                      <a14:m>
                        <m:oMath xmlns:m="http://schemas.openxmlformats.org/officeDocument/2006/math">
                          <m:r>
                            <m:rPr>
                              <m:sty m:val="p"/>
                            </m:rPr>
                            <a:rPr kumimoji="1" lang="ja-JP" altLang="en-US" sz="2400" i="0" smtClean="0">
                              <a:latin typeface="Cambria Math" panose="02040503050406030204" pitchFamily="18" charset="0"/>
                              <a:ea typeface="メイリオ" panose="020B0604030504040204" pitchFamily="50" charset="-128"/>
                              <a:cs typeface="Times New Roman" panose="02020603050405020304" pitchFamily="18" charset="0"/>
                            </a:rPr>
                            <m:t>τ</m:t>
                          </m:r>
                        </m:oMath>
                      </a14:m>
                      <a:r>
                        <a:rPr kumimoji="1" lang="en-US" altLang="ja-JP" sz="2400" dirty="0">
                          <a:latin typeface="Times New Roman" panose="02020603050405020304" pitchFamily="18" charset="0"/>
                          <a:ea typeface="メイリオ" panose="020B0604030504040204" pitchFamily="50" charset="-128"/>
                          <a:cs typeface="Times New Roman" panose="02020603050405020304" pitchFamily="18" charset="0"/>
                        </a:rPr>
                        <a:t>)</a:t>
                      </a:r>
                    </a:p>
                    <a:p>
                      <a:r>
                        <a:rPr kumimoji="1" lang="en-US" altLang="ja-JP" sz="2400" dirty="0">
                          <a:latin typeface="Times New Roman" panose="02020603050405020304" pitchFamily="18" charset="0"/>
                          <a:ea typeface="メイリオ" panose="020B0604030504040204" pitchFamily="50" charset="-128"/>
                          <a:cs typeface="Times New Roman" panose="02020603050405020304" pitchFamily="18" charset="0"/>
                        </a:rPr>
                        <a:t>The relaxation time:</a:t>
                      </a:r>
                      <a14:m>
                        <m:oMath xmlns:m="http://schemas.openxmlformats.org/officeDocument/2006/math">
                          <m:r>
                            <a:rPr lang="ja-JP" altLang="en-US" sz="2400" i="1">
                              <a:latin typeface="Cambria Math" panose="02040503050406030204" pitchFamily="18" charset="0"/>
                              <a:ea typeface="メイリオ" panose="020B0604030504040204" pitchFamily="50" charset="-128"/>
                              <a:cs typeface="Times New Roman" panose="02020603050405020304" pitchFamily="18" charset="0"/>
                            </a:rPr>
                            <m:t>𝜏</m:t>
                          </m:r>
                        </m:oMath>
                      </a14:m>
                      <a:endParaRPr kumimoji="1" lang="en-US" altLang="ja-JP" sz="2400" dirty="0">
                        <a:latin typeface="Times New Roman" panose="02020603050405020304" pitchFamily="18" charset="0"/>
                        <a:ea typeface="メイリオ" panose="020B0604030504040204" pitchFamily="50" charset="-128"/>
                        <a:cs typeface="Times New Roman" panose="02020603050405020304" pitchFamily="18" charset="0"/>
                      </a:endParaRPr>
                    </a:p>
                    <a:p>
                      <a14:m>
                        <m:oMath xmlns:m="http://schemas.openxmlformats.org/officeDocument/2006/math">
                          <m:r>
                            <a:rPr lang="ja-JP" altLang="en-US" sz="2400" i="1" smtClean="0">
                              <a:latin typeface="Cambria Math" panose="02040503050406030204" pitchFamily="18" charset="0"/>
                              <a:ea typeface="メイリオ" panose="020B0604030504040204" pitchFamily="50" charset="-128"/>
                              <a:cs typeface="Times New Roman" panose="02020603050405020304" pitchFamily="18" charset="0"/>
                            </a:rPr>
                            <m:t>𝜏</m:t>
                          </m:r>
                        </m:oMath>
                      </a14:m>
                      <a:r>
                        <a:rPr lang="en-US" altLang="ja-JP" sz="2400" dirty="0">
                          <a:latin typeface="Times New Roman" panose="02020603050405020304" pitchFamily="18" charset="0"/>
                          <a:ea typeface="メイリオ" panose="020B0604030504040204" pitchFamily="50" charset="-128"/>
                          <a:cs typeface="Times New Roman" panose="02020603050405020304" pitchFamily="18" charset="0"/>
                        </a:rPr>
                        <a:t> = 8.27ps, 25</a:t>
                      </a:r>
                      <a:r>
                        <a:rPr lang="ja-JP" altLang="en-US" sz="24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4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dirty="0">
                        <a:latin typeface="Times New Roman" panose="02020603050405020304" pitchFamily="18" charset="0"/>
                        <a:ea typeface="メイリオ" panose="020B0604030504040204" pitchFamily="50" charset="-128"/>
                        <a:cs typeface="Times New Roman" panose="02020603050405020304" pitchFamily="18" charset="0"/>
                      </a:endParaRPr>
                    </a:p>
                  </p:txBody>
                </p:sp>
              </mc:Choice>
              <mc:Fallback xmlns="">
                <p:sp>
                  <p:nvSpPr>
                    <p:cNvPr id="249" name="テキスト ボックス 248">
                      <a:extLst>
                        <a:ext uri="{FF2B5EF4-FFF2-40B4-BE49-F238E27FC236}">
                          <a16:creationId xmlns:a16="http://schemas.microsoft.com/office/drawing/2014/main" id="{8B8D1DE2-E7FC-4CF8-8077-E03D8A39096C}"/>
                        </a:ext>
                      </a:extLst>
                    </p:cNvPr>
                    <p:cNvSpPr txBox="1">
                      <a:spLocks noRot="1" noChangeAspect="1" noMove="1" noResize="1" noEditPoints="1" noAdjustHandles="1" noChangeArrowheads="1" noChangeShapeType="1" noTextEdit="1"/>
                    </p:cNvSpPr>
                    <p:nvPr/>
                  </p:nvSpPr>
                  <p:spPr>
                    <a:xfrm>
                      <a:off x="14346468" y="11864729"/>
                      <a:ext cx="3742358" cy="1580689"/>
                    </a:xfrm>
                    <a:prstGeom prst="rect">
                      <a:avLst/>
                    </a:prstGeom>
                    <a:blipFill>
                      <a:blip r:embed="rId20"/>
                      <a:stretch>
                        <a:fillRect l="-2726" t="-3113" r="-1022" b="-8171"/>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198CEC9D-519E-4474-A4E6-DB31EBB1AE20}"/>
                    </a:ext>
                  </a:extLst>
                </p:cNvPr>
                <p:cNvSpPr txBox="1"/>
                <p:nvPr/>
              </p:nvSpPr>
              <p:spPr>
                <a:xfrm>
                  <a:off x="14644803" y="16298486"/>
                  <a:ext cx="2726243" cy="526896"/>
                </a:xfrm>
                <a:prstGeom prst="rect">
                  <a:avLst/>
                </a:prstGeom>
                <a:solidFill>
                  <a:schemeClr val="bg1"/>
                </a:solidFill>
                <a:ln>
                  <a:noFill/>
                </a:ln>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Time/</a:t>
                  </a:r>
                  <a:r>
                    <a:rPr lang="en-US" altLang="ja-JP" sz="2800" dirty="0" err="1">
                      <a:latin typeface="メイリオ" panose="020B0604030504040204" pitchFamily="50" charset="-128"/>
                      <a:ea typeface="メイリオ" panose="020B0604030504040204" pitchFamily="50" charset="-128"/>
                    </a:rPr>
                    <a:t>ps</a:t>
                  </a:r>
                  <a:endParaRPr kumimoji="1" lang="ja-JP" altLang="en-US" sz="2800" dirty="0">
                    <a:latin typeface="メイリオ" panose="020B0604030504040204" pitchFamily="50" charset="-128"/>
                    <a:ea typeface="メイリオ" panose="020B0604030504040204" pitchFamily="50" charset="-128"/>
                  </a:endParaRPr>
                </a:p>
              </p:txBody>
            </p:sp>
            <p:sp>
              <p:nvSpPr>
                <p:cNvPr id="62" name="テキスト ボックス 61">
                  <a:extLst>
                    <a:ext uri="{FF2B5EF4-FFF2-40B4-BE49-F238E27FC236}">
                      <a16:creationId xmlns:a16="http://schemas.microsoft.com/office/drawing/2014/main" id="{4AF48F6F-32C4-4466-BCE8-4BB745EF7575}"/>
                    </a:ext>
                  </a:extLst>
                </p:cNvPr>
                <p:cNvSpPr txBox="1"/>
                <p:nvPr/>
              </p:nvSpPr>
              <p:spPr>
                <a:xfrm rot="16200000">
                  <a:off x="11642573" y="13274887"/>
                  <a:ext cx="2726243" cy="610939"/>
                </a:xfrm>
                <a:prstGeom prst="rect">
                  <a:avLst/>
                </a:prstGeom>
                <a:solidFill>
                  <a:schemeClr val="bg1"/>
                </a:solidFill>
                <a:ln>
                  <a:noFill/>
                </a:ln>
              </p:spPr>
              <p:txBody>
                <a:bodyPr wrap="square" rtlCol="0">
                  <a:spAutoFit/>
                </a:bodyPr>
                <a:lstStyle/>
                <a:p>
                  <a:pPr algn="ctr"/>
                  <a:endParaRPr kumimoji="1" lang="ja-JP" altLang="en-US" sz="3200" dirty="0">
                    <a:latin typeface="メイリオ" panose="020B0604030504040204" pitchFamily="50" charset="-128"/>
                    <a:ea typeface="メイリオ" panose="020B0604030504040204" pitchFamily="50" charset="-128"/>
                  </a:endParaRPr>
                </a:p>
              </p:txBody>
            </p:sp>
          </p:grpSp>
        </p:grpSp>
        <mc:AlternateContent xmlns:mc="http://schemas.openxmlformats.org/markup-compatibility/2006" xmlns:a14="http://schemas.microsoft.com/office/drawing/2010/main">
          <mc:Choice Requires="a14">
            <p:sp>
              <p:nvSpPr>
                <p:cNvPr id="232" name="正方形/長方形 231">
                  <a:extLst>
                    <a:ext uri="{FF2B5EF4-FFF2-40B4-BE49-F238E27FC236}">
                      <a16:creationId xmlns:a16="http://schemas.microsoft.com/office/drawing/2014/main" id="{474FD292-AC4B-4BE7-BE0A-D63E7EF11935}"/>
                    </a:ext>
                  </a:extLst>
                </p:cNvPr>
                <p:cNvSpPr/>
                <p:nvPr/>
              </p:nvSpPr>
              <p:spPr>
                <a:xfrm rot="16200000">
                  <a:off x="22828435" y="16955345"/>
                  <a:ext cx="96917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1" dirty="0">
                            <a:solidFill>
                              <a:prstClr val="black"/>
                            </a:solidFill>
                            <a:latin typeface="Cambria Math" panose="02040503050406030204" pitchFamily="18" charset="0"/>
                          </a:rPr>
                          <m:t>φ</m:t>
                        </m:r>
                        <m:d>
                          <m:dPr>
                            <m:ctrlPr>
                              <a:rPr lang="en-US" altLang="ja-JP" sz="2800" i="1" dirty="0">
                                <a:solidFill>
                                  <a:prstClr val="black"/>
                                </a:solidFill>
                                <a:latin typeface="Cambria Math" panose="02040503050406030204" pitchFamily="18" charset="0"/>
                              </a:rPr>
                            </m:ctrlPr>
                          </m:dPr>
                          <m:e>
                            <m:r>
                              <a:rPr lang="en-US" altLang="ja-JP" sz="2800" i="1" dirty="0">
                                <a:solidFill>
                                  <a:prstClr val="black"/>
                                </a:solidFill>
                                <a:latin typeface="Cambria Math" panose="02040503050406030204" pitchFamily="18" charset="0"/>
                              </a:rPr>
                              <m:t>𝑡</m:t>
                            </m:r>
                          </m:e>
                        </m:d>
                      </m:oMath>
                    </m:oMathPara>
                  </a14:m>
                  <a:endParaRPr lang="ja-JP" altLang="en-US" sz="2800" dirty="0"/>
                </a:p>
              </p:txBody>
            </p:sp>
          </mc:Choice>
          <mc:Fallback xmlns="">
            <p:sp>
              <p:nvSpPr>
                <p:cNvPr id="232" name="正方形/長方形 231">
                  <a:extLst>
                    <a:ext uri="{FF2B5EF4-FFF2-40B4-BE49-F238E27FC236}">
                      <a16:creationId xmlns:a16="http://schemas.microsoft.com/office/drawing/2014/main" id="{474FD292-AC4B-4BE7-BE0A-D63E7EF11935}"/>
                    </a:ext>
                  </a:extLst>
                </p:cNvPr>
                <p:cNvSpPr>
                  <a:spLocks noRot="1" noChangeAspect="1" noMove="1" noResize="1" noEditPoints="1" noAdjustHandles="1" noChangeArrowheads="1" noChangeShapeType="1" noTextEdit="1"/>
                </p:cNvSpPr>
                <p:nvPr/>
              </p:nvSpPr>
              <p:spPr>
                <a:xfrm rot="16200000">
                  <a:off x="22828435" y="16955345"/>
                  <a:ext cx="969176" cy="523220"/>
                </a:xfrm>
                <a:prstGeom prst="rect">
                  <a:avLst/>
                </a:prstGeom>
                <a:blipFill>
                  <a:blip r:embed="rId21"/>
                  <a:stretch>
                    <a:fillRect/>
                  </a:stretch>
                </a:blipFill>
              </p:spPr>
              <p:txBody>
                <a:bodyPr/>
                <a:lstStyle/>
                <a:p>
                  <a:r>
                    <a:rPr lang="ja-JP" altLang="en-US">
                      <a:noFill/>
                    </a:rPr>
                    <a:t> </a:t>
                  </a:r>
                </a:p>
              </p:txBody>
            </p:sp>
          </mc:Fallback>
        </mc:AlternateContent>
      </p:grpSp>
      <p:grpSp>
        <p:nvGrpSpPr>
          <p:cNvPr id="254" name="グループ化 253">
            <a:extLst>
              <a:ext uri="{FF2B5EF4-FFF2-40B4-BE49-F238E27FC236}">
                <a16:creationId xmlns:a16="http://schemas.microsoft.com/office/drawing/2014/main" id="{C7AB91BB-CCCD-4E81-BB33-2DF0EE39338C}"/>
              </a:ext>
            </a:extLst>
          </p:cNvPr>
          <p:cNvGrpSpPr/>
          <p:nvPr/>
        </p:nvGrpSpPr>
        <p:grpSpPr>
          <a:xfrm>
            <a:off x="15167008" y="23283958"/>
            <a:ext cx="6573585" cy="6500930"/>
            <a:chOff x="14036258" y="23252852"/>
            <a:chExt cx="6573585" cy="6500930"/>
          </a:xfrm>
        </p:grpSpPr>
        <p:pic>
          <p:nvPicPr>
            <p:cNvPr id="250" name="図 249">
              <a:extLst>
                <a:ext uri="{FF2B5EF4-FFF2-40B4-BE49-F238E27FC236}">
                  <a16:creationId xmlns:a16="http://schemas.microsoft.com/office/drawing/2014/main" id="{F8DA91DD-E094-451E-8851-3D9ECBD78F5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569873" y="23252852"/>
              <a:ext cx="6039970" cy="5952307"/>
            </a:xfrm>
            <a:prstGeom prst="rect">
              <a:avLst/>
            </a:prstGeom>
          </p:spPr>
        </p:pic>
        <p:sp>
          <p:nvSpPr>
            <p:cNvPr id="121" name="テキスト ボックス 120">
              <a:extLst>
                <a:ext uri="{FF2B5EF4-FFF2-40B4-BE49-F238E27FC236}">
                  <a16:creationId xmlns:a16="http://schemas.microsoft.com/office/drawing/2014/main" id="{F220465C-E9B5-4D3E-9DA1-26D8B1D37257}"/>
                </a:ext>
              </a:extLst>
            </p:cNvPr>
            <p:cNvSpPr txBox="1"/>
            <p:nvPr/>
          </p:nvSpPr>
          <p:spPr>
            <a:xfrm>
              <a:off x="16523066" y="29230562"/>
              <a:ext cx="2609490" cy="523220"/>
            </a:xfrm>
            <a:prstGeom prst="rect">
              <a:avLst/>
            </a:prstGeom>
            <a:solidFill>
              <a:schemeClr val="bg1"/>
            </a:solidFill>
            <a:ln>
              <a:noFill/>
            </a:ln>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Time/</a:t>
              </a:r>
              <a:r>
                <a:rPr lang="en-US" altLang="ja-JP" sz="2800" dirty="0" err="1">
                  <a:latin typeface="メイリオ" panose="020B0604030504040204" pitchFamily="50" charset="-128"/>
                  <a:ea typeface="メイリオ" panose="020B0604030504040204" pitchFamily="50" charset="-128"/>
                </a:rPr>
                <a:t>ps</a:t>
              </a:r>
              <a:endParaRPr kumimoji="1" lang="ja-JP" altLang="en-US" sz="28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75DBD16D-F47E-49CB-B791-9511D5B44138}"/>
                    </a:ext>
                  </a:extLst>
                </p:cNvPr>
                <p:cNvSpPr/>
                <p:nvPr/>
              </p:nvSpPr>
              <p:spPr>
                <a:xfrm rot="16200000">
                  <a:off x="13813280" y="25801656"/>
                  <a:ext cx="96917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1" dirty="0">
                            <a:solidFill>
                              <a:prstClr val="black"/>
                            </a:solidFill>
                            <a:latin typeface="Cambria Math" panose="02040503050406030204" pitchFamily="18" charset="0"/>
                          </a:rPr>
                          <m:t>φ</m:t>
                        </m:r>
                        <m:d>
                          <m:dPr>
                            <m:ctrlPr>
                              <a:rPr lang="en-US" altLang="ja-JP" sz="2800" i="1" dirty="0">
                                <a:solidFill>
                                  <a:prstClr val="black"/>
                                </a:solidFill>
                                <a:latin typeface="Cambria Math" panose="02040503050406030204" pitchFamily="18" charset="0"/>
                              </a:rPr>
                            </m:ctrlPr>
                          </m:dPr>
                          <m:e>
                            <m:r>
                              <a:rPr lang="en-US" altLang="ja-JP" sz="2800" i="1" dirty="0">
                                <a:solidFill>
                                  <a:prstClr val="black"/>
                                </a:solidFill>
                                <a:latin typeface="Cambria Math" panose="02040503050406030204" pitchFamily="18" charset="0"/>
                              </a:rPr>
                              <m:t>𝑡</m:t>
                            </m:r>
                          </m:e>
                        </m:d>
                      </m:oMath>
                    </m:oMathPara>
                  </a14:m>
                  <a:endParaRPr lang="ja-JP" altLang="en-US" sz="2800" dirty="0"/>
                </a:p>
              </p:txBody>
            </p:sp>
          </mc:Choice>
          <mc:Fallback xmlns="">
            <p:sp>
              <p:nvSpPr>
                <p:cNvPr id="126" name="正方形/長方形 125">
                  <a:extLst>
                    <a:ext uri="{FF2B5EF4-FFF2-40B4-BE49-F238E27FC236}">
                      <a16:creationId xmlns:a16="http://schemas.microsoft.com/office/drawing/2014/main" id="{75DBD16D-F47E-49CB-B791-9511D5B44138}"/>
                    </a:ext>
                  </a:extLst>
                </p:cNvPr>
                <p:cNvSpPr>
                  <a:spLocks noRot="1" noChangeAspect="1" noMove="1" noResize="1" noEditPoints="1" noAdjustHandles="1" noChangeArrowheads="1" noChangeShapeType="1" noTextEdit="1"/>
                </p:cNvSpPr>
                <p:nvPr/>
              </p:nvSpPr>
              <p:spPr>
                <a:xfrm rot="16200000">
                  <a:off x="13813280" y="25801656"/>
                  <a:ext cx="969176" cy="523220"/>
                </a:xfrm>
                <a:prstGeom prst="rect">
                  <a:avLst/>
                </a:prstGeom>
                <a:blipFill>
                  <a:blip r:embed="rId23"/>
                  <a:stretch>
                    <a:fillRect/>
                  </a:stretch>
                </a:blipFill>
              </p:spPr>
              <p:txBody>
                <a:bodyPr/>
                <a:lstStyle/>
                <a:p>
                  <a:r>
                    <a:rPr lang="ja-JP" altLang="en-US">
                      <a:noFill/>
                    </a:rPr>
                    <a:t> </a:t>
                  </a:r>
                </a:p>
              </p:txBody>
            </p:sp>
          </mc:Fallback>
        </mc:AlternateContent>
      </p:grpSp>
      <p:grpSp>
        <p:nvGrpSpPr>
          <p:cNvPr id="255" name="グループ化 254">
            <a:extLst>
              <a:ext uri="{FF2B5EF4-FFF2-40B4-BE49-F238E27FC236}">
                <a16:creationId xmlns:a16="http://schemas.microsoft.com/office/drawing/2014/main" id="{3EE372C8-6B43-4CFF-A11A-79189F49D249}"/>
              </a:ext>
            </a:extLst>
          </p:cNvPr>
          <p:cNvGrpSpPr/>
          <p:nvPr/>
        </p:nvGrpSpPr>
        <p:grpSpPr>
          <a:xfrm>
            <a:off x="21716560" y="23189931"/>
            <a:ext cx="6907594" cy="6658354"/>
            <a:chOff x="21585137" y="23399708"/>
            <a:chExt cx="6551594" cy="6315199"/>
          </a:xfrm>
        </p:grpSpPr>
        <p:pic>
          <p:nvPicPr>
            <p:cNvPr id="253" name="図 252">
              <a:extLst>
                <a:ext uri="{FF2B5EF4-FFF2-40B4-BE49-F238E27FC236}">
                  <a16:creationId xmlns:a16="http://schemas.microsoft.com/office/drawing/2014/main" id="{7EEB8E0A-8063-4548-AF80-C98C3C29BA0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083330" y="23399708"/>
              <a:ext cx="6053401" cy="5805451"/>
            </a:xfrm>
            <a:prstGeom prst="rect">
              <a:avLst/>
            </a:prstGeom>
          </p:spPr>
        </p:pic>
        <p:sp>
          <p:nvSpPr>
            <p:cNvPr id="123" name="テキスト ボックス 122">
              <a:extLst>
                <a:ext uri="{FF2B5EF4-FFF2-40B4-BE49-F238E27FC236}">
                  <a16:creationId xmlns:a16="http://schemas.microsoft.com/office/drawing/2014/main" id="{F72065A0-D3E1-433D-BAB9-EABFBD73AF18}"/>
                </a:ext>
              </a:extLst>
            </p:cNvPr>
            <p:cNvSpPr txBox="1"/>
            <p:nvPr/>
          </p:nvSpPr>
          <p:spPr>
            <a:xfrm>
              <a:off x="24205770" y="29191687"/>
              <a:ext cx="2609490" cy="523220"/>
            </a:xfrm>
            <a:prstGeom prst="rect">
              <a:avLst/>
            </a:prstGeom>
            <a:solidFill>
              <a:schemeClr val="bg1"/>
            </a:solidFill>
            <a:ln>
              <a:noFill/>
            </a:ln>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Time/</a:t>
              </a:r>
              <a:r>
                <a:rPr lang="en-US" altLang="ja-JP" sz="2800" dirty="0" err="1">
                  <a:latin typeface="メイリオ" panose="020B0604030504040204" pitchFamily="50" charset="-128"/>
                  <a:ea typeface="メイリオ" panose="020B0604030504040204" pitchFamily="50" charset="-128"/>
                </a:rPr>
                <a:t>ps</a:t>
              </a:r>
              <a:endParaRPr kumimoji="1" lang="ja-JP" altLang="en-US" sz="28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27" name="正方形/長方形 126">
                  <a:extLst>
                    <a:ext uri="{FF2B5EF4-FFF2-40B4-BE49-F238E27FC236}">
                      <a16:creationId xmlns:a16="http://schemas.microsoft.com/office/drawing/2014/main" id="{40C659F3-696F-4E4E-BB3B-A11FBA061FF8}"/>
                    </a:ext>
                  </a:extLst>
                </p:cNvPr>
                <p:cNvSpPr/>
                <p:nvPr/>
              </p:nvSpPr>
              <p:spPr>
                <a:xfrm rot="16200000">
                  <a:off x="21362159" y="25801656"/>
                  <a:ext cx="96917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1" dirty="0">
                            <a:solidFill>
                              <a:prstClr val="black"/>
                            </a:solidFill>
                            <a:latin typeface="Cambria Math" panose="02040503050406030204" pitchFamily="18" charset="0"/>
                          </a:rPr>
                          <m:t>φ</m:t>
                        </m:r>
                        <m:d>
                          <m:dPr>
                            <m:ctrlPr>
                              <a:rPr lang="en-US" altLang="ja-JP" sz="2800" i="1" dirty="0">
                                <a:solidFill>
                                  <a:prstClr val="black"/>
                                </a:solidFill>
                                <a:latin typeface="Cambria Math" panose="02040503050406030204" pitchFamily="18" charset="0"/>
                              </a:rPr>
                            </m:ctrlPr>
                          </m:dPr>
                          <m:e>
                            <m:r>
                              <a:rPr lang="en-US" altLang="ja-JP" sz="2800" i="1" dirty="0">
                                <a:solidFill>
                                  <a:prstClr val="black"/>
                                </a:solidFill>
                                <a:latin typeface="Cambria Math" panose="02040503050406030204" pitchFamily="18" charset="0"/>
                              </a:rPr>
                              <m:t>𝑡</m:t>
                            </m:r>
                          </m:e>
                        </m:d>
                      </m:oMath>
                    </m:oMathPara>
                  </a14:m>
                  <a:endParaRPr lang="ja-JP" altLang="en-US" sz="2800" dirty="0"/>
                </a:p>
              </p:txBody>
            </p:sp>
          </mc:Choice>
          <mc:Fallback xmlns="">
            <p:sp>
              <p:nvSpPr>
                <p:cNvPr id="127" name="正方形/長方形 126">
                  <a:extLst>
                    <a:ext uri="{FF2B5EF4-FFF2-40B4-BE49-F238E27FC236}">
                      <a16:creationId xmlns:a16="http://schemas.microsoft.com/office/drawing/2014/main" id="{40C659F3-696F-4E4E-BB3B-A11FBA061FF8}"/>
                    </a:ext>
                  </a:extLst>
                </p:cNvPr>
                <p:cNvSpPr>
                  <a:spLocks noRot="1" noChangeAspect="1" noMove="1" noResize="1" noEditPoints="1" noAdjustHandles="1" noChangeArrowheads="1" noChangeShapeType="1" noTextEdit="1"/>
                </p:cNvSpPr>
                <p:nvPr/>
              </p:nvSpPr>
              <p:spPr>
                <a:xfrm rot="16200000">
                  <a:off x="21362159" y="25801656"/>
                  <a:ext cx="969176" cy="523220"/>
                </a:xfrm>
                <a:prstGeom prst="rect">
                  <a:avLst/>
                </a:prstGeom>
                <a:blipFill>
                  <a:blip r:embed="rId25"/>
                  <a:stretch>
                    <a:fillRect/>
                  </a:stretch>
                </a:blipFill>
              </p:spPr>
              <p:txBody>
                <a:bodyPr/>
                <a:lstStyle/>
                <a:p>
                  <a:r>
                    <a:rPr lang="ja-JP" altLang="en-US">
                      <a:noFill/>
                    </a:rPr>
                    <a:t> </a:t>
                  </a:r>
                </a:p>
              </p:txBody>
            </p:sp>
          </mc:Fallback>
        </mc:AlternateContent>
      </p:grpSp>
      <p:sp>
        <p:nvSpPr>
          <p:cNvPr id="37" name="テキスト ボックス 36">
            <a:extLst>
              <a:ext uri="{FF2B5EF4-FFF2-40B4-BE49-F238E27FC236}">
                <a16:creationId xmlns:a16="http://schemas.microsoft.com/office/drawing/2014/main" id="{0179DAED-32C8-42B0-AF7E-311E78F4572C}"/>
              </a:ext>
            </a:extLst>
          </p:cNvPr>
          <p:cNvSpPr txBox="1"/>
          <p:nvPr/>
        </p:nvSpPr>
        <p:spPr>
          <a:xfrm>
            <a:off x="16378157" y="29653949"/>
            <a:ext cx="11223448" cy="830997"/>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Fig.7. Debye functions expressed by auto-and cross-correlation of water</a:t>
            </a:r>
          </a:p>
          <a:p>
            <a:r>
              <a:rPr lang="en-US" altLang="ja-JP" sz="2400" dirty="0">
                <a:latin typeface="メイリオ" panose="020B0604030504040204" pitchFamily="50" charset="-128"/>
                <a:ea typeface="メイリオ" panose="020B0604030504040204" pitchFamily="50" charset="-128"/>
              </a:rPr>
              <a:t>         (left: linier plot, right: </a:t>
            </a:r>
            <a:r>
              <a:rPr lang="en-US" altLang="ja-JP" sz="2400" dirty="0">
                <a:latin typeface="メイリオ" panose="020B0604030504040204" pitchFamily="50" charset="-128"/>
                <a:ea typeface="メイリオ" panose="020B0604030504040204" pitchFamily="50" charset="-128"/>
                <a:cs typeface="Times New Roman" panose="02020603050405020304" pitchFamily="18" charset="0"/>
              </a:rPr>
              <a:t>Semi-logarithmic</a:t>
            </a:r>
            <a:r>
              <a:rPr lang="en-US" altLang="ja-JP" sz="2400" dirty="0">
                <a:latin typeface="メイリオ" panose="020B0604030504040204" pitchFamily="50" charset="-128"/>
                <a:ea typeface="メイリオ" panose="020B0604030504040204" pitchFamily="50" charset="-128"/>
              </a:rPr>
              <a:t> plot)</a:t>
            </a:r>
            <a:endParaRPr kumimoji="1" lang="ja-JP" altLang="en-US" sz="2400" dirty="0">
              <a:latin typeface="メイリオ" panose="020B0604030504040204" pitchFamily="50" charset="-128"/>
              <a:ea typeface="メイリオ" panose="020B0604030504040204" pitchFamily="50" charset="-128"/>
            </a:endParaRPr>
          </a:p>
        </p:txBody>
      </p:sp>
      <p:grpSp>
        <p:nvGrpSpPr>
          <p:cNvPr id="47" name="グループ化 46">
            <a:extLst>
              <a:ext uri="{FF2B5EF4-FFF2-40B4-BE49-F238E27FC236}">
                <a16:creationId xmlns:a16="http://schemas.microsoft.com/office/drawing/2014/main" id="{20590445-5A82-486A-8867-06BD7C12B56E}"/>
              </a:ext>
            </a:extLst>
          </p:cNvPr>
          <p:cNvGrpSpPr/>
          <p:nvPr/>
        </p:nvGrpSpPr>
        <p:grpSpPr>
          <a:xfrm>
            <a:off x="570841" y="29639655"/>
            <a:ext cx="8543487" cy="7653584"/>
            <a:chOff x="153429" y="29955004"/>
            <a:chExt cx="8543487" cy="7653584"/>
          </a:xfrm>
        </p:grpSpPr>
        <mc:AlternateContent xmlns:mc="http://schemas.openxmlformats.org/markup-compatibility/2006" xmlns:a14="http://schemas.microsoft.com/office/drawing/2010/main">
          <mc:Choice Requires="a14">
            <p:sp>
              <p:nvSpPr>
                <p:cNvPr id="142" name="テキスト ボックス 141">
                  <a:extLst>
                    <a:ext uri="{FF2B5EF4-FFF2-40B4-BE49-F238E27FC236}">
                      <a16:creationId xmlns:a16="http://schemas.microsoft.com/office/drawing/2014/main" id="{BC1297AE-9EC5-4654-BEFC-34BB00EE94F6}"/>
                    </a:ext>
                  </a:extLst>
                </p:cNvPr>
                <p:cNvSpPr txBox="1"/>
                <p:nvPr/>
              </p:nvSpPr>
              <p:spPr>
                <a:xfrm>
                  <a:off x="153429" y="36408259"/>
                  <a:ext cx="8543487" cy="1200329"/>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Fig.8.Dielectric relaxation curves(imaginary part)</a:t>
                  </a:r>
                </a:p>
                <a:p>
                  <a:r>
                    <a:rPr lang="en-US" altLang="ja-JP" sz="2400" dirty="0">
                      <a:latin typeface="メイリオ" panose="020B0604030504040204" pitchFamily="50" charset="-128"/>
                      <a:ea typeface="メイリオ" panose="020B0604030504040204" pitchFamily="50" charset="-128"/>
                    </a:rPr>
                    <a:t>        with time integration range 30ps. Normalized</a:t>
                  </a:r>
                </a:p>
                <a:p>
                  <a:r>
                    <a:rPr lang="en-US" altLang="ja-JP" sz="2400" dirty="0">
                      <a:latin typeface="メイリオ" panose="020B0604030504040204" pitchFamily="50" charset="-128"/>
                      <a:ea typeface="メイリオ" panose="020B0604030504040204" pitchFamily="50" charset="-128"/>
                    </a:rPr>
                    <a:t>        dielectric constant </a:t>
                  </a:r>
                  <a14:m>
                    <m:oMath xmlns:m="http://schemas.openxmlformats.org/officeDocument/2006/math">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𝜀</m:t>
                          </m:r>
                        </m:e>
                        <m:sub>
                          <m:r>
                            <a:rPr lang="en-US" altLang="ja-JP" sz="2400" i="1">
                              <a:latin typeface="Cambria Math" panose="02040503050406030204" pitchFamily="18" charset="0"/>
                            </a:rPr>
                            <m:t>𝑠</m:t>
                          </m:r>
                        </m:sub>
                      </m:sSub>
                    </m:oMath>
                  </a14:m>
                  <a:r>
                    <a:rPr lang="en-US" altLang="ja-JP" sz="2400" dirty="0">
                      <a:latin typeface="メイリオ" panose="020B0604030504040204" pitchFamily="50" charset="-128"/>
                      <a:ea typeface="メイリオ" panose="020B0604030504040204" pitchFamily="50" charset="-128"/>
                    </a:rPr>
                    <a:t>.</a:t>
                  </a:r>
                </a:p>
              </p:txBody>
            </p:sp>
          </mc:Choice>
          <mc:Fallback xmlns="">
            <p:sp>
              <p:nvSpPr>
                <p:cNvPr id="142" name="テキスト ボックス 141">
                  <a:extLst>
                    <a:ext uri="{FF2B5EF4-FFF2-40B4-BE49-F238E27FC236}">
                      <a16:creationId xmlns:a16="http://schemas.microsoft.com/office/drawing/2014/main" id="{BC1297AE-9EC5-4654-BEFC-34BB00EE94F6}"/>
                    </a:ext>
                  </a:extLst>
                </p:cNvPr>
                <p:cNvSpPr txBox="1">
                  <a:spLocks noRot="1" noChangeAspect="1" noMove="1" noResize="1" noEditPoints="1" noAdjustHandles="1" noChangeArrowheads="1" noChangeShapeType="1" noTextEdit="1"/>
                </p:cNvSpPr>
                <p:nvPr/>
              </p:nvSpPr>
              <p:spPr>
                <a:xfrm>
                  <a:off x="153429" y="36408259"/>
                  <a:ext cx="8543487" cy="1200329"/>
                </a:xfrm>
                <a:prstGeom prst="rect">
                  <a:avLst/>
                </a:prstGeom>
                <a:blipFill>
                  <a:blip r:embed="rId26"/>
                  <a:stretch>
                    <a:fillRect l="-1142" t="-4061" b="-11675"/>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10B4B44B-3DF4-4715-A690-496D4BFEB1CF}"/>
                </a:ext>
              </a:extLst>
            </p:cNvPr>
            <p:cNvGrpSpPr/>
            <p:nvPr/>
          </p:nvGrpSpPr>
          <p:grpSpPr>
            <a:xfrm>
              <a:off x="590544" y="29955004"/>
              <a:ext cx="6595761" cy="6398805"/>
              <a:chOff x="590544" y="29955004"/>
              <a:chExt cx="6595761" cy="6398805"/>
            </a:xfrm>
          </p:grpSpPr>
          <p:grpSp>
            <p:nvGrpSpPr>
              <p:cNvPr id="42" name="グループ化 41">
                <a:extLst>
                  <a:ext uri="{FF2B5EF4-FFF2-40B4-BE49-F238E27FC236}">
                    <a16:creationId xmlns:a16="http://schemas.microsoft.com/office/drawing/2014/main" id="{786F6BA8-B3A0-4EF3-8FDD-C23E13D0600B}"/>
                  </a:ext>
                </a:extLst>
              </p:cNvPr>
              <p:cNvGrpSpPr/>
              <p:nvPr/>
            </p:nvGrpSpPr>
            <p:grpSpPr>
              <a:xfrm>
                <a:off x="590544" y="31215444"/>
                <a:ext cx="6495244" cy="5138365"/>
                <a:chOff x="744915" y="31598843"/>
                <a:chExt cx="6495244" cy="5138365"/>
              </a:xfrm>
            </p:grpSpPr>
            <mc:AlternateContent xmlns:mc="http://schemas.openxmlformats.org/markup-compatibility/2006" xmlns:a14="http://schemas.microsoft.com/office/drawing/2010/main">
              <mc:Choice Requires="a14">
                <p:sp>
                  <p:nvSpPr>
                    <p:cNvPr id="139" name="テキスト ボックス 138">
                      <a:extLst>
                        <a:ext uri="{FF2B5EF4-FFF2-40B4-BE49-F238E27FC236}">
                          <a16:creationId xmlns:a16="http://schemas.microsoft.com/office/drawing/2014/main" id="{34A02ED5-ED88-4E47-AC66-3861CD9DAA65}"/>
                        </a:ext>
                      </a:extLst>
                    </p:cNvPr>
                    <p:cNvSpPr txBox="1"/>
                    <p:nvPr/>
                  </p:nvSpPr>
                  <p:spPr>
                    <a:xfrm rot="16200000">
                      <a:off x="105312" y="32238446"/>
                      <a:ext cx="1863981" cy="584775"/>
                    </a:xfrm>
                    <a:prstGeom prst="rect">
                      <a:avLst/>
                    </a:prstGeom>
                    <a:noFill/>
                  </p:spPr>
                  <p:txBody>
                    <a:bodyPr wrap="square" rtlCol="0">
                      <a:spAutoFit/>
                    </a:bodyPr>
                    <a:lstStyle/>
                    <a:p>
                      <a14:m>
                        <m:oMath xmlns:m="http://schemas.openxmlformats.org/officeDocument/2006/math">
                          <m:r>
                            <a:rPr lang="ja-JP" altLang="en-US" sz="3200" i="1" smtClean="0">
                              <a:latin typeface="Cambria Math" panose="02040503050406030204" pitchFamily="18" charset="0"/>
                            </a:rPr>
                            <m:t>𝜀</m:t>
                          </m:r>
                          <m:r>
                            <a:rPr lang="en-US" altLang="ja-JP" sz="3200" b="0" i="0" smtClean="0">
                              <a:latin typeface="Cambria Math" panose="02040503050406030204" pitchFamily="18" charset="0"/>
                            </a:rPr>
                            <m:t>"</m:t>
                          </m:r>
                        </m:oMath>
                      </a14:m>
                      <a:r>
                        <a:rPr kumimoji="1" lang="en-US" altLang="ja-JP" sz="3200" dirty="0"/>
                        <a:t>/</a:t>
                      </a:r>
                      <a14:m>
                        <m:oMath xmlns:m="http://schemas.openxmlformats.org/officeDocument/2006/math">
                          <m:sSub>
                            <m:sSubPr>
                              <m:ctrlPr>
                                <a:rPr kumimoji="1" lang="en-US" altLang="ja-JP" sz="3200" i="1" smtClean="0">
                                  <a:latin typeface="Cambria Math" panose="02040503050406030204" pitchFamily="18" charset="0"/>
                                </a:rPr>
                              </m:ctrlPr>
                            </m:sSubPr>
                            <m:e>
                              <m:r>
                                <a:rPr kumimoji="1" lang="ja-JP" altLang="en-US" sz="3200" i="1" smtClean="0">
                                  <a:latin typeface="Cambria Math" panose="02040503050406030204" pitchFamily="18" charset="0"/>
                                </a:rPr>
                                <m:t>𝜀</m:t>
                              </m:r>
                            </m:e>
                            <m:sub>
                              <m:r>
                                <a:rPr kumimoji="1" lang="en-US" altLang="ja-JP" sz="3200" b="0" i="1" smtClean="0">
                                  <a:latin typeface="Cambria Math" panose="02040503050406030204" pitchFamily="18" charset="0"/>
                                </a:rPr>
                                <m:t>𝑠</m:t>
                              </m:r>
                            </m:sub>
                          </m:sSub>
                        </m:oMath>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39" name="テキスト ボックス 138">
                      <a:extLst>
                        <a:ext uri="{FF2B5EF4-FFF2-40B4-BE49-F238E27FC236}">
                          <a16:creationId xmlns:a16="http://schemas.microsoft.com/office/drawing/2014/main" id="{34A02ED5-ED88-4E47-AC66-3861CD9DAA65}"/>
                        </a:ext>
                      </a:extLst>
                    </p:cNvPr>
                    <p:cNvSpPr txBox="1">
                      <a:spLocks noRot="1" noChangeAspect="1" noMove="1" noResize="1" noEditPoints="1" noAdjustHandles="1" noChangeArrowheads="1" noChangeShapeType="1" noTextEdit="1"/>
                    </p:cNvSpPr>
                    <p:nvPr/>
                  </p:nvSpPr>
                  <p:spPr>
                    <a:xfrm rot="16200000">
                      <a:off x="105312" y="32238446"/>
                      <a:ext cx="1863981" cy="584775"/>
                    </a:xfrm>
                    <a:prstGeom prst="rect">
                      <a:avLst/>
                    </a:prstGeom>
                    <a:blipFill>
                      <a:blip r:embed="rId27"/>
                      <a:stretch>
                        <a:fillRect l="-17708" r="-291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B623D0A4-D029-4E1B-B13A-0A20D60FC179}"/>
                    </a:ext>
                  </a:extLst>
                </p:cNvPr>
                <p:cNvSpPr txBox="1"/>
                <p:nvPr/>
              </p:nvSpPr>
              <p:spPr>
                <a:xfrm>
                  <a:off x="1550243" y="36213988"/>
                  <a:ext cx="5689916" cy="523220"/>
                </a:xfrm>
                <a:prstGeom prst="rect">
                  <a:avLst/>
                </a:prstGeom>
                <a:noFill/>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l</a:t>
                  </a:r>
                  <a:r>
                    <a:rPr kumimoji="1" lang="en-US" altLang="ja-JP" sz="2800" dirty="0">
                      <a:latin typeface="メイリオ" panose="020B0604030504040204" pitchFamily="50" charset="-128"/>
                      <a:ea typeface="メイリオ" panose="020B0604030504040204" pitchFamily="50" charset="-128"/>
                    </a:rPr>
                    <a:t>og[</a:t>
                  </a:r>
                  <a:r>
                    <a:rPr kumimoji="1" lang="en-US" altLang="ja-JP" sz="2800" i="1" dirty="0">
                      <a:latin typeface="メイリオ" panose="020B0604030504040204" pitchFamily="50" charset="-128"/>
                      <a:ea typeface="メイリオ" panose="020B0604030504040204" pitchFamily="50" charset="-128"/>
                    </a:rPr>
                    <a:t>f</a:t>
                  </a:r>
                  <a:r>
                    <a:rPr kumimoji="1" lang="en-US" altLang="ja-JP" sz="2800" dirty="0">
                      <a:latin typeface="メイリオ" panose="020B0604030504040204" pitchFamily="50" charset="-128"/>
                      <a:ea typeface="メイリオ" panose="020B0604030504040204" pitchFamily="50" charset="-128"/>
                    </a:rPr>
                    <a:t>(Hz)]</a:t>
                  </a:r>
                  <a:endParaRPr kumimoji="1" lang="ja-JP" altLang="en-US" sz="2800" dirty="0">
                    <a:latin typeface="メイリオ" panose="020B0604030504040204" pitchFamily="50" charset="-128"/>
                    <a:ea typeface="メイリオ" panose="020B0604030504040204" pitchFamily="50" charset="-128"/>
                  </a:endParaRPr>
                </a:p>
              </p:txBody>
            </p:sp>
          </p:grpSp>
          <p:pic>
            <p:nvPicPr>
              <p:cNvPr id="45" name="図 44">
                <a:extLst>
                  <a:ext uri="{FF2B5EF4-FFF2-40B4-BE49-F238E27FC236}">
                    <a16:creationId xmlns:a16="http://schemas.microsoft.com/office/drawing/2014/main" id="{1E5AE492-23FB-4262-80D9-0051BA7FEBB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95354" y="29955004"/>
                <a:ext cx="5890951" cy="5805451"/>
              </a:xfrm>
              <a:prstGeom prst="rect">
                <a:avLst/>
              </a:prstGeom>
            </p:spPr>
          </p:pic>
        </p:grpSp>
      </p:grpSp>
      <p:cxnSp>
        <p:nvCxnSpPr>
          <p:cNvPr id="49" name="直線矢印コネクタ 48">
            <a:extLst>
              <a:ext uri="{FF2B5EF4-FFF2-40B4-BE49-F238E27FC236}">
                <a16:creationId xmlns:a16="http://schemas.microsoft.com/office/drawing/2014/main" id="{4178CA42-12EC-4207-9B10-1FD720CBBB74}"/>
              </a:ext>
            </a:extLst>
          </p:cNvPr>
          <p:cNvCxnSpPr>
            <a:cxnSpLocks/>
          </p:cNvCxnSpPr>
          <p:nvPr/>
        </p:nvCxnSpPr>
        <p:spPr>
          <a:xfrm>
            <a:off x="4654731" y="31700260"/>
            <a:ext cx="424115" cy="4407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EC719B70-EEA8-4F84-8D34-965621DB2708}"/>
              </a:ext>
            </a:extLst>
          </p:cNvPr>
          <p:cNvCxnSpPr/>
          <p:nvPr/>
        </p:nvCxnSpPr>
        <p:spPr>
          <a:xfrm flipH="1">
            <a:off x="5766239" y="31717498"/>
            <a:ext cx="398452" cy="4407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2D38390-76BE-4C7C-8CE8-0777178203CA}"/>
              </a:ext>
            </a:extLst>
          </p:cNvPr>
          <p:cNvSpPr txBox="1"/>
          <p:nvPr/>
        </p:nvSpPr>
        <p:spPr>
          <a:xfrm>
            <a:off x="5789433" y="31275146"/>
            <a:ext cx="1459479" cy="523220"/>
          </a:xfrm>
          <a:prstGeom prst="rect">
            <a:avLst/>
          </a:prstGeom>
          <a:noFill/>
        </p:spPr>
        <p:txBody>
          <a:bodyPr wrap="square" rtlCol="0">
            <a:spAutoFit/>
          </a:bodyPr>
          <a:lstStyle/>
          <a:p>
            <a:r>
              <a:rPr kumimoji="1" lang="en-US" altLang="ja-JP" sz="2800" dirty="0">
                <a:latin typeface="メイリオ" panose="020B0604030504040204" pitchFamily="50" charset="-128"/>
                <a:ea typeface="メイリオ" panose="020B0604030504040204" pitchFamily="50" charset="-128"/>
              </a:rPr>
              <a:t>2.45ps</a:t>
            </a:r>
            <a:endParaRPr kumimoji="1" lang="ja-JP" altLang="en-US" sz="2800" dirty="0">
              <a:latin typeface="メイリオ" panose="020B0604030504040204" pitchFamily="50" charset="-128"/>
              <a:ea typeface="メイリオ" panose="020B0604030504040204" pitchFamily="50" charset="-128"/>
            </a:endParaRPr>
          </a:p>
        </p:txBody>
      </p:sp>
      <p:sp>
        <p:nvSpPr>
          <p:cNvPr id="153" name="テキスト ボックス 152">
            <a:extLst>
              <a:ext uri="{FF2B5EF4-FFF2-40B4-BE49-F238E27FC236}">
                <a16:creationId xmlns:a16="http://schemas.microsoft.com/office/drawing/2014/main" id="{18C00F1B-94BF-4820-8ABB-DF8852FEE7FE}"/>
              </a:ext>
            </a:extLst>
          </p:cNvPr>
          <p:cNvSpPr txBox="1"/>
          <p:nvPr/>
        </p:nvSpPr>
        <p:spPr>
          <a:xfrm>
            <a:off x="3860297" y="31247609"/>
            <a:ext cx="1459479" cy="523220"/>
          </a:xfrm>
          <a:prstGeom prst="rect">
            <a:avLst/>
          </a:prstGeom>
          <a:noFill/>
        </p:spPr>
        <p:txBody>
          <a:bodyPr wrap="square" rtlCol="0">
            <a:spAutoFit/>
          </a:bodyPr>
          <a:lstStyle/>
          <a:p>
            <a:r>
              <a:rPr lang="en-US" altLang="ja-JP" sz="2800" dirty="0">
                <a:latin typeface="メイリオ" panose="020B0604030504040204" pitchFamily="50" charset="-128"/>
                <a:ea typeface="メイリオ" panose="020B0604030504040204" pitchFamily="50" charset="-128"/>
              </a:rPr>
              <a:t>8.08</a:t>
            </a:r>
            <a:r>
              <a:rPr kumimoji="1" lang="en-US" altLang="ja-JP" sz="2800" dirty="0">
                <a:latin typeface="メイリオ" panose="020B0604030504040204" pitchFamily="50" charset="-128"/>
                <a:ea typeface="メイリオ" panose="020B0604030504040204" pitchFamily="50" charset="-128"/>
              </a:rPr>
              <a:t>ps</a:t>
            </a:r>
            <a:endParaRPr kumimoji="1" lang="ja-JP" altLang="en-US" sz="28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5" name="正方形/長方形 264">
                <a:extLst>
                  <a:ext uri="{FF2B5EF4-FFF2-40B4-BE49-F238E27FC236}">
                    <a16:creationId xmlns:a16="http://schemas.microsoft.com/office/drawing/2014/main" id="{0811880B-B8AD-4327-B4A7-374FFFAFCFA1}"/>
                  </a:ext>
                </a:extLst>
              </p:cNvPr>
              <p:cNvSpPr/>
              <p:nvPr/>
            </p:nvSpPr>
            <p:spPr>
              <a:xfrm>
                <a:off x="8957903" y="35986354"/>
                <a:ext cx="7688180" cy="1569660"/>
              </a:xfrm>
              <a:prstGeom prst="rect">
                <a:avLst/>
              </a:prstGeom>
            </p:spPr>
            <p:txBody>
              <a:bodyPr wrap="square">
                <a:spAutoFit/>
              </a:bodyPr>
              <a:lstStyle/>
              <a:p>
                <a:pPr lvl="0"/>
                <a:r>
                  <a:rPr lang="en-US" altLang="ja-JP" sz="2400" dirty="0">
                    <a:solidFill>
                      <a:prstClr val="black"/>
                    </a:solidFill>
                    <a:latin typeface="メイリオ" panose="020B0604030504040204" pitchFamily="50" charset="-128"/>
                    <a:ea typeface="メイリオ" panose="020B0604030504040204" pitchFamily="50" charset="-128"/>
                  </a:rPr>
                  <a:t>Fig.9.Dielectric relaxation curves(imaginary part)</a:t>
                </a:r>
              </a:p>
              <a:p>
                <a:pPr lvl="0"/>
                <a:r>
                  <a:rPr lang="en-US" altLang="ja-JP" sz="2400" dirty="0">
                    <a:solidFill>
                      <a:prstClr val="black"/>
                    </a:solidFill>
                    <a:latin typeface="メイリオ" panose="020B0604030504040204" pitchFamily="50" charset="-128"/>
                    <a:ea typeface="メイリオ" panose="020B0604030504040204" pitchFamily="50" charset="-128"/>
                  </a:rPr>
                  <a:t>        of the single exponential function  with </a:t>
                </a:r>
              </a:p>
              <a:p>
                <a:pPr lvl="0"/>
                <a:r>
                  <a:rPr lang="en-US" altLang="ja-JP" sz="2400" dirty="0">
                    <a:solidFill>
                      <a:prstClr val="black"/>
                    </a:solidFill>
                    <a:latin typeface="メイリオ" panose="020B0604030504040204" pitchFamily="50" charset="-128"/>
                    <a:ea typeface="メイリオ" panose="020B0604030504040204" pitchFamily="50" charset="-128"/>
                  </a:rPr>
                  <a:t>        time integration range 30ps. </a:t>
                </a:r>
                <a:r>
                  <a:rPr lang="en-US" altLang="ja-JP" sz="2400" dirty="0">
                    <a:latin typeface="メイリオ" panose="020B0604030504040204" pitchFamily="50" charset="-128"/>
                    <a:ea typeface="メイリオ" panose="020B0604030504040204" pitchFamily="50" charset="-128"/>
                  </a:rPr>
                  <a:t>Normalized</a:t>
                </a:r>
              </a:p>
              <a:p>
                <a:pPr lvl="0"/>
                <a:r>
                  <a:rPr lang="en-US" altLang="ja-JP" sz="2400" dirty="0">
                    <a:latin typeface="メイリオ" panose="020B0604030504040204" pitchFamily="50" charset="-128"/>
                    <a:ea typeface="メイリオ" panose="020B0604030504040204" pitchFamily="50" charset="-128"/>
                  </a:rPr>
                  <a:t>        dielectric constant </a:t>
                </a:r>
                <a14:m>
                  <m:oMath xmlns:m="http://schemas.openxmlformats.org/officeDocument/2006/math">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𝜀</m:t>
                        </m:r>
                      </m:e>
                      <m:sub>
                        <m:r>
                          <a:rPr lang="en-US" altLang="ja-JP" sz="2400" i="1">
                            <a:latin typeface="Cambria Math" panose="02040503050406030204" pitchFamily="18" charset="0"/>
                          </a:rPr>
                          <m:t>𝑠</m:t>
                        </m:r>
                      </m:sub>
                    </m:sSub>
                  </m:oMath>
                </a14:m>
                <a:r>
                  <a:rPr lang="en-US" altLang="ja-JP" sz="2400" dirty="0">
                    <a:latin typeface="メイリオ" panose="020B0604030504040204" pitchFamily="50" charset="-128"/>
                    <a:ea typeface="メイリオ" panose="020B0604030504040204" pitchFamily="50" charset="-128"/>
                  </a:rPr>
                  <a:t>.</a:t>
                </a:r>
                <a:endParaRPr lang="en-US" altLang="ja-JP" sz="24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265" name="正方形/長方形 264">
                <a:extLst>
                  <a:ext uri="{FF2B5EF4-FFF2-40B4-BE49-F238E27FC236}">
                    <a16:creationId xmlns:a16="http://schemas.microsoft.com/office/drawing/2014/main" id="{0811880B-B8AD-4327-B4A7-374FFFAFCFA1}"/>
                  </a:ext>
                </a:extLst>
              </p:cNvPr>
              <p:cNvSpPr>
                <a:spLocks noRot="1" noChangeAspect="1" noMove="1" noResize="1" noEditPoints="1" noAdjustHandles="1" noChangeArrowheads="1" noChangeShapeType="1" noTextEdit="1"/>
              </p:cNvSpPr>
              <p:nvPr/>
            </p:nvSpPr>
            <p:spPr>
              <a:xfrm>
                <a:off x="8957903" y="35986354"/>
                <a:ext cx="7688180" cy="1569660"/>
              </a:xfrm>
              <a:prstGeom prst="rect">
                <a:avLst/>
              </a:prstGeom>
              <a:blipFill>
                <a:blip r:embed="rId29"/>
                <a:stretch>
                  <a:fillRect l="-1189" t="-3101" b="-8527"/>
                </a:stretch>
              </a:blipFill>
            </p:spPr>
            <p:txBody>
              <a:bodyPr/>
              <a:lstStyle/>
              <a:p>
                <a:r>
                  <a:rPr lang="ja-JP" altLang="en-US">
                    <a:noFill/>
                  </a:rPr>
                  <a:t> </a:t>
                </a:r>
              </a:p>
            </p:txBody>
          </p:sp>
        </mc:Fallback>
      </mc:AlternateContent>
      <p:grpSp>
        <p:nvGrpSpPr>
          <p:cNvPr id="269" name="グループ化 268">
            <a:extLst>
              <a:ext uri="{FF2B5EF4-FFF2-40B4-BE49-F238E27FC236}">
                <a16:creationId xmlns:a16="http://schemas.microsoft.com/office/drawing/2014/main" id="{B4D2CC86-F87B-4B23-94D0-3B4B6B3A4993}"/>
              </a:ext>
            </a:extLst>
          </p:cNvPr>
          <p:cNvGrpSpPr/>
          <p:nvPr/>
        </p:nvGrpSpPr>
        <p:grpSpPr>
          <a:xfrm>
            <a:off x="16152742" y="30321653"/>
            <a:ext cx="11078135" cy="6994949"/>
            <a:chOff x="16732603" y="30292428"/>
            <a:chExt cx="11078135" cy="6994949"/>
          </a:xfrm>
        </p:grpSpPr>
        <p:pic>
          <p:nvPicPr>
            <p:cNvPr id="267" name="図 266">
              <a:extLst>
                <a:ext uri="{FF2B5EF4-FFF2-40B4-BE49-F238E27FC236}">
                  <a16:creationId xmlns:a16="http://schemas.microsoft.com/office/drawing/2014/main" id="{8931872D-BA82-4631-A8D2-7CEE050534C8}"/>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7176226" y="30465955"/>
              <a:ext cx="6070501" cy="5805451"/>
            </a:xfrm>
            <a:prstGeom prst="rect">
              <a:avLst/>
            </a:prstGeom>
          </p:spPr>
        </p:pic>
        <p:sp>
          <p:nvSpPr>
            <p:cNvPr id="164" name="テキスト ボックス 163">
              <a:extLst>
                <a:ext uri="{FF2B5EF4-FFF2-40B4-BE49-F238E27FC236}">
                  <a16:creationId xmlns:a16="http://schemas.microsoft.com/office/drawing/2014/main" id="{78B3B93E-4913-43EE-8A37-1348496DD45F}"/>
                </a:ext>
              </a:extLst>
            </p:cNvPr>
            <p:cNvSpPr txBox="1"/>
            <p:nvPr/>
          </p:nvSpPr>
          <p:spPr>
            <a:xfrm rot="16200000">
              <a:off x="14149255" y="32875776"/>
              <a:ext cx="5689916" cy="523220"/>
            </a:xfrm>
            <a:prstGeom prst="rect">
              <a:avLst/>
            </a:prstGeom>
            <a:noFill/>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l</a:t>
              </a:r>
              <a:r>
                <a:rPr kumimoji="1" lang="en-US" altLang="ja-JP" sz="2800" dirty="0">
                  <a:latin typeface="メイリオ" panose="020B0604030504040204" pitchFamily="50" charset="-128"/>
                  <a:ea typeface="メイリオ" panose="020B0604030504040204" pitchFamily="50" charset="-128"/>
                </a:rPr>
                <a:t>og[</a:t>
              </a:r>
              <a:r>
                <a:rPr kumimoji="1" lang="en-US" altLang="ja-JP" sz="2800" i="1" dirty="0">
                  <a:latin typeface="メイリオ" panose="020B0604030504040204" pitchFamily="50" charset="-128"/>
                  <a:ea typeface="メイリオ" panose="020B0604030504040204" pitchFamily="50" charset="-128"/>
                </a:rPr>
                <a:t>f</a:t>
              </a:r>
              <a:r>
                <a:rPr kumimoji="1" lang="en-US" altLang="ja-JP" sz="2800" dirty="0">
                  <a:latin typeface="メイリオ" panose="020B0604030504040204" pitchFamily="50" charset="-128"/>
                  <a:ea typeface="メイリオ" panose="020B0604030504040204" pitchFamily="50" charset="-128"/>
                </a:rPr>
                <a:t>(Hz)]</a:t>
              </a:r>
              <a:endParaRPr kumimoji="1" lang="ja-JP" altLang="en-US" sz="2800" dirty="0">
                <a:latin typeface="メイリオ" panose="020B0604030504040204" pitchFamily="50" charset="-128"/>
                <a:ea typeface="メイリオ" panose="020B0604030504040204" pitchFamily="50" charset="-128"/>
              </a:endParaRPr>
            </a:p>
          </p:txBody>
        </p:sp>
        <p:sp>
          <p:nvSpPr>
            <p:cNvPr id="165" name="テキスト ボックス 164">
              <a:extLst>
                <a:ext uri="{FF2B5EF4-FFF2-40B4-BE49-F238E27FC236}">
                  <a16:creationId xmlns:a16="http://schemas.microsoft.com/office/drawing/2014/main" id="{75906507-2003-438E-A6B7-EDE835BE34AD}"/>
                </a:ext>
              </a:extLst>
            </p:cNvPr>
            <p:cNvSpPr txBox="1"/>
            <p:nvPr/>
          </p:nvSpPr>
          <p:spPr>
            <a:xfrm>
              <a:off x="18517210" y="36302492"/>
              <a:ext cx="3752041" cy="523220"/>
            </a:xfrm>
            <a:prstGeom prst="rect">
              <a:avLst/>
            </a:prstGeom>
            <a:solidFill>
              <a:schemeClr val="bg1"/>
            </a:solidFill>
            <a:ln>
              <a:noFill/>
            </a:ln>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Time window/</a:t>
              </a:r>
              <a:r>
                <a:rPr lang="en-US" altLang="ja-JP" sz="2800" dirty="0" err="1">
                  <a:latin typeface="メイリオ" panose="020B0604030504040204" pitchFamily="50" charset="-128"/>
                  <a:ea typeface="メイリオ" panose="020B0604030504040204" pitchFamily="50" charset="-128"/>
                </a:rPr>
                <a:t>ps</a:t>
              </a:r>
              <a:endParaRPr kumimoji="1" lang="ja-JP" altLang="en-US" sz="2800" dirty="0">
                <a:latin typeface="メイリオ" panose="020B0604030504040204" pitchFamily="50" charset="-128"/>
                <a:ea typeface="メイリオ" panose="020B0604030504040204" pitchFamily="50" charset="-128"/>
              </a:endParaRPr>
            </a:p>
          </p:txBody>
        </p:sp>
        <p:sp>
          <p:nvSpPr>
            <p:cNvPr id="167" name="正方形/長方形 166">
              <a:extLst>
                <a:ext uri="{FF2B5EF4-FFF2-40B4-BE49-F238E27FC236}">
                  <a16:creationId xmlns:a16="http://schemas.microsoft.com/office/drawing/2014/main" id="{3E15D5FE-0390-44F1-97F9-0F844883B88D}"/>
                </a:ext>
              </a:extLst>
            </p:cNvPr>
            <p:cNvSpPr/>
            <p:nvPr/>
          </p:nvSpPr>
          <p:spPr>
            <a:xfrm>
              <a:off x="17447755" y="36825712"/>
              <a:ext cx="10362983" cy="461665"/>
            </a:xfrm>
            <a:prstGeom prst="rect">
              <a:avLst/>
            </a:prstGeom>
          </p:spPr>
          <p:txBody>
            <a:bodyPr wrap="square">
              <a:spAutoFit/>
            </a:bodyPr>
            <a:lstStyle/>
            <a:p>
              <a:pPr lvl="0"/>
              <a:r>
                <a:rPr lang="en-US" altLang="ja-JP" sz="2400" dirty="0">
                  <a:solidFill>
                    <a:prstClr val="black"/>
                  </a:solidFill>
                  <a:latin typeface="メイリオ" panose="020B0604030504040204" pitchFamily="50" charset="-128"/>
                  <a:ea typeface="メイリオ" panose="020B0604030504040204" pitchFamily="50" charset="-128"/>
                </a:rPr>
                <a:t>Fig.10. Time window versus peak frequency each time window</a:t>
              </a:r>
            </a:p>
          </p:txBody>
        </p:sp>
      </p:grpSp>
      <mc:AlternateContent xmlns:mc="http://schemas.openxmlformats.org/markup-compatibility/2006" xmlns:a14="http://schemas.microsoft.com/office/drawing/2010/main">
        <mc:Choice Requires="a14">
          <p:sp>
            <p:nvSpPr>
              <p:cNvPr id="268" name="正方形/長方形 267">
                <a:extLst>
                  <a:ext uri="{FF2B5EF4-FFF2-40B4-BE49-F238E27FC236}">
                    <a16:creationId xmlns:a16="http://schemas.microsoft.com/office/drawing/2014/main" id="{49F42EED-9BD4-4C11-A9A7-600685262E34}"/>
                  </a:ext>
                </a:extLst>
              </p:cNvPr>
              <p:cNvSpPr/>
              <p:nvPr/>
            </p:nvSpPr>
            <p:spPr>
              <a:xfrm>
                <a:off x="23033843" y="30818338"/>
                <a:ext cx="5815717" cy="5324535"/>
              </a:xfrm>
              <a:prstGeom prst="rect">
                <a:avLst/>
              </a:prstGeom>
              <a:solidFill>
                <a:schemeClr val="accent6">
                  <a:lumMod val="40000"/>
                  <a:lumOff val="60000"/>
                </a:schemeClr>
              </a:solidFill>
            </p:spPr>
            <p:txBody>
              <a:bodyPr wrap="square">
                <a:spAutoFit/>
              </a:bodyPr>
              <a:lstStyle/>
              <a:p>
                <a:pPr lvl="0"/>
                <a:endParaRPr lang="en-US" altLang="ja-JP" sz="2400" dirty="0">
                  <a:solidFill>
                    <a:prstClr val="black"/>
                  </a:solidFill>
                  <a:latin typeface="メイリオ" panose="020B0604030504040204" pitchFamily="50" charset="-128"/>
                  <a:ea typeface="メイリオ" panose="020B0604030504040204" pitchFamily="50" charset="-128"/>
                </a:endParaRPr>
              </a:p>
              <a:p>
                <a:pPr marL="457200" lvl="0" indent="-457200">
                  <a:buFont typeface="Arial" panose="020B0604020202020204" pitchFamily="34" charset="0"/>
                  <a:buChar char="•"/>
                </a:pPr>
                <a:r>
                  <a:rPr lang="ja-JP" altLang="en-US" sz="2400" dirty="0">
                    <a:solidFill>
                      <a:prstClr val="black"/>
                    </a:solidFill>
                    <a:latin typeface="メイリオ" panose="020B0604030504040204" pitchFamily="50" charset="-128"/>
                    <a:ea typeface="メイリオ" panose="020B0604030504040204" pitchFamily="50" charset="-128"/>
                  </a:rPr>
                  <a:t>モデル関数から得た緩和時間は</a:t>
                </a:r>
                <a:endParaRPr lang="en-US" altLang="ja-JP" sz="2400" dirty="0">
                  <a:solidFill>
                    <a:prstClr val="black"/>
                  </a:solidFill>
                  <a:latin typeface="メイリオ" panose="020B0604030504040204" pitchFamily="50" charset="-128"/>
                  <a:ea typeface="メイリオ" panose="020B0604030504040204" pitchFamily="50" charset="-128"/>
                </a:endParaRPr>
              </a:p>
              <a:p>
                <a:pPr lvl="0"/>
                <a:r>
                  <a:rPr lang="ja-JP" altLang="en-US" sz="2400" dirty="0">
                    <a:solidFill>
                      <a:prstClr val="black"/>
                    </a:solidFill>
                    <a:latin typeface="メイリオ" panose="020B0604030504040204" pitchFamily="50" charset="-128"/>
                    <a:ea typeface="メイリオ" panose="020B0604030504040204" pitchFamily="50" charset="-128"/>
                  </a:rPr>
                  <a:t>　</a:t>
                </a:r>
                <a14:m>
                  <m:oMath xmlns:m="http://schemas.openxmlformats.org/officeDocument/2006/math">
                    <m:r>
                      <a:rPr lang="ja-JP" altLang="en-US" sz="2400" i="1">
                        <a:solidFill>
                          <a:prstClr val="black"/>
                        </a:solidFill>
                        <a:latin typeface="Cambria Math" panose="02040503050406030204" pitchFamily="18" charset="0"/>
                        <a:ea typeface="メイリオ" panose="020B0604030504040204" pitchFamily="50" charset="-128"/>
                      </a:rPr>
                      <m:t>𝜏</m:t>
                    </m:r>
                  </m:oMath>
                </a14:m>
                <a:r>
                  <a:rPr lang="en-US" altLang="ja-JP" sz="2400" dirty="0">
                    <a:solidFill>
                      <a:prstClr val="black"/>
                    </a:solidFill>
                    <a:latin typeface="メイリオ" panose="020B0604030504040204" pitchFamily="50" charset="-128"/>
                    <a:ea typeface="メイリオ" panose="020B0604030504040204" pitchFamily="50" charset="-128"/>
                  </a:rPr>
                  <a:t> = 8.20ps</a:t>
                </a:r>
              </a:p>
              <a:p>
                <a:pPr lvl="0"/>
                <a:r>
                  <a:rPr lang="en-US" altLang="ja-JP" sz="2400" dirty="0">
                    <a:solidFill>
                      <a:prstClr val="black"/>
                    </a:solidFill>
                    <a:latin typeface="メイリオ" panose="020B0604030504040204" pitchFamily="50" charset="-128"/>
                    <a:ea typeface="メイリオ" panose="020B0604030504040204" pitchFamily="50" charset="-128"/>
                  </a:rPr>
                  <a:t> </a:t>
                </a:r>
                <a:r>
                  <a:rPr lang="ja-JP" altLang="en-US" sz="2400" dirty="0">
                    <a:solidFill>
                      <a:prstClr val="black"/>
                    </a:solidFill>
                    <a:latin typeface="メイリオ" panose="020B0604030504040204" pitchFamily="50" charset="-128"/>
                    <a:ea typeface="メイリオ" panose="020B0604030504040204" pitchFamily="50" charset="-128"/>
                  </a:rPr>
                  <a:t>　</a:t>
                </a:r>
                <a:r>
                  <a:rPr lang="en-US" altLang="ja-JP" sz="2400" dirty="0">
                    <a:solidFill>
                      <a:prstClr val="black"/>
                    </a:solidFill>
                    <a:latin typeface="メイリオ" panose="020B0604030504040204" pitchFamily="50" charset="-128"/>
                    <a:ea typeface="メイリオ" panose="020B0604030504040204" pitchFamily="50" charset="-128"/>
                  </a:rPr>
                  <a:t>=&gt;</a:t>
                </a:r>
                <a:r>
                  <a:rPr lang="ja-JP" altLang="en-US" sz="2400" dirty="0">
                    <a:solidFill>
                      <a:prstClr val="black"/>
                    </a:solidFill>
                    <a:latin typeface="メイリオ" panose="020B0604030504040204" pitchFamily="50" charset="-128"/>
                    <a:ea typeface="メイリオ" panose="020B0604030504040204" pitchFamily="50" charset="-128"/>
                  </a:rPr>
                  <a:t>桁落ちによる誤差</a:t>
                </a:r>
                <a:endParaRPr lang="en-US" altLang="ja-JP" sz="2400" dirty="0">
                  <a:solidFill>
                    <a:prstClr val="black"/>
                  </a:solidFill>
                  <a:latin typeface="メイリオ" panose="020B0604030504040204" pitchFamily="50" charset="-128"/>
                  <a:ea typeface="メイリオ" panose="020B0604030504040204" pitchFamily="50" charset="-128"/>
                </a:endParaRPr>
              </a:p>
              <a:p>
                <a:pPr lvl="0"/>
                <a:endParaRPr lang="en-US" altLang="ja-JP" sz="2400" dirty="0">
                  <a:solidFill>
                    <a:prstClr val="black"/>
                  </a:solidFill>
                  <a:latin typeface="メイリオ" panose="020B0604030504040204" pitchFamily="50" charset="-128"/>
                  <a:ea typeface="メイリオ" panose="020B0604030504040204" pitchFamily="50" charset="-128"/>
                </a:endParaRPr>
              </a:p>
              <a:p>
                <a:pPr marL="457200" lvl="0" indent="-457200">
                  <a:buFont typeface="Arial" panose="020B0604020202020204" pitchFamily="34" charset="0"/>
                  <a:buChar char="•"/>
                </a:pPr>
                <a:r>
                  <a:rPr lang="en-US" altLang="ja-JP" sz="2400" dirty="0">
                    <a:solidFill>
                      <a:prstClr val="black"/>
                    </a:solidFill>
                    <a:latin typeface="メイリオ" panose="020B0604030504040204" pitchFamily="50" charset="-128"/>
                    <a:ea typeface="メイリオ" panose="020B0604030504040204" pitchFamily="50" charset="-128"/>
                  </a:rPr>
                  <a:t>40ps</a:t>
                </a:r>
                <a:r>
                  <a:rPr lang="ja-JP" altLang="en-US" sz="2400" dirty="0">
                    <a:solidFill>
                      <a:prstClr val="black"/>
                    </a:solidFill>
                    <a:latin typeface="メイリオ" panose="020B0604030504040204" pitchFamily="50" charset="-128"/>
                    <a:ea typeface="メイリオ" panose="020B0604030504040204" pitchFamily="50" charset="-128"/>
                  </a:rPr>
                  <a:t>付近のピーク周波数の曲線が</a:t>
                </a:r>
                <a:endParaRPr lang="en-US" altLang="ja-JP" sz="2400" dirty="0">
                  <a:solidFill>
                    <a:prstClr val="black"/>
                  </a:solidFill>
                  <a:latin typeface="メイリオ" panose="020B0604030504040204" pitchFamily="50" charset="-128"/>
                  <a:ea typeface="メイリオ" panose="020B0604030504040204" pitchFamily="50" charset="-128"/>
                </a:endParaRPr>
              </a:p>
              <a:p>
                <a:pPr lvl="0"/>
                <a:r>
                  <a:rPr lang="ja-JP" altLang="en-US" sz="2400" dirty="0">
                    <a:solidFill>
                      <a:prstClr val="black"/>
                    </a:solidFill>
                    <a:latin typeface="メイリオ" panose="020B0604030504040204" pitchFamily="50" charset="-128"/>
                    <a:ea typeface="メイリオ" panose="020B0604030504040204" pitchFamily="50" charset="-128"/>
                  </a:rPr>
                  <a:t>　たわむ</a:t>
                </a:r>
                <a:r>
                  <a:rPr lang="en-US" altLang="ja-JP" sz="2400" dirty="0">
                    <a:solidFill>
                      <a:prstClr val="black"/>
                    </a:solidFill>
                    <a:latin typeface="メイリオ" panose="020B0604030504040204" pitchFamily="50" charset="-128"/>
                    <a:ea typeface="メイリオ" panose="020B0604030504040204" pitchFamily="50" charset="-128"/>
                  </a:rPr>
                  <a:t>.</a:t>
                </a:r>
              </a:p>
              <a:p>
                <a:pPr lvl="0"/>
                <a:r>
                  <a:rPr lang="ja-JP" altLang="en-US" sz="2400" dirty="0">
                    <a:solidFill>
                      <a:prstClr val="black"/>
                    </a:solidFill>
                    <a:latin typeface="メイリオ" panose="020B0604030504040204" pitchFamily="50" charset="-128"/>
                    <a:ea typeface="メイリオ" panose="020B0604030504040204" pitchFamily="50" charset="-128"/>
                  </a:rPr>
                  <a:t>　</a:t>
                </a:r>
                <a:r>
                  <a:rPr lang="en-US" altLang="ja-JP" sz="2400" dirty="0">
                    <a:solidFill>
                      <a:prstClr val="black"/>
                    </a:solidFill>
                    <a:latin typeface="メイリオ" panose="020B0604030504040204" pitchFamily="50" charset="-128"/>
                    <a:ea typeface="メイリオ" panose="020B0604030504040204" pitchFamily="50" charset="-128"/>
                  </a:rPr>
                  <a:t>=&gt;</a:t>
                </a:r>
                <a:r>
                  <a:rPr lang="ja-JP" altLang="en-US" sz="2400" dirty="0">
                    <a:solidFill>
                      <a:prstClr val="black"/>
                    </a:solidFill>
                    <a:latin typeface="メイリオ" panose="020B0604030504040204" pitchFamily="50" charset="-128"/>
                    <a:ea typeface="メイリオ" panose="020B0604030504040204" pitchFamily="50" charset="-128"/>
                  </a:rPr>
                  <a:t>被積分関数の時間積分範囲の違い</a:t>
                </a:r>
                <a:endParaRPr lang="en-US" altLang="ja-JP" sz="2400" dirty="0">
                  <a:solidFill>
                    <a:prstClr val="black"/>
                  </a:solidFill>
                  <a:latin typeface="メイリオ" panose="020B0604030504040204" pitchFamily="50" charset="-128"/>
                  <a:ea typeface="メイリオ" panose="020B0604030504040204" pitchFamily="50" charset="-128"/>
                </a:endParaRPr>
              </a:p>
              <a:p>
                <a:pPr lvl="0"/>
                <a:endParaRPr lang="en-US" altLang="ja-JP" sz="2400" dirty="0">
                  <a:solidFill>
                    <a:prstClr val="black"/>
                  </a:solidFill>
                  <a:latin typeface="メイリオ" panose="020B0604030504040204" pitchFamily="50" charset="-128"/>
                  <a:ea typeface="メイリオ" panose="020B0604030504040204" pitchFamily="50" charset="-128"/>
                </a:endParaRPr>
              </a:p>
              <a:p>
                <a:pPr marL="457200" lvl="0" indent="-457200">
                  <a:buFont typeface="Arial" panose="020B0604020202020204" pitchFamily="34" charset="0"/>
                  <a:buChar char="•"/>
                </a:pPr>
                <a:r>
                  <a:rPr lang="ja-JP" altLang="en-US" sz="2400" dirty="0">
                    <a:solidFill>
                      <a:prstClr val="black"/>
                    </a:solidFill>
                    <a:latin typeface="メイリオ" panose="020B0604030504040204" pitchFamily="50" charset="-128"/>
                    <a:ea typeface="メイリオ" panose="020B0604030504040204" pitchFamily="50" charset="-128"/>
                  </a:rPr>
                  <a:t>時間積分範囲の上限は</a:t>
                </a:r>
                <a:endParaRPr lang="en-US" altLang="ja-JP" sz="2400" dirty="0">
                  <a:solidFill>
                    <a:prstClr val="black"/>
                  </a:solidFill>
                  <a:latin typeface="メイリオ" panose="020B0604030504040204" pitchFamily="50" charset="-128"/>
                  <a:ea typeface="メイリオ" panose="020B0604030504040204" pitchFamily="50" charset="-128"/>
                </a:endParaRPr>
              </a:p>
              <a:p>
                <a:pPr lvl="0"/>
                <a:endParaRPr lang="en-US" altLang="ja-JP" sz="2400" dirty="0">
                  <a:solidFill>
                    <a:prstClr val="black"/>
                  </a:solidFill>
                  <a:latin typeface="メイリオ" panose="020B0604030504040204" pitchFamily="50" charset="-128"/>
                  <a:ea typeface="メイリオ" panose="020B0604030504040204" pitchFamily="50" charset="-128"/>
                </a:endParaRPr>
              </a:p>
              <a:p>
                <a:pPr lvl="0" algn="ctr"/>
                <a:r>
                  <a:rPr lang="ja-JP" altLang="en-US" sz="2400" dirty="0">
                    <a:solidFill>
                      <a:prstClr val="black"/>
                    </a:solidFill>
                    <a:latin typeface="メイリオ" panose="020B0604030504040204" pitchFamily="50" charset="-128"/>
                    <a:ea typeface="メイリオ" panose="020B0604030504040204" pitchFamily="50" charset="-128"/>
                  </a:rPr>
                  <a:t>　</a:t>
                </a:r>
                <a:r>
                  <a:rPr lang="en-US" altLang="ja-JP" sz="2400" dirty="0">
                    <a:solidFill>
                      <a:prstClr val="black"/>
                    </a:solidFill>
                    <a:latin typeface="メイリオ" panose="020B0604030504040204" pitchFamily="50" charset="-128"/>
                    <a:ea typeface="メイリオ" panose="020B0604030504040204" pitchFamily="50" charset="-128"/>
                  </a:rPr>
                  <a:t>7.25</a:t>
                </a:r>
                <a14:m>
                  <m:oMath xmlns:m="http://schemas.openxmlformats.org/officeDocument/2006/math">
                    <m:r>
                      <a:rPr lang="ja-JP" altLang="en-US" sz="2400" i="1">
                        <a:solidFill>
                          <a:prstClr val="black"/>
                        </a:solidFill>
                        <a:latin typeface="Cambria Math" panose="02040503050406030204" pitchFamily="18" charset="0"/>
                        <a:ea typeface="メイリオ" panose="020B0604030504040204" pitchFamily="50" charset="-128"/>
                      </a:rPr>
                      <m:t>𝜏</m:t>
                    </m:r>
                  </m:oMath>
                </a14:m>
                <a:r>
                  <a:rPr lang="en-US" altLang="ja-JP" sz="2400" dirty="0">
                    <a:solidFill>
                      <a:prstClr val="black"/>
                    </a:solidFill>
                    <a:latin typeface="メイリオ" panose="020B0604030504040204" pitchFamily="50" charset="-128"/>
                    <a:ea typeface="メイリオ" panose="020B0604030504040204" pitchFamily="50" charset="-128"/>
                  </a:rPr>
                  <a:t> </a:t>
                </a:r>
                <a14:m>
                  <m:oMath xmlns:m="http://schemas.openxmlformats.org/officeDocument/2006/math">
                    <m:r>
                      <a:rPr lang="en-US" altLang="ja-JP" sz="2400" i="1" dirty="0">
                        <a:solidFill>
                          <a:prstClr val="black"/>
                        </a:solidFill>
                        <a:latin typeface="Cambria Math" panose="02040503050406030204" pitchFamily="18" charset="0"/>
                        <a:ea typeface="Cambria Math" panose="02040503050406030204" pitchFamily="18" charset="0"/>
                      </a:rPr>
                      <m:t>≤</m:t>
                    </m:r>
                  </m:oMath>
                </a14:m>
                <a:r>
                  <a:rPr lang="en-US" altLang="ja-JP" sz="2400" i="1" dirty="0">
                    <a:solidFill>
                      <a:prstClr val="black"/>
                    </a:solidFill>
                    <a:latin typeface="メイリオ" panose="020B0604030504040204" pitchFamily="50" charset="-128"/>
                    <a:ea typeface="メイリオ" panose="020B0604030504040204" pitchFamily="50" charset="-128"/>
                  </a:rPr>
                  <a:t> t </a:t>
                </a:r>
                <a14:m>
                  <m:oMath xmlns:m="http://schemas.openxmlformats.org/officeDocument/2006/math">
                    <m:r>
                      <a:rPr lang="en-US" altLang="ja-JP" sz="2400" i="1">
                        <a:solidFill>
                          <a:prstClr val="black"/>
                        </a:solidFill>
                        <a:latin typeface="Cambria Math" panose="02040503050406030204" pitchFamily="18" charset="0"/>
                        <a:ea typeface="Cambria Math" panose="02040503050406030204" pitchFamily="18" charset="0"/>
                      </a:rPr>
                      <m:t>≤</m:t>
                    </m:r>
                  </m:oMath>
                </a14:m>
                <a:r>
                  <a:rPr lang="en-US" altLang="ja-JP" sz="2400" dirty="0">
                    <a:solidFill>
                      <a:prstClr val="black"/>
                    </a:solidFill>
                    <a:latin typeface="メイリオ" panose="020B0604030504040204" pitchFamily="50" charset="-128"/>
                    <a:ea typeface="メイリオ" panose="020B0604030504040204" pitchFamily="50" charset="-128"/>
                  </a:rPr>
                  <a:t> 10</a:t>
                </a:r>
                <a14:m>
                  <m:oMath xmlns:m="http://schemas.openxmlformats.org/officeDocument/2006/math">
                    <m:r>
                      <a:rPr lang="ja-JP" altLang="en-US" sz="2400" i="1">
                        <a:solidFill>
                          <a:prstClr val="black"/>
                        </a:solidFill>
                        <a:latin typeface="Cambria Math" panose="02040503050406030204" pitchFamily="18" charset="0"/>
                        <a:ea typeface="メイリオ" panose="020B0604030504040204" pitchFamily="50" charset="-128"/>
                      </a:rPr>
                      <m:t>𝜏</m:t>
                    </m:r>
                  </m:oMath>
                </a14:m>
                <a:endParaRPr lang="en-US" altLang="ja-JP" sz="2400" dirty="0">
                  <a:solidFill>
                    <a:prstClr val="black"/>
                  </a:solidFill>
                  <a:latin typeface="メイリオ" panose="020B0604030504040204" pitchFamily="50" charset="-128"/>
                  <a:ea typeface="メイリオ" panose="020B0604030504040204" pitchFamily="50" charset="-128"/>
                </a:endParaRPr>
              </a:p>
              <a:p>
                <a:pPr lvl="0"/>
                <a:r>
                  <a:rPr lang="ja-JP" altLang="en-US" sz="2400" dirty="0">
                    <a:solidFill>
                      <a:prstClr val="black"/>
                    </a:solidFill>
                    <a:latin typeface="メイリオ" panose="020B0604030504040204" pitchFamily="50" charset="-128"/>
                    <a:ea typeface="メイリオ" panose="020B0604030504040204" pitchFamily="50" charset="-128"/>
                  </a:rPr>
                  <a:t>　</a:t>
                </a:r>
                <a:r>
                  <a:rPr lang="ja-JP" altLang="en-US" sz="2400">
                    <a:solidFill>
                      <a:prstClr val="black"/>
                    </a:solidFill>
                    <a:latin typeface="メイリオ" panose="020B0604030504040204" pitchFamily="50" charset="-128"/>
                    <a:ea typeface="メイリオ" panose="020B0604030504040204" pitchFamily="50" charset="-128"/>
                  </a:rPr>
                  <a:t>の範囲に設定</a:t>
                </a:r>
                <a:r>
                  <a:rPr lang="ja-JP" altLang="en-US" sz="2400" dirty="0">
                    <a:solidFill>
                      <a:prstClr val="black"/>
                    </a:solidFill>
                    <a:latin typeface="メイリオ" panose="020B0604030504040204" pitchFamily="50" charset="-128"/>
                    <a:ea typeface="メイリオ" panose="020B0604030504040204" pitchFamily="50" charset="-128"/>
                  </a:rPr>
                  <a:t>すると文献値に近づく</a:t>
                </a:r>
                <a:endParaRPr lang="en-US" altLang="ja-JP" sz="2400" dirty="0">
                  <a:solidFill>
                    <a:prstClr val="black"/>
                  </a:solidFill>
                  <a:latin typeface="メイリオ" panose="020B0604030504040204" pitchFamily="50" charset="-128"/>
                  <a:ea typeface="メイリオ" panose="020B0604030504040204" pitchFamily="50" charset="-128"/>
                </a:endParaRPr>
              </a:p>
              <a:p>
                <a:pPr lvl="0"/>
                <a:endParaRPr lang="en-US" altLang="ja-JP" sz="2800" dirty="0">
                  <a:solidFill>
                    <a:prstClr val="black"/>
                  </a:solidFill>
                  <a:latin typeface="メイリオ" panose="020B0604030504040204" pitchFamily="50" charset="-128"/>
                  <a:ea typeface="メイリオ" panose="020B0604030504040204" pitchFamily="50" charset="-128"/>
                </a:endParaRPr>
              </a:p>
            </p:txBody>
          </p:sp>
        </mc:Choice>
        <mc:Fallback xmlns="">
          <p:sp>
            <p:nvSpPr>
              <p:cNvPr id="268" name="正方形/長方形 267">
                <a:extLst>
                  <a:ext uri="{FF2B5EF4-FFF2-40B4-BE49-F238E27FC236}">
                    <a16:creationId xmlns:a16="http://schemas.microsoft.com/office/drawing/2014/main" id="{49F42EED-9BD4-4C11-A9A7-600685262E34}"/>
                  </a:ext>
                </a:extLst>
              </p:cNvPr>
              <p:cNvSpPr>
                <a:spLocks noRot="1" noChangeAspect="1" noMove="1" noResize="1" noEditPoints="1" noAdjustHandles="1" noChangeArrowheads="1" noChangeShapeType="1" noTextEdit="1"/>
              </p:cNvSpPr>
              <p:nvPr/>
            </p:nvSpPr>
            <p:spPr>
              <a:xfrm>
                <a:off x="23033843" y="30818338"/>
                <a:ext cx="5815717" cy="5324535"/>
              </a:xfrm>
              <a:prstGeom prst="rect">
                <a:avLst/>
              </a:prstGeom>
              <a:blipFill>
                <a:blip r:embed="rId31"/>
                <a:stretch>
                  <a:fillRect l="-1468"/>
                </a:stretch>
              </a:blipFill>
            </p:spPr>
            <p:txBody>
              <a:bodyPr/>
              <a:lstStyle/>
              <a:p>
                <a:r>
                  <a:rPr lang="ja-JP" altLang="en-US">
                    <a:noFill/>
                  </a:rPr>
                  <a:t> </a:t>
                </a:r>
              </a:p>
            </p:txBody>
          </p:sp>
        </mc:Fallback>
      </mc:AlternateContent>
      <p:sp>
        <p:nvSpPr>
          <p:cNvPr id="272" name="正方形/長方形 271">
            <a:extLst>
              <a:ext uri="{FF2B5EF4-FFF2-40B4-BE49-F238E27FC236}">
                <a16:creationId xmlns:a16="http://schemas.microsoft.com/office/drawing/2014/main" id="{063E0CEB-2CAA-4EB4-83B1-95BEE46E2915}"/>
              </a:ext>
            </a:extLst>
          </p:cNvPr>
          <p:cNvSpPr/>
          <p:nvPr/>
        </p:nvSpPr>
        <p:spPr>
          <a:xfrm>
            <a:off x="2314072" y="30182408"/>
            <a:ext cx="4923143" cy="830997"/>
          </a:xfrm>
          <a:prstGeom prst="rect">
            <a:avLst/>
          </a:prstGeom>
        </p:spPr>
        <p:txBody>
          <a:bodyPr wrap="none">
            <a:spAutoFit/>
          </a:bodyPr>
          <a:lstStyle/>
          <a:p>
            <a:r>
              <a:rPr lang="en-US" altLang="ja-JP" sz="2400" dirty="0">
                <a:solidFill>
                  <a:prstClr val="black"/>
                </a:solidFill>
                <a:latin typeface="メイリオ" panose="020B0604030504040204" pitchFamily="50" charset="-128"/>
                <a:ea typeface="メイリオ" panose="020B0604030504040204" pitchFamily="50" charset="-128"/>
              </a:rPr>
              <a:t>MD(</a:t>
            </a:r>
            <a:r>
              <a:rPr lang="ja-JP" altLang="en-US" sz="2400" b="1" dirty="0">
                <a:solidFill>
                  <a:srgbClr val="00B050"/>
                </a:solidFill>
                <a:latin typeface="メイリオ" panose="020B0604030504040204" pitchFamily="50" charset="-128"/>
                <a:ea typeface="メイリオ" panose="020B0604030504040204" pitchFamily="50" charset="-128"/>
              </a:rPr>
              <a:t>□</a:t>
            </a:r>
            <a:r>
              <a:rPr lang="en-US" altLang="ja-JP" sz="2400" dirty="0">
                <a:solidFill>
                  <a:prstClr val="black"/>
                </a:solidFill>
                <a:latin typeface="メイリオ" panose="020B0604030504040204" pitchFamily="50" charset="-128"/>
                <a:ea typeface="メイリオ" panose="020B0604030504040204" pitchFamily="50" charset="-128"/>
              </a:rPr>
              <a:t>)</a:t>
            </a:r>
          </a:p>
          <a:p>
            <a:r>
              <a:rPr lang="en-US" altLang="ja-JP" sz="2400" dirty="0">
                <a:solidFill>
                  <a:prstClr val="black"/>
                </a:solidFill>
                <a:latin typeface="メイリオ" panose="020B0604030504040204" pitchFamily="50" charset="-128"/>
                <a:ea typeface="メイリオ" panose="020B0604030504040204" pitchFamily="50" charset="-128"/>
              </a:rPr>
              <a:t>Single exponential function(</a:t>
            </a:r>
            <a:r>
              <a:rPr lang="en-US" altLang="ja-JP" sz="2400" dirty="0">
                <a:solidFill>
                  <a:srgbClr val="0070C0"/>
                </a:solidFill>
                <a:latin typeface="メイリオ" panose="020B0604030504040204" pitchFamily="50" charset="-128"/>
                <a:ea typeface="メイリオ" panose="020B0604030504040204" pitchFamily="50" charset="-128"/>
              </a:rPr>
              <a:t>◇</a:t>
            </a:r>
            <a:r>
              <a:rPr lang="en-US" altLang="ja-JP" sz="2400" dirty="0">
                <a:solidFill>
                  <a:prstClr val="black"/>
                </a:solidFill>
                <a:latin typeface="メイリオ" panose="020B0604030504040204" pitchFamily="50" charset="-128"/>
                <a:ea typeface="メイリオ" panose="020B0604030504040204" pitchFamily="50" charset="-128"/>
              </a:rPr>
              <a:t>) </a:t>
            </a:r>
            <a:endParaRPr lang="ja-JP" altLang="en-US" dirty="0"/>
          </a:p>
        </p:txBody>
      </p:sp>
      <p:grpSp>
        <p:nvGrpSpPr>
          <p:cNvPr id="22" name="グループ化 21">
            <a:extLst>
              <a:ext uri="{FF2B5EF4-FFF2-40B4-BE49-F238E27FC236}">
                <a16:creationId xmlns:a16="http://schemas.microsoft.com/office/drawing/2014/main" id="{9D11C829-350A-4475-8399-8E69EE757764}"/>
              </a:ext>
            </a:extLst>
          </p:cNvPr>
          <p:cNvGrpSpPr/>
          <p:nvPr/>
        </p:nvGrpSpPr>
        <p:grpSpPr>
          <a:xfrm>
            <a:off x="8633260" y="29570116"/>
            <a:ext cx="6878682" cy="6355232"/>
            <a:chOff x="8821941" y="29701796"/>
            <a:chExt cx="6878682" cy="6355232"/>
          </a:xfrm>
        </p:grpSpPr>
        <p:sp>
          <p:nvSpPr>
            <p:cNvPr id="160" name="テキスト ボックス 159">
              <a:extLst>
                <a:ext uri="{FF2B5EF4-FFF2-40B4-BE49-F238E27FC236}">
                  <a16:creationId xmlns:a16="http://schemas.microsoft.com/office/drawing/2014/main" id="{7A491316-7227-46B8-87EB-B2C011A79F92}"/>
                </a:ext>
              </a:extLst>
            </p:cNvPr>
            <p:cNvSpPr txBox="1"/>
            <p:nvPr/>
          </p:nvSpPr>
          <p:spPr>
            <a:xfrm>
              <a:off x="10010707" y="35533808"/>
              <a:ext cx="5689916" cy="523220"/>
            </a:xfrm>
            <a:prstGeom prst="rect">
              <a:avLst/>
            </a:prstGeom>
            <a:noFill/>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l</a:t>
              </a:r>
              <a:r>
                <a:rPr kumimoji="1" lang="en-US" altLang="ja-JP" sz="2800" dirty="0">
                  <a:latin typeface="メイリオ" panose="020B0604030504040204" pitchFamily="50" charset="-128"/>
                  <a:ea typeface="メイリオ" panose="020B0604030504040204" pitchFamily="50" charset="-128"/>
                </a:rPr>
                <a:t>og[</a:t>
              </a:r>
              <a:r>
                <a:rPr kumimoji="1" lang="en-US" altLang="ja-JP" sz="2800" i="1" dirty="0">
                  <a:latin typeface="メイリオ" panose="020B0604030504040204" pitchFamily="50" charset="-128"/>
                  <a:ea typeface="メイリオ" panose="020B0604030504040204" pitchFamily="50" charset="-128"/>
                </a:rPr>
                <a:t>f</a:t>
              </a:r>
              <a:r>
                <a:rPr kumimoji="1" lang="en-US" altLang="ja-JP" sz="2800" dirty="0">
                  <a:latin typeface="メイリオ" panose="020B0604030504040204" pitchFamily="50" charset="-128"/>
                  <a:ea typeface="メイリオ" panose="020B0604030504040204" pitchFamily="50" charset="-128"/>
                </a:rPr>
                <a:t>(Hz)]</a:t>
              </a:r>
              <a:endParaRPr kumimoji="1" lang="ja-JP" altLang="en-US" sz="28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61" name="テキスト ボックス 160">
                  <a:extLst>
                    <a:ext uri="{FF2B5EF4-FFF2-40B4-BE49-F238E27FC236}">
                      <a16:creationId xmlns:a16="http://schemas.microsoft.com/office/drawing/2014/main" id="{FA5C1C38-D26D-4574-B615-744DC473492A}"/>
                    </a:ext>
                  </a:extLst>
                </p:cNvPr>
                <p:cNvSpPr txBox="1"/>
                <p:nvPr/>
              </p:nvSpPr>
              <p:spPr>
                <a:xfrm rot="16200000">
                  <a:off x="8182338" y="31670319"/>
                  <a:ext cx="1863981" cy="584775"/>
                </a:xfrm>
                <a:prstGeom prst="rect">
                  <a:avLst/>
                </a:prstGeom>
                <a:noFill/>
              </p:spPr>
              <p:txBody>
                <a:bodyPr wrap="square" rtlCol="0">
                  <a:spAutoFit/>
                </a:bodyPr>
                <a:lstStyle/>
                <a:p>
                  <a14:m>
                    <m:oMath xmlns:m="http://schemas.openxmlformats.org/officeDocument/2006/math">
                      <m:r>
                        <a:rPr lang="ja-JP" altLang="en-US" sz="3200" i="1" smtClean="0">
                          <a:latin typeface="Cambria Math" panose="02040503050406030204" pitchFamily="18" charset="0"/>
                        </a:rPr>
                        <m:t>𝜀</m:t>
                      </m:r>
                      <m:r>
                        <a:rPr lang="en-US" altLang="ja-JP" sz="3200" b="0" i="0" smtClean="0">
                          <a:latin typeface="Cambria Math" panose="02040503050406030204" pitchFamily="18" charset="0"/>
                        </a:rPr>
                        <m:t>"</m:t>
                      </m:r>
                    </m:oMath>
                  </a14:m>
                  <a:r>
                    <a:rPr kumimoji="1" lang="en-US" altLang="ja-JP" sz="3200" dirty="0"/>
                    <a:t>/</a:t>
                  </a:r>
                  <a14:m>
                    <m:oMath xmlns:m="http://schemas.openxmlformats.org/officeDocument/2006/math">
                      <m:sSub>
                        <m:sSubPr>
                          <m:ctrlPr>
                            <a:rPr kumimoji="1" lang="en-US" altLang="ja-JP" sz="3200" i="1" smtClean="0">
                              <a:latin typeface="Cambria Math" panose="02040503050406030204" pitchFamily="18" charset="0"/>
                            </a:rPr>
                          </m:ctrlPr>
                        </m:sSubPr>
                        <m:e>
                          <m:r>
                            <a:rPr kumimoji="1" lang="ja-JP" altLang="en-US" sz="3200" i="1" smtClean="0">
                              <a:latin typeface="Cambria Math" panose="02040503050406030204" pitchFamily="18" charset="0"/>
                            </a:rPr>
                            <m:t>𝜀</m:t>
                          </m:r>
                        </m:e>
                        <m:sub>
                          <m:r>
                            <a:rPr kumimoji="1" lang="en-US" altLang="ja-JP" sz="3200" b="0" i="1" smtClean="0">
                              <a:latin typeface="Cambria Math" panose="02040503050406030204" pitchFamily="18" charset="0"/>
                            </a:rPr>
                            <m:t>𝑠</m:t>
                          </m:r>
                        </m:sub>
                      </m:sSub>
                    </m:oMath>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61" name="テキスト ボックス 160">
                  <a:extLst>
                    <a:ext uri="{FF2B5EF4-FFF2-40B4-BE49-F238E27FC236}">
                      <a16:creationId xmlns:a16="http://schemas.microsoft.com/office/drawing/2014/main" id="{FA5C1C38-D26D-4574-B615-744DC473492A}"/>
                    </a:ext>
                  </a:extLst>
                </p:cNvPr>
                <p:cNvSpPr txBox="1">
                  <a:spLocks noRot="1" noChangeAspect="1" noMove="1" noResize="1" noEditPoints="1" noAdjustHandles="1" noChangeArrowheads="1" noChangeShapeType="1" noTextEdit="1"/>
                </p:cNvSpPr>
                <p:nvPr/>
              </p:nvSpPr>
              <p:spPr>
                <a:xfrm rot="16200000">
                  <a:off x="8182338" y="31670319"/>
                  <a:ext cx="1863981" cy="584775"/>
                </a:xfrm>
                <a:prstGeom prst="rect">
                  <a:avLst/>
                </a:prstGeom>
                <a:blipFill>
                  <a:blip r:embed="rId32"/>
                  <a:stretch>
                    <a:fillRect l="-17708" r="-29167"/>
                  </a:stretch>
                </a:blipFill>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ADBAF9AB-122E-40B3-8D28-0550844A19A2}"/>
                </a:ext>
              </a:extLst>
            </p:cNvPr>
            <p:cNvGrpSpPr/>
            <p:nvPr/>
          </p:nvGrpSpPr>
          <p:grpSpPr>
            <a:xfrm>
              <a:off x="9582282" y="29701796"/>
              <a:ext cx="5890951" cy="5805451"/>
              <a:chOff x="9582282" y="29701796"/>
              <a:chExt cx="5890951" cy="5805451"/>
            </a:xfrm>
          </p:grpSpPr>
          <p:pic>
            <p:nvPicPr>
              <p:cNvPr id="279" name="図 278">
                <a:extLst>
                  <a:ext uri="{FF2B5EF4-FFF2-40B4-BE49-F238E27FC236}">
                    <a16:creationId xmlns:a16="http://schemas.microsoft.com/office/drawing/2014/main" id="{EE3DAFE1-8946-4205-9C92-B88FB1BA2D32}"/>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9582282" y="29701796"/>
                <a:ext cx="5890951" cy="5805451"/>
              </a:xfrm>
              <a:prstGeom prst="rect">
                <a:avLst/>
              </a:prstGeom>
            </p:spPr>
          </p:pic>
          <p:sp>
            <p:nvSpPr>
              <p:cNvPr id="270" name="矢印: 左右 269">
                <a:extLst>
                  <a:ext uri="{FF2B5EF4-FFF2-40B4-BE49-F238E27FC236}">
                    <a16:creationId xmlns:a16="http://schemas.microsoft.com/office/drawing/2014/main" id="{B09B8E7D-A5E3-4486-B746-DA8AF98B2AFC}"/>
                  </a:ext>
                </a:extLst>
              </p:cNvPr>
              <p:cNvSpPr/>
              <p:nvPr/>
            </p:nvSpPr>
            <p:spPr>
              <a:xfrm>
                <a:off x="12910738" y="32959743"/>
                <a:ext cx="698512" cy="299079"/>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3" name="テキスト ボックス 272">
                <a:extLst>
                  <a:ext uri="{FF2B5EF4-FFF2-40B4-BE49-F238E27FC236}">
                    <a16:creationId xmlns:a16="http://schemas.microsoft.com/office/drawing/2014/main" id="{4042164C-FA35-4C4F-B6D0-41E7372A7A65}"/>
                  </a:ext>
                </a:extLst>
              </p:cNvPr>
              <p:cNvSpPr txBox="1"/>
              <p:nvPr/>
            </p:nvSpPr>
            <p:spPr>
              <a:xfrm>
                <a:off x="10328105" y="30211644"/>
                <a:ext cx="2145915" cy="1938992"/>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10ps </a:t>
                </a:r>
                <a:r>
                  <a:rPr kumimoji="1" lang="ja-JP" altLang="en-US" sz="2400" dirty="0">
                    <a:solidFill>
                      <a:srgbClr val="FF0000"/>
                    </a:solidFill>
                    <a:latin typeface="メイリオ" panose="020B0604030504040204" pitchFamily="50" charset="-128"/>
                    <a:ea typeface="メイリオ" panose="020B0604030504040204" pitchFamily="50" charset="-128"/>
                  </a:rPr>
                  <a:t>●</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20ps </a:t>
                </a:r>
                <a:r>
                  <a:rPr lang="ja-JP" altLang="en-US" sz="2400" dirty="0">
                    <a:solidFill>
                      <a:srgbClr val="FFC000"/>
                    </a:solidFill>
                    <a:latin typeface="メイリオ" panose="020B0604030504040204" pitchFamily="50" charset="-128"/>
                    <a:ea typeface="メイリオ" panose="020B0604030504040204" pitchFamily="50" charset="-128"/>
                  </a:rPr>
                  <a:t>●</a:t>
                </a:r>
              </a:p>
              <a:p>
                <a:r>
                  <a:rPr lang="en-US" altLang="ja-JP" sz="2400" dirty="0">
                    <a:latin typeface="メイリオ" panose="020B0604030504040204" pitchFamily="50" charset="-128"/>
                    <a:ea typeface="メイリオ" panose="020B0604030504040204" pitchFamily="50" charset="-128"/>
                  </a:rPr>
                  <a:t>30ps </a:t>
                </a:r>
                <a:r>
                  <a:rPr lang="ja-JP" altLang="en-US" sz="2400" dirty="0">
                    <a:solidFill>
                      <a:srgbClr val="92D050"/>
                    </a:solidFill>
                    <a:latin typeface="メイリオ" panose="020B0604030504040204" pitchFamily="50" charset="-128"/>
                    <a:ea typeface="メイリオ" panose="020B0604030504040204" pitchFamily="50" charset="-128"/>
                  </a:rPr>
                  <a:t>●</a:t>
                </a:r>
              </a:p>
              <a:p>
                <a:r>
                  <a:rPr lang="en-US" altLang="ja-JP" sz="2400" dirty="0">
                    <a:latin typeface="メイリオ" panose="020B0604030504040204" pitchFamily="50" charset="-128"/>
                    <a:ea typeface="メイリオ" panose="020B0604030504040204" pitchFamily="50" charset="-128"/>
                  </a:rPr>
                  <a:t>100ps </a:t>
                </a:r>
                <a:r>
                  <a:rPr lang="ja-JP" altLang="en-US" sz="2400" dirty="0">
                    <a:solidFill>
                      <a:srgbClr val="66CCFF"/>
                    </a:solidFill>
                    <a:latin typeface="メイリオ" panose="020B0604030504040204" pitchFamily="50" charset="-128"/>
                    <a:ea typeface="メイリオ" panose="020B0604030504040204" pitchFamily="50" charset="-128"/>
                  </a:rPr>
                  <a:t>●</a:t>
                </a:r>
              </a:p>
              <a:p>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170" name="矢印: 左右 169">
                <a:extLst>
                  <a:ext uri="{FF2B5EF4-FFF2-40B4-BE49-F238E27FC236}">
                    <a16:creationId xmlns:a16="http://schemas.microsoft.com/office/drawing/2014/main" id="{A671014B-FAD2-4E35-9E0E-9DF72CA7CF11}"/>
                  </a:ext>
                </a:extLst>
              </p:cNvPr>
              <p:cNvSpPr/>
              <p:nvPr/>
            </p:nvSpPr>
            <p:spPr>
              <a:xfrm>
                <a:off x="12295355" y="33530382"/>
                <a:ext cx="1368488" cy="361843"/>
              </a:xfrm>
              <a:prstGeom prst="leftRightArrow">
                <a:avLst/>
              </a:prstGeom>
              <a:solidFill>
                <a:srgbClr val="66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70C0"/>
                  </a:solidFill>
                </a:endParaRPr>
              </a:p>
            </p:txBody>
          </p:sp>
          <p:sp>
            <p:nvSpPr>
              <p:cNvPr id="3" name="矢印: 下 2">
                <a:extLst>
                  <a:ext uri="{FF2B5EF4-FFF2-40B4-BE49-F238E27FC236}">
                    <a16:creationId xmlns:a16="http://schemas.microsoft.com/office/drawing/2014/main" id="{16143405-D7F5-4346-A485-ACB67A990D3A}"/>
                  </a:ext>
                </a:extLst>
              </p:cNvPr>
              <p:cNvSpPr/>
              <p:nvPr/>
            </p:nvSpPr>
            <p:spPr>
              <a:xfrm rot="2463284">
                <a:off x="12644634" y="31459442"/>
                <a:ext cx="391773" cy="966445"/>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7" name="グループ化 16">
            <a:extLst>
              <a:ext uri="{FF2B5EF4-FFF2-40B4-BE49-F238E27FC236}">
                <a16:creationId xmlns:a16="http://schemas.microsoft.com/office/drawing/2014/main" id="{3FCD9BA5-9CC6-4825-A4D1-6894F15EEC0C}"/>
              </a:ext>
            </a:extLst>
          </p:cNvPr>
          <p:cNvGrpSpPr/>
          <p:nvPr/>
        </p:nvGrpSpPr>
        <p:grpSpPr>
          <a:xfrm>
            <a:off x="875236" y="22160631"/>
            <a:ext cx="13140453" cy="7357236"/>
            <a:chOff x="615971" y="22258154"/>
            <a:chExt cx="13140453" cy="7357236"/>
          </a:xfrm>
        </p:grpSpPr>
        <p:grpSp>
          <p:nvGrpSpPr>
            <p:cNvPr id="348" name="グループ化 347">
              <a:extLst>
                <a:ext uri="{FF2B5EF4-FFF2-40B4-BE49-F238E27FC236}">
                  <a16:creationId xmlns:a16="http://schemas.microsoft.com/office/drawing/2014/main" id="{3CD1E6A6-887B-4E1C-B968-5937F22BC604}"/>
                </a:ext>
              </a:extLst>
            </p:cNvPr>
            <p:cNvGrpSpPr/>
            <p:nvPr/>
          </p:nvGrpSpPr>
          <p:grpSpPr>
            <a:xfrm>
              <a:off x="615971" y="22258154"/>
              <a:ext cx="13140453" cy="7357236"/>
              <a:chOff x="127151" y="27285247"/>
              <a:chExt cx="13140453" cy="7357236"/>
            </a:xfrm>
          </p:grpSpPr>
          <p:grpSp>
            <p:nvGrpSpPr>
              <p:cNvPr id="5" name="グループ化 4">
                <a:extLst>
                  <a:ext uri="{FF2B5EF4-FFF2-40B4-BE49-F238E27FC236}">
                    <a16:creationId xmlns:a16="http://schemas.microsoft.com/office/drawing/2014/main" id="{55D30035-DC38-4AB6-8B99-BC62C0199A1E}"/>
                  </a:ext>
                </a:extLst>
              </p:cNvPr>
              <p:cNvGrpSpPr/>
              <p:nvPr/>
            </p:nvGrpSpPr>
            <p:grpSpPr>
              <a:xfrm>
                <a:off x="127151" y="28294467"/>
                <a:ext cx="13140453" cy="6348016"/>
                <a:chOff x="907108" y="18740301"/>
                <a:chExt cx="13140453" cy="6348016"/>
              </a:xfrm>
            </p:grpSpPr>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8060E2D-82C8-4B89-B687-C0889D6B98D6}"/>
                        </a:ext>
                      </a:extLst>
                    </p:cNvPr>
                    <p:cNvSpPr txBox="1"/>
                    <p:nvPr/>
                  </p:nvSpPr>
                  <p:spPr>
                    <a:xfrm>
                      <a:off x="7904407" y="18740301"/>
                      <a:ext cx="6143154" cy="5640583"/>
                    </a:xfrm>
                    <a:prstGeom prst="rect">
                      <a:avLst/>
                    </a:prstGeom>
                    <a:solidFill>
                      <a:schemeClr val="accent3">
                        <a:lumMod val="60000"/>
                        <a:lumOff val="40000"/>
                      </a:schemeClr>
                    </a:solid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[Simulation</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conditions]</a:t>
                      </a: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Number of water molecules:</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2237</a:t>
                      </a: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Simulation time:</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100ps</a:t>
                      </a: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Time step:</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0.1ps</a:t>
                      </a: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Integration count: 10 times</a:t>
                      </a: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Cell</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shape:</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Cubic</a:t>
                      </a: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Volume: 6.64</a:t>
                      </a:r>
                      <a14:m>
                        <m:oMath xmlns:m="http://schemas.openxmlformats.org/officeDocument/2006/math">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10</m:t>
                              </m:r>
                            </m:e>
                            <m:sup>
                              <m:r>
                                <a:rPr lang="en-US" altLang="ja-JP" sz="2400" i="1">
                                  <a:latin typeface="Cambria Math" panose="02040503050406030204" pitchFamily="18" charset="0"/>
                                  <a:ea typeface="Cambria Math" panose="02040503050406030204" pitchFamily="18" charset="0"/>
                                </a:rPr>
                                <m:t>4</m:t>
                              </m:r>
                            </m:sup>
                          </m:sSup>
                          <m:r>
                            <a:rPr lang="en-US" altLang="ja-JP" sz="2400" i="1">
                              <a:latin typeface="Cambria Math" panose="02040503050406030204" pitchFamily="18" charset="0"/>
                              <a:ea typeface="Cambria Math" panose="02040503050406030204" pitchFamily="18" charset="0"/>
                            </a:rPr>
                            <m:t> </m:t>
                          </m:r>
                          <m:sSup>
                            <m:sSupPr>
                              <m:ctrlPr>
                                <a:rPr lang="en-US" altLang="ja-JP" sz="2400" i="1">
                                  <a:latin typeface="Cambria Math" panose="02040503050406030204" pitchFamily="18" charset="0"/>
                                  <a:ea typeface="Cambria Math" panose="02040503050406030204" pitchFamily="18" charset="0"/>
                                </a:rPr>
                              </m:ctrlPr>
                            </m:sSupPr>
                            <m:e>
                              <m:r>
                                <m:rPr>
                                  <m:nor/>
                                </m:rPr>
                                <a:rPr lang="en-US" altLang="ja-JP" sz="2400" dirty="0">
                                  <a:latin typeface="メイリオ" panose="020B0604030504040204" pitchFamily="50" charset="-128"/>
                                  <a:ea typeface="メイリオ" panose="020B0604030504040204" pitchFamily="50" charset="-128"/>
                                </a:rPr>
                                <m:t>(Å</m:t>
                              </m:r>
                              <m:r>
                                <m:rPr>
                                  <m:nor/>
                                </m:rPr>
                                <a:rPr lang="ja-JP" altLang="en-US" sz="2400" dirty="0">
                                  <a:latin typeface="メイリオ" panose="020B0604030504040204" pitchFamily="50" charset="-128"/>
                                  <a:ea typeface="メイリオ" panose="020B0604030504040204" pitchFamily="50" charset="-128"/>
                                </a:rPr>
                                <m:t>ｍ</m:t>
                              </m:r>
                              <m:r>
                                <m:rPr>
                                  <m:nor/>
                                </m:rPr>
                                <a:rPr lang="en-US" altLang="ja-JP" sz="2400" dirty="0">
                                  <a:latin typeface="メイリオ" panose="020B0604030504040204" pitchFamily="50" charset="-128"/>
                                  <a:ea typeface="メイリオ" panose="020B0604030504040204" pitchFamily="50" charset="-128"/>
                                </a:rPr>
                                <m:t>) </m:t>
                              </m:r>
                            </m:e>
                            <m:sup>
                              <m:r>
                                <a:rPr lang="en-US" altLang="ja-JP" sz="2400" i="1">
                                  <a:latin typeface="Cambria Math" panose="02040503050406030204" pitchFamily="18" charset="0"/>
                                  <a:ea typeface="Cambria Math" panose="02040503050406030204" pitchFamily="18" charset="0"/>
                                </a:rPr>
                                <m:t>3</m:t>
                              </m:r>
                            </m:sup>
                          </m:sSup>
                        </m:oMath>
                      </a14:m>
                      <a:endParaRPr lang="en-US" altLang="ja-JP" sz="2400" dirty="0">
                        <a:latin typeface="メイリオ" panose="020B0604030504040204" pitchFamily="50" charset="-128"/>
                        <a:ea typeface="メイリオ" panose="020B0604030504040204" pitchFamily="50" charset="-128"/>
                      </a:endParaRP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Ensemble:</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NVT</a:t>
                      </a:r>
                    </a:p>
                    <a:p>
                      <a:pPr marL="457176" indent="-457176">
                        <a:buFont typeface="Arial" panose="020B0604020202020204" pitchFamily="34" charset="0"/>
                        <a:buChar char="•"/>
                      </a:pPr>
                      <a:r>
                        <a:rPr lang="en-US" altLang="ja-JP" sz="2400" dirty="0">
                          <a:solidFill>
                            <a:prstClr val="black"/>
                          </a:solidFill>
                          <a:latin typeface="メイリオ" panose="020B0604030504040204" pitchFamily="50" charset="-128"/>
                          <a:ea typeface="メイリオ" panose="020B0604030504040204" pitchFamily="50" charset="-128"/>
                        </a:rPr>
                        <a:t>Temperature:</a:t>
                      </a:r>
                      <a:r>
                        <a:rPr lang="ja-JP" altLang="en-US" sz="2400" dirty="0">
                          <a:solidFill>
                            <a:prstClr val="black"/>
                          </a:solidFill>
                          <a:latin typeface="メイリオ" panose="020B0604030504040204" pitchFamily="50" charset="-128"/>
                          <a:ea typeface="メイリオ" panose="020B0604030504040204" pitchFamily="50" charset="-128"/>
                        </a:rPr>
                        <a:t> </a:t>
                      </a:r>
                      <a:r>
                        <a:rPr lang="en-US" altLang="ja-JP" sz="2400" dirty="0">
                          <a:solidFill>
                            <a:prstClr val="black"/>
                          </a:solidFill>
                          <a:latin typeface="メイリオ" panose="020B0604030504040204" pitchFamily="50" charset="-128"/>
                          <a:ea typeface="メイリオ" panose="020B0604030504040204" pitchFamily="50" charset="-128"/>
                        </a:rPr>
                        <a:t>300K</a:t>
                      </a: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Heating: 10ps</a:t>
                      </a: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Equilibration: 100ps</a:t>
                      </a:r>
                    </a:p>
                    <a:p>
                      <a:pPr marL="457176" indent="-457176">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Force</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field:</a:t>
                      </a:r>
                      <a:r>
                        <a:rPr lang="ja-JP" altLang="en-US" sz="2400" dirty="0">
                          <a:latin typeface="メイリオ" panose="020B0604030504040204" pitchFamily="50" charset="-128"/>
                          <a:ea typeface="メイリオ" panose="020B0604030504040204" pitchFamily="50" charset="-128"/>
                        </a:rPr>
                        <a:t> </a:t>
                      </a:r>
                      <a:r>
                        <a:rPr lang="en-US" altLang="ja-JP" sz="2400" dirty="0" err="1">
                          <a:latin typeface="メイリオ" panose="020B0604030504040204" pitchFamily="50" charset="-128"/>
                          <a:ea typeface="メイリオ" panose="020B0604030504040204" pitchFamily="50" charset="-128"/>
                        </a:rPr>
                        <a:t>CHARMm</a:t>
                      </a:r>
                      <a:endParaRPr lang="en-US" altLang="ja-JP" sz="2400" dirty="0">
                        <a:latin typeface="メイリオ" panose="020B0604030504040204" pitchFamily="50" charset="-128"/>
                        <a:ea typeface="メイリオ" panose="020B0604030504040204" pitchFamily="50" charset="-128"/>
                      </a:endParaRPr>
                    </a:p>
                    <a:p>
                      <a:pPr lvl="0"/>
                      <a:r>
                        <a:rPr lang="en-US" altLang="ja-JP" sz="2400" dirty="0">
                          <a:solidFill>
                            <a:prstClr val="black"/>
                          </a:solidFill>
                          <a:latin typeface="メイリオ" panose="020B0604030504040204" pitchFamily="50" charset="-128"/>
                          <a:ea typeface="メイリオ" panose="020B0604030504040204" pitchFamily="50" charset="-128"/>
                        </a:rPr>
                        <a:t>[Algorithm]</a:t>
                      </a:r>
                    </a:p>
                    <a:p>
                      <a:pPr marL="457176" indent="-457176">
                        <a:buFont typeface="Arial" panose="020B0604020202020204" pitchFamily="34" charset="0"/>
                        <a:buChar char="•"/>
                      </a:pPr>
                      <a:r>
                        <a:rPr lang="en-US" altLang="ja-JP" sz="2400" dirty="0">
                          <a:solidFill>
                            <a:prstClr val="black"/>
                          </a:solidFill>
                          <a:latin typeface="メイリオ" panose="020B0604030504040204" pitchFamily="50" charset="-128"/>
                          <a:ea typeface="メイリオ" panose="020B0604030504040204" pitchFamily="50" charset="-128"/>
                        </a:rPr>
                        <a:t>Particle Mesh Ewald</a:t>
                      </a:r>
                      <a:r>
                        <a:rPr lang="ja-JP" altLang="en-US" sz="2400" dirty="0">
                          <a:solidFill>
                            <a:prstClr val="black"/>
                          </a:solidFill>
                          <a:latin typeface="メイリオ" panose="020B0604030504040204" pitchFamily="50" charset="-128"/>
                          <a:ea typeface="メイリオ" panose="020B0604030504040204" pitchFamily="50" charset="-128"/>
                        </a:rPr>
                        <a:t> </a:t>
                      </a:r>
                      <a:r>
                        <a:rPr lang="en-US" altLang="ja-JP" sz="2400" dirty="0">
                          <a:solidFill>
                            <a:prstClr val="black"/>
                          </a:solidFill>
                          <a:latin typeface="メイリオ" panose="020B0604030504040204" pitchFamily="50" charset="-128"/>
                          <a:ea typeface="メイリオ" panose="020B0604030504040204" pitchFamily="50" charset="-128"/>
                        </a:rPr>
                        <a:t>method</a:t>
                      </a:r>
                    </a:p>
                    <a:p>
                      <a:pPr marL="457176" indent="-457176">
                        <a:buFont typeface="Arial" panose="020B0604020202020204" pitchFamily="34" charset="0"/>
                        <a:buChar char="•"/>
                      </a:pPr>
                      <a:r>
                        <a:rPr lang="en-US" altLang="ja-JP" sz="2400" dirty="0">
                          <a:solidFill>
                            <a:prstClr val="black"/>
                          </a:solidFill>
                          <a:latin typeface="メイリオ" panose="020B0604030504040204" pitchFamily="50" charset="-128"/>
                          <a:ea typeface="メイリオ" panose="020B0604030504040204" pitchFamily="50" charset="-128"/>
                        </a:rPr>
                        <a:t>SHAKE</a:t>
                      </a:r>
                      <a:r>
                        <a:rPr lang="ja-JP" altLang="en-US" sz="2400" dirty="0">
                          <a:solidFill>
                            <a:prstClr val="black"/>
                          </a:solidFill>
                          <a:latin typeface="メイリオ" panose="020B0604030504040204" pitchFamily="50" charset="-128"/>
                          <a:ea typeface="メイリオ" panose="020B0604030504040204" pitchFamily="50" charset="-128"/>
                        </a:rPr>
                        <a:t> </a:t>
                      </a:r>
                      <a:r>
                        <a:rPr lang="en-US" altLang="ja-JP" sz="2400" dirty="0">
                          <a:solidFill>
                            <a:prstClr val="black"/>
                          </a:solidFill>
                          <a:latin typeface="メイリオ" panose="020B0604030504040204" pitchFamily="50" charset="-128"/>
                          <a:ea typeface="メイリオ" panose="020B0604030504040204" pitchFamily="50" charset="-128"/>
                        </a:rPr>
                        <a:t>method</a:t>
                      </a:r>
                    </a:p>
                  </p:txBody>
                </p:sp>
              </mc:Choice>
              <mc:Fallback xmlns="">
                <p:sp>
                  <p:nvSpPr>
                    <p:cNvPr id="41" name="テキスト ボックス 40">
                      <a:extLst>
                        <a:ext uri="{FF2B5EF4-FFF2-40B4-BE49-F238E27FC236}">
                          <a16:creationId xmlns:a16="http://schemas.microsoft.com/office/drawing/2014/main" id="{38060E2D-82C8-4B89-B687-C0889D6B98D6}"/>
                        </a:ext>
                      </a:extLst>
                    </p:cNvPr>
                    <p:cNvSpPr txBox="1">
                      <a:spLocks noRot="1" noChangeAspect="1" noMove="1" noResize="1" noEditPoints="1" noAdjustHandles="1" noChangeArrowheads="1" noChangeShapeType="1" noTextEdit="1"/>
                    </p:cNvSpPr>
                    <p:nvPr/>
                  </p:nvSpPr>
                  <p:spPr>
                    <a:xfrm>
                      <a:off x="7904407" y="18740301"/>
                      <a:ext cx="6143154" cy="5640583"/>
                    </a:xfrm>
                    <a:prstGeom prst="rect">
                      <a:avLst/>
                    </a:prstGeom>
                    <a:blipFill>
                      <a:blip r:embed="rId34"/>
                      <a:stretch>
                        <a:fillRect l="-1488" t="-865" b="-1622"/>
                      </a:stretch>
                    </a:blipFill>
                  </p:spPr>
                  <p:txBody>
                    <a:bodyPr/>
                    <a:lstStyle/>
                    <a:p>
                      <a:r>
                        <a:rPr lang="ja-JP" altLang="en-US">
                          <a:noFill/>
                        </a:rPr>
                        <a:t> </a:t>
                      </a:r>
                    </a:p>
                  </p:txBody>
                </p:sp>
              </mc:Fallback>
            </mc:AlternateContent>
            <p:sp>
              <p:nvSpPr>
                <p:cNvPr id="79" name="テキスト ボックス 78">
                  <a:extLst>
                    <a:ext uri="{FF2B5EF4-FFF2-40B4-BE49-F238E27FC236}">
                      <a16:creationId xmlns:a16="http://schemas.microsoft.com/office/drawing/2014/main" id="{899D3642-F450-4E15-AFE7-0DDD60C9E573}"/>
                    </a:ext>
                  </a:extLst>
                </p:cNvPr>
                <p:cNvSpPr txBox="1"/>
                <p:nvPr/>
              </p:nvSpPr>
              <p:spPr>
                <a:xfrm>
                  <a:off x="907108" y="24626652"/>
                  <a:ext cx="7688180" cy="461665"/>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Fig.6.MD simulation for water by Discovery Studio</a:t>
                  </a:r>
                </a:p>
              </p:txBody>
            </p:sp>
          </p:grpSp>
          <p:sp>
            <p:nvSpPr>
              <p:cNvPr id="226" name="正方形/長方形 225">
                <a:extLst>
                  <a:ext uri="{FF2B5EF4-FFF2-40B4-BE49-F238E27FC236}">
                    <a16:creationId xmlns:a16="http://schemas.microsoft.com/office/drawing/2014/main" id="{3F7B9AB0-1723-4F36-A6E6-FEC980F04509}"/>
                  </a:ext>
                </a:extLst>
              </p:cNvPr>
              <p:cNvSpPr/>
              <p:nvPr/>
            </p:nvSpPr>
            <p:spPr>
              <a:xfrm>
                <a:off x="179177" y="27285247"/>
                <a:ext cx="4654045" cy="830997"/>
              </a:xfrm>
              <a:prstGeom prst="rect">
                <a:avLst/>
              </a:prstGeom>
              <a:solidFill>
                <a:schemeClr val="bg1"/>
              </a:solidFill>
              <a:ln>
                <a:noFill/>
              </a:ln>
            </p:spPr>
            <p:txBody>
              <a:bodyPr wrap="square">
                <a:spAutoFit/>
              </a:bodyPr>
              <a:lstStyle/>
              <a:p>
                <a:pPr algn="ctr"/>
                <a:r>
                  <a:rPr lang="en-US" altLang="ja-JP" sz="4800" b="1" u="sng" dirty="0">
                    <a:latin typeface="Times New Roman" panose="02020603050405020304" pitchFamily="18" charset="0"/>
                    <a:ea typeface="メイリオ" panose="020B0604030504040204" pitchFamily="50" charset="-128"/>
                    <a:cs typeface="Times New Roman" panose="02020603050405020304" pitchFamily="18" charset="0"/>
                  </a:rPr>
                  <a:t>Experimental</a:t>
                </a:r>
                <a:endParaRPr lang="ja-JP" altLang="en-US" sz="4800" b="1" u="sng"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4" name="図 3">
              <a:extLst>
                <a:ext uri="{FF2B5EF4-FFF2-40B4-BE49-F238E27FC236}">
                  <a16:creationId xmlns:a16="http://schemas.microsoft.com/office/drawing/2014/main" id="{A4DBD9AC-CE11-4A1B-A143-186B3538DD57}"/>
                </a:ext>
              </a:extLst>
            </p:cNvPr>
            <p:cNvPicPr>
              <a:picLocks noChangeAspect="1"/>
            </p:cNvPicPr>
            <p:nvPr/>
          </p:nvPicPr>
          <p:blipFill rotWithShape="1">
            <a:blip r:embed="rId35"/>
            <a:srcRect l="25196" t="16822" r="26055" b="9216"/>
            <a:stretch/>
          </p:blipFill>
          <p:spPr>
            <a:xfrm>
              <a:off x="1087686" y="23238100"/>
              <a:ext cx="5943471" cy="5635938"/>
            </a:xfrm>
            <a:prstGeom prst="rect">
              <a:avLst/>
            </a:prstGeom>
          </p:spPr>
        </p:pic>
      </p:grpSp>
    </p:spTree>
    <p:extLst>
      <p:ext uri="{BB962C8B-B14F-4D97-AF65-F5344CB8AC3E}">
        <p14:creationId xmlns:p14="http://schemas.microsoft.com/office/powerpoint/2010/main" val="3597673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天空">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TM03457452[[fn=天空]]</Template>
  <TotalTime>19085</TotalTime>
  <Words>892</Words>
  <Application>Microsoft Office PowerPoint</Application>
  <PresentationFormat>ユーザー設定</PresentationFormat>
  <Paragraphs>128</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HG丸ｺﾞｼｯｸM-PRO</vt:lpstr>
      <vt:lpstr>メイリオ</vt:lpstr>
      <vt:lpstr>Arial</vt:lpstr>
      <vt:lpstr>Calibri</vt:lpstr>
      <vt:lpstr>Calibri Light</vt:lpstr>
      <vt:lpstr>Cambria Math</vt:lpstr>
      <vt:lpstr>Times New Roman</vt:lpstr>
      <vt:lpstr>天空</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志村朋也</dc:creator>
  <cp:lastModifiedBy>doublex3210@outlook.jp</cp:lastModifiedBy>
  <cp:revision>682</cp:revision>
  <cp:lastPrinted>2019-07-19T01:00:57Z</cp:lastPrinted>
  <dcterms:created xsi:type="dcterms:W3CDTF">2014-07-10T23:53:25Z</dcterms:created>
  <dcterms:modified xsi:type="dcterms:W3CDTF">2020-03-14T14:22:00Z</dcterms:modified>
</cp:coreProperties>
</file>