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8FED7-D9E3-990D-5F77-037C5227B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755F8-BAF6-A240-21C5-95DF69B1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A92AD-0646-5001-E31E-80F376C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278E-513B-75E3-A1B7-E038BEB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35172-63AF-76B2-DD37-8296914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407C6-2A74-8654-CEE0-6B4F3297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A4CC4-1ED0-3507-DAEE-12C064FA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C2476-8E4D-44E8-4B76-B6EB45F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0CDB3-192A-7B57-4697-C945209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27E0D-8412-97B3-1E5A-3DB4A2C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62C690-C1C9-399B-54AC-14CE218CD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B1F66-6683-B3E9-08E7-D4AAF203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AD1A0-8BCE-58A4-8CE7-1C3A9836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E7E55-7248-F25C-3C4C-D4880BFA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B68EE-E4BC-CBB8-FDF2-87C595F6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D8E9-25A6-93AA-8629-A58F410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E5EC3-46CB-AE7B-9530-13C28E70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883EC-42F0-BF4C-6D55-EC52BF69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57426-338F-8145-3C8D-EF17152E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E72A0-61BF-926B-5194-4484C4CE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550F-8137-BD43-A65C-FFB9FD66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35B56-87A5-240B-8AAE-E733D997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431C2-93B3-4AB0-868E-4CD9D5E9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881D-4C64-955E-FD10-69D9FBA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F482C-7BBA-BFFF-F1BA-CFEB510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BC8CA-A0AA-B3F8-B38F-20707F9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B2CEF-4C43-5E4E-38FB-3A9320244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1FFEB-E96C-51E1-6B63-96FCC50E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249EF-37A9-5FC4-A361-DD27B8EE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A4542-6A62-CEE8-A9F6-65C8B73C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EAD5E-7489-753D-D1CE-338B4C81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E242A-879E-949C-D250-9B8250C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E18E8-0301-45BA-2F44-46D896EC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918B7-25C5-5518-ECC7-49FA7B7C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870F87-0620-721C-1564-49D016BBF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73F3F-E009-8110-B111-83D611B1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547EA6-B7B9-D5C0-FF42-C49C074D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EA64F-033A-1366-27FF-1FE2E3D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9240A-C55F-E63C-0419-7517506B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45BF-BDE7-DE30-824C-0EA7CDAF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F1BEA-E246-474D-9DFF-04C0B803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ABE63-AC29-D7AC-BF38-65F5542B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DF9338-C53C-429F-DCEB-E4B782E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5A27AC-80EF-CD06-C53D-4A68CC53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570927-0904-D750-FB7F-E40CD79C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92869-A5FA-BDE0-D995-5B345433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2829-AF58-8190-068C-642F0D60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CE9C-2BF1-BE07-6D7A-E749488B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4D079-E485-B0BB-6662-F5F23569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06962-7809-58F5-2458-14A65B20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2CAEA-831A-C124-E216-79B89A6E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0F1CD-486A-0497-5B07-A472F74D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FA8D-0AA5-1D2A-5884-F83911A9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1546A-9CD3-03DF-A91C-362FBEB39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50F3F-5450-CAA3-3FF5-9754D939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A8135-FD1E-D6BD-B49A-1A6E1918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14240-1116-2E2A-0770-7D162E02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FF7AD-2A66-0ACC-0498-5F9D2E9E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6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1FDD64-7E47-70E3-783E-A6189438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B5F4A-9C5E-3E63-14C3-1BBA44F3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90266-FE1D-1D95-1944-9AAF816E1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59783-56F4-4D62-AC2E-80FFBA692161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60DB7-6916-D639-01B7-2FBC6E9E7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D0BBA-0654-1270-7A75-3FC26D55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28E26-3063-4431-B3E0-5B9F8D5E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C9CBF-0EA6-81E3-C3CF-C19520998F2A}"/>
              </a:ext>
            </a:extLst>
          </p:cNvPr>
          <p:cNvSpPr/>
          <p:nvPr/>
        </p:nvSpPr>
        <p:spPr>
          <a:xfrm>
            <a:off x="224725" y="310066"/>
            <a:ext cx="1212845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F5C69-0A13-230D-5BA1-D326015B7E9C}"/>
              </a:ext>
            </a:extLst>
          </p:cNvPr>
          <p:cNvSpPr/>
          <p:nvPr/>
        </p:nvSpPr>
        <p:spPr>
          <a:xfrm>
            <a:off x="6426472" y="1124900"/>
            <a:ext cx="1379055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재고감가</a:t>
            </a:r>
            <a:r>
              <a:rPr lang="en-US" altLang="ko-KR" sz="800" dirty="0"/>
              <a:t>(</a:t>
            </a:r>
            <a:r>
              <a:rPr lang="ko-KR" altLang="en-US" sz="800" dirty="0"/>
              <a:t>증가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3A2C7-519A-F013-0230-1A98D8C19499}"/>
              </a:ext>
            </a:extLst>
          </p:cNvPr>
          <p:cNvSpPr/>
          <p:nvPr/>
        </p:nvSpPr>
        <p:spPr>
          <a:xfrm>
            <a:off x="6426473" y="1826400"/>
            <a:ext cx="1379055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반환배송 지정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담당자 또는 지역 할당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F7D5A-52C2-6A61-2213-D94F5B1D53D9}"/>
              </a:ext>
            </a:extLst>
          </p:cNvPr>
          <p:cNvSpPr/>
          <p:nvPr/>
        </p:nvSpPr>
        <p:spPr>
          <a:xfrm>
            <a:off x="6426472" y="305976"/>
            <a:ext cx="1379055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카드사 취소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41BF69-5A41-BD83-C401-1752F721F307}"/>
              </a:ext>
            </a:extLst>
          </p:cNvPr>
          <p:cNvCxnSpPr>
            <a:cxnSpLocks/>
            <a:stCxn id="4" idx="3"/>
            <a:endCxn id="83" idx="1"/>
          </p:cNvCxnSpPr>
          <p:nvPr/>
        </p:nvCxnSpPr>
        <p:spPr>
          <a:xfrm>
            <a:off x="1437570" y="479460"/>
            <a:ext cx="1504683" cy="1"/>
          </a:xfrm>
          <a:prstGeom prst="straightConnector1">
            <a:avLst/>
          </a:prstGeom>
          <a:ln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C5357C-123F-B435-BEF7-8BF0A96E7200}"/>
              </a:ext>
            </a:extLst>
          </p:cNvPr>
          <p:cNvCxnSpPr>
            <a:cxnSpLocks/>
            <a:stCxn id="83" idx="3"/>
            <a:endCxn id="8" idx="1"/>
          </p:cNvCxnSpPr>
          <p:nvPr/>
        </p:nvCxnSpPr>
        <p:spPr>
          <a:xfrm flipV="1">
            <a:off x="4476469" y="475370"/>
            <a:ext cx="1950003" cy="4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1003D5F-4994-D692-DE2A-809CFF52FDFD}"/>
              </a:ext>
            </a:extLst>
          </p:cNvPr>
          <p:cNvCxnSpPr>
            <a:cxnSpLocks/>
            <a:stCxn id="83" idx="3"/>
            <a:endCxn id="7" idx="1"/>
          </p:cNvCxnSpPr>
          <p:nvPr/>
        </p:nvCxnSpPr>
        <p:spPr>
          <a:xfrm>
            <a:off x="4476469" y="479461"/>
            <a:ext cx="1950004" cy="15163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7BC510A-928C-8971-F1E5-C83275FEC2BD}"/>
              </a:ext>
            </a:extLst>
          </p:cNvPr>
          <p:cNvCxnSpPr>
            <a:cxnSpLocks/>
            <a:stCxn id="83" idx="3"/>
            <a:endCxn id="6" idx="1"/>
          </p:cNvCxnSpPr>
          <p:nvPr/>
        </p:nvCxnSpPr>
        <p:spPr>
          <a:xfrm>
            <a:off x="4476469" y="479461"/>
            <a:ext cx="1950003" cy="81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070685-4AA6-8A73-B568-0B8668514F9D}"/>
              </a:ext>
            </a:extLst>
          </p:cNvPr>
          <p:cNvCxnSpPr>
            <a:cxnSpLocks/>
            <a:stCxn id="83" idx="2"/>
            <a:endCxn id="97" idx="0"/>
          </p:cNvCxnSpPr>
          <p:nvPr/>
        </p:nvCxnSpPr>
        <p:spPr>
          <a:xfrm>
            <a:off x="3709361" y="870429"/>
            <a:ext cx="6626" cy="165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52E451-7061-D0A4-D143-94BC6709480A}"/>
              </a:ext>
            </a:extLst>
          </p:cNvPr>
          <p:cNvSpPr/>
          <p:nvPr/>
        </p:nvSpPr>
        <p:spPr>
          <a:xfrm>
            <a:off x="6439174" y="2519765"/>
            <a:ext cx="1366353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담당자 배정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B80366-15AD-05A7-C400-BE729FF8C239}"/>
              </a:ext>
            </a:extLst>
          </p:cNvPr>
          <p:cNvSpPr/>
          <p:nvPr/>
        </p:nvSpPr>
        <p:spPr>
          <a:xfrm>
            <a:off x="9923393" y="2519765"/>
            <a:ext cx="1212845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수기 취소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393C51-3F45-2D42-0045-2C24CB4F5961}"/>
              </a:ext>
            </a:extLst>
          </p:cNvPr>
          <p:cNvCxnSpPr>
            <a:cxnSpLocks/>
            <a:stCxn id="97" idx="3"/>
            <a:endCxn id="36" idx="1"/>
          </p:cNvCxnSpPr>
          <p:nvPr/>
        </p:nvCxnSpPr>
        <p:spPr>
          <a:xfrm flipV="1">
            <a:off x="4399163" y="2689159"/>
            <a:ext cx="2040011" cy="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47AEB18-4784-E7C4-0425-E80F5833E86D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7805527" y="2689159"/>
            <a:ext cx="2117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6C37BA-3850-5DB8-E6F2-E8E152F75429}"/>
              </a:ext>
            </a:extLst>
          </p:cNvPr>
          <p:cNvGrpSpPr/>
          <p:nvPr/>
        </p:nvGrpSpPr>
        <p:grpSpPr>
          <a:xfrm>
            <a:off x="1411752" y="1575768"/>
            <a:ext cx="1212845" cy="737785"/>
            <a:chOff x="924885" y="4839814"/>
            <a:chExt cx="1794681" cy="114353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6B6EC9-FE89-B85B-159D-14BDEF21C803}"/>
                </a:ext>
              </a:extLst>
            </p:cNvPr>
            <p:cNvSpPr/>
            <p:nvPr/>
          </p:nvSpPr>
          <p:spPr>
            <a:xfrm>
              <a:off x="924885" y="4991661"/>
              <a:ext cx="1794681" cy="9916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사기 지도 학습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(LABEL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DATA)</a:t>
              </a:r>
            </a:p>
            <a:p>
              <a:pPr algn="ctr"/>
              <a:r>
                <a:rPr lang="en-US" altLang="ko-KR" sz="800" dirty="0"/>
                <a:t>API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AC13407-9B1E-3FC1-8BF3-A9DDBB42653E}"/>
                </a:ext>
              </a:extLst>
            </p:cNvPr>
            <p:cNvSpPr/>
            <p:nvPr/>
          </p:nvSpPr>
          <p:spPr>
            <a:xfrm>
              <a:off x="924885" y="4839814"/>
              <a:ext cx="722974" cy="3036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AI/ML</a:t>
              </a:r>
              <a:endParaRPr lang="ko-KR" altLang="en-US" sz="800" dirty="0"/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4157A8A-5268-F779-5F4E-B9EA98FD8032}"/>
              </a:ext>
            </a:extLst>
          </p:cNvPr>
          <p:cNvCxnSpPr>
            <a:cxnSpLocks/>
            <a:stCxn id="52" idx="3"/>
            <a:endCxn id="83" idx="2"/>
          </p:cNvCxnSpPr>
          <p:nvPr/>
        </p:nvCxnSpPr>
        <p:spPr>
          <a:xfrm flipV="1">
            <a:off x="2624597" y="870429"/>
            <a:ext cx="1084764" cy="1123216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E305A98-A5B1-422F-B62F-728796864B01}"/>
              </a:ext>
            </a:extLst>
          </p:cNvPr>
          <p:cNvCxnSpPr>
            <a:cxnSpLocks/>
            <a:stCxn id="83" idx="2"/>
            <a:endCxn id="52" idx="0"/>
          </p:cNvCxnSpPr>
          <p:nvPr/>
        </p:nvCxnSpPr>
        <p:spPr>
          <a:xfrm rot="5400000">
            <a:off x="2462115" y="426489"/>
            <a:ext cx="803307" cy="1691186"/>
          </a:xfrm>
          <a:prstGeom prst="bentConnector3">
            <a:avLst>
              <a:gd name="adj1" fmla="val -316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35A4DBAC-2BC0-F5AA-6B47-5E5B7D48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34" y="4109554"/>
            <a:ext cx="3078061" cy="24314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pandas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numpy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np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sklearn.model_selection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train_test_split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sklearn.ensemble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RandomForestClassifier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sklearn.metrics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classification_report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ace_tools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tools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샘플 데이터 생성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user_id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userA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userB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userF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userG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refund_count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환불 요청 횟수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usage_hours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사용 시간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same_ip_usage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동일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IP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에서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다른 계정 사용 여부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(1: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0: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아니오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previous_fraud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과거 사기 환불 이력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(1: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있음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0: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없음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fraudulent_refund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사기 환불 여부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(1: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사기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0: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정상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pd.DataFrame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 분리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df.drop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user_id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fraudulent_refund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특징 변수</a:t>
            </a:r>
            <a:endParaRPr kumimoji="0" lang="en-US" altLang="ko-KR" sz="400" b="0" i="0" u="none" strike="noStrike" cap="none" normalizeH="0" baseline="0" dirty="0">
              <a:ln>
                <a:noFill/>
              </a:ln>
              <a:solidFill>
                <a:srgbClr val="7A7E8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fraudulent_refund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타겟 변수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사기 여부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X_train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X_test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y_train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y_test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train_test_split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test_size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random_state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모델 학습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RandomForestClassifier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n_estimators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random_state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42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model.fit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X_train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y_train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예측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y_pred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model.predict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X_test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결과 출력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classification_report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y_test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y_pred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output_dict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df_report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pd.DataFrame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transpose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tools.display_dataframe_to_user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Fraud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Detection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ko-KR" altLang="ko-KR" sz="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df_report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A917F668-C119-3C08-4BBE-7AA07D53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487" y="4109554"/>
            <a:ext cx="2356122" cy="861774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ko-KR" altLang="en-US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학습 데이터 추출</a:t>
            </a: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rgbClr val="6C95E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user_id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refund_count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DATEDIFF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refund_request_date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purchase_date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max_usage_days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usage_hours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total_usage</a:t>
            </a:r>
            <a:b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191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transactions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refund_requested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 BY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user_id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HAVING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refund_count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total_usage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72203F-1407-9112-9044-5948E4A73807}"/>
              </a:ext>
            </a:extLst>
          </p:cNvPr>
          <p:cNvSpPr txBox="1"/>
          <p:nvPr/>
        </p:nvSpPr>
        <p:spPr>
          <a:xfrm>
            <a:off x="1222176" y="1275074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REQUEST</a:t>
            </a:r>
            <a:endParaRPr lang="ko-KR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4D396-56A0-AD51-EA29-21051249FABB}"/>
              </a:ext>
            </a:extLst>
          </p:cNvPr>
          <p:cNvSpPr txBox="1"/>
          <p:nvPr/>
        </p:nvSpPr>
        <p:spPr>
          <a:xfrm>
            <a:off x="2703953" y="169509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RESPONSE</a:t>
            </a:r>
            <a:endParaRPr lang="ko-KR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6D37A5E7-2255-C388-F824-BC6A8D5D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701" y="4109554"/>
            <a:ext cx="5127212" cy="1200329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그런데 꼭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AI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로 해야 하나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매우 복잡한 또는 룰 베이스 시스템으로 검출할 수 있다면 </a:t>
            </a:r>
            <a:endParaRPr lang="en-US" altLang="ko-KR" sz="800" dirty="0">
              <a:solidFill>
                <a:srgbClr val="6C95E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* AI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를 학습시키고 운영하는데 드는 비용의 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분의 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이 든다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아니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더 적을 수도 있다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따라서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매우 복잡하거나 절대 사람의 실수를 용납하지 않는 시스템이거나 특정한 조건에서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6C95E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필요한 경우에 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AI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를 사용하는 것이 맞지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모든 것을 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AI</a:t>
            </a:r>
            <a:r>
              <a:rPr lang="ko-KR" altLang="en-US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화 할 이유는 없다</a:t>
            </a: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물론 이건 하나의 예만 든 것이다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6C95E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6C95E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0E56967C-165D-1A37-0725-48E6614F8B5C}"/>
              </a:ext>
            </a:extLst>
          </p:cNvPr>
          <p:cNvSpPr/>
          <p:nvPr/>
        </p:nvSpPr>
        <p:spPr>
          <a:xfrm>
            <a:off x="2942253" y="88492"/>
            <a:ext cx="1534216" cy="7819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결재상태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8C07CC-73DA-A9B1-2EBD-3C47AE1ACB75}"/>
              </a:ext>
            </a:extLst>
          </p:cNvPr>
          <p:cNvSpPr txBox="1"/>
          <p:nvPr/>
        </p:nvSpPr>
        <p:spPr>
          <a:xfrm>
            <a:off x="4551964" y="19068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 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2528E76-C857-4413-5224-14E625BFF60D}"/>
              </a:ext>
            </a:extLst>
          </p:cNvPr>
          <p:cNvSpPr/>
          <p:nvPr/>
        </p:nvSpPr>
        <p:spPr>
          <a:xfrm>
            <a:off x="3032810" y="2525011"/>
            <a:ext cx="1366353" cy="338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사기건</a:t>
            </a:r>
            <a:r>
              <a:rPr lang="ko-KR" altLang="en-US" sz="800" dirty="0"/>
              <a:t> 취소 확정</a:t>
            </a:r>
          </a:p>
        </p:txBody>
      </p:sp>
    </p:spTree>
    <p:extLst>
      <p:ext uri="{BB962C8B-B14F-4D97-AF65-F5344CB8AC3E}">
        <p14:creationId xmlns:p14="http://schemas.microsoft.com/office/powerpoint/2010/main" val="92187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662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Courier New</vt:lpstr>
      <vt:lpstr>JetBrains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 석원</dc:creator>
  <cp:lastModifiedBy>홍 석원</cp:lastModifiedBy>
  <cp:revision>1</cp:revision>
  <dcterms:created xsi:type="dcterms:W3CDTF">2025-03-11T03:50:29Z</dcterms:created>
  <dcterms:modified xsi:type="dcterms:W3CDTF">2025-03-11T05:02:48Z</dcterms:modified>
</cp:coreProperties>
</file>