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flipH="1" flipV="1">
            <a:off x="5054215" y="7875"/>
            <a:ext cx="2243654" cy="6849349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Прямоугольник 16"/>
          <p:cNvSpPr/>
          <p:nvPr userDrawn="1"/>
        </p:nvSpPr>
        <p:spPr bwMode="auto">
          <a:xfrm flipH="1" flipV="1">
            <a:off x="6667265" y="12899"/>
            <a:ext cx="410085" cy="68450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Прямоугольник 18"/>
          <p:cNvSpPr/>
          <p:nvPr userDrawn="1"/>
        </p:nvSpPr>
        <p:spPr bwMode="auto">
          <a:xfrm flipH="1" flipV="1">
            <a:off x="4863529" y="7871"/>
            <a:ext cx="1052082" cy="684934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Прямоугольник 19"/>
          <p:cNvSpPr/>
          <p:nvPr userDrawn="1"/>
        </p:nvSpPr>
        <p:spPr bwMode="auto">
          <a:xfrm flipH="1" flipV="1">
            <a:off x="7620393" y="-6675"/>
            <a:ext cx="386031" cy="686165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Прямоугольник 21"/>
          <p:cNvSpPr/>
          <p:nvPr userDrawn="1"/>
        </p:nvSpPr>
        <p:spPr bwMode="auto">
          <a:xfrm flipH="1" flipV="1">
            <a:off x="5915613" y="7866"/>
            <a:ext cx="260426" cy="6849349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Прямоугольник 22"/>
          <p:cNvSpPr/>
          <p:nvPr userDrawn="1"/>
        </p:nvSpPr>
        <p:spPr bwMode="auto">
          <a:xfrm flipH="1" flipV="1">
            <a:off x="2639615" y="7871"/>
            <a:ext cx="1053141" cy="6849349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Прямоугольник 24"/>
          <p:cNvSpPr/>
          <p:nvPr userDrawn="1"/>
        </p:nvSpPr>
        <p:spPr bwMode="auto">
          <a:xfrm flipH="1" flipV="1">
            <a:off x="8392459" y="7875"/>
            <a:ext cx="1447954" cy="6849349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Прямоугольник 26"/>
          <p:cNvSpPr/>
          <p:nvPr userDrawn="1"/>
        </p:nvSpPr>
        <p:spPr bwMode="auto">
          <a:xfrm flipH="1" flipV="1">
            <a:off x="8440069" y="7875"/>
            <a:ext cx="390538" cy="6849349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Прямоугольник 27"/>
          <p:cNvSpPr/>
          <p:nvPr userDrawn="1"/>
        </p:nvSpPr>
        <p:spPr bwMode="auto">
          <a:xfrm flipH="1" flipV="1">
            <a:off x="4863530" y="7871"/>
            <a:ext cx="381367" cy="68493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Прямоугольник 28"/>
          <p:cNvSpPr/>
          <p:nvPr userDrawn="1"/>
        </p:nvSpPr>
        <p:spPr bwMode="auto">
          <a:xfrm flipH="1" flipV="1">
            <a:off x="7085130" y="7873"/>
            <a:ext cx="425481" cy="6849349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Прямоугольник 25"/>
          <p:cNvSpPr/>
          <p:nvPr userDrawn="1"/>
        </p:nvSpPr>
        <p:spPr bwMode="auto">
          <a:xfrm flipH="1" flipV="1">
            <a:off x="3236819" y="-6675"/>
            <a:ext cx="704949" cy="686165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Прямоугольник 20"/>
          <p:cNvSpPr/>
          <p:nvPr userDrawn="1"/>
        </p:nvSpPr>
        <p:spPr bwMode="auto">
          <a:xfrm flipH="1" flipV="1">
            <a:off x="4192885" y="7875"/>
            <a:ext cx="567910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Прямоугольник 43"/>
          <p:cNvSpPr/>
          <p:nvPr userDrawn="1"/>
        </p:nvSpPr>
        <p:spPr bwMode="auto">
          <a:xfrm flipH="1" flipV="1">
            <a:off x="9363825" y="7873"/>
            <a:ext cx="307005" cy="6849349"/>
          </a:xfrm>
          <a:prstGeom prst="rect">
            <a:avLst/>
          </a:prstGeom>
          <a:solidFill>
            <a:schemeClr val="bg1">
              <a:alpha val="58999"/>
            </a:schemeClr>
          </a:solidFill>
          <a:ln>
            <a:noFill/>
          </a:ln>
        </p:spPr>
      </p:sp>
      <p:sp>
        <p:nvSpPr>
          <p:cNvPr id="46" name="Прямоугольник 45"/>
          <p:cNvSpPr/>
          <p:nvPr userDrawn="1"/>
        </p:nvSpPr>
        <p:spPr bwMode="auto">
          <a:xfrm flipH="1" flipV="1">
            <a:off x="2796586" y="7874"/>
            <a:ext cx="60958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Прямоугольник 44"/>
          <p:cNvSpPr/>
          <p:nvPr userDrawn="1"/>
        </p:nvSpPr>
        <p:spPr bwMode="auto">
          <a:xfrm>
            <a:off x="2447594" y="1844823"/>
            <a:ext cx="7776864" cy="3672407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166186" y="4077071"/>
            <a:ext cx="6197638" cy="1152127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19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auto">
          <a:xfrm>
            <a:off x="3181594" y="2204863"/>
            <a:ext cx="6182230" cy="1584175"/>
          </a:xfrm>
        </p:spPr>
        <p:txBody>
          <a:bodyPr>
            <a:normAutofit/>
          </a:bodyPr>
          <a:lstStyle>
            <a:lvl1pPr algn="ctr">
              <a:defRPr sz="4000" cap="sm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cxnSp>
        <p:nvCxnSpPr>
          <p:cNvPr id="49" name="Прямая соединительная линия 48"/>
          <p:cNvCxnSpPr>
            <a:cxnSpLocks/>
          </p:cNvCxnSpPr>
          <p:nvPr userDrawn="1"/>
        </p:nvCxnSpPr>
        <p:spPr bwMode="auto">
          <a:xfrm>
            <a:off x="3166186" y="3933055"/>
            <a:ext cx="287964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 userDrawn="1"/>
        </p:nvSpPr>
        <p:spPr bwMode="auto">
          <a:xfrm>
            <a:off x="6172819" y="3896087"/>
            <a:ext cx="96010" cy="72009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/>
          <p:cNvCxnSpPr>
            <a:cxnSpLocks/>
          </p:cNvCxnSpPr>
          <p:nvPr userDrawn="1"/>
        </p:nvCxnSpPr>
        <p:spPr bwMode="auto">
          <a:xfrm>
            <a:off x="6384031" y="3932091"/>
            <a:ext cx="3005061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1196751"/>
            <a:ext cx="10363199" cy="489654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196753"/>
            <a:ext cx="53847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196753"/>
            <a:ext cx="53847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268759"/>
            <a:ext cx="5386917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060849"/>
            <a:ext cx="5386917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268759"/>
            <a:ext cx="5389033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8" y="2060849"/>
            <a:ext cx="5389033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1196753"/>
            <a:ext cx="6815666" cy="49294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1" y="1196751"/>
            <a:ext cx="4011084" cy="492941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1196751"/>
            <a:ext cx="7315200" cy="34563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4869159"/>
            <a:ext cx="7315200" cy="130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340767"/>
            <a:ext cx="10753194" cy="4968551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719402" y="6442061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7920202" y="6416499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8"/>
          <p:cNvSpPr>
            <a:spLocks noGrp="1"/>
          </p:cNvSpPr>
          <p:nvPr>
            <p:ph type="sldNum" sz="quarter" idx="4"/>
          </p:nvPr>
        </p:nvSpPr>
        <p:spPr bwMode="auto">
          <a:xfrm>
            <a:off x="5511799" y="6453335"/>
            <a:ext cx="1168399" cy="29209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399"/>
        </a:spcBef>
        <a:buNone/>
        <a:defRPr sz="3600" b="0" cap="none" spc="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599"/>
        </a:spcBef>
        <a:spcAft>
          <a:spcPts val="0"/>
        </a:spcAft>
        <a:buClr>
          <a:schemeClr val="accent1"/>
        </a:buClr>
        <a:buFont typeface="Arial"/>
        <a:buChar char="•"/>
        <a:defRPr sz="2200" b="0" i="0" cap="none" spc="29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1pPr>
      <a:lvl2pPr marL="513651" indent="-342900" algn="l" defTabSz="914400">
        <a:spcBef>
          <a:spcPts val="599"/>
        </a:spcBef>
        <a:buClr>
          <a:schemeClr val="accent1"/>
        </a:buClr>
        <a:buFont typeface="Times New Roman"/>
        <a:buChar char="–"/>
        <a:defRPr sz="20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2pPr>
      <a:lvl3pPr marL="627951" indent="-285750" algn="l" defTabSz="914400">
        <a:spcBef>
          <a:spcPts val="599"/>
        </a:spcBef>
        <a:buClr>
          <a:schemeClr val="accent1"/>
        </a:buClr>
        <a:buFont typeface="Arial"/>
        <a:buChar char="•"/>
        <a:defRPr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3pPr>
      <a:lvl4pPr marL="800988" indent="-285750" algn="l" defTabSz="914400">
        <a:spcBef>
          <a:spcPts val="599"/>
        </a:spcBef>
        <a:buClr>
          <a:schemeClr val="accent1"/>
        </a:buClr>
        <a:buFont typeface="Times New Roman"/>
        <a:buChar char="–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4pPr>
      <a:lvl5pPr marL="972438" indent="-285750" algn="l" defTabSz="914400">
        <a:spcBef>
          <a:spcPts val="599"/>
        </a:spcBef>
        <a:buClr>
          <a:schemeClr val="accent1"/>
        </a:buClr>
        <a:buFont typeface="Times New Roman"/>
        <a:buChar char="»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5pPr>
      <a:lvl6pPr marL="105156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1417319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6"/>
            </a:gs>
            <a:gs pos="100000">
              <a:srgbClr val="FFFFFF"/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800"/>
              <a:t>INNOPLANETS</a:t>
            </a:r>
            <a:endParaRPr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Подоготовила: Грошева Софья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18000">
              <a:schemeClr val="accent6"/>
            </a:gs>
            <a:gs pos="52000">
              <a:srgbClr val="B0CFEB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30096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 b="1"/>
              <a:t>Идея и задачи проекта</a:t>
            </a:r>
            <a:endParaRPr sz="4800" b="1"/>
          </a:p>
        </p:txBody>
      </p:sp>
      <p:sp>
        <p:nvSpPr>
          <p:cNvPr id="144407004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600">
                <a:latin typeface="Asana"/>
                <a:cs typeface="Asana"/>
              </a:rPr>
              <a:t>Создать игру-шутер с фоном и спрайтами(инопланетянами, космическим кораблем)</a:t>
            </a:r>
            <a:endParaRPr sz="2600">
              <a:latin typeface="Asana"/>
              <a:cs typeface="Asana"/>
            </a:endParaRPr>
          </a:p>
          <a:p>
            <a:pPr>
              <a:defRPr/>
            </a:pPr>
            <a:r>
              <a:rPr sz="2600">
                <a:latin typeface="Asana"/>
                <a:cs typeface="Asana"/>
              </a:rPr>
              <a:t> Сделать движение корабля и пуль, обработку столкновения инопланетян и пули</a:t>
            </a:r>
            <a:endParaRPr sz="2600">
              <a:latin typeface="Asana"/>
              <a:cs typeface="Asana"/>
            </a:endParaRPr>
          </a:p>
          <a:p>
            <a:pPr>
              <a:defRPr/>
            </a:pPr>
            <a:r>
              <a:rPr sz="2600">
                <a:latin typeface="Asana"/>
                <a:cs typeface="Asana"/>
              </a:rPr>
              <a:t>Добавить счетчик, перезарядку пуль</a:t>
            </a:r>
            <a:endParaRPr sz="2600">
              <a:latin typeface="Asana"/>
              <a:cs typeface="Asana"/>
            </a:endParaRPr>
          </a:p>
          <a:p>
            <a:pPr>
              <a:defRPr/>
            </a:pPr>
            <a:r>
              <a:rPr lang="ru-RU" sz="2600" b="0" i="0" u="none" strike="noStrike" cap="none" spc="29">
                <a:solidFill>
                  <a:schemeClr val="tx1">
                    <a:lumMod val="85000"/>
                    <a:lumOff val="15000"/>
                  </a:schemeClr>
                </a:solidFill>
                <a:latin typeface="Asana"/>
                <a:ea typeface="+mn-ea"/>
                <a:cs typeface="Asana"/>
              </a:rPr>
              <a:t>Реализовать систему жизней и столкновение с астероидами</a:t>
            </a:r>
            <a:endParaRPr sz="2600" b="0" i="0" u="none" strike="noStrike" cap="none" spc="29">
              <a:solidFill>
                <a:schemeClr val="tx1">
                  <a:lumMod val="85000"/>
                  <a:lumOff val="15000"/>
                </a:schemeClr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600" b="0" i="0" u="none" strike="noStrike" cap="none" spc="29">
                <a:solidFill>
                  <a:schemeClr val="tx1">
                    <a:lumMod val="85000"/>
                    <a:lumOff val="15000"/>
                  </a:schemeClr>
                </a:solidFill>
                <a:latin typeface="Asana"/>
                <a:ea typeface="Arial"/>
                <a:cs typeface="Asana"/>
              </a:rPr>
              <a:t>Добавить фоновый звук, надписи</a:t>
            </a:r>
            <a:endParaRPr sz="2600" b="0" i="0" u="none" strike="noStrike" cap="none" spc="29">
              <a:solidFill>
                <a:schemeClr val="tx1">
                  <a:lumMod val="85000"/>
                  <a:lumOff val="15000"/>
                </a:schemeClr>
              </a:solidFill>
              <a:latin typeface="Asana"/>
              <a:cs typeface="Asana"/>
            </a:endParaRPr>
          </a:p>
          <a:p>
            <a:pPr>
              <a:defRPr/>
            </a:pPr>
            <a:r>
              <a:rPr lang="ru-RU" sz="2600" b="0" i="0" u="none" strike="noStrike" cap="none" spc="29">
                <a:solidFill>
                  <a:schemeClr val="tx1">
                    <a:lumMod val="85000"/>
                    <a:lumOff val="15000"/>
                  </a:schemeClr>
                </a:solidFill>
                <a:latin typeface="Asana"/>
                <a:ea typeface="Arial"/>
                <a:cs typeface="Asana"/>
              </a:rPr>
              <a:t>Сделать экспорт кода в exe</a:t>
            </a:r>
            <a:endParaRPr sz="2600">
              <a:latin typeface="Asana"/>
              <a:cs typeface="Asana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Clr>
                <a:schemeClr val="accent1"/>
              </a:buClr>
              <a:buFont typeface="Wingdings"/>
              <a:buChar char="Ø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70A8DA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246602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 b="1"/>
              <a:t>Реализация проекта</a:t>
            </a:r>
            <a:endParaRPr sz="4800"/>
          </a:p>
        </p:txBody>
      </p:sp>
      <p:sp>
        <p:nvSpPr>
          <p:cNvPr id="187223199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666977341" name=""/>
          <p:cNvPicPr>
            <a:picLocks noChangeAspect="1"/>
          </p:cNvPicPr>
          <p:nvPr/>
        </p:nvPicPr>
        <p:blipFill>
          <a:blip r:embed="rId2"/>
          <a:srcRect l="1388" t="0" r="41484" b="0"/>
          <a:stretch/>
        </p:blipFill>
        <p:spPr bwMode="auto">
          <a:xfrm flipH="0" flipV="0">
            <a:off x="6393656" y="1429320"/>
            <a:ext cx="4956078" cy="4879999"/>
          </a:xfrm>
          <a:prstGeom prst="rect">
            <a:avLst/>
          </a:prstGeom>
        </p:spPr>
      </p:pic>
      <p:pic>
        <p:nvPicPr>
          <p:cNvPr id="137837697" name=""/>
          <p:cNvPicPr>
            <a:picLocks noChangeAspect="1"/>
          </p:cNvPicPr>
          <p:nvPr/>
        </p:nvPicPr>
        <p:blipFill>
          <a:blip r:embed="rId3"/>
          <a:srcRect l="0" t="3072" r="38356" b="0"/>
          <a:stretch/>
        </p:blipFill>
        <p:spPr bwMode="auto">
          <a:xfrm flipH="0" flipV="0">
            <a:off x="861559" y="1441736"/>
            <a:ext cx="5389221" cy="4766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70A8DA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857325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 b="1"/>
              <a:t>Реализация проекта</a:t>
            </a:r>
            <a:endParaRPr b="1"/>
          </a:p>
        </p:txBody>
      </p:sp>
      <p:sp>
        <p:nvSpPr>
          <p:cNvPr id="206367078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45638391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24693562" y="2081733"/>
            <a:ext cx="18288000" cy="10287000"/>
          </a:xfrm>
          <a:prstGeom prst="rect">
            <a:avLst/>
          </a:prstGeom>
        </p:spPr>
      </p:pic>
      <p:pic>
        <p:nvPicPr>
          <p:cNvPr id="500191840" name=""/>
          <p:cNvPicPr>
            <a:picLocks noChangeAspect="1"/>
          </p:cNvPicPr>
          <p:nvPr/>
        </p:nvPicPr>
        <p:blipFill>
          <a:blip r:embed="rId3"/>
          <a:srcRect l="0" t="2233" r="55100" b="0"/>
          <a:stretch/>
        </p:blipFill>
        <p:spPr bwMode="auto">
          <a:xfrm flipH="0" flipV="0">
            <a:off x="266964" y="1517600"/>
            <a:ext cx="3830003" cy="4691062"/>
          </a:xfrm>
          <a:prstGeom prst="rect">
            <a:avLst/>
          </a:prstGeom>
        </p:spPr>
      </p:pic>
      <p:pic>
        <p:nvPicPr>
          <p:cNvPr id="1584183156" name=""/>
          <p:cNvPicPr>
            <a:picLocks noChangeAspect="1"/>
          </p:cNvPicPr>
          <p:nvPr/>
        </p:nvPicPr>
        <p:blipFill>
          <a:blip r:embed="rId4"/>
          <a:srcRect l="0" t="1939" r="52711" b="0"/>
          <a:stretch/>
        </p:blipFill>
        <p:spPr bwMode="auto">
          <a:xfrm flipH="0" flipV="0">
            <a:off x="7457941" y="1393552"/>
            <a:ext cx="4128058" cy="4815110"/>
          </a:xfrm>
          <a:prstGeom prst="rect">
            <a:avLst/>
          </a:prstGeom>
        </p:spPr>
      </p:pic>
      <p:pic>
        <p:nvPicPr>
          <p:cNvPr id="1747761473" name=""/>
          <p:cNvPicPr>
            <a:picLocks noChangeAspect="1"/>
          </p:cNvPicPr>
          <p:nvPr/>
        </p:nvPicPr>
        <p:blipFill>
          <a:blip r:embed="rId5"/>
          <a:srcRect l="0" t="2194" r="52502" b="0"/>
          <a:stretch/>
        </p:blipFill>
        <p:spPr bwMode="auto">
          <a:xfrm flipH="0" flipV="0">
            <a:off x="3608812" y="1340767"/>
            <a:ext cx="4355320" cy="5044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50000">
              <a:srgbClr val="70A8DA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5112349" name="Заголовок 1"/>
          <p:cNvSpPr>
            <a:spLocks noGrp="1"/>
          </p:cNvSpPr>
          <p:nvPr>
            <p:ph type="title"/>
          </p:nvPr>
        </p:nvSpPr>
        <p:spPr bwMode="auto">
          <a:xfrm>
            <a:off x="50747" y="518591"/>
            <a:ext cx="10753194" cy="8640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sz="4800" b="1">
                <a:solidFill>
                  <a:schemeClr val="bg1"/>
                </a:solidFill>
              </a:rPr>
              <a:t>Технологии  проекта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2053738594" name="Заголовок 1"/>
          <p:cNvSpPr>
            <a:spLocks noGrp="1"/>
          </p:cNvSpPr>
          <p:nvPr/>
        </p:nvSpPr>
        <p:spPr bwMode="auto">
          <a:xfrm flipH="0" flipV="0">
            <a:off x="953718" y="518591"/>
            <a:ext cx="10733189" cy="5464968"/>
          </a:xfrm>
          <a:prstGeom prst="rect">
            <a:avLst/>
          </a:prstGeom>
          <a:gradFill>
            <a:gsLst>
              <a:gs pos="74000">
                <a:schemeClr val="accent6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spcBef>
                <a:spcPts val="399"/>
              </a:spcBef>
              <a:buNone/>
              <a:defRPr sz="3600" b="0" cap="none" spc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</a:lstStyle>
          <a:p>
            <a:pPr marL="371994" indent="-371994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Классы, функции, наследование классов</a:t>
            </a:r>
            <a:endParaRPr sz="2800" b="0" i="0" u="none" strike="noStrike" cap="none" spc="0">
              <a:solidFill>
                <a:schemeClr val="tx1"/>
              </a:solidFill>
              <a:latin typeface="Asana"/>
              <a:ea typeface="Asana"/>
              <a:cs typeface="Asana"/>
            </a:endParaRPr>
          </a:p>
          <a:p>
            <a:pPr marL="371994" indent="-371994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Модули pygame, time, random</a:t>
            </a:r>
            <a:endParaRPr sz="2800" b="0" i="0" u="none" strike="noStrike" cap="none" spc="0">
              <a:solidFill>
                <a:schemeClr val="tx1"/>
              </a:solidFill>
              <a:latin typeface="Asana"/>
              <a:ea typeface="Asana"/>
              <a:cs typeface="Asana"/>
            </a:endParaRPr>
          </a:p>
          <a:p>
            <a:pPr marL="261850" indent="-261850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Группы спрайтов</a:t>
            </a:r>
            <a:endParaRPr sz="2800">
              <a:solidFill>
                <a:schemeClr val="tx1"/>
              </a:solidFill>
              <a:latin typeface="Asana"/>
              <a:cs typeface="Asana"/>
            </a:endParaRPr>
          </a:p>
          <a:p>
            <a:pPr marL="261850" indent="-261850" algn="l">
              <a:buFont typeface="Arial"/>
              <a:buChar char="•"/>
              <a:defRPr/>
            </a:pPr>
            <a:r>
              <a:rPr lang="ru-RU" sz="2800" b="0" i="0" u="none" strike="noStrike" cap="none" spc="29">
                <a:solidFill>
                  <a:schemeClr val="tx1"/>
                </a:solidFill>
                <a:latin typeface="Asana"/>
                <a:ea typeface="Asana"/>
                <a:cs typeface="Asana"/>
              </a:rPr>
              <a:t> Надписи(pygame.font)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, изменение размера шрифта</a:t>
            </a:r>
            <a:endParaRPr sz="2800">
              <a:solidFill>
                <a:schemeClr val="tx1"/>
              </a:solidFill>
              <a:latin typeface="Asana"/>
              <a:cs typeface="Asana"/>
            </a:endParaRPr>
          </a:p>
          <a:p>
            <a:pPr marL="261850" indent="-261850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 Проигрывание и остановка звуков и музыки(pygame.mixer)</a:t>
            </a:r>
            <a:endParaRPr sz="2800">
              <a:solidFill>
                <a:schemeClr val="tx1"/>
              </a:solidFill>
              <a:latin typeface="Asana"/>
              <a:cs typeface="Asana"/>
            </a:endParaRPr>
          </a:p>
          <a:p>
            <a:pPr marL="261850" indent="-261850" algn="l">
              <a:buFont typeface="Arial"/>
              <a:buChar char="•"/>
              <a:defRPr/>
            </a:pPr>
            <a:r>
              <a:rPr lang="ru-RU" sz="2800" b="0" i="0" u="none" strike="noStrike" cap="none" spc="29">
                <a:solidFill>
                  <a:schemeClr val="tx1"/>
                </a:solidFill>
                <a:latin typeface="Asana"/>
                <a:ea typeface="Calibri"/>
                <a:cs typeface="Asana"/>
              </a:rPr>
              <a:t> Обработка нажатия кнопок клавиатуры</a:t>
            </a:r>
            <a:endParaRPr sz="2800" b="0" i="0" u="none" strike="noStrike" cap="none" spc="2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2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50000">
              <a:srgbClr val="70A8DA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488596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2" y="379139"/>
            <a:ext cx="10753194" cy="864095"/>
          </a:xfrm>
        </p:spPr>
        <p:txBody>
          <a:bodyPr/>
          <a:lstStyle/>
          <a:p>
            <a:pPr>
              <a:defRPr/>
            </a:pPr>
            <a:r>
              <a:rPr sz="4800" b="1"/>
              <a:t>Особенности проекта</a:t>
            </a:r>
            <a:endParaRPr sz="4800" b="1"/>
          </a:p>
        </p:txBody>
      </p:sp>
      <p:sp>
        <p:nvSpPr>
          <p:cNvPr id="533646124" name=""/>
          <p:cNvSpPr txBox="1"/>
          <p:nvPr/>
        </p:nvSpPr>
        <p:spPr bwMode="auto">
          <a:xfrm flipH="0" flipV="0">
            <a:off x="501280" y="1643062"/>
            <a:ext cx="10864907" cy="17373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71994" indent="-371994" algn="l">
              <a:buFont typeface="Arial"/>
              <a:buChar char="•"/>
              <a:defRPr/>
            </a:pPr>
            <a:r>
              <a:rPr sz="3600" b="0"/>
              <a:t>Использование неизученных технологий</a:t>
            </a:r>
            <a:endParaRPr sz="3600" b="0"/>
          </a:p>
          <a:p>
            <a:pPr marL="371994" indent="-371994" algn="l">
              <a:buFont typeface="Arial"/>
              <a:buChar char="•"/>
              <a:defRPr/>
            </a:pPr>
            <a:r>
              <a:rPr sz="3600" b="0"/>
              <a:t>Циклическое появление инопланетян небольшими группами</a:t>
            </a:r>
            <a:endParaRPr sz="36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57000">
              <a:srgbClr val="70A8DA"/>
            </a:gs>
            <a:gs pos="100000">
              <a:srgbClr val="FFFFFF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53564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 b="1"/>
              <a:t>Вывод</a:t>
            </a:r>
            <a:endParaRPr sz="4800" b="1"/>
          </a:p>
        </p:txBody>
      </p:sp>
      <p:sp>
        <p:nvSpPr>
          <p:cNvPr id="583467162" name=""/>
          <p:cNvSpPr txBox="1"/>
          <p:nvPr/>
        </p:nvSpPr>
        <p:spPr bwMode="auto">
          <a:xfrm flipH="0" flipV="0">
            <a:off x="1108499" y="1523999"/>
            <a:ext cx="9508963" cy="423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800" b="1"/>
              <a:t>Игру планируется доработать:</a:t>
            </a:r>
            <a:endParaRPr sz="2800" b="1"/>
          </a:p>
          <a:p>
            <a:pPr marL="394023" indent="-394023" algn="l">
              <a:buFont typeface="Arial"/>
              <a:buChar char="•"/>
              <a:defRPr/>
            </a:pPr>
            <a:r>
              <a:rPr sz="2800" b="1"/>
              <a:t>Изменить дизайн спрайтов</a:t>
            </a:r>
            <a:endParaRPr sz="2800" b="1"/>
          </a:p>
          <a:p>
            <a:pPr marL="394023" indent="-394023" algn="l">
              <a:buFont typeface="Arial"/>
              <a:buChar char="•"/>
              <a:defRPr/>
            </a:pPr>
            <a:r>
              <a:rPr sz="2800" b="1"/>
              <a:t>Увеличить скорость появления спрайтов на втором уровне игры</a:t>
            </a:r>
            <a:endParaRPr sz="2800" b="1"/>
          </a:p>
          <a:p>
            <a:pPr algn="l">
              <a:defRPr/>
            </a:pPr>
            <a:r>
              <a:rPr sz="2800" b="1"/>
              <a:t>Итог:</a:t>
            </a:r>
            <a:endParaRPr sz="2800" b="1"/>
          </a:p>
          <a:p>
            <a:pPr algn="l">
              <a:defRPr/>
            </a:pPr>
            <a:r>
              <a:rPr sz="2800" b="1"/>
              <a:t>Игра находится в рабочем состоянии и соответствует заявленным требованиям</a:t>
            </a:r>
            <a:endParaRPr sz="2800" b="1"/>
          </a:p>
          <a:p>
            <a:pPr algn="l">
              <a:defRPr/>
            </a:pPr>
            <a:endParaRPr sz="2800" b="1"/>
          </a:p>
          <a:p>
            <a:pPr algn="l">
              <a:defRPr/>
            </a:pPr>
            <a:endParaRPr sz="4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reen leaf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SOHO">
      <a:fillStyleLst>
        <a:solidFill>
          <a:schemeClr val="phClr"/>
        </a:solidFill>
        <a:gradFill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R7-Office/7.2.0.134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Софья Грошева</cp:lastModifiedBy>
  <cp:revision>6</cp:revision>
  <dcterms:created xsi:type="dcterms:W3CDTF">2012-12-03T06:56:55Z</dcterms:created>
  <dcterms:modified xsi:type="dcterms:W3CDTF">2023-01-20T15:54:47Z</dcterms:modified>
  <cp:category/>
  <cp:contentStatus/>
  <cp:version/>
</cp:coreProperties>
</file>