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4" r:id="rId6"/>
    <p:sldId id="267" r:id="rId7"/>
    <p:sldId id="273" r:id="rId8"/>
    <p:sldId id="268" r:id="rId9"/>
    <p:sldId id="259" r:id="rId10"/>
    <p:sldId id="260" r:id="rId11"/>
    <p:sldId id="275" r:id="rId12"/>
    <p:sldId id="261" r:id="rId13"/>
    <p:sldId id="269" r:id="rId14"/>
    <p:sldId id="262" r:id="rId15"/>
    <p:sldId id="263" r:id="rId16"/>
    <p:sldId id="270" r:id="rId17"/>
    <p:sldId id="264" r:id="rId18"/>
    <p:sldId id="265" r:id="rId19"/>
    <p:sldId id="271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8D6F-5007-4211-961B-3027D39B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5BFD3-60FF-4793-A2B3-FC966BDF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FDA2-0835-4408-BF33-9798B8E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D9653-E4E8-4AFA-ABC7-1C373A2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D5846-E813-4C07-BF2E-D4C6C24A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A11E-7A94-49C8-AB4B-C912BBF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1E59B-88BB-4989-AD6A-192DB2FB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F5AF0-ADA6-4B05-952E-1CC4AD8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D16A-9204-49C9-B35C-37EE951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94C49-B6D5-49B2-9882-8E54AD1A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D6DA1D-D5AB-4185-95A2-16410C4F1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5282F-073D-4F38-A294-BE9CFB93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9802C-1EDE-498B-9C49-E8460803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4D5E2-7436-4C46-ABAA-C3B12F7C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73D87-5EEC-44BA-AE60-9682C3A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5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BA82-4651-4DBF-B861-1E36619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A3232-C535-4218-9F3E-5E4552A3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C9048-08D4-48F3-B0F5-AB8B9C8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C69C3-C90E-4E98-A758-8C9409C0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6AFA3-9DAC-4C07-8B56-262F514C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096F-3146-45A3-ACDF-8088C3D4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B161E-B362-4A4D-A7B2-E14DC1CF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745A0-E185-413A-9B5F-AA46D78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BA5E3-50A6-419D-9A18-A1632FE4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50A6E-F495-441D-92E7-3D9336C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ED593-68A8-4541-9F9A-11B44EE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04EDC-79E2-4784-907B-43D6BF877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8ED79-0918-40AE-8010-DBCA61C1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4B678-B41F-4775-9B05-EE00D49E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9044C-6D31-407B-8F29-F9C53051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22B7D-1C97-422C-904B-2E2B2B9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56A-6481-4F00-A8CF-A4E4C025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96442-B5FF-4BF6-9006-D3C4F4E5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77EF4-697F-48C6-9498-B751D0CA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25FCC-9CF6-4877-8DCA-1CE3DFB5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6E949-1B71-403C-ABBB-463A49A7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E0F0EB-03F0-46B5-81B7-8946568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CCD32-337A-4B5E-BB0A-6BF2DC8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CE3D9-D4DE-4792-A8CA-58771BD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51AB-5692-479D-8913-F801F8D1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7E3BC-349A-4932-B799-8D8EAA3B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8E6E9-22AD-4BF7-BED7-0253193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CB02-93BC-465F-BD93-1557CDC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2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FD00D-46B8-4EA3-81C7-79D65E03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B3230-43EA-4880-A6C0-0E2E81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D3EE9-8940-44C4-8C49-0AD0078B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3BD4-3094-4B48-BD1D-4DB4B33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2752-1671-4299-9C4F-D197D3A2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9E662-A636-4270-935A-81CE802D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53812-1F23-4622-86C7-BF5CECA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B35B4-6A40-46AA-9EA8-416D46A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34463-8EAB-42B4-B3C1-01662B82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36F32-3A6C-4D40-B85B-14E60963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43F88-28D3-47B9-8840-5324D2C9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77012F-6FD3-4601-8DDE-17BCCE97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6A383-524B-4573-83A7-0E2FD38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0FDFC-94DE-4113-B823-84C5A55E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AF1AA-968B-4061-90B8-0FF21F4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28D6F-9AFC-421B-AB0E-8F1A3A99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E6188-85CE-461B-B767-6D362F1C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981E6-4781-42B0-94CC-A711329E0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2AC0-A3DD-4772-A5E6-2AFED81AC8F7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2FF40-873F-4769-948C-3CB041AF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D870-C0DD-4EE6-9578-94AFF7660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540D-85C3-4667-80A0-AB4BDF44F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Topic Modeling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263879-FA77-4C5F-B38D-49094FAC1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Peitian Zhang</a:t>
            </a:r>
          </a:p>
          <a:p>
            <a:r>
              <a:rPr lang="en-US" altLang="zh-CN" dirty="0"/>
              <a:t>Renmin University of China</a:t>
            </a:r>
          </a:p>
          <a:p>
            <a:r>
              <a:rPr lang="en-US" altLang="zh-CN" dirty="0"/>
              <a:t>Currently @ MSRA Social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FD9-47D9-40C8-AFFD-1C27E137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Model the generation process of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by</a:t>
                </a:r>
                <a:endParaRPr lang="en-US" altLang="zh-CN" b="0" dirty="0"/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topic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Repeat 2. N times</a:t>
                </a:r>
              </a:p>
              <a:p>
                <a:r>
                  <a:rPr lang="en-US" altLang="zh-CN" dirty="0"/>
                  <a:t>Use latent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to explain the generation of one document: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𝒵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Use EM algorithm to maximize the log likelihood over the entire corpus: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𝒲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𝒲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𝒵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03F428D-8B0C-49EC-BF12-AC2F98F5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402" y="37666"/>
            <a:ext cx="4347194" cy="17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65B-5780-420A-B0EB-9DED4FFC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E748D-6C10-4351-88E5-E7CB31917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use LDA?</a:t>
                </a:r>
              </a:p>
              <a:p>
                <a:pPr lvl="1"/>
                <a:r>
                  <a:rPr lang="en-US" altLang="zh-CN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PLSA are directly modeled as multinomial distribution over the training set, which limits its inference ability for unseen documents; they also tends to have low sparsity.</a:t>
                </a:r>
              </a:p>
              <a:p>
                <a:pPr lvl="1"/>
                <a:r>
                  <a:rPr lang="en-US" dirty="0"/>
                  <a:t>We want a well-organized latent distribution where we can draw a random point to serve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In this way, we generalize the model.</a:t>
                </a:r>
              </a:p>
              <a:p>
                <a:r>
                  <a:rPr lang="en-US" dirty="0"/>
                  <a:t>Why use Dirichlet prior?</a:t>
                </a:r>
              </a:p>
              <a:p>
                <a:pPr lvl="1"/>
                <a:r>
                  <a:rPr lang="en-US" dirty="0"/>
                  <a:t>Point drawn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-dimensional Dirichlet 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simplex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which is convenient to model multinomial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E748D-6C10-4351-88E5-E7CB31917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61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489-203F-497C-BFA8-0AEE5FFB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095" y="1825624"/>
                <a:ext cx="10725807" cy="50323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LDA tries to solve the above problem by introducing </a:t>
                </a:r>
                <a:r>
                  <a:rPr lang="en-US" altLang="zh-CN" i="1" dirty="0"/>
                  <a:t>Dirichlet prior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that governs the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respectively.</a:t>
                </a:r>
              </a:p>
              <a:p>
                <a:r>
                  <a:rPr lang="en-US" altLang="zh-CN" dirty="0"/>
                  <a:t>The likelihood of generating one document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Use Gibbs Sampling to maximize the likelihood.</a:t>
                </a:r>
              </a:p>
              <a:p>
                <a:r>
                  <a:rPr lang="en-US" altLang="zh-CN" dirty="0"/>
                  <a:t>Need </a:t>
                </a:r>
                <a:r>
                  <a:rPr lang="en-US" altLang="zh-CN" b="1" dirty="0"/>
                  <a:t>approximation</a:t>
                </a:r>
                <a:r>
                  <a:rPr lang="en-US" altLang="zh-CN" dirty="0"/>
                  <a:t> to inference the posterior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095" y="1825624"/>
                <a:ext cx="10725807" cy="5032376"/>
              </a:xfrm>
              <a:blipFill>
                <a:blip r:embed="rId2"/>
                <a:stretch>
                  <a:fillRect l="-1023" t="-2179"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ACD34F-9F2D-4A3C-95FB-B7B01AE3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70" y="0"/>
            <a:ext cx="4635917" cy="1848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29D48-6B72-4A63-9E15-6838599A8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045" y="0"/>
            <a:ext cx="4087907" cy="18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3F8-E918-4E1A-B9E7-A5A745F0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25FE-CAB6-4402-B66E-F9311BDB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Aims:</a:t>
            </a:r>
          </a:p>
          <a:p>
            <a:pPr lvl="1"/>
            <a:r>
              <a:rPr lang="en-US" dirty="0"/>
              <a:t>Solve the intractable posterior of LDA</a:t>
            </a:r>
          </a:p>
          <a:p>
            <a:pPr lvl="1"/>
            <a:r>
              <a:rPr lang="en-US" dirty="0"/>
              <a:t>Combine word relatedness(embedding) to Topic Modeling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Use Variational </a:t>
            </a:r>
            <a:r>
              <a:rPr lang="en-US" dirty="0" err="1"/>
              <a:t>AutoEncoder</a:t>
            </a:r>
            <a:r>
              <a:rPr lang="en-US" dirty="0"/>
              <a:t> as black box to inference</a:t>
            </a:r>
          </a:p>
          <a:p>
            <a:pPr lvl="1"/>
            <a:r>
              <a:rPr lang="en-US" dirty="0"/>
              <a:t>Use Encoder in Adversarial Training as black box to inference</a:t>
            </a:r>
          </a:p>
          <a:p>
            <a:pPr lvl="1"/>
            <a:r>
              <a:rPr lang="en-US" dirty="0"/>
              <a:t>Involve word embedding in forming the latent topic distribution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9278-C884-45C0-8F2C-0D3FB9CC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964" y="4683127"/>
            <a:ext cx="1910255" cy="72803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ICML 2016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BDA3A-DC90-4B10-9727-2F5A816E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2" y="2148260"/>
            <a:ext cx="5782141" cy="14922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149D5E-D9DF-4BF2-BDAF-D41F2AFF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1628E-4F2D-406A-9201-1585EAEC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63" y="2148260"/>
            <a:ext cx="5497815" cy="17469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0ACD86-699D-4A96-BB34-4F7172893809}"/>
              </a:ext>
            </a:extLst>
          </p:cNvPr>
          <p:cNvSpPr txBox="1">
            <a:spLocks/>
          </p:cNvSpPr>
          <p:nvPr/>
        </p:nvSpPr>
        <p:spPr>
          <a:xfrm>
            <a:off x="8031942" y="4683126"/>
            <a:ext cx="1910255" cy="728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/>
              <a:t>ICLR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ACB188-3831-4495-AFF4-47BCC635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Denote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CN" dirty="0"/>
                  <a:t> is the one hot representation of word,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CN" dirty="0"/>
                  <a:t> is the bag-of-words representation of a document,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is the latent variable.</a:t>
                </a:r>
              </a:p>
              <a:p>
                <a:r>
                  <a:rPr lang="en-US" altLang="zh-CN" dirty="0"/>
                  <a:t>Variational Auto-Encoder Architecture:</a:t>
                </a:r>
              </a:p>
              <a:p>
                <a:pPr lvl="1"/>
                <a:r>
                  <a:rPr lang="en-US" altLang="zh-CN" dirty="0"/>
                  <a:t>Encoding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outputs the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from this parameterized distribution by Reparameterization Trick: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Decoding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reconstructs input by independently generating each word:</a:t>
                </a:r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is intractable, instead we optimize its ELBO: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b="0" dirty="0"/>
                  <a:t>Assume each dimension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0" dirty="0"/>
                  <a:t> represents a topic, take words </a:t>
                </a:r>
                <a:r>
                  <a:rPr lang="en-US" dirty="0"/>
                  <a:t>have the strongest positive connection</a:t>
                </a:r>
                <a:r>
                  <a:rPr lang="en-US" altLang="zh-CN" b="0" dirty="0"/>
                  <a:t> with one dimension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ACB188-3831-4495-AFF4-47BCC635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900" t="-1333" r="-50" b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CC6526-0337-4F08-BEEB-0FC22192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98" y="3715993"/>
            <a:ext cx="2253402" cy="2100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21A6CA-02DE-4959-BA31-FD20EED68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452" y="1740872"/>
            <a:ext cx="2967095" cy="8086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F43874-1BD9-47D1-A25F-DAB8BCF21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500" y="4891353"/>
            <a:ext cx="6450995" cy="1018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149666-89FD-4FE2-8BCD-603BD8509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665" y="3620045"/>
            <a:ext cx="4666667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55F4DC-1A64-4E30-8463-2A999A24E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0903"/>
                <a:ext cx="10515600" cy="5516060"/>
              </a:xfrm>
            </p:spPr>
            <p:txBody>
              <a:bodyPr/>
              <a:lstStyle/>
              <a:p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is assumed to be Gaussian in the above page, however,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to have Dirichlet prior to keep good property of latent space.</a:t>
                </a:r>
              </a:p>
              <a:p>
                <a:r>
                  <a:rPr lang="en-US" dirty="0"/>
                  <a:t>Directly using Dirichlet prior makes optimizing ELBO difficult. So the second work tries to use log-Gaussian to mimic Dirichlet (LDAVAE) and replace mixture of multinomials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:r>
                  <a:rPr lang="en-US" i="1" dirty="0"/>
                  <a:t>weighted product of experts </a:t>
                </a:r>
                <a:r>
                  <a:rPr lang="en-US" dirty="0"/>
                  <a:t>(</a:t>
                </a:r>
                <a:r>
                  <a:rPr lang="en-US" dirty="0" err="1"/>
                  <a:t>ProdLDA</a:t>
                </a:r>
                <a:r>
                  <a:rPr lang="en-US" dirty="0"/>
                  <a:t>)</a:t>
                </a:r>
                <a:r>
                  <a:rPr lang="en-US" i="1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55F4DC-1A64-4E30-8463-2A999A24E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0903"/>
                <a:ext cx="10515600" cy="5516060"/>
              </a:xfrm>
              <a:blipFill>
                <a:blip r:embed="rId2"/>
                <a:stretch>
                  <a:fillRect l="-1043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ED058C-8F9E-4F92-9FD7-919795AA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81" y="3505306"/>
            <a:ext cx="7695238" cy="16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26590-2FCA-47FA-B3A6-174A18C1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86" y="5286571"/>
            <a:ext cx="7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C4496-1919-4B35-B54D-41D5A1B5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9103"/>
            <a:ext cx="10515600" cy="73786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ACL 2020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E739-28D0-416A-93B2-275AA59C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76" y="1895666"/>
            <a:ext cx="9019048" cy="30666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738648-E46E-4610-889B-6C988A07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GAN method</a:t>
            </a:r>
          </a:p>
        </p:txBody>
      </p:sp>
    </p:spTree>
    <p:extLst>
      <p:ext uri="{BB962C8B-B14F-4D97-AF65-F5344CB8AC3E}">
        <p14:creationId xmlns:p14="http://schemas.microsoft.com/office/powerpoint/2010/main" val="328383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B6D344-B9D1-48BA-A3E0-75EFCD2F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4754"/>
            <a:ext cx="5927002" cy="2573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8EAE17-06F6-4B9B-B3B6-188F25B6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73900" cy="4282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B0FCAF-E8B5-463B-AD2D-AC273AA05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178" y="0"/>
            <a:ext cx="4541822" cy="6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BBABF-00BF-4DD8-B40D-B65DB0EC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0" y="429000"/>
            <a:ext cx="6780952" cy="60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C8828-1C16-4421-9D98-5325D39C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15" y="271857"/>
            <a:ext cx="3638095" cy="631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D43C0-01F2-4256-B5E7-134BAA1C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12" y="6438524"/>
            <a:ext cx="652380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40632-8FAC-41FB-8D32-1C72D004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4368-00C6-4683-93FC-58125E55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Math </a:t>
            </a:r>
            <a:r>
              <a:rPr lang="en-US" altLang="zh-CN" dirty="0" err="1"/>
              <a:t>Fundations</a:t>
            </a:r>
            <a:endParaRPr lang="en-US" altLang="zh-CN" dirty="0"/>
          </a:p>
          <a:p>
            <a:r>
              <a:rPr lang="en-US" altLang="zh-CN" dirty="0"/>
              <a:t>Datasets</a:t>
            </a:r>
          </a:p>
          <a:p>
            <a:r>
              <a:rPr lang="en-US" altLang="zh-CN" dirty="0"/>
              <a:t>Metrics</a:t>
            </a:r>
          </a:p>
          <a:p>
            <a:r>
              <a:rPr lang="en-US" altLang="zh-CN" dirty="0"/>
              <a:t>Traditional Methods</a:t>
            </a:r>
          </a:p>
          <a:p>
            <a:r>
              <a:rPr lang="en-US" altLang="zh-CN" dirty="0"/>
              <a:t>Neural Methods</a:t>
            </a:r>
          </a:p>
          <a:p>
            <a:r>
              <a:rPr lang="en-US" altLang="zh-CN" dirty="0"/>
              <a:t>Bert-based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3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5323-D2BD-4F40-95AB-8B82E8CD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271852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1842-AF5D-4F48-942B-A99D8FEE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695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What is topic modeling?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Automatically discover topics </a:t>
                </a:r>
                <a:r>
                  <a:rPr lang="en-US" altLang="zh-CN" i="1" dirty="0"/>
                  <a:t>(unobserved) </a:t>
                </a:r>
                <a:r>
                  <a:rPr lang="en-US" altLang="zh-CN" dirty="0"/>
                  <a:t>from text corpus </a:t>
                </a:r>
                <a:r>
                  <a:rPr lang="en-US" altLang="zh-CN" i="1" dirty="0"/>
                  <a:t>(observed).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Given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a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we can observe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dirty="0"/>
                  <a:t>, which can simply be the co-occurrence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of the corpus. </a:t>
                </a:r>
              </a:p>
              <a:p>
                <a:pPr lvl="1"/>
                <a:r>
                  <a:rPr lang="en-US" altLang="zh-CN" dirty="0"/>
                  <a:t>The topic model tries to use a latent variable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(topic) and a set of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to explain the generation of the entire corpus,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is pre-defined.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695" y="1825625"/>
                <a:ext cx="10515600" cy="4351338"/>
              </a:xfrm>
              <a:blipFill>
                <a:blip r:embed="rId2"/>
                <a:stretch>
                  <a:fillRect l="-1043" t="-252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1842-AF5D-4F48-942B-A99D8FEE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79CF5-1A0E-450D-ABF3-24CD8773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5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Why do we need topic modeling?</a:t>
            </a:r>
            <a:endParaRPr lang="en-US" altLang="zh-CN" dirty="0"/>
          </a:p>
          <a:p>
            <a:pPr lvl="1"/>
            <a:r>
              <a:rPr lang="en-US" altLang="zh-CN" dirty="0"/>
              <a:t>It facilitates many web applications including document analysis, text summarization and ad-hoc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21074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A876-A8C9-492C-8686-1286631D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C159-5AF1-4E91-812F-9E598F5B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29A-233C-4FCE-8EEA-A94B98A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82B1-FCD8-4ACF-A48A-C74D6A15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20Newsgroups</a:t>
            </a:r>
          </a:p>
          <a:p>
            <a:pPr lvl="1"/>
            <a:r>
              <a:rPr lang="en-US" dirty="0"/>
              <a:t>A collection of approximately 20,000 newsgroup articles, partitioned evenly across 20 different newsgroups.</a:t>
            </a:r>
          </a:p>
          <a:p>
            <a:r>
              <a:rPr lang="en-US" i="1" dirty="0"/>
              <a:t>NYTimes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collection of news articles published between 1987 and 2007, and contains a wide range of topics, such as sports, politics, education, etc.</a:t>
            </a:r>
          </a:p>
          <a:p>
            <a:r>
              <a:rPr lang="en-US" i="1" dirty="0"/>
              <a:t>Yelp </a:t>
            </a:r>
          </a:p>
          <a:p>
            <a:pPr lvl="1"/>
            <a:r>
              <a:rPr lang="en-US" dirty="0"/>
              <a:t>The Yelp Review Challenge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EC11F-613C-4528-8C62-EDB78297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4" y="5253153"/>
            <a:ext cx="3895238" cy="9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CD667-E059-4F9B-A8D6-8FCF038F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469" y="5243630"/>
            <a:ext cx="4266667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9890-0CB2-4F59-B853-24507CE4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BD43-917D-41DC-8824-89D0E8D6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Resort to analytic solutions</a:t>
            </a:r>
          </a:p>
          <a:p>
            <a:r>
              <a:rPr lang="en-US" dirty="0"/>
              <a:t>Difficult math</a:t>
            </a:r>
          </a:p>
        </p:txBody>
      </p:sp>
    </p:spTree>
    <p:extLst>
      <p:ext uri="{BB962C8B-B14F-4D97-AF65-F5344CB8AC3E}">
        <p14:creationId xmlns:p14="http://schemas.microsoft.com/office/powerpoint/2010/main" val="25651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6BE5-1C65-454C-9F4B-C91174AB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05F60-9019-44A7-A07A-7148A65E9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255" y="1857156"/>
                <a:ext cx="1141949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Perplexity: </a:t>
                </a:r>
                <a:r>
                  <a:rPr lang="en-US" dirty="0"/>
                  <a:t>(averaged likelihood on training set)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Topic Coherence: </a:t>
                </a:r>
              </a:p>
              <a:p>
                <a:pPr lvl="1"/>
                <a:r>
                  <a:rPr lang="en-US" dirty="0" err="1"/>
                  <a:t>Umass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denotes the number of documents containing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UCI.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measures co-occurrence frequency of two terms in an external corpus like Wiki.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05F60-9019-44A7-A07A-7148A65E9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55" y="1857156"/>
                <a:ext cx="11419490" cy="4351338"/>
              </a:xfrm>
              <a:blipFill>
                <a:blip r:embed="rId2"/>
                <a:stretch>
                  <a:fillRect l="-800" t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43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A17D-7890-40A0-9AEA-8F3295DF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Use SVD to decompose the sparse co-occurrence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where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represents the row count/</a:t>
                </a:r>
                <a:r>
                  <a:rPr lang="en-US" altLang="zh-CN" dirty="0" err="1"/>
                  <a:t>tf-idf</a:t>
                </a:r>
                <a:r>
                  <a:rPr lang="en-US" altLang="zh-CN" dirty="0"/>
                  <a:t>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represents the document-topic distribution,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diagonal matrix of descending eigenvalues and represents the topic importance,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represents the topic-word distribution</a:t>
                </a:r>
              </a:p>
              <a:p>
                <a:r>
                  <a:rPr lang="en-US" altLang="zh-CN" dirty="0"/>
                  <a:t>Limitations</a:t>
                </a:r>
              </a:p>
              <a:p>
                <a:pPr lvl="1"/>
                <a:r>
                  <a:rPr lang="en-US" altLang="zh-CN" dirty="0"/>
                  <a:t>Bag-of-words</a:t>
                </a:r>
              </a:p>
              <a:p>
                <a:pPr lvl="1"/>
                <a:r>
                  <a:rPr lang="en-US" altLang="zh-CN" dirty="0"/>
                  <a:t>It is a linear model</a:t>
                </a:r>
              </a:p>
              <a:p>
                <a:pPr lvl="1"/>
                <a:r>
                  <a:rPr lang="en-US" altLang="zh-CN" dirty="0"/>
                  <a:t>From the statistical point of view, it assumes a Gaussian distribution of the terms in the documents, which is </a:t>
                </a:r>
                <a:r>
                  <a:rPr lang="en-US" altLang="zh-CN" dirty="0" err="1"/>
                  <a:t>problemestic</a:t>
                </a:r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2638CD-5587-41D4-A1BF-CEE4A957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14" y="7663"/>
            <a:ext cx="5464772" cy="18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874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Topic Modeling</vt:lpstr>
      <vt:lpstr>Outline</vt:lpstr>
      <vt:lpstr>Overview</vt:lpstr>
      <vt:lpstr>Overview</vt:lpstr>
      <vt:lpstr>Math</vt:lpstr>
      <vt:lpstr>Datasets</vt:lpstr>
      <vt:lpstr>Traditional Methods</vt:lpstr>
      <vt:lpstr>Metrics</vt:lpstr>
      <vt:lpstr>LSA</vt:lpstr>
      <vt:lpstr>PLSA</vt:lpstr>
      <vt:lpstr>LDA</vt:lpstr>
      <vt:lpstr>LDA</vt:lpstr>
      <vt:lpstr>Neural Methods</vt:lpstr>
      <vt:lpstr>VAE methods</vt:lpstr>
      <vt:lpstr>PowerPoint Presentation</vt:lpstr>
      <vt:lpstr>PowerPoint Presentation</vt:lpstr>
      <vt:lpstr>GAN method</vt:lpstr>
      <vt:lpstr>PowerPoint Presentation</vt:lpstr>
      <vt:lpstr>PowerPoint Presentation</vt:lpstr>
      <vt:lpstr>Combine word embedding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Peitian Zhang (FA Talent)</dc:creator>
  <cp:lastModifiedBy>Peitian Zhang (FA Talent)</cp:lastModifiedBy>
  <cp:revision>46</cp:revision>
  <dcterms:created xsi:type="dcterms:W3CDTF">2022-03-06T01:35:12Z</dcterms:created>
  <dcterms:modified xsi:type="dcterms:W3CDTF">2022-03-09T12:41:44Z</dcterms:modified>
</cp:coreProperties>
</file>