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7" r:id="rId4"/>
    <p:sldId id="258" r:id="rId5"/>
    <p:sldId id="267" r:id="rId6"/>
    <p:sldId id="270" r:id="rId7"/>
    <p:sldId id="263" r:id="rId8"/>
    <p:sldId id="271" r:id="rId9"/>
    <p:sldId id="273" r:id="rId10"/>
    <p:sldId id="272" r:id="rId11"/>
    <p:sldId id="276" r:id="rId12"/>
    <p:sldId id="275"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rendra Raju" initials="NR" lastIdx="1" clrIdx="0">
    <p:extLst>
      <p:ext uri="{19B8F6BF-5375-455C-9EA6-DF929625EA0E}">
        <p15:presenceInfo xmlns:p15="http://schemas.microsoft.com/office/powerpoint/2012/main" userId="59fc6f342a68f23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665BDF-1387-43DF-9551-1B7F54EAE995}" type="datetimeFigureOut">
              <a:rPr lang="en-IN" smtClean="0"/>
              <a:t>24-12-2023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8F063DE4-ED80-41C8-B1DB-826FB95A01DE}" type="slidenum">
              <a:rPr lang="en-IN" smtClean="0"/>
              <a:t>‹#›</a:t>
            </a:fld>
            <a:endParaRPr lang="en-IN"/>
          </a:p>
        </p:txBody>
      </p:sp>
    </p:spTree>
    <p:extLst>
      <p:ext uri="{BB962C8B-B14F-4D97-AF65-F5344CB8AC3E}">
        <p14:creationId xmlns:p14="http://schemas.microsoft.com/office/powerpoint/2010/main" val="1964739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665BDF-1387-43DF-9551-1B7F54EAE995}" type="datetimeFigureOut">
              <a:rPr lang="en-IN" smtClean="0"/>
              <a:t>24-12-2023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063DE4-ED80-41C8-B1DB-826FB95A01DE}" type="slidenum">
              <a:rPr lang="en-IN" smtClean="0"/>
              <a:t>‹#›</a:t>
            </a:fld>
            <a:endParaRPr lang="en-IN"/>
          </a:p>
        </p:txBody>
      </p:sp>
    </p:spTree>
    <p:extLst>
      <p:ext uri="{BB962C8B-B14F-4D97-AF65-F5344CB8AC3E}">
        <p14:creationId xmlns:p14="http://schemas.microsoft.com/office/powerpoint/2010/main" val="368777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665BDF-1387-43DF-9551-1B7F54EAE995}" type="datetimeFigureOut">
              <a:rPr lang="en-IN" smtClean="0"/>
              <a:t>24-12-2023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063DE4-ED80-41C8-B1DB-826FB95A01DE}" type="slidenum">
              <a:rPr lang="en-IN" smtClean="0"/>
              <a:t>‹#›</a:t>
            </a:fld>
            <a:endParaRPr lang="en-IN"/>
          </a:p>
        </p:txBody>
      </p:sp>
    </p:spTree>
    <p:extLst>
      <p:ext uri="{BB962C8B-B14F-4D97-AF65-F5344CB8AC3E}">
        <p14:creationId xmlns:p14="http://schemas.microsoft.com/office/powerpoint/2010/main" val="9680326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665BDF-1387-43DF-9551-1B7F54EAE995}" type="datetimeFigureOut">
              <a:rPr lang="en-IN" smtClean="0"/>
              <a:t>24-12-2023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063DE4-ED80-41C8-B1DB-826FB95A01DE}" type="slidenum">
              <a:rPr lang="en-IN" smtClean="0"/>
              <a:t>‹#›</a:t>
            </a:fld>
            <a:endParaRPr lang="en-IN"/>
          </a:p>
        </p:txBody>
      </p:sp>
    </p:spTree>
    <p:extLst>
      <p:ext uri="{BB962C8B-B14F-4D97-AF65-F5344CB8AC3E}">
        <p14:creationId xmlns:p14="http://schemas.microsoft.com/office/powerpoint/2010/main" val="2280858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665BDF-1387-43DF-9551-1B7F54EAE995}" type="datetimeFigureOut">
              <a:rPr lang="en-IN" smtClean="0"/>
              <a:t>24-12-2023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063DE4-ED80-41C8-B1DB-826FB95A01DE}" type="slidenum">
              <a:rPr lang="en-IN" smtClean="0"/>
              <a:t>‹#›</a:t>
            </a:fld>
            <a:endParaRPr lang="en-IN"/>
          </a:p>
        </p:txBody>
      </p:sp>
    </p:spTree>
    <p:extLst>
      <p:ext uri="{BB962C8B-B14F-4D97-AF65-F5344CB8AC3E}">
        <p14:creationId xmlns:p14="http://schemas.microsoft.com/office/powerpoint/2010/main" val="464591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665BDF-1387-43DF-9551-1B7F54EAE995}" type="datetimeFigureOut">
              <a:rPr lang="en-IN" smtClean="0"/>
              <a:t>24-12-2023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063DE4-ED80-41C8-B1DB-826FB95A01DE}" type="slidenum">
              <a:rPr lang="en-IN" smtClean="0"/>
              <a:t>‹#›</a:t>
            </a:fld>
            <a:endParaRPr lang="en-IN"/>
          </a:p>
        </p:txBody>
      </p:sp>
    </p:spTree>
    <p:extLst>
      <p:ext uri="{BB962C8B-B14F-4D97-AF65-F5344CB8AC3E}">
        <p14:creationId xmlns:p14="http://schemas.microsoft.com/office/powerpoint/2010/main" val="40803036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665BDF-1387-43DF-9551-1B7F54EAE995}" type="datetimeFigureOut">
              <a:rPr lang="en-IN" smtClean="0"/>
              <a:t>24-12-2023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063DE4-ED80-41C8-B1DB-826FB95A01DE}" type="slidenum">
              <a:rPr lang="en-IN" smtClean="0"/>
              <a:t>‹#›</a:t>
            </a:fld>
            <a:endParaRPr lang="en-IN"/>
          </a:p>
        </p:txBody>
      </p:sp>
    </p:spTree>
    <p:extLst>
      <p:ext uri="{BB962C8B-B14F-4D97-AF65-F5344CB8AC3E}">
        <p14:creationId xmlns:p14="http://schemas.microsoft.com/office/powerpoint/2010/main" val="4286632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665BDF-1387-43DF-9551-1B7F54EAE995}" type="datetimeFigureOut">
              <a:rPr lang="en-IN" smtClean="0"/>
              <a:t>24-12-2023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063DE4-ED80-41C8-B1DB-826FB95A01DE}" type="slidenum">
              <a:rPr lang="en-IN" smtClean="0"/>
              <a:t>‹#›</a:t>
            </a:fld>
            <a:endParaRPr lang="en-IN"/>
          </a:p>
        </p:txBody>
      </p:sp>
    </p:spTree>
    <p:extLst>
      <p:ext uri="{BB962C8B-B14F-4D97-AF65-F5344CB8AC3E}">
        <p14:creationId xmlns:p14="http://schemas.microsoft.com/office/powerpoint/2010/main" val="16470197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665BDF-1387-43DF-9551-1B7F54EAE995}" type="datetimeFigureOut">
              <a:rPr lang="en-IN" smtClean="0"/>
              <a:t>24-12-2023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063DE4-ED80-41C8-B1DB-826FB95A01DE}" type="slidenum">
              <a:rPr lang="en-IN" smtClean="0"/>
              <a:t>‹#›</a:t>
            </a:fld>
            <a:endParaRPr lang="en-IN"/>
          </a:p>
        </p:txBody>
      </p:sp>
    </p:spTree>
    <p:extLst>
      <p:ext uri="{BB962C8B-B14F-4D97-AF65-F5344CB8AC3E}">
        <p14:creationId xmlns:p14="http://schemas.microsoft.com/office/powerpoint/2010/main" val="142674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665BDF-1387-43DF-9551-1B7F54EAE995}" type="datetimeFigureOut">
              <a:rPr lang="en-IN" smtClean="0"/>
              <a:t>24-12-2023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8F063DE4-ED80-41C8-B1DB-826FB95A01DE}" type="slidenum">
              <a:rPr lang="en-IN" smtClean="0"/>
              <a:t>‹#›</a:t>
            </a:fld>
            <a:endParaRPr lang="en-IN"/>
          </a:p>
        </p:txBody>
      </p:sp>
    </p:spTree>
    <p:extLst>
      <p:ext uri="{BB962C8B-B14F-4D97-AF65-F5344CB8AC3E}">
        <p14:creationId xmlns:p14="http://schemas.microsoft.com/office/powerpoint/2010/main" val="3495283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665BDF-1387-43DF-9551-1B7F54EAE995}" type="datetimeFigureOut">
              <a:rPr lang="en-IN" smtClean="0"/>
              <a:t>24-12-2023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063DE4-ED80-41C8-B1DB-826FB95A01DE}" type="slidenum">
              <a:rPr lang="en-IN" smtClean="0"/>
              <a:t>‹#›</a:t>
            </a:fld>
            <a:endParaRPr lang="en-IN"/>
          </a:p>
        </p:txBody>
      </p:sp>
    </p:spTree>
    <p:extLst>
      <p:ext uri="{BB962C8B-B14F-4D97-AF65-F5344CB8AC3E}">
        <p14:creationId xmlns:p14="http://schemas.microsoft.com/office/powerpoint/2010/main" val="3185347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665BDF-1387-43DF-9551-1B7F54EAE995}" type="datetimeFigureOut">
              <a:rPr lang="en-IN" smtClean="0"/>
              <a:t>24-12-2023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063DE4-ED80-41C8-B1DB-826FB95A01DE}" type="slidenum">
              <a:rPr lang="en-IN" smtClean="0"/>
              <a:t>‹#›</a:t>
            </a:fld>
            <a:endParaRPr lang="en-IN"/>
          </a:p>
        </p:txBody>
      </p:sp>
    </p:spTree>
    <p:extLst>
      <p:ext uri="{BB962C8B-B14F-4D97-AF65-F5344CB8AC3E}">
        <p14:creationId xmlns:p14="http://schemas.microsoft.com/office/powerpoint/2010/main" val="3326965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665BDF-1387-43DF-9551-1B7F54EAE995}" type="datetimeFigureOut">
              <a:rPr lang="en-IN" smtClean="0"/>
              <a:t>24-12-2023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063DE4-ED80-41C8-B1DB-826FB95A01DE}" type="slidenum">
              <a:rPr lang="en-IN" smtClean="0"/>
              <a:t>‹#›</a:t>
            </a:fld>
            <a:endParaRPr lang="en-IN"/>
          </a:p>
        </p:txBody>
      </p:sp>
    </p:spTree>
    <p:extLst>
      <p:ext uri="{BB962C8B-B14F-4D97-AF65-F5344CB8AC3E}">
        <p14:creationId xmlns:p14="http://schemas.microsoft.com/office/powerpoint/2010/main" val="3092660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665BDF-1387-43DF-9551-1B7F54EAE995}" type="datetimeFigureOut">
              <a:rPr lang="en-IN" smtClean="0"/>
              <a:t>24-12-2023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063DE4-ED80-41C8-B1DB-826FB95A01DE}" type="slidenum">
              <a:rPr lang="en-IN" smtClean="0"/>
              <a:t>‹#›</a:t>
            </a:fld>
            <a:endParaRPr lang="en-IN"/>
          </a:p>
        </p:txBody>
      </p:sp>
    </p:spTree>
    <p:extLst>
      <p:ext uri="{BB962C8B-B14F-4D97-AF65-F5344CB8AC3E}">
        <p14:creationId xmlns:p14="http://schemas.microsoft.com/office/powerpoint/2010/main" val="1140591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65BDF-1387-43DF-9551-1B7F54EAE995}" type="datetimeFigureOut">
              <a:rPr lang="en-IN" smtClean="0"/>
              <a:t>24-12-2023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063DE4-ED80-41C8-B1DB-826FB95A01DE}" type="slidenum">
              <a:rPr lang="en-IN" smtClean="0"/>
              <a:t>‹#›</a:t>
            </a:fld>
            <a:endParaRPr lang="en-IN"/>
          </a:p>
        </p:txBody>
      </p:sp>
    </p:spTree>
    <p:extLst>
      <p:ext uri="{BB962C8B-B14F-4D97-AF65-F5344CB8AC3E}">
        <p14:creationId xmlns:p14="http://schemas.microsoft.com/office/powerpoint/2010/main" val="3439348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665BDF-1387-43DF-9551-1B7F54EAE995}" type="datetimeFigureOut">
              <a:rPr lang="en-IN" smtClean="0"/>
              <a:t>24-12-2023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063DE4-ED80-41C8-B1DB-826FB95A01DE}" type="slidenum">
              <a:rPr lang="en-IN" smtClean="0"/>
              <a:t>‹#›</a:t>
            </a:fld>
            <a:endParaRPr lang="en-IN"/>
          </a:p>
        </p:txBody>
      </p:sp>
    </p:spTree>
    <p:extLst>
      <p:ext uri="{BB962C8B-B14F-4D97-AF65-F5344CB8AC3E}">
        <p14:creationId xmlns:p14="http://schemas.microsoft.com/office/powerpoint/2010/main" val="4257664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665BDF-1387-43DF-9551-1B7F54EAE995}" type="datetimeFigureOut">
              <a:rPr lang="en-IN" smtClean="0"/>
              <a:t>24-12-2023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063DE4-ED80-41C8-B1DB-826FB95A01DE}" type="slidenum">
              <a:rPr lang="en-IN" smtClean="0"/>
              <a:t>‹#›</a:t>
            </a:fld>
            <a:endParaRPr lang="en-IN"/>
          </a:p>
        </p:txBody>
      </p:sp>
    </p:spTree>
    <p:extLst>
      <p:ext uri="{BB962C8B-B14F-4D97-AF65-F5344CB8AC3E}">
        <p14:creationId xmlns:p14="http://schemas.microsoft.com/office/powerpoint/2010/main" val="3446695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A665BDF-1387-43DF-9551-1B7F54EAE995}" type="datetimeFigureOut">
              <a:rPr lang="en-IN" smtClean="0"/>
              <a:t>24-12-2023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F063DE4-ED80-41C8-B1DB-826FB95A01DE}" type="slidenum">
              <a:rPr lang="en-IN" smtClean="0"/>
              <a:t>‹#›</a:t>
            </a:fld>
            <a:endParaRPr lang="en-IN"/>
          </a:p>
        </p:txBody>
      </p:sp>
    </p:spTree>
    <p:extLst>
      <p:ext uri="{BB962C8B-B14F-4D97-AF65-F5344CB8AC3E}">
        <p14:creationId xmlns:p14="http://schemas.microsoft.com/office/powerpoint/2010/main" val="2242408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A1DF2-B2BE-222D-9DE7-6922171CBC95}"/>
              </a:ext>
            </a:extLst>
          </p:cNvPr>
          <p:cNvSpPr>
            <a:spLocks noGrp="1"/>
          </p:cNvSpPr>
          <p:nvPr>
            <p:ph type="ctrTitle"/>
          </p:nvPr>
        </p:nvSpPr>
        <p:spPr>
          <a:xfrm>
            <a:off x="1992573" y="2166982"/>
            <a:ext cx="9621672" cy="1262018"/>
          </a:xfrm>
        </p:spPr>
        <p:txBody>
          <a:bodyPr>
            <a:normAutofit/>
          </a:bodyPr>
          <a:lstStyle/>
          <a:p>
            <a:r>
              <a:rPr lang="en-US" sz="6600" b="1" dirty="0">
                <a:latin typeface="Garamond" panose="02020404030301010803" pitchFamily="18" charset="0"/>
              </a:rPr>
              <a:t>Housing Prices Prediction</a:t>
            </a:r>
            <a:endParaRPr lang="en-IN" sz="6600" b="1" dirty="0">
              <a:latin typeface="Garamond" panose="02020404030301010803" pitchFamily="18" charset="0"/>
            </a:endParaRPr>
          </a:p>
        </p:txBody>
      </p:sp>
      <p:sp>
        <p:nvSpPr>
          <p:cNvPr id="4" name="TextBox 3">
            <a:extLst>
              <a:ext uri="{FF2B5EF4-FFF2-40B4-BE49-F238E27FC236}">
                <a16:creationId xmlns:a16="http://schemas.microsoft.com/office/drawing/2014/main" id="{036607EC-8D9C-F4F9-5985-D0A2C9C518CF}"/>
              </a:ext>
            </a:extLst>
          </p:cNvPr>
          <p:cNvSpPr txBox="1"/>
          <p:nvPr/>
        </p:nvSpPr>
        <p:spPr>
          <a:xfrm>
            <a:off x="4173372" y="4639394"/>
            <a:ext cx="1922628" cy="958596"/>
          </a:xfrm>
          <a:prstGeom prst="rect">
            <a:avLst/>
          </a:prstGeom>
          <a:noFill/>
        </p:spPr>
        <p:txBody>
          <a:bodyPr wrap="square">
            <a:spAutoFit/>
          </a:bodyPr>
          <a:lstStyle/>
          <a:p>
            <a:pPr>
              <a:lnSpc>
                <a:spcPct val="150000"/>
              </a:lnSpc>
            </a:pPr>
            <a:r>
              <a:rPr lang="en-US" sz="2000" b="1" dirty="0">
                <a:latin typeface="Cambria" panose="02040503050406030204" pitchFamily="18" charset="0"/>
                <a:ea typeface="Cambria" panose="02040503050406030204" pitchFamily="18" charset="0"/>
              </a:rPr>
              <a:t>Guided By:</a:t>
            </a:r>
          </a:p>
          <a:p>
            <a:pPr>
              <a:lnSpc>
                <a:spcPct val="150000"/>
              </a:lnSpc>
            </a:pPr>
            <a:r>
              <a:rPr lang="en-US" sz="2000" dirty="0">
                <a:latin typeface="Cambria" panose="02040503050406030204" pitchFamily="18" charset="0"/>
                <a:ea typeface="Cambria" panose="02040503050406030204" pitchFamily="18" charset="0"/>
              </a:rPr>
              <a:t>Prabhjot Singh</a:t>
            </a:r>
            <a:endParaRPr lang="en-IN" sz="2000"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91FBFD7F-5549-7432-32D9-F46F7CE3193E}"/>
              </a:ext>
            </a:extLst>
          </p:cNvPr>
          <p:cNvSpPr txBox="1"/>
          <p:nvPr/>
        </p:nvSpPr>
        <p:spPr>
          <a:xfrm>
            <a:off x="8475260" y="4598873"/>
            <a:ext cx="2944502" cy="2215991"/>
          </a:xfrm>
          <a:prstGeom prst="rect">
            <a:avLst/>
          </a:prstGeom>
          <a:noFill/>
        </p:spPr>
        <p:txBody>
          <a:bodyPr wrap="square">
            <a:spAutoFit/>
          </a:bodyPr>
          <a:lstStyle/>
          <a:p>
            <a:pPr>
              <a:lnSpc>
                <a:spcPct val="150000"/>
              </a:lnSpc>
            </a:pPr>
            <a:r>
              <a:rPr lang="en-US" sz="2000" b="1" dirty="0">
                <a:latin typeface="Cambria" panose="02040503050406030204" pitchFamily="18" charset="0"/>
                <a:ea typeface="Cambria" panose="02040503050406030204" pitchFamily="18" charset="0"/>
              </a:rPr>
              <a:t>Submitted By:</a:t>
            </a:r>
          </a:p>
          <a:p>
            <a:pPr>
              <a:lnSpc>
                <a:spcPct val="150000"/>
              </a:lnSpc>
            </a:pPr>
            <a:r>
              <a:rPr lang="en-US" sz="2000" dirty="0">
                <a:latin typeface="Cambria" panose="02040503050406030204" pitchFamily="18" charset="0"/>
                <a:ea typeface="Cambria" panose="02040503050406030204" pitchFamily="18" charset="0"/>
              </a:rPr>
              <a:t>Anandha Lakshmi I</a:t>
            </a:r>
          </a:p>
          <a:p>
            <a:pPr>
              <a:lnSpc>
                <a:spcPct val="150000"/>
              </a:lnSpc>
            </a:pPr>
            <a:r>
              <a:rPr lang="en-US" sz="2000" dirty="0">
                <a:latin typeface="Cambria" panose="02040503050406030204" pitchFamily="18" charset="0"/>
                <a:ea typeface="Cambria" panose="02040503050406030204" pitchFamily="18" charset="0"/>
              </a:rPr>
              <a:t>Bhuvaneshwari G</a:t>
            </a:r>
          </a:p>
          <a:p>
            <a:pPr>
              <a:lnSpc>
                <a:spcPct val="150000"/>
              </a:lnSpc>
            </a:pPr>
            <a:r>
              <a:rPr lang="en-US" sz="2000" dirty="0">
                <a:latin typeface="Cambria" panose="02040503050406030204" pitchFamily="18" charset="0"/>
                <a:ea typeface="Cambria" panose="02040503050406030204" pitchFamily="18" charset="0"/>
              </a:rPr>
              <a:t>Tathagata Adhikari</a:t>
            </a:r>
          </a:p>
          <a:p>
            <a:endParaRPr lang="en-IN" dirty="0"/>
          </a:p>
        </p:txBody>
      </p:sp>
      <p:sp>
        <p:nvSpPr>
          <p:cNvPr id="7" name="Title 1">
            <a:extLst>
              <a:ext uri="{FF2B5EF4-FFF2-40B4-BE49-F238E27FC236}">
                <a16:creationId xmlns:a16="http://schemas.microsoft.com/office/drawing/2014/main" id="{F2F6A0B9-7DB1-3E23-DBB0-93C3AAFFE69D}"/>
              </a:ext>
            </a:extLst>
          </p:cNvPr>
          <p:cNvSpPr txBox="1">
            <a:spLocks/>
          </p:cNvSpPr>
          <p:nvPr/>
        </p:nvSpPr>
        <p:spPr>
          <a:xfrm>
            <a:off x="1767952" y="416702"/>
            <a:ext cx="8656095" cy="1262018"/>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b="1" dirty="0">
                <a:solidFill>
                  <a:schemeClr val="accent1">
                    <a:lumMod val="50000"/>
                  </a:schemeClr>
                </a:solidFill>
                <a:latin typeface="Malgun Gothic" panose="020B0503020000020004" pitchFamily="34" charset="-127"/>
                <a:ea typeface="Malgun Gothic" panose="020B0503020000020004" pitchFamily="34" charset="-127"/>
              </a:rPr>
              <a:t>EDUBRIDGE PROJECT</a:t>
            </a:r>
            <a:endParaRPr lang="en-IN" sz="5400" b="1" dirty="0">
              <a:solidFill>
                <a:schemeClr val="accent1">
                  <a:lumMod val="50000"/>
                </a:schemeClr>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1546784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5AD93-1C1E-2A68-5891-14DB6C099FDE}"/>
              </a:ext>
            </a:extLst>
          </p:cNvPr>
          <p:cNvSpPr>
            <a:spLocks noGrp="1"/>
          </p:cNvSpPr>
          <p:nvPr>
            <p:ph type="title"/>
          </p:nvPr>
        </p:nvSpPr>
        <p:spPr>
          <a:xfrm>
            <a:off x="1484311" y="368490"/>
            <a:ext cx="10018713" cy="607581"/>
          </a:xfrm>
        </p:spPr>
        <p:txBody>
          <a:bodyPr>
            <a:noAutofit/>
          </a:bodyPr>
          <a:lstStyle/>
          <a:p>
            <a:r>
              <a:rPr lang="en-US" b="1" dirty="0">
                <a:latin typeface="Cambria" panose="02040503050406030204" pitchFamily="18" charset="0"/>
                <a:ea typeface="Cambria" panose="02040503050406030204" pitchFamily="18" charset="0"/>
              </a:rPr>
              <a:t>Distance Plot</a:t>
            </a:r>
            <a:endParaRPr lang="en-IN" b="1"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CB4563F0-53B4-5C2A-37DE-42CDDA491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8281" y="1208083"/>
            <a:ext cx="4185220" cy="2818008"/>
          </a:xfrm>
          <a:prstGeom prst="rect">
            <a:avLst/>
          </a:prstGeom>
        </p:spPr>
      </p:pic>
      <p:pic>
        <p:nvPicPr>
          <p:cNvPr id="6" name="Picture 5">
            <a:extLst>
              <a:ext uri="{FF2B5EF4-FFF2-40B4-BE49-F238E27FC236}">
                <a16:creationId xmlns:a16="http://schemas.microsoft.com/office/drawing/2014/main" id="{9CC7267D-B953-EC38-DE24-A2D18E1C7B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3667" y="1208083"/>
            <a:ext cx="4185221" cy="2856868"/>
          </a:xfrm>
          <a:prstGeom prst="rect">
            <a:avLst/>
          </a:prstGeom>
        </p:spPr>
      </p:pic>
      <p:pic>
        <p:nvPicPr>
          <p:cNvPr id="8" name="Picture 7">
            <a:extLst>
              <a:ext uri="{FF2B5EF4-FFF2-40B4-BE49-F238E27FC236}">
                <a16:creationId xmlns:a16="http://schemas.microsoft.com/office/drawing/2014/main" id="{BD30DDA2-A7A4-081D-2C19-2C3CB1EA1D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0891" y="4258103"/>
            <a:ext cx="4185220" cy="2424746"/>
          </a:xfrm>
          <a:prstGeom prst="rect">
            <a:avLst/>
          </a:prstGeom>
        </p:spPr>
      </p:pic>
    </p:spTree>
    <p:extLst>
      <p:ext uri="{BB962C8B-B14F-4D97-AF65-F5344CB8AC3E}">
        <p14:creationId xmlns:p14="http://schemas.microsoft.com/office/powerpoint/2010/main" val="3880738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C06BFDB-FD07-07F4-E8C8-4847D9BD33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1690" y="765425"/>
            <a:ext cx="7506268" cy="5589775"/>
          </a:xfrm>
        </p:spPr>
      </p:pic>
      <p:pic>
        <p:nvPicPr>
          <p:cNvPr id="7" name="Picture 6">
            <a:extLst>
              <a:ext uri="{FF2B5EF4-FFF2-40B4-BE49-F238E27FC236}">
                <a16:creationId xmlns:a16="http://schemas.microsoft.com/office/drawing/2014/main" id="{5F3AB5C8-FA61-45E2-E2CF-98A9F3E049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6355200"/>
            <a:ext cx="1861038" cy="271402"/>
          </a:xfrm>
          <a:prstGeom prst="rect">
            <a:avLst/>
          </a:prstGeom>
        </p:spPr>
      </p:pic>
      <p:pic>
        <p:nvPicPr>
          <p:cNvPr id="9" name="Picture 8">
            <a:extLst>
              <a:ext uri="{FF2B5EF4-FFF2-40B4-BE49-F238E27FC236}">
                <a16:creationId xmlns:a16="http://schemas.microsoft.com/office/drawing/2014/main" id="{0CC10827-4BC2-435B-384D-7CD0337355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2068256" y="3285479"/>
            <a:ext cx="1881713" cy="287041"/>
          </a:xfrm>
          <a:prstGeom prst="rect">
            <a:avLst/>
          </a:prstGeom>
        </p:spPr>
      </p:pic>
    </p:spTree>
    <p:extLst>
      <p:ext uri="{BB962C8B-B14F-4D97-AF65-F5344CB8AC3E}">
        <p14:creationId xmlns:p14="http://schemas.microsoft.com/office/powerpoint/2010/main" val="2774547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5E951-0F0C-4136-CA59-057FB98EBF1F}"/>
              </a:ext>
            </a:extLst>
          </p:cNvPr>
          <p:cNvSpPr>
            <a:spLocks noGrp="1"/>
          </p:cNvSpPr>
          <p:nvPr>
            <p:ph type="title"/>
          </p:nvPr>
        </p:nvSpPr>
        <p:spPr>
          <a:xfrm>
            <a:off x="3957850" y="508380"/>
            <a:ext cx="4080681" cy="979227"/>
          </a:xfrm>
        </p:spPr>
        <p:txBody>
          <a:bodyPr>
            <a:normAutofit/>
          </a:bodyPr>
          <a:lstStyle/>
          <a:p>
            <a:r>
              <a:rPr lang="en-US" b="1" dirty="0">
                <a:latin typeface="Cambria" panose="02040503050406030204" pitchFamily="18" charset="0"/>
                <a:ea typeface="Cambria" panose="02040503050406030204" pitchFamily="18" charset="0"/>
              </a:rPr>
              <a:t>Conclusion</a:t>
            </a:r>
            <a:endParaRPr lang="en-IN" b="1"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EC9F091C-9EB7-3359-3B8C-C1DE7FB66B2A}"/>
              </a:ext>
            </a:extLst>
          </p:cNvPr>
          <p:cNvSpPr>
            <a:spLocks noGrp="1"/>
          </p:cNvSpPr>
          <p:nvPr>
            <p:ph idx="1"/>
          </p:nvPr>
        </p:nvSpPr>
        <p:spPr>
          <a:xfrm>
            <a:off x="1484310" y="1487607"/>
            <a:ext cx="10018713" cy="4303594"/>
          </a:xfrm>
        </p:spPr>
        <p:txBody>
          <a:bodyPr>
            <a:normAutofit/>
          </a:bodyPr>
          <a:lstStyle/>
          <a:p>
            <a:pPr>
              <a:lnSpc>
                <a:spcPct val="250000"/>
              </a:lnSpc>
            </a:pPr>
            <a:r>
              <a:rPr lang="en-US" sz="1900" dirty="0">
                <a:latin typeface="Cambria" panose="02040503050406030204" pitchFamily="18" charset="0"/>
                <a:ea typeface="Cambria" panose="02040503050406030204" pitchFamily="18" charset="0"/>
              </a:rPr>
              <a:t>Thus, we studied and applied the concept of Linear Regression in real time implementation.</a:t>
            </a:r>
          </a:p>
          <a:p>
            <a:pPr>
              <a:lnSpc>
                <a:spcPct val="250000"/>
              </a:lnSpc>
            </a:pPr>
            <a:r>
              <a:rPr lang="en-US" sz="1900" dirty="0">
                <a:latin typeface="Cambria" panose="02040503050406030204" pitchFamily="18" charset="0"/>
                <a:ea typeface="Cambria" panose="02040503050406030204" pitchFamily="18" charset="0"/>
              </a:rPr>
              <a:t>Dataset provide us with complete data about the surrounding.</a:t>
            </a:r>
          </a:p>
          <a:p>
            <a:pPr>
              <a:lnSpc>
                <a:spcPct val="250000"/>
              </a:lnSpc>
            </a:pPr>
            <a:r>
              <a:rPr lang="en-IN" sz="1900" dirty="0">
                <a:latin typeface="Cambria" panose="02040503050406030204" pitchFamily="18" charset="0"/>
                <a:ea typeface="Cambria" panose="02040503050406030204" pitchFamily="18" charset="0"/>
              </a:rPr>
              <a:t>This helps to get the insight of the surrounding and machine learning model helps to predict the price of the property based on the training provided by the dataset.</a:t>
            </a:r>
          </a:p>
          <a:p>
            <a:pPr>
              <a:lnSpc>
                <a:spcPct val="250000"/>
              </a:lnSpc>
            </a:pPr>
            <a:r>
              <a:rPr lang="en-IN" sz="1900" dirty="0">
                <a:latin typeface="Cambria" panose="02040503050406030204" pitchFamily="18" charset="0"/>
                <a:ea typeface="Cambria" panose="02040503050406030204" pitchFamily="18" charset="0"/>
              </a:rPr>
              <a:t> We successfully implemented linear regression model to predict the price of the houses.</a:t>
            </a:r>
            <a:endParaRPr lang="en-US" sz="19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84055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915E1-27AF-0537-4294-9D58C36BDF7E}"/>
              </a:ext>
            </a:extLst>
          </p:cNvPr>
          <p:cNvSpPr>
            <a:spLocks noGrp="1"/>
          </p:cNvSpPr>
          <p:nvPr>
            <p:ph type="title"/>
          </p:nvPr>
        </p:nvSpPr>
        <p:spPr>
          <a:xfrm>
            <a:off x="3496234" y="2570442"/>
            <a:ext cx="5082990" cy="1325563"/>
          </a:xfrm>
        </p:spPr>
        <p:txBody>
          <a:bodyPr>
            <a:noAutofit/>
          </a:bodyPr>
          <a:lstStyle/>
          <a:p>
            <a:r>
              <a:rPr lang="en-US" sz="8000" b="1" dirty="0">
                <a:latin typeface="Garamond" panose="02020404030301010803" pitchFamily="18" charset="0"/>
              </a:rPr>
              <a:t>Thank You</a:t>
            </a:r>
            <a:endParaRPr lang="en-IN" sz="8000" b="1" dirty="0">
              <a:latin typeface="Garamond" panose="02020404030301010803" pitchFamily="18" charset="0"/>
            </a:endParaRPr>
          </a:p>
        </p:txBody>
      </p:sp>
    </p:spTree>
    <p:extLst>
      <p:ext uri="{BB962C8B-B14F-4D97-AF65-F5344CB8AC3E}">
        <p14:creationId xmlns:p14="http://schemas.microsoft.com/office/powerpoint/2010/main" val="878473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E887F-E4A0-F9F6-297E-57DF742D4F01}"/>
              </a:ext>
            </a:extLst>
          </p:cNvPr>
          <p:cNvSpPr>
            <a:spLocks noGrp="1"/>
          </p:cNvSpPr>
          <p:nvPr>
            <p:ph type="title"/>
          </p:nvPr>
        </p:nvSpPr>
        <p:spPr>
          <a:xfrm>
            <a:off x="3562065" y="0"/>
            <a:ext cx="4804013" cy="1173707"/>
          </a:xfrm>
        </p:spPr>
        <p:txBody>
          <a:bodyPr/>
          <a:lstStyle/>
          <a:p>
            <a:r>
              <a:rPr lang="en-US" b="1" dirty="0">
                <a:latin typeface="Cambria" panose="02040503050406030204" pitchFamily="18" charset="0"/>
                <a:ea typeface="Cambria" panose="02040503050406030204" pitchFamily="18" charset="0"/>
              </a:rPr>
              <a:t>Introduction</a:t>
            </a:r>
            <a:endParaRPr lang="en-IN" b="1"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6470C24F-100C-2B31-7172-2EA1CF067806}"/>
              </a:ext>
            </a:extLst>
          </p:cNvPr>
          <p:cNvSpPr>
            <a:spLocks noGrp="1"/>
          </p:cNvSpPr>
          <p:nvPr>
            <p:ph idx="1"/>
          </p:nvPr>
        </p:nvSpPr>
        <p:spPr>
          <a:xfrm>
            <a:off x="1815352" y="1269242"/>
            <a:ext cx="9538447" cy="5023982"/>
          </a:xfrm>
        </p:spPr>
        <p:txBody>
          <a:bodyPr>
            <a:normAutofit fontScale="92500" lnSpcReduction="10000"/>
          </a:bodyPr>
          <a:lstStyle/>
          <a:p>
            <a:r>
              <a:rPr lang="en-US" sz="2400" dirty="0">
                <a:latin typeface="Cambria" panose="02040503050406030204" pitchFamily="18" charset="0"/>
                <a:ea typeface="Cambria" panose="02040503050406030204" pitchFamily="18" charset="0"/>
              </a:rPr>
              <a:t>In this project, </a:t>
            </a:r>
            <a:r>
              <a:rPr lang="en-US" dirty="0">
                <a:latin typeface="Cambria" panose="02040503050406030204" pitchFamily="18" charset="0"/>
                <a:ea typeface="Cambria" panose="02040503050406030204" pitchFamily="18" charset="0"/>
              </a:rPr>
              <a:t>using </a:t>
            </a:r>
            <a:r>
              <a:rPr lang="en-US" sz="2400" dirty="0">
                <a:latin typeface="Cambria" panose="02040503050406030204" pitchFamily="18" charset="0"/>
                <a:ea typeface="Cambria" panose="02040503050406030204" pitchFamily="18" charset="0"/>
              </a:rPr>
              <a:t>machine learning model </a:t>
            </a:r>
            <a:r>
              <a:rPr lang="en-US" dirty="0">
                <a:latin typeface="Cambria" panose="02040503050406030204" pitchFamily="18" charset="0"/>
                <a:ea typeface="Cambria" panose="02040503050406030204" pitchFamily="18" charset="0"/>
              </a:rPr>
              <a:t>will</a:t>
            </a:r>
            <a:r>
              <a:rPr lang="en-US" sz="2400" dirty="0">
                <a:latin typeface="Cambria" panose="02040503050406030204" pitchFamily="18" charset="0"/>
                <a:ea typeface="Cambria" panose="02040503050406030204" pitchFamily="18" charset="0"/>
              </a:rPr>
              <a:t> predict the house price of an Indian city.</a:t>
            </a:r>
          </a:p>
          <a:p>
            <a:pPr marL="0" indent="0">
              <a:buNone/>
            </a:pPr>
            <a:endParaRPr lang="en-US" sz="2400" dirty="0">
              <a:latin typeface="Cambria" panose="02040503050406030204" pitchFamily="18" charset="0"/>
              <a:ea typeface="Cambria" panose="02040503050406030204" pitchFamily="18" charset="0"/>
            </a:endParaRPr>
          </a:p>
          <a:p>
            <a:r>
              <a:rPr lang="en-US" sz="2400" dirty="0">
                <a:latin typeface="Cambria" panose="02040503050406030204" pitchFamily="18" charset="0"/>
                <a:ea typeface="Cambria" panose="02040503050406030204" pitchFamily="18" charset="0"/>
              </a:rPr>
              <a:t>This project will be very helpful for the real estate market.</a:t>
            </a:r>
          </a:p>
          <a:p>
            <a:pPr marL="0" indent="0">
              <a:buNone/>
            </a:pPr>
            <a:endParaRPr lang="en-US" sz="2400" dirty="0">
              <a:latin typeface="Cambria" panose="02040503050406030204" pitchFamily="18" charset="0"/>
              <a:ea typeface="Cambria" panose="02040503050406030204" pitchFamily="18" charset="0"/>
            </a:endParaRPr>
          </a:p>
          <a:p>
            <a:r>
              <a:rPr lang="en-US" sz="2400" dirty="0">
                <a:latin typeface="Cambria" panose="02040503050406030204" pitchFamily="18" charset="0"/>
                <a:ea typeface="Cambria" panose="02040503050406030204" pitchFamily="18" charset="0"/>
              </a:rPr>
              <a:t>This model can be used by both house sellers and house buyers.</a:t>
            </a:r>
          </a:p>
          <a:p>
            <a:pPr marL="0" indent="0">
              <a:buNone/>
            </a:pPr>
            <a:endParaRPr lang="en-US" sz="2400" dirty="0">
              <a:latin typeface="Cambria" panose="02040503050406030204" pitchFamily="18" charset="0"/>
              <a:ea typeface="Cambria" panose="02040503050406030204" pitchFamily="18" charset="0"/>
            </a:endParaRPr>
          </a:p>
          <a:p>
            <a:r>
              <a:rPr lang="en-US" sz="2400" dirty="0">
                <a:latin typeface="Cambria" panose="02040503050406030204" pitchFamily="18" charset="0"/>
                <a:ea typeface="Cambria" panose="02040503050406030204" pitchFamily="18" charset="0"/>
              </a:rPr>
              <a:t>Linear regression algorithm is a basic and commonly used type of predictive analysis.</a:t>
            </a:r>
          </a:p>
          <a:p>
            <a:pPr marL="0" indent="0">
              <a:buNone/>
            </a:pPr>
            <a:endParaRPr lang="en-US" sz="2400" dirty="0">
              <a:latin typeface="Cambria" panose="02040503050406030204" pitchFamily="18" charset="0"/>
              <a:ea typeface="Cambria" panose="02040503050406030204" pitchFamily="18" charset="0"/>
            </a:endParaRPr>
          </a:p>
          <a:p>
            <a:r>
              <a:rPr lang="en-US" sz="2400" dirty="0">
                <a:latin typeface="Cambria" panose="02040503050406030204" pitchFamily="18" charset="0"/>
                <a:ea typeface="Cambria" panose="02040503050406030204" pitchFamily="18" charset="0"/>
              </a:rPr>
              <a:t>These regression estimates are used to explain the relationship between one dependent variable and one or more independent variables.</a:t>
            </a:r>
          </a:p>
        </p:txBody>
      </p:sp>
    </p:spTree>
    <p:extLst>
      <p:ext uri="{BB962C8B-B14F-4D97-AF65-F5344CB8AC3E}">
        <p14:creationId xmlns:p14="http://schemas.microsoft.com/office/powerpoint/2010/main" val="3915876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9286-0D84-3063-7EFF-3862E42D1DE5}"/>
              </a:ext>
            </a:extLst>
          </p:cNvPr>
          <p:cNvSpPr>
            <a:spLocks noGrp="1"/>
          </p:cNvSpPr>
          <p:nvPr>
            <p:ph type="title"/>
          </p:nvPr>
        </p:nvSpPr>
        <p:spPr>
          <a:xfrm>
            <a:off x="3452882" y="342847"/>
            <a:ext cx="5759357" cy="1061113"/>
          </a:xfrm>
        </p:spPr>
        <p:txBody>
          <a:bodyPr/>
          <a:lstStyle/>
          <a:p>
            <a:r>
              <a:rPr lang="en-US" b="1" dirty="0">
                <a:latin typeface="Cambria" panose="02040503050406030204" pitchFamily="18" charset="0"/>
                <a:ea typeface="Cambria" panose="02040503050406030204" pitchFamily="18" charset="0"/>
              </a:rPr>
              <a:t>Problem Statement</a:t>
            </a:r>
            <a:endParaRPr lang="en-IN" b="1"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FAB047B2-30EA-55F8-83FE-47B4E28B10D8}"/>
              </a:ext>
            </a:extLst>
          </p:cNvPr>
          <p:cNvSpPr>
            <a:spLocks noGrp="1"/>
          </p:cNvSpPr>
          <p:nvPr>
            <p:ph idx="1"/>
          </p:nvPr>
        </p:nvSpPr>
        <p:spPr>
          <a:xfrm>
            <a:off x="1335086" y="1269242"/>
            <a:ext cx="10018713" cy="4715354"/>
          </a:xfrm>
        </p:spPr>
        <p:txBody>
          <a:bodyPr>
            <a:normAutofit fontScale="92500" lnSpcReduction="20000"/>
          </a:bodyPr>
          <a:lstStyle/>
          <a:p>
            <a:pPr>
              <a:lnSpc>
                <a:spcPct val="200000"/>
              </a:lnSpc>
              <a:buFont typeface="Arial" panose="020B0604020202020204" pitchFamily="34" charset="0"/>
              <a:buChar char="•"/>
            </a:pPr>
            <a:r>
              <a:rPr lang="en-US" sz="2400" dirty="0">
                <a:latin typeface="Cambria" panose="02040503050406030204" pitchFamily="18" charset="0"/>
                <a:ea typeface="Cambria" panose="02040503050406030204" pitchFamily="18" charset="0"/>
              </a:rPr>
              <a:t>People having budget for buying home are unable to buy because of  the difference in prices provided by agent and also difficult for them to calculate the affecting parameters required in estimating the rate of property.</a:t>
            </a:r>
          </a:p>
          <a:p>
            <a:pPr>
              <a:lnSpc>
                <a:spcPct val="200000"/>
              </a:lnSpc>
            </a:pPr>
            <a:r>
              <a:rPr lang="en-US" sz="2400" dirty="0">
                <a:latin typeface="Cambria" panose="02040503050406030204" pitchFamily="18" charset="0"/>
                <a:ea typeface="Cambria" panose="02040503050406030204" pitchFamily="18" charset="0"/>
              </a:rPr>
              <a:t>Manual knowledge makes person confused since data may vary person to person.</a:t>
            </a:r>
          </a:p>
          <a:p>
            <a:pPr>
              <a:lnSpc>
                <a:spcPct val="200000"/>
              </a:lnSpc>
            </a:pPr>
            <a:r>
              <a:rPr lang="en-US" sz="2400" dirty="0">
                <a:latin typeface="Cambria" panose="02040503050406030204" pitchFamily="18" charset="0"/>
                <a:ea typeface="Cambria" panose="02040503050406030204" pitchFamily="18" charset="0"/>
              </a:rPr>
              <a:t>In order to eradicate such issues an automated model using </a:t>
            </a:r>
            <a:r>
              <a:rPr lang="en-US" sz="2400" b="1" dirty="0">
                <a:latin typeface="Cambria" panose="02040503050406030204" pitchFamily="18" charset="0"/>
                <a:ea typeface="Cambria" panose="02040503050406030204" pitchFamily="18" charset="0"/>
              </a:rPr>
              <a:t>Linear Regression </a:t>
            </a:r>
            <a:r>
              <a:rPr lang="en-US" sz="2400" dirty="0">
                <a:latin typeface="Cambria" panose="02040503050406030204" pitchFamily="18" charset="0"/>
                <a:ea typeface="Cambria" panose="02040503050406030204" pitchFamily="18" charset="0"/>
              </a:rPr>
              <a:t>is implemented to provide efficient outcome as per user requirement.</a:t>
            </a: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4219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56914-554F-4060-9CBC-446F8C8D3A27}"/>
              </a:ext>
            </a:extLst>
          </p:cNvPr>
          <p:cNvSpPr>
            <a:spLocks noGrp="1"/>
          </p:cNvSpPr>
          <p:nvPr>
            <p:ph type="title"/>
          </p:nvPr>
        </p:nvSpPr>
        <p:spPr>
          <a:xfrm>
            <a:off x="1403629" y="47064"/>
            <a:ext cx="10018713" cy="981635"/>
          </a:xfrm>
        </p:spPr>
        <p:txBody>
          <a:bodyPr/>
          <a:lstStyle/>
          <a:p>
            <a:r>
              <a:rPr lang="en-US" b="1" dirty="0">
                <a:latin typeface="Cambria" panose="02040503050406030204" pitchFamily="18" charset="0"/>
                <a:ea typeface="Cambria" panose="02040503050406030204" pitchFamily="18" charset="0"/>
              </a:rPr>
              <a:t>Tools and Technology Used</a:t>
            </a:r>
            <a:endParaRPr lang="en-IN" b="1"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A3C9B66D-31D7-23F2-2CAD-47FAB9A55B89}"/>
              </a:ext>
            </a:extLst>
          </p:cNvPr>
          <p:cNvSpPr>
            <a:spLocks noGrp="1"/>
          </p:cNvSpPr>
          <p:nvPr>
            <p:ph idx="1"/>
          </p:nvPr>
        </p:nvSpPr>
        <p:spPr>
          <a:xfrm>
            <a:off x="1842247" y="900953"/>
            <a:ext cx="8350624" cy="5909983"/>
          </a:xfrm>
        </p:spPr>
        <p:txBody>
          <a:bodyPr>
            <a:noAutofit/>
          </a:bodyPr>
          <a:lstStyle/>
          <a:p>
            <a:r>
              <a:rPr lang="en-US" sz="2000" dirty="0">
                <a:latin typeface="Cambria" panose="02040503050406030204" pitchFamily="18" charset="0"/>
                <a:ea typeface="Cambria" panose="02040503050406030204" pitchFamily="18" charset="0"/>
              </a:rPr>
              <a:t>Anaconda ( Jupyter Lab/Notebook )</a:t>
            </a:r>
          </a:p>
          <a:p>
            <a:r>
              <a:rPr lang="en-US" sz="2000" dirty="0">
                <a:latin typeface="Cambria" panose="02040503050406030204" pitchFamily="18" charset="0"/>
                <a:ea typeface="Cambria" panose="02040503050406030204" pitchFamily="18" charset="0"/>
              </a:rPr>
              <a:t>Python 3 – Programming Language</a:t>
            </a:r>
          </a:p>
          <a:p>
            <a:pPr marL="0" indent="0">
              <a:buNone/>
            </a:pPr>
            <a:r>
              <a:rPr lang="en-IN" sz="2000" b="1" dirty="0">
                <a:latin typeface="Cambria" panose="02040503050406030204" pitchFamily="18" charset="0"/>
                <a:ea typeface="Cambria" panose="02040503050406030204" pitchFamily="18" charset="0"/>
              </a:rPr>
              <a:t>Libraries:</a:t>
            </a:r>
          </a:p>
          <a:p>
            <a:pPr>
              <a:buFont typeface="Wingdings" panose="05000000000000000000" pitchFamily="2" charset="2"/>
              <a:buChar char="Ø"/>
            </a:pPr>
            <a:r>
              <a:rPr lang="en-IN" sz="2000" dirty="0">
                <a:latin typeface="Cambria" panose="02040503050406030204" pitchFamily="18" charset="0"/>
                <a:ea typeface="Cambria" panose="02040503050406030204" pitchFamily="18" charset="0"/>
              </a:rPr>
              <a:t>NumPy</a:t>
            </a:r>
          </a:p>
          <a:p>
            <a:pPr>
              <a:buFont typeface="Wingdings" panose="05000000000000000000" pitchFamily="2" charset="2"/>
              <a:buChar char="Ø"/>
            </a:pPr>
            <a:r>
              <a:rPr lang="en-IN" sz="2000" dirty="0">
                <a:latin typeface="Cambria" panose="02040503050406030204" pitchFamily="18" charset="0"/>
                <a:ea typeface="Cambria" panose="02040503050406030204" pitchFamily="18" charset="0"/>
              </a:rPr>
              <a:t>Pandas</a:t>
            </a:r>
          </a:p>
          <a:p>
            <a:pPr>
              <a:buFont typeface="Wingdings" panose="05000000000000000000" pitchFamily="2" charset="2"/>
              <a:buChar char="Ø"/>
            </a:pPr>
            <a:r>
              <a:rPr lang="en-IN" sz="2000" dirty="0">
                <a:latin typeface="Cambria" panose="02040503050406030204" pitchFamily="18" charset="0"/>
                <a:ea typeface="Cambria" panose="02040503050406030204" pitchFamily="18" charset="0"/>
              </a:rPr>
              <a:t>Matplotlib.pyplot </a:t>
            </a:r>
          </a:p>
          <a:p>
            <a:pPr>
              <a:buFont typeface="Wingdings" panose="05000000000000000000" pitchFamily="2" charset="2"/>
              <a:buChar char="Ø"/>
            </a:pPr>
            <a:r>
              <a:rPr lang="en-IN" sz="2000" dirty="0">
                <a:latin typeface="Cambria" panose="02040503050406030204" pitchFamily="18" charset="0"/>
                <a:ea typeface="Cambria" panose="02040503050406030204" pitchFamily="18" charset="0"/>
              </a:rPr>
              <a:t>Seaborn</a:t>
            </a:r>
          </a:p>
          <a:p>
            <a:pPr>
              <a:buFont typeface="Wingdings" panose="05000000000000000000" pitchFamily="2" charset="2"/>
              <a:buChar char="Ø"/>
            </a:pPr>
            <a:r>
              <a:rPr lang="en-IN" sz="2000" dirty="0">
                <a:latin typeface="Cambria" panose="02040503050406030204" pitchFamily="18" charset="0"/>
                <a:ea typeface="Cambria" panose="02040503050406030204" pitchFamily="18" charset="0"/>
              </a:rPr>
              <a:t>Sklearn.linear_model import LinearRegression</a:t>
            </a:r>
          </a:p>
          <a:p>
            <a:pPr>
              <a:buFont typeface="Wingdings" panose="05000000000000000000" pitchFamily="2" charset="2"/>
              <a:buChar char="Ø"/>
            </a:pPr>
            <a:r>
              <a:rPr lang="en-IN" sz="2000" dirty="0">
                <a:latin typeface="Cambria" panose="02040503050406030204" pitchFamily="18" charset="0"/>
                <a:ea typeface="Cambria" panose="02040503050406030204" pitchFamily="18" charset="0"/>
              </a:rPr>
              <a:t>Sklearn.model_selection import train_test_split</a:t>
            </a:r>
          </a:p>
          <a:p>
            <a:pPr>
              <a:buFont typeface="Wingdings" panose="05000000000000000000" pitchFamily="2" charset="2"/>
              <a:buChar char="Ø"/>
            </a:pPr>
            <a:r>
              <a:rPr lang="en-IN" sz="2000" dirty="0">
                <a:latin typeface="Cambria" panose="02040503050406030204" pitchFamily="18" charset="0"/>
                <a:ea typeface="Cambria" panose="02040503050406030204" pitchFamily="18" charset="0"/>
              </a:rPr>
              <a:t>Sklearn.metrics import classification_report </a:t>
            </a:r>
          </a:p>
          <a:p>
            <a:pPr>
              <a:buFont typeface="Wingdings" panose="05000000000000000000" pitchFamily="2" charset="2"/>
              <a:buChar char="Ø"/>
            </a:pPr>
            <a:r>
              <a:rPr lang="en-IN" sz="2000" dirty="0">
                <a:latin typeface="Cambria" panose="02040503050406030204" pitchFamily="18" charset="0"/>
                <a:ea typeface="Cambria" panose="02040503050406030204" pitchFamily="18" charset="0"/>
              </a:rPr>
              <a:t>Sklearn.metrics import confusion_matrix</a:t>
            </a:r>
          </a:p>
          <a:p>
            <a:pPr>
              <a:buFont typeface="Wingdings" panose="05000000000000000000" pitchFamily="2" charset="2"/>
              <a:buChar char="Ø"/>
            </a:pPr>
            <a:endParaRPr lang="en-IN" sz="2000" dirty="0"/>
          </a:p>
        </p:txBody>
      </p:sp>
    </p:spTree>
    <p:extLst>
      <p:ext uri="{BB962C8B-B14F-4D97-AF65-F5344CB8AC3E}">
        <p14:creationId xmlns:p14="http://schemas.microsoft.com/office/powerpoint/2010/main" val="3807993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D9A6-DD06-E874-51EB-B78C89B86A3B}"/>
              </a:ext>
            </a:extLst>
          </p:cNvPr>
          <p:cNvSpPr>
            <a:spLocks noGrp="1"/>
          </p:cNvSpPr>
          <p:nvPr>
            <p:ph type="title"/>
          </p:nvPr>
        </p:nvSpPr>
        <p:spPr>
          <a:xfrm>
            <a:off x="1484311" y="237565"/>
            <a:ext cx="10018713" cy="744071"/>
          </a:xfrm>
        </p:spPr>
        <p:txBody>
          <a:bodyPr/>
          <a:lstStyle/>
          <a:p>
            <a:r>
              <a:rPr lang="en-US" b="1" dirty="0">
                <a:latin typeface="Cambria" panose="02040503050406030204" pitchFamily="18" charset="0"/>
                <a:ea typeface="Cambria" panose="02040503050406030204" pitchFamily="18" charset="0"/>
              </a:rPr>
              <a:t>How it works</a:t>
            </a:r>
            <a:endParaRPr lang="en-IN" b="1"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5605A3C9-4A58-D75D-E4F6-E03F091C9C3B}"/>
              </a:ext>
            </a:extLst>
          </p:cNvPr>
          <p:cNvSpPr>
            <a:spLocks noGrp="1"/>
          </p:cNvSpPr>
          <p:nvPr>
            <p:ph idx="1"/>
          </p:nvPr>
        </p:nvSpPr>
        <p:spPr>
          <a:xfrm>
            <a:off x="1484311" y="1277472"/>
            <a:ext cx="10018713" cy="5580528"/>
          </a:xfrm>
        </p:spPr>
        <p:txBody>
          <a:bodyPr>
            <a:normAutofit/>
          </a:bodyPr>
          <a:lstStyle/>
          <a:p>
            <a:pPr marL="0" indent="0">
              <a:lnSpc>
                <a:spcPct val="200000"/>
              </a:lnSpc>
              <a:buNone/>
            </a:pPr>
            <a:endParaRPr lang="en-US" sz="2400">
              <a:latin typeface="Cambria" panose="02040503050406030204" pitchFamily="18" charset="0"/>
              <a:ea typeface="Cambria" panose="02040503050406030204" pitchFamily="18" charset="0"/>
            </a:endParaRPr>
          </a:p>
          <a:p>
            <a:pPr>
              <a:lnSpc>
                <a:spcPct val="200000"/>
              </a:lnSpc>
            </a:pPr>
            <a:endParaRPr lang="en-US" sz="2400">
              <a:latin typeface="Cambria" panose="02040503050406030204" pitchFamily="18" charset="0"/>
              <a:ea typeface="Cambria" panose="02040503050406030204" pitchFamily="18" charset="0"/>
            </a:endParaRPr>
          </a:p>
          <a:p>
            <a:pPr>
              <a:lnSpc>
                <a:spcPct val="200000"/>
              </a:lnSpc>
            </a:pPr>
            <a:endParaRPr lang="en-IN" sz="2400" dirty="0">
              <a:latin typeface="Cambria" panose="02040503050406030204" pitchFamily="18" charset="0"/>
              <a:ea typeface="Cambria" panose="02040503050406030204" pitchFamily="18" charset="0"/>
            </a:endParaRPr>
          </a:p>
        </p:txBody>
      </p:sp>
      <p:sp>
        <p:nvSpPr>
          <p:cNvPr id="4" name="Rectangle: Rounded Corners 3">
            <a:extLst>
              <a:ext uri="{FF2B5EF4-FFF2-40B4-BE49-F238E27FC236}">
                <a16:creationId xmlns:a16="http://schemas.microsoft.com/office/drawing/2014/main" id="{32CE55D5-DF27-01D8-1C35-57E2650BD2F8}"/>
              </a:ext>
            </a:extLst>
          </p:cNvPr>
          <p:cNvSpPr/>
          <p:nvPr/>
        </p:nvSpPr>
        <p:spPr>
          <a:xfrm>
            <a:off x="2028548" y="1526242"/>
            <a:ext cx="1855694" cy="744071"/>
          </a:xfrm>
          <a:prstGeom prst="roundRect">
            <a:avLst/>
          </a:prstGeom>
          <a:solidFill>
            <a:schemeClr val="tx2">
              <a:lumMod val="10000"/>
              <a:lumOff val="90000"/>
            </a:schemeClr>
          </a:solidFill>
          <a:ln>
            <a:noFill/>
          </a:ln>
          <a:effectLst>
            <a:glow rad="139700">
              <a:schemeClr val="accent1">
                <a:satMod val="175000"/>
                <a:alpha val="40000"/>
              </a:schemeClr>
            </a:glow>
            <a:outerShdw blurRad="50800" dist="38100" algn="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Data Collection</a:t>
            </a:r>
            <a:endParaRPr lang="en-IN" b="1" dirty="0">
              <a:solidFill>
                <a:schemeClr val="tx1"/>
              </a:solidFill>
            </a:endParaRPr>
          </a:p>
        </p:txBody>
      </p:sp>
      <p:sp>
        <p:nvSpPr>
          <p:cNvPr id="6" name="Rectangle: Rounded Corners 5">
            <a:extLst>
              <a:ext uri="{FF2B5EF4-FFF2-40B4-BE49-F238E27FC236}">
                <a16:creationId xmlns:a16="http://schemas.microsoft.com/office/drawing/2014/main" id="{27EAC2DA-CDDC-C29B-6C5B-AC8AF98F9323}"/>
              </a:ext>
            </a:extLst>
          </p:cNvPr>
          <p:cNvSpPr/>
          <p:nvPr/>
        </p:nvSpPr>
        <p:spPr>
          <a:xfrm>
            <a:off x="4981994" y="1539689"/>
            <a:ext cx="2380129" cy="795618"/>
          </a:xfrm>
          <a:prstGeom prst="roundRect">
            <a:avLst/>
          </a:prstGeom>
          <a:solidFill>
            <a:schemeClr val="tx2">
              <a:lumMod val="10000"/>
              <a:lumOff val="90000"/>
            </a:schemeClr>
          </a:solidFill>
          <a:ln>
            <a:noFill/>
          </a:ln>
          <a:effectLst>
            <a:glow rad="228600">
              <a:schemeClr val="accent1">
                <a:satMod val="175000"/>
                <a:alpha val="40000"/>
              </a:schemeClr>
            </a:glow>
            <a:outerShdw blurRad="50800" dist="38100" algn="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Data Cleaning</a:t>
            </a:r>
          </a:p>
          <a:p>
            <a:pPr algn="ctr"/>
            <a:r>
              <a:rPr lang="en-US" b="1" dirty="0">
                <a:solidFill>
                  <a:schemeClr val="tx1"/>
                </a:solidFill>
              </a:rPr>
              <a:t>And Preprocessing</a:t>
            </a:r>
            <a:endParaRPr lang="en-IN" b="1" dirty="0">
              <a:solidFill>
                <a:schemeClr val="tx1"/>
              </a:solidFill>
            </a:endParaRPr>
          </a:p>
        </p:txBody>
      </p:sp>
      <p:sp>
        <p:nvSpPr>
          <p:cNvPr id="7" name="Rectangle: Rounded Corners 6">
            <a:extLst>
              <a:ext uri="{FF2B5EF4-FFF2-40B4-BE49-F238E27FC236}">
                <a16:creationId xmlns:a16="http://schemas.microsoft.com/office/drawing/2014/main" id="{5425E27A-43DA-C2E5-1F12-F0C4858105DF}"/>
              </a:ext>
            </a:extLst>
          </p:cNvPr>
          <p:cNvSpPr/>
          <p:nvPr/>
        </p:nvSpPr>
        <p:spPr>
          <a:xfrm>
            <a:off x="5369859" y="3429000"/>
            <a:ext cx="1855694" cy="744071"/>
          </a:xfrm>
          <a:prstGeom prst="roundRect">
            <a:avLst/>
          </a:prstGeom>
          <a:solidFill>
            <a:schemeClr val="tx2">
              <a:lumMod val="10000"/>
              <a:lumOff val="90000"/>
            </a:schemeClr>
          </a:solidFill>
          <a:ln>
            <a:noFill/>
          </a:ln>
          <a:effectLst>
            <a:glow rad="139700">
              <a:schemeClr val="accent1">
                <a:satMod val="175000"/>
                <a:alpha val="40000"/>
              </a:schemeClr>
            </a:glow>
            <a:outerShdw blurRad="50800" dist="38100" algn="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Feature Scaling</a:t>
            </a:r>
            <a:endParaRPr lang="en-IN" b="1" dirty="0">
              <a:solidFill>
                <a:schemeClr val="tx1"/>
              </a:solidFill>
            </a:endParaRPr>
          </a:p>
        </p:txBody>
      </p:sp>
      <p:sp>
        <p:nvSpPr>
          <p:cNvPr id="8" name="Rectangle: Rounded Corners 7">
            <a:extLst>
              <a:ext uri="{FF2B5EF4-FFF2-40B4-BE49-F238E27FC236}">
                <a16:creationId xmlns:a16="http://schemas.microsoft.com/office/drawing/2014/main" id="{568878C3-3F3A-ED81-81C8-EA5B83F84452}"/>
              </a:ext>
            </a:extLst>
          </p:cNvPr>
          <p:cNvSpPr/>
          <p:nvPr/>
        </p:nvSpPr>
        <p:spPr>
          <a:xfrm>
            <a:off x="8686148" y="1509433"/>
            <a:ext cx="1855694" cy="744071"/>
          </a:xfrm>
          <a:prstGeom prst="roundRect">
            <a:avLst/>
          </a:prstGeom>
          <a:solidFill>
            <a:schemeClr val="tx2">
              <a:lumMod val="10000"/>
              <a:lumOff val="90000"/>
            </a:schemeClr>
          </a:solidFill>
          <a:ln>
            <a:noFill/>
          </a:ln>
          <a:effectLst>
            <a:glow rad="139700">
              <a:schemeClr val="accent1">
                <a:satMod val="175000"/>
                <a:alpha val="40000"/>
              </a:schemeClr>
            </a:glow>
            <a:outerShdw blurRad="50800" dist="38100" algn="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Feature Selection</a:t>
            </a:r>
            <a:endParaRPr lang="en-IN" b="1" dirty="0">
              <a:solidFill>
                <a:schemeClr val="tx1"/>
              </a:solidFill>
            </a:endParaRPr>
          </a:p>
        </p:txBody>
      </p:sp>
      <p:sp>
        <p:nvSpPr>
          <p:cNvPr id="9" name="Rectangle: Rounded Corners 8">
            <a:extLst>
              <a:ext uri="{FF2B5EF4-FFF2-40B4-BE49-F238E27FC236}">
                <a16:creationId xmlns:a16="http://schemas.microsoft.com/office/drawing/2014/main" id="{C06B049E-99D7-AA02-2EE1-185473F0D20A}"/>
              </a:ext>
            </a:extLst>
          </p:cNvPr>
          <p:cNvSpPr/>
          <p:nvPr/>
        </p:nvSpPr>
        <p:spPr>
          <a:xfrm>
            <a:off x="2028548" y="5143499"/>
            <a:ext cx="1855694" cy="744071"/>
          </a:xfrm>
          <a:prstGeom prst="roundRect">
            <a:avLst/>
          </a:prstGeom>
          <a:solidFill>
            <a:schemeClr val="tx2">
              <a:lumMod val="10000"/>
              <a:lumOff val="90000"/>
            </a:schemeClr>
          </a:solidFill>
          <a:ln>
            <a:noFill/>
          </a:ln>
          <a:effectLst>
            <a:glow rad="139700">
              <a:schemeClr val="accent1">
                <a:satMod val="175000"/>
                <a:alpha val="40000"/>
              </a:schemeClr>
            </a:glow>
            <a:outerShdw blurRad="50800" dist="38100" algn="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Prediction</a:t>
            </a:r>
            <a:endParaRPr lang="en-IN" b="1" dirty="0">
              <a:solidFill>
                <a:schemeClr val="tx1"/>
              </a:solidFill>
            </a:endParaRPr>
          </a:p>
        </p:txBody>
      </p:sp>
      <p:sp>
        <p:nvSpPr>
          <p:cNvPr id="10" name="Rectangle: Rounded Corners 9">
            <a:extLst>
              <a:ext uri="{FF2B5EF4-FFF2-40B4-BE49-F238E27FC236}">
                <a16:creationId xmlns:a16="http://schemas.microsoft.com/office/drawing/2014/main" id="{426E5166-335F-1778-C578-14137348468F}"/>
              </a:ext>
            </a:extLst>
          </p:cNvPr>
          <p:cNvSpPr/>
          <p:nvPr/>
        </p:nvSpPr>
        <p:spPr>
          <a:xfrm>
            <a:off x="8686148" y="3406029"/>
            <a:ext cx="1855694" cy="744071"/>
          </a:xfrm>
          <a:prstGeom prst="roundRect">
            <a:avLst/>
          </a:prstGeom>
          <a:solidFill>
            <a:schemeClr val="tx2">
              <a:lumMod val="10000"/>
              <a:lumOff val="90000"/>
            </a:schemeClr>
          </a:solidFill>
          <a:ln>
            <a:noFill/>
          </a:ln>
          <a:effectLst>
            <a:glow rad="139700">
              <a:schemeClr val="accent1">
                <a:satMod val="175000"/>
                <a:alpha val="40000"/>
              </a:schemeClr>
            </a:glow>
            <a:outerShdw blurRad="50800" dist="38100" algn="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Splitting the Data</a:t>
            </a:r>
            <a:endParaRPr lang="en-IN" b="1" dirty="0">
              <a:solidFill>
                <a:schemeClr val="tx1"/>
              </a:solidFill>
            </a:endParaRPr>
          </a:p>
        </p:txBody>
      </p:sp>
      <p:sp>
        <p:nvSpPr>
          <p:cNvPr id="11" name="Arrow: Right 10">
            <a:extLst>
              <a:ext uri="{FF2B5EF4-FFF2-40B4-BE49-F238E27FC236}">
                <a16:creationId xmlns:a16="http://schemas.microsoft.com/office/drawing/2014/main" id="{C48E50E5-7381-9DC1-DEC2-60D08BA0671E}"/>
              </a:ext>
            </a:extLst>
          </p:cNvPr>
          <p:cNvSpPr/>
          <p:nvPr/>
        </p:nvSpPr>
        <p:spPr>
          <a:xfrm>
            <a:off x="4157383" y="1842247"/>
            <a:ext cx="441511" cy="215153"/>
          </a:xfrm>
          <a:prstGeom prst="rightArrow">
            <a:avLst/>
          </a:prstGeom>
          <a:solidFill>
            <a:schemeClr val="accent4">
              <a:lumMod val="75000"/>
            </a:schemeClr>
          </a:solidFill>
          <a:ln>
            <a:noFill/>
          </a:ln>
          <a:effectLst>
            <a:glow rad="101600">
              <a:schemeClr val="accent4">
                <a:lumMod val="60000"/>
                <a:lumOff val="40000"/>
                <a:alpha val="6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3495B230-1F04-4167-A765-DE256DF34E1C}"/>
              </a:ext>
            </a:extLst>
          </p:cNvPr>
          <p:cNvSpPr/>
          <p:nvPr/>
        </p:nvSpPr>
        <p:spPr>
          <a:xfrm>
            <a:off x="7745224" y="1842247"/>
            <a:ext cx="441511" cy="215153"/>
          </a:xfrm>
          <a:prstGeom prst="rightArrow">
            <a:avLst/>
          </a:prstGeom>
          <a:solidFill>
            <a:schemeClr val="accent4">
              <a:lumMod val="75000"/>
            </a:schemeClr>
          </a:solidFill>
          <a:ln>
            <a:noFill/>
          </a:ln>
          <a:effectLst>
            <a:glow rad="101600">
              <a:schemeClr val="accent4">
                <a:lumMod val="60000"/>
                <a:lumOff val="40000"/>
                <a:alpha val="6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21F5F204-1742-843E-FA8B-3416B87FF005}"/>
              </a:ext>
            </a:extLst>
          </p:cNvPr>
          <p:cNvSpPr/>
          <p:nvPr/>
        </p:nvSpPr>
        <p:spPr>
          <a:xfrm rot="5400000">
            <a:off x="2760661" y="4582085"/>
            <a:ext cx="441511" cy="215153"/>
          </a:xfrm>
          <a:prstGeom prst="rightArrow">
            <a:avLst/>
          </a:prstGeom>
          <a:solidFill>
            <a:schemeClr val="accent4">
              <a:lumMod val="75000"/>
            </a:schemeClr>
          </a:solidFill>
          <a:ln>
            <a:noFill/>
          </a:ln>
          <a:effectLst>
            <a:glow rad="101600">
              <a:schemeClr val="accent4">
                <a:lumMod val="60000"/>
                <a:lumOff val="40000"/>
                <a:alpha val="6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0E820D1C-524E-3C88-ED6C-C0D296495B60}"/>
              </a:ext>
            </a:extLst>
          </p:cNvPr>
          <p:cNvSpPr/>
          <p:nvPr/>
        </p:nvSpPr>
        <p:spPr>
          <a:xfrm rot="10800000">
            <a:off x="7735095" y="3585882"/>
            <a:ext cx="441511" cy="215153"/>
          </a:xfrm>
          <a:prstGeom prst="rightArrow">
            <a:avLst/>
          </a:prstGeom>
          <a:solidFill>
            <a:schemeClr val="accent4">
              <a:lumMod val="75000"/>
            </a:schemeClr>
          </a:solidFill>
          <a:ln>
            <a:noFill/>
          </a:ln>
          <a:effectLst>
            <a:glow rad="101600">
              <a:schemeClr val="accent4">
                <a:lumMod val="60000"/>
                <a:lumOff val="40000"/>
                <a:alpha val="6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2D90B395-97AE-650D-C3C4-74980A3D67D3}"/>
              </a:ext>
            </a:extLst>
          </p:cNvPr>
          <p:cNvSpPr/>
          <p:nvPr/>
        </p:nvSpPr>
        <p:spPr>
          <a:xfrm rot="5400000">
            <a:off x="9393239" y="2722190"/>
            <a:ext cx="441511" cy="215153"/>
          </a:xfrm>
          <a:prstGeom prst="rightArrow">
            <a:avLst/>
          </a:prstGeom>
          <a:solidFill>
            <a:schemeClr val="accent4">
              <a:lumMod val="75000"/>
            </a:schemeClr>
          </a:solidFill>
          <a:ln>
            <a:noFill/>
          </a:ln>
          <a:effectLst>
            <a:glow rad="101600">
              <a:schemeClr val="accent4">
                <a:lumMod val="60000"/>
                <a:lumOff val="40000"/>
                <a:alpha val="6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5390B0F0-4F89-E22B-1437-311C6BD63E62}"/>
              </a:ext>
            </a:extLst>
          </p:cNvPr>
          <p:cNvSpPr/>
          <p:nvPr/>
        </p:nvSpPr>
        <p:spPr>
          <a:xfrm>
            <a:off x="2053570" y="3428999"/>
            <a:ext cx="1855694" cy="744071"/>
          </a:xfrm>
          <a:prstGeom prst="roundRect">
            <a:avLst/>
          </a:prstGeom>
          <a:solidFill>
            <a:schemeClr val="tx2">
              <a:lumMod val="10000"/>
              <a:lumOff val="90000"/>
            </a:schemeClr>
          </a:solidFill>
          <a:ln>
            <a:noFill/>
          </a:ln>
          <a:effectLst>
            <a:glow rad="139700">
              <a:schemeClr val="accent1">
                <a:satMod val="175000"/>
                <a:alpha val="40000"/>
              </a:schemeClr>
            </a:glow>
            <a:outerShdw blurRad="50800" dist="38100" algn="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Training the Model</a:t>
            </a:r>
            <a:endParaRPr lang="en-IN" b="1" dirty="0">
              <a:solidFill>
                <a:schemeClr val="tx1"/>
              </a:solidFill>
            </a:endParaRPr>
          </a:p>
        </p:txBody>
      </p:sp>
      <p:sp>
        <p:nvSpPr>
          <p:cNvPr id="18" name="Arrow: Right 17">
            <a:extLst>
              <a:ext uri="{FF2B5EF4-FFF2-40B4-BE49-F238E27FC236}">
                <a16:creationId xmlns:a16="http://schemas.microsoft.com/office/drawing/2014/main" id="{3560B4DD-D78E-F99E-BCBF-6337E34294AE}"/>
              </a:ext>
            </a:extLst>
          </p:cNvPr>
          <p:cNvSpPr/>
          <p:nvPr/>
        </p:nvSpPr>
        <p:spPr>
          <a:xfrm rot="10800000">
            <a:off x="4157382" y="3719792"/>
            <a:ext cx="441511" cy="215153"/>
          </a:xfrm>
          <a:prstGeom prst="rightArrow">
            <a:avLst/>
          </a:prstGeom>
          <a:solidFill>
            <a:schemeClr val="accent4">
              <a:lumMod val="75000"/>
            </a:schemeClr>
          </a:solidFill>
          <a:ln>
            <a:noFill/>
          </a:ln>
          <a:effectLst>
            <a:glow rad="101600">
              <a:schemeClr val="accent4">
                <a:lumMod val="60000"/>
                <a:lumOff val="40000"/>
                <a:alpha val="6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42519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D9A6-DD06-E874-51EB-B78C89B86A3B}"/>
              </a:ext>
            </a:extLst>
          </p:cNvPr>
          <p:cNvSpPr>
            <a:spLocks noGrp="1"/>
          </p:cNvSpPr>
          <p:nvPr>
            <p:ph type="title"/>
          </p:nvPr>
        </p:nvSpPr>
        <p:spPr>
          <a:xfrm>
            <a:off x="1484310" y="134471"/>
            <a:ext cx="10018713" cy="1062317"/>
          </a:xfrm>
        </p:spPr>
        <p:txBody>
          <a:bodyPr/>
          <a:lstStyle/>
          <a:p>
            <a:r>
              <a:rPr lang="en-US" b="1" dirty="0">
                <a:latin typeface="Cambria" panose="02040503050406030204" pitchFamily="18" charset="0"/>
                <a:ea typeface="Cambria" panose="02040503050406030204" pitchFamily="18" charset="0"/>
              </a:rPr>
              <a:t>Linear Regression</a:t>
            </a:r>
            <a:endParaRPr lang="en-IN" b="1"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5605A3C9-4A58-D75D-E4F6-E03F091C9C3B}"/>
              </a:ext>
            </a:extLst>
          </p:cNvPr>
          <p:cNvSpPr>
            <a:spLocks noGrp="1"/>
          </p:cNvSpPr>
          <p:nvPr>
            <p:ph idx="1"/>
          </p:nvPr>
        </p:nvSpPr>
        <p:spPr>
          <a:xfrm>
            <a:off x="1484310" y="1196788"/>
            <a:ext cx="10018713" cy="4669141"/>
          </a:xfrm>
        </p:spPr>
        <p:txBody>
          <a:bodyPr>
            <a:noAutofit/>
          </a:bodyPr>
          <a:lstStyle/>
          <a:p>
            <a:pPr algn="l">
              <a:lnSpc>
                <a:spcPct val="170000"/>
              </a:lnSpc>
              <a:buFont typeface="Arial" panose="020B0604020202020204" pitchFamily="34" charset="0"/>
              <a:buChar char="•"/>
            </a:pPr>
            <a:r>
              <a:rPr lang="en-US" sz="2000" dirty="0">
                <a:solidFill>
                  <a:schemeClr val="tx1">
                    <a:lumMod val="95000"/>
                    <a:lumOff val="5000"/>
                  </a:schemeClr>
                </a:solidFill>
                <a:latin typeface="Cambria" panose="02040503050406030204" pitchFamily="18" charset="0"/>
                <a:ea typeface="Cambria" panose="02040503050406030204" pitchFamily="18" charset="0"/>
              </a:rPr>
              <a:t>Linear regression is a statistical method that is used to predict a continuous dependent variable (target variable) based on one or more independent variables (Features). </a:t>
            </a:r>
          </a:p>
          <a:p>
            <a:pPr algn="l">
              <a:lnSpc>
                <a:spcPct val="170000"/>
              </a:lnSpc>
            </a:pPr>
            <a:r>
              <a:rPr lang="en-US" sz="2000" dirty="0">
                <a:solidFill>
                  <a:schemeClr val="tx1">
                    <a:lumMod val="95000"/>
                    <a:lumOff val="5000"/>
                  </a:schemeClr>
                </a:solidFill>
                <a:latin typeface="Cambria" panose="02040503050406030204" pitchFamily="18" charset="0"/>
                <a:ea typeface="Cambria" panose="02040503050406030204" pitchFamily="18" charset="0"/>
              </a:rPr>
              <a:t>This technique assumes a linear relationship between the dependent and independent variables.</a:t>
            </a:r>
          </a:p>
          <a:p>
            <a:pPr>
              <a:lnSpc>
                <a:spcPct val="170000"/>
              </a:lnSpc>
            </a:pPr>
            <a:r>
              <a:rPr lang="en-US" sz="2000" b="1" i="0" dirty="0">
                <a:solidFill>
                  <a:schemeClr val="tx1">
                    <a:lumMod val="95000"/>
                    <a:lumOff val="5000"/>
                  </a:schemeClr>
                </a:solidFill>
                <a:effectLst/>
                <a:latin typeface="Cambria" panose="02040503050406030204" pitchFamily="18" charset="0"/>
                <a:ea typeface="Cambria" panose="02040503050406030204" pitchFamily="18" charset="0"/>
              </a:rPr>
              <a:t> </a:t>
            </a:r>
            <a:r>
              <a:rPr lang="en-US" sz="2000" dirty="0">
                <a:solidFill>
                  <a:schemeClr val="tx1">
                    <a:lumMod val="95000"/>
                    <a:lumOff val="5000"/>
                  </a:schemeClr>
                </a:solidFill>
                <a:latin typeface="Cambria" panose="02040503050406030204" pitchFamily="18" charset="0"/>
                <a:ea typeface="Cambria" panose="02040503050406030204" pitchFamily="18" charset="0"/>
              </a:rPr>
              <a:t>When the number of the independent feature, is one then it is known as Univariate Linear regression, and in the case of more than one feature, it is known as multivariate linear regression.</a:t>
            </a:r>
          </a:p>
        </p:txBody>
      </p:sp>
    </p:spTree>
    <p:extLst>
      <p:ext uri="{BB962C8B-B14F-4D97-AF65-F5344CB8AC3E}">
        <p14:creationId xmlns:p14="http://schemas.microsoft.com/office/powerpoint/2010/main" val="302824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5A68E-DE27-A432-CEBC-FC307613478E}"/>
              </a:ext>
            </a:extLst>
          </p:cNvPr>
          <p:cNvSpPr>
            <a:spLocks noGrp="1"/>
          </p:cNvSpPr>
          <p:nvPr>
            <p:ph type="title"/>
          </p:nvPr>
        </p:nvSpPr>
        <p:spPr>
          <a:xfrm>
            <a:off x="3748584" y="308780"/>
            <a:ext cx="4694831" cy="951931"/>
          </a:xfrm>
        </p:spPr>
        <p:txBody>
          <a:bodyPr/>
          <a:lstStyle/>
          <a:p>
            <a:r>
              <a:rPr lang="en-US" b="1" dirty="0">
                <a:latin typeface="Cambria" panose="02040503050406030204" pitchFamily="18" charset="0"/>
                <a:ea typeface="Cambria" panose="02040503050406030204" pitchFamily="18" charset="0"/>
              </a:rPr>
              <a:t>Future Scope</a:t>
            </a:r>
            <a:endParaRPr lang="en-IN" b="1"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AED8A956-A110-6034-929F-D4DE67308637}"/>
              </a:ext>
            </a:extLst>
          </p:cNvPr>
          <p:cNvSpPr>
            <a:spLocks noGrp="1"/>
          </p:cNvSpPr>
          <p:nvPr>
            <p:ph idx="1"/>
          </p:nvPr>
        </p:nvSpPr>
        <p:spPr>
          <a:xfrm>
            <a:off x="1470864" y="1260711"/>
            <a:ext cx="10591148" cy="4911489"/>
          </a:xfrm>
        </p:spPr>
        <p:txBody>
          <a:bodyPr>
            <a:noAutofit/>
          </a:bodyPr>
          <a:lstStyle/>
          <a:p>
            <a:pPr>
              <a:lnSpc>
                <a:spcPct val="200000"/>
              </a:lnSpc>
            </a:pPr>
            <a:r>
              <a:rPr lang="en-US" sz="2000" dirty="0">
                <a:latin typeface="Cambria" panose="02040503050406030204" pitchFamily="18" charset="0"/>
                <a:ea typeface="Cambria" panose="02040503050406030204" pitchFamily="18" charset="0"/>
              </a:rPr>
              <a:t>System includes set of codes that processes on the available dataset to effectively predict the value of outcome depending upon user input using the concept of Linear Regression.</a:t>
            </a:r>
          </a:p>
          <a:p>
            <a:pPr>
              <a:lnSpc>
                <a:spcPct val="200000"/>
              </a:lnSpc>
            </a:pPr>
            <a:r>
              <a:rPr lang="en-US" sz="2000" dirty="0">
                <a:latin typeface="Cambria" panose="02040503050406030204" pitchFamily="18" charset="0"/>
                <a:ea typeface="Cambria" panose="02040503050406030204" pitchFamily="18" charset="0"/>
              </a:rPr>
              <a:t>Proper usage of model is beneficial to both the customer as well as agents guiding customers.</a:t>
            </a:r>
          </a:p>
          <a:p>
            <a:pPr>
              <a:lnSpc>
                <a:spcPct val="200000"/>
              </a:lnSpc>
            </a:pPr>
            <a:r>
              <a:rPr lang="en-US" sz="2000" dirty="0">
                <a:latin typeface="Cambria" panose="02040503050406030204" pitchFamily="18" charset="0"/>
                <a:ea typeface="Cambria" panose="02040503050406030204" pitchFamily="18" charset="0"/>
              </a:rPr>
              <a:t> It is important to note that these are only predictions based on current trends and assumptions.</a:t>
            </a:r>
          </a:p>
          <a:p>
            <a:pPr>
              <a:lnSpc>
                <a:spcPct val="200000"/>
              </a:lnSpc>
            </a:pPr>
            <a:r>
              <a:rPr lang="en-US" sz="2000" dirty="0">
                <a:latin typeface="Cambria" panose="02040503050406030204" pitchFamily="18" charset="0"/>
                <a:ea typeface="Cambria" panose="02040503050406030204" pitchFamily="18" charset="0"/>
              </a:rPr>
              <a:t> They may change depending on various factors such as economic fluctuations, political events, natural disasters etc., that may affect the real estate market in unexpected ways.</a:t>
            </a:r>
          </a:p>
        </p:txBody>
      </p:sp>
    </p:spTree>
    <p:extLst>
      <p:ext uri="{BB962C8B-B14F-4D97-AF65-F5344CB8AC3E}">
        <p14:creationId xmlns:p14="http://schemas.microsoft.com/office/powerpoint/2010/main" val="1367880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4E2D3-C036-5BA9-E253-3B6369BB7921}"/>
              </a:ext>
            </a:extLst>
          </p:cNvPr>
          <p:cNvSpPr>
            <a:spLocks noGrp="1"/>
          </p:cNvSpPr>
          <p:nvPr>
            <p:ph type="title"/>
          </p:nvPr>
        </p:nvSpPr>
        <p:spPr>
          <a:xfrm>
            <a:off x="4121623" y="167185"/>
            <a:ext cx="4244455" cy="419669"/>
          </a:xfrm>
        </p:spPr>
        <p:txBody>
          <a:bodyPr>
            <a:noAutofit/>
          </a:bodyPr>
          <a:lstStyle/>
          <a:p>
            <a:r>
              <a:rPr lang="en-US" b="1" dirty="0">
                <a:latin typeface="Cambria" panose="02040503050406030204" pitchFamily="18" charset="0"/>
                <a:ea typeface="Cambria" panose="02040503050406030204" pitchFamily="18" charset="0"/>
              </a:rPr>
              <a:t>Univariate</a:t>
            </a:r>
            <a:endParaRPr lang="en-IN" b="1"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064F14CA-CA1E-1791-2E96-C86ABFC6B5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2724" y="940142"/>
            <a:ext cx="4775641" cy="2856724"/>
          </a:xfrm>
          <a:prstGeom prst="rect">
            <a:avLst/>
          </a:prstGeom>
        </p:spPr>
      </p:pic>
      <p:pic>
        <p:nvPicPr>
          <p:cNvPr id="8" name="Picture 7">
            <a:extLst>
              <a:ext uri="{FF2B5EF4-FFF2-40B4-BE49-F238E27FC236}">
                <a16:creationId xmlns:a16="http://schemas.microsoft.com/office/drawing/2014/main" id="{F8B46DA6-D4AF-F6B9-9FD9-0DC9F884E8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2925" y="1037231"/>
            <a:ext cx="4928295" cy="2568414"/>
          </a:xfrm>
          <a:prstGeom prst="rect">
            <a:avLst/>
          </a:prstGeom>
        </p:spPr>
      </p:pic>
      <p:pic>
        <p:nvPicPr>
          <p:cNvPr id="11" name="Picture 10">
            <a:extLst>
              <a:ext uri="{FF2B5EF4-FFF2-40B4-BE49-F238E27FC236}">
                <a16:creationId xmlns:a16="http://schemas.microsoft.com/office/drawing/2014/main" id="{E16B42D2-A72E-ED2E-EDEA-A0E35548F8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4694" y="4056022"/>
            <a:ext cx="4642612" cy="2358433"/>
          </a:xfrm>
          <a:prstGeom prst="rect">
            <a:avLst/>
          </a:prstGeom>
        </p:spPr>
      </p:pic>
    </p:spTree>
    <p:extLst>
      <p:ext uri="{BB962C8B-B14F-4D97-AF65-F5344CB8AC3E}">
        <p14:creationId xmlns:p14="http://schemas.microsoft.com/office/powerpoint/2010/main" val="813214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CE60F-F15C-0F77-6DAC-125BEC7AB1DA}"/>
              </a:ext>
            </a:extLst>
          </p:cNvPr>
          <p:cNvSpPr>
            <a:spLocks noGrp="1"/>
          </p:cNvSpPr>
          <p:nvPr>
            <p:ph type="title"/>
          </p:nvPr>
        </p:nvSpPr>
        <p:spPr>
          <a:xfrm>
            <a:off x="4403772" y="188351"/>
            <a:ext cx="3862316" cy="764274"/>
          </a:xfrm>
        </p:spPr>
        <p:txBody>
          <a:bodyPr>
            <a:normAutofit/>
          </a:bodyPr>
          <a:lstStyle/>
          <a:p>
            <a:r>
              <a:rPr lang="en-US" b="1" dirty="0">
                <a:latin typeface="Cambria" panose="02040503050406030204" pitchFamily="18" charset="0"/>
                <a:ea typeface="Cambria" panose="02040503050406030204" pitchFamily="18" charset="0"/>
              </a:rPr>
              <a:t>Bivariate</a:t>
            </a:r>
            <a:endParaRPr lang="en-IN" b="1"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9C46AD82-4752-269A-B90C-0AA924845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556" y="1025695"/>
            <a:ext cx="4843470" cy="2700144"/>
          </a:xfrm>
          <a:prstGeom prst="rect">
            <a:avLst/>
          </a:prstGeom>
        </p:spPr>
      </p:pic>
      <p:pic>
        <p:nvPicPr>
          <p:cNvPr id="6" name="Picture 5">
            <a:extLst>
              <a:ext uri="{FF2B5EF4-FFF2-40B4-BE49-F238E27FC236}">
                <a16:creationId xmlns:a16="http://schemas.microsoft.com/office/drawing/2014/main" id="{7FA44D4C-6154-F89D-E24F-D6549F3839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9758" y="952625"/>
            <a:ext cx="5163271" cy="2909691"/>
          </a:xfrm>
          <a:prstGeom prst="rect">
            <a:avLst/>
          </a:prstGeom>
        </p:spPr>
      </p:pic>
      <p:pic>
        <p:nvPicPr>
          <p:cNvPr id="8" name="Picture 7">
            <a:extLst>
              <a:ext uri="{FF2B5EF4-FFF2-40B4-BE49-F238E27FC236}">
                <a16:creationId xmlns:a16="http://schemas.microsoft.com/office/drawing/2014/main" id="{3D0D672B-71E1-878E-61EE-DDDA0BC53C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0268" y="3969506"/>
            <a:ext cx="4972744" cy="2700144"/>
          </a:xfrm>
          <a:prstGeom prst="rect">
            <a:avLst/>
          </a:prstGeom>
        </p:spPr>
      </p:pic>
    </p:spTree>
    <p:extLst>
      <p:ext uri="{BB962C8B-B14F-4D97-AF65-F5344CB8AC3E}">
        <p14:creationId xmlns:p14="http://schemas.microsoft.com/office/powerpoint/2010/main" val="16266894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13440</TotalTime>
  <Words>506</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Malgun Gothic</vt:lpstr>
      <vt:lpstr>Arial</vt:lpstr>
      <vt:lpstr>Cambria</vt:lpstr>
      <vt:lpstr>Corbel</vt:lpstr>
      <vt:lpstr>Garamond</vt:lpstr>
      <vt:lpstr>Wingdings</vt:lpstr>
      <vt:lpstr>Parallax</vt:lpstr>
      <vt:lpstr>Housing Prices Prediction</vt:lpstr>
      <vt:lpstr>Introduction</vt:lpstr>
      <vt:lpstr>Problem Statement</vt:lpstr>
      <vt:lpstr>Tools and Technology Used</vt:lpstr>
      <vt:lpstr>How it works</vt:lpstr>
      <vt:lpstr>Linear Regression</vt:lpstr>
      <vt:lpstr>Future Scope</vt:lpstr>
      <vt:lpstr>Univariate</vt:lpstr>
      <vt:lpstr>Bivariate</vt:lpstr>
      <vt:lpstr>Distance Plot</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dc:title>
  <dc:creator>Narendra Raju</dc:creator>
  <cp:lastModifiedBy>Narendra Raju</cp:lastModifiedBy>
  <cp:revision>55</cp:revision>
  <dcterms:created xsi:type="dcterms:W3CDTF">2023-11-15T06:22:01Z</dcterms:created>
  <dcterms:modified xsi:type="dcterms:W3CDTF">2023-12-25T14:30:40Z</dcterms:modified>
</cp:coreProperties>
</file>