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7" r:id="rId3"/>
    <p:sldId id="258" r:id="rId4"/>
    <p:sldId id="260" r:id="rId5"/>
    <p:sldId id="267" r:id="rId6"/>
    <p:sldId id="265" r:id="rId7"/>
    <p:sldId id="296" r:id="rId8"/>
    <p:sldId id="297" r:id="rId9"/>
    <p:sldId id="298" r:id="rId10"/>
    <p:sldId id="261" r:id="rId11"/>
    <p:sldId id="264" r:id="rId12"/>
    <p:sldId id="262" r:id="rId13"/>
    <p:sldId id="280" r:id="rId14"/>
    <p:sldId id="263" r:id="rId15"/>
    <p:sldId id="277" r:id="rId16"/>
    <p:sldId id="284" r:id="rId17"/>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B3C5"/>
    <a:srgbClr val="FFBF53"/>
    <a:srgbClr val="6A3C7C"/>
    <a:srgbClr val="F07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snapToGrid="0" showGuides="1">
      <p:cViewPr>
        <p:scale>
          <a:sx n="66" d="100"/>
          <a:sy n="66" d="100"/>
        </p:scale>
        <p:origin x="2118" y="1344"/>
      </p:cViewPr>
      <p:guideLst>
        <p:guide orient="horz" pos="2244"/>
        <p:guide pos="2864"/>
      </p:guideLst>
    </p:cSldViewPr>
  </p:slideViewPr>
  <p:notesTextViewPr>
    <p:cViewPr>
      <p:scale>
        <a:sx n="1" d="1"/>
        <a:sy n="1" d="1"/>
      </p:scale>
      <p:origin x="0" y="0"/>
    </p:cViewPr>
  </p:notesTextViewPr>
  <p:sorterViewPr showFormatting="0">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cs typeface="Calibri" panose="020F0502020204030204" pitchFamily="34" charset="0"/>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cs typeface="Calibri" panose="020F0502020204030204" pitchFamily="34" charset="0"/>
              </a:defRPr>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a:t>Click to edit Master title style</a:t>
            </a:r>
            <a:endParaRPr lang="zh-CN" altLang="en-US"/>
          </a:p>
          <a:p>
            <a:pPr lvl="1" indent="0"/>
            <a:r>
              <a:rPr lang="zh-CN" altLang="en-US"/>
              <a:t>Second level</a:t>
            </a:r>
            <a:endParaRPr lang="zh-CN" altLang="en-US"/>
          </a:p>
          <a:p>
            <a:pPr lvl="2" indent="0"/>
            <a:r>
              <a:rPr lang="zh-CN" altLang="en-US"/>
              <a:t>Third level</a:t>
            </a:r>
            <a:endParaRPr lang="zh-CN" altLang="en-US"/>
          </a:p>
          <a:p>
            <a:pPr lvl="3" indent="0"/>
            <a:r>
              <a:rPr lang="zh-CN" altLang="en-US"/>
              <a:t>Fouth level</a:t>
            </a:r>
            <a:endParaRPr lang="zh-CN" altLang="en-US"/>
          </a:p>
          <a:p>
            <a:pPr lvl="4" indent="0"/>
            <a:r>
              <a:rPr lang="zh-CN" altLang="en-US"/>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cs typeface="Calibri" panose="020F0502020204030204" pitchFamily="34" charset="0"/>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cs typeface="Calibri" panose="020F0502020204030204" pitchFamily="34" charset="0"/>
              </a:defRPr>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Calibri" panose="020F0502020204030204" pitchFamily="34" charset="0"/>
      </a:defRPr>
    </a:lvl1pPr>
    <a:lvl2pPr marL="457200" algn="l" defTabSz="914400" rtl="0" eaLnBrk="1" latinLnBrk="0" hangingPunct="1">
      <a:defRPr sz="1200" kern="1200">
        <a:solidFill>
          <a:schemeClr val="tx1"/>
        </a:solidFill>
        <a:latin typeface="+mn-lt"/>
        <a:ea typeface="+mn-ea"/>
        <a:cs typeface="Calibri" panose="020F0502020204030204" pitchFamily="34" charset="0"/>
      </a:defRPr>
    </a:lvl2pPr>
    <a:lvl3pPr marL="914400" algn="l" defTabSz="914400" rtl="0" eaLnBrk="1" latinLnBrk="0" hangingPunct="1">
      <a:defRPr sz="1200" kern="1200">
        <a:solidFill>
          <a:schemeClr val="tx1"/>
        </a:solidFill>
        <a:latin typeface="+mn-lt"/>
        <a:ea typeface="+mn-ea"/>
        <a:cs typeface="Calibri" panose="020F0502020204030204" pitchFamily="34" charset="0"/>
      </a:defRPr>
    </a:lvl3pPr>
    <a:lvl4pPr marL="1371600" algn="l" defTabSz="914400" rtl="0" eaLnBrk="1" latinLnBrk="0" hangingPunct="1">
      <a:defRPr sz="1200" kern="1200">
        <a:solidFill>
          <a:schemeClr val="tx1"/>
        </a:solidFill>
        <a:latin typeface="+mn-lt"/>
        <a:ea typeface="+mn-ea"/>
        <a:cs typeface="Calibri" panose="020F0502020204030204" pitchFamily="34" charset="0"/>
      </a:defRPr>
    </a:lvl4pPr>
    <a:lvl5pPr marL="1828800" algn="l" defTabSz="914400" rtl="0" eaLnBrk="1" latinLnBrk="0" hangingPunct="1">
      <a:defRPr sz="1200" kern="1200">
        <a:solidFill>
          <a:schemeClr val="tx1"/>
        </a:solidFill>
        <a:latin typeface="+mn-lt"/>
        <a:ea typeface="+mn-ea"/>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fontAlgn="auto"/>
            <a:r>
              <a:rPr lang="zh-CN" altLang="en-US" strike="noStrike" noProof="1" smtClean="0">
                <a:sym typeface="+mn-ea"/>
              </a:rPr>
              <a:t>Click here to edit the master title style</a:t>
            </a:r>
            <a:endParaRPr lang="zh-CN" altLang="en-US" strike="noStrike" noProof="1"/>
          </a:p>
        </p:txBody>
      </p:sp>
      <p:sp>
        <p:nvSpPr>
          <p:cNvPr id="3" name="内容占位符 2"/>
          <p:cNvSpPr>
            <a:spLocks noGrp="1"/>
          </p:cNvSpPr>
          <p:nvPr>
            <p:ph idx="1" hasCustomPrompt="1"/>
          </p:nvPr>
        </p:nvSpPr>
        <p:spPr/>
        <p:txBody>
          <a:bodyPr/>
          <a:lstStyle/>
          <a:p>
            <a:pPr lvl="1" fontAlgn="auto"/>
            <a:r>
              <a:rPr lang="zh-CN" altLang="en-US" sz="2800" strike="noStrike" noProof="1" dirty="0">
                <a:sym typeface="+mn-ea"/>
              </a:rPr>
              <a:t>Click here to edit the master text style</a:t>
            </a:r>
            <a:endParaRPr lang="zh-CN" altLang="en-US" sz="2800" strike="noStrike" noProof="1" dirty="0"/>
          </a:p>
          <a:p>
            <a:pPr lvl="1" fontAlgn="auto"/>
            <a:r>
              <a:rPr lang="zh-CN" altLang="en-US" sz="2800" strike="noStrike" noProof="1" dirty="0">
                <a:sym typeface="+mn-ea"/>
              </a:rPr>
              <a:t>The second level</a:t>
            </a:r>
            <a:endParaRPr lang="zh-CN" altLang="en-US" sz="2800" strike="noStrike" noProof="1" dirty="0"/>
          </a:p>
          <a:p>
            <a:pPr lvl="2" fontAlgn="auto"/>
            <a:r>
              <a:rPr lang="zh-CN" altLang="en-US" sz="2800" strike="noStrike" noProof="1" dirty="0">
                <a:sym typeface="+mn-ea"/>
              </a:rPr>
              <a:t>The third level</a:t>
            </a:r>
            <a:endParaRPr lang="zh-CN" altLang="en-US" sz="2800" strike="noStrike" noProof="1" dirty="0"/>
          </a:p>
          <a:p>
            <a:pPr lvl="3" fontAlgn="auto"/>
            <a:r>
              <a:rPr lang="zh-CN" altLang="en-US" sz="2800" strike="noStrike" noProof="1" dirty="0">
                <a:sym typeface="+mn-ea"/>
              </a:rPr>
              <a:t>The fourth level</a:t>
            </a:r>
            <a:endParaRPr lang="zh-CN" altLang="en-US" sz="2800" strike="noStrike" noProof="1" dirty="0"/>
          </a:p>
          <a:p>
            <a:pPr lvl="4" fontAlgn="auto"/>
            <a:r>
              <a:rPr lang="zh-CN" altLang="en-US" sz="2800" strike="noStrike" noProof="1" dirty="0">
                <a:sym typeface="+mn-ea"/>
              </a:rPr>
              <a:t>Fifth level</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a:t>Click here to edit the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1" indent="-228600"/>
            <a:r>
              <a:rPr lang="zh-CN" altLang="en-US" dirty="0"/>
              <a:t>Click here to edit the master text style</a:t>
            </a:r>
            <a:endParaRPr lang="zh-CN" altLang="en-US" dirty="0"/>
          </a:p>
          <a:p>
            <a:pPr lvl="1" indent="-228600"/>
            <a:r>
              <a:rPr lang="zh-CN" altLang="en-US" dirty="0"/>
              <a:t>The second level</a:t>
            </a:r>
            <a:endParaRPr lang="zh-CN" altLang="en-US" dirty="0"/>
          </a:p>
          <a:p>
            <a:pPr lvl="2" indent="-228600"/>
            <a:r>
              <a:rPr lang="zh-CN" altLang="en-US" dirty="0"/>
              <a:t>The third level</a:t>
            </a:r>
            <a:endParaRPr lang="zh-CN" altLang="en-US" dirty="0"/>
          </a:p>
          <a:p>
            <a:pPr lvl="3" indent="-228600"/>
            <a:r>
              <a:rPr lang="zh-CN" altLang="en-US" dirty="0"/>
              <a:t>The 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椭圆 4"/>
          <p:cNvSpPr/>
          <p:nvPr/>
        </p:nvSpPr>
        <p:spPr>
          <a:xfrm>
            <a:off x="9482138" y="2987675"/>
            <a:ext cx="1865313" cy="18637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a:off x="9609138" y="-7937"/>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069263" y="1676400"/>
            <a:ext cx="1722438" cy="17224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9990138" y="5594350"/>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11069638" y="5038725"/>
            <a:ext cx="603250"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8931275" y="255588"/>
            <a:ext cx="1033463"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11545888" y="3175000"/>
            <a:ext cx="482600"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7707313" y="4065588"/>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9091613" y="4211638"/>
            <a:ext cx="398463" cy="398463"/>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grpSp>
        <p:nvGrpSpPr>
          <p:cNvPr id="4108" name="组合 15"/>
          <p:cNvGrpSpPr/>
          <p:nvPr/>
        </p:nvGrpSpPr>
        <p:grpSpPr>
          <a:xfrm>
            <a:off x="1287463" y="2422525"/>
            <a:ext cx="1142999" cy="1158996"/>
            <a:chOff x="269291" y="1497662"/>
            <a:chExt cx="1417094" cy="1436926"/>
          </a:xfrm>
        </p:grpSpPr>
        <p:sp>
          <p:nvSpPr>
            <p:cNvPr id="18" name="椭圆 17"/>
            <p:cNvSpPr/>
            <p:nvPr/>
          </p:nvSpPr>
          <p:spPr>
            <a:xfrm>
              <a:off x="269291" y="1497662"/>
              <a:ext cx="1417094" cy="1415127"/>
            </a:xfrm>
            <a:prstGeom prst="ellipse">
              <a:avLst/>
            </a:prstGeom>
            <a:solidFill>
              <a:srgbClr val="F07474"/>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1" name="文本框 18"/>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4112" name="组合 19"/>
          <p:cNvGrpSpPr/>
          <p:nvPr/>
        </p:nvGrpSpPr>
        <p:grpSpPr>
          <a:xfrm>
            <a:off x="2570163" y="2327275"/>
            <a:ext cx="1331912" cy="1331913"/>
            <a:chOff x="139391" y="1379571"/>
            <a:chExt cx="1651309" cy="1651309"/>
          </a:xfrm>
        </p:grpSpPr>
        <p:sp>
          <p:nvSpPr>
            <p:cNvPr id="21" name="椭圆 20"/>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2" name="椭圆 21"/>
            <p:cNvSpPr/>
            <p:nvPr/>
          </p:nvSpPr>
          <p:spPr>
            <a:xfrm>
              <a:off x="269291" y="1497662"/>
              <a:ext cx="1417094" cy="1415127"/>
            </a:xfrm>
            <a:prstGeom prst="ellipse">
              <a:avLst/>
            </a:prstGeom>
            <a:solidFill>
              <a:srgbClr val="FFBF53"/>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5" name="文本框 22"/>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4116" name="组合 23"/>
          <p:cNvGrpSpPr/>
          <p:nvPr/>
        </p:nvGrpSpPr>
        <p:grpSpPr>
          <a:xfrm>
            <a:off x="3956050" y="2327275"/>
            <a:ext cx="1331913" cy="1331913"/>
            <a:chOff x="139391" y="1379571"/>
            <a:chExt cx="1651309" cy="1651309"/>
          </a:xfrm>
        </p:grpSpPr>
        <p:sp>
          <p:nvSpPr>
            <p:cNvPr id="25" name="椭圆 24"/>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6" name="椭圆 25"/>
            <p:cNvSpPr/>
            <p:nvPr/>
          </p:nvSpPr>
          <p:spPr>
            <a:xfrm>
              <a:off x="269291" y="1497662"/>
              <a:ext cx="1417095" cy="1415127"/>
            </a:xfrm>
            <a:prstGeom prst="ellipse">
              <a:avLst/>
            </a:prstGeom>
            <a:solidFill>
              <a:srgbClr val="02B3C5"/>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19" name="文本框 26"/>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endParaRPr lang="en-US" altLang="zh-CN" sz="6600" dirty="0">
                <a:solidFill>
                  <a:schemeClr val="bg1"/>
                </a:solidFill>
                <a:ea typeface="SimSun" panose="02010600030101010101" pitchFamily="2" charset="-122"/>
                <a:cs typeface="Calibri" panose="020F0502020204030204" pitchFamily="34" charset="0"/>
              </a:endParaRPr>
            </a:p>
          </p:txBody>
        </p:sp>
      </p:grpSp>
      <p:grpSp>
        <p:nvGrpSpPr>
          <p:cNvPr id="4120" name="组合 27"/>
          <p:cNvGrpSpPr/>
          <p:nvPr/>
        </p:nvGrpSpPr>
        <p:grpSpPr>
          <a:xfrm>
            <a:off x="5343525" y="2327275"/>
            <a:ext cx="1331913" cy="1331913"/>
            <a:chOff x="139391" y="1379571"/>
            <a:chExt cx="1651309" cy="1651309"/>
          </a:xfrm>
        </p:grpSpPr>
        <p:sp>
          <p:nvSpPr>
            <p:cNvPr id="29" name="椭圆 28"/>
            <p:cNvSpPr/>
            <p:nvPr/>
          </p:nvSpPr>
          <p:spPr>
            <a:xfrm>
              <a:off x="139391" y="1379571"/>
              <a:ext cx="1651309" cy="165130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0" name="椭圆 29"/>
            <p:cNvSpPr/>
            <p:nvPr/>
          </p:nvSpPr>
          <p:spPr>
            <a:xfrm>
              <a:off x="269291" y="1497662"/>
              <a:ext cx="1417095" cy="1415127"/>
            </a:xfrm>
            <a:prstGeom prst="ellipse">
              <a:avLst/>
            </a:prstGeom>
            <a:solidFill>
              <a:srgbClr val="6A3C7C"/>
            </a:solidFill>
            <a:ln w="28575">
              <a:no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23" name="文本框 30"/>
            <p:cNvSpPr txBox="1"/>
            <p:nvPr/>
          </p:nvSpPr>
          <p:spPr>
            <a:xfrm>
              <a:off x="591936" y="1562368"/>
              <a:ext cx="867858" cy="1372220"/>
            </a:xfrm>
            <a:prstGeom prst="rect">
              <a:avLst/>
            </a:prstGeom>
            <a:noFill/>
            <a:ln w="9525">
              <a:noFill/>
            </a:ln>
          </p:spPr>
          <p:txBody>
            <a:bodyPr anchor="t">
              <a:spAutoFit/>
            </a:bodyPr>
            <a:p>
              <a:pPr>
                <a:buFont typeface="Arial" panose="020B0604020202020204" pitchFamily="34" charset="0"/>
              </a:pPr>
              <a:endParaRPr lang="en-US" altLang="zh-CN" sz="6600" dirty="0">
                <a:solidFill>
                  <a:schemeClr val="bg1"/>
                </a:solidFill>
                <a:ea typeface="SimSun" panose="02010600030101010101" pitchFamily="2" charset="-122"/>
                <a:cs typeface="Calibri" panose="020F0502020204030204" pitchFamily="34" charset="0"/>
              </a:endParaRPr>
            </a:p>
          </p:txBody>
        </p:sp>
      </p:grpSp>
      <p:sp>
        <p:nvSpPr>
          <p:cNvPr id="4124" name="文本框 31"/>
          <p:cNvSpPr txBox="1"/>
          <p:nvPr/>
        </p:nvSpPr>
        <p:spPr>
          <a:xfrm>
            <a:off x="1547495" y="3659505"/>
            <a:ext cx="6000750" cy="1106805"/>
          </a:xfrm>
          <a:prstGeom prst="rect">
            <a:avLst/>
          </a:prstGeom>
          <a:noFill/>
          <a:ln w="9525">
            <a:noFill/>
          </a:ln>
        </p:spPr>
        <p:txBody>
          <a:bodyPr wrap="square" anchor="t">
            <a:spAutoFit/>
          </a:bodyPr>
          <a:p>
            <a:pPr>
              <a:buFont typeface="Arial" panose="020B0604020202020204" pitchFamily="34" charset="0"/>
            </a:pPr>
            <a:r>
              <a:rPr lang="en-US" altLang="zh-CN" sz="6600" dirty="0">
                <a:solidFill>
                  <a:srgbClr val="02B3C5"/>
                </a:solidFill>
                <a:ea typeface="SimSun" panose="02010600030101010101" pitchFamily="2" charset="-122"/>
                <a:cs typeface="Calibri" panose="020F0502020204030204" pitchFamily="34" charset="0"/>
              </a:rPr>
              <a:t>Rootkit</a:t>
            </a:r>
            <a:endParaRPr lang="en-US" altLang="zh-CN" sz="6600" dirty="0">
              <a:solidFill>
                <a:srgbClr val="02B3C5"/>
              </a:solidFill>
              <a:ea typeface="SimSun" panose="02010600030101010101" pitchFamily="2" charset="-122"/>
              <a:cs typeface="Calibri" panose="020F0502020204030204" pitchFamily="34" charset="0"/>
            </a:endParaRPr>
          </a:p>
        </p:txBody>
      </p:sp>
      <p:sp>
        <p:nvSpPr>
          <p:cNvPr id="4125" name="文本框 32"/>
          <p:cNvSpPr txBox="1"/>
          <p:nvPr/>
        </p:nvSpPr>
        <p:spPr>
          <a:xfrm>
            <a:off x="1574800" y="4665663"/>
            <a:ext cx="4276725" cy="306705"/>
          </a:xfrm>
          <a:prstGeom prst="rect">
            <a:avLst/>
          </a:prstGeom>
          <a:noFill/>
          <a:ln w="9525">
            <a:noFill/>
          </a:ln>
        </p:spPr>
        <p:txBody>
          <a:bodyPr anchor="t">
            <a:spAutoFit/>
          </a:bodyPr>
          <a:p>
            <a:pPr algn="l">
              <a:buFont typeface="Arial" panose="020B0604020202020204" pitchFamily="34" charset="0"/>
            </a:pPr>
            <a:r>
              <a:rPr lang="en-US" altLang="zh-CN" sz="1400" b="1" dirty="0">
                <a:solidFill>
                  <a:srgbClr val="424242"/>
                </a:solidFill>
                <a:ea typeface="Calibri" panose="020F0502020204030204" pitchFamily="34" charset="0"/>
                <a:cs typeface="Calibri" panose="020F0502020204030204" pitchFamily="34" charset="0"/>
              </a:rPr>
              <a:t>Phạm Đức Khánh Duy</a:t>
            </a:r>
            <a:endParaRPr lang="en-US" altLang="zh-CN" sz="1400" b="1" dirty="0">
              <a:solidFill>
                <a:srgbClr val="424242"/>
              </a:solidFill>
              <a:ea typeface="Calibri" panose="020F0502020204030204" pitchFamily="34" charset="0"/>
              <a:cs typeface="Calibri" panose="020F0502020204030204" pitchFamily="34" charset="0"/>
            </a:endParaRPr>
          </a:p>
        </p:txBody>
      </p:sp>
      <p:sp>
        <p:nvSpPr>
          <p:cNvPr id="4126" name="文本框 33"/>
          <p:cNvSpPr txBox="1"/>
          <p:nvPr/>
        </p:nvSpPr>
        <p:spPr>
          <a:xfrm>
            <a:off x="2886075" y="4954588"/>
            <a:ext cx="2074863" cy="306705"/>
          </a:xfrm>
          <a:prstGeom prst="rect">
            <a:avLst/>
          </a:prstGeom>
          <a:noFill/>
          <a:ln w="9525">
            <a:noFill/>
          </a:ln>
        </p:spPr>
        <p:txBody>
          <a:bodyPr anchor="t">
            <a:spAutoFit/>
          </a:bodyPr>
          <a:p>
            <a:pPr algn="dist">
              <a:buFont typeface="Arial" panose="020B0604020202020204" pitchFamily="34" charset="0"/>
            </a:pPr>
            <a:r>
              <a:rPr lang="en-US" sz="1400" dirty="0">
                <a:solidFill>
                  <a:srgbClr val="424242"/>
                </a:solidFill>
                <a:ea typeface="SimSun" panose="02010600030101010101" pitchFamily="2" charset="-122"/>
                <a:cs typeface="Calibri" panose="020F0502020204030204" pitchFamily="34" charset="0"/>
              </a:rPr>
              <a:t>2183143</a:t>
            </a:r>
            <a:endParaRPr lang="en-US" sz="1400" dirty="0">
              <a:solidFill>
                <a:srgbClr val="424242"/>
              </a:solidFill>
              <a:ea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15361" name="文本框 5"/>
          <p:cNvSpPr txBox="1"/>
          <p:nvPr/>
        </p:nvSpPr>
        <p:spPr>
          <a:xfrm>
            <a:off x="386080" y="295275"/>
            <a:ext cx="8907145" cy="583565"/>
          </a:xfrm>
          <a:prstGeom prst="rect">
            <a:avLst/>
          </a:prstGeom>
          <a:noFill/>
          <a:ln w="9525">
            <a:noFill/>
          </a:ln>
        </p:spPr>
        <p:txBody>
          <a:bodyPr wrap="square" anchor="t">
            <a:spAutoFit/>
          </a:bodyPr>
          <a:p>
            <a:r>
              <a:rPr lang="en-US" altLang="zh-CN" sz="3200" dirty="0">
                <a:ln w="22225">
                  <a:solidFill>
                    <a:schemeClr val="accent2"/>
                  </a:solidFill>
                  <a:prstDash val="solid"/>
                </a:ln>
                <a:solidFill>
                  <a:schemeClr val="accent2">
                    <a:lumMod val="40000"/>
                    <a:lumOff val="60000"/>
                  </a:schemeClr>
                </a:solidFill>
                <a:effectLst/>
                <a:ea typeface="SimSun" panose="02010600030101010101" pitchFamily="2" charset="-122"/>
                <a:cs typeface="Calibri" panose="020F0502020204030204" pitchFamily="34" charset="0"/>
              </a:rPr>
              <a:t>Cách thức hoạt động của rootkit là gì?</a:t>
            </a:r>
            <a:endParaRPr lang="en-US" altLang="zh-CN" sz="3200" dirty="0">
              <a:ln w="22225">
                <a:solidFill>
                  <a:schemeClr val="accent2"/>
                </a:solidFill>
                <a:prstDash val="solid"/>
              </a:ln>
              <a:solidFill>
                <a:schemeClr val="accent2">
                  <a:lumMod val="40000"/>
                  <a:lumOff val="60000"/>
                </a:schemeClr>
              </a:solidFill>
              <a:effectLst/>
              <a:ea typeface="SimSun" panose="02010600030101010101" pitchFamily="2" charset="-122"/>
              <a:cs typeface="Calibri" panose="020F0502020204030204" pitchFamily="34" charset="0"/>
            </a:endParaRPr>
          </a:p>
        </p:txBody>
      </p:sp>
      <p:sp>
        <p:nvSpPr>
          <p:cNvPr id="2" name="Text Box 1"/>
          <p:cNvSpPr txBox="1"/>
          <p:nvPr/>
        </p:nvSpPr>
        <p:spPr>
          <a:xfrm>
            <a:off x="-22225" y="1129665"/>
            <a:ext cx="12226925" cy="56311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txBody>
          <a:bodyPr wrap="square" rtlCol="0">
            <a:spAutoFit/>
          </a:bodyPr>
          <a:p>
            <a:r>
              <a:rPr lang="en-US"/>
              <a:t>Bản thân không có những đoạn code đặc biệt để có thể tự nhân bản và phát tán. Thực sự, rootkit phát  tán cùng với những chương trình phá hoại có kèm theo nó (thông qua những lỗ hổng của hệ thống windows và những chương trình sử dụng). “Con đường phát tán” phổ biến nhất hiện nay là qua thư điện tử. Hiện nay, hacker đã phát triển rất nhiều kĩ thuật tinh vi để phát tán.</a:t>
            </a:r>
            <a:endParaRPr lang="en-US"/>
          </a:p>
          <a:p>
            <a:r>
              <a:rPr lang="en-US"/>
              <a:t>Một phần lớn rootkit được bán trên mạng dưới dạng mã nguồn. Đa số những chương trình spyware đều sử dụng phương thức hoạt động của rootkit. Những spyware này sẽ hoạt động trên máy người dùng mà không bị phát hiện. Lợi ích cuối cùng là bán thông tin mà chúng thu thập được thông qua máy người sử dụng.</a:t>
            </a:r>
            <a:endParaRPr lang="en-US"/>
          </a:p>
          <a:p>
            <a:r>
              <a:rPr lang="en-US"/>
              <a:t>Bằng kỹ thuật của Rootkit, có rất nhiều trojan đã được phát tán. Những trojan này biến máy bạn thành một bộ máy có thể điều khiển từ xa và người điều khiển chúng có thể dùng máy bạn để phát tán Spam hoặc lạm dụng máy bạn để làm những chuyện có mục đích xấu.</a:t>
            </a:r>
            <a:endParaRPr lang="en-US"/>
          </a:p>
          <a:p>
            <a:endParaRPr lang="en-US"/>
          </a:p>
          <a:p>
            <a:endParaRPr lang="en-US"/>
          </a:p>
          <a:p>
            <a:endParaRPr lang="en-US"/>
          </a:p>
          <a:p>
            <a:r>
              <a:rPr lang="en-US"/>
              <a:t>Theo Wikipedia, rootkit hoạt động như thế này:</a:t>
            </a:r>
            <a:endParaRPr lang="en-US"/>
          </a:p>
          <a:p>
            <a:endParaRPr lang="en-US"/>
          </a:p>
          <a:p>
            <a:r>
              <a:rPr lang="en-US"/>
              <a:t>Đầu tiên, hacker dùng một cách nào đó để thâm nhập máy tính như một user bình thường (qua các lỗ hổng an ninh, qua các phần mềm tải về từ Internet, ….)</a:t>
            </a:r>
            <a:endParaRPr lang="en-US"/>
          </a:p>
          <a:p>
            <a:r>
              <a:rPr lang="en-US"/>
              <a:t>Sau đó, hacker sẽ cài phần mềm rootkit vào máy tính nạn nhân.</a:t>
            </a:r>
            <a:endParaRPr lang="en-US"/>
          </a:p>
          <a:p>
            <a:r>
              <a:rPr lang="en-US"/>
              <a:t>Rootkit này có hai nhiệm vụ: a/che giấu vết tích xâm nhập, không cho admin của máy biết là có kẻ xâm nhập, b/cho phép hacker xâm nhập và hoạt động trong máy với quyền cao hơn quyền user thường, thậm chí với quyền root. Với quyền đó, hacker có thể làm những điều mình muốn: điều khiển máy tính, thu thập dữ liệu, ăn trộm password, mở cổng hậu cho hacker thâm nhập, v.v….</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441" name="文本框 15"/>
          <p:cNvSpPr txBox="1"/>
          <p:nvPr/>
        </p:nvSpPr>
        <p:spPr>
          <a:xfrm>
            <a:off x="4844415" y="2214563"/>
            <a:ext cx="2503488" cy="2584450"/>
          </a:xfrm>
          <a:prstGeom prst="rect">
            <a:avLst/>
          </a:prstGeom>
          <a:noFill/>
          <a:ln w="9525">
            <a:noFill/>
          </a:ln>
        </p:spPr>
        <p:txBody>
          <a:bodyPr wrap="square" anchor="t">
            <a:spAutoFit/>
          </a:bodyPr>
          <a:p>
            <a:pPr algn="ctr"/>
            <a:r>
              <a:rPr lang="en-US" altLang="zh-CN" sz="5400" dirty="0">
                <a:solidFill>
                  <a:schemeClr val="bg1"/>
                </a:solidFill>
                <a:ea typeface="SimSun" panose="02010600030101010101" pitchFamily="2" charset="-122"/>
                <a:cs typeface="Calibri" panose="020F0502020204030204" pitchFamily="34" charset="0"/>
              </a:rPr>
              <a:t>Cách phòng chống</a:t>
            </a:r>
            <a:endParaRPr lang="en-US" altLang="zh-CN" sz="5400" dirty="0">
              <a:solidFill>
                <a:schemeClr val="bg1"/>
              </a:solidFill>
              <a:ea typeface="SimSun" panose="02010600030101010101" pitchFamily="2" charset="-122"/>
              <a:cs typeface="Calibri" panose="020F0502020204030204" pitchFamily="34" charset="0"/>
            </a:endParaRPr>
          </a:p>
        </p:txBody>
      </p:sp>
    </p:spTree>
  </p:cSld>
  <p:clrMapOvr>
    <a:masterClrMapping/>
  </p:clrMapOvr>
  <p:transition>
    <p:wheel spokes="8"/>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61" name="矩形 6"/>
          <p:cNvSpPr/>
          <p:nvPr/>
        </p:nvSpPr>
        <p:spPr>
          <a:xfrm>
            <a:off x="1031875" y="223520"/>
            <a:ext cx="10121900" cy="2324735"/>
          </a:xfrm>
          <a:prstGeom prst="rect">
            <a:avLst/>
          </a:prstGeom>
          <a:noFill/>
          <a:ln w="9525">
            <a:noFill/>
          </a:ln>
        </p:spPr>
        <p:txBody>
          <a:bodyPr wrap="square" lIns="0" tIns="0" rIns="0" bIns="0" anchor="t">
            <a:spAutoFit/>
          </a:bodyPr>
          <a:p>
            <a:pPr defTabSz="1216025">
              <a:lnSpc>
                <a:spcPct val="120000"/>
              </a:lnSpc>
              <a:spcBef>
                <a:spcPct val="20000"/>
              </a:spcBef>
            </a:pPr>
            <a:r>
              <a:rPr sz="1400" b="1" dirty="0">
                <a:solidFill>
                  <a:schemeClr val="accent1"/>
                </a:solidFill>
                <a:effectLst>
                  <a:outerShdw blurRad="38100" dist="25400" dir="5400000" algn="ctr" rotWithShape="0">
                    <a:srgbClr val="6E747A">
                      <a:alpha val="43000"/>
                    </a:srgbClr>
                  </a:outerShdw>
                </a:effectLst>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Cách tốt nhất để phòng chống rootkit là ngăn chặn khả năng cài đặt chúng bằng chiến lược phòng thủ nhiều lớp. Cụ thể là:</a:t>
            </a:r>
            <a:endParaRPr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endParaRPr>
          </a:p>
          <a:p>
            <a:pPr defTabSz="1216025">
              <a:lnSpc>
                <a:spcPct val="120000"/>
              </a:lnSpc>
              <a:spcBef>
                <a:spcPct val="20000"/>
              </a:spcBef>
            </a:pPr>
            <a:r>
              <a:rPr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 Cập nhật hệ thống chống antivirus và phần mềm gián điệp.</a:t>
            </a:r>
            <a:endParaRPr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endParaRPr>
          </a:p>
          <a:p>
            <a:pPr defTabSz="1216025">
              <a:lnSpc>
                <a:spcPct val="120000"/>
              </a:lnSpc>
              <a:spcBef>
                <a:spcPct val="20000"/>
              </a:spcBef>
            </a:pPr>
            <a:r>
              <a:rPr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 Triển khai hệ thống tường lửa mạng và host-based.</a:t>
            </a:r>
            <a:endParaRPr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endParaRPr>
          </a:p>
          <a:p>
            <a:pPr defTabSz="1216025">
              <a:lnSpc>
                <a:spcPct val="120000"/>
              </a:lnSpc>
              <a:spcBef>
                <a:spcPct val="20000"/>
              </a:spcBef>
            </a:pPr>
            <a:r>
              <a:rPr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 Cập nhật các bản vá cho hệ điều hành và ứng dụng.</a:t>
            </a:r>
            <a:endParaRPr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endParaRPr>
          </a:p>
          <a:p>
            <a:pPr defTabSz="1216025">
              <a:lnSpc>
                <a:spcPct val="120000"/>
              </a:lnSpc>
              <a:spcBef>
                <a:spcPct val="20000"/>
              </a:spcBef>
            </a:pPr>
            <a:r>
              <a:rPr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 Xiết chặt hệ điều hành.</a:t>
            </a:r>
            <a:endParaRPr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endParaRPr>
          </a:p>
          <a:p>
            <a:pPr defTabSz="1216025">
              <a:lnSpc>
                <a:spcPct val="120000"/>
              </a:lnSpc>
              <a:spcBef>
                <a:spcPct val="20000"/>
              </a:spcBef>
            </a:pPr>
            <a:r>
              <a:rPr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 Sử dụng phương pháp xác thực mạnh.</a:t>
            </a:r>
            <a:endParaRPr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endParaRPr>
          </a:p>
          <a:p>
            <a:pPr defTabSz="1216025">
              <a:lnSpc>
                <a:spcPct val="120000"/>
              </a:lnSpc>
              <a:spcBef>
                <a:spcPct val="20000"/>
              </a:spcBef>
            </a:pPr>
            <a:r>
              <a:rPr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 Không bao giờ sử dụng phần mềm từ những nguồn không tin cậy.</a:t>
            </a:r>
            <a:endParaRPr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endParaRPr>
          </a:p>
        </p:txBody>
      </p:sp>
      <p:sp>
        <p:nvSpPr>
          <p:cNvPr id="19462" name="矩形 7"/>
          <p:cNvSpPr/>
          <p:nvPr/>
        </p:nvSpPr>
        <p:spPr>
          <a:xfrm>
            <a:off x="1035050" y="2669540"/>
            <a:ext cx="10121900" cy="3401060"/>
          </a:xfrm>
          <a:prstGeom prst="rect">
            <a:avLst/>
          </a:prstGeom>
          <a:noFill/>
          <a:ln w="9525">
            <a:noFill/>
          </a:ln>
        </p:spPr>
        <p:txBody>
          <a:bodyPr wrap="square" lIns="0" tIns="0" rIns="0" bIns="0" anchor="t">
            <a:spAutoFit/>
          </a:bodyPr>
          <a:p>
            <a:pPr defTabSz="1216025">
              <a:lnSpc>
                <a:spcPct val="120000"/>
              </a:lnSpc>
              <a:spcBef>
                <a:spcPct val="20000"/>
              </a:spcBef>
            </a:pPr>
            <a:r>
              <a:rPr lang="en-US" sz="1400" dirty="0">
                <a:solidFill>
                  <a:schemeClr val="accent1"/>
                </a:solidFill>
                <a:effectLst>
                  <a:outerShdw blurRad="38100" dist="25400" dir="5400000" algn="ctr" rotWithShape="0">
                    <a:srgbClr val="6E747A">
                      <a:alpha val="43000"/>
                    </a:srgbClr>
                  </a:outerShdw>
                </a:effectLst>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Ngoài ra chúng ta cũng có thể sử dụng các phần mềm tiêu diệt rootkit như:</a:t>
            </a:r>
            <a:endParaRPr lang="en-US"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endParaRPr>
          </a:p>
          <a:p>
            <a:pPr defTabSz="1216025">
              <a:lnSpc>
                <a:spcPct val="120000"/>
              </a:lnSpc>
              <a:spcBef>
                <a:spcPct val="20000"/>
              </a:spcBef>
            </a:pPr>
            <a:r>
              <a:rPr lang="en-US"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 avast! ANTIROOTKIT</a:t>
            </a:r>
            <a:endParaRPr lang="en-US"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endParaRPr>
          </a:p>
          <a:p>
            <a:pPr defTabSz="1216025">
              <a:lnSpc>
                <a:spcPct val="120000"/>
              </a:lnSpc>
              <a:spcBef>
                <a:spcPct val="20000"/>
              </a:spcBef>
            </a:pPr>
            <a:r>
              <a:rPr lang="en-US"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 Kaspersky TDSSKiller</a:t>
            </a:r>
            <a:endParaRPr lang="en-US"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endParaRPr>
          </a:p>
          <a:p>
            <a:pPr defTabSz="1216025">
              <a:lnSpc>
                <a:spcPct val="120000"/>
              </a:lnSpc>
              <a:spcBef>
                <a:spcPct val="20000"/>
              </a:spcBef>
            </a:pPr>
            <a:r>
              <a:rPr lang="en-US"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 McAfee Rootkit Remover</a:t>
            </a:r>
            <a:endParaRPr lang="en-US"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endParaRPr>
          </a:p>
          <a:p>
            <a:pPr defTabSz="1216025">
              <a:lnSpc>
                <a:spcPct val="120000"/>
              </a:lnSpc>
              <a:spcBef>
                <a:spcPct val="20000"/>
              </a:spcBef>
            </a:pPr>
            <a:r>
              <a:rPr lang="en-US"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 Norton Power Eraser</a:t>
            </a:r>
            <a:endParaRPr lang="en-US"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endParaRPr>
          </a:p>
          <a:p>
            <a:pPr defTabSz="1216025">
              <a:lnSpc>
                <a:spcPct val="120000"/>
              </a:lnSpc>
              <a:spcBef>
                <a:spcPct val="20000"/>
              </a:spcBef>
            </a:pPr>
            <a:r>
              <a:rPr lang="en-US"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 Trend Micro RootkitBuster</a:t>
            </a:r>
            <a:endParaRPr lang="en-US"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endParaRPr>
          </a:p>
          <a:p>
            <a:pPr defTabSz="1216025">
              <a:lnSpc>
                <a:spcPct val="120000"/>
              </a:lnSpc>
              <a:spcBef>
                <a:spcPct val="20000"/>
              </a:spcBef>
            </a:pPr>
            <a:endParaRPr lang="en-US"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endParaRPr>
          </a:p>
          <a:p>
            <a:pPr defTabSz="1216025">
              <a:lnSpc>
                <a:spcPct val="120000"/>
              </a:lnSpc>
              <a:spcBef>
                <a:spcPct val="20000"/>
              </a:spcBef>
            </a:pPr>
            <a:r>
              <a:rPr lang="en-US"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Đối với giải pháp sử dụng phần mềm Anti-Rootkit, một trong những khó khăn hiện nay là nhiều hãng bảo mật chưa có công cụ hoàn chỉnh. Tại đợt kiểm định một số phần mềm Anti-Rootkit đang được sử dụng phổ biến tại Việt Nam, một số hãng bảo mật danh tiếng đã “xin khất” vì sản phẩm của họ đang phát triển hoặc trong giai đoạn beta. TSKH Nguyễn Khắc Việt cho rằng, rootkit là công nghệ cao và khá mới nên các phần mềm Anti-Rootkit luôn phải thụ động đuổi theo như “mèo vờn chuột” là điều dễ hiểu.</a:t>
            </a:r>
            <a:endParaRPr lang="en-US" sz="1400" dirty="0">
              <a:solidFill>
                <a:srgbClr val="445469"/>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 calcmode="lin" valueType="num">
                                      <p:cBhvr additive="base">
                                        <p:cTn id="7" dur="500" fill="hold"/>
                                        <p:tgtEl>
                                          <p:spTgt spid="1946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6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19461">
                                            <p:txEl>
                                              <p:pRg st="1" end="1"/>
                                            </p:txEl>
                                          </p:spTgt>
                                        </p:tgtEl>
                                        <p:attrNameLst>
                                          <p:attrName>style.visibility</p:attrName>
                                        </p:attrNameLst>
                                      </p:cBhvr>
                                      <p:to>
                                        <p:strVal val="visible"/>
                                      </p:to>
                                    </p:set>
                                    <p:animEffect transition="in" filter="checkerboard(across)">
                                      <p:cBhvr>
                                        <p:cTn id="13" dur="500"/>
                                        <p:tgtEl>
                                          <p:spTgt spid="19461">
                                            <p:txEl>
                                              <p:pRg st="1" end="1"/>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9461">
                                            <p:txEl>
                                              <p:pRg st="2" end="2"/>
                                            </p:txEl>
                                          </p:spTgt>
                                        </p:tgtEl>
                                        <p:attrNameLst>
                                          <p:attrName>style.visibility</p:attrName>
                                        </p:attrNameLst>
                                      </p:cBhvr>
                                      <p:to>
                                        <p:strVal val="visible"/>
                                      </p:to>
                                    </p:set>
                                    <p:animEffect transition="in" filter="checkerboard(across)">
                                      <p:cBhvr>
                                        <p:cTn id="16" dur="500"/>
                                        <p:tgtEl>
                                          <p:spTgt spid="19461">
                                            <p:txEl>
                                              <p:pRg st="2" end="2"/>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9461">
                                            <p:txEl>
                                              <p:pRg st="3" end="3"/>
                                            </p:txEl>
                                          </p:spTgt>
                                        </p:tgtEl>
                                        <p:attrNameLst>
                                          <p:attrName>style.visibility</p:attrName>
                                        </p:attrNameLst>
                                      </p:cBhvr>
                                      <p:to>
                                        <p:strVal val="visible"/>
                                      </p:to>
                                    </p:set>
                                    <p:animEffect transition="in" filter="checkerboard(across)">
                                      <p:cBhvr>
                                        <p:cTn id="19" dur="500"/>
                                        <p:tgtEl>
                                          <p:spTgt spid="19461">
                                            <p:txEl>
                                              <p:pRg st="3" end="3"/>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9461">
                                            <p:txEl>
                                              <p:pRg st="4" end="4"/>
                                            </p:txEl>
                                          </p:spTgt>
                                        </p:tgtEl>
                                        <p:attrNameLst>
                                          <p:attrName>style.visibility</p:attrName>
                                        </p:attrNameLst>
                                      </p:cBhvr>
                                      <p:to>
                                        <p:strVal val="visible"/>
                                      </p:to>
                                    </p:set>
                                    <p:animEffect transition="in" filter="checkerboard(across)">
                                      <p:cBhvr>
                                        <p:cTn id="22" dur="500"/>
                                        <p:tgtEl>
                                          <p:spTgt spid="19461">
                                            <p:txEl>
                                              <p:pRg st="4" end="4"/>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9461">
                                            <p:txEl>
                                              <p:pRg st="5" end="5"/>
                                            </p:txEl>
                                          </p:spTgt>
                                        </p:tgtEl>
                                        <p:attrNameLst>
                                          <p:attrName>style.visibility</p:attrName>
                                        </p:attrNameLst>
                                      </p:cBhvr>
                                      <p:to>
                                        <p:strVal val="visible"/>
                                      </p:to>
                                    </p:set>
                                    <p:animEffect transition="in" filter="checkerboard(across)">
                                      <p:cBhvr>
                                        <p:cTn id="25" dur="500"/>
                                        <p:tgtEl>
                                          <p:spTgt spid="19461">
                                            <p:txEl>
                                              <p:pRg st="5" end="5"/>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19461">
                                            <p:txEl>
                                              <p:pRg st="6" end="6"/>
                                            </p:txEl>
                                          </p:spTgt>
                                        </p:tgtEl>
                                        <p:attrNameLst>
                                          <p:attrName>style.visibility</p:attrName>
                                        </p:attrNameLst>
                                      </p:cBhvr>
                                      <p:to>
                                        <p:strVal val="visible"/>
                                      </p:to>
                                    </p:set>
                                    <p:animEffect transition="in" filter="checkerboard(across)">
                                      <p:cBhvr>
                                        <p:cTn id="28" dur="500"/>
                                        <p:tgtEl>
                                          <p:spTgt spid="19461">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462">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19462">
                                            <p:txEl>
                                              <p:pRg st="1" end="1"/>
                                            </p:txEl>
                                          </p:spTgt>
                                        </p:tgtEl>
                                        <p:attrNameLst>
                                          <p:attrName>style.visibility</p:attrName>
                                        </p:attrNameLst>
                                      </p:cBhvr>
                                      <p:to>
                                        <p:strVal val="visible"/>
                                      </p:to>
                                    </p:set>
                                    <p:animEffect transition="in" filter="diamond(in)">
                                      <p:cBhvr>
                                        <p:cTn id="37" dur="2000"/>
                                        <p:tgtEl>
                                          <p:spTgt spid="19462">
                                            <p:txEl>
                                              <p:pRg st="1" end="1"/>
                                            </p:txEl>
                                          </p:spTgt>
                                        </p:tgtEl>
                                      </p:cBhvr>
                                    </p:animEffect>
                                  </p:childTnLst>
                                </p:cTn>
                              </p:par>
                              <p:par>
                                <p:cTn id="38" presetID="8" presetClass="entr" presetSubtype="16" fill="hold" nodeType="withEffect">
                                  <p:stCondLst>
                                    <p:cond delay="0"/>
                                  </p:stCondLst>
                                  <p:childTnLst>
                                    <p:set>
                                      <p:cBhvr>
                                        <p:cTn id="39" dur="1" fill="hold">
                                          <p:stCondLst>
                                            <p:cond delay="0"/>
                                          </p:stCondLst>
                                        </p:cTn>
                                        <p:tgtEl>
                                          <p:spTgt spid="19462">
                                            <p:txEl>
                                              <p:pRg st="2" end="2"/>
                                            </p:txEl>
                                          </p:spTgt>
                                        </p:tgtEl>
                                        <p:attrNameLst>
                                          <p:attrName>style.visibility</p:attrName>
                                        </p:attrNameLst>
                                      </p:cBhvr>
                                      <p:to>
                                        <p:strVal val="visible"/>
                                      </p:to>
                                    </p:set>
                                    <p:animEffect transition="in" filter="diamond(in)">
                                      <p:cBhvr>
                                        <p:cTn id="40" dur="2000"/>
                                        <p:tgtEl>
                                          <p:spTgt spid="19462">
                                            <p:txEl>
                                              <p:pRg st="2" end="2"/>
                                            </p:txEl>
                                          </p:spTgt>
                                        </p:tgtEl>
                                      </p:cBhvr>
                                    </p:animEffect>
                                  </p:childTnLst>
                                </p:cTn>
                              </p:par>
                              <p:par>
                                <p:cTn id="41" presetID="8" presetClass="entr" presetSubtype="16" fill="hold" nodeType="withEffect">
                                  <p:stCondLst>
                                    <p:cond delay="0"/>
                                  </p:stCondLst>
                                  <p:childTnLst>
                                    <p:set>
                                      <p:cBhvr>
                                        <p:cTn id="42" dur="1" fill="hold">
                                          <p:stCondLst>
                                            <p:cond delay="0"/>
                                          </p:stCondLst>
                                        </p:cTn>
                                        <p:tgtEl>
                                          <p:spTgt spid="19462">
                                            <p:txEl>
                                              <p:pRg st="3" end="3"/>
                                            </p:txEl>
                                          </p:spTgt>
                                        </p:tgtEl>
                                        <p:attrNameLst>
                                          <p:attrName>style.visibility</p:attrName>
                                        </p:attrNameLst>
                                      </p:cBhvr>
                                      <p:to>
                                        <p:strVal val="visible"/>
                                      </p:to>
                                    </p:set>
                                    <p:animEffect transition="in" filter="diamond(in)">
                                      <p:cBhvr>
                                        <p:cTn id="43" dur="2000"/>
                                        <p:tgtEl>
                                          <p:spTgt spid="19462">
                                            <p:txEl>
                                              <p:pRg st="3" end="3"/>
                                            </p:txEl>
                                          </p:spTgt>
                                        </p:tgtEl>
                                      </p:cBhvr>
                                    </p:animEffect>
                                  </p:childTnLst>
                                </p:cTn>
                              </p:par>
                              <p:par>
                                <p:cTn id="44" presetID="8" presetClass="entr" presetSubtype="16" fill="hold" nodeType="withEffect">
                                  <p:stCondLst>
                                    <p:cond delay="0"/>
                                  </p:stCondLst>
                                  <p:childTnLst>
                                    <p:set>
                                      <p:cBhvr>
                                        <p:cTn id="45" dur="1" fill="hold">
                                          <p:stCondLst>
                                            <p:cond delay="0"/>
                                          </p:stCondLst>
                                        </p:cTn>
                                        <p:tgtEl>
                                          <p:spTgt spid="19462">
                                            <p:txEl>
                                              <p:pRg st="4" end="4"/>
                                            </p:txEl>
                                          </p:spTgt>
                                        </p:tgtEl>
                                        <p:attrNameLst>
                                          <p:attrName>style.visibility</p:attrName>
                                        </p:attrNameLst>
                                      </p:cBhvr>
                                      <p:to>
                                        <p:strVal val="visible"/>
                                      </p:to>
                                    </p:set>
                                    <p:animEffect transition="in" filter="diamond(in)">
                                      <p:cBhvr>
                                        <p:cTn id="46" dur="2000"/>
                                        <p:tgtEl>
                                          <p:spTgt spid="19462">
                                            <p:txEl>
                                              <p:pRg st="4" end="4"/>
                                            </p:txEl>
                                          </p:spTgt>
                                        </p:tgtEl>
                                      </p:cBhvr>
                                    </p:animEffect>
                                  </p:childTnLst>
                                </p:cTn>
                              </p:par>
                              <p:par>
                                <p:cTn id="47" presetID="8" presetClass="entr" presetSubtype="16" fill="hold" nodeType="withEffect">
                                  <p:stCondLst>
                                    <p:cond delay="0"/>
                                  </p:stCondLst>
                                  <p:childTnLst>
                                    <p:set>
                                      <p:cBhvr>
                                        <p:cTn id="48" dur="1" fill="hold">
                                          <p:stCondLst>
                                            <p:cond delay="0"/>
                                          </p:stCondLst>
                                        </p:cTn>
                                        <p:tgtEl>
                                          <p:spTgt spid="19462">
                                            <p:txEl>
                                              <p:pRg st="5" end="5"/>
                                            </p:txEl>
                                          </p:spTgt>
                                        </p:tgtEl>
                                        <p:attrNameLst>
                                          <p:attrName>style.visibility</p:attrName>
                                        </p:attrNameLst>
                                      </p:cBhvr>
                                      <p:to>
                                        <p:strVal val="visible"/>
                                      </p:to>
                                    </p:set>
                                    <p:animEffect transition="in" filter="diamond(in)">
                                      <p:cBhvr>
                                        <p:cTn id="49" dur="2000"/>
                                        <p:tgtEl>
                                          <p:spTgt spid="19462">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9462">
                                            <p:txEl>
                                              <p:pRg st="7" end="7"/>
                                            </p:txEl>
                                          </p:spTgt>
                                        </p:tgtEl>
                                        <p:attrNameLst>
                                          <p:attrName>style.visibility</p:attrName>
                                        </p:attrNameLst>
                                      </p:cBhvr>
                                      <p:to>
                                        <p:strVal val="visible"/>
                                      </p:to>
                                    </p:set>
                                    <p:anim calcmode="lin" valueType="num">
                                      <p:cBhvr additive="base">
                                        <p:cTn id="54" dur="500" fill="hold"/>
                                        <p:tgtEl>
                                          <p:spTgt spid="19462">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946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8681" name="文本框 15"/>
          <p:cNvSpPr txBox="1"/>
          <p:nvPr/>
        </p:nvSpPr>
        <p:spPr>
          <a:xfrm>
            <a:off x="4813300" y="2357438"/>
            <a:ext cx="2503488" cy="2306955"/>
          </a:xfrm>
          <a:prstGeom prst="rect">
            <a:avLst/>
          </a:prstGeom>
          <a:noFill/>
          <a:ln w="9525">
            <a:noFill/>
          </a:ln>
        </p:spPr>
        <p:txBody>
          <a:bodyPr anchor="t">
            <a:spAutoFit/>
          </a:bodyPr>
          <a:p>
            <a:pPr algn="ctr"/>
            <a:r>
              <a:rPr lang="en-US" altLang="zh-CN" sz="7200" dirty="0">
                <a:solidFill>
                  <a:schemeClr val="bg1"/>
                </a:solidFill>
                <a:ea typeface="SimSun" panose="02010600030101010101" pitchFamily="2" charset="-122"/>
                <a:cs typeface="Calibri" panose="020F0502020204030204" pitchFamily="34" charset="0"/>
              </a:rPr>
              <a:t>Hệ quả</a:t>
            </a:r>
            <a:endParaRPr lang="zh-CN" altLang="en-US" sz="7200" dirty="0">
              <a:solidFill>
                <a:schemeClr val="bg1"/>
              </a:solidFill>
              <a:ea typeface="SimSun" panose="02010600030101010101" pitchFamily="2" charset="-122"/>
              <a:cs typeface="Calibri" panose="020F0502020204030204" pitchFamily="34" charset="0"/>
            </a:endParaRPr>
          </a:p>
        </p:txBody>
      </p:sp>
    </p:spTree>
  </p:cSld>
  <p:clrMapOvr>
    <a:masterClrMapping/>
  </p:clrMapOvr>
  <p:transition>
    <p:check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文本框 5"/>
          <p:cNvSpPr txBox="1"/>
          <p:nvPr/>
        </p:nvSpPr>
        <p:spPr>
          <a:xfrm>
            <a:off x="405765" y="59690"/>
            <a:ext cx="11777980" cy="6739255"/>
          </a:xfrm>
          <a:prstGeom prst="rect">
            <a:avLst/>
          </a:prstGeom>
          <a:noFill/>
          <a:ln w="9525">
            <a:noFill/>
          </a:ln>
        </p:spPr>
        <p:txBody>
          <a:bodyPr wrap="square" anchor="t">
            <a:spAutoFit/>
          </a:bodyPr>
          <a:p>
            <a:r>
              <a:rPr lang="en-US" altLang="zh-CN" sz="2400" dirty="0">
                <a:solidFill>
                  <a:srgbClr val="404040"/>
                </a:solidFill>
                <a:ea typeface="SimSun" panose="02010600030101010101" pitchFamily="2" charset="-122"/>
                <a:cs typeface="Calibri" panose="020F0502020204030204" pitchFamily="34" charset="0"/>
              </a:rPr>
              <a:t>Theo báo cáo của McAfee, rootkit đang ngày càng độc hại hơn nhờ khả năng kết hợp với phần mềm gián điệp (spyware), virus và các mã độc hại khác và biến các cuộc tấn công trở nên “vô hình” trước các phần mềm bảo mật. Với khả năng xâm nhập hệ điều hành sâu hơn, rootkit không chỉ dùng các quyền bảo mật để ẩn mình mà còn mở “cửa hậu” (back door) cho hacker kiểm soát từ xa mọi hoạt động của máy tính.</a:t>
            </a:r>
            <a:endParaRPr lang="en-US" altLang="zh-CN" sz="2400" dirty="0">
              <a:solidFill>
                <a:srgbClr val="404040"/>
              </a:solidFill>
              <a:ea typeface="SimSun" panose="02010600030101010101" pitchFamily="2" charset="-122"/>
              <a:cs typeface="Calibri" panose="020F0502020204030204" pitchFamily="34" charset="0"/>
            </a:endParaRPr>
          </a:p>
          <a:p>
            <a:endParaRPr lang="en-US" altLang="zh-CN" sz="2400" dirty="0">
              <a:solidFill>
                <a:srgbClr val="404040"/>
              </a:solidFill>
              <a:ea typeface="SimSun" panose="02010600030101010101" pitchFamily="2" charset="-122"/>
              <a:cs typeface="Calibri" panose="020F0502020204030204" pitchFamily="34" charset="0"/>
            </a:endParaRPr>
          </a:p>
          <a:p>
            <a:r>
              <a:rPr lang="en-US" altLang="zh-CN" sz="2400" dirty="0">
                <a:solidFill>
                  <a:srgbClr val="404040"/>
                </a:solidFill>
                <a:ea typeface="SimSun" panose="02010600030101010101" pitchFamily="2" charset="-122"/>
                <a:cs typeface="Calibri" panose="020F0502020204030204" pitchFamily="34" charset="0"/>
              </a:rPr>
              <a:t>Ông Kam Chee Tat, trưởng nhóm kỹ sư phần mềm khu vực Đông Nam Á của McAfee cho biết, tuy tốc độ phát triển của rootkit không nhanh như các loại mã độc hại khác, nhưng trong những năm qua rootkit đã giúp các loại mã độc hại ẩn nấp ngày càng sâu hơn và khó phát hiện hơn. Nguy hiểm hơn là xu hướng tích hợp sẵn rootkit trong các mã độc hại của hacker nhắm đến tài khoản tín dụng cá nhân và các ngân hàng. Hacker ngày càng chuyên nghiệp hơn trong việc tạo ra rootkit cho từng loại malware mà chúng phát triển.</a:t>
            </a:r>
            <a:endParaRPr lang="en-US" altLang="zh-CN" sz="2400" dirty="0">
              <a:solidFill>
                <a:srgbClr val="404040"/>
              </a:solidFill>
              <a:ea typeface="SimSun" panose="02010600030101010101" pitchFamily="2" charset="-122"/>
              <a:cs typeface="Calibri" panose="020F0502020204030204" pitchFamily="34" charset="0"/>
            </a:endParaRPr>
          </a:p>
          <a:p>
            <a:endParaRPr lang="en-US" altLang="zh-CN" sz="2400" dirty="0">
              <a:solidFill>
                <a:srgbClr val="404040"/>
              </a:solidFill>
              <a:ea typeface="SimSun" panose="02010600030101010101" pitchFamily="2" charset="-122"/>
              <a:cs typeface="Calibri" panose="020F0502020204030204" pitchFamily="34" charset="0"/>
            </a:endParaRPr>
          </a:p>
          <a:p>
            <a:r>
              <a:rPr lang="en-US" altLang="zh-CN" sz="2400" dirty="0">
                <a:solidFill>
                  <a:srgbClr val="404040"/>
                </a:solidFill>
                <a:ea typeface="SimSun" panose="02010600030101010101" pitchFamily="2" charset="-122"/>
                <a:cs typeface="Calibri" panose="020F0502020204030204" pitchFamily="34" charset="0"/>
              </a:rPr>
              <a:t>TSKH Việt cho biết thêm: “Rootkit là một công nghệ mới, có khả năng vô hiệu hóa được các phần mềm diệt virus và mã độc hại thông thường, chính vì vậy nó tiềm ẩn những mối nguy hại chưa lường trước được trong lĩnh vực an toàn thông tin. Công việc nghiên cứu, đánh giá cũng như nâng cao nhận thức của người dùng về nguy cơ tiềm ẩn của rootkit hiện nay là thực sự cần thiết.”</a:t>
            </a:r>
            <a:endParaRPr lang="en-US" altLang="zh-CN" sz="2400" dirty="0">
              <a:solidFill>
                <a:srgbClr val="404040"/>
              </a:solidFill>
              <a:ea typeface="SimSun" panose="02010600030101010101" pitchFamily="2" charset="-122"/>
              <a:cs typeface="Calibri" panose="020F050202020403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697">
                                            <p:txEl>
                                              <p:pRg st="0" end="0"/>
                                            </p:txEl>
                                          </p:spTgt>
                                        </p:tgtEl>
                                        <p:attrNameLst>
                                          <p:attrName>style.visibility</p:attrName>
                                        </p:attrNameLst>
                                      </p:cBhvr>
                                      <p:to>
                                        <p:strVal val="visible"/>
                                      </p:to>
                                    </p:set>
                                    <p:animEffect transition="in" filter="blinds(horizontal)">
                                      <p:cBhvr>
                                        <p:cTn id="7" dur="500"/>
                                        <p:tgtEl>
                                          <p:spTgt spid="2969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9697">
                                            <p:txEl>
                                              <p:pRg st="2" end="2"/>
                                            </p:txEl>
                                          </p:spTgt>
                                        </p:tgtEl>
                                        <p:attrNameLst>
                                          <p:attrName>style.visibility</p:attrName>
                                        </p:attrNameLst>
                                      </p:cBhvr>
                                      <p:to>
                                        <p:strVal val="visible"/>
                                      </p:to>
                                    </p:set>
                                    <p:animEffect transition="in" filter="blinds(horizontal)">
                                      <p:cBhvr>
                                        <p:cTn id="10" dur="500"/>
                                        <p:tgtEl>
                                          <p:spTgt spid="2969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9697">
                                            <p:txEl>
                                              <p:pRg st="4" end="4"/>
                                            </p:txEl>
                                          </p:spTgt>
                                        </p:tgtEl>
                                        <p:attrNameLst>
                                          <p:attrName>style.visibility</p:attrName>
                                        </p:attrNameLst>
                                      </p:cBhvr>
                                      <p:to>
                                        <p:strVal val="visible"/>
                                      </p:to>
                                    </p:set>
                                    <p:animEffect transition="in" filter="blinds(horizontal)">
                                      <p:cBhvr>
                                        <p:cTn id="15" dur="500"/>
                                        <p:tgtEl>
                                          <p:spTgt spid="2969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椭圆 4"/>
          <p:cNvSpPr/>
          <p:nvPr/>
        </p:nvSpPr>
        <p:spPr>
          <a:xfrm>
            <a:off x="9482138" y="2987675"/>
            <a:ext cx="1865313" cy="18637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a:off x="9609138" y="-7937"/>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069263" y="1676400"/>
            <a:ext cx="1722438" cy="17224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9990138" y="5594350"/>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11069638" y="5038725"/>
            <a:ext cx="603250"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8931275" y="255588"/>
            <a:ext cx="1033463"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11545888" y="3175000"/>
            <a:ext cx="482600"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7707313" y="4065588"/>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9091613" y="4211638"/>
            <a:ext cx="398463" cy="398463"/>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20" name="文本框 31"/>
          <p:cNvSpPr txBox="1"/>
          <p:nvPr/>
        </p:nvSpPr>
        <p:spPr>
          <a:xfrm>
            <a:off x="1582738" y="3754438"/>
            <a:ext cx="4673600" cy="1200150"/>
          </a:xfrm>
          <a:prstGeom prst="rect">
            <a:avLst/>
          </a:prstGeom>
          <a:noFill/>
          <a:ln w="9525">
            <a:noFill/>
          </a:ln>
        </p:spPr>
        <p:txBody>
          <a:bodyPr anchor="t">
            <a:spAutoFit/>
          </a:bodyPr>
          <a:p>
            <a:pPr algn="dist">
              <a:buFont typeface="Arial" panose="020B0604020202020204" pitchFamily="34" charset="0"/>
            </a:pPr>
            <a:r>
              <a:rPr lang="en-US" altLang="zh-CN" sz="7200" dirty="0">
                <a:solidFill>
                  <a:srgbClr val="02B3C5"/>
                </a:solidFill>
                <a:ea typeface="SimSun" panose="02010600030101010101" pitchFamily="2" charset="-122"/>
                <a:cs typeface="Calibri" panose="020F0502020204030204" pitchFamily="34" charset="0"/>
              </a:rPr>
              <a:t>THANK YOU</a:t>
            </a:r>
            <a:endParaRPr lang="zh-CN" altLang="en-US" sz="7200" dirty="0">
              <a:solidFill>
                <a:srgbClr val="02B3C5"/>
              </a:solidFill>
              <a:ea typeface="SimSun" panose="02010600030101010101" pitchFamily="2" charset="-122"/>
              <a:cs typeface="Calibri" panose="020F0502020204030204" pitchFamily="34" charset="0"/>
            </a:endParaRPr>
          </a:p>
        </p:txBody>
      </p:sp>
      <p:sp>
        <p:nvSpPr>
          <p:cNvPr id="33821" name="文本框 32"/>
          <p:cNvSpPr txBox="1"/>
          <p:nvPr/>
        </p:nvSpPr>
        <p:spPr>
          <a:xfrm>
            <a:off x="1763713" y="4884738"/>
            <a:ext cx="4276725" cy="306705"/>
          </a:xfrm>
          <a:prstGeom prst="rect">
            <a:avLst/>
          </a:prstGeom>
          <a:noFill/>
          <a:ln w="9525">
            <a:noFill/>
          </a:ln>
        </p:spPr>
        <p:txBody>
          <a:bodyPr anchor="t">
            <a:spAutoFit/>
          </a:bodyPr>
          <a:p>
            <a:pPr algn="l">
              <a:buFont typeface="Arial" panose="020B0604020202020204" pitchFamily="34" charset="0"/>
            </a:pPr>
            <a:r>
              <a:rPr lang="en-US" sz="1400" b="1" dirty="0">
                <a:solidFill>
                  <a:srgbClr val="424242"/>
                </a:solidFill>
                <a:ea typeface="Calibri" panose="020F0502020204030204" pitchFamily="34" charset="0"/>
                <a:cs typeface="Calibri" panose="020F0502020204030204" pitchFamily="34" charset="0"/>
              </a:rPr>
              <a:t>Phạm Đức Khánh Duy</a:t>
            </a:r>
            <a:endParaRPr lang="en-US" sz="1400" b="1" dirty="0">
              <a:solidFill>
                <a:srgbClr val="424242"/>
              </a:solidFill>
              <a:ea typeface="Calibri" panose="020F0502020204030204" pitchFamily="34" charset="0"/>
              <a:cs typeface="Calibri" panose="020F0502020204030204" pitchFamily="34" charset="0"/>
            </a:endParaRPr>
          </a:p>
        </p:txBody>
      </p:sp>
      <p:sp>
        <p:nvSpPr>
          <p:cNvPr id="33822" name="文本框 33"/>
          <p:cNvSpPr txBox="1"/>
          <p:nvPr/>
        </p:nvSpPr>
        <p:spPr>
          <a:xfrm>
            <a:off x="3074988" y="5173663"/>
            <a:ext cx="2074862" cy="306705"/>
          </a:xfrm>
          <a:prstGeom prst="rect">
            <a:avLst/>
          </a:prstGeom>
          <a:noFill/>
          <a:ln w="9525">
            <a:noFill/>
          </a:ln>
        </p:spPr>
        <p:txBody>
          <a:bodyPr anchor="t">
            <a:spAutoFit/>
          </a:bodyPr>
          <a:p>
            <a:pPr algn="dist">
              <a:buFont typeface="Arial" panose="020B0604020202020204" pitchFamily="34" charset="0"/>
            </a:pPr>
            <a:r>
              <a:rPr lang="en-US" sz="1400" dirty="0">
                <a:solidFill>
                  <a:srgbClr val="424242"/>
                </a:solidFill>
                <a:ea typeface="SimSun" panose="02010600030101010101" pitchFamily="2" charset="-122"/>
                <a:cs typeface="Calibri" panose="020F0502020204030204" pitchFamily="34" charset="0"/>
              </a:rPr>
              <a:t>2183143</a:t>
            </a:r>
            <a:endParaRPr lang="en-US" sz="1400" dirty="0">
              <a:solidFill>
                <a:srgbClr val="424242"/>
              </a:solidFill>
              <a:ea typeface="Calibri" panose="020F0502020204030204" pitchFamily="34" charset="0"/>
              <a:cs typeface="Calibri" panose="020F0502020204030204" pitchFamily="34" charset="0"/>
            </a:endParaRPr>
          </a:p>
        </p:txBody>
      </p:sp>
    </p:spTree>
  </p:cSld>
  <p:clrMapOvr>
    <a:masterClrMapping/>
  </p:clrMapOvr>
  <p:transition>
    <p:cover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2730500" y="484346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354647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1433513" y="378936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2730500" y="301307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4148138" y="466407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199" name="文本框 34"/>
          <p:cNvSpPr txBox="1"/>
          <p:nvPr/>
        </p:nvSpPr>
        <p:spPr>
          <a:xfrm>
            <a:off x="6613525" y="2871788"/>
            <a:ext cx="4251325" cy="460375"/>
          </a:xfrm>
          <a:prstGeom prst="rect">
            <a:avLst/>
          </a:prstGeom>
          <a:noFill/>
          <a:ln w="9525">
            <a:noFill/>
          </a:ln>
        </p:spPr>
        <p:txBody>
          <a:bodyPr wrap="square" anchor="t">
            <a:spAutoFit/>
          </a:bodyPr>
          <a:p>
            <a:pPr defTabSz="914400"/>
            <a:r>
              <a:rPr lang="en-US" altLang="zh-CN" sz="2400" dirty="0">
                <a:solidFill>
                  <a:srgbClr val="404040"/>
                </a:solidFill>
                <a:ea typeface="SimSun" panose="02010600030101010101" pitchFamily="2" charset="-122"/>
                <a:cs typeface="Calibri" panose="020F0502020204030204" pitchFamily="34" charset="0"/>
              </a:rPr>
              <a:t>Giới thiệu về Rootkit </a:t>
            </a:r>
            <a:endParaRPr lang="en-US" altLang="zh-CN" sz="2400" dirty="0">
              <a:solidFill>
                <a:srgbClr val="404040"/>
              </a:solidFill>
              <a:ea typeface="SimSun" panose="02010600030101010101" pitchFamily="2" charset="-122"/>
              <a:cs typeface="Calibri" panose="020F0502020204030204" pitchFamily="34" charset="0"/>
            </a:endParaRPr>
          </a:p>
        </p:txBody>
      </p:sp>
      <p:sp>
        <p:nvSpPr>
          <p:cNvPr id="36" name="椭圆 35"/>
          <p:cNvSpPr/>
          <p:nvPr/>
        </p:nvSpPr>
        <p:spPr>
          <a:xfrm>
            <a:off x="6045200" y="2919413"/>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1" name="文本框 36"/>
          <p:cNvSpPr txBox="1"/>
          <p:nvPr/>
        </p:nvSpPr>
        <p:spPr>
          <a:xfrm>
            <a:off x="6613525" y="3516313"/>
            <a:ext cx="4251325" cy="460375"/>
          </a:xfrm>
          <a:prstGeom prst="rect">
            <a:avLst/>
          </a:prstGeom>
          <a:noFill/>
          <a:ln w="9525">
            <a:noFill/>
          </a:ln>
        </p:spPr>
        <p:txBody>
          <a:bodyPr wrap="square" anchor="t">
            <a:spAutoFit/>
          </a:bodyPr>
          <a:p>
            <a:pPr defTabSz="914400"/>
            <a:r>
              <a:rPr lang="en-US" altLang="zh-CN" sz="2400" dirty="0">
                <a:solidFill>
                  <a:srgbClr val="404040"/>
                </a:solidFill>
                <a:ea typeface="SimSun" panose="02010600030101010101" pitchFamily="2" charset="-122"/>
                <a:cs typeface="Calibri" panose="020F0502020204030204" pitchFamily="34" charset="0"/>
              </a:rPr>
              <a:t>Phương thức hoạt động </a:t>
            </a:r>
            <a:endParaRPr lang="en-US" altLang="zh-CN" sz="2400" dirty="0">
              <a:solidFill>
                <a:srgbClr val="404040"/>
              </a:solidFill>
              <a:ea typeface="SimSun" panose="02010600030101010101" pitchFamily="2" charset="-122"/>
              <a:cs typeface="Calibri" panose="020F0502020204030204" pitchFamily="34" charset="0"/>
            </a:endParaRPr>
          </a:p>
        </p:txBody>
      </p:sp>
      <p:sp>
        <p:nvSpPr>
          <p:cNvPr id="38" name="椭圆 37"/>
          <p:cNvSpPr/>
          <p:nvPr/>
        </p:nvSpPr>
        <p:spPr>
          <a:xfrm>
            <a:off x="6045200" y="3562350"/>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3" name="文本框 42"/>
          <p:cNvSpPr txBox="1"/>
          <p:nvPr/>
        </p:nvSpPr>
        <p:spPr>
          <a:xfrm>
            <a:off x="5937250" y="1949450"/>
            <a:ext cx="3451225" cy="768350"/>
          </a:xfrm>
          <a:prstGeom prst="rect">
            <a:avLst/>
          </a:prstGeom>
          <a:noFill/>
          <a:ln w="9525">
            <a:noFill/>
          </a:ln>
        </p:spPr>
        <p:txBody>
          <a:bodyPr anchor="t">
            <a:spAutoFit/>
          </a:bodyPr>
          <a:p>
            <a:r>
              <a:rPr lang="en-US" sz="4400" dirty="0">
                <a:solidFill>
                  <a:srgbClr val="02B3C5"/>
                </a:solidFill>
                <a:ea typeface="SimSun" panose="02010600030101010101" pitchFamily="2" charset="-122"/>
                <a:cs typeface="Calibri" panose="020F0502020204030204" pitchFamily="34" charset="0"/>
              </a:rPr>
              <a:t>Rootkit</a:t>
            </a:r>
            <a:endParaRPr lang="en-US" sz="4400" dirty="0">
              <a:solidFill>
                <a:srgbClr val="02B3C5"/>
              </a:solidFill>
              <a:ea typeface="SimSun" panose="02010600030101010101" pitchFamily="2" charset="-122"/>
              <a:cs typeface="Calibri" panose="020F0502020204030204" pitchFamily="34" charset="0"/>
            </a:endParaRPr>
          </a:p>
        </p:txBody>
      </p:sp>
      <p:sp>
        <p:nvSpPr>
          <p:cNvPr id="8204" name="文本框 43"/>
          <p:cNvSpPr txBox="1"/>
          <p:nvPr/>
        </p:nvSpPr>
        <p:spPr>
          <a:xfrm>
            <a:off x="6613525" y="4152900"/>
            <a:ext cx="4251325" cy="460375"/>
          </a:xfrm>
          <a:prstGeom prst="rect">
            <a:avLst/>
          </a:prstGeom>
          <a:noFill/>
          <a:ln w="9525">
            <a:noFill/>
          </a:ln>
        </p:spPr>
        <p:txBody>
          <a:bodyPr wrap="square" anchor="t">
            <a:spAutoFit/>
          </a:bodyPr>
          <a:p>
            <a:pPr defTabSz="914400"/>
            <a:r>
              <a:rPr lang="en-US" sz="2400" dirty="0">
                <a:solidFill>
                  <a:srgbClr val="404040"/>
                </a:solidFill>
                <a:ea typeface="SimSun" panose="02010600030101010101" pitchFamily="2" charset="-122"/>
                <a:cs typeface="Calibri" panose="020F0502020204030204" pitchFamily="34" charset="0"/>
              </a:rPr>
              <a:t>Cách phòng chống </a:t>
            </a:r>
            <a:endParaRPr lang="en-US" sz="2400" dirty="0">
              <a:solidFill>
                <a:srgbClr val="404040"/>
              </a:solidFill>
              <a:ea typeface="SimSun" panose="02010600030101010101" pitchFamily="2" charset="-122"/>
              <a:cs typeface="Calibri" panose="020F0502020204030204" pitchFamily="34" charset="0"/>
            </a:endParaRPr>
          </a:p>
        </p:txBody>
      </p:sp>
      <p:sp>
        <p:nvSpPr>
          <p:cNvPr id="45" name="椭圆 44"/>
          <p:cNvSpPr/>
          <p:nvPr/>
        </p:nvSpPr>
        <p:spPr>
          <a:xfrm>
            <a:off x="6045200" y="4198938"/>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6" name="文本框 45"/>
          <p:cNvSpPr txBox="1"/>
          <p:nvPr/>
        </p:nvSpPr>
        <p:spPr>
          <a:xfrm>
            <a:off x="6613525" y="4795838"/>
            <a:ext cx="4251325" cy="460375"/>
          </a:xfrm>
          <a:prstGeom prst="rect">
            <a:avLst/>
          </a:prstGeom>
          <a:noFill/>
          <a:ln w="9525">
            <a:noFill/>
          </a:ln>
        </p:spPr>
        <p:txBody>
          <a:bodyPr wrap="square" anchor="t">
            <a:spAutoFit/>
          </a:bodyPr>
          <a:p>
            <a:pPr defTabSz="914400"/>
            <a:r>
              <a:rPr lang="en-US" altLang="zh-CN" sz="2400" dirty="0">
                <a:solidFill>
                  <a:srgbClr val="404040"/>
                </a:solidFill>
                <a:ea typeface="SimSun" panose="02010600030101010101" pitchFamily="2" charset="-122"/>
                <a:cs typeface="Calibri" panose="020F0502020204030204" pitchFamily="34" charset="0"/>
              </a:rPr>
              <a:t>Hệ quả mà Rootkit để lại </a:t>
            </a:r>
            <a:endParaRPr lang="en-US" altLang="zh-CN" sz="2400" dirty="0">
              <a:solidFill>
                <a:srgbClr val="404040"/>
              </a:solidFill>
              <a:ea typeface="SimSun" panose="02010600030101010101" pitchFamily="2" charset="-122"/>
              <a:cs typeface="Calibri" panose="020F0502020204030204" pitchFamily="34" charset="0"/>
            </a:endParaRPr>
          </a:p>
        </p:txBody>
      </p:sp>
      <p:sp>
        <p:nvSpPr>
          <p:cNvPr id="47" name="椭圆 46"/>
          <p:cNvSpPr/>
          <p:nvPr/>
        </p:nvSpPr>
        <p:spPr>
          <a:xfrm>
            <a:off x="6045200" y="4843463"/>
            <a:ext cx="339725" cy="338138"/>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225" name="文本框 15"/>
          <p:cNvSpPr txBox="1"/>
          <p:nvPr/>
        </p:nvSpPr>
        <p:spPr>
          <a:xfrm>
            <a:off x="4813300" y="2357438"/>
            <a:ext cx="2503488" cy="2306955"/>
          </a:xfrm>
          <a:prstGeom prst="rect">
            <a:avLst/>
          </a:prstGeom>
          <a:noFill/>
          <a:ln w="9525">
            <a:noFill/>
          </a:ln>
        </p:spPr>
        <p:txBody>
          <a:bodyPr anchor="t">
            <a:spAutoFit/>
          </a:bodyPr>
          <a:p>
            <a:pPr algn="ctr"/>
            <a:r>
              <a:rPr lang="en-US" altLang="zh-CN" sz="7200" dirty="0">
                <a:solidFill>
                  <a:schemeClr val="bg1"/>
                </a:solidFill>
                <a:ea typeface="SimSun" panose="02010600030101010101" pitchFamily="2" charset="-122"/>
                <a:cs typeface="Calibri" panose="020F0502020204030204" pitchFamily="34" charset="0"/>
              </a:rPr>
              <a:t>Giới thiệu</a:t>
            </a:r>
            <a:endParaRPr lang="en-US" altLang="zh-CN" sz="7200" dirty="0">
              <a:solidFill>
                <a:schemeClr val="bg1"/>
              </a:solidFill>
              <a:ea typeface="SimSun" panose="02010600030101010101" pitchFamily="2" charset="-122"/>
              <a:cs typeface="Calibri" panose="020F0502020204030204" pitchFamily="34" charset="0"/>
            </a:endParaRPr>
          </a:p>
        </p:txBody>
      </p:sp>
    </p:spTree>
  </p:cSld>
  <p:clrMapOvr>
    <a:masterClrMapping/>
  </p:clrMapOvr>
  <p:transition>
    <p:wedg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p:sp>
        <p:nvSpPr>
          <p:cNvPr id="10241" name="文本框 5"/>
          <p:cNvSpPr txBox="1"/>
          <p:nvPr/>
        </p:nvSpPr>
        <p:spPr>
          <a:xfrm>
            <a:off x="383223" y="275590"/>
            <a:ext cx="4252912" cy="583565"/>
          </a:xfrm>
          <a:prstGeom prst="rect">
            <a:avLst/>
          </a:prstGeom>
          <a:noFill/>
          <a:ln w="9525">
            <a:noFill/>
          </a:ln>
        </p:spPr>
        <p:txBody>
          <a:bodyPr anchor="t">
            <a:spAutoFit/>
          </a:bodyPr>
          <a:p>
            <a:r>
              <a:rPr lang="en-US" altLang="zh-CN" sz="3200" dirty="0">
                <a:ln w="22225">
                  <a:solidFill>
                    <a:schemeClr val="accent2"/>
                  </a:solidFill>
                  <a:prstDash val="solid"/>
                </a:ln>
                <a:solidFill>
                  <a:schemeClr val="accent2">
                    <a:lumMod val="40000"/>
                    <a:lumOff val="60000"/>
                  </a:schemeClr>
                </a:solidFill>
                <a:effectLst/>
                <a:ea typeface="Calibri" panose="020F0502020204030204" pitchFamily="34" charset="0"/>
                <a:cs typeface="Calibri" panose="020F0502020204030204" pitchFamily="34" charset="0"/>
              </a:rPr>
              <a:t>Rootkit</a:t>
            </a:r>
            <a:endParaRPr lang="en-US" altLang="zh-CN" sz="3200" dirty="0">
              <a:ln w="22225">
                <a:solidFill>
                  <a:schemeClr val="accent2"/>
                </a:solidFill>
                <a:prstDash val="solid"/>
              </a:ln>
              <a:solidFill>
                <a:schemeClr val="accent2">
                  <a:lumMod val="40000"/>
                  <a:lumOff val="60000"/>
                </a:schemeClr>
              </a:solidFill>
              <a:effectLst/>
              <a:ea typeface="Calibri" panose="020F0502020204030204" pitchFamily="34" charset="0"/>
              <a:cs typeface="Calibri" panose="020F0502020204030204" pitchFamily="34" charset="0"/>
            </a:endParaRPr>
          </a:p>
        </p:txBody>
      </p:sp>
      <p:sp>
        <p:nvSpPr>
          <p:cNvPr id="2" name="Text Box 1"/>
          <p:cNvSpPr txBox="1"/>
          <p:nvPr/>
        </p:nvSpPr>
        <p:spPr>
          <a:xfrm>
            <a:off x="383540" y="735965"/>
            <a:ext cx="11490960" cy="3415030"/>
          </a:xfrm>
          <a:prstGeom prst="rect">
            <a:avLst/>
          </a:prstGeom>
          <a:noFill/>
        </p:spPr>
        <p:txBody>
          <a:bodyPr wrap="square" rtlCol="0">
            <a:spAutoFit/>
          </a:bodyPr>
          <a:p>
            <a:r>
              <a:rPr lang="en-US" b="1"/>
              <a:t>Rootkit</a:t>
            </a:r>
            <a:r>
              <a:rPr lang="en-US"/>
              <a:t> là một công cụ thường được hacker sử dụng để chiếm quyền truy cập vào hệ thống máy tính. Chúng có thể là phần mềm hoặc bộ công cụ che giấu sự tồn tại của phần mềm gây hại. </a:t>
            </a:r>
            <a:endParaRPr lang="en-US"/>
          </a:p>
          <a:p>
            <a:endParaRPr lang="en-US"/>
          </a:p>
          <a:p>
            <a:r>
              <a:rPr lang="en-US"/>
              <a:t>Rootkit che dấu các tập tin, dữ liệu hệ thống hay tiến trình đang chạy để hacker truy cập vào hệ thống máy tính mà người quản lý quyền root cũng không phát hiện được. Máy tính bị cài rootkit gọi là máy bị “chiếm quyền root”. </a:t>
            </a:r>
            <a:endParaRPr lang="en-US"/>
          </a:p>
          <a:p>
            <a:endParaRPr lang="en-US"/>
          </a:p>
          <a:p>
            <a:r>
              <a:rPr lang="en-US"/>
              <a:t>Chính vì đặc tính này mà thuật ngữ rootkit ban đầu được dùng cho hệ thống bộ công cụ Unix, nhằm che dấu vết tích của hacker. Thậm chí, dù người quản trị hệ thống có dùng các lệnh kiểm tra phổ biến như “ps”, netstat”, “w” hay “passwd” cũng không thể phát hiện được kẻ xâm nhập. Từ đó, nó trở thành tấm “lá chắn” để hacker thực hiện quyền root trên hệ thống một cách an toàn. </a:t>
            </a:r>
            <a:endParaRPr lang="en-US"/>
          </a:p>
          <a:p>
            <a:endParaRPr lang="en-US"/>
          </a:p>
          <a:p>
            <a:r>
              <a:rPr lang="en-US"/>
              <a:t>Hiện nay, rootkit còn là thuật ngữ dùng cho Microsoft Windows khi có các công cụ tương tự xuất hiện.</a:t>
            </a:r>
            <a:endParaRPr lang="en-US"/>
          </a:p>
        </p:txBody>
      </p:sp>
      <p:pic>
        <p:nvPicPr>
          <p:cNvPr id="6" name="Content Placeholder 5"/>
          <p:cNvPicPr>
            <a:picLocks noChangeAspect="1"/>
          </p:cNvPicPr>
          <p:nvPr>
            <p:ph idx="1"/>
          </p:nvPr>
        </p:nvPicPr>
        <p:blipFill>
          <a:blip r:embed="rId1"/>
          <a:stretch>
            <a:fillRect/>
          </a:stretch>
        </p:blipFill>
        <p:spPr>
          <a:xfrm>
            <a:off x="-5080" y="4151630"/>
            <a:ext cx="12249785" cy="2727325"/>
          </a:xfrm>
          <a:prstGeom prst="rect">
            <a:avLst/>
          </a:prstGeom>
        </p:spPr>
      </p:pic>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文本框 5"/>
          <p:cNvSpPr txBox="1"/>
          <p:nvPr/>
        </p:nvSpPr>
        <p:spPr>
          <a:xfrm>
            <a:off x="385763" y="295275"/>
            <a:ext cx="4252912" cy="583565"/>
          </a:xfrm>
          <a:prstGeom prst="rect">
            <a:avLst/>
          </a:prstGeom>
          <a:noFill/>
          <a:ln w="9525">
            <a:noFill/>
          </a:ln>
        </p:spPr>
        <p:txBody>
          <a:bodyPr anchor="t">
            <a:spAutoFit/>
          </a:bodyPr>
          <a:p>
            <a:r>
              <a:rPr lang="en-US" altLang="zh-CN" sz="3200" dirty="0">
                <a:ln w="22225">
                  <a:solidFill>
                    <a:schemeClr val="accent2"/>
                  </a:solidFill>
                  <a:prstDash val="solid"/>
                </a:ln>
                <a:solidFill>
                  <a:schemeClr val="accent2">
                    <a:lumMod val="40000"/>
                    <a:lumOff val="60000"/>
                  </a:schemeClr>
                </a:solidFill>
                <a:effectLst/>
                <a:ea typeface="Calibri" panose="020F0502020204030204" pitchFamily="34" charset="0"/>
                <a:cs typeface="Calibri" panose="020F0502020204030204" pitchFamily="34" charset="0"/>
              </a:rPr>
              <a:t>Đặc điểm của Rootkit</a:t>
            </a:r>
            <a:endParaRPr lang="en-US" altLang="zh-CN" sz="3200" dirty="0">
              <a:ln w="22225">
                <a:solidFill>
                  <a:schemeClr val="accent2"/>
                </a:solidFill>
                <a:prstDash val="solid"/>
              </a:ln>
              <a:solidFill>
                <a:schemeClr val="accent2">
                  <a:lumMod val="40000"/>
                  <a:lumOff val="60000"/>
                </a:schemeClr>
              </a:solidFill>
              <a:effectLst/>
              <a:ea typeface="Calibri" panose="020F0502020204030204" pitchFamily="34" charset="0"/>
              <a:cs typeface="Calibri" panose="020F0502020204030204" pitchFamily="34" charset="0"/>
            </a:endParaRPr>
          </a:p>
        </p:txBody>
      </p:sp>
      <p:sp>
        <p:nvSpPr>
          <p:cNvPr id="2" name="Text Box 1"/>
          <p:cNvSpPr txBox="1"/>
          <p:nvPr/>
        </p:nvSpPr>
        <p:spPr>
          <a:xfrm>
            <a:off x="431165" y="1009015"/>
            <a:ext cx="11702415" cy="2306955"/>
          </a:xfrm>
          <a:prstGeom prst="rect">
            <a:avLst/>
          </a:prstGeom>
          <a:noFill/>
        </p:spPr>
        <p:txBody>
          <a:bodyPr wrap="square" rtlCol="0">
            <a:spAutoFit/>
          </a:bodyPr>
          <a:p>
            <a:r>
              <a:rPr lang="en-US" sz="2400">
                <a:solidFill>
                  <a:schemeClr val="tx1"/>
                </a:solidFill>
                <a:effectLst>
                  <a:outerShdw blurRad="38100" dist="19050" dir="2700000" algn="tl" rotWithShape="0">
                    <a:schemeClr val="dk1">
                      <a:alpha val="40000"/>
                    </a:schemeClr>
                  </a:outerShdw>
                </a:effectLst>
              </a:rPr>
              <a:t>Đặc điểm chính của rootkit là có khả năng che dấu nên nếu dùng các chương trình từ hệ thống như: “Registry Editor”, “Find Files”, “Task Manager” thì không thể phát hiện. Thậm chí dù có phát hiện ra rootkit đi nữa thì xóa được nó cũng không hề đơn giản chút nào. Không thể sử dụng các công cụ bình thường mà phải dùng các chương trình anti rootkit đặc biệt. Rootkit thường hoạt động ở 2 mức là mức ứng dụng (User–mode) và mức nhân hệ điều hành (Kernel–mode) nên phát hiện được chúng vô cùng khó khăn.</a:t>
            </a:r>
            <a:endParaRPr lang="en-US" sz="2400">
              <a:solidFill>
                <a:schemeClr val="tx1"/>
              </a:solidFill>
              <a:effectLst>
                <a:outerShdw blurRad="38100" dist="19050" dir="2700000" algn="tl" rotWithShape="0">
                  <a:schemeClr val="dk1">
                    <a:alpha val="40000"/>
                  </a:schemeClr>
                </a:outerShdw>
              </a:effectLst>
            </a:endParaRPr>
          </a:p>
        </p:txBody>
      </p:sp>
      <p:pic>
        <p:nvPicPr>
          <p:cNvPr id="6" name="Content Placeholder 5"/>
          <p:cNvPicPr>
            <a:picLocks noChangeAspect="1"/>
          </p:cNvPicPr>
          <p:nvPr>
            <p:ph idx="1"/>
          </p:nvPr>
        </p:nvPicPr>
        <p:blipFill>
          <a:blip r:embed="rId1"/>
          <a:stretch>
            <a:fillRect/>
          </a:stretch>
        </p:blipFill>
        <p:spPr>
          <a:xfrm>
            <a:off x="60960" y="3231515"/>
            <a:ext cx="12145010" cy="35998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文本框 5"/>
          <p:cNvSpPr txBox="1"/>
          <p:nvPr/>
        </p:nvSpPr>
        <p:spPr>
          <a:xfrm>
            <a:off x="385763" y="295275"/>
            <a:ext cx="4252912" cy="583565"/>
          </a:xfrm>
          <a:prstGeom prst="rect">
            <a:avLst/>
          </a:prstGeom>
          <a:noFill/>
          <a:ln w="9525">
            <a:noFill/>
          </a:ln>
        </p:spPr>
        <p:txBody>
          <a:bodyPr anchor="t">
            <a:spAutoFit/>
          </a:bodyPr>
          <a:p>
            <a:r>
              <a:rPr lang="en-US" altLang="zh-CN" sz="3200" dirty="0">
                <a:ln w="22225">
                  <a:solidFill>
                    <a:schemeClr val="accent2"/>
                  </a:solidFill>
                  <a:prstDash val="solid"/>
                </a:ln>
                <a:solidFill>
                  <a:schemeClr val="accent2">
                    <a:lumMod val="40000"/>
                    <a:lumOff val="60000"/>
                  </a:schemeClr>
                </a:solidFill>
                <a:effectLst/>
                <a:ea typeface="Calibri" panose="020F0502020204030204" pitchFamily="34" charset="0"/>
                <a:cs typeface="Calibri" panose="020F0502020204030204" pitchFamily="34" charset="0"/>
              </a:rPr>
              <a:t>Các loại Rootkit</a:t>
            </a:r>
            <a:endParaRPr lang="en-US" altLang="zh-CN" sz="3200" dirty="0">
              <a:ln w="22225">
                <a:solidFill>
                  <a:schemeClr val="accent2"/>
                </a:solidFill>
                <a:prstDash val="solid"/>
              </a:ln>
              <a:solidFill>
                <a:schemeClr val="accent2">
                  <a:lumMod val="40000"/>
                  <a:lumOff val="60000"/>
                </a:schemeClr>
              </a:solidFill>
              <a:effectLst/>
              <a:ea typeface="Calibri" panose="020F0502020204030204" pitchFamily="34" charset="0"/>
              <a:cs typeface="Calibri" panose="020F0502020204030204" pitchFamily="34" charset="0"/>
            </a:endParaRPr>
          </a:p>
        </p:txBody>
      </p:sp>
      <p:sp>
        <p:nvSpPr>
          <p:cNvPr id="4" name="Text Box 3"/>
          <p:cNvSpPr txBox="1"/>
          <p:nvPr/>
        </p:nvSpPr>
        <p:spPr>
          <a:xfrm>
            <a:off x="508000" y="878840"/>
            <a:ext cx="9427210" cy="368300"/>
          </a:xfrm>
          <a:prstGeom prst="rect">
            <a:avLst/>
          </a:prstGeom>
          <a:noFill/>
        </p:spPr>
        <p:txBody>
          <a:bodyPr wrap="square" rtlCol="0">
            <a:spAutoFit/>
          </a:bodyPr>
          <a:p>
            <a:r>
              <a:rPr lang="en-US">
                <a:ln w="22225">
                  <a:solidFill>
                    <a:schemeClr val="accent2"/>
                  </a:solidFill>
                  <a:prstDash val="solid"/>
                </a:ln>
                <a:solidFill>
                  <a:schemeClr val="accent2">
                    <a:lumMod val="40000"/>
                    <a:lumOff val="60000"/>
                  </a:schemeClr>
                </a:solidFill>
                <a:effectLst/>
              </a:rPr>
              <a:t>1. Theo thời gian tồn tại chia làm 2 loại:</a:t>
            </a:r>
            <a:endParaRPr lang="en-US">
              <a:ln w="22225">
                <a:solidFill>
                  <a:schemeClr val="accent2"/>
                </a:solidFill>
                <a:prstDash val="solid"/>
              </a:ln>
              <a:solidFill>
                <a:schemeClr val="accent2">
                  <a:lumMod val="40000"/>
                  <a:lumOff val="60000"/>
                </a:schemeClr>
              </a:solidFill>
              <a:effectLst/>
            </a:endParaRPr>
          </a:p>
        </p:txBody>
      </p:sp>
      <p:sp>
        <p:nvSpPr>
          <p:cNvPr id="5" name="Text Box 4"/>
          <p:cNvSpPr txBox="1"/>
          <p:nvPr/>
        </p:nvSpPr>
        <p:spPr>
          <a:xfrm>
            <a:off x="642620" y="1449705"/>
            <a:ext cx="11280140" cy="1753235"/>
          </a:xfrm>
          <a:prstGeom prst="rect">
            <a:avLst/>
          </a:prstGeom>
          <a:noFill/>
        </p:spPr>
        <p:txBody>
          <a:bodyPr wrap="square" rtlCol="0">
            <a:spAutoFit/>
          </a:bodyPr>
          <a:p>
            <a:r>
              <a:rPr lang="en-US" b="1" i="1"/>
              <a:t>Rootkit bám dai (Persistent Rootkits)</a:t>
            </a:r>
            <a:endParaRPr lang="en-US"/>
          </a:p>
          <a:p>
            <a:endParaRPr lang="en-US"/>
          </a:p>
          <a:p>
            <a:r>
              <a:rPr lang="en-US"/>
              <a:t>Persistent root kit là một loại rootkit kết hợp với các malware khác hoạt động mỗi khi hệ thống khởi động. Với đặc tính malware chứa mã phá hoại sẽ được thực thi tự động mỗi khi hệ thống khởi động hoặc khi người sử dụng đăng nhập vào hệ thống, chúng cần phải lưu trữ các đoạn mã thực thi chương trình trong Registry, các tập tin hệ thống và các phương pháp cho phép âm thầm chạy các đoạn mã mà người sử dụng không hay biết.</a:t>
            </a:r>
            <a:endParaRPr lang="en-US"/>
          </a:p>
        </p:txBody>
      </p:sp>
      <p:sp>
        <p:nvSpPr>
          <p:cNvPr id="7" name="Text Box 6"/>
          <p:cNvSpPr txBox="1"/>
          <p:nvPr/>
        </p:nvSpPr>
        <p:spPr>
          <a:xfrm>
            <a:off x="642620" y="3380105"/>
            <a:ext cx="11289030" cy="1198880"/>
          </a:xfrm>
          <a:prstGeom prst="rect">
            <a:avLst/>
          </a:prstGeom>
          <a:noFill/>
        </p:spPr>
        <p:txBody>
          <a:bodyPr wrap="square" rtlCol="0">
            <a:spAutoFit/>
          </a:bodyPr>
          <a:p>
            <a:r>
              <a:rPr lang="en-US" b="1" i="1"/>
              <a:t>Rootkit trên bộ nhớ (Memory-Based Rootkits )</a:t>
            </a:r>
            <a:endParaRPr lang="en-US"/>
          </a:p>
          <a:p>
            <a:endParaRPr lang="en-US"/>
          </a:p>
          <a:p>
            <a:r>
              <a:rPr lang="en-US"/>
              <a:t>Bản chất của rootkit này là các malware không có những đoạn mã “dai dẳng” – chỉ lưu trong bộ nhớ. Do đó loại rootkit này không tồn tại sau khi khởi động lại máy</a:t>
            </a:r>
            <a:endParaRPr 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265"/>
                                        </p:tgtEl>
                                        <p:attrNameLst>
                                          <p:attrName>style.visibility</p:attrName>
                                        </p:attrNameLst>
                                      </p:cBhvr>
                                      <p:to>
                                        <p:strVal val="visible"/>
                                      </p:to>
                                    </p:set>
                                    <p:animEffect transition="in" filter="diamond(in)">
                                      <p:cBhvr>
                                        <p:cTn id="7" dur="2000"/>
                                        <p:tgtEl>
                                          <p:spTgt spid="1126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5" grpId="0"/>
      <p:bldP spid="4" grpId="0"/>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46100" y="293370"/>
            <a:ext cx="9427210" cy="368300"/>
          </a:xfrm>
          <a:prstGeom prst="rect">
            <a:avLst/>
          </a:prstGeom>
          <a:noFill/>
        </p:spPr>
        <p:txBody>
          <a:bodyPr wrap="square" rtlCol="0">
            <a:spAutoFit/>
          </a:bodyPr>
          <a:p>
            <a:r>
              <a:rPr lang="en-US">
                <a:ln w="22225">
                  <a:solidFill>
                    <a:schemeClr val="accent2"/>
                  </a:solidFill>
                  <a:prstDash val="solid"/>
                </a:ln>
                <a:solidFill>
                  <a:schemeClr val="accent2">
                    <a:lumMod val="40000"/>
                    <a:lumOff val="60000"/>
                  </a:schemeClr>
                </a:solidFill>
                <a:effectLst/>
              </a:rPr>
              <a:t>2. Theo mức độ xâm nhập chia làm 2 loại:</a:t>
            </a:r>
            <a:endParaRPr lang="en-US">
              <a:ln w="22225">
                <a:solidFill>
                  <a:schemeClr val="accent2"/>
                </a:solidFill>
                <a:prstDash val="solid"/>
              </a:ln>
              <a:solidFill>
                <a:schemeClr val="accent2">
                  <a:lumMod val="40000"/>
                  <a:lumOff val="60000"/>
                </a:schemeClr>
              </a:solidFill>
              <a:effectLst/>
            </a:endParaRPr>
          </a:p>
        </p:txBody>
      </p:sp>
      <p:sp>
        <p:nvSpPr>
          <p:cNvPr id="5" name="Text Box 4"/>
          <p:cNvSpPr txBox="1"/>
          <p:nvPr/>
        </p:nvSpPr>
        <p:spPr>
          <a:xfrm>
            <a:off x="642620" y="661670"/>
            <a:ext cx="11280140" cy="2584450"/>
          </a:xfrm>
          <a:prstGeom prst="rect">
            <a:avLst/>
          </a:prstGeom>
          <a:noFill/>
        </p:spPr>
        <p:txBody>
          <a:bodyPr wrap="square" rtlCol="0">
            <a:spAutoFit/>
          </a:bodyPr>
          <a:p>
            <a:r>
              <a:rPr lang="en-US" b="1" i="1"/>
              <a:t>Rootkit chế độ người dùng (User-mode Rootkits)</a:t>
            </a:r>
            <a:endParaRPr lang="en-US" b="1" i="1"/>
          </a:p>
          <a:p>
            <a:endParaRPr lang="en-US" b="1" i="1"/>
          </a:p>
          <a:p>
            <a:r>
              <a:rPr lang="en-US"/>
              <a:t>Rootkit ở chế độ người dùng sử dụng nhiều phương pháp khác nhau để lẩn trốn không bị phát hiện. Nó hoạt động ở mức cao hơn trong các tầng bảo mật của hệ thống máy tính, cùng tầng với những ứng dụng bình thường khác mà chúng ta hay sử dụng. Chúng có nhiều cách thức tấn công khác nhau và sẽ thay đổi những giao diện lập trình ứng dụng (API). Cụ thể hơn, nó sẽ chỉnh sửa một hàm API sao cho khi một ứng dụng nào đó gọi hàm này, thay vì thực hiện tính năng vốn có, nó sẽ được chuyển hướng để thực thi mã độc trong rootkit.</a:t>
            </a:r>
            <a:endParaRPr lang="en-US"/>
          </a:p>
          <a:p>
            <a:endParaRPr lang="en-US"/>
          </a:p>
          <a:p>
            <a:r>
              <a:rPr lang="en-US"/>
              <a:t>User-mode app có thể kể đến như những ứng dụng văn phòng, trình duyệt, game,…</a:t>
            </a:r>
            <a:endParaRPr lang="en-US"/>
          </a:p>
        </p:txBody>
      </p:sp>
      <p:sp>
        <p:nvSpPr>
          <p:cNvPr id="7" name="Text Box 6"/>
          <p:cNvSpPr txBox="1"/>
          <p:nvPr/>
        </p:nvSpPr>
        <p:spPr>
          <a:xfrm>
            <a:off x="633730" y="3246120"/>
            <a:ext cx="11289030" cy="2030095"/>
          </a:xfrm>
          <a:prstGeom prst="rect">
            <a:avLst/>
          </a:prstGeom>
          <a:noFill/>
        </p:spPr>
        <p:txBody>
          <a:bodyPr wrap="square" rtlCol="0">
            <a:spAutoFit/>
          </a:bodyPr>
          <a:p>
            <a:r>
              <a:rPr lang="en-US" b="1" i="1"/>
              <a:t>Rootkit chế độ nhân (Kernel-mode Rootkits)</a:t>
            </a:r>
            <a:endParaRPr lang="en-US" b="1" i="1"/>
          </a:p>
          <a:p>
            <a:endParaRPr lang="en-US" b="1" i="1"/>
          </a:p>
          <a:p>
            <a:r>
              <a:rPr lang="en-US"/>
              <a:t>Loại này khó bị phát hiện và cũng khó bị diệt vì nó ẩn sâu bên trong hệ điều hành. Khi bạn vừa bật máy lên, những con rootkit này sẽ tải bản thân nó lên trước các driver máy tính và tất nhiên là trước luôn cả những biện pháp bảo mật thông thường vốn được tích hợp ở tầng user-mode.</a:t>
            </a:r>
            <a:endParaRPr lang="en-US"/>
          </a:p>
          <a:p>
            <a:r>
              <a:rPr lang="en-US"/>
              <a:t>Để thực hiện được mục đích của mình, kernel-mode rootkit sẽ tác động vào kernel, bộ nhớ và các thành phần hệ thống khác.</a:t>
            </a:r>
            <a:endParaRPr 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1"/>
          <p:cNvPicPr>
            <a:picLocks noChangeAspect="1"/>
          </p:cNvPicPr>
          <p:nvPr>
            <p:ph idx="1"/>
          </p:nvPr>
        </p:nvPicPr>
        <p:blipFill>
          <a:blip r:embed="rId1"/>
          <a:stretch>
            <a:fillRect/>
          </a:stretch>
        </p:blipFill>
        <p:spPr>
          <a:xfrm>
            <a:off x="899795" y="17780"/>
            <a:ext cx="9902825" cy="6822440"/>
          </a:xfrm>
          <a:prstGeom prst="rect">
            <a:avLst/>
          </a:prstGeom>
          <a:noFill/>
          <a:ln w="9525">
            <a:noFill/>
          </a:ln>
        </p:spPr>
      </p:pic>
    </p:spTree>
  </p:cSld>
  <p:clrMapOvr>
    <a:masterClrMapping/>
  </p:clrMapOvr>
  <p:transition>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21163" y="155511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844415" y="2112328"/>
            <a:ext cx="2503488" cy="3046095"/>
          </a:xfrm>
          <a:prstGeom prst="rect">
            <a:avLst/>
          </a:prstGeom>
          <a:noFill/>
          <a:ln w="9525">
            <a:noFill/>
          </a:ln>
        </p:spPr>
        <p:txBody>
          <a:bodyPr anchor="t">
            <a:spAutoFit/>
          </a:bodyPr>
          <a:p>
            <a:pPr algn="ctr"/>
            <a:r>
              <a:rPr lang="en-US" altLang="zh-CN" sz="4800" dirty="0">
                <a:solidFill>
                  <a:schemeClr val="bg1"/>
                </a:solidFill>
                <a:ea typeface="SimSun" panose="02010600030101010101" pitchFamily="2" charset="-122"/>
                <a:cs typeface="Calibri" panose="020F0502020204030204" pitchFamily="34" charset="0"/>
              </a:rPr>
              <a:t>Phương pháp hoạt động</a:t>
            </a:r>
            <a:endParaRPr lang="en-US" altLang="zh-CN" sz="4800" dirty="0">
              <a:solidFill>
                <a:schemeClr val="bg1"/>
              </a:solidFill>
              <a:ea typeface="SimSun" panose="02010600030101010101" pitchFamily="2" charset="-122"/>
              <a:cs typeface="Calibri" panose="020F0502020204030204" pitchFamily="34" charset="0"/>
            </a:endParaRPr>
          </a:p>
        </p:txBody>
      </p:sp>
    </p:spTree>
  </p:cSld>
  <p:clrMapOvr>
    <a:masterClrMapping/>
  </p:clrMapOvr>
  <p:transition>
    <p:fad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7412</Words>
  <Application>WPS Presentation</Application>
  <PresentationFormat/>
  <Paragraphs>106</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SimSun</vt:lpstr>
      <vt:lpstr>Wingdings</vt:lpstr>
      <vt:lpstr>Calibri</vt:lpstr>
      <vt:lpstr>Microsoft YaHei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KHANH DUY</cp:lastModifiedBy>
  <cp:revision>42</cp:revision>
  <dcterms:created xsi:type="dcterms:W3CDTF">2015-07-04T02:09:00Z</dcterms:created>
  <dcterms:modified xsi:type="dcterms:W3CDTF">2020-10-28T00:19:50Z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1033-11.2.0.9232</vt:lpwstr>
  </property>
</Properties>
</file>