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2" r:id="rId5"/>
    <p:sldId id="263" r:id="rId6"/>
    <p:sldId id="264" r:id="rId7"/>
    <p:sldId id="265" r:id="rId8"/>
    <p:sldId id="266" r:id="rId9"/>
    <p:sldId id="268" r:id="rId10"/>
    <p:sldId id="269" r:id="rId11"/>
    <p:sldId id="270" r:id="rId12"/>
    <p:sldId id="272" r:id="rId13"/>
    <p:sldId id="273" r:id="rId14"/>
    <p:sldId id="275" r:id="rId15"/>
    <p:sldId id="276" r:id="rId16"/>
    <p:sldId id="277" r:id="rId17"/>
    <p:sldId id="278" r:id="rId18"/>
    <p:sldId id="279" r:id="rId19"/>
    <p:sldId id="280" r:id="rId20"/>
    <p:sldId id="281" r:id="rId21"/>
    <p:sldId id="282" r:id="rId22"/>
    <p:sldId id="259" r:id="rId2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74"/>
  </p:normalViewPr>
  <p:slideViewPr>
    <p:cSldViewPr snapToGrid="0" snapToObjects="1">
      <p:cViewPr>
        <p:scale>
          <a:sx n="100" d="100"/>
          <a:sy n="100" d="100"/>
        </p:scale>
        <p:origin x="48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3374-23F1-F444-8308-DB99ADD36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89BB2440-EA1E-F74E-994E-47591E585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37360A76-20D8-AD44-B0C6-1C7278CBCEA2}"/>
              </a:ext>
            </a:extLst>
          </p:cNvPr>
          <p:cNvSpPr>
            <a:spLocks noGrp="1"/>
          </p:cNvSpPr>
          <p:nvPr>
            <p:ph type="dt" sz="half" idx="10"/>
          </p:nvPr>
        </p:nvSpPr>
        <p:spPr/>
        <p:txBody>
          <a:body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08E3766D-8C1C-8144-8419-3A7D33A141B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E916469-3933-0049-A043-17848E2D8DD1}"/>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31961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E421-F2D4-7343-935F-CB8E8D3E5FE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6DD314C-5B99-4F41-835C-C920136AA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BB262D9-49B3-0B48-9324-16D47153E8E3}"/>
              </a:ext>
            </a:extLst>
          </p:cNvPr>
          <p:cNvSpPr>
            <a:spLocks noGrp="1"/>
          </p:cNvSpPr>
          <p:nvPr>
            <p:ph type="dt" sz="half" idx="10"/>
          </p:nvPr>
        </p:nvSpPr>
        <p:spPr/>
        <p:txBody>
          <a:body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378962D0-97EB-2D48-A472-7E75CA4666F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C15BFCC-88E4-B049-8A0D-5C3E858F6156}"/>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230629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D870D-6983-1943-AAEF-C420AF10B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D0ACF69-3946-CE44-B5EA-F7BEFB38C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C9E4C82-36D7-9841-A281-262C1EB4BBF0}"/>
              </a:ext>
            </a:extLst>
          </p:cNvPr>
          <p:cNvSpPr>
            <a:spLocks noGrp="1"/>
          </p:cNvSpPr>
          <p:nvPr>
            <p:ph type="dt" sz="half" idx="10"/>
          </p:nvPr>
        </p:nvSpPr>
        <p:spPr/>
        <p:txBody>
          <a:body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CF62A5EB-C816-AC41-980A-624FBCCD668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3E3E1DF-53D5-F04E-8838-594AC6584650}"/>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265601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5D08-D4B8-104B-8C84-6D6E9A7257F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D34CB77-C8A3-854A-9508-87D882E6D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4CE124A-26DB-1C4E-B52E-8EAC2FA8DDE9}"/>
              </a:ext>
            </a:extLst>
          </p:cNvPr>
          <p:cNvSpPr>
            <a:spLocks noGrp="1"/>
          </p:cNvSpPr>
          <p:nvPr>
            <p:ph type="dt" sz="half" idx="10"/>
          </p:nvPr>
        </p:nvSpPr>
        <p:spPr/>
        <p:txBody>
          <a:body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E328DD27-C8B6-1547-98E7-9CA51FB450A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B9AB185-59CF-6243-9116-6FB565DDE383}"/>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14346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0BB7-8AD8-DC47-B3AA-2EA6D6C4A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4C3088C-F8C8-A34C-B049-BA81E49D5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28137-496D-3F44-843D-92A227C71B30}"/>
              </a:ext>
            </a:extLst>
          </p:cNvPr>
          <p:cNvSpPr>
            <a:spLocks noGrp="1"/>
          </p:cNvSpPr>
          <p:nvPr>
            <p:ph type="dt" sz="half" idx="10"/>
          </p:nvPr>
        </p:nvSpPr>
        <p:spPr/>
        <p:txBody>
          <a:body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A6EA7996-1566-CA4C-B343-E904457B3D6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5B954CA-3047-BE4A-B19F-7E74624692A2}"/>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405724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A0F4-C8FE-0146-AEEA-4645878D474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68658E0E-4A44-2742-A5ED-87C6295CB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1DC07EC-FBC9-764B-BA17-3172ED33F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0894491-33CA-4E4D-8F8A-D8286990BD4B}"/>
              </a:ext>
            </a:extLst>
          </p:cNvPr>
          <p:cNvSpPr>
            <a:spLocks noGrp="1"/>
          </p:cNvSpPr>
          <p:nvPr>
            <p:ph type="dt" sz="half" idx="10"/>
          </p:nvPr>
        </p:nvSpPr>
        <p:spPr/>
        <p:txBody>
          <a:bodyPr/>
          <a:lstStyle/>
          <a:p>
            <a:fld id="{773A955C-D54E-0245-B66E-79A617E18C84}" type="datetimeFigureOut">
              <a:t>29/11/2021</a:t>
            </a:fld>
            <a:endParaRPr lang="en-VN"/>
          </a:p>
        </p:txBody>
      </p:sp>
      <p:sp>
        <p:nvSpPr>
          <p:cNvPr id="6" name="Footer Placeholder 5">
            <a:extLst>
              <a:ext uri="{FF2B5EF4-FFF2-40B4-BE49-F238E27FC236}">
                <a16:creationId xmlns:a16="http://schemas.microsoft.com/office/drawing/2014/main" id="{B941CDD8-A4F0-CB49-B9D1-80186586C43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EAEA716-DEFE-E145-A64B-B0C681F36144}"/>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52680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5B15-75A8-5E4B-AA4E-A51E8050896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F1E5C28-EF30-844E-980B-BA5FF04F9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5B998-A182-564D-9E1F-F636D2A66E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D936EDDE-C966-A040-8E34-50AC78C0F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7DEE2-8830-C847-B423-3EACA1449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1DFE138B-6AD3-854C-829C-6616093A5735}"/>
              </a:ext>
            </a:extLst>
          </p:cNvPr>
          <p:cNvSpPr>
            <a:spLocks noGrp="1"/>
          </p:cNvSpPr>
          <p:nvPr>
            <p:ph type="dt" sz="half" idx="10"/>
          </p:nvPr>
        </p:nvSpPr>
        <p:spPr/>
        <p:txBody>
          <a:bodyPr/>
          <a:lstStyle/>
          <a:p>
            <a:fld id="{773A955C-D54E-0245-B66E-79A617E18C84}" type="datetimeFigureOut">
              <a:t>29/11/2021</a:t>
            </a:fld>
            <a:endParaRPr lang="en-VN"/>
          </a:p>
        </p:txBody>
      </p:sp>
      <p:sp>
        <p:nvSpPr>
          <p:cNvPr id="8" name="Footer Placeholder 7">
            <a:extLst>
              <a:ext uri="{FF2B5EF4-FFF2-40B4-BE49-F238E27FC236}">
                <a16:creationId xmlns:a16="http://schemas.microsoft.com/office/drawing/2014/main" id="{245BFDD9-E84C-4A4F-BA3A-67CD812ED628}"/>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F045CDFD-D333-F848-A657-29F13DE58D8B}"/>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298514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D50E-0ECB-C848-A4D8-189108C10FC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7CC08E0-D007-924E-9DF5-16D5F8813859}"/>
              </a:ext>
            </a:extLst>
          </p:cNvPr>
          <p:cNvSpPr>
            <a:spLocks noGrp="1"/>
          </p:cNvSpPr>
          <p:nvPr>
            <p:ph type="dt" sz="half" idx="10"/>
          </p:nvPr>
        </p:nvSpPr>
        <p:spPr/>
        <p:txBody>
          <a:bodyPr/>
          <a:lstStyle/>
          <a:p>
            <a:fld id="{773A955C-D54E-0245-B66E-79A617E18C84}" type="datetimeFigureOut">
              <a:t>29/11/2021</a:t>
            </a:fld>
            <a:endParaRPr lang="en-VN"/>
          </a:p>
        </p:txBody>
      </p:sp>
      <p:sp>
        <p:nvSpPr>
          <p:cNvPr id="4" name="Footer Placeholder 3">
            <a:extLst>
              <a:ext uri="{FF2B5EF4-FFF2-40B4-BE49-F238E27FC236}">
                <a16:creationId xmlns:a16="http://schemas.microsoft.com/office/drawing/2014/main" id="{0C1AA4F0-A82B-F648-9F50-D1071F7B06CF}"/>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61635345-E27C-B34D-BB5F-EF66FAC96274}"/>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376592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75145-4DB8-5C4B-843A-FD916725E609}"/>
              </a:ext>
            </a:extLst>
          </p:cNvPr>
          <p:cNvSpPr>
            <a:spLocks noGrp="1"/>
          </p:cNvSpPr>
          <p:nvPr>
            <p:ph type="dt" sz="half" idx="10"/>
          </p:nvPr>
        </p:nvSpPr>
        <p:spPr/>
        <p:txBody>
          <a:bodyPr/>
          <a:lstStyle/>
          <a:p>
            <a:fld id="{773A955C-D54E-0245-B66E-79A617E18C84}" type="datetimeFigureOut">
              <a:t>29/11/2021</a:t>
            </a:fld>
            <a:endParaRPr lang="en-VN"/>
          </a:p>
        </p:txBody>
      </p:sp>
      <p:sp>
        <p:nvSpPr>
          <p:cNvPr id="3" name="Footer Placeholder 2">
            <a:extLst>
              <a:ext uri="{FF2B5EF4-FFF2-40B4-BE49-F238E27FC236}">
                <a16:creationId xmlns:a16="http://schemas.microsoft.com/office/drawing/2014/main" id="{A4B614DA-41FD-8A4D-B3F6-6FD92FBF75BE}"/>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89865017-0862-414B-A667-BE7938962B84}"/>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368590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DF9B-6F9D-7E4A-B7E7-7935B0034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A489926C-1087-0C44-AA98-A43E778BE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34A8BAF8-9E8F-D846-A977-62A5ECA2B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47E0B-DEC7-964F-8E34-626F6FCB5239}"/>
              </a:ext>
            </a:extLst>
          </p:cNvPr>
          <p:cNvSpPr>
            <a:spLocks noGrp="1"/>
          </p:cNvSpPr>
          <p:nvPr>
            <p:ph type="dt" sz="half" idx="10"/>
          </p:nvPr>
        </p:nvSpPr>
        <p:spPr/>
        <p:txBody>
          <a:bodyPr/>
          <a:lstStyle/>
          <a:p>
            <a:fld id="{773A955C-D54E-0245-B66E-79A617E18C84}" type="datetimeFigureOut">
              <a:t>29/11/2021</a:t>
            </a:fld>
            <a:endParaRPr lang="en-VN"/>
          </a:p>
        </p:txBody>
      </p:sp>
      <p:sp>
        <p:nvSpPr>
          <p:cNvPr id="6" name="Footer Placeholder 5">
            <a:extLst>
              <a:ext uri="{FF2B5EF4-FFF2-40B4-BE49-F238E27FC236}">
                <a16:creationId xmlns:a16="http://schemas.microsoft.com/office/drawing/2014/main" id="{49C2441C-0014-E14C-9123-59B2A37248B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6FEBB210-7CE1-3D4F-BA6A-6947176D763C}"/>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339610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3018-C319-634E-A682-603D91386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5A0A17B-8A64-644E-863E-B5619D416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59634CBE-C72C-E547-AFD5-D71C57C54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78432-C579-E548-B186-93C6E2AC451E}"/>
              </a:ext>
            </a:extLst>
          </p:cNvPr>
          <p:cNvSpPr>
            <a:spLocks noGrp="1"/>
          </p:cNvSpPr>
          <p:nvPr>
            <p:ph type="dt" sz="half" idx="10"/>
          </p:nvPr>
        </p:nvSpPr>
        <p:spPr/>
        <p:txBody>
          <a:bodyPr/>
          <a:lstStyle/>
          <a:p>
            <a:fld id="{773A955C-D54E-0245-B66E-79A617E18C84}" type="datetimeFigureOut">
              <a:t>29/11/2021</a:t>
            </a:fld>
            <a:endParaRPr lang="en-VN"/>
          </a:p>
        </p:txBody>
      </p:sp>
      <p:sp>
        <p:nvSpPr>
          <p:cNvPr id="6" name="Footer Placeholder 5">
            <a:extLst>
              <a:ext uri="{FF2B5EF4-FFF2-40B4-BE49-F238E27FC236}">
                <a16:creationId xmlns:a16="http://schemas.microsoft.com/office/drawing/2014/main" id="{C858687D-DE55-3549-A7E1-3519186598A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C8392C9-782A-284C-A626-D1CCAA741DC8}"/>
              </a:ext>
            </a:extLst>
          </p:cNvPr>
          <p:cNvSpPr>
            <a:spLocks noGrp="1"/>
          </p:cNvSpPr>
          <p:nvPr>
            <p:ph type="sldNum" sz="quarter" idx="12"/>
          </p:nvPr>
        </p:nvSpPr>
        <p:spPr/>
        <p:txBody>
          <a:bodyPr/>
          <a:lstStyle/>
          <a:p>
            <a:fld id="{DE6F27EF-78AD-2B48-A5A0-F2C3A8320CB3}" type="slidenum">
              <a:t>‹#›</a:t>
            </a:fld>
            <a:endParaRPr lang="en-VN"/>
          </a:p>
        </p:txBody>
      </p:sp>
    </p:spTree>
    <p:extLst>
      <p:ext uri="{BB962C8B-B14F-4D97-AF65-F5344CB8AC3E}">
        <p14:creationId xmlns:p14="http://schemas.microsoft.com/office/powerpoint/2010/main" val="36922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0C8F3-CC94-194C-B583-80801402D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3A2A3339-0E99-EC45-8456-BFAB634FF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95534A0-EA63-1A40-9218-F073029E0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A955C-D54E-0245-B66E-79A617E18C84}" type="datetimeFigureOut">
              <a:t>29/11/2021</a:t>
            </a:fld>
            <a:endParaRPr lang="en-VN"/>
          </a:p>
        </p:txBody>
      </p:sp>
      <p:sp>
        <p:nvSpPr>
          <p:cNvPr id="5" name="Footer Placeholder 4">
            <a:extLst>
              <a:ext uri="{FF2B5EF4-FFF2-40B4-BE49-F238E27FC236}">
                <a16:creationId xmlns:a16="http://schemas.microsoft.com/office/drawing/2014/main" id="{4C70C78E-E340-8A41-A8DD-DA6D0A78F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4FF4B82-C965-B14F-88EC-B9D5C2E9B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F27EF-78AD-2B48-A5A0-F2C3A8320CB3}" type="slidenum">
              <a:t>‹#›</a:t>
            </a:fld>
            <a:endParaRPr lang="en-VN"/>
          </a:p>
        </p:txBody>
      </p:sp>
    </p:spTree>
    <p:extLst>
      <p:ext uri="{BB962C8B-B14F-4D97-AF65-F5344CB8AC3E}">
        <p14:creationId xmlns:p14="http://schemas.microsoft.com/office/powerpoint/2010/main" val="289414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B674-A045-2D4D-9F68-3571A61AD2FB}"/>
              </a:ext>
            </a:extLst>
          </p:cNvPr>
          <p:cNvSpPr>
            <a:spLocks noGrp="1"/>
          </p:cNvSpPr>
          <p:nvPr>
            <p:ph type="ctrTitle"/>
          </p:nvPr>
        </p:nvSpPr>
        <p:spPr>
          <a:xfrm>
            <a:off x="1354666" y="4617617"/>
            <a:ext cx="9000000" cy="1800000"/>
          </a:xfrm>
        </p:spPr>
        <p:txBody>
          <a:bodyPr/>
          <a:lstStyle/>
          <a:p>
            <a:r>
              <a:rPr lang="en-US" dirty="0">
                <a:solidFill>
                  <a:schemeClr val="bg1"/>
                </a:solidFill>
                <a:latin typeface="Times New Roman" panose="02020603050405020304" pitchFamily="18" charset="0"/>
                <a:cs typeface="Times New Roman" panose="02020603050405020304" pitchFamily="18" charset="0"/>
              </a:rPr>
              <a:t>Thực hành Công nghệ Thông tin 2</a:t>
            </a:r>
            <a:endParaRPr lang="en-VN" dirty="0">
              <a:solidFill>
                <a:schemeClr val="bg1"/>
              </a:solidFill>
            </a:endParaRPr>
          </a:p>
        </p:txBody>
      </p:sp>
    </p:spTree>
    <p:extLst>
      <p:ext uri="{BB962C8B-B14F-4D97-AF65-F5344CB8AC3E}">
        <p14:creationId xmlns:p14="http://schemas.microsoft.com/office/powerpoint/2010/main" val="43458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vi-VN" sz="5700" dirty="0"/>
              <a:t>Giới thiệu tính năng cơ bản của AngularJS</a:t>
            </a:r>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1"/>
            <a:ext cx="12191999"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vi-VN" sz="2200" dirty="0"/>
              <a:t>Controller : xử lý dữ liệu cho đối tượng $scope, từ đây bên views sẽ sử dụng các dữ liệu trong scope để hiển thị ra tương ứng.</a:t>
            </a:r>
          </a:p>
          <a:p>
            <a:pPr marL="342900" indent="-342900" algn="just">
              <a:buFont typeface="Arial" panose="020B0604020202020204" pitchFamily="34" charset="0"/>
              <a:buChar char="•"/>
            </a:pPr>
            <a:r>
              <a:rPr lang="vi-VN" sz="2200" dirty="0"/>
              <a:t>Data-binding : tự động đồng bộ dữ liệu giữa model và view</a:t>
            </a:r>
          </a:p>
          <a:p>
            <a:pPr marL="342900" indent="-342900" algn="just">
              <a:buFont typeface="Arial" panose="020B0604020202020204" pitchFamily="34" charset="0"/>
              <a:buChar char="•"/>
            </a:pPr>
            <a:r>
              <a:rPr lang="vi-VN" sz="2200" dirty="0"/>
              <a:t>Service : Nó được xem là singleton object có khả năng khởi tạo 1 lần duy nhất dành riêng cho mỗi ứng dụng và nó cung cấp các phương án dữ liệu có sẵn như: ($http,  $sce,  $rootElement, $controller, $document,  $httpBackend, $compile, $parse, $rootScope …..)</a:t>
            </a:r>
          </a:p>
          <a:p>
            <a:pPr marL="342900" indent="-342900" algn="just">
              <a:buFont typeface="Arial" panose="020B0604020202020204" pitchFamily="34" charset="0"/>
              <a:buChar char="•"/>
            </a:pPr>
            <a:r>
              <a:rPr lang="vi-VN" sz="2200" dirty="0"/>
              <a:t>Scope : là một trong những đối tượng có nhiệm vụ giao tiếp giữa controller và view của các ứng dụng. </a:t>
            </a:r>
          </a:p>
          <a:p>
            <a:pPr marL="342900" indent="-342900" algn="just">
              <a:buFont typeface="Arial" panose="020B0604020202020204" pitchFamily="34" charset="0"/>
              <a:buChar char="•"/>
            </a:pPr>
            <a:r>
              <a:rPr lang="vi-VN" sz="2200" dirty="0" smtClean="0"/>
              <a:t>Filter : Việc lọc các tập hợp con từ bên trong  item ở các mảng và trả nhanh về các mảng mới. </a:t>
            </a:r>
          </a:p>
          <a:p>
            <a:pPr marL="342900" indent="-342900" algn="just">
              <a:buFont typeface="Arial" panose="020B0604020202020204" pitchFamily="34" charset="0"/>
              <a:buChar char="•"/>
            </a:pPr>
            <a:r>
              <a:rPr lang="vi-VN" sz="2200" dirty="0"/>
              <a:t>Directive : được sử dụng để tạo ra các thẻ HTML riêng nhằm mục đích phục vụ một số mục đích  riêng. AngularJS thường có những directive  sở hữu sẵn như ngBind, ngModel…</a:t>
            </a:r>
          </a:p>
          <a:p>
            <a:pPr marL="342900" indent="-342900" algn="just">
              <a:buFont typeface="Arial" panose="020B0604020202020204" pitchFamily="34" charset="0"/>
              <a:buChar char="•"/>
            </a:pPr>
            <a:r>
              <a:rPr lang="vi-VN" sz="2200" dirty="0"/>
              <a:t>Temple : Là một thành phần của view có khả năng hiển thị thông tin từ controller.</a:t>
            </a:r>
          </a:p>
          <a:p>
            <a:pPr marL="342900" indent="-342900" algn="just">
              <a:buFont typeface="Arial" panose="020B0604020202020204" pitchFamily="34" charset="0"/>
              <a:buChar char="•"/>
            </a:pPr>
            <a:r>
              <a:rPr lang="vi-VN" sz="2200" dirty="0"/>
              <a:t>Routing : là sự chuyển đổi giữa các action trong controller, qua lại ngay giữa các view.</a:t>
            </a:r>
          </a:p>
          <a:p>
            <a:pPr marL="342900" indent="-342900" algn="just">
              <a:buFont typeface="Arial" panose="020B0604020202020204" pitchFamily="34" charset="0"/>
              <a:buChar char="•"/>
            </a:pPr>
            <a:r>
              <a:rPr lang="vi-VN" sz="2200" dirty="0"/>
              <a:t>MVC &amp; MVVM : Là mô hình thiết kế nhằm mục đích phân chia các ứng dụng có nhiều thành nhiều phần khác nhau (nó được gọi là Model, View và Controller) và mỗi phần thường sẽ sở hữu một nhiệm vụ nhất định. AngularJS thường không triển khai MVC dựa theo cách truyền thống mà chủ yếu gắn liền với Model-View-ViewModel hơn.</a:t>
            </a:r>
            <a:endParaRPr lang="vi-VN" sz="2200" dirty="0" smtClean="0"/>
          </a:p>
        </p:txBody>
      </p:sp>
    </p:spTree>
    <p:extLst>
      <p:ext uri="{BB962C8B-B14F-4D97-AF65-F5344CB8AC3E}">
        <p14:creationId xmlns:p14="http://schemas.microsoft.com/office/powerpoint/2010/main" val="120140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Cách thức hoạt động của Angular</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1"/>
            <a:ext cx="6505302" cy="38491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vi-VN" sz="2400" dirty="0"/>
              <a:t>Deep link : Liên kết sâu này cho phép lập trình viên mã hóa các trạng thái của ứng dụng bên trong URL để có thể bookmark với nhiều công cụ tìm kiếm khác. Hầu hết, các ứng dụng này đều có thể được phục hồi lại từ những địa chỉ URL với cùng trạng thái.</a:t>
            </a:r>
          </a:p>
          <a:p>
            <a:pPr marL="342900" indent="-342900" algn="just">
              <a:buFont typeface="Arial" panose="020B0604020202020204" pitchFamily="34" charset="0"/>
              <a:buChar char="•"/>
            </a:pPr>
            <a:r>
              <a:rPr lang="vi-VN" sz="2400" dirty="0"/>
              <a:t>Dependency Injection: AngularJS có sẵn dependency injection hỗ trợ  </a:t>
            </a:r>
            <a:r>
              <a:rPr lang="vi-VN" sz="2400" dirty="0" smtClean="0"/>
              <a:t>ta </a:t>
            </a:r>
            <a:r>
              <a:rPr lang="vi-VN" sz="2400" dirty="0"/>
              <a:t>tạo ra các ứng dụng có tiềm năng phát triển, dễ hiểu và kiểm tra.</a:t>
            </a:r>
          </a:p>
        </p:txBody>
      </p:sp>
      <p:pic>
        <p:nvPicPr>
          <p:cNvPr id="9218" name="Picture 2" descr="Angular rất hữu ích cho lập trình viê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302" y="2003334"/>
            <a:ext cx="5686697" cy="379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0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lstStyle/>
          <a:p>
            <a:pPr algn="l"/>
            <a:r>
              <a:rPr lang="en-US" dirty="0"/>
              <a:t>Firebase là gì?</a:t>
            </a:r>
            <a:endParaRPr lang="en-VN"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393372"/>
            <a:ext cx="6339840" cy="28128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3000" dirty="0"/>
              <a:t>Firebase là một nền tảng để phát triển ứng dụng di động và trang web, bao gồm các API đơn giản và mạnh mẽ mà không cần backend hay server.</a:t>
            </a:r>
            <a:endParaRPr lang="en-VN" sz="3000" dirty="0"/>
          </a:p>
        </p:txBody>
      </p:sp>
      <p:pic>
        <p:nvPicPr>
          <p:cNvPr id="13316" name="Picture 4" descr="Firebase và những điều cần biết về firebase mới nhất 2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41" y="1742343"/>
            <a:ext cx="5589723" cy="28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2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a:bodyPr>
          <a:lstStyle/>
          <a:p>
            <a:pPr algn="l"/>
            <a:r>
              <a:rPr lang="fr-FR" sz="5700" dirty="0"/>
              <a:t>Lợi ích của </a:t>
            </a:r>
            <a:r>
              <a:rPr lang="fr-FR" sz="5700" dirty="0" err="1"/>
              <a:t>Firebase</a:t>
            </a:r>
            <a:r>
              <a:rPr lang="fr-FR" sz="5700" dirty="0"/>
              <a:t> là gì?</a:t>
            </a:r>
            <a:endParaRPr lang="vi-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1"/>
            <a:ext cx="12191999"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vi-VN" sz="2650" dirty="0"/>
              <a:t>Firebase còn giúp các lập trình viên rút ngắn thời gian triển khai và mở rộng quy mô của ứng dụng mà họ đang phát triển</a:t>
            </a:r>
            <a:r>
              <a:rPr lang="vi-VN" sz="2650" dirty="0" smtClean="0"/>
              <a:t>.</a:t>
            </a:r>
          </a:p>
          <a:p>
            <a:pPr marL="342900" indent="-342900" algn="just">
              <a:buFont typeface="Arial" panose="020B0604020202020204" pitchFamily="34" charset="0"/>
              <a:buChar char="•"/>
            </a:pPr>
            <a:r>
              <a:rPr lang="vi-VN" sz="2650" dirty="0"/>
              <a:t>Firebase là dịch vụ cơ sở dữ liệu hoạt động trên nền tảng đám mây – cloud. Kèm theo đó là hệ thống máy chủ cực kỳ mạnh mẽ của Google. Chức năng chính là giúp người dùng lập trình ứng dụng bằng cách đơn giản hóa các thao tác với cơ sở dữ liệu.</a:t>
            </a:r>
          </a:p>
          <a:p>
            <a:pPr marL="342900" indent="-342900" algn="just">
              <a:buFont typeface="Arial" panose="020B0604020202020204" pitchFamily="34" charset="0"/>
              <a:buChar char="•"/>
            </a:pPr>
            <a:endParaRPr lang="vi-VN" sz="2650" dirty="0"/>
          </a:p>
          <a:p>
            <a:pPr marL="342900" indent="-342900" algn="just">
              <a:buFont typeface="Arial" panose="020B0604020202020204" pitchFamily="34" charset="0"/>
              <a:buChar char="•"/>
            </a:pPr>
            <a:r>
              <a:rPr lang="vi-VN" sz="2650" dirty="0"/>
              <a:t>Cụ thể là những giao diện lập trình ứng dụng API đơn giản. Mục đích nhằm tăng số lượng người dùng và thu lại nhiều lợi nhuận hơn.</a:t>
            </a:r>
          </a:p>
          <a:p>
            <a:pPr marL="342900" indent="-342900" algn="just">
              <a:buFont typeface="Arial" panose="020B0604020202020204" pitchFamily="34" charset="0"/>
              <a:buChar char="•"/>
            </a:pPr>
            <a:endParaRPr lang="vi-VN" sz="2650" dirty="0"/>
          </a:p>
          <a:p>
            <a:pPr marL="342900" indent="-342900" algn="just">
              <a:buFont typeface="Arial" panose="020B0604020202020204" pitchFamily="34" charset="0"/>
              <a:buChar char="•"/>
            </a:pPr>
            <a:r>
              <a:rPr lang="vi-VN" sz="2650" dirty="0"/>
              <a:t>Đặc biệt, còn là dịch vụ đa năng và bảo mật cực tốt. Firebase hỗ trợ cả hai nền tảng Android và IOS. Không có gì khó hiểu khi nhiều lập trình viên chọn Firebase làm nền tảng đầu tiên để xây dựng ứng dụng cho hàng triệu người dùng trên toàn thế </a:t>
            </a:r>
            <a:r>
              <a:rPr lang="vi-VN" sz="2650" dirty="0" smtClean="0"/>
              <a:t>giới.</a:t>
            </a:r>
          </a:p>
        </p:txBody>
      </p:sp>
    </p:spTree>
    <p:extLst>
      <p:ext uri="{BB962C8B-B14F-4D97-AF65-F5344CB8AC3E}">
        <p14:creationId xmlns:p14="http://schemas.microsoft.com/office/powerpoint/2010/main" val="394587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a:bodyPr>
          <a:lstStyle/>
          <a:p>
            <a:pPr algn="l"/>
            <a:r>
              <a:rPr lang="en-US" sz="5700" dirty="0"/>
              <a:t>Lịch sử phát triển 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0"/>
            <a:ext cx="6505302" cy="49116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vi-VN" sz="2200" dirty="0"/>
              <a:t>Gần một thập niên trước, Firebase ra đời với tiền thân là Envolve. Đây là một nền tảng đơn giản chuyên cung cấp những API cần thiết để tích hợp tính năng chat vào trang web. Bên cạnh ứng dụng nhắn tin trực tuyến, Envolve còn được người dùng sử dụng để truyền và đồng bộ hóa dữ liệu cho những ứng dụng khác như các trò chơi trực tuyến,… Do đó, các nhà sáng lập đã tách biệt hệ thống nhắn tin trực tuyến và đồng bộ dữ liệu thời gian thực thành hai phần riêng biệt.</a:t>
            </a:r>
          </a:p>
          <a:p>
            <a:pPr marL="342900" indent="-342900" algn="just">
              <a:buFont typeface="Arial" panose="020B0604020202020204" pitchFamily="34" charset="0"/>
              <a:buChar char="•"/>
            </a:pPr>
            <a:endParaRPr lang="vi-VN" sz="2200" dirty="0"/>
          </a:p>
          <a:p>
            <a:pPr marL="342900" indent="-342900" algn="just">
              <a:buFont typeface="Arial" panose="020B0604020202020204" pitchFamily="34" charset="0"/>
              <a:buChar char="•"/>
            </a:pPr>
            <a:r>
              <a:rPr lang="vi-VN" sz="2200" dirty="0"/>
              <a:t>Trên cơ sở đó, năm 2012, Firebase ra đời với sản phẩm cung cấp là dịch vụ Backend-as-a-Service. Tiếp đến, vào năm 2014, Google mua lại Firebase và phát triển nó thành một dịch vụ đa chức năng được hàng triệu người sử dụng cho đến hiện nay.</a:t>
            </a:r>
          </a:p>
        </p:txBody>
      </p:sp>
      <p:pic>
        <p:nvPicPr>
          <p:cNvPr id="14338" name="Picture 2" descr="Firebase là gì? Google đã mua lại Firebase vào những năm gần đây và gắn thương hiệu của mình vào đó - Googl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303" y="2100399"/>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Những tính năng chính của </a:t>
            </a:r>
            <a:r>
              <a:rPr lang="en-US" sz="5700" dirty="0" smtClean="0"/>
              <a:t>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0"/>
            <a:ext cx="6505302"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200" dirty="0" smtClean="0"/>
              <a:t>Firebase </a:t>
            </a:r>
            <a:r>
              <a:rPr lang="vi-VN" sz="2200" dirty="0"/>
              <a:t>Realtime </a:t>
            </a:r>
            <a:r>
              <a:rPr lang="vi-VN" sz="2200" dirty="0" smtClean="0"/>
              <a:t>Database</a:t>
            </a:r>
          </a:p>
          <a:p>
            <a:pPr marL="342900" indent="-342900" algn="just">
              <a:buFont typeface="Arial" panose="020B0604020202020204" pitchFamily="34" charset="0"/>
              <a:buChar char="•"/>
            </a:pPr>
            <a:r>
              <a:rPr lang="vi-VN" sz="2200" dirty="0"/>
              <a:t>Firebase realtime database là một cơ sở dữ liệu thời gian thực, NoSQL được lưu trữ đám mây cho phép </a:t>
            </a:r>
            <a:r>
              <a:rPr lang="vi-VN" sz="2200" dirty="0" smtClean="0"/>
              <a:t>ta </a:t>
            </a:r>
            <a:r>
              <a:rPr lang="vi-VN" sz="2200" dirty="0"/>
              <a:t>lưu trữ và đồng bộ dữ liệu. Dữ liệu được lưu trữ dưới dạng  cây Json, và được đồng bộ theo thời gian thực đối với mọi kết nối</a:t>
            </a:r>
            <a:r>
              <a:rPr lang="vi-VN" sz="2200" dirty="0" smtClean="0"/>
              <a:t>.</a:t>
            </a:r>
            <a:endParaRPr lang="vi-VN" sz="2200" dirty="0"/>
          </a:p>
          <a:p>
            <a:pPr marL="342900" indent="-342900" algn="just">
              <a:buFont typeface="Arial" panose="020B0604020202020204" pitchFamily="34" charset="0"/>
              <a:buChar char="•"/>
            </a:pPr>
            <a:r>
              <a:rPr lang="vi-VN" sz="2200" dirty="0"/>
              <a:t>Khi </a:t>
            </a:r>
            <a:r>
              <a:rPr lang="vi-VN" sz="2200" dirty="0" smtClean="0"/>
              <a:t>ta </a:t>
            </a:r>
            <a:r>
              <a:rPr lang="vi-VN" sz="2200" dirty="0"/>
              <a:t>xây dựng những ứng dụng đa nền tảng như Android, IOS và Web App, tất cả các client của </a:t>
            </a:r>
            <a:r>
              <a:rPr lang="vi-VN" sz="2200" dirty="0" smtClean="0"/>
              <a:t>ta </a:t>
            </a:r>
            <a:r>
              <a:rPr lang="vi-VN" sz="2200" dirty="0"/>
              <a:t>sẽ kết nối trên cùng một cơ sở dữ liệu Firebase và tự động cập nhật dữ liệu mới nhất khi có sự thay </a:t>
            </a:r>
            <a:r>
              <a:rPr lang="vi-VN" sz="2200" dirty="0" smtClean="0"/>
              <a:t>đổi.</a:t>
            </a:r>
          </a:p>
          <a:p>
            <a:pPr marL="342900" indent="-342900" algn="just">
              <a:buFont typeface="Arial" panose="020B0604020202020204" pitchFamily="34" charset="0"/>
              <a:buChar char="•"/>
            </a:pPr>
            <a:r>
              <a:rPr lang="vi-VN" sz="2200" dirty="0"/>
              <a:t>Cả một cơ sở dữ liệu là một cây json lớn, với độ trễ thấp, Firebase realtime database cho phép </a:t>
            </a:r>
            <a:r>
              <a:rPr lang="vi-VN" sz="2200" dirty="0" smtClean="0"/>
              <a:t>ta </a:t>
            </a:r>
            <a:r>
              <a:rPr lang="vi-VN" sz="2200" dirty="0"/>
              <a:t>xây dựng các ứng dụng cần độ realtime như app chat, hay game online…</a:t>
            </a:r>
          </a:p>
        </p:txBody>
      </p:sp>
      <p:pic>
        <p:nvPicPr>
          <p:cNvPr id="17412" name="Picture 4" descr="Deleting random 2nd child in firebase realtime database that is created  with push in Android Studio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03" y="1967819"/>
            <a:ext cx="5673397" cy="432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69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Những tính năng chính của </a:t>
            </a:r>
            <a:r>
              <a:rPr lang="en-US" sz="5700" dirty="0" smtClean="0"/>
              <a:t>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12191999"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vi-VN" sz="2650" dirty="0"/>
              <a:t>Firebase có các tính năng bảo mật hàng đầu Tất cả dữ liệu được truyền qua một kết nối an toàn SSL, việc truy vấn cơ sở dữ liệu truy vấn và việc xác nhận thông tin được điều khiển theo một số các quy tắc security rules language. Các logic bảo mật dữ liệu của </a:t>
            </a:r>
            <a:r>
              <a:rPr lang="vi-VN" sz="2650" dirty="0" smtClean="0"/>
              <a:t>ta </a:t>
            </a:r>
            <a:r>
              <a:rPr lang="vi-VN" sz="2650" dirty="0"/>
              <a:t>được tập trung ở một nơi để dễ dàng cho việc sửa đổi, cập nhật và kiểm thử</a:t>
            </a:r>
            <a:r>
              <a:rPr lang="vi-VN" sz="2650" dirty="0" smtClean="0"/>
              <a:t>.</a:t>
            </a:r>
            <a:endParaRPr lang="vi-VN" sz="2650" dirty="0"/>
          </a:p>
          <a:p>
            <a:pPr marL="342900" indent="-342900" algn="just">
              <a:buFont typeface="Arial" panose="020B0604020202020204" pitchFamily="34" charset="0"/>
              <a:buChar char="•"/>
            </a:pPr>
            <a:r>
              <a:rPr lang="vi-VN" sz="2650" dirty="0"/>
              <a:t>Làm việc offline Ứng dụng của </a:t>
            </a:r>
            <a:r>
              <a:rPr lang="vi-VN" sz="2650" dirty="0" smtClean="0"/>
              <a:t>ta </a:t>
            </a:r>
            <a:r>
              <a:rPr lang="vi-VN" sz="2650" dirty="0"/>
              <a:t>sẽ duy trì tương tác mặc dù có các vấn đề về kết nối internet như mạng chậm chờn, mất mạng hay mạng yếu. Trước khi bất kỳ dữ liệu được ghi đến firebase thì tất  cả dữ liệu lập tức sẽ được ghi tạm vào một cơ sử dữ liệu ở local</a:t>
            </a:r>
            <a:r>
              <a:rPr lang="vi-VN" sz="2650" dirty="0" smtClean="0"/>
              <a:t>.</a:t>
            </a:r>
            <a:endParaRPr lang="vi-VN" sz="2650" dirty="0"/>
          </a:p>
          <a:p>
            <a:pPr marL="342900" indent="-342900" algn="just">
              <a:buFont typeface="Arial" panose="020B0604020202020204" pitchFamily="34" charset="0"/>
              <a:buChar char="•"/>
            </a:pPr>
            <a:r>
              <a:rPr lang="vi-VN" sz="2650" dirty="0"/>
              <a:t>Sau khi có kết nối internet lại, client sẽ nhận bất kỳ thay đổi mà nó thiếu/ bỏ lỡ và đồng bộ hoá nó với cơ sở dữ liệu tại firebase. -Firebase realtime database cho phép nhiều kết nối đồng thời mà </a:t>
            </a:r>
            <a:r>
              <a:rPr lang="vi-VN" sz="2650" dirty="0" smtClean="0"/>
              <a:t>ta </a:t>
            </a:r>
            <a:r>
              <a:rPr lang="vi-VN" sz="2650" dirty="0"/>
              <a:t>không cần tính toán đến vấn đề nâng cấp máy chủ. Tuy nhiên </a:t>
            </a:r>
            <a:r>
              <a:rPr lang="vi-VN" sz="2650" dirty="0" smtClean="0"/>
              <a:t>ta </a:t>
            </a:r>
            <a:r>
              <a:rPr lang="vi-VN" sz="2650" dirty="0"/>
              <a:t>vẫn cần phải trả phí để có thể nâng cấp firebase khi quy mô ứng dụng đủ lớn.</a:t>
            </a:r>
          </a:p>
        </p:txBody>
      </p:sp>
    </p:spTree>
    <p:extLst>
      <p:ext uri="{BB962C8B-B14F-4D97-AF65-F5344CB8AC3E}">
        <p14:creationId xmlns:p14="http://schemas.microsoft.com/office/powerpoint/2010/main" val="78071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Những tính năng chính của </a:t>
            </a:r>
            <a:r>
              <a:rPr lang="en-US" sz="5700" dirty="0" smtClean="0"/>
              <a:t>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7463499"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000" dirty="0"/>
              <a:t>Firebase Authentication</a:t>
            </a:r>
          </a:p>
          <a:p>
            <a:pPr marL="342900" indent="-342900" algn="just">
              <a:buFont typeface="Arial" panose="020B0604020202020204" pitchFamily="34" charset="0"/>
              <a:buChar char="•"/>
            </a:pPr>
            <a:r>
              <a:rPr lang="vi-VN" sz="2000" dirty="0"/>
              <a:t>Firebase Authentication là chức năng xác thực người dùng. Hiểu một cách đơn giản, app của </a:t>
            </a:r>
            <a:r>
              <a:rPr lang="vi-VN" sz="2000" dirty="0" smtClean="0"/>
              <a:t>ta </a:t>
            </a:r>
            <a:r>
              <a:rPr lang="vi-VN" sz="2000" dirty="0"/>
              <a:t>cần phải đăng nhập/ đăng ký tài khoản để sử dụng, Firebase cung cấp cho chúng ta chức năng xác thực người dùng bằng email, số điện thoại, hay tài khoản Facebook, Google</a:t>
            </a:r>
            <a:r>
              <a:rPr lang="vi-VN" sz="2000" dirty="0" smtClean="0"/>
              <a:t>,...</a:t>
            </a:r>
          </a:p>
          <a:p>
            <a:pPr marL="342900" indent="-342900" algn="just">
              <a:buFont typeface="Arial" panose="020B0604020202020204" pitchFamily="34" charset="0"/>
              <a:buChar char="•"/>
            </a:pPr>
            <a:r>
              <a:rPr lang="vi-VN" sz="2000" dirty="0"/>
              <a:t>Việc xác thực người dùng là một chức năng vô cùng quan trọng trong việc phát triển ứng dụng. Tuy nhiên, khi </a:t>
            </a:r>
            <a:r>
              <a:rPr lang="vi-VN" sz="2000" dirty="0" smtClean="0"/>
              <a:t>ta </a:t>
            </a:r>
            <a:r>
              <a:rPr lang="vi-VN" sz="2000" dirty="0"/>
              <a:t>muốn xác thực với nhiều phương thức khác nhau như email, số điện thoại, google, facebook sẽ tốn nhiều thời gian và công sức. Firebase Authentication giúp thực hiện việc đó một cách dễ dàng, giúp người dùng nhanh chóng tiếp cận sản phẩm hơn.</a:t>
            </a:r>
          </a:p>
          <a:p>
            <a:pPr marL="342900" indent="-342900" algn="just">
              <a:buFont typeface="Arial" panose="020B0604020202020204" pitchFamily="34" charset="0"/>
              <a:buChar char="•"/>
            </a:pPr>
            <a:endParaRPr lang="vi-VN" sz="2000" dirty="0"/>
          </a:p>
          <a:p>
            <a:pPr marL="342900" indent="-342900" algn="just">
              <a:buFont typeface="Arial" panose="020B0604020202020204" pitchFamily="34" charset="0"/>
              <a:buChar char="•"/>
            </a:pPr>
            <a:r>
              <a:rPr lang="vi-VN" sz="2000" dirty="0"/>
              <a:t>Vì thế, nó là một chức năng vô cùng hữu ích của firebase. Nếu </a:t>
            </a:r>
            <a:r>
              <a:rPr lang="vi-VN" sz="2000" dirty="0" smtClean="0"/>
              <a:t>ta </a:t>
            </a:r>
            <a:r>
              <a:rPr lang="vi-VN" sz="2000" dirty="0"/>
              <a:t>muốn xây dựng sản phẩm một cách nhanh chóng, hay chỉ đơn giản là làm bài tập, đồ án thì việc tích hợp Firebase Authentication và Firebase Realtime Database vào ứng dụng sẽ giúp </a:t>
            </a:r>
            <a:r>
              <a:rPr lang="vi-VN" sz="2000" dirty="0" smtClean="0"/>
              <a:t>ta </a:t>
            </a:r>
            <a:r>
              <a:rPr lang="vi-VN" sz="2000" dirty="0"/>
              <a:t>giảm rất nhiều thời gian so với các cách khác.</a:t>
            </a:r>
          </a:p>
        </p:txBody>
      </p:sp>
      <p:pic>
        <p:nvPicPr>
          <p:cNvPr id="18434" name="Picture 2" descr="Firebase authentication: Overview and how to use it in Flu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499" y="2555194"/>
            <a:ext cx="4728502" cy="260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62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Những tính năng chính của </a:t>
            </a:r>
            <a:r>
              <a:rPr lang="en-US" sz="5700" dirty="0" smtClean="0"/>
              <a:t>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7463499"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300" dirty="0"/>
              <a:t>Firebase Cloud </a:t>
            </a:r>
            <a:r>
              <a:rPr lang="vi-VN" sz="2300" dirty="0" smtClean="0"/>
              <a:t>Storage</a:t>
            </a:r>
          </a:p>
          <a:p>
            <a:pPr marL="342900" indent="-342900" algn="just">
              <a:buFont typeface="Arial" panose="020B0604020202020204" pitchFamily="34" charset="0"/>
              <a:buChar char="•"/>
            </a:pPr>
            <a:r>
              <a:rPr lang="vi-VN" sz="2300" dirty="0"/>
              <a:t>Firebase Cloud Storage là một không gian lưu trữ dữ liệu, nó giống như một chiếc ổ cứng. </a:t>
            </a:r>
            <a:r>
              <a:rPr lang="vi-VN" sz="2300" dirty="0" smtClean="0"/>
              <a:t>Ta </a:t>
            </a:r>
            <a:r>
              <a:rPr lang="vi-VN" sz="2300" dirty="0"/>
              <a:t>có thể upload và download các loại file </a:t>
            </a:r>
            <a:r>
              <a:rPr lang="vi-VN" sz="2300" dirty="0" smtClean="0"/>
              <a:t>ta </a:t>
            </a:r>
            <a:r>
              <a:rPr lang="vi-VN" sz="2300" dirty="0"/>
              <a:t>muốn. Đó có thể là một file ảnh, hay file văn bản, .zip, </a:t>
            </a:r>
            <a:r>
              <a:rPr lang="vi-VN" sz="2300" dirty="0" smtClean="0"/>
              <a:t>…</a:t>
            </a:r>
            <a:endParaRPr lang="vi-VN" sz="2300" dirty="0"/>
          </a:p>
          <a:p>
            <a:pPr marL="342900" indent="-342900" algn="just">
              <a:buFont typeface="Arial" panose="020B0604020202020204" pitchFamily="34" charset="0"/>
              <a:buChar char="•"/>
            </a:pPr>
            <a:r>
              <a:rPr lang="vi-VN" sz="2300" dirty="0" smtClean="0"/>
              <a:t>Phân </a:t>
            </a:r>
            <a:r>
              <a:rPr lang="vi-VN" sz="2300" dirty="0"/>
              <a:t>biệt Firebase cloud storage với Firebase realtime database. Câu trả lời rất đơn giản, Firebase là một cơ sở dữ liệu- nơi </a:t>
            </a:r>
            <a:r>
              <a:rPr lang="vi-VN" sz="2300" dirty="0" smtClean="0"/>
              <a:t>ta </a:t>
            </a:r>
            <a:r>
              <a:rPr lang="vi-VN" sz="2300" dirty="0"/>
              <a:t>có thể lưu trữ các thông tin về tài khoản người dùng, hay các thông tin về một mặt hàng nếu </a:t>
            </a:r>
            <a:r>
              <a:rPr lang="vi-VN" sz="2300" dirty="0" smtClean="0"/>
              <a:t>ta </a:t>
            </a:r>
            <a:r>
              <a:rPr lang="vi-VN" sz="2300" dirty="0"/>
              <a:t>xây dựng một app bán hàng</a:t>
            </a:r>
            <a:r>
              <a:rPr lang="vi-VN" sz="2300" dirty="0" smtClean="0"/>
              <a:t>.</a:t>
            </a:r>
            <a:endParaRPr lang="vi-VN" sz="2300" dirty="0"/>
          </a:p>
          <a:p>
            <a:pPr marL="342900" indent="-342900" algn="just">
              <a:buFont typeface="Arial" panose="020B0604020202020204" pitchFamily="34" charset="0"/>
              <a:buChar char="•"/>
            </a:pPr>
            <a:r>
              <a:rPr lang="vi-VN" sz="2300" dirty="0"/>
              <a:t>Còn với Firebase cloud storage, chúng là nơi lưu trữ những file, đó có thể là những hình ảnh về một mặt hàng chẳng hạn. </a:t>
            </a:r>
            <a:r>
              <a:rPr lang="vi-VN" sz="2300" dirty="0" smtClean="0"/>
              <a:t>Ta </a:t>
            </a:r>
            <a:r>
              <a:rPr lang="vi-VN" sz="2300" dirty="0"/>
              <a:t>có thể lưu trữ link tới file hình ảnh trong database, còn file ảnh đặt trong cloud storage. Vậy là client có thể dễ dàng truy vấn và sử dụng.</a:t>
            </a:r>
          </a:p>
        </p:txBody>
      </p:sp>
      <p:pic>
        <p:nvPicPr>
          <p:cNvPr id="20484" name="Picture 4" descr="Firebase Upload files in Cloud Storage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564" y="2860765"/>
            <a:ext cx="4783436" cy="239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5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Những tính năng chính của </a:t>
            </a:r>
            <a:r>
              <a:rPr lang="en-US" sz="5700" dirty="0" smtClean="0"/>
              <a:t>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7463499"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300" dirty="0"/>
              <a:t>Firebase Cloud </a:t>
            </a:r>
            <a:r>
              <a:rPr lang="vi-VN" sz="2300" dirty="0" smtClean="0"/>
              <a:t>Function</a:t>
            </a:r>
          </a:p>
          <a:p>
            <a:pPr marL="342900" indent="-342900" algn="just">
              <a:buFont typeface="Arial" panose="020B0604020202020204" pitchFamily="34" charset="0"/>
              <a:buChar char="•"/>
            </a:pPr>
            <a:r>
              <a:rPr lang="vi-VN" sz="2300" dirty="0"/>
              <a:t>Cloud Functions Firebase cho phép chúng ta viết những câu truy vấn database lưu trữ trên cloud. Code của </a:t>
            </a:r>
            <a:r>
              <a:rPr lang="vi-VN" sz="2300" dirty="0" smtClean="0"/>
              <a:t>ta </a:t>
            </a:r>
            <a:r>
              <a:rPr lang="vi-VN" sz="2300" dirty="0"/>
              <a:t>được lưu trữ trong cloud của Google và chạy trong một môi trường bảo mật, được quản lý. </a:t>
            </a:r>
            <a:r>
              <a:rPr lang="vi-VN" sz="2300" dirty="0" smtClean="0"/>
              <a:t>Ta </a:t>
            </a:r>
            <a:r>
              <a:rPr lang="vi-VN" sz="2300" dirty="0"/>
              <a:t>không cần quan tâm đến vấn đề mở rộng các máy chủ. Với firebase, khi </a:t>
            </a:r>
            <a:r>
              <a:rPr lang="vi-VN" sz="2300" dirty="0" smtClean="0"/>
              <a:t>ta </a:t>
            </a:r>
            <a:r>
              <a:rPr lang="vi-VN" sz="2300" dirty="0"/>
              <a:t>muốn lấy dữ liệu </a:t>
            </a:r>
            <a:r>
              <a:rPr lang="vi-VN" sz="2300" dirty="0" smtClean="0"/>
              <a:t>ta </a:t>
            </a:r>
            <a:r>
              <a:rPr lang="vi-VN" sz="2300" dirty="0"/>
              <a:t>cần phải viết các câu truy vấn trực tiếp từ client</a:t>
            </a:r>
            <a:r>
              <a:rPr lang="vi-VN" sz="2300" dirty="0" smtClean="0"/>
              <a:t>.</a:t>
            </a:r>
            <a:endParaRPr lang="vi-VN" sz="2300" dirty="0"/>
          </a:p>
          <a:p>
            <a:pPr marL="342900" indent="-342900" algn="just">
              <a:buFont typeface="Arial" panose="020B0604020202020204" pitchFamily="34" charset="0"/>
              <a:buChar char="•"/>
            </a:pPr>
            <a:r>
              <a:rPr lang="vi-VN" sz="2300" dirty="0"/>
              <a:t>Điều này có thể vô tình để lộ một số thông tin nhạy cảm. Để khắc phục vấn đề đó, Cloud Function đã ra đời. Nhiều lúc, các developers muốn kiểm soát logic trên server để tránh giả mạo phía client. Ngoài ra, đôi khi không muốn mã của mình khi bị decode sẽ gây ra các vấn đề về bảo mật. Cloud Functions được tách biệt hoàn toàn với client, vì vậy </a:t>
            </a:r>
            <a:r>
              <a:rPr lang="vi-VN" sz="2300" dirty="0" smtClean="0"/>
              <a:t>ta </a:t>
            </a:r>
            <a:r>
              <a:rPr lang="vi-VN" sz="2300" dirty="0"/>
              <a:t>có thể yên tâm nó bảo mật và luôn thực hiện chính xác những gì </a:t>
            </a:r>
            <a:r>
              <a:rPr lang="vi-VN" sz="2300" dirty="0" smtClean="0"/>
              <a:t>ta </a:t>
            </a:r>
            <a:r>
              <a:rPr lang="vi-VN" sz="2300" dirty="0"/>
              <a:t>muốn.</a:t>
            </a:r>
          </a:p>
        </p:txBody>
      </p:sp>
      <p:pic>
        <p:nvPicPr>
          <p:cNvPr id="21506" name="Picture 2" descr="What can I do with Cloud Functions? | Firebase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961" y="2478828"/>
            <a:ext cx="4712039" cy="265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5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lstStyle/>
          <a:p>
            <a:pPr algn="l"/>
            <a:r>
              <a:rPr lang="en-US" dirty="0" smtClean="0"/>
              <a:t>Khái </a:t>
            </a:r>
            <a:r>
              <a:rPr lang="en-US" dirty="0"/>
              <a:t>niệm Angular là gì?</a:t>
            </a:r>
            <a:endParaRPr lang="en-VN"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393372"/>
            <a:ext cx="6339840" cy="50945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3000" dirty="0"/>
              <a:t>Angular </a:t>
            </a:r>
            <a:r>
              <a:rPr lang="vi-VN" sz="3000"/>
              <a:t>được </a:t>
            </a:r>
            <a:r>
              <a:rPr lang="vi-VN" sz="3000" smtClean="0"/>
              <a:t>là </a:t>
            </a:r>
            <a:r>
              <a:rPr lang="vi-VN" sz="3000" dirty="0"/>
              <a:t>một open source (mã nguồn mở) hay frameworks miễn phí chuyên dụng cho công việc thiết kế web. Angular được phát triển từ những năm 2009 và được duy trì bởi Google. Frameworks này được xem là frameworks front end mạnh mẽ nhất chuyên dụng bởi các lập trình viên cắt HTML cao cấp.</a:t>
            </a:r>
          </a:p>
          <a:p>
            <a:pPr algn="just"/>
            <a:r>
              <a:rPr lang="vi-VN" sz="3000" dirty="0"/>
              <a:t>Angular được ứng dụng rộng rãi với mục đích xây dựng project Single Page Application (</a:t>
            </a:r>
            <a:r>
              <a:rPr lang="vi-VN" sz="3000" dirty="0" smtClean="0"/>
              <a:t>SPA).</a:t>
            </a:r>
            <a:endParaRPr lang="en-VN" sz="3000" dirty="0"/>
          </a:p>
        </p:txBody>
      </p:sp>
      <p:pic>
        <p:nvPicPr>
          <p:cNvPr id="11268" name="Picture 4" descr="AngularJS là gì - Tổng quan về AngularJS - leanhtien.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41" y="2339489"/>
            <a:ext cx="5858390" cy="292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82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smtClean="0"/>
              <a:t>Những tính năng chính của 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6200503" cy="49116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300" dirty="0"/>
              <a:t>Firebase </a:t>
            </a:r>
            <a:r>
              <a:rPr lang="vi-VN" sz="2300" dirty="0" smtClean="0"/>
              <a:t>Analytics</a:t>
            </a:r>
          </a:p>
          <a:p>
            <a:pPr marL="342900" indent="-342900" algn="just">
              <a:buFont typeface="Arial" panose="020B0604020202020204" pitchFamily="34" charset="0"/>
              <a:buChar char="•"/>
            </a:pPr>
            <a:r>
              <a:rPr lang="vi-VN" sz="2300" dirty="0"/>
              <a:t>Firebase Analytics là tính năng giúp </a:t>
            </a:r>
            <a:r>
              <a:rPr lang="vi-VN" sz="2300" dirty="0" smtClean="0"/>
              <a:t>ta </a:t>
            </a:r>
            <a:r>
              <a:rPr lang="vi-VN" sz="2300" dirty="0"/>
              <a:t>phân tích hành vi của người sử dụng trên ứng dụng của </a:t>
            </a:r>
            <a:r>
              <a:rPr lang="vi-VN" sz="2300" dirty="0" smtClean="0"/>
              <a:t>ta. </a:t>
            </a:r>
            <a:r>
              <a:rPr lang="vi-VN" sz="2300" dirty="0"/>
              <a:t>Cuối cùng nó sẽ đưa ra lời khuyên về lộ trình xây dựng ứng dụng. Để làm việc này </a:t>
            </a:r>
            <a:r>
              <a:rPr lang="vi-VN" sz="2300" dirty="0" smtClean="0"/>
              <a:t>ta </a:t>
            </a:r>
            <a:r>
              <a:rPr lang="vi-VN" sz="2300" dirty="0"/>
              <a:t>cần cài đặt SDK (Software Development Kit, cụ thể hơn là FirebaseAnalytics.unitypackage), chức năng phân tích sẽ trở nên khả dụng</a:t>
            </a:r>
            <a:r>
              <a:rPr lang="vi-VN" sz="2300" dirty="0" smtClean="0"/>
              <a:t>.</a:t>
            </a:r>
            <a:endParaRPr lang="vi-VN" sz="2300" dirty="0"/>
          </a:p>
          <a:p>
            <a:pPr marL="342900" indent="-342900" algn="just">
              <a:buFont typeface="Arial" panose="020B0604020202020204" pitchFamily="34" charset="0"/>
              <a:buChar char="•"/>
            </a:pPr>
            <a:r>
              <a:rPr lang="vi-VN" sz="2300" dirty="0"/>
              <a:t>Khi đó, </a:t>
            </a:r>
            <a:r>
              <a:rPr lang="vi-VN" sz="2300" dirty="0" smtClean="0"/>
              <a:t>ta </a:t>
            </a:r>
            <a:r>
              <a:rPr lang="vi-VN" sz="2300" dirty="0"/>
              <a:t>không chỉ xem được hành vi của người dùng mà còn có thể biết được thông tin về như hiệu quả quảng cáo, tình trạng trả phí, v.v. Với tính năng này, </a:t>
            </a:r>
            <a:r>
              <a:rPr lang="vi-VN" sz="2300" dirty="0" smtClean="0"/>
              <a:t>ta </a:t>
            </a:r>
            <a:r>
              <a:rPr lang="vi-VN" sz="2300" dirty="0"/>
              <a:t>có thể biết người dùng của </a:t>
            </a:r>
            <a:r>
              <a:rPr lang="vi-VN" sz="2300" dirty="0" smtClean="0"/>
              <a:t>ta </a:t>
            </a:r>
            <a:r>
              <a:rPr lang="vi-VN" sz="2300" dirty="0"/>
              <a:t>thường xuyên truy cập tính năng nào, từ đó </a:t>
            </a:r>
            <a:r>
              <a:rPr lang="vi-VN" sz="2300" dirty="0" smtClean="0"/>
              <a:t>ta </a:t>
            </a:r>
            <a:r>
              <a:rPr lang="vi-VN" sz="2300" dirty="0"/>
              <a:t>có thể đưa ra chiến lược phát triển sản phẩm của mình.</a:t>
            </a:r>
          </a:p>
        </p:txBody>
      </p:sp>
      <p:pic>
        <p:nvPicPr>
          <p:cNvPr id="22530" name="Picture 2" descr="Google Analytics | Firebase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503" y="2180047"/>
            <a:ext cx="5991497" cy="337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85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smtClean="0"/>
              <a:t>Những tính năng chính của Firebase</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0"/>
            <a:ext cx="7612162" cy="37490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300" dirty="0"/>
              <a:t>Machine Learning </a:t>
            </a:r>
            <a:r>
              <a:rPr lang="vi-VN" sz="2300" dirty="0" smtClean="0"/>
              <a:t>Kit</a:t>
            </a:r>
          </a:p>
          <a:p>
            <a:pPr algn="just"/>
            <a:r>
              <a:rPr lang="vi-VN" sz="2300" dirty="0" smtClean="0"/>
              <a:t>Ta </a:t>
            </a:r>
            <a:r>
              <a:rPr lang="vi-VN" sz="2300" dirty="0"/>
              <a:t>có thể tự tin khi nói app của </a:t>
            </a:r>
            <a:r>
              <a:rPr lang="vi-VN" sz="2300" dirty="0" smtClean="0"/>
              <a:t>ta </a:t>
            </a:r>
            <a:r>
              <a:rPr lang="vi-VN" sz="2300" dirty="0"/>
              <a:t>tích hợp AI, Machine Learning. Với Machine Learning Kit </a:t>
            </a:r>
            <a:r>
              <a:rPr lang="vi-VN" sz="2300" dirty="0" smtClean="0"/>
              <a:t>ta </a:t>
            </a:r>
            <a:r>
              <a:rPr lang="vi-VN" sz="2300" dirty="0"/>
              <a:t>có thể làm một số việc</a:t>
            </a:r>
            <a:r>
              <a:rPr lang="vi-VN" sz="2300" dirty="0" smtClean="0"/>
              <a:t>:</a:t>
            </a:r>
            <a:endParaRPr lang="vi-VN" sz="2300" dirty="0"/>
          </a:p>
          <a:p>
            <a:pPr marL="342900" indent="-342900" algn="just">
              <a:buFont typeface="Arial" panose="020B0604020202020204" pitchFamily="34" charset="0"/>
              <a:buChar char="•"/>
            </a:pPr>
            <a:r>
              <a:rPr lang="vi-VN" sz="2300" dirty="0"/>
              <a:t>Text recognition (nhận dạng văn bản viết tay/ máy)</a:t>
            </a:r>
          </a:p>
          <a:p>
            <a:pPr marL="342900" indent="-342900" algn="just">
              <a:buFont typeface="Arial" panose="020B0604020202020204" pitchFamily="34" charset="0"/>
              <a:buChar char="•"/>
            </a:pPr>
            <a:r>
              <a:rPr lang="vi-VN" sz="2300" dirty="0"/>
              <a:t>Barcode scanning (quét mã vạch)</a:t>
            </a:r>
          </a:p>
          <a:p>
            <a:pPr marL="342900" indent="-342900" algn="just">
              <a:buFont typeface="Arial" panose="020B0604020202020204" pitchFamily="34" charset="0"/>
              <a:buChar char="•"/>
            </a:pPr>
            <a:r>
              <a:rPr lang="vi-VN" sz="2300" dirty="0"/>
              <a:t>Landmark recognition (nhận diện mốc)</a:t>
            </a:r>
          </a:p>
          <a:p>
            <a:pPr marL="342900" indent="-342900" algn="just">
              <a:buFont typeface="Arial" panose="020B0604020202020204" pitchFamily="34" charset="0"/>
              <a:buChar char="•"/>
            </a:pPr>
            <a:r>
              <a:rPr lang="vi-VN" sz="2300" dirty="0"/>
              <a:t>Image labeling (ghi nhãn hình ảnh)</a:t>
            </a:r>
          </a:p>
          <a:p>
            <a:pPr marL="342900" indent="-342900" algn="just">
              <a:buFont typeface="Arial" panose="020B0604020202020204" pitchFamily="34" charset="0"/>
              <a:buChar char="•"/>
            </a:pPr>
            <a:r>
              <a:rPr lang="vi-VN" sz="2300" dirty="0"/>
              <a:t>Face detection (nhận diện khuôn mặt)</a:t>
            </a:r>
          </a:p>
        </p:txBody>
      </p:sp>
      <p:pic>
        <p:nvPicPr>
          <p:cNvPr id="23554" name="Picture 2" descr="Firebase Machine Learning kit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162" y="1538302"/>
            <a:ext cx="4579838" cy="4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276425"/>
            <a:ext cx="9144000" cy="1814727"/>
          </a:xfrm>
        </p:spPr>
        <p:txBody>
          <a:bodyPr/>
          <a:lstStyle/>
          <a:p>
            <a:pPr algn="l"/>
            <a:r>
              <a:rPr lang="vi-VN" dirty="0" smtClean="0"/>
              <a:t/>
            </a:r>
            <a:br>
              <a:rPr lang="vi-VN" dirty="0" smtClean="0"/>
            </a:br>
            <a:r>
              <a:rPr lang="vi-VN" dirty="0" smtClean="0"/>
              <a:t>Tổng kết</a:t>
            </a:r>
            <a:endParaRPr lang="en-VN"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393371"/>
            <a:ext cx="12192000" cy="50945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4700" dirty="0"/>
              <a:t>B</a:t>
            </a:r>
            <a:r>
              <a:rPr lang="vi-VN" sz="4700" dirty="0" smtClean="0"/>
              <a:t>ài đã </a:t>
            </a:r>
            <a:r>
              <a:rPr lang="vi-VN" sz="4700" dirty="0"/>
              <a:t>cung cấp cho </a:t>
            </a:r>
            <a:r>
              <a:rPr lang="vi-VN" sz="4700" dirty="0" smtClean="0"/>
              <a:t>ta </a:t>
            </a:r>
            <a:r>
              <a:rPr lang="vi-VN" sz="4700" dirty="0"/>
              <a:t>cái nhìn tổng quan về </a:t>
            </a:r>
            <a:r>
              <a:rPr lang="vi-VN" sz="4700" dirty="0" smtClean="0"/>
              <a:t>Angular và firebase, </a:t>
            </a:r>
            <a:r>
              <a:rPr lang="vi-VN" sz="4700" dirty="0"/>
              <a:t>về khái niệm, các tính năng cũng như ứng dụng thực tế của </a:t>
            </a:r>
            <a:r>
              <a:rPr lang="vi-VN" sz="4700" dirty="0" smtClean="0"/>
              <a:t>Angular, firebase. </a:t>
            </a:r>
            <a:r>
              <a:rPr lang="vi-VN" sz="4700" dirty="0"/>
              <a:t>Không phải ngẫu nhiên mà </a:t>
            </a:r>
            <a:r>
              <a:rPr lang="vi-VN" sz="4700" dirty="0" smtClean="0"/>
              <a:t>Angular, firebase </a:t>
            </a:r>
            <a:r>
              <a:rPr lang="vi-VN" sz="4700" dirty="0"/>
              <a:t>lại được các lập trình viên </a:t>
            </a:r>
            <a:r>
              <a:rPr lang="vi-VN" sz="4700" dirty="0" smtClean="0"/>
              <a:t>front-end và back-end </a:t>
            </a:r>
            <a:r>
              <a:rPr lang="vi-VN" sz="4700" dirty="0"/>
              <a:t>ưa chuộng bởi cấu trúc code, liên kết dữ liêu 2 chiều và khả năng tái sử dụng code một cách linh hoạt</a:t>
            </a:r>
            <a:r>
              <a:rPr lang="vi-VN" sz="4700" dirty="0" smtClean="0"/>
              <a:t>.</a:t>
            </a:r>
          </a:p>
        </p:txBody>
      </p:sp>
    </p:spTree>
    <p:extLst>
      <p:ext uri="{BB962C8B-B14F-4D97-AF65-F5344CB8AC3E}">
        <p14:creationId xmlns:p14="http://schemas.microsoft.com/office/powerpoint/2010/main" val="8935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Đôi nét về Lịch sử phát triển Angular</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2"/>
            <a:ext cx="12192000" cy="29957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3000" dirty="0"/>
              <a:t>AngularJS được phát triển từ năm 2009 bởi Misko Hevery cùng 1 người </a:t>
            </a:r>
            <a:r>
              <a:rPr lang="vi-VN" sz="3000" dirty="0" smtClean="0"/>
              <a:t>ta </a:t>
            </a:r>
            <a:r>
              <a:rPr lang="vi-VN" sz="3000" dirty="0"/>
              <a:t>khác là Adam Abrons. Nó được xem là một dự án riêng cho đến khi Misko Hevery tham gia vào dự án Google Feedback dưới tư cách lập trình viên bán thời gian. Khi đó, Misko Hevery và 2 lập trình viên khác đã viết lên 17.000 các dòng mã khác dành cho dự án Google Feedback trong khoảng 6 tháng.</a:t>
            </a:r>
          </a:p>
          <a:p>
            <a:pPr algn="just"/>
            <a:r>
              <a:rPr lang="vi-VN" sz="3000" dirty="0"/>
              <a:t>Số lượng mã ngày càng nhiều và việc cần phải sửa lỗi kiểm soát phát sinh.</a:t>
            </a:r>
            <a:endParaRPr lang="en-VN" sz="3000" dirty="0"/>
          </a:p>
        </p:txBody>
      </p:sp>
    </p:spTree>
    <p:extLst>
      <p:ext uri="{BB962C8B-B14F-4D97-AF65-F5344CB8AC3E}">
        <p14:creationId xmlns:p14="http://schemas.microsoft.com/office/powerpoint/2010/main" val="268101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Đôi nét về Lịch sử phát triển Angular</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1"/>
            <a:ext cx="5048250"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3000" dirty="0"/>
              <a:t>Ông đã mạnh dạn đánh cược với quản lý là có thể viết lại toàn bộ mã nhờ sử dụng dự án GetAngular của mình trong 2 tuần. Mặc dù đã thua cuộc nhưng mã dự án đã giảm nhanh từ 17.000 dòng xuống còn 1.500 dòng. Nhờ sự thành công này mà AngularJS đã được phát triển nhân rộng và tăng tốc nhanh từ đó. </a:t>
            </a:r>
            <a:endParaRPr lang="en-VN" sz="3000" dirty="0"/>
          </a:p>
        </p:txBody>
      </p:sp>
      <p:pic>
        <p:nvPicPr>
          <p:cNvPr id="1026" name="Picture 2" descr="Giới thiệu Angular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1749198"/>
            <a:ext cx="714375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6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vi-VN" sz="5700" dirty="0"/>
              <a:t>Ưu điểm và nhược điểm của AngularJS là gì?</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766354" y="1584961"/>
            <a:ext cx="10457037"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300" b="1" dirty="0"/>
              <a:t>Ưu điểm nổi </a:t>
            </a:r>
            <a:r>
              <a:rPr lang="vi-VN" sz="2300" b="1" dirty="0" smtClean="0"/>
              <a:t>bật</a:t>
            </a:r>
          </a:p>
          <a:p>
            <a:pPr marL="342900" indent="-342900" algn="just">
              <a:buFont typeface="Arial" panose="020B0604020202020204" pitchFamily="34" charset="0"/>
              <a:buChar char="•"/>
            </a:pPr>
            <a:r>
              <a:rPr lang="vi-VN" sz="2300" dirty="0"/>
              <a:t>AngularJS được đánh giá là giải pháp dành cho các Single Page Application làm việc dễ dàng.</a:t>
            </a:r>
          </a:p>
          <a:p>
            <a:pPr marL="342900" indent="-342900" algn="just">
              <a:buFont typeface="Arial" panose="020B0604020202020204" pitchFamily="34" charset="0"/>
              <a:buChar char="•"/>
            </a:pPr>
            <a:r>
              <a:rPr lang="vi-VN" sz="2300" dirty="0"/>
              <a:t>Code Front end thường rất thân thiện nhờ khả năng Binding data lên trên các nền tảng HTML để có thể tạo ra mọi thao tác rất tuyệt. </a:t>
            </a:r>
          </a:p>
          <a:p>
            <a:pPr marL="342900" indent="-342900" algn="just">
              <a:buFont typeface="Arial" panose="020B0604020202020204" pitchFamily="34" charset="0"/>
              <a:buChar char="•"/>
            </a:pPr>
            <a:r>
              <a:rPr lang="vi-VN" sz="2300" dirty="0" smtClean="0"/>
              <a:t>Ta </a:t>
            </a:r>
            <a:r>
              <a:rPr lang="vi-VN" sz="2300" dirty="0"/>
              <a:t>có thể dễ dàng Unit test</a:t>
            </a:r>
          </a:p>
          <a:p>
            <a:pPr marL="342900" indent="-342900" algn="just">
              <a:buFont typeface="Arial" panose="020B0604020202020204" pitchFamily="34" charset="0"/>
              <a:buChar char="•"/>
            </a:pPr>
            <a:r>
              <a:rPr lang="vi-VN" sz="2300" dirty="0"/>
              <a:t>Có thể tái sử dụng component dễ dàng hơn</a:t>
            </a:r>
          </a:p>
          <a:p>
            <a:pPr marL="342900" indent="-342900" algn="just">
              <a:buFont typeface="Arial" panose="020B0604020202020204" pitchFamily="34" charset="0"/>
              <a:buChar char="•"/>
            </a:pPr>
            <a:r>
              <a:rPr lang="vi-VN" sz="2300" dirty="0"/>
              <a:t>Hỗ trợ cho các lập trình viên có thể viết code được ít hơn với nhiều chức năng hơn.  </a:t>
            </a:r>
          </a:p>
          <a:p>
            <a:pPr marL="342900" indent="-342900" algn="just">
              <a:buFont typeface="Arial" panose="020B0604020202020204" pitchFamily="34" charset="0"/>
              <a:buChar char="•"/>
            </a:pPr>
            <a:r>
              <a:rPr lang="vi-VN" sz="2300" dirty="0" smtClean="0"/>
              <a:t>Ta </a:t>
            </a:r>
            <a:r>
              <a:rPr lang="vi-VN" sz="2300" dirty="0"/>
              <a:t>có thể chạy AngularJS trên nhiều loại trình duyệt khác nhau lẫn PC hoặc mobile. </a:t>
            </a:r>
          </a:p>
          <a:p>
            <a:pPr marL="342900" indent="-342900" algn="just">
              <a:buFont typeface="Arial" panose="020B0604020202020204" pitchFamily="34" charset="0"/>
              <a:buChar char="•"/>
            </a:pPr>
            <a:r>
              <a:rPr lang="vi-VN" sz="2300" dirty="0"/>
              <a:t>Không an toàn: Thông thường, bản chất của AngularJS là một trong những các Front End, mà front end này thường vốn không thể bảo mật bằng Back End. Chính vì vậy, khi sử dụng API thì </a:t>
            </a:r>
            <a:r>
              <a:rPr lang="vi-VN" sz="2300" dirty="0" smtClean="0"/>
              <a:t>ta </a:t>
            </a:r>
            <a:r>
              <a:rPr lang="vi-VN" sz="2300" dirty="0"/>
              <a:t>cần xây dựng cho một hệ thống kiểm tra dữ liệu sao cho việc trả về được tốt nhất.  </a:t>
            </a:r>
          </a:p>
          <a:p>
            <a:pPr marL="342900" indent="-342900" algn="just">
              <a:buFont typeface="Arial" panose="020B0604020202020204" pitchFamily="34" charset="0"/>
              <a:buChar char="•"/>
            </a:pPr>
            <a:r>
              <a:rPr lang="vi-VN" sz="2300" dirty="0"/>
              <a:t>Với một số trình duyệt sở hữu tính năng Disable Javascript nên có nghĩa là website sẽ không hoàn toàn có thể sử dụng được dựa trên những trình duyệt đó nữa. </a:t>
            </a:r>
            <a:endParaRPr lang="en-VN" sz="2300" dirty="0"/>
          </a:p>
        </p:txBody>
      </p:sp>
    </p:spTree>
    <p:extLst>
      <p:ext uri="{BB962C8B-B14F-4D97-AF65-F5344CB8AC3E}">
        <p14:creationId xmlns:p14="http://schemas.microsoft.com/office/powerpoint/2010/main" val="360102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Đôi nét về Lịch sử phát triển Angular</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450887" y="1584961"/>
            <a:ext cx="4597363" cy="4019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3000" dirty="0"/>
              <a:t>Kể cả Angular nói chung  hay là AngularJS nói riêng thì đều luôn nhận được sự ưa chuộng đến từ phía người dùng. Chính vì vậy, hiện nay các cơ quan doanh nghiệp đều có nhu cầu tuyển dụng Angular rất cao</a:t>
            </a:r>
            <a:r>
              <a:rPr lang="vi-VN" sz="3000" dirty="0" smtClean="0"/>
              <a:t>.</a:t>
            </a:r>
            <a:endParaRPr lang="en-VN" sz="3000" dirty="0"/>
          </a:p>
        </p:txBody>
      </p:sp>
      <p:pic>
        <p:nvPicPr>
          <p:cNvPr id="2050" name="Picture 2" descr="Angular nhận được sự ủng hộ từ đông đảo người dù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1584961"/>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67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vi-VN" sz="5700" dirty="0"/>
              <a:t>Sử dụng Angular sẽ làm được gì?</a:t>
            </a:r>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1"/>
            <a:ext cx="6008914"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150" dirty="0" smtClean="0"/>
              <a:t>Sau </a:t>
            </a:r>
            <a:r>
              <a:rPr lang="vi-VN" sz="2150" dirty="0"/>
              <a:t>khi hiểu rõ định nghĩa Angular là gì thì dưới đây là những điều </a:t>
            </a:r>
            <a:r>
              <a:rPr lang="vi-VN" sz="2150" dirty="0" smtClean="0"/>
              <a:t>ta </a:t>
            </a:r>
            <a:r>
              <a:rPr lang="vi-VN" sz="2150" dirty="0"/>
              <a:t>có thể áp dụng Angular để có thể dần làm quen với chúng. </a:t>
            </a:r>
          </a:p>
          <a:p>
            <a:pPr marL="342900" indent="-342900" algn="just">
              <a:buFont typeface="Arial" panose="020B0604020202020204" pitchFamily="34" charset="0"/>
              <a:buChar char="•"/>
            </a:pPr>
            <a:r>
              <a:rPr lang="vi-VN" sz="2150" dirty="0"/>
              <a:t>CRUD Web Apps: đây là một trong những tính năng mà chính người sử dụng Angular ưu tiên sử dụng nhiều nhất. </a:t>
            </a:r>
          </a:p>
          <a:p>
            <a:pPr marL="342900" indent="-342900" algn="just">
              <a:buFont typeface="Arial" panose="020B0604020202020204" pitchFamily="34" charset="0"/>
              <a:buChar char="•"/>
            </a:pPr>
            <a:r>
              <a:rPr lang="vi-VN" sz="2150" dirty="0"/>
              <a:t>Mobile Apps: Lập trình viên có thể sử dụng Angular kết hợp cùng Phonegap để tạo ra một loại Mobile App  </a:t>
            </a:r>
            <a:r>
              <a:rPr lang="vi-VN" sz="2150" dirty="0" smtClean="0"/>
              <a:t>ta </a:t>
            </a:r>
            <a:r>
              <a:rPr lang="vi-VN" sz="2150" dirty="0"/>
              <a:t>có thể tạo một Mobile Web App. </a:t>
            </a:r>
            <a:endParaRPr lang="vi-VN" sz="2150" dirty="0" smtClean="0"/>
          </a:p>
          <a:p>
            <a:pPr marL="342900" indent="-342900" algn="just">
              <a:buFont typeface="Arial" panose="020B0604020202020204" pitchFamily="34" charset="0"/>
              <a:buChar char="•"/>
            </a:pPr>
            <a:r>
              <a:rPr lang="vi-VN" sz="2150" dirty="0"/>
              <a:t>CSS3 Animations.</a:t>
            </a:r>
          </a:p>
          <a:p>
            <a:pPr marL="342900" indent="-342900" algn="just">
              <a:buFont typeface="Arial" panose="020B0604020202020204" pitchFamily="34" charset="0"/>
              <a:buChar char="•"/>
            </a:pPr>
            <a:r>
              <a:rPr lang="vi-VN" sz="2150" dirty="0"/>
              <a:t>Chrome Extensions: Đây là cách đơn giản nhất giúp lập trình viên tạo ra Chrome Extension lả việc sử dụng Yeoman- một Chrome Extension Generator.</a:t>
            </a:r>
          </a:p>
          <a:p>
            <a:pPr marL="342900" indent="-342900" algn="just">
              <a:buFont typeface="Arial" panose="020B0604020202020204" pitchFamily="34" charset="0"/>
              <a:buChar char="•"/>
            </a:pPr>
            <a:r>
              <a:rPr lang="vi-VN" sz="2150" dirty="0"/>
              <a:t>Testable JS Apps.</a:t>
            </a:r>
          </a:p>
          <a:p>
            <a:pPr marL="342900" indent="-342900" algn="just">
              <a:buFont typeface="Arial" panose="020B0604020202020204" pitchFamily="34" charset="0"/>
              <a:buChar char="•"/>
            </a:pPr>
            <a:r>
              <a:rPr lang="vi-VN" sz="2150" dirty="0"/>
              <a:t>Firebase Powered Apps.</a:t>
            </a:r>
            <a:endParaRPr lang="en-VN" sz="2150" dirty="0"/>
          </a:p>
        </p:txBody>
      </p:sp>
      <p:pic>
        <p:nvPicPr>
          <p:cNvPr id="5122" name="Picture 2" descr="Angular và các ngôn ngữ có thể sử dụ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914" y="1854925"/>
            <a:ext cx="6183086" cy="464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8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vi-VN" sz="5700" dirty="0"/>
              <a:t>Các đặc trưng cơ bản của Angular là gì?</a:t>
            </a:r>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0" y="1584961"/>
            <a:ext cx="12192000" cy="34224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3000" dirty="0"/>
              <a:t>Được sử dụng để có thể phát triển dựa trên JavaScript.</a:t>
            </a:r>
          </a:p>
          <a:p>
            <a:pPr algn="just"/>
            <a:r>
              <a:rPr lang="vi-VN" sz="3000" dirty="0"/>
              <a:t>Angular có khả năng tạo các ứng dụng client-side dựa trên mô hình MVC.</a:t>
            </a:r>
          </a:p>
          <a:p>
            <a:pPr algn="just"/>
            <a:r>
              <a:rPr lang="vi-VN" sz="3000" dirty="0"/>
              <a:t>Angular sở hữu khả năng tương thích cao có thể tự động xử lý dễ dàng các mã Javascript sao cho phù hợp với các trình duyệt nhất. </a:t>
            </a:r>
          </a:p>
          <a:p>
            <a:pPr algn="just"/>
            <a:r>
              <a:rPr lang="vi-VN" sz="3000" dirty="0"/>
              <a:t>Khi có mã nguồn mở và miễn phí thì nó sẽ được sử dụng rộng rãi hơn. </a:t>
            </a:r>
          </a:p>
          <a:p>
            <a:pPr algn="just"/>
            <a:r>
              <a:rPr lang="vi-VN" sz="3000" dirty="0"/>
              <a:t>Thông thường, kiến trúc của một ứng dụng Angular là dựa trên những ý tưởng liên quan đến Components. Mỗi một ứng dụng Angular thường bắt đầu với những  level trên cùng tên gọi là Root Component. </a:t>
            </a:r>
            <a:endParaRPr lang="en-VN" sz="3000" dirty="0"/>
          </a:p>
        </p:txBody>
      </p:sp>
    </p:spTree>
    <p:extLst>
      <p:ext uri="{BB962C8B-B14F-4D97-AF65-F5344CB8AC3E}">
        <p14:creationId xmlns:p14="http://schemas.microsoft.com/office/powerpoint/2010/main" val="264661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FF7AA6-D74D-3946-8DE2-3FA203424B9E}"/>
              </a:ext>
            </a:extLst>
          </p:cNvPr>
          <p:cNvSpPr>
            <a:spLocks noGrp="1"/>
          </p:cNvSpPr>
          <p:nvPr>
            <p:ph type="ctrTitle"/>
          </p:nvPr>
        </p:nvSpPr>
        <p:spPr>
          <a:xfrm>
            <a:off x="2079392" y="0"/>
            <a:ext cx="9144000" cy="1538302"/>
          </a:xfrm>
        </p:spPr>
        <p:txBody>
          <a:bodyPr>
            <a:normAutofit fontScale="90000"/>
          </a:bodyPr>
          <a:lstStyle/>
          <a:p>
            <a:pPr algn="l"/>
            <a:r>
              <a:rPr lang="en-US" sz="5700" dirty="0"/>
              <a:t>Cách thức hoạt động của Angular</a:t>
            </a:r>
            <a:endParaRPr lang="en-VN" sz="5700" dirty="0"/>
          </a:p>
        </p:txBody>
      </p:sp>
      <p:sp>
        <p:nvSpPr>
          <p:cNvPr id="6" name="Title 1">
            <a:extLst>
              <a:ext uri="{FF2B5EF4-FFF2-40B4-BE49-F238E27FC236}">
                <a16:creationId xmlns:a16="http://schemas.microsoft.com/office/drawing/2014/main" id="{B9FF7AA6-D74D-3946-8DE2-3FA203424B9E}"/>
              </a:ext>
            </a:extLst>
          </p:cNvPr>
          <p:cNvSpPr txBox="1">
            <a:spLocks/>
          </p:cNvSpPr>
          <p:nvPr/>
        </p:nvSpPr>
        <p:spPr>
          <a:xfrm>
            <a:off x="1" y="1584961"/>
            <a:ext cx="6505302" cy="49203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2400" dirty="0"/>
              <a:t>Sau khi AngularJS được nhúng vào trang thì nó sẽ hiển thị lên cho việc phân tích các mã lệnh HTML. Mã lệnh HTML này sẽ có thẻ với thuộc tính ng-app=””. Khi đó, thuộc tính này sẽ được sử dụng để bắt đầu cho việc khởi tạo ứng dụng AngularJS. Thẻ tiếp theo có thuộc tính ng-model=”name” giúp tạo ra biến name bên trong ứng dụng AngularJS trên. Từ đó, giá trị của biến luôn bằng với giá trị của trường cuối cùng của thẻ thứ 2 với thuộc tính là . Nó sẽ được sử dụng mỗi khi ứng dụng có thể phát hiện ra được những thay đổi của giá trị bên trong biến name và nó sẽ gắn giá trị này trở thành nội dung HTML rồi đặt bên trong thẻ thứ 2 này.</a:t>
            </a:r>
          </a:p>
          <a:p>
            <a:pPr algn="just"/>
            <a:endParaRPr lang="vi-VN" sz="2400" dirty="0"/>
          </a:p>
        </p:txBody>
      </p:sp>
      <p:pic>
        <p:nvPicPr>
          <p:cNvPr id="6146" name="Picture 2" descr="Angular có đặc trưng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303" y="2003165"/>
            <a:ext cx="5686696" cy="41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5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2971</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Thực hành Công nghệ Thông tin 2</vt:lpstr>
      <vt:lpstr>Khái niệm Angular là gì?</vt:lpstr>
      <vt:lpstr>Đôi nét về Lịch sử phát triển Angular</vt:lpstr>
      <vt:lpstr>Đôi nét về Lịch sử phát triển Angular</vt:lpstr>
      <vt:lpstr>Ưu điểm và nhược điểm của AngularJS là gì?</vt:lpstr>
      <vt:lpstr>Đôi nét về Lịch sử phát triển Angular</vt:lpstr>
      <vt:lpstr>Sử dụng Angular sẽ làm được gì?</vt:lpstr>
      <vt:lpstr>Các đặc trưng cơ bản của Angular là gì?</vt:lpstr>
      <vt:lpstr>Cách thức hoạt động của Angular</vt:lpstr>
      <vt:lpstr>Giới thiệu tính năng cơ bản của AngularJS</vt:lpstr>
      <vt:lpstr>Cách thức hoạt động của Angular</vt:lpstr>
      <vt:lpstr>Firebase là gì?</vt:lpstr>
      <vt:lpstr>Lợi ích của Firebase là gì?</vt:lpstr>
      <vt:lpstr>Lịch sử phát triển Firebase</vt:lpstr>
      <vt:lpstr>Những tính năng chính của Firebase</vt:lpstr>
      <vt:lpstr>Những tính năng chính của Firebase</vt:lpstr>
      <vt:lpstr>Những tính năng chính của Firebase</vt:lpstr>
      <vt:lpstr>Những tính năng chính của Firebase</vt:lpstr>
      <vt:lpstr>Những tính năng chính của Firebase</vt:lpstr>
      <vt:lpstr>Những tính năng chính của Firebase</vt:lpstr>
      <vt:lpstr>Những tính năng chính của Firebase</vt:lpstr>
      <vt:lpstr> 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Huỳnh Hiêp Nguyễn</dc:creator>
  <cp:lastModifiedBy>ad</cp:lastModifiedBy>
  <cp:revision>11</cp:revision>
  <dcterms:created xsi:type="dcterms:W3CDTF">2021-01-11T07:42:38Z</dcterms:created>
  <dcterms:modified xsi:type="dcterms:W3CDTF">2021-11-29T02:37:19Z</dcterms:modified>
</cp:coreProperties>
</file>