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21"/>
  </p:notesMasterIdLst>
  <p:handoutMasterIdLst>
    <p:handoutMasterId r:id="rId22"/>
  </p:handoutMasterIdLst>
  <p:sldIdLst>
    <p:sldId id="1192" r:id="rId2"/>
    <p:sldId id="1299" r:id="rId3"/>
    <p:sldId id="1660" r:id="rId4"/>
    <p:sldId id="1626" r:id="rId5"/>
    <p:sldId id="1577" r:id="rId6"/>
    <p:sldId id="1656" r:id="rId7"/>
    <p:sldId id="1662" r:id="rId8"/>
    <p:sldId id="1657" r:id="rId9"/>
    <p:sldId id="1658" r:id="rId10"/>
    <p:sldId id="1609" r:id="rId11"/>
    <p:sldId id="1613" r:id="rId12"/>
    <p:sldId id="1650" r:id="rId13"/>
    <p:sldId id="1651" r:id="rId14"/>
    <p:sldId id="1563" r:id="rId15"/>
    <p:sldId id="1659" r:id="rId16"/>
    <p:sldId id="1615" r:id="rId17"/>
    <p:sldId id="1551" r:id="rId18"/>
    <p:sldId id="1554" r:id="rId19"/>
    <p:sldId id="1664" r:id="rId20"/>
  </p:sldIdLst>
  <p:sldSz cx="9144000" cy="6858000" type="screen4x3"/>
  <p:notesSz cx="6881813" cy="9296400"/>
  <p:defaultTextStyle>
    <a:defPPr>
      <a:defRPr lang="en-US"/>
    </a:defPPr>
    <a:lvl1pPr algn="ctr" rtl="0" fontAlgn="base">
      <a:spcBef>
        <a:spcPct val="50000"/>
      </a:spcBef>
      <a:spcAft>
        <a:spcPct val="30000"/>
      </a:spcAft>
      <a:buClr>
        <a:schemeClr val="tx1"/>
      </a:buClr>
      <a:defRPr sz="2000"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kern="1200">
        <a:solidFill>
          <a:srgbClr val="FF0000"/>
        </a:solidFill>
        <a:latin typeface="Arial" charset="0"/>
        <a:ea typeface="+mn-ea"/>
        <a:cs typeface="+mn-cs"/>
      </a:defRPr>
    </a:lvl5pPr>
    <a:lvl6pPr marL="2286000" algn="l" defTabSz="914400" rtl="0" eaLnBrk="1" latinLnBrk="0" hangingPunct="1">
      <a:defRPr sz="2000" kern="1200">
        <a:solidFill>
          <a:srgbClr val="FF0000"/>
        </a:solidFill>
        <a:latin typeface="Arial" charset="0"/>
        <a:ea typeface="+mn-ea"/>
        <a:cs typeface="+mn-cs"/>
      </a:defRPr>
    </a:lvl6pPr>
    <a:lvl7pPr marL="2743200" algn="l" defTabSz="914400" rtl="0" eaLnBrk="1" latinLnBrk="0" hangingPunct="1">
      <a:defRPr sz="2000" kern="1200">
        <a:solidFill>
          <a:srgbClr val="FF0000"/>
        </a:solidFill>
        <a:latin typeface="Arial" charset="0"/>
        <a:ea typeface="+mn-ea"/>
        <a:cs typeface="+mn-cs"/>
      </a:defRPr>
    </a:lvl7pPr>
    <a:lvl8pPr marL="3200400" algn="l" defTabSz="914400" rtl="0" eaLnBrk="1" latinLnBrk="0" hangingPunct="1">
      <a:defRPr sz="2000" kern="1200">
        <a:solidFill>
          <a:srgbClr val="FF0000"/>
        </a:solidFill>
        <a:latin typeface="Arial" charset="0"/>
        <a:ea typeface="+mn-ea"/>
        <a:cs typeface="+mn-cs"/>
      </a:defRPr>
    </a:lvl8pPr>
    <a:lvl9pPr marL="3657600" algn="l" defTabSz="914400" rtl="0" eaLnBrk="1" latinLnBrk="0" hangingPunct="1">
      <a:defRPr sz="2000"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4628C"/>
    <a:srgbClr val="D33819"/>
    <a:srgbClr val="33CC33"/>
    <a:srgbClr val="FF0000"/>
    <a:srgbClr val="B2B2B2"/>
    <a:srgbClr val="EAEAEA"/>
    <a:srgbClr val="FFCC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83022" autoAdjust="0"/>
  </p:normalViewPr>
  <p:slideViewPr>
    <p:cSldViewPr snapToGrid="0" showGuides="1">
      <p:cViewPr varScale="1">
        <p:scale>
          <a:sx n="111" d="100"/>
          <a:sy n="111" d="100"/>
        </p:scale>
        <p:origin x="-690" y="-84"/>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3246"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fld id="{FB86F288-5EF2-4B8E-8B88-AAD154E11704}" type="slidenum">
              <a:rPr lang="en-US" altLang="en-US"/>
              <a:pPr>
                <a:defRPr/>
              </a:pPr>
              <a:t>‹#›</a:t>
            </a:fld>
            <a:endParaRPr lang="en-US" altLang="en-US" dirty="0"/>
          </a:p>
        </p:txBody>
      </p:sp>
    </p:spTree>
    <p:extLst>
      <p:ext uri="{BB962C8B-B14F-4D97-AF65-F5344CB8AC3E}">
        <p14:creationId xmlns:p14="http://schemas.microsoft.com/office/powerpoint/2010/main" val="1381560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Overhead"/>
          <p:cNvSpPr>
            <a:spLocks noGrp="1" noRot="1" noChangeAspect="1"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a:solidFill>
                  <a:schemeClr val="tx1"/>
                </a:solidFill>
                <a:latin typeface="Arial" charset="0"/>
              </a:defRPr>
            </a:lvl1pPr>
          </a:lstStyle>
          <a:p>
            <a:pPr>
              <a:defRPr/>
            </a:pPr>
            <a:r>
              <a:rPr lang="en-US" altLang="en-US" dirty="0"/>
              <a:t>	</a:t>
            </a:r>
            <a:r>
              <a:rPr lang="en-US" altLang="en-US" dirty="0" smtClean="0"/>
              <a:t>Billing Process Overview </a:t>
            </a:r>
            <a:r>
              <a:rPr lang="en-US" altLang="en-US" dirty="0"/>
              <a:t>- </a:t>
            </a:r>
            <a:fld id="{763B10EF-B798-4653-8AEC-ECD2E532B8E8}" type="slidenum">
              <a:rPr lang="en-US" altLang="en-US"/>
              <a:pPr>
                <a:defRPr/>
              </a:pPr>
              <a:t>‹#›</a:t>
            </a:fld>
            <a:endParaRPr lang="en-US" altLang="en-US" dirty="0"/>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71950" y="320675"/>
            <a:ext cx="2560638"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i="1" dirty="0">
                <a:solidFill>
                  <a:srgbClr val="000000"/>
                </a:solidFill>
                <a:latin typeface="Times New Roman" pitchFamily="18" charset="0"/>
                <a:cs typeface="Times New Roman" pitchFamily="18" charset="0"/>
              </a:rPr>
              <a:t>Introduction, 2.</a:t>
            </a:r>
            <a:fld id="{D103F1CA-9B22-4B35-9967-E0EB53CEC480}" type="slidenum">
              <a:rPr lang="en-US" sz="110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7988" y="8905875"/>
            <a:ext cx="6089650"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Tree>
    <p:extLst>
      <p:ext uri="{BB962C8B-B14F-4D97-AF65-F5344CB8AC3E}">
        <p14:creationId xmlns:p14="http://schemas.microsoft.com/office/powerpoint/2010/main" val="1810282616"/>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smtClean="0">
                <a:solidFill>
                  <a:schemeClr val="tx1"/>
                </a:solidFill>
              </a:rPr>
              <a:t>	Billing Process Overview - </a:t>
            </a:r>
            <a:fld id="{6A49890D-48A8-4159-A8AF-6F090EA7A644}" type="slidenum">
              <a:rPr lang="en-US" altLang="en-US" sz="1200" smtClean="0">
                <a:solidFill>
                  <a:schemeClr val="tx1"/>
                </a:solidFill>
              </a:rPr>
              <a:pPr eaLnBrk="1" hangingPunct="1"/>
              <a:t>1</a:t>
            </a:fld>
            <a:endParaRPr lang="en-US" altLang="en-US" sz="1200" smtClean="0">
              <a:solidFill>
                <a:schemeClr val="tx1"/>
              </a:solidFill>
            </a:endParaRPr>
          </a:p>
        </p:txBody>
      </p:sp>
      <p:sp>
        <p:nvSpPr>
          <p:cNvPr id="245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24580" name="Rectangle 2"/>
          <p:cNvSpPr>
            <a:spLocks noGrp="1" noRot="1" noChangeAspect="1" noChangeArrowheads="1" noTextEdit="1"/>
          </p:cNvSpPr>
          <p:nvPr>
            <p:ph type="sldImg"/>
          </p:nvPr>
        </p:nvSpPr>
        <p:spPr>
          <a:xfrm>
            <a:off x="727075" y="630238"/>
            <a:ext cx="5432425" cy="4073525"/>
          </a:xfrm>
          <a:ln/>
        </p:spPr>
      </p:sp>
      <p:sp>
        <p:nvSpPr>
          <p:cNvPr id="245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Guidewire’s confidential information subject to confidentiality and non-disclosure agreements.  You agree to use the information in this manual solely for the purpose of training to implement Guidewire’s software solutions.  You also agree not to disclose the information in this manual to third parties or copy this manual without Guidewire’s prior written consent.  Guidewire training may only be given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dirty="0" smtClean="0">
                <a:solidFill>
                  <a:schemeClr val="tx1"/>
                </a:solidFill>
              </a:rPr>
              <a:t>	Billing Process Overview - </a:t>
            </a:r>
            <a:fld id="{B31D116B-819E-4CEF-A3C8-DD472844210B}" type="slidenum">
              <a:rPr lang="en-US" altLang="en-US" sz="1200" smtClean="0">
                <a:solidFill>
                  <a:schemeClr val="tx1"/>
                </a:solidFill>
              </a:rPr>
              <a:pPr eaLnBrk="1" hangingPunct="1"/>
              <a:t>10</a:t>
            </a:fld>
            <a:endParaRPr lang="en-US" altLang="en-US" sz="1200" dirty="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Before the invoice is due, the insured should send the payment. The payment is applied to the invoice and the charges are marked off as paid. There could be several different forms of payment collection, such as check, credit card payments over the phone, or direct debit from a bank account.</a:t>
            </a:r>
          </a:p>
          <a:p>
            <a:pPr eaLnBrk="1" hangingPunct="1"/>
            <a:r>
              <a:rPr lang="en-US" smtClean="0"/>
              <a:t>For </a:t>
            </a:r>
            <a:r>
              <a:rPr lang="en-US" b="1" smtClean="0"/>
              <a:t>automatic payments</a:t>
            </a:r>
            <a:r>
              <a:rPr lang="en-US" smtClean="0"/>
              <a:t>, the carrier has a token, which is a string that identifies a financial asset held by the account (such as a bank account). When the invoice process is run, the carrier initiates the process to collect the money from a third party payment system. The token is passed to the third party payment system to identify the financial asset that is associated with the account (bank account or credit card).  It is possible that a physical invoice will also be generated in this situation (there are legal requirements to send notification if the amount to be collected has changed from the previously agreed to amount).  This process to collect the money requires an integration so that the bank or credit card company is ‘told’ to send the money for the payment, and then it is sent and deposited into the carrier’s bank account.  Additionally, the carrier may do the accounting for the payment at various times – sometimes, it is assumed to be received on the due date or it may not be created until the actual money is received. </a:t>
            </a:r>
          </a:p>
          <a:p>
            <a:pPr eaLnBrk="1" hangingPunct="1"/>
            <a:r>
              <a:rPr lang="en-US" smtClean="0"/>
              <a:t>For </a:t>
            </a:r>
            <a:r>
              <a:rPr lang="en-US" b="1" smtClean="0"/>
              <a:t>responsive payments</a:t>
            </a:r>
            <a:r>
              <a:rPr lang="en-US" smtClean="0"/>
              <a:t>, the carrier invoices the account and then waits to receive payment. When payment is received, it is processed and credited as appropriate.</a:t>
            </a:r>
          </a:p>
          <a:p>
            <a:pPr eaLnBrk="1" hangingPunct="1"/>
            <a:r>
              <a:rPr lang="en-GB" smtClean="0"/>
              <a:t>Payments made to the policy or invoice are ultimately applied to billed but unpaid charges for that policy or invoice. Payments are always allocated to individual charges.</a:t>
            </a:r>
          </a:p>
          <a:p>
            <a:pPr eaLnBrk="1" hangingPunct="1"/>
            <a:r>
              <a:rPr lang="en-GB" smtClean="0"/>
              <a:t>Where a payment is received and the target of that payment is not immediately obvious (or no billing instruction has yet reached BillingCenter), the payment is posted as a </a:t>
            </a:r>
            <a:r>
              <a:rPr lang="en-GB" b="1" smtClean="0"/>
              <a:t>suspense payment</a:t>
            </a:r>
            <a:r>
              <a:rPr lang="en-GB" smtClean="0"/>
              <a:t> for later allocation. </a:t>
            </a:r>
            <a:r>
              <a:rPr lang="en-US" smtClean="0"/>
              <a:t>Suspense payments are listed on the Suspense Payments screen on the Desktop. </a:t>
            </a:r>
          </a:p>
          <a:p>
            <a:pPr eaLnBrk="1" hangingPunct="1"/>
            <a:r>
              <a:rPr lang="en-GB" smtClean="0"/>
              <a:t>BillingCenter provides both single payment entry and bulk payment entry. The latter helps a receivables clerk enter a collection of payments quickly and easily.</a:t>
            </a:r>
            <a:endParaRPr lang="en-US" smtClean="0"/>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dirty="0" smtClean="0">
                <a:solidFill>
                  <a:schemeClr val="tx1"/>
                </a:solidFill>
              </a:rPr>
              <a:t>	Billing Process Overview - </a:t>
            </a:r>
            <a:fld id="{6C81AAB1-0212-4D69-87C6-043C01533799}" type="slidenum">
              <a:rPr lang="en-US" altLang="en-US" sz="1200" smtClean="0">
                <a:solidFill>
                  <a:schemeClr val="tx1"/>
                </a:solidFill>
              </a:rPr>
              <a:pPr eaLnBrk="1" hangingPunct="1"/>
              <a:t>11</a:t>
            </a:fld>
            <a:endParaRPr lang="en-US" altLang="en-US" sz="1200" dirty="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Commissions may be payable to one or more producers involved in selling the policy. Commissions can be calculated for each policy transaction based on the charges. For example, a commission could be paid only on premiums and not on other charges such as tax. Commissions are paid at various times depending on the carrier. Commission can be paid at the time the client has paid the premium. Some carriers pay the commission up front when the policy is bound or issued or when the carrier bills the insured. The timing of the release of commission is defined by the terms of the producer's contract. A statement is produced detailing all commission earned that is included in the payment.</a:t>
            </a:r>
          </a:p>
          <a:p>
            <a:pPr eaLnBrk="1" hangingPunct="1"/>
            <a:r>
              <a:rPr lang="en-US" smtClean="0"/>
              <a:t>When the producer collects the account's premiums on behalf of the carrier, the producer deducts the commission from the payments and submits the net payment (total payment minus commission) to the carrier. These agents do not receive commission statements and separate commission payments.</a:t>
            </a:r>
          </a:p>
          <a:p>
            <a:pPr eaLnBrk="1" hangingPunct="1"/>
            <a:r>
              <a:rPr lang="en-US" smtClean="0"/>
              <a:t>Typically, commission becomes earned ("payable") as soon as the earning criterion of the producer's contract is met. However, for certain earning criteria (such as "On Effective Date" of policy), the commission is not made payable until the commission payable batch process is run.</a:t>
            </a:r>
          </a:p>
          <a:p>
            <a:pPr eaLnBrk="1" hangingPunct="1"/>
            <a:r>
              <a:rPr lang="en-US" smtClean="0"/>
              <a:t>Note: The example in the slide is for a direct bill producer receiving commission for two policies owned by the same account.</a:t>
            </a:r>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t" hangingPunct="1"/>
            <a:r>
              <a:rPr lang="en-US" smtClean="0"/>
              <a:t>When a policy is closed, its T-accounts can be rolled up. The policy is flagged as closed so that it does not become an unnecessary load on the system.</a:t>
            </a:r>
          </a:p>
          <a:p>
            <a:pPr eaLnBrk="1" fontAlgn="t" hangingPunct="1"/>
            <a:r>
              <a:rPr lang="en-US" b="1" smtClean="0"/>
              <a:t>Earned premium</a:t>
            </a:r>
            <a:r>
              <a:rPr lang="en-US" smtClean="0"/>
              <a:t> is the portion of the premium that the carrier considers "earned" by the insurer, based on the part of the policy period that the insurance has been in effect.</a:t>
            </a:r>
          </a:p>
          <a:p>
            <a:pPr eaLnBrk="1" hangingPunct="1"/>
            <a:endParaRPr 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dirty="0" smtClean="0">
                <a:solidFill>
                  <a:schemeClr val="tx1"/>
                </a:solidFill>
              </a:rPr>
              <a:t>	Billing Process Overview - </a:t>
            </a:r>
            <a:fld id="{8B9F0E6D-904B-4E2A-A852-B30B95B69BDE}" type="slidenum">
              <a:rPr lang="en-US" altLang="en-US" sz="1200" smtClean="0">
                <a:solidFill>
                  <a:schemeClr val="tx1"/>
                </a:solidFill>
              </a:rPr>
              <a:pPr eaLnBrk="1" hangingPunct="1"/>
              <a:t>12</a:t>
            </a:fld>
            <a:endParaRPr lang="en-US" altLang="en-US" sz="1200" dirty="0" smtClean="0">
              <a:solidFill>
                <a:schemeClr val="tx1"/>
              </a:solidFill>
            </a:endParaRP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Delinquency occurs when the invoice items become overdue either because the payment has not been received or the received payment was dishonored. The delinquency process typically involves sending one or more reminder notices (known as “dunning letters"). The delinquency process cannot make a decision to cancel the policy. Instead, BillingCenter sends notification to the PAS (or a person) to initiate the cancellation in the PAS. The PAS then sends the cancellation amount to BillingCenter in a billing instruction. At that point, the insured is either billed what is owed or sent the amount to be refunded.  The delinquency process may also include a step to write off trivial amounts if that is what the carrier wants to define. For smaller amounts, the carrier may chose to cancel the policy without attempting to recover the unpaid amount.</a:t>
            </a:r>
          </a:p>
          <a:p>
            <a:pPr eaLnBrk="1" hangingPunct="1"/>
            <a:r>
              <a:rPr lang="en-US" smtClean="0"/>
              <a:t>A </a:t>
            </a:r>
            <a:r>
              <a:rPr lang="en-US" b="1" smtClean="0"/>
              <a:t>collection agency </a:t>
            </a:r>
            <a:r>
              <a:rPr lang="en-US" smtClean="0"/>
              <a:t>is a third-party organization that a carrier uses to collect unpaid funds. If an account becomes delinquent, an event in the delinquency process can trigger the assignment of a collection agency as the payer of past due invoices. In BillingCenter, a collection agency is an account type.</a:t>
            </a:r>
          </a:p>
          <a:p>
            <a:pPr eaLnBrk="1" hangingPunct="1"/>
            <a:endParaRPr lang="en-US" smtClean="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dirty="0" smtClean="0">
                <a:solidFill>
                  <a:schemeClr val="tx1"/>
                </a:solidFill>
              </a:rPr>
              <a:t>	Billing Process Overview - </a:t>
            </a:r>
            <a:fld id="{DF9BECAD-8614-4FED-A500-4175BF8FB4B5}" type="slidenum">
              <a:rPr lang="en-US" altLang="en-US" sz="1200" smtClean="0">
                <a:solidFill>
                  <a:schemeClr val="tx1"/>
                </a:solidFill>
              </a:rPr>
              <a:pPr eaLnBrk="1" hangingPunct="1"/>
              <a:t>13</a:t>
            </a:fld>
            <a:endParaRPr lang="en-US" altLang="en-US" sz="1200" dirty="0" smtClean="0">
              <a:solidFill>
                <a:schemeClr val="tx1"/>
              </a:solidFill>
            </a:endParaRPr>
          </a:p>
        </p:txBody>
      </p:sp>
      <p:sp>
        <p:nvSpPr>
          <p:cNvPr id="368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dirty="0" smtClean="0">
                <a:solidFill>
                  <a:schemeClr val="tx1"/>
                </a:solidFill>
              </a:rPr>
              <a:t>	Billing Process Overview - </a:t>
            </a:r>
            <a:fld id="{120D1911-7EB8-404B-B784-0DA1A396955A}" type="slidenum">
              <a:rPr lang="en-US" altLang="en-US" sz="1200" smtClean="0">
                <a:solidFill>
                  <a:schemeClr val="tx1"/>
                </a:solidFill>
              </a:rPr>
              <a:pPr eaLnBrk="1" hangingPunct="1"/>
              <a:t>14</a:t>
            </a:fld>
            <a:endParaRPr lang="en-US" altLang="en-US" sz="1200" dirty="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7892" name="Rectangle 2"/>
          <p:cNvSpPr>
            <a:spLocks noGrp="1" noRot="1" noChangeAspect="1" noChangeArrowheads="1" noTextEdit="1"/>
          </p:cNvSpPr>
          <p:nvPr>
            <p:ph type="sldImg"/>
          </p:nvPr>
        </p:nvSpPr>
        <p:spPr>
          <a:xfrm>
            <a:off x="728663" y="630238"/>
            <a:ext cx="5430837"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Throughout the billing process cycle, issues can occur. For example, the premium amount for a transaction may be disputed or the way the charges have been spread between a deposit and installments may be incorrect. There may be invalid bank account or credit card details that must be investigated. Ideally, all accounts are processed automatically and BillingCenter users work only on the issues that require user action.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dirty="0" smtClean="0">
                <a:solidFill>
                  <a:schemeClr val="tx1"/>
                </a:solidFill>
              </a:rPr>
              <a:t>	Billing Process Overview - </a:t>
            </a:r>
            <a:fld id="{B9FE21F0-758A-4F8B-B663-2C0C5E49D6BC}" type="slidenum">
              <a:rPr lang="en-US" altLang="en-US" sz="1200" smtClean="0">
                <a:solidFill>
                  <a:schemeClr val="tx1"/>
                </a:solidFill>
              </a:rPr>
              <a:pPr eaLnBrk="1" hangingPunct="1"/>
              <a:t>15</a:t>
            </a:fld>
            <a:endParaRPr lang="en-US" altLang="en-US" sz="1200" dirty="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mtClean="0"/>
              <a:t>A user can create a trouble ticket at any time. Rules can be defined that create trouble tickets automatically when an exception event occurs.</a:t>
            </a:r>
          </a:p>
          <a:p>
            <a:pPr eaLnBrk="1" hangingPunct="1"/>
            <a:r>
              <a:rPr lang="en-GB" smtClean="0"/>
              <a:t>Each trouble ticket has an owner that is responsible for ensuring the trouble ticket is closed. However, activities needed to resolve the issue can be created and allocated to other users. Rules can be defined to automatically allocate trouble tickets to appropriate users within teams. Activities can also be automatically allocated in this way.</a:t>
            </a:r>
          </a:p>
          <a:p>
            <a:pPr eaLnBrk="1" hangingPunct="1"/>
            <a:r>
              <a:rPr lang="en-GB" smtClean="0"/>
              <a:t>Trouble tickets and activities have due dates and can be escalated if not complete within the expected time. They can also be used to hold processing on the account and/or the commission for the producer. A hold is the method </a:t>
            </a:r>
            <a:r>
              <a:rPr lang="en-US" smtClean="0"/>
              <a:t>BillingCenter provides for stopping an automated process while an account or policy is in dispute. Depending on the type of hold, the hold can affect an account, a producer, and/or a policy. </a:t>
            </a:r>
            <a:endParaRPr lang="en-GB" smtClean="0"/>
          </a:p>
          <a:p>
            <a:pPr eaLnBrk="1" hangingPunct="1"/>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dirty="0" smtClean="0">
                <a:solidFill>
                  <a:schemeClr val="tx1"/>
                </a:solidFill>
              </a:rPr>
              <a:t>	Billing Process Overview - </a:t>
            </a:r>
            <a:fld id="{EC43F9FF-8492-47F0-88A6-C0852F905863}" type="slidenum">
              <a:rPr lang="en-US" altLang="en-US" sz="1200" smtClean="0">
                <a:solidFill>
                  <a:schemeClr val="tx1"/>
                </a:solidFill>
              </a:rPr>
              <a:pPr eaLnBrk="1" hangingPunct="1"/>
              <a:t>16</a:t>
            </a:fld>
            <a:endParaRPr lang="en-US" altLang="en-US" sz="1200" dirty="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9940" name="Rectangle 2"/>
          <p:cNvSpPr>
            <a:spLocks noGrp="1" noRot="1" noChangeAspect="1" noChangeArrowheads="1" noTextEdit="1"/>
          </p:cNvSpPr>
          <p:nvPr>
            <p:ph type="sldImg"/>
          </p:nvPr>
        </p:nvSpPr>
        <p:spPr>
          <a:xfrm>
            <a:off x="728663" y="630238"/>
            <a:ext cx="5430837"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dirty="0" smtClean="0">
                <a:solidFill>
                  <a:schemeClr val="tx1"/>
                </a:solidFill>
              </a:rPr>
              <a:t>	Billing Process Overview - </a:t>
            </a:r>
            <a:fld id="{D4BA0104-AE4C-47A2-951D-926D52289E6B}" type="slidenum">
              <a:rPr lang="en-US" altLang="en-US" sz="1200" smtClean="0">
                <a:solidFill>
                  <a:schemeClr val="tx1"/>
                </a:solidFill>
              </a:rPr>
              <a:pPr eaLnBrk="1" hangingPunct="1"/>
              <a:t>17</a:t>
            </a:fld>
            <a:endParaRPr lang="en-US" altLang="en-US" sz="1200" dirty="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0964" name="Rectangle 2"/>
          <p:cNvSpPr>
            <a:spLocks noGrp="1" noRot="1" noChangeAspect="1" noChangeArrowheads="1" noTextEdit="1"/>
          </p:cNvSpPr>
          <p:nvPr>
            <p:ph type="sldImg"/>
          </p:nvPr>
        </p:nvSpPr>
        <p:spPr>
          <a:xfrm>
            <a:off x="728663" y="630238"/>
            <a:ext cx="5430837"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dirty="0" smtClean="0">
                <a:solidFill>
                  <a:schemeClr val="tx1"/>
                </a:solidFill>
              </a:rPr>
              <a:t>	Billing Process Overview - </a:t>
            </a:r>
            <a:fld id="{380D16A5-B9C4-405C-AC50-03CA76F530AB}" type="slidenum">
              <a:rPr lang="en-US" altLang="en-US" sz="1200" smtClean="0">
                <a:solidFill>
                  <a:schemeClr val="tx1"/>
                </a:solidFill>
              </a:rPr>
              <a:pPr eaLnBrk="1" hangingPunct="1"/>
              <a:t>18</a:t>
            </a:fld>
            <a:endParaRPr lang="en-US" altLang="en-US" sz="1200" dirty="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1988" name="Rectangle 2"/>
          <p:cNvSpPr>
            <a:spLocks noGrp="1" noRot="1" noChangeAspect="1" noChangeArrowheads="1" noTextEdit="1"/>
          </p:cNvSpPr>
          <p:nvPr>
            <p:ph type="sldImg"/>
          </p:nvPr>
        </p:nvSpPr>
        <p:spPr>
          <a:xfrm>
            <a:off x="728663" y="630238"/>
            <a:ext cx="5430837" cy="4073525"/>
          </a:xfrm>
          <a:ln/>
        </p:spPr>
      </p:sp>
      <p:sp>
        <p:nvSpPr>
          <p:cNvPr id="3091459" name="Rectangle 3"/>
          <p:cNvSpPr>
            <a:spLocks noGrp="1" noChangeArrowheads="1"/>
          </p:cNvSpPr>
          <p:nvPr>
            <p:ph type="body" idx="1"/>
          </p:nvPr>
        </p:nvSpPr>
        <p:spPr/>
        <p:txBody>
          <a:bodyPr/>
          <a:lstStyle/>
          <a:p>
            <a:pPr marL="209550" indent="-209550" eaLnBrk="1" hangingPunct="1">
              <a:defRPr/>
            </a:pPr>
            <a:r>
              <a:rPr lang="en-US" b="1" dirty="0" smtClean="0"/>
              <a:t>Answers</a:t>
            </a:r>
          </a:p>
          <a:p>
            <a:pPr marL="209550" indent="-209550" eaLnBrk="1" hangingPunct="1">
              <a:buFontTx/>
              <a:buAutoNum type="arabicPeriod"/>
              <a:defRPr/>
            </a:pPr>
            <a:r>
              <a:rPr lang="en-US" dirty="0" smtClean="0"/>
              <a:t>Policy transactions are entered into an external PAS, where billing instructions are created. The PAS sends them to BillingCenter via the billing instruction API.</a:t>
            </a:r>
          </a:p>
          <a:p>
            <a:pPr marL="209550" indent="-209550" eaLnBrk="1" hangingPunct="1">
              <a:buFontTx/>
              <a:buAutoNum type="arabicPeriod"/>
              <a:defRPr/>
            </a:pPr>
            <a:r>
              <a:rPr lang="en-US" dirty="0" smtClean="0"/>
              <a:t>Premium.</a:t>
            </a:r>
          </a:p>
          <a:p>
            <a:pPr marL="228600" indent="-228600" eaLnBrk="1" hangingPunct="1">
              <a:buFont typeface="+mj-lt"/>
              <a:buAutoNum type="arabicPeriod"/>
              <a:defRPr/>
            </a:pPr>
            <a:r>
              <a:rPr lang="en-US" dirty="0" smtClean="0"/>
              <a:t>Policy’s payment plan</a:t>
            </a:r>
          </a:p>
          <a:p>
            <a:pPr marL="228600" indent="-228600" eaLnBrk="1" hangingPunct="1">
              <a:buFont typeface="+mj-lt"/>
              <a:buAutoNum type="arabicPeriod"/>
              <a:defRPr/>
            </a:pPr>
            <a:r>
              <a:rPr lang="en-US" dirty="0" smtClean="0"/>
              <a:t>The account becomes delinquent. The delinquency process can assign the past due invoices to a collection agency.</a:t>
            </a:r>
          </a:p>
          <a:p>
            <a:pPr marL="228600" indent="-228600" eaLnBrk="1" hangingPunct="1">
              <a:buFont typeface="+mj-lt"/>
              <a:buAutoNum type="arabicPeriod"/>
              <a:defRPr/>
            </a:pPr>
            <a:r>
              <a:rPr lang="en-US" dirty="0" smtClean="0"/>
              <a:t>Put a hold on the account.</a:t>
            </a:r>
          </a:p>
          <a:p>
            <a:pPr marL="228600" indent="-228600" eaLnBrk="1" hangingPunct="1">
              <a:buFont typeface="+mj-lt"/>
              <a:buAutoNum type="arabicPeriod"/>
              <a:defRPr/>
            </a:pPr>
            <a:r>
              <a:rPr lang="en-US" dirty="0" smtClean="0"/>
              <a:t>The policy presents less of a load on the system because most BillingCenter processes ignore closed policies.</a:t>
            </a:r>
          </a:p>
          <a:p>
            <a:pPr marL="209550" indent="-209550" eaLnBrk="1" hangingPunct="1">
              <a:defRPr/>
            </a:pPr>
            <a:endParaRPr lang="en-US" dirty="0" smtClean="0"/>
          </a:p>
          <a:p>
            <a:pPr marL="209550" indent="-209550" eaLnBrk="1" hangingPunct="1">
              <a:defRPr/>
            </a:pP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BillingCenter Overview - </a:t>
            </a:r>
            <a:fld id="{211C349A-83C9-44D0-A356-DBEB3FC715FC}" type="slidenum">
              <a:rPr lang="en-US" altLang="en-US" smtClean="0"/>
              <a:pPr>
                <a:defRPr/>
              </a:pPr>
              <a:t>19</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smtClean="0">
                <a:solidFill>
                  <a:schemeClr val="tx1"/>
                </a:solidFill>
              </a:rPr>
              <a:t>	Billing Process Overview - </a:t>
            </a:r>
            <a:fld id="{5965C3D0-7D2C-46EC-BCCD-EC9640F818CF}" type="slidenum">
              <a:rPr lang="en-US" altLang="en-US" sz="1200" smtClean="0">
                <a:solidFill>
                  <a:schemeClr val="tx1"/>
                </a:solidFill>
              </a:rPr>
              <a:pPr eaLnBrk="1" hangingPunct="1"/>
              <a:t>2</a:t>
            </a:fld>
            <a:endParaRPr lang="en-US" altLang="en-US" sz="1200" smtClean="0">
              <a:solidFill>
                <a:schemeClr val="tx1"/>
              </a:solidFill>
            </a:endParaRPr>
          </a:p>
        </p:txBody>
      </p:sp>
      <p:sp>
        <p:nvSpPr>
          <p:cNvPr id="256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smtClean="0">
                <a:solidFill>
                  <a:schemeClr val="tx1"/>
                </a:solidFill>
              </a:rPr>
              <a:t>	Billing Process Overview - </a:t>
            </a:r>
            <a:fld id="{8BF84B37-4918-4F77-A878-F9D765A1F5BF}" type="slidenum">
              <a:rPr lang="en-US" altLang="en-US" sz="1200" smtClean="0">
                <a:solidFill>
                  <a:schemeClr val="tx1"/>
                </a:solidFill>
              </a:rPr>
              <a:pPr eaLnBrk="1" hangingPunct="1"/>
              <a:t>3</a:t>
            </a:fld>
            <a:endParaRPr lang="en-US" altLang="en-US" sz="1200" smtClean="0">
              <a:solidFill>
                <a:schemeClr val="tx1"/>
              </a:solidFill>
            </a:endParaRPr>
          </a:p>
        </p:txBody>
      </p:sp>
      <p:sp>
        <p:nvSpPr>
          <p:cNvPr id="266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26628" name="Rectangle 2"/>
          <p:cNvSpPr>
            <a:spLocks noGrp="1" noRot="1" noChangeAspect="1" noChangeArrowheads="1" noTextEdit="1"/>
          </p:cNvSpPr>
          <p:nvPr>
            <p:ph type="sldImg"/>
          </p:nvPr>
        </p:nvSpPr>
        <p:spPr>
          <a:xfrm>
            <a:off x="728663" y="630238"/>
            <a:ext cx="5430837" cy="4073525"/>
          </a:xfrm>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smtClean="0">
                <a:solidFill>
                  <a:schemeClr val="tx1"/>
                </a:solidFill>
              </a:rPr>
              <a:t>	Billing Process Overview - </a:t>
            </a:r>
            <a:fld id="{E95C7CF5-0EB1-4103-BBA6-9D6346EDCE10}" type="slidenum">
              <a:rPr lang="en-US" altLang="en-US" sz="1200" smtClean="0">
                <a:solidFill>
                  <a:schemeClr val="tx1"/>
                </a:solidFill>
              </a:rPr>
              <a:pPr eaLnBrk="1" hangingPunct="1"/>
              <a:t>4</a:t>
            </a:fld>
            <a:endParaRPr lang="en-US" altLang="en-US" sz="1200" smtClean="0">
              <a:solidFill>
                <a:schemeClr val="tx1"/>
              </a:solidFill>
            </a:endParaRPr>
          </a:p>
        </p:txBody>
      </p:sp>
      <p:sp>
        <p:nvSpPr>
          <p:cNvPr id="276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b="1" dirty="0" smtClean="0"/>
              <a:t>carrier</a:t>
            </a:r>
            <a:r>
              <a:rPr lang="en-US" dirty="0" smtClean="0"/>
              <a:t> is the insurance company that provides the policy.</a:t>
            </a:r>
          </a:p>
          <a:p>
            <a:pPr eaLnBrk="1" hangingPunct="1"/>
            <a:endParaRPr lang="en-US" dirty="0" smtClean="0"/>
          </a:p>
          <a:p>
            <a:pPr eaLnBrk="1" hangingPunct="1"/>
            <a:r>
              <a:rPr lang="en-US" dirty="0" smtClean="0"/>
              <a:t>The </a:t>
            </a:r>
            <a:r>
              <a:rPr lang="en-US" b="1" dirty="0" smtClean="0"/>
              <a:t>account</a:t>
            </a:r>
            <a:r>
              <a:rPr lang="en-US" dirty="0" smtClean="0"/>
              <a:t> is the entity who owns the policy (and is typically the insured and the payer of the policy).  The account could also be a business partner, such as a collection agency or an attorney. One other possibility is that the account is an employer or a financial institution that pays for the policies of its employees or mortgage holders. These accounts are called "list bill accounts". </a:t>
            </a:r>
          </a:p>
          <a:p>
            <a:pPr eaLnBrk="1" hangingPunct="1"/>
            <a:endParaRPr lang="en-US" dirty="0" smtClean="0"/>
          </a:p>
          <a:p>
            <a:pPr eaLnBrk="1" hangingPunct="1"/>
            <a:r>
              <a:rPr lang="en-US" dirty="0" smtClean="0"/>
              <a:t>The </a:t>
            </a:r>
            <a:r>
              <a:rPr lang="en-US" b="1" dirty="0" smtClean="0"/>
              <a:t>producer</a:t>
            </a:r>
            <a:r>
              <a:rPr lang="en-US" dirty="0" smtClean="0"/>
              <a:t> is an intermediary who:</a:t>
            </a:r>
          </a:p>
          <a:p>
            <a:pPr lvl="1" eaLnBrk="1" hangingPunct="1"/>
            <a:r>
              <a:rPr lang="en-US" dirty="0" smtClean="0"/>
              <a:t>Helps accounts find carriers that will underwrite policies for them.</a:t>
            </a:r>
          </a:p>
          <a:p>
            <a:pPr lvl="1" eaLnBrk="1" hangingPunct="1"/>
            <a:r>
              <a:rPr lang="en-US" dirty="0" smtClean="0"/>
              <a:t>Helps carriers find accounts for whom they want to underwrite policies.</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smtClean="0">
                <a:solidFill>
                  <a:schemeClr val="tx1"/>
                </a:solidFill>
              </a:rPr>
              <a:t>	Billing Process Overview - </a:t>
            </a:r>
            <a:fld id="{9DC44D50-6943-40B1-B0D0-2F8CCC226A34}" type="slidenum">
              <a:rPr lang="en-US" altLang="en-US" sz="1200" smtClean="0">
                <a:solidFill>
                  <a:schemeClr val="tx1"/>
                </a:solidFill>
              </a:rPr>
              <a:pPr eaLnBrk="1" hangingPunct="1"/>
              <a:t>5</a:t>
            </a:fld>
            <a:endParaRPr lang="en-US" altLang="en-US" sz="1200" smtClean="0">
              <a:solidFill>
                <a:schemeClr val="tx1"/>
              </a:solidFill>
            </a:endParaRPr>
          </a:p>
        </p:txBody>
      </p:sp>
      <p:sp>
        <p:nvSpPr>
          <p:cNvPr id="286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fundamental role of BillingCenter is the intake of billing instructions from a policy administration system and the generation of two types of outputs: invoices to accounts (or statements to producers) and commissions to producers. </a:t>
            </a:r>
          </a:p>
          <a:p>
            <a:pPr eaLnBrk="1" hangingPunct="1"/>
            <a:endParaRPr lang="en-US" dirty="0" smtClean="0"/>
          </a:p>
          <a:p>
            <a:pPr eaLnBrk="1" hangingPunct="1"/>
            <a:r>
              <a:rPr lang="en-US" dirty="0" smtClean="0"/>
              <a:t>The billing process does not typically concern claims. A claim is an event in which a potentially covered loss occurs (such as an auto accident involving a person and car covered on an auto policy). Claims often result in payments being made (such as medical payments to someone injured in the accident or payments to an auto repair shop for damage done to the car), but these payments are not required to keep the policy in force, and therefore they do not fall under the realm of Billing Process Overview.</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BillingCenter automates the entire policy billing lifecycle from initial receipt of a billing instruction through collections and renewals and policy closure. In addition to invoicing and payment processing, other processes are built into the BillingCenter lifecycle that handle scheduling, commission processing, exception handling, and delinquency processing. The slides that follow summarize policy billing lifecycle processes. </a:t>
            </a:r>
          </a:p>
          <a:p>
            <a:pPr eaLnBrk="1" hangingPunct="1"/>
            <a:r>
              <a:rPr lang="en-US" smtClean="0"/>
              <a:t>Note: Usually the billing lifecycle for a policy ends with policy closure. However, occasionally after a policy is closed, the policy is reinstated. This can happen when the first payment for a policy was received late, after the policy was closed. </a:t>
            </a:r>
          </a:p>
          <a:p>
            <a:pPr eaLnBrk="1" hangingPunct="1"/>
            <a:r>
              <a:rPr lang="en-US" smtClean="0"/>
              <a:t>Also, BillingCenter can receive a billing instruction for a revised final audit after a policy is closed. A revised final audit can happen because of a statistical reporting error. Or possibly the government has done a test audit and found an error that requires a revised final audit.</a:t>
            </a:r>
          </a:p>
          <a:p>
            <a:pPr eaLnBrk="1" hangingPunct="1"/>
            <a:endParaRPr lang="en-US"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dirty="0" smtClean="0">
                <a:solidFill>
                  <a:schemeClr val="tx1"/>
                </a:solidFill>
              </a:rPr>
              <a:t>	Billing Process Overview - </a:t>
            </a:r>
            <a:fld id="{3878DCD1-8C52-4075-9D1C-42B474005A53}" type="slidenum">
              <a:rPr lang="en-US" altLang="en-US" sz="1200" smtClean="0">
                <a:solidFill>
                  <a:schemeClr val="tx1"/>
                </a:solidFill>
              </a:rPr>
              <a:pPr eaLnBrk="1" hangingPunct="1"/>
              <a:t>6</a:t>
            </a:fld>
            <a:endParaRPr lang="en-US" altLang="en-US" sz="1200" dirty="0" smtClean="0">
              <a:solidFill>
                <a:schemeClr val="tx1"/>
              </a:solidFill>
            </a:endParaRPr>
          </a:p>
        </p:txBody>
      </p:sp>
      <p:sp>
        <p:nvSpPr>
          <p:cNvPr id="2970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dirty="0" smtClean="0">
                <a:solidFill>
                  <a:schemeClr val="tx1"/>
                </a:solidFill>
              </a:rPr>
              <a:t>	Billing Process Overview - </a:t>
            </a:r>
            <a:fld id="{D12740C5-629B-4235-81C8-2684507CA1AD}" type="slidenum">
              <a:rPr lang="en-US" altLang="en-US" sz="1200" smtClean="0">
                <a:solidFill>
                  <a:schemeClr val="tx1"/>
                </a:solidFill>
              </a:rPr>
              <a:pPr eaLnBrk="1" hangingPunct="1"/>
              <a:t>7</a:t>
            </a:fld>
            <a:endParaRPr lang="en-US" altLang="en-US" sz="1200" dirty="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policy billing lifecycle begins with the receipt of a billing instruction from the policy administration system. There are several types of billing instruction (for example, issuance, policy change, and cancellation). A billing instruction always contains at least one charge.</a:t>
            </a:r>
          </a:p>
          <a:p>
            <a:pPr eaLnBrk="1" hangingPunct="1"/>
            <a:r>
              <a:rPr lang="en-US" smtClean="0"/>
              <a:t>A policy issuance (also known as a policy submission) and a policy renewal create a new policy with a new policy period or extend an existing policy for a new policy period. In this case, the billing instruction must specify:</a:t>
            </a:r>
          </a:p>
          <a:p>
            <a:pPr lvl="1" eaLnBrk="1" hangingPunct="1"/>
            <a:r>
              <a:rPr lang="en-US" smtClean="0"/>
              <a:t>Which policy period the billing instruction is for</a:t>
            </a:r>
          </a:p>
          <a:p>
            <a:pPr lvl="1" eaLnBrk="1" hangingPunct="1"/>
            <a:r>
              <a:rPr lang="en-US" smtClean="0"/>
              <a:t>Who owns the policy (an account)</a:t>
            </a:r>
          </a:p>
          <a:p>
            <a:pPr lvl="1" eaLnBrk="1" hangingPunct="1"/>
            <a:r>
              <a:rPr lang="en-US" smtClean="0"/>
              <a:t>Who gets billed for each charge (an account, which is usually the owner but could be a different account)</a:t>
            </a:r>
          </a:p>
          <a:p>
            <a:pPr lvl="1" eaLnBrk="1" hangingPunct="1"/>
            <a:r>
              <a:rPr lang="en-US" smtClean="0"/>
              <a:t>Who gets the commission (the producer or producers)</a:t>
            </a:r>
          </a:p>
          <a:p>
            <a:pPr lvl="1" eaLnBrk="1" hangingPunct="1"/>
            <a:r>
              <a:rPr lang="en-US" smtClean="0"/>
              <a:t>What to charge (the charges)</a:t>
            </a:r>
          </a:p>
          <a:p>
            <a:pPr lvl="1" eaLnBrk="1" hangingPunct="1"/>
            <a:r>
              <a:rPr lang="en-US" smtClean="0"/>
              <a:t>How to break the charges down into invoice items (the payment plan)</a:t>
            </a:r>
          </a:p>
          <a:p>
            <a:pPr lvl="1" eaLnBrk="1" hangingPunct="1"/>
            <a:r>
              <a:rPr lang="en-US" smtClean="0"/>
              <a:t>What invoice stream to place the invoices on (the invoice stream determines the scheduling of the invoices)</a:t>
            </a:r>
          </a:p>
          <a:p>
            <a:pPr eaLnBrk="1" hangingPunct="1"/>
            <a:r>
              <a:rPr lang="en-US" smtClean="0"/>
              <a:t>The payment plan and charge types must already be known to BillingCenter. The billing instruction simply references which known payment plan to use and the known charge types of each of the charges. Typically, the producer and account are also known to BillingCenter. The handling of an unknown producer or account depends on the integration between the PAS and BillingCenter.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dirty="0" smtClean="0">
                <a:solidFill>
                  <a:schemeClr val="tx1"/>
                </a:solidFill>
              </a:rPr>
              <a:t>	Billing Process Overview - </a:t>
            </a:r>
            <a:fld id="{701E1C3B-FAD7-4DCE-9565-018B0D6F9D0C}" type="slidenum">
              <a:rPr lang="en-US" altLang="en-US" sz="1200" smtClean="0">
                <a:solidFill>
                  <a:schemeClr val="tx1"/>
                </a:solidFill>
              </a:rPr>
              <a:pPr eaLnBrk="1" hangingPunct="1"/>
              <a:t>8</a:t>
            </a:fld>
            <a:endParaRPr lang="en-US" altLang="en-US" sz="1200" dirty="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a billing instruction is received by BillingCenter, BillingCenter breaks each charge down into one or more invoice items. In the base application, an immediate charge (such as a fee) or a pass-through charge (such as a tax, which must be "passed through" to another agency, such as the government) is typically broken down into a single invoice item. A premium charge is often broken down into a single down payment invoice item and one or more installment invoice items. BillingCenter also generates the required invoices and assigns each invoice item to one of the invoices. The policy's </a:t>
            </a:r>
            <a:r>
              <a:rPr lang="en-US" b="1" smtClean="0"/>
              <a:t>payment plan</a:t>
            </a:r>
            <a:r>
              <a:rPr lang="en-US" smtClean="0"/>
              <a:t> identifies how the charges are to be distributed across invoices.</a:t>
            </a:r>
          </a:p>
          <a:p>
            <a:pPr eaLnBrk="1" hangingPunct="1"/>
            <a:r>
              <a:rPr lang="en-US" smtClean="0"/>
              <a:t>In the example above, the account has a policy that is to be billed a total of $750 consisting of 3 charges: a $600 premium charge, a $125 tax charge, and a $25 processing fee charge. The $600 premium is split into one down payment of $150 and five $90 invoice items. The tax and fee charges are each mapped to a single invoice item.</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dirty="0" smtClean="0">
                <a:solidFill>
                  <a:schemeClr val="tx1"/>
                </a:solidFill>
              </a:rPr>
              <a:t>	Billing Process Overview - </a:t>
            </a:r>
            <a:fld id="{85E9EF16-BCF4-4497-9CB7-2BE3E5F6F896}" type="slidenum">
              <a:rPr lang="en-US" altLang="en-US" sz="1200" smtClean="0">
                <a:solidFill>
                  <a:schemeClr val="tx1"/>
                </a:solidFill>
              </a:rPr>
              <a:pPr eaLnBrk="1" hangingPunct="1"/>
              <a:t>9</a:t>
            </a:fld>
            <a:endParaRPr lang="en-US" altLang="en-US" sz="1200" dirty="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BillingCenter generates the required invoices and assigns each invoice item to one of the invoices. The status of each invoice is automatically updated as the bill and due dates are reached.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69827353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516861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19669365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38193112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3238521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7023284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53725241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3501799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54661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46556434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18660011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0163280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8F64365B-1C78-4614-8DCC-53A262A93982}"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25"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6"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6.wmf"/><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Billing Process Overview</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21 January 2014</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388"/>
          <p:cNvSpPr>
            <a:spLocks noChangeShapeType="1"/>
          </p:cNvSpPr>
          <p:nvPr/>
        </p:nvSpPr>
        <p:spPr bwMode="auto">
          <a:xfrm flipH="1">
            <a:off x="1836738" y="2690813"/>
            <a:ext cx="6445250" cy="0"/>
          </a:xfrm>
          <a:prstGeom prst="line">
            <a:avLst/>
          </a:prstGeom>
          <a:noFill/>
          <a:ln w="28575">
            <a:solidFill>
              <a:schemeClr val="bg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5" name="Line 7"/>
          <p:cNvSpPr>
            <a:spLocks noChangeShapeType="1"/>
          </p:cNvSpPr>
          <p:nvPr/>
        </p:nvSpPr>
        <p:spPr bwMode="auto">
          <a:xfrm>
            <a:off x="711200" y="2208213"/>
            <a:ext cx="752475"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6" name="Rectangle 8"/>
          <p:cNvSpPr>
            <a:spLocks noGrp="1" noChangeArrowheads="1"/>
          </p:cNvSpPr>
          <p:nvPr>
            <p:ph type="title"/>
          </p:nvPr>
        </p:nvSpPr>
        <p:spPr/>
        <p:txBody>
          <a:bodyPr/>
          <a:lstStyle/>
          <a:p>
            <a:pPr eaLnBrk="1" hangingPunct="1"/>
            <a:r>
              <a:rPr lang="en-US" smtClean="0"/>
              <a:t>Process payments</a:t>
            </a:r>
          </a:p>
        </p:txBody>
      </p:sp>
      <p:sp>
        <p:nvSpPr>
          <p:cNvPr id="13317" name="Rectangle 394"/>
          <p:cNvSpPr>
            <a:spLocks noGrp="1" noChangeArrowheads="1"/>
          </p:cNvSpPr>
          <p:nvPr>
            <p:ph idx="1"/>
          </p:nvPr>
        </p:nvSpPr>
        <p:spPr>
          <a:xfrm>
            <a:off x="1692275" y="914400"/>
            <a:ext cx="7019925" cy="5486400"/>
          </a:xfrm>
        </p:spPr>
        <p:txBody>
          <a:bodyPr/>
          <a:lstStyle/>
          <a:p>
            <a:pPr>
              <a:buFont typeface="Arial" charset="0"/>
              <a:buChar char="•"/>
            </a:pPr>
            <a:r>
              <a:rPr lang="en-US" smtClean="0"/>
              <a:t>Payment process manages </a:t>
            </a:r>
            <a:br>
              <a:rPr lang="en-US" smtClean="0"/>
            </a:br>
            <a:r>
              <a:rPr lang="en-US" smtClean="0"/>
              <a:t>payments coming from accounts</a:t>
            </a:r>
          </a:p>
          <a:p>
            <a:pPr lvl="1"/>
            <a:r>
              <a:rPr lang="en-US" smtClean="0"/>
              <a:t>Automatic or "responsive" (account is billed)</a:t>
            </a:r>
          </a:p>
        </p:txBody>
      </p:sp>
      <p:grpSp>
        <p:nvGrpSpPr>
          <p:cNvPr id="13411" name="Group 10"/>
          <p:cNvGrpSpPr>
            <a:grpSpLocks/>
          </p:cNvGrpSpPr>
          <p:nvPr/>
        </p:nvGrpSpPr>
        <p:grpSpPr bwMode="auto">
          <a:xfrm>
            <a:off x="2074863" y="4035425"/>
            <a:ext cx="736600" cy="831850"/>
            <a:chOff x="2683" y="1519"/>
            <a:chExt cx="557" cy="628"/>
          </a:xfrm>
        </p:grpSpPr>
        <p:sp>
          <p:nvSpPr>
            <p:cNvPr id="13433" name="AutoShape 11"/>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3434"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3435" name="Line 13"/>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36" name="Line 14"/>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37" name="Line 15"/>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38" name="Line 16"/>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39" name="Line 17"/>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40" name="Line 18"/>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41" name="Line 19"/>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42" name="Line 20"/>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43" name="Line 21"/>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3319" name="Group 208"/>
          <p:cNvGrpSpPr>
            <a:grpSpLocks/>
          </p:cNvGrpSpPr>
          <p:nvPr/>
        </p:nvGrpSpPr>
        <p:grpSpPr bwMode="auto">
          <a:xfrm>
            <a:off x="1135063" y="1928813"/>
            <a:ext cx="488950" cy="549275"/>
            <a:chOff x="2324" y="435"/>
            <a:chExt cx="933" cy="1052"/>
          </a:xfrm>
        </p:grpSpPr>
        <p:sp>
          <p:nvSpPr>
            <p:cNvPr id="13402" name="AutoShape 20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403" name="Freeform 21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04" name="Freeform 21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05" name="Freeform 21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406" name="Group 213"/>
            <p:cNvGrpSpPr>
              <a:grpSpLocks/>
            </p:cNvGrpSpPr>
            <p:nvPr/>
          </p:nvGrpSpPr>
          <p:grpSpPr bwMode="auto">
            <a:xfrm>
              <a:off x="2889" y="957"/>
              <a:ext cx="348" cy="510"/>
              <a:chOff x="2784" y="3210"/>
              <a:chExt cx="523" cy="772"/>
            </a:xfrm>
          </p:grpSpPr>
          <p:sp>
            <p:nvSpPr>
              <p:cNvPr id="13407" name="AutoShape 21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08" name="AutoShape 21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09" name="AutoShape 21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410" name="Oval 21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3320" name="Group 256"/>
          <p:cNvGrpSpPr>
            <a:grpSpLocks/>
          </p:cNvGrpSpPr>
          <p:nvPr/>
        </p:nvGrpSpPr>
        <p:grpSpPr bwMode="auto">
          <a:xfrm>
            <a:off x="449263" y="966788"/>
            <a:ext cx="873125" cy="720725"/>
            <a:chOff x="1426" y="2489"/>
            <a:chExt cx="815" cy="673"/>
          </a:xfrm>
        </p:grpSpPr>
        <p:sp>
          <p:nvSpPr>
            <p:cNvPr id="13379" name="AutoShape 257"/>
            <p:cNvSpPr>
              <a:spLocks noChangeArrowheads="1"/>
            </p:cNvSpPr>
            <p:nvPr/>
          </p:nvSpPr>
          <p:spPr bwMode="auto">
            <a:xfrm>
              <a:off x="1426" y="2620"/>
              <a:ext cx="815" cy="542"/>
            </a:xfrm>
            <a:prstGeom prst="cube">
              <a:avLst>
                <a:gd name="adj" fmla="val 18921"/>
              </a:avLst>
            </a:prstGeom>
            <a:solidFill>
              <a:srgbClr val="FFFF99"/>
            </a:solidFill>
            <a:ln w="12700">
              <a:solidFill>
                <a:schemeClr val="bg1"/>
              </a:solidFill>
              <a:miter lim="800000"/>
              <a:headEnd/>
              <a:tailEnd/>
            </a:ln>
          </p:spPr>
          <p:txBody>
            <a:bodyPr wrap="none" anchor="ctr"/>
            <a:lstStyle/>
            <a:p>
              <a:endParaRPr lang="en-US"/>
            </a:p>
          </p:txBody>
        </p:sp>
        <p:sp>
          <p:nvSpPr>
            <p:cNvPr id="13380" name="Rectangle 258"/>
            <p:cNvSpPr>
              <a:spLocks noChangeArrowheads="1"/>
            </p:cNvSpPr>
            <p:nvPr/>
          </p:nvSpPr>
          <p:spPr bwMode="auto">
            <a:xfrm>
              <a:off x="1662" y="2786"/>
              <a:ext cx="235" cy="376"/>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3381" name="Rectangle 259"/>
            <p:cNvSpPr>
              <a:spLocks noChangeArrowheads="1"/>
            </p:cNvSpPr>
            <p:nvPr/>
          </p:nvSpPr>
          <p:spPr bwMode="auto">
            <a:xfrm>
              <a:off x="1476" y="2786"/>
              <a:ext cx="119" cy="17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3382" name="Rectangle 260"/>
            <p:cNvSpPr>
              <a:spLocks noChangeArrowheads="1"/>
            </p:cNvSpPr>
            <p:nvPr/>
          </p:nvSpPr>
          <p:spPr bwMode="auto">
            <a:xfrm>
              <a:off x="1956" y="2786"/>
              <a:ext cx="123" cy="17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3383" name="Rectangle 261"/>
            <p:cNvSpPr>
              <a:spLocks noChangeArrowheads="1"/>
            </p:cNvSpPr>
            <p:nvPr/>
          </p:nvSpPr>
          <p:spPr bwMode="auto">
            <a:xfrm>
              <a:off x="1839" y="2952"/>
              <a:ext cx="32" cy="7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3384" name="Rectangle 262"/>
            <p:cNvSpPr>
              <a:spLocks noChangeArrowheads="1"/>
            </p:cNvSpPr>
            <p:nvPr/>
          </p:nvSpPr>
          <p:spPr bwMode="auto">
            <a:xfrm>
              <a:off x="1509" y="2489"/>
              <a:ext cx="583" cy="228"/>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3385" name="Line 263"/>
            <p:cNvSpPr>
              <a:spLocks noChangeShapeType="1"/>
            </p:cNvSpPr>
            <p:nvPr/>
          </p:nvSpPr>
          <p:spPr bwMode="auto">
            <a:xfrm>
              <a:off x="2087" y="2540"/>
              <a:ext cx="96" cy="10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6" name="Line 264"/>
            <p:cNvSpPr>
              <a:spLocks noChangeShapeType="1"/>
            </p:cNvSpPr>
            <p:nvPr/>
          </p:nvSpPr>
          <p:spPr bwMode="auto">
            <a:xfrm>
              <a:off x="2094" y="2628"/>
              <a:ext cx="51" cy="5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387" name="Group 265"/>
            <p:cNvGrpSpPr>
              <a:grpSpLocks/>
            </p:cNvGrpSpPr>
            <p:nvPr/>
          </p:nvGrpSpPr>
          <p:grpSpPr bwMode="auto">
            <a:xfrm>
              <a:off x="1534" y="2525"/>
              <a:ext cx="518" cy="139"/>
              <a:chOff x="2386" y="998"/>
              <a:chExt cx="529" cy="142"/>
            </a:xfrm>
          </p:grpSpPr>
          <p:sp>
            <p:nvSpPr>
              <p:cNvPr id="13388" name="Line 266"/>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9" name="Line 267"/>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0" name="Line 268"/>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1" name="Line 269"/>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2" name="Line 270"/>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3" name="Line 271"/>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4" name="Line 272"/>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5" name="Line 273"/>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6" name="Line 274"/>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7" name="Line 275"/>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8" name="Line 276"/>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9" name="Line 277"/>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00" name="Freeform 278"/>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401" name="Freeform 279"/>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3321" name="Text Box 292"/>
          <p:cNvSpPr txBox="1">
            <a:spLocks noChangeArrowheads="1"/>
          </p:cNvSpPr>
          <p:nvPr/>
        </p:nvSpPr>
        <p:spPr bwMode="auto">
          <a:xfrm>
            <a:off x="1903413" y="4911725"/>
            <a:ext cx="968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600" b="1">
                <a:solidFill>
                  <a:schemeClr val="bg1"/>
                </a:solidFill>
              </a:rPr>
              <a:t>Billed</a:t>
            </a:r>
          </a:p>
        </p:txBody>
      </p:sp>
      <p:sp>
        <p:nvSpPr>
          <p:cNvPr id="13322" name="Text Box 302"/>
          <p:cNvSpPr txBox="1">
            <a:spLocks noChangeArrowheads="1"/>
          </p:cNvSpPr>
          <p:nvPr/>
        </p:nvSpPr>
        <p:spPr bwMode="auto">
          <a:xfrm>
            <a:off x="2017713" y="5168900"/>
            <a:ext cx="7445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b="1">
                <a:solidFill>
                  <a:schemeClr val="bg1"/>
                </a:solidFill>
              </a:rPr>
              <a:t>$450</a:t>
            </a:r>
          </a:p>
        </p:txBody>
      </p:sp>
      <p:sp>
        <p:nvSpPr>
          <p:cNvPr id="13323" name="Line 303"/>
          <p:cNvSpPr>
            <a:spLocks noChangeShapeType="1"/>
          </p:cNvSpPr>
          <p:nvPr/>
        </p:nvSpPr>
        <p:spPr bwMode="auto">
          <a:xfrm>
            <a:off x="704850" y="3157538"/>
            <a:ext cx="700088"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24" name="Group 304"/>
          <p:cNvGrpSpPr>
            <a:grpSpLocks/>
          </p:cNvGrpSpPr>
          <p:nvPr/>
        </p:nvGrpSpPr>
        <p:grpSpPr bwMode="auto">
          <a:xfrm>
            <a:off x="1144588" y="2868613"/>
            <a:ext cx="487362" cy="549275"/>
            <a:chOff x="2324" y="435"/>
            <a:chExt cx="933" cy="1052"/>
          </a:xfrm>
        </p:grpSpPr>
        <p:sp>
          <p:nvSpPr>
            <p:cNvPr id="13370" name="AutoShape 30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371" name="Freeform 30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72" name="Freeform 30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73" name="Freeform 30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374" name="Group 309"/>
            <p:cNvGrpSpPr>
              <a:grpSpLocks/>
            </p:cNvGrpSpPr>
            <p:nvPr/>
          </p:nvGrpSpPr>
          <p:grpSpPr bwMode="auto">
            <a:xfrm>
              <a:off x="2889" y="957"/>
              <a:ext cx="348" cy="510"/>
              <a:chOff x="2784" y="3210"/>
              <a:chExt cx="523" cy="772"/>
            </a:xfrm>
          </p:grpSpPr>
          <p:sp>
            <p:nvSpPr>
              <p:cNvPr id="13375" name="AutoShape 3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76" name="AutoShape 3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77" name="AutoShape 3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378" name="Oval 3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25" name="Line 332"/>
          <p:cNvSpPr>
            <a:spLocks noChangeShapeType="1"/>
          </p:cNvSpPr>
          <p:nvPr/>
        </p:nvSpPr>
        <p:spPr bwMode="auto">
          <a:xfrm>
            <a:off x="696913" y="1684338"/>
            <a:ext cx="0" cy="147955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7" name="Line 355"/>
          <p:cNvSpPr>
            <a:spLocks noChangeShapeType="1"/>
          </p:cNvSpPr>
          <p:nvPr/>
        </p:nvSpPr>
        <p:spPr bwMode="auto">
          <a:xfrm>
            <a:off x="2414588" y="5546725"/>
            <a:ext cx="0" cy="7397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8" name="Line 371"/>
          <p:cNvSpPr>
            <a:spLocks noChangeShapeType="1"/>
          </p:cNvSpPr>
          <p:nvPr/>
        </p:nvSpPr>
        <p:spPr bwMode="auto">
          <a:xfrm>
            <a:off x="2409825" y="6284913"/>
            <a:ext cx="5268913" cy="0"/>
          </a:xfrm>
          <a:prstGeom prst="line">
            <a:avLst/>
          </a:prstGeom>
          <a:noFill/>
          <a:ln w="28575">
            <a:solidFill>
              <a:schemeClr val="bg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9" name="Line 372"/>
          <p:cNvSpPr>
            <a:spLocks noChangeShapeType="1"/>
          </p:cNvSpPr>
          <p:nvPr/>
        </p:nvSpPr>
        <p:spPr bwMode="auto">
          <a:xfrm flipV="1">
            <a:off x="8264525" y="2709863"/>
            <a:ext cx="0" cy="26527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30" name="Group 384"/>
          <p:cNvGrpSpPr>
            <a:grpSpLocks/>
          </p:cNvGrpSpPr>
          <p:nvPr/>
        </p:nvGrpSpPr>
        <p:grpSpPr bwMode="auto">
          <a:xfrm>
            <a:off x="5438775" y="2419350"/>
            <a:ext cx="839788" cy="584200"/>
            <a:chOff x="3153" y="1049"/>
            <a:chExt cx="752" cy="523"/>
          </a:xfrm>
        </p:grpSpPr>
        <p:sp>
          <p:nvSpPr>
            <p:cNvPr id="13348" name="Rectangle 38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3349" name="Picture 38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31" name="Text Box 387"/>
          <p:cNvSpPr txBox="1">
            <a:spLocks noChangeArrowheads="1"/>
          </p:cNvSpPr>
          <p:nvPr/>
        </p:nvSpPr>
        <p:spPr bwMode="auto">
          <a:xfrm>
            <a:off x="5503863" y="3024188"/>
            <a:ext cx="2597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algn="l" eaLnBrk="1" hangingPunct="1"/>
            <a:r>
              <a:rPr lang="en-US" sz="2400" b="1">
                <a:solidFill>
                  <a:schemeClr val="bg1"/>
                </a:solidFill>
              </a:rPr>
              <a:t>$450 payment</a:t>
            </a:r>
          </a:p>
        </p:txBody>
      </p:sp>
      <p:grpSp>
        <p:nvGrpSpPr>
          <p:cNvPr id="13332" name="Group 131"/>
          <p:cNvGrpSpPr>
            <a:grpSpLocks/>
          </p:cNvGrpSpPr>
          <p:nvPr/>
        </p:nvGrpSpPr>
        <p:grpSpPr bwMode="auto">
          <a:xfrm>
            <a:off x="7218363" y="88900"/>
            <a:ext cx="1817687" cy="1303338"/>
            <a:chOff x="6774129" y="164123"/>
            <a:chExt cx="1816985" cy="1302731"/>
          </a:xfrm>
        </p:grpSpPr>
        <p:sp>
          <p:nvSpPr>
            <p:cNvPr id="13333" name="Rounded Rectangle 116"/>
            <p:cNvSpPr>
              <a:spLocks noChangeArrowheads="1"/>
            </p:cNvSpPr>
            <p:nvPr/>
          </p:nvSpPr>
          <p:spPr bwMode="auto">
            <a:xfrm>
              <a:off x="7390821" y="385250"/>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3334" name="Rounded Rectangle 117"/>
            <p:cNvSpPr>
              <a:spLocks noChangeArrowheads="1"/>
            </p:cNvSpPr>
            <p:nvPr/>
          </p:nvSpPr>
          <p:spPr bwMode="auto">
            <a:xfrm>
              <a:off x="7390821" y="1253268"/>
              <a:ext cx="538477" cy="213586"/>
            </a:xfrm>
            <a:prstGeom prst="roundRect">
              <a:avLst>
                <a:gd name="adj" fmla="val 16667"/>
              </a:avLst>
            </a:prstGeom>
            <a:solidFill>
              <a:srgbClr val="FFFFCC"/>
            </a:solidFill>
            <a:ln w="12700" algn="ctr">
              <a:solidFill>
                <a:schemeClr val="bg1"/>
              </a:solidFill>
              <a:round/>
              <a:headEnd/>
              <a:tailEnd/>
            </a:ln>
          </p:spPr>
          <p:txBody>
            <a:bodyPr wrap="none" lIns="0" tIns="0" rIns="0" bIns="0" anchor="ctr">
              <a:spAutoFit/>
            </a:bodyPr>
            <a:lstStyle/>
            <a:p>
              <a:endParaRPr lang="en-US"/>
            </a:p>
          </p:txBody>
        </p:sp>
        <p:sp>
          <p:nvSpPr>
            <p:cNvPr id="13335" name="Rounded Rectangle 118"/>
            <p:cNvSpPr>
              <a:spLocks noChangeArrowheads="1"/>
            </p:cNvSpPr>
            <p:nvPr/>
          </p:nvSpPr>
          <p:spPr bwMode="auto">
            <a:xfrm>
              <a:off x="8052637" y="581609"/>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3336" name="Rounded Rectangle 119"/>
            <p:cNvSpPr>
              <a:spLocks noChangeArrowheads="1"/>
            </p:cNvSpPr>
            <p:nvPr/>
          </p:nvSpPr>
          <p:spPr bwMode="auto">
            <a:xfrm>
              <a:off x="8052637" y="1068947"/>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3337" name="Rounded Rectangle 120"/>
            <p:cNvSpPr>
              <a:spLocks noChangeArrowheads="1"/>
            </p:cNvSpPr>
            <p:nvPr/>
          </p:nvSpPr>
          <p:spPr bwMode="auto">
            <a:xfrm>
              <a:off x="6774129" y="1068947"/>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3338" name="Rounded Rectangle 121"/>
            <p:cNvSpPr>
              <a:spLocks noChangeArrowheads="1"/>
            </p:cNvSpPr>
            <p:nvPr/>
          </p:nvSpPr>
          <p:spPr bwMode="auto">
            <a:xfrm>
              <a:off x="6774129" y="563559"/>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3339" name="Rounded Rectangle 122"/>
            <p:cNvSpPr>
              <a:spLocks noChangeArrowheads="1"/>
            </p:cNvSpPr>
            <p:nvPr/>
          </p:nvSpPr>
          <p:spPr bwMode="auto">
            <a:xfrm>
              <a:off x="7390821" y="680880"/>
              <a:ext cx="538477" cy="213586"/>
            </a:xfrm>
            <a:prstGeom prst="roundRect">
              <a:avLst>
                <a:gd name="adj" fmla="val 16667"/>
              </a:avLst>
            </a:prstGeom>
            <a:solidFill>
              <a:srgbClr val="B2B2B2"/>
            </a:solidFill>
            <a:ln w="12700" algn="ctr">
              <a:solidFill>
                <a:srgbClr val="B2B2B2"/>
              </a:solidFill>
              <a:round/>
              <a:headEnd/>
              <a:tailEnd/>
            </a:ln>
          </p:spPr>
          <p:txBody>
            <a:bodyPr wrap="none" lIns="0" tIns="0" rIns="0" bIns="0" anchor="ctr">
              <a:spAutoFit/>
            </a:bodyPr>
            <a:lstStyle/>
            <a:p>
              <a:endParaRPr lang="en-US"/>
            </a:p>
          </p:txBody>
        </p:sp>
        <p:sp>
          <p:nvSpPr>
            <p:cNvPr id="13340" name="Rounded Rectangle 123"/>
            <p:cNvSpPr>
              <a:spLocks noChangeArrowheads="1"/>
            </p:cNvSpPr>
            <p:nvPr/>
          </p:nvSpPr>
          <p:spPr bwMode="auto">
            <a:xfrm>
              <a:off x="7390821" y="972681"/>
              <a:ext cx="538477" cy="213586"/>
            </a:xfrm>
            <a:prstGeom prst="roundRect">
              <a:avLst>
                <a:gd name="adj" fmla="val 16667"/>
              </a:avLst>
            </a:prstGeom>
            <a:solidFill>
              <a:srgbClr val="B2B2B2"/>
            </a:solidFill>
            <a:ln w="12700" algn="ctr">
              <a:solidFill>
                <a:srgbClr val="B2B2B2"/>
              </a:solidFill>
              <a:round/>
              <a:headEnd/>
              <a:tailEnd/>
            </a:ln>
          </p:spPr>
          <p:txBody>
            <a:bodyPr wrap="none" lIns="0" tIns="0" rIns="0" bIns="0" anchor="ctr">
              <a:spAutoFit/>
            </a:bodyPr>
            <a:lstStyle/>
            <a:p>
              <a:endParaRPr lang="en-US"/>
            </a:p>
          </p:txBody>
        </p:sp>
        <p:cxnSp>
          <p:nvCxnSpPr>
            <p:cNvPr id="13341" name="Straight Arrow Connector 124"/>
            <p:cNvCxnSpPr>
              <a:cxnSpLocks noChangeShapeType="1"/>
            </p:cNvCxnSpPr>
            <p:nvPr/>
          </p:nvCxnSpPr>
          <p:spPr bwMode="auto">
            <a:xfrm>
              <a:off x="7950356" y="440219"/>
              <a:ext cx="279767" cy="132363"/>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3342" name="Straight Arrow Connector 125"/>
            <p:cNvCxnSpPr>
              <a:cxnSpLocks noChangeShapeType="1"/>
            </p:cNvCxnSpPr>
            <p:nvPr/>
          </p:nvCxnSpPr>
          <p:spPr bwMode="auto">
            <a:xfrm rot="10800000" flipV="1">
              <a:off x="7959381" y="1297571"/>
              <a:ext cx="342941" cy="117323"/>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3343" name="Straight Arrow Connector 126"/>
            <p:cNvCxnSpPr>
              <a:cxnSpLocks noChangeShapeType="1"/>
            </p:cNvCxnSpPr>
            <p:nvPr/>
          </p:nvCxnSpPr>
          <p:spPr bwMode="auto">
            <a:xfrm rot="10800000">
              <a:off x="7032839" y="1303588"/>
              <a:ext cx="336924" cy="129356"/>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3344" name="Straight Arrow Connector 127"/>
            <p:cNvCxnSpPr>
              <a:cxnSpLocks noChangeShapeType="1"/>
            </p:cNvCxnSpPr>
            <p:nvPr/>
          </p:nvCxnSpPr>
          <p:spPr bwMode="auto">
            <a:xfrm rot="10800000" flipV="1">
              <a:off x="7062921" y="440219"/>
              <a:ext cx="303834" cy="111306"/>
            </a:xfrm>
            <a:prstGeom prst="straightConnector1">
              <a:avLst/>
            </a:prstGeom>
            <a:noFill/>
            <a:ln w="28575" algn="ctr">
              <a:solidFill>
                <a:srgbClr val="B2B2B2"/>
              </a:solidFill>
              <a:round/>
              <a:headEnd type="triangle" w="med" len="med"/>
              <a:tailEnd/>
            </a:ln>
            <a:extLst>
              <a:ext uri="{909E8E84-426E-40DD-AFC4-6F175D3DCCD1}">
                <a14:hiddenFill xmlns:a14="http://schemas.microsoft.com/office/drawing/2010/main">
                  <a:noFill/>
                </a14:hiddenFill>
              </a:ext>
            </a:extLst>
          </p:spPr>
        </p:cxnSp>
        <p:cxnSp>
          <p:nvCxnSpPr>
            <p:cNvPr id="13345" name="Straight Arrow Connector 128"/>
            <p:cNvCxnSpPr>
              <a:cxnSpLocks noChangeShapeType="1"/>
            </p:cNvCxnSpPr>
            <p:nvPr/>
          </p:nvCxnSpPr>
          <p:spPr bwMode="auto">
            <a:xfrm rot="5400000" flipH="1" flipV="1">
              <a:off x="6921534" y="924548"/>
              <a:ext cx="252693" cy="387"/>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3346" name="Straight Arrow Connector 129"/>
            <p:cNvCxnSpPr>
              <a:cxnSpLocks noChangeShapeType="1"/>
            </p:cNvCxnSpPr>
            <p:nvPr/>
          </p:nvCxnSpPr>
          <p:spPr bwMode="auto">
            <a:xfrm rot="16200000" flipH="1">
              <a:off x="8194025" y="947995"/>
              <a:ext cx="252693" cy="387"/>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sp>
          <p:nvSpPr>
            <p:cNvPr id="13347" name="Right Arrow 130"/>
            <p:cNvSpPr>
              <a:spLocks noChangeArrowheads="1"/>
            </p:cNvSpPr>
            <p:nvPr/>
          </p:nvSpPr>
          <p:spPr bwMode="auto">
            <a:xfrm rot="5400000">
              <a:off x="7575097" y="91797"/>
              <a:ext cx="175849" cy="320502"/>
            </a:xfrm>
            <a:prstGeom prst="rightArrow">
              <a:avLst>
                <a:gd name="adj1" fmla="val 50000"/>
                <a:gd name="adj2" fmla="val 50000"/>
              </a:avLst>
            </a:prstGeom>
            <a:solidFill>
              <a:srgbClr val="B2B2B2"/>
            </a:solidFill>
            <a:ln w="12700" algn="ctr">
              <a:solidFill>
                <a:srgbClr val="B2B2B2"/>
              </a:solidFill>
              <a:round/>
              <a:headEnd/>
              <a:tailEnd/>
            </a:ln>
          </p:spPr>
          <p:txBody>
            <a:bodyPr lIns="0" tIns="0" rIns="0" bIns="0" anchor="ctr"/>
            <a:lstStyle/>
            <a:p>
              <a:endParaRPr lang="en-US"/>
            </a:p>
          </p:txBody>
        </p:sp>
      </p:grpSp>
      <p:grpSp>
        <p:nvGrpSpPr>
          <p:cNvPr id="132" name="Group 148"/>
          <p:cNvGrpSpPr>
            <a:grpSpLocks/>
          </p:cNvGrpSpPr>
          <p:nvPr/>
        </p:nvGrpSpPr>
        <p:grpSpPr bwMode="auto">
          <a:xfrm>
            <a:off x="7576228" y="5361376"/>
            <a:ext cx="1049569" cy="830314"/>
            <a:chOff x="3942556" y="1245638"/>
            <a:chExt cx="1284287" cy="1016000"/>
          </a:xfrm>
        </p:grpSpPr>
        <p:pic>
          <p:nvPicPr>
            <p:cNvPr id="133" name="Picture 110" descr="j02909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4" name="Group 3"/>
            <p:cNvGrpSpPr>
              <a:grpSpLocks/>
            </p:cNvGrpSpPr>
            <p:nvPr/>
          </p:nvGrpSpPr>
          <p:grpSpPr bwMode="auto">
            <a:xfrm rot="-960000">
              <a:off x="4485519" y="1533397"/>
              <a:ext cx="426056" cy="480044"/>
              <a:chOff x="2324" y="435"/>
              <a:chExt cx="933" cy="1052"/>
            </a:xfrm>
          </p:grpSpPr>
          <p:sp>
            <p:nvSpPr>
              <p:cNvPr id="135"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136"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7"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8"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9" name="Group 8"/>
              <p:cNvGrpSpPr>
                <a:grpSpLocks/>
              </p:cNvGrpSpPr>
              <p:nvPr/>
            </p:nvGrpSpPr>
            <p:grpSpPr bwMode="auto">
              <a:xfrm>
                <a:off x="2889" y="957"/>
                <a:ext cx="348" cy="510"/>
                <a:chOff x="2784" y="3210"/>
                <a:chExt cx="523" cy="772"/>
              </a:xfrm>
            </p:grpSpPr>
            <p:sp>
              <p:nvSpPr>
                <p:cNvPr id="140"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41"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42"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143"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flipH="1">
            <a:off x="3095625" y="3184525"/>
            <a:ext cx="51863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39" name="Line 3"/>
          <p:cNvSpPr>
            <a:spLocks noChangeShapeType="1"/>
          </p:cNvSpPr>
          <p:nvPr/>
        </p:nvSpPr>
        <p:spPr bwMode="auto">
          <a:xfrm>
            <a:off x="711200" y="2701925"/>
            <a:ext cx="752475"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0" name="Rectangle 4"/>
          <p:cNvSpPr>
            <a:spLocks noGrp="1" noChangeArrowheads="1"/>
          </p:cNvSpPr>
          <p:nvPr>
            <p:ph type="title"/>
          </p:nvPr>
        </p:nvSpPr>
        <p:spPr/>
        <p:txBody>
          <a:bodyPr/>
          <a:lstStyle/>
          <a:p>
            <a:pPr eaLnBrk="1" hangingPunct="1"/>
            <a:r>
              <a:rPr lang="en-US" smtClean="0"/>
              <a:t>Pay commission</a:t>
            </a:r>
          </a:p>
        </p:txBody>
      </p:sp>
      <p:grpSp>
        <p:nvGrpSpPr>
          <p:cNvPr id="14463" name="Group 6"/>
          <p:cNvGrpSpPr>
            <a:grpSpLocks/>
          </p:cNvGrpSpPr>
          <p:nvPr/>
        </p:nvGrpSpPr>
        <p:grpSpPr bwMode="auto">
          <a:xfrm>
            <a:off x="2074863" y="4389438"/>
            <a:ext cx="736600" cy="831850"/>
            <a:chOff x="2683" y="1519"/>
            <a:chExt cx="557" cy="628"/>
          </a:xfrm>
        </p:grpSpPr>
        <p:sp>
          <p:nvSpPr>
            <p:cNvPr id="14485" name="AutoShape 7"/>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4486" name="Picture 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4487" name="Line 9"/>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88" name="Line 10"/>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89" name="Line 11"/>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90" name="Line 12"/>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91" name="Line 13"/>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92" name="Line 14"/>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93" name="Line 15"/>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94" name="Line 16"/>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95" name="Line 17"/>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4342" name="Group 39"/>
          <p:cNvGrpSpPr>
            <a:grpSpLocks/>
          </p:cNvGrpSpPr>
          <p:nvPr/>
        </p:nvGrpSpPr>
        <p:grpSpPr bwMode="auto">
          <a:xfrm>
            <a:off x="1135063" y="2422525"/>
            <a:ext cx="488950" cy="549275"/>
            <a:chOff x="2324" y="435"/>
            <a:chExt cx="933" cy="1052"/>
          </a:xfrm>
        </p:grpSpPr>
        <p:sp>
          <p:nvSpPr>
            <p:cNvPr id="14454" name="AutoShape 40"/>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4455" name="Freeform 41"/>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4456" name="Freeform 42"/>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4457" name="Freeform 43"/>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4458" name="Group 44"/>
            <p:cNvGrpSpPr>
              <a:grpSpLocks/>
            </p:cNvGrpSpPr>
            <p:nvPr/>
          </p:nvGrpSpPr>
          <p:grpSpPr bwMode="auto">
            <a:xfrm>
              <a:off x="2889" y="957"/>
              <a:ext cx="348" cy="510"/>
              <a:chOff x="2784" y="3210"/>
              <a:chExt cx="523" cy="772"/>
            </a:xfrm>
          </p:grpSpPr>
          <p:sp>
            <p:nvSpPr>
              <p:cNvPr id="14459" name="AutoShape 4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460" name="AutoShape 4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461" name="AutoShape 4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4462" name="Oval 4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4343" name="Group 49"/>
          <p:cNvGrpSpPr>
            <a:grpSpLocks/>
          </p:cNvGrpSpPr>
          <p:nvPr/>
        </p:nvGrpSpPr>
        <p:grpSpPr bwMode="auto">
          <a:xfrm>
            <a:off x="449263" y="1460500"/>
            <a:ext cx="873125" cy="720725"/>
            <a:chOff x="1426" y="2489"/>
            <a:chExt cx="815" cy="673"/>
          </a:xfrm>
        </p:grpSpPr>
        <p:sp>
          <p:nvSpPr>
            <p:cNvPr id="14431" name="AutoShape 50"/>
            <p:cNvSpPr>
              <a:spLocks noChangeArrowheads="1"/>
            </p:cNvSpPr>
            <p:nvPr/>
          </p:nvSpPr>
          <p:spPr bwMode="auto">
            <a:xfrm>
              <a:off x="1426" y="2620"/>
              <a:ext cx="815" cy="542"/>
            </a:xfrm>
            <a:prstGeom prst="cube">
              <a:avLst>
                <a:gd name="adj" fmla="val 18921"/>
              </a:avLst>
            </a:prstGeom>
            <a:solidFill>
              <a:srgbClr val="FFFF99"/>
            </a:solidFill>
            <a:ln w="12700">
              <a:solidFill>
                <a:schemeClr val="bg1"/>
              </a:solidFill>
              <a:miter lim="800000"/>
              <a:headEnd/>
              <a:tailEnd/>
            </a:ln>
          </p:spPr>
          <p:txBody>
            <a:bodyPr wrap="none" anchor="ctr"/>
            <a:lstStyle/>
            <a:p>
              <a:endParaRPr lang="en-US"/>
            </a:p>
          </p:txBody>
        </p:sp>
        <p:sp>
          <p:nvSpPr>
            <p:cNvPr id="14432" name="Rectangle 51"/>
            <p:cNvSpPr>
              <a:spLocks noChangeArrowheads="1"/>
            </p:cNvSpPr>
            <p:nvPr/>
          </p:nvSpPr>
          <p:spPr bwMode="auto">
            <a:xfrm>
              <a:off x="1662" y="2786"/>
              <a:ext cx="235" cy="376"/>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4433" name="Rectangle 52"/>
            <p:cNvSpPr>
              <a:spLocks noChangeArrowheads="1"/>
            </p:cNvSpPr>
            <p:nvPr/>
          </p:nvSpPr>
          <p:spPr bwMode="auto">
            <a:xfrm>
              <a:off x="1476" y="2786"/>
              <a:ext cx="119" cy="17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4434" name="Rectangle 53"/>
            <p:cNvSpPr>
              <a:spLocks noChangeArrowheads="1"/>
            </p:cNvSpPr>
            <p:nvPr/>
          </p:nvSpPr>
          <p:spPr bwMode="auto">
            <a:xfrm>
              <a:off x="1956" y="2786"/>
              <a:ext cx="123" cy="17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4435" name="Rectangle 54"/>
            <p:cNvSpPr>
              <a:spLocks noChangeArrowheads="1"/>
            </p:cNvSpPr>
            <p:nvPr/>
          </p:nvSpPr>
          <p:spPr bwMode="auto">
            <a:xfrm>
              <a:off x="1839" y="2952"/>
              <a:ext cx="32" cy="7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4436" name="Rectangle 55"/>
            <p:cNvSpPr>
              <a:spLocks noChangeArrowheads="1"/>
            </p:cNvSpPr>
            <p:nvPr/>
          </p:nvSpPr>
          <p:spPr bwMode="auto">
            <a:xfrm>
              <a:off x="1509" y="2489"/>
              <a:ext cx="583" cy="228"/>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4437" name="Line 56"/>
            <p:cNvSpPr>
              <a:spLocks noChangeShapeType="1"/>
            </p:cNvSpPr>
            <p:nvPr/>
          </p:nvSpPr>
          <p:spPr bwMode="auto">
            <a:xfrm>
              <a:off x="2087" y="2540"/>
              <a:ext cx="96" cy="10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38" name="Line 57"/>
            <p:cNvSpPr>
              <a:spLocks noChangeShapeType="1"/>
            </p:cNvSpPr>
            <p:nvPr/>
          </p:nvSpPr>
          <p:spPr bwMode="auto">
            <a:xfrm>
              <a:off x="2094" y="2628"/>
              <a:ext cx="51" cy="5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4439" name="Group 58"/>
            <p:cNvGrpSpPr>
              <a:grpSpLocks/>
            </p:cNvGrpSpPr>
            <p:nvPr/>
          </p:nvGrpSpPr>
          <p:grpSpPr bwMode="auto">
            <a:xfrm>
              <a:off x="1534" y="2525"/>
              <a:ext cx="518" cy="139"/>
              <a:chOff x="2386" y="998"/>
              <a:chExt cx="529" cy="142"/>
            </a:xfrm>
          </p:grpSpPr>
          <p:sp>
            <p:nvSpPr>
              <p:cNvPr id="14440" name="Line 59"/>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41" name="Line 60"/>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42" name="Line 61"/>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43" name="Line 62"/>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44" name="Line 63"/>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45" name="Line 64"/>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46" name="Line 65"/>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47" name="Line 66"/>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48" name="Line 67"/>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49" name="Line 68"/>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50" name="Line 69"/>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51" name="Line 70"/>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52" name="Freeform 71"/>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53" name="Freeform 72"/>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4344" name="Text Box 73"/>
          <p:cNvSpPr txBox="1">
            <a:spLocks noChangeArrowheads="1"/>
          </p:cNvSpPr>
          <p:nvPr/>
        </p:nvSpPr>
        <p:spPr bwMode="auto">
          <a:xfrm>
            <a:off x="1903413" y="5265738"/>
            <a:ext cx="968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600" b="1">
                <a:solidFill>
                  <a:srgbClr val="777777"/>
                </a:solidFill>
              </a:rPr>
              <a:t>Billed</a:t>
            </a:r>
          </a:p>
        </p:txBody>
      </p:sp>
      <p:sp>
        <p:nvSpPr>
          <p:cNvPr id="14345" name="Text Box 74"/>
          <p:cNvSpPr txBox="1">
            <a:spLocks noChangeArrowheads="1"/>
          </p:cNvSpPr>
          <p:nvPr/>
        </p:nvSpPr>
        <p:spPr bwMode="auto">
          <a:xfrm>
            <a:off x="2017713" y="5522913"/>
            <a:ext cx="7445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b="1">
                <a:solidFill>
                  <a:srgbClr val="777777"/>
                </a:solidFill>
              </a:rPr>
              <a:t>$450</a:t>
            </a:r>
          </a:p>
        </p:txBody>
      </p:sp>
      <p:sp>
        <p:nvSpPr>
          <p:cNvPr id="14346" name="Line 75"/>
          <p:cNvSpPr>
            <a:spLocks noChangeShapeType="1"/>
          </p:cNvSpPr>
          <p:nvPr/>
        </p:nvSpPr>
        <p:spPr bwMode="auto">
          <a:xfrm>
            <a:off x="704850" y="3651250"/>
            <a:ext cx="700088"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47" name="Group 76"/>
          <p:cNvGrpSpPr>
            <a:grpSpLocks/>
          </p:cNvGrpSpPr>
          <p:nvPr/>
        </p:nvGrpSpPr>
        <p:grpSpPr bwMode="auto">
          <a:xfrm>
            <a:off x="1144588" y="3362325"/>
            <a:ext cx="487362" cy="549275"/>
            <a:chOff x="2324" y="435"/>
            <a:chExt cx="933" cy="1052"/>
          </a:xfrm>
        </p:grpSpPr>
        <p:sp>
          <p:nvSpPr>
            <p:cNvPr id="14422" name="AutoShape 7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4423" name="Freeform 78"/>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4424" name="Freeform 79"/>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4425" name="Freeform 80"/>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4426" name="Group 81"/>
            <p:cNvGrpSpPr>
              <a:grpSpLocks/>
            </p:cNvGrpSpPr>
            <p:nvPr/>
          </p:nvGrpSpPr>
          <p:grpSpPr bwMode="auto">
            <a:xfrm>
              <a:off x="2889" y="957"/>
              <a:ext cx="348" cy="510"/>
              <a:chOff x="2784" y="3210"/>
              <a:chExt cx="523" cy="772"/>
            </a:xfrm>
          </p:grpSpPr>
          <p:sp>
            <p:nvSpPr>
              <p:cNvPr id="14427" name="AutoShape 8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428" name="AutoShape 8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429" name="AutoShape 8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4430" name="Oval 8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4348" name="Line 86"/>
          <p:cNvSpPr>
            <a:spLocks noChangeShapeType="1"/>
          </p:cNvSpPr>
          <p:nvPr/>
        </p:nvSpPr>
        <p:spPr bwMode="auto">
          <a:xfrm>
            <a:off x="696913" y="2178050"/>
            <a:ext cx="0" cy="147955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0" name="Line 108"/>
          <p:cNvSpPr>
            <a:spLocks noChangeShapeType="1"/>
          </p:cNvSpPr>
          <p:nvPr/>
        </p:nvSpPr>
        <p:spPr bwMode="auto">
          <a:xfrm>
            <a:off x="2414588" y="5851525"/>
            <a:ext cx="0" cy="2127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1" name="Line 109"/>
          <p:cNvSpPr>
            <a:spLocks noChangeShapeType="1"/>
          </p:cNvSpPr>
          <p:nvPr/>
        </p:nvSpPr>
        <p:spPr bwMode="auto">
          <a:xfrm>
            <a:off x="2409825" y="6062663"/>
            <a:ext cx="5268913"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2" name="Line 110"/>
          <p:cNvSpPr>
            <a:spLocks noChangeShapeType="1"/>
          </p:cNvSpPr>
          <p:nvPr/>
        </p:nvSpPr>
        <p:spPr bwMode="auto">
          <a:xfrm flipV="1">
            <a:off x="8264525" y="3155950"/>
            <a:ext cx="0" cy="198437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53" name="Group 111"/>
          <p:cNvGrpSpPr>
            <a:grpSpLocks/>
          </p:cNvGrpSpPr>
          <p:nvPr/>
        </p:nvGrpSpPr>
        <p:grpSpPr bwMode="auto">
          <a:xfrm>
            <a:off x="5438775" y="2913063"/>
            <a:ext cx="839788" cy="584200"/>
            <a:chOff x="3153" y="1049"/>
            <a:chExt cx="752" cy="523"/>
          </a:xfrm>
        </p:grpSpPr>
        <p:sp>
          <p:nvSpPr>
            <p:cNvPr id="14400" name="Rectangle 112"/>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4401" name="Picture 113"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54" name="Text Box 114"/>
          <p:cNvSpPr txBox="1">
            <a:spLocks noChangeArrowheads="1"/>
          </p:cNvSpPr>
          <p:nvPr/>
        </p:nvSpPr>
        <p:spPr bwMode="auto">
          <a:xfrm>
            <a:off x="5434013" y="35179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algn="l" eaLnBrk="1" hangingPunct="1"/>
            <a:r>
              <a:rPr lang="en-US" sz="2400" b="1">
                <a:solidFill>
                  <a:srgbClr val="777777"/>
                </a:solidFill>
              </a:rPr>
              <a:t>$450 payment</a:t>
            </a:r>
          </a:p>
        </p:txBody>
      </p:sp>
      <p:sp>
        <p:nvSpPr>
          <p:cNvPr id="14355" name="Text Box 115"/>
          <p:cNvSpPr txBox="1">
            <a:spLocks noChangeArrowheads="1"/>
          </p:cNvSpPr>
          <p:nvPr/>
        </p:nvSpPr>
        <p:spPr bwMode="auto">
          <a:xfrm>
            <a:off x="1663700" y="2528888"/>
            <a:ext cx="720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2400" b="1">
                <a:solidFill>
                  <a:srgbClr val="777777"/>
                </a:solidFill>
              </a:rPr>
              <a:t>$300</a:t>
            </a:r>
          </a:p>
        </p:txBody>
      </p:sp>
      <p:sp>
        <p:nvSpPr>
          <p:cNvPr id="14356" name="Text Box 116"/>
          <p:cNvSpPr txBox="1">
            <a:spLocks noChangeArrowheads="1"/>
          </p:cNvSpPr>
          <p:nvPr/>
        </p:nvSpPr>
        <p:spPr bwMode="auto">
          <a:xfrm>
            <a:off x="1663700" y="3471863"/>
            <a:ext cx="720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2400" b="1">
                <a:solidFill>
                  <a:srgbClr val="777777"/>
                </a:solidFill>
              </a:rPr>
              <a:t>$150</a:t>
            </a:r>
          </a:p>
        </p:txBody>
      </p:sp>
      <p:sp>
        <p:nvSpPr>
          <p:cNvPr id="14357" name="Line 117"/>
          <p:cNvSpPr>
            <a:spLocks noChangeShapeType="1"/>
          </p:cNvSpPr>
          <p:nvPr/>
        </p:nvSpPr>
        <p:spPr bwMode="auto">
          <a:xfrm flipH="1">
            <a:off x="2427288" y="2727325"/>
            <a:ext cx="668337"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8" name="Line 118"/>
          <p:cNvSpPr>
            <a:spLocks noChangeShapeType="1"/>
          </p:cNvSpPr>
          <p:nvPr/>
        </p:nvSpPr>
        <p:spPr bwMode="auto">
          <a:xfrm flipH="1">
            <a:off x="2427288" y="3635375"/>
            <a:ext cx="668337"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9" name="Line 119"/>
          <p:cNvSpPr>
            <a:spLocks noChangeShapeType="1"/>
          </p:cNvSpPr>
          <p:nvPr/>
        </p:nvSpPr>
        <p:spPr bwMode="auto">
          <a:xfrm flipV="1">
            <a:off x="3095625" y="2727325"/>
            <a:ext cx="0" cy="89693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60" name="Group 121"/>
          <p:cNvGrpSpPr>
            <a:grpSpLocks/>
          </p:cNvGrpSpPr>
          <p:nvPr/>
        </p:nvGrpSpPr>
        <p:grpSpPr bwMode="auto">
          <a:xfrm>
            <a:off x="6832600" y="1460500"/>
            <a:ext cx="744538" cy="958850"/>
            <a:chOff x="2634" y="2618"/>
            <a:chExt cx="538" cy="692"/>
          </a:xfrm>
        </p:grpSpPr>
        <p:sp>
          <p:nvSpPr>
            <p:cNvPr id="14388" name="AutoShape 122"/>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4389" name="Freeform 123"/>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4390" name="Freeform 124"/>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4391" name="Rectangle 125"/>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4392" name="Rectangle 126"/>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4393" name="Oval 127"/>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4394" name="Oval 128"/>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4395" name="Oval 129"/>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4396" name="Oval 130"/>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4397" name="Freeform 131"/>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98" name="Freeform 132"/>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99" name="Freeform 133"/>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4361" name="Line 134"/>
          <p:cNvSpPr>
            <a:spLocks noChangeShapeType="1"/>
          </p:cNvSpPr>
          <p:nvPr/>
        </p:nvSpPr>
        <p:spPr bwMode="auto">
          <a:xfrm>
            <a:off x="1406525" y="1835150"/>
            <a:ext cx="540385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62" name="Group 139"/>
          <p:cNvGrpSpPr>
            <a:grpSpLocks/>
          </p:cNvGrpSpPr>
          <p:nvPr/>
        </p:nvGrpSpPr>
        <p:grpSpPr bwMode="auto">
          <a:xfrm>
            <a:off x="3816350" y="1547813"/>
            <a:ext cx="838200" cy="584200"/>
            <a:chOff x="2237" y="1618"/>
            <a:chExt cx="745" cy="520"/>
          </a:xfrm>
        </p:grpSpPr>
        <p:sp>
          <p:nvSpPr>
            <p:cNvPr id="14381" name="Rectangle 140"/>
            <p:cNvSpPr>
              <a:spLocks noChangeArrowheads="1"/>
            </p:cNvSpPr>
            <p:nvPr/>
          </p:nvSpPr>
          <p:spPr bwMode="auto">
            <a:xfrm>
              <a:off x="2240" y="1618"/>
              <a:ext cx="742" cy="511"/>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14382" name="AutoShape 141"/>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83" name="Freeform 142"/>
            <p:cNvSpPr>
              <a:spLocks/>
            </p:cNvSpPr>
            <p:nvPr/>
          </p:nvSpPr>
          <p:spPr bwMode="auto">
            <a:xfrm>
              <a:off x="2610" y="1920"/>
              <a:ext cx="27" cy="193"/>
            </a:xfrm>
            <a:custGeom>
              <a:avLst/>
              <a:gdLst>
                <a:gd name="T0" fmla="*/ 1 w 40"/>
                <a:gd name="T1" fmla="*/ 1 h 288"/>
                <a:gd name="T2" fmla="*/ 1 w 40"/>
                <a:gd name="T3" fmla="*/ 2 h 288"/>
                <a:gd name="T4" fmla="*/ 1 w 40"/>
                <a:gd name="T5" fmla="*/ 2 h 288"/>
                <a:gd name="T6" fmla="*/ 1 w 40"/>
                <a:gd name="T7" fmla="*/ 2 h 288"/>
                <a:gd name="T8" fmla="*/ 1 w 40"/>
                <a:gd name="T9" fmla="*/ 3 h 288"/>
                <a:gd name="T10" fmla="*/ 1 w 40"/>
                <a:gd name="T11" fmla="*/ 3 h 288"/>
                <a:gd name="T12" fmla="*/ 1 w 40"/>
                <a:gd name="T13" fmla="*/ 3 h 288"/>
                <a:gd name="T14" fmla="*/ 1 w 40"/>
                <a:gd name="T15" fmla="*/ 3 h 288"/>
                <a:gd name="T16" fmla="*/ 1 w 40"/>
                <a:gd name="T17" fmla="*/ 3 h 288"/>
                <a:gd name="T18" fmla="*/ 1 w 40"/>
                <a:gd name="T19" fmla="*/ 3 h 288"/>
                <a:gd name="T20" fmla="*/ 1 w 40"/>
                <a:gd name="T21" fmla="*/ 3 h 288"/>
                <a:gd name="T22" fmla="*/ 0 w 40"/>
                <a:gd name="T23" fmla="*/ 3 h 288"/>
                <a:gd name="T24" fmla="*/ 0 w 40"/>
                <a:gd name="T25" fmla="*/ 2 h 288"/>
                <a:gd name="T26" fmla="*/ 0 w 40"/>
                <a:gd name="T27" fmla="*/ 2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4" name="Freeform 143"/>
            <p:cNvSpPr>
              <a:spLocks/>
            </p:cNvSpPr>
            <p:nvPr/>
          </p:nvSpPr>
          <p:spPr bwMode="auto">
            <a:xfrm>
              <a:off x="2439" y="1629"/>
              <a:ext cx="173" cy="484"/>
            </a:xfrm>
            <a:custGeom>
              <a:avLst/>
              <a:gdLst>
                <a:gd name="T0" fmla="*/ 2 w 259"/>
                <a:gd name="T1" fmla="*/ 9 h 723"/>
                <a:gd name="T2" fmla="*/ 2 w 259"/>
                <a:gd name="T3" fmla="*/ 7 h 723"/>
                <a:gd name="T4" fmla="*/ 1 w 259"/>
                <a:gd name="T5" fmla="*/ 7 h 723"/>
                <a:gd name="T6" fmla="*/ 1 w 259"/>
                <a:gd name="T7" fmla="*/ 7 h 723"/>
                <a:gd name="T8" fmla="*/ 1 w 259"/>
                <a:gd name="T9" fmla="*/ 7 h 723"/>
                <a:gd name="T10" fmla="*/ 1 w 259"/>
                <a:gd name="T11" fmla="*/ 7 h 723"/>
                <a:gd name="T12" fmla="*/ 1 w 259"/>
                <a:gd name="T13" fmla="*/ 7 h 723"/>
                <a:gd name="T14" fmla="*/ 1 w 259"/>
                <a:gd name="T15" fmla="*/ 6 h 723"/>
                <a:gd name="T16" fmla="*/ 1 w 259"/>
                <a:gd name="T17" fmla="*/ 6 h 723"/>
                <a:gd name="T18" fmla="*/ 1 w 259"/>
                <a:gd name="T19" fmla="*/ 6 h 723"/>
                <a:gd name="T20" fmla="*/ 1 w 259"/>
                <a:gd name="T21" fmla="*/ 6 h 723"/>
                <a:gd name="T22" fmla="*/ 1 w 259"/>
                <a:gd name="T23" fmla="*/ 6 h 723"/>
                <a:gd name="T24" fmla="*/ 1 w 259"/>
                <a:gd name="T25" fmla="*/ 6 h 723"/>
                <a:gd name="T26" fmla="*/ 1 w 259"/>
                <a:gd name="T27" fmla="*/ 6 h 723"/>
                <a:gd name="T28" fmla="*/ 1 w 259"/>
                <a:gd name="T29" fmla="*/ 7 h 723"/>
                <a:gd name="T30" fmla="*/ 1 w 259"/>
                <a:gd name="T31" fmla="*/ 7 h 723"/>
                <a:gd name="T32" fmla="*/ 1 w 259"/>
                <a:gd name="T33" fmla="*/ 7 h 723"/>
                <a:gd name="T34" fmla="*/ 1 w 259"/>
                <a:gd name="T35" fmla="*/ 7 h 723"/>
                <a:gd name="T36" fmla="*/ 1 w 259"/>
                <a:gd name="T37" fmla="*/ 7 h 723"/>
                <a:gd name="T38" fmla="*/ 2 w 259"/>
                <a:gd name="T39" fmla="*/ 7 h 723"/>
                <a:gd name="T40" fmla="*/ 1 w 259"/>
                <a:gd name="T41" fmla="*/ 5 h 723"/>
                <a:gd name="T42" fmla="*/ 1 w 259"/>
                <a:gd name="T43" fmla="*/ 4 h 723"/>
                <a:gd name="T44" fmla="*/ 1 w 259"/>
                <a:gd name="T45" fmla="*/ 3 h 723"/>
                <a:gd name="T46" fmla="*/ 1 w 259"/>
                <a:gd name="T47" fmla="*/ 2 h 723"/>
                <a:gd name="T48" fmla="*/ 1 w 259"/>
                <a:gd name="T49" fmla="*/ 1 h 723"/>
                <a:gd name="T50" fmla="*/ 2 w 259"/>
                <a:gd name="T51" fmla="*/ 0 h 723"/>
                <a:gd name="T52" fmla="*/ 3 w 259"/>
                <a:gd name="T53" fmla="*/ 1 h 723"/>
                <a:gd name="T54" fmla="*/ 3 w 259"/>
                <a:gd name="T55" fmla="*/ 1 h 723"/>
                <a:gd name="T56" fmla="*/ 3 w 259"/>
                <a:gd name="T57" fmla="*/ 1 h 723"/>
                <a:gd name="T58" fmla="*/ 3 w 259"/>
                <a:gd name="T59" fmla="*/ 1 h 723"/>
                <a:gd name="T60" fmla="*/ 3 w 259"/>
                <a:gd name="T61" fmla="*/ 1 h 723"/>
                <a:gd name="T62" fmla="*/ 3 w 259"/>
                <a:gd name="T63" fmla="*/ 1 h 723"/>
                <a:gd name="T64" fmla="*/ 3 w 259"/>
                <a:gd name="T65" fmla="*/ 1 h 723"/>
                <a:gd name="T66" fmla="*/ 3 w 259"/>
                <a:gd name="T67" fmla="*/ 1 h 723"/>
                <a:gd name="T68" fmla="*/ 3 w 259"/>
                <a:gd name="T69" fmla="*/ 1 h 723"/>
                <a:gd name="T70" fmla="*/ 2 w 259"/>
                <a:gd name="T71" fmla="*/ 1 h 723"/>
                <a:gd name="T72" fmla="*/ 2 w 259"/>
                <a:gd name="T73" fmla="*/ 1 h 723"/>
                <a:gd name="T74" fmla="*/ 1 w 259"/>
                <a:gd name="T75" fmla="*/ 1 h 723"/>
                <a:gd name="T76" fmla="*/ 1 w 259"/>
                <a:gd name="T77" fmla="*/ 2 h 723"/>
                <a:gd name="T78" fmla="*/ 1 w 259"/>
                <a:gd name="T79" fmla="*/ 3 h 723"/>
                <a:gd name="T80" fmla="*/ 2 w 259"/>
                <a:gd name="T81" fmla="*/ 3 h 723"/>
                <a:gd name="T82" fmla="*/ 2 w 259"/>
                <a:gd name="T83" fmla="*/ 3 h 723"/>
                <a:gd name="T84" fmla="*/ 3 w 259"/>
                <a:gd name="T85" fmla="*/ 3 h 723"/>
                <a:gd name="T86" fmla="*/ 3 w 259"/>
                <a:gd name="T87" fmla="*/ 3 h 723"/>
                <a:gd name="T88" fmla="*/ 3 w 259"/>
                <a:gd name="T89" fmla="*/ 3 h 723"/>
                <a:gd name="T90" fmla="*/ 3 w 259"/>
                <a:gd name="T91" fmla="*/ 3 h 723"/>
                <a:gd name="T92" fmla="*/ 3 w 259"/>
                <a:gd name="T93" fmla="*/ 3 h 723"/>
                <a:gd name="T94" fmla="*/ 3 w 259"/>
                <a:gd name="T95" fmla="*/ 4 h 723"/>
                <a:gd name="T96" fmla="*/ 3 w 259"/>
                <a:gd name="T97" fmla="*/ 5 h 723"/>
                <a:gd name="T98" fmla="*/ 3 w 259"/>
                <a:gd name="T99" fmla="*/ 5 h 723"/>
                <a:gd name="T100" fmla="*/ 3 w 259"/>
                <a:gd name="T101" fmla="*/ 5 h 723"/>
                <a:gd name="T102" fmla="*/ 3 w 259"/>
                <a:gd name="T103" fmla="*/ 5 h 723"/>
                <a:gd name="T104" fmla="*/ 3 w 259"/>
                <a:gd name="T105" fmla="*/ 7 h 723"/>
                <a:gd name="T106" fmla="*/ 3 w 259"/>
                <a:gd name="T107" fmla="*/ 7 h 723"/>
                <a:gd name="T108" fmla="*/ 3 w 259"/>
                <a:gd name="T109" fmla="*/ 7 h 723"/>
                <a:gd name="T110" fmla="*/ 3 w 259"/>
                <a:gd name="T111" fmla="*/ 7 h 723"/>
                <a:gd name="T112" fmla="*/ 3 w 259"/>
                <a:gd name="T113" fmla="*/ 7 h 723"/>
                <a:gd name="T114" fmla="*/ 3 w 259"/>
                <a:gd name="T115" fmla="*/ 7 h 723"/>
                <a:gd name="T116" fmla="*/ 3 w 259"/>
                <a:gd name="T117" fmla="*/ 7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5" name="Freeform 144"/>
            <p:cNvSpPr>
              <a:spLocks/>
            </p:cNvSpPr>
            <p:nvPr/>
          </p:nvSpPr>
          <p:spPr bwMode="auto">
            <a:xfrm>
              <a:off x="2564" y="1689"/>
              <a:ext cx="24" cy="116"/>
            </a:xfrm>
            <a:custGeom>
              <a:avLst/>
              <a:gdLst>
                <a:gd name="T0" fmla="*/ 1 w 35"/>
                <a:gd name="T1" fmla="*/ 2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2 h 173"/>
                <a:gd name="T24" fmla="*/ 1 w 35"/>
                <a:gd name="T25" fmla="*/ 2 h 173"/>
                <a:gd name="T26" fmla="*/ 1 w 35"/>
                <a:gd name="T27" fmla="*/ 2 h 173"/>
                <a:gd name="T28" fmla="*/ 1 w 35"/>
                <a:gd name="T29" fmla="*/ 2 h 173"/>
                <a:gd name="T30" fmla="*/ 1 w 35"/>
                <a:gd name="T31" fmla="*/ 2 h 173"/>
                <a:gd name="T32" fmla="*/ 1 w 35"/>
                <a:gd name="T33" fmla="*/ 2 h 173"/>
                <a:gd name="T34" fmla="*/ 1 w 35"/>
                <a:gd name="T35" fmla="*/ 2 h 173"/>
                <a:gd name="T36" fmla="*/ 1 w 35"/>
                <a:gd name="T37" fmla="*/ 2 h 173"/>
                <a:gd name="T38" fmla="*/ 1 w 35"/>
                <a:gd name="T39" fmla="*/ 2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6" name="Freeform 145"/>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2 w 226"/>
                <a:gd name="T7" fmla="*/ 1 h 655"/>
                <a:gd name="T8" fmla="*/ 2 w 226"/>
                <a:gd name="T9" fmla="*/ 2 h 655"/>
                <a:gd name="T10" fmla="*/ 2 w 226"/>
                <a:gd name="T11" fmla="*/ 2 h 655"/>
                <a:gd name="T12" fmla="*/ 2 w 226"/>
                <a:gd name="T13" fmla="*/ 2 h 655"/>
                <a:gd name="T14" fmla="*/ 2 w 226"/>
                <a:gd name="T15" fmla="*/ 3 h 655"/>
                <a:gd name="T16" fmla="*/ 2 w 226"/>
                <a:gd name="T17" fmla="*/ 3 h 655"/>
                <a:gd name="T18" fmla="*/ 1 w 226"/>
                <a:gd name="T19" fmla="*/ 3 h 655"/>
                <a:gd name="T20" fmla="*/ 1 w 226"/>
                <a:gd name="T21" fmla="*/ 3 h 655"/>
                <a:gd name="T22" fmla="*/ 1 w 226"/>
                <a:gd name="T23" fmla="*/ 3 h 655"/>
                <a:gd name="T24" fmla="*/ 1 w 226"/>
                <a:gd name="T25" fmla="*/ 2 h 655"/>
                <a:gd name="T26" fmla="*/ 1 w 226"/>
                <a:gd name="T27" fmla="*/ 2 h 655"/>
                <a:gd name="T28" fmla="*/ 1 w 226"/>
                <a:gd name="T29" fmla="*/ 2 h 655"/>
                <a:gd name="T30" fmla="*/ 1 w 226"/>
                <a:gd name="T31" fmla="*/ 2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3 h 655"/>
                <a:gd name="T50" fmla="*/ 1 w 226"/>
                <a:gd name="T51" fmla="*/ 4 h 655"/>
                <a:gd name="T52" fmla="*/ 1 w 226"/>
                <a:gd name="T53" fmla="*/ 4 h 655"/>
                <a:gd name="T54" fmla="*/ 2 w 226"/>
                <a:gd name="T55" fmla="*/ 4 h 655"/>
                <a:gd name="T56" fmla="*/ 2 w 226"/>
                <a:gd name="T57" fmla="*/ 5 h 655"/>
                <a:gd name="T58" fmla="*/ 2 w 226"/>
                <a:gd name="T59" fmla="*/ 5 h 655"/>
                <a:gd name="T60" fmla="*/ 3 w 226"/>
                <a:gd name="T61" fmla="*/ 5 h 655"/>
                <a:gd name="T62" fmla="*/ 3 w 226"/>
                <a:gd name="T63" fmla="*/ 5 h 655"/>
                <a:gd name="T64" fmla="*/ 3 w 226"/>
                <a:gd name="T65" fmla="*/ 6 h 655"/>
                <a:gd name="T66" fmla="*/ 3 w 226"/>
                <a:gd name="T67" fmla="*/ 6 h 655"/>
                <a:gd name="T68" fmla="*/ 3 w 226"/>
                <a:gd name="T69" fmla="*/ 7 h 655"/>
                <a:gd name="T70" fmla="*/ 2 w 226"/>
                <a:gd name="T71" fmla="*/ 7 h 655"/>
                <a:gd name="T72" fmla="*/ 2 w 226"/>
                <a:gd name="T73" fmla="*/ 7 h 655"/>
                <a:gd name="T74" fmla="*/ 2 w 226"/>
                <a:gd name="T75" fmla="*/ 7 h 655"/>
                <a:gd name="T76" fmla="*/ 1 w 226"/>
                <a:gd name="T77" fmla="*/ 7 h 655"/>
                <a:gd name="T78" fmla="*/ 1 w 226"/>
                <a:gd name="T79" fmla="*/ 7 h 655"/>
                <a:gd name="T80" fmla="*/ 1 w 226"/>
                <a:gd name="T81" fmla="*/ 7 h 655"/>
                <a:gd name="T82" fmla="*/ 1 w 226"/>
                <a:gd name="T83" fmla="*/ 7 h 655"/>
                <a:gd name="T84" fmla="*/ 1 w 226"/>
                <a:gd name="T85" fmla="*/ 7 h 655"/>
                <a:gd name="T86" fmla="*/ 1 w 226"/>
                <a:gd name="T87" fmla="*/ 7 h 655"/>
                <a:gd name="T88" fmla="*/ 1 w 226"/>
                <a:gd name="T89" fmla="*/ 7 h 655"/>
                <a:gd name="T90" fmla="*/ 1 w 226"/>
                <a:gd name="T91" fmla="*/ 7 h 655"/>
                <a:gd name="T92" fmla="*/ 1 w 226"/>
                <a:gd name="T93" fmla="*/ 7 h 655"/>
                <a:gd name="T94" fmla="*/ 1 w 226"/>
                <a:gd name="T95" fmla="*/ 7 h 655"/>
                <a:gd name="T96" fmla="*/ 1 w 226"/>
                <a:gd name="T97" fmla="*/ 6 h 655"/>
                <a:gd name="T98" fmla="*/ 1 w 226"/>
                <a:gd name="T99" fmla="*/ 6 h 655"/>
                <a:gd name="T100" fmla="*/ 1 w 226"/>
                <a:gd name="T101" fmla="*/ 6 h 655"/>
                <a:gd name="T102" fmla="*/ 1 w 226"/>
                <a:gd name="T103" fmla="*/ 5 h 655"/>
                <a:gd name="T104" fmla="*/ 1 w 226"/>
                <a:gd name="T105" fmla="*/ 5 h 655"/>
                <a:gd name="T106" fmla="*/ 1 w 226"/>
                <a:gd name="T107" fmla="*/ 5 h 655"/>
                <a:gd name="T108" fmla="*/ 1 w 226"/>
                <a:gd name="T109" fmla="*/ 5 h 655"/>
                <a:gd name="T110" fmla="*/ 1 w 226"/>
                <a:gd name="T111" fmla="*/ 5 h 655"/>
                <a:gd name="T112" fmla="*/ 0 w 226"/>
                <a:gd name="T113" fmla="*/ 4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7" name="Rectangle 146"/>
            <p:cNvSpPr>
              <a:spLocks noChangeArrowheads="1"/>
            </p:cNvSpPr>
            <p:nvPr/>
          </p:nvSpPr>
          <p:spPr bwMode="auto">
            <a:xfrm>
              <a:off x="2237" y="1622"/>
              <a:ext cx="151" cy="510"/>
            </a:xfrm>
            <a:prstGeom prst="rect">
              <a:avLst/>
            </a:prstGeom>
            <a:solidFill>
              <a:srgbClr val="CCFFCC"/>
            </a:solidFill>
            <a:ln w="28575" algn="ctr">
              <a:solidFill>
                <a:schemeClr val="bg1"/>
              </a:solidFill>
              <a:miter lim="800000"/>
              <a:headEnd/>
              <a:tailEnd/>
            </a:ln>
          </p:spPr>
          <p:txBody>
            <a:bodyPr lIns="0" tIns="0" rIns="0" bIns="0" anchor="ctr">
              <a:spAutoFit/>
            </a:bodyPr>
            <a:lstStyle/>
            <a:p>
              <a:endParaRPr lang="en-US"/>
            </a:p>
          </p:txBody>
        </p:sp>
      </p:grpSp>
      <p:sp>
        <p:nvSpPr>
          <p:cNvPr id="14363" name="Text Box 147"/>
          <p:cNvSpPr txBox="1">
            <a:spLocks noChangeArrowheads="1"/>
          </p:cNvSpPr>
          <p:nvPr/>
        </p:nvSpPr>
        <p:spPr bwMode="auto">
          <a:xfrm>
            <a:off x="3905250" y="2136775"/>
            <a:ext cx="720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2400" b="1">
                <a:solidFill>
                  <a:schemeClr val="bg1"/>
                </a:solidFill>
              </a:rPr>
              <a:t>$25</a:t>
            </a:r>
          </a:p>
        </p:txBody>
      </p:sp>
      <p:grpSp>
        <p:nvGrpSpPr>
          <p:cNvPr id="14364" name="Group 162"/>
          <p:cNvGrpSpPr>
            <a:grpSpLocks/>
          </p:cNvGrpSpPr>
          <p:nvPr/>
        </p:nvGrpSpPr>
        <p:grpSpPr bwMode="auto">
          <a:xfrm>
            <a:off x="7200900" y="101600"/>
            <a:ext cx="1822450" cy="1314450"/>
            <a:chOff x="6769498" y="164123"/>
            <a:chExt cx="1821616" cy="1313944"/>
          </a:xfrm>
        </p:grpSpPr>
        <p:sp>
          <p:nvSpPr>
            <p:cNvPr id="14366" name="Rounded Rectangle 147"/>
            <p:cNvSpPr>
              <a:spLocks noChangeArrowheads="1"/>
            </p:cNvSpPr>
            <p:nvPr/>
          </p:nvSpPr>
          <p:spPr bwMode="auto">
            <a:xfrm>
              <a:off x="6769498" y="1065699"/>
              <a:ext cx="538477" cy="213586"/>
            </a:xfrm>
            <a:prstGeom prst="roundRect">
              <a:avLst>
                <a:gd name="adj" fmla="val 16667"/>
              </a:avLst>
            </a:prstGeom>
            <a:solidFill>
              <a:srgbClr val="FFFFCC"/>
            </a:solidFill>
            <a:ln w="12700" algn="ctr">
              <a:solidFill>
                <a:schemeClr val="bg1"/>
              </a:solidFill>
              <a:round/>
              <a:headEnd/>
              <a:tailEnd/>
            </a:ln>
          </p:spPr>
          <p:txBody>
            <a:bodyPr wrap="none" lIns="0" tIns="0" rIns="0" bIns="0" anchor="ctr">
              <a:spAutoFit/>
            </a:bodyPr>
            <a:lstStyle/>
            <a:p>
              <a:endParaRPr lang="en-US"/>
            </a:p>
          </p:txBody>
        </p:sp>
        <p:sp>
          <p:nvSpPr>
            <p:cNvPr id="14367" name="Rounded Rectangle 148"/>
            <p:cNvSpPr>
              <a:spLocks noChangeArrowheads="1"/>
            </p:cNvSpPr>
            <p:nvPr/>
          </p:nvSpPr>
          <p:spPr bwMode="auto">
            <a:xfrm>
              <a:off x="7383729" y="377286"/>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4368" name="Rounded Rectangle 149"/>
            <p:cNvSpPr>
              <a:spLocks noChangeArrowheads="1"/>
            </p:cNvSpPr>
            <p:nvPr/>
          </p:nvSpPr>
          <p:spPr bwMode="auto">
            <a:xfrm>
              <a:off x="7390821" y="1264481"/>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4369" name="Rounded Rectangle 150"/>
            <p:cNvSpPr>
              <a:spLocks noChangeArrowheads="1"/>
            </p:cNvSpPr>
            <p:nvPr/>
          </p:nvSpPr>
          <p:spPr bwMode="auto">
            <a:xfrm>
              <a:off x="8052637" y="581609"/>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4370" name="Rounded Rectangle 151"/>
            <p:cNvSpPr>
              <a:spLocks noChangeArrowheads="1"/>
            </p:cNvSpPr>
            <p:nvPr/>
          </p:nvSpPr>
          <p:spPr bwMode="auto">
            <a:xfrm>
              <a:off x="8052637" y="1068947"/>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4371" name="Rounded Rectangle 152"/>
            <p:cNvSpPr>
              <a:spLocks noChangeArrowheads="1"/>
            </p:cNvSpPr>
            <p:nvPr/>
          </p:nvSpPr>
          <p:spPr bwMode="auto">
            <a:xfrm>
              <a:off x="6774129" y="563559"/>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4372" name="Rounded Rectangle 153"/>
            <p:cNvSpPr>
              <a:spLocks noChangeArrowheads="1"/>
            </p:cNvSpPr>
            <p:nvPr/>
          </p:nvSpPr>
          <p:spPr bwMode="auto">
            <a:xfrm>
              <a:off x="7390821" y="680880"/>
              <a:ext cx="538477" cy="213586"/>
            </a:xfrm>
            <a:prstGeom prst="roundRect">
              <a:avLst>
                <a:gd name="adj" fmla="val 16667"/>
              </a:avLst>
            </a:prstGeom>
            <a:solidFill>
              <a:srgbClr val="B2B2B2"/>
            </a:solidFill>
            <a:ln w="12700" algn="ctr">
              <a:solidFill>
                <a:srgbClr val="B2B2B2"/>
              </a:solidFill>
              <a:round/>
              <a:headEnd/>
              <a:tailEnd/>
            </a:ln>
          </p:spPr>
          <p:txBody>
            <a:bodyPr wrap="none" lIns="0" tIns="0" rIns="0" bIns="0" anchor="ctr">
              <a:spAutoFit/>
            </a:bodyPr>
            <a:lstStyle/>
            <a:p>
              <a:endParaRPr lang="en-US"/>
            </a:p>
          </p:txBody>
        </p:sp>
        <p:sp>
          <p:nvSpPr>
            <p:cNvPr id="14373" name="Rounded Rectangle 154"/>
            <p:cNvSpPr>
              <a:spLocks noChangeArrowheads="1"/>
            </p:cNvSpPr>
            <p:nvPr/>
          </p:nvSpPr>
          <p:spPr bwMode="auto">
            <a:xfrm>
              <a:off x="7390821" y="972681"/>
              <a:ext cx="538477" cy="213586"/>
            </a:xfrm>
            <a:prstGeom prst="roundRect">
              <a:avLst>
                <a:gd name="adj" fmla="val 16667"/>
              </a:avLst>
            </a:prstGeom>
            <a:solidFill>
              <a:srgbClr val="B2B2B2"/>
            </a:solidFill>
            <a:ln w="12700" algn="ctr">
              <a:solidFill>
                <a:srgbClr val="B2B2B2"/>
              </a:solidFill>
              <a:round/>
              <a:headEnd/>
              <a:tailEnd/>
            </a:ln>
          </p:spPr>
          <p:txBody>
            <a:bodyPr wrap="none" lIns="0" tIns="0" rIns="0" bIns="0" anchor="ctr">
              <a:spAutoFit/>
            </a:bodyPr>
            <a:lstStyle/>
            <a:p>
              <a:endParaRPr lang="en-US"/>
            </a:p>
          </p:txBody>
        </p:sp>
        <p:cxnSp>
          <p:nvCxnSpPr>
            <p:cNvPr id="14374" name="Straight Arrow Connector 155"/>
            <p:cNvCxnSpPr>
              <a:cxnSpLocks noChangeShapeType="1"/>
            </p:cNvCxnSpPr>
            <p:nvPr/>
          </p:nvCxnSpPr>
          <p:spPr bwMode="auto">
            <a:xfrm>
              <a:off x="7950356" y="440219"/>
              <a:ext cx="279767" cy="132363"/>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4375" name="Straight Arrow Connector 156"/>
            <p:cNvCxnSpPr>
              <a:cxnSpLocks noChangeShapeType="1"/>
            </p:cNvCxnSpPr>
            <p:nvPr/>
          </p:nvCxnSpPr>
          <p:spPr bwMode="auto">
            <a:xfrm rot="10800000" flipV="1">
              <a:off x="7959381" y="1297571"/>
              <a:ext cx="342941" cy="117323"/>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4376" name="Straight Arrow Connector 157"/>
            <p:cNvCxnSpPr>
              <a:cxnSpLocks noChangeShapeType="1"/>
            </p:cNvCxnSpPr>
            <p:nvPr/>
          </p:nvCxnSpPr>
          <p:spPr bwMode="auto">
            <a:xfrm rot="10800000">
              <a:off x="7032839" y="1303588"/>
              <a:ext cx="336924" cy="129356"/>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4377" name="Straight Arrow Connector 158"/>
            <p:cNvCxnSpPr>
              <a:cxnSpLocks noChangeShapeType="1"/>
            </p:cNvCxnSpPr>
            <p:nvPr/>
          </p:nvCxnSpPr>
          <p:spPr bwMode="auto">
            <a:xfrm rot="10800000" flipV="1">
              <a:off x="7062921" y="440219"/>
              <a:ext cx="303834" cy="111306"/>
            </a:xfrm>
            <a:prstGeom prst="straightConnector1">
              <a:avLst/>
            </a:prstGeom>
            <a:noFill/>
            <a:ln w="28575" algn="ctr">
              <a:solidFill>
                <a:srgbClr val="B2B2B2"/>
              </a:solidFill>
              <a:round/>
              <a:headEnd type="triangle" w="med" len="med"/>
              <a:tailEnd/>
            </a:ln>
            <a:extLst>
              <a:ext uri="{909E8E84-426E-40DD-AFC4-6F175D3DCCD1}">
                <a14:hiddenFill xmlns:a14="http://schemas.microsoft.com/office/drawing/2010/main">
                  <a:noFill/>
                </a14:hiddenFill>
              </a:ext>
            </a:extLst>
          </p:spPr>
        </p:cxnSp>
        <p:cxnSp>
          <p:nvCxnSpPr>
            <p:cNvPr id="14378" name="Straight Arrow Connector 159"/>
            <p:cNvCxnSpPr>
              <a:cxnSpLocks noChangeShapeType="1"/>
            </p:cNvCxnSpPr>
            <p:nvPr/>
          </p:nvCxnSpPr>
          <p:spPr bwMode="auto">
            <a:xfrm rot="5400000" flipH="1" flipV="1">
              <a:off x="6921534" y="924548"/>
              <a:ext cx="252693" cy="387"/>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4379" name="Straight Arrow Connector 160"/>
            <p:cNvCxnSpPr>
              <a:cxnSpLocks noChangeShapeType="1"/>
            </p:cNvCxnSpPr>
            <p:nvPr/>
          </p:nvCxnSpPr>
          <p:spPr bwMode="auto">
            <a:xfrm rot="16200000" flipH="1">
              <a:off x="8194025" y="947995"/>
              <a:ext cx="252693" cy="387"/>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sp>
          <p:nvSpPr>
            <p:cNvPr id="14380" name="Right Arrow 161"/>
            <p:cNvSpPr>
              <a:spLocks noChangeArrowheads="1"/>
            </p:cNvSpPr>
            <p:nvPr/>
          </p:nvSpPr>
          <p:spPr bwMode="auto">
            <a:xfrm rot="5400000">
              <a:off x="7575097" y="91797"/>
              <a:ext cx="175849" cy="320502"/>
            </a:xfrm>
            <a:prstGeom prst="rightArrow">
              <a:avLst>
                <a:gd name="adj1" fmla="val 50000"/>
                <a:gd name="adj2" fmla="val 50000"/>
              </a:avLst>
            </a:prstGeom>
            <a:solidFill>
              <a:srgbClr val="B2B2B2"/>
            </a:solidFill>
            <a:ln w="12700" algn="ctr">
              <a:solidFill>
                <a:srgbClr val="B2B2B2"/>
              </a:solidFill>
              <a:round/>
              <a:headEnd/>
              <a:tailEnd/>
            </a:ln>
          </p:spPr>
          <p:txBody>
            <a:bodyPr lIns="0" tIns="0" rIns="0" bIns="0" anchor="ctr"/>
            <a:lstStyle/>
            <a:p>
              <a:endParaRPr lang="en-US"/>
            </a:p>
          </p:txBody>
        </p:sp>
      </p:grpSp>
      <p:sp>
        <p:nvSpPr>
          <p:cNvPr id="14365" name="TextBox 158"/>
          <p:cNvSpPr txBox="1">
            <a:spLocks noChangeArrowheads="1"/>
          </p:cNvSpPr>
          <p:nvPr/>
        </p:nvSpPr>
        <p:spPr bwMode="auto">
          <a:xfrm>
            <a:off x="6610350" y="2428875"/>
            <a:ext cx="1196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800" b="1">
                <a:solidFill>
                  <a:schemeClr val="bg1"/>
                </a:solidFill>
              </a:rPr>
              <a:t>Producer</a:t>
            </a:r>
          </a:p>
        </p:txBody>
      </p:sp>
      <p:grpSp>
        <p:nvGrpSpPr>
          <p:cNvPr id="160" name="Group 148"/>
          <p:cNvGrpSpPr>
            <a:grpSpLocks/>
          </p:cNvGrpSpPr>
          <p:nvPr/>
        </p:nvGrpSpPr>
        <p:grpSpPr bwMode="auto">
          <a:xfrm>
            <a:off x="7576228" y="5361376"/>
            <a:ext cx="1049569" cy="830314"/>
            <a:chOff x="3942556" y="1245638"/>
            <a:chExt cx="1284287" cy="1016000"/>
          </a:xfrm>
        </p:grpSpPr>
        <p:pic>
          <p:nvPicPr>
            <p:cNvPr id="161" name="Picture 110" descr="j02909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2" name="Group 3"/>
            <p:cNvGrpSpPr>
              <a:grpSpLocks/>
            </p:cNvGrpSpPr>
            <p:nvPr/>
          </p:nvGrpSpPr>
          <p:grpSpPr bwMode="auto">
            <a:xfrm rot="-960000">
              <a:off x="4485519" y="1533397"/>
              <a:ext cx="426056" cy="480044"/>
              <a:chOff x="2324" y="435"/>
              <a:chExt cx="933" cy="1052"/>
            </a:xfrm>
          </p:grpSpPr>
          <p:sp>
            <p:nvSpPr>
              <p:cNvPr id="163"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164"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5"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6"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67" name="Group 8"/>
              <p:cNvGrpSpPr>
                <a:grpSpLocks/>
              </p:cNvGrpSpPr>
              <p:nvPr/>
            </p:nvGrpSpPr>
            <p:grpSpPr bwMode="auto">
              <a:xfrm>
                <a:off x="2889" y="957"/>
                <a:ext cx="348" cy="510"/>
                <a:chOff x="2784" y="3210"/>
                <a:chExt cx="523" cy="772"/>
              </a:xfrm>
            </p:grpSpPr>
            <p:sp>
              <p:nvSpPr>
                <p:cNvPr id="168"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69"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70"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171"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Close the policy</a:t>
            </a:r>
          </a:p>
        </p:txBody>
      </p:sp>
      <p:sp>
        <p:nvSpPr>
          <p:cNvPr id="15363" name="Content Placeholder 54"/>
          <p:cNvSpPr>
            <a:spLocks noGrp="1"/>
          </p:cNvSpPr>
          <p:nvPr>
            <p:ph idx="1"/>
          </p:nvPr>
        </p:nvSpPr>
        <p:spPr/>
        <p:txBody>
          <a:bodyPr/>
          <a:lstStyle/>
          <a:p>
            <a:pPr>
              <a:buFont typeface="Arial" charset="0"/>
              <a:buChar char="•"/>
            </a:pPr>
            <a:r>
              <a:rPr lang="en-US" smtClean="0"/>
              <a:t>A policy is automatically closed when:</a:t>
            </a:r>
          </a:p>
          <a:p>
            <a:pPr lvl="1"/>
            <a:r>
              <a:rPr lang="en-US" smtClean="0"/>
              <a:t>Policy expiration date is in the past, </a:t>
            </a:r>
            <a:r>
              <a:rPr lang="en-US" i="1" smtClean="0"/>
              <a:t>and</a:t>
            </a:r>
          </a:p>
          <a:p>
            <a:pPr lvl="1"/>
            <a:r>
              <a:rPr lang="en-US" smtClean="0"/>
              <a:t>Remaining balance is zero, </a:t>
            </a:r>
            <a:r>
              <a:rPr lang="en-US" i="1" smtClean="0"/>
              <a:t>and</a:t>
            </a:r>
          </a:p>
          <a:p>
            <a:pPr lvl="1"/>
            <a:r>
              <a:rPr lang="en-US" smtClean="0"/>
              <a:t>All premium has been earned</a:t>
            </a:r>
          </a:p>
          <a:p>
            <a:pPr>
              <a:buFont typeface="Arial" charset="0"/>
              <a:buChar char="•"/>
            </a:pPr>
            <a:r>
              <a:rPr lang="en-US" smtClean="0"/>
              <a:t>Most BillingCenter processes ignore closed policies</a:t>
            </a:r>
          </a:p>
          <a:p>
            <a:pPr lvl="1"/>
            <a:r>
              <a:rPr lang="en-US" smtClean="0"/>
              <a:t>So load on system is minimal</a:t>
            </a:r>
          </a:p>
        </p:txBody>
      </p:sp>
      <p:grpSp>
        <p:nvGrpSpPr>
          <p:cNvPr id="15364" name="Group 88"/>
          <p:cNvGrpSpPr>
            <a:grpSpLocks/>
          </p:cNvGrpSpPr>
          <p:nvPr/>
        </p:nvGrpSpPr>
        <p:grpSpPr bwMode="auto">
          <a:xfrm>
            <a:off x="7205663" y="101600"/>
            <a:ext cx="1817687" cy="1314450"/>
            <a:chOff x="6774129" y="164123"/>
            <a:chExt cx="1816985" cy="1313944"/>
          </a:xfrm>
        </p:grpSpPr>
        <p:sp>
          <p:nvSpPr>
            <p:cNvPr id="15381" name="Rounded Rectangle 42"/>
            <p:cNvSpPr>
              <a:spLocks noChangeArrowheads="1"/>
            </p:cNvSpPr>
            <p:nvPr/>
          </p:nvSpPr>
          <p:spPr bwMode="auto">
            <a:xfrm>
              <a:off x="7383729" y="375989"/>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5382" name="Rounded Rectangle 53"/>
            <p:cNvSpPr>
              <a:spLocks noChangeArrowheads="1"/>
            </p:cNvSpPr>
            <p:nvPr/>
          </p:nvSpPr>
          <p:spPr bwMode="auto">
            <a:xfrm>
              <a:off x="6781221" y="573331"/>
              <a:ext cx="538477" cy="213586"/>
            </a:xfrm>
            <a:prstGeom prst="roundRect">
              <a:avLst>
                <a:gd name="adj" fmla="val 16667"/>
              </a:avLst>
            </a:prstGeom>
            <a:solidFill>
              <a:srgbClr val="FFFFCC"/>
            </a:solidFill>
            <a:ln w="12700" algn="ctr">
              <a:solidFill>
                <a:schemeClr val="bg1"/>
              </a:solidFill>
              <a:round/>
              <a:headEnd/>
              <a:tailEnd/>
            </a:ln>
          </p:spPr>
          <p:txBody>
            <a:bodyPr wrap="none" lIns="0" tIns="0" rIns="0" bIns="0" anchor="ctr">
              <a:spAutoFit/>
            </a:bodyPr>
            <a:lstStyle/>
            <a:p>
              <a:endParaRPr lang="en-US"/>
            </a:p>
          </p:txBody>
        </p:sp>
        <p:sp>
          <p:nvSpPr>
            <p:cNvPr id="15383" name="Rounded Rectangle 34"/>
            <p:cNvSpPr>
              <a:spLocks noChangeArrowheads="1"/>
            </p:cNvSpPr>
            <p:nvPr/>
          </p:nvSpPr>
          <p:spPr bwMode="auto">
            <a:xfrm>
              <a:off x="7390821" y="1264481"/>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5384" name="Rounded Rectangle 37"/>
            <p:cNvSpPr>
              <a:spLocks noChangeArrowheads="1"/>
            </p:cNvSpPr>
            <p:nvPr/>
          </p:nvSpPr>
          <p:spPr bwMode="auto">
            <a:xfrm>
              <a:off x="8052637" y="581609"/>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5385" name="Rounded Rectangle 40"/>
            <p:cNvSpPr>
              <a:spLocks noChangeArrowheads="1"/>
            </p:cNvSpPr>
            <p:nvPr/>
          </p:nvSpPr>
          <p:spPr bwMode="auto">
            <a:xfrm>
              <a:off x="8052637" y="1068947"/>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5386" name="Rounded Rectangle 41"/>
            <p:cNvSpPr>
              <a:spLocks noChangeArrowheads="1"/>
            </p:cNvSpPr>
            <p:nvPr/>
          </p:nvSpPr>
          <p:spPr bwMode="auto">
            <a:xfrm>
              <a:off x="6774129" y="1068947"/>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5387" name="Rounded Rectangle 43"/>
            <p:cNvSpPr>
              <a:spLocks noChangeArrowheads="1"/>
            </p:cNvSpPr>
            <p:nvPr/>
          </p:nvSpPr>
          <p:spPr bwMode="auto">
            <a:xfrm>
              <a:off x="7390821" y="680880"/>
              <a:ext cx="538477" cy="213586"/>
            </a:xfrm>
            <a:prstGeom prst="roundRect">
              <a:avLst>
                <a:gd name="adj" fmla="val 16667"/>
              </a:avLst>
            </a:prstGeom>
            <a:solidFill>
              <a:srgbClr val="B2B2B2"/>
            </a:solidFill>
            <a:ln w="12700" algn="ctr">
              <a:solidFill>
                <a:srgbClr val="B2B2B2"/>
              </a:solidFill>
              <a:round/>
              <a:headEnd/>
              <a:tailEnd/>
            </a:ln>
          </p:spPr>
          <p:txBody>
            <a:bodyPr wrap="none" lIns="0" tIns="0" rIns="0" bIns="0" anchor="ctr">
              <a:spAutoFit/>
            </a:bodyPr>
            <a:lstStyle/>
            <a:p>
              <a:endParaRPr lang="en-US"/>
            </a:p>
          </p:txBody>
        </p:sp>
        <p:sp>
          <p:nvSpPr>
            <p:cNvPr id="15388" name="Rounded Rectangle 44"/>
            <p:cNvSpPr>
              <a:spLocks noChangeArrowheads="1"/>
            </p:cNvSpPr>
            <p:nvPr/>
          </p:nvSpPr>
          <p:spPr bwMode="auto">
            <a:xfrm>
              <a:off x="7390821" y="972681"/>
              <a:ext cx="538477" cy="213586"/>
            </a:xfrm>
            <a:prstGeom prst="roundRect">
              <a:avLst>
                <a:gd name="adj" fmla="val 16667"/>
              </a:avLst>
            </a:prstGeom>
            <a:solidFill>
              <a:srgbClr val="B2B2B2"/>
            </a:solidFill>
            <a:ln w="12700" algn="ctr">
              <a:solidFill>
                <a:srgbClr val="B2B2B2"/>
              </a:solidFill>
              <a:round/>
              <a:headEnd/>
              <a:tailEnd/>
            </a:ln>
          </p:spPr>
          <p:txBody>
            <a:bodyPr wrap="none" lIns="0" tIns="0" rIns="0" bIns="0" anchor="ctr">
              <a:spAutoFit/>
            </a:bodyPr>
            <a:lstStyle/>
            <a:p>
              <a:endParaRPr lang="en-US"/>
            </a:p>
          </p:txBody>
        </p:sp>
        <p:cxnSp>
          <p:nvCxnSpPr>
            <p:cNvPr id="15389" name="Straight Arrow Connector 45"/>
            <p:cNvCxnSpPr>
              <a:cxnSpLocks noChangeShapeType="1"/>
            </p:cNvCxnSpPr>
            <p:nvPr/>
          </p:nvCxnSpPr>
          <p:spPr bwMode="auto">
            <a:xfrm>
              <a:off x="7950356" y="440219"/>
              <a:ext cx="279767" cy="132363"/>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5390" name="Straight Arrow Connector 46"/>
            <p:cNvCxnSpPr>
              <a:cxnSpLocks noChangeShapeType="1"/>
            </p:cNvCxnSpPr>
            <p:nvPr/>
          </p:nvCxnSpPr>
          <p:spPr bwMode="auto">
            <a:xfrm rot="10800000" flipV="1">
              <a:off x="7959381" y="1297571"/>
              <a:ext cx="342941" cy="117323"/>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5391" name="Straight Arrow Connector 47"/>
            <p:cNvCxnSpPr>
              <a:cxnSpLocks noChangeShapeType="1"/>
            </p:cNvCxnSpPr>
            <p:nvPr/>
          </p:nvCxnSpPr>
          <p:spPr bwMode="auto">
            <a:xfrm rot="10800000">
              <a:off x="7032839" y="1303588"/>
              <a:ext cx="336924" cy="129356"/>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5392" name="Straight Arrow Connector 48"/>
            <p:cNvCxnSpPr>
              <a:cxnSpLocks noChangeShapeType="1"/>
            </p:cNvCxnSpPr>
            <p:nvPr/>
          </p:nvCxnSpPr>
          <p:spPr bwMode="auto">
            <a:xfrm rot="10800000" flipV="1">
              <a:off x="7062921" y="440219"/>
              <a:ext cx="303834" cy="111306"/>
            </a:xfrm>
            <a:prstGeom prst="straightConnector1">
              <a:avLst/>
            </a:prstGeom>
            <a:noFill/>
            <a:ln w="28575" algn="ctr">
              <a:solidFill>
                <a:srgbClr val="B2B2B2"/>
              </a:solidFill>
              <a:round/>
              <a:headEnd type="triangle" w="med" len="med"/>
              <a:tailEnd/>
            </a:ln>
            <a:extLst>
              <a:ext uri="{909E8E84-426E-40DD-AFC4-6F175D3DCCD1}">
                <a14:hiddenFill xmlns:a14="http://schemas.microsoft.com/office/drawing/2010/main">
                  <a:noFill/>
                </a14:hiddenFill>
              </a:ext>
            </a:extLst>
          </p:spPr>
        </p:cxnSp>
        <p:cxnSp>
          <p:nvCxnSpPr>
            <p:cNvPr id="15393" name="Straight Arrow Connector 49"/>
            <p:cNvCxnSpPr>
              <a:cxnSpLocks noChangeShapeType="1"/>
            </p:cNvCxnSpPr>
            <p:nvPr/>
          </p:nvCxnSpPr>
          <p:spPr bwMode="auto">
            <a:xfrm rot="5400000" flipH="1" flipV="1">
              <a:off x="6921534" y="924548"/>
              <a:ext cx="252693" cy="387"/>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5394" name="Straight Arrow Connector 50"/>
            <p:cNvCxnSpPr>
              <a:cxnSpLocks noChangeShapeType="1"/>
            </p:cNvCxnSpPr>
            <p:nvPr/>
          </p:nvCxnSpPr>
          <p:spPr bwMode="auto">
            <a:xfrm rot="16200000" flipH="1">
              <a:off x="8194025" y="947995"/>
              <a:ext cx="252693" cy="387"/>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sp>
          <p:nvSpPr>
            <p:cNvPr id="15395" name="Right Arrow 52"/>
            <p:cNvSpPr>
              <a:spLocks noChangeArrowheads="1"/>
            </p:cNvSpPr>
            <p:nvPr/>
          </p:nvSpPr>
          <p:spPr bwMode="auto">
            <a:xfrm rot="5400000">
              <a:off x="7575097" y="91797"/>
              <a:ext cx="175849" cy="320502"/>
            </a:xfrm>
            <a:prstGeom prst="rightArrow">
              <a:avLst>
                <a:gd name="adj1" fmla="val 50000"/>
                <a:gd name="adj2" fmla="val 50000"/>
              </a:avLst>
            </a:prstGeom>
            <a:solidFill>
              <a:srgbClr val="B2B2B2"/>
            </a:solidFill>
            <a:ln w="12700" algn="ctr">
              <a:solidFill>
                <a:srgbClr val="B2B2B2"/>
              </a:solidFill>
              <a:round/>
              <a:headEnd/>
              <a:tailEnd/>
            </a:ln>
          </p:spPr>
          <p:txBody>
            <a:bodyPr lIns="0" tIns="0" rIns="0" bIns="0" anchor="ctr"/>
            <a:lstStyle/>
            <a:p>
              <a:endParaRPr lang="en-US"/>
            </a:p>
          </p:txBody>
        </p:sp>
      </p:grpSp>
      <p:grpSp>
        <p:nvGrpSpPr>
          <p:cNvPr id="15365" name="Group 4"/>
          <p:cNvGrpSpPr>
            <a:grpSpLocks/>
          </p:cNvGrpSpPr>
          <p:nvPr/>
        </p:nvGrpSpPr>
        <p:grpSpPr bwMode="auto">
          <a:xfrm>
            <a:off x="5797550" y="4125913"/>
            <a:ext cx="825500" cy="930275"/>
            <a:chOff x="2324" y="435"/>
            <a:chExt cx="933" cy="1052"/>
          </a:xfrm>
        </p:grpSpPr>
        <p:sp>
          <p:nvSpPr>
            <p:cNvPr id="15372"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373" name="Freeform 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374" name="Freeform 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375" name="Freeform 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376" name="Group 9"/>
            <p:cNvGrpSpPr>
              <a:grpSpLocks/>
            </p:cNvGrpSpPr>
            <p:nvPr/>
          </p:nvGrpSpPr>
          <p:grpSpPr bwMode="auto">
            <a:xfrm>
              <a:off x="2895" y="953"/>
              <a:ext cx="349" cy="510"/>
              <a:chOff x="2784" y="3210"/>
              <a:chExt cx="523" cy="772"/>
            </a:xfrm>
          </p:grpSpPr>
          <p:sp>
            <p:nvSpPr>
              <p:cNvPr id="15377"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378"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379"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380"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5366" name="Text Box 14"/>
          <p:cNvSpPr txBox="1">
            <a:spLocks noChangeArrowheads="1"/>
          </p:cNvSpPr>
          <p:nvPr/>
        </p:nvSpPr>
        <p:spPr bwMode="auto">
          <a:xfrm>
            <a:off x="5614988" y="5078413"/>
            <a:ext cx="11715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800" b="1">
                <a:solidFill>
                  <a:schemeClr val="bg1"/>
                </a:solidFill>
              </a:rPr>
              <a:t>Policy</a:t>
            </a:r>
          </a:p>
        </p:txBody>
      </p:sp>
      <p:grpSp>
        <p:nvGrpSpPr>
          <p:cNvPr id="15367" name="Group 87"/>
          <p:cNvGrpSpPr>
            <a:grpSpLocks/>
          </p:cNvGrpSpPr>
          <p:nvPr/>
        </p:nvGrpSpPr>
        <p:grpSpPr bwMode="auto">
          <a:xfrm>
            <a:off x="6791325" y="4406900"/>
            <a:ext cx="1392238" cy="415925"/>
            <a:chOff x="1925638" y="4195763"/>
            <a:chExt cx="1392237" cy="415925"/>
          </a:xfrm>
        </p:grpSpPr>
        <p:grpSp>
          <p:nvGrpSpPr>
            <p:cNvPr id="15368" name="Group 76"/>
            <p:cNvGrpSpPr>
              <a:grpSpLocks/>
            </p:cNvGrpSpPr>
            <p:nvPr/>
          </p:nvGrpSpPr>
          <p:grpSpPr bwMode="auto">
            <a:xfrm>
              <a:off x="1949450" y="4306888"/>
              <a:ext cx="1368425" cy="304800"/>
              <a:chOff x="542" y="3238"/>
              <a:chExt cx="862" cy="192"/>
            </a:xfrm>
          </p:grpSpPr>
          <p:sp>
            <p:nvSpPr>
              <p:cNvPr id="15370" name="Text Box 74"/>
              <p:cNvSpPr txBox="1">
                <a:spLocks noChangeArrowheads="1"/>
              </p:cNvSpPr>
              <p:nvPr/>
            </p:nvSpPr>
            <p:spPr bwMode="auto">
              <a:xfrm>
                <a:off x="720" y="3238"/>
                <a:ext cx="6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algn="l" eaLnBrk="1" hangingPunct="1"/>
                <a:r>
                  <a:rPr lang="en-US" b="1">
                    <a:solidFill>
                      <a:schemeClr val="bg1"/>
                    </a:solidFill>
                  </a:rPr>
                  <a:t>Closed</a:t>
                </a:r>
              </a:p>
            </p:txBody>
          </p:sp>
          <p:sp>
            <p:nvSpPr>
              <p:cNvPr id="15371" name="Rectangle 75"/>
              <p:cNvSpPr>
                <a:spLocks noChangeArrowheads="1"/>
              </p:cNvSpPr>
              <p:nvPr/>
            </p:nvSpPr>
            <p:spPr bwMode="auto">
              <a:xfrm>
                <a:off x="542" y="3264"/>
                <a:ext cx="139" cy="139"/>
              </a:xfrm>
              <a:prstGeom prst="rect">
                <a:avLst/>
              </a:prstGeom>
              <a:solidFill>
                <a:srgbClr val="FFFFFF"/>
              </a:solidFill>
              <a:ln w="12700" algn="ctr">
                <a:solidFill>
                  <a:schemeClr val="bg1"/>
                </a:solidFill>
                <a:miter lim="800000"/>
                <a:headEnd/>
                <a:tailEnd/>
              </a:ln>
            </p:spPr>
            <p:txBody>
              <a:bodyPr wrap="none" lIns="0" tIns="0" rIns="0" bIns="0" anchor="ctr">
                <a:spAutoFit/>
              </a:bodyPr>
              <a:lstStyle/>
              <a:p>
                <a:endParaRPr lang="en-US"/>
              </a:p>
            </p:txBody>
          </p:sp>
        </p:grpSp>
        <p:sp>
          <p:nvSpPr>
            <p:cNvPr id="15369" name="Freeform 86"/>
            <p:cNvSpPr>
              <a:spLocks/>
            </p:cNvSpPr>
            <p:nvPr/>
          </p:nvSpPr>
          <p:spPr bwMode="auto">
            <a:xfrm>
              <a:off x="1925638" y="4195763"/>
              <a:ext cx="325437" cy="314325"/>
            </a:xfrm>
            <a:custGeom>
              <a:avLst/>
              <a:gdLst>
                <a:gd name="T0" fmla="*/ 0 w 576"/>
                <a:gd name="T1" fmla="*/ 2147483647 h 556"/>
                <a:gd name="T2" fmla="*/ 2147483647 w 576"/>
                <a:gd name="T3" fmla="*/ 2147483647 h 556"/>
                <a:gd name="T4" fmla="*/ 2147483647 w 576"/>
                <a:gd name="T5" fmla="*/ 2147483647 h 556"/>
                <a:gd name="T6" fmla="*/ 2147483647 w 576"/>
                <a:gd name="T7" fmla="*/ 2147483647 h 556"/>
                <a:gd name="T8" fmla="*/ 2147483647 w 576"/>
                <a:gd name="T9" fmla="*/ 0 h 556"/>
                <a:gd name="T10" fmla="*/ 2147483647 w 576"/>
                <a:gd name="T11" fmla="*/ 2147483647 h 556"/>
                <a:gd name="T12" fmla="*/ 2147483647 w 576"/>
                <a:gd name="T13" fmla="*/ 2147483647 h 556"/>
                <a:gd name="T14" fmla="*/ 0 w 576"/>
                <a:gd name="T15" fmla="*/ 2147483647 h 556"/>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556"/>
                <a:gd name="T26" fmla="*/ 576 w 576"/>
                <a:gd name="T27" fmla="*/ 556 h 5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556">
                  <a:moveTo>
                    <a:pt x="0" y="248"/>
                  </a:moveTo>
                  <a:lnTo>
                    <a:pt x="139" y="556"/>
                  </a:lnTo>
                  <a:lnTo>
                    <a:pt x="318" y="546"/>
                  </a:lnTo>
                  <a:lnTo>
                    <a:pt x="576" y="10"/>
                  </a:lnTo>
                  <a:lnTo>
                    <a:pt x="378" y="0"/>
                  </a:lnTo>
                  <a:lnTo>
                    <a:pt x="229" y="358"/>
                  </a:lnTo>
                  <a:lnTo>
                    <a:pt x="179" y="169"/>
                  </a:lnTo>
                  <a:lnTo>
                    <a:pt x="0" y="248"/>
                  </a:lnTo>
                  <a:close/>
                </a:path>
              </a:pathLst>
            </a:custGeom>
            <a:solidFill>
              <a:srgbClr val="33CC33"/>
            </a:solidFill>
            <a:ln w="12700">
              <a:solidFill>
                <a:schemeClr val="bg1"/>
              </a:solidFill>
              <a:round/>
              <a:headEnd/>
              <a:tailEnd/>
            </a:ln>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Handle delinquency &amp; collections</a:t>
            </a:r>
          </a:p>
        </p:txBody>
      </p:sp>
      <p:grpSp>
        <p:nvGrpSpPr>
          <p:cNvPr id="16387" name="Group 154"/>
          <p:cNvGrpSpPr>
            <a:grpSpLocks/>
          </p:cNvGrpSpPr>
          <p:nvPr/>
        </p:nvGrpSpPr>
        <p:grpSpPr bwMode="auto">
          <a:xfrm>
            <a:off x="7218363" y="88900"/>
            <a:ext cx="1817687" cy="1314450"/>
            <a:chOff x="6774129" y="164123"/>
            <a:chExt cx="1816985" cy="1313944"/>
          </a:xfrm>
        </p:grpSpPr>
        <p:sp>
          <p:nvSpPr>
            <p:cNvPr id="16472" name="Rounded Rectangle 153"/>
            <p:cNvSpPr>
              <a:spLocks noChangeArrowheads="1"/>
            </p:cNvSpPr>
            <p:nvPr/>
          </p:nvSpPr>
          <p:spPr bwMode="auto">
            <a:xfrm>
              <a:off x="7390821" y="983636"/>
              <a:ext cx="538477" cy="213586"/>
            </a:xfrm>
            <a:prstGeom prst="roundRect">
              <a:avLst>
                <a:gd name="adj" fmla="val 16667"/>
              </a:avLst>
            </a:prstGeom>
            <a:solidFill>
              <a:srgbClr val="FFC000"/>
            </a:solidFill>
            <a:ln w="12700" algn="ctr">
              <a:solidFill>
                <a:schemeClr val="bg1"/>
              </a:solidFill>
              <a:round/>
              <a:headEnd/>
              <a:tailEnd/>
            </a:ln>
          </p:spPr>
          <p:txBody>
            <a:bodyPr wrap="none" lIns="0" tIns="0" rIns="0" bIns="0" anchor="ctr">
              <a:spAutoFit/>
            </a:bodyPr>
            <a:lstStyle/>
            <a:p>
              <a:endParaRPr lang="en-US"/>
            </a:p>
          </p:txBody>
        </p:sp>
        <p:sp>
          <p:nvSpPr>
            <p:cNvPr id="16473" name="Rounded Rectangle 152"/>
            <p:cNvSpPr>
              <a:spLocks noChangeArrowheads="1"/>
            </p:cNvSpPr>
            <p:nvPr/>
          </p:nvSpPr>
          <p:spPr bwMode="auto">
            <a:xfrm>
              <a:off x="7384422" y="370594"/>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6474" name="Rounded Rectangle 40"/>
            <p:cNvSpPr>
              <a:spLocks noChangeArrowheads="1"/>
            </p:cNvSpPr>
            <p:nvPr/>
          </p:nvSpPr>
          <p:spPr bwMode="auto">
            <a:xfrm>
              <a:off x="7390821" y="1264481"/>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6475" name="Rounded Rectangle 41"/>
            <p:cNvSpPr>
              <a:spLocks noChangeArrowheads="1"/>
            </p:cNvSpPr>
            <p:nvPr/>
          </p:nvSpPr>
          <p:spPr bwMode="auto">
            <a:xfrm>
              <a:off x="8052637" y="581609"/>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6476" name="Rounded Rectangle 42"/>
            <p:cNvSpPr>
              <a:spLocks noChangeArrowheads="1"/>
            </p:cNvSpPr>
            <p:nvPr/>
          </p:nvSpPr>
          <p:spPr bwMode="auto">
            <a:xfrm>
              <a:off x="8052637" y="1068947"/>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6477" name="Rounded Rectangle 43"/>
            <p:cNvSpPr>
              <a:spLocks noChangeArrowheads="1"/>
            </p:cNvSpPr>
            <p:nvPr/>
          </p:nvSpPr>
          <p:spPr bwMode="auto">
            <a:xfrm>
              <a:off x="6774129" y="1068947"/>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6478" name="Rounded Rectangle 44"/>
            <p:cNvSpPr>
              <a:spLocks noChangeArrowheads="1"/>
            </p:cNvSpPr>
            <p:nvPr/>
          </p:nvSpPr>
          <p:spPr bwMode="auto">
            <a:xfrm>
              <a:off x="6774129" y="563559"/>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6479" name="Rounded Rectangle 45"/>
            <p:cNvSpPr>
              <a:spLocks noChangeArrowheads="1"/>
            </p:cNvSpPr>
            <p:nvPr/>
          </p:nvSpPr>
          <p:spPr bwMode="auto">
            <a:xfrm>
              <a:off x="7390821" y="680880"/>
              <a:ext cx="538477" cy="213586"/>
            </a:xfrm>
            <a:prstGeom prst="roundRect">
              <a:avLst>
                <a:gd name="adj" fmla="val 16667"/>
              </a:avLst>
            </a:prstGeom>
            <a:solidFill>
              <a:srgbClr val="B2B2B2"/>
            </a:solidFill>
            <a:ln w="12700" algn="ctr">
              <a:solidFill>
                <a:srgbClr val="B2B2B2"/>
              </a:solidFill>
              <a:round/>
              <a:headEnd/>
              <a:tailEnd/>
            </a:ln>
          </p:spPr>
          <p:txBody>
            <a:bodyPr wrap="none" lIns="0" tIns="0" rIns="0" bIns="0" anchor="ctr">
              <a:spAutoFit/>
            </a:bodyPr>
            <a:lstStyle/>
            <a:p>
              <a:endParaRPr lang="en-US"/>
            </a:p>
          </p:txBody>
        </p:sp>
        <p:cxnSp>
          <p:nvCxnSpPr>
            <p:cNvPr id="16480" name="Straight Arrow Connector 47"/>
            <p:cNvCxnSpPr>
              <a:cxnSpLocks noChangeShapeType="1"/>
            </p:cNvCxnSpPr>
            <p:nvPr/>
          </p:nvCxnSpPr>
          <p:spPr bwMode="auto">
            <a:xfrm>
              <a:off x="7950356" y="440219"/>
              <a:ext cx="279767" cy="132363"/>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6481" name="Straight Arrow Connector 48"/>
            <p:cNvCxnSpPr>
              <a:cxnSpLocks noChangeShapeType="1"/>
            </p:cNvCxnSpPr>
            <p:nvPr/>
          </p:nvCxnSpPr>
          <p:spPr bwMode="auto">
            <a:xfrm rot="10800000" flipV="1">
              <a:off x="7959381" y="1297571"/>
              <a:ext cx="342941" cy="117323"/>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6482" name="Straight Arrow Connector 49"/>
            <p:cNvCxnSpPr>
              <a:cxnSpLocks noChangeShapeType="1"/>
            </p:cNvCxnSpPr>
            <p:nvPr/>
          </p:nvCxnSpPr>
          <p:spPr bwMode="auto">
            <a:xfrm rot="10800000">
              <a:off x="7032839" y="1303588"/>
              <a:ext cx="336924" cy="129356"/>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6483" name="Straight Arrow Connector 50"/>
            <p:cNvCxnSpPr>
              <a:cxnSpLocks noChangeShapeType="1"/>
            </p:cNvCxnSpPr>
            <p:nvPr/>
          </p:nvCxnSpPr>
          <p:spPr bwMode="auto">
            <a:xfrm rot="10800000" flipV="1">
              <a:off x="7062921" y="440219"/>
              <a:ext cx="303834" cy="111306"/>
            </a:xfrm>
            <a:prstGeom prst="straightConnector1">
              <a:avLst/>
            </a:prstGeom>
            <a:noFill/>
            <a:ln w="28575" algn="ctr">
              <a:solidFill>
                <a:srgbClr val="B2B2B2"/>
              </a:solidFill>
              <a:round/>
              <a:headEnd type="triangle" w="med" len="med"/>
              <a:tailEnd/>
            </a:ln>
            <a:extLst>
              <a:ext uri="{909E8E84-426E-40DD-AFC4-6F175D3DCCD1}">
                <a14:hiddenFill xmlns:a14="http://schemas.microsoft.com/office/drawing/2010/main">
                  <a:noFill/>
                </a14:hiddenFill>
              </a:ext>
            </a:extLst>
          </p:spPr>
        </p:cxnSp>
        <p:cxnSp>
          <p:nvCxnSpPr>
            <p:cNvPr id="16484" name="Straight Arrow Connector 51"/>
            <p:cNvCxnSpPr>
              <a:cxnSpLocks noChangeShapeType="1"/>
            </p:cNvCxnSpPr>
            <p:nvPr/>
          </p:nvCxnSpPr>
          <p:spPr bwMode="auto">
            <a:xfrm rot="5400000" flipH="1" flipV="1">
              <a:off x="6921534" y="924548"/>
              <a:ext cx="252693" cy="387"/>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6485" name="Straight Arrow Connector 52"/>
            <p:cNvCxnSpPr>
              <a:cxnSpLocks noChangeShapeType="1"/>
            </p:cNvCxnSpPr>
            <p:nvPr/>
          </p:nvCxnSpPr>
          <p:spPr bwMode="auto">
            <a:xfrm rot="16200000" flipH="1">
              <a:off x="8194025" y="947995"/>
              <a:ext cx="252693" cy="387"/>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sp>
          <p:nvSpPr>
            <p:cNvPr id="16486" name="Right Arrow 54"/>
            <p:cNvSpPr>
              <a:spLocks noChangeArrowheads="1"/>
            </p:cNvSpPr>
            <p:nvPr/>
          </p:nvSpPr>
          <p:spPr bwMode="auto">
            <a:xfrm rot="5400000">
              <a:off x="7575097" y="91797"/>
              <a:ext cx="175849" cy="320502"/>
            </a:xfrm>
            <a:prstGeom prst="rightArrow">
              <a:avLst>
                <a:gd name="adj1" fmla="val 50000"/>
                <a:gd name="adj2" fmla="val 50000"/>
              </a:avLst>
            </a:prstGeom>
            <a:solidFill>
              <a:srgbClr val="B2B2B2"/>
            </a:solidFill>
            <a:ln w="12700" algn="ctr">
              <a:solidFill>
                <a:srgbClr val="B2B2B2"/>
              </a:solidFill>
              <a:round/>
              <a:headEnd/>
              <a:tailEnd/>
            </a:ln>
          </p:spPr>
          <p:txBody>
            <a:bodyPr lIns="0" tIns="0" rIns="0" bIns="0" anchor="ctr"/>
            <a:lstStyle/>
            <a:p>
              <a:endParaRPr lang="en-US"/>
            </a:p>
          </p:txBody>
        </p:sp>
      </p:grpSp>
      <p:sp>
        <p:nvSpPr>
          <p:cNvPr id="16388" name="Line 61"/>
          <p:cNvSpPr>
            <a:spLocks noChangeShapeType="1"/>
          </p:cNvSpPr>
          <p:nvPr/>
        </p:nvSpPr>
        <p:spPr bwMode="auto">
          <a:xfrm flipV="1">
            <a:off x="1071563" y="1912938"/>
            <a:ext cx="0" cy="8667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9" name="Rectangle 3"/>
          <p:cNvSpPr txBox="1">
            <a:spLocks noChangeArrowheads="1"/>
          </p:cNvSpPr>
          <p:nvPr/>
        </p:nvSpPr>
        <p:spPr>
          <a:xfrm>
            <a:off x="5122863" y="1490663"/>
            <a:ext cx="3714750" cy="4413250"/>
          </a:xfrm>
          <a:prstGeom prst="rect">
            <a:avLst/>
          </a:prstGeom>
        </p:spPr>
        <p:txBody>
          <a:bodyPr/>
          <a:lstStyle/>
          <a:p>
            <a:pPr marL="285750" indent="-285750" algn="l" eaLnBrk="0" hangingPunct="0">
              <a:spcBef>
                <a:spcPct val="40000"/>
              </a:spcBef>
              <a:spcAft>
                <a:spcPct val="0"/>
              </a:spcAft>
              <a:buClr>
                <a:srgbClr val="04628C"/>
              </a:buClr>
              <a:buFont typeface="Arial" pitchFamily="34" charset="0"/>
              <a:buChar char="•"/>
              <a:defRPr/>
            </a:pPr>
            <a:r>
              <a:rPr lang="en-US" sz="2400" b="1" kern="0" dirty="0">
                <a:solidFill>
                  <a:schemeClr val="bg1"/>
                </a:solidFill>
                <a:latin typeface="+mn-lt"/>
              </a:rPr>
              <a:t>Delinquency</a:t>
            </a:r>
            <a:r>
              <a:rPr lang="en-US" sz="2400" kern="0" dirty="0">
                <a:solidFill>
                  <a:schemeClr val="bg1"/>
                </a:solidFill>
                <a:latin typeface="+mn-lt"/>
              </a:rPr>
              <a:t> is a process in which BillingCenter identifies an account with overdue payments</a:t>
            </a:r>
          </a:p>
          <a:p>
            <a:pPr marL="285750" indent="-285750" algn="l" eaLnBrk="0" hangingPunct="0">
              <a:spcBef>
                <a:spcPct val="40000"/>
              </a:spcBef>
              <a:spcAft>
                <a:spcPct val="0"/>
              </a:spcAft>
              <a:buClr>
                <a:srgbClr val="04628C"/>
              </a:buClr>
              <a:buFont typeface="Arial" pitchFamily="34" charset="0"/>
              <a:buChar char="•"/>
              <a:defRPr/>
            </a:pPr>
            <a:r>
              <a:rPr lang="en-US" sz="2400" kern="0" dirty="0">
                <a:solidFill>
                  <a:schemeClr val="bg1"/>
                </a:solidFill>
                <a:latin typeface="+mn-lt"/>
              </a:rPr>
              <a:t>Delinquency process can trigger assignment of past due invoices to collection agency</a:t>
            </a:r>
          </a:p>
        </p:txBody>
      </p:sp>
      <p:grpSp>
        <p:nvGrpSpPr>
          <p:cNvPr id="16391" name="Group 149"/>
          <p:cNvGrpSpPr>
            <a:grpSpLocks/>
          </p:cNvGrpSpPr>
          <p:nvPr/>
        </p:nvGrpSpPr>
        <p:grpSpPr bwMode="auto">
          <a:xfrm>
            <a:off x="730250" y="2693988"/>
            <a:ext cx="736600" cy="831850"/>
            <a:chOff x="730250" y="3003550"/>
            <a:chExt cx="736600" cy="831850"/>
          </a:xfrm>
        </p:grpSpPr>
        <p:sp>
          <p:nvSpPr>
            <p:cNvPr id="16441" name="AutoShape 27"/>
            <p:cNvSpPr>
              <a:spLocks noChangeArrowheads="1"/>
            </p:cNvSpPr>
            <p:nvPr/>
          </p:nvSpPr>
          <p:spPr bwMode="auto">
            <a:xfrm rot="10800000" flipH="1">
              <a:off x="730250" y="3003550"/>
              <a:ext cx="736600" cy="83185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6442" name="Picture 2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3521" y="3554584"/>
              <a:ext cx="174562" cy="26094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6443" name="Line 29"/>
            <p:cNvSpPr>
              <a:spLocks noChangeShapeType="1"/>
            </p:cNvSpPr>
            <p:nvPr/>
          </p:nvSpPr>
          <p:spPr bwMode="auto">
            <a:xfrm>
              <a:off x="833400" y="3528092"/>
              <a:ext cx="32399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44" name="Line 30"/>
            <p:cNvSpPr>
              <a:spLocks noChangeShapeType="1"/>
            </p:cNvSpPr>
            <p:nvPr/>
          </p:nvSpPr>
          <p:spPr bwMode="auto">
            <a:xfrm>
              <a:off x="1249970" y="3528092"/>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45" name="Line 31"/>
            <p:cNvSpPr>
              <a:spLocks noChangeShapeType="1"/>
            </p:cNvSpPr>
            <p:nvPr/>
          </p:nvSpPr>
          <p:spPr bwMode="auto">
            <a:xfrm>
              <a:off x="833400" y="3435370"/>
              <a:ext cx="1811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46" name="Line 32"/>
            <p:cNvSpPr>
              <a:spLocks noChangeShapeType="1"/>
            </p:cNvSpPr>
            <p:nvPr/>
          </p:nvSpPr>
          <p:spPr bwMode="auto">
            <a:xfrm>
              <a:off x="1249970" y="3435370"/>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47" name="Line 33"/>
            <p:cNvSpPr>
              <a:spLocks noChangeShapeType="1"/>
            </p:cNvSpPr>
            <p:nvPr/>
          </p:nvSpPr>
          <p:spPr bwMode="auto">
            <a:xfrm>
              <a:off x="833400" y="3343973"/>
              <a:ext cx="37821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48" name="Line 34"/>
            <p:cNvSpPr>
              <a:spLocks noChangeShapeType="1"/>
            </p:cNvSpPr>
            <p:nvPr/>
          </p:nvSpPr>
          <p:spPr bwMode="auto">
            <a:xfrm>
              <a:off x="1249970" y="3343973"/>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49" name="Line 35"/>
            <p:cNvSpPr>
              <a:spLocks noChangeShapeType="1"/>
            </p:cNvSpPr>
            <p:nvPr/>
          </p:nvSpPr>
          <p:spPr bwMode="auto">
            <a:xfrm>
              <a:off x="833400" y="3252575"/>
              <a:ext cx="32399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50" name="Line 36"/>
            <p:cNvSpPr>
              <a:spLocks noChangeShapeType="1"/>
            </p:cNvSpPr>
            <p:nvPr/>
          </p:nvSpPr>
          <p:spPr bwMode="auto">
            <a:xfrm>
              <a:off x="1249970" y="3252575"/>
              <a:ext cx="11373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51" name="Line 37"/>
            <p:cNvSpPr>
              <a:spLocks noChangeShapeType="1"/>
            </p:cNvSpPr>
            <p:nvPr/>
          </p:nvSpPr>
          <p:spPr bwMode="auto">
            <a:xfrm>
              <a:off x="830756" y="3126738"/>
              <a:ext cx="53029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6393" name="Text Box 59"/>
          <p:cNvSpPr txBox="1">
            <a:spLocks noChangeArrowheads="1"/>
          </p:cNvSpPr>
          <p:nvPr/>
        </p:nvSpPr>
        <p:spPr bwMode="auto">
          <a:xfrm>
            <a:off x="541338" y="3570288"/>
            <a:ext cx="968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600" b="1"/>
              <a:t>due: $350</a:t>
            </a:r>
          </a:p>
        </p:txBody>
      </p:sp>
      <p:grpSp>
        <p:nvGrpSpPr>
          <p:cNvPr id="16394" name="Group 62"/>
          <p:cNvGrpSpPr>
            <a:grpSpLocks/>
          </p:cNvGrpSpPr>
          <p:nvPr/>
        </p:nvGrpSpPr>
        <p:grpSpPr bwMode="auto">
          <a:xfrm>
            <a:off x="1911350" y="2695575"/>
            <a:ext cx="903288" cy="808038"/>
            <a:chOff x="712" y="2335"/>
            <a:chExt cx="1153" cy="1032"/>
          </a:xfrm>
        </p:grpSpPr>
        <p:sp>
          <p:nvSpPr>
            <p:cNvPr id="16412" name="Oval 63"/>
            <p:cNvSpPr>
              <a:spLocks noChangeArrowheads="1"/>
            </p:cNvSpPr>
            <p:nvPr/>
          </p:nvSpPr>
          <p:spPr bwMode="auto">
            <a:xfrm>
              <a:off x="712" y="2479"/>
              <a:ext cx="889" cy="888"/>
            </a:xfrm>
            <a:prstGeom prst="ellipse">
              <a:avLst/>
            </a:prstGeom>
            <a:solidFill>
              <a:schemeClr val="bg1"/>
            </a:solidFill>
            <a:ln w="12700" algn="ctr">
              <a:solidFill>
                <a:schemeClr val="hlink"/>
              </a:solidFill>
              <a:round/>
              <a:headEnd/>
              <a:tailEnd/>
            </a:ln>
          </p:spPr>
          <p:txBody>
            <a:bodyPr lIns="0" tIns="0" rIns="0" bIns="0" anchor="ctr">
              <a:spAutoFit/>
            </a:bodyPr>
            <a:lstStyle/>
            <a:p>
              <a:endParaRPr lang="en-US"/>
            </a:p>
          </p:txBody>
        </p:sp>
        <p:sp>
          <p:nvSpPr>
            <p:cNvPr id="16413" name="AutoShape 64"/>
            <p:cNvSpPr>
              <a:spLocks noChangeArrowheads="1"/>
            </p:cNvSpPr>
            <p:nvPr/>
          </p:nvSpPr>
          <p:spPr bwMode="auto">
            <a:xfrm rot="2099521">
              <a:off x="1317" y="2434"/>
              <a:ext cx="237" cy="253"/>
            </a:xfrm>
            <a:prstGeom prst="can">
              <a:avLst>
                <a:gd name="adj" fmla="val 40471"/>
              </a:avLst>
            </a:prstGeom>
            <a:solidFill>
              <a:schemeClr val="bg1"/>
            </a:solidFill>
            <a:ln w="12700">
              <a:solidFill>
                <a:schemeClr val="tx1"/>
              </a:solidFill>
              <a:round/>
              <a:headEnd/>
              <a:tailEnd/>
            </a:ln>
          </p:spPr>
          <p:txBody>
            <a:bodyPr lIns="0" tIns="0" rIns="0" bIns="0" anchor="ctr">
              <a:spAutoFit/>
            </a:bodyPr>
            <a:lstStyle/>
            <a:p>
              <a:endParaRPr lang="en-US"/>
            </a:p>
          </p:txBody>
        </p:sp>
        <p:grpSp>
          <p:nvGrpSpPr>
            <p:cNvPr id="16414" name="Group 65"/>
            <p:cNvGrpSpPr>
              <a:grpSpLocks/>
            </p:cNvGrpSpPr>
            <p:nvPr/>
          </p:nvGrpSpPr>
          <p:grpSpPr bwMode="auto">
            <a:xfrm rot="2037667">
              <a:off x="1598" y="3030"/>
              <a:ext cx="267" cy="305"/>
              <a:chOff x="1830" y="2215"/>
              <a:chExt cx="267" cy="305"/>
            </a:xfrm>
          </p:grpSpPr>
          <p:sp>
            <p:nvSpPr>
              <p:cNvPr id="16416" name="Line 66"/>
              <p:cNvSpPr>
                <a:spLocks noChangeShapeType="1"/>
              </p:cNvSpPr>
              <p:nvPr/>
            </p:nvSpPr>
            <p:spPr bwMode="auto">
              <a:xfrm flipV="1">
                <a:off x="1974" y="2215"/>
                <a:ext cx="0" cy="11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17" name="Line 67"/>
              <p:cNvSpPr>
                <a:spLocks noChangeShapeType="1"/>
              </p:cNvSpPr>
              <p:nvPr/>
            </p:nvSpPr>
            <p:spPr bwMode="auto">
              <a:xfrm flipV="1">
                <a:off x="2026" y="2327"/>
                <a:ext cx="71" cy="4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18" name="Line 68"/>
              <p:cNvSpPr>
                <a:spLocks noChangeShapeType="1"/>
              </p:cNvSpPr>
              <p:nvPr/>
            </p:nvSpPr>
            <p:spPr bwMode="auto">
              <a:xfrm>
                <a:off x="2005" y="2407"/>
                <a:ext cx="83" cy="5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19" name="Line 69"/>
              <p:cNvSpPr>
                <a:spLocks noChangeShapeType="1"/>
              </p:cNvSpPr>
              <p:nvPr/>
            </p:nvSpPr>
            <p:spPr bwMode="auto">
              <a:xfrm flipH="1">
                <a:off x="1954" y="2428"/>
                <a:ext cx="11" cy="9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20" name="Line 70"/>
              <p:cNvSpPr>
                <a:spLocks noChangeShapeType="1"/>
              </p:cNvSpPr>
              <p:nvPr/>
            </p:nvSpPr>
            <p:spPr bwMode="auto">
              <a:xfrm flipH="1">
                <a:off x="1830" y="2398"/>
                <a:ext cx="83" cy="2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6415" name="Freeform 71"/>
            <p:cNvSpPr>
              <a:spLocks/>
            </p:cNvSpPr>
            <p:nvPr/>
          </p:nvSpPr>
          <p:spPr bwMode="auto">
            <a:xfrm>
              <a:off x="1474" y="2335"/>
              <a:ext cx="344" cy="872"/>
            </a:xfrm>
            <a:custGeom>
              <a:avLst/>
              <a:gdLst>
                <a:gd name="T0" fmla="*/ 0 w 443"/>
                <a:gd name="T1" fmla="*/ 23 h 1023"/>
                <a:gd name="T2" fmla="*/ 3 w 443"/>
                <a:gd name="T3" fmla="*/ 6 h 1023"/>
                <a:gd name="T4" fmla="*/ 9 w 443"/>
                <a:gd name="T5" fmla="*/ 3 h 1023"/>
                <a:gd name="T6" fmla="*/ 19 w 443"/>
                <a:gd name="T7" fmla="*/ 4 h 1023"/>
                <a:gd name="T8" fmla="*/ 23 w 443"/>
                <a:gd name="T9" fmla="*/ 23 h 1023"/>
                <a:gd name="T10" fmla="*/ 26 w 443"/>
                <a:gd name="T11" fmla="*/ 52 h 1023"/>
                <a:gd name="T12" fmla="*/ 27 w 443"/>
                <a:gd name="T13" fmla="*/ 76 h 1023"/>
                <a:gd name="T14" fmla="*/ 23 w 443"/>
                <a:gd name="T15" fmla="*/ 106 h 1023"/>
                <a:gd name="T16" fmla="*/ 17 w 443"/>
                <a:gd name="T17" fmla="*/ 136 h 1023"/>
                <a:gd name="T18" fmla="*/ 17 w 443"/>
                <a:gd name="T19" fmla="*/ 159 h 1023"/>
                <a:gd name="T20" fmla="*/ 21 w 443"/>
                <a:gd name="T21" fmla="*/ 176 h 10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3"/>
                <a:gd name="T34" fmla="*/ 0 h 1023"/>
                <a:gd name="T35" fmla="*/ 443 w 443"/>
                <a:gd name="T36" fmla="*/ 1023 h 10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3" h="1023">
                  <a:moveTo>
                    <a:pt x="0" y="137"/>
                  </a:moveTo>
                  <a:cubicBezTo>
                    <a:pt x="14" y="95"/>
                    <a:pt x="28" y="53"/>
                    <a:pt x="53" y="31"/>
                  </a:cubicBezTo>
                  <a:cubicBezTo>
                    <a:pt x="78" y="9"/>
                    <a:pt x="109" y="5"/>
                    <a:pt x="150" y="4"/>
                  </a:cubicBezTo>
                  <a:cubicBezTo>
                    <a:pt x="191" y="3"/>
                    <a:pt x="263" y="0"/>
                    <a:pt x="301" y="22"/>
                  </a:cubicBezTo>
                  <a:cubicBezTo>
                    <a:pt x="339" y="44"/>
                    <a:pt x="360" y="91"/>
                    <a:pt x="381" y="137"/>
                  </a:cubicBezTo>
                  <a:cubicBezTo>
                    <a:pt x="402" y="183"/>
                    <a:pt x="416" y="247"/>
                    <a:pt x="425" y="297"/>
                  </a:cubicBezTo>
                  <a:cubicBezTo>
                    <a:pt x="434" y="347"/>
                    <a:pt x="443" y="386"/>
                    <a:pt x="434" y="438"/>
                  </a:cubicBezTo>
                  <a:cubicBezTo>
                    <a:pt x="425" y="490"/>
                    <a:pt x="399" y="549"/>
                    <a:pt x="372" y="607"/>
                  </a:cubicBezTo>
                  <a:cubicBezTo>
                    <a:pt x="345" y="665"/>
                    <a:pt x="290" y="732"/>
                    <a:pt x="274" y="784"/>
                  </a:cubicBezTo>
                  <a:cubicBezTo>
                    <a:pt x="258" y="836"/>
                    <a:pt x="264" y="877"/>
                    <a:pt x="274" y="917"/>
                  </a:cubicBezTo>
                  <a:cubicBezTo>
                    <a:pt x="284" y="957"/>
                    <a:pt x="310" y="990"/>
                    <a:pt x="336" y="1023"/>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6395" name="Line 72"/>
          <p:cNvSpPr>
            <a:spLocks noChangeShapeType="1"/>
          </p:cNvSpPr>
          <p:nvPr/>
        </p:nvSpPr>
        <p:spPr bwMode="auto">
          <a:xfrm>
            <a:off x="1055688" y="2292350"/>
            <a:ext cx="121443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396" name="Line 73"/>
          <p:cNvSpPr>
            <a:spLocks noChangeShapeType="1"/>
          </p:cNvSpPr>
          <p:nvPr/>
        </p:nvSpPr>
        <p:spPr bwMode="auto">
          <a:xfrm>
            <a:off x="2270125" y="2292350"/>
            <a:ext cx="0" cy="9302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6397" name="Group 87"/>
          <p:cNvGrpSpPr>
            <a:grpSpLocks/>
          </p:cNvGrpSpPr>
          <p:nvPr/>
        </p:nvGrpSpPr>
        <p:grpSpPr bwMode="auto">
          <a:xfrm>
            <a:off x="1925638" y="3886200"/>
            <a:ext cx="3506787" cy="1317625"/>
            <a:chOff x="527" y="3168"/>
            <a:chExt cx="2209" cy="830"/>
          </a:xfrm>
        </p:grpSpPr>
        <p:grpSp>
          <p:nvGrpSpPr>
            <p:cNvPr id="16399" name="Group 76"/>
            <p:cNvGrpSpPr>
              <a:grpSpLocks/>
            </p:cNvGrpSpPr>
            <p:nvPr/>
          </p:nvGrpSpPr>
          <p:grpSpPr bwMode="auto">
            <a:xfrm>
              <a:off x="542" y="3238"/>
              <a:ext cx="2194" cy="192"/>
              <a:chOff x="542" y="3238"/>
              <a:chExt cx="2194" cy="192"/>
            </a:xfrm>
          </p:grpSpPr>
          <p:sp>
            <p:nvSpPr>
              <p:cNvPr id="16410" name="Text Box 74"/>
              <p:cNvSpPr txBox="1">
                <a:spLocks noChangeArrowheads="1"/>
              </p:cNvSpPr>
              <p:nvPr/>
            </p:nvSpPr>
            <p:spPr bwMode="auto">
              <a:xfrm>
                <a:off x="720" y="3238"/>
                <a:ext cx="20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algn="l" eaLnBrk="1" hangingPunct="1"/>
                <a:r>
                  <a:rPr lang="en-US" b="1">
                    <a:solidFill>
                      <a:schemeClr val="bg1"/>
                    </a:solidFill>
                  </a:rPr>
                  <a:t>Send overdue notice 1</a:t>
                </a:r>
              </a:p>
            </p:txBody>
          </p:sp>
          <p:sp>
            <p:nvSpPr>
              <p:cNvPr id="16411" name="Rectangle 75"/>
              <p:cNvSpPr>
                <a:spLocks noChangeArrowheads="1"/>
              </p:cNvSpPr>
              <p:nvPr/>
            </p:nvSpPr>
            <p:spPr bwMode="auto">
              <a:xfrm>
                <a:off x="542" y="3264"/>
                <a:ext cx="139" cy="139"/>
              </a:xfrm>
              <a:prstGeom prst="rect">
                <a:avLst/>
              </a:prstGeom>
              <a:solidFill>
                <a:srgbClr val="FFFFFF"/>
              </a:solidFill>
              <a:ln w="12700" algn="ctr">
                <a:solidFill>
                  <a:schemeClr val="bg1"/>
                </a:solidFill>
                <a:miter lim="800000"/>
                <a:headEnd/>
                <a:tailEnd/>
              </a:ln>
            </p:spPr>
            <p:txBody>
              <a:bodyPr wrap="none" lIns="0" tIns="0" rIns="0" bIns="0" anchor="ctr">
                <a:spAutoFit/>
              </a:bodyPr>
              <a:lstStyle/>
              <a:p>
                <a:endParaRPr lang="en-US"/>
              </a:p>
            </p:txBody>
          </p:sp>
        </p:grpSp>
        <p:grpSp>
          <p:nvGrpSpPr>
            <p:cNvPr id="16400" name="Group 77"/>
            <p:cNvGrpSpPr>
              <a:grpSpLocks/>
            </p:cNvGrpSpPr>
            <p:nvPr/>
          </p:nvGrpSpPr>
          <p:grpSpPr bwMode="auto">
            <a:xfrm>
              <a:off x="542" y="3428"/>
              <a:ext cx="2194" cy="192"/>
              <a:chOff x="542" y="3238"/>
              <a:chExt cx="2194" cy="192"/>
            </a:xfrm>
          </p:grpSpPr>
          <p:sp>
            <p:nvSpPr>
              <p:cNvPr id="16408" name="Text Box 78"/>
              <p:cNvSpPr txBox="1">
                <a:spLocks noChangeArrowheads="1"/>
              </p:cNvSpPr>
              <p:nvPr/>
            </p:nvSpPr>
            <p:spPr bwMode="auto">
              <a:xfrm>
                <a:off x="720" y="3238"/>
                <a:ext cx="20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algn="l" eaLnBrk="1" hangingPunct="1"/>
                <a:r>
                  <a:rPr lang="en-US" b="1">
                    <a:solidFill>
                      <a:schemeClr val="bg1"/>
                    </a:solidFill>
                  </a:rPr>
                  <a:t>Send overdue notice 2</a:t>
                </a:r>
              </a:p>
            </p:txBody>
          </p:sp>
          <p:sp>
            <p:nvSpPr>
              <p:cNvPr id="16409" name="Rectangle 79"/>
              <p:cNvSpPr>
                <a:spLocks noChangeArrowheads="1"/>
              </p:cNvSpPr>
              <p:nvPr/>
            </p:nvSpPr>
            <p:spPr bwMode="auto">
              <a:xfrm>
                <a:off x="542" y="3264"/>
                <a:ext cx="139" cy="139"/>
              </a:xfrm>
              <a:prstGeom prst="rect">
                <a:avLst/>
              </a:prstGeom>
              <a:solidFill>
                <a:srgbClr val="FFFFFF"/>
              </a:solidFill>
              <a:ln w="12700" algn="ctr">
                <a:solidFill>
                  <a:schemeClr val="bg1"/>
                </a:solidFill>
                <a:miter lim="800000"/>
                <a:headEnd/>
                <a:tailEnd/>
              </a:ln>
            </p:spPr>
            <p:txBody>
              <a:bodyPr wrap="none" lIns="0" tIns="0" rIns="0" bIns="0" anchor="ctr">
                <a:spAutoFit/>
              </a:bodyPr>
              <a:lstStyle/>
              <a:p>
                <a:endParaRPr lang="en-US"/>
              </a:p>
            </p:txBody>
          </p:sp>
        </p:grpSp>
        <p:grpSp>
          <p:nvGrpSpPr>
            <p:cNvPr id="16401" name="Group 80"/>
            <p:cNvGrpSpPr>
              <a:grpSpLocks/>
            </p:cNvGrpSpPr>
            <p:nvPr/>
          </p:nvGrpSpPr>
          <p:grpSpPr bwMode="auto">
            <a:xfrm>
              <a:off x="542" y="3617"/>
              <a:ext cx="2194" cy="192"/>
              <a:chOff x="542" y="3238"/>
              <a:chExt cx="2194" cy="192"/>
            </a:xfrm>
          </p:grpSpPr>
          <p:sp>
            <p:nvSpPr>
              <p:cNvPr id="16406" name="Text Box 81"/>
              <p:cNvSpPr txBox="1">
                <a:spLocks noChangeArrowheads="1"/>
              </p:cNvSpPr>
              <p:nvPr/>
            </p:nvSpPr>
            <p:spPr bwMode="auto">
              <a:xfrm>
                <a:off x="720" y="3238"/>
                <a:ext cx="20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algn="l" eaLnBrk="1" hangingPunct="1"/>
                <a:r>
                  <a:rPr lang="en-US" b="1">
                    <a:solidFill>
                      <a:schemeClr val="bg1"/>
                    </a:solidFill>
                  </a:rPr>
                  <a:t>Cancel policy</a:t>
                </a:r>
              </a:p>
            </p:txBody>
          </p:sp>
          <p:sp>
            <p:nvSpPr>
              <p:cNvPr id="16407" name="Rectangle 82"/>
              <p:cNvSpPr>
                <a:spLocks noChangeArrowheads="1"/>
              </p:cNvSpPr>
              <p:nvPr/>
            </p:nvSpPr>
            <p:spPr bwMode="auto">
              <a:xfrm>
                <a:off x="542" y="3264"/>
                <a:ext cx="139" cy="139"/>
              </a:xfrm>
              <a:prstGeom prst="rect">
                <a:avLst/>
              </a:prstGeom>
              <a:solidFill>
                <a:srgbClr val="FFFFFF"/>
              </a:solidFill>
              <a:ln w="12700" algn="ctr">
                <a:solidFill>
                  <a:schemeClr val="bg1"/>
                </a:solidFill>
                <a:miter lim="800000"/>
                <a:headEnd/>
                <a:tailEnd/>
              </a:ln>
            </p:spPr>
            <p:txBody>
              <a:bodyPr wrap="none" lIns="0" tIns="0" rIns="0" bIns="0" anchor="ctr">
                <a:spAutoFit/>
              </a:bodyPr>
              <a:lstStyle/>
              <a:p>
                <a:endParaRPr lang="en-US"/>
              </a:p>
            </p:txBody>
          </p:sp>
        </p:grpSp>
        <p:grpSp>
          <p:nvGrpSpPr>
            <p:cNvPr id="16402" name="Group 83"/>
            <p:cNvGrpSpPr>
              <a:grpSpLocks/>
            </p:cNvGrpSpPr>
            <p:nvPr/>
          </p:nvGrpSpPr>
          <p:grpSpPr bwMode="auto">
            <a:xfrm>
              <a:off x="542" y="3806"/>
              <a:ext cx="2194" cy="192"/>
              <a:chOff x="542" y="3238"/>
              <a:chExt cx="2194" cy="192"/>
            </a:xfrm>
          </p:grpSpPr>
          <p:sp>
            <p:nvSpPr>
              <p:cNvPr id="16404" name="Text Box 84"/>
              <p:cNvSpPr txBox="1">
                <a:spLocks noChangeArrowheads="1"/>
              </p:cNvSpPr>
              <p:nvPr/>
            </p:nvSpPr>
            <p:spPr bwMode="auto">
              <a:xfrm>
                <a:off x="720" y="3238"/>
                <a:ext cx="20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algn="l" eaLnBrk="1" hangingPunct="1"/>
                <a:r>
                  <a:rPr lang="en-US" b="1">
                    <a:solidFill>
                      <a:schemeClr val="bg1"/>
                    </a:solidFill>
                  </a:rPr>
                  <a:t>Assign to collections</a:t>
                </a:r>
              </a:p>
            </p:txBody>
          </p:sp>
          <p:sp>
            <p:nvSpPr>
              <p:cNvPr id="16405" name="Rectangle 85"/>
              <p:cNvSpPr>
                <a:spLocks noChangeArrowheads="1"/>
              </p:cNvSpPr>
              <p:nvPr/>
            </p:nvSpPr>
            <p:spPr bwMode="auto">
              <a:xfrm>
                <a:off x="542" y="3264"/>
                <a:ext cx="139" cy="139"/>
              </a:xfrm>
              <a:prstGeom prst="rect">
                <a:avLst/>
              </a:prstGeom>
              <a:solidFill>
                <a:srgbClr val="FFFFFF"/>
              </a:solidFill>
              <a:ln w="12700" algn="ctr">
                <a:solidFill>
                  <a:schemeClr val="bg1"/>
                </a:solidFill>
                <a:miter lim="800000"/>
                <a:headEnd/>
                <a:tailEnd/>
              </a:ln>
            </p:spPr>
            <p:txBody>
              <a:bodyPr wrap="none" lIns="0" tIns="0" rIns="0" bIns="0" anchor="ctr">
                <a:spAutoFit/>
              </a:bodyPr>
              <a:lstStyle/>
              <a:p>
                <a:endParaRPr lang="en-US"/>
              </a:p>
            </p:txBody>
          </p:sp>
        </p:grpSp>
        <p:sp>
          <p:nvSpPr>
            <p:cNvPr id="16403" name="Freeform 86"/>
            <p:cNvSpPr>
              <a:spLocks/>
            </p:cNvSpPr>
            <p:nvPr/>
          </p:nvSpPr>
          <p:spPr bwMode="auto">
            <a:xfrm>
              <a:off x="527" y="3168"/>
              <a:ext cx="205" cy="198"/>
            </a:xfrm>
            <a:custGeom>
              <a:avLst/>
              <a:gdLst>
                <a:gd name="T0" fmla="*/ 0 w 576"/>
                <a:gd name="T1" fmla="*/ 0 h 556"/>
                <a:gd name="T2" fmla="*/ 0 w 576"/>
                <a:gd name="T3" fmla="*/ 0 h 556"/>
                <a:gd name="T4" fmla="*/ 0 w 576"/>
                <a:gd name="T5" fmla="*/ 0 h 556"/>
                <a:gd name="T6" fmla="*/ 0 w 576"/>
                <a:gd name="T7" fmla="*/ 0 h 556"/>
                <a:gd name="T8" fmla="*/ 0 w 576"/>
                <a:gd name="T9" fmla="*/ 0 h 556"/>
                <a:gd name="T10" fmla="*/ 0 w 576"/>
                <a:gd name="T11" fmla="*/ 0 h 556"/>
                <a:gd name="T12" fmla="*/ 0 w 576"/>
                <a:gd name="T13" fmla="*/ 0 h 556"/>
                <a:gd name="T14" fmla="*/ 0 w 576"/>
                <a:gd name="T15" fmla="*/ 0 h 556"/>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556"/>
                <a:gd name="T26" fmla="*/ 576 w 576"/>
                <a:gd name="T27" fmla="*/ 556 h 5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556">
                  <a:moveTo>
                    <a:pt x="0" y="248"/>
                  </a:moveTo>
                  <a:lnTo>
                    <a:pt x="139" y="556"/>
                  </a:lnTo>
                  <a:lnTo>
                    <a:pt x="318" y="546"/>
                  </a:lnTo>
                  <a:lnTo>
                    <a:pt x="576" y="10"/>
                  </a:lnTo>
                  <a:lnTo>
                    <a:pt x="378" y="0"/>
                  </a:lnTo>
                  <a:lnTo>
                    <a:pt x="229" y="358"/>
                  </a:lnTo>
                  <a:lnTo>
                    <a:pt x="179" y="169"/>
                  </a:lnTo>
                  <a:lnTo>
                    <a:pt x="0" y="248"/>
                  </a:lnTo>
                  <a:close/>
                </a:path>
              </a:pathLst>
            </a:custGeom>
            <a:solidFill>
              <a:schemeClr val="bg1"/>
            </a:solidFill>
            <a:ln w="12700">
              <a:solidFill>
                <a:schemeClr val="bg1"/>
              </a:solidFill>
              <a:round/>
              <a:headEnd/>
              <a:tailEnd/>
            </a:ln>
          </p:spPr>
          <p:txBody>
            <a:bodyPr lIns="0" tIns="0" rIns="0" bIns="0" anchor="ctr">
              <a:spAutoFit/>
            </a:bodyPr>
            <a:lstStyle/>
            <a:p>
              <a:endParaRPr lang="en-US"/>
            </a:p>
          </p:txBody>
        </p:sp>
      </p:grpSp>
      <p:sp>
        <p:nvSpPr>
          <p:cNvPr id="16398" name="Text Box 89"/>
          <p:cNvSpPr txBox="1">
            <a:spLocks noChangeArrowheads="1"/>
          </p:cNvSpPr>
          <p:nvPr/>
        </p:nvSpPr>
        <p:spPr bwMode="auto">
          <a:xfrm>
            <a:off x="1946275" y="3568700"/>
            <a:ext cx="2838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algn="l" eaLnBrk="1" hangingPunct="1"/>
            <a:r>
              <a:rPr lang="en-US" b="1">
                <a:solidFill>
                  <a:schemeClr val="bg1"/>
                </a:solidFill>
              </a:rPr>
              <a:t>Delinquency Process</a:t>
            </a:r>
          </a:p>
        </p:txBody>
      </p:sp>
      <p:grpSp>
        <p:nvGrpSpPr>
          <p:cNvPr id="103" name="Group 148"/>
          <p:cNvGrpSpPr>
            <a:grpSpLocks/>
          </p:cNvGrpSpPr>
          <p:nvPr/>
        </p:nvGrpSpPr>
        <p:grpSpPr bwMode="auto">
          <a:xfrm>
            <a:off x="459050" y="1192002"/>
            <a:ext cx="1049569" cy="830314"/>
            <a:chOff x="3942556" y="1245638"/>
            <a:chExt cx="1284287" cy="1016000"/>
          </a:xfrm>
        </p:grpSpPr>
        <p:pic>
          <p:nvPicPr>
            <p:cNvPr id="104" name="Picture 110" descr="j02909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 name="Group 3"/>
            <p:cNvGrpSpPr>
              <a:grpSpLocks/>
            </p:cNvGrpSpPr>
            <p:nvPr/>
          </p:nvGrpSpPr>
          <p:grpSpPr bwMode="auto">
            <a:xfrm rot="-960000">
              <a:off x="4485519" y="1533397"/>
              <a:ext cx="426056" cy="480044"/>
              <a:chOff x="2324" y="435"/>
              <a:chExt cx="933" cy="1052"/>
            </a:xfrm>
          </p:grpSpPr>
          <p:sp>
            <p:nvSpPr>
              <p:cNvPr id="106"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107"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08"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09"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10" name="Group 8"/>
              <p:cNvGrpSpPr>
                <a:grpSpLocks/>
              </p:cNvGrpSpPr>
              <p:nvPr/>
            </p:nvGrpSpPr>
            <p:grpSpPr bwMode="auto">
              <a:xfrm>
                <a:off x="2889" y="957"/>
                <a:ext cx="348" cy="510"/>
                <a:chOff x="2784" y="3210"/>
                <a:chExt cx="523" cy="772"/>
              </a:xfrm>
            </p:grpSpPr>
            <p:sp>
              <p:nvSpPr>
                <p:cNvPr id="111"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12"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13"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114"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Handle exceptions</a:t>
            </a:r>
          </a:p>
        </p:txBody>
      </p:sp>
      <p:sp>
        <p:nvSpPr>
          <p:cNvPr id="17411" name="Line 108"/>
          <p:cNvSpPr>
            <a:spLocks noChangeShapeType="1"/>
          </p:cNvSpPr>
          <p:nvPr/>
        </p:nvSpPr>
        <p:spPr bwMode="auto">
          <a:xfrm flipH="1">
            <a:off x="3095625" y="3406775"/>
            <a:ext cx="51863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2" name="Line 109"/>
          <p:cNvSpPr>
            <a:spLocks noChangeShapeType="1"/>
          </p:cNvSpPr>
          <p:nvPr/>
        </p:nvSpPr>
        <p:spPr bwMode="auto">
          <a:xfrm>
            <a:off x="711200" y="2924175"/>
            <a:ext cx="752475" cy="0"/>
          </a:xfrm>
          <a:prstGeom prst="line">
            <a:avLst/>
          </a:prstGeom>
          <a:noFill/>
          <a:ln w="28575">
            <a:solidFill>
              <a:srgbClr val="04628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537" name="Group 111"/>
          <p:cNvGrpSpPr>
            <a:grpSpLocks/>
          </p:cNvGrpSpPr>
          <p:nvPr/>
        </p:nvGrpSpPr>
        <p:grpSpPr bwMode="auto">
          <a:xfrm>
            <a:off x="2074863" y="4611688"/>
            <a:ext cx="736600" cy="831850"/>
            <a:chOff x="2683" y="1519"/>
            <a:chExt cx="557" cy="628"/>
          </a:xfrm>
        </p:grpSpPr>
        <p:sp>
          <p:nvSpPr>
            <p:cNvPr id="17559" name="AutoShape 112"/>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7560" name="Picture 113"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7561" name="Line 114"/>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62" name="Line 115"/>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63" name="Line 116"/>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64" name="Line 117"/>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65" name="Line 118"/>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66" name="Line 119"/>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67" name="Line 120"/>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68" name="Line 121"/>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69" name="Line 122"/>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7414" name="Group 144"/>
          <p:cNvGrpSpPr>
            <a:grpSpLocks/>
          </p:cNvGrpSpPr>
          <p:nvPr/>
        </p:nvGrpSpPr>
        <p:grpSpPr bwMode="auto">
          <a:xfrm>
            <a:off x="1135063" y="2644775"/>
            <a:ext cx="488950" cy="549275"/>
            <a:chOff x="2324" y="435"/>
            <a:chExt cx="933" cy="1052"/>
          </a:xfrm>
        </p:grpSpPr>
        <p:sp>
          <p:nvSpPr>
            <p:cNvPr id="17528" name="AutoShape 14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7529" name="Freeform 14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530" name="Freeform 14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531" name="Freeform 14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7532" name="Group 149"/>
            <p:cNvGrpSpPr>
              <a:grpSpLocks/>
            </p:cNvGrpSpPr>
            <p:nvPr/>
          </p:nvGrpSpPr>
          <p:grpSpPr bwMode="auto">
            <a:xfrm>
              <a:off x="2889" y="957"/>
              <a:ext cx="348" cy="510"/>
              <a:chOff x="2784" y="3210"/>
              <a:chExt cx="523" cy="772"/>
            </a:xfrm>
          </p:grpSpPr>
          <p:sp>
            <p:nvSpPr>
              <p:cNvPr id="17533" name="AutoShape 15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7534" name="AutoShape 15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7535" name="AutoShape 15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7536" name="Oval 15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7415" name="Text Box 178"/>
          <p:cNvSpPr txBox="1">
            <a:spLocks noChangeArrowheads="1"/>
          </p:cNvSpPr>
          <p:nvPr/>
        </p:nvSpPr>
        <p:spPr bwMode="auto">
          <a:xfrm>
            <a:off x="1903413" y="5487988"/>
            <a:ext cx="968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600" b="1">
                <a:solidFill>
                  <a:schemeClr val="bg1"/>
                </a:solidFill>
              </a:rPr>
              <a:t>billed</a:t>
            </a:r>
          </a:p>
        </p:txBody>
      </p:sp>
      <p:sp>
        <p:nvSpPr>
          <p:cNvPr id="17416" name="Text Box 179"/>
          <p:cNvSpPr txBox="1">
            <a:spLocks noChangeArrowheads="1"/>
          </p:cNvSpPr>
          <p:nvPr/>
        </p:nvSpPr>
        <p:spPr bwMode="auto">
          <a:xfrm>
            <a:off x="2017713" y="5745163"/>
            <a:ext cx="7445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b="1">
                <a:solidFill>
                  <a:schemeClr val="bg1"/>
                </a:solidFill>
              </a:rPr>
              <a:t>$450</a:t>
            </a:r>
          </a:p>
        </p:txBody>
      </p:sp>
      <p:sp>
        <p:nvSpPr>
          <p:cNvPr id="17417" name="Line 180"/>
          <p:cNvSpPr>
            <a:spLocks noChangeShapeType="1"/>
          </p:cNvSpPr>
          <p:nvPr/>
        </p:nvSpPr>
        <p:spPr bwMode="auto">
          <a:xfrm>
            <a:off x="704850" y="3873500"/>
            <a:ext cx="700088" cy="0"/>
          </a:xfrm>
          <a:prstGeom prst="line">
            <a:avLst/>
          </a:prstGeom>
          <a:noFill/>
          <a:ln w="28575">
            <a:solidFill>
              <a:srgbClr val="04628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18" name="Group 181"/>
          <p:cNvGrpSpPr>
            <a:grpSpLocks/>
          </p:cNvGrpSpPr>
          <p:nvPr/>
        </p:nvGrpSpPr>
        <p:grpSpPr bwMode="auto">
          <a:xfrm>
            <a:off x="1144588" y="3584575"/>
            <a:ext cx="487362" cy="549275"/>
            <a:chOff x="2324" y="435"/>
            <a:chExt cx="933" cy="1052"/>
          </a:xfrm>
        </p:grpSpPr>
        <p:sp>
          <p:nvSpPr>
            <p:cNvPr id="17519" name="AutoShape 18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7520" name="Freeform 18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521" name="Freeform 18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522" name="Freeform 18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7523" name="Group 186"/>
            <p:cNvGrpSpPr>
              <a:grpSpLocks/>
            </p:cNvGrpSpPr>
            <p:nvPr/>
          </p:nvGrpSpPr>
          <p:grpSpPr bwMode="auto">
            <a:xfrm>
              <a:off x="2889" y="957"/>
              <a:ext cx="348" cy="510"/>
              <a:chOff x="2784" y="3210"/>
              <a:chExt cx="523" cy="772"/>
            </a:xfrm>
          </p:grpSpPr>
          <p:sp>
            <p:nvSpPr>
              <p:cNvPr id="17524" name="AutoShape 18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7525" name="AutoShape 18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7526" name="AutoShape 18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7527" name="Oval 19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7419" name="Line 191"/>
          <p:cNvSpPr>
            <a:spLocks noChangeShapeType="1"/>
          </p:cNvSpPr>
          <p:nvPr/>
        </p:nvSpPr>
        <p:spPr bwMode="auto">
          <a:xfrm>
            <a:off x="696913" y="2400300"/>
            <a:ext cx="0" cy="1479550"/>
          </a:xfrm>
          <a:prstGeom prst="line">
            <a:avLst/>
          </a:prstGeom>
          <a:noFill/>
          <a:ln w="28575">
            <a:solidFill>
              <a:srgbClr val="04628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1" name="Line 213"/>
          <p:cNvSpPr>
            <a:spLocks noChangeShapeType="1"/>
          </p:cNvSpPr>
          <p:nvPr/>
        </p:nvSpPr>
        <p:spPr bwMode="auto">
          <a:xfrm>
            <a:off x="2414588" y="6073775"/>
            <a:ext cx="0" cy="2127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2" name="Line 214"/>
          <p:cNvSpPr>
            <a:spLocks noChangeShapeType="1"/>
          </p:cNvSpPr>
          <p:nvPr/>
        </p:nvSpPr>
        <p:spPr bwMode="auto">
          <a:xfrm>
            <a:off x="2409825" y="6284913"/>
            <a:ext cx="526891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3" name="Line 215"/>
          <p:cNvSpPr>
            <a:spLocks noChangeShapeType="1"/>
          </p:cNvSpPr>
          <p:nvPr/>
        </p:nvSpPr>
        <p:spPr bwMode="auto">
          <a:xfrm flipV="1">
            <a:off x="8264525" y="3378200"/>
            <a:ext cx="0" cy="19843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24" name="Group 216"/>
          <p:cNvGrpSpPr>
            <a:grpSpLocks/>
          </p:cNvGrpSpPr>
          <p:nvPr/>
        </p:nvGrpSpPr>
        <p:grpSpPr bwMode="auto">
          <a:xfrm>
            <a:off x="5438775" y="3135313"/>
            <a:ext cx="839788" cy="584200"/>
            <a:chOff x="3153" y="1049"/>
            <a:chExt cx="752" cy="523"/>
          </a:xfrm>
        </p:grpSpPr>
        <p:sp>
          <p:nvSpPr>
            <p:cNvPr id="17497" name="Rectangle 21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7498" name="Picture 21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25" name="Text Box 219"/>
          <p:cNvSpPr txBox="1">
            <a:spLocks noChangeArrowheads="1"/>
          </p:cNvSpPr>
          <p:nvPr/>
        </p:nvSpPr>
        <p:spPr bwMode="auto">
          <a:xfrm>
            <a:off x="5503863" y="3740150"/>
            <a:ext cx="720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2400" b="1">
                <a:solidFill>
                  <a:schemeClr val="bg1"/>
                </a:solidFill>
              </a:rPr>
              <a:t>$450</a:t>
            </a:r>
          </a:p>
        </p:txBody>
      </p:sp>
      <p:sp>
        <p:nvSpPr>
          <p:cNvPr id="17426" name="Text Box 220"/>
          <p:cNvSpPr txBox="1">
            <a:spLocks noChangeArrowheads="1"/>
          </p:cNvSpPr>
          <p:nvPr/>
        </p:nvSpPr>
        <p:spPr bwMode="auto">
          <a:xfrm>
            <a:off x="1663700" y="2751138"/>
            <a:ext cx="720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2400" b="1">
                <a:solidFill>
                  <a:schemeClr val="bg1"/>
                </a:solidFill>
              </a:rPr>
              <a:t>$350</a:t>
            </a:r>
          </a:p>
        </p:txBody>
      </p:sp>
      <p:sp>
        <p:nvSpPr>
          <p:cNvPr id="17427" name="Text Box 221"/>
          <p:cNvSpPr txBox="1">
            <a:spLocks noChangeArrowheads="1"/>
          </p:cNvSpPr>
          <p:nvPr/>
        </p:nvSpPr>
        <p:spPr bwMode="auto">
          <a:xfrm>
            <a:off x="1663700" y="3694113"/>
            <a:ext cx="7207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2400" b="1">
                <a:solidFill>
                  <a:schemeClr val="bg1"/>
                </a:solidFill>
              </a:rPr>
              <a:t>$100</a:t>
            </a:r>
          </a:p>
        </p:txBody>
      </p:sp>
      <p:sp>
        <p:nvSpPr>
          <p:cNvPr id="17428" name="Line 222"/>
          <p:cNvSpPr>
            <a:spLocks noChangeShapeType="1"/>
          </p:cNvSpPr>
          <p:nvPr/>
        </p:nvSpPr>
        <p:spPr bwMode="auto">
          <a:xfrm flipH="1">
            <a:off x="2427288" y="2949575"/>
            <a:ext cx="66833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9" name="Line 223"/>
          <p:cNvSpPr>
            <a:spLocks noChangeShapeType="1"/>
          </p:cNvSpPr>
          <p:nvPr/>
        </p:nvSpPr>
        <p:spPr bwMode="auto">
          <a:xfrm flipH="1">
            <a:off x="2427288" y="3857625"/>
            <a:ext cx="66833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0" name="Line 224"/>
          <p:cNvSpPr>
            <a:spLocks noChangeShapeType="1"/>
          </p:cNvSpPr>
          <p:nvPr/>
        </p:nvSpPr>
        <p:spPr bwMode="auto">
          <a:xfrm flipV="1">
            <a:off x="3095625" y="2949575"/>
            <a:ext cx="0" cy="8969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31" name="Group 225"/>
          <p:cNvGrpSpPr>
            <a:grpSpLocks/>
          </p:cNvGrpSpPr>
          <p:nvPr/>
        </p:nvGrpSpPr>
        <p:grpSpPr bwMode="auto">
          <a:xfrm>
            <a:off x="7899400" y="1612900"/>
            <a:ext cx="744538" cy="958850"/>
            <a:chOff x="2634" y="2618"/>
            <a:chExt cx="538" cy="692"/>
          </a:xfrm>
        </p:grpSpPr>
        <p:sp>
          <p:nvSpPr>
            <p:cNvPr id="17485" name="AutoShape 226"/>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7486" name="Freeform 227"/>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7487" name="Freeform 228"/>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7488" name="Rectangle 229"/>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7489" name="Rectangle 230"/>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7490" name="Oval 231"/>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7491" name="Oval 232"/>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7492" name="Oval 233"/>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7493" name="Oval 234"/>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7494" name="Freeform 235"/>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95" name="Freeform 236"/>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96" name="Freeform 237"/>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7432" name="Line 238"/>
          <p:cNvSpPr>
            <a:spLocks noChangeShapeType="1"/>
          </p:cNvSpPr>
          <p:nvPr/>
        </p:nvSpPr>
        <p:spPr bwMode="auto">
          <a:xfrm>
            <a:off x="1406525" y="2057400"/>
            <a:ext cx="6365875"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33" name="Group 239"/>
          <p:cNvGrpSpPr>
            <a:grpSpLocks/>
          </p:cNvGrpSpPr>
          <p:nvPr/>
        </p:nvGrpSpPr>
        <p:grpSpPr bwMode="auto">
          <a:xfrm>
            <a:off x="5276850" y="1646238"/>
            <a:ext cx="1182688" cy="825500"/>
            <a:chOff x="2237" y="1618"/>
            <a:chExt cx="745" cy="520"/>
          </a:xfrm>
        </p:grpSpPr>
        <p:sp>
          <p:nvSpPr>
            <p:cNvPr id="17478" name="Rectangle 240"/>
            <p:cNvSpPr>
              <a:spLocks noChangeArrowheads="1"/>
            </p:cNvSpPr>
            <p:nvPr/>
          </p:nvSpPr>
          <p:spPr bwMode="auto">
            <a:xfrm>
              <a:off x="2240" y="1618"/>
              <a:ext cx="742" cy="511"/>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17479" name="AutoShape 241"/>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80" name="Freeform 242"/>
            <p:cNvSpPr>
              <a:spLocks/>
            </p:cNvSpPr>
            <p:nvPr/>
          </p:nvSpPr>
          <p:spPr bwMode="auto">
            <a:xfrm>
              <a:off x="2610" y="1920"/>
              <a:ext cx="27" cy="193"/>
            </a:xfrm>
            <a:custGeom>
              <a:avLst/>
              <a:gdLst>
                <a:gd name="T0" fmla="*/ 1 w 40"/>
                <a:gd name="T1" fmla="*/ 1 h 288"/>
                <a:gd name="T2" fmla="*/ 1 w 40"/>
                <a:gd name="T3" fmla="*/ 2 h 288"/>
                <a:gd name="T4" fmla="*/ 1 w 40"/>
                <a:gd name="T5" fmla="*/ 2 h 288"/>
                <a:gd name="T6" fmla="*/ 1 w 40"/>
                <a:gd name="T7" fmla="*/ 2 h 288"/>
                <a:gd name="T8" fmla="*/ 1 w 40"/>
                <a:gd name="T9" fmla="*/ 3 h 288"/>
                <a:gd name="T10" fmla="*/ 1 w 40"/>
                <a:gd name="T11" fmla="*/ 3 h 288"/>
                <a:gd name="T12" fmla="*/ 1 w 40"/>
                <a:gd name="T13" fmla="*/ 3 h 288"/>
                <a:gd name="T14" fmla="*/ 1 w 40"/>
                <a:gd name="T15" fmla="*/ 3 h 288"/>
                <a:gd name="T16" fmla="*/ 1 w 40"/>
                <a:gd name="T17" fmla="*/ 3 h 288"/>
                <a:gd name="T18" fmla="*/ 1 w 40"/>
                <a:gd name="T19" fmla="*/ 3 h 288"/>
                <a:gd name="T20" fmla="*/ 1 w 40"/>
                <a:gd name="T21" fmla="*/ 3 h 288"/>
                <a:gd name="T22" fmla="*/ 0 w 40"/>
                <a:gd name="T23" fmla="*/ 3 h 288"/>
                <a:gd name="T24" fmla="*/ 0 w 40"/>
                <a:gd name="T25" fmla="*/ 2 h 288"/>
                <a:gd name="T26" fmla="*/ 0 w 40"/>
                <a:gd name="T27" fmla="*/ 2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1" name="Freeform 243"/>
            <p:cNvSpPr>
              <a:spLocks/>
            </p:cNvSpPr>
            <p:nvPr/>
          </p:nvSpPr>
          <p:spPr bwMode="auto">
            <a:xfrm>
              <a:off x="2439" y="1629"/>
              <a:ext cx="173" cy="484"/>
            </a:xfrm>
            <a:custGeom>
              <a:avLst/>
              <a:gdLst>
                <a:gd name="T0" fmla="*/ 2 w 259"/>
                <a:gd name="T1" fmla="*/ 9 h 723"/>
                <a:gd name="T2" fmla="*/ 2 w 259"/>
                <a:gd name="T3" fmla="*/ 7 h 723"/>
                <a:gd name="T4" fmla="*/ 1 w 259"/>
                <a:gd name="T5" fmla="*/ 7 h 723"/>
                <a:gd name="T6" fmla="*/ 1 w 259"/>
                <a:gd name="T7" fmla="*/ 7 h 723"/>
                <a:gd name="T8" fmla="*/ 1 w 259"/>
                <a:gd name="T9" fmla="*/ 7 h 723"/>
                <a:gd name="T10" fmla="*/ 1 w 259"/>
                <a:gd name="T11" fmla="*/ 7 h 723"/>
                <a:gd name="T12" fmla="*/ 1 w 259"/>
                <a:gd name="T13" fmla="*/ 7 h 723"/>
                <a:gd name="T14" fmla="*/ 1 w 259"/>
                <a:gd name="T15" fmla="*/ 6 h 723"/>
                <a:gd name="T16" fmla="*/ 1 w 259"/>
                <a:gd name="T17" fmla="*/ 6 h 723"/>
                <a:gd name="T18" fmla="*/ 1 w 259"/>
                <a:gd name="T19" fmla="*/ 6 h 723"/>
                <a:gd name="T20" fmla="*/ 1 w 259"/>
                <a:gd name="T21" fmla="*/ 6 h 723"/>
                <a:gd name="T22" fmla="*/ 1 w 259"/>
                <a:gd name="T23" fmla="*/ 6 h 723"/>
                <a:gd name="T24" fmla="*/ 1 w 259"/>
                <a:gd name="T25" fmla="*/ 6 h 723"/>
                <a:gd name="T26" fmla="*/ 1 w 259"/>
                <a:gd name="T27" fmla="*/ 6 h 723"/>
                <a:gd name="T28" fmla="*/ 1 w 259"/>
                <a:gd name="T29" fmla="*/ 7 h 723"/>
                <a:gd name="T30" fmla="*/ 1 w 259"/>
                <a:gd name="T31" fmla="*/ 7 h 723"/>
                <a:gd name="T32" fmla="*/ 1 w 259"/>
                <a:gd name="T33" fmla="*/ 7 h 723"/>
                <a:gd name="T34" fmla="*/ 1 w 259"/>
                <a:gd name="T35" fmla="*/ 7 h 723"/>
                <a:gd name="T36" fmla="*/ 1 w 259"/>
                <a:gd name="T37" fmla="*/ 7 h 723"/>
                <a:gd name="T38" fmla="*/ 2 w 259"/>
                <a:gd name="T39" fmla="*/ 7 h 723"/>
                <a:gd name="T40" fmla="*/ 1 w 259"/>
                <a:gd name="T41" fmla="*/ 5 h 723"/>
                <a:gd name="T42" fmla="*/ 1 w 259"/>
                <a:gd name="T43" fmla="*/ 4 h 723"/>
                <a:gd name="T44" fmla="*/ 1 w 259"/>
                <a:gd name="T45" fmla="*/ 3 h 723"/>
                <a:gd name="T46" fmla="*/ 1 w 259"/>
                <a:gd name="T47" fmla="*/ 2 h 723"/>
                <a:gd name="T48" fmla="*/ 1 w 259"/>
                <a:gd name="T49" fmla="*/ 1 h 723"/>
                <a:gd name="T50" fmla="*/ 2 w 259"/>
                <a:gd name="T51" fmla="*/ 0 h 723"/>
                <a:gd name="T52" fmla="*/ 3 w 259"/>
                <a:gd name="T53" fmla="*/ 1 h 723"/>
                <a:gd name="T54" fmla="*/ 3 w 259"/>
                <a:gd name="T55" fmla="*/ 1 h 723"/>
                <a:gd name="T56" fmla="*/ 3 w 259"/>
                <a:gd name="T57" fmla="*/ 1 h 723"/>
                <a:gd name="T58" fmla="*/ 3 w 259"/>
                <a:gd name="T59" fmla="*/ 1 h 723"/>
                <a:gd name="T60" fmla="*/ 3 w 259"/>
                <a:gd name="T61" fmla="*/ 1 h 723"/>
                <a:gd name="T62" fmla="*/ 3 w 259"/>
                <a:gd name="T63" fmla="*/ 1 h 723"/>
                <a:gd name="T64" fmla="*/ 3 w 259"/>
                <a:gd name="T65" fmla="*/ 1 h 723"/>
                <a:gd name="T66" fmla="*/ 3 w 259"/>
                <a:gd name="T67" fmla="*/ 1 h 723"/>
                <a:gd name="T68" fmla="*/ 3 w 259"/>
                <a:gd name="T69" fmla="*/ 1 h 723"/>
                <a:gd name="T70" fmla="*/ 2 w 259"/>
                <a:gd name="T71" fmla="*/ 1 h 723"/>
                <a:gd name="T72" fmla="*/ 2 w 259"/>
                <a:gd name="T73" fmla="*/ 1 h 723"/>
                <a:gd name="T74" fmla="*/ 1 w 259"/>
                <a:gd name="T75" fmla="*/ 1 h 723"/>
                <a:gd name="T76" fmla="*/ 1 w 259"/>
                <a:gd name="T77" fmla="*/ 2 h 723"/>
                <a:gd name="T78" fmla="*/ 1 w 259"/>
                <a:gd name="T79" fmla="*/ 3 h 723"/>
                <a:gd name="T80" fmla="*/ 2 w 259"/>
                <a:gd name="T81" fmla="*/ 3 h 723"/>
                <a:gd name="T82" fmla="*/ 2 w 259"/>
                <a:gd name="T83" fmla="*/ 3 h 723"/>
                <a:gd name="T84" fmla="*/ 3 w 259"/>
                <a:gd name="T85" fmla="*/ 3 h 723"/>
                <a:gd name="T86" fmla="*/ 3 w 259"/>
                <a:gd name="T87" fmla="*/ 3 h 723"/>
                <a:gd name="T88" fmla="*/ 3 w 259"/>
                <a:gd name="T89" fmla="*/ 3 h 723"/>
                <a:gd name="T90" fmla="*/ 3 w 259"/>
                <a:gd name="T91" fmla="*/ 3 h 723"/>
                <a:gd name="T92" fmla="*/ 3 w 259"/>
                <a:gd name="T93" fmla="*/ 3 h 723"/>
                <a:gd name="T94" fmla="*/ 3 w 259"/>
                <a:gd name="T95" fmla="*/ 4 h 723"/>
                <a:gd name="T96" fmla="*/ 3 w 259"/>
                <a:gd name="T97" fmla="*/ 5 h 723"/>
                <a:gd name="T98" fmla="*/ 3 w 259"/>
                <a:gd name="T99" fmla="*/ 5 h 723"/>
                <a:gd name="T100" fmla="*/ 3 w 259"/>
                <a:gd name="T101" fmla="*/ 5 h 723"/>
                <a:gd name="T102" fmla="*/ 3 w 259"/>
                <a:gd name="T103" fmla="*/ 5 h 723"/>
                <a:gd name="T104" fmla="*/ 3 w 259"/>
                <a:gd name="T105" fmla="*/ 7 h 723"/>
                <a:gd name="T106" fmla="*/ 3 w 259"/>
                <a:gd name="T107" fmla="*/ 7 h 723"/>
                <a:gd name="T108" fmla="*/ 3 w 259"/>
                <a:gd name="T109" fmla="*/ 7 h 723"/>
                <a:gd name="T110" fmla="*/ 3 w 259"/>
                <a:gd name="T111" fmla="*/ 7 h 723"/>
                <a:gd name="T112" fmla="*/ 3 w 259"/>
                <a:gd name="T113" fmla="*/ 7 h 723"/>
                <a:gd name="T114" fmla="*/ 3 w 259"/>
                <a:gd name="T115" fmla="*/ 7 h 723"/>
                <a:gd name="T116" fmla="*/ 3 w 259"/>
                <a:gd name="T117" fmla="*/ 7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2" name="Freeform 244"/>
            <p:cNvSpPr>
              <a:spLocks/>
            </p:cNvSpPr>
            <p:nvPr/>
          </p:nvSpPr>
          <p:spPr bwMode="auto">
            <a:xfrm>
              <a:off x="2564" y="1689"/>
              <a:ext cx="24" cy="116"/>
            </a:xfrm>
            <a:custGeom>
              <a:avLst/>
              <a:gdLst>
                <a:gd name="T0" fmla="*/ 1 w 35"/>
                <a:gd name="T1" fmla="*/ 2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2 h 173"/>
                <a:gd name="T24" fmla="*/ 1 w 35"/>
                <a:gd name="T25" fmla="*/ 2 h 173"/>
                <a:gd name="T26" fmla="*/ 1 w 35"/>
                <a:gd name="T27" fmla="*/ 2 h 173"/>
                <a:gd name="T28" fmla="*/ 1 w 35"/>
                <a:gd name="T29" fmla="*/ 2 h 173"/>
                <a:gd name="T30" fmla="*/ 1 w 35"/>
                <a:gd name="T31" fmla="*/ 2 h 173"/>
                <a:gd name="T32" fmla="*/ 1 w 35"/>
                <a:gd name="T33" fmla="*/ 2 h 173"/>
                <a:gd name="T34" fmla="*/ 1 w 35"/>
                <a:gd name="T35" fmla="*/ 2 h 173"/>
                <a:gd name="T36" fmla="*/ 1 w 35"/>
                <a:gd name="T37" fmla="*/ 2 h 173"/>
                <a:gd name="T38" fmla="*/ 1 w 35"/>
                <a:gd name="T39" fmla="*/ 2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3" name="Freeform 245"/>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2 w 226"/>
                <a:gd name="T7" fmla="*/ 1 h 655"/>
                <a:gd name="T8" fmla="*/ 2 w 226"/>
                <a:gd name="T9" fmla="*/ 2 h 655"/>
                <a:gd name="T10" fmla="*/ 2 w 226"/>
                <a:gd name="T11" fmla="*/ 2 h 655"/>
                <a:gd name="T12" fmla="*/ 2 w 226"/>
                <a:gd name="T13" fmla="*/ 2 h 655"/>
                <a:gd name="T14" fmla="*/ 2 w 226"/>
                <a:gd name="T15" fmla="*/ 3 h 655"/>
                <a:gd name="T16" fmla="*/ 2 w 226"/>
                <a:gd name="T17" fmla="*/ 3 h 655"/>
                <a:gd name="T18" fmla="*/ 1 w 226"/>
                <a:gd name="T19" fmla="*/ 3 h 655"/>
                <a:gd name="T20" fmla="*/ 1 w 226"/>
                <a:gd name="T21" fmla="*/ 3 h 655"/>
                <a:gd name="T22" fmla="*/ 1 w 226"/>
                <a:gd name="T23" fmla="*/ 3 h 655"/>
                <a:gd name="T24" fmla="*/ 1 w 226"/>
                <a:gd name="T25" fmla="*/ 2 h 655"/>
                <a:gd name="T26" fmla="*/ 1 w 226"/>
                <a:gd name="T27" fmla="*/ 2 h 655"/>
                <a:gd name="T28" fmla="*/ 1 w 226"/>
                <a:gd name="T29" fmla="*/ 2 h 655"/>
                <a:gd name="T30" fmla="*/ 1 w 226"/>
                <a:gd name="T31" fmla="*/ 2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3 h 655"/>
                <a:gd name="T50" fmla="*/ 1 w 226"/>
                <a:gd name="T51" fmla="*/ 4 h 655"/>
                <a:gd name="T52" fmla="*/ 1 w 226"/>
                <a:gd name="T53" fmla="*/ 4 h 655"/>
                <a:gd name="T54" fmla="*/ 2 w 226"/>
                <a:gd name="T55" fmla="*/ 4 h 655"/>
                <a:gd name="T56" fmla="*/ 2 w 226"/>
                <a:gd name="T57" fmla="*/ 5 h 655"/>
                <a:gd name="T58" fmla="*/ 2 w 226"/>
                <a:gd name="T59" fmla="*/ 5 h 655"/>
                <a:gd name="T60" fmla="*/ 3 w 226"/>
                <a:gd name="T61" fmla="*/ 5 h 655"/>
                <a:gd name="T62" fmla="*/ 3 w 226"/>
                <a:gd name="T63" fmla="*/ 5 h 655"/>
                <a:gd name="T64" fmla="*/ 3 w 226"/>
                <a:gd name="T65" fmla="*/ 6 h 655"/>
                <a:gd name="T66" fmla="*/ 3 w 226"/>
                <a:gd name="T67" fmla="*/ 6 h 655"/>
                <a:gd name="T68" fmla="*/ 3 w 226"/>
                <a:gd name="T69" fmla="*/ 7 h 655"/>
                <a:gd name="T70" fmla="*/ 2 w 226"/>
                <a:gd name="T71" fmla="*/ 7 h 655"/>
                <a:gd name="T72" fmla="*/ 2 w 226"/>
                <a:gd name="T73" fmla="*/ 7 h 655"/>
                <a:gd name="T74" fmla="*/ 2 w 226"/>
                <a:gd name="T75" fmla="*/ 7 h 655"/>
                <a:gd name="T76" fmla="*/ 1 w 226"/>
                <a:gd name="T77" fmla="*/ 7 h 655"/>
                <a:gd name="T78" fmla="*/ 1 w 226"/>
                <a:gd name="T79" fmla="*/ 7 h 655"/>
                <a:gd name="T80" fmla="*/ 1 w 226"/>
                <a:gd name="T81" fmla="*/ 7 h 655"/>
                <a:gd name="T82" fmla="*/ 1 w 226"/>
                <a:gd name="T83" fmla="*/ 7 h 655"/>
                <a:gd name="T84" fmla="*/ 1 w 226"/>
                <a:gd name="T85" fmla="*/ 7 h 655"/>
                <a:gd name="T86" fmla="*/ 1 w 226"/>
                <a:gd name="T87" fmla="*/ 7 h 655"/>
                <a:gd name="T88" fmla="*/ 1 w 226"/>
                <a:gd name="T89" fmla="*/ 7 h 655"/>
                <a:gd name="T90" fmla="*/ 1 w 226"/>
                <a:gd name="T91" fmla="*/ 7 h 655"/>
                <a:gd name="T92" fmla="*/ 1 w 226"/>
                <a:gd name="T93" fmla="*/ 7 h 655"/>
                <a:gd name="T94" fmla="*/ 1 w 226"/>
                <a:gd name="T95" fmla="*/ 7 h 655"/>
                <a:gd name="T96" fmla="*/ 1 w 226"/>
                <a:gd name="T97" fmla="*/ 6 h 655"/>
                <a:gd name="T98" fmla="*/ 1 w 226"/>
                <a:gd name="T99" fmla="*/ 6 h 655"/>
                <a:gd name="T100" fmla="*/ 1 w 226"/>
                <a:gd name="T101" fmla="*/ 6 h 655"/>
                <a:gd name="T102" fmla="*/ 1 w 226"/>
                <a:gd name="T103" fmla="*/ 5 h 655"/>
                <a:gd name="T104" fmla="*/ 1 w 226"/>
                <a:gd name="T105" fmla="*/ 5 h 655"/>
                <a:gd name="T106" fmla="*/ 1 w 226"/>
                <a:gd name="T107" fmla="*/ 5 h 655"/>
                <a:gd name="T108" fmla="*/ 1 w 226"/>
                <a:gd name="T109" fmla="*/ 5 h 655"/>
                <a:gd name="T110" fmla="*/ 1 w 226"/>
                <a:gd name="T111" fmla="*/ 5 h 655"/>
                <a:gd name="T112" fmla="*/ 0 w 226"/>
                <a:gd name="T113" fmla="*/ 4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4" name="Rectangle 246"/>
            <p:cNvSpPr>
              <a:spLocks noChangeArrowheads="1"/>
            </p:cNvSpPr>
            <p:nvPr/>
          </p:nvSpPr>
          <p:spPr bwMode="auto">
            <a:xfrm>
              <a:off x="2237" y="1622"/>
              <a:ext cx="151" cy="510"/>
            </a:xfrm>
            <a:prstGeom prst="rect">
              <a:avLst/>
            </a:prstGeom>
            <a:solidFill>
              <a:srgbClr val="CCFFCC"/>
            </a:solidFill>
            <a:ln w="28575" algn="ctr">
              <a:solidFill>
                <a:schemeClr val="bg1"/>
              </a:solidFill>
              <a:miter lim="800000"/>
              <a:headEnd/>
              <a:tailEnd/>
            </a:ln>
          </p:spPr>
          <p:txBody>
            <a:bodyPr lIns="0" tIns="0" rIns="0" bIns="0" anchor="ctr">
              <a:spAutoFit/>
            </a:bodyPr>
            <a:lstStyle/>
            <a:p>
              <a:endParaRPr lang="en-US"/>
            </a:p>
          </p:txBody>
        </p:sp>
      </p:grpSp>
      <p:sp>
        <p:nvSpPr>
          <p:cNvPr id="17434" name="Text Box 247"/>
          <p:cNvSpPr txBox="1">
            <a:spLocks noChangeArrowheads="1"/>
          </p:cNvSpPr>
          <p:nvPr/>
        </p:nvSpPr>
        <p:spPr bwMode="auto">
          <a:xfrm>
            <a:off x="5499100" y="2487613"/>
            <a:ext cx="720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2400" b="1">
                <a:solidFill>
                  <a:schemeClr val="bg1"/>
                </a:solidFill>
              </a:rPr>
              <a:t>$25</a:t>
            </a:r>
          </a:p>
        </p:txBody>
      </p:sp>
      <p:sp>
        <p:nvSpPr>
          <p:cNvPr id="17435" name="Text Box 248"/>
          <p:cNvSpPr txBox="1">
            <a:spLocks noChangeArrowheads="1"/>
          </p:cNvSpPr>
          <p:nvPr/>
        </p:nvSpPr>
        <p:spPr bwMode="auto">
          <a:xfrm>
            <a:off x="2774950" y="4551363"/>
            <a:ext cx="1955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b="1">
                <a:solidFill>
                  <a:srgbClr val="D33819"/>
                </a:solidFill>
              </a:rPr>
              <a:t>You billed me the wrong amount!</a:t>
            </a:r>
          </a:p>
        </p:txBody>
      </p:sp>
      <p:sp>
        <p:nvSpPr>
          <p:cNvPr id="17436" name="Text Box 249"/>
          <p:cNvSpPr txBox="1">
            <a:spLocks noChangeArrowheads="1"/>
          </p:cNvSpPr>
          <p:nvPr/>
        </p:nvSpPr>
        <p:spPr bwMode="auto">
          <a:xfrm>
            <a:off x="6146800" y="3486150"/>
            <a:ext cx="1955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b="1">
                <a:solidFill>
                  <a:srgbClr val="D33819"/>
                </a:solidFill>
              </a:rPr>
              <a:t>The bank account is closed!</a:t>
            </a:r>
          </a:p>
        </p:txBody>
      </p:sp>
      <p:sp>
        <p:nvSpPr>
          <p:cNvPr id="17437" name="Text Box 250"/>
          <p:cNvSpPr txBox="1">
            <a:spLocks noChangeArrowheads="1"/>
          </p:cNvSpPr>
          <p:nvPr/>
        </p:nvSpPr>
        <p:spPr bwMode="auto">
          <a:xfrm>
            <a:off x="2574925" y="1103313"/>
            <a:ext cx="2540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b="1">
                <a:solidFill>
                  <a:srgbClr val="D33819"/>
                </a:solidFill>
              </a:rPr>
              <a:t>This policy is credited to the wrong producer!</a:t>
            </a:r>
          </a:p>
        </p:txBody>
      </p:sp>
      <p:grpSp>
        <p:nvGrpSpPr>
          <p:cNvPr id="17438" name="Group 165"/>
          <p:cNvGrpSpPr>
            <a:grpSpLocks/>
          </p:cNvGrpSpPr>
          <p:nvPr/>
        </p:nvGrpSpPr>
        <p:grpSpPr bwMode="auto">
          <a:xfrm>
            <a:off x="7205663" y="101600"/>
            <a:ext cx="1817687" cy="1314450"/>
            <a:chOff x="6774129" y="164123"/>
            <a:chExt cx="1816985" cy="1313944"/>
          </a:xfrm>
        </p:grpSpPr>
        <p:sp>
          <p:nvSpPr>
            <p:cNvPr id="17463" name="Rounded Rectangle 164"/>
            <p:cNvSpPr>
              <a:spLocks noChangeArrowheads="1"/>
            </p:cNvSpPr>
            <p:nvPr/>
          </p:nvSpPr>
          <p:spPr bwMode="auto">
            <a:xfrm>
              <a:off x="7384421" y="358870"/>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7464" name="Rounded Rectangle 146"/>
            <p:cNvSpPr>
              <a:spLocks noChangeArrowheads="1"/>
            </p:cNvSpPr>
            <p:nvPr/>
          </p:nvSpPr>
          <p:spPr bwMode="auto">
            <a:xfrm>
              <a:off x="7390821" y="678838"/>
              <a:ext cx="538477" cy="213586"/>
            </a:xfrm>
            <a:prstGeom prst="roundRect">
              <a:avLst>
                <a:gd name="adj" fmla="val 16667"/>
              </a:avLst>
            </a:prstGeom>
            <a:solidFill>
              <a:srgbClr val="FFC000"/>
            </a:solidFill>
            <a:ln w="12700" algn="ctr">
              <a:solidFill>
                <a:schemeClr val="bg1"/>
              </a:solidFill>
              <a:round/>
              <a:headEnd/>
              <a:tailEnd/>
            </a:ln>
          </p:spPr>
          <p:txBody>
            <a:bodyPr wrap="none" lIns="0" tIns="0" rIns="0" bIns="0" anchor="ctr">
              <a:spAutoFit/>
            </a:bodyPr>
            <a:lstStyle/>
            <a:p>
              <a:endParaRPr lang="en-US"/>
            </a:p>
          </p:txBody>
        </p:sp>
        <p:sp>
          <p:nvSpPr>
            <p:cNvPr id="17465" name="Rounded Rectangle 147"/>
            <p:cNvSpPr>
              <a:spLocks noChangeArrowheads="1"/>
            </p:cNvSpPr>
            <p:nvPr/>
          </p:nvSpPr>
          <p:spPr bwMode="auto">
            <a:xfrm>
              <a:off x="7390821" y="1264481"/>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7466" name="Rounded Rectangle 148"/>
            <p:cNvSpPr>
              <a:spLocks noChangeArrowheads="1"/>
            </p:cNvSpPr>
            <p:nvPr/>
          </p:nvSpPr>
          <p:spPr bwMode="auto">
            <a:xfrm>
              <a:off x="8052637" y="581609"/>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7467" name="Rounded Rectangle 149"/>
            <p:cNvSpPr>
              <a:spLocks noChangeArrowheads="1"/>
            </p:cNvSpPr>
            <p:nvPr/>
          </p:nvSpPr>
          <p:spPr bwMode="auto">
            <a:xfrm>
              <a:off x="8052637" y="1068947"/>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7468" name="Rounded Rectangle 150"/>
            <p:cNvSpPr>
              <a:spLocks noChangeArrowheads="1"/>
            </p:cNvSpPr>
            <p:nvPr/>
          </p:nvSpPr>
          <p:spPr bwMode="auto">
            <a:xfrm>
              <a:off x="6774129" y="1068947"/>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7469" name="Rounded Rectangle 151"/>
            <p:cNvSpPr>
              <a:spLocks noChangeArrowheads="1"/>
            </p:cNvSpPr>
            <p:nvPr/>
          </p:nvSpPr>
          <p:spPr bwMode="auto">
            <a:xfrm>
              <a:off x="6774129" y="563559"/>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7470" name="Rounded Rectangle 153"/>
            <p:cNvSpPr>
              <a:spLocks noChangeArrowheads="1"/>
            </p:cNvSpPr>
            <p:nvPr/>
          </p:nvSpPr>
          <p:spPr bwMode="auto">
            <a:xfrm>
              <a:off x="7390821" y="972681"/>
              <a:ext cx="538477" cy="213586"/>
            </a:xfrm>
            <a:prstGeom prst="roundRect">
              <a:avLst>
                <a:gd name="adj" fmla="val 16667"/>
              </a:avLst>
            </a:prstGeom>
            <a:solidFill>
              <a:srgbClr val="B2B2B2"/>
            </a:solidFill>
            <a:ln w="12700" algn="ctr">
              <a:solidFill>
                <a:srgbClr val="B2B2B2"/>
              </a:solidFill>
              <a:round/>
              <a:headEnd/>
              <a:tailEnd/>
            </a:ln>
          </p:spPr>
          <p:txBody>
            <a:bodyPr wrap="none" lIns="0" tIns="0" rIns="0" bIns="0" anchor="ctr">
              <a:spAutoFit/>
            </a:bodyPr>
            <a:lstStyle/>
            <a:p>
              <a:endParaRPr lang="en-US"/>
            </a:p>
          </p:txBody>
        </p:sp>
        <p:cxnSp>
          <p:nvCxnSpPr>
            <p:cNvPr id="17471" name="Straight Arrow Connector 154"/>
            <p:cNvCxnSpPr>
              <a:cxnSpLocks noChangeShapeType="1"/>
            </p:cNvCxnSpPr>
            <p:nvPr/>
          </p:nvCxnSpPr>
          <p:spPr bwMode="auto">
            <a:xfrm>
              <a:off x="7950356" y="440219"/>
              <a:ext cx="279767" cy="132363"/>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7472" name="Straight Arrow Connector 155"/>
            <p:cNvCxnSpPr>
              <a:cxnSpLocks noChangeShapeType="1"/>
            </p:cNvCxnSpPr>
            <p:nvPr/>
          </p:nvCxnSpPr>
          <p:spPr bwMode="auto">
            <a:xfrm rot="10800000" flipV="1">
              <a:off x="7959381" y="1297571"/>
              <a:ext cx="342941" cy="117323"/>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7473" name="Straight Arrow Connector 156"/>
            <p:cNvCxnSpPr>
              <a:cxnSpLocks noChangeShapeType="1"/>
            </p:cNvCxnSpPr>
            <p:nvPr/>
          </p:nvCxnSpPr>
          <p:spPr bwMode="auto">
            <a:xfrm rot="10800000">
              <a:off x="7032839" y="1303588"/>
              <a:ext cx="336924" cy="129356"/>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7474" name="Straight Arrow Connector 157"/>
            <p:cNvCxnSpPr>
              <a:cxnSpLocks noChangeShapeType="1"/>
            </p:cNvCxnSpPr>
            <p:nvPr/>
          </p:nvCxnSpPr>
          <p:spPr bwMode="auto">
            <a:xfrm rot="10800000" flipV="1">
              <a:off x="7062921" y="440219"/>
              <a:ext cx="303834" cy="111306"/>
            </a:xfrm>
            <a:prstGeom prst="straightConnector1">
              <a:avLst/>
            </a:prstGeom>
            <a:noFill/>
            <a:ln w="28575" algn="ctr">
              <a:solidFill>
                <a:srgbClr val="B2B2B2"/>
              </a:solidFill>
              <a:round/>
              <a:headEnd type="triangle" w="med" len="med"/>
              <a:tailEnd/>
            </a:ln>
            <a:extLst>
              <a:ext uri="{909E8E84-426E-40DD-AFC4-6F175D3DCCD1}">
                <a14:hiddenFill xmlns:a14="http://schemas.microsoft.com/office/drawing/2010/main">
                  <a:noFill/>
                </a14:hiddenFill>
              </a:ext>
            </a:extLst>
          </p:spPr>
        </p:cxnSp>
        <p:cxnSp>
          <p:nvCxnSpPr>
            <p:cNvPr id="17475" name="Straight Arrow Connector 158"/>
            <p:cNvCxnSpPr>
              <a:cxnSpLocks noChangeShapeType="1"/>
            </p:cNvCxnSpPr>
            <p:nvPr/>
          </p:nvCxnSpPr>
          <p:spPr bwMode="auto">
            <a:xfrm rot="5400000" flipH="1" flipV="1">
              <a:off x="6921534" y="924548"/>
              <a:ext cx="252693" cy="387"/>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7476" name="Straight Arrow Connector 159"/>
            <p:cNvCxnSpPr>
              <a:cxnSpLocks noChangeShapeType="1"/>
            </p:cNvCxnSpPr>
            <p:nvPr/>
          </p:nvCxnSpPr>
          <p:spPr bwMode="auto">
            <a:xfrm rot="16200000" flipH="1">
              <a:off x="8194025" y="947995"/>
              <a:ext cx="252693" cy="387"/>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sp>
          <p:nvSpPr>
            <p:cNvPr id="17477" name="Right Arrow 160"/>
            <p:cNvSpPr>
              <a:spLocks noChangeArrowheads="1"/>
            </p:cNvSpPr>
            <p:nvPr/>
          </p:nvSpPr>
          <p:spPr bwMode="auto">
            <a:xfrm rot="5400000">
              <a:off x="7575097" y="91797"/>
              <a:ext cx="175849" cy="320502"/>
            </a:xfrm>
            <a:prstGeom prst="rightArrow">
              <a:avLst>
                <a:gd name="adj1" fmla="val 50000"/>
                <a:gd name="adj2" fmla="val 50000"/>
              </a:avLst>
            </a:prstGeom>
            <a:solidFill>
              <a:srgbClr val="B2B2B2"/>
            </a:solidFill>
            <a:ln w="12700" algn="ctr">
              <a:solidFill>
                <a:srgbClr val="B2B2B2"/>
              </a:solidFill>
              <a:round/>
              <a:headEnd/>
              <a:tailEnd/>
            </a:ln>
          </p:spPr>
          <p:txBody>
            <a:bodyPr lIns="0" tIns="0" rIns="0" bIns="0" anchor="ctr"/>
            <a:lstStyle/>
            <a:p>
              <a:endParaRPr lang="en-US"/>
            </a:p>
          </p:txBody>
        </p:sp>
      </p:grpSp>
      <p:grpSp>
        <p:nvGrpSpPr>
          <p:cNvPr id="17439" name="Group 154"/>
          <p:cNvGrpSpPr>
            <a:grpSpLocks/>
          </p:cNvGrpSpPr>
          <p:nvPr/>
        </p:nvGrpSpPr>
        <p:grpSpPr bwMode="auto">
          <a:xfrm>
            <a:off x="449263" y="1682750"/>
            <a:ext cx="873125" cy="720725"/>
            <a:chOff x="1426" y="2489"/>
            <a:chExt cx="815" cy="673"/>
          </a:xfrm>
        </p:grpSpPr>
        <p:sp>
          <p:nvSpPr>
            <p:cNvPr id="17440" name="AutoShape 155"/>
            <p:cNvSpPr>
              <a:spLocks noChangeArrowheads="1"/>
            </p:cNvSpPr>
            <p:nvPr/>
          </p:nvSpPr>
          <p:spPr bwMode="auto">
            <a:xfrm>
              <a:off x="1426" y="2620"/>
              <a:ext cx="815" cy="542"/>
            </a:xfrm>
            <a:prstGeom prst="cube">
              <a:avLst>
                <a:gd name="adj" fmla="val 18921"/>
              </a:avLst>
            </a:prstGeom>
            <a:solidFill>
              <a:srgbClr val="FFFF99"/>
            </a:solidFill>
            <a:ln w="12700">
              <a:solidFill>
                <a:schemeClr val="bg1"/>
              </a:solidFill>
              <a:miter lim="800000"/>
              <a:headEnd/>
              <a:tailEnd/>
            </a:ln>
          </p:spPr>
          <p:txBody>
            <a:bodyPr wrap="none" anchor="ctr"/>
            <a:lstStyle/>
            <a:p>
              <a:endParaRPr lang="en-US"/>
            </a:p>
          </p:txBody>
        </p:sp>
        <p:sp>
          <p:nvSpPr>
            <p:cNvPr id="17441" name="Rectangle 156"/>
            <p:cNvSpPr>
              <a:spLocks noChangeArrowheads="1"/>
            </p:cNvSpPr>
            <p:nvPr/>
          </p:nvSpPr>
          <p:spPr bwMode="auto">
            <a:xfrm>
              <a:off x="1662" y="2786"/>
              <a:ext cx="235" cy="376"/>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7442" name="Rectangle 157"/>
            <p:cNvSpPr>
              <a:spLocks noChangeArrowheads="1"/>
            </p:cNvSpPr>
            <p:nvPr/>
          </p:nvSpPr>
          <p:spPr bwMode="auto">
            <a:xfrm>
              <a:off x="1476" y="2786"/>
              <a:ext cx="119" cy="17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443" name="Rectangle 158"/>
            <p:cNvSpPr>
              <a:spLocks noChangeArrowheads="1"/>
            </p:cNvSpPr>
            <p:nvPr/>
          </p:nvSpPr>
          <p:spPr bwMode="auto">
            <a:xfrm>
              <a:off x="1956" y="2786"/>
              <a:ext cx="123" cy="17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7444" name="Rectangle 159"/>
            <p:cNvSpPr>
              <a:spLocks noChangeArrowheads="1"/>
            </p:cNvSpPr>
            <p:nvPr/>
          </p:nvSpPr>
          <p:spPr bwMode="auto">
            <a:xfrm>
              <a:off x="1839" y="2952"/>
              <a:ext cx="32" cy="7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7445" name="Rectangle 160"/>
            <p:cNvSpPr>
              <a:spLocks noChangeArrowheads="1"/>
            </p:cNvSpPr>
            <p:nvPr/>
          </p:nvSpPr>
          <p:spPr bwMode="auto">
            <a:xfrm>
              <a:off x="1509" y="2489"/>
              <a:ext cx="583" cy="228"/>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7446" name="Line 161"/>
            <p:cNvSpPr>
              <a:spLocks noChangeShapeType="1"/>
            </p:cNvSpPr>
            <p:nvPr/>
          </p:nvSpPr>
          <p:spPr bwMode="auto">
            <a:xfrm>
              <a:off x="2087" y="2540"/>
              <a:ext cx="96" cy="10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7" name="Line 162"/>
            <p:cNvSpPr>
              <a:spLocks noChangeShapeType="1"/>
            </p:cNvSpPr>
            <p:nvPr/>
          </p:nvSpPr>
          <p:spPr bwMode="auto">
            <a:xfrm>
              <a:off x="2094" y="2628"/>
              <a:ext cx="51" cy="5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448" name="Group 163"/>
            <p:cNvGrpSpPr>
              <a:grpSpLocks/>
            </p:cNvGrpSpPr>
            <p:nvPr/>
          </p:nvGrpSpPr>
          <p:grpSpPr bwMode="auto">
            <a:xfrm>
              <a:off x="1534" y="2525"/>
              <a:ext cx="518" cy="139"/>
              <a:chOff x="2386" y="998"/>
              <a:chExt cx="529" cy="142"/>
            </a:xfrm>
          </p:grpSpPr>
          <p:sp>
            <p:nvSpPr>
              <p:cNvPr id="17449" name="Line 164"/>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0" name="Line 165"/>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1" name="Line 166"/>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2" name="Line 167"/>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3" name="Line 168"/>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4" name="Line 169"/>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5" name="Line 170"/>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6" name="Line 171"/>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7" name="Line 172"/>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8" name="Line 173"/>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9" name="Line 174"/>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0" name="Line 175"/>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1" name="Freeform 176"/>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62" name="Freeform 177"/>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162" name="Group 148"/>
          <p:cNvGrpSpPr>
            <a:grpSpLocks/>
          </p:cNvGrpSpPr>
          <p:nvPr/>
        </p:nvGrpSpPr>
        <p:grpSpPr bwMode="auto">
          <a:xfrm>
            <a:off x="7619860" y="5454599"/>
            <a:ext cx="1049569" cy="830314"/>
            <a:chOff x="3942556" y="1245638"/>
            <a:chExt cx="1284287" cy="1016000"/>
          </a:xfrm>
        </p:grpSpPr>
        <p:pic>
          <p:nvPicPr>
            <p:cNvPr id="163" name="Picture 110" descr="j02909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 name="Group 3"/>
            <p:cNvGrpSpPr>
              <a:grpSpLocks/>
            </p:cNvGrpSpPr>
            <p:nvPr/>
          </p:nvGrpSpPr>
          <p:grpSpPr bwMode="auto">
            <a:xfrm rot="-960000">
              <a:off x="4485519" y="1533397"/>
              <a:ext cx="426056" cy="480044"/>
              <a:chOff x="2324" y="435"/>
              <a:chExt cx="933" cy="1052"/>
            </a:xfrm>
          </p:grpSpPr>
          <p:sp>
            <p:nvSpPr>
              <p:cNvPr id="165"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166"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7"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8"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69" name="Group 8"/>
              <p:cNvGrpSpPr>
                <a:grpSpLocks/>
              </p:cNvGrpSpPr>
              <p:nvPr/>
            </p:nvGrpSpPr>
            <p:grpSpPr bwMode="auto">
              <a:xfrm>
                <a:off x="2889" y="957"/>
                <a:ext cx="348" cy="510"/>
                <a:chOff x="2784" y="3210"/>
                <a:chExt cx="523" cy="772"/>
              </a:xfrm>
            </p:grpSpPr>
            <p:sp>
              <p:nvSpPr>
                <p:cNvPr id="170"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71"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72"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173"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Group 148"/>
          <p:cNvGrpSpPr>
            <a:grpSpLocks/>
          </p:cNvGrpSpPr>
          <p:nvPr/>
        </p:nvGrpSpPr>
        <p:grpSpPr bwMode="auto">
          <a:xfrm>
            <a:off x="477237" y="3150378"/>
            <a:ext cx="1049569" cy="830314"/>
            <a:chOff x="3942556" y="1245638"/>
            <a:chExt cx="1284287" cy="1016000"/>
          </a:xfrm>
        </p:grpSpPr>
        <p:pic>
          <p:nvPicPr>
            <p:cNvPr id="109"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0" name="Group 3"/>
            <p:cNvGrpSpPr>
              <a:grpSpLocks/>
            </p:cNvGrpSpPr>
            <p:nvPr/>
          </p:nvGrpSpPr>
          <p:grpSpPr bwMode="auto">
            <a:xfrm rot="-960000">
              <a:off x="4485519" y="1533397"/>
              <a:ext cx="426056" cy="480044"/>
              <a:chOff x="2324" y="435"/>
              <a:chExt cx="933" cy="1052"/>
            </a:xfrm>
          </p:grpSpPr>
          <p:sp>
            <p:nvSpPr>
              <p:cNvPr id="111"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112"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4"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15" name="Group 8"/>
              <p:cNvGrpSpPr>
                <a:grpSpLocks/>
              </p:cNvGrpSpPr>
              <p:nvPr/>
            </p:nvGrpSpPr>
            <p:grpSpPr bwMode="auto">
              <a:xfrm>
                <a:off x="2889" y="957"/>
                <a:ext cx="348" cy="510"/>
                <a:chOff x="2784" y="3210"/>
                <a:chExt cx="523" cy="772"/>
              </a:xfrm>
            </p:grpSpPr>
            <p:sp>
              <p:nvSpPr>
                <p:cNvPr id="116"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17"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18"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119"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sp>
        <p:nvSpPr>
          <p:cNvPr id="18434" name="Line 24"/>
          <p:cNvSpPr>
            <a:spLocks noChangeShapeType="1"/>
          </p:cNvSpPr>
          <p:nvPr/>
        </p:nvSpPr>
        <p:spPr bwMode="auto">
          <a:xfrm flipV="1">
            <a:off x="3478213" y="1563688"/>
            <a:ext cx="2195512" cy="1587"/>
          </a:xfrm>
          <a:prstGeom prst="line">
            <a:avLst/>
          </a:prstGeom>
          <a:noFill/>
          <a:ln w="28575">
            <a:solidFill>
              <a:srgbClr val="777777"/>
            </a:solidFill>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5" name="Line 7"/>
          <p:cNvSpPr>
            <a:spLocks noChangeShapeType="1"/>
          </p:cNvSpPr>
          <p:nvPr/>
        </p:nvSpPr>
        <p:spPr bwMode="auto">
          <a:xfrm flipH="1">
            <a:off x="2787650" y="1644650"/>
            <a:ext cx="17463" cy="423703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6" name="Rectangle 2"/>
          <p:cNvSpPr>
            <a:spLocks noGrp="1" noChangeArrowheads="1"/>
          </p:cNvSpPr>
          <p:nvPr>
            <p:ph type="title"/>
          </p:nvPr>
        </p:nvSpPr>
        <p:spPr/>
        <p:txBody>
          <a:bodyPr/>
          <a:lstStyle/>
          <a:p>
            <a:pPr eaLnBrk="1" hangingPunct="1"/>
            <a:r>
              <a:rPr lang="en-GB" smtClean="0"/>
              <a:t>Handle exceptions</a:t>
            </a:r>
            <a:br>
              <a:rPr lang="en-GB" smtClean="0"/>
            </a:br>
            <a:r>
              <a:rPr lang="en-GB" sz="2800" smtClean="0"/>
              <a:t>trouble tickets, activities, holds</a:t>
            </a:r>
          </a:p>
        </p:txBody>
      </p:sp>
      <p:sp>
        <p:nvSpPr>
          <p:cNvPr id="18437" name="Rectangle 241"/>
          <p:cNvSpPr>
            <a:spLocks noGrp="1" noChangeArrowheads="1"/>
          </p:cNvSpPr>
          <p:nvPr>
            <p:ph sz="half" idx="1"/>
          </p:nvPr>
        </p:nvSpPr>
        <p:spPr>
          <a:xfrm>
            <a:off x="4821238" y="2886075"/>
            <a:ext cx="4083050" cy="1619250"/>
          </a:xfrm>
        </p:spPr>
        <p:txBody>
          <a:bodyPr/>
          <a:lstStyle/>
          <a:p>
            <a:pPr>
              <a:buFont typeface="Arial" charset="0"/>
              <a:buChar char="•"/>
            </a:pPr>
            <a:r>
              <a:rPr lang="en-US" sz="2200" smtClean="0"/>
              <a:t>A </a:t>
            </a:r>
            <a:r>
              <a:rPr lang="en-US" sz="2200" b="1" smtClean="0"/>
              <a:t>trouble ticket</a:t>
            </a:r>
            <a:r>
              <a:rPr lang="en-US" sz="2200" smtClean="0"/>
              <a:t> is a process that identifies and tracks an insured’s complaint</a:t>
            </a:r>
          </a:p>
          <a:p>
            <a:pPr>
              <a:buFont typeface="Arial" charset="0"/>
              <a:buChar char="•"/>
            </a:pPr>
            <a:r>
              <a:rPr lang="en-US" sz="2200" smtClean="0"/>
              <a:t>An </a:t>
            </a:r>
            <a:r>
              <a:rPr lang="en-US" sz="2200" b="1" smtClean="0"/>
              <a:t>activity </a:t>
            </a:r>
            <a:r>
              <a:rPr lang="en-US" sz="2200" smtClean="0"/>
              <a:t>allows multiple users to track and escalate an issue </a:t>
            </a:r>
          </a:p>
          <a:p>
            <a:pPr>
              <a:buFont typeface="Arial" charset="0"/>
              <a:buChar char="•"/>
            </a:pPr>
            <a:r>
              <a:rPr lang="en-US" sz="2200" smtClean="0"/>
              <a:t>A </a:t>
            </a:r>
            <a:r>
              <a:rPr lang="en-US" sz="2200" b="1" smtClean="0"/>
              <a:t>hold</a:t>
            </a:r>
            <a:r>
              <a:rPr lang="en-US" sz="2200" smtClean="0"/>
              <a:t> stops automated processing</a:t>
            </a:r>
          </a:p>
        </p:txBody>
      </p:sp>
      <p:grpSp>
        <p:nvGrpSpPr>
          <p:cNvPr id="18438" name="Group 27"/>
          <p:cNvGrpSpPr>
            <a:grpSpLocks/>
          </p:cNvGrpSpPr>
          <p:nvPr/>
        </p:nvGrpSpPr>
        <p:grpSpPr bwMode="auto">
          <a:xfrm>
            <a:off x="3506788" y="2447925"/>
            <a:ext cx="817562" cy="1041400"/>
            <a:chOff x="2401" y="425"/>
            <a:chExt cx="907" cy="1154"/>
          </a:xfrm>
        </p:grpSpPr>
        <p:sp>
          <p:nvSpPr>
            <p:cNvPr id="18534" name="Rectangle 28"/>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8535" name="Line 29"/>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36" name="Line 30"/>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37" name="Rectangle 31"/>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8538" name="Freeform 32"/>
            <p:cNvSpPr>
              <a:spLocks/>
            </p:cNvSpPr>
            <p:nvPr/>
          </p:nvSpPr>
          <p:spPr bwMode="auto">
            <a:xfrm>
              <a:off x="2643" y="789"/>
              <a:ext cx="309" cy="257"/>
            </a:xfrm>
            <a:custGeom>
              <a:avLst/>
              <a:gdLst>
                <a:gd name="T0" fmla="*/ 3456 w 234"/>
                <a:gd name="T1" fmla="*/ 0 h 195"/>
                <a:gd name="T2" fmla="*/ 767 w 234"/>
                <a:gd name="T3" fmla="*/ 1137 h 195"/>
                <a:gd name="T4" fmla="*/ 0 w 234"/>
                <a:gd name="T5" fmla="*/ 5363 h 195"/>
                <a:gd name="T6" fmla="*/ 5065 w 234"/>
                <a:gd name="T7" fmla="*/ 5363 h 195"/>
                <a:gd name="T8" fmla="*/ 6581 w 234"/>
                <a:gd name="T9" fmla="*/ 3037 h 195"/>
                <a:gd name="T10" fmla="*/ 3456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8539" name="Line 33"/>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439" name="Group 34"/>
          <p:cNvGrpSpPr>
            <a:grpSpLocks/>
          </p:cNvGrpSpPr>
          <p:nvPr/>
        </p:nvGrpSpPr>
        <p:grpSpPr bwMode="auto">
          <a:xfrm>
            <a:off x="3506788" y="3803650"/>
            <a:ext cx="817562" cy="1041400"/>
            <a:chOff x="2401" y="425"/>
            <a:chExt cx="907" cy="1154"/>
          </a:xfrm>
        </p:grpSpPr>
        <p:sp>
          <p:nvSpPr>
            <p:cNvPr id="18528" name="Rectangle 3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8529" name="Line 3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30" name="Line 3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31" name="Rectangle 3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8532" name="Freeform 39"/>
            <p:cNvSpPr>
              <a:spLocks/>
            </p:cNvSpPr>
            <p:nvPr/>
          </p:nvSpPr>
          <p:spPr bwMode="auto">
            <a:xfrm>
              <a:off x="2643" y="789"/>
              <a:ext cx="309" cy="257"/>
            </a:xfrm>
            <a:custGeom>
              <a:avLst/>
              <a:gdLst>
                <a:gd name="T0" fmla="*/ 3456 w 234"/>
                <a:gd name="T1" fmla="*/ 0 h 195"/>
                <a:gd name="T2" fmla="*/ 767 w 234"/>
                <a:gd name="T3" fmla="*/ 1137 h 195"/>
                <a:gd name="T4" fmla="*/ 0 w 234"/>
                <a:gd name="T5" fmla="*/ 5363 h 195"/>
                <a:gd name="T6" fmla="*/ 5065 w 234"/>
                <a:gd name="T7" fmla="*/ 5363 h 195"/>
                <a:gd name="T8" fmla="*/ 6581 w 234"/>
                <a:gd name="T9" fmla="*/ 3037 h 195"/>
                <a:gd name="T10" fmla="*/ 3456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8533" name="Line 4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440" name="Group 42"/>
          <p:cNvGrpSpPr>
            <a:grpSpLocks/>
          </p:cNvGrpSpPr>
          <p:nvPr/>
        </p:nvGrpSpPr>
        <p:grpSpPr bwMode="auto">
          <a:xfrm>
            <a:off x="3506788" y="5222875"/>
            <a:ext cx="817562" cy="1041400"/>
            <a:chOff x="2401" y="425"/>
            <a:chExt cx="907" cy="1154"/>
          </a:xfrm>
        </p:grpSpPr>
        <p:sp>
          <p:nvSpPr>
            <p:cNvPr id="18522" name="Rectangle 4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8523" name="Line 4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4" name="Line 4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5" name="Rectangle 4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8526" name="Freeform 47"/>
            <p:cNvSpPr>
              <a:spLocks/>
            </p:cNvSpPr>
            <p:nvPr/>
          </p:nvSpPr>
          <p:spPr bwMode="auto">
            <a:xfrm>
              <a:off x="2643" y="789"/>
              <a:ext cx="309" cy="257"/>
            </a:xfrm>
            <a:custGeom>
              <a:avLst/>
              <a:gdLst>
                <a:gd name="T0" fmla="*/ 3456 w 234"/>
                <a:gd name="T1" fmla="*/ 0 h 195"/>
                <a:gd name="T2" fmla="*/ 767 w 234"/>
                <a:gd name="T3" fmla="*/ 1137 h 195"/>
                <a:gd name="T4" fmla="*/ 0 w 234"/>
                <a:gd name="T5" fmla="*/ 5363 h 195"/>
                <a:gd name="T6" fmla="*/ 5065 w 234"/>
                <a:gd name="T7" fmla="*/ 5363 h 195"/>
                <a:gd name="T8" fmla="*/ 6581 w 234"/>
                <a:gd name="T9" fmla="*/ 3037 h 195"/>
                <a:gd name="T10" fmla="*/ 3456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8527" name="Line 4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441" name="Text Box 97"/>
          <p:cNvSpPr txBox="1">
            <a:spLocks noChangeArrowheads="1"/>
          </p:cNvSpPr>
          <p:nvPr/>
        </p:nvSpPr>
        <p:spPr bwMode="auto">
          <a:xfrm>
            <a:off x="7140575" y="1312863"/>
            <a:ext cx="12842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algn="l" eaLnBrk="1" hangingPunct="1"/>
            <a:r>
              <a:rPr lang="en-US" sz="1800" b="1">
                <a:solidFill>
                  <a:schemeClr val="bg1"/>
                </a:solidFill>
              </a:rPr>
              <a:t>Cathy Cartwright</a:t>
            </a:r>
          </a:p>
        </p:txBody>
      </p:sp>
      <p:sp>
        <p:nvSpPr>
          <p:cNvPr id="18443" name="Text Box 156"/>
          <p:cNvSpPr txBox="1">
            <a:spLocks noChangeArrowheads="1"/>
          </p:cNvSpPr>
          <p:nvPr/>
        </p:nvSpPr>
        <p:spPr bwMode="auto">
          <a:xfrm>
            <a:off x="1008063" y="3808413"/>
            <a:ext cx="944562" cy="303212"/>
          </a:xfrm>
          <a:prstGeom prst="rect">
            <a:avLst/>
          </a:prstGeom>
          <a:solidFill>
            <a:srgbClr val="FF0000"/>
          </a:solidFill>
          <a:ln w="28575" algn="ctr">
            <a:solidFill>
              <a:schemeClr val="bg1"/>
            </a:solidFill>
            <a:miter lim="800000"/>
            <a:headEnd/>
            <a:tailEnd/>
          </a:ln>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800" b="1">
                <a:solidFill>
                  <a:schemeClr val="bg1"/>
                </a:solidFill>
              </a:rPr>
              <a:t>HOLD</a:t>
            </a:r>
          </a:p>
        </p:txBody>
      </p:sp>
      <p:sp>
        <p:nvSpPr>
          <p:cNvPr id="18444" name="Line 157"/>
          <p:cNvSpPr>
            <a:spLocks noChangeShapeType="1"/>
          </p:cNvSpPr>
          <p:nvPr/>
        </p:nvSpPr>
        <p:spPr bwMode="auto">
          <a:xfrm>
            <a:off x="1639888" y="3722688"/>
            <a:ext cx="966787" cy="1270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5" name="Line 159"/>
          <p:cNvSpPr>
            <a:spLocks noChangeShapeType="1"/>
          </p:cNvSpPr>
          <p:nvPr/>
        </p:nvSpPr>
        <p:spPr bwMode="auto">
          <a:xfrm flipV="1">
            <a:off x="1298575" y="4819650"/>
            <a:ext cx="1265238" cy="4763"/>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46" name="Group 160"/>
          <p:cNvGrpSpPr>
            <a:grpSpLocks/>
          </p:cNvGrpSpPr>
          <p:nvPr/>
        </p:nvGrpSpPr>
        <p:grpSpPr bwMode="auto">
          <a:xfrm>
            <a:off x="2198688" y="1228725"/>
            <a:ext cx="1201737" cy="687388"/>
            <a:chOff x="1581" y="1940"/>
            <a:chExt cx="757" cy="433"/>
          </a:xfrm>
        </p:grpSpPr>
        <p:sp>
          <p:nvSpPr>
            <p:cNvPr id="18491" name="Freeform 161"/>
            <p:cNvSpPr>
              <a:spLocks/>
            </p:cNvSpPr>
            <p:nvPr/>
          </p:nvSpPr>
          <p:spPr bwMode="auto">
            <a:xfrm rot="5400000">
              <a:off x="1743" y="1778"/>
              <a:ext cx="433" cy="757"/>
            </a:xfrm>
            <a:custGeom>
              <a:avLst/>
              <a:gdLst>
                <a:gd name="T0" fmla="*/ 0 w 572"/>
                <a:gd name="T1" fmla="*/ 35 h 1000"/>
                <a:gd name="T2" fmla="*/ 0 w 572"/>
                <a:gd name="T3" fmla="*/ 0 h 1000"/>
                <a:gd name="T4" fmla="*/ 3 w 572"/>
                <a:gd name="T5" fmla="*/ 0 h 1000"/>
                <a:gd name="T6" fmla="*/ 4 w 572"/>
                <a:gd name="T7" fmla="*/ 2 h 1000"/>
                <a:gd name="T8" fmla="*/ 5 w 572"/>
                <a:gd name="T9" fmla="*/ 3 h 1000"/>
                <a:gd name="T10" fmla="*/ 6 w 572"/>
                <a:gd name="T11" fmla="*/ 3 h 1000"/>
                <a:gd name="T12" fmla="*/ 8 w 572"/>
                <a:gd name="T13" fmla="*/ 3 h 1000"/>
                <a:gd name="T14" fmla="*/ 8 w 572"/>
                <a:gd name="T15" fmla="*/ 2 h 1000"/>
                <a:gd name="T16" fmla="*/ 8 w 572"/>
                <a:gd name="T17" fmla="*/ 0 h 1000"/>
                <a:gd name="T18" fmla="*/ 11 w 572"/>
                <a:gd name="T19" fmla="*/ 0 h 1000"/>
                <a:gd name="T20" fmla="*/ 11 w 572"/>
                <a:gd name="T21" fmla="*/ 2 h 1000"/>
                <a:gd name="T22" fmla="*/ 13 w 572"/>
                <a:gd name="T23" fmla="*/ 3 h 1000"/>
                <a:gd name="T24" fmla="*/ 15 w 572"/>
                <a:gd name="T25" fmla="*/ 3 h 1000"/>
                <a:gd name="T26" fmla="*/ 17 w 572"/>
                <a:gd name="T27" fmla="*/ 2 h 1000"/>
                <a:gd name="T28" fmla="*/ 17 w 572"/>
                <a:gd name="T29" fmla="*/ 2 h 1000"/>
                <a:gd name="T30" fmla="*/ 17 w 572"/>
                <a:gd name="T31" fmla="*/ 0 h 1000"/>
                <a:gd name="T32" fmla="*/ 20 w 572"/>
                <a:gd name="T33" fmla="*/ 0 h 1000"/>
                <a:gd name="T34" fmla="*/ 20 w 572"/>
                <a:gd name="T35" fmla="*/ 35 h 1000"/>
                <a:gd name="T36" fmla="*/ 17 w 572"/>
                <a:gd name="T37" fmla="*/ 35 h 1000"/>
                <a:gd name="T38" fmla="*/ 17 w 572"/>
                <a:gd name="T39" fmla="*/ 34 h 1000"/>
                <a:gd name="T40" fmla="*/ 16 w 572"/>
                <a:gd name="T41" fmla="*/ 33 h 1000"/>
                <a:gd name="T42" fmla="*/ 14 w 572"/>
                <a:gd name="T43" fmla="*/ 32 h 1000"/>
                <a:gd name="T44" fmla="*/ 13 w 572"/>
                <a:gd name="T45" fmla="*/ 33 h 1000"/>
                <a:gd name="T46" fmla="*/ 11 w 572"/>
                <a:gd name="T47" fmla="*/ 34 h 1000"/>
                <a:gd name="T48" fmla="*/ 11 w 572"/>
                <a:gd name="T49" fmla="*/ 35 h 1000"/>
                <a:gd name="T50" fmla="*/ 8 w 572"/>
                <a:gd name="T51" fmla="*/ 35 h 1000"/>
                <a:gd name="T52" fmla="*/ 8 w 572"/>
                <a:gd name="T53" fmla="*/ 34 h 1000"/>
                <a:gd name="T54" fmla="*/ 8 w 572"/>
                <a:gd name="T55" fmla="*/ 33 h 1000"/>
                <a:gd name="T56" fmla="*/ 6 w 572"/>
                <a:gd name="T57" fmla="*/ 33 h 1000"/>
                <a:gd name="T58" fmla="*/ 4 w 572"/>
                <a:gd name="T59" fmla="*/ 33 h 1000"/>
                <a:gd name="T60" fmla="*/ 4 w 572"/>
                <a:gd name="T61" fmla="*/ 34 h 1000"/>
                <a:gd name="T62" fmla="*/ 3 w 572"/>
                <a:gd name="T63" fmla="*/ 35 h 1000"/>
                <a:gd name="T64" fmla="*/ 0 w 572"/>
                <a:gd name="T65" fmla="*/ 35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2"/>
                <a:gd name="T100" fmla="*/ 0 h 1000"/>
                <a:gd name="T101" fmla="*/ 572 w 572"/>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2" h="1000">
                  <a:moveTo>
                    <a:pt x="0" y="998"/>
                  </a:moveTo>
                  <a:lnTo>
                    <a:pt x="0" y="0"/>
                  </a:lnTo>
                  <a:lnTo>
                    <a:pt x="80" y="0"/>
                  </a:lnTo>
                  <a:lnTo>
                    <a:pt x="94" y="50"/>
                  </a:lnTo>
                  <a:lnTo>
                    <a:pt x="120" y="72"/>
                  </a:lnTo>
                  <a:lnTo>
                    <a:pt x="166" y="86"/>
                  </a:lnTo>
                  <a:lnTo>
                    <a:pt x="214" y="72"/>
                  </a:lnTo>
                  <a:lnTo>
                    <a:pt x="238" y="40"/>
                  </a:lnTo>
                  <a:lnTo>
                    <a:pt x="246" y="0"/>
                  </a:lnTo>
                  <a:lnTo>
                    <a:pt x="330" y="0"/>
                  </a:lnTo>
                  <a:lnTo>
                    <a:pt x="334" y="42"/>
                  </a:lnTo>
                  <a:lnTo>
                    <a:pt x="376" y="74"/>
                  </a:lnTo>
                  <a:lnTo>
                    <a:pt x="418" y="80"/>
                  </a:lnTo>
                  <a:lnTo>
                    <a:pt x="464" y="64"/>
                  </a:lnTo>
                  <a:lnTo>
                    <a:pt x="484" y="34"/>
                  </a:lnTo>
                  <a:lnTo>
                    <a:pt x="492" y="0"/>
                  </a:lnTo>
                  <a:lnTo>
                    <a:pt x="572" y="0"/>
                  </a:lnTo>
                  <a:lnTo>
                    <a:pt x="572" y="1000"/>
                  </a:lnTo>
                  <a:lnTo>
                    <a:pt x="490" y="1000"/>
                  </a:lnTo>
                  <a:lnTo>
                    <a:pt x="484" y="956"/>
                  </a:lnTo>
                  <a:lnTo>
                    <a:pt x="458" y="928"/>
                  </a:lnTo>
                  <a:lnTo>
                    <a:pt x="410" y="910"/>
                  </a:lnTo>
                  <a:lnTo>
                    <a:pt x="364" y="924"/>
                  </a:lnTo>
                  <a:lnTo>
                    <a:pt x="334" y="960"/>
                  </a:lnTo>
                  <a:lnTo>
                    <a:pt x="326" y="996"/>
                  </a:lnTo>
                  <a:lnTo>
                    <a:pt x="244" y="996"/>
                  </a:lnTo>
                  <a:lnTo>
                    <a:pt x="234" y="954"/>
                  </a:lnTo>
                  <a:lnTo>
                    <a:pt x="208" y="928"/>
                  </a:lnTo>
                  <a:lnTo>
                    <a:pt x="166" y="914"/>
                  </a:lnTo>
                  <a:lnTo>
                    <a:pt x="114" y="926"/>
                  </a:lnTo>
                  <a:lnTo>
                    <a:pt x="92" y="956"/>
                  </a:lnTo>
                  <a:lnTo>
                    <a:pt x="80" y="1000"/>
                  </a:lnTo>
                  <a:lnTo>
                    <a:pt x="0" y="998"/>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grpSp>
          <p:nvGrpSpPr>
            <p:cNvPr id="18492" name="Group 162"/>
            <p:cNvGrpSpPr>
              <a:grpSpLocks/>
            </p:cNvGrpSpPr>
            <p:nvPr/>
          </p:nvGrpSpPr>
          <p:grpSpPr bwMode="auto">
            <a:xfrm>
              <a:off x="1703" y="1991"/>
              <a:ext cx="512" cy="330"/>
              <a:chOff x="2443" y="2350"/>
              <a:chExt cx="776" cy="499"/>
            </a:xfrm>
          </p:grpSpPr>
          <p:grpSp>
            <p:nvGrpSpPr>
              <p:cNvPr id="18493" name="Group 163"/>
              <p:cNvGrpSpPr>
                <a:grpSpLocks/>
              </p:cNvGrpSpPr>
              <p:nvPr/>
            </p:nvGrpSpPr>
            <p:grpSpPr bwMode="auto">
              <a:xfrm>
                <a:off x="2443" y="2350"/>
                <a:ext cx="225" cy="499"/>
                <a:chOff x="2673" y="2255"/>
                <a:chExt cx="318" cy="704"/>
              </a:xfrm>
            </p:grpSpPr>
            <p:sp>
              <p:nvSpPr>
                <p:cNvPr id="18500" name="AutoShape 164"/>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8501" name="Oval 165"/>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18494" name="Group 166"/>
              <p:cNvGrpSpPr>
                <a:grpSpLocks/>
              </p:cNvGrpSpPr>
              <p:nvPr/>
            </p:nvGrpSpPr>
            <p:grpSpPr bwMode="auto">
              <a:xfrm>
                <a:off x="2718" y="2350"/>
                <a:ext cx="225" cy="499"/>
                <a:chOff x="2673" y="2255"/>
                <a:chExt cx="318" cy="704"/>
              </a:xfrm>
            </p:grpSpPr>
            <p:sp>
              <p:nvSpPr>
                <p:cNvPr id="18498" name="AutoShape 167"/>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8499" name="Oval 168"/>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18495" name="Group 169"/>
              <p:cNvGrpSpPr>
                <a:grpSpLocks/>
              </p:cNvGrpSpPr>
              <p:nvPr/>
            </p:nvGrpSpPr>
            <p:grpSpPr bwMode="auto">
              <a:xfrm>
                <a:off x="2994" y="2350"/>
                <a:ext cx="225" cy="499"/>
                <a:chOff x="2673" y="2255"/>
                <a:chExt cx="318" cy="704"/>
              </a:xfrm>
            </p:grpSpPr>
            <p:sp>
              <p:nvSpPr>
                <p:cNvPr id="18496" name="AutoShape 170"/>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8497" name="Oval 171"/>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sp>
        <p:nvSpPr>
          <p:cNvPr id="18447" name="Line 185"/>
          <p:cNvSpPr>
            <a:spLocks noChangeShapeType="1"/>
          </p:cNvSpPr>
          <p:nvPr/>
        </p:nvSpPr>
        <p:spPr bwMode="auto">
          <a:xfrm>
            <a:off x="2790825" y="5888038"/>
            <a:ext cx="70961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8" name="Line 186"/>
          <p:cNvSpPr>
            <a:spLocks noChangeShapeType="1"/>
          </p:cNvSpPr>
          <p:nvPr/>
        </p:nvSpPr>
        <p:spPr bwMode="auto">
          <a:xfrm>
            <a:off x="2786063" y="4495800"/>
            <a:ext cx="70961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9" name="Line 187"/>
          <p:cNvSpPr>
            <a:spLocks noChangeShapeType="1"/>
          </p:cNvSpPr>
          <p:nvPr/>
        </p:nvSpPr>
        <p:spPr bwMode="auto">
          <a:xfrm flipV="1">
            <a:off x="4335463" y="1914525"/>
            <a:ext cx="1371600" cy="1073150"/>
          </a:xfrm>
          <a:prstGeom prst="line">
            <a:avLst/>
          </a:prstGeom>
          <a:noFill/>
          <a:ln w="28575">
            <a:solidFill>
              <a:srgbClr val="777777"/>
            </a:solidFill>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0" name="Line 190"/>
          <p:cNvSpPr>
            <a:spLocks noChangeShapeType="1"/>
          </p:cNvSpPr>
          <p:nvPr/>
        </p:nvSpPr>
        <p:spPr bwMode="auto">
          <a:xfrm>
            <a:off x="2570163" y="1914525"/>
            <a:ext cx="0" cy="2963863"/>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51" name="Group 201"/>
          <p:cNvGrpSpPr>
            <a:grpSpLocks/>
          </p:cNvGrpSpPr>
          <p:nvPr/>
        </p:nvGrpSpPr>
        <p:grpSpPr bwMode="auto">
          <a:xfrm>
            <a:off x="5719763" y="1112838"/>
            <a:ext cx="1139825" cy="958850"/>
            <a:chOff x="403" y="2445"/>
            <a:chExt cx="718" cy="604"/>
          </a:xfrm>
        </p:grpSpPr>
        <p:sp>
          <p:nvSpPr>
            <p:cNvPr id="18482" name="AutoShape 202"/>
            <p:cNvSpPr>
              <a:spLocks noChangeArrowheads="1"/>
            </p:cNvSpPr>
            <p:nvPr/>
          </p:nvSpPr>
          <p:spPr bwMode="auto">
            <a:xfrm>
              <a:off x="403" y="2445"/>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8483" name="Group 203"/>
            <p:cNvGrpSpPr>
              <a:grpSpLocks/>
            </p:cNvGrpSpPr>
            <p:nvPr/>
          </p:nvGrpSpPr>
          <p:grpSpPr bwMode="auto">
            <a:xfrm>
              <a:off x="769" y="2807"/>
              <a:ext cx="352" cy="242"/>
              <a:chOff x="1843" y="2413"/>
              <a:chExt cx="529" cy="364"/>
            </a:xfrm>
          </p:grpSpPr>
          <p:sp>
            <p:nvSpPr>
              <p:cNvPr id="18484" name="Rectangle 204"/>
              <p:cNvSpPr>
                <a:spLocks noChangeArrowheads="1"/>
              </p:cNvSpPr>
              <p:nvPr/>
            </p:nvSpPr>
            <p:spPr bwMode="auto">
              <a:xfrm>
                <a:off x="1843" y="2413"/>
                <a:ext cx="529" cy="364"/>
              </a:xfrm>
              <a:prstGeom prst="rect">
                <a:avLst/>
              </a:prstGeom>
              <a:solidFill>
                <a:srgbClr val="CC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US"/>
              </a:p>
            </p:txBody>
          </p:sp>
          <p:grpSp>
            <p:nvGrpSpPr>
              <p:cNvPr id="18485" name="Group 205"/>
              <p:cNvGrpSpPr>
                <a:grpSpLocks/>
              </p:cNvGrpSpPr>
              <p:nvPr/>
            </p:nvGrpSpPr>
            <p:grpSpPr bwMode="auto">
              <a:xfrm>
                <a:off x="1991" y="2422"/>
                <a:ext cx="232" cy="346"/>
                <a:chOff x="2380" y="2995"/>
                <a:chExt cx="342" cy="509"/>
              </a:xfrm>
            </p:grpSpPr>
            <p:sp>
              <p:nvSpPr>
                <p:cNvPr id="18486" name="AutoShape 206"/>
                <p:cNvSpPr>
                  <a:spLocks noChangeAspect="1" noChangeArrowheads="1" noTextEdit="1"/>
                </p:cNvSpPr>
                <p:nvPr/>
              </p:nvSpPr>
              <p:spPr bwMode="auto">
                <a:xfrm>
                  <a:off x="2380" y="2995"/>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87" name="Freeform 207"/>
                <p:cNvSpPr>
                  <a:spLocks/>
                </p:cNvSpPr>
                <p:nvPr/>
              </p:nvSpPr>
              <p:spPr bwMode="auto">
                <a:xfrm>
                  <a:off x="2553" y="3286"/>
                  <a:ext cx="27" cy="193"/>
                </a:xfrm>
                <a:custGeom>
                  <a:avLst/>
                  <a:gdLst>
                    <a:gd name="T0" fmla="*/ 1 w 40"/>
                    <a:gd name="T1" fmla="*/ 1 h 288"/>
                    <a:gd name="T2" fmla="*/ 1 w 40"/>
                    <a:gd name="T3" fmla="*/ 1 h 288"/>
                    <a:gd name="T4" fmla="*/ 1 w 40"/>
                    <a:gd name="T5" fmla="*/ 1 h 288"/>
                    <a:gd name="T6" fmla="*/ 1 w 40"/>
                    <a:gd name="T7" fmla="*/ 1 h 288"/>
                    <a:gd name="T8" fmla="*/ 1 w 40"/>
                    <a:gd name="T9" fmla="*/ 2 h 288"/>
                    <a:gd name="T10" fmla="*/ 1 w 40"/>
                    <a:gd name="T11" fmla="*/ 2 h 288"/>
                    <a:gd name="T12" fmla="*/ 1 w 40"/>
                    <a:gd name="T13" fmla="*/ 2 h 288"/>
                    <a:gd name="T14" fmla="*/ 1 w 40"/>
                    <a:gd name="T15" fmla="*/ 2 h 288"/>
                    <a:gd name="T16" fmla="*/ 1 w 40"/>
                    <a:gd name="T17" fmla="*/ 2 h 288"/>
                    <a:gd name="T18" fmla="*/ 1 w 40"/>
                    <a:gd name="T19" fmla="*/ 2 h 288"/>
                    <a:gd name="T20" fmla="*/ 1 w 40"/>
                    <a:gd name="T21" fmla="*/ 2 h 288"/>
                    <a:gd name="T22" fmla="*/ 0 w 40"/>
                    <a:gd name="T23" fmla="*/ 2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18488" name="Freeform 208"/>
                <p:cNvSpPr>
                  <a:spLocks/>
                </p:cNvSpPr>
                <p:nvPr/>
              </p:nvSpPr>
              <p:spPr bwMode="auto">
                <a:xfrm>
                  <a:off x="2382" y="2995"/>
                  <a:ext cx="173" cy="484"/>
                </a:xfrm>
                <a:custGeom>
                  <a:avLst/>
                  <a:gdLst>
                    <a:gd name="T0" fmla="*/ 1 w 259"/>
                    <a:gd name="T1" fmla="*/ 6 h 723"/>
                    <a:gd name="T2" fmla="*/ 1 w 259"/>
                    <a:gd name="T3" fmla="*/ 5 h 723"/>
                    <a:gd name="T4" fmla="*/ 1 w 259"/>
                    <a:gd name="T5" fmla="*/ 5 h 723"/>
                    <a:gd name="T6" fmla="*/ 1 w 259"/>
                    <a:gd name="T7" fmla="*/ 5 h 723"/>
                    <a:gd name="T8" fmla="*/ 1 w 259"/>
                    <a:gd name="T9" fmla="*/ 5 h 723"/>
                    <a:gd name="T10" fmla="*/ 1 w 259"/>
                    <a:gd name="T11" fmla="*/ 5 h 723"/>
                    <a:gd name="T12" fmla="*/ 1 w 259"/>
                    <a:gd name="T13" fmla="*/ 5 h 723"/>
                    <a:gd name="T14" fmla="*/ 1 w 259"/>
                    <a:gd name="T15" fmla="*/ 4 h 723"/>
                    <a:gd name="T16" fmla="*/ 1 w 259"/>
                    <a:gd name="T17" fmla="*/ 4 h 723"/>
                    <a:gd name="T18" fmla="*/ 1 w 259"/>
                    <a:gd name="T19" fmla="*/ 4 h 723"/>
                    <a:gd name="T20" fmla="*/ 1 w 259"/>
                    <a:gd name="T21" fmla="*/ 4 h 723"/>
                    <a:gd name="T22" fmla="*/ 1 w 259"/>
                    <a:gd name="T23" fmla="*/ 4 h 723"/>
                    <a:gd name="T24" fmla="*/ 1 w 259"/>
                    <a:gd name="T25" fmla="*/ 4 h 723"/>
                    <a:gd name="T26" fmla="*/ 1 w 259"/>
                    <a:gd name="T27" fmla="*/ 4 h 723"/>
                    <a:gd name="T28" fmla="*/ 1 w 259"/>
                    <a:gd name="T29" fmla="*/ 5 h 723"/>
                    <a:gd name="T30" fmla="*/ 1 w 259"/>
                    <a:gd name="T31" fmla="*/ 5 h 723"/>
                    <a:gd name="T32" fmla="*/ 1 w 259"/>
                    <a:gd name="T33" fmla="*/ 5 h 723"/>
                    <a:gd name="T34" fmla="*/ 1 w 259"/>
                    <a:gd name="T35" fmla="*/ 5 h 723"/>
                    <a:gd name="T36" fmla="*/ 1 w 259"/>
                    <a:gd name="T37" fmla="*/ 5 h 723"/>
                    <a:gd name="T38" fmla="*/ 1 w 259"/>
                    <a:gd name="T39" fmla="*/ 5 h 723"/>
                    <a:gd name="T40" fmla="*/ 1 w 259"/>
                    <a:gd name="T41" fmla="*/ 3 h 723"/>
                    <a:gd name="T42" fmla="*/ 1 w 259"/>
                    <a:gd name="T43" fmla="*/ 3 h 723"/>
                    <a:gd name="T44" fmla="*/ 1 w 259"/>
                    <a:gd name="T45" fmla="*/ 2 h 723"/>
                    <a:gd name="T46" fmla="*/ 1 w 259"/>
                    <a:gd name="T47" fmla="*/ 1 h 723"/>
                    <a:gd name="T48" fmla="*/ 1 w 259"/>
                    <a:gd name="T49" fmla="*/ 1 h 723"/>
                    <a:gd name="T50" fmla="*/ 1 w 259"/>
                    <a:gd name="T51" fmla="*/ 0 h 723"/>
                    <a:gd name="T52" fmla="*/ 2 w 259"/>
                    <a:gd name="T53" fmla="*/ 1 h 723"/>
                    <a:gd name="T54" fmla="*/ 2 w 259"/>
                    <a:gd name="T55" fmla="*/ 1 h 723"/>
                    <a:gd name="T56" fmla="*/ 2 w 259"/>
                    <a:gd name="T57" fmla="*/ 1 h 723"/>
                    <a:gd name="T58" fmla="*/ 2 w 259"/>
                    <a:gd name="T59" fmla="*/ 1 h 723"/>
                    <a:gd name="T60" fmla="*/ 2 w 259"/>
                    <a:gd name="T61" fmla="*/ 1 h 723"/>
                    <a:gd name="T62" fmla="*/ 2 w 259"/>
                    <a:gd name="T63" fmla="*/ 1 h 723"/>
                    <a:gd name="T64" fmla="*/ 2 w 259"/>
                    <a:gd name="T65" fmla="*/ 1 h 723"/>
                    <a:gd name="T66" fmla="*/ 2 w 259"/>
                    <a:gd name="T67" fmla="*/ 1 h 723"/>
                    <a:gd name="T68" fmla="*/ 2 w 259"/>
                    <a:gd name="T69" fmla="*/ 1 h 723"/>
                    <a:gd name="T70" fmla="*/ 1 w 259"/>
                    <a:gd name="T71" fmla="*/ 1 h 723"/>
                    <a:gd name="T72" fmla="*/ 1 w 259"/>
                    <a:gd name="T73" fmla="*/ 1 h 723"/>
                    <a:gd name="T74" fmla="*/ 1 w 259"/>
                    <a:gd name="T75" fmla="*/ 1 h 723"/>
                    <a:gd name="T76" fmla="*/ 1 w 259"/>
                    <a:gd name="T77" fmla="*/ 1 h 723"/>
                    <a:gd name="T78" fmla="*/ 1 w 259"/>
                    <a:gd name="T79" fmla="*/ 2 h 723"/>
                    <a:gd name="T80" fmla="*/ 1 w 259"/>
                    <a:gd name="T81" fmla="*/ 2 h 723"/>
                    <a:gd name="T82" fmla="*/ 1 w 259"/>
                    <a:gd name="T83" fmla="*/ 2 h 723"/>
                    <a:gd name="T84" fmla="*/ 2 w 259"/>
                    <a:gd name="T85" fmla="*/ 2 h 723"/>
                    <a:gd name="T86" fmla="*/ 2 w 259"/>
                    <a:gd name="T87" fmla="*/ 2 h 723"/>
                    <a:gd name="T88" fmla="*/ 2 w 259"/>
                    <a:gd name="T89" fmla="*/ 2 h 723"/>
                    <a:gd name="T90" fmla="*/ 2 w 259"/>
                    <a:gd name="T91" fmla="*/ 2 h 723"/>
                    <a:gd name="T92" fmla="*/ 2 w 259"/>
                    <a:gd name="T93" fmla="*/ 2 h 723"/>
                    <a:gd name="T94" fmla="*/ 2 w 259"/>
                    <a:gd name="T95" fmla="*/ 3 h 723"/>
                    <a:gd name="T96" fmla="*/ 2 w 259"/>
                    <a:gd name="T97" fmla="*/ 3 h 723"/>
                    <a:gd name="T98" fmla="*/ 2 w 259"/>
                    <a:gd name="T99" fmla="*/ 3 h 723"/>
                    <a:gd name="T100" fmla="*/ 2 w 259"/>
                    <a:gd name="T101" fmla="*/ 3 h 723"/>
                    <a:gd name="T102" fmla="*/ 2 w 259"/>
                    <a:gd name="T103" fmla="*/ 3 h 723"/>
                    <a:gd name="T104" fmla="*/ 2 w 259"/>
                    <a:gd name="T105" fmla="*/ 5 h 723"/>
                    <a:gd name="T106" fmla="*/ 2 w 259"/>
                    <a:gd name="T107" fmla="*/ 5 h 723"/>
                    <a:gd name="T108" fmla="*/ 2 w 259"/>
                    <a:gd name="T109" fmla="*/ 5 h 723"/>
                    <a:gd name="T110" fmla="*/ 2 w 259"/>
                    <a:gd name="T111" fmla="*/ 5 h 723"/>
                    <a:gd name="T112" fmla="*/ 2 w 259"/>
                    <a:gd name="T113" fmla="*/ 5 h 723"/>
                    <a:gd name="T114" fmla="*/ 2 w 259"/>
                    <a:gd name="T115" fmla="*/ 5 h 723"/>
                    <a:gd name="T116" fmla="*/ 2 w 259"/>
                    <a:gd name="T117" fmla="*/ 5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18489" name="Freeform 209"/>
                <p:cNvSpPr>
                  <a:spLocks/>
                </p:cNvSpPr>
                <p:nvPr/>
              </p:nvSpPr>
              <p:spPr bwMode="auto">
                <a:xfrm>
                  <a:off x="2507" y="3055"/>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18490" name="Freeform 210"/>
                <p:cNvSpPr>
                  <a:spLocks/>
                </p:cNvSpPr>
                <p:nvPr/>
              </p:nvSpPr>
              <p:spPr bwMode="auto">
                <a:xfrm>
                  <a:off x="2553" y="2995"/>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2 h 655"/>
                    <a:gd name="T16" fmla="*/ 1 w 226"/>
                    <a:gd name="T17" fmla="*/ 2 h 655"/>
                    <a:gd name="T18" fmla="*/ 1 w 226"/>
                    <a:gd name="T19" fmla="*/ 2 h 655"/>
                    <a:gd name="T20" fmla="*/ 1 w 226"/>
                    <a:gd name="T21" fmla="*/ 2 h 655"/>
                    <a:gd name="T22" fmla="*/ 1 w 226"/>
                    <a:gd name="T23" fmla="*/ 2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2 h 655"/>
                    <a:gd name="T50" fmla="*/ 1 w 226"/>
                    <a:gd name="T51" fmla="*/ 3 h 655"/>
                    <a:gd name="T52" fmla="*/ 1 w 226"/>
                    <a:gd name="T53" fmla="*/ 3 h 655"/>
                    <a:gd name="T54" fmla="*/ 1 w 226"/>
                    <a:gd name="T55" fmla="*/ 3 h 655"/>
                    <a:gd name="T56" fmla="*/ 1 w 226"/>
                    <a:gd name="T57" fmla="*/ 3 h 655"/>
                    <a:gd name="T58" fmla="*/ 1 w 226"/>
                    <a:gd name="T59" fmla="*/ 3 h 655"/>
                    <a:gd name="T60" fmla="*/ 2 w 226"/>
                    <a:gd name="T61" fmla="*/ 3 h 655"/>
                    <a:gd name="T62" fmla="*/ 2 w 226"/>
                    <a:gd name="T63" fmla="*/ 3 h 655"/>
                    <a:gd name="T64" fmla="*/ 2 w 226"/>
                    <a:gd name="T65" fmla="*/ 4 h 655"/>
                    <a:gd name="T66" fmla="*/ 2 w 226"/>
                    <a:gd name="T67" fmla="*/ 4 h 655"/>
                    <a:gd name="T68" fmla="*/ 2 w 226"/>
                    <a:gd name="T69" fmla="*/ 5 h 655"/>
                    <a:gd name="T70" fmla="*/ 1 w 226"/>
                    <a:gd name="T71" fmla="*/ 5 h 655"/>
                    <a:gd name="T72" fmla="*/ 1 w 226"/>
                    <a:gd name="T73" fmla="*/ 5 h 655"/>
                    <a:gd name="T74" fmla="*/ 1 w 226"/>
                    <a:gd name="T75" fmla="*/ 5 h 655"/>
                    <a:gd name="T76" fmla="*/ 1 w 226"/>
                    <a:gd name="T77" fmla="*/ 5 h 655"/>
                    <a:gd name="T78" fmla="*/ 1 w 226"/>
                    <a:gd name="T79" fmla="*/ 5 h 655"/>
                    <a:gd name="T80" fmla="*/ 1 w 226"/>
                    <a:gd name="T81" fmla="*/ 5 h 655"/>
                    <a:gd name="T82" fmla="*/ 1 w 226"/>
                    <a:gd name="T83" fmla="*/ 5 h 655"/>
                    <a:gd name="T84" fmla="*/ 1 w 226"/>
                    <a:gd name="T85" fmla="*/ 5 h 655"/>
                    <a:gd name="T86" fmla="*/ 1 w 226"/>
                    <a:gd name="T87" fmla="*/ 5 h 655"/>
                    <a:gd name="T88" fmla="*/ 1 w 226"/>
                    <a:gd name="T89" fmla="*/ 5 h 655"/>
                    <a:gd name="T90" fmla="*/ 1 w 226"/>
                    <a:gd name="T91" fmla="*/ 5 h 655"/>
                    <a:gd name="T92" fmla="*/ 1 w 226"/>
                    <a:gd name="T93" fmla="*/ 5 h 655"/>
                    <a:gd name="T94" fmla="*/ 1 w 226"/>
                    <a:gd name="T95" fmla="*/ 5 h 655"/>
                    <a:gd name="T96" fmla="*/ 1 w 226"/>
                    <a:gd name="T97" fmla="*/ 4 h 655"/>
                    <a:gd name="T98" fmla="*/ 1 w 226"/>
                    <a:gd name="T99" fmla="*/ 4 h 655"/>
                    <a:gd name="T100" fmla="*/ 1 w 226"/>
                    <a:gd name="T101" fmla="*/ 4 h 655"/>
                    <a:gd name="T102" fmla="*/ 1 w 226"/>
                    <a:gd name="T103" fmla="*/ 3 h 655"/>
                    <a:gd name="T104" fmla="*/ 1 w 226"/>
                    <a:gd name="T105" fmla="*/ 3 h 655"/>
                    <a:gd name="T106" fmla="*/ 1 w 226"/>
                    <a:gd name="T107" fmla="*/ 3 h 655"/>
                    <a:gd name="T108" fmla="*/ 1 w 226"/>
                    <a:gd name="T109" fmla="*/ 3 h 655"/>
                    <a:gd name="T110" fmla="*/ 1 w 226"/>
                    <a:gd name="T111" fmla="*/ 3 h 655"/>
                    <a:gd name="T112" fmla="*/ 0 w 226"/>
                    <a:gd name="T113" fmla="*/ 3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grpSp>
      </p:grpSp>
      <p:sp>
        <p:nvSpPr>
          <p:cNvPr id="18452" name="Text Box 211"/>
          <p:cNvSpPr txBox="1">
            <a:spLocks noChangeArrowheads="1"/>
          </p:cNvSpPr>
          <p:nvPr/>
        </p:nvSpPr>
        <p:spPr bwMode="auto">
          <a:xfrm>
            <a:off x="3284538" y="3505200"/>
            <a:ext cx="12842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800" b="1">
                <a:solidFill>
                  <a:schemeClr val="bg1"/>
                </a:solidFill>
              </a:rPr>
              <a:t>Activity</a:t>
            </a:r>
          </a:p>
        </p:txBody>
      </p:sp>
      <p:sp>
        <p:nvSpPr>
          <p:cNvPr id="18453" name="Text Box 212"/>
          <p:cNvSpPr txBox="1">
            <a:spLocks noChangeArrowheads="1"/>
          </p:cNvSpPr>
          <p:nvPr/>
        </p:nvSpPr>
        <p:spPr bwMode="auto">
          <a:xfrm>
            <a:off x="3284538" y="4854575"/>
            <a:ext cx="12842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800" b="1">
                <a:solidFill>
                  <a:schemeClr val="bg1"/>
                </a:solidFill>
              </a:rPr>
              <a:t>Activity</a:t>
            </a:r>
          </a:p>
        </p:txBody>
      </p:sp>
      <p:sp>
        <p:nvSpPr>
          <p:cNvPr id="18454" name="Text Box 213"/>
          <p:cNvSpPr txBox="1">
            <a:spLocks noChangeArrowheads="1"/>
          </p:cNvSpPr>
          <p:nvPr/>
        </p:nvSpPr>
        <p:spPr bwMode="auto">
          <a:xfrm>
            <a:off x="3284538" y="6272213"/>
            <a:ext cx="12842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800" b="1">
                <a:solidFill>
                  <a:schemeClr val="bg1"/>
                </a:solidFill>
              </a:rPr>
              <a:t>Activity</a:t>
            </a:r>
          </a:p>
        </p:txBody>
      </p:sp>
      <p:sp>
        <p:nvSpPr>
          <p:cNvPr id="18455" name="Text Box 214"/>
          <p:cNvSpPr txBox="1">
            <a:spLocks noChangeArrowheads="1"/>
          </p:cNvSpPr>
          <p:nvPr/>
        </p:nvSpPr>
        <p:spPr bwMode="auto">
          <a:xfrm>
            <a:off x="2047875" y="942975"/>
            <a:ext cx="16017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800" b="1">
                <a:solidFill>
                  <a:schemeClr val="bg1"/>
                </a:solidFill>
              </a:rPr>
              <a:t>Trouble ticket</a:t>
            </a:r>
          </a:p>
        </p:txBody>
      </p:sp>
      <p:sp>
        <p:nvSpPr>
          <p:cNvPr id="18456" name="Line 253"/>
          <p:cNvSpPr>
            <a:spLocks noChangeShapeType="1"/>
          </p:cNvSpPr>
          <p:nvPr/>
        </p:nvSpPr>
        <p:spPr bwMode="auto">
          <a:xfrm flipV="1">
            <a:off x="1298575" y="2184400"/>
            <a:ext cx="1265238" cy="4763"/>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57" name="Group 243"/>
          <p:cNvGrpSpPr>
            <a:grpSpLocks/>
          </p:cNvGrpSpPr>
          <p:nvPr/>
        </p:nvGrpSpPr>
        <p:grpSpPr bwMode="auto">
          <a:xfrm>
            <a:off x="657225" y="1681163"/>
            <a:ext cx="857250" cy="966787"/>
            <a:chOff x="2324" y="435"/>
            <a:chExt cx="933" cy="1052"/>
          </a:xfrm>
        </p:grpSpPr>
        <p:sp>
          <p:nvSpPr>
            <p:cNvPr id="18473" name="AutoShape 24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8474" name="Freeform 24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75" name="Freeform 24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76" name="Freeform 24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8477" name="Group 248"/>
            <p:cNvGrpSpPr>
              <a:grpSpLocks/>
            </p:cNvGrpSpPr>
            <p:nvPr/>
          </p:nvGrpSpPr>
          <p:grpSpPr bwMode="auto">
            <a:xfrm>
              <a:off x="2889" y="957"/>
              <a:ext cx="348" cy="510"/>
              <a:chOff x="2784" y="3210"/>
              <a:chExt cx="523" cy="772"/>
            </a:xfrm>
          </p:grpSpPr>
          <p:sp>
            <p:nvSpPr>
              <p:cNvPr id="18478" name="AutoShape 24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479" name="AutoShape 25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480" name="AutoShape 25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8481" name="Oval 25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8458" name="Text Box 254"/>
          <p:cNvSpPr txBox="1">
            <a:spLocks noChangeArrowheads="1"/>
          </p:cNvSpPr>
          <p:nvPr/>
        </p:nvSpPr>
        <p:spPr bwMode="auto">
          <a:xfrm>
            <a:off x="1008063" y="2501900"/>
            <a:ext cx="944562" cy="303213"/>
          </a:xfrm>
          <a:prstGeom prst="rect">
            <a:avLst/>
          </a:prstGeom>
          <a:solidFill>
            <a:srgbClr val="FF0000"/>
          </a:solidFill>
          <a:ln w="28575" algn="ctr">
            <a:solidFill>
              <a:schemeClr val="bg1"/>
            </a:solidFill>
            <a:miter lim="800000"/>
            <a:headEnd/>
            <a:tailEnd/>
          </a:ln>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800" b="1">
                <a:solidFill>
                  <a:schemeClr val="bg1"/>
                </a:solidFill>
              </a:rPr>
              <a:t>HOLD</a:t>
            </a:r>
          </a:p>
        </p:txBody>
      </p:sp>
      <p:grpSp>
        <p:nvGrpSpPr>
          <p:cNvPr id="18459" name="Group 172"/>
          <p:cNvGrpSpPr>
            <a:grpSpLocks/>
          </p:cNvGrpSpPr>
          <p:nvPr/>
        </p:nvGrpSpPr>
        <p:grpSpPr bwMode="auto">
          <a:xfrm>
            <a:off x="712788" y="4430713"/>
            <a:ext cx="744537" cy="958850"/>
            <a:chOff x="2634" y="2618"/>
            <a:chExt cx="538" cy="692"/>
          </a:xfrm>
        </p:grpSpPr>
        <p:sp>
          <p:nvSpPr>
            <p:cNvPr id="18461" name="AutoShape 17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8462" name="Freeform 17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8463" name="Freeform 17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8464" name="Rectangle 17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8465" name="Rectangle 17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8466" name="Oval 17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8467" name="Oval 17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8468" name="Oval 18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8469" name="Oval 18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8470" name="Freeform 18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1" name="Freeform 18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2" name="Freeform 18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8460" name="Text Box 155"/>
          <p:cNvSpPr txBox="1">
            <a:spLocks noChangeArrowheads="1"/>
          </p:cNvSpPr>
          <p:nvPr/>
        </p:nvSpPr>
        <p:spPr bwMode="auto">
          <a:xfrm>
            <a:off x="1008063" y="5181600"/>
            <a:ext cx="944562" cy="303213"/>
          </a:xfrm>
          <a:prstGeom prst="rect">
            <a:avLst/>
          </a:prstGeom>
          <a:solidFill>
            <a:srgbClr val="FF0000"/>
          </a:solidFill>
          <a:ln w="28575" algn="ctr">
            <a:solidFill>
              <a:schemeClr val="bg1"/>
            </a:solidFill>
            <a:miter lim="800000"/>
            <a:headEnd/>
            <a:tailEnd/>
          </a:ln>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800" b="1">
                <a:solidFill>
                  <a:schemeClr val="bg1"/>
                </a:solidFill>
              </a:rPr>
              <a:t>HOLD</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Lesson outline</a:t>
            </a:r>
          </a:p>
        </p:txBody>
      </p:sp>
      <p:sp>
        <p:nvSpPr>
          <p:cNvPr id="19459" name="Rectangle 3"/>
          <p:cNvSpPr>
            <a:spLocks noGrp="1" noChangeArrowheads="1"/>
          </p:cNvSpPr>
          <p:nvPr>
            <p:ph idx="1"/>
          </p:nvPr>
        </p:nvSpPr>
        <p:spPr bwMode="gray"/>
        <p:txBody>
          <a:bodyPr/>
          <a:lstStyle/>
          <a:p>
            <a:pPr>
              <a:lnSpc>
                <a:spcPct val="150000"/>
              </a:lnSpc>
              <a:buFont typeface="Arial" charset="0"/>
              <a:buChar char="•"/>
            </a:pPr>
            <a:r>
              <a:rPr lang="en-US" sz="2800" smtClean="0">
                <a:solidFill>
                  <a:srgbClr val="C0C0C0"/>
                </a:solidFill>
              </a:rPr>
              <a:t>Billing process basics</a:t>
            </a:r>
          </a:p>
          <a:p>
            <a:pPr>
              <a:lnSpc>
                <a:spcPct val="150000"/>
              </a:lnSpc>
              <a:buFont typeface="Arial" charset="0"/>
              <a:buChar char="•"/>
            </a:pPr>
            <a:r>
              <a:rPr lang="en-US" sz="2800" smtClean="0"/>
              <a:t>BillingCenter demonstration</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pPr eaLnBrk="1" hangingPunct="1"/>
            <a:r>
              <a:rPr lang="en-US" smtClean="0"/>
              <a:t>Lesson objectives review</a:t>
            </a:r>
          </a:p>
        </p:txBody>
      </p:sp>
      <p:sp>
        <p:nvSpPr>
          <p:cNvPr id="20483"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a:r>
              <a:rPr lang="en-US" dirty="0" smtClean="0"/>
              <a:t>Describe the basic terminology of the billing process</a:t>
            </a:r>
          </a:p>
          <a:p>
            <a:pPr lvl="1"/>
            <a:r>
              <a:rPr lang="en-US" dirty="0" smtClean="0"/>
              <a:t>Describe the billing process lifecycle</a:t>
            </a:r>
          </a:p>
          <a:p>
            <a:pPr lvl="2">
              <a:buFont typeface="Wingdings 2" pitchFamily="18" charset="2"/>
              <a:buNone/>
            </a:pPr>
            <a:endParaRPr lang="en-US"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pPr eaLnBrk="1" hangingPunct="1"/>
            <a:r>
              <a:rPr lang="en-US" smtClean="0"/>
              <a:t>Review questions</a:t>
            </a:r>
          </a:p>
        </p:txBody>
      </p:sp>
      <p:sp>
        <p:nvSpPr>
          <p:cNvPr id="21507" name="Rectangle 45"/>
          <p:cNvSpPr>
            <a:spLocks noGrp="1" noChangeArrowheads="1"/>
          </p:cNvSpPr>
          <p:nvPr>
            <p:ph idx="1"/>
          </p:nvPr>
        </p:nvSpPr>
        <p:spPr/>
        <p:txBody>
          <a:bodyPr/>
          <a:lstStyle/>
          <a:p>
            <a:pPr marL="457200" indent="-457200">
              <a:buFont typeface="Webdings" pitchFamily="18" charset="2"/>
              <a:buAutoNum type="arabicPeriod"/>
            </a:pPr>
            <a:r>
              <a:rPr lang="en-US" smtClean="0"/>
              <a:t>How are policy transactions entered into BillingCenter?</a:t>
            </a:r>
          </a:p>
          <a:p>
            <a:pPr marL="457200" indent="-457200">
              <a:buFont typeface="Webdings" pitchFamily="18" charset="2"/>
              <a:buAutoNum type="arabicPeriod"/>
            </a:pPr>
            <a:r>
              <a:rPr lang="en-US" smtClean="0"/>
              <a:t>What type of charge is typically split into multiple invoice items?</a:t>
            </a:r>
          </a:p>
          <a:p>
            <a:pPr marL="457200" indent="-457200">
              <a:buFont typeface="Webdings" pitchFamily="18" charset="2"/>
              <a:buAutoNum type="arabicPeriod"/>
            </a:pPr>
            <a:r>
              <a:rPr lang="en-US" smtClean="0"/>
              <a:t>What determines how invoices are scheduled?</a:t>
            </a:r>
          </a:p>
          <a:p>
            <a:pPr marL="457200" indent="-457200">
              <a:buFont typeface="Webdings" pitchFamily="18" charset="2"/>
              <a:buAutoNum type="arabicPeriod"/>
            </a:pPr>
            <a:r>
              <a:rPr lang="en-US" smtClean="0"/>
              <a:t>What happens if a payment is overdue?</a:t>
            </a:r>
          </a:p>
          <a:p>
            <a:pPr marL="457200" indent="-457200">
              <a:buFont typeface="Webdings" pitchFamily="18" charset="2"/>
              <a:buAutoNum type="arabicPeriod"/>
            </a:pPr>
            <a:r>
              <a:rPr lang="en-US" smtClean="0"/>
              <a:t>How do you temporarily suspend billing on an account?</a:t>
            </a:r>
          </a:p>
          <a:p>
            <a:pPr marL="457200" indent="-457200">
              <a:buFont typeface="Webdings" pitchFamily="18" charset="2"/>
              <a:buAutoNum type="arabicPeriod"/>
            </a:pPr>
            <a:r>
              <a:rPr lang="en-US" smtClean="0"/>
              <a:t>What is the benefit of policy closure in BillingCenter?</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426957807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a:r>
              <a:rPr lang="en-US" dirty="0" smtClean="0"/>
              <a:t>Describe the basic terminology of the billing process</a:t>
            </a:r>
          </a:p>
          <a:p>
            <a:pPr lvl="1"/>
            <a:r>
              <a:rPr lang="en-US" dirty="0" smtClean="0"/>
              <a:t>Describe </a:t>
            </a:r>
            <a:r>
              <a:rPr lang="en-US" dirty="0"/>
              <a:t>billing process </a:t>
            </a:r>
            <a:r>
              <a:rPr lang="en-US" dirty="0" smtClean="0"/>
              <a:t>lifecycle</a:t>
            </a:r>
          </a:p>
          <a:p>
            <a:pPr marL="400050" lvl="1" indent="0">
              <a:buNone/>
            </a:pPr>
            <a:endParaRPr lang="en-US" dirty="0"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a:solidFill>
                  <a:srgbClr val="AA3704"/>
                </a:solidFill>
              </a:rPr>
              <a:t>This lesson uses the notes section for additional explanation and information.</a:t>
            </a:r>
            <a:br>
              <a:rPr lang="en-US" sz="1400">
                <a:solidFill>
                  <a:srgbClr val="AA3704"/>
                </a:solidFill>
              </a:rPr>
            </a:br>
            <a:r>
              <a:rPr lang="en-US" sz="1400">
                <a:solidFill>
                  <a:srgbClr val="AA3704"/>
                </a:solidFill>
              </a:rPr>
              <a:t>To view the notes in PowerPoint, choose View</a:t>
            </a:r>
            <a:r>
              <a:rPr lang="en-US" sz="1400">
                <a:solidFill>
                  <a:srgbClr val="AA3704"/>
                </a:solidFill>
                <a:sym typeface="Wingdings" pitchFamily="2" charset="2"/>
              </a:rPr>
              <a:t>Normal or </a:t>
            </a:r>
            <a:r>
              <a:rPr lang="en-US" sz="1400">
                <a:solidFill>
                  <a:srgbClr val="AA3704"/>
                </a:solidFill>
              </a:rPr>
              <a:t>View</a:t>
            </a:r>
            <a:r>
              <a:rPr lang="en-US" sz="1400">
                <a:solidFill>
                  <a:srgbClr val="AA3704"/>
                </a:solidFill>
                <a:sym typeface="Wingdings" pitchFamily="2" charset="2"/>
              </a:rPr>
              <a:t></a:t>
            </a:r>
            <a:r>
              <a:rPr lang="en-US" sz="1400">
                <a:solidFill>
                  <a:srgbClr val="AA3704"/>
                </a:solidFill>
              </a:rPr>
              <a:t>Notes Page.</a:t>
            </a:r>
            <a:br>
              <a:rPr lang="en-US" sz="1400">
                <a:solidFill>
                  <a:srgbClr val="AA3704"/>
                </a:solidFill>
              </a:rPr>
            </a:br>
            <a:r>
              <a:rPr lang="en-US" sz="140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a:solidFill>
                <a:srgbClr val="AA3704"/>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bwMode="gray"/>
        <p:txBody>
          <a:bodyPr/>
          <a:lstStyle/>
          <a:p>
            <a:pPr>
              <a:lnSpc>
                <a:spcPct val="150000"/>
              </a:lnSpc>
              <a:buFont typeface="Arial" charset="0"/>
              <a:buChar char="•"/>
            </a:pPr>
            <a:r>
              <a:rPr lang="en-US" sz="2800" smtClean="0"/>
              <a:t>Billing process basics</a:t>
            </a:r>
          </a:p>
          <a:p>
            <a:pPr>
              <a:lnSpc>
                <a:spcPct val="150000"/>
              </a:lnSpc>
              <a:buFont typeface="Arial" charset="0"/>
              <a:buChar char="•"/>
            </a:pPr>
            <a:r>
              <a:rPr lang="en-US" sz="2800" smtClean="0">
                <a:solidFill>
                  <a:srgbClr val="C0C0C0"/>
                </a:solidFill>
              </a:rPr>
              <a:t>BillingCenter demonstration</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148"/>
          <p:cNvGrpSpPr>
            <a:grpSpLocks/>
          </p:cNvGrpSpPr>
          <p:nvPr/>
        </p:nvGrpSpPr>
        <p:grpSpPr bwMode="auto">
          <a:xfrm>
            <a:off x="1792955" y="2807538"/>
            <a:ext cx="1049569" cy="830314"/>
            <a:chOff x="3942556" y="1245638"/>
            <a:chExt cx="1284287" cy="1016000"/>
          </a:xfrm>
        </p:grpSpPr>
        <p:pic>
          <p:nvPicPr>
            <p:cNvPr id="69"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0" name="Group 3"/>
            <p:cNvGrpSpPr>
              <a:grpSpLocks/>
            </p:cNvGrpSpPr>
            <p:nvPr/>
          </p:nvGrpSpPr>
          <p:grpSpPr bwMode="auto">
            <a:xfrm rot="-960000">
              <a:off x="4485519" y="1533397"/>
              <a:ext cx="426056" cy="480044"/>
              <a:chOff x="2324" y="435"/>
              <a:chExt cx="933" cy="1052"/>
            </a:xfrm>
          </p:grpSpPr>
          <p:sp>
            <p:nvSpPr>
              <p:cNvPr id="71"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72"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3"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4"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75" name="Group 8"/>
              <p:cNvGrpSpPr>
                <a:grpSpLocks/>
              </p:cNvGrpSpPr>
              <p:nvPr/>
            </p:nvGrpSpPr>
            <p:grpSpPr bwMode="auto">
              <a:xfrm>
                <a:off x="2889" y="957"/>
                <a:ext cx="348" cy="510"/>
                <a:chOff x="2784" y="3210"/>
                <a:chExt cx="523" cy="772"/>
              </a:xfrm>
            </p:grpSpPr>
            <p:sp>
              <p:nvSpPr>
                <p:cNvPr id="76"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77"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78"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79"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sp>
        <p:nvSpPr>
          <p:cNvPr id="7170" name="Rectangle 2"/>
          <p:cNvSpPr>
            <a:spLocks noGrp="1" noChangeArrowheads="1"/>
          </p:cNvSpPr>
          <p:nvPr>
            <p:ph type="title"/>
          </p:nvPr>
        </p:nvSpPr>
        <p:spPr/>
        <p:txBody>
          <a:bodyPr/>
          <a:lstStyle/>
          <a:p>
            <a:pPr eaLnBrk="1" hangingPunct="1"/>
            <a:r>
              <a:rPr lang="en-US" smtClean="0"/>
              <a:t>Main players in policy billing</a:t>
            </a:r>
          </a:p>
        </p:txBody>
      </p:sp>
      <p:sp>
        <p:nvSpPr>
          <p:cNvPr id="7171" name="Content Placeholder 63"/>
          <p:cNvSpPr>
            <a:spLocks noGrp="1"/>
          </p:cNvSpPr>
          <p:nvPr>
            <p:ph idx="1"/>
          </p:nvPr>
        </p:nvSpPr>
        <p:spPr>
          <a:xfrm>
            <a:off x="519113" y="914400"/>
            <a:ext cx="5510212" cy="5486400"/>
          </a:xfrm>
        </p:spPr>
        <p:txBody>
          <a:bodyPr/>
          <a:lstStyle/>
          <a:p>
            <a:pPr>
              <a:buFont typeface="Arial" charset="0"/>
              <a:buChar char="•"/>
            </a:pPr>
            <a:r>
              <a:rPr lang="en-US" smtClean="0"/>
              <a:t>A </a:t>
            </a:r>
            <a:r>
              <a:rPr lang="en-US" b="1" smtClean="0"/>
              <a:t>carrier</a:t>
            </a:r>
            <a:r>
              <a:rPr lang="en-US" smtClean="0"/>
              <a:t> is the insurance company that provides the policy</a:t>
            </a:r>
          </a:p>
          <a:p>
            <a:pPr>
              <a:buFont typeface="Arial" charset="0"/>
              <a:buChar char="•"/>
            </a:pPr>
            <a:endParaRPr lang="en-US" smtClean="0"/>
          </a:p>
        </p:txBody>
      </p:sp>
      <p:grpSp>
        <p:nvGrpSpPr>
          <p:cNvPr id="7172" name="Group 4"/>
          <p:cNvGrpSpPr>
            <a:grpSpLocks/>
          </p:cNvGrpSpPr>
          <p:nvPr/>
        </p:nvGrpSpPr>
        <p:grpSpPr bwMode="auto">
          <a:xfrm>
            <a:off x="6262688" y="1050925"/>
            <a:ext cx="879475" cy="727075"/>
            <a:chOff x="1426" y="2489"/>
            <a:chExt cx="815" cy="673"/>
          </a:xfrm>
        </p:grpSpPr>
        <p:sp>
          <p:nvSpPr>
            <p:cNvPr id="7212" name="AutoShape 5"/>
            <p:cNvSpPr>
              <a:spLocks noChangeArrowheads="1"/>
            </p:cNvSpPr>
            <p:nvPr/>
          </p:nvSpPr>
          <p:spPr bwMode="auto">
            <a:xfrm>
              <a:off x="1426" y="2620"/>
              <a:ext cx="815" cy="542"/>
            </a:xfrm>
            <a:prstGeom prst="cube">
              <a:avLst>
                <a:gd name="adj" fmla="val 18921"/>
              </a:avLst>
            </a:prstGeom>
            <a:solidFill>
              <a:srgbClr val="FFFF99"/>
            </a:solidFill>
            <a:ln w="12700">
              <a:solidFill>
                <a:schemeClr val="bg1"/>
              </a:solidFill>
              <a:miter lim="800000"/>
              <a:headEnd/>
              <a:tailEnd/>
            </a:ln>
          </p:spPr>
          <p:txBody>
            <a:bodyPr wrap="none" anchor="ctr"/>
            <a:lstStyle/>
            <a:p>
              <a:endParaRPr lang="en-US"/>
            </a:p>
          </p:txBody>
        </p:sp>
        <p:sp>
          <p:nvSpPr>
            <p:cNvPr id="7213" name="Rectangle 6"/>
            <p:cNvSpPr>
              <a:spLocks noChangeArrowheads="1"/>
            </p:cNvSpPr>
            <p:nvPr/>
          </p:nvSpPr>
          <p:spPr bwMode="auto">
            <a:xfrm>
              <a:off x="1662" y="2786"/>
              <a:ext cx="235" cy="376"/>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7214" name="Rectangle 7"/>
            <p:cNvSpPr>
              <a:spLocks noChangeArrowheads="1"/>
            </p:cNvSpPr>
            <p:nvPr/>
          </p:nvSpPr>
          <p:spPr bwMode="auto">
            <a:xfrm>
              <a:off x="1476" y="2786"/>
              <a:ext cx="119" cy="17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7215" name="Rectangle 8"/>
            <p:cNvSpPr>
              <a:spLocks noChangeArrowheads="1"/>
            </p:cNvSpPr>
            <p:nvPr/>
          </p:nvSpPr>
          <p:spPr bwMode="auto">
            <a:xfrm>
              <a:off x="1956" y="2786"/>
              <a:ext cx="123" cy="17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7216" name="Rectangle 9"/>
            <p:cNvSpPr>
              <a:spLocks noChangeArrowheads="1"/>
            </p:cNvSpPr>
            <p:nvPr/>
          </p:nvSpPr>
          <p:spPr bwMode="auto">
            <a:xfrm>
              <a:off x="1839" y="2952"/>
              <a:ext cx="32" cy="7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7217" name="Rectangle 10"/>
            <p:cNvSpPr>
              <a:spLocks noChangeArrowheads="1"/>
            </p:cNvSpPr>
            <p:nvPr/>
          </p:nvSpPr>
          <p:spPr bwMode="auto">
            <a:xfrm>
              <a:off x="1509" y="2489"/>
              <a:ext cx="583" cy="228"/>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7218" name="Line 11"/>
            <p:cNvSpPr>
              <a:spLocks noChangeShapeType="1"/>
            </p:cNvSpPr>
            <p:nvPr/>
          </p:nvSpPr>
          <p:spPr bwMode="auto">
            <a:xfrm>
              <a:off x="2087" y="2540"/>
              <a:ext cx="96" cy="10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9" name="Line 12"/>
            <p:cNvSpPr>
              <a:spLocks noChangeShapeType="1"/>
            </p:cNvSpPr>
            <p:nvPr/>
          </p:nvSpPr>
          <p:spPr bwMode="auto">
            <a:xfrm>
              <a:off x="2094" y="2628"/>
              <a:ext cx="51" cy="5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220" name="Group 13"/>
            <p:cNvGrpSpPr>
              <a:grpSpLocks/>
            </p:cNvGrpSpPr>
            <p:nvPr/>
          </p:nvGrpSpPr>
          <p:grpSpPr bwMode="auto">
            <a:xfrm>
              <a:off x="1534" y="2525"/>
              <a:ext cx="518" cy="139"/>
              <a:chOff x="2386" y="998"/>
              <a:chExt cx="529" cy="142"/>
            </a:xfrm>
          </p:grpSpPr>
          <p:sp>
            <p:nvSpPr>
              <p:cNvPr id="7221" name="Line 14"/>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2" name="Line 15"/>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3" name="Line 16"/>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4" name="Line 17"/>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5" name="Line 18"/>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6" name="Line 19"/>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7" name="Line 20"/>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8" name="Line 21"/>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9" name="Line 22"/>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30" name="Line 23"/>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31" name="Line 24"/>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32" name="Line 25"/>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33" name="Freeform 26"/>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34" name="Freeform 27"/>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7173" name="Text Box 98"/>
          <p:cNvSpPr txBox="1">
            <a:spLocks noChangeArrowheads="1"/>
          </p:cNvSpPr>
          <p:nvPr/>
        </p:nvSpPr>
        <p:spPr bwMode="auto">
          <a:xfrm>
            <a:off x="7269163" y="1273175"/>
            <a:ext cx="8556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800" b="1">
                <a:solidFill>
                  <a:schemeClr val="bg1"/>
                </a:solidFill>
              </a:rPr>
              <a:t>Carrier</a:t>
            </a:r>
          </a:p>
        </p:txBody>
      </p:sp>
      <p:grpSp>
        <p:nvGrpSpPr>
          <p:cNvPr id="7174" name="Group 302"/>
          <p:cNvGrpSpPr>
            <a:grpSpLocks/>
          </p:cNvGrpSpPr>
          <p:nvPr/>
        </p:nvGrpSpPr>
        <p:grpSpPr bwMode="auto">
          <a:xfrm>
            <a:off x="6373813" y="4605338"/>
            <a:ext cx="657225" cy="846137"/>
            <a:chOff x="2634" y="2618"/>
            <a:chExt cx="538" cy="692"/>
          </a:xfrm>
        </p:grpSpPr>
        <p:sp>
          <p:nvSpPr>
            <p:cNvPr id="7200" name="AutoShape 30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7201" name="Freeform 30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7202" name="Freeform 30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7203" name="Rectangle 30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7204" name="Rectangle 30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7205" name="Oval 30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7206" name="Oval 30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7207" name="Oval 31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7208" name="Oval 31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7209" name="Freeform 31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10" name="Freeform 31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11" name="Freeform 31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7176" name="Text Box 375"/>
          <p:cNvSpPr txBox="1">
            <a:spLocks noChangeArrowheads="1"/>
          </p:cNvSpPr>
          <p:nvPr/>
        </p:nvSpPr>
        <p:spPr bwMode="auto">
          <a:xfrm>
            <a:off x="635000" y="3049588"/>
            <a:ext cx="12620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800" b="1">
                <a:solidFill>
                  <a:schemeClr val="bg1"/>
                </a:solidFill>
              </a:rPr>
              <a:t>Account</a:t>
            </a:r>
          </a:p>
        </p:txBody>
      </p:sp>
      <p:sp>
        <p:nvSpPr>
          <p:cNvPr id="65" name="Content Placeholder 63"/>
          <p:cNvSpPr txBox="1">
            <a:spLocks/>
          </p:cNvSpPr>
          <p:nvPr/>
        </p:nvSpPr>
        <p:spPr bwMode="auto">
          <a:xfrm>
            <a:off x="519113" y="4486275"/>
            <a:ext cx="5413375" cy="719138"/>
          </a:xfrm>
          <a:prstGeom prst="rect">
            <a:avLst/>
          </a:prstGeom>
          <a:noFill/>
          <a:ln w="9525">
            <a:noFill/>
            <a:miter lim="800000"/>
            <a:headEnd/>
            <a:tailEnd/>
          </a:ln>
          <a:effectLst/>
        </p:spPr>
        <p:txBody>
          <a:bodyPr lIns="0" tIns="0" rIns="0" bIns="0"/>
          <a:lstStyle/>
          <a:p>
            <a:pPr marL="285750" indent="-285750" algn="l" eaLnBrk="0" hangingPunct="0">
              <a:spcBef>
                <a:spcPct val="40000"/>
              </a:spcBef>
              <a:spcAft>
                <a:spcPct val="0"/>
              </a:spcAft>
              <a:buClr>
                <a:srgbClr val="04628C"/>
              </a:buClr>
              <a:buSzPct val="90000"/>
              <a:buFont typeface="Arial" charset="0"/>
              <a:buChar char="•"/>
              <a:defRPr/>
            </a:pPr>
            <a:r>
              <a:rPr lang="en-US" sz="2400" dirty="0">
                <a:solidFill>
                  <a:schemeClr val="bg1"/>
                </a:solidFill>
                <a:latin typeface="+mn-lt"/>
                <a:ea typeface="Calibri" pitchFamily="34" charset="0"/>
                <a:cs typeface="Calibri" pitchFamily="34" charset="0"/>
              </a:rPr>
              <a:t>A </a:t>
            </a:r>
            <a:r>
              <a:rPr lang="en-US" sz="2400" b="1" dirty="0">
                <a:solidFill>
                  <a:schemeClr val="bg1"/>
                </a:solidFill>
                <a:latin typeface="+mn-lt"/>
                <a:ea typeface="Calibri" pitchFamily="34" charset="0"/>
                <a:cs typeface="Calibri" pitchFamily="34" charset="0"/>
              </a:rPr>
              <a:t>producer</a:t>
            </a:r>
            <a:r>
              <a:rPr lang="en-US" sz="2400" dirty="0">
                <a:solidFill>
                  <a:schemeClr val="bg1"/>
                </a:solidFill>
                <a:latin typeface="+mn-lt"/>
                <a:ea typeface="Calibri" pitchFamily="34" charset="0"/>
                <a:cs typeface="Calibri" pitchFamily="34" charset="0"/>
              </a:rPr>
              <a:t> is an intermediary who brings business to the carrier</a:t>
            </a:r>
          </a:p>
          <a:p>
            <a:pPr marL="285750" indent="-285750" algn="l" eaLnBrk="0" hangingPunct="0">
              <a:spcBef>
                <a:spcPct val="40000"/>
              </a:spcBef>
              <a:spcAft>
                <a:spcPct val="0"/>
              </a:spcAft>
              <a:buClr>
                <a:srgbClr val="0146AD"/>
              </a:buClr>
              <a:buFont typeface="Wingdings 3" pitchFamily="18" charset="2"/>
              <a:buChar char="}"/>
              <a:defRPr/>
            </a:pPr>
            <a:endParaRPr lang="en-US" sz="2400" kern="0" dirty="0">
              <a:solidFill>
                <a:schemeClr val="bg1"/>
              </a:solidFill>
              <a:latin typeface="+mn-lt"/>
            </a:endParaRPr>
          </a:p>
        </p:txBody>
      </p:sp>
      <p:sp>
        <p:nvSpPr>
          <p:cNvPr id="7178" name="Text Box 98"/>
          <p:cNvSpPr txBox="1">
            <a:spLocks noChangeArrowheads="1"/>
          </p:cNvSpPr>
          <p:nvPr/>
        </p:nvSpPr>
        <p:spPr bwMode="auto">
          <a:xfrm>
            <a:off x="7164388" y="4868863"/>
            <a:ext cx="11239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800" b="1">
                <a:solidFill>
                  <a:schemeClr val="bg1"/>
                </a:solidFill>
              </a:rPr>
              <a:t>Producer</a:t>
            </a:r>
          </a:p>
        </p:txBody>
      </p:sp>
      <p:sp>
        <p:nvSpPr>
          <p:cNvPr id="67" name="Content Placeholder 63"/>
          <p:cNvSpPr txBox="1">
            <a:spLocks/>
          </p:cNvSpPr>
          <p:nvPr/>
        </p:nvSpPr>
        <p:spPr bwMode="auto">
          <a:xfrm>
            <a:off x="3027363" y="2211388"/>
            <a:ext cx="5413375" cy="719137"/>
          </a:xfrm>
          <a:prstGeom prst="rect">
            <a:avLst/>
          </a:prstGeom>
          <a:noFill/>
          <a:ln w="9525">
            <a:noFill/>
            <a:miter lim="800000"/>
            <a:headEnd/>
            <a:tailEnd/>
          </a:ln>
          <a:effectLst/>
        </p:spPr>
        <p:txBody>
          <a:bodyPr lIns="0" tIns="0" rIns="0" bIns="0"/>
          <a:lstStyle/>
          <a:p>
            <a:pPr marL="285750" indent="-285750" algn="l" eaLnBrk="0" hangingPunct="0">
              <a:spcBef>
                <a:spcPct val="40000"/>
              </a:spcBef>
              <a:spcAft>
                <a:spcPct val="0"/>
              </a:spcAft>
              <a:buClr>
                <a:srgbClr val="04628C"/>
              </a:buClr>
              <a:buSzPct val="90000"/>
              <a:buFont typeface="Arial" charset="0"/>
              <a:buChar char="•"/>
              <a:defRPr/>
            </a:pPr>
            <a:r>
              <a:rPr lang="en-US" sz="2400" dirty="0">
                <a:solidFill>
                  <a:schemeClr val="bg1"/>
                </a:solidFill>
                <a:latin typeface="+mn-lt"/>
                <a:ea typeface="Calibri" pitchFamily="34" charset="0"/>
                <a:cs typeface="Calibri" pitchFamily="34" charset="0"/>
              </a:rPr>
              <a:t>An </a:t>
            </a:r>
            <a:r>
              <a:rPr lang="en-US" sz="2400" b="1" dirty="0">
                <a:solidFill>
                  <a:schemeClr val="bg1"/>
                </a:solidFill>
                <a:latin typeface="+mn-lt"/>
                <a:ea typeface="Calibri" pitchFamily="34" charset="0"/>
                <a:cs typeface="Calibri" pitchFamily="34" charset="0"/>
              </a:rPr>
              <a:t>account</a:t>
            </a:r>
            <a:r>
              <a:rPr lang="en-US" sz="2400" dirty="0">
                <a:solidFill>
                  <a:schemeClr val="bg1"/>
                </a:solidFill>
                <a:latin typeface="+mn-lt"/>
                <a:ea typeface="Calibri" pitchFamily="34" charset="0"/>
                <a:cs typeface="Calibri" pitchFamily="34" charset="0"/>
              </a:rPr>
              <a:t> is an entity that either</a:t>
            </a:r>
          </a:p>
          <a:p>
            <a:pPr marL="742950" lvl="1" indent="-285750" algn="l" eaLnBrk="0" hangingPunct="0">
              <a:spcBef>
                <a:spcPct val="40000"/>
              </a:spcBef>
              <a:spcAft>
                <a:spcPct val="0"/>
              </a:spcAft>
              <a:buClr>
                <a:srgbClr val="04628C"/>
              </a:buClr>
              <a:buFont typeface="Arial" pitchFamily="34" charset="0"/>
              <a:buChar char="−"/>
              <a:defRPr/>
            </a:pPr>
            <a:r>
              <a:rPr lang="en-US" sz="2200" kern="0" dirty="0">
                <a:solidFill>
                  <a:schemeClr val="bg1"/>
                </a:solidFill>
                <a:latin typeface="+mn-lt"/>
              </a:rPr>
              <a:t>owns the policy and typically is the insured and payer of the policy</a:t>
            </a:r>
          </a:p>
          <a:p>
            <a:pPr marL="742950" lvl="1" indent="-285750" algn="l" eaLnBrk="0" hangingPunct="0">
              <a:spcBef>
                <a:spcPct val="40000"/>
              </a:spcBef>
              <a:spcAft>
                <a:spcPct val="0"/>
              </a:spcAft>
              <a:buClr>
                <a:srgbClr val="04628C"/>
              </a:buClr>
              <a:buFont typeface="Arial" pitchFamily="34" charset="0"/>
              <a:buChar char="−"/>
              <a:defRPr/>
            </a:pPr>
            <a:r>
              <a:rPr lang="en-US" sz="2200" kern="0" dirty="0">
                <a:solidFill>
                  <a:schemeClr val="bg1"/>
                </a:solidFill>
                <a:latin typeface="+mn-lt"/>
              </a:rPr>
              <a:t>or is a business partner of the carrier</a:t>
            </a:r>
          </a:p>
          <a:p>
            <a:pPr marL="285750" indent="-285750" algn="l" eaLnBrk="0" hangingPunct="0">
              <a:spcBef>
                <a:spcPct val="40000"/>
              </a:spcBef>
              <a:spcAft>
                <a:spcPct val="0"/>
              </a:spcAft>
              <a:buClr>
                <a:srgbClr val="0146AD"/>
              </a:buClr>
              <a:buFont typeface="Wingdings 3" pitchFamily="18" charset="2"/>
              <a:buChar char="}"/>
              <a:defRPr/>
            </a:pPr>
            <a:endParaRPr lang="en-US" sz="2400" kern="0" dirty="0">
              <a:solidFill>
                <a:schemeClr val="bg1"/>
              </a:solidFill>
              <a:latin typeface="+mn-lt"/>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The Billing Process</a:t>
            </a:r>
          </a:p>
        </p:txBody>
      </p:sp>
      <p:sp>
        <p:nvSpPr>
          <p:cNvPr id="8195" name="Rectangle 3"/>
          <p:cNvSpPr>
            <a:spLocks noGrp="1" noChangeArrowheads="1"/>
          </p:cNvSpPr>
          <p:nvPr>
            <p:ph idx="1"/>
          </p:nvPr>
        </p:nvSpPr>
        <p:spPr>
          <a:xfrm>
            <a:off x="519113" y="3708400"/>
            <a:ext cx="8318500" cy="1554163"/>
          </a:xfrm>
        </p:spPr>
        <p:txBody>
          <a:bodyPr/>
          <a:lstStyle/>
          <a:p>
            <a:pPr>
              <a:buFont typeface="Arial" charset="0"/>
              <a:buChar char="•"/>
            </a:pPr>
            <a:r>
              <a:rPr lang="en-US" smtClean="0"/>
              <a:t>The </a:t>
            </a:r>
            <a:r>
              <a:rPr lang="en-US" b="1" smtClean="0"/>
              <a:t>billing process </a:t>
            </a:r>
            <a:r>
              <a:rPr lang="en-US" smtClean="0"/>
              <a:t>is the process in which the carrier manages the financial transactions required to keep policies in force</a:t>
            </a:r>
          </a:p>
          <a:p>
            <a:pPr lvl="1"/>
            <a:endParaRPr lang="en-US" smtClean="0"/>
          </a:p>
          <a:p>
            <a:pPr lvl="2"/>
            <a:endParaRPr lang="en-US" smtClean="0"/>
          </a:p>
        </p:txBody>
      </p:sp>
      <p:grpSp>
        <p:nvGrpSpPr>
          <p:cNvPr id="8196" name="Group 17"/>
          <p:cNvGrpSpPr>
            <a:grpSpLocks/>
          </p:cNvGrpSpPr>
          <p:nvPr/>
        </p:nvGrpSpPr>
        <p:grpSpPr bwMode="auto">
          <a:xfrm>
            <a:off x="1541463" y="1712913"/>
            <a:ext cx="1274762" cy="1052512"/>
            <a:chOff x="1426" y="2489"/>
            <a:chExt cx="815" cy="673"/>
          </a:xfrm>
        </p:grpSpPr>
        <p:sp>
          <p:nvSpPr>
            <p:cNvPr id="8237" name="AutoShape 18"/>
            <p:cNvSpPr>
              <a:spLocks noChangeArrowheads="1"/>
            </p:cNvSpPr>
            <p:nvPr/>
          </p:nvSpPr>
          <p:spPr bwMode="auto">
            <a:xfrm>
              <a:off x="1426" y="2620"/>
              <a:ext cx="815" cy="542"/>
            </a:xfrm>
            <a:prstGeom prst="cube">
              <a:avLst>
                <a:gd name="adj" fmla="val 18921"/>
              </a:avLst>
            </a:prstGeom>
            <a:solidFill>
              <a:srgbClr val="FFFF99"/>
            </a:solidFill>
            <a:ln w="12700">
              <a:solidFill>
                <a:schemeClr val="bg1"/>
              </a:solidFill>
              <a:miter lim="800000"/>
              <a:headEnd/>
              <a:tailEnd/>
            </a:ln>
          </p:spPr>
          <p:txBody>
            <a:bodyPr wrap="none" anchor="ctr"/>
            <a:lstStyle/>
            <a:p>
              <a:endParaRPr lang="en-US"/>
            </a:p>
          </p:txBody>
        </p:sp>
        <p:sp>
          <p:nvSpPr>
            <p:cNvPr id="8238" name="Rectangle 19"/>
            <p:cNvSpPr>
              <a:spLocks noChangeArrowheads="1"/>
            </p:cNvSpPr>
            <p:nvPr/>
          </p:nvSpPr>
          <p:spPr bwMode="auto">
            <a:xfrm>
              <a:off x="1662" y="2786"/>
              <a:ext cx="235" cy="376"/>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8239" name="Rectangle 20"/>
            <p:cNvSpPr>
              <a:spLocks noChangeArrowheads="1"/>
            </p:cNvSpPr>
            <p:nvPr/>
          </p:nvSpPr>
          <p:spPr bwMode="auto">
            <a:xfrm>
              <a:off x="1476" y="2786"/>
              <a:ext cx="119" cy="17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8240" name="Rectangle 21"/>
            <p:cNvSpPr>
              <a:spLocks noChangeArrowheads="1"/>
            </p:cNvSpPr>
            <p:nvPr/>
          </p:nvSpPr>
          <p:spPr bwMode="auto">
            <a:xfrm>
              <a:off x="1956" y="2786"/>
              <a:ext cx="123" cy="17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8241" name="Rectangle 22"/>
            <p:cNvSpPr>
              <a:spLocks noChangeArrowheads="1"/>
            </p:cNvSpPr>
            <p:nvPr/>
          </p:nvSpPr>
          <p:spPr bwMode="auto">
            <a:xfrm>
              <a:off x="1839" y="2952"/>
              <a:ext cx="32" cy="7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8242" name="Rectangle 23"/>
            <p:cNvSpPr>
              <a:spLocks noChangeArrowheads="1"/>
            </p:cNvSpPr>
            <p:nvPr/>
          </p:nvSpPr>
          <p:spPr bwMode="auto">
            <a:xfrm>
              <a:off x="1509" y="2489"/>
              <a:ext cx="583" cy="228"/>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8243" name="Line 24"/>
            <p:cNvSpPr>
              <a:spLocks noChangeShapeType="1"/>
            </p:cNvSpPr>
            <p:nvPr/>
          </p:nvSpPr>
          <p:spPr bwMode="auto">
            <a:xfrm>
              <a:off x="2087" y="2540"/>
              <a:ext cx="96" cy="10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4" name="Line 25"/>
            <p:cNvSpPr>
              <a:spLocks noChangeShapeType="1"/>
            </p:cNvSpPr>
            <p:nvPr/>
          </p:nvSpPr>
          <p:spPr bwMode="auto">
            <a:xfrm>
              <a:off x="2094" y="2628"/>
              <a:ext cx="51" cy="5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245" name="Group 26"/>
            <p:cNvGrpSpPr>
              <a:grpSpLocks/>
            </p:cNvGrpSpPr>
            <p:nvPr/>
          </p:nvGrpSpPr>
          <p:grpSpPr bwMode="auto">
            <a:xfrm>
              <a:off x="1534" y="2525"/>
              <a:ext cx="518" cy="139"/>
              <a:chOff x="2386" y="998"/>
              <a:chExt cx="529" cy="142"/>
            </a:xfrm>
          </p:grpSpPr>
          <p:sp>
            <p:nvSpPr>
              <p:cNvPr id="8246" name="Line 27"/>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7" name="Line 28"/>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8" name="Line 29"/>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49" name="Line 30"/>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50" name="Line 31"/>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51" name="Line 32"/>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52" name="Line 33"/>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53" name="Line 34"/>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54" name="Line 35"/>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55" name="Line 36"/>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56" name="Line 37"/>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57" name="Line 38"/>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58" name="Freeform 39"/>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59" name="Freeform 40"/>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8198" name="Freeform 63"/>
          <p:cNvSpPr>
            <a:spLocks/>
          </p:cNvSpPr>
          <p:nvPr/>
        </p:nvSpPr>
        <p:spPr bwMode="auto">
          <a:xfrm>
            <a:off x="2811463" y="1547813"/>
            <a:ext cx="3751262" cy="619125"/>
          </a:xfrm>
          <a:custGeom>
            <a:avLst/>
            <a:gdLst>
              <a:gd name="T0" fmla="*/ 0 w 2363"/>
              <a:gd name="T1" fmla="*/ 2147483647 h 390"/>
              <a:gd name="T2" fmla="*/ 2147483647 w 2363"/>
              <a:gd name="T3" fmla="*/ 2147483647 h 390"/>
              <a:gd name="T4" fmla="*/ 2147483647 w 2363"/>
              <a:gd name="T5" fmla="*/ 2147483647 h 390"/>
              <a:gd name="T6" fmla="*/ 0 60000 65536"/>
              <a:gd name="T7" fmla="*/ 0 60000 65536"/>
              <a:gd name="T8" fmla="*/ 0 60000 65536"/>
              <a:gd name="T9" fmla="*/ 0 w 2363"/>
              <a:gd name="T10" fmla="*/ 0 h 390"/>
              <a:gd name="T11" fmla="*/ 2363 w 2363"/>
              <a:gd name="T12" fmla="*/ 390 h 390"/>
            </a:gdLst>
            <a:ahLst/>
            <a:cxnLst>
              <a:cxn ang="T6">
                <a:pos x="T0" y="T1"/>
              </a:cxn>
              <a:cxn ang="T7">
                <a:pos x="T2" y="T3"/>
              </a:cxn>
              <a:cxn ang="T8">
                <a:pos x="T4" y="T5"/>
              </a:cxn>
            </a:cxnLst>
            <a:rect l="T9" t="T10" r="T11" b="T12"/>
            <a:pathLst>
              <a:path w="2363" h="390">
                <a:moveTo>
                  <a:pt x="0" y="356"/>
                </a:moveTo>
                <a:cubicBezTo>
                  <a:pt x="350" y="178"/>
                  <a:pt x="700" y="0"/>
                  <a:pt x="1094" y="6"/>
                </a:cubicBezTo>
                <a:cubicBezTo>
                  <a:pt x="1488" y="12"/>
                  <a:pt x="1925" y="201"/>
                  <a:pt x="2363" y="390"/>
                </a:cubicBezTo>
              </a:path>
            </a:pathLst>
          </a:custGeom>
          <a:noFill/>
          <a:ln w="19050">
            <a:solidFill>
              <a:schemeClr val="bg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199" name="Freeform 64"/>
          <p:cNvSpPr>
            <a:spLocks/>
          </p:cNvSpPr>
          <p:nvPr/>
        </p:nvSpPr>
        <p:spPr bwMode="auto">
          <a:xfrm flipV="1">
            <a:off x="2805113" y="2574925"/>
            <a:ext cx="3751262" cy="619125"/>
          </a:xfrm>
          <a:custGeom>
            <a:avLst/>
            <a:gdLst>
              <a:gd name="T0" fmla="*/ 0 w 2363"/>
              <a:gd name="T1" fmla="*/ 2147483647 h 390"/>
              <a:gd name="T2" fmla="*/ 2147483647 w 2363"/>
              <a:gd name="T3" fmla="*/ 2147483647 h 390"/>
              <a:gd name="T4" fmla="*/ 2147483647 w 2363"/>
              <a:gd name="T5" fmla="*/ 2147483647 h 390"/>
              <a:gd name="T6" fmla="*/ 0 60000 65536"/>
              <a:gd name="T7" fmla="*/ 0 60000 65536"/>
              <a:gd name="T8" fmla="*/ 0 60000 65536"/>
              <a:gd name="T9" fmla="*/ 0 w 2363"/>
              <a:gd name="T10" fmla="*/ 0 h 390"/>
              <a:gd name="T11" fmla="*/ 2363 w 2363"/>
              <a:gd name="T12" fmla="*/ 390 h 390"/>
            </a:gdLst>
            <a:ahLst/>
            <a:cxnLst>
              <a:cxn ang="T6">
                <a:pos x="T0" y="T1"/>
              </a:cxn>
              <a:cxn ang="T7">
                <a:pos x="T2" y="T3"/>
              </a:cxn>
              <a:cxn ang="T8">
                <a:pos x="T4" y="T5"/>
              </a:cxn>
            </a:cxnLst>
            <a:rect l="T9" t="T10" r="T11" b="T12"/>
            <a:pathLst>
              <a:path w="2363" h="390">
                <a:moveTo>
                  <a:pt x="0" y="356"/>
                </a:moveTo>
                <a:cubicBezTo>
                  <a:pt x="350" y="178"/>
                  <a:pt x="700" y="0"/>
                  <a:pt x="1094" y="6"/>
                </a:cubicBezTo>
                <a:cubicBezTo>
                  <a:pt x="1488" y="12"/>
                  <a:pt x="1925" y="201"/>
                  <a:pt x="2363" y="390"/>
                </a:cubicBezTo>
              </a:path>
            </a:pathLst>
          </a:custGeom>
          <a:noFill/>
          <a:ln w="19050">
            <a:solidFill>
              <a:schemeClr val="bg1"/>
            </a:solidFill>
            <a:round/>
            <a:headEnd type="arrow"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00" name="Text Box 65"/>
          <p:cNvSpPr txBox="1">
            <a:spLocks noChangeArrowheads="1"/>
          </p:cNvSpPr>
          <p:nvPr/>
        </p:nvSpPr>
        <p:spPr bwMode="auto">
          <a:xfrm>
            <a:off x="1689100" y="2830513"/>
            <a:ext cx="8556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600" b="1">
                <a:solidFill>
                  <a:schemeClr val="bg1"/>
                </a:solidFill>
              </a:rPr>
              <a:t>Carrier</a:t>
            </a:r>
          </a:p>
        </p:txBody>
      </p:sp>
      <p:sp>
        <p:nvSpPr>
          <p:cNvPr id="8201" name="Text Box 66"/>
          <p:cNvSpPr txBox="1">
            <a:spLocks noChangeArrowheads="1"/>
          </p:cNvSpPr>
          <p:nvPr/>
        </p:nvSpPr>
        <p:spPr bwMode="auto">
          <a:xfrm>
            <a:off x="6553200" y="2795588"/>
            <a:ext cx="12620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600" b="1">
                <a:solidFill>
                  <a:schemeClr val="bg1"/>
                </a:solidFill>
              </a:rPr>
              <a:t>Account</a:t>
            </a:r>
          </a:p>
        </p:txBody>
      </p:sp>
      <p:grpSp>
        <p:nvGrpSpPr>
          <p:cNvPr id="8202" name="Group 4"/>
          <p:cNvGrpSpPr>
            <a:grpSpLocks/>
          </p:cNvGrpSpPr>
          <p:nvPr/>
        </p:nvGrpSpPr>
        <p:grpSpPr bwMode="auto">
          <a:xfrm>
            <a:off x="4186238" y="1303338"/>
            <a:ext cx="793750" cy="893762"/>
            <a:chOff x="2324" y="435"/>
            <a:chExt cx="933" cy="1052"/>
          </a:xfrm>
        </p:grpSpPr>
        <p:sp>
          <p:nvSpPr>
            <p:cNvPr id="8208"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09" name="Freeform 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10" name="Freeform 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11" name="Freeform 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12" name="Group 9"/>
            <p:cNvGrpSpPr>
              <a:grpSpLocks/>
            </p:cNvGrpSpPr>
            <p:nvPr/>
          </p:nvGrpSpPr>
          <p:grpSpPr bwMode="auto">
            <a:xfrm>
              <a:off x="2889" y="957"/>
              <a:ext cx="348" cy="510"/>
              <a:chOff x="2784" y="3210"/>
              <a:chExt cx="523" cy="772"/>
            </a:xfrm>
          </p:grpSpPr>
          <p:sp>
            <p:nvSpPr>
              <p:cNvPr id="8213"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14"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15"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16"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8203" name="Group 14"/>
          <p:cNvGrpSpPr>
            <a:grpSpLocks/>
          </p:cNvGrpSpPr>
          <p:nvPr/>
        </p:nvGrpSpPr>
        <p:grpSpPr bwMode="auto">
          <a:xfrm>
            <a:off x="4175125" y="2887663"/>
            <a:ext cx="839788" cy="584200"/>
            <a:chOff x="3153" y="1049"/>
            <a:chExt cx="752" cy="523"/>
          </a:xfrm>
        </p:grpSpPr>
        <p:sp>
          <p:nvSpPr>
            <p:cNvPr id="8206" name="Rectangle 1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8207" name="Picture 1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04" name="Text Box 67"/>
          <p:cNvSpPr txBox="1">
            <a:spLocks noChangeArrowheads="1"/>
          </p:cNvSpPr>
          <p:nvPr/>
        </p:nvSpPr>
        <p:spPr bwMode="auto">
          <a:xfrm>
            <a:off x="3952875" y="2597150"/>
            <a:ext cx="12620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600" b="1">
                <a:solidFill>
                  <a:schemeClr val="bg1"/>
                </a:solidFill>
              </a:rPr>
              <a:t>Payment</a:t>
            </a:r>
          </a:p>
        </p:txBody>
      </p:sp>
      <p:sp>
        <p:nvSpPr>
          <p:cNvPr id="8205" name="Text Box 68"/>
          <p:cNvSpPr txBox="1">
            <a:spLocks noChangeArrowheads="1"/>
          </p:cNvSpPr>
          <p:nvPr/>
        </p:nvSpPr>
        <p:spPr bwMode="auto">
          <a:xfrm>
            <a:off x="3924300" y="1020763"/>
            <a:ext cx="12620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600" b="1">
                <a:solidFill>
                  <a:schemeClr val="bg1"/>
                </a:solidFill>
              </a:rPr>
              <a:t>Policy</a:t>
            </a:r>
          </a:p>
        </p:txBody>
      </p:sp>
      <p:grpSp>
        <p:nvGrpSpPr>
          <p:cNvPr id="68" name="Group 148"/>
          <p:cNvGrpSpPr>
            <a:grpSpLocks/>
          </p:cNvGrpSpPr>
          <p:nvPr/>
        </p:nvGrpSpPr>
        <p:grpSpPr bwMode="auto">
          <a:xfrm>
            <a:off x="6537537" y="1663252"/>
            <a:ext cx="1348559" cy="1066845"/>
            <a:chOff x="3942556" y="1245638"/>
            <a:chExt cx="1284287" cy="1016000"/>
          </a:xfrm>
        </p:grpSpPr>
        <p:pic>
          <p:nvPicPr>
            <p:cNvPr id="69" name="Picture 110" descr="j02909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0" name="Group 3"/>
            <p:cNvGrpSpPr>
              <a:grpSpLocks/>
            </p:cNvGrpSpPr>
            <p:nvPr/>
          </p:nvGrpSpPr>
          <p:grpSpPr bwMode="auto">
            <a:xfrm rot="-960000">
              <a:off x="4485519" y="1533397"/>
              <a:ext cx="426056" cy="480044"/>
              <a:chOff x="2324" y="435"/>
              <a:chExt cx="933" cy="1052"/>
            </a:xfrm>
          </p:grpSpPr>
          <p:sp>
            <p:nvSpPr>
              <p:cNvPr id="71"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72"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3"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4"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75" name="Group 8"/>
              <p:cNvGrpSpPr>
                <a:grpSpLocks/>
              </p:cNvGrpSpPr>
              <p:nvPr/>
            </p:nvGrpSpPr>
            <p:grpSpPr bwMode="auto">
              <a:xfrm>
                <a:off x="2889" y="957"/>
                <a:ext cx="348" cy="510"/>
                <a:chOff x="2784" y="3210"/>
                <a:chExt cx="523" cy="772"/>
              </a:xfrm>
            </p:grpSpPr>
            <p:sp>
              <p:nvSpPr>
                <p:cNvPr id="76"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77"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78"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79"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Billing lifecycle for a policy</a:t>
            </a:r>
          </a:p>
        </p:txBody>
      </p:sp>
      <p:grpSp>
        <p:nvGrpSpPr>
          <p:cNvPr id="9219" name="Group 11"/>
          <p:cNvGrpSpPr>
            <a:grpSpLocks/>
          </p:cNvGrpSpPr>
          <p:nvPr/>
        </p:nvGrpSpPr>
        <p:grpSpPr bwMode="auto">
          <a:xfrm>
            <a:off x="3262313" y="1211263"/>
            <a:ext cx="2211387" cy="876300"/>
            <a:chOff x="3262184" y="1210963"/>
            <a:chExt cx="2211859" cy="877329"/>
          </a:xfrm>
        </p:grpSpPr>
        <p:sp>
          <p:nvSpPr>
            <p:cNvPr id="9256" name="Rounded Rectangle 4"/>
            <p:cNvSpPr>
              <a:spLocks noChangeArrowheads="1"/>
            </p:cNvSpPr>
            <p:nvPr/>
          </p:nvSpPr>
          <p:spPr bwMode="auto">
            <a:xfrm>
              <a:off x="3262184" y="1210963"/>
              <a:ext cx="2211859" cy="877329"/>
            </a:xfrm>
            <a:prstGeom prst="roundRect">
              <a:avLst>
                <a:gd name="adj" fmla="val 16667"/>
              </a:avLst>
            </a:prstGeom>
            <a:solidFill>
              <a:srgbClr val="FFFFCC"/>
            </a:solidFill>
            <a:ln w="12700" algn="ctr">
              <a:solidFill>
                <a:schemeClr val="bg1"/>
              </a:solidFill>
              <a:round/>
              <a:headEnd/>
              <a:tailEnd/>
            </a:ln>
          </p:spPr>
          <p:txBody>
            <a:bodyPr wrap="none" lIns="0" tIns="0" rIns="0" bIns="0" anchor="ctr">
              <a:spAutoFit/>
            </a:bodyPr>
            <a:lstStyle/>
            <a:p>
              <a:endParaRPr lang="en-US"/>
            </a:p>
          </p:txBody>
        </p:sp>
        <p:sp>
          <p:nvSpPr>
            <p:cNvPr id="9257" name="TextBox 3"/>
            <p:cNvSpPr txBox="1">
              <a:spLocks noChangeArrowheads="1"/>
            </p:cNvSpPr>
            <p:nvPr/>
          </p:nvSpPr>
          <p:spPr bwMode="auto">
            <a:xfrm>
              <a:off x="3314290" y="1285103"/>
              <a:ext cx="20361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b="1">
                  <a:solidFill>
                    <a:schemeClr val="bg1"/>
                  </a:solidFill>
                </a:rPr>
                <a:t>Receive billing instructions</a:t>
              </a:r>
            </a:p>
          </p:txBody>
        </p:sp>
      </p:grpSp>
      <p:grpSp>
        <p:nvGrpSpPr>
          <p:cNvPr id="9220" name="Group 12"/>
          <p:cNvGrpSpPr>
            <a:grpSpLocks/>
          </p:cNvGrpSpPr>
          <p:nvPr/>
        </p:nvGrpSpPr>
        <p:grpSpPr bwMode="auto">
          <a:xfrm>
            <a:off x="3262313" y="4868863"/>
            <a:ext cx="2211387" cy="876300"/>
            <a:chOff x="3262184" y="1210963"/>
            <a:chExt cx="2211859" cy="877329"/>
          </a:xfrm>
        </p:grpSpPr>
        <p:sp>
          <p:nvSpPr>
            <p:cNvPr id="9254" name="Rounded Rectangle 13"/>
            <p:cNvSpPr>
              <a:spLocks noChangeArrowheads="1"/>
            </p:cNvSpPr>
            <p:nvPr/>
          </p:nvSpPr>
          <p:spPr bwMode="auto">
            <a:xfrm>
              <a:off x="3262184" y="1210963"/>
              <a:ext cx="2211859" cy="877329"/>
            </a:xfrm>
            <a:prstGeom prst="roundRect">
              <a:avLst>
                <a:gd name="adj" fmla="val 16667"/>
              </a:avLst>
            </a:prstGeom>
            <a:solidFill>
              <a:srgbClr val="FFFFCC"/>
            </a:solidFill>
            <a:ln w="12700" algn="ctr">
              <a:solidFill>
                <a:schemeClr val="bg1"/>
              </a:solidFill>
              <a:round/>
              <a:headEnd/>
              <a:tailEnd/>
            </a:ln>
          </p:spPr>
          <p:txBody>
            <a:bodyPr wrap="none" lIns="0" tIns="0" rIns="0" bIns="0" anchor="ctr">
              <a:spAutoFit/>
            </a:bodyPr>
            <a:lstStyle/>
            <a:p>
              <a:endParaRPr lang="en-US"/>
            </a:p>
          </p:txBody>
        </p:sp>
        <p:sp>
          <p:nvSpPr>
            <p:cNvPr id="9255" name="TextBox 14"/>
            <p:cNvSpPr txBox="1">
              <a:spLocks noChangeArrowheads="1"/>
            </p:cNvSpPr>
            <p:nvPr/>
          </p:nvSpPr>
          <p:spPr bwMode="auto">
            <a:xfrm>
              <a:off x="3314290" y="1285103"/>
              <a:ext cx="20361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b="1">
                  <a:solidFill>
                    <a:schemeClr val="bg1"/>
                  </a:solidFill>
                </a:rPr>
                <a:t>Process </a:t>
              </a:r>
              <a:br>
                <a:rPr lang="en-US" b="1">
                  <a:solidFill>
                    <a:schemeClr val="bg1"/>
                  </a:solidFill>
                </a:rPr>
              </a:br>
              <a:r>
                <a:rPr lang="en-US" b="1">
                  <a:solidFill>
                    <a:schemeClr val="bg1"/>
                  </a:solidFill>
                </a:rPr>
                <a:t>payments</a:t>
              </a:r>
            </a:p>
          </p:txBody>
        </p:sp>
      </p:grpSp>
      <p:grpSp>
        <p:nvGrpSpPr>
          <p:cNvPr id="9221" name="Group 15"/>
          <p:cNvGrpSpPr>
            <a:grpSpLocks/>
          </p:cNvGrpSpPr>
          <p:nvPr/>
        </p:nvGrpSpPr>
        <p:grpSpPr bwMode="auto">
          <a:xfrm>
            <a:off x="5980113" y="2063750"/>
            <a:ext cx="2212975" cy="877888"/>
            <a:chOff x="3262184" y="1210963"/>
            <a:chExt cx="2211859" cy="877329"/>
          </a:xfrm>
        </p:grpSpPr>
        <p:sp>
          <p:nvSpPr>
            <p:cNvPr id="9252" name="Rounded Rectangle 16"/>
            <p:cNvSpPr>
              <a:spLocks noChangeArrowheads="1"/>
            </p:cNvSpPr>
            <p:nvPr/>
          </p:nvSpPr>
          <p:spPr bwMode="auto">
            <a:xfrm>
              <a:off x="3262184" y="1210963"/>
              <a:ext cx="2211859" cy="877329"/>
            </a:xfrm>
            <a:prstGeom prst="roundRect">
              <a:avLst>
                <a:gd name="adj" fmla="val 16667"/>
              </a:avLst>
            </a:prstGeom>
            <a:solidFill>
              <a:srgbClr val="FFFFCC"/>
            </a:solidFill>
            <a:ln w="12700" algn="ctr">
              <a:solidFill>
                <a:schemeClr val="bg1"/>
              </a:solidFill>
              <a:round/>
              <a:headEnd/>
              <a:tailEnd/>
            </a:ln>
          </p:spPr>
          <p:txBody>
            <a:bodyPr wrap="none" lIns="0" tIns="0" rIns="0" bIns="0" anchor="ctr">
              <a:spAutoFit/>
            </a:bodyPr>
            <a:lstStyle/>
            <a:p>
              <a:endParaRPr lang="en-US"/>
            </a:p>
          </p:txBody>
        </p:sp>
        <p:sp>
          <p:nvSpPr>
            <p:cNvPr id="9253" name="TextBox 17"/>
            <p:cNvSpPr txBox="1">
              <a:spLocks noChangeArrowheads="1"/>
            </p:cNvSpPr>
            <p:nvPr/>
          </p:nvSpPr>
          <p:spPr bwMode="auto">
            <a:xfrm>
              <a:off x="3314290" y="1285103"/>
              <a:ext cx="20361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b="1">
                  <a:solidFill>
                    <a:schemeClr val="bg1"/>
                  </a:solidFill>
                </a:rPr>
                <a:t>Create items from a charge</a:t>
              </a:r>
            </a:p>
          </p:txBody>
        </p:sp>
      </p:grpSp>
      <p:grpSp>
        <p:nvGrpSpPr>
          <p:cNvPr id="9222" name="Group 21"/>
          <p:cNvGrpSpPr>
            <a:grpSpLocks/>
          </p:cNvGrpSpPr>
          <p:nvPr/>
        </p:nvGrpSpPr>
        <p:grpSpPr bwMode="auto">
          <a:xfrm>
            <a:off x="5980113" y="4065588"/>
            <a:ext cx="2224087" cy="877887"/>
            <a:chOff x="5980670" y="3880028"/>
            <a:chExt cx="2224216" cy="877329"/>
          </a:xfrm>
        </p:grpSpPr>
        <p:sp>
          <p:nvSpPr>
            <p:cNvPr id="9250" name="Rounded Rectangle 19"/>
            <p:cNvSpPr>
              <a:spLocks noChangeArrowheads="1"/>
            </p:cNvSpPr>
            <p:nvPr/>
          </p:nvSpPr>
          <p:spPr bwMode="auto">
            <a:xfrm>
              <a:off x="5980670" y="3880028"/>
              <a:ext cx="2211859" cy="877329"/>
            </a:xfrm>
            <a:prstGeom prst="roundRect">
              <a:avLst>
                <a:gd name="adj" fmla="val 16667"/>
              </a:avLst>
            </a:prstGeom>
            <a:solidFill>
              <a:srgbClr val="FFFFCC"/>
            </a:solidFill>
            <a:ln w="12700" algn="ctr">
              <a:solidFill>
                <a:schemeClr val="bg1"/>
              </a:solidFill>
              <a:round/>
              <a:headEnd/>
              <a:tailEnd/>
            </a:ln>
          </p:spPr>
          <p:txBody>
            <a:bodyPr wrap="none" lIns="0" tIns="0" rIns="0" bIns="0" anchor="ctr">
              <a:spAutoFit/>
            </a:bodyPr>
            <a:lstStyle/>
            <a:p>
              <a:endParaRPr lang="en-US"/>
            </a:p>
          </p:txBody>
        </p:sp>
        <p:sp>
          <p:nvSpPr>
            <p:cNvPr id="9251" name="TextBox 20"/>
            <p:cNvSpPr txBox="1">
              <a:spLocks noChangeArrowheads="1"/>
            </p:cNvSpPr>
            <p:nvPr/>
          </p:nvSpPr>
          <p:spPr bwMode="auto">
            <a:xfrm>
              <a:off x="6032776" y="3954168"/>
              <a:ext cx="21721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b="1">
                  <a:solidFill>
                    <a:schemeClr val="bg1"/>
                  </a:solidFill>
                </a:rPr>
                <a:t>Schedule items on invoices</a:t>
              </a:r>
            </a:p>
          </p:txBody>
        </p:sp>
      </p:grpSp>
      <p:grpSp>
        <p:nvGrpSpPr>
          <p:cNvPr id="9223" name="Group 22"/>
          <p:cNvGrpSpPr>
            <a:grpSpLocks/>
          </p:cNvGrpSpPr>
          <p:nvPr/>
        </p:nvGrpSpPr>
        <p:grpSpPr bwMode="auto">
          <a:xfrm>
            <a:off x="728663" y="4065588"/>
            <a:ext cx="2224087" cy="877887"/>
            <a:chOff x="5980670" y="3880028"/>
            <a:chExt cx="2224216" cy="877329"/>
          </a:xfrm>
        </p:grpSpPr>
        <p:sp>
          <p:nvSpPr>
            <p:cNvPr id="9248" name="Rounded Rectangle 23"/>
            <p:cNvSpPr>
              <a:spLocks noChangeArrowheads="1"/>
            </p:cNvSpPr>
            <p:nvPr/>
          </p:nvSpPr>
          <p:spPr bwMode="auto">
            <a:xfrm>
              <a:off x="5980670" y="3880028"/>
              <a:ext cx="2211859" cy="877329"/>
            </a:xfrm>
            <a:prstGeom prst="roundRect">
              <a:avLst>
                <a:gd name="adj" fmla="val 16667"/>
              </a:avLst>
            </a:prstGeom>
            <a:solidFill>
              <a:srgbClr val="FFFFCC"/>
            </a:solidFill>
            <a:ln w="12700" algn="ctr">
              <a:solidFill>
                <a:schemeClr val="bg1"/>
              </a:solidFill>
              <a:round/>
              <a:headEnd/>
              <a:tailEnd/>
            </a:ln>
          </p:spPr>
          <p:txBody>
            <a:bodyPr wrap="none" lIns="0" tIns="0" rIns="0" bIns="0" anchor="ctr">
              <a:spAutoFit/>
            </a:bodyPr>
            <a:lstStyle/>
            <a:p>
              <a:endParaRPr lang="en-US"/>
            </a:p>
          </p:txBody>
        </p:sp>
        <p:sp>
          <p:nvSpPr>
            <p:cNvPr id="9249" name="TextBox 24"/>
            <p:cNvSpPr txBox="1">
              <a:spLocks noChangeArrowheads="1"/>
            </p:cNvSpPr>
            <p:nvPr/>
          </p:nvSpPr>
          <p:spPr bwMode="auto">
            <a:xfrm>
              <a:off x="6032776" y="3954168"/>
              <a:ext cx="21721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b="1">
                  <a:solidFill>
                    <a:schemeClr val="bg1"/>
                  </a:solidFill>
                </a:rPr>
                <a:t>Pay</a:t>
              </a:r>
              <a:br>
                <a:rPr lang="en-US" b="1">
                  <a:solidFill>
                    <a:schemeClr val="bg1"/>
                  </a:solidFill>
                </a:rPr>
              </a:br>
              <a:r>
                <a:rPr lang="en-US" b="1">
                  <a:solidFill>
                    <a:schemeClr val="bg1"/>
                  </a:solidFill>
                </a:rPr>
                <a:t>commissions</a:t>
              </a:r>
            </a:p>
          </p:txBody>
        </p:sp>
      </p:grpSp>
      <p:grpSp>
        <p:nvGrpSpPr>
          <p:cNvPr id="9224" name="Group 31"/>
          <p:cNvGrpSpPr>
            <a:grpSpLocks/>
          </p:cNvGrpSpPr>
          <p:nvPr/>
        </p:nvGrpSpPr>
        <p:grpSpPr bwMode="auto">
          <a:xfrm>
            <a:off x="728663" y="1989138"/>
            <a:ext cx="2212975" cy="877887"/>
            <a:chOff x="3262184" y="1210963"/>
            <a:chExt cx="2211859" cy="877329"/>
          </a:xfrm>
        </p:grpSpPr>
        <p:sp>
          <p:nvSpPr>
            <p:cNvPr id="9246" name="Rounded Rectangle 32"/>
            <p:cNvSpPr>
              <a:spLocks noChangeArrowheads="1"/>
            </p:cNvSpPr>
            <p:nvPr/>
          </p:nvSpPr>
          <p:spPr bwMode="auto">
            <a:xfrm>
              <a:off x="3262184" y="1210963"/>
              <a:ext cx="2211859" cy="877329"/>
            </a:xfrm>
            <a:prstGeom prst="roundRect">
              <a:avLst>
                <a:gd name="adj" fmla="val 16667"/>
              </a:avLst>
            </a:prstGeom>
            <a:solidFill>
              <a:srgbClr val="FFFFCC"/>
            </a:solidFill>
            <a:ln w="12700" algn="ctr">
              <a:solidFill>
                <a:schemeClr val="bg1"/>
              </a:solidFill>
              <a:round/>
              <a:headEnd/>
              <a:tailEnd/>
            </a:ln>
          </p:spPr>
          <p:txBody>
            <a:bodyPr wrap="none" lIns="0" tIns="0" rIns="0" bIns="0" anchor="ctr">
              <a:spAutoFit/>
            </a:bodyPr>
            <a:lstStyle/>
            <a:p>
              <a:endParaRPr lang="en-US"/>
            </a:p>
          </p:txBody>
        </p:sp>
        <p:sp>
          <p:nvSpPr>
            <p:cNvPr id="9247" name="TextBox 33"/>
            <p:cNvSpPr txBox="1">
              <a:spLocks noChangeArrowheads="1"/>
            </p:cNvSpPr>
            <p:nvPr/>
          </p:nvSpPr>
          <p:spPr bwMode="auto">
            <a:xfrm>
              <a:off x="3314290" y="1285103"/>
              <a:ext cx="20361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b="1">
                  <a:solidFill>
                    <a:schemeClr val="bg1"/>
                  </a:solidFill>
                </a:rPr>
                <a:t>Close the policy</a:t>
              </a:r>
            </a:p>
          </p:txBody>
        </p:sp>
      </p:grpSp>
      <p:sp>
        <p:nvSpPr>
          <p:cNvPr id="9225" name="Rounded Rectangle 35"/>
          <p:cNvSpPr>
            <a:spLocks noChangeArrowheads="1"/>
          </p:cNvSpPr>
          <p:nvPr/>
        </p:nvSpPr>
        <p:spPr bwMode="auto">
          <a:xfrm>
            <a:off x="3262313" y="2471738"/>
            <a:ext cx="2211387" cy="876300"/>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9226" name="TextBox 36"/>
          <p:cNvSpPr txBox="1">
            <a:spLocks noChangeArrowheads="1"/>
          </p:cNvSpPr>
          <p:nvPr/>
        </p:nvSpPr>
        <p:spPr bwMode="auto">
          <a:xfrm>
            <a:off x="3314700" y="2544763"/>
            <a:ext cx="2035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b="1">
                <a:solidFill>
                  <a:schemeClr val="bg1"/>
                </a:solidFill>
              </a:rPr>
              <a:t>Handle exceptions</a:t>
            </a:r>
          </a:p>
        </p:txBody>
      </p:sp>
      <p:sp>
        <p:nvSpPr>
          <p:cNvPr id="9227" name="Rounded Rectangle 38"/>
          <p:cNvSpPr>
            <a:spLocks noChangeArrowheads="1"/>
          </p:cNvSpPr>
          <p:nvPr/>
        </p:nvSpPr>
        <p:spPr bwMode="auto">
          <a:xfrm>
            <a:off x="3262313" y="3670300"/>
            <a:ext cx="2211387" cy="876300"/>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9228" name="TextBox 39"/>
          <p:cNvSpPr txBox="1">
            <a:spLocks noChangeArrowheads="1"/>
          </p:cNvSpPr>
          <p:nvPr/>
        </p:nvSpPr>
        <p:spPr bwMode="auto">
          <a:xfrm>
            <a:off x="3262313" y="3646488"/>
            <a:ext cx="22240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lnSpc>
                <a:spcPct val="90000"/>
              </a:lnSpc>
              <a:spcBef>
                <a:spcPct val="0"/>
              </a:spcBef>
              <a:spcAft>
                <a:spcPct val="0"/>
              </a:spcAft>
            </a:pPr>
            <a:r>
              <a:rPr lang="en-US" b="1">
                <a:solidFill>
                  <a:schemeClr val="bg1"/>
                </a:solidFill>
              </a:rPr>
              <a:t>Handle delinquency &amp; collections</a:t>
            </a:r>
          </a:p>
        </p:txBody>
      </p:sp>
      <p:cxnSp>
        <p:nvCxnSpPr>
          <p:cNvPr id="9229" name="Straight Arrow Connector 56"/>
          <p:cNvCxnSpPr>
            <a:cxnSpLocks noChangeShapeType="1"/>
          </p:cNvCxnSpPr>
          <p:nvPr/>
        </p:nvCxnSpPr>
        <p:spPr bwMode="auto">
          <a:xfrm>
            <a:off x="5561013" y="1482725"/>
            <a:ext cx="1149350" cy="544513"/>
          </a:xfrm>
          <a:prstGeom prst="straightConnector1">
            <a:avLst/>
          </a:prstGeom>
          <a:noFill/>
          <a:ln w="76200" algn="ctr">
            <a:solidFill>
              <a:srgbClr val="D33819"/>
            </a:solidFill>
            <a:round/>
            <a:headEnd type="none" w="med" len="med"/>
            <a:tailEnd type="arrow" w="med" len="med"/>
          </a:ln>
          <a:extLst>
            <a:ext uri="{909E8E84-426E-40DD-AFC4-6F175D3DCCD1}">
              <a14:hiddenFill xmlns:a14="http://schemas.microsoft.com/office/drawing/2010/main">
                <a:noFill/>
              </a14:hiddenFill>
            </a:ext>
          </a:extLst>
        </p:spPr>
      </p:cxnSp>
      <p:cxnSp>
        <p:nvCxnSpPr>
          <p:cNvPr id="9230" name="Straight Arrow Connector 57"/>
          <p:cNvCxnSpPr>
            <a:cxnSpLocks noChangeShapeType="1"/>
          </p:cNvCxnSpPr>
          <p:nvPr/>
        </p:nvCxnSpPr>
        <p:spPr bwMode="auto">
          <a:xfrm rot="10800000" flipV="1">
            <a:off x="5597525" y="5003800"/>
            <a:ext cx="1408113" cy="482600"/>
          </a:xfrm>
          <a:prstGeom prst="straightConnector1">
            <a:avLst/>
          </a:prstGeom>
          <a:noFill/>
          <a:ln w="76200" algn="ctr">
            <a:solidFill>
              <a:srgbClr val="D33819"/>
            </a:solidFill>
            <a:round/>
            <a:headEnd type="none" w="med" len="med"/>
            <a:tailEnd type="arrow" w="med" len="med"/>
          </a:ln>
          <a:extLst>
            <a:ext uri="{909E8E84-426E-40DD-AFC4-6F175D3DCCD1}">
              <a14:hiddenFill xmlns:a14="http://schemas.microsoft.com/office/drawing/2010/main">
                <a:noFill/>
              </a14:hiddenFill>
            </a:ext>
          </a:extLst>
        </p:spPr>
      </p:cxnSp>
      <p:cxnSp>
        <p:nvCxnSpPr>
          <p:cNvPr id="9231" name="Straight Arrow Connector 60"/>
          <p:cNvCxnSpPr>
            <a:cxnSpLocks noChangeShapeType="1"/>
          </p:cNvCxnSpPr>
          <p:nvPr/>
        </p:nvCxnSpPr>
        <p:spPr bwMode="auto">
          <a:xfrm rot="10800000">
            <a:off x="1792288" y="5029200"/>
            <a:ext cx="1382712" cy="531813"/>
          </a:xfrm>
          <a:prstGeom prst="straightConnector1">
            <a:avLst/>
          </a:prstGeom>
          <a:noFill/>
          <a:ln w="76200" algn="ctr">
            <a:solidFill>
              <a:srgbClr val="D33819"/>
            </a:solidFill>
            <a:round/>
            <a:headEnd type="none" w="med" len="med"/>
            <a:tailEnd type="arrow" w="med" len="med"/>
          </a:ln>
          <a:extLst>
            <a:ext uri="{909E8E84-426E-40DD-AFC4-6F175D3DCCD1}">
              <a14:hiddenFill xmlns:a14="http://schemas.microsoft.com/office/drawing/2010/main">
                <a:noFill/>
              </a14:hiddenFill>
            </a:ext>
          </a:extLst>
        </p:spPr>
      </p:cxnSp>
      <p:cxnSp>
        <p:nvCxnSpPr>
          <p:cNvPr id="9232" name="Straight Arrow Connector 63"/>
          <p:cNvCxnSpPr>
            <a:cxnSpLocks noChangeShapeType="1"/>
          </p:cNvCxnSpPr>
          <p:nvPr/>
        </p:nvCxnSpPr>
        <p:spPr bwMode="auto">
          <a:xfrm flipV="1">
            <a:off x="1992313" y="1371600"/>
            <a:ext cx="1196975" cy="598488"/>
          </a:xfrm>
          <a:prstGeom prst="straightConnector1">
            <a:avLst/>
          </a:prstGeom>
          <a:noFill/>
          <a:ln w="76200" algn="ctr">
            <a:solidFill>
              <a:srgbClr val="D33819"/>
            </a:solidFill>
            <a:round/>
            <a:headEnd type="none" w="med" len="med"/>
            <a:tailEnd type="arrow" w="med" len="med"/>
          </a:ln>
          <a:extLst>
            <a:ext uri="{909E8E84-426E-40DD-AFC4-6F175D3DCCD1}">
              <a14:hiddenFill xmlns:a14="http://schemas.microsoft.com/office/drawing/2010/main">
                <a:noFill/>
              </a14:hiddenFill>
            </a:ext>
          </a:extLst>
        </p:spPr>
      </p:cxnSp>
      <p:cxnSp>
        <p:nvCxnSpPr>
          <p:cNvPr id="9233" name="Straight Arrow Connector 67"/>
          <p:cNvCxnSpPr>
            <a:cxnSpLocks noChangeShapeType="1"/>
          </p:cNvCxnSpPr>
          <p:nvPr/>
        </p:nvCxnSpPr>
        <p:spPr bwMode="auto">
          <a:xfrm rot="5400000" flipH="1" flipV="1">
            <a:off x="1334294" y="3472657"/>
            <a:ext cx="1038225" cy="1587"/>
          </a:xfrm>
          <a:prstGeom prst="straightConnector1">
            <a:avLst/>
          </a:prstGeom>
          <a:noFill/>
          <a:ln w="76200" algn="ctr">
            <a:solidFill>
              <a:srgbClr val="D33819"/>
            </a:solidFill>
            <a:round/>
            <a:headEnd type="none" w="med" len="med"/>
            <a:tailEnd type="arrow" w="med" len="med"/>
          </a:ln>
          <a:extLst>
            <a:ext uri="{909E8E84-426E-40DD-AFC4-6F175D3DCCD1}">
              <a14:hiddenFill xmlns:a14="http://schemas.microsoft.com/office/drawing/2010/main">
                <a:noFill/>
              </a14:hiddenFill>
            </a:ext>
          </a:extLst>
        </p:spPr>
      </p:cxnSp>
      <p:cxnSp>
        <p:nvCxnSpPr>
          <p:cNvPr id="9234" name="Straight Arrow Connector 68"/>
          <p:cNvCxnSpPr>
            <a:cxnSpLocks noChangeShapeType="1"/>
          </p:cNvCxnSpPr>
          <p:nvPr/>
        </p:nvCxnSpPr>
        <p:spPr bwMode="auto">
          <a:xfrm rot="16200000" flipH="1">
            <a:off x="6561931" y="3509169"/>
            <a:ext cx="1038225" cy="1588"/>
          </a:xfrm>
          <a:prstGeom prst="straightConnector1">
            <a:avLst/>
          </a:prstGeom>
          <a:noFill/>
          <a:ln w="76200" algn="ctr">
            <a:solidFill>
              <a:srgbClr val="D33819"/>
            </a:solidFill>
            <a:round/>
            <a:headEnd type="none" w="med" len="med"/>
            <a:tailEnd type="arrow" w="med" len="med"/>
          </a:ln>
          <a:extLst>
            <a:ext uri="{909E8E84-426E-40DD-AFC4-6F175D3DCCD1}">
              <a14:hiddenFill xmlns:a14="http://schemas.microsoft.com/office/drawing/2010/main">
                <a:noFill/>
              </a14:hiddenFill>
            </a:ext>
          </a:extLst>
        </p:spPr>
      </p:cxnSp>
      <p:grpSp>
        <p:nvGrpSpPr>
          <p:cNvPr id="9235" name="Group 4"/>
          <p:cNvGrpSpPr>
            <a:grpSpLocks/>
          </p:cNvGrpSpPr>
          <p:nvPr/>
        </p:nvGrpSpPr>
        <p:grpSpPr bwMode="auto">
          <a:xfrm>
            <a:off x="7943850" y="187325"/>
            <a:ext cx="823913" cy="930275"/>
            <a:chOff x="2324" y="435"/>
            <a:chExt cx="933" cy="1052"/>
          </a:xfrm>
        </p:grpSpPr>
        <p:sp>
          <p:nvSpPr>
            <p:cNvPr id="9237"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238" name="Freeform 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39" name="Freeform 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40" name="Freeform 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9241" name="Group 9"/>
            <p:cNvGrpSpPr>
              <a:grpSpLocks/>
            </p:cNvGrpSpPr>
            <p:nvPr/>
          </p:nvGrpSpPr>
          <p:grpSpPr bwMode="auto">
            <a:xfrm>
              <a:off x="2895" y="955"/>
              <a:ext cx="349" cy="510"/>
              <a:chOff x="2784" y="3210"/>
              <a:chExt cx="523" cy="772"/>
            </a:xfrm>
          </p:grpSpPr>
          <p:sp>
            <p:nvSpPr>
              <p:cNvPr id="9242"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43"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44"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245"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36" name="Text Box 14"/>
          <p:cNvSpPr txBox="1">
            <a:spLocks noChangeArrowheads="1"/>
          </p:cNvSpPr>
          <p:nvPr/>
        </p:nvSpPr>
        <p:spPr bwMode="auto">
          <a:xfrm>
            <a:off x="7761288" y="1139825"/>
            <a:ext cx="11715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800" b="1">
                <a:solidFill>
                  <a:schemeClr val="bg1"/>
                </a:solidFill>
              </a:rPr>
              <a:t>Policy</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6" descr="billing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59450" y="944563"/>
            <a:ext cx="1530350" cy="15303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0243" name="Rectangle 2"/>
          <p:cNvSpPr>
            <a:spLocks noGrp="1" noChangeArrowheads="1"/>
          </p:cNvSpPr>
          <p:nvPr>
            <p:ph type="title"/>
          </p:nvPr>
        </p:nvSpPr>
        <p:spPr/>
        <p:txBody>
          <a:bodyPr/>
          <a:lstStyle/>
          <a:p>
            <a:pPr eaLnBrk="1" hangingPunct="1"/>
            <a:r>
              <a:rPr lang="en-US" smtClean="0"/>
              <a:t>Billing instruction components</a:t>
            </a:r>
            <a:endParaRPr lang="en-US" sz="2800" smtClean="0"/>
          </a:p>
        </p:txBody>
      </p:sp>
      <p:sp>
        <p:nvSpPr>
          <p:cNvPr id="10244" name="Rectangle 79"/>
          <p:cNvSpPr>
            <a:spLocks noGrp="1" noChangeArrowheads="1"/>
          </p:cNvSpPr>
          <p:nvPr>
            <p:ph idx="1"/>
          </p:nvPr>
        </p:nvSpPr>
        <p:spPr>
          <a:xfrm>
            <a:off x="5856288" y="3633788"/>
            <a:ext cx="2897187" cy="788987"/>
          </a:xfrm>
        </p:spPr>
        <p:txBody>
          <a:bodyPr/>
          <a:lstStyle/>
          <a:p>
            <a:pPr>
              <a:lnSpc>
                <a:spcPct val="90000"/>
              </a:lnSpc>
              <a:buFont typeface="Arial" charset="0"/>
              <a:buChar char="•"/>
            </a:pPr>
            <a:r>
              <a:rPr lang="en-US" smtClean="0"/>
              <a:t>What </a:t>
            </a:r>
            <a:r>
              <a:rPr lang="en-US" smtClean="0">
                <a:solidFill>
                  <a:srgbClr val="D33819"/>
                </a:solidFill>
              </a:rPr>
              <a:t>account </a:t>
            </a:r>
            <a:r>
              <a:rPr lang="en-US" smtClean="0"/>
              <a:t>should be billed for each charge?</a:t>
            </a:r>
          </a:p>
        </p:txBody>
      </p:sp>
      <p:grpSp>
        <p:nvGrpSpPr>
          <p:cNvPr id="10245" name="Group 3"/>
          <p:cNvGrpSpPr>
            <a:grpSpLocks/>
          </p:cNvGrpSpPr>
          <p:nvPr/>
        </p:nvGrpSpPr>
        <p:grpSpPr bwMode="auto">
          <a:xfrm>
            <a:off x="2170113" y="1006475"/>
            <a:ext cx="1298575" cy="1403350"/>
            <a:chOff x="3607" y="893"/>
            <a:chExt cx="818" cy="884"/>
          </a:xfrm>
        </p:grpSpPr>
        <p:sp>
          <p:nvSpPr>
            <p:cNvPr id="10397" name="Rectangle 4"/>
            <p:cNvSpPr>
              <a:spLocks noChangeArrowheads="1"/>
            </p:cNvSpPr>
            <p:nvPr/>
          </p:nvSpPr>
          <p:spPr bwMode="auto">
            <a:xfrm>
              <a:off x="3638" y="893"/>
              <a:ext cx="787" cy="884"/>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10398" name="Text Box 5"/>
            <p:cNvSpPr txBox="1">
              <a:spLocks noChangeArrowheads="1"/>
            </p:cNvSpPr>
            <p:nvPr/>
          </p:nvSpPr>
          <p:spPr bwMode="invGray">
            <a:xfrm>
              <a:off x="3607" y="1499"/>
              <a:ext cx="8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a:spcAft>
                  <a:spcPct val="0"/>
                </a:spcAft>
                <a:buClrTx/>
              </a:pPr>
              <a:r>
                <a:rPr lang="en-US" b="1">
                  <a:solidFill>
                    <a:schemeClr val="accent1"/>
                  </a:solidFill>
                  <a:latin typeface="MetaPlusBook-Roman" pitchFamily="34" charset="0"/>
                </a:rPr>
                <a:t>PAS</a:t>
              </a:r>
            </a:p>
          </p:txBody>
        </p:sp>
        <p:pic>
          <p:nvPicPr>
            <p:cNvPr id="10399" name="Picture 6"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0" y="936"/>
              <a:ext cx="592"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46" name="Line 7"/>
          <p:cNvSpPr>
            <a:spLocks noChangeShapeType="1"/>
          </p:cNvSpPr>
          <p:nvPr/>
        </p:nvSpPr>
        <p:spPr bwMode="auto">
          <a:xfrm>
            <a:off x="3487738" y="1708150"/>
            <a:ext cx="2266950"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47" name="Text Box 8"/>
          <p:cNvSpPr txBox="1">
            <a:spLocks noChangeArrowheads="1"/>
          </p:cNvSpPr>
          <p:nvPr/>
        </p:nvSpPr>
        <p:spPr bwMode="auto">
          <a:xfrm>
            <a:off x="3648075" y="876300"/>
            <a:ext cx="1917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600" b="1">
                <a:solidFill>
                  <a:schemeClr val="bg1"/>
                </a:solidFill>
              </a:rPr>
              <a:t>Billing instruction</a:t>
            </a:r>
          </a:p>
        </p:txBody>
      </p:sp>
      <p:sp>
        <p:nvSpPr>
          <p:cNvPr id="10248" name="Freeform 9"/>
          <p:cNvSpPr>
            <a:spLocks/>
          </p:cNvSpPr>
          <p:nvPr/>
        </p:nvSpPr>
        <p:spPr bwMode="auto">
          <a:xfrm>
            <a:off x="3441700" y="3063875"/>
            <a:ext cx="2286000" cy="2728913"/>
          </a:xfrm>
          <a:custGeom>
            <a:avLst/>
            <a:gdLst>
              <a:gd name="T0" fmla="*/ 0 w 1440"/>
              <a:gd name="T1" fmla="*/ 2147483647 h 2003"/>
              <a:gd name="T2" fmla="*/ 0 w 1440"/>
              <a:gd name="T3" fmla="*/ 2147483647 h 2003"/>
              <a:gd name="T4" fmla="*/ 2147483647 w 1440"/>
              <a:gd name="T5" fmla="*/ 0 h 2003"/>
              <a:gd name="T6" fmla="*/ 2147483647 w 1440"/>
              <a:gd name="T7" fmla="*/ 2147483647 h 2003"/>
              <a:gd name="T8" fmla="*/ 2147483647 w 1440"/>
              <a:gd name="T9" fmla="*/ 2147483647 h 2003"/>
              <a:gd name="T10" fmla="*/ 0 w 1440"/>
              <a:gd name="T11" fmla="*/ 2147483647 h 2003"/>
              <a:gd name="T12" fmla="*/ 0 60000 65536"/>
              <a:gd name="T13" fmla="*/ 0 60000 65536"/>
              <a:gd name="T14" fmla="*/ 0 60000 65536"/>
              <a:gd name="T15" fmla="*/ 0 60000 65536"/>
              <a:gd name="T16" fmla="*/ 0 60000 65536"/>
              <a:gd name="T17" fmla="*/ 0 60000 65536"/>
              <a:gd name="T18" fmla="*/ 0 w 1440"/>
              <a:gd name="T19" fmla="*/ 0 h 2003"/>
              <a:gd name="T20" fmla="*/ 1440 w 1440"/>
              <a:gd name="T21" fmla="*/ 2003 h 2003"/>
            </a:gdLst>
            <a:ahLst/>
            <a:cxnLst>
              <a:cxn ang="T12">
                <a:pos x="T0" y="T1"/>
              </a:cxn>
              <a:cxn ang="T13">
                <a:pos x="T2" y="T3"/>
              </a:cxn>
              <a:cxn ang="T14">
                <a:pos x="T4" y="T5"/>
              </a:cxn>
              <a:cxn ang="T15">
                <a:pos x="T6" y="T7"/>
              </a:cxn>
              <a:cxn ang="T16">
                <a:pos x="T8" y="T9"/>
              </a:cxn>
              <a:cxn ang="T17">
                <a:pos x="T10" y="T11"/>
              </a:cxn>
            </a:cxnLst>
            <a:rect l="T18" t="T19" r="T20" b="T21"/>
            <a:pathLst>
              <a:path w="1440" h="2003">
                <a:moveTo>
                  <a:pt x="0" y="2003"/>
                </a:moveTo>
                <a:lnTo>
                  <a:pt x="0" y="409"/>
                </a:lnTo>
                <a:lnTo>
                  <a:pt x="728" y="0"/>
                </a:lnTo>
                <a:lnTo>
                  <a:pt x="1440" y="409"/>
                </a:lnTo>
                <a:lnTo>
                  <a:pt x="1440" y="2002"/>
                </a:lnTo>
                <a:lnTo>
                  <a:pt x="0" y="20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10249" name="Freeform 10"/>
          <p:cNvSpPr>
            <a:spLocks/>
          </p:cNvSpPr>
          <p:nvPr/>
        </p:nvSpPr>
        <p:spPr bwMode="auto">
          <a:xfrm rot="2567545">
            <a:off x="4318000" y="2778125"/>
            <a:ext cx="552450" cy="469900"/>
          </a:xfrm>
          <a:custGeom>
            <a:avLst/>
            <a:gdLst>
              <a:gd name="T0" fmla="*/ 2147483647 w 609"/>
              <a:gd name="T1" fmla="*/ 2147483647 h 587"/>
              <a:gd name="T2" fmla="*/ 2147483647 w 609"/>
              <a:gd name="T3" fmla="*/ 2147483647 h 587"/>
              <a:gd name="T4" fmla="*/ 2147483647 w 609"/>
              <a:gd name="T5" fmla="*/ 2147483647 h 587"/>
              <a:gd name="T6" fmla="*/ 2147483647 w 609"/>
              <a:gd name="T7" fmla="*/ 2147483647 h 587"/>
              <a:gd name="T8" fmla="*/ 2147483647 w 609"/>
              <a:gd name="T9" fmla="*/ 2147483647 h 587"/>
              <a:gd name="T10" fmla="*/ 2147483647 w 609"/>
              <a:gd name="T11" fmla="*/ 2147483647 h 587"/>
              <a:gd name="T12" fmla="*/ 0 w 609"/>
              <a:gd name="T13" fmla="*/ 2147483647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50" name="Oval 11"/>
          <p:cNvSpPr>
            <a:spLocks noChangeArrowheads="1"/>
          </p:cNvSpPr>
          <p:nvPr/>
        </p:nvSpPr>
        <p:spPr bwMode="auto">
          <a:xfrm rot="2567545">
            <a:off x="4481513" y="3216275"/>
            <a:ext cx="228600" cy="200025"/>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nvGrpSpPr>
          <p:cNvPr id="10252" name="Group 33"/>
          <p:cNvGrpSpPr>
            <a:grpSpLocks/>
          </p:cNvGrpSpPr>
          <p:nvPr/>
        </p:nvGrpSpPr>
        <p:grpSpPr bwMode="auto">
          <a:xfrm>
            <a:off x="3543300" y="4233863"/>
            <a:ext cx="711200" cy="666750"/>
            <a:chOff x="2933" y="2824"/>
            <a:chExt cx="566" cy="530"/>
          </a:xfrm>
        </p:grpSpPr>
        <p:grpSp>
          <p:nvGrpSpPr>
            <p:cNvPr id="10359" name="Group 34"/>
            <p:cNvGrpSpPr>
              <a:grpSpLocks/>
            </p:cNvGrpSpPr>
            <p:nvPr/>
          </p:nvGrpSpPr>
          <p:grpSpPr bwMode="auto">
            <a:xfrm>
              <a:off x="2933" y="2824"/>
              <a:ext cx="566" cy="147"/>
              <a:chOff x="4809" y="1102"/>
              <a:chExt cx="566" cy="147"/>
            </a:xfrm>
          </p:grpSpPr>
          <p:sp>
            <p:nvSpPr>
              <p:cNvPr id="10372" name="Rectangle 35"/>
              <p:cNvSpPr>
                <a:spLocks noChangeArrowheads="1"/>
              </p:cNvSpPr>
              <p:nvPr/>
            </p:nvSpPr>
            <p:spPr bwMode="auto">
              <a:xfrm>
                <a:off x="4809" y="1102"/>
                <a:ext cx="566" cy="14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grpSp>
            <p:nvGrpSpPr>
              <p:cNvPr id="10373" name="Group 36"/>
              <p:cNvGrpSpPr>
                <a:grpSpLocks/>
              </p:cNvGrpSpPr>
              <p:nvPr/>
            </p:nvGrpSpPr>
            <p:grpSpPr bwMode="auto">
              <a:xfrm>
                <a:off x="5267" y="1113"/>
                <a:ext cx="65" cy="126"/>
                <a:chOff x="3439" y="1711"/>
                <a:chExt cx="631" cy="1219"/>
              </a:xfrm>
            </p:grpSpPr>
            <p:sp>
              <p:nvSpPr>
                <p:cNvPr id="10375" name="Freeform 37"/>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376" name="Line 38"/>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374" name="Rectangle 39"/>
              <p:cNvSpPr>
                <a:spLocks noChangeArrowheads="1"/>
              </p:cNvSpPr>
              <p:nvPr/>
            </p:nvSpPr>
            <p:spPr bwMode="auto">
              <a:xfrm>
                <a:off x="4858" y="1147"/>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0360" name="Group 40"/>
            <p:cNvGrpSpPr>
              <a:grpSpLocks/>
            </p:cNvGrpSpPr>
            <p:nvPr/>
          </p:nvGrpSpPr>
          <p:grpSpPr bwMode="auto">
            <a:xfrm>
              <a:off x="2933" y="3015"/>
              <a:ext cx="566" cy="147"/>
              <a:chOff x="4809" y="1293"/>
              <a:chExt cx="566" cy="147"/>
            </a:xfrm>
          </p:grpSpPr>
          <p:sp>
            <p:nvSpPr>
              <p:cNvPr id="10367" name="Rectangle 41"/>
              <p:cNvSpPr>
                <a:spLocks noChangeArrowheads="1"/>
              </p:cNvSpPr>
              <p:nvPr/>
            </p:nvSpPr>
            <p:spPr bwMode="auto">
              <a:xfrm>
                <a:off x="4809" y="1293"/>
                <a:ext cx="566" cy="14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grpSp>
            <p:nvGrpSpPr>
              <p:cNvPr id="10368" name="Group 42"/>
              <p:cNvGrpSpPr>
                <a:grpSpLocks/>
              </p:cNvGrpSpPr>
              <p:nvPr/>
            </p:nvGrpSpPr>
            <p:grpSpPr bwMode="auto">
              <a:xfrm>
                <a:off x="5267" y="1304"/>
                <a:ext cx="65" cy="126"/>
                <a:chOff x="3439" y="1711"/>
                <a:chExt cx="631" cy="1219"/>
              </a:xfrm>
            </p:grpSpPr>
            <p:sp>
              <p:nvSpPr>
                <p:cNvPr id="10370" name="Freeform 43"/>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371" name="Line 44"/>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369" name="Rectangle 45"/>
              <p:cNvSpPr>
                <a:spLocks noChangeArrowheads="1"/>
              </p:cNvSpPr>
              <p:nvPr/>
            </p:nvSpPr>
            <p:spPr bwMode="auto">
              <a:xfrm>
                <a:off x="4858" y="1338"/>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0361" name="Group 46"/>
            <p:cNvGrpSpPr>
              <a:grpSpLocks/>
            </p:cNvGrpSpPr>
            <p:nvPr/>
          </p:nvGrpSpPr>
          <p:grpSpPr bwMode="auto">
            <a:xfrm>
              <a:off x="2933" y="3207"/>
              <a:ext cx="566" cy="147"/>
              <a:chOff x="4809" y="1485"/>
              <a:chExt cx="566" cy="147"/>
            </a:xfrm>
          </p:grpSpPr>
          <p:sp>
            <p:nvSpPr>
              <p:cNvPr id="10362" name="Rectangle 47"/>
              <p:cNvSpPr>
                <a:spLocks noChangeArrowheads="1"/>
              </p:cNvSpPr>
              <p:nvPr/>
            </p:nvSpPr>
            <p:spPr bwMode="auto">
              <a:xfrm>
                <a:off x="4809" y="1485"/>
                <a:ext cx="566" cy="14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grpSp>
            <p:nvGrpSpPr>
              <p:cNvPr id="10363" name="Group 48"/>
              <p:cNvGrpSpPr>
                <a:grpSpLocks/>
              </p:cNvGrpSpPr>
              <p:nvPr/>
            </p:nvGrpSpPr>
            <p:grpSpPr bwMode="auto">
              <a:xfrm>
                <a:off x="5267" y="1496"/>
                <a:ext cx="65" cy="126"/>
                <a:chOff x="3439" y="1711"/>
                <a:chExt cx="631" cy="1219"/>
              </a:xfrm>
            </p:grpSpPr>
            <p:sp>
              <p:nvSpPr>
                <p:cNvPr id="10365" name="Freeform 49"/>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366" name="Line 50"/>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364" name="Rectangle 51"/>
              <p:cNvSpPr>
                <a:spLocks noChangeArrowheads="1"/>
              </p:cNvSpPr>
              <p:nvPr/>
            </p:nvSpPr>
            <p:spPr bwMode="auto">
              <a:xfrm>
                <a:off x="4858" y="1530"/>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grpSp>
        <p:nvGrpSpPr>
          <p:cNvPr id="10253" name="Group 52"/>
          <p:cNvGrpSpPr>
            <a:grpSpLocks/>
          </p:cNvGrpSpPr>
          <p:nvPr/>
        </p:nvGrpSpPr>
        <p:grpSpPr bwMode="auto">
          <a:xfrm>
            <a:off x="3562350" y="5014913"/>
            <a:ext cx="544513" cy="700087"/>
            <a:chOff x="2634" y="2618"/>
            <a:chExt cx="538" cy="692"/>
          </a:xfrm>
        </p:grpSpPr>
        <p:sp>
          <p:nvSpPr>
            <p:cNvPr id="10347" name="AutoShape 5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0348" name="Freeform 5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0349" name="Freeform 5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0350" name="Rectangle 5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0351" name="Rectangle 5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0352" name="Oval 5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353" name="Oval 5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354" name="Oval 6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355" name="Oval 6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356" name="Freeform 6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357" name="Freeform 6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358" name="Freeform 6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10254" name="Group 65"/>
          <p:cNvGrpSpPr>
            <a:grpSpLocks/>
          </p:cNvGrpSpPr>
          <p:nvPr/>
        </p:nvGrpSpPr>
        <p:grpSpPr bwMode="auto">
          <a:xfrm>
            <a:off x="4759325" y="4854575"/>
            <a:ext cx="908050" cy="661988"/>
            <a:chOff x="4432" y="3072"/>
            <a:chExt cx="508" cy="370"/>
          </a:xfrm>
        </p:grpSpPr>
        <p:grpSp>
          <p:nvGrpSpPr>
            <p:cNvPr id="10334" name="Group 66"/>
            <p:cNvGrpSpPr>
              <a:grpSpLocks/>
            </p:cNvGrpSpPr>
            <p:nvPr/>
          </p:nvGrpSpPr>
          <p:grpSpPr bwMode="auto">
            <a:xfrm>
              <a:off x="4639" y="3102"/>
              <a:ext cx="301" cy="340"/>
              <a:chOff x="2683" y="1519"/>
              <a:chExt cx="557" cy="628"/>
            </a:xfrm>
          </p:grpSpPr>
          <p:sp>
            <p:nvSpPr>
              <p:cNvPr id="10336" name="AutoShape 67"/>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0337" name="Picture 68"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338" name="Line 69"/>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39" name="Line 70"/>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40" name="Line 71"/>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41" name="Line 72"/>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42" name="Line 73"/>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43" name="Line 74"/>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44" name="Line 75"/>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45" name="Line 76"/>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46" name="Line 77"/>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0335" name="AutoShape 78"/>
            <p:cNvSpPr>
              <a:spLocks noChangeArrowheads="1"/>
            </p:cNvSpPr>
            <p:nvPr/>
          </p:nvSpPr>
          <p:spPr bwMode="auto">
            <a:xfrm>
              <a:off x="4432" y="3072"/>
              <a:ext cx="304" cy="272"/>
            </a:xfrm>
            <a:prstGeom prst="rightArrow">
              <a:avLst>
                <a:gd name="adj1" fmla="val 38000"/>
                <a:gd name="adj2" fmla="val 60296"/>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grpSp>
      <p:sp>
        <p:nvSpPr>
          <p:cNvPr id="20495" name="Rectangle 80"/>
          <p:cNvSpPr>
            <a:spLocks noChangeArrowheads="1"/>
          </p:cNvSpPr>
          <p:nvPr/>
        </p:nvSpPr>
        <p:spPr bwMode="auto">
          <a:xfrm>
            <a:off x="506413" y="4864100"/>
            <a:ext cx="2844800" cy="890588"/>
          </a:xfrm>
          <a:prstGeom prst="rect">
            <a:avLst/>
          </a:prstGeom>
          <a:noFill/>
          <a:ln w="9525">
            <a:noFill/>
            <a:miter lim="800000"/>
            <a:headEnd/>
            <a:tailEnd/>
          </a:ln>
        </p:spPr>
        <p:txBody>
          <a:bodyPr lIns="0" tIns="0" rIns="0" bIns="0"/>
          <a:lstStyle/>
          <a:p>
            <a:pPr marL="285750" indent="-285750" algn="l" eaLnBrk="0" hangingPunct="0">
              <a:lnSpc>
                <a:spcPct val="90000"/>
              </a:lnSpc>
              <a:spcBef>
                <a:spcPct val="40000"/>
              </a:spcBef>
              <a:spcAft>
                <a:spcPct val="0"/>
              </a:spcAft>
              <a:buClr>
                <a:srgbClr val="04628C"/>
              </a:buClr>
              <a:buSzPct val="90000"/>
              <a:buFont typeface="Arial" charset="0"/>
              <a:buChar char="•"/>
              <a:defRPr/>
            </a:pPr>
            <a:r>
              <a:rPr lang="en-US" sz="2400" dirty="0">
                <a:solidFill>
                  <a:schemeClr val="bg1"/>
                </a:solidFill>
                <a:latin typeface="+mn-lt"/>
                <a:ea typeface="Calibri" pitchFamily="34" charset="0"/>
                <a:cs typeface="Calibri" pitchFamily="34" charset="0"/>
              </a:rPr>
              <a:t>Which </a:t>
            </a:r>
            <a:r>
              <a:rPr lang="en-US" sz="2400" dirty="0">
                <a:solidFill>
                  <a:srgbClr val="D33819"/>
                </a:solidFill>
                <a:latin typeface="+mn-lt"/>
                <a:ea typeface="Calibri" pitchFamily="34" charset="0"/>
                <a:cs typeface="Calibri" pitchFamily="34" charset="0"/>
              </a:rPr>
              <a:t>producers</a:t>
            </a:r>
            <a:r>
              <a:rPr lang="en-US" sz="2400" dirty="0">
                <a:solidFill>
                  <a:schemeClr val="bg1"/>
                </a:solidFill>
                <a:latin typeface="+mn-lt"/>
                <a:ea typeface="Calibri" pitchFamily="34" charset="0"/>
                <a:cs typeface="Calibri" pitchFamily="34" charset="0"/>
              </a:rPr>
              <a:t> are responsible for the policy?</a:t>
            </a:r>
          </a:p>
        </p:txBody>
      </p:sp>
      <p:sp>
        <p:nvSpPr>
          <p:cNvPr id="20496" name="Rectangle 81"/>
          <p:cNvSpPr>
            <a:spLocks noChangeArrowheads="1"/>
          </p:cNvSpPr>
          <p:nvPr/>
        </p:nvSpPr>
        <p:spPr bwMode="auto">
          <a:xfrm>
            <a:off x="557213" y="3867150"/>
            <a:ext cx="2857500" cy="981075"/>
          </a:xfrm>
          <a:prstGeom prst="rect">
            <a:avLst/>
          </a:prstGeom>
          <a:noFill/>
          <a:ln w="9525">
            <a:noFill/>
            <a:miter lim="800000"/>
            <a:headEnd/>
            <a:tailEnd/>
          </a:ln>
        </p:spPr>
        <p:txBody>
          <a:bodyPr lIns="0" tIns="0" rIns="0" bIns="0"/>
          <a:lstStyle/>
          <a:p>
            <a:pPr marL="285750" indent="-285750" algn="l" eaLnBrk="0" hangingPunct="0">
              <a:lnSpc>
                <a:spcPct val="90000"/>
              </a:lnSpc>
              <a:spcBef>
                <a:spcPct val="40000"/>
              </a:spcBef>
              <a:spcAft>
                <a:spcPct val="0"/>
              </a:spcAft>
              <a:buClr>
                <a:srgbClr val="04628C"/>
              </a:buClr>
              <a:buSzPct val="90000"/>
              <a:buFont typeface="Arial" charset="0"/>
              <a:buChar char="•"/>
              <a:defRPr/>
            </a:pPr>
            <a:r>
              <a:rPr lang="en-US" sz="2400" dirty="0">
                <a:solidFill>
                  <a:schemeClr val="bg1"/>
                </a:solidFill>
                <a:latin typeface="+mn-lt"/>
                <a:ea typeface="Calibri" pitchFamily="34" charset="0"/>
                <a:cs typeface="Calibri" pitchFamily="34" charset="0"/>
              </a:rPr>
              <a:t>What are the </a:t>
            </a:r>
            <a:r>
              <a:rPr lang="en-US" sz="2400" dirty="0">
                <a:solidFill>
                  <a:srgbClr val="D33819"/>
                </a:solidFill>
                <a:latin typeface="+mn-lt"/>
                <a:ea typeface="Calibri" pitchFamily="34" charset="0"/>
                <a:cs typeface="Calibri" pitchFamily="34" charset="0"/>
              </a:rPr>
              <a:t>charges</a:t>
            </a:r>
            <a:r>
              <a:rPr lang="en-US" sz="2400" dirty="0">
                <a:solidFill>
                  <a:schemeClr val="bg1"/>
                </a:solidFill>
                <a:latin typeface="+mn-lt"/>
                <a:ea typeface="Calibri" pitchFamily="34" charset="0"/>
                <a:cs typeface="Calibri" pitchFamily="34" charset="0"/>
              </a:rPr>
              <a:t>? </a:t>
            </a:r>
          </a:p>
        </p:txBody>
      </p:sp>
      <p:sp>
        <p:nvSpPr>
          <p:cNvPr id="20497" name="Rectangle 82"/>
          <p:cNvSpPr>
            <a:spLocks noChangeArrowheads="1"/>
          </p:cNvSpPr>
          <p:nvPr/>
        </p:nvSpPr>
        <p:spPr bwMode="auto">
          <a:xfrm>
            <a:off x="5856288" y="5080000"/>
            <a:ext cx="2927350" cy="849313"/>
          </a:xfrm>
          <a:prstGeom prst="rect">
            <a:avLst/>
          </a:prstGeom>
          <a:noFill/>
          <a:ln w="9525">
            <a:noFill/>
            <a:miter lim="800000"/>
            <a:headEnd/>
            <a:tailEnd/>
          </a:ln>
        </p:spPr>
        <p:txBody>
          <a:bodyPr lIns="0" tIns="0" rIns="0" bIns="0"/>
          <a:lstStyle/>
          <a:p>
            <a:pPr marL="285750" indent="-285750" algn="l" eaLnBrk="0" hangingPunct="0">
              <a:lnSpc>
                <a:spcPct val="90000"/>
              </a:lnSpc>
              <a:spcBef>
                <a:spcPct val="40000"/>
              </a:spcBef>
              <a:spcAft>
                <a:spcPct val="0"/>
              </a:spcAft>
              <a:buClr>
                <a:srgbClr val="04628C"/>
              </a:buClr>
              <a:buSzPct val="90000"/>
              <a:buFont typeface="Arial" charset="0"/>
              <a:buChar char="•"/>
              <a:defRPr/>
            </a:pPr>
            <a:r>
              <a:rPr lang="en-US" sz="2400" dirty="0">
                <a:solidFill>
                  <a:schemeClr val="bg1"/>
                </a:solidFill>
                <a:latin typeface="+mn-lt"/>
                <a:ea typeface="Calibri" pitchFamily="34" charset="0"/>
                <a:cs typeface="Calibri" pitchFamily="34" charset="0"/>
              </a:rPr>
              <a:t>What is the </a:t>
            </a:r>
            <a:r>
              <a:rPr lang="en-US" sz="2400" dirty="0">
                <a:solidFill>
                  <a:srgbClr val="D33819"/>
                </a:solidFill>
                <a:latin typeface="+mn-lt"/>
                <a:ea typeface="Calibri" pitchFamily="34" charset="0"/>
                <a:cs typeface="Calibri" pitchFamily="34" charset="0"/>
              </a:rPr>
              <a:t>policy payment plan</a:t>
            </a:r>
            <a:r>
              <a:rPr lang="en-US" sz="2400" dirty="0">
                <a:solidFill>
                  <a:schemeClr val="bg1"/>
                </a:solidFill>
                <a:latin typeface="+mn-lt"/>
                <a:ea typeface="Calibri" pitchFamily="34" charset="0"/>
                <a:cs typeface="Calibri" pitchFamily="34" charset="0"/>
              </a:rPr>
              <a:t>?</a:t>
            </a:r>
          </a:p>
        </p:txBody>
      </p:sp>
      <p:sp>
        <p:nvSpPr>
          <p:cNvPr id="10258" name="Line 83"/>
          <p:cNvSpPr>
            <a:spLocks noChangeShapeType="1"/>
          </p:cNvSpPr>
          <p:nvPr/>
        </p:nvSpPr>
        <p:spPr bwMode="auto">
          <a:xfrm>
            <a:off x="2301875" y="4310063"/>
            <a:ext cx="1203325" cy="177800"/>
          </a:xfrm>
          <a:prstGeom prst="line">
            <a:avLst/>
          </a:prstGeom>
          <a:noFill/>
          <a:ln w="19050">
            <a:solidFill>
              <a:srgbClr val="FF0000"/>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9" name="Line 84"/>
          <p:cNvSpPr>
            <a:spLocks noChangeShapeType="1"/>
          </p:cNvSpPr>
          <p:nvPr/>
        </p:nvSpPr>
        <p:spPr bwMode="auto">
          <a:xfrm>
            <a:off x="3116263" y="5053013"/>
            <a:ext cx="449262" cy="90487"/>
          </a:xfrm>
          <a:prstGeom prst="line">
            <a:avLst/>
          </a:prstGeom>
          <a:noFill/>
          <a:ln w="19050">
            <a:solidFill>
              <a:srgbClr val="FF0000"/>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60" name="Line 85"/>
          <p:cNvSpPr>
            <a:spLocks noChangeShapeType="1"/>
          </p:cNvSpPr>
          <p:nvPr/>
        </p:nvSpPr>
        <p:spPr bwMode="auto">
          <a:xfrm flipH="1">
            <a:off x="5513388" y="3109913"/>
            <a:ext cx="573087" cy="979487"/>
          </a:xfrm>
          <a:prstGeom prst="line">
            <a:avLst/>
          </a:prstGeom>
          <a:noFill/>
          <a:ln w="19050">
            <a:solidFill>
              <a:srgbClr val="FF0000"/>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61" name="Line 86"/>
          <p:cNvSpPr>
            <a:spLocks noChangeShapeType="1"/>
          </p:cNvSpPr>
          <p:nvPr/>
        </p:nvSpPr>
        <p:spPr bwMode="auto">
          <a:xfrm flipH="1" flipV="1">
            <a:off x="5643563" y="5294313"/>
            <a:ext cx="385762" cy="141287"/>
          </a:xfrm>
          <a:prstGeom prst="line">
            <a:avLst/>
          </a:prstGeom>
          <a:noFill/>
          <a:ln w="19050">
            <a:solidFill>
              <a:srgbClr val="FF0000"/>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62" name="Line 87"/>
          <p:cNvSpPr>
            <a:spLocks noChangeShapeType="1"/>
          </p:cNvSpPr>
          <p:nvPr/>
        </p:nvSpPr>
        <p:spPr bwMode="auto">
          <a:xfrm flipV="1">
            <a:off x="3441700" y="1890713"/>
            <a:ext cx="966788" cy="17414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63" name="Line 88"/>
          <p:cNvSpPr>
            <a:spLocks noChangeShapeType="1"/>
          </p:cNvSpPr>
          <p:nvPr/>
        </p:nvSpPr>
        <p:spPr bwMode="auto">
          <a:xfrm flipH="1" flipV="1">
            <a:off x="4749800" y="1903413"/>
            <a:ext cx="982663" cy="17287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0264" name="Group 89"/>
          <p:cNvGrpSpPr>
            <a:grpSpLocks/>
          </p:cNvGrpSpPr>
          <p:nvPr/>
        </p:nvGrpSpPr>
        <p:grpSpPr bwMode="auto">
          <a:xfrm rot="2705034">
            <a:off x="4260056" y="1297782"/>
            <a:ext cx="644525" cy="636588"/>
            <a:chOff x="3131" y="3139"/>
            <a:chExt cx="711" cy="702"/>
          </a:xfrm>
        </p:grpSpPr>
        <p:sp>
          <p:nvSpPr>
            <p:cNvPr id="10330" name="Freeform 90"/>
            <p:cNvSpPr>
              <a:spLocks/>
            </p:cNvSpPr>
            <p:nvPr/>
          </p:nvSpPr>
          <p:spPr bwMode="auto">
            <a:xfrm>
              <a:off x="3238" y="3243"/>
              <a:ext cx="604" cy="598"/>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10331" name="Freeform 91"/>
            <p:cNvSpPr>
              <a:spLocks/>
            </p:cNvSpPr>
            <p:nvPr/>
          </p:nvSpPr>
          <p:spPr bwMode="auto">
            <a:xfrm>
              <a:off x="3131" y="3139"/>
              <a:ext cx="224" cy="216"/>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332" name="Oval 92"/>
            <p:cNvSpPr>
              <a:spLocks noChangeArrowheads="1"/>
            </p:cNvSpPr>
            <p:nvPr/>
          </p:nvSpPr>
          <p:spPr bwMode="auto">
            <a:xfrm>
              <a:off x="3292" y="3303"/>
              <a:ext cx="92" cy="92"/>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pic>
          <p:nvPicPr>
            <p:cNvPr id="10333" name="Picture 93"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05" name="Rectangle 104"/>
          <p:cNvSpPr>
            <a:spLocks noChangeArrowheads="1"/>
          </p:cNvSpPr>
          <p:nvPr/>
        </p:nvSpPr>
        <p:spPr bwMode="auto">
          <a:xfrm>
            <a:off x="557213" y="2787650"/>
            <a:ext cx="2857500" cy="981075"/>
          </a:xfrm>
          <a:prstGeom prst="rect">
            <a:avLst/>
          </a:prstGeom>
          <a:noFill/>
          <a:ln w="9525">
            <a:noFill/>
            <a:miter lim="800000"/>
            <a:headEnd/>
            <a:tailEnd/>
          </a:ln>
        </p:spPr>
        <p:txBody>
          <a:bodyPr lIns="0" tIns="0" rIns="0" bIns="0"/>
          <a:lstStyle/>
          <a:p>
            <a:pPr marL="285750" indent="-285750" algn="l" eaLnBrk="0" hangingPunct="0">
              <a:lnSpc>
                <a:spcPct val="90000"/>
              </a:lnSpc>
              <a:spcBef>
                <a:spcPct val="40000"/>
              </a:spcBef>
              <a:spcAft>
                <a:spcPct val="0"/>
              </a:spcAft>
              <a:buClr>
                <a:srgbClr val="04628C"/>
              </a:buClr>
              <a:buSzPct val="90000"/>
              <a:buFont typeface="Arial" charset="0"/>
              <a:buChar char="•"/>
              <a:defRPr/>
            </a:pPr>
            <a:r>
              <a:rPr lang="en-US" sz="2400" dirty="0">
                <a:solidFill>
                  <a:schemeClr val="bg1"/>
                </a:solidFill>
                <a:latin typeface="+mn-lt"/>
                <a:ea typeface="Calibri" pitchFamily="34" charset="0"/>
                <a:cs typeface="Calibri" pitchFamily="34" charset="0"/>
              </a:rPr>
              <a:t>Which </a:t>
            </a:r>
            <a:r>
              <a:rPr lang="en-US" sz="2400" dirty="0">
                <a:solidFill>
                  <a:srgbClr val="D33819"/>
                </a:solidFill>
                <a:latin typeface="+mn-lt"/>
                <a:ea typeface="Calibri" pitchFamily="34" charset="0"/>
                <a:cs typeface="Calibri" pitchFamily="34" charset="0"/>
              </a:rPr>
              <a:t>policy period </a:t>
            </a:r>
            <a:r>
              <a:rPr lang="en-US" sz="2400" dirty="0">
                <a:solidFill>
                  <a:schemeClr val="bg1"/>
                </a:solidFill>
                <a:latin typeface="+mn-lt"/>
                <a:ea typeface="Calibri" pitchFamily="34" charset="0"/>
                <a:cs typeface="Calibri" pitchFamily="34" charset="0"/>
              </a:rPr>
              <a:t>is involved?</a:t>
            </a:r>
          </a:p>
        </p:txBody>
      </p:sp>
      <p:sp>
        <p:nvSpPr>
          <p:cNvPr id="10266" name="Line 105"/>
          <p:cNvSpPr>
            <a:spLocks noChangeShapeType="1"/>
          </p:cNvSpPr>
          <p:nvPr/>
        </p:nvSpPr>
        <p:spPr bwMode="auto">
          <a:xfrm>
            <a:off x="2166938" y="3500438"/>
            <a:ext cx="1296987" cy="306387"/>
          </a:xfrm>
          <a:prstGeom prst="line">
            <a:avLst/>
          </a:prstGeom>
          <a:noFill/>
          <a:ln w="19050">
            <a:solidFill>
              <a:srgbClr val="FF0000"/>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7" name="Rectangle 107"/>
          <p:cNvSpPr>
            <a:spLocks noChangeArrowheads="1"/>
          </p:cNvSpPr>
          <p:nvPr/>
        </p:nvSpPr>
        <p:spPr bwMode="auto">
          <a:xfrm>
            <a:off x="5842000" y="2784475"/>
            <a:ext cx="2857500" cy="981075"/>
          </a:xfrm>
          <a:prstGeom prst="rect">
            <a:avLst/>
          </a:prstGeom>
          <a:noFill/>
          <a:ln w="9525">
            <a:noFill/>
            <a:miter lim="800000"/>
            <a:headEnd/>
            <a:tailEnd/>
          </a:ln>
        </p:spPr>
        <p:txBody>
          <a:bodyPr lIns="0" tIns="0" rIns="0" bIns="0"/>
          <a:lstStyle/>
          <a:p>
            <a:pPr marL="285750" indent="-285750" algn="l" eaLnBrk="0" hangingPunct="0">
              <a:lnSpc>
                <a:spcPct val="90000"/>
              </a:lnSpc>
              <a:spcBef>
                <a:spcPct val="40000"/>
              </a:spcBef>
              <a:spcAft>
                <a:spcPct val="0"/>
              </a:spcAft>
              <a:buClr>
                <a:srgbClr val="04628C"/>
              </a:buClr>
              <a:buSzPct val="90000"/>
              <a:buFont typeface="Arial" charset="0"/>
              <a:buChar char="•"/>
              <a:defRPr/>
            </a:pPr>
            <a:r>
              <a:rPr lang="en-US" sz="2400" dirty="0">
                <a:solidFill>
                  <a:schemeClr val="bg1"/>
                </a:solidFill>
                <a:latin typeface="+mn-lt"/>
                <a:ea typeface="Calibri" pitchFamily="34" charset="0"/>
                <a:cs typeface="Calibri" pitchFamily="34" charset="0"/>
              </a:rPr>
              <a:t>What </a:t>
            </a:r>
            <a:r>
              <a:rPr lang="en-US" sz="2400" dirty="0">
                <a:solidFill>
                  <a:srgbClr val="D33819"/>
                </a:solidFill>
                <a:latin typeface="+mn-lt"/>
                <a:ea typeface="Calibri" pitchFamily="34" charset="0"/>
                <a:cs typeface="Calibri" pitchFamily="34" charset="0"/>
              </a:rPr>
              <a:t>account</a:t>
            </a:r>
            <a:r>
              <a:rPr lang="en-US" sz="2400" dirty="0">
                <a:solidFill>
                  <a:schemeClr val="bg1"/>
                </a:solidFill>
                <a:latin typeface="+mn-lt"/>
                <a:ea typeface="Calibri" pitchFamily="34" charset="0"/>
                <a:cs typeface="Calibri" pitchFamily="34" charset="0"/>
              </a:rPr>
              <a:t> owns the policy?</a:t>
            </a:r>
          </a:p>
        </p:txBody>
      </p:sp>
      <p:sp>
        <p:nvSpPr>
          <p:cNvPr id="10268" name="Line 108"/>
          <p:cNvSpPr>
            <a:spLocks noChangeShapeType="1"/>
          </p:cNvSpPr>
          <p:nvPr/>
        </p:nvSpPr>
        <p:spPr bwMode="auto">
          <a:xfrm flipH="1" flipV="1">
            <a:off x="5715000" y="4427538"/>
            <a:ext cx="388938" cy="80962"/>
          </a:xfrm>
          <a:prstGeom prst="line">
            <a:avLst/>
          </a:prstGeom>
          <a:noFill/>
          <a:ln w="19050">
            <a:solidFill>
              <a:srgbClr val="FF0000"/>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0269" name="Group 109"/>
          <p:cNvGrpSpPr>
            <a:grpSpLocks/>
          </p:cNvGrpSpPr>
          <p:nvPr/>
        </p:nvGrpSpPr>
        <p:grpSpPr bwMode="auto">
          <a:xfrm>
            <a:off x="3546475" y="3516313"/>
            <a:ext cx="1609725" cy="592137"/>
            <a:chOff x="2299" y="2800"/>
            <a:chExt cx="1217" cy="448"/>
          </a:xfrm>
        </p:grpSpPr>
        <p:sp>
          <p:nvSpPr>
            <p:cNvPr id="10319" name="Rectangle 110"/>
            <p:cNvSpPr>
              <a:spLocks noChangeArrowheads="1"/>
            </p:cNvSpPr>
            <p:nvPr/>
          </p:nvSpPr>
          <p:spPr bwMode="auto">
            <a:xfrm>
              <a:off x="2299" y="2939"/>
              <a:ext cx="1217" cy="18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grpSp>
          <p:nvGrpSpPr>
            <p:cNvPr id="10320" name="Group 111"/>
            <p:cNvGrpSpPr>
              <a:grpSpLocks/>
            </p:cNvGrpSpPr>
            <p:nvPr/>
          </p:nvGrpSpPr>
          <p:grpSpPr bwMode="auto">
            <a:xfrm>
              <a:off x="2708" y="2800"/>
              <a:ext cx="398" cy="448"/>
              <a:chOff x="2324" y="435"/>
              <a:chExt cx="933" cy="1052"/>
            </a:xfrm>
          </p:grpSpPr>
          <p:sp>
            <p:nvSpPr>
              <p:cNvPr id="10321" name="AutoShape 11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0322" name="Freeform 11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0323" name="Freeform 11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0324" name="Freeform 11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0325" name="Group 116"/>
              <p:cNvGrpSpPr>
                <a:grpSpLocks/>
              </p:cNvGrpSpPr>
              <p:nvPr/>
            </p:nvGrpSpPr>
            <p:grpSpPr bwMode="auto">
              <a:xfrm>
                <a:off x="2889" y="957"/>
                <a:ext cx="348" cy="510"/>
                <a:chOff x="2784" y="3210"/>
                <a:chExt cx="523" cy="772"/>
              </a:xfrm>
            </p:grpSpPr>
            <p:sp>
              <p:nvSpPr>
                <p:cNvPr id="10326" name="AutoShape 11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0327" name="AutoShape 11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0328" name="AutoShape 11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0329" name="Oval 12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grpSp>
        <p:nvGrpSpPr>
          <p:cNvPr id="10270" name="Group 609"/>
          <p:cNvGrpSpPr>
            <a:grpSpLocks/>
          </p:cNvGrpSpPr>
          <p:nvPr/>
        </p:nvGrpSpPr>
        <p:grpSpPr bwMode="auto">
          <a:xfrm>
            <a:off x="4308475" y="4430713"/>
            <a:ext cx="503238" cy="1203325"/>
            <a:chOff x="6499954" y="5133860"/>
            <a:chExt cx="502820" cy="1203085"/>
          </a:xfrm>
        </p:grpSpPr>
        <p:sp>
          <p:nvSpPr>
            <p:cNvPr id="112" name="Rounded Rectangle 111"/>
            <p:cNvSpPr/>
            <p:nvPr/>
          </p:nvSpPr>
          <p:spPr bwMode="auto">
            <a:xfrm>
              <a:off x="6607814" y="5133860"/>
              <a:ext cx="271238" cy="1134836"/>
            </a:xfrm>
            <a:prstGeom prst="roundRect">
              <a:avLst/>
            </a:prstGeom>
            <a:solidFill>
              <a:schemeClr val="accent6">
                <a:lumMod val="20000"/>
                <a:lumOff val="80000"/>
              </a:schemeClr>
            </a:solidFill>
            <a:ln w="6350" algn="ctr">
              <a:solidFill>
                <a:schemeClr val="bg1"/>
              </a:solidFill>
              <a:round/>
              <a:headEnd/>
              <a:tailEnd/>
            </a:ln>
          </p:spPr>
          <p:txBody>
            <a:bodyPr wrap="none" lIns="0" tIns="0" rIns="0" bIns="0" anchor="ctr"/>
            <a:lstStyle/>
            <a:p>
              <a:pPr>
                <a:defRPr/>
              </a:pPr>
              <a:endParaRPr lang="en-US"/>
            </a:p>
          </p:txBody>
        </p:sp>
        <p:sp>
          <p:nvSpPr>
            <p:cNvPr id="10274" name="AutoShape 11"/>
            <p:cNvSpPr>
              <a:spLocks noChangeArrowheads="1"/>
            </p:cNvSpPr>
            <p:nvPr/>
          </p:nvSpPr>
          <p:spPr bwMode="auto">
            <a:xfrm rot="10800000" flipH="1">
              <a:off x="6658357" y="5175317"/>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0275" name="Picture 12"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71819" y="5302066"/>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276" name="Line 13"/>
            <p:cNvSpPr>
              <a:spLocks noChangeShapeType="1"/>
            </p:cNvSpPr>
            <p:nvPr/>
          </p:nvSpPr>
          <p:spPr bwMode="auto">
            <a:xfrm>
              <a:off x="6682084" y="5295972"/>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77" name="Line 14"/>
            <p:cNvSpPr>
              <a:spLocks noChangeShapeType="1"/>
            </p:cNvSpPr>
            <p:nvPr/>
          </p:nvSpPr>
          <p:spPr bwMode="auto">
            <a:xfrm>
              <a:off x="6777902" y="529597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78" name="Line 15"/>
            <p:cNvSpPr>
              <a:spLocks noChangeShapeType="1"/>
            </p:cNvSpPr>
            <p:nvPr/>
          </p:nvSpPr>
          <p:spPr bwMode="auto">
            <a:xfrm>
              <a:off x="6682084" y="5274645"/>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79" name="Line 16"/>
            <p:cNvSpPr>
              <a:spLocks noChangeShapeType="1"/>
            </p:cNvSpPr>
            <p:nvPr/>
          </p:nvSpPr>
          <p:spPr bwMode="auto">
            <a:xfrm>
              <a:off x="6777902" y="527464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80" name="Line 17"/>
            <p:cNvSpPr>
              <a:spLocks noChangeShapeType="1"/>
            </p:cNvSpPr>
            <p:nvPr/>
          </p:nvSpPr>
          <p:spPr bwMode="auto">
            <a:xfrm>
              <a:off x="6682084" y="5253621"/>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81" name="Line 18"/>
            <p:cNvSpPr>
              <a:spLocks noChangeShapeType="1"/>
            </p:cNvSpPr>
            <p:nvPr/>
          </p:nvSpPr>
          <p:spPr bwMode="auto">
            <a:xfrm>
              <a:off x="6777902" y="52536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82" name="Line 19"/>
            <p:cNvSpPr>
              <a:spLocks noChangeShapeType="1"/>
            </p:cNvSpPr>
            <p:nvPr/>
          </p:nvSpPr>
          <p:spPr bwMode="auto">
            <a:xfrm>
              <a:off x="6682084" y="5232598"/>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83" name="Line 20"/>
            <p:cNvSpPr>
              <a:spLocks noChangeShapeType="1"/>
            </p:cNvSpPr>
            <p:nvPr/>
          </p:nvSpPr>
          <p:spPr bwMode="auto">
            <a:xfrm>
              <a:off x="6777902" y="52325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84" name="Line 21"/>
            <p:cNvSpPr>
              <a:spLocks noChangeShapeType="1"/>
            </p:cNvSpPr>
            <p:nvPr/>
          </p:nvSpPr>
          <p:spPr bwMode="auto">
            <a:xfrm>
              <a:off x="6681476" y="5203653"/>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85" name="AutoShape 11"/>
            <p:cNvSpPr>
              <a:spLocks noChangeArrowheads="1"/>
            </p:cNvSpPr>
            <p:nvPr/>
          </p:nvSpPr>
          <p:spPr bwMode="auto">
            <a:xfrm rot="10800000" flipH="1">
              <a:off x="6658357" y="5440890"/>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0286" name="Picture 12"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71819" y="5567639"/>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287" name="Line 13"/>
            <p:cNvSpPr>
              <a:spLocks noChangeShapeType="1"/>
            </p:cNvSpPr>
            <p:nvPr/>
          </p:nvSpPr>
          <p:spPr bwMode="auto">
            <a:xfrm>
              <a:off x="6682084" y="556154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88" name="Line 14"/>
            <p:cNvSpPr>
              <a:spLocks noChangeShapeType="1"/>
            </p:cNvSpPr>
            <p:nvPr/>
          </p:nvSpPr>
          <p:spPr bwMode="auto">
            <a:xfrm>
              <a:off x="6777902" y="556154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89" name="Line 15"/>
            <p:cNvSpPr>
              <a:spLocks noChangeShapeType="1"/>
            </p:cNvSpPr>
            <p:nvPr/>
          </p:nvSpPr>
          <p:spPr bwMode="auto">
            <a:xfrm>
              <a:off x="6682084" y="5540217"/>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90" name="Line 16"/>
            <p:cNvSpPr>
              <a:spLocks noChangeShapeType="1"/>
            </p:cNvSpPr>
            <p:nvPr/>
          </p:nvSpPr>
          <p:spPr bwMode="auto">
            <a:xfrm>
              <a:off x="6777902" y="5540217"/>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91" name="Line 17"/>
            <p:cNvSpPr>
              <a:spLocks noChangeShapeType="1"/>
            </p:cNvSpPr>
            <p:nvPr/>
          </p:nvSpPr>
          <p:spPr bwMode="auto">
            <a:xfrm>
              <a:off x="6682084" y="5519194"/>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92" name="Line 18"/>
            <p:cNvSpPr>
              <a:spLocks noChangeShapeType="1"/>
            </p:cNvSpPr>
            <p:nvPr/>
          </p:nvSpPr>
          <p:spPr bwMode="auto">
            <a:xfrm>
              <a:off x="6777902" y="5519194"/>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93" name="Line 19"/>
            <p:cNvSpPr>
              <a:spLocks noChangeShapeType="1"/>
            </p:cNvSpPr>
            <p:nvPr/>
          </p:nvSpPr>
          <p:spPr bwMode="auto">
            <a:xfrm>
              <a:off x="6682084" y="5498171"/>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94" name="Line 20"/>
            <p:cNvSpPr>
              <a:spLocks noChangeShapeType="1"/>
            </p:cNvSpPr>
            <p:nvPr/>
          </p:nvSpPr>
          <p:spPr bwMode="auto">
            <a:xfrm>
              <a:off x="6777902" y="549817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95" name="Line 21"/>
            <p:cNvSpPr>
              <a:spLocks noChangeShapeType="1"/>
            </p:cNvSpPr>
            <p:nvPr/>
          </p:nvSpPr>
          <p:spPr bwMode="auto">
            <a:xfrm>
              <a:off x="6681476" y="5469226"/>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96" name="AutoShape 11"/>
            <p:cNvSpPr>
              <a:spLocks noChangeArrowheads="1"/>
            </p:cNvSpPr>
            <p:nvPr/>
          </p:nvSpPr>
          <p:spPr bwMode="auto">
            <a:xfrm rot="10800000" flipH="1">
              <a:off x="6658357" y="5702775"/>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0297" name="Picture 12"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71819" y="582952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298" name="Line 13"/>
            <p:cNvSpPr>
              <a:spLocks noChangeShapeType="1"/>
            </p:cNvSpPr>
            <p:nvPr/>
          </p:nvSpPr>
          <p:spPr bwMode="auto">
            <a:xfrm>
              <a:off x="6682084" y="5823430"/>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99" name="Line 14"/>
            <p:cNvSpPr>
              <a:spLocks noChangeShapeType="1"/>
            </p:cNvSpPr>
            <p:nvPr/>
          </p:nvSpPr>
          <p:spPr bwMode="auto">
            <a:xfrm>
              <a:off x="6777902" y="5823430"/>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00" name="Line 15"/>
            <p:cNvSpPr>
              <a:spLocks noChangeShapeType="1"/>
            </p:cNvSpPr>
            <p:nvPr/>
          </p:nvSpPr>
          <p:spPr bwMode="auto">
            <a:xfrm>
              <a:off x="6682084" y="5802102"/>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01" name="Line 16"/>
            <p:cNvSpPr>
              <a:spLocks noChangeShapeType="1"/>
            </p:cNvSpPr>
            <p:nvPr/>
          </p:nvSpPr>
          <p:spPr bwMode="auto">
            <a:xfrm>
              <a:off x="6777902" y="580210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02" name="Line 17"/>
            <p:cNvSpPr>
              <a:spLocks noChangeShapeType="1"/>
            </p:cNvSpPr>
            <p:nvPr/>
          </p:nvSpPr>
          <p:spPr bwMode="auto">
            <a:xfrm>
              <a:off x="6682084" y="5781079"/>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03" name="Line 18"/>
            <p:cNvSpPr>
              <a:spLocks noChangeShapeType="1"/>
            </p:cNvSpPr>
            <p:nvPr/>
          </p:nvSpPr>
          <p:spPr bwMode="auto">
            <a:xfrm>
              <a:off x="6777902" y="578107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04" name="Line 19"/>
            <p:cNvSpPr>
              <a:spLocks noChangeShapeType="1"/>
            </p:cNvSpPr>
            <p:nvPr/>
          </p:nvSpPr>
          <p:spPr bwMode="auto">
            <a:xfrm>
              <a:off x="6682084" y="576005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05" name="Line 20"/>
            <p:cNvSpPr>
              <a:spLocks noChangeShapeType="1"/>
            </p:cNvSpPr>
            <p:nvPr/>
          </p:nvSpPr>
          <p:spPr bwMode="auto">
            <a:xfrm>
              <a:off x="6777902" y="576005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06" name="Line 21"/>
            <p:cNvSpPr>
              <a:spLocks noChangeShapeType="1"/>
            </p:cNvSpPr>
            <p:nvPr/>
          </p:nvSpPr>
          <p:spPr bwMode="auto">
            <a:xfrm>
              <a:off x="6681476" y="5731111"/>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07" name="AutoShape 11"/>
            <p:cNvSpPr>
              <a:spLocks noChangeArrowheads="1"/>
            </p:cNvSpPr>
            <p:nvPr/>
          </p:nvSpPr>
          <p:spPr bwMode="auto">
            <a:xfrm rot="10800000" flipH="1">
              <a:off x="6658357" y="5953594"/>
              <a:ext cx="169432" cy="191342"/>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0308" name="Picture 12"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71819" y="608034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309" name="Line 13"/>
            <p:cNvSpPr>
              <a:spLocks noChangeShapeType="1"/>
            </p:cNvSpPr>
            <p:nvPr/>
          </p:nvSpPr>
          <p:spPr bwMode="auto">
            <a:xfrm>
              <a:off x="6682084" y="6074249"/>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10" name="Line 14"/>
            <p:cNvSpPr>
              <a:spLocks noChangeShapeType="1"/>
            </p:cNvSpPr>
            <p:nvPr/>
          </p:nvSpPr>
          <p:spPr bwMode="auto">
            <a:xfrm>
              <a:off x="6777902" y="607424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11" name="Line 15"/>
            <p:cNvSpPr>
              <a:spLocks noChangeShapeType="1"/>
            </p:cNvSpPr>
            <p:nvPr/>
          </p:nvSpPr>
          <p:spPr bwMode="auto">
            <a:xfrm>
              <a:off x="6682084" y="6052921"/>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12" name="Line 16"/>
            <p:cNvSpPr>
              <a:spLocks noChangeShapeType="1"/>
            </p:cNvSpPr>
            <p:nvPr/>
          </p:nvSpPr>
          <p:spPr bwMode="auto">
            <a:xfrm>
              <a:off x="6777902" y="60529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13" name="Line 17"/>
            <p:cNvSpPr>
              <a:spLocks noChangeShapeType="1"/>
            </p:cNvSpPr>
            <p:nvPr/>
          </p:nvSpPr>
          <p:spPr bwMode="auto">
            <a:xfrm>
              <a:off x="6682084" y="6031898"/>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14" name="Line 18"/>
            <p:cNvSpPr>
              <a:spLocks noChangeShapeType="1"/>
            </p:cNvSpPr>
            <p:nvPr/>
          </p:nvSpPr>
          <p:spPr bwMode="auto">
            <a:xfrm>
              <a:off x="6777902" y="60318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15" name="Line 19"/>
            <p:cNvSpPr>
              <a:spLocks noChangeShapeType="1"/>
            </p:cNvSpPr>
            <p:nvPr/>
          </p:nvSpPr>
          <p:spPr bwMode="auto">
            <a:xfrm>
              <a:off x="6682084" y="6010875"/>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16" name="Line 20"/>
            <p:cNvSpPr>
              <a:spLocks noChangeShapeType="1"/>
            </p:cNvSpPr>
            <p:nvPr/>
          </p:nvSpPr>
          <p:spPr bwMode="auto">
            <a:xfrm>
              <a:off x="6777902" y="601087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17" name="Line 21"/>
            <p:cNvSpPr>
              <a:spLocks noChangeShapeType="1"/>
            </p:cNvSpPr>
            <p:nvPr/>
          </p:nvSpPr>
          <p:spPr bwMode="auto">
            <a:xfrm>
              <a:off x="6681476" y="5981930"/>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7" name="TextBox 674"/>
            <p:cNvSpPr txBox="1">
              <a:spLocks noChangeArrowheads="1"/>
            </p:cNvSpPr>
            <p:nvPr/>
          </p:nvSpPr>
          <p:spPr bwMode="auto">
            <a:xfrm>
              <a:off x="6499954" y="6059187"/>
              <a:ext cx="502820" cy="277758"/>
            </a:xfrm>
            <a:prstGeom prst="rect">
              <a:avLst/>
            </a:prstGeom>
            <a:noFill/>
            <a:ln w="9525">
              <a:noFill/>
              <a:miter lim="800000"/>
              <a:headEnd/>
              <a:tailEnd/>
            </a:ln>
          </p:spPr>
          <p:txBody>
            <a:bodyPr>
              <a:spAutoFit/>
            </a:bodyPr>
            <a:lstStyle/>
            <a:p>
              <a:pPr>
                <a:defRPr/>
              </a:pPr>
              <a:r>
                <a:rPr lang="en-US" sz="1200" dirty="0">
                  <a:solidFill>
                    <a:schemeClr val="bg1"/>
                  </a:solidFill>
                  <a:latin typeface="+mn-lt"/>
                  <a:cs typeface="Calibri" pitchFamily="34" charset="0"/>
                </a:rPr>
                <a:t>. . .</a:t>
              </a:r>
            </a:p>
          </p:txBody>
        </p:sp>
      </p:grpSp>
      <p:sp>
        <p:nvSpPr>
          <p:cNvPr id="158" name="Rectangle 81"/>
          <p:cNvSpPr>
            <a:spLocks noChangeArrowheads="1"/>
          </p:cNvSpPr>
          <p:nvPr/>
        </p:nvSpPr>
        <p:spPr bwMode="auto">
          <a:xfrm>
            <a:off x="1600200" y="5997575"/>
            <a:ext cx="5991225" cy="511175"/>
          </a:xfrm>
          <a:prstGeom prst="rect">
            <a:avLst/>
          </a:prstGeom>
          <a:noFill/>
          <a:ln w="9525">
            <a:noFill/>
            <a:miter lim="800000"/>
            <a:headEnd/>
            <a:tailEnd/>
          </a:ln>
        </p:spPr>
        <p:txBody>
          <a:bodyPr lIns="0" tIns="0" rIns="0" bIns="0"/>
          <a:lstStyle/>
          <a:p>
            <a:pPr marL="285750" indent="-285750" algn="l" eaLnBrk="0" hangingPunct="0">
              <a:lnSpc>
                <a:spcPct val="90000"/>
              </a:lnSpc>
              <a:spcBef>
                <a:spcPct val="40000"/>
              </a:spcBef>
              <a:spcAft>
                <a:spcPct val="0"/>
              </a:spcAft>
              <a:buClr>
                <a:srgbClr val="04628C"/>
              </a:buClr>
              <a:buSzPct val="90000"/>
              <a:buFont typeface="Arial" charset="0"/>
              <a:buChar char="•"/>
              <a:defRPr/>
            </a:pPr>
            <a:r>
              <a:rPr lang="en-US" sz="2400" dirty="0">
                <a:solidFill>
                  <a:schemeClr val="bg1"/>
                </a:solidFill>
                <a:latin typeface="+mn-lt"/>
                <a:ea typeface="Calibri" pitchFamily="34" charset="0"/>
                <a:cs typeface="Calibri" pitchFamily="34" charset="0"/>
              </a:rPr>
              <a:t>What </a:t>
            </a:r>
            <a:r>
              <a:rPr lang="en-US" sz="2400" dirty="0">
                <a:solidFill>
                  <a:srgbClr val="D33819"/>
                </a:solidFill>
                <a:latin typeface="+mn-lt"/>
                <a:ea typeface="Calibri" pitchFamily="34" charset="0"/>
                <a:cs typeface="Calibri" pitchFamily="34" charset="0"/>
              </a:rPr>
              <a:t>invoice stream </a:t>
            </a:r>
            <a:r>
              <a:rPr lang="en-US" sz="2400" dirty="0">
                <a:solidFill>
                  <a:schemeClr val="bg1"/>
                </a:solidFill>
                <a:latin typeface="+mn-lt"/>
                <a:ea typeface="Calibri" pitchFamily="34" charset="0"/>
                <a:cs typeface="Calibri" pitchFamily="34" charset="0"/>
              </a:rPr>
              <a:t>to place invoices on? </a:t>
            </a:r>
          </a:p>
        </p:txBody>
      </p:sp>
      <p:sp>
        <p:nvSpPr>
          <p:cNvPr id="10272" name="Line 84"/>
          <p:cNvSpPr>
            <a:spLocks noChangeShapeType="1"/>
          </p:cNvSpPr>
          <p:nvPr/>
        </p:nvSpPr>
        <p:spPr bwMode="auto">
          <a:xfrm flipV="1">
            <a:off x="4006850" y="5618163"/>
            <a:ext cx="493713" cy="409575"/>
          </a:xfrm>
          <a:prstGeom prst="line">
            <a:avLst/>
          </a:prstGeom>
          <a:noFill/>
          <a:ln w="19050">
            <a:solidFill>
              <a:srgbClr val="FF0000"/>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0" name="Group 148"/>
          <p:cNvGrpSpPr>
            <a:grpSpLocks/>
          </p:cNvGrpSpPr>
          <p:nvPr/>
        </p:nvGrpSpPr>
        <p:grpSpPr bwMode="auto">
          <a:xfrm>
            <a:off x="4912996" y="4163485"/>
            <a:ext cx="675586" cy="534456"/>
            <a:chOff x="3942556" y="1245638"/>
            <a:chExt cx="1284287" cy="1016000"/>
          </a:xfrm>
        </p:grpSpPr>
        <p:pic>
          <p:nvPicPr>
            <p:cNvPr id="161" name="Picture 110" descr="j029091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2" name="Group 3"/>
            <p:cNvGrpSpPr>
              <a:grpSpLocks/>
            </p:cNvGrpSpPr>
            <p:nvPr/>
          </p:nvGrpSpPr>
          <p:grpSpPr bwMode="auto">
            <a:xfrm rot="-960000">
              <a:off x="4485519" y="1533397"/>
              <a:ext cx="426056" cy="480044"/>
              <a:chOff x="2324" y="435"/>
              <a:chExt cx="933" cy="1052"/>
            </a:xfrm>
          </p:grpSpPr>
          <p:sp>
            <p:nvSpPr>
              <p:cNvPr id="163"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164"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5"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6"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67" name="Group 8"/>
              <p:cNvGrpSpPr>
                <a:grpSpLocks/>
              </p:cNvGrpSpPr>
              <p:nvPr/>
            </p:nvGrpSpPr>
            <p:grpSpPr bwMode="auto">
              <a:xfrm>
                <a:off x="2889" y="957"/>
                <a:ext cx="348" cy="510"/>
                <a:chOff x="2784" y="3210"/>
                <a:chExt cx="523" cy="772"/>
              </a:xfrm>
            </p:grpSpPr>
            <p:sp>
              <p:nvSpPr>
                <p:cNvPr id="168"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69"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70"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171"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p:txBody>
          <a:bodyPr/>
          <a:lstStyle/>
          <a:p>
            <a:pPr eaLnBrk="1" hangingPunct="1"/>
            <a:r>
              <a:rPr lang="en-US" smtClean="0"/>
              <a:t>Create items from each charge</a:t>
            </a:r>
          </a:p>
        </p:txBody>
      </p:sp>
      <p:sp>
        <p:nvSpPr>
          <p:cNvPr id="11267" name="Rectangle 105"/>
          <p:cNvSpPr>
            <a:spLocks noGrp="1" noChangeArrowheads="1"/>
          </p:cNvSpPr>
          <p:nvPr>
            <p:ph idx="1"/>
          </p:nvPr>
        </p:nvSpPr>
        <p:spPr/>
        <p:txBody>
          <a:bodyPr/>
          <a:lstStyle/>
          <a:p>
            <a:pPr>
              <a:buFont typeface="Arial" charset="0"/>
              <a:buChar char="•"/>
            </a:pPr>
            <a:r>
              <a:rPr lang="en-US" smtClean="0"/>
              <a:t>Each charge is mapped to one or more</a:t>
            </a:r>
            <a:br>
              <a:rPr lang="en-US" smtClean="0"/>
            </a:br>
            <a:r>
              <a:rPr lang="en-US" smtClean="0"/>
              <a:t>invoice items according to policy’s payment plan</a:t>
            </a:r>
          </a:p>
          <a:p>
            <a:pPr>
              <a:buFont typeface="Arial" charset="0"/>
              <a:buChar char="•"/>
            </a:pPr>
            <a:endParaRPr lang="en-US" smtClean="0"/>
          </a:p>
        </p:txBody>
      </p:sp>
      <p:grpSp>
        <p:nvGrpSpPr>
          <p:cNvPr id="11268" name="Group 335"/>
          <p:cNvGrpSpPr>
            <a:grpSpLocks/>
          </p:cNvGrpSpPr>
          <p:nvPr/>
        </p:nvGrpSpPr>
        <p:grpSpPr bwMode="auto">
          <a:xfrm>
            <a:off x="7277100" y="61913"/>
            <a:ext cx="1817688" cy="1314450"/>
            <a:chOff x="6774129" y="164123"/>
            <a:chExt cx="1816985" cy="1313944"/>
          </a:xfrm>
        </p:grpSpPr>
        <p:sp>
          <p:nvSpPr>
            <p:cNvPr id="11380" name="Rounded Rectangle 320"/>
            <p:cNvSpPr>
              <a:spLocks noChangeArrowheads="1"/>
            </p:cNvSpPr>
            <p:nvPr/>
          </p:nvSpPr>
          <p:spPr bwMode="auto">
            <a:xfrm>
              <a:off x="7384421" y="370594"/>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1381" name="Rounded Rectangle 321"/>
            <p:cNvSpPr>
              <a:spLocks noChangeArrowheads="1"/>
            </p:cNvSpPr>
            <p:nvPr/>
          </p:nvSpPr>
          <p:spPr bwMode="auto">
            <a:xfrm>
              <a:off x="8047313" y="585054"/>
              <a:ext cx="538477" cy="213586"/>
            </a:xfrm>
            <a:prstGeom prst="roundRect">
              <a:avLst>
                <a:gd name="adj" fmla="val 16667"/>
              </a:avLst>
            </a:prstGeom>
            <a:solidFill>
              <a:srgbClr val="FFFFCC"/>
            </a:solidFill>
            <a:ln w="12700" algn="ctr">
              <a:solidFill>
                <a:schemeClr val="bg1"/>
              </a:solidFill>
              <a:round/>
              <a:headEnd/>
              <a:tailEnd/>
            </a:ln>
          </p:spPr>
          <p:txBody>
            <a:bodyPr wrap="none" lIns="0" tIns="0" rIns="0" bIns="0" anchor="ctr">
              <a:spAutoFit/>
            </a:bodyPr>
            <a:lstStyle/>
            <a:p>
              <a:endParaRPr lang="en-US"/>
            </a:p>
          </p:txBody>
        </p:sp>
        <p:sp>
          <p:nvSpPr>
            <p:cNvPr id="11382" name="Rounded Rectangle 322"/>
            <p:cNvSpPr>
              <a:spLocks noChangeArrowheads="1"/>
            </p:cNvSpPr>
            <p:nvPr/>
          </p:nvSpPr>
          <p:spPr bwMode="auto">
            <a:xfrm>
              <a:off x="7390821" y="1264481"/>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1383" name="Rounded Rectangle 323"/>
            <p:cNvSpPr>
              <a:spLocks noChangeArrowheads="1"/>
            </p:cNvSpPr>
            <p:nvPr/>
          </p:nvSpPr>
          <p:spPr bwMode="auto">
            <a:xfrm>
              <a:off x="8052637" y="1068947"/>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1384" name="Rounded Rectangle 324"/>
            <p:cNvSpPr>
              <a:spLocks noChangeArrowheads="1"/>
            </p:cNvSpPr>
            <p:nvPr/>
          </p:nvSpPr>
          <p:spPr bwMode="auto">
            <a:xfrm>
              <a:off x="6774129" y="1068947"/>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1385" name="Rounded Rectangle 325"/>
            <p:cNvSpPr>
              <a:spLocks noChangeArrowheads="1"/>
            </p:cNvSpPr>
            <p:nvPr/>
          </p:nvSpPr>
          <p:spPr bwMode="auto">
            <a:xfrm>
              <a:off x="6774129" y="563559"/>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1386" name="Rounded Rectangle 326"/>
            <p:cNvSpPr>
              <a:spLocks noChangeArrowheads="1"/>
            </p:cNvSpPr>
            <p:nvPr/>
          </p:nvSpPr>
          <p:spPr bwMode="auto">
            <a:xfrm>
              <a:off x="7390821" y="680880"/>
              <a:ext cx="538477" cy="213586"/>
            </a:xfrm>
            <a:prstGeom prst="roundRect">
              <a:avLst>
                <a:gd name="adj" fmla="val 16667"/>
              </a:avLst>
            </a:prstGeom>
            <a:solidFill>
              <a:srgbClr val="B2B2B2"/>
            </a:solidFill>
            <a:ln w="12700" algn="ctr">
              <a:solidFill>
                <a:srgbClr val="B2B2B2"/>
              </a:solidFill>
              <a:round/>
              <a:headEnd/>
              <a:tailEnd/>
            </a:ln>
          </p:spPr>
          <p:txBody>
            <a:bodyPr wrap="none" lIns="0" tIns="0" rIns="0" bIns="0" anchor="ctr">
              <a:spAutoFit/>
            </a:bodyPr>
            <a:lstStyle/>
            <a:p>
              <a:endParaRPr lang="en-US"/>
            </a:p>
          </p:txBody>
        </p:sp>
        <p:sp>
          <p:nvSpPr>
            <p:cNvPr id="11387" name="Rounded Rectangle 327"/>
            <p:cNvSpPr>
              <a:spLocks noChangeArrowheads="1"/>
            </p:cNvSpPr>
            <p:nvPr/>
          </p:nvSpPr>
          <p:spPr bwMode="auto">
            <a:xfrm>
              <a:off x="7390821" y="972681"/>
              <a:ext cx="538477" cy="213586"/>
            </a:xfrm>
            <a:prstGeom prst="roundRect">
              <a:avLst>
                <a:gd name="adj" fmla="val 16667"/>
              </a:avLst>
            </a:prstGeom>
            <a:solidFill>
              <a:srgbClr val="B2B2B2"/>
            </a:solidFill>
            <a:ln w="12700" algn="ctr">
              <a:solidFill>
                <a:srgbClr val="B2B2B2"/>
              </a:solidFill>
              <a:round/>
              <a:headEnd/>
              <a:tailEnd/>
            </a:ln>
          </p:spPr>
          <p:txBody>
            <a:bodyPr wrap="none" lIns="0" tIns="0" rIns="0" bIns="0" anchor="ctr">
              <a:spAutoFit/>
            </a:bodyPr>
            <a:lstStyle/>
            <a:p>
              <a:endParaRPr lang="en-US"/>
            </a:p>
          </p:txBody>
        </p:sp>
        <p:cxnSp>
          <p:nvCxnSpPr>
            <p:cNvPr id="11388" name="Straight Arrow Connector 328"/>
            <p:cNvCxnSpPr>
              <a:cxnSpLocks noChangeShapeType="1"/>
            </p:cNvCxnSpPr>
            <p:nvPr/>
          </p:nvCxnSpPr>
          <p:spPr bwMode="auto">
            <a:xfrm>
              <a:off x="7950356" y="440219"/>
              <a:ext cx="279767" cy="132363"/>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1389" name="Straight Arrow Connector 329"/>
            <p:cNvCxnSpPr>
              <a:cxnSpLocks noChangeShapeType="1"/>
            </p:cNvCxnSpPr>
            <p:nvPr/>
          </p:nvCxnSpPr>
          <p:spPr bwMode="auto">
            <a:xfrm rot="10800000" flipV="1">
              <a:off x="7959381" y="1297571"/>
              <a:ext cx="342941" cy="117323"/>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1390" name="Straight Arrow Connector 330"/>
            <p:cNvCxnSpPr>
              <a:cxnSpLocks noChangeShapeType="1"/>
            </p:cNvCxnSpPr>
            <p:nvPr/>
          </p:nvCxnSpPr>
          <p:spPr bwMode="auto">
            <a:xfrm rot="10800000">
              <a:off x="7032839" y="1303588"/>
              <a:ext cx="336924" cy="129356"/>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1391" name="Straight Arrow Connector 331"/>
            <p:cNvCxnSpPr>
              <a:cxnSpLocks noChangeShapeType="1"/>
            </p:cNvCxnSpPr>
            <p:nvPr/>
          </p:nvCxnSpPr>
          <p:spPr bwMode="auto">
            <a:xfrm rot="10800000" flipV="1">
              <a:off x="7062921" y="440219"/>
              <a:ext cx="303834" cy="111306"/>
            </a:xfrm>
            <a:prstGeom prst="straightConnector1">
              <a:avLst/>
            </a:prstGeom>
            <a:noFill/>
            <a:ln w="28575" algn="ctr">
              <a:solidFill>
                <a:srgbClr val="B2B2B2"/>
              </a:solidFill>
              <a:round/>
              <a:headEnd type="triangle" w="med" len="med"/>
              <a:tailEnd/>
            </a:ln>
            <a:extLst>
              <a:ext uri="{909E8E84-426E-40DD-AFC4-6F175D3DCCD1}">
                <a14:hiddenFill xmlns:a14="http://schemas.microsoft.com/office/drawing/2010/main">
                  <a:noFill/>
                </a14:hiddenFill>
              </a:ext>
            </a:extLst>
          </p:spPr>
        </p:cxnSp>
        <p:cxnSp>
          <p:nvCxnSpPr>
            <p:cNvPr id="11392" name="Straight Arrow Connector 332"/>
            <p:cNvCxnSpPr>
              <a:cxnSpLocks noChangeShapeType="1"/>
            </p:cNvCxnSpPr>
            <p:nvPr/>
          </p:nvCxnSpPr>
          <p:spPr bwMode="auto">
            <a:xfrm rot="5400000" flipH="1" flipV="1">
              <a:off x="6921534" y="924548"/>
              <a:ext cx="252693" cy="387"/>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1393" name="Straight Arrow Connector 333"/>
            <p:cNvCxnSpPr>
              <a:cxnSpLocks noChangeShapeType="1"/>
            </p:cNvCxnSpPr>
            <p:nvPr/>
          </p:nvCxnSpPr>
          <p:spPr bwMode="auto">
            <a:xfrm rot="16200000" flipH="1">
              <a:off x="8194025" y="947995"/>
              <a:ext cx="252693" cy="387"/>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sp>
          <p:nvSpPr>
            <p:cNvPr id="11394" name="Right Arrow 334"/>
            <p:cNvSpPr>
              <a:spLocks noChangeArrowheads="1"/>
            </p:cNvSpPr>
            <p:nvPr/>
          </p:nvSpPr>
          <p:spPr bwMode="auto">
            <a:xfrm rot="5400000">
              <a:off x="7575097" y="91797"/>
              <a:ext cx="175849" cy="320502"/>
            </a:xfrm>
            <a:prstGeom prst="rightArrow">
              <a:avLst>
                <a:gd name="adj1" fmla="val 50000"/>
                <a:gd name="adj2" fmla="val 50000"/>
              </a:avLst>
            </a:prstGeom>
            <a:solidFill>
              <a:srgbClr val="B2B2B2"/>
            </a:solidFill>
            <a:ln w="12700" algn="ctr">
              <a:solidFill>
                <a:srgbClr val="B2B2B2"/>
              </a:solidFill>
              <a:round/>
              <a:headEnd/>
              <a:tailEnd/>
            </a:ln>
          </p:spPr>
          <p:txBody>
            <a:bodyPr lIns="0" tIns="0" rIns="0" bIns="0" anchor="ctr"/>
            <a:lstStyle/>
            <a:p>
              <a:endParaRPr lang="en-US"/>
            </a:p>
          </p:txBody>
        </p:sp>
      </p:grpSp>
      <p:sp>
        <p:nvSpPr>
          <p:cNvPr id="11269" name="Line 2"/>
          <p:cNvSpPr>
            <a:spLocks noChangeShapeType="1"/>
          </p:cNvSpPr>
          <p:nvPr/>
        </p:nvSpPr>
        <p:spPr bwMode="auto">
          <a:xfrm>
            <a:off x="962025" y="3427413"/>
            <a:ext cx="6415088" cy="0"/>
          </a:xfrm>
          <a:prstGeom prst="line">
            <a:avLst/>
          </a:prstGeom>
          <a:noFill/>
          <a:ln w="28575">
            <a:solidFill>
              <a:srgbClr val="04628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1270" name="Group 4"/>
          <p:cNvGrpSpPr>
            <a:grpSpLocks/>
          </p:cNvGrpSpPr>
          <p:nvPr/>
        </p:nvGrpSpPr>
        <p:grpSpPr bwMode="auto">
          <a:xfrm>
            <a:off x="3175000" y="3341688"/>
            <a:ext cx="749300" cy="195262"/>
            <a:chOff x="3589" y="1559"/>
            <a:chExt cx="566" cy="147"/>
          </a:xfrm>
        </p:grpSpPr>
        <p:sp>
          <p:nvSpPr>
            <p:cNvPr id="11375" name="Rectangle 5"/>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1376" name="Group 6"/>
            <p:cNvGrpSpPr>
              <a:grpSpLocks/>
            </p:cNvGrpSpPr>
            <p:nvPr/>
          </p:nvGrpSpPr>
          <p:grpSpPr bwMode="auto">
            <a:xfrm>
              <a:off x="4047" y="1570"/>
              <a:ext cx="65" cy="126"/>
              <a:chOff x="3439" y="1711"/>
              <a:chExt cx="631" cy="1219"/>
            </a:xfrm>
          </p:grpSpPr>
          <p:sp>
            <p:nvSpPr>
              <p:cNvPr id="11378" name="Freeform 7"/>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79" name="Line 8"/>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77" name="Rectangle 9"/>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1271" name="Group 10"/>
          <p:cNvGrpSpPr>
            <a:grpSpLocks/>
          </p:cNvGrpSpPr>
          <p:nvPr/>
        </p:nvGrpSpPr>
        <p:grpSpPr bwMode="auto">
          <a:xfrm>
            <a:off x="4106863" y="3341688"/>
            <a:ext cx="749300" cy="195262"/>
            <a:chOff x="3589" y="1559"/>
            <a:chExt cx="566" cy="147"/>
          </a:xfrm>
        </p:grpSpPr>
        <p:sp>
          <p:nvSpPr>
            <p:cNvPr id="11370" name="Rectangle 11"/>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1371" name="Group 12"/>
            <p:cNvGrpSpPr>
              <a:grpSpLocks/>
            </p:cNvGrpSpPr>
            <p:nvPr/>
          </p:nvGrpSpPr>
          <p:grpSpPr bwMode="auto">
            <a:xfrm>
              <a:off x="4047" y="1570"/>
              <a:ext cx="65" cy="126"/>
              <a:chOff x="3439" y="1711"/>
              <a:chExt cx="631" cy="1219"/>
            </a:xfrm>
          </p:grpSpPr>
          <p:sp>
            <p:nvSpPr>
              <p:cNvPr id="11373" name="Freeform 13"/>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74" name="Line 14"/>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72" name="Rectangle 15"/>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1272" name="Group 16"/>
          <p:cNvGrpSpPr>
            <a:grpSpLocks/>
          </p:cNvGrpSpPr>
          <p:nvPr/>
        </p:nvGrpSpPr>
        <p:grpSpPr bwMode="auto">
          <a:xfrm>
            <a:off x="5045075" y="3322638"/>
            <a:ext cx="749300" cy="195262"/>
            <a:chOff x="3589" y="1559"/>
            <a:chExt cx="566" cy="147"/>
          </a:xfrm>
        </p:grpSpPr>
        <p:sp>
          <p:nvSpPr>
            <p:cNvPr id="11365" name="Rectangle 17"/>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1366" name="Group 18"/>
            <p:cNvGrpSpPr>
              <a:grpSpLocks/>
            </p:cNvGrpSpPr>
            <p:nvPr/>
          </p:nvGrpSpPr>
          <p:grpSpPr bwMode="auto">
            <a:xfrm>
              <a:off x="4047" y="1570"/>
              <a:ext cx="65" cy="126"/>
              <a:chOff x="3439" y="1711"/>
              <a:chExt cx="631" cy="1219"/>
            </a:xfrm>
          </p:grpSpPr>
          <p:sp>
            <p:nvSpPr>
              <p:cNvPr id="11368" name="Freeform 19"/>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69" name="Line 20"/>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67" name="Rectangle 21"/>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1273" name="Group 22"/>
          <p:cNvGrpSpPr>
            <a:grpSpLocks/>
          </p:cNvGrpSpPr>
          <p:nvPr/>
        </p:nvGrpSpPr>
        <p:grpSpPr bwMode="auto">
          <a:xfrm>
            <a:off x="5976938" y="3322638"/>
            <a:ext cx="749300" cy="195262"/>
            <a:chOff x="3589" y="1559"/>
            <a:chExt cx="566" cy="147"/>
          </a:xfrm>
        </p:grpSpPr>
        <p:sp>
          <p:nvSpPr>
            <p:cNvPr id="11360" name="Rectangle 23"/>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1361" name="Group 24"/>
            <p:cNvGrpSpPr>
              <a:grpSpLocks/>
            </p:cNvGrpSpPr>
            <p:nvPr/>
          </p:nvGrpSpPr>
          <p:grpSpPr bwMode="auto">
            <a:xfrm>
              <a:off x="4047" y="1570"/>
              <a:ext cx="65" cy="126"/>
              <a:chOff x="3439" y="1711"/>
              <a:chExt cx="631" cy="1219"/>
            </a:xfrm>
          </p:grpSpPr>
          <p:sp>
            <p:nvSpPr>
              <p:cNvPr id="11363" name="Freeform 25"/>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64" name="Line 26"/>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62" name="Rectangle 27"/>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1274" name="Group 28"/>
          <p:cNvGrpSpPr>
            <a:grpSpLocks/>
          </p:cNvGrpSpPr>
          <p:nvPr/>
        </p:nvGrpSpPr>
        <p:grpSpPr bwMode="auto">
          <a:xfrm>
            <a:off x="6916738" y="3324225"/>
            <a:ext cx="749300" cy="195263"/>
            <a:chOff x="3589" y="1559"/>
            <a:chExt cx="566" cy="147"/>
          </a:xfrm>
        </p:grpSpPr>
        <p:sp>
          <p:nvSpPr>
            <p:cNvPr id="11355" name="Rectangle 29"/>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1356" name="Group 30"/>
            <p:cNvGrpSpPr>
              <a:grpSpLocks/>
            </p:cNvGrpSpPr>
            <p:nvPr/>
          </p:nvGrpSpPr>
          <p:grpSpPr bwMode="auto">
            <a:xfrm>
              <a:off x="4047" y="1570"/>
              <a:ext cx="65" cy="126"/>
              <a:chOff x="3439" y="1711"/>
              <a:chExt cx="631" cy="1219"/>
            </a:xfrm>
          </p:grpSpPr>
          <p:sp>
            <p:nvSpPr>
              <p:cNvPr id="11358" name="Freeform 31"/>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59" name="Line 32"/>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57" name="Rectangle 33"/>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1275" name="Group 34"/>
          <p:cNvGrpSpPr>
            <a:grpSpLocks/>
          </p:cNvGrpSpPr>
          <p:nvPr/>
        </p:nvGrpSpPr>
        <p:grpSpPr bwMode="auto">
          <a:xfrm>
            <a:off x="7848600" y="3324225"/>
            <a:ext cx="749300" cy="195263"/>
            <a:chOff x="3589" y="1559"/>
            <a:chExt cx="566" cy="147"/>
          </a:xfrm>
        </p:grpSpPr>
        <p:sp>
          <p:nvSpPr>
            <p:cNvPr id="11350" name="Rectangle 35"/>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1351" name="Group 36"/>
            <p:cNvGrpSpPr>
              <a:grpSpLocks/>
            </p:cNvGrpSpPr>
            <p:nvPr/>
          </p:nvGrpSpPr>
          <p:grpSpPr bwMode="auto">
            <a:xfrm>
              <a:off x="4047" y="1570"/>
              <a:ext cx="65" cy="126"/>
              <a:chOff x="3439" y="1711"/>
              <a:chExt cx="631" cy="1219"/>
            </a:xfrm>
          </p:grpSpPr>
          <p:sp>
            <p:nvSpPr>
              <p:cNvPr id="11353" name="Freeform 37"/>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54" name="Line 38"/>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52" name="Rectangle 39"/>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1276" name="Group 40"/>
          <p:cNvGrpSpPr>
            <a:grpSpLocks/>
          </p:cNvGrpSpPr>
          <p:nvPr/>
        </p:nvGrpSpPr>
        <p:grpSpPr bwMode="auto">
          <a:xfrm>
            <a:off x="700088" y="2185988"/>
            <a:ext cx="873125" cy="720725"/>
            <a:chOff x="1426" y="2489"/>
            <a:chExt cx="815" cy="673"/>
          </a:xfrm>
        </p:grpSpPr>
        <p:sp>
          <p:nvSpPr>
            <p:cNvPr id="11327" name="AutoShape 41"/>
            <p:cNvSpPr>
              <a:spLocks noChangeArrowheads="1"/>
            </p:cNvSpPr>
            <p:nvPr/>
          </p:nvSpPr>
          <p:spPr bwMode="auto">
            <a:xfrm>
              <a:off x="1426" y="2620"/>
              <a:ext cx="815" cy="542"/>
            </a:xfrm>
            <a:prstGeom prst="cube">
              <a:avLst>
                <a:gd name="adj" fmla="val 18921"/>
              </a:avLst>
            </a:prstGeom>
            <a:solidFill>
              <a:srgbClr val="FFFF99"/>
            </a:solidFill>
            <a:ln w="12700">
              <a:solidFill>
                <a:schemeClr val="bg1"/>
              </a:solidFill>
              <a:miter lim="800000"/>
              <a:headEnd/>
              <a:tailEnd/>
            </a:ln>
          </p:spPr>
          <p:txBody>
            <a:bodyPr wrap="none" anchor="ctr"/>
            <a:lstStyle/>
            <a:p>
              <a:endParaRPr lang="en-US"/>
            </a:p>
          </p:txBody>
        </p:sp>
        <p:sp>
          <p:nvSpPr>
            <p:cNvPr id="11328" name="Rectangle 42"/>
            <p:cNvSpPr>
              <a:spLocks noChangeArrowheads="1"/>
            </p:cNvSpPr>
            <p:nvPr/>
          </p:nvSpPr>
          <p:spPr bwMode="auto">
            <a:xfrm>
              <a:off x="1662" y="2786"/>
              <a:ext cx="235" cy="376"/>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1329" name="Rectangle 43"/>
            <p:cNvSpPr>
              <a:spLocks noChangeArrowheads="1"/>
            </p:cNvSpPr>
            <p:nvPr/>
          </p:nvSpPr>
          <p:spPr bwMode="auto">
            <a:xfrm>
              <a:off x="1476" y="2786"/>
              <a:ext cx="119" cy="17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330" name="Rectangle 44"/>
            <p:cNvSpPr>
              <a:spLocks noChangeArrowheads="1"/>
            </p:cNvSpPr>
            <p:nvPr/>
          </p:nvSpPr>
          <p:spPr bwMode="auto">
            <a:xfrm>
              <a:off x="1956" y="2786"/>
              <a:ext cx="123" cy="17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1331" name="Rectangle 45"/>
            <p:cNvSpPr>
              <a:spLocks noChangeArrowheads="1"/>
            </p:cNvSpPr>
            <p:nvPr/>
          </p:nvSpPr>
          <p:spPr bwMode="auto">
            <a:xfrm>
              <a:off x="1839" y="2952"/>
              <a:ext cx="32" cy="7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1332" name="Rectangle 46"/>
            <p:cNvSpPr>
              <a:spLocks noChangeArrowheads="1"/>
            </p:cNvSpPr>
            <p:nvPr/>
          </p:nvSpPr>
          <p:spPr bwMode="auto">
            <a:xfrm>
              <a:off x="1509" y="2489"/>
              <a:ext cx="583" cy="228"/>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1333" name="Line 47"/>
            <p:cNvSpPr>
              <a:spLocks noChangeShapeType="1"/>
            </p:cNvSpPr>
            <p:nvPr/>
          </p:nvSpPr>
          <p:spPr bwMode="auto">
            <a:xfrm>
              <a:off x="2087" y="2540"/>
              <a:ext cx="96" cy="10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4" name="Line 48"/>
            <p:cNvSpPr>
              <a:spLocks noChangeShapeType="1"/>
            </p:cNvSpPr>
            <p:nvPr/>
          </p:nvSpPr>
          <p:spPr bwMode="auto">
            <a:xfrm>
              <a:off x="2094" y="2628"/>
              <a:ext cx="51" cy="5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335" name="Group 49"/>
            <p:cNvGrpSpPr>
              <a:grpSpLocks/>
            </p:cNvGrpSpPr>
            <p:nvPr/>
          </p:nvGrpSpPr>
          <p:grpSpPr bwMode="auto">
            <a:xfrm>
              <a:off x="1539" y="2523"/>
              <a:ext cx="519" cy="139"/>
              <a:chOff x="2386" y="998"/>
              <a:chExt cx="529" cy="142"/>
            </a:xfrm>
          </p:grpSpPr>
          <p:sp>
            <p:nvSpPr>
              <p:cNvPr id="11336" name="Line 50"/>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7" name="Line 51"/>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8" name="Line 52"/>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9" name="Line 53"/>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0" name="Line 54"/>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1" name="Line 55"/>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2" name="Line 56"/>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3" name="Line 57"/>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4" name="Line 58"/>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5" name="Line 59"/>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6" name="Line 60"/>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7" name="Line 61"/>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8" name="Freeform 62"/>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49" name="Freeform 63"/>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1277" name="Line 64"/>
          <p:cNvSpPr>
            <a:spLocks noChangeShapeType="1"/>
          </p:cNvSpPr>
          <p:nvPr/>
        </p:nvSpPr>
        <p:spPr bwMode="auto">
          <a:xfrm>
            <a:off x="947738" y="2903538"/>
            <a:ext cx="0" cy="5334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78" name="Group 65"/>
          <p:cNvGrpSpPr>
            <a:grpSpLocks/>
          </p:cNvGrpSpPr>
          <p:nvPr/>
        </p:nvGrpSpPr>
        <p:grpSpPr bwMode="auto">
          <a:xfrm>
            <a:off x="3175000" y="3092450"/>
            <a:ext cx="749300" cy="195263"/>
            <a:chOff x="3589" y="1559"/>
            <a:chExt cx="566" cy="147"/>
          </a:xfrm>
        </p:grpSpPr>
        <p:sp>
          <p:nvSpPr>
            <p:cNvPr id="11322" name="Rectangle 66"/>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1323" name="Group 67"/>
            <p:cNvGrpSpPr>
              <a:grpSpLocks/>
            </p:cNvGrpSpPr>
            <p:nvPr/>
          </p:nvGrpSpPr>
          <p:grpSpPr bwMode="auto">
            <a:xfrm>
              <a:off x="4047" y="1570"/>
              <a:ext cx="65" cy="126"/>
              <a:chOff x="3439" y="1711"/>
              <a:chExt cx="631" cy="1219"/>
            </a:xfrm>
          </p:grpSpPr>
          <p:sp>
            <p:nvSpPr>
              <p:cNvPr id="11325" name="Freeform 68"/>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26" name="Line 69"/>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24" name="Rectangle 70"/>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1279" name="Group 71"/>
          <p:cNvGrpSpPr>
            <a:grpSpLocks/>
          </p:cNvGrpSpPr>
          <p:nvPr/>
        </p:nvGrpSpPr>
        <p:grpSpPr bwMode="auto">
          <a:xfrm>
            <a:off x="3175000" y="3597275"/>
            <a:ext cx="749300" cy="195263"/>
            <a:chOff x="3589" y="1559"/>
            <a:chExt cx="566" cy="147"/>
          </a:xfrm>
        </p:grpSpPr>
        <p:sp>
          <p:nvSpPr>
            <p:cNvPr id="11317" name="Rectangle 72"/>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1318" name="Group 73"/>
            <p:cNvGrpSpPr>
              <a:grpSpLocks/>
            </p:cNvGrpSpPr>
            <p:nvPr/>
          </p:nvGrpSpPr>
          <p:grpSpPr bwMode="auto">
            <a:xfrm>
              <a:off x="4047" y="1570"/>
              <a:ext cx="65" cy="126"/>
              <a:chOff x="3439" y="1711"/>
              <a:chExt cx="631" cy="1219"/>
            </a:xfrm>
          </p:grpSpPr>
          <p:sp>
            <p:nvSpPr>
              <p:cNvPr id="11320" name="Freeform 74"/>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21" name="Line 75"/>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19" name="Rectangle 76"/>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1280" name="Group 77"/>
          <p:cNvGrpSpPr>
            <a:grpSpLocks/>
          </p:cNvGrpSpPr>
          <p:nvPr/>
        </p:nvGrpSpPr>
        <p:grpSpPr bwMode="auto">
          <a:xfrm>
            <a:off x="757238" y="3148013"/>
            <a:ext cx="488950" cy="549275"/>
            <a:chOff x="2324" y="435"/>
            <a:chExt cx="933" cy="1052"/>
          </a:xfrm>
        </p:grpSpPr>
        <p:sp>
          <p:nvSpPr>
            <p:cNvPr id="11308" name="AutoShape 78"/>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309" name="Freeform 79"/>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10" name="Freeform 80"/>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11" name="Freeform 81"/>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1312" name="Group 82"/>
            <p:cNvGrpSpPr>
              <a:grpSpLocks/>
            </p:cNvGrpSpPr>
            <p:nvPr/>
          </p:nvGrpSpPr>
          <p:grpSpPr bwMode="auto">
            <a:xfrm>
              <a:off x="2895" y="955"/>
              <a:ext cx="349" cy="510"/>
              <a:chOff x="2784" y="3210"/>
              <a:chExt cx="523" cy="772"/>
            </a:xfrm>
          </p:grpSpPr>
          <p:sp>
            <p:nvSpPr>
              <p:cNvPr id="11313" name="AutoShape 8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14" name="AutoShape 8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15" name="AutoShape 8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16" name="Oval 8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1281" name="Group 87"/>
          <p:cNvGrpSpPr>
            <a:grpSpLocks/>
          </p:cNvGrpSpPr>
          <p:nvPr/>
        </p:nvGrpSpPr>
        <p:grpSpPr bwMode="auto">
          <a:xfrm>
            <a:off x="1239838" y="3330575"/>
            <a:ext cx="749300" cy="195263"/>
            <a:chOff x="3589" y="1559"/>
            <a:chExt cx="566" cy="147"/>
          </a:xfrm>
        </p:grpSpPr>
        <p:sp>
          <p:nvSpPr>
            <p:cNvPr id="11303" name="Rectangle 88"/>
            <p:cNvSpPr>
              <a:spLocks noChangeArrowheads="1"/>
            </p:cNvSpPr>
            <p:nvPr/>
          </p:nvSpPr>
          <p:spPr bwMode="auto">
            <a:xfrm>
              <a:off x="3589" y="1559"/>
              <a:ext cx="566" cy="14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grpSp>
          <p:nvGrpSpPr>
            <p:cNvPr id="11304" name="Group 89"/>
            <p:cNvGrpSpPr>
              <a:grpSpLocks/>
            </p:cNvGrpSpPr>
            <p:nvPr/>
          </p:nvGrpSpPr>
          <p:grpSpPr bwMode="auto">
            <a:xfrm>
              <a:off x="4047" y="1570"/>
              <a:ext cx="65" cy="126"/>
              <a:chOff x="3439" y="1711"/>
              <a:chExt cx="631" cy="1219"/>
            </a:xfrm>
          </p:grpSpPr>
          <p:sp>
            <p:nvSpPr>
              <p:cNvPr id="11306" name="Freeform 90"/>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07" name="Line 91"/>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05" name="Rectangle 92"/>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1282" name="Group 93"/>
          <p:cNvGrpSpPr>
            <a:grpSpLocks/>
          </p:cNvGrpSpPr>
          <p:nvPr/>
        </p:nvGrpSpPr>
        <p:grpSpPr bwMode="auto">
          <a:xfrm>
            <a:off x="1239838" y="3081338"/>
            <a:ext cx="749300" cy="195262"/>
            <a:chOff x="3589" y="1559"/>
            <a:chExt cx="566" cy="147"/>
          </a:xfrm>
        </p:grpSpPr>
        <p:sp>
          <p:nvSpPr>
            <p:cNvPr id="11298" name="Rectangle 94"/>
            <p:cNvSpPr>
              <a:spLocks noChangeArrowheads="1"/>
            </p:cNvSpPr>
            <p:nvPr/>
          </p:nvSpPr>
          <p:spPr bwMode="auto">
            <a:xfrm>
              <a:off x="3589" y="1559"/>
              <a:ext cx="566" cy="14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grpSp>
          <p:nvGrpSpPr>
            <p:cNvPr id="11299" name="Group 95"/>
            <p:cNvGrpSpPr>
              <a:grpSpLocks/>
            </p:cNvGrpSpPr>
            <p:nvPr/>
          </p:nvGrpSpPr>
          <p:grpSpPr bwMode="auto">
            <a:xfrm>
              <a:off x="4047" y="1570"/>
              <a:ext cx="65" cy="126"/>
              <a:chOff x="3439" y="1711"/>
              <a:chExt cx="631" cy="1219"/>
            </a:xfrm>
          </p:grpSpPr>
          <p:sp>
            <p:nvSpPr>
              <p:cNvPr id="11301" name="Freeform 96"/>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02" name="Line 97"/>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00" name="Rectangle 98"/>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1283" name="Group 99"/>
          <p:cNvGrpSpPr>
            <a:grpSpLocks/>
          </p:cNvGrpSpPr>
          <p:nvPr/>
        </p:nvGrpSpPr>
        <p:grpSpPr bwMode="auto">
          <a:xfrm>
            <a:off x="1239838" y="3586163"/>
            <a:ext cx="749300" cy="195262"/>
            <a:chOff x="3589" y="1559"/>
            <a:chExt cx="566" cy="147"/>
          </a:xfrm>
        </p:grpSpPr>
        <p:sp>
          <p:nvSpPr>
            <p:cNvPr id="11293" name="Rectangle 100"/>
            <p:cNvSpPr>
              <a:spLocks noChangeArrowheads="1"/>
            </p:cNvSpPr>
            <p:nvPr/>
          </p:nvSpPr>
          <p:spPr bwMode="auto">
            <a:xfrm>
              <a:off x="3589" y="1559"/>
              <a:ext cx="566" cy="14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grpSp>
          <p:nvGrpSpPr>
            <p:cNvPr id="11294" name="Group 101"/>
            <p:cNvGrpSpPr>
              <a:grpSpLocks/>
            </p:cNvGrpSpPr>
            <p:nvPr/>
          </p:nvGrpSpPr>
          <p:grpSpPr bwMode="auto">
            <a:xfrm>
              <a:off x="4047" y="1570"/>
              <a:ext cx="65" cy="126"/>
              <a:chOff x="3439" y="1711"/>
              <a:chExt cx="631" cy="1219"/>
            </a:xfrm>
          </p:grpSpPr>
          <p:sp>
            <p:nvSpPr>
              <p:cNvPr id="11296" name="Freeform 102"/>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297" name="Line 103"/>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295" name="Rectangle 104"/>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11284" name="AutoShape 9"/>
          <p:cNvSpPr>
            <a:spLocks noChangeArrowheads="1"/>
          </p:cNvSpPr>
          <p:nvPr/>
        </p:nvSpPr>
        <p:spPr bwMode="auto">
          <a:xfrm flipH="1">
            <a:off x="2203450" y="2103438"/>
            <a:ext cx="1871663" cy="925512"/>
          </a:xfrm>
          <a:prstGeom prst="wedgeRectCallout">
            <a:avLst>
              <a:gd name="adj1" fmla="val 81718"/>
              <a:gd name="adj2" fmla="val 48796"/>
            </a:avLst>
          </a:prstGeom>
          <a:solidFill>
            <a:schemeClr val="tx1"/>
          </a:solidFill>
          <a:ln w="9525" algn="ctr">
            <a:solidFill>
              <a:schemeClr val="bg1"/>
            </a:solidFill>
            <a:miter lim="800000"/>
            <a:headEnd/>
            <a:tailEnd/>
          </a:ln>
        </p:spPr>
        <p:txBody>
          <a:bodyPr lIns="91418" tIns="45709" rIns="91418" bIns="45709" anchor="ctr">
            <a:spAutoFit/>
          </a:bodyPr>
          <a:lstStyle/>
          <a:p>
            <a:pPr algn="l">
              <a:spcBef>
                <a:spcPct val="0"/>
              </a:spcBef>
              <a:spcAft>
                <a:spcPct val="0"/>
              </a:spcAft>
              <a:buClrTx/>
            </a:pPr>
            <a:r>
              <a:rPr lang="en-US" sz="1800" b="1">
                <a:solidFill>
                  <a:srgbClr val="D33819"/>
                </a:solidFill>
              </a:rPr>
              <a:t>Fee: $25</a:t>
            </a:r>
            <a:br>
              <a:rPr lang="en-US" sz="1800" b="1">
                <a:solidFill>
                  <a:srgbClr val="D33819"/>
                </a:solidFill>
              </a:rPr>
            </a:br>
            <a:r>
              <a:rPr lang="en-US" sz="1800" b="1">
                <a:solidFill>
                  <a:srgbClr val="D33819"/>
                </a:solidFill>
              </a:rPr>
              <a:t>Premium: $600</a:t>
            </a:r>
            <a:br>
              <a:rPr lang="en-US" sz="1800" b="1">
                <a:solidFill>
                  <a:srgbClr val="D33819"/>
                </a:solidFill>
              </a:rPr>
            </a:br>
            <a:r>
              <a:rPr lang="en-US" sz="1800" b="1">
                <a:solidFill>
                  <a:srgbClr val="D33819"/>
                </a:solidFill>
              </a:rPr>
              <a:t>Taxes: $125</a:t>
            </a:r>
          </a:p>
        </p:txBody>
      </p:sp>
      <p:sp>
        <p:nvSpPr>
          <p:cNvPr id="11285" name="AutoShape 9"/>
          <p:cNvSpPr>
            <a:spLocks noChangeArrowheads="1"/>
          </p:cNvSpPr>
          <p:nvPr/>
        </p:nvSpPr>
        <p:spPr bwMode="auto">
          <a:xfrm flipH="1">
            <a:off x="769938" y="3852863"/>
            <a:ext cx="1871662" cy="1201737"/>
          </a:xfrm>
          <a:prstGeom prst="wedgeRectCallout">
            <a:avLst>
              <a:gd name="adj1" fmla="val -68509"/>
              <a:gd name="adj2" fmla="val -99468"/>
            </a:avLst>
          </a:prstGeom>
          <a:solidFill>
            <a:schemeClr val="tx1"/>
          </a:solidFill>
          <a:ln w="9525" algn="ctr">
            <a:solidFill>
              <a:schemeClr val="bg1"/>
            </a:solidFill>
            <a:miter lim="800000"/>
            <a:headEnd/>
            <a:tailEnd/>
          </a:ln>
        </p:spPr>
        <p:txBody>
          <a:bodyPr lIns="91418" tIns="45709" rIns="91418" bIns="45709" anchor="ctr">
            <a:spAutoFit/>
          </a:bodyPr>
          <a:lstStyle/>
          <a:p>
            <a:pPr algn="l">
              <a:spcBef>
                <a:spcPct val="0"/>
              </a:spcBef>
              <a:spcAft>
                <a:spcPct val="0"/>
              </a:spcAft>
              <a:buClrTx/>
            </a:pPr>
            <a:r>
              <a:rPr lang="en-US" sz="1800" b="1">
                <a:solidFill>
                  <a:srgbClr val="D33819"/>
                </a:solidFill>
              </a:rPr>
              <a:t>Fee: $25</a:t>
            </a:r>
            <a:br>
              <a:rPr lang="en-US" sz="1800" b="1">
                <a:solidFill>
                  <a:srgbClr val="D33819"/>
                </a:solidFill>
              </a:rPr>
            </a:br>
            <a:r>
              <a:rPr lang="en-US" sz="1800" b="1">
                <a:solidFill>
                  <a:srgbClr val="D33819"/>
                </a:solidFill>
              </a:rPr>
              <a:t>Premium down payment: $150</a:t>
            </a:r>
            <a:br>
              <a:rPr lang="en-US" sz="1800" b="1">
                <a:solidFill>
                  <a:srgbClr val="D33819"/>
                </a:solidFill>
              </a:rPr>
            </a:br>
            <a:r>
              <a:rPr lang="en-US" sz="1800" b="1">
                <a:solidFill>
                  <a:srgbClr val="D33819"/>
                </a:solidFill>
              </a:rPr>
              <a:t>Taxes: $125</a:t>
            </a:r>
          </a:p>
        </p:txBody>
      </p:sp>
      <p:sp>
        <p:nvSpPr>
          <p:cNvPr id="11286" name="AutoShape 9"/>
          <p:cNvSpPr>
            <a:spLocks noChangeArrowheads="1"/>
          </p:cNvSpPr>
          <p:nvPr/>
        </p:nvSpPr>
        <p:spPr bwMode="auto">
          <a:xfrm flipH="1">
            <a:off x="4330700" y="2463800"/>
            <a:ext cx="849313" cy="650875"/>
          </a:xfrm>
          <a:prstGeom prst="wedgeRectCallout">
            <a:avLst>
              <a:gd name="adj1" fmla="val 45324"/>
              <a:gd name="adj2" fmla="val 80241"/>
            </a:avLst>
          </a:prstGeom>
          <a:solidFill>
            <a:schemeClr val="tx1"/>
          </a:solidFill>
          <a:ln w="9525" algn="ctr">
            <a:solidFill>
              <a:schemeClr val="bg1"/>
            </a:solidFill>
            <a:miter lim="800000"/>
            <a:headEnd/>
            <a:tailEnd/>
          </a:ln>
        </p:spPr>
        <p:txBody>
          <a:bodyPr lIns="91418" tIns="45709" rIns="91418" bIns="45709" anchor="ctr">
            <a:spAutoFit/>
          </a:bodyPr>
          <a:lstStyle/>
          <a:p>
            <a:pPr algn="l">
              <a:spcBef>
                <a:spcPct val="0"/>
              </a:spcBef>
              <a:spcAft>
                <a:spcPct val="0"/>
              </a:spcAft>
              <a:buClrTx/>
            </a:pPr>
            <a:r>
              <a:rPr lang="en-US" sz="1800" b="1">
                <a:solidFill>
                  <a:srgbClr val="D33819"/>
                </a:solidFill>
              </a:rPr>
              <a:t>Prem: </a:t>
            </a:r>
            <a:br>
              <a:rPr lang="en-US" sz="1800" b="1">
                <a:solidFill>
                  <a:srgbClr val="D33819"/>
                </a:solidFill>
              </a:rPr>
            </a:br>
            <a:r>
              <a:rPr lang="en-US" sz="1800" b="1">
                <a:solidFill>
                  <a:srgbClr val="D33819"/>
                </a:solidFill>
              </a:rPr>
              <a:t>$90</a:t>
            </a:r>
          </a:p>
        </p:txBody>
      </p:sp>
      <p:sp>
        <p:nvSpPr>
          <p:cNvPr id="11287" name="Rectangle 209"/>
          <p:cNvSpPr>
            <a:spLocks noChangeArrowheads="1"/>
          </p:cNvSpPr>
          <p:nvPr/>
        </p:nvSpPr>
        <p:spPr bwMode="auto">
          <a:xfrm>
            <a:off x="1198563" y="3048000"/>
            <a:ext cx="814387" cy="760413"/>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88" name="Rectangle 210"/>
          <p:cNvSpPr>
            <a:spLocks noChangeArrowheads="1"/>
          </p:cNvSpPr>
          <p:nvPr/>
        </p:nvSpPr>
        <p:spPr bwMode="auto">
          <a:xfrm>
            <a:off x="3148013" y="3059113"/>
            <a:ext cx="814387" cy="760412"/>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89" name="AutoShape 9"/>
          <p:cNvSpPr>
            <a:spLocks noChangeArrowheads="1"/>
          </p:cNvSpPr>
          <p:nvPr/>
        </p:nvSpPr>
        <p:spPr bwMode="auto">
          <a:xfrm flipH="1">
            <a:off x="5243513" y="2463800"/>
            <a:ext cx="849312" cy="650875"/>
          </a:xfrm>
          <a:prstGeom prst="wedgeRectCallout">
            <a:avLst>
              <a:gd name="adj1" fmla="val 45139"/>
              <a:gd name="adj2" fmla="val 79995"/>
            </a:avLst>
          </a:prstGeom>
          <a:solidFill>
            <a:schemeClr val="tx1"/>
          </a:solidFill>
          <a:ln w="9525" algn="ctr">
            <a:solidFill>
              <a:schemeClr val="bg1"/>
            </a:solidFill>
            <a:miter lim="800000"/>
            <a:headEnd/>
            <a:tailEnd/>
          </a:ln>
        </p:spPr>
        <p:txBody>
          <a:bodyPr lIns="91418" tIns="45709" rIns="91418" bIns="45709" anchor="ctr">
            <a:spAutoFit/>
          </a:bodyPr>
          <a:lstStyle/>
          <a:p>
            <a:pPr algn="l">
              <a:spcBef>
                <a:spcPct val="0"/>
              </a:spcBef>
              <a:spcAft>
                <a:spcPct val="0"/>
              </a:spcAft>
              <a:buClrTx/>
            </a:pPr>
            <a:r>
              <a:rPr lang="en-US" sz="1800" b="1">
                <a:solidFill>
                  <a:srgbClr val="D33819"/>
                </a:solidFill>
              </a:rPr>
              <a:t>Prem: </a:t>
            </a:r>
            <a:br>
              <a:rPr lang="en-US" sz="1800" b="1">
                <a:solidFill>
                  <a:srgbClr val="D33819"/>
                </a:solidFill>
              </a:rPr>
            </a:br>
            <a:r>
              <a:rPr lang="en-US" sz="1800" b="1">
                <a:solidFill>
                  <a:srgbClr val="D33819"/>
                </a:solidFill>
              </a:rPr>
              <a:t>$90</a:t>
            </a:r>
          </a:p>
        </p:txBody>
      </p:sp>
      <p:sp>
        <p:nvSpPr>
          <p:cNvPr id="11290" name="AutoShape 9"/>
          <p:cNvSpPr>
            <a:spLocks noChangeArrowheads="1"/>
          </p:cNvSpPr>
          <p:nvPr/>
        </p:nvSpPr>
        <p:spPr bwMode="auto">
          <a:xfrm flipH="1">
            <a:off x="6170613" y="2463800"/>
            <a:ext cx="849312" cy="650875"/>
          </a:xfrm>
          <a:prstGeom prst="wedgeRectCallout">
            <a:avLst>
              <a:gd name="adj1" fmla="val 44949"/>
              <a:gd name="adj2" fmla="val 79755"/>
            </a:avLst>
          </a:prstGeom>
          <a:solidFill>
            <a:schemeClr val="tx1"/>
          </a:solidFill>
          <a:ln w="9525" algn="ctr">
            <a:solidFill>
              <a:schemeClr val="bg1"/>
            </a:solidFill>
            <a:miter lim="800000"/>
            <a:headEnd/>
            <a:tailEnd/>
          </a:ln>
        </p:spPr>
        <p:txBody>
          <a:bodyPr lIns="91418" tIns="45709" rIns="91418" bIns="45709" anchor="ctr">
            <a:spAutoFit/>
          </a:bodyPr>
          <a:lstStyle/>
          <a:p>
            <a:pPr algn="l">
              <a:spcBef>
                <a:spcPct val="0"/>
              </a:spcBef>
              <a:spcAft>
                <a:spcPct val="0"/>
              </a:spcAft>
              <a:buClrTx/>
            </a:pPr>
            <a:r>
              <a:rPr lang="en-US" sz="1800" b="1">
                <a:solidFill>
                  <a:srgbClr val="D33819"/>
                </a:solidFill>
              </a:rPr>
              <a:t>Prem: </a:t>
            </a:r>
            <a:br>
              <a:rPr lang="en-US" sz="1800" b="1">
                <a:solidFill>
                  <a:srgbClr val="D33819"/>
                </a:solidFill>
              </a:rPr>
            </a:br>
            <a:r>
              <a:rPr lang="en-US" sz="1800" b="1">
                <a:solidFill>
                  <a:srgbClr val="D33819"/>
                </a:solidFill>
              </a:rPr>
              <a:t>$90</a:t>
            </a:r>
          </a:p>
        </p:txBody>
      </p:sp>
      <p:sp>
        <p:nvSpPr>
          <p:cNvPr id="11291" name="AutoShape 9"/>
          <p:cNvSpPr>
            <a:spLocks noChangeArrowheads="1"/>
          </p:cNvSpPr>
          <p:nvPr/>
        </p:nvSpPr>
        <p:spPr bwMode="auto">
          <a:xfrm flipH="1">
            <a:off x="7085013" y="2463800"/>
            <a:ext cx="849312" cy="650875"/>
          </a:xfrm>
          <a:prstGeom prst="wedgeRectCallout">
            <a:avLst>
              <a:gd name="adj1" fmla="val 44949"/>
              <a:gd name="adj2" fmla="val 79755"/>
            </a:avLst>
          </a:prstGeom>
          <a:solidFill>
            <a:schemeClr val="tx1"/>
          </a:solidFill>
          <a:ln w="9525" algn="ctr">
            <a:solidFill>
              <a:schemeClr val="bg1"/>
            </a:solidFill>
            <a:miter lim="800000"/>
            <a:headEnd/>
            <a:tailEnd/>
          </a:ln>
        </p:spPr>
        <p:txBody>
          <a:bodyPr lIns="91418" tIns="45709" rIns="91418" bIns="45709" anchor="ctr">
            <a:spAutoFit/>
          </a:bodyPr>
          <a:lstStyle/>
          <a:p>
            <a:pPr algn="l">
              <a:spcBef>
                <a:spcPct val="0"/>
              </a:spcBef>
              <a:spcAft>
                <a:spcPct val="0"/>
              </a:spcAft>
              <a:buClrTx/>
            </a:pPr>
            <a:r>
              <a:rPr lang="en-US" sz="1800" b="1">
                <a:solidFill>
                  <a:srgbClr val="D33819"/>
                </a:solidFill>
              </a:rPr>
              <a:t>Prem: </a:t>
            </a:r>
            <a:br>
              <a:rPr lang="en-US" sz="1800" b="1">
                <a:solidFill>
                  <a:srgbClr val="D33819"/>
                </a:solidFill>
              </a:rPr>
            </a:br>
            <a:r>
              <a:rPr lang="en-US" sz="1800" b="1">
                <a:solidFill>
                  <a:srgbClr val="D33819"/>
                </a:solidFill>
              </a:rPr>
              <a:t>$90</a:t>
            </a:r>
          </a:p>
        </p:txBody>
      </p:sp>
      <p:sp>
        <p:nvSpPr>
          <p:cNvPr id="11292" name="AutoShape 9"/>
          <p:cNvSpPr>
            <a:spLocks noChangeArrowheads="1"/>
          </p:cNvSpPr>
          <p:nvPr/>
        </p:nvSpPr>
        <p:spPr bwMode="auto">
          <a:xfrm flipH="1">
            <a:off x="7999413" y="2463800"/>
            <a:ext cx="849312" cy="650875"/>
          </a:xfrm>
          <a:prstGeom prst="wedgeRectCallout">
            <a:avLst>
              <a:gd name="adj1" fmla="val 44764"/>
              <a:gd name="adj2" fmla="val 79509"/>
            </a:avLst>
          </a:prstGeom>
          <a:solidFill>
            <a:schemeClr val="tx1"/>
          </a:solidFill>
          <a:ln w="9525" algn="ctr">
            <a:solidFill>
              <a:schemeClr val="bg1"/>
            </a:solidFill>
            <a:miter lim="800000"/>
            <a:headEnd/>
            <a:tailEnd/>
          </a:ln>
        </p:spPr>
        <p:txBody>
          <a:bodyPr lIns="91418" tIns="45709" rIns="91418" bIns="45709" anchor="ctr">
            <a:spAutoFit/>
          </a:bodyPr>
          <a:lstStyle/>
          <a:p>
            <a:pPr algn="l">
              <a:spcBef>
                <a:spcPct val="0"/>
              </a:spcBef>
              <a:spcAft>
                <a:spcPct val="0"/>
              </a:spcAft>
              <a:buClrTx/>
            </a:pPr>
            <a:r>
              <a:rPr lang="en-US" sz="1800" b="1">
                <a:solidFill>
                  <a:srgbClr val="D33819"/>
                </a:solidFill>
              </a:rPr>
              <a:t>Prem: </a:t>
            </a:r>
            <a:br>
              <a:rPr lang="en-US" sz="1800" b="1">
                <a:solidFill>
                  <a:srgbClr val="D33819"/>
                </a:solidFill>
              </a:rPr>
            </a:br>
            <a:r>
              <a:rPr lang="en-US" sz="1800" b="1">
                <a:solidFill>
                  <a:srgbClr val="D33819"/>
                </a:solidFill>
              </a:rPr>
              <a:t>$90</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Rounded Rectangle 344"/>
          <p:cNvSpPr/>
          <p:nvPr/>
        </p:nvSpPr>
        <p:spPr bwMode="auto">
          <a:xfrm>
            <a:off x="2716213" y="4825205"/>
            <a:ext cx="6075362" cy="1034257"/>
          </a:xfrm>
          <a:prstGeom prst="roundRect">
            <a:avLst/>
          </a:prstGeom>
          <a:solidFill>
            <a:schemeClr val="accent6">
              <a:lumMod val="20000"/>
              <a:lumOff val="80000"/>
            </a:schemeClr>
          </a:solidFill>
          <a:ln w="6350" algn="ctr">
            <a:solidFill>
              <a:schemeClr val="bg1"/>
            </a:solidFill>
            <a:round/>
            <a:headEnd/>
            <a:tailEnd/>
          </a:ln>
        </p:spPr>
        <p:txBody>
          <a:bodyPr wrap="none" lIns="0" tIns="0" rIns="0" bIns="0" anchor="ctr"/>
          <a:lstStyle/>
          <a:p>
            <a:pPr>
              <a:defRPr/>
            </a:pPr>
            <a:endParaRPr lang="en-US"/>
          </a:p>
        </p:txBody>
      </p:sp>
      <p:grpSp>
        <p:nvGrpSpPr>
          <p:cNvPr id="12601" name="Group 221"/>
          <p:cNvGrpSpPr>
            <a:grpSpLocks/>
          </p:cNvGrpSpPr>
          <p:nvPr/>
        </p:nvGrpSpPr>
        <p:grpSpPr bwMode="auto">
          <a:xfrm>
            <a:off x="3157538" y="4957763"/>
            <a:ext cx="736600" cy="831850"/>
            <a:chOff x="2683" y="1519"/>
            <a:chExt cx="557" cy="628"/>
          </a:xfrm>
        </p:grpSpPr>
        <p:sp>
          <p:nvSpPr>
            <p:cNvPr id="12623" name="AutoShape 222"/>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2624" name="Picture 223"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625" name="Line 224"/>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626" name="Line 225"/>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627" name="Line 226"/>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628" name="Line 227"/>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629" name="Line 228"/>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630" name="Line 229"/>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631" name="Line 230"/>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632" name="Line 231"/>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633" name="Line 232"/>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292" name="Group 254"/>
          <p:cNvGrpSpPr>
            <a:grpSpLocks/>
          </p:cNvGrpSpPr>
          <p:nvPr/>
        </p:nvGrpSpPr>
        <p:grpSpPr bwMode="auto">
          <a:xfrm>
            <a:off x="4979988" y="4957763"/>
            <a:ext cx="736600" cy="831850"/>
            <a:chOff x="2683" y="1519"/>
            <a:chExt cx="557" cy="628"/>
          </a:xfrm>
        </p:grpSpPr>
        <p:sp>
          <p:nvSpPr>
            <p:cNvPr id="12590" name="AutoShape 255"/>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2591" name="Picture 25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592" name="Line 257"/>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93" name="Line 258"/>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94" name="Line 259"/>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95" name="Line 260"/>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96" name="Line 261"/>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97" name="Line 262"/>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98" name="Line 263"/>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99" name="Line 264"/>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600" name="Line 265"/>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294" name="Group 287"/>
          <p:cNvGrpSpPr>
            <a:grpSpLocks/>
          </p:cNvGrpSpPr>
          <p:nvPr/>
        </p:nvGrpSpPr>
        <p:grpSpPr bwMode="auto">
          <a:xfrm>
            <a:off x="4068763" y="4957763"/>
            <a:ext cx="736600" cy="831850"/>
            <a:chOff x="2683" y="1519"/>
            <a:chExt cx="557" cy="628"/>
          </a:xfrm>
        </p:grpSpPr>
        <p:sp>
          <p:nvSpPr>
            <p:cNvPr id="12559" name="AutoShape 288"/>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2560" name="Picture 28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561" name="Line 290"/>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62" name="Line 291"/>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63" name="Line 292"/>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64" name="Line 293"/>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65" name="Line 294"/>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66" name="Line 295"/>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67" name="Line 296"/>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68" name="Line 297"/>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69" name="Line 298"/>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296" name="Group 320"/>
          <p:cNvGrpSpPr>
            <a:grpSpLocks/>
          </p:cNvGrpSpPr>
          <p:nvPr/>
        </p:nvGrpSpPr>
        <p:grpSpPr bwMode="auto">
          <a:xfrm>
            <a:off x="5911850" y="4951413"/>
            <a:ext cx="736600" cy="831850"/>
            <a:chOff x="2683" y="1519"/>
            <a:chExt cx="557" cy="628"/>
          </a:xfrm>
        </p:grpSpPr>
        <p:sp>
          <p:nvSpPr>
            <p:cNvPr id="12528" name="AutoShape 321"/>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2529" name="Picture 32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530" name="Line 323"/>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31" name="Line 324"/>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32" name="Line 325"/>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33" name="Line 326"/>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34" name="Line 327"/>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35" name="Line 328"/>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36" name="Line 329"/>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37" name="Line 330"/>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38" name="Line 331"/>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298" name="Group 353"/>
          <p:cNvGrpSpPr>
            <a:grpSpLocks/>
          </p:cNvGrpSpPr>
          <p:nvPr/>
        </p:nvGrpSpPr>
        <p:grpSpPr bwMode="auto">
          <a:xfrm>
            <a:off x="7732713" y="4951413"/>
            <a:ext cx="736600" cy="831850"/>
            <a:chOff x="2683" y="1519"/>
            <a:chExt cx="557" cy="628"/>
          </a:xfrm>
        </p:grpSpPr>
        <p:sp>
          <p:nvSpPr>
            <p:cNvPr id="12497" name="AutoShape 354"/>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2498" name="Picture 355"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499" name="Line 356"/>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00" name="Line 357"/>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01" name="Line 358"/>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02" name="Line 359"/>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03" name="Line 360"/>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04" name="Line 361"/>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05" name="Line 362"/>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06" name="Line 363"/>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07" name="Line 364"/>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300" name="Group 386"/>
          <p:cNvGrpSpPr>
            <a:grpSpLocks/>
          </p:cNvGrpSpPr>
          <p:nvPr/>
        </p:nvGrpSpPr>
        <p:grpSpPr bwMode="auto">
          <a:xfrm>
            <a:off x="6821488" y="4951413"/>
            <a:ext cx="736600" cy="831850"/>
            <a:chOff x="2683" y="1519"/>
            <a:chExt cx="557" cy="628"/>
          </a:xfrm>
        </p:grpSpPr>
        <p:sp>
          <p:nvSpPr>
            <p:cNvPr id="12466" name="AutoShape 387"/>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2467" name="Picture 38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468" name="Line 389"/>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69" name="Line 390"/>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70" name="Line 391"/>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71" name="Line 392"/>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72" name="Line 393"/>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73" name="Line 394"/>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74" name="Line 395"/>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75" name="Line 396"/>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76" name="Line 397"/>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2440" name="Line 215"/>
          <p:cNvSpPr>
            <a:spLocks noChangeShapeType="1"/>
          </p:cNvSpPr>
          <p:nvPr/>
        </p:nvSpPr>
        <p:spPr bwMode="auto">
          <a:xfrm>
            <a:off x="5327650" y="3779630"/>
            <a:ext cx="0" cy="915177"/>
          </a:xfrm>
          <a:prstGeom prst="line">
            <a:avLst/>
          </a:prstGeom>
          <a:noFill/>
          <a:ln w="28575">
            <a:solidFill>
              <a:srgbClr val="04628C"/>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41" name="Line 216"/>
          <p:cNvSpPr>
            <a:spLocks noChangeShapeType="1"/>
          </p:cNvSpPr>
          <p:nvPr/>
        </p:nvSpPr>
        <p:spPr bwMode="auto">
          <a:xfrm>
            <a:off x="6256338" y="3789119"/>
            <a:ext cx="0" cy="896199"/>
          </a:xfrm>
          <a:prstGeom prst="line">
            <a:avLst/>
          </a:prstGeom>
          <a:noFill/>
          <a:ln w="28575">
            <a:solidFill>
              <a:srgbClr val="04628C"/>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42" name="Line 217"/>
          <p:cNvSpPr>
            <a:spLocks noChangeShapeType="1"/>
          </p:cNvSpPr>
          <p:nvPr/>
        </p:nvSpPr>
        <p:spPr bwMode="auto">
          <a:xfrm>
            <a:off x="3468688" y="3584575"/>
            <a:ext cx="0" cy="1120775"/>
          </a:xfrm>
          <a:prstGeom prst="line">
            <a:avLst/>
          </a:prstGeom>
          <a:noFill/>
          <a:ln w="28575">
            <a:solidFill>
              <a:srgbClr val="04628C"/>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43" name="Line 218"/>
          <p:cNvSpPr>
            <a:spLocks noChangeShapeType="1"/>
          </p:cNvSpPr>
          <p:nvPr/>
        </p:nvSpPr>
        <p:spPr bwMode="auto">
          <a:xfrm>
            <a:off x="4397375" y="3799663"/>
            <a:ext cx="0" cy="896199"/>
          </a:xfrm>
          <a:prstGeom prst="line">
            <a:avLst/>
          </a:prstGeom>
          <a:noFill/>
          <a:ln w="28575">
            <a:solidFill>
              <a:srgbClr val="04628C"/>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44" name="Line 219"/>
          <p:cNvSpPr>
            <a:spLocks noChangeShapeType="1"/>
          </p:cNvSpPr>
          <p:nvPr/>
        </p:nvSpPr>
        <p:spPr bwMode="auto">
          <a:xfrm>
            <a:off x="7207250" y="3784902"/>
            <a:ext cx="0" cy="915177"/>
          </a:xfrm>
          <a:prstGeom prst="line">
            <a:avLst/>
          </a:prstGeom>
          <a:noFill/>
          <a:ln w="28575">
            <a:solidFill>
              <a:srgbClr val="04628C"/>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45" name="Line 419"/>
          <p:cNvSpPr>
            <a:spLocks noChangeShapeType="1"/>
          </p:cNvSpPr>
          <p:nvPr/>
        </p:nvSpPr>
        <p:spPr bwMode="auto">
          <a:xfrm>
            <a:off x="8135938" y="3794391"/>
            <a:ext cx="0" cy="896199"/>
          </a:xfrm>
          <a:prstGeom prst="line">
            <a:avLst/>
          </a:prstGeom>
          <a:noFill/>
          <a:ln w="28575">
            <a:solidFill>
              <a:srgbClr val="04628C"/>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03" name="Line 2"/>
          <p:cNvSpPr>
            <a:spLocks noChangeShapeType="1"/>
          </p:cNvSpPr>
          <p:nvPr/>
        </p:nvSpPr>
        <p:spPr bwMode="auto">
          <a:xfrm>
            <a:off x="949325" y="3798888"/>
            <a:ext cx="6415088" cy="0"/>
          </a:xfrm>
          <a:prstGeom prst="line">
            <a:avLst/>
          </a:prstGeom>
          <a:noFill/>
          <a:ln w="28575">
            <a:solidFill>
              <a:srgbClr val="04628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04" name="Rectangle 3"/>
          <p:cNvSpPr>
            <a:spLocks noGrp="1" noChangeArrowheads="1"/>
          </p:cNvSpPr>
          <p:nvPr>
            <p:ph type="title"/>
          </p:nvPr>
        </p:nvSpPr>
        <p:spPr/>
        <p:txBody>
          <a:bodyPr/>
          <a:lstStyle/>
          <a:p>
            <a:pPr eaLnBrk="1" hangingPunct="1"/>
            <a:r>
              <a:rPr lang="en-US" smtClean="0"/>
              <a:t>Schedule items on invoices</a:t>
            </a:r>
          </a:p>
        </p:txBody>
      </p:sp>
      <p:sp>
        <p:nvSpPr>
          <p:cNvPr id="12305" name="Rectangle 105"/>
          <p:cNvSpPr>
            <a:spLocks noGrp="1" noChangeArrowheads="1"/>
          </p:cNvSpPr>
          <p:nvPr>
            <p:ph idx="1"/>
          </p:nvPr>
        </p:nvSpPr>
        <p:spPr>
          <a:xfrm>
            <a:off x="519113" y="914400"/>
            <a:ext cx="8318500" cy="1508125"/>
          </a:xfrm>
        </p:spPr>
        <p:txBody>
          <a:bodyPr/>
          <a:lstStyle/>
          <a:p>
            <a:pPr>
              <a:buFont typeface="Arial" charset="0"/>
              <a:buChar char="•"/>
            </a:pPr>
            <a:r>
              <a:rPr lang="en-US" smtClean="0"/>
              <a:t>Each invoice item is assigned to an invoice</a:t>
            </a:r>
          </a:p>
          <a:p>
            <a:pPr>
              <a:buFont typeface="Arial" charset="0"/>
              <a:buChar char="•"/>
            </a:pPr>
            <a:r>
              <a:rPr lang="en-US" smtClean="0"/>
              <a:t>Invoices are scheduled according to account's billing info and billing plan</a:t>
            </a:r>
          </a:p>
        </p:txBody>
      </p:sp>
      <p:grpSp>
        <p:nvGrpSpPr>
          <p:cNvPr id="12306" name="Group 4"/>
          <p:cNvGrpSpPr>
            <a:grpSpLocks/>
          </p:cNvGrpSpPr>
          <p:nvPr/>
        </p:nvGrpSpPr>
        <p:grpSpPr bwMode="auto">
          <a:xfrm>
            <a:off x="3162300" y="3713163"/>
            <a:ext cx="749300" cy="195262"/>
            <a:chOff x="3589" y="1559"/>
            <a:chExt cx="566" cy="147"/>
          </a:xfrm>
        </p:grpSpPr>
        <p:sp>
          <p:nvSpPr>
            <p:cNvPr id="12435" name="Rectangle 5"/>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2436" name="Group 6"/>
            <p:cNvGrpSpPr>
              <a:grpSpLocks/>
            </p:cNvGrpSpPr>
            <p:nvPr/>
          </p:nvGrpSpPr>
          <p:grpSpPr bwMode="auto">
            <a:xfrm>
              <a:off x="4047" y="1570"/>
              <a:ext cx="65" cy="126"/>
              <a:chOff x="3439" y="1711"/>
              <a:chExt cx="631" cy="1219"/>
            </a:xfrm>
          </p:grpSpPr>
          <p:sp>
            <p:nvSpPr>
              <p:cNvPr id="12438" name="Freeform 7"/>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439" name="Line 8"/>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437" name="Rectangle 9"/>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2307" name="Group 10"/>
          <p:cNvGrpSpPr>
            <a:grpSpLocks/>
          </p:cNvGrpSpPr>
          <p:nvPr/>
        </p:nvGrpSpPr>
        <p:grpSpPr bwMode="auto">
          <a:xfrm>
            <a:off x="4094163" y="3713163"/>
            <a:ext cx="749300" cy="195262"/>
            <a:chOff x="3589" y="1559"/>
            <a:chExt cx="566" cy="147"/>
          </a:xfrm>
        </p:grpSpPr>
        <p:sp>
          <p:nvSpPr>
            <p:cNvPr id="12430" name="Rectangle 11"/>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2431" name="Group 12"/>
            <p:cNvGrpSpPr>
              <a:grpSpLocks/>
            </p:cNvGrpSpPr>
            <p:nvPr/>
          </p:nvGrpSpPr>
          <p:grpSpPr bwMode="auto">
            <a:xfrm>
              <a:off x="4047" y="1570"/>
              <a:ext cx="65" cy="126"/>
              <a:chOff x="3439" y="1711"/>
              <a:chExt cx="631" cy="1219"/>
            </a:xfrm>
          </p:grpSpPr>
          <p:sp>
            <p:nvSpPr>
              <p:cNvPr id="12433" name="Freeform 13"/>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434" name="Line 14"/>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432" name="Rectangle 15"/>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2308" name="Group 16"/>
          <p:cNvGrpSpPr>
            <a:grpSpLocks/>
          </p:cNvGrpSpPr>
          <p:nvPr/>
        </p:nvGrpSpPr>
        <p:grpSpPr bwMode="auto">
          <a:xfrm>
            <a:off x="5032375" y="3694113"/>
            <a:ext cx="749300" cy="195262"/>
            <a:chOff x="3589" y="1559"/>
            <a:chExt cx="566" cy="147"/>
          </a:xfrm>
        </p:grpSpPr>
        <p:sp>
          <p:nvSpPr>
            <p:cNvPr id="12425" name="Rectangle 17"/>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2426" name="Group 18"/>
            <p:cNvGrpSpPr>
              <a:grpSpLocks/>
            </p:cNvGrpSpPr>
            <p:nvPr/>
          </p:nvGrpSpPr>
          <p:grpSpPr bwMode="auto">
            <a:xfrm>
              <a:off x="4047" y="1570"/>
              <a:ext cx="65" cy="126"/>
              <a:chOff x="3439" y="1711"/>
              <a:chExt cx="631" cy="1219"/>
            </a:xfrm>
          </p:grpSpPr>
          <p:sp>
            <p:nvSpPr>
              <p:cNvPr id="12428" name="Freeform 19"/>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429" name="Line 20"/>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427" name="Rectangle 21"/>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2309" name="Group 22"/>
          <p:cNvGrpSpPr>
            <a:grpSpLocks/>
          </p:cNvGrpSpPr>
          <p:nvPr/>
        </p:nvGrpSpPr>
        <p:grpSpPr bwMode="auto">
          <a:xfrm>
            <a:off x="5964238" y="3694113"/>
            <a:ext cx="749300" cy="195262"/>
            <a:chOff x="3589" y="1559"/>
            <a:chExt cx="566" cy="147"/>
          </a:xfrm>
        </p:grpSpPr>
        <p:sp>
          <p:nvSpPr>
            <p:cNvPr id="12420" name="Rectangle 23"/>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2421" name="Group 24"/>
            <p:cNvGrpSpPr>
              <a:grpSpLocks/>
            </p:cNvGrpSpPr>
            <p:nvPr/>
          </p:nvGrpSpPr>
          <p:grpSpPr bwMode="auto">
            <a:xfrm>
              <a:off x="4047" y="1570"/>
              <a:ext cx="65" cy="126"/>
              <a:chOff x="3439" y="1711"/>
              <a:chExt cx="631" cy="1219"/>
            </a:xfrm>
          </p:grpSpPr>
          <p:sp>
            <p:nvSpPr>
              <p:cNvPr id="12423" name="Freeform 25"/>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424" name="Line 26"/>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422" name="Rectangle 27"/>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2310" name="Group 28"/>
          <p:cNvGrpSpPr>
            <a:grpSpLocks/>
          </p:cNvGrpSpPr>
          <p:nvPr/>
        </p:nvGrpSpPr>
        <p:grpSpPr bwMode="auto">
          <a:xfrm>
            <a:off x="6904038" y="3695700"/>
            <a:ext cx="749300" cy="195263"/>
            <a:chOff x="3589" y="1559"/>
            <a:chExt cx="566" cy="147"/>
          </a:xfrm>
        </p:grpSpPr>
        <p:sp>
          <p:nvSpPr>
            <p:cNvPr id="12415" name="Rectangle 29"/>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2416" name="Group 30"/>
            <p:cNvGrpSpPr>
              <a:grpSpLocks/>
            </p:cNvGrpSpPr>
            <p:nvPr/>
          </p:nvGrpSpPr>
          <p:grpSpPr bwMode="auto">
            <a:xfrm>
              <a:off x="4047" y="1570"/>
              <a:ext cx="65" cy="126"/>
              <a:chOff x="3439" y="1711"/>
              <a:chExt cx="631" cy="1219"/>
            </a:xfrm>
          </p:grpSpPr>
          <p:sp>
            <p:nvSpPr>
              <p:cNvPr id="12418" name="Freeform 31"/>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419" name="Line 32"/>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417" name="Rectangle 33"/>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2311" name="Group 34"/>
          <p:cNvGrpSpPr>
            <a:grpSpLocks/>
          </p:cNvGrpSpPr>
          <p:nvPr/>
        </p:nvGrpSpPr>
        <p:grpSpPr bwMode="auto">
          <a:xfrm>
            <a:off x="7835900" y="3695700"/>
            <a:ext cx="749300" cy="195263"/>
            <a:chOff x="3589" y="1559"/>
            <a:chExt cx="566" cy="147"/>
          </a:xfrm>
        </p:grpSpPr>
        <p:sp>
          <p:nvSpPr>
            <p:cNvPr id="12410" name="Rectangle 35"/>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2411" name="Group 36"/>
            <p:cNvGrpSpPr>
              <a:grpSpLocks/>
            </p:cNvGrpSpPr>
            <p:nvPr/>
          </p:nvGrpSpPr>
          <p:grpSpPr bwMode="auto">
            <a:xfrm>
              <a:off x="4047" y="1570"/>
              <a:ext cx="65" cy="126"/>
              <a:chOff x="3439" y="1711"/>
              <a:chExt cx="631" cy="1219"/>
            </a:xfrm>
          </p:grpSpPr>
          <p:sp>
            <p:nvSpPr>
              <p:cNvPr id="12413" name="Freeform 37"/>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414" name="Line 38"/>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412" name="Rectangle 39"/>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2312" name="Group 40"/>
          <p:cNvGrpSpPr>
            <a:grpSpLocks/>
          </p:cNvGrpSpPr>
          <p:nvPr/>
        </p:nvGrpSpPr>
        <p:grpSpPr bwMode="auto">
          <a:xfrm>
            <a:off x="687388" y="2557463"/>
            <a:ext cx="873125" cy="720725"/>
            <a:chOff x="1426" y="2489"/>
            <a:chExt cx="815" cy="673"/>
          </a:xfrm>
        </p:grpSpPr>
        <p:sp>
          <p:nvSpPr>
            <p:cNvPr id="12387" name="AutoShape 41"/>
            <p:cNvSpPr>
              <a:spLocks noChangeArrowheads="1"/>
            </p:cNvSpPr>
            <p:nvPr/>
          </p:nvSpPr>
          <p:spPr bwMode="auto">
            <a:xfrm>
              <a:off x="1426" y="2620"/>
              <a:ext cx="815" cy="542"/>
            </a:xfrm>
            <a:prstGeom prst="cube">
              <a:avLst>
                <a:gd name="adj" fmla="val 18921"/>
              </a:avLst>
            </a:prstGeom>
            <a:solidFill>
              <a:srgbClr val="FFFF99"/>
            </a:solidFill>
            <a:ln w="12700">
              <a:solidFill>
                <a:schemeClr val="bg1"/>
              </a:solidFill>
              <a:miter lim="800000"/>
              <a:headEnd/>
              <a:tailEnd/>
            </a:ln>
          </p:spPr>
          <p:txBody>
            <a:bodyPr wrap="none" anchor="ctr"/>
            <a:lstStyle/>
            <a:p>
              <a:endParaRPr lang="en-US"/>
            </a:p>
          </p:txBody>
        </p:sp>
        <p:sp>
          <p:nvSpPr>
            <p:cNvPr id="12388" name="Rectangle 42"/>
            <p:cNvSpPr>
              <a:spLocks noChangeArrowheads="1"/>
            </p:cNvSpPr>
            <p:nvPr/>
          </p:nvSpPr>
          <p:spPr bwMode="auto">
            <a:xfrm>
              <a:off x="1662" y="2786"/>
              <a:ext cx="235" cy="376"/>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2389" name="Rectangle 43"/>
            <p:cNvSpPr>
              <a:spLocks noChangeArrowheads="1"/>
            </p:cNvSpPr>
            <p:nvPr/>
          </p:nvSpPr>
          <p:spPr bwMode="auto">
            <a:xfrm>
              <a:off x="1476" y="2786"/>
              <a:ext cx="119" cy="17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2390" name="Rectangle 44"/>
            <p:cNvSpPr>
              <a:spLocks noChangeArrowheads="1"/>
            </p:cNvSpPr>
            <p:nvPr/>
          </p:nvSpPr>
          <p:spPr bwMode="auto">
            <a:xfrm>
              <a:off x="1956" y="2786"/>
              <a:ext cx="123" cy="17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2391" name="Rectangle 45"/>
            <p:cNvSpPr>
              <a:spLocks noChangeArrowheads="1"/>
            </p:cNvSpPr>
            <p:nvPr/>
          </p:nvSpPr>
          <p:spPr bwMode="auto">
            <a:xfrm>
              <a:off x="1839" y="2952"/>
              <a:ext cx="32" cy="7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2392" name="Rectangle 46"/>
            <p:cNvSpPr>
              <a:spLocks noChangeArrowheads="1"/>
            </p:cNvSpPr>
            <p:nvPr/>
          </p:nvSpPr>
          <p:spPr bwMode="auto">
            <a:xfrm>
              <a:off x="1509" y="2489"/>
              <a:ext cx="583" cy="228"/>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2393" name="Line 47"/>
            <p:cNvSpPr>
              <a:spLocks noChangeShapeType="1"/>
            </p:cNvSpPr>
            <p:nvPr/>
          </p:nvSpPr>
          <p:spPr bwMode="auto">
            <a:xfrm>
              <a:off x="2087" y="2540"/>
              <a:ext cx="96" cy="10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4" name="Line 48"/>
            <p:cNvSpPr>
              <a:spLocks noChangeShapeType="1"/>
            </p:cNvSpPr>
            <p:nvPr/>
          </p:nvSpPr>
          <p:spPr bwMode="auto">
            <a:xfrm>
              <a:off x="2094" y="2628"/>
              <a:ext cx="51" cy="5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2395" name="Group 49"/>
            <p:cNvGrpSpPr>
              <a:grpSpLocks/>
            </p:cNvGrpSpPr>
            <p:nvPr/>
          </p:nvGrpSpPr>
          <p:grpSpPr bwMode="auto">
            <a:xfrm>
              <a:off x="1534" y="2525"/>
              <a:ext cx="518" cy="139"/>
              <a:chOff x="2386" y="998"/>
              <a:chExt cx="529" cy="142"/>
            </a:xfrm>
          </p:grpSpPr>
          <p:sp>
            <p:nvSpPr>
              <p:cNvPr id="12396" name="Line 50"/>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7" name="Line 51"/>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8" name="Line 52"/>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9" name="Line 53"/>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00" name="Line 54"/>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01" name="Line 55"/>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02" name="Line 56"/>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03" name="Line 57"/>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04" name="Line 58"/>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05" name="Line 59"/>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06" name="Line 60"/>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07" name="Line 61"/>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08" name="Freeform 62"/>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409" name="Freeform 63"/>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2313" name="Line 64"/>
          <p:cNvSpPr>
            <a:spLocks noChangeShapeType="1"/>
          </p:cNvSpPr>
          <p:nvPr/>
        </p:nvSpPr>
        <p:spPr bwMode="auto">
          <a:xfrm>
            <a:off x="935038" y="3275013"/>
            <a:ext cx="0" cy="53340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314" name="Group 65"/>
          <p:cNvGrpSpPr>
            <a:grpSpLocks/>
          </p:cNvGrpSpPr>
          <p:nvPr/>
        </p:nvGrpSpPr>
        <p:grpSpPr bwMode="auto">
          <a:xfrm>
            <a:off x="3162300" y="3463925"/>
            <a:ext cx="749300" cy="195263"/>
            <a:chOff x="3589" y="1559"/>
            <a:chExt cx="566" cy="147"/>
          </a:xfrm>
        </p:grpSpPr>
        <p:sp>
          <p:nvSpPr>
            <p:cNvPr id="12382" name="Rectangle 66"/>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2383" name="Group 67"/>
            <p:cNvGrpSpPr>
              <a:grpSpLocks/>
            </p:cNvGrpSpPr>
            <p:nvPr/>
          </p:nvGrpSpPr>
          <p:grpSpPr bwMode="auto">
            <a:xfrm>
              <a:off x="4047" y="1570"/>
              <a:ext cx="65" cy="126"/>
              <a:chOff x="3439" y="1711"/>
              <a:chExt cx="631" cy="1219"/>
            </a:xfrm>
          </p:grpSpPr>
          <p:sp>
            <p:nvSpPr>
              <p:cNvPr id="12385" name="Freeform 68"/>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86" name="Line 69"/>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84" name="Rectangle 70"/>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2315" name="Group 71"/>
          <p:cNvGrpSpPr>
            <a:grpSpLocks/>
          </p:cNvGrpSpPr>
          <p:nvPr/>
        </p:nvGrpSpPr>
        <p:grpSpPr bwMode="auto">
          <a:xfrm>
            <a:off x="3162300" y="3968750"/>
            <a:ext cx="749300" cy="195263"/>
            <a:chOff x="3589" y="1559"/>
            <a:chExt cx="566" cy="147"/>
          </a:xfrm>
        </p:grpSpPr>
        <p:sp>
          <p:nvSpPr>
            <p:cNvPr id="12377" name="Rectangle 72"/>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2378" name="Group 73"/>
            <p:cNvGrpSpPr>
              <a:grpSpLocks/>
            </p:cNvGrpSpPr>
            <p:nvPr/>
          </p:nvGrpSpPr>
          <p:grpSpPr bwMode="auto">
            <a:xfrm>
              <a:off x="4047" y="1570"/>
              <a:ext cx="65" cy="126"/>
              <a:chOff x="3439" y="1711"/>
              <a:chExt cx="631" cy="1219"/>
            </a:xfrm>
          </p:grpSpPr>
          <p:sp>
            <p:nvSpPr>
              <p:cNvPr id="12380" name="Freeform 74"/>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81" name="Line 75"/>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79" name="Rectangle 76"/>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2316" name="Group 77"/>
          <p:cNvGrpSpPr>
            <a:grpSpLocks/>
          </p:cNvGrpSpPr>
          <p:nvPr/>
        </p:nvGrpSpPr>
        <p:grpSpPr bwMode="auto">
          <a:xfrm>
            <a:off x="744538" y="3519488"/>
            <a:ext cx="488950" cy="549275"/>
            <a:chOff x="2324" y="435"/>
            <a:chExt cx="933" cy="1052"/>
          </a:xfrm>
        </p:grpSpPr>
        <p:sp>
          <p:nvSpPr>
            <p:cNvPr id="12368" name="AutoShape 78"/>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2369" name="Freeform 79"/>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2370" name="Freeform 80"/>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2371" name="Freeform 81"/>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2372" name="Group 82"/>
            <p:cNvGrpSpPr>
              <a:grpSpLocks/>
            </p:cNvGrpSpPr>
            <p:nvPr/>
          </p:nvGrpSpPr>
          <p:grpSpPr bwMode="auto">
            <a:xfrm>
              <a:off x="2889" y="957"/>
              <a:ext cx="348" cy="510"/>
              <a:chOff x="2784" y="3210"/>
              <a:chExt cx="523" cy="772"/>
            </a:xfrm>
          </p:grpSpPr>
          <p:sp>
            <p:nvSpPr>
              <p:cNvPr id="12373" name="AutoShape 8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74" name="AutoShape 8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75" name="AutoShape 8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76" name="Oval 8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2317" name="Group 87"/>
          <p:cNvGrpSpPr>
            <a:grpSpLocks/>
          </p:cNvGrpSpPr>
          <p:nvPr/>
        </p:nvGrpSpPr>
        <p:grpSpPr bwMode="auto">
          <a:xfrm>
            <a:off x="1227138" y="3702050"/>
            <a:ext cx="749300" cy="195263"/>
            <a:chOff x="3589" y="1559"/>
            <a:chExt cx="566" cy="147"/>
          </a:xfrm>
        </p:grpSpPr>
        <p:sp>
          <p:nvSpPr>
            <p:cNvPr id="12363" name="Rectangle 88"/>
            <p:cNvSpPr>
              <a:spLocks noChangeArrowheads="1"/>
            </p:cNvSpPr>
            <p:nvPr/>
          </p:nvSpPr>
          <p:spPr bwMode="auto">
            <a:xfrm>
              <a:off x="3589" y="1559"/>
              <a:ext cx="566" cy="14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grpSp>
          <p:nvGrpSpPr>
            <p:cNvPr id="12364" name="Group 89"/>
            <p:cNvGrpSpPr>
              <a:grpSpLocks/>
            </p:cNvGrpSpPr>
            <p:nvPr/>
          </p:nvGrpSpPr>
          <p:grpSpPr bwMode="auto">
            <a:xfrm>
              <a:off x="4047" y="1570"/>
              <a:ext cx="65" cy="126"/>
              <a:chOff x="3439" y="1711"/>
              <a:chExt cx="631" cy="1219"/>
            </a:xfrm>
          </p:grpSpPr>
          <p:sp>
            <p:nvSpPr>
              <p:cNvPr id="12366" name="Freeform 90"/>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67" name="Line 91"/>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65" name="Rectangle 92"/>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2318" name="Group 93"/>
          <p:cNvGrpSpPr>
            <a:grpSpLocks/>
          </p:cNvGrpSpPr>
          <p:nvPr/>
        </p:nvGrpSpPr>
        <p:grpSpPr bwMode="auto">
          <a:xfrm>
            <a:off x="1227138" y="3452813"/>
            <a:ext cx="749300" cy="195262"/>
            <a:chOff x="3589" y="1559"/>
            <a:chExt cx="566" cy="147"/>
          </a:xfrm>
        </p:grpSpPr>
        <p:sp>
          <p:nvSpPr>
            <p:cNvPr id="12358" name="Rectangle 94"/>
            <p:cNvSpPr>
              <a:spLocks noChangeArrowheads="1"/>
            </p:cNvSpPr>
            <p:nvPr/>
          </p:nvSpPr>
          <p:spPr bwMode="auto">
            <a:xfrm>
              <a:off x="3589" y="1559"/>
              <a:ext cx="566" cy="14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grpSp>
          <p:nvGrpSpPr>
            <p:cNvPr id="12359" name="Group 95"/>
            <p:cNvGrpSpPr>
              <a:grpSpLocks/>
            </p:cNvGrpSpPr>
            <p:nvPr/>
          </p:nvGrpSpPr>
          <p:grpSpPr bwMode="auto">
            <a:xfrm>
              <a:off x="4047" y="1570"/>
              <a:ext cx="65" cy="126"/>
              <a:chOff x="3439" y="1711"/>
              <a:chExt cx="631" cy="1219"/>
            </a:xfrm>
          </p:grpSpPr>
          <p:sp>
            <p:nvSpPr>
              <p:cNvPr id="12361" name="Freeform 96"/>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62" name="Line 97"/>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60" name="Rectangle 98"/>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2319" name="Group 99"/>
          <p:cNvGrpSpPr>
            <a:grpSpLocks/>
          </p:cNvGrpSpPr>
          <p:nvPr/>
        </p:nvGrpSpPr>
        <p:grpSpPr bwMode="auto">
          <a:xfrm>
            <a:off x="1227138" y="3957638"/>
            <a:ext cx="749300" cy="195262"/>
            <a:chOff x="3589" y="1559"/>
            <a:chExt cx="566" cy="147"/>
          </a:xfrm>
        </p:grpSpPr>
        <p:sp>
          <p:nvSpPr>
            <p:cNvPr id="12353" name="Rectangle 100"/>
            <p:cNvSpPr>
              <a:spLocks noChangeArrowheads="1"/>
            </p:cNvSpPr>
            <p:nvPr/>
          </p:nvSpPr>
          <p:spPr bwMode="auto">
            <a:xfrm>
              <a:off x="3589" y="1559"/>
              <a:ext cx="566" cy="14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grpSp>
          <p:nvGrpSpPr>
            <p:cNvPr id="12354" name="Group 101"/>
            <p:cNvGrpSpPr>
              <a:grpSpLocks/>
            </p:cNvGrpSpPr>
            <p:nvPr/>
          </p:nvGrpSpPr>
          <p:grpSpPr bwMode="auto">
            <a:xfrm>
              <a:off x="4047" y="1570"/>
              <a:ext cx="65" cy="126"/>
              <a:chOff x="3439" y="1711"/>
              <a:chExt cx="631" cy="1219"/>
            </a:xfrm>
          </p:grpSpPr>
          <p:sp>
            <p:nvSpPr>
              <p:cNvPr id="12356" name="Freeform 102"/>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57" name="Line 103"/>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55" name="Rectangle 104"/>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12320" name="AutoShape 9"/>
          <p:cNvSpPr>
            <a:spLocks noChangeArrowheads="1"/>
          </p:cNvSpPr>
          <p:nvPr/>
        </p:nvSpPr>
        <p:spPr bwMode="auto">
          <a:xfrm flipH="1">
            <a:off x="2190750" y="2474913"/>
            <a:ext cx="1871663" cy="925512"/>
          </a:xfrm>
          <a:prstGeom prst="wedgeRectCallout">
            <a:avLst>
              <a:gd name="adj1" fmla="val 81718"/>
              <a:gd name="adj2" fmla="val 48796"/>
            </a:avLst>
          </a:prstGeom>
          <a:solidFill>
            <a:schemeClr val="tx1"/>
          </a:solidFill>
          <a:ln w="9525" algn="ctr">
            <a:solidFill>
              <a:schemeClr val="bg1"/>
            </a:solidFill>
            <a:miter lim="800000"/>
            <a:headEnd/>
            <a:tailEnd/>
          </a:ln>
        </p:spPr>
        <p:txBody>
          <a:bodyPr lIns="91418" tIns="45709" rIns="91418" bIns="45709" anchor="ctr">
            <a:spAutoFit/>
          </a:bodyPr>
          <a:lstStyle/>
          <a:p>
            <a:pPr algn="l">
              <a:spcBef>
                <a:spcPct val="0"/>
              </a:spcBef>
              <a:spcAft>
                <a:spcPct val="0"/>
              </a:spcAft>
              <a:buClrTx/>
            </a:pPr>
            <a:r>
              <a:rPr lang="en-US" sz="1800" b="1">
                <a:solidFill>
                  <a:srgbClr val="D33819"/>
                </a:solidFill>
              </a:rPr>
              <a:t>Fee: $25</a:t>
            </a:r>
            <a:br>
              <a:rPr lang="en-US" sz="1800" b="1">
                <a:solidFill>
                  <a:srgbClr val="D33819"/>
                </a:solidFill>
              </a:rPr>
            </a:br>
            <a:r>
              <a:rPr lang="en-US" sz="1800" b="1">
                <a:solidFill>
                  <a:srgbClr val="D33819"/>
                </a:solidFill>
              </a:rPr>
              <a:t>Premium: $600</a:t>
            </a:r>
            <a:br>
              <a:rPr lang="en-US" sz="1800" b="1">
                <a:solidFill>
                  <a:srgbClr val="D33819"/>
                </a:solidFill>
              </a:rPr>
            </a:br>
            <a:r>
              <a:rPr lang="en-US" sz="1800" b="1">
                <a:solidFill>
                  <a:srgbClr val="D33819"/>
                </a:solidFill>
              </a:rPr>
              <a:t>Taxes: $125</a:t>
            </a:r>
          </a:p>
        </p:txBody>
      </p:sp>
      <p:sp>
        <p:nvSpPr>
          <p:cNvPr id="12321" name="AutoShape 9"/>
          <p:cNvSpPr>
            <a:spLocks noChangeArrowheads="1"/>
          </p:cNvSpPr>
          <p:nvPr/>
        </p:nvSpPr>
        <p:spPr bwMode="auto">
          <a:xfrm flipH="1">
            <a:off x="757238" y="4224338"/>
            <a:ext cx="1871662" cy="1201737"/>
          </a:xfrm>
          <a:prstGeom prst="wedgeRectCallout">
            <a:avLst>
              <a:gd name="adj1" fmla="val -68509"/>
              <a:gd name="adj2" fmla="val -99468"/>
            </a:avLst>
          </a:prstGeom>
          <a:solidFill>
            <a:schemeClr val="tx1"/>
          </a:solidFill>
          <a:ln w="9525" algn="ctr">
            <a:solidFill>
              <a:schemeClr val="bg1"/>
            </a:solidFill>
            <a:miter lim="800000"/>
            <a:headEnd/>
            <a:tailEnd/>
          </a:ln>
        </p:spPr>
        <p:txBody>
          <a:bodyPr lIns="91418" tIns="45709" rIns="91418" bIns="45709" anchor="ctr">
            <a:spAutoFit/>
          </a:bodyPr>
          <a:lstStyle/>
          <a:p>
            <a:pPr algn="l">
              <a:spcBef>
                <a:spcPct val="0"/>
              </a:spcBef>
              <a:spcAft>
                <a:spcPct val="0"/>
              </a:spcAft>
              <a:buClrTx/>
            </a:pPr>
            <a:r>
              <a:rPr lang="en-US" sz="1800" b="1">
                <a:solidFill>
                  <a:srgbClr val="D33819"/>
                </a:solidFill>
              </a:rPr>
              <a:t>Fee: $25</a:t>
            </a:r>
            <a:br>
              <a:rPr lang="en-US" sz="1800" b="1">
                <a:solidFill>
                  <a:srgbClr val="D33819"/>
                </a:solidFill>
              </a:rPr>
            </a:br>
            <a:r>
              <a:rPr lang="en-US" sz="1800" b="1">
                <a:solidFill>
                  <a:srgbClr val="D33819"/>
                </a:solidFill>
              </a:rPr>
              <a:t>Premium down payment: $150</a:t>
            </a:r>
            <a:br>
              <a:rPr lang="en-US" sz="1800" b="1">
                <a:solidFill>
                  <a:srgbClr val="D33819"/>
                </a:solidFill>
              </a:rPr>
            </a:br>
            <a:r>
              <a:rPr lang="en-US" sz="1800" b="1">
                <a:solidFill>
                  <a:srgbClr val="D33819"/>
                </a:solidFill>
              </a:rPr>
              <a:t>Taxes: $125</a:t>
            </a:r>
          </a:p>
        </p:txBody>
      </p:sp>
      <p:sp>
        <p:nvSpPr>
          <p:cNvPr id="12322" name="AutoShape 9"/>
          <p:cNvSpPr>
            <a:spLocks noChangeArrowheads="1"/>
          </p:cNvSpPr>
          <p:nvPr/>
        </p:nvSpPr>
        <p:spPr bwMode="auto">
          <a:xfrm flipH="1">
            <a:off x="4318000" y="2835275"/>
            <a:ext cx="849313" cy="650875"/>
          </a:xfrm>
          <a:prstGeom prst="wedgeRectCallout">
            <a:avLst>
              <a:gd name="adj1" fmla="val 45324"/>
              <a:gd name="adj2" fmla="val 80241"/>
            </a:avLst>
          </a:prstGeom>
          <a:solidFill>
            <a:schemeClr val="tx1"/>
          </a:solidFill>
          <a:ln w="9525" algn="ctr">
            <a:solidFill>
              <a:schemeClr val="bg1"/>
            </a:solidFill>
            <a:miter lim="800000"/>
            <a:headEnd/>
            <a:tailEnd/>
          </a:ln>
        </p:spPr>
        <p:txBody>
          <a:bodyPr lIns="91418" tIns="45709" rIns="91418" bIns="45709" anchor="ctr">
            <a:spAutoFit/>
          </a:bodyPr>
          <a:lstStyle/>
          <a:p>
            <a:pPr algn="l">
              <a:spcBef>
                <a:spcPct val="0"/>
              </a:spcBef>
              <a:spcAft>
                <a:spcPct val="0"/>
              </a:spcAft>
              <a:buClrTx/>
            </a:pPr>
            <a:r>
              <a:rPr lang="en-US" sz="1800" b="1">
                <a:solidFill>
                  <a:srgbClr val="D33819"/>
                </a:solidFill>
              </a:rPr>
              <a:t>Prem: </a:t>
            </a:r>
            <a:br>
              <a:rPr lang="en-US" sz="1800" b="1">
                <a:solidFill>
                  <a:srgbClr val="D33819"/>
                </a:solidFill>
              </a:rPr>
            </a:br>
            <a:r>
              <a:rPr lang="en-US" sz="1800" b="1">
                <a:solidFill>
                  <a:srgbClr val="D33819"/>
                </a:solidFill>
              </a:rPr>
              <a:t>$90</a:t>
            </a:r>
          </a:p>
        </p:txBody>
      </p:sp>
      <p:sp>
        <p:nvSpPr>
          <p:cNvPr id="12323" name="Rectangle 209"/>
          <p:cNvSpPr>
            <a:spLocks noChangeArrowheads="1"/>
          </p:cNvSpPr>
          <p:nvPr/>
        </p:nvSpPr>
        <p:spPr bwMode="auto">
          <a:xfrm>
            <a:off x="1185863" y="3419475"/>
            <a:ext cx="814387" cy="760413"/>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24" name="Rectangle 210"/>
          <p:cNvSpPr>
            <a:spLocks noChangeArrowheads="1"/>
          </p:cNvSpPr>
          <p:nvPr/>
        </p:nvSpPr>
        <p:spPr bwMode="auto">
          <a:xfrm>
            <a:off x="3135313" y="3430588"/>
            <a:ext cx="814387" cy="760412"/>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25" name="AutoShape 9"/>
          <p:cNvSpPr>
            <a:spLocks noChangeArrowheads="1"/>
          </p:cNvSpPr>
          <p:nvPr/>
        </p:nvSpPr>
        <p:spPr bwMode="auto">
          <a:xfrm flipH="1">
            <a:off x="5230813" y="2835275"/>
            <a:ext cx="849312" cy="650875"/>
          </a:xfrm>
          <a:prstGeom prst="wedgeRectCallout">
            <a:avLst>
              <a:gd name="adj1" fmla="val 45139"/>
              <a:gd name="adj2" fmla="val 79995"/>
            </a:avLst>
          </a:prstGeom>
          <a:solidFill>
            <a:schemeClr val="tx1"/>
          </a:solidFill>
          <a:ln w="9525" algn="ctr">
            <a:solidFill>
              <a:schemeClr val="bg1"/>
            </a:solidFill>
            <a:miter lim="800000"/>
            <a:headEnd/>
            <a:tailEnd/>
          </a:ln>
        </p:spPr>
        <p:txBody>
          <a:bodyPr lIns="91418" tIns="45709" rIns="91418" bIns="45709" anchor="ctr">
            <a:spAutoFit/>
          </a:bodyPr>
          <a:lstStyle/>
          <a:p>
            <a:pPr algn="l">
              <a:spcBef>
                <a:spcPct val="0"/>
              </a:spcBef>
              <a:spcAft>
                <a:spcPct val="0"/>
              </a:spcAft>
              <a:buClrTx/>
            </a:pPr>
            <a:r>
              <a:rPr lang="en-US" sz="1800" b="1">
                <a:solidFill>
                  <a:srgbClr val="D33819"/>
                </a:solidFill>
              </a:rPr>
              <a:t>Prem: </a:t>
            </a:r>
            <a:br>
              <a:rPr lang="en-US" sz="1800" b="1">
                <a:solidFill>
                  <a:srgbClr val="D33819"/>
                </a:solidFill>
              </a:rPr>
            </a:br>
            <a:r>
              <a:rPr lang="en-US" sz="1800" b="1">
                <a:solidFill>
                  <a:srgbClr val="D33819"/>
                </a:solidFill>
              </a:rPr>
              <a:t>$90</a:t>
            </a:r>
          </a:p>
        </p:txBody>
      </p:sp>
      <p:sp>
        <p:nvSpPr>
          <p:cNvPr id="12326" name="AutoShape 9"/>
          <p:cNvSpPr>
            <a:spLocks noChangeArrowheads="1"/>
          </p:cNvSpPr>
          <p:nvPr/>
        </p:nvSpPr>
        <p:spPr bwMode="auto">
          <a:xfrm flipH="1">
            <a:off x="6157913" y="2835275"/>
            <a:ext cx="849312" cy="650875"/>
          </a:xfrm>
          <a:prstGeom prst="wedgeRectCallout">
            <a:avLst>
              <a:gd name="adj1" fmla="val 44949"/>
              <a:gd name="adj2" fmla="val 79755"/>
            </a:avLst>
          </a:prstGeom>
          <a:solidFill>
            <a:schemeClr val="tx1"/>
          </a:solidFill>
          <a:ln w="9525" algn="ctr">
            <a:solidFill>
              <a:schemeClr val="bg1"/>
            </a:solidFill>
            <a:miter lim="800000"/>
            <a:headEnd/>
            <a:tailEnd/>
          </a:ln>
        </p:spPr>
        <p:txBody>
          <a:bodyPr lIns="91418" tIns="45709" rIns="91418" bIns="45709" anchor="ctr">
            <a:spAutoFit/>
          </a:bodyPr>
          <a:lstStyle/>
          <a:p>
            <a:pPr algn="l">
              <a:spcBef>
                <a:spcPct val="0"/>
              </a:spcBef>
              <a:spcAft>
                <a:spcPct val="0"/>
              </a:spcAft>
              <a:buClrTx/>
            </a:pPr>
            <a:r>
              <a:rPr lang="en-US" sz="1800" b="1">
                <a:solidFill>
                  <a:srgbClr val="D33819"/>
                </a:solidFill>
              </a:rPr>
              <a:t>Prem: </a:t>
            </a:r>
            <a:br>
              <a:rPr lang="en-US" sz="1800" b="1">
                <a:solidFill>
                  <a:srgbClr val="D33819"/>
                </a:solidFill>
              </a:rPr>
            </a:br>
            <a:r>
              <a:rPr lang="en-US" sz="1800" b="1">
                <a:solidFill>
                  <a:srgbClr val="D33819"/>
                </a:solidFill>
              </a:rPr>
              <a:t>$90</a:t>
            </a:r>
          </a:p>
        </p:txBody>
      </p:sp>
      <p:sp>
        <p:nvSpPr>
          <p:cNvPr id="12327" name="AutoShape 9"/>
          <p:cNvSpPr>
            <a:spLocks noChangeArrowheads="1"/>
          </p:cNvSpPr>
          <p:nvPr/>
        </p:nvSpPr>
        <p:spPr bwMode="auto">
          <a:xfrm flipH="1">
            <a:off x="7072313" y="2835275"/>
            <a:ext cx="849312" cy="650875"/>
          </a:xfrm>
          <a:prstGeom prst="wedgeRectCallout">
            <a:avLst>
              <a:gd name="adj1" fmla="val 44949"/>
              <a:gd name="adj2" fmla="val 79755"/>
            </a:avLst>
          </a:prstGeom>
          <a:solidFill>
            <a:schemeClr val="tx1"/>
          </a:solidFill>
          <a:ln w="9525" algn="ctr">
            <a:solidFill>
              <a:schemeClr val="bg1"/>
            </a:solidFill>
            <a:miter lim="800000"/>
            <a:headEnd/>
            <a:tailEnd/>
          </a:ln>
        </p:spPr>
        <p:txBody>
          <a:bodyPr lIns="91418" tIns="45709" rIns="91418" bIns="45709" anchor="ctr">
            <a:spAutoFit/>
          </a:bodyPr>
          <a:lstStyle/>
          <a:p>
            <a:pPr algn="l">
              <a:spcBef>
                <a:spcPct val="0"/>
              </a:spcBef>
              <a:spcAft>
                <a:spcPct val="0"/>
              </a:spcAft>
              <a:buClrTx/>
            </a:pPr>
            <a:r>
              <a:rPr lang="en-US" sz="1800" b="1">
                <a:solidFill>
                  <a:srgbClr val="D33819"/>
                </a:solidFill>
              </a:rPr>
              <a:t>Prem: </a:t>
            </a:r>
            <a:br>
              <a:rPr lang="en-US" sz="1800" b="1">
                <a:solidFill>
                  <a:srgbClr val="D33819"/>
                </a:solidFill>
              </a:rPr>
            </a:br>
            <a:r>
              <a:rPr lang="en-US" sz="1800" b="1">
                <a:solidFill>
                  <a:srgbClr val="D33819"/>
                </a:solidFill>
              </a:rPr>
              <a:t>$90</a:t>
            </a:r>
          </a:p>
        </p:txBody>
      </p:sp>
      <p:sp>
        <p:nvSpPr>
          <p:cNvPr id="12328" name="AutoShape 9"/>
          <p:cNvSpPr>
            <a:spLocks noChangeArrowheads="1"/>
          </p:cNvSpPr>
          <p:nvPr/>
        </p:nvSpPr>
        <p:spPr bwMode="auto">
          <a:xfrm flipH="1">
            <a:off x="7986713" y="2835275"/>
            <a:ext cx="849312" cy="650875"/>
          </a:xfrm>
          <a:prstGeom prst="wedgeRectCallout">
            <a:avLst>
              <a:gd name="adj1" fmla="val 44764"/>
              <a:gd name="adj2" fmla="val 79509"/>
            </a:avLst>
          </a:prstGeom>
          <a:solidFill>
            <a:schemeClr val="tx1"/>
          </a:solidFill>
          <a:ln w="9525" algn="ctr">
            <a:solidFill>
              <a:schemeClr val="bg1"/>
            </a:solidFill>
            <a:miter lim="800000"/>
            <a:headEnd/>
            <a:tailEnd/>
          </a:ln>
        </p:spPr>
        <p:txBody>
          <a:bodyPr lIns="91418" tIns="45709" rIns="91418" bIns="45709" anchor="ctr">
            <a:spAutoFit/>
          </a:bodyPr>
          <a:lstStyle/>
          <a:p>
            <a:pPr algn="l">
              <a:spcBef>
                <a:spcPct val="0"/>
              </a:spcBef>
              <a:spcAft>
                <a:spcPct val="0"/>
              </a:spcAft>
              <a:buClrTx/>
            </a:pPr>
            <a:r>
              <a:rPr lang="en-US" sz="1800" b="1">
                <a:solidFill>
                  <a:srgbClr val="D33819"/>
                </a:solidFill>
              </a:rPr>
              <a:t>Prem: </a:t>
            </a:r>
            <a:br>
              <a:rPr lang="en-US" sz="1800" b="1">
                <a:solidFill>
                  <a:srgbClr val="D33819"/>
                </a:solidFill>
              </a:rPr>
            </a:br>
            <a:r>
              <a:rPr lang="en-US" sz="1800" b="1">
                <a:solidFill>
                  <a:srgbClr val="D33819"/>
                </a:solidFill>
              </a:rPr>
              <a:t>$90</a:t>
            </a:r>
          </a:p>
        </p:txBody>
      </p:sp>
      <p:grpSp>
        <p:nvGrpSpPr>
          <p:cNvPr id="12329" name="Group 344"/>
          <p:cNvGrpSpPr>
            <a:grpSpLocks/>
          </p:cNvGrpSpPr>
          <p:nvPr/>
        </p:nvGrpSpPr>
        <p:grpSpPr bwMode="auto">
          <a:xfrm>
            <a:off x="7205663" y="88900"/>
            <a:ext cx="1817687" cy="1314450"/>
            <a:chOff x="6774129" y="164123"/>
            <a:chExt cx="1816985" cy="1313944"/>
          </a:xfrm>
        </p:grpSpPr>
        <p:sp>
          <p:nvSpPr>
            <p:cNvPr id="12338" name="Rounded Rectangle 343"/>
            <p:cNvSpPr>
              <a:spLocks noChangeArrowheads="1"/>
            </p:cNvSpPr>
            <p:nvPr/>
          </p:nvSpPr>
          <p:spPr bwMode="auto">
            <a:xfrm>
              <a:off x="8052637" y="588301"/>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2339" name="Rounded Rectangle 320"/>
            <p:cNvSpPr>
              <a:spLocks noChangeArrowheads="1"/>
            </p:cNvSpPr>
            <p:nvPr/>
          </p:nvSpPr>
          <p:spPr bwMode="auto">
            <a:xfrm>
              <a:off x="7384421" y="370594"/>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2340" name="Rounded Rectangle 321"/>
            <p:cNvSpPr>
              <a:spLocks noChangeArrowheads="1"/>
            </p:cNvSpPr>
            <p:nvPr/>
          </p:nvSpPr>
          <p:spPr bwMode="auto">
            <a:xfrm>
              <a:off x="8047313" y="1065697"/>
              <a:ext cx="538477" cy="213586"/>
            </a:xfrm>
            <a:prstGeom prst="roundRect">
              <a:avLst>
                <a:gd name="adj" fmla="val 16667"/>
              </a:avLst>
            </a:prstGeom>
            <a:solidFill>
              <a:srgbClr val="FFFFCC"/>
            </a:solidFill>
            <a:ln w="12700" algn="ctr">
              <a:solidFill>
                <a:schemeClr val="bg1"/>
              </a:solidFill>
              <a:round/>
              <a:headEnd/>
              <a:tailEnd/>
            </a:ln>
          </p:spPr>
          <p:txBody>
            <a:bodyPr wrap="none" lIns="0" tIns="0" rIns="0" bIns="0" anchor="ctr">
              <a:spAutoFit/>
            </a:bodyPr>
            <a:lstStyle/>
            <a:p>
              <a:endParaRPr lang="en-US"/>
            </a:p>
          </p:txBody>
        </p:sp>
        <p:sp>
          <p:nvSpPr>
            <p:cNvPr id="12341" name="Rounded Rectangle 322"/>
            <p:cNvSpPr>
              <a:spLocks noChangeArrowheads="1"/>
            </p:cNvSpPr>
            <p:nvPr/>
          </p:nvSpPr>
          <p:spPr bwMode="auto">
            <a:xfrm>
              <a:off x="7390821" y="1264481"/>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2342" name="Rounded Rectangle 324"/>
            <p:cNvSpPr>
              <a:spLocks noChangeArrowheads="1"/>
            </p:cNvSpPr>
            <p:nvPr/>
          </p:nvSpPr>
          <p:spPr bwMode="auto">
            <a:xfrm>
              <a:off x="6774129" y="1068947"/>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2343" name="Rounded Rectangle 325"/>
            <p:cNvSpPr>
              <a:spLocks noChangeArrowheads="1"/>
            </p:cNvSpPr>
            <p:nvPr/>
          </p:nvSpPr>
          <p:spPr bwMode="auto">
            <a:xfrm>
              <a:off x="6774129" y="563559"/>
              <a:ext cx="538477" cy="213586"/>
            </a:xfrm>
            <a:prstGeom prst="roundRect">
              <a:avLst>
                <a:gd name="adj" fmla="val 16667"/>
              </a:avLst>
            </a:prstGeom>
            <a:solidFill>
              <a:srgbClr val="EAEAEA"/>
            </a:solidFill>
            <a:ln w="12700" algn="ctr">
              <a:solidFill>
                <a:srgbClr val="B2B2B2"/>
              </a:solidFill>
              <a:round/>
              <a:headEnd/>
              <a:tailEnd/>
            </a:ln>
          </p:spPr>
          <p:txBody>
            <a:bodyPr wrap="none" lIns="0" tIns="0" rIns="0" bIns="0" anchor="ctr">
              <a:spAutoFit/>
            </a:bodyPr>
            <a:lstStyle/>
            <a:p>
              <a:endParaRPr lang="en-US"/>
            </a:p>
          </p:txBody>
        </p:sp>
        <p:sp>
          <p:nvSpPr>
            <p:cNvPr id="12344" name="Rounded Rectangle 326"/>
            <p:cNvSpPr>
              <a:spLocks noChangeArrowheads="1"/>
            </p:cNvSpPr>
            <p:nvPr/>
          </p:nvSpPr>
          <p:spPr bwMode="auto">
            <a:xfrm>
              <a:off x="7390821" y="680880"/>
              <a:ext cx="538477" cy="213586"/>
            </a:xfrm>
            <a:prstGeom prst="roundRect">
              <a:avLst>
                <a:gd name="adj" fmla="val 16667"/>
              </a:avLst>
            </a:prstGeom>
            <a:solidFill>
              <a:srgbClr val="B2B2B2"/>
            </a:solidFill>
            <a:ln w="12700" algn="ctr">
              <a:solidFill>
                <a:srgbClr val="B2B2B2"/>
              </a:solidFill>
              <a:round/>
              <a:headEnd/>
              <a:tailEnd/>
            </a:ln>
          </p:spPr>
          <p:txBody>
            <a:bodyPr wrap="none" lIns="0" tIns="0" rIns="0" bIns="0" anchor="ctr">
              <a:spAutoFit/>
            </a:bodyPr>
            <a:lstStyle/>
            <a:p>
              <a:endParaRPr lang="en-US"/>
            </a:p>
          </p:txBody>
        </p:sp>
        <p:sp>
          <p:nvSpPr>
            <p:cNvPr id="12345" name="Rounded Rectangle 327"/>
            <p:cNvSpPr>
              <a:spLocks noChangeArrowheads="1"/>
            </p:cNvSpPr>
            <p:nvPr/>
          </p:nvSpPr>
          <p:spPr bwMode="auto">
            <a:xfrm>
              <a:off x="7390821" y="972681"/>
              <a:ext cx="538477" cy="213586"/>
            </a:xfrm>
            <a:prstGeom prst="roundRect">
              <a:avLst>
                <a:gd name="adj" fmla="val 16667"/>
              </a:avLst>
            </a:prstGeom>
            <a:solidFill>
              <a:srgbClr val="B2B2B2"/>
            </a:solidFill>
            <a:ln w="12700" algn="ctr">
              <a:solidFill>
                <a:srgbClr val="B2B2B2"/>
              </a:solidFill>
              <a:round/>
              <a:headEnd/>
              <a:tailEnd/>
            </a:ln>
          </p:spPr>
          <p:txBody>
            <a:bodyPr wrap="none" lIns="0" tIns="0" rIns="0" bIns="0" anchor="ctr">
              <a:spAutoFit/>
            </a:bodyPr>
            <a:lstStyle/>
            <a:p>
              <a:endParaRPr lang="en-US"/>
            </a:p>
          </p:txBody>
        </p:sp>
        <p:cxnSp>
          <p:nvCxnSpPr>
            <p:cNvPr id="12346" name="Straight Arrow Connector 328"/>
            <p:cNvCxnSpPr>
              <a:cxnSpLocks noChangeShapeType="1"/>
            </p:cNvCxnSpPr>
            <p:nvPr/>
          </p:nvCxnSpPr>
          <p:spPr bwMode="auto">
            <a:xfrm>
              <a:off x="7950356" y="440219"/>
              <a:ext cx="279767" cy="132363"/>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2347" name="Straight Arrow Connector 329"/>
            <p:cNvCxnSpPr>
              <a:cxnSpLocks noChangeShapeType="1"/>
            </p:cNvCxnSpPr>
            <p:nvPr/>
          </p:nvCxnSpPr>
          <p:spPr bwMode="auto">
            <a:xfrm rot="10800000" flipV="1">
              <a:off x="7959381" y="1297571"/>
              <a:ext cx="342941" cy="117323"/>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2348" name="Straight Arrow Connector 330"/>
            <p:cNvCxnSpPr>
              <a:cxnSpLocks noChangeShapeType="1"/>
            </p:cNvCxnSpPr>
            <p:nvPr/>
          </p:nvCxnSpPr>
          <p:spPr bwMode="auto">
            <a:xfrm rot="10800000">
              <a:off x="7032839" y="1303588"/>
              <a:ext cx="336924" cy="129356"/>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2349" name="Straight Arrow Connector 331"/>
            <p:cNvCxnSpPr>
              <a:cxnSpLocks noChangeShapeType="1"/>
            </p:cNvCxnSpPr>
            <p:nvPr/>
          </p:nvCxnSpPr>
          <p:spPr bwMode="auto">
            <a:xfrm rot="10800000" flipV="1">
              <a:off x="7062921" y="440219"/>
              <a:ext cx="303834" cy="111306"/>
            </a:xfrm>
            <a:prstGeom prst="straightConnector1">
              <a:avLst/>
            </a:prstGeom>
            <a:noFill/>
            <a:ln w="28575" algn="ctr">
              <a:solidFill>
                <a:srgbClr val="B2B2B2"/>
              </a:solidFill>
              <a:round/>
              <a:headEnd type="triangle" w="med" len="med"/>
              <a:tailEnd/>
            </a:ln>
            <a:extLst>
              <a:ext uri="{909E8E84-426E-40DD-AFC4-6F175D3DCCD1}">
                <a14:hiddenFill xmlns:a14="http://schemas.microsoft.com/office/drawing/2010/main">
                  <a:noFill/>
                </a14:hiddenFill>
              </a:ext>
            </a:extLst>
          </p:spPr>
        </p:cxnSp>
        <p:cxnSp>
          <p:nvCxnSpPr>
            <p:cNvPr id="12350" name="Straight Arrow Connector 332"/>
            <p:cNvCxnSpPr>
              <a:cxnSpLocks noChangeShapeType="1"/>
            </p:cNvCxnSpPr>
            <p:nvPr/>
          </p:nvCxnSpPr>
          <p:spPr bwMode="auto">
            <a:xfrm rot="5400000" flipH="1" flipV="1">
              <a:off x="6921534" y="924548"/>
              <a:ext cx="252693" cy="387"/>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cxnSp>
          <p:nvCxnSpPr>
            <p:cNvPr id="12351" name="Straight Arrow Connector 333"/>
            <p:cNvCxnSpPr>
              <a:cxnSpLocks noChangeShapeType="1"/>
            </p:cNvCxnSpPr>
            <p:nvPr/>
          </p:nvCxnSpPr>
          <p:spPr bwMode="auto">
            <a:xfrm rot="16200000" flipH="1">
              <a:off x="8194025" y="947995"/>
              <a:ext cx="252693" cy="387"/>
            </a:xfrm>
            <a:prstGeom prst="straightConnector1">
              <a:avLst/>
            </a:prstGeom>
            <a:noFill/>
            <a:ln w="28575" algn="ctr">
              <a:solidFill>
                <a:srgbClr val="B2B2B2"/>
              </a:solidFill>
              <a:round/>
              <a:headEnd/>
              <a:tailEnd type="triangle" w="med" len="med"/>
            </a:ln>
            <a:extLst>
              <a:ext uri="{909E8E84-426E-40DD-AFC4-6F175D3DCCD1}">
                <a14:hiddenFill xmlns:a14="http://schemas.microsoft.com/office/drawing/2010/main">
                  <a:noFill/>
                </a14:hiddenFill>
              </a:ext>
            </a:extLst>
          </p:spPr>
        </p:cxnSp>
        <p:sp>
          <p:nvSpPr>
            <p:cNvPr id="12352" name="Right Arrow 334"/>
            <p:cNvSpPr>
              <a:spLocks noChangeArrowheads="1"/>
            </p:cNvSpPr>
            <p:nvPr/>
          </p:nvSpPr>
          <p:spPr bwMode="auto">
            <a:xfrm rot="5400000">
              <a:off x="7575097" y="91797"/>
              <a:ext cx="175849" cy="320502"/>
            </a:xfrm>
            <a:prstGeom prst="rightArrow">
              <a:avLst>
                <a:gd name="adj1" fmla="val 50000"/>
                <a:gd name="adj2" fmla="val 50000"/>
              </a:avLst>
            </a:prstGeom>
            <a:solidFill>
              <a:srgbClr val="B2B2B2"/>
            </a:solidFill>
            <a:ln w="12700" algn="ctr">
              <a:solidFill>
                <a:srgbClr val="B2B2B2"/>
              </a:solidFill>
              <a:round/>
              <a:headEnd/>
              <a:tailEnd/>
            </a:ln>
          </p:spPr>
          <p:txBody>
            <a:bodyPr lIns="0" tIns="0" rIns="0" bIns="0" anchor="ctr"/>
            <a:lstStyle/>
            <a:p>
              <a:endParaRPr lang="en-US"/>
            </a:p>
          </p:txBody>
        </p:sp>
      </p:grpSp>
      <p:sp>
        <p:nvSpPr>
          <p:cNvPr id="12330" name="Rectangle 336"/>
          <p:cNvSpPr>
            <a:spLocks noChangeArrowheads="1"/>
          </p:cNvSpPr>
          <p:nvPr/>
        </p:nvSpPr>
        <p:spPr bwMode="auto">
          <a:xfrm>
            <a:off x="1504950" y="5821363"/>
            <a:ext cx="1066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r>
              <a:rPr lang="en-US" sz="1800" b="1">
                <a:solidFill>
                  <a:schemeClr val="bg1"/>
                </a:solidFill>
              </a:rPr>
              <a:t>Bill on:</a:t>
            </a:r>
            <a:br>
              <a:rPr lang="en-US" sz="1800" b="1">
                <a:solidFill>
                  <a:schemeClr val="bg1"/>
                </a:solidFill>
              </a:rPr>
            </a:br>
            <a:r>
              <a:rPr lang="en-US" sz="1800" b="1">
                <a:solidFill>
                  <a:srgbClr val="D33819"/>
                </a:solidFill>
              </a:rPr>
              <a:t>Due on: </a:t>
            </a:r>
          </a:p>
        </p:txBody>
      </p:sp>
      <p:sp>
        <p:nvSpPr>
          <p:cNvPr id="12331" name="Rectangle 337"/>
          <p:cNvSpPr>
            <a:spLocks noChangeArrowheads="1"/>
          </p:cNvSpPr>
          <p:nvPr/>
        </p:nvSpPr>
        <p:spPr bwMode="auto">
          <a:xfrm>
            <a:off x="3098800" y="5821363"/>
            <a:ext cx="949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r>
              <a:rPr lang="en-US" sz="1800" b="1">
                <a:solidFill>
                  <a:schemeClr val="bg1"/>
                </a:solidFill>
              </a:rPr>
              <a:t>2 Feb</a:t>
            </a:r>
            <a:br>
              <a:rPr lang="en-US" sz="1800" b="1">
                <a:solidFill>
                  <a:schemeClr val="bg1"/>
                </a:solidFill>
              </a:rPr>
            </a:br>
            <a:r>
              <a:rPr lang="en-US" sz="1800" b="1">
                <a:solidFill>
                  <a:srgbClr val="D33819"/>
                </a:solidFill>
              </a:rPr>
              <a:t>20 Feb</a:t>
            </a:r>
          </a:p>
        </p:txBody>
      </p:sp>
      <p:sp>
        <p:nvSpPr>
          <p:cNvPr id="12332" name="Rectangle 338"/>
          <p:cNvSpPr>
            <a:spLocks noChangeArrowheads="1"/>
          </p:cNvSpPr>
          <p:nvPr/>
        </p:nvSpPr>
        <p:spPr bwMode="auto">
          <a:xfrm>
            <a:off x="4071938" y="5821363"/>
            <a:ext cx="949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r>
              <a:rPr lang="en-US" sz="1800" b="1">
                <a:solidFill>
                  <a:schemeClr val="bg1"/>
                </a:solidFill>
              </a:rPr>
              <a:t>2 Mar</a:t>
            </a:r>
            <a:br>
              <a:rPr lang="en-US" sz="1800" b="1">
                <a:solidFill>
                  <a:schemeClr val="bg1"/>
                </a:solidFill>
              </a:rPr>
            </a:br>
            <a:r>
              <a:rPr lang="en-US" sz="1800" b="1">
                <a:solidFill>
                  <a:srgbClr val="D33819"/>
                </a:solidFill>
              </a:rPr>
              <a:t>20 Mar</a:t>
            </a:r>
          </a:p>
        </p:txBody>
      </p:sp>
      <p:sp>
        <p:nvSpPr>
          <p:cNvPr id="12333" name="Rectangle 339"/>
          <p:cNvSpPr>
            <a:spLocks noChangeArrowheads="1"/>
          </p:cNvSpPr>
          <p:nvPr/>
        </p:nvSpPr>
        <p:spPr bwMode="auto">
          <a:xfrm>
            <a:off x="4973638" y="5821363"/>
            <a:ext cx="9509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r>
              <a:rPr lang="en-US" sz="1800" b="1">
                <a:solidFill>
                  <a:schemeClr val="bg1"/>
                </a:solidFill>
              </a:rPr>
              <a:t>2 Apr</a:t>
            </a:r>
            <a:br>
              <a:rPr lang="en-US" sz="1800" b="1">
                <a:solidFill>
                  <a:schemeClr val="bg1"/>
                </a:solidFill>
              </a:rPr>
            </a:br>
            <a:r>
              <a:rPr lang="en-US" sz="1800" b="1">
                <a:solidFill>
                  <a:srgbClr val="D33819"/>
                </a:solidFill>
              </a:rPr>
              <a:t>20 Apr</a:t>
            </a:r>
          </a:p>
        </p:txBody>
      </p:sp>
      <p:sp>
        <p:nvSpPr>
          <p:cNvPr id="12334" name="Rectangle 340"/>
          <p:cNvSpPr>
            <a:spLocks noChangeArrowheads="1"/>
          </p:cNvSpPr>
          <p:nvPr/>
        </p:nvSpPr>
        <p:spPr bwMode="auto">
          <a:xfrm>
            <a:off x="5924550" y="5821363"/>
            <a:ext cx="949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r>
              <a:rPr lang="en-US" sz="1800" b="1">
                <a:solidFill>
                  <a:schemeClr val="bg1"/>
                </a:solidFill>
              </a:rPr>
              <a:t>2 May</a:t>
            </a:r>
            <a:br>
              <a:rPr lang="en-US" sz="1800" b="1">
                <a:solidFill>
                  <a:schemeClr val="bg1"/>
                </a:solidFill>
              </a:rPr>
            </a:br>
            <a:r>
              <a:rPr lang="en-US" sz="1800" b="1">
                <a:solidFill>
                  <a:srgbClr val="D33819"/>
                </a:solidFill>
              </a:rPr>
              <a:t>20 May</a:t>
            </a:r>
          </a:p>
        </p:txBody>
      </p:sp>
      <p:sp>
        <p:nvSpPr>
          <p:cNvPr id="12335" name="Rectangle 341"/>
          <p:cNvSpPr>
            <a:spLocks noChangeArrowheads="1"/>
          </p:cNvSpPr>
          <p:nvPr/>
        </p:nvSpPr>
        <p:spPr bwMode="auto">
          <a:xfrm>
            <a:off x="6850063" y="5821363"/>
            <a:ext cx="949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r>
              <a:rPr lang="en-US" sz="1800" b="1">
                <a:solidFill>
                  <a:schemeClr val="bg1"/>
                </a:solidFill>
              </a:rPr>
              <a:t>2 Jun</a:t>
            </a:r>
            <a:br>
              <a:rPr lang="en-US" sz="1800" b="1">
                <a:solidFill>
                  <a:schemeClr val="bg1"/>
                </a:solidFill>
              </a:rPr>
            </a:br>
            <a:r>
              <a:rPr lang="en-US" sz="1800" b="1">
                <a:solidFill>
                  <a:srgbClr val="D33819"/>
                </a:solidFill>
              </a:rPr>
              <a:t>20 Jun</a:t>
            </a:r>
          </a:p>
        </p:txBody>
      </p:sp>
      <p:sp>
        <p:nvSpPr>
          <p:cNvPr id="12336" name="Rectangle 342"/>
          <p:cNvSpPr>
            <a:spLocks noChangeArrowheads="1"/>
          </p:cNvSpPr>
          <p:nvPr/>
        </p:nvSpPr>
        <p:spPr bwMode="auto">
          <a:xfrm>
            <a:off x="7729538" y="5821363"/>
            <a:ext cx="949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r>
              <a:rPr lang="en-US" sz="1800" b="1">
                <a:solidFill>
                  <a:schemeClr val="bg1"/>
                </a:solidFill>
              </a:rPr>
              <a:t>2 Jul</a:t>
            </a:r>
            <a:br>
              <a:rPr lang="en-US" sz="1800" b="1">
                <a:solidFill>
                  <a:schemeClr val="bg1"/>
                </a:solidFill>
              </a:rPr>
            </a:br>
            <a:r>
              <a:rPr lang="en-US" sz="1800" b="1">
                <a:solidFill>
                  <a:srgbClr val="D33819"/>
                </a:solidFill>
              </a:rPr>
              <a:t>20 Jul</a:t>
            </a:r>
          </a:p>
        </p:txBody>
      </p:sp>
      <p:sp>
        <p:nvSpPr>
          <p:cNvPr id="12337" name="TextBox 327"/>
          <p:cNvSpPr txBox="1">
            <a:spLocks noChangeArrowheads="1"/>
          </p:cNvSpPr>
          <p:nvPr/>
        </p:nvSpPr>
        <p:spPr bwMode="auto">
          <a:xfrm>
            <a:off x="4202113" y="4105275"/>
            <a:ext cx="4083050" cy="339725"/>
          </a:xfrm>
          <a:prstGeom prst="rect">
            <a:avLst/>
          </a:prstGeom>
          <a:solidFill>
            <a:schemeClr val="tx1"/>
          </a:solidFill>
          <a:ln w="3175">
            <a:solidFill>
              <a:schemeClr val="bg1"/>
            </a:solidFill>
            <a:miter lim="800000"/>
            <a:headEnd/>
            <a:tailEnd/>
          </a:ln>
        </p:spPr>
        <p:txBody>
          <a:bodyPr>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600" b="1">
                <a:solidFill>
                  <a:srgbClr val="04628C"/>
                </a:solidFill>
              </a:rPr>
              <a:t>Installments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16632</TotalTime>
  <Words>2691</Words>
  <Application>Microsoft Office PowerPoint</Application>
  <PresentationFormat>On-screen Show (4:3)</PresentationFormat>
  <Paragraphs>238</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1_test-template</vt:lpstr>
      <vt:lpstr>Billing Process Overview</vt:lpstr>
      <vt:lpstr>Lesson objectives</vt:lpstr>
      <vt:lpstr>Lesson outline</vt:lpstr>
      <vt:lpstr>Main players in policy billing</vt:lpstr>
      <vt:lpstr>The Billing Process</vt:lpstr>
      <vt:lpstr>Billing lifecycle for a policy</vt:lpstr>
      <vt:lpstr>Billing instruction components</vt:lpstr>
      <vt:lpstr>Create items from each charge</vt:lpstr>
      <vt:lpstr>Schedule items on invoices</vt:lpstr>
      <vt:lpstr>Process payments</vt:lpstr>
      <vt:lpstr>Pay commission</vt:lpstr>
      <vt:lpstr>Close the policy</vt:lpstr>
      <vt:lpstr>Handle delinquency &amp; collections</vt:lpstr>
      <vt:lpstr>Handle exceptions</vt:lpstr>
      <vt:lpstr>Handle exceptions trouble tickets, activities, holds</vt:lpstr>
      <vt:lpstr>Lesson outline</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Billing Process</dc:title>
  <dc:subject>BillingCenter3.0 Intro</dc:subject>
  <dc:creator>Guidewire</dc:creator>
  <dc:description>010</dc:description>
  <cp:lastModifiedBy>gw</cp:lastModifiedBy>
  <cp:revision>1967</cp:revision>
  <dcterms:created xsi:type="dcterms:W3CDTF">2007-08-02T20:13:16Z</dcterms:created>
  <dcterms:modified xsi:type="dcterms:W3CDTF">2014-01-22T00:31:42Z</dcterms:modified>
  <cp:category>010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