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44"/>
  </p:notesMasterIdLst>
  <p:handoutMasterIdLst>
    <p:handoutMasterId r:id="rId45"/>
  </p:handoutMasterIdLst>
  <p:sldIdLst>
    <p:sldId id="1192" r:id="rId2"/>
    <p:sldId id="1299" r:id="rId3"/>
    <p:sldId id="1300" r:id="rId4"/>
    <p:sldId id="1645" r:id="rId5"/>
    <p:sldId id="1646" r:id="rId6"/>
    <p:sldId id="1648" r:id="rId7"/>
    <p:sldId id="1651" r:id="rId8"/>
    <p:sldId id="1652" r:id="rId9"/>
    <p:sldId id="1653" r:id="rId10"/>
    <p:sldId id="1654" r:id="rId11"/>
    <p:sldId id="1657" r:id="rId12"/>
    <p:sldId id="1684" r:id="rId13"/>
    <p:sldId id="1701" r:id="rId14"/>
    <p:sldId id="1714" r:id="rId15"/>
    <p:sldId id="1715" r:id="rId16"/>
    <p:sldId id="1724" r:id="rId17"/>
    <p:sldId id="1725" r:id="rId18"/>
    <p:sldId id="1728" r:id="rId19"/>
    <p:sldId id="1727" r:id="rId20"/>
    <p:sldId id="1716" r:id="rId21"/>
    <p:sldId id="1717" r:id="rId22"/>
    <p:sldId id="1718" r:id="rId23"/>
    <p:sldId id="1685" r:id="rId24"/>
    <p:sldId id="1666" r:id="rId25"/>
    <p:sldId id="1668" r:id="rId26"/>
    <p:sldId id="1670" r:id="rId27"/>
    <p:sldId id="1672" r:id="rId28"/>
    <p:sldId id="1674" r:id="rId29"/>
    <p:sldId id="1675" r:id="rId30"/>
    <p:sldId id="1678" r:id="rId31"/>
    <p:sldId id="1686" r:id="rId32"/>
    <p:sldId id="1719" r:id="rId33"/>
    <p:sldId id="1720" r:id="rId34"/>
    <p:sldId id="1721" r:id="rId35"/>
    <p:sldId id="1722" r:id="rId36"/>
    <p:sldId id="1723" r:id="rId37"/>
    <p:sldId id="1699" r:id="rId38"/>
    <p:sldId id="1712" r:id="rId39"/>
    <p:sldId id="1713" r:id="rId40"/>
    <p:sldId id="1551" r:id="rId41"/>
    <p:sldId id="1554" r:id="rId42"/>
    <p:sldId id="1729" r:id="rId43"/>
  </p:sldIdLst>
  <p:sldSz cx="9144000" cy="6858000" type="screen4x3"/>
  <p:notesSz cx="6858000" cy="9296400"/>
  <p:defaultTextStyle>
    <a:defPPr>
      <a:defRPr lang="en-US"/>
    </a:defPPr>
    <a:lvl1pPr algn="l" rtl="0" fontAlgn="base">
      <a:lnSpc>
        <a:spcPct val="95000"/>
      </a:lnSpc>
      <a:spcBef>
        <a:spcPct val="5000"/>
      </a:spcBef>
      <a:spcAft>
        <a:spcPct val="0"/>
      </a:spcAft>
      <a:buClr>
        <a:schemeClr val="tx1"/>
      </a:buClr>
      <a:defRPr sz="2000" b="1" kern="1200">
        <a:solidFill>
          <a:schemeClr val="bg1"/>
        </a:solidFill>
        <a:latin typeface="Arial" charset="0"/>
        <a:ea typeface="+mn-ea"/>
        <a:cs typeface="+mn-cs"/>
      </a:defRPr>
    </a:lvl1pPr>
    <a:lvl2pPr marL="457200" algn="l" rtl="0" fontAlgn="base">
      <a:lnSpc>
        <a:spcPct val="95000"/>
      </a:lnSpc>
      <a:spcBef>
        <a:spcPct val="5000"/>
      </a:spcBef>
      <a:spcAft>
        <a:spcPct val="0"/>
      </a:spcAft>
      <a:buClr>
        <a:schemeClr val="tx1"/>
      </a:buClr>
      <a:defRPr sz="2000" b="1" kern="1200">
        <a:solidFill>
          <a:schemeClr val="bg1"/>
        </a:solidFill>
        <a:latin typeface="Arial" charset="0"/>
        <a:ea typeface="+mn-ea"/>
        <a:cs typeface="+mn-cs"/>
      </a:defRPr>
    </a:lvl2pPr>
    <a:lvl3pPr marL="914400" algn="l" rtl="0" fontAlgn="base">
      <a:lnSpc>
        <a:spcPct val="95000"/>
      </a:lnSpc>
      <a:spcBef>
        <a:spcPct val="5000"/>
      </a:spcBef>
      <a:spcAft>
        <a:spcPct val="0"/>
      </a:spcAft>
      <a:buClr>
        <a:schemeClr val="tx1"/>
      </a:buClr>
      <a:defRPr sz="2000" b="1" kern="1200">
        <a:solidFill>
          <a:schemeClr val="bg1"/>
        </a:solidFill>
        <a:latin typeface="Arial" charset="0"/>
        <a:ea typeface="+mn-ea"/>
        <a:cs typeface="+mn-cs"/>
      </a:defRPr>
    </a:lvl3pPr>
    <a:lvl4pPr marL="1371600" algn="l" rtl="0" fontAlgn="base">
      <a:lnSpc>
        <a:spcPct val="95000"/>
      </a:lnSpc>
      <a:spcBef>
        <a:spcPct val="5000"/>
      </a:spcBef>
      <a:spcAft>
        <a:spcPct val="0"/>
      </a:spcAft>
      <a:buClr>
        <a:schemeClr val="tx1"/>
      </a:buClr>
      <a:defRPr sz="2000" b="1" kern="1200">
        <a:solidFill>
          <a:schemeClr val="bg1"/>
        </a:solidFill>
        <a:latin typeface="Arial" charset="0"/>
        <a:ea typeface="+mn-ea"/>
        <a:cs typeface="+mn-cs"/>
      </a:defRPr>
    </a:lvl4pPr>
    <a:lvl5pPr marL="1828800" algn="l" rtl="0" fontAlgn="base">
      <a:lnSpc>
        <a:spcPct val="95000"/>
      </a:lnSpc>
      <a:spcBef>
        <a:spcPct val="5000"/>
      </a:spcBef>
      <a:spcAft>
        <a:spcPct val="0"/>
      </a:spcAft>
      <a:buClr>
        <a:schemeClr val="tx1"/>
      </a:buClr>
      <a:defRPr sz="2000" b="1" kern="1200">
        <a:solidFill>
          <a:schemeClr val="bg1"/>
        </a:solidFill>
        <a:latin typeface="Arial" charset="0"/>
        <a:ea typeface="+mn-ea"/>
        <a:cs typeface="+mn-cs"/>
      </a:defRPr>
    </a:lvl5pPr>
    <a:lvl6pPr marL="2286000" algn="l" defTabSz="914400" rtl="0" eaLnBrk="1" latinLnBrk="0" hangingPunct="1">
      <a:defRPr sz="2000" b="1" kern="1200">
        <a:solidFill>
          <a:schemeClr val="bg1"/>
        </a:solidFill>
        <a:latin typeface="Arial" charset="0"/>
        <a:ea typeface="+mn-ea"/>
        <a:cs typeface="+mn-cs"/>
      </a:defRPr>
    </a:lvl6pPr>
    <a:lvl7pPr marL="2743200" algn="l" defTabSz="914400" rtl="0" eaLnBrk="1" latinLnBrk="0" hangingPunct="1">
      <a:defRPr sz="2000" b="1" kern="1200">
        <a:solidFill>
          <a:schemeClr val="bg1"/>
        </a:solidFill>
        <a:latin typeface="Arial" charset="0"/>
        <a:ea typeface="+mn-ea"/>
        <a:cs typeface="+mn-cs"/>
      </a:defRPr>
    </a:lvl7pPr>
    <a:lvl8pPr marL="3200400" algn="l" defTabSz="914400" rtl="0" eaLnBrk="1" latinLnBrk="0" hangingPunct="1">
      <a:defRPr sz="2000" b="1" kern="1200">
        <a:solidFill>
          <a:schemeClr val="bg1"/>
        </a:solidFill>
        <a:latin typeface="Arial" charset="0"/>
        <a:ea typeface="+mn-ea"/>
        <a:cs typeface="+mn-cs"/>
      </a:defRPr>
    </a:lvl8pPr>
    <a:lvl9pPr marL="3657600" algn="l" defTabSz="914400" rtl="0" eaLnBrk="1" latinLnBrk="0" hangingPunct="1">
      <a:defRPr sz="2000" b="1"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4628C"/>
    <a:srgbClr val="D33819"/>
    <a:srgbClr val="645893"/>
    <a:srgbClr val="3F8E39"/>
    <a:srgbClr val="0033CC"/>
    <a:srgbClr val="FF0000"/>
    <a:srgbClr val="FFFF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73525" autoAdjust="0"/>
  </p:normalViewPr>
  <p:slideViewPr>
    <p:cSldViewPr snapToGrid="0" showGuides="1">
      <p:cViewPr varScale="1">
        <p:scale>
          <a:sx n="97" d="100"/>
          <a:sy n="97" d="100"/>
        </p:scale>
        <p:origin x="-1110" y="-102"/>
      </p:cViewPr>
      <p:guideLst>
        <p:guide orient="horz" pos="2160"/>
        <p:guide pos="2112"/>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66" d="100"/>
          <a:sy n="66" d="100"/>
        </p:scale>
        <p:origin x="-3252"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12.xml"/><Relationship Id="rId1" Type="http://schemas.openxmlformats.org/officeDocument/2006/relationships/slide" Target="slides/slide3.xml"/><Relationship Id="rId5" Type="http://schemas.openxmlformats.org/officeDocument/2006/relationships/slide" Target="slides/slide37.xml"/><Relationship Id="rId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lnSpc>
                <a:spcPct val="100000"/>
              </a:lnSpc>
              <a:spcBef>
                <a:spcPct val="0"/>
              </a:spcBef>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lnSpc>
                <a:spcPct val="100000"/>
              </a:lnSpc>
              <a:spcBef>
                <a:spcPct val="0"/>
              </a:spcBef>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lnSpc>
                <a:spcPct val="100000"/>
              </a:lnSpc>
              <a:spcBef>
                <a:spcPct val="0"/>
              </a:spcBef>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lnSpc>
                <a:spcPct val="100000"/>
              </a:lnSpc>
              <a:spcBef>
                <a:spcPct val="0"/>
              </a:spcBef>
              <a:buClrTx/>
              <a:defRPr sz="1200">
                <a:solidFill>
                  <a:schemeClr val="tx1"/>
                </a:solidFill>
                <a:latin typeface="Times New Roman" pitchFamily="18" charset="0"/>
              </a:defRPr>
            </a:lvl1pPr>
          </a:lstStyle>
          <a:p>
            <a:pPr>
              <a:defRPr/>
            </a:pPr>
            <a:fld id="{B0DE6FCC-C6F8-4C7C-9116-89DCDCFE6827}" type="slidenum">
              <a:rPr lang="en-US" altLang="en-US"/>
              <a:pPr>
                <a:defRPr/>
              </a:pPr>
              <a:t>‹#›</a:t>
            </a:fld>
            <a:endParaRPr lang="en-US" altLang="en-US" dirty="0"/>
          </a:p>
        </p:txBody>
      </p:sp>
    </p:spTree>
    <p:extLst>
      <p:ext uri="{BB962C8B-B14F-4D97-AF65-F5344CB8AC3E}">
        <p14:creationId xmlns:p14="http://schemas.microsoft.com/office/powerpoint/2010/main" val="4150195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lnSpc>
                <a:spcPct val="100000"/>
              </a:lnSpc>
              <a:spcBef>
                <a:spcPct val="0"/>
              </a:spcBef>
              <a:buClrTx/>
              <a:tabLst>
                <a:tab pos="2743200" algn="ctr"/>
              </a:tabLst>
              <a:defRPr sz="1200" b="0">
                <a:solidFill>
                  <a:schemeClr val="tx1"/>
                </a:solidFill>
                <a:latin typeface="Arial" charset="0"/>
              </a:defRPr>
            </a:lvl1pPr>
          </a:lstStyle>
          <a:p>
            <a:pPr>
              <a:defRPr/>
            </a:pPr>
            <a:r>
              <a:rPr lang="en-US" altLang="en-US"/>
              <a:t>	</a:t>
            </a:r>
            <a:r>
              <a:rPr lang="en-US" altLang="en-US" smtClean="0"/>
              <a:t>Accounts and Producers - </a:t>
            </a:r>
            <a:fld id="{358874CE-FCCD-40B9-BBE9-BDF058DA249E}" type="slidenum">
              <a:rPr lang="en-US" altLang="en-US" smtClean="0"/>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42975" eaLnBrk="0" hangingPunct="0">
              <a:lnSpc>
                <a:spcPts val="1875"/>
              </a:lnSpc>
              <a:spcBef>
                <a:spcPts val="625"/>
              </a:spcBef>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1C5F7AA7-11DF-4962-8133-030D108E1D28}"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66445137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Accounts and Producers - </a:t>
            </a:r>
            <a:fld id="{1AE6A4FB-1D57-40E5-A94B-3D033AD5BDDE}"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0837"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A52B3363-B56A-49B1-8AA3-4554EC60D63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mtClean="0"/>
              <a:t>Payments received by the carrier are for one or more charges. Payments can be directed towards the whole account, an invoice, or a policy.</a:t>
            </a:r>
          </a:p>
          <a:p>
            <a:pPr eaLnBrk="1" hangingPunct="1"/>
            <a:r>
              <a:rPr lang="en-GB" smtClean="0"/>
              <a:t>Payments received are posted initially to the “unapplied” T-account associated with the account. Automatic distribution rules then apply the payment to outstanding charges on billed invoices. Manual distribution can override the automated process.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FB020336-4888-4C80-8B53-B4BB52BF3A1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delinquency process is used primarily when an insured hasn’t paid their premium in a timely manner.  The delinquency plan allows for designating whether the delinquency process should target the delinquent policy only or the entire account. When a delinquency occurs, an alert bar is displayed on both the account and the policy causing the delinquency. </a:t>
            </a: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A623AC4F-A2B7-429F-8D1C-F92B3CBACE3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9D144EBF-B749-463B-B383-33D85851CE18}"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billing instruction is received and it references an existing account, then the billing instruction is associated with that account.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BillingCenter auto-generates an account number for every new account, although a BillingCenter user can enter an account number of their own choosing.</a:t>
            </a:r>
          </a:p>
          <a:p>
            <a:pPr eaLnBrk="1" hangingPunct="1"/>
            <a:r>
              <a:rPr lang="en-US" dirty="0" smtClean="0"/>
              <a:t>Account number generation is configurable. </a:t>
            </a:r>
          </a:p>
          <a:p>
            <a:pPr eaLnBrk="1" hangingPunct="1"/>
            <a:endParaRPr lang="en-US" dirty="0" smtClean="0"/>
          </a:p>
          <a:p>
            <a:pPr eaLnBrk="1" hangingPunct="1"/>
            <a:r>
              <a:rPr lang="en-US" dirty="0" smtClean="0"/>
              <a:t>Account Type defaults to "Insured". Other possible values are "Payer", "List Bill", and "Collection Agency". List bill accounts are discussed later in this lesson. The other account types are strictly for documentation in the base application.</a:t>
            </a:r>
          </a:p>
          <a:p>
            <a:pPr eaLnBrk="1" hangingPunct="1"/>
            <a:endParaRPr lang="en-US" dirty="0" smtClean="0"/>
          </a:p>
          <a:p>
            <a:pPr eaLnBrk="1" hangingPunct="1"/>
            <a:r>
              <a:rPr lang="en-US" dirty="0" smtClean="0"/>
              <a:t>Delinquency plans are discussed in the </a:t>
            </a:r>
            <a:r>
              <a:rPr lang="en-US" i="1" dirty="0" smtClean="0"/>
              <a:t>Configuring Delinquency Workflow </a:t>
            </a:r>
            <a:r>
              <a:rPr lang="en-US" dirty="0" smtClean="0"/>
              <a:t>lesson.</a:t>
            </a:r>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a:t>
            </a:r>
            <a:r>
              <a:rPr lang="en-US" altLang="en-US" dirty="0"/>
              <a:t> Accounts and Producers </a:t>
            </a:r>
            <a:r>
              <a:rPr lang="en-US" altLang="en-US" dirty="0" smtClean="0"/>
              <a:t>- </a:t>
            </a:r>
            <a:fld id="{79FBAFA6-640D-4904-939A-05AACF517AC2}" type="slidenum">
              <a:rPr lang="en-US" altLang="en-US" smtClean="0"/>
              <a:pPr>
                <a:defRPr/>
              </a:pPr>
              <a:t>14</a:t>
            </a:fld>
            <a:endParaRPr lang="en-US" altLang="en-US" dirty="0"/>
          </a:p>
        </p:txBody>
      </p:sp>
    </p:spTree>
    <p:extLst>
      <p:ext uri="{BB962C8B-B14F-4D97-AF65-F5344CB8AC3E}">
        <p14:creationId xmlns:p14="http://schemas.microsoft.com/office/powerpoint/2010/main" val="2179770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Accounts and Producers - </a:t>
            </a:r>
            <a:fld id="{D69E4657-A8DF-4343-8FAE-54868ED5881A}"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Invoicing fields are used for determining how and when invoices are sent and become due</a:t>
            </a:r>
            <a:r>
              <a:rPr lang="en-US" smtClean="0"/>
              <a:t>. The bottom three fields in the screenshot are discussed next. In this lesson. The other invoicing</a:t>
            </a:r>
            <a:r>
              <a:rPr lang="en-US" baseline="0" smtClean="0"/>
              <a:t> </a:t>
            </a:r>
            <a:r>
              <a:rPr lang="en-US" smtClean="0"/>
              <a:t>fields are covered in the </a:t>
            </a:r>
            <a:r>
              <a:rPr lang="en-US" i="1" smtClean="0"/>
              <a:t>Configuring Charge Invoicing </a:t>
            </a:r>
            <a:r>
              <a:rPr lang="en-US" smtClean="0"/>
              <a:t>lesson. </a:t>
            </a:r>
            <a:endParaRPr lang="en-US" dirty="0" smtClean="0"/>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a:t>
            </a:r>
            <a:r>
              <a:rPr lang="en-US" baseline="0" smtClean="0"/>
              <a:t> you create an account, you must specify whether the account will be invoiced separately for each policy.  </a:t>
            </a:r>
            <a:endParaRPr lang="en-US" smtClean="0"/>
          </a:p>
          <a:p>
            <a:pPr eaLnBrk="1" hangingPunct="1"/>
            <a:r>
              <a:rPr lang="en-US" smtClean="0"/>
              <a:t>BillingCenter supports two types of billing level for direct bill policies:</a:t>
            </a:r>
          </a:p>
          <a:p>
            <a:pPr lvl="1" eaLnBrk="1" hangingPunct="1"/>
            <a:r>
              <a:rPr lang="en-US" smtClean="0"/>
              <a:t>Account-level billing means that BillingCenter combines charges for policies that have the same account payer. Assuming the same periodicity for the policies (such as monthly or twice a month), only one invoice stream is used for the account’s policies. So the account receives a single invoice for multiple policies and pays for the policies using the same payment instrument such as a credit card. </a:t>
            </a:r>
          </a:p>
          <a:p>
            <a:pPr lvl="1" eaLnBrk="1" hangingPunct="1"/>
            <a:r>
              <a:rPr lang="en-US" smtClean="0"/>
              <a:t>Policy-level billing  means that each policy has its own set of invoices that are contained within a dedicated invoice stream. Each stream can be customized to have different bill and due dates, a different paying account, and a different payment instrument.</a:t>
            </a:r>
          </a:p>
          <a:p>
            <a:endParaRPr lang="en-US" smtClean="0"/>
          </a:p>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Accounts and Producers </a:t>
            </a:r>
            <a:r>
              <a:rPr lang="en-US" altLang="en-US" sz="1200" b="0" dirty="0" smtClean="0">
                <a:solidFill>
                  <a:schemeClr val="tx1"/>
                </a:solidFill>
              </a:rPr>
              <a:t> - </a:t>
            </a:r>
            <a:fld id="{DDAFABA7-6D5F-4218-A470-47D3FB5DB549}"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1013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a:t>
            </a:r>
            <a:r>
              <a:rPr lang="en-US" altLang="en-US" dirty="0"/>
              <a:t> Accounts and Producers </a:t>
            </a:r>
            <a:r>
              <a:rPr lang="en-US" altLang="en-US" dirty="0" smtClean="0"/>
              <a:t> - </a:t>
            </a:r>
            <a:fld id="{79FBAFA6-640D-4904-939A-05AACF517AC2}" type="slidenum">
              <a:rPr lang="en-US" altLang="en-US" smtClean="0"/>
              <a:pPr>
                <a:defRPr/>
              </a:pPr>
              <a:t>17</a:t>
            </a:fld>
            <a:endParaRPr lang="en-US" altLang="en-US" dirty="0"/>
          </a:p>
        </p:txBody>
      </p:sp>
    </p:spTree>
    <p:extLst>
      <p:ext uri="{BB962C8B-B14F-4D97-AF65-F5344CB8AC3E}">
        <p14:creationId xmlns:p14="http://schemas.microsoft.com/office/powerpoint/2010/main" val="53541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Every account owns an unapplied fund called Default Unapplied. If the account uses account-level billing, Default Unapplied is the only</a:t>
            </a:r>
            <a:r>
              <a:rPr lang="en-US" baseline="0" dirty="0" smtClean="0"/>
              <a:t> unapplied fund belonging to the account. If an account uses policy-level billing, the account has the option for owning multiple unapplied funds—one for each policy—in addition to Default Unapplied. Having separate unapplied funds for each policy is sometimes called "cash separation".</a:t>
            </a:r>
          </a:p>
          <a:p>
            <a:pPr defTabSz="914335">
              <a:defRPr/>
            </a:pPr>
            <a:endParaRPr lang="en-US" baseline="0" dirty="0" smtClean="0"/>
          </a:p>
          <a:p>
            <a:pPr defTabSz="914335">
              <a:defRPr/>
            </a:pPr>
            <a:endParaRPr lang="en-US" baseline="0" dirty="0" smtClean="0"/>
          </a:p>
          <a:p>
            <a:pPr defTabSz="914335">
              <a:defRPr/>
            </a:pP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a:t>
            </a:r>
            <a:r>
              <a:rPr lang="en-US" altLang="en-US" dirty="0"/>
              <a:t> Accounts and Producers </a:t>
            </a:r>
            <a:r>
              <a:rPr lang="en-US" altLang="en-US" dirty="0" smtClean="0"/>
              <a:t> - </a:t>
            </a:r>
            <a:fld id="{79FBAFA6-640D-4904-939A-05AACF517AC2}" type="slidenum">
              <a:rPr lang="en-US" altLang="en-US" smtClean="0"/>
              <a:pPr>
                <a:defRPr/>
              </a:pPr>
              <a:t>18</a:t>
            </a:fld>
            <a:endParaRPr lang="en-US" altLang="en-US" dirty="0"/>
          </a:p>
        </p:txBody>
      </p:sp>
    </p:spTree>
    <p:extLst>
      <p:ext uri="{BB962C8B-B14F-4D97-AF65-F5344CB8AC3E}">
        <p14:creationId xmlns:p14="http://schemas.microsoft.com/office/powerpoint/2010/main" val="330332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538" eaLnBrk="0" hangingPunct="0">
              <a:tabLst>
                <a:tab pos="2742791" algn="ctr"/>
              </a:tabLst>
              <a:defRPr sz="1900" b="1">
                <a:solidFill>
                  <a:srgbClr val="FF0000"/>
                </a:solidFill>
                <a:latin typeface="Arial" charset="0"/>
              </a:defRPr>
            </a:lvl1pPr>
            <a:lvl2pPr marL="692355" indent="-266290" defTabSz="930538" eaLnBrk="0" hangingPunct="0">
              <a:tabLst>
                <a:tab pos="2742791" algn="ctr"/>
              </a:tabLst>
              <a:defRPr sz="1900" b="1">
                <a:solidFill>
                  <a:srgbClr val="FF0000"/>
                </a:solidFill>
                <a:latin typeface="Arial" charset="0"/>
              </a:defRPr>
            </a:lvl2pPr>
            <a:lvl3pPr marL="1065162" indent="-213032" defTabSz="930538" eaLnBrk="0" hangingPunct="0">
              <a:tabLst>
                <a:tab pos="2742791" algn="ctr"/>
              </a:tabLst>
              <a:defRPr sz="1900" b="1">
                <a:solidFill>
                  <a:srgbClr val="FF0000"/>
                </a:solidFill>
                <a:latin typeface="Arial" charset="0"/>
              </a:defRPr>
            </a:lvl3pPr>
            <a:lvl4pPr marL="1491226" indent="-213032" defTabSz="930538" eaLnBrk="0" hangingPunct="0">
              <a:tabLst>
                <a:tab pos="2742791" algn="ctr"/>
              </a:tabLst>
              <a:defRPr sz="1900" b="1">
                <a:solidFill>
                  <a:srgbClr val="FF0000"/>
                </a:solidFill>
                <a:latin typeface="Arial" charset="0"/>
              </a:defRPr>
            </a:lvl4pPr>
            <a:lvl5pPr marL="1917291" indent="-213032" defTabSz="930538" eaLnBrk="0" hangingPunct="0">
              <a:tabLst>
                <a:tab pos="2742791" algn="ctr"/>
              </a:tabLst>
              <a:defRPr sz="1900" b="1">
                <a:solidFill>
                  <a:srgbClr val="FF0000"/>
                </a:solidFill>
                <a:latin typeface="Arial" charset="0"/>
              </a:defRPr>
            </a:lvl5pPr>
            <a:lvl6pPr marL="2343356"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6pPr>
            <a:lvl7pPr marL="2769420"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7pPr>
            <a:lvl8pPr marL="3195485"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8pPr>
            <a:lvl9pPr marL="3621550"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9pPr>
          </a:lstStyle>
          <a:p>
            <a:pPr eaLnBrk="1" hangingPunct="1"/>
            <a:r>
              <a:rPr lang="en-US" altLang="en-US" sz="1200" b="0" dirty="0">
                <a:solidFill>
                  <a:schemeClr val="tx1"/>
                </a:solidFill>
              </a:rPr>
              <a:t>	 Accounts and Producers </a:t>
            </a:r>
            <a:r>
              <a:rPr lang="en-US" altLang="en-US" sz="1200" b="0" dirty="0" smtClean="0">
                <a:solidFill>
                  <a:schemeClr val="tx1"/>
                </a:solidFill>
              </a:rPr>
              <a:t> - </a:t>
            </a:r>
            <a:fld id="{6498B9D0-56F6-4779-A273-8843D90B347B}" type="slidenum">
              <a:rPr lang="en-US" altLang="en-US" sz="1200" b="0">
                <a:solidFill>
                  <a:schemeClr val="tx1"/>
                </a:solidFill>
              </a:rPr>
              <a:pPr eaLnBrk="1" hangingPunct="1"/>
              <a:t>19</a:t>
            </a:fld>
            <a:endParaRPr lang="en-US" altLang="en-US" sz="1200" b="0" dirty="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373" eaLnBrk="0" hangingPunct="0">
              <a:tabLst>
                <a:tab pos="5590620" algn="r"/>
              </a:tabLst>
              <a:defRPr sz="1900" b="1">
                <a:solidFill>
                  <a:srgbClr val="FF0000"/>
                </a:solidFill>
                <a:latin typeface="Arial" charset="0"/>
              </a:defRPr>
            </a:lvl1pPr>
            <a:lvl2pPr marL="692355" indent="-266290" defTabSz="942373" eaLnBrk="0" hangingPunct="0">
              <a:tabLst>
                <a:tab pos="5590620" algn="r"/>
              </a:tabLst>
              <a:defRPr sz="1900" b="1">
                <a:solidFill>
                  <a:srgbClr val="FF0000"/>
                </a:solidFill>
                <a:latin typeface="Arial" charset="0"/>
              </a:defRPr>
            </a:lvl2pPr>
            <a:lvl3pPr marL="1065162" indent="-213032" defTabSz="942373" eaLnBrk="0" hangingPunct="0">
              <a:tabLst>
                <a:tab pos="5590620" algn="r"/>
              </a:tabLst>
              <a:defRPr sz="1900" b="1">
                <a:solidFill>
                  <a:srgbClr val="FF0000"/>
                </a:solidFill>
                <a:latin typeface="Arial" charset="0"/>
              </a:defRPr>
            </a:lvl3pPr>
            <a:lvl4pPr marL="1491226" indent="-213032" defTabSz="942373" eaLnBrk="0" hangingPunct="0">
              <a:tabLst>
                <a:tab pos="5590620" algn="r"/>
              </a:tabLst>
              <a:defRPr sz="1900" b="1">
                <a:solidFill>
                  <a:srgbClr val="FF0000"/>
                </a:solidFill>
                <a:latin typeface="Arial" charset="0"/>
              </a:defRPr>
            </a:lvl4pPr>
            <a:lvl5pPr marL="1917291" indent="-213032" defTabSz="942373" eaLnBrk="0" hangingPunct="0">
              <a:tabLst>
                <a:tab pos="5590620" algn="r"/>
              </a:tabLst>
              <a:defRPr sz="1900" b="1">
                <a:solidFill>
                  <a:srgbClr val="FF0000"/>
                </a:solidFill>
                <a:latin typeface="Arial" charset="0"/>
              </a:defRPr>
            </a:lvl5pPr>
            <a:lvl6pPr marL="2343356"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6pPr>
            <a:lvl7pPr marL="2769420"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7pPr>
            <a:lvl8pPr marL="3195485"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8pPr>
            <a:lvl9pPr marL="3621550"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9pPr>
          </a:lstStyle>
          <a:p>
            <a:pPr>
              <a:lnSpc>
                <a:spcPts val="1876"/>
              </a:lnSpc>
              <a:spcBef>
                <a:spcPts val="629"/>
              </a:spcBef>
            </a:pPr>
            <a:r>
              <a:rPr lang="en-US" altLang="en-US" sz="1200" b="0" dirty="0">
                <a:solidFill>
                  <a:schemeClr val="tx1"/>
                </a:solidFill>
              </a:rPr>
              <a:t>	</a:t>
            </a:r>
            <a:endParaRPr lang="en-US" sz="1200" b="0" dirty="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E5B65F8D-74F0-44DD-8273-C2B166E89342}"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payment instrument in BillingCenter represents payment information without actually storing any sensitive payment details. This approach means that the customer’s payment data is kept secure in the carrier’s external payment system. </a:t>
            </a:r>
          </a:p>
          <a:p>
            <a:pPr eaLnBrk="1" hangingPunct="1"/>
            <a:endParaRPr lang="en-US" dirty="0" smtClean="0"/>
          </a:p>
          <a:p>
            <a:pPr eaLnBrk="1" hangingPunct="1"/>
            <a:r>
              <a:rPr lang="en-US" dirty="0" smtClean="0"/>
              <a:t>After the billing representative enters the payment instrument into the external payment system, the payment system returns a "token" that BillingCenter can use to identity the payment instrument subsequently to request money from it. However, the details passed back to BillingCenter vary depending on the payment system. For example, one system might send back a masked card number, an expiration date, a nickname for the card, and a token to send back to them to request money from the card. Another payment system might return the actual credit card number instead of returning a token. The token serves as a "payment gateway" that facilitates the coordination of communicating a payment transaction between external payment systems and BillingCenter. The payment gateway is used for electronically transmitting payments. You can think of it as a prebuilt integration to an external financial world that gives you the ability to perform financial tasks such as manage credit card expiration, draft a bank account or credit card, and send payments. </a:t>
            </a:r>
          </a:p>
          <a:p>
            <a:endParaRPr lang="en-US" dirty="0" smtClean="0"/>
          </a:p>
          <a:p>
            <a:endParaRPr lang="en-US" dirty="0" smtClean="0"/>
          </a:p>
          <a:p>
            <a:endParaRPr lang="en-US" dirty="0" smtClean="0"/>
          </a:p>
          <a:p>
            <a:endParaRPr lang="en-US" dirty="0"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Accounts and Producers - </a:t>
            </a:r>
            <a:fld id="{A06DC3B8-9559-4E48-8133-693D1C3288F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942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Accounts and Producers - </a:t>
            </a:r>
            <a:fld id="{B7AF6DE2-ED8B-48E2-AC10-987600444BB4}"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Notice that you can define a new contact when you create a new account, or you can add an existing contact. Contacts can be shared among accounts, producers, and policies. Often carriers have external contact management systems. Connecting to these requires integration.</a:t>
            </a:r>
          </a:p>
          <a:p>
            <a:pPr eaLnBrk="1" hangingPunct="1"/>
            <a:r>
              <a:rPr lang="en-US" smtClean="0"/>
              <a:t>An account must have a contact that is designated as the primary payer. An account can also have a primary contact. The primary contact is listed on the account’s Summary screen. To make a contact the primary contact, add the Insured role to the contact. In the example, Long Haul Deliveries is both the primary payer and the primary contact.</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a:solidFill>
                  <a:schemeClr val="tx1"/>
                </a:solidFill>
              </a:rPr>
              <a:t> Accounts and Producers - </a:t>
            </a:r>
            <a:fld id="{D34219D9-D886-409F-843B-A5416EE2922A}"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3F5FEF8D-863E-451F-802F-65EDF8D63CD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58ADA30D-61AA-4C75-901E-447A08B4866E}"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producer is a person or organization that has one or more agreements to sell business on behalf of the carrier. A producer can be responsible for many, one, or no policies.</a:t>
            </a:r>
          </a:p>
          <a:p>
            <a:pPr eaLnBrk="1" hangingPunct="1"/>
            <a:r>
              <a:rPr lang="en-US" smtClean="0"/>
              <a:t>In the insurance industry, producers are typically referred to as agents, brokers, or internal sales force. All different types of producers are treated as generic producers in BillingCenter.</a:t>
            </a:r>
          </a:p>
          <a:p>
            <a:pPr eaLnBrk="1" hangingPunct="1"/>
            <a:r>
              <a:rPr lang="en-US" smtClean="0"/>
              <a:t>The carrier may hold the account directly (the insurer contacts the account directly), in which case there may not be a producer.</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7E8251A9-1604-4A7D-92F3-D3580F5C5E0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559FA7A3-AE42-4D22-A57D-3A4C0D2D6C3C}"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Contact information is typically supplied by the policy administration system and/or an agency management system.</a:t>
            </a:r>
          </a:p>
          <a:p>
            <a:pPr eaLnBrk="1" hangingPunct="1"/>
            <a:r>
              <a:rPr lang="en-US" smtClean="0"/>
              <a:t>The primary producer contact is used as a recipient of commission statements and checks so this information most likely to come from Producer Management System (or is at least kept synchronized with the PMS).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3C9C4D28-2FF7-4E39-909E-AF690BF79543}"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various approaches the PAS can take regarding billing instructions and unknown producers. If the PAS is the system of record for your producers:</a:t>
            </a:r>
          </a:p>
          <a:p>
            <a:pPr lvl="1" eaLnBrk="1" hangingPunct="1"/>
            <a:r>
              <a:rPr lang="en-US" smtClean="0"/>
              <a:t>The PAS could inform BillingCenter of a new producer as soon as it is created in the PAS, even if there are no policies connected to the producer, or </a:t>
            </a:r>
          </a:p>
          <a:p>
            <a:pPr lvl="1" eaLnBrk="1" hangingPunct="1"/>
            <a:r>
              <a:rPr lang="en-US" smtClean="0"/>
              <a:t>The PAS could query BillingCenter just before sending the billing instruction to determine whether the producer exists, and then direct BillingCenter to create the producer if needed. </a:t>
            </a:r>
          </a:p>
          <a:p>
            <a:pPr eaLnBrk="1" hangingPunct="1"/>
            <a:r>
              <a:rPr lang="en-US" smtClean="0"/>
              <a:t>The system of record for a producer can be an Agency Management System (AMS).  If this is the case, </a:t>
            </a:r>
          </a:p>
          <a:p>
            <a:pPr lvl="1" eaLnBrk="1" hangingPunct="1"/>
            <a:r>
              <a:rPr lang="en-US" smtClean="0"/>
              <a:t>The AMS could inform BillingCenter of a new producer as soon as it is created in the AMS, or</a:t>
            </a:r>
          </a:p>
          <a:p>
            <a:pPr lvl="1" eaLnBrk="1" hangingPunct="1"/>
            <a:r>
              <a:rPr lang="en-US" smtClean="0"/>
              <a:t>The AMS could provide the PAS with the producer information. Subsequently, the PAS provides BillingCenter with this information either when the billing instruction is sent or just before it is sent.</a:t>
            </a:r>
          </a:p>
          <a:p>
            <a:pPr eaLnBrk="1" hangingPunct="1"/>
            <a:r>
              <a:rPr lang="en-US" smtClean="0"/>
              <a:t>If BillingCenter is the system of record for your producers, all the producers will already exist in BillingCenter. The producer details would be replicated in your PAS.</a:t>
            </a:r>
          </a:p>
          <a:p>
            <a:pPr eaLnBrk="1" hangingPunct="1"/>
            <a:r>
              <a:rPr lang="en-US" smtClean="0"/>
              <a:t>Regardless of the approach, the creation of a new producer is not considered an official part of the billing instruction. </a:t>
            </a:r>
            <a:endParaRPr lang="en-GB" smtClean="0"/>
          </a:p>
          <a:p>
            <a:pPr eaLnBrk="1" hangingPunct="1"/>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D765222E-F3AA-4831-A1B3-35F1689640CD}"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Usually commission is calculated as a percentage of the premium, but there are situations where the commission is a flat amount. Implementing flat-rate commissions requires configuration in BillingCenter Preupdate rules.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303D9038-C064-416E-94B7-CC9C21F47872}"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A commission statement captures all the commissions payable and payment activity for a producer since the previous statement.</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5FC2BF92-6520-43FA-8242-AE611C7A4485}"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C55ADAD7-7F0E-424A-BB64-7FE9F7DAB984}"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Two examples of BillingCenter producer documents are agency bill statements and commission statements. Typically, most documents are stored in a document management system that is integrated with BillingCenter.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A116A50F-21E8-45DF-9D89-6D90ED8BB418}"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Accounts and Producers - </a:t>
            </a:r>
            <a:fld id="{829545DE-4817-4B97-AA5E-439011EB2032}" type="slidenum">
              <a:rPr lang="en-US" altLang="en-US" sz="1200" b="0" smtClean="0">
                <a:solidFill>
                  <a:schemeClr val="tx1"/>
                </a:solidFill>
              </a:rPr>
              <a:pPr eaLnBrk="1" hangingPunct="1"/>
              <a:t>32</a:t>
            </a:fld>
            <a:endParaRPr lang="en-US" altLang="en-US" sz="1200" b="0" dirty="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Producers are typically imported from and synchronized with a carrier’s agency management system (or the PAS). The periodic batch process would be used to kick off that interaction.</a:t>
            </a:r>
          </a:p>
          <a:p>
            <a:pPr eaLnBrk="1" hangingPunct="1"/>
            <a:r>
              <a:rPr lang="en-US" smtClean="0"/>
              <a:t>If BillingCenter is integrated with PolicyCenter, users create producer organizations and producer codes in PolicyCenter, which are then pushed into BillingCenter. Public IDs provide the means for matching a PolicyCenter </a:t>
            </a:r>
            <a:r>
              <a:rPr lang="en-US" i="1" smtClean="0"/>
              <a:t>Organization</a:t>
            </a:r>
            <a:r>
              <a:rPr lang="en-US" smtClean="0"/>
              <a:t> entity with the corresponding BillingCenter </a:t>
            </a:r>
            <a:r>
              <a:rPr lang="en-US" i="1" smtClean="0"/>
              <a:t>Producer</a:t>
            </a:r>
            <a:r>
              <a:rPr lang="en-US" smtClean="0"/>
              <a:t> entity. At the time the PolicyCenter producer organization is created, PolicyCenter obtains valid agency bill plan choices from BillingCenter. When producer codes are created in PolicyCenter, PolicyCenter obtains valid commission plans from BillingCenter. After PolicyCenter sends a producer to BillingCenter, these plan assignments become the responsibility of BillingCenter. PolicyCenter also sends contact information for producer contacts and sends updates whenever contact details are subsequently changed in PolicyCenter. BillingCenter does not send updates back to PolicyCenter if producer details are changed within BillingCenter.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Accounts and Producers - </a:t>
            </a:r>
            <a:fld id="{FC5BA00D-1170-4AE3-BFB2-26F5FC602385}" type="slidenum">
              <a:rPr lang="en-US" altLang="en-US" sz="1200" b="0" smtClean="0">
                <a:solidFill>
                  <a:schemeClr val="tx1"/>
                </a:solidFill>
              </a:rPr>
              <a:pPr eaLnBrk="1" hangingPunct="1"/>
              <a:t>33</a:t>
            </a:fld>
            <a:endParaRPr lang="en-US" altLang="en-US" sz="1200" b="0" dirty="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Accounts and Producers - </a:t>
            </a:r>
            <a:fld id="{31CAF4EA-365E-43BE-BBFC-B9CB1327A6C6}" type="slidenum">
              <a:rPr lang="en-US" altLang="en-US" sz="1200" b="0" smtClean="0">
                <a:solidFill>
                  <a:schemeClr val="tx1"/>
                </a:solidFill>
              </a:rPr>
              <a:pPr eaLnBrk="1" hangingPunct="1"/>
              <a:t>34</a:t>
            </a:fld>
            <a:endParaRPr lang="en-US" altLang="en-US" sz="1200" b="0" dirty="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producer must have at least one contact who is designated as the primary contact. </a:t>
            </a:r>
          </a:p>
          <a:p>
            <a:pPr eaLnBrk="1" hangingPunct="1"/>
            <a:r>
              <a:rPr lang="en-US" smtClean="0"/>
              <a:t>Contact information is established beforehand as part of the import of the Producer information (or as part of adding a producer with the New Producer wizard). Often it will be synchronized with an external producer management, contact management, or policy system.</a:t>
            </a:r>
          </a:p>
          <a:p>
            <a:pPr eaLnBrk="1" hangingPunct="1"/>
            <a:r>
              <a:rPr lang="en-US" smtClean="0"/>
              <a:t>Notice that you can define a new contact when you create a new producer, or you can add an existing contact. Contacts can be shared among producers, accounts, and policies.</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Accounts and Producers - </a:t>
            </a:r>
            <a:fld id="{33A9BE35-AD93-4B1C-A984-5269C46115FF}" type="slidenum">
              <a:rPr lang="en-US" altLang="en-US" sz="1200" b="0" smtClean="0">
                <a:solidFill>
                  <a:schemeClr val="tx1"/>
                </a:solidFill>
              </a:rPr>
              <a:pPr eaLnBrk="1" hangingPunct="1"/>
              <a:t>35</a:t>
            </a:fld>
            <a:endParaRPr lang="en-US" altLang="en-US" sz="1200" b="0" dirty="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producer code is used to identify a commission plan. When a policy is added for a producer, the producer code is used to associate the policy with a commission plan.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Accounts and Producers - </a:t>
            </a:r>
            <a:fld id="{32E3CD74-C75C-4DFB-8185-4E23E66BE7FC}" type="slidenum">
              <a:rPr lang="en-US" altLang="en-US" sz="1200" b="0" smtClean="0">
                <a:solidFill>
                  <a:schemeClr val="tx1"/>
                </a:solidFill>
              </a:rPr>
              <a:pPr eaLnBrk="1" hangingPunct="1"/>
              <a:t>36</a:t>
            </a:fld>
            <a:endParaRPr lang="en-US" altLang="en-US" sz="1200" b="0" dirty="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Here are some examples of how producer codes can be used:</a:t>
            </a:r>
          </a:p>
          <a:p>
            <a:pPr eaLnBrk="1" hangingPunct="1"/>
            <a:r>
              <a:rPr lang="en-US" smtClean="0"/>
              <a:t>A producer can have multiple sales offices so each producer code identifies the office that sold the policy, but the commission statement can be produced for the producer as a whole.</a:t>
            </a:r>
          </a:p>
          <a:p>
            <a:pPr eaLnBrk="1" hangingPunct="1"/>
            <a:r>
              <a:rPr lang="en-US" smtClean="0"/>
              <a:t>In agency bill, a producer can have a number of agency agreements through which the producer sells different lines of business. Separate codes can be used to identify the producer contract under which the business was written (these contracts could have different commission rates).</a:t>
            </a:r>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dirty="0" smtClean="0">
                <a:solidFill>
                  <a:schemeClr val="tx1"/>
                </a:solidFill>
              </a:rPr>
              <a:t>	Accounts and Producers - </a:t>
            </a:r>
            <a:fld id="{62E09B22-84CE-4298-88C3-E9D607104047}"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Accounts and Producers - </a:t>
            </a:r>
            <a:fld id="{B837DC32-7C05-40F3-B824-4EF5281B6B5B}" type="slidenum">
              <a:rPr lang="en-US" altLang="en-US" sz="1200" smtClean="0">
                <a:solidFill>
                  <a:schemeClr val="tx1"/>
                </a:solidFill>
              </a:rPr>
              <a:pPr eaLnBrk="1" hangingPunct="1"/>
              <a:t>38</a:t>
            </a:fld>
            <a:endParaRPr lang="en-US" altLang="en-US" sz="1200" dirty="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Commands for running data builders to create direct bill </a:t>
            </a:r>
            <a:r>
              <a:rPr lang="en-US" i="1" smtClean="0"/>
              <a:t>producers</a:t>
            </a:r>
            <a:r>
              <a:rPr lang="en-US" smtClean="0"/>
              <a:t> include the following:</a:t>
            </a:r>
          </a:p>
          <a:p>
            <a:pPr lvl="1" eaLnBrk="1" hangingPunct="1"/>
            <a:r>
              <a:rPr lang="en-US" smtClean="0"/>
              <a:t>Run Producer withDefault</a:t>
            </a:r>
          </a:p>
          <a:p>
            <a:pPr lvl="1" eaLnBrk="1" hangingPunct="1"/>
            <a:r>
              <a:rPr lang="en-US" smtClean="0"/>
              <a:t>Run Producer with2Policies</a:t>
            </a:r>
          </a:p>
          <a:p>
            <a:pPr lvl="1" eaLnBrk="1" hangingPunct="1"/>
            <a:r>
              <a:rPr lang="en-US" smtClean="0"/>
              <a:t>Run Producer withPolicyOf2Charges</a:t>
            </a:r>
          </a:p>
          <a:p>
            <a:pPr lvl="1" eaLnBrk="1" hangingPunct="1"/>
            <a:r>
              <a:rPr lang="en-US" smtClean="0"/>
              <a:t>Run Producer withMultipleProducerCodes</a:t>
            </a:r>
          </a:p>
          <a:p>
            <a:pPr eaLnBrk="1" hangingPunct="1"/>
            <a:r>
              <a:rPr lang="en-US" smtClean="0"/>
              <a:t>There are also several agency bill producer data builders.</a:t>
            </a:r>
          </a:p>
          <a:p>
            <a:pPr eaLnBrk="1" hangingPunct="1"/>
            <a:r>
              <a:rPr lang="en-US" smtClean="0"/>
              <a:t>Note: The commands are not case sensitive.</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Accounts and </a:t>
            </a:r>
            <a:r>
              <a:rPr lang="en-US" altLang="en-US" sz="1200" dirty="0" smtClean="0">
                <a:solidFill>
                  <a:schemeClr val="tx1"/>
                </a:solidFill>
              </a:rPr>
              <a:t>Producers - </a:t>
            </a:r>
            <a:fld id="{F4AA56DE-3DBF-40DA-A684-D8735DA4B88A}" type="slidenum">
              <a:rPr lang="en-US" altLang="en-US" sz="1200" smtClean="0">
                <a:solidFill>
                  <a:schemeClr val="tx1"/>
                </a:solidFill>
              </a:rPr>
              <a:pPr eaLnBrk="1" hangingPunct="1"/>
              <a:t>39</a:t>
            </a:fld>
            <a:endParaRPr lang="en-US" altLang="en-US" sz="1200" dirty="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You do not need to be Super User to run a batch process. Simply type </a:t>
            </a:r>
            <a:r>
              <a:rPr lang="en-GB" b="1" smtClean="0"/>
              <a:t>RunBatchProcess</a:t>
            </a:r>
            <a:r>
              <a:rPr lang="en-GB" smtClean="0"/>
              <a:t> followed by the process name (a progressively narrowing list of batch processes is displayed as you type).</a:t>
            </a:r>
          </a:p>
          <a:p>
            <a:pPr eaLnBrk="1" hangingPunct="1"/>
            <a:r>
              <a:rPr lang="en-GB" smtClean="0"/>
              <a:t>To advance the system clock from the QuickJump field, enter the command (such as </a:t>
            </a:r>
            <a:r>
              <a:rPr lang="en-GB" b="1" smtClean="0"/>
              <a:t>run clock addweeks</a:t>
            </a:r>
            <a:r>
              <a:rPr lang="en-GB" smtClean="0"/>
              <a:t>), press the spacebar, and then enter the number of days, weeks, or months to advance the clock.  For example, </a:t>
            </a:r>
            <a:r>
              <a:rPr lang="en-GB" b="1" smtClean="0"/>
              <a:t>Run Clock addDays 1</a:t>
            </a:r>
            <a:r>
              <a:rPr lang="en-GB" smtClean="0"/>
              <a:t> advances the BillingCenter clock one day.</a:t>
            </a:r>
          </a:p>
          <a:p>
            <a:pPr eaLnBrk="1" hangingPunct="1"/>
            <a:endParaRPr lang="en-GB" smtClean="0">
              <a:solidFill>
                <a:srgbClr val="FF0000"/>
              </a:solidFill>
            </a:endParaRPr>
          </a:p>
          <a:p>
            <a:pPr eaLnBrk="1" hangingPunct="1"/>
            <a:endParaRPr lang="en-GB" smtClean="0"/>
          </a:p>
          <a:p>
            <a:pPr eaLnBrk="1" hangingPunct="1"/>
            <a:endParaRPr lang="en-GB"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2B063DB2-0820-455A-AC1B-0B313690484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2DE2EE0A-BDBB-4805-895E-F33BE45F3DF2}"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FF04E5D8-8D88-4F92-B9E9-F4116EE0BB2F}"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The association is established through the Policy entity. An account is associated with a producer by virtue of having a policy which is associated to the producer.</a:t>
            </a:r>
          </a:p>
          <a:p>
            <a:pPr marL="209550" indent="-209550" eaLnBrk="1" hangingPunct="1">
              <a:buFontTx/>
              <a:buAutoNum type="arabicPeriod"/>
            </a:pPr>
            <a:r>
              <a:rPr lang="en-US" smtClean="0"/>
              <a:t>A producer may have more than one code if policies need to be credited to the same producer but in different ways, or if policies need to be associated to the same producer but different commission plans. Also, different producer codes facilitate better financial tracking.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BillingCenter Overview - </a:t>
            </a:r>
            <a:fld id="{211C349A-83C9-44D0-A356-DBEB3FC715FC}" type="slidenum">
              <a:rPr lang="en-US" altLang="en-US" smtClean="0"/>
              <a:pPr>
                <a:defRPr/>
              </a:pPr>
              <a:t>42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EDBC676C-FB7D-48B6-AC1A-D91D7BB9FCC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Generally, the same account is both owner and payer.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1200D321-7742-46B1-B1E8-65C20418EF24}"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noted before, contact information would be sent along with the policy information as part of the billing instructions for a new policy submission.</a:t>
            </a:r>
          </a:p>
          <a:p>
            <a:pPr eaLnBrk="1" hangingPunct="1"/>
            <a:r>
              <a:rPr lang="en-US" smtClean="0"/>
              <a:t>There are three types of contacts in BillingCenter: account contacts, policy period contacts, and producer contacts, each of which can be a person or a company. Each type of contact has a its own set of characteristics and behaviors. For example, an account contact can be a primary payer, a policy period contact is associated directly with a policy period, and a producer contact can be the primary contact for a producer.</a:t>
            </a:r>
          </a:p>
          <a:p>
            <a:pPr eaLnBrk="1" hangingPunct="1"/>
            <a:r>
              <a:rPr lang="en-US" smtClean="0"/>
              <a:t>The primary account payer contact is used as an object legally liable for paying the account invoices so this information most likely to come from PAS (or is at least kept synchronized with the PAS). Contact name, address, and other information can be shared among accounts, policy periods, and producers.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515FA29C-73AF-4CFA-ACB0-3D8FBF47C13D}"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policy is a written contract for insurance between an insurance company and policyholder stating details of coverage. The policy defines what items or risks are being covered, what set of coverages has been purchased, and the time period of coverage. For example, a personal auto policy lists a set of vehicles and covered drivers. It also lists a set of coverages for: collision, comprehensive, towing, rental car, uninsured/under-insured motorist, medical payments, and liability.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F658E27C-7AAE-4174-A4D2-F974E10A01E0}"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“Costs" (a PAS term which means "the amount of money charged for something on a policy, such as a coverage”) must be represented as different charges if:</a:t>
            </a:r>
          </a:p>
          <a:p>
            <a:pPr lvl="1" eaLnBrk="1" hangingPunct="1"/>
            <a:r>
              <a:rPr lang="en-US" smtClean="0"/>
              <a:t>They are billed differently. (For example, if one line item must be collected at the start of the policy term and another can be collected in installments through the policy term, then the two line items must be different charges.)</a:t>
            </a:r>
          </a:p>
          <a:p>
            <a:pPr lvl="1" eaLnBrk="1" hangingPunct="1"/>
            <a:r>
              <a:rPr lang="en-US" smtClean="0"/>
              <a:t>They are refunded differently. (For example, if one line item is refunded on a prorated basis when the policy is cancelled, and another line item is not refunded at all when the policy is cancelled, then the two lines items must be different charges.)</a:t>
            </a:r>
          </a:p>
          <a:p>
            <a:pPr lvl="1" eaLnBrk="1" hangingPunct="1"/>
            <a:r>
              <a:rPr lang="en-US" smtClean="0"/>
              <a:t>They have different implications for commissions. (For example, if one line item is considered for commissions (such as premium line items) and another is not (such as taxes), then the two line items must be different charges.)</a:t>
            </a:r>
          </a:p>
          <a:p>
            <a:pPr lvl="1" eaLnBrk="1" hangingPunct="1"/>
            <a:r>
              <a:rPr lang="en-US" smtClean="0"/>
              <a:t>Downstream systems (for example, the general ledger or reporting), may require certain line items to have different charges.     </a:t>
            </a:r>
          </a:p>
          <a:p>
            <a:pPr eaLnBrk="1" hangingPunct="1"/>
            <a:r>
              <a:rPr lang="en-US" smtClean="0"/>
              <a:t>Most charges relate to a specific policy, but there are also account-level charges to bill accounts for generic activity that does not pertain to a specific policy such as a payment reversal fee.</a:t>
            </a:r>
          </a:p>
          <a:p>
            <a:pPr eaLnBrk="1" hangingPunct="1"/>
            <a:r>
              <a:rPr lang="en-GB" smtClean="0"/>
              <a:t>Each charge is posted to its appropriate T-account using double entry bookkeeping principles.</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eaLnBrk="1" hangingPunct="1"/>
            <a:r>
              <a:rPr lang="en-US" altLang="en-US" sz="1200" b="0" smtClean="0">
                <a:solidFill>
                  <a:schemeClr val="tx1"/>
                </a:solidFill>
              </a:rPr>
              <a:t>	Accounts and Producers - </a:t>
            </a:r>
            <a:fld id="{7FE11661-AA1F-4431-90C8-5D62DD36466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Invoices apply to direct bill (and list bill, which is a variant of direct bill) only.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004345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8876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9938802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716352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898145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992482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80960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03633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1277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582164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507670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492182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hangingPunct="0">
                <a:spcBef>
                  <a:spcPct val="50000"/>
                </a:spcBef>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a:spcBef>
                  <a:spcPct val="50000"/>
                </a:spcBef>
                <a:spcAft>
                  <a:spcPct val="30000"/>
                </a:spcAft>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hangingPunct="0">
              <a:lnSpc>
                <a:spcPts val="1800"/>
              </a:lnSpc>
              <a:spcBef>
                <a:spcPts val="600"/>
              </a:spcBef>
              <a:buFont typeface="Wingdings" pitchFamily="2" charset="2"/>
              <a:buNone/>
              <a:defRPr/>
            </a:pPr>
            <a:fld id="{03888AED-9BFF-49D2-A0CE-70A966F22450}" type="slidenum">
              <a:rPr lang="en-US" sz="1200">
                <a:solidFill>
                  <a:srgbClr val="B2B2B2"/>
                </a:solidFill>
                <a:latin typeface="Calibri" pitchFamily="34" charset="0"/>
                <a:cs typeface="Calibri" pitchFamily="34" charset="0"/>
              </a:rPr>
              <a:pPr algn="ct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43"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8.wmf"/><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Accounts and Producers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21 January 2014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 name="Group 148"/>
          <p:cNvGrpSpPr>
            <a:grpSpLocks/>
          </p:cNvGrpSpPr>
          <p:nvPr/>
        </p:nvGrpSpPr>
        <p:grpSpPr bwMode="auto">
          <a:xfrm>
            <a:off x="2149268" y="1037406"/>
            <a:ext cx="1132095" cy="895600"/>
            <a:chOff x="3942556" y="1245638"/>
            <a:chExt cx="1284287" cy="1016000"/>
          </a:xfrm>
        </p:grpSpPr>
        <p:pic>
          <p:nvPicPr>
            <p:cNvPr id="161"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 name="Group 3"/>
            <p:cNvGrpSpPr>
              <a:grpSpLocks/>
            </p:cNvGrpSpPr>
            <p:nvPr/>
          </p:nvGrpSpPr>
          <p:grpSpPr bwMode="auto">
            <a:xfrm rot="-960000">
              <a:off x="4485519" y="1533397"/>
              <a:ext cx="426056" cy="480044"/>
              <a:chOff x="2324" y="435"/>
              <a:chExt cx="933" cy="1052"/>
            </a:xfrm>
          </p:grpSpPr>
          <p:sp>
            <p:nvSpPr>
              <p:cNvPr id="163"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64"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6"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7" name="Group 8"/>
              <p:cNvGrpSpPr>
                <a:grpSpLocks/>
              </p:cNvGrpSpPr>
              <p:nvPr/>
            </p:nvGrpSpPr>
            <p:grpSpPr bwMode="auto">
              <a:xfrm>
                <a:off x="2889" y="957"/>
                <a:ext cx="348" cy="510"/>
                <a:chOff x="2784" y="3210"/>
                <a:chExt cx="523" cy="772"/>
              </a:xfrm>
            </p:grpSpPr>
            <p:sp>
              <p:nvSpPr>
                <p:cNvPr id="16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6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0"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71"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3314" name="Rectangle 97"/>
          <p:cNvSpPr>
            <a:spLocks noChangeArrowheads="1"/>
          </p:cNvSpPr>
          <p:nvPr/>
        </p:nvSpPr>
        <p:spPr bwMode="auto">
          <a:xfrm>
            <a:off x="5522913" y="890588"/>
            <a:ext cx="33147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100000"/>
              </a:lnSpc>
              <a:spcBef>
                <a:spcPct val="40000"/>
              </a:spcBef>
              <a:buClr>
                <a:srgbClr val="04628C"/>
              </a:buClr>
              <a:buSzPct val="90000"/>
              <a:buFont typeface="Arial" charset="0"/>
              <a:buChar char="•"/>
            </a:pPr>
            <a:r>
              <a:rPr lang="en-US" sz="2400" b="0"/>
              <a:t>A </a:t>
            </a:r>
            <a:r>
              <a:rPr lang="en-US" sz="2400"/>
              <a:t>payment</a:t>
            </a:r>
            <a:r>
              <a:rPr lang="en-US" sz="2400" b="0"/>
              <a:t> is money sent to a carrier</a:t>
            </a:r>
          </a:p>
          <a:p>
            <a:pPr marL="628650" lvl="1" indent="-228600" eaLnBrk="0" hangingPunct="0">
              <a:lnSpc>
                <a:spcPct val="100000"/>
              </a:lnSpc>
              <a:spcBef>
                <a:spcPct val="20000"/>
              </a:spcBef>
              <a:buClr>
                <a:srgbClr val="04628C"/>
              </a:buClr>
              <a:buSzPct val="90000"/>
              <a:buFont typeface="Arial" charset="0"/>
              <a:buChar char="−"/>
            </a:pPr>
            <a:r>
              <a:rPr lang="en-US" sz="2200" b="0"/>
              <a:t>In direct bill, money is sent directly to the carrier</a:t>
            </a:r>
          </a:p>
          <a:p>
            <a:pPr marL="628650" lvl="1" indent="-228600" eaLnBrk="0" hangingPunct="0">
              <a:lnSpc>
                <a:spcPct val="100000"/>
              </a:lnSpc>
              <a:spcBef>
                <a:spcPct val="20000"/>
              </a:spcBef>
              <a:buClr>
                <a:srgbClr val="04628C"/>
              </a:buClr>
              <a:buSzPct val="90000"/>
              <a:buFont typeface="Arial" charset="0"/>
              <a:buChar char="−"/>
            </a:pPr>
            <a:r>
              <a:rPr lang="en-US" sz="2200" b="0"/>
              <a:t>In agency bill, money is sent through the producer</a:t>
            </a:r>
          </a:p>
        </p:txBody>
      </p:sp>
      <p:sp>
        <p:nvSpPr>
          <p:cNvPr id="13315" name="Line 204"/>
          <p:cNvSpPr>
            <a:spLocks noChangeShapeType="1"/>
          </p:cNvSpPr>
          <p:nvPr/>
        </p:nvSpPr>
        <p:spPr bwMode="auto">
          <a:xfrm flipH="1" flipV="1">
            <a:off x="2765425" y="1965325"/>
            <a:ext cx="12700" cy="2392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16" name="Group 205"/>
          <p:cNvGrpSpPr>
            <a:grpSpLocks/>
          </p:cNvGrpSpPr>
          <p:nvPr/>
        </p:nvGrpSpPr>
        <p:grpSpPr bwMode="auto">
          <a:xfrm>
            <a:off x="481013" y="4945063"/>
            <a:ext cx="733425" cy="825500"/>
            <a:chOff x="2324" y="435"/>
            <a:chExt cx="933" cy="1052"/>
          </a:xfrm>
        </p:grpSpPr>
        <p:sp>
          <p:nvSpPr>
            <p:cNvPr id="13463" name="AutoShape 20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64" name="Freeform 20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65" name="Freeform 20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66" name="Freeform 20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67" name="Group 210"/>
            <p:cNvGrpSpPr>
              <a:grpSpLocks/>
            </p:cNvGrpSpPr>
            <p:nvPr/>
          </p:nvGrpSpPr>
          <p:grpSpPr bwMode="auto">
            <a:xfrm>
              <a:off x="2889" y="957"/>
              <a:ext cx="348" cy="510"/>
              <a:chOff x="2784" y="3210"/>
              <a:chExt cx="523" cy="772"/>
            </a:xfrm>
          </p:grpSpPr>
          <p:sp>
            <p:nvSpPr>
              <p:cNvPr id="13468" name="AutoShape 2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69" name="AutoShape 2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70" name="AutoShape 2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71" name="Oval 2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17" name="Text Box 215"/>
          <p:cNvSpPr txBox="1">
            <a:spLocks noChangeArrowheads="1"/>
          </p:cNvSpPr>
          <p:nvPr/>
        </p:nvSpPr>
        <p:spPr bwMode="auto">
          <a:xfrm>
            <a:off x="530225" y="4594225"/>
            <a:ext cx="763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13318" name="Group 216"/>
          <p:cNvGrpSpPr>
            <a:grpSpLocks/>
          </p:cNvGrpSpPr>
          <p:nvPr/>
        </p:nvGrpSpPr>
        <p:grpSpPr bwMode="auto">
          <a:xfrm>
            <a:off x="619125" y="5197475"/>
            <a:ext cx="733425" cy="825500"/>
            <a:chOff x="2324" y="435"/>
            <a:chExt cx="933" cy="1052"/>
          </a:xfrm>
        </p:grpSpPr>
        <p:sp>
          <p:nvSpPr>
            <p:cNvPr id="13454" name="AutoShape 2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55" name="Freeform 2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6" name="Freeform 2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7" name="Freeform 2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58" name="Group 221"/>
            <p:cNvGrpSpPr>
              <a:grpSpLocks/>
            </p:cNvGrpSpPr>
            <p:nvPr/>
          </p:nvGrpSpPr>
          <p:grpSpPr bwMode="auto">
            <a:xfrm>
              <a:off x="2889" y="957"/>
              <a:ext cx="348" cy="510"/>
              <a:chOff x="2784" y="3210"/>
              <a:chExt cx="523" cy="772"/>
            </a:xfrm>
          </p:grpSpPr>
          <p:sp>
            <p:nvSpPr>
              <p:cNvPr id="13459" name="AutoShape 2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60" name="AutoShape 2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61" name="AutoShape 2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62" name="Oval 2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19" name="Line 226"/>
          <p:cNvSpPr>
            <a:spLocks noChangeShapeType="1"/>
          </p:cNvSpPr>
          <p:nvPr/>
        </p:nvSpPr>
        <p:spPr bwMode="auto">
          <a:xfrm>
            <a:off x="852488" y="4368800"/>
            <a:ext cx="38481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227"/>
          <p:cNvSpPr>
            <a:spLocks noChangeShapeType="1"/>
          </p:cNvSpPr>
          <p:nvPr/>
        </p:nvSpPr>
        <p:spPr bwMode="auto">
          <a:xfrm>
            <a:off x="868363" y="4368800"/>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Text Box 228"/>
          <p:cNvSpPr txBox="1">
            <a:spLocks noChangeArrowheads="1"/>
          </p:cNvSpPr>
          <p:nvPr/>
        </p:nvSpPr>
        <p:spPr bwMode="auto">
          <a:xfrm>
            <a:off x="1462088" y="4587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Charge</a:t>
            </a:r>
          </a:p>
        </p:txBody>
      </p:sp>
      <p:grpSp>
        <p:nvGrpSpPr>
          <p:cNvPr id="13322" name="Group 229"/>
          <p:cNvGrpSpPr>
            <a:grpSpLocks/>
          </p:cNvGrpSpPr>
          <p:nvPr/>
        </p:nvGrpSpPr>
        <p:grpSpPr bwMode="auto">
          <a:xfrm>
            <a:off x="1608138" y="4938713"/>
            <a:ext cx="898525" cy="233362"/>
            <a:chOff x="3589" y="1559"/>
            <a:chExt cx="566" cy="147"/>
          </a:xfrm>
        </p:grpSpPr>
        <p:sp>
          <p:nvSpPr>
            <p:cNvPr id="13449" name="Rectangle 230"/>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3450" name="Group 231"/>
            <p:cNvGrpSpPr>
              <a:grpSpLocks/>
            </p:cNvGrpSpPr>
            <p:nvPr/>
          </p:nvGrpSpPr>
          <p:grpSpPr bwMode="auto">
            <a:xfrm>
              <a:off x="4047" y="1570"/>
              <a:ext cx="65" cy="126"/>
              <a:chOff x="3439" y="1711"/>
              <a:chExt cx="631" cy="1219"/>
            </a:xfrm>
          </p:grpSpPr>
          <p:sp>
            <p:nvSpPr>
              <p:cNvPr id="13452" name="Freeform 23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53" name="Line 23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51" name="Rectangle 234"/>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3323" name="Group 235"/>
          <p:cNvGrpSpPr>
            <a:grpSpLocks/>
          </p:cNvGrpSpPr>
          <p:nvPr/>
        </p:nvGrpSpPr>
        <p:grpSpPr bwMode="auto">
          <a:xfrm>
            <a:off x="1608138" y="5233988"/>
            <a:ext cx="898525" cy="233362"/>
            <a:chOff x="3589" y="1559"/>
            <a:chExt cx="566" cy="147"/>
          </a:xfrm>
        </p:grpSpPr>
        <p:sp>
          <p:nvSpPr>
            <p:cNvPr id="13444" name="Rectangle 236"/>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3445" name="Group 237"/>
            <p:cNvGrpSpPr>
              <a:grpSpLocks/>
            </p:cNvGrpSpPr>
            <p:nvPr/>
          </p:nvGrpSpPr>
          <p:grpSpPr bwMode="auto">
            <a:xfrm>
              <a:off x="4047" y="1570"/>
              <a:ext cx="65" cy="126"/>
              <a:chOff x="3439" y="1711"/>
              <a:chExt cx="631" cy="1219"/>
            </a:xfrm>
          </p:grpSpPr>
          <p:sp>
            <p:nvSpPr>
              <p:cNvPr id="13447" name="Freeform 23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48" name="Line 23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46" name="Rectangle 240"/>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3324" name="Group 241"/>
          <p:cNvGrpSpPr>
            <a:grpSpLocks/>
          </p:cNvGrpSpPr>
          <p:nvPr/>
        </p:nvGrpSpPr>
        <p:grpSpPr bwMode="auto">
          <a:xfrm>
            <a:off x="1608138" y="5519738"/>
            <a:ext cx="898525" cy="233362"/>
            <a:chOff x="3589" y="1559"/>
            <a:chExt cx="566" cy="147"/>
          </a:xfrm>
        </p:grpSpPr>
        <p:sp>
          <p:nvSpPr>
            <p:cNvPr id="13439" name="Rectangle 242"/>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3440" name="Group 243"/>
            <p:cNvGrpSpPr>
              <a:grpSpLocks/>
            </p:cNvGrpSpPr>
            <p:nvPr/>
          </p:nvGrpSpPr>
          <p:grpSpPr bwMode="auto">
            <a:xfrm>
              <a:off x="4047" y="1570"/>
              <a:ext cx="65" cy="126"/>
              <a:chOff x="3439" y="1711"/>
              <a:chExt cx="631" cy="1219"/>
            </a:xfrm>
          </p:grpSpPr>
          <p:sp>
            <p:nvSpPr>
              <p:cNvPr id="13442" name="Freeform 244"/>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43" name="Line 245"/>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41" name="Rectangle 246"/>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3325" name="Text Box 247"/>
          <p:cNvSpPr txBox="1">
            <a:spLocks noChangeArrowheads="1"/>
          </p:cNvSpPr>
          <p:nvPr/>
        </p:nvSpPr>
        <p:spPr bwMode="auto">
          <a:xfrm>
            <a:off x="4010025" y="45942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Payment</a:t>
            </a:r>
          </a:p>
        </p:txBody>
      </p:sp>
      <p:sp>
        <p:nvSpPr>
          <p:cNvPr id="13326" name="Line 248"/>
          <p:cNvSpPr>
            <a:spLocks noChangeShapeType="1"/>
          </p:cNvSpPr>
          <p:nvPr/>
        </p:nvSpPr>
        <p:spPr bwMode="auto">
          <a:xfrm>
            <a:off x="4683125" y="437991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7" name="Group 249"/>
          <p:cNvGrpSpPr>
            <a:grpSpLocks/>
          </p:cNvGrpSpPr>
          <p:nvPr/>
        </p:nvGrpSpPr>
        <p:grpSpPr bwMode="auto">
          <a:xfrm>
            <a:off x="4170363" y="4954588"/>
            <a:ext cx="682625" cy="474662"/>
            <a:chOff x="3153" y="1049"/>
            <a:chExt cx="752" cy="523"/>
          </a:xfrm>
        </p:grpSpPr>
        <p:sp>
          <p:nvSpPr>
            <p:cNvPr id="13437" name="Rectangle 25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438" name="Picture 2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8" name="Group 252"/>
          <p:cNvGrpSpPr>
            <a:grpSpLocks/>
          </p:cNvGrpSpPr>
          <p:nvPr/>
        </p:nvGrpSpPr>
        <p:grpSpPr bwMode="auto">
          <a:xfrm>
            <a:off x="4300538" y="5124450"/>
            <a:ext cx="682625" cy="474663"/>
            <a:chOff x="3153" y="1049"/>
            <a:chExt cx="752" cy="523"/>
          </a:xfrm>
        </p:grpSpPr>
        <p:sp>
          <p:nvSpPr>
            <p:cNvPr id="13435" name="Rectangle 2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436" name="Picture 25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9" name="Group 255"/>
          <p:cNvGrpSpPr>
            <a:grpSpLocks/>
          </p:cNvGrpSpPr>
          <p:nvPr/>
        </p:nvGrpSpPr>
        <p:grpSpPr bwMode="auto">
          <a:xfrm>
            <a:off x="4429125" y="5294313"/>
            <a:ext cx="682625" cy="474662"/>
            <a:chOff x="3153" y="1049"/>
            <a:chExt cx="752" cy="523"/>
          </a:xfrm>
        </p:grpSpPr>
        <p:sp>
          <p:nvSpPr>
            <p:cNvPr id="13433" name="Rectangle 25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434" name="Picture 25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63" name="Text Box 259"/>
          <p:cNvSpPr txBox="1">
            <a:spLocks noChangeArrowheads="1"/>
          </p:cNvSpPr>
          <p:nvPr/>
        </p:nvSpPr>
        <p:spPr bwMode="auto">
          <a:xfrm>
            <a:off x="2735263" y="4594225"/>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Invoice</a:t>
            </a:r>
          </a:p>
        </p:txBody>
      </p:sp>
      <p:sp>
        <p:nvSpPr>
          <p:cNvPr id="13364" name="Line 260"/>
          <p:cNvSpPr>
            <a:spLocks noChangeShapeType="1"/>
          </p:cNvSpPr>
          <p:nvPr/>
        </p:nvSpPr>
        <p:spPr bwMode="auto">
          <a:xfrm>
            <a:off x="3302001" y="437991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Text Box 329"/>
          <p:cNvSpPr txBox="1">
            <a:spLocks noChangeArrowheads="1"/>
          </p:cNvSpPr>
          <p:nvPr/>
        </p:nvSpPr>
        <p:spPr bwMode="auto">
          <a:xfrm>
            <a:off x="957263" y="1355725"/>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Account</a:t>
            </a:r>
          </a:p>
        </p:txBody>
      </p:sp>
      <p:sp>
        <p:nvSpPr>
          <p:cNvPr id="13333" name="Line 363"/>
          <p:cNvSpPr>
            <a:spLocks noChangeShapeType="1"/>
          </p:cNvSpPr>
          <p:nvPr/>
        </p:nvSpPr>
        <p:spPr bwMode="auto">
          <a:xfrm>
            <a:off x="1585913" y="2166938"/>
            <a:ext cx="2371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4" name="Line 364"/>
          <p:cNvSpPr>
            <a:spLocks noChangeShapeType="1"/>
          </p:cNvSpPr>
          <p:nvPr/>
        </p:nvSpPr>
        <p:spPr bwMode="auto">
          <a:xfrm>
            <a:off x="1590675" y="2159000"/>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5" name="Text Box 365"/>
          <p:cNvSpPr txBox="1">
            <a:spLocks noChangeArrowheads="1"/>
          </p:cNvSpPr>
          <p:nvPr/>
        </p:nvSpPr>
        <p:spPr bwMode="auto">
          <a:xfrm>
            <a:off x="1068388" y="240982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grpSp>
        <p:nvGrpSpPr>
          <p:cNvPr id="13336" name="Group 366"/>
          <p:cNvGrpSpPr>
            <a:grpSpLocks/>
          </p:cNvGrpSpPr>
          <p:nvPr/>
        </p:nvGrpSpPr>
        <p:grpSpPr bwMode="auto">
          <a:xfrm>
            <a:off x="1250950" y="2743200"/>
            <a:ext cx="935038" cy="1228725"/>
            <a:chOff x="1196" y="1703"/>
            <a:chExt cx="589" cy="774"/>
          </a:xfrm>
        </p:grpSpPr>
        <p:sp>
          <p:nvSpPr>
            <p:cNvPr id="13340" name="AutoShape 367"/>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41" name="AutoShape 368"/>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42" name="AutoShape 369"/>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3337" name="Line 370"/>
          <p:cNvSpPr>
            <a:spLocks noChangeShapeType="1"/>
          </p:cNvSpPr>
          <p:nvPr/>
        </p:nvSpPr>
        <p:spPr bwMode="auto">
          <a:xfrm>
            <a:off x="2070100" y="437991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8" name="Line 371"/>
          <p:cNvSpPr>
            <a:spLocks noChangeShapeType="1"/>
          </p:cNvSpPr>
          <p:nvPr/>
        </p:nvSpPr>
        <p:spPr bwMode="auto">
          <a:xfrm>
            <a:off x="3937000" y="2159000"/>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9" name="Title 159"/>
          <p:cNvSpPr>
            <a:spLocks noGrp="1"/>
          </p:cNvSpPr>
          <p:nvPr>
            <p:ph type="title"/>
          </p:nvPr>
        </p:nvSpPr>
        <p:spPr/>
        <p:txBody>
          <a:bodyPr/>
          <a:lstStyle/>
          <a:p>
            <a:r>
              <a:rPr lang="en-US" smtClean="0"/>
              <a:t>Payments</a:t>
            </a:r>
          </a:p>
        </p:txBody>
      </p:sp>
      <p:grpSp>
        <p:nvGrpSpPr>
          <p:cNvPr id="172" name="Group 112"/>
          <p:cNvGrpSpPr>
            <a:grpSpLocks/>
          </p:cNvGrpSpPr>
          <p:nvPr/>
        </p:nvGrpSpPr>
        <p:grpSpPr bwMode="auto">
          <a:xfrm>
            <a:off x="2896508" y="4946542"/>
            <a:ext cx="621393" cy="700195"/>
            <a:chOff x="2683" y="1519"/>
            <a:chExt cx="557" cy="628"/>
          </a:xfrm>
        </p:grpSpPr>
        <p:sp>
          <p:nvSpPr>
            <p:cNvPr id="173" name="AutoShape 11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74"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5"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6"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7"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8"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9"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0"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1"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2"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3"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4" name="Group 146"/>
          <p:cNvGrpSpPr>
            <a:grpSpLocks/>
          </p:cNvGrpSpPr>
          <p:nvPr/>
        </p:nvGrpSpPr>
        <p:grpSpPr bwMode="auto">
          <a:xfrm>
            <a:off x="3249613" y="5256213"/>
            <a:ext cx="620713" cy="700087"/>
            <a:chOff x="2059" y="3336"/>
            <a:chExt cx="391" cy="441"/>
          </a:xfrm>
        </p:grpSpPr>
        <p:sp>
          <p:nvSpPr>
            <p:cNvPr id="185" name="AutoShape 147"/>
            <p:cNvSpPr>
              <a:spLocks noChangeArrowheads="1"/>
            </p:cNvSpPr>
            <p:nvPr/>
          </p:nvSpPr>
          <p:spPr bwMode="auto">
            <a:xfrm rot="10800000" flipH="1">
              <a:off x="2059" y="3336"/>
              <a:ext cx="391" cy="441"/>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86"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7" name="Line 149"/>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Line 150"/>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9" name="Line 151"/>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152"/>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1" name="Line 153"/>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154"/>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3" name="Line 155"/>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 name="Line 156"/>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 name="Line 157"/>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 name="Group 148"/>
          <p:cNvGrpSpPr>
            <a:grpSpLocks/>
          </p:cNvGrpSpPr>
          <p:nvPr/>
        </p:nvGrpSpPr>
        <p:grpSpPr bwMode="auto">
          <a:xfrm>
            <a:off x="2149268" y="1037406"/>
            <a:ext cx="1132095" cy="895600"/>
            <a:chOff x="3942556" y="1245638"/>
            <a:chExt cx="1284287" cy="1016000"/>
          </a:xfrm>
        </p:grpSpPr>
        <p:pic>
          <p:nvPicPr>
            <p:cNvPr id="173"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 name="Group 3"/>
            <p:cNvGrpSpPr>
              <a:grpSpLocks/>
            </p:cNvGrpSpPr>
            <p:nvPr/>
          </p:nvGrpSpPr>
          <p:grpSpPr bwMode="auto">
            <a:xfrm rot="-960000">
              <a:off x="4485519" y="1533397"/>
              <a:ext cx="426056" cy="480044"/>
              <a:chOff x="2324" y="435"/>
              <a:chExt cx="933" cy="1052"/>
            </a:xfrm>
          </p:grpSpPr>
          <p:sp>
            <p:nvSpPr>
              <p:cNvPr id="17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7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9" name="Group 8"/>
              <p:cNvGrpSpPr>
                <a:grpSpLocks/>
              </p:cNvGrpSpPr>
              <p:nvPr/>
            </p:nvGrpSpPr>
            <p:grpSpPr bwMode="auto">
              <a:xfrm>
                <a:off x="2889" y="957"/>
                <a:ext cx="348" cy="510"/>
                <a:chOff x="2784" y="3210"/>
                <a:chExt cx="523" cy="772"/>
              </a:xfrm>
            </p:grpSpPr>
            <p:sp>
              <p:nvSpPr>
                <p:cNvPr id="18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8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4338" name="Rectangle 2"/>
          <p:cNvSpPr>
            <a:spLocks noChangeArrowheads="1"/>
          </p:cNvSpPr>
          <p:nvPr/>
        </p:nvSpPr>
        <p:spPr bwMode="auto">
          <a:xfrm>
            <a:off x="5522913" y="747713"/>
            <a:ext cx="33147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100000"/>
              </a:lnSpc>
              <a:spcBef>
                <a:spcPct val="40000"/>
              </a:spcBef>
              <a:buClr>
                <a:srgbClr val="04628C"/>
              </a:buClr>
              <a:buSzPct val="90000"/>
              <a:buFont typeface="Arial" charset="0"/>
              <a:buChar char="•"/>
            </a:pPr>
            <a:r>
              <a:rPr lang="en-US" sz="2200"/>
              <a:t>Delinquency</a:t>
            </a:r>
            <a:r>
              <a:rPr lang="en-US" sz="2200" b="0"/>
              <a:t> is a process for handling overdue payments</a:t>
            </a:r>
          </a:p>
        </p:txBody>
      </p:sp>
      <p:sp>
        <p:nvSpPr>
          <p:cNvPr id="14339" name="Line 6"/>
          <p:cNvSpPr>
            <a:spLocks noChangeShapeType="1"/>
          </p:cNvSpPr>
          <p:nvPr/>
        </p:nvSpPr>
        <p:spPr bwMode="auto">
          <a:xfrm flipH="1" flipV="1">
            <a:off x="2765425" y="1974850"/>
            <a:ext cx="12700" cy="2392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0" name="Group 7"/>
          <p:cNvGrpSpPr>
            <a:grpSpLocks/>
          </p:cNvGrpSpPr>
          <p:nvPr/>
        </p:nvGrpSpPr>
        <p:grpSpPr bwMode="auto">
          <a:xfrm>
            <a:off x="481013" y="4954588"/>
            <a:ext cx="733425" cy="825500"/>
            <a:chOff x="2324" y="435"/>
            <a:chExt cx="933" cy="1052"/>
          </a:xfrm>
        </p:grpSpPr>
        <p:sp>
          <p:nvSpPr>
            <p:cNvPr id="14499" name="AutoShape 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500" name="Freeform 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501" name="Freeform 1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502" name="Freeform 1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503" name="Group 12"/>
            <p:cNvGrpSpPr>
              <a:grpSpLocks/>
            </p:cNvGrpSpPr>
            <p:nvPr/>
          </p:nvGrpSpPr>
          <p:grpSpPr bwMode="auto">
            <a:xfrm>
              <a:off x="2889" y="957"/>
              <a:ext cx="348" cy="510"/>
              <a:chOff x="2784" y="3210"/>
              <a:chExt cx="523" cy="772"/>
            </a:xfrm>
          </p:grpSpPr>
          <p:sp>
            <p:nvSpPr>
              <p:cNvPr id="14504" name="AutoShape 1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505" name="AutoShape 1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506" name="AutoShape 1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507" name="Oval 1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4341" name="Text Box 17"/>
          <p:cNvSpPr txBox="1">
            <a:spLocks noChangeArrowheads="1"/>
          </p:cNvSpPr>
          <p:nvPr/>
        </p:nvSpPr>
        <p:spPr bwMode="auto">
          <a:xfrm>
            <a:off x="530225" y="4603750"/>
            <a:ext cx="763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14342" name="Group 18"/>
          <p:cNvGrpSpPr>
            <a:grpSpLocks/>
          </p:cNvGrpSpPr>
          <p:nvPr/>
        </p:nvGrpSpPr>
        <p:grpSpPr bwMode="auto">
          <a:xfrm>
            <a:off x="619125" y="5207000"/>
            <a:ext cx="733425" cy="825500"/>
            <a:chOff x="2324" y="435"/>
            <a:chExt cx="933" cy="1052"/>
          </a:xfrm>
        </p:grpSpPr>
        <p:sp>
          <p:nvSpPr>
            <p:cNvPr id="14490" name="AutoShape 1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491" name="Freeform 2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92" name="Freeform 2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93" name="Freeform 2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94" name="Group 23"/>
            <p:cNvGrpSpPr>
              <a:grpSpLocks/>
            </p:cNvGrpSpPr>
            <p:nvPr/>
          </p:nvGrpSpPr>
          <p:grpSpPr bwMode="auto">
            <a:xfrm>
              <a:off x="2889" y="957"/>
              <a:ext cx="348" cy="510"/>
              <a:chOff x="2784" y="3210"/>
              <a:chExt cx="523" cy="772"/>
            </a:xfrm>
          </p:grpSpPr>
          <p:sp>
            <p:nvSpPr>
              <p:cNvPr id="14495" name="AutoShape 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96" name="AutoShape 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97" name="AutoShape 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98" name="Oval 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4343" name="Line 28"/>
          <p:cNvSpPr>
            <a:spLocks noChangeShapeType="1"/>
          </p:cNvSpPr>
          <p:nvPr/>
        </p:nvSpPr>
        <p:spPr bwMode="auto">
          <a:xfrm>
            <a:off x="852488" y="4378325"/>
            <a:ext cx="38481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4" name="Line 29"/>
          <p:cNvSpPr>
            <a:spLocks noChangeShapeType="1"/>
          </p:cNvSpPr>
          <p:nvPr/>
        </p:nvSpPr>
        <p:spPr bwMode="auto">
          <a:xfrm>
            <a:off x="868363" y="4378325"/>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Text Box 30"/>
          <p:cNvSpPr txBox="1">
            <a:spLocks noChangeArrowheads="1"/>
          </p:cNvSpPr>
          <p:nvPr/>
        </p:nvSpPr>
        <p:spPr bwMode="auto">
          <a:xfrm>
            <a:off x="1462088" y="45974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Charge</a:t>
            </a:r>
          </a:p>
        </p:txBody>
      </p:sp>
      <p:grpSp>
        <p:nvGrpSpPr>
          <p:cNvPr id="14346" name="Group 32"/>
          <p:cNvGrpSpPr>
            <a:grpSpLocks/>
          </p:cNvGrpSpPr>
          <p:nvPr/>
        </p:nvGrpSpPr>
        <p:grpSpPr bwMode="auto">
          <a:xfrm>
            <a:off x="1608138" y="4948238"/>
            <a:ext cx="898525" cy="233362"/>
            <a:chOff x="3589" y="1559"/>
            <a:chExt cx="566" cy="147"/>
          </a:xfrm>
        </p:grpSpPr>
        <p:sp>
          <p:nvSpPr>
            <p:cNvPr id="14485" name="Rectangle 33"/>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4486" name="Group 34"/>
            <p:cNvGrpSpPr>
              <a:grpSpLocks/>
            </p:cNvGrpSpPr>
            <p:nvPr/>
          </p:nvGrpSpPr>
          <p:grpSpPr bwMode="auto">
            <a:xfrm>
              <a:off x="4047" y="1570"/>
              <a:ext cx="65" cy="126"/>
              <a:chOff x="3439" y="1711"/>
              <a:chExt cx="631" cy="1219"/>
            </a:xfrm>
          </p:grpSpPr>
          <p:sp>
            <p:nvSpPr>
              <p:cNvPr id="14488" name="Freeform 35"/>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89" name="Line 36"/>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87" name="Rectangle 37"/>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4347" name="Group 38"/>
          <p:cNvGrpSpPr>
            <a:grpSpLocks/>
          </p:cNvGrpSpPr>
          <p:nvPr/>
        </p:nvGrpSpPr>
        <p:grpSpPr bwMode="auto">
          <a:xfrm>
            <a:off x="1608138" y="5243513"/>
            <a:ext cx="898525" cy="233362"/>
            <a:chOff x="3589" y="1559"/>
            <a:chExt cx="566" cy="147"/>
          </a:xfrm>
        </p:grpSpPr>
        <p:sp>
          <p:nvSpPr>
            <p:cNvPr id="14480" name="Rectangle 39"/>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4481" name="Group 40"/>
            <p:cNvGrpSpPr>
              <a:grpSpLocks/>
            </p:cNvGrpSpPr>
            <p:nvPr/>
          </p:nvGrpSpPr>
          <p:grpSpPr bwMode="auto">
            <a:xfrm>
              <a:off x="4047" y="1570"/>
              <a:ext cx="65" cy="126"/>
              <a:chOff x="3439" y="1711"/>
              <a:chExt cx="631" cy="1219"/>
            </a:xfrm>
          </p:grpSpPr>
          <p:sp>
            <p:nvSpPr>
              <p:cNvPr id="14483" name="Freeform 41"/>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84" name="Line 42"/>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82" name="Rectangle 43"/>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4348" name="Group 44"/>
          <p:cNvGrpSpPr>
            <a:grpSpLocks/>
          </p:cNvGrpSpPr>
          <p:nvPr/>
        </p:nvGrpSpPr>
        <p:grpSpPr bwMode="auto">
          <a:xfrm>
            <a:off x="1608138" y="5529263"/>
            <a:ext cx="898525" cy="233362"/>
            <a:chOff x="3589" y="1559"/>
            <a:chExt cx="566" cy="147"/>
          </a:xfrm>
        </p:grpSpPr>
        <p:sp>
          <p:nvSpPr>
            <p:cNvPr id="14475" name="Rectangle 4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4476" name="Group 46"/>
            <p:cNvGrpSpPr>
              <a:grpSpLocks/>
            </p:cNvGrpSpPr>
            <p:nvPr/>
          </p:nvGrpSpPr>
          <p:grpSpPr bwMode="auto">
            <a:xfrm>
              <a:off x="4047" y="1570"/>
              <a:ext cx="65" cy="126"/>
              <a:chOff x="3439" y="1711"/>
              <a:chExt cx="631" cy="1219"/>
            </a:xfrm>
          </p:grpSpPr>
          <p:sp>
            <p:nvSpPr>
              <p:cNvPr id="14478" name="Freeform 4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79" name="Line 4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77" name="Rectangle 4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4349" name="Text Box 51"/>
          <p:cNvSpPr txBox="1">
            <a:spLocks noChangeArrowheads="1"/>
          </p:cNvSpPr>
          <p:nvPr/>
        </p:nvSpPr>
        <p:spPr bwMode="auto">
          <a:xfrm>
            <a:off x="4010025" y="4603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Payment</a:t>
            </a:r>
          </a:p>
        </p:txBody>
      </p:sp>
      <p:sp>
        <p:nvSpPr>
          <p:cNvPr id="14350" name="Line 52"/>
          <p:cNvSpPr>
            <a:spLocks noChangeShapeType="1"/>
          </p:cNvSpPr>
          <p:nvPr/>
        </p:nvSpPr>
        <p:spPr bwMode="auto">
          <a:xfrm>
            <a:off x="4683125" y="438943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1" name="Group 53"/>
          <p:cNvGrpSpPr>
            <a:grpSpLocks/>
          </p:cNvGrpSpPr>
          <p:nvPr/>
        </p:nvGrpSpPr>
        <p:grpSpPr bwMode="auto">
          <a:xfrm>
            <a:off x="4170363" y="4964113"/>
            <a:ext cx="682625" cy="474662"/>
            <a:chOff x="3153" y="1049"/>
            <a:chExt cx="752" cy="523"/>
          </a:xfrm>
        </p:grpSpPr>
        <p:sp>
          <p:nvSpPr>
            <p:cNvPr id="14473" name="Rectangle 5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4474"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2" name="Group 56"/>
          <p:cNvGrpSpPr>
            <a:grpSpLocks/>
          </p:cNvGrpSpPr>
          <p:nvPr/>
        </p:nvGrpSpPr>
        <p:grpSpPr bwMode="auto">
          <a:xfrm>
            <a:off x="4300538" y="5133975"/>
            <a:ext cx="682625" cy="474663"/>
            <a:chOff x="3153" y="1049"/>
            <a:chExt cx="752" cy="523"/>
          </a:xfrm>
        </p:grpSpPr>
        <p:sp>
          <p:nvSpPr>
            <p:cNvPr id="14471"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4472"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3" name="Group 59"/>
          <p:cNvGrpSpPr>
            <a:grpSpLocks/>
          </p:cNvGrpSpPr>
          <p:nvPr/>
        </p:nvGrpSpPr>
        <p:grpSpPr bwMode="auto">
          <a:xfrm>
            <a:off x="4429125" y="5303838"/>
            <a:ext cx="682625" cy="474662"/>
            <a:chOff x="3153" y="1049"/>
            <a:chExt cx="752" cy="523"/>
          </a:xfrm>
        </p:grpSpPr>
        <p:sp>
          <p:nvSpPr>
            <p:cNvPr id="14469" name="Rectangle 6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4470" name="Picture 6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99" name="Text Box 109"/>
          <p:cNvSpPr txBox="1">
            <a:spLocks noChangeArrowheads="1"/>
          </p:cNvSpPr>
          <p:nvPr/>
        </p:nvSpPr>
        <p:spPr bwMode="auto">
          <a:xfrm>
            <a:off x="2735263" y="4603750"/>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Invoice</a:t>
            </a:r>
          </a:p>
        </p:txBody>
      </p:sp>
      <p:sp>
        <p:nvSpPr>
          <p:cNvPr id="14400" name="Line 110"/>
          <p:cNvSpPr>
            <a:spLocks noChangeShapeType="1"/>
          </p:cNvSpPr>
          <p:nvPr/>
        </p:nvSpPr>
        <p:spPr bwMode="auto">
          <a:xfrm>
            <a:off x="3302001" y="438943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436" name="Group 112"/>
          <p:cNvGrpSpPr>
            <a:grpSpLocks/>
          </p:cNvGrpSpPr>
          <p:nvPr/>
        </p:nvGrpSpPr>
        <p:grpSpPr bwMode="auto">
          <a:xfrm>
            <a:off x="2896508" y="4946542"/>
            <a:ext cx="621393" cy="700195"/>
            <a:chOff x="2683" y="1519"/>
            <a:chExt cx="557" cy="628"/>
          </a:xfrm>
        </p:grpSpPr>
        <p:sp>
          <p:nvSpPr>
            <p:cNvPr id="14458" name="AutoShape 11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4459"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460"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1"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2"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3"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4"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5"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6"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7"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8"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403" name="Group 146"/>
          <p:cNvGrpSpPr>
            <a:grpSpLocks/>
          </p:cNvGrpSpPr>
          <p:nvPr/>
        </p:nvGrpSpPr>
        <p:grpSpPr bwMode="auto">
          <a:xfrm>
            <a:off x="3249613" y="5256213"/>
            <a:ext cx="620713" cy="700087"/>
            <a:chOff x="2059" y="3336"/>
            <a:chExt cx="391" cy="441"/>
          </a:xfrm>
        </p:grpSpPr>
        <p:sp>
          <p:nvSpPr>
            <p:cNvPr id="14425" name="AutoShape 147"/>
            <p:cNvSpPr>
              <a:spLocks noChangeArrowheads="1"/>
            </p:cNvSpPr>
            <p:nvPr/>
          </p:nvSpPr>
          <p:spPr bwMode="auto">
            <a:xfrm rot="10800000" flipH="1">
              <a:off x="2059" y="3336"/>
              <a:ext cx="391" cy="441"/>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4426"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427" name="Line 149"/>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8" name="Line 150"/>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9" name="Line 151"/>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0" name="Line 152"/>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1" name="Line 153"/>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2" name="Line 154"/>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3" name="Line 155"/>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4" name="Line 156"/>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5" name="Line 157"/>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55" name="Text Box 264"/>
          <p:cNvSpPr txBox="1">
            <a:spLocks noChangeArrowheads="1"/>
          </p:cNvSpPr>
          <p:nvPr/>
        </p:nvSpPr>
        <p:spPr bwMode="auto">
          <a:xfrm>
            <a:off x="957263" y="1365250"/>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Account</a:t>
            </a:r>
          </a:p>
        </p:txBody>
      </p:sp>
      <p:grpSp>
        <p:nvGrpSpPr>
          <p:cNvPr id="14357" name="Group 286"/>
          <p:cNvGrpSpPr>
            <a:grpSpLocks/>
          </p:cNvGrpSpPr>
          <p:nvPr/>
        </p:nvGrpSpPr>
        <p:grpSpPr bwMode="auto">
          <a:xfrm>
            <a:off x="3268663" y="2359025"/>
            <a:ext cx="1579562" cy="992188"/>
            <a:chOff x="4591" y="1484"/>
            <a:chExt cx="995" cy="625"/>
          </a:xfrm>
        </p:grpSpPr>
        <p:sp>
          <p:nvSpPr>
            <p:cNvPr id="14368" name="Text Box 287"/>
            <p:cNvSpPr txBox="1">
              <a:spLocks noChangeArrowheads="1"/>
            </p:cNvSpPr>
            <p:nvPr/>
          </p:nvSpPr>
          <p:spPr bwMode="auto">
            <a:xfrm>
              <a:off x="4591" y="1484"/>
              <a:ext cx="9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Delinquency</a:t>
              </a:r>
            </a:p>
          </p:txBody>
        </p:sp>
        <p:grpSp>
          <p:nvGrpSpPr>
            <p:cNvPr id="14369" name="Group 288"/>
            <p:cNvGrpSpPr>
              <a:grpSpLocks/>
            </p:cNvGrpSpPr>
            <p:nvPr/>
          </p:nvGrpSpPr>
          <p:grpSpPr bwMode="auto">
            <a:xfrm>
              <a:off x="4887" y="1681"/>
              <a:ext cx="478" cy="428"/>
              <a:chOff x="712" y="2335"/>
              <a:chExt cx="1153" cy="1032"/>
            </a:xfrm>
          </p:grpSpPr>
          <p:sp>
            <p:nvSpPr>
              <p:cNvPr id="14370" name="Oval 289"/>
              <p:cNvSpPr>
                <a:spLocks noChangeArrowheads="1"/>
              </p:cNvSpPr>
              <p:nvPr/>
            </p:nvSpPr>
            <p:spPr bwMode="auto">
              <a:xfrm>
                <a:off x="712" y="2479"/>
                <a:ext cx="889" cy="888"/>
              </a:xfrm>
              <a:prstGeom prst="ellipse">
                <a:avLst/>
              </a:prstGeom>
              <a:solidFill>
                <a:schemeClr val="bg1"/>
              </a:solidFill>
              <a:ln w="12700" algn="ctr">
                <a:solidFill>
                  <a:schemeClr val="hlink"/>
                </a:solidFill>
                <a:round/>
                <a:headEnd/>
                <a:tailEnd/>
              </a:ln>
            </p:spPr>
            <p:txBody>
              <a:bodyPr lIns="0" tIns="0" rIns="0" bIns="0" anchor="ctr">
                <a:spAutoFit/>
              </a:bodyPr>
              <a:lstStyle/>
              <a:p>
                <a:endParaRPr lang="en-US"/>
              </a:p>
            </p:txBody>
          </p:sp>
          <p:sp>
            <p:nvSpPr>
              <p:cNvPr id="14371" name="AutoShape 290"/>
              <p:cNvSpPr>
                <a:spLocks noChangeArrowheads="1"/>
              </p:cNvSpPr>
              <p:nvPr/>
            </p:nvSpPr>
            <p:spPr bwMode="auto">
              <a:xfrm rot="2099521">
                <a:off x="1317" y="2434"/>
                <a:ext cx="237" cy="253"/>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endParaRPr lang="en-US"/>
              </a:p>
            </p:txBody>
          </p:sp>
          <p:grpSp>
            <p:nvGrpSpPr>
              <p:cNvPr id="14372" name="Group 291"/>
              <p:cNvGrpSpPr>
                <a:grpSpLocks/>
              </p:cNvGrpSpPr>
              <p:nvPr/>
            </p:nvGrpSpPr>
            <p:grpSpPr bwMode="auto">
              <a:xfrm rot="2037667">
                <a:off x="1598" y="3032"/>
                <a:ext cx="267" cy="305"/>
                <a:chOff x="1830" y="2215"/>
                <a:chExt cx="267" cy="305"/>
              </a:xfrm>
            </p:grpSpPr>
            <p:sp>
              <p:nvSpPr>
                <p:cNvPr id="14374" name="Line 292"/>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5" name="Line 293"/>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6" name="Line 294"/>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7" name="Line 295"/>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8" name="Line 296"/>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73" name="Freeform 297"/>
              <p:cNvSpPr>
                <a:spLocks/>
              </p:cNvSpPr>
              <p:nvPr/>
            </p:nvSpPr>
            <p:spPr bwMode="auto">
              <a:xfrm>
                <a:off x="1474" y="2335"/>
                <a:ext cx="344" cy="872"/>
              </a:xfrm>
              <a:custGeom>
                <a:avLst/>
                <a:gdLst>
                  <a:gd name="T0" fmla="*/ 0 w 443"/>
                  <a:gd name="T1" fmla="*/ 6 h 1023"/>
                  <a:gd name="T2" fmla="*/ 2 w 443"/>
                  <a:gd name="T3" fmla="*/ 3 h 1023"/>
                  <a:gd name="T4" fmla="*/ 2 w 443"/>
                  <a:gd name="T5" fmla="*/ 3 h 1023"/>
                  <a:gd name="T6" fmla="*/ 2 w 443"/>
                  <a:gd name="T7" fmla="*/ 3 h 1023"/>
                  <a:gd name="T8" fmla="*/ 2 w 443"/>
                  <a:gd name="T9" fmla="*/ 6 h 1023"/>
                  <a:gd name="T10" fmla="*/ 2 w 443"/>
                  <a:gd name="T11" fmla="*/ 12 h 1023"/>
                  <a:gd name="T12" fmla="*/ 2 w 443"/>
                  <a:gd name="T13" fmla="*/ 18 h 1023"/>
                  <a:gd name="T14" fmla="*/ 2 w 443"/>
                  <a:gd name="T15" fmla="*/ 26 h 1023"/>
                  <a:gd name="T16" fmla="*/ 2 w 443"/>
                  <a:gd name="T17" fmla="*/ 32 h 1023"/>
                  <a:gd name="T18" fmla="*/ 2 w 443"/>
                  <a:gd name="T19" fmla="*/ 38 h 1023"/>
                  <a:gd name="T20" fmla="*/ 2 w 443"/>
                  <a:gd name="T21" fmla="*/ 42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sp>
        <p:nvSpPr>
          <p:cNvPr id="14358" name="Line 299"/>
          <p:cNvSpPr>
            <a:spLocks noChangeShapeType="1"/>
          </p:cNvSpPr>
          <p:nvPr/>
        </p:nvSpPr>
        <p:spPr bwMode="auto">
          <a:xfrm>
            <a:off x="1585913" y="2176463"/>
            <a:ext cx="2371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9" name="Line 300"/>
          <p:cNvSpPr>
            <a:spLocks noChangeShapeType="1"/>
          </p:cNvSpPr>
          <p:nvPr/>
        </p:nvSpPr>
        <p:spPr bwMode="auto">
          <a:xfrm>
            <a:off x="1590675" y="2168525"/>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Text Box 301"/>
          <p:cNvSpPr txBox="1">
            <a:spLocks noChangeArrowheads="1"/>
          </p:cNvSpPr>
          <p:nvPr/>
        </p:nvSpPr>
        <p:spPr bwMode="auto">
          <a:xfrm>
            <a:off x="1068388" y="24193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grpSp>
        <p:nvGrpSpPr>
          <p:cNvPr id="14361" name="Group 302"/>
          <p:cNvGrpSpPr>
            <a:grpSpLocks/>
          </p:cNvGrpSpPr>
          <p:nvPr/>
        </p:nvGrpSpPr>
        <p:grpSpPr bwMode="auto">
          <a:xfrm>
            <a:off x="1250950" y="2752725"/>
            <a:ext cx="935038" cy="1228725"/>
            <a:chOff x="1196" y="1703"/>
            <a:chExt cx="589" cy="774"/>
          </a:xfrm>
        </p:grpSpPr>
        <p:sp>
          <p:nvSpPr>
            <p:cNvPr id="14365" name="AutoShape 303"/>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66" name="AutoShape 304"/>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67" name="AutoShape 305"/>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4362" name="Line 306"/>
          <p:cNvSpPr>
            <a:spLocks noChangeShapeType="1"/>
          </p:cNvSpPr>
          <p:nvPr/>
        </p:nvSpPr>
        <p:spPr bwMode="auto">
          <a:xfrm>
            <a:off x="2070100" y="438943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3" name="Line 307"/>
          <p:cNvSpPr>
            <a:spLocks noChangeShapeType="1"/>
          </p:cNvSpPr>
          <p:nvPr/>
        </p:nvSpPr>
        <p:spPr bwMode="auto">
          <a:xfrm>
            <a:off x="3937000" y="2168525"/>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4" name="Title 171"/>
          <p:cNvSpPr>
            <a:spLocks noGrp="1"/>
          </p:cNvSpPr>
          <p:nvPr>
            <p:ph type="title"/>
          </p:nvPr>
        </p:nvSpPr>
        <p:spPr/>
        <p:txBody>
          <a:bodyPr/>
          <a:lstStyle/>
          <a:p>
            <a:r>
              <a:rPr lang="en-US" smtClean="0"/>
              <a:t>Delinquencies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bwMode="gray"/>
        <p:txBody>
          <a:bodyPr/>
          <a:lstStyle/>
          <a:p>
            <a:pPr>
              <a:lnSpc>
                <a:spcPct val="150000"/>
              </a:lnSpc>
              <a:buFont typeface="Arial" charset="0"/>
              <a:buChar char="•"/>
            </a:pPr>
            <a:r>
              <a:rPr lang="en-US" sz="2600" smtClean="0">
                <a:solidFill>
                  <a:schemeClr val="hlink"/>
                </a:solidFill>
              </a:rPr>
              <a:t>Account basics</a:t>
            </a:r>
          </a:p>
          <a:p>
            <a:pPr>
              <a:lnSpc>
                <a:spcPct val="150000"/>
              </a:lnSpc>
              <a:buFont typeface="Arial" charset="0"/>
              <a:buChar char="•"/>
            </a:pPr>
            <a:r>
              <a:rPr lang="en-US" sz="2600" smtClean="0"/>
              <a:t>Creating an account</a:t>
            </a:r>
          </a:p>
          <a:p>
            <a:pPr>
              <a:lnSpc>
                <a:spcPct val="150000"/>
              </a:lnSpc>
              <a:buFont typeface="Arial" charset="0"/>
              <a:buChar char="•"/>
            </a:pPr>
            <a:r>
              <a:rPr lang="en-US" sz="2600" smtClean="0">
                <a:solidFill>
                  <a:schemeClr val="hlink"/>
                </a:solidFill>
              </a:rPr>
              <a:t>Producer basics</a:t>
            </a:r>
          </a:p>
          <a:p>
            <a:pPr>
              <a:lnSpc>
                <a:spcPct val="150000"/>
              </a:lnSpc>
              <a:buFont typeface="Arial" charset="0"/>
              <a:buChar char="•"/>
            </a:pPr>
            <a:r>
              <a:rPr lang="en-US" sz="2600" smtClean="0">
                <a:solidFill>
                  <a:schemeClr val="hlink"/>
                </a:solidFill>
              </a:rPr>
              <a:t>Creating a producer</a:t>
            </a:r>
          </a:p>
          <a:p>
            <a:pPr>
              <a:lnSpc>
                <a:spcPct val="150000"/>
              </a:lnSpc>
              <a:buFont typeface="Arial" charset="0"/>
              <a:buChar char="•"/>
            </a:pPr>
            <a:r>
              <a:rPr lang="en-US" sz="2600" smtClean="0">
                <a:solidFill>
                  <a:schemeClr val="hlink"/>
                </a:solidFill>
              </a:rPr>
              <a:t>Creating sample data</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148"/>
          <p:cNvGrpSpPr>
            <a:grpSpLocks/>
          </p:cNvGrpSpPr>
          <p:nvPr/>
        </p:nvGrpSpPr>
        <p:grpSpPr bwMode="auto">
          <a:xfrm>
            <a:off x="4189514" y="2829098"/>
            <a:ext cx="1322196" cy="1045989"/>
            <a:chOff x="3942556" y="1245638"/>
            <a:chExt cx="1284287" cy="1016000"/>
          </a:xfrm>
        </p:grpSpPr>
        <p:pic>
          <p:nvPicPr>
            <p:cNvPr id="79"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3"/>
            <p:cNvGrpSpPr>
              <a:grpSpLocks/>
            </p:cNvGrpSpPr>
            <p:nvPr/>
          </p:nvGrpSpPr>
          <p:grpSpPr bwMode="auto">
            <a:xfrm rot="-960000">
              <a:off x="4485519" y="1533397"/>
              <a:ext cx="426056" cy="480044"/>
              <a:chOff x="2324" y="435"/>
              <a:chExt cx="933" cy="1052"/>
            </a:xfrm>
          </p:grpSpPr>
          <p:sp>
            <p:nvSpPr>
              <p:cNvPr id="81"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2"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3"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4"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5" name="Group 8"/>
              <p:cNvGrpSpPr>
                <a:grpSpLocks/>
              </p:cNvGrpSpPr>
              <p:nvPr/>
            </p:nvGrpSpPr>
            <p:grpSpPr bwMode="auto">
              <a:xfrm>
                <a:off x="2889" y="957"/>
                <a:ext cx="348" cy="510"/>
                <a:chOff x="2784" y="3210"/>
                <a:chExt cx="523" cy="772"/>
              </a:xfrm>
            </p:grpSpPr>
            <p:sp>
              <p:nvSpPr>
                <p:cNvPr id="8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8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8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8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6387" name="Rectangle 2"/>
          <p:cNvSpPr>
            <a:spLocks noGrp="1" noChangeArrowheads="1"/>
          </p:cNvSpPr>
          <p:nvPr>
            <p:ph type="title"/>
          </p:nvPr>
        </p:nvSpPr>
        <p:spPr/>
        <p:txBody>
          <a:bodyPr/>
          <a:lstStyle/>
          <a:p>
            <a:pPr eaLnBrk="1" hangingPunct="1"/>
            <a:r>
              <a:rPr lang="en-US" smtClean="0"/>
              <a:t>Creating accounts</a:t>
            </a:r>
          </a:p>
        </p:txBody>
      </p:sp>
      <p:sp>
        <p:nvSpPr>
          <p:cNvPr id="16388" name="Rectangle 3"/>
          <p:cNvSpPr>
            <a:spLocks noGrp="1" noChangeArrowheads="1"/>
          </p:cNvSpPr>
          <p:nvPr>
            <p:ph idx="1"/>
          </p:nvPr>
        </p:nvSpPr>
        <p:spPr>
          <a:xfrm>
            <a:off x="519113" y="914400"/>
            <a:ext cx="8318500" cy="1338413"/>
          </a:xfrm>
        </p:spPr>
        <p:txBody>
          <a:bodyPr/>
          <a:lstStyle/>
          <a:p>
            <a:pPr>
              <a:buFont typeface="Arial" charset="0"/>
              <a:buChar char="•"/>
            </a:pPr>
            <a:r>
              <a:rPr lang="en-US" dirty="0" smtClean="0"/>
              <a:t>Accounts are typically created through the integration with a PAS when a billing instruction is received </a:t>
            </a:r>
          </a:p>
          <a:p>
            <a:pPr lvl="1"/>
            <a:r>
              <a:rPr lang="en-US" dirty="0" smtClean="0"/>
              <a:t>During development and testing, users can create accounts manually or use a data builder to create them</a:t>
            </a:r>
          </a:p>
          <a:p>
            <a:pPr lvl="1"/>
            <a:endParaRPr lang="en-US" dirty="0" smtClean="0"/>
          </a:p>
          <a:p>
            <a:pPr lvl="1"/>
            <a:endParaRPr lang="en-US" dirty="0" smtClean="0"/>
          </a:p>
          <a:p>
            <a:pPr lvl="1"/>
            <a:endParaRPr lang="en-US" dirty="0" smtClean="0"/>
          </a:p>
          <a:p>
            <a:pPr lvl="1"/>
            <a:endParaRPr lang="en-US" dirty="0" smtClean="0"/>
          </a:p>
          <a:p>
            <a:pPr>
              <a:buFont typeface="Arial" charset="0"/>
              <a:buChar char="•"/>
            </a:pPr>
            <a:r>
              <a:rPr lang="en-US" dirty="0" smtClean="0"/>
              <a:t>You can create a new account from the </a:t>
            </a:r>
            <a:r>
              <a:rPr lang="en-US" b="1" dirty="0" smtClean="0">
                <a:latin typeface="Courier New" pitchFamily="49" charset="0"/>
                <a:cs typeface="Courier New" pitchFamily="49" charset="0"/>
              </a:rPr>
              <a:t>Account</a:t>
            </a:r>
            <a:r>
              <a:rPr lang="en-US" dirty="0" smtClean="0"/>
              <a:t> tab</a:t>
            </a:r>
          </a:p>
        </p:txBody>
      </p:sp>
      <p:sp>
        <p:nvSpPr>
          <p:cNvPr id="16389" name="AutoShape 62"/>
          <p:cNvSpPr>
            <a:spLocks noChangeArrowheads="1"/>
          </p:cNvSpPr>
          <p:nvPr/>
        </p:nvSpPr>
        <p:spPr bwMode="auto">
          <a:xfrm rot="2187570">
            <a:off x="4986338" y="2379663"/>
            <a:ext cx="636587" cy="636587"/>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6390" name="AutoShape 66"/>
          <p:cNvSpPr>
            <a:spLocks noChangeArrowheads="1"/>
          </p:cNvSpPr>
          <p:nvPr/>
        </p:nvSpPr>
        <p:spPr bwMode="auto">
          <a:xfrm flipV="1">
            <a:off x="2324100" y="3411538"/>
            <a:ext cx="2116138" cy="388937"/>
          </a:xfrm>
          <a:prstGeom prst="rightArrow">
            <a:avLst>
              <a:gd name="adj1" fmla="val 49537"/>
              <a:gd name="adj2" fmla="val 117003"/>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6391" name="AutoShape 126"/>
          <p:cNvSpPr>
            <a:spLocks noChangeArrowheads="1"/>
          </p:cNvSpPr>
          <p:nvPr/>
        </p:nvSpPr>
        <p:spPr bwMode="auto">
          <a:xfrm flipH="1" flipV="1">
            <a:off x="5389563" y="2982913"/>
            <a:ext cx="2462212" cy="388937"/>
          </a:xfrm>
          <a:prstGeom prst="rightArrow">
            <a:avLst>
              <a:gd name="adj1" fmla="val 49537"/>
              <a:gd name="adj2" fmla="val 136138"/>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6392" name="Rectangle 123"/>
          <p:cNvSpPr>
            <a:spLocks noChangeArrowheads="1"/>
          </p:cNvSpPr>
          <p:nvPr/>
        </p:nvSpPr>
        <p:spPr bwMode="auto">
          <a:xfrm>
            <a:off x="1042988" y="2771775"/>
            <a:ext cx="1249362" cy="1103313"/>
          </a:xfrm>
          <a:prstGeom prst="rect">
            <a:avLst/>
          </a:prstGeom>
          <a:solidFill>
            <a:srgbClr val="F0F057"/>
          </a:solidFill>
          <a:ln w="28575" algn="ctr">
            <a:solidFill>
              <a:schemeClr val="accent1"/>
            </a:solidFill>
            <a:miter lim="800000"/>
            <a:headEnd/>
            <a:tailEnd/>
          </a:ln>
        </p:spPr>
        <p:txBody>
          <a:bodyPr lIns="0" tIns="0" rIns="0" bIns="0" anchor="ctr"/>
          <a:lstStyle/>
          <a:p>
            <a:endParaRPr lang="en-US"/>
          </a:p>
        </p:txBody>
      </p:sp>
      <p:sp>
        <p:nvSpPr>
          <p:cNvPr id="16393" name="Text Box 124"/>
          <p:cNvSpPr txBox="1">
            <a:spLocks noChangeArrowheads="1"/>
          </p:cNvSpPr>
          <p:nvPr/>
        </p:nvSpPr>
        <p:spPr bwMode="invGray">
          <a:xfrm>
            <a:off x="993775" y="3462338"/>
            <a:ext cx="1289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buClrTx/>
            </a:pPr>
            <a:r>
              <a:rPr lang="en-US" sz="1800">
                <a:solidFill>
                  <a:schemeClr val="accent1"/>
                </a:solidFill>
                <a:latin typeface="MetaPlusBook-Roman" pitchFamily="34" charset="0"/>
              </a:rPr>
              <a:t>PAS</a:t>
            </a:r>
          </a:p>
        </p:txBody>
      </p:sp>
      <p:pic>
        <p:nvPicPr>
          <p:cNvPr id="16394" name="Picture 125"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6513" y="2840038"/>
            <a:ext cx="6921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5" name="Group 140"/>
          <p:cNvGrpSpPr>
            <a:grpSpLocks/>
          </p:cNvGrpSpPr>
          <p:nvPr/>
        </p:nvGrpSpPr>
        <p:grpSpPr bwMode="auto">
          <a:xfrm>
            <a:off x="2854325" y="2678113"/>
            <a:ext cx="790575" cy="1211262"/>
            <a:chOff x="-376" y="1411"/>
            <a:chExt cx="498" cy="763"/>
          </a:xfrm>
        </p:grpSpPr>
        <p:grpSp>
          <p:nvGrpSpPr>
            <p:cNvPr id="16399" name="Group 100"/>
            <p:cNvGrpSpPr>
              <a:grpSpLocks/>
            </p:cNvGrpSpPr>
            <p:nvPr/>
          </p:nvGrpSpPr>
          <p:grpSpPr bwMode="auto">
            <a:xfrm>
              <a:off x="-376" y="1411"/>
              <a:ext cx="498" cy="763"/>
              <a:chOff x="3520" y="1613"/>
              <a:chExt cx="1440" cy="2499"/>
            </a:xfrm>
          </p:grpSpPr>
          <p:sp>
            <p:nvSpPr>
              <p:cNvPr id="16415" name="Freeform 101"/>
              <p:cNvSpPr>
                <a:spLocks/>
              </p:cNvSpPr>
              <p:nvPr/>
            </p:nvSpPr>
            <p:spPr bwMode="auto">
              <a:xfrm>
                <a:off x="3520" y="1832"/>
                <a:ext cx="1440" cy="2280"/>
              </a:xfrm>
              <a:custGeom>
                <a:avLst/>
                <a:gdLst>
                  <a:gd name="T0" fmla="*/ 0 w 1440"/>
                  <a:gd name="T1" fmla="*/ 2272 h 2280"/>
                  <a:gd name="T2" fmla="*/ 0 w 1440"/>
                  <a:gd name="T3" fmla="*/ 464 h 2280"/>
                  <a:gd name="T4" fmla="*/ 728 w 1440"/>
                  <a:gd name="T5" fmla="*/ 0 h 2280"/>
                  <a:gd name="T6" fmla="*/ 1440 w 1440"/>
                  <a:gd name="T7" fmla="*/ 464 h 2280"/>
                  <a:gd name="T8" fmla="*/ 1440 w 1440"/>
                  <a:gd name="T9" fmla="*/ 2280 h 2280"/>
                  <a:gd name="T10" fmla="*/ 0 w 1440"/>
                  <a:gd name="T11" fmla="*/ 2272 h 2280"/>
                  <a:gd name="T12" fmla="*/ 0 60000 65536"/>
                  <a:gd name="T13" fmla="*/ 0 60000 65536"/>
                  <a:gd name="T14" fmla="*/ 0 60000 65536"/>
                  <a:gd name="T15" fmla="*/ 0 60000 65536"/>
                  <a:gd name="T16" fmla="*/ 0 60000 65536"/>
                  <a:gd name="T17" fmla="*/ 0 60000 65536"/>
                  <a:gd name="T18" fmla="*/ 0 w 1440"/>
                  <a:gd name="T19" fmla="*/ 0 h 2280"/>
                  <a:gd name="T20" fmla="*/ 1440 w 1440"/>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440" h="2280">
                    <a:moveTo>
                      <a:pt x="0" y="2272"/>
                    </a:moveTo>
                    <a:lnTo>
                      <a:pt x="0" y="464"/>
                    </a:lnTo>
                    <a:lnTo>
                      <a:pt x="728" y="0"/>
                    </a:lnTo>
                    <a:lnTo>
                      <a:pt x="1440" y="464"/>
                    </a:lnTo>
                    <a:lnTo>
                      <a:pt x="1440" y="2280"/>
                    </a:lnTo>
                    <a:lnTo>
                      <a:pt x="0" y="2272"/>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16416" name="Freeform 102"/>
              <p:cNvSpPr>
                <a:spLocks/>
              </p:cNvSpPr>
              <p:nvPr/>
            </p:nvSpPr>
            <p:spPr bwMode="auto">
              <a:xfrm rot="2567545">
                <a:off x="4072" y="1613"/>
                <a:ext cx="348" cy="336"/>
              </a:xfrm>
              <a:custGeom>
                <a:avLst/>
                <a:gdLst>
                  <a:gd name="T0" fmla="*/ 1 w 609"/>
                  <a:gd name="T1" fmla="*/ 1 h 587"/>
                  <a:gd name="T2" fmla="*/ 1 w 609"/>
                  <a:gd name="T3" fmla="*/ 1 h 587"/>
                  <a:gd name="T4" fmla="*/ 1 w 609"/>
                  <a:gd name="T5" fmla="*/ 1 h 587"/>
                  <a:gd name="T6" fmla="*/ 1 w 609"/>
                  <a:gd name="T7" fmla="*/ 1 h 587"/>
                  <a:gd name="T8" fmla="*/ 1 w 609"/>
                  <a:gd name="T9" fmla="*/ 1 h 587"/>
                  <a:gd name="T10" fmla="*/ 1 w 609"/>
                  <a:gd name="T11" fmla="*/ 1 h 587"/>
                  <a:gd name="T12" fmla="*/ 0 w 609"/>
                  <a:gd name="T13" fmla="*/ 1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7" name="Oval 103"/>
              <p:cNvSpPr>
                <a:spLocks noChangeArrowheads="1"/>
              </p:cNvSpPr>
              <p:nvPr/>
            </p:nvSpPr>
            <p:spPr bwMode="auto">
              <a:xfrm rot="2567545">
                <a:off x="4175" y="1926"/>
                <a:ext cx="144" cy="143"/>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6400" name="Group 129"/>
            <p:cNvGrpSpPr>
              <a:grpSpLocks/>
            </p:cNvGrpSpPr>
            <p:nvPr/>
          </p:nvGrpSpPr>
          <p:grpSpPr bwMode="auto">
            <a:xfrm>
              <a:off x="-328" y="1633"/>
              <a:ext cx="392" cy="145"/>
              <a:chOff x="3873" y="1278"/>
              <a:chExt cx="392" cy="145"/>
            </a:xfrm>
          </p:grpSpPr>
          <p:grpSp>
            <p:nvGrpSpPr>
              <p:cNvPr id="16411" name="Group 119"/>
              <p:cNvGrpSpPr>
                <a:grpSpLocks/>
              </p:cNvGrpSpPr>
              <p:nvPr/>
            </p:nvGrpSpPr>
            <p:grpSpPr bwMode="auto">
              <a:xfrm>
                <a:off x="4190" y="1278"/>
                <a:ext cx="75" cy="145"/>
                <a:chOff x="3439" y="1711"/>
                <a:chExt cx="631" cy="1219"/>
              </a:xfrm>
            </p:grpSpPr>
            <p:sp>
              <p:nvSpPr>
                <p:cNvPr id="16413" name="Freeform 12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4" name="Line 121"/>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12" name="Line 128"/>
              <p:cNvSpPr>
                <a:spLocks noChangeShapeType="1"/>
              </p:cNvSpPr>
              <p:nvPr/>
            </p:nvSpPr>
            <p:spPr bwMode="auto">
              <a:xfrm>
                <a:off x="3873" y="1351"/>
                <a:ext cx="2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01" name="Group 130"/>
            <p:cNvGrpSpPr>
              <a:grpSpLocks/>
            </p:cNvGrpSpPr>
            <p:nvPr/>
          </p:nvGrpSpPr>
          <p:grpSpPr bwMode="auto">
            <a:xfrm>
              <a:off x="-328" y="1808"/>
              <a:ext cx="392" cy="145"/>
              <a:chOff x="3873" y="1278"/>
              <a:chExt cx="392" cy="145"/>
            </a:xfrm>
          </p:grpSpPr>
          <p:grpSp>
            <p:nvGrpSpPr>
              <p:cNvPr id="16407" name="Group 131"/>
              <p:cNvGrpSpPr>
                <a:grpSpLocks/>
              </p:cNvGrpSpPr>
              <p:nvPr/>
            </p:nvGrpSpPr>
            <p:grpSpPr bwMode="auto">
              <a:xfrm>
                <a:off x="4190" y="1278"/>
                <a:ext cx="75" cy="145"/>
                <a:chOff x="3439" y="1711"/>
                <a:chExt cx="631" cy="1219"/>
              </a:xfrm>
            </p:grpSpPr>
            <p:sp>
              <p:nvSpPr>
                <p:cNvPr id="16409" name="Freeform 13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0" name="Line 13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8" name="Line 134"/>
              <p:cNvSpPr>
                <a:spLocks noChangeShapeType="1"/>
              </p:cNvSpPr>
              <p:nvPr/>
            </p:nvSpPr>
            <p:spPr bwMode="auto">
              <a:xfrm>
                <a:off x="3873" y="1351"/>
                <a:ext cx="2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02" name="Group 135"/>
            <p:cNvGrpSpPr>
              <a:grpSpLocks/>
            </p:cNvGrpSpPr>
            <p:nvPr/>
          </p:nvGrpSpPr>
          <p:grpSpPr bwMode="auto">
            <a:xfrm>
              <a:off x="-328" y="1984"/>
              <a:ext cx="392" cy="145"/>
              <a:chOff x="3873" y="1278"/>
              <a:chExt cx="392" cy="145"/>
            </a:xfrm>
          </p:grpSpPr>
          <p:grpSp>
            <p:nvGrpSpPr>
              <p:cNvPr id="16403" name="Group 136"/>
              <p:cNvGrpSpPr>
                <a:grpSpLocks/>
              </p:cNvGrpSpPr>
              <p:nvPr/>
            </p:nvGrpSpPr>
            <p:grpSpPr bwMode="auto">
              <a:xfrm>
                <a:off x="4190" y="1278"/>
                <a:ext cx="75" cy="145"/>
                <a:chOff x="3439" y="1711"/>
                <a:chExt cx="631" cy="1219"/>
              </a:xfrm>
            </p:grpSpPr>
            <p:sp>
              <p:nvSpPr>
                <p:cNvPr id="16405" name="Freeform 13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6" name="Line 13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4" name="Line 139"/>
              <p:cNvSpPr>
                <a:spLocks noChangeShapeType="1"/>
              </p:cNvSpPr>
              <p:nvPr/>
            </p:nvSpPr>
            <p:spPr bwMode="auto">
              <a:xfrm>
                <a:off x="3873" y="1351"/>
                <a:ext cx="2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6396" name="AutoShape 67"/>
          <p:cNvSpPr>
            <a:spLocks noChangeArrowheads="1"/>
          </p:cNvSpPr>
          <p:nvPr/>
        </p:nvSpPr>
        <p:spPr bwMode="auto">
          <a:xfrm>
            <a:off x="7646988" y="2667000"/>
            <a:ext cx="830262" cy="8461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7" name="Text Box 141"/>
          <p:cNvSpPr txBox="1">
            <a:spLocks noChangeArrowheads="1"/>
          </p:cNvSpPr>
          <p:nvPr/>
        </p:nvSpPr>
        <p:spPr bwMode="auto">
          <a:xfrm>
            <a:off x="7780338" y="35798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eaLnBrk="1" hangingPunct="1"/>
            <a:r>
              <a:rPr lang="en-US"/>
              <a:t>User</a:t>
            </a:r>
          </a:p>
        </p:txBody>
      </p:sp>
      <p:pic>
        <p:nvPicPr>
          <p:cNvPr id="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16" y="4522571"/>
            <a:ext cx="4361666" cy="175481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and delinquency fields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17" y="792651"/>
            <a:ext cx="5329085" cy="5691798"/>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5" name="Text Box 21"/>
          <p:cNvSpPr txBox="1">
            <a:spLocks noChangeArrowheads="1"/>
          </p:cNvSpPr>
          <p:nvPr/>
        </p:nvSpPr>
        <p:spPr bwMode="auto">
          <a:xfrm>
            <a:off x="7135813" y="3279024"/>
            <a:ext cx="1577975" cy="82391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819"/>
                </a:solidFill>
              </a:rPr>
              <a:t>General account information</a:t>
            </a:r>
          </a:p>
        </p:txBody>
      </p:sp>
      <p:sp>
        <p:nvSpPr>
          <p:cNvPr id="6" name="Line 23"/>
          <p:cNvSpPr>
            <a:spLocks noChangeShapeType="1"/>
          </p:cNvSpPr>
          <p:nvPr/>
        </p:nvSpPr>
        <p:spPr bwMode="auto">
          <a:xfrm>
            <a:off x="6632575" y="3737812"/>
            <a:ext cx="431800" cy="1587"/>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 name="Text Box 28"/>
          <p:cNvSpPr txBox="1">
            <a:spLocks noChangeArrowheads="1"/>
          </p:cNvSpPr>
          <p:nvPr/>
        </p:nvSpPr>
        <p:spPr bwMode="auto">
          <a:xfrm>
            <a:off x="7135813" y="5935174"/>
            <a:ext cx="1408112" cy="54927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4628C"/>
                </a:solidFill>
              </a:rPr>
              <a:t>Delinquency</a:t>
            </a:r>
            <a:br>
              <a:rPr lang="en-US" sz="1800">
                <a:solidFill>
                  <a:srgbClr val="04628C"/>
                </a:solidFill>
              </a:rPr>
            </a:br>
            <a:r>
              <a:rPr lang="en-US" sz="1800">
                <a:solidFill>
                  <a:srgbClr val="04628C"/>
                </a:solidFill>
              </a:rPr>
              <a:t>plan</a:t>
            </a:r>
          </a:p>
        </p:txBody>
      </p:sp>
      <p:sp>
        <p:nvSpPr>
          <p:cNvPr id="8" name="Rectangle 29"/>
          <p:cNvSpPr>
            <a:spLocks noChangeArrowheads="1"/>
          </p:cNvSpPr>
          <p:nvPr/>
        </p:nvSpPr>
        <p:spPr bwMode="auto">
          <a:xfrm>
            <a:off x="573088" y="1778000"/>
            <a:ext cx="6059487" cy="3846052"/>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en-US"/>
          </a:p>
        </p:txBody>
      </p:sp>
      <p:sp>
        <p:nvSpPr>
          <p:cNvPr id="10" name="Line 23"/>
          <p:cNvSpPr>
            <a:spLocks noChangeShapeType="1"/>
          </p:cNvSpPr>
          <p:nvPr/>
        </p:nvSpPr>
        <p:spPr bwMode="auto">
          <a:xfrm>
            <a:off x="6646863" y="6251087"/>
            <a:ext cx="431800" cy="1587"/>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Rectangle 31"/>
          <p:cNvSpPr>
            <a:spLocks noChangeArrowheads="1"/>
          </p:cNvSpPr>
          <p:nvPr/>
        </p:nvSpPr>
        <p:spPr bwMode="auto">
          <a:xfrm>
            <a:off x="573088" y="6096609"/>
            <a:ext cx="6086475" cy="387839"/>
          </a:xfrm>
          <a:prstGeom prst="rect">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tIns="91440" bIns="91440" anchor="ctr"/>
          <a:lstStyle/>
          <a:p>
            <a:endParaRPr lang="en-US"/>
          </a:p>
        </p:txBody>
      </p:sp>
    </p:spTree>
    <p:extLst>
      <p:ext uri="{BB962C8B-B14F-4D97-AF65-F5344CB8AC3E}">
        <p14:creationId xmlns:p14="http://schemas.microsoft.com/office/powerpoint/2010/main" val="24071210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95" y="579000"/>
            <a:ext cx="47148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3"/>
          <p:cNvSpPr>
            <a:spLocks noGrp="1" noChangeArrowheads="1"/>
          </p:cNvSpPr>
          <p:nvPr>
            <p:ph type="title"/>
          </p:nvPr>
        </p:nvSpPr>
        <p:spPr/>
        <p:txBody>
          <a:bodyPr/>
          <a:lstStyle/>
          <a:p>
            <a:pPr eaLnBrk="1" hangingPunct="1"/>
            <a:r>
              <a:rPr lang="en-US" dirty="0" smtClean="0"/>
              <a:t>Invoicing and payment fields</a:t>
            </a:r>
          </a:p>
        </p:txBody>
      </p:sp>
      <p:sp>
        <p:nvSpPr>
          <p:cNvPr id="35845" name="Text Box 22"/>
          <p:cNvSpPr txBox="1">
            <a:spLocks noChangeArrowheads="1"/>
          </p:cNvSpPr>
          <p:nvPr/>
        </p:nvSpPr>
        <p:spPr bwMode="auto">
          <a:xfrm>
            <a:off x="6489537" y="5882482"/>
            <a:ext cx="1833562" cy="27463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rgbClr val="3F8E39"/>
                </a:solidFill>
              </a:rPr>
              <a:t>Payment fields</a:t>
            </a:r>
            <a:endParaRPr lang="en-US" sz="1800" dirty="0">
              <a:solidFill>
                <a:srgbClr val="3F8E39"/>
              </a:solidFill>
            </a:endParaRPr>
          </a:p>
        </p:txBody>
      </p:sp>
      <p:sp>
        <p:nvSpPr>
          <p:cNvPr id="35848" name="Rectangle 29"/>
          <p:cNvSpPr>
            <a:spLocks noChangeArrowheads="1"/>
          </p:cNvSpPr>
          <p:nvPr/>
        </p:nvSpPr>
        <p:spPr bwMode="auto">
          <a:xfrm>
            <a:off x="1219176" y="1406012"/>
            <a:ext cx="4916129" cy="4689987"/>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en-US"/>
          </a:p>
        </p:txBody>
      </p:sp>
      <p:sp>
        <p:nvSpPr>
          <p:cNvPr id="35849" name="Rectangle 30"/>
          <p:cNvSpPr>
            <a:spLocks noChangeArrowheads="1"/>
          </p:cNvSpPr>
          <p:nvPr/>
        </p:nvSpPr>
        <p:spPr bwMode="auto">
          <a:xfrm>
            <a:off x="1108364" y="5462954"/>
            <a:ext cx="5133174" cy="1066800"/>
          </a:xfrm>
          <a:prstGeom prst="rect">
            <a:avLst/>
          </a:prstGeom>
          <a:noFill/>
          <a:ln w="19050" algn="ctr">
            <a:solidFill>
              <a:srgbClr val="3F8E39"/>
            </a:solidFill>
            <a:miter lim="800000"/>
            <a:headEnd/>
            <a:tailEnd/>
          </a:ln>
          <a:extLst>
            <a:ext uri="{909E8E84-426E-40DD-AFC4-6F175D3DCCD1}">
              <a14:hiddenFill xmlns:a14="http://schemas.microsoft.com/office/drawing/2010/main">
                <a:solidFill>
                  <a:srgbClr val="FFFFFF"/>
                </a:solidFill>
              </a14:hiddenFill>
            </a:ext>
          </a:extLst>
        </p:spPr>
        <p:txBody>
          <a:bodyPr tIns="91440" bIns="91440" anchor="ctr"/>
          <a:lstStyle/>
          <a:p>
            <a:endParaRPr lang="en-US"/>
          </a:p>
        </p:txBody>
      </p:sp>
      <p:sp>
        <p:nvSpPr>
          <p:cNvPr id="16" name="Line 23"/>
          <p:cNvSpPr>
            <a:spLocks noChangeShapeType="1"/>
          </p:cNvSpPr>
          <p:nvPr/>
        </p:nvSpPr>
        <p:spPr bwMode="auto">
          <a:xfrm>
            <a:off x="6252691" y="6031635"/>
            <a:ext cx="199359" cy="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Text Box 22"/>
          <p:cNvSpPr txBox="1">
            <a:spLocks noChangeArrowheads="1"/>
          </p:cNvSpPr>
          <p:nvPr/>
        </p:nvSpPr>
        <p:spPr bwMode="auto">
          <a:xfrm>
            <a:off x="6378705" y="3328552"/>
            <a:ext cx="1833562" cy="27463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819"/>
                </a:solidFill>
              </a:rPr>
              <a:t>Invoicing fields</a:t>
            </a:r>
          </a:p>
        </p:txBody>
      </p:sp>
      <p:sp>
        <p:nvSpPr>
          <p:cNvPr id="18" name="Line 23"/>
          <p:cNvSpPr>
            <a:spLocks noChangeShapeType="1"/>
          </p:cNvSpPr>
          <p:nvPr/>
        </p:nvSpPr>
        <p:spPr bwMode="auto">
          <a:xfrm>
            <a:off x="6141859" y="3477705"/>
            <a:ext cx="199359"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D33819"/>
              </a:solidFill>
            </a:endParaRPr>
          </a:p>
        </p:txBody>
      </p:sp>
    </p:spTree>
    <p:extLst>
      <p:ext uri="{BB962C8B-B14F-4D97-AF65-F5344CB8AC3E}">
        <p14:creationId xmlns:p14="http://schemas.microsoft.com/office/powerpoint/2010/main" val="12627743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741"/>
          <p:cNvSpPr>
            <a:spLocks noGrp="1"/>
          </p:cNvSpPr>
          <p:nvPr>
            <p:ph type="title"/>
          </p:nvPr>
        </p:nvSpPr>
        <p:spPr/>
        <p:txBody>
          <a:bodyPr/>
          <a:lstStyle/>
          <a:p>
            <a:r>
              <a:rPr lang="en-US" smtClean="0"/>
              <a:t>Billing level options — direct </a:t>
            </a:r>
            <a:r>
              <a:rPr lang="en-US" dirty="0" smtClean="0"/>
              <a:t>bill policies</a:t>
            </a:r>
          </a:p>
        </p:txBody>
      </p:sp>
      <p:sp>
        <p:nvSpPr>
          <p:cNvPr id="44035" name="Content Placeholder 465"/>
          <p:cNvSpPr>
            <a:spLocks noGrp="1"/>
          </p:cNvSpPr>
          <p:nvPr>
            <p:ph idx="1"/>
          </p:nvPr>
        </p:nvSpPr>
        <p:spPr>
          <a:xfrm>
            <a:off x="519113" y="914400"/>
            <a:ext cx="4192587" cy="2076450"/>
          </a:xfrm>
        </p:spPr>
        <p:txBody>
          <a:bodyPr/>
          <a:lstStyle/>
          <a:p>
            <a:pPr>
              <a:buFont typeface="Arial" charset="0"/>
              <a:buChar char="•"/>
            </a:pPr>
            <a:r>
              <a:rPr lang="en-US" b="1" smtClean="0"/>
              <a:t>Account-level billing </a:t>
            </a:r>
            <a:r>
              <a:rPr lang="en-US" smtClean="0"/>
              <a:t>means invoice can have items from more than one policy  </a:t>
            </a:r>
          </a:p>
          <a:p>
            <a:pPr lvl="1">
              <a:buFont typeface="Arial" charset="0"/>
              <a:buChar char="•"/>
            </a:pPr>
            <a:r>
              <a:rPr lang="en-US" smtClean="0"/>
              <a:t>Fewer invoices and incoming payments</a:t>
            </a:r>
          </a:p>
          <a:p>
            <a:pPr lvl="1">
              <a:buFont typeface="Arial" charset="0"/>
              <a:buChar char="•"/>
            </a:pPr>
            <a:r>
              <a:rPr lang="en-US" smtClean="0"/>
              <a:t>All policies paid using same payment instrument</a:t>
            </a:r>
          </a:p>
        </p:txBody>
      </p:sp>
      <p:cxnSp>
        <p:nvCxnSpPr>
          <p:cNvPr id="44036" name="Straight Arrow Connector 731"/>
          <p:cNvCxnSpPr>
            <a:cxnSpLocks noChangeShapeType="1"/>
          </p:cNvCxnSpPr>
          <p:nvPr/>
        </p:nvCxnSpPr>
        <p:spPr bwMode="auto">
          <a:xfrm rot="16200000" flipH="1">
            <a:off x="2133600" y="4691063"/>
            <a:ext cx="504825" cy="6350"/>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44037" name="Freeform 3"/>
          <p:cNvSpPr>
            <a:spLocks/>
          </p:cNvSpPr>
          <p:nvPr/>
        </p:nvSpPr>
        <p:spPr bwMode="auto">
          <a:xfrm>
            <a:off x="2744788" y="3932238"/>
            <a:ext cx="558800" cy="555625"/>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038" name="Group 4"/>
          <p:cNvGrpSpPr>
            <a:grpSpLocks/>
          </p:cNvGrpSpPr>
          <p:nvPr/>
        </p:nvGrpSpPr>
        <p:grpSpPr bwMode="auto">
          <a:xfrm>
            <a:off x="2770188" y="3957638"/>
            <a:ext cx="439737" cy="442912"/>
            <a:chOff x="4244" y="2777"/>
            <a:chExt cx="832" cy="500"/>
          </a:xfrm>
        </p:grpSpPr>
        <p:sp>
          <p:nvSpPr>
            <p:cNvPr id="44501" name="Freeform 5"/>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2" name="Freeform 6"/>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3" name="Freeform 7"/>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4" name="Freeform 8"/>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5" name="Freeform 9"/>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6" name="Freeform 10"/>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7" name="Freeform 11"/>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8" name="Freeform 12"/>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9" name="Freeform 13"/>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10" name="Freeform 14"/>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039" name="Freeform 160"/>
          <p:cNvSpPr>
            <a:spLocks/>
          </p:cNvSpPr>
          <p:nvPr/>
        </p:nvSpPr>
        <p:spPr bwMode="auto">
          <a:xfrm>
            <a:off x="2098675" y="3932238"/>
            <a:ext cx="560388" cy="555625"/>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4040"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7888" y="3984625"/>
            <a:ext cx="46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Freeform 166"/>
          <p:cNvSpPr>
            <a:spLocks/>
          </p:cNvSpPr>
          <p:nvPr/>
        </p:nvSpPr>
        <p:spPr bwMode="auto">
          <a:xfrm>
            <a:off x="1454150" y="3932238"/>
            <a:ext cx="560388" cy="555625"/>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042" name="Group 167"/>
          <p:cNvGrpSpPr>
            <a:grpSpLocks/>
          </p:cNvGrpSpPr>
          <p:nvPr/>
        </p:nvGrpSpPr>
        <p:grpSpPr bwMode="auto">
          <a:xfrm flipH="1">
            <a:off x="1470025" y="4017963"/>
            <a:ext cx="528638" cy="377825"/>
            <a:chOff x="230" y="1087"/>
            <a:chExt cx="991" cy="709"/>
          </a:xfrm>
        </p:grpSpPr>
        <p:sp>
          <p:nvSpPr>
            <p:cNvPr id="44399"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0"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1"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2"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3"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4"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5"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6"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7"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8"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9"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0"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1"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2"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3"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4"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5"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6"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7"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8"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9"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0"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1"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2"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3"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4"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5"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6"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7"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8"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9"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0"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1"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2"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3"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4"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5"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6"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7"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8"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9"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0"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1"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2"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3"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4"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5"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6"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7"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8"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9"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0"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1"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2"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3"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4"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5"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6"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7"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8"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9"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0"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1"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2"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3"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4"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5"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6"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7"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8"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9"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0"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1"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2"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3"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4"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5"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6"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7"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8"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9"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0"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1"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2"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3"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4"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5"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6"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7"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8"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9"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0"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1"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2"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3"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4"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5"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6"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7"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8"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9"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0"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44043" name="Straight Arrow Connector 730"/>
          <p:cNvCxnSpPr>
            <a:cxnSpLocks noChangeShapeType="1"/>
          </p:cNvCxnSpPr>
          <p:nvPr/>
        </p:nvCxnSpPr>
        <p:spPr bwMode="auto">
          <a:xfrm>
            <a:off x="1724025" y="4473575"/>
            <a:ext cx="665163" cy="515938"/>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44044" name="Straight Arrow Connector 732"/>
          <p:cNvCxnSpPr>
            <a:cxnSpLocks noChangeShapeType="1"/>
          </p:cNvCxnSpPr>
          <p:nvPr/>
        </p:nvCxnSpPr>
        <p:spPr bwMode="auto">
          <a:xfrm rot="10800000" flipV="1">
            <a:off x="2389188" y="4505325"/>
            <a:ext cx="595312" cy="484188"/>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467" name="Content Placeholder 465"/>
          <p:cNvSpPr txBox="1">
            <a:spLocks/>
          </p:cNvSpPr>
          <p:nvPr/>
        </p:nvSpPr>
        <p:spPr bwMode="auto">
          <a:xfrm>
            <a:off x="4718050" y="903288"/>
            <a:ext cx="3862388" cy="3027362"/>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pitchFamily="34" charset="0"/>
              <a:buChar char="•"/>
              <a:defRPr/>
            </a:pPr>
            <a:r>
              <a:rPr lang="en-US" sz="2400" kern="0" dirty="0">
                <a:solidFill>
                  <a:schemeClr val="bg1"/>
                </a:solidFill>
                <a:latin typeface="+mn-lt"/>
                <a:ea typeface="Calibri" pitchFamily="34" charset="0"/>
                <a:cs typeface="Calibri" pitchFamily="34" charset="0"/>
              </a:rPr>
              <a:t>Policy-level billing </a:t>
            </a:r>
            <a:r>
              <a:rPr lang="en-US" sz="2400" b="0" kern="0" dirty="0">
                <a:solidFill>
                  <a:schemeClr val="bg1"/>
                </a:solidFill>
                <a:latin typeface="+mn-lt"/>
                <a:ea typeface="Calibri" pitchFamily="34" charset="0"/>
                <a:cs typeface="Calibri" pitchFamily="34" charset="0"/>
              </a:rPr>
              <a:t>means separate invoices for each policy</a:t>
            </a:r>
          </a:p>
          <a:p>
            <a:pPr marL="742950" lvl="1" indent="-285750" algn="l" eaLnBrk="0" hangingPunct="0">
              <a:spcBef>
                <a:spcPct val="40000"/>
              </a:spcBef>
              <a:spcAft>
                <a:spcPct val="0"/>
              </a:spcAft>
              <a:buClr>
                <a:srgbClr val="04628C"/>
              </a:buClr>
              <a:buSzPct val="90000"/>
              <a:buFont typeface="Arial" pitchFamily="34" charset="0"/>
              <a:buChar char="•"/>
              <a:defRPr/>
            </a:pPr>
            <a:r>
              <a:rPr lang="en-US" sz="2200" b="0" kern="0" dirty="0">
                <a:solidFill>
                  <a:schemeClr val="bg1"/>
                </a:solidFill>
                <a:latin typeface="+mn-lt"/>
                <a:ea typeface="Calibri" pitchFamily="34" charset="0"/>
                <a:cs typeface="Calibri" pitchFamily="34" charset="0"/>
              </a:rPr>
              <a:t>Can have different bill dates and due dates</a:t>
            </a:r>
          </a:p>
          <a:p>
            <a:pPr marL="742950" lvl="1" indent="-285750" algn="l" eaLnBrk="0" hangingPunct="0">
              <a:spcBef>
                <a:spcPct val="40000"/>
              </a:spcBef>
              <a:spcAft>
                <a:spcPct val="0"/>
              </a:spcAft>
              <a:buClr>
                <a:srgbClr val="04628C"/>
              </a:buClr>
              <a:buSzPct val="90000"/>
              <a:buFont typeface="Arial" pitchFamily="34" charset="0"/>
              <a:buChar char="•"/>
              <a:defRPr/>
            </a:pPr>
            <a:r>
              <a:rPr lang="en-US" sz="2200" b="0" kern="0" dirty="0">
                <a:solidFill>
                  <a:schemeClr val="bg1"/>
                </a:solidFill>
                <a:latin typeface="+mn-lt"/>
                <a:ea typeface="Calibri" pitchFamily="34" charset="0"/>
                <a:cs typeface="Calibri" pitchFamily="34" charset="0"/>
              </a:rPr>
              <a:t>Allows separate payment instrument for each policy</a:t>
            </a:r>
          </a:p>
        </p:txBody>
      </p:sp>
      <p:grpSp>
        <p:nvGrpSpPr>
          <p:cNvPr id="44046" name="Group 497"/>
          <p:cNvGrpSpPr>
            <a:grpSpLocks/>
          </p:cNvGrpSpPr>
          <p:nvPr/>
        </p:nvGrpSpPr>
        <p:grpSpPr bwMode="auto">
          <a:xfrm>
            <a:off x="2122488" y="4533900"/>
            <a:ext cx="473075" cy="285750"/>
            <a:chOff x="3953302" y="4870542"/>
            <a:chExt cx="472585" cy="285382"/>
          </a:xfrm>
        </p:grpSpPr>
        <p:grpSp>
          <p:nvGrpSpPr>
            <p:cNvPr id="44391" name="Group 216"/>
            <p:cNvGrpSpPr>
              <a:grpSpLocks/>
            </p:cNvGrpSpPr>
            <p:nvPr/>
          </p:nvGrpSpPr>
          <p:grpSpPr bwMode="auto">
            <a:xfrm>
              <a:off x="3986016" y="4870542"/>
              <a:ext cx="408183" cy="278038"/>
              <a:chOff x="5334000" y="2722880"/>
              <a:chExt cx="1137920" cy="701040"/>
            </a:xfrm>
          </p:grpSpPr>
          <p:sp>
            <p:nvSpPr>
              <p:cNvPr id="44395" name="Rectangle 502"/>
              <p:cNvSpPr>
                <a:spLocks noChangeArrowheads="1"/>
              </p:cNvSpPr>
              <p:nvPr/>
            </p:nvSpPr>
            <p:spPr bwMode="auto">
              <a:xfrm>
                <a:off x="5334000" y="2722880"/>
                <a:ext cx="1137920" cy="701040"/>
              </a:xfrm>
              <a:prstGeom prst="rect">
                <a:avLst/>
              </a:prstGeom>
              <a:solidFill>
                <a:schemeClr val="accent1"/>
              </a:solidFill>
              <a:ln w="28575" algn="ctr">
                <a:solidFill>
                  <a:srgbClr val="FFC000"/>
                </a:solidFill>
                <a:round/>
                <a:headEnd/>
                <a:tailEnd/>
              </a:ln>
            </p:spPr>
            <p:txBody>
              <a:bodyPr wrap="none" lIns="0" tIns="0" rIns="0" bIns="0" anchor="ctr"/>
              <a:lstStyle/>
              <a:p>
                <a:endParaRPr lang="en-US"/>
              </a:p>
            </p:txBody>
          </p:sp>
          <p:sp>
            <p:nvSpPr>
              <p:cNvPr id="44396" name="Oval 503"/>
              <p:cNvSpPr>
                <a:spLocks noChangeArrowheads="1"/>
              </p:cNvSpPr>
              <p:nvPr/>
            </p:nvSpPr>
            <p:spPr bwMode="auto">
              <a:xfrm>
                <a:off x="5384800" y="2783840"/>
                <a:ext cx="416560" cy="416560"/>
              </a:xfrm>
              <a:prstGeom prst="ellipse">
                <a:avLst/>
              </a:prstGeom>
              <a:solidFill>
                <a:srgbClr val="FFFF00"/>
              </a:solidFill>
              <a:ln w="19050" algn="ctr">
                <a:solidFill>
                  <a:schemeClr val="bg1"/>
                </a:solidFill>
                <a:round/>
                <a:headEnd/>
                <a:tailEnd/>
              </a:ln>
            </p:spPr>
            <p:txBody>
              <a:bodyPr wrap="none" lIns="0" tIns="0" rIns="0" bIns="0" anchor="ctr"/>
              <a:lstStyle/>
              <a:p>
                <a:endParaRPr lang="en-US"/>
              </a:p>
            </p:txBody>
          </p:sp>
          <p:sp>
            <p:nvSpPr>
              <p:cNvPr id="44397" name="Oval 504"/>
              <p:cNvSpPr>
                <a:spLocks noChangeArrowheads="1"/>
              </p:cNvSpPr>
              <p:nvPr/>
            </p:nvSpPr>
            <p:spPr bwMode="auto">
              <a:xfrm>
                <a:off x="6004560" y="2783840"/>
                <a:ext cx="416560" cy="416560"/>
              </a:xfrm>
              <a:prstGeom prst="ellipse">
                <a:avLst/>
              </a:prstGeom>
              <a:solidFill>
                <a:srgbClr val="92D050"/>
              </a:solidFill>
              <a:ln w="19050" algn="ctr">
                <a:solidFill>
                  <a:schemeClr val="bg1"/>
                </a:solidFill>
                <a:round/>
                <a:headEnd/>
                <a:tailEnd/>
              </a:ln>
            </p:spPr>
            <p:txBody>
              <a:bodyPr wrap="none" lIns="0" tIns="0" rIns="0" bIns="0" anchor="ctr"/>
              <a:lstStyle/>
              <a:p>
                <a:endParaRPr lang="en-US"/>
              </a:p>
            </p:txBody>
          </p:sp>
          <p:sp>
            <p:nvSpPr>
              <p:cNvPr id="44398" name="Oval 505"/>
              <p:cNvSpPr>
                <a:spLocks noChangeArrowheads="1"/>
              </p:cNvSpPr>
              <p:nvPr/>
            </p:nvSpPr>
            <p:spPr bwMode="auto">
              <a:xfrm>
                <a:off x="5669280" y="2966720"/>
                <a:ext cx="416560" cy="416560"/>
              </a:xfrm>
              <a:prstGeom prst="ellipse">
                <a:avLst/>
              </a:prstGeom>
              <a:solidFill>
                <a:srgbClr val="0099FF"/>
              </a:solidFill>
              <a:ln w="19050" algn="ctr">
                <a:solidFill>
                  <a:schemeClr val="bg1"/>
                </a:solidFill>
                <a:round/>
                <a:headEnd/>
                <a:tailEnd/>
              </a:ln>
            </p:spPr>
            <p:txBody>
              <a:bodyPr wrap="none" lIns="0" tIns="0" rIns="0" bIns="0" anchor="ctr"/>
              <a:lstStyle/>
              <a:p>
                <a:endParaRPr lang="en-US"/>
              </a:p>
            </p:txBody>
          </p:sp>
        </p:grpSp>
        <p:sp>
          <p:nvSpPr>
            <p:cNvPr id="44392" name="TextBox 499"/>
            <p:cNvSpPr txBox="1">
              <a:spLocks noChangeArrowheads="1"/>
            </p:cNvSpPr>
            <p:nvPr/>
          </p:nvSpPr>
          <p:spPr bwMode="auto">
            <a:xfrm>
              <a:off x="3953302" y="4888691"/>
              <a:ext cx="2439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700">
                  <a:solidFill>
                    <a:schemeClr val="bg1"/>
                  </a:solidFill>
                  <a:latin typeface="Arial Black" pitchFamily="34" charset="0"/>
                  <a:ea typeface="Calibri" pitchFamily="34" charset="0"/>
                  <a:cs typeface="Calibri" pitchFamily="34" charset="0"/>
                </a:rPr>
                <a:t>$</a:t>
              </a:r>
            </a:p>
          </p:txBody>
        </p:sp>
        <p:sp>
          <p:nvSpPr>
            <p:cNvPr id="44393" name="TextBox 500"/>
            <p:cNvSpPr txBox="1">
              <a:spLocks noChangeArrowheads="1"/>
            </p:cNvSpPr>
            <p:nvPr/>
          </p:nvSpPr>
          <p:spPr bwMode="auto">
            <a:xfrm>
              <a:off x="4059785" y="4955869"/>
              <a:ext cx="2439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700">
                  <a:solidFill>
                    <a:schemeClr val="bg1"/>
                  </a:solidFill>
                  <a:latin typeface="Arial Black" pitchFamily="34" charset="0"/>
                  <a:ea typeface="Calibri" pitchFamily="34" charset="0"/>
                  <a:cs typeface="Calibri" pitchFamily="34" charset="0"/>
                </a:rPr>
                <a:t>$</a:t>
              </a:r>
            </a:p>
          </p:txBody>
        </p:sp>
        <p:sp>
          <p:nvSpPr>
            <p:cNvPr id="44394" name="TextBox 501"/>
            <p:cNvSpPr txBox="1">
              <a:spLocks noChangeArrowheads="1"/>
            </p:cNvSpPr>
            <p:nvPr/>
          </p:nvSpPr>
          <p:spPr bwMode="auto">
            <a:xfrm>
              <a:off x="4181909" y="4884881"/>
              <a:ext cx="2439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700">
                  <a:solidFill>
                    <a:schemeClr val="bg1"/>
                  </a:solidFill>
                  <a:latin typeface="Arial Black" pitchFamily="34" charset="0"/>
                  <a:ea typeface="Calibri" pitchFamily="34" charset="0"/>
                  <a:cs typeface="Calibri" pitchFamily="34" charset="0"/>
                </a:rPr>
                <a:t>$</a:t>
              </a:r>
            </a:p>
          </p:txBody>
        </p:sp>
      </p:grpSp>
      <p:grpSp>
        <p:nvGrpSpPr>
          <p:cNvPr id="44047" name="Group 478"/>
          <p:cNvGrpSpPr>
            <a:grpSpLocks/>
          </p:cNvGrpSpPr>
          <p:nvPr/>
        </p:nvGrpSpPr>
        <p:grpSpPr bwMode="auto">
          <a:xfrm>
            <a:off x="2030413" y="5021263"/>
            <a:ext cx="696912" cy="1530350"/>
            <a:chOff x="2030279" y="5020896"/>
            <a:chExt cx="697423" cy="1530424"/>
          </a:xfrm>
        </p:grpSpPr>
        <p:grpSp>
          <p:nvGrpSpPr>
            <p:cNvPr id="44344" name="Group 1117"/>
            <p:cNvGrpSpPr>
              <a:grpSpLocks/>
            </p:cNvGrpSpPr>
            <p:nvPr/>
          </p:nvGrpSpPr>
          <p:grpSpPr bwMode="auto">
            <a:xfrm>
              <a:off x="2186269" y="5020896"/>
              <a:ext cx="364571" cy="1530424"/>
              <a:chOff x="3040933" y="4106864"/>
              <a:chExt cx="541338" cy="2271711"/>
            </a:xfrm>
          </p:grpSpPr>
          <p:sp>
            <p:nvSpPr>
              <p:cNvPr id="489" name="Rounded Rectangle 488"/>
              <p:cNvSpPr/>
              <p:nvPr/>
            </p:nvSpPr>
            <p:spPr bwMode="auto">
              <a:xfrm>
                <a:off x="3040486" y="4106864"/>
                <a:ext cx="542558" cy="2271711"/>
              </a:xfrm>
              <a:prstGeom prst="roundRect">
                <a:avLst/>
              </a:prstGeom>
              <a:solidFill>
                <a:schemeClr val="accent2">
                  <a:lumMod val="40000"/>
                  <a:lumOff val="60000"/>
                </a:schemeClr>
              </a:solidFill>
              <a:ln w="6350" algn="ctr">
                <a:solidFill>
                  <a:schemeClr val="bg1"/>
                </a:solidFill>
                <a:round/>
                <a:headEnd/>
                <a:tailEnd/>
              </a:ln>
            </p:spPr>
            <p:txBody>
              <a:bodyPr wrap="none" lIns="0" tIns="0" rIns="0" bIns="0" anchor="ctr"/>
              <a:lstStyle/>
              <a:p>
                <a:pPr>
                  <a:defRPr/>
                </a:pPr>
                <a:endParaRPr lang="en-US"/>
              </a:p>
            </p:txBody>
          </p:sp>
          <p:sp>
            <p:nvSpPr>
              <p:cNvPr id="44347" name="AutoShape 11"/>
              <p:cNvSpPr>
                <a:spLocks noChangeArrowheads="1"/>
              </p:cNvSpPr>
              <p:nvPr/>
            </p:nvSpPr>
            <p:spPr bwMode="auto">
              <a:xfrm rot="10800000" flipH="1">
                <a:off x="3135546" y="4172637"/>
                <a:ext cx="348952" cy="394076"/>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348"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4433682"/>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349" name="Line 13"/>
              <p:cNvSpPr>
                <a:spLocks noChangeShapeType="1"/>
              </p:cNvSpPr>
              <p:nvPr/>
            </p:nvSpPr>
            <p:spPr bwMode="auto">
              <a:xfrm>
                <a:off x="3184413" y="4421131"/>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0" name="Line 14"/>
              <p:cNvSpPr>
                <a:spLocks noChangeShapeType="1"/>
              </p:cNvSpPr>
              <p:nvPr/>
            </p:nvSpPr>
            <p:spPr bwMode="auto">
              <a:xfrm>
                <a:off x="3381754" y="4421131"/>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1" name="Line 15"/>
              <p:cNvSpPr>
                <a:spLocks noChangeShapeType="1"/>
              </p:cNvSpPr>
              <p:nvPr/>
            </p:nvSpPr>
            <p:spPr bwMode="auto">
              <a:xfrm>
                <a:off x="3184413" y="4377207"/>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2" name="Line 16"/>
              <p:cNvSpPr>
                <a:spLocks noChangeShapeType="1"/>
              </p:cNvSpPr>
              <p:nvPr/>
            </p:nvSpPr>
            <p:spPr bwMode="auto">
              <a:xfrm>
                <a:off x="3381754" y="4377207"/>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3" name="Line 17"/>
              <p:cNvSpPr>
                <a:spLocks noChangeShapeType="1"/>
              </p:cNvSpPr>
              <p:nvPr/>
            </p:nvSpPr>
            <p:spPr bwMode="auto">
              <a:xfrm>
                <a:off x="3184413" y="4333908"/>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4" name="Line 18"/>
              <p:cNvSpPr>
                <a:spLocks noChangeShapeType="1"/>
              </p:cNvSpPr>
              <p:nvPr/>
            </p:nvSpPr>
            <p:spPr bwMode="auto">
              <a:xfrm>
                <a:off x="3381754" y="4333908"/>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5" name="Line 19"/>
              <p:cNvSpPr>
                <a:spLocks noChangeShapeType="1"/>
              </p:cNvSpPr>
              <p:nvPr/>
            </p:nvSpPr>
            <p:spPr bwMode="auto">
              <a:xfrm>
                <a:off x="3184413" y="4290610"/>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6" name="Line 20"/>
              <p:cNvSpPr>
                <a:spLocks noChangeShapeType="1"/>
              </p:cNvSpPr>
              <p:nvPr/>
            </p:nvSpPr>
            <p:spPr bwMode="auto">
              <a:xfrm>
                <a:off x="3381754" y="4290610"/>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7" name="Line 21"/>
              <p:cNvSpPr>
                <a:spLocks noChangeShapeType="1"/>
              </p:cNvSpPr>
              <p:nvPr/>
            </p:nvSpPr>
            <p:spPr bwMode="auto">
              <a:xfrm>
                <a:off x="3183161" y="4230996"/>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58" name="AutoShape 11"/>
              <p:cNvSpPr>
                <a:spLocks noChangeArrowheads="1"/>
              </p:cNvSpPr>
              <p:nvPr/>
            </p:nvSpPr>
            <p:spPr bwMode="auto">
              <a:xfrm rot="10800000" flipH="1">
                <a:off x="3135546" y="4719595"/>
                <a:ext cx="348952" cy="394076"/>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359"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4980640"/>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360" name="Line 13"/>
              <p:cNvSpPr>
                <a:spLocks noChangeShapeType="1"/>
              </p:cNvSpPr>
              <p:nvPr/>
            </p:nvSpPr>
            <p:spPr bwMode="auto">
              <a:xfrm>
                <a:off x="3184413" y="4968091"/>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1" name="Line 14"/>
              <p:cNvSpPr>
                <a:spLocks noChangeShapeType="1"/>
              </p:cNvSpPr>
              <p:nvPr/>
            </p:nvSpPr>
            <p:spPr bwMode="auto">
              <a:xfrm>
                <a:off x="3381754" y="4968091"/>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2" name="Line 15"/>
              <p:cNvSpPr>
                <a:spLocks noChangeShapeType="1"/>
              </p:cNvSpPr>
              <p:nvPr/>
            </p:nvSpPr>
            <p:spPr bwMode="auto">
              <a:xfrm>
                <a:off x="3184413" y="4924163"/>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3" name="Line 16"/>
              <p:cNvSpPr>
                <a:spLocks noChangeShapeType="1"/>
              </p:cNvSpPr>
              <p:nvPr/>
            </p:nvSpPr>
            <p:spPr bwMode="auto">
              <a:xfrm>
                <a:off x="3381754" y="4924163"/>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4" name="Line 17"/>
              <p:cNvSpPr>
                <a:spLocks noChangeShapeType="1"/>
              </p:cNvSpPr>
              <p:nvPr/>
            </p:nvSpPr>
            <p:spPr bwMode="auto">
              <a:xfrm>
                <a:off x="3184413" y="4880866"/>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5" name="Line 18"/>
              <p:cNvSpPr>
                <a:spLocks noChangeShapeType="1"/>
              </p:cNvSpPr>
              <p:nvPr/>
            </p:nvSpPr>
            <p:spPr bwMode="auto">
              <a:xfrm>
                <a:off x="3381754" y="4880866"/>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6" name="Line 19"/>
              <p:cNvSpPr>
                <a:spLocks noChangeShapeType="1"/>
              </p:cNvSpPr>
              <p:nvPr/>
            </p:nvSpPr>
            <p:spPr bwMode="auto">
              <a:xfrm>
                <a:off x="3184413" y="4837568"/>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7" name="Line 20"/>
              <p:cNvSpPr>
                <a:spLocks noChangeShapeType="1"/>
              </p:cNvSpPr>
              <p:nvPr/>
            </p:nvSpPr>
            <p:spPr bwMode="auto">
              <a:xfrm>
                <a:off x="3381754" y="4837568"/>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8" name="Line 21"/>
              <p:cNvSpPr>
                <a:spLocks noChangeShapeType="1"/>
              </p:cNvSpPr>
              <p:nvPr/>
            </p:nvSpPr>
            <p:spPr bwMode="auto">
              <a:xfrm>
                <a:off x="3183161" y="4777955"/>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69" name="AutoShape 11"/>
              <p:cNvSpPr>
                <a:spLocks noChangeArrowheads="1"/>
              </p:cNvSpPr>
              <p:nvPr/>
            </p:nvSpPr>
            <p:spPr bwMode="auto">
              <a:xfrm rot="10800000" flipH="1">
                <a:off x="3135546" y="5258958"/>
                <a:ext cx="348952" cy="394076"/>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37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5520000"/>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371" name="Line 13"/>
              <p:cNvSpPr>
                <a:spLocks noChangeShapeType="1"/>
              </p:cNvSpPr>
              <p:nvPr/>
            </p:nvSpPr>
            <p:spPr bwMode="auto">
              <a:xfrm>
                <a:off x="3184413" y="5507452"/>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2" name="Line 14"/>
              <p:cNvSpPr>
                <a:spLocks noChangeShapeType="1"/>
              </p:cNvSpPr>
              <p:nvPr/>
            </p:nvSpPr>
            <p:spPr bwMode="auto">
              <a:xfrm>
                <a:off x="3381754" y="5507452"/>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3" name="Line 15"/>
              <p:cNvSpPr>
                <a:spLocks noChangeShapeType="1"/>
              </p:cNvSpPr>
              <p:nvPr/>
            </p:nvSpPr>
            <p:spPr bwMode="auto">
              <a:xfrm>
                <a:off x="3184413" y="5463526"/>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4" name="Line 16"/>
              <p:cNvSpPr>
                <a:spLocks noChangeShapeType="1"/>
              </p:cNvSpPr>
              <p:nvPr/>
            </p:nvSpPr>
            <p:spPr bwMode="auto">
              <a:xfrm>
                <a:off x="3381754" y="5463526"/>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5" name="Line 17"/>
              <p:cNvSpPr>
                <a:spLocks noChangeShapeType="1"/>
              </p:cNvSpPr>
              <p:nvPr/>
            </p:nvSpPr>
            <p:spPr bwMode="auto">
              <a:xfrm>
                <a:off x="3184413" y="5420228"/>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6" name="Line 18"/>
              <p:cNvSpPr>
                <a:spLocks noChangeShapeType="1"/>
              </p:cNvSpPr>
              <p:nvPr/>
            </p:nvSpPr>
            <p:spPr bwMode="auto">
              <a:xfrm>
                <a:off x="3381754" y="5420228"/>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7" name="Line 19"/>
              <p:cNvSpPr>
                <a:spLocks noChangeShapeType="1"/>
              </p:cNvSpPr>
              <p:nvPr/>
            </p:nvSpPr>
            <p:spPr bwMode="auto">
              <a:xfrm>
                <a:off x="3184413" y="5376930"/>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8" name="Line 20"/>
              <p:cNvSpPr>
                <a:spLocks noChangeShapeType="1"/>
              </p:cNvSpPr>
              <p:nvPr/>
            </p:nvSpPr>
            <p:spPr bwMode="auto">
              <a:xfrm>
                <a:off x="3381754" y="5376930"/>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79" name="Line 21"/>
              <p:cNvSpPr>
                <a:spLocks noChangeShapeType="1"/>
              </p:cNvSpPr>
              <p:nvPr/>
            </p:nvSpPr>
            <p:spPr bwMode="auto">
              <a:xfrm>
                <a:off x="3183161" y="5317317"/>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0" name="AutoShape 11"/>
              <p:cNvSpPr>
                <a:spLocks noChangeArrowheads="1"/>
              </p:cNvSpPr>
              <p:nvPr/>
            </p:nvSpPr>
            <p:spPr bwMode="auto">
              <a:xfrm rot="10800000" flipH="1">
                <a:off x="3135546" y="5775529"/>
                <a:ext cx="348952" cy="394076"/>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38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6036574"/>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382" name="Line 13"/>
              <p:cNvSpPr>
                <a:spLocks noChangeShapeType="1"/>
              </p:cNvSpPr>
              <p:nvPr/>
            </p:nvSpPr>
            <p:spPr bwMode="auto">
              <a:xfrm>
                <a:off x="3184413" y="6024023"/>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3" name="Line 14"/>
              <p:cNvSpPr>
                <a:spLocks noChangeShapeType="1"/>
              </p:cNvSpPr>
              <p:nvPr/>
            </p:nvSpPr>
            <p:spPr bwMode="auto">
              <a:xfrm>
                <a:off x="3381754" y="6024023"/>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4" name="Line 15"/>
              <p:cNvSpPr>
                <a:spLocks noChangeShapeType="1"/>
              </p:cNvSpPr>
              <p:nvPr/>
            </p:nvSpPr>
            <p:spPr bwMode="auto">
              <a:xfrm>
                <a:off x="3184413" y="5980097"/>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5" name="Line 16"/>
              <p:cNvSpPr>
                <a:spLocks noChangeShapeType="1"/>
              </p:cNvSpPr>
              <p:nvPr/>
            </p:nvSpPr>
            <p:spPr bwMode="auto">
              <a:xfrm>
                <a:off x="3381754" y="5980097"/>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6" name="Line 17"/>
              <p:cNvSpPr>
                <a:spLocks noChangeShapeType="1"/>
              </p:cNvSpPr>
              <p:nvPr/>
            </p:nvSpPr>
            <p:spPr bwMode="auto">
              <a:xfrm>
                <a:off x="3184413" y="5936800"/>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7" name="Line 18"/>
              <p:cNvSpPr>
                <a:spLocks noChangeShapeType="1"/>
              </p:cNvSpPr>
              <p:nvPr/>
            </p:nvSpPr>
            <p:spPr bwMode="auto">
              <a:xfrm>
                <a:off x="3381754" y="5936800"/>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8" name="Line 19"/>
              <p:cNvSpPr>
                <a:spLocks noChangeShapeType="1"/>
              </p:cNvSpPr>
              <p:nvPr/>
            </p:nvSpPr>
            <p:spPr bwMode="auto">
              <a:xfrm>
                <a:off x="3184413" y="5893502"/>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89" name="Line 20"/>
              <p:cNvSpPr>
                <a:spLocks noChangeShapeType="1"/>
              </p:cNvSpPr>
              <p:nvPr/>
            </p:nvSpPr>
            <p:spPr bwMode="auto">
              <a:xfrm>
                <a:off x="3381754" y="5893502"/>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390" name="Line 21"/>
              <p:cNvSpPr>
                <a:spLocks noChangeShapeType="1"/>
              </p:cNvSpPr>
              <p:nvPr/>
            </p:nvSpPr>
            <p:spPr bwMode="auto">
              <a:xfrm>
                <a:off x="3183161" y="5833889"/>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88" name="TextBox 674"/>
            <p:cNvSpPr txBox="1">
              <a:spLocks noChangeArrowheads="1"/>
            </p:cNvSpPr>
            <p:nvPr/>
          </p:nvSpPr>
          <p:spPr bwMode="auto">
            <a:xfrm>
              <a:off x="2030279" y="6287782"/>
              <a:ext cx="697423" cy="207972"/>
            </a:xfrm>
            <a:prstGeom prst="rect">
              <a:avLst/>
            </a:prstGeom>
            <a:noFill/>
            <a:ln w="9525">
              <a:noFill/>
              <a:miter lim="800000"/>
              <a:headEnd/>
              <a:tailEnd/>
            </a:ln>
          </p:spPr>
          <p:txBody>
            <a:bodyPr>
              <a:spAutoFit/>
            </a:bodyPr>
            <a:lstStyle/>
            <a:p>
              <a:pPr>
                <a:defRPr/>
              </a:pPr>
              <a:r>
                <a:rPr lang="en-US" sz="1400" dirty="0">
                  <a:solidFill>
                    <a:schemeClr val="bg1"/>
                  </a:solidFill>
                  <a:latin typeface="+mn-lt"/>
                  <a:cs typeface="Calibri" pitchFamily="34" charset="0"/>
                </a:rPr>
                <a:t>. . .</a:t>
              </a:r>
            </a:p>
          </p:txBody>
        </p:sp>
      </p:grpSp>
      <p:grpSp>
        <p:nvGrpSpPr>
          <p:cNvPr id="44048" name="Group 533"/>
          <p:cNvGrpSpPr>
            <a:grpSpLocks/>
          </p:cNvGrpSpPr>
          <p:nvPr/>
        </p:nvGrpSpPr>
        <p:grpSpPr bwMode="auto">
          <a:xfrm>
            <a:off x="6070600" y="4175125"/>
            <a:ext cx="1989138" cy="2192338"/>
            <a:chOff x="6180465" y="3857833"/>
            <a:chExt cx="1990104" cy="2192671"/>
          </a:xfrm>
        </p:grpSpPr>
        <p:grpSp>
          <p:nvGrpSpPr>
            <p:cNvPr id="44054" name="Group 1068"/>
            <p:cNvGrpSpPr>
              <a:grpSpLocks/>
            </p:cNvGrpSpPr>
            <p:nvPr/>
          </p:nvGrpSpPr>
          <p:grpSpPr bwMode="auto">
            <a:xfrm>
              <a:off x="6450013" y="4221163"/>
              <a:ext cx="1477962" cy="615242"/>
              <a:chOff x="6450013" y="4221163"/>
              <a:chExt cx="1477962" cy="501650"/>
            </a:xfrm>
          </p:grpSpPr>
          <p:cxnSp>
            <p:nvCxnSpPr>
              <p:cNvPr id="44341" name="Straight Arrow Connector 518"/>
              <p:cNvCxnSpPr>
                <a:cxnSpLocks noChangeShapeType="1"/>
              </p:cNvCxnSpPr>
              <p:nvPr/>
            </p:nvCxnSpPr>
            <p:spPr bwMode="auto">
              <a:xfrm rot="5400000">
                <a:off x="6982619" y="4471194"/>
                <a:ext cx="501650" cy="1588"/>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44342" name="Straight Arrow Connector 519"/>
              <p:cNvCxnSpPr>
                <a:cxnSpLocks noChangeShapeType="1"/>
              </p:cNvCxnSpPr>
              <p:nvPr/>
            </p:nvCxnSpPr>
            <p:spPr bwMode="auto">
              <a:xfrm rot="5400000">
                <a:off x="6199982" y="4471194"/>
                <a:ext cx="501650" cy="158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44343" name="Straight Arrow Connector 515"/>
              <p:cNvCxnSpPr>
                <a:cxnSpLocks noChangeShapeType="1"/>
              </p:cNvCxnSpPr>
              <p:nvPr/>
            </p:nvCxnSpPr>
            <p:spPr bwMode="auto">
              <a:xfrm rot="5400000">
                <a:off x="7676357" y="4471194"/>
                <a:ext cx="501650" cy="158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grpSp>
        <p:grpSp>
          <p:nvGrpSpPr>
            <p:cNvPr id="44055" name="Group 1119"/>
            <p:cNvGrpSpPr>
              <a:grpSpLocks/>
            </p:cNvGrpSpPr>
            <p:nvPr/>
          </p:nvGrpSpPr>
          <p:grpSpPr bwMode="auto">
            <a:xfrm>
              <a:off x="6288088" y="3857833"/>
              <a:ext cx="1846262" cy="376238"/>
              <a:chOff x="6288088" y="3844925"/>
              <a:chExt cx="1846262" cy="376238"/>
            </a:xfrm>
          </p:grpSpPr>
          <p:sp>
            <p:nvSpPr>
              <p:cNvPr id="44223" name="Freeform 3"/>
              <p:cNvSpPr>
                <a:spLocks/>
              </p:cNvSpPr>
              <p:nvPr/>
            </p:nvSpPr>
            <p:spPr bwMode="auto">
              <a:xfrm>
                <a:off x="7756525" y="3844925"/>
                <a:ext cx="377825" cy="374650"/>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224" name="Group 4"/>
              <p:cNvGrpSpPr>
                <a:grpSpLocks/>
              </p:cNvGrpSpPr>
              <p:nvPr/>
            </p:nvGrpSpPr>
            <p:grpSpPr bwMode="auto">
              <a:xfrm>
                <a:off x="7759700" y="3849699"/>
                <a:ext cx="296863" cy="298452"/>
                <a:chOff x="4244" y="2777"/>
                <a:chExt cx="832" cy="500"/>
              </a:xfrm>
            </p:grpSpPr>
            <p:sp>
              <p:nvSpPr>
                <p:cNvPr id="44331" name="Freeform 5"/>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2" name="Freeform 6"/>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3" name="Freeform 7"/>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4" name="Freeform 8"/>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5" name="Freeform 9"/>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6" name="Freeform 10"/>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7" name="Freeform 11"/>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8" name="Freeform 12"/>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9" name="Freeform 13"/>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40" name="Freeform 14"/>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225" name="Freeform 160"/>
              <p:cNvSpPr>
                <a:spLocks/>
              </p:cNvSpPr>
              <p:nvPr/>
            </p:nvSpPr>
            <p:spPr bwMode="auto">
              <a:xfrm>
                <a:off x="7058025" y="3844925"/>
                <a:ext cx="377825" cy="376238"/>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4226"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3425" y="3871913"/>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27" name="Freeform 166"/>
              <p:cNvSpPr>
                <a:spLocks/>
              </p:cNvSpPr>
              <p:nvPr/>
            </p:nvSpPr>
            <p:spPr bwMode="auto">
              <a:xfrm>
                <a:off x="6288088" y="3844925"/>
                <a:ext cx="377825" cy="376238"/>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228" name="Group 167"/>
              <p:cNvGrpSpPr>
                <a:grpSpLocks/>
              </p:cNvGrpSpPr>
              <p:nvPr/>
            </p:nvGrpSpPr>
            <p:grpSpPr bwMode="auto">
              <a:xfrm flipH="1">
                <a:off x="6296025" y="3887793"/>
                <a:ext cx="355600" cy="254003"/>
                <a:chOff x="230" y="1087"/>
                <a:chExt cx="991" cy="709"/>
              </a:xfrm>
            </p:grpSpPr>
            <p:sp>
              <p:nvSpPr>
                <p:cNvPr id="44229"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0"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1"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2"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3"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4"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5"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6"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7"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8"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9"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0"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1"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2"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3"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4"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5"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6"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7"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8"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9"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0"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1"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2"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3"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4"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5"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6"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7"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8"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59"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0"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1"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2"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3"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4"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5"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6"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7"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8"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69"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0"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1"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2"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3"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4"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5"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6"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7"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8"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9"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0"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1"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2"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3"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4"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5"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6"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7"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8"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9"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0"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1"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2"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3"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4"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5"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6"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7"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8"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9"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0"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1"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2"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3"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4"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5"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6"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7"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8"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09"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0"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1"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2"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3"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4"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5"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6"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7"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8"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19"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0"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1"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2"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3"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4"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5"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6"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7"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8"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29"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30"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4056" name="Group 37"/>
            <p:cNvGrpSpPr>
              <a:grpSpLocks/>
            </p:cNvGrpSpPr>
            <p:nvPr/>
          </p:nvGrpSpPr>
          <p:grpSpPr bwMode="auto">
            <a:xfrm>
              <a:off x="7704138" y="4371689"/>
              <a:ext cx="409575" cy="254000"/>
              <a:chOff x="3153" y="1049"/>
              <a:chExt cx="752" cy="523"/>
            </a:xfrm>
          </p:grpSpPr>
          <p:sp>
            <p:nvSpPr>
              <p:cNvPr id="44221" name="Rectangle 3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4222" name="Picture 3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57" name="Group 496"/>
            <p:cNvGrpSpPr>
              <a:grpSpLocks/>
            </p:cNvGrpSpPr>
            <p:nvPr/>
          </p:nvGrpSpPr>
          <p:grpSpPr bwMode="auto">
            <a:xfrm>
              <a:off x="6969125" y="4349464"/>
              <a:ext cx="473075" cy="285750"/>
              <a:chOff x="3953302" y="4870542"/>
              <a:chExt cx="472585" cy="285382"/>
            </a:xfrm>
          </p:grpSpPr>
          <p:grpSp>
            <p:nvGrpSpPr>
              <p:cNvPr id="44213" name="Group 216"/>
              <p:cNvGrpSpPr>
                <a:grpSpLocks/>
              </p:cNvGrpSpPr>
              <p:nvPr/>
            </p:nvGrpSpPr>
            <p:grpSpPr bwMode="auto">
              <a:xfrm>
                <a:off x="3986016" y="4870542"/>
                <a:ext cx="408183" cy="278038"/>
                <a:chOff x="5333998" y="2722880"/>
                <a:chExt cx="1137920" cy="701040"/>
              </a:xfrm>
            </p:grpSpPr>
            <p:sp>
              <p:nvSpPr>
                <p:cNvPr id="44217" name="Rectangle 478"/>
                <p:cNvSpPr>
                  <a:spLocks noChangeArrowheads="1"/>
                </p:cNvSpPr>
                <p:nvPr/>
              </p:nvSpPr>
              <p:spPr bwMode="auto">
                <a:xfrm>
                  <a:off x="5333998" y="2722880"/>
                  <a:ext cx="1137920" cy="701040"/>
                </a:xfrm>
                <a:prstGeom prst="rect">
                  <a:avLst/>
                </a:prstGeom>
                <a:solidFill>
                  <a:schemeClr val="accent1"/>
                </a:solidFill>
                <a:ln w="28575" algn="ctr">
                  <a:solidFill>
                    <a:srgbClr val="FFC000"/>
                  </a:solidFill>
                  <a:round/>
                  <a:headEnd/>
                  <a:tailEnd/>
                </a:ln>
              </p:spPr>
              <p:txBody>
                <a:bodyPr wrap="none" lIns="0" tIns="0" rIns="0" bIns="0" anchor="ctr"/>
                <a:lstStyle/>
                <a:p>
                  <a:endParaRPr lang="en-US"/>
                </a:p>
              </p:txBody>
            </p:sp>
            <p:sp>
              <p:nvSpPr>
                <p:cNvPr id="44218" name="Oval 479"/>
                <p:cNvSpPr>
                  <a:spLocks noChangeArrowheads="1"/>
                </p:cNvSpPr>
                <p:nvPr/>
              </p:nvSpPr>
              <p:spPr bwMode="auto">
                <a:xfrm>
                  <a:off x="5384800" y="2783840"/>
                  <a:ext cx="416560" cy="416560"/>
                </a:xfrm>
                <a:prstGeom prst="ellipse">
                  <a:avLst/>
                </a:prstGeom>
                <a:solidFill>
                  <a:srgbClr val="FFFF00"/>
                </a:solidFill>
                <a:ln w="19050" algn="ctr">
                  <a:solidFill>
                    <a:schemeClr val="bg1"/>
                  </a:solidFill>
                  <a:round/>
                  <a:headEnd/>
                  <a:tailEnd/>
                </a:ln>
              </p:spPr>
              <p:txBody>
                <a:bodyPr wrap="none" lIns="0" tIns="0" rIns="0" bIns="0" anchor="ctr"/>
                <a:lstStyle/>
                <a:p>
                  <a:endParaRPr lang="en-US"/>
                </a:p>
              </p:txBody>
            </p:sp>
            <p:sp>
              <p:nvSpPr>
                <p:cNvPr id="44219" name="Oval 480"/>
                <p:cNvSpPr>
                  <a:spLocks noChangeArrowheads="1"/>
                </p:cNvSpPr>
                <p:nvPr/>
              </p:nvSpPr>
              <p:spPr bwMode="auto">
                <a:xfrm>
                  <a:off x="6004560" y="2783840"/>
                  <a:ext cx="416560" cy="416560"/>
                </a:xfrm>
                <a:prstGeom prst="ellipse">
                  <a:avLst/>
                </a:prstGeom>
                <a:solidFill>
                  <a:srgbClr val="92D050"/>
                </a:solidFill>
                <a:ln w="19050" algn="ctr">
                  <a:solidFill>
                    <a:schemeClr val="bg1"/>
                  </a:solidFill>
                  <a:round/>
                  <a:headEnd/>
                  <a:tailEnd/>
                </a:ln>
              </p:spPr>
              <p:txBody>
                <a:bodyPr wrap="none" lIns="0" tIns="0" rIns="0" bIns="0" anchor="ctr"/>
                <a:lstStyle/>
                <a:p>
                  <a:endParaRPr lang="en-US"/>
                </a:p>
              </p:txBody>
            </p:sp>
            <p:sp>
              <p:nvSpPr>
                <p:cNvPr id="44220" name="Oval 481"/>
                <p:cNvSpPr>
                  <a:spLocks noChangeArrowheads="1"/>
                </p:cNvSpPr>
                <p:nvPr/>
              </p:nvSpPr>
              <p:spPr bwMode="auto">
                <a:xfrm>
                  <a:off x="5669280" y="2966720"/>
                  <a:ext cx="416560" cy="416560"/>
                </a:xfrm>
                <a:prstGeom prst="ellipse">
                  <a:avLst/>
                </a:prstGeom>
                <a:solidFill>
                  <a:srgbClr val="0099FF"/>
                </a:solidFill>
                <a:ln w="19050" algn="ctr">
                  <a:solidFill>
                    <a:schemeClr val="bg1"/>
                  </a:solidFill>
                  <a:round/>
                  <a:headEnd/>
                  <a:tailEnd/>
                </a:ln>
              </p:spPr>
              <p:txBody>
                <a:bodyPr wrap="none" lIns="0" tIns="0" rIns="0" bIns="0" anchor="ctr"/>
                <a:lstStyle/>
                <a:p>
                  <a:endParaRPr lang="en-US"/>
                </a:p>
              </p:txBody>
            </p:sp>
          </p:grpSp>
          <p:sp>
            <p:nvSpPr>
              <p:cNvPr id="44214" name="TextBox 475"/>
              <p:cNvSpPr txBox="1">
                <a:spLocks noChangeArrowheads="1"/>
              </p:cNvSpPr>
              <p:nvPr/>
            </p:nvSpPr>
            <p:spPr bwMode="auto">
              <a:xfrm>
                <a:off x="3953302" y="4888691"/>
                <a:ext cx="2439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700">
                    <a:solidFill>
                      <a:schemeClr val="bg1"/>
                    </a:solidFill>
                    <a:latin typeface="Arial Black" pitchFamily="34" charset="0"/>
                    <a:ea typeface="Calibri" pitchFamily="34" charset="0"/>
                    <a:cs typeface="Calibri" pitchFamily="34" charset="0"/>
                  </a:rPr>
                  <a:t>$</a:t>
                </a:r>
              </a:p>
            </p:txBody>
          </p:sp>
          <p:sp>
            <p:nvSpPr>
              <p:cNvPr id="44215" name="TextBox 476"/>
              <p:cNvSpPr txBox="1">
                <a:spLocks noChangeArrowheads="1"/>
              </p:cNvSpPr>
              <p:nvPr/>
            </p:nvSpPr>
            <p:spPr bwMode="auto">
              <a:xfrm>
                <a:off x="4059785" y="4955869"/>
                <a:ext cx="2439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700">
                    <a:solidFill>
                      <a:schemeClr val="bg1"/>
                    </a:solidFill>
                    <a:latin typeface="Arial Black" pitchFamily="34" charset="0"/>
                    <a:ea typeface="Calibri" pitchFamily="34" charset="0"/>
                    <a:cs typeface="Calibri" pitchFamily="34" charset="0"/>
                  </a:rPr>
                  <a:t>$</a:t>
                </a:r>
              </a:p>
            </p:txBody>
          </p:sp>
          <p:sp>
            <p:nvSpPr>
              <p:cNvPr id="44216" name="TextBox 477"/>
              <p:cNvSpPr txBox="1">
                <a:spLocks noChangeArrowheads="1"/>
              </p:cNvSpPr>
              <p:nvPr/>
            </p:nvSpPr>
            <p:spPr bwMode="auto">
              <a:xfrm>
                <a:off x="4181909" y="4884881"/>
                <a:ext cx="2439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700">
                    <a:solidFill>
                      <a:schemeClr val="bg1"/>
                    </a:solidFill>
                    <a:latin typeface="Arial Black" pitchFamily="34" charset="0"/>
                    <a:ea typeface="Calibri" pitchFamily="34" charset="0"/>
                    <a:cs typeface="Calibri" pitchFamily="34" charset="0"/>
                  </a:rPr>
                  <a:t>$</a:t>
                </a:r>
              </a:p>
            </p:txBody>
          </p:sp>
        </p:grpSp>
        <p:grpSp>
          <p:nvGrpSpPr>
            <p:cNvPr id="44058" name="Group 482"/>
            <p:cNvGrpSpPr>
              <a:grpSpLocks/>
            </p:cNvGrpSpPr>
            <p:nvPr/>
          </p:nvGrpSpPr>
          <p:grpSpPr bwMode="auto">
            <a:xfrm>
              <a:off x="6243635" y="4282789"/>
              <a:ext cx="415924" cy="373062"/>
              <a:chOff x="3148072" y="1759306"/>
              <a:chExt cx="1022286" cy="1003969"/>
            </a:xfrm>
          </p:grpSpPr>
          <p:sp>
            <p:nvSpPr>
              <p:cNvPr id="44200" name="Freeform 80"/>
              <p:cNvSpPr>
                <a:spLocks/>
              </p:cNvSpPr>
              <p:nvPr/>
            </p:nvSpPr>
            <p:spPr bwMode="auto">
              <a:xfrm>
                <a:off x="3300356" y="1971225"/>
                <a:ext cx="729637" cy="729799"/>
              </a:xfrm>
              <a:custGeom>
                <a:avLst/>
                <a:gdLst>
                  <a:gd name="T0" fmla="*/ 2147483647 w 551"/>
                  <a:gd name="T1" fmla="*/ 2147483647 h 551"/>
                  <a:gd name="T2" fmla="*/ 2147483647 w 551"/>
                  <a:gd name="T3" fmla="*/ 2147483647 h 551"/>
                  <a:gd name="T4" fmla="*/ 2147483647 w 551"/>
                  <a:gd name="T5" fmla="*/ 2147483647 h 551"/>
                  <a:gd name="T6" fmla="*/ 2147483647 w 551"/>
                  <a:gd name="T7" fmla="*/ 2147483647 h 551"/>
                  <a:gd name="T8" fmla="*/ 2147483647 w 551"/>
                  <a:gd name="T9" fmla="*/ 2147483647 h 551"/>
                  <a:gd name="T10" fmla="*/ 2147483647 w 551"/>
                  <a:gd name="T11" fmla="*/ 2147483647 h 551"/>
                  <a:gd name="T12" fmla="*/ 2147483647 w 551"/>
                  <a:gd name="T13" fmla="*/ 2147483647 h 551"/>
                  <a:gd name="T14" fmla="*/ 2147483647 w 551"/>
                  <a:gd name="T15" fmla="*/ 2147483647 h 551"/>
                  <a:gd name="T16" fmla="*/ 2147483647 w 551"/>
                  <a:gd name="T17" fmla="*/ 2147483647 h 551"/>
                  <a:gd name="T18" fmla="*/ 2147483647 w 551"/>
                  <a:gd name="T19" fmla="*/ 2147483647 h 551"/>
                  <a:gd name="T20" fmla="*/ 2147483647 w 551"/>
                  <a:gd name="T21" fmla="*/ 2147483647 h 551"/>
                  <a:gd name="T22" fmla="*/ 2147483647 w 551"/>
                  <a:gd name="T23" fmla="*/ 2147483647 h 551"/>
                  <a:gd name="T24" fmla="*/ 2147483647 w 551"/>
                  <a:gd name="T25" fmla="*/ 2147483647 h 551"/>
                  <a:gd name="T26" fmla="*/ 2147483647 w 551"/>
                  <a:gd name="T27" fmla="*/ 2147483647 h 551"/>
                  <a:gd name="T28" fmla="*/ 2147483647 w 551"/>
                  <a:gd name="T29" fmla="*/ 2147483647 h 551"/>
                  <a:gd name="T30" fmla="*/ 2147483647 w 551"/>
                  <a:gd name="T31" fmla="*/ 2147483647 h 551"/>
                  <a:gd name="T32" fmla="*/ 2147483647 w 551"/>
                  <a:gd name="T33" fmla="*/ 2147483647 h 551"/>
                  <a:gd name="T34" fmla="*/ 2147483647 w 551"/>
                  <a:gd name="T35" fmla="*/ 2147483647 h 551"/>
                  <a:gd name="T36" fmla="*/ 2147483647 w 551"/>
                  <a:gd name="T37" fmla="*/ 2147483647 h 551"/>
                  <a:gd name="T38" fmla="*/ 2147483647 w 551"/>
                  <a:gd name="T39" fmla="*/ 2147483647 h 551"/>
                  <a:gd name="T40" fmla="*/ 2147483647 w 551"/>
                  <a:gd name="T41" fmla="*/ 2147483647 h 551"/>
                  <a:gd name="T42" fmla="*/ 2147483647 w 551"/>
                  <a:gd name="T43" fmla="*/ 2147483647 h 551"/>
                  <a:gd name="T44" fmla="*/ 2147483647 w 551"/>
                  <a:gd name="T45" fmla="*/ 2147483647 h 551"/>
                  <a:gd name="T46" fmla="*/ 2147483647 w 551"/>
                  <a:gd name="T47" fmla="*/ 2147483647 h 551"/>
                  <a:gd name="T48" fmla="*/ 2147483647 w 551"/>
                  <a:gd name="T49" fmla="*/ 2147483647 h 551"/>
                  <a:gd name="T50" fmla="*/ 2147483647 w 551"/>
                  <a:gd name="T51" fmla="*/ 2147483647 h 551"/>
                  <a:gd name="T52" fmla="*/ 2147483647 w 551"/>
                  <a:gd name="T53" fmla="*/ 2147483647 h 551"/>
                  <a:gd name="T54" fmla="*/ 2147483647 w 551"/>
                  <a:gd name="T55" fmla="*/ 2147483647 h 551"/>
                  <a:gd name="T56" fmla="*/ 2147483647 w 551"/>
                  <a:gd name="T57" fmla="*/ 2147483647 h 551"/>
                  <a:gd name="T58" fmla="*/ 2147483647 w 551"/>
                  <a:gd name="T59" fmla="*/ 2147483647 h 551"/>
                  <a:gd name="T60" fmla="*/ 2147483647 w 551"/>
                  <a:gd name="T61" fmla="*/ 2147483647 h 551"/>
                  <a:gd name="T62" fmla="*/ 2147483647 w 551"/>
                  <a:gd name="T63" fmla="*/ 2147483647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1" name="Freeform 81"/>
              <p:cNvSpPr>
                <a:spLocks/>
              </p:cNvSpPr>
              <p:nvPr/>
            </p:nvSpPr>
            <p:spPr bwMode="auto">
              <a:xfrm>
                <a:off x="3324191" y="1993742"/>
                <a:ext cx="683290" cy="684765"/>
              </a:xfrm>
              <a:custGeom>
                <a:avLst/>
                <a:gdLst>
                  <a:gd name="T0" fmla="*/ 2147483647 w 516"/>
                  <a:gd name="T1" fmla="*/ 2147483647 h 517"/>
                  <a:gd name="T2" fmla="*/ 2147483647 w 516"/>
                  <a:gd name="T3" fmla="*/ 2147483647 h 517"/>
                  <a:gd name="T4" fmla="*/ 2147483647 w 516"/>
                  <a:gd name="T5" fmla="*/ 2147483647 h 517"/>
                  <a:gd name="T6" fmla="*/ 2147483647 w 516"/>
                  <a:gd name="T7" fmla="*/ 2147483647 h 517"/>
                  <a:gd name="T8" fmla="*/ 2147483647 w 516"/>
                  <a:gd name="T9" fmla="*/ 2147483647 h 517"/>
                  <a:gd name="T10" fmla="*/ 2147483647 w 516"/>
                  <a:gd name="T11" fmla="*/ 2147483647 h 517"/>
                  <a:gd name="T12" fmla="*/ 2147483647 w 516"/>
                  <a:gd name="T13" fmla="*/ 2147483647 h 517"/>
                  <a:gd name="T14" fmla="*/ 2147483647 w 516"/>
                  <a:gd name="T15" fmla="*/ 2147483647 h 517"/>
                  <a:gd name="T16" fmla="*/ 2147483647 w 516"/>
                  <a:gd name="T17" fmla="*/ 2147483647 h 517"/>
                  <a:gd name="T18" fmla="*/ 2147483647 w 516"/>
                  <a:gd name="T19" fmla="*/ 2147483647 h 517"/>
                  <a:gd name="T20" fmla="*/ 2147483647 w 516"/>
                  <a:gd name="T21" fmla="*/ 2147483647 h 517"/>
                  <a:gd name="T22" fmla="*/ 2147483647 w 516"/>
                  <a:gd name="T23" fmla="*/ 2147483647 h 517"/>
                  <a:gd name="T24" fmla="*/ 2147483647 w 516"/>
                  <a:gd name="T25" fmla="*/ 2147483647 h 517"/>
                  <a:gd name="T26" fmla="*/ 2147483647 w 516"/>
                  <a:gd name="T27" fmla="*/ 2147483647 h 517"/>
                  <a:gd name="T28" fmla="*/ 2147483647 w 516"/>
                  <a:gd name="T29" fmla="*/ 2147483647 h 517"/>
                  <a:gd name="T30" fmla="*/ 2147483647 w 516"/>
                  <a:gd name="T31" fmla="*/ 2147483647 h 517"/>
                  <a:gd name="T32" fmla="*/ 2147483647 w 516"/>
                  <a:gd name="T33" fmla="*/ 2147483647 h 517"/>
                  <a:gd name="T34" fmla="*/ 2147483647 w 516"/>
                  <a:gd name="T35" fmla="*/ 2147483647 h 517"/>
                  <a:gd name="T36" fmla="*/ 2147483647 w 516"/>
                  <a:gd name="T37" fmla="*/ 2147483647 h 517"/>
                  <a:gd name="T38" fmla="*/ 2147483647 w 516"/>
                  <a:gd name="T39" fmla="*/ 2147483647 h 517"/>
                  <a:gd name="T40" fmla="*/ 2147483647 w 516"/>
                  <a:gd name="T41" fmla="*/ 2147483647 h 517"/>
                  <a:gd name="T42" fmla="*/ 2147483647 w 516"/>
                  <a:gd name="T43" fmla="*/ 2147483647 h 517"/>
                  <a:gd name="T44" fmla="*/ 2147483647 w 516"/>
                  <a:gd name="T45" fmla="*/ 2147483647 h 517"/>
                  <a:gd name="T46" fmla="*/ 2147483647 w 516"/>
                  <a:gd name="T47" fmla="*/ 2147483647 h 517"/>
                  <a:gd name="T48" fmla="*/ 2147483647 w 516"/>
                  <a:gd name="T49" fmla="*/ 2147483647 h 517"/>
                  <a:gd name="T50" fmla="*/ 2147483647 w 516"/>
                  <a:gd name="T51" fmla="*/ 2147483647 h 517"/>
                  <a:gd name="T52" fmla="*/ 2147483647 w 516"/>
                  <a:gd name="T53" fmla="*/ 2147483647 h 517"/>
                  <a:gd name="T54" fmla="*/ 2147483647 w 516"/>
                  <a:gd name="T55" fmla="*/ 2147483647 h 517"/>
                  <a:gd name="T56" fmla="*/ 2147483647 w 516"/>
                  <a:gd name="T57" fmla="*/ 2147483647 h 517"/>
                  <a:gd name="T58" fmla="*/ 2147483647 w 516"/>
                  <a:gd name="T59" fmla="*/ 2147483647 h 517"/>
                  <a:gd name="T60" fmla="*/ 2147483647 w 516"/>
                  <a:gd name="T61" fmla="*/ 2147483647 h 517"/>
                  <a:gd name="T62" fmla="*/ 2147483647 w 516"/>
                  <a:gd name="T63" fmla="*/ 2147483647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2" name="Freeform 82"/>
              <p:cNvSpPr>
                <a:spLocks/>
              </p:cNvSpPr>
              <p:nvPr/>
            </p:nvSpPr>
            <p:spPr bwMode="auto">
              <a:xfrm>
                <a:off x="3148072" y="1759306"/>
                <a:ext cx="1022286" cy="1003969"/>
              </a:xfrm>
              <a:custGeom>
                <a:avLst/>
                <a:gdLst>
                  <a:gd name="T0" fmla="*/ 2147483647 w 772"/>
                  <a:gd name="T1" fmla="*/ 2147483647 h 758"/>
                  <a:gd name="T2" fmla="*/ 2147483647 w 772"/>
                  <a:gd name="T3" fmla="*/ 2147483647 h 758"/>
                  <a:gd name="T4" fmla="*/ 2147483647 w 772"/>
                  <a:gd name="T5" fmla="*/ 2147483647 h 758"/>
                  <a:gd name="T6" fmla="*/ 2147483647 w 772"/>
                  <a:gd name="T7" fmla="*/ 2147483647 h 758"/>
                  <a:gd name="T8" fmla="*/ 2147483647 w 772"/>
                  <a:gd name="T9" fmla="*/ 2147483647 h 758"/>
                  <a:gd name="T10" fmla="*/ 2147483647 w 772"/>
                  <a:gd name="T11" fmla="*/ 2147483647 h 758"/>
                  <a:gd name="T12" fmla="*/ 2147483647 w 772"/>
                  <a:gd name="T13" fmla="*/ 2147483647 h 758"/>
                  <a:gd name="T14" fmla="*/ 2147483647 w 772"/>
                  <a:gd name="T15" fmla="*/ 2147483647 h 758"/>
                  <a:gd name="T16" fmla="*/ 2147483647 w 772"/>
                  <a:gd name="T17" fmla="*/ 0 h 758"/>
                  <a:gd name="T18" fmla="*/ 2147483647 w 772"/>
                  <a:gd name="T19" fmla="*/ 2147483647 h 758"/>
                  <a:gd name="T20" fmla="*/ 2147483647 w 772"/>
                  <a:gd name="T21" fmla="*/ 2147483647 h 758"/>
                  <a:gd name="T22" fmla="*/ 2147483647 w 772"/>
                  <a:gd name="T23" fmla="*/ 2147483647 h 758"/>
                  <a:gd name="T24" fmla="*/ 2147483647 w 772"/>
                  <a:gd name="T25" fmla="*/ 2147483647 h 758"/>
                  <a:gd name="T26" fmla="*/ 2147483647 w 772"/>
                  <a:gd name="T27" fmla="*/ 2147483647 h 758"/>
                  <a:gd name="T28" fmla="*/ 2147483647 w 772"/>
                  <a:gd name="T29" fmla="*/ 2147483647 h 758"/>
                  <a:gd name="T30" fmla="*/ 2147483647 w 772"/>
                  <a:gd name="T31" fmla="*/ 2147483647 h 758"/>
                  <a:gd name="T32" fmla="*/ 2147483647 w 772"/>
                  <a:gd name="T33" fmla="*/ 2147483647 h 758"/>
                  <a:gd name="T34" fmla="*/ 0 w 772"/>
                  <a:gd name="T35" fmla="*/ 2147483647 h 758"/>
                  <a:gd name="T36" fmla="*/ 0 w 772"/>
                  <a:gd name="T37" fmla="*/ 2147483647 h 758"/>
                  <a:gd name="T38" fmla="*/ 2147483647 w 772"/>
                  <a:gd name="T39" fmla="*/ 2147483647 h 758"/>
                  <a:gd name="T40" fmla="*/ 2147483647 w 772"/>
                  <a:gd name="T41" fmla="*/ 2147483647 h 758"/>
                  <a:gd name="T42" fmla="*/ 2147483647 w 772"/>
                  <a:gd name="T43" fmla="*/ 2147483647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3" name="Rectangle 83"/>
              <p:cNvSpPr>
                <a:spLocks noChangeArrowheads="1"/>
              </p:cNvSpPr>
              <p:nvPr/>
            </p:nvSpPr>
            <p:spPr bwMode="auto">
              <a:xfrm>
                <a:off x="3283141" y="2044073"/>
                <a:ext cx="199955" cy="4370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04" name="Freeform 84"/>
              <p:cNvSpPr>
                <a:spLocks/>
              </p:cNvSpPr>
              <p:nvPr/>
            </p:nvSpPr>
            <p:spPr bwMode="auto">
              <a:xfrm>
                <a:off x="3472502" y="2030828"/>
                <a:ext cx="397261" cy="597349"/>
              </a:xfrm>
              <a:custGeom>
                <a:avLst/>
                <a:gdLst>
                  <a:gd name="T0" fmla="*/ 2147483647 w 300"/>
                  <a:gd name="T1" fmla="*/ 2147483647 h 451"/>
                  <a:gd name="T2" fmla="*/ 2147483647 w 300"/>
                  <a:gd name="T3" fmla="*/ 2147483647 h 451"/>
                  <a:gd name="T4" fmla="*/ 2147483647 w 300"/>
                  <a:gd name="T5" fmla="*/ 2147483647 h 451"/>
                  <a:gd name="T6" fmla="*/ 2147483647 w 300"/>
                  <a:gd name="T7" fmla="*/ 2147483647 h 451"/>
                  <a:gd name="T8" fmla="*/ 2147483647 w 300"/>
                  <a:gd name="T9" fmla="*/ 2147483647 h 451"/>
                  <a:gd name="T10" fmla="*/ 2147483647 w 300"/>
                  <a:gd name="T11" fmla="*/ 2147483647 h 451"/>
                  <a:gd name="T12" fmla="*/ 0 w 300"/>
                  <a:gd name="T13" fmla="*/ 2147483647 h 451"/>
                  <a:gd name="T14" fmla="*/ 0 w 300"/>
                  <a:gd name="T15" fmla="*/ 2147483647 h 451"/>
                  <a:gd name="T16" fmla="*/ 2147483647 w 300"/>
                  <a:gd name="T17" fmla="*/ 2147483647 h 451"/>
                  <a:gd name="T18" fmla="*/ 2147483647 w 300"/>
                  <a:gd name="T19" fmla="*/ 0 h 451"/>
                  <a:gd name="T20" fmla="*/ 2147483647 w 300"/>
                  <a:gd name="T21" fmla="*/ 0 h 451"/>
                  <a:gd name="T22" fmla="*/ 2147483647 w 300"/>
                  <a:gd name="T23" fmla="*/ 2147483647 h 451"/>
                  <a:gd name="T24" fmla="*/ 2147483647 w 300"/>
                  <a:gd name="T25" fmla="*/ 214748364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5" name="Rectangle 85"/>
              <p:cNvSpPr>
                <a:spLocks noChangeArrowheads="1"/>
              </p:cNvSpPr>
              <p:nvPr/>
            </p:nvSpPr>
            <p:spPr bwMode="auto">
              <a:xfrm>
                <a:off x="3901544" y="2119570"/>
                <a:ext cx="108585" cy="41589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06" name="Rectangle 86"/>
              <p:cNvSpPr>
                <a:spLocks noChangeArrowheads="1"/>
              </p:cNvSpPr>
              <p:nvPr/>
            </p:nvSpPr>
            <p:spPr bwMode="auto">
              <a:xfrm>
                <a:off x="3849901" y="2572547"/>
                <a:ext cx="202603" cy="4238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07" name="Rectangle 87"/>
              <p:cNvSpPr>
                <a:spLocks noChangeArrowheads="1"/>
              </p:cNvSpPr>
              <p:nvPr/>
            </p:nvSpPr>
            <p:spPr bwMode="auto">
              <a:xfrm>
                <a:off x="3334785" y="2119570"/>
                <a:ext cx="107261" cy="41589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08" name="Rectangle 88"/>
              <p:cNvSpPr>
                <a:spLocks noChangeArrowheads="1"/>
              </p:cNvSpPr>
              <p:nvPr/>
            </p:nvSpPr>
            <p:spPr bwMode="auto">
              <a:xfrm>
                <a:off x="3283141" y="2572547"/>
                <a:ext cx="199955" cy="4238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09" name="Rectangle 89"/>
              <p:cNvSpPr>
                <a:spLocks noChangeArrowheads="1"/>
              </p:cNvSpPr>
              <p:nvPr/>
            </p:nvSpPr>
            <p:spPr bwMode="auto">
              <a:xfrm>
                <a:off x="3179854" y="2659964"/>
                <a:ext cx="958724" cy="7152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10" name="Rectangle 90"/>
              <p:cNvSpPr>
                <a:spLocks noChangeArrowheads="1"/>
              </p:cNvSpPr>
              <p:nvPr/>
            </p:nvSpPr>
            <p:spPr bwMode="auto">
              <a:xfrm>
                <a:off x="3849901" y="2044073"/>
                <a:ext cx="202603" cy="4370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211" name="Freeform 91"/>
              <p:cNvSpPr>
                <a:spLocks/>
              </p:cNvSpPr>
              <p:nvPr/>
            </p:nvSpPr>
            <p:spPr bwMode="auto">
              <a:xfrm>
                <a:off x="3238118" y="1793743"/>
                <a:ext cx="851463" cy="206621"/>
              </a:xfrm>
              <a:custGeom>
                <a:avLst/>
                <a:gdLst>
                  <a:gd name="T0" fmla="*/ 2147483647 w 643"/>
                  <a:gd name="T1" fmla="*/ 2147483647 h 156"/>
                  <a:gd name="T2" fmla="*/ 0 w 643"/>
                  <a:gd name="T3" fmla="*/ 2147483647 h 156"/>
                  <a:gd name="T4" fmla="*/ 2147483647 w 643"/>
                  <a:gd name="T5" fmla="*/ 0 h 156"/>
                  <a:gd name="T6" fmla="*/ 2147483647 w 643"/>
                  <a:gd name="T7" fmla="*/ 2147483647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4212" name="Picture 1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4672" y="2075953"/>
                <a:ext cx="312575"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59" name="Group 611"/>
            <p:cNvGrpSpPr>
              <a:grpSpLocks/>
            </p:cNvGrpSpPr>
            <p:nvPr/>
          </p:nvGrpSpPr>
          <p:grpSpPr bwMode="auto">
            <a:xfrm>
              <a:off x="6180465" y="4836403"/>
              <a:ext cx="502820" cy="1192068"/>
              <a:chOff x="4990643" y="5133860"/>
              <a:chExt cx="502820" cy="1192068"/>
            </a:xfrm>
          </p:grpSpPr>
          <p:sp>
            <p:nvSpPr>
              <p:cNvPr id="44154" name="Rounded Rectangle 5"/>
              <p:cNvSpPr>
                <a:spLocks noChangeArrowheads="1"/>
              </p:cNvSpPr>
              <p:nvPr/>
            </p:nvSpPr>
            <p:spPr bwMode="auto">
              <a:xfrm>
                <a:off x="5098230" y="5133860"/>
                <a:ext cx="271067" cy="1135294"/>
              </a:xfrm>
              <a:prstGeom prst="roundRect">
                <a:avLst>
                  <a:gd name="adj" fmla="val 16667"/>
                </a:avLst>
              </a:prstGeom>
              <a:solidFill>
                <a:srgbClr val="D4F3F4"/>
              </a:solidFill>
              <a:ln w="6350" algn="ctr">
                <a:solidFill>
                  <a:schemeClr val="bg1"/>
                </a:solidFill>
                <a:round/>
                <a:headEnd/>
                <a:tailEnd/>
              </a:ln>
            </p:spPr>
            <p:txBody>
              <a:bodyPr wrap="none" lIns="0" tIns="0" rIns="0" bIns="0" anchor="ctr"/>
              <a:lstStyle/>
              <a:p>
                <a:endParaRPr lang="en-US"/>
              </a:p>
            </p:txBody>
          </p:sp>
          <p:sp>
            <p:nvSpPr>
              <p:cNvPr id="44155" name="AutoShape 11"/>
              <p:cNvSpPr>
                <a:spLocks noChangeArrowheads="1"/>
              </p:cNvSpPr>
              <p:nvPr/>
            </p:nvSpPr>
            <p:spPr bwMode="auto">
              <a:xfrm rot="10800000" flipH="1">
                <a:off x="514904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5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57" name="Line 13"/>
              <p:cNvSpPr>
                <a:spLocks noChangeShapeType="1"/>
              </p:cNvSpPr>
              <p:nvPr/>
            </p:nvSpPr>
            <p:spPr bwMode="auto">
              <a:xfrm>
                <a:off x="517277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58" name="Line 14"/>
              <p:cNvSpPr>
                <a:spLocks noChangeShapeType="1"/>
              </p:cNvSpPr>
              <p:nvPr/>
            </p:nvSpPr>
            <p:spPr bwMode="auto">
              <a:xfrm>
                <a:off x="526859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59" name="Line 15"/>
              <p:cNvSpPr>
                <a:spLocks noChangeShapeType="1"/>
              </p:cNvSpPr>
              <p:nvPr/>
            </p:nvSpPr>
            <p:spPr bwMode="auto">
              <a:xfrm>
                <a:off x="517277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60" name="Line 16"/>
              <p:cNvSpPr>
                <a:spLocks noChangeShapeType="1"/>
              </p:cNvSpPr>
              <p:nvPr/>
            </p:nvSpPr>
            <p:spPr bwMode="auto">
              <a:xfrm>
                <a:off x="526859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61" name="Line 17"/>
              <p:cNvSpPr>
                <a:spLocks noChangeShapeType="1"/>
              </p:cNvSpPr>
              <p:nvPr/>
            </p:nvSpPr>
            <p:spPr bwMode="auto">
              <a:xfrm>
                <a:off x="517277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62" name="Line 18"/>
              <p:cNvSpPr>
                <a:spLocks noChangeShapeType="1"/>
              </p:cNvSpPr>
              <p:nvPr/>
            </p:nvSpPr>
            <p:spPr bwMode="auto">
              <a:xfrm>
                <a:off x="526859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63" name="Line 19"/>
              <p:cNvSpPr>
                <a:spLocks noChangeShapeType="1"/>
              </p:cNvSpPr>
              <p:nvPr/>
            </p:nvSpPr>
            <p:spPr bwMode="auto">
              <a:xfrm>
                <a:off x="517277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64" name="Line 20"/>
              <p:cNvSpPr>
                <a:spLocks noChangeShapeType="1"/>
              </p:cNvSpPr>
              <p:nvPr/>
            </p:nvSpPr>
            <p:spPr bwMode="auto">
              <a:xfrm>
                <a:off x="526859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65" name="Line 21"/>
              <p:cNvSpPr>
                <a:spLocks noChangeShapeType="1"/>
              </p:cNvSpPr>
              <p:nvPr/>
            </p:nvSpPr>
            <p:spPr bwMode="auto">
              <a:xfrm>
                <a:off x="517216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49" name="TextBox 674"/>
              <p:cNvSpPr txBox="1">
                <a:spLocks noChangeArrowheads="1"/>
              </p:cNvSpPr>
              <p:nvPr/>
            </p:nvSpPr>
            <p:spPr bwMode="auto">
              <a:xfrm>
                <a:off x="4990643" y="6047878"/>
                <a:ext cx="503482" cy="277855"/>
              </a:xfrm>
              <a:prstGeom prst="rect">
                <a:avLst/>
              </a:prstGeom>
              <a:noFill/>
              <a:ln w="9525">
                <a:noFill/>
                <a:miter lim="800000"/>
                <a:headEnd/>
                <a:tailEnd/>
              </a:ln>
            </p:spPr>
            <p:txBody>
              <a:bodyPr>
                <a:spAutoFit/>
              </a:bodyPr>
              <a:lstStyle/>
              <a:p>
                <a:pPr>
                  <a:defRPr/>
                </a:pPr>
                <a:r>
                  <a:rPr lang="en-US" sz="1200" dirty="0">
                    <a:solidFill>
                      <a:schemeClr val="bg1"/>
                    </a:solidFill>
                    <a:latin typeface="+mn-lt"/>
                    <a:cs typeface="Calibri" pitchFamily="34" charset="0"/>
                  </a:rPr>
                  <a:t>. . .</a:t>
                </a:r>
              </a:p>
            </p:txBody>
          </p:sp>
          <p:sp>
            <p:nvSpPr>
              <p:cNvPr id="44167" name="AutoShape 11"/>
              <p:cNvSpPr>
                <a:spLocks noChangeArrowheads="1"/>
              </p:cNvSpPr>
              <p:nvPr/>
            </p:nvSpPr>
            <p:spPr bwMode="auto">
              <a:xfrm rot="10800000" flipH="1">
                <a:off x="514904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68"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69" name="Line 13"/>
              <p:cNvSpPr>
                <a:spLocks noChangeShapeType="1"/>
              </p:cNvSpPr>
              <p:nvPr/>
            </p:nvSpPr>
            <p:spPr bwMode="auto">
              <a:xfrm>
                <a:off x="517277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0" name="Line 14"/>
              <p:cNvSpPr>
                <a:spLocks noChangeShapeType="1"/>
              </p:cNvSpPr>
              <p:nvPr/>
            </p:nvSpPr>
            <p:spPr bwMode="auto">
              <a:xfrm>
                <a:off x="526859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1" name="Line 15"/>
              <p:cNvSpPr>
                <a:spLocks noChangeShapeType="1"/>
              </p:cNvSpPr>
              <p:nvPr/>
            </p:nvSpPr>
            <p:spPr bwMode="auto">
              <a:xfrm>
                <a:off x="517277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2" name="Line 16"/>
              <p:cNvSpPr>
                <a:spLocks noChangeShapeType="1"/>
              </p:cNvSpPr>
              <p:nvPr/>
            </p:nvSpPr>
            <p:spPr bwMode="auto">
              <a:xfrm>
                <a:off x="526859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3" name="Line 17"/>
              <p:cNvSpPr>
                <a:spLocks noChangeShapeType="1"/>
              </p:cNvSpPr>
              <p:nvPr/>
            </p:nvSpPr>
            <p:spPr bwMode="auto">
              <a:xfrm>
                <a:off x="517277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4" name="Line 18"/>
              <p:cNvSpPr>
                <a:spLocks noChangeShapeType="1"/>
              </p:cNvSpPr>
              <p:nvPr/>
            </p:nvSpPr>
            <p:spPr bwMode="auto">
              <a:xfrm>
                <a:off x="526859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5" name="Line 19"/>
              <p:cNvSpPr>
                <a:spLocks noChangeShapeType="1"/>
              </p:cNvSpPr>
              <p:nvPr/>
            </p:nvSpPr>
            <p:spPr bwMode="auto">
              <a:xfrm>
                <a:off x="517277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6" name="Line 20"/>
              <p:cNvSpPr>
                <a:spLocks noChangeShapeType="1"/>
              </p:cNvSpPr>
              <p:nvPr/>
            </p:nvSpPr>
            <p:spPr bwMode="auto">
              <a:xfrm>
                <a:off x="526859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7" name="Line 21"/>
              <p:cNvSpPr>
                <a:spLocks noChangeShapeType="1"/>
              </p:cNvSpPr>
              <p:nvPr/>
            </p:nvSpPr>
            <p:spPr bwMode="auto">
              <a:xfrm>
                <a:off x="517216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78" name="AutoShape 11"/>
              <p:cNvSpPr>
                <a:spLocks noChangeArrowheads="1"/>
              </p:cNvSpPr>
              <p:nvPr/>
            </p:nvSpPr>
            <p:spPr bwMode="auto">
              <a:xfrm rot="10800000" flipH="1">
                <a:off x="514904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79"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80" name="Line 13"/>
              <p:cNvSpPr>
                <a:spLocks noChangeShapeType="1"/>
              </p:cNvSpPr>
              <p:nvPr/>
            </p:nvSpPr>
            <p:spPr bwMode="auto">
              <a:xfrm>
                <a:off x="517277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1" name="Line 14"/>
              <p:cNvSpPr>
                <a:spLocks noChangeShapeType="1"/>
              </p:cNvSpPr>
              <p:nvPr/>
            </p:nvSpPr>
            <p:spPr bwMode="auto">
              <a:xfrm>
                <a:off x="526859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2" name="Line 15"/>
              <p:cNvSpPr>
                <a:spLocks noChangeShapeType="1"/>
              </p:cNvSpPr>
              <p:nvPr/>
            </p:nvSpPr>
            <p:spPr bwMode="auto">
              <a:xfrm>
                <a:off x="517277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3" name="Line 16"/>
              <p:cNvSpPr>
                <a:spLocks noChangeShapeType="1"/>
              </p:cNvSpPr>
              <p:nvPr/>
            </p:nvSpPr>
            <p:spPr bwMode="auto">
              <a:xfrm>
                <a:off x="526859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4" name="Line 17"/>
              <p:cNvSpPr>
                <a:spLocks noChangeShapeType="1"/>
              </p:cNvSpPr>
              <p:nvPr/>
            </p:nvSpPr>
            <p:spPr bwMode="auto">
              <a:xfrm>
                <a:off x="517277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5" name="Line 18"/>
              <p:cNvSpPr>
                <a:spLocks noChangeShapeType="1"/>
              </p:cNvSpPr>
              <p:nvPr/>
            </p:nvSpPr>
            <p:spPr bwMode="auto">
              <a:xfrm>
                <a:off x="526859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6" name="Line 19"/>
              <p:cNvSpPr>
                <a:spLocks noChangeShapeType="1"/>
              </p:cNvSpPr>
              <p:nvPr/>
            </p:nvSpPr>
            <p:spPr bwMode="auto">
              <a:xfrm>
                <a:off x="517277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7" name="Line 20"/>
              <p:cNvSpPr>
                <a:spLocks noChangeShapeType="1"/>
              </p:cNvSpPr>
              <p:nvPr/>
            </p:nvSpPr>
            <p:spPr bwMode="auto">
              <a:xfrm>
                <a:off x="526859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8" name="Line 21"/>
              <p:cNvSpPr>
                <a:spLocks noChangeShapeType="1"/>
              </p:cNvSpPr>
              <p:nvPr/>
            </p:nvSpPr>
            <p:spPr bwMode="auto">
              <a:xfrm>
                <a:off x="517216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89" name="AutoShape 11"/>
              <p:cNvSpPr>
                <a:spLocks noChangeArrowheads="1"/>
              </p:cNvSpPr>
              <p:nvPr/>
            </p:nvSpPr>
            <p:spPr bwMode="auto">
              <a:xfrm rot="10800000" flipH="1">
                <a:off x="514904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9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91" name="Line 13"/>
              <p:cNvSpPr>
                <a:spLocks noChangeShapeType="1"/>
              </p:cNvSpPr>
              <p:nvPr/>
            </p:nvSpPr>
            <p:spPr bwMode="auto">
              <a:xfrm>
                <a:off x="517277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2" name="Line 14"/>
              <p:cNvSpPr>
                <a:spLocks noChangeShapeType="1"/>
              </p:cNvSpPr>
              <p:nvPr/>
            </p:nvSpPr>
            <p:spPr bwMode="auto">
              <a:xfrm>
                <a:off x="526859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3" name="Line 15"/>
              <p:cNvSpPr>
                <a:spLocks noChangeShapeType="1"/>
              </p:cNvSpPr>
              <p:nvPr/>
            </p:nvSpPr>
            <p:spPr bwMode="auto">
              <a:xfrm>
                <a:off x="517277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4" name="Line 16"/>
              <p:cNvSpPr>
                <a:spLocks noChangeShapeType="1"/>
              </p:cNvSpPr>
              <p:nvPr/>
            </p:nvSpPr>
            <p:spPr bwMode="auto">
              <a:xfrm>
                <a:off x="526859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5" name="Line 17"/>
              <p:cNvSpPr>
                <a:spLocks noChangeShapeType="1"/>
              </p:cNvSpPr>
              <p:nvPr/>
            </p:nvSpPr>
            <p:spPr bwMode="auto">
              <a:xfrm>
                <a:off x="517277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6" name="Line 18"/>
              <p:cNvSpPr>
                <a:spLocks noChangeShapeType="1"/>
              </p:cNvSpPr>
              <p:nvPr/>
            </p:nvSpPr>
            <p:spPr bwMode="auto">
              <a:xfrm>
                <a:off x="526859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7" name="Line 19"/>
              <p:cNvSpPr>
                <a:spLocks noChangeShapeType="1"/>
              </p:cNvSpPr>
              <p:nvPr/>
            </p:nvSpPr>
            <p:spPr bwMode="auto">
              <a:xfrm>
                <a:off x="517277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8" name="Line 20"/>
              <p:cNvSpPr>
                <a:spLocks noChangeShapeType="1"/>
              </p:cNvSpPr>
              <p:nvPr/>
            </p:nvSpPr>
            <p:spPr bwMode="auto">
              <a:xfrm>
                <a:off x="526859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99" name="Line 21"/>
              <p:cNvSpPr>
                <a:spLocks noChangeShapeType="1"/>
              </p:cNvSpPr>
              <p:nvPr/>
            </p:nvSpPr>
            <p:spPr bwMode="auto">
              <a:xfrm>
                <a:off x="517216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4060" name="Group 610"/>
            <p:cNvGrpSpPr>
              <a:grpSpLocks/>
            </p:cNvGrpSpPr>
            <p:nvPr/>
          </p:nvGrpSpPr>
          <p:grpSpPr bwMode="auto">
            <a:xfrm>
              <a:off x="6984700" y="4836402"/>
              <a:ext cx="502820" cy="1192068"/>
              <a:chOff x="5750807" y="5133860"/>
              <a:chExt cx="502820" cy="1192068"/>
            </a:xfrm>
          </p:grpSpPr>
          <p:sp>
            <p:nvSpPr>
              <p:cNvPr id="590" name="Rounded Rectangle 589"/>
              <p:cNvSpPr/>
              <p:nvPr/>
            </p:nvSpPr>
            <p:spPr bwMode="auto">
              <a:xfrm>
                <a:off x="5858239" y="5133340"/>
                <a:ext cx="271595" cy="1135235"/>
              </a:xfrm>
              <a:prstGeom prst="roundRect">
                <a:avLst/>
              </a:prstGeom>
              <a:solidFill>
                <a:schemeClr val="accent5">
                  <a:lumMod val="40000"/>
                  <a:lumOff val="60000"/>
                </a:schemeClr>
              </a:solidFill>
              <a:ln w="6350" algn="ctr">
                <a:solidFill>
                  <a:schemeClr val="bg1"/>
                </a:solidFill>
                <a:round/>
                <a:headEnd/>
                <a:tailEnd/>
              </a:ln>
            </p:spPr>
            <p:txBody>
              <a:bodyPr wrap="none" lIns="0" tIns="0" rIns="0" bIns="0" anchor="ctr"/>
              <a:lstStyle/>
              <a:p>
                <a:pPr>
                  <a:defRPr/>
                </a:pPr>
                <a:endParaRPr lang="en-US"/>
              </a:p>
            </p:txBody>
          </p:sp>
          <p:sp>
            <p:nvSpPr>
              <p:cNvPr id="44109" name="AutoShape 11"/>
              <p:cNvSpPr>
                <a:spLocks noChangeArrowheads="1"/>
              </p:cNvSpPr>
              <p:nvPr/>
            </p:nvSpPr>
            <p:spPr bwMode="auto">
              <a:xfrm rot="10800000" flipH="1">
                <a:off x="5909210"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1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11" name="Line 13"/>
              <p:cNvSpPr>
                <a:spLocks noChangeShapeType="1"/>
              </p:cNvSpPr>
              <p:nvPr/>
            </p:nvSpPr>
            <p:spPr bwMode="auto">
              <a:xfrm>
                <a:off x="5932937"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2" name="Line 14"/>
              <p:cNvSpPr>
                <a:spLocks noChangeShapeType="1"/>
              </p:cNvSpPr>
              <p:nvPr/>
            </p:nvSpPr>
            <p:spPr bwMode="auto">
              <a:xfrm>
                <a:off x="6028755"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3" name="Line 15"/>
              <p:cNvSpPr>
                <a:spLocks noChangeShapeType="1"/>
              </p:cNvSpPr>
              <p:nvPr/>
            </p:nvSpPr>
            <p:spPr bwMode="auto">
              <a:xfrm>
                <a:off x="5932937"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4" name="Line 16"/>
              <p:cNvSpPr>
                <a:spLocks noChangeShapeType="1"/>
              </p:cNvSpPr>
              <p:nvPr/>
            </p:nvSpPr>
            <p:spPr bwMode="auto">
              <a:xfrm>
                <a:off x="6028755"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5" name="Line 17"/>
              <p:cNvSpPr>
                <a:spLocks noChangeShapeType="1"/>
              </p:cNvSpPr>
              <p:nvPr/>
            </p:nvSpPr>
            <p:spPr bwMode="auto">
              <a:xfrm>
                <a:off x="5932937"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6" name="Line 18"/>
              <p:cNvSpPr>
                <a:spLocks noChangeShapeType="1"/>
              </p:cNvSpPr>
              <p:nvPr/>
            </p:nvSpPr>
            <p:spPr bwMode="auto">
              <a:xfrm>
                <a:off x="6028755"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7" name="Line 19"/>
              <p:cNvSpPr>
                <a:spLocks noChangeShapeType="1"/>
              </p:cNvSpPr>
              <p:nvPr/>
            </p:nvSpPr>
            <p:spPr bwMode="auto">
              <a:xfrm>
                <a:off x="5932937"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8" name="Line 20"/>
              <p:cNvSpPr>
                <a:spLocks noChangeShapeType="1"/>
              </p:cNvSpPr>
              <p:nvPr/>
            </p:nvSpPr>
            <p:spPr bwMode="auto">
              <a:xfrm>
                <a:off x="6028755"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19" name="Line 21"/>
              <p:cNvSpPr>
                <a:spLocks noChangeShapeType="1"/>
              </p:cNvSpPr>
              <p:nvPr/>
            </p:nvSpPr>
            <p:spPr bwMode="auto">
              <a:xfrm>
                <a:off x="5932329"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0" name="AutoShape 11"/>
              <p:cNvSpPr>
                <a:spLocks noChangeArrowheads="1"/>
              </p:cNvSpPr>
              <p:nvPr/>
            </p:nvSpPr>
            <p:spPr bwMode="auto">
              <a:xfrm rot="10800000" flipH="1">
                <a:off x="5909210"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2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22" name="Line 13"/>
              <p:cNvSpPr>
                <a:spLocks noChangeShapeType="1"/>
              </p:cNvSpPr>
              <p:nvPr/>
            </p:nvSpPr>
            <p:spPr bwMode="auto">
              <a:xfrm>
                <a:off x="5932937"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3" name="Line 14"/>
              <p:cNvSpPr>
                <a:spLocks noChangeShapeType="1"/>
              </p:cNvSpPr>
              <p:nvPr/>
            </p:nvSpPr>
            <p:spPr bwMode="auto">
              <a:xfrm>
                <a:off x="6028755"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4" name="Line 15"/>
              <p:cNvSpPr>
                <a:spLocks noChangeShapeType="1"/>
              </p:cNvSpPr>
              <p:nvPr/>
            </p:nvSpPr>
            <p:spPr bwMode="auto">
              <a:xfrm>
                <a:off x="5932937"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5" name="Line 16"/>
              <p:cNvSpPr>
                <a:spLocks noChangeShapeType="1"/>
              </p:cNvSpPr>
              <p:nvPr/>
            </p:nvSpPr>
            <p:spPr bwMode="auto">
              <a:xfrm>
                <a:off x="6028755"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6" name="Line 17"/>
              <p:cNvSpPr>
                <a:spLocks noChangeShapeType="1"/>
              </p:cNvSpPr>
              <p:nvPr/>
            </p:nvSpPr>
            <p:spPr bwMode="auto">
              <a:xfrm>
                <a:off x="5932937"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7" name="Line 18"/>
              <p:cNvSpPr>
                <a:spLocks noChangeShapeType="1"/>
              </p:cNvSpPr>
              <p:nvPr/>
            </p:nvSpPr>
            <p:spPr bwMode="auto">
              <a:xfrm>
                <a:off x="6028755"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8" name="Line 19"/>
              <p:cNvSpPr>
                <a:spLocks noChangeShapeType="1"/>
              </p:cNvSpPr>
              <p:nvPr/>
            </p:nvSpPr>
            <p:spPr bwMode="auto">
              <a:xfrm>
                <a:off x="5932937"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29" name="Line 20"/>
              <p:cNvSpPr>
                <a:spLocks noChangeShapeType="1"/>
              </p:cNvSpPr>
              <p:nvPr/>
            </p:nvSpPr>
            <p:spPr bwMode="auto">
              <a:xfrm>
                <a:off x="6028755"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0" name="Line 21"/>
              <p:cNvSpPr>
                <a:spLocks noChangeShapeType="1"/>
              </p:cNvSpPr>
              <p:nvPr/>
            </p:nvSpPr>
            <p:spPr bwMode="auto">
              <a:xfrm>
                <a:off x="5932329"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1" name="AutoShape 11"/>
              <p:cNvSpPr>
                <a:spLocks noChangeArrowheads="1"/>
              </p:cNvSpPr>
              <p:nvPr/>
            </p:nvSpPr>
            <p:spPr bwMode="auto">
              <a:xfrm rot="10800000" flipH="1">
                <a:off x="5909210"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32"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33" name="Line 13"/>
              <p:cNvSpPr>
                <a:spLocks noChangeShapeType="1"/>
              </p:cNvSpPr>
              <p:nvPr/>
            </p:nvSpPr>
            <p:spPr bwMode="auto">
              <a:xfrm>
                <a:off x="5932937"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4" name="Line 14"/>
              <p:cNvSpPr>
                <a:spLocks noChangeShapeType="1"/>
              </p:cNvSpPr>
              <p:nvPr/>
            </p:nvSpPr>
            <p:spPr bwMode="auto">
              <a:xfrm>
                <a:off x="6028755"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5" name="Line 15"/>
              <p:cNvSpPr>
                <a:spLocks noChangeShapeType="1"/>
              </p:cNvSpPr>
              <p:nvPr/>
            </p:nvSpPr>
            <p:spPr bwMode="auto">
              <a:xfrm>
                <a:off x="5932937"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6" name="Line 16"/>
              <p:cNvSpPr>
                <a:spLocks noChangeShapeType="1"/>
              </p:cNvSpPr>
              <p:nvPr/>
            </p:nvSpPr>
            <p:spPr bwMode="auto">
              <a:xfrm>
                <a:off x="6028755"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7" name="Line 17"/>
              <p:cNvSpPr>
                <a:spLocks noChangeShapeType="1"/>
              </p:cNvSpPr>
              <p:nvPr/>
            </p:nvSpPr>
            <p:spPr bwMode="auto">
              <a:xfrm>
                <a:off x="5932937"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8" name="Line 18"/>
              <p:cNvSpPr>
                <a:spLocks noChangeShapeType="1"/>
              </p:cNvSpPr>
              <p:nvPr/>
            </p:nvSpPr>
            <p:spPr bwMode="auto">
              <a:xfrm>
                <a:off x="6028755"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39" name="Line 19"/>
              <p:cNvSpPr>
                <a:spLocks noChangeShapeType="1"/>
              </p:cNvSpPr>
              <p:nvPr/>
            </p:nvSpPr>
            <p:spPr bwMode="auto">
              <a:xfrm>
                <a:off x="5932937"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0" name="Line 20"/>
              <p:cNvSpPr>
                <a:spLocks noChangeShapeType="1"/>
              </p:cNvSpPr>
              <p:nvPr/>
            </p:nvSpPr>
            <p:spPr bwMode="auto">
              <a:xfrm>
                <a:off x="6028755"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1" name="Line 21"/>
              <p:cNvSpPr>
                <a:spLocks noChangeShapeType="1"/>
              </p:cNvSpPr>
              <p:nvPr/>
            </p:nvSpPr>
            <p:spPr bwMode="auto">
              <a:xfrm>
                <a:off x="5932329"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2" name="AutoShape 11"/>
              <p:cNvSpPr>
                <a:spLocks noChangeArrowheads="1"/>
              </p:cNvSpPr>
              <p:nvPr/>
            </p:nvSpPr>
            <p:spPr bwMode="auto">
              <a:xfrm rot="10800000" flipH="1">
                <a:off x="5909210"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143"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144" name="Line 13"/>
              <p:cNvSpPr>
                <a:spLocks noChangeShapeType="1"/>
              </p:cNvSpPr>
              <p:nvPr/>
            </p:nvSpPr>
            <p:spPr bwMode="auto">
              <a:xfrm>
                <a:off x="5932937"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5" name="Line 14"/>
              <p:cNvSpPr>
                <a:spLocks noChangeShapeType="1"/>
              </p:cNvSpPr>
              <p:nvPr/>
            </p:nvSpPr>
            <p:spPr bwMode="auto">
              <a:xfrm>
                <a:off x="6028755"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6" name="Line 15"/>
              <p:cNvSpPr>
                <a:spLocks noChangeShapeType="1"/>
              </p:cNvSpPr>
              <p:nvPr/>
            </p:nvSpPr>
            <p:spPr bwMode="auto">
              <a:xfrm>
                <a:off x="5932937"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7" name="Line 16"/>
              <p:cNvSpPr>
                <a:spLocks noChangeShapeType="1"/>
              </p:cNvSpPr>
              <p:nvPr/>
            </p:nvSpPr>
            <p:spPr bwMode="auto">
              <a:xfrm>
                <a:off x="6028755"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8" name="Line 17"/>
              <p:cNvSpPr>
                <a:spLocks noChangeShapeType="1"/>
              </p:cNvSpPr>
              <p:nvPr/>
            </p:nvSpPr>
            <p:spPr bwMode="auto">
              <a:xfrm>
                <a:off x="5932937"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49" name="Line 18"/>
              <p:cNvSpPr>
                <a:spLocks noChangeShapeType="1"/>
              </p:cNvSpPr>
              <p:nvPr/>
            </p:nvSpPr>
            <p:spPr bwMode="auto">
              <a:xfrm>
                <a:off x="6028755"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50" name="Line 19"/>
              <p:cNvSpPr>
                <a:spLocks noChangeShapeType="1"/>
              </p:cNvSpPr>
              <p:nvPr/>
            </p:nvSpPr>
            <p:spPr bwMode="auto">
              <a:xfrm>
                <a:off x="5932937"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51" name="Line 20"/>
              <p:cNvSpPr>
                <a:spLocks noChangeShapeType="1"/>
              </p:cNvSpPr>
              <p:nvPr/>
            </p:nvSpPr>
            <p:spPr bwMode="auto">
              <a:xfrm>
                <a:off x="6028755"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52" name="Line 21"/>
              <p:cNvSpPr>
                <a:spLocks noChangeShapeType="1"/>
              </p:cNvSpPr>
              <p:nvPr/>
            </p:nvSpPr>
            <p:spPr bwMode="auto">
              <a:xfrm>
                <a:off x="5932329"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6" name="TextBox 674"/>
              <p:cNvSpPr txBox="1">
                <a:spLocks noChangeArrowheads="1"/>
              </p:cNvSpPr>
              <p:nvPr/>
            </p:nvSpPr>
            <p:spPr bwMode="auto">
              <a:xfrm>
                <a:off x="5750237" y="6047879"/>
                <a:ext cx="503482" cy="277855"/>
              </a:xfrm>
              <a:prstGeom prst="rect">
                <a:avLst/>
              </a:prstGeom>
              <a:noFill/>
              <a:ln w="9525">
                <a:noFill/>
                <a:miter lim="800000"/>
                <a:headEnd/>
                <a:tailEnd/>
              </a:ln>
            </p:spPr>
            <p:txBody>
              <a:bodyPr>
                <a:spAutoFit/>
              </a:bodyPr>
              <a:lstStyle/>
              <a:p>
                <a:pPr>
                  <a:defRPr/>
                </a:pPr>
                <a:r>
                  <a:rPr lang="en-US" sz="1200" dirty="0">
                    <a:solidFill>
                      <a:schemeClr val="bg1"/>
                    </a:solidFill>
                    <a:latin typeface="+mn-lt"/>
                    <a:cs typeface="Calibri" pitchFamily="34" charset="0"/>
                  </a:rPr>
                  <a:t>. . .</a:t>
                </a:r>
              </a:p>
            </p:txBody>
          </p:sp>
        </p:grpSp>
        <p:grpSp>
          <p:nvGrpSpPr>
            <p:cNvPr id="44061" name="Group 609"/>
            <p:cNvGrpSpPr>
              <a:grpSpLocks/>
            </p:cNvGrpSpPr>
            <p:nvPr/>
          </p:nvGrpSpPr>
          <p:grpSpPr bwMode="auto">
            <a:xfrm>
              <a:off x="7667749" y="4847419"/>
              <a:ext cx="502820" cy="1203085"/>
              <a:chOff x="6499954" y="5133860"/>
              <a:chExt cx="502820" cy="1203085"/>
            </a:xfrm>
          </p:grpSpPr>
          <p:sp>
            <p:nvSpPr>
              <p:cNvPr id="543" name="Rounded Rectangle 542"/>
              <p:cNvSpPr/>
              <p:nvPr/>
            </p:nvSpPr>
            <p:spPr bwMode="auto">
              <a:xfrm>
                <a:off x="6607294" y="5133437"/>
                <a:ext cx="271595" cy="1135235"/>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defRPr/>
                </a:pPr>
                <a:endParaRPr lang="en-US"/>
              </a:p>
            </p:txBody>
          </p:sp>
          <p:sp>
            <p:nvSpPr>
              <p:cNvPr id="44063"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064"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065"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66"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67"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68"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69"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0"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1"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2"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3"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4"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075"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076"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7"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8"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79"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0"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1"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2"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3"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4"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5"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08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087"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8"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89"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0"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1"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2"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3"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4"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5"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6"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44097"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098"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9"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0"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1"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2"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3"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4"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5"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106"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9" name="TextBox 674"/>
              <p:cNvSpPr txBox="1">
                <a:spLocks noChangeArrowheads="1"/>
              </p:cNvSpPr>
              <p:nvPr/>
            </p:nvSpPr>
            <p:spPr bwMode="auto">
              <a:xfrm>
                <a:off x="6499292" y="6059090"/>
                <a:ext cx="503482" cy="277855"/>
              </a:xfrm>
              <a:prstGeom prst="rect">
                <a:avLst/>
              </a:prstGeom>
              <a:noFill/>
              <a:ln w="9525">
                <a:noFill/>
                <a:miter lim="800000"/>
                <a:headEnd/>
                <a:tailEnd/>
              </a:ln>
            </p:spPr>
            <p:txBody>
              <a:bodyPr>
                <a:spAutoFit/>
              </a:bodyPr>
              <a:lstStyle/>
              <a:p>
                <a:pPr>
                  <a:defRPr/>
                </a:pPr>
                <a:r>
                  <a:rPr lang="en-US" sz="1200" dirty="0">
                    <a:solidFill>
                      <a:schemeClr val="bg1"/>
                    </a:solidFill>
                    <a:latin typeface="+mn-lt"/>
                    <a:cs typeface="Calibri" pitchFamily="34" charset="0"/>
                  </a:rPr>
                  <a:t>. . .</a:t>
                </a:r>
              </a:p>
            </p:txBody>
          </p:sp>
        </p:grpSp>
      </p:grpSp>
      <p:sp>
        <p:nvSpPr>
          <p:cNvPr id="475" name="TextBox 474"/>
          <p:cNvSpPr txBox="1"/>
          <p:nvPr/>
        </p:nvSpPr>
        <p:spPr bwMode="auto">
          <a:xfrm>
            <a:off x="4104742" y="4974794"/>
            <a:ext cx="1755630" cy="233910"/>
          </a:xfrm>
          <a:prstGeom prst="rect">
            <a:avLst/>
          </a:prstGeom>
          <a:noFill/>
        </p:spPr>
        <p:txBody>
          <a:bodyPr wrap="square" lIns="0" tIns="0" rIns="0" bIns="0">
            <a:spAutoFit/>
          </a:bodyPr>
          <a:lstStyle/>
          <a:p>
            <a:pPr algn="l">
              <a:lnSpc>
                <a:spcPct val="95000"/>
              </a:lnSpc>
              <a:spcBef>
                <a:spcPts val="600"/>
              </a:spcBef>
              <a:defRPr/>
            </a:pPr>
            <a:r>
              <a:rPr lang="en-US" sz="1600" dirty="0">
                <a:solidFill>
                  <a:srgbClr val="04628C"/>
                </a:solidFill>
                <a:latin typeface="+mn-lt"/>
                <a:cs typeface="Arial" pitchFamily="34" charset="0"/>
              </a:rPr>
              <a:t>Account Level</a:t>
            </a:r>
          </a:p>
        </p:txBody>
      </p:sp>
      <p:sp>
        <p:nvSpPr>
          <p:cNvPr id="476" name="TextBox 475"/>
          <p:cNvSpPr txBox="1"/>
          <p:nvPr/>
        </p:nvSpPr>
        <p:spPr bwMode="auto">
          <a:xfrm>
            <a:off x="3596762" y="5535864"/>
            <a:ext cx="1289123" cy="233910"/>
          </a:xfrm>
          <a:prstGeom prst="rect">
            <a:avLst/>
          </a:prstGeom>
          <a:noFill/>
        </p:spPr>
        <p:txBody>
          <a:bodyPr wrap="square" lIns="0" tIns="0" rIns="0" bIns="0">
            <a:spAutoFit/>
          </a:bodyPr>
          <a:lstStyle/>
          <a:p>
            <a:pPr algn="l">
              <a:lnSpc>
                <a:spcPct val="95000"/>
              </a:lnSpc>
              <a:spcBef>
                <a:spcPts val="600"/>
              </a:spcBef>
              <a:defRPr/>
            </a:pPr>
            <a:r>
              <a:rPr lang="en-US" sz="1600" dirty="0">
                <a:solidFill>
                  <a:srgbClr val="04628C"/>
                </a:solidFill>
                <a:latin typeface="+mn-lt"/>
                <a:cs typeface="Arial" pitchFamily="34" charset="0"/>
              </a:rPr>
              <a:t>Policy Level</a:t>
            </a:r>
          </a:p>
        </p:txBody>
      </p:sp>
      <p:cxnSp>
        <p:nvCxnSpPr>
          <p:cNvPr id="44052" name="Straight Arrow Connector 12"/>
          <p:cNvCxnSpPr>
            <a:cxnSpLocks noChangeShapeType="1"/>
          </p:cNvCxnSpPr>
          <p:nvPr/>
        </p:nvCxnSpPr>
        <p:spPr bwMode="auto">
          <a:xfrm>
            <a:off x="4902200" y="5626100"/>
            <a:ext cx="1257300" cy="1588"/>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44053" name="Straight Arrow Connector 13"/>
          <p:cNvCxnSpPr>
            <a:cxnSpLocks noChangeShapeType="1"/>
          </p:cNvCxnSpPr>
          <p:nvPr/>
        </p:nvCxnSpPr>
        <p:spPr bwMode="auto">
          <a:xfrm flipH="1">
            <a:off x="2773363" y="5099050"/>
            <a:ext cx="1258887" cy="1588"/>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022990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Handling unapplied funds</a:t>
            </a:r>
            <a:endParaRPr lang="en-US" dirty="0"/>
          </a:p>
        </p:txBody>
      </p:sp>
      <p:sp>
        <p:nvSpPr>
          <p:cNvPr id="5" name="Content Placeholder 4"/>
          <p:cNvSpPr>
            <a:spLocks noGrp="1"/>
          </p:cNvSpPr>
          <p:nvPr>
            <p:ph idx="1"/>
          </p:nvPr>
        </p:nvSpPr>
        <p:spPr/>
        <p:txBody>
          <a:bodyPr/>
          <a:lstStyle/>
          <a:p>
            <a:r>
              <a:rPr lang="en-US" dirty="0" smtClean="0"/>
              <a:t>Every account owns one or more T-accounts ("unapplied funds") that are used to hold undistributed money</a:t>
            </a:r>
          </a:p>
          <a:p>
            <a:r>
              <a:rPr lang="en-US" dirty="0" smtClean="0"/>
              <a:t>All money coming into BillingCenter passes through an unapplied fund</a:t>
            </a:r>
          </a:p>
          <a:p>
            <a:r>
              <a:rPr lang="en-US" dirty="0" smtClean="0"/>
              <a:t>Excess money remains in an unapplied fund until it's distributed or disbursed</a:t>
            </a:r>
          </a:p>
        </p:txBody>
      </p:sp>
      <p:grpSp>
        <p:nvGrpSpPr>
          <p:cNvPr id="24" name="Group 23"/>
          <p:cNvGrpSpPr/>
          <p:nvPr/>
        </p:nvGrpSpPr>
        <p:grpSpPr>
          <a:xfrm>
            <a:off x="1260518" y="3747550"/>
            <a:ext cx="6927850" cy="1925354"/>
            <a:chOff x="1473200" y="3377328"/>
            <a:chExt cx="6927850" cy="1925354"/>
          </a:xfrm>
        </p:grpSpPr>
        <p:cxnSp>
          <p:nvCxnSpPr>
            <p:cNvPr id="26" name="Straight Arrow Connector 330"/>
            <p:cNvCxnSpPr>
              <a:cxnSpLocks noChangeShapeType="1"/>
            </p:cNvCxnSpPr>
            <p:nvPr/>
          </p:nvCxnSpPr>
          <p:spPr bwMode="auto">
            <a:xfrm>
              <a:off x="1473200" y="3667407"/>
              <a:ext cx="2608214" cy="1"/>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pic>
          <p:nvPicPr>
            <p:cNvPr id="27" name="Picture 26" descr="Bucket.png"/>
            <p:cNvPicPr>
              <a:picLocks noChangeAspect="1"/>
            </p:cNvPicPr>
            <p:nvPr/>
          </p:nvPicPr>
          <p:blipFill>
            <a:blip r:embed="rId3" cstate="print"/>
            <a:stretch>
              <a:fillRect/>
            </a:stretch>
          </p:blipFill>
          <p:spPr>
            <a:xfrm>
              <a:off x="4081414" y="3377328"/>
              <a:ext cx="926079" cy="939941"/>
            </a:xfrm>
            <a:prstGeom prst="rect">
              <a:avLst/>
            </a:prstGeom>
          </p:spPr>
        </p:pic>
        <p:cxnSp>
          <p:nvCxnSpPr>
            <p:cNvPr id="28" name="Straight Connector 27"/>
            <p:cNvCxnSpPr/>
            <p:nvPr/>
          </p:nvCxnSpPr>
          <p:spPr bwMode="auto">
            <a:xfrm>
              <a:off x="1473200" y="4832782"/>
              <a:ext cx="2001838" cy="9525"/>
            </a:xfrm>
            <a:prstGeom prst="line">
              <a:avLst/>
            </a:prstGeom>
            <a:noFill/>
            <a:ln w="19050" cap="flat" cmpd="sng" algn="ctr">
              <a:solidFill>
                <a:schemeClr val="tx1">
                  <a:lumMod val="50000"/>
                </a:schemeClr>
              </a:solidFill>
              <a:prstDash val="solid"/>
              <a:round/>
              <a:headEnd type="arrow" w="med" len="med"/>
              <a:tailEnd type="none" w="med" len="med"/>
            </a:ln>
            <a:effectLst/>
          </p:spPr>
        </p:cxnSp>
        <p:cxnSp>
          <p:nvCxnSpPr>
            <p:cNvPr id="30" name="Straight Connector 29"/>
            <p:cNvCxnSpPr/>
            <p:nvPr/>
          </p:nvCxnSpPr>
          <p:spPr bwMode="auto">
            <a:xfrm flipH="1">
              <a:off x="3475038" y="3990596"/>
              <a:ext cx="711200" cy="851711"/>
            </a:xfrm>
            <a:prstGeom prst="line">
              <a:avLst/>
            </a:prstGeom>
            <a:noFill/>
            <a:ln w="19050" cap="flat" cmpd="sng" algn="ctr">
              <a:solidFill>
                <a:schemeClr val="tx1">
                  <a:lumMod val="50000"/>
                </a:schemeClr>
              </a:solidFill>
              <a:prstDash val="solid"/>
              <a:round/>
              <a:headEnd type="none" w="med" len="med"/>
              <a:tailEnd type="none" w="med" len="med"/>
            </a:ln>
            <a:effectLst/>
          </p:spPr>
        </p:cxnSp>
        <p:grpSp>
          <p:nvGrpSpPr>
            <p:cNvPr id="32" name="Group 822"/>
            <p:cNvGrpSpPr>
              <a:grpSpLocks/>
            </p:cNvGrpSpPr>
            <p:nvPr/>
          </p:nvGrpSpPr>
          <p:grpSpPr bwMode="auto">
            <a:xfrm>
              <a:off x="7010400" y="3445307"/>
              <a:ext cx="1390650" cy="747712"/>
              <a:chOff x="7010597" y="1797001"/>
              <a:chExt cx="1063261" cy="746974"/>
            </a:xfrm>
          </p:grpSpPr>
          <p:sp>
            <p:nvSpPr>
              <p:cNvPr id="67"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Premium</a:t>
                </a:r>
              </a:p>
            </p:txBody>
          </p:sp>
          <p:sp>
            <p:nvSpPr>
              <p:cNvPr id="68"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Tax</a:t>
                </a:r>
              </a:p>
            </p:txBody>
          </p:sp>
          <p:sp>
            <p:nvSpPr>
              <p:cNvPr id="69" name="Text Box 67"/>
              <p:cNvSpPr txBox="1">
                <a:spLocks noChangeArrowheads="1"/>
              </p:cNvSpPr>
              <p:nvPr/>
            </p:nvSpPr>
            <p:spPr bwMode="auto">
              <a:xfrm>
                <a:off x="7010597" y="2326703"/>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Fees</a:t>
                </a:r>
              </a:p>
            </p:txBody>
          </p:sp>
        </p:grpSp>
        <p:sp>
          <p:nvSpPr>
            <p:cNvPr id="33" name="TextBox 5"/>
            <p:cNvSpPr txBox="1">
              <a:spLocks noChangeArrowheads="1"/>
            </p:cNvSpPr>
            <p:nvPr/>
          </p:nvSpPr>
          <p:spPr bwMode="auto">
            <a:xfrm>
              <a:off x="3982598" y="4285094"/>
              <a:ext cx="10906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smtClean="0">
                  <a:solidFill>
                    <a:schemeClr val="bg1"/>
                  </a:solidFill>
                  <a:cs typeface="Arial" charset="0"/>
                </a:rPr>
                <a:t>Unapplied fund</a:t>
              </a:r>
              <a:endParaRPr lang="en-US" sz="1600" b="0" dirty="0">
                <a:solidFill>
                  <a:schemeClr val="bg1"/>
                </a:solidFill>
                <a:cs typeface="Arial" charset="0"/>
              </a:endParaRPr>
            </a:p>
          </p:txBody>
        </p:sp>
        <p:grpSp>
          <p:nvGrpSpPr>
            <p:cNvPr id="34" name="Group 308"/>
            <p:cNvGrpSpPr>
              <a:grpSpLocks/>
            </p:cNvGrpSpPr>
            <p:nvPr/>
          </p:nvGrpSpPr>
          <p:grpSpPr bwMode="auto">
            <a:xfrm>
              <a:off x="5973763" y="3458007"/>
              <a:ext cx="711200" cy="720725"/>
              <a:chOff x="2339248" y="5652815"/>
              <a:chExt cx="710740" cy="720659"/>
            </a:xfrm>
          </p:grpSpPr>
          <p:grpSp>
            <p:nvGrpSpPr>
              <p:cNvPr id="54" name="Group 309"/>
              <p:cNvGrpSpPr>
                <a:grpSpLocks/>
              </p:cNvGrpSpPr>
              <p:nvPr/>
            </p:nvGrpSpPr>
            <p:grpSpPr bwMode="auto">
              <a:xfrm>
                <a:off x="2339248" y="5652815"/>
                <a:ext cx="537974" cy="605986"/>
                <a:chOff x="2339248" y="4647799"/>
                <a:chExt cx="537974" cy="605986"/>
              </a:xfrm>
            </p:grpSpPr>
            <p:sp>
              <p:nvSpPr>
                <p:cNvPr id="58"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59"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60"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61"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62" name="Group 9"/>
                <p:cNvGrpSpPr>
                  <a:grpSpLocks/>
                </p:cNvGrpSpPr>
                <p:nvPr/>
              </p:nvGrpSpPr>
              <p:grpSpPr bwMode="auto">
                <a:xfrm>
                  <a:off x="2608235" y="4698494"/>
                  <a:ext cx="200659" cy="293776"/>
                  <a:chOff x="2784" y="3210"/>
                  <a:chExt cx="523" cy="772"/>
                </a:xfrm>
              </p:grpSpPr>
              <p:sp>
                <p:nvSpPr>
                  <p:cNvPr id="63"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4"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5"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66"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55" name="Group 310"/>
              <p:cNvGrpSpPr>
                <a:grpSpLocks/>
              </p:cNvGrpSpPr>
              <p:nvPr/>
            </p:nvGrpSpPr>
            <p:grpSpPr bwMode="auto">
              <a:xfrm>
                <a:off x="2672163" y="5997237"/>
                <a:ext cx="377825" cy="376237"/>
                <a:chOff x="5761037" y="2776538"/>
                <a:chExt cx="377825" cy="376237"/>
              </a:xfrm>
            </p:grpSpPr>
            <p:sp>
              <p:nvSpPr>
                <p:cNvPr id="56"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57" name="Picture 161" descr="bl0052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7" name="Text Box 67"/>
            <p:cNvSpPr txBox="1">
              <a:spLocks noChangeArrowheads="1"/>
            </p:cNvSpPr>
            <p:nvPr/>
          </p:nvSpPr>
          <p:spPr bwMode="auto">
            <a:xfrm>
              <a:off x="5610225" y="4345419"/>
              <a:ext cx="1438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Home policy</a:t>
              </a:r>
            </a:p>
          </p:txBody>
        </p:sp>
        <p:cxnSp>
          <p:nvCxnSpPr>
            <p:cNvPr id="38" name="Straight Arrow Connector 330"/>
            <p:cNvCxnSpPr>
              <a:cxnSpLocks noChangeShapeType="1"/>
            </p:cNvCxnSpPr>
            <p:nvPr/>
          </p:nvCxnSpPr>
          <p:spPr bwMode="auto">
            <a:xfrm>
              <a:off x="4906963" y="3675494"/>
              <a:ext cx="1035050"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grpSp>
          <p:nvGrpSpPr>
            <p:cNvPr id="39" name="Group 44042"/>
            <p:cNvGrpSpPr>
              <a:grpSpLocks/>
            </p:cNvGrpSpPr>
            <p:nvPr/>
          </p:nvGrpSpPr>
          <p:grpSpPr bwMode="auto">
            <a:xfrm>
              <a:off x="1757363" y="4240644"/>
              <a:ext cx="1068387" cy="803275"/>
              <a:chOff x="3065694" y="5426154"/>
              <a:chExt cx="1069142" cy="802237"/>
            </a:xfrm>
          </p:grpSpPr>
          <p:sp>
            <p:nvSpPr>
              <p:cNvPr id="47" name="AutoShape 64"/>
              <p:cNvSpPr>
                <a:spLocks noChangeArrowheads="1"/>
              </p:cNvSpPr>
              <p:nvPr/>
            </p:nvSpPr>
            <p:spPr bwMode="auto">
              <a:xfrm rot="5400000" flipH="1">
                <a:off x="3119655" y="5372193"/>
                <a:ext cx="741990" cy="8499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13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DDDDDD"/>
              </a:solidFill>
              <a:ln w="19050" algn="ctr">
                <a:solidFill>
                  <a:schemeClr val="tx1">
                    <a:lumMod val="50000"/>
                  </a:schemeClr>
                </a:solidFill>
                <a:miter lim="800000"/>
                <a:headEnd/>
                <a:tailEnd/>
              </a:ln>
            </p:spPr>
            <p:txBody>
              <a:bodyPr lIns="0" tIns="0" rIns="0" bIns="0" anchor="ctr">
                <a:spAutoFit/>
              </a:bodyPr>
              <a:lstStyle/>
              <a:p>
                <a:pPr>
                  <a:defRPr/>
                </a:pPr>
                <a:endParaRPr lang="en-US" dirty="0"/>
              </a:p>
            </p:txBody>
          </p:sp>
          <p:sp>
            <p:nvSpPr>
              <p:cNvPr id="48" name="Rectangle 38"/>
              <p:cNvSpPr>
                <a:spLocks noChangeArrowheads="1"/>
              </p:cNvSpPr>
              <p:nvPr/>
            </p:nvSpPr>
            <p:spPr bwMode="auto">
              <a:xfrm>
                <a:off x="3160043" y="5796835"/>
                <a:ext cx="974526" cy="431556"/>
              </a:xfrm>
              <a:prstGeom prst="rect">
                <a:avLst/>
              </a:prstGeom>
              <a:solidFill>
                <a:srgbClr val="E7E8EF"/>
              </a:solidFill>
              <a:ln w="12700" algn="ctr">
                <a:solidFill>
                  <a:schemeClr val="bg1"/>
                </a:solidFill>
                <a:miter lim="800000"/>
                <a:headEnd/>
                <a:tailEnd/>
              </a:ln>
            </p:spPr>
            <p:txBody>
              <a:bodyPr lIns="0" tIns="0" rIns="0" bIns="0" anchor="ctr">
                <a:spAutoFit/>
              </a:bodyPr>
              <a:lstStyle/>
              <a:p>
                <a:endParaRPr lang="en-US" dirty="0"/>
              </a:p>
            </p:txBody>
          </p:sp>
          <p:pic>
            <p:nvPicPr>
              <p:cNvPr id="49"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9232" y="583337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154"/>
              <p:cNvSpPr txBox="1">
                <a:spLocks noChangeArrowheads="1"/>
              </p:cNvSpPr>
              <p:nvPr/>
            </p:nvSpPr>
            <p:spPr bwMode="auto">
              <a:xfrm>
                <a:off x="3522168" y="5816883"/>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429030"/>
                    </a:solidFill>
                    <a:cs typeface="Arial" charset="0"/>
                  </a:rPr>
                  <a:t>150</a:t>
                </a:r>
              </a:p>
            </p:txBody>
          </p:sp>
        </p:grpSp>
        <p:grpSp>
          <p:nvGrpSpPr>
            <p:cNvPr id="40" name="Group 762"/>
            <p:cNvGrpSpPr>
              <a:grpSpLocks/>
            </p:cNvGrpSpPr>
            <p:nvPr/>
          </p:nvGrpSpPr>
          <p:grpSpPr bwMode="auto">
            <a:xfrm>
              <a:off x="1851025" y="3454832"/>
              <a:ext cx="1046162" cy="431800"/>
              <a:chOff x="1851697" y="2200195"/>
              <a:chExt cx="1046126" cy="431556"/>
            </a:xfrm>
          </p:grpSpPr>
          <p:sp>
            <p:nvSpPr>
              <p:cNvPr id="43" name="Rectangle 38"/>
              <p:cNvSpPr>
                <a:spLocks noChangeArrowheads="1"/>
              </p:cNvSpPr>
              <p:nvPr/>
            </p:nvSpPr>
            <p:spPr bwMode="auto">
              <a:xfrm>
                <a:off x="1851697" y="2200195"/>
                <a:ext cx="974526" cy="43155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45"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223673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765"/>
              <p:cNvSpPr txBox="1">
                <a:spLocks noChangeArrowheads="1"/>
              </p:cNvSpPr>
              <p:nvPr/>
            </p:nvSpPr>
            <p:spPr bwMode="auto">
              <a:xfrm>
                <a:off x="2142487" y="2220242"/>
                <a:ext cx="755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429030"/>
                    </a:solidFill>
                    <a:cs typeface="Arial" charset="0"/>
                  </a:rPr>
                  <a:t>1350</a:t>
                </a:r>
              </a:p>
            </p:txBody>
          </p:sp>
        </p:grpSp>
        <p:sp>
          <p:nvSpPr>
            <p:cNvPr id="41" name="Text Box 67"/>
            <p:cNvSpPr txBox="1">
              <a:spLocks noChangeArrowheads="1"/>
            </p:cNvSpPr>
            <p:nvPr/>
          </p:nvSpPr>
          <p:spPr bwMode="auto">
            <a:xfrm>
              <a:off x="1617663" y="3929494"/>
              <a:ext cx="13620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Payment </a:t>
              </a:r>
            </a:p>
          </p:txBody>
        </p:sp>
        <p:sp>
          <p:nvSpPr>
            <p:cNvPr id="42" name="Text Box 67"/>
            <p:cNvSpPr txBox="1">
              <a:spLocks noChangeArrowheads="1"/>
            </p:cNvSpPr>
            <p:nvPr/>
          </p:nvSpPr>
          <p:spPr bwMode="auto">
            <a:xfrm>
              <a:off x="1617663" y="5083607"/>
              <a:ext cx="1362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Disbursement</a:t>
              </a:r>
            </a:p>
          </p:txBody>
        </p:sp>
      </p:grpSp>
    </p:spTree>
    <p:extLst>
      <p:ext uri="{BB962C8B-B14F-4D97-AF65-F5344CB8AC3E}">
        <p14:creationId xmlns:p14="http://schemas.microsoft.com/office/powerpoint/2010/main" val="25357456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US" dirty="0"/>
              <a:t>Controlling billing level and unapplied funds</a:t>
            </a:r>
          </a:p>
        </p:txBody>
      </p:sp>
      <p:sp>
        <p:nvSpPr>
          <p:cNvPr id="40" name="Content Placeholder 39"/>
          <p:cNvSpPr>
            <a:spLocks noGrp="1"/>
          </p:cNvSpPr>
          <p:nvPr>
            <p:ph idx="1"/>
          </p:nvPr>
        </p:nvSpPr>
        <p:spPr>
          <a:xfrm>
            <a:off x="269729" y="914400"/>
            <a:ext cx="4117542" cy="5486400"/>
          </a:xfrm>
        </p:spPr>
        <p:txBody>
          <a:bodyPr/>
          <a:lstStyle/>
          <a:p>
            <a:r>
              <a:rPr lang="en-US" dirty="0" smtClean="0"/>
              <a:t>A pair of fields on </a:t>
            </a:r>
            <a:r>
              <a:rPr lang="en-US" dirty="0"/>
              <a:t>an account </a:t>
            </a:r>
            <a:r>
              <a:rPr lang="en-US" dirty="0" smtClean="0"/>
              <a:t>control </a:t>
            </a:r>
            <a:r>
              <a:rPr lang="en-US" dirty="0"/>
              <a:t>billing level and placement of unapplied funds </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67" y="3018353"/>
            <a:ext cx="1461989" cy="202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776" y="2974368"/>
            <a:ext cx="1906406" cy="218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281" y="2974368"/>
            <a:ext cx="1906406" cy="218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p:cNvGrpSpPr/>
          <p:nvPr/>
        </p:nvGrpSpPr>
        <p:grpSpPr>
          <a:xfrm>
            <a:off x="565355" y="5126124"/>
            <a:ext cx="1725613" cy="1148629"/>
            <a:chOff x="583827" y="5053459"/>
            <a:chExt cx="1725613" cy="1148629"/>
          </a:xfrm>
        </p:grpSpPr>
        <p:pic>
          <p:nvPicPr>
            <p:cNvPr id="18" name="Picture 17" descr="Bucket.png"/>
            <p:cNvPicPr>
              <a:picLocks noChangeAspect="1"/>
            </p:cNvPicPr>
            <p:nvPr/>
          </p:nvPicPr>
          <p:blipFill>
            <a:blip r:embed="rId5" cstate="print"/>
            <a:stretch>
              <a:fillRect/>
            </a:stretch>
          </p:blipFill>
          <p:spPr>
            <a:xfrm>
              <a:off x="1103198" y="5053459"/>
              <a:ext cx="686871" cy="697152"/>
            </a:xfrm>
            <a:prstGeom prst="rect">
              <a:avLst/>
            </a:prstGeom>
          </p:spPr>
        </p:pic>
        <p:sp>
          <p:nvSpPr>
            <p:cNvPr id="19" name="TextBox 5"/>
            <p:cNvSpPr txBox="1">
              <a:spLocks noChangeArrowheads="1"/>
            </p:cNvSpPr>
            <p:nvPr/>
          </p:nvSpPr>
          <p:spPr bwMode="auto">
            <a:xfrm>
              <a:off x="583827" y="5725034"/>
              <a:ext cx="17256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500"/>
                </a:lnSpc>
              </a:pPr>
              <a:r>
                <a:rPr lang="en-US" sz="1600" b="0" dirty="0">
                  <a:solidFill>
                    <a:schemeClr val="bg1"/>
                  </a:solidFill>
                  <a:cs typeface="Arial" charset="0"/>
                </a:rPr>
                <a:t>Default </a:t>
              </a:r>
              <a:r>
                <a:rPr lang="en-US" sz="1600" b="0" dirty="0" smtClean="0">
                  <a:solidFill>
                    <a:schemeClr val="bg1"/>
                  </a:solidFill>
                  <a:cs typeface="Arial" charset="0"/>
                </a:rPr>
                <a:t/>
              </a:r>
              <a:br>
                <a:rPr lang="en-US" sz="1600" b="0" dirty="0" smtClean="0">
                  <a:solidFill>
                    <a:schemeClr val="bg1"/>
                  </a:solidFill>
                  <a:cs typeface="Arial" charset="0"/>
                </a:rPr>
              </a:br>
              <a:r>
                <a:rPr lang="en-US" sz="1600" b="0" dirty="0" smtClean="0">
                  <a:solidFill>
                    <a:schemeClr val="bg1"/>
                  </a:solidFill>
                  <a:cs typeface="Arial" charset="0"/>
                </a:rPr>
                <a:t>Unapplied</a:t>
              </a:r>
              <a:endParaRPr lang="en-US" sz="1600" b="0" dirty="0">
                <a:solidFill>
                  <a:schemeClr val="bg1"/>
                </a:solidFill>
                <a:cs typeface="Arial" charset="0"/>
              </a:endParaRPr>
            </a:p>
          </p:txBody>
        </p:sp>
      </p:grpSp>
      <p:grpSp>
        <p:nvGrpSpPr>
          <p:cNvPr id="21" name="Group 20"/>
          <p:cNvGrpSpPr/>
          <p:nvPr/>
        </p:nvGrpSpPr>
        <p:grpSpPr>
          <a:xfrm>
            <a:off x="3236625" y="5126124"/>
            <a:ext cx="1725613" cy="1148629"/>
            <a:chOff x="583827" y="5053459"/>
            <a:chExt cx="1725613" cy="1148629"/>
          </a:xfrm>
        </p:grpSpPr>
        <p:pic>
          <p:nvPicPr>
            <p:cNvPr id="22" name="Picture 21" descr="Bucket.png"/>
            <p:cNvPicPr>
              <a:picLocks noChangeAspect="1"/>
            </p:cNvPicPr>
            <p:nvPr/>
          </p:nvPicPr>
          <p:blipFill>
            <a:blip r:embed="rId5" cstate="print"/>
            <a:stretch>
              <a:fillRect/>
            </a:stretch>
          </p:blipFill>
          <p:spPr>
            <a:xfrm>
              <a:off x="1103198" y="5053459"/>
              <a:ext cx="686871" cy="697152"/>
            </a:xfrm>
            <a:prstGeom prst="rect">
              <a:avLst/>
            </a:prstGeom>
          </p:spPr>
        </p:pic>
        <p:sp>
          <p:nvSpPr>
            <p:cNvPr id="23" name="TextBox 5"/>
            <p:cNvSpPr txBox="1">
              <a:spLocks noChangeArrowheads="1"/>
            </p:cNvSpPr>
            <p:nvPr/>
          </p:nvSpPr>
          <p:spPr bwMode="auto">
            <a:xfrm>
              <a:off x="583827" y="5725034"/>
              <a:ext cx="17256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500"/>
                </a:lnSpc>
              </a:pPr>
              <a:r>
                <a:rPr lang="en-US" sz="1600" b="0" dirty="0">
                  <a:solidFill>
                    <a:schemeClr val="bg1"/>
                  </a:solidFill>
                  <a:cs typeface="Arial" charset="0"/>
                </a:rPr>
                <a:t>Default </a:t>
              </a:r>
              <a:r>
                <a:rPr lang="en-US" sz="1600" b="0" dirty="0" smtClean="0">
                  <a:solidFill>
                    <a:schemeClr val="bg1"/>
                  </a:solidFill>
                  <a:cs typeface="Arial" charset="0"/>
                </a:rPr>
                <a:t/>
              </a:r>
              <a:br>
                <a:rPr lang="en-US" sz="1600" b="0" dirty="0" smtClean="0">
                  <a:solidFill>
                    <a:schemeClr val="bg1"/>
                  </a:solidFill>
                  <a:cs typeface="Arial" charset="0"/>
                </a:rPr>
              </a:br>
              <a:r>
                <a:rPr lang="en-US" sz="1600" b="0" dirty="0" smtClean="0">
                  <a:solidFill>
                    <a:schemeClr val="bg1"/>
                  </a:solidFill>
                  <a:cs typeface="Arial" charset="0"/>
                </a:rPr>
                <a:t>Unapplied</a:t>
              </a:r>
              <a:endParaRPr lang="en-US" sz="1600" b="0" dirty="0">
                <a:solidFill>
                  <a:schemeClr val="bg1"/>
                </a:solidFill>
                <a:cs typeface="Arial" charset="0"/>
              </a:endParaRPr>
            </a:p>
          </p:txBody>
        </p:sp>
      </p:grpSp>
      <p:grpSp>
        <p:nvGrpSpPr>
          <p:cNvPr id="24" name="Group 23"/>
          <p:cNvGrpSpPr/>
          <p:nvPr/>
        </p:nvGrpSpPr>
        <p:grpSpPr>
          <a:xfrm>
            <a:off x="5156322" y="5126124"/>
            <a:ext cx="1725613" cy="1148629"/>
            <a:chOff x="583827" y="5053459"/>
            <a:chExt cx="1725613" cy="1148629"/>
          </a:xfrm>
        </p:grpSpPr>
        <p:pic>
          <p:nvPicPr>
            <p:cNvPr id="25" name="Picture 24" descr="Bucket.png"/>
            <p:cNvPicPr>
              <a:picLocks noChangeAspect="1"/>
            </p:cNvPicPr>
            <p:nvPr/>
          </p:nvPicPr>
          <p:blipFill>
            <a:blip r:embed="rId5" cstate="print"/>
            <a:stretch>
              <a:fillRect/>
            </a:stretch>
          </p:blipFill>
          <p:spPr>
            <a:xfrm>
              <a:off x="1103198" y="5053459"/>
              <a:ext cx="686871" cy="697152"/>
            </a:xfrm>
            <a:prstGeom prst="rect">
              <a:avLst/>
            </a:prstGeom>
          </p:spPr>
        </p:pic>
        <p:sp>
          <p:nvSpPr>
            <p:cNvPr id="26" name="TextBox 5"/>
            <p:cNvSpPr txBox="1">
              <a:spLocks noChangeArrowheads="1"/>
            </p:cNvSpPr>
            <p:nvPr/>
          </p:nvSpPr>
          <p:spPr bwMode="auto">
            <a:xfrm>
              <a:off x="583827" y="5725034"/>
              <a:ext cx="17256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500"/>
                </a:lnSpc>
              </a:pPr>
              <a:r>
                <a:rPr lang="en-US" sz="1600" b="0" dirty="0">
                  <a:solidFill>
                    <a:schemeClr val="bg1"/>
                  </a:solidFill>
                  <a:cs typeface="Arial" charset="0"/>
                </a:rPr>
                <a:t>Default </a:t>
              </a:r>
              <a:r>
                <a:rPr lang="en-US" sz="1600" b="0" dirty="0" smtClean="0">
                  <a:solidFill>
                    <a:schemeClr val="bg1"/>
                  </a:solidFill>
                  <a:cs typeface="Arial" charset="0"/>
                </a:rPr>
                <a:t/>
              </a:r>
              <a:br>
                <a:rPr lang="en-US" sz="1600" b="0" dirty="0" smtClean="0">
                  <a:solidFill>
                    <a:schemeClr val="bg1"/>
                  </a:solidFill>
                  <a:cs typeface="Arial" charset="0"/>
                </a:rPr>
              </a:br>
              <a:r>
                <a:rPr lang="en-US" sz="1600" b="0" dirty="0" smtClean="0">
                  <a:solidFill>
                    <a:schemeClr val="bg1"/>
                  </a:solidFill>
                  <a:cs typeface="Arial" charset="0"/>
                </a:rPr>
                <a:t>Unapplied</a:t>
              </a:r>
              <a:endParaRPr lang="en-US" sz="1600" b="0" dirty="0">
                <a:solidFill>
                  <a:schemeClr val="bg1"/>
                </a:solidFill>
                <a:cs typeface="Arial" charset="0"/>
              </a:endParaRPr>
            </a:p>
          </p:txBody>
        </p:sp>
      </p:grpSp>
      <p:grpSp>
        <p:nvGrpSpPr>
          <p:cNvPr id="16" name="Group 15"/>
          <p:cNvGrpSpPr/>
          <p:nvPr/>
        </p:nvGrpSpPr>
        <p:grpSpPr>
          <a:xfrm>
            <a:off x="6622475" y="5126124"/>
            <a:ext cx="716991" cy="956268"/>
            <a:chOff x="6169911" y="5053459"/>
            <a:chExt cx="716991" cy="956268"/>
          </a:xfrm>
        </p:grpSpPr>
        <p:pic>
          <p:nvPicPr>
            <p:cNvPr id="28" name="Picture 27" descr="Bucket.png"/>
            <p:cNvPicPr>
              <a:picLocks noChangeAspect="1"/>
            </p:cNvPicPr>
            <p:nvPr/>
          </p:nvPicPr>
          <p:blipFill>
            <a:blip r:embed="rId5" cstate="print"/>
            <a:stretch>
              <a:fillRect/>
            </a:stretch>
          </p:blipFill>
          <p:spPr>
            <a:xfrm>
              <a:off x="6184971" y="5053459"/>
              <a:ext cx="686871" cy="697152"/>
            </a:xfrm>
            <a:prstGeom prst="rect">
              <a:avLst/>
            </a:prstGeom>
          </p:spPr>
        </p:pic>
        <p:sp>
          <p:nvSpPr>
            <p:cNvPr id="29" name="TextBox 5"/>
            <p:cNvSpPr txBox="1">
              <a:spLocks noChangeArrowheads="1"/>
            </p:cNvSpPr>
            <p:nvPr/>
          </p:nvSpPr>
          <p:spPr bwMode="auto">
            <a:xfrm>
              <a:off x="6169911" y="5725034"/>
              <a:ext cx="716991"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500"/>
                </a:lnSpc>
              </a:pPr>
              <a:r>
                <a:rPr lang="en-US" sz="1600" b="0" dirty="0" smtClean="0">
                  <a:solidFill>
                    <a:schemeClr val="bg1"/>
                  </a:solidFill>
                  <a:cs typeface="Arial" charset="0"/>
                </a:rPr>
                <a:t>Auto</a:t>
              </a:r>
              <a:endParaRPr lang="en-US" sz="1600" b="0" dirty="0">
                <a:solidFill>
                  <a:schemeClr val="bg1"/>
                </a:solidFill>
                <a:cs typeface="Arial" charset="0"/>
              </a:endParaRPr>
            </a:p>
          </p:txBody>
        </p:sp>
      </p:grpSp>
      <p:grpSp>
        <p:nvGrpSpPr>
          <p:cNvPr id="15" name="Group 14"/>
          <p:cNvGrpSpPr/>
          <p:nvPr/>
        </p:nvGrpSpPr>
        <p:grpSpPr>
          <a:xfrm>
            <a:off x="7398324" y="5126124"/>
            <a:ext cx="785091" cy="956268"/>
            <a:chOff x="6834928" y="5053459"/>
            <a:chExt cx="785091" cy="956268"/>
          </a:xfrm>
        </p:grpSpPr>
        <p:pic>
          <p:nvPicPr>
            <p:cNvPr id="31" name="Picture 30" descr="Bucket.png"/>
            <p:cNvPicPr>
              <a:picLocks noChangeAspect="1"/>
            </p:cNvPicPr>
            <p:nvPr/>
          </p:nvPicPr>
          <p:blipFill>
            <a:blip r:embed="rId5" cstate="print"/>
            <a:stretch>
              <a:fillRect/>
            </a:stretch>
          </p:blipFill>
          <p:spPr>
            <a:xfrm>
              <a:off x="6884038" y="5053459"/>
              <a:ext cx="686871" cy="697152"/>
            </a:xfrm>
            <a:prstGeom prst="rect">
              <a:avLst/>
            </a:prstGeom>
          </p:spPr>
        </p:pic>
        <p:sp>
          <p:nvSpPr>
            <p:cNvPr id="32" name="TextBox 5"/>
            <p:cNvSpPr txBox="1">
              <a:spLocks noChangeArrowheads="1"/>
            </p:cNvSpPr>
            <p:nvPr/>
          </p:nvSpPr>
          <p:spPr bwMode="auto">
            <a:xfrm>
              <a:off x="6834928" y="5725034"/>
              <a:ext cx="785091"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500"/>
                </a:lnSpc>
              </a:pPr>
              <a:r>
                <a:rPr lang="en-US" sz="1600" b="0" dirty="0" smtClean="0">
                  <a:solidFill>
                    <a:schemeClr val="bg1"/>
                  </a:solidFill>
                  <a:cs typeface="Arial" charset="0"/>
                </a:rPr>
                <a:t>Home</a:t>
              </a:r>
              <a:endParaRPr lang="en-US" sz="1600" b="0" dirty="0">
                <a:solidFill>
                  <a:schemeClr val="bg1"/>
                </a:solidFill>
                <a:cs typeface="Arial" charset="0"/>
              </a:endParaRPr>
            </a:p>
          </p:txBody>
        </p:sp>
      </p:grpSp>
      <p:grpSp>
        <p:nvGrpSpPr>
          <p:cNvPr id="14" name="Group 13"/>
          <p:cNvGrpSpPr/>
          <p:nvPr/>
        </p:nvGrpSpPr>
        <p:grpSpPr>
          <a:xfrm>
            <a:off x="8072283" y="5126124"/>
            <a:ext cx="798003" cy="956268"/>
            <a:chOff x="7508887" y="5015292"/>
            <a:chExt cx="798003" cy="956268"/>
          </a:xfrm>
        </p:grpSpPr>
        <p:pic>
          <p:nvPicPr>
            <p:cNvPr id="34" name="Picture 33" descr="Bucket.png"/>
            <p:cNvPicPr>
              <a:picLocks noChangeAspect="1"/>
            </p:cNvPicPr>
            <p:nvPr/>
          </p:nvPicPr>
          <p:blipFill>
            <a:blip r:embed="rId5" cstate="print"/>
            <a:stretch>
              <a:fillRect/>
            </a:stretch>
          </p:blipFill>
          <p:spPr>
            <a:xfrm>
              <a:off x="7564453" y="5015292"/>
              <a:ext cx="686871" cy="697152"/>
            </a:xfrm>
            <a:prstGeom prst="rect">
              <a:avLst/>
            </a:prstGeom>
          </p:spPr>
        </p:pic>
        <p:sp>
          <p:nvSpPr>
            <p:cNvPr id="35" name="TextBox 5"/>
            <p:cNvSpPr txBox="1">
              <a:spLocks noChangeArrowheads="1"/>
            </p:cNvSpPr>
            <p:nvPr/>
          </p:nvSpPr>
          <p:spPr bwMode="auto">
            <a:xfrm>
              <a:off x="7508887" y="5686867"/>
              <a:ext cx="798003"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500"/>
                </a:lnSpc>
              </a:pPr>
              <a:r>
                <a:rPr lang="en-US" sz="1600" b="0" dirty="0" err="1" smtClean="0">
                  <a:solidFill>
                    <a:schemeClr val="bg1"/>
                  </a:solidFill>
                  <a:cs typeface="Arial" charset="0"/>
                </a:rPr>
                <a:t>Umbr</a:t>
              </a:r>
              <a:endParaRPr lang="en-US" sz="1600" b="0" dirty="0">
                <a:solidFill>
                  <a:schemeClr val="bg1"/>
                </a:solidFill>
                <a:cs typeface="Arial" charset="0"/>
              </a:endParaRPr>
            </a:p>
          </p:txBody>
        </p:sp>
      </p:grpSp>
      <p:cxnSp>
        <p:nvCxnSpPr>
          <p:cNvPr id="20" name="Straight Connector 19"/>
          <p:cNvCxnSpPr/>
          <p:nvPr/>
        </p:nvCxnSpPr>
        <p:spPr bwMode="auto">
          <a:xfrm>
            <a:off x="2678191" y="2660061"/>
            <a:ext cx="0" cy="3703794"/>
          </a:xfrm>
          <a:prstGeom prst="line">
            <a:avLst/>
          </a:prstGeom>
          <a:noFill/>
          <a:ln w="19050" cap="flat" cmpd="sng" algn="ctr">
            <a:solidFill>
              <a:schemeClr val="tx1">
                <a:lumMod val="50000"/>
              </a:schemeClr>
            </a:solidFill>
            <a:prstDash val="solid"/>
            <a:round/>
            <a:headEnd type="none" w="med" len="med"/>
            <a:tailEnd type="none" w="med" len="med"/>
          </a:ln>
          <a:effectLst/>
        </p:spPr>
      </p:cxnSp>
      <p:sp>
        <p:nvSpPr>
          <p:cNvPr id="42" name="AutoShape 12"/>
          <p:cNvSpPr>
            <a:spLocks/>
          </p:cNvSpPr>
          <p:nvPr/>
        </p:nvSpPr>
        <p:spPr bwMode="auto">
          <a:xfrm rot="16200000">
            <a:off x="7631573" y="4999934"/>
            <a:ext cx="228599" cy="2137701"/>
          </a:xfrm>
          <a:prstGeom prst="leftBrace">
            <a:avLst>
              <a:gd name="adj1" fmla="val 31583"/>
              <a:gd name="adj2" fmla="val 49568"/>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solidFill>
                <a:srgbClr val="D33941"/>
              </a:solidFill>
            </a:endParaRPr>
          </a:p>
        </p:txBody>
      </p:sp>
      <p:sp>
        <p:nvSpPr>
          <p:cNvPr id="36" name="Rectangle 35"/>
          <p:cNvSpPr/>
          <p:nvPr/>
        </p:nvSpPr>
        <p:spPr>
          <a:xfrm>
            <a:off x="6520010" y="6183084"/>
            <a:ext cx="2448506" cy="295017"/>
          </a:xfrm>
          <a:prstGeom prst="rect">
            <a:avLst/>
          </a:prstGeom>
        </p:spPr>
        <p:txBody>
          <a:bodyPr wrap="square">
            <a:spAutoFit/>
          </a:bodyPr>
          <a:lstStyle/>
          <a:p>
            <a:pPr eaLnBrk="1" hangingPunct="1">
              <a:lnSpc>
                <a:spcPts val="1500"/>
              </a:lnSpc>
            </a:pPr>
            <a:r>
              <a:rPr lang="en-US" sz="1600" b="0" dirty="0" smtClean="0">
                <a:solidFill>
                  <a:schemeClr val="bg1"/>
                </a:solidFill>
                <a:cs typeface="Arial" charset="0"/>
              </a:rPr>
              <a:t>Designated Unapplied</a:t>
            </a:r>
            <a:endParaRPr lang="en-US" sz="1600" b="0" dirty="0">
              <a:solidFill>
                <a:schemeClr val="bg1"/>
              </a:solidFill>
              <a:cs typeface="Arial" charset="0"/>
            </a:endParaRPr>
          </a:p>
        </p:txBody>
      </p:sp>
      <p:cxnSp>
        <p:nvCxnSpPr>
          <p:cNvPr id="46" name="Straight Connector 45"/>
          <p:cNvCxnSpPr/>
          <p:nvPr/>
        </p:nvCxnSpPr>
        <p:spPr bwMode="auto">
          <a:xfrm>
            <a:off x="5409846" y="2660061"/>
            <a:ext cx="0" cy="3703794"/>
          </a:xfrm>
          <a:prstGeom prst="line">
            <a:avLst/>
          </a:prstGeom>
          <a:noFill/>
          <a:ln w="19050" cap="flat" cmpd="sng" algn="ctr">
            <a:solidFill>
              <a:schemeClr val="tx1">
                <a:lumMod val="50000"/>
              </a:schemeClr>
            </a:solidFill>
            <a:prstDash val="solid"/>
            <a:round/>
            <a:headEnd type="none" w="med" len="med"/>
            <a:tailEnd type="none" w="med" len="med"/>
          </a:ln>
          <a:effectLst/>
        </p:spPr>
      </p:cxn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9408" y="1357887"/>
            <a:ext cx="4562340" cy="630093"/>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111" y="2393437"/>
            <a:ext cx="2324100" cy="43815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3458" y="2393437"/>
            <a:ext cx="2543175" cy="42862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2160" y="2393437"/>
            <a:ext cx="2609850" cy="4572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177703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descr="Bucket.png"/>
          <p:cNvPicPr>
            <a:picLocks noChangeAspect="1"/>
          </p:cNvPicPr>
          <p:nvPr/>
        </p:nvPicPr>
        <p:blipFill>
          <a:blip r:embed="rId3" cstate="print"/>
          <a:stretch>
            <a:fillRect/>
          </a:stretch>
        </p:blipFill>
        <p:spPr>
          <a:xfrm>
            <a:off x="4081414" y="1872930"/>
            <a:ext cx="926079" cy="939941"/>
          </a:xfrm>
          <a:prstGeom prst="rect">
            <a:avLst/>
          </a:prstGeom>
        </p:spPr>
      </p:pic>
      <p:pic>
        <p:nvPicPr>
          <p:cNvPr id="194" name="Picture 193" descr="Bucket.png"/>
          <p:cNvPicPr>
            <a:picLocks noChangeAspect="1"/>
          </p:cNvPicPr>
          <p:nvPr/>
        </p:nvPicPr>
        <p:blipFill>
          <a:blip r:embed="rId3" cstate="print"/>
          <a:stretch>
            <a:fillRect/>
          </a:stretch>
        </p:blipFill>
        <p:spPr>
          <a:xfrm>
            <a:off x="4081414" y="3377328"/>
            <a:ext cx="926079" cy="939941"/>
          </a:xfrm>
          <a:prstGeom prst="rect">
            <a:avLst/>
          </a:prstGeom>
        </p:spPr>
      </p:pic>
      <p:pic>
        <p:nvPicPr>
          <p:cNvPr id="195" name="Picture 194" descr="Bucket.png"/>
          <p:cNvPicPr>
            <a:picLocks noChangeAspect="1"/>
          </p:cNvPicPr>
          <p:nvPr/>
        </p:nvPicPr>
        <p:blipFill>
          <a:blip r:embed="rId3" cstate="print"/>
          <a:stretch>
            <a:fillRect/>
          </a:stretch>
        </p:blipFill>
        <p:spPr>
          <a:xfrm>
            <a:off x="4081414" y="5375468"/>
            <a:ext cx="926079" cy="939941"/>
          </a:xfrm>
          <a:prstGeom prst="rect">
            <a:avLst/>
          </a:prstGeom>
        </p:spPr>
      </p:pic>
      <p:sp>
        <p:nvSpPr>
          <p:cNvPr id="8194" name="Title 3"/>
          <p:cNvSpPr>
            <a:spLocks noGrp="1"/>
          </p:cNvSpPr>
          <p:nvPr>
            <p:ph type="title"/>
          </p:nvPr>
        </p:nvSpPr>
        <p:spPr/>
        <p:txBody>
          <a:bodyPr/>
          <a:lstStyle/>
          <a:p>
            <a:r>
              <a:rPr lang="en-US" dirty="0" smtClean="0"/>
              <a:t>Example of designated unapplied funds</a:t>
            </a:r>
          </a:p>
        </p:txBody>
      </p:sp>
      <p:sp>
        <p:nvSpPr>
          <p:cNvPr id="8195" name="Content Placeholder 10"/>
          <p:cNvSpPr>
            <a:spLocks noGrp="1"/>
          </p:cNvSpPr>
          <p:nvPr>
            <p:ph idx="1"/>
          </p:nvPr>
        </p:nvSpPr>
        <p:spPr/>
        <p:txBody>
          <a:bodyPr/>
          <a:lstStyle/>
          <a:p>
            <a:r>
              <a:rPr lang="en-US" dirty="0" smtClean="0"/>
              <a:t>Excess money from a payment is placed in the unapplied fund for the policy, where it can be managed separately from other money</a:t>
            </a:r>
          </a:p>
        </p:txBody>
      </p:sp>
      <p:cxnSp>
        <p:nvCxnSpPr>
          <p:cNvPr id="8197" name="Straight Arrow Connector 141"/>
          <p:cNvCxnSpPr>
            <a:cxnSpLocks noChangeShapeType="1"/>
          </p:cNvCxnSpPr>
          <p:nvPr/>
        </p:nvCxnSpPr>
        <p:spPr bwMode="auto">
          <a:xfrm>
            <a:off x="1004888" y="3665969"/>
            <a:ext cx="3008312" cy="9525"/>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8198" name="Straight Connector 44044"/>
          <p:cNvCxnSpPr>
            <a:cxnSpLocks noChangeShapeType="1"/>
          </p:cNvCxnSpPr>
          <p:nvPr/>
        </p:nvCxnSpPr>
        <p:spPr bwMode="auto">
          <a:xfrm flipH="1">
            <a:off x="708025" y="2343582"/>
            <a:ext cx="3175" cy="1193800"/>
          </a:xfrm>
          <a:prstGeom prst="line">
            <a:avLst/>
          </a:prstGeom>
          <a:noFill/>
          <a:ln w="19050" algn="ctr">
            <a:solidFill>
              <a:srgbClr val="429030"/>
            </a:solidFill>
            <a:round/>
            <a:headEnd/>
            <a:tailEnd/>
          </a:ln>
          <a:extLst>
            <a:ext uri="{909E8E84-426E-40DD-AFC4-6F175D3DCCD1}">
              <a14:hiddenFill xmlns:a14="http://schemas.microsoft.com/office/drawing/2010/main">
                <a:noFill/>
              </a14:hiddenFill>
            </a:ext>
          </a:extLst>
        </p:spPr>
      </p:cxnSp>
      <p:cxnSp>
        <p:nvCxnSpPr>
          <p:cNvPr id="8199" name="Straight Connector 781"/>
          <p:cNvCxnSpPr>
            <a:cxnSpLocks noChangeShapeType="1"/>
          </p:cNvCxnSpPr>
          <p:nvPr/>
        </p:nvCxnSpPr>
        <p:spPr bwMode="auto">
          <a:xfrm>
            <a:off x="708025" y="3967594"/>
            <a:ext cx="3175" cy="1804988"/>
          </a:xfrm>
          <a:prstGeom prst="line">
            <a:avLst/>
          </a:prstGeom>
          <a:noFill/>
          <a:ln w="19050" algn="ctr">
            <a:solidFill>
              <a:srgbClr val="429030"/>
            </a:solidFill>
            <a:round/>
            <a:headEnd/>
            <a:tailEnd/>
          </a:ln>
          <a:extLst>
            <a:ext uri="{909E8E84-426E-40DD-AFC4-6F175D3DCCD1}">
              <a14:hiddenFill xmlns:a14="http://schemas.microsoft.com/office/drawing/2010/main">
                <a:noFill/>
              </a14:hiddenFill>
            </a:ext>
          </a:extLst>
        </p:spPr>
      </p:cxnSp>
      <p:cxnSp>
        <p:nvCxnSpPr>
          <p:cNvPr id="791" name="Straight Connector 790"/>
          <p:cNvCxnSpPr/>
          <p:nvPr/>
        </p:nvCxnSpPr>
        <p:spPr bwMode="auto">
          <a:xfrm>
            <a:off x="1473200" y="4832782"/>
            <a:ext cx="2001838" cy="9525"/>
          </a:xfrm>
          <a:prstGeom prst="line">
            <a:avLst/>
          </a:prstGeom>
          <a:noFill/>
          <a:ln w="19050" cap="flat" cmpd="sng" algn="ctr">
            <a:solidFill>
              <a:schemeClr val="tx1">
                <a:lumMod val="50000"/>
              </a:schemeClr>
            </a:solidFill>
            <a:prstDash val="solid"/>
            <a:round/>
            <a:headEnd type="none" w="med" len="med"/>
            <a:tailEnd type="none" w="med" len="med"/>
          </a:ln>
          <a:effectLst/>
        </p:spPr>
      </p:cxnSp>
      <p:cxnSp>
        <p:nvCxnSpPr>
          <p:cNvPr id="797" name="Straight Connector 796"/>
          <p:cNvCxnSpPr/>
          <p:nvPr/>
        </p:nvCxnSpPr>
        <p:spPr bwMode="auto">
          <a:xfrm flipH="1">
            <a:off x="3475038" y="4039032"/>
            <a:ext cx="711200" cy="803275"/>
          </a:xfrm>
          <a:prstGeom prst="line">
            <a:avLst/>
          </a:prstGeom>
          <a:noFill/>
          <a:ln w="19050" cap="flat" cmpd="sng" algn="ctr">
            <a:solidFill>
              <a:schemeClr val="tx1">
                <a:lumMod val="50000"/>
              </a:schemeClr>
            </a:solidFill>
            <a:prstDash val="solid"/>
            <a:round/>
            <a:headEnd type="none" w="med" len="med"/>
            <a:tailEnd type="none" w="med" len="med"/>
          </a:ln>
          <a:effectLst/>
        </p:spPr>
      </p:cxnSp>
      <p:sp>
        <p:nvSpPr>
          <p:cNvPr id="8202" name="TextBox 5"/>
          <p:cNvSpPr txBox="1">
            <a:spLocks noChangeArrowheads="1"/>
          </p:cNvSpPr>
          <p:nvPr/>
        </p:nvSpPr>
        <p:spPr bwMode="auto">
          <a:xfrm>
            <a:off x="3694113" y="2784907"/>
            <a:ext cx="1703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Designated</a:t>
            </a:r>
            <a:br>
              <a:rPr lang="en-US" sz="1600" b="0" dirty="0">
                <a:solidFill>
                  <a:schemeClr val="bg1"/>
                </a:solidFill>
                <a:cs typeface="Arial" charset="0"/>
              </a:rPr>
            </a:br>
            <a:r>
              <a:rPr lang="en-US" sz="1600" b="0" dirty="0">
                <a:solidFill>
                  <a:schemeClr val="bg1"/>
                </a:solidFill>
                <a:cs typeface="Arial" charset="0"/>
              </a:rPr>
              <a:t>Unapplied (Auto)</a:t>
            </a:r>
          </a:p>
        </p:txBody>
      </p:sp>
      <p:grpSp>
        <p:nvGrpSpPr>
          <p:cNvPr id="8203" name="Group 761"/>
          <p:cNvGrpSpPr>
            <a:grpSpLocks/>
          </p:cNvGrpSpPr>
          <p:nvPr/>
        </p:nvGrpSpPr>
        <p:grpSpPr bwMode="auto">
          <a:xfrm>
            <a:off x="7010400" y="1914957"/>
            <a:ext cx="1390650" cy="747712"/>
            <a:chOff x="7010597" y="1797001"/>
            <a:chExt cx="1063261" cy="746974"/>
          </a:xfrm>
        </p:grpSpPr>
        <p:sp>
          <p:nvSpPr>
            <p:cNvPr id="819"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Premium</a:t>
              </a:r>
            </a:p>
          </p:txBody>
        </p:sp>
        <p:sp>
          <p:nvSpPr>
            <p:cNvPr id="820"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Tax</a:t>
              </a:r>
            </a:p>
          </p:txBody>
        </p:sp>
        <p:sp>
          <p:nvSpPr>
            <p:cNvPr id="821" name="Text Box 67"/>
            <p:cNvSpPr txBox="1">
              <a:spLocks noChangeArrowheads="1"/>
            </p:cNvSpPr>
            <p:nvPr/>
          </p:nvSpPr>
          <p:spPr bwMode="auto">
            <a:xfrm>
              <a:off x="7010597" y="2326703"/>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Fees</a:t>
              </a:r>
            </a:p>
          </p:txBody>
        </p:sp>
      </p:grpSp>
      <p:sp>
        <p:nvSpPr>
          <p:cNvPr id="8204" name="TextBox 5"/>
          <p:cNvSpPr txBox="1">
            <a:spLocks noChangeArrowheads="1"/>
          </p:cNvSpPr>
          <p:nvPr/>
        </p:nvSpPr>
        <p:spPr bwMode="auto">
          <a:xfrm>
            <a:off x="133350" y="3979138"/>
            <a:ext cx="11557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chemeClr val="bg1"/>
                </a:solidFill>
                <a:cs typeface="Arial" charset="0"/>
              </a:rPr>
              <a:t>Account</a:t>
            </a:r>
          </a:p>
        </p:txBody>
      </p:sp>
      <p:grpSp>
        <p:nvGrpSpPr>
          <p:cNvPr id="8205" name="Group 822"/>
          <p:cNvGrpSpPr>
            <a:grpSpLocks/>
          </p:cNvGrpSpPr>
          <p:nvPr/>
        </p:nvGrpSpPr>
        <p:grpSpPr bwMode="auto">
          <a:xfrm>
            <a:off x="7010400" y="3445307"/>
            <a:ext cx="1390650" cy="747712"/>
            <a:chOff x="7010597" y="1797001"/>
            <a:chExt cx="1063261" cy="746974"/>
          </a:xfrm>
        </p:grpSpPr>
        <p:sp>
          <p:nvSpPr>
            <p:cNvPr id="824"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Premium</a:t>
              </a:r>
            </a:p>
          </p:txBody>
        </p:sp>
        <p:sp>
          <p:nvSpPr>
            <p:cNvPr id="825"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Tax</a:t>
              </a:r>
            </a:p>
          </p:txBody>
        </p:sp>
        <p:sp>
          <p:nvSpPr>
            <p:cNvPr id="826" name="Text Box 67"/>
            <p:cNvSpPr txBox="1">
              <a:spLocks noChangeArrowheads="1"/>
            </p:cNvSpPr>
            <p:nvPr/>
          </p:nvSpPr>
          <p:spPr bwMode="auto">
            <a:xfrm>
              <a:off x="7010597" y="2326703"/>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Fees</a:t>
              </a:r>
            </a:p>
          </p:txBody>
        </p:sp>
      </p:grpSp>
      <p:grpSp>
        <p:nvGrpSpPr>
          <p:cNvPr id="8206" name="Group 9"/>
          <p:cNvGrpSpPr>
            <a:grpSpLocks/>
          </p:cNvGrpSpPr>
          <p:nvPr/>
        </p:nvGrpSpPr>
        <p:grpSpPr bwMode="auto">
          <a:xfrm>
            <a:off x="7010400" y="5647169"/>
            <a:ext cx="1392238" cy="482600"/>
            <a:chOff x="7010596" y="4573425"/>
            <a:chExt cx="1391724" cy="482491"/>
          </a:xfrm>
        </p:grpSpPr>
        <p:sp>
          <p:nvSpPr>
            <p:cNvPr id="828" name="Text Box 67"/>
            <p:cNvSpPr txBox="1">
              <a:spLocks noChangeArrowheads="1"/>
            </p:cNvSpPr>
            <p:nvPr/>
          </p:nvSpPr>
          <p:spPr bwMode="auto">
            <a:xfrm>
              <a:off x="7010596" y="4573425"/>
              <a:ext cx="1390137" cy="217439"/>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Deductible</a:t>
              </a:r>
            </a:p>
          </p:txBody>
        </p:sp>
        <p:sp>
          <p:nvSpPr>
            <p:cNvPr id="829" name="Text Box 67"/>
            <p:cNvSpPr txBox="1">
              <a:spLocks noChangeArrowheads="1"/>
            </p:cNvSpPr>
            <p:nvPr/>
          </p:nvSpPr>
          <p:spPr bwMode="auto">
            <a:xfrm>
              <a:off x="7010596" y="4838478"/>
              <a:ext cx="1391724" cy="217438"/>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smtClean="0">
                  <a:solidFill>
                    <a:schemeClr val="bg1"/>
                  </a:solidFill>
                </a:rPr>
                <a:t>Member fee</a:t>
              </a:r>
            </a:p>
          </p:txBody>
        </p:sp>
      </p:grpSp>
      <p:cxnSp>
        <p:nvCxnSpPr>
          <p:cNvPr id="793" name="Straight Connector 792"/>
          <p:cNvCxnSpPr/>
          <p:nvPr/>
        </p:nvCxnSpPr>
        <p:spPr bwMode="auto">
          <a:xfrm>
            <a:off x="1046163" y="4313669"/>
            <a:ext cx="427037" cy="517525"/>
          </a:xfrm>
          <a:prstGeom prst="line">
            <a:avLst/>
          </a:prstGeom>
          <a:noFill/>
          <a:ln w="19050" cap="flat" cmpd="sng" algn="ctr">
            <a:solidFill>
              <a:schemeClr val="tx1">
                <a:lumMod val="50000"/>
              </a:schemeClr>
            </a:solidFill>
            <a:prstDash val="solid"/>
            <a:round/>
            <a:headEnd type="arrow" w="med" len="med"/>
            <a:tailEnd type="none" w="med" len="med"/>
          </a:ln>
          <a:effectLst/>
        </p:spPr>
      </p:cxnSp>
      <p:cxnSp>
        <p:nvCxnSpPr>
          <p:cNvPr id="8210" name="Straight Connector 784"/>
          <p:cNvCxnSpPr>
            <a:cxnSpLocks noChangeShapeType="1"/>
          </p:cNvCxnSpPr>
          <p:nvPr/>
        </p:nvCxnSpPr>
        <p:spPr bwMode="auto">
          <a:xfrm>
            <a:off x="701675" y="5777344"/>
            <a:ext cx="3311525" cy="0"/>
          </a:xfrm>
          <a:prstGeom prst="line">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8211" name="Straight Connector 777"/>
          <p:cNvCxnSpPr>
            <a:cxnSpLocks noChangeShapeType="1"/>
          </p:cNvCxnSpPr>
          <p:nvPr/>
        </p:nvCxnSpPr>
        <p:spPr bwMode="auto">
          <a:xfrm>
            <a:off x="701675" y="2343582"/>
            <a:ext cx="3311525" cy="0"/>
          </a:xfrm>
          <a:prstGeom prst="line">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8212" name="TextBox 5"/>
          <p:cNvSpPr txBox="1">
            <a:spLocks noChangeArrowheads="1"/>
          </p:cNvSpPr>
          <p:nvPr/>
        </p:nvSpPr>
        <p:spPr bwMode="auto">
          <a:xfrm>
            <a:off x="3816350" y="4285094"/>
            <a:ext cx="1458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Designated</a:t>
            </a:r>
            <a:br>
              <a:rPr lang="en-US" sz="1600" b="0" dirty="0">
                <a:solidFill>
                  <a:schemeClr val="bg1"/>
                </a:solidFill>
                <a:cs typeface="Arial" charset="0"/>
              </a:rPr>
            </a:br>
            <a:r>
              <a:rPr lang="en-US" sz="1600" b="0" dirty="0">
                <a:solidFill>
                  <a:schemeClr val="bg1"/>
                </a:solidFill>
                <a:cs typeface="Arial" charset="0"/>
              </a:rPr>
              <a:t>Unapplied (Home)</a:t>
            </a:r>
          </a:p>
        </p:txBody>
      </p:sp>
      <p:sp>
        <p:nvSpPr>
          <p:cNvPr id="8213" name="TextBox 5"/>
          <p:cNvSpPr txBox="1">
            <a:spLocks noChangeArrowheads="1"/>
          </p:cNvSpPr>
          <p:nvPr/>
        </p:nvSpPr>
        <p:spPr bwMode="auto">
          <a:xfrm>
            <a:off x="3683000" y="6259944"/>
            <a:ext cx="1725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cs typeface="Arial" charset="0"/>
              </a:rPr>
              <a:t>Default Unapplied</a:t>
            </a:r>
          </a:p>
        </p:txBody>
      </p:sp>
      <p:grpSp>
        <p:nvGrpSpPr>
          <p:cNvPr id="8214" name="Group 192"/>
          <p:cNvGrpSpPr>
            <a:grpSpLocks/>
          </p:cNvGrpSpPr>
          <p:nvPr/>
        </p:nvGrpSpPr>
        <p:grpSpPr bwMode="auto">
          <a:xfrm>
            <a:off x="5972175" y="1924482"/>
            <a:ext cx="712788" cy="728662"/>
            <a:chOff x="2339248" y="4647799"/>
            <a:chExt cx="713378" cy="728622"/>
          </a:xfrm>
        </p:grpSpPr>
        <p:grpSp>
          <p:nvGrpSpPr>
            <p:cNvPr id="8260" name="Group 193"/>
            <p:cNvGrpSpPr>
              <a:grpSpLocks/>
            </p:cNvGrpSpPr>
            <p:nvPr/>
          </p:nvGrpSpPr>
          <p:grpSpPr bwMode="auto">
            <a:xfrm>
              <a:off x="2339248" y="4647799"/>
              <a:ext cx="537974" cy="605986"/>
              <a:chOff x="2339248" y="4647799"/>
              <a:chExt cx="537974" cy="605986"/>
            </a:xfrm>
          </p:grpSpPr>
          <p:sp>
            <p:nvSpPr>
              <p:cNvPr id="8366"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8367"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8368"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8369"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8370" name="Group 9"/>
              <p:cNvGrpSpPr>
                <a:grpSpLocks/>
              </p:cNvGrpSpPr>
              <p:nvPr/>
            </p:nvGrpSpPr>
            <p:grpSpPr bwMode="auto">
              <a:xfrm>
                <a:off x="2608235" y="4698494"/>
                <a:ext cx="200659" cy="293776"/>
                <a:chOff x="2784" y="3210"/>
                <a:chExt cx="523" cy="772"/>
              </a:xfrm>
            </p:grpSpPr>
            <p:sp>
              <p:nvSpPr>
                <p:cNvPr id="8371"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372"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373"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374"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8261" name="Group 194"/>
            <p:cNvGrpSpPr>
              <a:grpSpLocks/>
            </p:cNvGrpSpPr>
            <p:nvPr/>
          </p:nvGrpSpPr>
          <p:grpSpPr bwMode="auto">
            <a:xfrm>
              <a:off x="2674801" y="5000184"/>
              <a:ext cx="377825" cy="376237"/>
              <a:chOff x="4991100" y="2776538"/>
              <a:chExt cx="377825" cy="376237"/>
            </a:xfrm>
          </p:grpSpPr>
          <p:sp>
            <p:nvSpPr>
              <p:cNvPr id="8262"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263" name="Group 167"/>
              <p:cNvGrpSpPr>
                <a:grpSpLocks/>
              </p:cNvGrpSpPr>
              <p:nvPr/>
            </p:nvGrpSpPr>
            <p:grpSpPr bwMode="auto">
              <a:xfrm flipH="1">
                <a:off x="4999037" y="2819407"/>
                <a:ext cx="355600" cy="254003"/>
                <a:chOff x="230" y="1087"/>
                <a:chExt cx="991" cy="709"/>
              </a:xfrm>
            </p:grpSpPr>
            <p:sp>
              <p:nvSpPr>
                <p:cNvPr id="8264"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5"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6"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7"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8"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9"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0"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1"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2"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3"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4"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5"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6"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7"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8"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9"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0"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1"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2"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3"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4"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5"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6"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7"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8"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9"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0"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1"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2"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3"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4"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5"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6"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7"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8"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9"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0"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1"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2"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3"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4"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5"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6"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7"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8"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9"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0"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1"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2"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3"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4"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5"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6"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7"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8"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9"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0"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1"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2"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3"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4"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5"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6"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7"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8"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9"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0"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1"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2"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3"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4"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5"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6"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7"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8"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9"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0"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1"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2"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3"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4"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5"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6"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7"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8"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49"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0"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1"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2"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3"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4"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5"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6"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7"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8"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59"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60"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61"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62"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63"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64"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65"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8215" name="Group 308"/>
          <p:cNvGrpSpPr>
            <a:grpSpLocks/>
          </p:cNvGrpSpPr>
          <p:nvPr/>
        </p:nvGrpSpPr>
        <p:grpSpPr bwMode="auto">
          <a:xfrm>
            <a:off x="5973763" y="3458007"/>
            <a:ext cx="711200" cy="720725"/>
            <a:chOff x="2339248" y="5652815"/>
            <a:chExt cx="710740" cy="720659"/>
          </a:xfrm>
        </p:grpSpPr>
        <p:grpSp>
          <p:nvGrpSpPr>
            <p:cNvPr id="8247" name="Group 309"/>
            <p:cNvGrpSpPr>
              <a:grpSpLocks/>
            </p:cNvGrpSpPr>
            <p:nvPr/>
          </p:nvGrpSpPr>
          <p:grpSpPr bwMode="auto">
            <a:xfrm>
              <a:off x="2339248" y="5652815"/>
              <a:ext cx="537974" cy="605986"/>
              <a:chOff x="2339248" y="4647799"/>
              <a:chExt cx="537974" cy="605986"/>
            </a:xfrm>
          </p:grpSpPr>
          <p:sp>
            <p:nvSpPr>
              <p:cNvPr id="8251"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8252"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8253"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8254"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8255" name="Group 9"/>
              <p:cNvGrpSpPr>
                <a:grpSpLocks/>
              </p:cNvGrpSpPr>
              <p:nvPr/>
            </p:nvGrpSpPr>
            <p:grpSpPr bwMode="auto">
              <a:xfrm>
                <a:off x="2608235" y="4698494"/>
                <a:ext cx="200659" cy="293776"/>
                <a:chOff x="2784" y="3210"/>
                <a:chExt cx="523" cy="772"/>
              </a:xfrm>
            </p:grpSpPr>
            <p:sp>
              <p:nvSpPr>
                <p:cNvPr id="825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25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25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25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8248" name="Group 310"/>
            <p:cNvGrpSpPr>
              <a:grpSpLocks/>
            </p:cNvGrpSpPr>
            <p:nvPr/>
          </p:nvGrpSpPr>
          <p:grpSpPr bwMode="auto">
            <a:xfrm>
              <a:off x="2672163" y="5997237"/>
              <a:ext cx="377825" cy="376237"/>
              <a:chOff x="5761037" y="2776538"/>
              <a:chExt cx="377825" cy="376237"/>
            </a:xfrm>
          </p:grpSpPr>
          <p:sp>
            <p:nvSpPr>
              <p:cNvPr id="8249"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8250" name="Picture 161" descr="bl0052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216" name="Group 4"/>
          <p:cNvGrpSpPr>
            <a:grpSpLocks/>
          </p:cNvGrpSpPr>
          <p:nvPr/>
        </p:nvGrpSpPr>
        <p:grpSpPr bwMode="auto">
          <a:xfrm>
            <a:off x="6024563" y="5610657"/>
            <a:ext cx="608012" cy="603250"/>
            <a:chOff x="5577163" y="5288751"/>
            <a:chExt cx="608678" cy="604049"/>
          </a:xfrm>
        </p:grpSpPr>
        <p:sp>
          <p:nvSpPr>
            <p:cNvPr id="8245" name="Freeform 3"/>
            <p:cNvSpPr>
              <a:spLocks/>
            </p:cNvSpPr>
            <p:nvPr/>
          </p:nvSpPr>
          <p:spPr bwMode="auto">
            <a:xfrm>
              <a:off x="5577163" y="5288751"/>
              <a:ext cx="608678" cy="604049"/>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46" name="AutoShape 91"/>
            <p:cNvSpPr>
              <a:spLocks noChangeAspect="1" noChangeArrowheads="1"/>
            </p:cNvSpPr>
            <p:nvPr/>
          </p:nvSpPr>
          <p:spPr bwMode="auto">
            <a:xfrm>
              <a:off x="5664904" y="5378837"/>
              <a:ext cx="433196" cy="4409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sp>
        <p:nvSpPr>
          <p:cNvPr id="8217" name="Text Box 67"/>
          <p:cNvSpPr txBox="1">
            <a:spLocks noChangeArrowheads="1"/>
          </p:cNvSpPr>
          <p:nvPr/>
        </p:nvSpPr>
        <p:spPr bwMode="auto">
          <a:xfrm>
            <a:off x="5526088" y="6320269"/>
            <a:ext cx="160496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Account charges</a:t>
            </a:r>
          </a:p>
        </p:txBody>
      </p:sp>
      <p:sp>
        <p:nvSpPr>
          <p:cNvPr id="8218" name="Text Box 67"/>
          <p:cNvSpPr txBox="1">
            <a:spLocks noChangeArrowheads="1"/>
          </p:cNvSpPr>
          <p:nvPr/>
        </p:nvSpPr>
        <p:spPr bwMode="auto">
          <a:xfrm>
            <a:off x="5610225" y="4345419"/>
            <a:ext cx="1438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Home policy</a:t>
            </a:r>
          </a:p>
        </p:txBody>
      </p:sp>
      <p:sp>
        <p:nvSpPr>
          <p:cNvPr id="8219" name="Text Box 67"/>
          <p:cNvSpPr txBox="1">
            <a:spLocks noChangeArrowheads="1"/>
          </p:cNvSpPr>
          <p:nvPr/>
        </p:nvSpPr>
        <p:spPr bwMode="auto">
          <a:xfrm>
            <a:off x="5797550" y="2845232"/>
            <a:ext cx="10636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Auto policy</a:t>
            </a:r>
          </a:p>
        </p:txBody>
      </p:sp>
      <p:cxnSp>
        <p:nvCxnSpPr>
          <p:cNvPr id="8220" name="Straight Arrow Connector 7"/>
          <p:cNvCxnSpPr>
            <a:cxnSpLocks noChangeShapeType="1"/>
          </p:cNvCxnSpPr>
          <p:nvPr/>
        </p:nvCxnSpPr>
        <p:spPr bwMode="auto">
          <a:xfrm>
            <a:off x="4906963" y="2343582"/>
            <a:ext cx="1035050"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8221" name="Straight Arrow Connector 330"/>
          <p:cNvCxnSpPr>
            <a:cxnSpLocks noChangeShapeType="1"/>
          </p:cNvCxnSpPr>
          <p:nvPr/>
        </p:nvCxnSpPr>
        <p:spPr bwMode="auto">
          <a:xfrm>
            <a:off x="4906963" y="3675494"/>
            <a:ext cx="1035050"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8222" name="Straight Arrow Connector 331"/>
          <p:cNvCxnSpPr>
            <a:cxnSpLocks noChangeShapeType="1"/>
          </p:cNvCxnSpPr>
          <p:nvPr/>
        </p:nvCxnSpPr>
        <p:spPr bwMode="auto">
          <a:xfrm>
            <a:off x="4906963" y="5777344"/>
            <a:ext cx="1035050"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grpSp>
        <p:nvGrpSpPr>
          <p:cNvPr id="8223" name="Group 44042"/>
          <p:cNvGrpSpPr>
            <a:grpSpLocks/>
          </p:cNvGrpSpPr>
          <p:nvPr/>
        </p:nvGrpSpPr>
        <p:grpSpPr bwMode="auto">
          <a:xfrm>
            <a:off x="1757363" y="4240644"/>
            <a:ext cx="1068387" cy="803275"/>
            <a:chOff x="3065694" y="5426154"/>
            <a:chExt cx="1069142" cy="802237"/>
          </a:xfrm>
        </p:grpSpPr>
        <p:sp>
          <p:nvSpPr>
            <p:cNvPr id="773" name="AutoShape 64"/>
            <p:cNvSpPr>
              <a:spLocks noChangeArrowheads="1"/>
            </p:cNvSpPr>
            <p:nvPr/>
          </p:nvSpPr>
          <p:spPr bwMode="auto">
            <a:xfrm rot="5400000" flipH="1">
              <a:off x="3119655" y="5372193"/>
              <a:ext cx="741990" cy="8499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13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DDDDDD"/>
            </a:solidFill>
            <a:ln w="19050" algn="ctr">
              <a:solidFill>
                <a:schemeClr val="tx1">
                  <a:lumMod val="50000"/>
                </a:schemeClr>
              </a:solidFill>
              <a:miter lim="800000"/>
              <a:headEnd/>
              <a:tailEnd/>
            </a:ln>
          </p:spPr>
          <p:txBody>
            <a:bodyPr lIns="0" tIns="0" rIns="0" bIns="0" anchor="ctr">
              <a:spAutoFit/>
            </a:bodyPr>
            <a:lstStyle/>
            <a:p>
              <a:pPr>
                <a:defRPr/>
              </a:pPr>
              <a:endParaRPr lang="en-US" dirty="0"/>
            </a:p>
          </p:txBody>
        </p:sp>
        <p:sp>
          <p:nvSpPr>
            <p:cNvPr id="8242" name="Rectangle 38"/>
            <p:cNvSpPr>
              <a:spLocks noChangeArrowheads="1"/>
            </p:cNvSpPr>
            <p:nvPr/>
          </p:nvSpPr>
          <p:spPr bwMode="auto">
            <a:xfrm>
              <a:off x="3160043" y="5796835"/>
              <a:ext cx="974526" cy="431556"/>
            </a:xfrm>
            <a:prstGeom prst="rect">
              <a:avLst/>
            </a:prstGeom>
            <a:solidFill>
              <a:srgbClr val="E7E8EF"/>
            </a:solidFill>
            <a:ln w="12700" algn="ctr">
              <a:solidFill>
                <a:schemeClr val="bg1"/>
              </a:solidFill>
              <a:miter lim="800000"/>
              <a:headEnd/>
              <a:tailEnd/>
            </a:ln>
          </p:spPr>
          <p:txBody>
            <a:bodyPr lIns="0" tIns="0" rIns="0" bIns="0" anchor="ctr">
              <a:spAutoFit/>
            </a:bodyPr>
            <a:lstStyle/>
            <a:p>
              <a:endParaRPr lang="en-US" dirty="0"/>
            </a:p>
          </p:txBody>
        </p:sp>
        <p:pic>
          <p:nvPicPr>
            <p:cNvPr id="8243"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9232" y="583337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4" name="TextBox 154"/>
            <p:cNvSpPr txBox="1">
              <a:spLocks noChangeArrowheads="1"/>
            </p:cNvSpPr>
            <p:nvPr/>
          </p:nvSpPr>
          <p:spPr bwMode="auto">
            <a:xfrm>
              <a:off x="3522168" y="5816883"/>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429030"/>
                  </a:solidFill>
                  <a:cs typeface="Arial" charset="0"/>
                </a:rPr>
                <a:t>150</a:t>
              </a:r>
            </a:p>
          </p:txBody>
        </p:sp>
      </p:grpSp>
      <p:grpSp>
        <p:nvGrpSpPr>
          <p:cNvPr id="8224" name="Group 762"/>
          <p:cNvGrpSpPr>
            <a:grpSpLocks/>
          </p:cNvGrpSpPr>
          <p:nvPr/>
        </p:nvGrpSpPr>
        <p:grpSpPr bwMode="auto">
          <a:xfrm>
            <a:off x="1851025" y="3454832"/>
            <a:ext cx="1046163" cy="431800"/>
            <a:chOff x="1851697" y="2200195"/>
            <a:chExt cx="1046127" cy="431556"/>
          </a:xfrm>
        </p:grpSpPr>
        <p:sp>
          <p:nvSpPr>
            <p:cNvPr id="8238" name="Rectangle 38"/>
            <p:cNvSpPr>
              <a:spLocks noChangeArrowheads="1"/>
            </p:cNvSpPr>
            <p:nvPr/>
          </p:nvSpPr>
          <p:spPr bwMode="auto">
            <a:xfrm>
              <a:off x="1851697" y="2200195"/>
              <a:ext cx="974526" cy="43155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8239"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223673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0" name="TextBox 765"/>
            <p:cNvSpPr txBox="1">
              <a:spLocks noChangeArrowheads="1"/>
            </p:cNvSpPr>
            <p:nvPr/>
          </p:nvSpPr>
          <p:spPr bwMode="auto">
            <a:xfrm>
              <a:off x="2142488" y="2220243"/>
              <a:ext cx="755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429030"/>
                  </a:solidFill>
                  <a:cs typeface="Arial" charset="0"/>
                </a:rPr>
                <a:t>1350</a:t>
              </a:r>
            </a:p>
          </p:txBody>
        </p:sp>
      </p:grpSp>
      <p:grpSp>
        <p:nvGrpSpPr>
          <p:cNvPr id="8225" name="Group 766"/>
          <p:cNvGrpSpPr>
            <a:grpSpLocks/>
          </p:cNvGrpSpPr>
          <p:nvPr/>
        </p:nvGrpSpPr>
        <p:grpSpPr bwMode="auto">
          <a:xfrm>
            <a:off x="1851025" y="5556682"/>
            <a:ext cx="974725" cy="431800"/>
            <a:chOff x="1851697" y="2200195"/>
            <a:chExt cx="974793" cy="431556"/>
          </a:xfrm>
        </p:grpSpPr>
        <p:sp>
          <p:nvSpPr>
            <p:cNvPr id="8235" name="Rectangle 38"/>
            <p:cNvSpPr>
              <a:spLocks noChangeArrowheads="1"/>
            </p:cNvSpPr>
            <p:nvPr/>
          </p:nvSpPr>
          <p:spPr bwMode="auto">
            <a:xfrm>
              <a:off x="1851697" y="2200195"/>
              <a:ext cx="974526" cy="43155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8236"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223673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7" name="TextBox 769"/>
            <p:cNvSpPr txBox="1">
              <a:spLocks noChangeArrowheads="1"/>
            </p:cNvSpPr>
            <p:nvPr/>
          </p:nvSpPr>
          <p:spPr bwMode="auto">
            <a:xfrm>
              <a:off x="2213822" y="2220243"/>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429030"/>
                  </a:solidFill>
                  <a:cs typeface="Arial" charset="0"/>
                </a:rPr>
                <a:t>150</a:t>
              </a:r>
            </a:p>
          </p:txBody>
        </p:sp>
      </p:grpSp>
      <p:grpSp>
        <p:nvGrpSpPr>
          <p:cNvPr id="8226" name="Group 44041"/>
          <p:cNvGrpSpPr>
            <a:grpSpLocks/>
          </p:cNvGrpSpPr>
          <p:nvPr/>
        </p:nvGrpSpPr>
        <p:grpSpPr bwMode="auto">
          <a:xfrm>
            <a:off x="1800225" y="2134032"/>
            <a:ext cx="974725" cy="431800"/>
            <a:chOff x="1851697" y="1242115"/>
            <a:chExt cx="974793" cy="431556"/>
          </a:xfrm>
        </p:grpSpPr>
        <p:sp>
          <p:nvSpPr>
            <p:cNvPr id="8232" name="Rectangle 38"/>
            <p:cNvSpPr>
              <a:spLocks noChangeArrowheads="1"/>
            </p:cNvSpPr>
            <p:nvPr/>
          </p:nvSpPr>
          <p:spPr bwMode="auto">
            <a:xfrm>
              <a:off x="1851697" y="1242115"/>
              <a:ext cx="974526" cy="43155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8233"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127865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4" name="TextBox 139"/>
            <p:cNvSpPr txBox="1">
              <a:spLocks noChangeArrowheads="1"/>
            </p:cNvSpPr>
            <p:nvPr/>
          </p:nvSpPr>
          <p:spPr bwMode="auto">
            <a:xfrm>
              <a:off x="2213822" y="1262163"/>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429030"/>
                  </a:solidFill>
                  <a:cs typeface="Arial" charset="0"/>
                </a:rPr>
                <a:t>638</a:t>
              </a:r>
            </a:p>
          </p:txBody>
        </p:sp>
      </p:grpSp>
      <p:sp>
        <p:nvSpPr>
          <p:cNvPr id="8227" name="Text Box 67"/>
          <p:cNvSpPr txBox="1">
            <a:spLocks noChangeArrowheads="1"/>
          </p:cNvSpPr>
          <p:nvPr/>
        </p:nvSpPr>
        <p:spPr bwMode="auto">
          <a:xfrm>
            <a:off x="1617663" y="2616632"/>
            <a:ext cx="13620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Payment 1</a:t>
            </a:r>
          </a:p>
        </p:txBody>
      </p:sp>
      <p:sp>
        <p:nvSpPr>
          <p:cNvPr id="8228" name="Text Box 67"/>
          <p:cNvSpPr txBox="1">
            <a:spLocks noChangeArrowheads="1"/>
          </p:cNvSpPr>
          <p:nvPr/>
        </p:nvSpPr>
        <p:spPr bwMode="auto">
          <a:xfrm>
            <a:off x="1617663" y="3929494"/>
            <a:ext cx="13620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Payment 2</a:t>
            </a:r>
          </a:p>
        </p:txBody>
      </p:sp>
      <p:sp>
        <p:nvSpPr>
          <p:cNvPr id="8229" name="Text Box 67"/>
          <p:cNvSpPr txBox="1">
            <a:spLocks noChangeArrowheads="1"/>
          </p:cNvSpPr>
          <p:nvPr/>
        </p:nvSpPr>
        <p:spPr bwMode="auto">
          <a:xfrm>
            <a:off x="1617663" y="6028169"/>
            <a:ext cx="1362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Payment 3</a:t>
            </a:r>
          </a:p>
        </p:txBody>
      </p:sp>
      <p:sp>
        <p:nvSpPr>
          <p:cNvPr id="8230" name="Text Box 67"/>
          <p:cNvSpPr txBox="1">
            <a:spLocks noChangeArrowheads="1"/>
          </p:cNvSpPr>
          <p:nvPr/>
        </p:nvSpPr>
        <p:spPr bwMode="auto">
          <a:xfrm>
            <a:off x="1617663" y="5083607"/>
            <a:ext cx="1362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Disbursement</a:t>
            </a:r>
          </a:p>
        </p:txBody>
      </p:sp>
      <p:grpSp>
        <p:nvGrpSpPr>
          <p:cNvPr id="191" name="Group 190"/>
          <p:cNvGrpSpPr/>
          <p:nvPr/>
        </p:nvGrpSpPr>
        <p:grpSpPr>
          <a:xfrm>
            <a:off x="236950" y="3377328"/>
            <a:ext cx="912295" cy="705719"/>
            <a:chOff x="3942556" y="1245638"/>
            <a:chExt cx="1284287" cy="1016000"/>
          </a:xfrm>
        </p:grpSpPr>
        <p:pic>
          <p:nvPicPr>
            <p:cNvPr id="193"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6" name="Group 3"/>
            <p:cNvGrpSpPr>
              <a:grpSpLocks/>
            </p:cNvGrpSpPr>
            <p:nvPr/>
          </p:nvGrpSpPr>
          <p:grpSpPr bwMode="auto">
            <a:xfrm rot="20640000">
              <a:off x="4485519" y="1533397"/>
              <a:ext cx="426056" cy="480044"/>
              <a:chOff x="2324" y="435"/>
              <a:chExt cx="933" cy="1052"/>
            </a:xfrm>
          </p:grpSpPr>
          <p:sp>
            <p:nvSpPr>
              <p:cNvPr id="19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98"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9"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0"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1" name="Group 8"/>
              <p:cNvGrpSpPr>
                <a:grpSpLocks/>
              </p:cNvGrpSpPr>
              <p:nvPr/>
            </p:nvGrpSpPr>
            <p:grpSpPr bwMode="auto">
              <a:xfrm>
                <a:off x="2889" y="957"/>
                <a:ext cx="348" cy="510"/>
                <a:chOff x="2784" y="3210"/>
                <a:chExt cx="523" cy="772"/>
              </a:xfrm>
            </p:grpSpPr>
            <p:sp>
              <p:nvSpPr>
                <p:cNvPr id="20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0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0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0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extLst>
      <p:ext uri="{BB962C8B-B14F-4D97-AF65-F5344CB8AC3E}">
        <p14:creationId xmlns:p14="http://schemas.microsoft.com/office/powerpoint/2010/main" val="594239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primary objects of the account data model</a:t>
            </a:r>
          </a:p>
          <a:p>
            <a:pPr lvl="1"/>
            <a:r>
              <a:rPr lang="en-US" smtClean="0"/>
              <a:t>Create an account</a:t>
            </a:r>
          </a:p>
          <a:p>
            <a:pPr lvl="1"/>
            <a:r>
              <a:rPr lang="en-US" smtClean="0"/>
              <a:t>Describe the primary objects of the producer data model</a:t>
            </a:r>
          </a:p>
          <a:p>
            <a:pPr lvl="1"/>
            <a:r>
              <a:rPr lang="en-US" smtClean="0"/>
              <a:t>Create a producer</a:t>
            </a:r>
          </a:p>
          <a:p>
            <a:pPr lvl="1"/>
            <a:r>
              <a:rPr lang="en-US" smtClean="0"/>
              <a:t>Use run commands to create sample accounts and producers</a:t>
            </a:r>
          </a:p>
          <a:p>
            <a:pPr lvl="2"/>
            <a:endParaRPr lang="en-US" smtClean="0"/>
          </a:p>
          <a:p>
            <a:pPr lvl="1" eaLnBrk="1" hangingPunct="1"/>
            <a:endParaRPr lang="en-US" smtClean="0"/>
          </a:p>
          <a:p>
            <a:pPr lvl="1" eaLnBrk="1" hangingPunct="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lnSpc>
                <a:spcPct val="100000"/>
              </a:lnSpc>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lnSpc>
                <a:spcPct val="100000"/>
              </a:lnSpc>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0"/>
          <p:cNvSpPr>
            <a:spLocks noGrp="1"/>
          </p:cNvSpPr>
          <p:nvPr>
            <p:ph type="title"/>
          </p:nvPr>
        </p:nvSpPr>
        <p:spPr/>
        <p:txBody>
          <a:bodyPr/>
          <a:lstStyle/>
          <a:p>
            <a:r>
              <a:rPr lang="en-US" smtClean="0"/>
              <a:t>Payment instruments</a:t>
            </a:r>
            <a:br>
              <a:rPr lang="en-US" smtClean="0"/>
            </a:br>
            <a:r>
              <a:rPr lang="en-US" sz="2900" smtClean="0"/>
              <a:t>How the account plans to pay invoices</a:t>
            </a:r>
          </a:p>
        </p:txBody>
      </p:sp>
      <p:sp>
        <p:nvSpPr>
          <p:cNvPr id="36867" name="Content Placeholder 11"/>
          <p:cNvSpPr>
            <a:spLocks noGrp="1"/>
          </p:cNvSpPr>
          <p:nvPr>
            <p:ph idx="1"/>
          </p:nvPr>
        </p:nvSpPr>
        <p:spPr/>
        <p:txBody>
          <a:bodyPr/>
          <a:lstStyle/>
          <a:p>
            <a:pPr>
              <a:buFont typeface="Arial" charset="0"/>
              <a:buChar char="•"/>
            </a:pPr>
            <a:r>
              <a:rPr lang="en-US" smtClean="0"/>
              <a:t>No sensitive payment information is entered or </a:t>
            </a:r>
            <a:br>
              <a:rPr lang="en-US" smtClean="0"/>
            </a:br>
            <a:r>
              <a:rPr lang="en-US" smtClean="0"/>
              <a:t>stored in BillingCenter</a:t>
            </a:r>
          </a:p>
          <a:p>
            <a:pPr>
              <a:buFont typeface="Arial" charset="0"/>
              <a:buChar char="•"/>
            </a:pPr>
            <a:r>
              <a:rPr lang="en-US" smtClean="0"/>
              <a:t>Instead, BillingCenter connects to a third party system to enter payment information</a:t>
            </a:r>
          </a:p>
          <a:p>
            <a:pPr>
              <a:buFont typeface="Arial" charset="0"/>
              <a:buChar char="•"/>
            </a:pPr>
            <a:r>
              <a:rPr lang="en-US" smtClean="0"/>
              <a:t>A </a:t>
            </a:r>
            <a:r>
              <a:rPr lang="en-US" b="1" smtClean="0"/>
              <a:t>payment instrument </a:t>
            </a:r>
            <a:r>
              <a:rPr lang="en-US" smtClean="0"/>
              <a:t>is an object that represents payment information such as credit card or bank details</a:t>
            </a:r>
          </a:p>
          <a:p>
            <a:pPr lvl="1">
              <a:buFont typeface="Arial" charset="0"/>
              <a:buChar char="•"/>
            </a:pPr>
            <a:r>
              <a:rPr lang="en-US" b="1" smtClean="0"/>
              <a:t>Payment Method </a:t>
            </a:r>
            <a:r>
              <a:rPr lang="en-US" smtClean="0"/>
              <a:t>can be </a:t>
            </a:r>
            <a:br>
              <a:rPr lang="en-US" smtClean="0"/>
            </a:br>
            <a:r>
              <a:rPr lang="en-US" smtClean="0"/>
              <a:t>credit card, ACH/EFT, wire, </a:t>
            </a:r>
            <a:br>
              <a:rPr lang="en-US" smtClean="0"/>
            </a:br>
            <a:r>
              <a:rPr lang="en-US" smtClean="0"/>
              <a:t>misc, and responsive</a:t>
            </a:r>
          </a:p>
          <a:p>
            <a:pPr lvl="1">
              <a:buFont typeface="Arial" charset="0"/>
              <a:buChar char="•"/>
            </a:pPr>
            <a:r>
              <a:rPr lang="en-US" b="1" smtClean="0"/>
              <a:t>Token</a:t>
            </a:r>
            <a:r>
              <a:rPr lang="en-US" smtClean="0"/>
              <a:t> is returned from external </a:t>
            </a:r>
            <a:br>
              <a:rPr lang="en-US" smtClean="0"/>
            </a:br>
            <a:r>
              <a:rPr lang="en-US" smtClean="0"/>
              <a:t>system to identify payment instrument</a:t>
            </a:r>
          </a:p>
          <a:p>
            <a:pPr>
              <a:buFont typeface="Arial" charset="0"/>
              <a:buChar char="•"/>
            </a:pPr>
            <a:r>
              <a:rPr lang="en-US" smtClean="0"/>
              <a:t>An account can have multiple payment instruments</a:t>
            </a:r>
          </a:p>
          <a:p>
            <a:pPr lvl="1">
              <a:buFont typeface="Arial" charset="0"/>
              <a:buChar char="•"/>
            </a:pPr>
            <a:r>
              <a:rPr lang="en-US" smtClean="0"/>
              <a:t>It must have a default payment instrument</a:t>
            </a:r>
          </a:p>
        </p:txBody>
      </p:sp>
      <p:sp>
        <p:nvSpPr>
          <p:cNvPr id="6" name="TextBox 27"/>
          <p:cNvSpPr txBox="1">
            <a:spLocks noChangeArrowheads="1"/>
          </p:cNvSpPr>
          <p:nvPr/>
        </p:nvSpPr>
        <p:spPr bwMode="auto">
          <a:xfrm>
            <a:off x="6157913" y="3773488"/>
            <a:ext cx="914400" cy="371475"/>
          </a:xfrm>
          <a:prstGeom prst="rect">
            <a:avLst/>
          </a:prstGeom>
          <a:noFill/>
          <a:ln w="9525">
            <a:noFill/>
            <a:miter lim="800000"/>
            <a:headEnd/>
            <a:tailEnd/>
          </a:ln>
        </p:spPr>
        <p:txBody>
          <a:bodyPr wrap="none"/>
          <a:lstStyle/>
          <a:p>
            <a:pPr>
              <a:defRPr/>
            </a:pPr>
            <a:r>
              <a:rPr lang="en-US" sz="1800" dirty="0">
                <a:solidFill>
                  <a:srgbClr val="D33819"/>
                </a:solidFill>
                <a:latin typeface="+mn-lt"/>
                <a:cs typeface="Calibri" pitchFamily="34" charset="0"/>
              </a:rPr>
              <a:t>Payment instrument</a:t>
            </a:r>
          </a:p>
        </p:txBody>
      </p:sp>
      <p:grpSp>
        <p:nvGrpSpPr>
          <p:cNvPr id="36869" name="Group 7"/>
          <p:cNvGrpSpPr>
            <a:grpSpLocks/>
          </p:cNvGrpSpPr>
          <p:nvPr/>
        </p:nvGrpSpPr>
        <p:grpSpPr bwMode="auto">
          <a:xfrm>
            <a:off x="7902575" y="182563"/>
            <a:ext cx="1022350" cy="1004887"/>
            <a:chOff x="7700042" y="4827588"/>
            <a:chExt cx="1022028" cy="1003994"/>
          </a:xfrm>
        </p:grpSpPr>
        <p:sp>
          <p:nvSpPr>
            <p:cNvPr id="36870" name="Freeform 80"/>
            <p:cNvSpPr>
              <a:spLocks/>
            </p:cNvSpPr>
            <p:nvPr/>
          </p:nvSpPr>
          <p:spPr bwMode="auto">
            <a:xfrm>
              <a:off x="7852288" y="5039512"/>
              <a:ext cx="729453" cy="729817"/>
            </a:xfrm>
            <a:custGeom>
              <a:avLst/>
              <a:gdLst>
                <a:gd name="T0" fmla="*/ 2147483647 w 551"/>
                <a:gd name="T1" fmla="*/ 2147483647 h 551"/>
                <a:gd name="T2" fmla="*/ 2147483647 w 551"/>
                <a:gd name="T3" fmla="*/ 2147483647 h 551"/>
                <a:gd name="T4" fmla="*/ 2147483647 w 551"/>
                <a:gd name="T5" fmla="*/ 2147483647 h 551"/>
                <a:gd name="T6" fmla="*/ 2147483647 w 551"/>
                <a:gd name="T7" fmla="*/ 2147483647 h 551"/>
                <a:gd name="T8" fmla="*/ 2147483647 w 551"/>
                <a:gd name="T9" fmla="*/ 2147483647 h 551"/>
                <a:gd name="T10" fmla="*/ 2147483647 w 551"/>
                <a:gd name="T11" fmla="*/ 2147483647 h 551"/>
                <a:gd name="T12" fmla="*/ 2147483647 w 551"/>
                <a:gd name="T13" fmla="*/ 2147483647 h 551"/>
                <a:gd name="T14" fmla="*/ 2147483647 w 551"/>
                <a:gd name="T15" fmla="*/ 2147483647 h 551"/>
                <a:gd name="T16" fmla="*/ 2147483647 w 551"/>
                <a:gd name="T17" fmla="*/ 2147483647 h 551"/>
                <a:gd name="T18" fmla="*/ 2147483647 w 551"/>
                <a:gd name="T19" fmla="*/ 2147483647 h 551"/>
                <a:gd name="T20" fmla="*/ 2147483647 w 551"/>
                <a:gd name="T21" fmla="*/ 2147483647 h 551"/>
                <a:gd name="T22" fmla="*/ 2147483647 w 551"/>
                <a:gd name="T23" fmla="*/ 2147483647 h 551"/>
                <a:gd name="T24" fmla="*/ 2147483647 w 551"/>
                <a:gd name="T25" fmla="*/ 2147483647 h 551"/>
                <a:gd name="T26" fmla="*/ 2147483647 w 551"/>
                <a:gd name="T27" fmla="*/ 2147483647 h 551"/>
                <a:gd name="T28" fmla="*/ 2147483647 w 551"/>
                <a:gd name="T29" fmla="*/ 2147483647 h 551"/>
                <a:gd name="T30" fmla="*/ 2147483647 w 551"/>
                <a:gd name="T31" fmla="*/ 2147483647 h 551"/>
                <a:gd name="T32" fmla="*/ 2147483647 w 551"/>
                <a:gd name="T33" fmla="*/ 2147483647 h 551"/>
                <a:gd name="T34" fmla="*/ 2147483647 w 551"/>
                <a:gd name="T35" fmla="*/ 2147483647 h 551"/>
                <a:gd name="T36" fmla="*/ 2147483647 w 551"/>
                <a:gd name="T37" fmla="*/ 2147483647 h 551"/>
                <a:gd name="T38" fmla="*/ 2147483647 w 551"/>
                <a:gd name="T39" fmla="*/ 2147483647 h 551"/>
                <a:gd name="T40" fmla="*/ 2147483647 w 551"/>
                <a:gd name="T41" fmla="*/ 2147483647 h 551"/>
                <a:gd name="T42" fmla="*/ 2147483647 w 551"/>
                <a:gd name="T43" fmla="*/ 2147483647 h 551"/>
                <a:gd name="T44" fmla="*/ 2147483647 w 551"/>
                <a:gd name="T45" fmla="*/ 2147483647 h 551"/>
                <a:gd name="T46" fmla="*/ 2147483647 w 551"/>
                <a:gd name="T47" fmla="*/ 2147483647 h 551"/>
                <a:gd name="T48" fmla="*/ 2147483647 w 551"/>
                <a:gd name="T49" fmla="*/ 2147483647 h 551"/>
                <a:gd name="T50" fmla="*/ 2147483647 w 551"/>
                <a:gd name="T51" fmla="*/ 2147483647 h 551"/>
                <a:gd name="T52" fmla="*/ 2147483647 w 551"/>
                <a:gd name="T53" fmla="*/ 2147483647 h 551"/>
                <a:gd name="T54" fmla="*/ 2147483647 w 551"/>
                <a:gd name="T55" fmla="*/ 2147483647 h 551"/>
                <a:gd name="T56" fmla="*/ 2147483647 w 551"/>
                <a:gd name="T57" fmla="*/ 2147483647 h 551"/>
                <a:gd name="T58" fmla="*/ 2147483647 w 551"/>
                <a:gd name="T59" fmla="*/ 2147483647 h 551"/>
                <a:gd name="T60" fmla="*/ 2147483647 w 551"/>
                <a:gd name="T61" fmla="*/ 2147483647 h 551"/>
                <a:gd name="T62" fmla="*/ 2147483647 w 551"/>
                <a:gd name="T63" fmla="*/ 2147483647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1" name="Freeform 81"/>
            <p:cNvSpPr>
              <a:spLocks/>
            </p:cNvSpPr>
            <p:nvPr/>
          </p:nvSpPr>
          <p:spPr bwMode="auto">
            <a:xfrm>
              <a:off x="7876117" y="5062030"/>
              <a:ext cx="683118" cy="684782"/>
            </a:xfrm>
            <a:custGeom>
              <a:avLst/>
              <a:gdLst>
                <a:gd name="T0" fmla="*/ 2147483647 w 516"/>
                <a:gd name="T1" fmla="*/ 2147483647 h 517"/>
                <a:gd name="T2" fmla="*/ 2147483647 w 516"/>
                <a:gd name="T3" fmla="*/ 2147483647 h 517"/>
                <a:gd name="T4" fmla="*/ 2147483647 w 516"/>
                <a:gd name="T5" fmla="*/ 2147483647 h 517"/>
                <a:gd name="T6" fmla="*/ 2147483647 w 516"/>
                <a:gd name="T7" fmla="*/ 2147483647 h 517"/>
                <a:gd name="T8" fmla="*/ 2147483647 w 516"/>
                <a:gd name="T9" fmla="*/ 2147483647 h 517"/>
                <a:gd name="T10" fmla="*/ 2147483647 w 516"/>
                <a:gd name="T11" fmla="*/ 2147483647 h 517"/>
                <a:gd name="T12" fmla="*/ 2147483647 w 516"/>
                <a:gd name="T13" fmla="*/ 2147483647 h 517"/>
                <a:gd name="T14" fmla="*/ 2147483647 w 516"/>
                <a:gd name="T15" fmla="*/ 2147483647 h 517"/>
                <a:gd name="T16" fmla="*/ 2147483647 w 516"/>
                <a:gd name="T17" fmla="*/ 2147483647 h 517"/>
                <a:gd name="T18" fmla="*/ 2147483647 w 516"/>
                <a:gd name="T19" fmla="*/ 2147483647 h 517"/>
                <a:gd name="T20" fmla="*/ 2147483647 w 516"/>
                <a:gd name="T21" fmla="*/ 2147483647 h 517"/>
                <a:gd name="T22" fmla="*/ 2147483647 w 516"/>
                <a:gd name="T23" fmla="*/ 2147483647 h 517"/>
                <a:gd name="T24" fmla="*/ 2147483647 w 516"/>
                <a:gd name="T25" fmla="*/ 2147483647 h 517"/>
                <a:gd name="T26" fmla="*/ 2147483647 w 516"/>
                <a:gd name="T27" fmla="*/ 2147483647 h 517"/>
                <a:gd name="T28" fmla="*/ 2147483647 w 516"/>
                <a:gd name="T29" fmla="*/ 2147483647 h 517"/>
                <a:gd name="T30" fmla="*/ 2147483647 w 516"/>
                <a:gd name="T31" fmla="*/ 2147483647 h 517"/>
                <a:gd name="T32" fmla="*/ 2147483647 w 516"/>
                <a:gd name="T33" fmla="*/ 2147483647 h 517"/>
                <a:gd name="T34" fmla="*/ 2147483647 w 516"/>
                <a:gd name="T35" fmla="*/ 2147483647 h 517"/>
                <a:gd name="T36" fmla="*/ 2147483647 w 516"/>
                <a:gd name="T37" fmla="*/ 2147483647 h 517"/>
                <a:gd name="T38" fmla="*/ 2147483647 w 516"/>
                <a:gd name="T39" fmla="*/ 2147483647 h 517"/>
                <a:gd name="T40" fmla="*/ 2147483647 w 516"/>
                <a:gd name="T41" fmla="*/ 2147483647 h 517"/>
                <a:gd name="T42" fmla="*/ 2147483647 w 516"/>
                <a:gd name="T43" fmla="*/ 2147483647 h 517"/>
                <a:gd name="T44" fmla="*/ 2147483647 w 516"/>
                <a:gd name="T45" fmla="*/ 2147483647 h 517"/>
                <a:gd name="T46" fmla="*/ 2147483647 w 516"/>
                <a:gd name="T47" fmla="*/ 2147483647 h 517"/>
                <a:gd name="T48" fmla="*/ 2147483647 w 516"/>
                <a:gd name="T49" fmla="*/ 2147483647 h 517"/>
                <a:gd name="T50" fmla="*/ 2147483647 w 516"/>
                <a:gd name="T51" fmla="*/ 2147483647 h 517"/>
                <a:gd name="T52" fmla="*/ 2147483647 w 516"/>
                <a:gd name="T53" fmla="*/ 2147483647 h 517"/>
                <a:gd name="T54" fmla="*/ 2147483647 w 516"/>
                <a:gd name="T55" fmla="*/ 2147483647 h 517"/>
                <a:gd name="T56" fmla="*/ 2147483647 w 516"/>
                <a:gd name="T57" fmla="*/ 2147483647 h 517"/>
                <a:gd name="T58" fmla="*/ 2147483647 w 516"/>
                <a:gd name="T59" fmla="*/ 2147483647 h 517"/>
                <a:gd name="T60" fmla="*/ 2147483647 w 516"/>
                <a:gd name="T61" fmla="*/ 2147483647 h 517"/>
                <a:gd name="T62" fmla="*/ 2147483647 w 516"/>
                <a:gd name="T63" fmla="*/ 2147483647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2" name="Freeform 82"/>
            <p:cNvSpPr>
              <a:spLocks/>
            </p:cNvSpPr>
            <p:nvPr/>
          </p:nvSpPr>
          <p:spPr bwMode="auto">
            <a:xfrm>
              <a:off x="7700042" y="4827588"/>
              <a:ext cx="1022028" cy="1003994"/>
            </a:xfrm>
            <a:custGeom>
              <a:avLst/>
              <a:gdLst>
                <a:gd name="T0" fmla="*/ 2147483647 w 772"/>
                <a:gd name="T1" fmla="*/ 2147483647 h 758"/>
                <a:gd name="T2" fmla="*/ 2147483647 w 772"/>
                <a:gd name="T3" fmla="*/ 2147483647 h 758"/>
                <a:gd name="T4" fmla="*/ 2147483647 w 772"/>
                <a:gd name="T5" fmla="*/ 2147483647 h 758"/>
                <a:gd name="T6" fmla="*/ 2147483647 w 772"/>
                <a:gd name="T7" fmla="*/ 2147483647 h 758"/>
                <a:gd name="T8" fmla="*/ 2147483647 w 772"/>
                <a:gd name="T9" fmla="*/ 2147483647 h 758"/>
                <a:gd name="T10" fmla="*/ 2147483647 w 772"/>
                <a:gd name="T11" fmla="*/ 2147483647 h 758"/>
                <a:gd name="T12" fmla="*/ 2147483647 w 772"/>
                <a:gd name="T13" fmla="*/ 2147483647 h 758"/>
                <a:gd name="T14" fmla="*/ 2147483647 w 772"/>
                <a:gd name="T15" fmla="*/ 2147483647 h 758"/>
                <a:gd name="T16" fmla="*/ 2147483647 w 772"/>
                <a:gd name="T17" fmla="*/ 0 h 758"/>
                <a:gd name="T18" fmla="*/ 2147483647 w 772"/>
                <a:gd name="T19" fmla="*/ 2147483647 h 758"/>
                <a:gd name="T20" fmla="*/ 2147483647 w 772"/>
                <a:gd name="T21" fmla="*/ 2147483647 h 758"/>
                <a:gd name="T22" fmla="*/ 2147483647 w 772"/>
                <a:gd name="T23" fmla="*/ 2147483647 h 758"/>
                <a:gd name="T24" fmla="*/ 2147483647 w 772"/>
                <a:gd name="T25" fmla="*/ 2147483647 h 758"/>
                <a:gd name="T26" fmla="*/ 2147483647 w 772"/>
                <a:gd name="T27" fmla="*/ 2147483647 h 758"/>
                <a:gd name="T28" fmla="*/ 2147483647 w 772"/>
                <a:gd name="T29" fmla="*/ 2147483647 h 758"/>
                <a:gd name="T30" fmla="*/ 2147483647 w 772"/>
                <a:gd name="T31" fmla="*/ 2147483647 h 758"/>
                <a:gd name="T32" fmla="*/ 2147483647 w 772"/>
                <a:gd name="T33" fmla="*/ 2147483647 h 758"/>
                <a:gd name="T34" fmla="*/ 0 w 772"/>
                <a:gd name="T35" fmla="*/ 2147483647 h 758"/>
                <a:gd name="T36" fmla="*/ 0 w 772"/>
                <a:gd name="T37" fmla="*/ 2147483647 h 758"/>
                <a:gd name="T38" fmla="*/ 2147483647 w 772"/>
                <a:gd name="T39" fmla="*/ 2147483647 h 758"/>
                <a:gd name="T40" fmla="*/ 2147483647 w 772"/>
                <a:gd name="T41" fmla="*/ 2147483647 h 758"/>
                <a:gd name="T42" fmla="*/ 2147483647 w 772"/>
                <a:gd name="T43" fmla="*/ 2147483647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3" name="Rectangle 83"/>
            <p:cNvSpPr>
              <a:spLocks noChangeArrowheads="1"/>
            </p:cNvSpPr>
            <p:nvPr/>
          </p:nvSpPr>
          <p:spPr bwMode="auto">
            <a:xfrm>
              <a:off x="7835077" y="5112362"/>
              <a:ext cx="199905" cy="437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4" name="Freeform 84"/>
            <p:cNvSpPr>
              <a:spLocks/>
            </p:cNvSpPr>
            <p:nvPr/>
          </p:nvSpPr>
          <p:spPr bwMode="auto">
            <a:xfrm>
              <a:off x="8024391" y="5099117"/>
              <a:ext cx="397161" cy="597364"/>
            </a:xfrm>
            <a:custGeom>
              <a:avLst/>
              <a:gdLst>
                <a:gd name="T0" fmla="*/ 2147483647 w 300"/>
                <a:gd name="T1" fmla="*/ 2147483647 h 451"/>
                <a:gd name="T2" fmla="*/ 2147483647 w 300"/>
                <a:gd name="T3" fmla="*/ 2147483647 h 451"/>
                <a:gd name="T4" fmla="*/ 2147483647 w 300"/>
                <a:gd name="T5" fmla="*/ 2147483647 h 451"/>
                <a:gd name="T6" fmla="*/ 2147483647 w 300"/>
                <a:gd name="T7" fmla="*/ 2147483647 h 451"/>
                <a:gd name="T8" fmla="*/ 2147483647 w 300"/>
                <a:gd name="T9" fmla="*/ 2147483647 h 451"/>
                <a:gd name="T10" fmla="*/ 2147483647 w 300"/>
                <a:gd name="T11" fmla="*/ 2147483647 h 451"/>
                <a:gd name="T12" fmla="*/ 0 w 300"/>
                <a:gd name="T13" fmla="*/ 2147483647 h 451"/>
                <a:gd name="T14" fmla="*/ 0 w 300"/>
                <a:gd name="T15" fmla="*/ 2147483647 h 451"/>
                <a:gd name="T16" fmla="*/ 2147483647 w 300"/>
                <a:gd name="T17" fmla="*/ 2147483647 h 451"/>
                <a:gd name="T18" fmla="*/ 2147483647 w 300"/>
                <a:gd name="T19" fmla="*/ 0 h 451"/>
                <a:gd name="T20" fmla="*/ 2147483647 w 300"/>
                <a:gd name="T21" fmla="*/ 0 h 451"/>
                <a:gd name="T22" fmla="*/ 2147483647 w 300"/>
                <a:gd name="T23" fmla="*/ 2147483647 h 451"/>
                <a:gd name="T24" fmla="*/ 2147483647 w 300"/>
                <a:gd name="T25" fmla="*/ 214748364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5" name="Rectangle 85"/>
            <p:cNvSpPr>
              <a:spLocks noChangeArrowheads="1"/>
            </p:cNvSpPr>
            <p:nvPr/>
          </p:nvSpPr>
          <p:spPr bwMode="auto">
            <a:xfrm>
              <a:off x="8453324" y="5187861"/>
              <a:ext cx="108558" cy="41590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6" name="Rectangle 86"/>
            <p:cNvSpPr>
              <a:spLocks noChangeArrowheads="1"/>
            </p:cNvSpPr>
            <p:nvPr/>
          </p:nvSpPr>
          <p:spPr bwMode="auto">
            <a:xfrm>
              <a:off x="8401694" y="5640849"/>
              <a:ext cx="202552" cy="4238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7" name="Rectangle 87"/>
            <p:cNvSpPr>
              <a:spLocks noChangeArrowheads="1"/>
            </p:cNvSpPr>
            <p:nvPr/>
          </p:nvSpPr>
          <p:spPr bwMode="auto">
            <a:xfrm>
              <a:off x="7886708" y="5187861"/>
              <a:ext cx="107234" cy="41590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8" name="Rectangle 88"/>
            <p:cNvSpPr>
              <a:spLocks noChangeArrowheads="1"/>
            </p:cNvSpPr>
            <p:nvPr/>
          </p:nvSpPr>
          <p:spPr bwMode="auto">
            <a:xfrm>
              <a:off x="7835077" y="5640849"/>
              <a:ext cx="199905" cy="4238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9" name="Rectangle 89"/>
            <p:cNvSpPr>
              <a:spLocks noChangeArrowheads="1"/>
            </p:cNvSpPr>
            <p:nvPr/>
          </p:nvSpPr>
          <p:spPr bwMode="auto">
            <a:xfrm>
              <a:off x="7731816" y="5728268"/>
              <a:ext cx="958482" cy="7152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80" name="Rectangle 90"/>
            <p:cNvSpPr>
              <a:spLocks noChangeArrowheads="1"/>
            </p:cNvSpPr>
            <p:nvPr/>
          </p:nvSpPr>
          <p:spPr bwMode="auto">
            <a:xfrm>
              <a:off x="8401694" y="5112362"/>
              <a:ext cx="202552" cy="437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81" name="Freeform 91"/>
            <p:cNvSpPr>
              <a:spLocks/>
            </p:cNvSpPr>
            <p:nvPr/>
          </p:nvSpPr>
          <p:spPr bwMode="auto">
            <a:xfrm>
              <a:off x="7790066" y="4862026"/>
              <a:ext cx="851249" cy="206626"/>
            </a:xfrm>
            <a:custGeom>
              <a:avLst/>
              <a:gdLst>
                <a:gd name="T0" fmla="*/ 2147483647 w 643"/>
                <a:gd name="T1" fmla="*/ 2147483647 h 156"/>
                <a:gd name="T2" fmla="*/ 0 w 643"/>
                <a:gd name="T3" fmla="*/ 2147483647 h 156"/>
                <a:gd name="T4" fmla="*/ 2147483647 w 643"/>
                <a:gd name="T5" fmla="*/ 0 h 156"/>
                <a:gd name="T6" fmla="*/ 2147483647 w 643"/>
                <a:gd name="T7" fmla="*/ 2147483647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6882" name="Picture 1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547" y="5144243"/>
              <a:ext cx="312496" cy="46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794" y="4107477"/>
            <a:ext cx="3162300" cy="619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1143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85" y="1687653"/>
            <a:ext cx="4617724" cy="4831422"/>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0760" y="1687653"/>
            <a:ext cx="2757013" cy="4831422"/>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39938" name="Rectangle 2"/>
          <p:cNvSpPr>
            <a:spLocks noGrp="1" noChangeArrowheads="1"/>
          </p:cNvSpPr>
          <p:nvPr>
            <p:ph type="title"/>
          </p:nvPr>
        </p:nvSpPr>
        <p:spPr/>
        <p:txBody>
          <a:bodyPr/>
          <a:lstStyle/>
          <a:p>
            <a:pPr eaLnBrk="1" hangingPunct="1"/>
            <a:r>
              <a:rPr lang="en-US" smtClean="0"/>
              <a:t>Account primary payer, primary contact</a:t>
            </a:r>
          </a:p>
        </p:txBody>
      </p:sp>
      <p:sp>
        <p:nvSpPr>
          <p:cNvPr id="39939" name="Rectangle 3"/>
          <p:cNvSpPr>
            <a:spLocks noGrp="1" noChangeArrowheads="1"/>
          </p:cNvSpPr>
          <p:nvPr>
            <p:ph idx="1"/>
          </p:nvPr>
        </p:nvSpPr>
        <p:spPr>
          <a:xfrm>
            <a:off x="519113" y="861392"/>
            <a:ext cx="8318500" cy="5486400"/>
          </a:xfrm>
        </p:spPr>
        <p:txBody>
          <a:bodyPr/>
          <a:lstStyle/>
          <a:p>
            <a:pPr>
              <a:buFont typeface="Arial" charset="0"/>
              <a:buChar char="•"/>
            </a:pPr>
            <a:r>
              <a:rPr lang="en-US" dirty="0" smtClean="0"/>
              <a:t>Every account must have one </a:t>
            </a:r>
            <a:r>
              <a:rPr lang="en-US" b="1" dirty="0" smtClean="0"/>
              <a:t>primary payer </a:t>
            </a:r>
            <a:r>
              <a:rPr lang="en-US" dirty="0" smtClean="0"/>
              <a:t>contact</a:t>
            </a:r>
          </a:p>
          <a:p>
            <a:pPr lvl="1">
              <a:buFont typeface="Arial" charset="0"/>
              <a:buChar char="-"/>
            </a:pPr>
            <a:r>
              <a:rPr lang="en-US" dirty="0" smtClean="0"/>
              <a:t>Primary contact is optional and requires "Insured" role</a:t>
            </a:r>
          </a:p>
        </p:txBody>
      </p:sp>
      <p:sp>
        <p:nvSpPr>
          <p:cNvPr id="39940" name="AutoShape 12"/>
          <p:cNvSpPr>
            <a:spLocks noChangeArrowheads="1"/>
          </p:cNvSpPr>
          <p:nvPr/>
        </p:nvSpPr>
        <p:spPr bwMode="auto">
          <a:xfrm>
            <a:off x="8191500" y="119063"/>
            <a:ext cx="601663" cy="61436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9941" name="Text Box 13"/>
          <p:cNvSpPr txBox="1">
            <a:spLocks noChangeArrowheads="1"/>
          </p:cNvSpPr>
          <p:nvPr/>
        </p:nvSpPr>
        <p:spPr bwMode="auto">
          <a:xfrm>
            <a:off x="7818438" y="27305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#1</a:t>
            </a:r>
          </a:p>
        </p:txBody>
      </p:sp>
      <p:sp>
        <p:nvSpPr>
          <p:cNvPr id="39948" name="Line 7"/>
          <p:cNvSpPr>
            <a:spLocks noChangeShapeType="1"/>
          </p:cNvSpPr>
          <p:nvPr/>
        </p:nvSpPr>
        <p:spPr bwMode="auto">
          <a:xfrm flipV="1">
            <a:off x="2687711" y="1868556"/>
            <a:ext cx="2825189" cy="3821816"/>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949" name="AutoShape 8"/>
          <p:cNvSpPr>
            <a:spLocks noChangeArrowheads="1"/>
          </p:cNvSpPr>
          <p:nvPr/>
        </p:nvSpPr>
        <p:spPr bwMode="auto">
          <a:xfrm>
            <a:off x="5484443" y="2041044"/>
            <a:ext cx="476196" cy="26652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0" name="Line 9"/>
          <p:cNvSpPr>
            <a:spLocks noChangeShapeType="1"/>
          </p:cNvSpPr>
          <p:nvPr/>
        </p:nvSpPr>
        <p:spPr bwMode="auto">
          <a:xfrm flipH="1">
            <a:off x="3359693" y="2334073"/>
            <a:ext cx="2161066" cy="384665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951" name="AutoShape 17"/>
          <p:cNvSpPr>
            <a:spLocks noChangeArrowheads="1"/>
          </p:cNvSpPr>
          <p:nvPr/>
        </p:nvSpPr>
        <p:spPr bwMode="auto">
          <a:xfrm>
            <a:off x="5520761" y="5243797"/>
            <a:ext cx="1378505" cy="307777"/>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noAutofit/>
          </a:bodyPr>
          <a:lstStyle/>
          <a:p>
            <a:endParaRPr lang="en-US"/>
          </a:p>
        </p:txBody>
      </p:sp>
      <p:sp>
        <p:nvSpPr>
          <p:cNvPr id="39952" name="AutoShape 6"/>
          <p:cNvSpPr>
            <a:spLocks noChangeArrowheads="1"/>
          </p:cNvSpPr>
          <p:nvPr/>
        </p:nvSpPr>
        <p:spPr bwMode="auto">
          <a:xfrm>
            <a:off x="1290281" y="6232890"/>
            <a:ext cx="4138827" cy="22865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 name="Freeform 1"/>
          <p:cNvSpPr/>
          <p:nvPr/>
        </p:nvSpPr>
        <p:spPr>
          <a:xfrm>
            <a:off x="4757526" y="5380382"/>
            <a:ext cx="755374" cy="543340"/>
          </a:xfrm>
          <a:custGeom>
            <a:avLst/>
            <a:gdLst>
              <a:gd name="connsiteX0" fmla="*/ 755374 w 755374"/>
              <a:gd name="connsiteY0" fmla="*/ 0 h 543340"/>
              <a:gd name="connsiteX1" fmla="*/ 265044 w 755374"/>
              <a:gd name="connsiteY1" fmla="*/ 92766 h 543340"/>
              <a:gd name="connsiteX2" fmla="*/ 0 w 755374"/>
              <a:gd name="connsiteY2" fmla="*/ 543340 h 543340"/>
            </a:gdLst>
            <a:ahLst/>
            <a:cxnLst>
              <a:cxn ang="0">
                <a:pos x="connsiteX0" y="connsiteY0"/>
              </a:cxn>
              <a:cxn ang="0">
                <a:pos x="connsiteX1" y="connsiteY1"/>
              </a:cxn>
              <a:cxn ang="0">
                <a:pos x="connsiteX2" y="connsiteY2"/>
              </a:cxn>
            </a:cxnLst>
            <a:rect l="l" t="t" r="r" b="b"/>
            <a:pathLst>
              <a:path w="755374" h="543340">
                <a:moveTo>
                  <a:pt x="755374" y="0"/>
                </a:moveTo>
                <a:cubicBezTo>
                  <a:pt x="573157" y="1104"/>
                  <a:pt x="390940" y="2209"/>
                  <a:pt x="265044" y="92766"/>
                </a:cubicBezTo>
                <a:cubicBezTo>
                  <a:pt x="139148" y="183323"/>
                  <a:pt x="69574" y="363331"/>
                  <a:pt x="0" y="543340"/>
                </a:cubicBezTo>
              </a:path>
            </a:pathLst>
          </a:custGeom>
          <a:ln w="19050">
            <a:solidFill>
              <a:srgbClr val="04628C"/>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9" name="TextBox 27"/>
          <p:cNvSpPr txBox="1">
            <a:spLocks noChangeArrowheads="1"/>
          </p:cNvSpPr>
          <p:nvPr/>
        </p:nvSpPr>
        <p:spPr bwMode="auto">
          <a:xfrm>
            <a:off x="4104234" y="5320416"/>
            <a:ext cx="1175164" cy="353943"/>
          </a:xfrm>
          <a:prstGeom prst="rect">
            <a:avLst/>
          </a:prstGeom>
          <a:solidFill>
            <a:schemeClr val="tx1"/>
          </a:solidFill>
          <a:ln w="9525">
            <a:noFill/>
            <a:miter lim="800000"/>
            <a:headEnd/>
            <a:tailEnd/>
          </a:ln>
        </p:spPr>
        <p:txBody>
          <a:bodyPr wrap="square">
            <a:spAutoFit/>
          </a:bodyPr>
          <a:lstStyle/>
          <a:p>
            <a:pPr algn="r">
              <a:defRPr/>
            </a:pPr>
            <a:r>
              <a:rPr lang="en-US" sz="1700" dirty="0" smtClean="0">
                <a:solidFill>
                  <a:srgbClr val="04628C"/>
                </a:solidFill>
                <a:latin typeface="+mn-lt"/>
                <a:cs typeface="Calibri" pitchFamily="34" charset="0"/>
              </a:rPr>
              <a:t>Required</a:t>
            </a:r>
            <a:endParaRPr lang="en-US" sz="1700" dirty="0">
              <a:solidFill>
                <a:srgbClr val="04628C"/>
              </a:solidFill>
              <a:latin typeface="+mn-lt"/>
              <a:cs typeface="Calibri" pitchFamily="34" charset="0"/>
            </a:endParaRPr>
          </a:p>
        </p:txBody>
      </p:sp>
      <p:sp>
        <p:nvSpPr>
          <p:cNvPr id="27" name="AutoShape 17"/>
          <p:cNvSpPr>
            <a:spLocks noChangeArrowheads="1"/>
          </p:cNvSpPr>
          <p:nvPr/>
        </p:nvSpPr>
        <p:spPr bwMode="auto">
          <a:xfrm>
            <a:off x="6186361" y="6180730"/>
            <a:ext cx="1950125" cy="338345"/>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noAutofit/>
          </a:bodyPr>
          <a:lstStyle/>
          <a:p>
            <a:endParaRPr lang="en-US"/>
          </a:p>
        </p:txBody>
      </p:sp>
      <p:sp>
        <p:nvSpPr>
          <p:cNvPr id="28" name="TextBox 27"/>
          <p:cNvSpPr txBox="1">
            <a:spLocks noChangeArrowheads="1"/>
          </p:cNvSpPr>
          <p:nvPr/>
        </p:nvSpPr>
        <p:spPr bwMode="auto">
          <a:xfrm>
            <a:off x="7712211" y="5513400"/>
            <a:ext cx="1098168" cy="353943"/>
          </a:xfrm>
          <a:prstGeom prst="rect">
            <a:avLst/>
          </a:prstGeom>
          <a:solidFill>
            <a:schemeClr val="tx1"/>
          </a:solidFill>
          <a:ln w="9525">
            <a:noFill/>
            <a:miter lim="800000"/>
            <a:headEnd/>
            <a:tailEnd/>
          </a:ln>
        </p:spPr>
        <p:txBody>
          <a:bodyPr wrap="square">
            <a:spAutoFit/>
          </a:bodyPr>
          <a:lstStyle/>
          <a:p>
            <a:pPr>
              <a:defRPr/>
            </a:pPr>
            <a:r>
              <a:rPr lang="en-US" sz="1700" dirty="0" smtClean="0">
                <a:solidFill>
                  <a:srgbClr val="04628C"/>
                </a:solidFill>
                <a:latin typeface="+mn-lt"/>
                <a:cs typeface="Calibri" pitchFamily="34" charset="0"/>
              </a:rPr>
              <a:t>Optional</a:t>
            </a:r>
            <a:endParaRPr lang="en-US" sz="1700" dirty="0">
              <a:solidFill>
                <a:srgbClr val="04628C"/>
              </a:solidFill>
              <a:latin typeface="+mn-lt"/>
              <a:cs typeface="Calibri" pitchFamily="34" charset="0"/>
            </a:endParaRPr>
          </a:p>
        </p:txBody>
      </p:sp>
      <p:cxnSp>
        <p:nvCxnSpPr>
          <p:cNvPr id="4" name="Straight Connector 3"/>
          <p:cNvCxnSpPr/>
          <p:nvPr/>
        </p:nvCxnSpPr>
        <p:spPr bwMode="auto">
          <a:xfrm flipH="1">
            <a:off x="7712211" y="5867343"/>
            <a:ext cx="424275" cy="313387"/>
          </a:xfrm>
          <a:prstGeom prst="line">
            <a:avLst/>
          </a:prstGeom>
          <a:noFill/>
          <a:ln w="19050" algn="ctr">
            <a:solidFill>
              <a:srgbClr val="04628C"/>
            </a:solidFill>
            <a:round/>
            <a:headEnd/>
            <a:tailEnd/>
          </a:ln>
        </p:spPr>
      </p:cxnSp>
    </p:spTree>
    <p:extLst>
      <p:ext uri="{BB962C8B-B14F-4D97-AF65-F5344CB8AC3E}">
        <p14:creationId xmlns:p14="http://schemas.microsoft.com/office/powerpoint/2010/main" val="21273095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53" y="830608"/>
            <a:ext cx="5777534" cy="4214927"/>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41988" name="Rectangle 2"/>
          <p:cNvSpPr>
            <a:spLocks noGrp="1" noChangeArrowheads="1"/>
          </p:cNvSpPr>
          <p:nvPr>
            <p:ph type="title"/>
          </p:nvPr>
        </p:nvSpPr>
        <p:spPr/>
        <p:txBody>
          <a:bodyPr/>
          <a:lstStyle/>
          <a:p>
            <a:pPr eaLnBrk="1" hangingPunct="1"/>
            <a:r>
              <a:rPr lang="en-US" smtClean="0"/>
              <a:t>Completing the new account</a:t>
            </a:r>
          </a:p>
        </p:txBody>
      </p:sp>
      <p:sp>
        <p:nvSpPr>
          <p:cNvPr id="41990" name="Line 11"/>
          <p:cNvSpPr>
            <a:spLocks noChangeShapeType="1"/>
          </p:cNvSpPr>
          <p:nvPr/>
        </p:nvSpPr>
        <p:spPr bwMode="auto">
          <a:xfrm>
            <a:off x="851376" y="1518980"/>
            <a:ext cx="522072" cy="23336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776" y="952528"/>
            <a:ext cx="7742237"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53160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bwMode="gray"/>
        <p:txBody>
          <a:bodyPr/>
          <a:lstStyle/>
          <a:p>
            <a:pPr>
              <a:lnSpc>
                <a:spcPct val="150000"/>
              </a:lnSpc>
              <a:buFont typeface="Arial" charset="0"/>
              <a:buChar char="•"/>
            </a:pPr>
            <a:r>
              <a:rPr lang="en-US" sz="2600" smtClean="0">
                <a:solidFill>
                  <a:schemeClr val="hlink"/>
                </a:solidFill>
              </a:rPr>
              <a:t>Account basics</a:t>
            </a:r>
          </a:p>
          <a:p>
            <a:pPr>
              <a:lnSpc>
                <a:spcPct val="150000"/>
              </a:lnSpc>
              <a:buFont typeface="Arial" charset="0"/>
              <a:buChar char="•"/>
            </a:pPr>
            <a:r>
              <a:rPr lang="en-US" sz="2600" smtClean="0">
                <a:solidFill>
                  <a:schemeClr val="hlink"/>
                </a:solidFill>
              </a:rPr>
              <a:t>Creating an account</a:t>
            </a:r>
          </a:p>
          <a:p>
            <a:pPr>
              <a:lnSpc>
                <a:spcPct val="150000"/>
              </a:lnSpc>
              <a:buFont typeface="Arial" charset="0"/>
              <a:buChar char="•"/>
            </a:pPr>
            <a:r>
              <a:rPr lang="en-US" sz="2600" smtClean="0"/>
              <a:t>Producer basics</a:t>
            </a:r>
          </a:p>
          <a:p>
            <a:pPr>
              <a:lnSpc>
                <a:spcPct val="150000"/>
              </a:lnSpc>
              <a:buFont typeface="Arial" charset="0"/>
              <a:buChar char="•"/>
            </a:pPr>
            <a:r>
              <a:rPr lang="en-US" sz="2600" smtClean="0">
                <a:solidFill>
                  <a:schemeClr val="hlink"/>
                </a:solidFill>
              </a:rPr>
              <a:t>Creating a producer</a:t>
            </a:r>
          </a:p>
          <a:p>
            <a:pPr>
              <a:lnSpc>
                <a:spcPct val="150000"/>
              </a:lnSpc>
              <a:buFont typeface="Arial" charset="0"/>
              <a:buChar char="•"/>
            </a:pPr>
            <a:r>
              <a:rPr lang="en-US" sz="2600" smtClean="0">
                <a:solidFill>
                  <a:schemeClr val="hlink"/>
                </a:solidFill>
              </a:rPr>
              <a:t>Creating sample data</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148"/>
          <p:cNvGrpSpPr>
            <a:grpSpLocks/>
          </p:cNvGrpSpPr>
          <p:nvPr/>
        </p:nvGrpSpPr>
        <p:grpSpPr bwMode="auto">
          <a:xfrm>
            <a:off x="6138656" y="947511"/>
            <a:ext cx="1370219" cy="1083980"/>
            <a:chOff x="3942556" y="1245638"/>
            <a:chExt cx="1284287" cy="1016000"/>
          </a:xfrm>
        </p:grpSpPr>
        <p:pic>
          <p:nvPicPr>
            <p:cNvPr id="68"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 name="Group 3"/>
            <p:cNvGrpSpPr>
              <a:grpSpLocks/>
            </p:cNvGrpSpPr>
            <p:nvPr/>
          </p:nvGrpSpPr>
          <p:grpSpPr bwMode="auto">
            <a:xfrm rot="-960000">
              <a:off x="4485519" y="1533397"/>
              <a:ext cx="426056" cy="480044"/>
              <a:chOff x="2324" y="435"/>
              <a:chExt cx="933" cy="1052"/>
            </a:xfrm>
          </p:grpSpPr>
          <p:sp>
            <p:nvSpPr>
              <p:cNvPr id="70"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71"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3"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4" name="Group 8"/>
              <p:cNvGrpSpPr>
                <a:grpSpLocks/>
              </p:cNvGrpSpPr>
              <p:nvPr/>
            </p:nvGrpSpPr>
            <p:grpSpPr bwMode="auto">
              <a:xfrm>
                <a:off x="2889" y="957"/>
                <a:ext cx="348" cy="510"/>
                <a:chOff x="2784" y="3210"/>
                <a:chExt cx="523" cy="772"/>
              </a:xfrm>
            </p:grpSpPr>
            <p:sp>
              <p:nvSpPr>
                <p:cNvPr id="75"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6"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7"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78"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22530" name="Rectangle 2"/>
          <p:cNvSpPr>
            <a:spLocks noChangeArrowheads="1"/>
          </p:cNvSpPr>
          <p:nvPr/>
        </p:nvSpPr>
        <p:spPr bwMode="auto">
          <a:xfrm>
            <a:off x="4879975" y="1758950"/>
            <a:ext cx="1565275" cy="139700"/>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22531" name="Rectangle 3"/>
          <p:cNvSpPr>
            <a:spLocks noChangeArrowheads="1"/>
          </p:cNvSpPr>
          <p:nvPr/>
        </p:nvSpPr>
        <p:spPr bwMode="auto">
          <a:xfrm>
            <a:off x="2635250" y="1714500"/>
            <a:ext cx="1565275" cy="139700"/>
          </a:xfrm>
          <a:prstGeom prst="rect">
            <a:avLst/>
          </a:prstGeom>
          <a:solidFill>
            <a:srgbClr val="FFFF99"/>
          </a:solidFill>
          <a:ln w="12700" algn="ctr">
            <a:solidFill>
              <a:schemeClr val="bg1"/>
            </a:solidFill>
            <a:miter lim="800000"/>
            <a:headEnd/>
            <a:tailEnd/>
          </a:ln>
        </p:spPr>
        <p:txBody>
          <a:bodyPr wrap="none" lIns="0" tIns="0" rIns="0" bIns="0" anchor="ctr">
            <a:spAutoFit/>
          </a:bodyPr>
          <a:lstStyle/>
          <a:p>
            <a:endParaRPr lang="en-US"/>
          </a:p>
        </p:txBody>
      </p:sp>
      <p:sp>
        <p:nvSpPr>
          <p:cNvPr id="22532" name="Rectangle 4"/>
          <p:cNvSpPr>
            <a:spLocks noGrp="1" noChangeArrowheads="1"/>
          </p:cNvSpPr>
          <p:nvPr>
            <p:ph type="title"/>
          </p:nvPr>
        </p:nvSpPr>
        <p:spPr/>
        <p:txBody>
          <a:bodyPr/>
          <a:lstStyle/>
          <a:p>
            <a:pPr eaLnBrk="1" hangingPunct="1"/>
            <a:r>
              <a:rPr lang="en-US" smtClean="0"/>
              <a:t>Producers</a:t>
            </a:r>
          </a:p>
        </p:txBody>
      </p:sp>
      <p:sp>
        <p:nvSpPr>
          <p:cNvPr id="22533" name="Rectangle 5"/>
          <p:cNvSpPr>
            <a:spLocks noGrp="1" noChangeArrowheads="1"/>
          </p:cNvSpPr>
          <p:nvPr>
            <p:ph idx="1"/>
          </p:nvPr>
        </p:nvSpPr>
        <p:spPr>
          <a:xfrm>
            <a:off x="519113" y="2951163"/>
            <a:ext cx="8318500" cy="2797175"/>
          </a:xfrm>
        </p:spPr>
        <p:txBody>
          <a:bodyPr/>
          <a:lstStyle/>
          <a:p>
            <a:pPr>
              <a:buFont typeface="Arial" charset="0"/>
              <a:buChar char="•"/>
            </a:pPr>
            <a:r>
              <a:rPr lang="en-US" smtClean="0"/>
              <a:t>The </a:t>
            </a:r>
            <a:r>
              <a:rPr lang="en-US" b="1" smtClean="0"/>
              <a:t>producer</a:t>
            </a:r>
            <a:r>
              <a:rPr lang="en-US" smtClean="0"/>
              <a:t> is an intermediary who:</a:t>
            </a:r>
          </a:p>
          <a:p>
            <a:pPr lvl="1"/>
            <a:r>
              <a:rPr lang="en-US" smtClean="0"/>
              <a:t>Helps accounts find carriers who will underwrite policies for them</a:t>
            </a:r>
          </a:p>
          <a:p>
            <a:pPr lvl="1"/>
            <a:r>
              <a:rPr lang="en-US" smtClean="0"/>
              <a:t>Helps carriers find accounts for whom they want to underwrite policies</a:t>
            </a:r>
          </a:p>
          <a:p>
            <a:pPr>
              <a:buFont typeface="Arial" charset="0"/>
              <a:buChar char="•"/>
            </a:pPr>
            <a:r>
              <a:rPr lang="en-US" smtClean="0"/>
              <a:t>Producers typically are paid commissions for each policy underwritten through their assistance</a:t>
            </a:r>
          </a:p>
        </p:txBody>
      </p:sp>
      <p:grpSp>
        <p:nvGrpSpPr>
          <p:cNvPr id="22534" name="Group 6"/>
          <p:cNvGrpSpPr>
            <a:grpSpLocks/>
          </p:cNvGrpSpPr>
          <p:nvPr/>
        </p:nvGrpSpPr>
        <p:grpSpPr bwMode="auto">
          <a:xfrm>
            <a:off x="1433513" y="955307"/>
            <a:ext cx="1293812" cy="1068388"/>
            <a:chOff x="1426" y="2489"/>
            <a:chExt cx="815" cy="673"/>
          </a:xfrm>
        </p:grpSpPr>
        <p:sp>
          <p:nvSpPr>
            <p:cNvPr id="22572" name="AutoShape 7"/>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22573" name="Rectangle 8"/>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2574" name="Rectangle 9"/>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5" name="Rectangle 10"/>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22576" name="Rectangle 11"/>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2577" name="Rectangle 12"/>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2578" name="Line 13"/>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9" name="Line 14"/>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80" name="Group 15"/>
            <p:cNvGrpSpPr>
              <a:grpSpLocks/>
            </p:cNvGrpSpPr>
            <p:nvPr/>
          </p:nvGrpSpPr>
          <p:grpSpPr bwMode="auto">
            <a:xfrm>
              <a:off x="1534" y="2525"/>
              <a:ext cx="518" cy="139"/>
              <a:chOff x="2386" y="998"/>
              <a:chExt cx="529" cy="142"/>
            </a:xfrm>
          </p:grpSpPr>
          <p:sp>
            <p:nvSpPr>
              <p:cNvPr id="22581" name="Line 16"/>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2" name="Line 17"/>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3" name="Line 18"/>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4" name="Line 19"/>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5" name="Line 20"/>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6" name="Line 21"/>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7" name="Line 22"/>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8" name="Line 23"/>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9" name="Line 24"/>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0" name="Line 25"/>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1" name="Line 26"/>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2" name="Line 27"/>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3" name="Freeform 28"/>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94" name="Freeform 29"/>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2535" name="Group 30"/>
          <p:cNvGrpSpPr>
            <a:grpSpLocks/>
          </p:cNvGrpSpPr>
          <p:nvPr/>
        </p:nvGrpSpPr>
        <p:grpSpPr bwMode="auto">
          <a:xfrm>
            <a:off x="4129088" y="973138"/>
            <a:ext cx="854075" cy="1098550"/>
            <a:chOff x="2634" y="2618"/>
            <a:chExt cx="538" cy="692"/>
          </a:xfrm>
        </p:grpSpPr>
        <p:sp>
          <p:nvSpPr>
            <p:cNvPr id="22560" name="AutoShape 3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2561" name="Freeform 32"/>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2562" name="Freeform 33"/>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2563" name="Rectangle 34"/>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564" name="Rectangle 35"/>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2565" name="Oval 36"/>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2566" name="Oval 37"/>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2567" name="Oval 38"/>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2568" name="Oval 39"/>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2569" name="Freeform 40"/>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70" name="Freeform 41"/>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71" name="Freeform 42"/>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2536" name="Text Box 43"/>
          <p:cNvSpPr txBox="1">
            <a:spLocks noChangeArrowheads="1"/>
          </p:cNvSpPr>
          <p:nvPr/>
        </p:nvSpPr>
        <p:spPr bwMode="auto">
          <a:xfrm>
            <a:off x="1400175" y="2047875"/>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Carrier</a:t>
            </a:r>
          </a:p>
        </p:txBody>
      </p:sp>
      <p:sp>
        <p:nvSpPr>
          <p:cNvPr id="22537" name="Text Box 44"/>
          <p:cNvSpPr txBox="1">
            <a:spLocks noChangeArrowheads="1"/>
          </p:cNvSpPr>
          <p:nvPr/>
        </p:nvSpPr>
        <p:spPr bwMode="auto">
          <a:xfrm>
            <a:off x="3870325" y="2286000"/>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Producer</a:t>
            </a:r>
          </a:p>
        </p:txBody>
      </p:sp>
      <p:sp>
        <p:nvSpPr>
          <p:cNvPr id="22538" name="Text Box 45"/>
          <p:cNvSpPr txBox="1">
            <a:spLocks noChangeArrowheads="1"/>
          </p:cNvSpPr>
          <p:nvPr/>
        </p:nvSpPr>
        <p:spPr bwMode="auto">
          <a:xfrm>
            <a:off x="6246813" y="2028825"/>
            <a:ext cx="1262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Account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7"/>
          <p:cNvSpPr>
            <a:spLocks noChangeArrowheads="1"/>
          </p:cNvSpPr>
          <p:nvPr/>
        </p:nvSpPr>
        <p:spPr bwMode="auto">
          <a:xfrm>
            <a:off x="5522913" y="847725"/>
            <a:ext cx="33147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100000"/>
              </a:lnSpc>
              <a:spcBef>
                <a:spcPct val="40000"/>
              </a:spcBef>
              <a:buClr>
                <a:srgbClr val="04628C"/>
              </a:buClr>
              <a:buFont typeface="Arial" charset="0"/>
              <a:buChar char="•"/>
            </a:pPr>
            <a:r>
              <a:rPr lang="en-US" sz="2400" b="0"/>
              <a:t>A </a:t>
            </a:r>
            <a:r>
              <a:rPr lang="en-US" sz="2400"/>
              <a:t>producer code</a:t>
            </a:r>
            <a:r>
              <a:rPr lang="en-US" sz="2400" b="0"/>
              <a:t> is a code that ties a given policy transaction to a specific producer and commission plan</a:t>
            </a:r>
          </a:p>
          <a:p>
            <a:pPr marL="628650" lvl="1" indent="-228600" eaLnBrk="0" hangingPunct="0">
              <a:lnSpc>
                <a:spcPct val="100000"/>
              </a:lnSpc>
              <a:spcBef>
                <a:spcPct val="20000"/>
              </a:spcBef>
              <a:buClr>
                <a:srgbClr val="04628C"/>
              </a:buClr>
              <a:buSzPct val="90000"/>
              <a:buFont typeface="Arial" charset="0"/>
              <a:buChar char="−"/>
            </a:pPr>
            <a:r>
              <a:rPr lang="en-US" sz="2200" b="0"/>
              <a:t>Tracks who is credited for policy transaction and how much to credit them</a:t>
            </a:r>
          </a:p>
        </p:txBody>
      </p:sp>
      <p:grpSp>
        <p:nvGrpSpPr>
          <p:cNvPr id="23555" name="Group 29"/>
          <p:cNvGrpSpPr>
            <a:grpSpLocks/>
          </p:cNvGrpSpPr>
          <p:nvPr/>
        </p:nvGrpSpPr>
        <p:grpSpPr bwMode="auto">
          <a:xfrm>
            <a:off x="2284413" y="839788"/>
            <a:ext cx="854075" cy="1098550"/>
            <a:chOff x="2634" y="2618"/>
            <a:chExt cx="538" cy="692"/>
          </a:xfrm>
        </p:grpSpPr>
        <p:sp>
          <p:nvSpPr>
            <p:cNvPr id="23577" name="AutoShape 3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3578" name="Freeform 3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579" name="Freeform 3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580" name="Rectangle 3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581" name="Rectangle 3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582" name="Oval 3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83" name="Oval 3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84" name="Oval 3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85" name="Oval 3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86" name="Freeform 3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7" name="Freeform 4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8" name="Freeform 4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3556" name="Text Box 42"/>
          <p:cNvSpPr txBox="1">
            <a:spLocks noChangeArrowheads="1"/>
          </p:cNvSpPr>
          <p:nvPr/>
        </p:nvSpPr>
        <p:spPr bwMode="auto">
          <a:xfrm>
            <a:off x="995363" y="14874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Producer</a:t>
            </a:r>
          </a:p>
        </p:txBody>
      </p:sp>
      <p:sp>
        <p:nvSpPr>
          <p:cNvPr id="23557" name="Line 43"/>
          <p:cNvSpPr>
            <a:spLocks noChangeShapeType="1"/>
          </p:cNvSpPr>
          <p:nvPr/>
        </p:nvSpPr>
        <p:spPr bwMode="auto">
          <a:xfrm flipH="1" flipV="1">
            <a:off x="277336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Line 134"/>
          <p:cNvSpPr>
            <a:spLocks noChangeShapeType="1"/>
          </p:cNvSpPr>
          <p:nvPr/>
        </p:nvSpPr>
        <p:spPr bwMode="auto">
          <a:xfrm>
            <a:off x="622300" y="4227513"/>
            <a:ext cx="4838700" cy="6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135"/>
          <p:cNvSpPr>
            <a:spLocks noChangeShapeType="1"/>
          </p:cNvSpPr>
          <p:nvPr/>
        </p:nvSpPr>
        <p:spPr bwMode="auto">
          <a:xfrm>
            <a:off x="630238"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136"/>
          <p:cNvSpPr>
            <a:spLocks noChangeShapeType="1"/>
          </p:cNvSpPr>
          <p:nvPr/>
        </p:nvSpPr>
        <p:spPr bwMode="auto">
          <a:xfrm>
            <a:off x="23018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137"/>
          <p:cNvSpPr>
            <a:spLocks noChangeShapeType="1"/>
          </p:cNvSpPr>
          <p:nvPr/>
        </p:nvSpPr>
        <p:spPr bwMode="auto">
          <a:xfrm>
            <a:off x="545782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Text Box 139"/>
          <p:cNvSpPr txBox="1">
            <a:spLocks noChangeArrowheads="1"/>
          </p:cNvSpPr>
          <p:nvPr/>
        </p:nvSpPr>
        <p:spPr bwMode="auto">
          <a:xfrm>
            <a:off x="1495425"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Code</a:t>
            </a:r>
          </a:p>
        </p:txBody>
      </p:sp>
      <p:grpSp>
        <p:nvGrpSpPr>
          <p:cNvPr id="23563" name="Group 144"/>
          <p:cNvGrpSpPr>
            <a:grpSpLocks/>
          </p:cNvGrpSpPr>
          <p:nvPr/>
        </p:nvGrpSpPr>
        <p:grpSpPr bwMode="auto">
          <a:xfrm>
            <a:off x="1693863" y="2703513"/>
            <a:ext cx="563562" cy="365125"/>
            <a:chOff x="4831" y="3072"/>
            <a:chExt cx="355" cy="230"/>
          </a:xfrm>
        </p:grpSpPr>
        <p:sp>
          <p:nvSpPr>
            <p:cNvPr id="23575" name="Rectangle 145"/>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3576" name="Text Box 146"/>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001</a:t>
              </a:r>
            </a:p>
          </p:txBody>
        </p:sp>
      </p:grpSp>
      <p:grpSp>
        <p:nvGrpSpPr>
          <p:cNvPr id="23564" name="Group 147"/>
          <p:cNvGrpSpPr>
            <a:grpSpLocks/>
          </p:cNvGrpSpPr>
          <p:nvPr/>
        </p:nvGrpSpPr>
        <p:grpSpPr bwMode="auto">
          <a:xfrm>
            <a:off x="1858963" y="3041650"/>
            <a:ext cx="563562" cy="365125"/>
            <a:chOff x="4935" y="3285"/>
            <a:chExt cx="355" cy="230"/>
          </a:xfrm>
        </p:grpSpPr>
        <p:sp>
          <p:nvSpPr>
            <p:cNvPr id="23573" name="Rectangle 148"/>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3574" name="Text Box 149"/>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002</a:t>
              </a:r>
            </a:p>
          </p:txBody>
        </p:sp>
      </p:grpSp>
      <p:sp>
        <p:nvSpPr>
          <p:cNvPr id="23565" name="Line 150"/>
          <p:cNvSpPr>
            <a:spLocks noChangeShapeType="1"/>
          </p:cNvSpPr>
          <p:nvPr/>
        </p:nvSpPr>
        <p:spPr bwMode="auto">
          <a:xfrm>
            <a:off x="39020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6" name="Group 151"/>
          <p:cNvGrpSpPr>
            <a:grpSpLocks/>
          </p:cNvGrpSpPr>
          <p:nvPr/>
        </p:nvGrpSpPr>
        <p:grpSpPr bwMode="auto">
          <a:xfrm>
            <a:off x="1985963" y="2143125"/>
            <a:ext cx="1530350" cy="185738"/>
            <a:chOff x="1227" y="1350"/>
            <a:chExt cx="964" cy="117"/>
          </a:xfrm>
        </p:grpSpPr>
        <p:grpSp>
          <p:nvGrpSpPr>
            <p:cNvPr id="23568" name="Group 152"/>
            <p:cNvGrpSpPr>
              <a:grpSpLocks/>
            </p:cNvGrpSpPr>
            <p:nvPr/>
          </p:nvGrpSpPr>
          <p:grpSpPr bwMode="auto">
            <a:xfrm>
              <a:off x="1227" y="1350"/>
              <a:ext cx="964" cy="84"/>
              <a:chOff x="500" y="1350"/>
              <a:chExt cx="2449" cy="103"/>
            </a:xfrm>
          </p:grpSpPr>
          <p:sp>
            <p:nvSpPr>
              <p:cNvPr id="23571" name="Line 153"/>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2" name="Line 154"/>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3569" name="Line 155"/>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0" name="Line 156"/>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3567" name="Title 36"/>
          <p:cNvSpPr>
            <a:spLocks noGrp="1"/>
          </p:cNvSpPr>
          <p:nvPr>
            <p:ph type="title"/>
          </p:nvPr>
        </p:nvSpPr>
        <p:spPr/>
        <p:txBody>
          <a:bodyPr/>
          <a:lstStyle/>
          <a:p>
            <a:r>
              <a:rPr lang="en-US" smtClean="0"/>
              <a:t>Producer codes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7"/>
          <p:cNvSpPr>
            <a:spLocks noChangeArrowheads="1"/>
          </p:cNvSpPr>
          <p:nvPr/>
        </p:nvSpPr>
        <p:spPr bwMode="auto">
          <a:xfrm>
            <a:off x="5522913" y="847725"/>
            <a:ext cx="33147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90000"/>
              </a:lnSpc>
              <a:spcBef>
                <a:spcPct val="40000"/>
              </a:spcBef>
              <a:buClr>
                <a:srgbClr val="04628C"/>
              </a:buClr>
              <a:buFont typeface="Arial" charset="0"/>
              <a:buChar char="•"/>
            </a:pPr>
            <a:r>
              <a:rPr lang="en-US" sz="2400" b="0"/>
              <a:t>A producer </a:t>
            </a:r>
            <a:r>
              <a:rPr lang="en-US" sz="2400"/>
              <a:t>contact</a:t>
            </a:r>
            <a:r>
              <a:rPr lang="en-US" sz="2400" b="0"/>
              <a:t> is a person or organization who has a relationship to the producer, such as:</a:t>
            </a:r>
          </a:p>
          <a:p>
            <a:pPr marL="628650" lvl="1" indent="-228600" eaLnBrk="0" hangingPunct="0">
              <a:lnSpc>
                <a:spcPct val="90000"/>
              </a:lnSpc>
              <a:spcBef>
                <a:spcPct val="20000"/>
              </a:spcBef>
              <a:buClr>
                <a:srgbClr val="04628C"/>
              </a:buClr>
              <a:buSzPct val="90000"/>
              <a:buFont typeface="Arial" charset="0"/>
              <a:buChar char="−"/>
            </a:pPr>
            <a:r>
              <a:rPr lang="en-US" sz="2200" b="0"/>
              <a:t>Individual that holds producer agreement</a:t>
            </a:r>
          </a:p>
          <a:p>
            <a:pPr marL="628650" lvl="1" indent="-228600" eaLnBrk="0" hangingPunct="0">
              <a:lnSpc>
                <a:spcPct val="90000"/>
              </a:lnSpc>
              <a:spcBef>
                <a:spcPct val="20000"/>
              </a:spcBef>
              <a:buClr>
                <a:srgbClr val="04628C"/>
              </a:buClr>
              <a:buSzPct val="90000"/>
              <a:buFont typeface="Arial" charset="0"/>
              <a:buChar char="−"/>
            </a:pPr>
            <a:r>
              <a:rPr lang="en-US" sz="2200" b="0"/>
              <a:t>Contacts within organization that holds agreement</a:t>
            </a:r>
          </a:p>
          <a:p>
            <a:pPr marL="285750" indent="-285750" eaLnBrk="0" hangingPunct="0">
              <a:lnSpc>
                <a:spcPct val="90000"/>
              </a:lnSpc>
              <a:spcBef>
                <a:spcPct val="40000"/>
              </a:spcBef>
              <a:buClr>
                <a:srgbClr val="04628C"/>
              </a:buClr>
              <a:buFont typeface="Arial" charset="0"/>
              <a:buChar char="•"/>
            </a:pPr>
            <a:r>
              <a:rPr lang="en-US" sz="2400" b="0"/>
              <a:t>Contact type is either </a:t>
            </a:r>
            <a:r>
              <a:rPr lang="en-US" sz="2400" b="0" i="1"/>
              <a:t>company</a:t>
            </a:r>
            <a:r>
              <a:rPr lang="en-US" sz="2400" b="0"/>
              <a:t> or </a:t>
            </a:r>
            <a:r>
              <a:rPr lang="en-US" sz="2400" b="0" i="1"/>
              <a:t>person</a:t>
            </a:r>
            <a:r>
              <a:rPr lang="en-US" sz="2400" b="0"/>
              <a:t> </a:t>
            </a:r>
          </a:p>
        </p:txBody>
      </p:sp>
      <p:grpSp>
        <p:nvGrpSpPr>
          <p:cNvPr id="24579" name="Group 78"/>
          <p:cNvGrpSpPr>
            <a:grpSpLocks/>
          </p:cNvGrpSpPr>
          <p:nvPr/>
        </p:nvGrpSpPr>
        <p:grpSpPr bwMode="auto">
          <a:xfrm>
            <a:off x="2284413" y="839788"/>
            <a:ext cx="854075" cy="1098550"/>
            <a:chOff x="2634" y="2618"/>
            <a:chExt cx="538" cy="692"/>
          </a:xfrm>
        </p:grpSpPr>
        <p:sp>
          <p:nvSpPr>
            <p:cNvPr id="24606" name="AutoShape 7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4607" name="Freeform 8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4608" name="Freeform 8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4609" name="Rectangle 8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4610" name="Rectangle 8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4611" name="Oval 8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12" name="Oval 8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13" name="Oval 8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14" name="Oval 8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15" name="Freeform 8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16" name="Freeform 8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17" name="Freeform 9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4580" name="Text Box 91"/>
          <p:cNvSpPr txBox="1">
            <a:spLocks noChangeArrowheads="1"/>
          </p:cNvSpPr>
          <p:nvPr/>
        </p:nvSpPr>
        <p:spPr bwMode="auto">
          <a:xfrm>
            <a:off x="995363" y="14874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Producer</a:t>
            </a:r>
          </a:p>
        </p:txBody>
      </p:sp>
      <p:sp>
        <p:nvSpPr>
          <p:cNvPr id="24581" name="Line 92"/>
          <p:cNvSpPr>
            <a:spLocks noChangeShapeType="1"/>
          </p:cNvSpPr>
          <p:nvPr/>
        </p:nvSpPr>
        <p:spPr bwMode="auto">
          <a:xfrm flipH="1" flipV="1">
            <a:off x="277336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183"/>
          <p:cNvSpPr>
            <a:spLocks noChangeShapeType="1"/>
          </p:cNvSpPr>
          <p:nvPr/>
        </p:nvSpPr>
        <p:spPr bwMode="auto">
          <a:xfrm>
            <a:off x="622300" y="4227513"/>
            <a:ext cx="4838700" cy="6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184"/>
          <p:cNvSpPr>
            <a:spLocks noChangeShapeType="1"/>
          </p:cNvSpPr>
          <p:nvPr/>
        </p:nvSpPr>
        <p:spPr bwMode="auto">
          <a:xfrm>
            <a:off x="630238"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85"/>
          <p:cNvSpPr>
            <a:spLocks noChangeShapeType="1"/>
          </p:cNvSpPr>
          <p:nvPr/>
        </p:nvSpPr>
        <p:spPr bwMode="auto">
          <a:xfrm>
            <a:off x="23018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5" name="Line 186"/>
          <p:cNvSpPr>
            <a:spLocks noChangeShapeType="1"/>
          </p:cNvSpPr>
          <p:nvPr/>
        </p:nvSpPr>
        <p:spPr bwMode="auto">
          <a:xfrm>
            <a:off x="545782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Text Box 187"/>
          <p:cNvSpPr txBox="1">
            <a:spLocks noChangeArrowheads="1"/>
          </p:cNvSpPr>
          <p:nvPr/>
        </p:nvSpPr>
        <p:spPr bwMode="auto">
          <a:xfrm>
            <a:off x="2849563"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sp>
        <p:nvSpPr>
          <p:cNvPr id="24587" name="Text Box 188"/>
          <p:cNvSpPr txBox="1">
            <a:spLocks noChangeArrowheads="1"/>
          </p:cNvSpPr>
          <p:nvPr/>
        </p:nvSpPr>
        <p:spPr bwMode="auto">
          <a:xfrm>
            <a:off x="1495425"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Code</a:t>
            </a:r>
          </a:p>
        </p:txBody>
      </p:sp>
      <p:grpSp>
        <p:nvGrpSpPr>
          <p:cNvPr id="24588" name="Group 189"/>
          <p:cNvGrpSpPr>
            <a:grpSpLocks/>
          </p:cNvGrpSpPr>
          <p:nvPr/>
        </p:nvGrpSpPr>
        <p:grpSpPr bwMode="auto">
          <a:xfrm>
            <a:off x="3122613" y="2703513"/>
            <a:ext cx="873125" cy="1146175"/>
            <a:chOff x="758" y="1703"/>
            <a:chExt cx="589" cy="774"/>
          </a:xfrm>
        </p:grpSpPr>
        <p:sp>
          <p:nvSpPr>
            <p:cNvPr id="24603" name="AutoShape 190"/>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604" name="AutoShape 191"/>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605" name="AutoShape 192"/>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grpSp>
        <p:nvGrpSpPr>
          <p:cNvPr id="24589" name="Group 193"/>
          <p:cNvGrpSpPr>
            <a:grpSpLocks/>
          </p:cNvGrpSpPr>
          <p:nvPr/>
        </p:nvGrpSpPr>
        <p:grpSpPr bwMode="auto">
          <a:xfrm>
            <a:off x="1693863" y="2703513"/>
            <a:ext cx="563562" cy="365125"/>
            <a:chOff x="4831" y="3072"/>
            <a:chExt cx="355" cy="230"/>
          </a:xfrm>
        </p:grpSpPr>
        <p:sp>
          <p:nvSpPr>
            <p:cNvPr id="24601" name="Rectangle 194"/>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4602" name="Text Box 195"/>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001</a:t>
              </a:r>
            </a:p>
          </p:txBody>
        </p:sp>
      </p:grpSp>
      <p:grpSp>
        <p:nvGrpSpPr>
          <p:cNvPr id="24590" name="Group 196"/>
          <p:cNvGrpSpPr>
            <a:grpSpLocks/>
          </p:cNvGrpSpPr>
          <p:nvPr/>
        </p:nvGrpSpPr>
        <p:grpSpPr bwMode="auto">
          <a:xfrm>
            <a:off x="1858963" y="3041650"/>
            <a:ext cx="563562" cy="365125"/>
            <a:chOff x="4935" y="3285"/>
            <a:chExt cx="355" cy="230"/>
          </a:xfrm>
        </p:grpSpPr>
        <p:sp>
          <p:nvSpPr>
            <p:cNvPr id="24599" name="Rectangle 19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4600" name="Text Box 198"/>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002</a:t>
              </a:r>
            </a:p>
          </p:txBody>
        </p:sp>
      </p:grpSp>
      <p:sp>
        <p:nvSpPr>
          <p:cNvPr id="24591" name="Line 199"/>
          <p:cNvSpPr>
            <a:spLocks noChangeShapeType="1"/>
          </p:cNvSpPr>
          <p:nvPr/>
        </p:nvSpPr>
        <p:spPr bwMode="auto">
          <a:xfrm>
            <a:off x="39020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92" name="Group 200"/>
          <p:cNvGrpSpPr>
            <a:grpSpLocks/>
          </p:cNvGrpSpPr>
          <p:nvPr/>
        </p:nvGrpSpPr>
        <p:grpSpPr bwMode="auto">
          <a:xfrm>
            <a:off x="1985963" y="2143125"/>
            <a:ext cx="1530350" cy="185738"/>
            <a:chOff x="1227" y="1350"/>
            <a:chExt cx="964" cy="117"/>
          </a:xfrm>
        </p:grpSpPr>
        <p:grpSp>
          <p:nvGrpSpPr>
            <p:cNvPr id="24594" name="Group 201"/>
            <p:cNvGrpSpPr>
              <a:grpSpLocks/>
            </p:cNvGrpSpPr>
            <p:nvPr/>
          </p:nvGrpSpPr>
          <p:grpSpPr bwMode="auto">
            <a:xfrm>
              <a:off x="1227" y="1350"/>
              <a:ext cx="964" cy="84"/>
              <a:chOff x="500" y="1350"/>
              <a:chExt cx="2449" cy="103"/>
            </a:xfrm>
          </p:grpSpPr>
          <p:sp>
            <p:nvSpPr>
              <p:cNvPr id="24597" name="Line 202"/>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203"/>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595" name="Line 204"/>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6" name="Line 205"/>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593" name="Title 41"/>
          <p:cNvSpPr>
            <a:spLocks noGrp="1"/>
          </p:cNvSpPr>
          <p:nvPr>
            <p:ph type="title"/>
          </p:nvPr>
        </p:nvSpPr>
        <p:spPr/>
        <p:txBody>
          <a:bodyPr/>
          <a:lstStyle/>
          <a:p>
            <a:r>
              <a:rPr lang="en-US" smtClean="0"/>
              <a:t>Contacts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7"/>
          <p:cNvSpPr>
            <a:spLocks noChangeArrowheads="1"/>
          </p:cNvSpPr>
          <p:nvPr/>
        </p:nvSpPr>
        <p:spPr bwMode="auto">
          <a:xfrm>
            <a:off x="5522913" y="890588"/>
            <a:ext cx="33147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90000"/>
              </a:lnSpc>
              <a:spcBef>
                <a:spcPct val="40000"/>
              </a:spcBef>
              <a:buClr>
                <a:srgbClr val="04628C"/>
              </a:buClr>
              <a:buFont typeface="Arial" charset="0"/>
              <a:buChar char="•"/>
            </a:pPr>
            <a:r>
              <a:rPr lang="en-US" sz="2400" b="0"/>
              <a:t>When PAS informs BillingCenter of new policy, that policy typically has a producer code associated with it</a:t>
            </a:r>
          </a:p>
          <a:p>
            <a:pPr marL="628650" lvl="1" indent="-228600" eaLnBrk="0" hangingPunct="0">
              <a:lnSpc>
                <a:spcPct val="90000"/>
              </a:lnSpc>
              <a:spcBef>
                <a:spcPct val="20000"/>
              </a:spcBef>
              <a:buClr>
                <a:srgbClr val="04628C"/>
              </a:buClr>
              <a:buSzPct val="90000"/>
              <a:buFont typeface="Arial" charset="0"/>
              <a:buChar char="−"/>
            </a:pPr>
            <a:r>
              <a:rPr lang="en-US" sz="2200" b="0"/>
              <a:t>Policy is then associated with producer with given producer code</a:t>
            </a:r>
          </a:p>
        </p:txBody>
      </p:sp>
      <p:grpSp>
        <p:nvGrpSpPr>
          <p:cNvPr id="25603" name="Group 115"/>
          <p:cNvGrpSpPr>
            <a:grpSpLocks/>
          </p:cNvGrpSpPr>
          <p:nvPr/>
        </p:nvGrpSpPr>
        <p:grpSpPr bwMode="auto">
          <a:xfrm>
            <a:off x="2284413" y="839788"/>
            <a:ext cx="854075" cy="1098550"/>
            <a:chOff x="2634" y="2618"/>
            <a:chExt cx="538" cy="692"/>
          </a:xfrm>
        </p:grpSpPr>
        <p:sp>
          <p:nvSpPr>
            <p:cNvPr id="25662" name="AutoShape 11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5663" name="Freeform 11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5664" name="Freeform 11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5665" name="Rectangle 11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5666" name="Rectangle 12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5667" name="Oval 12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668" name="Oval 12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669" name="Oval 12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670" name="Oval 12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671" name="Freeform 12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72" name="Freeform 12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73" name="Freeform 12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5604" name="Text Box 128"/>
          <p:cNvSpPr txBox="1">
            <a:spLocks noChangeArrowheads="1"/>
          </p:cNvSpPr>
          <p:nvPr/>
        </p:nvSpPr>
        <p:spPr bwMode="auto">
          <a:xfrm>
            <a:off x="995363" y="14874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Producer</a:t>
            </a:r>
          </a:p>
        </p:txBody>
      </p:sp>
      <p:sp>
        <p:nvSpPr>
          <p:cNvPr id="25605" name="Line 129"/>
          <p:cNvSpPr>
            <a:spLocks noChangeShapeType="1"/>
          </p:cNvSpPr>
          <p:nvPr/>
        </p:nvSpPr>
        <p:spPr bwMode="auto">
          <a:xfrm flipH="1" flipV="1">
            <a:off x="277336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6" name="Text Box 130"/>
          <p:cNvSpPr txBox="1">
            <a:spLocks noChangeArrowheads="1"/>
          </p:cNvSpPr>
          <p:nvPr/>
        </p:nvSpPr>
        <p:spPr bwMode="auto">
          <a:xfrm>
            <a:off x="249238" y="4521200"/>
            <a:ext cx="763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25607" name="Group 132"/>
          <p:cNvGrpSpPr>
            <a:grpSpLocks/>
          </p:cNvGrpSpPr>
          <p:nvPr/>
        </p:nvGrpSpPr>
        <p:grpSpPr bwMode="auto">
          <a:xfrm>
            <a:off x="365125" y="4889500"/>
            <a:ext cx="941388" cy="1323975"/>
            <a:chOff x="315" y="3080"/>
            <a:chExt cx="672" cy="946"/>
          </a:xfrm>
        </p:grpSpPr>
        <p:grpSp>
          <p:nvGrpSpPr>
            <p:cNvPr id="25632" name="Group 133"/>
            <p:cNvGrpSpPr>
              <a:grpSpLocks/>
            </p:cNvGrpSpPr>
            <p:nvPr/>
          </p:nvGrpSpPr>
          <p:grpSpPr bwMode="auto">
            <a:xfrm>
              <a:off x="315" y="3080"/>
              <a:ext cx="462" cy="520"/>
              <a:chOff x="2324" y="435"/>
              <a:chExt cx="933" cy="1052"/>
            </a:xfrm>
          </p:grpSpPr>
          <p:sp>
            <p:nvSpPr>
              <p:cNvPr id="25653" name="AutoShape 13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5654" name="Freeform 13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55" name="Freeform 13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56" name="Freeform 13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657" name="Group 138"/>
              <p:cNvGrpSpPr>
                <a:grpSpLocks/>
              </p:cNvGrpSpPr>
              <p:nvPr/>
            </p:nvGrpSpPr>
            <p:grpSpPr bwMode="auto">
              <a:xfrm>
                <a:off x="2889" y="957"/>
                <a:ext cx="348" cy="510"/>
                <a:chOff x="2784" y="3210"/>
                <a:chExt cx="523" cy="772"/>
              </a:xfrm>
            </p:grpSpPr>
            <p:sp>
              <p:nvSpPr>
                <p:cNvPr id="25658" name="AutoShape 13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59" name="AutoShape 14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60" name="AutoShape 14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61" name="Oval 14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5633" name="Group 143"/>
            <p:cNvGrpSpPr>
              <a:grpSpLocks/>
            </p:cNvGrpSpPr>
            <p:nvPr/>
          </p:nvGrpSpPr>
          <p:grpSpPr bwMode="auto">
            <a:xfrm>
              <a:off x="420" y="3293"/>
              <a:ext cx="462" cy="520"/>
              <a:chOff x="2324" y="435"/>
              <a:chExt cx="933" cy="1052"/>
            </a:xfrm>
          </p:grpSpPr>
          <p:sp>
            <p:nvSpPr>
              <p:cNvPr id="25644" name="AutoShape 14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5645" name="Freeform 14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6" name="Freeform 14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7" name="Freeform 14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648" name="Group 148"/>
              <p:cNvGrpSpPr>
                <a:grpSpLocks/>
              </p:cNvGrpSpPr>
              <p:nvPr/>
            </p:nvGrpSpPr>
            <p:grpSpPr bwMode="auto">
              <a:xfrm>
                <a:off x="2889" y="957"/>
                <a:ext cx="348" cy="510"/>
                <a:chOff x="2784" y="3210"/>
                <a:chExt cx="523" cy="772"/>
              </a:xfrm>
            </p:grpSpPr>
            <p:sp>
              <p:nvSpPr>
                <p:cNvPr id="25649" name="AutoShape 1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50" name="AutoShape 1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51" name="AutoShape 15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52" name="Oval 15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5634" name="Group 153"/>
            <p:cNvGrpSpPr>
              <a:grpSpLocks/>
            </p:cNvGrpSpPr>
            <p:nvPr/>
          </p:nvGrpSpPr>
          <p:grpSpPr bwMode="auto">
            <a:xfrm>
              <a:off x="525" y="3506"/>
              <a:ext cx="462" cy="520"/>
              <a:chOff x="2324" y="435"/>
              <a:chExt cx="933" cy="1052"/>
            </a:xfrm>
          </p:grpSpPr>
          <p:sp>
            <p:nvSpPr>
              <p:cNvPr id="25635" name="AutoShape 15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5636" name="Freeform 15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37" name="Freeform 15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38" name="Freeform 15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639" name="Group 158"/>
              <p:cNvGrpSpPr>
                <a:grpSpLocks/>
              </p:cNvGrpSpPr>
              <p:nvPr/>
            </p:nvGrpSpPr>
            <p:grpSpPr bwMode="auto">
              <a:xfrm>
                <a:off x="2889" y="957"/>
                <a:ext cx="348" cy="510"/>
                <a:chOff x="2784" y="3210"/>
                <a:chExt cx="523" cy="772"/>
              </a:xfrm>
            </p:grpSpPr>
            <p:sp>
              <p:nvSpPr>
                <p:cNvPr id="25640" name="AutoShape 15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41" name="AutoShape 16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42" name="AutoShape 16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43" name="Oval 16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sp>
        <p:nvSpPr>
          <p:cNvPr id="25608" name="Line 220"/>
          <p:cNvSpPr>
            <a:spLocks noChangeShapeType="1"/>
          </p:cNvSpPr>
          <p:nvPr/>
        </p:nvSpPr>
        <p:spPr bwMode="auto">
          <a:xfrm>
            <a:off x="622300" y="4227513"/>
            <a:ext cx="4838700" cy="6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9" name="Line 221"/>
          <p:cNvSpPr>
            <a:spLocks noChangeShapeType="1"/>
          </p:cNvSpPr>
          <p:nvPr/>
        </p:nvSpPr>
        <p:spPr bwMode="auto">
          <a:xfrm>
            <a:off x="630238"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0" name="Line 222"/>
          <p:cNvSpPr>
            <a:spLocks noChangeShapeType="1"/>
          </p:cNvSpPr>
          <p:nvPr/>
        </p:nvSpPr>
        <p:spPr bwMode="auto">
          <a:xfrm>
            <a:off x="23018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1" name="Line 223"/>
          <p:cNvSpPr>
            <a:spLocks noChangeShapeType="1"/>
          </p:cNvSpPr>
          <p:nvPr/>
        </p:nvSpPr>
        <p:spPr bwMode="auto">
          <a:xfrm>
            <a:off x="545782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Text Box 224"/>
          <p:cNvSpPr txBox="1">
            <a:spLocks noChangeArrowheads="1"/>
          </p:cNvSpPr>
          <p:nvPr/>
        </p:nvSpPr>
        <p:spPr bwMode="auto">
          <a:xfrm>
            <a:off x="2849563"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sp>
        <p:nvSpPr>
          <p:cNvPr id="25613" name="Text Box 225"/>
          <p:cNvSpPr txBox="1">
            <a:spLocks noChangeArrowheads="1"/>
          </p:cNvSpPr>
          <p:nvPr/>
        </p:nvSpPr>
        <p:spPr bwMode="auto">
          <a:xfrm>
            <a:off x="1495425"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Code</a:t>
            </a:r>
          </a:p>
        </p:txBody>
      </p:sp>
      <p:grpSp>
        <p:nvGrpSpPr>
          <p:cNvPr id="25614" name="Group 226"/>
          <p:cNvGrpSpPr>
            <a:grpSpLocks/>
          </p:cNvGrpSpPr>
          <p:nvPr/>
        </p:nvGrpSpPr>
        <p:grpSpPr bwMode="auto">
          <a:xfrm>
            <a:off x="3122613" y="2703513"/>
            <a:ext cx="873125" cy="1146175"/>
            <a:chOff x="758" y="1703"/>
            <a:chExt cx="589" cy="774"/>
          </a:xfrm>
        </p:grpSpPr>
        <p:sp>
          <p:nvSpPr>
            <p:cNvPr id="25629" name="AutoShape 227"/>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5630" name="AutoShape 228"/>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5631" name="AutoShape 229"/>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grpSp>
        <p:nvGrpSpPr>
          <p:cNvPr id="25615" name="Group 230"/>
          <p:cNvGrpSpPr>
            <a:grpSpLocks/>
          </p:cNvGrpSpPr>
          <p:nvPr/>
        </p:nvGrpSpPr>
        <p:grpSpPr bwMode="auto">
          <a:xfrm>
            <a:off x="1693863" y="2703513"/>
            <a:ext cx="563562" cy="365125"/>
            <a:chOff x="4831" y="3072"/>
            <a:chExt cx="355" cy="230"/>
          </a:xfrm>
        </p:grpSpPr>
        <p:sp>
          <p:nvSpPr>
            <p:cNvPr id="25627" name="Rectangle 231"/>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5628" name="Text Box 232"/>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001</a:t>
              </a:r>
            </a:p>
          </p:txBody>
        </p:sp>
      </p:grpSp>
      <p:grpSp>
        <p:nvGrpSpPr>
          <p:cNvPr id="25616" name="Group 233"/>
          <p:cNvGrpSpPr>
            <a:grpSpLocks/>
          </p:cNvGrpSpPr>
          <p:nvPr/>
        </p:nvGrpSpPr>
        <p:grpSpPr bwMode="auto">
          <a:xfrm>
            <a:off x="1858963" y="3041650"/>
            <a:ext cx="563562" cy="365125"/>
            <a:chOff x="4935" y="3285"/>
            <a:chExt cx="355" cy="230"/>
          </a:xfrm>
        </p:grpSpPr>
        <p:sp>
          <p:nvSpPr>
            <p:cNvPr id="25625" name="Rectangle 234"/>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5626" name="Text Box 235"/>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002</a:t>
              </a:r>
            </a:p>
          </p:txBody>
        </p:sp>
      </p:grpSp>
      <p:sp>
        <p:nvSpPr>
          <p:cNvPr id="25617" name="Line 236"/>
          <p:cNvSpPr>
            <a:spLocks noChangeShapeType="1"/>
          </p:cNvSpPr>
          <p:nvPr/>
        </p:nvSpPr>
        <p:spPr bwMode="auto">
          <a:xfrm>
            <a:off x="39020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5618" name="Group 237"/>
          <p:cNvGrpSpPr>
            <a:grpSpLocks/>
          </p:cNvGrpSpPr>
          <p:nvPr/>
        </p:nvGrpSpPr>
        <p:grpSpPr bwMode="auto">
          <a:xfrm>
            <a:off x="1985963" y="2143125"/>
            <a:ext cx="1530350" cy="185738"/>
            <a:chOff x="1227" y="1350"/>
            <a:chExt cx="964" cy="117"/>
          </a:xfrm>
        </p:grpSpPr>
        <p:grpSp>
          <p:nvGrpSpPr>
            <p:cNvPr id="25620" name="Group 238"/>
            <p:cNvGrpSpPr>
              <a:grpSpLocks/>
            </p:cNvGrpSpPr>
            <p:nvPr/>
          </p:nvGrpSpPr>
          <p:grpSpPr bwMode="auto">
            <a:xfrm>
              <a:off x="1227" y="1350"/>
              <a:ext cx="964" cy="84"/>
              <a:chOff x="500" y="1350"/>
              <a:chExt cx="2449" cy="103"/>
            </a:xfrm>
          </p:grpSpPr>
          <p:sp>
            <p:nvSpPr>
              <p:cNvPr id="25623" name="Line 239"/>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24" name="Line 240"/>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5621" name="Line 241"/>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22" name="Line 242"/>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5619" name="Title 73"/>
          <p:cNvSpPr>
            <a:spLocks noGrp="1"/>
          </p:cNvSpPr>
          <p:nvPr>
            <p:ph type="title"/>
          </p:nvPr>
        </p:nvSpPr>
        <p:spPr/>
        <p:txBody>
          <a:bodyPr/>
          <a:lstStyle/>
          <a:p>
            <a:r>
              <a:rPr lang="en-US" smtClean="0"/>
              <a:t>Policies and producer codes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7"/>
          <p:cNvSpPr>
            <a:spLocks noChangeArrowheads="1"/>
          </p:cNvSpPr>
          <p:nvPr/>
        </p:nvSpPr>
        <p:spPr bwMode="auto">
          <a:xfrm>
            <a:off x="5522913" y="847725"/>
            <a:ext cx="33147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90000"/>
              </a:lnSpc>
              <a:spcBef>
                <a:spcPct val="40000"/>
              </a:spcBef>
              <a:buClr>
                <a:srgbClr val="04628C"/>
              </a:buClr>
              <a:buFont typeface="Arial" charset="0"/>
              <a:buChar char="•"/>
            </a:pPr>
            <a:r>
              <a:rPr lang="en-US" sz="2400"/>
              <a:t>Commission</a:t>
            </a:r>
            <a:r>
              <a:rPr lang="en-US" sz="2400" b="0"/>
              <a:t> is a fee paid to a producer, usually as a percentage of the policy premium</a:t>
            </a:r>
          </a:p>
        </p:txBody>
      </p:sp>
      <p:grpSp>
        <p:nvGrpSpPr>
          <p:cNvPr id="26627" name="Group 146"/>
          <p:cNvGrpSpPr>
            <a:grpSpLocks/>
          </p:cNvGrpSpPr>
          <p:nvPr/>
        </p:nvGrpSpPr>
        <p:grpSpPr bwMode="auto">
          <a:xfrm>
            <a:off x="2284413" y="839788"/>
            <a:ext cx="854075" cy="1098550"/>
            <a:chOff x="2634" y="2618"/>
            <a:chExt cx="538" cy="692"/>
          </a:xfrm>
        </p:grpSpPr>
        <p:sp>
          <p:nvSpPr>
            <p:cNvPr id="26704" name="AutoShape 147"/>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6705" name="Freeform 148"/>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6706" name="Freeform 149"/>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6707" name="Rectangle 150"/>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6708" name="Rectangle 151"/>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6709" name="Oval 152"/>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710" name="Oval 153"/>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711" name="Oval 154"/>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712" name="Oval 155"/>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713" name="Freeform 156"/>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14" name="Freeform 157"/>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15" name="Freeform 158"/>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6628" name="Text Box 159"/>
          <p:cNvSpPr txBox="1">
            <a:spLocks noChangeArrowheads="1"/>
          </p:cNvSpPr>
          <p:nvPr/>
        </p:nvSpPr>
        <p:spPr bwMode="auto">
          <a:xfrm>
            <a:off x="995363" y="14874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Producer</a:t>
            </a:r>
          </a:p>
        </p:txBody>
      </p:sp>
      <p:sp>
        <p:nvSpPr>
          <p:cNvPr id="26629" name="Line 160"/>
          <p:cNvSpPr>
            <a:spLocks noChangeShapeType="1"/>
          </p:cNvSpPr>
          <p:nvPr/>
        </p:nvSpPr>
        <p:spPr bwMode="auto">
          <a:xfrm flipH="1" flipV="1">
            <a:off x="277336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0" name="Text Box 161"/>
          <p:cNvSpPr txBox="1">
            <a:spLocks noChangeArrowheads="1"/>
          </p:cNvSpPr>
          <p:nvPr/>
        </p:nvSpPr>
        <p:spPr bwMode="auto">
          <a:xfrm>
            <a:off x="249238" y="4521200"/>
            <a:ext cx="763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26631" name="Group 163"/>
          <p:cNvGrpSpPr>
            <a:grpSpLocks/>
          </p:cNvGrpSpPr>
          <p:nvPr/>
        </p:nvGrpSpPr>
        <p:grpSpPr bwMode="auto">
          <a:xfrm>
            <a:off x="365125" y="4889500"/>
            <a:ext cx="941388" cy="1323975"/>
            <a:chOff x="315" y="3080"/>
            <a:chExt cx="672" cy="946"/>
          </a:xfrm>
        </p:grpSpPr>
        <p:grpSp>
          <p:nvGrpSpPr>
            <p:cNvPr id="26674" name="Group 164"/>
            <p:cNvGrpSpPr>
              <a:grpSpLocks/>
            </p:cNvGrpSpPr>
            <p:nvPr/>
          </p:nvGrpSpPr>
          <p:grpSpPr bwMode="auto">
            <a:xfrm>
              <a:off x="315" y="3080"/>
              <a:ext cx="462" cy="520"/>
              <a:chOff x="2324" y="435"/>
              <a:chExt cx="933" cy="1052"/>
            </a:xfrm>
          </p:grpSpPr>
          <p:sp>
            <p:nvSpPr>
              <p:cNvPr id="26695" name="AutoShape 16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696" name="Freeform 16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97" name="Freeform 16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98" name="Freeform 16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699" name="Group 169"/>
              <p:cNvGrpSpPr>
                <a:grpSpLocks/>
              </p:cNvGrpSpPr>
              <p:nvPr/>
            </p:nvGrpSpPr>
            <p:grpSpPr bwMode="auto">
              <a:xfrm>
                <a:off x="2889" y="957"/>
                <a:ext cx="348" cy="510"/>
                <a:chOff x="2784" y="3210"/>
                <a:chExt cx="523" cy="772"/>
              </a:xfrm>
            </p:grpSpPr>
            <p:sp>
              <p:nvSpPr>
                <p:cNvPr id="26700" name="AutoShape 17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701" name="AutoShape 17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702" name="AutoShape 17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703" name="Oval 17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675" name="Group 174"/>
            <p:cNvGrpSpPr>
              <a:grpSpLocks/>
            </p:cNvGrpSpPr>
            <p:nvPr/>
          </p:nvGrpSpPr>
          <p:grpSpPr bwMode="auto">
            <a:xfrm>
              <a:off x="420" y="3293"/>
              <a:ext cx="462" cy="520"/>
              <a:chOff x="2324" y="435"/>
              <a:chExt cx="933" cy="1052"/>
            </a:xfrm>
          </p:grpSpPr>
          <p:sp>
            <p:nvSpPr>
              <p:cNvPr id="26686" name="AutoShape 17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687" name="Freeform 17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88" name="Freeform 17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89" name="Freeform 17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690" name="Group 179"/>
              <p:cNvGrpSpPr>
                <a:grpSpLocks/>
              </p:cNvGrpSpPr>
              <p:nvPr/>
            </p:nvGrpSpPr>
            <p:grpSpPr bwMode="auto">
              <a:xfrm>
                <a:off x="2889" y="957"/>
                <a:ext cx="348" cy="510"/>
                <a:chOff x="2784" y="3210"/>
                <a:chExt cx="523" cy="772"/>
              </a:xfrm>
            </p:grpSpPr>
            <p:sp>
              <p:nvSpPr>
                <p:cNvPr id="26691" name="AutoShape 18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92" name="AutoShape 18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93" name="AutoShape 18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94" name="Oval 18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676" name="Group 184"/>
            <p:cNvGrpSpPr>
              <a:grpSpLocks/>
            </p:cNvGrpSpPr>
            <p:nvPr/>
          </p:nvGrpSpPr>
          <p:grpSpPr bwMode="auto">
            <a:xfrm>
              <a:off x="525" y="3506"/>
              <a:ext cx="462" cy="520"/>
              <a:chOff x="2324" y="435"/>
              <a:chExt cx="933" cy="1052"/>
            </a:xfrm>
          </p:grpSpPr>
          <p:sp>
            <p:nvSpPr>
              <p:cNvPr id="26677" name="AutoShape 18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678" name="Freeform 18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79" name="Freeform 18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80" name="Freeform 18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681" name="Group 189"/>
              <p:cNvGrpSpPr>
                <a:grpSpLocks/>
              </p:cNvGrpSpPr>
              <p:nvPr/>
            </p:nvGrpSpPr>
            <p:grpSpPr bwMode="auto">
              <a:xfrm>
                <a:off x="2889" y="957"/>
                <a:ext cx="348" cy="510"/>
                <a:chOff x="2784" y="3210"/>
                <a:chExt cx="523" cy="772"/>
              </a:xfrm>
            </p:grpSpPr>
            <p:sp>
              <p:nvSpPr>
                <p:cNvPr id="26682" name="AutoShape 19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83" name="AutoShape 19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84" name="AutoShape 19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85" name="Oval 19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sp>
        <p:nvSpPr>
          <p:cNvPr id="26632" name="Text Box 194"/>
          <p:cNvSpPr txBox="1">
            <a:spLocks noChangeArrowheads="1"/>
          </p:cNvSpPr>
          <p:nvPr/>
        </p:nvSpPr>
        <p:spPr bwMode="auto">
          <a:xfrm>
            <a:off x="1560513" y="4521200"/>
            <a:ext cx="1573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eaLnBrk="1" hangingPunct="1">
              <a:lnSpc>
                <a:spcPct val="100000"/>
              </a:lnSpc>
              <a:spcBef>
                <a:spcPct val="50000"/>
              </a:spcBef>
              <a:spcAft>
                <a:spcPct val="30000"/>
              </a:spcAft>
            </a:pPr>
            <a:r>
              <a:rPr lang="en-US" sz="1800"/>
              <a:t>Commission</a:t>
            </a:r>
          </a:p>
        </p:txBody>
      </p:sp>
      <p:grpSp>
        <p:nvGrpSpPr>
          <p:cNvPr id="26633" name="Group 195"/>
          <p:cNvGrpSpPr>
            <a:grpSpLocks/>
          </p:cNvGrpSpPr>
          <p:nvPr/>
        </p:nvGrpSpPr>
        <p:grpSpPr bwMode="auto">
          <a:xfrm>
            <a:off x="1862138" y="4929188"/>
            <a:ext cx="1012825" cy="650875"/>
            <a:chOff x="1730" y="3105"/>
            <a:chExt cx="743" cy="512"/>
          </a:xfrm>
        </p:grpSpPr>
        <p:grpSp>
          <p:nvGrpSpPr>
            <p:cNvPr id="26658" name="Group 196"/>
            <p:cNvGrpSpPr>
              <a:grpSpLocks/>
            </p:cNvGrpSpPr>
            <p:nvPr/>
          </p:nvGrpSpPr>
          <p:grpSpPr bwMode="auto">
            <a:xfrm>
              <a:off x="1730" y="3105"/>
              <a:ext cx="548" cy="382"/>
              <a:chOff x="2237" y="1618"/>
              <a:chExt cx="745" cy="520"/>
            </a:xfrm>
          </p:grpSpPr>
          <p:sp>
            <p:nvSpPr>
              <p:cNvPr id="26667" name="Rectangle 197"/>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6668" name="AutoShape 198"/>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9" name="Freeform 199"/>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0" name="Freeform 200"/>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1" name="Freeform 201"/>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2" name="Freeform 202"/>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3" name="Rectangle 203"/>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grpSp>
          <p:nvGrpSpPr>
            <p:cNvPr id="26659" name="Group 204"/>
            <p:cNvGrpSpPr>
              <a:grpSpLocks/>
            </p:cNvGrpSpPr>
            <p:nvPr/>
          </p:nvGrpSpPr>
          <p:grpSpPr bwMode="auto">
            <a:xfrm>
              <a:off x="1925" y="3235"/>
              <a:ext cx="548" cy="382"/>
              <a:chOff x="2237" y="1618"/>
              <a:chExt cx="745" cy="520"/>
            </a:xfrm>
          </p:grpSpPr>
          <p:sp>
            <p:nvSpPr>
              <p:cNvPr id="26660" name="Rectangle 205"/>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6661" name="AutoShape 206"/>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2" name="Freeform 207"/>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3" name="Freeform 208"/>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4" name="Freeform 209"/>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5" name="Freeform 210"/>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6" name="Rectangle 211"/>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grpSp>
      <p:sp>
        <p:nvSpPr>
          <p:cNvPr id="26634" name="Line 251"/>
          <p:cNvSpPr>
            <a:spLocks noChangeShapeType="1"/>
          </p:cNvSpPr>
          <p:nvPr/>
        </p:nvSpPr>
        <p:spPr bwMode="auto">
          <a:xfrm>
            <a:off x="622300" y="4227513"/>
            <a:ext cx="4838700" cy="6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5" name="Line 252"/>
          <p:cNvSpPr>
            <a:spLocks noChangeShapeType="1"/>
          </p:cNvSpPr>
          <p:nvPr/>
        </p:nvSpPr>
        <p:spPr bwMode="auto">
          <a:xfrm>
            <a:off x="630238"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6" name="Line 253"/>
          <p:cNvSpPr>
            <a:spLocks noChangeShapeType="1"/>
          </p:cNvSpPr>
          <p:nvPr/>
        </p:nvSpPr>
        <p:spPr bwMode="auto">
          <a:xfrm>
            <a:off x="23018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7" name="Line 254"/>
          <p:cNvSpPr>
            <a:spLocks noChangeShapeType="1"/>
          </p:cNvSpPr>
          <p:nvPr/>
        </p:nvSpPr>
        <p:spPr bwMode="auto">
          <a:xfrm>
            <a:off x="545782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8" name="Text Box 255"/>
          <p:cNvSpPr txBox="1">
            <a:spLocks noChangeArrowheads="1"/>
          </p:cNvSpPr>
          <p:nvPr/>
        </p:nvSpPr>
        <p:spPr bwMode="auto">
          <a:xfrm>
            <a:off x="2849563"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sp>
        <p:nvSpPr>
          <p:cNvPr id="26639" name="Text Box 256"/>
          <p:cNvSpPr txBox="1">
            <a:spLocks noChangeArrowheads="1"/>
          </p:cNvSpPr>
          <p:nvPr/>
        </p:nvSpPr>
        <p:spPr bwMode="auto">
          <a:xfrm>
            <a:off x="1495425"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Code</a:t>
            </a:r>
          </a:p>
        </p:txBody>
      </p:sp>
      <p:grpSp>
        <p:nvGrpSpPr>
          <p:cNvPr id="26640" name="Group 257"/>
          <p:cNvGrpSpPr>
            <a:grpSpLocks/>
          </p:cNvGrpSpPr>
          <p:nvPr/>
        </p:nvGrpSpPr>
        <p:grpSpPr bwMode="auto">
          <a:xfrm>
            <a:off x="3122613" y="2703513"/>
            <a:ext cx="873125" cy="1146175"/>
            <a:chOff x="758" y="1703"/>
            <a:chExt cx="589" cy="774"/>
          </a:xfrm>
        </p:grpSpPr>
        <p:sp>
          <p:nvSpPr>
            <p:cNvPr id="26655" name="AutoShape 258"/>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6656" name="AutoShape 259"/>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6657" name="AutoShape 260"/>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grpSp>
        <p:nvGrpSpPr>
          <p:cNvPr id="26641" name="Group 261"/>
          <p:cNvGrpSpPr>
            <a:grpSpLocks/>
          </p:cNvGrpSpPr>
          <p:nvPr/>
        </p:nvGrpSpPr>
        <p:grpSpPr bwMode="auto">
          <a:xfrm>
            <a:off x="1693863" y="2703513"/>
            <a:ext cx="563562" cy="365125"/>
            <a:chOff x="4831" y="3072"/>
            <a:chExt cx="355" cy="230"/>
          </a:xfrm>
        </p:grpSpPr>
        <p:sp>
          <p:nvSpPr>
            <p:cNvPr id="26653" name="Rectangle 262"/>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6654" name="Text Box 263"/>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001</a:t>
              </a:r>
            </a:p>
          </p:txBody>
        </p:sp>
      </p:grpSp>
      <p:grpSp>
        <p:nvGrpSpPr>
          <p:cNvPr id="26642" name="Group 264"/>
          <p:cNvGrpSpPr>
            <a:grpSpLocks/>
          </p:cNvGrpSpPr>
          <p:nvPr/>
        </p:nvGrpSpPr>
        <p:grpSpPr bwMode="auto">
          <a:xfrm>
            <a:off x="1858963" y="3041650"/>
            <a:ext cx="563562" cy="365125"/>
            <a:chOff x="4935" y="3285"/>
            <a:chExt cx="355" cy="230"/>
          </a:xfrm>
        </p:grpSpPr>
        <p:sp>
          <p:nvSpPr>
            <p:cNvPr id="26651" name="Rectangle 265"/>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6652" name="Text Box 266"/>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002</a:t>
              </a:r>
            </a:p>
          </p:txBody>
        </p:sp>
      </p:grpSp>
      <p:sp>
        <p:nvSpPr>
          <p:cNvPr id="26643" name="Line 267"/>
          <p:cNvSpPr>
            <a:spLocks noChangeShapeType="1"/>
          </p:cNvSpPr>
          <p:nvPr/>
        </p:nvSpPr>
        <p:spPr bwMode="auto">
          <a:xfrm>
            <a:off x="39020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644" name="Group 268"/>
          <p:cNvGrpSpPr>
            <a:grpSpLocks/>
          </p:cNvGrpSpPr>
          <p:nvPr/>
        </p:nvGrpSpPr>
        <p:grpSpPr bwMode="auto">
          <a:xfrm>
            <a:off x="1985963" y="2143125"/>
            <a:ext cx="1530350" cy="185738"/>
            <a:chOff x="1227" y="1350"/>
            <a:chExt cx="964" cy="117"/>
          </a:xfrm>
        </p:grpSpPr>
        <p:grpSp>
          <p:nvGrpSpPr>
            <p:cNvPr id="26646" name="Group 269"/>
            <p:cNvGrpSpPr>
              <a:grpSpLocks/>
            </p:cNvGrpSpPr>
            <p:nvPr/>
          </p:nvGrpSpPr>
          <p:grpSpPr bwMode="auto">
            <a:xfrm>
              <a:off x="1227" y="1350"/>
              <a:ext cx="964" cy="84"/>
              <a:chOff x="500" y="1350"/>
              <a:chExt cx="2449" cy="103"/>
            </a:xfrm>
          </p:grpSpPr>
          <p:sp>
            <p:nvSpPr>
              <p:cNvPr id="26649" name="Line 270"/>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0" name="Line 271"/>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47" name="Line 272"/>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8" name="Line 273"/>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45" name="Title 91"/>
          <p:cNvSpPr>
            <a:spLocks noGrp="1"/>
          </p:cNvSpPr>
          <p:nvPr>
            <p:ph type="title"/>
          </p:nvPr>
        </p:nvSpPr>
        <p:spPr/>
        <p:txBody>
          <a:bodyPr/>
          <a:lstStyle/>
          <a:p>
            <a:r>
              <a:rPr lang="en-US" smtClean="0"/>
              <a:t>Commission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Commission statements</a:t>
            </a:r>
          </a:p>
        </p:txBody>
      </p:sp>
      <p:sp>
        <p:nvSpPr>
          <p:cNvPr id="27651" name="Rectangle 113"/>
          <p:cNvSpPr>
            <a:spLocks noChangeArrowheads="1"/>
          </p:cNvSpPr>
          <p:nvPr/>
        </p:nvSpPr>
        <p:spPr bwMode="auto">
          <a:xfrm>
            <a:off x="5522913" y="890588"/>
            <a:ext cx="33147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90000"/>
              </a:lnSpc>
              <a:spcBef>
                <a:spcPct val="40000"/>
              </a:spcBef>
              <a:buClr>
                <a:srgbClr val="04628C"/>
              </a:buClr>
              <a:buFont typeface="Arial" charset="0"/>
              <a:buChar char="•"/>
            </a:pPr>
            <a:r>
              <a:rPr lang="en-US" sz="2400" b="0"/>
              <a:t>A </a:t>
            </a:r>
            <a:r>
              <a:rPr lang="en-US" sz="2400"/>
              <a:t>commission</a:t>
            </a:r>
            <a:r>
              <a:rPr lang="en-US" sz="2400" b="0"/>
              <a:t> </a:t>
            </a:r>
            <a:r>
              <a:rPr lang="en-US" sz="2400"/>
              <a:t>statement</a:t>
            </a:r>
            <a:r>
              <a:rPr lang="en-US" sz="2400" b="0"/>
              <a:t> shows commissions payable and payment activity for a producer</a:t>
            </a:r>
          </a:p>
          <a:p>
            <a:pPr marL="628650" lvl="1" indent="-228600" eaLnBrk="0" hangingPunct="0">
              <a:lnSpc>
                <a:spcPct val="90000"/>
              </a:lnSpc>
              <a:spcBef>
                <a:spcPct val="20000"/>
              </a:spcBef>
              <a:buClr>
                <a:srgbClr val="04628C"/>
              </a:buClr>
              <a:buSzPct val="90000"/>
              <a:buFont typeface="Arial" charset="0"/>
              <a:buChar char="−"/>
            </a:pPr>
            <a:r>
              <a:rPr lang="en-US" sz="2200" b="0"/>
              <a:t>Produced automatically through a batch process</a:t>
            </a:r>
          </a:p>
        </p:txBody>
      </p:sp>
      <p:grpSp>
        <p:nvGrpSpPr>
          <p:cNvPr id="27652" name="Group 172"/>
          <p:cNvGrpSpPr>
            <a:grpSpLocks/>
          </p:cNvGrpSpPr>
          <p:nvPr/>
        </p:nvGrpSpPr>
        <p:grpSpPr bwMode="auto">
          <a:xfrm>
            <a:off x="2284413" y="839788"/>
            <a:ext cx="854075" cy="1098550"/>
            <a:chOff x="2634" y="2618"/>
            <a:chExt cx="538" cy="692"/>
          </a:xfrm>
        </p:grpSpPr>
        <p:sp>
          <p:nvSpPr>
            <p:cNvPr id="27753" name="AutoShape 17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7754" name="Freeform 17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7755" name="Freeform 17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7756" name="Rectangle 17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7757" name="Rectangle 17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7758" name="Oval 17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759" name="Oval 17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760" name="Oval 18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761" name="Oval 18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762" name="Freeform 18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63" name="Freeform 18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64" name="Freeform 18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7653" name="Text Box 185"/>
          <p:cNvSpPr txBox="1">
            <a:spLocks noChangeArrowheads="1"/>
          </p:cNvSpPr>
          <p:nvPr/>
        </p:nvSpPr>
        <p:spPr bwMode="auto">
          <a:xfrm>
            <a:off x="995363" y="14874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Producer</a:t>
            </a:r>
          </a:p>
        </p:txBody>
      </p:sp>
      <p:sp>
        <p:nvSpPr>
          <p:cNvPr id="27654" name="Line 186"/>
          <p:cNvSpPr>
            <a:spLocks noChangeShapeType="1"/>
          </p:cNvSpPr>
          <p:nvPr/>
        </p:nvSpPr>
        <p:spPr bwMode="auto">
          <a:xfrm flipH="1" flipV="1">
            <a:off x="277336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Text Box 187"/>
          <p:cNvSpPr txBox="1">
            <a:spLocks noChangeArrowheads="1"/>
          </p:cNvSpPr>
          <p:nvPr/>
        </p:nvSpPr>
        <p:spPr bwMode="auto">
          <a:xfrm>
            <a:off x="249238" y="4521200"/>
            <a:ext cx="763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sp>
        <p:nvSpPr>
          <p:cNvPr id="27656" name="Text Box 188"/>
          <p:cNvSpPr txBox="1">
            <a:spLocks noChangeArrowheads="1"/>
          </p:cNvSpPr>
          <p:nvPr/>
        </p:nvSpPr>
        <p:spPr bwMode="auto">
          <a:xfrm>
            <a:off x="3302000" y="4521200"/>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eaLnBrk="1" hangingPunct="1">
              <a:lnSpc>
                <a:spcPct val="100000"/>
              </a:lnSpc>
              <a:spcBef>
                <a:spcPct val="50000"/>
              </a:spcBef>
              <a:spcAft>
                <a:spcPct val="30000"/>
              </a:spcAft>
            </a:pPr>
            <a:r>
              <a:rPr lang="en-US" sz="1800"/>
              <a:t>Statement</a:t>
            </a:r>
          </a:p>
        </p:txBody>
      </p:sp>
      <p:grpSp>
        <p:nvGrpSpPr>
          <p:cNvPr id="27657" name="Group 189"/>
          <p:cNvGrpSpPr>
            <a:grpSpLocks/>
          </p:cNvGrpSpPr>
          <p:nvPr/>
        </p:nvGrpSpPr>
        <p:grpSpPr bwMode="auto">
          <a:xfrm>
            <a:off x="365125" y="4889500"/>
            <a:ext cx="941388" cy="1323975"/>
            <a:chOff x="315" y="3080"/>
            <a:chExt cx="672" cy="946"/>
          </a:xfrm>
        </p:grpSpPr>
        <p:grpSp>
          <p:nvGrpSpPr>
            <p:cNvPr id="27723" name="Group 190"/>
            <p:cNvGrpSpPr>
              <a:grpSpLocks/>
            </p:cNvGrpSpPr>
            <p:nvPr/>
          </p:nvGrpSpPr>
          <p:grpSpPr bwMode="auto">
            <a:xfrm>
              <a:off x="315" y="3080"/>
              <a:ext cx="462" cy="520"/>
              <a:chOff x="2324" y="435"/>
              <a:chExt cx="933" cy="1052"/>
            </a:xfrm>
          </p:grpSpPr>
          <p:sp>
            <p:nvSpPr>
              <p:cNvPr id="27744" name="AutoShape 19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745" name="Freeform 19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46" name="Freeform 19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47" name="Freeform 19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48" name="Group 195"/>
              <p:cNvGrpSpPr>
                <a:grpSpLocks/>
              </p:cNvGrpSpPr>
              <p:nvPr/>
            </p:nvGrpSpPr>
            <p:grpSpPr bwMode="auto">
              <a:xfrm>
                <a:off x="2889" y="957"/>
                <a:ext cx="348" cy="510"/>
                <a:chOff x="2784" y="3210"/>
                <a:chExt cx="523" cy="772"/>
              </a:xfrm>
            </p:grpSpPr>
            <p:sp>
              <p:nvSpPr>
                <p:cNvPr id="27749" name="AutoShape 19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50" name="AutoShape 19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51" name="AutoShape 19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7752" name="Oval 19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7724" name="Group 200"/>
            <p:cNvGrpSpPr>
              <a:grpSpLocks/>
            </p:cNvGrpSpPr>
            <p:nvPr/>
          </p:nvGrpSpPr>
          <p:grpSpPr bwMode="auto">
            <a:xfrm>
              <a:off x="420" y="3293"/>
              <a:ext cx="462" cy="520"/>
              <a:chOff x="2324" y="435"/>
              <a:chExt cx="933" cy="1052"/>
            </a:xfrm>
          </p:grpSpPr>
          <p:sp>
            <p:nvSpPr>
              <p:cNvPr id="27735" name="AutoShape 20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736" name="Freeform 20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37" name="Freeform 20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38" name="Freeform 20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39" name="Group 205"/>
              <p:cNvGrpSpPr>
                <a:grpSpLocks/>
              </p:cNvGrpSpPr>
              <p:nvPr/>
            </p:nvGrpSpPr>
            <p:grpSpPr bwMode="auto">
              <a:xfrm>
                <a:off x="2889" y="957"/>
                <a:ext cx="348" cy="510"/>
                <a:chOff x="2784" y="3210"/>
                <a:chExt cx="523" cy="772"/>
              </a:xfrm>
            </p:grpSpPr>
            <p:sp>
              <p:nvSpPr>
                <p:cNvPr id="27740" name="AutoShape 20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41" name="AutoShape 20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42" name="AutoShape 20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7743" name="Oval 20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7725" name="Group 210"/>
            <p:cNvGrpSpPr>
              <a:grpSpLocks/>
            </p:cNvGrpSpPr>
            <p:nvPr/>
          </p:nvGrpSpPr>
          <p:grpSpPr bwMode="auto">
            <a:xfrm>
              <a:off x="525" y="3506"/>
              <a:ext cx="462" cy="520"/>
              <a:chOff x="2324" y="435"/>
              <a:chExt cx="933" cy="1052"/>
            </a:xfrm>
          </p:grpSpPr>
          <p:sp>
            <p:nvSpPr>
              <p:cNvPr id="27726" name="AutoShape 21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727" name="Freeform 21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28" name="Freeform 21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29" name="Freeform 21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30" name="Group 215"/>
              <p:cNvGrpSpPr>
                <a:grpSpLocks/>
              </p:cNvGrpSpPr>
              <p:nvPr/>
            </p:nvGrpSpPr>
            <p:grpSpPr bwMode="auto">
              <a:xfrm>
                <a:off x="2889" y="957"/>
                <a:ext cx="348" cy="510"/>
                <a:chOff x="2784" y="3210"/>
                <a:chExt cx="523" cy="772"/>
              </a:xfrm>
            </p:grpSpPr>
            <p:sp>
              <p:nvSpPr>
                <p:cNvPr id="27731" name="AutoShape 2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32" name="AutoShape 2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33" name="AutoShape 21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7734" name="Oval 21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sp>
        <p:nvSpPr>
          <p:cNvPr id="27658" name="Text Box 220"/>
          <p:cNvSpPr txBox="1">
            <a:spLocks noChangeArrowheads="1"/>
          </p:cNvSpPr>
          <p:nvPr/>
        </p:nvSpPr>
        <p:spPr bwMode="auto">
          <a:xfrm>
            <a:off x="1560513" y="4521200"/>
            <a:ext cx="1573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eaLnBrk="1" hangingPunct="1">
              <a:lnSpc>
                <a:spcPct val="100000"/>
              </a:lnSpc>
              <a:spcBef>
                <a:spcPct val="50000"/>
              </a:spcBef>
              <a:spcAft>
                <a:spcPct val="30000"/>
              </a:spcAft>
            </a:pPr>
            <a:r>
              <a:rPr lang="en-US" sz="1800"/>
              <a:t>Commission</a:t>
            </a:r>
          </a:p>
        </p:txBody>
      </p:sp>
      <p:grpSp>
        <p:nvGrpSpPr>
          <p:cNvPr id="27659" name="Group 221"/>
          <p:cNvGrpSpPr>
            <a:grpSpLocks/>
          </p:cNvGrpSpPr>
          <p:nvPr/>
        </p:nvGrpSpPr>
        <p:grpSpPr bwMode="auto">
          <a:xfrm>
            <a:off x="1862138" y="4929188"/>
            <a:ext cx="1012825" cy="650875"/>
            <a:chOff x="1730" y="3105"/>
            <a:chExt cx="743" cy="512"/>
          </a:xfrm>
        </p:grpSpPr>
        <p:grpSp>
          <p:nvGrpSpPr>
            <p:cNvPr id="27707" name="Group 222"/>
            <p:cNvGrpSpPr>
              <a:grpSpLocks/>
            </p:cNvGrpSpPr>
            <p:nvPr/>
          </p:nvGrpSpPr>
          <p:grpSpPr bwMode="auto">
            <a:xfrm>
              <a:off x="1730" y="3105"/>
              <a:ext cx="548" cy="382"/>
              <a:chOff x="2237" y="1618"/>
              <a:chExt cx="745" cy="520"/>
            </a:xfrm>
          </p:grpSpPr>
          <p:sp>
            <p:nvSpPr>
              <p:cNvPr id="27716" name="Rectangle 223"/>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7717" name="AutoShape 224"/>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18" name="Freeform 225"/>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9" name="Freeform 226"/>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0" name="Freeform 227"/>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1" name="Freeform 228"/>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2" name="Rectangle 229"/>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grpSp>
          <p:nvGrpSpPr>
            <p:cNvPr id="27708" name="Group 230"/>
            <p:cNvGrpSpPr>
              <a:grpSpLocks/>
            </p:cNvGrpSpPr>
            <p:nvPr/>
          </p:nvGrpSpPr>
          <p:grpSpPr bwMode="auto">
            <a:xfrm>
              <a:off x="1925" y="3235"/>
              <a:ext cx="548" cy="382"/>
              <a:chOff x="2237" y="1618"/>
              <a:chExt cx="745" cy="520"/>
            </a:xfrm>
          </p:grpSpPr>
          <p:sp>
            <p:nvSpPr>
              <p:cNvPr id="27709" name="Rectangle 231"/>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7710" name="AutoShape 232"/>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11" name="Freeform 233"/>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2" name="Freeform 234"/>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3" name="Freeform 235"/>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4" name="Freeform 236"/>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5" name="Rectangle 237"/>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grpSp>
      <p:grpSp>
        <p:nvGrpSpPr>
          <p:cNvPr id="27660" name="Group 238"/>
          <p:cNvGrpSpPr>
            <a:grpSpLocks/>
          </p:cNvGrpSpPr>
          <p:nvPr/>
        </p:nvGrpSpPr>
        <p:grpSpPr bwMode="auto">
          <a:xfrm>
            <a:off x="3570288" y="4922838"/>
            <a:ext cx="620712" cy="700087"/>
            <a:chOff x="2573" y="3215"/>
            <a:chExt cx="391" cy="441"/>
          </a:xfrm>
        </p:grpSpPr>
        <p:sp>
          <p:nvSpPr>
            <p:cNvPr id="27696" name="AutoShape 239"/>
            <p:cNvSpPr>
              <a:spLocks noChangeArrowheads="1"/>
            </p:cNvSpPr>
            <p:nvPr/>
          </p:nvSpPr>
          <p:spPr bwMode="auto">
            <a:xfrm rot="10800000" flipH="1">
              <a:off x="2573" y="3215"/>
              <a:ext cx="391" cy="441"/>
            </a:xfrm>
            <a:prstGeom prst="foldedCorner">
              <a:avLst>
                <a:gd name="adj" fmla="val 0"/>
              </a:avLst>
            </a:prstGeom>
            <a:solidFill>
              <a:srgbClr val="FFCC99"/>
            </a:solidFill>
            <a:ln w="12700">
              <a:solidFill>
                <a:schemeClr val="bg1"/>
              </a:solidFill>
              <a:round/>
              <a:headEnd/>
              <a:tailEnd/>
            </a:ln>
          </p:spPr>
          <p:txBody>
            <a:bodyPr lIns="0" tIns="0" rIns="0" bIns="0" anchor="ctr">
              <a:spAutoFit/>
            </a:bodyPr>
            <a:lstStyle/>
            <a:p>
              <a:endParaRPr lang="en-US"/>
            </a:p>
          </p:txBody>
        </p:sp>
        <p:pic>
          <p:nvPicPr>
            <p:cNvPr id="27697" name="Picture 24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698" name="Line 241"/>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9" name="Line 242"/>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0" name="Line 243"/>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1" name="Line 244"/>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2" name="Line 245"/>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3" name="Line 246"/>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4" name="Line 247"/>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5" name="Line 248"/>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6" name="Line 249"/>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7661" name="Group 250"/>
          <p:cNvGrpSpPr>
            <a:grpSpLocks/>
          </p:cNvGrpSpPr>
          <p:nvPr/>
        </p:nvGrpSpPr>
        <p:grpSpPr bwMode="auto">
          <a:xfrm>
            <a:off x="3783013" y="5100638"/>
            <a:ext cx="620712" cy="700087"/>
            <a:chOff x="2573" y="3215"/>
            <a:chExt cx="391" cy="441"/>
          </a:xfrm>
        </p:grpSpPr>
        <p:sp>
          <p:nvSpPr>
            <p:cNvPr id="27685" name="AutoShape 251"/>
            <p:cNvSpPr>
              <a:spLocks noChangeArrowheads="1"/>
            </p:cNvSpPr>
            <p:nvPr/>
          </p:nvSpPr>
          <p:spPr bwMode="auto">
            <a:xfrm rot="10800000" flipH="1">
              <a:off x="2573" y="3215"/>
              <a:ext cx="391" cy="441"/>
            </a:xfrm>
            <a:prstGeom prst="foldedCorner">
              <a:avLst>
                <a:gd name="adj" fmla="val 0"/>
              </a:avLst>
            </a:prstGeom>
            <a:solidFill>
              <a:srgbClr val="FFCC99"/>
            </a:solidFill>
            <a:ln w="12700">
              <a:solidFill>
                <a:schemeClr val="bg1"/>
              </a:solidFill>
              <a:round/>
              <a:headEnd/>
              <a:tailEnd/>
            </a:ln>
          </p:spPr>
          <p:txBody>
            <a:bodyPr lIns="0" tIns="0" rIns="0" bIns="0" anchor="ctr">
              <a:spAutoFit/>
            </a:bodyPr>
            <a:lstStyle/>
            <a:p>
              <a:endParaRPr lang="en-US"/>
            </a:p>
          </p:txBody>
        </p:sp>
        <p:pic>
          <p:nvPicPr>
            <p:cNvPr id="27686" name="Picture 2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687" name="Line 253"/>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8" name="Line 254"/>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9" name="Line 255"/>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0" name="Line 256"/>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1" name="Line 257"/>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2" name="Line 258"/>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3" name="Line 259"/>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4" name="Line 260"/>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5" name="Line 261"/>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662" name="Line 277"/>
          <p:cNvSpPr>
            <a:spLocks noChangeShapeType="1"/>
          </p:cNvSpPr>
          <p:nvPr/>
        </p:nvSpPr>
        <p:spPr bwMode="auto">
          <a:xfrm>
            <a:off x="622300" y="4227513"/>
            <a:ext cx="4838700" cy="6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3" name="Line 278"/>
          <p:cNvSpPr>
            <a:spLocks noChangeShapeType="1"/>
          </p:cNvSpPr>
          <p:nvPr/>
        </p:nvSpPr>
        <p:spPr bwMode="auto">
          <a:xfrm>
            <a:off x="630238"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4" name="Line 279"/>
          <p:cNvSpPr>
            <a:spLocks noChangeShapeType="1"/>
          </p:cNvSpPr>
          <p:nvPr/>
        </p:nvSpPr>
        <p:spPr bwMode="auto">
          <a:xfrm>
            <a:off x="23018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5" name="Line 280"/>
          <p:cNvSpPr>
            <a:spLocks noChangeShapeType="1"/>
          </p:cNvSpPr>
          <p:nvPr/>
        </p:nvSpPr>
        <p:spPr bwMode="auto">
          <a:xfrm>
            <a:off x="545782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6" name="Text Box 281"/>
          <p:cNvSpPr txBox="1">
            <a:spLocks noChangeArrowheads="1"/>
          </p:cNvSpPr>
          <p:nvPr/>
        </p:nvSpPr>
        <p:spPr bwMode="auto">
          <a:xfrm>
            <a:off x="2849563"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sp>
        <p:nvSpPr>
          <p:cNvPr id="27667" name="Text Box 282"/>
          <p:cNvSpPr txBox="1">
            <a:spLocks noChangeArrowheads="1"/>
          </p:cNvSpPr>
          <p:nvPr/>
        </p:nvSpPr>
        <p:spPr bwMode="auto">
          <a:xfrm>
            <a:off x="1495425"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Code</a:t>
            </a:r>
          </a:p>
        </p:txBody>
      </p:sp>
      <p:grpSp>
        <p:nvGrpSpPr>
          <p:cNvPr id="27668" name="Group 283"/>
          <p:cNvGrpSpPr>
            <a:grpSpLocks/>
          </p:cNvGrpSpPr>
          <p:nvPr/>
        </p:nvGrpSpPr>
        <p:grpSpPr bwMode="auto">
          <a:xfrm>
            <a:off x="3122613" y="2703513"/>
            <a:ext cx="873125" cy="1146175"/>
            <a:chOff x="758" y="1703"/>
            <a:chExt cx="589" cy="774"/>
          </a:xfrm>
        </p:grpSpPr>
        <p:sp>
          <p:nvSpPr>
            <p:cNvPr id="27682" name="AutoShape 284"/>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83" name="AutoShape 285"/>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84" name="AutoShape 286"/>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grpSp>
        <p:nvGrpSpPr>
          <p:cNvPr id="27669" name="Group 287"/>
          <p:cNvGrpSpPr>
            <a:grpSpLocks/>
          </p:cNvGrpSpPr>
          <p:nvPr/>
        </p:nvGrpSpPr>
        <p:grpSpPr bwMode="auto">
          <a:xfrm>
            <a:off x="1693863" y="2703513"/>
            <a:ext cx="563562" cy="365125"/>
            <a:chOff x="4831" y="3072"/>
            <a:chExt cx="355" cy="230"/>
          </a:xfrm>
        </p:grpSpPr>
        <p:sp>
          <p:nvSpPr>
            <p:cNvPr id="27680" name="Rectangle 288"/>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7681" name="Text Box 289"/>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001</a:t>
              </a:r>
            </a:p>
          </p:txBody>
        </p:sp>
      </p:grpSp>
      <p:grpSp>
        <p:nvGrpSpPr>
          <p:cNvPr id="27670" name="Group 290"/>
          <p:cNvGrpSpPr>
            <a:grpSpLocks/>
          </p:cNvGrpSpPr>
          <p:nvPr/>
        </p:nvGrpSpPr>
        <p:grpSpPr bwMode="auto">
          <a:xfrm>
            <a:off x="1858963" y="3041650"/>
            <a:ext cx="563562" cy="365125"/>
            <a:chOff x="4935" y="3285"/>
            <a:chExt cx="355" cy="230"/>
          </a:xfrm>
        </p:grpSpPr>
        <p:sp>
          <p:nvSpPr>
            <p:cNvPr id="27678" name="Rectangle 291"/>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7679" name="Text Box 292"/>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002</a:t>
              </a:r>
            </a:p>
          </p:txBody>
        </p:sp>
      </p:grpSp>
      <p:sp>
        <p:nvSpPr>
          <p:cNvPr id="27671" name="Line 293"/>
          <p:cNvSpPr>
            <a:spLocks noChangeShapeType="1"/>
          </p:cNvSpPr>
          <p:nvPr/>
        </p:nvSpPr>
        <p:spPr bwMode="auto">
          <a:xfrm>
            <a:off x="39020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72" name="Group 294"/>
          <p:cNvGrpSpPr>
            <a:grpSpLocks/>
          </p:cNvGrpSpPr>
          <p:nvPr/>
        </p:nvGrpSpPr>
        <p:grpSpPr bwMode="auto">
          <a:xfrm>
            <a:off x="1985963" y="2143125"/>
            <a:ext cx="1530350" cy="185738"/>
            <a:chOff x="1227" y="1350"/>
            <a:chExt cx="964" cy="117"/>
          </a:xfrm>
        </p:grpSpPr>
        <p:grpSp>
          <p:nvGrpSpPr>
            <p:cNvPr id="27673" name="Group 295"/>
            <p:cNvGrpSpPr>
              <a:grpSpLocks/>
            </p:cNvGrpSpPr>
            <p:nvPr/>
          </p:nvGrpSpPr>
          <p:grpSpPr bwMode="auto">
            <a:xfrm>
              <a:off x="1227" y="1350"/>
              <a:ext cx="964" cy="84"/>
              <a:chOff x="500" y="1350"/>
              <a:chExt cx="2449" cy="103"/>
            </a:xfrm>
          </p:grpSpPr>
          <p:sp>
            <p:nvSpPr>
              <p:cNvPr id="27676" name="Line 296"/>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7" name="Line 297"/>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674" name="Line 298"/>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5" name="Line 299"/>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600" smtClean="0"/>
              <a:t>Account basics</a:t>
            </a:r>
          </a:p>
          <a:p>
            <a:pPr>
              <a:lnSpc>
                <a:spcPct val="150000"/>
              </a:lnSpc>
              <a:buFont typeface="Arial" charset="0"/>
              <a:buChar char="•"/>
            </a:pPr>
            <a:r>
              <a:rPr lang="en-US" sz="2600" smtClean="0">
                <a:solidFill>
                  <a:schemeClr val="hlink"/>
                </a:solidFill>
              </a:rPr>
              <a:t>Creating an account</a:t>
            </a:r>
          </a:p>
          <a:p>
            <a:pPr>
              <a:lnSpc>
                <a:spcPct val="150000"/>
              </a:lnSpc>
              <a:buFont typeface="Arial" charset="0"/>
              <a:buChar char="•"/>
            </a:pPr>
            <a:r>
              <a:rPr lang="en-US" sz="2600" smtClean="0">
                <a:solidFill>
                  <a:schemeClr val="hlink"/>
                </a:solidFill>
              </a:rPr>
              <a:t>Producer basics</a:t>
            </a:r>
          </a:p>
          <a:p>
            <a:pPr>
              <a:lnSpc>
                <a:spcPct val="150000"/>
              </a:lnSpc>
              <a:buFont typeface="Arial" charset="0"/>
              <a:buChar char="•"/>
            </a:pPr>
            <a:r>
              <a:rPr lang="en-US" sz="2600" smtClean="0">
                <a:solidFill>
                  <a:schemeClr val="hlink"/>
                </a:solidFill>
              </a:rPr>
              <a:t>Creating a producer</a:t>
            </a:r>
          </a:p>
          <a:p>
            <a:pPr>
              <a:lnSpc>
                <a:spcPct val="150000"/>
              </a:lnSpc>
              <a:buFont typeface="Arial" charset="0"/>
              <a:buChar char="•"/>
            </a:pPr>
            <a:r>
              <a:rPr lang="en-US" sz="2600" smtClean="0">
                <a:solidFill>
                  <a:schemeClr val="hlink"/>
                </a:solidFill>
              </a:rPr>
              <a:t>Creating sample data</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ChangeArrowheads="1"/>
          </p:cNvSpPr>
          <p:nvPr/>
        </p:nvSpPr>
        <p:spPr bwMode="auto">
          <a:xfrm>
            <a:off x="5522913" y="890588"/>
            <a:ext cx="33147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100000"/>
              </a:lnSpc>
              <a:spcBef>
                <a:spcPct val="40000"/>
              </a:spcBef>
              <a:buClr>
                <a:srgbClr val="04628C"/>
              </a:buClr>
              <a:buFont typeface="Arial" charset="0"/>
              <a:buChar char="•"/>
            </a:pPr>
            <a:r>
              <a:rPr lang="en-US" sz="2400" b="0"/>
              <a:t>A </a:t>
            </a:r>
            <a:r>
              <a:rPr lang="en-US" sz="2400"/>
              <a:t>document</a:t>
            </a:r>
            <a:r>
              <a:rPr lang="en-US" sz="2400" b="0"/>
              <a:t> is an electronic file that contains information relevant to an account, producer, or policy</a:t>
            </a:r>
          </a:p>
        </p:txBody>
      </p:sp>
      <p:grpSp>
        <p:nvGrpSpPr>
          <p:cNvPr id="28675" name="Group 3"/>
          <p:cNvGrpSpPr>
            <a:grpSpLocks/>
          </p:cNvGrpSpPr>
          <p:nvPr/>
        </p:nvGrpSpPr>
        <p:grpSpPr bwMode="auto">
          <a:xfrm>
            <a:off x="2284413" y="839788"/>
            <a:ext cx="854075" cy="1098550"/>
            <a:chOff x="2634" y="2618"/>
            <a:chExt cx="538" cy="692"/>
          </a:xfrm>
        </p:grpSpPr>
        <p:sp>
          <p:nvSpPr>
            <p:cNvPr id="28792" name="AutoShape 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8793" name="Freeform 5"/>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8794" name="Freeform 6"/>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8795" name="Rectangle 7"/>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8796" name="Rectangle 8"/>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8797" name="Oval 9"/>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798" name="Oval 10"/>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799" name="Oval 11"/>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800" name="Oval 12"/>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801" name="Freeform 13"/>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802" name="Freeform 14"/>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803" name="Freeform 15"/>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8676" name="Text Box 16"/>
          <p:cNvSpPr txBox="1">
            <a:spLocks noChangeArrowheads="1"/>
          </p:cNvSpPr>
          <p:nvPr/>
        </p:nvSpPr>
        <p:spPr bwMode="auto">
          <a:xfrm>
            <a:off x="995363" y="14874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Producer</a:t>
            </a:r>
          </a:p>
        </p:txBody>
      </p:sp>
      <p:sp>
        <p:nvSpPr>
          <p:cNvPr id="28677" name="Line 18"/>
          <p:cNvSpPr>
            <a:spLocks noChangeShapeType="1"/>
          </p:cNvSpPr>
          <p:nvPr/>
        </p:nvSpPr>
        <p:spPr bwMode="auto">
          <a:xfrm flipH="1" flipV="1">
            <a:off x="277336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8" name="Text Box 20"/>
          <p:cNvSpPr txBox="1">
            <a:spLocks noChangeArrowheads="1"/>
          </p:cNvSpPr>
          <p:nvPr/>
        </p:nvSpPr>
        <p:spPr bwMode="auto">
          <a:xfrm>
            <a:off x="249238" y="4521200"/>
            <a:ext cx="763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sp>
        <p:nvSpPr>
          <p:cNvPr id="28679" name="Text Box 22"/>
          <p:cNvSpPr txBox="1">
            <a:spLocks noChangeArrowheads="1"/>
          </p:cNvSpPr>
          <p:nvPr/>
        </p:nvSpPr>
        <p:spPr bwMode="auto">
          <a:xfrm>
            <a:off x="3302000" y="4521200"/>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eaLnBrk="1" hangingPunct="1">
              <a:lnSpc>
                <a:spcPct val="100000"/>
              </a:lnSpc>
              <a:spcBef>
                <a:spcPct val="50000"/>
              </a:spcBef>
              <a:spcAft>
                <a:spcPct val="30000"/>
              </a:spcAft>
            </a:pPr>
            <a:r>
              <a:rPr lang="en-US" sz="1800"/>
              <a:t>Statement</a:t>
            </a:r>
          </a:p>
        </p:txBody>
      </p:sp>
      <p:grpSp>
        <p:nvGrpSpPr>
          <p:cNvPr id="28680" name="Group 23"/>
          <p:cNvGrpSpPr>
            <a:grpSpLocks/>
          </p:cNvGrpSpPr>
          <p:nvPr/>
        </p:nvGrpSpPr>
        <p:grpSpPr bwMode="auto">
          <a:xfrm>
            <a:off x="365125" y="4889500"/>
            <a:ext cx="941388" cy="1323975"/>
            <a:chOff x="315" y="3080"/>
            <a:chExt cx="672" cy="946"/>
          </a:xfrm>
        </p:grpSpPr>
        <p:grpSp>
          <p:nvGrpSpPr>
            <p:cNvPr id="28762" name="Group 24"/>
            <p:cNvGrpSpPr>
              <a:grpSpLocks/>
            </p:cNvGrpSpPr>
            <p:nvPr/>
          </p:nvGrpSpPr>
          <p:grpSpPr bwMode="auto">
            <a:xfrm>
              <a:off x="315" y="3080"/>
              <a:ext cx="462" cy="520"/>
              <a:chOff x="2324" y="435"/>
              <a:chExt cx="933" cy="1052"/>
            </a:xfrm>
          </p:grpSpPr>
          <p:sp>
            <p:nvSpPr>
              <p:cNvPr id="28783"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84"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85"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86"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87" name="Group 29"/>
              <p:cNvGrpSpPr>
                <a:grpSpLocks/>
              </p:cNvGrpSpPr>
              <p:nvPr/>
            </p:nvGrpSpPr>
            <p:grpSpPr bwMode="auto">
              <a:xfrm>
                <a:off x="2889" y="957"/>
                <a:ext cx="348" cy="510"/>
                <a:chOff x="2784" y="3210"/>
                <a:chExt cx="523" cy="772"/>
              </a:xfrm>
            </p:grpSpPr>
            <p:sp>
              <p:nvSpPr>
                <p:cNvPr id="28788"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89"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90"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791"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8763" name="Group 34"/>
            <p:cNvGrpSpPr>
              <a:grpSpLocks/>
            </p:cNvGrpSpPr>
            <p:nvPr/>
          </p:nvGrpSpPr>
          <p:grpSpPr bwMode="auto">
            <a:xfrm>
              <a:off x="420" y="3293"/>
              <a:ext cx="462" cy="520"/>
              <a:chOff x="2324" y="435"/>
              <a:chExt cx="933" cy="1052"/>
            </a:xfrm>
          </p:grpSpPr>
          <p:sp>
            <p:nvSpPr>
              <p:cNvPr id="28774" name="AutoShape 3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75" name="Freeform 3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76" name="Freeform 3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77" name="Freeform 3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78" name="Group 39"/>
              <p:cNvGrpSpPr>
                <a:grpSpLocks/>
              </p:cNvGrpSpPr>
              <p:nvPr/>
            </p:nvGrpSpPr>
            <p:grpSpPr bwMode="auto">
              <a:xfrm>
                <a:off x="2889" y="957"/>
                <a:ext cx="348" cy="510"/>
                <a:chOff x="2784" y="3210"/>
                <a:chExt cx="523" cy="772"/>
              </a:xfrm>
            </p:grpSpPr>
            <p:sp>
              <p:nvSpPr>
                <p:cNvPr id="28779" name="AutoShape 4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80" name="AutoShape 4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81" name="AutoShape 4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782" name="Oval 4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8764" name="Group 44"/>
            <p:cNvGrpSpPr>
              <a:grpSpLocks/>
            </p:cNvGrpSpPr>
            <p:nvPr/>
          </p:nvGrpSpPr>
          <p:grpSpPr bwMode="auto">
            <a:xfrm>
              <a:off x="525" y="3506"/>
              <a:ext cx="462" cy="520"/>
              <a:chOff x="2324" y="435"/>
              <a:chExt cx="933" cy="1052"/>
            </a:xfrm>
          </p:grpSpPr>
          <p:sp>
            <p:nvSpPr>
              <p:cNvPr id="28765"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66" name="Freeform 4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67" name="Freeform 4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68" name="Freeform 4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69" name="Group 49"/>
              <p:cNvGrpSpPr>
                <a:grpSpLocks/>
              </p:cNvGrpSpPr>
              <p:nvPr/>
            </p:nvGrpSpPr>
            <p:grpSpPr bwMode="auto">
              <a:xfrm>
                <a:off x="2889" y="957"/>
                <a:ext cx="348" cy="510"/>
                <a:chOff x="2784" y="3210"/>
                <a:chExt cx="523" cy="772"/>
              </a:xfrm>
            </p:grpSpPr>
            <p:sp>
              <p:nvSpPr>
                <p:cNvPr id="28770"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71"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72"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773"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sp>
        <p:nvSpPr>
          <p:cNvPr id="28681" name="Text Box 105"/>
          <p:cNvSpPr txBox="1">
            <a:spLocks noChangeArrowheads="1"/>
          </p:cNvSpPr>
          <p:nvPr/>
        </p:nvSpPr>
        <p:spPr bwMode="auto">
          <a:xfrm>
            <a:off x="1560513" y="4521200"/>
            <a:ext cx="1573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eaLnBrk="1" hangingPunct="1">
              <a:lnSpc>
                <a:spcPct val="100000"/>
              </a:lnSpc>
              <a:spcBef>
                <a:spcPct val="50000"/>
              </a:spcBef>
              <a:spcAft>
                <a:spcPct val="30000"/>
              </a:spcAft>
            </a:pPr>
            <a:r>
              <a:rPr lang="en-US" sz="1800"/>
              <a:t>Commission</a:t>
            </a:r>
          </a:p>
        </p:txBody>
      </p:sp>
      <p:grpSp>
        <p:nvGrpSpPr>
          <p:cNvPr id="28682" name="Group 106"/>
          <p:cNvGrpSpPr>
            <a:grpSpLocks/>
          </p:cNvGrpSpPr>
          <p:nvPr/>
        </p:nvGrpSpPr>
        <p:grpSpPr bwMode="auto">
          <a:xfrm>
            <a:off x="1862138" y="4929188"/>
            <a:ext cx="1012825" cy="650875"/>
            <a:chOff x="1730" y="3105"/>
            <a:chExt cx="743" cy="512"/>
          </a:xfrm>
        </p:grpSpPr>
        <p:grpSp>
          <p:nvGrpSpPr>
            <p:cNvPr id="28746" name="Group 107"/>
            <p:cNvGrpSpPr>
              <a:grpSpLocks/>
            </p:cNvGrpSpPr>
            <p:nvPr/>
          </p:nvGrpSpPr>
          <p:grpSpPr bwMode="auto">
            <a:xfrm>
              <a:off x="1730" y="3105"/>
              <a:ext cx="548" cy="382"/>
              <a:chOff x="2237" y="1618"/>
              <a:chExt cx="745" cy="520"/>
            </a:xfrm>
          </p:grpSpPr>
          <p:sp>
            <p:nvSpPr>
              <p:cNvPr id="28755" name="Rectangle 108"/>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8756" name="AutoShape 109"/>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57" name="Freeform 110"/>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8" name="Freeform 111"/>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9" name="Freeform 112"/>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0" name="Freeform 113"/>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1" name="Rectangle 114"/>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grpSp>
          <p:nvGrpSpPr>
            <p:cNvPr id="28747" name="Group 115"/>
            <p:cNvGrpSpPr>
              <a:grpSpLocks/>
            </p:cNvGrpSpPr>
            <p:nvPr/>
          </p:nvGrpSpPr>
          <p:grpSpPr bwMode="auto">
            <a:xfrm>
              <a:off x="1925" y="3235"/>
              <a:ext cx="548" cy="382"/>
              <a:chOff x="2237" y="1618"/>
              <a:chExt cx="745" cy="520"/>
            </a:xfrm>
          </p:grpSpPr>
          <p:sp>
            <p:nvSpPr>
              <p:cNvPr id="28748" name="Rectangle 116"/>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8749" name="AutoShape 117"/>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50" name="Freeform 118"/>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1" name="Freeform 119"/>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2" name="Freeform 120"/>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3" name="Freeform 121"/>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4" name="Rectangle 122"/>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grpSp>
      <p:grpSp>
        <p:nvGrpSpPr>
          <p:cNvPr id="28683" name="Group 132"/>
          <p:cNvGrpSpPr>
            <a:grpSpLocks/>
          </p:cNvGrpSpPr>
          <p:nvPr/>
        </p:nvGrpSpPr>
        <p:grpSpPr bwMode="auto">
          <a:xfrm>
            <a:off x="3608388" y="4894263"/>
            <a:ext cx="620712" cy="700087"/>
            <a:chOff x="2573" y="3215"/>
            <a:chExt cx="391" cy="441"/>
          </a:xfrm>
        </p:grpSpPr>
        <p:sp>
          <p:nvSpPr>
            <p:cNvPr id="28735" name="AutoShape 133"/>
            <p:cNvSpPr>
              <a:spLocks noChangeArrowheads="1"/>
            </p:cNvSpPr>
            <p:nvPr/>
          </p:nvSpPr>
          <p:spPr bwMode="auto">
            <a:xfrm rot="10800000" flipH="1">
              <a:off x="2573" y="3215"/>
              <a:ext cx="391" cy="441"/>
            </a:xfrm>
            <a:prstGeom prst="foldedCorner">
              <a:avLst>
                <a:gd name="adj" fmla="val 0"/>
              </a:avLst>
            </a:prstGeom>
            <a:solidFill>
              <a:srgbClr val="FFCC99"/>
            </a:solidFill>
            <a:ln w="12700">
              <a:solidFill>
                <a:schemeClr val="bg1"/>
              </a:solidFill>
              <a:round/>
              <a:headEnd/>
              <a:tailEnd/>
            </a:ln>
          </p:spPr>
          <p:txBody>
            <a:bodyPr lIns="0" tIns="0" rIns="0" bIns="0" anchor="ctr">
              <a:spAutoFit/>
            </a:bodyPr>
            <a:lstStyle/>
            <a:p>
              <a:endParaRPr lang="en-US"/>
            </a:p>
          </p:txBody>
        </p:sp>
        <p:pic>
          <p:nvPicPr>
            <p:cNvPr id="28736" name="Picture 13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737" name="Line 135"/>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8" name="Line 136"/>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9" name="Line 137"/>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0" name="Line 138"/>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1" name="Line 139"/>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2" name="Line 140"/>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3" name="Line 141"/>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4" name="Line 142"/>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5" name="Line 143"/>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684" name="Group 144"/>
          <p:cNvGrpSpPr>
            <a:grpSpLocks/>
          </p:cNvGrpSpPr>
          <p:nvPr/>
        </p:nvGrpSpPr>
        <p:grpSpPr bwMode="auto">
          <a:xfrm>
            <a:off x="3821113" y="5072063"/>
            <a:ext cx="620712" cy="700087"/>
            <a:chOff x="2573" y="3215"/>
            <a:chExt cx="391" cy="441"/>
          </a:xfrm>
        </p:grpSpPr>
        <p:sp>
          <p:nvSpPr>
            <p:cNvPr id="28724" name="AutoShape 145"/>
            <p:cNvSpPr>
              <a:spLocks noChangeArrowheads="1"/>
            </p:cNvSpPr>
            <p:nvPr/>
          </p:nvSpPr>
          <p:spPr bwMode="auto">
            <a:xfrm rot="10800000" flipH="1">
              <a:off x="2573" y="3215"/>
              <a:ext cx="391" cy="441"/>
            </a:xfrm>
            <a:prstGeom prst="foldedCorner">
              <a:avLst>
                <a:gd name="adj" fmla="val 0"/>
              </a:avLst>
            </a:prstGeom>
            <a:solidFill>
              <a:srgbClr val="FFCC99"/>
            </a:solidFill>
            <a:ln w="12700">
              <a:solidFill>
                <a:schemeClr val="bg1"/>
              </a:solidFill>
              <a:round/>
              <a:headEnd/>
              <a:tailEnd/>
            </a:ln>
          </p:spPr>
          <p:txBody>
            <a:bodyPr lIns="0" tIns="0" rIns="0" bIns="0" anchor="ctr">
              <a:spAutoFit/>
            </a:bodyPr>
            <a:lstStyle/>
            <a:p>
              <a:endParaRPr lang="en-US"/>
            </a:p>
          </p:txBody>
        </p:sp>
        <p:pic>
          <p:nvPicPr>
            <p:cNvPr id="28725" name="Picture 14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726" name="Line 147"/>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7" name="Line 148"/>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8" name="Line 149"/>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9" name="Line 150"/>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0" name="Line 151"/>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1" name="Line 152"/>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2" name="Line 153"/>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3" name="Line 154"/>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4" name="Line 155"/>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685" name="Text Box 156"/>
          <p:cNvSpPr txBox="1">
            <a:spLocks noChangeArrowheads="1"/>
          </p:cNvSpPr>
          <p:nvPr/>
        </p:nvSpPr>
        <p:spPr bwMode="auto">
          <a:xfrm>
            <a:off x="4867275" y="4521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Document</a:t>
            </a:r>
          </a:p>
        </p:txBody>
      </p:sp>
      <p:grpSp>
        <p:nvGrpSpPr>
          <p:cNvPr id="28686" name="Group 157"/>
          <p:cNvGrpSpPr>
            <a:grpSpLocks/>
          </p:cNvGrpSpPr>
          <p:nvPr/>
        </p:nvGrpSpPr>
        <p:grpSpPr bwMode="auto">
          <a:xfrm>
            <a:off x="5292725" y="4906963"/>
            <a:ext cx="582613" cy="657225"/>
            <a:chOff x="3445" y="2543"/>
            <a:chExt cx="406" cy="458"/>
          </a:xfrm>
        </p:grpSpPr>
        <p:sp>
          <p:nvSpPr>
            <p:cNvPr id="28718" name="AutoShape 158"/>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19" name="Line 159"/>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0" name="Line 160"/>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1" name="Line 161"/>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2" name="Line 162"/>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3" name="Freeform 163"/>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8687" name="Group 164"/>
          <p:cNvGrpSpPr>
            <a:grpSpLocks/>
          </p:cNvGrpSpPr>
          <p:nvPr/>
        </p:nvGrpSpPr>
        <p:grpSpPr bwMode="auto">
          <a:xfrm>
            <a:off x="5430838" y="5118100"/>
            <a:ext cx="582612" cy="657225"/>
            <a:chOff x="3445" y="2543"/>
            <a:chExt cx="406" cy="458"/>
          </a:xfrm>
        </p:grpSpPr>
        <p:sp>
          <p:nvSpPr>
            <p:cNvPr id="28712" name="AutoShape 165"/>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13" name="Line 166"/>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14" name="Line 167"/>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15" name="Line 168"/>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16" name="Line 169"/>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17" name="Freeform 170"/>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8688" name="Line 172"/>
          <p:cNvSpPr>
            <a:spLocks noChangeShapeType="1"/>
          </p:cNvSpPr>
          <p:nvPr/>
        </p:nvSpPr>
        <p:spPr bwMode="auto">
          <a:xfrm>
            <a:off x="622300" y="4227513"/>
            <a:ext cx="4838700" cy="6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9" name="Line 173"/>
          <p:cNvSpPr>
            <a:spLocks noChangeShapeType="1"/>
          </p:cNvSpPr>
          <p:nvPr/>
        </p:nvSpPr>
        <p:spPr bwMode="auto">
          <a:xfrm>
            <a:off x="630238"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0" name="Line 175"/>
          <p:cNvSpPr>
            <a:spLocks noChangeShapeType="1"/>
          </p:cNvSpPr>
          <p:nvPr/>
        </p:nvSpPr>
        <p:spPr bwMode="auto">
          <a:xfrm>
            <a:off x="23018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1" name="Line 177"/>
          <p:cNvSpPr>
            <a:spLocks noChangeShapeType="1"/>
          </p:cNvSpPr>
          <p:nvPr/>
        </p:nvSpPr>
        <p:spPr bwMode="auto">
          <a:xfrm>
            <a:off x="545782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2" name="Text Box 185"/>
          <p:cNvSpPr txBox="1">
            <a:spLocks noChangeArrowheads="1"/>
          </p:cNvSpPr>
          <p:nvPr/>
        </p:nvSpPr>
        <p:spPr bwMode="auto">
          <a:xfrm>
            <a:off x="2849563"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sp>
        <p:nvSpPr>
          <p:cNvPr id="28693" name="Text Box 186"/>
          <p:cNvSpPr txBox="1">
            <a:spLocks noChangeArrowheads="1"/>
          </p:cNvSpPr>
          <p:nvPr/>
        </p:nvSpPr>
        <p:spPr bwMode="auto">
          <a:xfrm>
            <a:off x="1495425"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Code</a:t>
            </a:r>
          </a:p>
        </p:txBody>
      </p:sp>
      <p:grpSp>
        <p:nvGrpSpPr>
          <p:cNvPr id="28694" name="Group 187"/>
          <p:cNvGrpSpPr>
            <a:grpSpLocks/>
          </p:cNvGrpSpPr>
          <p:nvPr/>
        </p:nvGrpSpPr>
        <p:grpSpPr bwMode="auto">
          <a:xfrm>
            <a:off x="3122613" y="2703513"/>
            <a:ext cx="873125" cy="1146175"/>
            <a:chOff x="758" y="1703"/>
            <a:chExt cx="589" cy="774"/>
          </a:xfrm>
        </p:grpSpPr>
        <p:sp>
          <p:nvSpPr>
            <p:cNvPr id="28709" name="AutoShape 188"/>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710" name="AutoShape 189"/>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711" name="AutoShape 190"/>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grpSp>
        <p:nvGrpSpPr>
          <p:cNvPr id="28695" name="Group 191"/>
          <p:cNvGrpSpPr>
            <a:grpSpLocks/>
          </p:cNvGrpSpPr>
          <p:nvPr/>
        </p:nvGrpSpPr>
        <p:grpSpPr bwMode="auto">
          <a:xfrm>
            <a:off x="1693863" y="2703513"/>
            <a:ext cx="563562" cy="365125"/>
            <a:chOff x="4831" y="3072"/>
            <a:chExt cx="355" cy="230"/>
          </a:xfrm>
        </p:grpSpPr>
        <p:sp>
          <p:nvSpPr>
            <p:cNvPr id="28707" name="Rectangle 192"/>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8708" name="Text Box 193"/>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001</a:t>
              </a:r>
            </a:p>
          </p:txBody>
        </p:sp>
      </p:grpSp>
      <p:grpSp>
        <p:nvGrpSpPr>
          <p:cNvPr id="28696" name="Group 194"/>
          <p:cNvGrpSpPr>
            <a:grpSpLocks/>
          </p:cNvGrpSpPr>
          <p:nvPr/>
        </p:nvGrpSpPr>
        <p:grpSpPr bwMode="auto">
          <a:xfrm>
            <a:off x="1858963" y="3041650"/>
            <a:ext cx="563562" cy="365125"/>
            <a:chOff x="4935" y="3285"/>
            <a:chExt cx="355" cy="230"/>
          </a:xfrm>
        </p:grpSpPr>
        <p:sp>
          <p:nvSpPr>
            <p:cNvPr id="28705" name="Rectangle 195"/>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8706" name="Text Box 196"/>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002</a:t>
              </a:r>
            </a:p>
          </p:txBody>
        </p:sp>
      </p:grpSp>
      <p:sp>
        <p:nvSpPr>
          <p:cNvPr id="28697" name="Line 239"/>
          <p:cNvSpPr>
            <a:spLocks noChangeShapeType="1"/>
          </p:cNvSpPr>
          <p:nvPr/>
        </p:nvSpPr>
        <p:spPr bwMode="auto">
          <a:xfrm>
            <a:off x="3902075" y="422751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8698" name="Group 241"/>
          <p:cNvGrpSpPr>
            <a:grpSpLocks/>
          </p:cNvGrpSpPr>
          <p:nvPr/>
        </p:nvGrpSpPr>
        <p:grpSpPr bwMode="auto">
          <a:xfrm>
            <a:off x="1985963" y="2143125"/>
            <a:ext cx="1530350" cy="185738"/>
            <a:chOff x="1227" y="1350"/>
            <a:chExt cx="964" cy="117"/>
          </a:xfrm>
        </p:grpSpPr>
        <p:grpSp>
          <p:nvGrpSpPr>
            <p:cNvPr id="28700" name="Group 238"/>
            <p:cNvGrpSpPr>
              <a:grpSpLocks/>
            </p:cNvGrpSpPr>
            <p:nvPr/>
          </p:nvGrpSpPr>
          <p:grpSpPr bwMode="auto">
            <a:xfrm>
              <a:off x="1227" y="1350"/>
              <a:ext cx="964" cy="84"/>
              <a:chOff x="500" y="1350"/>
              <a:chExt cx="2449" cy="103"/>
            </a:xfrm>
          </p:grpSpPr>
          <p:sp>
            <p:nvSpPr>
              <p:cNvPr id="28703" name="Line 19"/>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4" name="Line 183"/>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701" name="Line 184"/>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2" name="Line 240"/>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699" name="Title 131"/>
          <p:cNvSpPr>
            <a:spLocks noGrp="1"/>
          </p:cNvSpPr>
          <p:nvPr>
            <p:ph type="title"/>
          </p:nvPr>
        </p:nvSpPr>
        <p:spPr/>
        <p:txBody>
          <a:bodyPr/>
          <a:lstStyle/>
          <a:p>
            <a:r>
              <a:rPr lang="en-US" smtClean="0"/>
              <a:t>Documents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bwMode="gray"/>
        <p:txBody>
          <a:bodyPr/>
          <a:lstStyle/>
          <a:p>
            <a:pPr>
              <a:lnSpc>
                <a:spcPct val="150000"/>
              </a:lnSpc>
              <a:buFont typeface="Arial" charset="0"/>
              <a:buChar char="•"/>
            </a:pPr>
            <a:r>
              <a:rPr lang="en-US" sz="2600" smtClean="0">
                <a:solidFill>
                  <a:schemeClr val="hlink"/>
                </a:solidFill>
              </a:rPr>
              <a:t>Account basics</a:t>
            </a:r>
          </a:p>
          <a:p>
            <a:pPr>
              <a:lnSpc>
                <a:spcPct val="150000"/>
              </a:lnSpc>
              <a:buFont typeface="Arial" charset="0"/>
              <a:buChar char="•"/>
            </a:pPr>
            <a:r>
              <a:rPr lang="en-US" sz="2600" smtClean="0">
                <a:solidFill>
                  <a:schemeClr val="hlink"/>
                </a:solidFill>
              </a:rPr>
              <a:t>Creating an account</a:t>
            </a:r>
          </a:p>
          <a:p>
            <a:pPr>
              <a:lnSpc>
                <a:spcPct val="150000"/>
              </a:lnSpc>
              <a:buFont typeface="Arial" charset="0"/>
              <a:buChar char="•"/>
            </a:pPr>
            <a:r>
              <a:rPr lang="en-US" sz="2600" smtClean="0">
                <a:solidFill>
                  <a:schemeClr val="hlink"/>
                </a:solidFill>
              </a:rPr>
              <a:t>Producer basics</a:t>
            </a:r>
          </a:p>
          <a:p>
            <a:pPr>
              <a:lnSpc>
                <a:spcPct val="150000"/>
              </a:lnSpc>
              <a:buFont typeface="Arial" charset="0"/>
              <a:buChar char="•"/>
            </a:pPr>
            <a:r>
              <a:rPr lang="en-US" sz="2600" smtClean="0"/>
              <a:t>Creating a producer</a:t>
            </a:r>
          </a:p>
          <a:p>
            <a:pPr>
              <a:lnSpc>
                <a:spcPct val="150000"/>
              </a:lnSpc>
              <a:buFont typeface="Arial" charset="0"/>
              <a:buChar char="•"/>
            </a:pPr>
            <a:r>
              <a:rPr lang="en-US" sz="2600" smtClean="0">
                <a:solidFill>
                  <a:schemeClr val="hlink"/>
                </a:solidFill>
              </a:rPr>
              <a:t>Creating sample data</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Creating producers</a:t>
            </a:r>
          </a:p>
        </p:txBody>
      </p:sp>
      <p:sp>
        <p:nvSpPr>
          <p:cNvPr id="24579" name="Rectangle 3"/>
          <p:cNvSpPr>
            <a:spLocks noGrp="1" noChangeArrowheads="1"/>
          </p:cNvSpPr>
          <p:nvPr>
            <p:ph idx="1"/>
          </p:nvPr>
        </p:nvSpPr>
        <p:spPr>
          <a:xfrm>
            <a:off x="519113" y="4527550"/>
            <a:ext cx="8318500" cy="1862138"/>
          </a:xfrm>
        </p:spPr>
        <p:txBody>
          <a:bodyPr/>
          <a:lstStyle/>
          <a:p>
            <a:pPr>
              <a:buFont typeface="Arial" charset="0"/>
              <a:buChar char="•"/>
            </a:pPr>
            <a:r>
              <a:rPr lang="en-US" smtClean="0"/>
              <a:t>Producers are typically created automatically through periodic batch process</a:t>
            </a:r>
          </a:p>
          <a:p>
            <a:pPr lvl="1"/>
            <a:r>
              <a:rPr lang="en-US" smtClean="0"/>
              <a:t>A user with sufficient permissions can create a producer using the New Producer wizard</a:t>
            </a:r>
          </a:p>
        </p:txBody>
      </p:sp>
      <p:sp>
        <p:nvSpPr>
          <p:cNvPr id="24580" name="AutoShape 4"/>
          <p:cNvSpPr>
            <a:spLocks noChangeArrowheads="1"/>
          </p:cNvSpPr>
          <p:nvPr/>
        </p:nvSpPr>
        <p:spPr bwMode="auto">
          <a:xfrm rot="-511846">
            <a:off x="1866900" y="2870200"/>
            <a:ext cx="5064125" cy="395288"/>
          </a:xfrm>
          <a:prstGeom prst="rightArrow">
            <a:avLst>
              <a:gd name="adj1" fmla="val 49537"/>
              <a:gd name="adj2" fmla="val 275501"/>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grpSp>
        <p:nvGrpSpPr>
          <p:cNvPr id="24581" name="Group 11"/>
          <p:cNvGrpSpPr>
            <a:grpSpLocks/>
          </p:cNvGrpSpPr>
          <p:nvPr/>
        </p:nvGrpSpPr>
        <p:grpSpPr bwMode="auto">
          <a:xfrm>
            <a:off x="3670300" y="2535238"/>
            <a:ext cx="1520825" cy="1106487"/>
            <a:chOff x="1274" y="974"/>
            <a:chExt cx="1104" cy="803"/>
          </a:xfrm>
        </p:grpSpPr>
        <p:sp>
          <p:nvSpPr>
            <p:cNvPr id="24605" name="Rectangle 12"/>
            <p:cNvSpPr>
              <a:spLocks noChangeArrowheads="1"/>
            </p:cNvSpPr>
            <p:nvPr/>
          </p:nvSpPr>
          <p:spPr bwMode="auto">
            <a:xfrm>
              <a:off x="1274" y="974"/>
              <a:ext cx="1104" cy="80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4606" name="Group 13"/>
            <p:cNvGrpSpPr>
              <a:grpSpLocks/>
            </p:cNvGrpSpPr>
            <p:nvPr/>
          </p:nvGrpSpPr>
          <p:grpSpPr bwMode="auto">
            <a:xfrm>
              <a:off x="1535" y="1015"/>
              <a:ext cx="437" cy="403"/>
              <a:chOff x="2371" y="1333"/>
              <a:chExt cx="1641" cy="1516"/>
            </a:xfrm>
          </p:grpSpPr>
          <p:sp>
            <p:nvSpPr>
              <p:cNvPr id="24631" name="Freeform 1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2" name="Rectangle 1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33" name="Freeform 1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4" name="Freeform 1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5" name="Freeform 1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6" name="Freeform 1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7" name="Freeform 2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8" name="Freeform 2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9" name="Freeform 2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0" name="Freeform 2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607" name="Group 24"/>
            <p:cNvGrpSpPr>
              <a:grpSpLocks/>
            </p:cNvGrpSpPr>
            <p:nvPr/>
          </p:nvGrpSpPr>
          <p:grpSpPr bwMode="auto">
            <a:xfrm>
              <a:off x="1708" y="1177"/>
              <a:ext cx="437" cy="403"/>
              <a:chOff x="2371" y="1333"/>
              <a:chExt cx="1641" cy="1516"/>
            </a:xfrm>
          </p:grpSpPr>
          <p:sp>
            <p:nvSpPr>
              <p:cNvPr id="24621" name="Freeform 2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2" name="Rectangle 2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3" name="Freeform 2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4" name="Freeform 2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5" name="Freeform 2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6" name="Freeform 3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7" name="Freeform 3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8" name="Freeform 3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9" name="Freeform 3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0" name="Freeform 3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608" name="Group 35"/>
            <p:cNvGrpSpPr>
              <a:grpSpLocks/>
            </p:cNvGrpSpPr>
            <p:nvPr/>
          </p:nvGrpSpPr>
          <p:grpSpPr bwMode="auto">
            <a:xfrm>
              <a:off x="1880" y="1338"/>
              <a:ext cx="437" cy="403"/>
              <a:chOff x="2371" y="1333"/>
              <a:chExt cx="1641" cy="1516"/>
            </a:xfrm>
          </p:grpSpPr>
          <p:sp>
            <p:nvSpPr>
              <p:cNvPr id="24611" name="Freeform 3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2" name="Rectangle 3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13" name="Freeform 3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4" name="Freeform 3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4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6" name="Freeform 4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7" name="Freeform 4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8" name="Freeform 4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9" name="Freeform 4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0" name="Freeform 4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609" name="Rectangle 46"/>
            <p:cNvSpPr>
              <a:spLocks noChangeArrowheads="1"/>
            </p:cNvSpPr>
            <p:nvPr/>
          </p:nvSpPr>
          <p:spPr bwMode="auto">
            <a:xfrm>
              <a:off x="1352" y="1047"/>
              <a:ext cx="56" cy="65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610" name="Oval 47"/>
            <p:cNvSpPr>
              <a:spLocks noChangeArrowheads="1"/>
            </p:cNvSpPr>
            <p:nvPr/>
          </p:nvSpPr>
          <p:spPr bwMode="auto">
            <a:xfrm>
              <a:off x="1302" y="1298"/>
              <a:ext cx="157" cy="157"/>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grpSp>
      <p:sp>
        <p:nvSpPr>
          <p:cNvPr id="24582" name="Text Box 48"/>
          <p:cNvSpPr txBox="1">
            <a:spLocks noChangeArrowheads="1"/>
          </p:cNvSpPr>
          <p:nvPr/>
        </p:nvSpPr>
        <p:spPr bwMode="auto">
          <a:xfrm>
            <a:off x="3413125" y="3725863"/>
            <a:ext cx="1958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Producer</a:t>
            </a:r>
            <a:br>
              <a:rPr lang="en-US" sz="1800">
                <a:solidFill>
                  <a:schemeClr val="bg1"/>
                </a:solidFill>
              </a:rPr>
            </a:br>
            <a:r>
              <a:rPr lang="en-US" sz="1800">
                <a:solidFill>
                  <a:schemeClr val="bg1"/>
                </a:solidFill>
              </a:rPr>
              <a:t>Wizard</a:t>
            </a:r>
          </a:p>
        </p:txBody>
      </p:sp>
      <p:grpSp>
        <p:nvGrpSpPr>
          <p:cNvPr id="24583" name="Group 49"/>
          <p:cNvGrpSpPr>
            <a:grpSpLocks/>
          </p:cNvGrpSpPr>
          <p:nvPr/>
        </p:nvGrpSpPr>
        <p:grpSpPr bwMode="auto">
          <a:xfrm>
            <a:off x="6951663" y="1838325"/>
            <a:ext cx="1030287" cy="1325563"/>
            <a:chOff x="2634" y="2618"/>
            <a:chExt cx="538" cy="692"/>
          </a:xfrm>
        </p:grpSpPr>
        <p:sp>
          <p:nvSpPr>
            <p:cNvPr id="24593" name="AutoShape 5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4594" name="Freeform 5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4595" name="Freeform 5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4596" name="Rectangle 5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4597" name="Rectangle 5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4598" name="Oval 5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599" name="Oval 5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00" name="Oval 5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01" name="Oval 5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602" name="Freeform 5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Freeform 6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4" name="Freeform 6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4584" name="AutoShape 62"/>
          <p:cNvSpPr>
            <a:spLocks noChangeArrowheads="1"/>
          </p:cNvSpPr>
          <p:nvPr/>
        </p:nvSpPr>
        <p:spPr bwMode="auto">
          <a:xfrm rot="2187570">
            <a:off x="7505700" y="1622425"/>
            <a:ext cx="636588"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24585" name="AutoShape 66"/>
          <p:cNvSpPr>
            <a:spLocks noChangeArrowheads="1"/>
          </p:cNvSpPr>
          <p:nvPr/>
        </p:nvSpPr>
        <p:spPr bwMode="auto">
          <a:xfrm rot="511846" flipV="1">
            <a:off x="1835150" y="1677988"/>
            <a:ext cx="5064125" cy="388937"/>
          </a:xfrm>
          <a:prstGeom prst="rightArrow">
            <a:avLst>
              <a:gd name="adj1" fmla="val 49537"/>
              <a:gd name="adj2" fmla="val 279999"/>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4586" name="AutoShape 67"/>
          <p:cNvSpPr>
            <a:spLocks noChangeArrowheads="1"/>
          </p:cNvSpPr>
          <p:nvPr/>
        </p:nvSpPr>
        <p:spPr bwMode="auto">
          <a:xfrm>
            <a:off x="1247775" y="3046413"/>
            <a:ext cx="830263" cy="8461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pic>
        <p:nvPicPr>
          <p:cNvPr id="24587" name="Picture 6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038" y="10588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Text Box 69"/>
          <p:cNvSpPr txBox="1">
            <a:spLocks noChangeArrowheads="1"/>
          </p:cNvSpPr>
          <p:nvPr/>
        </p:nvSpPr>
        <p:spPr bwMode="auto">
          <a:xfrm>
            <a:off x="488950" y="2070100"/>
            <a:ext cx="18732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sz="1600">
                <a:solidFill>
                  <a:schemeClr val="bg1"/>
                </a:solidFill>
              </a:rPr>
              <a:t>External agency management system</a:t>
            </a:r>
          </a:p>
        </p:txBody>
      </p:sp>
      <p:grpSp>
        <p:nvGrpSpPr>
          <p:cNvPr id="24589" name="Group 70"/>
          <p:cNvGrpSpPr>
            <a:grpSpLocks/>
          </p:cNvGrpSpPr>
          <p:nvPr/>
        </p:nvGrpSpPr>
        <p:grpSpPr bwMode="auto">
          <a:xfrm rot="16200000" flipH="1">
            <a:off x="1974057" y="781844"/>
            <a:ext cx="620712" cy="641350"/>
            <a:chOff x="2438" y="1135"/>
            <a:chExt cx="2663" cy="2747"/>
          </a:xfrm>
        </p:grpSpPr>
        <p:sp>
          <p:nvSpPr>
            <p:cNvPr id="3975239" name="Freeform 71"/>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24592" name="AutoShape 72"/>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4590" name="Text Box 73"/>
          <p:cNvSpPr txBox="1">
            <a:spLocks noChangeArrowheads="1"/>
          </p:cNvSpPr>
          <p:nvPr/>
        </p:nvSpPr>
        <p:spPr bwMode="auto">
          <a:xfrm>
            <a:off x="742950" y="3990975"/>
            <a:ext cx="18732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sz="1600">
                <a:solidFill>
                  <a:schemeClr val="bg1"/>
                </a:solidFill>
              </a:rPr>
              <a:t>User</a:t>
            </a:r>
          </a:p>
        </p:txBody>
      </p:sp>
    </p:spTree>
    <p:extLst>
      <p:ext uri="{BB962C8B-B14F-4D97-AF65-F5344CB8AC3E}">
        <p14:creationId xmlns:p14="http://schemas.microsoft.com/office/powerpoint/2010/main" val="340581155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2" y="1366693"/>
            <a:ext cx="3757107" cy="163400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455" y="3163743"/>
            <a:ext cx="6006467" cy="157451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5603" name="Rectangle 2"/>
          <p:cNvSpPr>
            <a:spLocks noGrp="1" noChangeArrowheads="1"/>
          </p:cNvSpPr>
          <p:nvPr>
            <p:ph type="title"/>
          </p:nvPr>
        </p:nvSpPr>
        <p:spPr/>
        <p:txBody>
          <a:bodyPr/>
          <a:lstStyle/>
          <a:p>
            <a:pPr eaLnBrk="1" hangingPunct="1"/>
            <a:r>
              <a:rPr lang="en-US" smtClean="0"/>
              <a:t>Starting the New Producer wizard</a:t>
            </a:r>
          </a:p>
        </p:txBody>
      </p:sp>
      <p:sp>
        <p:nvSpPr>
          <p:cNvPr id="25604" name="Rectangle 3"/>
          <p:cNvSpPr>
            <a:spLocks noGrp="1" noChangeArrowheads="1"/>
          </p:cNvSpPr>
          <p:nvPr>
            <p:ph idx="1"/>
          </p:nvPr>
        </p:nvSpPr>
        <p:spPr>
          <a:xfrm>
            <a:off x="461169" y="4458854"/>
            <a:ext cx="5313362" cy="1431925"/>
          </a:xfrm>
        </p:spPr>
        <p:txBody>
          <a:bodyPr/>
          <a:lstStyle/>
          <a:p>
            <a:pPr marL="457200" indent="-457200">
              <a:buFont typeface="Arial" charset="0"/>
              <a:buNone/>
            </a:pPr>
            <a:r>
              <a:rPr lang="en-US" dirty="0" smtClean="0"/>
              <a:t>Wizard steps:</a:t>
            </a:r>
          </a:p>
          <a:p>
            <a:pPr marL="819150" lvl="1" indent="-419100">
              <a:buFont typeface="Wingdings 2" pitchFamily="18" charset="2"/>
              <a:buAutoNum type="arabicPeriod"/>
            </a:pPr>
            <a:r>
              <a:rPr lang="en-US" dirty="0" smtClean="0"/>
              <a:t>Specify basic producer information</a:t>
            </a:r>
          </a:p>
          <a:p>
            <a:pPr marL="819150" lvl="1" indent="-419100">
              <a:buFont typeface="Wingdings 2" pitchFamily="18" charset="2"/>
              <a:buAutoNum type="arabicPeriod"/>
            </a:pPr>
            <a:r>
              <a:rPr lang="en-US" dirty="0" smtClean="0"/>
              <a:t>Specify producer codes</a:t>
            </a:r>
          </a:p>
        </p:txBody>
      </p:sp>
      <p:sp>
        <p:nvSpPr>
          <p:cNvPr id="25607" name="Line 7"/>
          <p:cNvSpPr>
            <a:spLocks noChangeShapeType="1"/>
          </p:cNvSpPr>
          <p:nvPr/>
        </p:nvSpPr>
        <p:spPr bwMode="auto">
          <a:xfrm>
            <a:off x="2281382" y="2650836"/>
            <a:ext cx="1152474" cy="484081"/>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5608" name="TextBox 8"/>
          <p:cNvSpPr txBox="1">
            <a:spLocks noChangeArrowheads="1"/>
          </p:cNvSpPr>
          <p:nvPr/>
        </p:nvSpPr>
        <p:spPr bwMode="auto">
          <a:xfrm>
            <a:off x="623888" y="944563"/>
            <a:ext cx="52508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ea typeface="Calibri" pitchFamily="34" charset="0"/>
                <a:cs typeface="Courier New" pitchFamily="49" charset="0"/>
              </a:rPr>
              <a:t>Producer</a:t>
            </a:r>
            <a:r>
              <a:rPr lang="en-US" dirty="0">
                <a:solidFill>
                  <a:schemeClr val="bg1"/>
                </a:solidFill>
                <a:latin typeface="Calibri" pitchFamily="34" charset="0"/>
                <a:ea typeface="Calibri" pitchFamily="34" charset="0"/>
                <a:cs typeface="Calibri" pitchFamily="34" charset="0"/>
              </a:rPr>
              <a:t> </a:t>
            </a:r>
            <a:r>
              <a:rPr lang="en-US" dirty="0" err="1">
                <a:solidFill>
                  <a:schemeClr val="bg1"/>
                </a:solidFill>
                <a:latin typeface="Calibri" pitchFamily="34" charset="0"/>
                <a:ea typeface="Calibri" pitchFamily="34" charset="0"/>
                <a:cs typeface="Calibri" pitchFamily="34" charset="0"/>
              </a:rPr>
              <a:t>tab</a:t>
            </a:r>
            <a:r>
              <a:rPr lang="en-US" dirty="0" err="1">
                <a:solidFill>
                  <a:schemeClr val="bg1"/>
                </a:solidFill>
                <a:latin typeface="Courier New" pitchFamily="49" charset="0"/>
                <a:ea typeface="Calibri" pitchFamily="34" charset="0"/>
                <a:cs typeface="Courier New" pitchFamily="49" charset="0"/>
                <a:sym typeface="Wingdings" pitchFamily="2" charset="2"/>
              </a:rPr>
              <a:t>ActionsNew</a:t>
            </a:r>
            <a:r>
              <a:rPr lang="en-US" dirty="0">
                <a:solidFill>
                  <a:schemeClr val="bg1"/>
                </a:solidFill>
                <a:latin typeface="Courier New" pitchFamily="49" charset="0"/>
                <a:ea typeface="Calibri" pitchFamily="34" charset="0"/>
                <a:cs typeface="Courier New" pitchFamily="49" charset="0"/>
                <a:sym typeface="Wingdings" pitchFamily="2" charset="2"/>
              </a:rPr>
              <a:t> Producer</a:t>
            </a:r>
            <a:endParaRPr lang="en-US" dirty="0">
              <a:solidFill>
                <a:schemeClr val="bg1"/>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406727748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79" y="579301"/>
            <a:ext cx="3342698" cy="315348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652" y="1721067"/>
            <a:ext cx="3598248" cy="471588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79" y="3832225"/>
            <a:ext cx="4381500" cy="24479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7651" name="Rectangle 2"/>
          <p:cNvSpPr>
            <a:spLocks noGrp="1" noChangeArrowheads="1"/>
          </p:cNvSpPr>
          <p:nvPr>
            <p:ph type="title"/>
          </p:nvPr>
        </p:nvSpPr>
        <p:spPr/>
        <p:txBody>
          <a:bodyPr/>
          <a:lstStyle/>
          <a:p>
            <a:pPr eaLnBrk="1" hangingPunct="1"/>
            <a:r>
              <a:rPr lang="en-US" smtClean="0"/>
              <a:t>Producer primary contact</a:t>
            </a:r>
          </a:p>
        </p:txBody>
      </p:sp>
      <p:sp>
        <p:nvSpPr>
          <p:cNvPr id="27652" name="Rectangle 3"/>
          <p:cNvSpPr>
            <a:spLocks noGrp="1" noChangeArrowheads="1"/>
          </p:cNvSpPr>
          <p:nvPr>
            <p:ph idx="1"/>
          </p:nvPr>
        </p:nvSpPr>
        <p:spPr>
          <a:xfrm>
            <a:off x="4774777" y="665903"/>
            <a:ext cx="3822700" cy="1128713"/>
          </a:xfrm>
        </p:spPr>
        <p:txBody>
          <a:bodyPr/>
          <a:lstStyle/>
          <a:p>
            <a:pPr>
              <a:buFont typeface="Arial" charset="0"/>
              <a:buChar char="•"/>
            </a:pPr>
            <a:r>
              <a:rPr lang="en-US" sz="2200" dirty="0" smtClean="0"/>
              <a:t>Every producer must have one contact with role of Primary</a:t>
            </a:r>
          </a:p>
        </p:txBody>
      </p:sp>
      <p:sp>
        <p:nvSpPr>
          <p:cNvPr id="27653" name="AutoShape 6"/>
          <p:cNvSpPr>
            <a:spLocks noChangeArrowheads="1"/>
          </p:cNvSpPr>
          <p:nvPr/>
        </p:nvSpPr>
        <p:spPr bwMode="auto">
          <a:xfrm>
            <a:off x="4035425" y="6021388"/>
            <a:ext cx="536575" cy="2587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4" name="AutoShape 8"/>
          <p:cNvSpPr>
            <a:spLocks noChangeArrowheads="1"/>
          </p:cNvSpPr>
          <p:nvPr/>
        </p:nvSpPr>
        <p:spPr bwMode="auto">
          <a:xfrm>
            <a:off x="6798776" y="6150769"/>
            <a:ext cx="821224" cy="22051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a:p>
        </p:txBody>
      </p:sp>
      <p:sp>
        <p:nvSpPr>
          <p:cNvPr id="27655" name="AutoShape 12"/>
          <p:cNvSpPr>
            <a:spLocks noChangeArrowheads="1"/>
          </p:cNvSpPr>
          <p:nvPr/>
        </p:nvSpPr>
        <p:spPr bwMode="auto">
          <a:xfrm>
            <a:off x="8390215" y="114300"/>
            <a:ext cx="601662" cy="61436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56" name="Text Box 15"/>
          <p:cNvSpPr txBox="1">
            <a:spLocks noChangeArrowheads="1"/>
          </p:cNvSpPr>
          <p:nvPr/>
        </p:nvSpPr>
        <p:spPr bwMode="auto">
          <a:xfrm>
            <a:off x="8528327" y="7620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#1</a:t>
            </a:r>
          </a:p>
        </p:txBody>
      </p:sp>
      <p:sp>
        <p:nvSpPr>
          <p:cNvPr id="27659" name="Line 7"/>
          <p:cNvSpPr>
            <a:spLocks noChangeShapeType="1"/>
          </p:cNvSpPr>
          <p:nvPr/>
        </p:nvSpPr>
        <p:spPr bwMode="auto">
          <a:xfrm flipV="1">
            <a:off x="1884219" y="1930400"/>
            <a:ext cx="3115433" cy="1191491"/>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a:p>
        </p:txBody>
      </p:sp>
      <p:sp>
        <p:nvSpPr>
          <p:cNvPr id="27660" name="Line 9"/>
          <p:cNvSpPr>
            <a:spLocks noChangeShapeType="1"/>
          </p:cNvSpPr>
          <p:nvPr/>
        </p:nvSpPr>
        <p:spPr bwMode="auto">
          <a:xfrm flipH="1">
            <a:off x="4230254" y="2356643"/>
            <a:ext cx="921471" cy="147558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endParaRPr lang="en-US"/>
          </a:p>
        </p:txBody>
      </p:sp>
      <p:grpSp>
        <p:nvGrpSpPr>
          <p:cNvPr id="16" name="Group 143"/>
          <p:cNvGrpSpPr>
            <a:grpSpLocks/>
          </p:cNvGrpSpPr>
          <p:nvPr/>
        </p:nvGrpSpPr>
        <p:grpSpPr bwMode="auto">
          <a:xfrm>
            <a:off x="2031059" y="2817091"/>
            <a:ext cx="282575" cy="304800"/>
            <a:chOff x="4149725" y="4149725"/>
            <a:chExt cx="282575" cy="304800"/>
          </a:xfrm>
        </p:grpSpPr>
        <p:sp>
          <p:nvSpPr>
            <p:cNvPr id="17"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a:p>
          </p:txBody>
        </p:sp>
        <p:sp>
          <p:nvSpPr>
            <p:cNvPr id="18"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a:solidFill>
                    <a:srgbClr val="D33941"/>
                  </a:solidFill>
                </a:rPr>
                <a:t>1</a:t>
              </a:r>
            </a:p>
          </p:txBody>
        </p:sp>
      </p:grpSp>
      <p:grpSp>
        <p:nvGrpSpPr>
          <p:cNvPr id="19" name="Group 144"/>
          <p:cNvGrpSpPr>
            <a:grpSpLocks/>
          </p:cNvGrpSpPr>
          <p:nvPr/>
        </p:nvGrpSpPr>
        <p:grpSpPr bwMode="auto">
          <a:xfrm>
            <a:off x="4321245" y="3276600"/>
            <a:ext cx="282575" cy="304800"/>
            <a:chOff x="4149725" y="4149725"/>
            <a:chExt cx="282575" cy="304800"/>
          </a:xfrm>
        </p:grpSpPr>
        <p:sp>
          <p:nvSpPr>
            <p:cNvPr id="20"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a:p>
          </p:txBody>
        </p:sp>
        <p:sp>
          <p:nvSpPr>
            <p:cNvPr id="21"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dirty="0">
                  <a:solidFill>
                    <a:srgbClr val="D33941"/>
                  </a:solidFill>
                </a:rPr>
                <a:t>2</a:t>
              </a:r>
            </a:p>
          </p:txBody>
        </p:sp>
      </p:grpSp>
    </p:spTree>
    <p:extLst>
      <p:ext uri="{BB962C8B-B14F-4D97-AF65-F5344CB8AC3E}">
        <p14:creationId xmlns:p14="http://schemas.microsoft.com/office/powerpoint/2010/main" val="11946238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459" y="4409055"/>
            <a:ext cx="5248275" cy="17621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743" y="1983039"/>
            <a:ext cx="6715258" cy="189619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76" name="Rectangle 2"/>
          <p:cNvSpPr>
            <a:spLocks noGrp="1" noChangeArrowheads="1"/>
          </p:cNvSpPr>
          <p:nvPr>
            <p:ph type="title"/>
          </p:nvPr>
        </p:nvSpPr>
        <p:spPr/>
        <p:txBody>
          <a:bodyPr/>
          <a:lstStyle/>
          <a:p>
            <a:pPr eaLnBrk="1" hangingPunct="1"/>
            <a:r>
              <a:rPr lang="en-US" smtClean="0"/>
              <a:t>Step 2: Add producer codes</a:t>
            </a:r>
          </a:p>
        </p:txBody>
      </p:sp>
      <p:sp>
        <p:nvSpPr>
          <p:cNvPr id="2" name="Content Placeholder 1"/>
          <p:cNvSpPr>
            <a:spLocks noGrp="1"/>
          </p:cNvSpPr>
          <p:nvPr>
            <p:ph idx="1"/>
          </p:nvPr>
        </p:nvSpPr>
        <p:spPr/>
        <p:txBody>
          <a:bodyPr/>
          <a:lstStyle/>
          <a:p>
            <a:r>
              <a:rPr lang="en-US" dirty="0" smtClean="0"/>
              <a:t>A producer must have at least one producer code</a:t>
            </a:r>
          </a:p>
          <a:p>
            <a:r>
              <a:rPr lang="en-US" dirty="0" smtClean="0"/>
              <a:t>Think of the producer code as the commission earner</a:t>
            </a:r>
            <a:endParaRPr lang="en-US" dirty="0"/>
          </a:p>
        </p:txBody>
      </p:sp>
      <p:sp>
        <p:nvSpPr>
          <p:cNvPr id="28678" name="Line 6"/>
          <p:cNvSpPr>
            <a:spLocks noChangeShapeType="1"/>
          </p:cNvSpPr>
          <p:nvPr/>
        </p:nvSpPr>
        <p:spPr bwMode="auto">
          <a:xfrm>
            <a:off x="5052273" y="3856191"/>
            <a:ext cx="646544" cy="552864"/>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a:p>
        </p:txBody>
      </p:sp>
      <p:sp>
        <p:nvSpPr>
          <p:cNvPr id="28679" name="AutoShape 7"/>
          <p:cNvSpPr>
            <a:spLocks noChangeArrowheads="1"/>
          </p:cNvSpPr>
          <p:nvPr/>
        </p:nvSpPr>
        <p:spPr bwMode="auto">
          <a:xfrm>
            <a:off x="2869459" y="5870277"/>
            <a:ext cx="579437" cy="3048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8680" name="Line 8"/>
          <p:cNvSpPr>
            <a:spLocks noChangeShapeType="1"/>
          </p:cNvSpPr>
          <p:nvPr/>
        </p:nvSpPr>
        <p:spPr bwMode="auto">
          <a:xfrm flipV="1">
            <a:off x="3159177" y="4008590"/>
            <a:ext cx="627653" cy="1861684"/>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a:p>
        </p:txBody>
      </p:sp>
      <p:grpSp>
        <p:nvGrpSpPr>
          <p:cNvPr id="28681" name="Group 9"/>
          <p:cNvGrpSpPr>
            <a:grpSpLocks/>
          </p:cNvGrpSpPr>
          <p:nvPr/>
        </p:nvGrpSpPr>
        <p:grpSpPr bwMode="auto">
          <a:xfrm>
            <a:off x="8077200" y="195263"/>
            <a:ext cx="563563" cy="365125"/>
            <a:chOff x="4831" y="3072"/>
            <a:chExt cx="355" cy="230"/>
          </a:xfrm>
        </p:grpSpPr>
        <p:sp>
          <p:nvSpPr>
            <p:cNvPr id="28685" name="Rectangle 10"/>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8686" name="Text Box 11"/>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28682" name="Group 12"/>
          <p:cNvGrpSpPr>
            <a:grpSpLocks/>
          </p:cNvGrpSpPr>
          <p:nvPr/>
        </p:nvGrpSpPr>
        <p:grpSpPr bwMode="auto">
          <a:xfrm>
            <a:off x="8242300" y="533400"/>
            <a:ext cx="563563" cy="365125"/>
            <a:chOff x="4935" y="3285"/>
            <a:chExt cx="355" cy="230"/>
          </a:xfrm>
        </p:grpSpPr>
        <p:sp>
          <p:nvSpPr>
            <p:cNvPr id="28683" name="Rectangle 13"/>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8684" name="Text Box 14"/>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nvGrpSpPr>
          <p:cNvPr id="17" name="Group 143"/>
          <p:cNvGrpSpPr>
            <a:grpSpLocks/>
          </p:cNvGrpSpPr>
          <p:nvPr/>
        </p:nvGrpSpPr>
        <p:grpSpPr bwMode="auto">
          <a:xfrm>
            <a:off x="5352308" y="3856190"/>
            <a:ext cx="282575" cy="304800"/>
            <a:chOff x="4149725" y="4149725"/>
            <a:chExt cx="282575" cy="304800"/>
          </a:xfrm>
        </p:grpSpPr>
        <p:sp>
          <p:nvSpPr>
            <p:cNvPr id="18"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a:p>
          </p:txBody>
        </p:sp>
        <p:sp>
          <p:nvSpPr>
            <p:cNvPr id="19"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a:solidFill>
                    <a:srgbClr val="D33941"/>
                  </a:solidFill>
                </a:rPr>
                <a:t>1</a:t>
              </a:r>
            </a:p>
          </p:txBody>
        </p:sp>
      </p:grpSp>
      <p:grpSp>
        <p:nvGrpSpPr>
          <p:cNvPr id="20" name="Group 144"/>
          <p:cNvGrpSpPr>
            <a:grpSpLocks/>
          </p:cNvGrpSpPr>
          <p:nvPr/>
        </p:nvGrpSpPr>
        <p:grpSpPr bwMode="auto">
          <a:xfrm>
            <a:off x="2505344" y="5870277"/>
            <a:ext cx="282575" cy="304800"/>
            <a:chOff x="4149725" y="4149725"/>
            <a:chExt cx="282575" cy="304800"/>
          </a:xfrm>
        </p:grpSpPr>
        <p:sp>
          <p:nvSpPr>
            <p:cNvPr id="21"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a:spcBef>
                  <a:spcPct val="50000"/>
                </a:spcBef>
                <a:spcAft>
                  <a:spcPct val="30000"/>
                </a:spcAft>
                <a:buClr>
                  <a:schemeClr val="tx1"/>
                </a:buClr>
              </a:pPr>
              <a:endParaRPr lang="en-US" sz="1800"/>
            </a:p>
          </p:txBody>
        </p:sp>
        <p:sp>
          <p:nvSpPr>
            <p:cNvPr id="22"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800">
                  <a:solidFill>
                    <a:srgbClr val="D33941"/>
                  </a:solidFill>
                </a:rPr>
                <a:t>2</a:t>
              </a:r>
            </a:p>
          </p:txBody>
        </p:sp>
      </p:grpSp>
    </p:spTree>
    <p:extLst>
      <p:ext uri="{BB962C8B-B14F-4D97-AF65-F5344CB8AC3E}">
        <p14:creationId xmlns:p14="http://schemas.microsoft.com/office/powerpoint/2010/main" val="45765364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Why producer codes?</a:t>
            </a:r>
          </a:p>
        </p:txBody>
      </p:sp>
      <p:sp>
        <p:nvSpPr>
          <p:cNvPr id="29699" name="Rectangle 3"/>
          <p:cNvSpPr>
            <a:spLocks noGrp="1" noChangeArrowheads="1"/>
          </p:cNvSpPr>
          <p:nvPr>
            <p:ph idx="1"/>
          </p:nvPr>
        </p:nvSpPr>
        <p:spPr/>
        <p:txBody>
          <a:bodyPr/>
          <a:lstStyle/>
          <a:p>
            <a:pPr>
              <a:buFont typeface="Arial" charset="0"/>
              <a:buChar char="•"/>
            </a:pPr>
            <a:r>
              <a:rPr lang="en-US" smtClean="0"/>
              <a:t>The code associates a producer with a commission plan and allows different commission rates to be paid</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pPr>
              <a:buFont typeface="Arial" charset="0"/>
              <a:buChar char="•"/>
            </a:pPr>
            <a:endParaRPr lang="en-US" smtClean="0"/>
          </a:p>
          <a:p>
            <a:pPr>
              <a:buFont typeface="Arial" charset="0"/>
              <a:buChar char="•"/>
            </a:pPr>
            <a:r>
              <a:rPr lang="en-US" smtClean="0"/>
              <a:t>Producer codes can: </a:t>
            </a:r>
          </a:p>
          <a:p>
            <a:pPr lvl="1"/>
            <a:r>
              <a:rPr lang="en-US" smtClean="0"/>
              <a:t>Identify the sales office that sold the policy </a:t>
            </a:r>
          </a:p>
          <a:p>
            <a:pPr lvl="1"/>
            <a:r>
              <a:rPr lang="en-US" smtClean="0"/>
              <a:t>Apply a different commission rate depending on the line of business </a:t>
            </a:r>
          </a:p>
          <a:p>
            <a:pPr lvl="1"/>
            <a:r>
              <a:rPr lang="en-US" smtClean="0"/>
              <a:t>Enable better tracking of money, better security</a:t>
            </a:r>
          </a:p>
          <a:p>
            <a:pPr lvl="1"/>
            <a:endParaRPr lang="en-US" smtClean="0"/>
          </a:p>
          <a:p>
            <a:pPr>
              <a:buFontTx/>
              <a:buChar char="-"/>
            </a:pPr>
            <a:endParaRPr lang="en-US" smtClean="0"/>
          </a:p>
          <a:p>
            <a:pPr lvl="1"/>
            <a:endParaRPr lang="en-US" smtClean="0"/>
          </a:p>
        </p:txBody>
      </p:sp>
      <p:grpSp>
        <p:nvGrpSpPr>
          <p:cNvPr id="29700" name="Group 256"/>
          <p:cNvGrpSpPr>
            <a:grpSpLocks/>
          </p:cNvGrpSpPr>
          <p:nvPr/>
        </p:nvGrpSpPr>
        <p:grpSpPr bwMode="auto">
          <a:xfrm>
            <a:off x="857250" y="1909763"/>
            <a:ext cx="7413625" cy="2320925"/>
            <a:chOff x="561" y="1373"/>
            <a:chExt cx="4670" cy="1462"/>
          </a:xfrm>
        </p:grpSpPr>
        <p:sp>
          <p:nvSpPr>
            <p:cNvPr id="29701" name="Line 184"/>
            <p:cNvSpPr>
              <a:spLocks noChangeShapeType="1"/>
            </p:cNvSpPr>
            <p:nvPr/>
          </p:nvSpPr>
          <p:spPr bwMode="auto">
            <a:xfrm flipH="1">
              <a:off x="1057" y="2429"/>
              <a:ext cx="1657" cy="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2" name="Line 185"/>
            <p:cNvSpPr>
              <a:spLocks noChangeShapeType="1"/>
            </p:cNvSpPr>
            <p:nvPr/>
          </p:nvSpPr>
          <p:spPr bwMode="auto">
            <a:xfrm>
              <a:off x="2812" y="2392"/>
              <a:ext cx="1169" cy="26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Line 186"/>
            <p:cNvSpPr>
              <a:spLocks noChangeShapeType="1"/>
            </p:cNvSpPr>
            <p:nvPr/>
          </p:nvSpPr>
          <p:spPr bwMode="auto">
            <a:xfrm>
              <a:off x="2831" y="2218"/>
              <a:ext cx="1221" cy="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187"/>
            <p:cNvSpPr>
              <a:spLocks noChangeShapeType="1"/>
            </p:cNvSpPr>
            <p:nvPr/>
          </p:nvSpPr>
          <p:spPr bwMode="auto">
            <a:xfrm flipV="1">
              <a:off x="2855" y="1740"/>
              <a:ext cx="1130" cy="247"/>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05" name="Group 188"/>
            <p:cNvGrpSpPr>
              <a:grpSpLocks/>
            </p:cNvGrpSpPr>
            <p:nvPr/>
          </p:nvGrpSpPr>
          <p:grpSpPr bwMode="auto">
            <a:xfrm>
              <a:off x="775" y="2115"/>
              <a:ext cx="472" cy="532"/>
              <a:chOff x="2324" y="435"/>
              <a:chExt cx="933" cy="1052"/>
            </a:xfrm>
          </p:grpSpPr>
          <p:sp>
            <p:nvSpPr>
              <p:cNvPr id="29764" name="AutoShape 1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9765" name="Freeform 1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6" name="Freeform 1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7" name="Freeform 1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68" name="Group 193"/>
              <p:cNvGrpSpPr>
                <a:grpSpLocks/>
              </p:cNvGrpSpPr>
              <p:nvPr/>
            </p:nvGrpSpPr>
            <p:grpSpPr bwMode="auto">
              <a:xfrm>
                <a:off x="2889" y="957"/>
                <a:ext cx="348" cy="510"/>
                <a:chOff x="2784" y="3210"/>
                <a:chExt cx="523" cy="772"/>
              </a:xfrm>
            </p:grpSpPr>
            <p:sp>
              <p:nvSpPr>
                <p:cNvPr id="29769" name="AutoShape 1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770" name="AutoShape 1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771" name="AutoShape 1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772" name="Oval 1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9706" name="Text Box 198"/>
            <p:cNvSpPr txBox="1">
              <a:spLocks noChangeArrowheads="1"/>
            </p:cNvSpPr>
            <p:nvPr/>
          </p:nvSpPr>
          <p:spPr bwMode="auto">
            <a:xfrm>
              <a:off x="561" y="1373"/>
              <a:ext cx="8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Policy</a:t>
              </a:r>
            </a:p>
          </p:txBody>
        </p:sp>
        <p:sp>
          <p:nvSpPr>
            <p:cNvPr id="29707" name="Text Box 199"/>
            <p:cNvSpPr txBox="1">
              <a:spLocks noChangeArrowheads="1"/>
            </p:cNvSpPr>
            <p:nvPr/>
          </p:nvSpPr>
          <p:spPr bwMode="auto">
            <a:xfrm>
              <a:off x="1899" y="1373"/>
              <a:ext cx="8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Producer</a:t>
              </a:r>
            </a:p>
          </p:txBody>
        </p:sp>
        <p:grpSp>
          <p:nvGrpSpPr>
            <p:cNvPr id="29708" name="Group 200"/>
            <p:cNvGrpSpPr>
              <a:grpSpLocks/>
            </p:cNvGrpSpPr>
            <p:nvPr/>
          </p:nvGrpSpPr>
          <p:grpSpPr bwMode="auto">
            <a:xfrm>
              <a:off x="2495" y="1911"/>
              <a:ext cx="355" cy="230"/>
              <a:chOff x="4831" y="3072"/>
              <a:chExt cx="355" cy="230"/>
            </a:xfrm>
          </p:grpSpPr>
          <p:sp>
            <p:nvSpPr>
              <p:cNvPr id="29762" name="Rectangle 201"/>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9763" name="Text Box 202"/>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29709" name="Group 203"/>
            <p:cNvGrpSpPr>
              <a:grpSpLocks/>
            </p:cNvGrpSpPr>
            <p:nvPr/>
          </p:nvGrpSpPr>
          <p:grpSpPr bwMode="auto">
            <a:xfrm>
              <a:off x="2599" y="2096"/>
              <a:ext cx="355" cy="230"/>
              <a:chOff x="4935" y="3285"/>
              <a:chExt cx="355" cy="230"/>
            </a:xfrm>
          </p:grpSpPr>
          <p:sp>
            <p:nvSpPr>
              <p:cNvPr id="29760" name="Rectangle 204"/>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9761" name="Text Box 205"/>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nvGrpSpPr>
            <p:cNvPr id="29710" name="Group 206"/>
            <p:cNvGrpSpPr>
              <a:grpSpLocks/>
            </p:cNvGrpSpPr>
            <p:nvPr/>
          </p:nvGrpSpPr>
          <p:grpSpPr bwMode="auto">
            <a:xfrm>
              <a:off x="2707" y="2283"/>
              <a:ext cx="355" cy="230"/>
              <a:chOff x="4935" y="3285"/>
              <a:chExt cx="355" cy="230"/>
            </a:xfrm>
          </p:grpSpPr>
          <p:sp>
            <p:nvSpPr>
              <p:cNvPr id="29758" name="Rectangle 20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29759" name="Text Box 208"/>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003</a:t>
                </a:r>
              </a:p>
            </p:txBody>
          </p:sp>
        </p:grpSp>
        <p:grpSp>
          <p:nvGrpSpPr>
            <p:cNvPr id="29711" name="Group 209"/>
            <p:cNvGrpSpPr>
              <a:grpSpLocks/>
            </p:cNvGrpSpPr>
            <p:nvPr/>
          </p:nvGrpSpPr>
          <p:grpSpPr bwMode="auto">
            <a:xfrm>
              <a:off x="2047" y="1742"/>
              <a:ext cx="526" cy="653"/>
              <a:chOff x="2634" y="2618"/>
              <a:chExt cx="538" cy="692"/>
            </a:xfrm>
          </p:grpSpPr>
          <p:sp>
            <p:nvSpPr>
              <p:cNvPr id="29746" name="AutoShape 21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9747" name="Freeform 21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9748" name="Freeform 21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sp>
            <p:nvSpPr>
              <p:cNvPr id="29749" name="Rectangle 21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9750" name="Rectangle 21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9751" name="Oval 21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752" name="Oval 21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753" name="Oval 21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754" name="Oval 21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755" name="Freeform 21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56" name="Freeform 22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57" name="Freeform 22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29712" name="Group 222"/>
            <p:cNvGrpSpPr>
              <a:grpSpLocks/>
            </p:cNvGrpSpPr>
            <p:nvPr/>
          </p:nvGrpSpPr>
          <p:grpSpPr bwMode="auto">
            <a:xfrm>
              <a:off x="3972" y="2509"/>
              <a:ext cx="663" cy="326"/>
              <a:chOff x="2541" y="2021"/>
              <a:chExt cx="829" cy="408"/>
            </a:xfrm>
          </p:grpSpPr>
          <p:grpSp>
            <p:nvGrpSpPr>
              <p:cNvPr id="29737" name="Group 223"/>
              <p:cNvGrpSpPr>
                <a:grpSpLocks/>
              </p:cNvGrpSpPr>
              <p:nvPr/>
            </p:nvGrpSpPr>
            <p:grpSpPr bwMode="auto">
              <a:xfrm>
                <a:off x="2806" y="2035"/>
                <a:ext cx="564" cy="394"/>
                <a:chOff x="2237" y="1618"/>
                <a:chExt cx="745" cy="520"/>
              </a:xfrm>
            </p:grpSpPr>
            <p:sp>
              <p:nvSpPr>
                <p:cNvPr id="29739" name="Rectangle 224"/>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9740" name="AutoShape 22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41" name="Freeform 22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2" name="Freeform 227"/>
                <p:cNvSpPr>
                  <a:spLocks/>
                </p:cNvSpPr>
                <p:nvPr/>
              </p:nvSpPr>
              <p:spPr bwMode="auto">
                <a:xfrm>
                  <a:off x="2439" y="1629"/>
                  <a:ext cx="173" cy="484"/>
                </a:xfrm>
                <a:custGeom>
                  <a:avLst/>
                  <a:gdLst>
                    <a:gd name="T0" fmla="*/ 1 w 259"/>
                    <a:gd name="T1" fmla="*/ 3 h 723"/>
                    <a:gd name="T2" fmla="*/ 1 w 259"/>
                    <a:gd name="T3" fmla="*/ 2 h 723"/>
                    <a:gd name="T4" fmla="*/ 1 w 259"/>
                    <a:gd name="T5" fmla="*/ 2 h 723"/>
                    <a:gd name="T6" fmla="*/ 1 w 259"/>
                    <a:gd name="T7" fmla="*/ 2 h 723"/>
                    <a:gd name="T8" fmla="*/ 1 w 259"/>
                    <a:gd name="T9" fmla="*/ 2 h 723"/>
                    <a:gd name="T10" fmla="*/ 1 w 259"/>
                    <a:gd name="T11" fmla="*/ 2 h 723"/>
                    <a:gd name="T12" fmla="*/ 1 w 259"/>
                    <a:gd name="T13" fmla="*/ 2 h 723"/>
                    <a:gd name="T14" fmla="*/ 1 w 259"/>
                    <a:gd name="T15" fmla="*/ 2 h 723"/>
                    <a:gd name="T16" fmla="*/ 1 w 259"/>
                    <a:gd name="T17" fmla="*/ 2 h 723"/>
                    <a:gd name="T18" fmla="*/ 1 w 259"/>
                    <a:gd name="T19" fmla="*/ 2 h 723"/>
                    <a:gd name="T20" fmla="*/ 1 w 259"/>
                    <a:gd name="T21" fmla="*/ 2 h 723"/>
                    <a:gd name="T22" fmla="*/ 1 w 259"/>
                    <a:gd name="T23" fmla="*/ 2 h 723"/>
                    <a:gd name="T24" fmla="*/ 1 w 259"/>
                    <a:gd name="T25" fmla="*/ 2 h 723"/>
                    <a:gd name="T26" fmla="*/ 1 w 259"/>
                    <a:gd name="T27" fmla="*/ 2 h 723"/>
                    <a:gd name="T28" fmla="*/ 1 w 259"/>
                    <a:gd name="T29" fmla="*/ 2 h 723"/>
                    <a:gd name="T30" fmla="*/ 1 w 259"/>
                    <a:gd name="T31" fmla="*/ 2 h 723"/>
                    <a:gd name="T32" fmla="*/ 1 w 259"/>
                    <a:gd name="T33" fmla="*/ 2 h 723"/>
                    <a:gd name="T34" fmla="*/ 1 w 259"/>
                    <a:gd name="T35" fmla="*/ 2 h 723"/>
                    <a:gd name="T36" fmla="*/ 1 w 259"/>
                    <a:gd name="T37" fmla="*/ 2 h 723"/>
                    <a:gd name="T38" fmla="*/ 1 w 259"/>
                    <a:gd name="T39" fmla="*/ 2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2 h 723"/>
                    <a:gd name="T106" fmla="*/ 1 w 259"/>
                    <a:gd name="T107" fmla="*/ 2 h 723"/>
                    <a:gd name="T108" fmla="*/ 1 w 259"/>
                    <a:gd name="T109" fmla="*/ 2 h 723"/>
                    <a:gd name="T110" fmla="*/ 1 w 259"/>
                    <a:gd name="T111" fmla="*/ 2 h 723"/>
                    <a:gd name="T112" fmla="*/ 1 w 259"/>
                    <a:gd name="T113" fmla="*/ 2 h 723"/>
                    <a:gd name="T114" fmla="*/ 1 w 259"/>
                    <a:gd name="T115" fmla="*/ 2 h 723"/>
                    <a:gd name="T116" fmla="*/ 1 w 259"/>
                    <a:gd name="T117" fmla="*/ 2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3" name="Freeform 22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4" name="Freeform 22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2 h 655"/>
                    <a:gd name="T66" fmla="*/ 1 w 226"/>
                    <a:gd name="T67" fmla="*/ 2 h 655"/>
                    <a:gd name="T68" fmla="*/ 1 w 226"/>
                    <a:gd name="T69" fmla="*/ 2 h 655"/>
                    <a:gd name="T70" fmla="*/ 1 w 226"/>
                    <a:gd name="T71" fmla="*/ 2 h 655"/>
                    <a:gd name="T72" fmla="*/ 1 w 226"/>
                    <a:gd name="T73" fmla="*/ 2 h 655"/>
                    <a:gd name="T74" fmla="*/ 1 w 226"/>
                    <a:gd name="T75" fmla="*/ 2 h 655"/>
                    <a:gd name="T76" fmla="*/ 1 w 226"/>
                    <a:gd name="T77" fmla="*/ 2 h 655"/>
                    <a:gd name="T78" fmla="*/ 1 w 226"/>
                    <a:gd name="T79" fmla="*/ 2 h 655"/>
                    <a:gd name="T80" fmla="*/ 1 w 226"/>
                    <a:gd name="T81" fmla="*/ 2 h 655"/>
                    <a:gd name="T82" fmla="*/ 1 w 226"/>
                    <a:gd name="T83" fmla="*/ 2 h 655"/>
                    <a:gd name="T84" fmla="*/ 1 w 226"/>
                    <a:gd name="T85" fmla="*/ 2 h 655"/>
                    <a:gd name="T86" fmla="*/ 1 w 226"/>
                    <a:gd name="T87" fmla="*/ 2 h 655"/>
                    <a:gd name="T88" fmla="*/ 1 w 226"/>
                    <a:gd name="T89" fmla="*/ 2 h 655"/>
                    <a:gd name="T90" fmla="*/ 1 w 226"/>
                    <a:gd name="T91" fmla="*/ 2 h 655"/>
                    <a:gd name="T92" fmla="*/ 1 w 226"/>
                    <a:gd name="T93" fmla="*/ 2 h 655"/>
                    <a:gd name="T94" fmla="*/ 1 w 226"/>
                    <a:gd name="T95" fmla="*/ 2 h 655"/>
                    <a:gd name="T96" fmla="*/ 1 w 226"/>
                    <a:gd name="T97" fmla="*/ 2 h 655"/>
                    <a:gd name="T98" fmla="*/ 1 w 226"/>
                    <a:gd name="T99" fmla="*/ 2 h 655"/>
                    <a:gd name="T100" fmla="*/ 1 w 226"/>
                    <a:gd name="T101" fmla="*/ 2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5" name="Rectangle 230"/>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sp>
            <p:nvSpPr>
              <p:cNvPr id="29738" name="AutoShape 231"/>
              <p:cNvSpPr>
                <a:spLocks noChangeArrowheads="1"/>
              </p:cNvSpPr>
              <p:nvPr/>
            </p:nvSpPr>
            <p:spPr bwMode="auto">
              <a:xfrm>
                <a:off x="2541" y="2021"/>
                <a:ext cx="414" cy="371"/>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grpSp>
          <p:nvGrpSpPr>
            <p:cNvPr id="29713" name="Group 232"/>
            <p:cNvGrpSpPr>
              <a:grpSpLocks/>
            </p:cNvGrpSpPr>
            <p:nvPr/>
          </p:nvGrpSpPr>
          <p:grpSpPr bwMode="auto">
            <a:xfrm>
              <a:off x="3972" y="2070"/>
              <a:ext cx="663" cy="326"/>
              <a:chOff x="2541" y="2021"/>
              <a:chExt cx="829" cy="408"/>
            </a:xfrm>
          </p:grpSpPr>
          <p:grpSp>
            <p:nvGrpSpPr>
              <p:cNvPr id="29728" name="Group 233"/>
              <p:cNvGrpSpPr>
                <a:grpSpLocks/>
              </p:cNvGrpSpPr>
              <p:nvPr/>
            </p:nvGrpSpPr>
            <p:grpSpPr bwMode="auto">
              <a:xfrm>
                <a:off x="2806" y="2035"/>
                <a:ext cx="564" cy="394"/>
                <a:chOff x="2237" y="1618"/>
                <a:chExt cx="745" cy="520"/>
              </a:xfrm>
            </p:grpSpPr>
            <p:sp>
              <p:nvSpPr>
                <p:cNvPr id="29730" name="Rectangle 234"/>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9731" name="AutoShape 23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32" name="Freeform 23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Freeform 237"/>
                <p:cNvSpPr>
                  <a:spLocks/>
                </p:cNvSpPr>
                <p:nvPr/>
              </p:nvSpPr>
              <p:spPr bwMode="auto">
                <a:xfrm>
                  <a:off x="2439" y="1629"/>
                  <a:ext cx="173" cy="484"/>
                </a:xfrm>
                <a:custGeom>
                  <a:avLst/>
                  <a:gdLst>
                    <a:gd name="T0" fmla="*/ 1 w 259"/>
                    <a:gd name="T1" fmla="*/ 3 h 723"/>
                    <a:gd name="T2" fmla="*/ 1 w 259"/>
                    <a:gd name="T3" fmla="*/ 2 h 723"/>
                    <a:gd name="T4" fmla="*/ 1 w 259"/>
                    <a:gd name="T5" fmla="*/ 2 h 723"/>
                    <a:gd name="T6" fmla="*/ 1 w 259"/>
                    <a:gd name="T7" fmla="*/ 2 h 723"/>
                    <a:gd name="T8" fmla="*/ 1 w 259"/>
                    <a:gd name="T9" fmla="*/ 2 h 723"/>
                    <a:gd name="T10" fmla="*/ 1 w 259"/>
                    <a:gd name="T11" fmla="*/ 2 h 723"/>
                    <a:gd name="T12" fmla="*/ 1 w 259"/>
                    <a:gd name="T13" fmla="*/ 2 h 723"/>
                    <a:gd name="T14" fmla="*/ 1 w 259"/>
                    <a:gd name="T15" fmla="*/ 2 h 723"/>
                    <a:gd name="T16" fmla="*/ 1 w 259"/>
                    <a:gd name="T17" fmla="*/ 2 h 723"/>
                    <a:gd name="T18" fmla="*/ 1 w 259"/>
                    <a:gd name="T19" fmla="*/ 2 h 723"/>
                    <a:gd name="T20" fmla="*/ 1 w 259"/>
                    <a:gd name="T21" fmla="*/ 2 h 723"/>
                    <a:gd name="T22" fmla="*/ 1 w 259"/>
                    <a:gd name="T23" fmla="*/ 2 h 723"/>
                    <a:gd name="T24" fmla="*/ 1 w 259"/>
                    <a:gd name="T25" fmla="*/ 2 h 723"/>
                    <a:gd name="T26" fmla="*/ 1 w 259"/>
                    <a:gd name="T27" fmla="*/ 2 h 723"/>
                    <a:gd name="T28" fmla="*/ 1 w 259"/>
                    <a:gd name="T29" fmla="*/ 2 h 723"/>
                    <a:gd name="T30" fmla="*/ 1 w 259"/>
                    <a:gd name="T31" fmla="*/ 2 h 723"/>
                    <a:gd name="T32" fmla="*/ 1 w 259"/>
                    <a:gd name="T33" fmla="*/ 2 h 723"/>
                    <a:gd name="T34" fmla="*/ 1 w 259"/>
                    <a:gd name="T35" fmla="*/ 2 h 723"/>
                    <a:gd name="T36" fmla="*/ 1 w 259"/>
                    <a:gd name="T37" fmla="*/ 2 h 723"/>
                    <a:gd name="T38" fmla="*/ 1 w 259"/>
                    <a:gd name="T39" fmla="*/ 2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2 h 723"/>
                    <a:gd name="T106" fmla="*/ 1 w 259"/>
                    <a:gd name="T107" fmla="*/ 2 h 723"/>
                    <a:gd name="T108" fmla="*/ 1 w 259"/>
                    <a:gd name="T109" fmla="*/ 2 h 723"/>
                    <a:gd name="T110" fmla="*/ 1 w 259"/>
                    <a:gd name="T111" fmla="*/ 2 h 723"/>
                    <a:gd name="T112" fmla="*/ 1 w 259"/>
                    <a:gd name="T113" fmla="*/ 2 h 723"/>
                    <a:gd name="T114" fmla="*/ 1 w 259"/>
                    <a:gd name="T115" fmla="*/ 2 h 723"/>
                    <a:gd name="T116" fmla="*/ 1 w 259"/>
                    <a:gd name="T117" fmla="*/ 2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4" name="Freeform 23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5" name="Freeform 23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2 h 655"/>
                    <a:gd name="T66" fmla="*/ 1 w 226"/>
                    <a:gd name="T67" fmla="*/ 2 h 655"/>
                    <a:gd name="T68" fmla="*/ 1 w 226"/>
                    <a:gd name="T69" fmla="*/ 2 h 655"/>
                    <a:gd name="T70" fmla="*/ 1 w 226"/>
                    <a:gd name="T71" fmla="*/ 2 h 655"/>
                    <a:gd name="T72" fmla="*/ 1 w 226"/>
                    <a:gd name="T73" fmla="*/ 2 h 655"/>
                    <a:gd name="T74" fmla="*/ 1 w 226"/>
                    <a:gd name="T75" fmla="*/ 2 h 655"/>
                    <a:gd name="T76" fmla="*/ 1 w 226"/>
                    <a:gd name="T77" fmla="*/ 2 h 655"/>
                    <a:gd name="T78" fmla="*/ 1 w 226"/>
                    <a:gd name="T79" fmla="*/ 2 h 655"/>
                    <a:gd name="T80" fmla="*/ 1 w 226"/>
                    <a:gd name="T81" fmla="*/ 2 h 655"/>
                    <a:gd name="T82" fmla="*/ 1 w 226"/>
                    <a:gd name="T83" fmla="*/ 2 h 655"/>
                    <a:gd name="T84" fmla="*/ 1 w 226"/>
                    <a:gd name="T85" fmla="*/ 2 h 655"/>
                    <a:gd name="T86" fmla="*/ 1 w 226"/>
                    <a:gd name="T87" fmla="*/ 2 h 655"/>
                    <a:gd name="T88" fmla="*/ 1 w 226"/>
                    <a:gd name="T89" fmla="*/ 2 h 655"/>
                    <a:gd name="T90" fmla="*/ 1 w 226"/>
                    <a:gd name="T91" fmla="*/ 2 h 655"/>
                    <a:gd name="T92" fmla="*/ 1 w 226"/>
                    <a:gd name="T93" fmla="*/ 2 h 655"/>
                    <a:gd name="T94" fmla="*/ 1 w 226"/>
                    <a:gd name="T95" fmla="*/ 2 h 655"/>
                    <a:gd name="T96" fmla="*/ 1 w 226"/>
                    <a:gd name="T97" fmla="*/ 2 h 655"/>
                    <a:gd name="T98" fmla="*/ 1 w 226"/>
                    <a:gd name="T99" fmla="*/ 2 h 655"/>
                    <a:gd name="T100" fmla="*/ 1 w 226"/>
                    <a:gd name="T101" fmla="*/ 2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6" name="Rectangle 240"/>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sp>
            <p:nvSpPr>
              <p:cNvPr id="29729" name="AutoShape 241"/>
              <p:cNvSpPr>
                <a:spLocks noChangeArrowheads="1"/>
              </p:cNvSpPr>
              <p:nvPr/>
            </p:nvSpPr>
            <p:spPr bwMode="auto">
              <a:xfrm>
                <a:off x="2541" y="2021"/>
                <a:ext cx="414" cy="371"/>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grpSp>
          <p:nvGrpSpPr>
            <p:cNvPr id="29714" name="Group 242"/>
            <p:cNvGrpSpPr>
              <a:grpSpLocks/>
            </p:cNvGrpSpPr>
            <p:nvPr/>
          </p:nvGrpSpPr>
          <p:grpSpPr bwMode="auto">
            <a:xfrm>
              <a:off x="3972" y="1606"/>
              <a:ext cx="663" cy="326"/>
              <a:chOff x="2541" y="2021"/>
              <a:chExt cx="829" cy="408"/>
            </a:xfrm>
          </p:grpSpPr>
          <p:grpSp>
            <p:nvGrpSpPr>
              <p:cNvPr id="29719" name="Group 243"/>
              <p:cNvGrpSpPr>
                <a:grpSpLocks/>
              </p:cNvGrpSpPr>
              <p:nvPr/>
            </p:nvGrpSpPr>
            <p:grpSpPr bwMode="auto">
              <a:xfrm>
                <a:off x="2806" y="2035"/>
                <a:ext cx="564" cy="394"/>
                <a:chOff x="2237" y="1618"/>
                <a:chExt cx="745" cy="520"/>
              </a:xfrm>
            </p:grpSpPr>
            <p:sp>
              <p:nvSpPr>
                <p:cNvPr id="29721" name="Rectangle 244"/>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9722" name="AutoShape 24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23" name="Freeform 24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4" name="Freeform 247"/>
                <p:cNvSpPr>
                  <a:spLocks/>
                </p:cNvSpPr>
                <p:nvPr/>
              </p:nvSpPr>
              <p:spPr bwMode="auto">
                <a:xfrm>
                  <a:off x="2439" y="1629"/>
                  <a:ext cx="173" cy="484"/>
                </a:xfrm>
                <a:custGeom>
                  <a:avLst/>
                  <a:gdLst>
                    <a:gd name="T0" fmla="*/ 1 w 259"/>
                    <a:gd name="T1" fmla="*/ 3 h 723"/>
                    <a:gd name="T2" fmla="*/ 1 w 259"/>
                    <a:gd name="T3" fmla="*/ 2 h 723"/>
                    <a:gd name="T4" fmla="*/ 1 w 259"/>
                    <a:gd name="T5" fmla="*/ 2 h 723"/>
                    <a:gd name="T6" fmla="*/ 1 w 259"/>
                    <a:gd name="T7" fmla="*/ 2 h 723"/>
                    <a:gd name="T8" fmla="*/ 1 w 259"/>
                    <a:gd name="T9" fmla="*/ 2 h 723"/>
                    <a:gd name="T10" fmla="*/ 1 w 259"/>
                    <a:gd name="T11" fmla="*/ 2 h 723"/>
                    <a:gd name="T12" fmla="*/ 1 w 259"/>
                    <a:gd name="T13" fmla="*/ 2 h 723"/>
                    <a:gd name="T14" fmla="*/ 1 w 259"/>
                    <a:gd name="T15" fmla="*/ 2 h 723"/>
                    <a:gd name="T16" fmla="*/ 1 w 259"/>
                    <a:gd name="T17" fmla="*/ 2 h 723"/>
                    <a:gd name="T18" fmla="*/ 1 w 259"/>
                    <a:gd name="T19" fmla="*/ 2 h 723"/>
                    <a:gd name="T20" fmla="*/ 1 w 259"/>
                    <a:gd name="T21" fmla="*/ 2 h 723"/>
                    <a:gd name="T22" fmla="*/ 1 w 259"/>
                    <a:gd name="T23" fmla="*/ 2 h 723"/>
                    <a:gd name="T24" fmla="*/ 1 w 259"/>
                    <a:gd name="T25" fmla="*/ 2 h 723"/>
                    <a:gd name="T26" fmla="*/ 1 w 259"/>
                    <a:gd name="T27" fmla="*/ 2 h 723"/>
                    <a:gd name="T28" fmla="*/ 1 w 259"/>
                    <a:gd name="T29" fmla="*/ 2 h 723"/>
                    <a:gd name="T30" fmla="*/ 1 w 259"/>
                    <a:gd name="T31" fmla="*/ 2 h 723"/>
                    <a:gd name="T32" fmla="*/ 1 w 259"/>
                    <a:gd name="T33" fmla="*/ 2 h 723"/>
                    <a:gd name="T34" fmla="*/ 1 w 259"/>
                    <a:gd name="T35" fmla="*/ 2 h 723"/>
                    <a:gd name="T36" fmla="*/ 1 w 259"/>
                    <a:gd name="T37" fmla="*/ 2 h 723"/>
                    <a:gd name="T38" fmla="*/ 1 w 259"/>
                    <a:gd name="T39" fmla="*/ 2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2 h 723"/>
                    <a:gd name="T106" fmla="*/ 1 w 259"/>
                    <a:gd name="T107" fmla="*/ 2 h 723"/>
                    <a:gd name="T108" fmla="*/ 1 w 259"/>
                    <a:gd name="T109" fmla="*/ 2 h 723"/>
                    <a:gd name="T110" fmla="*/ 1 w 259"/>
                    <a:gd name="T111" fmla="*/ 2 h 723"/>
                    <a:gd name="T112" fmla="*/ 1 w 259"/>
                    <a:gd name="T113" fmla="*/ 2 h 723"/>
                    <a:gd name="T114" fmla="*/ 1 w 259"/>
                    <a:gd name="T115" fmla="*/ 2 h 723"/>
                    <a:gd name="T116" fmla="*/ 1 w 259"/>
                    <a:gd name="T117" fmla="*/ 2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5" name="Freeform 24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6" name="Freeform 24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2 h 655"/>
                    <a:gd name="T66" fmla="*/ 1 w 226"/>
                    <a:gd name="T67" fmla="*/ 2 h 655"/>
                    <a:gd name="T68" fmla="*/ 1 w 226"/>
                    <a:gd name="T69" fmla="*/ 2 h 655"/>
                    <a:gd name="T70" fmla="*/ 1 w 226"/>
                    <a:gd name="T71" fmla="*/ 2 h 655"/>
                    <a:gd name="T72" fmla="*/ 1 w 226"/>
                    <a:gd name="T73" fmla="*/ 2 h 655"/>
                    <a:gd name="T74" fmla="*/ 1 w 226"/>
                    <a:gd name="T75" fmla="*/ 2 h 655"/>
                    <a:gd name="T76" fmla="*/ 1 w 226"/>
                    <a:gd name="T77" fmla="*/ 2 h 655"/>
                    <a:gd name="T78" fmla="*/ 1 w 226"/>
                    <a:gd name="T79" fmla="*/ 2 h 655"/>
                    <a:gd name="T80" fmla="*/ 1 w 226"/>
                    <a:gd name="T81" fmla="*/ 2 h 655"/>
                    <a:gd name="T82" fmla="*/ 1 w 226"/>
                    <a:gd name="T83" fmla="*/ 2 h 655"/>
                    <a:gd name="T84" fmla="*/ 1 w 226"/>
                    <a:gd name="T85" fmla="*/ 2 h 655"/>
                    <a:gd name="T86" fmla="*/ 1 w 226"/>
                    <a:gd name="T87" fmla="*/ 2 h 655"/>
                    <a:gd name="T88" fmla="*/ 1 w 226"/>
                    <a:gd name="T89" fmla="*/ 2 h 655"/>
                    <a:gd name="T90" fmla="*/ 1 w 226"/>
                    <a:gd name="T91" fmla="*/ 2 h 655"/>
                    <a:gd name="T92" fmla="*/ 1 w 226"/>
                    <a:gd name="T93" fmla="*/ 2 h 655"/>
                    <a:gd name="T94" fmla="*/ 1 w 226"/>
                    <a:gd name="T95" fmla="*/ 2 h 655"/>
                    <a:gd name="T96" fmla="*/ 1 w 226"/>
                    <a:gd name="T97" fmla="*/ 2 h 655"/>
                    <a:gd name="T98" fmla="*/ 1 w 226"/>
                    <a:gd name="T99" fmla="*/ 2 h 655"/>
                    <a:gd name="T100" fmla="*/ 1 w 226"/>
                    <a:gd name="T101" fmla="*/ 2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7" name="Rectangle 250"/>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sp>
            <p:nvSpPr>
              <p:cNvPr id="29720" name="AutoShape 251"/>
              <p:cNvSpPr>
                <a:spLocks noChangeArrowheads="1"/>
              </p:cNvSpPr>
              <p:nvPr/>
            </p:nvSpPr>
            <p:spPr bwMode="auto">
              <a:xfrm>
                <a:off x="2541" y="2021"/>
                <a:ext cx="414" cy="371"/>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sp>
          <p:nvSpPr>
            <p:cNvPr id="29715" name="Text Box 252"/>
            <p:cNvSpPr txBox="1">
              <a:spLocks noChangeArrowheads="1"/>
            </p:cNvSpPr>
            <p:nvPr/>
          </p:nvSpPr>
          <p:spPr bwMode="auto">
            <a:xfrm>
              <a:off x="3709" y="1373"/>
              <a:ext cx="15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Commission Plans</a:t>
              </a:r>
            </a:p>
          </p:txBody>
        </p:sp>
        <p:sp>
          <p:nvSpPr>
            <p:cNvPr id="29716" name="Text Box 253"/>
            <p:cNvSpPr txBox="1">
              <a:spLocks noChangeArrowheads="1"/>
            </p:cNvSpPr>
            <p:nvPr/>
          </p:nvSpPr>
          <p:spPr bwMode="auto">
            <a:xfrm>
              <a:off x="4673" y="1670"/>
              <a:ext cx="2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5%</a:t>
              </a:r>
            </a:p>
          </p:txBody>
        </p:sp>
        <p:sp>
          <p:nvSpPr>
            <p:cNvPr id="29717" name="Text Box 254"/>
            <p:cNvSpPr txBox="1">
              <a:spLocks noChangeArrowheads="1"/>
            </p:cNvSpPr>
            <p:nvPr/>
          </p:nvSpPr>
          <p:spPr bwMode="auto">
            <a:xfrm>
              <a:off x="4673" y="2141"/>
              <a:ext cx="2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4%</a:t>
              </a:r>
            </a:p>
          </p:txBody>
        </p:sp>
        <p:sp>
          <p:nvSpPr>
            <p:cNvPr id="29718" name="Text Box 255"/>
            <p:cNvSpPr txBox="1">
              <a:spLocks noChangeArrowheads="1"/>
            </p:cNvSpPr>
            <p:nvPr/>
          </p:nvSpPr>
          <p:spPr bwMode="auto">
            <a:xfrm>
              <a:off x="4673" y="2567"/>
              <a:ext cx="2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6%</a:t>
              </a:r>
            </a:p>
          </p:txBody>
        </p:sp>
      </p:grpSp>
    </p:spTree>
    <p:extLst>
      <p:ext uri="{BB962C8B-B14F-4D97-AF65-F5344CB8AC3E}">
        <p14:creationId xmlns:p14="http://schemas.microsoft.com/office/powerpoint/2010/main" val="35477792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bwMode="gray"/>
        <p:txBody>
          <a:bodyPr/>
          <a:lstStyle/>
          <a:p>
            <a:pPr>
              <a:lnSpc>
                <a:spcPct val="150000"/>
              </a:lnSpc>
              <a:buFont typeface="Arial" charset="0"/>
              <a:buChar char="•"/>
            </a:pPr>
            <a:r>
              <a:rPr lang="en-US" sz="2600" smtClean="0">
                <a:solidFill>
                  <a:schemeClr val="hlink"/>
                </a:solidFill>
              </a:rPr>
              <a:t>Account basics</a:t>
            </a:r>
          </a:p>
          <a:p>
            <a:pPr>
              <a:lnSpc>
                <a:spcPct val="150000"/>
              </a:lnSpc>
              <a:buFont typeface="Arial" charset="0"/>
              <a:buChar char="•"/>
            </a:pPr>
            <a:r>
              <a:rPr lang="en-US" sz="2600" smtClean="0">
                <a:solidFill>
                  <a:schemeClr val="hlink"/>
                </a:solidFill>
              </a:rPr>
              <a:t>Creating an account</a:t>
            </a:r>
          </a:p>
          <a:p>
            <a:pPr>
              <a:lnSpc>
                <a:spcPct val="150000"/>
              </a:lnSpc>
              <a:buFont typeface="Arial" charset="0"/>
              <a:buChar char="•"/>
            </a:pPr>
            <a:r>
              <a:rPr lang="en-US" sz="2600" smtClean="0">
                <a:solidFill>
                  <a:schemeClr val="hlink"/>
                </a:solidFill>
              </a:rPr>
              <a:t>Producer basics</a:t>
            </a:r>
          </a:p>
          <a:p>
            <a:pPr>
              <a:lnSpc>
                <a:spcPct val="150000"/>
              </a:lnSpc>
              <a:buFont typeface="Arial" charset="0"/>
              <a:buChar char="•"/>
            </a:pPr>
            <a:r>
              <a:rPr lang="en-US" sz="2600" smtClean="0">
                <a:solidFill>
                  <a:schemeClr val="hlink"/>
                </a:solidFill>
              </a:rPr>
              <a:t>Creating a producer</a:t>
            </a:r>
          </a:p>
          <a:p>
            <a:pPr>
              <a:lnSpc>
                <a:spcPct val="150000"/>
              </a:lnSpc>
              <a:buFont typeface="Arial" charset="0"/>
              <a:buChar char="•"/>
            </a:pPr>
            <a:r>
              <a:rPr lang="en-US" sz="2600" smtClean="0"/>
              <a:t>Creating sample data</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Generating test data quickly</a:t>
            </a:r>
          </a:p>
        </p:txBody>
      </p:sp>
      <p:sp>
        <p:nvSpPr>
          <p:cNvPr id="19460" name="Rectangle 3"/>
          <p:cNvSpPr>
            <a:spLocks noGrp="1" noChangeArrowheads="1"/>
          </p:cNvSpPr>
          <p:nvPr>
            <p:ph idx="1"/>
          </p:nvPr>
        </p:nvSpPr>
        <p:spPr/>
        <p:txBody>
          <a:bodyPr/>
          <a:lstStyle/>
          <a:p>
            <a:pPr>
              <a:buFont typeface="Arial" charset="0"/>
              <a:buChar char="•"/>
            </a:pPr>
            <a:r>
              <a:rPr lang="en-US" b="1" smtClean="0"/>
              <a:t>Data builders</a:t>
            </a:r>
            <a:r>
              <a:rPr lang="en-US" smtClean="0"/>
              <a:t> are methods developers use to create test entities such as accounts and producers</a:t>
            </a:r>
          </a:p>
          <a:p>
            <a:pPr lvl="1"/>
            <a:r>
              <a:rPr lang="en-US" smtClean="0"/>
              <a:t>Require Super User login</a:t>
            </a:r>
          </a:p>
          <a:p>
            <a:pPr lvl="1"/>
            <a:r>
              <a:rPr lang="en-US" smtClean="0"/>
              <a:t>Available in development environment only</a:t>
            </a:r>
          </a:p>
          <a:p>
            <a:pPr lvl="1"/>
            <a:r>
              <a:rPr lang="en-US" smtClean="0"/>
              <a:t>Executed using run command in QuickJump field</a:t>
            </a:r>
          </a:p>
          <a:p>
            <a:pPr>
              <a:buFont typeface="Arial" charset="0"/>
              <a:buChar char="•"/>
            </a:pPr>
            <a:endParaRPr lang="en-US" smtClean="0"/>
          </a:p>
        </p:txBody>
      </p:sp>
      <p:sp>
        <p:nvSpPr>
          <p:cNvPr id="19461" name="Text Box 6"/>
          <p:cNvSpPr txBox="1">
            <a:spLocks noChangeArrowheads="1"/>
          </p:cNvSpPr>
          <p:nvPr/>
        </p:nvSpPr>
        <p:spPr bwMode="auto">
          <a:xfrm>
            <a:off x="6473727" y="4218792"/>
            <a:ext cx="264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a:solidFill>
                  <a:srgbClr val="D33819"/>
                </a:solidFill>
              </a:rPr>
              <a:t>List auto-reduces as you type</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22" y="3437742"/>
            <a:ext cx="5486400" cy="2171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40" y="3111093"/>
            <a:ext cx="7430886" cy="3431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AutoShape 7"/>
          <p:cNvSpPr>
            <a:spLocks/>
          </p:cNvSpPr>
          <p:nvPr/>
        </p:nvSpPr>
        <p:spPr bwMode="auto">
          <a:xfrm flipH="1">
            <a:off x="6024465" y="3477253"/>
            <a:ext cx="365125" cy="2144712"/>
          </a:xfrm>
          <a:prstGeom prst="leftBrace">
            <a:avLst>
              <a:gd name="adj1" fmla="val 0"/>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solidFill>
                <a:srgbClr val="D33819"/>
              </a:solidFill>
            </a:endParaRPr>
          </a:p>
        </p:txBody>
      </p:sp>
    </p:spTree>
    <p:extLst>
      <p:ext uri="{BB962C8B-B14F-4D97-AF65-F5344CB8AC3E}">
        <p14:creationId xmlns:p14="http://schemas.microsoft.com/office/powerpoint/2010/main" val="284834363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Using the QuickJump field</a:t>
            </a:r>
          </a:p>
        </p:txBody>
      </p:sp>
      <p:sp>
        <p:nvSpPr>
          <p:cNvPr id="18435"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Press </a:t>
            </a:r>
            <a:r>
              <a:rPr lang="en-US" b="1" dirty="0" smtClean="0"/>
              <a:t>Alt + /</a:t>
            </a:r>
            <a:r>
              <a:rPr lang="en-US" dirty="0" smtClean="0"/>
              <a:t> to move cursor to the </a:t>
            </a:r>
            <a:r>
              <a:rPr lang="en-US" dirty="0" err="1" smtClean="0"/>
              <a:t>QuickJump</a:t>
            </a:r>
            <a:r>
              <a:rPr lang="en-US" dirty="0" smtClean="0"/>
              <a:t> field</a:t>
            </a:r>
            <a:br>
              <a:rPr lang="en-US" dirty="0" smtClean="0"/>
            </a:br>
            <a:r>
              <a:rPr lang="en-US" dirty="0" smtClean="0"/>
              <a:t>or click in the field</a:t>
            </a:r>
            <a:br>
              <a:rPr lang="en-US" dirty="0" smtClean="0"/>
            </a:br>
            <a:endParaRPr lang="en-US" dirty="0" smtClean="0"/>
          </a:p>
          <a:p>
            <a:pPr marL="457200" indent="-457200">
              <a:buFont typeface="Wingdings 3" pitchFamily="18" charset="2"/>
              <a:buAutoNum type="arabicPeriod"/>
            </a:pPr>
            <a:r>
              <a:rPr lang="en-US" dirty="0" smtClean="0"/>
              <a:t>Enter a command:</a:t>
            </a:r>
          </a:p>
          <a:p>
            <a:pPr marL="819150" lvl="1" indent="-419100"/>
            <a:r>
              <a:rPr lang="en-US" dirty="0" smtClean="0"/>
              <a:t>To advance the system clock: </a:t>
            </a:r>
            <a:br>
              <a:rPr lang="en-US" dirty="0" smtClean="0"/>
            </a:br>
            <a:endParaRPr lang="en-US" dirty="0" smtClean="0"/>
          </a:p>
          <a:p>
            <a:pPr marL="819150" lvl="1" indent="-419100"/>
            <a:r>
              <a:rPr lang="en-US" dirty="0" smtClean="0"/>
              <a:t>To run a batch process:</a:t>
            </a:r>
            <a:br>
              <a:rPr lang="en-US" dirty="0" smtClean="0"/>
            </a:br>
            <a:endParaRPr lang="en-US" dirty="0" smtClean="0"/>
          </a:p>
          <a:p>
            <a:pPr marL="457200" indent="-457200">
              <a:buFont typeface="Wingdings 3" pitchFamily="18" charset="2"/>
              <a:buAutoNum type="arabicPeriod"/>
            </a:pPr>
            <a:r>
              <a:rPr lang="en-US" dirty="0" smtClean="0"/>
              <a:t>Press </a:t>
            </a:r>
            <a:r>
              <a:rPr lang="en-US" b="1" dirty="0" smtClean="0"/>
              <a:t>Enter</a:t>
            </a:r>
            <a:r>
              <a:rPr lang="en-US" dirty="0" smtClean="0"/>
              <a:t>.</a:t>
            </a:r>
          </a:p>
          <a:p>
            <a:pPr marL="457200" indent="-457200">
              <a:buFont typeface="Wingdings 3" pitchFamily="18" charset="2"/>
              <a:buNone/>
            </a:pPr>
            <a:r>
              <a:rPr lang="en-US" dirty="0" smtClean="0"/>
              <a:t>	As you type, a progressively narrowing </a:t>
            </a:r>
            <a:r>
              <a:rPr lang="en-GB" dirty="0" smtClean="0"/>
              <a:t>list </a:t>
            </a:r>
            <a:br>
              <a:rPr lang="en-GB" dirty="0" smtClean="0"/>
            </a:br>
            <a:r>
              <a:rPr lang="en-GB" dirty="0" smtClean="0"/>
              <a:t>of possible selections is displayed for you </a:t>
            </a:r>
            <a:br>
              <a:rPr lang="en-GB" dirty="0" smtClean="0"/>
            </a:br>
            <a:r>
              <a:rPr lang="en-GB" dirty="0" smtClean="0"/>
              <a:t>to select from</a:t>
            </a:r>
          </a:p>
          <a:p>
            <a:pPr marL="457200" indent="-457200">
              <a:buFont typeface="Wingdings 3" pitchFamily="18" charset="2"/>
              <a:buNone/>
            </a:pP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897" y="2433781"/>
            <a:ext cx="1657350" cy="704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088" y="2433781"/>
            <a:ext cx="1676400" cy="28765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8402" y="3757844"/>
            <a:ext cx="2315950" cy="28624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H="1">
            <a:off x="3450211" y="3900964"/>
            <a:ext cx="1101151" cy="0"/>
          </a:xfrm>
          <a:prstGeom prst="straightConnector1">
            <a:avLst/>
          </a:prstGeom>
          <a:noFill/>
          <a:ln w="19050" cap="flat" cmpd="sng" algn="ctr">
            <a:solidFill>
              <a:srgbClr val="D33819"/>
            </a:solidFill>
            <a:prstDash val="solid"/>
            <a:round/>
            <a:headEnd type="none" w="med" len="med"/>
            <a:tailEnd type="arrow"/>
          </a:ln>
          <a:effectLst/>
        </p:spPr>
      </p:cxnSp>
      <p:sp>
        <p:nvSpPr>
          <p:cNvPr id="5" name="TextBox 4"/>
          <p:cNvSpPr txBox="1"/>
          <p:nvPr/>
        </p:nvSpPr>
        <p:spPr>
          <a:xfrm>
            <a:off x="4505777" y="3698817"/>
            <a:ext cx="2051717" cy="400110"/>
          </a:xfrm>
          <a:prstGeom prst="rect">
            <a:avLst/>
          </a:prstGeom>
          <a:noFill/>
        </p:spPr>
        <p:txBody>
          <a:bodyPr wrap="none" rtlCol="0">
            <a:spAutoFit/>
          </a:bodyPr>
          <a:lstStyle/>
          <a:p>
            <a:r>
              <a:rPr lang="en-US" i="1" dirty="0" err="1" smtClean="0">
                <a:solidFill>
                  <a:schemeClr val="bg1"/>
                </a:solidFill>
                <a:latin typeface="Calibri" pitchFamily="34" charset="0"/>
                <a:cs typeface="Calibri" pitchFamily="34" charset="0"/>
              </a:rPr>
              <a:t>batchProcessType</a:t>
            </a:r>
            <a:endParaRPr lang="en-US" i="1" dirty="0" smtClean="0">
              <a:solidFill>
                <a:schemeClr val="bg1"/>
              </a:solidFill>
              <a:latin typeface="Calibri" pitchFamily="34" charset="0"/>
              <a:cs typeface="Calibri" pitchFamily="34" charset="0"/>
            </a:endParaRPr>
          </a:p>
        </p:txBody>
      </p:sp>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816" y="1711325"/>
            <a:ext cx="8780463" cy="304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0" name="AutoShape 12"/>
          <p:cNvSpPr>
            <a:spLocks noChangeArrowheads="1"/>
          </p:cNvSpPr>
          <p:nvPr/>
        </p:nvSpPr>
        <p:spPr bwMode="auto">
          <a:xfrm>
            <a:off x="7285831" y="1680934"/>
            <a:ext cx="1747837" cy="3429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Freeform 6"/>
          <p:cNvSpPr/>
          <p:nvPr/>
        </p:nvSpPr>
        <p:spPr>
          <a:xfrm>
            <a:off x="7909089" y="1084082"/>
            <a:ext cx="490193" cy="584462"/>
          </a:xfrm>
          <a:custGeom>
            <a:avLst/>
            <a:gdLst>
              <a:gd name="connsiteX0" fmla="*/ 0 w 490193"/>
              <a:gd name="connsiteY0" fmla="*/ 0 h 584462"/>
              <a:gd name="connsiteX1" fmla="*/ 405352 w 490193"/>
              <a:gd name="connsiteY1" fmla="*/ 254524 h 584462"/>
              <a:gd name="connsiteX2" fmla="*/ 490193 w 490193"/>
              <a:gd name="connsiteY2" fmla="*/ 584462 h 584462"/>
            </a:gdLst>
            <a:ahLst/>
            <a:cxnLst>
              <a:cxn ang="0">
                <a:pos x="connsiteX0" y="connsiteY0"/>
              </a:cxn>
              <a:cxn ang="0">
                <a:pos x="connsiteX1" y="connsiteY1"/>
              </a:cxn>
              <a:cxn ang="0">
                <a:pos x="connsiteX2" y="connsiteY2"/>
              </a:cxn>
            </a:cxnLst>
            <a:rect l="l" t="t" r="r" b="b"/>
            <a:pathLst>
              <a:path w="490193" h="584462">
                <a:moveTo>
                  <a:pt x="0" y="0"/>
                </a:moveTo>
                <a:cubicBezTo>
                  <a:pt x="161826" y="78557"/>
                  <a:pt x="323653" y="157114"/>
                  <a:pt x="405352" y="254524"/>
                </a:cubicBezTo>
                <a:cubicBezTo>
                  <a:pt x="487051" y="351934"/>
                  <a:pt x="490193" y="584462"/>
                  <a:pt x="490193" y="584462"/>
                </a:cubicBezTo>
              </a:path>
            </a:pathLst>
          </a:custGeom>
          <a:ln w="19050">
            <a:solidFill>
              <a:srgbClr val="D33819"/>
            </a:solidFill>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400261898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19" y="641350"/>
            <a:ext cx="2600325" cy="28384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3" name="Group 2"/>
          <p:cNvGrpSpPr/>
          <p:nvPr/>
        </p:nvGrpSpPr>
        <p:grpSpPr>
          <a:xfrm>
            <a:off x="3678556" y="3787776"/>
            <a:ext cx="1262063" cy="1216025"/>
            <a:chOff x="3769996" y="3787776"/>
            <a:chExt cx="1262063" cy="1216025"/>
          </a:xfrm>
        </p:grpSpPr>
        <p:grpSp>
          <p:nvGrpSpPr>
            <p:cNvPr id="7199" name="Group 42"/>
            <p:cNvGrpSpPr>
              <a:grpSpLocks/>
            </p:cNvGrpSpPr>
            <p:nvPr/>
          </p:nvGrpSpPr>
          <p:grpSpPr bwMode="auto">
            <a:xfrm>
              <a:off x="4049396" y="3787776"/>
              <a:ext cx="703263" cy="903288"/>
              <a:chOff x="2634" y="2618"/>
              <a:chExt cx="538" cy="692"/>
            </a:xfrm>
          </p:grpSpPr>
          <p:sp>
            <p:nvSpPr>
              <p:cNvPr id="7201"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202"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203"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204"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205"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206"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7"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8"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9"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0"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1"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2"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7200" name="Text Box 55"/>
            <p:cNvSpPr txBox="1">
              <a:spLocks noChangeArrowheads="1"/>
            </p:cNvSpPr>
            <p:nvPr/>
          </p:nvSpPr>
          <p:spPr bwMode="auto">
            <a:xfrm>
              <a:off x="3769996" y="4759326"/>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dirty="0"/>
                <a:t>Producer</a:t>
              </a:r>
            </a:p>
          </p:txBody>
        </p:sp>
      </p:grpSp>
      <p:grpSp>
        <p:nvGrpSpPr>
          <p:cNvPr id="2" name="Group 1"/>
          <p:cNvGrpSpPr/>
          <p:nvPr/>
        </p:nvGrpSpPr>
        <p:grpSpPr>
          <a:xfrm>
            <a:off x="3163106" y="886835"/>
            <a:ext cx="1262063" cy="1092778"/>
            <a:chOff x="3163106" y="886835"/>
            <a:chExt cx="1262063" cy="1092778"/>
          </a:xfrm>
        </p:grpSpPr>
        <p:sp>
          <p:nvSpPr>
            <p:cNvPr id="48" name="Text Box 55"/>
            <p:cNvSpPr txBox="1">
              <a:spLocks noChangeArrowheads="1"/>
            </p:cNvSpPr>
            <p:nvPr/>
          </p:nvSpPr>
          <p:spPr bwMode="auto">
            <a:xfrm>
              <a:off x="3163106" y="1735138"/>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dirty="0" smtClean="0"/>
                <a:t>Account</a:t>
              </a:r>
              <a:endParaRPr lang="en-US" sz="1600" dirty="0"/>
            </a:p>
          </p:txBody>
        </p:sp>
        <p:grpSp>
          <p:nvGrpSpPr>
            <p:cNvPr id="56" name="Group 148"/>
            <p:cNvGrpSpPr>
              <a:grpSpLocks/>
            </p:cNvGrpSpPr>
            <p:nvPr/>
          </p:nvGrpSpPr>
          <p:grpSpPr bwMode="auto">
            <a:xfrm>
              <a:off x="3269353" y="886835"/>
              <a:ext cx="1049569" cy="830314"/>
              <a:chOff x="3942556" y="1245638"/>
              <a:chExt cx="1284287" cy="1016000"/>
            </a:xfrm>
          </p:grpSpPr>
          <p:pic>
            <p:nvPicPr>
              <p:cNvPr id="57"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3"/>
              <p:cNvGrpSpPr>
                <a:grpSpLocks/>
              </p:cNvGrpSpPr>
              <p:nvPr/>
            </p:nvGrpSpPr>
            <p:grpSpPr bwMode="auto">
              <a:xfrm rot="-960000">
                <a:off x="4485519" y="1533397"/>
                <a:ext cx="426056" cy="480044"/>
                <a:chOff x="2324" y="435"/>
                <a:chExt cx="933" cy="1052"/>
              </a:xfrm>
            </p:grpSpPr>
            <p:sp>
              <p:nvSpPr>
                <p:cNvPr id="59"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60"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3" name="Group 8"/>
                <p:cNvGrpSpPr>
                  <a:grpSpLocks/>
                </p:cNvGrpSpPr>
                <p:nvPr/>
              </p:nvGrpSpPr>
              <p:grpSpPr bwMode="auto">
                <a:xfrm>
                  <a:off x="2889" y="957"/>
                  <a:ext cx="348" cy="510"/>
                  <a:chOff x="2784" y="3210"/>
                  <a:chExt cx="523" cy="772"/>
                </a:xfrm>
              </p:grpSpPr>
              <p:sp>
                <p:nvSpPr>
                  <p:cNvPr id="6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66"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67"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gr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156" y="3787775"/>
            <a:ext cx="2771775" cy="28003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9633" y="1818570"/>
            <a:ext cx="3286125" cy="40195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7171" name="Rectangle 2"/>
          <p:cNvSpPr>
            <a:spLocks noGrp="1" noChangeArrowheads="1"/>
          </p:cNvSpPr>
          <p:nvPr>
            <p:ph type="title"/>
          </p:nvPr>
        </p:nvSpPr>
        <p:spPr/>
        <p:txBody>
          <a:bodyPr/>
          <a:lstStyle/>
          <a:p>
            <a:pPr eaLnBrk="1" hangingPunct="1"/>
            <a:r>
              <a:rPr lang="en-US" smtClean="0"/>
              <a:t>Primary entities in BillingCenter</a:t>
            </a:r>
          </a:p>
        </p:txBody>
      </p:sp>
      <p:grpSp>
        <p:nvGrpSpPr>
          <p:cNvPr id="7173" name="Group 28"/>
          <p:cNvGrpSpPr>
            <a:grpSpLocks/>
          </p:cNvGrpSpPr>
          <p:nvPr/>
        </p:nvGrpSpPr>
        <p:grpSpPr bwMode="auto">
          <a:xfrm>
            <a:off x="7350815" y="552714"/>
            <a:ext cx="1262063" cy="1219200"/>
            <a:chOff x="1286" y="1390"/>
            <a:chExt cx="795" cy="768"/>
          </a:xfrm>
        </p:grpSpPr>
        <p:grpSp>
          <p:nvGrpSpPr>
            <p:cNvPr id="7213" name="Group 29"/>
            <p:cNvGrpSpPr>
              <a:grpSpLocks/>
            </p:cNvGrpSpPr>
            <p:nvPr/>
          </p:nvGrpSpPr>
          <p:grpSpPr bwMode="auto">
            <a:xfrm>
              <a:off x="1463" y="1390"/>
              <a:ext cx="508" cy="573"/>
              <a:chOff x="2324" y="435"/>
              <a:chExt cx="933" cy="1052"/>
            </a:xfrm>
          </p:grpSpPr>
          <p:sp>
            <p:nvSpPr>
              <p:cNvPr id="7215" name="AutoShape 3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216" name="Freeform 3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17" name="Freeform 3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18" name="Freeform 3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19" name="Group 34"/>
              <p:cNvGrpSpPr>
                <a:grpSpLocks/>
              </p:cNvGrpSpPr>
              <p:nvPr/>
            </p:nvGrpSpPr>
            <p:grpSpPr bwMode="auto">
              <a:xfrm>
                <a:off x="2889" y="957"/>
                <a:ext cx="348" cy="510"/>
                <a:chOff x="2784" y="3210"/>
                <a:chExt cx="523" cy="772"/>
              </a:xfrm>
            </p:grpSpPr>
            <p:sp>
              <p:nvSpPr>
                <p:cNvPr id="7220" name="AutoShape 3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21" name="AutoShape 3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22" name="AutoShape 3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23" name="Oval 3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214" name="Text Box 39"/>
            <p:cNvSpPr txBox="1">
              <a:spLocks noChangeArrowheads="1"/>
            </p:cNvSpPr>
            <p:nvPr/>
          </p:nvSpPr>
          <p:spPr bwMode="auto">
            <a:xfrm>
              <a:off x="1286" y="2004"/>
              <a:ext cx="7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Policy</a:t>
              </a: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smtClean="0"/>
              <a:t> Lesson objectives review</a:t>
            </a:r>
          </a:p>
        </p:txBody>
      </p:sp>
      <p:sp>
        <p:nvSpPr>
          <p:cNvPr id="39939" name="Rectangle 3"/>
          <p:cNvSpPr>
            <a:spLocks noGrp="1" noChangeArrowheads="1"/>
          </p:cNvSpPr>
          <p:nvPr>
            <p:ph idx="1"/>
          </p:nvPr>
        </p:nvSpPr>
        <p:spPr/>
        <p:txBody>
          <a:bodyPr/>
          <a:lstStyle/>
          <a:p>
            <a:pPr>
              <a:buFont typeface="Arial" charset="0"/>
              <a:buChar char="•"/>
            </a:pPr>
            <a:r>
              <a:rPr lang="en-US" smtClean="0"/>
              <a:t>You should be now able to:</a:t>
            </a:r>
          </a:p>
          <a:p>
            <a:pPr lvl="1"/>
            <a:r>
              <a:rPr lang="en-US" smtClean="0"/>
              <a:t>Describe the primary objects of the account data model</a:t>
            </a:r>
          </a:p>
          <a:p>
            <a:pPr lvl="1"/>
            <a:r>
              <a:rPr lang="en-US" smtClean="0"/>
              <a:t>Create an account</a:t>
            </a:r>
          </a:p>
          <a:p>
            <a:pPr lvl="1"/>
            <a:r>
              <a:rPr lang="en-US" smtClean="0"/>
              <a:t>Describe the primary objects of the producer data model</a:t>
            </a:r>
          </a:p>
          <a:p>
            <a:pPr lvl="1"/>
            <a:r>
              <a:rPr lang="en-US" smtClean="0"/>
              <a:t>Create a producer</a:t>
            </a:r>
          </a:p>
          <a:p>
            <a:pPr lvl="1"/>
            <a:r>
              <a:rPr lang="en-US" smtClean="0"/>
              <a:t>Use run commands to create sample accounts and producers</a:t>
            </a:r>
          </a:p>
          <a:p>
            <a:pPr lvl="2" eaLnBrk="1" hangingPunct="1"/>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smtClean="0"/>
              <a:t>Review questions</a:t>
            </a:r>
          </a:p>
        </p:txBody>
      </p:sp>
      <p:sp>
        <p:nvSpPr>
          <p:cNvPr id="40963" name="Rectangle 45"/>
          <p:cNvSpPr>
            <a:spLocks noGrp="1" noChangeArrowheads="1"/>
          </p:cNvSpPr>
          <p:nvPr>
            <p:ph idx="1"/>
          </p:nvPr>
        </p:nvSpPr>
        <p:spPr/>
        <p:txBody>
          <a:bodyPr/>
          <a:lstStyle/>
          <a:p>
            <a:pPr marL="457200" indent="-457200">
              <a:buFont typeface="Webdings" pitchFamily="18" charset="2"/>
              <a:buAutoNum type="arabicPeriod"/>
            </a:pPr>
            <a:r>
              <a:rPr lang="en-US" smtClean="0"/>
              <a:t>Accounts are not linked directly to producers. By what means are accounts associated with producers?</a:t>
            </a:r>
          </a:p>
          <a:p>
            <a:pPr marL="457200" indent="-457200">
              <a:buFont typeface="Webdings" pitchFamily="18" charset="2"/>
              <a:buAutoNum type="arabicPeriod"/>
            </a:pPr>
            <a:r>
              <a:rPr lang="en-US" smtClean="0"/>
              <a:t>Why do some producers have multiple producer codes?</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148"/>
          <p:cNvGrpSpPr>
            <a:grpSpLocks/>
          </p:cNvGrpSpPr>
          <p:nvPr/>
        </p:nvGrpSpPr>
        <p:grpSpPr bwMode="auto">
          <a:xfrm>
            <a:off x="6184097" y="1206499"/>
            <a:ext cx="1352516" cy="1069975"/>
            <a:chOff x="3942556" y="1245638"/>
            <a:chExt cx="1284287" cy="1016000"/>
          </a:xfrm>
        </p:grpSpPr>
        <p:pic>
          <p:nvPicPr>
            <p:cNvPr id="65"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3"/>
            <p:cNvGrpSpPr>
              <a:grpSpLocks/>
            </p:cNvGrpSpPr>
            <p:nvPr/>
          </p:nvGrpSpPr>
          <p:grpSpPr bwMode="auto">
            <a:xfrm rot="-960000">
              <a:off x="4485519" y="1533397"/>
              <a:ext cx="426056" cy="480044"/>
              <a:chOff x="2324" y="435"/>
              <a:chExt cx="933" cy="1052"/>
            </a:xfrm>
          </p:grpSpPr>
          <p:sp>
            <p:nvSpPr>
              <p:cNvPr id="6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68"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9"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0"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 name="Group 8"/>
              <p:cNvGrpSpPr>
                <a:grpSpLocks/>
              </p:cNvGrpSpPr>
              <p:nvPr/>
            </p:nvGrpSpPr>
            <p:grpSpPr bwMode="auto">
              <a:xfrm>
                <a:off x="2889" y="957"/>
                <a:ext cx="348" cy="510"/>
                <a:chOff x="2784" y="3210"/>
                <a:chExt cx="523" cy="772"/>
              </a:xfrm>
            </p:grpSpPr>
            <p:sp>
              <p:nvSpPr>
                <p:cNvPr id="7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7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8194" name="Rectangle 2"/>
          <p:cNvSpPr>
            <a:spLocks noGrp="1" noChangeArrowheads="1"/>
          </p:cNvSpPr>
          <p:nvPr>
            <p:ph type="title"/>
          </p:nvPr>
        </p:nvSpPr>
        <p:spPr/>
        <p:txBody>
          <a:bodyPr/>
          <a:lstStyle/>
          <a:p>
            <a:pPr eaLnBrk="1" hangingPunct="1"/>
            <a:r>
              <a:rPr lang="en-US" smtClean="0"/>
              <a:t>Accounts</a:t>
            </a:r>
          </a:p>
        </p:txBody>
      </p:sp>
      <p:sp>
        <p:nvSpPr>
          <p:cNvPr id="8195" name="Rectangle 3"/>
          <p:cNvSpPr>
            <a:spLocks noGrp="1" noChangeArrowheads="1"/>
          </p:cNvSpPr>
          <p:nvPr>
            <p:ph idx="1"/>
          </p:nvPr>
        </p:nvSpPr>
        <p:spPr>
          <a:xfrm>
            <a:off x="519113" y="2800350"/>
            <a:ext cx="8318500" cy="2797175"/>
          </a:xfrm>
        </p:spPr>
        <p:txBody>
          <a:bodyPr/>
          <a:lstStyle/>
          <a:p>
            <a:pPr>
              <a:buFont typeface="Arial" charset="0"/>
              <a:buChar char="•"/>
            </a:pPr>
            <a:r>
              <a:rPr lang="en-US" smtClean="0"/>
              <a:t>An </a:t>
            </a:r>
            <a:r>
              <a:rPr lang="en-US" b="1" smtClean="0"/>
              <a:t>account</a:t>
            </a:r>
            <a:r>
              <a:rPr lang="en-US" smtClean="0"/>
              <a:t> is a person or organization that is the owner and/or payer of one or more policies</a:t>
            </a:r>
          </a:p>
          <a:p>
            <a:pPr lvl="1"/>
            <a:r>
              <a:rPr lang="en-US" smtClean="0"/>
              <a:t>An </a:t>
            </a:r>
            <a:r>
              <a:rPr lang="en-US" b="1" smtClean="0"/>
              <a:t>owner</a:t>
            </a:r>
            <a:r>
              <a:rPr lang="en-US" smtClean="0"/>
              <a:t> is the legally responsible party for all policies on the account</a:t>
            </a:r>
          </a:p>
          <a:p>
            <a:pPr lvl="1"/>
            <a:r>
              <a:rPr lang="en-US" smtClean="0"/>
              <a:t>A </a:t>
            </a:r>
            <a:r>
              <a:rPr lang="en-US" b="1" smtClean="0"/>
              <a:t>payer</a:t>
            </a:r>
            <a:r>
              <a:rPr lang="en-US" smtClean="0"/>
              <a:t> receives invoices for charges</a:t>
            </a:r>
          </a:p>
        </p:txBody>
      </p:sp>
      <p:grpSp>
        <p:nvGrpSpPr>
          <p:cNvPr id="8196" name="Group 4"/>
          <p:cNvGrpSpPr>
            <a:grpSpLocks/>
          </p:cNvGrpSpPr>
          <p:nvPr/>
        </p:nvGrpSpPr>
        <p:grpSpPr bwMode="auto">
          <a:xfrm>
            <a:off x="1433513" y="1125538"/>
            <a:ext cx="1293812" cy="1068387"/>
            <a:chOff x="1426" y="2489"/>
            <a:chExt cx="815" cy="673"/>
          </a:xfrm>
        </p:grpSpPr>
        <p:sp>
          <p:nvSpPr>
            <p:cNvPr id="8233" name="AutoShape 5"/>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8234" name="Rectangle 6"/>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35" name="Rectangle 7"/>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36" name="Rectangle 8"/>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8237" name="Rectangle 9"/>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38" name="Rectangle 10"/>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39" name="Line 11"/>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0" name="Line 12"/>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41" name="Group 13"/>
            <p:cNvGrpSpPr>
              <a:grpSpLocks/>
            </p:cNvGrpSpPr>
            <p:nvPr/>
          </p:nvGrpSpPr>
          <p:grpSpPr bwMode="auto">
            <a:xfrm>
              <a:off x="1534" y="2525"/>
              <a:ext cx="518" cy="139"/>
              <a:chOff x="2386" y="998"/>
              <a:chExt cx="529" cy="142"/>
            </a:xfrm>
          </p:grpSpPr>
          <p:sp>
            <p:nvSpPr>
              <p:cNvPr id="8242" name="Line 1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3" name="Line 1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4" name="Line 1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5" name="Line 1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6" name="Line 1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7" name="Line 1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8" name="Line 2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9" name="Line 2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0" name="Line 2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1" name="Line 2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2" name="Line 2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3" name="Line 2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4" name="Freeform 2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55" name="Freeform 2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8197" name="Text Box 28"/>
          <p:cNvSpPr txBox="1">
            <a:spLocks noChangeArrowheads="1"/>
          </p:cNvSpPr>
          <p:nvPr/>
        </p:nvSpPr>
        <p:spPr bwMode="auto">
          <a:xfrm>
            <a:off x="1400175" y="2276475"/>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Carrier</a:t>
            </a:r>
          </a:p>
        </p:txBody>
      </p:sp>
      <p:sp>
        <p:nvSpPr>
          <p:cNvPr id="8198" name="Text Box 29"/>
          <p:cNvSpPr txBox="1">
            <a:spLocks noChangeArrowheads="1"/>
          </p:cNvSpPr>
          <p:nvPr/>
        </p:nvSpPr>
        <p:spPr bwMode="auto">
          <a:xfrm>
            <a:off x="3870325" y="2276475"/>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Policy</a:t>
            </a:r>
          </a:p>
        </p:txBody>
      </p:sp>
      <p:sp>
        <p:nvSpPr>
          <p:cNvPr id="8199" name="Text Box 30"/>
          <p:cNvSpPr txBox="1">
            <a:spLocks noChangeArrowheads="1"/>
          </p:cNvSpPr>
          <p:nvPr/>
        </p:nvSpPr>
        <p:spPr bwMode="auto">
          <a:xfrm>
            <a:off x="6246813" y="2276475"/>
            <a:ext cx="1262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600"/>
              <a:t>Account</a:t>
            </a:r>
          </a:p>
        </p:txBody>
      </p:sp>
      <p:sp>
        <p:nvSpPr>
          <p:cNvPr id="8201" name="AutoShape 52"/>
          <p:cNvSpPr>
            <a:spLocks noChangeArrowheads="1"/>
          </p:cNvSpPr>
          <p:nvPr/>
        </p:nvSpPr>
        <p:spPr bwMode="auto">
          <a:xfrm rot="2112490">
            <a:off x="5492750" y="503238"/>
            <a:ext cx="941388" cy="1116012"/>
          </a:xfrm>
          <a:prstGeom prst="rightArrow">
            <a:avLst>
              <a:gd name="adj1" fmla="val 47370"/>
              <a:gd name="adj2" fmla="val 44856"/>
            </a:avLst>
          </a:prstGeom>
          <a:solidFill>
            <a:srgbClr val="D33819"/>
          </a:solidFill>
          <a:ln w="12700" algn="ctr">
            <a:solidFill>
              <a:srgbClr val="D33819"/>
            </a:solidFill>
            <a:miter lim="800000"/>
            <a:headEnd/>
            <a:tailEnd/>
          </a:ln>
        </p:spPr>
        <p:txBody>
          <a:bodyPr wrap="none" lIns="0" tIns="0" rIns="0" bIns="0" anchor="ctr">
            <a:spAutoFit/>
          </a:bodyPr>
          <a:lstStyle/>
          <a:p>
            <a:endParaRPr lang="en-US"/>
          </a:p>
        </p:txBody>
      </p:sp>
      <p:sp>
        <p:nvSpPr>
          <p:cNvPr id="8202" name="Line 53"/>
          <p:cNvSpPr>
            <a:spLocks noChangeShapeType="1"/>
          </p:cNvSpPr>
          <p:nvPr/>
        </p:nvSpPr>
        <p:spPr bwMode="auto">
          <a:xfrm flipH="1">
            <a:off x="2735263" y="1714500"/>
            <a:ext cx="3492500" cy="47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3" name="Group 54"/>
          <p:cNvGrpSpPr>
            <a:grpSpLocks/>
          </p:cNvGrpSpPr>
          <p:nvPr/>
        </p:nvGrpSpPr>
        <p:grpSpPr bwMode="auto">
          <a:xfrm>
            <a:off x="4052888" y="1236663"/>
            <a:ext cx="852487" cy="960437"/>
            <a:chOff x="2324" y="435"/>
            <a:chExt cx="933" cy="1052"/>
          </a:xfrm>
        </p:grpSpPr>
        <p:sp>
          <p:nvSpPr>
            <p:cNvPr id="8204" name="AutoShape 5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5" name="Freeform 5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6" name="Freeform 5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7" name="Freeform 5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8" name="Group 59"/>
            <p:cNvGrpSpPr>
              <a:grpSpLocks/>
            </p:cNvGrpSpPr>
            <p:nvPr/>
          </p:nvGrpSpPr>
          <p:grpSpPr bwMode="auto">
            <a:xfrm>
              <a:off x="2889" y="957"/>
              <a:ext cx="348" cy="510"/>
              <a:chOff x="2784" y="3210"/>
              <a:chExt cx="523" cy="772"/>
            </a:xfrm>
          </p:grpSpPr>
          <p:sp>
            <p:nvSpPr>
              <p:cNvPr id="8209" name="AutoShape 6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0" name="AutoShape 6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1" name="AutoShape 6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12" name="Oval 6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48"/>
          <p:cNvGrpSpPr>
            <a:grpSpLocks/>
          </p:cNvGrpSpPr>
          <p:nvPr/>
        </p:nvGrpSpPr>
        <p:grpSpPr bwMode="auto">
          <a:xfrm>
            <a:off x="2149268" y="1037406"/>
            <a:ext cx="1132095" cy="895600"/>
            <a:chOff x="3942556" y="1245638"/>
            <a:chExt cx="1284287" cy="1016000"/>
          </a:xfrm>
        </p:grpSpPr>
        <p:pic>
          <p:nvPicPr>
            <p:cNvPr id="41"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 name="Group 3"/>
            <p:cNvGrpSpPr>
              <a:grpSpLocks/>
            </p:cNvGrpSpPr>
            <p:nvPr/>
          </p:nvGrpSpPr>
          <p:grpSpPr bwMode="auto">
            <a:xfrm rot="-960000">
              <a:off x="4485519" y="1533397"/>
              <a:ext cx="426056" cy="480044"/>
              <a:chOff x="2324" y="435"/>
              <a:chExt cx="933" cy="1052"/>
            </a:xfrm>
          </p:grpSpPr>
          <p:sp>
            <p:nvSpPr>
              <p:cNvPr id="43"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44"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5"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6"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 name="Group 8"/>
              <p:cNvGrpSpPr>
                <a:grpSpLocks/>
              </p:cNvGrpSpPr>
              <p:nvPr/>
            </p:nvGrpSpPr>
            <p:grpSpPr bwMode="auto">
              <a:xfrm>
                <a:off x="2889" y="957"/>
                <a:ext cx="348" cy="510"/>
                <a:chOff x="2784" y="3210"/>
                <a:chExt cx="523" cy="772"/>
              </a:xfrm>
            </p:grpSpPr>
            <p:sp>
              <p:nvSpPr>
                <p:cNvPr id="4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4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50"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51"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9218" name="Rectangle 31"/>
          <p:cNvSpPr>
            <a:spLocks noChangeArrowheads="1"/>
          </p:cNvSpPr>
          <p:nvPr/>
        </p:nvSpPr>
        <p:spPr bwMode="auto">
          <a:xfrm>
            <a:off x="5522913" y="847725"/>
            <a:ext cx="33147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90000"/>
              </a:lnSpc>
              <a:spcBef>
                <a:spcPct val="40000"/>
              </a:spcBef>
              <a:buClr>
                <a:srgbClr val="04628C"/>
              </a:buClr>
              <a:buSzPct val="90000"/>
              <a:buFont typeface="Arial" charset="0"/>
              <a:buChar char="•"/>
            </a:pPr>
            <a:r>
              <a:rPr lang="en-US" sz="2400" b="0"/>
              <a:t>An account</a:t>
            </a:r>
            <a:r>
              <a:rPr lang="en-US" sz="2400"/>
              <a:t> contact</a:t>
            </a:r>
            <a:r>
              <a:rPr lang="en-US" sz="2400" b="0"/>
              <a:t> is a person or organization who has a relationship to the account, such as:</a:t>
            </a:r>
          </a:p>
          <a:p>
            <a:pPr marL="628650" lvl="1" indent="-228600" eaLnBrk="0" hangingPunct="0">
              <a:lnSpc>
                <a:spcPct val="90000"/>
              </a:lnSpc>
              <a:spcBef>
                <a:spcPct val="20000"/>
              </a:spcBef>
              <a:buClr>
                <a:srgbClr val="04628C"/>
              </a:buClr>
              <a:buSzPct val="90000"/>
              <a:buFont typeface="Arial" charset="0"/>
              <a:buChar char="−"/>
            </a:pPr>
            <a:r>
              <a:rPr lang="en-US" sz="2200" b="0"/>
              <a:t>Owner of policies</a:t>
            </a:r>
          </a:p>
          <a:p>
            <a:pPr marL="628650" lvl="1" indent="-228600" eaLnBrk="0" hangingPunct="0">
              <a:lnSpc>
                <a:spcPct val="90000"/>
              </a:lnSpc>
              <a:spcBef>
                <a:spcPct val="20000"/>
              </a:spcBef>
              <a:buClr>
                <a:srgbClr val="04628C"/>
              </a:buClr>
              <a:buSzPct val="90000"/>
              <a:buFont typeface="Arial" charset="0"/>
              <a:buChar char="−"/>
            </a:pPr>
            <a:r>
              <a:rPr lang="en-US" sz="2200" b="0"/>
              <a:t>Primary payer</a:t>
            </a:r>
          </a:p>
          <a:p>
            <a:pPr marL="628650" lvl="1" indent="-228600" eaLnBrk="0" hangingPunct="0">
              <a:lnSpc>
                <a:spcPct val="90000"/>
              </a:lnSpc>
              <a:spcBef>
                <a:spcPct val="20000"/>
              </a:spcBef>
              <a:buClr>
                <a:srgbClr val="04628C"/>
              </a:buClr>
              <a:buSzPct val="90000"/>
              <a:buFont typeface="Arial" charset="0"/>
              <a:buChar char="−"/>
            </a:pPr>
            <a:r>
              <a:rPr lang="en-US" sz="2200" b="0"/>
              <a:t>Primary insured</a:t>
            </a:r>
          </a:p>
          <a:p>
            <a:pPr marL="285750" indent="-285750" eaLnBrk="0" hangingPunct="0">
              <a:lnSpc>
                <a:spcPct val="90000"/>
              </a:lnSpc>
              <a:spcBef>
                <a:spcPct val="40000"/>
              </a:spcBef>
              <a:buClr>
                <a:srgbClr val="04628C"/>
              </a:buClr>
              <a:buSzPct val="90000"/>
              <a:buFont typeface="Arial" charset="0"/>
              <a:buChar char="•"/>
            </a:pPr>
            <a:r>
              <a:rPr lang="en-US" sz="2400" b="0"/>
              <a:t>Contact type is either </a:t>
            </a:r>
            <a:r>
              <a:rPr lang="en-US" sz="2400" b="0" i="1"/>
              <a:t>company</a:t>
            </a:r>
            <a:r>
              <a:rPr lang="en-US" sz="2400" b="0"/>
              <a:t> or </a:t>
            </a:r>
            <a:r>
              <a:rPr lang="en-US" sz="2400" b="0" i="1"/>
              <a:t>person</a:t>
            </a:r>
            <a:r>
              <a:rPr lang="en-US" sz="2400" b="0"/>
              <a:t> </a:t>
            </a:r>
          </a:p>
          <a:p>
            <a:pPr marL="628650" lvl="1" indent="-228600" eaLnBrk="0" hangingPunct="0">
              <a:lnSpc>
                <a:spcPct val="90000"/>
              </a:lnSpc>
              <a:spcBef>
                <a:spcPct val="20000"/>
              </a:spcBef>
              <a:buClr>
                <a:srgbClr val="0146AD"/>
              </a:buClr>
              <a:buSzPct val="90000"/>
              <a:buFont typeface="Wingdings 2" pitchFamily="18" charset="2"/>
              <a:buChar char=""/>
            </a:pPr>
            <a:endParaRPr lang="en-US" sz="2200" b="0"/>
          </a:p>
        </p:txBody>
      </p:sp>
      <p:sp>
        <p:nvSpPr>
          <p:cNvPr id="9219" name="Line 33"/>
          <p:cNvSpPr>
            <a:spLocks noChangeShapeType="1"/>
          </p:cNvSpPr>
          <p:nvPr/>
        </p:nvSpPr>
        <p:spPr bwMode="auto">
          <a:xfrm flipH="1" flipV="1">
            <a:off x="2765425" y="2062163"/>
            <a:ext cx="12700" cy="2392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0" name="Line 55"/>
          <p:cNvSpPr>
            <a:spLocks noChangeShapeType="1"/>
          </p:cNvSpPr>
          <p:nvPr/>
        </p:nvSpPr>
        <p:spPr bwMode="auto">
          <a:xfrm>
            <a:off x="852488" y="4465638"/>
            <a:ext cx="38481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Line 56"/>
          <p:cNvSpPr>
            <a:spLocks noChangeShapeType="1"/>
          </p:cNvSpPr>
          <p:nvPr/>
        </p:nvSpPr>
        <p:spPr bwMode="auto">
          <a:xfrm>
            <a:off x="868363" y="4465638"/>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77"/>
          <p:cNvSpPr>
            <a:spLocks noChangeShapeType="1"/>
          </p:cNvSpPr>
          <p:nvPr/>
        </p:nvSpPr>
        <p:spPr bwMode="auto">
          <a:xfrm>
            <a:off x="4683125" y="4476750"/>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3" name="Line 89"/>
          <p:cNvSpPr>
            <a:spLocks noChangeShapeType="1"/>
          </p:cNvSpPr>
          <p:nvPr/>
        </p:nvSpPr>
        <p:spPr bwMode="auto">
          <a:xfrm>
            <a:off x="3302000" y="4476750"/>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Text Box 158"/>
          <p:cNvSpPr txBox="1">
            <a:spLocks noChangeArrowheads="1"/>
          </p:cNvSpPr>
          <p:nvPr/>
        </p:nvSpPr>
        <p:spPr bwMode="auto">
          <a:xfrm>
            <a:off x="957263" y="1452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Account</a:t>
            </a:r>
          </a:p>
        </p:txBody>
      </p:sp>
      <p:sp>
        <p:nvSpPr>
          <p:cNvPr id="9226" name="Line 192"/>
          <p:cNvSpPr>
            <a:spLocks noChangeShapeType="1"/>
          </p:cNvSpPr>
          <p:nvPr/>
        </p:nvSpPr>
        <p:spPr bwMode="auto">
          <a:xfrm>
            <a:off x="1585913" y="2263775"/>
            <a:ext cx="2371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193"/>
          <p:cNvSpPr>
            <a:spLocks noChangeShapeType="1"/>
          </p:cNvSpPr>
          <p:nvPr/>
        </p:nvSpPr>
        <p:spPr bwMode="auto">
          <a:xfrm>
            <a:off x="1590675" y="2255838"/>
            <a:ext cx="0" cy="2238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199"/>
          <p:cNvSpPr>
            <a:spLocks noChangeShapeType="1"/>
          </p:cNvSpPr>
          <p:nvPr/>
        </p:nvSpPr>
        <p:spPr bwMode="auto">
          <a:xfrm>
            <a:off x="2070100" y="4476750"/>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Line 200"/>
          <p:cNvSpPr>
            <a:spLocks noChangeShapeType="1"/>
          </p:cNvSpPr>
          <p:nvPr/>
        </p:nvSpPr>
        <p:spPr bwMode="auto">
          <a:xfrm>
            <a:off x="3937000" y="2255838"/>
            <a:ext cx="0" cy="2238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0" name="Text Box 201"/>
          <p:cNvSpPr txBox="1">
            <a:spLocks noChangeArrowheads="1"/>
          </p:cNvSpPr>
          <p:nvPr/>
        </p:nvSpPr>
        <p:spPr bwMode="auto">
          <a:xfrm>
            <a:off x="1068388" y="2506663"/>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grpSp>
        <p:nvGrpSpPr>
          <p:cNvPr id="9231" name="Group 202"/>
          <p:cNvGrpSpPr>
            <a:grpSpLocks/>
          </p:cNvGrpSpPr>
          <p:nvPr/>
        </p:nvGrpSpPr>
        <p:grpSpPr bwMode="auto">
          <a:xfrm>
            <a:off x="1250950" y="2840038"/>
            <a:ext cx="935038" cy="1228725"/>
            <a:chOff x="1196" y="1703"/>
            <a:chExt cx="589" cy="774"/>
          </a:xfrm>
        </p:grpSpPr>
        <p:sp>
          <p:nvSpPr>
            <p:cNvPr id="9233" name="AutoShape 203"/>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9234" name="AutoShape 204"/>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9235" name="AutoShape 205"/>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9232" name="Title 39"/>
          <p:cNvSpPr>
            <a:spLocks noGrp="1"/>
          </p:cNvSpPr>
          <p:nvPr>
            <p:ph type="title"/>
          </p:nvPr>
        </p:nvSpPr>
        <p:spPr/>
        <p:txBody>
          <a:bodyPr/>
          <a:lstStyle/>
          <a:p>
            <a:r>
              <a:rPr lang="en-US" smtClean="0"/>
              <a:t>Account contacts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148"/>
          <p:cNvGrpSpPr>
            <a:grpSpLocks/>
          </p:cNvGrpSpPr>
          <p:nvPr/>
        </p:nvGrpSpPr>
        <p:grpSpPr bwMode="auto">
          <a:xfrm>
            <a:off x="2149268" y="1037406"/>
            <a:ext cx="1132095" cy="895600"/>
            <a:chOff x="3942556" y="1245638"/>
            <a:chExt cx="1284287" cy="1016000"/>
          </a:xfrm>
        </p:grpSpPr>
        <p:pic>
          <p:nvPicPr>
            <p:cNvPr id="62"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 name="Group 3"/>
            <p:cNvGrpSpPr>
              <a:grpSpLocks/>
            </p:cNvGrpSpPr>
            <p:nvPr/>
          </p:nvGrpSpPr>
          <p:grpSpPr bwMode="auto">
            <a:xfrm rot="-960000">
              <a:off x="4485519" y="1533397"/>
              <a:ext cx="426056" cy="480044"/>
              <a:chOff x="2324" y="435"/>
              <a:chExt cx="933" cy="1052"/>
            </a:xfrm>
          </p:grpSpPr>
          <p:sp>
            <p:nvSpPr>
              <p:cNvPr id="64"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65"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6"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7"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8" name="Group 8"/>
              <p:cNvGrpSpPr>
                <a:grpSpLocks/>
              </p:cNvGrpSpPr>
              <p:nvPr/>
            </p:nvGrpSpPr>
            <p:grpSpPr bwMode="auto">
              <a:xfrm>
                <a:off x="2889" y="957"/>
                <a:ext cx="348" cy="510"/>
                <a:chOff x="2784" y="3210"/>
                <a:chExt cx="523" cy="772"/>
              </a:xfrm>
            </p:grpSpPr>
            <p:sp>
              <p:nvSpPr>
                <p:cNvPr id="6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0"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1"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72"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0242" name="Rectangle 97"/>
          <p:cNvSpPr>
            <a:spLocks noChangeArrowheads="1"/>
          </p:cNvSpPr>
          <p:nvPr/>
        </p:nvSpPr>
        <p:spPr bwMode="auto">
          <a:xfrm>
            <a:off x="5522913" y="890588"/>
            <a:ext cx="33147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90000"/>
              </a:lnSpc>
              <a:spcBef>
                <a:spcPct val="40000"/>
              </a:spcBef>
              <a:buClr>
                <a:srgbClr val="0146AD"/>
              </a:buClr>
              <a:buFont typeface="Arial" charset="0"/>
              <a:buChar char="•"/>
            </a:pPr>
            <a:r>
              <a:rPr lang="en-US" sz="2400" b="0"/>
              <a:t>A </a:t>
            </a:r>
            <a:r>
              <a:rPr lang="en-US" sz="2400"/>
              <a:t>policy</a:t>
            </a:r>
            <a:r>
              <a:rPr lang="en-US" sz="2400" b="0"/>
              <a:t> is a written contract for insurance between a carrier and a policyholder (account)</a:t>
            </a:r>
          </a:p>
          <a:p>
            <a:pPr marL="285750" indent="-285750" eaLnBrk="0" hangingPunct="0">
              <a:lnSpc>
                <a:spcPct val="90000"/>
              </a:lnSpc>
              <a:spcBef>
                <a:spcPct val="40000"/>
              </a:spcBef>
              <a:buClr>
                <a:srgbClr val="0146AD"/>
              </a:buClr>
              <a:buFont typeface="Arial" charset="0"/>
              <a:buChar char="•"/>
            </a:pPr>
            <a:r>
              <a:rPr lang="en-US" sz="2400" b="0"/>
              <a:t>When PAS informs BillingCenter of a new policy, the owner and payer accounts are also identified</a:t>
            </a:r>
          </a:p>
          <a:p>
            <a:pPr marL="285750" indent="-285750" eaLnBrk="0" hangingPunct="0">
              <a:lnSpc>
                <a:spcPct val="90000"/>
              </a:lnSpc>
              <a:spcBef>
                <a:spcPct val="40000"/>
              </a:spcBef>
              <a:buClr>
                <a:srgbClr val="0146AD"/>
              </a:buClr>
              <a:buFont typeface="Arial" charset="0"/>
              <a:buChar char="•"/>
            </a:pPr>
            <a:r>
              <a:rPr lang="en-US" sz="2400" b="0"/>
              <a:t>Contacts can also be associated with policies</a:t>
            </a:r>
          </a:p>
        </p:txBody>
      </p:sp>
      <p:sp>
        <p:nvSpPr>
          <p:cNvPr id="10243" name="Line 102"/>
          <p:cNvSpPr>
            <a:spLocks noChangeShapeType="1"/>
          </p:cNvSpPr>
          <p:nvPr/>
        </p:nvSpPr>
        <p:spPr bwMode="auto">
          <a:xfrm flipH="1" flipV="1">
            <a:off x="2765425" y="1997075"/>
            <a:ext cx="12700" cy="2392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44" name="Group 103"/>
          <p:cNvGrpSpPr>
            <a:grpSpLocks/>
          </p:cNvGrpSpPr>
          <p:nvPr/>
        </p:nvGrpSpPr>
        <p:grpSpPr bwMode="auto">
          <a:xfrm>
            <a:off x="481013" y="4976813"/>
            <a:ext cx="733425" cy="825500"/>
            <a:chOff x="2324" y="435"/>
            <a:chExt cx="933" cy="1052"/>
          </a:xfrm>
        </p:grpSpPr>
        <p:sp>
          <p:nvSpPr>
            <p:cNvPr id="10292" name="AutoShape 10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0293" name="Freeform 10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94" name="Freeform 10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95" name="Freeform 10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296" name="Group 108"/>
            <p:cNvGrpSpPr>
              <a:grpSpLocks/>
            </p:cNvGrpSpPr>
            <p:nvPr/>
          </p:nvGrpSpPr>
          <p:grpSpPr bwMode="auto">
            <a:xfrm>
              <a:off x="2889" y="957"/>
              <a:ext cx="348" cy="510"/>
              <a:chOff x="2784" y="3210"/>
              <a:chExt cx="523" cy="772"/>
            </a:xfrm>
          </p:grpSpPr>
          <p:sp>
            <p:nvSpPr>
              <p:cNvPr id="10297" name="AutoShape 10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98" name="AutoShape 1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99" name="AutoShape 1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0300" name="Oval 1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0245" name="Text Box 113"/>
          <p:cNvSpPr txBox="1">
            <a:spLocks noChangeArrowheads="1"/>
          </p:cNvSpPr>
          <p:nvPr/>
        </p:nvSpPr>
        <p:spPr bwMode="auto">
          <a:xfrm>
            <a:off x="530225" y="4625975"/>
            <a:ext cx="763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10246" name="Group 114"/>
          <p:cNvGrpSpPr>
            <a:grpSpLocks/>
          </p:cNvGrpSpPr>
          <p:nvPr/>
        </p:nvGrpSpPr>
        <p:grpSpPr bwMode="auto">
          <a:xfrm>
            <a:off x="619125" y="5229225"/>
            <a:ext cx="733425" cy="825500"/>
            <a:chOff x="2324" y="435"/>
            <a:chExt cx="933" cy="1052"/>
          </a:xfrm>
        </p:grpSpPr>
        <p:sp>
          <p:nvSpPr>
            <p:cNvPr id="10283" name="AutoShape 11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0284" name="Freeform 11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85" name="Freeform 11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86" name="Freeform 11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287" name="Group 119"/>
            <p:cNvGrpSpPr>
              <a:grpSpLocks/>
            </p:cNvGrpSpPr>
            <p:nvPr/>
          </p:nvGrpSpPr>
          <p:grpSpPr bwMode="auto">
            <a:xfrm>
              <a:off x="2889" y="957"/>
              <a:ext cx="348" cy="510"/>
              <a:chOff x="2784" y="3210"/>
              <a:chExt cx="523" cy="772"/>
            </a:xfrm>
          </p:grpSpPr>
          <p:sp>
            <p:nvSpPr>
              <p:cNvPr id="10288" name="AutoShape 12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89" name="AutoShape 12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90" name="AutoShape 12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0291" name="Oval 12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0247" name="Line 124"/>
          <p:cNvSpPr>
            <a:spLocks noChangeShapeType="1"/>
          </p:cNvSpPr>
          <p:nvPr/>
        </p:nvSpPr>
        <p:spPr bwMode="auto">
          <a:xfrm>
            <a:off x="852488" y="4400550"/>
            <a:ext cx="38481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8" name="Line 125"/>
          <p:cNvSpPr>
            <a:spLocks noChangeShapeType="1"/>
          </p:cNvSpPr>
          <p:nvPr/>
        </p:nvSpPr>
        <p:spPr bwMode="auto">
          <a:xfrm>
            <a:off x="868363" y="4400550"/>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146"/>
          <p:cNvSpPr>
            <a:spLocks noChangeShapeType="1"/>
          </p:cNvSpPr>
          <p:nvPr/>
        </p:nvSpPr>
        <p:spPr bwMode="auto">
          <a:xfrm>
            <a:off x="4683125" y="441166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58"/>
          <p:cNvSpPr>
            <a:spLocks noChangeShapeType="1"/>
          </p:cNvSpPr>
          <p:nvPr/>
        </p:nvSpPr>
        <p:spPr bwMode="auto">
          <a:xfrm>
            <a:off x="3302000" y="441166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Text Box 227"/>
          <p:cNvSpPr txBox="1">
            <a:spLocks noChangeArrowheads="1"/>
          </p:cNvSpPr>
          <p:nvPr/>
        </p:nvSpPr>
        <p:spPr bwMode="auto">
          <a:xfrm>
            <a:off x="957263" y="1387475"/>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Account</a:t>
            </a:r>
          </a:p>
        </p:txBody>
      </p:sp>
      <p:sp>
        <p:nvSpPr>
          <p:cNvPr id="10253" name="Line 261"/>
          <p:cNvSpPr>
            <a:spLocks noChangeShapeType="1"/>
          </p:cNvSpPr>
          <p:nvPr/>
        </p:nvSpPr>
        <p:spPr bwMode="auto">
          <a:xfrm>
            <a:off x="1585913" y="2198688"/>
            <a:ext cx="2371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4" name="Line 262"/>
          <p:cNvSpPr>
            <a:spLocks noChangeShapeType="1"/>
          </p:cNvSpPr>
          <p:nvPr/>
        </p:nvSpPr>
        <p:spPr bwMode="auto">
          <a:xfrm>
            <a:off x="1590675" y="2190750"/>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Text Box 263"/>
          <p:cNvSpPr txBox="1">
            <a:spLocks noChangeArrowheads="1"/>
          </p:cNvSpPr>
          <p:nvPr/>
        </p:nvSpPr>
        <p:spPr bwMode="auto">
          <a:xfrm>
            <a:off x="1068388" y="24415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grpSp>
        <p:nvGrpSpPr>
          <p:cNvPr id="10256" name="Group 264"/>
          <p:cNvGrpSpPr>
            <a:grpSpLocks/>
          </p:cNvGrpSpPr>
          <p:nvPr/>
        </p:nvGrpSpPr>
        <p:grpSpPr bwMode="auto">
          <a:xfrm>
            <a:off x="1250950" y="2774950"/>
            <a:ext cx="935038" cy="1228725"/>
            <a:chOff x="1196" y="1703"/>
            <a:chExt cx="589" cy="774"/>
          </a:xfrm>
        </p:grpSpPr>
        <p:sp>
          <p:nvSpPr>
            <p:cNvPr id="10260" name="AutoShape 265"/>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0261" name="AutoShape 266"/>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0262" name="AutoShape 267"/>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0257" name="Line 268"/>
          <p:cNvSpPr>
            <a:spLocks noChangeShapeType="1"/>
          </p:cNvSpPr>
          <p:nvPr/>
        </p:nvSpPr>
        <p:spPr bwMode="auto">
          <a:xfrm>
            <a:off x="2070100" y="441166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8" name="Line 269"/>
          <p:cNvSpPr>
            <a:spLocks noChangeShapeType="1"/>
          </p:cNvSpPr>
          <p:nvPr/>
        </p:nvSpPr>
        <p:spPr bwMode="auto">
          <a:xfrm>
            <a:off x="3937000" y="2190750"/>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9" name="Title 60"/>
          <p:cNvSpPr>
            <a:spLocks noGrp="1"/>
          </p:cNvSpPr>
          <p:nvPr>
            <p:ph type="title"/>
          </p:nvPr>
        </p:nvSpPr>
        <p:spPr/>
        <p:txBody>
          <a:bodyPr/>
          <a:lstStyle/>
          <a:p>
            <a:r>
              <a:rPr lang="en-US" smtClean="0"/>
              <a:t>Policies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148"/>
          <p:cNvGrpSpPr>
            <a:grpSpLocks/>
          </p:cNvGrpSpPr>
          <p:nvPr/>
        </p:nvGrpSpPr>
        <p:grpSpPr bwMode="auto">
          <a:xfrm>
            <a:off x="2149268" y="1037406"/>
            <a:ext cx="1132095" cy="895600"/>
            <a:chOff x="3942556" y="1245638"/>
            <a:chExt cx="1284287" cy="1016000"/>
          </a:xfrm>
        </p:grpSpPr>
        <p:pic>
          <p:nvPicPr>
            <p:cNvPr id="81"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3"/>
            <p:cNvGrpSpPr>
              <a:grpSpLocks/>
            </p:cNvGrpSpPr>
            <p:nvPr/>
          </p:nvGrpSpPr>
          <p:grpSpPr bwMode="auto">
            <a:xfrm rot="-960000">
              <a:off x="4485519" y="1533397"/>
              <a:ext cx="426056" cy="480044"/>
              <a:chOff x="2324" y="435"/>
              <a:chExt cx="933" cy="1052"/>
            </a:xfrm>
          </p:grpSpPr>
          <p:sp>
            <p:nvSpPr>
              <p:cNvPr id="83"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4"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5"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6"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7" name="Group 8"/>
              <p:cNvGrpSpPr>
                <a:grpSpLocks/>
              </p:cNvGrpSpPr>
              <p:nvPr/>
            </p:nvGrpSpPr>
            <p:grpSpPr bwMode="auto">
              <a:xfrm>
                <a:off x="2889" y="957"/>
                <a:ext cx="348" cy="510"/>
                <a:chOff x="2784" y="3210"/>
                <a:chExt cx="523" cy="772"/>
              </a:xfrm>
            </p:grpSpPr>
            <p:sp>
              <p:nvSpPr>
                <p:cNvPr id="8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8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90"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91"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1266" name="Rectangle 97"/>
          <p:cNvSpPr>
            <a:spLocks noChangeArrowheads="1"/>
          </p:cNvSpPr>
          <p:nvPr/>
        </p:nvSpPr>
        <p:spPr bwMode="auto">
          <a:xfrm>
            <a:off x="5522913" y="890588"/>
            <a:ext cx="33147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100000"/>
              </a:lnSpc>
              <a:spcBef>
                <a:spcPct val="40000"/>
              </a:spcBef>
              <a:buClr>
                <a:srgbClr val="0146AD"/>
              </a:buClr>
              <a:buFont typeface="Arial" charset="0"/>
              <a:buChar char="•"/>
            </a:pPr>
            <a:r>
              <a:rPr lang="en-US" sz="2400" b="0"/>
              <a:t>A </a:t>
            </a:r>
            <a:r>
              <a:rPr lang="en-US" sz="2400"/>
              <a:t>charge</a:t>
            </a:r>
            <a:r>
              <a:rPr lang="en-US" sz="2400" b="0"/>
              <a:t> is a cost associated with a policy or account transaction that must be processed and/or tracked as a unit</a:t>
            </a:r>
          </a:p>
          <a:p>
            <a:pPr marL="285750" indent="-285750" eaLnBrk="0" hangingPunct="0">
              <a:lnSpc>
                <a:spcPct val="100000"/>
              </a:lnSpc>
              <a:spcBef>
                <a:spcPct val="40000"/>
              </a:spcBef>
              <a:buClr>
                <a:srgbClr val="0146AD"/>
              </a:buClr>
              <a:buFont typeface="Arial" charset="0"/>
              <a:buChar char="•"/>
            </a:pPr>
            <a:r>
              <a:rPr lang="en-US" sz="2400" b="0"/>
              <a:t>Costs must be different charges if they are:</a:t>
            </a:r>
          </a:p>
          <a:p>
            <a:pPr marL="628650" lvl="1" indent="-228600" eaLnBrk="0" hangingPunct="0">
              <a:lnSpc>
                <a:spcPct val="100000"/>
              </a:lnSpc>
              <a:spcBef>
                <a:spcPct val="20000"/>
              </a:spcBef>
              <a:buClr>
                <a:srgbClr val="0146AD"/>
              </a:buClr>
              <a:buSzPct val="90000"/>
              <a:buFont typeface="Arial" charset="0"/>
              <a:buChar char="-"/>
            </a:pPr>
            <a:r>
              <a:rPr lang="en-US" sz="2200" b="0"/>
              <a:t>Billed or refunded differently</a:t>
            </a:r>
          </a:p>
          <a:p>
            <a:pPr marL="628650" lvl="1" indent="-228600" eaLnBrk="0" hangingPunct="0">
              <a:lnSpc>
                <a:spcPct val="100000"/>
              </a:lnSpc>
              <a:spcBef>
                <a:spcPct val="20000"/>
              </a:spcBef>
              <a:buClr>
                <a:srgbClr val="0146AD"/>
              </a:buClr>
              <a:buSzPct val="90000"/>
              <a:buFont typeface="Arial" charset="0"/>
              <a:buChar char="-"/>
            </a:pPr>
            <a:r>
              <a:rPr lang="en-US" sz="2200" b="0"/>
              <a:t>Require different handling by downstream systems</a:t>
            </a:r>
          </a:p>
        </p:txBody>
      </p:sp>
      <p:sp>
        <p:nvSpPr>
          <p:cNvPr id="11267" name="Line 119"/>
          <p:cNvSpPr>
            <a:spLocks noChangeShapeType="1"/>
          </p:cNvSpPr>
          <p:nvPr/>
        </p:nvSpPr>
        <p:spPr bwMode="auto">
          <a:xfrm flipH="1" flipV="1">
            <a:off x="2765425" y="1965325"/>
            <a:ext cx="12700" cy="2392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68" name="Group 120"/>
          <p:cNvGrpSpPr>
            <a:grpSpLocks/>
          </p:cNvGrpSpPr>
          <p:nvPr/>
        </p:nvGrpSpPr>
        <p:grpSpPr bwMode="auto">
          <a:xfrm>
            <a:off x="481013" y="4945063"/>
            <a:ext cx="733425" cy="825500"/>
            <a:chOff x="2324" y="435"/>
            <a:chExt cx="933" cy="1052"/>
          </a:xfrm>
        </p:grpSpPr>
        <p:sp>
          <p:nvSpPr>
            <p:cNvPr id="11335" name="AutoShape 12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36" name="Freeform 12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37" name="Freeform 12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38" name="Freeform 12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39" name="Group 125"/>
            <p:cNvGrpSpPr>
              <a:grpSpLocks/>
            </p:cNvGrpSpPr>
            <p:nvPr/>
          </p:nvGrpSpPr>
          <p:grpSpPr bwMode="auto">
            <a:xfrm>
              <a:off x="2889" y="957"/>
              <a:ext cx="348" cy="510"/>
              <a:chOff x="2784" y="3210"/>
              <a:chExt cx="523" cy="772"/>
            </a:xfrm>
          </p:grpSpPr>
          <p:sp>
            <p:nvSpPr>
              <p:cNvPr id="11340" name="AutoShape 12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1" name="AutoShape 12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2" name="AutoShape 12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3" name="Oval 12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69" name="Text Box 130"/>
          <p:cNvSpPr txBox="1">
            <a:spLocks noChangeArrowheads="1"/>
          </p:cNvSpPr>
          <p:nvPr/>
        </p:nvSpPr>
        <p:spPr bwMode="auto">
          <a:xfrm>
            <a:off x="530225" y="4594225"/>
            <a:ext cx="763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11270" name="Group 131"/>
          <p:cNvGrpSpPr>
            <a:grpSpLocks/>
          </p:cNvGrpSpPr>
          <p:nvPr/>
        </p:nvGrpSpPr>
        <p:grpSpPr bwMode="auto">
          <a:xfrm>
            <a:off x="619125" y="5197475"/>
            <a:ext cx="733425" cy="825500"/>
            <a:chOff x="2324" y="435"/>
            <a:chExt cx="933" cy="1052"/>
          </a:xfrm>
        </p:grpSpPr>
        <p:sp>
          <p:nvSpPr>
            <p:cNvPr id="11326" name="AutoShape 1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27" name="Freeform 1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28" name="Freeform 1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29" name="Freeform 1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30" name="Group 136"/>
            <p:cNvGrpSpPr>
              <a:grpSpLocks/>
            </p:cNvGrpSpPr>
            <p:nvPr/>
          </p:nvGrpSpPr>
          <p:grpSpPr bwMode="auto">
            <a:xfrm>
              <a:off x="2889" y="957"/>
              <a:ext cx="348" cy="510"/>
              <a:chOff x="2784" y="3210"/>
              <a:chExt cx="523" cy="772"/>
            </a:xfrm>
          </p:grpSpPr>
          <p:sp>
            <p:nvSpPr>
              <p:cNvPr id="11331" name="AutoShape 1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2" name="AutoShape 1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3" name="AutoShape 1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34" name="Oval 1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1" name="Line 141"/>
          <p:cNvSpPr>
            <a:spLocks noChangeShapeType="1"/>
          </p:cNvSpPr>
          <p:nvPr/>
        </p:nvSpPr>
        <p:spPr bwMode="auto">
          <a:xfrm>
            <a:off x="852488" y="4368800"/>
            <a:ext cx="38481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2" name="Line 142"/>
          <p:cNvSpPr>
            <a:spLocks noChangeShapeType="1"/>
          </p:cNvSpPr>
          <p:nvPr/>
        </p:nvSpPr>
        <p:spPr bwMode="auto">
          <a:xfrm>
            <a:off x="868363" y="4368800"/>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3" name="Line 163"/>
          <p:cNvSpPr>
            <a:spLocks noChangeShapeType="1"/>
          </p:cNvSpPr>
          <p:nvPr/>
        </p:nvSpPr>
        <p:spPr bwMode="auto">
          <a:xfrm>
            <a:off x="4683125" y="437991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Line 175"/>
          <p:cNvSpPr>
            <a:spLocks noChangeShapeType="1"/>
          </p:cNvSpPr>
          <p:nvPr/>
        </p:nvSpPr>
        <p:spPr bwMode="auto">
          <a:xfrm>
            <a:off x="3302000" y="437991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5" name="Text Box 244"/>
          <p:cNvSpPr txBox="1">
            <a:spLocks noChangeArrowheads="1"/>
          </p:cNvSpPr>
          <p:nvPr/>
        </p:nvSpPr>
        <p:spPr bwMode="auto">
          <a:xfrm>
            <a:off x="957263" y="1355725"/>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Account</a:t>
            </a:r>
          </a:p>
        </p:txBody>
      </p:sp>
      <p:sp>
        <p:nvSpPr>
          <p:cNvPr id="11277" name="Line 278"/>
          <p:cNvSpPr>
            <a:spLocks noChangeShapeType="1"/>
          </p:cNvSpPr>
          <p:nvPr/>
        </p:nvSpPr>
        <p:spPr bwMode="auto">
          <a:xfrm>
            <a:off x="1585913" y="2166938"/>
            <a:ext cx="2371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279"/>
          <p:cNvSpPr>
            <a:spLocks noChangeShapeType="1"/>
          </p:cNvSpPr>
          <p:nvPr/>
        </p:nvSpPr>
        <p:spPr bwMode="auto">
          <a:xfrm>
            <a:off x="1590675" y="2159000"/>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Text Box 280"/>
          <p:cNvSpPr txBox="1">
            <a:spLocks noChangeArrowheads="1"/>
          </p:cNvSpPr>
          <p:nvPr/>
        </p:nvSpPr>
        <p:spPr bwMode="auto">
          <a:xfrm>
            <a:off x="1068388" y="240982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grpSp>
        <p:nvGrpSpPr>
          <p:cNvPr id="11280" name="Group 281"/>
          <p:cNvGrpSpPr>
            <a:grpSpLocks/>
          </p:cNvGrpSpPr>
          <p:nvPr/>
        </p:nvGrpSpPr>
        <p:grpSpPr bwMode="auto">
          <a:xfrm>
            <a:off x="1250950" y="2743200"/>
            <a:ext cx="935038" cy="1228725"/>
            <a:chOff x="1196" y="1703"/>
            <a:chExt cx="589" cy="774"/>
          </a:xfrm>
        </p:grpSpPr>
        <p:sp>
          <p:nvSpPr>
            <p:cNvPr id="11303" name="AutoShape 282"/>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1304" name="AutoShape 283"/>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1305" name="AutoShape 284"/>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1281" name="Line 285"/>
          <p:cNvSpPr>
            <a:spLocks noChangeShapeType="1"/>
          </p:cNvSpPr>
          <p:nvPr/>
        </p:nvSpPr>
        <p:spPr bwMode="auto">
          <a:xfrm>
            <a:off x="2070100" y="4379913"/>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2" name="Line 286"/>
          <p:cNvSpPr>
            <a:spLocks noChangeShapeType="1"/>
          </p:cNvSpPr>
          <p:nvPr/>
        </p:nvSpPr>
        <p:spPr bwMode="auto">
          <a:xfrm>
            <a:off x="3937000" y="2159000"/>
            <a:ext cx="0" cy="2238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3" name="Text Box 287"/>
          <p:cNvSpPr txBox="1">
            <a:spLocks noChangeArrowheads="1"/>
          </p:cNvSpPr>
          <p:nvPr/>
        </p:nvSpPr>
        <p:spPr bwMode="auto">
          <a:xfrm>
            <a:off x="1462088" y="4587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Charge</a:t>
            </a:r>
          </a:p>
        </p:txBody>
      </p:sp>
      <p:grpSp>
        <p:nvGrpSpPr>
          <p:cNvPr id="11284" name="Group 288"/>
          <p:cNvGrpSpPr>
            <a:grpSpLocks/>
          </p:cNvGrpSpPr>
          <p:nvPr/>
        </p:nvGrpSpPr>
        <p:grpSpPr bwMode="auto">
          <a:xfrm>
            <a:off x="1608138" y="4938713"/>
            <a:ext cx="898525" cy="233362"/>
            <a:chOff x="3589" y="1559"/>
            <a:chExt cx="566" cy="147"/>
          </a:xfrm>
        </p:grpSpPr>
        <p:sp>
          <p:nvSpPr>
            <p:cNvPr id="11298" name="Rectangle 289"/>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299" name="Group 290"/>
            <p:cNvGrpSpPr>
              <a:grpSpLocks/>
            </p:cNvGrpSpPr>
            <p:nvPr/>
          </p:nvGrpSpPr>
          <p:grpSpPr bwMode="auto">
            <a:xfrm>
              <a:off x="4047" y="1570"/>
              <a:ext cx="65" cy="126"/>
              <a:chOff x="3439" y="1711"/>
              <a:chExt cx="631" cy="1219"/>
            </a:xfrm>
          </p:grpSpPr>
          <p:sp>
            <p:nvSpPr>
              <p:cNvPr id="11301" name="Freeform 291"/>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02" name="Line 292"/>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0" name="Rectangle 293"/>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85" name="Group 294"/>
          <p:cNvGrpSpPr>
            <a:grpSpLocks/>
          </p:cNvGrpSpPr>
          <p:nvPr/>
        </p:nvGrpSpPr>
        <p:grpSpPr bwMode="auto">
          <a:xfrm>
            <a:off x="1608138" y="5233988"/>
            <a:ext cx="898525" cy="233362"/>
            <a:chOff x="3589" y="1559"/>
            <a:chExt cx="566" cy="147"/>
          </a:xfrm>
        </p:grpSpPr>
        <p:sp>
          <p:nvSpPr>
            <p:cNvPr id="11293" name="Rectangle 29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294" name="Group 296"/>
            <p:cNvGrpSpPr>
              <a:grpSpLocks/>
            </p:cNvGrpSpPr>
            <p:nvPr/>
          </p:nvGrpSpPr>
          <p:grpSpPr bwMode="auto">
            <a:xfrm>
              <a:off x="4047" y="1570"/>
              <a:ext cx="65" cy="126"/>
              <a:chOff x="3439" y="1711"/>
              <a:chExt cx="631" cy="1219"/>
            </a:xfrm>
          </p:grpSpPr>
          <p:sp>
            <p:nvSpPr>
              <p:cNvPr id="11296" name="Freeform 29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97" name="Line 29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95" name="Rectangle 29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86" name="Group 300"/>
          <p:cNvGrpSpPr>
            <a:grpSpLocks/>
          </p:cNvGrpSpPr>
          <p:nvPr/>
        </p:nvGrpSpPr>
        <p:grpSpPr bwMode="auto">
          <a:xfrm>
            <a:off x="1608138" y="5519738"/>
            <a:ext cx="898525" cy="233362"/>
            <a:chOff x="3589" y="1559"/>
            <a:chExt cx="566" cy="147"/>
          </a:xfrm>
        </p:grpSpPr>
        <p:sp>
          <p:nvSpPr>
            <p:cNvPr id="11288" name="Rectangle 30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289" name="Group 302"/>
            <p:cNvGrpSpPr>
              <a:grpSpLocks/>
            </p:cNvGrpSpPr>
            <p:nvPr/>
          </p:nvGrpSpPr>
          <p:grpSpPr bwMode="auto">
            <a:xfrm>
              <a:off x="4047" y="1570"/>
              <a:ext cx="65" cy="126"/>
              <a:chOff x="3439" y="1711"/>
              <a:chExt cx="631" cy="1219"/>
            </a:xfrm>
          </p:grpSpPr>
          <p:sp>
            <p:nvSpPr>
              <p:cNvPr id="11291" name="Freeform 30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92" name="Line 30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90" name="Rectangle 30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1287" name="Title 79"/>
          <p:cNvSpPr>
            <a:spLocks noGrp="1"/>
          </p:cNvSpPr>
          <p:nvPr>
            <p:ph type="title"/>
          </p:nvPr>
        </p:nvSpPr>
        <p:spPr/>
        <p:txBody>
          <a:bodyPr/>
          <a:lstStyle/>
          <a:p>
            <a:r>
              <a:rPr lang="en-US" smtClean="0"/>
              <a:t>Charges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8"/>
          <p:cNvGrpSpPr>
            <a:grpSpLocks/>
          </p:cNvGrpSpPr>
          <p:nvPr/>
        </p:nvGrpSpPr>
        <p:grpSpPr bwMode="auto">
          <a:xfrm>
            <a:off x="2149268" y="1037406"/>
            <a:ext cx="1132095" cy="895600"/>
            <a:chOff x="3942556" y="1245638"/>
            <a:chExt cx="1284287" cy="1016000"/>
          </a:xfrm>
        </p:grpSpPr>
        <p:pic>
          <p:nvPicPr>
            <p:cNvPr id="151"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 name="Group 3"/>
            <p:cNvGrpSpPr>
              <a:grpSpLocks/>
            </p:cNvGrpSpPr>
            <p:nvPr/>
          </p:nvGrpSpPr>
          <p:grpSpPr bwMode="auto">
            <a:xfrm rot="-960000">
              <a:off x="4485519" y="1533397"/>
              <a:ext cx="426056" cy="480044"/>
              <a:chOff x="2324" y="435"/>
              <a:chExt cx="933" cy="1052"/>
            </a:xfrm>
          </p:grpSpPr>
          <p:sp>
            <p:nvSpPr>
              <p:cNvPr id="153"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54"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5"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6"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7" name="Group 8"/>
              <p:cNvGrpSpPr>
                <a:grpSpLocks/>
              </p:cNvGrpSpPr>
              <p:nvPr/>
            </p:nvGrpSpPr>
            <p:grpSpPr bwMode="auto">
              <a:xfrm>
                <a:off x="2889" y="957"/>
                <a:ext cx="348" cy="510"/>
                <a:chOff x="2784" y="3210"/>
                <a:chExt cx="523" cy="772"/>
              </a:xfrm>
            </p:grpSpPr>
            <p:sp>
              <p:nvSpPr>
                <p:cNvPr id="15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5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60"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61"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2290" name="Rectangle 97"/>
          <p:cNvSpPr>
            <a:spLocks noChangeArrowheads="1"/>
          </p:cNvSpPr>
          <p:nvPr/>
        </p:nvSpPr>
        <p:spPr bwMode="auto">
          <a:xfrm>
            <a:off x="5522913" y="890588"/>
            <a:ext cx="33147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hangingPunct="0">
              <a:lnSpc>
                <a:spcPct val="100000"/>
              </a:lnSpc>
              <a:spcBef>
                <a:spcPct val="40000"/>
              </a:spcBef>
              <a:buClr>
                <a:srgbClr val="04628C"/>
              </a:buClr>
              <a:buSzPct val="90000"/>
              <a:buFont typeface="Arial" charset="0"/>
              <a:buChar char="•"/>
            </a:pPr>
            <a:r>
              <a:rPr lang="en-US" sz="2400" b="0"/>
              <a:t>An </a:t>
            </a:r>
            <a:r>
              <a:rPr lang="en-US" sz="2400"/>
              <a:t>invoice</a:t>
            </a:r>
            <a:r>
              <a:rPr lang="en-US" sz="2400" b="0"/>
              <a:t> is a request for money sent to an account</a:t>
            </a:r>
          </a:p>
          <a:p>
            <a:pPr marL="628650" lvl="1" indent="-228600" eaLnBrk="0" hangingPunct="0">
              <a:lnSpc>
                <a:spcPct val="100000"/>
              </a:lnSpc>
              <a:spcBef>
                <a:spcPct val="20000"/>
              </a:spcBef>
              <a:buClr>
                <a:srgbClr val="04628C"/>
              </a:buClr>
              <a:buSzPct val="90000"/>
              <a:buFont typeface="Arial" charset="0"/>
              <a:buChar char="−"/>
            </a:pPr>
            <a:r>
              <a:rPr lang="en-US" sz="2200" b="0"/>
              <a:t>You can think of an invoice as a bill</a:t>
            </a:r>
          </a:p>
        </p:txBody>
      </p:sp>
      <p:sp>
        <p:nvSpPr>
          <p:cNvPr id="12291" name="Line 190"/>
          <p:cNvSpPr>
            <a:spLocks noChangeShapeType="1"/>
          </p:cNvSpPr>
          <p:nvPr/>
        </p:nvSpPr>
        <p:spPr bwMode="auto">
          <a:xfrm flipH="1" flipV="1">
            <a:off x="2765425" y="1931988"/>
            <a:ext cx="12700" cy="2392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2" name="Group 191"/>
          <p:cNvGrpSpPr>
            <a:grpSpLocks/>
          </p:cNvGrpSpPr>
          <p:nvPr/>
        </p:nvGrpSpPr>
        <p:grpSpPr bwMode="auto">
          <a:xfrm>
            <a:off x="481013" y="4911725"/>
            <a:ext cx="733425" cy="825500"/>
            <a:chOff x="2324" y="435"/>
            <a:chExt cx="933" cy="1052"/>
          </a:xfrm>
        </p:grpSpPr>
        <p:sp>
          <p:nvSpPr>
            <p:cNvPr id="12429" name="AutoShape 19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430" name="Freeform 19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431" name="Freeform 19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432" name="Freeform 19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433" name="Group 196"/>
            <p:cNvGrpSpPr>
              <a:grpSpLocks/>
            </p:cNvGrpSpPr>
            <p:nvPr/>
          </p:nvGrpSpPr>
          <p:grpSpPr bwMode="auto">
            <a:xfrm>
              <a:off x="2889" y="957"/>
              <a:ext cx="348" cy="510"/>
              <a:chOff x="2784" y="3210"/>
              <a:chExt cx="523" cy="772"/>
            </a:xfrm>
          </p:grpSpPr>
          <p:sp>
            <p:nvSpPr>
              <p:cNvPr id="12434" name="AutoShape 1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435" name="AutoShape 1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436" name="AutoShape 1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437" name="Oval 2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3" name="Text Box 201"/>
          <p:cNvSpPr txBox="1">
            <a:spLocks noChangeArrowheads="1"/>
          </p:cNvSpPr>
          <p:nvPr/>
        </p:nvSpPr>
        <p:spPr bwMode="auto">
          <a:xfrm>
            <a:off x="530225" y="4560888"/>
            <a:ext cx="763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Policy</a:t>
            </a:r>
          </a:p>
        </p:txBody>
      </p:sp>
      <p:grpSp>
        <p:nvGrpSpPr>
          <p:cNvPr id="12294" name="Group 202"/>
          <p:cNvGrpSpPr>
            <a:grpSpLocks/>
          </p:cNvGrpSpPr>
          <p:nvPr/>
        </p:nvGrpSpPr>
        <p:grpSpPr bwMode="auto">
          <a:xfrm>
            <a:off x="619125" y="5164138"/>
            <a:ext cx="733425" cy="825500"/>
            <a:chOff x="2324" y="435"/>
            <a:chExt cx="933" cy="1052"/>
          </a:xfrm>
        </p:grpSpPr>
        <p:sp>
          <p:nvSpPr>
            <p:cNvPr id="12420" name="AutoShape 20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421" name="Freeform 20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422" name="Freeform 20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423" name="Freeform 20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424" name="Group 207"/>
            <p:cNvGrpSpPr>
              <a:grpSpLocks/>
            </p:cNvGrpSpPr>
            <p:nvPr/>
          </p:nvGrpSpPr>
          <p:grpSpPr bwMode="auto">
            <a:xfrm>
              <a:off x="2889" y="957"/>
              <a:ext cx="348" cy="510"/>
              <a:chOff x="2784" y="3210"/>
              <a:chExt cx="523" cy="772"/>
            </a:xfrm>
          </p:grpSpPr>
          <p:sp>
            <p:nvSpPr>
              <p:cNvPr id="12425" name="AutoShape 20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426" name="AutoShape 20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427" name="AutoShape 2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428" name="Oval 2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5" name="Line 212"/>
          <p:cNvSpPr>
            <a:spLocks noChangeShapeType="1"/>
          </p:cNvSpPr>
          <p:nvPr/>
        </p:nvSpPr>
        <p:spPr bwMode="auto">
          <a:xfrm>
            <a:off x="852488" y="4335463"/>
            <a:ext cx="38481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6" name="Line 213"/>
          <p:cNvSpPr>
            <a:spLocks noChangeShapeType="1"/>
          </p:cNvSpPr>
          <p:nvPr/>
        </p:nvSpPr>
        <p:spPr bwMode="auto">
          <a:xfrm>
            <a:off x="868363" y="4335463"/>
            <a:ext cx="0" cy="1635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7" name="Text Box 214"/>
          <p:cNvSpPr txBox="1">
            <a:spLocks noChangeArrowheads="1"/>
          </p:cNvSpPr>
          <p:nvPr/>
        </p:nvSpPr>
        <p:spPr bwMode="auto">
          <a:xfrm>
            <a:off x="1462088" y="455453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Charge</a:t>
            </a:r>
          </a:p>
        </p:txBody>
      </p:sp>
      <p:grpSp>
        <p:nvGrpSpPr>
          <p:cNvPr id="12298" name="Group 215"/>
          <p:cNvGrpSpPr>
            <a:grpSpLocks/>
          </p:cNvGrpSpPr>
          <p:nvPr/>
        </p:nvGrpSpPr>
        <p:grpSpPr bwMode="auto">
          <a:xfrm>
            <a:off x="1608138" y="4905375"/>
            <a:ext cx="898525" cy="233363"/>
            <a:chOff x="3589" y="1559"/>
            <a:chExt cx="566" cy="147"/>
          </a:xfrm>
        </p:grpSpPr>
        <p:sp>
          <p:nvSpPr>
            <p:cNvPr id="12415" name="Rectangle 216"/>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16" name="Group 217"/>
            <p:cNvGrpSpPr>
              <a:grpSpLocks/>
            </p:cNvGrpSpPr>
            <p:nvPr/>
          </p:nvGrpSpPr>
          <p:grpSpPr bwMode="auto">
            <a:xfrm>
              <a:off x="4047" y="1570"/>
              <a:ext cx="65" cy="126"/>
              <a:chOff x="3439" y="1711"/>
              <a:chExt cx="631" cy="1219"/>
            </a:xfrm>
          </p:grpSpPr>
          <p:sp>
            <p:nvSpPr>
              <p:cNvPr id="12418" name="Freeform 21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19" name="Line 21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17" name="Rectangle 220"/>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299" name="Group 221"/>
          <p:cNvGrpSpPr>
            <a:grpSpLocks/>
          </p:cNvGrpSpPr>
          <p:nvPr/>
        </p:nvGrpSpPr>
        <p:grpSpPr bwMode="auto">
          <a:xfrm>
            <a:off x="1608138" y="5200650"/>
            <a:ext cx="898525" cy="233363"/>
            <a:chOff x="3589" y="1559"/>
            <a:chExt cx="566" cy="147"/>
          </a:xfrm>
        </p:grpSpPr>
        <p:sp>
          <p:nvSpPr>
            <p:cNvPr id="12410" name="Rectangle 222"/>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11" name="Group 223"/>
            <p:cNvGrpSpPr>
              <a:grpSpLocks/>
            </p:cNvGrpSpPr>
            <p:nvPr/>
          </p:nvGrpSpPr>
          <p:grpSpPr bwMode="auto">
            <a:xfrm>
              <a:off x="4047" y="1570"/>
              <a:ext cx="65" cy="126"/>
              <a:chOff x="3439" y="1711"/>
              <a:chExt cx="631" cy="1219"/>
            </a:xfrm>
          </p:grpSpPr>
          <p:sp>
            <p:nvSpPr>
              <p:cNvPr id="12413" name="Freeform 224"/>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14" name="Line 225"/>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12" name="Rectangle 226"/>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00" name="Group 227"/>
          <p:cNvGrpSpPr>
            <a:grpSpLocks/>
          </p:cNvGrpSpPr>
          <p:nvPr/>
        </p:nvGrpSpPr>
        <p:grpSpPr bwMode="auto">
          <a:xfrm>
            <a:off x="1608138" y="5486400"/>
            <a:ext cx="898525" cy="233363"/>
            <a:chOff x="3589" y="1559"/>
            <a:chExt cx="566" cy="147"/>
          </a:xfrm>
        </p:grpSpPr>
        <p:sp>
          <p:nvSpPr>
            <p:cNvPr id="12405" name="Rectangle 228"/>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06" name="Group 229"/>
            <p:cNvGrpSpPr>
              <a:grpSpLocks/>
            </p:cNvGrpSpPr>
            <p:nvPr/>
          </p:nvGrpSpPr>
          <p:grpSpPr bwMode="auto">
            <a:xfrm>
              <a:off x="4047" y="1570"/>
              <a:ext cx="65" cy="126"/>
              <a:chOff x="3439" y="1711"/>
              <a:chExt cx="631" cy="1219"/>
            </a:xfrm>
          </p:grpSpPr>
          <p:sp>
            <p:nvSpPr>
              <p:cNvPr id="12408" name="Freeform 23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09" name="Line 231"/>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07" name="Rectangle 232"/>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2301" name="Line 234"/>
          <p:cNvSpPr>
            <a:spLocks noChangeShapeType="1"/>
          </p:cNvSpPr>
          <p:nvPr/>
        </p:nvSpPr>
        <p:spPr bwMode="auto">
          <a:xfrm>
            <a:off x="4683125" y="434657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5" name="Text Box 245"/>
          <p:cNvSpPr txBox="1">
            <a:spLocks noChangeArrowheads="1"/>
          </p:cNvSpPr>
          <p:nvPr/>
        </p:nvSpPr>
        <p:spPr bwMode="auto">
          <a:xfrm>
            <a:off x="2735263" y="4560888"/>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Invoice</a:t>
            </a:r>
          </a:p>
        </p:txBody>
      </p:sp>
      <p:sp>
        <p:nvSpPr>
          <p:cNvPr id="12336" name="Line 246"/>
          <p:cNvSpPr>
            <a:spLocks noChangeShapeType="1"/>
          </p:cNvSpPr>
          <p:nvPr/>
        </p:nvSpPr>
        <p:spPr bwMode="auto">
          <a:xfrm>
            <a:off x="3302001" y="434657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3" name="Text Box 315"/>
          <p:cNvSpPr txBox="1">
            <a:spLocks noChangeArrowheads="1"/>
          </p:cNvSpPr>
          <p:nvPr/>
        </p:nvSpPr>
        <p:spPr bwMode="auto">
          <a:xfrm>
            <a:off x="957263" y="13223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a:t>Account</a:t>
            </a:r>
          </a:p>
        </p:txBody>
      </p:sp>
      <p:sp>
        <p:nvSpPr>
          <p:cNvPr id="12305" name="Line 349"/>
          <p:cNvSpPr>
            <a:spLocks noChangeShapeType="1"/>
          </p:cNvSpPr>
          <p:nvPr/>
        </p:nvSpPr>
        <p:spPr bwMode="auto">
          <a:xfrm>
            <a:off x="1585913" y="2133600"/>
            <a:ext cx="2371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6" name="Line 350"/>
          <p:cNvSpPr>
            <a:spLocks noChangeShapeType="1"/>
          </p:cNvSpPr>
          <p:nvPr/>
        </p:nvSpPr>
        <p:spPr bwMode="auto">
          <a:xfrm>
            <a:off x="1590675" y="2125663"/>
            <a:ext cx="0" cy="2238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Text Box 351"/>
          <p:cNvSpPr txBox="1">
            <a:spLocks noChangeArrowheads="1"/>
          </p:cNvSpPr>
          <p:nvPr/>
        </p:nvSpPr>
        <p:spPr bwMode="auto">
          <a:xfrm>
            <a:off x="1068388" y="2376488"/>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eaLnBrk="1" hangingPunct="1">
              <a:lnSpc>
                <a:spcPct val="100000"/>
              </a:lnSpc>
              <a:spcBef>
                <a:spcPct val="50000"/>
              </a:spcBef>
              <a:spcAft>
                <a:spcPct val="30000"/>
              </a:spcAft>
            </a:pPr>
            <a:r>
              <a:rPr lang="en-US" sz="1800"/>
              <a:t>Contact</a:t>
            </a:r>
          </a:p>
        </p:txBody>
      </p:sp>
      <p:grpSp>
        <p:nvGrpSpPr>
          <p:cNvPr id="12308" name="Group 352"/>
          <p:cNvGrpSpPr>
            <a:grpSpLocks/>
          </p:cNvGrpSpPr>
          <p:nvPr/>
        </p:nvGrpSpPr>
        <p:grpSpPr bwMode="auto">
          <a:xfrm>
            <a:off x="1250950" y="2709863"/>
            <a:ext cx="935038" cy="1228725"/>
            <a:chOff x="1196" y="1703"/>
            <a:chExt cx="589" cy="774"/>
          </a:xfrm>
        </p:grpSpPr>
        <p:sp>
          <p:nvSpPr>
            <p:cNvPr id="12312" name="AutoShape 353"/>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2313" name="AutoShape 354"/>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2314" name="AutoShape 355"/>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2309" name="Line 356"/>
          <p:cNvSpPr>
            <a:spLocks noChangeShapeType="1"/>
          </p:cNvSpPr>
          <p:nvPr/>
        </p:nvSpPr>
        <p:spPr bwMode="auto">
          <a:xfrm>
            <a:off x="2070100" y="434657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0" name="Line 357"/>
          <p:cNvSpPr>
            <a:spLocks noChangeShapeType="1"/>
          </p:cNvSpPr>
          <p:nvPr/>
        </p:nvSpPr>
        <p:spPr bwMode="auto">
          <a:xfrm>
            <a:off x="3937000" y="2125663"/>
            <a:ext cx="0" cy="2238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1" name="Title 150"/>
          <p:cNvSpPr>
            <a:spLocks noGrp="1"/>
          </p:cNvSpPr>
          <p:nvPr>
            <p:ph type="title"/>
          </p:nvPr>
        </p:nvSpPr>
        <p:spPr/>
        <p:txBody>
          <a:bodyPr/>
          <a:lstStyle/>
          <a:p>
            <a:r>
              <a:rPr lang="en-US" smtClean="0"/>
              <a:t>Invoices</a:t>
            </a:r>
          </a:p>
        </p:txBody>
      </p:sp>
      <p:grpSp>
        <p:nvGrpSpPr>
          <p:cNvPr id="162" name="Group 112"/>
          <p:cNvGrpSpPr>
            <a:grpSpLocks/>
          </p:cNvGrpSpPr>
          <p:nvPr/>
        </p:nvGrpSpPr>
        <p:grpSpPr bwMode="auto">
          <a:xfrm>
            <a:off x="2896508" y="4946542"/>
            <a:ext cx="621393" cy="700195"/>
            <a:chOff x="2683" y="1519"/>
            <a:chExt cx="557" cy="628"/>
          </a:xfrm>
        </p:grpSpPr>
        <p:sp>
          <p:nvSpPr>
            <p:cNvPr id="163" name="AutoShape 11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64"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5"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6"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7"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8"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9"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0"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1"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2"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3"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74" name="Group 146"/>
          <p:cNvGrpSpPr>
            <a:grpSpLocks/>
          </p:cNvGrpSpPr>
          <p:nvPr/>
        </p:nvGrpSpPr>
        <p:grpSpPr bwMode="auto">
          <a:xfrm>
            <a:off x="3249613" y="5256213"/>
            <a:ext cx="620713" cy="700087"/>
            <a:chOff x="2059" y="3336"/>
            <a:chExt cx="391" cy="441"/>
          </a:xfrm>
        </p:grpSpPr>
        <p:sp>
          <p:nvSpPr>
            <p:cNvPr id="175" name="AutoShape 147"/>
            <p:cNvSpPr>
              <a:spLocks noChangeArrowheads="1"/>
            </p:cNvSpPr>
            <p:nvPr/>
          </p:nvSpPr>
          <p:spPr bwMode="auto">
            <a:xfrm rot="10800000" flipH="1">
              <a:off x="2059" y="3336"/>
              <a:ext cx="391" cy="441"/>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76"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7" name="Line 149"/>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8" name="Line 150"/>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9" name="Line 151"/>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0" name="Line 152"/>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1" name="Line 153"/>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2" name="Line 154"/>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3" name="Line 155"/>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 name="Line 156"/>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 name="Line 157"/>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21737</TotalTime>
  <Words>3863</Words>
  <Application>Microsoft Office PowerPoint</Application>
  <PresentationFormat>On-screen Show (4:3)</PresentationFormat>
  <Paragraphs>499</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1_test-template</vt:lpstr>
      <vt:lpstr>Accounts and Producers</vt:lpstr>
      <vt:lpstr>Lesson objectives</vt:lpstr>
      <vt:lpstr>Lesson outline</vt:lpstr>
      <vt:lpstr>Primary entities in BillingCenter</vt:lpstr>
      <vt:lpstr>Accounts</vt:lpstr>
      <vt:lpstr>Account contacts</vt:lpstr>
      <vt:lpstr>Policies</vt:lpstr>
      <vt:lpstr>Charges</vt:lpstr>
      <vt:lpstr>Invoices</vt:lpstr>
      <vt:lpstr>Payments</vt:lpstr>
      <vt:lpstr>Delinquencies</vt:lpstr>
      <vt:lpstr>Lesson outline</vt:lpstr>
      <vt:lpstr>Creating accounts</vt:lpstr>
      <vt:lpstr>General and delinquency fields</vt:lpstr>
      <vt:lpstr>Invoicing and payment fields</vt:lpstr>
      <vt:lpstr>Billing level options — direct bill policies</vt:lpstr>
      <vt:lpstr>Handling unapplied funds</vt:lpstr>
      <vt:lpstr>Controlling billing level and unapplied funds</vt:lpstr>
      <vt:lpstr>Example of designated unapplied funds</vt:lpstr>
      <vt:lpstr>Payment instruments How the account plans to pay invoices</vt:lpstr>
      <vt:lpstr>Account primary payer, primary contact</vt:lpstr>
      <vt:lpstr>Completing the new account</vt:lpstr>
      <vt:lpstr>Lesson outline</vt:lpstr>
      <vt:lpstr>Producers</vt:lpstr>
      <vt:lpstr>Producer codes</vt:lpstr>
      <vt:lpstr>Contacts</vt:lpstr>
      <vt:lpstr>Policies and producer codes</vt:lpstr>
      <vt:lpstr>Commission</vt:lpstr>
      <vt:lpstr>Commission statements</vt:lpstr>
      <vt:lpstr>Documents</vt:lpstr>
      <vt:lpstr>Lesson outline</vt:lpstr>
      <vt:lpstr>Creating producers</vt:lpstr>
      <vt:lpstr>Starting the New Producer wizard</vt:lpstr>
      <vt:lpstr>Producer primary contact</vt:lpstr>
      <vt:lpstr>Step 2: Add producer codes</vt:lpstr>
      <vt:lpstr>Why producer codes?</vt:lpstr>
      <vt:lpstr>Lesson outline</vt:lpstr>
      <vt:lpstr>Generating test data quickly</vt:lpstr>
      <vt:lpstr>Using the QuickJump field</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Billing Instructions</dc:title>
  <dc:subject>Introduction to BillingCenter 3.0 Training</dc:subject>
  <dc:creator>Guidewire</dc:creator>
  <dc:description>020</dc:description>
  <cp:lastModifiedBy>gw</cp:lastModifiedBy>
  <cp:revision>1976</cp:revision>
  <dcterms:created xsi:type="dcterms:W3CDTF">2007-08-02T20:13:16Z</dcterms:created>
  <dcterms:modified xsi:type="dcterms:W3CDTF">2014-01-22T00:32:15Z</dcterms:modified>
  <cp:category>020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