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0" r:id="rId1"/>
  </p:sldMasterIdLst>
  <p:notesMasterIdLst>
    <p:notesMasterId r:id="rId31"/>
  </p:notesMasterIdLst>
  <p:handoutMasterIdLst>
    <p:handoutMasterId r:id="rId32"/>
  </p:handoutMasterIdLst>
  <p:sldIdLst>
    <p:sldId id="1192" r:id="rId2"/>
    <p:sldId id="1299" r:id="rId3"/>
    <p:sldId id="1679" r:id="rId4"/>
    <p:sldId id="1662" r:id="rId5"/>
    <p:sldId id="1704" r:id="rId6"/>
    <p:sldId id="1664" r:id="rId7"/>
    <p:sldId id="1705" r:id="rId8"/>
    <p:sldId id="1706" r:id="rId9"/>
    <p:sldId id="1707" r:id="rId10"/>
    <p:sldId id="1708" r:id="rId11"/>
    <p:sldId id="1709" r:id="rId12"/>
    <p:sldId id="1710" r:id="rId13"/>
    <p:sldId id="1711" r:id="rId14"/>
    <p:sldId id="1584" r:id="rId15"/>
    <p:sldId id="1712" r:id="rId16"/>
    <p:sldId id="1713" r:id="rId17"/>
    <p:sldId id="1714" r:id="rId18"/>
    <p:sldId id="1648" r:id="rId19"/>
    <p:sldId id="1715" r:id="rId20"/>
    <p:sldId id="1716" r:id="rId21"/>
    <p:sldId id="1603" r:id="rId22"/>
    <p:sldId id="1717" r:id="rId23"/>
    <p:sldId id="1718" r:id="rId24"/>
    <p:sldId id="1719" r:id="rId25"/>
    <p:sldId id="1720" r:id="rId26"/>
    <p:sldId id="1721" r:id="rId27"/>
    <p:sldId id="1551" r:id="rId28"/>
    <p:sldId id="1554" r:id="rId29"/>
    <p:sldId id="1722" r:id="rId30"/>
  </p:sldIdLst>
  <p:sldSz cx="9144000" cy="6858000" type="screen4x3"/>
  <p:notesSz cx="6858000" cy="9296400"/>
  <p:defaultTextStyle>
    <a:defPPr>
      <a:defRPr lang="en-US"/>
    </a:defPPr>
    <a:lvl1pPr algn="ctr" rtl="0" fontAlgn="base">
      <a:spcBef>
        <a:spcPct val="50000"/>
      </a:spcBef>
      <a:spcAft>
        <a:spcPct val="30000"/>
      </a:spcAft>
      <a:buClr>
        <a:schemeClr val="tx1"/>
      </a:buClr>
      <a:defRPr sz="2000" b="1" kern="1200">
        <a:solidFill>
          <a:schemeClr val="bg1"/>
        </a:solidFill>
        <a:latin typeface="Arial" charset="0"/>
        <a:ea typeface="+mn-ea"/>
        <a:cs typeface="+mn-cs"/>
      </a:defRPr>
    </a:lvl1pPr>
    <a:lvl2pPr marL="457200" algn="ctr" rtl="0" fontAlgn="base">
      <a:spcBef>
        <a:spcPct val="50000"/>
      </a:spcBef>
      <a:spcAft>
        <a:spcPct val="30000"/>
      </a:spcAft>
      <a:buClr>
        <a:schemeClr val="tx1"/>
      </a:buClr>
      <a:defRPr sz="2000" b="1" kern="1200">
        <a:solidFill>
          <a:schemeClr val="bg1"/>
        </a:solidFill>
        <a:latin typeface="Arial" charset="0"/>
        <a:ea typeface="+mn-ea"/>
        <a:cs typeface="+mn-cs"/>
      </a:defRPr>
    </a:lvl2pPr>
    <a:lvl3pPr marL="914400" algn="ctr" rtl="0" fontAlgn="base">
      <a:spcBef>
        <a:spcPct val="50000"/>
      </a:spcBef>
      <a:spcAft>
        <a:spcPct val="30000"/>
      </a:spcAft>
      <a:buClr>
        <a:schemeClr val="tx1"/>
      </a:buClr>
      <a:defRPr sz="2000" b="1" kern="1200">
        <a:solidFill>
          <a:schemeClr val="bg1"/>
        </a:solidFill>
        <a:latin typeface="Arial" charset="0"/>
        <a:ea typeface="+mn-ea"/>
        <a:cs typeface="+mn-cs"/>
      </a:defRPr>
    </a:lvl3pPr>
    <a:lvl4pPr marL="1371600" algn="ctr" rtl="0" fontAlgn="base">
      <a:spcBef>
        <a:spcPct val="50000"/>
      </a:spcBef>
      <a:spcAft>
        <a:spcPct val="30000"/>
      </a:spcAft>
      <a:buClr>
        <a:schemeClr val="tx1"/>
      </a:buClr>
      <a:defRPr sz="2000" b="1" kern="1200">
        <a:solidFill>
          <a:schemeClr val="bg1"/>
        </a:solidFill>
        <a:latin typeface="Arial" charset="0"/>
        <a:ea typeface="+mn-ea"/>
        <a:cs typeface="+mn-cs"/>
      </a:defRPr>
    </a:lvl4pPr>
    <a:lvl5pPr marL="1828800" algn="ctr" rtl="0" fontAlgn="base">
      <a:spcBef>
        <a:spcPct val="50000"/>
      </a:spcBef>
      <a:spcAft>
        <a:spcPct val="30000"/>
      </a:spcAft>
      <a:buClr>
        <a:schemeClr val="tx1"/>
      </a:buClr>
      <a:defRPr sz="2000" b="1" kern="1200">
        <a:solidFill>
          <a:schemeClr val="bg1"/>
        </a:solidFill>
        <a:latin typeface="Arial" charset="0"/>
        <a:ea typeface="+mn-ea"/>
        <a:cs typeface="+mn-cs"/>
      </a:defRPr>
    </a:lvl5pPr>
    <a:lvl6pPr marL="2286000" algn="l" defTabSz="914400" rtl="0" eaLnBrk="1" latinLnBrk="0" hangingPunct="1">
      <a:defRPr sz="2000" b="1" kern="1200">
        <a:solidFill>
          <a:schemeClr val="bg1"/>
        </a:solidFill>
        <a:latin typeface="Arial" charset="0"/>
        <a:ea typeface="+mn-ea"/>
        <a:cs typeface="+mn-cs"/>
      </a:defRPr>
    </a:lvl6pPr>
    <a:lvl7pPr marL="2743200" algn="l" defTabSz="914400" rtl="0" eaLnBrk="1" latinLnBrk="0" hangingPunct="1">
      <a:defRPr sz="2000" b="1" kern="1200">
        <a:solidFill>
          <a:schemeClr val="bg1"/>
        </a:solidFill>
        <a:latin typeface="Arial" charset="0"/>
        <a:ea typeface="+mn-ea"/>
        <a:cs typeface="+mn-cs"/>
      </a:defRPr>
    </a:lvl7pPr>
    <a:lvl8pPr marL="3200400" algn="l" defTabSz="914400" rtl="0" eaLnBrk="1" latinLnBrk="0" hangingPunct="1">
      <a:defRPr sz="2000" b="1" kern="1200">
        <a:solidFill>
          <a:schemeClr val="bg1"/>
        </a:solidFill>
        <a:latin typeface="Arial" charset="0"/>
        <a:ea typeface="+mn-ea"/>
        <a:cs typeface="+mn-cs"/>
      </a:defRPr>
    </a:lvl8pPr>
    <a:lvl9pPr marL="3657600" algn="l" defTabSz="914400" rtl="0" eaLnBrk="1" latinLnBrk="0" hangingPunct="1">
      <a:defRPr sz="2000" b="1" kern="1200">
        <a:solidFill>
          <a:schemeClr val="bg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D33941"/>
    <a:srgbClr val="3F8E39"/>
    <a:srgbClr val="04628C"/>
    <a:srgbClr val="0033CC"/>
    <a:srgbClr val="FF0000"/>
    <a:srgbClr val="FFFF00"/>
    <a:srgbClr val="CCFFCC"/>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autoAdjust="0"/>
    <p:restoredTop sz="84460" autoAdjust="0"/>
  </p:normalViewPr>
  <p:slideViewPr>
    <p:cSldViewPr snapToGrid="0" showGuides="1">
      <p:cViewPr varScale="1">
        <p:scale>
          <a:sx n="113" d="100"/>
          <a:sy n="113" d="100"/>
        </p:scale>
        <p:origin x="-660" y="-102"/>
      </p:cViewPr>
      <p:guideLst>
        <p:guide orient="horz" pos="2160"/>
        <p:guide pos="2880"/>
      </p:guideLst>
    </p:cSldViewPr>
  </p:slideViewPr>
  <p:outlineViewPr>
    <p:cViewPr>
      <p:scale>
        <a:sx n="25" d="100"/>
        <a:sy n="25"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notesViewPr>
    <p:cSldViewPr snapToGrid="0" showGuides="1">
      <p:cViewPr>
        <p:scale>
          <a:sx n="66" d="100"/>
          <a:sy n="66" d="100"/>
        </p:scale>
        <p:origin x="-3252" y="-96"/>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_rels/viewProps.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slide" Target="slides/slide14.xml"/><Relationship Id="rId1"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950A8752-D040-47E0-8AC6-2CC5F9C3B005}" type="slidenum">
              <a:rPr lang="en-US" altLang="en-US"/>
              <a:pPr>
                <a:defRPr/>
              </a:pPr>
              <a:t>‹#›</a:t>
            </a:fld>
            <a:endParaRPr lang="en-US" altLang="en-US" dirty="0"/>
          </a:p>
        </p:txBody>
      </p:sp>
    </p:spTree>
    <p:extLst>
      <p:ext uri="{BB962C8B-B14F-4D97-AF65-F5344CB8AC3E}">
        <p14:creationId xmlns:p14="http://schemas.microsoft.com/office/powerpoint/2010/main" val="25408276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35"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latin typeface="Arial" charset="0"/>
              </a:defRPr>
            </a:lvl1pPr>
          </a:lstStyle>
          <a:p>
            <a:pPr>
              <a:defRPr/>
            </a:pPr>
            <a:r>
              <a:rPr lang="en-US" altLang="en-US"/>
              <a:t>	</a:t>
            </a:r>
            <a:r>
              <a:rPr lang="en-US" altLang="en-US" smtClean="0"/>
              <a:t>Policies and Invoices -</a:t>
            </a:r>
            <a:fld id="{03F713F8-248F-4896-B4C6-3F9B4C5E4FFE}" type="slidenum">
              <a:rPr lang="en-US" altLang="en-US" smtClean="0"/>
              <a:pPr>
                <a:defRPr/>
              </a:pPr>
              <a:t>‹#›</a:t>
            </a:fld>
            <a:endParaRPr lang="en-US" altLang="en-US"/>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latin typeface="Arial" charset="0"/>
              </a:defRPr>
            </a:lvl1pPr>
          </a:lstStyle>
          <a:p>
            <a:pPr>
              <a:defRPr/>
            </a:pPr>
            <a:r>
              <a:rPr lang="en-US" altLang="en-US"/>
              <a:t>	</a:t>
            </a:r>
            <a:endParaRPr lang="en-US"/>
          </a:p>
        </p:txBody>
      </p:sp>
      <p:sp>
        <p:nvSpPr>
          <p:cNvPr id="22544" name="ModuleNumber" hidden="1"/>
          <p:cNvSpPr>
            <a:spLocks noChangeArrowheads="1"/>
          </p:cNvSpPr>
          <p:nvPr/>
        </p:nvSpPr>
        <p:spPr bwMode="auto">
          <a:xfrm>
            <a:off x="4157663" y="320675"/>
            <a:ext cx="2551112" cy="157163"/>
          </a:xfrm>
          <a:prstGeom prst="rect">
            <a:avLst/>
          </a:prstGeom>
          <a:noFill/>
          <a:ln w="9525">
            <a:noFill/>
            <a:miter lim="800000"/>
            <a:headEnd/>
            <a:tailEnd/>
          </a:ln>
          <a:effectLst/>
        </p:spPr>
        <p:txBody>
          <a:bodyPr lIns="0" tIns="0" rIns="0" bIns="0" anchor="b"/>
          <a:lstStyle/>
          <a:p>
            <a:pPr algn="r" defTabSz="942975" eaLnBrk="0" hangingPunct="0">
              <a:lnSpc>
                <a:spcPts val="1875"/>
              </a:lnSpc>
              <a:spcBef>
                <a:spcPts val="625"/>
              </a:spcBef>
              <a:spcAft>
                <a:spcPct val="0"/>
              </a:spcAft>
              <a:buClrTx/>
              <a:buFont typeface="Wingdings" pitchFamily="2" charset="2"/>
              <a:buNone/>
              <a:defRPr/>
            </a:pPr>
            <a:r>
              <a:rPr lang="en-US" sz="1100" b="0" i="1" dirty="0">
                <a:solidFill>
                  <a:srgbClr val="000000"/>
                </a:solidFill>
                <a:latin typeface="Times New Roman" pitchFamily="18" charset="0"/>
                <a:cs typeface="Times New Roman" pitchFamily="18" charset="0"/>
              </a:rPr>
              <a:t>Introduction, 2.</a:t>
            </a:r>
            <a:fld id="{7C9861C5-6001-436D-B532-9F1BA01DC83C}"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defRPr/>
              </a:pPr>
              <a:t>‹#›</a:t>
            </a:fld>
            <a:endParaRPr lang="en-US" sz="1100" b="0" i="1" dirty="0">
              <a:solidFill>
                <a:srgbClr val="000000"/>
              </a:solidFill>
              <a:latin typeface="Times New Roman" pitchFamily="18" charset="0"/>
              <a:cs typeface="Times New Roman" pitchFamily="18" charset="0"/>
            </a:endParaRPr>
          </a:p>
        </p:txBody>
      </p:sp>
      <p:sp>
        <p:nvSpPr>
          <p:cNvPr id="22546" name="Line 18"/>
          <p:cNvSpPr>
            <a:spLocks noChangeShapeType="1"/>
          </p:cNvSpPr>
          <p:nvPr/>
        </p:nvSpPr>
        <p:spPr bwMode="auto">
          <a:xfrm>
            <a:off x="406400" y="8905875"/>
            <a:ext cx="6069013" cy="0"/>
          </a:xfrm>
          <a:prstGeom prst="line">
            <a:avLst/>
          </a:prstGeom>
          <a:noFill/>
          <a:ln w="6350">
            <a:solidFill>
              <a:schemeClr val="tx2"/>
            </a:solidFill>
            <a:round/>
            <a:headEnd/>
            <a:tailEnd/>
          </a:ln>
          <a:effectLst/>
        </p:spPr>
        <p:txBody>
          <a:bodyPr lIns="0" tIns="0" rIns="0" bIns="0" anchor="ctr">
            <a:spAutoFit/>
          </a:bodyPr>
          <a:lstStyle/>
          <a:p>
            <a:pPr>
              <a:defRPr/>
            </a:pPr>
            <a:endParaRPr lang="en-US" dirty="0"/>
          </a:p>
        </p:txBody>
      </p:sp>
    </p:spTree>
    <p:extLst>
      <p:ext uri="{BB962C8B-B14F-4D97-AF65-F5344CB8AC3E}">
        <p14:creationId xmlns:p14="http://schemas.microsoft.com/office/powerpoint/2010/main" val="2557765359"/>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chemeClr val="bg1"/>
                </a:solidFill>
                <a:latin typeface="Arial" charset="0"/>
              </a:defRPr>
            </a:lvl1pPr>
            <a:lvl2pPr marL="742950" indent="-285750" defTabSz="931863" eaLnBrk="0" hangingPunct="0">
              <a:tabLst>
                <a:tab pos="2743200" algn="ctr"/>
              </a:tabLst>
              <a:defRPr sz="2000" b="1">
                <a:solidFill>
                  <a:schemeClr val="bg1"/>
                </a:solidFill>
                <a:latin typeface="Arial" charset="0"/>
              </a:defRPr>
            </a:lvl2pPr>
            <a:lvl3pPr marL="1143000" indent="-228600" defTabSz="931863" eaLnBrk="0" hangingPunct="0">
              <a:tabLst>
                <a:tab pos="2743200" algn="ctr"/>
              </a:tabLst>
              <a:defRPr sz="2000" b="1">
                <a:solidFill>
                  <a:schemeClr val="bg1"/>
                </a:solidFill>
                <a:latin typeface="Arial" charset="0"/>
              </a:defRPr>
            </a:lvl3pPr>
            <a:lvl4pPr marL="1600200" indent="-228600" defTabSz="931863" eaLnBrk="0" hangingPunct="0">
              <a:tabLst>
                <a:tab pos="2743200" algn="ctr"/>
              </a:tabLst>
              <a:defRPr sz="2000" b="1">
                <a:solidFill>
                  <a:schemeClr val="bg1"/>
                </a:solidFill>
                <a:latin typeface="Arial" charset="0"/>
              </a:defRPr>
            </a:lvl4pPr>
            <a:lvl5pPr marL="2057400" indent="-228600" defTabSz="931863" eaLnBrk="0" hangingPunct="0">
              <a:tabLst>
                <a:tab pos="2743200" algn="ctr"/>
              </a:tabLst>
              <a:defRPr sz="2000" b="1">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9pPr>
          </a:lstStyle>
          <a:p>
            <a:pPr eaLnBrk="1" hangingPunct="1"/>
            <a:r>
              <a:rPr lang="en-US" altLang="en-US" sz="1200" b="0" dirty="0" smtClean="0">
                <a:solidFill>
                  <a:schemeClr val="tx1"/>
                </a:solidFill>
              </a:rPr>
              <a:t>	Policies and Invoices -</a:t>
            </a:r>
            <a:fld id="{A77E38D3-1360-4405-B3CB-53D2E5721F9E}" type="slidenum">
              <a:rPr lang="en-US" altLang="en-US" sz="1200" b="0" smtClean="0">
                <a:solidFill>
                  <a:schemeClr val="tx1"/>
                </a:solidFill>
              </a:rPr>
              <a:pPr eaLnBrk="1" hangingPunct="1"/>
              <a:t>1</a:t>
            </a:fld>
            <a:endParaRPr lang="en-US" altLang="en-US" sz="1200" b="0" dirty="0" smtClean="0">
              <a:solidFill>
                <a:schemeClr val="tx1"/>
              </a:solidFill>
            </a:endParaRPr>
          </a:p>
        </p:txBody>
      </p:sp>
      <p:sp>
        <p:nvSpPr>
          <p:cNvPr id="3379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chemeClr val="bg1"/>
                </a:solidFill>
                <a:latin typeface="Arial" charset="0"/>
              </a:defRPr>
            </a:lvl1pPr>
            <a:lvl2pPr marL="742950" indent="-285750" defTabSz="942975" eaLnBrk="0" hangingPunct="0">
              <a:tabLst>
                <a:tab pos="5591175" algn="r"/>
              </a:tabLst>
              <a:defRPr sz="2000" b="1">
                <a:solidFill>
                  <a:schemeClr val="bg1"/>
                </a:solidFill>
                <a:latin typeface="Arial" charset="0"/>
              </a:defRPr>
            </a:lvl2pPr>
            <a:lvl3pPr marL="1143000" indent="-228600" defTabSz="942975" eaLnBrk="0" hangingPunct="0">
              <a:tabLst>
                <a:tab pos="5591175" algn="r"/>
              </a:tabLst>
              <a:defRPr sz="2000" b="1">
                <a:solidFill>
                  <a:schemeClr val="bg1"/>
                </a:solidFill>
                <a:latin typeface="Arial" charset="0"/>
              </a:defRPr>
            </a:lvl3pPr>
            <a:lvl4pPr marL="1600200" indent="-228600" defTabSz="942975" eaLnBrk="0" hangingPunct="0">
              <a:tabLst>
                <a:tab pos="5591175" algn="r"/>
              </a:tabLst>
              <a:defRPr sz="2000" b="1">
                <a:solidFill>
                  <a:schemeClr val="bg1"/>
                </a:solidFill>
                <a:latin typeface="Arial" charset="0"/>
              </a:defRPr>
            </a:lvl4pPr>
            <a:lvl5pPr marL="2057400" indent="-228600" defTabSz="942975" eaLnBrk="0" hangingPunct="0">
              <a:tabLst>
                <a:tab pos="5591175" algn="r"/>
              </a:tabLst>
              <a:defRPr sz="2000" b="1">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3796" name="Rectangle 2"/>
          <p:cNvSpPr>
            <a:spLocks noGrp="1" noRot="1" noChangeAspect="1" noChangeArrowheads="1" noTextEdit="1"/>
          </p:cNvSpPr>
          <p:nvPr>
            <p:ph type="sldImg"/>
          </p:nvPr>
        </p:nvSpPr>
        <p:spPr>
          <a:xfrm>
            <a:off x="715963" y="630238"/>
            <a:ext cx="5430837" cy="4073525"/>
          </a:xfrm>
          <a:ln/>
        </p:spPr>
      </p:sp>
      <p:sp>
        <p:nvSpPr>
          <p:cNvPr id="337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Copyright"/>
          <p:cNvSpPr>
            <a:spLocks noGrp="1" noChangeArrowheads="1"/>
          </p:cNvSpPr>
          <p:nvPr>
            <p:ph type="sldNum" sz="quarter" idx="5"/>
          </p:nvPr>
        </p:nvSpPr>
        <p:spPr/>
        <p:txBody>
          <a:bodyPr/>
          <a:lstStyle/>
          <a:p>
            <a:pPr>
              <a:defRPr/>
            </a:pPr>
            <a:r>
              <a:rPr lang="en-US" altLang="en-US" dirty="0" smtClean="0"/>
              <a:t>	</a:t>
            </a:r>
            <a:r>
              <a:rPr lang="en-US" altLang="en-US" dirty="0"/>
              <a:t> Policies and Invoices </a:t>
            </a:r>
            <a:r>
              <a:rPr lang="en-US" altLang="en-US" dirty="0" smtClean="0"/>
              <a:t>- </a:t>
            </a:r>
            <a:fld id="{8963E825-C3CA-4F53-A7C9-3EA73D818EF7}" type="slidenum">
              <a:rPr lang="en-US" altLang="en-US" smtClean="0"/>
              <a:pPr>
                <a:defRPr/>
              </a:pPr>
              <a:t>10</a:t>
            </a:fld>
            <a:endParaRPr lang="en-US" altLang="en-US" dirty="0" smtClean="0"/>
          </a:p>
        </p:txBody>
      </p:sp>
      <p:sp>
        <p:nvSpPr>
          <p:cNvPr id="63491"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63492" name="Rectangle 2"/>
          <p:cNvSpPr>
            <a:spLocks noGrp="1" noRot="1" noChangeAspect="1" noChangeArrowheads="1" noTextEdit="1"/>
          </p:cNvSpPr>
          <p:nvPr>
            <p:ph type="sldImg"/>
          </p:nvPr>
        </p:nvSpPr>
        <p:spPr>
          <a:ln/>
        </p:spPr>
      </p:sp>
      <p:sp>
        <p:nvSpPr>
          <p:cNvPr id="634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On the second step, you specify the individual charges for the billing instruction. For each charge, you must specify a type of charge and an amount. </a:t>
            </a:r>
          </a:p>
          <a:p>
            <a:pPr eaLnBrk="1" hangingPunct="1"/>
            <a:r>
              <a:rPr lang="en-US" smtClean="0"/>
              <a:t>There are three optional fields:</a:t>
            </a:r>
          </a:p>
          <a:p>
            <a:pPr lvl="1" eaLnBrk="1" hangingPunct="1"/>
            <a:r>
              <a:rPr lang="en-US" b="1" smtClean="0"/>
              <a:t>Charge Group </a:t>
            </a:r>
            <a:r>
              <a:rPr lang="en-US" smtClean="0"/>
              <a:t>is a text field that allows you to group charges. Charge groups are discussed later in this lesson. </a:t>
            </a:r>
          </a:p>
          <a:p>
            <a:pPr lvl="1" eaLnBrk="1" hangingPunct="1"/>
            <a:r>
              <a:rPr lang="en-US" b="1" smtClean="0"/>
              <a:t>Payer</a:t>
            </a:r>
            <a:r>
              <a:rPr lang="en-US" smtClean="0"/>
              <a:t> allows you to select a payer that is an account other than the policy owner. For example, the parent of a teenager can be the payer of a policy owned by the teenager. </a:t>
            </a:r>
          </a:p>
          <a:p>
            <a:pPr lvl="1" eaLnBrk="1" hangingPunct="1"/>
            <a:r>
              <a:rPr lang="en-US" b="1" smtClean="0"/>
              <a:t>Invoice Stream </a:t>
            </a:r>
            <a:r>
              <a:rPr lang="en-US" smtClean="0"/>
              <a:t>allows you to select an invoice stream belonging to the account that is the policy payer (if the Payer field is blank, then this is the account that owns the policy). This feature allows you to select a custom invoice stream for containing the policy’s invoices. </a:t>
            </a:r>
          </a:p>
          <a:p>
            <a:pPr eaLnBrk="1" hangingPunct="1"/>
            <a:r>
              <a:rPr lang="en-US" smtClean="0"/>
              <a:t>In the base application, BillingCenter New Policy Wizard is configured to allow new charges of the charge types allowable for the policy period T-Account owner; namely:</a:t>
            </a:r>
          </a:p>
          <a:p>
            <a:pPr lvl="1" eaLnBrk="1" hangingPunct="1"/>
            <a:r>
              <a:rPr lang="en-US" b="1" smtClean="0"/>
              <a:t>Premiums</a:t>
            </a:r>
            <a:r>
              <a:rPr lang="en-US" smtClean="0"/>
              <a:t> (billable by installment, included in equity dating and earned monthly), </a:t>
            </a:r>
          </a:p>
          <a:p>
            <a:pPr lvl="1" eaLnBrk="1" hangingPunct="1"/>
            <a:r>
              <a:rPr lang="en-US" b="1" smtClean="0"/>
              <a:t>Taxes</a:t>
            </a:r>
            <a:r>
              <a:rPr lang="en-US" smtClean="0"/>
              <a:t> (billable as a one-time charge and passed through to a third party) and </a:t>
            </a:r>
          </a:p>
          <a:p>
            <a:pPr lvl="1" eaLnBrk="1" hangingPunct="1"/>
            <a:r>
              <a:rPr lang="en-US" b="1" smtClean="0"/>
              <a:t>Reinstatement</a:t>
            </a:r>
            <a:r>
              <a:rPr lang="en-US" smtClean="0"/>
              <a:t> </a:t>
            </a:r>
            <a:r>
              <a:rPr lang="en-US" b="1" smtClean="0"/>
              <a:t>fees</a:t>
            </a:r>
            <a:r>
              <a:rPr lang="en-US" smtClean="0"/>
              <a:t> (billable as a one time charge). </a:t>
            </a:r>
          </a:p>
          <a:p>
            <a:pPr eaLnBrk="1" hangingPunct="1"/>
            <a:r>
              <a:rPr lang="en-US" smtClean="0"/>
              <a:t>Any number of additional charge types may be configured to suit a carrier’s requirements such as different taxes, different policy fees, and so on.</a:t>
            </a:r>
          </a:p>
          <a:p>
            <a:pPr eaLnBrk="1" hangingPunct="1"/>
            <a:r>
              <a:rPr lang="en-US" smtClean="0"/>
              <a:t>Charges and charge types are discussed in detail in a later lesson.</a:t>
            </a:r>
          </a:p>
          <a:p>
            <a:pPr eaLnBrk="1" hangingPunct="1"/>
            <a:endParaRPr lang="en-US" smtClean="0"/>
          </a:p>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Copyright"/>
          <p:cNvSpPr>
            <a:spLocks noGrp="1" noChangeArrowheads="1"/>
          </p:cNvSpPr>
          <p:nvPr>
            <p:ph type="sldNum" sz="quarter" idx="5"/>
          </p:nvPr>
        </p:nvSpPr>
        <p:spPr/>
        <p:txBody>
          <a:bodyPr/>
          <a:lstStyle/>
          <a:p>
            <a:pPr>
              <a:defRPr/>
            </a:pPr>
            <a:r>
              <a:rPr lang="en-US" altLang="en-US" dirty="0" smtClean="0"/>
              <a:t>	</a:t>
            </a:r>
            <a:r>
              <a:rPr lang="en-US" altLang="en-US" dirty="0"/>
              <a:t> Policies and Invoices </a:t>
            </a:r>
            <a:r>
              <a:rPr lang="en-US" altLang="en-US" dirty="0" smtClean="0"/>
              <a:t>- </a:t>
            </a:r>
            <a:fld id="{E0505C44-C10F-4CA7-A456-432A0635E50E}" type="slidenum">
              <a:rPr lang="en-US" altLang="en-US" smtClean="0"/>
              <a:pPr>
                <a:defRPr/>
              </a:pPr>
              <a:t>11</a:t>
            </a:fld>
            <a:endParaRPr lang="en-US" altLang="en-US" dirty="0" smtClean="0"/>
          </a:p>
        </p:txBody>
      </p:sp>
      <p:sp>
        <p:nvSpPr>
          <p:cNvPr id="64515"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64516" name="Rectangle 2"/>
          <p:cNvSpPr>
            <a:spLocks noGrp="1" noRot="1" noChangeAspect="1" noChangeArrowheads="1" noTextEdit="1"/>
          </p:cNvSpPr>
          <p:nvPr>
            <p:ph type="sldImg"/>
          </p:nvPr>
        </p:nvSpPr>
        <p:spPr>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the base application, BillingCenter appends a -1 to the policy number to indicate the first term number of the policy period. The suffix increases from 1 to 2 upon the first renewal. Upon the second renewal, it increases from 2 to3. The policy term number continues to increase with each renewal.</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Copyright"/>
          <p:cNvSpPr>
            <a:spLocks noGrp="1" noChangeArrowheads="1"/>
          </p:cNvSpPr>
          <p:nvPr>
            <p:ph type="sldNum" sz="quarter" idx="5"/>
          </p:nvPr>
        </p:nvSpPr>
        <p:spPr/>
        <p:txBody>
          <a:bodyPr/>
          <a:lstStyle/>
          <a:p>
            <a:pPr>
              <a:defRPr/>
            </a:pPr>
            <a:r>
              <a:rPr lang="en-US" altLang="en-US" dirty="0" smtClean="0"/>
              <a:t>	</a:t>
            </a:r>
            <a:r>
              <a:rPr lang="en-US" altLang="en-US" dirty="0"/>
              <a:t> Policies and Invoices </a:t>
            </a:r>
            <a:r>
              <a:rPr lang="en-US" altLang="en-US" dirty="0" smtClean="0"/>
              <a:t>- </a:t>
            </a:r>
            <a:fld id="{735F299E-3C60-4AB0-A862-2706BEAF8768}" type="slidenum">
              <a:rPr lang="en-US" altLang="en-US" smtClean="0"/>
              <a:pPr>
                <a:defRPr/>
              </a:pPr>
              <a:t>12</a:t>
            </a:fld>
            <a:endParaRPr lang="en-US" altLang="en-US" dirty="0" smtClean="0"/>
          </a:p>
        </p:txBody>
      </p:sp>
      <p:sp>
        <p:nvSpPr>
          <p:cNvPr id="72707"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72708" name="Rectangle 2"/>
          <p:cNvSpPr>
            <a:spLocks noGrp="1" noRot="1" noChangeAspect="1" noChangeArrowheads="1" noTextEdit="1"/>
          </p:cNvSpPr>
          <p:nvPr>
            <p:ph type="sldImg"/>
          </p:nvPr>
        </p:nvSpPr>
        <p:spPr>
          <a:ln/>
        </p:spPr>
      </p:sp>
      <p:sp>
        <p:nvSpPr>
          <p:cNvPr id="727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invoices are generated for the payer account. Depending on the periodicity of the invoices and the billing level of the account payer, a billing instruction can result in a new invoice stream. For example, if policy-level billing is in effect for the account payer, every policy gets its own dedicated invoice stream.</a:t>
            </a:r>
          </a:p>
          <a:p>
            <a:pPr eaLnBrk="1" hangingPunct="1"/>
            <a:r>
              <a:rPr lang="en-US" dirty="0" smtClean="0"/>
              <a:t>If the paying</a:t>
            </a:r>
            <a:r>
              <a:rPr lang="en-US" baseline="0" dirty="0" smtClean="0"/>
              <a:t> account uses cash separation, a designated unapplied is created for the policy if one doesn't already exist.</a:t>
            </a:r>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Copyright"/>
          <p:cNvSpPr>
            <a:spLocks noGrp="1" noChangeArrowheads="1"/>
          </p:cNvSpPr>
          <p:nvPr>
            <p:ph type="sldNum" sz="quarter" idx="5"/>
          </p:nvPr>
        </p:nvSpPr>
        <p:spPr/>
        <p:txBody>
          <a:bodyPr/>
          <a:lstStyle/>
          <a:p>
            <a:pPr>
              <a:defRPr/>
            </a:pPr>
            <a:r>
              <a:rPr lang="en-US" altLang="en-US" dirty="0" smtClean="0"/>
              <a:t>	</a:t>
            </a:r>
            <a:r>
              <a:rPr lang="en-US" altLang="en-US" dirty="0"/>
              <a:t> Policies and Invoices </a:t>
            </a:r>
            <a:r>
              <a:rPr lang="en-US" altLang="en-US" dirty="0" smtClean="0"/>
              <a:t>- </a:t>
            </a:r>
            <a:fld id="{01838CEA-5BC0-4F85-8D98-1D2C6B156FE5}" type="slidenum">
              <a:rPr lang="en-US" altLang="en-US" smtClean="0"/>
              <a:pPr>
                <a:defRPr/>
              </a:pPr>
              <a:t>13</a:t>
            </a:fld>
            <a:endParaRPr lang="en-US" altLang="en-US" dirty="0" smtClean="0"/>
          </a:p>
        </p:txBody>
      </p:sp>
      <p:sp>
        <p:nvSpPr>
          <p:cNvPr id="86019"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86020" name="Rectangle 2"/>
          <p:cNvSpPr>
            <a:spLocks noGrp="1" noRot="1" noChangeAspect="1" noChangeArrowheads="1" noTextEdit="1"/>
          </p:cNvSpPr>
          <p:nvPr>
            <p:ph type="sldImg"/>
          </p:nvPr>
        </p:nvSpPr>
        <p:spPr>
          <a:ln/>
        </p:spPr>
      </p:sp>
      <p:sp>
        <p:nvSpPr>
          <p:cNvPr id="860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Earnings </a:t>
            </a:r>
            <a:r>
              <a:rPr lang="en-US" smtClean="0"/>
              <a:t>includes the earning totals for the policy, which include Earned Premium, Other Earnings, Total Earned, and Percentage Earned. Other earned items can include charges such as taxes and fees. Depending on the charge pattern associated with these items, BillingCenter’s accounting substructure creates a counter expense. For example, taxes are pass-through-charges, so if a policy is assessed a tax, both revenue and expense charges are created to balance the charge.</a:t>
            </a:r>
          </a:p>
          <a:p>
            <a:pPr eaLnBrk="1" hangingPunct="1"/>
            <a:r>
              <a:rPr lang="en-US" b="1" smtClean="0"/>
              <a:t>Equity </a:t>
            </a:r>
            <a:r>
              <a:rPr lang="en-US" smtClean="0"/>
              <a:t>relates to equity dating, which allows BillingCenter to track that payments are collected from accounts prior to providing them with services. For policies that have premium installment payments, equity is earned periodically. Policy equity indicates difference between how much of the premium has been paid and how much of the policy’s services have been provided. So, equity is positive when the carrier has provided less in services than the amount the insured has already paid. </a:t>
            </a:r>
          </a:p>
          <a:p>
            <a:pPr eaLnBrk="1" hangingPunct="1"/>
            <a:r>
              <a:rPr lang="en-US" b="1" smtClean="0"/>
              <a:t>Equity dating</a:t>
            </a:r>
            <a:r>
              <a:rPr lang="en-US" smtClean="0"/>
              <a:t> allows you to monitor the difference between payment received and services provided on a daily basis by tracking the date the insured has paid through to (Paid Through Date) for the policy period. Through configuration, you can use this calculated date as a trigger for delinquency events. In the event that the insured does not make a payment on time, you can initiate the cancellation process so that it completes on or before the Paid Through Date. The "Include in Equity Dating" property of the charge pattern controls whether a given charge type is included in the equity dating calculation. For example, Premium charges are included whereas Taxes charges are not.</a:t>
            </a:r>
          </a:p>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chemeClr val="bg1"/>
                </a:solidFill>
                <a:latin typeface="Arial" charset="0"/>
              </a:defRPr>
            </a:lvl1pPr>
            <a:lvl2pPr marL="742950" indent="-285750" defTabSz="931863" eaLnBrk="0" hangingPunct="0">
              <a:tabLst>
                <a:tab pos="2743200" algn="ctr"/>
              </a:tabLst>
              <a:defRPr sz="2000" b="1">
                <a:solidFill>
                  <a:schemeClr val="bg1"/>
                </a:solidFill>
                <a:latin typeface="Arial" charset="0"/>
              </a:defRPr>
            </a:lvl2pPr>
            <a:lvl3pPr marL="1143000" indent="-228600" defTabSz="931863" eaLnBrk="0" hangingPunct="0">
              <a:tabLst>
                <a:tab pos="2743200" algn="ctr"/>
              </a:tabLst>
              <a:defRPr sz="2000" b="1">
                <a:solidFill>
                  <a:schemeClr val="bg1"/>
                </a:solidFill>
                <a:latin typeface="Arial" charset="0"/>
              </a:defRPr>
            </a:lvl3pPr>
            <a:lvl4pPr marL="1600200" indent="-228600" defTabSz="931863" eaLnBrk="0" hangingPunct="0">
              <a:tabLst>
                <a:tab pos="2743200" algn="ctr"/>
              </a:tabLst>
              <a:defRPr sz="2000" b="1">
                <a:solidFill>
                  <a:schemeClr val="bg1"/>
                </a:solidFill>
                <a:latin typeface="Arial" charset="0"/>
              </a:defRPr>
            </a:lvl4pPr>
            <a:lvl5pPr marL="2057400" indent="-228600" defTabSz="931863" eaLnBrk="0" hangingPunct="0">
              <a:tabLst>
                <a:tab pos="2743200" algn="ctr"/>
              </a:tabLst>
              <a:defRPr sz="2000" b="1">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9pPr>
          </a:lstStyle>
          <a:p>
            <a:pPr eaLnBrk="1" hangingPunct="1"/>
            <a:r>
              <a:rPr lang="en-US" altLang="en-US" sz="1200" b="0" smtClean="0">
                <a:solidFill>
                  <a:schemeClr val="tx1"/>
                </a:solidFill>
              </a:rPr>
              <a:t>	Policies and Invoices -</a:t>
            </a:r>
            <a:fld id="{65B79603-88F1-4034-96A8-490E2A1890D6}" type="slidenum">
              <a:rPr lang="en-US" altLang="en-US" sz="1200" b="0" smtClean="0">
                <a:solidFill>
                  <a:schemeClr val="tx1"/>
                </a:solidFill>
              </a:rPr>
              <a:pPr eaLnBrk="1" hangingPunct="1"/>
              <a:t>14</a:t>
            </a:fld>
            <a:endParaRPr lang="en-US" altLang="en-US" sz="1200" b="0" smtClean="0">
              <a:solidFill>
                <a:schemeClr val="tx1"/>
              </a:solidFill>
            </a:endParaRPr>
          </a:p>
        </p:txBody>
      </p:sp>
      <p:sp>
        <p:nvSpPr>
          <p:cNvPr id="4608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chemeClr val="bg1"/>
                </a:solidFill>
                <a:latin typeface="Arial" charset="0"/>
              </a:defRPr>
            </a:lvl1pPr>
            <a:lvl2pPr marL="742950" indent="-285750" defTabSz="942975" eaLnBrk="0" hangingPunct="0">
              <a:tabLst>
                <a:tab pos="5591175" algn="r"/>
              </a:tabLst>
              <a:defRPr sz="2000" b="1">
                <a:solidFill>
                  <a:schemeClr val="bg1"/>
                </a:solidFill>
                <a:latin typeface="Arial" charset="0"/>
              </a:defRPr>
            </a:lvl2pPr>
            <a:lvl3pPr marL="1143000" indent="-228600" defTabSz="942975" eaLnBrk="0" hangingPunct="0">
              <a:tabLst>
                <a:tab pos="5591175" algn="r"/>
              </a:tabLst>
              <a:defRPr sz="2000" b="1">
                <a:solidFill>
                  <a:schemeClr val="bg1"/>
                </a:solidFill>
                <a:latin typeface="Arial" charset="0"/>
              </a:defRPr>
            </a:lvl3pPr>
            <a:lvl4pPr marL="1600200" indent="-228600" defTabSz="942975" eaLnBrk="0" hangingPunct="0">
              <a:tabLst>
                <a:tab pos="5591175" algn="r"/>
              </a:tabLst>
              <a:defRPr sz="2000" b="1">
                <a:solidFill>
                  <a:schemeClr val="bg1"/>
                </a:solidFill>
                <a:latin typeface="Arial" charset="0"/>
              </a:defRPr>
            </a:lvl4pPr>
            <a:lvl5pPr marL="2057400" indent="-228600" defTabSz="942975" eaLnBrk="0" hangingPunct="0">
              <a:tabLst>
                <a:tab pos="5591175" algn="r"/>
              </a:tabLst>
              <a:defRPr sz="2000" b="1">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a:solidFill>
                  <a:srgbClr val="FF0000"/>
                </a:solidFill>
                <a:latin typeface="Arial" charset="0"/>
              </a:defRPr>
            </a:lvl1pPr>
            <a:lvl2pPr marL="742950" indent="-285750" defTabSz="931863" eaLnBrk="0" hangingPunct="0">
              <a:tabLst>
                <a:tab pos="2743200" algn="ctr"/>
              </a:tabLst>
              <a:defRPr sz="2000">
                <a:solidFill>
                  <a:srgbClr val="FF0000"/>
                </a:solidFill>
                <a:latin typeface="Arial" charset="0"/>
              </a:defRPr>
            </a:lvl2pPr>
            <a:lvl3pPr marL="1143000" indent="-228600" defTabSz="931863" eaLnBrk="0" hangingPunct="0">
              <a:tabLst>
                <a:tab pos="2743200" algn="ctr"/>
              </a:tabLst>
              <a:defRPr sz="2000">
                <a:solidFill>
                  <a:srgbClr val="FF0000"/>
                </a:solidFill>
                <a:latin typeface="Arial" charset="0"/>
              </a:defRPr>
            </a:lvl3pPr>
            <a:lvl4pPr marL="1600200" indent="-228600" defTabSz="931863" eaLnBrk="0" hangingPunct="0">
              <a:tabLst>
                <a:tab pos="2743200" algn="ctr"/>
              </a:tabLst>
              <a:defRPr sz="2000">
                <a:solidFill>
                  <a:srgbClr val="FF0000"/>
                </a:solidFill>
                <a:latin typeface="Arial" charset="0"/>
              </a:defRPr>
            </a:lvl4pPr>
            <a:lvl5pPr marL="2057400" indent="-228600" defTabSz="931863" eaLnBrk="0" hangingPunct="0">
              <a:tabLst>
                <a:tab pos="2743200" algn="ctr"/>
              </a:tabLst>
              <a:defRPr sz="2000">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Policies and Invoices </a:t>
            </a:r>
            <a:r>
              <a:rPr lang="en-US" altLang="en-US" sz="1200" dirty="0" smtClean="0">
                <a:solidFill>
                  <a:schemeClr val="tx1"/>
                </a:solidFill>
              </a:rPr>
              <a:t>- </a:t>
            </a:r>
            <a:fld id="{D1C7EFC7-8672-42CE-B896-0975FCBE7306}" type="slidenum">
              <a:rPr lang="en-US" altLang="en-US" sz="1200" smtClean="0">
                <a:solidFill>
                  <a:schemeClr val="tx1"/>
                </a:solidFill>
              </a:rPr>
              <a:pPr eaLnBrk="1" hangingPunct="1"/>
              <a:t>15</a:t>
            </a:fld>
            <a:endParaRPr lang="en-US" altLang="en-US" sz="1200" dirty="0" smtClean="0">
              <a:solidFill>
                <a:schemeClr val="tx1"/>
              </a:solidFill>
            </a:endParaRPr>
          </a:p>
        </p:txBody>
      </p:sp>
      <p:sp>
        <p:nvSpPr>
          <p:cNvPr id="7782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a:solidFill>
                  <a:srgbClr val="FF0000"/>
                </a:solidFill>
                <a:latin typeface="Arial" charset="0"/>
              </a:defRPr>
            </a:lvl1pPr>
            <a:lvl2pPr marL="742950" indent="-285750" defTabSz="942975" eaLnBrk="0" hangingPunct="0">
              <a:tabLst>
                <a:tab pos="5591175" algn="r"/>
              </a:tabLst>
              <a:defRPr sz="2000">
                <a:solidFill>
                  <a:srgbClr val="FF0000"/>
                </a:solidFill>
                <a:latin typeface="Arial" charset="0"/>
              </a:defRPr>
            </a:lvl2pPr>
            <a:lvl3pPr marL="1143000" indent="-228600" defTabSz="942975" eaLnBrk="0" hangingPunct="0">
              <a:tabLst>
                <a:tab pos="5591175" algn="r"/>
              </a:tabLst>
              <a:defRPr sz="2000">
                <a:solidFill>
                  <a:srgbClr val="FF0000"/>
                </a:solidFill>
                <a:latin typeface="Arial" charset="0"/>
              </a:defRPr>
            </a:lvl3pPr>
            <a:lvl4pPr marL="1600200" indent="-228600" defTabSz="942975" eaLnBrk="0" hangingPunct="0">
              <a:tabLst>
                <a:tab pos="5591175" algn="r"/>
              </a:tabLst>
              <a:defRPr sz="2000">
                <a:solidFill>
                  <a:srgbClr val="FF0000"/>
                </a:solidFill>
                <a:latin typeface="Arial" charset="0"/>
              </a:defRPr>
            </a:lvl4pPr>
            <a:lvl5pPr marL="2057400" indent="-228600" defTabSz="942975" eaLnBrk="0" hangingPunct="0">
              <a:tabLst>
                <a:tab pos="5591175" algn="r"/>
              </a:tabLst>
              <a:defRPr sz="2000">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77828" name="Rectangle 2"/>
          <p:cNvSpPr>
            <a:spLocks noGrp="1" noRot="1" noChangeAspect="1" noChangeArrowheads="1" noTextEdit="1"/>
          </p:cNvSpPr>
          <p:nvPr>
            <p:ph type="sldImg"/>
          </p:nvPr>
        </p:nvSpPr>
        <p:spPr>
          <a:ln/>
        </p:spPr>
      </p:sp>
      <p:sp>
        <p:nvSpPr>
          <p:cNvPr id="778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charset="0"/>
              </a:rPr>
              <a:t>When a billing instruction is received by BillingCenter, BillingCenter breaks each charge down into one or more invoice items. In the base application, an immediate charge (such as a fee) or a pass-through charge (such as a tax, which must be "passed through" to another agency, such as the government) typically becomes a single invoice item. A premium charge is often split into an optional single down payment invoice item and one or more installment invoice items. BillingCenter generates the required invoices, places the invoices in the appropriate invoice stream, and assigns each invoice item to one of the invoices. </a:t>
            </a:r>
          </a:p>
          <a:p>
            <a:pPr eaLnBrk="1" hangingPunct="1"/>
            <a:endParaRPr lang="en-US" dirty="0" smtClean="0">
              <a:latin typeface="Arial" charset="0"/>
            </a:endParaRPr>
          </a:p>
          <a:p>
            <a:pPr eaLnBrk="1" hangingPunct="1"/>
            <a:r>
              <a:rPr lang="en-US" dirty="0" smtClean="0">
                <a:latin typeface="Arial" charset="0"/>
              </a:rPr>
              <a:t>In the example above, the account has a policy that is to be billed a total of $750 consisting of 3 charges: a $600 premium charge, a $125 tax charge, and a $25 processing fee charge. The $600 premium is split into a $150 down payment and 5 $90 invoice items. The tax and fee charges are each mapped to a single invoice item that is placed on the first invoice along with the down payment.</a:t>
            </a:r>
          </a:p>
          <a:p>
            <a:pPr eaLnBrk="1" hangingPunct="1"/>
            <a:endParaRPr lang="en-US" dirty="0" smtClean="0">
              <a:latin typeface="Arial" charset="0"/>
            </a:endParaRPr>
          </a:p>
          <a:p>
            <a:pPr marL="0" marR="0" indent="0" algn="l" defTabSz="914400" rtl="0" eaLnBrk="1" fontAlgn="base" latinLnBrk="0" hangingPunct="1">
              <a:lnSpc>
                <a:spcPct val="100000"/>
              </a:lnSpc>
              <a:spcBef>
                <a:spcPct val="10000"/>
              </a:spcBef>
              <a:spcAft>
                <a:spcPct val="0"/>
              </a:spcAft>
              <a:buClrTx/>
              <a:buSzTx/>
              <a:buFontTx/>
              <a:buNone/>
              <a:tabLst/>
              <a:defRPr/>
            </a:pPr>
            <a:r>
              <a:rPr lang="en-US" dirty="0" smtClean="0"/>
              <a:t>The payment plan associated with the policy specifies how a charge is split into invoice items.</a:t>
            </a:r>
          </a:p>
          <a:p>
            <a:pPr eaLnBrk="1" hangingPunct="1"/>
            <a:endParaRPr lang="en-US" dirty="0" smtClean="0">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chemeClr val="bg1"/>
                </a:solidFill>
                <a:latin typeface="Arial" charset="0"/>
              </a:defRPr>
            </a:lvl1pPr>
            <a:lvl2pPr marL="742950" indent="-285750" defTabSz="931863" eaLnBrk="0" hangingPunct="0">
              <a:tabLst>
                <a:tab pos="2743200" algn="ctr"/>
              </a:tabLst>
              <a:defRPr sz="2000" b="1">
                <a:solidFill>
                  <a:schemeClr val="bg1"/>
                </a:solidFill>
                <a:latin typeface="Arial" charset="0"/>
              </a:defRPr>
            </a:lvl2pPr>
            <a:lvl3pPr marL="1143000" indent="-228600" defTabSz="931863" eaLnBrk="0" hangingPunct="0">
              <a:tabLst>
                <a:tab pos="2743200" algn="ctr"/>
              </a:tabLst>
              <a:defRPr sz="2000" b="1">
                <a:solidFill>
                  <a:schemeClr val="bg1"/>
                </a:solidFill>
                <a:latin typeface="Arial" charset="0"/>
              </a:defRPr>
            </a:lvl3pPr>
            <a:lvl4pPr marL="1600200" indent="-228600" defTabSz="931863" eaLnBrk="0" hangingPunct="0">
              <a:tabLst>
                <a:tab pos="2743200" algn="ctr"/>
              </a:tabLst>
              <a:defRPr sz="2000" b="1">
                <a:solidFill>
                  <a:schemeClr val="bg1"/>
                </a:solidFill>
                <a:latin typeface="Arial" charset="0"/>
              </a:defRPr>
            </a:lvl4pPr>
            <a:lvl5pPr marL="2057400" indent="-228600" defTabSz="931863" eaLnBrk="0" hangingPunct="0">
              <a:tabLst>
                <a:tab pos="2743200" algn="ctr"/>
              </a:tabLst>
              <a:defRPr sz="2000" b="1">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9pPr>
          </a:lstStyle>
          <a:p>
            <a:pPr eaLnBrk="1" hangingPunct="1"/>
            <a:r>
              <a:rPr lang="en-US" altLang="en-US" sz="1200" b="0" dirty="0" smtClean="0">
                <a:solidFill>
                  <a:schemeClr val="tx1"/>
                </a:solidFill>
              </a:rPr>
              <a:t>	</a:t>
            </a:r>
            <a:r>
              <a:rPr lang="en-US" altLang="en-US" sz="1200" b="0" dirty="0">
                <a:solidFill>
                  <a:schemeClr val="tx1"/>
                </a:solidFill>
              </a:rPr>
              <a:t> Policies and Invoices - </a:t>
            </a:r>
            <a:fld id="{E409D3C4-10D0-417E-B0B1-55F244021A42}" type="slidenum">
              <a:rPr lang="en-US" altLang="en-US" sz="1200" b="0" smtClean="0">
                <a:solidFill>
                  <a:schemeClr val="tx1"/>
                </a:solidFill>
              </a:rPr>
              <a:pPr eaLnBrk="1" hangingPunct="1"/>
              <a:t>16</a:t>
            </a:fld>
            <a:endParaRPr lang="en-US" altLang="en-US" sz="1200" b="0" dirty="0" smtClean="0">
              <a:solidFill>
                <a:schemeClr val="tx1"/>
              </a:solidFill>
            </a:endParaRPr>
          </a:p>
        </p:txBody>
      </p:sp>
      <p:sp>
        <p:nvSpPr>
          <p:cNvPr id="5427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chemeClr val="bg1"/>
                </a:solidFill>
                <a:latin typeface="Arial" charset="0"/>
              </a:defRPr>
            </a:lvl1pPr>
            <a:lvl2pPr marL="742950" indent="-285750" defTabSz="942975" eaLnBrk="0" hangingPunct="0">
              <a:tabLst>
                <a:tab pos="5591175" algn="r"/>
              </a:tabLst>
              <a:defRPr sz="2000" b="1">
                <a:solidFill>
                  <a:schemeClr val="bg1"/>
                </a:solidFill>
                <a:latin typeface="Arial" charset="0"/>
              </a:defRPr>
            </a:lvl2pPr>
            <a:lvl3pPr marL="1143000" indent="-228600" defTabSz="942975" eaLnBrk="0" hangingPunct="0">
              <a:tabLst>
                <a:tab pos="5591175" algn="r"/>
              </a:tabLst>
              <a:defRPr sz="2000" b="1">
                <a:solidFill>
                  <a:schemeClr val="bg1"/>
                </a:solidFill>
                <a:latin typeface="Arial" charset="0"/>
              </a:defRPr>
            </a:lvl3pPr>
            <a:lvl4pPr marL="1600200" indent="-228600" defTabSz="942975" eaLnBrk="0" hangingPunct="0">
              <a:tabLst>
                <a:tab pos="5591175" algn="r"/>
              </a:tabLst>
              <a:defRPr sz="2000" b="1">
                <a:solidFill>
                  <a:schemeClr val="bg1"/>
                </a:solidFill>
                <a:latin typeface="Arial" charset="0"/>
              </a:defRPr>
            </a:lvl4pPr>
            <a:lvl5pPr marL="2057400" indent="-228600" defTabSz="942975" eaLnBrk="0" hangingPunct="0">
              <a:tabLst>
                <a:tab pos="5591175" algn="r"/>
              </a:tabLst>
              <a:defRPr sz="2000" b="1">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4276" name="Rectangle 2"/>
          <p:cNvSpPr>
            <a:spLocks noGrp="1" noRot="1" noChangeAspect="1" noChangeArrowheads="1" noTextEdit="1"/>
          </p:cNvSpPr>
          <p:nvPr>
            <p:ph type="sldImg"/>
          </p:nvPr>
        </p:nvSpPr>
        <p:spPr>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Invoices are added to the account as required when billing instructions create charges for an invoice period. The part of a charge added to an invoice is known as an invoice item.</a:t>
            </a:r>
          </a:p>
          <a:p>
            <a:pPr eaLnBrk="1" hangingPunct="1"/>
            <a:r>
              <a:rPr lang="en-US" smtClean="0"/>
              <a:t>The Invoices screen shows all invoices. These have a status that changes over the lifetime of an invoice from planned to billed to due.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chemeClr val="bg1"/>
                </a:solidFill>
                <a:latin typeface="Arial" charset="0"/>
              </a:defRPr>
            </a:lvl1pPr>
            <a:lvl2pPr marL="742950" indent="-285750" defTabSz="931863" eaLnBrk="0" hangingPunct="0">
              <a:tabLst>
                <a:tab pos="2743200" algn="ctr"/>
              </a:tabLst>
              <a:defRPr sz="2000" b="1">
                <a:solidFill>
                  <a:schemeClr val="bg1"/>
                </a:solidFill>
                <a:latin typeface="Arial" charset="0"/>
              </a:defRPr>
            </a:lvl2pPr>
            <a:lvl3pPr marL="1143000" indent="-228600" defTabSz="931863" eaLnBrk="0" hangingPunct="0">
              <a:tabLst>
                <a:tab pos="2743200" algn="ctr"/>
              </a:tabLst>
              <a:defRPr sz="2000" b="1">
                <a:solidFill>
                  <a:schemeClr val="bg1"/>
                </a:solidFill>
                <a:latin typeface="Arial" charset="0"/>
              </a:defRPr>
            </a:lvl3pPr>
            <a:lvl4pPr marL="1600200" indent="-228600" defTabSz="931863" eaLnBrk="0" hangingPunct="0">
              <a:tabLst>
                <a:tab pos="2743200" algn="ctr"/>
              </a:tabLst>
              <a:defRPr sz="2000" b="1">
                <a:solidFill>
                  <a:schemeClr val="bg1"/>
                </a:solidFill>
                <a:latin typeface="Arial" charset="0"/>
              </a:defRPr>
            </a:lvl4pPr>
            <a:lvl5pPr marL="2057400" indent="-228600" defTabSz="931863" eaLnBrk="0" hangingPunct="0">
              <a:tabLst>
                <a:tab pos="2743200" algn="ctr"/>
              </a:tabLst>
              <a:defRPr sz="2000" b="1">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9pPr>
          </a:lstStyle>
          <a:p>
            <a:pPr eaLnBrk="1" hangingPunct="1"/>
            <a:r>
              <a:rPr lang="en-US" altLang="en-US" sz="1200" b="0" dirty="0" smtClean="0">
                <a:solidFill>
                  <a:schemeClr val="tx1"/>
                </a:solidFill>
              </a:rPr>
              <a:t>	</a:t>
            </a:r>
            <a:r>
              <a:rPr lang="en-US" altLang="en-US" sz="1200" b="0" dirty="0">
                <a:solidFill>
                  <a:schemeClr val="tx1"/>
                </a:solidFill>
              </a:rPr>
              <a:t> Policies and Invoices - </a:t>
            </a:r>
            <a:fld id="{C8E7DACA-4142-43D7-B8D3-5B7305ACA876}" type="slidenum">
              <a:rPr lang="en-US" altLang="en-US" sz="1200" b="0" smtClean="0">
                <a:solidFill>
                  <a:schemeClr val="tx1"/>
                </a:solidFill>
              </a:rPr>
              <a:pPr eaLnBrk="1" hangingPunct="1"/>
              <a:t>17</a:t>
            </a:fld>
            <a:endParaRPr lang="en-US" altLang="en-US" sz="1200" b="0" dirty="0" smtClean="0">
              <a:solidFill>
                <a:schemeClr val="tx1"/>
              </a:solidFill>
            </a:endParaRPr>
          </a:p>
        </p:txBody>
      </p:sp>
      <p:sp>
        <p:nvSpPr>
          <p:cNvPr id="5529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chemeClr val="bg1"/>
                </a:solidFill>
                <a:latin typeface="Arial" charset="0"/>
              </a:defRPr>
            </a:lvl1pPr>
            <a:lvl2pPr marL="742950" indent="-285750" defTabSz="942975" eaLnBrk="0" hangingPunct="0">
              <a:tabLst>
                <a:tab pos="5591175" algn="r"/>
              </a:tabLst>
              <a:defRPr sz="2000" b="1">
                <a:solidFill>
                  <a:schemeClr val="bg1"/>
                </a:solidFill>
                <a:latin typeface="Arial" charset="0"/>
              </a:defRPr>
            </a:lvl2pPr>
            <a:lvl3pPr marL="1143000" indent="-228600" defTabSz="942975" eaLnBrk="0" hangingPunct="0">
              <a:tabLst>
                <a:tab pos="5591175" algn="r"/>
              </a:tabLst>
              <a:defRPr sz="2000" b="1">
                <a:solidFill>
                  <a:schemeClr val="bg1"/>
                </a:solidFill>
                <a:latin typeface="Arial" charset="0"/>
              </a:defRPr>
            </a:lvl3pPr>
            <a:lvl4pPr marL="1600200" indent="-228600" defTabSz="942975" eaLnBrk="0" hangingPunct="0">
              <a:tabLst>
                <a:tab pos="5591175" algn="r"/>
              </a:tabLst>
              <a:defRPr sz="2000" b="1">
                <a:solidFill>
                  <a:schemeClr val="bg1"/>
                </a:solidFill>
                <a:latin typeface="Arial" charset="0"/>
              </a:defRPr>
            </a:lvl4pPr>
            <a:lvl5pPr marL="2057400" indent="-228600" defTabSz="942975" eaLnBrk="0" hangingPunct="0">
              <a:tabLst>
                <a:tab pos="5591175" algn="r"/>
              </a:tabLst>
              <a:defRPr sz="2000" b="1">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5300" name="Rectangle 2"/>
          <p:cNvSpPr>
            <a:spLocks noGrp="1" noRot="1" noChangeAspect="1" noChangeArrowheads="1" noTextEdit="1"/>
          </p:cNvSpPr>
          <p:nvPr>
            <p:ph type="sldImg"/>
          </p:nvPr>
        </p:nvSpPr>
        <p:spPr>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When you select an invoice line, the detailed charges for that invoice (the invoice items) are shown in the tab below. This example shows that the top invoice included a charge for tax and a charge for premium.</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chemeClr val="bg1"/>
                </a:solidFill>
                <a:latin typeface="Arial" charset="0"/>
              </a:defRPr>
            </a:lvl1pPr>
            <a:lvl2pPr marL="742950" indent="-285750" defTabSz="931863" eaLnBrk="0" hangingPunct="0">
              <a:tabLst>
                <a:tab pos="2743200" algn="ctr"/>
              </a:tabLst>
              <a:defRPr sz="2000" b="1">
                <a:solidFill>
                  <a:schemeClr val="bg1"/>
                </a:solidFill>
                <a:latin typeface="Arial" charset="0"/>
              </a:defRPr>
            </a:lvl2pPr>
            <a:lvl3pPr marL="1143000" indent="-228600" defTabSz="931863" eaLnBrk="0" hangingPunct="0">
              <a:tabLst>
                <a:tab pos="2743200" algn="ctr"/>
              </a:tabLst>
              <a:defRPr sz="2000" b="1">
                <a:solidFill>
                  <a:schemeClr val="bg1"/>
                </a:solidFill>
                <a:latin typeface="Arial" charset="0"/>
              </a:defRPr>
            </a:lvl3pPr>
            <a:lvl4pPr marL="1600200" indent="-228600" defTabSz="931863" eaLnBrk="0" hangingPunct="0">
              <a:tabLst>
                <a:tab pos="2743200" algn="ctr"/>
              </a:tabLst>
              <a:defRPr sz="2000" b="1">
                <a:solidFill>
                  <a:schemeClr val="bg1"/>
                </a:solidFill>
                <a:latin typeface="Arial" charset="0"/>
              </a:defRPr>
            </a:lvl4pPr>
            <a:lvl5pPr marL="2057400" indent="-228600" defTabSz="931863" eaLnBrk="0" hangingPunct="0">
              <a:tabLst>
                <a:tab pos="2743200" algn="ctr"/>
              </a:tabLst>
              <a:defRPr sz="2000" b="1">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9pPr>
          </a:lstStyle>
          <a:p>
            <a:pPr eaLnBrk="1" hangingPunct="1"/>
            <a:r>
              <a:rPr lang="en-US" altLang="en-US" sz="1200" b="0" smtClean="0">
                <a:solidFill>
                  <a:schemeClr val="tx1"/>
                </a:solidFill>
              </a:rPr>
              <a:t>	Policies and Invoices -</a:t>
            </a:r>
            <a:fld id="{E9EEC57E-7884-404A-8729-F443E0AD460A}" type="slidenum">
              <a:rPr lang="en-US" altLang="en-US" sz="1200" b="0" smtClean="0">
                <a:solidFill>
                  <a:schemeClr val="tx1"/>
                </a:solidFill>
              </a:rPr>
              <a:pPr eaLnBrk="1" hangingPunct="1"/>
              <a:t>18</a:t>
            </a:fld>
            <a:endParaRPr lang="en-US" altLang="en-US" sz="1200" b="0" smtClean="0">
              <a:solidFill>
                <a:schemeClr val="tx1"/>
              </a:solidFill>
            </a:endParaRPr>
          </a:p>
        </p:txBody>
      </p:sp>
      <p:sp>
        <p:nvSpPr>
          <p:cNvPr id="5017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chemeClr val="bg1"/>
                </a:solidFill>
                <a:latin typeface="Arial" charset="0"/>
              </a:defRPr>
            </a:lvl1pPr>
            <a:lvl2pPr marL="742950" indent="-285750" defTabSz="942975" eaLnBrk="0" hangingPunct="0">
              <a:tabLst>
                <a:tab pos="5591175" algn="r"/>
              </a:tabLst>
              <a:defRPr sz="2000" b="1">
                <a:solidFill>
                  <a:schemeClr val="bg1"/>
                </a:solidFill>
                <a:latin typeface="Arial" charset="0"/>
              </a:defRPr>
            </a:lvl2pPr>
            <a:lvl3pPr marL="1143000" indent="-228600" defTabSz="942975" eaLnBrk="0" hangingPunct="0">
              <a:tabLst>
                <a:tab pos="5591175" algn="r"/>
              </a:tabLst>
              <a:defRPr sz="2000" b="1">
                <a:solidFill>
                  <a:schemeClr val="bg1"/>
                </a:solidFill>
                <a:latin typeface="Arial" charset="0"/>
              </a:defRPr>
            </a:lvl3pPr>
            <a:lvl4pPr marL="1600200" indent="-228600" defTabSz="942975" eaLnBrk="0" hangingPunct="0">
              <a:tabLst>
                <a:tab pos="5591175" algn="r"/>
              </a:tabLst>
              <a:defRPr sz="2000" b="1">
                <a:solidFill>
                  <a:schemeClr val="bg1"/>
                </a:solidFill>
                <a:latin typeface="Arial" charset="0"/>
              </a:defRPr>
            </a:lvl4pPr>
            <a:lvl5pPr marL="2057400" indent="-228600" defTabSz="942975" eaLnBrk="0" hangingPunct="0">
              <a:tabLst>
                <a:tab pos="5591175" algn="r"/>
              </a:tabLst>
              <a:defRPr sz="2000" b="1">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0180" name="Rectangle 2"/>
          <p:cNvSpPr>
            <a:spLocks noGrp="1" noRot="1" noChangeAspect="1" noChangeArrowheads="1" noTextEdit="1"/>
          </p:cNvSpPr>
          <p:nvPr>
            <p:ph type="sldImg"/>
          </p:nvPr>
        </p:nvSpPr>
        <p:spPr>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When invoice bill date arrives, the invoice batch process:</a:t>
            </a:r>
          </a:p>
          <a:p>
            <a:pPr lvl="1" eaLnBrk="1" hangingPunct="1"/>
            <a:r>
              <a:rPr lang="en-US" smtClean="0"/>
              <a:t>Changes the invoice status to Billed.</a:t>
            </a:r>
          </a:p>
          <a:p>
            <a:pPr lvl="1" eaLnBrk="1" hangingPunct="1"/>
            <a:r>
              <a:rPr lang="en-US" smtClean="0"/>
              <a:t>Creates accounting transactions that move charges from unbilled to billed.</a:t>
            </a:r>
          </a:p>
          <a:p>
            <a:pPr lvl="1" eaLnBrk="1" hangingPunct="1"/>
            <a:r>
              <a:rPr lang="en-US" smtClean="0"/>
              <a:t>Creates a payment request to manage a direct debit collection if the account’s payment method collects by direct debit. This is not actually creating the EFT ("electronic funds transfer") request yet.).  This is only for “non-responsive” payment methods, where “responsive” means that the insured must respond to a sent invoice.  The “non-responsive” payment methods are managed entirely by the carrier, and the insured does not need to respond to the notice unless a change is needed.</a:t>
            </a:r>
          </a:p>
          <a:p>
            <a:pPr lvl="1" eaLnBrk="1" hangingPunct="1"/>
            <a:r>
              <a:rPr lang="en-US" smtClean="0"/>
              <a:t>Sends invoice details to a document production system to produce and send an invoice document (such as a physical piece of paper or an email). (This integration point is not configured in the base application and must be configured during implementation.)</a:t>
            </a:r>
          </a:p>
          <a:p>
            <a:pPr eaLnBrk="1" hangingPunct="1"/>
            <a:r>
              <a:rPr lang="en-US" smtClean="0"/>
              <a:t>On the day after the due date for a billed invoice, the invoice due batch process:</a:t>
            </a:r>
          </a:p>
          <a:p>
            <a:pPr lvl="1" eaLnBrk="1" hangingPunct="1"/>
            <a:r>
              <a:rPr lang="en-US" smtClean="0"/>
              <a:t>Changes the invoice status to Due.</a:t>
            </a:r>
          </a:p>
          <a:p>
            <a:pPr lvl="1" eaLnBrk="1" hangingPunct="1"/>
            <a:r>
              <a:rPr lang="en-US" smtClean="0"/>
              <a:t>Creates accounting transactions that move charges from Billed T-account to Due T-account.</a:t>
            </a:r>
          </a:p>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chemeClr val="bg1"/>
                </a:solidFill>
                <a:latin typeface="Arial" charset="0"/>
              </a:defRPr>
            </a:lvl1pPr>
            <a:lvl2pPr marL="742950" indent="-285750" defTabSz="931863" eaLnBrk="0" hangingPunct="0">
              <a:tabLst>
                <a:tab pos="2743200" algn="ctr"/>
              </a:tabLst>
              <a:defRPr sz="2000" b="1">
                <a:solidFill>
                  <a:schemeClr val="bg1"/>
                </a:solidFill>
                <a:latin typeface="Arial" charset="0"/>
              </a:defRPr>
            </a:lvl2pPr>
            <a:lvl3pPr marL="1143000" indent="-228600" defTabSz="931863" eaLnBrk="0" hangingPunct="0">
              <a:tabLst>
                <a:tab pos="2743200" algn="ctr"/>
              </a:tabLst>
              <a:defRPr sz="2000" b="1">
                <a:solidFill>
                  <a:schemeClr val="bg1"/>
                </a:solidFill>
                <a:latin typeface="Arial" charset="0"/>
              </a:defRPr>
            </a:lvl3pPr>
            <a:lvl4pPr marL="1600200" indent="-228600" defTabSz="931863" eaLnBrk="0" hangingPunct="0">
              <a:tabLst>
                <a:tab pos="2743200" algn="ctr"/>
              </a:tabLst>
              <a:defRPr sz="2000" b="1">
                <a:solidFill>
                  <a:schemeClr val="bg1"/>
                </a:solidFill>
                <a:latin typeface="Arial" charset="0"/>
              </a:defRPr>
            </a:lvl4pPr>
            <a:lvl5pPr marL="2057400" indent="-228600" defTabSz="931863" eaLnBrk="0" hangingPunct="0">
              <a:tabLst>
                <a:tab pos="2743200" algn="ctr"/>
              </a:tabLst>
              <a:defRPr sz="2000" b="1">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9pPr>
          </a:lstStyle>
          <a:p>
            <a:pPr eaLnBrk="1" hangingPunct="1"/>
            <a:r>
              <a:rPr lang="en-US" altLang="en-US" sz="1200" b="0" dirty="0" smtClean="0">
                <a:solidFill>
                  <a:schemeClr val="tx1"/>
                </a:solidFill>
              </a:rPr>
              <a:t>	</a:t>
            </a:r>
            <a:r>
              <a:rPr lang="en-US" altLang="en-US" sz="1200" b="0" dirty="0">
                <a:solidFill>
                  <a:schemeClr val="tx1"/>
                </a:solidFill>
              </a:rPr>
              <a:t> Policies and Invoices - </a:t>
            </a:r>
            <a:fld id="{651CD174-233A-4283-8C90-B63333ADBC96}" type="slidenum">
              <a:rPr lang="en-US" altLang="en-US" sz="1200" b="0" smtClean="0">
                <a:solidFill>
                  <a:schemeClr val="tx1"/>
                </a:solidFill>
              </a:rPr>
              <a:pPr eaLnBrk="1" hangingPunct="1"/>
              <a:t>19</a:t>
            </a:fld>
            <a:endParaRPr lang="en-US" altLang="en-US" sz="1200" b="0" dirty="0" smtClean="0">
              <a:solidFill>
                <a:schemeClr val="tx1"/>
              </a:solidFill>
            </a:endParaRPr>
          </a:p>
        </p:txBody>
      </p:sp>
      <p:sp>
        <p:nvSpPr>
          <p:cNvPr id="5837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chemeClr val="bg1"/>
                </a:solidFill>
                <a:latin typeface="Arial" charset="0"/>
              </a:defRPr>
            </a:lvl1pPr>
            <a:lvl2pPr marL="742950" indent="-285750" defTabSz="942975" eaLnBrk="0" hangingPunct="0">
              <a:tabLst>
                <a:tab pos="5591175" algn="r"/>
              </a:tabLst>
              <a:defRPr sz="2000" b="1">
                <a:solidFill>
                  <a:schemeClr val="bg1"/>
                </a:solidFill>
                <a:latin typeface="Arial" charset="0"/>
              </a:defRPr>
            </a:lvl2pPr>
            <a:lvl3pPr marL="1143000" indent="-228600" defTabSz="942975" eaLnBrk="0" hangingPunct="0">
              <a:tabLst>
                <a:tab pos="5591175" algn="r"/>
              </a:tabLst>
              <a:defRPr sz="2000" b="1">
                <a:solidFill>
                  <a:schemeClr val="bg1"/>
                </a:solidFill>
                <a:latin typeface="Arial" charset="0"/>
              </a:defRPr>
            </a:lvl3pPr>
            <a:lvl4pPr marL="1600200" indent="-228600" defTabSz="942975" eaLnBrk="0" hangingPunct="0">
              <a:tabLst>
                <a:tab pos="5591175" algn="r"/>
              </a:tabLst>
              <a:defRPr sz="2000" b="1">
                <a:solidFill>
                  <a:schemeClr val="bg1"/>
                </a:solidFill>
                <a:latin typeface="Arial" charset="0"/>
              </a:defRPr>
            </a:lvl4pPr>
            <a:lvl5pPr marL="2057400" indent="-228600" defTabSz="942975" eaLnBrk="0" hangingPunct="0">
              <a:tabLst>
                <a:tab pos="5591175" algn="r"/>
              </a:tabLst>
              <a:defRPr sz="2000" b="1">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8372" name="Rectangle 2"/>
          <p:cNvSpPr>
            <a:spLocks noGrp="1" noRot="1" noChangeAspect="1" noChangeArrowheads="1" noTextEdit="1"/>
          </p:cNvSpPr>
          <p:nvPr>
            <p:ph type="sldImg"/>
          </p:nvPr>
        </p:nvSpPr>
        <p:spPr>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smtClean="0"/>
              <a:t>When the invoice process is run, the amount invoiced is moved from unbilled to current.</a:t>
            </a:r>
          </a:p>
          <a:p>
            <a:pPr eaLnBrk="1" hangingPunct="1"/>
            <a:r>
              <a:rPr lang="en-GB" smtClean="0"/>
              <a:t>When the invoice due process is run and the invoice has not been paid, the amount is moved from current to past due, and the payment status changes to "Past Due".</a:t>
            </a:r>
          </a:p>
          <a:p>
            <a:pPr eaLnBrk="1" hangingPunct="1"/>
            <a:r>
              <a:rPr lang="en-GB" b="1" smtClean="0"/>
              <a:t>Adjusted  Unbilled and Current Amounts</a:t>
            </a:r>
          </a:p>
          <a:p>
            <a:pPr eaLnBrk="1" hangingPunct="1"/>
            <a:r>
              <a:rPr lang="en-US" smtClean="0"/>
              <a:t>There are two "adjusted" fields on the Open Policy Status listview: Adj. Unbilled and Adj. Current. The adjustment is a calculation that BillingCenter makes so that the field values reflect the amounts that the customer actually owes the carrier rather than simply showing the unbilled amounts (or billed and due amounts) on the invoices. The calculation includes any credits (that is, negative values due to a discount such as a premium refund) and payments made against applicable invoice items. If the calculation returns a negative amount, the field is set to null. </a:t>
            </a:r>
            <a:endParaRPr lang="en-GB" smtClean="0"/>
          </a:p>
          <a:p>
            <a:pPr eaLnBrk="1" hangingPunct="1"/>
            <a:endParaRPr lang="en-GB"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chemeClr val="bg1"/>
                </a:solidFill>
                <a:latin typeface="Arial" charset="0"/>
              </a:defRPr>
            </a:lvl1pPr>
            <a:lvl2pPr marL="742950" indent="-285750" defTabSz="931863" eaLnBrk="0" hangingPunct="0">
              <a:tabLst>
                <a:tab pos="2743200" algn="ctr"/>
              </a:tabLst>
              <a:defRPr sz="2000" b="1">
                <a:solidFill>
                  <a:schemeClr val="bg1"/>
                </a:solidFill>
                <a:latin typeface="Arial" charset="0"/>
              </a:defRPr>
            </a:lvl2pPr>
            <a:lvl3pPr marL="1143000" indent="-228600" defTabSz="931863" eaLnBrk="0" hangingPunct="0">
              <a:tabLst>
                <a:tab pos="2743200" algn="ctr"/>
              </a:tabLst>
              <a:defRPr sz="2000" b="1">
                <a:solidFill>
                  <a:schemeClr val="bg1"/>
                </a:solidFill>
                <a:latin typeface="Arial" charset="0"/>
              </a:defRPr>
            </a:lvl3pPr>
            <a:lvl4pPr marL="1600200" indent="-228600" defTabSz="931863" eaLnBrk="0" hangingPunct="0">
              <a:tabLst>
                <a:tab pos="2743200" algn="ctr"/>
              </a:tabLst>
              <a:defRPr sz="2000" b="1">
                <a:solidFill>
                  <a:schemeClr val="bg1"/>
                </a:solidFill>
                <a:latin typeface="Arial" charset="0"/>
              </a:defRPr>
            </a:lvl4pPr>
            <a:lvl5pPr marL="2057400" indent="-228600" defTabSz="931863" eaLnBrk="0" hangingPunct="0">
              <a:tabLst>
                <a:tab pos="2743200" algn="ctr"/>
              </a:tabLst>
              <a:defRPr sz="2000" b="1">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9pPr>
          </a:lstStyle>
          <a:p>
            <a:pPr eaLnBrk="1" hangingPunct="1"/>
            <a:r>
              <a:rPr lang="en-US" altLang="en-US" sz="1200" b="0" smtClean="0">
                <a:solidFill>
                  <a:schemeClr val="tx1"/>
                </a:solidFill>
              </a:rPr>
              <a:t>	Policies and Invoices -</a:t>
            </a:r>
            <a:fld id="{31A01B9B-F426-4AFF-9852-265089B3D8D3}" type="slidenum">
              <a:rPr lang="en-US" altLang="en-US" sz="1200" b="0" smtClean="0">
                <a:solidFill>
                  <a:schemeClr val="tx1"/>
                </a:solidFill>
              </a:rPr>
              <a:pPr eaLnBrk="1" hangingPunct="1"/>
              <a:t>2</a:t>
            </a:fld>
            <a:endParaRPr lang="en-US" altLang="en-US" sz="1200" b="0" smtClean="0">
              <a:solidFill>
                <a:schemeClr val="tx1"/>
              </a:solidFill>
            </a:endParaRPr>
          </a:p>
        </p:txBody>
      </p:sp>
      <p:sp>
        <p:nvSpPr>
          <p:cNvPr id="3481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chemeClr val="bg1"/>
                </a:solidFill>
                <a:latin typeface="Arial" charset="0"/>
              </a:defRPr>
            </a:lvl1pPr>
            <a:lvl2pPr marL="742950" indent="-285750" defTabSz="942975" eaLnBrk="0" hangingPunct="0">
              <a:tabLst>
                <a:tab pos="5591175" algn="r"/>
              </a:tabLst>
              <a:defRPr sz="2000" b="1">
                <a:solidFill>
                  <a:schemeClr val="bg1"/>
                </a:solidFill>
                <a:latin typeface="Arial" charset="0"/>
              </a:defRPr>
            </a:lvl2pPr>
            <a:lvl3pPr marL="1143000" indent="-228600" defTabSz="942975" eaLnBrk="0" hangingPunct="0">
              <a:tabLst>
                <a:tab pos="5591175" algn="r"/>
              </a:tabLst>
              <a:defRPr sz="2000" b="1">
                <a:solidFill>
                  <a:schemeClr val="bg1"/>
                </a:solidFill>
                <a:latin typeface="Arial" charset="0"/>
              </a:defRPr>
            </a:lvl3pPr>
            <a:lvl4pPr marL="1600200" indent="-228600" defTabSz="942975" eaLnBrk="0" hangingPunct="0">
              <a:tabLst>
                <a:tab pos="5591175" algn="r"/>
              </a:tabLst>
              <a:defRPr sz="2000" b="1">
                <a:solidFill>
                  <a:schemeClr val="bg1"/>
                </a:solidFill>
                <a:latin typeface="Arial" charset="0"/>
              </a:defRPr>
            </a:lvl4pPr>
            <a:lvl5pPr marL="2057400" indent="-228600" defTabSz="942975" eaLnBrk="0" hangingPunct="0">
              <a:tabLst>
                <a:tab pos="5591175" algn="r"/>
              </a:tabLst>
              <a:defRPr sz="2000" b="1">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4820" name="Rectangle 2"/>
          <p:cNvSpPr>
            <a:spLocks noGrp="1" noRot="1" noChangeAspect="1" noChangeArrowheads="1" noTextEdit="1"/>
          </p:cNvSpPr>
          <p:nvPr>
            <p:ph type="sldImg"/>
          </p:nvPr>
        </p:nvSpPr>
        <p:spPr>
          <a:ln/>
        </p:spPr>
      </p:sp>
      <p:sp>
        <p:nvSpPr>
          <p:cNvPr id="348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chemeClr val="bg1"/>
                </a:solidFill>
                <a:latin typeface="Arial" charset="0"/>
              </a:defRPr>
            </a:lvl1pPr>
            <a:lvl2pPr marL="742950" indent="-285750" defTabSz="931863" eaLnBrk="0" hangingPunct="0">
              <a:tabLst>
                <a:tab pos="2743200" algn="ctr"/>
              </a:tabLst>
              <a:defRPr sz="2000" b="1">
                <a:solidFill>
                  <a:schemeClr val="bg1"/>
                </a:solidFill>
                <a:latin typeface="Arial" charset="0"/>
              </a:defRPr>
            </a:lvl2pPr>
            <a:lvl3pPr marL="1143000" indent="-228600" defTabSz="931863" eaLnBrk="0" hangingPunct="0">
              <a:tabLst>
                <a:tab pos="2743200" algn="ctr"/>
              </a:tabLst>
              <a:defRPr sz="2000" b="1">
                <a:solidFill>
                  <a:schemeClr val="bg1"/>
                </a:solidFill>
                <a:latin typeface="Arial" charset="0"/>
              </a:defRPr>
            </a:lvl3pPr>
            <a:lvl4pPr marL="1600200" indent="-228600" defTabSz="931863" eaLnBrk="0" hangingPunct="0">
              <a:tabLst>
                <a:tab pos="2743200" algn="ctr"/>
              </a:tabLst>
              <a:defRPr sz="2000" b="1">
                <a:solidFill>
                  <a:schemeClr val="bg1"/>
                </a:solidFill>
                <a:latin typeface="Arial" charset="0"/>
              </a:defRPr>
            </a:lvl4pPr>
            <a:lvl5pPr marL="2057400" indent="-228600" defTabSz="931863" eaLnBrk="0" hangingPunct="0">
              <a:tabLst>
                <a:tab pos="2743200" algn="ctr"/>
              </a:tabLst>
              <a:defRPr sz="2000" b="1">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9pPr>
          </a:lstStyle>
          <a:p>
            <a:pPr eaLnBrk="1" hangingPunct="1"/>
            <a:r>
              <a:rPr lang="en-US" altLang="en-US" sz="1200" b="0" dirty="0" smtClean="0">
                <a:solidFill>
                  <a:schemeClr val="tx1"/>
                </a:solidFill>
              </a:rPr>
              <a:t>	</a:t>
            </a:r>
            <a:r>
              <a:rPr lang="en-US" altLang="en-US" sz="1200" b="0" dirty="0">
                <a:solidFill>
                  <a:schemeClr val="tx1"/>
                </a:solidFill>
              </a:rPr>
              <a:t> Policies and Invoices - </a:t>
            </a:r>
            <a:fld id="{D92D5161-642C-476F-8109-ED3F02AEB028}" type="slidenum">
              <a:rPr lang="en-US" altLang="en-US" sz="1200" b="0" smtClean="0">
                <a:solidFill>
                  <a:schemeClr val="tx1"/>
                </a:solidFill>
              </a:rPr>
              <a:pPr eaLnBrk="1" hangingPunct="1"/>
              <a:t>20</a:t>
            </a:fld>
            <a:endParaRPr lang="en-US" altLang="en-US" sz="1200" b="0" dirty="0" smtClean="0">
              <a:solidFill>
                <a:schemeClr val="tx1"/>
              </a:solidFill>
            </a:endParaRPr>
          </a:p>
        </p:txBody>
      </p:sp>
      <p:sp>
        <p:nvSpPr>
          <p:cNvPr id="5939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chemeClr val="bg1"/>
                </a:solidFill>
                <a:latin typeface="Arial" charset="0"/>
              </a:defRPr>
            </a:lvl1pPr>
            <a:lvl2pPr marL="742950" indent="-285750" defTabSz="942975" eaLnBrk="0" hangingPunct="0">
              <a:tabLst>
                <a:tab pos="5591175" algn="r"/>
              </a:tabLst>
              <a:defRPr sz="2000" b="1">
                <a:solidFill>
                  <a:schemeClr val="bg1"/>
                </a:solidFill>
                <a:latin typeface="Arial" charset="0"/>
              </a:defRPr>
            </a:lvl2pPr>
            <a:lvl3pPr marL="1143000" indent="-228600" defTabSz="942975" eaLnBrk="0" hangingPunct="0">
              <a:tabLst>
                <a:tab pos="5591175" algn="r"/>
              </a:tabLst>
              <a:defRPr sz="2000" b="1">
                <a:solidFill>
                  <a:schemeClr val="bg1"/>
                </a:solidFill>
                <a:latin typeface="Arial" charset="0"/>
              </a:defRPr>
            </a:lvl3pPr>
            <a:lvl4pPr marL="1600200" indent="-228600" defTabSz="942975" eaLnBrk="0" hangingPunct="0">
              <a:tabLst>
                <a:tab pos="5591175" algn="r"/>
              </a:tabLst>
              <a:defRPr sz="2000" b="1">
                <a:solidFill>
                  <a:schemeClr val="bg1"/>
                </a:solidFill>
                <a:latin typeface="Arial" charset="0"/>
              </a:defRPr>
            </a:lvl4pPr>
            <a:lvl5pPr marL="2057400" indent="-228600" defTabSz="942975" eaLnBrk="0" hangingPunct="0">
              <a:tabLst>
                <a:tab pos="5591175" algn="r"/>
              </a:tabLst>
              <a:defRPr sz="2000" b="1">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9396" name="Rectangle 2"/>
          <p:cNvSpPr>
            <a:spLocks noGrp="1" noRot="1" noChangeAspect="1" noChangeArrowheads="1" noTextEdit="1"/>
          </p:cNvSpPr>
          <p:nvPr>
            <p:ph type="sldImg"/>
          </p:nvPr>
        </p:nvSpPr>
        <p:spPr>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policy summary shows the current amount outstanding. This is updated by the Invoice batch process, which also posts from unbilled to billed. Notice that the outstanding amount has been adjusted, so any credits and payments have been applied. </a:t>
            </a:r>
          </a:p>
          <a:p>
            <a:pPr eaLnBrk="1" hangingPunct="1"/>
            <a:r>
              <a:rPr lang="en-US" dirty="0" smtClean="0"/>
              <a:t>When the policy becomes past due, this amount is updated on the policy summary by the Invoice Due batch process, and the amount now past due is posted from billed to past due. Note that this posting is always done as payments post from past due into paid (which is discussed later in this lesson).</a:t>
            </a:r>
          </a:p>
          <a:p>
            <a:pPr eaLnBrk="1" hangingPunct="1"/>
            <a:r>
              <a:rPr lang="en-US" dirty="0" smtClean="0"/>
              <a:t>In this example, the premium is configured to be subject to equity dating. When the Invoice batch process was run, the policy has been in force for 0 days and no money was received. The Invoice Due batch process was run 8 days later. Notice that the negative policy equity has increased and that a cancellation is pending because the policy is past due.</a:t>
            </a:r>
          </a:p>
          <a:p>
            <a:pPr eaLnBrk="1" hangingPunct="1"/>
            <a:r>
              <a:rPr lang="en-US" dirty="0" smtClean="0"/>
              <a:t>Note that this type of policy has strict terms with a monthly premium and, like a monthly policy, will cancel if the premium is not paid. (Delinquency is configurable and covered in detail in a later lesson.)</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chemeClr val="bg1"/>
                </a:solidFill>
                <a:latin typeface="Arial" charset="0"/>
              </a:defRPr>
            </a:lvl1pPr>
            <a:lvl2pPr marL="742950" indent="-285750" defTabSz="931863" eaLnBrk="0" hangingPunct="0">
              <a:tabLst>
                <a:tab pos="2743200" algn="ctr"/>
              </a:tabLst>
              <a:defRPr sz="2000" b="1">
                <a:solidFill>
                  <a:schemeClr val="bg1"/>
                </a:solidFill>
                <a:latin typeface="Arial" charset="0"/>
              </a:defRPr>
            </a:lvl2pPr>
            <a:lvl3pPr marL="1143000" indent="-228600" defTabSz="931863" eaLnBrk="0" hangingPunct="0">
              <a:tabLst>
                <a:tab pos="2743200" algn="ctr"/>
              </a:tabLst>
              <a:defRPr sz="2000" b="1">
                <a:solidFill>
                  <a:schemeClr val="bg1"/>
                </a:solidFill>
                <a:latin typeface="Arial" charset="0"/>
              </a:defRPr>
            </a:lvl3pPr>
            <a:lvl4pPr marL="1600200" indent="-228600" defTabSz="931863" eaLnBrk="0" hangingPunct="0">
              <a:tabLst>
                <a:tab pos="2743200" algn="ctr"/>
              </a:tabLst>
              <a:defRPr sz="2000" b="1">
                <a:solidFill>
                  <a:schemeClr val="bg1"/>
                </a:solidFill>
                <a:latin typeface="Arial" charset="0"/>
              </a:defRPr>
            </a:lvl4pPr>
            <a:lvl5pPr marL="2057400" indent="-228600" defTabSz="931863" eaLnBrk="0" hangingPunct="0">
              <a:tabLst>
                <a:tab pos="2743200" algn="ctr"/>
              </a:tabLst>
              <a:defRPr sz="2000" b="1">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9pPr>
          </a:lstStyle>
          <a:p>
            <a:pPr eaLnBrk="1" hangingPunct="1"/>
            <a:r>
              <a:rPr lang="en-US" altLang="en-US" sz="1200" b="0" smtClean="0">
                <a:solidFill>
                  <a:schemeClr val="tx1"/>
                </a:solidFill>
              </a:rPr>
              <a:t>	Policies and Invoices -</a:t>
            </a:r>
            <a:fld id="{B79E2CDE-4D7F-4F25-9216-E15D904A067E}" type="slidenum">
              <a:rPr lang="en-US" altLang="en-US" sz="1200" b="0" smtClean="0">
                <a:solidFill>
                  <a:schemeClr val="tx1"/>
                </a:solidFill>
              </a:rPr>
              <a:pPr eaLnBrk="1" hangingPunct="1"/>
              <a:t>21</a:t>
            </a:fld>
            <a:endParaRPr lang="en-US" altLang="en-US" sz="1200" b="0" smtClean="0">
              <a:solidFill>
                <a:schemeClr val="tx1"/>
              </a:solidFill>
            </a:endParaRPr>
          </a:p>
        </p:txBody>
      </p:sp>
      <p:sp>
        <p:nvSpPr>
          <p:cNvPr id="5325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chemeClr val="bg1"/>
                </a:solidFill>
                <a:latin typeface="Arial" charset="0"/>
              </a:defRPr>
            </a:lvl1pPr>
            <a:lvl2pPr marL="742950" indent="-285750" defTabSz="942975" eaLnBrk="0" hangingPunct="0">
              <a:tabLst>
                <a:tab pos="5591175" algn="r"/>
              </a:tabLst>
              <a:defRPr sz="2000" b="1">
                <a:solidFill>
                  <a:schemeClr val="bg1"/>
                </a:solidFill>
                <a:latin typeface="Arial" charset="0"/>
              </a:defRPr>
            </a:lvl2pPr>
            <a:lvl3pPr marL="1143000" indent="-228600" defTabSz="942975" eaLnBrk="0" hangingPunct="0">
              <a:tabLst>
                <a:tab pos="5591175" algn="r"/>
              </a:tabLst>
              <a:defRPr sz="2000" b="1">
                <a:solidFill>
                  <a:schemeClr val="bg1"/>
                </a:solidFill>
                <a:latin typeface="Arial" charset="0"/>
              </a:defRPr>
            </a:lvl3pPr>
            <a:lvl4pPr marL="1600200" indent="-228600" defTabSz="942975" eaLnBrk="0" hangingPunct="0">
              <a:tabLst>
                <a:tab pos="5591175" algn="r"/>
              </a:tabLst>
              <a:defRPr sz="2000" b="1">
                <a:solidFill>
                  <a:schemeClr val="bg1"/>
                </a:solidFill>
                <a:latin typeface="Arial" charset="0"/>
              </a:defRPr>
            </a:lvl4pPr>
            <a:lvl5pPr marL="2057400" indent="-228600" defTabSz="942975" eaLnBrk="0" hangingPunct="0">
              <a:tabLst>
                <a:tab pos="5591175" algn="r"/>
              </a:tabLst>
              <a:defRPr sz="2000" b="1">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3252" name="Rectangle 2"/>
          <p:cNvSpPr>
            <a:spLocks noGrp="1" noRot="1" noChangeAspect="1" noChangeArrowheads="1" noTextEdit="1"/>
          </p:cNvSpPr>
          <p:nvPr>
            <p:ph type="sldImg"/>
          </p:nvPr>
        </p:nvSpPr>
        <p:spPr>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a:solidFill>
                  <a:srgbClr val="FF0000"/>
                </a:solidFill>
                <a:latin typeface="Arial" charset="0"/>
              </a:defRPr>
            </a:lvl1pPr>
            <a:lvl2pPr marL="742950" indent="-285750" defTabSz="931863" eaLnBrk="0" hangingPunct="0">
              <a:tabLst>
                <a:tab pos="2743200" algn="ctr"/>
              </a:tabLst>
              <a:defRPr sz="2000">
                <a:solidFill>
                  <a:srgbClr val="FF0000"/>
                </a:solidFill>
                <a:latin typeface="Arial" charset="0"/>
              </a:defRPr>
            </a:lvl2pPr>
            <a:lvl3pPr marL="1143000" indent="-228600" defTabSz="931863" eaLnBrk="0" hangingPunct="0">
              <a:tabLst>
                <a:tab pos="2743200" algn="ctr"/>
              </a:tabLst>
              <a:defRPr sz="2000">
                <a:solidFill>
                  <a:srgbClr val="FF0000"/>
                </a:solidFill>
                <a:latin typeface="Arial" charset="0"/>
              </a:defRPr>
            </a:lvl3pPr>
            <a:lvl4pPr marL="1600200" indent="-228600" defTabSz="931863" eaLnBrk="0" hangingPunct="0">
              <a:tabLst>
                <a:tab pos="2743200" algn="ctr"/>
              </a:tabLst>
              <a:defRPr sz="2000">
                <a:solidFill>
                  <a:srgbClr val="FF0000"/>
                </a:solidFill>
                <a:latin typeface="Arial" charset="0"/>
              </a:defRPr>
            </a:lvl4pPr>
            <a:lvl5pPr marL="2057400" indent="-228600" defTabSz="931863" eaLnBrk="0" hangingPunct="0">
              <a:tabLst>
                <a:tab pos="2743200" algn="ctr"/>
              </a:tabLst>
              <a:defRPr sz="2000">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9pPr>
          </a:lstStyle>
          <a:p>
            <a:pPr eaLnBrk="1" hangingPunct="1"/>
            <a:r>
              <a:rPr lang="en-US" altLang="en-US" sz="1200" dirty="0" smtClean="0">
                <a:solidFill>
                  <a:schemeClr val="tx1"/>
                </a:solidFill>
              </a:rPr>
              <a:t>	Policies and Invoices - </a:t>
            </a:r>
            <a:fld id="{443DECF5-621E-43BE-9676-1E85F9340522}" type="slidenum">
              <a:rPr lang="en-US" altLang="en-US" sz="1200" smtClean="0">
                <a:solidFill>
                  <a:schemeClr val="tx1"/>
                </a:solidFill>
              </a:rPr>
              <a:pPr eaLnBrk="1" hangingPunct="1"/>
              <a:t>22</a:t>
            </a:fld>
            <a:endParaRPr lang="en-US" altLang="en-US" sz="1200" dirty="0" smtClean="0">
              <a:solidFill>
                <a:schemeClr val="tx1"/>
              </a:solidFill>
            </a:endParaRPr>
          </a:p>
        </p:txBody>
      </p:sp>
      <p:sp>
        <p:nvSpPr>
          <p:cNvPr id="3686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a:solidFill>
                  <a:srgbClr val="FF0000"/>
                </a:solidFill>
                <a:latin typeface="Arial" charset="0"/>
              </a:defRPr>
            </a:lvl1pPr>
            <a:lvl2pPr marL="742950" indent="-285750" defTabSz="942975" eaLnBrk="0" hangingPunct="0">
              <a:tabLst>
                <a:tab pos="5591175" algn="r"/>
              </a:tabLst>
              <a:defRPr sz="2000">
                <a:solidFill>
                  <a:srgbClr val="FF0000"/>
                </a:solidFill>
                <a:latin typeface="Arial" charset="0"/>
              </a:defRPr>
            </a:lvl2pPr>
            <a:lvl3pPr marL="1143000" indent="-228600" defTabSz="942975" eaLnBrk="0" hangingPunct="0">
              <a:tabLst>
                <a:tab pos="5591175" algn="r"/>
              </a:tabLst>
              <a:defRPr sz="2000">
                <a:solidFill>
                  <a:srgbClr val="FF0000"/>
                </a:solidFill>
                <a:latin typeface="Arial" charset="0"/>
              </a:defRPr>
            </a:lvl3pPr>
            <a:lvl4pPr marL="1600200" indent="-228600" defTabSz="942975" eaLnBrk="0" hangingPunct="0">
              <a:tabLst>
                <a:tab pos="5591175" algn="r"/>
              </a:tabLst>
              <a:defRPr sz="2000">
                <a:solidFill>
                  <a:srgbClr val="FF0000"/>
                </a:solidFill>
                <a:latin typeface="Arial" charset="0"/>
              </a:defRPr>
            </a:lvl4pPr>
            <a:lvl5pPr marL="2057400" indent="-228600" defTabSz="942975" eaLnBrk="0" hangingPunct="0">
              <a:tabLst>
                <a:tab pos="5591175" algn="r"/>
              </a:tabLst>
              <a:defRPr sz="2000">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 </a:t>
            </a:r>
            <a:r>
              <a:rPr lang="en-US" b="1" smtClean="0"/>
              <a:t>T-account</a:t>
            </a:r>
            <a:r>
              <a:rPr lang="en-US" smtClean="0"/>
              <a:t> is a financial account containing money that is in a given state or designated for a given use. A T-account is so called because it has the form of a letter T. An entry on the left side is called a debit and on the right side is called a credit.  T-accounts are covered in a later lesson.</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a:solidFill>
                  <a:srgbClr val="FF0000"/>
                </a:solidFill>
                <a:latin typeface="Arial" charset="0"/>
              </a:defRPr>
            </a:lvl1pPr>
            <a:lvl2pPr marL="742950" indent="-285750" defTabSz="931863" eaLnBrk="0" hangingPunct="0">
              <a:tabLst>
                <a:tab pos="2743200" algn="ctr"/>
              </a:tabLst>
              <a:defRPr sz="2000">
                <a:solidFill>
                  <a:srgbClr val="FF0000"/>
                </a:solidFill>
                <a:latin typeface="Arial" charset="0"/>
              </a:defRPr>
            </a:lvl2pPr>
            <a:lvl3pPr marL="1143000" indent="-228600" defTabSz="931863" eaLnBrk="0" hangingPunct="0">
              <a:tabLst>
                <a:tab pos="2743200" algn="ctr"/>
              </a:tabLst>
              <a:defRPr sz="2000">
                <a:solidFill>
                  <a:srgbClr val="FF0000"/>
                </a:solidFill>
                <a:latin typeface="Arial" charset="0"/>
              </a:defRPr>
            </a:lvl3pPr>
            <a:lvl4pPr marL="1600200" indent="-228600" defTabSz="931863" eaLnBrk="0" hangingPunct="0">
              <a:tabLst>
                <a:tab pos="2743200" algn="ctr"/>
              </a:tabLst>
              <a:defRPr sz="2000">
                <a:solidFill>
                  <a:srgbClr val="FF0000"/>
                </a:solidFill>
                <a:latin typeface="Arial" charset="0"/>
              </a:defRPr>
            </a:lvl4pPr>
            <a:lvl5pPr marL="2057400" indent="-228600" defTabSz="931863" eaLnBrk="0" hangingPunct="0">
              <a:tabLst>
                <a:tab pos="2743200" algn="ctr"/>
              </a:tabLst>
              <a:defRPr sz="2000">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9pPr>
          </a:lstStyle>
          <a:p>
            <a:pPr eaLnBrk="1" hangingPunct="1"/>
            <a:r>
              <a:rPr lang="en-US" altLang="en-US" sz="1200" dirty="0" smtClean="0">
                <a:solidFill>
                  <a:schemeClr val="tx1"/>
                </a:solidFill>
              </a:rPr>
              <a:t>	Policies and Invoices - </a:t>
            </a:r>
            <a:fld id="{67DA0FDC-DE80-4D6E-A8D3-BA74B183A1D1}" type="slidenum">
              <a:rPr lang="en-US" altLang="en-US" sz="1200" smtClean="0">
                <a:solidFill>
                  <a:schemeClr val="tx1"/>
                </a:solidFill>
              </a:rPr>
              <a:pPr eaLnBrk="1" hangingPunct="1"/>
              <a:t>23</a:t>
            </a:fld>
            <a:endParaRPr lang="en-US" altLang="en-US" sz="1200" dirty="0" smtClean="0">
              <a:solidFill>
                <a:schemeClr val="tx1"/>
              </a:solidFill>
            </a:endParaRPr>
          </a:p>
        </p:txBody>
      </p:sp>
      <p:sp>
        <p:nvSpPr>
          <p:cNvPr id="3789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a:solidFill>
                  <a:srgbClr val="FF0000"/>
                </a:solidFill>
                <a:latin typeface="Arial" charset="0"/>
              </a:defRPr>
            </a:lvl1pPr>
            <a:lvl2pPr marL="742950" indent="-285750" defTabSz="942975" eaLnBrk="0" hangingPunct="0">
              <a:tabLst>
                <a:tab pos="5591175" algn="r"/>
              </a:tabLst>
              <a:defRPr sz="2000">
                <a:solidFill>
                  <a:srgbClr val="FF0000"/>
                </a:solidFill>
                <a:latin typeface="Arial" charset="0"/>
              </a:defRPr>
            </a:lvl2pPr>
            <a:lvl3pPr marL="1143000" indent="-228600" defTabSz="942975" eaLnBrk="0" hangingPunct="0">
              <a:tabLst>
                <a:tab pos="5591175" algn="r"/>
              </a:tabLst>
              <a:defRPr sz="2000">
                <a:solidFill>
                  <a:srgbClr val="FF0000"/>
                </a:solidFill>
                <a:latin typeface="Arial" charset="0"/>
              </a:defRPr>
            </a:lvl3pPr>
            <a:lvl4pPr marL="1600200" indent="-228600" defTabSz="942975" eaLnBrk="0" hangingPunct="0">
              <a:tabLst>
                <a:tab pos="5591175" algn="r"/>
              </a:tabLst>
              <a:defRPr sz="2000">
                <a:solidFill>
                  <a:srgbClr val="FF0000"/>
                </a:solidFill>
                <a:latin typeface="Arial" charset="0"/>
              </a:defRPr>
            </a:lvl4pPr>
            <a:lvl5pPr marL="2057400" indent="-228600" defTabSz="942975" eaLnBrk="0" hangingPunct="0">
              <a:tabLst>
                <a:tab pos="5591175" algn="r"/>
              </a:tabLst>
              <a:defRPr sz="2000">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37892" name="Rectangle 2"/>
          <p:cNvSpPr>
            <a:spLocks noGrp="1" noRot="1" noChangeAspect="1" noChangeArrowheads="1" noTextEdit="1"/>
          </p:cNvSpPr>
          <p:nvPr>
            <p:ph type="sldImg"/>
          </p:nvPr>
        </p:nvSpPr>
        <p:spPr>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If you change the BillingCenter clock to an earlier (rather than later) date, you will receive FieldFutureDateException error messages when you try to access existing accounts.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a:solidFill>
                  <a:srgbClr val="FF0000"/>
                </a:solidFill>
                <a:latin typeface="Arial" charset="0"/>
              </a:defRPr>
            </a:lvl1pPr>
            <a:lvl2pPr marL="742950" indent="-285750" defTabSz="931863" eaLnBrk="0" hangingPunct="0">
              <a:tabLst>
                <a:tab pos="2743200" algn="ctr"/>
              </a:tabLst>
              <a:defRPr sz="2000">
                <a:solidFill>
                  <a:srgbClr val="FF0000"/>
                </a:solidFill>
                <a:latin typeface="Arial" charset="0"/>
              </a:defRPr>
            </a:lvl2pPr>
            <a:lvl3pPr marL="1143000" indent="-228600" defTabSz="931863" eaLnBrk="0" hangingPunct="0">
              <a:tabLst>
                <a:tab pos="2743200" algn="ctr"/>
              </a:tabLst>
              <a:defRPr sz="2000">
                <a:solidFill>
                  <a:srgbClr val="FF0000"/>
                </a:solidFill>
                <a:latin typeface="Arial" charset="0"/>
              </a:defRPr>
            </a:lvl3pPr>
            <a:lvl4pPr marL="1600200" indent="-228600" defTabSz="931863" eaLnBrk="0" hangingPunct="0">
              <a:tabLst>
                <a:tab pos="2743200" algn="ctr"/>
              </a:tabLst>
              <a:defRPr sz="2000">
                <a:solidFill>
                  <a:srgbClr val="FF0000"/>
                </a:solidFill>
                <a:latin typeface="Arial" charset="0"/>
              </a:defRPr>
            </a:lvl4pPr>
            <a:lvl5pPr marL="2057400" indent="-228600" defTabSz="931863" eaLnBrk="0" hangingPunct="0">
              <a:tabLst>
                <a:tab pos="2743200" algn="ctr"/>
              </a:tabLst>
              <a:defRPr sz="2000">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9pPr>
          </a:lstStyle>
          <a:p>
            <a:pPr eaLnBrk="1" hangingPunct="1"/>
            <a:r>
              <a:rPr lang="en-US" altLang="en-US" sz="1200" dirty="0" smtClean="0">
                <a:solidFill>
                  <a:schemeClr val="tx1"/>
                </a:solidFill>
              </a:rPr>
              <a:t>	Policies and Invoices - </a:t>
            </a:r>
            <a:fld id="{2973C096-D527-4B90-B92D-36E431354011}" type="slidenum">
              <a:rPr lang="en-US" altLang="en-US" sz="1200" smtClean="0">
                <a:solidFill>
                  <a:schemeClr val="tx1"/>
                </a:solidFill>
              </a:rPr>
              <a:pPr eaLnBrk="1" hangingPunct="1"/>
              <a:t>24</a:t>
            </a:fld>
            <a:endParaRPr lang="en-US" altLang="en-US" sz="1200" dirty="0" smtClean="0">
              <a:solidFill>
                <a:schemeClr val="tx1"/>
              </a:solidFill>
            </a:endParaRPr>
          </a:p>
        </p:txBody>
      </p:sp>
      <p:sp>
        <p:nvSpPr>
          <p:cNvPr id="3891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a:solidFill>
                  <a:srgbClr val="FF0000"/>
                </a:solidFill>
                <a:latin typeface="Arial" charset="0"/>
              </a:defRPr>
            </a:lvl1pPr>
            <a:lvl2pPr marL="742950" indent="-285750" defTabSz="942975" eaLnBrk="0" hangingPunct="0">
              <a:tabLst>
                <a:tab pos="5591175" algn="r"/>
              </a:tabLst>
              <a:defRPr sz="2000">
                <a:solidFill>
                  <a:srgbClr val="FF0000"/>
                </a:solidFill>
                <a:latin typeface="Arial" charset="0"/>
              </a:defRPr>
            </a:lvl2pPr>
            <a:lvl3pPr marL="1143000" indent="-228600" defTabSz="942975" eaLnBrk="0" hangingPunct="0">
              <a:tabLst>
                <a:tab pos="5591175" algn="r"/>
              </a:tabLst>
              <a:defRPr sz="2000">
                <a:solidFill>
                  <a:srgbClr val="FF0000"/>
                </a:solidFill>
                <a:latin typeface="Arial" charset="0"/>
              </a:defRPr>
            </a:lvl3pPr>
            <a:lvl4pPr marL="1600200" indent="-228600" defTabSz="942975" eaLnBrk="0" hangingPunct="0">
              <a:tabLst>
                <a:tab pos="5591175" algn="r"/>
              </a:tabLst>
              <a:defRPr sz="2000">
                <a:solidFill>
                  <a:srgbClr val="FF0000"/>
                </a:solidFill>
                <a:latin typeface="Arial" charset="0"/>
              </a:defRPr>
            </a:lvl4pPr>
            <a:lvl5pPr marL="2057400" indent="-228600" defTabSz="942975" eaLnBrk="0" hangingPunct="0">
              <a:tabLst>
                <a:tab pos="5591175" algn="r"/>
              </a:tabLst>
              <a:defRPr sz="2000">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38916" name="Rectangle 2"/>
          <p:cNvSpPr>
            <a:spLocks noGrp="1" noRot="1" noChangeAspect="1" noChangeArrowheads="1" noTextEdit="1"/>
          </p:cNvSpPr>
          <p:nvPr>
            <p:ph type="sldImg"/>
          </p:nvPr>
        </p:nvSpPr>
        <p:spPr>
          <a:ln/>
        </p:spPr>
      </p:sp>
      <p:sp>
        <p:nvSpPr>
          <p:cNvPr id="389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dirty="0" smtClean="0"/>
              <a:t>The Server and Internal Tools functionality is typically disabled in production instances. </a:t>
            </a:r>
          </a:p>
          <a:p>
            <a:pPr eaLnBrk="1" hangingPunct="1"/>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a:solidFill>
                  <a:srgbClr val="FF0000"/>
                </a:solidFill>
                <a:latin typeface="Arial" charset="0"/>
              </a:defRPr>
            </a:lvl1pPr>
            <a:lvl2pPr marL="742950" indent="-285750" defTabSz="931863" eaLnBrk="0" hangingPunct="0">
              <a:tabLst>
                <a:tab pos="2743200" algn="ctr"/>
              </a:tabLst>
              <a:defRPr sz="2000">
                <a:solidFill>
                  <a:srgbClr val="FF0000"/>
                </a:solidFill>
                <a:latin typeface="Arial" charset="0"/>
              </a:defRPr>
            </a:lvl2pPr>
            <a:lvl3pPr marL="1143000" indent="-228600" defTabSz="931863" eaLnBrk="0" hangingPunct="0">
              <a:tabLst>
                <a:tab pos="2743200" algn="ctr"/>
              </a:tabLst>
              <a:defRPr sz="2000">
                <a:solidFill>
                  <a:srgbClr val="FF0000"/>
                </a:solidFill>
                <a:latin typeface="Arial" charset="0"/>
              </a:defRPr>
            </a:lvl3pPr>
            <a:lvl4pPr marL="1600200" indent="-228600" defTabSz="931863" eaLnBrk="0" hangingPunct="0">
              <a:tabLst>
                <a:tab pos="2743200" algn="ctr"/>
              </a:tabLst>
              <a:defRPr sz="2000">
                <a:solidFill>
                  <a:srgbClr val="FF0000"/>
                </a:solidFill>
                <a:latin typeface="Arial" charset="0"/>
              </a:defRPr>
            </a:lvl4pPr>
            <a:lvl5pPr marL="2057400" indent="-228600" defTabSz="931863" eaLnBrk="0" hangingPunct="0">
              <a:tabLst>
                <a:tab pos="2743200" algn="ctr"/>
              </a:tabLst>
              <a:defRPr sz="2000">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9pPr>
          </a:lstStyle>
          <a:p>
            <a:pPr eaLnBrk="1" hangingPunct="1"/>
            <a:r>
              <a:rPr lang="en-US" altLang="en-US" sz="1200" dirty="0" smtClean="0">
                <a:solidFill>
                  <a:schemeClr val="tx1"/>
                </a:solidFill>
              </a:rPr>
              <a:t>	Policies and Invoices - </a:t>
            </a:r>
            <a:fld id="{A343BB7D-43B0-426C-A395-129727E12D41}" type="slidenum">
              <a:rPr lang="en-US" altLang="en-US" sz="1200" smtClean="0">
                <a:solidFill>
                  <a:schemeClr val="tx1"/>
                </a:solidFill>
              </a:rPr>
              <a:pPr eaLnBrk="1" hangingPunct="1"/>
              <a:t>25</a:t>
            </a:fld>
            <a:endParaRPr lang="en-US" altLang="en-US" sz="1200" dirty="0" smtClean="0">
              <a:solidFill>
                <a:schemeClr val="tx1"/>
              </a:solidFill>
            </a:endParaRPr>
          </a:p>
        </p:txBody>
      </p:sp>
      <p:sp>
        <p:nvSpPr>
          <p:cNvPr id="3993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a:solidFill>
                  <a:srgbClr val="FF0000"/>
                </a:solidFill>
                <a:latin typeface="Arial" charset="0"/>
              </a:defRPr>
            </a:lvl1pPr>
            <a:lvl2pPr marL="742950" indent="-285750" defTabSz="942975" eaLnBrk="0" hangingPunct="0">
              <a:tabLst>
                <a:tab pos="5591175" algn="r"/>
              </a:tabLst>
              <a:defRPr sz="2000">
                <a:solidFill>
                  <a:srgbClr val="FF0000"/>
                </a:solidFill>
                <a:latin typeface="Arial" charset="0"/>
              </a:defRPr>
            </a:lvl2pPr>
            <a:lvl3pPr marL="1143000" indent="-228600" defTabSz="942975" eaLnBrk="0" hangingPunct="0">
              <a:tabLst>
                <a:tab pos="5591175" algn="r"/>
              </a:tabLst>
              <a:defRPr sz="2000">
                <a:solidFill>
                  <a:srgbClr val="FF0000"/>
                </a:solidFill>
                <a:latin typeface="Arial" charset="0"/>
              </a:defRPr>
            </a:lvl3pPr>
            <a:lvl4pPr marL="1600200" indent="-228600" defTabSz="942975" eaLnBrk="0" hangingPunct="0">
              <a:tabLst>
                <a:tab pos="5591175" algn="r"/>
              </a:tabLst>
              <a:defRPr sz="2000">
                <a:solidFill>
                  <a:srgbClr val="FF0000"/>
                </a:solidFill>
                <a:latin typeface="Arial" charset="0"/>
              </a:defRPr>
            </a:lvl4pPr>
            <a:lvl5pPr marL="2057400" indent="-228600" defTabSz="942975" eaLnBrk="0" hangingPunct="0">
              <a:tabLst>
                <a:tab pos="5591175" algn="r"/>
              </a:tabLst>
              <a:defRPr sz="2000">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39940" name="Rectangle 2"/>
          <p:cNvSpPr>
            <a:spLocks noGrp="1" noRot="1" noChangeAspect="1" noChangeArrowheads="1" noTextEdit="1"/>
          </p:cNvSpPr>
          <p:nvPr>
            <p:ph type="sldImg"/>
          </p:nvPr>
        </p:nvSpPr>
        <p:spPr>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a:solidFill>
                  <a:srgbClr val="FF0000"/>
                </a:solidFill>
                <a:latin typeface="Arial" charset="0"/>
              </a:defRPr>
            </a:lvl1pPr>
            <a:lvl2pPr marL="742950" indent="-285750" defTabSz="931863" eaLnBrk="0" hangingPunct="0">
              <a:tabLst>
                <a:tab pos="2743200" algn="ctr"/>
              </a:tabLst>
              <a:defRPr sz="2000">
                <a:solidFill>
                  <a:srgbClr val="FF0000"/>
                </a:solidFill>
                <a:latin typeface="Arial" charset="0"/>
              </a:defRPr>
            </a:lvl2pPr>
            <a:lvl3pPr marL="1143000" indent="-228600" defTabSz="931863" eaLnBrk="0" hangingPunct="0">
              <a:tabLst>
                <a:tab pos="2743200" algn="ctr"/>
              </a:tabLst>
              <a:defRPr sz="2000">
                <a:solidFill>
                  <a:srgbClr val="FF0000"/>
                </a:solidFill>
                <a:latin typeface="Arial" charset="0"/>
              </a:defRPr>
            </a:lvl3pPr>
            <a:lvl4pPr marL="1600200" indent="-228600" defTabSz="931863" eaLnBrk="0" hangingPunct="0">
              <a:tabLst>
                <a:tab pos="2743200" algn="ctr"/>
              </a:tabLst>
              <a:defRPr sz="2000">
                <a:solidFill>
                  <a:srgbClr val="FF0000"/>
                </a:solidFill>
                <a:latin typeface="Arial" charset="0"/>
              </a:defRPr>
            </a:lvl4pPr>
            <a:lvl5pPr marL="2057400" indent="-228600" defTabSz="931863" eaLnBrk="0" hangingPunct="0">
              <a:tabLst>
                <a:tab pos="2743200" algn="ctr"/>
              </a:tabLst>
              <a:defRPr sz="2000">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9pPr>
          </a:lstStyle>
          <a:p>
            <a:pPr eaLnBrk="1" hangingPunct="1"/>
            <a:r>
              <a:rPr lang="en-US" altLang="en-US" sz="1200" dirty="0" smtClean="0">
                <a:solidFill>
                  <a:schemeClr val="tx1"/>
                </a:solidFill>
              </a:rPr>
              <a:t>	Policies and Invoices - </a:t>
            </a:r>
            <a:fld id="{753FE94A-BBA3-450A-9945-FF6150548809}" type="slidenum">
              <a:rPr lang="en-US" altLang="en-US" sz="1200" smtClean="0">
                <a:solidFill>
                  <a:schemeClr val="tx1"/>
                </a:solidFill>
              </a:rPr>
              <a:pPr eaLnBrk="1" hangingPunct="1"/>
              <a:t>26</a:t>
            </a:fld>
            <a:endParaRPr lang="en-US" altLang="en-US" sz="1200" dirty="0" smtClean="0">
              <a:solidFill>
                <a:schemeClr val="tx1"/>
              </a:solidFill>
            </a:endParaRPr>
          </a:p>
        </p:txBody>
      </p:sp>
      <p:sp>
        <p:nvSpPr>
          <p:cNvPr id="4096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a:solidFill>
                  <a:srgbClr val="FF0000"/>
                </a:solidFill>
                <a:latin typeface="Arial" charset="0"/>
              </a:defRPr>
            </a:lvl1pPr>
            <a:lvl2pPr marL="742950" indent="-285750" defTabSz="942975" eaLnBrk="0" hangingPunct="0">
              <a:tabLst>
                <a:tab pos="5591175" algn="r"/>
              </a:tabLst>
              <a:defRPr sz="2000">
                <a:solidFill>
                  <a:srgbClr val="FF0000"/>
                </a:solidFill>
                <a:latin typeface="Arial" charset="0"/>
              </a:defRPr>
            </a:lvl2pPr>
            <a:lvl3pPr marL="1143000" indent="-228600" defTabSz="942975" eaLnBrk="0" hangingPunct="0">
              <a:tabLst>
                <a:tab pos="5591175" algn="r"/>
              </a:tabLst>
              <a:defRPr sz="2000">
                <a:solidFill>
                  <a:srgbClr val="FF0000"/>
                </a:solidFill>
                <a:latin typeface="Arial" charset="0"/>
              </a:defRPr>
            </a:lvl3pPr>
            <a:lvl4pPr marL="1600200" indent="-228600" defTabSz="942975" eaLnBrk="0" hangingPunct="0">
              <a:tabLst>
                <a:tab pos="5591175" algn="r"/>
              </a:tabLst>
              <a:defRPr sz="2000">
                <a:solidFill>
                  <a:srgbClr val="FF0000"/>
                </a:solidFill>
                <a:latin typeface="Arial" charset="0"/>
              </a:defRPr>
            </a:lvl4pPr>
            <a:lvl5pPr marL="2057400" indent="-228600" defTabSz="942975" eaLnBrk="0" hangingPunct="0">
              <a:tabLst>
                <a:tab pos="5591175" algn="r"/>
              </a:tabLst>
              <a:defRPr sz="2000">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40964" name="Rectangle 2"/>
          <p:cNvSpPr>
            <a:spLocks noGrp="1" noRot="1" noChangeAspect="1" noChangeArrowheads="1" noTextEdit="1"/>
          </p:cNvSpPr>
          <p:nvPr>
            <p:ph type="sldImg"/>
          </p:nvPr>
        </p:nvSpPr>
        <p:spPr>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dirty="0" smtClean="0"/>
              <a:t>Batch processes are listed in alphabetical order. You can click a column header to reorder them. It is up to the tester to run them in a logical order. (The next scheduled run time could be used to help with determining a logical order.)</a:t>
            </a:r>
          </a:p>
          <a:p>
            <a:pPr eaLnBrk="1" hangingPunct="1"/>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chemeClr val="bg1"/>
                </a:solidFill>
                <a:latin typeface="Arial" charset="0"/>
              </a:defRPr>
            </a:lvl1pPr>
            <a:lvl2pPr marL="742950" indent="-285750" defTabSz="931863" eaLnBrk="0" hangingPunct="0">
              <a:tabLst>
                <a:tab pos="2743200" algn="ctr"/>
              </a:tabLst>
              <a:defRPr sz="2000" b="1">
                <a:solidFill>
                  <a:schemeClr val="bg1"/>
                </a:solidFill>
                <a:latin typeface="Arial" charset="0"/>
              </a:defRPr>
            </a:lvl2pPr>
            <a:lvl3pPr marL="1143000" indent="-228600" defTabSz="931863" eaLnBrk="0" hangingPunct="0">
              <a:tabLst>
                <a:tab pos="2743200" algn="ctr"/>
              </a:tabLst>
              <a:defRPr sz="2000" b="1">
                <a:solidFill>
                  <a:schemeClr val="bg1"/>
                </a:solidFill>
                <a:latin typeface="Arial" charset="0"/>
              </a:defRPr>
            </a:lvl3pPr>
            <a:lvl4pPr marL="1600200" indent="-228600" defTabSz="931863" eaLnBrk="0" hangingPunct="0">
              <a:tabLst>
                <a:tab pos="2743200" algn="ctr"/>
              </a:tabLst>
              <a:defRPr sz="2000" b="1">
                <a:solidFill>
                  <a:schemeClr val="bg1"/>
                </a:solidFill>
                <a:latin typeface="Arial" charset="0"/>
              </a:defRPr>
            </a:lvl4pPr>
            <a:lvl5pPr marL="2057400" indent="-228600" defTabSz="931863" eaLnBrk="0" hangingPunct="0">
              <a:tabLst>
                <a:tab pos="2743200" algn="ctr"/>
              </a:tabLst>
              <a:defRPr sz="2000" b="1">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9pPr>
          </a:lstStyle>
          <a:p>
            <a:pPr eaLnBrk="1" hangingPunct="1"/>
            <a:r>
              <a:rPr lang="en-US" altLang="en-US" sz="1200" b="0" smtClean="0">
                <a:solidFill>
                  <a:schemeClr val="tx1"/>
                </a:solidFill>
              </a:rPr>
              <a:t>	Policies and Invoices -</a:t>
            </a:r>
            <a:fld id="{A0398594-671F-4A7E-AF98-2D678FF49FB8}" type="slidenum">
              <a:rPr lang="en-US" altLang="en-US" sz="1200" b="0" smtClean="0">
                <a:solidFill>
                  <a:schemeClr val="tx1"/>
                </a:solidFill>
              </a:rPr>
              <a:pPr eaLnBrk="1" hangingPunct="1"/>
              <a:t>27</a:t>
            </a:fld>
            <a:endParaRPr lang="en-US" altLang="en-US" sz="1200" b="0" smtClean="0">
              <a:solidFill>
                <a:schemeClr val="tx1"/>
              </a:solidFill>
            </a:endParaRPr>
          </a:p>
        </p:txBody>
      </p:sp>
      <p:sp>
        <p:nvSpPr>
          <p:cNvPr id="5939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chemeClr val="bg1"/>
                </a:solidFill>
                <a:latin typeface="Arial" charset="0"/>
              </a:defRPr>
            </a:lvl1pPr>
            <a:lvl2pPr marL="742950" indent="-285750" defTabSz="942975" eaLnBrk="0" hangingPunct="0">
              <a:tabLst>
                <a:tab pos="5591175" algn="r"/>
              </a:tabLst>
              <a:defRPr sz="2000" b="1">
                <a:solidFill>
                  <a:schemeClr val="bg1"/>
                </a:solidFill>
                <a:latin typeface="Arial" charset="0"/>
              </a:defRPr>
            </a:lvl2pPr>
            <a:lvl3pPr marL="1143000" indent="-228600" defTabSz="942975" eaLnBrk="0" hangingPunct="0">
              <a:tabLst>
                <a:tab pos="5591175" algn="r"/>
              </a:tabLst>
              <a:defRPr sz="2000" b="1">
                <a:solidFill>
                  <a:schemeClr val="bg1"/>
                </a:solidFill>
                <a:latin typeface="Arial" charset="0"/>
              </a:defRPr>
            </a:lvl3pPr>
            <a:lvl4pPr marL="1600200" indent="-228600" defTabSz="942975" eaLnBrk="0" hangingPunct="0">
              <a:tabLst>
                <a:tab pos="5591175" algn="r"/>
              </a:tabLst>
              <a:defRPr sz="2000" b="1">
                <a:solidFill>
                  <a:schemeClr val="bg1"/>
                </a:solidFill>
                <a:latin typeface="Arial" charset="0"/>
              </a:defRPr>
            </a:lvl4pPr>
            <a:lvl5pPr marL="2057400" indent="-228600" defTabSz="942975" eaLnBrk="0" hangingPunct="0">
              <a:tabLst>
                <a:tab pos="5591175" algn="r"/>
              </a:tabLst>
              <a:defRPr sz="2000" b="1">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9396" name="Rectangle 2"/>
          <p:cNvSpPr>
            <a:spLocks noGrp="1" noRot="1" noChangeAspect="1" noChangeArrowheads="1" noTextEdit="1"/>
          </p:cNvSpPr>
          <p:nvPr>
            <p:ph type="sldImg"/>
          </p:nvPr>
        </p:nvSpPr>
        <p:spPr>
          <a:xfrm>
            <a:off x="715963" y="630238"/>
            <a:ext cx="5432425" cy="4073525"/>
          </a:xfrm>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chemeClr val="bg1"/>
                </a:solidFill>
                <a:latin typeface="Arial" charset="0"/>
              </a:defRPr>
            </a:lvl1pPr>
            <a:lvl2pPr marL="742950" indent="-285750" defTabSz="931863" eaLnBrk="0" hangingPunct="0">
              <a:tabLst>
                <a:tab pos="2743200" algn="ctr"/>
              </a:tabLst>
              <a:defRPr sz="2000" b="1">
                <a:solidFill>
                  <a:schemeClr val="bg1"/>
                </a:solidFill>
                <a:latin typeface="Arial" charset="0"/>
              </a:defRPr>
            </a:lvl2pPr>
            <a:lvl3pPr marL="1143000" indent="-228600" defTabSz="931863" eaLnBrk="0" hangingPunct="0">
              <a:tabLst>
                <a:tab pos="2743200" algn="ctr"/>
              </a:tabLst>
              <a:defRPr sz="2000" b="1">
                <a:solidFill>
                  <a:schemeClr val="bg1"/>
                </a:solidFill>
                <a:latin typeface="Arial" charset="0"/>
              </a:defRPr>
            </a:lvl3pPr>
            <a:lvl4pPr marL="1600200" indent="-228600" defTabSz="931863" eaLnBrk="0" hangingPunct="0">
              <a:tabLst>
                <a:tab pos="2743200" algn="ctr"/>
              </a:tabLst>
              <a:defRPr sz="2000" b="1">
                <a:solidFill>
                  <a:schemeClr val="bg1"/>
                </a:solidFill>
                <a:latin typeface="Arial" charset="0"/>
              </a:defRPr>
            </a:lvl4pPr>
            <a:lvl5pPr marL="2057400" indent="-228600" defTabSz="931863" eaLnBrk="0" hangingPunct="0">
              <a:tabLst>
                <a:tab pos="2743200" algn="ctr"/>
              </a:tabLst>
              <a:defRPr sz="2000" b="1">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9pPr>
          </a:lstStyle>
          <a:p>
            <a:pPr eaLnBrk="1" hangingPunct="1"/>
            <a:r>
              <a:rPr lang="en-US" altLang="en-US" sz="1200" b="0" smtClean="0">
                <a:solidFill>
                  <a:schemeClr val="tx1"/>
                </a:solidFill>
              </a:rPr>
              <a:t>	Policies and Invoices -</a:t>
            </a:r>
            <a:fld id="{71A70794-671F-4E3D-BBBF-05F6ED0BC104}" type="slidenum">
              <a:rPr lang="en-US" altLang="en-US" sz="1200" b="0" smtClean="0">
                <a:solidFill>
                  <a:schemeClr val="tx1"/>
                </a:solidFill>
              </a:rPr>
              <a:pPr eaLnBrk="1" hangingPunct="1"/>
              <a:t>28</a:t>
            </a:fld>
            <a:endParaRPr lang="en-US" altLang="en-US" sz="1200" b="0" smtClean="0">
              <a:solidFill>
                <a:schemeClr val="tx1"/>
              </a:solidFill>
            </a:endParaRPr>
          </a:p>
        </p:txBody>
      </p:sp>
      <p:sp>
        <p:nvSpPr>
          <p:cNvPr id="6041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chemeClr val="bg1"/>
                </a:solidFill>
                <a:latin typeface="Arial" charset="0"/>
              </a:defRPr>
            </a:lvl1pPr>
            <a:lvl2pPr marL="742950" indent="-285750" defTabSz="942975" eaLnBrk="0" hangingPunct="0">
              <a:tabLst>
                <a:tab pos="5591175" algn="r"/>
              </a:tabLst>
              <a:defRPr sz="2000" b="1">
                <a:solidFill>
                  <a:schemeClr val="bg1"/>
                </a:solidFill>
                <a:latin typeface="Arial" charset="0"/>
              </a:defRPr>
            </a:lvl2pPr>
            <a:lvl3pPr marL="1143000" indent="-228600" defTabSz="942975" eaLnBrk="0" hangingPunct="0">
              <a:tabLst>
                <a:tab pos="5591175" algn="r"/>
              </a:tabLst>
              <a:defRPr sz="2000" b="1">
                <a:solidFill>
                  <a:schemeClr val="bg1"/>
                </a:solidFill>
                <a:latin typeface="Arial" charset="0"/>
              </a:defRPr>
            </a:lvl3pPr>
            <a:lvl4pPr marL="1600200" indent="-228600" defTabSz="942975" eaLnBrk="0" hangingPunct="0">
              <a:tabLst>
                <a:tab pos="5591175" algn="r"/>
              </a:tabLst>
              <a:defRPr sz="2000" b="1">
                <a:solidFill>
                  <a:schemeClr val="bg1"/>
                </a:solidFill>
                <a:latin typeface="Arial" charset="0"/>
              </a:defRPr>
            </a:lvl4pPr>
            <a:lvl5pPr marL="2057400" indent="-228600" defTabSz="942975" eaLnBrk="0" hangingPunct="0">
              <a:tabLst>
                <a:tab pos="5591175" algn="r"/>
              </a:tabLst>
              <a:defRPr sz="2000" b="1">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0420" name="Rectangle 2"/>
          <p:cNvSpPr>
            <a:spLocks noGrp="1" noRot="1" noChangeAspect="1" noChangeArrowheads="1" noTextEdit="1"/>
          </p:cNvSpPr>
          <p:nvPr>
            <p:ph type="sldImg"/>
          </p:nvPr>
        </p:nvSpPr>
        <p:spPr>
          <a:xfrm>
            <a:off x="715963" y="630238"/>
            <a:ext cx="5432425" cy="4073525"/>
          </a:xfrm>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b="1" smtClean="0"/>
              <a:t>Answers</a:t>
            </a:r>
          </a:p>
          <a:p>
            <a:pPr marL="209550" indent="-209550" eaLnBrk="1" hangingPunct="1">
              <a:buFontTx/>
              <a:buAutoNum type="arabicPeriod"/>
            </a:pPr>
            <a:r>
              <a:rPr lang="en-US" smtClean="0"/>
              <a:t>Planned, Billed, and Due (also Carry Forward and Written Off).</a:t>
            </a:r>
          </a:p>
          <a:p>
            <a:pPr marL="209550" indent="-209550" eaLnBrk="1" hangingPunct="1">
              <a:buFontTx/>
              <a:buAutoNum type="arabicPeriod"/>
            </a:pPr>
            <a:r>
              <a:rPr lang="en-US" smtClean="0"/>
              <a:t>Policy, account, producer, charges, payment plan.</a:t>
            </a:r>
          </a:p>
          <a:p>
            <a:pPr marL="209550" indent="-209550" eaLnBrk="1" hangingPunct="1"/>
            <a:endParaRPr lang="en-US" smtClean="0"/>
          </a:p>
          <a:p>
            <a:pPr marL="209550" indent="-209550" eaLnBrk="1" hangingPunct="1"/>
            <a:endParaRPr lang="en-US" smtClean="0"/>
          </a:p>
          <a:p>
            <a:pPr marL="209550" indent="-209550" eaLnBrk="1" hangingPunct="1"/>
            <a:endParaRPr lang="en-US" smtClean="0"/>
          </a:p>
          <a:p>
            <a:pPr marL="209550" indent="-209550" eaLnBrk="1" hangingPunct="1">
              <a:buFontTx/>
              <a:buAutoNum type="arabicPeriod"/>
            </a:pPr>
            <a:endParaRPr lang="en-US" smtClean="0"/>
          </a:p>
          <a:p>
            <a:pPr marL="209550" indent="-209550" eaLnBrk="1" hangingPunct="1"/>
            <a:endParaRPr lang="en-US" smtClean="0"/>
          </a:p>
          <a:p>
            <a:pPr marL="209550" indent="-209550" eaLnBrk="1" hangingPunct="1">
              <a:buFontTx/>
              <a:buAutoNum type="arabicPeriod"/>
            </a:pPr>
            <a:endParaRPr lang="en-US" smtClean="0"/>
          </a:p>
          <a:p>
            <a:pPr marL="209550" indent="-209550" eaLnBrk="1" hangingPunct="1">
              <a:buFontTx/>
              <a:buAutoNum type="arabicPeriod"/>
            </a:pPr>
            <a:endParaRPr lang="en-US" smtClean="0"/>
          </a:p>
          <a:p>
            <a:pPr marL="209550" indent="-209550" eaLnBrk="1" hangingPunct="1">
              <a:buFontTx/>
              <a:buAutoNum type="arabicPeriod"/>
            </a:pPr>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pyright"/>
          <p:cNvSpPr>
            <a:spLocks noGrp="1" noChangeArrowheads="1"/>
          </p:cNvSpPr>
          <p:nvPr>
            <p:ph type="sldNum" sz="quarter" idx="5"/>
          </p:nvPr>
        </p:nvSpPr>
        <p:spPr/>
        <p:txBody>
          <a:bodyPr/>
          <a:lstStyle/>
          <a:p>
            <a:pPr>
              <a:defRPr/>
            </a:pPr>
            <a:r>
              <a:rPr lang="en-US" altLang="en-US" dirty="0" smtClean="0"/>
              <a:t>	BillingCenter Overview - </a:t>
            </a:r>
            <a:fld id="{211C349A-83C9-44D0-A356-DBEB3FC715FC}" type="slidenum">
              <a:rPr lang="en-US" altLang="en-US" smtClean="0"/>
              <a:pPr>
                <a:defRPr/>
              </a:pPr>
              <a:t>29</a:t>
            </a:fld>
            <a:endParaRPr lang="en-US" altLang="en-US" dirty="0" smtClean="0"/>
          </a:p>
        </p:txBody>
      </p:sp>
      <p:sp>
        <p:nvSpPr>
          <p:cNvPr id="100355"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chemeClr val="bg1"/>
                </a:solidFill>
                <a:latin typeface="Arial" charset="0"/>
              </a:defRPr>
            </a:lvl1pPr>
            <a:lvl2pPr marL="742950" indent="-285750" defTabSz="931863" eaLnBrk="0" hangingPunct="0">
              <a:tabLst>
                <a:tab pos="2743200" algn="ctr"/>
              </a:tabLst>
              <a:defRPr sz="2000" b="1">
                <a:solidFill>
                  <a:schemeClr val="bg1"/>
                </a:solidFill>
                <a:latin typeface="Arial" charset="0"/>
              </a:defRPr>
            </a:lvl2pPr>
            <a:lvl3pPr marL="1143000" indent="-228600" defTabSz="931863" eaLnBrk="0" hangingPunct="0">
              <a:tabLst>
                <a:tab pos="2743200" algn="ctr"/>
              </a:tabLst>
              <a:defRPr sz="2000" b="1">
                <a:solidFill>
                  <a:schemeClr val="bg1"/>
                </a:solidFill>
                <a:latin typeface="Arial" charset="0"/>
              </a:defRPr>
            </a:lvl3pPr>
            <a:lvl4pPr marL="1600200" indent="-228600" defTabSz="931863" eaLnBrk="0" hangingPunct="0">
              <a:tabLst>
                <a:tab pos="2743200" algn="ctr"/>
              </a:tabLst>
              <a:defRPr sz="2000" b="1">
                <a:solidFill>
                  <a:schemeClr val="bg1"/>
                </a:solidFill>
                <a:latin typeface="Arial" charset="0"/>
              </a:defRPr>
            </a:lvl4pPr>
            <a:lvl5pPr marL="2057400" indent="-228600" defTabSz="931863" eaLnBrk="0" hangingPunct="0">
              <a:tabLst>
                <a:tab pos="2743200" algn="ctr"/>
              </a:tabLst>
              <a:defRPr sz="2000" b="1">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9pPr>
          </a:lstStyle>
          <a:p>
            <a:pPr eaLnBrk="1" hangingPunct="1"/>
            <a:r>
              <a:rPr lang="en-US" altLang="en-US" sz="1200" b="0" smtClean="0">
                <a:solidFill>
                  <a:schemeClr val="tx1"/>
                </a:solidFill>
              </a:rPr>
              <a:t>	Policies and Invoices -</a:t>
            </a:r>
            <a:fld id="{6C251B72-6251-45ED-91E8-D38FC329698C}" type="slidenum">
              <a:rPr lang="en-US" altLang="en-US" sz="1200" b="0" smtClean="0">
                <a:solidFill>
                  <a:schemeClr val="tx1"/>
                </a:solidFill>
              </a:rPr>
              <a:pPr eaLnBrk="1" hangingPunct="1"/>
              <a:t>3</a:t>
            </a:fld>
            <a:endParaRPr lang="en-US" altLang="en-US" sz="1200" b="0" smtClean="0">
              <a:solidFill>
                <a:schemeClr val="tx1"/>
              </a:solidFill>
            </a:endParaRPr>
          </a:p>
        </p:txBody>
      </p:sp>
      <p:sp>
        <p:nvSpPr>
          <p:cNvPr id="3584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chemeClr val="bg1"/>
                </a:solidFill>
                <a:latin typeface="Arial" charset="0"/>
              </a:defRPr>
            </a:lvl1pPr>
            <a:lvl2pPr marL="742950" indent="-285750" defTabSz="942975" eaLnBrk="0" hangingPunct="0">
              <a:tabLst>
                <a:tab pos="5591175" algn="r"/>
              </a:tabLst>
              <a:defRPr sz="2000" b="1">
                <a:solidFill>
                  <a:schemeClr val="bg1"/>
                </a:solidFill>
                <a:latin typeface="Arial" charset="0"/>
              </a:defRPr>
            </a:lvl2pPr>
            <a:lvl3pPr marL="1143000" indent="-228600" defTabSz="942975" eaLnBrk="0" hangingPunct="0">
              <a:tabLst>
                <a:tab pos="5591175" algn="r"/>
              </a:tabLst>
              <a:defRPr sz="2000" b="1">
                <a:solidFill>
                  <a:schemeClr val="bg1"/>
                </a:solidFill>
                <a:latin typeface="Arial" charset="0"/>
              </a:defRPr>
            </a:lvl3pPr>
            <a:lvl4pPr marL="1600200" indent="-228600" defTabSz="942975" eaLnBrk="0" hangingPunct="0">
              <a:tabLst>
                <a:tab pos="5591175" algn="r"/>
              </a:tabLst>
              <a:defRPr sz="2000" b="1">
                <a:solidFill>
                  <a:schemeClr val="bg1"/>
                </a:solidFill>
                <a:latin typeface="Arial" charset="0"/>
              </a:defRPr>
            </a:lvl4pPr>
            <a:lvl5pPr marL="2057400" indent="-228600" defTabSz="942975" eaLnBrk="0" hangingPunct="0">
              <a:tabLst>
                <a:tab pos="5591175" algn="r"/>
              </a:tabLst>
              <a:defRPr sz="2000" b="1">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5844" name="Rectangle 2"/>
          <p:cNvSpPr>
            <a:spLocks noGrp="1" noRot="1" noChangeAspect="1" noChangeArrowheads="1" noTextEdit="1"/>
          </p:cNvSpPr>
          <p:nvPr>
            <p:ph type="sldImg"/>
          </p:nvPr>
        </p:nvSpPr>
        <p:spPr>
          <a:ln/>
        </p:spPr>
      </p:sp>
      <p:sp>
        <p:nvSpPr>
          <p:cNvPr id="358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chemeClr val="bg1"/>
                </a:solidFill>
                <a:latin typeface="Arial" charset="0"/>
              </a:defRPr>
            </a:lvl1pPr>
            <a:lvl2pPr marL="742950" indent="-285750" defTabSz="931863" eaLnBrk="0" hangingPunct="0">
              <a:tabLst>
                <a:tab pos="2743200" algn="ctr"/>
              </a:tabLst>
              <a:defRPr sz="2000" b="1">
                <a:solidFill>
                  <a:schemeClr val="bg1"/>
                </a:solidFill>
                <a:latin typeface="Arial" charset="0"/>
              </a:defRPr>
            </a:lvl2pPr>
            <a:lvl3pPr marL="1143000" indent="-228600" defTabSz="931863" eaLnBrk="0" hangingPunct="0">
              <a:tabLst>
                <a:tab pos="2743200" algn="ctr"/>
              </a:tabLst>
              <a:defRPr sz="2000" b="1">
                <a:solidFill>
                  <a:schemeClr val="bg1"/>
                </a:solidFill>
                <a:latin typeface="Arial" charset="0"/>
              </a:defRPr>
            </a:lvl3pPr>
            <a:lvl4pPr marL="1600200" indent="-228600" defTabSz="931863" eaLnBrk="0" hangingPunct="0">
              <a:tabLst>
                <a:tab pos="2743200" algn="ctr"/>
              </a:tabLst>
              <a:defRPr sz="2000" b="1">
                <a:solidFill>
                  <a:schemeClr val="bg1"/>
                </a:solidFill>
                <a:latin typeface="Arial" charset="0"/>
              </a:defRPr>
            </a:lvl4pPr>
            <a:lvl5pPr marL="2057400" indent="-228600" defTabSz="931863" eaLnBrk="0" hangingPunct="0">
              <a:tabLst>
                <a:tab pos="2743200" algn="ctr"/>
              </a:tabLst>
              <a:defRPr sz="2000" b="1">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9pPr>
          </a:lstStyle>
          <a:p>
            <a:pPr eaLnBrk="1" hangingPunct="1"/>
            <a:r>
              <a:rPr lang="en-US" altLang="en-US" sz="1200" b="0" smtClean="0">
                <a:solidFill>
                  <a:schemeClr val="tx1"/>
                </a:solidFill>
              </a:rPr>
              <a:t>	 Policies and Invoices - </a:t>
            </a:r>
            <a:fld id="{A59A087E-CFB5-40D2-B216-9C1663B9811A}" type="slidenum">
              <a:rPr lang="en-US" altLang="en-US" sz="1200" b="0" smtClean="0">
                <a:solidFill>
                  <a:schemeClr val="tx1"/>
                </a:solidFill>
              </a:rPr>
              <a:pPr eaLnBrk="1" hangingPunct="1"/>
              <a:t>4</a:t>
            </a:fld>
            <a:endParaRPr lang="en-US" altLang="en-US" sz="1200" b="0" smtClean="0">
              <a:solidFill>
                <a:schemeClr val="tx1"/>
              </a:solidFill>
            </a:endParaRPr>
          </a:p>
        </p:txBody>
      </p:sp>
      <p:sp>
        <p:nvSpPr>
          <p:cNvPr id="3686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chemeClr val="bg1"/>
                </a:solidFill>
                <a:latin typeface="Arial" charset="0"/>
              </a:defRPr>
            </a:lvl1pPr>
            <a:lvl2pPr marL="742950" indent="-285750" defTabSz="942975" eaLnBrk="0" hangingPunct="0">
              <a:tabLst>
                <a:tab pos="5591175" algn="r"/>
              </a:tabLst>
              <a:defRPr sz="2000" b="1">
                <a:solidFill>
                  <a:schemeClr val="bg1"/>
                </a:solidFill>
                <a:latin typeface="Arial" charset="0"/>
              </a:defRPr>
            </a:lvl2pPr>
            <a:lvl3pPr marL="1143000" indent="-228600" defTabSz="942975" eaLnBrk="0" hangingPunct="0">
              <a:tabLst>
                <a:tab pos="5591175" algn="r"/>
              </a:tabLst>
              <a:defRPr sz="2000" b="1">
                <a:solidFill>
                  <a:schemeClr val="bg1"/>
                </a:solidFill>
                <a:latin typeface="Arial" charset="0"/>
              </a:defRPr>
            </a:lvl3pPr>
            <a:lvl4pPr marL="1600200" indent="-228600" defTabSz="942975" eaLnBrk="0" hangingPunct="0">
              <a:tabLst>
                <a:tab pos="5591175" algn="r"/>
              </a:tabLst>
              <a:defRPr sz="2000" b="1">
                <a:solidFill>
                  <a:schemeClr val="bg1"/>
                </a:solidFill>
                <a:latin typeface="Arial" charset="0"/>
              </a:defRPr>
            </a:lvl4pPr>
            <a:lvl5pPr marL="2057400" indent="-228600" defTabSz="942975" eaLnBrk="0" hangingPunct="0">
              <a:tabLst>
                <a:tab pos="5591175" algn="r"/>
              </a:tabLst>
              <a:defRPr sz="2000" b="1">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a:solidFill>
                  <a:srgbClr val="FF0000"/>
                </a:solidFill>
                <a:latin typeface="Arial" charset="0"/>
              </a:defRPr>
            </a:lvl1pPr>
            <a:lvl2pPr marL="742950" indent="-285750" defTabSz="931863" eaLnBrk="0" hangingPunct="0">
              <a:tabLst>
                <a:tab pos="2743200" algn="ctr"/>
              </a:tabLst>
              <a:defRPr sz="2000">
                <a:solidFill>
                  <a:srgbClr val="FF0000"/>
                </a:solidFill>
                <a:latin typeface="Arial" charset="0"/>
              </a:defRPr>
            </a:lvl2pPr>
            <a:lvl3pPr marL="1143000" indent="-228600" defTabSz="931863" eaLnBrk="0" hangingPunct="0">
              <a:tabLst>
                <a:tab pos="2743200" algn="ctr"/>
              </a:tabLst>
              <a:defRPr sz="2000">
                <a:solidFill>
                  <a:srgbClr val="FF0000"/>
                </a:solidFill>
                <a:latin typeface="Arial" charset="0"/>
              </a:defRPr>
            </a:lvl3pPr>
            <a:lvl4pPr marL="1600200" indent="-228600" defTabSz="931863" eaLnBrk="0" hangingPunct="0">
              <a:tabLst>
                <a:tab pos="2743200" algn="ctr"/>
              </a:tabLst>
              <a:defRPr sz="2000">
                <a:solidFill>
                  <a:srgbClr val="FF0000"/>
                </a:solidFill>
                <a:latin typeface="Arial" charset="0"/>
              </a:defRPr>
            </a:lvl4pPr>
            <a:lvl5pPr marL="2057400" indent="-228600" defTabSz="931863" eaLnBrk="0" hangingPunct="0">
              <a:tabLst>
                <a:tab pos="2743200" algn="ctr"/>
              </a:tabLst>
              <a:defRPr sz="2000">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Policies and Invoices </a:t>
            </a:r>
            <a:r>
              <a:rPr lang="en-US" altLang="en-US" sz="1200" dirty="0" smtClean="0">
                <a:solidFill>
                  <a:schemeClr val="tx1"/>
                </a:solidFill>
              </a:rPr>
              <a:t>- </a:t>
            </a:r>
            <a:fld id="{F80112C0-0814-404A-A9E3-16AB8AF0E60C}" type="slidenum">
              <a:rPr lang="en-US" altLang="en-US" sz="1200" smtClean="0">
                <a:solidFill>
                  <a:schemeClr val="tx1"/>
                </a:solidFill>
              </a:rPr>
              <a:pPr eaLnBrk="1" hangingPunct="1"/>
              <a:t>5</a:t>
            </a:fld>
            <a:endParaRPr lang="en-US" altLang="en-US" sz="1200" dirty="0" smtClean="0">
              <a:solidFill>
                <a:schemeClr val="tx1"/>
              </a:solidFill>
            </a:endParaRPr>
          </a:p>
        </p:txBody>
      </p:sp>
      <p:sp>
        <p:nvSpPr>
          <p:cNvPr id="7065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a:solidFill>
                  <a:srgbClr val="FF0000"/>
                </a:solidFill>
                <a:latin typeface="Arial" charset="0"/>
              </a:defRPr>
            </a:lvl1pPr>
            <a:lvl2pPr marL="742950" indent="-285750" defTabSz="942975" eaLnBrk="0" hangingPunct="0">
              <a:tabLst>
                <a:tab pos="5591175" algn="r"/>
              </a:tabLst>
              <a:defRPr sz="2000">
                <a:solidFill>
                  <a:srgbClr val="FF0000"/>
                </a:solidFill>
                <a:latin typeface="Arial" charset="0"/>
              </a:defRPr>
            </a:lvl2pPr>
            <a:lvl3pPr marL="1143000" indent="-228600" defTabSz="942975" eaLnBrk="0" hangingPunct="0">
              <a:tabLst>
                <a:tab pos="5591175" algn="r"/>
              </a:tabLst>
              <a:defRPr sz="2000">
                <a:solidFill>
                  <a:srgbClr val="FF0000"/>
                </a:solidFill>
                <a:latin typeface="Arial" charset="0"/>
              </a:defRPr>
            </a:lvl3pPr>
            <a:lvl4pPr marL="1600200" indent="-228600" defTabSz="942975" eaLnBrk="0" hangingPunct="0">
              <a:tabLst>
                <a:tab pos="5591175" algn="r"/>
              </a:tabLst>
              <a:defRPr sz="2000">
                <a:solidFill>
                  <a:srgbClr val="FF0000"/>
                </a:solidFill>
                <a:latin typeface="Arial" charset="0"/>
              </a:defRPr>
            </a:lvl4pPr>
            <a:lvl5pPr marL="2057400" indent="-228600" defTabSz="942975" eaLnBrk="0" hangingPunct="0">
              <a:tabLst>
                <a:tab pos="5591175" algn="r"/>
              </a:tabLst>
              <a:defRPr sz="2000">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70660" name="Rectangle 2"/>
          <p:cNvSpPr>
            <a:spLocks noGrp="1" noRot="1" noChangeAspect="1" noChangeArrowheads="1" noTextEdit="1"/>
          </p:cNvSpPr>
          <p:nvPr>
            <p:ph type="sldImg"/>
          </p:nvPr>
        </p:nvSpPr>
        <p:spPr>
          <a:ln/>
        </p:spPr>
      </p:sp>
      <p:sp>
        <p:nvSpPr>
          <p:cNvPr id="706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charset="0"/>
              </a:rPr>
              <a:t>A policy issuance (also known as a policy submission) creates a new policy with a new policy period. A policy renewal extends an existing policy for a new policy period. In both cases, the billing instruction must specify:</a:t>
            </a:r>
          </a:p>
          <a:p>
            <a:pPr lvl="1" eaLnBrk="1" hangingPunct="1"/>
            <a:r>
              <a:rPr lang="en-US" smtClean="0">
                <a:latin typeface="Arial" charset="0"/>
              </a:rPr>
              <a:t>Which policy period the billing instruction is for</a:t>
            </a:r>
          </a:p>
          <a:p>
            <a:pPr lvl="1" eaLnBrk="1" hangingPunct="1"/>
            <a:r>
              <a:rPr lang="en-US" smtClean="0">
                <a:latin typeface="Arial" charset="0"/>
              </a:rPr>
              <a:t>Who owns the policy (an account)</a:t>
            </a:r>
          </a:p>
          <a:p>
            <a:pPr lvl="1" eaLnBrk="1" hangingPunct="1"/>
            <a:r>
              <a:rPr lang="en-US" smtClean="0">
                <a:latin typeface="Arial" charset="0"/>
              </a:rPr>
              <a:t>Who to bill for each charge (an account, which is usually the owner but could be a different account)</a:t>
            </a:r>
          </a:p>
          <a:p>
            <a:pPr lvl="1" eaLnBrk="1" hangingPunct="1"/>
            <a:r>
              <a:rPr lang="en-US" smtClean="0">
                <a:latin typeface="Arial" charset="0"/>
              </a:rPr>
              <a:t>Who earns the commission (the producer or producers)</a:t>
            </a:r>
          </a:p>
          <a:p>
            <a:pPr lvl="1" eaLnBrk="1" hangingPunct="1"/>
            <a:r>
              <a:rPr lang="en-US" smtClean="0">
                <a:latin typeface="Arial" charset="0"/>
              </a:rPr>
              <a:t>What to charge (the charges)</a:t>
            </a:r>
          </a:p>
          <a:p>
            <a:pPr lvl="1" eaLnBrk="1" hangingPunct="1"/>
            <a:r>
              <a:rPr lang="en-US" smtClean="0">
                <a:latin typeface="Arial" charset="0"/>
              </a:rPr>
              <a:t>How to break the charges down into invoice items (the payment plan)</a:t>
            </a:r>
          </a:p>
          <a:p>
            <a:pPr lvl="1" eaLnBrk="1" hangingPunct="1"/>
            <a:r>
              <a:rPr lang="en-US" smtClean="0">
                <a:latin typeface="Arial" charset="0"/>
              </a:rPr>
              <a:t>How to schedule the invoices that are created (invoice stream)</a:t>
            </a:r>
          </a:p>
          <a:p>
            <a:pPr eaLnBrk="1" hangingPunct="1"/>
            <a:r>
              <a:rPr lang="en-US" smtClean="0">
                <a:latin typeface="Arial" charset="0"/>
              </a:rPr>
              <a:t>The payment plan and charge types must already be known to BillingCenter. The billing instruction simply references a known payment plan to use and a known charge type for each charge. Typically, the producer and account are also known to BillingCenter. How BillingCenter handles an unknown producer or account depends on the integration between the PAS and BillingCenter.</a:t>
            </a:r>
          </a:p>
          <a:p>
            <a:pPr eaLnBrk="1" hangingPunct="1"/>
            <a:r>
              <a:rPr lang="en-US" smtClean="0">
                <a:latin typeface="Arial" charset="0"/>
              </a:rPr>
              <a:t>An invoice stream is a container for a series of invoices that occur with a given frequency. For example, an invoice stream called Monthly could be set to monthly billing with a billing date of the fifteenth of every month. This stream can accommodate invoices that are sent monthly or every other month or quarterly, but it cannot accommodate invoices that are sent every other week or twice a month. For those requirements, BillingCenter would create separate invoice streams.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chemeClr val="bg1"/>
                </a:solidFill>
                <a:latin typeface="Arial" charset="0"/>
              </a:defRPr>
            </a:lvl1pPr>
            <a:lvl2pPr marL="742950" indent="-285750" defTabSz="931863" eaLnBrk="0" hangingPunct="0">
              <a:tabLst>
                <a:tab pos="2743200" algn="ctr"/>
              </a:tabLst>
              <a:defRPr sz="2000" b="1">
                <a:solidFill>
                  <a:schemeClr val="bg1"/>
                </a:solidFill>
                <a:latin typeface="Arial" charset="0"/>
              </a:defRPr>
            </a:lvl2pPr>
            <a:lvl3pPr marL="1143000" indent="-228600" defTabSz="931863" eaLnBrk="0" hangingPunct="0">
              <a:tabLst>
                <a:tab pos="2743200" algn="ctr"/>
              </a:tabLst>
              <a:defRPr sz="2000" b="1">
                <a:solidFill>
                  <a:schemeClr val="bg1"/>
                </a:solidFill>
                <a:latin typeface="Arial" charset="0"/>
              </a:defRPr>
            </a:lvl3pPr>
            <a:lvl4pPr marL="1600200" indent="-228600" defTabSz="931863" eaLnBrk="0" hangingPunct="0">
              <a:tabLst>
                <a:tab pos="2743200" algn="ctr"/>
              </a:tabLst>
              <a:defRPr sz="2000" b="1">
                <a:solidFill>
                  <a:schemeClr val="bg1"/>
                </a:solidFill>
                <a:latin typeface="Arial" charset="0"/>
              </a:defRPr>
            </a:lvl4pPr>
            <a:lvl5pPr marL="2057400" indent="-228600" defTabSz="931863" eaLnBrk="0" hangingPunct="0">
              <a:tabLst>
                <a:tab pos="2743200" algn="ctr"/>
              </a:tabLst>
              <a:defRPr sz="2000" b="1">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9pPr>
          </a:lstStyle>
          <a:p>
            <a:pPr eaLnBrk="1" hangingPunct="1"/>
            <a:r>
              <a:rPr lang="en-US" altLang="en-US" sz="1200" b="0" dirty="0" smtClean="0">
                <a:solidFill>
                  <a:schemeClr val="tx1"/>
                </a:solidFill>
              </a:rPr>
              <a:t>	 Policies and Invoices - </a:t>
            </a:r>
            <a:fld id="{8A510629-8CF3-40B4-A042-7C73BBCD2D53}" type="slidenum">
              <a:rPr lang="en-US" altLang="en-US" sz="1200" b="0" smtClean="0">
                <a:solidFill>
                  <a:schemeClr val="tx1"/>
                </a:solidFill>
              </a:rPr>
              <a:pPr eaLnBrk="1" hangingPunct="1"/>
              <a:t>6</a:t>
            </a:fld>
            <a:endParaRPr lang="en-US" altLang="en-US" sz="1200" b="0" dirty="0" smtClean="0">
              <a:solidFill>
                <a:schemeClr val="tx1"/>
              </a:solidFill>
            </a:endParaRPr>
          </a:p>
        </p:txBody>
      </p:sp>
      <p:sp>
        <p:nvSpPr>
          <p:cNvPr id="3891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chemeClr val="bg1"/>
                </a:solidFill>
                <a:latin typeface="Arial" charset="0"/>
              </a:defRPr>
            </a:lvl1pPr>
            <a:lvl2pPr marL="742950" indent="-285750" defTabSz="942975" eaLnBrk="0" hangingPunct="0">
              <a:tabLst>
                <a:tab pos="5591175" algn="r"/>
              </a:tabLst>
              <a:defRPr sz="2000" b="1">
                <a:solidFill>
                  <a:schemeClr val="bg1"/>
                </a:solidFill>
                <a:latin typeface="Arial" charset="0"/>
              </a:defRPr>
            </a:lvl2pPr>
            <a:lvl3pPr marL="1143000" indent="-228600" defTabSz="942975" eaLnBrk="0" hangingPunct="0">
              <a:tabLst>
                <a:tab pos="5591175" algn="r"/>
              </a:tabLst>
              <a:defRPr sz="2000" b="1">
                <a:solidFill>
                  <a:schemeClr val="bg1"/>
                </a:solidFill>
                <a:latin typeface="Arial" charset="0"/>
              </a:defRPr>
            </a:lvl3pPr>
            <a:lvl4pPr marL="1600200" indent="-228600" defTabSz="942975" eaLnBrk="0" hangingPunct="0">
              <a:tabLst>
                <a:tab pos="5591175" algn="r"/>
              </a:tabLst>
              <a:defRPr sz="2000" b="1">
                <a:solidFill>
                  <a:schemeClr val="bg1"/>
                </a:solidFill>
                <a:latin typeface="Arial" charset="0"/>
              </a:defRPr>
            </a:lvl4pPr>
            <a:lvl5pPr marL="2057400" indent="-228600" defTabSz="942975" eaLnBrk="0" hangingPunct="0">
              <a:tabLst>
                <a:tab pos="5591175" algn="r"/>
              </a:tabLst>
              <a:defRPr sz="2000" b="1">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8916" name="Rectangle 2"/>
          <p:cNvSpPr>
            <a:spLocks noGrp="1" noRot="1" noChangeAspect="1" noChangeArrowheads="1" noTextEdit="1"/>
          </p:cNvSpPr>
          <p:nvPr>
            <p:ph type="sldImg"/>
          </p:nvPr>
        </p:nvSpPr>
        <p:spPr>
          <a:ln/>
        </p:spPr>
      </p:sp>
      <p:sp>
        <p:nvSpPr>
          <p:cNvPr id="389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Copyright"/>
          <p:cNvSpPr>
            <a:spLocks noGrp="1" noChangeArrowheads="1"/>
          </p:cNvSpPr>
          <p:nvPr>
            <p:ph type="sldNum" sz="quarter" idx="5"/>
          </p:nvPr>
        </p:nvSpPr>
        <p:spPr/>
        <p:txBody>
          <a:bodyPr/>
          <a:lstStyle/>
          <a:p>
            <a:pPr>
              <a:defRPr/>
            </a:pPr>
            <a:r>
              <a:rPr lang="en-US" altLang="en-US" dirty="0" smtClean="0"/>
              <a:t>	</a:t>
            </a:r>
            <a:r>
              <a:rPr lang="en-US" altLang="en-US" dirty="0"/>
              <a:t> Policies and </a:t>
            </a:r>
            <a:r>
              <a:rPr lang="en-US" altLang="en-US" dirty="0" smtClean="0"/>
              <a:t>Invoices - </a:t>
            </a:r>
            <a:fld id="{CAAE6414-D14A-4818-A407-EAEBCEAC08F6}" type="slidenum">
              <a:rPr lang="en-US" altLang="en-US" smtClean="0"/>
              <a:pPr>
                <a:defRPr/>
              </a:pPr>
              <a:t>7</a:t>
            </a:fld>
            <a:endParaRPr lang="en-US" altLang="en-US" dirty="0" smtClean="0"/>
          </a:p>
        </p:txBody>
      </p:sp>
      <p:sp>
        <p:nvSpPr>
          <p:cNvPr id="60419"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60420" name="Rectangle 2"/>
          <p:cNvSpPr>
            <a:spLocks noGrp="1" noRot="1" noChangeAspect="1" noChangeArrowheads="1" noTextEdit="1"/>
          </p:cNvSpPr>
          <p:nvPr>
            <p:ph type="sldImg"/>
          </p:nvPr>
        </p:nvSpPr>
        <p:spPr>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Copyright"/>
          <p:cNvSpPr>
            <a:spLocks noGrp="1" noChangeArrowheads="1"/>
          </p:cNvSpPr>
          <p:nvPr>
            <p:ph type="sldNum" sz="quarter" idx="5"/>
          </p:nvPr>
        </p:nvSpPr>
        <p:spPr/>
        <p:txBody>
          <a:bodyPr/>
          <a:lstStyle/>
          <a:p>
            <a:pPr>
              <a:defRPr/>
            </a:pPr>
            <a:r>
              <a:rPr lang="en-US" altLang="en-US" dirty="0" smtClean="0"/>
              <a:t>	</a:t>
            </a:r>
            <a:r>
              <a:rPr lang="en-US" altLang="en-US" dirty="0"/>
              <a:t> Policies and </a:t>
            </a:r>
            <a:r>
              <a:rPr lang="en-US" altLang="en-US" dirty="0" smtClean="0"/>
              <a:t>Invoices - </a:t>
            </a:r>
            <a:fld id="{B1078592-7FD4-431D-9FAF-B3A2467022C0}" type="slidenum">
              <a:rPr lang="en-US" altLang="en-US" smtClean="0"/>
              <a:pPr>
                <a:defRPr/>
              </a:pPr>
              <a:t>8</a:t>
            </a:fld>
            <a:endParaRPr lang="en-US" altLang="en-US" dirty="0" smtClean="0"/>
          </a:p>
        </p:txBody>
      </p:sp>
      <p:sp>
        <p:nvSpPr>
          <p:cNvPr id="61443"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61444" name="Rectangle 2"/>
          <p:cNvSpPr>
            <a:spLocks noGrp="1" noRot="1" noChangeAspect="1" noChangeArrowheads="1" noTextEdit="1"/>
          </p:cNvSpPr>
          <p:nvPr>
            <p:ph type="sldImg"/>
          </p:nvPr>
        </p:nvSpPr>
        <p:spPr>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screenshot has been edited to fit on the slide. Specifically, the fields for secondary and referrer producers have been removed.</a:t>
            </a:r>
          </a:p>
          <a:p>
            <a:pPr eaLnBrk="1" hangingPunct="1"/>
            <a:r>
              <a:rPr lang="en-US" smtClean="0"/>
              <a:t>"Assigned risk" is liability coverage for certain individuals (such as reckless drivers) who cannot buy conventional insurance policies due to their adverse record. A state can require that insurance carriers take on some of these bad risks. The carrier is allowed to apply higher rates and can impose tighter credit and delinquency terms to assigned risk policies. </a:t>
            </a:r>
          </a:p>
          <a:p>
            <a:pPr eaLnBrk="1" hangingPunct="1"/>
            <a:r>
              <a:rPr lang="en-US" smtClean="0"/>
              <a:t>Multiple producers can be involved with a single policy. The three levels of producer (primary, secondary, and referrer) allow different commission rates to be applied to three different producers.</a:t>
            </a:r>
          </a:p>
          <a:p>
            <a:pPr eaLnBrk="1" hangingPunct="1"/>
            <a:r>
              <a:rPr lang="en-US" smtClean="0"/>
              <a:t>A primary producer would typically have a higher commission rate than a secondary producer. Referrers can be given an even smaller rate as they do not actively service the policy holder.</a:t>
            </a:r>
          </a:p>
          <a:p>
            <a:pPr eaLnBrk="1" hangingPunct="1"/>
            <a:r>
              <a:rPr lang="en-US" smtClean="0"/>
              <a:t>Note: When selecting a producer, be sure to also select a producer code if the code is not preselected for you. </a:t>
            </a:r>
          </a:p>
          <a:p>
            <a:pPr eaLnBrk="1" hangingPunct="1"/>
            <a:r>
              <a:rPr lang="en-US" smtClean="0"/>
              <a:t>BillingCenter does not require that every policy has a producer.</a:t>
            </a:r>
          </a:p>
          <a:p>
            <a:pPr eaLnBrk="1" hangingPunct="1"/>
            <a:r>
              <a:rPr lang="en-US" smtClean="0"/>
              <a:t>A policy contact, which is optional, is typically used to communicate notices in policy status changes (for example, cancellation or reinstatement) so this information is most likely to come from PAS (or is at least kept synchronized with the PAS).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A </a:t>
            </a:r>
            <a:r>
              <a:rPr lang="en-US" b="1" smtClean="0"/>
              <a:t>direct bill </a:t>
            </a:r>
            <a:r>
              <a:rPr lang="en-US" smtClean="0"/>
              <a:t>policy must have a payment plan. Overriding payer account, overriding invoice stream, and primary, secondary, and referrer producer information are optional.</a:t>
            </a:r>
          </a:p>
          <a:p>
            <a:r>
              <a:rPr lang="en-US" smtClean="0"/>
              <a:t>A </a:t>
            </a:r>
            <a:r>
              <a:rPr lang="en-US" b="1" smtClean="0"/>
              <a:t>list bill </a:t>
            </a:r>
            <a:r>
              <a:rPr lang="en-US" smtClean="0"/>
              <a:t>policy requires both an overriding payer and overriding invoice stream in addition to a payment plan:</a:t>
            </a:r>
          </a:p>
          <a:p>
            <a:pPr lvl="1"/>
            <a:r>
              <a:rPr lang="en-US" smtClean="0"/>
              <a:t>The payment plan must already be associated with the list bill account. </a:t>
            </a:r>
          </a:p>
          <a:p>
            <a:pPr lvl="1"/>
            <a:r>
              <a:rPr lang="en-US" smtClean="0"/>
              <a:t>The overriding payer must be an account of type "List Bill". </a:t>
            </a:r>
          </a:p>
          <a:p>
            <a:pPr lvl="1"/>
            <a:r>
              <a:rPr lang="en-US" smtClean="0"/>
              <a:t>The overriding invoice stream must exist already, be owned by the list bill account, and have a periodicity that is compatible with the selected payment plan.</a:t>
            </a:r>
          </a:p>
          <a:p>
            <a:r>
              <a:rPr lang="en-US" smtClean="0"/>
              <a:t>An </a:t>
            </a:r>
            <a:r>
              <a:rPr lang="en-US" b="1" smtClean="0"/>
              <a:t>agency bill </a:t>
            </a:r>
            <a:r>
              <a:rPr lang="en-US" smtClean="0"/>
              <a:t>policy requires a primary producer and producer code in addition to a payment plan. Recall that an agency bill policy is paid by the primary producer. Agency bill policies use only one invoice stream: Monthly. Fields for overriding payer account and overriding invoice stream are hidden for agency bill policies. Agency bill policies are discussed in detail later in this course.</a:t>
            </a:r>
          </a:p>
          <a:p>
            <a:r>
              <a:rPr lang="en-US" smtClean="0"/>
              <a:t>"Overriding Payer Account" allows you to specify an account that is not the policy owner as the policy payer. If a policy is owned by one account and has a different account as the overriding payer, the policy will be listed on the Policies screen for both accounts.</a:t>
            </a:r>
          </a:p>
        </p:txBody>
      </p:sp>
      <p:sp>
        <p:nvSpPr>
          <p:cNvPr id="62468" name="Slide Number Placeholder 3"/>
          <p:cNvSpPr>
            <a:spLocks noGrp="1"/>
          </p:cNvSpPr>
          <p:nvPr>
            <p:ph type="sldNum" sz="quarter" idx="5"/>
          </p:nvPr>
        </p:nvSpPr>
        <p:spPr/>
        <p:txBody>
          <a:bodyPr/>
          <a:lstStyle/>
          <a:p>
            <a:pPr>
              <a:defRPr/>
            </a:pPr>
            <a:r>
              <a:rPr lang="en-US" altLang="en-US" dirty="0" smtClean="0"/>
              <a:t>	</a:t>
            </a:r>
            <a:r>
              <a:rPr lang="en-US" altLang="en-US" dirty="0"/>
              <a:t> Policies and Invoices </a:t>
            </a:r>
            <a:r>
              <a:rPr lang="en-US" altLang="en-US" dirty="0" smtClean="0"/>
              <a:t>- </a:t>
            </a:r>
            <a:fld id="{36D58614-489A-4209-B27F-FA959AF4711E}" type="slidenum">
              <a:rPr lang="en-US" altLang="en-US" smtClean="0"/>
              <a:pPr>
                <a:defRPr/>
              </a:pPr>
              <a:t>9</a:t>
            </a:fld>
            <a:endParaRPr lang="en-US" altLang="en-US" dirty="0" smtClean="0"/>
          </a:p>
        </p:txBody>
      </p:sp>
      <p:sp>
        <p:nvSpPr>
          <p:cNvPr id="62469" name="Header Placeholder 4"/>
          <p:cNvSpPr>
            <a:spLocks noGrp="1"/>
          </p:cNvSpPr>
          <p:nvPr>
            <p:ph type="hdr" sz="quarter"/>
          </p:nvPr>
        </p:nvSpPr>
        <p:spPr/>
        <p:txBody>
          <a:bodyPr/>
          <a:lstStyle/>
          <a:p>
            <a:pPr>
              <a:defRPr/>
            </a:pPr>
            <a:r>
              <a:rPr lang="en-US" altLang="en-US" smtClean="0"/>
              <a:t>	</a:t>
            </a: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3579431484"/>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611816265"/>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220208611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13969322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87681619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55753033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7634305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82002796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61632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25957111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63716229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27437927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defRPr/>
              </a:pPr>
              <a:endParaRPr lang="en-US" sz="1600" b="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defRPr/>
              </a:pPr>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eaLnBrk="0" hangingPunct="0">
              <a:lnSpc>
                <a:spcPts val="1800"/>
              </a:lnSpc>
              <a:spcBef>
                <a:spcPts val="600"/>
              </a:spcBef>
              <a:buFont typeface="Wingdings" pitchFamily="2" charset="2"/>
              <a:buNone/>
              <a:defRPr/>
            </a:pPr>
            <a:fld id="{BA1EE6FB-05F3-4153-8CCC-3962309FB262}" type="slidenum">
              <a:rPr lang="en-US" sz="1200">
                <a:solidFill>
                  <a:srgbClr val="B2B2B2"/>
                </a:solidFill>
                <a:latin typeface="Calibri" pitchFamily="34" charset="0"/>
                <a:cs typeface="Calibri" pitchFamily="34" charset="0"/>
              </a:rPr>
              <a:pPr eaLnBrk="0" hangingPunct="0">
                <a:lnSpc>
                  <a:spcPts val="1800"/>
                </a:lnSpc>
                <a:spcBef>
                  <a:spcPts val="600"/>
                </a:spcBef>
                <a:buFont typeface="Wingdings" pitchFamily="2" charset="2"/>
                <a:buNone/>
                <a:defRPr/>
              </a:pPr>
              <a:t>‹#›</a:t>
            </a:fld>
            <a:r>
              <a:rPr lang="en-US" sz="1800" i="1" dirty="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chemeClr val="tx2"/>
              </a:buClr>
              <a:buFont typeface="Arial" charset="0"/>
              <a:buNone/>
              <a:defRPr/>
            </a:pPr>
            <a:r>
              <a:rPr lang="en-US" sz="600" dirty="0">
                <a:solidFill>
                  <a:srgbClr val="B2B2B2"/>
                </a:solidFill>
                <a:latin typeface="+mn-lt"/>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949" r:id="rId1"/>
    <p:sldLayoutId id="2147483939" r:id="rId2"/>
    <p:sldLayoutId id="2147483940" r:id="rId3"/>
    <p:sldLayoutId id="2147483941" r:id="rId4"/>
    <p:sldLayoutId id="2147483942" r:id="rId5"/>
    <p:sldLayoutId id="2147483943" r:id="rId6"/>
    <p:sldLayoutId id="2147483944" r:id="rId7"/>
    <p:sldLayoutId id="2147483945" r:id="rId8"/>
    <p:sldLayoutId id="2147483946" r:id="rId9"/>
    <p:sldLayoutId id="2147483947" r:id="rId10"/>
    <p:sldLayoutId id="2147483948" r:id="rId11"/>
    <p:sldLayoutId id="2147483950" r:id="rId12"/>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9.wmf"/></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5.wmf"/><Relationship Id="rId4" Type="http://schemas.openxmlformats.org/officeDocument/2006/relationships/image" Target="../media/image9.wmf"/></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5.wmf"/><Relationship Id="rId4" Type="http://schemas.openxmlformats.org/officeDocument/2006/relationships/image" Target="../media/image9.wmf"/></Relationships>
</file>

<file path=ppt/slides/_rels/slide1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5.wmf"/></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9.wmf"/><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29.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wmf"/><Relationship Id="rId4" Type="http://schemas.openxmlformats.org/officeDocument/2006/relationships/image" Target="../media/image6.wmf"/></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wmf"/><Relationship Id="rId5" Type="http://schemas.openxmlformats.org/officeDocument/2006/relationships/image" Target="../media/image5.wmf"/><Relationship Id="rId4" Type="http://schemas.openxmlformats.org/officeDocument/2006/relationships/image" Target="../media/image6.wmf"/></Relationships>
</file>

<file path=ppt/slides/_rels/slide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pPr eaLnBrk="1" hangingPunct="1"/>
            <a:r>
              <a:rPr lang="en-US" smtClean="0"/>
              <a:t>Policies and Invoices</a:t>
            </a:r>
          </a:p>
        </p:txBody>
      </p:sp>
      <p:sp>
        <p:nvSpPr>
          <p:cNvPr id="4099" name="Text Placeholder 4"/>
          <p:cNvSpPr>
            <a:spLocks noGrp="1"/>
          </p:cNvSpPr>
          <p:nvPr>
            <p:ph type="body" sz="quarter" idx="10"/>
          </p:nvPr>
        </p:nvSpPr>
        <p:spPr>
          <a:xfrm>
            <a:off x="5718175" y="6167438"/>
            <a:ext cx="3089275" cy="273050"/>
          </a:xfrm>
        </p:spPr>
        <p:txBody>
          <a:bodyPr/>
          <a:lstStyle/>
          <a:p>
            <a:r>
              <a:rPr lang="en-US" dirty="0" smtClean="0"/>
              <a:t>21 January 2014</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1700" y="973138"/>
            <a:ext cx="5075784" cy="1268946"/>
          </a:xfrm>
          <a:prstGeom prst="rect">
            <a:avLst/>
          </a:prstGeom>
          <a:noFill/>
          <a:ln w="6350" algn="ctr">
            <a:solidFill>
              <a:schemeClr val="bg1"/>
            </a:solidFill>
            <a:miter lim="800000"/>
            <a:headEnd/>
            <a:tailEn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513" y="2894772"/>
            <a:ext cx="8052391" cy="2967866"/>
          </a:xfrm>
          <a:prstGeom prst="rect">
            <a:avLst/>
          </a:prstGeom>
          <a:noFill/>
          <a:ln w="6350" algn="ctr">
            <a:solidFill>
              <a:schemeClr val="bg1"/>
            </a:solidFill>
            <a:miter lim="800000"/>
            <a:headEnd/>
            <a:tailEn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39" name="Rectangle 2"/>
          <p:cNvSpPr>
            <a:spLocks noGrp="1" noChangeArrowheads="1"/>
          </p:cNvSpPr>
          <p:nvPr>
            <p:ph type="title"/>
          </p:nvPr>
        </p:nvSpPr>
        <p:spPr/>
        <p:txBody>
          <a:bodyPr/>
          <a:lstStyle/>
          <a:p>
            <a:pPr eaLnBrk="1" hangingPunct="1"/>
            <a:r>
              <a:rPr lang="en-US" smtClean="0"/>
              <a:t>Step 2: Add charges</a:t>
            </a:r>
          </a:p>
        </p:txBody>
      </p:sp>
      <p:grpSp>
        <p:nvGrpSpPr>
          <p:cNvPr id="14340" name="Group 13"/>
          <p:cNvGrpSpPr>
            <a:grpSpLocks/>
          </p:cNvGrpSpPr>
          <p:nvPr/>
        </p:nvGrpSpPr>
        <p:grpSpPr bwMode="auto">
          <a:xfrm>
            <a:off x="7816850" y="131763"/>
            <a:ext cx="898525" cy="233362"/>
            <a:chOff x="3589" y="1559"/>
            <a:chExt cx="566" cy="147"/>
          </a:xfrm>
        </p:grpSpPr>
        <p:sp>
          <p:nvSpPr>
            <p:cNvPr id="14359" name="Rectangle 14"/>
            <p:cNvSpPr>
              <a:spLocks noChangeArrowheads="1"/>
            </p:cNvSpPr>
            <p:nvPr/>
          </p:nvSpPr>
          <p:spPr bwMode="auto">
            <a:xfrm>
              <a:off x="3589" y="1559"/>
              <a:ext cx="566" cy="147"/>
            </a:xfrm>
            <a:prstGeom prst="rect">
              <a:avLst/>
            </a:prstGeom>
            <a:solidFill>
              <a:srgbClr val="CCECFF"/>
            </a:solidFill>
            <a:ln w="12700" algn="ctr">
              <a:solidFill>
                <a:schemeClr val="bg1"/>
              </a:solidFill>
              <a:miter lim="800000"/>
              <a:headEnd/>
              <a:tailEnd/>
            </a:ln>
          </p:spPr>
          <p:txBody>
            <a:bodyPr lIns="0" tIns="0" rIns="0" bIns="0" anchor="ctr">
              <a:spAutoFit/>
            </a:bodyPr>
            <a:lstStyle/>
            <a:p>
              <a:pPr>
                <a:lnSpc>
                  <a:spcPct val="95000"/>
                </a:lnSpc>
                <a:spcBef>
                  <a:spcPct val="5000"/>
                </a:spcBef>
                <a:buClr>
                  <a:schemeClr val="tx1"/>
                </a:buClr>
              </a:pPr>
              <a:endParaRPr lang="en-US"/>
            </a:p>
          </p:txBody>
        </p:sp>
        <p:grpSp>
          <p:nvGrpSpPr>
            <p:cNvPr id="14360" name="Group 15"/>
            <p:cNvGrpSpPr>
              <a:grpSpLocks/>
            </p:cNvGrpSpPr>
            <p:nvPr/>
          </p:nvGrpSpPr>
          <p:grpSpPr bwMode="auto">
            <a:xfrm>
              <a:off x="4047" y="1570"/>
              <a:ext cx="65" cy="126"/>
              <a:chOff x="3439" y="1711"/>
              <a:chExt cx="631" cy="1219"/>
            </a:xfrm>
          </p:grpSpPr>
          <p:sp>
            <p:nvSpPr>
              <p:cNvPr id="14362" name="Freeform 16"/>
              <p:cNvSpPr>
                <a:spLocks/>
              </p:cNvSpPr>
              <p:nvPr/>
            </p:nvSpPr>
            <p:spPr bwMode="auto">
              <a:xfrm>
                <a:off x="3439" y="1849"/>
                <a:ext cx="631" cy="882"/>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lnSpc>
                    <a:spcPct val="95000"/>
                  </a:lnSpc>
                  <a:spcBef>
                    <a:spcPct val="5000"/>
                  </a:spcBef>
                  <a:buClr>
                    <a:schemeClr val="tx1"/>
                  </a:buClr>
                </a:pPr>
                <a:endParaRPr lang="en-US"/>
              </a:p>
            </p:txBody>
          </p:sp>
          <p:sp>
            <p:nvSpPr>
              <p:cNvPr id="14363" name="Line 17"/>
              <p:cNvSpPr>
                <a:spLocks noChangeShapeType="1"/>
              </p:cNvSpPr>
              <p:nvPr/>
            </p:nvSpPr>
            <p:spPr bwMode="auto">
              <a:xfrm>
                <a:off x="3773" y="1711"/>
                <a:ext cx="0" cy="1219"/>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4361" name="Rectangle 18"/>
            <p:cNvSpPr>
              <a:spLocks noChangeArrowheads="1"/>
            </p:cNvSpPr>
            <p:nvPr/>
          </p:nvSpPr>
          <p:spPr bwMode="auto">
            <a:xfrm>
              <a:off x="3638" y="1604"/>
              <a:ext cx="309" cy="58"/>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nSpc>
                  <a:spcPct val="95000"/>
                </a:lnSpc>
                <a:spcBef>
                  <a:spcPct val="5000"/>
                </a:spcBef>
                <a:buClr>
                  <a:schemeClr val="tx1"/>
                </a:buClr>
              </a:pPr>
              <a:endParaRPr lang="en-US"/>
            </a:p>
          </p:txBody>
        </p:sp>
      </p:grpSp>
      <p:grpSp>
        <p:nvGrpSpPr>
          <p:cNvPr id="14341" name="Group 25"/>
          <p:cNvGrpSpPr>
            <a:grpSpLocks/>
          </p:cNvGrpSpPr>
          <p:nvPr/>
        </p:nvGrpSpPr>
        <p:grpSpPr bwMode="auto">
          <a:xfrm>
            <a:off x="7816850" y="739775"/>
            <a:ext cx="898525" cy="233363"/>
            <a:chOff x="3589" y="1559"/>
            <a:chExt cx="566" cy="147"/>
          </a:xfrm>
        </p:grpSpPr>
        <p:sp>
          <p:nvSpPr>
            <p:cNvPr id="14354" name="Rectangle 26"/>
            <p:cNvSpPr>
              <a:spLocks noChangeArrowheads="1"/>
            </p:cNvSpPr>
            <p:nvPr/>
          </p:nvSpPr>
          <p:spPr bwMode="auto">
            <a:xfrm>
              <a:off x="3589" y="1559"/>
              <a:ext cx="566" cy="147"/>
            </a:xfrm>
            <a:prstGeom prst="rect">
              <a:avLst/>
            </a:prstGeom>
            <a:solidFill>
              <a:srgbClr val="CCECFF"/>
            </a:solidFill>
            <a:ln w="12700" algn="ctr">
              <a:solidFill>
                <a:schemeClr val="bg1"/>
              </a:solidFill>
              <a:miter lim="800000"/>
              <a:headEnd/>
              <a:tailEnd/>
            </a:ln>
          </p:spPr>
          <p:txBody>
            <a:bodyPr lIns="0" tIns="0" rIns="0" bIns="0" anchor="ctr">
              <a:spAutoFit/>
            </a:bodyPr>
            <a:lstStyle/>
            <a:p>
              <a:pPr>
                <a:lnSpc>
                  <a:spcPct val="95000"/>
                </a:lnSpc>
                <a:spcBef>
                  <a:spcPct val="5000"/>
                </a:spcBef>
                <a:buClr>
                  <a:schemeClr val="tx1"/>
                </a:buClr>
              </a:pPr>
              <a:endParaRPr lang="en-US"/>
            </a:p>
          </p:txBody>
        </p:sp>
        <p:grpSp>
          <p:nvGrpSpPr>
            <p:cNvPr id="14355" name="Group 27"/>
            <p:cNvGrpSpPr>
              <a:grpSpLocks/>
            </p:cNvGrpSpPr>
            <p:nvPr/>
          </p:nvGrpSpPr>
          <p:grpSpPr bwMode="auto">
            <a:xfrm>
              <a:off x="4047" y="1570"/>
              <a:ext cx="65" cy="126"/>
              <a:chOff x="3439" y="1711"/>
              <a:chExt cx="631" cy="1219"/>
            </a:xfrm>
          </p:grpSpPr>
          <p:sp>
            <p:nvSpPr>
              <p:cNvPr id="14357" name="Freeform 28"/>
              <p:cNvSpPr>
                <a:spLocks/>
              </p:cNvSpPr>
              <p:nvPr/>
            </p:nvSpPr>
            <p:spPr bwMode="auto">
              <a:xfrm>
                <a:off x="3439" y="1849"/>
                <a:ext cx="631" cy="882"/>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lnSpc>
                    <a:spcPct val="95000"/>
                  </a:lnSpc>
                  <a:spcBef>
                    <a:spcPct val="5000"/>
                  </a:spcBef>
                  <a:buClr>
                    <a:schemeClr val="tx1"/>
                  </a:buClr>
                </a:pPr>
                <a:endParaRPr lang="en-US"/>
              </a:p>
            </p:txBody>
          </p:sp>
          <p:sp>
            <p:nvSpPr>
              <p:cNvPr id="14358" name="Line 29"/>
              <p:cNvSpPr>
                <a:spLocks noChangeShapeType="1"/>
              </p:cNvSpPr>
              <p:nvPr/>
            </p:nvSpPr>
            <p:spPr bwMode="auto">
              <a:xfrm>
                <a:off x="3773" y="1711"/>
                <a:ext cx="0" cy="1219"/>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4356" name="Rectangle 30"/>
            <p:cNvSpPr>
              <a:spLocks noChangeArrowheads="1"/>
            </p:cNvSpPr>
            <p:nvPr/>
          </p:nvSpPr>
          <p:spPr bwMode="auto">
            <a:xfrm>
              <a:off x="3638" y="1604"/>
              <a:ext cx="309" cy="58"/>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nSpc>
                  <a:spcPct val="95000"/>
                </a:lnSpc>
                <a:spcBef>
                  <a:spcPct val="5000"/>
                </a:spcBef>
                <a:buClr>
                  <a:schemeClr val="tx1"/>
                </a:buClr>
              </a:pPr>
              <a:endParaRPr lang="en-US"/>
            </a:p>
          </p:txBody>
        </p:sp>
      </p:grpSp>
      <p:sp>
        <p:nvSpPr>
          <p:cNvPr id="14342" name="AutoShape 11"/>
          <p:cNvSpPr>
            <a:spLocks noChangeArrowheads="1"/>
          </p:cNvSpPr>
          <p:nvPr/>
        </p:nvSpPr>
        <p:spPr bwMode="auto">
          <a:xfrm>
            <a:off x="2932113" y="1535113"/>
            <a:ext cx="596900" cy="334962"/>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nSpc>
                <a:spcPct val="95000"/>
              </a:lnSpc>
              <a:spcBef>
                <a:spcPct val="5000"/>
              </a:spcBef>
              <a:buClr>
                <a:schemeClr val="tx1"/>
              </a:buClr>
            </a:pPr>
            <a:endParaRPr lang="en-US"/>
          </a:p>
        </p:txBody>
      </p:sp>
      <p:sp>
        <p:nvSpPr>
          <p:cNvPr id="14343" name="Line 12"/>
          <p:cNvSpPr>
            <a:spLocks noChangeShapeType="1"/>
          </p:cNvSpPr>
          <p:nvPr/>
        </p:nvSpPr>
        <p:spPr bwMode="auto">
          <a:xfrm flipH="1">
            <a:off x="2613025" y="1855788"/>
            <a:ext cx="593725" cy="989012"/>
          </a:xfrm>
          <a:prstGeom prst="line">
            <a:avLst/>
          </a:prstGeom>
          <a:noFill/>
          <a:ln w="19050">
            <a:solidFill>
              <a:srgbClr val="D33819"/>
            </a:solidFill>
            <a:round/>
            <a:headEnd type="none" w="med" len="me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47" name="Text Box 39"/>
          <p:cNvSpPr txBox="1">
            <a:spLocks noChangeArrowheads="1"/>
          </p:cNvSpPr>
          <p:nvPr/>
        </p:nvSpPr>
        <p:spPr bwMode="auto">
          <a:xfrm>
            <a:off x="2670471" y="5138809"/>
            <a:ext cx="3307013" cy="609600"/>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chemeClr val="bg1"/>
                </a:solidFill>
                <a:latin typeface="Arial" charset="0"/>
                <a:cs typeface="Arial" charset="0"/>
              </a:defRPr>
            </a:lvl1pPr>
            <a:lvl2pPr marL="742950" indent="-285750" eaLnBrk="0" hangingPunct="0">
              <a:defRPr sz="2000" b="1">
                <a:solidFill>
                  <a:schemeClr val="bg1"/>
                </a:solidFill>
                <a:latin typeface="Arial" charset="0"/>
                <a:cs typeface="Arial" charset="0"/>
              </a:defRPr>
            </a:lvl2pPr>
            <a:lvl3pPr marL="1143000" indent="-228600" eaLnBrk="0" hangingPunct="0">
              <a:defRPr sz="2000" b="1">
                <a:solidFill>
                  <a:schemeClr val="bg1"/>
                </a:solidFill>
                <a:latin typeface="Arial" charset="0"/>
                <a:cs typeface="Arial" charset="0"/>
              </a:defRPr>
            </a:lvl3pPr>
            <a:lvl4pPr marL="1600200" indent="-228600" eaLnBrk="0" hangingPunct="0">
              <a:defRPr sz="2000" b="1">
                <a:solidFill>
                  <a:schemeClr val="bg1"/>
                </a:solidFill>
                <a:latin typeface="Arial" charset="0"/>
                <a:cs typeface="Arial" charset="0"/>
              </a:defRPr>
            </a:lvl4pPr>
            <a:lvl5pPr marL="2057400" indent="-228600" eaLnBrk="0" hangingPunct="0">
              <a:defRPr sz="2000" b="1">
                <a:solidFill>
                  <a:schemeClr val="bg1"/>
                </a:solidFill>
                <a:latin typeface="Arial" charset="0"/>
                <a:cs typeface="Arial" charset="0"/>
              </a:defRPr>
            </a:lvl5pPr>
            <a:lvl6pPr marL="2514600" indent="-228600" eaLnBrk="0" fontAlgn="base" hangingPunct="0">
              <a:spcBef>
                <a:spcPct val="0"/>
              </a:spcBef>
              <a:spcAft>
                <a:spcPct val="0"/>
              </a:spcAft>
              <a:defRPr sz="2000" b="1">
                <a:solidFill>
                  <a:schemeClr val="bg1"/>
                </a:solidFill>
                <a:latin typeface="Arial" charset="0"/>
                <a:cs typeface="Arial" charset="0"/>
              </a:defRPr>
            </a:lvl6pPr>
            <a:lvl7pPr marL="2971800" indent="-228600" eaLnBrk="0" fontAlgn="base" hangingPunct="0">
              <a:spcBef>
                <a:spcPct val="0"/>
              </a:spcBef>
              <a:spcAft>
                <a:spcPct val="0"/>
              </a:spcAft>
              <a:defRPr sz="2000" b="1">
                <a:solidFill>
                  <a:schemeClr val="bg1"/>
                </a:solidFill>
                <a:latin typeface="Arial" charset="0"/>
                <a:cs typeface="Arial" charset="0"/>
              </a:defRPr>
            </a:lvl7pPr>
            <a:lvl8pPr marL="3429000" indent="-228600" eaLnBrk="0" fontAlgn="base" hangingPunct="0">
              <a:spcBef>
                <a:spcPct val="0"/>
              </a:spcBef>
              <a:spcAft>
                <a:spcPct val="0"/>
              </a:spcAft>
              <a:defRPr sz="2000" b="1">
                <a:solidFill>
                  <a:schemeClr val="bg1"/>
                </a:solidFill>
                <a:latin typeface="Arial" charset="0"/>
                <a:cs typeface="Arial" charset="0"/>
              </a:defRPr>
            </a:lvl8pPr>
            <a:lvl9pPr marL="3886200" indent="-228600" eaLnBrk="0" fontAlgn="base" hangingPunct="0">
              <a:spcBef>
                <a:spcPct val="0"/>
              </a:spcBef>
              <a:spcAft>
                <a:spcPct val="0"/>
              </a:spcAft>
              <a:defRPr sz="2000" b="1">
                <a:solidFill>
                  <a:schemeClr val="bg1"/>
                </a:solidFill>
                <a:latin typeface="Arial" charset="0"/>
                <a:cs typeface="Arial" charset="0"/>
              </a:defRPr>
            </a:lvl9pPr>
          </a:lstStyle>
          <a:p>
            <a:pPr eaLnBrk="1" hangingPunct="1">
              <a:spcBef>
                <a:spcPct val="50000"/>
              </a:spcBef>
              <a:spcAft>
                <a:spcPct val="30000"/>
              </a:spcAft>
              <a:buClr>
                <a:schemeClr val="tx1"/>
              </a:buClr>
            </a:pPr>
            <a:r>
              <a:rPr lang="en-US" dirty="0">
                <a:solidFill>
                  <a:srgbClr val="04628C"/>
                </a:solidFill>
              </a:rPr>
              <a:t>Charge type as defined by a charge pattern</a:t>
            </a:r>
          </a:p>
        </p:txBody>
      </p:sp>
      <p:grpSp>
        <p:nvGrpSpPr>
          <p:cNvPr id="14348" name="Group 25"/>
          <p:cNvGrpSpPr>
            <a:grpSpLocks/>
          </p:cNvGrpSpPr>
          <p:nvPr/>
        </p:nvGrpSpPr>
        <p:grpSpPr bwMode="auto">
          <a:xfrm>
            <a:off x="7816850" y="434975"/>
            <a:ext cx="898525" cy="233363"/>
            <a:chOff x="3589" y="1559"/>
            <a:chExt cx="566" cy="147"/>
          </a:xfrm>
        </p:grpSpPr>
        <p:sp>
          <p:nvSpPr>
            <p:cNvPr id="14349" name="Rectangle 26"/>
            <p:cNvSpPr>
              <a:spLocks noChangeArrowheads="1"/>
            </p:cNvSpPr>
            <p:nvPr/>
          </p:nvSpPr>
          <p:spPr bwMode="auto">
            <a:xfrm>
              <a:off x="3589" y="1559"/>
              <a:ext cx="566" cy="147"/>
            </a:xfrm>
            <a:prstGeom prst="rect">
              <a:avLst/>
            </a:prstGeom>
            <a:solidFill>
              <a:srgbClr val="CCECFF"/>
            </a:solidFill>
            <a:ln w="12700" algn="ctr">
              <a:solidFill>
                <a:schemeClr val="bg1"/>
              </a:solidFill>
              <a:miter lim="800000"/>
              <a:headEnd/>
              <a:tailEnd/>
            </a:ln>
          </p:spPr>
          <p:txBody>
            <a:bodyPr lIns="0" tIns="0" rIns="0" bIns="0" anchor="ctr">
              <a:spAutoFit/>
            </a:bodyPr>
            <a:lstStyle/>
            <a:p>
              <a:pPr>
                <a:lnSpc>
                  <a:spcPct val="95000"/>
                </a:lnSpc>
                <a:spcBef>
                  <a:spcPct val="5000"/>
                </a:spcBef>
                <a:buClr>
                  <a:schemeClr val="tx1"/>
                </a:buClr>
              </a:pPr>
              <a:endParaRPr lang="en-US"/>
            </a:p>
          </p:txBody>
        </p:sp>
        <p:grpSp>
          <p:nvGrpSpPr>
            <p:cNvPr id="14350" name="Group 27"/>
            <p:cNvGrpSpPr>
              <a:grpSpLocks/>
            </p:cNvGrpSpPr>
            <p:nvPr/>
          </p:nvGrpSpPr>
          <p:grpSpPr bwMode="auto">
            <a:xfrm>
              <a:off x="4047" y="1570"/>
              <a:ext cx="65" cy="126"/>
              <a:chOff x="3439" y="1711"/>
              <a:chExt cx="631" cy="1219"/>
            </a:xfrm>
          </p:grpSpPr>
          <p:sp>
            <p:nvSpPr>
              <p:cNvPr id="14352" name="Freeform 28"/>
              <p:cNvSpPr>
                <a:spLocks/>
              </p:cNvSpPr>
              <p:nvPr/>
            </p:nvSpPr>
            <p:spPr bwMode="auto">
              <a:xfrm>
                <a:off x="3439" y="1849"/>
                <a:ext cx="631" cy="882"/>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lnSpc>
                    <a:spcPct val="95000"/>
                  </a:lnSpc>
                  <a:spcBef>
                    <a:spcPct val="5000"/>
                  </a:spcBef>
                  <a:buClr>
                    <a:schemeClr val="tx1"/>
                  </a:buClr>
                </a:pPr>
                <a:endParaRPr lang="en-US"/>
              </a:p>
            </p:txBody>
          </p:sp>
          <p:sp>
            <p:nvSpPr>
              <p:cNvPr id="14353" name="Line 29"/>
              <p:cNvSpPr>
                <a:spLocks noChangeShapeType="1"/>
              </p:cNvSpPr>
              <p:nvPr/>
            </p:nvSpPr>
            <p:spPr bwMode="auto">
              <a:xfrm>
                <a:off x="3773" y="1711"/>
                <a:ext cx="0" cy="1219"/>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4351" name="Rectangle 30"/>
            <p:cNvSpPr>
              <a:spLocks noChangeArrowheads="1"/>
            </p:cNvSpPr>
            <p:nvPr/>
          </p:nvSpPr>
          <p:spPr bwMode="auto">
            <a:xfrm>
              <a:off x="3638" y="1604"/>
              <a:ext cx="309" cy="58"/>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nSpc>
                  <a:spcPct val="95000"/>
                </a:lnSpc>
                <a:spcBef>
                  <a:spcPct val="5000"/>
                </a:spcBef>
                <a:buClr>
                  <a:schemeClr val="tx1"/>
                </a:buClr>
              </a:pPr>
              <a:endParaRPr lang="en-US"/>
            </a:p>
          </p:txBody>
        </p:sp>
      </p:grpSp>
      <p:sp>
        <p:nvSpPr>
          <p:cNvPr id="32" name="AutoShape 12"/>
          <p:cNvSpPr>
            <a:spLocks/>
          </p:cNvSpPr>
          <p:nvPr/>
        </p:nvSpPr>
        <p:spPr bwMode="auto">
          <a:xfrm flipH="1">
            <a:off x="2404305" y="5138809"/>
            <a:ext cx="266165" cy="723829"/>
          </a:xfrm>
          <a:prstGeom prst="leftBrace">
            <a:avLst>
              <a:gd name="adj1" fmla="val 31583"/>
              <a:gd name="adj2" fmla="val 50000"/>
            </a:avLst>
          </a:prstGeom>
          <a:noFill/>
          <a:ln w="19050">
            <a:solidFill>
              <a:srgbClr val="04628C"/>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chemeClr val="tx1"/>
              </a:buClr>
            </a:pPr>
            <a:endParaRPr lang="en-US">
              <a:solidFill>
                <a:srgbClr val="D33941"/>
              </a:solidFill>
            </a:endParaRPr>
          </a:p>
        </p:txBody>
      </p:sp>
    </p:spTree>
    <p:extLst>
      <p:ext uri="{BB962C8B-B14F-4D97-AF65-F5344CB8AC3E}">
        <p14:creationId xmlns:p14="http://schemas.microsoft.com/office/powerpoint/2010/main" val="2761146267"/>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454" y="2543486"/>
            <a:ext cx="8811729" cy="3491878"/>
          </a:xfrm>
          <a:prstGeom prst="rect">
            <a:avLst/>
          </a:prstGeom>
          <a:noFill/>
          <a:ln w="6350" algn="ctr">
            <a:solidFill>
              <a:schemeClr val="bg1"/>
            </a:solidFill>
            <a:miter lim="800000"/>
            <a:headEnd/>
            <a:tailEn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64" name="AutoShape 5"/>
          <p:cNvSpPr>
            <a:spLocks noChangeArrowheads="1"/>
          </p:cNvSpPr>
          <p:nvPr/>
        </p:nvSpPr>
        <p:spPr bwMode="auto">
          <a:xfrm>
            <a:off x="1816100" y="1077913"/>
            <a:ext cx="627063" cy="392112"/>
          </a:xfrm>
          <a:prstGeom prst="roundRect">
            <a:avLst>
              <a:gd name="adj" fmla="val 16667"/>
            </a:avLst>
          </a:prstGeom>
          <a:noFill/>
          <a:ln w="190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nSpc>
                <a:spcPct val="95000"/>
              </a:lnSpc>
              <a:spcBef>
                <a:spcPct val="5000"/>
              </a:spcBef>
              <a:buClr>
                <a:schemeClr val="tx1"/>
              </a:buClr>
            </a:pPr>
            <a:endParaRPr lang="en-US"/>
          </a:p>
        </p:txBody>
      </p:sp>
      <p:pic>
        <p:nvPicPr>
          <p:cNvPr id="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671" y="957747"/>
            <a:ext cx="5075784" cy="1268946"/>
          </a:xfrm>
          <a:prstGeom prst="rect">
            <a:avLst/>
          </a:prstGeom>
          <a:noFill/>
          <a:ln w="6350" algn="ctr">
            <a:solidFill>
              <a:schemeClr val="bg1"/>
            </a:solidFill>
            <a:miter lim="800000"/>
            <a:headEnd/>
            <a:tailEn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63" name="Rectangle 2"/>
          <p:cNvSpPr>
            <a:spLocks noGrp="1" noChangeArrowheads="1"/>
          </p:cNvSpPr>
          <p:nvPr>
            <p:ph type="title"/>
          </p:nvPr>
        </p:nvSpPr>
        <p:spPr/>
        <p:txBody>
          <a:bodyPr/>
          <a:lstStyle/>
          <a:p>
            <a:pPr eaLnBrk="1" hangingPunct="1"/>
            <a:r>
              <a:rPr lang="en-US" smtClean="0"/>
              <a:t>Completing a new policy billing instruction</a:t>
            </a:r>
          </a:p>
        </p:txBody>
      </p:sp>
      <p:sp>
        <p:nvSpPr>
          <p:cNvPr id="15366" name="Text Box 14"/>
          <p:cNvSpPr txBox="1">
            <a:spLocks noChangeArrowheads="1"/>
          </p:cNvSpPr>
          <p:nvPr/>
        </p:nvSpPr>
        <p:spPr bwMode="auto">
          <a:xfrm>
            <a:off x="3415780" y="5226050"/>
            <a:ext cx="4705350" cy="615950"/>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cs typeface="Arial" charset="0"/>
              </a:defRPr>
            </a:lvl1pPr>
            <a:lvl2pPr marL="742950" indent="-285750" eaLnBrk="0" hangingPunct="0">
              <a:defRPr sz="2000" b="1">
                <a:solidFill>
                  <a:schemeClr val="bg1"/>
                </a:solidFill>
                <a:latin typeface="Arial" charset="0"/>
                <a:cs typeface="Arial" charset="0"/>
              </a:defRPr>
            </a:lvl2pPr>
            <a:lvl3pPr marL="1143000" indent="-228600" eaLnBrk="0" hangingPunct="0">
              <a:defRPr sz="2000" b="1">
                <a:solidFill>
                  <a:schemeClr val="bg1"/>
                </a:solidFill>
                <a:latin typeface="Arial" charset="0"/>
                <a:cs typeface="Arial" charset="0"/>
              </a:defRPr>
            </a:lvl3pPr>
            <a:lvl4pPr marL="1600200" indent="-228600" eaLnBrk="0" hangingPunct="0">
              <a:defRPr sz="2000" b="1">
                <a:solidFill>
                  <a:schemeClr val="bg1"/>
                </a:solidFill>
                <a:latin typeface="Arial" charset="0"/>
                <a:cs typeface="Arial" charset="0"/>
              </a:defRPr>
            </a:lvl4pPr>
            <a:lvl5pPr marL="2057400" indent="-228600" eaLnBrk="0" hangingPunct="0">
              <a:defRPr sz="2000" b="1">
                <a:solidFill>
                  <a:schemeClr val="bg1"/>
                </a:solidFill>
                <a:latin typeface="Arial" charset="0"/>
                <a:cs typeface="Arial" charset="0"/>
              </a:defRPr>
            </a:lvl5pPr>
            <a:lvl6pPr marL="2514600" indent="-228600" eaLnBrk="0" fontAlgn="base" hangingPunct="0">
              <a:spcBef>
                <a:spcPct val="0"/>
              </a:spcBef>
              <a:spcAft>
                <a:spcPct val="0"/>
              </a:spcAft>
              <a:defRPr sz="2000" b="1">
                <a:solidFill>
                  <a:schemeClr val="bg1"/>
                </a:solidFill>
                <a:latin typeface="Arial" charset="0"/>
                <a:cs typeface="Arial" charset="0"/>
              </a:defRPr>
            </a:lvl6pPr>
            <a:lvl7pPr marL="2971800" indent="-228600" eaLnBrk="0" fontAlgn="base" hangingPunct="0">
              <a:spcBef>
                <a:spcPct val="0"/>
              </a:spcBef>
              <a:spcAft>
                <a:spcPct val="0"/>
              </a:spcAft>
              <a:defRPr sz="2000" b="1">
                <a:solidFill>
                  <a:schemeClr val="bg1"/>
                </a:solidFill>
                <a:latin typeface="Arial" charset="0"/>
                <a:cs typeface="Arial" charset="0"/>
              </a:defRPr>
            </a:lvl7pPr>
            <a:lvl8pPr marL="3429000" indent="-228600" eaLnBrk="0" fontAlgn="base" hangingPunct="0">
              <a:spcBef>
                <a:spcPct val="0"/>
              </a:spcBef>
              <a:spcAft>
                <a:spcPct val="0"/>
              </a:spcAft>
              <a:defRPr sz="2000" b="1">
                <a:solidFill>
                  <a:schemeClr val="bg1"/>
                </a:solidFill>
                <a:latin typeface="Arial" charset="0"/>
                <a:cs typeface="Arial" charset="0"/>
              </a:defRPr>
            </a:lvl8pPr>
            <a:lvl9pPr marL="3886200" indent="-228600" eaLnBrk="0" fontAlgn="base" hangingPunct="0">
              <a:spcBef>
                <a:spcPct val="0"/>
              </a:spcBef>
              <a:spcAft>
                <a:spcPct val="0"/>
              </a:spcAft>
              <a:defRPr sz="2000" b="1">
                <a:solidFill>
                  <a:schemeClr val="bg1"/>
                </a:solidFill>
                <a:latin typeface="Arial" charset="0"/>
                <a:cs typeface="Arial" charset="0"/>
              </a:defRPr>
            </a:lvl9pPr>
          </a:lstStyle>
          <a:p>
            <a:pPr eaLnBrk="1" hangingPunct="1">
              <a:spcBef>
                <a:spcPct val="50000"/>
              </a:spcBef>
              <a:spcAft>
                <a:spcPct val="30000"/>
              </a:spcAft>
              <a:buClr>
                <a:schemeClr val="tx1"/>
              </a:buClr>
            </a:pPr>
            <a:r>
              <a:rPr lang="en-US" dirty="0">
                <a:solidFill>
                  <a:srgbClr val="D33819"/>
                </a:solidFill>
              </a:rPr>
              <a:t>Term number–this is the first policy period for the policy</a:t>
            </a:r>
          </a:p>
        </p:txBody>
      </p:sp>
      <p:sp>
        <p:nvSpPr>
          <p:cNvPr id="15367" name="Line 15"/>
          <p:cNvSpPr>
            <a:spLocks noChangeShapeType="1"/>
          </p:cNvSpPr>
          <p:nvPr/>
        </p:nvSpPr>
        <p:spPr bwMode="auto">
          <a:xfrm>
            <a:off x="2911474" y="4986019"/>
            <a:ext cx="504306" cy="371475"/>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square" tIns="91440" bIns="91440">
            <a:spAutoFit/>
          </a:bodyPr>
          <a:lstStyle/>
          <a:p>
            <a:endParaRPr lang="en-US"/>
          </a:p>
        </p:txBody>
      </p:sp>
      <p:sp>
        <p:nvSpPr>
          <p:cNvPr id="15368" name="AutoShape 5"/>
          <p:cNvSpPr>
            <a:spLocks noChangeArrowheads="1"/>
          </p:cNvSpPr>
          <p:nvPr/>
        </p:nvSpPr>
        <p:spPr bwMode="auto">
          <a:xfrm>
            <a:off x="2129631" y="4699000"/>
            <a:ext cx="1047750" cy="223837"/>
          </a:xfrm>
          <a:prstGeom prst="roundRect">
            <a:avLst>
              <a:gd name="adj" fmla="val 16667"/>
            </a:avLst>
          </a:prstGeom>
          <a:noFill/>
          <a:ln w="19050" algn="ctr">
            <a:solidFill>
              <a:srgbClr val="04628C"/>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nSpc>
                <a:spcPct val="95000"/>
              </a:lnSpc>
              <a:spcBef>
                <a:spcPct val="5000"/>
              </a:spcBef>
              <a:buClr>
                <a:schemeClr val="tx1"/>
              </a:buClr>
            </a:pPr>
            <a:endParaRPr lang="en-US"/>
          </a:p>
        </p:txBody>
      </p:sp>
      <p:sp>
        <p:nvSpPr>
          <p:cNvPr id="15369" name="AutoShape 5"/>
          <p:cNvSpPr>
            <a:spLocks noChangeArrowheads="1"/>
          </p:cNvSpPr>
          <p:nvPr/>
        </p:nvSpPr>
        <p:spPr bwMode="auto">
          <a:xfrm>
            <a:off x="2820987" y="4663440"/>
            <a:ext cx="180975" cy="322579"/>
          </a:xfrm>
          <a:prstGeom prst="roundRect">
            <a:avLst>
              <a:gd name="adj" fmla="val 16667"/>
            </a:avLst>
          </a:prstGeom>
          <a:noFill/>
          <a:ln w="190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nSpc>
                <a:spcPct val="95000"/>
              </a:lnSpc>
              <a:spcBef>
                <a:spcPct val="5000"/>
              </a:spcBef>
              <a:buClr>
                <a:schemeClr val="tx1"/>
              </a:buClr>
            </a:pPr>
            <a:endParaRPr lang="en-US"/>
          </a:p>
        </p:txBody>
      </p:sp>
      <p:sp>
        <p:nvSpPr>
          <p:cNvPr id="15370" name="Line 15"/>
          <p:cNvSpPr>
            <a:spLocks noChangeShapeType="1"/>
          </p:cNvSpPr>
          <p:nvPr/>
        </p:nvSpPr>
        <p:spPr bwMode="auto">
          <a:xfrm flipH="1">
            <a:off x="1816100" y="4935219"/>
            <a:ext cx="369094" cy="598806"/>
          </a:xfrm>
          <a:prstGeom prst="line">
            <a:avLst/>
          </a:prstGeom>
          <a:noFill/>
          <a:ln w="19050">
            <a:solidFill>
              <a:srgbClr val="04628C"/>
            </a:solidFill>
            <a:round/>
            <a:headEnd/>
            <a:tailEnd/>
          </a:ln>
          <a:extLst>
            <a:ext uri="{909E8E84-426E-40DD-AFC4-6F175D3DCCD1}">
              <a14:hiddenFill xmlns:a14="http://schemas.microsoft.com/office/drawing/2010/main">
                <a:noFill/>
              </a14:hiddenFill>
            </a:ext>
          </a:extLst>
        </p:spPr>
        <p:txBody>
          <a:bodyPr wrap="square" tIns="91440" bIns="91440">
            <a:spAutoFit/>
          </a:bodyPr>
          <a:lstStyle/>
          <a:p>
            <a:endParaRPr lang="en-US"/>
          </a:p>
        </p:txBody>
      </p:sp>
      <p:sp>
        <p:nvSpPr>
          <p:cNvPr id="15371" name="Text Box 14"/>
          <p:cNvSpPr txBox="1">
            <a:spLocks noChangeArrowheads="1"/>
          </p:cNvSpPr>
          <p:nvPr/>
        </p:nvSpPr>
        <p:spPr bwMode="auto">
          <a:xfrm>
            <a:off x="1470128" y="5607050"/>
            <a:ext cx="1098550" cy="615950"/>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cs typeface="Arial" charset="0"/>
              </a:defRPr>
            </a:lvl1pPr>
            <a:lvl2pPr marL="742950" indent="-285750" eaLnBrk="0" hangingPunct="0">
              <a:defRPr sz="2000" b="1">
                <a:solidFill>
                  <a:schemeClr val="bg1"/>
                </a:solidFill>
                <a:latin typeface="Arial" charset="0"/>
                <a:cs typeface="Arial" charset="0"/>
              </a:defRPr>
            </a:lvl2pPr>
            <a:lvl3pPr marL="1143000" indent="-228600" eaLnBrk="0" hangingPunct="0">
              <a:defRPr sz="2000" b="1">
                <a:solidFill>
                  <a:schemeClr val="bg1"/>
                </a:solidFill>
                <a:latin typeface="Arial" charset="0"/>
                <a:cs typeface="Arial" charset="0"/>
              </a:defRPr>
            </a:lvl3pPr>
            <a:lvl4pPr marL="1600200" indent="-228600" eaLnBrk="0" hangingPunct="0">
              <a:defRPr sz="2000" b="1">
                <a:solidFill>
                  <a:schemeClr val="bg1"/>
                </a:solidFill>
                <a:latin typeface="Arial" charset="0"/>
                <a:cs typeface="Arial" charset="0"/>
              </a:defRPr>
            </a:lvl4pPr>
            <a:lvl5pPr marL="2057400" indent="-228600" eaLnBrk="0" hangingPunct="0">
              <a:defRPr sz="2000" b="1">
                <a:solidFill>
                  <a:schemeClr val="bg1"/>
                </a:solidFill>
                <a:latin typeface="Arial" charset="0"/>
                <a:cs typeface="Arial" charset="0"/>
              </a:defRPr>
            </a:lvl5pPr>
            <a:lvl6pPr marL="2514600" indent="-228600" eaLnBrk="0" fontAlgn="base" hangingPunct="0">
              <a:spcBef>
                <a:spcPct val="0"/>
              </a:spcBef>
              <a:spcAft>
                <a:spcPct val="0"/>
              </a:spcAft>
              <a:defRPr sz="2000" b="1">
                <a:solidFill>
                  <a:schemeClr val="bg1"/>
                </a:solidFill>
                <a:latin typeface="Arial" charset="0"/>
                <a:cs typeface="Arial" charset="0"/>
              </a:defRPr>
            </a:lvl6pPr>
            <a:lvl7pPr marL="2971800" indent="-228600" eaLnBrk="0" fontAlgn="base" hangingPunct="0">
              <a:spcBef>
                <a:spcPct val="0"/>
              </a:spcBef>
              <a:spcAft>
                <a:spcPct val="0"/>
              </a:spcAft>
              <a:defRPr sz="2000" b="1">
                <a:solidFill>
                  <a:schemeClr val="bg1"/>
                </a:solidFill>
                <a:latin typeface="Arial" charset="0"/>
                <a:cs typeface="Arial" charset="0"/>
              </a:defRPr>
            </a:lvl7pPr>
            <a:lvl8pPr marL="3429000" indent="-228600" eaLnBrk="0" fontAlgn="base" hangingPunct="0">
              <a:spcBef>
                <a:spcPct val="0"/>
              </a:spcBef>
              <a:spcAft>
                <a:spcPct val="0"/>
              </a:spcAft>
              <a:defRPr sz="2000" b="1">
                <a:solidFill>
                  <a:schemeClr val="bg1"/>
                </a:solidFill>
                <a:latin typeface="Arial" charset="0"/>
                <a:cs typeface="Arial" charset="0"/>
              </a:defRPr>
            </a:lvl8pPr>
            <a:lvl9pPr marL="3886200" indent="-228600" eaLnBrk="0" fontAlgn="base" hangingPunct="0">
              <a:spcBef>
                <a:spcPct val="0"/>
              </a:spcBef>
              <a:spcAft>
                <a:spcPct val="0"/>
              </a:spcAft>
              <a:defRPr sz="2000" b="1">
                <a:solidFill>
                  <a:schemeClr val="bg1"/>
                </a:solidFill>
                <a:latin typeface="Arial" charset="0"/>
                <a:cs typeface="Arial" charset="0"/>
              </a:defRPr>
            </a:lvl9pPr>
          </a:lstStyle>
          <a:p>
            <a:pPr eaLnBrk="1" hangingPunct="1">
              <a:spcBef>
                <a:spcPct val="50000"/>
              </a:spcBef>
              <a:spcAft>
                <a:spcPct val="30000"/>
              </a:spcAft>
              <a:buClr>
                <a:schemeClr val="tx1"/>
              </a:buClr>
            </a:pPr>
            <a:r>
              <a:rPr lang="en-US" dirty="0">
                <a:solidFill>
                  <a:srgbClr val="04628C"/>
                </a:solidFill>
              </a:rPr>
              <a:t>Policy number</a:t>
            </a:r>
          </a:p>
        </p:txBody>
      </p:sp>
      <p:sp>
        <p:nvSpPr>
          <p:cNvPr id="16" name="Line 12"/>
          <p:cNvSpPr>
            <a:spLocks noChangeShapeType="1"/>
          </p:cNvSpPr>
          <p:nvPr/>
        </p:nvSpPr>
        <p:spPr bwMode="auto">
          <a:xfrm>
            <a:off x="2428080" y="1816030"/>
            <a:ext cx="225425" cy="1523518"/>
          </a:xfrm>
          <a:prstGeom prst="line">
            <a:avLst/>
          </a:prstGeom>
          <a:noFill/>
          <a:ln w="19050">
            <a:solidFill>
              <a:srgbClr val="D33819"/>
            </a:solidFill>
            <a:round/>
            <a:headEnd type="none" w="med" len="med"/>
            <a:tailEnd type="arrow"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3022260305"/>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Line 192"/>
          <p:cNvSpPr>
            <a:spLocks noChangeShapeType="1"/>
          </p:cNvSpPr>
          <p:nvPr/>
        </p:nvSpPr>
        <p:spPr bwMode="auto">
          <a:xfrm flipH="1">
            <a:off x="4221989" y="5208388"/>
            <a:ext cx="587375"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55" name="Line 189"/>
          <p:cNvSpPr>
            <a:spLocks noChangeShapeType="1"/>
          </p:cNvSpPr>
          <p:nvPr/>
        </p:nvSpPr>
        <p:spPr bwMode="auto">
          <a:xfrm flipH="1">
            <a:off x="4823651" y="4718139"/>
            <a:ext cx="659182"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3556" name="Line 190"/>
          <p:cNvSpPr>
            <a:spLocks noChangeShapeType="1"/>
          </p:cNvSpPr>
          <p:nvPr/>
        </p:nvSpPr>
        <p:spPr bwMode="auto">
          <a:xfrm flipH="1">
            <a:off x="4809363" y="5523001"/>
            <a:ext cx="2173588" cy="0"/>
          </a:xfrm>
          <a:prstGeom prst="line">
            <a:avLst/>
          </a:prstGeom>
          <a:noFill/>
          <a:ln w="19050">
            <a:solidFill>
              <a:schemeClr val="bg1"/>
            </a:solidFill>
            <a:prstDash val="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3557" name="Line 191"/>
          <p:cNvSpPr>
            <a:spLocks noChangeShapeType="1"/>
          </p:cNvSpPr>
          <p:nvPr/>
        </p:nvSpPr>
        <p:spPr bwMode="auto">
          <a:xfrm flipV="1">
            <a:off x="4809364" y="4718139"/>
            <a:ext cx="0" cy="401637"/>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58" name="Rectangle 2"/>
          <p:cNvSpPr>
            <a:spLocks noGrp="1" noChangeArrowheads="1"/>
          </p:cNvSpPr>
          <p:nvPr>
            <p:ph type="title"/>
          </p:nvPr>
        </p:nvSpPr>
        <p:spPr/>
        <p:txBody>
          <a:bodyPr/>
          <a:lstStyle/>
          <a:p>
            <a:pPr eaLnBrk="1" hangingPunct="1"/>
            <a:r>
              <a:rPr lang="en-US" smtClean="0"/>
              <a:t>Data generated from billing instruction</a:t>
            </a:r>
          </a:p>
        </p:txBody>
      </p:sp>
      <p:sp>
        <p:nvSpPr>
          <p:cNvPr id="23559" name="Rectangle 3"/>
          <p:cNvSpPr>
            <a:spLocks noGrp="1" noChangeArrowheads="1"/>
          </p:cNvSpPr>
          <p:nvPr>
            <p:ph idx="1"/>
          </p:nvPr>
        </p:nvSpPr>
        <p:spPr/>
        <p:txBody>
          <a:bodyPr/>
          <a:lstStyle/>
          <a:p>
            <a:pPr>
              <a:buFont typeface="Arial" charset="0"/>
              <a:buChar char="•"/>
            </a:pPr>
            <a:r>
              <a:rPr lang="en-US" dirty="0" smtClean="0"/>
              <a:t>From billing instructions, BillingCenter receives and generates:</a:t>
            </a:r>
          </a:p>
          <a:p>
            <a:pPr lvl="1"/>
            <a:r>
              <a:rPr lang="en-US" dirty="0" smtClean="0"/>
              <a:t>Policy-centric data</a:t>
            </a:r>
          </a:p>
          <a:p>
            <a:pPr lvl="1"/>
            <a:r>
              <a:rPr lang="en-US" dirty="0" smtClean="0"/>
              <a:t>Account-centric data</a:t>
            </a:r>
          </a:p>
        </p:txBody>
      </p:sp>
      <p:grpSp>
        <p:nvGrpSpPr>
          <p:cNvPr id="23560" name="Group 24"/>
          <p:cNvGrpSpPr>
            <a:grpSpLocks/>
          </p:cNvGrpSpPr>
          <p:nvPr/>
        </p:nvGrpSpPr>
        <p:grpSpPr bwMode="auto">
          <a:xfrm>
            <a:off x="3326181" y="2806962"/>
            <a:ext cx="872249" cy="981800"/>
            <a:chOff x="2324" y="435"/>
            <a:chExt cx="933" cy="1052"/>
          </a:xfrm>
        </p:grpSpPr>
        <p:sp>
          <p:nvSpPr>
            <p:cNvPr id="23825" name="AutoShape 25"/>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pPr>
                <a:lnSpc>
                  <a:spcPct val="95000"/>
                </a:lnSpc>
                <a:spcBef>
                  <a:spcPct val="5000"/>
                </a:spcBef>
                <a:buClr>
                  <a:schemeClr val="tx1"/>
                </a:buClr>
              </a:pPr>
              <a:endParaRPr lang="en-US"/>
            </a:p>
          </p:txBody>
        </p:sp>
        <p:sp>
          <p:nvSpPr>
            <p:cNvPr id="23826" name="Freeform 26"/>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pPr>
                <a:lnSpc>
                  <a:spcPct val="95000"/>
                </a:lnSpc>
                <a:spcBef>
                  <a:spcPct val="5000"/>
                </a:spcBef>
                <a:buClr>
                  <a:schemeClr val="tx1"/>
                </a:buClr>
              </a:pPr>
              <a:endParaRPr lang="en-US"/>
            </a:p>
          </p:txBody>
        </p:sp>
        <p:sp>
          <p:nvSpPr>
            <p:cNvPr id="23827" name="Freeform 27"/>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pPr>
                <a:lnSpc>
                  <a:spcPct val="95000"/>
                </a:lnSpc>
                <a:spcBef>
                  <a:spcPct val="5000"/>
                </a:spcBef>
                <a:buClr>
                  <a:schemeClr val="tx1"/>
                </a:buClr>
              </a:pPr>
              <a:endParaRPr lang="en-US"/>
            </a:p>
          </p:txBody>
        </p:sp>
        <p:sp>
          <p:nvSpPr>
            <p:cNvPr id="23828" name="Freeform 28"/>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pPr>
                <a:lnSpc>
                  <a:spcPct val="95000"/>
                </a:lnSpc>
                <a:spcBef>
                  <a:spcPct val="5000"/>
                </a:spcBef>
                <a:buClr>
                  <a:schemeClr val="tx1"/>
                </a:buClr>
              </a:pPr>
              <a:endParaRPr lang="en-US"/>
            </a:p>
          </p:txBody>
        </p:sp>
        <p:grpSp>
          <p:nvGrpSpPr>
            <p:cNvPr id="23829" name="Group 29"/>
            <p:cNvGrpSpPr>
              <a:grpSpLocks/>
            </p:cNvGrpSpPr>
            <p:nvPr/>
          </p:nvGrpSpPr>
          <p:grpSpPr bwMode="auto">
            <a:xfrm>
              <a:off x="2889" y="957"/>
              <a:ext cx="348" cy="510"/>
              <a:chOff x="2784" y="3210"/>
              <a:chExt cx="523" cy="772"/>
            </a:xfrm>
          </p:grpSpPr>
          <p:sp>
            <p:nvSpPr>
              <p:cNvPr id="23830" name="AutoShape 30"/>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nSpc>
                    <a:spcPct val="95000"/>
                  </a:lnSpc>
                  <a:spcBef>
                    <a:spcPct val="5000"/>
                  </a:spcBef>
                  <a:buClr>
                    <a:schemeClr val="tx1"/>
                  </a:buClr>
                </a:pPr>
                <a:endParaRPr lang="en-US"/>
              </a:p>
            </p:txBody>
          </p:sp>
          <p:sp>
            <p:nvSpPr>
              <p:cNvPr id="23831" name="AutoShape 31"/>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nSpc>
                    <a:spcPct val="95000"/>
                  </a:lnSpc>
                  <a:spcBef>
                    <a:spcPct val="5000"/>
                  </a:spcBef>
                  <a:buClr>
                    <a:schemeClr val="tx1"/>
                  </a:buClr>
                </a:pPr>
                <a:endParaRPr lang="en-US"/>
              </a:p>
            </p:txBody>
          </p:sp>
          <p:sp>
            <p:nvSpPr>
              <p:cNvPr id="23832" name="AutoShape 32"/>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nSpc>
                    <a:spcPct val="95000"/>
                  </a:lnSpc>
                  <a:spcBef>
                    <a:spcPct val="5000"/>
                  </a:spcBef>
                  <a:buClr>
                    <a:schemeClr val="tx1"/>
                  </a:buClr>
                </a:pPr>
                <a:endParaRPr lang="en-US"/>
              </a:p>
            </p:txBody>
          </p:sp>
          <p:sp>
            <p:nvSpPr>
              <p:cNvPr id="23833" name="Oval 33"/>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a:lnSpc>
                    <a:spcPct val="95000"/>
                  </a:lnSpc>
                  <a:spcBef>
                    <a:spcPct val="5000"/>
                  </a:spcBef>
                  <a:buClr>
                    <a:schemeClr val="tx1"/>
                  </a:buClr>
                </a:pPr>
                <a:endParaRPr lang="en-US"/>
              </a:p>
            </p:txBody>
          </p:sp>
        </p:grpSp>
      </p:grpSp>
      <p:grpSp>
        <p:nvGrpSpPr>
          <p:cNvPr id="23565" name="Group 98"/>
          <p:cNvGrpSpPr>
            <a:grpSpLocks/>
          </p:cNvGrpSpPr>
          <p:nvPr/>
        </p:nvGrpSpPr>
        <p:grpSpPr bwMode="auto">
          <a:xfrm>
            <a:off x="5403089" y="2681524"/>
            <a:ext cx="898525" cy="233362"/>
            <a:chOff x="3589" y="1559"/>
            <a:chExt cx="566" cy="147"/>
          </a:xfrm>
        </p:grpSpPr>
        <p:sp>
          <p:nvSpPr>
            <p:cNvPr id="23794" name="Rectangle 99"/>
            <p:cNvSpPr>
              <a:spLocks noChangeArrowheads="1"/>
            </p:cNvSpPr>
            <p:nvPr/>
          </p:nvSpPr>
          <p:spPr bwMode="auto">
            <a:xfrm>
              <a:off x="3589" y="1559"/>
              <a:ext cx="566" cy="147"/>
            </a:xfrm>
            <a:prstGeom prst="rect">
              <a:avLst/>
            </a:prstGeom>
            <a:solidFill>
              <a:srgbClr val="CCECFF"/>
            </a:solidFill>
            <a:ln w="12700" algn="ctr">
              <a:solidFill>
                <a:schemeClr val="bg1"/>
              </a:solidFill>
              <a:miter lim="800000"/>
              <a:headEnd/>
              <a:tailEnd/>
            </a:ln>
          </p:spPr>
          <p:txBody>
            <a:bodyPr lIns="0" tIns="0" rIns="0" bIns="0" anchor="ctr">
              <a:spAutoFit/>
            </a:bodyPr>
            <a:lstStyle/>
            <a:p>
              <a:pPr>
                <a:lnSpc>
                  <a:spcPct val="95000"/>
                </a:lnSpc>
                <a:spcBef>
                  <a:spcPct val="5000"/>
                </a:spcBef>
                <a:buClr>
                  <a:schemeClr val="tx1"/>
                </a:buClr>
              </a:pPr>
              <a:endParaRPr lang="en-US"/>
            </a:p>
          </p:txBody>
        </p:sp>
        <p:grpSp>
          <p:nvGrpSpPr>
            <p:cNvPr id="23795" name="Group 100"/>
            <p:cNvGrpSpPr>
              <a:grpSpLocks/>
            </p:cNvGrpSpPr>
            <p:nvPr/>
          </p:nvGrpSpPr>
          <p:grpSpPr bwMode="auto">
            <a:xfrm>
              <a:off x="4047" y="1570"/>
              <a:ext cx="65" cy="126"/>
              <a:chOff x="3439" y="1711"/>
              <a:chExt cx="631" cy="1219"/>
            </a:xfrm>
          </p:grpSpPr>
          <p:sp>
            <p:nvSpPr>
              <p:cNvPr id="23797" name="Freeform 101"/>
              <p:cNvSpPr>
                <a:spLocks/>
              </p:cNvSpPr>
              <p:nvPr/>
            </p:nvSpPr>
            <p:spPr bwMode="auto">
              <a:xfrm>
                <a:off x="3439" y="1849"/>
                <a:ext cx="631" cy="882"/>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lnSpc>
                    <a:spcPct val="95000"/>
                  </a:lnSpc>
                  <a:spcBef>
                    <a:spcPct val="5000"/>
                  </a:spcBef>
                  <a:buClr>
                    <a:schemeClr val="tx1"/>
                  </a:buClr>
                </a:pPr>
                <a:endParaRPr lang="en-US"/>
              </a:p>
            </p:txBody>
          </p:sp>
          <p:sp>
            <p:nvSpPr>
              <p:cNvPr id="23798" name="Line 102"/>
              <p:cNvSpPr>
                <a:spLocks noChangeShapeType="1"/>
              </p:cNvSpPr>
              <p:nvPr/>
            </p:nvSpPr>
            <p:spPr bwMode="auto">
              <a:xfrm>
                <a:off x="3773" y="1711"/>
                <a:ext cx="0" cy="1219"/>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3796" name="Rectangle 103"/>
            <p:cNvSpPr>
              <a:spLocks noChangeArrowheads="1"/>
            </p:cNvSpPr>
            <p:nvPr/>
          </p:nvSpPr>
          <p:spPr bwMode="auto">
            <a:xfrm>
              <a:off x="3638" y="1604"/>
              <a:ext cx="309" cy="58"/>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nSpc>
                  <a:spcPct val="95000"/>
                </a:lnSpc>
                <a:spcBef>
                  <a:spcPct val="5000"/>
                </a:spcBef>
                <a:buClr>
                  <a:schemeClr val="tx1"/>
                </a:buClr>
              </a:pPr>
              <a:endParaRPr lang="en-US"/>
            </a:p>
          </p:txBody>
        </p:sp>
      </p:grpSp>
      <p:grpSp>
        <p:nvGrpSpPr>
          <p:cNvPr id="23566" name="Group 110"/>
          <p:cNvGrpSpPr>
            <a:grpSpLocks/>
          </p:cNvGrpSpPr>
          <p:nvPr/>
        </p:nvGrpSpPr>
        <p:grpSpPr bwMode="auto">
          <a:xfrm>
            <a:off x="5625339" y="2845036"/>
            <a:ext cx="898525" cy="233363"/>
            <a:chOff x="3589" y="1559"/>
            <a:chExt cx="566" cy="147"/>
          </a:xfrm>
        </p:grpSpPr>
        <p:sp>
          <p:nvSpPr>
            <p:cNvPr id="23789" name="Rectangle 111"/>
            <p:cNvSpPr>
              <a:spLocks noChangeArrowheads="1"/>
            </p:cNvSpPr>
            <p:nvPr/>
          </p:nvSpPr>
          <p:spPr bwMode="auto">
            <a:xfrm>
              <a:off x="3589" y="1559"/>
              <a:ext cx="566" cy="147"/>
            </a:xfrm>
            <a:prstGeom prst="rect">
              <a:avLst/>
            </a:prstGeom>
            <a:solidFill>
              <a:srgbClr val="CCECFF"/>
            </a:solidFill>
            <a:ln w="12700" algn="ctr">
              <a:solidFill>
                <a:schemeClr val="bg1"/>
              </a:solidFill>
              <a:miter lim="800000"/>
              <a:headEnd/>
              <a:tailEnd/>
            </a:ln>
          </p:spPr>
          <p:txBody>
            <a:bodyPr lIns="0" tIns="0" rIns="0" bIns="0" anchor="ctr">
              <a:spAutoFit/>
            </a:bodyPr>
            <a:lstStyle/>
            <a:p>
              <a:pPr>
                <a:lnSpc>
                  <a:spcPct val="95000"/>
                </a:lnSpc>
                <a:spcBef>
                  <a:spcPct val="5000"/>
                </a:spcBef>
                <a:buClr>
                  <a:schemeClr val="tx1"/>
                </a:buClr>
              </a:pPr>
              <a:endParaRPr lang="en-US"/>
            </a:p>
          </p:txBody>
        </p:sp>
        <p:grpSp>
          <p:nvGrpSpPr>
            <p:cNvPr id="23790" name="Group 112"/>
            <p:cNvGrpSpPr>
              <a:grpSpLocks/>
            </p:cNvGrpSpPr>
            <p:nvPr/>
          </p:nvGrpSpPr>
          <p:grpSpPr bwMode="auto">
            <a:xfrm>
              <a:off x="4047" y="1570"/>
              <a:ext cx="65" cy="126"/>
              <a:chOff x="3439" y="1711"/>
              <a:chExt cx="631" cy="1219"/>
            </a:xfrm>
          </p:grpSpPr>
          <p:sp>
            <p:nvSpPr>
              <p:cNvPr id="23792" name="Freeform 113"/>
              <p:cNvSpPr>
                <a:spLocks/>
              </p:cNvSpPr>
              <p:nvPr/>
            </p:nvSpPr>
            <p:spPr bwMode="auto">
              <a:xfrm>
                <a:off x="3439" y="1849"/>
                <a:ext cx="631" cy="882"/>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lnSpc>
                    <a:spcPct val="95000"/>
                  </a:lnSpc>
                  <a:spcBef>
                    <a:spcPct val="5000"/>
                  </a:spcBef>
                  <a:buClr>
                    <a:schemeClr val="tx1"/>
                  </a:buClr>
                </a:pPr>
                <a:endParaRPr lang="en-US"/>
              </a:p>
            </p:txBody>
          </p:sp>
          <p:sp>
            <p:nvSpPr>
              <p:cNvPr id="23793" name="Line 114"/>
              <p:cNvSpPr>
                <a:spLocks noChangeShapeType="1"/>
              </p:cNvSpPr>
              <p:nvPr/>
            </p:nvSpPr>
            <p:spPr bwMode="auto">
              <a:xfrm>
                <a:off x="3773" y="1711"/>
                <a:ext cx="0" cy="1219"/>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3791" name="Rectangle 115"/>
            <p:cNvSpPr>
              <a:spLocks noChangeArrowheads="1"/>
            </p:cNvSpPr>
            <p:nvPr/>
          </p:nvSpPr>
          <p:spPr bwMode="auto">
            <a:xfrm>
              <a:off x="3638" y="1604"/>
              <a:ext cx="309" cy="58"/>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nSpc>
                  <a:spcPct val="95000"/>
                </a:lnSpc>
                <a:spcBef>
                  <a:spcPct val="5000"/>
                </a:spcBef>
                <a:buClr>
                  <a:schemeClr val="tx1"/>
                </a:buClr>
              </a:pPr>
              <a:endParaRPr lang="en-US"/>
            </a:p>
          </p:txBody>
        </p:sp>
      </p:grpSp>
      <p:grpSp>
        <p:nvGrpSpPr>
          <p:cNvPr id="23567" name="Group 116"/>
          <p:cNvGrpSpPr>
            <a:grpSpLocks/>
          </p:cNvGrpSpPr>
          <p:nvPr/>
        </p:nvGrpSpPr>
        <p:grpSpPr bwMode="auto">
          <a:xfrm>
            <a:off x="572869" y="3559214"/>
            <a:ext cx="977900" cy="966787"/>
            <a:chOff x="3131" y="3139"/>
            <a:chExt cx="711" cy="702"/>
          </a:xfrm>
        </p:grpSpPr>
        <p:sp>
          <p:nvSpPr>
            <p:cNvPr id="23785" name="Freeform 117"/>
            <p:cNvSpPr>
              <a:spLocks/>
            </p:cNvSpPr>
            <p:nvPr/>
          </p:nvSpPr>
          <p:spPr bwMode="auto">
            <a:xfrm>
              <a:off x="3238" y="3243"/>
              <a:ext cx="604" cy="598"/>
            </a:xfrm>
            <a:custGeom>
              <a:avLst/>
              <a:gdLst>
                <a:gd name="T0" fmla="*/ 0 w 1703"/>
                <a:gd name="T1" fmla="*/ 0 h 1703"/>
                <a:gd name="T2" fmla="*/ 0 w 1703"/>
                <a:gd name="T3" fmla="*/ 0 h 1703"/>
                <a:gd name="T4" fmla="*/ 0 w 1703"/>
                <a:gd name="T5" fmla="*/ 0 h 1703"/>
                <a:gd name="T6" fmla="*/ 0 w 1703"/>
                <a:gd name="T7" fmla="*/ 0 h 1703"/>
                <a:gd name="T8" fmla="*/ 0 w 1703"/>
                <a:gd name="T9" fmla="*/ 0 h 1703"/>
                <a:gd name="T10" fmla="*/ 0 w 1703"/>
                <a:gd name="T11" fmla="*/ 0 h 1703"/>
                <a:gd name="T12" fmla="*/ 0 60000 65536"/>
                <a:gd name="T13" fmla="*/ 0 60000 65536"/>
                <a:gd name="T14" fmla="*/ 0 60000 65536"/>
                <a:gd name="T15" fmla="*/ 0 60000 65536"/>
                <a:gd name="T16" fmla="*/ 0 60000 65536"/>
                <a:gd name="T17" fmla="*/ 0 60000 65536"/>
                <a:gd name="T18" fmla="*/ 0 w 1703"/>
                <a:gd name="T19" fmla="*/ 0 h 1703"/>
                <a:gd name="T20" fmla="*/ 1703 w 1703"/>
                <a:gd name="T21" fmla="*/ 1703 h 1703"/>
              </a:gdLst>
              <a:ahLst/>
              <a:cxnLst>
                <a:cxn ang="T12">
                  <a:pos x="T0" y="T1"/>
                </a:cxn>
                <a:cxn ang="T13">
                  <a:pos x="T2" y="T3"/>
                </a:cxn>
                <a:cxn ang="T14">
                  <a:pos x="T4" y="T5"/>
                </a:cxn>
                <a:cxn ang="T15">
                  <a:pos x="T6" y="T7"/>
                </a:cxn>
                <a:cxn ang="T16">
                  <a:pos x="T8" y="T9"/>
                </a:cxn>
                <a:cxn ang="T17">
                  <a:pos x="T10" y="T11"/>
                </a:cxn>
              </a:cxnLst>
              <a:rect l="T18" t="T19" r="T20" b="T21"/>
              <a:pathLst>
                <a:path w="1703" h="1703">
                  <a:moveTo>
                    <a:pt x="935" y="1703"/>
                  </a:moveTo>
                  <a:lnTo>
                    <a:pt x="0" y="718"/>
                  </a:lnTo>
                  <a:lnTo>
                    <a:pt x="100" y="100"/>
                  </a:lnTo>
                  <a:lnTo>
                    <a:pt x="751" y="0"/>
                  </a:lnTo>
                  <a:lnTo>
                    <a:pt x="1703" y="977"/>
                  </a:lnTo>
                  <a:lnTo>
                    <a:pt x="935" y="1703"/>
                  </a:lnTo>
                  <a:close/>
                </a:path>
              </a:pathLst>
            </a:custGeom>
            <a:solidFill>
              <a:srgbClr val="FFFFCC"/>
            </a:solidFill>
            <a:ln w="12700">
              <a:solidFill>
                <a:schemeClr val="bg1"/>
              </a:solidFill>
              <a:round/>
              <a:headEnd/>
              <a:tailEnd/>
            </a:ln>
          </p:spPr>
          <p:txBody>
            <a:bodyPr lIns="0" tIns="0" rIns="0" bIns="0" anchor="ctr">
              <a:spAutoFit/>
            </a:bodyPr>
            <a:lstStyle/>
            <a:p>
              <a:pPr>
                <a:lnSpc>
                  <a:spcPct val="95000"/>
                </a:lnSpc>
                <a:spcBef>
                  <a:spcPct val="5000"/>
                </a:spcBef>
                <a:buClr>
                  <a:schemeClr val="tx1"/>
                </a:buClr>
              </a:pPr>
              <a:endParaRPr lang="en-US"/>
            </a:p>
          </p:txBody>
        </p:sp>
        <p:sp>
          <p:nvSpPr>
            <p:cNvPr id="23786" name="Freeform 118"/>
            <p:cNvSpPr>
              <a:spLocks/>
            </p:cNvSpPr>
            <p:nvPr/>
          </p:nvSpPr>
          <p:spPr bwMode="auto">
            <a:xfrm>
              <a:off x="3131" y="3139"/>
              <a:ext cx="224" cy="216"/>
            </a:xfrm>
            <a:custGeom>
              <a:avLst/>
              <a:gdLst>
                <a:gd name="T0" fmla="*/ 0 w 609"/>
                <a:gd name="T1" fmla="*/ 0 h 587"/>
                <a:gd name="T2" fmla="*/ 0 w 609"/>
                <a:gd name="T3" fmla="*/ 0 h 587"/>
                <a:gd name="T4" fmla="*/ 0 w 609"/>
                <a:gd name="T5" fmla="*/ 0 h 587"/>
                <a:gd name="T6" fmla="*/ 0 w 609"/>
                <a:gd name="T7" fmla="*/ 0 h 587"/>
                <a:gd name="T8" fmla="*/ 0 w 609"/>
                <a:gd name="T9" fmla="*/ 0 h 587"/>
                <a:gd name="T10" fmla="*/ 0 w 609"/>
                <a:gd name="T11" fmla="*/ 0 h 587"/>
                <a:gd name="T12" fmla="*/ 0 w 609"/>
                <a:gd name="T13" fmla="*/ 0 h 587"/>
                <a:gd name="T14" fmla="*/ 0 60000 65536"/>
                <a:gd name="T15" fmla="*/ 0 60000 65536"/>
                <a:gd name="T16" fmla="*/ 0 60000 65536"/>
                <a:gd name="T17" fmla="*/ 0 60000 65536"/>
                <a:gd name="T18" fmla="*/ 0 60000 65536"/>
                <a:gd name="T19" fmla="*/ 0 60000 65536"/>
                <a:gd name="T20" fmla="*/ 0 60000 65536"/>
                <a:gd name="T21" fmla="*/ 0 w 609"/>
                <a:gd name="T22" fmla="*/ 0 h 587"/>
                <a:gd name="T23" fmla="*/ 609 w 609"/>
                <a:gd name="T24" fmla="*/ 587 h 5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9" h="587">
                  <a:moveTo>
                    <a:pt x="609" y="563"/>
                  </a:moveTo>
                  <a:cubicBezTo>
                    <a:pt x="502" y="575"/>
                    <a:pt x="396" y="587"/>
                    <a:pt x="325" y="563"/>
                  </a:cubicBezTo>
                  <a:cubicBezTo>
                    <a:pt x="254" y="539"/>
                    <a:pt x="194" y="479"/>
                    <a:pt x="183" y="421"/>
                  </a:cubicBezTo>
                  <a:cubicBezTo>
                    <a:pt x="172" y="363"/>
                    <a:pt x="244" y="273"/>
                    <a:pt x="259" y="212"/>
                  </a:cubicBezTo>
                  <a:cubicBezTo>
                    <a:pt x="274" y="151"/>
                    <a:pt x="288" y="88"/>
                    <a:pt x="275" y="53"/>
                  </a:cubicBezTo>
                  <a:cubicBezTo>
                    <a:pt x="262" y="18"/>
                    <a:pt x="229" y="6"/>
                    <a:pt x="183" y="3"/>
                  </a:cubicBezTo>
                  <a:cubicBezTo>
                    <a:pt x="137" y="0"/>
                    <a:pt x="68" y="18"/>
                    <a:pt x="0" y="37"/>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lnSpc>
                  <a:spcPct val="95000"/>
                </a:lnSpc>
                <a:spcBef>
                  <a:spcPct val="5000"/>
                </a:spcBef>
                <a:buClr>
                  <a:schemeClr val="tx1"/>
                </a:buClr>
              </a:pPr>
              <a:endParaRPr lang="en-US"/>
            </a:p>
          </p:txBody>
        </p:sp>
        <p:sp>
          <p:nvSpPr>
            <p:cNvPr id="23787" name="Oval 119"/>
            <p:cNvSpPr>
              <a:spLocks noChangeArrowheads="1"/>
            </p:cNvSpPr>
            <p:nvPr/>
          </p:nvSpPr>
          <p:spPr bwMode="auto">
            <a:xfrm>
              <a:off x="3292" y="3303"/>
              <a:ext cx="92" cy="92"/>
            </a:xfrm>
            <a:prstGeom prst="ellipse">
              <a:avLst/>
            </a:prstGeom>
            <a:solidFill>
              <a:schemeClr val="bg1"/>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a:lnSpc>
                  <a:spcPct val="95000"/>
                </a:lnSpc>
                <a:spcBef>
                  <a:spcPct val="5000"/>
                </a:spcBef>
                <a:buClr>
                  <a:schemeClr val="tx1"/>
                </a:buClr>
              </a:pPr>
              <a:endParaRPr lang="en-US"/>
            </a:p>
          </p:txBody>
        </p:sp>
        <p:pic>
          <p:nvPicPr>
            <p:cNvPr id="23788" name="Picture 120"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700000">
              <a:off x="3404" y="3341"/>
              <a:ext cx="275"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568" name="Group 281"/>
          <p:cNvGrpSpPr>
            <a:grpSpLocks/>
          </p:cNvGrpSpPr>
          <p:nvPr/>
        </p:nvGrpSpPr>
        <p:grpSpPr bwMode="auto">
          <a:xfrm>
            <a:off x="4221989" y="2843449"/>
            <a:ext cx="1174750" cy="804862"/>
            <a:chOff x="4967288" y="1062711"/>
            <a:chExt cx="1174750" cy="804863"/>
          </a:xfrm>
        </p:grpSpPr>
        <p:sp>
          <p:nvSpPr>
            <p:cNvPr id="23781" name="Line 192"/>
            <p:cNvSpPr>
              <a:spLocks noChangeShapeType="1"/>
            </p:cNvSpPr>
            <p:nvPr/>
          </p:nvSpPr>
          <p:spPr bwMode="auto">
            <a:xfrm flipH="1">
              <a:off x="4967288" y="1480224"/>
              <a:ext cx="587375"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782" name="Line 189"/>
            <p:cNvSpPr>
              <a:spLocks noChangeShapeType="1"/>
            </p:cNvSpPr>
            <p:nvPr/>
          </p:nvSpPr>
          <p:spPr bwMode="auto">
            <a:xfrm flipH="1">
              <a:off x="5568950" y="1062711"/>
              <a:ext cx="573088"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783" name="Line 190"/>
            <p:cNvSpPr>
              <a:spLocks noChangeShapeType="1"/>
            </p:cNvSpPr>
            <p:nvPr/>
          </p:nvSpPr>
          <p:spPr bwMode="auto">
            <a:xfrm flipH="1">
              <a:off x="5554663" y="1867574"/>
              <a:ext cx="587375"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784" name="Line 191"/>
            <p:cNvSpPr>
              <a:spLocks noChangeShapeType="1"/>
            </p:cNvSpPr>
            <p:nvPr/>
          </p:nvSpPr>
          <p:spPr bwMode="auto">
            <a:xfrm flipV="1">
              <a:off x="5554663" y="1062711"/>
              <a:ext cx="0" cy="804863"/>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3569" name="Line 194"/>
          <p:cNvSpPr>
            <a:spLocks noChangeShapeType="1"/>
          </p:cNvSpPr>
          <p:nvPr/>
        </p:nvSpPr>
        <p:spPr bwMode="auto">
          <a:xfrm flipV="1">
            <a:off x="1358139" y="3059348"/>
            <a:ext cx="1889125" cy="899677"/>
          </a:xfrm>
          <a:prstGeom prst="line">
            <a:avLst/>
          </a:prstGeom>
          <a:noFill/>
          <a:ln w="19050">
            <a:solidFill>
              <a:schemeClr val="bg1"/>
            </a:solidFill>
            <a:round/>
            <a:headEnd type="none" w="med" len="med"/>
            <a:tailEnd type="arrow"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3570" name="Line 195"/>
          <p:cNvSpPr>
            <a:spLocks noChangeShapeType="1"/>
          </p:cNvSpPr>
          <p:nvPr/>
        </p:nvSpPr>
        <p:spPr bwMode="auto">
          <a:xfrm>
            <a:off x="1358139" y="4403526"/>
            <a:ext cx="1646237" cy="784225"/>
          </a:xfrm>
          <a:prstGeom prst="line">
            <a:avLst/>
          </a:prstGeom>
          <a:noFill/>
          <a:ln w="19050">
            <a:solidFill>
              <a:schemeClr val="bg1"/>
            </a:solidFill>
            <a:round/>
            <a:headEnd type="none" w="med" len="med"/>
            <a:tailEnd type="arrow"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71" name="Text Box 197"/>
          <p:cNvSpPr txBox="1">
            <a:spLocks noChangeArrowheads="1"/>
          </p:cNvSpPr>
          <p:nvPr/>
        </p:nvSpPr>
        <p:spPr bwMode="auto">
          <a:xfrm>
            <a:off x="3356801" y="2523929"/>
            <a:ext cx="7635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cs typeface="Arial" charset="0"/>
              </a:defRPr>
            </a:lvl1pPr>
            <a:lvl2pPr marL="742950" indent="-285750" eaLnBrk="0" hangingPunct="0">
              <a:defRPr sz="2000" b="1">
                <a:solidFill>
                  <a:schemeClr val="bg1"/>
                </a:solidFill>
                <a:latin typeface="Arial" charset="0"/>
                <a:cs typeface="Arial" charset="0"/>
              </a:defRPr>
            </a:lvl2pPr>
            <a:lvl3pPr marL="1143000" indent="-228600" eaLnBrk="0" hangingPunct="0">
              <a:defRPr sz="2000" b="1">
                <a:solidFill>
                  <a:schemeClr val="bg1"/>
                </a:solidFill>
                <a:latin typeface="Arial" charset="0"/>
                <a:cs typeface="Arial" charset="0"/>
              </a:defRPr>
            </a:lvl3pPr>
            <a:lvl4pPr marL="1600200" indent="-228600" eaLnBrk="0" hangingPunct="0">
              <a:defRPr sz="2000" b="1">
                <a:solidFill>
                  <a:schemeClr val="bg1"/>
                </a:solidFill>
                <a:latin typeface="Arial" charset="0"/>
                <a:cs typeface="Arial" charset="0"/>
              </a:defRPr>
            </a:lvl4pPr>
            <a:lvl5pPr marL="2057400" indent="-228600" eaLnBrk="0" hangingPunct="0">
              <a:defRPr sz="2000" b="1">
                <a:solidFill>
                  <a:schemeClr val="bg1"/>
                </a:solidFill>
                <a:latin typeface="Arial" charset="0"/>
                <a:cs typeface="Arial" charset="0"/>
              </a:defRPr>
            </a:lvl5pPr>
            <a:lvl6pPr marL="2514600" indent="-228600" eaLnBrk="0" fontAlgn="base" hangingPunct="0">
              <a:spcBef>
                <a:spcPct val="0"/>
              </a:spcBef>
              <a:spcAft>
                <a:spcPct val="0"/>
              </a:spcAft>
              <a:defRPr sz="2000" b="1">
                <a:solidFill>
                  <a:schemeClr val="bg1"/>
                </a:solidFill>
                <a:latin typeface="Arial" charset="0"/>
                <a:cs typeface="Arial" charset="0"/>
              </a:defRPr>
            </a:lvl6pPr>
            <a:lvl7pPr marL="2971800" indent="-228600" eaLnBrk="0" fontAlgn="base" hangingPunct="0">
              <a:spcBef>
                <a:spcPct val="0"/>
              </a:spcBef>
              <a:spcAft>
                <a:spcPct val="0"/>
              </a:spcAft>
              <a:defRPr sz="2000" b="1">
                <a:solidFill>
                  <a:schemeClr val="bg1"/>
                </a:solidFill>
                <a:latin typeface="Arial" charset="0"/>
                <a:cs typeface="Arial" charset="0"/>
              </a:defRPr>
            </a:lvl7pPr>
            <a:lvl8pPr marL="3429000" indent="-228600" eaLnBrk="0" fontAlgn="base" hangingPunct="0">
              <a:spcBef>
                <a:spcPct val="0"/>
              </a:spcBef>
              <a:spcAft>
                <a:spcPct val="0"/>
              </a:spcAft>
              <a:defRPr sz="2000" b="1">
                <a:solidFill>
                  <a:schemeClr val="bg1"/>
                </a:solidFill>
                <a:latin typeface="Arial" charset="0"/>
                <a:cs typeface="Arial" charset="0"/>
              </a:defRPr>
            </a:lvl8pPr>
            <a:lvl9pPr marL="3886200" indent="-228600" eaLnBrk="0" fontAlgn="base" hangingPunct="0">
              <a:spcBef>
                <a:spcPct val="0"/>
              </a:spcBef>
              <a:spcAft>
                <a:spcPct val="0"/>
              </a:spcAft>
              <a:defRPr sz="2000" b="1">
                <a:solidFill>
                  <a:schemeClr val="bg1"/>
                </a:solidFill>
                <a:latin typeface="Arial" charset="0"/>
                <a:cs typeface="Arial" charset="0"/>
              </a:defRPr>
            </a:lvl9pPr>
          </a:lstStyle>
          <a:p>
            <a:pPr algn="ctr" eaLnBrk="1" hangingPunct="1">
              <a:spcBef>
                <a:spcPct val="50000"/>
              </a:spcBef>
              <a:spcAft>
                <a:spcPct val="30000"/>
              </a:spcAft>
              <a:buClr>
                <a:schemeClr val="tx1"/>
              </a:buClr>
            </a:pPr>
            <a:r>
              <a:rPr lang="en-US" sz="1800" dirty="0"/>
              <a:t>Policy</a:t>
            </a:r>
          </a:p>
        </p:txBody>
      </p:sp>
      <p:sp>
        <p:nvSpPr>
          <p:cNvPr id="23572" name="Text Box 198"/>
          <p:cNvSpPr txBox="1">
            <a:spLocks noChangeArrowheads="1"/>
          </p:cNvSpPr>
          <p:nvPr/>
        </p:nvSpPr>
        <p:spPr bwMode="auto">
          <a:xfrm>
            <a:off x="6874701" y="2803761"/>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cs typeface="Arial" charset="0"/>
              </a:defRPr>
            </a:lvl1pPr>
            <a:lvl2pPr marL="742950" indent="-285750" eaLnBrk="0" hangingPunct="0">
              <a:defRPr sz="2000" b="1">
                <a:solidFill>
                  <a:schemeClr val="bg1"/>
                </a:solidFill>
                <a:latin typeface="Arial" charset="0"/>
                <a:cs typeface="Arial" charset="0"/>
              </a:defRPr>
            </a:lvl2pPr>
            <a:lvl3pPr marL="1143000" indent="-228600" eaLnBrk="0" hangingPunct="0">
              <a:defRPr sz="2000" b="1">
                <a:solidFill>
                  <a:schemeClr val="bg1"/>
                </a:solidFill>
                <a:latin typeface="Arial" charset="0"/>
                <a:cs typeface="Arial" charset="0"/>
              </a:defRPr>
            </a:lvl3pPr>
            <a:lvl4pPr marL="1600200" indent="-228600" eaLnBrk="0" hangingPunct="0">
              <a:defRPr sz="2000" b="1">
                <a:solidFill>
                  <a:schemeClr val="bg1"/>
                </a:solidFill>
                <a:latin typeface="Arial" charset="0"/>
                <a:cs typeface="Arial" charset="0"/>
              </a:defRPr>
            </a:lvl4pPr>
            <a:lvl5pPr marL="2057400" indent="-228600" eaLnBrk="0" hangingPunct="0">
              <a:defRPr sz="2000" b="1">
                <a:solidFill>
                  <a:schemeClr val="bg1"/>
                </a:solidFill>
                <a:latin typeface="Arial" charset="0"/>
                <a:cs typeface="Arial" charset="0"/>
              </a:defRPr>
            </a:lvl5pPr>
            <a:lvl6pPr marL="2514600" indent="-228600" eaLnBrk="0" fontAlgn="base" hangingPunct="0">
              <a:spcBef>
                <a:spcPct val="0"/>
              </a:spcBef>
              <a:spcAft>
                <a:spcPct val="0"/>
              </a:spcAft>
              <a:defRPr sz="2000" b="1">
                <a:solidFill>
                  <a:schemeClr val="bg1"/>
                </a:solidFill>
                <a:latin typeface="Arial" charset="0"/>
                <a:cs typeface="Arial" charset="0"/>
              </a:defRPr>
            </a:lvl6pPr>
            <a:lvl7pPr marL="2971800" indent="-228600" eaLnBrk="0" fontAlgn="base" hangingPunct="0">
              <a:spcBef>
                <a:spcPct val="0"/>
              </a:spcBef>
              <a:spcAft>
                <a:spcPct val="0"/>
              </a:spcAft>
              <a:defRPr sz="2000" b="1">
                <a:solidFill>
                  <a:schemeClr val="bg1"/>
                </a:solidFill>
                <a:latin typeface="Arial" charset="0"/>
                <a:cs typeface="Arial" charset="0"/>
              </a:defRPr>
            </a:lvl7pPr>
            <a:lvl8pPr marL="3429000" indent="-228600" eaLnBrk="0" fontAlgn="base" hangingPunct="0">
              <a:spcBef>
                <a:spcPct val="0"/>
              </a:spcBef>
              <a:spcAft>
                <a:spcPct val="0"/>
              </a:spcAft>
              <a:defRPr sz="2000" b="1">
                <a:solidFill>
                  <a:schemeClr val="bg1"/>
                </a:solidFill>
                <a:latin typeface="Arial" charset="0"/>
                <a:cs typeface="Arial" charset="0"/>
              </a:defRPr>
            </a:lvl8pPr>
            <a:lvl9pPr marL="3886200" indent="-228600" eaLnBrk="0" fontAlgn="base" hangingPunct="0">
              <a:spcBef>
                <a:spcPct val="0"/>
              </a:spcBef>
              <a:spcAft>
                <a:spcPct val="0"/>
              </a:spcAft>
              <a:defRPr sz="2000" b="1">
                <a:solidFill>
                  <a:schemeClr val="bg1"/>
                </a:solidFill>
                <a:latin typeface="Arial" charset="0"/>
                <a:cs typeface="Arial" charset="0"/>
              </a:defRPr>
            </a:lvl9pPr>
          </a:lstStyle>
          <a:p>
            <a:pPr eaLnBrk="1" hangingPunct="1">
              <a:spcBef>
                <a:spcPct val="50000"/>
              </a:spcBef>
              <a:spcAft>
                <a:spcPct val="30000"/>
              </a:spcAft>
              <a:buClr>
                <a:schemeClr val="tx1"/>
              </a:buClr>
            </a:pPr>
            <a:r>
              <a:rPr lang="en-US" sz="1800"/>
              <a:t>Charges</a:t>
            </a:r>
          </a:p>
        </p:txBody>
      </p:sp>
      <p:sp>
        <p:nvSpPr>
          <p:cNvPr id="23573" name="Text Box 203"/>
          <p:cNvSpPr txBox="1">
            <a:spLocks noChangeArrowheads="1"/>
          </p:cNvSpPr>
          <p:nvPr/>
        </p:nvSpPr>
        <p:spPr bwMode="auto">
          <a:xfrm>
            <a:off x="6692139" y="3597511"/>
            <a:ext cx="15795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cs typeface="Arial" charset="0"/>
              </a:defRPr>
            </a:lvl1pPr>
            <a:lvl2pPr marL="742950" indent="-285750" eaLnBrk="0" hangingPunct="0">
              <a:defRPr sz="2000" b="1">
                <a:solidFill>
                  <a:schemeClr val="bg1"/>
                </a:solidFill>
                <a:latin typeface="Arial" charset="0"/>
                <a:cs typeface="Arial" charset="0"/>
              </a:defRPr>
            </a:lvl2pPr>
            <a:lvl3pPr marL="1143000" indent="-228600" eaLnBrk="0" hangingPunct="0">
              <a:defRPr sz="2000" b="1">
                <a:solidFill>
                  <a:schemeClr val="bg1"/>
                </a:solidFill>
                <a:latin typeface="Arial" charset="0"/>
                <a:cs typeface="Arial" charset="0"/>
              </a:defRPr>
            </a:lvl3pPr>
            <a:lvl4pPr marL="1600200" indent="-228600" eaLnBrk="0" hangingPunct="0">
              <a:defRPr sz="2000" b="1">
                <a:solidFill>
                  <a:schemeClr val="bg1"/>
                </a:solidFill>
                <a:latin typeface="Arial" charset="0"/>
                <a:cs typeface="Arial" charset="0"/>
              </a:defRPr>
            </a:lvl4pPr>
            <a:lvl5pPr marL="2057400" indent="-228600" eaLnBrk="0" hangingPunct="0">
              <a:defRPr sz="2000" b="1">
                <a:solidFill>
                  <a:schemeClr val="bg1"/>
                </a:solidFill>
                <a:latin typeface="Arial" charset="0"/>
                <a:cs typeface="Arial" charset="0"/>
              </a:defRPr>
            </a:lvl5pPr>
            <a:lvl6pPr marL="2514600" indent="-228600" eaLnBrk="0" fontAlgn="base" hangingPunct="0">
              <a:spcBef>
                <a:spcPct val="0"/>
              </a:spcBef>
              <a:spcAft>
                <a:spcPct val="0"/>
              </a:spcAft>
              <a:defRPr sz="2000" b="1">
                <a:solidFill>
                  <a:schemeClr val="bg1"/>
                </a:solidFill>
                <a:latin typeface="Arial" charset="0"/>
                <a:cs typeface="Arial" charset="0"/>
              </a:defRPr>
            </a:lvl6pPr>
            <a:lvl7pPr marL="2971800" indent="-228600" eaLnBrk="0" fontAlgn="base" hangingPunct="0">
              <a:spcBef>
                <a:spcPct val="0"/>
              </a:spcBef>
              <a:spcAft>
                <a:spcPct val="0"/>
              </a:spcAft>
              <a:defRPr sz="2000" b="1">
                <a:solidFill>
                  <a:schemeClr val="bg1"/>
                </a:solidFill>
                <a:latin typeface="Arial" charset="0"/>
                <a:cs typeface="Arial" charset="0"/>
              </a:defRPr>
            </a:lvl7pPr>
            <a:lvl8pPr marL="3429000" indent="-228600" eaLnBrk="0" fontAlgn="base" hangingPunct="0">
              <a:spcBef>
                <a:spcPct val="0"/>
              </a:spcBef>
              <a:spcAft>
                <a:spcPct val="0"/>
              </a:spcAft>
              <a:defRPr sz="2000" b="1">
                <a:solidFill>
                  <a:schemeClr val="bg1"/>
                </a:solidFill>
                <a:latin typeface="Arial" charset="0"/>
                <a:cs typeface="Arial" charset="0"/>
              </a:defRPr>
            </a:lvl8pPr>
            <a:lvl9pPr marL="3886200" indent="-228600" eaLnBrk="0" fontAlgn="base" hangingPunct="0">
              <a:spcBef>
                <a:spcPct val="0"/>
              </a:spcBef>
              <a:spcAft>
                <a:spcPct val="0"/>
              </a:spcAft>
              <a:defRPr sz="2000" b="1">
                <a:solidFill>
                  <a:schemeClr val="bg1"/>
                </a:solidFill>
                <a:latin typeface="Arial" charset="0"/>
                <a:cs typeface="Arial" charset="0"/>
              </a:defRPr>
            </a:lvl9pPr>
          </a:lstStyle>
          <a:p>
            <a:pPr eaLnBrk="1" hangingPunct="1">
              <a:spcBef>
                <a:spcPct val="50000"/>
              </a:spcBef>
              <a:spcAft>
                <a:spcPct val="30000"/>
              </a:spcAft>
              <a:buClr>
                <a:schemeClr val="tx1"/>
              </a:buClr>
            </a:pPr>
            <a:r>
              <a:rPr lang="en-US" sz="1800"/>
              <a:t>Transactions</a:t>
            </a:r>
          </a:p>
        </p:txBody>
      </p:sp>
      <p:grpSp>
        <p:nvGrpSpPr>
          <p:cNvPr id="23748" name="Group 35"/>
          <p:cNvGrpSpPr>
            <a:grpSpLocks/>
          </p:cNvGrpSpPr>
          <p:nvPr/>
        </p:nvGrpSpPr>
        <p:grpSpPr bwMode="auto">
          <a:xfrm>
            <a:off x="5482834" y="4255108"/>
            <a:ext cx="564780" cy="637655"/>
            <a:chOff x="2683" y="1519"/>
            <a:chExt cx="557" cy="628"/>
          </a:xfrm>
        </p:grpSpPr>
        <p:sp>
          <p:nvSpPr>
            <p:cNvPr id="23770" name="AutoShape 36"/>
            <p:cNvSpPr>
              <a:spLocks noChangeArrowheads="1"/>
            </p:cNvSpPr>
            <p:nvPr/>
          </p:nvSpPr>
          <p:spPr bwMode="auto">
            <a:xfrm rot="10800000" flipH="1">
              <a:off x="2683" y="1519"/>
              <a:ext cx="557" cy="628"/>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pPr>
                <a:lnSpc>
                  <a:spcPct val="95000"/>
                </a:lnSpc>
                <a:spcBef>
                  <a:spcPct val="5000"/>
                </a:spcBef>
                <a:buClr>
                  <a:schemeClr val="tx1"/>
                </a:buClr>
              </a:pPr>
              <a:endParaRPr lang="en-US"/>
            </a:p>
          </p:txBody>
        </p:sp>
        <p:pic>
          <p:nvPicPr>
            <p:cNvPr id="23771" name="Picture 37"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6" y="1935"/>
              <a:ext cx="132"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772" name="Line 38"/>
            <p:cNvSpPr>
              <a:spLocks noChangeShapeType="1"/>
            </p:cNvSpPr>
            <p:nvPr/>
          </p:nvSpPr>
          <p:spPr bwMode="auto">
            <a:xfrm>
              <a:off x="2761" y="1915"/>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773" name="Line 39"/>
            <p:cNvSpPr>
              <a:spLocks noChangeShapeType="1"/>
            </p:cNvSpPr>
            <p:nvPr/>
          </p:nvSpPr>
          <p:spPr bwMode="auto">
            <a:xfrm>
              <a:off x="3076" y="191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774" name="Line 40"/>
            <p:cNvSpPr>
              <a:spLocks noChangeShapeType="1"/>
            </p:cNvSpPr>
            <p:nvPr/>
          </p:nvSpPr>
          <p:spPr bwMode="auto">
            <a:xfrm>
              <a:off x="2761" y="1845"/>
              <a:ext cx="1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775" name="Line 41"/>
            <p:cNvSpPr>
              <a:spLocks noChangeShapeType="1"/>
            </p:cNvSpPr>
            <p:nvPr/>
          </p:nvSpPr>
          <p:spPr bwMode="auto">
            <a:xfrm>
              <a:off x="3076" y="184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776" name="Line 42"/>
            <p:cNvSpPr>
              <a:spLocks noChangeShapeType="1"/>
            </p:cNvSpPr>
            <p:nvPr/>
          </p:nvSpPr>
          <p:spPr bwMode="auto">
            <a:xfrm>
              <a:off x="2761" y="1776"/>
              <a:ext cx="2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777" name="Line 43"/>
            <p:cNvSpPr>
              <a:spLocks noChangeShapeType="1"/>
            </p:cNvSpPr>
            <p:nvPr/>
          </p:nvSpPr>
          <p:spPr bwMode="auto">
            <a:xfrm>
              <a:off x="3076" y="1776"/>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778" name="Line 44"/>
            <p:cNvSpPr>
              <a:spLocks noChangeShapeType="1"/>
            </p:cNvSpPr>
            <p:nvPr/>
          </p:nvSpPr>
          <p:spPr bwMode="auto">
            <a:xfrm>
              <a:off x="2761" y="1707"/>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779" name="Line 45"/>
            <p:cNvSpPr>
              <a:spLocks noChangeShapeType="1"/>
            </p:cNvSpPr>
            <p:nvPr/>
          </p:nvSpPr>
          <p:spPr bwMode="auto">
            <a:xfrm>
              <a:off x="3076" y="1707"/>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780" name="Line 46"/>
            <p:cNvSpPr>
              <a:spLocks noChangeShapeType="1"/>
            </p:cNvSpPr>
            <p:nvPr/>
          </p:nvSpPr>
          <p:spPr bwMode="auto">
            <a:xfrm>
              <a:off x="2759" y="1612"/>
              <a:ext cx="4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23715" name="Group 122"/>
          <p:cNvGrpSpPr>
            <a:grpSpLocks/>
          </p:cNvGrpSpPr>
          <p:nvPr/>
        </p:nvGrpSpPr>
        <p:grpSpPr bwMode="auto">
          <a:xfrm>
            <a:off x="5797159" y="4415446"/>
            <a:ext cx="564780" cy="637655"/>
            <a:chOff x="2683" y="1519"/>
            <a:chExt cx="557" cy="628"/>
          </a:xfrm>
        </p:grpSpPr>
        <p:sp>
          <p:nvSpPr>
            <p:cNvPr id="23737" name="AutoShape 123"/>
            <p:cNvSpPr>
              <a:spLocks noChangeArrowheads="1"/>
            </p:cNvSpPr>
            <p:nvPr/>
          </p:nvSpPr>
          <p:spPr bwMode="auto">
            <a:xfrm rot="10800000" flipH="1">
              <a:off x="2683" y="1519"/>
              <a:ext cx="557" cy="628"/>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pPr>
                <a:lnSpc>
                  <a:spcPct val="95000"/>
                </a:lnSpc>
                <a:spcBef>
                  <a:spcPct val="5000"/>
                </a:spcBef>
                <a:buClr>
                  <a:schemeClr val="tx1"/>
                </a:buClr>
              </a:pPr>
              <a:endParaRPr lang="en-US"/>
            </a:p>
          </p:txBody>
        </p:sp>
        <p:pic>
          <p:nvPicPr>
            <p:cNvPr id="23738" name="Picture 124"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6" y="1935"/>
              <a:ext cx="132"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739" name="Line 125"/>
            <p:cNvSpPr>
              <a:spLocks noChangeShapeType="1"/>
            </p:cNvSpPr>
            <p:nvPr/>
          </p:nvSpPr>
          <p:spPr bwMode="auto">
            <a:xfrm>
              <a:off x="2761" y="1915"/>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740" name="Line 126"/>
            <p:cNvSpPr>
              <a:spLocks noChangeShapeType="1"/>
            </p:cNvSpPr>
            <p:nvPr/>
          </p:nvSpPr>
          <p:spPr bwMode="auto">
            <a:xfrm>
              <a:off x="3076" y="191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741" name="Line 127"/>
            <p:cNvSpPr>
              <a:spLocks noChangeShapeType="1"/>
            </p:cNvSpPr>
            <p:nvPr/>
          </p:nvSpPr>
          <p:spPr bwMode="auto">
            <a:xfrm>
              <a:off x="2761" y="1845"/>
              <a:ext cx="1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742" name="Line 128"/>
            <p:cNvSpPr>
              <a:spLocks noChangeShapeType="1"/>
            </p:cNvSpPr>
            <p:nvPr/>
          </p:nvSpPr>
          <p:spPr bwMode="auto">
            <a:xfrm>
              <a:off x="3076" y="184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743" name="Line 129"/>
            <p:cNvSpPr>
              <a:spLocks noChangeShapeType="1"/>
            </p:cNvSpPr>
            <p:nvPr/>
          </p:nvSpPr>
          <p:spPr bwMode="auto">
            <a:xfrm>
              <a:off x="2761" y="1776"/>
              <a:ext cx="2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744" name="Line 130"/>
            <p:cNvSpPr>
              <a:spLocks noChangeShapeType="1"/>
            </p:cNvSpPr>
            <p:nvPr/>
          </p:nvSpPr>
          <p:spPr bwMode="auto">
            <a:xfrm>
              <a:off x="3076" y="1776"/>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745" name="Line 131"/>
            <p:cNvSpPr>
              <a:spLocks noChangeShapeType="1"/>
            </p:cNvSpPr>
            <p:nvPr/>
          </p:nvSpPr>
          <p:spPr bwMode="auto">
            <a:xfrm>
              <a:off x="2761" y="1707"/>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746" name="Line 132"/>
            <p:cNvSpPr>
              <a:spLocks noChangeShapeType="1"/>
            </p:cNvSpPr>
            <p:nvPr/>
          </p:nvSpPr>
          <p:spPr bwMode="auto">
            <a:xfrm>
              <a:off x="3076" y="1707"/>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747" name="Line 133"/>
            <p:cNvSpPr>
              <a:spLocks noChangeShapeType="1"/>
            </p:cNvSpPr>
            <p:nvPr/>
          </p:nvSpPr>
          <p:spPr bwMode="auto">
            <a:xfrm>
              <a:off x="2759" y="1612"/>
              <a:ext cx="4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23682" name="Group 156"/>
          <p:cNvGrpSpPr>
            <a:grpSpLocks/>
          </p:cNvGrpSpPr>
          <p:nvPr/>
        </p:nvGrpSpPr>
        <p:grpSpPr bwMode="auto">
          <a:xfrm>
            <a:off x="6109897" y="4574196"/>
            <a:ext cx="564779" cy="637655"/>
            <a:chOff x="2683" y="1519"/>
            <a:chExt cx="557" cy="628"/>
          </a:xfrm>
        </p:grpSpPr>
        <p:sp>
          <p:nvSpPr>
            <p:cNvPr id="23704" name="AutoShape 157"/>
            <p:cNvSpPr>
              <a:spLocks noChangeArrowheads="1"/>
            </p:cNvSpPr>
            <p:nvPr/>
          </p:nvSpPr>
          <p:spPr bwMode="auto">
            <a:xfrm rot="10800000" flipH="1">
              <a:off x="2683" y="1519"/>
              <a:ext cx="557" cy="628"/>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pPr>
                <a:lnSpc>
                  <a:spcPct val="95000"/>
                </a:lnSpc>
                <a:spcBef>
                  <a:spcPct val="5000"/>
                </a:spcBef>
                <a:buClr>
                  <a:schemeClr val="tx1"/>
                </a:buClr>
              </a:pPr>
              <a:endParaRPr lang="en-US"/>
            </a:p>
          </p:txBody>
        </p:sp>
        <p:pic>
          <p:nvPicPr>
            <p:cNvPr id="23705" name="Picture 158"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6" y="1935"/>
              <a:ext cx="132"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706" name="Line 159"/>
            <p:cNvSpPr>
              <a:spLocks noChangeShapeType="1"/>
            </p:cNvSpPr>
            <p:nvPr/>
          </p:nvSpPr>
          <p:spPr bwMode="auto">
            <a:xfrm>
              <a:off x="2761" y="1915"/>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707" name="Line 160"/>
            <p:cNvSpPr>
              <a:spLocks noChangeShapeType="1"/>
            </p:cNvSpPr>
            <p:nvPr/>
          </p:nvSpPr>
          <p:spPr bwMode="auto">
            <a:xfrm>
              <a:off x="3076" y="191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708" name="Line 161"/>
            <p:cNvSpPr>
              <a:spLocks noChangeShapeType="1"/>
            </p:cNvSpPr>
            <p:nvPr/>
          </p:nvSpPr>
          <p:spPr bwMode="auto">
            <a:xfrm>
              <a:off x="2761" y="1845"/>
              <a:ext cx="1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709" name="Line 162"/>
            <p:cNvSpPr>
              <a:spLocks noChangeShapeType="1"/>
            </p:cNvSpPr>
            <p:nvPr/>
          </p:nvSpPr>
          <p:spPr bwMode="auto">
            <a:xfrm>
              <a:off x="3076" y="184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710" name="Line 163"/>
            <p:cNvSpPr>
              <a:spLocks noChangeShapeType="1"/>
            </p:cNvSpPr>
            <p:nvPr/>
          </p:nvSpPr>
          <p:spPr bwMode="auto">
            <a:xfrm>
              <a:off x="2761" y="1776"/>
              <a:ext cx="2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711" name="Line 164"/>
            <p:cNvSpPr>
              <a:spLocks noChangeShapeType="1"/>
            </p:cNvSpPr>
            <p:nvPr/>
          </p:nvSpPr>
          <p:spPr bwMode="auto">
            <a:xfrm>
              <a:off x="3076" y="1776"/>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712" name="Line 165"/>
            <p:cNvSpPr>
              <a:spLocks noChangeShapeType="1"/>
            </p:cNvSpPr>
            <p:nvPr/>
          </p:nvSpPr>
          <p:spPr bwMode="auto">
            <a:xfrm>
              <a:off x="2761" y="1707"/>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713" name="Line 166"/>
            <p:cNvSpPr>
              <a:spLocks noChangeShapeType="1"/>
            </p:cNvSpPr>
            <p:nvPr/>
          </p:nvSpPr>
          <p:spPr bwMode="auto">
            <a:xfrm>
              <a:off x="3076" y="1707"/>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714" name="Line 167"/>
            <p:cNvSpPr>
              <a:spLocks noChangeShapeType="1"/>
            </p:cNvSpPr>
            <p:nvPr/>
          </p:nvSpPr>
          <p:spPr bwMode="auto">
            <a:xfrm>
              <a:off x="2759" y="1612"/>
              <a:ext cx="4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3681" name="Text Box 212"/>
          <p:cNvSpPr txBox="1">
            <a:spLocks noChangeArrowheads="1"/>
          </p:cNvSpPr>
          <p:nvPr/>
        </p:nvSpPr>
        <p:spPr bwMode="auto">
          <a:xfrm>
            <a:off x="6763576" y="4451439"/>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cs typeface="Arial" charset="0"/>
              </a:defRPr>
            </a:lvl1pPr>
            <a:lvl2pPr marL="742950" indent="-285750" eaLnBrk="0" hangingPunct="0">
              <a:defRPr sz="2000" b="1">
                <a:solidFill>
                  <a:schemeClr val="bg1"/>
                </a:solidFill>
                <a:latin typeface="Arial" charset="0"/>
                <a:cs typeface="Arial" charset="0"/>
              </a:defRPr>
            </a:lvl2pPr>
            <a:lvl3pPr marL="1143000" indent="-228600" eaLnBrk="0" hangingPunct="0">
              <a:defRPr sz="2000" b="1">
                <a:solidFill>
                  <a:schemeClr val="bg1"/>
                </a:solidFill>
                <a:latin typeface="Arial" charset="0"/>
                <a:cs typeface="Arial" charset="0"/>
              </a:defRPr>
            </a:lvl3pPr>
            <a:lvl4pPr marL="1600200" indent="-228600" eaLnBrk="0" hangingPunct="0">
              <a:defRPr sz="2000" b="1">
                <a:solidFill>
                  <a:schemeClr val="bg1"/>
                </a:solidFill>
                <a:latin typeface="Arial" charset="0"/>
                <a:cs typeface="Arial" charset="0"/>
              </a:defRPr>
            </a:lvl4pPr>
            <a:lvl5pPr marL="2057400" indent="-228600" eaLnBrk="0" hangingPunct="0">
              <a:defRPr sz="2000" b="1">
                <a:solidFill>
                  <a:schemeClr val="bg1"/>
                </a:solidFill>
                <a:latin typeface="Arial" charset="0"/>
                <a:cs typeface="Arial" charset="0"/>
              </a:defRPr>
            </a:lvl5pPr>
            <a:lvl6pPr marL="2514600" indent="-228600" eaLnBrk="0" fontAlgn="base" hangingPunct="0">
              <a:spcBef>
                <a:spcPct val="0"/>
              </a:spcBef>
              <a:spcAft>
                <a:spcPct val="0"/>
              </a:spcAft>
              <a:defRPr sz="2000" b="1">
                <a:solidFill>
                  <a:schemeClr val="bg1"/>
                </a:solidFill>
                <a:latin typeface="Arial" charset="0"/>
                <a:cs typeface="Arial" charset="0"/>
              </a:defRPr>
            </a:lvl6pPr>
            <a:lvl7pPr marL="2971800" indent="-228600" eaLnBrk="0" fontAlgn="base" hangingPunct="0">
              <a:spcBef>
                <a:spcPct val="0"/>
              </a:spcBef>
              <a:spcAft>
                <a:spcPct val="0"/>
              </a:spcAft>
              <a:defRPr sz="2000" b="1">
                <a:solidFill>
                  <a:schemeClr val="bg1"/>
                </a:solidFill>
                <a:latin typeface="Arial" charset="0"/>
                <a:cs typeface="Arial" charset="0"/>
              </a:defRPr>
            </a:lvl7pPr>
            <a:lvl8pPr marL="3429000" indent="-228600" eaLnBrk="0" fontAlgn="base" hangingPunct="0">
              <a:spcBef>
                <a:spcPct val="0"/>
              </a:spcBef>
              <a:spcAft>
                <a:spcPct val="0"/>
              </a:spcAft>
              <a:defRPr sz="2000" b="1">
                <a:solidFill>
                  <a:schemeClr val="bg1"/>
                </a:solidFill>
                <a:latin typeface="Arial" charset="0"/>
                <a:cs typeface="Arial" charset="0"/>
              </a:defRPr>
            </a:lvl8pPr>
            <a:lvl9pPr marL="3886200" indent="-228600" eaLnBrk="0" fontAlgn="base" hangingPunct="0">
              <a:spcBef>
                <a:spcPct val="0"/>
              </a:spcBef>
              <a:spcAft>
                <a:spcPct val="0"/>
              </a:spcAft>
              <a:defRPr sz="2000" b="1">
                <a:solidFill>
                  <a:schemeClr val="bg1"/>
                </a:solidFill>
                <a:latin typeface="Arial" charset="0"/>
                <a:cs typeface="Arial" charset="0"/>
              </a:defRPr>
            </a:lvl9pPr>
          </a:lstStyle>
          <a:p>
            <a:pPr eaLnBrk="1" hangingPunct="1">
              <a:spcBef>
                <a:spcPct val="50000"/>
              </a:spcBef>
              <a:spcAft>
                <a:spcPct val="30000"/>
              </a:spcAft>
              <a:buClr>
                <a:schemeClr val="tx1"/>
              </a:buClr>
            </a:pPr>
            <a:r>
              <a:rPr lang="en-US" sz="1800"/>
              <a:t>Invoices</a:t>
            </a:r>
          </a:p>
        </p:txBody>
      </p:sp>
      <p:sp>
        <p:nvSpPr>
          <p:cNvPr id="23575" name="Text Box 282"/>
          <p:cNvSpPr txBox="1">
            <a:spLocks noChangeArrowheads="1"/>
          </p:cNvSpPr>
          <p:nvPr/>
        </p:nvSpPr>
        <p:spPr bwMode="auto">
          <a:xfrm>
            <a:off x="3247264" y="5563555"/>
            <a:ext cx="9191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cs typeface="Arial" charset="0"/>
              </a:defRPr>
            </a:lvl1pPr>
            <a:lvl2pPr marL="742950" indent="-285750" eaLnBrk="0" hangingPunct="0">
              <a:defRPr sz="2000" b="1">
                <a:solidFill>
                  <a:schemeClr val="bg1"/>
                </a:solidFill>
                <a:latin typeface="Arial" charset="0"/>
                <a:cs typeface="Arial" charset="0"/>
              </a:defRPr>
            </a:lvl2pPr>
            <a:lvl3pPr marL="1143000" indent="-228600" eaLnBrk="0" hangingPunct="0">
              <a:defRPr sz="2000" b="1">
                <a:solidFill>
                  <a:schemeClr val="bg1"/>
                </a:solidFill>
                <a:latin typeface="Arial" charset="0"/>
                <a:cs typeface="Arial" charset="0"/>
              </a:defRPr>
            </a:lvl3pPr>
            <a:lvl4pPr marL="1600200" indent="-228600" eaLnBrk="0" hangingPunct="0">
              <a:defRPr sz="2000" b="1">
                <a:solidFill>
                  <a:schemeClr val="bg1"/>
                </a:solidFill>
                <a:latin typeface="Arial" charset="0"/>
                <a:cs typeface="Arial" charset="0"/>
              </a:defRPr>
            </a:lvl4pPr>
            <a:lvl5pPr marL="2057400" indent="-228600" eaLnBrk="0" hangingPunct="0">
              <a:defRPr sz="2000" b="1">
                <a:solidFill>
                  <a:schemeClr val="bg1"/>
                </a:solidFill>
                <a:latin typeface="Arial" charset="0"/>
                <a:cs typeface="Arial" charset="0"/>
              </a:defRPr>
            </a:lvl5pPr>
            <a:lvl6pPr marL="2514600" indent="-228600" eaLnBrk="0" fontAlgn="base" hangingPunct="0">
              <a:spcBef>
                <a:spcPct val="0"/>
              </a:spcBef>
              <a:spcAft>
                <a:spcPct val="0"/>
              </a:spcAft>
              <a:defRPr sz="2000" b="1">
                <a:solidFill>
                  <a:schemeClr val="bg1"/>
                </a:solidFill>
                <a:latin typeface="Arial" charset="0"/>
                <a:cs typeface="Arial" charset="0"/>
              </a:defRPr>
            </a:lvl6pPr>
            <a:lvl7pPr marL="2971800" indent="-228600" eaLnBrk="0" fontAlgn="base" hangingPunct="0">
              <a:spcBef>
                <a:spcPct val="0"/>
              </a:spcBef>
              <a:spcAft>
                <a:spcPct val="0"/>
              </a:spcAft>
              <a:defRPr sz="2000" b="1">
                <a:solidFill>
                  <a:schemeClr val="bg1"/>
                </a:solidFill>
                <a:latin typeface="Arial" charset="0"/>
                <a:cs typeface="Arial" charset="0"/>
              </a:defRPr>
            </a:lvl7pPr>
            <a:lvl8pPr marL="3429000" indent="-228600" eaLnBrk="0" fontAlgn="base" hangingPunct="0">
              <a:spcBef>
                <a:spcPct val="0"/>
              </a:spcBef>
              <a:spcAft>
                <a:spcPct val="0"/>
              </a:spcAft>
              <a:defRPr sz="2000" b="1">
                <a:solidFill>
                  <a:schemeClr val="bg1"/>
                </a:solidFill>
                <a:latin typeface="Arial" charset="0"/>
                <a:cs typeface="Arial" charset="0"/>
              </a:defRPr>
            </a:lvl8pPr>
            <a:lvl9pPr marL="3886200" indent="-228600" eaLnBrk="0" fontAlgn="base" hangingPunct="0">
              <a:spcBef>
                <a:spcPct val="0"/>
              </a:spcBef>
              <a:spcAft>
                <a:spcPct val="0"/>
              </a:spcAft>
              <a:defRPr sz="2000" b="1">
                <a:solidFill>
                  <a:schemeClr val="bg1"/>
                </a:solidFill>
                <a:latin typeface="Arial" charset="0"/>
                <a:cs typeface="Arial" charset="0"/>
              </a:defRPr>
            </a:lvl9pPr>
          </a:lstStyle>
          <a:p>
            <a:pPr algn="ctr" eaLnBrk="1" hangingPunct="1">
              <a:spcBef>
                <a:spcPct val="50000"/>
              </a:spcBef>
              <a:spcAft>
                <a:spcPct val="30000"/>
              </a:spcAft>
              <a:buClr>
                <a:schemeClr val="tx1"/>
              </a:buClr>
            </a:pPr>
            <a:r>
              <a:rPr lang="en-US" sz="1800" dirty="0"/>
              <a:t>Account</a:t>
            </a:r>
          </a:p>
        </p:txBody>
      </p:sp>
      <p:grpSp>
        <p:nvGrpSpPr>
          <p:cNvPr id="23576" name="Group 110"/>
          <p:cNvGrpSpPr>
            <a:grpSpLocks/>
          </p:cNvGrpSpPr>
          <p:nvPr/>
        </p:nvGrpSpPr>
        <p:grpSpPr bwMode="auto">
          <a:xfrm>
            <a:off x="5755514" y="3041886"/>
            <a:ext cx="898525" cy="233363"/>
            <a:chOff x="3589" y="1559"/>
            <a:chExt cx="566" cy="147"/>
          </a:xfrm>
        </p:grpSpPr>
        <p:sp>
          <p:nvSpPr>
            <p:cNvPr id="23673" name="Rectangle 111"/>
            <p:cNvSpPr>
              <a:spLocks noChangeArrowheads="1"/>
            </p:cNvSpPr>
            <p:nvPr/>
          </p:nvSpPr>
          <p:spPr bwMode="auto">
            <a:xfrm>
              <a:off x="3589" y="1559"/>
              <a:ext cx="566" cy="147"/>
            </a:xfrm>
            <a:prstGeom prst="rect">
              <a:avLst/>
            </a:prstGeom>
            <a:solidFill>
              <a:srgbClr val="CCECFF"/>
            </a:solidFill>
            <a:ln w="12700" algn="ctr">
              <a:solidFill>
                <a:schemeClr val="bg1"/>
              </a:solidFill>
              <a:miter lim="800000"/>
              <a:headEnd/>
              <a:tailEnd/>
            </a:ln>
          </p:spPr>
          <p:txBody>
            <a:bodyPr lIns="0" tIns="0" rIns="0" bIns="0" anchor="ctr">
              <a:spAutoFit/>
            </a:bodyPr>
            <a:lstStyle/>
            <a:p>
              <a:pPr>
                <a:lnSpc>
                  <a:spcPct val="95000"/>
                </a:lnSpc>
                <a:spcBef>
                  <a:spcPct val="5000"/>
                </a:spcBef>
                <a:buClr>
                  <a:schemeClr val="tx1"/>
                </a:buClr>
              </a:pPr>
              <a:endParaRPr lang="en-US"/>
            </a:p>
          </p:txBody>
        </p:sp>
        <p:grpSp>
          <p:nvGrpSpPr>
            <p:cNvPr id="23674" name="Group 112"/>
            <p:cNvGrpSpPr>
              <a:grpSpLocks/>
            </p:cNvGrpSpPr>
            <p:nvPr/>
          </p:nvGrpSpPr>
          <p:grpSpPr bwMode="auto">
            <a:xfrm>
              <a:off x="4047" y="1570"/>
              <a:ext cx="65" cy="126"/>
              <a:chOff x="3439" y="1711"/>
              <a:chExt cx="631" cy="1219"/>
            </a:xfrm>
          </p:grpSpPr>
          <p:sp>
            <p:nvSpPr>
              <p:cNvPr id="23676" name="Freeform 113"/>
              <p:cNvSpPr>
                <a:spLocks/>
              </p:cNvSpPr>
              <p:nvPr/>
            </p:nvSpPr>
            <p:spPr bwMode="auto">
              <a:xfrm>
                <a:off x="3439" y="1849"/>
                <a:ext cx="631" cy="882"/>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lnSpc>
                    <a:spcPct val="95000"/>
                  </a:lnSpc>
                  <a:spcBef>
                    <a:spcPct val="5000"/>
                  </a:spcBef>
                  <a:buClr>
                    <a:schemeClr val="tx1"/>
                  </a:buClr>
                </a:pPr>
                <a:endParaRPr lang="en-US"/>
              </a:p>
            </p:txBody>
          </p:sp>
          <p:sp>
            <p:nvSpPr>
              <p:cNvPr id="23677" name="Line 114"/>
              <p:cNvSpPr>
                <a:spLocks noChangeShapeType="1"/>
              </p:cNvSpPr>
              <p:nvPr/>
            </p:nvSpPr>
            <p:spPr bwMode="auto">
              <a:xfrm>
                <a:off x="3773" y="1711"/>
                <a:ext cx="0" cy="1219"/>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3675" name="Rectangle 115"/>
            <p:cNvSpPr>
              <a:spLocks noChangeArrowheads="1"/>
            </p:cNvSpPr>
            <p:nvPr/>
          </p:nvSpPr>
          <p:spPr bwMode="auto">
            <a:xfrm>
              <a:off x="3638" y="1604"/>
              <a:ext cx="309" cy="58"/>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nSpc>
                  <a:spcPct val="95000"/>
                </a:lnSpc>
                <a:spcBef>
                  <a:spcPct val="5000"/>
                </a:spcBef>
                <a:buClr>
                  <a:schemeClr val="tx1"/>
                </a:buClr>
              </a:pPr>
              <a:endParaRPr lang="en-US"/>
            </a:p>
          </p:txBody>
        </p:sp>
      </p:grpSp>
      <p:grpSp>
        <p:nvGrpSpPr>
          <p:cNvPr id="23577" name="Group 609"/>
          <p:cNvGrpSpPr>
            <a:grpSpLocks/>
          </p:cNvGrpSpPr>
          <p:nvPr/>
        </p:nvGrpSpPr>
        <p:grpSpPr bwMode="auto">
          <a:xfrm>
            <a:off x="6876590" y="5303926"/>
            <a:ext cx="501650" cy="1203325"/>
            <a:chOff x="6499954" y="5133861"/>
            <a:chExt cx="502820" cy="1203084"/>
          </a:xfrm>
        </p:grpSpPr>
        <p:sp>
          <p:nvSpPr>
            <p:cNvPr id="188" name="Rounded Rectangle 187"/>
            <p:cNvSpPr/>
            <p:nvPr/>
          </p:nvSpPr>
          <p:spPr bwMode="auto">
            <a:xfrm>
              <a:off x="6606564" y="5133861"/>
              <a:ext cx="272096" cy="1134836"/>
            </a:xfrm>
            <a:prstGeom prst="roundRect">
              <a:avLst/>
            </a:prstGeom>
            <a:solidFill>
              <a:schemeClr val="accent6">
                <a:lumMod val="20000"/>
                <a:lumOff val="80000"/>
              </a:schemeClr>
            </a:solidFill>
            <a:ln w="6350" algn="ctr">
              <a:solidFill>
                <a:schemeClr val="bg1"/>
              </a:solidFill>
              <a:round/>
              <a:headEnd/>
              <a:tailEnd/>
            </a:ln>
          </p:spPr>
          <p:txBody>
            <a:bodyPr wrap="none" lIns="0" tIns="0" rIns="0" bIns="0" anchor="ctr"/>
            <a:lstStyle/>
            <a:p>
              <a:pPr>
                <a:lnSpc>
                  <a:spcPct val="95000"/>
                </a:lnSpc>
                <a:spcBef>
                  <a:spcPct val="5000"/>
                </a:spcBef>
                <a:buClr>
                  <a:schemeClr val="tx1"/>
                </a:buClr>
                <a:defRPr/>
              </a:pPr>
              <a:endParaRPr lang="en-US">
                <a:cs typeface="+mn-cs"/>
              </a:endParaRPr>
            </a:p>
          </p:txBody>
        </p:sp>
        <p:sp>
          <p:nvSpPr>
            <p:cNvPr id="23628" name="AutoShape 11"/>
            <p:cNvSpPr>
              <a:spLocks noChangeArrowheads="1"/>
            </p:cNvSpPr>
            <p:nvPr/>
          </p:nvSpPr>
          <p:spPr bwMode="auto">
            <a:xfrm rot="10800000" flipH="1">
              <a:off x="6658357" y="5175317"/>
              <a:ext cx="169432" cy="191342"/>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pPr>
                <a:lnSpc>
                  <a:spcPct val="95000"/>
                </a:lnSpc>
                <a:spcBef>
                  <a:spcPct val="5000"/>
                </a:spcBef>
                <a:buClr>
                  <a:schemeClr val="tx1"/>
                </a:buClr>
              </a:pPr>
              <a:endParaRPr lang="en-US"/>
            </a:p>
          </p:txBody>
        </p:sp>
        <p:pic>
          <p:nvPicPr>
            <p:cNvPr id="23629" name="Picture 12"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1819" y="5302066"/>
              <a:ext cx="40152" cy="6002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3630" name="Line 13"/>
            <p:cNvSpPr>
              <a:spLocks noChangeShapeType="1"/>
            </p:cNvSpPr>
            <p:nvPr/>
          </p:nvSpPr>
          <p:spPr bwMode="auto">
            <a:xfrm>
              <a:off x="6682084" y="5295972"/>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631" name="Line 14"/>
            <p:cNvSpPr>
              <a:spLocks noChangeShapeType="1"/>
            </p:cNvSpPr>
            <p:nvPr/>
          </p:nvSpPr>
          <p:spPr bwMode="auto">
            <a:xfrm>
              <a:off x="6777902" y="5295972"/>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632" name="Line 15"/>
            <p:cNvSpPr>
              <a:spLocks noChangeShapeType="1"/>
            </p:cNvSpPr>
            <p:nvPr/>
          </p:nvSpPr>
          <p:spPr bwMode="auto">
            <a:xfrm>
              <a:off x="6682084" y="5274645"/>
              <a:ext cx="41674"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633" name="Line 16"/>
            <p:cNvSpPr>
              <a:spLocks noChangeShapeType="1"/>
            </p:cNvSpPr>
            <p:nvPr/>
          </p:nvSpPr>
          <p:spPr bwMode="auto">
            <a:xfrm>
              <a:off x="6777902" y="5274645"/>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634" name="Line 17"/>
            <p:cNvSpPr>
              <a:spLocks noChangeShapeType="1"/>
            </p:cNvSpPr>
            <p:nvPr/>
          </p:nvSpPr>
          <p:spPr bwMode="auto">
            <a:xfrm>
              <a:off x="6682084" y="5253621"/>
              <a:ext cx="8699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635" name="Line 18"/>
            <p:cNvSpPr>
              <a:spLocks noChangeShapeType="1"/>
            </p:cNvSpPr>
            <p:nvPr/>
          </p:nvSpPr>
          <p:spPr bwMode="auto">
            <a:xfrm>
              <a:off x="6777902" y="5253621"/>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636" name="Line 19"/>
            <p:cNvSpPr>
              <a:spLocks noChangeShapeType="1"/>
            </p:cNvSpPr>
            <p:nvPr/>
          </p:nvSpPr>
          <p:spPr bwMode="auto">
            <a:xfrm>
              <a:off x="6682084" y="5232598"/>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637" name="Line 20"/>
            <p:cNvSpPr>
              <a:spLocks noChangeShapeType="1"/>
            </p:cNvSpPr>
            <p:nvPr/>
          </p:nvSpPr>
          <p:spPr bwMode="auto">
            <a:xfrm>
              <a:off x="6777902" y="5232598"/>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638" name="Line 21"/>
            <p:cNvSpPr>
              <a:spLocks noChangeShapeType="1"/>
            </p:cNvSpPr>
            <p:nvPr/>
          </p:nvSpPr>
          <p:spPr bwMode="auto">
            <a:xfrm>
              <a:off x="6681476" y="5203653"/>
              <a:ext cx="121979"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639" name="AutoShape 11"/>
            <p:cNvSpPr>
              <a:spLocks noChangeArrowheads="1"/>
            </p:cNvSpPr>
            <p:nvPr/>
          </p:nvSpPr>
          <p:spPr bwMode="auto">
            <a:xfrm rot="10800000" flipH="1">
              <a:off x="6658357" y="5440890"/>
              <a:ext cx="169432" cy="191342"/>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pPr>
                <a:lnSpc>
                  <a:spcPct val="95000"/>
                </a:lnSpc>
                <a:spcBef>
                  <a:spcPct val="5000"/>
                </a:spcBef>
                <a:buClr>
                  <a:schemeClr val="tx1"/>
                </a:buClr>
              </a:pPr>
              <a:endParaRPr lang="en-US"/>
            </a:p>
          </p:txBody>
        </p:sp>
        <p:pic>
          <p:nvPicPr>
            <p:cNvPr id="23640" name="Picture 12"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1819" y="5567639"/>
              <a:ext cx="40152" cy="6002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3641" name="Line 13"/>
            <p:cNvSpPr>
              <a:spLocks noChangeShapeType="1"/>
            </p:cNvSpPr>
            <p:nvPr/>
          </p:nvSpPr>
          <p:spPr bwMode="auto">
            <a:xfrm>
              <a:off x="6682084" y="5561546"/>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642" name="Line 14"/>
            <p:cNvSpPr>
              <a:spLocks noChangeShapeType="1"/>
            </p:cNvSpPr>
            <p:nvPr/>
          </p:nvSpPr>
          <p:spPr bwMode="auto">
            <a:xfrm>
              <a:off x="6777902" y="5561546"/>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643" name="Line 15"/>
            <p:cNvSpPr>
              <a:spLocks noChangeShapeType="1"/>
            </p:cNvSpPr>
            <p:nvPr/>
          </p:nvSpPr>
          <p:spPr bwMode="auto">
            <a:xfrm>
              <a:off x="6682084" y="5540217"/>
              <a:ext cx="41674"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644" name="Line 16"/>
            <p:cNvSpPr>
              <a:spLocks noChangeShapeType="1"/>
            </p:cNvSpPr>
            <p:nvPr/>
          </p:nvSpPr>
          <p:spPr bwMode="auto">
            <a:xfrm>
              <a:off x="6777902" y="5540217"/>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645" name="Line 17"/>
            <p:cNvSpPr>
              <a:spLocks noChangeShapeType="1"/>
            </p:cNvSpPr>
            <p:nvPr/>
          </p:nvSpPr>
          <p:spPr bwMode="auto">
            <a:xfrm>
              <a:off x="6682084" y="5519194"/>
              <a:ext cx="8699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646" name="Line 18"/>
            <p:cNvSpPr>
              <a:spLocks noChangeShapeType="1"/>
            </p:cNvSpPr>
            <p:nvPr/>
          </p:nvSpPr>
          <p:spPr bwMode="auto">
            <a:xfrm>
              <a:off x="6777902" y="5519194"/>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647" name="Line 19"/>
            <p:cNvSpPr>
              <a:spLocks noChangeShapeType="1"/>
            </p:cNvSpPr>
            <p:nvPr/>
          </p:nvSpPr>
          <p:spPr bwMode="auto">
            <a:xfrm>
              <a:off x="6682084" y="5498171"/>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648" name="Line 20"/>
            <p:cNvSpPr>
              <a:spLocks noChangeShapeType="1"/>
            </p:cNvSpPr>
            <p:nvPr/>
          </p:nvSpPr>
          <p:spPr bwMode="auto">
            <a:xfrm>
              <a:off x="6777902" y="5498171"/>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649" name="Line 21"/>
            <p:cNvSpPr>
              <a:spLocks noChangeShapeType="1"/>
            </p:cNvSpPr>
            <p:nvPr/>
          </p:nvSpPr>
          <p:spPr bwMode="auto">
            <a:xfrm>
              <a:off x="6681476" y="5469226"/>
              <a:ext cx="121979"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650" name="AutoShape 11"/>
            <p:cNvSpPr>
              <a:spLocks noChangeArrowheads="1"/>
            </p:cNvSpPr>
            <p:nvPr/>
          </p:nvSpPr>
          <p:spPr bwMode="auto">
            <a:xfrm rot="10800000" flipH="1">
              <a:off x="6658357" y="5702775"/>
              <a:ext cx="169432" cy="191342"/>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pPr>
                <a:lnSpc>
                  <a:spcPct val="95000"/>
                </a:lnSpc>
                <a:spcBef>
                  <a:spcPct val="5000"/>
                </a:spcBef>
                <a:buClr>
                  <a:schemeClr val="tx1"/>
                </a:buClr>
              </a:pPr>
              <a:endParaRPr lang="en-US"/>
            </a:p>
          </p:txBody>
        </p:sp>
        <p:pic>
          <p:nvPicPr>
            <p:cNvPr id="23651" name="Picture 12"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1819" y="5829523"/>
              <a:ext cx="40152" cy="6002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3652" name="Line 13"/>
            <p:cNvSpPr>
              <a:spLocks noChangeShapeType="1"/>
            </p:cNvSpPr>
            <p:nvPr/>
          </p:nvSpPr>
          <p:spPr bwMode="auto">
            <a:xfrm>
              <a:off x="6682084" y="5823430"/>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653" name="Line 14"/>
            <p:cNvSpPr>
              <a:spLocks noChangeShapeType="1"/>
            </p:cNvSpPr>
            <p:nvPr/>
          </p:nvSpPr>
          <p:spPr bwMode="auto">
            <a:xfrm>
              <a:off x="6777902" y="5823430"/>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654" name="Line 15"/>
            <p:cNvSpPr>
              <a:spLocks noChangeShapeType="1"/>
            </p:cNvSpPr>
            <p:nvPr/>
          </p:nvSpPr>
          <p:spPr bwMode="auto">
            <a:xfrm>
              <a:off x="6682084" y="5802102"/>
              <a:ext cx="41674"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655" name="Line 16"/>
            <p:cNvSpPr>
              <a:spLocks noChangeShapeType="1"/>
            </p:cNvSpPr>
            <p:nvPr/>
          </p:nvSpPr>
          <p:spPr bwMode="auto">
            <a:xfrm>
              <a:off x="6777902" y="5802102"/>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656" name="Line 17"/>
            <p:cNvSpPr>
              <a:spLocks noChangeShapeType="1"/>
            </p:cNvSpPr>
            <p:nvPr/>
          </p:nvSpPr>
          <p:spPr bwMode="auto">
            <a:xfrm>
              <a:off x="6682084" y="5781079"/>
              <a:ext cx="8699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657" name="Line 18"/>
            <p:cNvSpPr>
              <a:spLocks noChangeShapeType="1"/>
            </p:cNvSpPr>
            <p:nvPr/>
          </p:nvSpPr>
          <p:spPr bwMode="auto">
            <a:xfrm>
              <a:off x="6777902" y="5781079"/>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658" name="Line 19"/>
            <p:cNvSpPr>
              <a:spLocks noChangeShapeType="1"/>
            </p:cNvSpPr>
            <p:nvPr/>
          </p:nvSpPr>
          <p:spPr bwMode="auto">
            <a:xfrm>
              <a:off x="6682084" y="5760056"/>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659" name="Line 20"/>
            <p:cNvSpPr>
              <a:spLocks noChangeShapeType="1"/>
            </p:cNvSpPr>
            <p:nvPr/>
          </p:nvSpPr>
          <p:spPr bwMode="auto">
            <a:xfrm>
              <a:off x="6777902" y="5760056"/>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660" name="Line 21"/>
            <p:cNvSpPr>
              <a:spLocks noChangeShapeType="1"/>
            </p:cNvSpPr>
            <p:nvPr/>
          </p:nvSpPr>
          <p:spPr bwMode="auto">
            <a:xfrm>
              <a:off x="6681476" y="5731111"/>
              <a:ext cx="121979"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661" name="AutoShape 11"/>
            <p:cNvSpPr>
              <a:spLocks noChangeArrowheads="1"/>
            </p:cNvSpPr>
            <p:nvPr/>
          </p:nvSpPr>
          <p:spPr bwMode="auto">
            <a:xfrm rot="10800000" flipH="1">
              <a:off x="6658357" y="5953594"/>
              <a:ext cx="169432" cy="191342"/>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pPr>
                <a:lnSpc>
                  <a:spcPct val="95000"/>
                </a:lnSpc>
                <a:spcBef>
                  <a:spcPct val="5000"/>
                </a:spcBef>
                <a:buClr>
                  <a:schemeClr val="tx1"/>
                </a:buClr>
              </a:pPr>
              <a:endParaRPr lang="en-US"/>
            </a:p>
          </p:txBody>
        </p:sp>
        <p:pic>
          <p:nvPicPr>
            <p:cNvPr id="23662" name="Picture 12"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1819" y="6080343"/>
              <a:ext cx="40152" cy="6002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3663" name="Line 13"/>
            <p:cNvSpPr>
              <a:spLocks noChangeShapeType="1"/>
            </p:cNvSpPr>
            <p:nvPr/>
          </p:nvSpPr>
          <p:spPr bwMode="auto">
            <a:xfrm>
              <a:off x="6682084" y="6074249"/>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664" name="Line 14"/>
            <p:cNvSpPr>
              <a:spLocks noChangeShapeType="1"/>
            </p:cNvSpPr>
            <p:nvPr/>
          </p:nvSpPr>
          <p:spPr bwMode="auto">
            <a:xfrm>
              <a:off x="6777902" y="6074249"/>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665" name="Line 15"/>
            <p:cNvSpPr>
              <a:spLocks noChangeShapeType="1"/>
            </p:cNvSpPr>
            <p:nvPr/>
          </p:nvSpPr>
          <p:spPr bwMode="auto">
            <a:xfrm>
              <a:off x="6682084" y="6052921"/>
              <a:ext cx="41674"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666" name="Line 16"/>
            <p:cNvSpPr>
              <a:spLocks noChangeShapeType="1"/>
            </p:cNvSpPr>
            <p:nvPr/>
          </p:nvSpPr>
          <p:spPr bwMode="auto">
            <a:xfrm>
              <a:off x="6777902" y="6052921"/>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667" name="Line 17"/>
            <p:cNvSpPr>
              <a:spLocks noChangeShapeType="1"/>
            </p:cNvSpPr>
            <p:nvPr/>
          </p:nvSpPr>
          <p:spPr bwMode="auto">
            <a:xfrm>
              <a:off x="6682084" y="6031898"/>
              <a:ext cx="8699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668" name="Line 18"/>
            <p:cNvSpPr>
              <a:spLocks noChangeShapeType="1"/>
            </p:cNvSpPr>
            <p:nvPr/>
          </p:nvSpPr>
          <p:spPr bwMode="auto">
            <a:xfrm>
              <a:off x="6777902" y="6031898"/>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669" name="Line 19"/>
            <p:cNvSpPr>
              <a:spLocks noChangeShapeType="1"/>
            </p:cNvSpPr>
            <p:nvPr/>
          </p:nvSpPr>
          <p:spPr bwMode="auto">
            <a:xfrm>
              <a:off x="6682084" y="6010875"/>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670" name="Line 20"/>
            <p:cNvSpPr>
              <a:spLocks noChangeShapeType="1"/>
            </p:cNvSpPr>
            <p:nvPr/>
          </p:nvSpPr>
          <p:spPr bwMode="auto">
            <a:xfrm>
              <a:off x="6777902" y="6010875"/>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671" name="Line 21"/>
            <p:cNvSpPr>
              <a:spLocks noChangeShapeType="1"/>
            </p:cNvSpPr>
            <p:nvPr/>
          </p:nvSpPr>
          <p:spPr bwMode="auto">
            <a:xfrm>
              <a:off x="6681476" y="5981930"/>
              <a:ext cx="121979"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3" name="TextBox 674"/>
            <p:cNvSpPr txBox="1">
              <a:spLocks noChangeArrowheads="1"/>
            </p:cNvSpPr>
            <p:nvPr/>
          </p:nvSpPr>
          <p:spPr bwMode="auto">
            <a:xfrm>
              <a:off x="6499954" y="6059189"/>
              <a:ext cx="502820" cy="277756"/>
            </a:xfrm>
            <a:prstGeom prst="rect">
              <a:avLst/>
            </a:prstGeom>
            <a:noFill/>
            <a:ln w="9525">
              <a:noFill/>
              <a:miter lim="800000"/>
              <a:headEnd/>
              <a:tailEnd/>
            </a:ln>
          </p:spPr>
          <p:txBody>
            <a:bodyPr>
              <a:spAutoFit/>
            </a:bodyPr>
            <a:lstStyle/>
            <a:p>
              <a:pPr>
                <a:lnSpc>
                  <a:spcPct val="95000"/>
                </a:lnSpc>
                <a:spcBef>
                  <a:spcPct val="5000"/>
                </a:spcBef>
                <a:buClr>
                  <a:schemeClr val="tx1"/>
                </a:buClr>
                <a:defRPr/>
              </a:pPr>
              <a:r>
                <a:rPr lang="en-US" sz="1200" dirty="0">
                  <a:latin typeface="+mn-lt"/>
                  <a:cs typeface="Calibri" pitchFamily="34" charset="0"/>
                </a:rPr>
                <a:t>. . .</a:t>
              </a:r>
            </a:p>
          </p:txBody>
        </p:sp>
      </p:grpSp>
      <p:grpSp>
        <p:nvGrpSpPr>
          <p:cNvPr id="23578" name="Group 609"/>
          <p:cNvGrpSpPr>
            <a:grpSpLocks/>
          </p:cNvGrpSpPr>
          <p:nvPr/>
        </p:nvGrpSpPr>
        <p:grpSpPr bwMode="auto">
          <a:xfrm>
            <a:off x="7222231" y="5303926"/>
            <a:ext cx="501650" cy="1203325"/>
            <a:chOff x="6499954" y="5133861"/>
            <a:chExt cx="502820" cy="1203084"/>
          </a:xfrm>
        </p:grpSpPr>
        <p:sp>
          <p:nvSpPr>
            <p:cNvPr id="236" name="Rounded Rectangle 235"/>
            <p:cNvSpPr/>
            <p:nvPr/>
          </p:nvSpPr>
          <p:spPr bwMode="auto">
            <a:xfrm>
              <a:off x="6606565" y="5133861"/>
              <a:ext cx="272095" cy="1134836"/>
            </a:xfrm>
            <a:prstGeom prst="roundRect">
              <a:avLst/>
            </a:prstGeom>
            <a:solidFill>
              <a:schemeClr val="accent6">
                <a:lumMod val="20000"/>
                <a:lumOff val="80000"/>
              </a:schemeClr>
            </a:solidFill>
            <a:ln w="6350" algn="ctr">
              <a:solidFill>
                <a:schemeClr val="bg1"/>
              </a:solidFill>
              <a:round/>
              <a:headEnd/>
              <a:tailEnd/>
            </a:ln>
          </p:spPr>
          <p:txBody>
            <a:bodyPr wrap="none" lIns="0" tIns="0" rIns="0" bIns="0" anchor="ctr"/>
            <a:lstStyle/>
            <a:p>
              <a:pPr>
                <a:lnSpc>
                  <a:spcPct val="95000"/>
                </a:lnSpc>
                <a:spcBef>
                  <a:spcPct val="5000"/>
                </a:spcBef>
                <a:buClr>
                  <a:schemeClr val="tx1"/>
                </a:buClr>
                <a:defRPr/>
              </a:pPr>
              <a:endParaRPr lang="en-US">
                <a:cs typeface="+mn-cs"/>
              </a:endParaRPr>
            </a:p>
          </p:txBody>
        </p:sp>
        <p:sp>
          <p:nvSpPr>
            <p:cNvPr id="23582" name="AutoShape 11"/>
            <p:cNvSpPr>
              <a:spLocks noChangeArrowheads="1"/>
            </p:cNvSpPr>
            <p:nvPr/>
          </p:nvSpPr>
          <p:spPr bwMode="auto">
            <a:xfrm rot="10800000" flipH="1">
              <a:off x="6658357" y="5175317"/>
              <a:ext cx="169432" cy="191342"/>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pPr>
                <a:lnSpc>
                  <a:spcPct val="95000"/>
                </a:lnSpc>
                <a:spcBef>
                  <a:spcPct val="5000"/>
                </a:spcBef>
                <a:buClr>
                  <a:schemeClr val="tx1"/>
                </a:buClr>
              </a:pPr>
              <a:endParaRPr lang="en-US"/>
            </a:p>
          </p:txBody>
        </p:sp>
        <p:pic>
          <p:nvPicPr>
            <p:cNvPr id="23583" name="Picture 12"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1819" y="5302066"/>
              <a:ext cx="40152" cy="6002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3584" name="Line 13"/>
            <p:cNvSpPr>
              <a:spLocks noChangeShapeType="1"/>
            </p:cNvSpPr>
            <p:nvPr/>
          </p:nvSpPr>
          <p:spPr bwMode="auto">
            <a:xfrm>
              <a:off x="6682084" y="5295972"/>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85" name="Line 14"/>
            <p:cNvSpPr>
              <a:spLocks noChangeShapeType="1"/>
            </p:cNvSpPr>
            <p:nvPr/>
          </p:nvSpPr>
          <p:spPr bwMode="auto">
            <a:xfrm>
              <a:off x="6777902" y="5295972"/>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86" name="Line 15"/>
            <p:cNvSpPr>
              <a:spLocks noChangeShapeType="1"/>
            </p:cNvSpPr>
            <p:nvPr/>
          </p:nvSpPr>
          <p:spPr bwMode="auto">
            <a:xfrm>
              <a:off x="6682084" y="5274645"/>
              <a:ext cx="41674"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87" name="Line 16"/>
            <p:cNvSpPr>
              <a:spLocks noChangeShapeType="1"/>
            </p:cNvSpPr>
            <p:nvPr/>
          </p:nvSpPr>
          <p:spPr bwMode="auto">
            <a:xfrm>
              <a:off x="6777902" y="5274645"/>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88" name="Line 17"/>
            <p:cNvSpPr>
              <a:spLocks noChangeShapeType="1"/>
            </p:cNvSpPr>
            <p:nvPr/>
          </p:nvSpPr>
          <p:spPr bwMode="auto">
            <a:xfrm>
              <a:off x="6682084" y="5253621"/>
              <a:ext cx="8699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89" name="Line 18"/>
            <p:cNvSpPr>
              <a:spLocks noChangeShapeType="1"/>
            </p:cNvSpPr>
            <p:nvPr/>
          </p:nvSpPr>
          <p:spPr bwMode="auto">
            <a:xfrm>
              <a:off x="6777902" y="5253621"/>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90" name="Line 19"/>
            <p:cNvSpPr>
              <a:spLocks noChangeShapeType="1"/>
            </p:cNvSpPr>
            <p:nvPr/>
          </p:nvSpPr>
          <p:spPr bwMode="auto">
            <a:xfrm>
              <a:off x="6682084" y="5232598"/>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91" name="Line 20"/>
            <p:cNvSpPr>
              <a:spLocks noChangeShapeType="1"/>
            </p:cNvSpPr>
            <p:nvPr/>
          </p:nvSpPr>
          <p:spPr bwMode="auto">
            <a:xfrm>
              <a:off x="6777902" y="5232598"/>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92" name="Line 21"/>
            <p:cNvSpPr>
              <a:spLocks noChangeShapeType="1"/>
            </p:cNvSpPr>
            <p:nvPr/>
          </p:nvSpPr>
          <p:spPr bwMode="auto">
            <a:xfrm>
              <a:off x="6681476" y="5203653"/>
              <a:ext cx="121979"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93" name="AutoShape 11"/>
            <p:cNvSpPr>
              <a:spLocks noChangeArrowheads="1"/>
            </p:cNvSpPr>
            <p:nvPr/>
          </p:nvSpPr>
          <p:spPr bwMode="auto">
            <a:xfrm rot="10800000" flipH="1">
              <a:off x="6658357" y="5440890"/>
              <a:ext cx="169432" cy="191342"/>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pPr>
                <a:lnSpc>
                  <a:spcPct val="95000"/>
                </a:lnSpc>
                <a:spcBef>
                  <a:spcPct val="5000"/>
                </a:spcBef>
                <a:buClr>
                  <a:schemeClr val="tx1"/>
                </a:buClr>
              </a:pPr>
              <a:endParaRPr lang="en-US"/>
            </a:p>
          </p:txBody>
        </p:sp>
        <p:pic>
          <p:nvPicPr>
            <p:cNvPr id="23594" name="Picture 12"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1819" y="5567639"/>
              <a:ext cx="40152" cy="6002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3595" name="Line 13"/>
            <p:cNvSpPr>
              <a:spLocks noChangeShapeType="1"/>
            </p:cNvSpPr>
            <p:nvPr/>
          </p:nvSpPr>
          <p:spPr bwMode="auto">
            <a:xfrm>
              <a:off x="6682084" y="5561546"/>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96" name="Line 14"/>
            <p:cNvSpPr>
              <a:spLocks noChangeShapeType="1"/>
            </p:cNvSpPr>
            <p:nvPr/>
          </p:nvSpPr>
          <p:spPr bwMode="auto">
            <a:xfrm>
              <a:off x="6777902" y="5561546"/>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97" name="Line 15"/>
            <p:cNvSpPr>
              <a:spLocks noChangeShapeType="1"/>
            </p:cNvSpPr>
            <p:nvPr/>
          </p:nvSpPr>
          <p:spPr bwMode="auto">
            <a:xfrm>
              <a:off x="6682084" y="5540217"/>
              <a:ext cx="41674"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98" name="Line 16"/>
            <p:cNvSpPr>
              <a:spLocks noChangeShapeType="1"/>
            </p:cNvSpPr>
            <p:nvPr/>
          </p:nvSpPr>
          <p:spPr bwMode="auto">
            <a:xfrm>
              <a:off x="6777902" y="5540217"/>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99" name="Line 17"/>
            <p:cNvSpPr>
              <a:spLocks noChangeShapeType="1"/>
            </p:cNvSpPr>
            <p:nvPr/>
          </p:nvSpPr>
          <p:spPr bwMode="auto">
            <a:xfrm>
              <a:off x="6682084" y="5519194"/>
              <a:ext cx="8699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600" name="Line 18"/>
            <p:cNvSpPr>
              <a:spLocks noChangeShapeType="1"/>
            </p:cNvSpPr>
            <p:nvPr/>
          </p:nvSpPr>
          <p:spPr bwMode="auto">
            <a:xfrm>
              <a:off x="6777902" y="5519194"/>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601" name="Line 19"/>
            <p:cNvSpPr>
              <a:spLocks noChangeShapeType="1"/>
            </p:cNvSpPr>
            <p:nvPr/>
          </p:nvSpPr>
          <p:spPr bwMode="auto">
            <a:xfrm>
              <a:off x="6682084" y="5498171"/>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602" name="Line 20"/>
            <p:cNvSpPr>
              <a:spLocks noChangeShapeType="1"/>
            </p:cNvSpPr>
            <p:nvPr/>
          </p:nvSpPr>
          <p:spPr bwMode="auto">
            <a:xfrm>
              <a:off x="6777902" y="5498171"/>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603" name="Line 21"/>
            <p:cNvSpPr>
              <a:spLocks noChangeShapeType="1"/>
            </p:cNvSpPr>
            <p:nvPr/>
          </p:nvSpPr>
          <p:spPr bwMode="auto">
            <a:xfrm>
              <a:off x="6681476" y="5469226"/>
              <a:ext cx="121979"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604" name="AutoShape 11"/>
            <p:cNvSpPr>
              <a:spLocks noChangeArrowheads="1"/>
            </p:cNvSpPr>
            <p:nvPr/>
          </p:nvSpPr>
          <p:spPr bwMode="auto">
            <a:xfrm rot="10800000" flipH="1">
              <a:off x="6658357" y="5702775"/>
              <a:ext cx="169432" cy="191342"/>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pPr>
                <a:lnSpc>
                  <a:spcPct val="95000"/>
                </a:lnSpc>
                <a:spcBef>
                  <a:spcPct val="5000"/>
                </a:spcBef>
                <a:buClr>
                  <a:schemeClr val="tx1"/>
                </a:buClr>
              </a:pPr>
              <a:endParaRPr lang="en-US"/>
            </a:p>
          </p:txBody>
        </p:sp>
        <p:pic>
          <p:nvPicPr>
            <p:cNvPr id="23605" name="Picture 12"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1819" y="5829523"/>
              <a:ext cx="40152" cy="6002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3606" name="Line 13"/>
            <p:cNvSpPr>
              <a:spLocks noChangeShapeType="1"/>
            </p:cNvSpPr>
            <p:nvPr/>
          </p:nvSpPr>
          <p:spPr bwMode="auto">
            <a:xfrm>
              <a:off x="6682084" y="5823430"/>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607" name="Line 14"/>
            <p:cNvSpPr>
              <a:spLocks noChangeShapeType="1"/>
            </p:cNvSpPr>
            <p:nvPr/>
          </p:nvSpPr>
          <p:spPr bwMode="auto">
            <a:xfrm>
              <a:off x="6777902" y="5823430"/>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608" name="Line 15"/>
            <p:cNvSpPr>
              <a:spLocks noChangeShapeType="1"/>
            </p:cNvSpPr>
            <p:nvPr/>
          </p:nvSpPr>
          <p:spPr bwMode="auto">
            <a:xfrm>
              <a:off x="6682084" y="5802102"/>
              <a:ext cx="41674"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609" name="Line 16"/>
            <p:cNvSpPr>
              <a:spLocks noChangeShapeType="1"/>
            </p:cNvSpPr>
            <p:nvPr/>
          </p:nvSpPr>
          <p:spPr bwMode="auto">
            <a:xfrm>
              <a:off x="6777902" y="5802102"/>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610" name="Line 17"/>
            <p:cNvSpPr>
              <a:spLocks noChangeShapeType="1"/>
            </p:cNvSpPr>
            <p:nvPr/>
          </p:nvSpPr>
          <p:spPr bwMode="auto">
            <a:xfrm>
              <a:off x="6682084" y="5781079"/>
              <a:ext cx="8699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611" name="Line 18"/>
            <p:cNvSpPr>
              <a:spLocks noChangeShapeType="1"/>
            </p:cNvSpPr>
            <p:nvPr/>
          </p:nvSpPr>
          <p:spPr bwMode="auto">
            <a:xfrm>
              <a:off x="6777902" y="5781079"/>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612" name="Line 19"/>
            <p:cNvSpPr>
              <a:spLocks noChangeShapeType="1"/>
            </p:cNvSpPr>
            <p:nvPr/>
          </p:nvSpPr>
          <p:spPr bwMode="auto">
            <a:xfrm>
              <a:off x="6682084" y="5760056"/>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613" name="Line 20"/>
            <p:cNvSpPr>
              <a:spLocks noChangeShapeType="1"/>
            </p:cNvSpPr>
            <p:nvPr/>
          </p:nvSpPr>
          <p:spPr bwMode="auto">
            <a:xfrm>
              <a:off x="6777902" y="5760056"/>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614" name="Line 21"/>
            <p:cNvSpPr>
              <a:spLocks noChangeShapeType="1"/>
            </p:cNvSpPr>
            <p:nvPr/>
          </p:nvSpPr>
          <p:spPr bwMode="auto">
            <a:xfrm>
              <a:off x="6681476" y="5731111"/>
              <a:ext cx="121979"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615" name="AutoShape 11"/>
            <p:cNvSpPr>
              <a:spLocks noChangeArrowheads="1"/>
            </p:cNvSpPr>
            <p:nvPr/>
          </p:nvSpPr>
          <p:spPr bwMode="auto">
            <a:xfrm rot="10800000" flipH="1">
              <a:off x="6658357" y="5953594"/>
              <a:ext cx="169432" cy="191342"/>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pPr>
                <a:lnSpc>
                  <a:spcPct val="95000"/>
                </a:lnSpc>
                <a:spcBef>
                  <a:spcPct val="5000"/>
                </a:spcBef>
                <a:buClr>
                  <a:schemeClr val="tx1"/>
                </a:buClr>
              </a:pPr>
              <a:endParaRPr lang="en-US"/>
            </a:p>
          </p:txBody>
        </p:sp>
        <p:pic>
          <p:nvPicPr>
            <p:cNvPr id="23616" name="Picture 12"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1819" y="6080343"/>
              <a:ext cx="40152" cy="6002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3617" name="Line 13"/>
            <p:cNvSpPr>
              <a:spLocks noChangeShapeType="1"/>
            </p:cNvSpPr>
            <p:nvPr/>
          </p:nvSpPr>
          <p:spPr bwMode="auto">
            <a:xfrm>
              <a:off x="6682084" y="6074249"/>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618" name="Line 14"/>
            <p:cNvSpPr>
              <a:spLocks noChangeShapeType="1"/>
            </p:cNvSpPr>
            <p:nvPr/>
          </p:nvSpPr>
          <p:spPr bwMode="auto">
            <a:xfrm>
              <a:off x="6777902" y="6074249"/>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619" name="Line 15"/>
            <p:cNvSpPr>
              <a:spLocks noChangeShapeType="1"/>
            </p:cNvSpPr>
            <p:nvPr/>
          </p:nvSpPr>
          <p:spPr bwMode="auto">
            <a:xfrm>
              <a:off x="6682084" y="6052921"/>
              <a:ext cx="41674"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620" name="Line 16"/>
            <p:cNvSpPr>
              <a:spLocks noChangeShapeType="1"/>
            </p:cNvSpPr>
            <p:nvPr/>
          </p:nvSpPr>
          <p:spPr bwMode="auto">
            <a:xfrm>
              <a:off x="6777902" y="6052921"/>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621" name="Line 17"/>
            <p:cNvSpPr>
              <a:spLocks noChangeShapeType="1"/>
            </p:cNvSpPr>
            <p:nvPr/>
          </p:nvSpPr>
          <p:spPr bwMode="auto">
            <a:xfrm>
              <a:off x="6682084" y="6031898"/>
              <a:ext cx="8699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622" name="Line 18"/>
            <p:cNvSpPr>
              <a:spLocks noChangeShapeType="1"/>
            </p:cNvSpPr>
            <p:nvPr/>
          </p:nvSpPr>
          <p:spPr bwMode="auto">
            <a:xfrm>
              <a:off x="6777902" y="6031898"/>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623" name="Line 19"/>
            <p:cNvSpPr>
              <a:spLocks noChangeShapeType="1"/>
            </p:cNvSpPr>
            <p:nvPr/>
          </p:nvSpPr>
          <p:spPr bwMode="auto">
            <a:xfrm>
              <a:off x="6682084" y="6010875"/>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624" name="Line 20"/>
            <p:cNvSpPr>
              <a:spLocks noChangeShapeType="1"/>
            </p:cNvSpPr>
            <p:nvPr/>
          </p:nvSpPr>
          <p:spPr bwMode="auto">
            <a:xfrm>
              <a:off x="6777902" y="6010875"/>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625" name="Line 21"/>
            <p:cNvSpPr>
              <a:spLocks noChangeShapeType="1"/>
            </p:cNvSpPr>
            <p:nvPr/>
          </p:nvSpPr>
          <p:spPr bwMode="auto">
            <a:xfrm>
              <a:off x="6681476" y="5981930"/>
              <a:ext cx="121979"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1" name="TextBox 674"/>
            <p:cNvSpPr txBox="1">
              <a:spLocks noChangeArrowheads="1"/>
            </p:cNvSpPr>
            <p:nvPr/>
          </p:nvSpPr>
          <p:spPr bwMode="auto">
            <a:xfrm>
              <a:off x="6499954" y="6059189"/>
              <a:ext cx="502820" cy="277756"/>
            </a:xfrm>
            <a:prstGeom prst="rect">
              <a:avLst/>
            </a:prstGeom>
            <a:noFill/>
            <a:ln w="9525">
              <a:noFill/>
              <a:miter lim="800000"/>
              <a:headEnd/>
              <a:tailEnd/>
            </a:ln>
          </p:spPr>
          <p:txBody>
            <a:bodyPr>
              <a:spAutoFit/>
            </a:bodyPr>
            <a:lstStyle/>
            <a:p>
              <a:pPr>
                <a:lnSpc>
                  <a:spcPct val="95000"/>
                </a:lnSpc>
                <a:spcBef>
                  <a:spcPct val="5000"/>
                </a:spcBef>
                <a:buClr>
                  <a:schemeClr val="tx1"/>
                </a:buClr>
                <a:defRPr/>
              </a:pPr>
              <a:r>
                <a:rPr lang="en-US" sz="1200" dirty="0">
                  <a:latin typeface="+mn-lt"/>
                  <a:cs typeface="Calibri" pitchFamily="34" charset="0"/>
                </a:rPr>
                <a:t>. . .</a:t>
              </a:r>
            </a:p>
          </p:txBody>
        </p:sp>
      </p:grpSp>
      <p:sp>
        <p:nvSpPr>
          <p:cNvPr id="23579" name="Text Box 203"/>
          <p:cNvSpPr txBox="1">
            <a:spLocks noChangeArrowheads="1"/>
          </p:cNvSpPr>
          <p:nvPr/>
        </p:nvSpPr>
        <p:spPr bwMode="auto">
          <a:xfrm>
            <a:off x="7720848" y="5732551"/>
            <a:ext cx="1163377"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chemeClr val="bg1"/>
                </a:solidFill>
                <a:latin typeface="Arial" charset="0"/>
                <a:cs typeface="Arial" charset="0"/>
              </a:defRPr>
            </a:lvl1pPr>
            <a:lvl2pPr marL="742950" indent="-285750" eaLnBrk="0" hangingPunct="0">
              <a:defRPr sz="2000" b="1">
                <a:solidFill>
                  <a:schemeClr val="bg1"/>
                </a:solidFill>
                <a:latin typeface="Arial" charset="0"/>
                <a:cs typeface="Arial" charset="0"/>
              </a:defRPr>
            </a:lvl2pPr>
            <a:lvl3pPr marL="1143000" indent="-228600" eaLnBrk="0" hangingPunct="0">
              <a:defRPr sz="2000" b="1">
                <a:solidFill>
                  <a:schemeClr val="bg1"/>
                </a:solidFill>
                <a:latin typeface="Arial" charset="0"/>
                <a:cs typeface="Arial" charset="0"/>
              </a:defRPr>
            </a:lvl3pPr>
            <a:lvl4pPr marL="1600200" indent="-228600" eaLnBrk="0" hangingPunct="0">
              <a:defRPr sz="2000" b="1">
                <a:solidFill>
                  <a:schemeClr val="bg1"/>
                </a:solidFill>
                <a:latin typeface="Arial" charset="0"/>
                <a:cs typeface="Arial" charset="0"/>
              </a:defRPr>
            </a:lvl4pPr>
            <a:lvl5pPr marL="2057400" indent="-228600" eaLnBrk="0" hangingPunct="0">
              <a:defRPr sz="2000" b="1">
                <a:solidFill>
                  <a:schemeClr val="bg1"/>
                </a:solidFill>
                <a:latin typeface="Arial" charset="0"/>
                <a:cs typeface="Arial" charset="0"/>
              </a:defRPr>
            </a:lvl5pPr>
            <a:lvl6pPr marL="2514600" indent="-228600" eaLnBrk="0" fontAlgn="base" hangingPunct="0">
              <a:spcBef>
                <a:spcPct val="0"/>
              </a:spcBef>
              <a:spcAft>
                <a:spcPct val="0"/>
              </a:spcAft>
              <a:defRPr sz="2000" b="1">
                <a:solidFill>
                  <a:schemeClr val="bg1"/>
                </a:solidFill>
                <a:latin typeface="Arial" charset="0"/>
                <a:cs typeface="Arial" charset="0"/>
              </a:defRPr>
            </a:lvl6pPr>
            <a:lvl7pPr marL="2971800" indent="-228600" eaLnBrk="0" fontAlgn="base" hangingPunct="0">
              <a:spcBef>
                <a:spcPct val="0"/>
              </a:spcBef>
              <a:spcAft>
                <a:spcPct val="0"/>
              </a:spcAft>
              <a:defRPr sz="2000" b="1">
                <a:solidFill>
                  <a:schemeClr val="bg1"/>
                </a:solidFill>
                <a:latin typeface="Arial" charset="0"/>
                <a:cs typeface="Arial" charset="0"/>
              </a:defRPr>
            </a:lvl7pPr>
            <a:lvl8pPr marL="3429000" indent="-228600" eaLnBrk="0" fontAlgn="base" hangingPunct="0">
              <a:spcBef>
                <a:spcPct val="0"/>
              </a:spcBef>
              <a:spcAft>
                <a:spcPct val="0"/>
              </a:spcAft>
              <a:defRPr sz="2000" b="1">
                <a:solidFill>
                  <a:schemeClr val="bg1"/>
                </a:solidFill>
                <a:latin typeface="Arial" charset="0"/>
                <a:cs typeface="Arial" charset="0"/>
              </a:defRPr>
            </a:lvl8pPr>
            <a:lvl9pPr marL="3886200" indent="-228600" eaLnBrk="0" fontAlgn="base" hangingPunct="0">
              <a:spcBef>
                <a:spcPct val="0"/>
              </a:spcBef>
              <a:spcAft>
                <a:spcPct val="0"/>
              </a:spcAft>
              <a:defRPr sz="2000" b="1">
                <a:solidFill>
                  <a:schemeClr val="bg1"/>
                </a:solidFill>
                <a:latin typeface="Arial" charset="0"/>
                <a:cs typeface="Arial" charset="0"/>
              </a:defRPr>
            </a:lvl9pPr>
          </a:lstStyle>
          <a:p>
            <a:pPr eaLnBrk="1" hangingPunct="1">
              <a:spcBef>
                <a:spcPct val="50000"/>
              </a:spcBef>
              <a:spcAft>
                <a:spcPct val="30000"/>
              </a:spcAft>
              <a:buClr>
                <a:schemeClr val="tx1"/>
              </a:buClr>
            </a:pPr>
            <a:r>
              <a:rPr lang="en-US" sz="1800" dirty="0"/>
              <a:t>Invoice streams</a:t>
            </a:r>
          </a:p>
        </p:txBody>
      </p:sp>
      <p:sp>
        <p:nvSpPr>
          <p:cNvPr id="23580" name="Line 191"/>
          <p:cNvSpPr>
            <a:spLocks noChangeShapeType="1"/>
          </p:cNvSpPr>
          <p:nvPr/>
        </p:nvSpPr>
        <p:spPr bwMode="auto">
          <a:xfrm flipV="1">
            <a:off x="4809364" y="5126125"/>
            <a:ext cx="0" cy="938209"/>
          </a:xfrm>
          <a:prstGeom prst="line">
            <a:avLst/>
          </a:prstGeom>
          <a:noFill/>
          <a:ln w="19050">
            <a:solidFill>
              <a:schemeClr val="bg1"/>
            </a:solidFill>
            <a:prstDash val="dash"/>
            <a:round/>
            <a:headEnd/>
            <a:tailEnd/>
          </a:ln>
          <a:extLst>
            <a:ext uri="{909E8E84-426E-40DD-AFC4-6F175D3DCCD1}">
              <a14:hiddenFill xmlns:a14="http://schemas.microsoft.com/office/drawing/2010/main">
                <a:noFill/>
              </a14:hiddenFill>
            </a:ext>
          </a:extLst>
        </p:spPr>
        <p:txBody>
          <a:bodyPr wrap="none" lIns="0" tIns="0" rIns="0" bIns="0" anchor="ctr">
            <a:noAutofit/>
          </a:bodyPr>
          <a:lstStyle/>
          <a:p>
            <a:endParaRPr lang="en-US"/>
          </a:p>
        </p:txBody>
      </p:sp>
      <p:grpSp>
        <p:nvGrpSpPr>
          <p:cNvPr id="282" name="Group 148"/>
          <p:cNvGrpSpPr>
            <a:grpSpLocks/>
          </p:cNvGrpSpPr>
          <p:nvPr/>
        </p:nvGrpSpPr>
        <p:grpSpPr bwMode="auto">
          <a:xfrm>
            <a:off x="2987131" y="4526000"/>
            <a:ext cx="1226559" cy="1018901"/>
            <a:chOff x="3942556" y="1245638"/>
            <a:chExt cx="1284287" cy="1016000"/>
          </a:xfrm>
        </p:grpSpPr>
        <p:pic>
          <p:nvPicPr>
            <p:cNvPr id="283" name="Picture 110" descr="j029091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1540000" flipH="1">
              <a:off x="3942556" y="1245638"/>
              <a:ext cx="12842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84" name="Group 3"/>
            <p:cNvGrpSpPr>
              <a:grpSpLocks/>
            </p:cNvGrpSpPr>
            <p:nvPr/>
          </p:nvGrpSpPr>
          <p:grpSpPr bwMode="auto">
            <a:xfrm rot="-960000">
              <a:off x="4485519" y="1533397"/>
              <a:ext cx="426056" cy="480044"/>
              <a:chOff x="2324" y="435"/>
              <a:chExt cx="933" cy="1052"/>
            </a:xfrm>
          </p:grpSpPr>
          <p:sp>
            <p:nvSpPr>
              <p:cNvPr id="285" name="AutoShape 4"/>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pPr algn="ctr">
                  <a:spcBef>
                    <a:spcPct val="50000"/>
                  </a:spcBef>
                  <a:spcAft>
                    <a:spcPct val="30000"/>
                  </a:spcAft>
                  <a:buClr>
                    <a:schemeClr val="tx1"/>
                  </a:buClr>
                </a:pPr>
                <a:endParaRPr lang="en-US"/>
              </a:p>
            </p:txBody>
          </p:sp>
          <p:sp>
            <p:nvSpPr>
              <p:cNvPr id="286" name="Freeform 5"/>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87" name="Freeform 6"/>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88" name="Freeform 7"/>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89" name="Group 8"/>
              <p:cNvGrpSpPr>
                <a:grpSpLocks/>
              </p:cNvGrpSpPr>
              <p:nvPr/>
            </p:nvGrpSpPr>
            <p:grpSpPr bwMode="auto">
              <a:xfrm>
                <a:off x="2889" y="957"/>
                <a:ext cx="348" cy="510"/>
                <a:chOff x="2784" y="3210"/>
                <a:chExt cx="523" cy="772"/>
              </a:xfrm>
            </p:grpSpPr>
            <p:sp>
              <p:nvSpPr>
                <p:cNvPr id="290" name="AutoShape 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sp>
              <p:nvSpPr>
                <p:cNvPr id="291" name="AutoShape 1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sp>
              <p:nvSpPr>
                <p:cNvPr id="292" name="AutoShape 11"/>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a:spcBef>
                      <a:spcPct val="50000"/>
                    </a:spcBef>
                    <a:spcAft>
                      <a:spcPct val="30000"/>
                    </a:spcAft>
                    <a:buClr>
                      <a:schemeClr val="tx1"/>
                    </a:buClr>
                  </a:pPr>
                  <a:endParaRPr lang="en-US"/>
                </a:p>
              </p:txBody>
            </p:sp>
            <p:sp>
              <p:nvSpPr>
                <p:cNvPr id="293" name="Oval 12"/>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algn="ctr">
                    <a:spcBef>
                      <a:spcPct val="50000"/>
                    </a:spcBef>
                    <a:spcAft>
                      <a:spcPct val="30000"/>
                    </a:spcAft>
                    <a:buClr>
                      <a:schemeClr val="tx1"/>
                    </a:buClr>
                  </a:pPr>
                  <a:endParaRPr lang="en-US"/>
                </a:p>
              </p:txBody>
            </p:sp>
          </p:grpSp>
        </p:grpSp>
      </p:grpSp>
      <p:pic>
        <p:nvPicPr>
          <p:cNvPr id="206" name="Picture 205" descr="Bucket.png"/>
          <p:cNvPicPr>
            <a:picLocks noChangeAspect="1"/>
          </p:cNvPicPr>
          <p:nvPr/>
        </p:nvPicPr>
        <p:blipFill>
          <a:blip r:embed="rId5" cstate="print"/>
          <a:stretch>
            <a:fillRect/>
          </a:stretch>
        </p:blipFill>
        <p:spPr>
          <a:xfrm>
            <a:off x="5033810" y="5645967"/>
            <a:ext cx="756234" cy="767554"/>
          </a:xfrm>
          <a:prstGeom prst="rect">
            <a:avLst/>
          </a:prstGeom>
        </p:spPr>
      </p:pic>
      <p:sp>
        <p:nvSpPr>
          <p:cNvPr id="207" name="Text Box 203"/>
          <p:cNvSpPr txBox="1">
            <a:spLocks noChangeArrowheads="1"/>
          </p:cNvSpPr>
          <p:nvPr/>
        </p:nvSpPr>
        <p:spPr bwMode="auto">
          <a:xfrm>
            <a:off x="5677459" y="5732551"/>
            <a:ext cx="145083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chemeClr val="bg1"/>
                </a:solidFill>
                <a:latin typeface="Arial" charset="0"/>
                <a:cs typeface="Arial" charset="0"/>
              </a:defRPr>
            </a:lvl1pPr>
            <a:lvl2pPr marL="742950" indent="-285750" eaLnBrk="0" hangingPunct="0">
              <a:defRPr sz="2000" b="1">
                <a:solidFill>
                  <a:schemeClr val="bg1"/>
                </a:solidFill>
                <a:latin typeface="Arial" charset="0"/>
                <a:cs typeface="Arial" charset="0"/>
              </a:defRPr>
            </a:lvl2pPr>
            <a:lvl3pPr marL="1143000" indent="-228600" eaLnBrk="0" hangingPunct="0">
              <a:defRPr sz="2000" b="1">
                <a:solidFill>
                  <a:schemeClr val="bg1"/>
                </a:solidFill>
                <a:latin typeface="Arial" charset="0"/>
                <a:cs typeface="Arial" charset="0"/>
              </a:defRPr>
            </a:lvl3pPr>
            <a:lvl4pPr marL="1600200" indent="-228600" eaLnBrk="0" hangingPunct="0">
              <a:defRPr sz="2000" b="1">
                <a:solidFill>
                  <a:schemeClr val="bg1"/>
                </a:solidFill>
                <a:latin typeface="Arial" charset="0"/>
                <a:cs typeface="Arial" charset="0"/>
              </a:defRPr>
            </a:lvl4pPr>
            <a:lvl5pPr marL="2057400" indent="-228600" eaLnBrk="0" hangingPunct="0">
              <a:defRPr sz="2000" b="1">
                <a:solidFill>
                  <a:schemeClr val="bg1"/>
                </a:solidFill>
                <a:latin typeface="Arial" charset="0"/>
                <a:cs typeface="Arial" charset="0"/>
              </a:defRPr>
            </a:lvl5pPr>
            <a:lvl6pPr marL="2514600" indent="-228600" eaLnBrk="0" fontAlgn="base" hangingPunct="0">
              <a:spcBef>
                <a:spcPct val="0"/>
              </a:spcBef>
              <a:spcAft>
                <a:spcPct val="0"/>
              </a:spcAft>
              <a:defRPr sz="2000" b="1">
                <a:solidFill>
                  <a:schemeClr val="bg1"/>
                </a:solidFill>
                <a:latin typeface="Arial" charset="0"/>
                <a:cs typeface="Arial" charset="0"/>
              </a:defRPr>
            </a:lvl6pPr>
            <a:lvl7pPr marL="2971800" indent="-228600" eaLnBrk="0" fontAlgn="base" hangingPunct="0">
              <a:spcBef>
                <a:spcPct val="0"/>
              </a:spcBef>
              <a:spcAft>
                <a:spcPct val="0"/>
              </a:spcAft>
              <a:defRPr sz="2000" b="1">
                <a:solidFill>
                  <a:schemeClr val="bg1"/>
                </a:solidFill>
                <a:latin typeface="Arial" charset="0"/>
                <a:cs typeface="Arial" charset="0"/>
              </a:defRPr>
            </a:lvl7pPr>
            <a:lvl8pPr marL="3429000" indent="-228600" eaLnBrk="0" fontAlgn="base" hangingPunct="0">
              <a:spcBef>
                <a:spcPct val="0"/>
              </a:spcBef>
              <a:spcAft>
                <a:spcPct val="0"/>
              </a:spcAft>
              <a:defRPr sz="2000" b="1">
                <a:solidFill>
                  <a:schemeClr val="bg1"/>
                </a:solidFill>
                <a:latin typeface="Arial" charset="0"/>
                <a:cs typeface="Arial" charset="0"/>
              </a:defRPr>
            </a:lvl8pPr>
            <a:lvl9pPr marL="3886200" indent="-228600" eaLnBrk="0" fontAlgn="base" hangingPunct="0">
              <a:spcBef>
                <a:spcPct val="0"/>
              </a:spcBef>
              <a:spcAft>
                <a:spcPct val="0"/>
              </a:spcAft>
              <a:defRPr sz="2000" b="1">
                <a:solidFill>
                  <a:schemeClr val="bg1"/>
                </a:solidFill>
                <a:latin typeface="Arial" charset="0"/>
                <a:cs typeface="Arial" charset="0"/>
              </a:defRPr>
            </a:lvl9pPr>
          </a:lstStyle>
          <a:p>
            <a:pPr eaLnBrk="1" hangingPunct="1">
              <a:spcBef>
                <a:spcPct val="50000"/>
              </a:spcBef>
              <a:spcAft>
                <a:spcPct val="30000"/>
              </a:spcAft>
              <a:buClr>
                <a:schemeClr val="tx1"/>
              </a:buClr>
            </a:pPr>
            <a:r>
              <a:rPr lang="en-US" sz="1800" dirty="0" smtClean="0"/>
              <a:t>Unapplied funds</a:t>
            </a:r>
            <a:endParaRPr lang="en-US" sz="1800" dirty="0"/>
          </a:p>
        </p:txBody>
      </p:sp>
      <p:sp>
        <p:nvSpPr>
          <p:cNvPr id="208" name="Line 190"/>
          <p:cNvSpPr>
            <a:spLocks noChangeShapeType="1"/>
          </p:cNvSpPr>
          <p:nvPr/>
        </p:nvSpPr>
        <p:spPr bwMode="auto">
          <a:xfrm flipH="1">
            <a:off x="4809363" y="6064335"/>
            <a:ext cx="293688" cy="0"/>
          </a:xfrm>
          <a:prstGeom prst="line">
            <a:avLst/>
          </a:prstGeom>
          <a:noFill/>
          <a:ln w="19050">
            <a:solidFill>
              <a:schemeClr val="bg1"/>
            </a:solidFill>
            <a:prstDash val="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23562" name="Group 89"/>
          <p:cNvGrpSpPr>
            <a:grpSpLocks/>
          </p:cNvGrpSpPr>
          <p:nvPr/>
        </p:nvGrpSpPr>
        <p:grpSpPr bwMode="auto">
          <a:xfrm>
            <a:off x="5353374" y="3377316"/>
            <a:ext cx="493712" cy="393700"/>
            <a:chOff x="2690" y="2476"/>
            <a:chExt cx="941" cy="750"/>
          </a:xfrm>
        </p:grpSpPr>
        <p:sp>
          <p:nvSpPr>
            <p:cNvPr id="23803" name="AutoShape 90"/>
            <p:cNvSpPr>
              <a:spLocks noChangeArrowheads="1"/>
            </p:cNvSpPr>
            <p:nvPr/>
          </p:nvSpPr>
          <p:spPr bwMode="auto">
            <a:xfrm>
              <a:off x="2690" y="2476"/>
              <a:ext cx="941" cy="750"/>
            </a:xfrm>
            <a:prstGeom prst="rightArrow">
              <a:avLst>
                <a:gd name="adj1" fmla="val 58398"/>
                <a:gd name="adj2" fmla="val 47468"/>
              </a:avLst>
            </a:prstGeom>
            <a:solidFill>
              <a:srgbClr val="CCFFCC"/>
            </a:solidFill>
            <a:ln w="12700" algn="ctr">
              <a:solidFill>
                <a:schemeClr val="bg1"/>
              </a:solidFill>
              <a:miter lim="800000"/>
              <a:headEnd/>
              <a:tailEnd/>
            </a:ln>
          </p:spPr>
          <p:txBody>
            <a:bodyPr lIns="0" tIns="0" rIns="0" bIns="0" anchor="ctr">
              <a:spAutoFit/>
            </a:bodyPr>
            <a:lstStyle/>
            <a:p>
              <a:pPr>
                <a:lnSpc>
                  <a:spcPct val="95000"/>
                </a:lnSpc>
                <a:spcBef>
                  <a:spcPct val="5000"/>
                </a:spcBef>
                <a:buClr>
                  <a:schemeClr val="tx1"/>
                </a:buClr>
              </a:pPr>
              <a:endParaRPr lang="en-US"/>
            </a:p>
          </p:txBody>
        </p:sp>
        <p:pic>
          <p:nvPicPr>
            <p:cNvPr id="23804" name="Picture 91"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66" y="2644"/>
              <a:ext cx="262"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563" name="Group 92"/>
          <p:cNvGrpSpPr>
            <a:grpSpLocks/>
          </p:cNvGrpSpPr>
          <p:nvPr/>
        </p:nvGrpSpPr>
        <p:grpSpPr bwMode="auto">
          <a:xfrm>
            <a:off x="5553901" y="3506807"/>
            <a:ext cx="493713" cy="393700"/>
            <a:chOff x="2690" y="2476"/>
            <a:chExt cx="941" cy="750"/>
          </a:xfrm>
        </p:grpSpPr>
        <p:sp>
          <p:nvSpPr>
            <p:cNvPr id="23801" name="AutoShape 93"/>
            <p:cNvSpPr>
              <a:spLocks noChangeArrowheads="1"/>
            </p:cNvSpPr>
            <p:nvPr/>
          </p:nvSpPr>
          <p:spPr bwMode="auto">
            <a:xfrm>
              <a:off x="2690" y="2476"/>
              <a:ext cx="941" cy="750"/>
            </a:xfrm>
            <a:prstGeom prst="rightArrow">
              <a:avLst>
                <a:gd name="adj1" fmla="val 58398"/>
                <a:gd name="adj2" fmla="val 47468"/>
              </a:avLst>
            </a:prstGeom>
            <a:solidFill>
              <a:srgbClr val="CCFFCC"/>
            </a:solidFill>
            <a:ln w="12700" algn="ctr">
              <a:solidFill>
                <a:schemeClr val="bg1"/>
              </a:solidFill>
              <a:miter lim="800000"/>
              <a:headEnd/>
              <a:tailEnd/>
            </a:ln>
          </p:spPr>
          <p:txBody>
            <a:bodyPr lIns="0" tIns="0" rIns="0" bIns="0" anchor="ctr">
              <a:spAutoFit/>
            </a:bodyPr>
            <a:lstStyle/>
            <a:p>
              <a:pPr>
                <a:lnSpc>
                  <a:spcPct val="95000"/>
                </a:lnSpc>
                <a:spcBef>
                  <a:spcPct val="5000"/>
                </a:spcBef>
                <a:buClr>
                  <a:schemeClr val="tx1"/>
                </a:buClr>
              </a:pPr>
              <a:endParaRPr lang="en-US"/>
            </a:p>
          </p:txBody>
        </p:sp>
        <p:pic>
          <p:nvPicPr>
            <p:cNvPr id="23802" name="Picture 94"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66" y="2644"/>
              <a:ext cx="262"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564" name="Group 95"/>
          <p:cNvGrpSpPr>
            <a:grpSpLocks/>
          </p:cNvGrpSpPr>
          <p:nvPr/>
        </p:nvGrpSpPr>
        <p:grpSpPr bwMode="auto">
          <a:xfrm>
            <a:off x="5721668" y="3657242"/>
            <a:ext cx="493712" cy="393700"/>
            <a:chOff x="2690" y="2476"/>
            <a:chExt cx="941" cy="750"/>
          </a:xfrm>
        </p:grpSpPr>
        <p:sp>
          <p:nvSpPr>
            <p:cNvPr id="23799" name="AutoShape 96"/>
            <p:cNvSpPr>
              <a:spLocks noChangeArrowheads="1"/>
            </p:cNvSpPr>
            <p:nvPr/>
          </p:nvSpPr>
          <p:spPr bwMode="auto">
            <a:xfrm>
              <a:off x="2690" y="2476"/>
              <a:ext cx="941" cy="750"/>
            </a:xfrm>
            <a:prstGeom prst="rightArrow">
              <a:avLst>
                <a:gd name="adj1" fmla="val 58398"/>
                <a:gd name="adj2" fmla="val 47468"/>
              </a:avLst>
            </a:prstGeom>
            <a:solidFill>
              <a:srgbClr val="CCFFCC"/>
            </a:solidFill>
            <a:ln w="12700" algn="ctr">
              <a:solidFill>
                <a:schemeClr val="bg1"/>
              </a:solidFill>
              <a:miter lim="800000"/>
              <a:headEnd/>
              <a:tailEnd/>
            </a:ln>
          </p:spPr>
          <p:txBody>
            <a:bodyPr lIns="0" tIns="0" rIns="0" bIns="0" anchor="ctr">
              <a:spAutoFit/>
            </a:bodyPr>
            <a:lstStyle/>
            <a:p>
              <a:pPr>
                <a:lnSpc>
                  <a:spcPct val="95000"/>
                </a:lnSpc>
                <a:spcBef>
                  <a:spcPct val="5000"/>
                </a:spcBef>
                <a:buClr>
                  <a:schemeClr val="tx1"/>
                </a:buClr>
              </a:pPr>
              <a:endParaRPr lang="en-US"/>
            </a:p>
          </p:txBody>
        </p:sp>
        <p:pic>
          <p:nvPicPr>
            <p:cNvPr id="23800" name="Picture 97"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66" y="2644"/>
              <a:ext cx="262"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223341821"/>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815" y="1022349"/>
            <a:ext cx="8203514" cy="4817341"/>
          </a:xfrm>
          <a:prstGeom prst="rect">
            <a:avLst/>
          </a:prstGeom>
          <a:noFill/>
          <a:ln w="6350" algn="ctr">
            <a:solidFill>
              <a:schemeClr val="bg1"/>
            </a:solidFill>
            <a:miter lim="800000"/>
            <a:headEnd/>
            <a:tailEn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867" name="Rectangle 2"/>
          <p:cNvSpPr>
            <a:spLocks noGrp="1" noChangeArrowheads="1"/>
          </p:cNvSpPr>
          <p:nvPr>
            <p:ph type="title"/>
          </p:nvPr>
        </p:nvSpPr>
        <p:spPr/>
        <p:txBody>
          <a:bodyPr/>
          <a:lstStyle/>
          <a:p>
            <a:pPr eaLnBrk="1" hangingPunct="1"/>
            <a:r>
              <a:rPr lang="en-US" smtClean="0"/>
              <a:t>Policy – Summary screen</a:t>
            </a:r>
          </a:p>
        </p:txBody>
      </p:sp>
      <p:sp>
        <p:nvSpPr>
          <p:cNvPr id="36868" name="Rectangle 3"/>
          <p:cNvSpPr>
            <a:spLocks noGrp="1" noChangeArrowheads="1"/>
          </p:cNvSpPr>
          <p:nvPr>
            <p:ph idx="1"/>
          </p:nvPr>
        </p:nvSpPr>
        <p:spPr>
          <a:xfrm>
            <a:off x="371475" y="5899150"/>
            <a:ext cx="8318500" cy="617538"/>
          </a:xfrm>
        </p:spPr>
        <p:txBody>
          <a:bodyPr/>
          <a:lstStyle/>
          <a:p>
            <a:pPr>
              <a:buFont typeface="Arial" charset="0"/>
              <a:buChar char="•"/>
            </a:pPr>
            <a:r>
              <a:rPr lang="en-US" smtClean="0"/>
              <a:t>Includes information on earnings and policy equity</a:t>
            </a:r>
          </a:p>
        </p:txBody>
      </p:sp>
      <p:sp>
        <p:nvSpPr>
          <p:cNvPr id="36869" name="Text Box 5"/>
          <p:cNvSpPr txBox="1">
            <a:spLocks noChangeArrowheads="1"/>
          </p:cNvSpPr>
          <p:nvPr/>
        </p:nvSpPr>
        <p:spPr bwMode="auto">
          <a:xfrm>
            <a:off x="415925" y="649288"/>
            <a:ext cx="282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cs typeface="Arial" charset="0"/>
              </a:defRPr>
            </a:lvl1pPr>
            <a:lvl2pPr marL="742950" indent="-285750" eaLnBrk="0" hangingPunct="0">
              <a:defRPr sz="2000" b="1">
                <a:solidFill>
                  <a:schemeClr val="bg1"/>
                </a:solidFill>
                <a:latin typeface="Arial" charset="0"/>
                <a:cs typeface="Arial" charset="0"/>
              </a:defRPr>
            </a:lvl2pPr>
            <a:lvl3pPr marL="1143000" indent="-228600" eaLnBrk="0" hangingPunct="0">
              <a:defRPr sz="2000" b="1">
                <a:solidFill>
                  <a:schemeClr val="bg1"/>
                </a:solidFill>
                <a:latin typeface="Arial" charset="0"/>
                <a:cs typeface="Arial" charset="0"/>
              </a:defRPr>
            </a:lvl3pPr>
            <a:lvl4pPr marL="1600200" indent="-228600" eaLnBrk="0" hangingPunct="0">
              <a:defRPr sz="2000" b="1">
                <a:solidFill>
                  <a:schemeClr val="bg1"/>
                </a:solidFill>
                <a:latin typeface="Arial" charset="0"/>
                <a:cs typeface="Arial" charset="0"/>
              </a:defRPr>
            </a:lvl4pPr>
            <a:lvl5pPr marL="2057400" indent="-228600" eaLnBrk="0" hangingPunct="0">
              <a:defRPr sz="2000" b="1">
                <a:solidFill>
                  <a:schemeClr val="bg1"/>
                </a:solidFill>
                <a:latin typeface="Arial" charset="0"/>
                <a:cs typeface="Arial" charset="0"/>
              </a:defRPr>
            </a:lvl5pPr>
            <a:lvl6pPr marL="2514600" indent="-228600" eaLnBrk="0" fontAlgn="base" hangingPunct="0">
              <a:spcBef>
                <a:spcPct val="0"/>
              </a:spcBef>
              <a:spcAft>
                <a:spcPct val="0"/>
              </a:spcAft>
              <a:defRPr sz="2000" b="1">
                <a:solidFill>
                  <a:schemeClr val="bg1"/>
                </a:solidFill>
                <a:latin typeface="Arial" charset="0"/>
                <a:cs typeface="Arial" charset="0"/>
              </a:defRPr>
            </a:lvl6pPr>
            <a:lvl7pPr marL="2971800" indent="-228600" eaLnBrk="0" fontAlgn="base" hangingPunct="0">
              <a:spcBef>
                <a:spcPct val="0"/>
              </a:spcBef>
              <a:spcAft>
                <a:spcPct val="0"/>
              </a:spcAft>
              <a:defRPr sz="2000" b="1">
                <a:solidFill>
                  <a:schemeClr val="bg1"/>
                </a:solidFill>
                <a:latin typeface="Arial" charset="0"/>
                <a:cs typeface="Arial" charset="0"/>
              </a:defRPr>
            </a:lvl7pPr>
            <a:lvl8pPr marL="3429000" indent="-228600" eaLnBrk="0" fontAlgn="base" hangingPunct="0">
              <a:spcBef>
                <a:spcPct val="0"/>
              </a:spcBef>
              <a:spcAft>
                <a:spcPct val="0"/>
              </a:spcAft>
              <a:defRPr sz="2000" b="1">
                <a:solidFill>
                  <a:schemeClr val="bg1"/>
                </a:solidFill>
                <a:latin typeface="Arial" charset="0"/>
                <a:cs typeface="Arial" charset="0"/>
              </a:defRPr>
            </a:lvl8pPr>
            <a:lvl9pPr marL="3886200" indent="-228600" eaLnBrk="0" fontAlgn="base" hangingPunct="0">
              <a:spcBef>
                <a:spcPct val="0"/>
              </a:spcBef>
              <a:spcAft>
                <a:spcPct val="0"/>
              </a:spcAft>
              <a:defRPr sz="2000" b="1">
                <a:solidFill>
                  <a:schemeClr val="bg1"/>
                </a:solidFill>
                <a:latin typeface="Arial" charset="0"/>
                <a:cs typeface="Arial" charset="0"/>
              </a:defRPr>
            </a:lvl9pPr>
          </a:lstStyle>
          <a:p>
            <a:pPr eaLnBrk="1" hangingPunct="1">
              <a:spcBef>
                <a:spcPct val="50000"/>
              </a:spcBef>
              <a:spcAft>
                <a:spcPct val="30000"/>
              </a:spcAft>
              <a:buClr>
                <a:schemeClr val="tx1"/>
              </a:buClr>
            </a:pPr>
            <a:r>
              <a:rPr lang="en-US" dirty="0"/>
              <a:t> </a:t>
            </a:r>
            <a:r>
              <a:rPr lang="en-US" sz="1800" dirty="0">
                <a:latin typeface="Courier New" pitchFamily="49" charset="0"/>
                <a:cs typeface="Courier New" pitchFamily="49" charset="0"/>
              </a:rPr>
              <a:t>Policy</a:t>
            </a:r>
            <a:r>
              <a:rPr lang="en-US" sz="1800" dirty="0"/>
              <a:t> </a:t>
            </a:r>
            <a:r>
              <a:rPr lang="en-US" sz="1800" dirty="0" err="1"/>
              <a:t>tab</a:t>
            </a:r>
            <a:r>
              <a:rPr lang="en-US" sz="1800" dirty="0" err="1">
                <a:sym typeface="Wingdings" pitchFamily="2" charset="2"/>
              </a:rPr>
              <a:t></a:t>
            </a:r>
            <a:r>
              <a:rPr lang="en-US" sz="1800" dirty="0" err="1">
                <a:latin typeface="Courier New" pitchFamily="49" charset="0"/>
                <a:cs typeface="Courier New" pitchFamily="49" charset="0"/>
                <a:sym typeface="Wingdings" pitchFamily="2" charset="2"/>
              </a:rPr>
              <a:t>Summary</a:t>
            </a:r>
            <a:endParaRPr lang="en-US" sz="1800" dirty="0">
              <a:latin typeface="Courier New" pitchFamily="49" charset="0"/>
              <a:cs typeface="Courier New" pitchFamily="49" charset="0"/>
            </a:endParaRPr>
          </a:p>
        </p:txBody>
      </p:sp>
      <p:grpSp>
        <p:nvGrpSpPr>
          <p:cNvPr id="36870" name="Group 10"/>
          <p:cNvGrpSpPr>
            <a:grpSpLocks/>
          </p:cNvGrpSpPr>
          <p:nvPr/>
        </p:nvGrpSpPr>
        <p:grpSpPr bwMode="auto">
          <a:xfrm>
            <a:off x="8134350" y="101600"/>
            <a:ext cx="857250" cy="965200"/>
            <a:chOff x="2324" y="435"/>
            <a:chExt cx="933" cy="1052"/>
          </a:xfrm>
        </p:grpSpPr>
        <p:sp>
          <p:nvSpPr>
            <p:cNvPr id="36874" name="AutoShape 11"/>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pPr>
                <a:lnSpc>
                  <a:spcPct val="95000"/>
                </a:lnSpc>
                <a:spcBef>
                  <a:spcPct val="5000"/>
                </a:spcBef>
                <a:buClr>
                  <a:schemeClr val="tx1"/>
                </a:buClr>
              </a:pPr>
              <a:endParaRPr lang="en-US"/>
            </a:p>
          </p:txBody>
        </p:sp>
        <p:sp>
          <p:nvSpPr>
            <p:cNvPr id="36875" name="Freeform 12"/>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pPr>
                <a:lnSpc>
                  <a:spcPct val="95000"/>
                </a:lnSpc>
                <a:spcBef>
                  <a:spcPct val="5000"/>
                </a:spcBef>
                <a:buClr>
                  <a:schemeClr val="tx1"/>
                </a:buClr>
              </a:pPr>
              <a:endParaRPr lang="en-US"/>
            </a:p>
          </p:txBody>
        </p:sp>
        <p:sp>
          <p:nvSpPr>
            <p:cNvPr id="36876" name="Freeform 13"/>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pPr>
                <a:lnSpc>
                  <a:spcPct val="95000"/>
                </a:lnSpc>
                <a:spcBef>
                  <a:spcPct val="5000"/>
                </a:spcBef>
                <a:buClr>
                  <a:schemeClr val="tx1"/>
                </a:buClr>
              </a:pPr>
              <a:endParaRPr lang="en-US"/>
            </a:p>
          </p:txBody>
        </p:sp>
        <p:sp>
          <p:nvSpPr>
            <p:cNvPr id="36877" name="Freeform 14"/>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pPr>
                <a:lnSpc>
                  <a:spcPct val="95000"/>
                </a:lnSpc>
                <a:spcBef>
                  <a:spcPct val="5000"/>
                </a:spcBef>
                <a:buClr>
                  <a:schemeClr val="tx1"/>
                </a:buClr>
              </a:pPr>
              <a:endParaRPr lang="en-US"/>
            </a:p>
          </p:txBody>
        </p:sp>
        <p:grpSp>
          <p:nvGrpSpPr>
            <p:cNvPr id="36878" name="Group 15"/>
            <p:cNvGrpSpPr>
              <a:grpSpLocks/>
            </p:cNvGrpSpPr>
            <p:nvPr/>
          </p:nvGrpSpPr>
          <p:grpSpPr bwMode="auto">
            <a:xfrm>
              <a:off x="2895" y="955"/>
              <a:ext cx="349" cy="510"/>
              <a:chOff x="2784" y="3210"/>
              <a:chExt cx="523" cy="772"/>
            </a:xfrm>
          </p:grpSpPr>
          <p:sp>
            <p:nvSpPr>
              <p:cNvPr id="36879" name="AutoShape 16"/>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nSpc>
                    <a:spcPct val="95000"/>
                  </a:lnSpc>
                  <a:spcBef>
                    <a:spcPct val="5000"/>
                  </a:spcBef>
                  <a:buClr>
                    <a:schemeClr val="tx1"/>
                  </a:buClr>
                </a:pPr>
                <a:endParaRPr lang="en-US"/>
              </a:p>
            </p:txBody>
          </p:sp>
          <p:sp>
            <p:nvSpPr>
              <p:cNvPr id="36880" name="AutoShape 17"/>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nSpc>
                    <a:spcPct val="95000"/>
                  </a:lnSpc>
                  <a:spcBef>
                    <a:spcPct val="5000"/>
                  </a:spcBef>
                  <a:buClr>
                    <a:schemeClr val="tx1"/>
                  </a:buClr>
                </a:pPr>
                <a:endParaRPr lang="en-US"/>
              </a:p>
            </p:txBody>
          </p:sp>
          <p:sp>
            <p:nvSpPr>
              <p:cNvPr id="36881" name="AutoShape 18"/>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nSpc>
                    <a:spcPct val="95000"/>
                  </a:lnSpc>
                  <a:spcBef>
                    <a:spcPct val="5000"/>
                  </a:spcBef>
                  <a:buClr>
                    <a:schemeClr val="tx1"/>
                  </a:buClr>
                </a:pPr>
                <a:endParaRPr lang="en-US"/>
              </a:p>
            </p:txBody>
          </p:sp>
          <p:sp>
            <p:nvSpPr>
              <p:cNvPr id="36882" name="Oval 19"/>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a:lnSpc>
                    <a:spcPct val="95000"/>
                  </a:lnSpc>
                  <a:spcBef>
                    <a:spcPct val="5000"/>
                  </a:spcBef>
                  <a:buClr>
                    <a:schemeClr val="tx1"/>
                  </a:buClr>
                </a:pPr>
                <a:endParaRPr lang="en-US"/>
              </a:p>
            </p:txBody>
          </p:sp>
        </p:grpSp>
      </p:grpSp>
      <p:sp>
        <p:nvSpPr>
          <p:cNvPr id="36871" name="AutoShape 8"/>
          <p:cNvSpPr>
            <a:spLocks noChangeArrowheads="1"/>
          </p:cNvSpPr>
          <p:nvPr/>
        </p:nvSpPr>
        <p:spPr bwMode="auto">
          <a:xfrm>
            <a:off x="3382169" y="1627621"/>
            <a:ext cx="2379662" cy="855807"/>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tIns="91440" bIns="91440" anchor="ctr"/>
          <a:lstStyle/>
          <a:p>
            <a:pPr>
              <a:lnSpc>
                <a:spcPct val="95000"/>
              </a:lnSpc>
              <a:spcBef>
                <a:spcPct val="5000"/>
              </a:spcBef>
              <a:buClr>
                <a:schemeClr val="tx1"/>
              </a:buClr>
            </a:pPr>
            <a:endParaRPr lang="en-US"/>
          </a:p>
        </p:txBody>
      </p:sp>
      <p:sp>
        <p:nvSpPr>
          <p:cNvPr id="36872" name="Text Box 9"/>
          <p:cNvSpPr txBox="1">
            <a:spLocks noChangeArrowheads="1"/>
          </p:cNvSpPr>
          <p:nvPr/>
        </p:nvSpPr>
        <p:spPr bwMode="auto">
          <a:xfrm>
            <a:off x="5289839" y="1112839"/>
            <a:ext cx="1995488" cy="492125"/>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tIns="91440" bIns="91440">
            <a:spAutoFit/>
          </a:bodyPr>
          <a:lstStyle>
            <a:lvl1pPr marL="457200" indent="-457200" eaLnBrk="0" hangingPunct="0">
              <a:defRPr sz="2000" b="1">
                <a:solidFill>
                  <a:schemeClr val="bg1"/>
                </a:solidFill>
                <a:latin typeface="Arial" charset="0"/>
                <a:cs typeface="Arial" charset="0"/>
              </a:defRPr>
            </a:lvl1pPr>
            <a:lvl2pPr marL="742950" indent="-285750" eaLnBrk="0" hangingPunct="0">
              <a:defRPr sz="2000" b="1">
                <a:solidFill>
                  <a:schemeClr val="bg1"/>
                </a:solidFill>
                <a:latin typeface="Arial" charset="0"/>
                <a:cs typeface="Arial" charset="0"/>
              </a:defRPr>
            </a:lvl2pPr>
            <a:lvl3pPr marL="1143000" indent="-228600" eaLnBrk="0" hangingPunct="0">
              <a:defRPr sz="2000" b="1">
                <a:solidFill>
                  <a:schemeClr val="bg1"/>
                </a:solidFill>
                <a:latin typeface="Arial" charset="0"/>
                <a:cs typeface="Arial" charset="0"/>
              </a:defRPr>
            </a:lvl3pPr>
            <a:lvl4pPr marL="1600200" indent="-228600" eaLnBrk="0" hangingPunct="0">
              <a:defRPr sz="2000" b="1">
                <a:solidFill>
                  <a:schemeClr val="bg1"/>
                </a:solidFill>
                <a:latin typeface="Arial" charset="0"/>
                <a:cs typeface="Arial" charset="0"/>
              </a:defRPr>
            </a:lvl4pPr>
            <a:lvl5pPr marL="2057400" indent="-228600" eaLnBrk="0" hangingPunct="0">
              <a:defRPr sz="2000" b="1">
                <a:solidFill>
                  <a:schemeClr val="bg1"/>
                </a:solidFill>
                <a:latin typeface="Arial" charset="0"/>
                <a:cs typeface="Arial" charset="0"/>
              </a:defRPr>
            </a:lvl5pPr>
            <a:lvl6pPr marL="2514600" indent="-228600" eaLnBrk="0" fontAlgn="base" hangingPunct="0">
              <a:spcBef>
                <a:spcPct val="0"/>
              </a:spcBef>
              <a:spcAft>
                <a:spcPct val="0"/>
              </a:spcAft>
              <a:defRPr sz="2000" b="1">
                <a:solidFill>
                  <a:schemeClr val="bg1"/>
                </a:solidFill>
                <a:latin typeface="Arial" charset="0"/>
                <a:cs typeface="Arial" charset="0"/>
              </a:defRPr>
            </a:lvl6pPr>
            <a:lvl7pPr marL="2971800" indent="-228600" eaLnBrk="0" fontAlgn="base" hangingPunct="0">
              <a:spcBef>
                <a:spcPct val="0"/>
              </a:spcBef>
              <a:spcAft>
                <a:spcPct val="0"/>
              </a:spcAft>
              <a:defRPr sz="2000" b="1">
                <a:solidFill>
                  <a:schemeClr val="bg1"/>
                </a:solidFill>
                <a:latin typeface="Arial" charset="0"/>
                <a:cs typeface="Arial" charset="0"/>
              </a:defRPr>
            </a:lvl7pPr>
            <a:lvl8pPr marL="3429000" indent="-228600" eaLnBrk="0" fontAlgn="base" hangingPunct="0">
              <a:spcBef>
                <a:spcPct val="0"/>
              </a:spcBef>
              <a:spcAft>
                <a:spcPct val="0"/>
              </a:spcAft>
              <a:defRPr sz="2000" b="1">
                <a:solidFill>
                  <a:schemeClr val="bg1"/>
                </a:solidFill>
                <a:latin typeface="Arial" charset="0"/>
                <a:cs typeface="Arial" charset="0"/>
              </a:defRPr>
            </a:lvl8pPr>
            <a:lvl9pPr marL="3886200" indent="-228600" eaLnBrk="0" fontAlgn="base" hangingPunct="0">
              <a:spcBef>
                <a:spcPct val="0"/>
              </a:spcBef>
              <a:spcAft>
                <a:spcPct val="0"/>
              </a:spcAft>
              <a:defRPr sz="2000" b="1">
                <a:solidFill>
                  <a:schemeClr val="bg1"/>
                </a:solidFill>
                <a:latin typeface="Arial" charset="0"/>
                <a:cs typeface="Arial" charset="0"/>
              </a:defRPr>
            </a:lvl9pPr>
          </a:lstStyle>
          <a:p>
            <a:pPr eaLnBrk="1" hangingPunct="1">
              <a:lnSpc>
                <a:spcPct val="95000"/>
              </a:lnSpc>
              <a:spcBef>
                <a:spcPct val="5000"/>
              </a:spcBef>
              <a:buClr>
                <a:schemeClr val="tx1"/>
              </a:buClr>
            </a:pPr>
            <a:r>
              <a:rPr lang="en-US" dirty="0">
                <a:solidFill>
                  <a:srgbClr val="D33941"/>
                </a:solidFill>
              </a:rPr>
              <a:t>Policy charges</a:t>
            </a:r>
          </a:p>
        </p:txBody>
      </p:sp>
      <p:sp>
        <p:nvSpPr>
          <p:cNvPr id="36873" name="Line 11"/>
          <p:cNvSpPr>
            <a:spLocks noChangeShapeType="1"/>
          </p:cNvSpPr>
          <p:nvPr/>
        </p:nvSpPr>
        <p:spPr bwMode="auto">
          <a:xfrm flipH="1">
            <a:off x="4842164" y="1385888"/>
            <a:ext cx="462943" cy="241733"/>
          </a:xfrm>
          <a:prstGeom prst="line">
            <a:avLst/>
          </a:prstGeom>
          <a:noFill/>
          <a:ln w="19050">
            <a:solidFill>
              <a:srgbClr val="D33941"/>
            </a:solidFill>
            <a:round/>
            <a:headEnd/>
            <a:tailEnd/>
          </a:ln>
          <a:extLst>
            <a:ext uri="{909E8E84-426E-40DD-AFC4-6F175D3DCCD1}">
              <a14:hiddenFill xmlns:a14="http://schemas.microsoft.com/office/drawing/2010/main">
                <a:noFill/>
              </a14:hiddenFill>
            </a:ext>
          </a:extLst>
        </p:spPr>
        <p:txBody>
          <a:bodyPr wrap="square" tIns="91440" bIns="91440">
            <a:spAutoFit/>
          </a:bodyPr>
          <a:lstStyle/>
          <a:p>
            <a:endParaRPr lang="en-US"/>
          </a:p>
        </p:txBody>
      </p:sp>
    </p:spTree>
    <p:extLst>
      <p:ext uri="{BB962C8B-B14F-4D97-AF65-F5344CB8AC3E}">
        <p14:creationId xmlns:p14="http://schemas.microsoft.com/office/powerpoint/2010/main" val="1234297239"/>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Lesson outline</a:t>
            </a:r>
          </a:p>
        </p:txBody>
      </p:sp>
      <p:sp>
        <p:nvSpPr>
          <p:cNvPr id="16387" name="Rectangle 3"/>
          <p:cNvSpPr>
            <a:spLocks noGrp="1" noChangeArrowheads="1"/>
          </p:cNvSpPr>
          <p:nvPr>
            <p:ph idx="1"/>
          </p:nvPr>
        </p:nvSpPr>
        <p:spPr bwMode="gray"/>
        <p:txBody>
          <a:bodyPr/>
          <a:lstStyle/>
          <a:p>
            <a:pPr>
              <a:lnSpc>
                <a:spcPct val="150000"/>
              </a:lnSpc>
              <a:buFont typeface="Arial" charset="0"/>
              <a:buChar char="•"/>
            </a:pPr>
            <a:r>
              <a:rPr lang="en-US" sz="2800" smtClean="0">
                <a:solidFill>
                  <a:schemeClr val="hlink"/>
                </a:solidFill>
              </a:rPr>
              <a:t>Creating a billing instruction</a:t>
            </a:r>
          </a:p>
          <a:p>
            <a:pPr>
              <a:lnSpc>
                <a:spcPct val="150000"/>
              </a:lnSpc>
              <a:buFont typeface="Arial" charset="0"/>
              <a:buChar char="•"/>
            </a:pPr>
            <a:r>
              <a:rPr lang="en-US" sz="2800" smtClean="0"/>
              <a:t>Invoicing lifecycle</a:t>
            </a:r>
          </a:p>
          <a:p>
            <a:pPr>
              <a:lnSpc>
                <a:spcPct val="150000"/>
              </a:lnSpc>
              <a:buFont typeface="Arial" charset="0"/>
              <a:buChar char="•"/>
            </a:pPr>
            <a:r>
              <a:rPr lang="en-US" sz="2800" smtClean="0">
                <a:solidFill>
                  <a:schemeClr val="hlink"/>
                </a:solidFill>
              </a:rPr>
              <a:t>Simulating BillingCenter automation</a:t>
            </a:r>
          </a:p>
          <a:p>
            <a:pPr>
              <a:lnSpc>
                <a:spcPct val="150000"/>
              </a:lnSpc>
              <a:buFont typeface="Wingdings 3" pitchFamily="18" charset="2"/>
              <a:buNone/>
            </a:pPr>
            <a:endParaRPr lang="en-US" sz="2800" smtClean="0">
              <a:solidFill>
                <a:srgbClr val="C0C0C0"/>
              </a:solidFill>
            </a:endParaRPr>
          </a:p>
          <a:p>
            <a:pPr>
              <a:lnSpc>
                <a:spcPct val="150000"/>
              </a:lnSpc>
              <a:buFont typeface="Wingdings 3" pitchFamily="18" charset="2"/>
              <a:buNone/>
            </a:pPr>
            <a:endParaRPr lang="en-US" sz="2800" smtClean="0">
              <a:solidFill>
                <a:srgbClr val="C0C0C0"/>
              </a:solidFill>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Rounded Rectangle 319"/>
          <p:cNvSpPr/>
          <p:nvPr/>
        </p:nvSpPr>
        <p:spPr bwMode="auto">
          <a:xfrm>
            <a:off x="2514600" y="4920014"/>
            <a:ext cx="6075363" cy="1108251"/>
          </a:xfrm>
          <a:prstGeom prst="roundRect">
            <a:avLst/>
          </a:prstGeom>
          <a:solidFill>
            <a:schemeClr val="accent6">
              <a:lumMod val="20000"/>
              <a:lumOff val="80000"/>
            </a:schemeClr>
          </a:solidFill>
          <a:ln w="6350" algn="ctr">
            <a:solidFill>
              <a:schemeClr val="bg1"/>
            </a:solidFill>
            <a:round/>
            <a:headEnd/>
            <a:tailEnd/>
          </a:ln>
        </p:spPr>
        <p:txBody>
          <a:bodyPr wrap="none" lIns="0" tIns="0" rIns="0" bIns="0" anchor="ctr"/>
          <a:lstStyle/>
          <a:p>
            <a:pPr>
              <a:defRPr/>
            </a:pPr>
            <a:endParaRPr lang="en-US"/>
          </a:p>
        </p:txBody>
      </p:sp>
      <p:sp>
        <p:nvSpPr>
          <p:cNvPr id="28675" name="Rectangle 3"/>
          <p:cNvSpPr>
            <a:spLocks noGrp="1" noChangeArrowheads="1"/>
          </p:cNvSpPr>
          <p:nvPr>
            <p:ph type="title"/>
          </p:nvPr>
        </p:nvSpPr>
        <p:spPr/>
        <p:txBody>
          <a:bodyPr/>
          <a:lstStyle/>
          <a:p>
            <a:pPr eaLnBrk="1" hangingPunct="1"/>
            <a:r>
              <a:rPr lang="en-US" dirty="0" smtClean="0"/>
              <a:t>A billing </a:t>
            </a:r>
            <a:r>
              <a:rPr lang="en-US" dirty="0"/>
              <a:t>instruction generates invoices</a:t>
            </a:r>
            <a:endParaRPr lang="en-US" dirty="0" smtClean="0"/>
          </a:p>
        </p:txBody>
      </p:sp>
      <p:sp>
        <p:nvSpPr>
          <p:cNvPr id="28676" name="Rectangle 105"/>
          <p:cNvSpPr>
            <a:spLocks noGrp="1" noChangeArrowheads="1"/>
          </p:cNvSpPr>
          <p:nvPr>
            <p:ph idx="1"/>
          </p:nvPr>
        </p:nvSpPr>
        <p:spPr/>
        <p:txBody>
          <a:bodyPr/>
          <a:lstStyle/>
          <a:p>
            <a:pPr>
              <a:buFont typeface="Arial" charset="0"/>
              <a:buChar char="•"/>
            </a:pPr>
            <a:r>
              <a:rPr lang="en-US" smtClean="0"/>
              <a:t>Each charge is mapped to one or many invoice items</a:t>
            </a:r>
          </a:p>
          <a:p>
            <a:pPr>
              <a:buFont typeface="Arial" charset="0"/>
              <a:buChar char="•"/>
            </a:pPr>
            <a:r>
              <a:rPr lang="en-US" smtClean="0"/>
              <a:t>Each invoice item is assigned to an invoice</a:t>
            </a:r>
          </a:p>
        </p:txBody>
      </p:sp>
      <p:sp>
        <p:nvSpPr>
          <p:cNvPr id="28677" name="Line 215"/>
          <p:cNvSpPr>
            <a:spLocks noChangeShapeType="1"/>
          </p:cNvSpPr>
          <p:nvPr/>
        </p:nvSpPr>
        <p:spPr bwMode="auto">
          <a:xfrm>
            <a:off x="5089525" y="3698875"/>
            <a:ext cx="0" cy="1377950"/>
          </a:xfrm>
          <a:prstGeom prst="line">
            <a:avLst/>
          </a:prstGeom>
          <a:noFill/>
          <a:ln w="19050">
            <a:solidFill>
              <a:srgbClr val="D33819"/>
            </a:solidFill>
            <a:round/>
            <a:headEnd type="none" w="med" len="med"/>
            <a:tailEnd type="arrow"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678" name="Line 216"/>
          <p:cNvSpPr>
            <a:spLocks noChangeShapeType="1"/>
          </p:cNvSpPr>
          <p:nvPr/>
        </p:nvSpPr>
        <p:spPr bwMode="auto">
          <a:xfrm>
            <a:off x="6018213" y="3713163"/>
            <a:ext cx="0" cy="1349375"/>
          </a:xfrm>
          <a:prstGeom prst="line">
            <a:avLst/>
          </a:prstGeom>
          <a:noFill/>
          <a:ln w="19050">
            <a:solidFill>
              <a:srgbClr val="D33819"/>
            </a:solidFill>
            <a:round/>
            <a:headEnd type="none" w="med" len="med"/>
            <a:tailEnd type="arrow"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679" name="Line 217"/>
          <p:cNvSpPr>
            <a:spLocks noChangeShapeType="1"/>
          </p:cNvSpPr>
          <p:nvPr/>
        </p:nvSpPr>
        <p:spPr bwMode="auto">
          <a:xfrm>
            <a:off x="3230563" y="3405188"/>
            <a:ext cx="0" cy="1687512"/>
          </a:xfrm>
          <a:prstGeom prst="line">
            <a:avLst/>
          </a:prstGeom>
          <a:noFill/>
          <a:ln w="19050">
            <a:solidFill>
              <a:srgbClr val="D33819"/>
            </a:solidFill>
            <a:round/>
            <a:headEnd type="none" w="med" len="me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680" name="Line 218"/>
          <p:cNvSpPr>
            <a:spLocks noChangeShapeType="1"/>
          </p:cNvSpPr>
          <p:nvPr/>
        </p:nvSpPr>
        <p:spPr bwMode="auto">
          <a:xfrm>
            <a:off x="4159250" y="3729038"/>
            <a:ext cx="0" cy="1349375"/>
          </a:xfrm>
          <a:prstGeom prst="line">
            <a:avLst/>
          </a:prstGeom>
          <a:noFill/>
          <a:ln w="19050">
            <a:solidFill>
              <a:srgbClr val="D33819"/>
            </a:solidFill>
            <a:round/>
            <a:headEnd type="none" w="med" len="med"/>
            <a:tailEnd type="arrow"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681" name="Line 219"/>
          <p:cNvSpPr>
            <a:spLocks noChangeShapeType="1"/>
          </p:cNvSpPr>
          <p:nvPr/>
        </p:nvSpPr>
        <p:spPr bwMode="auto">
          <a:xfrm>
            <a:off x="6969125" y="3706813"/>
            <a:ext cx="0" cy="1377950"/>
          </a:xfrm>
          <a:prstGeom prst="line">
            <a:avLst/>
          </a:prstGeom>
          <a:noFill/>
          <a:ln w="19050">
            <a:solidFill>
              <a:srgbClr val="D33819"/>
            </a:solidFill>
            <a:round/>
            <a:headEnd type="none" w="med" len="med"/>
            <a:tailEnd type="arrow"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28683" name="Group 254"/>
          <p:cNvGrpSpPr>
            <a:grpSpLocks/>
          </p:cNvGrpSpPr>
          <p:nvPr/>
        </p:nvGrpSpPr>
        <p:grpSpPr bwMode="auto">
          <a:xfrm>
            <a:off x="4741863" y="5074176"/>
            <a:ext cx="736600" cy="831850"/>
            <a:chOff x="2683" y="1519"/>
            <a:chExt cx="557" cy="628"/>
          </a:xfrm>
        </p:grpSpPr>
        <p:sp>
          <p:nvSpPr>
            <p:cNvPr id="28951" name="AutoShape 255"/>
            <p:cNvSpPr>
              <a:spLocks noChangeArrowheads="1"/>
            </p:cNvSpPr>
            <p:nvPr/>
          </p:nvSpPr>
          <p:spPr bwMode="auto">
            <a:xfrm rot="10800000" flipH="1">
              <a:off x="2683" y="1519"/>
              <a:ext cx="557" cy="628"/>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a:p>
          </p:txBody>
        </p:sp>
        <p:pic>
          <p:nvPicPr>
            <p:cNvPr id="28952" name="Picture 256"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6" y="1935"/>
              <a:ext cx="132" cy="19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8953" name="Line 257"/>
            <p:cNvSpPr>
              <a:spLocks noChangeShapeType="1"/>
            </p:cNvSpPr>
            <p:nvPr/>
          </p:nvSpPr>
          <p:spPr bwMode="auto">
            <a:xfrm>
              <a:off x="2761" y="1915"/>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954" name="Line 258"/>
            <p:cNvSpPr>
              <a:spLocks noChangeShapeType="1"/>
            </p:cNvSpPr>
            <p:nvPr/>
          </p:nvSpPr>
          <p:spPr bwMode="auto">
            <a:xfrm>
              <a:off x="3076" y="191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955" name="Line 259"/>
            <p:cNvSpPr>
              <a:spLocks noChangeShapeType="1"/>
            </p:cNvSpPr>
            <p:nvPr/>
          </p:nvSpPr>
          <p:spPr bwMode="auto">
            <a:xfrm>
              <a:off x="2761" y="1845"/>
              <a:ext cx="1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956" name="Line 260"/>
            <p:cNvSpPr>
              <a:spLocks noChangeShapeType="1"/>
            </p:cNvSpPr>
            <p:nvPr/>
          </p:nvSpPr>
          <p:spPr bwMode="auto">
            <a:xfrm>
              <a:off x="3076" y="184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957" name="Line 261"/>
            <p:cNvSpPr>
              <a:spLocks noChangeShapeType="1"/>
            </p:cNvSpPr>
            <p:nvPr/>
          </p:nvSpPr>
          <p:spPr bwMode="auto">
            <a:xfrm>
              <a:off x="2761" y="1776"/>
              <a:ext cx="2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958" name="Line 262"/>
            <p:cNvSpPr>
              <a:spLocks noChangeShapeType="1"/>
            </p:cNvSpPr>
            <p:nvPr/>
          </p:nvSpPr>
          <p:spPr bwMode="auto">
            <a:xfrm>
              <a:off x="3076" y="1776"/>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959" name="Line 263"/>
            <p:cNvSpPr>
              <a:spLocks noChangeShapeType="1"/>
            </p:cNvSpPr>
            <p:nvPr/>
          </p:nvSpPr>
          <p:spPr bwMode="auto">
            <a:xfrm>
              <a:off x="2761" y="1707"/>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960" name="Line 264"/>
            <p:cNvSpPr>
              <a:spLocks noChangeShapeType="1"/>
            </p:cNvSpPr>
            <p:nvPr/>
          </p:nvSpPr>
          <p:spPr bwMode="auto">
            <a:xfrm>
              <a:off x="3076" y="1707"/>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961" name="Line 265"/>
            <p:cNvSpPr>
              <a:spLocks noChangeShapeType="1"/>
            </p:cNvSpPr>
            <p:nvPr/>
          </p:nvSpPr>
          <p:spPr bwMode="auto">
            <a:xfrm>
              <a:off x="2759" y="1612"/>
              <a:ext cx="4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28685" name="Group 287"/>
          <p:cNvGrpSpPr>
            <a:grpSpLocks/>
          </p:cNvGrpSpPr>
          <p:nvPr/>
        </p:nvGrpSpPr>
        <p:grpSpPr bwMode="auto">
          <a:xfrm>
            <a:off x="3830638" y="5074176"/>
            <a:ext cx="736600" cy="831850"/>
            <a:chOff x="2683" y="1519"/>
            <a:chExt cx="557" cy="628"/>
          </a:xfrm>
        </p:grpSpPr>
        <p:sp>
          <p:nvSpPr>
            <p:cNvPr id="28920" name="AutoShape 288"/>
            <p:cNvSpPr>
              <a:spLocks noChangeArrowheads="1"/>
            </p:cNvSpPr>
            <p:nvPr/>
          </p:nvSpPr>
          <p:spPr bwMode="auto">
            <a:xfrm rot="10800000" flipH="1">
              <a:off x="2683" y="1519"/>
              <a:ext cx="557" cy="628"/>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a:p>
          </p:txBody>
        </p:sp>
        <p:pic>
          <p:nvPicPr>
            <p:cNvPr id="28921" name="Picture 289"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6" y="1935"/>
              <a:ext cx="132" cy="19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8922" name="Line 290"/>
            <p:cNvSpPr>
              <a:spLocks noChangeShapeType="1"/>
            </p:cNvSpPr>
            <p:nvPr/>
          </p:nvSpPr>
          <p:spPr bwMode="auto">
            <a:xfrm>
              <a:off x="2761" y="1915"/>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923" name="Line 291"/>
            <p:cNvSpPr>
              <a:spLocks noChangeShapeType="1"/>
            </p:cNvSpPr>
            <p:nvPr/>
          </p:nvSpPr>
          <p:spPr bwMode="auto">
            <a:xfrm>
              <a:off x="3076" y="191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924" name="Line 292"/>
            <p:cNvSpPr>
              <a:spLocks noChangeShapeType="1"/>
            </p:cNvSpPr>
            <p:nvPr/>
          </p:nvSpPr>
          <p:spPr bwMode="auto">
            <a:xfrm>
              <a:off x="2761" y="1845"/>
              <a:ext cx="1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925" name="Line 293"/>
            <p:cNvSpPr>
              <a:spLocks noChangeShapeType="1"/>
            </p:cNvSpPr>
            <p:nvPr/>
          </p:nvSpPr>
          <p:spPr bwMode="auto">
            <a:xfrm>
              <a:off x="3076" y="184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926" name="Line 294"/>
            <p:cNvSpPr>
              <a:spLocks noChangeShapeType="1"/>
            </p:cNvSpPr>
            <p:nvPr/>
          </p:nvSpPr>
          <p:spPr bwMode="auto">
            <a:xfrm>
              <a:off x="2761" y="1776"/>
              <a:ext cx="2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927" name="Line 295"/>
            <p:cNvSpPr>
              <a:spLocks noChangeShapeType="1"/>
            </p:cNvSpPr>
            <p:nvPr/>
          </p:nvSpPr>
          <p:spPr bwMode="auto">
            <a:xfrm>
              <a:off x="3076" y="1776"/>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928" name="Line 296"/>
            <p:cNvSpPr>
              <a:spLocks noChangeShapeType="1"/>
            </p:cNvSpPr>
            <p:nvPr/>
          </p:nvSpPr>
          <p:spPr bwMode="auto">
            <a:xfrm>
              <a:off x="2761" y="1707"/>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929" name="Line 297"/>
            <p:cNvSpPr>
              <a:spLocks noChangeShapeType="1"/>
            </p:cNvSpPr>
            <p:nvPr/>
          </p:nvSpPr>
          <p:spPr bwMode="auto">
            <a:xfrm>
              <a:off x="3076" y="1707"/>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930" name="Line 298"/>
            <p:cNvSpPr>
              <a:spLocks noChangeShapeType="1"/>
            </p:cNvSpPr>
            <p:nvPr/>
          </p:nvSpPr>
          <p:spPr bwMode="auto">
            <a:xfrm>
              <a:off x="2759" y="1612"/>
              <a:ext cx="4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28687" name="Group 320"/>
          <p:cNvGrpSpPr>
            <a:grpSpLocks/>
          </p:cNvGrpSpPr>
          <p:nvPr/>
        </p:nvGrpSpPr>
        <p:grpSpPr bwMode="auto">
          <a:xfrm>
            <a:off x="5673725" y="5067826"/>
            <a:ext cx="736600" cy="831850"/>
            <a:chOff x="2683" y="1519"/>
            <a:chExt cx="557" cy="628"/>
          </a:xfrm>
        </p:grpSpPr>
        <p:sp>
          <p:nvSpPr>
            <p:cNvPr id="28889" name="AutoShape 321"/>
            <p:cNvSpPr>
              <a:spLocks noChangeArrowheads="1"/>
            </p:cNvSpPr>
            <p:nvPr/>
          </p:nvSpPr>
          <p:spPr bwMode="auto">
            <a:xfrm rot="10800000" flipH="1">
              <a:off x="2683" y="1519"/>
              <a:ext cx="557" cy="628"/>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a:p>
          </p:txBody>
        </p:sp>
        <p:pic>
          <p:nvPicPr>
            <p:cNvPr id="28890" name="Picture 322"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6" y="1935"/>
              <a:ext cx="132" cy="19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8891" name="Line 323"/>
            <p:cNvSpPr>
              <a:spLocks noChangeShapeType="1"/>
            </p:cNvSpPr>
            <p:nvPr/>
          </p:nvSpPr>
          <p:spPr bwMode="auto">
            <a:xfrm>
              <a:off x="2761" y="1915"/>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892" name="Line 324"/>
            <p:cNvSpPr>
              <a:spLocks noChangeShapeType="1"/>
            </p:cNvSpPr>
            <p:nvPr/>
          </p:nvSpPr>
          <p:spPr bwMode="auto">
            <a:xfrm>
              <a:off x="3076" y="191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893" name="Line 325"/>
            <p:cNvSpPr>
              <a:spLocks noChangeShapeType="1"/>
            </p:cNvSpPr>
            <p:nvPr/>
          </p:nvSpPr>
          <p:spPr bwMode="auto">
            <a:xfrm>
              <a:off x="2761" y="1845"/>
              <a:ext cx="1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894" name="Line 326"/>
            <p:cNvSpPr>
              <a:spLocks noChangeShapeType="1"/>
            </p:cNvSpPr>
            <p:nvPr/>
          </p:nvSpPr>
          <p:spPr bwMode="auto">
            <a:xfrm>
              <a:off x="3076" y="184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895" name="Line 327"/>
            <p:cNvSpPr>
              <a:spLocks noChangeShapeType="1"/>
            </p:cNvSpPr>
            <p:nvPr/>
          </p:nvSpPr>
          <p:spPr bwMode="auto">
            <a:xfrm>
              <a:off x="2761" y="1776"/>
              <a:ext cx="2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896" name="Line 328"/>
            <p:cNvSpPr>
              <a:spLocks noChangeShapeType="1"/>
            </p:cNvSpPr>
            <p:nvPr/>
          </p:nvSpPr>
          <p:spPr bwMode="auto">
            <a:xfrm>
              <a:off x="3076" y="1776"/>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897" name="Line 329"/>
            <p:cNvSpPr>
              <a:spLocks noChangeShapeType="1"/>
            </p:cNvSpPr>
            <p:nvPr/>
          </p:nvSpPr>
          <p:spPr bwMode="auto">
            <a:xfrm>
              <a:off x="2761" y="1707"/>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898" name="Line 330"/>
            <p:cNvSpPr>
              <a:spLocks noChangeShapeType="1"/>
            </p:cNvSpPr>
            <p:nvPr/>
          </p:nvSpPr>
          <p:spPr bwMode="auto">
            <a:xfrm>
              <a:off x="3076" y="1707"/>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899" name="Line 331"/>
            <p:cNvSpPr>
              <a:spLocks noChangeShapeType="1"/>
            </p:cNvSpPr>
            <p:nvPr/>
          </p:nvSpPr>
          <p:spPr bwMode="auto">
            <a:xfrm>
              <a:off x="2759" y="1612"/>
              <a:ext cx="4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28689" name="Group 353"/>
          <p:cNvGrpSpPr>
            <a:grpSpLocks/>
          </p:cNvGrpSpPr>
          <p:nvPr/>
        </p:nvGrpSpPr>
        <p:grpSpPr bwMode="auto">
          <a:xfrm>
            <a:off x="7494588" y="5067826"/>
            <a:ext cx="736600" cy="831850"/>
            <a:chOff x="2683" y="1519"/>
            <a:chExt cx="557" cy="628"/>
          </a:xfrm>
        </p:grpSpPr>
        <p:sp>
          <p:nvSpPr>
            <p:cNvPr id="28858" name="AutoShape 354"/>
            <p:cNvSpPr>
              <a:spLocks noChangeArrowheads="1"/>
            </p:cNvSpPr>
            <p:nvPr/>
          </p:nvSpPr>
          <p:spPr bwMode="auto">
            <a:xfrm rot="10800000" flipH="1">
              <a:off x="2683" y="1519"/>
              <a:ext cx="557" cy="628"/>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a:p>
          </p:txBody>
        </p:sp>
        <p:pic>
          <p:nvPicPr>
            <p:cNvPr id="28859" name="Picture 355"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6" y="1935"/>
              <a:ext cx="132" cy="19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8860" name="Line 356"/>
            <p:cNvSpPr>
              <a:spLocks noChangeShapeType="1"/>
            </p:cNvSpPr>
            <p:nvPr/>
          </p:nvSpPr>
          <p:spPr bwMode="auto">
            <a:xfrm>
              <a:off x="2761" y="1915"/>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861" name="Line 357"/>
            <p:cNvSpPr>
              <a:spLocks noChangeShapeType="1"/>
            </p:cNvSpPr>
            <p:nvPr/>
          </p:nvSpPr>
          <p:spPr bwMode="auto">
            <a:xfrm>
              <a:off x="3076" y="191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862" name="Line 358"/>
            <p:cNvSpPr>
              <a:spLocks noChangeShapeType="1"/>
            </p:cNvSpPr>
            <p:nvPr/>
          </p:nvSpPr>
          <p:spPr bwMode="auto">
            <a:xfrm>
              <a:off x="2761" y="1845"/>
              <a:ext cx="1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863" name="Line 359"/>
            <p:cNvSpPr>
              <a:spLocks noChangeShapeType="1"/>
            </p:cNvSpPr>
            <p:nvPr/>
          </p:nvSpPr>
          <p:spPr bwMode="auto">
            <a:xfrm>
              <a:off x="3076" y="184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864" name="Line 360"/>
            <p:cNvSpPr>
              <a:spLocks noChangeShapeType="1"/>
            </p:cNvSpPr>
            <p:nvPr/>
          </p:nvSpPr>
          <p:spPr bwMode="auto">
            <a:xfrm>
              <a:off x="2761" y="1776"/>
              <a:ext cx="2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865" name="Line 361"/>
            <p:cNvSpPr>
              <a:spLocks noChangeShapeType="1"/>
            </p:cNvSpPr>
            <p:nvPr/>
          </p:nvSpPr>
          <p:spPr bwMode="auto">
            <a:xfrm>
              <a:off x="3076" y="1776"/>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866" name="Line 362"/>
            <p:cNvSpPr>
              <a:spLocks noChangeShapeType="1"/>
            </p:cNvSpPr>
            <p:nvPr/>
          </p:nvSpPr>
          <p:spPr bwMode="auto">
            <a:xfrm>
              <a:off x="2761" y="1707"/>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867" name="Line 363"/>
            <p:cNvSpPr>
              <a:spLocks noChangeShapeType="1"/>
            </p:cNvSpPr>
            <p:nvPr/>
          </p:nvSpPr>
          <p:spPr bwMode="auto">
            <a:xfrm>
              <a:off x="3076" y="1707"/>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868" name="Line 364"/>
            <p:cNvSpPr>
              <a:spLocks noChangeShapeType="1"/>
            </p:cNvSpPr>
            <p:nvPr/>
          </p:nvSpPr>
          <p:spPr bwMode="auto">
            <a:xfrm>
              <a:off x="2759" y="1612"/>
              <a:ext cx="4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28691" name="Group 386"/>
          <p:cNvGrpSpPr>
            <a:grpSpLocks/>
          </p:cNvGrpSpPr>
          <p:nvPr/>
        </p:nvGrpSpPr>
        <p:grpSpPr bwMode="auto">
          <a:xfrm>
            <a:off x="6583363" y="5067826"/>
            <a:ext cx="736600" cy="831850"/>
            <a:chOff x="2683" y="1519"/>
            <a:chExt cx="557" cy="628"/>
          </a:xfrm>
        </p:grpSpPr>
        <p:sp>
          <p:nvSpPr>
            <p:cNvPr id="28827" name="AutoShape 387"/>
            <p:cNvSpPr>
              <a:spLocks noChangeArrowheads="1"/>
            </p:cNvSpPr>
            <p:nvPr/>
          </p:nvSpPr>
          <p:spPr bwMode="auto">
            <a:xfrm rot="10800000" flipH="1">
              <a:off x="2683" y="1519"/>
              <a:ext cx="557" cy="628"/>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a:p>
          </p:txBody>
        </p:sp>
        <p:pic>
          <p:nvPicPr>
            <p:cNvPr id="28828" name="Picture 388"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6" y="1935"/>
              <a:ext cx="132" cy="19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8829" name="Line 389"/>
            <p:cNvSpPr>
              <a:spLocks noChangeShapeType="1"/>
            </p:cNvSpPr>
            <p:nvPr/>
          </p:nvSpPr>
          <p:spPr bwMode="auto">
            <a:xfrm>
              <a:off x="2761" y="1915"/>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830" name="Line 390"/>
            <p:cNvSpPr>
              <a:spLocks noChangeShapeType="1"/>
            </p:cNvSpPr>
            <p:nvPr/>
          </p:nvSpPr>
          <p:spPr bwMode="auto">
            <a:xfrm>
              <a:off x="3076" y="191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831" name="Line 391"/>
            <p:cNvSpPr>
              <a:spLocks noChangeShapeType="1"/>
            </p:cNvSpPr>
            <p:nvPr/>
          </p:nvSpPr>
          <p:spPr bwMode="auto">
            <a:xfrm>
              <a:off x="2761" y="1845"/>
              <a:ext cx="1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832" name="Line 392"/>
            <p:cNvSpPr>
              <a:spLocks noChangeShapeType="1"/>
            </p:cNvSpPr>
            <p:nvPr/>
          </p:nvSpPr>
          <p:spPr bwMode="auto">
            <a:xfrm>
              <a:off x="3076" y="184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833" name="Line 393"/>
            <p:cNvSpPr>
              <a:spLocks noChangeShapeType="1"/>
            </p:cNvSpPr>
            <p:nvPr/>
          </p:nvSpPr>
          <p:spPr bwMode="auto">
            <a:xfrm>
              <a:off x="2761" y="1776"/>
              <a:ext cx="2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834" name="Line 394"/>
            <p:cNvSpPr>
              <a:spLocks noChangeShapeType="1"/>
            </p:cNvSpPr>
            <p:nvPr/>
          </p:nvSpPr>
          <p:spPr bwMode="auto">
            <a:xfrm>
              <a:off x="3076" y="1776"/>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835" name="Line 395"/>
            <p:cNvSpPr>
              <a:spLocks noChangeShapeType="1"/>
            </p:cNvSpPr>
            <p:nvPr/>
          </p:nvSpPr>
          <p:spPr bwMode="auto">
            <a:xfrm>
              <a:off x="2761" y="1707"/>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836" name="Line 396"/>
            <p:cNvSpPr>
              <a:spLocks noChangeShapeType="1"/>
            </p:cNvSpPr>
            <p:nvPr/>
          </p:nvSpPr>
          <p:spPr bwMode="auto">
            <a:xfrm>
              <a:off x="3076" y="1707"/>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837" name="Line 397"/>
            <p:cNvSpPr>
              <a:spLocks noChangeShapeType="1"/>
            </p:cNvSpPr>
            <p:nvPr/>
          </p:nvSpPr>
          <p:spPr bwMode="auto">
            <a:xfrm>
              <a:off x="2759" y="1612"/>
              <a:ext cx="4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8693" name="Line 419"/>
          <p:cNvSpPr>
            <a:spLocks noChangeShapeType="1"/>
          </p:cNvSpPr>
          <p:nvPr/>
        </p:nvSpPr>
        <p:spPr bwMode="auto">
          <a:xfrm>
            <a:off x="7897813" y="3721100"/>
            <a:ext cx="0" cy="1349375"/>
          </a:xfrm>
          <a:prstGeom prst="line">
            <a:avLst/>
          </a:prstGeom>
          <a:noFill/>
          <a:ln w="19050">
            <a:solidFill>
              <a:srgbClr val="D33819"/>
            </a:solidFill>
            <a:round/>
            <a:headEnd type="none" w="med" len="med"/>
            <a:tailEnd type="arrow"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694" name="Line 2"/>
          <p:cNvSpPr>
            <a:spLocks noChangeShapeType="1"/>
          </p:cNvSpPr>
          <p:nvPr/>
        </p:nvSpPr>
        <p:spPr bwMode="auto">
          <a:xfrm>
            <a:off x="711200" y="3619500"/>
            <a:ext cx="6415088" cy="0"/>
          </a:xfrm>
          <a:prstGeom prst="line">
            <a:avLst/>
          </a:prstGeom>
          <a:noFill/>
          <a:ln w="19050">
            <a:solidFill>
              <a:srgbClr val="D33819"/>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28695" name="Group 4"/>
          <p:cNvGrpSpPr>
            <a:grpSpLocks/>
          </p:cNvGrpSpPr>
          <p:nvPr/>
        </p:nvGrpSpPr>
        <p:grpSpPr bwMode="auto">
          <a:xfrm>
            <a:off x="2924175" y="3533775"/>
            <a:ext cx="749300" cy="195263"/>
            <a:chOff x="3589" y="1559"/>
            <a:chExt cx="566" cy="147"/>
          </a:xfrm>
        </p:grpSpPr>
        <p:sp>
          <p:nvSpPr>
            <p:cNvPr id="28802" name="Rectangle 5"/>
            <p:cNvSpPr>
              <a:spLocks noChangeArrowheads="1"/>
            </p:cNvSpPr>
            <p:nvPr/>
          </p:nvSpPr>
          <p:spPr bwMode="auto">
            <a:xfrm>
              <a:off x="3589" y="1559"/>
              <a:ext cx="566" cy="147"/>
            </a:xfrm>
            <a:prstGeom prst="rect">
              <a:avLst/>
            </a:prstGeom>
            <a:solidFill>
              <a:srgbClr val="CCECFF"/>
            </a:solidFill>
            <a:ln w="12700" algn="ctr">
              <a:solidFill>
                <a:schemeClr val="bg1"/>
              </a:solidFill>
              <a:miter lim="800000"/>
              <a:headEnd/>
              <a:tailEnd/>
            </a:ln>
          </p:spPr>
          <p:txBody>
            <a:bodyPr lIns="0" tIns="0" rIns="0" bIns="0" anchor="ctr">
              <a:spAutoFit/>
            </a:bodyPr>
            <a:lstStyle/>
            <a:p>
              <a:endParaRPr lang="en-US"/>
            </a:p>
          </p:txBody>
        </p:sp>
        <p:grpSp>
          <p:nvGrpSpPr>
            <p:cNvPr id="28803" name="Group 6"/>
            <p:cNvGrpSpPr>
              <a:grpSpLocks/>
            </p:cNvGrpSpPr>
            <p:nvPr/>
          </p:nvGrpSpPr>
          <p:grpSpPr bwMode="auto">
            <a:xfrm>
              <a:off x="4047" y="1570"/>
              <a:ext cx="65" cy="126"/>
              <a:chOff x="3439" y="1711"/>
              <a:chExt cx="631" cy="1219"/>
            </a:xfrm>
          </p:grpSpPr>
          <p:sp>
            <p:nvSpPr>
              <p:cNvPr id="28805" name="Freeform 7"/>
              <p:cNvSpPr>
                <a:spLocks/>
              </p:cNvSpPr>
              <p:nvPr/>
            </p:nvSpPr>
            <p:spPr bwMode="auto">
              <a:xfrm>
                <a:off x="3439" y="1849"/>
                <a:ext cx="631" cy="882"/>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8806" name="Line 8"/>
              <p:cNvSpPr>
                <a:spLocks noChangeShapeType="1"/>
              </p:cNvSpPr>
              <p:nvPr/>
            </p:nvSpPr>
            <p:spPr bwMode="auto">
              <a:xfrm>
                <a:off x="3773" y="1711"/>
                <a:ext cx="0" cy="1219"/>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8804" name="Rectangle 9"/>
            <p:cNvSpPr>
              <a:spLocks noChangeArrowheads="1"/>
            </p:cNvSpPr>
            <p:nvPr/>
          </p:nvSpPr>
          <p:spPr bwMode="auto">
            <a:xfrm>
              <a:off x="3638" y="1604"/>
              <a:ext cx="309" cy="58"/>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28696" name="Group 10"/>
          <p:cNvGrpSpPr>
            <a:grpSpLocks/>
          </p:cNvGrpSpPr>
          <p:nvPr/>
        </p:nvGrpSpPr>
        <p:grpSpPr bwMode="auto">
          <a:xfrm>
            <a:off x="3856038" y="3533775"/>
            <a:ext cx="749300" cy="195263"/>
            <a:chOff x="3589" y="1559"/>
            <a:chExt cx="566" cy="147"/>
          </a:xfrm>
        </p:grpSpPr>
        <p:sp>
          <p:nvSpPr>
            <p:cNvPr id="28797" name="Rectangle 11"/>
            <p:cNvSpPr>
              <a:spLocks noChangeArrowheads="1"/>
            </p:cNvSpPr>
            <p:nvPr/>
          </p:nvSpPr>
          <p:spPr bwMode="auto">
            <a:xfrm>
              <a:off x="3589" y="1559"/>
              <a:ext cx="566" cy="147"/>
            </a:xfrm>
            <a:prstGeom prst="rect">
              <a:avLst/>
            </a:prstGeom>
            <a:solidFill>
              <a:srgbClr val="CCECFF"/>
            </a:solidFill>
            <a:ln w="12700" algn="ctr">
              <a:solidFill>
                <a:schemeClr val="bg1"/>
              </a:solidFill>
              <a:miter lim="800000"/>
              <a:headEnd/>
              <a:tailEnd/>
            </a:ln>
          </p:spPr>
          <p:txBody>
            <a:bodyPr lIns="0" tIns="0" rIns="0" bIns="0" anchor="ctr">
              <a:spAutoFit/>
            </a:bodyPr>
            <a:lstStyle/>
            <a:p>
              <a:endParaRPr lang="en-US"/>
            </a:p>
          </p:txBody>
        </p:sp>
        <p:grpSp>
          <p:nvGrpSpPr>
            <p:cNvPr id="28798" name="Group 12"/>
            <p:cNvGrpSpPr>
              <a:grpSpLocks/>
            </p:cNvGrpSpPr>
            <p:nvPr/>
          </p:nvGrpSpPr>
          <p:grpSpPr bwMode="auto">
            <a:xfrm>
              <a:off x="4047" y="1570"/>
              <a:ext cx="65" cy="126"/>
              <a:chOff x="3439" y="1711"/>
              <a:chExt cx="631" cy="1219"/>
            </a:xfrm>
          </p:grpSpPr>
          <p:sp>
            <p:nvSpPr>
              <p:cNvPr id="28800" name="Freeform 13"/>
              <p:cNvSpPr>
                <a:spLocks/>
              </p:cNvSpPr>
              <p:nvPr/>
            </p:nvSpPr>
            <p:spPr bwMode="auto">
              <a:xfrm>
                <a:off x="3439" y="1849"/>
                <a:ext cx="631" cy="882"/>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8801" name="Line 14"/>
              <p:cNvSpPr>
                <a:spLocks noChangeShapeType="1"/>
              </p:cNvSpPr>
              <p:nvPr/>
            </p:nvSpPr>
            <p:spPr bwMode="auto">
              <a:xfrm>
                <a:off x="3773" y="1711"/>
                <a:ext cx="0" cy="1219"/>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8799" name="Rectangle 15"/>
            <p:cNvSpPr>
              <a:spLocks noChangeArrowheads="1"/>
            </p:cNvSpPr>
            <p:nvPr/>
          </p:nvSpPr>
          <p:spPr bwMode="auto">
            <a:xfrm>
              <a:off x="3638" y="1604"/>
              <a:ext cx="309" cy="58"/>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28697" name="Group 40"/>
          <p:cNvGrpSpPr>
            <a:grpSpLocks/>
          </p:cNvGrpSpPr>
          <p:nvPr/>
        </p:nvGrpSpPr>
        <p:grpSpPr bwMode="auto">
          <a:xfrm>
            <a:off x="449263" y="2378075"/>
            <a:ext cx="873125" cy="720725"/>
            <a:chOff x="1426" y="2489"/>
            <a:chExt cx="815" cy="673"/>
          </a:xfrm>
        </p:grpSpPr>
        <p:sp>
          <p:nvSpPr>
            <p:cNvPr id="28774" name="AutoShape 41"/>
            <p:cNvSpPr>
              <a:spLocks noChangeArrowheads="1"/>
            </p:cNvSpPr>
            <p:nvPr/>
          </p:nvSpPr>
          <p:spPr bwMode="auto">
            <a:xfrm>
              <a:off x="1426" y="2620"/>
              <a:ext cx="815" cy="542"/>
            </a:xfrm>
            <a:prstGeom prst="cube">
              <a:avLst>
                <a:gd name="adj" fmla="val 18921"/>
              </a:avLst>
            </a:prstGeom>
            <a:solidFill>
              <a:srgbClr val="FFFF99"/>
            </a:solidFill>
            <a:ln w="12700">
              <a:solidFill>
                <a:schemeClr val="bg1"/>
              </a:solidFill>
              <a:miter lim="800000"/>
              <a:headEnd/>
              <a:tailEnd/>
            </a:ln>
          </p:spPr>
          <p:txBody>
            <a:bodyPr wrap="none" anchor="ctr"/>
            <a:lstStyle/>
            <a:p>
              <a:endParaRPr lang="en-US"/>
            </a:p>
          </p:txBody>
        </p:sp>
        <p:sp>
          <p:nvSpPr>
            <p:cNvPr id="28775" name="Rectangle 42"/>
            <p:cNvSpPr>
              <a:spLocks noChangeArrowheads="1"/>
            </p:cNvSpPr>
            <p:nvPr/>
          </p:nvSpPr>
          <p:spPr bwMode="auto">
            <a:xfrm>
              <a:off x="1662" y="2786"/>
              <a:ext cx="235" cy="376"/>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28776" name="Rectangle 43"/>
            <p:cNvSpPr>
              <a:spLocks noChangeArrowheads="1"/>
            </p:cNvSpPr>
            <p:nvPr/>
          </p:nvSpPr>
          <p:spPr bwMode="auto">
            <a:xfrm>
              <a:off x="1476" y="2786"/>
              <a:ext cx="119" cy="176"/>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8777" name="Rectangle 44"/>
            <p:cNvSpPr>
              <a:spLocks noChangeArrowheads="1"/>
            </p:cNvSpPr>
            <p:nvPr/>
          </p:nvSpPr>
          <p:spPr bwMode="auto">
            <a:xfrm>
              <a:off x="1956" y="2786"/>
              <a:ext cx="123" cy="176"/>
            </a:xfrm>
            <a:prstGeom prst="rect">
              <a:avLst/>
            </a:prstGeom>
            <a:solidFill>
              <a:srgbClr val="FFFFCC"/>
            </a:solidFill>
            <a:ln w="12700" algn="ctr">
              <a:solidFill>
                <a:schemeClr val="bg1"/>
              </a:solidFill>
              <a:miter lim="800000"/>
              <a:headEnd/>
              <a:tailEnd/>
            </a:ln>
          </p:spPr>
          <p:txBody>
            <a:bodyPr wrap="none" anchor="ctr"/>
            <a:lstStyle/>
            <a:p>
              <a:endParaRPr lang="en-US"/>
            </a:p>
          </p:txBody>
        </p:sp>
        <p:sp>
          <p:nvSpPr>
            <p:cNvPr id="28778" name="Rectangle 45"/>
            <p:cNvSpPr>
              <a:spLocks noChangeArrowheads="1"/>
            </p:cNvSpPr>
            <p:nvPr/>
          </p:nvSpPr>
          <p:spPr bwMode="auto">
            <a:xfrm>
              <a:off x="1839" y="2952"/>
              <a:ext cx="32" cy="78"/>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28779" name="Rectangle 46"/>
            <p:cNvSpPr>
              <a:spLocks noChangeArrowheads="1"/>
            </p:cNvSpPr>
            <p:nvPr/>
          </p:nvSpPr>
          <p:spPr bwMode="auto">
            <a:xfrm>
              <a:off x="1509" y="2489"/>
              <a:ext cx="583" cy="228"/>
            </a:xfrm>
            <a:prstGeom prst="rect">
              <a:avLst/>
            </a:prstGeom>
            <a:solidFill>
              <a:srgbClr val="CC9900"/>
            </a:solidFill>
            <a:ln w="12700" algn="ctr">
              <a:solidFill>
                <a:schemeClr val="bg1"/>
              </a:solidFill>
              <a:miter lim="800000"/>
              <a:headEnd/>
              <a:tailEnd/>
            </a:ln>
          </p:spPr>
          <p:txBody>
            <a:bodyPr wrap="none" anchor="ctr"/>
            <a:lstStyle/>
            <a:p>
              <a:endParaRPr lang="en-US"/>
            </a:p>
          </p:txBody>
        </p:sp>
        <p:sp>
          <p:nvSpPr>
            <p:cNvPr id="28780" name="Line 47"/>
            <p:cNvSpPr>
              <a:spLocks noChangeShapeType="1"/>
            </p:cNvSpPr>
            <p:nvPr/>
          </p:nvSpPr>
          <p:spPr bwMode="auto">
            <a:xfrm>
              <a:off x="2087" y="2540"/>
              <a:ext cx="96" cy="10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81" name="Line 48"/>
            <p:cNvSpPr>
              <a:spLocks noChangeShapeType="1"/>
            </p:cNvSpPr>
            <p:nvPr/>
          </p:nvSpPr>
          <p:spPr bwMode="auto">
            <a:xfrm>
              <a:off x="2094" y="2628"/>
              <a:ext cx="51" cy="5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8782" name="Group 49"/>
            <p:cNvGrpSpPr>
              <a:grpSpLocks/>
            </p:cNvGrpSpPr>
            <p:nvPr/>
          </p:nvGrpSpPr>
          <p:grpSpPr bwMode="auto">
            <a:xfrm>
              <a:off x="1539" y="2523"/>
              <a:ext cx="519" cy="139"/>
              <a:chOff x="2386" y="998"/>
              <a:chExt cx="529" cy="142"/>
            </a:xfrm>
          </p:grpSpPr>
          <p:sp>
            <p:nvSpPr>
              <p:cNvPr id="28783" name="Line 50"/>
              <p:cNvSpPr>
                <a:spLocks noChangeShapeType="1"/>
              </p:cNvSpPr>
              <p:nvPr/>
            </p:nvSpPr>
            <p:spPr bwMode="invGray">
              <a:xfrm flipH="1">
                <a:off x="2386" y="1002"/>
                <a:ext cx="50" cy="13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84" name="Line 51"/>
              <p:cNvSpPr>
                <a:spLocks noChangeShapeType="1"/>
              </p:cNvSpPr>
              <p:nvPr/>
            </p:nvSpPr>
            <p:spPr bwMode="invGray">
              <a:xfrm>
                <a:off x="2444" y="1002"/>
                <a:ext cx="50" cy="13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85" name="Line 52"/>
              <p:cNvSpPr>
                <a:spLocks noChangeShapeType="1"/>
              </p:cNvSpPr>
              <p:nvPr/>
            </p:nvSpPr>
            <p:spPr bwMode="invGray">
              <a:xfrm>
                <a:off x="2404" y="1084"/>
                <a:ext cx="7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86" name="Line 53"/>
              <p:cNvSpPr>
                <a:spLocks noChangeShapeType="1"/>
              </p:cNvSpPr>
              <p:nvPr/>
            </p:nvSpPr>
            <p:spPr bwMode="invGray">
              <a:xfrm>
                <a:off x="2430" y="1006"/>
                <a:ext cx="1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87" name="Line 54"/>
              <p:cNvSpPr>
                <a:spLocks noChangeShapeType="1"/>
              </p:cNvSpPr>
              <p:nvPr/>
            </p:nvSpPr>
            <p:spPr bwMode="invGray">
              <a:xfrm>
                <a:off x="2825" y="998"/>
                <a:ext cx="0" cy="14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88" name="Line 55"/>
              <p:cNvSpPr>
                <a:spLocks noChangeShapeType="1"/>
              </p:cNvSpPr>
              <p:nvPr/>
            </p:nvSpPr>
            <p:spPr bwMode="invGray">
              <a:xfrm>
                <a:off x="2822" y="1007"/>
                <a:ext cx="9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89" name="Line 56"/>
              <p:cNvSpPr>
                <a:spLocks noChangeShapeType="1"/>
              </p:cNvSpPr>
              <p:nvPr/>
            </p:nvSpPr>
            <p:spPr bwMode="invGray">
              <a:xfrm>
                <a:off x="2822" y="1129"/>
                <a:ext cx="9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90" name="Line 57"/>
              <p:cNvSpPr>
                <a:spLocks noChangeShapeType="1"/>
              </p:cNvSpPr>
              <p:nvPr/>
            </p:nvSpPr>
            <p:spPr bwMode="invGray">
              <a:xfrm>
                <a:off x="2822" y="1065"/>
                <a:ext cx="8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91" name="Line 58"/>
              <p:cNvSpPr>
                <a:spLocks noChangeShapeType="1"/>
              </p:cNvSpPr>
              <p:nvPr/>
            </p:nvSpPr>
            <p:spPr bwMode="invGray">
              <a:xfrm>
                <a:off x="2674" y="1000"/>
                <a:ext cx="45"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92" name="Line 59"/>
              <p:cNvSpPr>
                <a:spLocks noChangeShapeType="1"/>
              </p:cNvSpPr>
              <p:nvPr/>
            </p:nvSpPr>
            <p:spPr bwMode="invGray">
              <a:xfrm flipH="1">
                <a:off x="2721" y="1002"/>
                <a:ext cx="45"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93" name="Line 60"/>
              <p:cNvSpPr>
                <a:spLocks noChangeShapeType="1"/>
              </p:cNvSpPr>
              <p:nvPr/>
            </p:nvSpPr>
            <p:spPr bwMode="invGray">
              <a:xfrm>
                <a:off x="2665" y="1000"/>
                <a:ext cx="0"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94" name="Line 61"/>
              <p:cNvSpPr>
                <a:spLocks noChangeShapeType="1"/>
              </p:cNvSpPr>
              <p:nvPr/>
            </p:nvSpPr>
            <p:spPr bwMode="invGray">
              <a:xfrm>
                <a:off x="2776" y="1000"/>
                <a:ext cx="0"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95" name="Freeform 62"/>
              <p:cNvSpPr>
                <a:spLocks/>
              </p:cNvSpPr>
              <p:nvPr/>
            </p:nvSpPr>
            <p:spPr bwMode="invGray">
              <a:xfrm>
                <a:off x="2520" y="1004"/>
                <a:ext cx="99" cy="67"/>
              </a:xfrm>
              <a:custGeom>
                <a:avLst/>
                <a:gdLst>
                  <a:gd name="T0" fmla="*/ 99 w 99"/>
                  <a:gd name="T1" fmla="*/ 33 h 67"/>
                  <a:gd name="T2" fmla="*/ 93 w 99"/>
                  <a:gd name="T3" fmla="*/ 18 h 67"/>
                  <a:gd name="T4" fmla="*/ 80 w 99"/>
                  <a:gd name="T5" fmla="*/ 7 h 67"/>
                  <a:gd name="T6" fmla="*/ 62 w 99"/>
                  <a:gd name="T7" fmla="*/ 1 h 67"/>
                  <a:gd name="T8" fmla="*/ 44 w 99"/>
                  <a:gd name="T9" fmla="*/ 3 h 67"/>
                  <a:gd name="T10" fmla="*/ 29 w 99"/>
                  <a:gd name="T11" fmla="*/ 7 h 67"/>
                  <a:gd name="T12" fmla="*/ 15 w 99"/>
                  <a:gd name="T13" fmla="*/ 18 h 67"/>
                  <a:gd name="T14" fmla="*/ 3 w 99"/>
                  <a:gd name="T15" fmla="*/ 45 h 67"/>
                  <a:gd name="T16" fmla="*/ 0 w 99"/>
                  <a:gd name="T17" fmla="*/ 67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
                  <a:gd name="T28" fmla="*/ 0 h 67"/>
                  <a:gd name="T29" fmla="*/ 99 w 99"/>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 h="67">
                    <a:moveTo>
                      <a:pt x="99" y="33"/>
                    </a:moveTo>
                    <a:cubicBezTo>
                      <a:pt x="97" y="27"/>
                      <a:pt x="96" y="22"/>
                      <a:pt x="93" y="18"/>
                    </a:cubicBezTo>
                    <a:cubicBezTo>
                      <a:pt x="90" y="14"/>
                      <a:pt x="85" y="10"/>
                      <a:pt x="80" y="7"/>
                    </a:cubicBezTo>
                    <a:cubicBezTo>
                      <a:pt x="75" y="4"/>
                      <a:pt x="68" y="2"/>
                      <a:pt x="62" y="1"/>
                    </a:cubicBezTo>
                    <a:cubicBezTo>
                      <a:pt x="56" y="0"/>
                      <a:pt x="49" y="2"/>
                      <a:pt x="44" y="3"/>
                    </a:cubicBezTo>
                    <a:cubicBezTo>
                      <a:pt x="39" y="4"/>
                      <a:pt x="34" y="5"/>
                      <a:pt x="29" y="7"/>
                    </a:cubicBezTo>
                    <a:cubicBezTo>
                      <a:pt x="24" y="9"/>
                      <a:pt x="19" y="12"/>
                      <a:pt x="15" y="18"/>
                    </a:cubicBezTo>
                    <a:cubicBezTo>
                      <a:pt x="11" y="24"/>
                      <a:pt x="5" y="37"/>
                      <a:pt x="3" y="45"/>
                    </a:cubicBezTo>
                    <a:cubicBezTo>
                      <a:pt x="1" y="53"/>
                      <a:pt x="0" y="62"/>
                      <a:pt x="0" y="67"/>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8796" name="Freeform 63"/>
              <p:cNvSpPr>
                <a:spLocks/>
              </p:cNvSpPr>
              <p:nvPr/>
            </p:nvSpPr>
            <p:spPr bwMode="invGray">
              <a:xfrm flipV="1">
                <a:off x="2521" y="1066"/>
                <a:ext cx="99" cy="67"/>
              </a:xfrm>
              <a:custGeom>
                <a:avLst/>
                <a:gdLst>
                  <a:gd name="T0" fmla="*/ 99 w 99"/>
                  <a:gd name="T1" fmla="*/ 33 h 67"/>
                  <a:gd name="T2" fmla="*/ 93 w 99"/>
                  <a:gd name="T3" fmla="*/ 18 h 67"/>
                  <a:gd name="T4" fmla="*/ 80 w 99"/>
                  <a:gd name="T5" fmla="*/ 7 h 67"/>
                  <a:gd name="T6" fmla="*/ 62 w 99"/>
                  <a:gd name="T7" fmla="*/ 1 h 67"/>
                  <a:gd name="T8" fmla="*/ 44 w 99"/>
                  <a:gd name="T9" fmla="*/ 3 h 67"/>
                  <a:gd name="T10" fmla="*/ 29 w 99"/>
                  <a:gd name="T11" fmla="*/ 7 h 67"/>
                  <a:gd name="T12" fmla="*/ 15 w 99"/>
                  <a:gd name="T13" fmla="*/ 18 h 67"/>
                  <a:gd name="T14" fmla="*/ 3 w 99"/>
                  <a:gd name="T15" fmla="*/ 45 h 67"/>
                  <a:gd name="T16" fmla="*/ 0 w 99"/>
                  <a:gd name="T17" fmla="*/ 67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
                  <a:gd name="T28" fmla="*/ 0 h 67"/>
                  <a:gd name="T29" fmla="*/ 99 w 99"/>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 h="67">
                    <a:moveTo>
                      <a:pt x="99" y="33"/>
                    </a:moveTo>
                    <a:cubicBezTo>
                      <a:pt x="97" y="27"/>
                      <a:pt x="96" y="22"/>
                      <a:pt x="93" y="18"/>
                    </a:cubicBezTo>
                    <a:cubicBezTo>
                      <a:pt x="90" y="14"/>
                      <a:pt x="85" y="10"/>
                      <a:pt x="80" y="7"/>
                    </a:cubicBezTo>
                    <a:cubicBezTo>
                      <a:pt x="75" y="4"/>
                      <a:pt x="68" y="2"/>
                      <a:pt x="62" y="1"/>
                    </a:cubicBezTo>
                    <a:cubicBezTo>
                      <a:pt x="56" y="0"/>
                      <a:pt x="49" y="2"/>
                      <a:pt x="44" y="3"/>
                    </a:cubicBezTo>
                    <a:cubicBezTo>
                      <a:pt x="39" y="4"/>
                      <a:pt x="34" y="5"/>
                      <a:pt x="29" y="7"/>
                    </a:cubicBezTo>
                    <a:cubicBezTo>
                      <a:pt x="24" y="9"/>
                      <a:pt x="19" y="12"/>
                      <a:pt x="15" y="18"/>
                    </a:cubicBezTo>
                    <a:cubicBezTo>
                      <a:pt x="11" y="24"/>
                      <a:pt x="5" y="37"/>
                      <a:pt x="3" y="45"/>
                    </a:cubicBezTo>
                    <a:cubicBezTo>
                      <a:pt x="1" y="53"/>
                      <a:pt x="0" y="62"/>
                      <a:pt x="0" y="67"/>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
        <p:nvSpPr>
          <p:cNvPr id="28698" name="Line 64"/>
          <p:cNvSpPr>
            <a:spLocks noChangeShapeType="1"/>
          </p:cNvSpPr>
          <p:nvPr/>
        </p:nvSpPr>
        <p:spPr bwMode="auto">
          <a:xfrm>
            <a:off x="696913" y="3095625"/>
            <a:ext cx="0" cy="533400"/>
          </a:xfrm>
          <a:prstGeom prst="line">
            <a:avLst/>
          </a:prstGeom>
          <a:noFill/>
          <a:ln w="28575">
            <a:solidFill>
              <a:srgbClr val="CC0099"/>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8699" name="Group 71"/>
          <p:cNvGrpSpPr>
            <a:grpSpLocks/>
          </p:cNvGrpSpPr>
          <p:nvPr/>
        </p:nvGrpSpPr>
        <p:grpSpPr bwMode="auto">
          <a:xfrm>
            <a:off x="2924175" y="3789363"/>
            <a:ext cx="749300" cy="195262"/>
            <a:chOff x="3589" y="1559"/>
            <a:chExt cx="566" cy="147"/>
          </a:xfrm>
        </p:grpSpPr>
        <p:sp>
          <p:nvSpPr>
            <p:cNvPr id="28769" name="Rectangle 72"/>
            <p:cNvSpPr>
              <a:spLocks noChangeArrowheads="1"/>
            </p:cNvSpPr>
            <p:nvPr/>
          </p:nvSpPr>
          <p:spPr bwMode="auto">
            <a:xfrm>
              <a:off x="3589" y="1559"/>
              <a:ext cx="566" cy="147"/>
            </a:xfrm>
            <a:prstGeom prst="rect">
              <a:avLst/>
            </a:prstGeom>
            <a:solidFill>
              <a:srgbClr val="CCECFF"/>
            </a:solidFill>
            <a:ln w="12700" algn="ctr">
              <a:solidFill>
                <a:schemeClr val="bg1"/>
              </a:solidFill>
              <a:miter lim="800000"/>
              <a:headEnd/>
              <a:tailEnd/>
            </a:ln>
          </p:spPr>
          <p:txBody>
            <a:bodyPr lIns="0" tIns="0" rIns="0" bIns="0" anchor="ctr">
              <a:spAutoFit/>
            </a:bodyPr>
            <a:lstStyle/>
            <a:p>
              <a:endParaRPr lang="en-US"/>
            </a:p>
          </p:txBody>
        </p:sp>
        <p:grpSp>
          <p:nvGrpSpPr>
            <p:cNvPr id="28770" name="Group 73"/>
            <p:cNvGrpSpPr>
              <a:grpSpLocks/>
            </p:cNvGrpSpPr>
            <p:nvPr/>
          </p:nvGrpSpPr>
          <p:grpSpPr bwMode="auto">
            <a:xfrm>
              <a:off x="4047" y="1570"/>
              <a:ext cx="65" cy="126"/>
              <a:chOff x="3439" y="1711"/>
              <a:chExt cx="631" cy="1219"/>
            </a:xfrm>
          </p:grpSpPr>
          <p:sp>
            <p:nvSpPr>
              <p:cNvPr id="28772" name="Freeform 74"/>
              <p:cNvSpPr>
                <a:spLocks/>
              </p:cNvSpPr>
              <p:nvPr/>
            </p:nvSpPr>
            <p:spPr bwMode="auto">
              <a:xfrm>
                <a:off x="3439" y="1849"/>
                <a:ext cx="631" cy="882"/>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8773" name="Line 75"/>
              <p:cNvSpPr>
                <a:spLocks noChangeShapeType="1"/>
              </p:cNvSpPr>
              <p:nvPr/>
            </p:nvSpPr>
            <p:spPr bwMode="auto">
              <a:xfrm>
                <a:off x="3773" y="1711"/>
                <a:ext cx="0" cy="1219"/>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8771" name="Rectangle 76"/>
            <p:cNvSpPr>
              <a:spLocks noChangeArrowheads="1"/>
            </p:cNvSpPr>
            <p:nvPr/>
          </p:nvSpPr>
          <p:spPr bwMode="auto">
            <a:xfrm>
              <a:off x="3638" y="1604"/>
              <a:ext cx="309" cy="58"/>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28700" name="Group 77"/>
          <p:cNvGrpSpPr>
            <a:grpSpLocks/>
          </p:cNvGrpSpPr>
          <p:nvPr/>
        </p:nvGrpSpPr>
        <p:grpSpPr bwMode="auto">
          <a:xfrm>
            <a:off x="506413" y="3340100"/>
            <a:ext cx="488950" cy="549275"/>
            <a:chOff x="2324" y="435"/>
            <a:chExt cx="933" cy="1052"/>
          </a:xfrm>
        </p:grpSpPr>
        <p:sp>
          <p:nvSpPr>
            <p:cNvPr id="28760" name="AutoShape 78"/>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8761" name="Freeform 79"/>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8762" name="Freeform 80"/>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8763" name="Freeform 81"/>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8764" name="Group 82"/>
            <p:cNvGrpSpPr>
              <a:grpSpLocks/>
            </p:cNvGrpSpPr>
            <p:nvPr/>
          </p:nvGrpSpPr>
          <p:grpSpPr bwMode="auto">
            <a:xfrm>
              <a:off x="2895" y="955"/>
              <a:ext cx="349" cy="510"/>
              <a:chOff x="2784" y="3210"/>
              <a:chExt cx="523" cy="772"/>
            </a:xfrm>
          </p:grpSpPr>
          <p:sp>
            <p:nvSpPr>
              <p:cNvPr id="28765" name="AutoShape 83"/>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8766" name="AutoShape 84"/>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8767" name="AutoShape 85"/>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8768" name="Oval 86"/>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grpSp>
        <p:nvGrpSpPr>
          <p:cNvPr id="28701" name="Group 87"/>
          <p:cNvGrpSpPr>
            <a:grpSpLocks/>
          </p:cNvGrpSpPr>
          <p:nvPr/>
        </p:nvGrpSpPr>
        <p:grpSpPr bwMode="auto">
          <a:xfrm>
            <a:off x="989013" y="3522663"/>
            <a:ext cx="749300" cy="195262"/>
            <a:chOff x="3589" y="1559"/>
            <a:chExt cx="566" cy="147"/>
          </a:xfrm>
        </p:grpSpPr>
        <p:sp>
          <p:nvSpPr>
            <p:cNvPr id="28755" name="Rectangle 88"/>
            <p:cNvSpPr>
              <a:spLocks noChangeArrowheads="1"/>
            </p:cNvSpPr>
            <p:nvPr/>
          </p:nvSpPr>
          <p:spPr bwMode="auto">
            <a:xfrm>
              <a:off x="3589" y="1559"/>
              <a:ext cx="566" cy="147"/>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grpSp>
          <p:nvGrpSpPr>
            <p:cNvPr id="28756" name="Group 89"/>
            <p:cNvGrpSpPr>
              <a:grpSpLocks/>
            </p:cNvGrpSpPr>
            <p:nvPr/>
          </p:nvGrpSpPr>
          <p:grpSpPr bwMode="auto">
            <a:xfrm>
              <a:off x="4047" y="1570"/>
              <a:ext cx="65" cy="126"/>
              <a:chOff x="3439" y="1711"/>
              <a:chExt cx="631" cy="1219"/>
            </a:xfrm>
          </p:grpSpPr>
          <p:sp>
            <p:nvSpPr>
              <p:cNvPr id="28758" name="Freeform 90"/>
              <p:cNvSpPr>
                <a:spLocks/>
              </p:cNvSpPr>
              <p:nvPr/>
            </p:nvSpPr>
            <p:spPr bwMode="auto">
              <a:xfrm>
                <a:off x="3439" y="1849"/>
                <a:ext cx="631" cy="882"/>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8759" name="Line 91"/>
              <p:cNvSpPr>
                <a:spLocks noChangeShapeType="1"/>
              </p:cNvSpPr>
              <p:nvPr/>
            </p:nvSpPr>
            <p:spPr bwMode="auto">
              <a:xfrm>
                <a:off x="3773" y="1711"/>
                <a:ext cx="0" cy="1219"/>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8757" name="Rectangle 92"/>
            <p:cNvSpPr>
              <a:spLocks noChangeArrowheads="1"/>
            </p:cNvSpPr>
            <p:nvPr/>
          </p:nvSpPr>
          <p:spPr bwMode="auto">
            <a:xfrm>
              <a:off x="3638" y="1604"/>
              <a:ext cx="309" cy="58"/>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28702" name="Group 93"/>
          <p:cNvGrpSpPr>
            <a:grpSpLocks/>
          </p:cNvGrpSpPr>
          <p:nvPr/>
        </p:nvGrpSpPr>
        <p:grpSpPr bwMode="auto">
          <a:xfrm>
            <a:off x="989013" y="3273425"/>
            <a:ext cx="749300" cy="195263"/>
            <a:chOff x="3589" y="1559"/>
            <a:chExt cx="566" cy="147"/>
          </a:xfrm>
        </p:grpSpPr>
        <p:sp>
          <p:nvSpPr>
            <p:cNvPr id="28750" name="Rectangle 94"/>
            <p:cNvSpPr>
              <a:spLocks noChangeArrowheads="1"/>
            </p:cNvSpPr>
            <p:nvPr/>
          </p:nvSpPr>
          <p:spPr bwMode="auto">
            <a:xfrm>
              <a:off x="3589" y="1559"/>
              <a:ext cx="566" cy="147"/>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grpSp>
          <p:nvGrpSpPr>
            <p:cNvPr id="28751" name="Group 95"/>
            <p:cNvGrpSpPr>
              <a:grpSpLocks/>
            </p:cNvGrpSpPr>
            <p:nvPr/>
          </p:nvGrpSpPr>
          <p:grpSpPr bwMode="auto">
            <a:xfrm>
              <a:off x="4047" y="1570"/>
              <a:ext cx="65" cy="126"/>
              <a:chOff x="3439" y="1711"/>
              <a:chExt cx="631" cy="1219"/>
            </a:xfrm>
          </p:grpSpPr>
          <p:sp>
            <p:nvSpPr>
              <p:cNvPr id="28753" name="Freeform 96"/>
              <p:cNvSpPr>
                <a:spLocks/>
              </p:cNvSpPr>
              <p:nvPr/>
            </p:nvSpPr>
            <p:spPr bwMode="auto">
              <a:xfrm>
                <a:off x="3439" y="1849"/>
                <a:ext cx="631" cy="882"/>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8754" name="Line 97"/>
              <p:cNvSpPr>
                <a:spLocks noChangeShapeType="1"/>
              </p:cNvSpPr>
              <p:nvPr/>
            </p:nvSpPr>
            <p:spPr bwMode="auto">
              <a:xfrm>
                <a:off x="3773" y="1711"/>
                <a:ext cx="0" cy="1219"/>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8752" name="Rectangle 98"/>
            <p:cNvSpPr>
              <a:spLocks noChangeArrowheads="1"/>
            </p:cNvSpPr>
            <p:nvPr/>
          </p:nvSpPr>
          <p:spPr bwMode="auto">
            <a:xfrm>
              <a:off x="3638" y="1604"/>
              <a:ext cx="309" cy="58"/>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28703" name="Group 99"/>
          <p:cNvGrpSpPr>
            <a:grpSpLocks/>
          </p:cNvGrpSpPr>
          <p:nvPr/>
        </p:nvGrpSpPr>
        <p:grpSpPr bwMode="auto">
          <a:xfrm>
            <a:off x="989013" y="3778250"/>
            <a:ext cx="749300" cy="195263"/>
            <a:chOff x="3589" y="1559"/>
            <a:chExt cx="566" cy="147"/>
          </a:xfrm>
        </p:grpSpPr>
        <p:sp>
          <p:nvSpPr>
            <p:cNvPr id="28745" name="Rectangle 100"/>
            <p:cNvSpPr>
              <a:spLocks noChangeArrowheads="1"/>
            </p:cNvSpPr>
            <p:nvPr/>
          </p:nvSpPr>
          <p:spPr bwMode="auto">
            <a:xfrm>
              <a:off x="3589" y="1559"/>
              <a:ext cx="566" cy="147"/>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grpSp>
          <p:nvGrpSpPr>
            <p:cNvPr id="28746" name="Group 101"/>
            <p:cNvGrpSpPr>
              <a:grpSpLocks/>
            </p:cNvGrpSpPr>
            <p:nvPr/>
          </p:nvGrpSpPr>
          <p:grpSpPr bwMode="auto">
            <a:xfrm>
              <a:off x="4047" y="1570"/>
              <a:ext cx="65" cy="126"/>
              <a:chOff x="3439" y="1711"/>
              <a:chExt cx="631" cy="1219"/>
            </a:xfrm>
          </p:grpSpPr>
          <p:sp>
            <p:nvSpPr>
              <p:cNvPr id="28748" name="Freeform 102"/>
              <p:cNvSpPr>
                <a:spLocks/>
              </p:cNvSpPr>
              <p:nvPr/>
            </p:nvSpPr>
            <p:spPr bwMode="auto">
              <a:xfrm>
                <a:off x="3439" y="1849"/>
                <a:ext cx="631" cy="882"/>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8749" name="Line 103"/>
              <p:cNvSpPr>
                <a:spLocks noChangeShapeType="1"/>
              </p:cNvSpPr>
              <p:nvPr/>
            </p:nvSpPr>
            <p:spPr bwMode="auto">
              <a:xfrm>
                <a:off x="3773" y="1711"/>
                <a:ext cx="0" cy="1219"/>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8747" name="Rectangle 104"/>
            <p:cNvSpPr>
              <a:spLocks noChangeArrowheads="1"/>
            </p:cNvSpPr>
            <p:nvPr/>
          </p:nvSpPr>
          <p:spPr bwMode="auto">
            <a:xfrm>
              <a:off x="3638" y="1604"/>
              <a:ext cx="309" cy="58"/>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sp>
        <p:nvSpPr>
          <p:cNvPr id="28704" name="AutoShape 9"/>
          <p:cNvSpPr>
            <a:spLocks noChangeArrowheads="1"/>
          </p:cNvSpPr>
          <p:nvPr/>
        </p:nvSpPr>
        <p:spPr bwMode="auto">
          <a:xfrm flipH="1">
            <a:off x="1952625" y="1916113"/>
            <a:ext cx="1871663" cy="1200150"/>
          </a:xfrm>
          <a:prstGeom prst="wedgeRectCallout">
            <a:avLst>
              <a:gd name="adj1" fmla="val 74935"/>
              <a:gd name="adj2" fmla="val 59375"/>
            </a:avLst>
          </a:prstGeom>
          <a:solidFill>
            <a:schemeClr val="tx1"/>
          </a:solidFill>
          <a:ln w="9525" algn="ctr">
            <a:solidFill>
              <a:schemeClr val="bg1"/>
            </a:solidFill>
            <a:miter lim="800000"/>
            <a:headEnd/>
            <a:tailEnd/>
          </a:ln>
          <a:effectLst>
            <a:outerShdw blurRad="50800" dist="38100" dir="2700000" algn="tl" rotWithShape="0">
              <a:prstClr val="black">
                <a:alpha val="40000"/>
              </a:prstClr>
            </a:outerShdw>
          </a:effectLst>
        </p:spPr>
        <p:txBody>
          <a:bodyPr lIns="91418" tIns="45709" rIns="91418" bIns="45709" anchor="ctr">
            <a:spAutoFit/>
          </a:bodyPr>
          <a:lstStyle/>
          <a:p>
            <a:pPr algn="l">
              <a:spcBef>
                <a:spcPct val="0"/>
              </a:spcBef>
              <a:spcAft>
                <a:spcPct val="0"/>
              </a:spcAft>
              <a:buClrTx/>
            </a:pPr>
            <a:r>
              <a:rPr lang="en-US" sz="1800" b="1">
                <a:solidFill>
                  <a:schemeClr val="bg1"/>
                </a:solidFill>
              </a:rPr>
              <a:t>Charges:</a:t>
            </a:r>
            <a:r>
              <a:rPr lang="en-US" sz="1800" b="1">
                <a:solidFill>
                  <a:srgbClr val="D33819"/>
                </a:solidFill>
              </a:rPr>
              <a:t/>
            </a:r>
            <a:br>
              <a:rPr lang="en-US" sz="1800" b="1">
                <a:solidFill>
                  <a:srgbClr val="D33819"/>
                </a:solidFill>
              </a:rPr>
            </a:br>
            <a:r>
              <a:rPr lang="en-US" sz="1800" b="1">
                <a:solidFill>
                  <a:srgbClr val="D33819"/>
                </a:solidFill>
              </a:rPr>
              <a:t>Fee: $25</a:t>
            </a:r>
            <a:br>
              <a:rPr lang="en-US" sz="1800" b="1">
                <a:solidFill>
                  <a:srgbClr val="D33819"/>
                </a:solidFill>
              </a:rPr>
            </a:br>
            <a:r>
              <a:rPr lang="en-US" sz="1800" b="1">
                <a:solidFill>
                  <a:srgbClr val="D33819"/>
                </a:solidFill>
              </a:rPr>
              <a:t>Premium: $600</a:t>
            </a:r>
            <a:br>
              <a:rPr lang="en-US" sz="1800" b="1">
                <a:solidFill>
                  <a:srgbClr val="D33819"/>
                </a:solidFill>
              </a:rPr>
            </a:br>
            <a:r>
              <a:rPr lang="en-US" sz="1800" b="1">
                <a:solidFill>
                  <a:srgbClr val="D33819"/>
                </a:solidFill>
              </a:rPr>
              <a:t>Taxes: $125</a:t>
            </a:r>
          </a:p>
        </p:txBody>
      </p:sp>
      <p:sp>
        <p:nvSpPr>
          <p:cNvPr id="28705" name="AutoShape 9"/>
          <p:cNvSpPr>
            <a:spLocks noChangeArrowheads="1"/>
          </p:cNvSpPr>
          <p:nvPr/>
        </p:nvSpPr>
        <p:spPr bwMode="auto">
          <a:xfrm flipH="1">
            <a:off x="4079875" y="2655888"/>
            <a:ext cx="849313" cy="650875"/>
          </a:xfrm>
          <a:prstGeom prst="wedgeRectCallout">
            <a:avLst>
              <a:gd name="adj1" fmla="val 45324"/>
              <a:gd name="adj2" fmla="val 80241"/>
            </a:avLst>
          </a:prstGeom>
          <a:solidFill>
            <a:schemeClr val="tx1"/>
          </a:solidFill>
          <a:ln w="9525" algn="ctr">
            <a:solidFill>
              <a:schemeClr val="bg1"/>
            </a:solidFill>
            <a:miter lim="800000"/>
            <a:headEnd/>
            <a:tailEnd/>
          </a:ln>
          <a:effectLst>
            <a:outerShdw blurRad="50800" dist="38100" dir="2700000" algn="tl" rotWithShape="0">
              <a:prstClr val="black">
                <a:alpha val="40000"/>
              </a:prstClr>
            </a:outerShdw>
          </a:effectLst>
        </p:spPr>
        <p:txBody>
          <a:bodyPr lIns="91418" tIns="45709" rIns="91418" bIns="45709" anchor="ctr">
            <a:spAutoFit/>
          </a:bodyPr>
          <a:lstStyle/>
          <a:p>
            <a:pPr algn="l">
              <a:spcBef>
                <a:spcPct val="0"/>
              </a:spcBef>
              <a:spcAft>
                <a:spcPct val="0"/>
              </a:spcAft>
              <a:buClrTx/>
            </a:pPr>
            <a:r>
              <a:rPr lang="en-US" sz="1800" b="1">
                <a:solidFill>
                  <a:srgbClr val="D33819"/>
                </a:solidFill>
              </a:rPr>
              <a:t>Prem: </a:t>
            </a:r>
            <a:br>
              <a:rPr lang="en-US" sz="1800" b="1">
                <a:solidFill>
                  <a:srgbClr val="D33819"/>
                </a:solidFill>
              </a:rPr>
            </a:br>
            <a:r>
              <a:rPr lang="en-US" sz="1800" b="1">
                <a:solidFill>
                  <a:srgbClr val="D33819"/>
                </a:solidFill>
              </a:rPr>
              <a:t>$90</a:t>
            </a:r>
          </a:p>
        </p:txBody>
      </p:sp>
      <p:sp>
        <p:nvSpPr>
          <p:cNvPr id="28706" name="Rectangle 209"/>
          <p:cNvSpPr>
            <a:spLocks noChangeArrowheads="1"/>
          </p:cNvSpPr>
          <p:nvPr/>
        </p:nvSpPr>
        <p:spPr bwMode="auto">
          <a:xfrm>
            <a:off x="947738" y="3240088"/>
            <a:ext cx="814387" cy="760412"/>
          </a:xfrm>
          <a:prstGeom prst="rect">
            <a:avLst/>
          </a:prstGeom>
          <a:noFill/>
          <a:ln w="12700" algn="ctr">
            <a:solidFill>
              <a:schemeClr val="bg1"/>
            </a:solidFill>
            <a:prstDash val="dash"/>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8707" name="Rectangle 210"/>
          <p:cNvSpPr>
            <a:spLocks noChangeArrowheads="1"/>
          </p:cNvSpPr>
          <p:nvPr/>
        </p:nvSpPr>
        <p:spPr bwMode="auto">
          <a:xfrm>
            <a:off x="2897188" y="3251200"/>
            <a:ext cx="814387" cy="760413"/>
          </a:xfrm>
          <a:prstGeom prst="rect">
            <a:avLst/>
          </a:prstGeom>
          <a:noFill/>
          <a:ln w="12700" algn="ctr">
            <a:solidFill>
              <a:schemeClr val="bg1"/>
            </a:solidFill>
            <a:prstDash val="dash"/>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8708" name="AutoShape 9"/>
          <p:cNvSpPr>
            <a:spLocks noChangeArrowheads="1"/>
          </p:cNvSpPr>
          <p:nvPr/>
        </p:nvSpPr>
        <p:spPr bwMode="auto">
          <a:xfrm flipH="1">
            <a:off x="4992688" y="2655888"/>
            <a:ext cx="849312" cy="650875"/>
          </a:xfrm>
          <a:prstGeom prst="wedgeRectCallout">
            <a:avLst>
              <a:gd name="adj1" fmla="val 45139"/>
              <a:gd name="adj2" fmla="val 79995"/>
            </a:avLst>
          </a:prstGeom>
          <a:solidFill>
            <a:schemeClr val="tx1"/>
          </a:solidFill>
          <a:ln w="9525" algn="ctr">
            <a:solidFill>
              <a:schemeClr val="bg1"/>
            </a:solidFill>
            <a:miter lim="800000"/>
            <a:headEnd/>
            <a:tailEnd/>
          </a:ln>
          <a:effectLst>
            <a:outerShdw blurRad="50800" dist="38100" dir="2700000" algn="tl" rotWithShape="0">
              <a:prstClr val="black">
                <a:alpha val="40000"/>
              </a:prstClr>
            </a:outerShdw>
          </a:effectLst>
        </p:spPr>
        <p:txBody>
          <a:bodyPr lIns="91418" tIns="45709" rIns="91418" bIns="45709" anchor="ctr">
            <a:spAutoFit/>
          </a:bodyPr>
          <a:lstStyle/>
          <a:p>
            <a:pPr algn="l">
              <a:spcBef>
                <a:spcPct val="0"/>
              </a:spcBef>
              <a:spcAft>
                <a:spcPct val="0"/>
              </a:spcAft>
              <a:buClrTx/>
            </a:pPr>
            <a:r>
              <a:rPr lang="en-US" sz="1800" b="1">
                <a:solidFill>
                  <a:srgbClr val="D33819"/>
                </a:solidFill>
              </a:rPr>
              <a:t>Prem: </a:t>
            </a:r>
            <a:br>
              <a:rPr lang="en-US" sz="1800" b="1">
                <a:solidFill>
                  <a:srgbClr val="D33819"/>
                </a:solidFill>
              </a:rPr>
            </a:br>
            <a:r>
              <a:rPr lang="en-US" sz="1800" b="1">
                <a:solidFill>
                  <a:srgbClr val="D33819"/>
                </a:solidFill>
              </a:rPr>
              <a:t>$90</a:t>
            </a:r>
          </a:p>
        </p:txBody>
      </p:sp>
      <p:sp>
        <p:nvSpPr>
          <p:cNvPr id="28709" name="AutoShape 9"/>
          <p:cNvSpPr>
            <a:spLocks noChangeArrowheads="1"/>
          </p:cNvSpPr>
          <p:nvPr/>
        </p:nvSpPr>
        <p:spPr bwMode="auto">
          <a:xfrm flipH="1">
            <a:off x="5919788" y="2655888"/>
            <a:ext cx="849312" cy="650875"/>
          </a:xfrm>
          <a:prstGeom prst="wedgeRectCallout">
            <a:avLst>
              <a:gd name="adj1" fmla="val 44949"/>
              <a:gd name="adj2" fmla="val 79755"/>
            </a:avLst>
          </a:prstGeom>
          <a:solidFill>
            <a:schemeClr val="tx1"/>
          </a:solidFill>
          <a:ln w="9525" algn="ctr">
            <a:solidFill>
              <a:schemeClr val="bg1"/>
            </a:solidFill>
            <a:miter lim="800000"/>
            <a:headEnd/>
            <a:tailEnd/>
          </a:ln>
          <a:effectLst>
            <a:outerShdw blurRad="50800" dist="38100" dir="2700000" algn="tl" rotWithShape="0">
              <a:prstClr val="black">
                <a:alpha val="40000"/>
              </a:prstClr>
            </a:outerShdw>
          </a:effectLst>
        </p:spPr>
        <p:txBody>
          <a:bodyPr lIns="91418" tIns="45709" rIns="91418" bIns="45709" anchor="ctr">
            <a:spAutoFit/>
          </a:bodyPr>
          <a:lstStyle/>
          <a:p>
            <a:pPr algn="l">
              <a:spcBef>
                <a:spcPct val="0"/>
              </a:spcBef>
              <a:spcAft>
                <a:spcPct val="0"/>
              </a:spcAft>
              <a:buClrTx/>
            </a:pPr>
            <a:r>
              <a:rPr lang="en-US" sz="1800" b="1">
                <a:solidFill>
                  <a:srgbClr val="D33819"/>
                </a:solidFill>
              </a:rPr>
              <a:t>Prem: </a:t>
            </a:r>
            <a:br>
              <a:rPr lang="en-US" sz="1800" b="1">
                <a:solidFill>
                  <a:srgbClr val="D33819"/>
                </a:solidFill>
              </a:rPr>
            </a:br>
            <a:r>
              <a:rPr lang="en-US" sz="1800" b="1">
                <a:solidFill>
                  <a:srgbClr val="D33819"/>
                </a:solidFill>
              </a:rPr>
              <a:t>$90</a:t>
            </a:r>
          </a:p>
        </p:txBody>
      </p:sp>
      <p:sp>
        <p:nvSpPr>
          <p:cNvPr id="28710" name="AutoShape 9"/>
          <p:cNvSpPr>
            <a:spLocks noChangeArrowheads="1"/>
          </p:cNvSpPr>
          <p:nvPr/>
        </p:nvSpPr>
        <p:spPr bwMode="auto">
          <a:xfrm flipH="1">
            <a:off x="6834188" y="2655888"/>
            <a:ext cx="849312" cy="650875"/>
          </a:xfrm>
          <a:prstGeom prst="wedgeRectCallout">
            <a:avLst>
              <a:gd name="adj1" fmla="val 44949"/>
              <a:gd name="adj2" fmla="val 79755"/>
            </a:avLst>
          </a:prstGeom>
          <a:solidFill>
            <a:schemeClr val="tx1"/>
          </a:solidFill>
          <a:ln w="9525" algn="ctr">
            <a:solidFill>
              <a:schemeClr val="bg1"/>
            </a:solidFill>
            <a:miter lim="800000"/>
            <a:headEnd/>
            <a:tailEnd/>
          </a:ln>
          <a:effectLst>
            <a:outerShdw blurRad="50800" dist="38100" dir="2700000" algn="tl" rotWithShape="0">
              <a:prstClr val="black">
                <a:alpha val="40000"/>
              </a:prstClr>
            </a:outerShdw>
          </a:effectLst>
        </p:spPr>
        <p:txBody>
          <a:bodyPr lIns="91418" tIns="45709" rIns="91418" bIns="45709" anchor="ctr">
            <a:spAutoFit/>
          </a:bodyPr>
          <a:lstStyle/>
          <a:p>
            <a:pPr algn="l">
              <a:spcBef>
                <a:spcPct val="0"/>
              </a:spcBef>
              <a:spcAft>
                <a:spcPct val="0"/>
              </a:spcAft>
              <a:buClrTx/>
            </a:pPr>
            <a:r>
              <a:rPr lang="en-US" sz="1800" b="1">
                <a:solidFill>
                  <a:srgbClr val="D33819"/>
                </a:solidFill>
              </a:rPr>
              <a:t>Prem: </a:t>
            </a:r>
            <a:br>
              <a:rPr lang="en-US" sz="1800" b="1">
                <a:solidFill>
                  <a:srgbClr val="D33819"/>
                </a:solidFill>
              </a:rPr>
            </a:br>
            <a:r>
              <a:rPr lang="en-US" sz="1800" b="1">
                <a:solidFill>
                  <a:srgbClr val="D33819"/>
                </a:solidFill>
              </a:rPr>
              <a:t>$90</a:t>
            </a:r>
          </a:p>
        </p:txBody>
      </p:sp>
      <p:sp>
        <p:nvSpPr>
          <p:cNvPr id="28711" name="AutoShape 9"/>
          <p:cNvSpPr>
            <a:spLocks noChangeArrowheads="1"/>
          </p:cNvSpPr>
          <p:nvPr/>
        </p:nvSpPr>
        <p:spPr bwMode="auto">
          <a:xfrm flipH="1">
            <a:off x="7748588" y="2655888"/>
            <a:ext cx="849312" cy="650875"/>
          </a:xfrm>
          <a:prstGeom prst="wedgeRectCallout">
            <a:avLst>
              <a:gd name="adj1" fmla="val 44764"/>
              <a:gd name="adj2" fmla="val 79509"/>
            </a:avLst>
          </a:prstGeom>
          <a:solidFill>
            <a:schemeClr val="tx1"/>
          </a:solidFill>
          <a:ln w="9525" algn="ctr">
            <a:solidFill>
              <a:schemeClr val="bg1"/>
            </a:solidFill>
            <a:miter lim="800000"/>
            <a:headEnd/>
            <a:tailEnd/>
          </a:ln>
          <a:effectLst>
            <a:outerShdw blurRad="50800" dist="38100" dir="2700000" algn="tl" rotWithShape="0">
              <a:prstClr val="black">
                <a:alpha val="40000"/>
              </a:prstClr>
            </a:outerShdw>
          </a:effectLst>
        </p:spPr>
        <p:txBody>
          <a:bodyPr lIns="91418" tIns="45709" rIns="91418" bIns="45709" anchor="ctr">
            <a:spAutoFit/>
          </a:bodyPr>
          <a:lstStyle/>
          <a:p>
            <a:pPr algn="l">
              <a:spcBef>
                <a:spcPct val="0"/>
              </a:spcBef>
              <a:spcAft>
                <a:spcPct val="0"/>
              </a:spcAft>
              <a:buClrTx/>
            </a:pPr>
            <a:r>
              <a:rPr lang="en-US" sz="1800" b="1">
                <a:solidFill>
                  <a:srgbClr val="D33819"/>
                </a:solidFill>
              </a:rPr>
              <a:t>Prem: </a:t>
            </a:r>
            <a:br>
              <a:rPr lang="en-US" sz="1800" b="1">
                <a:solidFill>
                  <a:srgbClr val="D33819"/>
                </a:solidFill>
              </a:rPr>
            </a:br>
            <a:r>
              <a:rPr lang="en-US" sz="1800" b="1">
                <a:solidFill>
                  <a:srgbClr val="D33819"/>
                </a:solidFill>
              </a:rPr>
              <a:t>$90</a:t>
            </a:r>
          </a:p>
        </p:txBody>
      </p:sp>
      <p:sp>
        <p:nvSpPr>
          <p:cNvPr id="28712" name="AutoShape 9"/>
          <p:cNvSpPr>
            <a:spLocks noChangeArrowheads="1"/>
          </p:cNvSpPr>
          <p:nvPr/>
        </p:nvSpPr>
        <p:spPr bwMode="auto">
          <a:xfrm flipH="1">
            <a:off x="304800" y="4278313"/>
            <a:ext cx="2583656" cy="1477962"/>
          </a:xfrm>
          <a:prstGeom prst="wedgeRectCallout">
            <a:avLst>
              <a:gd name="adj1" fmla="val -43042"/>
              <a:gd name="adj2" fmla="val -98241"/>
            </a:avLst>
          </a:prstGeom>
          <a:solidFill>
            <a:schemeClr val="tx1"/>
          </a:solidFill>
          <a:ln w="9525" algn="ctr">
            <a:solidFill>
              <a:schemeClr val="bg1"/>
            </a:solidFill>
            <a:miter lim="800000"/>
            <a:headEnd/>
            <a:tailEnd/>
          </a:ln>
          <a:effectLst>
            <a:outerShdw blurRad="50800" dist="38100" dir="2700000" algn="tl" rotWithShape="0">
              <a:prstClr val="black">
                <a:alpha val="40000"/>
              </a:prstClr>
            </a:outerShdw>
          </a:effectLst>
        </p:spPr>
        <p:txBody>
          <a:bodyPr wrap="square" lIns="91418" tIns="45709" rIns="91418" bIns="45709" anchor="ctr">
            <a:spAutoFit/>
          </a:bodyPr>
          <a:lstStyle/>
          <a:p>
            <a:pPr algn="l">
              <a:spcBef>
                <a:spcPct val="0"/>
              </a:spcBef>
              <a:spcAft>
                <a:spcPct val="0"/>
              </a:spcAft>
              <a:buClrTx/>
            </a:pPr>
            <a:r>
              <a:rPr lang="en-US" sz="1800" b="1" dirty="0">
                <a:solidFill>
                  <a:schemeClr val="bg1"/>
                </a:solidFill>
              </a:rPr>
              <a:t>Invoice items:</a:t>
            </a:r>
            <a:r>
              <a:rPr lang="en-US" sz="1800" b="1" dirty="0">
                <a:solidFill>
                  <a:srgbClr val="D33819"/>
                </a:solidFill>
              </a:rPr>
              <a:t/>
            </a:r>
            <a:br>
              <a:rPr lang="en-US" sz="1800" b="1" dirty="0">
                <a:solidFill>
                  <a:srgbClr val="D33819"/>
                </a:solidFill>
              </a:rPr>
            </a:br>
            <a:r>
              <a:rPr lang="en-US" sz="1800" b="1" dirty="0">
                <a:solidFill>
                  <a:srgbClr val="D33819"/>
                </a:solidFill>
              </a:rPr>
              <a:t>Fee: $25</a:t>
            </a:r>
            <a:br>
              <a:rPr lang="en-US" sz="1800" b="1" dirty="0">
                <a:solidFill>
                  <a:srgbClr val="D33819"/>
                </a:solidFill>
              </a:rPr>
            </a:br>
            <a:r>
              <a:rPr lang="en-US" sz="1800" b="1" dirty="0">
                <a:solidFill>
                  <a:srgbClr val="D33819"/>
                </a:solidFill>
              </a:rPr>
              <a:t>Premium</a:t>
            </a:r>
            <a:br>
              <a:rPr lang="en-US" sz="1800" b="1" dirty="0">
                <a:solidFill>
                  <a:srgbClr val="D33819"/>
                </a:solidFill>
              </a:rPr>
            </a:br>
            <a:r>
              <a:rPr lang="en-US" sz="1800" b="1" dirty="0">
                <a:solidFill>
                  <a:srgbClr val="D33819"/>
                </a:solidFill>
              </a:rPr>
              <a:t>(down payment): $150</a:t>
            </a:r>
            <a:br>
              <a:rPr lang="en-US" sz="1800" b="1" dirty="0">
                <a:solidFill>
                  <a:srgbClr val="D33819"/>
                </a:solidFill>
              </a:rPr>
            </a:br>
            <a:r>
              <a:rPr lang="en-US" sz="1800" b="1" dirty="0">
                <a:solidFill>
                  <a:srgbClr val="D33819"/>
                </a:solidFill>
              </a:rPr>
              <a:t>Taxes: $125</a:t>
            </a:r>
          </a:p>
        </p:txBody>
      </p:sp>
      <p:grpSp>
        <p:nvGrpSpPr>
          <p:cNvPr id="28713" name="Group 10"/>
          <p:cNvGrpSpPr>
            <a:grpSpLocks/>
          </p:cNvGrpSpPr>
          <p:nvPr/>
        </p:nvGrpSpPr>
        <p:grpSpPr bwMode="auto">
          <a:xfrm>
            <a:off x="4745038" y="3533775"/>
            <a:ext cx="749300" cy="195263"/>
            <a:chOff x="3589" y="1559"/>
            <a:chExt cx="566" cy="147"/>
          </a:xfrm>
        </p:grpSpPr>
        <p:sp>
          <p:nvSpPr>
            <p:cNvPr id="28740" name="Rectangle 11"/>
            <p:cNvSpPr>
              <a:spLocks noChangeArrowheads="1"/>
            </p:cNvSpPr>
            <p:nvPr/>
          </p:nvSpPr>
          <p:spPr bwMode="auto">
            <a:xfrm>
              <a:off x="3589" y="1559"/>
              <a:ext cx="566" cy="147"/>
            </a:xfrm>
            <a:prstGeom prst="rect">
              <a:avLst/>
            </a:prstGeom>
            <a:solidFill>
              <a:srgbClr val="CCECFF"/>
            </a:solidFill>
            <a:ln w="12700" algn="ctr">
              <a:solidFill>
                <a:schemeClr val="bg1"/>
              </a:solidFill>
              <a:miter lim="800000"/>
              <a:headEnd/>
              <a:tailEnd/>
            </a:ln>
          </p:spPr>
          <p:txBody>
            <a:bodyPr lIns="0" tIns="0" rIns="0" bIns="0" anchor="ctr">
              <a:spAutoFit/>
            </a:bodyPr>
            <a:lstStyle/>
            <a:p>
              <a:endParaRPr lang="en-US"/>
            </a:p>
          </p:txBody>
        </p:sp>
        <p:grpSp>
          <p:nvGrpSpPr>
            <p:cNvPr id="28741" name="Group 12"/>
            <p:cNvGrpSpPr>
              <a:grpSpLocks/>
            </p:cNvGrpSpPr>
            <p:nvPr/>
          </p:nvGrpSpPr>
          <p:grpSpPr bwMode="auto">
            <a:xfrm>
              <a:off x="4047" y="1570"/>
              <a:ext cx="65" cy="126"/>
              <a:chOff x="3439" y="1711"/>
              <a:chExt cx="631" cy="1219"/>
            </a:xfrm>
          </p:grpSpPr>
          <p:sp>
            <p:nvSpPr>
              <p:cNvPr id="28743" name="Freeform 13"/>
              <p:cNvSpPr>
                <a:spLocks/>
              </p:cNvSpPr>
              <p:nvPr/>
            </p:nvSpPr>
            <p:spPr bwMode="auto">
              <a:xfrm>
                <a:off x="3439" y="1849"/>
                <a:ext cx="631" cy="882"/>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8744" name="Line 14"/>
              <p:cNvSpPr>
                <a:spLocks noChangeShapeType="1"/>
              </p:cNvSpPr>
              <p:nvPr/>
            </p:nvSpPr>
            <p:spPr bwMode="auto">
              <a:xfrm>
                <a:off x="3773" y="1711"/>
                <a:ext cx="0" cy="1219"/>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8742" name="Rectangle 15"/>
            <p:cNvSpPr>
              <a:spLocks noChangeArrowheads="1"/>
            </p:cNvSpPr>
            <p:nvPr/>
          </p:nvSpPr>
          <p:spPr bwMode="auto">
            <a:xfrm>
              <a:off x="3638" y="1604"/>
              <a:ext cx="309" cy="58"/>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28714" name="Group 10"/>
          <p:cNvGrpSpPr>
            <a:grpSpLocks/>
          </p:cNvGrpSpPr>
          <p:nvPr/>
        </p:nvGrpSpPr>
        <p:grpSpPr bwMode="auto">
          <a:xfrm>
            <a:off x="5659438" y="3533775"/>
            <a:ext cx="749300" cy="195263"/>
            <a:chOff x="3589" y="1559"/>
            <a:chExt cx="566" cy="147"/>
          </a:xfrm>
        </p:grpSpPr>
        <p:sp>
          <p:nvSpPr>
            <p:cNvPr id="28735" name="Rectangle 11"/>
            <p:cNvSpPr>
              <a:spLocks noChangeArrowheads="1"/>
            </p:cNvSpPr>
            <p:nvPr/>
          </p:nvSpPr>
          <p:spPr bwMode="auto">
            <a:xfrm>
              <a:off x="3589" y="1559"/>
              <a:ext cx="566" cy="147"/>
            </a:xfrm>
            <a:prstGeom prst="rect">
              <a:avLst/>
            </a:prstGeom>
            <a:solidFill>
              <a:srgbClr val="CCECFF"/>
            </a:solidFill>
            <a:ln w="12700" algn="ctr">
              <a:solidFill>
                <a:schemeClr val="bg1"/>
              </a:solidFill>
              <a:miter lim="800000"/>
              <a:headEnd/>
              <a:tailEnd/>
            </a:ln>
          </p:spPr>
          <p:txBody>
            <a:bodyPr lIns="0" tIns="0" rIns="0" bIns="0" anchor="ctr">
              <a:spAutoFit/>
            </a:bodyPr>
            <a:lstStyle/>
            <a:p>
              <a:endParaRPr lang="en-US"/>
            </a:p>
          </p:txBody>
        </p:sp>
        <p:grpSp>
          <p:nvGrpSpPr>
            <p:cNvPr id="28736" name="Group 12"/>
            <p:cNvGrpSpPr>
              <a:grpSpLocks/>
            </p:cNvGrpSpPr>
            <p:nvPr/>
          </p:nvGrpSpPr>
          <p:grpSpPr bwMode="auto">
            <a:xfrm>
              <a:off x="4047" y="1570"/>
              <a:ext cx="65" cy="126"/>
              <a:chOff x="3439" y="1711"/>
              <a:chExt cx="631" cy="1219"/>
            </a:xfrm>
          </p:grpSpPr>
          <p:sp>
            <p:nvSpPr>
              <p:cNvPr id="28738" name="Freeform 13"/>
              <p:cNvSpPr>
                <a:spLocks/>
              </p:cNvSpPr>
              <p:nvPr/>
            </p:nvSpPr>
            <p:spPr bwMode="auto">
              <a:xfrm>
                <a:off x="3439" y="1849"/>
                <a:ext cx="631" cy="882"/>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8739" name="Line 14"/>
              <p:cNvSpPr>
                <a:spLocks noChangeShapeType="1"/>
              </p:cNvSpPr>
              <p:nvPr/>
            </p:nvSpPr>
            <p:spPr bwMode="auto">
              <a:xfrm>
                <a:off x="3773" y="1711"/>
                <a:ext cx="0" cy="1219"/>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8737" name="Rectangle 15"/>
            <p:cNvSpPr>
              <a:spLocks noChangeArrowheads="1"/>
            </p:cNvSpPr>
            <p:nvPr/>
          </p:nvSpPr>
          <p:spPr bwMode="auto">
            <a:xfrm>
              <a:off x="3638" y="1604"/>
              <a:ext cx="309" cy="58"/>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28715" name="Group 10"/>
          <p:cNvGrpSpPr>
            <a:grpSpLocks/>
          </p:cNvGrpSpPr>
          <p:nvPr/>
        </p:nvGrpSpPr>
        <p:grpSpPr bwMode="auto">
          <a:xfrm>
            <a:off x="6624638" y="3533775"/>
            <a:ext cx="749300" cy="195263"/>
            <a:chOff x="3589" y="1559"/>
            <a:chExt cx="566" cy="147"/>
          </a:xfrm>
        </p:grpSpPr>
        <p:sp>
          <p:nvSpPr>
            <p:cNvPr id="28730" name="Rectangle 11"/>
            <p:cNvSpPr>
              <a:spLocks noChangeArrowheads="1"/>
            </p:cNvSpPr>
            <p:nvPr/>
          </p:nvSpPr>
          <p:spPr bwMode="auto">
            <a:xfrm>
              <a:off x="3589" y="1559"/>
              <a:ext cx="566" cy="147"/>
            </a:xfrm>
            <a:prstGeom prst="rect">
              <a:avLst/>
            </a:prstGeom>
            <a:solidFill>
              <a:srgbClr val="CCECFF"/>
            </a:solidFill>
            <a:ln w="12700" algn="ctr">
              <a:solidFill>
                <a:schemeClr val="bg1"/>
              </a:solidFill>
              <a:miter lim="800000"/>
              <a:headEnd/>
              <a:tailEnd/>
            </a:ln>
          </p:spPr>
          <p:txBody>
            <a:bodyPr lIns="0" tIns="0" rIns="0" bIns="0" anchor="ctr">
              <a:spAutoFit/>
            </a:bodyPr>
            <a:lstStyle/>
            <a:p>
              <a:endParaRPr lang="en-US"/>
            </a:p>
          </p:txBody>
        </p:sp>
        <p:grpSp>
          <p:nvGrpSpPr>
            <p:cNvPr id="28731" name="Group 12"/>
            <p:cNvGrpSpPr>
              <a:grpSpLocks/>
            </p:cNvGrpSpPr>
            <p:nvPr/>
          </p:nvGrpSpPr>
          <p:grpSpPr bwMode="auto">
            <a:xfrm>
              <a:off x="4047" y="1570"/>
              <a:ext cx="65" cy="126"/>
              <a:chOff x="3439" y="1711"/>
              <a:chExt cx="631" cy="1219"/>
            </a:xfrm>
          </p:grpSpPr>
          <p:sp>
            <p:nvSpPr>
              <p:cNvPr id="28733" name="Freeform 13"/>
              <p:cNvSpPr>
                <a:spLocks/>
              </p:cNvSpPr>
              <p:nvPr/>
            </p:nvSpPr>
            <p:spPr bwMode="auto">
              <a:xfrm>
                <a:off x="3439" y="1849"/>
                <a:ext cx="631" cy="882"/>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8734" name="Line 14"/>
              <p:cNvSpPr>
                <a:spLocks noChangeShapeType="1"/>
              </p:cNvSpPr>
              <p:nvPr/>
            </p:nvSpPr>
            <p:spPr bwMode="auto">
              <a:xfrm>
                <a:off x="3773" y="1711"/>
                <a:ext cx="0" cy="1219"/>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8732" name="Rectangle 15"/>
            <p:cNvSpPr>
              <a:spLocks noChangeArrowheads="1"/>
            </p:cNvSpPr>
            <p:nvPr/>
          </p:nvSpPr>
          <p:spPr bwMode="auto">
            <a:xfrm>
              <a:off x="3638" y="1604"/>
              <a:ext cx="309" cy="58"/>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28716" name="Group 10"/>
          <p:cNvGrpSpPr>
            <a:grpSpLocks/>
          </p:cNvGrpSpPr>
          <p:nvPr/>
        </p:nvGrpSpPr>
        <p:grpSpPr bwMode="auto">
          <a:xfrm>
            <a:off x="7539038" y="3533775"/>
            <a:ext cx="749300" cy="195263"/>
            <a:chOff x="3589" y="1559"/>
            <a:chExt cx="566" cy="147"/>
          </a:xfrm>
        </p:grpSpPr>
        <p:sp>
          <p:nvSpPr>
            <p:cNvPr id="28725" name="Rectangle 11"/>
            <p:cNvSpPr>
              <a:spLocks noChangeArrowheads="1"/>
            </p:cNvSpPr>
            <p:nvPr/>
          </p:nvSpPr>
          <p:spPr bwMode="auto">
            <a:xfrm>
              <a:off x="3589" y="1559"/>
              <a:ext cx="566" cy="147"/>
            </a:xfrm>
            <a:prstGeom prst="rect">
              <a:avLst/>
            </a:prstGeom>
            <a:solidFill>
              <a:srgbClr val="CCECFF"/>
            </a:solidFill>
            <a:ln w="12700" algn="ctr">
              <a:solidFill>
                <a:schemeClr val="bg1"/>
              </a:solidFill>
              <a:miter lim="800000"/>
              <a:headEnd/>
              <a:tailEnd/>
            </a:ln>
          </p:spPr>
          <p:txBody>
            <a:bodyPr lIns="0" tIns="0" rIns="0" bIns="0" anchor="ctr">
              <a:spAutoFit/>
            </a:bodyPr>
            <a:lstStyle/>
            <a:p>
              <a:endParaRPr lang="en-US"/>
            </a:p>
          </p:txBody>
        </p:sp>
        <p:grpSp>
          <p:nvGrpSpPr>
            <p:cNvPr id="28726" name="Group 12"/>
            <p:cNvGrpSpPr>
              <a:grpSpLocks/>
            </p:cNvGrpSpPr>
            <p:nvPr/>
          </p:nvGrpSpPr>
          <p:grpSpPr bwMode="auto">
            <a:xfrm>
              <a:off x="4047" y="1570"/>
              <a:ext cx="65" cy="126"/>
              <a:chOff x="3439" y="1711"/>
              <a:chExt cx="631" cy="1219"/>
            </a:xfrm>
          </p:grpSpPr>
          <p:sp>
            <p:nvSpPr>
              <p:cNvPr id="28728" name="Freeform 13"/>
              <p:cNvSpPr>
                <a:spLocks/>
              </p:cNvSpPr>
              <p:nvPr/>
            </p:nvSpPr>
            <p:spPr bwMode="auto">
              <a:xfrm>
                <a:off x="3439" y="1849"/>
                <a:ext cx="631" cy="882"/>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8729" name="Line 14"/>
              <p:cNvSpPr>
                <a:spLocks noChangeShapeType="1"/>
              </p:cNvSpPr>
              <p:nvPr/>
            </p:nvSpPr>
            <p:spPr bwMode="auto">
              <a:xfrm>
                <a:off x="3773" y="1711"/>
                <a:ext cx="0" cy="1219"/>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8727" name="Rectangle 15"/>
            <p:cNvSpPr>
              <a:spLocks noChangeArrowheads="1"/>
            </p:cNvSpPr>
            <p:nvPr/>
          </p:nvSpPr>
          <p:spPr bwMode="auto">
            <a:xfrm>
              <a:off x="3638" y="1604"/>
              <a:ext cx="309" cy="58"/>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28717" name="Group 4"/>
          <p:cNvGrpSpPr>
            <a:grpSpLocks/>
          </p:cNvGrpSpPr>
          <p:nvPr/>
        </p:nvGrpSpPr>
        <p:grpSpPr bwMode="auto">
          <a:xfrm>
            <a:off x="2924175" y="3292475"/>
            <a:ext cx="749300" cy="195263"/>
            <a:chOff x="3589" y="1559"/>
            <a:chExt cx="566" cy="147"/>
          </a:xfrm>
        </p:grpSpPr>
        <p:sp>
          <p:nvSpPr>
            <p:cNvPr id="28720" name="Rectangle 5"/>
            <p:cNvSpPr>
              <a:spLocks noChangeArrowheads="1"/>
            </p:cNvSpPr>
            <p:nvPr/>
          </p:nvSpPr>
          <p:spPr bwMode="auto">
            <a:xfrm>
              <a:off x="3589" y="1559"/>
              <a:ext cx="566" cy="147"/>
            </a:xfrm>
            <a:prstGeom prst="rect">
              <a:avLst/>
            </a:prstGeom>
            <a:solidFill>
              <a:srgbClr val="CCECFF"/>
            </a:solidFill>
            <a:ln w="12700" algn="ctr">
              <a:solidFill>
                <a:schemeClr val="bg1"/>
              </a:solidFill>
              <a:miter lim="800000"/>
              <a:headEnd/>
              <a:tailEnd/>
            </a:ln>
          </p:spPr>
          <p:txBody>
            <a:bodyPr lIns="0" tIns="0" rIns="0" bIns="0" anchor="ctr">
              <a:spAutoFit/>
            </a:bodyPr>
            <a:lstStyle/>
            <a:p>
              <a:endParaRPr lang="en-US"/>
            </a:p>
          </p:txBody>
        </p:sp>
        <p:grpSp>
          <p:nvGrpSpPr>
            <p:cNvPr id="28721" name="Group 6"/>
            <p:cNvGrpSpPr>
              <a:grpSpLocks/>
            </p:cNvGrpSpPr>
            <p:nvPr/>
          </p:nvGrpSpPr>
          <p:grpSpPr bwMode="auto">
            <a:xfrm>
              <a:off x="4047" y="1570"/>
              <a:ext cx="65" cy="126"/>
              <a:chOff x="3439" y="1711"/>
              <a:chExt cx="631" cy="1219"/>
            </a:xfrm>
          </p:grpSpPr>
          <p:sp>
            <p:nvSpPr>
              <p:cNvPr id="28723" name="Freeform 7"/>
              <p:cNvSpPr>
                <a:spLocks/>
              </p:cNvSpPr>
              <p:nvPr/>
            </p:nvSpPr>
            <p:spPr bwMode="auto">
              <a:xfrm>
                <a:off x="3439" y="1849"/>
                <a:ext cx="631" cy="882"/>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8724" name="Line 8"/>
              <p:cNvSpPr>
                <a:spLocks noChangeShapeType="1"/>
              </p:cNvSpPr>
              <p:nvPr/>
            </p:nvSpPr>
            <p:spPr bwMode="auto">
              <a:xfrm>
                <a:off x="3773" y="1711"/>
                <a:ext cx="0" cy="1219"/>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8722" name="Rectangle 9"/>
            <p:cNvSpPr>
              <a:spLocks noChangeArrowheads="1"/>
            </p:cNvSpPr>
            <p:nvPr/>
          </p:nvSpPr>
          <p:spPr bwMode="auto">
            <a:xfrm>
              <a:off x="3638" y="1604"/>
              <a:ext cx="309" cy="58"/>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sp>
        <p:nvSpPr>
          <p:cNvPr id="28718" name="AutoShape 12"/>
          <p:cNvSpPr>
            <a:spLocks/>
          </p:cNvSpPr>
          <p:nvPr/>
        </p:nvSpPr>
        <p:spPr bwMode="auto">
          <a:xfrm rot="5400000">
            <a:off x="6096794" y="119857"/>
            <a:ext cx="457200" cy="4621212"/>
          </a:xfrm>
          <a:prstGeom prst="leftBrace">
            <a:avLst>
              <a:gd name="adj1" fmla="val 31586"/>
              <a:gd name="adj2" fmla="val 50000"/>
            </a:avLst>
          </a:prstGeom>
          <a:noFill/>
          <a:ln w="1905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solidFill>
                <a:srgbClr val="D33941"/>
              </a:solidFill>
            </a:endParaRPr>
          </a:p>
        </p:txBody>
      </p:sp>
      <p:sp>
        <p:nvSpPr>
          <p:cNvPr id="28719" name="Rectangle 322"/>
          <p:cNvSpPr>
            <a:spLocks noChangeArrowheads="1"/>
          </p:cNvSpPr>
          <p:nvPr/>
        </p:nvSpPr>
        <p:spPr bwMode="auto">
          <a:xfrm>
            <a:off x="5434013" y="1844675"/>
            <a:ext cx="18065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a:solidFill>
                  <a:schemeClr val="bg1"/>
                </a:solidFill>
              </a:rPr>
              <a:t>Invoice items</a:t>
            </a:r>
            <a:endParaRPr lang="en-US"/>
          </a:p>
        </p:txBody>
      </p:sp>
      <p:sp>
        <p:nvSpPr>
          <p:cNvPr id="184" name="Text Box 306"/>
          <p:cNvSpPr txBox="1">
            <a:spLocks noChangeArrowheads="1"/>
          </p:cNvSpPr>
          <p:nvPr/>
        </p:nvSpPr>
        <p:spPr bwMode="auto">
          <a:xfrm>
            <a:off x="7965195" y="3878858"/>
            <a:ext cx="12239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algn="ctr" eaLnBrk="0" fontAlgn="base" hangingPunct="0">
              <a:spcBef>
                <a:spcPct val="50000"/>
              </a:spcBef>
              <a:spcAft>
                <a:spcPct val="30000"/>
              </a:spcAft>
              <a:buClr>
                <a:schemeClr val="tx1"/>
              </a:buClr>
              <a:defRPr sz="2000" b="1">
                <a:solidFill>
                  <a:schemeClr val="bg1"/>
                </a:solidFill>
                <a:latin typeface="Arial" charset="0"/>
              </a:defRPr>
            </a:lvl6pPr>
            <a:lvl7pPr marL="2971800" indent="-228600" algn="ctr" eaLnBrk="0" fontAlgn="base" hangingPunct="0">
              <a:spcBef>
                <a:spcPct val="50000"/>
              </a:spcBef>
              <a:spcAft>
                <a:spcPct val="30000"/>
              </a:spcAft>
              <a:buClr>
                <a:schemeClr val="tx1"/>
              </a:buClr>
              <a:defRPr sz="2000" b="1">
                <a:solidFill>
                  <a:schemeClr val="bg1"/>
                </a:solidFill>
                <a:latin typeface="Arial" charset="0"/>
              </a:defRPr>
            </a:lvl7pPr>
            <a:lvl8pPr marL="3429000" indent="-228600" algn="ctr" eaLnBrk="0" fontAlgn="base" hangingPunct="0">
              <a:spcBef>
                <a:spcPct val="50000"/>
              </a:spcBef>
              <a:spcAft>
                <a:spcPct val="30000"/>
              </a:spcAft>
              <a:buClr>
                <a:schemeClr val="tx1"/>
              </a:buClr>
              <a:defRPr sz="2000" b="1">
                <a:solidFill>
                  <a:schemeClr val="bg1"/>
                </a:solidFill>
                <a:latin typeface="Arial" charset="0"/>
              </a:defRPr>
            </a:lvl8pPr>
            <a:lvl9pPr marL="3886200" indent="-228600" algn="ctr" eaLnBrk="0" fontAlgn="base" hangingPunct="0">
              <a:spcBef>
                <a:spcPct val="50000"/>
              </a:spcBef>
              <a:spcAft>
                <a:spcPct val="30000"/>
              </a:spcAft>
              <a:buClr>
                <a:schemeClr val="tx1"/>
              </a:buClr>
              <a:defRPr sz="2000" b="1">
                <a:solidFill>
                  <a:schemeClr val="bg1"/>
                </a:solidFill>
                <a:latin typeface="Arial" charset="0"/>
              </a:defRPr>
            </a:lvl9pPr>
          </a:lstStyle>
          <a:p>
            <a:pPr eaLnBrk="1" hangingPunct="1"/>
            <a:r>
              <a:rPr lang="en-US" sz="1800" dirty="0">
                <a:solidFill>
                  <a:srgbClr val="04628C"/>
                </a:solidFill>
              </a:rPr>
              <a:t>Policy payment</a:t>
            </a:r>
            <a:br>
              <a:rPr lang="en-US" sz="1800" dirty="0">
                <a:solidFill>
                  <a:srgbClr val="04628C"/>
                </a:solidFill>
              </a:rPr>
            </a:br>
            <a:r>
              <a:rPr lang="en-US" sz="1800" dirty="0">
                <a:solidFill>
                  <a:srgbClr val="04628C"/>
                </a:solidFill>
              </a:rPr>
              <a:t>plan</a:t>
            </a:r>
          </a:p>
        </p:txBody>
      </p:sp>
      <p:sp>
        <p:nvSpPr>
          <p:cNvPr id="185" name="TextBox 327"/>
          <p:cNvSpPr txBox="1">
            <a:spLocks noChangeArrowheads="1"/>
          </p:cNvSpPr>
          <p:nvPr/>
        </p:nvSpPr>
        <p:spPr bwMode="auto">
          <a:xfrm>
            <a:off x="3976688" y="4069358"/>
            <a:ext cx="4083050" cy="400050"/>
          </a:xfrm>
          <a:prstGeom prst="rect">
            <a:avLst/>
          </a:prstGeom>
          <a:solidFill>
            <a:schemeClr val="tx1"/>
          </a:solidFill>
          <a:ln w="3175">
            <a:solidFill>
              <a:schemeClr val="bg1"/>
            </a:solidFill>
            <a:miter lim="800000"/>
            <a:headEnd/>
            <a:tailEnd/>
          </a:ln>
        </p:spPr>
        <p:txBody>
          <a:bodyPr>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algn="ctr" eaLnBrk="0" fontAlgn="base" hangingPunct="0">
              <a:spcBef>
                <a:spcPct val="50000"/>
              </a:spcBef>
              <a:spcAft>
                <a:spcPct val="30000"/>
              </a:spcAft>
              <a:buClr>
                <a:schemeClr val="tx1"/>
              </a:buClr>
              <a:defRPr sz="2000" b="1">
                <a:solidFill>
                  <a:schemeClr val="bg1"/>
                </a:solidFill>
                <a:latin typeface="Arial" charset="0"/>
              </a:defRPr>
            </a:lvl6pPr>
            <a:lvl7pPr marL="2971800" indent="-228600" algn="ctr" eaLnBrk="0" fontAlgn="base" hangingPunct="0">
              <a:spcBef>
                <a:spcPct val="50000"/>
              </a:spcBef>
              <a:spcAft>
                <a:spcPct val="30000"/>
              </a:spcAft>
              <a:buClr>
                <a:schemeClr val="tx1"/>
              </a:buClr>
              <a:defRPr sz="2000" b="1">
                <a:solidFill>
                  <a:schemeClr val="bg1"/>
                </a:solidFill>
                <a:latin typeface="Arial" charset="0"/>
              </a:defRPr>
            </a:lvl7pPr>
            <a:lvl8pPr marL="3429000" indent="-228600" algn="ctr" eaLnBrk="0" fontAlgn="base" hangingPunct="0">
              <a:spcBef>
                <a:spcPct val="50000"/>
              </a:spcBef>
              <a:spcAft>
                <a:spcPct val="30000"/>
              </a:spcAft>
              <a:buClr>
                <a:schemeClr val="tx1"/>
              </a:buClr>
              <a:defRPr sz="2000" b="1">
                <a:solidFill>
                  <a:schemeClr val="bg1"/>
                </a:solidFill>
                <a:latin typeface="Arial" charset="0"/>
              </a:defRPr>
            </a:lvl8pPr>
            <a:lvl9pPr marL="3886200" indent="-228600" algn="ctr" eaLnBrk="0" fontAlgn="base" hangingPunct="0">
              <a:spcBef>
                <a:spcPct val="50000"/>
              </a:spcBef>
              <a:spcAft>
                <a:spcPct val="30000"/>
              </a:spcAft>
              <a:buClr>
                <a:schemeClr val="tx1"/>
              </a:buClr>
              <a:defRPr sz="2000" b="1">
                <a:solidFill>
                  <a:schemeClr val="bg1"/>
                </a:solidFill>
                <a:latin typeface="Arial" charset="0"/>
              </a:defRPr>
            </a:lvl9pPr>
          </a:lstStyle>
          <a:p>
            <a:pPr eaLnBrk="1" hangingPunct="1"/>
            <a:r>
              <a:rPr lang="en-US">
                <a:solidFill>
                  <a:srgbClr val="D33941"/>
                </a:solidFill>
              </a:rPr>
              <a:t>Installments</a:t>
            </a:r>
          </a:p>
        </p:txBody>
      </p:sp>
      <p:grpSp>
        <p:nvGrpSpPr>
          <p:cNvPr id="186" name="Group 287"/>
          <p:cNvGrpSpPr>
            <a:grpSpLocks/>
          </p:cNvGrpSpPr>
          <p:nvPr/>
        </p:nvGrpSpPr>
        <p:grpSpPr bwMode="auto">
          <a:xfrm>
            <a:off x="2954272" y="5074176"/>
            <a:ext cx="736600" cy="831850"/>
            <a:chOff x="2683" y="1519"/>
            <a:chExt cx="557" cy="628"/>
          </a:xfrm>
        </p:grpSpPr>
        <p:sp>
          <p:nvSpPr>
            <p:cNvPr id="187" name="AutoShape 288"/>
            <p:cNvSpPr>
              <a:spLocks noChangeArrowheads="1"/>
            </p:cNvSpPr>
            <p:nvPr/>
          </p:nvSpPr>
          <p:spPr bwMode="auto">
            <a:xfrm rot="10800000" flipH="1">
              <a:off x="2683" y="1519"/>
              <a:ext cx="557" cy="628"/>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a:p>
          </p:txBody>
        </p:sp>
        <p:pic>
          <p:nvPicPr>
            <p:cNvPr id="188" name="Picture 289"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6" y="1935"/>
              <a:ext cx="132" cy="19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89" name="Line 290"/>
            <p:cNvSpPr>
              <a:spLocks noChangeShapeType="1"/>
            </p:cNvSpPr>
            <p:nvPr/>
          </p:nvSpPr>
          <p:spPr bwMode="auto">
            <a:xfrm>
              <a:off x="2761" y="1915"/>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0" name="Line 291"/>
            <p:cNvSpPr>
              <a:spLocks noChangeShapeType="1"/>
            </p:cNvSpPr>
            <p:nvPr/>
          </p:nvSpPr>
          <p:spPr bwMode="auto">
            <a:xfrm>
              <a:off x="3076" y="191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1" name="Line 292"/>
            <p:cNvSpPr>
              <a:spLocks noChangeShapeType="1"/>
            </p:cNvSpPr>
            <p:nvPr/>
          </p:nvSpPr>
          <p:spPr bwMode="auto">
            <a:xfrm>
              <a:off x="2761" y="1845"/>
              <a:ext cx="1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2" name="Line 293"/>
            <p:cNvSpPr>
              <a:spLocks noChangeShapeType="1"/>
            </p:cNvSpPr>
            <p:nvPr/>
          </p:nvSpPr>
          <p:spPr bwMode="auto">
            <a:xfrm>
              <a:off x="3076" y="184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3" name="Line 294"/>
            <p:cNvSpPr>
              <a:spLocks noChangeShapeType="1"/>
            </p:cNvSpPr>
            <p:nvPr/>
          </p:nvSpPr>
          <p:spPr bwMode="auto">
            <a:xfrm>
              <a:off x="2761" y="1776"/>
              <a:ext cx="2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 name="Line 295"/>
            <p:cNvSpPr>
              <a:spLocks noChangeShapeType="1"/>
            </p:cNvSpPr>
            <p:nvPr/>
          </p:nvSpPr>
          <p:spPr bwMode="auto">
            <a:xfrm>
              <a:off x="3076" y="1776"/>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 name="Line 296"/>
            <p:cNvSpPr>
              <a:spLocks noChangeShapeType="1"/>
            </p:cNvSpPr>
            <p:nvPr/>
          </p:nvSpPr>
          <p:spPr bwMode="auto">
            <a:xfrm>
              <a:off x="2761" y="1707"/>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6" name="Line 297"/>
            <p:cNvSpPr>
              <a:spLocks noChangeShapeType="1"/>
            </p:cNvSpPr>
            <p:nvPr/>
          </p:nvSpPr>
          <p:spPr bwMode="auto">
            <a:xfrm>
              <a:off x="3076" y="1707"/>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7" name="Line 298"/>
            <p:cNvSpPr>
              <a:spLocks noChangeShapeType="1"/>
            </p:cNvSpPr>
            <p:nvPr/>
          </p:nvSpPr>
          <p:spPr bwMode="auto">
            <a:xfrm>
              <a:off x="2759" y="1612"/>
              <a:ext cx="4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98" name="Text Box 245"/>
          <p:cNvSpPr txBox="1">
            <a:spLocks noChangeArrowheads="1"/>
          </p:cNvSpPr>
          <p:nvPr/>
        </p:nvSpPr>
        <p:spPr bwMode="auto">
          <a:xfrm>
            <a:off x="3843521" y="6268514"/>
            <a:ext cx="7445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algn="ctr" eaLnBrk="0" fontAlgn="base" hangingPunct="0">
              <a:spcBef>
                <a:spcPct val="50000"/>
              </a:spcBef>
              <a:spcAft>
                <a:spcPct val="30000"/>
              </a:spcAft>
              <a:buClr>
                <a:schemeClr val="tx1"/>
              </a:buClr>
              <a:defRPr sz="2000" b="1">
                <a:solidFill>
                  <a:schemeClr val="bg1"/>
                </a:solidFill>
                <a:latin typeface="Arial" charset="0"/>
              </a:defRPr>
            </a:lvl6pPr>
            <a:lvl7pPr marL="2971800" indent="-228600" algn="ctr" eaLnBrk="0" fontAlgn="base" hangingPunct="0">
              <a:spcBef>
                <a:spcPct val="50000"/>
              </a:spcBef>
              <a:spcAft>
                <a:spcPct val="30000"/>
              </a:spcAft>
              <a:buClr>
                <a:schemeClr val="tx1"/>
              </a:buClr>
              <a:defRPr sz="2000" b="1">
                <a:solidFill>
                  <a:schemeClr val="bg1"/>
                </a:solidFill>
                <a:latin typeface="Arial" charset="0"/>
              </a:defRPr>
            </a:lvl7pPr>
            <a:lvl8pPr marL="3429000" indent="-228600" algn="ctr" eaLnBrk="0" fontAlgn="base" hangingPunct="0">
              <a:spcBef>
                <a:spcPct val="50000"/>
              </a:spcBef>
              <a:spcAft>
                <a:spcPct val="30000"/>
              </a:spcAft>
              <a:buClr>
                <a:schemeClr val="tx1"/>
              </a:buClr>
              <a:defRPr sz="2000" b="1">
                <a:solidFill>
                  <a:schemeClr val="bg1"/>
                </a:solidFill>
                <a:latin typeface="Arial" charset="0"/>
              </a:defRPr>
            </a:lvl8pPr>
            <a:lvl9pPr marL="3886200" indent="-228600" algn="ctr" eaLnBrk="0" fontAlgn="base" hangingPunct="0">
              <a:spcBef>
                <a:spcPct val="50000"/>
              </a:spcBef>
              <a:spcAft>
                <a:spcPct val="30000"/>
              </a:spcAft>
              <a:buClr>
                <a:schemeClr val="tx1"/>
              </a:buClr>
              <a:defRPr sz="2000" b="1">
                <a:solidFill>
                  <a:schemeClr val="bg1"/>
                </a:solidFill>
                <a:latin typeface="Arial" charset="0"/>
              </a:defRPr>
            </a:lvl9pPr>
          </a:lstStyle>
          <a:p>
            <a:pPr eaLnBrk="1" hangingPunct="1"/>
            <a:r>
              <a:rPr lang="en-US"/>
              <a:t>$90</a:t>
            </a:r>
          </a:p>
        </p:txBody>
      </p:sp>
      <p:sp>
        <p:nvSpPr>
          <p:cNvPr id="199" name="Text Box 283"/>
          <p:cNvSpPr txBox="1">
            <a:spLocks noChangeArrowheads="1"/>
          </p:cNvSpPr>
          <p:nvPr/>
        </p:nvSpPr>
        <p:spPr bwMode="auto">
          <a:xfrm>
            <a:off x="2791009" y="6011339"/>
            <a:ext cx="9683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algn="ctr" eaLnBrk="0" fontAlgn="base" hangingPunct="0">
              <a:spcBef>
                <a:spcPct val="50000"/>
              </a:spcBef>
              <a:spcAft>
                <a:spcPct val="30000"/>
              </a:spcAft>
              <a:buClr>
                <a:schemeClr val="tx1"/>
              </a:buClr>
              <a:defRPr sz="2000" b="1">
                <a:solidFill>
                  <a:schemeClr val="bg1"/>
                </a:solidFill>
                <a:latin typeface="Arial" charset="0"/>
              </a:defRPr>
            </a:lvl6pPr>
            <a:lvl7pPr marL="2971800" indent="-228600" algn="ctr" eaLnBrk="0" fontAlgn="base" hangingPunct="0">
              <a:spcBef>
                <a:spcPct val="50000"/>
              </a:spcBef>
              <a:spcAft>
                <a:spcPct val="30000"/>
              </a:spcAft>
              <a:buClr>
                <a:schemeClr val="tx1"/>
              </a:buClr>
              <a:defRPr sz="2000" b="1">
                <a:solidFill>
                  <a:schemeClr val="bg1"/>
                </a:solidFill>
                <a:latin typeface="Arial" charset="0"/>
              </a:defRPr>
            </a:lvl7pPr>
            <a:lvl8pPr marL="3429000" indent="-228600" algn="ctr" eaLnBrk="0" fontAlgn="base" hangingPunct="0">
              <a:spcBef>
                <a:spcPct val="50000"/>
              </a:spcBef>
              <a:spcAft>
                <a:spcPct val="30000"/>
              </a:spcAft>
              <a:buClr>
                <a:schemeClr val="tx1"/>
              </a:buClr>
              <a:defRPr sz="2000" b="1">
                <a:solidFill>
                  <a:schemeClr val="bg1"/>
                </a:solidFill>
                <a:latin typeface="Arial" charset="0"/>
              </a:defRPr>
            </a:lvl8pPr>
            <a:lvl9pPr marL="3886200" indent="-228600" algn="ctr" eaLnBrk="0" fontAlgn="base" hangingPunct="0">
              <a:spcBef>
                <a:spcPct val="50000"/>
              </a:spcBef>
              <a:spcAft>
                <a:spcPct val="30000"/>
              </a:spcAft>
              <a:buClr>
                <a:schemeClr val="tx1"/>
              </a:buClr>
              <a:defRPr sz="2000" b="1">
                <a:solidFill>
                  <a:schemeClr val="bg1"/>
                </a:solidFill>
                <a:latin typeface="Arial" charset="0"/>
              </a:defRPr>
            </a:lvl9pPr>
          </a:lstStyle>
          <a:p>
            <a:pPr eaLnBrk="1" hangingPunct="1"/>
            <a:r>
              <a:rPr lang="en-US" sz="1600"/>
              <a:t>planned</a:t>
            </a:r>
          </a:p>
        </p:txBody>
      </p:sp>
      <p:sp>
        <p:nvSpPr>
          <p:cNvPr id="200" name="Text Box 284"/>
          <p:cNvSpPr txBox="1">
            <a:spLocks noChangeArrowheads="1"/>
          </p:cNvSpPr>
          <p:nvPr/>
        </p:nvSpPr>
        <p:spPr bwMode="auto">
          <a:xfrm>
            <a:off x="3714934" y="6011339"/>
            <a:ext cx="9683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algn="ctr" eaLnBrk="0" fontAlgn="base" hangingPunct="0">
              <a:spcBef>
                <a:spcPct val="50000"/>
              </a:spcBef>
              <a:spcAft>
                <a:spcPct val="30000"/>
              </a:spcAft>
              <a:buClr>
                <a:schemeClr val="tx1"/>
              </a:buClr>
              <a:defRPr sz="2000" b="1">
                <a:solidFill>
                  <a:schemeClr val="bg1"/>
                </a:solidFill>
                <a:latin typeface="Arial" charset="0"/>
              </a:defRPr>
            </a:lvl6pPr>
            <a:lvl7pPr marL="2971800" indent="-228600" algn="ctr" eaLnBrk="0" fontAlgn="base" hangingPunct="0">
              <a:spcBef>
                <a:spcPct val="50000"/>
              </a:spcBef>
              <a:spcAft>
                <a:spcPct val="30000"/>
              </a:spcAft>
              <a:buClr>
                <a:schemeClr val="tx1"/>
              </a:buClr>
              <a:defRPr sz="2000" b="1">
                <a:solidFill>
                  <a:schemeClr val="bg1"/>
                </a:solidFill>
                <a:latin typeface="Arial" charset="0"/>
              </a:defRPr>
            </a:lvl7pPr>
            <a:lvl8pPr marL="3429000" indent="-228600" algn="ctr" eaLnBrk="0" fontAlgn="base" hangingPunct="0">
              <a:spcBef>
                <a:spcPct val="50000"/>
              </a:spcBef>
              <a:spcAft>
                <a:spcPct val="30000"/>
              </a:spcAft>
              <a:buClr>
                <a:schemeClr val="tx1"/>
              </a:buClr>
              <a:defRPr sz="2000" b="1">
                <a:solidFill>
                  <a:schemeClr val="bg1"/>
                </a:solidFill>
                <a:latin typeface="Arial" charset="0"/>
              </a:defRPr>
            </a:lvl8pPr>
            <a:lvl9pPr marL="3886200" indent="-228600" algn="ctr" eaLnBrk="0" fontAlgn="base" hangingPunct="0">
              <a:spcBef>
                <a:spcPct val="50000"/>
              </a:spcBef>
              <a:spcAft>
                <a:spcPct val="30000"/>
              </a:spcAft>
              <a:buClr>
                <a:schemeClr val="tx1"/>
              </a:buClr>
              <a:defRPr sz="2000" b="1">
                <a:solidFill>
                  <a:schemeClr val="bg1"/>
                </a:solidFill>
                <a:latin typeface="Arial" charset="0"/>
              </a:defRPr>
            </a:lvl9pPr>
          </a:lstStyle>
          <a:p>
            <a:pPr eaLnBrk="1" hangingPunct="1"/>
            <a:r>
              <a:rPr lang="en-US" sz="1600"/>
              <a:t>planned</a:t>
            </a:r>
          </a:p>
        </p:txBody>
      </p:sp>
      <p:sp>
        <p:nvSpPr>
          <p:cNvPr id="201" name="Text Box 285"/>
          <p:cNvSpPr txBox="1">
            <a:spLocks noChangeArrowheads="1"/>
          </p:cNvSpPr>
          <p:nvPr/>
        </p:nvSpPr>
        <p:spPr bwMode="auto">
          <a:xfrm>
            <a:off x="4638859" y="6011339"/>
            <a:ext cx="9683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algn="ctr" eaLnBrk="0" fontAlgn="base" hangingPunct="0">
              <a:spcBef>
                <a:spcPct val="50000"/>
              </a:spcBef>
              <a:spcAft>
                <a:spcPct val="30000"/>
              </a:spcAft>
              <a:buClr>
                <a:schemeClr val="tx1"/>
              </a:buClr>
              <a:defRPr sz="2000" b="1">
                <a:solidFill>
                  <a:schemeClr val="bg1"/>
                </a:solidFill>
                <a:latin typeface="Arial" charset="0"/>
              </a:defRPr>
            </a:lvl6pPr>
            <a:lvl7pPr marL="2971800" indent="-228600" algn="ctr" eaLnBrk="0" fontAlgn="base" hangingPunct="0">
              <a:spcBef>
                <a:spcPct val="50000"/>
              </a:spcBef>
              <a:spcAft>
                <a:spcPct val="30000"/>
              </a:spcAft>
              <a:buClr>
                <a:schemeClr val="tx1"/>
              </a:buClr>
              <a:defRPr sz="2000" b="1">
                <a:solidFill>
                  <a:schemeClr val="bg1"/>
                </a:solidFill>
                <a:latin typeface="Arial" charset="0"/>
              </a:defRPr>
            </a:lvl7pPr>
            <a:lvl8pPr marL="3429000" indent="-228600" algn="ctr" eaLnBrk="0" fontAlgn="base" hangingPunct="0">
              <a:spcBef>
                <a:spcPct val="50000"/>
              </a:spcBef>
              <a:spcAft>
                <a:spcPct val="30000"/>
              </a:spcAft>
              <a:buClr>
                <a:schemeClr val="tx1"/>
              </a:buClr>
              <a:defRPr sz="2000" b="1">
                <a:solidFill>
                  <a:schemeClr val="bg1"/>
                </a:solidFill>
                <a:latin typeface="Arial" charset="0"/>
              </a:defRPr>
            </a:lvl8pPr>
            <a:lvl9pPr marL="3886200" indent="-228600" algn="ctr" eaLnBrk="0" fontAlgn="base" hangingPunct="0">
              <a:spcBef>
                <a:spcPct val="50000"/>
              </a:spcBef>
              <a:spcAft>
                <a:spcPct val="30000"/>
              </a:spcAft>
              <a:buClr>
                <a:schemeClr val="tx1"/>
              </a:buClr>
              <a:defRPr sz="2000" b="1">
                <a:solidFill>
                  <a:schemeClr val="bg1"/>
                </a:solidFill>
                <a:latin typeface="Arial" charset="0"/>
              </a:defRPr>
            </a:lvl9pPr>
          </a:lstStyle>
          <a:p>
            <a:pPr eaLnBrk="1" hangingPunct="1"/>
            <a:r>
              <a:rPr lang="en-US" sz="1600"/>
              <a:t>planned</a:t>
            </a:r>
          </a:p>
        </p:txBody>
      </p:sp>
      <p:sp>
        <p:nvSpPr>
          <p:cNvPr id="202" name="Text Box 286"/>
          <p:cNvSpPr txBox="1">
            <a:spLocks noChangeArrowheads="1"/>
          </p:cNvSpPr>
          <p:nvPr/>
        </p:nvSpPr>
        <p:spPr bwMode="auto">
          <a:xfrm>
            <a:off x="5562784" y="6011339"/>
            <a:ext cx="9683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algn="ctr" eaLnBrk="0" fontAlgn="base" hangingPunct="0">
              <a:spcBef>
                <a:spcPct val="50000"/>
              </a:spcBef>
              <a:spcAft>
                <a:spcPct val="30000"/>
              </a:spcAft>
              <a:buClr>
                <a:schemeClr val="tx1"/>
              </a:buClr>
              <a:defRPr sz="2000" b="1">
                <a:solidFill>
                  <a:schemeClr val="bg1"/>
                </a:solidFill>
                <a:latin typeface="Arial" charset="0"/>
              </a:defRPr>
            </a:lvl6pPr>
            <a:lvl7pPr marL="2971800" indent="-228600" algn="ctr" eaLnBrk="0" fontAlgn="base" hangingPunct="0">
              <a:spcBef>
                <a:spcPct val="50000"/>
              </a:spcBef>
              <a:spcAft>
                <a:spcPct val="30000"/>
              </a:spcAft>
              <a:buClr>
                <a:schemeClr val="tx1"/>
              </a:buClr>
              <a:defRPr sz="2000" b="1">
                <a:solidFill>
                  <a:schemeClr val="bg1"/>
                </a:solidFill>
                <a:latin typeface="Arial" charset="0"/>
              </a:defRPr>
            </a:lvl7pPr>
            <a:lvl8pPr marL="3429000" indent="-228600" algn="ctr" eaLnBrk="0" fontAlgn="base" hangingPunct="0">
              <a:spcBef>
                <a:spcPct val="50000"/>
              </a:spcBef>
              <a:spcAft>
                <a:spcPct val="30000"/>
              </a:spcAft>
              <a:buClr>
                <a:schemeClr val="tx1"/>
              </a:buClr>
              <a:defRPr sz="2000" b="1">
                <a:solidFill>
                  <a:schemeClr val="bg1"/>
                </a:solidFill>
                <a:latin typeface="Arial" charset="0"/>
              </a:defRPr>
            </a:lvl8pPr>
            <a:lvl9pPr marL="3886200" indent="-228600" algn="ctr" eaLnBrk="0" fontAlgn="base" hangingPunct="0">
              <a:spcBef>
                <a:spcPct val="50000"/>
              </a:spcBef>
              <a:spcAft>
                <a:spcPct val="30000"/>
              </a:spcAft>
              <a:buClr>
                <a:schemeClr val="tx1"/>
              </a:buClr>
              <a:defRPr sz="2000" b="1">
                <a:solidFill>
                  <a:schemeClr val="bg1"/>
                </a:solidFill>
                <a:latin typeface="Arial" charset="0"/>
              </a:defRPr>
            </a:lvl9pPr>
          </a:lstStyle>
          <a:p>
            <a:pPr eaLnBrk="1" hangingPunct="1"/>
            <a:r>
              <a:rPr lang="en-US" sz="1600"/>
              <a:t>planned</a:t>
            </a:r>
          </a:p>
        </p:txBody>
      </p:sp>
      <p:sp>
        <p:nvSpPr>
          <p:cNvPr id="203" name="Text Box 287"/>
          <p:cNvSpPr txBox="1">
            <a:spLocks noChangeArrowheads="1"/>
          </p:cNvSpPr>
          <p:nvPr/>
        </p:nvSpPr>
        <p:spPr bwMode="auto">
          <a:xfrm>
            <a:off x="6486709" y="6011339"/>
            <a:ext cx="9683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algn="ctr" eaLnBrk="0" fontAlgn="base" hangingPunct="0">
              <a:spcBef>
                <a:spcPct val="50000"/>
              </a:spcBef>
              <a:spcAft>
                <a:spcPct val="30000"/>
              </a:spcAft>
              <a:buClr>
                <a:schemeClr val="tx1"/>
              </a:buClr>
              <a:defRPr sz="2000" b="1">
                <a:solidFill>
                  <a:schemeClr val="bg1"/>
                </a:solidFill>
                <a:latin typeface="Arial" charset="0"/>
              </a:defRPr>
            </a:lvl6pPr>
            <a:lvl7pPr marL="2971800" indent="-228600" algn="ctr" eaLnBrk="0" fontAlgn="base" hangingPunct="0">
              <a:spcBef>
                <a:spcPct val="50000"/>
              </a:spcBef>
              <a:spcAft>
                <a:spcPct val="30000"/>
              </a:spcAft>
              <a:buClr>
                <a:schemeClr val="tx1"/>
              </a:buClr>
              <a:defRPr sz="2000" b="1">
                <a:solidFill>
                  <a:schemeClr val="bg1"/>
                </a:solidFill>
                <a:latin typeface="Arial" charset="0"/>
              </a:defRPr>
            </a:lvl7pPr>
            <a:lvl8pPr marL="3429000" indent="-228600" algn="ctr" eaLnBrk="0" fontAlgn="base" hangingPunct="0">
              <a:spcBef>
                <a:spcPct val="50000"/>
              </a:spcBef>
              <a:spcAft>
                <a:spcPct val="30000"/>
              </a:spcAft>
              <a:buClr>
                <a:schemeClr val="tx1"/>
              </a:buClr>
              <a:defRPr sz="2000" b="1">
                <a:solidFill>
                  <a:schemeClr val="bg1"/>
                </a:solidFill>
                <a:latin typeface="Arial" charset="0"/>
              </a:defRPr>
            </a:lvl8pPr>
            <a:lvl9pPr marL="3886200" indent="-228600" algn="ctr" eaLnBrk="0" fontAlgn="base" hangingPunct="0">
              <a:spcBef>
                <a:spcPct val="50000"/>
              </a:spcBef>
              <a:spcAft>
                <a:spcPct val="30000"/>
              </a:spcAft>
              <a:buClr>
                <a:schemeClr val="tx1"/>
              </a:buClr>
              <a:defRPr sz="2000" b="1">
                <a:solidFill>
                  <a:schemeClr val="bg1"/>
                </a:solidFill>
                <a:latin typeface="Arial" charset="0"/>
              </a:defRPr>
            </a:lvl9pPr>
          </a:lstStyle>
          <a:p>
            <a:pPr eaLnBrk="1" hangingPunct="1"/>
            <a:r>
              <a:rPr lang="en-US" sz="1600"/>
              <a:t>planned</a:t>
            </a:r>
          </a:p>
        </p:txBody>
      </p:sp>
      <p:sp>
        <p:nvSpPr>
          <p:cNvPr id="204" name="Text Box 288"/>
          <p:cNvSpPr txBox="1">
            <a:spLocks noChangeArrowheads="1"/>
          </p:cNvSpPr>
          <p:nvPr/>
        </p:nvSpPr>
        <p:spPr bwMode="auto">
          <a:xfrm>
            <a:off x="7410634" y="6011339"/>
            <a:ext cx="9683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algn="ctr" eaLnBrk="0" fontAlgn="base" hangingPunct="0">
              <a:spcBef>
                <a:spcPct val="50000"/>
              </a:spcBef>
              <a:spcAft>
                <a:spcPct val="30000"/>
              </a:spcAft>
              <a:buClr>
                <a:schemeClr val="tx1"/>
              </a:buClr>
              <a:defRPr sz="2000" b="1">
                <a:solidFill>
                  <a:schemeClr val="bg1"/>
                </a:solidFill>
                <a:latin typeface="Arial" charset="0"/>
              </a:defRPr>
            </a:lvl6pPr>
            <a:lvl7pPr marL="2971800" indent="-228600" algn="ctr" eaLnBrk="0" fontAlgn="base" hangingPunct="0">
              <a:spcBef>
                <a:spcPct val="50000"/>
              </a:spcBef>
              <a:spcAft>
                <a:spcPct val="30000"/>
              </a:spcAft>
              <a:buClr>
                <a:schemeClr val="tx1"/>
              </a:buClr>
              <a:defRPr sz="2000" b="1">
                <a:solidFill>
                  <a:schemeClr val="bg1"/>
                </a:solidFill>
                <a:latin typeface="Arial" charset="0"/>
              </a:defRPr>
            </a:lvl7pPr>
            <a:lvl8pPr marL="3429000" indent="-228600" algn="ctr" eaLnBrk="0" fontAlgn="base" hangingPunct="0">
              <a:spcBef>
                <a:spcPct val="50000"/>
              </a:spcBef>
              <a:spcAft>
                <a:spcPct val="30000"/>
              </a:spcAft>
              <a:buClr>
                <a:schemeClr val="tx1"/>
              </a:buClr>
              <a:defRPr sz="2000" b="1">
                <a:solidFill>
                  <a:schemeClr val="bg1"/>
                </a:solidFill>
                <a:latin typeface="Arial" charset="0"/>
              </a:defRPr>
            </a:lvl8pPr>
            <a:lvl9pPr marL="3886200" indent="-228600" algn="ctr" eaLnBrk="0" fontAlgn="base" hangingPunct="0">
              <a:spcBef>
                <a:spcPct val="50000"/>
              </a:spcBef>
              <a:spcAft>
                <a:spcPct val="30000"/>
              </a:spcAft>
              <a:buClr>
                <a:schemeClr val="tx1"/>
              </a:buClr>
              <a:defRPr sz="2000" b="1">
                <a:solidFill>
                  <a:schemeClr val="bg1"/>
                </a:solidFill>
                <a:latin typeface="Arial" charset="0"/>
              </a:defRPr>
            </a:lvl9pPr>
          </a:lstStyle>
          <a:p>
            <a:pPr eaLnBrk="1" hangingPunct="1"/>
            <a:r>
              <a:rPr lang="en-US" sz="1600"/>
              <a:t>planned</a:t>
            </a:r>
          </a:p>
        </p:txBody>
      </p:sp>
      <p:sp>
        <p:nvSpPr>
          <p:cNvPr id="205" name="Text Box 289"/>
          <p:cNvSpPr txBox="1">
            <a:spLocks noChangeArrowheads="1"/>
          </p:cNvSpPr>
          <p:nvPr/>
        </p:nvSpPr>
        <p:spPr bwMode="auto">
          <a:xfrm>
            <a:off x="4764271" y="6268514"/>
            <a:ext cx="7445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algn="ctr" eaLnBrk="0" fontAlgn="base" hangingPunct="0">
              <a:spcBef>
                <a:spcPct val="50000"/>
              </a:spcBef>
              <a:spcAft>
                <a:spcPct val="30000"/>
              </a:spcAft>
              <a:buClr>
                <a:schemeClr val="tx1"/>
              </a:buClr>
              <a:defRPr sz="2000" b="1">
                <a:solidFill>
                  <a:schemeClr val="bg1"/>
                </a:solidFill>
                <a:latin typeface="Arial" charset="0"/>
              </a:defRPr>
            </a:lvl6pPr>
            <a:lvl7pPr marL="2971800" indent="-228600" algn="ctr" eaLnBrk="0" fontAlgn="base" hangingPunct="0">
              <a:spcBef>
                <a:spcPct val="50000"/>
              </a:spcBef>
              <a:spcAft>
                <a:spcPct val="30000"/>
              </a:spcAft>
              <a:buClr>
                <a:schemeClr val="tx1"/>
              </a:buClr>
              <a:defRPr sz="2000" b="1">
                <a:solidFill>
                  <a:schemeClr val="bg1"/>
                </a:solidFill>
                <a:latin typeface="Arial" charset="0"/>
              </a:defRPr>
            </a:lvl7pPr>
            <a:lvl8pPr marL="3429000" indent="-228600" algn="ctr" eaLnBrk="0" fontAlgn="base" hangingPunct="0">
              <a:spcBef>
                <a:spcPct val="50000"/>
              </a:spcBef>
              <a:spcAft>
                <a:spcPct val="30000"/>
              </a:spcAft>
              <a:buClr>
                <a:schemeClr val="tx1"/>
              </a:buClr>
              <a:defRPr sz="2000" b="1">
                <a:solidFill>
                  <a:schemeClr val="bg1"/>
                </a:solidFill>
                <a:latin typeface="Arial" charset="0"/>
              </a:defRPr>
            </a:lvl8pPr>
            <a:lvl9pPr marL="3886200" indent="-228600" algn="ctr" eaLnBrk="0" fontAlgn="base" hangingPunct="0">
              <a:spcBef>
                <a:spcPct val="50000"/>
              </a:spcBef>
              <a:spcAft>
                <a:spcPct val="30000"/>
              </a:spcAft>
              <a:buClr>
                <a:schemeClr val="tx1"/>
              </a:buClr>
              <a:defRPr sz="2000" b="1">
                <a:solidFill>
                  <a:schemeClr val="bg1"/>
                </a:solidFill>
                <a:latin typeface="Arial" charset="0"/>
              </a:defRPr>
            </a:lvl9pPr>
          </a:lstStyle>
          <a:p>
            <a:pPr eaLnBrk="1" hangingPunct="1"/>
            <a:r>
              <a:rPr lang="en-US"/>
              <a:t>$90</a:t>
            </a:r>
          </a:p>
        </p:txBody>
      </p:sp>
      <p:sp>
        <p:nvSpPr>
          <p:cNvPr id="206" name="Text Box 290"/>
          <p:cNvSpPr txBox="1">
            <a:spLocks noChangeArrowheads="1"/>
          </p:cNvSpPr>
          <p:nvPr/>
        </p:nvSpPr>
        <p:spPr bwMode="auto">
          <a:xfrm>
            <a:off x="5685021" y="6268514"/>
            <a:ext cx="7445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algn="ctr" eaLnBrk="0" fontAlgn="base" hangingPunct="0">
              <a:spcBef>
                <a:spcPct val="50000"/>
              </a:spcBef>
              <a:spcAft>
                <a:spcPct val="30000"/>
              </a:spcAft>
              <a:buClr>
                <a:schemeClr val="tx1"/>
              </a:buClr>
              <a:defRPr sz="2000" b="1">
                <a:solidFill>
                  <a:schemeClr val="bg1"/>
                </a:solidFill>
                <a:latin typeface="Arial" charset="0"/>
              </a:defRPr>
            </a:lvl6pPr>
            <a:lvl7pPr marL="2971800" indent="-228600" algn="ctr" eaLnBrk="0" fontAlgn="base" hangingPunct="0">
              <a:spcBef>
                <a:spcPct val="50000"/>
              </a:spcBef>
              <a:spcAft>
                <a:spcPct val="30000"/>
              </a:spcAft>
              <a:buClr>
                <a:schemeClr val="tx1"/>
              </a:buClr>
              <a:defRPr sz="2000" b="1">
                <a:solidFill>
                  <a:schemeClr val="bg1"/>
                </a:solidFill>
                <a:latin typeface="Arial" charset="0"/>
              </a:defRPr>
            </a:lvl7pPr>
            <a:lvl8pPr marL="3429000" indent="-228600" algn="ctr" eaLnBrk="0" fontAlgn="base" hangingPunct="0">
              <a:spcBef>
                <a:spcPct val="50000"/>
              </a:spcBef>
              <a:spcAft>
                <a:spcPct val="30000"/>
              </a:spcAft>
              <a:buClr>
                <a:schemeClr val="tx1"/>
              </a:buClr>
              <a:defRPr sz="2000" b="1">
                <a:solidFill>
                  <a:schemeClr val="bg1"/>
                </a:solidFill>
                <a:latin typeface="Arial" charset="0"/>
              </a:defRPr>
            </a:lvl8pPr>
            <a:lvl9pPr marL="3886200" indent="-228600" algn="ctr" eaLnBrk="0" fontAlgn="base" hangingPunct="0">
              <a:spcBef>
                <a:spcPct val="50000"/>
              </a:spcBef>
              <a:spcAft>
                <a:spcPct val="30000"/>
              </a:spcAft>
              <a:buClr>
                <a:schemeClr val="tx1"/>
              </a:buClr>
              <a:defRPr sz="2000" b="1">
                <a:solidFill>
                  <a:schemeClr val="bg1"/>
                </a:solidFill>
                <a:latin typeface="Arial" charset="0"/>
              </a:defRPr>
            </a:lvl9pPr>
          </a:lstStyle>
          <a:p>
            <a:pPr eaLnBrk="1" hangingPunct="1"/>
            <a:r>
              <a:rPr lang="en-US"/>
              <a:t>$90</a:t>
            </a:r>
          </a:p>
        </p:txBody>
      </p:sp>
      <p:sp>
        <p:nvSpPr>
          <p:cNvPr id="207" name="Text Box 291"/>
          <p:cNvSpPr txBox="1">
            <a:spLocks noChangeArrowheads="1"/>
          </p:cNvSpPr>
          <p:nvPr/>
        </p:nvSpPr>
        <p:spPr bwMode="auto">
          <a:xfrm>
            <a:off x="6605771" y="6268514"/>
            <a:ext cx="7445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algn="ctr" eaLnBrk="0" fontAlgn="base" hangingPunct="0">
              <a:spcBef>
                <a:spcPct val="50000"/>
              </a:spcBef>
              <a:spcAft>
                <a:spcPct val="30000"/>
              </a:spcAft>
              <a:buClr>
                <a:schemeClr val="tx1"/>
              </a:buClr>
              <a:defRPr sz="2000" b="1">
                <a:solidFill>
                  <a:schemeClr val="bg1"/>
                </a:solidFill>
                <a:latin typeface="Arial" charset="0"/>
              </a:defRPr>
            </a:lvl6pPr>
            <a:lvl7pPr marL="2971800" indent="-228600" algn="ctr" eaLnBrk="0" fontAlgn="base" hangingPunct="0">
              <a:spcBef>
                <a:spcPct val="50000"/>
              </a:spcBef>
              <a:spcAft>
                <a:spcPct val="30000"/>
              </a:spcAft>
              <a:buClr>
                <a:schemeClr val="tx1"/>
              </a:buClr>
              <a:defRPr sz="2000" b="1">
                <a:solidFill>
                  <a:schemeClr val="bg1"/>
                </a:solidFill>
                <a:latin typeface="Arial" charset="0"/>
              </a:defRPr>
            </a:lvl7pPr>
            <a:lvl8pPr marL="3429000" indent="-228600" algn="ctr" eaLnBrk="0" fontAlgn="base" hangingPunct="0">
              <a:spcBef>
                <a:spcPct val="50000"/>
              </a:spcBef>
              <a:spcAft>
                <a:spcPct val="30000"/>
              </a:spcAft>
              <a:buClr>
                <a:schemeClr val="tx1"/>
              </a:buClr>
              <a:defRPr sz="2000" b="1">
                <a:solidFill>
                  <a:schemeClr val="bg1"/>
                </a:solidFill>
                <a:latin typeface="Arial" charset="0"/>
              </a:defRPr>
            </a:lvl8pPr>
            <a:lvl9pPr marL="3886200" indent="-228600" algn="ctr" eaLnBrk="0" fontAlgn="base" hangingPunct="0">
              <a:spcBef>
                <a:spcPct val="50000"/>
              </a:spcBef>
              <a:spcAft>
                <a:spcPct val="30000"/>
              </a:spcAft>
              <a:buClr>
                <a:schemeClr val="tx1"/>
              </a:buClr>
              <a:defRPr sz="2000" b="1">
                <a:solidFill>
                  <a:schemeClr val="bg1"/>
                </a:solidFill>
                <a:latin typeface="Arial" charset="0"/>
              </a:defRPr>
            </a:lvl9pPr>
          </a:lstStyle>
          <a:p>
            <a:pPr eaLnBrk="1" hangingPunct="1"/>
            <a:r>
              <a:rPr lang="en-US"/>
              <a:t>$90</a:t>
            </a:r>
          </a:p>
        </p:txBody>
      </p:sp>
      <p:sp>
        <p:nvSpPr>
          <p:cNvPr id="208" name="Text Box 292"/>
          <p:cNvSpPr txBox="1">
            <a:spLocks noChangeArrowheads="1"/>
          </p:cNvSpPr>
          <p:nvPr/>
        </p:nvSpPr>
        <p:spPr bwMode="auto">
          <a:xfrm>
            <a:off x="7526521" y="6268514"/>
            <a:ext cx="7445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algn="ctr" eaLnBrk="0" fontAlgn="base" hangingPunct="0">
              <a:spcBef>
                <a:spcPct val="50000"/>
              </a:spcBef>
              <a:spcAft>
                <a:spcPct val="30000"/>
              </a:spcAft>
              <a:buClr>
                <a:schemeClr val="tx1"/>
              </a:buClr>
              <a:defRPr sz="2000" b="1">
                <a:solidFill>
                  <a:schemeClr val="bg1"/>
                </a:solidFill>
                <a:latin typeface="Arial" charset="0"/>
              </a:defRPr>
            </a:lvl6pPr>
            <a:lvl7pPr marL="2971800" indent="-228600" algn="ctr" eaLnBrk="0" fontAlgn="base" hangingPunct="0">
              <a:spcBef>
                <a:spcPct val="50000"/>
              </a:spcBef>
              <a:spcAft>
                <a:spcPct val="30000"/>
              </a:spcAft>
              <a:buClr>
                <a:schemeClr val="tx1"/>
              </a:buClr>
              <a:defRPr sz="2000" b="1">
                <a:solidFill>
                  <a:schemeClr val="bg1"/>
                </a:solidFill>
                <a:latin typeface="Arial" charset="0"/>
              </a:defRPr>
            </a:lvl7pPr>
            <a:lvl8pPr marL="3429000" indent="-228600" algn="ctr" eaLnBrk="0" fontAlgn="base" hangingPunct="0">
              <a:spcBef>
                <a:spcPct val="50000"/>
              </a:spcBef>
              <a:spcAft>
                <a:spcPct val="30000"/>
              </a:spcAft>
              <a:buClr>
                <a:schemeClr val="tx1"/>
              </a:buClr>
              <a:defRPr sz="2000" b="1">
                <a:solidFill>
                  <a:schemeClr val="bg1"/>
                </a:solidFill>
                <a:latin typeface="Arial" charset="0"/>
              </a:defRPr>
            </a:lvl8pPr>
            <a:lvl9pPr marL="3886200" indent="-228600" algn="ctr" eaLnBrk="0" fontAlgn="base" hangingPunct="0">
              <a:spcBef>
                <a:spcPct val="50000"/>
              </a:spcBef>
              <a:spcAft>
                <a:spcPct val="30000"/>
              </a:spcAft>
              <a:buClr>
                <a:schemeClr val="tx1"/>
              </a:buClr>
              <a:defRPr sz="2000" b="1">
                <a:solidFill>
                  <a:schemeClr val="bg1"/>
                </a:solidFill>
                <a:latin typeface="Arial" charset="0"/>
              </a:defRPr>
            </a:lvl9pPr>
          </a:lstStyle>
          <a:p>
            <a:pPr eaLnBrk="1" hangingPunct="1"/>
            <a:r>
              <a:rPr lang="en-US"/>
              <a:t>$90</a:t>
            </a:r>
          </a:p>
        </p:txBody>
      </p:sp>
      <p:sp>
        <p:nvSpPr>
          <p:cNvPr id="209" name="Text Box 293"/>
          <p:cNvSpPr txBox="1">
            <a:spLocks noChangeArrowheads="1"/>
          </p:cNvSpPr>
          <p:nvPr/>
        </p:nvSpPr>
        <p:spPr bwMode="auto">
          <a:xfrm>
            <a:off x="2922771" y="6268514"/>
            <a:ext cx="7445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algn="ctr" eaLnBrk="0" fontAlgn="base" hangingPunct="0">
              <a:spcBef>
                <a:spcPct val="50000"/>
              </a:spcBef>
              <a:spcAft>
                <a:spcPct val="30000"/>
              </a:spcAft>
              <a:buClr>
                <a:schemeClr val="tx1"/>
              </a:buClr>
              <a:defRPr sz="2000" b="1">
                <a:solidFill>
                  <a:schemeClr val="bg1"/>
                </a:solidFill>
                <a:latin typeface="Arial" charset="0"/>
              </a:defRPr>
            </a:lvl6pPr>
            <a:lvl7pPr marL="2971800" indent="-228600" algn="ctr" eaLnBrk="0" fontAlgn="base" hangingPunct="0">
              <a:spcBef>
                <a:spcPct val="50000"/>
              </a:spcBef>
              <a:spcAft>
                <a:spcPct val="30000"/>
              </a:spcAft>
              <a:buClr>
                <a:schemeClr val="tx1"/>
              </a:buClr>
              <a:defRPr sz="2000" b="1">
                <a:solidFill>
                  <a:schemeClr val="bg1"/>
                </a:solidFill>
                <a:latin typeface="Arial" charset="0"/>
              </a:defRPr>
            </a:lvl7pPr>
            <a:lvl8pPr marL="3429000" indent="-228600" algn="ctr" eaLnBrk="0" fontAlgn="base" hangingPunct="0">
              <a:spcBef>
                <a:spcPct val="50000"/>
              </a:spcBef>
              <a:spcAft>
                <a:spcPct val="30000"/>
              </a:spcAft>
              <a:buClr>
                <a:schemeClr val="tx1"/>
              </a:buClr>
              <a:defRPr sz="2000" b="1">
                <a:solidFill>
                  <a:schemeClr val="bg1"/>
                </a:solidFill>
                <a:latin typeface="Arial" charset="0"/>
              </a:defRPr>
            </a:lvl8pPr>
            <a:lvl9pPr marL="3886200" indent="-228600" algn="ctr" eaLnBrk="0" fontAlgn="base" hangingPunct="0">
              <a:spcBef>
                <a:spcPct val="50000"/>
              </a:spcBef>
              <a:spcAft>
                <a:spcPct val="30000"/>
              </a:spcAft>
              <a:buClr>
                <a:schemeClr val="tx1"/>
              </a:buClr>
              <a:defRPr sz="2000" b="1">
                <a:solidFill>
                  <a:schemeClr val="bg1"/>
                </a:solidFill>
                <a:latin typeface="Arial" charset="0"/>
              </a:defRPr>
            </a:lvl9pPr>
          </a:lstStyle>
          <a:p>
            <a:pPr eaLnBrk="1" hangingPunct="1"/>
            <a:r>
              <a:rPr lang="en-US"/>
              <a:t>$300</a:t>
            </a:r>
          </a:p>
        </p:txBody>
      </p:sp>
    </p:spTree>
    <p:extLst>
      <p:ext uri="{BB962C8B-B14F-4D97-AF65-F5344CB8AC3E}">
        <p14:creationId xmlns:p14="http://schemas.microsoft.com/office/powerpoint/2010/main" val="765249319"/>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425" y="1076325"/>
            <a:ext cx="8653463" cy="5159755"/>
          </a:xfrm>
          <a:prstGeom prst="rect">
            <a:avLst/>
          </a:prstGeom>
          <a:noFill/>
          <a:ln w="9525">
            <a:solidFill>
              <a:schemeClr val="bg1"/>
            </a:solidFill>
            <a:miter lim="800000"/>
            <a:headEnd/>
            <a:tailEnd/>
          </a:ln>
          <a:effectLst>
            <a:outerShdw blurRad="50800" dist="38100" dir="2700000" algn="ctr" rotWithShape="0">
              <a:schemeClr val="bg1">
                <a:alpha val="40000"/>
              </a:schemeClr>
            </a:outerShdw>
          </a:effectLst>
          <a:extLst>
            <a:ext uri="{909E8E84-426E-40DD-AFC4-6F175D3DCCD1}">
              <a14:hiddenFill xmlns:a14="http://schemas.microsoft.com/office/drawing/2010/main">
                <a:solidFill>
                  <a:schemeClr val="accent1"/>
                </a:solidFill>
              </a14:hiddenFill>
            </a:ext>
          </a:extLst>
        </p:spPr>
      </p:pic>
      <p:sp>
        <p:nvSpPr>
          <p:cNvPr id="8195" name="Rectangle 5"/>
          <p:cNvSpPr>
            <a:spLocks noGrp="1" noChangeArrowheads="1"/>
          </p:cNvSpPr>
          <p:nvPr>
            <p:ph type="title"/>
          </p:nvPr>
        </p:nvSpPr>
        <p:spPr/>
        <p:txBody>
          <a:bodyPr/>
          <a:lstStyle/>
          <a:p>
            <a:pPr eaLnBrk="1" hangingPunct="1"/>
            <a:r>
              <a:rPr lang="en-US" smtClean="0"/>
              <a:t>Account</a:t>
            </a:r>
            <a:r>
              <a:rPr lang="en-US" smtClean="0">
                <a:sym typeface="Wingdings" pitchFamily="2" charset="2"/>
              </a:rPr>
              <a:t></a:t>
            </a:r>
            <a:r>
              <a:rPr lang="en-US" smtClean="0"/>
              <a:t>Invoices screen</a:t>
            </a:r>
            <a:endParaRPr lang="en-GB" smtClean="0"/>
          </a:p>
        </p:txBody>
      </p:sp>
      <p:sp>
        <p:nvSpPr>
          <p:cNvPr id="8197" name="Freeform 67"/>
          <p:cNvSpPr>
            <a:spLocks/>
          </p:cNvSpPr>
          <p:nvPr/>
        </p:nvSpPr>
        <p:spPr bwMode="auto">
          <a:xfrm>
            <a:off x="5674461" y="2379109"/>
            <a:ext cx="173037" cy="676275"/>
          </a:xfrm>
          <a:custGeom>
            <a:avLst/>
            <a:gdLst>
              <a:gd name="T0" fmla="*/ 0 w 139"/>
              <a:gd name="T1" fmla="*/ 2147483647 h 298"/>
              <a:gd name="T2" fmla="*/ 2147483647 w 139"/>
              <a:gd name="T3" fmla="*/ 2147483647 h 298"/>
              <a:gd name="T4" fmla="*/ 2147483647 w 139"/>
              <a:gd name="T5" fmla="*/ 0 h 298"/>
              <a:gd name="T6" fmla="*/ 0 60000 65536"/>
              <a:gd name="T7" fmla="*/ 0 60000 65536"/>
              <a:gd name="T8" fmla="*/ 0 60000 65536"/>
              <a:gd name="T9" fmla="*/ 0 w 139"/>
              <a:gd name="T10" fmla="*/ 0 h 298"/>
              <a:gd name="T11" fmla="*/ 139 w 139"/>
              <a:gd name="T12" fmla="*/ 298 h 298"/>
            </a:gdLst>
            <a:ahLst/>
            <a:cxnLst>
              <a:cxn ang="T6">
                <a:pos x="T0" y="T1"/>
              </a:cxn>
              <a:cxn ang="T7">
                <a:pos x="T2" y="T3"/>
              </a:cxn>
              <a:cxn ang="T8">
                <a:pos x="T4" y="T5"/>
              </a:cxn>
            </a:cxnLst>
            <a:rect l="T9" t="T10" r="T11" b="T12"/>
            <a:pathLst>
              <a:path w="139" h="298">
                <a:moveTo>
                  <a:pt x="0" y="298"/>
                </a:moveTo>
                <a:lnTo>
                  <a:pt x="139" y="298"/>
                </a:lnTo>
                <a:lnTo>
                  <a:pt x="139" y="0"/>
                </a:lnTo>
              </a:path>
            </a:pathLst>
          </a:custGeom>
          <a:noFill/>
          <a:ln w="19050">
            <a:solidFill>
              <a:srgbClr val="D33819"/>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198" name="Freeform 68"/>
          <p:cNvSpPr>
            <a:spLocks/>
          </p:cNvSpPr>
          <p:nvPr/>
        </p:nvSpPr>
        <p:spPr bwMode="auto">
          <a:xfrm flipV="1">
            <a:off x="5698273" y="3485595"/>
            <a:ext cx="149225" cy="2428187"/>
          </a:xfrm>
          <a:custGeom>
            <a:avLst/>
            <a:gdLst>
              <a:gd name="T0" fmla="*/ 0 w 139"/>
              <a:gd name="T1" fmla="*/ 2147483647 h 298"/>
              <a:gd name="T2" fmla="*/ 2147483647 w 139"/>
              <a:gd name="T3" fmla="*/ 2147483647 h 298"/>
              <a:gd name="T4" fmla="*/ 2147483647 w 139"/>
              <a:gd name="T5" fmla="*/ 0 h 298"/>
              <a:gd name="T6" fmla="*/ 0 60000 65536"/>
              <a:gd name="T7" fmla="*/ 0 60000 65536"/>
              <a:gd name="T8" fmla="*/ 0 60000 65536"/>
              <a:gd name="T9" fmla="*/ 0 w 139"/>
              <a:gd name="T10" fmla="*/ 0 h 298"/>
              <a:gd name="T11" fmla="*/ 139 w 139"/>
              <a:gd name="T12" fmla="*/ 298 h 298"/>
            </a:gdLst>
            <a:ahLst/>
            <a:cxnLst>
              <a:cxn ang="T6">
                <a:pos x="T0" y="T1"/>
              </a:cxn>
              <a:cxn ang="T7">
                <a:pos x="T2" y="T3"/>
              </a:cxn>
              <a:cxn ang="T8">
                <a:pos x="T4" y="T5"/>
              </a:cxn>
            </a:cxnLst>
            <a:rect l="T9" t="T10" r="T11" b="T12"/>
            <a:pathLst>
              <a:path w="139" h="298">
                <a:moveTo>
                  <a:pt x="0" y="298"/>
                </a:moveTo>
                <a:lnTo>
                  <a:pt x="139" y="298"/>
                </a:lnTo>
                <a:lnTo>
                  <a:pt x="139" y="0"/>
                </a:lnTo>
              </a:path>
            </a:pathLst>
          </a:custGeom>
          <a:noFill/>
          <a:ln w="19050">
            <a:solidFill>
              <a:srgbClr val="D33819"/>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199" name="Text Box 66"/>
          <p:cNvSpPr txBox="1">
            <a:spLocks noChangeArrowheads="1"/>
          </p:cNvSpPr>
          <p:nvPr/>
        </p:nvSpPr>
        <p:spPr bwMode="auto">
          <a:xfrm>
            <a:off x="4753711" y="3418921"/>
            <a:ext cx="974725" cy="277813"/>
          </a:xfrm>
          <a:prstGeom prst="rect">
            <a:avLst/>
          </a:prstGeom>
          <a:solidFill>
            <a:schemeClr val="tx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t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algn="ctr" eaLnBrk="0" fontAlgn="base" hangingPunct="0">
              <a:spcBef>
                <a:spcPct val="50000"/>
              </a:spcBef>
              <a:spcAft>
                <a:spcPct val="30000"/>
              </a:spcAft>
              <a:buClr>
                <a:schemeClr val="tx1"/>
              </a:buClr>
              <a:defRPr sz="2000" b="1">
                <a:solidFill>
                  <a:schemeClr val="bg1"/>
                </a:solidFill>
                <a:latin typeface="Arial" charset="0"/>
              </a:defRPr>
            </a:lvl6pPr>
            <a:lvl7pPr marL="2971800" indent="-228600" algn="ctr" eaLnBrk="0" fontAlgn="base" hangingPunct="0">
              <a:spcBef>
                <a:spcPct val="50000"/>
              </a:spcBef>
              <a:spcAft>
                <a:spcPct val="30000"/>
              </a:spcAft>
              <a:buClr>
                <a:schemeClr val="tx1"/>
              </a:buClr>
              <a:defRPr sz="2000" b="1">
                <a:solidFill>
                  <a:schemeClr val="bg1"/>
                </a:solidFill>
                <a:latin typeface="Arial" charset="0"/>
              </a:defRPr>
            </a:lvl7pPr>
            <a:lvl8pPr marL="3429000" indent="-228600" algn="ctr" eaLnBrk="0" fontAlgn="base" hangingPunct="0">
              <a:spcBef>
                <a:spcPct val="50000"/>
              </a:spcBef>
              <a:spcAft>
                <a:spcPct val="30000"/>
              </a:spcAft>
              <a:buClr>
                <a:schemeClr val="tx1"/>
              </a:buClr>
              <a:defRPr sz="2000" b="1">
                <a:solidFill>
                  <a:schemeClr val="bg1"/>
                </a:solidFill>
                <a:latin typeface="Arial" charset="0"/>
              </a:defRPr>
            </a:lvl8pPr>
            <a:lvl9pPr marL="3886200" indent="-228600" algn="ctr" eaLnBrk="0" fontAlgn="base" hangingPunct="0">
              <a:spcBef>
                <a:spcPct val="50000"/>
              </a:spcBef>
              <a:spcAft>
                <a:spcPct val="30000"/>
              </a:spcAft>
              <a:buClr>
                <a:schemeClr val="tx1"/>
              </a:buClr>
              <a:defRPr sz="2000" b="1">
                <a:solidFill>
                  <a:schemeClr val="bg1"/>
                </a:solidFill>
                <a:latin typeface="Arial" charset="0"/>
              </a:defRPr>
            </a:lvl9pPr>
          </a:lstStyle>
          <a:p>
            <a:pPr eaLnBrk="1" hangingPunct="1"/>
            <a:r>
              <a:rPr lang="en-US" sz="1800"/>
              <a:t>Future</a:t>
            </a:r>
          </a:p>
        </p:txBody>
      </p:sp>
      <p:sp>
        <p:nvSpPr>
          <p:cNvPr id="8200" name="Text Box 66"/>
          <p:cNvSpPr txBox="1">
            <a:spLocks noChangeArrowheads="1"/>
          </p:cNvSpPr>
          <p:nvPr/>
        </p:nvSpPr>
        <p:spPr bwMode="auto">
          <a:xfrm>
            <a:off x="4753711" y="2850596"/>
            <a:ext cx="974725" cy="276225"/>
          </a:xfrm>
          <a:prstGeom prst="rect">
            <a:avLst/>
          </a:prstGeom>
          <a:solidFill>
            <a:schemeClr val="tx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t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algn="ctr" eaLnBrk="0" fontAlgn="base" hangingPunct="0">
              <a:spcBef>
                <a:spcPct val="50000"/>
              </a:spcBef>
              <a:spcAft>
                <a:spcPct val="30000"/>
              </a:spcAft>
              <a:buClr>
                <a:schemeClr val="tx1"/>
              </a:buClr>
              <a:defRPr sz="2000" b="1">
                <a:solidFill>
                  <a:schemeClr val="bg1"/>
                </a:solidFill>
                <a:latin typeface="Arial" charset="0"/>
              </a:defRPr>
            </a:lvl6pPr>
            <a:lvl7pPr marL="2971800" indent="-228600" algn="ctr" eaLnBrk="0" fontAlgn="base" hangingPunct="0">
              <a:spcBef>
                <a:spcPct val="50000"/>
              </a:spcBef>
              <a:spcAft>
                <a:spcPct val="30000"/>
              </a:spcAft>
              <a:buClr>
                <a:schemeClr val="tx1"/>
              </a:buClr>
              <a:defRPr sz="2000" b="1">
                <a:solidFill>
                  <a:schemeClr val="bg1"/>
                </a:solidFill>
                <a:latin typeface="Arial" charset="0"/>
              </a:defRPr>
            </a:lvl7pPr>
            <a:lvl8pPr marL="3429000" indent="-228600" algn="ctr" eaLnBrk="0" fontAlgn="base" hangingPunct="0">
              <a:spcBef>
                <a:spcPct val="50000"/>
              </a:spcBef>
              <a:spcAft>
                <a:spcPct val="30000"/>
              </a:spcAft>
              <a:buClr>
                <a:schemeClr val="tx1"/>
              </a:buClr>
              <a:defRPr sz="2000" b="1">
                <a:solidFill>
                  <a:schemeClr val="bg1"/>
                </a:solidFill>
                <a:latin typeface="Arial" charset="0"/>
              </a:defRPr>
            </a:lvl8pPr>
            <a:lvl9pPr marL="3886200" indent="-228600" algn="ctr" eaLnBrk="0" fontAlgn="base" hangingPunct="0">
              <a:spcBef>
                <a:spcPct val="50000"/>
              </a:spcBef>
              <a:spcAft>
                <a:spcPct val="30000"/>
              </a:spcAft>
              <a:buClr>
                <a:schemeClr val="tx1"/>
              </a:buClr>
              <a:defRPr sz="2000" b="1">
                <a:solidFill>
                  <a:schemeClr val="bg1"/>
                </a:solidFill>
                <a:latin typeface="Arial" charset="0"/>
              </a:defRPr>
            </a:lvl9pPr>
          </a:lstStyle>
          <a:p>
            <a:pPr eaLnBrk="1" hangingPunct="1"/>
            <a:r>
              <a:rPr lang="en-US" sz="1800"/>
              <a:t>Past</a:t>
            </a:r>
          </a:p>
        </p:txBody>
      </p:sp>
      <p:sp>
        <p:nvSpPr>
          <p:cNvPr id="8201" name="Text Box 66"/>
          <p:cNvSpPr txBox="1">
            <a:spLocks noChangeArrowheads="1"/>
          </p:cNvSpPr>
          <p:nvPr/>
        </p:nvSpPr>
        <p:spPr bwMode="auto">
          <a:xfrm>
            <a:off x="4753711" y="3149046"/>
            <a:ext cx="974725" cy="277813"/>
          </a:xfrm>
          <a:prstGeom prst="rect">
            <a:avLst/>
          </a:prstGeom>
          <a:solidFill>
            <a:schemeClr val="tx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t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algn="ctr" eaLnBrk="0" fontAlgn="base" hangingPunct="0">
              <a:spcBef>
                <a:spcPct val="50000"/>
              </a:spcBef>
              <a:spcAft>
                <a:spcPct val="30000"/>
              </a:spcAft>
              <a:buClr>
                <a:schemeClr val="tx1"/>
              </a:buClr>
              <a:defRPr sz="2000" b="1">
                <a:solidFill>
                  <a:schemeClr val="bg1"/>
                </a:solidFill>
                <a:latin typeface="Arial" charset="0"/>
              </a:defRPr>
            </a:lvl6pPr>
            <a:lvl7pPr marL="2971800" indent="-228600" algn="ctr" eaLnBrk="0" fontAlgn="base" hangingPunct="0">
              <a:spcBef>
                <a:spcPct val="50000"/>
              </a:spcBef>
              <a:spcAft>
                <a:spcPct val="30000"/>
              </a:spcAft>
              <a:buClr>
                <a:schemeClr val="tx1"/>
              </a:buClr>
              <a:defRPr sz="2000" b="1">
                <a:solidFill>
                  <a:schemeClr val="bg1"/>
                </a:solidFill>
                <a:latin typeface="Arial" charset="0"/>
              </a:defRPr>
            </a:lvl7pPr>
            <a:lvl8pPr marL="3429000" indent="-228600" algn="ctr" eaLnBrk="0" fontAlgn="base" hangingPunct="0">
              <a:spcBef>
                <a:spcPct val="50000"/>
              </a:spcBef>
              <a:spcAft>
                <a:spcPct val="30000"/>
              </a:spcAft>
              <a:buClr>
                <a:schemeClr val="tx1"/>
              </a:buClr>
              <a:defRPr sz="2000" b="1">
                <a:solidFill>
                  <a:schemeClr val="bg1"/>
                </a:solidFill>
                <a:latin typeface="Arial" charset="0"/>
              </a:defRPr>
            </a:lvl8pPr>
            <a:lvl9pPr marL="3886200" indent="-228600" algn="ctr" eaLnBrk="0" fontAlgn="base" hangingPunct="0">
              <a:spcBef>
                <a:spcPct val="50000"/>
              </a:spcBef>
              <a:spcAft>
                <a:spcPct val="30000"/>
              </a:spcAft>
              <a:buClr>
                <a:schemeClr val="tx1"/>
              </a:buClr>
              <a:defRPr sz="2000" b="1">
                <a:solidFill>
                  <a:schemeClr val="bg1"/>
                </a:solidFill>
                <a:latin typeface="Arial" charset="0"/>
              </a:defRPr>
            </a:lvl9pPr>
          </a:lstStyle>
          <a:p>
            <a:pPr eaLnBrk="1" hangingPunct="1"/>
            <a:r>
              <a:rPr lang="en-US" sz="1800"/>
              <a:t>Present</a:t>
            </a:r>
          </a:p>
        </p:txBody>
      </p:sp>
      <p:sp>
        <p:nvSpPr>
          <p:cNvPr id="8202" name="Line 63"/>
          <p:cNvSpPr>
            <a:spLocks noChangeShapeType="1"/>
          </p:cNvSpPr>
          <p:nvPr/>
        </p:nvSpPr>
        <p:spPr bwMode="auto">
          <a:xfrm>
            <a:off x="225425" y="3418921"/>
            <a:ext cx="8737600" cy="12700"/>
          </a:xfrm>
          <a:prstGeom prst="line">
            <a:avLst/>
          </a:prstGeom>
          <a:noFill/>
          <a:ln w="19050">
            <a:solidFill>
              <a:srgbClr val="D33819"/>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8203" name="Line 63"/>
          <p:cNvSpPr>
            <a:spLocks noChangeShapeType="1"/>
          </p:cNvSpPr>
          <p:nvPr/>
        </p:nvSpPr>
        <p:spPr bwMode="auto">
          <a:xfrm>
            <a:off x="225425" y="3152221"/>
            <a:ext cx="8737600" cy="12700"/>
          </a:xfrm>
          <a:prstGeom prst="line">
            <a:avLst/>
          </a:prstGeom>
          <a:noFill/>
          <a:ln w="19050">
            <a:solidFill>
              <a:srgbClr val="D33819"/>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grpSp>
        <p:nvGrpSpPr>
          <p:cNvPr id="46" name="Group 148"/>
          <p:cNvGrpSpPr>
            <a:grpSpLocks/>
          </p:cNvGrpSpPr>
          <p:nvPr/>
        </p:nvGrpSpPr>
        <p:grpSpPr bwMode="auto">
          <a:xfrm>
            <a:off x="7389133" y="434874"/>
            <a:ext cx="1017847" cy="826592"/>
            <a:chOff x="3942556" y="1245638"/>
            <a:chExt cx="1284287" cy="1016000"/>
          </a:xfrm>
        </p:grpSpPr>
        <p:pic>
          <p:nvPicPr>
            <p:cNvPr id="47" name="Picture 110" descr="j029091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1540000" flipH="1">
              <a:off x="3942556" y="1245638"/>
              <a:ext cx="12842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8" name="Group 3"/>
            <p:cNvGrpSpPr>
              <a:grpSpLocks/>
            </p:cNvGrpSpPr>
            <p:nvPr/>
          </p:nvGrpSpPr>
          <p:grpSpPr bwMode="auto">
            <a:xfrm rot="-960000">
              <a:off x="4485519" y="1533397"/>
              <a:ext cx="426056" cy="480044"/>
              <a:chOff x="2324" y="435"/>
              <a:chExt cx="933" cy="1052"/>
            </a:xfrm>
          </p:grpSpPr>
          <p:sp>
            <p:nvSpPr>
              <p:cNvPr id="49" name="AutoShape 4"/>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pPr algn="ctr">
                  <a:spcBef>
                    <a:spcPct val="50000"/>
                  </a:spcBef>
                  <a:spcAft>
                    <a:spcPct val="30000"/>
                  </a:spcAft>
                  <a:buClr>
                    <a:schemeClr val="tx1"/>
                  </a:buClr>
                </a:pPr>
                <a:endParaRPr lang="en-US"/>
              </a:p>
            </p:txBody>
          </p:sp>
          <p:sp>
            <p:nvSpPr>
              <p:cNvPr id="50" name="Freeform 5"/>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51" name="Freeform 6"/>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52" name="Freeform 7"/>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53" name="Group 8"/>
              <p:cNvGrpSpPr>
                <a:grpSpLocks/>
              </p:cNvGrpSpPr>
              <p:nvPr/>
            </p:nvGrpSpPr>
            <p:grpSpPr bwMode="auto">
              <a:xfrm>
                <a:off x="2889" y="957"/>
                <a:ext cx="348" cy="510"/>
                <a:chOff x="2784" y="3210"/>
                <a:chExt cx="523" cy="772"/>
              </a:xfrm>
            </p:grpSpPr>
            <p:sp>
              <p:nvSpPr>
                <p:cNvPr id="54" name="AutoShape 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sp>
              <p:nvSpPr>
                <p:cNvPr id="55" name="AutoShape 1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sp>
              <p:nvSpPr>
                <p:cNvPr id="56" name="AutoShape 11"/>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a:spcBef>
                      <a:spcPct val="50000"/>
                    </a:spcBef>
                    <a:spcAft>
                      <a:spcPct val="30000"/>
                    </a:spcAft>
                    <a:buClr>
                      <a:schemeClr val="tx1"/>
                    </a:buClr>
                  </a:pPr>
                  <a:endParaRPr lang="en-US"/>
                </a:p>
              </p:txBody>
            </p:sp>
            <p:sp>
              <p:nvSpPr>
                <p:cNvPr id="57" name="Oval 12"/>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algn="ctr">
                    <a:spcBef>
                      <a:spcPct val="50000"/>
                    </a:spcBef>
                    <a:spcAft>
                      <a:spcPct val="30000"/>
                    </a:spcAft>
                    <a:buClr>
                      <a:schemeClr val="tx1"/>
                    </a:buClr>
                  </a:pPr>
                  <a:endParaRPr lang="en-US"/>
                </a:p>
              </p:txBody>
            </p:sp>
          </p:grpSp>
        </p:grpSp>
      </p:grpSp>
      <p:grpSp>
        <p:nvGrpSpPr>
          <p:cNvPr id="8204" name="Group 11"/>
          <p:cNvGrpSpPr>
            <a:grpSpLocks/>
          </p:cNvGrpSpPr>
          <p:nvPr/>
        </p:nvGrpSpPr>
        <p:grpSpPr bwMode="auto">
          <a:xfrm>
            <a:off x="8141574" y="822496"/>
            <a:ext cx="737314" cy="831405"/>
            <a:chOff x="2683" y="1519"/>
            <a:chExt cx="557" cy="628"/>
          </a:xfrm>
        </p:grpSpPr>
        <p:sp>
          <p:nvSpPr>
            <p:cNvPr id="8226" name="AutoShape 12"/>
            <p:cNvSpPr>
              <a:spLocks noChangeArrowheads="1"/>
            </p:cNvSpPr>
            <p:nvPr/>
          </p:nvSpPr>
          <p:spPr bwMode="auto">
            <a:xfrm rot="10800000" flipH="1">
              <a:off x="2683" y="1519"/>
              <a:ext cx="557" cy="628"/>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a:p>
          </p:txBody>
        </p:sp>
        <p:pic>
          <p:nvPicPr>
            <p:cNvPr id="8227" name="Picture 13"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56" y="1935"/>
              <a:ext cx="132" cy="19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8228" name="Line 14"/>
            <p:cNvSpPr>
              <a:spLocks noChangeShapeType="1"/>
            </p:cNvSpPr>
            <p:nvPr/>
          </p:nvSpPr>
          <p:spPr bwMode="auto">
            <a:xfrm>
              <a:off x="2761" y="1915"/>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29" name="Line 15"/>
            <p:cNvSpPr>
              <a:spLocks noChangeShapeType="1"/>
            </p:cNvSpPr>
            <p:nvPr/>
          </p:nvSpPr>
          <p:spPr bwMode="auto">
            <a:xfrm>
              <a:off x="3076" y="191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30" name="Line 16"/>
            <p:cNvSpPr>
              <a:spLocks noChangeShapeType="1"/>
            </p:cNvSpPr>
            <p:nvPr/>
          </p:nvSpPr>
          <p:spPr bwMode="auto">
            <a:xfrm>
              <a:off x="2761" y="1845"/>
              <a:ext cx="1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31" name="Line 17"/>
            <p:cNvSpPr>
              <a:spLocks noChangeShapeType="1"/>
            </p:cNvSpPr>
            <p:nvPr/>
          </p:nvSpPr>
          <p:spPr bwMode="auto">
            <a:xfrm>
              <a:off x="3076" y="184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32" name="Line 18"/>
            <p:cNvSpPr>
              <a:spLocks noChangeShapeType="1"/>
            </p:cNvSpPr>
            <p:nvPr/>
          </p:nvSpPr>
          <p:spPr bwMode="auto">
            <a:xfrm>
              <a:off x="2761" y="1776"/>
              <a:ext cx="2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33" name="Line 19"/>
            <p:cNvSpPr>
              <a:spLocks noChangeShapeType="1"/>
            </p:cNvSpPr>
            <p:nvPr/>
          </p:nvSpPr>
          <p:spPr bwMode="auto">
            <a:xfrm>
              <a:off x="3076" y="1776"/>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34" name="Line 20"/>
            <p:cNvSpPr>
              <a:spLocks noChangeShapeType="1"/>
            </p:cNvSpPr>
            <p:nvPr/>
          </p:nvSpPr>
          <p:spPr bwMode="auto">
            <a:xfrm>
              <a:off x="2761" y="1707"/>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35" name="Line 21"/>
            <p:cNvSpPr>
              <a:spLocks noChangeShapeType="1"/>
            </p:cNvSpPr>
            <p:nvPr/>
          </p:nvSpPr>
          <p:spPr bwMode="auto">
            <a:xfrm>
              <a:off x="3076" y="1707"/>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36" name="Line 22"/>
            <p:cNvSpPr>
              <a:spLocks noChangeShapeType="1"/>
            </p:cNvSpPr>
            <p:nvPr/>
          </p:nvSpPr>
          <p:spPr bwMode="auto">
            <a:xfrm>
              <a:off x="2759" y="1612"/>
              <a:ext cx="4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Tree>
    <p:extLst>
      <p:ext uri="{BB962C8B-B14F-4D97-AF65-F5344CB8AC3E}">
        <p14:creationId xmlns:p14="http://schemas.microsoft.com/office/powerpoint/2010/main" val="1304570972"/>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786" y="1012563"/>
            <a:ext cx="8790202" cy="4891280"/>
          </a:xfrm>
          <a:prstGeom prst="rect">
            <a:avLst/>
          </a:prstGeom>
          <a:noFill/>
          <a:ln w="9525">
            <a:solidFill>
              <a:schemeClr val="bg1"/>
            </a:solidFill>
            <a:miter lim="800000"/>
            <a:headEnd/>
            <a:tailEnd/>
          </a:ln>
          <a:effectLst>
            <a:outerShdw blurRad="50800" dist="38100" dir="2700000" algn="ctr" rotWithShape="0">
              <a:schemeClr val="bg1">
                <a:alpha val="40000"/>
              </a:schemeClr>
            </a:outerShdw>
          </a:effectLst>
          <a:extLst>
            <a:ext uri="{909E8E84-426E-40DD-AFC4-6F175D3DCCD1}">
              <a14:hiddenFill xmlns:a14="http://schemas.microsoft.com/office/drawing/2010/main">
                <a:solidFill>
                  <a:schemeClr val="accent1"/>
                </a:solidFill>
              </a14:hiddenFill>
            </a:ext>
          </a:extLst>
        </p:spPr>
      </p:pic>
      <p:sp>
        <p:nvSpPr>
          <p:cNvPr id="9219" name="Rectangle 3"/>
          <p:cNvSpPr>
            <a:spLocks noGrp="1" noChangeArrowheads="1"/>
          </p:cNvSpPr>
          <p:nvPr>
            <p:ph type="title"/>
          </p:nvPr>
        </p:nvSpPr>
        <p:spPr/>
        <p:txBody>
          <a:bodyPr/>
          <a:lstStyle/>
          <a:p>
            <a:pPr eaLnBrk="1" hangingPunct="1"/>
            <a:r>
              <a:rPr lang="en-US" smtClean="0"/>
              <a:t>Account</a:t>
            </a:r>
            <a:r>
              <a:rPr lang="en-US" smtClean="0">
                <a:sym typeface="Wingdings" pitchFamily="2" charset="2"/>
              </a:rPr>
              <a:t></a:t>
            </a:r>
            <a:r>
              <a:rPr lang="en-US" smtClean="0"/>
              <a:t>Invoices screen: charges</a:t>
            </a:r>
            <a:endParaRPr lang="en-GB" smtClean="0"/>
          </a:p>
        </p:txBody>
      </p:sp>
      <p:cxnSp>
        <p:nvCxnSpPr>
          <p:cNvPr id="9221" name="Straight Arrow Connector 48"/>
          <p:cNvCxnSpPr>
            <a:cxnSpLocks noChangeShapeType="1"/>
          </p:cNvCxnSpPr>
          <p:nvPr/>
        </p:nvCxnSpPr>
        <p:spPr bwMode="auto">
          <a:xfrm rot="16200000" flipH="1">
            <a:off x="2393777" y="3271837"/>
            <a:ext cx="1027113" cy="561975"/>
          </a:xfrm>
          <a:prstGeom prst="straightConnector1">
            <a:avLst/>
          </a:prstGeom>
          <a:noFill/>
          <a:ln w="19050" algn="ctr">
            <a:solidFill>
              <a:srgbClr val="D33819"/>
            </a:solidFill>
            <a:round/>
            <a:headEnd/>
            <a:tailEnd type="triangle" w="med" len="med"/>
          </a:ln>
          <a:extLst>
            <a:ext uri="{909E8E84-426E-40DD-AFC4-6F175D3DCCD1}">
              <a14:hiddenFill xmlns:a14="http://schemas.microsoft.com/office/drawing/2010/main">
                <a:noFill/>
              </a14:hiddenFill>
            </a:ext>
          </a:extLst>
        </p:spPr>
      </p:cxnSp>
      <p:sp>
        <p:nvSpPr>
          <p:cNvPr id="9222" name="Text Box 52"/>
          <p:cNvSpPr txBox="1">
            <a:spLocks noChangeArrowheads="1"/>
          </p:cNvSpPr>
          <p:nvPr/>
        </p:nvSpPr>
        <p:spPr bwMode="auto">
          <a:xfrm>
            <a:off x="3334096" y="3419061"/>
            <a:ext cx="4229100" cy="644525"/>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algn="ctr" eaLnBrk="0" fontAlgn="base" hangingPunct="0">
              <a:spcBef>
                <a:spcPct val="50000"/>
              </a:spcBef>
              <a:spcAft>
                <a:spcPct val="30000"/>
              </a:spcAft>
              <a:buClr>
                <a:schemeClr val="tx1"/>
              </a:buClr>
              <a:defRPr sz="2000" b="1">
                <a:solidFill>
                  <a:schemeClr val="bg1"/>
                </a:solidFill>
                <a:latin typeface="Arial" charset="0"/>
              </a:defRPr>
            </a:lvl6pPr>
            <a:lvl7pPr marL="2971800" indent="-228600" algn="ctr" eaLnBrk="0" fontAlgn="base" hangingPunct="0">
              <a:spcBef>
                <a:spcPct val="50000"/>
              </a:spcBef>
              <a:spcAft>
                <a:spcPct val="30000"/>
              </a:spcAft>
              <a:buClr>
                <a:schemeClr val="tx1"/>
              </a:buClr>
              <a:defRPr sz="2000" b="1">
                <a:solidFill>
                  <a:schemeClr val="bg1"/>
                </a:solidFill>
                <a:latin typeface="Arial" charset="0"/>
              </a:defRPr>
            </a:lvl7pPr>
            <a:lvl8pPr marL="3429000" indent="-228600" algn="ctr" eaLnBrk="0" fontAlgn="base" hangingPunct="0">
              <a:spcBef>
                <a:spcPct val="50000"/>
              </a:spcBef>
              <a:spcAft>
                <a:spcPct val="30000"/>
              </a:spcAft>
              <a:buClr>
                <a:schemeClr val="tx1"/>
              </a:buClr>
              <a:defRPr sz="2000" b="1">
                <a:solidFill>
                  <a:schemeClr val="bg1"/>
                </a:solidFill>
                <a:latin typeface="Arial" charset="0"/>
              </a:defRPr>
            </a:lvl8pPr>
            <a:lvl9pPr marL="3886200" indent="-228600" algn="ctr" eaLnBrk="0" fontAlgn="base" hangingPunct="0">
              <a:spcBef>
                <a:spcPct val="50000"/>
              </a:spcBef>
              <a:spcAft>
                <a:spcPct val="30000"/>
              </a:spcAft>
              <a:buClr>
                <a:schemeClr val="tx1"/>
              </a:buClr>
              <a:defRPr sz="2000" b="1">
                <a:solidFill>
                  <a:schemeClr val="bg1"/>
                </a:solidFill>
                <a:latin typeface="Arial" charset="0"/>
              </a:defRPr>
            </a:lvl9pPr>
          </a:lstStyle>
          <a:p>
            <a:pPr algn="l" eaLnBrk="1" hangingPunct="1"/>
            <a:r>
              <a:rPr lang="en-US" sz="1800" dirty="0">
                <a:solidFill>
                  <a:srgbClr val="FF0000"/>
                </a:solidFill>
              </a:rPr>
              <a:t> </a:t>
            </a:r>
            <a:r>
              <a:rPr lang="en-US" sz="1800" dirty="0">
                <a:solidFill>
                  <a:srgbClr val="D33819"/>
                </a:solidFill>
              </a:rPr>
              <a:t>When invoice is selected, charges for</a:t>
            </a:r>
            <a:br>
              <a:rPr lang="en-US" sz="1800" dirty="0">
                <a:solidFill>
                  <a:srgbClr val="D33819"/>
                </a:solidFill>
              </a:rPr>
            </a:br>
            <a:r>
              <a:rPr lang="en-US" sz="1800" dirty="0">
                <a:solidFill>
                  <a:srgbClr val="D33819"/>
                </a:solidFill>
              </a:rPr>
              <a:t> invoice are displayed below the list...</a:t>
            </a:r>
          </a:p>
        </p:txBody>
      </p:sp>
      <p:grpSp>
        <p:nvGrpSpPr>
          <p:cNvPr id="9223" name="Group 50"/>
          <p:cNvGrpSpPr>
            <a:grpSpLocks/>
          </p:cNvGrpSpPr>
          <p:nvPr/>
        </p:nvGrpSpPr>
        <p:grpSpPr bwMode="auto">
          <a:xfrm>
            <a:off x="8078217" y="3534949"/>
            <a:ext cx="731838" cy="190500"/>
            <a:chOff x="174625" y="5867400"/>
            <a:chExt cx="731838" cy="190500"/>
          </a:xfrm>
        </p:grpSpPr>
        <p:sp>
          <p:nvSpPr>
            <p:cNvPr id="9230" name="Rectangle 40"/>
            <p:cNvSpPr>
              <a:spLocks noChangeArrowheads="1"/>
            </p:cNvSpPr>
            <p:nvPr/>
          </p:nvSpPr>
          <p:spPr bwMode="auto">
            <a:xfrm>
              <a:off x="174625" y="5867400"/>
              <a:ext cx="731838" cy="190500"/>
            </a:xfrm>
            <a:prstGeom prst="rect">
              <a:avLst/>
            </a:prstGeom>
            <a:solidFill>
              <a:srgbClr val="CCECFF"/>
            </a:solidFill>
            <a:ln w="12700" algn="ctr">
              <a:solidFill>
                <a:schemeClr val="bg1"/>
              </a:solidFill>
              <a:miter lim="800000"/>
              <a:headEnd/>
              <a:tailEnd/>
            </a:ln>
          </p:spPr>
          <p:txBody>
            <a:bodyPr lIns="0" tIns="0" rIns="0" bIns="0" anchor="ctr">
              <a:spAutoFit/>
            </a:bodyPr>
            <a:lstStyle/>
            <a:p>
              <a:endParaRPr lang="en-US"/>
            </a:p>
          </p:txBody>
        </p:sp>
        <p:grpSp>
          <p:nvGrpSpPr>
            <p:cNvPr id="9231" name="Group 41"/>
            <p:cNvGrpSpPr>
              <a:grpSpLocks/>
            </p:cNvGrpSpPr>
            <p:nvPr/>
          </p:nvGrpSpPr>
          <p:grpSpPr bwMode="auto">
            <a:xfrm>
              <a:off x="766819" y="5881656"/>
              <a:ext cx="84045" cy="163287"/>
              <a:chOff x="3439" y="1711"/>
              <a:chExt cx="631" cy="1219"/>
            </a:xfrm>
          </p:grpSpPr>
          <p:sp>
            <p:nvSpPr>
              <p:cNvPr id="9233" name="Freeform 42"/>
              <p:cNvSpPr>
                <a:spLocks/>
              </p:cNvSpPr>
              <p:nvPr/>
            </p:nvSpPr>
            <p:spPr bwMode="auto">
              <a:xfrm>
                <a:off x="3439" y="1849"/>
                <a:ext cx="631" cy="882"/>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9234" name="Line 43"/>
              <p:cNvSpPr>
                <a:spLocks noChangeShapeType="1"/>
              </p:cNvSpPr>
              <p:nvPr/>
            </p:nvSpPr>
            <p:spPr bwMode="auto">
              <a:xfrm>
                <a:off x="3773" y="1711"/>
                <a:ext cx="0" cy="1219"/>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9232" name="Rectangle 44"/>
            <p:cNvSpPr>
              <a:spLocks noChangeArrowheads="1"/>
            </p:cNvSpPr>
            <p:nvPr/>
          </p:nvSpPr>
          <p:spPr bwMode="auto">
            <a:xfrm>
              <a:off x="237982" y="5925716"/>
              <a:ext cx="399537" cy="75163"/>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9224" name="Group 56"/>
          <p:cNvGrpSpPr>
            <a:grpSpLocks/>
          </p:cNvGrpSpPr>
          <p:nvPr/>
        </p:nvGrpSpPr>
        <p:grpSpPr bwMode="auto">
          <a:xfrm>
            <a:off x="8078217" y="3763757"/>
            <a:ext cx="731838" cy="190500"/>
            <a:chOff x="174625" y="5867400"/>
            <a:chExt cx="731838" cy="190500"/>
          </a:xfrm>
        </p:grpSpPr>
        <p:sp>
          <p:nvSpPr>
            <p:cNvPr id="9225" name="Rectangle 40"/>
            <p:cNvSpPr>
              <a:spLocks noChangeArrowheads="1"/>
            </p:cNvSpPr>
            <p:nvPr/>
          </p:nvSpPr>
          <p:spPr bwMode="auto">
            <a:xfrm>
              <a:off x="174625" y="5867400"/>
              <a:ext cx="731838" cy="190500"/>
            </a:xfrm>
            <a:prstGeom prst="rect">
              <a:avLst/>
            </a:prstGeom>
            <a:solidFill>
              <a:srgbClr val="CCECFF"/>
            </a:solidFill>
            <a:ln w="12700" algn="ctr">
              <a:solidFill>
                <a:schemeClr val="bg1"/>
              </a:solidFill>
              <a:miter lim="800000"/>
              <a:headEnd/>
              <a:tailEnd/>
            </a:ln>
          </p:spPr>
          <p:txBody>
            <a:bodyPr lIns="0" tIns="0" rIns="0" bIns="0" anchor="ctr">
              <a:spAutoFit/>
            </a:bodyPr>
            <a:lstStyle/>
            <a:p>
              <a:endParaRPr lang="en-US"/>
            </a:p>
          </p:txBody>
        </p:sp>
        <p:grpSp>
          <p:nvGrpSpPr>
            <p:cNvPr id="9226" name="Group 41"/>
            <p:cNvGrpSpPr>
              <a:grpSpLocks/>
            </p:cNvGrpSpPr>
            <p:nvPr/>
          </p:nvGrpSpPr>
          <p:grpSpPr bwMode="auto">
            <a:xfrm>
              <a:off x="766819" y="5881656"/>
              <a:ext cx="84045" cy="163287"/>
              <a:chOff x="3439" y="1711"/>
              <a:chExt cx="631" cy="1219"/>
            </a:xfrm>
          </p:grpSpPr>
          <p:sp>
            <p:nvSpPr>
              <p:cNvPr id="9228" name="Freeform 42"/>
              <p:cNvSpPr>
                <a:spLocks/>
              </p:cNvSpPr>
              <p:nvPr/>
            </p:nvSpPr>
            <p:spPr bwMode="auto">
              <a:xfrm>
                <a:off x="3439" y="1849"/>
                <a:ext cx="631" cy="882"/>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9229" name="Line 43"/>
              <p:cNvSpPr>
                <a:spLocks noChangeShapeType="1"/>
              </p:cNvSpPr>
              <p:nvPr/>
            </p:nvSpPr>
            <p:spPr bwMode="auto">
              <a:xfrm>
                <a:off x="3773" y="1711"/>
                <a:ext cx="0" cy="1219"/>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9227" name="Rectangle 44"/>
            <p:cNvSpPr>
              <a:spLocks noChangeArrowheads="1"/>
            </p:cNvSpPr>
            <p:nvPr/>
          </p:nvSpPr>
          <p:spPr bwMode="auto">
            <a:xfrm>
              <a:off x="237982" y="5925716"/>
              <a:ext cx="399537" cy="75163"/>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52" name="Group 148"/>
          <p:cNvGrpSpPr>
            <a:grpSpLocks/>
          </p:cNvGrpSpPr>
          <p:nvPr/>
        </p:nvGrpSpPr>
        <p:grpSpPr bwMode="auto">
          <a:xfrm>
            <a:off x="7389133" y="434874"/>
            <a:ext cx="1017847" cy="826592"/>
            <a:chOff x="3942556" y="1245638"/>
            <a:chExt cx="1284287" cy="1016000"/>
          </a:xfrm>
        </p:grpSpPr>
        <p:pic>
          <p:nvPicPr>
            <p:cNvPr id="53" name="Picture 110" descr="j029091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1540000" flipH="1">
              <a:off x="3942556" y="1245638"/>
              <a:ext cx="12842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4" name="Group 3"/>
            <p:cNvGrpSpPr>
              <a:grpSpLocks/>
            </p:cNvGrpSpPr>
            <p:nvPr/>
          </p:nvGrpSpPr>
          <p:grpSpPr bwMode="auto">
            <a:xfrm rot="-960000">
              <a:off x="4485519" y="1533397"/>
              <a:ext cx="426056" cy="480044"/>
              <a:chOff x="2324" y="435"/>
              <a:chExt cx="933" cy="1052"/>
            </a:xfrm>
          </p:grpSpPr>
          <p:sp>
            <p:nvSpPr>
              <p:cNvPr id="55" name="AutoShape 4"/>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pPr algn="ctr">
                  <a:spcBef>
                    <a:spcPct val="50000"/>
                  </a:spcBef>
                  <a:spcAft>
                    <a:spcPct val="30000"/>
                  </a:spcAft>
                  <a:buClr>
                    <a:schemeClr val="tx1"/>
                  </a:buClr>
                </a:pPr>
                <a:endParaRPr lang="en-US"/>
              </a:p>
            </p:txBody>
          </p:sp>
          <p:sp>
            <p:nvSpPr>
              <p:cNvPr id="56" name="Freeform 5"/>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57" name="Freeform 6"/>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58" name="Freeform 7"/>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59" name="Group 8"/>
              <p:cNvGrpSpPr>
                <a:grpSpLocks/>
              </p:cNvGrpSpPr>
              <p:nvPr/>
            </p:nvGrpSpPr>
            <p:grpSpPr bwMode="auto">
              <a:xfrm>
                <a:off x="2889" y="957"/>
                <a:ext cx="348" cy="510"/>
                <a:chOff x="2784" y="3210"/>
                <a:chExt cx="523" cy="772"/>
              </a:xfrm>
            </p:grpSpPr>
            <p:sp>
              <p:nvSpPr>
                <p:cNvPr id="60" name="AutoShape 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sp>
              <p:nvSpPr>
                <p:cNvPr id="61" name="AutoShape 1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sp>
              <p:nvSpPr>
                <p:cNvPr id="62" name="AutoShape 11"/>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a:spcBef>
                      <a:spcPct val="50000"/>
                    </a:spcBef>
                    <a:spcAft>
                      <a:spcPct val="30000"/>
                    </a:spcAft>
                    <a:buClr>
                      <a:schemeClr val="tx1"/>
                    </a:buClr>
                  </a:pPr>
                  <a:endParaRPr lang="en-US"/>
                </a:p>
              </p:txBody>
            </p:sp>
            <p:sp>
              <p:nvSpPr>
                <p:cNvPr id="63" name="Oval 12"/>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algn="ctr">
                    <a:spcBef>
                      <a:spcPct val="50000"/>
                    </a:spcBef>
                    <a:spcAft>
                      <a:spcPct val="30000"/>
                    </a:spcAft>
                    <a:buClr>
                      <a:schemeClr val="tx1"/>
                    </a:buClr>
                  </a:pPr>
                  <a:endParaRPr lang="en-US"/>
                </a:p>
              </p:txBody>
            </p:sp>
          </p:grpSp>
        </p:grpSp>
      </p:grpSp>
      <p:grpSp>
        <p:nvGrpSpPr>
          <p:cNvPr id="64" name="Group 11"/>
          <p:cNvGrpSpPr>
            <a:grpSpLocks/>
          </p:cNvGrpSpPr>
          <p:nvPr/>
        </p:nvGrpSpPr>
        <p:grpSpPr bwMode="auto">
          <a:xfrm>
            <a:off x="8141574" y="822496"/>
            <a:ext cx="737314" cy="831405"/>
            <a:chOff x="2683" y="1519"/>
            <a:chExt cx="557" cy="628"/>
          </a:xfrm>
        </p:grpSpPr>
        <p:sp>
          <p:nvSpPr>
            <p:cNvPr id="65" name="AutoShape 12"/>
            <p:cNvSpPr>
              <a:spLocks noChangeArrowheads="1"/>
            </p:cNvSpPr>
            <p:nvPr/>
          </p:nvSpPr>
          <p:spPr bwMode="auto">
            <a:xfrm rot="10800000" flipH="1">
              <a:off x="2683" y="1519"/>
              <a:ext cx="557" cy="628"/>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a:p>
          </p:txBody>
        </p:sp>
        <p:pic>
          <p:nvPicPr>
            <p:cNvPr id="66" name="Picture 13"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56" y="1935"/>
              <a:ext cx="132" cy="19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67" name="Line 14"/>
            <p:cNvSpPr>
              <a:spLocks noChangeShapeType="1"/>
            </p:cNvSpPr>
            <p:nvPr/>
          </p:nvSpPr>
          <p:spPr bwMode="auto">
            <a:xfrm>
              <a:off x="2761" y="1915"/>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68" name="Line 15"/>
            <p:cNvSpPr>
              <a:spLocks noChangeShapeType="1"/>
            </p:cNvSpPr>
            <p:nvPr/>
          </p:nvSpPr>
          <p:spPr bwMode="auto">
            <a:xfrm>
              <a:off x="3076" y="191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69" name="Line 16"/>
            <p:cNvSpPr>
              <a:spLocks noChangeShapeType="1"/>
            </p:cNvSpPr>
            <p:nvPr/>
          </p:nvSpPr>
          <p:spPr bwMode="auto">
            <a:xfrm>
              <a:off x="2761" y="1845"/>
              <a:ext cx="1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0" name="Line 17"/>
            <p:cNvSpPr>
              <a:spLocks noChangeShapeType="1"/>
            </p:cNvSpPr>
            <p:nvPr/>
          </p:nvSpPr>
          <p:spPr bwMode="auto">
            <a:xfrm>
              <a:off x="3076" y="184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 name="Line 18"/>
            <p:cNvSpPr>
              <a:spLocks noChangeShapeType="1"/>
            </p:cNvSpPr>
            <p:nvPr/>
          </p:nvSpPr>
          <p:spPr bwMode="auto">
            <a:xfrm>
              <a:off x="2761" y="1776"/>
              <a:ext cx="2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2" name="Line 19"/>
            <p:cNvSpPr>
              <a:spLocks noChangeShapeType="1"/>
            </p:cNvSpPr>
            <p:nvPr/>
          </p:nvSpPr>
          <p:spPr bwMode="auto">
            <a:xfrm>
              <a:off x="3076" y="1776"/>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3" name="Line 20"/>
            <p:cNvSpPr>
              <a:spLocks noChangeShapeType="1"/>
            </p:cNvSpPr>
            <p:nvPr/>
          </p:nvSpPr>
          <p:spPr bwMode="auto">
            <a:xfrm>
              <a:off x="2761" y="1707"/>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4" name="Line 21"/>
            <p:cNvSpPr>
              <a:spLocks noChangeShapeType="1"/>
            </p:cNvSpPr>
            <p:nvPr/>
          </p:nvSpPr>
          <p:spPr bwMode="auto">
            <a:xfrm>
              <a:off x="3076" y="1707"/>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5" name="Line 22"/>
            <p:cNvSpPr>
              <a:spLocks noChangeShapeType="1"/>
            </p:cNvSpPr>
            <p:nvPr/>
          </p:nvSpPr>
          <p:spPr bwMode="auto">
            <a:xfrm>
              <a:off x="2759" y="1612"/>
              <a:ext cx="4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Tree>
    <p:extLst>
      <p:ext uri="{BB962C8B-B14F-4D97-AF65-F5344CB8AC3E}">
        <p14:creationId xmlns:p14="http://schemas.microsoft.com/office/powerpoint/2010/main" val="1008467391"/>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GB" smtClean="0"/>
              <a:t>Invoice cycle</a:t>
            </a:r>
          </a:p>
        </p:txBody>
      </p:sp>
      <p:grpSp>
        <p:nvGrpSpPr>
          <p:cNvPr id="20483" name="Group 3"/>
          <p:cNvGrpSpPr>
            <a:grpSpLocks/>
          </p:cNvGrpSpPr>
          <p:nvPr/>
        </p:nvGrpSpPr>
        <p:grpSpPr bwMode="auto">
          <a:xfrm rot="16200000" flipH="1">
            <a:off x="3467894" y="1899444"/>
            <a:ext cx="620712" cy="641350"/>
            <a:chOff x="2438" y="1135"/>
            <a:chExt cx="2663" cy="2747"/>
          </a:xfrm>
        </p:grpSpPr>
        <p:sp>
          <p:nvSpPr>
            <p:cNvPr id="3834884" name="Freeform 4"/>
            <p:cNvSpPr>
              <a:spLocks/>
            </p:cNvSpPr>
            <p:nvPr/>
          </p:nvSpPr>
          <p:spPr bwMode="auto">
            <a:xfrm>
              <a:off x="2438" y="1135"/>
              <a:ext cx="2663" cy="2747"/>
            </a:xfrm>
            <a:custGeom>
              <a:avLst/>
              <a:gdLst/>
              <a:ahLst/>
              <a:cxnLst>
                <a:cxn ang="0">
                  <a:pos x="283" y="459"/>
                </a:cxn>
                <a:cxn ang="0">
                  <a:pos x="609" y="668"/>
                </a:cxn>
                <a:cxn ang="0">
                  <a:pos x="818" y="668"/>
                </a:cxn>
                <a:cxn ang="0">
                  <a:pos x="985" y="568"/>
                </a:cxn>
                <a:cxn ang="0">
                  <a:pos x="1093" y="368"/>
                </a:cxn>
                <a:cxn ang="0">
                  <a:pos x="1060" y="0"/>
                </a:cxn>
                <a:cxn ang="0">
                  <a:pos x="1602" y="0"/>
                </a:cxn>
                <a:cxn ang="0">
                  <a:pos x="1586" y="368"/>
                </a:cxn>
                <a:cxn ang="0">
                  <a:pos x="1686" y="576"/>
                </a:cxn>
                <a:cxn ang="0">
                  <a:pos x="1853" y="668"/>
                </a:cxn>
                <a:cxn ang="0">
                  <a:pos x="2087" y="660"/>
                </a:cxn>
                <a:cxn ang="0">
                  <a:pos x="2387" y="451"/>
                </a:cxn>
                <a:cxn ang="0">
                  <a:pos x="2663" y="927"/>
                </a:cxn>
                <a:cxn ang="0">
                  <a:pos x="2312" y="1086"/>
                </a:cxn>
                <a:cxn ang="0">
                  <a:pos x="2203" y="1286"/>
                </a:cxn>
                <a:cxn ang="0">
                  <a:pos x="2203" y="1470"/>
                </a:cxn>
                <a:cxn ang="0">
                  <a:pos x="2304" y="1662"/>
                </a:cxn>
                <a:cxn ang="0">
                  <a:pos x="2654" y="1820"/>
                </a:cxn>
                <a:cxn ang="0">
                  <a:pos x="2379" y="2296"/>
                </a:cxn>
                <a:cxn ang="0">
                  <a:pos x="2078" y="2087"/>
                </a:cxn>
                <a:cxn ang="0">
                  <a:pos x="1836" y="2079"/>
                </a:cxn>
                <a:cxn ang="0">
                  <a:pos x="1694" y="2171"/>
                </a:cxn>
                <a:cxn ang="0">
                  <a:pos x="1586" y="2371"/>
                </a:cxn>
                <a:cxn ang="0">
                  <a:pos x="1619" y="2747"/>
                </a:cxn>
                <a:cxn ang="0">
                  <a:pos x="1060" y="2747"/>
                </a:cxn>
                <a:cxn ang="0">
                  <a:pos x="1093" y="2379"/>
                </a:cxn>
                <a:cxn ang="0">
                  <a:pos x="985" y="2179"/>
                </a:cxn>
                <a:cxn ang="0">
                  <a:pos x="809" y="2087"/>
                </a:cxn>
                <a:cxn ang="0">
                  <a:pos x="584" y="2087"/>
                </a:cxn>
                <a:cxn ang="0">
                  <a:pos x="267" y="2296"/>
                </a:cxn>
                <a:cxn ang="0">
                  <a:pos x="16" y="1820"/>
                </a:cxn>
                <a:cxn ang="0">
                  <a:pos x="359" y="1662"/>
                </a:cxn>
                <a:cxn ang="0">
                  <a:pos x="467" y="1461"/>
                </a:cxn>
                <a:cxn ang="0">
                  <a:pos x="467" y="1278"/>
                </a:cxn>
                <a:cxn ang="0">
                  <a:pos x="350" y="1077"/>
                </a:cxn>
                <a:cxn ang="0">
                  <a:pos x="0" y="935"/>
                </a:cxn>
                <a:cxn ang="0">
                  <a:pos x="283" y="459"/>
                </a:cxn>
              </a:cxnLst>
              <a:rect l="0" t="0" r="r" b="b"/>
              <a:pathLst>
                <a:path w="2663" h="2747">
                  <a:moveTo>
                    <a:pt x="283" y="459"/>
                  </a:moveTo>
                  <a:lnTo>
                    <a:pt x="609" y="668"/>
                  </a:lnTo>
                  <a:lnTo>
                    <a:pt x="818" y="668"/>
                  </a:lnTo>
                  <a:lnTo>
                    <a:pt x="985" y="568"/>
                  </a:lnTo>
                  <a:lnTo>
                    <a:pt x="1093" y="368"/>
                  </a:lnTo>
                  <a:lnTo>
                    <a:pt x="1060" y="0"/>
                  </a:lnTo>
                  <a:lnTo>
                    <a:pt x="1602" y="0"/>
                  </a:lnTo>
                  <a:lnTo>
                    <a:pt x="1586" y="368"/>
                  </a:lnTo>
                  <a:lnTo>
                    <a:pt x="1686" y="576"/>
                  </a:lnTo>
                  <a:lnTo>
                    <a:pt x="1853" y="668"/>
                  </a:lnTo>
                  <a:lnTo>
                    <a:pt x="2087" y="660"/>
                  </a:lnTo>
                  <a:lnTo>
                    <a:pt x="2387" y="451"/>
                  </a:lnTo>
                  <a:lnTo>
                    <a:pt x="2663" y="927"/>
                  </a:lnTo>
                  <a:lnTo>
                    <a:pt x="2312" y="1086"/>
                  </a:lnTo>
                  <a:lnTo>
                    <a:pt x="2203" y="1286"/>
                  </a:lnTo>
                  <a:lnTo>
                    <a:pt x="2203" y="1470"/>
                  </a:lnTo>
                  <a:lnTo>
                    <a:pt x="2304" y="1662"/>
                  </a:lnTo>
                  <a:lnTo>
                    <a:pt x="2654" y="1820"/>
                  </a:lnTo>
                  <a:lnTo>
                    <a:pt x="2379" y="2296"/>
                  </a:lnTo>
                  <a:lnTo>
                    <a:pt x="2078" y="2087"/>
                  </a:lnTo>
                  <a:lnTo>
                    <a:pt x="1836" y="2079"/>
                  </a:lnTo>
                  <a:lnTo>
                    <a:pt x="1694" y="2171"/>
                  </a:lnTo>
                  <a:lnTo>
                    <a:pt x="1586" y="2371"/>
                  </a:lnTo>
                  <a:lnTo>
                    <a:pt x="1619" y="2747"/>
                  </a:lnTo>
                  <a:lnTo>
                    <a:pt x="1060" y="2747"/>
                  </a:lnTo>
                  <a:lnTo>
                    <a:pt x="1093" y="2379"/>
                  </a:lnTo>
                  <a:lnTo>
                    <a:pt x="985" y="2179"/>
                  </a:lnTo>
                  <a:lnTo>
                    <a:pt x="809" y="2087"/>
                  </a:lnTo>
                  <a:lnTo>
                    <a:pt x="584" y="2087"/>
                  </a:lnTo>
                  <a:lnTo>
                    <a:pt x="267" y="2296"/>
                  </a:lnTo>
                  <a:lnTo>
                    <a:pt x="16" y="1820"/>
                  </a:lnTo>
                  <a:lnTo>
                    <a:pt x="359" y="1662"/>
                  </a:lnTo>
                  <a:lnTo>
                    <a:pt x="467" y="1461"/>
                  </a:lnTo>
                  <a:lnTo>
                    <a:pt x="467" y="1278"/>
                  </a:lnTo>
                  <a:lnTo>
                    <a:pt x="350" y="1077"/>
                  </a:lnTo>
                  <a:lnTo>
                    <a:pt x="0" y="935"/>
                  </a:lnTo>
                  <a:lnTo>
                    <a:pt x="283" y="459"/>
                  </a:lnTo>
                  <a:close/>
                </a:path>
              </a:pathLst>
            </a:custGeom>
            <a:gradFill rotWithShape="1">
              <a:gsLst>
                <a:gs pos="0">
                  <a:schemeClr val="hlink"/>
                </a:gs>
                <a:gs pos="100000">
                  <a:schemeClr val="hlink">
                    <a:gamma/>
                    <a:shade val="0"/>
                    <a:invGamma/>
                  </a:schemeClr>
                </a:gs>
              </a:gsLst>
              <a:lin ang="2700000" scaled="1"/>
            </a:gradFill>
            <a:ln w="12700" cap="flat" cmpd="sng">
              <a:solidFill>
                <a:schemeClr val="bg1"/>
              </a:solidFill>
              <a:prstDash val="solid"/>
              <a:round/>
              <a:headEnd/>
              <a:tailEnd/>
            </a:ln>
            <a:effectLst/>
          </p:spPr>
          <p:txBody>
            <a:bodyPr lIns="0" tIns="0" rIns="0" bIns="0" anchor="ctr">
              <a:spAutoFit/>
            </a:bodyPr>
            <a:lstStyle/>
            <a:p>
              <a:pPr>
                <a:defRPr/>
              </a:pPr>
              <a:endParaRPr lang="en-US" dirty="0"/>
            </a:p>
          </p:txBody>
        </p:sp>
        <p:sp>
          <p:nvSpPr>
            <p:cNvPr id="20608" name="AutoShape 5"/>
            <p:cNvSpPr>
              <a:spLocks noChangeArrowheads="1"/>
            </p:cNvSpPr>
            <p:nvPr/>
          </p:nvSpPr>
          <p:spPr bwMode="auto">
            <a:xfrm>
              <a:off x="3181" y="2000"/>
              <a:ext cx="1177" cy="1018"/>
            </a:xfrm>
            <a:prstGeom prst="hexagon">
              <a:avLst>
                <a:gd name="adj" fmla="val 28905"/>
                <a:gd name="vf" fmla="val 115470"/>
              </a:avLst>
            </a:prstGeom>
            <a:solidFill>
              <a:schemeClr val="tx1"/>
            </a:solidFill>
            <a:ln w="12700" algn="ctr">
              <a:solidFill>
                <a:schemeClr val="bg1"/>
              </a:solidFill>
              <a:miter lim="800000"/>
              <a:headEnd/>
              <a:tailEnd/>
            </a:ln>
          </p:spPr>
          <p:txBody>
            <a:bodyPr wrap="none" lIns="0" tIns="0" rIns="0" bIns="0" anchor="ctr">
              <a:spAutoFit/>
            </a:bodyPr>
            <a:lstStyle/>
            <a:p>
              <a:endParaRPr lang="en-US"/>
            </a:p>
          </p:txBody>
        </p:sp>
      </p:grpSp>
      <p:sp>
        <p:nvSpPr>
          <p:cNvPr id="20484" name="Text Box 6"/>
          <p:cNvSpPr txBox="1">
            <a:spLocks noChangeArrowheads="1"/>
          </p:cNvSpPr>
          <p:nvPr/>
        </p:nvSpPr>
        <p:spPr bwMode="auto">
          <a:xfrm>
            <a:off x="3133725" y="1581150"/>
            <a:ext cx="12874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algn="ctr" eaLnBrk="0" fontAlgn="base" hangingPunct="0">
              <a:spcBef>
                <a:spcPct val="50000"/>
              </a:spcBef>
              <a:spcAft>
                <a:spcPct val="30000"/>
              </a:spcAft>
              <a:buClr>
                <a:schemeClr val="tx1"/>
              </a:buClr>
              <a:defRPr sz="2000" b="1">
                <a:solidFill>
                  <a:schemeClr val="bg1"/>
                </a:solidFill>
                <a:latin typeface="Arial" charset="0"/>
              </a:defRPr>
            </a:lvl6pPr>
            <a:lvl7pPr marL="2971800" indent="-228600" algn="ctr" eaLnBrk="0" fontAlgn="base" hangingPunct="0">
              <a:spcBef>
                <a:spcPct val="50000"/>
              </a:spcBef>
              <a:spcAft>
                <a:spcPct val="30000"/>
              </a:spcAft>
              <a:buClr>
                <a:schemeClr val="tx1"/>
              </a:buClr>
              <a:defRPr sz="2000" b="1">
                <a:solidFill>
                  <a:schemeClr val="bg1"/>
                </a:solidFill>
                <a:latin typeface="Arial" charset="0"/>
              </a:defRPr>
            </a:lvl7pPr>
            <a:lvl8pPr marL="3429000" indent="-228600" algn="ctr" eaLnBrk="0" fontAlgn="base" hangingPunct="0">
              <a:spcBef>
                <a:spcPct val="50000"/>
              </a:spcBef>
              <a:spcAft>
                <a:spcPct val="30000"/>
              </a:spcAft>
              <a:buClr>
                <a:schemeClr val="tx1"/>
              </a:buClr>
              <a:defRPr sz="2000" b="1">
                <a:solidFill>
                  <a:schemeClr val="bg1"/>
                </a:solidFill>
                <a:latin typeface="Arial" charset="0"/>
              </a:defRPr>
            </a:lvl8pPr>
            <a:lvl9pPr marL="3886200" indent="-228600" algn="ctr" eaLnBrk="0" fontAlgn="base" hangingPunct="0">
              <a:spcBef>
                <a:spcPct val="50000"/>
              </a:spcBef>
              <a:spcAft>
                <a:spcPct val="30000"/>
              </a:spcAft>
              <a:buClr>
                <a:schemeClr val="tx1"/>
              </a:buClr>
              <a:defRPr sz="2000" b="1">
                <a:solidFill>
                  <a:schemeClr val="bg1"/>
                </a:solidFill>
                <a:latin typeface="Arial" charset="0"/>
              </a:defRPr>
            </a:lvl9pPr>
          </a:lstStyle>
          <a:p>
            <a:pPr eaLnBrk="1" hangingPunct="1"/>
            <a:r>
              <a:rPr lang="en-US"/>
              <a:t>invoice</a:t>
            </a:r>
          </a:p>
        </p:txBody>
      </p:sp>
      <p:grpSp>
        <p:nvGrpSpPr>
          <p:cNvPr id="20485" name="Group 7"/>
          <p:cNvGrpSpPr>
            <a:grpSpLocks/>
          </p:cNvGrpSpPr>
          <p:nvPr/>
        </p:nvGrpSpPr>
        <p:grpSpPr bwMode="auto">
          <a:xfrm rot="16200000" flipH="1">
            <a:off x="3466307" y="4160044"/>
            <a:ext cx="620712" cy="641350"/>
            <a:chOff x="2438" y="1135"/>
            <a:chExt cx="2663" cy="2747"/>
          </a:xfrm>
        </p:grpSpPr>
        <p:sp>
          <p:nvSpPr>
            <p:cNvPr id="3834888" name="Freeform 8"/>
            <p:cNvSpPr>
              <a:spLocks/>
            </p:cNvSpPr>
            <p:nvPr/>
          </p:nvSpPr>
          <p:spPr bwMode="auto">
            <a:xfrm>
              <a:off x="2438" y="1135"/>
              <a:ext cx="2663" cy="2747"/>
            </a:xfrm>
            <a:custGeom>
              <a:avLst/>
              <a:gdLst/>
              <a:ahLst/>
              <a:cxnLst>
                <a:cxn ang="0">
                  <a:pos x="283" y="459"/>
                </a:cxn>
                <a:cxn ang="0">
                  <a:pos x="609" y="668"/>
                </a:cxn>
                <a:cxn ang="0">
                  <a:pos x="818" y="668"/>
                </a:cxn>
                <a:cxn ang="0">
                  <a:pos x="985" y="568"/>
                </a:cxn>
                <a:cxn ang="0">
                  <a:pos x="1093" y="368"/>
                </a:cxn>
                <a:cxn ang="0">
                  <a:pos x="1060" y="0"/>
                </a:cxn>
                <a:cxn ang="0">
                  <a:pos x="1602" y="0"/>
                </a:cxn>
                <a:cxn ang="0">
                  <a:pos x="1586" y="368"/>
                </a:cxn>
                <a:cxn ang="0">
                  <a:pos x="1686" y="576"/>
                </a:cxn>
                <a:cxn ang="0">
                  <a:pos x="1853" y="668"/>
                </a:cxn>
                <a:cxn ang="0">
                  <a:pos x="2087" y="660"/>
                </a:cxn>
                <a:cxn ang="0">
                  <a:pos x="2387" y="451"/>
                </a:cxn>
                <a:cxn ang="0">
                  <a:pos x="2663" y="927"/>
                </a:cxn>
                <a:cxn ang="0">
                  <a:pos x="2312" y="1086"/>
                </a:cxn>
                <a:cxn ang="0">
                  <a:pos x="2203" y="1286"/>
                </a:cxn>
                <a:cxn ang="0">
                  <a:pos x="2203" y="1470"/>
                </a:cxn>
                <a:cxn ang="0">
                  <a:pos x="2304" y="1662"/>
                </a:cxn>
                <a:cxn ang="0">
                  <a:pos x="2654" y="1820"/>
                </a:cxn>
                <a:cxn ang="0">
                  <a:pos x="2379" y="2296"/>
                </a:cxn>
                <a:cxn ang="0">
                  <a:pos x="2078" y="2087"/>
                </a:cxn>
                <a:cxn ang="0">
                  <a:pos x="1836" y="2079"/>
                </a:cxn>
                <a:cxn ang="0">
                  <a:pos x="1694" y="2171"/>
                </a:cxn>
                <a:cxn ang="0">
                  <a:pos x="1586" y="2371"/>
                </a:cxn>
                <a:cxn ang="0">
                  <a:pos x="1619" y="2747"/>
                </a:cxn>
                <a:cxn ang="0">
                  <a:pos x="1060" y="2747"/>
                </a:cxn>
                <a:cxn ang="0">
                  <a:pos x="1093" y="2379"/>
                </a:cxn>
                <a:cxn ang="0">
                  <a:pos x="985" y="2179"/>
                </a:cxn>
                <a:cxn ang="0">
                  <a:pos x="809" y="2087"/>
                </a:cxn>
                <a:cxn ang="0">
                  <a:pos x="584" y="2087"/>
                </a:cxn>
                <a:cxn ang="0">
                  <a:pos x="267" y="2296"/>
                </a:cxn>
                <a:cxn ang="0">
                  <a:pos x="16" y="1820"/>
                </a:cxn>
                <a:cxn ang="0">
                  <a:pos x="359" y="1662"/>
                </a:cxn>
                <a:cxn ang="0">
                  <a:pos x="467" y="1461"/>
                </a:cxn>
                <a:cxn ang="0">
                  <a:pos x="467" y="1278"/>
                </a:cxn>
                <a:cxn ang="0">
                  <a:pos x="350" y="1077"/>
                </a:cxn>
                <a:cxn ang="0">
                  <a:pos x="0" y="935"/>
                </a:cxn>
                <a:cxn ang="0">
                  <a:pos x="283" y="459"/>
                </a:cxn>
              </a:cxnLst>
              <a:rect l="0" t="0" r="r" b="b"/>
              <a:pathLst>
                <a:path w="2663" h="2747">
                  <a:moveTo>
                    <a:pt x="283" y="459"/>
                  </a:moveTo>
                  <a:lnTo>
                    <a:pt x="609" y="668"/>
                  </a:lnTo>
                  <a:lnTo>
                    <a:pt x="818" y="668"/>
                  </a:lnTo>
                  <a:lnTo>
                    <a:pt x="985" y="568"/>
                  </a:lnTo>
                  <a:lnTo>
                    <a:pt x="1093" y="368"/>
                  </a:lnTo>
                  <a:lnTo>
                    <a:pt x="1060" y="0"/>
                  </a:lnTo>
                  <a:lnTo>
                    <a:pt x="1602" y="0"/>
                  </a:lnTo>
                  <a:lnTo>
                    <a:pt x="1586" y="368"/>
                  </a:lnTo>
                  <a:lnTo>
                    <a:pt x="1686" y="576"/>
                  </a:lnTo>
                  <a:lnTo>
                    <a:pt x="1853" y="668"/>
                  </a:lnTo>
                  <a:lnTo>
                    <a:pt x="2087" y="660"/>
                  </a:lnTo>
                  <a:lnTo>
                    <a:pt x="2387" y="451"/>
                  </a:lnTo>
                  <a:lnTo>
                    <a:pt x="2663" y="927"/>
                  </a:lnTo>
                  <a:lnTo>
                    <a:pt x="2312" y="1086"/>
                  </a:lnTo>
                  <a:lnTo>
                    <a:pt x="2203" y="1286"/>
                  </a:lnTo>
                  <a:lnTo>
                    <a:pt x="2203" y="1470"/>
                  </a:lnTo>
                  <a:lnTo>
                    <a:pt x="2304" y="1662"/>
                  </a:lnTo>
                  <a:lnTo>
                    <a:pt x="2654" y="1820"/>
                  </a:lnTo>
                  <a:lnTo>
                    <a:pt x="2379" y="2296"/>
                  </a:lnTo>
                  <a:lnTo>
                    <a:pt x="2078" y="2087"/>
                  </a:lnTo>
                  <a:lnTo>
                    <a:pt x="1836" y="2079"/>
                  </a:lnTo>
                  <a:lnTo>
                    <a:pt x="1694" y="2171"/>
                  </a:lnTo>
                  <a:lnTo>
                    <a:pt x="1586" y="2371"/>
                  </a:lnTo>
                  <a:lnTo>
                    <a:pt x="1619" y="2747"/>
                  </a:lnTo>
                  <a:lnTo>
                    <a:pt x="1060" y="2747"/>
                  </a:lnTo>
                  <a:lnTo>
                    <a:pt x="1093" y="2379"/>
                  </a:lnTo>
                  <a:lnTo>
                    <a:pt x="985" y="2179"/>
                  </a:lnTo>
                  <a:lnTo>
                    <a:pt x="809" y="2087"/>
                  </a:lnTo>
                  <a:lnTo>
                    <a:pt x="584" y="2087"/>
                  </a:lnTo>
                  <a:lnTo>
                    <a:pt x="267" y="2296"/>
                  </a:lnTo>
                  <a:lnTo>
                    <a:pt x="16" y="1820"/>
                  </a:lnTo>
                  <a:lnTo>
                    <a:pt x="359" y="1662"/>
                  </a:lnTo>
                  <a:lnTo>
                    <a:pt x="467" y="1461"/>
                  </a:lnTo>
                  <a:lnTo>
                    <a:pt x="467" y="1278"/>
                  </a:lnTo>
                  <a:lnTo>
                    <a:pt x="350" y="1077"/>
                  </a:lnTo>
                  <a:lnTo>
                    <a:pt x="0" y="935"/>
                  </a:lnTo>
                  <a:lnTo>
                    <a:pt x="283" y="459"/>
                  </a:lnTo>
                  <a:close/>
                </a:path>
              </a:pathLst>
            </a:custGeom>
            <a:gradFill rotWithShape="1">
              <a:gsLst>
                <a:gs pos="0">
                  <a:schemeClr val="hlink"/>
                </a:gs>
                <a:gs pos="100000">
                  <a:schemeClr val="hlink">
                    <a:gamma/>
                    <a:shade val="0"/>
                    <a:invGamma/>
                  </a:schemeClr>
                </a:gs>
              </a:gsLst>
              <a:lin ang="2700000" scaled="1"/>
            </a:gradFill>
            <a:ln w="12700" cap="flat" cmpd="sng">
              <a:solidFill>
                <a:schemeClr val="bg1"/>
              </a:solidFill>
              <a:prstDash val="solid"/>
              <a:round/>
              <a:headEnd/>
              <a:tailEnd/>
            </a:ln>
            <a:effectLst/>
          </p:spPr>
          <p:txBody>
            <a:bodyPr lIns="0" tIns="0" rIns="0" bIns="0" anchor="ctr">
              <a:spAutoFit/>
            </a:bodyPr>
            <a:lstStyle/>
            <a:p>
              <a:pPr>
                <a:defRPr/>
              </a:pPr>
              <a:endParaRPr lang="en-US" dirty="0"/>
            </a:p>
          </p:txBody>
        </p:sp>
        <p:sp>
          <p:nvSpPr>
            <p:cNvPr id="20606" name="AutoShape 9"/>
            <p:cNvSpPr>
              <a:spLocks noChangeArrowheads="1"/>
            </p:cNvSpPr>
            <p:nvPr/>
          </p:nvSpPr>
          <p:spPr bwMode="auto">
            <a:xfrm>
              <a:off x="3181" y="2000"/>
              <a:ext cx="1177" cy="1018"/>
            </a:xfrm>
            <a:prstGeom prst="hexagon">
              <a:avLst>
                <a:gd name="adj" fmla="val 28905"/>
                <a:gd name="vf" fmla="val 115470"/>
              </a:avLst>
            </a:prstGeom>
            <a:solidFill>
              <a:schemeClr val="tx1"/>
            </a:solidFill>
            <a:ln w="12700" algn="ctr">
              <a:solidFill>
                <a:schemeClr val="bg1"/>
              </a:solidFill>
              <a:miter lim="800000"/>
              <a:headEnd/>
              <a:tailEnd/>
            </a:ln>
          </p:spPr>
          <p:txBody>
            <a:bodyPr wrap="none" lIns="0" tIns="0" rIns="0" bIns="0" anchor="ctr">
              <a:spAutoFit/>
            </a:bodyPr>
            <a:lstStyle/>
            <a:p>
              <a:endParaRPr lang="en-US"/>
            </a:p>
          </p:txBody>
        </p:sp>
      </p:grpSp>
      <p:sp>
        <p:nvSpPr>
          <p:cNvPr id="20486" name="Text Box 10"/>
          <p:cNvSpPr txBox="1">
            <a:spLocks noChangeArrowheads="1"/>
          </p:cNvSpPr>
          <p:nvPr/>
        </p:nvSpPr>
        <p:spPr bwMode="auto">
          <a:xfrm>
            <a:off x="3133725" y="3521075"/>
            <a:ext cx="12874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algn="ctr" eaLnBrk="0" fontAlgn="base" hangingPunct="0">
              <a:spcBef>
                <a:spcPct val="50000"/>
              </a:spcBef>
              <a:spcAft>
                <a:spcPct val="30000"/>
              </a:spcAft>
              <a:buClr>
                <a:schemeClr val="tx1"/>
              </a:buClr>
              <a:defRPr sz="2000" b="1">
                <a:solidFill>
                  <a:schemeClr val="bg1"/>
                </a:solidFill>
                <a:latin typeface="Arial" charset="0"/>
              </a:defRPr>
            </a:lvl6pPr>
            <a:lvl7pPr marL="2971800" indent="-228600" algn="ctr" eaLnBrk="0" fontAlgn="base" hangingPunct="0">
              <a:spcBef>
                <a:spcPct val="50000"/>
              </a:spcBef>
              <a:spcAft>
                <a:spcPct val="30000"/>
              </a:spcAft>
              <a:buClr>
                <a:schemeClr val="tx1"/>
              </a:buClr>
              <a:defRPr sz="2000" b="1">
                <a:solidFill>
                  <a:schemeClr val="bg1"/>
                </a:solidFill>
                <a:latin typeface="Arial" charset="0"/>
              </a:defRPr>
            </a:lvl7pPr>
            <a:lvl8pPr marL="3429000" indent="-228600" algn="ctr" eaLnBrk="0" fontAlgn="base" hangingPunct="0">
              <a:spcBef>
                <a:spcPct val="50000"/>
              </a:spcBef>
              <a:spcAft>
                <a:spcPct val="30000"/>
              </a:spcAft>
              <a:buClr>
                <a:schemeClr val="tx1"/>
              </a:buClr>
              <a:defRPr sz="2000" b="1">
                <a:solidFill>
                  <a:schemeClr val="bg1"/>
                </a:solidFill>
                <a:latin typeface="Arial" charset="0"/>
              </a:defRPr>
            </a:lvl8pPr>
            <a:lvl9pPr marL="3886200" indent="-228600" algn="ctr" eaLnBrk="0" fontAlgn="base" hangingPunct="0">
              <a:spcBef>
                <a:spcPct val="50000"/>
              </a:spcBef>
              <a:spcAft>
                <a:spcPct val="30000"/>
              </a:spcAft>
              <a:buClr>
                <a:schemeClr val="tx1"/>
              </a:buClr>
              <a:defRPr sz="2000" b="1">
                <a:solidFill>
                  <a:schemeClr val="bg1"/>
                </a:solidFill>
                <a:latin typeface="Arial" charset="0"/>
              </a:defRPr>
            </a:lvl9pPr>
          </a:lstStyle>
          <a:p>
            <a:pPr eaLnBrk="1" hangingPunct="1"/>
            <a:r>
              <a:rPr lang="en-US"/>
              <a:t>invoice due</a:t>
            </a:r>
          </a:p>
        </p:txBody>
      </p:sp>
      <p:sp>
        <p:nvSpPr>
          <p:cNvPr id="20487" name="Freeform 11"/>
          <p:cNvSpPr>
            <a:spLocks/>
          </p:cNvSpPr>
          <p:nvPr/>
        </p:nvSpPr>
        <p:spPr bwMode="auto">
          <a:xfrm>
            <a:off x="2686050" y="1185863"/>
            <a:ext cx="1016000" cy="368300"/>
          </a:xfrm>
          <a:custGeom>
            <a:avLst/>
            <a:gdLst>
              <a:gd name="T0" fmla="*/ 0 w 436"/>
              <a:gd name="T1" fmla="*/ 2147483647 h 240"/>
              <a:gd name="T2" fmla="*/ 2147483647 w 436"/>
              <a:gd name="T3" fmla="*/ 2147483647 h 240"/>
              <a:gd name="T4" fmla="*/ 2147483647 w 436"/>
              <a:gd name="T5" fmla="*/ 2147483647 h 240"/>
              <a:gd name="T6" fmla="*/ 0 60000 65536"/>
              <a:gd name="T7" fmla="*/ 0 60000 65536"/>
              <a:gd name="T8" fmla="*/ 0 60000 65536"/>
              <a:gd name="T9" fmla="*/ 0 w 436"/>
              <a:gd name="T10" fmla="*/ 0 h 240"/>
              <a:gd name="T11" fmla="*/ 436 w 436"/>
              <a:gd name="T12" fmla="*/ 240 h 240"/>
            </a:gdLst>
            <a:ahLst/>
            <a:cxnLst>
              <a:cxn ang="T6">
                <a:pos x="T0" y="T1"/>
              </a:cxn>
              <a:cxn ang="T7">
                <a:pos x="T2" y="T3"/>
              </a:cxn>
              <a:cxn ang="T8">
                <a:pos x="T4" y="T5"/>
              </a:cxn>
            </a:cxnLst>
            <a:rect l="T9" t="T10" r="T11" b="T12"/>
            <a:pathLst>
              <a:path w="436" h="240">
                <a:moveTo>
                  <a:pt x="0" y="4"/>
                </a:moveTo>
                <a:cubicBezTo>
                  <a:pt x="120" y="2"/>
                  <a:pt x="241" y="0"/>
                  <a:pt x="314" y="39"/>
                </a:cubicBezTo>
                <a:cubicBezTo>
                  <a:pt x="387" y="78"/>
                  <a:pt x="411" y="196"/>
                  <a:pt x="436" y="240"/>
                </a:cubicBezTo>
              </a:path>
            </a:pathLst>
          </a:custGeom>
          <a:noFill/>
          <a:ln w="38100">
            <a:solidFill>
              <a:srgbClr val="04628C"/>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488" name="Freeform 12"/>
          <p:cNvSpPr>
            <a:spLocks/>
          </p:cNvSpPr>
          <p:nvPr/>
        </p:nvSpPr>
        <p:spPr bwMode="auto">
          <a:xfrm>
            <a:off x="2743200" y="3152775"/>
            <a:ext cx="917575" cy="368300"/>
          </a:xfrm>
          <a:custGeom>
            <a:avLst/>
            <a:gdLst>
              <a:gd name="T0" fmla="*/ 0 w 436"/>
              <a:gd name="T1" fmla="*/ 2147483647 h 240"/>
              <a:gd name="T2" fmla="*/ 2147483647 w 436"/>
              <a:gd name="T3" fmla="*/ 2147483647 h 240"/>
              <a:gd name="T4" fmla="*/ 2147483647 w 436"/>
              <a:gd name="T5" fmla="*/ 2147483647 h 240"/>
              <a:gd name="T6" fmla="*/ 0 60000 65536"/>
              <a:gd name="T7" fmla="*/ 0 60000 65536"/>
              <a:gd name="T8" fmla="*/ 0 60000 65536"/>
              <a:gd name="T9" fmla="*/ 0 w 436"/>
              <a:gd name="T10" fmla="*/ 0 h 240"/>
              <a:gd name="T11" fmla="*/ 436 w 436"/>
              <a:gd name="T12" fmla="*/ 240 h 240"/>
            </a:gdLst>
            <a:ahLst/>
            <a:cxnLst>
              <a:cxn ang="T6">
                <a:pos x="T0" y="T1"/>
              </a:cxn>
              <a:cxn ang="T7">
                <a:pos x="T2" y="T3"/>
              </a:cxn>
              <a:cxn ang="T8">
                <a:pos x="T4" y="T5"/>
              </a:cxn>
            </a:cxnLst>
            <a:rect l="T9" t="T10" r="T11" b="T12"/>
            <a:pathLst>
              <a:path w="436" h="240">
                <a:moveTo>
                  <a:pt x="0" y="4"/>
                </a:moveTo>
                <a:cubicBezTo>
                  <a:pt x="120" y="2"/>
                  <a:pt x="241" y="0"/>
                  <a:pt x="314" y="39"/>
                </a:cubicBezTo>
                <a:cubicBezTo>
                  <a:pt x="387" y="78"/>
                  <a:pt x="411" y="196"/>
                  <a:pt x="436" y="240"/>
                </a:cubicBezTo>
              </a:path>
            </a:pathLst>
          </a:custGeom>
          <a:noFill/>
          <a:ln w="38100">
            <a:solidFill>
              <a:srgbClr val="04628C"/>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489" name="Freeform 13"/>
          <p:cNvSpPr>
            <a:spLocks/>
          </p:cNvSpPr>
          <p:nvPr/>
        </p:nvSpPr>
        <p:spPr bwMode="auto">
          <a:xfrm rot="10800000" flipV="1">
            <a:off x="2663825" y="2265363"/>
            <a:ext cx="719138" cy="381000"/>
          </a:xfrm>
          <a:custGeom>
            <a:avLst/>
            <a:gdLst>
              <a:gd name="T0" fmla="*/ 0 w 436"/>
              <a:gd name="T1" fmla="*/ 2147483647 h 240"/>
              <a:gd name="T2" fmla="*/ 2147483647 w 436"/>
              <a:gd name="T3" fmla="*/ 2147483647 h 240"/>
              <a:gd name="T4" fmla="*/ 2147483647 w 436"/>
              <a:gd name="T5" fmla="*/ 2147483647 h 240"/>
              <a:gd name="T6" fmla="*/ 0 60000 65536"/>
              <a:gd name="T7" fmla="*/ 0 60000 65536"/>
              <a:gd name="T8" fmla="*/ 0 60000 65536"/>
              <a:gd name="T9" fmla="*/ 0 w 436"/>
              <a:gd name="T10" fmla="*/ 0 h 240"/>
              <a:gd name="T11" fmla="*/ 436 w 436"/>
              <a:gd name="T12" fmla="*/ 240 h 240"/>
            </a:gdLst>
            <a:ahLst/>
            <a:cxnLst>
              <a:cxn ang="T6">
                <a:pos x="T0" y="T1"/>
              </a:cxn>
              <a:cxn ang="T7">
                <a:pos x="T2" y="T3"/>
              </a:cxn>
              <a:cxn ang="T8">
                <a:pos x="T4" y="T5"/>
              </a:cxn>
            </a:cxnLst>
            <a:rect l="T9" t="T10" r="T11" b="T12"/>
            <a:pathLst>
              <a:path w="436" h="240">
                <a:moveTo>
                  <a:pt x="0" y="4"/>
                </a:moveTo>
                <a:cubicBezTo>
                  <a:pt x="120" y="2"/>
                  <a:pt x="241" y="0"/>
                  <a:pt x="314" y="39"/>
                </a:cubicBezTo>
                <a:cubicBezTo>
                  <a:pt x="387" y="78"/>
                  <a:pt x="411" y="196"/>
                  <a:pt x="436" y="240"/>
                </a:cubicBezTo>
              </a:path>
            </a:pathLst>
          </a:custGeom>
          <a:noFill/>
          <a:ln w="38100">
            <a:solidFill>
              <a:srgbClr val="04628C"/>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490" name="Freeform 14"/>
          <p:cNvSpPr>
            <a:spLocks/>
          </p:cNvSpPr>
          <p:nvPr/>
        </p:nvSpPr>
        <p:spPr bwMode="auto">
          <a:xfrm rot="10800000" flipV="1">
            <a:off x="2665413" y="4538663"/>
            <a:ext cx="719137" cy="381000"/>
          </a:xfrm>
          <a:custGeom>
            <a:avLst/>
            <a:gdLst>
              <a:gd name="T0" fmla="*/ 0 w 436"/>
              <a:gd name="T1" fmla="*/ 2147483647 h 240"/>
              <a:gd name="T2" fmla="*/ 2147483647 w 436"/>
              <a:gd name="T3" fmla="*/ 2147483647 h 240"/>
              <a:gd name="T4" fmla="*/ 2147483647 w 436"/>
              <a:gd name="T5" fmla="*/ 2147483647 h 240"/>
              <a:gd name="T6" fmla="*/ 0 60000 65536"/>
              <a:gd name="T7" fmla="*/ 0 60000 65536"/>
              <a:gd name="T8" fmla="*/ 0 60000 65536"/>
              <a:gd name="T9" fmla="*/ 0 w 436"/>
              <a:gd name="T10" fmla="*/ 0 h 240"/>
              <a:gd name="T11" fmla="*/ 436 w 436"/>
              <a:gd name="T12" fmla="*/ 240 h 240"/>
            </a:gdLst>
            <a:ahLst/>
            <a:cxnLst>
              <a:cxn ang="T6">
                <a:pos x="T0" y="T1"/>
              </a:cxn>
              <a:cxn ang="T7">
                <a:pos x="T2" y="T3"/>
              </a:cxn>
              <a:cxn ang="T8">
                <a:pos x="T4" y="T5"/>
              </a:cxn>
            </a:cxnLst>
            <a:rect l="T9" t="T10" r="T11" b="T12"/>
            <a:pathLst>
              <a:path w="436" h="240">
                <a:moveTo>
                  <a:pt x="0" y="4"/>
                </a:moveTo>
                <a:cubicBezTo>
                  <a:pt x="120" y="2"/>
                  <a:pt x="241" y="0"/>
                  <a:pt x="314" y="39"/>
                </a:cubicBezTo>
                <a:cubicBezTo>
                  <a:pt x="387" y="78"/>
                  <a:pt x="411" y="196"/>
                  <a:pt x="436" y="240"/>
                </a:cubicBezTo>
              </a:path>
            </a:pathLst>
          </a:custGeom>
          <a:noFill/>
          <a:ln w="38100">
            <a:solidFill>
              <a:srgbClr val="04628C"/>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491" name="Rectangle 15"/>
          <p:cNvSpPr>
            <a:spLocks noChangeArrowheads="1"/>
          </p:cNvSpPr>
          <p:nvPr/>
        </p:nvSpPr>
        <p:spPr bwMode="auto">
          <a:xfrm>
            <a:off x="5562600" y="1019175"/>
            <a:ext cx="2540000" cy="762000"/>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sp>
        <p:nvSpPr>
          <p:cNvPr id="20492" name="Text Box 16"/>
          <p:cNvSpPr txBox="1">
            <a:spLocks noChangeArrowheads="1"/>
          </p:cNvSpPr>
          <p:nvPr/>
        </p:nvSpPr>
        <p:spPr bwMode="auto">
          <a:xfrm>
            <a:off x="6323013" y="1055688"/>
            <a:ext cx="17383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algn="ctr" eaLnBrk="0" fontAlgn="base" hangingPunct="0">
              <a:spcBef>
                <a:spcPct val="50000"/>
              </a:spcBef>
              <a:spcAft>
                <a:spcPct val="30000"/>
              </a:spcAft>
              <a:buClr>
                <a:schemeClr val="tx1"/>
              </a:buClr>
              <a:defRPr sz="2000" b="1">
                <a:solidFill>
                  <a:schemeClr val="bg1"/>
                </a:solidFill>
                <a:latin typeface="Arial" charset="0"/>
              </a:defRPr>
            </a:lvl6pPr>
            <a:lvl7pPr marL="2971800" indent="-228600" algn="ctr" eaLnBrk="0" fontAlgn="base" hangingPunct="0">
              <a:spcBef>
                <a:spcPct val="50000"/>
              </a:spcBef>
              <a:spcAft>
                <a:spcPct val="30000"/>
              </a:spcAft>
              <a:buClr>
                <a:schemeClr val="tx1"/>
              </a:buClr>
              <a:defRPr sz="2000" b="1">
                <a:solidFill>
                  <a:schemeClr val="bg1"/>
                </a:solidFill>
                <a:latin typeface="Arial" charset="0"/>
              </a:defRPr>
            </a:lvl7pPr>
            <a:lvl8pPr marL="3429000" indent="-228600" algn="ctr" eaLnBrk="0" fontAlgn="base" hangingPunct="0">
              <a:spcBef>
                <a:spcPct val="50000"/>
              </a:spcBef>
              <a:spcAft>
                <a:spcPct val="30000"/>
              </a:spcAft>
              <a:buClr>
                <a:schemeClr val="tx1"/>
              </a:buClr>
              <a:defRPr sz="2000" b="1">
                <a:solidFill>
                  <a:schemeClr val="bg1"/>
                </a:solidFill>
                <a:latin typeface="Arial" charset="0"/>
              </a:defRPr>
            </a:lvl8pPr>
            <a:lvl9pPr marL="3886200" indent="-228600" algn="ctr" eaLnBrk="0" fontAlgn="base" hangingPunct="0">
              <a:spcBef>
                <a:spcPct val="50000"/>
              </a:spcBef>
              <a:spcAft>
                <a:spcPct val="30000"/>
              </a:spcAft>
              <a:buClr>
                <a:schemeClr val="tx1"/>
              </a:buClr>
              <a:defRPr sz="2000" b="1">
                <a:solidFill>
                  <a:schemeClr val="bg1"/>
                </a:solidFill>
                <a:latin typeface="Arial" charset="0"/>
              </a:defRPr>
            </a:lvl9pPr>
          </a:lstStyle>
          <a:p>
            <a:pPr algn="l">
              <a:spcAft>
                <a:spcPct val="0"/>
              </a:spcAft>
              <a:buClrTx/>
            </a:pPr>
            <a:r>
              <a:rPr lang="en-US">
                <a:solidFill>
                  <a:schemeClr val="accent1"/>
                </a:solidFill>
                <a:latin typeface="MetaPlusBook-Roman" pitchFamily="34" charset="0"/>
              </a:rPr>
              <a:t>Document Production</a:t>
            </a:r>
          </a:p>
        </p:txBody>
      </p:sp>
      <p:pic>
        <p:nvPicPr>
          <p:cNvPr id="20493" name="Picture 17"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59438" y="1098550"/>
            <a:ext cx="549275"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494" name="Group 18"/>
          <p:cNvGrpSpPr>
            <a:grpSpLocks/>
          </p:cNvGrpSpPr>
          <p:nvPr/>
        </p:nvGrpSpPr>
        <p:grpSpPr bwMode="auto">
          <a:xfrm>
            <a:off x="7797800" y="1603375"/>
            <a:ext cx="644525" cy="727075"/>
            <a:chOff x="3541" y="2795"/>
            <a:chExt cx="406" cy="458"/>
          </a:xfrm>
        </p:grpSpPr>
        <p:sp>
          <p:nvSpPr>
            <p:cNvPr id="20599" name="AutoShape 19"/>
            <p:cNvSpPr>
              <a:spLocks noChangeArrowheads="1"/>
            </p:cNvSpPr>
            <p:nvPr/>
          </p:nvSpPr>
          <p:spPr bwMode="auto">
            <a:xfrm rot="10800000" flipH="1">
              <a:off x="3541" y="2795"/>
              <a:ext cx="406" cy="458"/>
            </a:xfrm>
            <a:prstGeom prst="foldedCorner">
              <a:avLst>
                <a:gd name="adj" fmla="val 26509"/>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0600" name="Line 20"/>
            <p:cNvSpPr>
              <a:spLocks noChangeShapeType="1"/>
            </p:cNvSpPr>
            <p:nvPr/>
          </p:nvSpPr>
          <p:spPr bwMode="auto">
            <a:xfrm>
              <a:off x="3598" y="2988"/>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601" name="Line 21"/>
            <p:cNvSpPr>
              <a:spLocks noChangeShapeType="1"/>
            </p:cNvSpPr>
            <p:nvPr/>
          </p:nvSpPr>
          <p:spPr bwMode="auto">
            <a:xfrm>
              <a:off x="3598" y="3056"/>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602" name="Line 22"/>
            <p:cNvSpPr>
              <a:spLocks noChangeShapeType="1"/>
            </p:cNvSpPr>
            <p:nvPr/>
          </p:nvSpPr>
          <p:spPr bwMode="auto">
            <a:xfrm>
              <a:off x="3598" y="3123"/>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603" name="Line 23"/>
            <p:cNvSpPr>
              <a:spLocks noChangeShapeType="1"/>
            </p:cNvSpPr>
            <p:nvPr/>
          </p:nvSpPr>
          <p:spPr bwMode="auto">
            <a:xfrm>
              <a:off x="3598" y="3189"/>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604" name="Freeform 24"/>
            <p:cNvSpPr>
              <a:spLocks/>
            </p:cNvSpPr>
            <p:nvPr/>
          </p:nvSpPr>
          <p:spPr bwMode="auto">
            <a:xfrm>
              <a:off x="3594" y="2820"/>
              <a:ext cx="293" cy="132"/>
            </a:xfrm>
            <a:custGeom>
              <a:avLst/>
              <a:gdLst>
                <a:gd name="T0" fmla="*/ 0 w 609"/>
                <a:gd name="T1" fmla="*/ 0 h 275"/>
                <a:gd name="T2" fmla="*/ 0 w 609"/>
                <a:gd name="T3" fmla="*/ 0 h 275"/>
                <a:gd name="T4" fmla="*/ 0 w 609"/>
                <a:gd name="T5" fmla="*/ 0 h 275"/>
                <a:gd name="T6" fmla="*/ 0 w 609"/>
                <a:gd name="T7" fmla="*/ 0 h 275"/>
                <a:gd name="T8" fmla="*/ 0 w 609"/>
                <a:gd name="T9" fmla="*/ 0 h 275"/>
                <a:gd name="T10" fmla="*/ 0 w 609"/>
                <a:gd name="T11" fmla="*/ 0 h 275"/>
                <a:gd name="T12" fmla="*/ 0 w 609"/>
                <a:gd name="T13" fmla="*/ 0 h 275"/>
                <a:gd name="T14" fmla="*/ 0 w 609"/>
                <a:gd name="T15" fmla="*/ 0 h 275"/>
                <a:gd name="T16" fmla="*/ 0 w 609"/>
                <a:gd name="T17" fmla="*/ 0 h 275"/>
                <a:gd name="T18" fmla="*/ 0 w 609"/>
                <a:gd name="T19" fmla="*/ 0 h 275"/>
                <a:gd name="T20" fmla="*/ 0 w 609"/>
                <a:gd name="T21" fmla="*/ 0 h 275"/>
                <a:gd name="T22" fmla="*/ 0 w 609"/>
                <a:gd name="T23" fmla="*/ 0 h 275"/>
                <a:gd name="T24" fmla="*/ 0 w 609"/>
                <a:gd name="T25" fmla="*/ 0 h 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9"/>
                <a:gd name="T40" fmla="*/ 0 h 275"/>
                <a:gd name="T41" fmla="*/ 609 w 609"/>
                <a:gd name="T42" fmla="*/ 275 h 2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9" h="275">
                  <a:moveTo>
                    <a:pt x="0" y="207"/>
                  </a:moveTo>
                  <a:cubicBezTo>
                    <a:pt x="26" y="135"/>
                    <a:pt x="52" y="63"/>
                    <a:pt x="66" y="73"/>
                  </a:cubicBezTo>
                  <a:cubicBezTo>
                    <a:pt x="80" y="83"/>
                    <a:pt x="77" y="255"/>
                    <a:pt x="83" y="265"/>
                  </a:cubicBezTo>
                  <a:cubicBezTo>
                    <a:pt x="89" y="275"/>
                    <a:pt x="90" y="135"/>
                    <a:pt x="100" y="132"/>
                  </a:cubicBezTo>
                  <a:cubicBezTo>
                    <a:pt x="110" y="129"/>
                    <a:pt x="131" y="267"/>
                    <a:pt x="141" y="248"/>
                  </a:cubicBezTo>
                  <a:cubicBezTo>
                    <a:pt x="151" y="229"/>
                    <a:pt x="148" y="30"/>
                    <a:pt x="158" y="15"/>
                  </a:cubicBezTo>
                  <a:cubicBezTo>
                    <a:pt x="168" y="0"/>
                    <a:pt x="176" y="137"/>
                    <a:pt x="200" y="157"/>
                  </a:cubicBezTo>
                  <a:cubicBezTo>
                    <a:pt x="224" y="177"/>
                    <a:pt x="279" y="121"/>
                    <a:pt x="300" y="132"/>
                  </a:cubicBezTo>
                  <a:cubicBezTo>
                    <a:pt x="321" y="143"/>
                    <a:pt x="312" y="213"/>
                    <a:pt x="325" y="223"/>
                  </a:cubicBezTo>
                  <a:cubicBezTo>
                    <a:pt x="338" y="233"/>
                    <a:pt x="353" y="200"/>
                    <a:pt x="375" y="190"/>
                  </a:cubicBezTo>
                  <a:cubicBezTo>
                    <a:pt x="397" y="180"/>
                    <a:pt x="431" y="158"/>
                    <a:pt x="459" y="165"/>
                  </a:cubicBezTo>
                  <a:cubicBezTo>
                    <a:pt x="487" y="172"/>
                    <a:pt x="517" y="227"/>
                    <a:pt x="542" y="232"/>
                  </a:cubicBezTo>
                  <a:cubicBezTo>
                    <a:pt x="567" y="237"/>
                    <a:pt x="598" y="204"/>
                    <a:pt x="609" y="19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20495" name="Group 25"/>
          <p:cNvGrpSpPr>
            <a:grpSpLocks/>
          </p:cNvGrpSpPr>
          <p:nvPr/>
        </p:nvGrpSpPr>
        <p:grpSpPr bwMode="auto">
          <a:xfrm>
            <a:off x="5211763" y="2905125"/>
            <a:ext cx="819150" cy="869950"/>
            <a:chOff x="2687" y="1773"/>
            <a:chExt cx="357" cy="437"/>
          </a:xfrm>
        </p:grpSpPr>
        <p:grpSp>
          <p:nvGrpSpPr>
            <p:cNvPr id="20585" name="Group 26"/>
            <p:cNvGrpSpPr>
              <a:grpSpLocks/>
            </p:cNvGrpSpPr>
            <p:nvPr/>
          </p:nvGrpSpPr>
          <p:grpSpPr bwMode="auto">
            <a:xfrm>
              <a:off x="2687" y="1773"/>
              <a:ext cx="357" cy="437"/>
              <a:chOff x="3447" y="2235"/>
              <a:chExt cx="261" cy="385"/>
            </a:xfrm>
          </p:grpSpPr>
          <p:sp>
            <p:nvSpPr>
              <p:cNvPr id="20588" name="Line 27"/>
              <p:cNvSpPr>
                <a:spLocks noChangeShapeType="1"/>
              </p:cNvSpPr>
              <p:nvPr/>
            </p:nvSpPr>
            <p:spPr bwMode="auto">
              <a:xfrm>
                <a:off x="3447" y="2435"/>
                <a:ext cx="261"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89" name="Line 28"/>
              <p:cNvSpPr>
                <a:spLocks noChangeShapeType="1"/>
              </p:cNvSpPr>
              <p:nvPr/>
            </p:nvSpPr>
            <p:spPr bwMode="auto">
              <a:xfrm>
                <a:off x="3578" y="2435"/>
                <a:ext cx="0" cy="18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0590" name="Group 29"/>
              <p:cNvGrpSpPr>
                <a:grpSpLocks/>
              </p:cNvGrpSpPr>
              <p:nvPr/>
            </p:nvGrpSpPr>
            <p:grpSpPr bwMode="auto">
              <a:xfrm>
                <a:off x="3516" y="2235"/>
                <a:ext cx="111" cy="198"/>
                <a:chOff x="3943" y="3606"/>
                <a:chExt cx="242" cy="363"/>
              </a:xfrm>
            </p:grpSpPr>
            <p:sp>
              <p:nvSpPr>
                <p:cNvPr id="20591" name="Freeform 30"/>
                <p:cNvSpPr>
                  <a:spLocks/>
                </p:cNvSpPr>
                <p:nvPr/>
              </p:nvSpPr>
              <p:spPr bwMode="auto">
                <a:xfrm>
                  <a:off x="4077" y="3832"/>
                  <a:ext cx="19" cy="137"/>
                </a:xfrm>
                <a:custGeom>
                  <a:avLst/>
                  <a:gdLst>
                    <a:gd name="T0" fmla="*/ 1 w 38"/>
                    <a:gd name="T1" fmla="*/ 0 h 412"/>
                    <a:gd name="T2" fmla="*/ 1 w 38"/>
                    <a:gd name="T3" fmla="*/ 0 h 412"/>
                    <a:gd name="T4" fmla="*/ 1 w 38"/>
                    <a:gd name="T5" fmla="*/ 0 h 412"/>
                    <a:gd name="T6" fmla="*/ 1 w 38"/>
                    <a:gd name="T7" fmla="*/ 0 h 412"/>
                    <a:gd name="T8" fmla="*/ 1 w 38"/>
                    <a:gd name="T9" fmla="*/ 0 h 412"/>
                    <a:gd name="T10" fmla="*/ 1 w 38"/>
                    <a:gd name="T11" fmla="*/ 0 h 412"/>
                    <a:gd name="T12" fmla="*/ 1 w 38"/>
                    <a:gd name="T13" fmla="*/ 0 h 412"/>
                    <a:gd name="T14" fmla="*/ 1 w 38"/>
                    <a:gd name="T15" fmla="*/ 0 h 412"/>
                    <a:gd name="T16" fmla="*/ 1 w 38"/>
                    <a:gd name="T17" fmla="*/ 0 h 412"/>
                    <a:gd name="T18" fmla="*/ 1 w 38"/>
                    <a:gd name="T19" fmla="*/ 0 h 412"/>
                    <a:gd name="T20" fmla="*/ 1 w 38"/>
                    <a:gd name="T21" fmla="*/ 0 h 412"/>
                    <a:gd name="T22" fmla="*/ 0 w 38"/>
                    <a:gd name="T23" fmla="*/ 0 h 412"/>
                    <a:gd name="T24" fmla="*/ 0 w 38"/>
                    <a:gd name="T25" fmla="*/ 0 h 412"/>
                    <a:gd name="T26" fmla="*/ 0 w 38"/>
                    <a:gd name="T27" fmla="*/ 0 h 412"/>
                    <a:gd name="T28" fmla="*/ 0 w 38"/>
                    <a:gd name="T29" fmla="*/ 0 h 412"/>
                    <a:gd name="T30" fmla="*/ 0 w 38"/>
                    <a:gd name="T31" fmla="*/ 0 h 412"/>
                    <a:gd name="T32" fmla="*/ 0 w 38"/>
                    <a:gd name="T33" fmla="*/ 0 h 412"/>
                    <a:gd name="T34" fmla="*/ 1 w 38"/>
                    <a:gd name="T35" fmla="*/ 0 h 412"/>
                    <a:gd name="T36" fmla="*/ 1 w 38"/>
                    <a:gd name="T37" fmla="*/ 0 h 412"/>
                    <a:gd name="T38" fmla="*/ 1 w 38"/>
                    <a:gd name="T39" fmla="*/ 0 h 412"/>
                    <a:gd name="T40" fmla="*/ 1 w 38"/>
                    <a:gd name="T41" fmla="*/ 0 h 412"/>
                    <a:gd name="T42" fmla="*/ 1 w 38"/>
                    <a:gd name="T43" fmla="*/ 0 h 412"/>
                    <a:gd name="T44" fmla="*/ 1 w 38"/>
                    <a:gd name="T45" fmla="*/ 0 h 412"/>
                    <a:gd name="T46" fmla="*/ 1 w 38"/>
                    <a:gd name="T47" fmla="*/ 0 h 412"/>
                    <a:gd name="T48" fmla="*/ 1 w 38"/>
                    <a:gd name="T49" fmla="*/ 0 h 412"/>
                    <a:gd name="T50" fmla="*/ 1 w 38"/>
                    <a:gd name="T51" fmla="*/ 0 h 41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412"/>
                    <a:gd name="T80" fmla="*/ 38 w 38"/>
                    <a:gd name="T81" fmla="*/ 412 h 41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412">
                      <a:moveTo>
                        <a:pt x="36" y="180"/>
                      </a:moveTo>
                      <a:lnTo>
                        <a:pt x="36" y="259"/>
                      </a:lnTo>
                      <a:lnTo>
                        <a:pt x="36" y="271"/>
                      </a:lnTo>
                      <a:lnTo>
                        <a:pt x="37" y="286"/>
                      </a:lnTo>
                      <a:lnTo>
                        <a:pt x="38" y="302"/>
                      </a:lnTo>
                      <a:lnTo>
                        <a:pt x="38" y="314"/>
                      </a:lnTo>
                      <a:lnTo>
                        <a:pt x="38" y="412"/>
                      </a:lnTo>
                      <a:lnTo>
                        <a:pt x="4" y="412"/>
                      </a:lnTo>
                      <a:lnTo>
                        <a:pt x="1" y="318"/>
                      </a:lnTo>
                      <a:lnTo>
                        <a:pt x="1" y="308"/>
                      </a:lnTo>
                      <a:lnTo>
                        <a:pt x="1" y="299"/>
                      </a:lnTo>
                      <a:lnTo>
                        <a:pt x="0" y="291"/>
                      </a:lnTo>
                      <a:lnTo>
                        <a:pt x="0" y="286"/>
                      </a:lnTo>
                      <a:lnTo>
                        <a:pt x="0" y="236"/>
                      </a:lnTo>
                      <a:lnTo>
                        <a:pt x="0" y="147"/>
                      </a:lnTo>
                      <a:lnTo>
                        <a:pt x="0" y="55"/>
                      </a:lnTo>
                      <a:lnTo>
                        <a:pt x="0" y="0"/>
                      </a:lnTo>
                      <a:lnTo>
                        <a:pt x="5" y="1"/>
                      </a:lnTo>
                      <a:lnTo>
                        <a:pt x="10" y="4"/>
                      </a:lnTo>
                      <a:lnTo>
                        <a:pt x="16" y="7"/>
                      </a:lnTo>
                      <a:lnTo>
                        <a:pt x="22" y="10"/>
                      </a:lnTo>
                      <a:lnTo>
                        <a:pt x="27" y="13"/>
                      </a:lnTo>
                      <a:lnTo>
                        <a:pt x="31" y="15"/>
                      </a:lnTo>
                      <a:lnTo>
                        <a:pt x="34" y="18"/>
                      </a:lnTo>
                      <a:lnTo>
                        <a:pt x="36" y="21"/>
                      </a:lnTo>
                      <a:lnTo>
                        <a:pt x="36" y="18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92" name="Freeform 31"/>
                <p:cNvSpPr>
                  <a:spLocks/>
                </p:cNvSpPr>
                <p:nvPr/>
              </p:nvSpPr>
              <p:spPr bwMode="auto">
                <a:xfrm>
                  <a:off x="3955" y="3624"/>
                  <a:ext cx="123" cy="345"/>
                </a:xfrm>
                <a:custGeom>
                  <a:avLst/>
                  <a:gdLst>
                    <a:gd name="T0" fmla="*/ 0 w 248"/>
                    <a:gd name="T1" fmla="*/ 0 h 1035"/>
                    <a:gd name="T2" fmla="*/ 0 w 248"/>
                    <a:gd name="T3" fmla="*/ 0 h 1035"/>
                    <a:gd name="T4" fmla="*/ 0 w 248"/>
                    <a:gd name="T5" fmla="*/ 0 h 1035"/>
                    <a:gd name="T6" fmla="*/ 0 w 248"/>
                    <a:gd name="T7" fmla="*/ 0 h 1035"/>
                    <a:gd name="T8" fmla="*/ 0 w 248"/>
                    <a:gd name="T9" fmla="*/ 0 h 1035"/>
                    <a:gd name="T10" fmla="*/ 0 w 248"/>
                    <a:gd name="T11" fmla="*/ 0 h 1035"/>
                    <a:gd name="T12" fmla="*/ 0 w 248"/>
                    <a:gd name="T13" fmla="*/ 0 h 1035"/>
                    <a:gd name="T14" fmla="*/ 0 w 248"/>
                    <a:gd name="T15" fmla="*/ 0 h 1035"/>
                    <a:gd name="T16" fmla="*/ 0 w 248"/>
                    <a:gd name="T17" fmla="*/ 0 h 1035"/>
                    <a:gd name="T18" fmla="*/ 0 w 248"/>
                    <a:gd name="T19" fmla="*/ 0 h 1035"/>
                    <a:gd name="T20" fmla="*/ 0 w 248"/>
                    <a:gd name="T21" fmla="*/ 0 h 1035"/>
                    <a:gd name="T22" fmla="*/ 0 w 248"/>
                    <a:gd name="T23" fmla="*/ 0 h 1035"/>
                    <a:gd name="T24" fmla="*/ 0 w 248"/>
                    <a:gd name="T25" fmla="*/ 0 h 1035"/>
                    <a:gd name="T26" fmla="*/ 0 w 248"/>
                    <a:gd name="T27" fmla="*/ 0 h 1035"/>
                    <a:gd name="T28" fmla="*/ 0 w 248"/>
                    <a:gd name="T29" fmla="*/ 0 h 1035"/>
                    <a:gd name="T30" fmla="*/ 0 w 248"/>
                    <a:gd name="T31" fmla="*/ 0 h 1035"/>
                    <a:gd name="T32" fmla="*/ 0 w 248"/>
                    <a:gd name="T33" fmla="*/ 0 h 1035"/>
                    <a:gd name="T34" fmla="*/ 0 w 248"/>
                    <a:gd name="T35" fmla="*/ 0 h 1035"/>
                    <a:gd name="T36" fmla="*/ 0 w 248"/>
                    <a:gd name="T37" fmla="*/ 0 h 1035"/>
                    <a:gd name="T38" fmla="*/ 0 w 248"/>
                    <a:gd name="T39" fmla="*/ 0 h 1035"/>
                    <a:gd name="T40" fmla="*/ 0 w 248"/>
                    <a:gd name="T41" fmla="*/ 0 h 1035"/>
                    <a:gd name="T42" fmla="*/ 0 w 248"/>
                    <a:gd name="T43" fmla="*/ 0 h 1035"/>
                    <a:gd name="T44" fmla="*/ 0 w 248"/>
                    <a:gd name="T45" fmla="*/ 0 h 1035"/>
                    <a:gd name="T46" fmla="*/ 0 w 248"/>
                    <a:gd name="T47" fmla="*/ 0 h 1035"/>
                    <a:gd name="T48" fmla="*/ 0 w 248"/>
                    <a:gd name="T49" fmla="*/ 0 h 1035"/>
                    <a:gd name="T50" fmla="*/ 0 w 248"/>
                    <a:gd name="T51" fmla="*/ 0 h 1035"/>
                    <a:gd name="T52" fmla="*/ 0 w 248"/>
                    <a:gd name="T53" fmla="*/ 0 h 1035"/>
                    <a:gd name="T54" fmla="*/ 0 w 248"/>
                    <a:gd name="T55" fmla="*/ 0 h 1035"/>
                    <a:gd name="T56" fmla="*/ 0 w 248"/>
                    <a:gd name="T57" fmla="*/ 0 h 1035"/>
                    <a:gd name="T58" fmla="*/ 0 w 248"/>
                    <a:gd name="T59" fmla="*/ 0 h 1035"/>
                    <a:gd name="T60" fmla="*/ 0 w 248"/>
                    <a:gd name="T61" fmla="*/ 0 h 1035"/>
                    <a:gd name="T62" fmla="*/ 0 w 248"/>
                    <a:gd name="T63" fmla="*/ 0 h 1035"/>
                    <a:gd name="T64" fmla="*/ 0 w 248"/>
                    <a:gd name="T65" fmla="*/ 0 h 1035"/>
                    <a:gd name="T66" fmla="*/ 0 w 248"/>
                    <a:gd name="T67" fmla="*/ 0 h 1035"/>
                    <a:gd name="T68" fmla="*/ 0 w 248"/>
                    <a:gd name="T69" fmla="*/ 0 h 1035"/>
                    <a:gd name="T70" fmla="*/ 0 w 248"/>
                    <a:gd name="T71" fmla="*/ 0 h 1035"/>
                    <a:gd name="T72" fmla="*/ 0 w 248"/>
                    <a:gd name="T73" fmla="*/ 0 h 1035"/>
                    <a:gd name="T74" fmla="*/ 0 w 248"/>
                    <a:gd name="T75" fmla="*/ 0 h 1035"/>
                    <a:gd name="T76" fmla="*/ 0 w 248"/>
                    <a:gd name="T77" fmla="*/ 0 h 1035"/>
                    <a:gd name="T78" fmla="*/ 0 w 248"/>
                    <a:gd name="T79" fmla="*/ 0 h 1035"/>
                    <a:gd name="T80" fmla="*/ 0 w 248"/>
                    <a:gd name="T81" fmla="*/ 0 h 1035"/>
                    <a:gd name="T82" fmla="*/ 0 w 248"/>
                    <a:gd name="T83" fmla="*/ 0 h 1035"/>
                    <a:gd name="T84" fmla="*/ 0 w 248"/>
                    <a:gd name="T85" fmla="*/ 0 h 1035"/>
                    <a:gd name="T86" fmla="*/ 0 w 248"/>
                    <a:gd name="T87" fmla="*/ 0 h 1035"/>
                    <a:gd name="T88" fmla="*/ 0 w 248"/>
                    <a:gd name="T89" fmla="*/ 0 h 1035"/>
                    <a:gd name="T90" fmla="*/ 0 w 248"/>
                    <a:gd name="T91" fmla="*/ 0 h 1035"/>
                    <a:gd name="T92" fmla="*/ 0 w 248"/>
                    <a:gd name="T93" fmla="*/ 0 h 1035"/>
                    <a:gd name="T94" fmla="*/ 0 w 248"/>
                    <a:gd name="T95" fmla="*/ 0 h 1035"/>
                    <a:gd name="T96" fmla="*/ 0 w 248"/>
                    <a:gd name="T97" fmla="*/ 0 h 1035"/>
                    <a:gd name="T98" fmla="*/ 0 w 248"/>
                    <a:gd name="T99" fmla="*/ 0 h 1035"/>
                    <a:gd name="T100" fmla="*/ 0 w 248"/>
                    <a:gd name="T101" fmla="*/ 0 h 1035"/>
                    <a:gd name="T102" fmla="*/ 0 w 248"/>
                    <a:gd name="T103" fmla="*/ 0 h 1035"/>
                    <a:gd name="T104" fmla="*/ 0 w 248"/>
                    <a:gd name="T105" fmla="*/ 0 h 1035"/>
                    <a:gd name="T106" fmla="*/ 0 w 248"/>
                    <a:gd name="T107" fmla="*/ 0 h 1035"/>
                    <a:gd name="T108" fmla="*/ 0 w 248"/>
                    <a:gd name="T109" fmla="*/ 0 h 1035"/>
                    <a:gd name="T110" fmla="*/ 0 w 248"/>
                    <a:gd name="T111" fmla="*/ 0 h 1035"/>
                    <a:gd name="T112" fmla="*/ 0 w 248"/>
                    <a:gd name="T113" fmla="*/ 0 h 1035"/>
                    <a:gd name="T114" fmla="*/ 0 w 248"/>
                    <a:gd name="T115" fmla="*/ 0 h 1035"/>
                    <a:gd name="T116" fmla="*/ 0 w 248"/>
                    <a:gd name="T117" fmla="*/ 0 h 103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48"/>
                    <a:gd name="T178" fmla="*/ 0 h 1035"/>
                    <a:gd name="T179" fmla="*/ 248 w 248"/>
                    <a:gd name="T180" fmla="*/ 1035 h 1035"/>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48" h="1035">
                      <a:moveTo>
                        <a:pt x="210" y="940"/>
                      </a:moveTo>
                      <a:lnTo>
                        <a:pt x="210" y="1035"/>
                      </a:lnTo>
                      <a:lnTo>
                        <a:pt x="179" y="1035"/>
                      </a:lnTo>
                      <a:lnTo>
                        <a:pt x="179" y="937"/>
                      </a:lnTo>
                      <a:lnTo>
                        <a:pt x="156" y="931"/>
                      </a:lnTo>
                      <a:lnTo>
                        <a:pt x="135" y="923"/>
                      </a:lnTo>
                      <a:lnTo>
                        <a:pt x="116" y="916"/>
                      </a:lnTo>
                      <a:lnTo>
                        <a:pt x="99" y="907"/>
                      </a:lnTo>
                      <a:lnTo>
                        <a:pt x="84" y="898"/>
                      </a:lnTo>
                      <a:lnTo>
                        <a:pt x="71" y="889"/>
                      </a:lnTo>
                      <a:lnTo>
                        <a:pt x="58" y="879"/>
                      </a:lnTo>
                      <a:lnTo>
                        <a:pt x="48" y="868"/>
                      </a:lnTo>
                      <a:lnTo>
                        <a:pt x="40" y="858"/>
                      </a:lnTo>
                      <a:lnTo>
                        <a:pt x="32" y="846"/>
                      </a:lnTo>
                      <a:lnTo>
                        <a:pt x="26" y="836"/>
                      </a:lnTo>
                      <a:lnTo>
                        <a:pt x="20" y="825"/>
                      </a:lnTo>
                      <a:lnTo>
                        <a:pt x="16" y="815"/>
                      </a:lnTo>
                      <a:lnTo>
                        <a:pt x="12" y="806"/>
                      </a:lnTo>
                      <a:lnTo>
                        <a:pt x="9" y="797"/>
                      </a:lnTo>
                      <a:lnTo>
                        <a:pt x="6" y="788"/>
                      </a:lnTo>
                      <a:lnTo>
                        <a:pt x="5" y="781"/>
                      </a:lnTo>
                      <a:lnTo>
                        <a:pt x="2" y="766"/>
                      </a:lnTo>
                      <a:lnTo>
                        <a:pt x="0" y="746"/>
                      </a:lnTo>
                      <a:lnTo>
                        <a:pt x="2" y="729"/>
                      </a:lnTo>
                      <a:lnTo>
                        <a:pt x="5" y="720"/>
                      </a:lnTo>
                      <a:lnTo>
                        <a:pt x="9" y="709"/>
                      </a:lnTo>
                      <a:lnTo>
                        <a:pt x="14" y="697"/>
                      </a:lnTo>
                      <a:lnTo>
                        <a:pt x="20" y="687"/>
                      </a:lnTo>
                      <a:lnTo>
                        <a:pt x="27" y="678"/>
                      </a:lnTo>
                      <a:lnTo>
                        <a:pt x="36" y="671"/>
                      </a:lnTo>
                      <a:lnTo>
                        <a:pt x="45" y="666"/>
                      </a:lnTo>
                      <a:lnTo>
                        <a:pt x="56" y="665"/>
                      </a:lnTo>
                      <a:lnTo>
                        <a:pt x="68" y="666"/>
                      </a:lnTo>
                      <a:lnTo>
                        <a:pt x="78" y="671"/>
                      </a:lnTo>
                      <a:lnTo>
                        <a:pt x="87" y="678"/>
                      </a:lnTo>
                      <a:lnTo>
                        <a:pt x="94" y="687"/>
                      </a:lnTo>
                      <a:lnTo>
                        <a:pt x="101" y="699"/>
                      </a:lnTo>
                      <a:lnTo>
                        <a:pt x="106" y="712"/>
                      </a:lnTo>
                      <a:lnTo>
                        <a:pt x="109" y="727"/>
                      </a:lnTo>
                      <a:lnTo>
                        <a:pt x="110" y="743"/>
                      </a:lnTo>
                      <a:lnTo>
                        <a:pt x="109" y="758"/>
                      </a:lnTo>
                      <a:lnTo>
                        <a:pt x="107" y="772"/>
                      </a:lnTo>
                      <a:lnTo>
                        <a:pt x="103" y="784"/>
                      </a:lnTo>
                      <a:lnTo>
                        <a:pt x="97" y="794"/>
                      </a:lnTo>
                      <a:lnTo>
                        <a:pt x="91" y="804"/>
                      </a:lnTo>
                      <a:lnTo>
                        <a:pt x="83" y="812"/>
                      </a:lnTo>
                      <a:lnTo>
                        <a:pt x="75" y="818"/>
                      </a:lnTo>
                      <a:lnTo>
                        <a:pt x="66" y="821"/>
                      </a:lnTo>
                      <a:lnTo>
                        <a:pt x="67" y="830"/>
                      </a:lnTo>
                      <a:lnTo>
                        <a:pt x="69" y="833"/>
                      </a:lnTo>
                      <a:lnTo>
                        <a:pt x="71" y="834"/>
                      </a:lnTo>
                      <a:lnTo>
                        <a:pt x="73" y="839"/>
                      </a:lnTo>
                      <a:lnTo>
                        <a:pt x="78" y="849"/>
                      </a:lnTo>
                      <a:lnTo>
                        <a:pt x="86" y="859"/>
                      </a:lnTo>
                      <a:lnTo>
                        <a:pt x="97" y="868"/>
                      </a:lnTo>
                      <a:lnTo>
                        <a:pt x="110" y="877"/>
                      </a:lnTo>
                      <a:lnTo>
                        <a:pt x="126" y="886"/>
                      </a:lnTo>
                      <a:lnTo>
                        <a:pt x="142" y="894"/>
                      </a:lnTo>
                      <a:lnTo>
                        <a:pt x="160" y="900"/>
                      </a:lnTo>
                      <a:lnTo>
                        <a:pt x="179" y="904"/>
                      </a:lnTo>
                      <a:lnTo>
                        <a:pt x="179" y="587"/>
                      </a:lnTo>
                      <a:lnTo>
                        <a:pt x="146" y="568"/>
                      </a:lnTo>
                      <a:lnTo>
                        <a:pt x="116" y="546"/>
                      </a:lnTo>
                      <a:lnTo>
                        <a:pt x="89" y="522"/>
                      </a:lnTo>
                      <a:lnTo>
                        <a:pt x="66" y="495"/>
                      </a:lnTo>
                      <a:lnTo>
                        <a:pt x="46" y="464"/>
                      </a:lnTo>
                      <a:lnTo>
                        <a:pt x="32" y="428"/>
                      </a:lnTo>
                      <a:lnTo>
                        <a:pt x="23" y="388"/>
                      </a:lnTo>
                      <a:lnTo>
                        <a:pt x="20" y="340"/>
                      </a:lnTo>
                      <a:lnTo>
                        <a:pt x="22" y="296"/>
                      </a:lnTo>
                      <a:lnTo>
                        <a:pt x="30" y="254"/>
                      </a:lnTo>
                      <a:lnTo>
                        <a:pt x="42" y="214"/>
                      </a:lnTo>
                      <a:lnTo>
                        <a:pt x="59" y="180"/>
                      </a:lnTo>
                      <a:lnTo>
                        <a:pt x="82" y="148"/>
                      </a:lnTo>
                      <a:lnTo>
                        <a:pt x="109" y="123"/>
                      </a:lnTo>
                      <a:lnTo>
                        <a:pt x="142" y="104"/>
                      </a:lnTo>
                      <a:lnTo>
                        <a:pt x="179" y="92"/>
                      </a:lnTo>
                      <a:lnTo>
                        <a:pt x="179" y="0"/>
                      </a:lnTo>
                      <a:lnTo>
                        <a:pt x="213" y="0"/>
                      </a:lnTo>
                      <a:lnTo>
                        <a:pt x="213" y="89"/>
                      </a:lnTo>
                      <a:lnTo>
                        <a:pt x="218" y="89"/>
                      </a:lnTo>
                      <a:lnTo>
                        <a:pt x="220" y="87"/>
                      </a:lnTo>
                      <a:lnTo>
                        <a:pt x="221" y="87"/>
                      </a:lnTo>
                      <a:lnTo>
                        <a:pt x="226" y="87"/>
                      </a:lnTo>
                      <a:lnTo>
                        <a:pt x="231" y="87"/>
                      </a:lnTo>
                      <a:lnTo>
                        <a:pt x="236" y="87"/>
                      </a:lnTo>
                      <a:lnTo>
                        <a:pt x="241" y="87"/>
                      </a:lnTo>
                      <a:lnTo>
                        <a:pt x="246" y="87"/>
                      </a:lnTo>
                      <a:lnTo>
                        <a:pt x="246" y="95"/>
                      </a:lnTo>
                      <a:lnTo>
                        <a:pt x="248" y="98"/>
                      </a:lnTo>
                      <a:lnTo>
                        <a:pt x="248" y="99"/>
                      </a:lnTo>
                      <a:lnTo>
                        <a:pt x="248" y="104"/>
                      </a:lnTo>
                      <a:lnTo>
                        <a:pt x="248" y="108"/>
                      </a:lnTo>
                      <a:lnTo>
                        <a:pt x="248" y="116"/>
                      </a:lnTo>
                      <a:lnTo>
                        <a:pt x="248" y="125"/>
                      </a:lnTo>
                      <a:lnTo>
                        <a:pt x="248" y="129"/>
                      </a:lnTo>
                      <a:lnTo>
                        <a:pt x="244" y="129"/>
                      </a:lnTo>
                      <a:lnTo>
                        <a:pt x="240" y="129"/>
                      </a:lnTo>
                      <a:lnTo>
                        <a:pt x="236" y="129"/>
                      </a:lnTo>
                      <a:lnTo>
                        <a:pt x="232" y="129"/>
                      </a:lnTo>
                      <a:lnTo>
                        <a:pt x="227" y="129"/>
                      </a:lnTo>
                      <a:lnTo>
                        <a:pt x="222" y="129"/>
                      </a:lnTo>
                      <a:lnTo>
                        <a:pt x="217" y="129"/>
                      </a:lnTo>
                      <a:lnTo>
                        <a:pt x="213" y="130"/>
                      </a:lnTo>
                      <a:lnTo>
                        <a:pt x="206" y="132"/>
                      </a:lnTo>
                      <a:lnTo>
                        <a:pt x="198" y="132"/>
                      </a:lnTo>
                      <a:lnTo>
                        <a:pt x="191" y="132"/>
                      </a:lnTo>
                      <a:lnTo>
                        <a:pt x="185" y="133"/>
                      </a:lnTo>
                      <a:lnTo>
                        <a:pt x="175" y="136"/>
                      </a:lnTo>
                      <a:lnTo>
                        <a:pt x="165" y="139"/>
                      </a:lnTo>
                      <a:lnTo>
                        <a:pt x="154" y="147"/>
                      </a:lnTo>
                      <a:lnTo>
                        <a:pt x="143" y="157"/>
                      </a:lnTo>
                      <a:lnTo>
                        <a:pt x="133" y="171"/>
                      </a:lnTo>
                      <a:lnTo>
                        <a:pt x="124" y="190"/>
                      </a:lnTo>
                      <a:lnTo>
                        <a:pt x="118" y="215"/>
                      </a:lnTo>
                      <a:lnTo>
                        <a:pt x="115" y="247"/>
                      </a:lnTo>
                      <a:lnTo>
                        <a:pt x="116" y="264"/>
                      </a:lnTo>
                      <a:lnTo>
                        <a:pt x="120" y="281"/>
                      </a:lnTo>
                      <a:lnTo>
                        <a:pt x="126" y="296"/>
                      </a:lnTo>
                      <a:lnTo>
                        <a:pt x="133" y="310"/>
                      </a:lnTo>
                      <a:lnTo>
                        <a:pt x="142" y="325"/>
                      </a:lnTo>
                      <a:lnTo>
                        <a:pt x="153" y="337"/>
                      </a:lnTo>
                      <a:lnTo>
                        <a:pt x="165" y="351"/>
                      </a:lnTo>
                      <a:lnTo>
                        <a:pt x="179" y="361"/>
                      </a:lnTo>
                      <a:lnTo>
                        <a:pt x="185" y="364"/>
                      </a:lnTo>
                      <a:lnTo>
                        <a:pt x="194" y="369"/>
                      </a:lnTo>
                      <a:lnTo>
                        <a:pt x="202" y="373"/>
                      </a:lnTo>
                      <a:lnTo>
                        <a:pt x="207" y="376"/>
                      </a:lnTo>
                      <a:lnTo>
                        <a:pt x="209" y="377"/>
                      </a:lnTo>
                      <a:lnTo>
                        <a:pt x="210" y="377"/>
                      </a:lnTo>
                      <a:lnTo>
                        <a:pt x="211" y="377"/>
                      </a:lnTo>
                      <a:lnTo>
                        <a:pt x="213" y="379"/>
                      </a:lnTo>
                      <a:lnTo>
                        <a:pt x="216" y="380"/>
                      </a:lnTo>
                      <a:lnTo>
                        <a:pt x="220" y="383"/>
                      </a:lnTo>
                      <a:lnTo>
                        <a:pt x="224" y="386"/>
                      </a:lnTo>
                      <a:lnTo>
                        <a:pt x="227" y="389"/>
                      </a:lnTo>
                      <a:lnTo>
                        <a:pt x="231" y="392"/>
                      </a:lnTo>
                      <a:lnTo>
                        <a:pt x="235" y="395"/>
                      </a:lnTo>
                      <a:lnTo>
                        <a:pt x="239" y="398"/>
                      </a:lnTo>
                      <a:lnTo>
                        <a:pt x="245" y="401"/>
                      </a:lnTo>
                      <a:lnTo>
                        <a:pt x="245" y="421"/>
                      </a:lnTo>
                      <a:lnTo>
                        <a:pt x="245" y="447"/>
                      </a:lnTo>
                      <a:lnTo>
                        <a:pt x="245" y="480"/>
                      </a:lnTo>
                      <a:lnTo>
                        <a:pt x="245" y="513"/>
                      </a:lnTo>
                      <a:lnTo>
                        <a:pt x="245" y="549"/>
                      </a:lnTo>
                      <a:lnTo>
                        <a:pt x="245" y="581"/>
                      </a:lnTo>
                      <a:lnTo>
                        <a:pt x="245" y="608"/>
                      </a:lnTo>
                      <a:lnTo>
                        <a:pt x="245" y="623"/>
                      </a:lnTo>
                      <a:lnTo>
                        <a:pt x="243" y="621"/>
                      </a:lnTo>
                      <a:lnTo>
                        <a:pt x="239" y="618"/>
                      </a:lnTo>
                      <a:lnTo>
                        <a:pt x="233" y="615"/>
                      </a:lnTo>
                      <a:lnTo>
                        <a:pt x="227" y="611"/>
                      </a:lnTo>
                      <a:lnTo>
                        <a:pt x="225" y="610"/>
                      </a:lnTo>
                      <a:lnTo>
                        <a:pt x="221" y="608"/>
                      </a:lnTo>
                      <a:lnTo>
                        <a:pt x="217" y="607"/>
                      </a:lnTo>
                      <a:lnTo>
                        <a:pt x="212" y="604"/>
                      </a:lnTo>
                      <a:lnTo>
                        <a:pt x="211" y="910"/>
                      </a:lnTo>
                      <a:lnTo>
                        <a:pt x="216" y="910"/>
                      </a:lnTo>
                      <a:lnTo>
                        <a:pt x="220" y="910"/>
                      </a:lnTo>
                      <a:lnTo>
                        <a:pt x="225" y="910"/>
                      </a:lnTo>
                      <a:lnTo>
                        <a:pt x="229" y="910"/>
                      </a:lnTo>
                      <a:lnTo>
                        <a:pt x="233" y="910"/>
                      </a:lnTo>
                      <a:lnTo>
                        <a:pt x="237" y="909"/>
                      </a:lnTo>
                      <a:lnTo>
                        <a:pt x="241" y="909"/>
                      </a:lnTo>
                      <a:lnTo>
                        <a:pt x="245" y="909"/>
                      </a:lnTo>
                      <a:lnTo>
                        <a:pt x="245" y="917"/>
                      </a:lnTo>
                      <a:lnTo>
                        <a:pt x="246" y="926"/>
                      </a:lnTo>
                      <a:lnTo>
                        <a:pt x="246" y="934"/>
                      </a:lnTo>
                      <a:lnTo>
                        <a:pt x="246" y="940"/>
                      </a:lnTo>
                      <a:lnTo>
                        <a:pt x="243" y="940"/>
                      </a:lnTo>
                      <a:lnTo>
                        <a:pt x="239" y="940"/>
                      </a:lnTo>
                      <a:lnTo>
                        <a:pt x="235" y="940"/>
                      </a:lnTo>
                      <a:lnTo>
                        <a:pt x="230" y="940"/>
                      </a:lnTo>
                      <a:lnTo>
                        <a:pt x="225" y="940"/>
                      </a:lnTo>
                      <a:lnTo>
                        <a:pt x="220" y="940"/>
                      </a:lnTo>
                      <a:lnTo>
                        <a:pt x="215" y="940"/>
                      </a:lnTo>
                      <a:lnTo>
                        <a:pt x="210" y="94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93" name="Freeform 32"/>
                <p:cNvSpPr>
                  <a:spLocks/>
                </p:cNvSpPr>
                <p:nvPr/>
              </p:nvSpPr>
              <p:spPr bwMode="auto">
                <a:xfrm>
                  <a:off x="4044" y="3667"/>
                  <a:ext cx="17" cy="83"/>
                </a:xfrm>
                <a:custGeom>
                  <a:avLst/>
                  <a:gdLst>
                    <a:gd name="T0" fmla="*/ 1 w 34"/>
                    <a:gd name="T1" fmla="*/ 0 h 249"/>
                    <a:gd name="T2" fmla="*/ 1 w 34"/>
                    <a:gd name="T3" fmla="*/ 0 h 249"/>
                    <a:gd name="T4" fmla="*/ 1 w 34"/>
                    <a:gd name="T5" fmla="*/ 0 h 249"/>
                    <a:gd name="T6" fmla="*/ 1 w 34"/>
                    <a:gd name="T7" fmla="*/ 0 h 249"/>
                    <a:gd name="T8" fmla="*/ 1 w 34"/>
                    <a:gd name="T9" fmla="*/ 0 h 249"/>
                    <a:gd name="T10" fmla="*/ 1 w 34"/>
                    <a:gd name="T11" fmla="*/ 0 h 249"/>
                    <a:gd name="T12" fmla="*/ 1 w 34"/>
                    <a:gd name="T13" fmla="*/ 0 h 249"/>
                    <a:gd name="T14" fmla="*/ 1 w 34"/>
                    <a:gd name="T15" fmla="*/ 0 h 249"/>
                    <a:gd name="T16" fmla="*/ 1 w 34"/>
                    <a:gd name="T17" fmla="*/ 0 h 249"/>
                    <a:gd name="T18" fmla="*/ 1 w 34"/>
                    <a:gd name="T19" fmla="*/ 0 h 249"/>
                    <a:gd name="T20" fmla="*/ 0 w 34"/>
                    <a:gd name="T21" fmla="*/ 0 h 249"/>
                    <a:gd name="T22" fmla="*/ 0 w 34"/>
                    <a:gd name="T23" fmla="*/ 0 h 249"/>
                    <a:gd name="T24" fmla="*/ 1 w 34"/>
                    <a:gd name="T25" fmla="*/ 0 h 249"/>
                    <a:gd name="T26" fmla="*/ 1 w 34"/>
                    <a:gd name="T27" fmla="*/ 0 h 249"/>
                    <a:gd name="T28" fmla="*/ 1 w 34"/>
                    <a:gd name="T29" fmla="*/ 0 h 249"/>
                    <a:gd name="T30" fmla="*/ 1 w 34"/>
                    <a:gd name="T31" fmla="*/ 0 h 249"/>
                    <a:gd name="T32" fmla="*/ 1 w 34"/>
                    <a:gd name="T33" fmla="*/ 0 h 249"/>
                    <a:gd name="T34" fmla="*/ 1 w 34"/>
                    <a:gd name="T35" fmla="*/ 0 h 249"/>
                    <a:gd name="T36" fmla="*/ 1 w 34"/>
                    <a:gd name="T37" fmla="*/ 0 h 249"/>
                    <a:gd name="T38" fmla="*/ 1 w 34"/>
                    <a:gd name="T39" fmla="*/ 0 h 24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4"/>
                    <a:gd name="T61" fmla="*/ 0 h 249"/>
                    <a:gd name="T62" fmla="*/ 34 w 34"/>
                    <a:gd name="T63" fmla="*/ 249 h 24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4" h="249">
                      <a:moveTo>
                        <a:pt x="34" y="249"/>
                      </a:moveTo>
                      <a:lnTo>
                        <a:pt x="34" y="0"/>
                      </a:lnTo>
                      <a:lnTo>
                        <a:pt x="30" y="0"/>
                      </a:lnTo>
                      <a:lnTo>
                        <a:pt x="26" y="0"/>
                      </a:lnTo>
                      <a:lnTo>
                        <a:pt x="22" y="0"/>
                      </a:lnTo>
                      <a:lnTo>
                        <a:pt x="19" y="0"/>
                      </a:lnTo>
                      <a:lnTo>
                        <a:pt x="15" y="0"/>
                      </a:lnTo>
                      <a:lnTo>
                        <a:pt x="10" y="0"/>
                      </a:lnTo>
                      <a:lnTo>
                        <a:pt x="4" y="0"/>
                      </a:lnTo>
                      <a:lnTo>
                        <a:pt x="1" y="0"/>
                      </a:lnTo>
                      <a:lnTo>
                        <a:pt x="0" y="111"/>
                      </a:lnTo>
                      <a:lnTo>
                        <a:pt x="0" y="231"/>
                      </a:lnTo>
                      <a:lnTo>
                        <a:pt x="3" y="233"/>
                      </a:lnTo>
                      <a:lnTo>
                        <a:pt x="8" y="236"/>
                      </a:lnTo>
                      <a:lnTo>
                        <a:pt x="13" y="239"/>
                      </a:lnTo>
                      <a:lnTo>
                        <a:pt x="18" y="240"/>
                      </a:lnTo>
                      <a:lnTo>
                        <a:pt x="23" y="243"/>
                      </a:lnTo>
                      <a:lnTo>
                        <a:pt x="28" y="246"/>
                      </a:lnTo>
                      <a:lnTo>
                        <a:pt x="31" y="247"/>
                      </a:lnTo>
                      <a:lnTo>
                        <a:pt x="34" y="249"/>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94" name="Freeform 33"/>
                <p:cNvSpPr>
                  <a:spLocks/>
                </p:cNvSpPr>
                <p:nvPr/>
              </p:nvSpPr>
              <p:spPr bwMode="auto">
                <a:xfrm>
                  <a:off x="4077" y="3624"/>
                  <a:ext cx="108" cy="312"/>
                </a:xfrm>
                <a:custGeom>
                  <a:avLst/>
                  <a:gdLst>
                    <a:gd name="T0" fmla="*/ 1 w 216"/>
                    <a:gd name="T1" fmla="*/ 0 h 937"/>
                    <a:gd name="T2" fmla="*/ 1 w 216"/>
                    <a:gd name="T3" fmla="*/ 0 h 937"/>
                    <a:gd name="T4" fmla="*/ 1 w 216"/>
                    <a:gd name="T5" fmla="*/ 0 h 937"/>
                    <a:gd name="T6" fmla="*/ 1 w 216"/>
                    <a:gd name="T7" fmla="*/ 0 h 937"/>
                    <a:gd name="T8" fmla="*/ 1 w 216"/>
                    <a:gd name="T9" fmla="*/ 0 h 937"/>
                    <a:gd name="T10" fmla="*/ 1 w 216"/>
                    <a:gd name="T11" fmla="*/ 0 h 937"/>
                    <a:gd name="T12" fmla="*/ 1 w 216"/>
                    <a:gd name="T13" fmla="*/ 0 h 937"/>
                    <a:gd name="T14" fmla="*/ 1 w 216"/>
                    <a:gd name="T15" fmla="*/ 0 h 937"/>
                    <a:gd name="T16" fmla="*/ 1 w 216"/>
                    <a:gd name="T17" fmla="*/ 0 h 937"/>
                    <a:gd name="T18" fmla="*/ 1 w 216"/>
                    <a:gd name="T19" fmla="*/ 0 h 937"/>
                    <a:gd name="T20" fmla="*/ 1 w 216"/>
                    <a:gd name="T21" fmla="*/ 0 h 937"/>
                    <a:gd name="T22" fmla="*/ 1 w 216"/>
                    <a:gd name="T23" fmla="*/ 0 h 937"/>
                    <a:gd name="T24" fmla="*/ 1 w 216"/>
                    <a:gd name="T25" fmla="*/ 0 h 937"/>
                    <a:gd name="T26" fmla="*/ 1 w 216"/>
                    <a:gd name="T27" fmla="*/ 0 h 937"/>
                    <a:gd name="T28" fmla="*/ 1 w 216"/>
                    <a:gd name="T29" fmla="*/ 0 h 937"/>
                    <a:gd name="T30" fmla="*/ 1 w 216"/>
                    <a:gd name="T31" fmla="*/ 0 h 937"/>
                    <a:gd name="T32" fmla="*/ 1 w 216"/>
                    <a:gd name="T33" fmla="*/ 0 h 937"/>
                    <a:gd name="T34" fmla="*/ 1 w 216"/>
                    <a:gd name="T35" fmla="*/ 0 h 937"/>
                    <a:gd name="T36" fmla="*/ 1 w 216"/>
                    <a:gd name="T37" fmla="*/ 0 h 937"/>
                    <a:gd name="T38" fmla="*/ 1 w 216"/>
                    <a:gd name="T39" fmla="*/ 0 h 937"/>
                    <a:gd name="T40" fmla="*/ 1 w 216"/>
                    <a:gd name="T41" fmla="*/ 0 h 937"/>
                    <a:gd name="T42" fmla="*/ 1 w 216"/>
                    <a:gd name="T43" fmla="*/ 0 h 937"/>
                    <a:gd name="T44" fmla="*/ 1 w 216"/>
                    <a:gd name="T45" fmla="*/ 0 h 937"/>
                    <a:gd name="T46" fmla="*/ 1 w 216"/>
                    <a:gd name="T47" fmla="*/ 0 h 937"/>
                    <a:gd name="T48" fmla="*/ 1 w 216"/>
                    <a:gd name="T49" fmla="*/ 0 h 937"/>
                    <a:gd name="T50" fmla="*/ 1 w 216"/>
                    <a:gd name="T51" fmla="*/ 0 h 937"/>
                    <a:gd name="T52" fmla="*/ 1 w 216"/>
                    <a:gd name="T53" fmla="*/ 0 h 937"/>
                    <a:gd name="T54" fmla="*/ 1 w 216"/>
                    <a:gd name="T55" fmla="*/ 0 h 937"/>
                    <a:gd name="T56" fmla="*/ 1 w 216"/>
                    <a:gd name="T57" fmla="*/ 0 h 937"/>
                    <a:gd name="T58" fmla="*/ 1 w 216"/>
                    <a:gd name="T59" fmla="*/ 0 h 937"/>
                    <a:gd name="T60" fmla="*/ 1 w 216"/>
                    <a:gd name="T61" fmla="*/ 0 h 937"/>
                    <a:gd name="T62" fmla="*/ 1 w 216"/>
                    <a:gd name="T63" fmla="*/ 0 h 937"/>
                    <a:gd name="T64" fmla="*/ 1 w 216"/>
                    <a:gd name="T65" fmla="*/ 0 h 937"/>
                    <a:gd name="T66" fmla="*/ 1 w 216"/>
                    <a:gd name="T67" fmla="*/ 0 h 937"/>
                    <a:gd name="T68" fmla="*/ 1 w 216"/>
                    <a:gd name="T69" fmla="*/ 0 h 937"/>
                    <a:gd name="T70" fmla="*/ 1 w 216"/>
                    <a:gd name="T71" fmla="*/ 0 h 937"/>
                    <a:gd name="T72" fmla="*/ 1 w 216"/>
                    <a:gd name="T73" fmla="*/ 0 h 937"/>
                    <a:gd name="T74" fmla="*/ 1 w 216"/>
                    <a:gd name="T75" fmla="*/ 0 h 937"/>
                    <a:gd name="T76" fmla="*/ 1 w 216"/>
                    <a:gd name="T77" fmla="*/ 0 h 937"/>
                    <a:gd name="T78" fmla="*/ 1 w 216"/>
                    <a:gd name="T79" fmla="*/ 0 h 937"/>
                    <a:gd name="T80" fmla="*/ 1 w 216"/>
                    <a:gd name="T81" fmla="*/ 0 h 937"/>
                    <a:gd name="T82" fmla="*/ 1 w 216"/>
                    <a:gd name="T83" fmla="*/ 0 h 937"/>
                    <a:gd name="T84" fmla="*/ 1 w 216"/>
                    <a:gd name="T85" fmla="*/ 0 h 937"/>
                    <a:gd name="T86" fmla="*/ 1 w 216"/>
                    <a:gd name="T87" fmla="*/ 0 h 937"/>
                    <a:gd name="T88" fmla="*/ 1 w 216"/>
                    <a:gd name="T89" fmla="*/ 0 h 937"/>
                    <a:gd name="T90" fmla="*/ 1 w 216"/>
                    <a:gd name="T91" fmla="*/ 0 h 937"/>
                    <a:gd name="T92" fmla="*/ 1 w 216"/>
                    <a:gd name="T93" fmla="*/ 0 h 937"/>
                    <a:gd name="T94" fmla="*/ 1 w 216"/>
                    <a:gd name="T95" fmla="*/ 0 h 937"/>
                    <a:gd name="T96" fmla="*/ 1 w 216"/>
                    <a:gd name="T97" fmla="*/ 0 h 937"/>
                    <a:gd name="T98" fmla="*/ 1 w 216"/>
                    <a:gd name="T99" fmla="*/ 0 h 937"/>
                    <a:gd name="T100" fmla="*/ 1 w 216"/>
                    <a:gd name="T101" fmla="*/ 0 h 937"/>
                    <a:gd name="T102" fmla="*/ 1 w 216"/>
                    <a:gd name="T103" fmla="*/ 0 h 937"/>
                    <a:gd name="T104" fmla="*/ 1 w 216"/>
                    <a:gd name="T105" fmla="*/ 0 h 937"/>
                    <a:gd name="T106" fmla="*/ 1 w 216"/>
                    <a:gd name="T107" fmla="*/ 0 h 937"/>
                    <a:gd name="T108" fmla="*/ 1 w 216"/>
                    <a:gd name="T109" fmla="*/ 0 h 937"/>
                    <a:gd name="T110" fmla="*/ 1 w 216"/>
                    <a:gd name="T111" fmla="*/ 0 h 937"/>
                    <a:gd name="T112" fmla="*/ 0 w 216"/>
                    <a:gd name="T113" fmla="*/ 0 h 937"/>
                    <a:gd name="T114" fmla="*/ 1 w 216"/>
                    <a:gd name="T115" fmla="*/ 0 h 93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16"/>
                    <a:gd name="T175" fmla="*/ 0 h 937"/>
                    <a:gd name="T176" fmla="*/ 216 w 216"/>
                    <a:gd name="T177" fmla="*/ 937 h 93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16" h="937">
                      <a:moveTo>
                        <a:pt x="3" y="78"/>
                      </a:moveTo>
                      <a:lnTo>
                        <a:pt x="3" y="0"/>
                      </a:lnTo>
                      <a:lnTo>
                        <a:pt x="38" y="0"/>
                      </a:lnTo>
                      <a:lnTo>
                        <a:pt x="38" y="92"/>
                      </a:lnTo>
                      <a:lnTo>
                        <a:pt x="75" y="102"/>
                      </a:lnTo>
                      <a:lnTo>
                        <a:pt x="106" y="117"/>
                      </a:lnTo>
                      <a:lnTo>
                        <a:pt x="131" y="136"/>
                      </a:lnTo>
                      <a:lnTo>
                        <a:pt x="150" y="159"/>
                      </a:lnTo>
                      <a:lnTo>
                        <a:pt x="164" y="184"/>
                      </a:lnTo>
                      <a:lnTo>
                        <a:pt x="173" y="211"/>
                      </a:lnTo>
                      <a:lnTo>
                        <a:pt x="179" y="238"/>
                      </a:lnTo>
                      <a:lnTo>
                        <a:pt x="180" y="264"/>
                      </a:lnTo>
                      <a:lnTo>
                        <a:pt x="179" y="281"/>
                      </a:lnTo>
                      <a:lnTo>
                        <a:pt x="176" y="296"/>
                      </a:lnTo>
                      <a:lnTo>
                        <a:pt x="171" y="309"/>
                      </a:lnTo>
                      <a:lnTo>
                        <a:pt x="165" y="321"/>
                      </a:lnTo>
                      <a:lnTo>
                        <a:pt x="157" y="331"/>
                      </a:lnTo>
                      <a:lnTo>
                        <a:pt x="148" y="339"/>
                      </a:lnTo>
                      <a:lnTo>
                        <a:pt x="139" y="343"/>
                      </a:lnTo>
                      <a:lnTo>
                        <a:pt x="128" y="345"/>
                      </a:lnTo>
                      <a:lnTo>
                        <a:pt x="116" y="343"/>
                      </a:lnTo>
                      <a:lnTo>
                        <a:pt x="106" y="339"/>
                      </a:lnTo>
                      <a:lnTo>
                        <a:pt x="97" y="331"/>
                      </a:lnTo>
                      <a:lnTo>
                        <a:pt x="89" y="321"/>
                      </a:lnTo>
                      <a:lnTo>
                        <a:pt x="83" y="310"/>
                      </a:lnTo>
                      <a:lnTo>
                        <a:pt x="78" y="297"/>
                      </a:lnTo>
                      <a:lnTo>
                        <a:pt x="75" y="282"/>
                      </a:lnTo>
                      <a:lnTo>
                        <a:pt x="74" y="266"/>
                      </a:lnTo>
                      <a:lnTo>
                        <a:pt x="75" y="252"/>
                      </a:lnTo>
                      <a:lnTo>
                        <a:pt x="77" y="239"/>
                      </a:lnTo>
                      <a:lnTo>
                        <a:pt x="81" y="227"/>
                      </a:lnTo>
                      <a:lnTo>
                        <a:pt x="86" y="217"/>
                      </a:lnTo>
                      <a:lnTo>
                        <a:pt x="91" y="206"/>
                      </a:lnTo>
                      <a:lnTo>
                        <a:pt x="98" y="199"/>
                      </a:lnTo>
                      <a:lnTo>
                        <a:pt x="106" y="193"/>
                      </a:lnTo>
                      <a:lnTo>
                        <a:pt x="115" y="188"/>
                      </a:lnTo>
                      <a:lnTo>
                        <a:pt x="115" y="183"/>
                      </a:lnTo>
                      <a:lnTo>
                        <a:pt x="115" y="180"/>
                      </a:lnTo>
                      <a:lnTo>
                        <a:pt x="115" y="178"/>
                      </a:lnTo>
                      <a:lnTo>
                        <a:pt x="114" y="174"/>
                      </a:lnTo>
                      <a:lnTo>
                        <a:pt x="107" y="165"/>
                      </a:lnTo>
                      <a:lnTo>
                        <a:pt x="99" y="156"/>
                      </a:lnTo>
                      <a:lnTo>
                        <a:pt x="90" y="150"/>
                      </a:lnTo>
                      <a:lnTo>
                        <a:pt x="80" y="144"/>
                      </a:lnTo>
                      <a:lnTo>
                        <a:pt x="69" y="139"/>
                      </a:lnTo>
                      <a:lnTo>
                        <a:pt x="57" y="136"/>
                      </a:lnTo>
                      <a:lnTo>
                        <a:pt x="46" y="133"/>
                      </a:lnTo>
                      <a:lnTo>
                        <a:pt x="36" y="133"/>
                      </a:lnTo>
                      <a:lnTo>
                        <a:pt x="36" y="430"/>
                      </a:lnTo>
                      <a:lnTo>
                        <a:pt x="53" y="438"/>
                      </a:lnTo>
                      <a:lnTo>
                        <a:pt x="71" y="449"/>
                      </a:lnTo>
                      <a:lnTo>
                        <a:pt x="88" y="458"/>
                      </a:lnTo>
                      <a:lnTo>
                        <a:pt x="104" y="468"/>
                      </a:lnTo>
                      <a:lnTo>
                        <a:pt x="119" y="479"/>
                      </a:lnTo>
                      <a:lnTo>
                        <a:pt x="135" y="491"/>
                      </a:lnTo>
                      <a:lnTo>
                        <a:pt x="149" y="502"/>
                      </a:lnTo>
                      <a:lnTo>
                        <a:pt x="161" y="516"/>
                      </a:lnTo>
                      <a:lnTo>
                        <a:pt x="173" y="529"/>
                      </a:lnTo>
                      <a:lnTo>
                        <a:pt x="184" y="546"/>
                      </a:lnTo>
                      <a:lnTo>
                        <a:pt x="194" y="562"/>
                      </a:lnTo>
                      <a:lnTo>
                        <a:pt x="201" y="581"/>
                      </a:lnTo>
                      <a:lnTo>
                        <a:pt x="208" y="601"/>
                      </a:lnTo>
                      <a:lnTo>
                        <a:pt x="212" y="623"/>
                      </a:lnTo>
                      <a:lnTo>
                        <a:pt x="215" y="647"/>
                      </a:lnTo>
                      <a:lnTo>
                        <a:pt x="216" y="672"/>
                      </a:lnTo>
                      <a:lnTo>
                        <a:pt x="216" y="697"/>
                      </a:lnTo>
                      <a:lnTo>
                        <a:pt x="214" y="721"/>
                      </a:lnTo>
                      <a:lnTo>
                        <a:pt x="212" y="745"/>
                      </a:lnTo>
                      <a:lnTo>
                        <a:pt x="208" y="767"/>
                      </a:lnTo>
                      <a:lnTo>
                        <a:pt x="203" y="790"/>
                      </a:lnTo>
                      <a:lnTo>
                        <a:pt x="197" y="810"/>
                      </a:lnTo>
                      <a:lnTo>
                        <a:pt x="189" y="830"/>
                      </a:lnTo>
                      <a:lnTo>
                        <a:pt x="179" y="848"/>
                      </a:lnTo>
                      <a:lnTo>
                        <a:pt x="168" y="865"/>
                      </a:lnTo>
                      <a:lnTo>
                        <a:pt x="156" y="880"/>
                      </a:lnTo>
                      <a:lnTo>
                        <a:pt x="142" y="894"/>
                      </a:lnTo>
                      <a:lnTo>
                        <a:pt x="126" y="906"/>
                      </a:lnTo>
                      <a:lnTo>
                        <a:pt x="106" y="917"/>
                      </a:lnTo>
                      <a:lnTo>
                        <a:pt x="86" y="925"/>
                      </a:lnTo>
                      <a:lnTo>
                        <a:pt x="64" y="932"/>
                      </a:lnTo>
                      <a:lnTo>
                        <a:pt x="38" y="937"/>
                      </a:lnTo>
                      <a:lnTo>
                        <a:pt x="37" y="934"/>
                      </a:lnTo>
                      <a:lnTo>
                        <a:pt x="37" y="929"/>
                      </a:lnTo>
                      <a:lnTo>
                        <a:pt x="37" y="925"/>
                      </a:lnTo>
                      <a:lnTo>
                        <a:pt x="37" y="919"/>
                      </a:lnTo>
                      <a:lnTo>
                        <a:pt x="37" y="914"/>
                      </a:lnTo>
                      <a:lnTo>
                        <a:pt x="37" y="910"/>
                      </a:lnTo>
                      <a:lnTo>
                        <a:pt x="37" y="904"/>
                      </a:lnTo>
                      <a:lnTo>
                        <a:pt x="37" y="900"/>
                      </a:lnTo>
                      <a:lnTo>
                        <a:pt x="53" y="892"/>
                      </a:lnTo>
                      <a:lnTo>
                        <a:pt x="67" y="882"/>
                      </a:lnTo>
                      <a:lnTo>
                        <a:pt x="78" y="868"/>
                      </a:lnTo>
                      <a:lnTo>
                        <a:pt x="87" y="854"/>
                      </a:lnTo>
                      <a:lnTo>
                        <a:pt x="94" y="837"/>
                      </a:lnTo>
                      <a:lnTo>
                        <a:pt x="99" y="818"/>
                      </a:lnTo>
                      <a:lnTo>
                        <a:pt x="102" y="797"/>
                      </a:lnTo>
                      <a:lnTo>
                        <a:pt x="103" y="775"/>
                      </a:lnTo>
                      <a:lnTo>
                        <a:pt x="102" y="751"/>
                      </a:lnTo>
                      <a:lnTo>
                        <a:pt x="98" y="730"/>
                      </a:lnTo>
                      <a:lnTo>
                        <a:pt x="92" y="711"/>
                      </a:lnTo>
                      <a:lnTo>
                        <a:pt x="85" y="694"/>
                      </a:lnTo>
                      <a:lnTo>
                        <a:pt x="74" y="678"/>
                      </a:lnTo>
                      <a:lnTo>
                        <a:pt x="62" y="665"/>
                      </a:lnTo>
                      <a:lnTo>
                        <a:pt x="48" y="651"/>
                      </a:lnTo>
                      <a:lnTo>
                        <a:pt x="32" y="639"/>
                      </a:lnTo>
                      <a:lnTo>
                        <a:pt x="28" y="638"/>
                      </a:lnTo>
                      <a:lnTo>
                        <a:pt x="25" y="636"/>
                      </a:lnTo>
                      <a:lnTo>
                        <a:pt x="21" y="633"/>
                      </a:lnTo>
                      <a:lnTo>
                        <a:pt x="17" y="632"/>
                      </a:lnTo>
                      <a:lnTo>
                        <a:pt x="13" y="629"/>
                      </a:lnTo>
                      <a:lnTo>
                        <a:pt x="9" y="627"/>
                      </a:lnTo>
                      <a:lnTo>
                        <a:pt x="5" y="624"/>
                      </a:lnTo>
                      <a:lnTo>
                        <a:pt x="0" y="623"/>
                      </a:lnTo>
                      <a:lnTo>
                        <a:pt x="0" y="511"/>
                      </a:lnTo>
                      <a:lnTo>
                        <a:pt x="1" y="333"/>
                      </a:lnTo>
                      <a:lnTo>
                        <a:pt x="3" y="165"/>
                      </a:lnTo>
                      <a:lnTo>
                        <a:pt x="3" y="7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95" name="Freeform 34"/>
                <p:cNvSpPr>
                  <a:spLocks/>
                </p:cNvSpPr>
                <p:nvPr/>
              </p:nvSpPr>
              <p:spPr bwMode="auto">
                <a:xfrm>
                  <a:off x="4065" y="3813"/>
                  <a:ext cx="19" cy="138"/>
                </a:xfrm>
                <a:custGeom>
                  <a:avLst/>
                  <a:gdLst>
                    <a:gd name="T0" fmla="*/ 1 w 38"/>
                    <a:gd name="T1" fmla="*/ 0 h 412"/>
                    <a:gd name="T2" fmla="*/ 1 w 38"/>
                    <a:gd name="T3" fmla="*/ 0 h 412"/>
                    <a:gd name="T4" fmla="*/ 1 w 38"/>
                    <a:gd name="T5" fmla="*/ 0 h 412"/>
                    <a:gd name="T6" fmla="*/ 1 w 38"/>
                    <a:gd name="T7" fmla="*/ 0 h 412"/>
                    <a:gd name="T8" fmla="*/ 1 w 38"/>
                    <a:gd name="T9" fmla="*/ 0 h 412"/>
                    <a:gd name="T10" fmla="*/ 1 w 38"/>
                    <a:gd name="T11" fmla="*/ 0 h 412"/>
                    <a:gd name="T12" fmla="*/ 1 w 38"/>
                    <a:gd name="T13" fmla="*/ 0 h 412"/>
                    <a:gd name="T14" fmla="*/ 1 w 38"/>
                    <a:gd name="T15" fmla="*/ 0 h 412"/>
                    <a:gd name="T16" fmla="*/ 1 w 38"/>
                    <a:gd name="T17" fmla="*/ 0 h 412"/>
                    <a:gd name="T18" fmla="*/ 1 w 38"/>
                    <a:gd name="T19" fmla="*/ 0 h 412"/>
                    <a:gd name="T20" fmla="*/ 1 w 38"/>
                    <a:gd name="T21" fmla="*/ 0 h 412"/>
                    <a:gd name="T22" fmla="*/ 0 w 38"/>
                    <a:gd name="T23" fmla="*/ 0 h 412"/>
                    <a:gd name="T24" fmla="*/ 0 w 38"/>
                    <a:gd name="T25" fmla="*/ 0 h 412"/>
                    <a:gd name="T26" fmla="*/ 0 w 38"/>
                    <a:gd name="T27" fmla="*/ 0 h 412"/>
                    <a:gd name="T28" fmla="*/ 0 w 38"/>
                    <a:gd name="T29" fmla="*/ 0 h 412"/>
                    <a:gd name="T30" fmla="*/ 0 w 38"/>
                    <a:gd name="T31" fmla="*/ 0 h 412"/>
                    <a:gd name="T32" fmla="*/ 0 w 38"/>
                    <a:gd name="T33" fmla="*/ 0 h 412"/>
                    <a:gd name="T34" fmla="*/ 1 w 38"/>
                    <a:gd name="T35" fmla="*/ 0 h 412"/>
                    <a:gd name="T36" fmla="*/ 1 w 38"/>
                    <a:gd name="T37" fmla="*/ 0 h 412"/>
                    <a:gd name="T38" fmla="*/ 1 w 38"/>
                    <a:gd name="T39" fmla="*/ 0 h 412"/>
                    <a:gd name="T40" fmla="*/ 1 w 38"/>
                    <a:gd name="T41" fmla="*/ 0 h 412"/>
                    <a:gd name="T42" fmla="*/ 1 w 38"/>
                    <a:gd name="T43" fmla="*/ 0 h 412"/>
                    <a:gd name="T44" fmla="*/ 1 w 38"/>
                    <a:gd name="T45" fmla="*/ 0 h 412"/>
                    <a:gd name="T46" fmla="*/ 1 w 38"/>
                    <a:gd name="T47" fmla="*/ 0 h 412"/>
                    <a:gd name="T48" fmla="*/ 1 w 38"/>
                    <a:gd name="T49" fmla="*/ 0 h 412"/>
                    <a:gd name="T50" fmla="*/ 1 w 38"/>
                    <a:gd name="T51" fmla="*/ 0 h 41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412"/>
                    <a:gd name="T80" fmla="*/ 38 w 38"/>
                    <a:gd name="T81" fmla="*/ 412 h 41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412">
                      <a:moveTo>
                        <a:pt x="36" y="181"/>
                      </a:moveTo>
                      <a:lnTo>
                        <a:pt x="36" y="259"/>
                      </a:lnTo>
                      <a:lnTo>
                        <a:pt x="36" y="271"/>
                      </a:lnTo>
                      <a:lnTo>
                        <a:pt x="37" y="287"/>
                      </a:lnTo>
                      <a:lnTo>
                        <a:pt x="38" y="303"/>
                      </a:lnTo>
                      <a:lnTo>
                        <a:pt x="38" y="315"/>
                      </a:lnTo>
                      <a:lnTo>
                        <a:pt x="38" y="412"/>
                      </a:lnTo>
                      <a:lnTo>
                        <a:pt x="2" y="412"/>
                      </a:lnTo>
                      <a:lnTo>
                        <a:pt x="1" y="318"/>
                      </a:lnTo>
                      <a:lnTo>
                        <a:pt x="1" y="308"/>
                      </a:lnTo>
                      <a:lnTo>
                        <a:pt x="1" y="299"/>
                      </a:lnTo>
                      <a:lnTo>
                        <a:pt x="0" y="291"/>
                      </a:lnTo>
                      <a:lnTo>
                        <a:pt x="0" y="286"/>
                      </a:lnTo>
                      <a:lnTo>
                        <a:pt x="0" y="238"/>
                      </a:lnTo>
                      <a:lnTo>
                        <a:pt x="0" y="147"/>
                      </a:lnTo>
                      <a:lnTo>
                        <a:pt x="0" y="55"/>
                      </a:lnTo>
                      <a:lnTo>
                        <a:pt x="0" y="0"/>
                      </a:lnTo>
                      <a:lnTo>
                        <a:pt x="4" y="3"/>
                      </a:lnTo>
                      <a:lnTo>
                        <a:pt x="9" y="4"/>
                      </a:lnTo>
                      <a:lnTo>
                        <a:pt x="15" y="7"/>
                      </a:lnTo>
                      <a:lnTo>
                        <a:pt x="21" y="10"/>
                      </a:lnTo>
                      <a:lnTo>
                        <a:pt x="25" y="13"/>
                      </a:lnTo>
                      <a:lnTo>
                        <a:pt x="30" y="16"/>
                      </a:lnTo>
                      <a:lnTo>
                        <a:pt x="33" y="19"/>
                      </a:lnTo>
                      <a:lnTo>
                        <a:pt x="36" y="21"/>
                      </a:lnTo>
                      <a:lnTo>
                        <a:pt x="36" y="181"/>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96" name="Freeform 35"/>
                <p:cNvSpPr>
                  <a:spLocks/>
                </p:cNvSpPr>
                <p:nvPr/>
              </p:nvSpPr>
              <p:spPr bwMode="auto">
                <a:xfrm>
                  <a:off x="3943" y="3606"/>
                  <a:ext cx="123" cy="345"/>
                </a:xfrm>
                <a:custGeom>
                  <a:avLst/>
                  <a:gdLst>
                    <a:gd name="T0" fmla="*/ 0 w 247"/>
                    <a:gd name="T1" fmla="*/ 0 h 1034"/>
                    <a:gd name="T2" fmla="*/ 0 w 247"/>
                    <a:gd name="T3" fmla="*/ 0 h 1034"/>
                    <a:gd name="T4" fmla="*/ 0 w 247"/>
                    <a:gd name="T5" fmla="*/ 0 h 1034"/>
                    <a:gd name="T6" fmla="*/ 0 w 247"/>
                    <a:gd name="T7" fmla="*/ 0 h 1034"/>
                    <a:gd name="T8" fmla="*/ 0 w 247"/>
                    <a:gd name="T9" fmla="*/ 0 h 1034"/>
                    <a:gd name="T10" fmla="*/ 0 w 247"/>
                    <a:gd name="T11" fmla="*/ 0 h 1034"/>
                    <a:gd name="T12" fmla="*/ 0 w 247"/>
                    <a:gd name="T13" fmla="*/ 0 h 1034"/>
                    <a:gd name="T14" fmla="*/ 0 w 247"/>
                    <a:gd name="T15" fmla="*/ 0 h 1034"/>
                    <a:gd name="T16" fmla="*/ 0 w 247"/>
                    <a:gd name="T17" fmla="*/ 0 h 1034"/>
                    <a:gd name="T18" fmla="*/ 0 w 247"/>
                    <a:gd name="T19" fmla="*/ 0 h 1034"/>
                    <a:gd name="T20" fmla="*/ 0 w 247"/>
                    <a:gd name="T21" fmla="*/ 0 h 1034"/>
                    <a:gd name="T22" fmla="*/ 0 w 247"/>
                    <a:gd name="T23" fmla="*/ 0 h 1034"/>
                    <a:gd name="T24" fmla="*/ 0 w 247"/>
                    <a:gd name="T25" fmla="*/ 0 h 1034"/>
                    <a:gd name="T26" fmla="*/ 0 w 247"/>
                    <a:gd name="T27" fmla="*/ 0 h 1034"/>
                    <a:gd name="T28" fmla="*/ 0 w 247"/>
                    <a:gd name="T29" fmla="*/ 0 h 1034"/>
                    <a:gd name="T30" fmla="*/ 0 w 247"/>
                    <a:gd name="T31" fmla="*/ 0 h 1034"/>
                    <a:gd name="T32" fmla="*/ 0 w 247"/>
                    <a:gd name="T33" fmla="*/ 0 h 1034"/>
                    <a:gd name="T34" fmla="*/ 0 w 247"/>
                    <a:gd name="T35" fmla="*/ 0 h 1034"/>
                    <a:gd name="T36" fmla="*/ 0 w 247"/>
                    <a:gd name="T37" fmla="*/ 0 h 1034"/>
                    <a:gd name="T38" fmla="*/ 0 w 247"/>
                    <a:gd name="T39" fmla="*/ 0 h 1034"/>
                    <a:gd name="T40" fmla="*/ 0 w 247"/>
                    <a:gd name="T41" fmla="*/ 0 h 1034"/>
                    <a:gd name="T42" fmla="*/ 0 w 247"/>
                    <a:gd name="T43" fmla="*/ 0 h 1034"/>
                    <a:gd name="T44" fmla="*/ 0 w 247"/>
                    <a:gd name="T45" fmla="*/ 0 h 1034"/>
                    <a:gd name="T46" fmla="*/ 0 w 247"/>
                    <a:gd name="T47" fmla="*/ 0 h 1034"/>
                    <a:gd name="T48" fmla="*/ 0 w 247"/>
                    <a:gd name="T49" fmla="*/ 0 h 1034"/>
                    <a:gd name="T50" fmla="*/ 0 w 247"/>
                    <a:gd name="T51" fmla="*/ 0 h 1034"/>
                    <a:gd name="T52" fmla="*/ 0 w 247"/>
                    <a:gd name="T53" fmla="*/ 0 h 1034"/>
                    <a:gd name="T54" fmla="*/ 0 w 247"/>
                    <a:gd name="T55" fmla="*/ 0 h 1034"/>
                    <a:gd name="T56" fmla="*/ 0 w 247"/>
                    <a:gd name="T57" fmla="*/ 0 h 1034"/>
                    <a:gd name="T58" fmla="*/ 0 w 247"/>
                    <a:gd name="T59" fmla="*/ 0 h 1034"/>
                    <a:gd name="T60" fmla="*/ 0 w 247"/>
                    <a:gd name="T61" fmla="*/ 0 h 1034"/>
                    <a:gd name="T62" fmla="*/ 0 w 247"/>
                    <a:gd name="T63" fmla="*/ 0 h 1034"/>
                    <a:gd name="T64" fmla="*/ 0 w 247"/>
                    <a:gd name="T65" fmla="*/ 0 h 1034"/>
                    <a:gd name="T66" fmla="*/ 0 w 247"/>
                    <a:gd name="T67" fmla="*/ 0 h 1034"/>
                    <a:gd name="T68" fmla="*/ 0 w 247"/>
                    <a:gd name="T69" fmla="*/ 0 h 1034"/>
                    <a:gd name="T70" fmla="*/ 0 w 247"/>
                    <a:gd name="T71" fmla="*/ 0 h 1034"/>
                    <a:gd name="T72" fmla="*/ 0 w 247"/>
                    <a:gd name="T73" fmla="*/ 0 h 1034"/>
                    <a:gd name="T74" fmla="*/ 0 w 247"/>
                    <a:gd name="T75" fmla="*/ 0 h 1034"/>
                    <a:gd name="T76" fmla="*/ 0 w 247"/>
                    <a:gd name="T77" fmla="*/ 0 h 1034"/>
                    <a:gd name="T78" fmla="*/ 0 w 247"/>
                    <a:gd name="T79" fmla="*/ 0 h 1034"/>
                    <a:gd name="T80" fmla="*/ 0 w 247"/>
                    <a:gd name="T81" fmla="*/ 0 h 1034"/>
                    <a:gd name="T82" fmla="*/ 0 w 247"/>
                    <a:gd name="T83" fmla="*/ 0 h 1034"/>
                    <a:gd name="T84" fmla="*/ 0 w 247"/>
                    <a:gd name="T85" fmla="*/ 0 h 1034"/>
                    <a:gd name="T86" fmla="*/ 0 w 247"/>
                    <a:gd name="T87" fmla="*/ 0 h 1034"/>
                    <a:gd name="T88" fmla="*/ 0 w 247"/>
                    <a:gd name="T89" fmla="*/ 0 h 1034"/>
                    <a:gd name="T90" fmla="*/ 0 w 247"/>
                    <a:gd name="T91" fmla="*/ 0 h 1034"/>
                    <a:gd name="T92" fmla="*/ 0 w 247"/>
                    <a:gd name="T93" fmla="*/ 0 h 1034"/>
                    <a:gd name="T94" fmla="*/ 0 w 247"/>
                    <a:gd name="T95" fmla="*/ 0 h 1034"/>
                    <a:gd name="T96" fmla="*/ 0 w 247"/>
                    <a:gd name="T97" fmla="*/ 0 h 1034"/>
                    <a:gd name="T98" fmla="*/ 0 w 247"/>
                    <a:gd name="T99" fmla="*/ 0 h 1034"/>
                    <a:gd name="T100" fmla="*/ 0 w 247"/>
                    <a:gd name="T101" fmla="*/ 0 h 1034"/>
                    <a:gd name="T102" fmla="*/ 0 w 247"/>
                    <a:gd name="T103" fmla="*/ 0 h 1034"/>
                    <a:gd name="T104" fmla="*/ 0 w 247"/>
                    <a:gd name="T105" fmla="*/ 0 h 1034"/>
                    <a:gd name="T106" fmla="*/ 0 w 247"/>
                    <a:gd name="T107" fmla="*/ 0 h 1034"/>
                    <a:gd name="T108" fmla="*/ 0 w 247"/>
                    <a:gd name="T109" fmla="*/ 0 h 1034"/>
                    <a:gd name="T110" fmla="*/ 0 w 247"/>
                    <a:gd name="T111" fmla="*/ 0 h 1034"/>
                    <a:gd name="T112" fmla="*/ 0 w 247"/>
                    <a:gd name="T113" fmla="*/ 0 h 1034"/>
                    <a:gd name="T114" fmla="*/ 0 w 247"/>
                    <a:gd name="T115" fmla="*/ 0 h 1034"/>
                    <a:gd name="T116" fmla="*/ 0 w 247"/>
                    <a:gd name="T117" fmla="*/ 0 h 103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47"/>
                    <a:gd name="T178" fmla="*/ 0 h 1034"/>
                    <a:gd name="T179" fmla="*/ 247 w 247"/>
                    <a:gd name="T180" fmla="*/ 1034 h 103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47" h="1034">
                      <a:moveTo>
                        <a:pt x="209" y="939"/>
                      </a:moveTo>
                      <a:lnTo>
                        <a:pt x="209" y="1034"/>
                      </a:lnTo>
                      <a:lnTo>
                        <a:pt x="179" y="1034"/>
                      </a:lnTo>
                      <a:lnTo>
                        <a:pt x="179" y="936"/>
                      </a:lnTo>
                      <a:lnTo>
                        <a:pt x="156" y="930"/>
                      </a:lnTo>
                      <a:lnTo>
                        <a:pt x="134" y="924"/>
                      </a:lnTo>
                      <a:lnTo>
                        <a:pt x="116" y="916"/>
                      </a:lnTo>
                      <a:lnTo>
                        <a:pt x="99" y="908"/>
                      </a:lnTo>
                      <a:lnTo>
                        <a:pt x="83" y="899"/>
                      </a:lnTo>
                      <a:lnTo>
                        <a:pt x="70" y="888"/>
                      </a:lnTo>
                      <a:lnTo>
                        <a:pt x="58" y="878"/>
                      </a:lnTo>
                      <a:lnTo>
                        <a:pt x="48" y="867"/>
                      </a:lnTo>
                      <a:lnTo>
                        <a:pt x="40" y="857"/>
                      </a:lnTo>
                      <a:lnTo>
                        <a:pt x="32" y="847"/>
                      </a:lnTo>
                      <a:lnTo>
                        <a:pt x="25" y="836"/>
                      </a:lnTo>
                      <a:lnTo>
                        <a:pt x="19" y="826"/>
                      </a:lnTo>
                      <a:lnTo>
                        <a:pt x="15" y="815"/>
                      </a:lnTo>
                      <a:lnTo>
                        <a:pt x="11" y="806"/>
                      </a:lnTo>
                      <a:lnTo>
                        <a:pt x="8" y="797"/>
                      </a:lnTo>
                      <a:lnTo>
                        <a:pt x="5" y="788"/>
                      </a:lnTo>
                      <a:lnTo>
                        <a:pt x="4" y="781"/>
                      </a:lnTo>
                      <a:lnTo>
                        <a:pt x="2" y="765"/>
                      </a:lnTo>
                      <a:lnTo>
                        <a:pt x="0" y="747"/>
                      </a:lnTo>
                      <a:lnTo>
                        <a:pt x="2" y="727"/>
                      </a:lnTo>
                      <a:lnTo>
                        <a:pt x="4" y="719"/>
                      </a:lnTo>
                      <a:lnTo>
                        <a:pt x="8" y="708"/>
                      </a:lnTo>
                      <a:lnTo>
                        <a:pt x="13" y="698"/>
                      </a:lnTo>
                      <a:lnTo>
                        <a:pt x="19" y="687"/>
                      </a:lnTo>
                      <a:lnTo>
                        <a:pt x="26" y="678"/>
                      </a:lnTo>
                      <a:lnTo>
                        <a:pt x="36" y="671"/>
                      </a:lnTo>
                      <a:lnTo>
                        <a:pt x="45" y="665"/>
                      </a:lnTo>
                      <a:lnTo>
                        <a:pt x="56" y="664"/>
                      </a:lnTo>
                      <a:lnTo>
                        <a:pt x="67" y="665"/>
                      </a:lnTo>
                      <a:lnTo>
                        <a:pt x="77" y="669"/>
                      </a:lnTo>
                      <a:lnTo>
                        <a:pt x="86" y="677"/>
                      </a:lnTo>
                      <a:lnTo>
                        <a:pt x="94" y="687"/>
                      </a:lnTo>
                      <a:lnTo>
                        <a:pt x="101" y="698"/>
                      </a:lnTo>
                      <a:lnTo>
                        <a:pt x="106" y="711"/>
                      </a:lnTo>
                      <a:lnTo>
                        <a:pt x="109" y="726"/>
                      </a:lnTo>
                      <a:lnTo>
                        <a:pt x="110" y="742"/>
                      </a:lnTo>
                      <a:lnTo>
                        <a:pt x="109" y="757"/>
                      </a:lnTo>
                      <a:lnTo>
                        <a:pt x="107" y="771"/>
                      </a:lnTo>
                      <a:lnTo>
                        <a:pt x="103" y="783"/>
                      </a:lnTo>
                      <a:lnTo>
                        <a:pt x="97" y="793"/>
                      </a:lnTo>
                      <a:lnTo>
                        <a:pt x="91" y="803"/>
                      </a:lnTo>
                      <a:lnTo>
                        <a:pt x="82" y="811"/>
                      </a:lnTo>
                      <a:lnTo>
                        <a:pt x="74" y="817"/>
                      </a:lnTo>
                      <a:lnTo>
                        <a:pt x="65" y="820"/>
                      </a:lnTo>
                      <a:lnTo>
                        <a:pt x="66" y="830"/>
                      </a:lnTo>
                      <a:lnTo>
                        <a:pt x="68" y="833"/>
                      </a:lnTo>
                      <a:lnTo>
                        <a:pt x="70" y="833"/>
                      </a:lnTo>
                      <a:lnTo>
                        <a:pt x="72" y="838"/>
                      </a:lnTo>
                      <a:lnTo>
                        <a:pt x="77" y="848"/>
                      </a:lnTo>
                      <a:lnTo>
                        <a:pt x="85" y="858"/>
                      </a:lnTo>
                      <a:lnTo>
                        <a:pt x="97" y="869"/>
                      </a:lnTo>
                      <a:lnTo>
                        <a:pt x="110" y="878"/>
                      </a:lnTo>
                      <a:lnTo>
                        <a:pt x="125" y="885"/>
                      </a:lnTo>
                      <a:lnTo>
                        <a:pt x="141" y="893"/>
                      </a:lnTo>
                      <a:lnTo>
                        <a:pt x="160" y="899"/>
                      </a:lnTo>
                      <a:lnTo>
                        <a:pt x="179" y="903"/>
                      </a:lnTo>
                      <a:lnTo>
                        <a:pt x="179" y="586"/>
                      </a:lnTo>
                      <a:lnTo>
                        <a:pt x="145" y="567"/>
                      </a:lnTo>
                      <a:lnTo>
                        <a:pt x="116" y="545"/>
                      </a:lnTo>
                      <a:lnTo>
                        <a:pt x="89" y="521"/>
                      </a:lnTo>
                      <a:lnTo>
                        <a:pt x="65" y="494"/>
                      </a:lnTo>
                      <a:lnTo>
                        <a:pt x="46" y="463"/>
                      </a:lnTo>
                      <a:lnTo>
                        <a:pt x="32" y="427"/>
                      </a:lnTo>
                      <a:lnTo>
                        <a:pt x="22" y="387"/>
                      </a:lnTo>
                      <a:lnTo>
                        <a:pt x="19" y="339"/>
                      </a:lnTo>
                      <a:lnTo>
                        <a:pt x="21" y="295"/>
                      </a:lnTo>
                      <a:lnTo>
                        <a:pt x="30" y="253"/>
                      </a:lnTo>
                      <a:lnTo>
                        <a:pt x="42" y="213"/>
                      </a:lnTo>
                      <a:lnTo>
                        <a:pt x="59" y="179"/>
                      </a:lnTo>
                      <a:lnTo>
                        <a:pt x="81" y="147"/>
                      </a:lnTo>
                      <a:lnTo>
                        <a:pt x="109" y="123"/>
                      </a:lnTo>
                      <a:lnTo>
                        <a:pt x="141" y="104"/>
                      </a:lnTo>
                      <a:lnTo>
                        <a:pt x="179" y="92"/>
                      </a:lnTo>
                      <a:lnTo>
                        <a:pt x="179" y="0"/>
                      </a:lnTo>
                      <a:lnTo>
                        <a:pt x="213" y="0"/>
                      </a:lnTo>
                      <a:lnTo>
                        <a:pt x="213" y="89"/>
                      </a:lnTo>
                      <a:lnTo>
                        <a:pt x="217" y="88"/>
                      </a:lnTo>
                      <a:lnTo>
                        <a:pt x="219" y="88"/>
                      </a:lnTo>
                      <a:lnTo>
                        <a:pt x="221" y="88"/>
                      </a:lnTo>
                      <a:lnTo>
                        <a:pt x="226" y="88"/>
                      </a:lnTo>
                      <a:lnTo>
                        <a:pt x="231" y="88"/>
                      </a:lnTo>
                      <a:lnTo>
                        <a:pt x="236" y="86"/>
                      </a:lnTo>
                      <a:lnTo>
                        <a:pt x="241" y="86"/>
                      </a:lnTo>
                      <a:lnTo>
                        <a:pt x="246" y="86"/>
                      </a:lnTo>
                      <a:lnTo>
                        <a:pt x="246" y="94"/>
                      </a:lnTo>
                      <a:lnTo>
                        <a:pt x="247" y="97"/>
                      </a:lnTo>
                      <a:lnTo>
                        <a:pt x="247" y="98"/>
                      </a:lnTo>
                      <a:lnTo>
                        <a:pt x="247" y="103"/>
                      </a:lnTo>
                      <a:lnTo>
                        <a:pt x="247" y="107"/>
                      </a:lnTo>
                      <a:lnTo>
                        <a:pt x="247" y="115"/>
                      </a:lnTo>
                      <a:lnTo>
                        <a:pt x="247" y="123"/>
                      </a:lnTo>
                      <a:lnTo>
                        <a:pt x="247" y="128"/>
                      </a:lnTo>
                      <a:lnTo>
                        <a:pt x="244" y="128"/>
                      </a:lnTo>
                      <a:lnTo>
                        <a:pt x="240" y="128"/>
                      </a:lnTo>
                      <a:lnTo>
                        <a:pt x="236" y="128"/>
                      </a:lnTo>
                      <a:lnTo>
                        <a:pt x="232" y="128"/>
                      </a:lnTo>
                      <a:lnTo>
                        <a:pt x="227" y="128"/>
                      </a:lnTo>
                      <a:lnTo>
                        <a:pt x="222" y="128"/>
                      </a:lnTo>
                      <a:lnTo>
                        <a:pt x="217" y="129"/>
                      </a:lnTo>
                      <a:lnTo>
                        <a:pt x="213" y="129"/>
                      </a:lnTo>
                      <a:lnTo>
                        <a:pt x="205" y="131"/>
                      </a:lnTo>
                      <a:lnTo>
                        <a:pt x="197" y="132"/>
                      </a:lnTo>
                      <a:lnTo>
                        <a:pt x="190" y="132"/>
                      </a:lnTo>
                      <a:lnTo>
                        <a:pt x="185" y="132"/>
                      </a:lnTo>
                      <a:lnTo>
                        <a:pt x="175" y="135"/>
                      </a:lnTo>
                      <a:lnTo>
                        <a:pt x="165" y="140"/>
                      </a:lnTo>
                      <a:lnTo>
                        <a:pt x="154" y="147"/>
                      </a:lnTo>
                      <a:lnTo>
                        <a:pt x="142" y="156"/>
                      </a:lnTo>
                      <a:lnTo>
                        <a:pt x="132" y="171"/>
                      </a:lnTo>
                      <a:lnTo>
                        <a:pt x="124" y="190"/>
                      </a:lnTo>
                      <a:lnTo>
                        <a:pt x="118" y="216"/>
                      </a:lnTo>
                      <a:lnTo>
                        <a:pt x="115" y="247"/>
                      </a:lnTo>
                      <a:lnTo>
                        <a:pt x="116" y="263"/>
                      </a:lnTo>
                      <a:lnTo>
                        <a:pt x="120" y="280"/>
                      </a:lnTo>
                      <a:lnTo>
                        <a:pt x="125" y="296"/>
                      </a:lnTo>
                      <a:lnTo>
                        <a:pt x="132" y="309"/>
                      </a:lnTo>
                      <a:lnTo>
                        <a:pt x="141" y="324"/>
                      </a:lnTo>
                      <a:lnTo>
                        <a:pt x="153" y="336"/>
                      </a:lnTo>
                      <a:lnTo>
                        <a:pt x="165" y="350"/>
                      </a:lnTo>
                      <a:lnTo>
                        <a:pt x="179" y="360"/>
                      </a:lnTo>
                      <a:lnTo>
                        <a:pt x="185" y="364"/>
                      </a:lnTo>
                      <a:lnTo>
                        <a:pt x="193" y="369"/>
                      </a:lnTo>
                      <a:lnTo>
                        <a:pt x="200" y="372"/>
                      </a:lnTo>
                      <a:lnTo>
                        <a:pt x="206" y="375"/>
                      </a:lnTo>
                      <a:lnTo>
                        <a:pt x="208" y="376"/>
                      </a:lnTo>
                      <a:lnTo>
                        <a:pt x="209" y="376"/>
                      </a:lnTo>
                      <a:lnTo>
                        <a:pt x="211" y="378"/>
                      </a:lnTo>
                      <a:lnTo>
                        <a:pt x="213" y="378"/>
                      </a:lnTo>
                      <a:lnTo>
                        <a:pt x="216" y="379"/>
                      </a:lnTo>
                      <a:lnTo>
                        <a:pt x="220" y="382"/>
                      </a:lnTo>
                      <a:lnTo>
                        <a:pt x="224" y="387"/>
                      </a:lnTo>
                      <a:lnTo>
                        <a:pt x="227" y="388"/>
                      </a:lnTo>
                      <a:lnTo>
                        <a:pt x="231" y="391"/>
                      </a:lnTo>
                      <a:lnTo>
                        <a:pt x="235" y="394"/>
                      </a:lnTo>
                      <a:lnTo>
                        <a:pt x="239" y="399"/>
                      </a:lnTo>
                      <a:lnTo>
                        <a:pt x="245" y="402"/>
                      </a:lnTo>
                      <a:lnTo>
                        <a:pt x="245" y="421"/>
                      </a:lnTo>
                      <a:lnTo>
                        <a:pt x="245" y="448"/>
                      </a:lnTo>
                      <a:lnTo>
                        <a:pt x="245" y="479"/>
                      </a:lnTo>
                      <a:lnTo>
                        <a:pt x="245" y="512"/>
                      </a:lnTo>
                      <a:lnTo>
                        <a:pt x="245" y="547"/>
                      </a:lnTo>
                      <a:lnTo>
                        <a:pt x="245" y="580"/>
                      </a:lnTo>
                      <a:lnTo>
                        <a:pt x="245" y="607"/>
                      </a:lnTo>
                      <a:lnTo>
                        <a:pt x="245" y="622"/>
                      </a:lnTo>
                      <a:lnTo>
                        <a:pt x="243" y="620"/>
                      </a:lnTo>
                      <a:lnTo>
                        <a:pt x="239" y="617"/>
                      </a:lnTo>
                      <a:lnTo>
                        <a:pt x="233" y="614"/>
                      </a:lnTo>
                      <a:lnTo>
                        <a:pt x="227" y="611"/>
                      </a:lnTo>
                      <a:lnTo>
                        <a:pt x="225" y="610"/>
                      </a:lnTo>
                      <a:lnTo>
                        <a:pt x="221" y="608"/>
                      </a:lnTo>
                      <a:lnTo>
                        <a:pt x="217" y="605"/>
                      </a:lnTo>
                      <a:lnTo>
                        <a:pt x="212" y="604"/>
                      </a:lnTo>
                      <a:lnTo>
                        <a:pt x="211" y="909"/>
                      </a:lnTo>
                      <a:lnTo>
                        <a:pt x="216" y="910"/>
                      </a:lnTo>
                      <a:lnTo>
                        <a:pt x="220" y="910"/>
                      </a:lnTo>
                      <a:lnTo>
                        <a:pt x="225" y="910"/>
                      </a:lnTo>
                      <a:lnTo>
                        <a:pt x="229" y="909"/>
                      </a:lnTo>
                      <a:lnTo>
                        <a:pt x="233" y="909"/>
                      </a:lnTo>
                      <a:lnTo>
                        <a:pt x="237" y="908"/>
                      </a:lnTo>
                      <a:lnTo>
                        <a:pt x="241" y="908"/>
                      </a:lnTo>
                      <a:lnTo>
                        <a:pt x="245" y="908"/>
                      </a:lnTo>
                      <a:lnTo>
                        <a:pt x="245" y="916"/>
                      </a:lnTo>
                      <a:lnTo>
                        <a:pt x="246" y="925"/>
                      </a:lnTo>
                      <a:lnTo>
                        <a:pt x="246" y="933"/>
                      </a:lnTo>
                      <a:lnTo>
                        <a:pt x="246" y="939"/>
                      </a:lnTo>
                      <a:lnTo>
                        <a:pt x="243" y="939"/>
                      </a:lnTo>
                      <a:lnTo>
                        <a:pt x="239" y="940"/>
                      </a:lnTo>
                      <a:lnTo>
                        <a:pt x="235" y="940"/>
                      </a:lnTo>
                      <a:lnTo>
                        <a:pt x="230" y="940"/>
                      </a:lnTo>
                      <a:lnTo>
                        <a:pt x="225" y="940"/>
                      </a:lnTo>
                      <a:lnTo>
                        <a:pt x="220" y="940"/>
                      </a:lnTo>
                      <a:lnTo>
                        <a:pt x="215" y="939"/>
                      </a:lnTo>
                      <a:lnTo>
                        <a:pt x="209" y="939"/>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97" name="Freeform 36"/>
                <p:cNvSpPr>
                  <a:spLocks/>
                </p:cNvSpPr>
                <p:nvPr/>
              </p:nvSpPr>
              <p:spPr bwMode="auto">
                <a:xfrm>
                  <a:off x="4032" y="3649"/>
                  <a:ext cx="17" cy="83"/>
                </a:xfrm>
                <a:custGeom>
                  <a:avLst/>
                  <a:gdLst>
                    <a:gd name="T0" fmla="*/ 1 w 34"/>
                    <a:gd name="T1" fmla="*/ 0 h 249"/>
                    <a:gd name="T2" fmla="*/ 1 w 34"/>
                    <a:gd name="T3" fmla="*/ 0 h 249"/>
                    <a:gd name="T4" fmla="*/ 1 w 34"/>
                    <a:gd name="T5" fmla="*/ 0 h 249"/>
                    <a:gd name="T6" fmla="*/ 1 w 34"/>
                    <a:gd name="T7" fmla="*/ 0 h 249"/>
                    <a:gd name="T8" fmla="*/ 1 w 34"/>
                    <a:gd name="T9" fmla="*/ 0 h 249"/>
                    <a:gd name="T10" fmla="*/ 1 w 34"/>
                    <a:gd name="T11" fmla="*/ 0 h 249"/>
                    <a:gd name="T12" fmla="*/ 1 w 34"/>
                    <a:gd name="T13" fmla="*/ 0 h 249"/>
                    <a:gd name="T14" fmla="*/ 1 w 34"/>
                    <a:gd name="T15" fmla="*/ 0 h 249"/>
                    <a:gd name="T16" fmla="*/ 1 w 34"/>
                    <a:gd name="T17" fmla="*/ 0 h 249"/>
                    <a:gd name="T18" fmla="*/ 0 w 34"/>
                    <a:gd name="T19" fmla="*/ 0 h 249"/>
                    <a:gd name="T20" fmla="*/ 0 w 34"/>
                    <a:gd name="T21" fmla="*/ 0 h 249"/>
                    <a:gd name="T22" fmla="*/ 0 w 34"/>
                    <a:gd name="T23" fmla="*/ 0 h 249"/>
                    <a:gd name="T24" fmla="*/ 1 w 34"/>
                    <a:gd name="T25" fmla="*/ 0 h 249"/>
                    <a:gd name="T26" fmla="*/ 1 w 34"/>
                    <a:gd name="T27" fmla="*/ 0 h 249"/>
                    <a:gd name="T28" fmla="*/ 1 w 34"/>
                    <a:gd name="T29" fmla="*/ 0 h 249"/>
                    <a:gd name="T30" fmla="*/ 1 w 34"/>
                    <a:gd name="T31" fmla="*/ 0 h 249"/>
                    <a:gd name="T32" fmla="*/ 1 w 34"/>
                    <a:gd name="T33" fmla="*/ 0 h 249"/>
                    <a:gd name="T34" fmla="*/ 1 w 34"/>
                    <a:gd name="T35" fmla="*/ 0 h 249"/>
                    <a:gd name="T36" fmla="*/ 1 w 34"/>
                    <a:gd name="T37" fmla="*/ 0 h 249"/>
                    <a:gd name="T38" fmla="*/ 1 w 34"/>
                    <a:gd name="T39" fmla="*/ 0 h 24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4"/>
                    <a:gd name="T61" fmla="*/ 0 h 249"/>
                    <a:gd name="T62" fmla="*/ 34 w 34"/>
                    <a:gd name="T63" fmla="*/ 249 h 24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4" h="249">
                      <a:moveTo>
                        <a:pt x="34" y="249"/>
                      </a:moveTo>
                      <a:lnTo>
                        <a:pt x="34" y="2"/>
                      </a:lnTo>
                      <a:lnTo>
                        <a:pt x="29" y="2"/>
                      </a:lnTo>
                      <a:lnTo>
                        <a:pt x="25" y="0"/>
                      </a:lnTo>
                      <a:lnTo>
                        <a:pt x="21" y="0"/>
                      </a:lnTo>
                      <a:lnTo>
                        <a:pt x="18" y="0"/>
                      </a:lnTo>
                      <a:lnTo>
                        <a:pt x="14" y="0"/>
                      </a:lnTo>
                      <a:lnTo>
                        <a:pt x="9" y="0"/>
                      </a:lnTo>
                      <a:lnTo>
                        <a:pt x="4" y="2"/>
                      </a:lnTo>
                      <a:lnTo>
                        <a:pt x="0" y="2"/>
                      </a:lnTo>
                      <a:lnTo>
                        <a:pt x="0" y="112"/>
                      </a:lnTo>
                      <a:lnTo>
                        <a:pt x="0" y="231"/>
                      </a:lnTo>
                      <a:lnTo>
                        <a:pt x="3" y="233"/>
                      </a:lnTo>
                      <a:lnTo>
                        <a:pt x="7" y="235"/>
                      </a:lnTo>
                      <a:lnTo>
                        <a:pt x="11" y="238"/>
                      </a:lnTo>
                      <a:lnTo>
                        <a:pt x="17" y="241"/>
                      </a:lnTo>
                      <a:lnTo>
                        <a:pt x="22" y="244"/>
                      </a:lnTo>
                      <a:lnTo>
                        <a:pt x="26" y="246"/>
                      </a:lnTo>
                      <a:lnTo>
                        <a:pt x="30" y="247"/>
                      </a:lnTo>
                      <a:lnTo>
                        <a:pt x="34" y="249"/>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98" name="Freeform 37"/>
                <p:cNvSpPr>
                  <a:spLocks/>
                </p:cNvSpPr>
                <p:nvPr/>
              </p:nvSpPr>
              <p:spPr bwMode="auto">
                <a:xfrm>
                  <a:off x="4065" y="3606"/>
                  <a:ext cx="108" cy="312"/>
                </a:xfrm>
                <a:custGeom>
                  <a:avLst/>
                  <a:gdLst>
                    <a:gd name="T0" fmla="*/ 1 w 216"/>
                    <a:gd name="T1" fmla="*/ 0 h 936"/>
                    <a:gd name="T2" fmla="*/ 1 w 216"/>
                    <a:gd name="T3" fmla="*/ 0 h 936"/>
                    <a:gd name="T4" fmla="*/ 1 w 216"/>
                    <a:gd name="T5" fmla="*/ 0 h 936"/>
                    <a:gd name="T6" fmla="*/ 1 w 216"/>
                    <a:gd name="T7" fmla="*/ 0 h 936"/>
                    <a:gd name="T8" fmla="*/ 1 w 216"/>
                    <a:gd name="T9" fmla="*/ 0 h 936"/>
                    <a:gd name="T10" fmla="*/ 1 w 216"/>
                    <a:gd name="T11" fmla="*/ 0 h 936"/>
                    <a:gd name="T12" fmla="*/ 1 w 216"/>
                    <a:gd name="T13" fmla="*/ 0 h 936"/>
                    <a:gd name="T14" fmla="*/ 1 w 216"/>
                    <a:gd name="T15" fmla="*/ 0 h 936"/>
                    <a:gd name="T16" fmla="*/ 1 w 216"/>
                    <a:gd name="T17" fmla="*/ 0 h 936"/>
                    <a:gd name="T18" fmla="*/ 1 w 216"/>
                    <a:gd name="T19" fmla="*/ 0 h 936"/>
                    <a:gd name="T20" fmla="*/ 1 w 216"/>
                    <a:gd name="T21" fmla="*/ 0 h 936"/>
                    <a:gd name="T22" fmla="*/ 1 w 216"/>
                    <a:gd name="T23" fmla="*/ 0 h 936"/>
                    <a:gd name="T24" fmla="*/ 1 w 216"/>
                    <a:gd name="T25" fmla="*/ 0 h 936"/>
                    <a:gd name="T26" fmla="*/ 1 w 216"/>
                    <a:gd name="T27" fmla="*/ 0 h 936"/>
                    <a:gd name="T28" fmla="*/ 1 w 216"/>
                    <a:gd name="T29" fmla="*/ 0 h 936"/>
                    <a:gd name="T30" fmla="*/ 1 w 216"/>
                    <a:gd name="T31" fmla="*/ 0 h 936"/>
                    <a:gd name="T32" fmla="*/ 1 w 216"/>
                    <a:gd name="T33" fmla="*/ 0 h 936"/>
                    <a:gd name="T34" fmla="*/ 1 w 216"/>
                    <a:gd name="T35" fmla="*/ 0 h 936"/>
                    <a:gd name="T36" fmla="*/ 1 w 216"/>
                    <a:gd name="T37" fmla="*/ 0 h 936"/>
                    <a:gd name="T38" fmla="*/ 1 w 216"/>
                    <a:gd name="T39" fmla="*/ 0 h 936"/>
                    <a:gd name="T40" fmla="*/ 1 w 216"/>
                    <a:gd name="T41" fmla="*/ 0 h 936"/>
                    <a:gd name="T42" fmla="*/ 1 w 216"/>
                    <a:gd name="T43" fmla="*/ 0 h 936"/>
                    <a:gd name="T44" fmla="*/ 1 w 216"/>
                    <a:gd name="T45" fmla="*/ 0 h 936"/>
                    <a:gd name="T46" fmla="*/ 1 w 216"/>
                    <a:gd name="T47" fmla="*/ 0 h 936"/>
                    <a:gd name="T48" fmla="*/ 1 w 216"/>
                    <a:gd name="T49" fmla="*/ 0 h 936"/>
                    <a:gd name="T50" fmla="*/ 1 w 216"/>
                    <a:gd name="T51" fmla="*/ 0 h 936"/>
                    <a:gd name="T52" fmla="*/ 1 w 216"/>
                    <a:gd name="T53" fmla="*/ 0 h 936"/>
                    <a:gd name="T54" fmla="*/ 1 w 216"/>
                    <a:gd name="T55" fmla="*/ 0 h 936"/>
                    <a:gd name="T56" fmla="*/ 1 w 216"/>
                    <a:gd name="T57" fmla="*/ 0 h 936"/>
                    <a:gd name="T58" fmla="*/ 1 w 216"/>
                    <a:gd name="T59" fmla="*/ 0 h 936"/>
                    <a:gd name="T60" fmla="*/ 1 w 216"/>
                    <a:gd name="T61" fmla="*/ 0 h 936"/>
                    <a:gd name="T62" fmla="*/ 1 w 216"/>
                    <a:gd name="T63" fmla="*/ 0 h 936"/>
                    <a:gd name="T64" fmla="*/ 1 w 216"/>
                    <a:gd name="T65" fmla="*/ 0 h 936"/>
                    <a:gd name="T66" fmla="*/ 1 w 216"/>
                    <a:gd name="T67" fmla="*/ 0 h 936"/>
                    <a:gd name="T68" fmla="*/ 1 w 216"/>
                    <a:gd name="T69" fmla="*/ 0 h 936"/>
                    <a:gd name="T70" fmla="*/ 1 w 216"/>
                    <a:gd name="T71" fmla="*/ 0 h 936"/>
                    <a:gd name="T72" fmla="*/ 1 w 216"/>
                    <a:gd name="T73" fmla="*/ 0 h 936"/>
                    <a:gd name="T74" fmla="*/ 1 w 216"/>
                    <a:gd name="T75" fmla="*/ 0 h 936"/>
                    <a:gd name="T76" fmla="*/ 1 w 216"/>
                    <a:gd name="T77" fmla="*/ 0 h 936"/>
                    <a:gd name="T78" fmla="*/ 1 w 216"/>
                    <a:gd name="T79" fmla="*/ 0 h 936"/>
                    <a:gd name="T80" fmla="*/ 1 w 216"/>
                    <a:gd name="T81" fmla="*/ 0 h 936"/>
                    <a:gd name="T82" fmla="*/ 1 w 216"/>
                    <a:gd name="T83" fmla="*/ 0 h 936"/>
                    <a:gd name="T84" fmla="*/ 1 w 216"/>
                    <a:gd name="T85" fmla="*/ 0 h 936"/>
                    <a:gd name="T86" fmla="*/ 1 w 216"/>
                    <a:gd name="T87" fmla="*/ 0 h 936"/>
                    <a:gd name="T88" fmla="*/ 1 w 216"/>
                    <a:gd name="T89" fmla="*/ 0 h 936"/>
                    <a:gd name="T90" fmla="*/ 1 w 216"/>
                    <a:gd name="T91" fmla="*/ 0 h 936"/>
                    <a:gd name="T92" fmla="*/ 1 w 216"/>
                    <a:gd name="T93" fmla="*/ 0 h 936"/>
                    <a:gd name="T94" fmla="*/ 1 w 216"/>
                    <a:gd name="T95" fmla="*/ 0 h 936"/>
                    <a:gd name="T96" fmla="*/ 1 w 216"/>
                    <a:gd name="T97" fmla="*/ 0 h 936"/>
                    <a:gd name="T98" fmla="*/ 1 w 216"/>
                    <a:gd name="T99" fmla="*/ 0 h 936"/>
                    <a:gd name="T100" fmla="*/ 1 w 216"/>
                    <a:gd name="T101" fmla="*/ 0 h 936"/>
                    <a:gd name="T102" fmla="*/ 1 w 216"/>
                    <a:gd name="T103" fmla="*/ 0 h 936"/>
                    <a:gd name="T104" fmla="*/ 1 w 216"/>
                    <a:gd name="T105" fmla="*/ 0 h 936"/>
                    <a:gd name="T106" fmla="*/ 1 w 216"/>
                    <a:gd name="T107" fmla="*/ 0 h 936"/>
                    <a:gd name="T108" fmla="*/ 1 w 216"/>
                    <a:gd name="T109" fmla="*/ 0 h 936"/>
                    <a:gd name="T110" fmla="*/ 1 w 216"/>
                    <a:gd name="T111" fmla="*/ 0 h 936"/>
                    <a:gd name="T112" fmla="*/ 0 w 216"/>
                    <a:gd name="T113" fmla="*/ 0 h 936"/>
                    <a:gd name="T114" fmla="*/ 1 w 216"/>
                    <a:gd name="T115" fmla="*/ 0 h 9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16"/>
                    <a:gd name="T175" fmla="*/ 0 h 936"/>
                    <a:gd name="T176" fmla="*/ 216 w 216"/>
                    <a:gd name="T177" fmla="*/ 936 h 9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16" h="936">
                      <a:moveTo>
                        <a:pt x="2" y="79"/>
                      </a:moveTo>
                      <a:lnTo>
                        <a:pt x="2" y="0"/>
                      </a:lnTo>
                      <a:lnTo>
                        <a:pt x="38" y="0"/>
                      </a:lnTo>
                      <a:lnTo>
                        <a:pt x="38" y="91"/>
                      </a:lnTo>
                      <a:lnTo>
                        <a:pt x="74" y="101"/>
                      </a:lnTo>
                      <a:lnTo>
                        <a:pt x="106" y="116"/>
                      </a:lnTo>
                      <a:lnTo>
                        <a:pt x="130" y="135"/>
                      </a:lnTo>
                      <a:lnTo>
                        <a:pt x="150" y="159"/>
                      </a:lnTo>
                      <a:lnTo>
                        <a:pt x="164" y="184"/>
                      </a:lnTo>
                      <a:lnTo>
                        <a:pt x="173" y="211"/>
                      </a:lnTo>
                      <a:lnTo>
                        <a:pt x="179" y="238"/>
                      </a:lnTo>
                      <a:lnTo>
                        <a:pt x="180" y="265"/>
                      </a:lnTo>
                      <a:lnTo>
                        <a:pt x="179" y="281"/>
                      </a:lnTo>
                      <a:lnTo>
                        <a:pt x="176" y="296"/>
                      </a:lnTo>
                      <a:lnTo>
                        <a:pt x="171" y="309"/>
                      </a:lnTo>
                      <a:lnTo>
                        <a:pt x="165" y="321"/>
                      </a:lnTo>
                      <a:lnTo>
                        <a:pt x="157" y="332"/>
                      </a:lnTo>
                      <a:lnTo>
                        <a:pt x="147" y="339"/>
                      </a:lnTo>
                      <a:lnTo>
                        <a:pt x="138" y="344"/>
                      </a:lnTo>
                      <a:lnTo>
                        <a:pt x="127" y="345"/>
                      </a:lnTo>
                      <a:lnTo>
                        <a:pt x="116" y="344"/>
                      </a:lnTo>
                      <a:lnTo>
                        <a:pt x="106" y="339"/>
                      </a:lnTo>
                      <a:lnTo>
                        <a:pt x="97" y="332"/>
                      </a:lnTo>
                      <a:lnTo>
                        <a:pt x="89" y="321"/>
                      </a:lnTo>
                      <a:lnTo>
                        <a:pt x="82" y="311"/>
                      </a:lnTo>
                      <a:lnTo>
                        <a:pt x="77" y="298"/>
                      </a:lnTo>
                      <a:lnTo>
                        <a:pt x="74" y="283"/>
                      </a:lnTo>
                      <a:lnTo>
                        <a:pt x="73" y="266"/>
                      </a:lnTo>
                      <a:lnTo>
                        <a:pt x="74" y="253"/>
                      </a:lnTo>
                      <a:lnTo>
                        <a:pt x="76" y="240"/>
                      </a:lnTo>
                      <a:lnTo>
                        <a:pt x="80" y="226"/>
                      </a:lnTo>
                      <a:lnTo>
                        <a:pt x="85" y="216"/>
                      </a:lnTo>
                      <a:lnTo>
                        <a:pt x="91" y="207"/>
                      </a:lnTo>
                      <a:lnTo>
                        <a:pt x="98" y="199"/>
                      </a:lnTo>
                      <a:lnTo>
                        <a:pt x="106" y="193"/>
                      </a:lnTo>
                      <a:lnTo>
                        <a:pt x="115" y="189"/>
                      </a:lnTo>
                      <a:lnTo>
                        <a:pt x="115" y="183"/>
                      </a:lnTo>
                      <a:lnTo>
                        <a:pt x="115" y="180"/>
                      </a:lnTo>
                      <a:lnTo>
                        <a:pt x="115" y="179"/>
                      </a:lnTo>
                      <a:lnTo>
                        <a:pt x="114" y="173"/>
                      </a:lnTo>
                      <a:lnTo>
                        <a:pt x="107" y="164"/>
                      </a:lnTo>
                      <a:lnTo>
                        <a:pt x="99" y="155"/>
                      </a:lnTo>
                      <a:lnTo>
                        <a:pt x="90" y="149"/>
                      </a:lnTo>
                      <a:lnTo>
                        <a:pt x="79" y="143"/>
                      </a:lnTo>
                      <a:lnTo>
                        <a:pt x="68" y="138"/>
                      </a:lnTo>
                      <a:lnTo>
                        <a:pt x="57" y="135"/>
                      </a:lnTo>
                      <a:lnTo>
                        <a:pt x="46" y="132"/>
                      </a:lnTo>
                      <a:lnTo>
                        <a:pt x="36" y="132"/>
                      </a:lnTo>
                      <a:lnTo>
                        <a:pt x="36" y="428"/>
                      </a:lnTo>
                      <a:lnTo>
                        <a:pt x="53" y="437"/>
                      </a:lnTo>
                      <a:lnTo>
                        <a:pt x="70" y="448"/>
                      </a:lnTo>
                      <a:lnTo>
                        <a:pt x="88" y="458"/>
                      </a:lnTo>
                      <a:lnTo>
                        <a:pt x="104" y="467"/>
                      </a:lnTo>
                      <a:lnTo>
                        <a:pt x="119" y="479"/>
                      </a:lnTo>
                      <a:lnTo>
                        <a:pt x="134" y="491"/>
                      </a:lnTo>
                      <a:lnTo>
                        <a:pt x="149" y="503"/>
                      </a:lnTo>
                      <a:lnTo>
                        <a:pt x="161" y="516"/>
                      </a:lnTo>
                      <a:lnTo>
                        <a:pt x="173" y="530"/>
                      </a:lnTo>
                      <a:lnTo>
                        <a:pt x="184" y="546"/>
                      </a:lnTo>
                      <a:lnTo>
                        <a:pt x="193" y="562"/>
                      </a:lnTo>
                      <a:lnTo>
                        <a:pt x="200" y="582"/>
                      </a:lnTo>
                      <a:lnTo>
                        <a:pt x="207" y="601"/>
                      </a:lnTo>
                      <a:lnTo>
                        <a:pt x="212" y="623"/>
                      </a:lnTo>
                      <a:lnTo>
                        <a:pt x="215" y="647"/>
                      </a:lnTo>
                      <a:lnTo>
                        <a:pt x="216" y="672"/>
                      </a:lnTo>
                      <a:lnTo>
                        <a:pt x="216" y="698"/>
                      </a:lnTo>
                      <a:lnTo>
                        <a:pt x="214" y="722"/>
                      </a:lnTo>
                      <a:lnTo>
                        <a:pt x="212" y="745"/>
                      </a:lnTo>
                      <a:lnTo>
                        <a:pt x="207" y="768"/>
                      </a:lnTo>
                      <a:lnTo>
                        <a:pt x="202" y="790"/>
                      </a:lnTo>
                      <a:lnTo>
                        <a:pt x="196" y="811"/>
                      </a:lnTo>
                      <a:lnTo>
                        <a:pt x="188" y="830"/>
                      </a:lnTo>
                      <a:lnTo>
                        <a:pt x="179" y="848"/>
                      </a:lnTo>
                      <a:lnTo>
                        <a:pt x="168" y="864"/>
                      </a:lnTo>
                      <a:lnTo>
                        <a:pt x="156" y="879"/>
                      </a:lnTo>
                      <a:lnTo>
                        <a:pt x="141" y="894"/>
                      </a:lnTo>
                      <a:lnTo>
                        <a:pt x="125" y="906"/>
                      </a:lnTo>
                      <a:lnTo>
                        <a:pt x="106" y="916"/>
                      </a:lnTo>
                      <a:lnTo>
                        <a:pt x="85" y="924"/>
                      </a:lnTo>
                      <a:lnTo>
                        <a:pt x="63" y="931"/>
                      </a:lnTo>
                      <a:lnTo>
                        <a:pt x="38" y="936"/>
                      </a:lnTo>
                      <a:lnTo>
                        <a:pt x="37" y="933"/>
                      </a:lnTo>
                      <a:lnTo>
                        <a:pt x="37" y="930"/>
                      </a:lnTo>
                      <a:lnTo>
                        <a:pt x="37" y="925"/>
                      </a:lnTo>
                      <a:lnTo>
                        <a:pt x="37" y="919"/>
                      </a:lnTo>
                      <a:lnTo>
                        <a:pt x="37" y="915"/>
                      </a:lnTo>
                      <a:lnTo>
                        <a:pt x="37" y="909"/>
                      </a:lnTo>
                      <a:lnTo>
                        <a:pt x="37" y="905"/>
                      </a:lnTo>
                      <a:lnTo>
                        <a:pt x="37" y="899"/>
                      </a:lnTo>
                      <a:lnTo>
                        <a:pt x="53" y="891"/>
                      </a:lnTo>
                      <a:lnTo>
                        <a:pt x="66" y="881"/>
                      </a:lnTo>
                      <a:lnTo>
                        <a:pt x="77" y="867"/>
                      </a:lnTo>
                      <a:lnTo>
                        <a:pt x="86" y="852"/>
                      </a:lnTo>
                      <a:lnTo>
                        <a:pt x="94" y="836"/>
                      </a:lnTo>
                      <a:lnTo>
                        <a:pt x="99" y="818"/>
                      </a:lnTo>
                      <a:lnTo>
                        <a:pt x="102" y="797"/>
                      </a:lnTo>
                      <a:lnTo>
                        <a:pt x="103" y="775"/>
                      </a:lnTo>
                      <a:lnTo>
                        <a:pt x="102" y="751"/>
                      </a:lnTo>
                      <a:lnTo>
                        <a:pt x="98" y="730"/>
                      </a:lnTo>
                      <a:lnTo>
                        <a:pt x="92" y="711"/>
                      </a:lnTo>
                      <a:lnTo>
                        <a:pt x="84" y="693"/>
                      </a:lnTo>
                      <a:lnTo>
                        <a:pt x="73" y="678"/>
                      </a:lnTo>
                      <a:lnTo>
                        <a:pt x="62" y="664"/>
                      </a:lnTo>
                      <a:lnTo>
                        <a:pt x="48" y="652"/>
                      </a:lnTo>
                      <a:lnTo>
                        <a:pt x="32" y="640"/>
                      </a:lnTo>
                      <a:lnTo>
                        <a:pt x="28" y="638"/>
                      </a:lnTo>
                      <a:lnTo>
                        <a:pt x="24" y="637"/>
                      </a:lnTo>
                      <a:lnTo>
                        <a:pt x="20" y="634"/>
                      </a:lnTo>
                      <a:lnTo>
                        <a:pt x="16" y="632"/>
                      </a:lnTo>
                      <a:lnTo>
                        <a:pt x="12" y="629"/>
                      </a:lnTo>
                      <a:lnTo>
                        <a:pt x="8" y="626"/>
                      </a:lnTo>
                      <a:lnTo>
                        <a:pt x="4" y="625"/>
                      </a:lnTo>
                      <a:lnTo>
                        <a:pt x="0" y="622"/>
                      </a:lnTo>
                      <a:lnTo>
                        <a:pt x="0" y="510"/>
                      </a:lnTo>
                      <a:lnTo>
                        <a:pt x="1" y="333"/>
                      </a:lnTo>
                      <a:lnTo>
                        <a:pt x="2" y="164"/>
                      </a:lnTo>
                      <a:lnTo>
                        <a:pt x="2" y="79"/>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20586" name="Text Box 38"/>
            <p:cNvSpPr txBox="1">
              <a:spLocks noChangeArrowheads="1"/>
            </p:cNvSpPr>
            <p:nvPr/>
          </p:nvSpPr>
          <p:spPr bwMode="auto">
            <a:xfrm>
              <a:off x="2700" y="2053"/>
              <a:ext cx="13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algn="ctr" eaLnBrk="0" fontAlgn="base" hangingPunct="0">
                <a:spcBef>
                  <a:spcPct val="50000"/>
                </a:spcBef>
                <a:spcAft>
                  <a:spcPct val="30000"/>
                </a:spcAft>
                <a:buClr>
                  <a:schemeClr val="tx1"/>
                </a:buClr>
                <a:defRPr sz="2000" b="1">
                  <a:solidFill>
                    <a:schemeClr val="bg1"/>
                  </a:solidFill>
                  <a:latin typeface="Arial" charset="0"/>
                </a:defRPr>
              </a:lvl6pPr>
              <a:lvl7pPr marL="2971800" indent="-228600" algn="ctr" eaLnBrk="0" fontAlgn="base" hangingPunct="0">
                <a:spcBef>
                  <a:spcPct val="50000"/>
                </a:spcBef>
                <a:spcAft>
                  <a:spcPct val="30000"/>
                </a:spcAft>
                <a:buClr>
                  <a:schemeClr val="tx1"/>
                </a:buClr>
                <a:defRPr sz="2000" b="1">
                  <a:solidFill>
                    <a:schemeClr val="bg1"/>
                  </a:solidFill>
                  <a:latin typeface="Arial" charset="0"/>
                </a:defRPr>
              </a:lvl7pPr>
              <a:lvl8pPr marL="3429000" indent="-228600" algn="ctr" eaLnBrk="0" fontAlgn="base" hangingPunct="0">
                <a:spcBef>
                  <a:spcPct val="50000"/>
                </a:spcBef>
                <a:spcAft>
                  <a:spcPct val="30000"/>
                </a:spcAft>
                <a:buClr>
                  <a:schemeClr val="tx1"/>
                </a:buClr>
                <a:defRPr sz="2000" b="1">
                  <a:solidFill>
                    <a:schemeClr val="bg1"/>
                  </a:solidFill>
                  <a:latin typeface="Arial" charset="0"/>
                </a:defRPr>
              </a:lvl8pPr>
              <a:lvl9pPr marL="3886200" indent="-228600" algn="ctr" eaLnBrk="0" fontAlgn="base" hangingPunct="0">
                <a:spcBef>
                  <a:spcPct val="50000"/>
                </a:spcBef>
                <a:spcAft>
                  <a:spcPct val="30000"/>
                </a:spcAft>
                <a:buClr>
                  <a:schemeClr val="tx1"/>
                </a:buClr>
                <a:defRPr sz="2000" b="1">
                  <a:solidFill>
                    <a:schemeClr val="bg1"/>
                  </a:solidFill>
                  <a:latin typeface="Arial" charset="0"/>
                </a:defRPr>
              </a:lvl9pPr>
            </a:lstStyle>
            <a:p>
              <a:pPr eaLnBrk="1" hangingPunct="1"/>
              <a:r>
                <a:rPr lang="en-GB" sz="1200">
                  <a:solidFill>
                    <a:srgbClr val="04628C"/>
                  </a:solidFill>
                </a:rPr>
                <a:t>DR</a:t>
              </a:r>
            </a:p>
          </p:txBody>
        </p:sp>
        <p:sp>
          <p:nvSpPr>
            <p:cNvPr id="20587" name="Text Box 39"/>
            <p:cNvSpPr txBox="1">
              <a:spLocks noChangeArrowheads="1"/>
            </p:cNvSpPr>
            <p:nvPr/>
          </p:nvSpPr>
          <p:spPr bwMode="auto">
            <a:xfrm>
              <a:off x="2927" y="2052"/>
              <a:ext cx="96"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algn="ctr" eaLnBrk="0" fontAlgn="base" hangingPunct="0">
                <a:spcBef>
                  <a:spcPct val="50000"/>
                </a:spcBef>
                <a:spcAft>
                  <a:spcPct val="30000"/>
                </a:spcAft>
                <a:buClr>
                  <a:schemeClr val="tx1"/>
                </a:buClr>
                <a:defRPr sz="2000" b="1">
                  <a:solidFill>
                    <a:schemeClr val="bg1"/>
                  </a:solidFill>
                  <a:latin typeface="Arial" charset="0"/>
                </a:defRPr>
              </a:lvl6pPr>
              <a:lvl7pPr marL="2971800" indent="-228600" algn="ctr" eaLnBrk="0" fontAlgn="base" hangingPunct="0">
                <a:spcBef>
                  <a:spcPct val="50000"/>
                </a:spcBef>
                <a:spcAft>
                  <a:spcPct val="30000"/>
                </a:spcAft>
                <a:buClr>
                  <a:schemeClr val="tx1"/>
                </a:buClr>
                <a:defRPr sz="2000" b="1">
                  <a:solidFill>
                    <a:schemeClr val="bg1"/>
                  </a:solidFill>
                  <a:latin typeface="Arial" charset="0"/>
                </a:defRPr>
              </a:lvl7pPr>
              <a:lvl8pPr marL="3429000" indent="-228600" algn="ctr" eaLnBrk="0" fontAlgn="base" hangingPunct="0">
                <a:spcBef>
                  <a:spcPct val="50000"/>
                </a:spcBef>
                <a:spcAft>
                  <a:spcPct val="30000"/>
                </a:spcAft>
                <a:buClr>
                  <a:schemeClr val="tx1"/>
                </a:buClr>
                <a:defRPr sz="2000" b="1">
                  <a:solidFill>
                    <a:schemeClr val="bg1"/>
                  </a:solidFill>
                  <a:latin typeface="Arial" charset="0"/>
                </a:defRPr>
              </a:lvl8pPr>
              <a:lvl9pPr marL="3886200" indent="-228600" algn="ctr" eaLnBrk="0" fontAlgn="base" hangingPunct="0">
                <a:spcBef>
                  <a:spcPct val="50000"/>
                </a:spcBef>
                <a:spcAft>
                  <a:spcPct val="30000"/>
                </a:spcAft>
                <a:buClr>
                  <a:schemeClr val="tx1"/>
                </a:buClr>
                <a:defRPr sz="2000" b="1">
                  <a:solidFill>
                    <a:schemeClr val="bg1"/>
                  </a:solidFill>
                  <a:latin typeface="Arial" charset="0"/>
                </a:defRPr>
              </a:lvl9pPr>
            </a:lstStyle>
            <a:p>
              <a:pPr eaLnBrk="1" hangingPunct="1"/>
              <a:r>
                <a:rPr lang="en-GB" sz="1200">
                  <a:solidFill>
                    <a:srgbClr val="D33941"/>
                  </a:solidFill>
                </a:rPr>
                <a:t>CR</a:t>
              </a:r>
            </a:p>
          </p:txBody>
        </p:sp>
      </p:grpSp>
      <p:sp>
        <p:nvSpPr>
          <p:cNvPr id="20496" name="Line 40"/>
          <p:cNvSpPr>
            <a:spLocks noChangeShapeType="1"/>
          </p:cNvSpPr>
          <p:nvPr/>
        </p:nvSpPr>
        <p:spPr bwMode="auto">
          <a:xfrm>
            <a:off x="4138613" y="2330450"/>
            <a:ext cx="1095375" cy="746125"/>
          </a:xfrm>
          <a:prstGeom prst="line">
            <a:avLst/>
          </a:prstGeom>
          <a:noFill/>
          <a:ln w="38100">
            <a:solidFill>
              <a:srgbClr val="04628C"/>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497" name="Line 41"/>
          <p:cNvSpPr>
            <a:spLocks noChangeShapeType="1"/>
          </p:cNvSpPr>
          <p:nvPr/>
        </p:nvSpPr>
        <p:spPr bwMode="auto">
          <a:xfrm>
            <a:off x="4113213" y="4573588"/>
            <a:ext cx="1039812" cy="622300"/>
          </a:xfrm>
          <a:prstGeom prst="line">
            <a:avLst/>
          </a:prstGeom>
          <a:noFill/>
          <a:ln w="38100">
            <a:solidFill>
              <a:srgbClr val="04628C"/>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498" name="Line 42"/>
          <p:cNvSpPr>
            <a:spLocks noChangeShapeType="1"/>
          </p:cNvSpPr>
          <p:nvPr/>
        </p:nvSpPr>
        <p:spPr bwMode="auto">
          <a:xfrm flipV="1">
            <a:off x="4152900" y="1368425"/>
            <a:ext cx="1404938" cy="769938"/>
          </a:xfrm>
          <a:prstGeom prst="line">
            <a:avLst/>
          </a:prstGeom>
          <a:noFill/>
          <a:ln w="38100">
            <a:solidFill>
              <a:srgbClr val="04628C"/>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499" name="Line 43"/>
          <p:cNvSpPr>
            <a:spLocks noChangeShapeType="1"/>
          </p:cNvSpPr>
          <p:nvPr/>
        </p:nvSpPr>
        <p:spPr bwMode="auto">
          <a:xfrm>
            <a:off x="4178300" y="2246313"/>
            <a:ext cx="2128838" cy="655637"/>
          </a:xfrm>
          <a:prstGeom prst="line">
            <a:avLst/>
          </a:prstGeom>
          <a:noFill/>
          <a:ln w="38100">
            <a:solidFill>
              <a:srgbClr val="993300"/>
            </a:solidFill>
            <a:prstDash val="sysDot"/>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0500" name="Group 44"/>
          <p:cNvGrpSpPr>
            <a:grpSpLocks/>
          </p:cNvGrpSpPr>
          <p:nvPr/>
        </p:nvGrpSpPr>
        <p:grpSpPr bwMode="auto">
          <a:xfrm>
            <a:off x="5054600" y="4914900"/>
            <a:ext cx="819150" cy="869950"/>
            <a:chOff x="2687" y="1773"/>
            <a:chExt cx="357" cy="437"/>
          </a:xfrm>
        </p:grpSpPr>
        <p:grpSp>
          <p:nvGrpSpPr>
            <p:cNvPr id="20571" name="Group 45"/>
            <p:cNvGrpSpPr>
              <a:grpSpLocks/>
            </p:cNvGrpSpPr>
            <p:nvPr/>
          </p:nvGrpSpPr>
          <p:grpSpPr bwMode="auto">
            <a:xfrm>
              <a:off x="2687" y="1773"/>
              <a:ext cx="357" cy="437"/>
              <a:chOff x="3447" y="2235"/>
              <a:chExt cx="261" cy="385"/>
            </a:xfrm>
          </p:grpSpPr>
          <p:sp>
            <p:nvSpPr>
              <p:cNvPr id="20574" name="Line 46"/>
              <p:cNvSpPr>
                <a:spLocks noChangeShapeType="1"/>
              </p:cNvSpPr>
              <p:nvPr/>
            </p:nvSpPr>
            <p:spPr bwMode="auto">
              <a:xfrm>
                <a:off x="3447" y="2435"/>
                <a:ext cx="261"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75" name="Line 47"/>
              <p:cNvSpPr>
                <a:spLocks noChangeShapeType="1"/>
              </p:cNvSpPr>
              <p:nvPr/>
            </p:nvSpPr>
            <p:spPr bwMode="auto">
              <a:xfrm>
                <a:off x="3578" y="2435"/>
                <a:ext cx="0" cy="18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0576" name="Group 48"/>
              <p:cNvGrpSpPr>
                <a:grpSpLocks/>
              </p:cNvGrpSpPr>
              <p:nvPr/>
            </p:nvGrpSpPr>
            <p:grpSpPr bwMode="auto">
              <a:xfrm>
                <a:off x="3516" y="2235"/>
                <a:ext cx="111" cy="198"/>
                <a:chOff x="3943" y="3606"/>
                <a:chExt cx="242" cy="363"/>
              </a:xfrm>
            </p:grpSpPr>
            <p:sp>
              <p:nvSpPr>
                <p:cNvPr id="20577" name="Freeform 49"/>
                <p:cNvSpPr>
                  <a:spLocks/>
                </p:cNvSpPr>
                <p:nvPr/>
              </p:nvSpPr>
              <p:spPr bwMode="auto">
                <a:xfrm>
                  <a:off x="4077" y="3832"/>
                  <a:ext cx="19" cy="137"/>
                </a:xfrm>
                <a:custGeom>
                  <a:avLst/>
                  <a:gdLst>
                    <a:gd name="T0" fmla="*/ 1 w 38"/>
                    <a:gd name="T1" fmla="*/ 0 h 412"/>
                    <a:gd name="T2" fmla="*/ 1 w 38"/>
                    <a:gd name="T3" fmla="*/ 0 h 412"/>
                    <a:gd name="T4" fmla="*/ 1 w 38"/>
                    <a:gd name="T5" fmla="*/ 0 h 412"/>
                    <a:gd name="T6" fmla="*/ 1 w 38"/>
                    <a:gd name="T7" fmla="*/ 0 h 412"/>
                    <a:gd name="T8" fmla="*/ 1 w 38"/>
                    <a:gd name="T9" fmla="*/ 0 h 412"/>
                    <a:gd name="T10" fmla="*/ 1 w 38"/>
                    <a:gd name="T11" fmla="*/ 0 h 412"/>
                    <a:gd name="T12" fmla="*/ 1 w 38"/>
                    <a:gd name="T13" fmla="*/ 0 h 412"/>
                    <a:gd name="T14" fmla="*/ 1 w 38"/>
                    <a:gd name="T15" fmla="*/ 0 h 412"/>
                    <a:gd name="T16" fmla="*/ 1 w 38"/>
                    <a:gd name="T17" fmla="*/ 0 h 412"/>
                    <a:gd name="T18" fmla="*/ 1 w 38"/>
                    <a:gd name="T19" fmla="*/ 0 h 412"/>
                    <a:gd name="T20" fmla="*/ 1 w 38"/>
                    <a:gd name="T21" fmla="*/ 0 h 412"/>
                    <a:gd name="T22" fmla="*/ 0 w 38"/>
                    <a:gd name="T23" fmla="*/ 0 h 412"/>
                    <a:gd name="T24" fmla="*/ 0 w 38"/>
                    <a:gd name="T25" fmla="*/ 0 h 412"/>
                    <a:gd name="T26" fmla="*/ 0 w 38"/>
                    <a:gd name="T27" fmla="*/ 0 h 412"/>
                    <a:gd name="T28" fmla="*/ 0 w 38"/>
                    <a:gd name="T29" fmla="*/ 0 h 412"/>
                    <a:gd name="T30" fmla="*/ 0 w 38"/>
                    <a:gd name="T31" fmla="*/ 0 h 412"/>
                    <a:gd name="T32" fmla="*/ 0 w 38"/>
                    <a:gd name="T33" fmla="*/ 0 h 412"/>
                    <a:gd name="T34" fmla="*/ 1 w 38"/>
                    <a:gd name="T35" fmla="*/ 0 h 412"/>
                    <a:gd name="T36" fmla="*/ 1 w 38"/>
                    <a:gd name="T37" fmla="*/ 0 h 412"/>
                    <a:gd name="T38" fmla="*/ 1 w 38"/>
                    <a:gd name="T39" fmla="*/ 0 h 412"/>
                    <a:gd name="T40" fmla="*/ 1 w 38"/>
                    <a:gd name="T41" fmla="*/ 0 h 412"/>
                    <a:gd name="T42" fmla="*/ 1 w 38"/>
                    <a:gd name="T43" fmla="*/ 0 h 412"/>
                    <a:gd name="T44" fmla="*/ 1 w 38"/>
                    <a:gd name="T45" fmla="*/ 0 h 412"/>
                    <a:gd name="T46" fmla="*/ 1 w 38"/>
                    <a:gd name="T47" fmla="*/ 0 h 412"/>
                    <a:gd name="T48" fmla="*/ 1 w 38"/>
                    <a:gd name="T49" fmla="*/ 0 h 412"/>
                    <a:gd name="T50" fmla="*/ 1 w 38"/>
                    <a:gd name="T51" fmla="*/ 0 h 41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412"/>
                    <a:gd name="T80" fmla="*/ 38 w 38"/>
                    <a:gd name="T81" fmla="*/ 412 h 41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412">
                      <a:moveTo>
                        <a:pt x="36" y="180"/>
                      </a:moveTo>
                      <a:lnTo>
                        <a:pt x="36" y="259"/>
                      </a:lnTo>
                      <a:lnTo>
                        <a:pt x="36" y="271"/>
                      </a:lnTo>
                      <a:lnTo>
                        <a:pt x="37" y="286"/>
                      </a:lnTo>
                      <a:lnTo>
                        <a:pt x="38" y="302"/>
                      </a:lnTo>
                      <a:lnTo>
                        <a:pt x="38" y="314"/>
                      </a:lnTo>
                      <a:lnTo>
                        <a:pt x="38" y="412"/>
                      </a:lnTo>
                      <a:lnTo>
                        <a:pt x="4" y="412"/>
                      </a:lnTo>
                      <a:lnTo>
                        <a:pt x="1" y="318"/>
                      </a:lnTo>
                      <a:lnTo>
                        <a:pt x="1" y="308"/>
                      </a:lnTo>
                      <a:lnTo>
                        <a:pt x="1" y="299"/>
                      </a:lnTo>
                      <a:lnTo>
                        <a:pt x="0" y="291"/>
                      </a:lnTo>
                      <a:lnTo>
                        <a:pt x="0" y="286"/>
                      </a:lnTo>
                      <a:lnTo>
                        <a:pt x="0" y="236"/>
                      </a:lnTo>
                      <a:lnTo>
                        <a:pt x="0" y="147"/>
                      </a:lnTo>
                      <a:lnTo>
                        <a:pt x="0" y="55"/>
                      </a:lnTo>
                      <a:lnTo>
                        <a:pt x="0" y="0"/>
                      </a:lnTo>
                      <a:lnTo>
                        <a:pt x="5" y="1"/>
                      </a:lnTo>
                      <a:lnTo>
                        <a:pt x="10" y="4"/>
                      </a:lnTo>
                      <a:lnTo>
                        <a:pt x="16" y="7"/>
                      </a:lnTo>
                      <a:lnTo>
                        <a:pt x="22" y="10"/>
                      </a:lnTo>
                      <a:lnTo>
                        <a:pt x="27" y="13"/>
                      </a:lnTo>
                      <a:lnTo>
                        <a:pt x="31" y="15"/>
                      </a:lnTo>
                      <a:lnTo>
                        <a:pt x="34" y="18"/>
                      </a:lnTo>
                      <a:lnTo>
                        <a:pt x="36" y="21"/>
                      </a:lnTo>
                      <a:lnTo>
                        <a:pt x="36" y="18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78" name="Freeform 50"/>
                <p:cNvSpPr>
                  <a:spLocks/>
                </p:cNvSpPr>
                <p:nvPr/>
              </p:nvSpPr>
              <p:spPr bwMode="auto">
                <a:xfrm>
                  <a:off x="3955" y="3624"/>
                  <a:ext cx="123" cy="345"/>
                </a:xfrm>
                <a:custGeom>
                  <a:avLst/>
                  <a:gdLst>
                    <a:gd name="T0" fmla="*/ 0 w 248"/>
                    <a:gd name="T1" fmla="*/ 0 h 1035"/>
                    <a:gd name="T2" fmla="*/ 0 w 248"/>
                    <a:gd name="T3" fmla="*/ 0 h 1035"/>
                    <a:gd name="T4" fmla="*/ 0 w 248"/>
                    <a:gd name="T5" fmla="*/ 0 h 1035"/>
                    <a:gd name="T6" fmla="*/ 0 w 248"/>
                    <a:gd name="T7" fmla="*/ 0 h 1035"/>
                    <a:gd name="T8" fmla="*/ 0 w 248"/>
                    <a:gd name="T9" fmla="*/ 0 h 1035"/>
                    <a:gd name="T10" fmla="*/ 0 w 248"/>
                    <a:gd name="T11" fmla="*/ 0 h 1035"/>
                    <a:gd name="T12" fmla="*/ 0 w 248"/>
                    <a:gd name="T13" fmla="*/ 0 h 1035"/>
                    <a:gd name="T14" fmla="*/ 0 w 248"/>
                    <a:gd name="T15" fmla="*/ 0 h 1035"/>
                    <a:gd name="T16" fmla="*/ 0 w 248"/>
                    <a:gd name="T17" fmla="*/ 0 h 1035"/>
                    <a:gd name="T18" fmla="*/ 0 w 248"/>
                    <a:gd name="T19" fmla="*/ 0 h 1035"/>
                    <a:gd name="T20" fmla="*/ 0 w 248"/>
                    <a:gd name="T21" fmla="*/ 0 h 1035"/>
                    <a:gd name="T22" fmla="*/ 0 w 248"/>
                    <a:gd name="T23" fmla="*/ 0 h 1035"/>
                    <a:gd name="T24" fmla="*/ 0 w 248"/>
                    <a:gd name="T25" fmla="*/ 0 h 1035"/>
                    <a:gd name="T26" fmla="*/ 0 w 248"/>
                    <a:gd name="T27" fmla="*/ 0 h 1035"/>
                    <a:gd name="T28" fmla="*/ 0 w 248"/>
                    <a:gd name="T29" fmla="*/ 0 h 1035"/>
                    <a:gd name="T30" fmla="*/ 0 w 248"/>
                    <a:gd name="T31" fmla="*/ 0 h 1035"/>
                    <a:gd name="T32" fmla="*/ 0 w 248"/>
                    <a:gd name="T33" fmla="*/ 0 h 1035"/>
                    <a:gd name="T34" fmla="*/ 0 w 248"/>
                    <a:gd name="T35" fmla="*/ 0 h 1035"/>
                    <a:gd name="T36" fmla="*/ 0 w 248"/>
                    <a:gd name="T37" fmla="*/ 0 h 1035"/>
                    <a:gd name="T38" fmla="*/ 0 w 248"/>
                    <a:gd name="T39" fmla="*/ 0 h 1035"/>
                    <a:gd name="T40" fmla="*/ 0 w 248"/>
                    <a:gd name="T41" fmla="*/ 0 h 1035"/>
                    <a:gd name="T42" fmla="*/ 0 w 248"/>
                    <a:gd name="T43" fmla="*/ 0 h 1035"/>
                    <a:gd name="T44" fmla="*/ 0 w 248"/>
                    <a:gd name="T45" fmla="*/ 0 h 1035"/>
                    <a:gd name="T46" fmla="*/ 0 w 248"/>
                    <a:gd name="T47" fmla="*/ 0 h 1035"/>
                    <a:gd name="T48" fmla="*/ 0 w 248"/>
                    <a:gd name="T49" fmla="*/ 0 h 1035"/>
                    <a:gd name="T50" fmla="*/ 0 w 248"/>
                    <a:gd name="T51" fmla="*/ 0 h 1035"/>
                    <a:gd name="T52" fmla="*/ 0 w 248"/>
                    <a:gd name="T53" fmla="*/ 0 h 1035"/>
                    <a:gd name="T54" fmla="*/ 0 w 248"/>
                    <a:gd name="T55" fmla="*/ 0 h 1035"/>
                    <a:gd name="T56" fmla="*/ 0 w 248"/>
                    <a:gd name="T57" fmla="*/ 0 h 1035"/>
                    <a:gd name="T58" fmla="*/ 0 w 248"/>
                    <a:gd name="T59" fmla="*/ 0 h 1035"/>
                    <a:gd name="T60" fmla="*/ 0 w 248"/>
                    <a:gd name="T61" fmla="*/ 0 h 1035"/>
                    <a:gd name="T62" fmla="*/ 0 w 248"/>
                    <a:gd name="T63" fmla="*/ 0 h 1035"/>
                    <a:gd name="T64" fmla="*/ 0 w 248"/>
                    <a:gd name="T65" fmla="*/ 0 h 1035"/>
                    <a:gd name="T66" fmla="*/ 0 w 248"/>
                    <a:gd name="T67" fmla="*/ 0 h 1035"/>
                    <a:gd name="T68" fmla="*/ 0 w 248"/>
                    <a:gd name="T69" fmla="*/ 0 h 1035"/>
                    <a:gd name="T70" fmla="*/ 0 w 248"/>
                    <a:gd name="T71" fmla="*/ 0 h 1035"/>
                    <a:gd name="T72" fmla="*/ 0 w 248"/>
                    <a:gd name="T73" fmla="*/ 0 h 1035"/>
                    <a:gd name="T74" fmla="*/ 0 w 248"/>
                    <a:gd name="T75" fmla="*/ 0 h 1035"/>
                    <a:gd name="T76" fmla="*/ 0 w 248"/>
                    <a:gd name="T77" fmla="*/ 0 h 1035"/>
                    <a:gd name="T78" fmla="*/ 0 w 248"/>
                    <a:gd name="T79" fmla="*/ 0 h 1035"/>
                    <a:gd name="T80" fmla="*/ 0 w 248"/>
                    <a:gd name="T81" fmla="*/ 0 h 1035"/>
                    <a:gd name="T82" fmla="*/ 0 w 248"/>
                    <a:gd name="T83" fmla="*/ 0 h 1035"/>
                    <a:gd name="T84" fmla="*/ 0 w 248"/>
                    <a:gd name="T85" fmla="*/ 0 h 1035"/>
                    <a:gd name="T86" fmla="*/ 0 w 248"/>
                    <a:gd name="T87" fmla="*/ 0 h 1035"/>
                    <a:gd name="T88" fmla="*/ 0 w 248"/>
                    <a:gd name="T89" fmla="*/ 0 h 1035"/>
                    <a:gd name="T90" fmla="*/ 0 w 248"/>
                    <a:gd name="T91" fmla="*/ 0 h 1035"/>
                    <a:gd name="T92" fmla="*/ 0 w 248"/>
                    <a:gd name="T93" fmla="*/ 0 h 1035"/>
                    <a:gd name="T94" fmla="*/ 0 w 248"/>
                    <a:gd name="T95" fmla="*/ 0 h 1035"/>
                    <a:gd name="T96" fmla="*/ 0 w 248"/>
                    <a:gd name="T97" fmla="*/ 0 h 1035"/>
                    <a:gd name="T98" fmla="*/ 0 w 248"/>
                    <a:gd name="T99" fmla="*/ 0 h 1035"/>
                    <a:gd name="T100" fmla="*/ 0 w 248"/>
                    <a:gd name="T101" fmla="*/ 0 h 1035"/>
                    <a:gd name="T102" fmla="*/ 0 w 248"/>
                    <a:gd name="T103" fmla="*/ 0 h 1035"/>
                    <a:gd name="T104" fmla="*/ 0 w 248"/>
                    <a:gd name="T105" fmla="*/ 0 h 1035"/>
                    <a:gd name="T106" fmla="*/ 0 w 248"/>
                    <a:gd name="T107" fmla="*/ 0 h 1035"/>
                    <a:gd name="T108" fmla="*/ 0 w 248"/>
                    <a:gd name="T109" fmla="*/ 0 h 1035"/>
                    <a:gd name="T110" fmla="*/ 0 w 248"/>
                    <a:gd name="T111" fmla="*/ 0 h 1035"/>
                    <a:gd name="T112" fmla="*/ 0 w 248"/>
                    <a:gd name="T113" fmla="*/ 0 h 1035"/>
                    <a:gd name="T114" fmla="*/ 0 w 248"/>
                    <a:gd name="T115" fmla="*/ 0 h 1035"/>
                    <a:gd name="T116" fmla="*/ 0 w 248"/>
                    <a:gd name="T117" fmla="*/ 0 h 103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48"/>
                    <a:gd name="T178" fmla="*/ 0 h 1035"/>
                    <a:gd name="T179" fmla="*/ 248 w 248"/>
                    <a:gd name="T180" fmla="*/ 1035 h 1035"/>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48" h="1035">
                      <a:moveTo>
                        <a:pt x="210" y="940"/>
                      </a:moveTo>
                      <a:lnTo>
                        <a:pt x="210" y="1035"/>
                      </a:lnTo>
                      <a:lnTo>
                        <a:pt x="179" y="1035"/>
                      </a:lnTo>
                      <a:lnTo>
                        <a:pt x="179" y="937"/>
                      </a:lnTo>
                      <a:lnTo>
                        <a:pt x="156" y="931"/>
                      </a:lnTo>
                      <a:lnTo>
                        <a:pt x="135" y="923"/>
                      </a:lnTo>
                      <a:lnTo>
                        <a:pt x="116" y="916"/>
                      </a:lnTo>
                      <a:lnTo>
                        <a:pt x="99" y="907"/>
                      </a:lnTo>
                      <a:lnTo>
                        <a:pt x="84" y="898"/>
                      </a:lnTo>
                      <a:lnTo>
                        <a:pt x="71" y="889"/>
                      </a:lnTo>
                      <a:lnTo>
                        <a:pt x="58" y="879"/>
                      </a:lnTo>
                      <a:lnTo>
                        <a:pt x="48" y="868"/>
                      </a:lnTo>
                      <a:lnTo>
                        <a:pt x="40" y="858"/>
                      </a:lnTo>
                      <a:lnTo>
                        <a:pt x="32" y="846"/>
                      </a:lnTo>
                      <a:lnTo>
                        <a:pt x="26" y="836"/>
                      </a:lnTo>
                      <a:lnTo>
                        <a:pt x="20" y="825"/>
                      </a:lnTo>
                      <a:lnTo>
                        <a:pt x="16" y="815"/>
                      </a:lnTo>
                      <a:lnTo>
                        <a:pt x="12" y="806"/>
                      </a:lnTo>
                      <a:lnTo>
                        <a:pt x="9" y="797"/>
                      </a:lnTo>
                      <a:lnTo>
                        <a:pt x="6" y="788"/>
                      </a:lnTo>
                      <a:lnTo>
                        <a:pt x="5" y="781"/>
                      </a:lnTo>
                      <a:lnTo>
                        <a:pt x="2" y="766"/>
                      </a:lnTo>
                      <a:lnTo>
                        <a:pt x="0" y="746"/>
                      </a:lnTo>
                      <a:lnTo>
                        <a:pt x="2" y="729"/>
                      </a:lnTo>
                      <a:lnTo>
                        <a:pt x="5" y="720"/>
                      </a:lnTo>
                      <a:lnTo>
                        <a:pt x="9" y="709"/>
                      </a:lnTo>
                      <a:lnTo>
                        <a:pt x="14" y="697"/>
                      </a:lnTo>
                      <a:lnTo>
                        <a:pt x="20" y="687"/>
                      </a:lnTo>
                      <a:lnTo>
                        <a:pt x="27" y="678"/>
                      </a:lnTo>
                      <a:lnTo>
                        <a:pt x="36" y="671"/>
                      </a:lnTo>
                      <a:lnTo>
                        <a:pt x="45" y="666"/>
                      </a:lnTo>
                      <a:lnTo>
                        <a:pt x="56" y="665"/>
                      </a:lnTo>
                      <a:lnTo>
                        <a:pt x="68" y="666"/>
                      </a:lnTo>
                      <a:lnTo>
                        <a:pt x="78" y="671"/>
                      </a:lnTo>
                      <a:lnTo>
                        <a:pt x="87" y="678"/>
                      </a:lnTo>
                      <a:lnTo>
                        <a:pt x="94" y="687"/>
                      </a:lnTo>
                      <a:lnTo>
                        <a:pt x="101" y="699"/>
                      </a:lnTo>
                      <a:lnTo>
                        <a:pt x="106" y="712"/>
                      </a:lnTo>
                      <a:lnTo>
                        <a:pt x="109" y="727"/>
                      </a:lnTo>
                      <a:lnTo>
                        <a:pt x="110" y="743"/>
                      </a:lnTo>
                      <a:lnTo>
                        <a:pt x="109" y="758"/>
                      </a:lnTo>
                      <a:lnTo>
                        <a:pt x="107" y="772"/>
                      </a:lnTo>
                      <a:lnTo>
                        <a:pt x="103" y="784"/>
                      </a:lnTo>
                      <a:lnTo>
                        <a:pt x="97" y="794"/>
                      </a:lnTo>
                      <a:lnTo>
                        <a:pt x="91" y="804"/>
                      </a:lnTo>
                      <a:lnTo>
                        <a:pt x="83" y="812"/>
                      </a:lnTo>
                      <a:lnTo>
                        <a:pt x="75" y="818"/>
                      </a:lnTo>
                      <a:lnTo>
                        <a:pt x="66" y="821"/>
                      </a:lnTo>
                      <a:lnTo>
                        <a:pt x="67" y="830"/>
                      </a:lnTo>
                      <a:lnTo>
                        <a:pt x="69" y="833"/>
                      </a:lnTo>
                      <a:lnTo>
                        <a:pt x="71" y="834"/>
                      </a:lnTo>
                      <a:lnTo>
                        <a:pt x="73" y="839"/>
                      </a:lnTo>
                      <a:lnTo>
                        <a:pt x="78" y="849"/>
                      </a:lnTo>
                      <a:lnTo>
                        <a:pt x="86" y="859"/>
                      </a:lnTo>
                      <a:lnTo>
                        <a:pt x="97" y="868"/>
                      </a:lnTo>
                      <a:lnTo>
                        <a:pt x="110" y="877"/>
                      </a:lnTo>
                      <a:lnTo>
                        <a:pt x="126" y="886"/>
                      </a:lnTo>
                      <a:lnTo>
                        <a:pt x="142" y="894"/>
                      </a:lnTo>
                      <a:lnTo>
                        <a:pt x="160" y="900"/>
                      </a:lnTo>
                      <a:lnTo>
                        <a:pt x="179" y="904"/>
                      </a:lnTo>
                      <a:lnTo>
                        <a:pt x="179" y="587"/>
                      </a:lnTo>
                      <a:lnTo>
                        <a:pt x="146" y="568"/>
                      </a:lnTo>
                      <a:lnTo>
                        <a:pt x="116" y="546"/>
                      </a:lnTo>
                      <a:lnTo>
                        <a:pt x="89" y="522"/>
                      </a:lnTo>
                      <a:lnTo>
                        <a:pt x="66" y="495"/>
                      </a:lnTo>
                      <a:lnTo>
                        <a:pt x="46" y="464"/>
                      </a:lnTo>
                      <a:lnTo>
                        <a:pt x="32" y="428"/>
                      </a:lnTo>
                      <a:lnTo>
                        <a:pt x="23" y="388"/>
                      </a:lnTo>
                      <a:lnTo>
                        <a:pt x="20" y="340"/>
                      </a:lnTo>
                      <a:lnTo>
                        <a:pt x="22" y="296"/>
                      </a:lnTo>
                      <a:lnTo>
                        <a:pt x="30" y="254"/>
                      </a:lnTo>
                      <a:lnTo>
                        <a:pt x="42" y="214"/>
                      </a:lnTo>
                      <a:lnTo>
                        <a:pt x="59" y="180"/>
                      </a:lnTo>
                      <a:lnTo>
                        <a:pt x="82" y="148"/>
                      </a:lnTo>
                      <a:lnTo>
                        <a:pt x="109" y="123"/>
                      </a:lnTo>
                      <a:lnTo>
                        <a:pt x="142" y="104"/>
                      </a:lnTo>
                      <a:lnTo>
                        <a:pt x="179" y="92"/>
                      </a:lnTo>
                      <a:lnTo>
                        <a:pt x="179" y="0"/>
                      </a:lnTo>
                      <a:lnTo>
                        <a:pt x="213" y="0"/>
                      </a:lnTo>
                      <a:lnTo>
                        <a:pt x="213" y="89"/>
                      </a:lnTo>
                      <a:lnTo>
                        <a:pt x="218" y="89"/>
                      </a:lnTo>
                      <a:lnTo>
                        <a:pt x="220" y="87"/>
                      </a:lnTo>
                      <a:lnTo>
                        <a:pt x="221" y="87"/>
                      </a:lnTo>
                      <a:lnTo>
                        <a:pt x="226" y="87"/>
                      </a:lnTo>
                      <a:lnTo>
                        <a:pt x="231" y="87"/>
                      </a:lnTo>
                      <a:lnTo>
                        <a:pt x="236" y="87"/>
                      </a:lnTo>
                      <a:lnTo>
                        <a:pt x="241" y="87"/>
                      </a:lnTo>
                      <a:lnTo>
                        <a:pt x="246" y="87"/>
                      </a:lnTo>
                      <a:lnTo>
                        <a:pt x="246" y="95"/>
                      </a:lnTo>
                      <a:lnTo>
                        <a:pt x="248" y="98"/>
                      </a:lnTo>
                      <a:lnTo>
                        <a:pt x="248" y="99"/>
                      </a:lnTo>
                      <a:lnTo>
                        <a:pt x="248" y="104"/>
                      </a:lnTo>
                      <a:lnTo>
                        <a:pt x="248" y="108"/>
                      </a:lnTo>
                      <a:lnTo>
                        <a:pt x="248" y="116"/>
                      </a:lnTo>
                      <a:lnTo>
                        <a:pt x="248" y="125"/>
                      </a:lnTo>
                      <a:lnTo>
                        <a:pt x="248" y="129"/>
                      </a:lnTo>
                      <a:lnTo>
                        <a:pt x="244" y="129"/>
                      </a:lnTo>
                      <a:lnTo>
                        <a:pt x="240" y="129"/>
                      </a:lnTo>
                      <a:lnTo>
                        <a:pt x="236" y="129"/>
                      </a:lnTo>
                      <a:lnTo>
                        <a:pt x="232" y="129"/>
                      </a:lnTo>
                      <a:lnTo>
                        <a:pt x="227" y="129"/>
                      </a:lnTo>
                      <a:lnTo>
                        <a:pt x="222" y="129"/>
                      </a:lnTo>
                      <a:lnTo>
                        <a:pt x="217" y="129"/>
                      </a:lnTo>
                      <a:lnTo>
                        <a:pt x="213" y="130"/>
                      </a:lnTo>
                      <a:lnTo>
                        <a:pt x="206" y="132"/>
                      </a:lnTo>
                      <a:lnTo>
                        <a:pt x="198" y="132"/>
                      </a:lnTo>
                      <a:lnTo>
                        <a:pt x="191" y="132"/>
                      </a:lnTo>
                      <a:lnTo>
                        <a:pt x="185" y="133"/>
                      </a:lnTo>
                      <a:lnTo>
                        <a:pt x="175" y="136"/>
                      </a:lnTo>
                      <a:lnTo>
                        <a:pt x="165" y="139"/>
                      </a:lnTo>
                      <a:lnTo>
                        <a:pt x="154" y="147"/>
                      </a:lnTo>
                      <a:lnTo>
                        <a:pt x="143" y="157"/>
                      </a:lnTo>
                      <a:lnTo>
                        <a:pt x="133" y="171"/>
                      </a:lnTo>
                      <a:lnTo>
                        <a:pt x="124" y="190"/>
                      </a:lnTo>
                      <a:lnTo>
                        <a:pt x="118" y="215"/>
                      </a:lnTo>
                      <a:lnTo>
                        <a:pt x="115" y="247"/>
                      </a:lnTo>
                      <a:lnTo>
                        <a:pt x="116" y="264"/>
                      </a:lnTo>
                      <a:lnTo>
                        <a:pt x="120" y="281"/>
                      </a:lnTo>
                      <a:lnTo>
                        <a:pt x="126" y="296"/>
                      </a:lnTo>
                      <a:lnTo>
                        <a:pt x="133" y="310"/>
                      </a:lnTo>
                      <a:lnTo>
                        <a:pt x="142" y="325"/>
                      </a:lnTo>
                      <a:lnTo>
                        <a:pt x="153" y="337"/>
                      </a:lnTo>
                      <a:lnTo>
                        <a:pt x="165" y="351"/>
                      </a:lnTo>
                      <a:lnTo>
                        <a:pt x="179" y="361"/>
                      </a:lnTo>
                      <a:lnTo>
                        <a:pt x="185" y="364"/>
                      </a:lnTo>
                      <a:lnTo>
                        <a:pt x="194" y="369"/>
                      </a:lnTo>
                      <a:lnTo>
                        <a:pt x="202" y="373"/>
                      </a:lnTo>
                      <a:lnTo>
                        <a:pt x="207" y="376"/>
                      </a:lnTo>
                      <a:lnTo>
                        <a:pt x="209" y="377"/>
                      </a:lnTo>
                      <a:lnTo>
                        <a:pt x="210" y="377"/>
                      </a:lnTo>
                      <a:lnTo>
                        <a:pt x="211" y="377"/>
                      </a:lnTo>
                      <a:lnTo>
                        <a:pt x="213" y="379"/>
                      </a:lnTo>
                      <a:lnTo>
                        <a:pt x="216" y="380"/>
                      </a:lnTo>
                      <a:lnTo>
                        <a:pt x="220" y="383"/>
                      </a:lnTo>
                      <a:lnTo>
                        <a:pt x="224" y="386"/>
                      </a:lnTo>
                      <a:lnTo>
                        <a:pt x="227" y="389"/>
                      </a:lnTo>
                      <a:lnTo>
                        <a:pt x="231" y="392"/>
                      </a:lnTo>
                      <a:lnTo>
                        <a:pt x="235" y="395"/>
                      </a:lnTo>
                      <a:lnTo>
                        <a:pt x="239" y="398"/>
                      </a:lnTo>
                      <a:lnTo>
                        <a:pt x="245" y="401"/>
                      </a:lnTo>
                      <a:lnTo>
                        <a:pt x="245" y="421"/>
                      </a:lnTo>
                      <a:lnTo>
                        <a:pt x="245" y="447"/>
                      </a:lnTo>
                      <a:lnTo>
                        <a:pt x="245" y="480"/>
                      </a:lnTo>
                      <a:lnTo>
                        <a:pt x="245" y="513"/>
                      </a:lnTo>
                      <a:lnTo>
                        <a:pt x="245" y="549"/>
                      </a:lnTo>
                      <a:lnTo>
                        <a:pt x="245" y="581"/>
                      </a:lnTo>
                      <a:lnTo>
                        <a:pt x="245" y="608"/>
                      </a:lnTo>
                      <a:lnTo>
                        <a:pt x="245" y="623"/>
                      </a:lnTo>
                      <a:lnTo>
                        <a:pt x="243" y="621"/>
                      </a:lnTo>
                      <a:lnTo>
                        <a:pt x="239" y="618"/>
                      </a:lnTo>
                      <a:lnTo>
                        <a:pt x="233" y="615"/>
                      </a:lnTo>
                      <a:lnTo>
                        <a:pt x="227" y="611"/>
                      </a:lnTo>
                      <a:lnTo>
                        <a:pt x="225" y="610"/>
                      </a:lnTo>
                      <a:lnTo>
                        <a:pt x="221" y="608"/>
                      </a:lnTo>
                      <a:lnTo>
                        <a:pt x="217" y="607"/>
                      </a:lnTo>
                      <a:lnTo>
                        <a:pt x="212" y="604"/>
                      </a:lnTo>
                      <a:lnTo>
                        <a:pt x="211" y="910"/>
                      </a:lnTo>
                      <a:lnTo>
                        <a:pt x="216" y="910"/>
                      </a:lnTo>
                      <a:lnTo>
                        <a:pt x="220" y="910"/>
                      </a:lnTo>
                      <a:lnTo>
                        <a:pt x="225" y="910"/>
                      </a:lnTo>
                      <a:lnTo>
                        <a:pt x="229" y="910"/>
                      </a:lnTo>
                      <a:lnTo>
                        <a:pt x="233" y="910"/>
                      </a:lnTo>
                      <a:lnTo>
                        <a:pt x="237" y="909"/>
                      </a:lnTo>
                      <a:lnTo>
                        <a:pt x="241" y="909"/>
                      </a:lnTo>
                      <a:lnTo>
                        <a:pt x="245" y="909"/>
                      </a:lnTo>
                      <a:lnTo>
                        <a:pt x="245" y="917"/>
                      </a:lnTo>
                      <a:lnTo>
                        <a:pt x="246" y="926"/>
                      </a:lnTo>
                      <a:lnTo>
                        <a:pt x="246" y="934"/>
                      </a:lnTo>
                      <a:lnTo>
                        <a:pt x="246" y="940"/>
                      </a:lnTo>
                      <a:lnTo>
                        <a:pt x="243" y="940"/>
                      </a:lnTo>
                      <a:lnTo>
                        <a:pt x="239" y="940"/>
                      </a:lnTo>
                      <a:lnTo>
                        <a:pt x="235" y="940"/>
                      </a:lnTo>
                      <a:lnTo>
                        <a:pt x="230" y="940"/>
                      </a:lnTo>
                      <a:lnTo>
                        <a:pt x="225" y="940"/>
                      </a:lnTo>
                      <a:lnTo>
                        <a:pt x="220" y="940"/>
                      </a:lnTo>
                      <a:lnTo>
                        <a:pt x="215" y="940"/>
                      </a:lnTo>
                      <a:lnTo>
                        <a:pt x="210" y="94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79" name="Freeform 51"/>
                <p:cNvSpPr>
                  <a:spLocks/>
                </p:cNvSpPr>
                <p:nvPr/>
              </p:nvSpPr>
              <p:spPr bwMode="auto">
                <a:xfrm>
                  <a:off x="4044" y="3667"/>
                  <a:ext cx="17" cy="83"/>
                </a:xfrm>
                <a:custGeom>
                  <a:avLst/>
                  <a:gdLst>
                    <a:gd name="T0" fmla="*/ 1 w 34"/>
                    <a:gd name="T1" fmla="*/ 0 h 249"/>
                    <a:gd name="T2" fmla="*/ 1 w 34"/>
                    <a:gd name="T3" fmla="*/ 0 h 249"/>
                    <a:gd name="T4" fmla="*/ 1 w 34"/>
                    <a:gd name="T5" fmla="*/ 0 h 249"/>
                    <a:gd name="T6" fmla="*/ 1 w 34"/>
                    <a:gd name="T7" fmla="*/ 0 h 249"/>
                    <a:gd name="T8" fmla="*/ 1 w 34"/>
                    <a:gd name="T9" fmla="*/ 0 h 249"/>
                    <a:gd name="T10" fmla="*/ 1 w 34"/>
                    <a:gd name="T11" fmla="*/ 0 h 249"/>
                    <a:gd name="T12" fmla="*/ 1 w 34"/>
                    <a:gd name="T13" fmla="*/ 0 h 249"/>
                    <a:gd name="T14" fmla="*/ 1 w 34"/>
                    <a:gd name="T15" fmla="*/ 0 h 249"/>
                    <a:gd name="T16" fmla="*/ 1 w 34"/>
                    <a:gd name="T17" fmla="*/ 0 h 249"/>
                    <a:gd name="T18" fmla="*/ 1 w 34"/>
                    <a:gd name="T19" fmla="*/ 0 h 249"/>
                    <a:gd name="T20" fmla="*/ 0 w 34"/>
                    <a:gd name="T21" fmla="*/ 0 h 249"/>
                    <a:gd name="T22" fmla="*/ 0 w 34"/>
                    <a:gd name="T23" fmla="*/ 0 h 249"/>
                    <a:gd name="T24" fmla="*/ 1 w 34"/>
                    <a:gd name="T25" fmla="*/ 0 h 249"/>
                    <a:gd name="T26" fmla="*/ 1 w 34"/>
                    <a:gd name="T27" fmla="*/ 0 h 249"/>
                    <a:gd name="T28" fmla="*/ 1 w 34"/>
                    <a:gd name="T29" fmla="*/ 0 h 249"/>
                    <a:gd name="T30" fmla="*/ 1 w 34"/>
                    <a:gd name="T31" fmla="*/ 0 h 249"/>
                    <a:gd name="T32" fmla="*/ 1 w 34"/>
                    <a:gd name="T33" fmla="*/ 0 h 249"/>
                    <a:gd name="T34" fmla="*/ 1 w 34"/>
                    <a:gd name="T35" fmla="*/ 0 h 249"/>
                    <a:gd name="T36" fmla="*/ 1 w 34"/>
                    <a:gd name="T37" fmla="*/ 0 h 249"/>
                    <a:gd name="T38" fmla="*/ 1 w 34"/>
                    <a:gd name="T39" fmla="*/ 0 h 24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4"/>
                    <a:gd name="T61" fmla="*/ 0 h 249"/>
                    <a:gd name="T62" fmla="*/ 34 w 34"/>
                    <a:gd name="T63" fmla="*/ 249 h 24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4" h="249">
                      <a:moveTo>
                        <a:pt x="34" y="249"/>
                      </a:moveTo>
                      <a:lnTo>
                        <a:pt x="34" y="0"/>
                      </a:lnTo>
                      <a:lnTo>
                        <a:pt x="30" y="0"/>
                      </a:lnTo>
                      <a:lnTo>
                        <a:pt x="26" y="0"/>
                      </a:lnTo>
                      <a:lnTo>
                        <a:pt x="22" y="0"/>
                      </a:lnTo>
                      <a:lnTo>
                        <a:pt x="19" y="0"/>
                      </a:lnTo>
                      <a:lnTo>
                        <a:pt x="15" y="0"/>
                      </a:lnTo>
                      <a:lnTo>
                        <a:pt x="10" y="0"/>
                      </a:lnTo>
                      <a:lnTo>
                        <a:pt x="4" y="0"/>
                      </a:lnTo>
                      <a:lnTo>
                        <a:pt x="1" y="0"/>
                      </a:lnTo>
                      <a:lnTo>
                        <a:pt x="0" y="111"/>
                      </a:lnTo>
                      <a:lnTo>
                        <a:pt x="0" y="231"/>
                      </a:lnTo>
                      <a:lnTo>
                        <a:pt x="3" y="233"/>
                      </a:lnTo>
                      <a:lnTo>
                        <a:pt x="8" y="236"/>
                      </a:lnTo>
                      <a:lnTo>
                        <a:pt x="13" y="239"/>
                      </a:lnTo>
                      <a:lnTo>
                        <a:pt x="18" y="240"/>
                      </a:lnTo>
                      <a:lnTo>
                        <a:pt x="23" y="243"/>
                      </a:lnTo>
                      <a:lnTo>
                        <a:pt x="28" y="246"/>
                      </a:lnTo>
                      <a:lnTo>
                        <a:pt x="31" y="247"/>
                      </a:lnTo>
                      <a:lnTo>
                        <a:pt x="34" y="249"/>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80" name="Freeform 52"/>
                <p:cNvSpPr>
                  <a:spLocks/>
                </p:cNvSpPr>
                <p:nvPr/>
              </p:nvSpPr>
              <p:spPr bwMode="auto">
                <a:xfrm>
                  <a:off x="4077" y="3624"/>
                  <a:ext cx="108" cy="312"/>
                </a:xfrm>
                <a:custGeom>
                  <a:avLst/>
                  <a:gdLst>
                    <a:gd name="T0" fmla="*/ 1 w 216"/>
                    <a:gd name="T1" fmla="*/ 0 h 937"/>
                    <a:gd name="T2" fmla="*/ 1 w 216"/>
                    <a:gd name="T3" fmla="*/ 0 h 937"/>
                    <a:gd name="T4" fmla="*/ 1 w 216"/>
                    <a:gd name="T5" fmla="*/ 0 h 937"/>
                    <a:gd name="T6" fmla="*/ 1 w 216"/>
                    <a:gd name="T7" fmla="*/ 0 h 937"/>
                    <a:gd name="T8" fmla="*/ 1 w 216"/>
                    <a:gd name="T9" fmla="*/ 0 h 937"/>
                    <a:gd name="T10" fmla="*/ 1 w 216"/>
                    <a:gd name="T11" fmla="*/ 0 h 937"/>
                    <a:gd name="T12" fmla="*/ 1 w 216"/>
                    <a:gd name="T13" fmla="*/ 0 h 937"/>
                    <a:gd name="T14" fmla="*/ 1 w 216"/>
                    <a:gd name="T15" fmla="*/ 0 h 937"/>
                    <a:gd name="T16" fmla="*/ 1 w 216"/>
                    <a:gd name="T17" fmla="*/ 0 h 937"/>
                    <a:gd name="T18" fmla="*/ 1 w 216"/>
                    <a:gd name="T19" fmla="*/ 0 h 937"/>
                    <a:gd name="T20" fmla="*/ 1 w 216"/>
                    <a:gd name="T21" fmla="*/ 0 h 937"/>
                    <a:gd name="T22" fmla="*/ 1 w 216"/>
                    <a:gd name="T23" fmla="*/ 0 h 937"/>
                    <a:gd name="T24" fmla="*/ 1 w 216"/>
                    <a:gd name="T25" fmla="*/ 0 h 937"/>
                    <a:gd name="T26" fmla="*/ 1 w 216"/>
                    <a:gd name="T27" fmla="*/ 0 h 937"/>
                    <a:gd name="T28" fmla="*/ 1 w 216"/>
                    <a:gd name="T29" fmla="*/ 0 h 937"/>
                    <a:gd name="T30" fmla="*/ 1 w 216"/>
                    <a:gd name="T31" fmla="*/ 0 h 937"/>
                    <a:gd name="T32" fmla="*/ 1 w 216"/>
                    <a:gd name="T33" fmla="*/ 0 h 937"/>
                    <a:gd name="T34" fmla="*/ 1 w 216"/>
                    <a:gd name="T35" fmla="*/ 0 h 937"/>
                    <a:gd name="T36" fmla="*/ 1 w 216"/>
                    <a:gd name="T37" fmla="*/ 0 h 937"/>
                    <a:gd name="T38" fmla="*/ 1 w 216"/>
                    <a:gd name="T39" fmla="*/ 0 h 937"/>
                    <a:gd name="T40" fmla="*/ 1 w 216"/>
                    <a:gd name="T41" fmla="*/ 0 h 937"/>
                    <a:gd name="T42" fmla="*/ 1 w 216"/>
                    <a:gd name="T43" fmla="*/ 0 h 937"/>
                    <a:gd name="T44" fmla="*/ 1 w 216"/>
                    <a:gd name="T45" fmla="*/ 0 h 937"/>
                    <a:gd name="T46" fmla="*/ 1 w 216"/>
                    <a:gd name="T47" fmla="*/ 0 h 937"/>
                    <a:gd name="T48" fmla="*/ 1 w 216"/>
                    <a:gd name="T49" fmla="*/ 0 h 937"/>
                    <a:gd name="T50" fmla="*/ 1 w 216"/>
                    <a:gd name="T51" fmla="*/ 0 h 937"/>
                    <a:gd name="T52" fmla="*/ 1 w 216"/>
                    <a:gd name="T53" fmla="*/ 0 h 937"/>
                    <a:gd name="T54" fmla="*/ 1 w 216"/>
                    <a:gd name="T55" fmla="*/ 0 h 937"/>
                    <a:gd name="T56" fmla="*/ 1 w 216"/>
                    <a:gd name="T57" fmla="*/ 0 h 937"/>
                    <a:gd name="T58" fmla="*/ 1 w 216"/>
                    <a:gd name="T59" fmla="*/ 0 h 937"/>
                    <a:gd name="T60" fmla="*/ 1 w 216"/>
                    <a:gd name="T61" fmla="*/ 0 h 937"/>
                    <a:gd name="T62" fmla="*/ 1 w 216"/>
                    <a:gd name="T63" fmla="*/ 0 h 937"/>
                    <a:gd name="T64" fmla="*/ 1 w 216"/>
                    <a:gd name="T65" fmla="*/ 0 h 937"/>
                    <a:gd name="T66" fmla="*/ 1 w 216"/>
                    <a:gd name="T67" fmla="*/ 0 h 937"/>
                    <a:gd name="T68" fmla="*/ 1 w 216"/>
                    <a:gd name="T69" fmla="*/ 0 h 937"/>
                    <a:gd name="T70" fmla="*/ 1 w 216"/>
                    <a:gd name="T71" fmla="*/ 0 h 937"/>
                    <a:gd name="T72" fmla="*/ 1 w 216"/>
                    <a:gd name="T73" fmla="*/ 0 h 937"/>
                    <a:gd name="T74" fmla="*/ 1 w 216"/>
                    <a:gd name="T75" fmla="*/ 0 h 937"/>
                    <a:gd name="T76" fmla="*/ 1 w 216"/>
                    <a:gd name="T77" fmla="*/ 0 h 937"/>
                    <a:gd name="T78" fmla="*/ 1 w 216"/>
                    <a:gd name="T79" fmla="*/ 0 h 937"/>
                    <a:gd name="T80" fmla="*/ 1 w 216"/>
                    <a:gd name="T81" fmla="*/ 0 h 937"/>
                    <a:gd name="T82" fmla="*/ 1 w 216"/>
                    <a:gd name="T83" fmla="*/ 0 h 937"/>
                    <a:gd name="T84" fmla="*/ 1 w 216"/>
                    <a:gd name="T85" fmla="*/ 0 h 937"/>
                    <a:gd name="T86" fmla="*/ 1 w 216"/>
                    <a:gd name="T87" fmla="*/ 0 h 937"/>
                    <a:gd name="T88" fmla="*/ 1 w 216"/>
                    <a:gd name="T89" fmla="*/ 0 h 937"/>
                    <a:gd name="T90" fmla="*/ 1 w 216"/>
                    <a:gd name="T91" fmla="*/ 0 h 937"/>
                    <a:gd name="T92" fmla="*/ 1 w 216"/>
                    <a:gd name="T93" fmla="*/ 0 h 937"/>
                    <a:gd name="T94" fmla="*/ 1 w 216"/>
                    <a:gd name="T95" fmla="*/ 0 h 937"/>
                    <a:gd name="T96" fmla="*/ 1 w 216"/>
                    <a:gd name="T97" fmla="*/ 0 h 937"/>
                    <a:gd name="T98" fmla="*/ 1 w 216"/>
                    <a:gd name="T99" fmla="*/ 0 h 937"/>
                    <a:gd name="T100" fmla="*/ 1 w 216"/>
                    <a:gd name="T101" fmla="*/ 0 h 937"/>
                    <a:gd name="T102" fmla="*/ 1 w 216"/>
                    <a:gd name="T103" fmla="*/ 0 h 937"/>
                    <a:gd name="T104" fmla="*/ 1 w 216"/>
                    <a:gd name="T105" fmla="*/ 0 h 937"/>
                    <a:gd name="T106" fmla="*/ 1 w 216"/>
                    <a:gd name="T107" fmla="*/ 0 h 937"/>
                    <a:gd name="T108" fmla="*/ 1 w 216"/>
                    <a:gd name="T109" fmla="*/ 0 h 937"/>
                    <a:gd name="T110" fmla="*/ 1 w 216"/>
                    <a:gd name="T111" fmla="*/ 0 h 937"/>
                    <a:gd name="T112" fmla="*/ 0 w 216"/>
                    <a:gd name="T113" fmla="*/ 0 h 937"/>
                    <a:gd name="T114" fmla="*/ 1 w 216"/>
                    <a:gd name="T115" fmla="*/ 0 h 93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16"/>
                    <a:gd name="T175" fmla="*/ 0 h 937"/>
                    <a:gd name="T176" fmla="*/ 216 w 216"/>
                    <a:gd name="T177" fmla="*/ 937 h 93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16" h="937">
                      <a:moveTo>
                        <a:pt x="3" y="78"/>
                      </a:moveTo>
                      <a:lnTo>
                        <a:pt x="3" y="0"/>
                      </a:lnTo>
                      <a:lnTo>
                        <a:pt x="38" y="0"/>
                      </a:lnTo>
                      <a:lnTo>
                        <a:pt x="38" y="92"/>
                      </a:lnTo>
                      <a:lnTo>
                        <a:pt x="75" y="102"/>
                      </a:lnTo>
                      <a:lnTo>
                        <a:pt x="106" y="117"/>
                      </a:lnTo>
                      <a:lnTo>
                        <a:pt x="131" y="136"/>
                      </a:lnTo>
                      <a:lnTo>
                        <a:pt x="150" y="159"/>
                      </a:lnTo>
                      <a:lnTo>
                        <a:pt x="164" y="184"/>
                      </a:lnTo>
                      <a:lnTo>
                        <a:pt x="173" y="211"/>
                      </a:lnTo>
                      <a:lnTo>
                        <a:pt x="179" y="238"/>
                      </a:lnTo>
                      <a:lnTo>
                        <a:pt x="180" y="264"/>
                      </a:lnTo>
                      <a:lnTo>
                        <a:pt x="179" y="281"/>
                      </a:lnTo>
                      <a:lnTo>
                        <a:pt x="176" y="296"/>
                      </a:lnTo>
                      <a:lnTo>
                        <a:pt x="171" y="309"/>
                      </a:lnTo>
                      <a:lnTo>
                        <a:pt x="165" y="321"/>
                      </a:lnTo>
                      <a:lnTo>
                        <a:pt x="157" y="331"/>
                      </a:lnTo>
                      <a:lnTo>
                        <a:pt x="148" y="339"/>
                      </a:lnTo>
                      <a:lnTo>
                        <a:pt x="139" y="343"/>
                      </a:lnTo>
                      <a:lnTo>
                        <a:pt x="128" y="345"/>
                      </a:lnTo>
                      <a:lnTo>
                        <a:pt x="116" y="343"/>
                      </a:lnTo>
                      <a:lnTo>
                        <a:pt x="106" y="339"/>
                      </a:lnTo>
                      <a:lnTo>
                        <a:pt x="97" y="331"/>
                      </a:lnTo>
                      <a:lnTo>
                        <a:pt x="89" y="321"/>
                      </a:lnTo>
                      <a:lnTo>
                        <a:pt x="83" y="310"/>
                      </a:lnTo>
                      <a:lnTo>
                        <a:pt x="78" y="297"/>
                      </a:lnTo>
                      <a:lnTo>
                        <a:pt x="75" y="282"/>
                      </a:lnTo>
                      <a:lnTo>
                        <a:pt x="74" y="266"/>
                      </a:lnTo>
                      <a:lnTo>
                        <a:pt x="75" y="252"/>
                      </a:lnTo>
                      <a:lnTo>
                        <a:pt x="77" y="239"/>
                      </a:lnTo>
                      <a:lnTo>
                        <a:pt x="81" y="227"/>
                      </a:lnTo>
                      <a:lnTo>
                        <a:pt x="86" y="217"/>
                      </a:lnTo>
                      <a:lnTo>
                        <a:pt x="91" y="206"/>
                      </a:lnTo>
                      <a:lnTo>
                        <a:pt x="98" y="199"/>
                      </a:lnTo>
                      <a:lnTo>
                        <a:pt x="106" y="193"/>
                      </a:lnTo>
                      <a:lnTo>
                        <a:pt x="115" y="188"/>
                      </a:lnTo>
                      <a:lnTo>
                        <a:pt x="115" y="183"/>
                      </a:lnTo>
                      <a:lnTo>
                        <a:pt x="115" y="180"/>
                      </a:lnTo>
                      <a:lnTo>
                        <a:pt x="115" y="178"/>
                      </a:lnTo>
                      <a:lnTo>
                        <a:pt x="114" y="174"/>
                      </a:lnTo>
                      <a:lnTo>
                        <a:pt x="107" y="165"/>
                      </a:lnTo>
                      <a:lnTo>
                        <a:pt x="99" y="156"/>
                      </a:lnTo>
                      <a:lnTo>
                        <a:pt x="90" y="150"/>
                      </a:lnTo>
                      <a:lnTo>
                        <a:pt x="80" y="144"/>
                      </a:lnTo>
                      <a:lnTo>
                        <a:pt x="69" y="139"/>
                      </a:lnTo>
                      <a:lnTo>
                        <a:pt x="57" y="136"/>
                      </a:lnTo>
                      <a:lnTo>
                        <a:pt x="46" y="133"/>
                      </a:lnTo>
                      <a:lnTo>
                        <a:pt x="36" y="133"/>
                      </a:lnTo>
                      <a:lnTo>
                        <a:pt x="36" y="430"/>
                      </a:lnTo>
                      <a:lnTo>
                        <a:pt x="53" y="438"/>
                      </a:lnTo>
                      <a:lnTo>
                        <a:pt x="71" y="449"/>
                      </a:lnTo>
                      <a:lnTo>
                        <a:pt x="88" y="458"/>
                      </a:lnTo>
                      <a:lnTo>
                        <a:pt x="104" y="468"/>
                      </a:lnTo>
                      <a:lnTo>
                        <a:pt x="119" y="479"/>
                      </a:lnTo>
                      <a:lnTo>
                        <a:pt x="135" y="491"/>
                      </a:lnTo>
                      <a:lnTo>
                        <a:pt x="149" y="502"/>
                      </a:lnTo>
                      <a:lnTo>
                        <a:pt x="161" y="516"/>
                      </a:lnTo>
                      <a:lnTo>
                        <a:pt x="173" y="529"/>
                      </a:lnTo>
                      <a:lnTo>
                        <a:pt x="184" y="546"/>
                      </a:lnTo>
                      <a:lnTo>
                        <a:pt x="194" y="562"/>
                      </a:lnTo>
                      <a:lnTo>
                        <a:pt x="201" y="581"/>
                      </a:lnTo>
                      <a:lnTo>
                        <a:pt x="208" y="601"/>
                      </a:lnTo>
                      <a:lnTo>
                        <a:pt x="212" y="623"/>
                      </a:lnTo>
                      <a:lnTo>
                        <a:pt x="215" y="647"/>
                      </a:lnTo>
                      <a:lnTo>
                        <a:pt x="216" y="672"/>
                      </a:lnTo>
                      <a:lnTo>
                        <a:pt x="216" y="697"/>
                      </a:lnTo>
                      <a:lnTo>
                        <a:pt x="214" y="721"/>
                      </a:lnTo>
                      <a:lnTo>
                        <a:pt x="212" y="745"/>
                      </a:lnTo>
                      <a:lnTo>
                        <a:pt x="208" y="767"/>
                      </a:lnTo>
                      <a:lnTo>
                        <a:pt x="203" y="790"/>
                      </a:lnTo>
                      <a:lnTo>
                        <a:pt x="197" y="810"/>
                      </a:lnTo>
                      <a:lnTo>
                        <a:pt x="189" y="830"/>
                      </a:lnTo>
                      <a:lnTo>
                        <a:pt x="179" y="848"/>
                      </a:lnTo>
                      <a:lnTo>
                        <a:pt x="168" y="865"/>
                      </a:lnTo>
                      <a:lnTo>
                        <a:pt x="156" y="880"/>
                      </a:lnTo>
                      <a:lnTo>
                        <a:pt x="142" y="894"/>
                      </a:lnTo>
                      <a:lnTo>
                        <a:pt x="126" y="906"/>
                      </a:lnTo>
                      <a:lnTo>
                        <a:pt x="106" y="917"/>
                      </a:lnTo>
                      <a:lnTo>
                        <a:pt x="86" y="925"/>
                      </a:lnTo>
                      <a:lnTo>
                        <a:pt x="64" y="932"/>
                      </a:lnTo>
                      <a:lnTo>
                        <a:pt x="38" y="937"/>
                      </a:lnTo>
                      <a:lnTo>
                        <a:pt x="37" y="934"/>
                      </a:lnTo>
                      <a:lnTo>
                        <a:pt x="37" y="929"/>
                      </a:lnTo>
                      <a:lnTo>
                        <a:pt x="37" y="925"/>
                      </a:lnTo>
                      <a:lnTo>
                        <a:pt x="37" y="919"/>
                      </a:lnTo>
                      <a:lnTo>
                        <a:pt x="37" y="914"/>
                      </a:lnTo>
                      <a:lnTo>
                        <a:pt x="37" y="910"/>
                      </a:lnTo>
                      <a:lnTo>
                        <a:pt x="37" y="904"/>
                      </a:lnTo>
                      <a:lnTo>
                        <a:pt x="37" y="900"/>
                      </a:lnTo>
                      <a:lnTo>
                        <a:pt x="53" y="892"/>
                      </a:lnTo>
                      <a:lnTo>
                        <a:pt x="67" y="882"/>
                      </a:lnTo>
                      <a:lnTo>
                        <a:pt x="78" y="868"/>
                      </a:lnTo>
                      <a:lnTo>
                        <a:pt x="87" y="854"/>
                      </a:lnTo>
                      <a:lnTo>
                        <a:pt x="94" y="837"/>
                      </a:lnTo>
                      <a:lnTo>
                        <a:pt x="99" y="818"/>
                      </a:lnTo>
                      <a:lnTo>
                        <a:pt x="102" y="797"/>
                      </a:lnTo>
                      <a:lnTo>
                        <a:pt x="103" y="775"/>
                      </a:lnTo>
                      <a:lnTo>
                        <a:pt x="102" y="751"/>
                      </a:lnTo>
                      <a:lnTo>
                        <a:pt x="98" y="730"/>
                      </a:lnTo>
                      <a:lnTo>
                        <a:pt x="92" y="711"/>
                      </a:lnTo>
                      <a:lnTo>
                        <a:pt x="85" y="694"/>
                      </a:lnTo>
                      <a:lnTo>
                        <a:pt x="74" y="678"/>
                      </a:lnTo>
                      <a:lnTo>
                        <a:pt x="62" y="665"/>
                      </a:lnTo>
                      <a:lnTo>
                        <a:pt x="48" y="651"/>
                      </a:lnTo>
                      <a:lnTo>
                        <a:pt x="32" y="639"/>
                      </a:lnTo>
                      <a:lnTo>
                        <a:pt x="28" y="638"/>
                      </a:lnTo>
                      <a:lnTo>
                        <a:pt x="25" y="636"/>
                      </a:lnTo>
                      <a:lnTo>
                        <a:pt x="21" y="633"/>
                      </a:lnTo>
                      <a:lnTo>
                        <a:pt x="17" y="632"/>
                      </a:lnTo>
                      <a:lnTo>
                        <a:pt x="13" y="629"/>
                      </a:lnTo>
                      <a:lnTo>
                        <a:pt x="9" y="627"/>
                      </a:lnTo>
                      <a:lnTo>
                        <a:pt x="5" y="624"/>
                      </a:lnTo>
                      <a:lnTo>
                        <a:pt x="0" y="623"/>
                      </a:lnTo>
                      <a:lnTo>
                        <a:pt x="0" y="511"/>
                      </a:lnTo>
                      <a:lnTo>
                        <a:pt x="1" y="333"/>
                      </a:lnTo>
                      <a:lnTo>
                        <a:pt x="3" y="165"/>
                      </a:lnTo>
                      <a:lnTo>
                        <a:pt x="3" y="7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81" name="Freeform 53"/>
                <p:cNvSpPr>
                  <a:spLocks/>
                </p:cNvSpPr>
                <p:nvPr/>
              </p:nvSpPr>
              <p:spPr bwMode="auto">
                <a:xfrm>
                  <a:off x="4065" y="3813"/>
                  <a:ext cx="19" cy="138"/>
                </a:xfrm>
                <a:custGeom>
                  <a:avLst/>
                  <a:gdLst>
                    <a:gd name="T0" fmla="*/ 1 w 38"/>
                    <a:gd name="T1" fmla="*/ 0 h 412"/>
                    <a:gd name="T2" fmla="*/ 1 w 38"/>
                    <a:gd name="T3" fmla="*/ 0 h 412"/>
                    <a:gd name="T4" fmla="*/ 1 w 38"/>
                    <a:gd name="T5" fmla="*/ 0 h 412"/>
                    <a:gd name="T6" fmla="*/ 1 w 38"/>
                    <a:gd name="T7" fmla="*/ 0 h 412"/>
                    <a:gd name="T8" fmla="*/ 1 w 38"/>
                    <a:gd name="T9" fmla="*/ 0 h 412"/>
                    <a:gd name="T10" fmla="*/ 1 w 38"/>
                    <a:gd name="T11" fmla="*/ 0 h 412"/>
                    <a:gd name="T12" fmla="*/ 1 w 38"/>
                    <a:gd name="T13" fmla="*/ 0 h 412"/>
                    <a:gd name="T14" fmla="*/ 1 w 38"/>
                    <a:gd name="T15" fmla="*/ 0 h 412"/>
                    <a:gd name="T16" fmla="*/ 1 w 38"/>
                    <a:gd name="T17" fmla="*/ 0 h 412"/>
                    <a:gd name="T18" fmla="*/ 1 w 38"/>
                    <a:gd name="T19" fmla="*/ 0 h 412"/>
                    <a:gd name="T20" fmla="*/ 1 w 38"/>
                    <a:gd name="T21" fmla="*/ 0 h 412"/>
                    <a:gd name="T22" fmla="*/ 0 w 38"/>
                    <a:gd name="T23" fmla="*/ 0 h 412"/>
                    <a:gd name="T24" fmla="*/ 0 w 38"/>
                    <a:gd name="T25" fmla="*/ 0 h 412"/>
                    <a:gd name="T26" fmla="*/ 0 w 38"/>
                    <a:gd name="T27" fmla="*/ 0 h 412"/>
                    <a:gd name="T28" fmla="*/ 0 w 38"/>
                    <a:gd name="T29" fmla="*/ 0 h 412"/>
                    <a:gd name="T30" fmla="*/ 0 w 38"/>
                    <a:gd name="T31" fmla="*/ 0 h 412"/>
                    <a:gd name="T32" fmla="*/ 0 w 38"/>
                    <a:gd name="T33" fmla="*/ 0 h 412"/>
                    <a:gd name="T34" fmla="*/ 1 w 38"/>
                    <a:gd name="T35" fmla="*/ 0 h 412"/>
                    <a:gd name="T36" fmla="*/ 1 w 38"/>
                    <a:gd name="T37" fmla="*/ 0 h 412"/>
                    <a:gd name="T38" fmla="*/ 1 w 38"/>
                    <a:gd name="T39" fmla="*/ 0 h 412"/>
                    <a:gd name="T40" fmla="*/ 1 w 38"/>
                    <a:gd name="T41" fmla="*/ 0 h 412"/>
                    <a:gd name="T42" fmla="*/ 1 w 38"/>
                    <a:gd name="T43" fmla="*/ 0 h 412"/>
                    <a:gd name="T44" fmla="*/ 1 w 38"/>
                    <a:gd name="T45" fmla="*/ 0 h 412"/>
                    <a:gd name="T46" fmla="*/ 1 w 38"/>
                    <a:gd name="T47" fmla="*/ 0 h 412"/>
                    <a:gd name="T48" fmla="*/ 1 w 38"/>
                    <a:gd name="T49" fmla="*/ 0 h 412"/>
                    <a:gd name="T50" fmla="*/ 1 w 38"/>
                    <a:gd name="T51" fmla="*/ 0 h 41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412"/>
                    <a:gd name="T80" fmla="*/ 38 w 38"/>
                    <a:gd name="T81" fmla="*/ 412 h 41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412">
                      <a:moveTo>
                        <a:pt x="36" y="181"/>
                      </a:moveTo>
                      <a:lnTo>
                        <a:pt x="36" y="259"/>
                      </a:lnTo>
                      <a:lnTo>
                        <a:pt x="36" y="271"/>
                      </a:lnTo>
                      <a:lnTo>
                        <a:pt x="37" y="287"/>
                      </a:lnTo>
                      <a:lnTo>
                        <a:pt x="38" y="303"/>
                      </a:lnTo>
                      <a:lnTo>
                        <a:pt x="38" y="315"/>
                      </a:lnTo>
                      <a:lnTo>
                        <a:pt x="38" y="412"/>
                      </a:lnTo>
                      <a:lnTo>
                        <a:pt x="2" y="412"/>
                      </a:lnTo>
                      <a:lnTo>
                        <a:pt x="1" y="318"/>
                      </a:lnTo>
                      <a:lnTo>
                        <a:pt x="1" y="308"/>
                      </a:lnTo>
                      <a:lnTo>
                        <a:pt x="1" y="299"/>
                      </a:lnTo>
                      <a:lnTo>
                        <a:pt x="0" y="291"/>
                      </a:lnTo>
                      <a:lnTo>
                        <a:pt x="0" y="286"/>
                      </a:lnTo>
                      <a:lnTo>
                        <a:pt x="0" y="238"/>
                      </a:lnTo>
                      <a:lnTo>
                        <a:pt x="0" y="147"/>
                      </a:lnTo>
                      <a:lnTo>
                        <a:pt x="0" y="55"/>
                      </a:lnTo>
                      <a:lnTo>
                        <a:pt x="0" y="0"/>
                      </a:lnTo>
                      <a:lnTo>
                        <a:pt x="4" y="3"/>
                      </a:lnTo>
                      <a:lnTo>
                        <a:pt x="9" y="4"/>
                      </a:lnTo>
                      <a:lnTo>
                        <a:pt x="15" y="7"/>
                      </a:lnTo>
                      <a:lnTo>
                        <a:pt x="21" y="10"/>
                      </a:lnTo>
                      <a:lnTo>
                        <a:pt x="25" y="13"/>
                      </a:lnTo>
                      <a:lnTo>
                        <a:pt x="30" y="16"/>
                      </a:lnTo>
                      <a:lnTo>
                        <a:pt x="33" y="19"/>
                      </a:lnTo>
                      <a:lnTo>
                        <a:pt x="36" y="21"/>
                      </a:lnTo>
                      <a:lnTo>
                        <a:pt x="36" y="181"/>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82" name="Freeform 54"/>
                <p:cNvSpPr>
                  <a:spLocks/>
                </p:cNvSpPr>
                <p:nvPr/>
              </p:nvSpPr>
              <p:spPr bwMode="auto">
                <a:xfrm>
                  <a:off x="3943" y="3606"/>
                  <a:ext cx="123" cy="345"/>
                </a:xfrm>
                <a:custGeom>
                  <a:avLst/>
                  <a:gdLst>
                    <a:gd name="T0" fmla="*/ 0 w 247"/>
                    <a:gd name="T1" fmla="*/ 0 h 1034"/>
                    <a:gd name="T2" fmla="*/ 0 w 247"/>
                    <a:gd name="T3" fmla="*/ 0 h 1034"/>
                    <a:gd name="T4" fmla="*/ 0 w 247"/>
                    <a:gd name="T5" fmla="*/ 0 h 1034"/>
                    <a:gd name="T6" fmla="*/ 0 w 247"/>
                    <a:gd name="T7" fmla="*/ 0 h 1034"/>
                    <a:gd name="T8" fmla="*/ 0 w 247"/>
                    <a:gd name="T9" fmla="*/ 0 h 1034"/>
                    <a:gd name="T10" fmla="*/ 0 w 247"/>
                    <a:gd name="T11" fmla="*/ 0 h 1034"/>
                    <a:gd name="T12" fmla="*/ 0 w 247"/>
                    <a:gd name="T13" fmla="*/ 0 h 1034"/>
                    <a:gd name="T14" fmla="*/ 0 w 247"/>
                    <a:gd name="T15" fmla="*/ 0 h 1034"/>
                    <a:gd name="T16" fmla="*/ 0 w 247"/>
                    <a:gd name="T17" fmla="*/ 0 h 1034"/>
                    <a:gd name="T18" fmla="*/ 0 w 247"/>
                    <a:gd name="T19" fmla="*/ 0 h 1034"/>
                    <a:gd name="T20" fmla="*/ 0 w 247"/>
                    <a:gd name="T21" fmla="*/ 0 h 1034"/>
                    <a:gd name="T22" fmla="*/ 0 w 247"/>
                    <a:gd name="T23" fmla="*/ 0 h 1034"/>
                    <a:gd name="T24" fmla="*/ 0 w 247"/>
                    <a:gd name="T25" fmla="*/ 0 h 1034"/>
                    <a:gd name="T26" fmla="*/ 0 w 247"/>
                    <a:gd name="T27" fmla="*/ 0 h 1034"/>
                    <a:gd name="T28" fmla="*/ 0 w 247"/>
                    <a:gd name="T29" fmla="*/ 0 h 1034"/>
                    <a:gd name="T30" fmla="*/ 0 w 247"/>
                    <a:gd name="T31" fmla="*/ 0 h 1034"/>
                    <a:gd name="T32" fmla="*/ 0 w 247"/>
                    <a:gd name="T33" fmla="*/ 0 h 1034"/>
                    <a:gd name="T34" fmla="*/ 0 w 247"/>
                    <a:gd name="T35" fmla="*/ 0 h 1034"/>
                    <a:gd name="T36" fmla="*/ 0 w 247"/>
                    <a:gd name="T37" fmla="*/ 0 h 1034"/>
                    <a:gd name="T38" fmla="*/ 0 w 247"/>
                    <a:gd name="T39" fmla="*/ 0 h 1034"/>
                    <a:gd name="T40" fmla="*/ 0 w 247"/>
                    <a:gd name="T41" fmla="*/ 0 h 1034"/>
                    <a:gd name="T42" fmla="*/ 0 w 247"/>
                    <a:gd name="T43" fmla="*/ 0 h 1034"/>
                    <a:gd name="T44" fmla="*/ 0 w 247"/>
                    <a:gd name="T45" fmla="*/ 0 h 1034"/>
                    <a:gd name="T46" fmla="*/ 0 w 247"/>
                    <a:gd name="T47" fmla="*/ 0 h 1034"/>
                    <a:gd name="T48" fmla="*/ 0 w 247"/>
                    <a:gd name="T49" fmla="*/ 0 h 1034"/>
                    <a:gd name="T50" fmla="*/ 0 w 247"/>
                    <a:gd name="T51" fmla="*/ 0 h 1034"/>
                    <a:gd name="T52" fmla="*/ 0 w 247"/>
                    <a:gd name="T53" fmla="*/ 0 h 1034"/>
                    <a:gd name="T54" fmla="*/ 0 w 247"/>
                    <a:gd name="T55" fmla="*/ 0 h 1034"/>
                    <a:gd name="T56" fmla="*/ 0 w 247"/>
                    <a:gd name="T57" fmla="*/ 0 h 1034"/>
                    <a:gd name="T58" fmla="*/ 0 w 247"/>
                    <a:gd name="T59" fmla="*/ 0 h 1034"/>
                    <a:gd name="T60" fmla="*/ 0 w 247"/>
                    <a:gd name="T61" fmla="*/ 0 h 1034"/>
                    <a:gd name="T62" fmla="*/ 0 w 247"/>
                    <a:gd name="T63" fmla="*/ 0 h 1034"/>
                    <a:gd name="T64" fmla="*/ 0 w 247"/>
                    <a:gd name="T65" fmla="*/ 0 h 1034"/>
                    <a:gd name="T66" fmla="*/ 0 w 247"/>
                    <a:gd name="T67" fmla="*/ 0 h 1034"/>
                    <a:gd name="T68" fmla="*/ 0 w 247"/>
                    <a:gd name="T69" fmla="*/ 0 h 1034"/>
                    <a:gd name="T70" fmla="*/ 0 w 247"/>
                    <a:gd name="T71" fmla="*/ 0 h 1034"/>
                    <a:gd name="T72" fmla="*/ 0 w 247"/>
                    <a:gd name="T73" fmla="*/ 0 h 1034"/>
                    <a:gd name="T74" fmla="*/ 0 w 247"/>
                    <a:gd name="T75" fmla="*/ 0 h 1034"/>
                    <a:gd name="T76" fmla="*/ 0 w 247"/>
                    <a:gd name="T77" fmla="*/ 0 h 1034"/>
                    <a:gd name="T78" fmla="*/ 0 w 247"/>
                    <a:gd name="T79" fmla="*/ 0 h 1034"/>
                    <a:gd name="T80" fmla="*/ 0 w 247"/>
                    <a:gd name="T81" fmla="*/ 0 h 1034"/>
                    <a:gd name="T82" fmla="*/ 0 w 247"/>
                    <a:gd name="T83" fmla="*/ 0 h 1034"/>
                    <a:gd name="T84" fmla="*/ 0 w 247"/>
                    <a:gd name="T85" fmla="*/ 0 h 1034"/>
                    <a:gd name="T86" fmla="*/ 0 w 247"/>
                    <a:gd name="T87" fmla="*/ 0 h 1034"/>
                    <a:gd name="T88" fmla="*/ 0 w 247"/>
                    <a:gd name="T89" fmla="*/ 0 h 1034"/>
                    <a:gd name="T90" fmla="*/ 0 w 247"/>
                    <a:gd name="T91" fmla="*/ 0 h 1034"/>
                    <a:gd name="T92" fmla="*/ 0 w 247"/>
                    <a:gd name="T93" fmla="*/ 0 h 1034"/>
                    <a:gd name="T94" fmla="*/ 0 w 247"/>
                    <a:gd name="T95" fmla="*/ 0 h 1034"/>
                    <a:gd name="T96" fmla="*/ 0 w 247"/>
                    <a:gd name="T97" fmla="*/ 0 h 1034"/>
                    <a:gd name="T98" fmla="*/ 0 w 247"/>
                    <a:gd name="T99" fmla="*/ 0 h 1034"/>
                    <a:gd name="T100" fmla="*/ 0 w 247"/>
                    <a:gd name="T101" fmla="*/ 0 h 1034"/>
                    <a:gd name="T102" fmla="*/ 0 w 247"/>
                    <a:gd name="T103" fmla="*/ 0 h 1034"/>
                    <a:gd name="T104" fmla="*/ 0 w 247"/>
                    <a:gd name="T105" fmla="*/ 0 h 1034"/>
                    <a:gd name="T106" fmla="*/ 0 w 247"/>
                    <a:gd name="T107" fmla="*/ 0 h 1034"/>
                    <a:gd name="T108" fmla="*/ 0 w 247"/>
                    <a:gd name="T109" fmla="*/ 0 h 1034"/>
                    <a:gd name="T110" fmla="*/ 0 w 247"/>
                    <a:gd name="T111" fmla="*/ 0 h 1034"/>
                    <a:gd name="T112" fmla="*/ 0 w 247"/>
                    <a:gd name="T113" fmla="*/ 0 h 1034"/>
                    <a:gd name="T114" fmla="*/ 0 w 247"/>
                    <a:gd name="T115" fmla="*/ 0 h 1034"/>
                    <a:gd name="T116" fmla="*/ 0 w 247"/>
                    <a:gd name="T117" fmla="*/ 0 h 103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47"/>
                    <a:gd name="T178" fmla="*/ 0 h 1034"/>
                    <a:gd name="T179" fmla="*/ 247 w 247"/>
                    <a:gd name="T180" fmla="*/ 1034 h 103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47" h="1034">
                      <a:moveTo>
                        <a:pt x="209" y="939"/>
                      </a:moveTo>
                      <a:lnTo>
                        <a:pt x="209" y="1034"/>
                      </a:lnTo>
                      <a:lnTo>
                        <a:pt x="179" y="1034"/>
                      </a:lnTo>
                      <a:lnTo>
                        <a:pt x="179" y="936"/>
                      </a:lnTo>
                      <a:lnTo>
                        <a:pt x="156" y="930"/>
                      </a:lnTo>
                      <a:lnTo>
                        <a:pt x="134" y="924"/>
                      </a:lnTo>
                      <a:lnTo>
                        <a:pt x="116" y="916"/>
                      </a:lnTo>
                      <a:lnTo>
                        <a:pt x="99" y="908"/>
                      </a:lnTo>
                      <a:lnTo>
                        <a:pt x="83" y="899"/>
                      </a:lnTo>
                      <a:lnTo>
                        <a:pt x="70" y="888"/>
                      </a:lnTo>
                      <a:lnTo>
                        <a:pt x="58" y="878"/>
                      </a:lnTo>
                      <a:lnTo>
                        <a:pt x="48" y="867"/>
                      </a:lnTo>
                      <a:lnTo>
                        <a:pt x="40" y="857"/>
                      </a:lnTo>
                      <a:lnTo>
                        <a:pt x="32" y="847"/>
                      </a:lnTo>
                      <a:lnTo>
                        <a:pt x="25" y="836"/>
                      </a:lnTo>
                      <a:lnTo>
                        <a:pt x="19" y="826"/>
                      </a:lnTo>
                      <a:lnTo>
                        <a:pt x="15" y="815"/>
                      </a:lnTo>
                      <a:lnTo>
                        <a:pt x="11" y="806"/>
                      </a:lnTo>
                      <a:lnTo>
                        <a:pt x="8" y="797"/>
                      </a:lnTo>
                      <a:lnTo>
                        <a:pt x="5" y="788"/>
                      </a:lnTo>
                      <a:lnTo>
                        <a:pt x="4" y="781"/>
                      </a:lnTo>
                      <a:lnTo>
                        <a:pt x="2" y="765"/>
                      </a:lnTo>
                      <a:lnTo>
                        <a:pt x="0" y="747"/>
                      </a:lnTo>
                      <a:lnTo>
                        <a:pt x="2" y="727"/>
                      </a:lnTo>
                      <a:lnTo>
                        <a:pt x="4" y="719"/>
                      </a:lnTo>
                      <a:lnTo>
                        <a:pt x="8" y="708"/>
                      </a:lnTo>
                      <a:lnTo>
                        <a:pt x="13" y="698"/>
                      </a:lnTo>
                      <a:lnTo>
                        <a:pt x="19" y="687"/>
                      </a:lnTo>
                      <a:lnTo>
                        <a:pt x="26" y="678"/>
                      </a:lnTo>
                      <a:lnTo>
                        <a:pt x="36" y="671"/>
                      </a:lnTo>
                      <a:lnTo>
                        <a:pt x="45" y="665"/>
                      </a:lnTo>
                      <a:lnTo>
                        <a:pt x="56" y="664"/>
                      </a:lnTo>
                      <a:lnTo>
                        <a:pt x="67" y="665"/>
                      </a:lnTo>
                      <a:lnTo>
                        <a:pt x="77" y="669"/>
                      </a:lnTo>
                      <a:lnTo>
                        <a:pt x="86" y="677"/>
                      </a:lnTo>
                      <a:lnTo>
                        <a:pt x="94" y="687"/>
                      </a:lnTo>
                      <a:lnTo>
                        <a:pt x="101" y="698"/>
                      </a:lnTo>
                      <a:lnTo>
                        <a:pt x="106" y="711"/>
                      </a:lnTo>
                      <a:lnTo>
                        <a:pt x="109" y="726"/>
                      </a:lnTo>
                      <a:lnTo>
                        <a:pt x="110" y="742"/>
                      </a:lnTo>
                      <a:lnTo>
                        <a:pt x="109" y="757"/>
                      </a:lnTo>
                      <a:lnTo>
                        <a:pt x="107" y="771"/>
                      </a:lnTo>
                      <a:lnTo>
                        <a:pt x="103" y="783"/>
                      </a:lnTo>
                      <a:lnTo>
                        <a:pt x="97" y="793"/>
                      </a:lnTo>
                      <a:lnTo>
                        <a:pt x="91" y="803"/>
                      </a:lnTo>
                      <a:lnTo>
                        <a:pt x="82" y="811"/>
                      </a:lnTo>
                      <a:lnTo>
                        <a:pt x="74" y="817"/>
                      </a:lnTo>
                      <a:lnTo>
                        <a:pt x="65" y="820"/>
                      </a:lnTo>
                      <a:lnTo>
                        <a:pt x="66" y="830"/>
                      </a:lnTo>
                      <a:lnTo>
                        <a:pt x="68" y="833"/>
                      </a:lnTo>
                      <a:lnTo>
                        <a:pt x="70" y="833"/>
                      </a:lnTo>
                      <a:lnTo>
                        <a:pt x="72" y="838"/>
                      </a:lnTo>
                      <a:lnTo>
                        <a:pt x="77" y="848"/>
                      </a:lnTo>
                      <a:lnTo>
                        <a:pt x="85" y="858"/>
                      </a:lnTo>
                      <a:lnTo>
                        <a:pt x="97" y="869"/>
                      </a:lnTo>
                      <a:lnTo>
                        <a:pt x="110" y="878"/>
                      </a:lnTo>
                      <a:lnTo>
                        <a:pt x="125" y="885"/>
                      </a:lnTo>
                      <a:lnTo>
                        <a:pt x="141" y="893"/>
                      </a:lnTo>
                      <a:lnTo>
                        <a:pt x="160" y="899"/>
                      </a:lnTo>
                      <a:lnTo>
                        <a:pt x="179" y="903"/>
                      </a:lnTo>
                      <a:lnTo>
                        <a:pt x="179" y="586"/>
                      </a:lnTo>
                      <a:lnTo>
                        <a:pt x="145" y="567"/>
                      </a:lnTo>
                      <a:lnTo>
                        <a:pt x="116" y="545"/>
                      </a:lnTo>
                      <a:lnTo>
                        <a:pt x="89" y="521"/>
                      </a:lnTo>
                      <a:lnTo>
                        <a:pt x="65" y="494"/>
                      </a:lnTo>
                      <a:lnTo>
                        <a:pt x="46" y="463"/>
                      </a:lnTo>
                      <a:lnTo>
                        <a:pt x="32" y="427"/>
                      </a:lnTo>
                      <a:lnTo>
                        <a:pt x="22" y="387"/>
                      </a:lnTo>
                      <a:lnTo>
                        <a:pt x="19" y="339"/>
                      </a:lnTo>
                      <a:lnTo>
                        <a:pt x="21" y="295"/>
                      </a:lnTo>
                      <a:lnTo>
                        <a:pt x="30" y="253"/>
                      </a:lnTo>
                      <a:lnTo>
                        <a:pt x="42" y="213"/>
                      </a:lnTo>
                      <a:lnTo>
                        <a:pt x="59" y="179"/>
                      </a:lnTo>
                      <a:lnTo>
                        <a:pt x="81" y="147"/>
                      </a:lnTo>
                      <a:lnTo>
                        <a:pt x="109" y="123"/>
                      </a:lnTo>
                      <a:lnTo>
                        <a:pt x="141" y="104"/>
                      </a:lnTo>
                      <a:lnTo>
                        <a:pt x="179" y="92"/>
                      </a:lnTo>
                      <a:lnTo>
                        <a:pt x="179" y="0"/>
                      </a:lnTo>
                      <a:lnTo>
                        <a:pt x="213" y="0"/>
                      </a:lnTo>
                      <a:lnTo>
                        <a:pt x="213" y="89"/>
                      </a:lnTo>
                      <a:lnTo>
                        <a:pt x="217" y="88"/>
                      </a:lnTo>
                      <a:lnTo>
                        <a:pt x="219" y="88"/>
                      </a:lnTo>
                      <a:lnTo>
                        <a:pt x="221" y="88"/>
                      </a:lnTo>
                      <a:lnTo>
                        <a:pt x="226" y="88"/>
                      </a:lnTo>
                      <a:lnTo>
                        <a:pt x="231" y="88"/>
                      </a:lnTo>
                      <a:lnTo>
                        <a:pt x="236" y="86"/>
                      </a:lnTo>
                      <a:lnTo>
                        <a:pt x="241" y="86"/>
                      </a:lnTo>
                      <a:lnTo>
                        <a:pt x="246" y="86"/>
                      </a:lnTo>
                      <a:lnTo>
                        <a:pt x="246" y="94"/>
                      </a:lnTo>
                      <a:lnTo>
                        <a:pt x="247" y="97"/>
                      </a:lnTo>
                      <a:lnTo>
                        <a:pt x="247" y="98"/>
                      </a:lnTo>
                      <a:lnTo>
                        <a:pt x="247" y="103"/>
                      </a:lnTo>
                      <a:lnTo>
                        <a:pt x="247" y="107"/>
                      </a:lnTo>
                      <a:lnTo>
                        <a:pt x="247" y="115"/>
                      </a:lnTo>
                      <a:lnTo>
                        <a:pt x="247" y="123"/>
                      </a:lnTo>
                      <a:lnTo>
                        <a:pt x="247" y="128"/>
                      </a:lnTo>
                      <a:lnTo>
                        <a:pt x="244" y="128"/>
                      </a:lnTo>
                      <a:lnTo>
                        <a:pt x="240" y="128"/>
                      </a:lnTo>
                      <a:lnTo>
                        <a:pt x="236" y="128"/>
                      </a:lnTo>
                      <a:lnTo>
                        <a:pt x="232" y="128"/>
                      </a:lnTo>
                      <a:lnTo>
                        <a:pt x="227" y="128"/>
                      </a:lnTo>
                      <a:lnTo>
                        <a:pt x="222" y="128"/>
                      </a:lnTo>
                      <a:lnTo>
                        <a:pt x="217" y="129"/>
                      </a:lnTo>
                      <a:lnTo>
                        <a:pt x="213" y="129"/>
                      </a:lnTo>
                      <a:lnTo>
                        <a:pt x="205" y="131"/>
                      </a:lnTo>
                      <a:lnTo>
                        <a:pt x="197" y="132"/>
                      </a:lnTo>
                      <a:lnTo>
                        <a:pt x="190" y="132"/>
                      </a:lnTo>
                      <a:lnTo>
                        <a:pt x="185" y="132"/>
                      </a:lnTo>
                      <a:lnTo>
                        <a:pt x="175" y="135"/>
                      </a:lnTo>
                      <a:lnTo>
                        <a:pt x="165" y="140"/>
                      </a:lnTo>
                      <a:lnTo>
                        <a:pt x="154" y="147"/>
                      </a:lnTo>
                      <a:lnTo>
                        <a:pt x="142" y="156"/>
                      </a:lnTo>
                      <a:lnTo>
                        <a:pt x="132" y="171"/>
                      </a:lnTo>
                      <a:lnTo>
                        <a:pt x="124" y="190"/>
                      </a:lnTo>
                      <a:lnTo>
                        <a:pt x="118" y="216"/>
                      </a:lnTo>
                      <a:lnTo>
                        <a:pt x="115" y="247"/>
                      </a:lnTo>
                      <a:lnTo>
                        <a:pt x="116" y="263"/>
                      </a:lnTo>
                      <a:lnTo>
                        <a:pt x="120" y="280"/>
                      </a:lnTo>
                      <a:lnTo>
                        <a:pt x="125" y="296"/>
                      </a:lnTo>
                      <a:lnTo>
                        <a:pt x="132" y="309"/>
                      </a:lnTo>
                      <a:lnTo>
                        <a:pt x="141" y="324"/>
                      </a:lnTo>
                      <a:lnTo>
                        <a:pt x="153" y="336"/>
                      </a:lnTo>
                      <a:lnTo>
                        <a:pt x="165" y="350"/>
                      </a:lnTo>
                      <a:lnTo>
                        <a:pt x="179" y="360"/>
                      </a:lnTo>
                      <a:lnTo>
                        <a:pt x="185" y="364"/>
                      </a:lnTo>
                      <a:lnTo>
                        <a:pt x="193" y="369"/>
                      </a:lnTo>
                      <a:lnTo>
                        <a:pt x="200" y="372"/>
                      </a:lnTo>
                      <a:lnTo>
                        <a:pt x="206" y="375"/>
                      </a:lnTo>
                      <a:lnTo>
                        <a:pt x="208" y="376"/>
                      </a:lnTo>
                      <a:lnTo>
                        <a:pt x="209" y="376"/>
                      </a:lnTo>
                      <a:lnTo>
                        <a:pt x="211" y="378"/>
                      </a:lnTo>
                      <a:lnTo>
                        <a:pt x="213" y="378"/>
                      </a:lnTo>
                      <a:lnTo>
                        <a:pt x="216" y="379"/>
                      </a:lnTo>
                      <a:lnTo>
                        <a:pt x="220" y="382"/>
                      </a:lnTo>
                      <a:lnTo>
                        <a:pt x="224" y="387"/>
                      </a:lnTo>
                      <a:lnTo>
                        <a:pt x="227" y="388"/>
                      </a:lnTo>
                      <a:lnTo>
                        <a:pt x="231" y="391"/>
                      </a:lnTo>
                      <a:lnTo>
                        <a:pt x="235" y="394"/>
                      </a:lnTo>
                      <a:lnTo>
                        <a:pt x="239" y="399"/>
                      </a:lnTo>
                      <a:lnTo>
                        <a:pt x="245" y="402"/>
                      </a:lnTo>
                      <a:lnTo>
                        <a:pt x="245" y="421"/>
                      </a:lnTo>
                      <a:lnTo>
                        <a:pt x="245" y="448"/>
                      </a:lnTo>
                      <a:lnTo>
                        <a:pt x="245" y="479"/>
                      </a:lnTo>
                      <a:lnTo>
                        <a:pt x="245" y="512"/>
                      </a:lnTo>
                      <a:lnTo>
                        <a:pt x="245" y="547"/>
                      </a:lnTo>
                      <a:lnTo>
                        <a:pt x="245" y="580"/>
                      </a:lnTo>
                      <a:lnTo>
                        <a:pt x="245" y="607"/>
                      </a:lnTo>
                      <a:lnTo>
                        <a:pt x="245" y="622"/>
                      </a:lnTo>
                      <a:lnTo>
                        <a:pt x="243" y="620"/>
                      </a:lnTo>
                      <a:lnTo>
                        <a:pt x="239" y="617"/>
                      </a:lnTo>
                      <a:lnTo>
                        <a:pt x="233" y="614"/>
                      </a:lnTo>
                      <a:lnTo>
                        <a:pt x="227" y="611"/>
                      </a:lnTo>
                      <a:lnTo>
                        <a:pt x="225" y="610"/>
                      </a:lnTo>
                      <a:lnTo>
                        <a:pt x="221" y="608"/>
                      </a:lnTo>
                      <a:lnTo>
                        <a:pt x="217" y="605"/>
                      </a:lnTo>
                      <a:lnTo>
                        <a:pt x="212" y="604"/>
                      </a:lnTo>
                      <a:lnTo>
                        <a:pt x="211" y="909"/>
                      </a:lnTo>
                      <a:lnTo>
                        <a:pt x="216" y="910"/>
                      </a:lnTo>
                      <a:lnTo>
                        <a:pt x="220" y="910"/>
                      </a:lnTo>
                      <a:lnTo>
                        <a:pt x="225" y="910"/>
                      </a:lnTo>
                      <a:lnTo>
                        <a:pt x="229" y="909"/>
                      </a:lnTo>
                      <a:lnTo>
                        <a:pt x="233" y="909"/>
                      </a:lnTo>
                      <a:lnTo>
                        <a:pt x="237" y="908"/>
                      </a:lnTo>
                      <a:lnTo>
                        <a:pt x="241" y="908"/>
                      </a:lnTo>
                      <a:lnTo>
                        <a:pt x="245" y="908"/>
                      </a:lnTo>
                      <a:lnTo>
                        <a:pt x="245" y="916"/>
                      </a:lnTo>
                      <a:lnTo>
                        <a:pt x="246" y="925"/>
                      </a:lnTo>
                      <a:lnTo>
                        <a:pt x="246" y="933"/>
                      </a:lnTo>
                      <a:lnTo>
                        <a:pt x="246" y="939"/>
                      </a:lnTo>
                      <a:lnTo>
                        <a:pt x="243" y="939"/>
                      </a:lnTo>
                      <a:lnTo>
                        <a:pt x="239" y="940"/>
                      </a:lnTo>
                      <a:lnTo>
                        <a:pt x="235" y="940"/>
                      </a:lnTo>
                      <a:lnTo>
                        <a:pt x="230" y="940"/>
                      </a:lnTo>
                      <a:lnTo>
                        <a:pt x="225" y="940"/>
                      </a:lnTo>
                      <a:lnTo>
                        <a:pt x="220" y="940"/>
                      </a:lnTo>
                      <a:lnTo>
                        <a:pt x="215" y="939"/>
                      </a:lnTo>
                      <a:lnTo>
                        <a:pt x="209" y="939"/>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83" name="Freeform 55"/>
                <p:cNvSpPr>
                  <a:spLocks/>
                </p:cNvSpPr>
                <p:nvPr/>
              </p:nvSpPr>
              <p:spPr bwMode="auto">
                <a:xfrm>
                  <a:off x="4032" y="3649"/>
                  <a:ext cx="17" cy="83"/>
                </a:xfrm>
                <a:custGeom>
                  <a:avLst/>
                  <a:gdLst>
                    <a:gd name="T0" fmla="*/ 1 w 34"/>
                    <a:gd name="T1" fmla="*/ 0 h 249"/>
                    <a:gd name="T2" fmla="*/ 1 w 34"/>
                    <a:gd name="T3" fmla="*/ 0 h 249"/>
                    <a:gd name="T4" fmla="*/ 1 w 34"/>
                    <a:gd name="T5" fmla="*/ 0 h 249"/>
                    <a:gd name="T6" fmla="*/ 1 w 34"/>
                    <a:gd name="T7" fmla="*/ 0 h 249"/>
                    <a:gd name="T8" fmla="*/ 1 w 34"/>
                    <a:gd name="T9" fmla="*/ 0 h 249"/>
                    <a:gd name="T10" fmla="*/ 1 w 34"/>
                    <a:gd name="T11" fmla="*/ 0 h 249"/>
                    <a:gd name="T12" fmla="*/ 1 w 34"/>
                    <a:gd name="T13" fmla="*/ 0 h 249"/>
                    <a:gd name="T14" fmla="*/ 1 w 34"/>
                    <a:gd name="T15" fmla="*/ 0 h 249"/>
                    <a:gd name="T16" fmla="*/ 1 w 34"/>
                    <a:gd name="T17" fmla="*/ 0 h 249"/>
                    <a:gd name="T18" fmla="*/ 0 w 34"/>
                    <a:gd name="T19" fmla="*/ 0 h 249"/>
                    <a:gd name="T20" fmla="*/ 0 w 34"/>
                    <a:gd name="T21" fmla="*/ 0 h 249"/>
                    <a:gd name="T22" fmla="*/ 0 w 34"/>
                    <a:gd name="T23" fmla="*/ 0 h 249"/>
                    <a:gd name="T24" fmla="*/ 1 w 34"/>
                    <a:gd name="T25" fmla="*/ 0 h 249"/>
                    <a:gd name="T26" fmla="*/ 1 w 34"/>
                    <a:gd name="T27" fmla="*/ 0 h 249"/>
                    <a:gd name="T28" fmla="*/ 1 w 34"/>
                    <a:gd name="T29" fmla="*/ 0 h 249"/>
                    <a:gd name="T30" fmla="*/ 1 w 34"/>
                    <a:gd name="T31" fmla="*/ 0 h 249"/>
                    <a:gd name="T32" fmla="*/ 1 w 34"/>
                    <a:gd name="T33" fmla="*/ 0 h 249"/>
                    <a:gd name="T34" fmla="*/ 1 w 34"/>
                    <a:gd name="T35" fmla="*/ 0 h 249"/>
                    <a:gd name="T36" fmla="*/ 1 w 34"/>
                    <a:gd name="T37" fmla="*/ 0 h 249"/>
                    <a:gd name="T38" fmla="*/ 1 w 34"/>
                    <a:gd name="T39" fmla="*/ 0 h 24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4"/>
                    <a:gd name="T61" fmla="*/ 0 h 249"/>
                    <a:gd name="T62" fmla="*/ 34 w 34"/>
                    <a:gd name="T63" fmla="*/ 249 h 24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4" h="249">
                      <a:moveTo>
                        <a:pt x="34" y="249"/>
                      </a:moveTo>
                      <a:lnTo>
                        <a:pt x="34" y="2"/>
                      </a:lnTo>
                      <a:lnTo>
                        <a:pt x="29" y="2"/>
                      </a:lnTo>
                      <a:lnTo>
                        <a:pt x="25" y="0"/>
                      </a:lnTo>
                      <a:lnTo>
                        <a:pt x="21" y="0"/>
                      </a:lnTo>
                      <a:lnTo>
                        <a:pt x="18" y="0"/>
                      </a:lnTo>
                      <a:lnTo>
                        <a:pt x="14" y="0"/>
                      </a:lnTo>
                      <a:lnTo>
                        <a:pt x="9" y="0"/>
                      </a:lnTo>
                      <a:lnTo>
                        <a:pt x="4" y="2"/>
                      </a:lnTo>
                      <a:lnTo>
                        <a:pt x="0" y="2"/>
                      </a:lnTo>
                      <a:lnTo>
                        <a:pt x="0" y="112"/>
                      </a:lnTo>
                      <a:lnTo>
                        <a:pt x="0" y="231"/>
                      </a:lnTo>
                      <a:lnTo>
                        <a:pt x="3" y="233"/>
                      </a:lnTo>
                      <a:lnTo>
                        <a:pt x="7" y="235"/>
                      </a:lnTo>
                      <a:lnTo>
                        <a:pt x="11" y="238"/>
                      </a:lnTo>
                      <a:lnTo>
                        <a:pt x="17" y="241"/>
                      </a:lnTo>
                      <a:lnTo>
                        <a:pt x="22" y="244"/>
                      </a:lnTo>
                      <a:lnTo>
                        <a:pt x="26" y="246"/>
                      </a:lnTo>
                      <a:lnTo>
                        <a:pt x="30" y="247"/>
                      </a:lnTo>
                      <a:lnTo>
                        <a:pt x="34" y="249"/>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84" name="Freeform 56"/>
                <p:cNvSpPr>
                  <a:spLocks/>
                </p:cNvSpPr>
                <p:nvPr/>
              </p:nvSpPr>
              <p:spPr bwMode="auto">
                <a:xfrm>
                  <a:off x="4065" y="3606"/>
                  <a:ext cx="108" cy="312"/>
                </a:xfrm>
                <a:custGeom>
                  <a:avLst/>
                  <a:gdLst>
                    <a:gd name="T0" fmla="*/ 1 w 216"/>
                    <a:gd name="T1" fmla="*/ 0 h 936"/>
                    <a:gd name="T2" fmla="*/ 1 w 216"/>
                    <a:gd name="T3" fmla="*/ 0 h 936"/>
                    <a:gd name="T4" fmla="*/ 1 w 216"/>
                    <a:gd name="T5" fmla="*/ 0 h 936"/>
                    <a:gd name="T6" fmla="*/ 1 w 216"/>
                    <a:gd name="T7" fmla="*/ 0 h 936"/>
                    <a:gd name="T8" fmla="*/ 1 w 216"/>
                    <a:gd name="T9" fmla="*/ 0 h 936"/>
                    <a:gd name="T10" fmla="*/ 1 w 216"/>
                    <a:gd name="T11" fmla="*/ 0 h 936"/>
                    <a:gd name="T12" fmla="*/ 1 w 216"/>
                    <a:gd name="T13" fmla="*/ 0 h 936"/>
                    <a:gd name="T14" fmla="*/ 1 w 216"/>
                    <a:gd name="T15" fmla="*/ 0 h 936"/>
                    <a:gd name="T16" fmla="*/ 1 w 216"/>
                    <a:gd name="T17" fmla="*/ 0 h 936"/>
                    <a:gd name="T18" fmla="*/ 1 w 216"/>
                    <a:gd name="T19" fmla="*/ 0 h 936"/>
                    <a:gd name="T20" fmla="*/ 1 w 216"/>
                    <a:gd name="T21" fmla="*/ 0 h 936"/>
                    <a:gd name="T22" fmla="*/ 1 w 216"/>
                    <a:gd name="T23" fmla="*/ 0 h 936"/>
                    <a:gd name="T24" fmla="*/ 1 w 216"/>
                    <a:gd name="T25" fmla="*/ 0 h 936"/>
                    <a:gd name="T26" fmla="*/ 1 w 216"/>
                    <a:gd name="T27" fmla="*/ 0 h 936"/>
                    <a:gd name="T28" fmla="*/ 1 w 216"/>
                    <a:gd name="T29" fmla="*/ 0 h 936"/>
                    <a:gd name="T30" fmla="*/ 1 w 216"/>
                    <a:gd name="T31" fmla="*/ 0 h 936"/>
                    <a:gd name="T32" fmla="*/ 1 w 216"/>
                    <a:gd name="T33" fmla="*/ 0 h 936"/>
                    <a:gd name="T34" fmla="*/ 1 w 216"/>
                    <a:gd name="T35" fmla="*/ 0 h 936"/>
                    <a:gd name="T36" fmla="*/ 1 w 216"/>
                    <a:gd name="T37" fmla="*/ 0 h 936"/>
                    <a:gd name="T38" fmla="*/ 1 w 216"/>
                    <a:gd name="T39" fmla="*/ 0 h 936"/>
                    <a:gd name="T40" fmla="*/ 1 w 216"/>
                    <a:gd name="T41" fmla="*/ 0 h 936"/>
                    <a:gd name="T42" fmla="*/ 1 w 216"/>
                    <a:gd name="T43" fmla="*/ 0 h 936"/>
                    <a:gd name="T44" fmla="*/ 1 w 216"/>
                    <a:gd name="T45" fmla="*/ 0 h 936"/>
                    <a:gd name="T46" fmla="*/ 1 w 216"/>
                    <a:gd name="T47" fmla="*/ 0 h 936"/>
                    <a:gd name="T48" fmla="*/ 1 w 216"/>
                    <a:gd name="T49" fmla="*/ 0 h 936"/>
                    <a:gd name="T50" fmla="*/ 1 w 216"/>
                    <a:gd name="T51" fmla="*/ 0 h 936"/>
                    <a:gd name="T52" fmla="*/ 1 w 216"/>
                    <a:gd name="T53" fmla="*/ 0 h 936"/>
                    <a:gd name="T54" fmla="*/ 1 w 216"/>
                    <a:gd name="T55" fmla="*/ 0 h 936"/>
                    <a:gd name="T56" fmla="*/ 1 w 216"/>
                    <a:gd name="T57" fmla="*/ 0 h 936"/>
                    <a:gd name="T58" fmla="*/ 1 w 216"/>
                    <a:gd name="T59" fmla="*/ 0 h 936"/>
                    <a:gd name="T60" fmla="*/ 1 w 216"/>
                    <a:gd name="T61" fmla="*/ 0 h 936"/>
                    <a:gd name="T62" fmla="*/ 1 w 216"/>
                    <a:gd name="T63" fmla="*/ 0 h 936"/>
                    <a:gd name="T64" fmla="*/ 1 w 216"/>
                    <a:gd name="T65" fmla="*/ 0 h 936"/>
                    <a:gd name="T66" fmla="*/ 1 w 216"/>
                    <a:gd name="T67" fmla="*/ 0 h 936"/>
                    <a:gd name="T68" fmla="*/ 1 w 216"/>
                    <a:gd name="T69" fmla="*/ 0 h 936"/>
                    <a:gd name="T70" fmla="*/ 1 w 216"/>
                    <a:gd name="T71" fmla="*/ 0 h 936"/>
                    <a:gd name="T72" fmla="*/ 1 w 216"/>
                    <a:gd name="T73" fmla="*/ 0 h 936"/>
                    <a:gd name="T74" fmla="*/ 1 w 216"/>
                    <a:gd name="T75" fmla="*/ 0 h 936"/>
                    <a:gd name="T76" fmla="*/ 1 w 216"/>
                    <a:gd name="T77" fmla="*/ 0 h 936"/>
                    <a:gd name="T78" fmla="*/ 1 w 216"/>
                    <a:gd name="T79" fmla="*/ 0 h 936"/>
                    <a:gd name="T80" fmla="*/ 1 w 216"/>
                    <a:gd name="T81" fmla="*/ 0 h 936"/>
                    <a:gd name="T82" fmla="*/ 1 w 216"/>
                    <a:gd name="T83" fmla="*/ 0 h 936"/>
                    <a:gd name="T84" fmla="*/ 1 w 216"/>
                    <a:gd name="T85" fmla="*/ 0 h 936"/>
                    <a:gd name="T86" fmla="*/ 1 w 216"/>
                    <a:gd name="T87" fmla="*/ 0 h 936"/>
                    <a:gd name="T88" fmla="*/ 1 w 216"/>
                    <a:gd name="T89" fmla="*/ 0 h 936"/>
                    <a:gd name="T90" fmla="*/ 1 w 216"/>
                    <a:gd name="T91" fmla="*/ 0 h 936"/>
                    <a:gd name="T92" fmla="*/ 1 w 216"/>
                    <a:gd name="T93" fmla="*/ 0 h 936"/>
                    <a:gd name="T94" fmla="*/ 1 w 216"/>
                    <a:gd name="T95" fmla="*/ 0 h 936"/>
                    <a:gd name="T96" fmla="*/ 1 w 216"/>
                    <a:gd name="T97" fmla="*/ 0 h 936"/>
                    <a:gd name="T98" fmla="*/ 1 w 216"/>
                    <a:gd name="T99" fmla="*/ 0 h 936"/>
                    <a:gd name="T100" fmla="*/ 1 w 216"/>
                    <a:gd name="T101" fmla="*/ 0 h 936"/>
                    <a:gd name="T102" fmla="*/ 1 w 216"/>
                    <a:gd name="T103" fmla="*/ 0 h 936"/>
                    <a:gd name="T104" fmla="*/ 1 w 216"/>
                    <a:gd name="T105" fmla="*/ 0 h 936"/>
                    <a:gd name="T106" fmla="*/ 1 w 216"/>
                    <a:gd name="T107" fmla="*/ 0 h 936"/>
                    <a:gd name="T108" fmla="*/ 1 w 216"/>
                    <a:gd name="T109" fmla="*/ 0 h 936"/>
                    <a:gd name="T110" fmla="*/ 1 w 216"/>
                    <a:gd name="T111" fmla="*/ 0 h 936"/>
                    <a:gd name="T112" fmla="*/ 0 w 216"/>
                    <a:gd name="T113" fmla="*/ 0 h 936"/>
                    <a:gd name="T114" fmla="*/ 1 w 216"/>
                    <a:gd name="T115" fmla="*/ 0 h 9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16"/>
                    <a:gd name="T175" fmla="*/ 0 h 936"/>
                    <a:gd name="T176" fmla="*/ 216 w 216"/>
                    <a:gd name="T177" fmla="*/ 936 h 9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16" h="936">
                      <a:moveTo>
                        <a:pt x="2" y="79"/>
                      </a:moveTo>
                      <a:lnTo>
                        <a:pt x="2" y="0"/>
                      </a:lnTo>
                      <a:lnTo>
                        <a:pt x="38" y="0"/>
                      </a:lnTo>
                      <a:lnTo>
                        <a:pt x="38" y="91"/>
                      </a:lnTo>
                      <a:lnTo>
                        <a:pt x="74" y="101"/>
                      </a:lnTo>
                      <a:lnTo>
                        <a:pt x="106" y="116"/>
                      </a:lnTo>
                      <a:lnTo>
                        <a:pt x="130" y="135"/>
                      </a:lnTo>
                      <a:lnTo>
                        <a:pt x="150" y="159"/>
                      </a:lnTo>
                      <a:lnTo>
                        <a:pt x="164" y="184"/>
                      </a:lnTo>
                      <a:lnTo>
                        <a:pt x="173" y="211"/>
                      </a:lnTo>
                      <a:lnTo>
                        <a:pt x="179" y="238"/>
                      </a:lnTo>
                      <a:lnTo>
                        <a:pt x="180" y="265"/>
                      </a:lnTo>
                      <a:lnTo>
                        <a:pt x="179" y="281"/>
                      </a:lnTo>
                      <a:lnTo>
                        <a:pt x="176" y="296"/>
                      </a:lnTo>
                      <a:lnTo>
                        <a:pt x="171" y="309"/>
                      </a:lnTo>
                      <a:lnTo>
                        <a:pt x="165" y="321"/>
                      </a:lnTo>
                      <a:lnTo>
                        <a:pt x="157" y="332"/>
                      </a:lnTo>
                      <a:lnTo>
                        <a:pt x="147" y="339"/>
                      </a:lnTo>
                      <a:lnTo>
                        <a:pt x="138" y="344"/>
                      </a:lnTo>
                      <a:lnTo>
                        <a:pt x="127" y="345"/>
                      </a:lnTo>
                      <a:lnTo>
                        <a:pt x="116" y="344"/>
                      </a:lnTo>
                      <a:lnTo>
                        <a:pt x="106" y="339"/>
                      </a:lnTo>
                      <a:lnTo>
                        <a:pt x="97" y="332"/>
                      </a:lnTo>
                      <a:lnTo>
                        <a:pt x="89" y="321"/>
                      </a:lnTo>
                      <a:lnTo>
                        <a:pt x="82" y="311"/>
                      </a:lnTo>
                      <a:lnTo>
                        <a:pt x="77" y="298"/>
                      </a:lnTo>
                      <a:lnTo>
                        <a:pt x="74" y="283"/>
                      </a:lnTo>
                      <a:lnTo>
                        <a:pt x="73" y="266"/>
                      </a:lnTo>
                      <a:lnTo>
                        <a:pt x="74" y="253"/>
                      </a:lnTo>
                      <a:lnTo>
                        <a:pt x="76" y="240"/>
                      </a:lnTo>
                      <a:lnTo>
                        <a:pt x="80" y="226"/>
                      </a:lnTo>
                      <a:lnTo>
                        <a:pt x="85" y="216"/>
                      </a:lnTo>
                      <a:lnTo>
                        <a:pt x="91" y="207"/>
                      </a:lnTo>
                      <a:lnTo>
                        <a:pt x="98" y="199"/>
                      </a:lnTo>
                      <a:lnTo>
                        <a:pt x="106" y="193"/>
                      </a:lnTo>
                      <a:lnTo>
                        <a:pt x="115" y="189"/>
                      </a:lnTo>
                      <a:lnTo>
                        <a:pt x="115" y="183"/>
                      </a:lnTo>
                      <a:lnTo>
                        <a:pt x="115" y="180"/>
                      </a:lnTo>
                      <a:lnTo>
                        <a:pt x="115" y="179"/>
                      </a:lnTo>
                      <a:lnTo>
                        <a:pt x="114" y="173"/>
                      </a:lnTo>
                      <a:lnTo>
                        <a:pt x="107" y="164"/>
                      </a:lnTo>
                      <a:lnTo>
                        <a:pt x="99" y="155"/>
                      </a:lnTo>
                      <a:lnTo>
                        <a:pt x="90" y="149"/>
                      </a:lnTo>
                      <a:lnTo>
                        <a:pt x="79" y="143"/>
                      </a:lnTo>
                      <a:lnTo>
                        <a:pt x="68" y="138"/>
                      </a:lnTo>
                      <a:lnTo>
                        <a:pt x="57" y="135"/>
                      </a:lnTo>
                      <a:lnTo>
                        <a:pt x="46" y="132"/>
                      </a:lnTo>
                      <a:lnTo>
                        <a:pt x="36" y="132"/>
                      </a:lnTo>
                      <a:lnTo>
                        <a:pt x="36" y="428"/>
                      </a:lnTo>
                      <a:lnTo>
                        <a:pt x="53" y="437"/>
                      </a:lnTo>
                      <a:lnTo>
                        <a:pt x="70" y="448"/>
                      </a:lnTo>
                      <a:lnTo>
                        <a:pt x="88" y="458"/>
                      </a:lnTo>
                      <a:lnTo>
                        <a:pt x="104" y="467"/>
                      </a:lnTo>
                      <a:lnTo>
                        <a:pt x="119" y="479"/>
                      </a:lnTo>
                      <a:lnTo>
                        <a:pt x="134" y="491"/>
                      </a:lnTo>
                      <a:lnTo>
                        <a:pt x="149" y="503"/>
                      </a:lnTo>
                      <a:lnTo>
                        <a:pt x="161" y="516"/>
                      </a:lnTo>
                      <a:lnTo>
                        <a:pt x="173" y="530"/>
                      </a:lnTo>
                      <a:lnTo>
                        <a:pt x="184" y="546"/>
                      </a:lnTo>
                      <a:lnTo>
                        <a:pt x="193" y="562"/>
                      </a:lnTo>
                      <a:lnTo>
                        <a:pt x="200" y="582"/>
                      </a:lnTo>
                      <a:lnTo>
                        <a:pt x="207" y="601"/>
                      </a:lnTo>
                      <a:lnTo>
                        <a:pt x="212" y="623"/>
                      </a:lnTo>
                      <a:lnTo>
                        <a:pt x="215" y="647"/>
                      </a:lnTo>
                      <a:lnTo>
                        <a:pt x="216" y="672"/>
                      </a:lnTo>
                      <a:lnTo>
                        <a:pt x="216" y="698"/>
                      </a:lnTo>
                      <a:lnTo>
                        <a:pt x="214" y="722"/>
                      </a:lnTo>
                      <a:lnTo>
                        <a:pt x="212" y="745"/>
                      </a:lnTo>
                      <a:lnTo>
                        <a:pt x="207" y="768"/>
                      </a:lnTo>
                      <a:lnTo>
                        <a:pt x="202" y="790"/>
                      </a:lnTo>
                      <a:lnTo>
                        <a:pt x="196" y="811"/>
                      </a:lnTo>
                      <a:lnTo>
                        <a:pt x="188" y="830"/>
                      </a:lnTo>
                      <a:lnTo>
                        <a:pt x="179" y="848"/>
                      </a:lnTo>
                      <a:lnTo>
                        <a:pt x="168" y="864"/>
                      </a:lnTo>
                      <a:lnTo>
                        <a:pt x="156" y="879"/>
                      </a:lnTo>
                      <a:lnTo>
                        <a:pt x="141" y="894"/>
                      </a:lnTo>
                      <a:lnTo>
                        <a:pt x="125" y="906"/>
                      </a:lnTo>
                      <a:lnTo>
                        <a:pt x="106" y="916"/>
                      </a:lnTo>
                      <a:lnTo>
                        <a:pt x="85" y="924"/>
                      </a:lnTo>
                      <a:lnTo>
                        <a:pt x="63" y="931"/>
                      </a:lnTo>
                      <a:lnTo>
                        <a:pt x="38" y="936"/>
                      </a:lnTo>
                      <a:lnTo>
                        <a:pt x="37" y="933"/>
                      </a:lnTo>
                      <a:lnTo>
                        <a:pt x="37" y="930"/>
                      </a:lnTo>
                      <a:lnTo>
                        <a:pt x="37" y="925"/>
                      </a:lnTo>
                      <a:lnTo>
                        <a:pt x="37" y="919"/>
                      </a:lnTo>
                      <a:lnTo>
                        <a:pt x="37" y="915"/>
                      </a:lnTo>
                      <a:lnTo>
                        <a:pt x="37" y="909"/>
                      </a:lnTo>
                      <a:lnTo>
                        <a:pt x="37" y="905"/>
                      </a:lnTo>
                      <a:lnTo>
                        <a:pt x="37" y="899"/>
                      </a:lnTo>
                      <a:lnTo>
                        <a:pt x="53" y="891"/>
                      </a:lnTo>
                      <a:lnTo>
                        <a:pt x="66" y="881"/>
                      </a:lnTo>
                      <a:lnTo>
                        <a:pt x="77" y="867"/>
                      </a:lnTo>
                      <a:lnTo>
                        <a:pt x="86" y="852"/>
                      </a:lnTo>
                      <a:lnTo>
                        <a:pt x="94" y="836"/>
                      </a:lnTo>
                      <a:lnTo>
                        <a:pt x="99" y="818"/>
                      </a:lnTo>
                      <a:lnTo>
                        <a:pt x="102" y="797"/>
                      </a:lnTo>
                      <a:lnTo>
                        <a:pt x="103" y="775"/>
                      </a:lnTo>
                      <a:lnTo>
                        <a:pt x="102" y="751"/>
                      </a:lnTo>
                      <a:lnTo>
                        <a:pt x="98" y="730"/>
                      </a:lnTo>
                      <a:lnTo>
                        <a:pt x="92" y="711"/>
                      </a:lnTo>
                      <a:lnTo>
                        <a:pt x="84" y="693"/>
                      </a:lnTo>
                      <a:lnTo>
                        <a:pt x="73" y="678"/>
                      </a:lnTo>
                      <a:lnTo>
                        <a:pt x="62" y="664"/>
                      </a:lnTo>
                      <a:lnTo>
                        <a:pt x="48" y="652"/>
                      </a:lnTo>
                      <a:lnTo>
                        <a:pt x="32" y="640"/>
                      </a:lnTo>
                      <a:lnTo>
                        <a:pt x="28" y="638"/>
                      </a:lnTo>
                      <a:lnTo>
                        <a:pt x="24" y="637"/>
                      </a:lnTo>
                      <a:lnTo>
                        <a:pt x="20" y="634"/>
                      </a:lnTo>
                      <a:lnTo>
                        <a:pt x="16" y="632"/>
                      </a:lnTo>
                      <a:lnTo>
                        <a:pt x="12" y="629"/>
                      </a:lnTo>
                      <a:lnTo>
                        <a:pt x="8" y="626"/>
                      </a:lnTo>
                      <a:lnTo>
                        <a:pt x="4" y="625"/>
                      </a:lnTo>
                      <a:lnTo>
                        <a:pt x="0" y="622"/>
                      </a:lnTo>
                      <a:lnTo>
                        <a:pt x="0" y="510"/>
                      </a:lnTo>
                      <a:lnTo>
                        <a:pt x="1" y="333"/>
                      </a:lnTo>
                      <a:lnTo>
                        <a:pt x="2" y="164"/>
                      </a:lnTo>
                      <a:lnTo>
                        <a:pt x="2" y="79"/>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20572" name="Text Box 57"/>
            <p:cNvSpPr txBox="1">
              <a:spLocks noChangeArrowheads="1"/>
            </p:cNvSpPr>
            <p:nvPr/>
          </p:nvSpPr>
          <p:spPr bwMode="auto">
            <a:xfrm>
              <a:off x="2700" y="2053"/>
              <a:ext cx="13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algn="ctr" eaLnBrk="0" fontAlgn="base" hangingPunct="0">
                <a:spcBef>
                  <a:spcPct val="50000"/>
                </a:spcBef>
                <a:spcAft>
                  <a:spcPct val="30000"/>
                </a:spcAft>
                <a:buClr>
                  <a:schemeClr val="tx1"/>
                </a:buClr>
                <a:defRPr sz="2000" b="1">
                  <a:solidFill>
                    <a:schemeClr val="bg1"/>
                  </a:solidFill>
                  <a:latin typeface="Arial" charset="0"/>
                </a:defRPr>
              </a:lvl6pPr>
              <a:lvl7pPr marL="2971800" indent="-228600" algn="ctr" eaLnBrk="0" fontAlgn="base" hangingPunct="0">
                <a:spcBef>
                  <a:spcPct val="50000"/>
                </a:spcBef>
                <a:spcAft>
                  <a:spcPct val="30000"/>
                </a:spcAft>
                <a:buClr>
                  <a:schemeClr val="tx1"/>
                </a:buClr>
                <a:defRPr sz="2000" b="1">
                  <a:solidFill>
                    <a:schemeClr val="bg1"/>
                  </a:solidFill>
                  <a:latin typeface="Arial" charset="0"/>
                </a:defRPr>
              </a:lvl7pPr>
              <a:lvl8pPr marL="3429000" indent="-228600" algn="ctr" eaLnBrk="0" fontAlgn="base" hangingPunct="0">
                <a:spcBef>
                  <a:spcPct val="50000"/>
                </a:spcBef>
                <a:spcAft>
                  <a:spcPct val="30000"/>
                </a:spcAft>
                <a:buClr>
                  <a:schemeClr val="tx1"/>
                </a:buClr>
                <a:defRPr sz="2000" b="1">
                  <a:solidFill>
                    <a:schemeClr val="bg1"/>
                  </a:solidFill>
                  <a:latin typeface="Arial" charset="0"/>
                </a:defRPr>
              </a:lvl8pPr>
              <a:lvl9pPr marL="3886200" indent="-228600" algn="ctr" eaLnBrk="0" fontAlgn="base" hangingPunct="0">
                <a:spcBef>
                  <a:spcPct val="50000"/>
                </a:spcBef>
                <a:spcAft>
                  <a:spcPct val="30000"/>
                </a:spcAft>
                <a:buClr>
                  <a:schemeClr val="tx1"/>
                </a:buClr>
                <a:defRPr sz="2000" b="1">
                  <a:solidFill>
                    <a:schemeClr val="bg1"/>
                  </a:solidFill>
                  <a:latin typeface="Arial" charset="0"/>
                </a:defRPr>
              </a:lvl9pPr>
            </a:lstStyle>
            <a:p>
              <a:pPr eaLnBrk="1" hangingPunct="1"/>
              <a:r>
                <a:rPr lang="en-GB" sz="1200">
                  <a:solidFill>
                    <a:srgbClr val="04628C"/>
                  </a:solidFill>
                </a:rPr>
                <a:t>DR</a:t>
              </a:r>
            </a:p>
          </p:txBody>
        </p:sp>
        <p:sp>
          <p:nvSpPr>
            <p:cNvPr id="20573" name="Text Box 58"/>
            <p:cNvSpPr txBox="1">
              <a:spLocks noChangeArrowheads="1"/>
            </p:cNvSpPr>
            <p:nvPr/>
          </p:nvSpPr>
          <p:spPr bwMode="auto">
            <a:xfrm>
              <a:off x="2927" y="2052"/>
              <a:ext cx="96"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algn="ctr" eaLnBrk="0" fontAlgn="base" hangingPunct="0">
                <a:spcBef>
                  <a:spcPct val="50000"/>
                </a:spcBef>
                <a:spcAft>
                  <a:spcPct val="30000"/>
                </a:spcAft>
                <a:buClr>
                  <a:schemeClr val="tx1"/>
                </a:buClr>
                <a:defRPr sz="2000" b="1">
                  <a:solidFill>
                    <a:schemeClr val="bg1"/>
                  </a:solidFill>
                  <a:latin typeface="Arial" charset="0"/>
                </a:defRPr>
              </a:lvl6pPr>
              <a:lvl7pPr marL="2971800" indent="-228600" algn="ctr" eaLnBrk="0" fontAlgn="base" hangingPunct="0">
                <a:spcBef>
                  <a:spcPct val="50000"/>
                </a:spcBef>
                <a:spcAft>
                  <a:spcPct val="30000"/>
                </a:spcAft>
                <a:buClr>
                  <a:schemeClr val="tx1"/>
                </a:buClr>
                <a:defRPr sz="2000" b="1">
                  <a:solidFill>
                    <a:schemeClr val="bg1"/>
                  </a:solidFill>
                  <a:latin typeface="Arial" charset="0"/>
                </a:defRPr>
              </a:lvl7pPr>
              <a:lvl8pPr marL="3429000" indent="-228600" algn="ctr" eaLnBrk="0" fontAlgn="base" hangingPunct="0">
                <a:spcBef>
                  <a:spcPct val="50000"/>
                </a:spcBef>
                <a:spcAft>
                  <a:spcPct val="30000"/>
                </a:spcAft>
                <a:buClr>
                  <a:schemeClr val="tx1"/>
                </a:buClr>
                <a:defRPr sz="2000" b="1">
                  <a:solidFill>
                    <a:schemeClr val="bg1"/>
                  </a:solidFill>
                  <a:latin typeface="Arial" charset="0"/>
                </a:defRPr>
              </a:lvl8pPr>
              <a:lvl9pPr marL="3886200" indent="-228600" algn="ctr" eaLnBrk="0" fontAlgn="base" hangingPunct="0">
                <a:spcBef>
                  <a:spcPct val="50000"/>
                </a:spcBef>
                <a:spcAft>
                  <a:spcPct val="30000"/>
                </a:spcAft>
                <a:buClr>
                  <a:schemeClr val="tx1"/>
                </a:buClr>
                <a:defRPr sz="2000" b="1">
                  <a:solidFill>
                    <a:schemeClr val="bg1"/>
                  </a:solidFill>
                  <a:latin typeface="Arial" charset="0"/>
                </a:defRPr>
              </a:lvl9pPr>
            </a:lstStyle>
            <a:p>
              <a:pPr eaLnBrk="1" hangingPunct="1"/>
              <a:r>
                <a:rPr lang="en-GB" sz="1200">
                  <a:solidFill>
                    <a:srgbClr val="D33941"/>
                  </a:solidFill>
                </a:rPr>
                <a:t>CR</a:t>
              </a:r>
            </a:p>
          </p:txBody>
        </p:sp>
      </p:grpSp>
      <p:grpSp>
        <p:nvGrpSpPr>
          <p:cNvPr id="20501" name="Group 59"/>
          <p:cNvGrpSpPr>
            <a:grpSpLocks/>
          </p:cNvGrpSpPr>
          <p:nvPr/>
        </p:nvGrpSpPr>
        <p:grpSpPr bwMode="auto">
          <a:xfrm>
            <a:off x="1489075" y="901700"/>
            <a:ext cx="1104900" cy="982663"/>
            <a:chOff x="152" y="706"/>
            <a:chExt cx="696" cy="619"/>
          </a:xfrm>
        </p:grpSpPr>
        <p:grpSp>
          <p:nvGrpSpPr>
            <p:cNvPr id="20558" name="Group 60"/>
            <p:cNvGrpSpPr>
              <a:grpSpLocks/>
            </p:cNvGrpSpPr>
            <p:nvPr/>
          </p:nvGrpSpPr>
          <p:grpSpPr bwMode="auto">
            <a:xfrm>
              <a:off x="353" y="706"/>
              <a:ext cx="495" cy="488"/>
              <a:chOff x="2683" y="1519"/>
              <a:chExt cx="557" cy="628"/>
            </a:xfrm>
          </p:grpSpPr>
          <p:sp>
            <p:nvSpPr>
              <p:cNvPr id="20560" name="AutoShape 61"/>
              <p:cNvSpPr>
                <a:spLocks noChangeArrowheads="1"/>
              </p:cNvSpPr>
              <p:nvPr/>
            </p:nvSpPr>
            <p:spPr bwMode="auto">
              <a:xfrm rot="10800000" flipH="1">
                <a:off x="2683" y="1519"/>
                <a:ext cx="557" cy="628"/>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a:p>
            </p:txBody>
          </p:sp>
          <p:pic>
            <p:nvPicPr>
              <p:cNvPr id="20561" name="Picture 62"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56" y="1935"/>
                <a:ext cx="132" cy="19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0562" name="Line 63"/>
              <p:cNvSpPr>
                <a:spLocks noChangeShapeType="1"/>
              </p:cNvSpPr>
              <p:nvPr/>
            </p:nvSpPr>
            <p:spPr bwMode="auto">
              <a:xfrm>
                <a:off x="2761" y="1915"/>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63" name="Line 64"/>
              <p:cNvSpPr>
                <a:spLocks noChangeShapeType="1"/>
              </p:cNvSpPr>
              <p:nvPr/>
            </p:nvSpPr>
            <p:spPr bwMode="auto">
              <a:xfrm>
                <a:off x="3076" y="191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64" name="Line 65"/>
              <p:cNvSpPr>
                <a:spLocks noChangeShapeType="1"/>
              </p:cNvSpPr>
              <p:nvPr/>
            </p:nvSpPr>
            <p:spPr bwMode="auto">
              <a:xfrm>
                <a:off x="2761" y="1845"/>
                <a:ext cx="1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65" name="Line 66"/>
              <p:cNvSpPr>
                <a:spLocks noChangeShapeType="1"/>
              </p:cNvSpPr>
              <p:nvPr/>
            </p:nvSpPr>
            <p:spPr bwMode="auto">
              <a:xfrm>
                <a:off x="3076" y="184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66" name="Line 67"/>
              <p:cNvSpPr>
                <a:spLocks noChangeShapeType="1"/>
              </p:cNvSpPr>
              <p:nvPr/>
            </p:nvSpPr>
            <p:spPr bwMode="auto">
              <a:xfrm>
                <a:off x="2761" y="1776"/>
                <a:ext cx="2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67" name="Line 68"/>
              <p:cNvSpPr>
                <a:spLocks noChangeShapeType="1"/>
              </p:cNvSpPr>
              <p:nvPr/>
            </p:nvSpPr>
            <p:spPr bwMode="auto">
              <a:xfrm>
                <a:off x="3076" y="1776"/>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68" name="Line 69"/>
              <p:cNvSpPr>
                <a:spLocks noChangeShapeType="1"/>
              </p:cNvSpPr>
              <p:nvPr/>
            </p:nvSpPr>
            <p:spPr bwMode="auto">
              <a:xfrm>
                <a:off x="2761" y="1707"/>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69" name="Line 70"/>
              <p:cNvSpPr>
                <a:spLocks noChangeShapeType="1"/>
              </p:cNvSpPr>
              <p:nvPr/>
            </p:nvSpPr>
            <p:spPr bwMode="auto">
              <a:xfrm>
                <a:off x="3076" y="1707"/>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70" name="Line 71"/>
              <p:cNvSpPr>
                <a:spLocks noChangeShapeType="1"/>
              </p:cNvSpPr>
              <p:nvPr/>
            </p:nvSpPr>
            <p:spPr bwMode="auto">
              <a:xfrm>
                <a:off x="2759" y="1612"/>
                <a:ext cx="4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0559" name="Text Box 72"/>
            <p:cNvSpPr txBox="1">
              <a:spLocks noChangeArrowheads="1"/>
            </p:cNvSpPr>
            <p:nvPr/>
          </p:nvSpPr>
          <p:spPr bwMode="auto">
            <a:xfrm>
              <a:off x="152" y="1134"/>
              <a:ext cx="595" cy="191"/>
            </a:xfrm>
            <a:prstGeom prst="rect">
              <a:avLst/>
            </a:prstGeom>
            <a:solidFill>
              <a:schemeClr val="accent2"/>
            </a:solidFill>
            <a:ln w="28575" algn="ctr">
              <a:solidFill>
                <a:schemeClr val="bg1"/>
              </a:solidFill>
              <a:miter lim="800000"/>
              <a:headEnd/>
              <a:tailEnd/>
            </a:ln>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algn="ctr" eaLnBrk="0" fontAlgn="base" hangingPunct="0">
                <a:spcBef>
                  <a:spcPct val="50000"/>
                </a:spcBef>
                <a:spcAft>
                  <a:spcPct val="30000"/>
                </a:spcAft>
                <a:buClr>
                  <a:schemeClr val="tx1"/>
                </a:buClr>
                <a:defRPr sz="2000" b="1">
                  <a:solidFill>
                    <a:schemeClr val="bg1"/>
                  </a:solidFill>
                  <a:latin typeface="Arial" charset="0"/>
                </a:defRPr>
              </a:lvl6pPr>
              <a:lvl7pPr marL="2971800" indent="-228600" algn="ctr" eaLnBrk="0" fontAlgn="base" hangingPunct="0">
                <a:spcBef>
                  <a:spcPct val="50000"/>
                </a:spcBef>
                <a:spcAft>
                  <a:spcPct val="30000"/>
                </a:spcAft>
                <a:buClr>
                  <a:schemeClr val="tx1"/>
                </a:buClr>
                <a:defRPr sz="2000" b="1">
                  <a:solidFill>
                    <a:schemeClr val="bg1"/>
                  </a:solidFill>
                  <a:latin typeface="Arial" charset="0"/>
                </a:defRPr>
              </a:lvl7pPr>
              <a:lvl8pPr marL="3429000" indent="-228600" algn="ctr" eaLnBrk="0" fontAlgn="base" hangingPunct="0">
                <a:spcBef>
                  <a:spcPct val="50000"/>
                </a:spcBef>
                <a:spcAft>
                  <a:spcPct val="30000"/>
                </a:spcAft>
                <a:buClr>
                  <a:schemeClr val="tx1"/>
                </a:buClr>
                <a:defRPr sz="2000" b="1">
                  <a:solidFill>
                    <a:schemeClr val="bg1"/>
                  </a:solidFill>
                  <a:latin typeface="Arial" charset="0"/>
                </a:defRPr>
              </a:lvl8pPr>
              <a:lvl9pPr marL="3886200" indent="-228600" algn="ctr" eaLnBrk="0" fontAlgn="base" hangingPunct="0">
                <a:spcBef>
                  <a:spcPct val="50000"/>
                </a:spcBef>
                <a:spcAft>
                  <a:spcPct val="30000"/>
                </a:spcAft>
                <a:buClr>
                  <a:schemeClr val="tx1"/>
                </a:buClr>
                <a:defRPr sz="2000" b="1">
                  <a:solidFill>
                    <a:schemeClr val="bg1"/>
                  </a:solidFill>
                  <a:latin typeface="Arial" charset="0"/>
                </a:defRPr>
              </a:lvl9pPr>
            </a:lstStyle>
            <a:p>
              <a:pPr eaLnBrk="1" hangingPunct="1"/>
              <a:r>
                <a:rPr lang="en-US" sz="1800"/>
                <a:t>Planned</a:t>
              </a:r>
            </a:p>
          </p:txBody>
        </p:sp>
      </p:grpSp>
      <p:grpSp>
        <p:nvGrpSpPr>
          <p:cNvPr id="20502" name="Group 73"/>
          <p:cNvGrpSpPr>
            <a:grpSpLocks/>
          </p:cNvGrpSpPr>
          <p:nvPr/>
        </p:nvGrpSpPr>
        <p:grpSpPr bwMode="auto">
          <a:xfrm>
            <a:off x="1474788" y="2557463"/>
            <a:ext cx="1131887" cy="950912"/>
            <a:chOff x="135" y="1406"/>
            <a:chExt cx="713" cy="599"/>
          </a:xfrm>
        </p:grpSpPr>
        <p:grpSp>
          <p:nvGrpSpPr>
            <p:cNvPr id="20545" name="Group 74"/>
            <p:cNvGrpSpPr>
              <a:grpSpLocks/>
            </p:cNvGrpSpPr>
            <p:nvPr/>
          </p:nvGrpSpPr>
          <p:grpSpPr bwMode="auto">
            <a:xfrm>
              <a:off x="353" y="1406"/>
              <a:ext cx="495" cy="488"/>
              <a:chOff x="2683" y="1519"/>
              <a:chExt cx="557" cy="628"/>
            </a:xfrm>
          </p:grpSpPr>
          <p:sp>
            <p:nvSpPr>
              <p:cNvPr id="20547" name="AutoShape 75"/>
              <p:cNvSpPr>
                <a:spLocks noChangeArrowheads="1"/>
              </p:cNvSpPr>
              <p:nvPr/>
            </p:nvSpPr>
            <p:spPr bwMode="auto">
              <a:xfrm rot="10800000" flipH="1">
                <a:off x="2683" y="1519"/>
                <a:ext cx="557" cy="628"/>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a:p>
            </p:txBody>
          </p:sp>
          <p:pic>
            <p:nvPicPr>
              <p:cNvPr id="20548" name="Picture 76"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56" y="1935"/>
                <a:ext cx="132" cy="19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0549" name="Line 77"/>
              <p:cNvSpPr>
                <a:spLocks noChangeShapeType="1"/>
              </p:cNvSpPr>
              <p:nvPr/>
            </p:nvSpPr>
            <p:spPr bwMode="auto">
              <a:xfrm>
                <a:off x="2761" y="1915"/>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50" name="Line 78"/>
              <p:cNvSpPr>
                <a:spLocks noChangeShapeType="1"/>
              </p:cNvSpPr>
              <p:nvPr/>
            </p:nvSpPr>
            <p:spPr bwMode="auto">
              <a:xfrm>
                <a:off x="3076" y="191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51" name="Line 79"/>
              <p:cNvSpPr>
                <a:spLocks noChangeShapeType="1"/>
              </p:cNvSpPr>
              <p:nvPr/>
            </p:nvSpPr>
            <p:spPr bwMode="auto">
              <a:xfrm>
                <a:off x="2761" y="1845"/>
                <a:ext cx="1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52" name="Line 80"/>
              <p:cNvSpPr>
                <a:spLocks noChangeShapeType="1"/>
              </p:cNvSpPr>
              <p:nvPr/>
            </p:nvSpPr>
            <p:spPr bwMode="auto">
              <a:xfrm>
                <a:off x="3076" y="184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53" name="Line 81"/>
              <p:cNvSpPr>
                <a:spLocks noChangeShapeType="1"/>
              </p:cNvSpPr>
              <p:nvPr/>
            </p:nvSpPr>
            <p:spPr bwMode="auto">
              <a:xfrm>
                <a:off x="2761" y="1776"/>
                <a:ext cx="2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54" name="Line 82"/>
              <p:cNvSpPr>
                <a:spLocks noChangeShapeType="1"/>
              </p:cNvSpPr>
              <p:nvPr/>
            </p:nvSpPr>
            <p:spPr bwMode="auto">
              <a:xfrm>
                <a:off x="3076" y="1776"/>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55" name="Line 83"/>
              <p:cNvSpPr>
                <a:spLocks noChangeShapeType="1"/>
              </p:cNvSpPr>
              <p:nvPr/>
            </p:nvSpPr>
            <p:spPr bwMode="auto">
              <a:xfrm>
                <a:off x="2761" y="1707"/>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56" name="Line 84"/>
              <p:cNvSpPr>
                <a:spLocks noChangeShapeType="1"/>
              </p:cNvSpPr>
              <p:nvPr/>
            </p:nvSpPr>
            <p:spPr bwMode="auto">
              <a:xfrm>
                <a:off x="3076" y="1707"/>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57" name="Line 85"/>
              <p:cNvSpPr>
                <a:spLocks noChangeShapeType="1"/>
              </p:cNvSpPr>
              <p:nvPr/>
            </p:nvSpPr>
            <p:spPr bwMode="auto">
              <a:xfrm>
                <a:off x="2759" y="1612"/>
                <a:ext cx="4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0546" name="Text Box 86"/>
            <p:cNvSpPr txBox="1">
              <a:spLocks noChangeArrowheads="1"/>
            </p:cNvSpPr>
            <p:nvPr/>
          </p:nvSpPr>
          <p:spPr bwMode="auto">
            <a:xfrm>
              <a:off x="135" y="1814"/>
              <a:ext cx="595" cy="191"/>
            </a:xfrm>
            <a:prstGeom prst="rect">
              <a:avLst/>
            </a:prstGeom>
            <a:solidFill>
              <a:srgbClr val="009900"/>
            </a:solidFill>
            <a:ln w="28575" algn="ctr">
              <a:solidFill>
                <a:schemeClr val="bg1"/>
              </a:solidFill>
              <a:miter lim="800000"/>
              <a:headEnd/>
              <a:tailEnd/>
            </a:ln>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algn="ctr" eaLnBrk="0" fontAlgn="base" hangingPunct="0">
                <a:spcBef>
                  <a:spcPct val="50000"/>
                </a:spcBef>
                <a:spcAft>
                  <a:spcPct val="30000"/>
                </a:spcAft>
                <a:buClr>
                  <a:schemeClr val="tx1"/>
                </a:buClr>
                <a:defRPr sz="2000" b="1">
                  <a:solidFill>
                    <a:schemeClr val="bg1"/>
                  </a:solidFill>
                  <a:latin typeface="Arial" charset="0"/>
                </a:defRPr>
              </a:lvl6pPr>
              <a:lvl7pPr marL="2971800" indent="-228600" algn="ctr" eaLnBrk="0" fontAlgn="base" hangingPunct="0">
                <a:spcBef>
                  <a:spcPct val="50000"/>
                </a:spcBef>
                <a:spcAft>
                  <a:spcPct val="30000"/>
                </a:spcAft>
                <a:buClr>
                  <a:schemeClr val="tx1"/>
                </a:buClr>
                <a:defRPr sz="2000" b="1">
                  <a:solidFill>
                    <a:schemeClr val="bg1"/>
                  </a:solidFill>
                  <a:latin typeface="Arial" charset="0"/>
                </a:defRPr>
              </a:lvl7pPr>
              <a:lvl8pPr marL="3429000" indent="-228600" algn="ctr" eaLnBrk="0" fontAlgn="base" hangingPunct="0">
                <a:spcBef>
                  <a:spcPct val="50000"/>
                </a:spcBef>
                <a:spcAft>
                  <a:spcPct val="30000"/>
                </a:spcAft>
                <a:buClr>
                  <a:schemeClr val="tx1"/>
                </a:buClr>
                <a:defRPr sz="2000" b="1">
                  <a:solidFill>
                    <a:schemeClr val="bg1"/>
                  </a:solidFill>
                  <a:latin typeface="Arial" charset="0"/>
                </a:defRPr>
              </a:lvl8pPr>
              <a:lvl9pPr marL="3886200" indent="-228600" algn="ctr" eaLnBrk="0" fontAlgn="base" hangingPunct="0">
                <a:spcBef>
                  <a:spcPct val="50000"/>
                </a:spcBef>
                <a:spcAft>
                  <a:spcPct val="30000"/>
                </a:spcAft>
                <a:buClr>
                  <a:schemeClr val="tx1"/>
                </a:buClr>
                <a:defRPr sz="2000" b="1">
                  <a:solidFill>
                    <a:schemeClr val="bg1"/>
                  </a:solidFill>
                  <a:latin typeface="Arial" charset="0"/>
                </a:defRPr>
              </a:lvl9pPr>
            </a:lstStyle>
            <a:p>
              <a:pPr eaLnBrk="1" hangingPunct="1"/>
              <a:r>
                <a:rPr lang="en-US" sz="1800"/>
                <a:t>Billed</a:t>
              </a:r>
            </a:p>
          </p:txBody>
        </p:sp>
      </p:grpSp>
      <p:grpSp>
        <p:nvGrpSpPr>
          <p:cNvPr id="20503" name="Group 87"/>
          <p:cNvGrpSpPr>
            <a:grpSpLocks/>
          </p:cNvGrpSpPr>
          <p:nvPr/>
        </p:nvGrpSpPr>
        <p:grpSpPr bwMode="auto">
          <a:xfrm>
            <a:off x="1489075" y="4102100"/>
            <a:ext cx="1106488" cy="977900"/>
            <a:chOff x="151" y="2138"/>
            <a:chExt cx="697" cy="616"/>
          </a:xfrm>
        </p:grpSpPr>
        <p:grpSp>
          <p:nvGrpSpPr>
            <p:cNvPr id="20532" name="Group 88"/>
            <p:cNvGrpSpPr>
              <a:grpSpLocks/>
            </p:cNvGrpSpPr>
            <p:nvPr/>
          </p:nvGrpSpPr>
          <p:grpSpPr bwMode="auto">
            <a:xfrm>
              <a:off x="353" y="2138"/>
              <a:ext cx="495" cy="488"/>
              <a:chOff x="2683" y="1519"/>
              <a:chExt cx="557" cy="628"/>
            </a:xfrm>
          </p:grpSpPr>
          <p:sp>
            <p:nvSpPr>
              <p:cNvPr id="20534" name="AutoShape 89"/>
              <p:cNvSpPr>
                <a:spLocks noChangeArrowheads="1"/>
              </p:cNvSpPr>
              <p:nvPr/>
            </p:nvSpPr>
            <p:spPr bwMode="auto">
              <a:xfrm rot="10800000" flipH="1">
                <a:off x="2683" y="1519"/>
                <a:ext cx="557" cy="628"/>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a:p>
            </p:txBody>
          </p:sp>
          <p:pic>
            <p:nvPicPr>
              <p:cNvPr id="20535" name="Picture 90"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56" y="1935"/>
                <a:ext cx="132" cy="19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0536" name="Line 91"/>
              <p:cNvSpPr>
                <a:spLocks noChangeShapeType="1"/>
              </p:cNvSpPr>
              <p:nvPr/>
            </p:nvSpPr>
            <p:spPr bwMode="auto">
              <a:xfrm>
                <a:off x="2761" y="1915"/>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37" name="Line 92"/>
              <p:cNvSpPr>
                <a:spLocks noChangeShapeType="1"/>
              </p:cNvSpPr>
              <p:nvPr/>
            </p:nvSpPr>
            <p:spPr bwMode="auto">
              <a:xfrm>
                <a:off x="3076" y="191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38" name="Line 93"/>
              <p:cNvSpPr>
                <a:spLocks noChangeShapeType="1"/>
              </p:cNvSpPr>
              <p:nvPr/>
            </p:nvSpPr>
            <p:spPr bwMode="auto">
              <a:xfrm>
                <a:off x="2761" y="1845"/>
                <a:ext cx="1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39" name="Line 94"/>
              <p:cNvSpPr>
                <a:spLocks noChangeShapeType="1"/>
              </p:cNvSpPr>
              <p:nvPr/>
            </p:nvSpPr>
            <p:spPr bwMode="auto">
              <a:xfrm>
                <a:off x="3076" y="184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40" name="Line 95"/>
              <p:cNvSpPr>
                <a:spLocks noChangeShapeType="1"/>
              </p:cNvSpPr>
              <p:nvPr/>
            </p:nvSpPr>
            <p:spPr bwMode="auto">
              <a:xfrm>
                <a:off x="2761" y="1776"/>
                <a:ext cx="2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41" name="Line 96"/>
              <p:cNvSpPr>
                <a:spLocks noChangeShapeType="1"/>
              </p:cNvSpPr>
              <p:nvPr/>
            </p:nvSpPr>
            <p:spPr bwMode="auto">
              <a:xfrm>
                <a:off x="3076" y="1776"/>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42" name="Line 97"/>
              <p:cNvSpPr>
                <a:spLocks noChangeShapeType="1"/>
              </p:cNvSpPr>
              <p:nvPr/>
            </p:nvSpPr>
            <p:spPr bwMode="auto">
              <a:xfrm>
                <a:off x="2761" y="1707"/>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43" name="Line 98"/>
              <p:cNvSpPr>
                <a:spLocks noChangeShapeType="1"/>
              </p:cNvSpPr>
              <p:nvPr/>
            </p:nvSpPr>
            <p:spPr bwMode="auto">
              <a:xfrm>
                <a:off x="3076" y="1707"/>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44" name="Line 99"/>
              <p:cNvSpPr>
                <a:spLocks noChangeShapeType="1"/>
              </p:cNvSpPr>
              <p:nvPr/>
            </p:nvSpPr>
            <p:spPr bwMode="auto">
              <a:xfrm>
                <a:off x="2759" y="1612"/>
                <a:ext cx="4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0533" name="Text Box 100"/>
            <p:cNvSpPr txBox="1">
              <a:spLocks noChangeArrowheads="1"/>
            </p:cNvSpPr>
            <p:nvPr/>
          </p:nvSpPr>
          <p:spPr bwMode="auto">
            <a:xfrm>
              <a:off x="151" y="2563"/>
              <a:ext cx="595" cy="191"/>
            </a:xfrm>
            <a:prstGeom prst="rect">
              <a:avLst/>
            </a:prstGeom>
            <a:solidFill>
              <a:srgbClr val="FF0000"/>
            </a:solidFill>
            <a:ln w="28575" algn="ctr">
              <a:solidFill>
                <a:schemeClr val="bg1"/>
              </a:solidFill>
              <a:miter lim="800000"/>
              <a:headEnd/>
              <a:tailEnd/>
            </a:ln>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algn="ctr" eaLnBrk="0" fontAlgn="base" hangingPunct="0">
                <a:spcBef>
                  <a:spcPct val="50000"/>
                </a:spcBef>
                <a:spcAft>
                  <a:spcPct val="30000"/>
                </a:spcAft>
                <a:buClr>
                  <a:schemeClr val="tx1"/>
                </a:buClr>
                <a:defRPr sz="2000" b="1">
                  <a:solidFill>
                    <a:schemeClr val="bg1"/>
                  </a:solidFill>
                  <a:latin typeface="Arial" charset="0"/>
                </a:defRPr>
              </a:lvl6pPr>
              <a:lvl7pPr marL="2971800" indent="-228600" algn="ctr" eaLnBrk="0" fontAlgn="base" hangingPunct="0">
                <a:spcBef>
                  <a:spcPct val="50000"/>
                </a:spcBef>
                <a:spcAft>
                  <a:spcPct val="30000"/>
                </a:spcAft>
                <a:buClr>
                  <a:schemeClr val="tx1"/>
                </a:buClr>
                <a:defRPr sz="2000" b="1">
                  <a:solidFill>
                    <a:schemeClr val="bg1"/>
                  </a:solidFill>
                  <a:latin typeface="Arial" charset="0"/>
                </a:defRPr>
              </a:lvl7pPr>
              <a:lvl8pPr marL="3429000" indent="-228600" algn="ctr" eaLnBrk="0" fontAlgn="base" hangingPunct="0">
                <a:spcBef>
                  <a:spcPct val="50000"/>
                </a:spcBef>
                <a:spcAft>
                  <a:spcPct val="30000"/>
                </a:spcAft>
                <a:buClr>
                  <a:schemeClr val="tx1"/>
                </a:buClr>
                <a:defRPr sz="2000" b="1">
                  <a:solidFill>
                    <a:schemeClr val="bg1"/>
                  </a:solidFill>
                  <a:latin typeface="Arial" charset="0"/>
                </a:defRPr>
              </a:lvl8pPr>
              <a:lvl9pPr marL="3886200" indent="-228600" algn="ctr" eaLnBrk="0" fontAlgn="base" hangingPunct="0">
                <a:spcBef>
                  <a:spcPct val="50000"/>
                </a:spcBef>
                <a:spcAft>
                  <a:spcPct val="30000"/>
                </a:spcAft>
                <a:buClr>
                  <a:schemeClr val="tx1"/>
                </a:buClr>
                <a:defRPr sz="2000" b="1">
                  <a:solidFill>
                    <a:schemeClr val="bg1"/>
                  </a:solidFill>
                  <a:latin typeface="Arial" charset="0"/>
                </a:defRPr>
              </a:lvl9pPr>
            </a:lstStyle>
            <a:p>
              <a:pPr eaLnBrk="1" hangingPunct="1"/>
              <a:r>
                <a:rPr lang="en-US" sz="1800"/>
                <a:t>Due</a:t>
              </a:r>
            </a:p>
          </p:txBody>
        </p:sp>
      </p:grpSp>
      <p:grpSp>
        <p:nvGrpSpPr>
          <p:cNvPr id="20504" name="Group 101"/>
          <p:cNvGrpSpPr>
            <a:grpSpLocks/>
          </p:cNvGrpSpPr>
          <p:nvPr/>
        </p:nvGrpSpPr>
        <p:grpSpPr bwMode="auto">
          <a:xfrm>
            <a:off x="735013" y="1984375"/>
            <a:ext cx="577850" cy="577850"/>
            <a:chOff x="4054" y="152"/>
            <a:chExt cx="891" cy="891"/>
          </a:xfrm>
        </p:grpSpPr>
        <p:sp>
          <p:nvSpPr>
            <p:cNvPr id="20529" name="Oval 102"/>
            <p:cNvSpPr>
              <a:spLocks noChangeArrowheads="1"/>
            </p:cNvSpPr>
            <p:nvPr/>
          </p:nvSpPr>
          <p:spPr bwMode="auto">
            <a:xfrm>
              <a:off x="4054" y="152"/>
              <a:ext cx="891" cy="891"/>
            </a:xfrm>
            <a:prstGeom prst="ellipse">
              <a:avLst/>
            </a:prstGeom>
            <a:solidFill>
              <a:schemeClr val="tx1"/>
            </a:solidFill>
            <a:ln w="28575" algn="ctr">
              <a:solidFill>
                <a:schemeClr val="bg1"/>
              </a:solidFill>
              <a:round/>
              <a:headEnd/>
              <a:tailEnd/>
            </a:ln>
          </p:spPr>
          <p:txBody>
            <a:bodyPr wrap="none" lIns="0" tIns="0" rIns="0" bIns="0" anchor="ctr">
              <a:spAutoFit/>
            </a:bodyPr>
            <a:lstStyle/>
            <a:p>
              <a:endParaRPr lang="en-US"/>
            </a:p>
          </p:txBody>
        </p:sp>
        <p:sp>
          <p:nvSpPr>
            <p:cNvPr id="20530" name="Line 103"/>
            <p:cNvSpPr>
              <a:spLocks noChangeShapeType="1"/>
            </p:cNvSpPr>
            <p:nvPr/>
          </p:nvSpPr>
          <p:spPr bwMode="auto">
            <a:xfrm flipV="1">
              <a:off x="4499" y="206"/>
              <a:ext cx="0" cy="403"/>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531" name="Line 104"/>
            <p:cNvSpPr>
              <a:spLocks noChangeShapeType="1"/>
            </p:cNvSpPr>
            <p:nvPr/>
          </p:nvSpPr>
          <p:spPr bwMode="auto">
            <a:xfrm flipV="1">
              <a:off x="4499" y="478"/>
              <a:ext cx="196" cy="131"/>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0505" name="Group 105"/>
          <p:cNvGrpSpPr>
            <a:grpSpLocks/>
          </p:cNvGrpSpPr>
          <p:nvPr/>
        </p:nvGrpSpPr>
        <p:grpSpPr bwMode="auto">
          <a:xfrm>
            <a:off x="735013" y="3652838"/>
            <a:ext cx="577850" cy="577850"/>
            <a:chOff x="458" y="2409"/>
            <a:chExt cx="424" cy="424"/>
          </a:xfrm>
        </p:grpSpPr>
        <p:sp>
          <p:nvSpPr>
            <p:cNvPr id="20526" name="Oval 106"/>
            <p:cNvSpPr>
              <a:spLocks noChangeArrowheads="1"/>
            </p:cNvSpPr>
            <p:nvPr/>
          </p:nvSpPr>
          <p:spPr bwMode="auto">
            <a:xfrm>
              <a:off x="458" y="2409"/>
              <a:ext cx="424" cy="424"/>
            </a:xfrm>
            <a:prstGeom prst="ellipse">
              <a:avLst/>
            </a:prstGeom>
            <a:solidFill>
              <a:schemeClr val="tx1"/>
            </a:solidFill>
            <a:ln w="28575" algn="ctr">
              <a:solidFill>
                <a:schemeClr val="bg1"/>
              </a:solidFill>
              <a:round/>
              <a:headEnd/>
              <a:tailEnd/>
            </a:ln>
          </p:spPr>
          <p:txBody>
            <a:bodyPr wrap="none" lIns="0" tIns="0" rIns="0" bIns="0" anchor="ctr">
              <a:spAutoFit/>
            </a:bodyPr>
            <a:lstStyle/>
            <a:p>
              <a:endParaRPr lang="en-US"/>
            </a:p>
          </p:txBody>
        </p:sp>
        <p:sp>
          <p:nvSpPr>
            <p:cNvPr id="20527" name="Line 107"/>
            <p:cNvSpPr>
              <a:spLocks noChangeShapeType="1"/>
            </p:cNvSpPr>
            <p:nvPr/>
          </p:nvSpPr>
          <p:spPr bwMode="auto">
            <a:xfrm flipV="1">
              <a:off x="670" y="2435"/>
              <a:ext cx="0" cy="191"/>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528" name="Line 108"/>
            <p:cNvSpPr>
              <a:spLocks noChangeShapeType="1"/>
            </p:cNvSpPr>
            <p:nvPr/>
          </p:nvSpPr>
          <p:spPr bwMode="auto">
            <a:xfrm>
              <a:off x="670" y="2626"/>
              <a:ext cx="99" cy="33"/>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0506" name="Text Box 109"/>
          <p:cNvSpPr txBox="1">
            <a:spLocks noChangeArrowheads="1"/>
          </p:cNvSpPr>
          <p:nvPr/>
        </p:nvSpPr>
        <p:spPr bwMode="auto">
          <a:xfrm>
            <a:off x="381000" y="2581275"/>
            <a:ext cx="128746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algn="ctr" eaLnBrk="0" fontAlgn="base" hangingPunct="0">
              <a:spcBef>
                <a:spcPct val="50000"/>
              </a:spcBef>
              <a:spcAft>
                <a:spcPct val="30000"/>
              </a:spcAft>
              <a:buClr>
                <a:schemeClr val="tx1"/>
              </a:buClr>
              <a:defRPr sz="2000" b="1">
                <a:solidFill>
                  <a:schemeClr val="bg1"/>
                </a:solidFill>
                <a:latin typeface="Arial" charset="0"/>
              </a:defRPr>
            </a:lvl6pPr>
            <a:lvl7pPr marL="2971800" indent="-228600" algn="ctr" eaLnBrk="0" fontAlgn="base" hangingPunct="0">
              <a:spcBef>
                <a:spcPct val="50000"/>
              </a:spcBef>
              <a:spcAft>
                <a:spcPct val="30000"/>
              </a:spcAft>
              <a:buClr>
                <a:schemeClr val="tx1"/>
              </a:buClr>
              <a:defRPr sz="2000" b="1">
                <a:solidFill>
                  <a:schemeClr val="bg1"/>
                </a:solidFill>
                <a:latin typeface="Arial" charset="0"/>
              </a:defRPr>
            </a:lvl7pPr>
            <a:lvl8pPr marL="3429000" indent="-228600" algn="ctr" eaLnBrk="0" fontAlgn="base" hangingPunct="0">
              <a:spcBef>
                <a:spcPct val="50000"/>
              </a:spcBef>
              <a:spcAft>
                <a:spcPct val="30000"/>
              </a:spcAft>
              <a:buClr>
                <a:schemeClr val="tx1"/>
              </a:buClr>
              <a:defRPr sz="2000" b="1">
                <a:solidFill>
                  <a:schemeClr val="bg1"/>
                </a:solidFill>
                <a:latin typeface="Arial" charset="0"/>
              </a:defRPr>
            </a:lvl8pPr>
            <a:lvl9pPr marL="3886200" indent="-228600" algn="ctr" eaLnBrk="0" fontAlgn="base" hangingPunct="0">
              <a:spcBef>
                <a:spcPct val="50000"/>
              </a:spcBef>
              <a:spcAft>
                <a:spcPct val="30000"/>
              </a:spcAft>
              <a:buClr>
                <a:schemeClr val="tx1"/>
              </a:buClr>
              <a:defRPr sz="2000" b="1">
                <a:solidFill>
                  <a:schemeClr val="bg1"/>
                </a:solidFill>
                <a:latin typeface="Arial" charset="0"/>
              </a:defRPr>
            </a:lvl9pPr>
          </a:lstStyle>
          <a:p>
            <a:pPr eaLnBrk="1" hangingPunct="1">
              <a:lnSpc>
                <a:spcPct val="85000"/>
              </a:lnSpc>
            </a:pPr>
            <a:r>
              <a:rPr lang="en-US" sz="1800"/>
              <a:t>Invoice</a:t>
            </a:r>
            <a:br>
              <a:rPr lang="en-US" sz="1800"/>
            </a:br>
            <a:r>
              <a:rPr lang="en-US" sz="1800"/>
              <a:t>date</a:t>
            </a:r>
          </a:p>
        </p:txBody>
      </p:sp>
      <p:sp>
        <p:nvSpPr>
          <p:cNvPr id="20507" name="Text Box 110"/>
          <p:cNvSpPr txBox="1">
            <a:spLocks noChangeArrowheads="1"/>
          </p:cNvSpPr>
          <p:nvPr/>
        </p:nvSpPr>
        <p:spPr bwMode="auto">
          <a:xfrm>
            <a:off x="381000" y="4259263"/>
            <a:ext cx="128746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algn="ctr" eaLnBrk="0" fontAlgn="base" hangingPunct="0">
              <a:spcBef>
                <a:spcPct val="50000"/>
              </a:spcBef>
              <a:spcAft>
                <a:spcPct val="30000"/>
              </a:spcAft>
              <a:buClr>
                <a:schemeClr val="tx1"/>
              </a:buClr>
              <a:defRPr sz="2000" b="1">
                <a:solidFill>
                  <a:schemeClr val="bg1"/>
                </a:solidFill>
                <a:latin typeface="Arial" charset="0"/>
              </a:defRPr>
            </a:lvl6pPr>
            <a:lvl7pPr marL="2971800" indent="-228600" algn="ctr" eaLnBrk="0" fontAlgn="base" hangingPunct="0">
              <a:spcBef>
                <a:spcPct val="50000"/>
              </a:spcBef>
              <a:spcAft>
                <a:spcPct val="30000"/>
              </a:spcAft>
              <a:buClr>
                <a:schemeClr val="tx1"/>
              </a:buClr>
              <a:defRPr sz="2000" b="1">
                <a:solidFill>
                  <a:schemeClr val="bg1"/>
                </a:solidFill>
                <a:latin typeface="Arial" charset="0"/>
              </a:defRPr>
            </a:lvl7pPr>
            <a:lvl8pPr marL="3429000" indent="-228600" algn="ctr" eaLnBrk="0" fontAlgn="base" hangingPunct="0">
              <a:spcBef>
                <a:spcPct val="50000"/>
              </a:spcBef>
              <a:spcAft>
                <a:spcPct val="30000"/>
              </a:spcAft>
              <a:buClr>
                <a:schemeClr val="tx1"/>
              </a:buClr>
              <a:defRPr sz="2000" b="1">
                <a:solidFill>
                  <a:schemeClr val="bg1"/>
                </a:solidFill>
                <a:latin typeface="Arial" charset="0"/>
              </a:defRPr>
            </a:lvl8pPr>
            <a:lvl9pPr marL="3886200" indent="-228600" algn="ctr" eaLnBrk="0" fontAlgn="base" hangingPunct="0">
              <a:spcBef>
                <a:spcPct val="50000"/>
              </a:spcBef>
              <a:spcAft>
                <a:spcPct val="30000"/>
              </a:spcAft>
              <a:buClr>
                <a:schemeClr val="tx1"/>
              </a:buClr>
              <a:defRPr sz="2000" b="1">
                <a:solidFill>
                  <a:schemeClr val="bg1"/>
                </a:solidFill>
                <a:latin typeface="Arial" charset="0"/>
              </a:defRPr>
            </a:lvl9pPr>
          </a:lstStyle>
          <a:p>
            <a:pPr eaLnBrk="1" hangingPunct="1">
              <a:lnSpc>
                <a:spcPct val="85000"/>
              </a:lnSpc>
            </a:pPr>
            <a:r>
              <a:rPr lang="en-US" sz="1800"/>
              <a:t>Due date </a:t>
            </a:r>
            <a:br>
              <a:rPr lang="en-US" sz="1800"/>
            </a:br>
            <a:r>
              <a:rPr lang="en-US" sz="1800"/>
              <a:t>+ 1</a:t>
            </a:r>
          </a:p>
        </p:txBody>
      </p:sp>
      <p:sp>
        <p:nvSpPr>
          <p:cNvPr id="20508" name="Rectangle 111"/>
          <p:cNvSpPr>
            <a:spLocks noChangeArrowheads="1"/>
          </p:cNvSpPr>
          <p:nvPr/>
        </p:nvSpPr>
        <p:spPr bwMode="auto">
          <a:xfrm>
            <a:off x="6276975" y="2884488"/>
            <a:ext cx="2012950" cy="762000"/>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sp>
        <p:nvSpPr>
          <p:cNvPr id="20509" name="Text Box 112"/>
          <p:cNvSpPr txBox="1">
            <a:spLocks noChangeArrowheads="1"/>
          </p:cNvSpPr>
          <p:nvPr/>
        </p:nvSpPr>
        <p:spPr bwMode="auto">
          <a:xfrm>
            <a:off x="7037388" y="2921000"/>
            <a:ext cx="11287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algn="ctr" eaLnBrk="0" fontAlgn="base" hangingPunct="0">
              <a:spcBef>
                <a:spcPct val="50000"/>
              </a:spcBef>
              <a:spcAft>
                <a:spcPct val="30000"/>
              </a:spcAft>
              <a:buClr>
                <a:schemeClr val="tx1"/>
              </a:buClr>
              <a:defRPr sz="2000" b="1">
                <a:solidFill>
                  <a:schemeClr val="bg1"/>
                </a:solidFill>
                <a:latin typeface="Arial" charset="0"/>
              </a:defRPr>
            </a:lvl6pPr>
            <a:lvl7pPr marL="2971800" indent="-228600" algn="ctr" eaLnBrk="0" fontAlgn="base" hangingPunct="0">
              <a:spcBef>
                <a:spcPct val="50000"/>
              </a:spcBef>
              <a:spcAft>
                <a:spcPct val="30000"/>
              </a:spcAft>
              <a:buClr>
                <a:schemeClr val="tx1"/>
              </a:buClr>
              <a:defRPr sz="2000" b="1">
                <a:solidFill>
                  <a:schemeClr val="bg1"/>
                </a:solidFill>
                <a:latin typeface="Arial" charset="0"/>
              </a:defRPr>
            </a:lvl7pPr>
            <a:lvl8pPr marL="3429000" indent="-228600" algn="ctr" eaLnBrk="0" fontAlgn="base" hangingPunct="0">
              <a:spcBef>
                <a:spcPct val="50000"/>
              </a:spcBef>
              <a:spcAft>
                <a:spcPct val="30000"/>
              </a:spcAft>
              <a:buClr>
                <a:schemeClr val="tx1"/>
              </a:buClr>
              <a:defRPr sz="2000" b="1">
                <a:solidFill>
                  <a:schemeClr val="bg1"/>
                </a:solidFill>
                <a:latin typeface="Arial" charset="0"/>
              </a:defRPr>
            </a:lvl8pPr>
            <a:lvl9pPr marL="3886200" indent="-228600" algn="ctr" eaLnBrk="0" fontAlgn="base" hangingPunct="0">
              <a:spcBef>
                <a:spcPct val="50000"/>
              </a:spcBef>
              <a:spcAft>
                <a:spcPct val="30000"/>
              </a:spcAft>
              <a:buClr>
                <a:schemeClr val="tx1"/>
              </a:buClr>
              <a:defRPr sz="2000" b="1">
                <a:solidFill>
                  <a:schemeClr val="bg1"/>
                </a:solidFill>
                <a:latin typeface="Arial" charset="0"/>
              </a:defRPr>
            </a:lvl9pPr>
          </a:lstStyle>
          <a:p>
            <a:pPr algn="l">
              <a:spcAft>
                <a:spcPct val="0"/>
              </a:spcAft>
              <a:buClrTx/>
            </a:pPr>
            <a:r>
              <a:rPr lang="en-US">
                <a:solidFill>
                  <a:schemeClr val="accent1"/>
                </a:solidFill>
                <a:latin typeface="MetaPlusBook-Roman" pitchFamily="34" charset="0"/>
              </a:rPr>
              <a:t>Direct Debits</a:t>
            </a:r>
          </a:p>
        </p:txBody>
      </p:sp>
      <p:pic>
        <p:nvPicPr>
          <p:cNvPr id="20510" name="Picture 113"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73813" y="2963863"/>
            <a:ext cx="549275"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11" name="Group 114"/>
          <p:cNvGrpSpPr>
            <a:grpSpLocks/>
          </p:cNvGrpSpPr>
          <p:nvPr/>
        </p:nvGrpSpPr>
        <p:grpSpPr bwMode="auto">
          <a:xfrm>
            <a:off x="7923213" y="3151188"/>
            <a:ext cx="923925" cy="817562"/>
            <a:chOff x="1092" y="2839"/>
            <a:chExt cx="772" cy="758"/>
          </a:xfrm>
        </p:grpSpPr>
        <p:sp>
          <p:nvSpPr>
            <p:cNvPr id="20513" name="Freeform 115"/>
            <p:cNvSpPr>
              <a:spLocks/>
            </p:cNvSpPr>
            <p:nvPr/>
          </p:nvSpPr>
          <p:spPr bwMode="auto">
            <a:xfrm>
              <a:off x="1207" y="2999"/>
              <a:ext cx="551" cy="551"/>
            </a:xfrm>
            <a:custGeom>
              <a:avLst/>
              <a:gdLst>
                <a:gd name="T0" fmla="*/ 304 w 551"/>
                <a:gd name="T1" fmla="*/ 549 h 551"/>
                <a:gd name="T2" fmla="*/ 358 w 551"/>
                <a:gd name="T3" fmla="*/ 538 h 551"/>
                <a:gd name="T4" fmla="*/ 406 w 551"/>
                <a:gd name="T5" fmla="*/ 518 h 551"/>
                <a:gd name="T6" fmla="*/ 450 w 551"/>
                <a:gd name="T7" fmla="*/ 487 h 551"/>
                <a:gd name="T8" fmla="*/ 487 w 551"/>
                <a:gd name="T9" fmla="*/ 450 h 551"/>
                <a:gd name="T10" fmla="*/ 518 w 551"/>
                <a:gd name="T11" fmla="*/ 406 h 551"/>
                <a:gd name="T12" fmla="*/ 538 w 551"/>
                <a:gd name="T13" fmla="*/ 358 h 551"/>
                <a:gd name="T14" fmla="*/ 550 w 551"/>
                <a:gd name="T15" fmla="*/ 304 h 551"/>
                <a:gd name="T16" fmla="*/ 550 w 551"/>
                <a:gd name="T17" fmla="*/ 247 h 551"/>
                <a:gd name="T18" fmla="*/ 538 w 551"/>
                <a:gd name="T19" fmla="*/ 193 h 551"/>
                <a:gd name="T20" fmla="*/ 518 w 551"/>
                <a:gd name="T21" fmla="*/ 145 h 551"/>
                <a:gd name="T22" fmla="*/ 487 w 551"/>
                <a:gd name="T23" fmla="*/ 101 h 551"/>
                <a:gd name="T24" fmla="*/ 450 w 551"/>
                <a:gd name="T25" fmla="*/ 63 h 551"/>
                <a:gd name="T26" fmla="*/ 406 w 551"/>
                <a:gd name="T27" fmla="*/ 33 h 551"/>
                <a:gd name="T28" fmla="*/ 358 w 551"/>
                <a:gd name="T29" fmla="*/ 13 h 551"/>
                <a:gd name="T30" fmla="*/ 304 w 551"/>
                <a:gd name="T31" fmla="*/ 1 h 551"/>
                <a:gd name="T32" fmla="*/ 247 w 551"/>
                <a:gd name="T33" fmla="*/ 1 h 551"/>
                <a:gd name="T34" fmla="*/ 193 w 551"/>
                <a:gd name="T35" fmla="*/ 13 h 551"/>
                <a:gd name="T36" fmla="*/ 145 w 551"/>
                <a:gd name="T37" fmla="*/ 33 h 551"/>
                <a:gd name="T38" fmla="*/ 101 w 551"/>
                <a:gd name="T39" fmla="*/ 63 h 551"/>
                <a:gd name="T40" fmla="*/ 63 w 551"/>
                <a:gd name="T41" fmla="*/ 101 h 551"/>
                <a:gd name="T42" fmla="*/ 33 w 551"/>
                <a:gd name="T43" fmla="*/ 145 h 551"/>
                <a:gd name="T44" fmla="*/ 13 w 551"/>
                <a:gd name="T45" fmla="*/ 193 h 551"/>
                <a:gd name="T46" fmla="*/ 1 w 551"/>
                <a:gd name="T47" fmla="*/ 247 h 551"/>
                <a:gd name="T48" fmla="*/ 1 w 551"/>
                <a:gd name="T49" fmla="*/ 304 h 551"/>
                <a:gd name="T50" fmla="*/ 13 w 551"/>
                <a:gd name="T51" fmla="*/ 358 h 551"/>
                <a:gd name="T52" fmla="*/ 33 w 551"/>
                <a:gd name="T53" fmla="*/ 406 h 551"/>
                <a:gd name="T54" fmla="*/ 63 w 551"/>
                <a:gd name="T55" fmla="*/ 450 h 551"/>
                <a:gd name="T56" fmla="*/ 101 w 551"/>
                <a:gd name="T57" fmla="*/ 487 h 551"/>
                <a:gd name="T58" fmla="*/ 145 w 551"/>
                <a:gd name="T59" fmla="*/ 518 h 551"/>
                <a:gd name="T60" fmla="*/ 193 w 551"/>
                <a:gd name="T61" fmla="*/ 538 h 551"/>
                <a:gd name="T62" fmla="*/ 247 w 551"/>
                <a:gd name="T63" fmla="*/ 549 h 55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51"/>
                <a:gd name="T97" fmla="*/ 0 h 551"/>
                <a:gd name="T98" fmla="*/ 551 w 551"/>
                <a:gd name="T99" fmla="*/ 551 h 55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51" h="551">
                  <a:moveTo>
                    <a:pt x="275" y="551"/>
                  </a:moveTo>
                  <a:lnTo>
                    <a:pt x="304" y="549"/>
                  </a:lnTo>
                  <a:lnTo>
                    <a:pt x="331" y="545"/>
                  </a:lnTo>
                  <a:lnTo>
                    <a:pt x="358" y="538"/>
                  </a:lnTo>
                  <a:lnTo>
                    <a:pt x="383" y="529"/>
                  </a:lnTo>
                  <a:lnTo>
                    <a:pt x="406" y="518"/>
                  </a:lnTo>
                  <a:lnTo>
                    <a:pt x="430" y="503"/>
                  </a:lnTo>
                  <a:lnTo>
                    <a:pt x="450" y="487"/>
                  </a:lnTo>
                  <a:lnTo>
                    <a:pt x="471" y="470"/>
                  </a:lnTo>
                  <a:lnTo>
                    <a:pt x="487" y="450"/>
                  </a:lnTo>
                  <a:lnTo>
                    <a:pt x="503" y="430"/>
                  </a:lnTo>
                  <a:lnTo>
                    <a:pt x="518" y="406"/>
                  </a:lnTo>
                  <a:lnTo>
                    <a:pt x="529" y="382"/>
                  </a:lnTo>
                  <a:lnTo>
                    <a:pt x="538" y="358"/>
                  </a:lnTo>
                  <a:lnTo>
                    <a:pt x="545" y="331"/>
                  </a:lnTo>
                  <a:lnTo>
                    <a:pt x="550" y="304"/>
                  </a:lnTo>
                  <a:lnTo>
                    <a:pt x="551" y="275"/>
                  </a:lnTo>
                  <a:lnTo>
                    <a:pt x="550" y="247"/>
                  </a:lnTo>
                  <a:lnTo>
                    <a:pt x="545" y="220"/>
                  </a:lnTo>
                  <a:lnTo>
                    <a:pt x="538" y="193"/>
                  </a:lnTo>
                  <a:lnTo>
                    <a:pt x="529" y="168"/>
                  </a:lnTo>
                  <a:lnTo>
                    <a:pt x="518" y="145"/>
                  </a:lnTo>
                  <a:lnTo>
                    <a:pt x="503" y="121"/>
                  </a:lnTo>
                  <a:lnTo>
                    <a:pt x="487" y="101"/>
                  </a:lnTo>
                  <a:lnTo>
                    <a:pt x="471" y="80"/>
                  </a:lnTo>
                  <a:lnTo>
                    <a:pt x="450" y="63"/>
                  </a:lnTo>
                  <a:lnTo>
                    <a:pt x="430" y="48"/>
                  </a:lnTo>
                  <a:lnTo>
                    <a:pt x="406" y="33"/>
                  </a:lnTo>
                  <a:lnTo>
                    <a:pt x="383" y="22"/>
                  </a:lnTo>
                  <a:lnTo>
                    <a:pt x="358" y="13"/>
                  </a:lnTo>
                  <a:lnTo>
                    <a:pt x="331" y="6"/>
                  </a:lnTo>
                  <a:lnTo>
                    <a:pt x="304" y="1"/>
                  </a:lnTo>
                  <a:lnTo>
                    <a:pt x="275" y="0"/>
                  </a:lnTo>
                  <a:lnTo>
                    <a:pt x="247" y="1"/>
                  </a:lnTo>
                  <a:lnTo>
                    <a:pt x="220" y="6"/>
                  </a:lnTo>
                  <a:lnTo>
                    <a:pt x="193" y="13"/>
                  </a:lnTo>
                  <a:lnTo>
                    <a:pt x="168" y="22"/>
                  </a:lnTo>
                  <a:lnTo>
                    <a:pt x="145" y="33"/>
                  </a:lnTo>
                  <a:lnTo>
                    <a:pt x="121" y="48"/>
                  </a:lnTo>
                  <a:lnTo>
                    <a:pt x="101" y="63"/>
                  </a:lnTo>
                  <a:lnTo>
                    <a:pt x="80" y="80"/>
                  </a:lnTo>
                  <a:lnTo>
                    <a:pt x="63" y="101"/>
                  </a:lnTo>
                  <a:lnTo>
                    <a:pt x="48" y="121"/>
                  </a:lnTo>
                  <a:lnTo>
                    <a:pt x="33" y="145"/>
                  </a:lnTo>
                  <a:lnTo>
                    <a:pt x="22" y="168"/>
                  </a:lnTo>
                  <a:lnTo>
                    <a:pt x="13" y="193"/>
                  </a:lnTo>
                  <a:lnTo>
                    <a:pt x="6" y="220"/>
                  </a:lnTo>
                  <a:lnTo>
                    <a:pt x="1" y="247"/>
                  </a:lnTo>
                  <a:lnTo>
                    <a:pt x="0" y="275"/>
                  </a:lnTo>
                  <a:lnTo>
                    <a:pt x="1" y="304"/>
                  </a:lnTo>
                  <a:lnTo>
                    <a:pt x="6" y="331"/>
                  </a:lnTo>
                  <a:lnTo>
                    <a:pt x="13" y="358"/>
                  </a:lnTo>
                  <a:lnTo>
                    <a:pt x="22" y="382"/>
                  </a:lnTo>
                  <a:lnTo>
                    <a:pt x="33" y="406"/>
                  </a:lnTo>
                  <a:lnTo>
                    <a:pt x="48" y="430"/>
                  </a:lnTo>
                  <a:lnTo>
                    <a:pt x="63" y="450"/>
                  </a:lnTo>
                  <a:lnTo>
                    <a:pt x="80" y="470"/>
                  </a:lnTo>
                  <a:lnTo>
                    <a:pt x="101" y="487"/>
                  </a:lnTo>
                  <a:lnTo>
                    <a:pt x="121" y="503"/>
                  </a:lnTo>
                  <a:lnTo>
                    <a:pt x="145" y="518"/>
                  </a:lnTo>
                  <a:lnTo>
                    <a:pt x="168" y="529"/>
                  </a:lnTo>
                  <a:lnTo>
                    <a:pt x="193" y="538"/>
                  </a:lnTo>
                  <a:lnTo>
                    <a:pt x="220" y="545"/>
                  </a:lnTo>
                  <a:lnTo>
                    <a:pt x="247" y="549"/>
                  </a:lnTo>
                  <a:lnTo>
                    <a:pt x="275" y="551"/>
                  </a:lnTo>
                  <a:close/>
                </a:path>
              </a:pathLst>
            </a:custGeom>
            <a:solidFill>
              <a:srgbClr val="FFD6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14" name="Freeform 116"/>
            <p:cNvSpPr>
              <a:spLocks/>
            </p:cNvSpPr>
            <p:nvPr/>
          </p:nvSpPr>
          <p:spPr bwMode="auto">
            <a:xfrm>
              <a:off x="1225" y="3016"/>
              <a:ext cx="516" cy="517"/>
            </a:xfrm>
            <a:custGeom>
              <a:avLst/>
              <a:gdLst>
                <a:gd name="T0" fmla="*/ 283 w 516"/>
                <a:gd name="T1" fmla="*/ 515 h 517"/>
                <a:gd name="T2" fmla="*/ 334 w 516"/>
                <a:gd name="T3" fmla="*/ 505 h 517"/>
                <a:gd name="T4" fmla="*/ 380 w 516"/>
                <a:gd name="T5" fmla="*/ 485 h 517"/>
                <a:gd name="T6" fmla="*/ 421 w 516"/>
                <a:gd name="T7" fmla="*/ 458 h 517"/>
                <a:gd name="T8" fmla="*/ 457 w 516"/>
                <a:gd name="T9" fmla="*/ 423 h 517"/>
                <a:gd name="T10" fmla="*/ 484 w 516"/>
                <a:gd name="T11" fmla="*/ 381 h 517"/>
                <a:gd name="T12" fmla="*/ 504 w 516"/>
                <a:gd name="T13" fmla="*/ 335 h 517"/>
                <a:gd name="T14" fmla="*/ 515 w 516"/>
                <a:gd name="T15" fmla="*/ 285 h 517"/>
                <a:gd name="T16" fmla="*/ 515 w 516"/>
                <a:gd name="T17" fmla="*/ 232 h 517"/>
                <a:gd name="T18" fmla="*/ 504 w 516"/>
                <a:gd name="T19" fmla="*/ 182 h 517"/>
                <a:gd name="T20" fmla="*/ 484 w 516"/>
                <a:gd name="T21" fmla="*/ 135 h 517"/>
                <a:gd name="T22" fmla="*/ 457 w 516"/>
                <a:gd name="T23" fmla="*/ 95 h 517"/>
                <a:gd name="T24" fmla="*/ 421 w 516"/>
                <a:gd name="T25" fmla="*/ 59 h 517"/>
                <a:gd name="T26" fmla="*/ 380 w 516"/>
                <a:gd name="T27" fmla="*/ 32 h 517"/>
                <a:gd name="T28" fmla="*/ 334 w 516"/>
                <a:gd name="T29" fmla="*/ 11 h 517"/>
                <a:gd name="T30" fmla="*/ 283 w 516"/>
                <a:gd name="T31" fmla="*/ 1 h 517"/>
                <a:gd name="T32" fmla="*/ 232 w 516"/>
                <a:gd name="T33" fmla="*/ 1 h 517"/>
                <a:gd name="T34" fmla="*/ 181 w 516"/>
                <a:gd name="T35" fmla="*/ 11 h 517"/>
                <a:gd name="T36" fmla="*/ 135 w 516"/>
                <a:gd name="T37" fmla="*/ 32 h 517"/>
                <a:gd name="T38" fmla="*/ 94 w 516"/>
                <a:gd name="T39" fmla="*/ 59 h 517"/>
                <a:gd name="T40" fmla="*/ 59 w 516"/>
                <a:gd name="T41" fmla="*/ 95 h 517"/>
                <a:gd name="T42" fmla="*/ 31 w 516"/>
                <a:gd name="T43" fmla="*/ 135 h 517"/>
                <a:gd name="T44" fmla="*/ 12 w 516"/>
                <a:gd name="T45" fmla="*/ 182 h 517"/>
                <a:gd name="T46" fmla="*/ 1 w 516"/>
                <a:gd name="T47" fmla="*/ 232 h 517"/>
                <a:gd name="T48" fmla="*/ 1 w 516"/>
                <a:gd name="T49" fmla="*/ 285 h 517"/>
                <a:gd name="T50" fmla="*/ 12 w 516"/>
                <a:gd name="T51" fmla="*/ 335 h 517"/>
                <a:gd name="T52" fmla="*/ 31 w 516"/>
                <a:gd name="T53" fmla="*/ 381 h 517"/>
                <a:gd name="T54" fmla="*/ 59 w 516"/>
                <a:gd name="T55" fmla="*/ 423 h 517"/>
                <a:gd name="T56" fmla="*/ 94 w 516"/>
                <a:gd name="T57" fmla="*/ 458 h 517"/>
                <a:gd name="T58" fmla="*/ 135 w 516"/>
                <a:gd name="T59" fmla="*/ 485 h 517"/>
                <a:gd name="T60" fmla="*/ 181 w 516"/>
                <a:gd name="T61" fmla="*/ 505 h 517"/>
                <a:gd name="T62" fmla="*/ 232 w 516"/>
                <a:gd name="T63" fmla="*/ 515 h 51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16"/>
                <a:gd name="T97" fmla="*/ 0 h 517"/>
                <a:gd name="T98" fmla="*/ 516 w 516"/>
                <a:gd name="T99" fmla="*/ 517 h 51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16" h="517">
                  <a:moveTo>
                    <a:pt x="257" y="517"/>
                  </a:moveTo>
                  <a:lnTo>
                    <a:pt x="283" y="515"/>
                  </a:lnTo>
                  <a:lnTo>
                    <a:pt x="309" y="511"/>
                  </a:lnTo>
                  <a:lnTo>
                    <a:pt x="334" y="505"/>
                  </a:lnTo>
                  <a:lnTo>
                    <a:pt x="358" y="496"/>
                  </a:lnTo>
                  <a:lnTo>
                    <a:pt x="380" y="485"/>
                  </a:lnTo>
                  <a:lnTo>
                    <a:pt x="402" y="473"/>
                  </a:lnTo>
                  <a:lnTo>
                    <a:pt x="421" y="458"/>
                  </a:lnTo>
                  <a:lnTo>
                    <a:pt x="440" y="441"/>
                  </a:lnTo>
                  <a:lnTo>
                    <a:pt x="457" y="423"/>
                  </a:lnTo>
                  <a:lnTo>
                    <a:pt x="472" y="403"/>
                  </a:lnTo>
                  <a:lnTo>
                    <a:pt x="484" y="381"/>
                  </a:lnTo>
                  <a:lnTo>
                    <a:pt x="495" y="359"/>
                  </a:lnTo>
                  <a:lnTo>
                    <a:pt x="504" y="335"/>
                  </a:lnTo>
                  <a:lnTo>
                    <a:pt x="510" y="310"/>
                  </a:lnTo>
                  <a:lnTo>
                    <a:pt x="515" y="285"/>
                  </a:lnTo>
                  <a:lnTo>
                    <a:pt x="516" y="258"/>
                  </a:lnTo>
                  <a:lnTo>
                    <a:pt x="515" y="232"/>
                  </a:lnTo>
                  <a:lnTo>
                    <a:pt x="510" y="206"/>
                  </a:lnTo>
                  <a:lnTo>
                    <a:pt x="504" y="182"/>
                  </a:lnTo>
                  <a:lnTo>
                    <a:pt x="495" y="158"/>
                  </a:lnTo>
                  <a:lnTo>
                    <a:pt x="484" y="135"/>
                  </a:lnTo>
                  <a:lnTo>
                    <a:pt x="472" y="114"/>
                  </a:lnTo>
                  <a:lnTo>
                    <a:pt x="457" y="95"/>
                  </a:lnTo>
                  <a:lnTo>
                    <a:pt x="440" y="76"/>
                  </a:lnTo>
                  <a:lnTo>
                    <a:pt x="421" y="59"/>
                  </a:lnTo>
                  <a:lnTo>
                    <a:pt x="402" y="44"/>
                  </a:lnTo>
                  <a:lnTo>
                    <a:pt x="380" y="32"/>
                  </a:lnTo>
                  <a:lnTo>
                    <a:pt x="358" y="20"/>
                  </a:lnTo>
                  <a:lnTo>
                    <a:pt x="334" y="11"/>
                  </a:lnTo>
                  <a:lnTo>
                    <a:pt x="309" y="6"/>
                  </a:lnTo>
                  <a:lnTo>
                    <a:pt x="283" y="1"/>
                  </a:lnTo>
                  <a:lnTo>
                    <a:pt x="257" y="0"/>
                  </a:lnTo>
                  <a:lnTo>
                    <a:pt x="232" y="1"/>
                  </a:lnTo>
                  <a:lnTo>
                    <a:pt x="206" y="6"/>
                  </a:lnTo>
                  <a:lnTo>
                    <a:pt x="181" y="11"/>
                  </a:lnTo>
                  <a:lnTo>
                    <a:pt x="157" y="20"/>
                  </a:lnTo>
                  <a:lnTo>
                    <a:pt x="135" y="32"/>
                  </a:lnTo>
                  <a:lnTo>
                    <a:pt x="113" y="44"/>
                  </a:lnTo>
                  <a:lnTo>
                    <a:pt x="94" y="59"/>
                  </a:lnTo>
                  <a:lnTo>
                    <a:pt x="75" y="76"/>
                  </a:lnTo>
                  <a:lnTo>
                    <a:pt x="59" y="95"/>
                  </a:lnTo>
                  <a:lnTo>
                    <a:pt x="44" y="114"/>
                  </a:lnTo>
                  <a:lnTo>
                    <a:pt x="31" y="135"/>
                  </a:lnTo>
                  <a:lnTo>
                    <a:pt x="21" y="158"/>
                  </a:lnTo>
                  <a:lnTo>
                    <a:pt x="12" y="182"/>
                  </a:lnTo>
                  <a:lnTo>
                    <a:pt x="6" y="206"/>
                  </a:lnTo>
                  <a:lnTo>
                    <a:pt x="1" y="232"/>
                  </a:lnTo>
                  <a:lnTo>
                    <a:pt x="0" y="258"/>
                  </a:lnTo>
                  <a:lnTo>
                    <a:pt x="1" y="285"/>
                  </a:lnTo>
                  <a:lnTo>
                    <a:pt x="6" y="310"/>
                  </a:lnTo>
                  <a:lnTo>
                    <a:pt x="12" y="335"/>
                  </a:lnTo>
                  <a:lnTo>
                    <a:pt x="21" y="359"/>
                  </a:lnTo>
                  <a:lnTo>
                    <a:pt x="31" y="381"/>
                  </a:lnTo>
                  <a:lnTo>
                    <a:pt x="44" y="403"/>
                  </a:lnTo>
                  <a:lnTo>
                    <a:pt x="59" y="423"/>
                  </a:lnTo>
                  <a:lnTo>
                    <a:pt x="75" y="441"/>
                  </a:lnTo>
                  <a:lnTo>
                    <a:pt x="94" y="458"/>
                  </a:lnTo>
                  <a:lnTo>
                    <a:pt x="113" y="473"/>
                  </a:lnTo>
                  <a:lnTo>
                    <a:pt x="135" y="485"/>
                  </a:lnTo>
                  <a:lnTo>
                    <a:pt x="157" y="496"/>
                  </a:lnTo>
                  <a:lnTo>
                    <a:pt x="181" y="505"/>
                  </a:lnTo>
                  <a:lnTo>
                    <a:pt x="206" y="511"/>
                  </a:lnTo>
                  <a:lnTo>
                    <a:pt x="232" y="515"/>
                  </a:lnTo>
                  <a:lnTo>
                    <a:pt x="257" y="517"/>
                  </a:lnTo>
                  <a:close/>
                </a:path>
              </a:pathLst>
            </a:custGeom>
            <a:solidFill>
              <a:srgbClr val="FFD3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15" name="Freeform 117"/>
            <p:cNvSpPr>
              <a:spLocks/>
            </p:cNvSpPr>
            <p:nvPr/>
          </p:nvSpPr>
          <p:spPr bwMode="auto">
            <a:xfrm>
              <a:off x="1092" y="2839"/>
              <a:ext cx="772" cy="758"/>
            </a:xfrm>
            <a:custGeom>
              <a:avLst/>
              <a:gdLst>
                <a:gd name="T0" fmla="*/ 706 w 772"/>
                <a:gd name="T1" fmla="*/ 656 h 758"/>
                <a:gd name="T2" fmla="*/ 706 w 772"/>
                <a:gd name="T3" fmla="*/ 590 h 758"/>
                <a:gd name="T4" fmla="*/ 675 w 772"/>
                <a:gd name="T5" fmla="*/ 590 h 758"/>
                <a:gd name="T6" fmla="*/ 675 w 772"/>
                <a:gd name="T7" fmla="*/ 272 h 758"/>
                <a:gd name="T8" fmla="*/ 706 w 772"/>
                <a:gd name="T9" fmla="*/ 272 h 758"/>
                <a:gd name="T10" fmla="*/ 706 w 772"/>
                <a:gd name="T11" fmla="*/ 205 h 758"/>
                <a:gd name="T12" fmla="*/ 762 w 772"/>
                <a:gd name="T13" fmla="*/ 205 h 758"/>
                <a:gd name="T14" fmla="*/ 767 w 772"/>
                <a:gd name="T15" fmla="*/ 183 h 758"/>
                <a:gd name="T16" fmla="*/ 392 w 772"/>
                <a:gd name="T17" fmla="*/ 0 h 758"/>
                <a:gd name="T18" fmla="*/ 10 w 772"/>
                <a:gd name="T19" fmla="*/ 183 h 758"/>
                <a:gd name="T20" fmla="*/ 16 w 772"/>
                <a:gd name="T21" fmla="*/ 205 h 758"/>
                <a:gd name="T22" fmla="*/ 78 w 772"/>
                <a:gd name="T23" fmla="*/ 205 h 758"/>
                <a:gd name="T24" fmla="*/ 78 w 772"/>
                <a:gd name="T25" fmla="*/ 272 h 758"/>
                <a:gd name="T26" fmla="*/ 117 w 772"/>
                <a:gd name="T27" fmla="*/ 272 h 758"/>
                <a:gd name="T28" fmla="*/ 117 w 772"/>
                <a:gd name="T29" fmla="*/ 590 h 758"/>
                <a:gd name="T30" fmla="*/ 78 w 772"/>
                <a:gd name="T31" fmla="*/ 590 h 758"/>
                <a:gd name="T32" fmla="*/ 78 w 772"/>
                <a:gd name="T33" fmla="*/ 656 h 758"/>
                <a:gd name="T34" fmla="*/ 0 w 772"/>
                <a:gd name="T35" fmla="*/ 656 h 758"/>
                <a:gd name="T36" fmla="*/ 0 w 772"/>
                <a:gd name="T37" fmla="*/ 758 h 758"/>
                <a:gd name="T38" fmla="*/ 772 w 772"/>
                <a:gd name="T39" fmla="*/ 758 h 758"/>
                <a:gd name="T40" fmla="*/ 772 w 772"/>
                <a:gd name="T41" fmla="*/ 656 h 758"/>
                <a:gd name="T42" fmla="*/ 706 w 772"/>
                <a:gd name="T43" fmla="*/ 656 h 75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72"/>
                <a:gd name="T67" fmla="*/ 0 h 758"/>
                <a:gd name="T68" fmla="*/ 772 w 772"/>
                <a:gd name="T69" fmla="*/ 758 h 75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72" h="758">
                  <a:moveTo>
                    <a:pt x="706" y="656"/>
                  </a:moveTo>
                  <a:lnTo>
                    <a:pt x="706" y="590"/>
                  </a:lnTo>
                  <a:lnTo>
                    <a:pt x="675" y="590"/>
                  </a:lnTo>
                  <a:lnTo>
                    <a:pt x="675" y="272"/>
                  </a:lnTo>
                  <a:lnTo>
                    <a:pt x="706" y="272"/>
                  </a:lnTo>
                  <a:lnTo>
                    <a:pt x="706" y="205"/>
                  </a:lnTo>
                  <a:lnTo>
                    <a:pt x="762" y="205"/>
                  </a:lnTo>
                  <a:lnTo>
                    <a:pt x="767" y="183"/>
                  </a:lnTo>
                  <a:lnTo>
                    <a:pt x="392" y="0"/>
                  </a:lnTo>
                  <a:lnTo>
                    <a:pt x="10" y="183"/>
                  </a:lnTo>
                  <a:lnTo>
                    <a:pt x="16" y="205"/>
                  </a:lnTo>
                  <a:lnTo>
                    <a:pt x="78" y="205"/>
                  </a:lnTo>
                  <a:lnTo>
                    <a:pt x="78" y="272"/>
                  </a:lnTo>
                  <a:lnTo>
                    <a:pt x="117" y="272"/>
                  </a:lnTo>
                  <a:lnTo>
                    <a:pt x="117" y="590"/>
                  </a:lnTo>
                  <a:lnTo>
                    <a:pt x="78" y="590"/>
                  </a:lnTo>
                  <a:lnTo>
                    <a:pt x="78" y="656"/>
                  </a:lnTo>
                  <a:lnTo>
                    <a:pt x="0" y="656"/>
                  </a:lnTo>
                  <a:lnTo>
                    <a:pt x="0" y="758"/>
                  </a:lnTo>
                  <a:lnTo>
                    <a:pt x="772" y="758"/>
                  </a:lnTo>
                  <a:lnTo>
                    <a:pt x="772" y="656"/>
                  </a:lnTo>
                  <a:lnTo>
                    <a:pt x="706" y="6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16" name="Rectangle 118"/>
            <p:cNvSpPr>
              <a:spLocks noChangeArrowheads="1"/>
            </p:cNvSpPr>
            <p:nvPr/>
          </p:nvSpPr>
          <p:spPr bwMode="auto">
            <a:xfrm>
              <a:off x="1194" y="3054"/>
              <a:ext cx="151" cy="33"/>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517" name="Freeform 119"/>
            <p:cNvSpPr>
              <a:spLocks/>
            </p:cNvSpPr>
            <p:nvPr/>
          </p:nvSpPr>
          <p:spPr bwMode="auto">
            <a:xfrm>
              <a:off x="1337" y="3044"/>
              <a:ext cx="300" cy="451"/>
            </a:xfrm>
            <a:custGeom>
              <a:avLst/>
              <a:gdLst>
                <a:gd name="T0" fmla="*/ 300 w 300"/>
                <a:gd name="T1" fmla="*/ 67 h 451"/>
                <a:gd name="T2" fmla="*/ 300 w 300"/>
                <a:gd name="T3" fmla="*/ 385 h 451"/>
                <a:gd name="T4" fmla="*/ 262 w 300"/>
                <a:gd name="T5" fmla="*/ 385 h 451"/>
                <a:gd name="T6" fmla="*/ 262 w 300"/>
                <a:gd name="T7" fmla="*/ 451 h 451"/>
                <a:gd name="T8" fmla="*/ 32 w 300"/>
                <a:gd name="T9" fmla="*/ 451 h 451"/>
                <a:gd name="T10" fmla="*/ 32 w 300"/>
                <a:gd name="T11" fmla="*/ 385 h 451"/>
                <a:gd name="T12" fmla="*/ 0 w 300"/>
                <a:gd name="T13" fmla="*/ 385 h 451"/>
                <a:gd name="T14" fmla="*/ 0 w 300"/>
                <a:gd name="T15" fmla="*/ 67 h 451"/>
                <a:gd name="T16" fmla="*/ 32 w 300"/>
                <a:gd name="T17" fmla="*/ 67 h 451"/>
                <a:gd name="T18" fmla="*/ 32 w 300"/>
                <a:gd name="T19" fmla="*/ 0 h 451"/>
                <a:gd name="T20" fmla="*/ 262 w 300"/>
                <a:gd name="T21" fmla="*/ 0 h 451"/>
                <a:gd name="T22" fmla="*/ 262 w 300"/>
                <a:gd name="T23" fmla="*/ 67 h 451"/>
                <a:gd name="T24" fmla="*/ 300 w 300"/>
                <a:gd name="T25" fmla="*/ 67 h 4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0"/>
                <a:gd name="T40" fmla="*/ 0 h 451"/>
                <a:gd name="T41" fmla="*/ 300 w 300"/>
                <a:gd name="T42" fmla="*/ 451 h 45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0" h="451">
                  <a:moveTo>
                    <a:pt x="300" y="67"/>
                  </a:moveTo>
                  <a:lnTo>
                    <a:pt x="300" y="385"/>
                  </a:lnTo>
                  <a:lnTo>
                    <a:pt x="262" y="385"/>
                  </a:lnTo>
                  <a:lnTo>
                    <a:pt x="262" y="451"/>
                  </a:lnTo>
                  <a:lnTo>
                    <a:pt x="32" y="451"/>
                  </a:lnTo>
                  <a:lnTo>
                    <a:pt x="32" y="385"/>
                  </a:lnTo>
                  <a:lnTo>
                    <a:pt x="0" y="385"/>
                  </a:lnTo>
                  <a:lnTo>
                    <a:pt x="0" y="67"/>
                  </a:lnTo>
                  <a:lnTo>
                    <a:pt x="32" y="67"/>
                  </a:lnTo>
                  <a:lnTo>
                    <a:pt x="32" y="0"/>
                  </a:lnTo>
                  <a:lnTo>
                    <a:pt x="262" y="0"/>
                  </a:lnTo>
                  <a:lnTo>
                    <a:pt x="262" y="67"/>
                  </a:lnTo>
                  <a:lnTo>
                    <a:pt x="300" y="67"/>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18" name="Rectangle 120"/>
            <p:cNvSpPr>
              <a:spLocks noChangeArrowheads="1"/>
            </p:cNvSpPr>
            <p:nvPr/>
          </p:nvSpPr>
          <p:spPr bwMode="auto">
            <a:xfrm>
              <a:off x="1661" y="3111"/>
              <a:ext cx="82" cy="314"/>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519" name="Rectangle 121"/>
            <p:cNvSpPr>
              <a:spLocks noChangeArrowheads="1"/>
            </p:cNvSpPr>
            <p:nvPr/>
          </p:nvSpPr>
          <p:spPr bwMode="auto">
            <a:xfrm>
              <a:off x="1622" y="3453"/>
              <a:ext cx="153" cy="32"/>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520" name="Rectangle 122"/>
            <p:cNvSpPr>
              <a:spLocks noChangeArrowheads="1"/>
            </p:cNvSpPr>
            <p:nvPr/>
          </p:nvSpPr>
          <p:spPr bwMode="auto">
            <a:xfrm>
              <a:off x="1233" y="3111"/>
              <a:ext cx="81" cy="314"/>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521" name="Rectangle 123"/>
            <p:cNvSpPr>
              <a:spLocks noChangeArrowheads="1"/>
            </p:cNvSpPr>
            <p:nvPr/>
          </p:nvSpPr>
          <p:spPr bwMode="auto">
            <a:xfrm>
              <a:off x="1194" y="3453"/>
              <a:ext cx="151" cy="32"/>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522" name="Rectangle 124"/>
            <p:cNvSpPr>
              <a:spLocks noChangeArrowheads="1"/>
            </p:cNvSpPr>
            <p:nvPr/>
          </p:nvSpPr>
          <p:spPr bwMode="auto">
            <a:xfrm>
              <a:off x="1116" y="3519"/>
              <a:ext cx="724" cy="54"/>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523" name="Rectangle 125"/>
            <p:cNvSpPr>
              <a:spLocks noChangeArrowheads="1"/>
            </p:cNvSpPr>
            <p:nvPr/>
          </p:nvSpPr>
          <p:spPr bwMode="auto">
            <a:xfrm>
              <a:off x="1622" y="3054"/>
              <a:ext cx="153" cy="33"/>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524" name="Freeform 126"/>
            <p:cNvSpPr>
              <a:spLocks/>
            </p:cNvSpPr>
            <p:nvPr/>
          </p:nvSpPr>
          <p:spPr bwMode="auto">
            <a:xfrm>
              <a:off x="1160" y="2865"/>
              <a:ext cx="643" cy="156"/>
            </a:xfrm>
            <a:custGeom>
              <a:avLst/>
              <a:gdLst>
                <a:gd name="T0" fmla="*/ 643 w 643"/>
                <a:gd name="T1" fmla="*/ 156 h 156"/>
                <a:gd name="T2" fmla="*/ 0 w 643"/>
                <a:gd name="T3" fmla="*/ 156 h 156"/>
                <a:gd name="T4" fmla="*/ 324 w 643"/>
                <a:gd name="T5" fmla="*/ 0 h 156"/>
                <a:gd name="T6" fmla="*/ 643 w 643"/>
                <a:gd name="T7" fmla="*/ 156 h 156"/>
                <a:gd name="T8" fmla="*/ 0 60000 65536"/>
                <a:gd name="T9" fmla="*/ 0 60000 65536"/>
                <a:gd name="T10" fmla="*/ 0 60000 65536"/>
                <a:gd name="T11" fmla="*/ 0 60000 65536"/>
                <a:gd name="T12" fmla="*/ 0 w 643"/>
                <a:gd name="T13" fmla="*/ 0 h 156"/>
                <a:gd name="T14" fmla="*/ 643 w 643"/>
                <a:gd name="T15" fmla="*/ 156 h 156"/>
              </a:gdLst>
              <a:ahLst/>
              <a:cxnLst>
                <a:cxn ang="T8">
                  <a:pos x="T0" y="T1"/>
                </a:cxn>
                <a:cxn ang="T9">
                  <a:pos x="T2" y="T3"/>
                </a:cxn>
                <a:cxn ang="T10">
                  <a:pos x="T4" y="T5"/>
                </a:cxn>
                <a:cxn ang="T11">
                  <a:pos x="T6" y="T7"/>
                </a:cxn>
              </a:cxnLst>
              <a:rect l="T12" t="T13" r="T14" b="T15"/>
              <a:pathLst>
                <a:path w="643" h="156">
                  <a:moveTo>
                    <a:pt x="643" y="156"/>
                  </a:moveTo>
                  <a:lnTo>
                    <a:pt x="0" y="156"/>
                  </a:lnTo>
                  <a:lnTo>
                    <a:pt x="324" y="0"/>
                  </a:lnTo>
                  <a:lnTo>
                    <a:pt x="643" y="156"/>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25" name="Freeform 127"/>
            <p:cNvSpPr>
              <a:spLocks/>
            </p:cNvSpPr>
            <p:nvPr/>
          </p:nvSpPr>
          <p:spPr bwMode="auto">
            <a:xfrm>
              <a:off x="1398" y="3111"/>
              <a:ext cx="183" cy="291"/>
            </a:xfrm>
            <a:custGeom>
              <a:avLst/>
              <a:gdLst>
                <a:gd name="T0" fmla="*/ 118 w 183"/>
                <a:gd name="T1" fmla="*/ 0 h 291"/>
                <a:gd name="T2" fmla="*/ 123 w 183"/>
                <a:gd name="T3" fmla="*/ 36 h 291"/>
                <a:gd name="T4" fmla="*/ 137 w 183"/>
                <a:gd name="T5" fmla="*/ 38 h 291"/>
                <a:gd name="T6" fmla="*/ 151 w 183"/>
                <a:gd name="T7" fmla="*/ 43 h 291"/>
                <a:gd name="T8" fmla="*/ 165 w 183"/>
                <a:gd name="T9" fmla="*/ 48 h 291"/>
                <a:gd name="T10" fmla="*/ 149 w 183"/>
                <a:gd name="T11" fmla="*/ 107 h 291"/>
                <a:gd name="T12" fmla="*/ 137 w 183"/>
                <a:gd name="T13" fmla="*/ 99 h 291"/>
                <a:gd name="T14" fmla="*/ 125 w 183"/>
                <a:gd name="T15" fmla="*/ 93 h 291"/>
                <a:gd name="T16" fmla="*/ 112 w 183"/>
                <a:gd name="T17" fmla="*/ 90 h 291"/>
                <a:gd name="T18" fmla="*/ 97 w 183"/>
                <a:gd name="T19" fmla="*/ 89 h 291"/>
                <a:gd name="T20" fmla="*/ 84 w 183"/>
                <a:gd name="T21" fmla="*/ 91 h 291"/>
                <a:gd name="T22" fmla="*/ 78 w 183"/>
                <a:gd name="T23" fmla="*/ 102 h 291"/>
                <a:gd name="T24" fmla="*/ 87 w 183"/>
                <a:gd name="T25" fmla="*/ 113 h 291"/>
                <a:gd name="T26" fmla="*/ 102 w 183"/>
                <a:gd name="T27" fmla="*/ 115 h 291"/>
                <a:gd name="T28" fmla="*/ 133 w 183"/>
                <a:gd name="T29" fmla="*/ 121 h 291"/>
                <a:gd name="T30" fmla="*/ 159 w 183"/>
                <a:gd name="T31" fmla="*/ 131 h 291"/>
                <a:gd name="T32" fmla="*/ 176 w 183"/>
                <a:gd name="T33" fmla="*/ 151 h 291"/>
                <a:gd name="T34" fmla="*/ 183 w 183"/>
                <a:gd name="T35" fmla="*/ 181 h 291"/>
                <a:gd name="T36" fmla="*/ 177 w 183"/>
                <a:gd name="T37" fmla="*/ 210 h 291"/>
                <a:gd name="T38" fmla="*/ 162 w 183"/>
                <a:gd name="T39" fmla="*/ 231 h 291"/>
                <a:gd name="T40" fmla="*/ 141 w 183"/>
                <a:gd name="T41" fmla="*/ 247 h 291"/>
                <a:gd name="T42" fmla="*/ 114 w 183"/>
                <a:gd name="T43" fmla="*/ 255 h 291"/>
                <a:gd name="T44" fmla="*/ 69 w 183"/>
                <a:gd name="T45" fmla="*/ 291 h 291"/>
                <a:gd name="T46" fmla="*/ 61 w 183"/>
                <a:gd name="T47" fmla="*/ 254 h 291"/>
                <a:gd name="T48" fmla="*/ 43 w 183"/>
                <a:gd name="T49" fmla="*/ 250 h 291"/>
                <a:gd name="T50" fmla="*/ 25 w 183"/>
                <a:gd name="T51" fmla="*/ 243 h 291"/>
                <a:gd name="T52" fmla="*/ 8 w 183"/>
                <a:gd name="T53" fmla="*/ 236 h 291"/>
                <a:gd name="T54" fmla="*/ 24 w 183"/>
                <a:gd name="T55" fmla="*/ 172 h 291"/>
                <a:gd name="T56" fmla="*/ 37 w 183"/>
                <a:gd name="T57" fmla="*/ 183 h 291"/>
                <a:gd name="T58" fmla="*/ 53 w 183"/>
                <a:gd name="T59" fmla="*/ 192 h 291"/>
                <a:gd name="T60" fmla="*/ 69 w 183"/>
                <a:gd name="T61" fmla="*/ 198 h 291"/>
                <a:gd name="T62" fmla="*/ 87 w 183"/>
                <a:gd name="T63" fmla="*/ 201 h 291"/>
                <a:gd name="T64" fmla="*/ 102 w 183"/>
                <a:gd name="T65" fmla="*/ 198 h 291"/>
                <a:gd name="T66" fmla="*/ 112 w 183"/>
                <a:gd name="T67" fmla="*/ 186 h 291"/>
                <a:gd name="T68" fmla="*/ 105 w 183"/>
                <a:gd name="T69" fmla="*/ 176 h 291"/>
                <a:gd name="T70" fmla="*/ 92 w 183"/>
                <a:gd name="T71" fmla="*/ 172 h 291"/>
                <a:gd name="T72" fmla="*/ 65 w 183"/>
                <a:gd name="T73" fmla="*/ 168 h 291"/>
                <a:gd name="T74" fmla="*/ 39 w 183"/>
                <a:gd name="T75" fmla="*/ 159 h 291"/>
                <a:gd name="T76" fmla="*/ 21 w 183"/>
                <a:gd name="T77" fmla="*/ 144 h 291"/>
                <a:gd name="T78" fmla="*/ 10 w 183"/>
                <a:gd name="T79" fmla="*/ 121 h 291"/>
                <a:gd name="T80" fmla="*/ 10 w 183"/>
                <a:gd name="T81" fmla="*/ 90 h 291"/>
                <a:gd name="T82" fmla="*/ 19 w 183"/>
                <a:gd name="T83" fmla="*/ 69 h 291"/>
                <a:gd name="T84" fmla="*/ 35 w 183"/>
                <a:gd name="T85" fmla="*/ 52 h 291"/>
                <a:gd name="T86" fmla="*/ 57 w 183"/>
                <a:gd name="T87" fmla="*/ 40 h 291"/>
                <a:gd name="T88" fmla="*/ 68 w 183"/>
                <a:gd name="T89" fmla="*/ 0 h 29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83"/>
                <a:gd name="T136" fmla="*/ 0 h 291"/>
                <a:gd name="T137" fmla="*/ 183 w 183"/>
                <a:gd name="T138" fmla="*/ 291 h 29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83" h="291">
                  <a:moveTo>
                    <a:pt x="68" y="0"/>
                  </a:moveTo>
                  <a:lnTo>
                    <a:pt x="118" y="0"/>
                  </a:lnTo>
                  <a:lnTo>
                    <a:pt x="115" y="35"/>
                  </a:lnTo>
                  <a:lnTo>
                    <a:pt x="123" y="36"/>
                  </a:lnTo>
                  <a:lnTo>
                    <a:pt x="130" y="36"/>
                  </a:lnTo>
                  <a:lnTo>
                    <a:pt x="137" y="38"/>
                  </a:lnTo>
                  <a:lnTo>
                    <a:pt x="144" y="39"/>
                  </a:lnTo>
                  <a:lnTo>
                    <a:pt x="151" y="43"/>
                  </a:lnTo>
                  <a:lnTo>
                    <a:pt x="158" y="45"/>
                  </a:lnTo>
                  <a:lnTo>
                    <a:pt x="165" y="48"/>
                  </a:lnTo>
                  <a:lnTo>
                    <a:pt x="171" y="52"/>
                  </a:lnTo>
                  <a:lnTo>
                    <a:pt x="149" y="107"/>
                  </a:lnTo>
                  <a:lnTo>
                    <a:pt x="143" y="102"/>
                  </a:lnTo>
                  <a:lnTo>
                    <a:pt x="137" y="99"/>
                  </a:lnTo>
                  <a:lnTo>
                    <a:pt x="131" y="97"/>
                  </a:lnTo>
                  <a:lnTo>
                    <a:pt x="125" y="93"/>
                  </a:lnTo>
                  <a:lnTo>
                    <a:pt x="118" y="91"/>
                  </a:lnTo>
                  <a:lnTo>
                    <a:pt x="112" y="90"/>
                  </a:lnTo>
                  <a:lnTo>
                    <a:pt x="104" y="89"/>
                  </a:lnTo>
                  <a:lnTo>
                    <a:pt x="97" y="89"/>
                  </a:lnTo>
                  <a:lnTo>
                    <a:pt x="90" y="89"/>
                  </a:lnTo>
                  <a:lnTo>
                    <a:pt x="84" y="91"/>
                  </a:lnTo>
                  <a:lnTo>
                    <a:pt x="80" y="96"/>
                  </a:lnTo>
                  <a:lnTo>
                    <a:pt x="78" y="102"/>
                  </a:lnTo>
                  <a:lnTo>
                    <a:pt x="80" y="109"/>
                  </a:lnTo>
                  <a:lnTo>
                    <a:pt x="87" y="113"/>
                  </a:lnTo>
                  <a:lnTo>
                    <a:pt x="96" y="114"/>
                  </a:lnTo>
                  <a:lnTo>
                    <a:pt x="102" y="115"/>
                  </a:lnTo>
                  <a:lnTo>
                    <a:pt x="118" y="117"/>
                  </a:lnTo>
                  <a:lnTo>
                    <a:pt x="133" y="121"/>
                  </a:lnTo>
                  <a:lnTo>
                    <a:pt x="146" y="125"/>
                  </a:lnTo>
                  <a:lnTo>
                    <a:pt x="159" y="131"/>
                  </a:lnTo>
                  <a:lnTo>
                    <a:pt x="169" y="140"/>
                  </a:lnTo>
                  <a:lnTo>
                    <a:pt x="176" y="151"/>
                  </a:lnTo>
                  <a:lnTo>
                    <a:pt x="181" y="164"/>
                  </a:lnTo>
                  <a:lnTo>
                    <a:pt x="183" y="181"/>
                  </a:lnTo>
                  <a:lnTo>
                    <a:pt x="181" y="196"/>
                  </a:lnTo>
                  <a:lnTo>
                    <a:pt x="177" y="210"/>
                  </a:lnTo>
                  <a:lnTo>
                    <a:pt x="171" y="221"/>
                  </a:lnTo>
                  <a:lnTo>
                    <a:pt x="162" y="231"/>
                  </a:lnTo>
                  <a:lnTo>
                    <a:pt x="152" y="240"/>
                  </a:lnTo>
                  <a:lnTo>
                    <a:pt x="141" y="247"/>
                  </a:lnTo>
                  <a:lnTo>
                    <a:pt x="127" y="252"/>
                  </a:lnTo>
                  <a:lnTo>
                    <a:pt x="114" y="255"/>
                  </a:lnTo>
                  <a:lnTo>
                    <a:pt x="116" y="291"/>
                  </a:lnTo>
                  <a:lnTo>
                    <a:pt x="69" y="291"/>
                  </a:lnTo>
                  <a:lnTo>
                    <a:pt x="71" y="255"/>
                  </a:lnTo>
                  <a:lnTo>
                    <a:pt x="61" y="254"/>
                  </a:lnTo>
                  <a:lnTo>
                    <a:pt x="52" y="252"/>
                  </a:lnTo>
                  <a:lnTo>
                    <a:pt x="43" y="250"/>
                  </a:lnTo>
                  <a:lnTo>
                    <a:pt x="34" y="247"/>
                  </a:lnTo>
                  <a:lnTo>
                    <a:pt x="25" y="243"/>
                  </a:lnTo>
                  <a:lnTo>
                    <a:pt x="17" y="240"/>
                  </a:lnTo>
                  <a:lnTo>
                    <a:pt x="8" y="236"/>
                  </a:lnTo>
                  <a:lnTo>
                    <a:pt x="0" y="230"/>
                  </a:lnTo>
                  <a:lnTo>
                    <a:pt x="24" y="172"/>
                  </a:lnTo>
                  <a:lnTo>
                    <a:pt x="30" y="178"/>
                  </a:lnTo>
                  <a:lnTo>
                    <a:pt x="37" y="183"/>
                  </a:lnTo>
                  <a:lnTo>
                    <a:pt x="45" y="188"/>
                  </a:lnTo>
                  <a:lnTo>
                    <a:pt x="53" y="192"/>
                  </a:lnTo>
                  <a:lnTo>
                    <a:pt x="61" y="196"/>
                  </a:lnTo>
                  <a:lnTo>
                    <a:pt x="69" y="198"/>
                  </a:lnTo>
                  <a:lnTo>
                    <a:pt x="78" y="199"/>
                  </a:lnTo>
                  <a:lnTo>
                    <a:pt x="87" y="201"/>
                  </a:lnTo>
                  <a:lnTo>
                    <a:pt x="95" y="201"/>
                  </a:lnTo>
                  <a:lnTo>
                    <a:pt x="102" y="198"/>
                  </a:lnTo>
                  <a:lnTo>
                    <a:pt x="109" y="194"/>
                  </a:lnTo>
                  <a:lnTo>
                    <a:pt x="112" y="186"/>
                  </a:lnTo>
                  <a:lnTo>
                    <a:pt x="109" y="179"/>
                  </a:lnTo>
                  <a:lnTo>
                    <a:pt x="105" y="176"/>
                  </a:lnTo>
                  <a:lnTo>
                    <a:pt x="99" y="174"/>
                  </a:lnTo>
                  <a:lnTo>
                    <a:pt x="92" y="172"/>
                  </a:lnTo>
                  <a:lnTo>
                    <a:pt x="79" y="170"/>
                  </a:lnTo>
                  <a:lnTo>
                    <a:pt x="65" y="168"/>
                  </a:lnTo>
                  <a:lnTo>
                    <a:pt x="52" y="163"/>
                  </a:lnTo>
                  <a:lnTo>
                    <a:pt x="39" y="159"/>
                  </a:lnTo>
                  <a:lnTo>
                    <a:pt x="29" y="152"/>
                  </a:lnTo>
                  <a:lnTo>
                    <a:pt x="21" y="144"/>
                  </a:lnTo>
                  <a:lnTo>
                    <a:pt x="15" y="133"/>
                  </a:lnTo>
                  <a:lnTo>
                    <a:pt x="10" y="121"/>
                  </a:lnTo>
                  <a:lnTo>
                    <a:pt x="9" y="105"/>
                  </a:lnTo>
                  <a:lnTo>
                    <a:pt x="10" y="90"/>
                  </a:lnTo>
                  <a:lnTo>
                    <a:pt x="13" y="79"/>
                  </a:lnTo>
                  <a:lnTo>
                    <a:pt x="19" y="69"/>
                  </a:lnTo>
                  <a:lnTo>
                    <a:pt x="26" y="60"/>
                  </a:lnTo>
                  <a:lnTo>
                    <a:pt x="35" y="52"/>
                  </a:lnTo>
                  <a:lnTo>
                    <a:pt x="45" y="46"/>
                  </a:lnTo>
                  <a:lnTo>
                    <a:pt x="57" y="40"/>
                  </a:lnTo>
                  <a:lnTo>
                    <a:pt x="70" y="36"/>
                  </a:lnTo>
                  <a:lnTo>
                    <a:pt x="6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0512" name="Text Box 128"/>
          <p:cNvSpPr txBox="1">
            <a:spLocks noChangeArrowheads="1"/>
          </p:cNvSpPr>
          <p:nvPr/>
        </p:nvSpPr>
        <p:spPr bwMode="auto">
          <a:xfrm rot="928565">
            <a:off x="4224338" y="2062163"/>
            <a:ext cx="240982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algn="ctr" eaLnBrk="0" fontAlgn="base" hangingPunct="0">
              <a:spcBef>
                <a:spcPct val="50000"/>
              </a:spcBef>
              <a:spcAft>
                <a:spcPct val="30000"/>
              </a:spcAft>
              <a:buClr>
                <a:schemeClr val="tx1"/>
              </a:buClr>
              <a:defRPr sz="2000" b="1">
                <a:solidFill>
                  <a:schemeClr val="bg1"/>
                </a:solidFill>
                <a:latin typeface="Arial" charset="0"/>
              </a:defRPr>
            </a:lvl6pPr>
            <a:lvl7pPr marL="2971800" indent="-228600" algn="ctr" eaLnBrk="0" fontAlgn="base" hangingPunct="0">
              <a:spcBef>
                <a:spcPct val="50000"/>
              </a:spcBef>
              <a:spcAft>
                <a:spcPct val="30000"/>
              </a:spcAft>
              <a:buClr>
                <a:schemeClr val="tx1"/>
              </a:buClr>
              <a:defRPr sz="2000" b="1">
                <a:solidFill>
                  <a:schemeClr val="bg1"/>
                </a:solidFill>
                <a:latin typeface="Arial" charset="0"/>
              </a:defRPr>
            </a:lvl7pPr>
            <a:lvl8pPr marL="3429000" indent="-228600" algn="ctr" eaLnBrk="0" fontAlgn="base" hangingPunct="0">
              <a:spcBef>
                <a:spcPct val="50000"/>
              </a:spcBef>
              <a:spcAft>
                <a:spcPct val="30000"/>
              </a:spcAft>
              <a:buClr>
                <a:schemeClr val="tx1"/>
              </a:buClr>
              <a:defRPr sz="2000" b="1">
                <a:solidFill>
                  <a:schemeClr val="bg1"/>
                </a:solidFill>
                <a:latin typeface="Arial" charset="0"/>
              </a:defRPr>
            </a:lvl8pPr>
            <a:lvl9pPr marL="3886200" indent="-228600" algn="ctr" eaLnBrk="0" fontAlgn="base" hangingPunct="0">
              <a:spcBef>
                <a:spcPct val="50000"/>
              </a:spcBef>
              <a:spcAft>
                <a:spcPct val="30000"/>
              </a:spcAft>
              <a:buClr>
                <a:schemeClr val="tx1"/>
              </a:buClr>
              <a:defRPr sz="2000" b="1">
                <a:solidFill>
                  <a:schemeClr val="bg1"/>
                </a:solidFill>
                <a:latin typeface="Arial" charset="0"/>
              </a:defRPr>
            </a:lvl9pPr>
          </a:lstStyle>
          <a:p>
            <a:pPr eaLnBrk="1" hangingPunct="1">
              <a:lnSpc>
                <a:spcPct val="90000"/>
              </a:lnSpc>
            </a:pPr>
            <a:r>
              <a:rPr lang="en-US" sz="1800">
                <a:solidFill>
                  <a:srgbClr val="993300"/>
                </a:solidFill>
              </a:rPr>
              <a:t>If EFT, creates payment request</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 y="3814763"/>
            <a:ext cx="8609013" cy="1114425"/>
          </a:xfrm>
          <a:prstGeom prst="rect">
            <a:avLst/>
          </a:prstGeom>
          <a:noFill/>
          <a:ln w="9525">
            <a:solidFill>
              <a:schemeClr val="bg1"/>
            </a:solidFill>
            <a:miter lim="800000"/>
            <a:headEnd/>
            <a:tailEnd/>
          </a:ln>
          <a:effectLst>
            <a:outerShdw blurRad="50800" dist="38100" dir="2700000" algn="ctr" rotWithShape="0">
              <a:schemeClr val="bg1">
                <a:alpha val="40000"/>
              </a:schemeClr>
            </a:outerShdw>
          </a:effectLst>
          <a:extLst>
            <a:ext uri="{909E8E84-426E-40DD-AFC4-6F175D3DCCD1}">
              <a14:hiddenFill xmlns:a14="http://schemas.microsoft.com/office/drawing/2010/main">
                <a:solidFill>
                  <a:schemeClr val="accent1"/>
                </a:solidFill>
              </a14:hiddenFill>
            </a:ext>
          </a:extLst>
        </p:spPr>
      </p:pic>
      <p:pic>
        <p:nvPicPr>
          <p:cNvPr id="1127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50" y="5110163"/>
            <a:ext cx="8570913" cy="1152525"/>
          </a:xfrm>
          <a:prstGeom prst="rect">
            <a:avLst/>
          </a:prstGeom>
          <a:noFill/>
          <a:ln w="9525">
            <a:solidFill>
              <a:schemeClr val="bg1"/>
            </a:solidFill>
            <a:miter lim="800000"/>
            <a:headEnd/>
            <a:tailEnd/>
          </a:ln>
          <a:effectLst>
            <a:outerShdw blurRad="50800" dist="38100" dir="2700000" algn="ctr" rotWithShape="0">
              <a:schemeClr val="bg1">
                <a:alpha val="40000"/>
              </a:schemeClr>
            </a:outerShdw>
          </a:effectLst>
          <a:extLst>
            <a:ext uri="{909E8E84-426E-40DD-AFC4-6F175D3DCCD1}">
              <a14:hiddenFill xmlns:a14="http://schemas.microsoft.com/office/drawing/2010/main">
                <a:solidFill>
                  <a:schemeClr val="accent1"/>
                </a:solidFill>
              </a14:hiddenFill>
            </a:ext>
          </a:extLst>
        </p:spPr>
      </p:pic>
      <p:pic>
        <p:nvPicPr>
          <p:cNvPr id="1126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250" y="938212"/>
            <a:ext cx="2190750" cy="2895600"/>
          </a:xfrm>
          <a:prstGeom prst="rect">
            <a:avLst/>
          </a:prstGeom>
          <a:noFill/>
          <a:ln w="9525">
            <a:solidFill>
              <a:schemeClr val="bg1"/>
            </a:solidFill>
            <a:miter lim="800000"/>
            <a:headEnd/>
            <a:tailEnd/>
          </a:ln>
          <a:effectLst>
            <a:outerShdw blurRad="50800" dist="38100" dir="2700000" algn="ctr" rotWithShape="0">
              <a:schemeClr val="bg1">
                <a:alpha val="40000"/>
              </a:schemeClr>
            </a:outerShdw>
          </a:effectLst>
          <a:extLst>
            <a:ext uri="{909E8E84-426E-40DD-AFC4-6F175D3DCCD1}">
              <a14:hiddenFill xmlns:a14="http://schemas.microsoft.com/office/drawing/2010/main">
                <a:solidFill>
                  <a:schemeClr val="accent1"/>
                </a:solidFill>
              </a14:hiddenFill>
            </a:ext>
          </a:extLst>
        </p:spPr>
      </p:pic>
      <p:pic>
        <p:nvPicPr>
          <p:cNvPr id="1126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93544" y="996950"/>
            <a:ext cx="2219325" cy="2924175"/>
          </a:xfrm>
          <a:prstGeom prst="rect">
            <a:avLst/>
          </a:prstGeom>
          <a:noFill/>
          <a:ln w="9525">
            <a:solidFill>
              <a:schemeClr val="bg1"/>
            </a:solidFill>
            <a:miter lim="800000"/>
            <a:headEnd/>
            <a:tailEnd/>
          </a:ln>
          <a:effectLst>
            <a:outerShdw blurRad="50800" dist="38100" dir="2700000" algn="ctr" rotWithShape="0">
              <a:schemeClr val="bg1">
                <a:alpha val="40000"/>
              </a:schemeClr>
            </a:outerShdw>
          </a:effectLst>
          <a:extLst>
            <a:ext uri="{909E8E84-426E-40DD-AFC4-6F175D3DCCD1}">
              <a14:hiddenFill xmlns:a14="http://schemas.microsoft.com/office/drawing/2010/main">
                <a:solidFill>
                  <a:schemeClr val="accent1"/>
                </a:solidFill>
              </a14:hiddenFill>
            </a:ext>
          </a:extLst>
        </p:spPr>
      </p:pic>
      <p:sp>
        <p:nvSpPr>
          <p:cNvPr id="12294" name="Line 41"/>
          <p:cNvSpPr>
            <a:spLocks noChangeShapeType="1"/>
          </p:cNvSpPr>
          <p:nvPr/>
        </p:nvSpPr>
        <p:spPr bwMode="auto">
          <a:xfrm>
            <a:off x="3621088" y="1514476"/>
            <a:ext cx="3417887" cy="321468"/>
          </a:xfrm>
          <a:prstGeom prst="line">
            <a:avLst/>
          </a:prstGeom>
          <a:noFill/>
          <a:ln w="19050">
            <a:solidFill>
              <a:schemeClr val="bg1"/>
            </a:solidFill>
            <a:round/>
            <a:headEnd type="none" w="med" len="med"/>
            <a:tailEnd type="arrow"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2295" name="Line 42"/>
          <p:cNvSpPr>
            <a:spLocks noChangeShapeType="1"/>
          </p:cNvSpPr>
          <p:nvPr/>
        </p:nvSpPr>
        <p:spPr bwMode="auto">
          <a:xfrm>
            <a:off x="3636963" y="2781300"/>
            <a:ext cx="3381375" cy="323056"/>
          </a:xfrm>
          <a:prstGeom prst="line">
            <a:avLst/>
          </a:prstGeom>
          <a:noFill/>
          <a:ln w="19050">
            <a:solidFill>
              <a:schemeClr val="bg1"/>
            </a:solidFill>
            <a:round/>
            <a:headEnd type="none" w="med" len="med"/>
            <a:tailEnd type="arrow"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2296" name="AutoShape 46"/>
          <p:cNvSpPr>
            <a:spLocks noChangeArrowheads="1"/>
          </p:cNvSpPr>
          <p:nvPr/>
        </p:nvSpPr>
        <p:spPr bwMode="auto">
          <a:xfrm>
            <a:off x="3068638" y="1390651"/>
            <a:ext cx="568325" cy="222250"/>
          </a:xfrm>
          <a:prstGeom prst="roundRect">
            <a:avLst>
              <a:gd name="adj" fmla="val 16667"/>
            </a:avLst>
          </a:prstGeom>
          <a:noFill/>
          <a:ln w="19050" algn="ctr">
            <a:solidFill>
              <a:srgbClr val="3F8E3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2297" name="AutoShape 47"/>
          <p:cNvSpPr>
            <a:spLocks noChangeArrowheads="1"/>
          </p:cNvSpPr>
          <p:nvPr/>
        </p:nvSpPr>
        <p:spPr bwMode="auto">
          <a:xfrm>
            <a:off x="3063875" y="2657475"/>
            <a:ext cx="568325" cy="222250"/>
          </a:xfrm>
          <a:prstGeom prst="roundRect">
            <a:avLst>
              <a:gd name="adj" fmla="val 16667"/>
            </a:avLst>
          </a:prstGeom>
          <a:noFill/>
          <a:ln w="19050" algn="ctr">
            <a:solidFill>
              <a:srgbClr val="3F8E3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2298" name="AutoShape 48"/>
          <p:cNvSpPr>
            <a:spLocks noChangeArrowheads="1"/>
          </p:cNvSpPr>
          <p:nvPr/>
        </p:nvSpPr>
        <p:spPr bwMode="auto">
          <a:xfrm>
            <a:off x="7038975" y="1716088"/>
            <a:ext cx="547688" cy="239712"/>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2299" name="AutoShape 49"/>
          <p:cNvSpPr>
            <a:spLocks noChangeArrowheads="1"/>
          </p:cNvSpPr>
          <p:nvPr/>
        </p:nvSpPr>
        <p:spPr bwMode="auto">
          <a:xfrm>
            <a:off x="7038975" y="2984500"/>
            <a:ext cx="547688" cy="239713"/>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2300" name="Rectangle 2"/>
          <p:cNvSpPr>
            <a:spLocks noGrp="1" noChangeArrowheads="1"/>
          </p:cNvSpPr>
          <p:nvPr>
            <p:ph type="title"/>
          </p:nvPr>
        </p:nvSpPr>
        <p:spPr/>
        <p:txBody>
          <a:bodyPr/>
          <a:lstStyle/>
          <a:p>
            <a:pPr eaLnBrk="1" hangingPunct="1"/>
            <a:r>
              <a:rPr lang="en-GB" smtClean="0"/>
              <a:t>Account Summary screen</a:t>
            </a:r>
          </a:p>
        </p:txBody>
      </p:sp>
      <p:grpSp>
        <p:nvGrpSpPr>
          <p:cNvPr id="12302" name="Group 28"/>
          <p:cNvGrpSpPr>
            <a:grpSpLocks/>
          </p:cNvGrpSpPr>
          <p:nvPr/>
        </p:nvGrpSpPr>
        <p:grpSpPr bwMode="auto">
          <a:xfrm rot="16200000" flipH="1">
            <a:off x="665957" y="2140743"/>
            <a:ext cx="620712" cy="641350"/>
            <a:chOff x="2438" y="1135"/>
            <a:chExt cx="2663" cy="2747"/>
          </a:xfrm>
        </p:grpSpPr>
        <p:sp>
          <p:nvSpPr>
            <p:cNvPr id="3547165" name="Freeform 29"/>
            <p:cNvSpPr>
              <a:spLocks/>
            </p:cNvSpPr>
            <p:nvPr/>
          </p:nvSpPr>
          <p:spPr bwMode="auto">
            <a:xfrm>
              <a:off x="2438" y="1135"/>
              <a:ext cx="2663" cy="2747"/>
            </a:xfrm>
            <a:custGeom>
              <a:avLst/>
              <a:gdLst/>
              <a:ahLst/>
              <a:cxnLst>
                <a:cxn ang="0">
                  <a:pos x="283" y="459"/>
                </a:cxn>
                <a:cxn ang="0">
                  <a:pos x="609" y="668"/>
                </a:cxn>
                <a:cxn ang="0">
                  <a:pos x="818" y="668"/>
                </a:cxn>
                <a:cxn ang="0">
                  <a:pos x="985" y="568"/>
                </a:cxn>
                <a:cxn ang="0">
                  <a:pos x="1093" y="368"/>
                </a:cxn>
                <a:cxn ang="0">
                  <a:pos x="1060" y="0"/>
                </a:cxn>
                <a:cxn ang="0">
                  <a:pos x="1602" y="0"/>
                </a:cxn>
                <a:cxn ang="0">
                  <a:pos x="1586" y="368"/>
                </a:cxn>
                <a:cxn ang="0">
                  <a:pos x="1686" y="576"/>
                </a:cxn>
                <a:cxn ang="0">
                  <a:pos x="1853" y="668"/>
                </a:cxn>
                <a:cxn ang="0">
                  <a:pos x="2087" y="660"/>
                </a:cxn>
                <a:cxn ang="0">
                  <a:pos x="2387" y="451"/>
                </a:cxn>
                <a:cxn ang="0">
                  <a:pos x="2663" y="927"/>
                </a:cxn>
                <a:cxn ang="0">
                  <a:pos x="2312" y="1086"/>
                </a:cxn>
                <a:cxn ang="0">
                  <a:pos x="2203" y="1286"/>
                </a:cxn>
                <a:cxn ang="0">
                  <a:pos x="2203" y="1470"/>
                </a:cxn>
                <a:cxn ang="0">
                  <a:pos x="2304" y="1662"/>
                </a:cxn>
                <a:cxn ang="0">
                  <a:pos x="2654" y="1820"/>
                </a:cxn>
                <a:cxn ang="0">
                  <a:pos x="2379" y="2296"/>
                </a:cxn>
                <a:cxn ang="0">
                  <a:pos x="2078" y="2087"/>
                </a:cxn>
                <a:cxn ang="0">
                  <a:pos x="1836" y="2079"/>
                </a:cxn>
                <a:cxn ang="0">
                  <a:pos x="1694" y="2171"/>
                </a:cxn>
                <a:cxn ang="0">
                  <a:pos x="1586" y="2371"/>
                </a:cxn>
                <a:cxn ang="0">
                  <a:pos x="1619" y="2747"/>
                </a:cxn>
                <a:cxn ang="0">
                  <a:pos x="1060" y="2747"/>
                </a:cxn>
                <a:cxn ang="0">
                  <a:pos x="1093" y="2379"/>
                </a:cxn>
                <a:cxn ang="0">
                  <a:pos x="985" y="2179"/>
                </a:cxn>
                <a:cxn ang="0">
                  <a:pos x="809" y="2087"/>
                </a:cxn>
                <a:cxn ang="0">
                  <a:pos x="584" y="2087"/>
                </a:cxn>
                <a:cxn ang="0">
                  <a:pos x="267" y="2296"/>
                </a:cxn>
                <a:cxn ang="0">
                  <a:pos x="16" y="1820"/>
                </a:cxn>
                <a:cxn ang="0">
                  <a:pos x="359" y="1662"/>
                </a:cxn>
                <a:cxn ang="0">
                  <a:pos x="467" y="1461"/>
                </a:cxn>
                <a:cxn ang="0">
                  <a:pos x="467" y="1278"/>
                </a:cxn>
                <a:cxn ang="0">
                  <a:pos x="350" y="1077"/>
                </a:cxn>
                <a:cxn ang="0">
                  <a:pos x="0" y="935"/>
                </a:cxn>
                <a:cxn ang="0">
                  <a:pos x="283" y="459"/>
                </a:cxn>
              </a:cxnLst>
              <a:rect l="0" t="0" r="r" b="b"/>
              <a:pathLst>
                <a:path w="2663" h="2747">
                  <a:moveTo>
                    <a:pt x="283" y="459"/>
                  </a:moveTo>
                  <a:lnTo>
                    <a:pt x="609" y="668"/>
                  </a:lnTo>
                  <a:lnTo>
                    <a:pt x="818" y="668"/>
                  </a:lnTo>
                  <a:lnTo>
                    <a:pt x="985" y="568"/>
                  </a:lnTo>
                  <a:lnTo>
                    <a:pt x="1093" y="368"/>
                  </a:lnTo>
                  <a:lnTo>
                    <a:pt x="1060" y="0"/>
                  </a:lnTo>
                  <a:lnTo>
                    <a:pt x="1602" y="0"/>
                  </a:lnTo>
                  <a:lnTo>
                    <a:pt x="1586" y="368"/>
                  </a:lnTo>
                  <a:lnTo>
                    <a:pt x="1686" y="576"/>
                  </a:lnTo>
                  <a:lnTo>
                    <a:pt x="1853" y="668"/>
                  </a:lnTo>
                  <a:lnTo>
                    <a:pt x="2087" y="660"/>
                  </a:lnTo>
                  <a:lnTo>
                    <a:pt x="2387" y="451"/>
                  </a:lnTo>
                  <a:lnTo>
                    <a:pt x="2663" y="927"/>
                  </a:lnTo>
                  <a:lnTo>
                    <a:pt x="2312" y="1086"/>
                  </a:lnTo>
                  <a:lnTo>
                    <a:pt x="2203" y="1286"/>
                  </a:lnTo>
                  <a:lnTo>
                    <a:pt x="2203" y="1470"/>
                  </a:lnTo>
                  <a:lnTo>
                    <a:pt x="2304" y="1662"/>
                  </a:lnTo>
                  <a:lnTo>
                    <a:pt x="2654" y="1820"/>
                  </a:lnTo>
                  <a:lnTo>
                    <a:pt x="2379" y="2296"/>
                  </a:lnTo>
                  <a:lnTo>
                    <a:pt x="2078" y="2087"/>
                  </a:lnTo>
                  <a:lnTo>
                    <a:pt x="1836" y="2079"/>
                  </a:lnTo>
                  <a:lnTo>
                    <a:pt x="1694" y="2171"/>
                  </a:lnTo>
                  <a:lnTo>
                    <a:pt x="1586" y="2371"/>
                  </a:lnTo>
                  <a:lnTo>
                    <a:pt x="1619" y="2747"/>
                  </a:lnTo>
                  <a:lnTo>
                    <a:pt x="1060" y="2747"/>
                  </a:lnTo>
                  <a:lnTo>
                    <a:pt x="1093" y="2379"/>
                  </a:lnTo>
                  <a:lnTo>
                    <a:pt x="985" y="2179"/>
                  </a:lnTo>
                  <a:lnTo>
                    <a:pt x="809" y="2087"/>
                  </a:lnTo>
                  <a:lnTo>
                    <a:pt x="584" y="2087"/>
                  </a:lnTo>
                  <a:lnTo>
                    <a:pt x="267" y="2296"/>
                  </a:lnTo>
                  <a:lnTo>
                    <a:pt x="16" y="1820"/>
                  </a:lnTo>
                  <a:lnTo>
                    <a:pt x="359" y="1662"/>
                  </a:lnTo>
                  <a:lnTo>
                    <a:pt x="467" y="1461"/>
                  </a:lnTo>
                  <a:lnTo>
                    <a:pt x="467" y="1278"/>
                  </a:lnTo>
                  <a:lnTo>
                    <a:pt x="350" y="1077"/>
                  </a:lnTo>
                  <a:lnTo>
                    <a:pt x="0" y="935"/>
                  </a:lnTo>
                  <a:lnTo>
                    <a:pt x="283" y="459"/>
                  </a:lnTo>
                  <a:close/>
                </a:path>
              </a:pathLst>
            </a:custGeom>
            <a:gradFill rotWithShape="1">
              <a:gsLst>
                <a:gs pos="0">
                  <a:schemeClr val="hlink"/>
                </a:gs>
                <a:gs pos="100000">
                  <a:schemeClr val="hlink">
                    <a:gamma/>
                    <a:shade val="0"/>
                    <a:invGamma/>
                  </a:schemeClr>
                </a:gs>
              </a:gsLst>
              <a:lin ang="2700000" scaled="1"/>
            </a:gradFill>
            <a:ln w="12700" cap="flat" cmpd="sng">
              <a:solidFill>
                <a:schemeClr val="bg1"/>
              </a:solidFill>
              <a:prstDash val="solid"/>
              <a:round/>
              <a:headEnd/>
              <a:tailEnd/>
            </a:ln>
            <a:effectLst/>
          </p:spPr>
          <p:txBody>
            <a:bodyPr lIns="0" tIns="0" rIns="0" bIns="0" anchor="ctr">
              <a:spAutoFit/>
            </a:bodyPr>
            <a:lstStyle/>
            <a:p>
              <a:pPr>
                <a:defRPr/>
              </a:pPr>
              <a:endParaRPr lang="en-US" dirty="0"/>
            </a:p>
          </p:txBody>
        </p:sp>
        <p:sp>
          <p:nvSpPr>
            <p:cNvPr id="12318" name="AutoShape 30"/>
            <p:cNvSpPr>
              <a:spLocks noChangeArrowheads="1"/>
            </p:cNvSpPr>
            <p:nvPr/>
          </p:nvSpPr>
          <p:spPr bwMode="auto">
            <a:xfrm>
              <a:off x="3181" y="2000"/>
              <a:ext cx="1177" cy="1018"/>
            </a:xfrm>
            <a:prstGeom prst="hexagon">
              <a:avLst>
                <a:gd name="adj" fmla="val 28905"/>
                <a:gd name="vf" fmla="val 115470"/>
              </a:avLst>
            </a:prstGeom>
            <a:solidFill>
              <a:schemeClr val="tx1"/>
            </a:solidFill>
            <a:ln w="12700" algn="ctr">
              <a:solidFill>
                <a:schemeClr val="bg1"/>
              </a:solidFill>
              <a:miter lim="800000"/>
              <a:headEnd/>
              <a:tailEnd/>
            </a:ln>
          </p:spPr>
          <p:txBody>
            <a:bodyPr wrap="none" lIns="0" tIns="0" rIns="0" bIns="0" anchor="ctr">
              <a:spAutoFit/>
            </a:bodyPr>
            <a:lstStyle/>
            <a:p>
              <a:endParaRPr lang="en-US"/>
            </a:p>
          </p:txBody>
        </p:sp>
      </p:grpSp>
      <p:sp>
        <p:nvSpPr>
          <p:cNvPr id="12303" name="Text Box 31"/>
          <p:cNvSpPr txBox="1">
            <a:spLocks noChangeArrowheads="1"/>
          </p:cNvSpPr>
          <p:nvPr/>
        </p:nvSpPr>
        <p:spPr bwMode="auto">
          <a:xfrm>
            <a:off x="331788" y="1647825"/>
            <a:ext cx="12874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algn="ctr" eaLnBrk="0" fontAlgn="base" hangingPunct="0">
              <a:spcBef>
                <a:spcPct val="50000"/>
              </a:spcBef>
              <a:spcAft>
                <a:spcPct val="30000"/>
              </a:spcAft>
              <a:buClr>
                <a:schemeClr val="tx1"/>
              </a:buClr>
              <a:defRPr sz="2000" b="1">
                <a:solidFill>
                  <a:schemeClr val="bg1"/>
                </a:solidFill>
                <a:latin typeface="Arial" charset="0"/>
              </a:defRPr>
            </a:lvl6pPr>
            <a:lvl7pPr marL="2971800" indent="-228600" algn="ctr" eaLnBrk="0" fontAlgn="base" hangingPunct="0">
              <a:spcBef>
                <a:spcPct val="50000"/>
              </a:spcBef>
              <a:spcAft>
                <a:spcPct val="30000"/>
              </a:spcAft>
              <a:buClr>
                <a:schemeClr val="tx1"/>
              </a:buClr>
              <a:defRPr sz="2000" b="1">
                <a:solidFill>
                  <a:schemeClr val="bg1"/>
                </a:solidFill>
                <a:latin typeface="Arial" charset="0"/>
              </a:defRPr>
            </a:lvl7pPr>
            <a:lvl8pPr marL="3429000" indent="-228600" algn="ctr" eaLnBrk="0" fontAlgn="base" hangingPunct="0">
              <a:spcBef>
                <a:spcPct val="50000"/>
              </a:spcBef>
              <a:spcAft>
                <a:spcPct val="30000"/>
              </a:spcAft>
              <a:buClr>
                <a:schemeClr val="tx1"/>
              </a:buClr>
              <a:defRPr sz="2000" b="1">
                <a:solidFill>
                  <a:schemeClr val="bg1"/>
                </a:solidFill>
                <a:latin typeface="Arial" charset="0"/>
              </a:defRPr>
            </a:lvl8pPr>
            <a:lvl9pPr marL="3886200" indent="-228600" algn="ctr" eaLnBrk="0" fontAlgn="base" hangingPunct="0">
              <a:spcBef>
                <a:spcPct val="50000"/>
              </a:spcBef>
              <a:spcAft>
                <a:spcPct val="30000"/>
              </a:spcAft>
              <a:buClr>
                <a:schemeClr val="tx1"/>
              </a:buClr>
              <a:defRPr sz="2000" b="1">
                <a:solidFill>
                  <a:schemeClr val="bg1"/>
                </a:solidFill>
                <a:latin typeface="Arial" charset="0"/>
              </a:defRPr>
            </a:lvl9pPr>
          </a:lstStyle>
          <a:p>
            <a:pPr eaLnBrk="1" hangingPunct="1"/>
            <a:r>
              <a:rPr lang="en-US">
                <a:solidFill>
                  <a:srgbClr val="3F8E39"/>
                </a:solidFill>
              </a:rPr>
              <a:t>invoice</a:t>
            </a:r>
          </a:p>
        </p:txBody>
      </p:sp>
      <p:sp>
        <p:nvSpPr>
          <p:cNvPr id="12304" name="Text Box 32"/>
          <p:cNvSpPr txBox="1">
            <a:spLocks noChangeArrowheads="1"/>
          </p:cNvSpPr>
          <p:nvPr/>
        </p:nvSpPr>
        <p:spPr bwMode="auto">
          <a:xfrm>
            <a:off x="3857625" y="1647825"/>
            <a:ext cx="16192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algn="ctr" eaLnBrk="0" fontAlgn="base" hangingPunct="0">
              <a:spcBef>
                <a:spcPct val="50000"/>
              </a:spcBef>
              <a:spcAft>
                <a:spcPct val="30000"/>
              </a:spcAft>
              <a:buClr>
                <a:schemeClr val="tx1"/>
              </a:buClr>
              <a:defRPr sz="2000" b="1">
                <a:solidFill>
                  <a:schemeClr val="bg1"/>
                </a:solidFill>
                <a:latin typeface="Arial" charset="0"/>
              </a:defRPr>
            </a:lvl6pPr>
            <a:lvl7pPr marL="2971800" indent="-228600" algn="ctr" eaLnBrk="0" fontAlgn="base" hangingPunct="0">
              <a:spcBef>
                <a:spcPct val="50000"/>
              </a:spcBef>
              <a:spcAft>
                <a:spcPct val="30000"/>
              </a:spcAft>
              <a:buClr>
                <a:schemeClr val="tx1"/>
              </a:buClr>
              <a:defRPr sz="2000" b="1">
                <a:solidFill>
                  <a:schemeClr val="bg1"/>
                </a:solidFill>
                <a:latin typeface="Arial" charset="0"/>
              </a:defRPr>
            </a:lvl7pPr>
            <a:lvl8pPr marL="3429000" indent="-228600" algn="ctr" eaLnBrk="0" fontAlgn="base" hangingPunct="0">
              <a:spcBef>
                <a:spcPct val="50000"/>
              </a:spcBef>
              <a:spcAft>
                <a:spcPct val="30000"/>
              </a:spcAft>
              <a:buClr>
                <a:schemeClr val="tx1"/>
              </a:buClr>
              <a:defRPr sz="2000" b="1">
                <a:solidFill>
                  <a:schemeClr val="bg1"/>
                </a:solidFill>
                <a:latin typeface="Arial" charset="0"/>
              </a:defRPr>
            </a:lvl8pPr>
            <a:lvl9pPr marL="3886200" indent="-228600" algn="ctr" eaLnBrk="0" fontAlgn="base" hangingPunct="0">
              <a:spcBef>
                <a:spcPct val="50000"/>
              </a:spcBef>
              <a:spcAft>
                <a:spcPct val="30000"/>
              </a:spcAft>
              <a:buClr>
                <a:schemeClr val="tx1"/>
              </a:buClr>
              <a:defRPr sz="2000" b="1">
                <a:solidFill>
                  <a:schemeClr val="bg1"/>
                </a:solidFill>
                <a:latin typeface="Arial" charset="0"/>
              </a:defRPr>
            </a:lvl9pPr>
          </a:lstStyle>
          <a:p>
            <a:pPr eaLnBrk="1" hangingPunct="1">
              <a:lnSpc>
                <a:spcPct val="85000"/>
              </a:lnSpc>
            </a:pPr>
            <a:r>
              <a:rPr lang="en-US">
                <a:solidFill>
                  <a:srgbClr val="D33819"/>
                </a:solidFill>
              </a:rPr>
              <a:t>invoice </a:t>
            </a:r>
            <a:br>
              <a:rPr lang="en-US">
                <a:solidFill>
                  <a:srgbClr val="D33819"/>
                </a:solidFill>
              </a:rPr>
            </a:br>
            <a:r>
              <a:rPr lang="en-US">
                <a:solidFill>
                  <a:srgbClr val="D33819"/>
                </a:solidFill>
              </a:rPr>
              <a:t>due</a:t>
            </a:r>
          </a:p>
        </p:txBody>
      </p:sp>
      <p:sp>
        <p:nvSpPr>
          <p:cNvPr id="12305" name="AutoShape 33"/>
          <p:cNvSpPr>
            <a:spLocks noChangeArrowheads="1"/>
          </p:cNvSpPr>
          <p:nvPr/>
        </p:nvSpPr>
        <p:spPr bwMode="auto">
          <a:xfrm>
            <a:off x="3636963" y="4419600"/>
            <a:ext cx="722312" cy="531813"/>
          </a:xfrm>
          <a:prstGeom prst="roundRect">
            <a:avLst>
              <a:gd name="adj" fmla="val 16667"/>
            </a:avLst>
          </a:prstGeom>
          <a:noFill/>
          <a:ln w="19050" algn="ctr">
            <a:solidFill>
              <a:srgbClr val="9933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noAutofit/>
          </a:bodyPr>
          <a:lstStyle/>
          <a:p>
            <a:endParaRPr lang="en-US"/>
          </a:p>
        </p:txBody>
      </p:sp>
      <p:sp>
        <p:nvSpPr>
          <p:cNvPr id="12306" name="AutoShape 34"/>
          <p:cNvSpPr>
            <a:spLocks noChangeArrowheads="1"/>
          </p:cNvSpPr>
          <p:nvPr/>
        </p:nvSpPr>
        <p:spPr bwMode="auto">
          <a:xfrm>
            <a:off x="4849813" y="4419600"/>
            <a:ext cx="722312" cy="531813"/>
          </a:xfrm>
          <a:prstGeom prst="roundRect">
            <a:avLst>
              <a:gd name="adj" fmla="val 16667"/>
            </a:avLst>
          </a:prstGeom>
          <a:noFill/>
          <a:ln w="19050" algn="ctr">
            <a:solidFill>
              <a:srgbClr val="3F8E3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noAutofit/>
          </a:bodyPr>
          <a:lstStyle/>
          <a:p>
            <a:endParaRPr lang="en-US"/>
          </a:p>
        </p:txBody>
      </p:sp>
      <p:sp>
        <p:nvSpPr>
          <p:cNvPr id="12307" name="AutoShape 36"/>
          <p:cNvSpPr>
            <a:spLocks noChangeArrowheads="1"/>
          </p:cNvSpPr>
          <p:nvPr/>
        </p:nvSpPr>
        <p:spPr bwMode="auto">
          <a:xfrm>
            <a:off x="1593850" y="4441825"/>
            <a:ext cx="957263" cy="237331"/>
          </a:xfrm>
          <a:prstGeom prst="roundRect">
            <a:avLst>
              <a:gd name="adj" fmla="val 16667"/>
            </a:avLst>
          </a:prstGeom>
          <a:noFill/>
          <a:ln w="19050" algn="ctr">
            <a:solidFill>
              <a:srgbClr val="3F8E3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noAutofit/>
          </a:bodyPr>
          <a:lstStyle/>
          <a:p>
            <a:endParaRPr lang="en-US"/>
          </a:p>
        </p:txBody>
      </p:sp>
      <p:sp>
        <p:nvSpPr>
          <p:cNvPr id="12308" name="Line 38"/>
          <p:cNvSpPr>
            <a:spLocks noChangeShapeType="1"/>
          </p:cNvSpPr>
          <p:nvPr/>
        </p:nvSpPr>
        <p:spPr bwMode="auto">
          <a:xfrm flipH="1">
            <a:off x="2062163" y="4679157"/>
            <a:ext cx="10318" cy="802482"/>
          </a:xfrm>
          <a:prstGeom prst="line">
            <a:avLst/>
          </a:prstGeom>
          <a:noFill/>
          <a:ln w="19050">
            <a:solidFill>
              <a:schemeClr val="bg1"/>
            </a:solidFill>
            <a:round/>
            <a:headEnd type="none" w="med" len="med"/>
            <a:tailEnd type="arrow" w="med" len="med"/>
          </a:ln>
          <a:extLst>
            <a:ext uri="{909E8E84-426E-40DD-AFC4-6F175D3DCCD1}">
              <a14:hiddenFill xmlns:a14="http://schemas.microsoft.com/office/drawing/2010/main">
                <a:noFill/>
              </a14:hiddenFill>
            </a:ext>
          </a:extLst>
        </p:spPr>
        <p:txBody>
          <a:bodyPr lIns="0" tIns="0" rIns="0" bIns="0" anchor="ctr">
            <a:noAutofit/>
          </a:bodyPr>
          <a:lstStyle/>
          <a:p>
            <a:endParaRPr lang="en-US"/>
          </a:p>
        </p:txBody>
      </p:sp>
      <p:sp>
        <p:nvSpPr>
          <p:cNvPr id="12309" name="Line 40"/>
          <p:cNvSpPr>
            <a:spLocks noChangeShapeType="1"/>
          </p:cNvSpPr>
          <p:nvPr/>
        </p:nvSpPr>
        <p:spPr bwMode="auto">
          <a:xfrm flipV="1">
            <a:off x="4359275" y="4675980"/>
            <a:ext cx="490538" cy="9525"/>
          </a:xfrm>
          <a:prstGeom prst="line">
            <a:avLst/>
          </a:prstGeom>
          <a:noFill/>
          <a:ln w="57150">
            <a:solidFill>
              <a:srgbClr val="3F8E39"/>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12310" name="Group 43"/>
          <p:cNvGrpSpPr>
            <a:grpSpLocks/>
          </p:cNvGrpSpPr>
          <p:nvPr/>
        </p:nvGrpSpPr>
        <p:grpSpPr bwMode="auto">
          <a:xfrm rot="16200000" flipH="1">
            <a:off x="4356894" y="2140744"/>
            <a:ext cx="620712" cy="641350"/>
            <a:chOff x="2438" y="1135"/>
            <a:chExt cx="2663" cy="2747"/>
          </a:xfrm>
        </p:grpSpPr>
        <p:sp>
          <p:nvSpPr>
            <p:cNvPr id="3547180" name="Freeform 44"/>
            <p:cNvSpPr>
              <a:spLocks/>
            </p:cNvSpPr>
            <p:nvPr/>
          </p:nvSpPr>
          <p:spPr bwMode="auto">
            <a:xfrm>
              <a:off x="2438" y="1135"/>
              <a:ext cx="2663" cy="2747"/>
            </a:xfrm>
            <a:custGeom>
              <a:avLst/>
              <a:gdLst/>
              <a:ahLst/>
              <a:cxnLst>
                <a:cxn ang="0">
                  <a:pos x="283" y="459"/>
                </a:cxn>
                <a:cxn ang="0">
                  <a:pos x="609" y="668"/>
                </a:cxn>
                <a:cxn ang="0">
                  <a:pos x="818" y="668"/>
                </a:cxn>
                <a:cxn ang="0">
                  <a:pos x="985" y="568"/>
                </a:cxn>
                <a:cxn ang="0">
                  <a:pos x="1093" y="368"/>
                </a:cxn>
                <a:cxn ang="0">
                  <a:pos x="1060" y="0"/>
                </a:cxn>
                <a:cxn ang="0">
                  <a:pos x="1602" y="0"/>
                </a:cxn>
                <a:cxn ang="0">
                  <a:pos x="1586" y="368"/>
                </a:cxn>
                <a:cxn ang="0">
                  <a:pos x="1686" y="576"/>
                </a:cxn>
                <a:cxn ang="0">
                  <a:pos x="1853" y="668"/>
                </a:cxn>
                <a:cxn ang="0">
                  <a:pos x="2087" y="660"/>
                </a:cxn>
                <a:cxn ang="0">
                  <a:pos x="2387" y="451"/>
                </a:cxn>
                <a:cxn ang="0">
                  <a:pos x="2663" y="927"/>
                </a:cxn>
                <a:cxn ang="0">
                  <a:pos x="2312" y="1086"/>
                </a:cxn>
                <a:cxn ang="0">
                  <a:pos x="2203" y="1286"/>
                </a:cxn>
                <a:cxn ang="0">
                  <a:pos x="2203" y="1470"/>
                </a:cxn>
                <a:cxn ang="0">
                  <a:pos x="2304" y="1662"/>
                </a:cxn>
                <a:cxn ang="0">
                  <a:pos x="2654" y="1820"/>
                </a:cxn>
                <a:cxn ang="0">
                  <a:pos x="2379" y="2296"/>
                </a:cxn>
                <a:cxn ang="0">
                  <a:pos x="2078" y="2087"/>
                </a:cxn>
                <a:cxn ang="0">
                  <a:pos x="1836" y="2079"/>
                </a:cxn>
                <a:cxn ang="0">
                  <a:pos x="1694" y="2171"/>
                </a:cxn>
                <a:cxn ang="0">
                  <a:pos x="1586" y="2371"/>
                </a:cxn>
                <a:cxn ang="0">
                  <a:pos x="1619" y="2747"/>
                </a:cxn>
                <a:cxn ang="0">
                  <a:pos x="1060" y="2747"/>
                </a:cxn>
                <a:cxn ang="0">
                  <a:pos x="1093" y="2379"/>
                </a:cxn>
                <a:cxn ang="0">
                  <a:pos x="985" y="2179"/>
                </a:cxn>
                <a:cxn ang="0">
                  <a:pos x="809" y="2087"/>
                </a:cxn>
                <a:cxn ang="0">
                  <a:pos x="584" y="2087"/>
                </a:cxn>
                <a:cxn ang="0">
                  <a:pos x="267" y="2296"/>
                </a:cxn>
                <a:cxn ang="0">
                  <a:pos x="16" y="1820"/>
                </a:cxn>
                <a:cxn ang="0">
                  <a:pos x="359" y="1662"/>
                </a:cxn>
                <a:cxn ang="0">
                  <a:pos x="467" y="1461"/>
                </a:cxn>
                <a:cxn ang="0">
                  <a:pos x="467" y="1278"/>
                </a:cxn>
                <a:cxn ang="0">
                  <a:pos x="350" y="1077"/>
                </a:cxn>
                <a:cxn ang="0">
                  <a:pos x="0" y="935"/>
                </a:cxn>
                <a:cxn ang="0">
                  <a:pos x="283" y="459"/>
                </a:cxn>
              </a:cxnLst>
              <a:rect l="0" t="0" r="r" b="b"/>
              <a:pathLst>
                <a:path w="2663" h="2747">
                  <a:moveTo>
                    <a:pt x="283" y="459"/>
                  </a:moveTo>
                  <a:lnTo>
                    <a:pt x="609" y="668"/>
                  </a:lnTo>
                  <a:lnTo>
                    <a:pt x="818" y="668"/>
                  </a:lnTo>
                  <a:lnTo>
                    <a:pt x="985" y="568"/>
                  </a:lnTo>
                  <a:lnTo>
                    <a:pt x="1093" y="368"/>
                  </a:lnTo>
                  <a:lnTo>
                    <a:pt x="1060" y="0"/>
                  </a:lnTo>
                  <a:lnTo>
                    <a:pt x="1602" y="0"/>
                  </a:lnTo>
                  <a:lnTo>
                    <a:pt x="1586" y="368"/>
                  </a:lnTo>
                  <a:lnTo>
                    <a:pt x="1686" y="576"/>
                  </a:lnTo>
                  <a:lnTo>
                    <a:pt x="1853" y="668"/>
                  </a:lnTo>
                  <a:lnTo>
                    <a:pt x="2087" y="660"/>
                  </a:lnTo>
                  <a:lnTo>
                    <a:pt x="2387" y="451"/>
                  </a:lnTo>
                  <a:lnTo>
                    <a:pt x="2663" y="927"/>
                  </a:lnTo>
                  <a:lnTo>
                    <a:pt x="2312" y="1086"/>
                  </a:lnTo>
                  <a:lnTo>
                    <a:pt x="2203" y="1286"/>
                  </a:lnTo>
                  <a:lnTo>
                    <a:pt x="2203" y="1470"/>
                  </a:lnTo>
                  <a:lnTo>
                    <a:pt x="2304" y="1662"/>
                  </a:lnTo>
                  <a:lnTo>
                    <a:pt x="2654" y="1820"/>
                  </a:lnTo>
                  <a:lnTo>
                    <a:pt x="2379" y="2296"/>
                  </a:lnTo>
                  <a:lnTo>
                    <a:pt x="2078" y="2087"/>
                  </a:lnTo>
                  <a:lnTo>
                    <a:pt x="1836" y="2079"/>
                  </a:lnTo>
                  <a:lnTo>
                    <a:pt x="1694" y="2171"/>
                  </a:lnTo>
                  <a:lnTo>
                    <a:pt x="1586" y="2371"/>
                  </a:lnTo>
                  <a:lnTo>
                    <a:pt x="1619" y="2747"/>
                  </a:lnTo>
                  <a:lnTo>
                    <a:pt x="1060" y="2747"/>
                  </a:lnTo>
                  <a:lnTo>
                    <a:pt x="1093" y="2379"/>
                  </a:lnTo>
                  <a:lnTo>
                    <a:pt x="985" y="2179"/>
                  </a:lnTo>
                  <a:lnTo>
                    <a:pt x="809" y="2087"/>
                  </a:lnTo>
                  <a:lnTo>
                    <a:pt x="584" y="2087"/>
                  </a:lnTo>
                  <a:lnTo>
                    <a:pt x="267" y="2296"/>
                  </a:lnTo>
                  <a:lnTo>
                    <a:pt x="16" y="1820"/>
                  </a:lnTo>
                  <a:lnTo>
                    <a:pt x="359" y="1662"/>
                  </a:lnTo>
                  <a:lnTo>
                    <a:pt x="467" y="1461"/>
                  </a:lnTo>
                  <a:lnTo>
                    <a:pt x="467" y="1278"/>
                  </a:lnTo>
                  <a:lnTo>
                    <a:pt x="350" y="1077"/>
                  </a:lnTo>
                  <a:lnTo>
                    <a:pt x="0" y="935"/>
                  </a:lnTo>
                  <a:lnTo>
                    <a:pt x="283" y="459"/>
                  </a:lnTo>
                  <a:close/>
                </a:path>
              </a:pathLst>
            </a:custGeom>
            <a:gradFill rotWithShape="1">
              <a:gsLst>
                <a:gs pos="0">
                  <a:schemeClr val="hlink"/>
                </a:gs>
                <a:gs pos="100000">
                  <a:schemeClr val="hlink">
                    <a:gamma/>
                    <a:shade val="0"/>
                    <a:invGamma/>
                  </a:schemeClr>
                </a:gs>
              </a:gsLst>
              <a:lin ang="2700000" scaled="1"/>
            </a:gradFill>
            <a:ln w="12700" cap="flat" cmpd="sng">
              <a:solidFill>
                <a:schemeClr val="bg1"/>
              </a:solidFill>
              <a:prstDash val="solid"/>
              <a:round/>
              <a:headEnd/>
              <a:tailEnd/>
            </a:ln>
            <a:effectLst/>
          </p:spPr>
          <p:txBody>
            <a:bodyPr lIns="0" tIns="0" rIns="0" bIns="0" anchor="ctr">
              <a:spAutoFit/>
            </a:bodyPr>
            <a:lstStyle/>
            <a:p>
              <a:pPr>
                <a:defRPr/>
              </a:pPr>
              <a:endParaRPr lang="en-US" dirty="0"/>
            </a:p>
          </p:txBody>
        </p:sp>
        <p:sp>
          <p:nvSpPr>
            <p:cNvPr id="12316" name="AutoShape 45"/>
            <p:cNvSpPr>
              <a:spLocks noChangeArrowheads="1"/>
            </p:cNvSpPr>
            <p:nvPr/>
          </p:nvSpPr>
          <p:spPr bwMode="auto">
            <a:xfrm>
              <a:off x="3181" y="2000"/>
              <a:ext cx="1177" cy="1018"/>
            </a:xfrm>
            <a:prstGeom prst="hexagon">
              <a:avLst>
                <a:gd name="adj" fmla="val 28905"/>
                <a:gd name="vf" fmla="val 115470"/>
              </a:avLst>
            </a:prstGeom>
            <a:solidFill>
              <a:schemeClr val="tx1"/>
            </a:solidFill>
            <a:ln w="12700" algn="ctr">
              <a:solidFill>
                <a:schemeClr val="bg1"/>
              </a:solidFill>
              <a:miter lim="800000"/>
              <a:headEnd/>
              <a:tailEnd/>
            </a:ln>
          </p:spPr>
          <p:txBody>
            <a:bodyPr wrap="none" lIns="0" tIns="0" rIns="0" bIns="0" anchor="ctr">
              <a:spAutoFit/>
            </a:bodyPr>
            <a:lstStyle/>
            <a:p>
              <a:endParaRPr lang="en-US"/>
            </a:p>
          </p:txBody>
        </p:sp>
      </p:grpSp>
      <p:sp>
        <p:nvSpPr>
          <p:cNvPr id="12311" name="Line 39"/>
          <p:cNvSpPr>
            <a:spLocks noChangeShapeType="1"/>
          </p:cNvSpPr>
          <p:nvPr/>
        </p:nvSpPr>
        <p:spPr bwMode="auto">
          <a:xfrm flipV="1">
            <a:off x="6369050" y="5988048"/>
            <a:ext cx="311943" cy="3175"/>
          </a:xfrm>
          <a:prstGeom prst="line">
            <a:avLst/>
          </a:prstGeom>
          <a:noFill/>
          <a:ln w="57150">
            <a:solidFill>
              <a:srgbClr val="D33819"/>
            </a:solidFill>
            <a:round/>
            <a:headEnd/>
            <a:tailEnd type="triangle" w="med" len="med"/>
          </a:ln>
          <a:extLst>
            <a:ext uri="{909E8E84-426E-40DD-AFC4-6F175D3DCCD1}">
              <a14:hiddenFill xmlns:a14="http://schemas.microsoft.com/office/drawing/2010/main">
                <a:noFill/>
              </a14:hiddenFill>
            </a:ext>
          </a:extLst>
        </p:spPr>
        <p:txBody>
          <a:bodyPr lIns="0" tIns="0" rIns="0" bIns="0" anchor="ctr">
            <a:noAutofit/>
          </a:bodyPr>
          <a:lstStyle/>
          <a:p>
            <a:endParaRPr lang="en-US"/>
          </a:p>
        </p:txBody>
      </p:sp>
      <p:sp>
        <p:nvSpPr>
          <p:cNvPr id="12312" name="AutoShape 61"/>
          <p:cNvSpPr>
            <a:spLocks noChangeArrowheads="1"/>
          </p:cNvSpPr>
          <p:nvPr/>
        </p:nvSpPr>
        <p:spPr bwMode="auto">
          <a:xfrm>
            <a:off x="1555750" y="5753893"/>
            <a:ext cx="957263" cy="237331"/>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noAutofit/>
          </a:bodyPr>
          <a:lstStyle/>
          <a:p>
            <a:endParaRPr lang="en-US"/>
          </a:p>
        </p:txBody>
      </p:sp>
      <p:sp>
        <p:nvSpPr>
          <p:cNvPr id="12314" name="AutoShape 63"/>
          <p:cNvSpPr>
            <a:spLocks noChangeArrowheads="1"/>
          </p:cNvSpPr>
          <p:nvPr/>
        </p:nvSpPr>
        <p:spPr bwMode="auto">
          <a:xfrm>
            <a:off x="6701632" y="5755481"/>
            <a:ext cx="611187" cy="531812"/>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noAutofit/>
          </a:bodyPr>
          <a:lstStyle/>
          <a:p>
            <a:endParaRPr lang="en-US"/>
          </a:p>
        </p:txBody>
      </p:sp>
      <p:sp>
        <p:nvSpPr>
          <p:cNvPr id="56" name="AutoShape 63"/>
          <p:cNvSpPr>
            <a:spLocks noChangeArrowheads="1"/>
          </p:cNvSpPr>
          <p:nvPr/>
        </p:nvSpPr>
        <p:spPr bwMode="auto">
          <a:xfrm>
            <a:off x="5757863" y="5755481"/>
            <a:ext cx="611187" cy="531812"/>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noAutofit/>
          </a:bodyPr>
          <a:lstStyle/>
          <a:p>
            <a:endParaRPr lang="en-US"/>
          </a:p>
        </p:txBody>
      </p:sp>
      <p:grpSp>
        <p:nvGrpSpPr>
          <p:cNvPr id="57" name="Group 148"/>
          <p:cNvGrpSpPr>
            <a:grpSpLocks/>
          </p:cNvGrpSpPr>
          <p:nvPr/>
        </p:nvGrpSpPr>
        <p:grpSpPr bwMode="auto">
          <a:xfrm>
            <a:off x="7890889" y="107192"/>
            <a:ext cx="963540" cy="812918"/>
            <a:chOff x="3942556" y="1245638"/>
            <a:chExt cx="1284287" cy="1016000"/>
          </a:xfrm>
        </p:grpSpPr>
        <p:pic>
          <p:nvPicPr>
            <p:cNvPr id="58" name="Picture 110" descr="j029091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21540000" flipH="1">
              <a:off x="3942556" y="1245638"/>
              <a:ext cx="12842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9" name="Group 3"/>
            <p:cNvGrpSpPr>
              <a:grpSpLocks/>
            </p:cNvGrpSpPr>
            <p:nvPr/>
          </p:nvGrpSpPr>
          <p:grpSpPr bwMode="auto">
            <a:xfrm rot="-960000">
              <a:off x="4485519" y="1533397"/>
              <a:ext cx="426056" cy="480044"/>
              <a:chOff x="2324" y="435"/>
              <a:chExt cx="933" cy="1052"/>
            </a:xfrm>
          </p:grpSpPr>
          <p:sp>
            <p:nvSpPr>
              <p:cNvPr id="60" name="AutoShape 4"/>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pPr algn="ctr">
                  <a:spcBef>
                    <a:spcPct val="50000"/>
                  </a:spcBef>
                  <a:spcAft>
                    <a:spcPct val="30000"/>
                  </a:spcAft>
                  <a:buClr>
                    <a:schemeClr val="tx1"/>
                  </a:buClr>
                </a:pPr>
                <a:endParaRPr lang="en-US"/>
              </a:p>
            </p:txBody>
          </p:sp>
          <p:sp>
            <p:nvSpPr>
              <p:cNvPr id="61" name="Freeform 5"/>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62" name="Freeform 6"/>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63" name="Freeform 7"/>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64" name="Group 8"/>
              <p:cNvGrpSpPr>
                <a:grpSpLocks/>
              </p:cNvGrpSpPr>
              <p:nvPr/>
            </p:nvGrpSpPr>
            <p:grpSpPr bwMode="auto">
              <a:xfrm>
                <a:off x="2889" y="957"/>
                <a:ext cx="348" cy="510"/>
                <a:chOff x="2784" y="3210"/>
                <a:chExt cx="523" cy="772"/>
              </a:xfrm>
            </p:grpSpPr>
            <p:sp>
              <p:nvSpPr>
                <p:cNvPr id="65" name="AutoShape 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sp>
              <p:nvSpPr>
                <p:cNvPr id="66" name="AutoShape 1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sp>
              <p:nvSpPr>
                <p:cNvPr id="67" name="AutoShape 11"/>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a:spcBef>
                      <a:spcPct val="50000"/>
                    </a:spcBef>
                    <a:spcAft>
                      <a:spcPct val="30000"/>
                    </a:spcAft>
                    <a:buClr>
                      <a:schemeClr val="tx1"/>
                    </a:buClr>
                  </a:pPr>
                  <a:endParaRPr lang="en-US"/>
                </a:p>
              </p:txBody>
            </p:sp>
            <p:sp>
              <p:nvSpPr>
                <p:cNvPr id="68" name="Oval 12"/>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algn="ctr">
                    <a:spcBef>
                      <a:spcPct val="50000"/>
                    </a:spcBef>
                    <a:spcAft>
                      <a:spcPct val="30000"/>
                    </a:spcAft>
                    <a:buClr>
                      <a:schemeClr val="tx1"/>
                    </a:buClr>
                  </a:pPr>
                  <a:endParaRPr lang="en-US"/>
                </a:p>
              </p:txBody>
            </p:sp>
          </p:grpSp>
        </p:grpSp>
      </p:grpSp>
    </p:spTree>
    <p:extLst>
      <p:ext uri="{BB962C8B-B14F-4D97-AF65-F5344CB8AC3E}">
        <p14:creationId xmlns:p14="http://schemas.microsoft.com/office/powerpoint/2010/main" val="4194131834"/>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Lesson objectives</a:t>
            </a:r>
          </a:p>
        </p:txBody>
      </p:sp>
      <p:sp>
        <p:nvSpPr>
          <p:cNvPr id="5123" name="Rectangle 3"/>
          <p:cNvSpPr>
            <a:spLocks noGrp="1" noChangeArrowheads="1"/>
          </p:cNvSpPr>
          <p:nvPr>
            <p:ph idx="1"/>
          </p:nvPr>
        </p:nvSpPr>
        <p:spPr/>
        <p:txBody>
          <a:bodyPr/>
          <a:lstStyle/>
          <a:p>
            <a:pPr>
              <a:buFont typeface="Wingdings 3" pitchFamily="18" charset="2"/>
              <a:buNone/>
            </a:pPr>
            <a:r>
              <a:rPr lang="en-US" smtClean="0"/>
              <a:t>You should be able to:</a:t>
            </a:r>
          </a:p>
          <a:p>
            <a:pPr lvl="1" eaLnBrk="1" hangingPunct="1"/>
            <a:r>
              <a:rPr lang="en-US" smtClean="0"/>
              <a:t>Manually create a billing instruction</a:t>
            </a:r>
          </a:p>
          <a:p>
            <a:pPr lvl="1"/>
            <a:r>
              <a:rPr lang="en-US" smtClean="0"/>
              <a:t>Describe how invoices are processed</a:t>
            </a:r>
          </a:p>
          <a:p>
            <a:pPr lvl="1"/>
            <a:r>
              <a:rPr lang="en-US" smtClean="0"/>
              <a:t>Simulate BillingCenter automatic behavior by:</a:t>
            </a:r>
          </a:p>
          <a:p>
            <a:pPr lvl="2"/>
            <a:r>
              <a:rPr lang="en-US" smtClean="0"/>
              <a:t>Advancing the system clock</a:t>
            </a:r>
          </a:p>
          <a:p>
            <a:pPr lvl="2"/>
            <a:r>
              <a:rPr lang="en-US" smtClean="0"/>
              <a:t>Running batch processes</a:t>
            </a:r>
          </a:p>
          <a:p>
            <a:pPr lvl="1" eaLnBrk="1" hangingPunct="1">
              <a:buFont typeface="Wingdings 2" pitchFamily="18" charset="2"/>
              <a:buNone/>
            </a:pPr>
            <a:endParaRPr lang="en-US" smtClean="0"/>
          </a:p>
          <a:p>
            <a:pPr lvl="1" eaLnBrk="1" hangingPunct="1">
              <a:buFont typeface="Wingdings 2" pitchFamily="18" charset="2"/>
              <a:buNone/>
            </a:pPr>
            <a:endParaRPr lang="en-US" smtClean="0"/>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a:solidFill>
                <a:srgbClr val="AA3704"/>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9"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6530" y="4484541"/>
            <a:ext cx="6570663" cy="1695450"/>
          </a:xfrm>
          <a:prstGeom prst="rect">
            <a:avLst/>
          </a:prstGeom>
          <a:noFill/>
          <a:ln w="9525">
            <a:solidFill>
              <a:schemeClr val="bg1"/>
            </a:solidFill>
            <a:miter lim="800000"/>
            <a:headEnd/>
            <a:tailEnd/>
          </a:ln>
          <a:effectLst>
            <a:outerShdw blurRad="50800" dist="38100" dir="2700000" algn="ctr" rotWithShape="0">
              <a:schemeClr val="bg1">
                <a:alpha val="40000"/>
              </a:schemeClr>
            </a:outerShdw>
          </a:effectLst>
          <a:extLst>
            <a:ext uri="{909E8E84-426E-40DD-AFC4-6F175D3DCCD1}">
              <a14:hiddenFill xmlns:a14="http://schemas.microsoft.com/office/drawing/2010/main">
                <a:solidFill>
                  <a:schemeClr val="accent1"/>
                </a:solidFill>
              </a14:hiddenFill>
            </a:ext>
          </a:extLst>
        </p:spPr>
      </p:pic>
      <p:pic>
        <p:nvPicPr>
          <p:cNvPr id="12297"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820" y="1157576"/>
            <a:ext cx="4248628" cy="3075637"/>
          </a:xfrm>
          <a:prstGeom prst="rect">
            <a:avLst/>
          </a:prstGeom>
          <a:noFill/>
          <a:ln w="9525">
            <a:solidFill>
              <a:schemeClr val="bg1"/>
            </a:solidFill>
            <a:miter lim="800000"/>
            <a:headEnd/>
            <a:tailEnd/>
          </a:ln>
          <a:effectLst>
            <a:outerShdw blurRad="50800" dist="38100" dir="2700000" algn="ctr" rotWithShape="0">
              <a:schemeClr val="bg1">
                <a:alpha val="40000"/>
              </a:schemeClr>
            </a:outerShdw>
          </a:effectLst>
          <a:extLst>
            <a:ext uri="{909E8E84-426E-40DD-AFC4-6F175D3DCCD1}">
              <a14:hiddenFill xmlns:a14="http://schemas.microsoft.com/office/drawing/2010/main">
                <a:solidFill>
                  <a:schemeClr val="accent1"/>
                </a:solidFill>
              </a14:hiddenFill>
            </a:ext>
          </a:extLst>
        </p:spPr>
      </p:pic>
      <p:pic>
        <p:nvPicPr>
          <p:cNvPr id="12298"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8782" y="1156708"/>
            <a:ext cx="4248628" cy="3047929"/>
          </a:xfrm>
          <a:prstGeom prst="rect">
            <a:avLst/>
          </a:prstGeom>
          <a:noFill/>
          <a:ln w="9525">
            <a:solidFill>
              <a:schemeClr val="bg1"/>
            </a:solidFill>
            <a:miter lim="800000"/>
            <a:headEnd/>
            <a:tailEnd/>
          </a:ln>
          <a:effectLst>
            <a:outerShdw blurRad="50800" dist="38100" dir="2700000" algn="ctr" rotWithShape="0">
              <a:schemeClr val="bg1">
                <a:alpha val="40000"/>
              </a:schemeClr>
            </a:outerShdw>
          </a:effectLst>
          <a:extLst>
            <a:ext uri="{909E8E84-426E-40DD-AFC4-6F175D3DCCD1}">
              <a14:hiddenFill xmlns:a14="http://schemas.microsoft.com/office/drawing/2010/main">
                <a:solidFill>
                  <a:schemeClr val="accent1"/>
                </a:solidFill>
              </a14:hiddenFill>
            </a:ext>
          </a:extLst>
        </p:spPr>
      </p:pic>
      <p:sp>
        <p:nvSpPr>
          <p:cNvPr id="13317" name="Rectangle 2"/>
          <p:cNvSpPr>
            <a:spLocks noGrp="1" noChangeArrowheads="1"/>
          </p:cNvSpPr>
          <p:nvPr>
            <p:ph type="title"/>
          </p:nvPr>
        </p:nvSpPr>
        <p:spPr/>
        <p:txBody>
          <a:bodyPr/>
          <a:lstStyle/>
          <a:p>
            <a:pPr eaLnBrk="1" hangingPunct="1"/>
            <a:r>
              <a:rPr lang="en-GB" smtClean="0"/>
              <a:t>Policy Summary screen</a:t>
            </a:r>
          </a:p>
        </p:txBody>
      </p:sp>
      <p:grpSp>
        <p:nvGrpSpPr>
          <p:cNvPr id="13318" name="Group 6"/>
          <p:cNvGrpSpPr>
            <a:grpSpLocks/>
          </p:cNvGrpSpPr>
          <p:nvPr/>
        </p:nvGrpSpPr>
        <p:grpSpPr bwMode="auto">
          <a:xfrm>
            <a:off x="8089900" y="182563"/>
            <a:ext cx="750888" cy="817562"/>
            <a:chOff x="2324" y="435"/>
            <a:chExt cx="933" cy="1052"/>
          </a:xfrm>
        </p:grpSpPr>
        <p:sp>
          <p:nvSpPr>
            <p:cNvPr id="13333" name="AutoShape 7"/>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3334" name="Freeform 8"/>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3335" name="Freeform 9"/>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3336" name="Freeform 10"/>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3337" name="Group 11"/>
            <p:cNvGrpSpPr>
              <a:grpSpLocks/>
            </p:cNvGrpSpPr>
            <p:nvPr/>
          </p:nvGrpSpPr>
          <p:grpSpPr bwMode="auto">
            <a:xfrm>
              <a:off x="2889" y="957"/>
              <a:ext cx="348" cy="510"/>
              <a:chOff x="2784" y="3210"/>
              <a:chExt cx="523" cy="772"/>
            </a:xfrm>
          </p:grpSpPr>
          <p:sp>
            <p:nvSpPr>
              <p:cNvPr id="13338" name="AutoShape 12"/>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3339" name="AutoShape 13"/>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3340" name="AutoShape 14"/>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3341" name="Oval 15"/>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grpSp>
        <p:nvGrpSpPr>
          <p:cNvPr id="13319" name="Group 17"/>
          <p:cNvGrpSpPr>
            <a:grpSpLocks/>
          </p:cNvGrpSpPr>
          <p:nvPr/>
        </p:nvGrpSpPr>
        <p:grpSpPr bwMode="auto">
          <a:xfrm rot="16200000" flipH="1">
            <a:off x="607219" y="974074"/>
            <a:ext cx="620712" cy="641350"/>
            <a:chOff x="2438" y="1135"/>
            <a:chExt cx="2663" cy="2747"/>
          </a:xfrm>
        </p:grpSpPr>
        <p:sp>
          <p:nvSpPr>
            <p:cNvPr id="3549202" name="Freeform 18"/>
            <p:cNvSpPr>
              <a:spLocks/>
            </p:cNvSpPr>
            <p:nvPr/>
          </p:nvSpPr>
          <p:spPr bwMode="auto">
            <a:xfrm>
              <a:off x="2438" y="1135"/>
              <a:ext cx="2663" cy="2747"/>
            </a:xfrm>
            <a:custGeom>
              <a:avLst/>
              <a:gdLst/>
              <a:ahLst/>
              <a:cxnLst>
                <a:cxn ang="0">
                  <a:pos x="283" y="459"/>
                </a:cxn>
                <a:cxn ang="0">
                  <a:pos x="609" y="668"/>
                </a:cxn>
                <a:cxn ang="0">
                  <a:pos x="818" y="668"/>
                </a:cxn>
                <a:cxn ang="0">
                  <a:pos x="985" y="568"/>
                </a:cxn>
                <a:cxn ang="0">
                  <a:pos x="1093" y="368"/>
                </a:cxn>
                <a:cxn ang="0">
                  <a:pos x="1060" y="0"/>
                </a:cxn>
                <a:cxn ang="0">
                  <a:pos x="1602" y="0"/>
                </a:cxn>
                <a:cxn ang="0">
                  <a:pos x="1586" y="368"/>
                </a:cxn>
                <a:cxn ang="0">
                  <a:pos x="1686" y="576"/>
                </a:cxn>
                <a:cxn ang="0">
                  <a:pos x="1853" y="668"/>
                </a:cxn>
                <a:cxn ang="0">
                  <a:pos x="2087" y="660"/>
                </a:cxn>
                <a:cxn ang="0">
                  <a:pos x="2387" y="451"/>
                </a:cxn>
                <a:cxn ang="0">
                  <a:pos x="2663" y="927"/>
                </a:cxn>
                <a:cxn ang="0">
                  <a:pos x="2312" y="1086"/>
                </a:cxn>
                <a:cxn ang="0">
                  <a:pos x="2203" y="1286"/>
                </a:cxn>
                <a:cxn ang="0">
                  <a:pos x="2203" y="1470"/>
                </a:cxn>
                <a:cxn ang="0">
                  <a:pos x="2304" y="1662"/>
                </a:cxn>
                <a:cxn ang="0">
                  <a:pos x="2654" y="1820"/>
                </a:cxn>
                <a:cxn ang="0">
                  <a:pos x="2379" y="2296"/>
                </a:cxn>
                <a:cxn ang="0">
                  <a:pos x="2078" y="2087"/>
                </a:cxn>
                <a:cxn ang="0">
                  <a:pos x="1836" y="2079"/>
                </a:cxn>
                <a:cxn ang="0">
                  <a:pos x="1694" y="2171"/>
                </a:cxn>
                <a:cxn ang="0">
                  <a:pos x="1586" y="2371"/>
                </a:cxn>
                <a:cxn ang="0">
                  <a:pos x="1619" y="2747"/>
                </a:cxn>
                <a:cxn ang="0">
                  <a:pos x="1060" y="2747"/>
                </a:cxn>
                <a:cxn ang="0">
                  <a:pos x="1093" y="2379"/>
                </a:cxn>
                <a:cxn ang="0">
                  <a:pos x="985" y="2179"/>
                </a:cxn>
                <a:cxn ang="0">
                  <a:pos x="809" y="2087"/>
                </a:cxn>
                <a:cxn ang="0">
                  <a:pos x="584" y="2087"/>
                </a:cxn>
                <a:cxn ang="0">
                  <a:pos x="267" y="2296"/>
                </a:cxn>
                <a:cxn ang="0">
                  <a:pos x="16" y="1820"/>
                </a:cxn>
                <a:cxn ang="0">
                  <a:pos x="359" y="1662"/>
                </a:cxn>
                <a:cxn ang="0">
                  <a:pos x="467" y="1461"/>
                </a:cxn>
                <a:cxn ang="0">
                  <a:pos x="467" y="1278"/>
                </a:cxn>
                <a:cxn ang="0">
                  <a:pos x="350" y="1077"/>
                </a:cxn>
                <a:cxn ang="0">
                  <a:pos x="0" y="935"/>
                </a:cxn>
                <a:cxn ang="0">
                  <a:pos x="283" y="459"/>
                </a:cxn>
              </a:cxnLst>
              <a:rect l="0" t="0" r="r" b="b"/>
              <a:pathLst>
                <a:path w="2663" h="2747">
                  <a:moveTo>
                    <a:pt x="283" y="459"/>
                  </a:moveTo>
                  <a:lnTo>
                    <a:pt x="609" y="668"/>
                  </a:lnTo>
                  <a:lnTo>
                    <a:pt x="818" y="668"/>
                  </a:lnTo>
                  <a:lnTo>
                    <a:pt x="985" y="568"/>
                  </a:lnTo>
                  <a:lnTo>
                    <a:pt x="1093" y="368"/>
                  </a:lnTo>
                  <a:lnTo>
                    <a:pt x="1060" y="0"/>
                  </a:lnTo>
                  <a:lnTo>
                    <a:pt x="1602" y="0"/>
                  </a:lnTo>
                  <a:lnTo>
                    <a:pt x="1586" y="368"/>
                  </a:lnTo>
                  <a:lnTo>
                    <a:pt x="1686" y="576"/>
                  </a:lnTo>
                  <a:lnTo>
                    <a:pt x="1853" y="668"/>
                  </a:lnTo>
                  <a:lnTo>
                    <a:pt x="2087" y="660"/>
                  </a:lnTo>
                  <a:lnTo>
                    <a:pt x="2387" y="451"/>
                  </a:lnTo>
                  <a:lnTo>
                    <a:pt x="2663" y="927"/>
                  </a:lnTo>
                  <a:lnTo>
                    <a:pt x="2312" y="1086"/>
                  </a:lnTo>
                  <a:lnTo>
                    <a:pt x="2203" y="1286"/>
                  </a:lnTo>
                  <a:lnTo>
                    <a:pt x="2203" y="1470"/>
                  </a:lnTo>
                  <a:lnTo>
                    <a:pt x="2304" y="1662"/>
                  </a:lnTo>
                  <a:lnTo>
                    <a:pt x="2654" y="1820"/>
                  </a:lnTo>
                  <a:lnTo>
                    <a:pt x="2379" y="2296"/>
                  </a:lnTo>
                  <a:lnTo>
                    <a:pt x="2078" y="2087"/>
                  </a:lnTo>
                  <a:lnTo>
                    <a:pt x="1836" y="2079"/>
                  </a:lnTo>
                  <a:lnTo>
                    <a:pt x="1694" y="2171"/>
                  </a:lnTo>
                  <a:lnTo>
                    <a:pt x="1586" y="2371"/>
                  </a:lnTo>
                  <a:lnTo>
                    <a:pt x="1619" y="2747"/>
                  </a:lnTo>
                  <a:lnTo>
                    <a:pt x="1060" y="2747"/>
                  </a:lnTo>
                  <a:lnTo>
                    <a:pt x="1093" y="2379"/>
                  </a:lnTo>
                  <a:lnTo>
                    <a:pt x="985" y="2179"/>
                  </a:lnTo>
                  <a:lnTo>
                    <a:pt x="809" y="2087"/>
                  </a:lnTo>
                  <a:lnTo>
                    <a:pt x="584" y="2087"/>
                  </a:lnTo>
                  <a:lnTo>
                    <a:pt x="267" y="2296"/>
                  </a:lnTo>
                  <a:lnTo>
                    <a:pt x="16" y="1820"/>
                  </a:lnTo>
                  <a:lnTo>
                    <a:pt x="359" y="1662"/>
                  </a:lnTo>
                  <a:lnTo>
                    <a:pt x="467" y="1461"/>
                  </a:lnTo>
                  <a:lnTo>
                    <a:pt x="467" y="1278"/>
                  </a:lnTo>
                  <a:lnTo>
                    <a:pt x="350" y="1077"/>
                  </a:lnTo>
                  <a:lnTo>
                    <a:pt x="0" y="935"/>
                  </a:lnTo>
                  <a:lnTo>
                    <a:pt x="283" y="459"/>
                  </a:lnTo>
                  <a:close/>
                </a:path>
              </a:pathLst>
            </a:custGeom>
            <a:gradFill rotWithShape="1">
              <a:gsLst>
                <a:gs pos="0">
                  <a:schemeClr val="hlink"/>
                </a:gs>
                <a:gs pos="100000">
                  <a:schemeClr val="hlink">
                    <a:gamma/>
                    <a:shade val="0"/>
                    <a:invGamma/>
                  </a:schemeClr>
                </a:gs>
              </a:gsLst>
              <a:lin ang="2700000" scaled="1"/>
            </a:gradFill>
            <a:ln w="12700" cap="flat" cmpd="sng">
              <a:solidFill>
                <a:schemeClr val="bg1"/>
              </a:solidFill>
              <a:prstDash val="solid"/>
              <a:round/>
              <a:headEnd/>
              <a:tailEnd/>
            </a:ln>
            <a:effectLst/>
          </p:spPr>
          <p:txBody>
            <a:bodyPr lIns="0" tIns="0" rIns="0" bIns="0" anchor="ctr">
              <a:spAutoFit/>
            </a:bodyPr>
            <a:lstStyle/>
            <a:p>
              <a:pPr>
                <a:defRPr/>
              </a:pPr>
              <a:endParaRPr lang="en-US" dirty="0"/>
            </a:p>
          </p:txBody>
        </p:sp>
        <p:sp>
          <p:nvSpPr>
            <p:cNvPr id="13332" name="AutoShape 19"/>
            <p:cNvSpPr>
              <a:spLocks noChangeArrowheads="1"/>
            </p:cNvSpPr>
            <p:nvPr/>
          </p:nvSpPr>
          <p:spPr bwMode="auto">
            <a:xfrm>
              <a:off x="3181" y="2000"/>
              <a:ext cx="1177" cy="1018"/>
            </a:xfrm>
            <a:prstGeom prst="hexagon">
              <a:avLst>
                <a:gd name="adj" fmla="val 28905"/>
                <a:gd name="vf" fmla="val 115470"/>
              </a:avLst>
            </a:prstGeom>
            <a:solidFill>
              <a:schemeClr val="tx1"/>
            </a:solidFill>
            <a:ln w="12700" algn="ctr">
              <a:solidFill>
                <a:schemeClr val="bg1"/>
              </a:solidFill>
              <a:miter lim="800000"/>
              <a:headEnd/>
              <a:tailEnd/>
            </a:ln>
          </p:spPr>
          <p:txBody>
            <a:bodyPr wrap="none" lIns="0" tIns="0" rIns="0" bIns="0" anchor="ctr">
              <a:spAutoFit/>
            </a:bodyPr>
            <a:lstStyle/>
            <a:p>
              <a:endParaRPr lang="en-US"/>
            </a:p>
          </p:txBody>
        </p:sp>
      </p:grpSp>
      <p:sp>
        <p:nvSpPr>
          <p:cNvPr id="13320" name="Text Box 20"/>
          <p:cNvSpPr txBox="1">
            <a:spLocks noChangeArrowheads="1"/>
          </p:cNvSpPr>
          <p:nvPr/>
        </p:nvSpPr>
        <p:spPr bwMode="auto">
          <a:xfrm>
            <a:off x="273050" y="655780"/>
            <a:ext cx="12874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algn="ctr" eaLnBrk="0" fontAlgn="base" hangingPunct="0">
              <a:spcBef>
                <a:spcPct val="50000"/>
              </a:spcBef>
              <a:spcAft>
                <a:spcPct val="30000"/>
              </a:spcAft>
              <a:buClr>
                <a:schemeClr val="tx1"/>
              </a:buClr>
              <a:defRPr sz="2000" b="1">
                <a:solidFill>
                  <a:schemeClr val="bg1"/>
                </a:solidFill>
                <a:latin typeface="Arial" charset="0"/>
              </a:defRPr>
            </a:lvl6pPr>
            <a:lvl7pPr marL="2971800" indent="-228600" algn="ctr" eaLnBrk="0" fontAlgn="base" hangingPunct="0">
              <a:spcBef>
                <a:spcPct val="50000"/>
              </a:spcBef>
              <a:spcAft>
                <a:spcPct val="30000"/>
              </a:spcAft>
              <a:buClr>
                <a:schemeClr val="tx1"/>
              </a:buClr>
              <a:defRPr sz="2000" b="1">
                <a:solidFill>
                  <a:schemeClr val="bg1"/>
                </a:solidFill>
                <a:latin typeface="Arial" charset="0"/>
              </a:defRPr>
            </a:lvl7pPr>
            <a:lvl8pPr marL="3429000" indent="-228600" algn="ctr" eaLnBrk="0" fontAlgn="base" hangingPunct="0">
              <a:spcBef>
                <a:spcPct val="50000"/>
              </a:spcBef>
              <a:spcAft>
                <a:spcPct val="30000"/>
              </a:spcAft>
              <a:buClr>
                <a:schemeClr val="tx1"/>
              </a:buClr>
              <a:defRPr sz="2000" b="1">
                <a:solidFill>
                  <a:schemeClr val="bg1"/>
                </a:solidFill>
                <a:latin typeface="Arial" charset="0"/>
              </a:defRPr>
            </a:lvl8pPr>
            <a:lvl9pPr marL="3886200" indent="-228600" algn="ctr" eaLnBrk="0" fontAlgn="base" hangingPunct="0">
              <a:spcBef>
                <a:spcPct val="50000"/>
              </a:spcBef>
              <a:spcAft>
                <a:spcPct val="30000"/>
              </a:spcAft>
              <a:buClr>
                <a:schemeClr val="tx1"/>
              </a:buClr>
              <a:defRPr sz="2000" b="1">
                <a:solidFill>
                  <a:schemeClr val="bg1"/>
                </a:solidFill>
                <a:latin typeface="Arial" charset="0"/>
              </a:defRPr>
            </a:lvl9pPr>
          </a:lstStyle>
          <a:p>
            <a:pPr eaLnBrk="1" hangingPunct="1"/>
            <a:r>
              <a:rPr lang="en-US">
                <a:solidFill>
                  <a:srgbClr val="3F8E39"/>
                </a:solidFill>
              </a:rPr>
              <a:t>invoice</a:t>
            </a:r>
          </a:p>
        </p:txBody>
      </p:sp>
      <p:grpSp>
        <p:nvGrpSpPr>
          <p:cNvPr id="13321" name="Group 21"/>
          <p:cNvGrpSpPr>
            <a:grpSpLocks/>
          </p:cNvGrpSpPr>
          <p:nvPr/>
        </p:nvGrpSpPr>
        <p:grpSpPr bwMode="auto">
          <a:xfrm rot="16200000" flipH="1">
            <a:off x="4904582" y="974074"/>
            <a:ext cx="620712" cy="641350"/>
            <a:chOff x="2438" y="1135"/>
            <a:chExt cx="2663" cy="2747"/>
          </a:xfrm>
        </p:grpSpPr>
        <p:sp>
          <p:nvSpPr>
            <p:cNvPr id="3549206" name="Freeform 22"/>
            <p:cNvSpPr>
              <a:spLocks/>
            </p:cNvSpPr>
            <p:nvPr/>
          </p:nvSpPr>
          <p:spPr bwMode="auto">
            <a:xfrm>
              <a:off x="2438" y="1135"/>
              <a:ext cx="2663" cy="2747"/>
            </a:xfrm>
            <a:custGeom>
              <a:avLst/>
              <a:gdLst/>
              <a:ahLst/>
              <a:cxnLst>
                <a:cxn ang="0">
                  <a:pos x="283" y="459"/>
                </a:cxn>
                <a:cxn ang="0">
                  <a:pos x="609" y="668"/>
                </a:cxn>
                <a:cxn ang="0">
                  <a:pos x="818" y="668"/>
                </a:cxn>
                <a:cxn ang="0">
                  <a:pos x="985" y="568"/>
                </a:cxn>
                <a:cxn ang="0">
                  <a:pos x="1093" y="368"/>
                </a:cxn>
                <a:cxn ang="0">
                  <a:pos x="1060" y="0"/>
                </a:cxn>
                <a:cxn ang="0">
                  <a:pos x="1602" y="0"/>
                </a:cxn>
                <a:cxn ang="0">
                  <a:pos x="1586" y="368"/>
                </a:cxn>
                <a:cxn ang="0">
                  <a:pos x="1686" y="576"/>
                </a:cxn>
                <a:cxn ang="0">
                  <a:pos x="1853" y="668"/>
                </a:cxn>
                <a:cxn ang="0">
                  <a:pos x="2087" y="660"/>
                </a:cxn>
                <a:cxn ang="0">
                  <a:pos x="2387" y="451"/>
                </a:cxn>
                <a:cxn ang="0">
                  <a:pos x="2663" y="927"/>
                </a:cxn>
                <a:cxn ang="0">
                  <a:pos x="2312" y="1086"/>
                </a:cxn>
                <a:cxn ang="0">
                  <a:pos x="2203" y="1286"/>
                </a:cxn>
                <a:cxn ang="0">
                  <a:pos x="2203" y="1470"/>
                </a:cxn>
                <a:cxn ang="0">
                  <a:pos x="2304" y="1662"/>
                </a:cxn>
                <a:cxn ang="0">
                  <a:pos x="2654" y="1820"/>
                </a:cxn>
                <a:cxn ang="0">
                  <a:pos x="2379" y="2296"/>
                </a:cxn>
                <a:cxn ang="0">
                  <a:pos x="2078" y="2087"/>
                </a:cxn>
                <a:cxn ang="0">
                  <a:pos x="1836" y="2079"/>
                </a:cxn>
                <a:cxn ang="0">
                  <a:pos x="1694" y="2171"/>
                </a:cxn>
                <a:cxn ang="0">
                  <a:pos x="1586" y="2371"/>
                </a:cxn>
                <a:cxn ang="0">
                  <a:pos x="1619" y="2747"/>
                </a:cxn>
                <a:cxn ang="0">
                  <a:pos x="1060" y="2747"/>
                </a:cxn>
                <a:cxn ang="0">
                  <a:pos x="1093" y="2379"/>
                </a:cxn>
                <a:cxn ang="0">
                  <a:pos x="985" y="2179"/>
                </a:cxn>
                <a:cxn ang="0">
                  <a:pos x="809" y="2087"/>
                </a:cxn>
                <a:cxn ang="0">
                  <a:pos x="584" y="2087"/>
                </a:cxn>
                <a:cxn ang="0">
                  <a:pos x="267" y="2296"/>
                </a:cxn>
                <a:cxn ang="0">
                  <a:pos x="16" y="1820"/>
                </a:cxn>
                <a:cxn ang="0">
                  <a:pos x="359" y="1662"/>
                </a:cxn>
                <a:cxn ang="0">
                  <a:pos x="467" y="1461"/>
                </a:cxn>
                <a:cxn ang="0">
                  <a:pos x="467" y="1278"/>
                </a:cxn>
                <a:cxn ang="0">
                  <a:pos x="350" y="1077"/>
                </a:cxn>
                <a:cxn ang="0">
                  <a:pos x="0" y="935"/>
                </a:cxn>
                <a:cxn ang="0">
                  <a:pos x="283" y="459"/>
                </a:cxn>
              </a:cxnLst>
              <a:rect l="0" t="0" r="r" b="b"/>
              <a:pathLst>
                <a:path w="2663" h="2747">
                  <a:moveTo>
                    <a:pt x="283" y="459"/>
                  </a:moveTo>
                  <a:lnTo>
                    <a:pt x="609" y="668"/>
                  </a:lnTo>
                  <a:lnTo>
                    <a:pt x="818" y="668"/>
                  </a:lnTo>
                  <a:lnTo>
                    <a:pt x="985" y="568"/>
                  </a:lnTo>
                  <a:lnTo>
                    <a:pt x="1093" y="368"/>
                  </a:lnTo>
                  <a:lnTo>
                    <a:pt x="1060" y="0"/>
                  </a:lnTo>
                  <a:lnTo>
                    <a:pt x="1602" y="0"/>
                  </a:lnTo>
                  <a:lnTo>
                    <a:pt x="1586" y="368"/>
                  </a:lnTo>
                  <a:lnTo>
                    <a:pt x="1686" y="576"/>
                  </a:lnTo>
                  <a:lnTo>
                    <a:pt x="1853" y="668"/>
                  </a:lnTo>
                  <a:lnTo>
                    <a:pt x="2087" y="660"/>
                  </a:lnTo>
                  <a:lnTo>
                    <a:pt x="2387" y="451"/>
                  </a:lnTo>
                  <a:lnTo>
                    <a:pt x="2663" y="927"/>
                  </a:lnTo>
                  <a:lnTo>
                    <a:pt x="2312" y="1086"/>
                  </a:lnTo>
                  <a:lnTo>
                    <a:pt x="2203" y="1286"/>
                  </a:lnTo>
                  <a:lnTo>
                    <a:pt x="2203" y="1470"/>
                  </a:lnTo>
                  <a:lnTo>
                    <a:pt x="2304" y="1662"/>
                  </a:lnTo>
                  <a:lnTo>
                    <a:pt x="2654" y="1820"/>
                  </a:lnTo>
                  <a:lnTo>
                    <a:pt x="2379" y="2296"/>
                  </a:lnTo>
                  <a:lnTo>
                    <a:pt x="2078" y="2087"/>
                  </a:lnTo>
                  <a:lnTo>
                    <a:pt x="1836" y="2079"/>
                  </a:lnTo>
                  <a:lnTo>
                    <a:pt x="1694" y="2171"/>
                  </a:lnTo>
                  <a:lnTo>
                    <a:pt x="1586" y="2371"/>
                  </a:lnTo>
                  <a:lnTo>
                    <a:pt x="1619" y="2747"/>
                  </a:lnTo>
                  <a:lnTo>
                    <a:pt x="1060" y="2747"/>
                  </a:lnTo>
                  <a:lnTo>
                    <a:pt x="1093" y="2379"/>
                  </a:lnTo>
                  <a:lnTo>
                    <a:pt x="985" y="2179"/>
                  </a:lnTo>
                  <a:lnTo>
                    <a:pt x="809" y="2087"/>
                  </a:lnTo>
                  <a:lnTo>
                    <a:pt x="584" y="2087"/>
                  </a:lnTo>
                  <a:lnTo>
                    <a:pt x="267" y="2296"/>
                  </a:lnTo>
                  <a:lnTo>
                    <a:pt x="16" y="1820"/>
                  </a:lnTo>
                  <a:lnTo>
                    <a:pt x="359" y="1662"/>
                  </a:lnTo>
                  <a:lnTo>
                    <a:pt x="467" y="1461"/>
                  </a:lnTo>
                  <a:lnTo>
                    <a:pt x="467" y="1278"/>
                  </a:lnTo>
                  <a:lnTo>
                    <a:pt x="350" y="1077"/>
                  </a:lnTo>
                  <a:lnTo>
                    <a:pt x="0" y="935"/>
                  </a:lnTo>
                  <a:lnTo>
                    <a:pt x="283" y="459"/>
                  </a:lnTo>
                  <a:close/>
                </a:path>
              </a:pathLst>
            </a:custGeom>
            <a:gradFill rotWithShape="1">
              <a:gsLst>
                <a:gs pos="0">
                  <a:schemeClr val="hlink"/>
                </a:gs>
                <a:gs pos="100000">
                  <a:schemeClr val="hlink">
                    <a:gamma/>
                    <a:shade val="0"/>
                    <a:invGamma/>
                  </a:schemeClr>
                </a:gs>
              </a:gsLst>
              <a:lin ang="2700000" scaled="1"/>
            </a:gradFill>
            <a:ln w="19050" cap="flat" cmpd="sng">
              <a:solidFill>
                <a:schemeClr val="bg1"/>
              </a:solidFill>
              <a:prstDash val="solid"/>
              <a:round/>
              <a:headEnd/>
              <a:tailEnd/>
            </a:ln>
            <a:effectLst/>
          </p:spPr>
          <p:txBody>
            <a:bodyPr lIns="0" tIns="0" rIns="0" bIns="0" anchor="ctr">
              <a:spAutoFit/>
            </a:bodyPr>
            <a:lstStyle/>
            <a:p>
              <a:pPr>
                <a:defRPr/>
              </a:pPr>
              <a:endParaRPr lang="en-US" dirty="0"/>
            </a:p>
          </p:txBody>
        </p:sp>
        <p:sp>
          <p:nvSpPr>
            <p:cNvPr id="13330" name="AutoShape 23"/>
            <p:cNvSpPr>
              <a:spLocks noChangeArrowheads="1"/>
            </p:cNvSpPr>
            <p:nvPr/>
          </p:nvSpPr>
          <p:spPr bwMode="auto">
            <a:xfrm>
              <a:off x="3181" y="2000"/>
              <a:ext cx="1177" cy="1018"/>
            </a:xfrm>
            <a:prstGeom prst="hexagon">
              <a:avLst>
                <a:gd name="adj" fmla="val 28905"/>
                <a:gd name="vf" fmla="val 115470"/>
              </a:avLst>
            </a:prstGeom>
            <a:solidFill>
              <a:schemeClr val="tx1"/>
            </a:solidFill>
            <a:ln w="19050" algn="ctr">
              <a:solidFill>
                <a:schemeClr val="bg1"/>
              </a:solidFill>
              <a:miter lim="800000"/>
              <a:headEnd/>
              <a:tailEnd/>
            </a:ln>
          </p:spPr>
          <p:txBody>
            <a:bodyPr wrap="none" lIns="0" tIns="0" rIns="0" bIns="0" anchor="ctr">
              <a:spAutoFit/>
            </a:bodyPr>
            <a:lstStyle/>
            <a:p>
              <a:endParaRPr lang="en-US"/>
            </a:p>
          </p:txBody>
        </p:sp>
      </p:grpSp>
      <p:sp>
        <p:nvSpPr>
          <p:cNvPr id="13322" name="Text Box 24"/>
          <p:cNvSpPr txBox="1">
            <a:spLocks noChangeArrowheads="1"/>
          </p:cNvSpPr>
          <p:nvPr/>
        </p:nvSpPr>
        <p:spPr bwMode="auto">
          <a:xfrm>
            <a:off x="4337050" y="627205"/>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algn="ctr" eaLnBrk="0" fontAlgn="base" hangingPunct="0">
              <a:spcBef>
                <a:spcPct val="50000"/>
              </a:spcBef>
              <a:spcAft>
                <a:spcPct val="30000"/>
              </a:spcAft>
              <a:buClr>
                <a:schemeClr val="tx1"/>
              </a:buClr>
              <a:defRPr sz="2000" b="1">
                <a:solidFill>
                  <a:schemeClr val="bg1"/>
                </a:solidFill>
                <a:latin typeface="Arial" charset="0"/>
              </a:defRPr>
            </a:lvl6pPr>
            <a:lvl7pPr marL="2971800" indent="-228600" algn="ctr" eaLnBrk="0" fontAlgn="base" hangingPunct="0">
              <a:spcBef>
                <a:spcPct val="50000"/>
              </a:spcBef>
              <a:spcAft>
                <a:spcPct val="30000"/>
              </a:spcAft>
              <a:buClr>
                <a:schemeClr val="tx1"/>
              </a:buClr>
              <a:defRPr sz="2000" b="1">
                <a:solidFill>
                  <a:schemeClr val="bg1"/>
                </a:solidFill>
                <a:latin typeface="Arial" charset="0"/>
              </a:defRPr>
            </a:lvl7pPr>
            <a:lvl8pPr marL="3429000" indent="-228600" algn="ctr" eaLnBrk="0" fontAlgn="base" hangingPunct="0">
              <a:spcBef>
                <a:spcPct val="50000"/>
              </a:spcBef>
              <a:spcAft>
                <a:spcPct val="30000"/>
              </a:spcAft>
              <a:buClr>
                <a:schemeClr val="tx1"/>
              </a:buClr>
              <a:defRPr sz="2000" b="1">
                <a:solidFill>
                  <a:schemeClr val="bg1"/>
                </a:solidFill>
                <a:latin typeface="Arial" charset="0"/>
              </a:defRPr>
            </a:lvl8pPr>
            <a:lvl9pPr marL="3886200" indent="-228600" algn="ctr" eaLnBrk="0" fontAlgn="base" hangingPunct="0">
              <a:spcBef>
                <a:spcPct val="50000"/>
              </a:spcBef>
              <a:spcAft>
                <a:spcPct val="30000"/>
              </a:spcAft>
              <a:buClr>
                <a:schemeClr val="tx1"/>
              </a:buClr>
              <a:defRPr sz="2000" b="1">
                <a:solidFill>
                  <a:schemeClr val="bg1"/>
                </a:solidFill>
                <a:latin typeface="Arial" charset="0"/>
              </a:defRPr>
            </a:lvl9pPr>
          </a:lstStyle>
          <a:p>
            <a:pPr eaLnBrk="1" hangingPunct="1"/>
            <a:r>
              <a:rPr lang="en-US">
                <a:solidFill>
                  <a:srgbClr val="D33819"/>
                </a:solidFill>
              </a:rPr>
              <a:t>invoice due</a:t>
            </a:r>
          </a:p>
        </p:txBody>
      </p:sp>
      <p:sp>
        <p:nvSpPr>
          <p:cNvPr id="13323" name="AutoShape 25"/>
          <p:cNvSpPr>
            <a:spLocks noChangeArrowheads="1"/>
          </p:cNvSpPr>
          <p:nvPr/>
        </p:nvSpPr>
        <p:spPr bwMode="auto">
          <a:xfrm>
            <a:off x="6840396" y="2413739"/>
            <a:ext cx="2249117" cy="1796024"/>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noAutofit/>
          </a:bodyPr>
          <a:lstStyle/>
          <a:p>
            <a:endParaRPr lang="en-US"/>
          </a:p>
        </p:txBody>
      </p:sp>
      <p:sp>
        <p:nvSpPr>
          <p:cNvPr id="13324" name="AutoShape 26"/>
          <p:cNvSpPr>
            <a:spLocks noChangeArrowheads="1"/>
          </p:cNvSpPr>
          <p:nvPr/>
        </p:nvSpPr>
        <p:spPr bwMode="auto">
          <a:xfrm>
            <a:off x="6816686" y="1150216"/>
            <a:ext cx="2151063" cy="685510"/>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noAutofit/>
          </a:bodyPr>
          <a:lstStyle/>
          <a:p>
            <a:endParaRPr lang="en-US"/>
          </a:p>
        </p:txBody>
      </p:sp>
      <p:sp>
        <p:nvSpPr>
          <p:cNvPr id="13325" name="AutoShape 27"/>
          <p:cNvSpPr>
            <a:spLocks noChangeArrowheads="1"/>
          </p:cNvSpPr>
          <p:nvPr/>
        </p:nvSpPr>
        <p:spPr bwMode="auto">
          <a:xfrm>
            <a:off x="5486400" y="5464750"/>
            <a:ext cx="1849582" cy="250249"/>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3328" name="AutoShape 45"/>
          <p:cNvSpPr>
            <a:spLocks noChangeArrowheads="1"/>
          </p:cNvSpPr>
          <p:nvPr/>
        </p:nvSpPr>
        <p:spPr bwMode="auto">
          <a:xfrm>
            <a:off x="4720491" y="5731451"/>
            <a:ext cx="1805002" cy="236538"/>
          </a:xfrm>
          <a:prstGeom prst="roundRect">
            <a:avLst>
              <a:gd name="adj" fmla="val 16667"/>
            </a:avLst>
          </a:prstGeom>
          <a:noFill/>
          <a:ln w="19050" algn="ctr">
            <a:solidFill>
              <a:srgbClr val="0099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37" name="AutoShape 25"/>
          <p:cNvSpPr>
            <a:spLocks noChangeArrowheads="1"/>
          </p:cNvSpPr>
          <p:nvPr/>
        </p:nvSpPr>
        <p:spPr bwMode="auto">
          <a:xfrm>
            <a:off x="2441471" y="2413739"/>
            <a:ext cx="2249117" cy="1796024"/>
          </a:xfrm>
          <a:prstGeom prst="roundRect">
            <a:avLst>
              <a:gd name="adj" fmla="val 16667"/>
            </a:avLst>
          </a:prstGeom>
          <a:noFill/>
          <a:ln w="19050" algn="ctr">
            <a:solidFill>
              <a:srgbClr val="3F8E3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noAutofit/>
          </a:bodyPr>
          <a:lstStyle/>
          <a:p>
            <a:endParaRPr lang="en-US"/>
          </a:p>
        </p:txBody>
      </p:sp>
      <p:sp>
        <p:nvSpPr>
          <p:cNvPr id="38" name="AutoShape 26"/>
          <p:cNvSpPr>
            <a:spLocks noChangeArrowheads="1"/>
          </p:cNvSpPr>
          <p:nvPr/>
        </p:nvSpPr>
        <p:spPr bwMode="auto">
          <a:xfrm>
            <a:off x="2459325" y="1150216"/>
            <a:ext cx="2151063" cy="685510"/>
          </a:xfrm>
          <a:prstGeom prst="roundRect">
            <a:avLst>
              <a:gd name="adj" fmla="val 16667"/>
            </a:avLst>
          </a:prstGeom>
          <a:noFill/>
          <a:ln w="19050" algn="ctr">
            <a:solidFill>
              <a:srgbClr val="3F8E3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noAutofit/>
          </a:bodyPr>
          <a:lstStyle/>
          <a:p>
            <a:endParaRPr lang="en-US"/>
          </a:p>
        </p:txBody>
      </p:sp>
    </p:spTree>
    <p:extLst>
      <p:ext uri="{BB962C8B-B14F-4D97-AF65-F5344CB8AC3E}">
        <p14:creationId xmlns:p14="http://schemas.microsoft.com/office/powerpoint/2010/main" val="3696476538"/>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Lesson outline</a:t>
            </a:r>
          </a:p>
        </p:txBody>
      </p:sp>
      <p:sp>
        <p:nvSpPr>
          <p:cNvPr id="23555" name="Rectangle 3"/>
          <p:cNvSpPr>
            <a:spLocks noGrp="1" noChangeArrowheads="1"/>
          </p:cNvSpPr>
          <p:nvPr>
            <p:ph idx="1"/>
          </p:nvPr>
        </p:nvSpPr>
        <p:spPr bwMode="gray"/>
        <p:txBody>
          <a:bodyPr/>
          <a:lstStyle/>
          <a:p>
            <a:pPr>
              <a:lnSpc>
                <a:spcPct val="150000"/>
              </a:lnSpc>
              <a:buFont typeface="Arial" charset="0"/>
              <a:buChar char="•"/>
            </a:pPr>
            <a:r>
              <a:rPr lang="en-US" sz="2800" smtClean="0">
                <a:solidFill>
                  <a:schemeClr val="hlink"/>
                </a:solidFill>
              </a:rPr>
              <a:t>Creating a billing instruction</a:t>
            </a:r>
          </a:p>
          <a:p>
            <a:pPr>
              <a:lnSpc>
                <a:spcPct val="150000"/>
              </a:lnSpc>
              <a:buFont typeface="Arial" charset="0"/>
              <a:buChar char="•"/>
            </a:pPr>
            <a:r>
              <a:rPr lang="en-US" sz="2800" smtClean="0">
                <a:solidFill>
                  <a:schemeClr val="hlink"/>
                </a:solidFill>
              </a:rPr>
              <a:t>Invoicing lifecycle</a:t>
            </a:r>
          </a:p>
          <a:p>
            <a:pPr>
              <a:lnSpc>
                <a:spcPct val="150000"/>
              </a:lnSpc>
              <a:buFont typeface="Arial" charset="0"/>
              <a:buChar char="•"/>
            </a:pPr>
            <a:r>
              <a:rPr lang="en-US" sz="2800" smtClean="0"/>
              <a:t>Simulating BillingCenter automation</a:t>
            </a:r>
          </a:p>
          <a:p>
            <a:pPr>
              <a:lnSpc>
                <a:spcPct val="150000"/>
              </a:lnSpc>
              <a:buFont typeface="Arial" charset="0"/>
              <a:buChar char="•"/>
            </a:pPr>
            <a:endParaRPr lang="en-US" sz="2800" smtClean="0">
              <a:solidFill>
                <a:srgbClr val="C0C0C0"/>
              </a:solidFill>
            </a:endParaRPr>
          </a:p>
          <a:p>
            <a:pPr>
              <a:lnSpc>
                <a:spcPct val="150000"/>
              </a:lnSpc>
              <a:buFont typeface="Arial" charset="0"/>
              <a:buChar char="•"/>
            </a:pPr>
            <a:endParaRPr lang="en-US" sz="2800" smtClean="0">
              <a:solidFill>
                <a:srgbClr val="C0C0C0"/>
              </a:solidFill>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Simulating BillingCenter automation</a:t>
            </a:r>
          </a:p>
        </p:txBody>
      </p:sp>
      <p:sp>
        <p:nvSpPr>
          <p:cNvPr id="13315" name="Rectangle 3"/>
          <p:cNvSpPr>
            <a:spLocks noGrp="1" noChangeArrowheads="1"/>
          </p:cNvSpPr>
          <p:nvPr>
            <p:ph idx="1"/>
          </p:nvPr>
        </p:nvSpPr>
        <p:spPr/>
        <p:txBody>
          <a:bodyPr/>
          <a:lstStyle/>
          <a:p>
            <a:pPr>
              <a:buFont typeface="Arial" charset="0"/>
              <a:buChar char="•"/>
            </a:pPr>
            <a:r>
              <a:rPr lang="en-US" smtClean="0"/>
              <a:t>Developers (and students) need to simulate BillingCenter automation</a:t>
            </a:r>
          </a:p>
          <a:p>
            <a:pPr>
              <a:buFont typeface="Arial" charset="0"/>
              <a:buChar char="•"/>
            </a:pPr>
            <a:r>
              <a:rPr lang="en-US" smtClean="0"/>
              <a:t>Simulation involves:</a:t>
            </a:r>
          </a:p>
          <a:p>
            <a:pPr lvl="1"/>
            <a:r>
              <a:rPr lang="en-US" smtClean="0"/>
              <a:t>Advancing the BillingCenter system clock</a:t>
            </a:r>
          </a:p>
          <a:p>
            <a:pPr lvl="2"/>
            <a:r>
              <a:rPr lang="en-US" smtClean="0"/>
              <a:t>Add days, weeks, or months</a:t>
            </a:r>
          </a:p>
          <a:p>
            <a:pPr lvl="2"/>
            <a:r>
              <a:rPr lang="en-US" smtClean="0"/>
              <a:t>Set a specific date and time </a:t>
            </a:r>
          </a:p>
          <a:p>
            <a:pPr lvl="1"/>
            <a:r>
              <a:rPr lang="en-US" smtClean="0"/>
              <a:t>Manually running batch </a:t>
            </a:r>
            <a:br>
              <a:rPr lang="en-US" smtClean="0"/>
            </a:br>
            <a:r>
              <a:rPr lang="en-US" smtClean="0"/>
              <a:t>processes to perform BillingCenter functionality such as:</a:t>
            </a:r>
          </a:p>
          <a:p>
            <a:pPr lvl="2"/>
            <a:r>
              <a:rPr lang="en-US" smtClean="0"/>
              <a:t>Billing invoices on their bill date</a:t>
            </a:r>
          </a:p>
          <a:p>
            <a:pPr lvl="2"/>
            <a:r>
              <a:rPr lang="en-US" smtClean="0"/>
              <a:t>Distributing payments to T-accounts</a:t>
            </a:r>
          </a:p>
          <a:p>
            <a:pPr lvl="2"/>
            <a:r>
              <a:rPr lang="en-US" smtClean="0"/>
              <a:t>Checking for commissions that are payable</a:t>
            </a:r>
          </a:p>
          <a:p>
            <a:pPr lvl="1"/>
            <a:r>
              <a:rPr lang="en-US" smtClean="0"/>
              <a:t>Generating commands to simulate PAS integration</a:t>
            </a:r>
          </a:p>
          <a:p>
            <a:pPr lvl="2"/>
            <a:endParaRPr lang="en-US" smtClean="0"/>
          </a:p>
          <a:p>
            <a:pPr lvl="2">
              <a:buFont typeface="Wingdings 2" pitchFamily="18" charset="2"/>
              <a:buNone/>
            </a:pPr>
            <a:endParaRPr lang="en-US" smtClean="0"/>
          </a:p>
        </p:txBody>
      </p:sp>
      <p:grpSp>
        <p:nvGrpSpPr>
          <p:cNvPr id="13316" name="Group 8"/>
          <p:cNvGrpSpPr>
            <a:grpSpLocks/>
          </p:cNvGrpSpPr>
          <p:nvPr/>
        </p:nvGrpSpPr>
        <p:grpSpPr bwMode="auto">
          <a:xfrm rot="16200000" flipH="1">
            <a:off x="6833394" y="4423569"/>
            <a:ext cx="620712" cy="641350"/>
            <a:chOff x="2438" y="1135"/>
            <a:chExt cx="2663" cy="2747"/>
          </a:xfrm>
        </p:grpSpPr>
        <p:sp>
          <p:nvSpPr>
            <p:cNvPr id="3689481" name="Freeform 9"/>
            <p:cNvSpPr>
              <a:spLocks/>
            </p:cNvSpPr>
            <p:nvPr/>
          </p:nvSpPr>
          <p:spPr bwMode="auto">
            <a:xfrm>
              <a:off x="2438" y="1135"/>
              <a:ext cx="2663" cy="2747"/>
            </a:xfrm>
            <a:custGeom>
              <a:avLst/>
              <a:gdLst/>
              <a:ahLst/>
              <a:cxnLst>
                <a:cxn ang="0">
                  <a:pos x="283" y="459"/>
                </a:cxn>
                <a:cxn ang="0">
                  <a:pos x="609" y="668"/>
                </a:cxn>
                <a:cxn ang="0">
                  <a:pos x="818" y="668"/>
                </a:cxn>
                <a:cxn ang="0">
                  <a:pos x="985" y="568"/>
                </a:cxn>
                <a:cxn ang="0">
                  <a:pos x="1093" y="368"/>
                </a:cxn>
                <a:cxn ang="0">
                  <a:pos x="1060" y="0"/>
                </a:cxn>
                <a:cxn ang="0">
                  <a:pos x="1602" y="0"/>
                </a:cxn>
                <a:cxn ang="0">
                  <a:pos x="1586" y="368"/>
                </a:cxn>
                <a:cxn ang="0">
                  <a:pos x="1686" y="576"/>
                </a:cxn>
                <a:cxn ang="0">
                  <a:pos x="1853" y="668"/>
                </a:cxn>
                <a:cxn ang="0">
                  <a:pos x="2087" y="660"/>
                </a:cxn>
                <a:cxn ang="0">
                  <a:pos x="2387" y="451"/>
                </a:cxn>
                <a:cxn ang="0">
                  <a:pos x="2663" y="927"/>
                </a:cxn>
                <a:cxn ang="0">
                  <a:pos x="2312" y="1086"/>
                </a:cxn>
                <a:cxn ang="0">
                  <a:pos x="2203" y="1286"/>
                </a:cxn>
                <a:cxn ang="0">
                  <a:pos x="2203" y="1470"/>
                </a:cxn>
                <a:cxn ang="0">
                  <a:pos x="2304" y="1662"/>
                </a:cxn>
                <a:cxn ang="0">
                  <a:pos x="2654" y="1820"/>
                </a:cxn>
                <a:cxn ang="0">
                  <a:pos x="2379" y="2296"/>
                </a:cxn>
                <a:cxn ang="0">
                  <a:pos x="2078" y="2087"/>
                </a:cxn>
                <a:cxn ang="0">
                  <a:pos x="1836" y="2079"/>
                </a:cxn>
                <a:cxn ang="0">
                  <a:pos x="1694" y="2171"/>
                </a:cxn>
                <a:cxn ang="0">
                  <a:pos x="1586" y="2371"/>
                </a:cxn>
                <a:cxn ang="0">
                  <a:pos x="1619" y="2747"/>
                </a:cxn>
                <a:cxn ang="0">
                  <a:pos x="1060" y="2747"/>
                </a:cxn>
                <a:cxn ang="0">
                  <a:pos x="1093" y="2379"/>
                </a:cxn>
                <a:cxn ang="0">
                  <a:pos x="985" y="2179"/>
                </a:cxn>
                <a:cxn ang="0">
                  <a:pos x="809" y="2087"/>
                </a:cxn>
                <a:cxn ang="0">
                  <a:pos x="584" y="2087"/>
                </a:cxn>
                <a:cxn ang="0">
                  <a:pos x="267" y="2296"/>
                </a:cxn>
                <a:cxn ang="0">
                  <a:pos x="16" y="1820"/>
                </a:cxn>
                <a:cxn ang="0">
                  <a:pos x="359" y="1662"/>
                </a:cxn>
                <a:cxn ang="0">
                  <a:pos x="467" y="1461"/>
                </a:cxn>
                <a:cxn ang="0">
                  <a:pos x="467" y="1278"/>
                </a:cxn>
                <a:cxn ang="0">
                  <a:pos x="350" y="1077"/>
                </a:cxn>
                <a:cxn ang="0">
                  <a:pos x="0" y="935"/>
                </a:cxn>
                <a:cxn ang="0">
                  <a:pos x="283" y="459"/>
                </a:cxn>
              </a:cxnLst>
              <a:rect l="0" t="0" r="r" b="b"/>
              <a:pathLst>
                <a:path w="2663" h="2747">
                  <a:moveTo>
                    <a:pt x="283" y="459"/>
                  </a:moveTo>
                  <a:lnTo>
                    <a:pt x="609" y="668"/>
                  </a:lnTo>
                  <a:lnTo>
                    <a:pt x="818" y="668"/>
                  </a:lnTo>
                  <a:lnTo>
                    <a:pt x="985" y="568"/>
                  </a:lnTo>
                  <a:lnTo>
                    <a:pt x="1093" y="368"/>
                  </a:lnTo>
                  <a:lnTo>
                    <a:pt x="1060" y="0"/>
                  </a:lnTo>
                  <a:lnTo>
                    <a:pt x="1602" y="0"/>
                  </a:lnTo>
                  <a:lnTo>
                    <a:pt x="1586" y="368"/>
                  </a:lnTo>
                  <a:lnTo>
                    <a:pt x="1686" y="576"/>
                  </a:lnTo>
                  <a:lnTo>
                    <a:pt x="1853" y="668"/>
                  </a:lnTo>
                  <a:lnTo>
                    <a:pt x="2087" y="660"/>
                  </a:lnTo>
                  <a:lnTo>
                    <a:pt x="2387" y="451"/>
                  </a:lnTo>
                  <a:lnTo>
                    <a:pt x="2663" y="927"/>
                  </a:lnTo>
                  <a:lnTo>
                    <a:pt x="2312" y="1086"/>
                  </a:lnTo>
                  <a:lnTo>
                    <a:pt x="2203" y="1286"/>
                  </a:lnTo>
                  <a:lnTo>
                    <a:pt x="2203" y="1470"/>
                  </a:lnTo>
                  <a:lnTo>
                    <a:pt x="2304" y="1662"/>
                  </a:lnTo>
                  <a:lnTo>
                    <a:pt x="2654" y="1820"/>
                  </a:lnTo>
                  <a:lnTo>
                    <a:pt x="2379" y="2296"/>
                  </a:lnTo>
                  <a:lnTo>
                    <a:pt x="2078" y="2087"/>
                  </a:lnTo>
                  <a:lnTo>
                    <a:pt x="1836" y="2079"/>
                  </a:lnTo>
                  <a:lnTo>
                    <a:pt x="1694" y="2171"/>
                  </a:lnTo>
                  <a:lnTo>
                    <a:pt x="1586" y="2371"/>
                  </a:lnTo>
                  <a:lnTo>
                    <a:pt x="1619" y="2747"/>
                  </a:lnTo>
                  <a:lnTo>
                    <a:pt x="1060" y="2747"/>
                  </a:lnTo>
                  <a:lnTo>
                    <a:pt x="1093" y="2379"/>
                  </a:lnTo>
                  <a:lnTo>
                    <a:pt x="985" y="2179"/>
                  </a:lnTo>
                  <a:lnTo>
                    <a:pt x="809" y="2087"/>
                  </a:lnTo>
                  <a:lnTo>
                    <a:pt x="584" y="2087"/>
                  </a:lnTo>
                  <a:lnTo>
                    <a:pt x="267" y="2296"/>
                  </a:lnTo>
                  <a:lnTo>
                    <a:pt x="16" y="1820"/>
                  </a:lnTo>
                  <a:lnTo>
                    <a:pt x="359" y="1662"/>
                  </a:lnTo>
                  <a:lnTo>
                    <a:pt x="467" y="1461"/>
                  </a:lnTo>
                  <a:lnTo>
                    <a:pt x="467" y="1278"/>
                  </a:lnTo>
                  <a:lnTo>
                    <a:pt x="350" y="1077"/>
                  </a:lnTo>
                  <a:lnTo>
                    <a:pt x="0" y="935"/>
                  </a:lnTo>
                  <a:lnTo>
                    <a:pt x="283" y="459"/>
                  </a:lnTo>
                  <a:close/>
                </a:path>
              </a:pathLst>
            </a:custGeom>
            <a:gradFill rotWithShape="1">
              <a:gsLst>
                <a:gs pos="0">
                  <a:schemeClr val="hlink"/>
                </a:gs>
                <a:gs pos="100000">
                  <a:schemeClr val="hlink">
                    <a:gamma/>
                    <a:shade val="0"/>
                    <a:invGamma/>
                  </a:schemeClr>
                </a:gs>
              </a:gsLst>
              <a:lin ang="2700000" scaled="1"/>
            </a:gradFill>
            <a:ln w="12700" cap="flat" cmpd="sng">
              <a:solidFill>
                <a:schemeClr val="bg1"/>
              </a:solidFill>
              <a:prstDash val="solid"/>
              <a:round/>
              <a:headEnd/>
              <a:tailEnd/>
            </a:ln>
            <a:effectLst/>
          </p:spPr>
          <p:txBody>
            <a:bodyPr lIns="0" tIns="0" rIns="0" bIns="0" anchor="ctr">
              <a:spAutoFit/>
            </a:bodyPr>
            <a:lstStyle/>
            <a:p>
              <a:pPr>
                <a:defRPr/>
              </a:pPr>
              <a:endParaRPr lang="en-US"/>
            </a:p>
          </p:txBody>
        </p:sp>
        <p:sp>
          <p:nvSpPr>
            <p:cNvPr id="13328" name="AutoShape 10"/>
            <p:cNvSpPr>
              <a:spLocks noChangeArrowheads="1"/>
            </p:cNvSpPr>
            <p:nvPr/>
          </p:nvSpPr>
          <p:spPr bwMode="auto">
            <a:xfrm>
              <a:off x="3181" y="2000"/>
              <a:ext cx="1177" cy="1018"/>
            </a:xfrm>
            <a:prstGeom prst="hexagon">
              <a:avLst>
                <a:gd name="adj" fmla="val 28905"/>
                <a:gd name="vf" fmla="val 115470"/>
              </a:avLst>
            </a:prstGeom>
            <a:solidFill>
              <a:schemeClr val="tx1"/>
            </a:solidFill>
            <a:ln w="12700" algn="ctr">
              <a:solidFill>
                <a:schemeClr val="bg1"/>
              </a:solidFill>
              <a:miter lim="800000"/>
              <a:headEnd/>
              <a:tailEnd/>
            </a:ln>
          </p:spPr>
          <p:txBody>
            <a:bodyPr wrap="none" lIns="0" tIns="0" rIns="0" bIns="0" anchor="ctr">
              <a:spAutoFit/>
            </a:bodyPr>
            <a:lstStyle/>
            <a:p>
              <a:endParaRPr lang="en-US"/>
            </a:p>
          </p:txBody>
        </p:sp>
      </p:grpSp>
      <p:grpSp>
        <p:nvGrpSpPr>
          <p:cNvPr id="13317" name="Group 11"/>
          <p:cNvGrpSpPr>
            <a:grpSpLocks/>
          </p:cNvGrpSpPr>
          <p:nvPr/>
        </p:nvGrpSpPr>
        <p:grpSpPr bwMode="auto">
          <a:xfrm>
            <a:off x="8081963" y="152400"/>
            <a:ext cx="677862" cy="841375"/>
            <a:chOff x="1489" y="1576"/>
            <a:chExt cx="570" cy="706"/>
          </a:xfrm>
        </p:grpSpPr>
        <p:sp>
          <p:nvSpPr>
            <p:cNvPr id="13319" name="Line 12"/>
            <p:cNvSpPr>
              <a:spLocks noChangeShapeType="1"/>
            </p:cNvSpPr>
            <p:nvPr/>
          </p:nvSpPr>
          <p:spPr bwMode="auto">
            <a:xfrm>
              <a:off x="1857" y="2054"/>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20" name="Line 13"/>
            <p:cNvSpPr>
              <a:spLocks noChangeShapeType="1"/>
            </p:cNvSpPr>
            <p:nvPr/>
          </p:nvSpPr>
          <p:spPr bwMode="auto">
            <a:xfrm flipH="1">
              <a:off x="1489" y="2054"/>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21" name="AutoShape 14"/>
            <p:cNvSpPr>
              <a:spLocks noChangeArrowheads="1"/>
            </p:cNvSpPr>
            <p:nvPr/>
          </p:nvSpPr>
          <p:spPr bwMode="auto">
            <a:xfrm>
              <a:off x="1506" y="1576"/>
              <a:ext cx="553" cy="56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3322" name="AutoShape 15"/>
            <p:cNvSpPr>
              <a:spLocks noChangeArrowheads="1"/>
            </p:cNvSpPr>
            <p:nvPr/>
          </p:nvSpPr>
          <p:spPr bwMode="auto">
            <a:xfrm>
              <a:off x="1877" y="2070"/>
              <a:ext cx="40" cy="204"/>
            </a:xfrm>
            <a:prstGeom prst="roundRect">
              <a:avLst>
                <a:gd name="adj" fmla="val 16667"/>
              </a:avLst>
            </a:prstGeom>
            <a:solidFill>
              <a:srgbClr val="FF3300"/>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en-US"/>
            </a:p>
          </p:txBody>
        </p:sp>
        <p:sp>
          <p:nvSpPr>
            <p:cNvPr id="13323" name="AutoShape 16"/>
            <p:cNvSpPr>
              <a:spLocks noChangeArrowheads="1"/>
            </p:cNvSpPr>
            <p:nvPr/>
          </p:nvSpPr>
          <p:spPr bwMode="auto">
            <a:xfrm>
              <a:off x="1813" y="2076"/>
              <a:ext cx="36" cy="142"/>
            </a:xfrm>
            <a:prstGeom prst="roundRect">
              <a:avLst>
                <a:gd name="adj" fmla="val 16667"/>
              </a:avLst>
            </a:prstGeom>
            <a:solidFill>
              <a:schemeClr val="accent1"/>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en-US"/>
            </a:p>
          </p:txBody>
        </p:sp>
        <p:sp>
          <p:nvSpPr>
            <p:cNvPr id="13324" name="Freeform 17"/>
            <p:cNvSpPr>
              <a:spLocks/>
            </p:cNvSpPr>
            <p:nvPr/>
          </p:nvSpPr>
          <p:spPr bwMode="auto">
            <a:xfrm>
              <a:off x="1792" y="2116"/>
              <a:ext cx="145" cy="166"/>
            </a:xfrm>
            <a:custGeom>
              <a:avLst/>
              <a:gdLst>
                <a:gd name="T0" fmla="*/ 0 w 204"/>
                <a:gd name="T1" fmla="*/ 0 h 234"/>
                <a:gd name="T2" fmla="*/ 0 w 204"/>
                <a:gd name="T3" fmla="*/ 2 h 234"/>
                <a:gd name="T4" fmla="*/ 1 w 204"/>
                <a:gd name="T5" fmla="*/ 2 h 234"/>
                <a:gd name="T6" fmla="*/ 1 w 204"/>
                <a:gd name="T7" fmla="*/ 1 h 234"/>
                <a:gd name="T8" fmla="*/ 1 w 204"/>
                <a:gd name="T9" fmla="*/ 1 h 234"/>
                <a:gd name="T10" fmla="*/ 0 w 204"/>
                <a:gd name="T11" fmla="*/ 0 h 234"/>
                <a:gd name="T12" fmla="*/ 0 60000 65536"/>
                <a:gd name="T13" fmla="*/ 0 60000 65536"/>
                <a:gd name="T14" fmla="*/ 0 60000 65536"/>
                <a:gd name="T15" fmla="*/ 0 60000 65536"/>
                <a:gd name="T16" fmla="*/ 0 60000 65536"/>
                <a:gd name="T17" fmla="*/ 0 60000 65536"/>
                <a:gd name="T18" fmla="*/ 0 w 204"/>
                <a:gd name="T19" fmla="*/ 0 h 234"/>
                <a:gd name="T20" fmla="*/ 204 w 204"/>
                <a:gd name="T21" fmla="*/ 234 h 234"/>
              </a:gdLst>
              <a:ahLst/>
              <a:cxnLst>
                <a:cxn ang="T12">
                  <a:pos x="T0" y="T1"/>
                </a:cxn>
                <a:cxn ang="T13">
                  <a:pos x="T2" y="T3"/>
                </a:cxn>
                <a:cxn ang="T14">
                  <a:pos x="T4" y="T5"/>
                </a:cxn>
                <a:cxn ang="T15">
                  <a:pos x="T6" y="T7"/>
                </a:cxn>
                <a:cxn ang="T16">
                  <a:pos x="T8" y="T9"/>
                </a:cxn>
                <a:cxn ang="T17">
                  <a:pos x="T10" y="T11"/>
                </a:cxn>
              </a:cxnLst>
              <a:rect l="T18" t="T19" r="T20" b="T21"/>
              <a:pathLst>
                <a:path w="204" h="234">
                  <a:moveTo>
                    <a:pt x="0" y="0"/>
                  </a:moveTo>
                  <a:lnTo>
                    <a:pt x="0" y="234"/>
                  </a:lnTo>
                  <a:lnTo>
                    <a:pt x="204" y="234"/>
                  </a:lnTo>
                  <a:lnTo>
                    <a:pt x="204" y="6"/>
                  </a:lnTo>
                  <a:lnTo>
                    <a:pt x="105" y="81"/>
                  </a:lnTo>
                  <a:lnTo>
                    <a:pt x="0" y="0"/>
                  </a:lnTo>
                  <a:close/>
                </a:path>
              </a:pathLst>
            </a:custGeom>
            <a:solidFill>
              <a:srgbClr val="CC9900"/>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en-US"/>
            </a:p>
          </p:txBody>
        </p:sp>
        <p:sp>
          <p:nvSpPr>
            <p:cNvPr id="13325" name="AutoShape 18"/>
            <p:cNvSpPr>
              <a:spLocks noChangeArrowheads="1"/>
            </p:cNvSpPr>
            <p:nvPr/>
          </p:nvSpPr>
          <p:spPr bwMode="auto">
            <a:xfrm flipH="1">
              <a:off x="1821" y="2109"/>
              <a:ext cx="19" cy="77"/>
            </a:xfrm>
            <a:prstGeom prst="roundRect">
              <a:avLst>
                <a:gd name="adj" fmla="val 16667"/>
              </a:avLst>
            </a:prstGeom>
            <a:solidFill>
              <a:schemeClr val="accent1"/>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en-US"/>
            </a:p>
          </p:txBody>
        </p:sp>
        <p:sp>
          <p:nvSpPr>
            <p:cNvPr id="13326" name="AutoShape 19"/>
            <p:cNvSpPr>
              <a:spLocks noChangeArrowheads="1"/>
            </p:cNvSpPr>
            <p:nvPr/>
          </p:nvSpPr>
          <p:spPr bwMode="auto">
            <a:xfrm>
              <a:off x="1887" y="2137"/>
              <a:ext cx="19" cy="49"/>
            </a:xfrm>
            <a:prstGeom prst="roundRect">
              <a:avLst>
                <a:gd name="adj" fmla="val 16667"/>
              </a:avLst>
            </a:prstGeom>
            <a:solidFill>
              <a:srgbClr val="FF3300"/>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en-US"/>
            </a:p>
          </p:txBody>
        </p:sp>
      </p:gr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8992" y="2717865"/>
            <a:ext cx="2790924" cy="930308"/>
          </a:xfrm>
          <a:prstGeom prst="rect">
            <a:avLst/>
          </a:prstGeom>
          <a:noFill/>
          <a:ln w="12700" algn="ctr">
            <a:solidFill>
              <a:schemeClr val="bg1"/>
            </a:solidFill>
            <a:miter lim="800000"/>
            <a:headEnd/>
            <a:tailEn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4038598"/>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Advancing the clock</a:t>
            </a:r>
          </a:p>
        </p:txBody>
      </p:sp>
      <p:sp>
        <p:nvSpPr>
          <p:cNvPr id="14339" name="Rectangle 3"/>
          <p:cNvSpPr>
            <a:spLocks noGrp="1" noChangeArrowheads="1"/>
          </p:cNvSpPr>
          <p:nvPr>
            <p:ph idx="1"/>
          </p:nvPr>
        </p:nvSpPr>
        <p:spPr/>
        <p:txBody>
          <a:bodyPr/>
          <a:lstStyle/>
          <a:p>
            <a:pPr>
              <a:buFont typeface="Arial" charset="0"/>
              <a:buChar char="•"/>
            </a:pPr>
            <a:r>
              <a:rPr lang="en-GB" smtClean="0"/>
              <a:t>Why advance the clock?</a:t>
            </a:r>
          </a:p>
          <a:p>
            <a:pPr lvl="1"/>
            <a:r>
              <a:rPr lang="en-GB" smtClean="0"/>
              <a:t>Effective testing involves running through the billing cycle</a:t>
            </a:r>
          </a:p>
          <a:p>
            <a:pPr lvl="1"/>
            <a:r>
              <a:rPr lang="en-GB" smtClean="0"/>
              <a:t>Billing cycles can run over several months</a:t>
            </a:r>
          </a:p>
          <a:p>
            <a:pPr>
              <a:buFont typeface="Arial" charset="0"/>
              <a:buChar char="•"/>
            </a:pPr>
            <a:r>
              <a:rPr lang="en-GB" smtClean="0"/>
              <a:t>Advancing the system clock changes the date and time that BillingCenter sees, but not the server clock</a:t>
            </a:r>
          </a:p>
          <a:p>
            <a:pPr lvl="1"/>
            <a:r>
              <a:rPr lang="en-GB" smtClean="0"/>
              <a:t>You should only </a:t>
            </a:r>
            <a:r>
              <a:rPr lang="en-GB" i="1" smtClean="0"/>
              <a:t>advance</a:t>
            </a:r>
            <a:r>
              <a:rPr lang="en-GB" smtClean="0"/>
              <a:t> the clock as going backwards will cause errors with existing data</a:t>
            </a:r>
          </a:p>
          <a:p>
            <a:pPr lvl="1"/>
            <a:r>
              <a:rPr lang="en-GB" smtClean="0"/>
              <a:t>To go backwards, drop the database and restore a database backup</a:t>
            </a:r>
          </a:p>
          <a:p>
            <a:pPr>
              <a:buFont typeface="Arial" charset="0"/>
              <a:buChar char="•"/>
            </a:pPr>
            <a:r>
              <a:rPr lang="en-US" smtClean="0"/>
              <a:t>Two ways to advance the clock:</a:t>
            </a:r>
          </a:p>
          <a:p>
            <a:pPr lvl="1"/>
            <a:r>
              <a:rPr lang="en-US" smtClean="0"/>
              <a:t>Using Guidewire Internal Tools</a:t>
            </a:r>
          </a:p>
          <a:p>
            <a:pPr lvl="1"/>
            <a:r>
              <a:rPr lang="en-US" smtClean="0"/>
              <a:t>Using QuickJump field (requires Super User login)</a:t>
            </a:r>
          </a:p>
        </p:txBody>
      </p:sp>
      <p:grpSp>
        <p:nvGrpSpPr>
          <p:cNvPr id="14340" name="Group 4"/>
          <p:cNvGrpSpPr>
            <a:grpSpLocks/>
          </p:cNvGrpSpPr>
          <p:nvPr/>
        </p:nvGrpSpPr>
        <p:grpSpPr bwMode="auto">
          <a:xfrm>
            <a:off x="8048625" y="252413"/>
            <a:ext cx="673100" cy="673100"/>
            <a:chOff x="4054" y="152"/>
            <a:chExt cx="891" cy="891"/>
          </a:xfrm>
        </p:grpSpPr>
        <p:sp>
          <p:nvSpPr>
            <p:cNvPr id="14341" name="Oval 5"/>
            <p:cNvSpPr>
              <a:spLocks noChangeArrowheads="1"/>
            </p:cNvSpPr>
            <p:nvPr/>
          </p:nvSpPr>
          <p:spPr bwMode="auto">
            <a:xfrm>
              <a:off x="4054" y="152"/>
              <a:ext cx="891" cy="891"/>
            </a:xfrm>
            <a:prstGeom prst="ellipse">
              <a:avLst/>
            </a:prstGeom>
            <a:solidFill>
              <a:schemeClr val="tx1"/>
            </a:solidFill>
            <a:ln w="28575" algn="ctr">
              <a:solidFill>
                <a:schemeClr val="bg1"/>
              </a:solidFill>
              <a:round/>
              <a:headEnd/>
              <a:tailEnd/>
            </a:ln>
          </p:spPr>
          <p:txBody>
            <a:bodyPr wrap="none" lIns="0" tIns="0" rIns="0" bIns="0" anchor="ctr">
              <a:spAutoFit/>
            </a:bodyPr>
            <a:lstStyle/>
            <a:p>
              <a:endParaRPr lang="en-US"/>
            </a:p>
          </p:txBody>
        </p:sp>
        <p:sp>
          <p:nvSpPr>
            <p:cNvPr id="14342" name="Line 6"/>
            <p:cNvSpPr>
              <a:spLocks noChangeShapeType="1"/>
            </p:cNvSpPr>
            <p:nvPr/>
          </p:nvSpPr>
          <p:spPr bwMode="auto">
            <a:xfrm flipV="1">
              <a:off x="4499" y="206"/>
              <a:ext cx="0" cy="403"/>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43" name="Line 7"/>
            <p:cNvSpPr>
              <a:spLocks noChangeShapeType="1"/>
            </p:cNvSpPr>
            <p:nvPr/>
          </p:nvSpPr>
          <p:spPr bwMode="auto">
            <a:xfrm flipV="1">
              <a:off x="4499" y="478"/>
              <a:ext cx="196" cy="131"/>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Tree>
    <p:extLst>
      <p:ext uri="{BB962C8B-B14F-4D97-AF65-F5344CB8AC3E}">
        <p14:creationId xmlns:p14="http://schemas.microsoft.com/office/powerpoint/2010/main" val="2396853587"/>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425" y="3164038"/>
            <a:ext cx="7851193" cy="334178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63" name="Rectangle 2"/>
          <p:cNvSpPr>
            <a:spLocks noGrp="1" noChangeArrowheads="1"/>
          </p:cNvSpPr>
          <p:nvPr>
            <p:ph type="title"/>
          </p:nvPr>
        </p:nvSpPr>
        <p:spPr/>
        <p:txBody>
          <a:bodyPr/>
          <a:lstStyle/>
          <a:p>
            <a:pPr eaLnBrk="1" hangingPunct="1"/>
            <a:r>
              <a:rPr lang="en-US" smtClean="0"/>
              <a:t>Using Server Tools and Internal Tools</a:t>
            </a:r>
          </a:p>
        </p:txBody>
      </p:sp>
      <p:sp>
        <p:nvSpPr>
          <p:cNvPr id="15364" name="Rectangle 3"/>
          <p:cNvSpPr>
            <a:spLocks noGrp="1" noChangeArrowheads="1"/>
          </p:cNvSpPr>
          <p:nvPr>
            <p:ph idx="1"/>
          </p:nvPr>
        </p:nvSpPr>
        <p:spPr/>
        <p:txBody>
          <a:bodyPr/>
          <a:lstStyle/>
          <a:p>
            <a:pPr>
              <a:buFont typeface="Arial" charset="0"/>
              <a:buChar char="•"/>
            </a:pPr>
            <a:r>
              <a:rPr lang="en-US" dirty="0" smtClean="0"/>
              <a:t>Allow you to advance the clock, run batch processes, and more</a:t>
            </a:r>
          </a:p>
          <a:p>
            <a:pPr>
              <a:buFont typeface="Arial" charset="0"/>
              <a:buChar char="•"/>
            </a:pPr>
            <a:r>
              <a:rPr lang="en-US" dirty="0" smtClean="0"/>
              <a:t>Press </a:t>
            </a:r>
            <a:r>
              <a:rPr lang="en-US" b="1" dirty="0" smtClean="0"/>
              <a:t>Alt + Shift + T</a:t>
            </a:r>
            <a:r>
              <a:rPr lang="en-US" dirty="0" smtClean="0"/>
              <a:t> to access</a:t>
            </a:r>
          </a:p>
          <a:p>
            <a:pPr lvl="1"/>
            <a:r>
              <a:rPr lang="en-US" dirty="0" smtClean="0"/>
              <a:t>Super User not required</a:t>
            </a:r>
          </a:p>
          <a:p>
            <a:pPr>
              <a:buFont typeface="Arial" charset="0"/>
              <a:buChar char="•"/>
            </a:pPr>
            <a:r>
              <a:rPr lang="en-US" dirty="0" smtClean="0"/>
              <a:t>Available in development environments only</a:t>
            </a:r>
          </a:p>
          <a:p>
            <a:pPr>
              <a:buFont typeface="Arial" charset="0"/>
              <a:buChar char="•"/>
            </a:pPr>
            <a:endParaRPr lang="en-US" dirty="0" smtClean="0"/>
          </a:p>
          <a:p>
            <a:pPr>
              <a:buFont typeface="Arial" charset="0"/>
              <a:buChar char="•"/>
            </a:pPr>
            <a:endParaRPr lang="en-US" dirty="0" smtClean="0"/>
          </a:p>
        </p:txBody>
      </p:sp>
      <p:sp>
        <p:nvSpPr>
          <p:cNvPr id="4" name="Rounded Rectangle 3"/>
          <p:cNvSpPr/>
          <p:nvPr/>
        </p:nvSpPr>
        <p:spPr bwMode="auto">
          <a:xfrm>
            <a:off x="2686639" y="3091992"/>
            <a:ext cx="1282046" cy="44306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3" name="Rounded Rectangle 12"/>
          <p:cNvSpPr/>
          <p:nvPr/>
        </p:nvSpPr>
        <p:spPr bwMode="auto">
          <a:xfrm>
            <a:off x="3968685" y="3091992"/>
            <a:ext cx="1282046" cy="44306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011608584"/>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Using Internal Tools to advance clock</a:t>
            </a:r>
          </a:p>
        </p:txBody>
      </p:sp>
      <p:sp>
        <p:nvSpPr>
          <p:cNvPr id="16387" name="Rectangle 3"/>
          <p:cNvSpPr>
            <a:spLocks noGrp="1" noChangeArrowheads="1"/>
          </p:cNvSpPr>
          <p:nvPr>
            <p:ph idx="1"/>
          </p:nvPr>
        </p:nvSpPr>
        <p:spPr/>
        <p:txBody>
          <a:bodyPr/>
          <a:lstStyle/>
          <a:p>
            <a:pPr marL="457200" indent="-457200">
              <a:buFont typeface="Wingdings 3" pitchFamily="18" charset="2"/>
              <a:buAutoNum type="arabicPeriod"/>
            </a:pPr>
            <a:r>
              <a:rPr lang="en-US" dirty="0" smtClean="0"/>
              <a:t>On Internal Tools tab, click </a:t>
            </a:r>
            <a:r>
              <a:rPr lang="en-US" b="1" dirty="0" smtClean="0">
                <a:latin typeface="Courier New" pitchFamily="49" charset="0"/>
                <a:cs typeface="Courier New" pitchFamily="49" charset="0"/>
              </a:rPr>
              <a:t>System </a:t>
            </a:r>
            <a:r>
              <a:rPr lang="en-US" b="1" dirty="0">
                <a:latin typeface="Courier New" pitchFamily="49" charset="0"/>
                <a:cs typeface="Courier New" pitchFamily="49" charset="0"/>
              </a:rPr>
              <a:t>Clock</a:t>
            </a:r>
          </a:p>
          <a:p>
            <a:pPr marL="457200" indent="-457200">
              <a:buFont typeface="Wingdings 3" pitchFamily="18" charset="2"/>
              <a:buAutoNum type="arabicPeriod"/>
            </a:pPr>
            <a:r>
              <a:rPr lang="en-US" dirty="0" smtClean="0"/>
              <a:t>Click a system clock button or update the </a:t>
            </a:r>
            <a:r>
              <a:rPr lang="en-US" b="1" dirty="0">
                <a:latin typeface="Courier New" pitchFamily="49" charset="0"/>
                <a:cs typeface="Courier New" pitchFamily="49" charset="0"/>
              </a:rPr>
              <a:t>Date</a:t>
            </a:r>
            <a:r>
              <a:rPr lang="en-US" dirty="0" smtClean="0"/>
              <a:t> field</a:t>
            </a:r>
            <a:r>
              <a:rPr lang="en-US" b="1" dirty="0" smtClean="0"/>
              <a:t> </a:t>
            </a:r>
            <a:r>
              <a:rPr lang="en-US" dirty="0" smtClean="0"/>
              <a:t>and click</a:t>
            </a:r>
            <a:r>
              <a:rPr lang="en-US" b="1" dirty="0" smtClean="0"/>
              <a:t> </a:t>
            </a:r>
            <a:r>
              <a:rPr lang="en-US" b="1" dirty="0">
                <a:latin typeface="Courier New" pitchFamily="49" charset="0"/>
                <a:cs typeface="Courier New" pitchFamily="49" charset="0"/>
              </a:rPr>
              <a:t>Change Date</a:t>
            </a:r>
          </a:p>
        </p:txBody>
      </p:sp>
      <p:grpSp>
        <p:nvGrpSpPr>
          <p:cNvPr id="16388" name="Group 4"/>
          <p:cNvGrpSpPr>
            <a:grpSpLocks/>
          </p:cNvGrpSpPr>
          <p:nvPr/>
        </p:nvGrpSpPr>
        <p:grpSpPr bwMode="auto">
          <a:xfrm>
            <a:off x="8048625" y="252413"/>
            <a:ext cx="673100" cy="673100"/>
            <a:chOff x="4054" y="152"/>
            <a:chExt cx="891" cy="891"/>
          </a:xfrm>
        </p:grpSpPr>
        <p:sp>
          <p:nvSpPr>
            <p:cNvPr id="16390" name="Oval 5"/>
            <p:cNvSpPr>
              <a:spLocks noChangeArrowheads="1"/>
            </p:cNvSpPr>
            <p:nvPr/>
          </p:nvSpPr>
          <p:spPr bwMode="auto">
            <a:xfrm>
              <a:off x="4054" y="152"/>
              <a:ext cx="891" cy="891"/>
            </a:xfrm>
            <a:prstGeom prst="ellipse">
              <a:avLst/>
            </a:prstGeom>
            <a:solidFill>
              <a:schemeClr val="tx1"/>
            </a:solidFill>
            <a:ln w="28575" algn="ctr">
              <a:solidFill>
                <a:schemeClr val="bg1"/>
              </a:solidFill>
              <a:round/>
              <a:headEnd/>
              <a:tailEnd/>
            </a:ln>
          </p:spPr>
          <p:txBody>
            <a:bodyPr wrap="none" lIns="0" tIns="0" rIns="0" bIns="0" anchor="ctr">
              <a:spAutoFit/>
            </a:bodyPr>
            <a:lstStyle/>
            <a:p>
              <a:endParaRPr lang="en-US"/>
            </a:p>
          </p:txBody>
        </p:sp>
        <p:sp>
          <p:nvSpPr>
            <p:cNvPr id="16391" name="Line 6"/>
            <p:cNvSpPr>
              <a:spLocks noChangeShapeType="1"/>
            </p:cNvSpPr>
            <p:nvPr/>
          </p:nvSpPr>
          <p:spPr bwMode="auto">
            <a:xfrm flipV="1">
              <a:off x="4499" y="206"/>
              <a:ext cx="0" cy="403"/>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392" name="Line 7"/>
            <p:cNvSpPr>
              <a:spLocks noChangeShapeType="1"/>
            </p:cNvSpPr>
            <p:nvPr/>
          </p:nvSpPr>
          <p:spPr bwMode="auto">
            <a:xfrm flipV="1">
              <a:off x="4499" y="478"/>
              <a:ext cx="196" cy="131"/>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212" y="2252663"/>
            <a:ext cx="8428899" cy="2470166"/>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4868638"/>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725" y="1880168"/>
            <a:ext cx="8828087" cy="421005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11" name="Rectangle 2"/>
          <p:cNvSpPr>
            <a:spLocks noGrp="1" noChangeArrowheads="1"/>
          </p:cNvSpPr>
          <p:nvPr>
            <p:ph type="title"/>
          </p:nvPr>
        </p:nvSpPr>
        <p:spPr/>
        <p:txBody>
          <a:bodyPr/>
          <a:lstStyle/>
          <a:p>
            <a:pPr eaLnBrk="1" hangingPunct="1"/>
            <a:r>
              <a:rPr lang="en-US" smtClean="0"/>
              <a:t>Using Server Tools to run batch processes</a:t>
            </a:r>
          </a:p>
        </p:txBody>
      </p:sp>
      <p:sp>
        <p:nvSpPr>
          <p:cNvPr id="2" name="Content Placeholder 1"/>
          <p:cNvSpPr>
            <a:spLocks noGrp="1"/>
          </p:cNvSpPr>
          <p:nvPr>
            <p:ph idx="1"/>
          </p:nvPr>
        </p:nvSpPr>
        <p:spPr/>
        <p:txBody>
          <a:bodyPr/>
          <a:lstStyle/>
          <a:p>
            <a:r>
              <a:rPr lang="en-US" dirty="0" smtClean="0"/>
              <a:t>On </a:t>
            </a:r>
            <a:r>
              <a:rPr lang="en-US" b="1" dirty="0">
                <a:latin typeface="Courier New" pitchFamily="49" charset="0"/>
                <a:cs typeface="Courier New" pitchFamily="49" charset="0"/>
              </a:rPr>
              <a:t>Batch Process Info </a:t>
            </a:r>
            <a:r>
              <a:rPr lang="en-US" dirty="0" smtClean="0"/>
              <a:t>screen, click </a:t>
            </a:r>
            <a:r>
              <a:rPr lang="en-US" b="1" dirty="0" smtClean="0">
                <a:latin typeface="Courier New" pitchFamily="49" charset="0"/>
                <a:cs typeface="Courier New" pitchFamily="49" charset="0"/>
              </a:rPr>
              <a:t>Run</a:t>
            </a:r>
            <a:r>
              <a:rPr lang="en-US" dirty="0" smtClean="0"/>
              <a:t> on the relevant  batch process row</a:t>
            </a:r>
            <a:endParaRPr lang="en-US" dirty="0"/>
          </a:p>
        </p:txBody>
      </p:sp>
      <p:sp>
        <p:nvSpPr>
          <p:cNvPr id="17412" name="AutoShape 5"/>
          <p:cNvSpPr>
            <a:spLocks noChangeArrowheads="1"/>
          </p:cNvSpPr>
          <p:nvPr/>
        </p:nvSpPr>
        <p:spPr bwMode="auto">
          <a:xfrm>
            <a:off x="4954392" y="4097126"/>
            <a:ext cx="355600" cy="227013"/>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17416" name="Group 9"/>
          <p:cNvGrpSpPr>
            <a:grpSpLocks/>
          </p:cNvGrpSpPr>
          <p:nvPr/>
        </p:nvGrpSpPr>
        <p:grpSpPr bwMode="auto">
          <a:xfrm rot="16200000" flipH="1">
            <a:off x="8303360" y="1884369"/>
            <a:ext cx="620713" cy="641350"/>
            <a:chOff x="2438" y="1135"/>
            <a:chExt cx="2663" cy="2747"/>
          </a:xfrm>
        </p:grpSpPr>
        <p:sp>
          <p:nvSpPr>
            <p:cNvPr id="3721226" name="Freeform 10"/>
            <p:cNvSpPr>
              <a:spLocks/>
            </p:cNvSpPr>
            <p:nvPr/>
          </p:nvSpPr>
          <p:spPr bwMode="auto">
            <a:xfrm>
              <a:off x="2438" y="1135"/>
              <a:ext cx="2663" cy="2747"/>
            </a:xfrm>
            <a:custGeom>
              <a:avLst/>
              <a:gdLst/>
              <a:ahLst/>
              <a:cxnLst>
                <a:cxn ang="0">
                  <a:pos x="283" y="459"/>
                </a:cxn>
                <a:cxn ang="0">
                  <a:pos x="609" y="668"/>
                </a:cxn>
                <a:cxn ang="0">
                  <a:pos x="818" y="668"/>
                </a:cxn>
                <a:cxn ang="0">
                  <a:pos x="985" y="568"/>
                </a:cxn>
                <a:cxn ang="0">
                  <a:pos x="1093" y="368"/>
                </a:cxn>
                <a:cxn ang="0">
                  <a:pos x="1060" y="0"/>
                </a:cxn>
                <a:cxn ang="0">
                  <a:pos x="1602" y="0"/>
                </a:cxn>
                <a:cxn ang="0">
                  <a:pos x="1586" y="368"/>
                </a:cxn>
                <a:cxn ang="0">
                  <a:pos x="1686" y="576"/>
                </a:cxn>
                <a:cxn ang="0">
                  <a:pos x="1853" y="668"/>
                </a:cxn>
                <a:cxn ang="0">
                  <a:pos x="2087" y="660"/>
                </a:cxn>
                <a:cxn ang="0">
                  <a:pos x="2387" y="451"/>
                </a:cxn>
                <a:cxn ang="0">
                  <a:pos x="2663" y="927"/>
                </a:cxn>
                <a:cxn ang="0">
                  <a:pos x="2312" y="1086"/>
                </a:cxn>
                <a:cxn ang="0">
                  <a:pos x="2203" y="1286"/>
                </a:cxn>
                <a:cxn ang="0">
                  <a:pos x="2203" y="1470"/>
                </a:cxn>
                <a:cxn ang="0">
                  <a:pos x="2304" y="1662"/>
                </a:cxn>
                <a:cxn ang="0">
                  <a:pos x="2654" y="1820"/>
                </a:cxn>
                <a:cxn ang="0">
                  <a:pos x="2379" y="2296"/>
                </a:cxn>
                <a:cxn ang="0">
                  <a:pos x="2078" y="2087"/>
                </a:cxn>
                <a:cxn ang="0">
                  <a:pos x="1836" y="2079"/>
                </a:cxn>
                <a:cxn ang="0">
                  <a:pos x="1694" y="2171"/>
                </a:cxn>
                <a:cxn ang="0">
                  <a:pos x="1586" y="2371"/>
                </a:cxn>
                <a:cxn ang="0">
                  <a:pos x="1619" y="2747"/>
                </a:cxn>
                <a:cxn ang="0">
                  <a:pos x="1060" y="2747"/>
                </a:cxn>
                <a:cxn ang="0">
                  <a:pos x="1093" y="2379"/>
                </a:cxn>
                <a:cxn ang="0">
                  <a:pos x="985" y="2179"/>
                </a:cxn>
                <a:cxn ang="0">
                  <a:pos x="809" y="2087"/>
                </a:cxn>
                <a:cxn ang="0">
                  <a:pos x="584" y="2087"/>
                </a:cxn>
                <a:cxn ang="0">
                  <a:pos x="267" y="2296"/>
                </a:cxn>
                <a:cxn ang="0">
                  <a:pos x="16" y="1820"/>
                </a:cxn>
                <a:cxn ang="0">
                  <a:pos x="359" y="1662"/>
                </a:cxn>
                <a:cxn ang="0">
                  <a:pos x="467" y="1461"/>
                </a:cxn>
                <a:cxn ang="0">
                  <a:pos x="467" y="1278"/>
                </a:cxn>
                <a:cxn ang="0">
                  <a:pos x="350" y="1077"/>
                </a:cxn>
                <a:cxn ang="0">
                  <a:pos x="0" y="935"/>
                </a:cxn>
                <a:cxn ang="0">
                  <a:pos x="283" y="459"/>
                </a:cxn>
              </a:cxnLst>
              <a:rect l="0" t="0" r="r" b="b"/>
              <a:pathLst>
                <a:path w="2663" h="2747">
                  <a:moveTo>
                    <a:pt x="283" y="459"/>
                  </a:moveTo>
                  <a:lnTo>
                    <a:pt x="609" y="668"/>
                  </a:lnTo>
                  <a:lnTo>
                    <a:pt x="818" y="668"/>
                  </a:lnTo>
                  <a:lnTo>
                    <a:pt x="985" y="568"/>
                  </a:lnTo>
                  <a:lnTo>
                    <a:pt x="1093" y="368"/>
                  </a:lnTo>
                  <a:lnTo>
                    <a:pt x="1060" y="0"/>
                  </a:lnTo>
                  <a:lnTo>
                    <a:pt x="1602" y="0"/>
                  </a:lnTo>
                  <a:lnTo>
                    <a:pt x="1586" y="368"/>
                  </a:lnTo>
                  <a:lnTo>
                    <a:pt x="1686" y="576"/>
                  </a:lnTo>
                  <a:lnTo>
                    <a:pt x="1853" y="668"/>
                  </a:lnTo>
                  <a:lnTo>
                    <a:pt x="2087" y="660"/>
                  </a:lnTo>
                  <a:lnTo>
                    <a:pt x="2387" y="451"/>
                  </a:lnTo>
                  <a:lnTo>
                    <a:pt x="2663" y="927"/>
                  </a:lnTo>
                  <a:lnTo>
                    <a:pt x="2312" y="1086"/>
                  </a:lnTo>
                  <a:lnTo>
                    <a:pt x="2203" y="1286"/>
                  </a:lnTo>
                  <a:lnTo>
                    <a:pt x="2203" y="1470"/>
                  </a:lnTo>
                  <a:lnTo>
                    <a:pt x="2304" y="1662"/>
                  </a:lnTo>
                  <a:lnTo>
                    <a:pt x="2654" y="1820"/>
                  </a:lnTo>
                  <a:lnTo>
                    <a:pt x="2379" y="2296"/>
                  </a:lnTo>
                  <a:lnTo>
                    <a:pt x="2078" y="2087"/>
                  </a:lnTo>
                  <a:lnTo>
                    <a:pt x="1836" y="2079"/>
                  </a:lnTo>
                  <a:lnTo>
                    <a:pt x="1694" y="2171"/>
                  </a:lnTo>
                  <a:lnTo>
                    <a:pt x="1586" y="2371"/>
                  </a:lnTo>
                  <a:lnTo>
                    <a:pt x="1619" y="2747"/>
                  </a:lnTo>
                  <a:lnTo>
                    <a:pt x="1060" y="2747"/>
                  </a:lnTo>
                  <a:lnTo>
                    <a:pt x="1093" y="2379"/>
                  </a:lnTo>
                  <a:lnTo>
                    <a:pt x="985" y="2179"/>
                  </a:lnTo>
                  <a:lnTo>
                    <a:pt x="809" y="2087"/>
                  </a:lnTo>
                  <a:lnTo>
                    <a:pt x="584" y="2087"/>
                  </a:lnTo>
                  <a:lnTo>
                    <a:pt x="267" y="2296"/>
                  </a:lnTo>
                  <a:lnTo>
                    <a:pt x="16" y="1820"/>
                  </a:lnTo>
                  <a:lnTo>
                    <a:pt x="359" y="1662"/>
                  </a:lnTo>
                  <a:lnTo>
                    <a:pt x="467" y="1461"/>
                  </a:lnTo>
                  <a:lnTo>
                    <a:pt x="467" y="1278"/>
                  </a:lnTo>
                  <a:lnTo>
                    <a:pt x="350" y="1077"/>
                  </a:lnTo>
                  <a:lnTo>
                    <a:pt x="0" y="935"/>
                  </a:lnTo>
                  <a:lnTo>
                    <a:pt x="283" y="459"/>
                  </a:lnTo>
                  <a:close/>
                </a:path>
              </a:pathLst>
            </a:custGeom>
            <a:gradFill rotWithShape="1">
              <a:gsLst>
                <a:gs pos="0">
                  <a:schemeClr val="hlink"/>
                </a:gs>
                <a:gs pos="100000">
                  <a:schemeClr val="hlink">
                    <a:gamma/>
                    <a:shade val="0"/>
                    <a:invGamma/>
                  </a:schemeClr>
                </a:gs>
              </a:gsLst>
              <a:lin ang="2700000" scaled="1"/>
            </a:gradFill>
            <a:ln w="12700" cap="flat" cmpd="sng">
              <a:solidFill>
                <a:schemeClr val="bg1"/>
              </a:solidFill>
              <a:prstDash val="solid"/>
              <a:round/>
              <a:headEnd/>
              <a:tailEnd/>
            </a:ln>
            <a:effectLst/>
          </p:spPr>
          <p:txBody>
            <a:bodyPr lIns="0" tIns="0" rIns="0" bIns="0" anchor="ctr">
              <a:spAutoFit/>
            </a:bodyPr>
            <a:lstStyle/>
            <a:p>
              <a:pPr>
                <a:defRPr/>
              </a:pPr>
              <a:endParaRPr lang="en-US"/>
            </a:p>
          </p:txBody>
        </p:sp>
        <p:sp>
          <p:nvSpPr>
            <p:cNvPr id="17418" name="AutoShape 11"/>
            <p:cNvSpPr>
              <a:spLocks noChangeArrowheads="1"/>
            </p:cNvSpPr>
            <p:nvPr/>
          </p:nvSpPr>
          <p:spPr bwMode="auto">
            <a:xfrm>
              <a:off x="3181" y="2000"/>
              <a:ext cx="1177" cy="1018"/>
            </a:xfrm>
            <a:prstGeom prst="hexagon">
              <a:avLst>
                <a:gd name="adj" fmla="val 28905"/>
                <a:gd name="vf" fmla="val 115470"/>
              </a:avLst>
            </a:prstGeom>
            <a:solidFill>
              <a:schemeClr val="tx1"/>
            </a:solidFill>
            <a:ln w="12700" algn="ctr">
              <a:solidFill>
                <a:schemeClr val="bg1"/>
              </a:solidFill>
              <a:miter lim="800000"/>
              <a:headEnd/>
              <a:tailEnd/>
            </a:ln>
          </p:spPr>
          <p:txBody>
            <a:bodyPr wrap="none" lIns="0" tIns="0" rIns="0" bIns="0" anchor="ctr">
              <a:spAutoFit/>
            </a:bodyPr>
            <a:lstStyle/>
            <a:p>
              <a:endParaRPr lang="en-US"/>
            </a:p>
          </p:txBody>
        </p:sp>
      </p:grpSp>
    </p:spTree>
    <p:extLst>
      <p:ext uri="{BB962C8B-B14F-4D97-AF65-F5344CB8AC3E}">
        <p14:creationId xmlns:p14="http://schemas.microsoft.com/office/powerpoint/2010/main" val="2646196857"/>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noFill/>
        </p:spPr>
        <p:txBody>
          <a:bodyPr/>
          <a:lstStyle/>
          <a:p>
            <a:pPr eaLnBrk="1" hangingPunct="1"/>
            <a:r>
              <a:rPr lang="en-US" smtClean="0"/>
              <a:t> Lesson objectives review</a:t>
            </a:r>
          </a:p>
        </p:txBody>
      </p:sp>
      <p:sp>
        <p:nvSpPr>
          <p:cNvPr id="29699" name="Rectangle 3"/>
          <p:cNvSpPr>
            <a:spLocks noGrp="1" noChangeArrowheads="1"/>
          </p:cNvSpPr>
          <p:nvPr>
            <p:ph idx="1"/>
          </p:nvPr>
        </p:nvSpPr>
        <p:spPr/>
        <p:txBody>
          <a:bodyPr/>
          <a:lstStyle/>
          <a:p>
            <a:pPr>
              <a:buFont typeface="Wingdings 3" pitchFamily="18" charset="2"/>
              <a:buNone/>
            </a:pPr>
            <a:r>
              <a:rPr lang="en-US" smtClean="0"/>
              <a:t>You should now be able to:</a:t>
            </a:r>
          </a:p>
          <a:p>
            <a:pPr lvl="1" eaLnBrk="1" hangingPunct="1"/>
            <a:r>
              <a:rPr lang="en-US" smtClean="0"/>
              <a:t>Manually create a billing instruction</a:t>
            </a:r>
          </a:p>
          <a:p>
            <a:pPr lvl="1"/>
            <a:r>
              <a:rPr lang="en-US" smtClean="0"/>
              <a:t>Describe how invoices are processed</a:t>
            </a:r>
          </a:p>
          <a:p>
            <a:pPr lvl="1"/>
            <a:r>
              <a:rPr lang="en-US" smtClean="0"/>
              <a:t>Simulate BillingCenter automatic behavior by:</a:t>
            </a:r>
          </a:p>
          <a:p>
            <a:pPr lvl="2"/>
            <a:r>
              <a:rPr lang="en-US" smtClean="0"/>
              <a:t>Advancing the system clock</a:t>
            </a:r>
          </a:p>
          <a:p>
            <a:pPr lvl="2"/>
            <a:r>
              <a:rPr lang="en-US" smtClean="0"/>
              <a:t>Running batch processes</a:t>
            </a:r>
          </a:p>
          <a:p>
            <a:pPr lvl="1" eaLnBrk="1" hangingPunct="1"/>
            <a:endParaRPr lang="en-US" smtClean="0"/>
          </a:p>
          <a:p>
            <a:pPr lvl="1" eaLnBrk="1" hangingPunct="1">
              <a:buFont typeface="Wingdings 2" pitchFamily="18" charset="2"/>
              <a:buNone/>
            </a:pPr>
            <a:endParaRPr lang="en-US" smtClean="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p:spPr>
        <p:txBody>
          <a:bodyPr/>
          <a:lstStyle/>
          <a:p>
            <a:pPr eaLnBrk="1" hangingPunct="1"/>
            <a:r>
              <a:rPr lang="en-US" smtClean="0"/>
              <a:t>Review questions</a:t>
            </a:r>
          </a:p>
        </p:txBody>
      </p:sp>
      <p:sp>
        <p:nvSpPr>
          <p:cNvPr id="30723" name="Rectangle 45"/>
          <p:cNvSpPr>
            <a:spLocks noGrp="1" noChangeArrowheads="1"/>
          </p:cNvSpPr>
          <p:nvPr>
            <p:ph idx="1"/>
          </p:nvPr>
        </p:nvSpPr>
        <p:spPr/>
        <p:txBody>
          <a:bodyPr/>
          <a:lstStyle/>
          <a:p>
            <a:pPr marL="457200" indent="-457200">
              <a:buFont typeface="Webdings" pitchFamily="18" charset="2"/>
              <a:buAutoNum type="arabicPeriod"/>
            </a:pPr>
            <a:r>
              <a:rPr lang="en-US" smtClean="0"/>
              <a:t>What are the different statuses an invoice can have?</a:t>
            </a:r>
          </a:p>
          <a:p>
            <a:pPr marL="457200" indent="-457200">
              <a:buFont typeface="Webdings" pitchFamily="18" charset="2"/>
              <a:buAutoNum type="arabicPeriod"/>
            </a:pPr>
            <a:r>
              <a:rPr lang="en-US" smtClean="0"/>
              <a:t>What are the five primary pieces of information in a billing instruction?</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Notices</a:t>
            </a:r>
          </a:p>
        </p:txBody>
      </p:sp>
      <p:sp>
        <p:nvSpPr>
          <p:cNvPr id="51203" name="Rectangle 3"/>
          <p:cNvSpPr>
            <a:spLocks noGrp="1" noChangeArrowheads="1"/>
          </p:cNvSpPr>
          <p:nvPr>
            <p:ph type="body" idx="1"/>
          </p:nvPr>
        </p:nvSpPr>
        <p:spPr/>
        <p:txBody>
          <a:bodyPr/>
          <a:lstStyle/>
          <a:p>
            <a:pPr marL="0" indent="0">
              <a:buFont typeface="Wingdings 3" pitchFamily="18" charset="2"/>
              <a:buNone/>
            </a:pPr>
            <a:r>
              <a:rPr lang="en-US" sz="1600" b="1" dirty="0" smtClean="0"/>
              <a:t>Copyright </a:t>
            </a:r>
            <a:r>
              <a:rPr lang="en-US" sz="1600" b="1" smtClean="0"/>
              <a:t>© 2001-2014 </a:t>
            </a:r>
            <a:r>
              <a:rPr lang="en-US" sz="1600" b="1" dirty="0" smtClean="0"/>
              <a:t>Guidewire Software, Inc. All rights reserved.</a:t>
            </a:r>
          </a:p>
          <a:p>
            <a:pPr marL="0" indent="0">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a:t>
            </a:r>
            <a:r>
              <a:rPr lang="en-US" sz="1600"/>
              <a:t>, Guidewire ExampleCenter, Guidewire Account Manager Portal, Guidewire </a:t>
            </a:r>
            <a:r>
              <a:rPr lang="en-US" sz="1600" smtClean="0"/>
              <a:t>Claim </a:t>
            </a:r>
            <a:r>
              <a:rPr lang="en-US" sz="1600"/>
              <a:t>Portal, Guidewire Policyholder Portal, ClaimCenter, BillingCenter, PolicyCenter, InsuranceSuite, Gosu, </a:t>
            </a:r>
            <a:r>
              <a:rPr lang="en-US" sz="1600" smtClean="0"/>
              <a:t>Deliver </a:t>
            </a:r>
            <a:r>
              <a:rPr lang="en-US" sz="1600" dirty="0"/>
              <a:t>Insurance Your Way, and the Guidewire logo are trademarks, service marks, or registered trademarks of Guidewire Software, Inc. </a:t>
            </a:r>
            <a:r>
              <a:rPr lang="en-US" sz="1600"/>
              <a:t>in the United States and/or other countries.</a:t>
            </a:r>
          </a:p>
          <a:p>
            <a:pPr marL="0" indent="0">
              <a:buNone/>
            </a:pPr>
            <a:r>
              <a:rPr lang="en-US" sz="1600"/>
              <a:t>All other trademarks are the property of their respective owners.</a:t>
            </a:r>
          </a:p>
          <a:p>
            <a:pPr marL="0" indent="0">
              <a:buNone/>
            </a:pPr>
            <a:r>
              <a:rPr lang="en-US" sz="1600" b="1"/>
              <a:t>This material is confidential and proprietary to Guidewire and subject to the confidentiality terms in the applicable license agreement and/or separate nondisclosure agreement.</a:t>
            </a:r>
          </a:p>
          <a:p>
            <a:pPr marL="0" indent="0">
              <a:buNone/>
            </a:pPr>
            <a:r>
              <a:rPr lang="en-US" sz="1600"/>
              <a:t>This </a:t>
            </a:r>
            <a:r>
              <a:rPr lang="en-US" sz="1600" dirty="0"/>
              <a:t>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600"/>
              <a:t>Guidewire products are protected by one or more United States patents.</a:t>
            </a:r>
          </a:p>
        </p:txBody>
      </p:sp>
    </p:spTree>
    <p:extLst>
      <p:ext uri="{BB962C8B-B14F-4D97-AF65-F5344CB8AC3E}">
        <p14:creationId xmlns:p14="http://schemas.microsoft.com/office/powerpoint/2010/main" val="4269578077"/>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Lesson outline</a:t>
            </a:r>
          </a:p>
        </p:txBody>
      </p:sp>
      <p:sp>
        <p:nvSpPr>
          <p:cNvPr id="6147" name="Rectangle 3"/>
          <p:cNvSpPr>
            <a:spLocks noGrp="1" noChangeArrowheads="1"/>
          </p:cNvSpPr>
          <p:nvPr>
            <p:ph idx="1"/>
          </p:nvPr>
        </p:nvSpPr>
        <p:spPr bwMode="gray"/>
        <p:txBody>
          <a:bodyPr/>
          <a:lstStyle/>
          <a:p>
            <a:pPr>
              <a:lnSpc>
                <a:spcPct val="150000"/>
              </a:lnSpc>
              <a:buFont typeface="Arial" charset="0"/>
              <a:buChar char="•"/>
            </a:pPr>
            <a:r>
              <a:rPr lang="en-US" sz="2800" smtClean="0"/>
              <a:t>Creating a billing instruction</a:t>
            </a:r>
          </a:p>
          <a:p>
            <a:pPr>
              <a:lnSpc>
                <a:spcPct val="150000"/>
              </a:lnSpc>
              <a:buFont typeface="Arial" charset="0"/>
              <a:buChar char="•"/>
            </a:pPr>
            <a:r>
              <a:rPr lang="en-US" sz="2800" smtClean="0">
                <a:solidFill>
                  <a:schemeClr val="hlink"/>
                </a:solidFill>
              </a:rPr>
              <a:t>Invoicing lifecycle</a:t>
            </a:r>
          </a:p>
          <a:p>
            <a:pPr>
              <a:lnSpc>
                <a:spcPct val="150000"/>
              </a:lnSpc>
              <a:buFont typeface="Arial" charset="0"/>
              <a:buChar char="•"/>
            </a:pPr>
            <a:r>
              <a:rPr lang="en-US" sz="2800" smtClean="0">
                <a:solidFill>
                  <a:schemeClr val="hlink"/>
                </a:solidFill>
              </a:rPr>
              <a:t>Simulating BillingCenter automation</a:t>
            </a:r>
          </a:p>
          <a:p>
            <a:pPr>
              <a:lnSpc>
                <a:spcPct val="150000"/>
              </a:lnSpc>
              <a:buFont typeface="Wingdings 3" pitchFamily="18" charset="2"/>
              <a:buNone/>
            </a:pPr>
            <a:endParaRPr lang="en-US" sz="2800" smtClean="0">
              <a:solidFill>
                <a:srgbClr val="C0C0C0"/>
              </a:solidFill>
            </a:endParaRPr>
          </a:p>
          <a:p>
            <a:pPr>
              <a:lnSpc>
                <a:spcPct val="150000"/>
              </a:lnSpc>
              <a:buFont typeface="Wingdings 3" pitchFamily="18" charset="2"/>
              <a:buNone/>
            </a:pPr>
            <a:endParaRPr lang="en-US" sz="2800" smtClean="0">
              <a:solidFill>
                <a:srgbClr val="C0C0C0"/>
              </a:solidFill>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type="title"/>
          </p:nvPr>
        </p:nvSpPr>
        <p:spPr/>
        <p:txBody>
          <a:bodyPr/>
          <a:lstStyle/>
          <a:p>
            <a:pPr eaLnBrk="1" hangingPunct="1"/>
            <a:r>
              <a:rPr lang="en-US" smtClean="0"/>
              <a:t>Billing instructions</a:t>
            </a:r>
          </a:p>
        </p:txBody>
      </p:sp>
      <p:sp>
        <p:nvSpPr>
          <p:cNvPr id="7171" name="Rectangle 55"/>
          <p:cNvSpPr>
            <a:spLocks noGrp="1" noChangeArrowheads="1"/>
          </p:cNvSpPr>
          <p:nvPr>
            <p:ph idx="1"/>
          </p:nvPr>
        </p:nvSpPr>
        <p:spPr>
          <a:xfrm>
            <a:off x="519113" y="3570288"/>
            <a:ext cx="8364537" cy="2466975"/>
          </a:xfrm>
        </p:spPr>
        <p:txBody>
          <a:bodyPr/>
          <a:lstStyle/>
          <a:p>
            <a:pPr>
              <a:buFont typeface="Arial" charset="0"/>
              <a:buChar char="•"/>
            </a:pPr>
            <a:r>
              <a:rPr lang="en-US" smtClean="0"/>
              <a:t>Most policy transactions have billing requirements</a:t>
            </a:r>
          </a:p>
          <a:p>
            <a:pPr lvl="1"/>
            <a:r>
              <a:rPr lang="en-US" smtClean="0">
                <a:solidFill>
                  <a:srgbClr val="D33941"/>
                </a:solidFill>
              </a:rPr>
              <a:t>Submissions</a:t>
            </a:r>
            <a:r>
              <a:rPr lang="en-US" smtClean="0"/>
              <a:t> initiate need for billing</a:t>
            </a:r>
          </a:p>
          <a:p>
            <a:pPr lvl="1"/>
            <a:r>
              <a:rPr lang="en-US" smtClean="0">
                <a:solidFill>
                  <a:srgbClr val="D33941"/>
                </a:solidFill>
              </a:rPr>
              <a:t>Changes</a:t>
            </a:r>
            <a:r>
              <a:rPr lang="en-US" smtClean="0"/>
              <a:t> may involve an increase or decrease in premium</a:t>
            </a:r>
          </a:p>
          <a:p>
            <a:pPr lvl="1"/>
            <a:r>
              <a:rPr lang="en-US" smtClean="0">
                <a:solidFill>
                  <a:srgbClr val="D33941"/>
                </a:solidFill>
              </a:rPr>
              <a:t>Cancellations</a:t>
            </a:r>
            <a:r>
              <a:rPr lang="en-US" smtClean="0"/>
              <a:t> may involve refunds</a:t>
            </a:r>
          </a:p>
          <a:p>
            <a:pPr>
              <a:buFont typeface="Arial" charset="0"/>
              <a:buChar char="•"/>
            </a:pPr>
            <a:r>
              <a:rPr lang="en-US" smtClean="0"/>
              <a:t>When policy transaction has billing requirements, PAS sends a </a:t>
            </a:r>
            <a:r>
              <a:rPr lang="en-US" b="1" smtClean="0"/>
              <a:t>billing instruction</a:t>
            </a:r>
            <a:r>
              <a:rPr lang="en-US" smtClean="0"/>
              <a:t> to BillingCenter</a:t>
            </a:r>
          </a:p>
        </p:txBody>
      </p:sp>
      <p:sp>
        <p:nvSpPr>
          <p:cNvPr id="7172" name="Line 58"/>
          <p:cNvSpPr>
            <a:spLocks noChangeShapeType="1"/>
          </p:cNvSpPr>
          <p:nvPr/>
        </p:nvSpPr>
        <p:spPr bwMode="auto">
          <a:xfrm>
            <a:off x="4822825" y="1503363"/>
            <a:ext cx="2266950" cy="0"/>
          </a:xfrm>
          <a:prstGeom prst="line">
            <a:avLst/>
          </a:prstGeom>
          <a:noFill/>
          <a:ln w="127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7173" name="Group 59"/>
          <p:cNvGrpSpPr>
            <a:grpSpLocks/>
          </p:cNvGrpSpPr>
          <p:nvPr/>
        </p:nvGrpSpPr>
        <p:grpSpPr bwMode="auto">
          <a:xfrm rot="-1165455">
            <a:off x="5754688" y="1125538"/>
            <a:ext cx="644525" cy="636587"/>
            <a:chOff x="3131" y="3139"/>
            <a:chExt cx="711" cy="702"/>
          </a:xfrm>
        </p:grpSpPr>
        <p:sp>
          <p:nvSpPr>
            <p:cNvPr id="7223" name="Freeform 60"/>
            <p:cNvSpPr>
              <a:spLocks/>
            </p:cNvSpPr>
            <p:nvPr/>
          </p:nvSpPr>
          <p:spPr bwMode="auto">
            <a:xfrm>
              <a:off x="3238" y="3243"/>
              <a:ext cx="604" cy="598"/>
            </a:xfrm>
            <a:custGeom>
              <a:avLst/>
              <a:gdLst>
                <a:gd name="T0" fmla="*/ 0 w 1703"/>
                <a:gd name="T1" fmla="*/ 0 h 1703"/>
                <a:gd name="T2" fmla="*/ 0 w 1703"/>
                <a:gd name="T3" fmla="*/ 0 h 1703"/>
                <a:gd name="T4" fmla="*/ 0 w 1703"/>
                <a:gd name="T5" fmla="*/ 0 h 1703"/>
                <a:gd name="T6" fmla="*/ 0 w 1703"/>
                <a:gd name="T7" fmla="*/ 0 h 1703"/>
                <a:gd name="T8" fmla="*/ 0 w 1703"/>
                <a:gd name="T9" fmla="*/ 0 h 1703"/>
                <a:gd name="T10" fmla="*/ 0 w 1703"/>
                <a:gd name="T11" fmla="*/ 0 h 1703"/>
                <a:gd name="T12" fmla="*/ 0 60000 65536"/>
                <a:gd name="T13" fmla="*/ 0 60000 65536"/>
                <a:gd name="T14" fmla="*/ 0 60000 65536"/>
                <a:gd name="T15" fmla="*/ 0 60000 65536"/>
                <a:gd name="T16" fmla="*/ 0 60000 65536"/>
                <a:gd name="T17" fmla="*/ 0 60000 65536"/>
                <a:gd name="T18" fmla="*/ 0 w 1703"/>
                <a:gd name="T19" fmla="*/ 0 h 1703"/>
                <a:gd name="T20" fmla="*/ 1703 w 1703"/>
                <a:gd name="T21" fmla="*/ 1703 h 1703"/>
              </a:gdLst>
              <a:ahLst/>
              <a:cxnLst>
                <a:cxn ang="T12">
                  <a:pos x="T0" y="T1"/>
                </a:cxn>
                <a:cxn ang="T13">
                  <a:pos x="T2" y="T3"/>
                </a:cxn>
                <a:cxn ang="T14">
                  <a:pos x="T4" y="T5"/>
                </a:cxn>
                <a:cxn ang="T15">
                  <a:pos x="T6" y="T7"/>
                </a:cxn>
                <a:cxn ang="T16">
                  <a:pos x="T8" y="T9"/>
                </a:cxn>
                <a:cxn ang="T17">
                  <a:pos x="T10" y="T11"/>
                </a:cxn>
              </a:cxnLst>
              <a:rect l="T18" t="T19" r="T20" b="T21"/>
              <a:pathLst>
                <a:path w="1703" h="1703">
                  <a:moveTo>
                    <a:pt x="935" y="1703"/>
                  </a:moveTo>
                  <a:lnTo>
                    <a:pt x="0" y="718"/>
                  </a:lnTo>
                  <a:lnTo>
                    <a:pt x="100" y="100"/>
                  </a:lnTo>
                  <a:lnTo>
                    <a:pt x="751" y="0"/>
                  </a:lnTo>
                  <a:lnTo>
                    <a:pt x="1703" y="977"/>
                  </a:lnTo>
                  <a:lnTo>
                    <a:pt x="935" y="1703"/>
                  </a:lnTo>
                  <a:close/>
                </a:path>
              </a:pathLst>
            </a:custGeom>
            <a:solidFill>
              <a:srgbClr val="FFFFCC"/>
            </a:solidFill>
            <a:ln w="12700">
              <a:solidFill>
                <a:schemeClr val="bg1"/>
              </a:solidFill>
              <a:round/>
              <a:headEnd/>
              <a:tailEnd/>
            </a:ln>
          </p:spPr>
          <p:txBody>
            <a:bodyPr lIns="0" tIns="0" rIns="0" bIns="0" anchor="ctr">
              <a:spAutoFit/>
            </a:bodyPr>
            <a:lstStyle/>
            <a:p>
              <a:endParaRPr lang="en-US"/>
            </a:p>
          </p:txBody>
        </p:sp>
        <p:sp>
          <p:nvSpPr>
            <p:cNvPr id="7224" name="Freeform 61"/>
            <p:cNvSpPr>
              <a:spLocks/>
            </p:cNvSpPr>
            <p:nvPr/>
          </p:nvSpPr>
          <p:spPr bwMode="auto">
            <a:xfrm>
              <a:off x="3131" y="3139"/>
              <a:ext cx="224" cy="216"/>
            </a:xfrm>
            <a:custGeom>
              <a:avLst/>
              <a:gdLst>
                <a:gd name="T0" fmla="*/ 0 w 609"/>
                <a:gd name="T1" fmla="*/ 0 h 587"/>
                <a:gd name="T2" fmla="*/ 0 w 609"/>
                <a:gd name="T3" fmla="*/ 0 h 587"/>
                <a:gd name="T4" fmla="*/ 0 w 609"/>
                <a:gd name="T5" fmla="*/ 0 h 587"/>
                <a:gd name="T6" fmla="*/ 0 w 609"/>
                <a:gd name="T7" fmla="*/ 0 h 587"/>
                <a:gd name="T8" fmla="*/ 0 w 609"/>
                <a:gd name="T9" fmla="*/ 0 h 587"/>
                <a:gd name="T10" fmla="*/ 0 w 609"/>
                <a:gd name="T11" fmla="*/ 0 h 587"/>
                <a:gd name="T12" fmla="*/ 0 w 609"/>
                <a:gd name="T13" fmla="*/ 0 h 587"/>
                <a:gd name="T14" fmla="*/ 0 60000 65536"/>
                <a:gd name="T15" fmla="*/ 0 60000 65536"/>
                <a:gd name="T16" fmla="*/ 0 60000 65536"/>
                <a:gd name="T17" fmla="*/ 0 60000 65536"/>
                <a:gd name="T18" fmla="*/ 0 60000 65536"/>
                <a:gd name="T19" fmla="*/ 0 60000 65536"/>
                <a:gd name="T20" fmla="*/ 0 60000 65536"/>
                <a:gd name="T21" fmla="*/ 0 w 609"/>
                <a:gd name="T22" fmla="*/ 0 h 587"/>
                <a:gd name="T23" fmla="*/ 609 w 609"/>
                <a:gd name="T24" fmla="*/ 587 h 5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9" h="587">
                  <a:moveTo>
                    <a:pt x="609" y="563"/>
                  </a:moveTo>
                  <a:cubicBezTo>
                    <a:pt x="502" y="575"/>
                    <a:pt x="396" y="587"/>
                    <a:pt x="325" y="563"/>
                  </a:cubicBezTo>
                  <a:cubicBezTo>
                    <a:pt x="254" y="539"/>
                    <a:pt x="194" y="479"/>
                    <a:pt x="183" y="421"/>
                  </a:cubicBezTo>
                  <a:cubicBezTo>
                    <a:pt x="172" y="363"/>
                    <a:pt x="244" y="273"/>
                    <a:pt x="259" y="212"/>
                  </a:cubicBezTo>
                  <a:cubicBezTo>
                    <a:pt x="274" y="151"/>
                    <a:pt x="288" y="88"/>
                    <a:pt x="275" y="53"/>
                  </a:cubicBezTo>
                  <a:cubicBezTo>
                    <a:pt x="262" y="18"/>
                    <a:pt x="229" y="6"/>
                    <a:pt x="183" y="3"/>
                  </a:cubicBezTo>
                  <a:cubicBezTo>
                    <a:pt x="137" y="0"/>
                    <a:pt x="68" y="18"/>
                    <a:pt x="0" y="37"/>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7225" name="Oval 62"/>
            <p:cNvSpPr>
              <a:spLocks noChangeArrowheads="1"/>
            </p:cNvSpPr>
            <p:nvPr/>
          </p:nvSpPr>
          <p:spPr bwMode="auto">
            <a:xfrm>
              <a:off x="3292" y="3303"/>
              <a:ext cx="92" cy="92"/>
            </a:xfrm>
            <a:prstGeom prst="ellipse">
              <a:avLst/>
            </a:prstGeom>
            <a:solidFill>
              <a:schemeClr val="bg1"/>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pic>
          <p:nvPicPr>
            <p:cNvPr id="7226" name="Picture 63"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700000">
              <a:off x="3404" y="3341"/>
              <a:ext cx="275"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174" name="Text Box 64"/>
          <p:cNvSpPr txBox="1">
            <a:spLocks noChangeArrowheads="1"/>
          </p:cNvSpPr>
          <p:nvPr/>
        </p:nvSpPr>
        <p:spPr bwMode="auto">
          <a:xfrm>
            <a:off x="5445125" y="1704975"/>
            <a:ext cx="126206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algn="ctr" eaLnBrk="0" fontAlgn="base" hangingPunct="0">
              <a:spcBef>
                <a:spcPct val="50000"/>
              </a:spcBef>
              <a:spcAft>
                <a:spcPct val="30000"/>
              </a:spcAft>
              <a:buClr>
                <a:schemeClr val="tx1"/>
              </a:buClr>
              <a:defRPr sz="2000" b="1">
                <a:solidFill>
                  <a:schemeClr val="bg1"/>
                </a:solidFill>
                <a:latin typeface="Arial" charset="0"/>
              </a:defRPr>
            </a:lvl6pPr>
            <a:lvl7pPr marL="2971800" indent="-228600" algn="ctr" eaLnBrk="0" fontAlgn="base" hangingPunct="0">
              <a:spcBef>
                <a:spcPct val="50000"/>
              </a:spcBef>
              <a:spcAft>
                <a:spcPct val="30000"/>
              </a:spcAft>
              <a:buClr>
                <a:schemeClr val="tx1"/>
              </a:buClr>
              <a:defRPr sz="2000" b="1">
                <a:solidFill>
                  <a:schemeClr val="bg1"/>
                </a:solidFill>
                <a:latin typeface="Arial" charset="0"/>
              </a:defRPr>
            </a:lvl7pPr>
            <a:lvl8pPr marL="3429000" indent="-228600" algn="ctr" eaLnBrk="0" fontAlgn="base" hangingPunct="0">
              <a:spcBef>
                <a:spcPct val="50000"/>
              </a:spcBef>
              <a:spcAft>
                <a:spcPct val="30000"/>
              </a:spcAft>
              <a:buClr>
                <a:schemeClr val="tx1"/>
              </a:buClr>
              <a:defRPr sz="2000" b="1">
                <a:solidFill>
                  <a:schemeClr val="bg1"/>
                </a:solidFill>
                <a:latin typeface="Arial" charset="0"/>
              </a:defRPr>
            </a:lvl8pPr>
            <a:lvl9pPr marL="3886200" indent="-228600" algn="ctr" eaLnBrk="0" fontAlgn="base" hangingPunct="0">
              <a:spcBef>
                <a:spcPct val="50000"/>
              </a:spcBef>
              <a:spcAft>
                <a:spcPct val="30000"/>
              </a:spcAft>
              <a:buClr>
                <a:schemeClr val="tx1"/>
              </a:buClr>
              <a:defRPr sz="2000" b="1">
                <a:solidFill>
                  <a:schemeClr val="bg1"/>
                </a:solidFill>
                <a:latin typeface="Arial" charset="0"/>
              </a:defRPr>
            </a:lvl9pPr>
          </a:lstStyle>
          <a:p>
            <a:pPr eaLnBrk="1" hangingPunct="1"/>
            <a:r>
              <a:rPr lang="en-US" sz="1600"/>
              <a:t>Billing instruction</a:t>
            </a:r>
          </a:p>
        </p:txBody>
      </p:sp>
      <p:sp>
        <p:nvSpPr>
          <p:cNvPr id="7177" name="Line 66"/>
          <p:cNvSpPr>
            <a:spLocks noChangeShapeType="1"/>
          </p:cNvSpPr>
          <p:nvPr/>
        </p:nvSpPr>
        <p:spPr bwMode="auto">
          <a:xfrm flipH="1">
            <a:off x="1843088" y="1516063"/>
            <a:ext cx="222567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7178" name="Group 67"/>
          <p:cNvGrpSpPr>
            <a:grpSpLocks/>
          </p:cNvGrpSpPr>
          <p:nvPr/>
        </p:nvGrpSpPr>
        <p:grpSpPr bwMode="auto">
          <a:xfrm>
            <a:off x="3922713" y="858838"/>
            <a:ext cx="1298575" cy="1403350"/>
            <a:chOff x="2612" y="763"/>
            <a:chExt cx="818" cy="884"/>
          </a:xfrm>
        </p:grpSpPr>
        <p:sp>
          <p:nvSpPr>
            <p:cNvPr id="7220" name="Rectangle 68"/>
            <p:cNvSpPr>
              <a:spLocks noChangeArrowheads="1"/>
            </p:cNvSpPr>
            <p:nvPr/>
          </p:nvSpPr>
          <p:spPr bwMode="auto">
            <a:xfrm>
              <a:off x="2643" y="763"/>
              <a:ext cx="787" cy="884"/>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sp>
          <p:nvSpPr>
            <p:cNvPr id="7221" name="Text Box 69"/>
            <p:cNvSpPr txBox="1">
              <a:spLocks noChangeArrowheads="1"/>
            </p:cNvSpPr>
            <p:nvPr/>
          </p:nvSpPr>
          <p:spPr bwMode="invGray">
            <a:xfrm>
              <a:off x="2612" y="1369"/>
              <a:ext cx="8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algn="ctr" eaLnBrk="0" fontAlgn="base" hangingPunct="0">
                <a:spcBef>
                  <a:spcPct val="50000"/>
                </a:spcBef>
                <a:spcAft>
                  <a:spcPct val="30000"/>
                </a:spcAft>
                <a:buClr>
                  <a:schemeClr val="tx1"/>
                </a:buClr>
                <a:defRPr sz="2000" b="1">
                  <a:solidFill>
                    <a:schemeClr val="bg1"/>
                  </a:solidFill>
                  <a:latin typeface="Arial" charset="0"/>
                </a:defRPr>
              </a:lvl6pPr>
              <a:lvl7pPr marL="2971800" indent="-228600" algn="ctr" eaLnBrk="0" fontAlgn="base" hangingPunct="0">
                <a:spcBef>
                  <a:spcPct val="50000"/>
                </a:spcBef>
                <a:spcAft>
                  <a:spcPct val="30000"/>
                </a:spcAft>
                <a:buClr>
                  <a:schemeClr val="tx1"/>
                </a:buClr>
                <a:defRPr sz="2000" b="1">
                  <a:solidFill>
                    <a:schemeClr val="bg1"/>
                  </a:solidFill>
                  <a:latin typeface="Arial" charset="0"/>
                </a:defRPr>
              </a:lvl7pPr>
              <a:lvl8pPr marL="3429000" indent="-228600" algn="ctr" eaLnBrk="0" fontAlgn="base" hangingPunct="0">
                <a:spcBef>
                  <a:spcPct val="50000"/>
                </a:spcBef>
                <a:spcAft>
                  <a:spcPct val="30000"/>
                </a:spcAft>
                <a:buClr>
                  <a:schemeClr val="tx1"/>
                </a:buClr>
                <a:defRPr sz="2000" b="1">
                  <a:solidFill>
                    <a:schemeClr val="bg1"/>
                  </a:solidFill>
                  <a:latin typeface="Arial" charset="0"/>
                </a:defRPr>
              </a:lvl8pPr>
              <a:lvl9pPr marL="3886200" indent="-228600" algn="ctr" eaLnBrk="0" fontAlgn="base" hangingPunct="0">
                <a:spcBef>
                  <a:spcPct val="50000"/>
                </a:spcBef>
                <a:spcAft>
                  <a:spcPct val="30000"/>
                </a:spcAft>
                <a:buClr>
                  <a:schemeClr val="tx1"/>
                </a:buClr>
                <a:defRPr sz="2000" b="1">
                  <a:solidFill>
                    <a:schemeClr val="bg1"/>
                  </a:solidFill>
                  <a:latin typeface="Arial" charset="0"/>
                </a:defRPr>
              </a:lvl9pPr>
            </a:lstStyle>
            <a:p>
              <a:pPr>
                <a:buClrTx/>
              </a:pPr>
              <a:r>
                <a:rPr lang="en-US">
                  <a:solidFill>
                    <a:schemeClr val="accent1"/>
                  </a:solidFill>
                  <a:latin typeface="MetaPlusBook-Roman" pitchFamily="34" charset="0"/>
                </a:rPr>
                <a:t>PAS</a:t>
              </a:r>
            </a:p>
          </p:txBody>
        </p:sp>
        <p:pic>
          <p:nvPicPr>
            <p:cNvPr id="7222" name="Picture 70" descr="MCj0233616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35" y="806"/>
              <a:ext cx="592"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179" name="Group 71"/>
          <p:cNvGrpSpPr>
            <a:grpSpLocks/>
          </p:cNvGrpSpPr>
          <p:nvPr/>
        </p:nvGrpSpPr>
        <p:grpSpPr bwMode="auto">
          <a:xfrm rot="20434545">
            <a:off x="3360738" y="2949576"/>
            <a:ext cx="644525" cy="636588"/>
            <a:chOff x="3131" y="3139"/>
            <a:chExt cx="711" cy="702"/>
          </a:xfrm>
        </p:grpSpPr>
        <p:sp>
          <p:nvSpPr>
            <p:cNvPr id="7216" name="Freeform 72"/>
            <p:cNvSpPr>
              <a:spLocks/>
            </p:cNvSpPr>
            <p:nvPr/>
          </p:nvSpPr>
          <p:spPr bwMode="auto">
            <a:xfrm>
              <a:off x="3238" y="3243"/>
              <a:ext cx="604" cy="598"/>
            </a:xfrm>
            <a:custGeom>
              <a:avLst/>
              <a:gdLst>
                <a:gd name="T0" fmla="*/ 0 w 1703"/>
                <a:gd name="T1" fmla="*/ 0 h 1703"/>
                <a:gd name="T2" fmla="*/ 0 w 1703"/>
                <a:gd name="T3" fmla="*/ 0 h 1703"/>
                <a:gd name="T4" fmla="*/ 0 w 1703"/>
                <a:gd name="T5" fmla="*/ 0 h 1703"/>
                <a:gd name="T6" fmla="*/ 0 w 1703"/>
                <a:gd name="T7" fmla="*/ 0 h 1703"/>
                <a:gd name="T8" fmla="*/ 0 w 1703"/>
                <a:gd name="T9" fmla="*/ 0 h 1703"/>
                <a:gd name="T10" fmla="*/ 0 w 1703"/>
                <a:gd name="T11" fmla="*/ 0 h 1703"/>
                <a:gd name="T12" fmla="*/ 0 60000 65536"/>
                <a:gd name="T13" fmla="*/ 0 60000 65536"/>
                <a:gd name="T14" fmla="*/ 0 60000 65536"/>
                <a:gd name="T15" fmla="*/ 0 60000 65536"/>
                <a:gd name="T16" fmla="*/ 0 60000 65536"/>
                <a:gd name="T17" fmla="*/ 0 60000 65536"/>
                <a:gd name="T18" fmla="*/ 0 w 1703"/>
                <a:gd name="T19" fmla="*/ 0 h 1703"/>
                <a:gd name="T20" fmla="*/ 1703 w 1703"/>
                <a:gd name="T21" fmla="*/ 1703 h 1703"/>
              </a:gdLst>
              <a:ahLst/>
              <a:cxnLst>
                <a:cxn ang="T12">
                  <a:pos x="T0" y="T1"/>
                </a:cxn>
                <a:cxn ang="T13">
                  <a:pos x="T2" y="T3"/>
                </a:cxn>
                <a:cxn ang="T14">
                  <a:pos x="T4" y="T5"/>
                </a:cxn>
                <a:cxn ang="T15">
                  <a:pos x="T6" y="T7"/>
                </a:cxn>
                <a:cxn ang="T16">
                  <a:pos x="T8" y="T9"/>
                </a:cxn>
                <a:cxn ang="T17">
                  <a:pos x="T10" y="T11"/>
                </a:cxn>
              </a:cxnLst>
              <a:rect l="T18" t="T19" r="T20" b="T21"/>
              <a:pathLst>
                <a:path w="1703" h="1703">
                  <a:moveTo>
                    <a:pt x="935" y="1703"/>
                  </a:moveTo>
                  <a:lnTo>
                    <a:pt x="0" y="718"/>
                  </a:lnTo>
                  <a:lnTo>
                    <a:pt x="100" y="100"/>
                  </a:lnTo>
                  <a:lnTo>
                    <a:pt x="751" y="0"/>
                  </a:lnTo>
                  <a:lnTo>
                    <a:pt x="1703" y="977"/>
                  </a:lnTo>
                  <a:lnTo>
                    <a:pt x="935" y="1703"/>
                  </a:lnTo>
                  <a:close/>
                </a:path>
              </a:pathLst>
            </a:custGeom>
            <a:solidFill>
              <a:srgbClr val="FFFFCC"/>
            </a:solidFill>
            <a:ln w="12700">
              <a:solidFill>
                <a:schemeClr val="bg1"/>
              </a:solidFill>
              <a:round/>
              <a:headEnd/>
              <a:tailEnd/>
            </a:ln>
          </p:spPr>
          <p:txBody>
            <a:bodyPr lIns="0" tIns="0" rIns="0" bIns="0" anchor="ctr">
              <a:spAutoFit/>
            </a:bodyPr>
            <a:lstStyle/>
            <a:p>
              <a:endParaRPr lang="en-US"/>
            </a:p>
          </p:txBody>
        </p:sp>
        <p:sp>
          <p:nvSpPr>
            <p:cNvPr id="7217" name="Freeform 73"/>
            <p:cNvSpPr>
              <a:spLocks/>
            </p:cNvSpPr>
            <p:nvPr/>
          </p:nvSpPr>
          <p:spPr bwMode="auto">
            <a:xfrm>
              <a:off x="3131" y="3139"/>
              <a:ext cx="224" cy="216"/>
            </a:xfrm>
            <a:custGeom>
              <a:avLst/>
              <a:gdLst>
                <a:gd name="T0" fmla="*/ 0 w 609"/>
                <a:gd name="T1" fmla="*/ 0 h 587"/>
                <a:gd name="T2" fmla="*/ 0 w 609"/>
                <a:gd name="T3" fmla="*/ 0 h 587"/>
                <a:gd name="T4" fmla="*/ 0 w 609"/>
                <a:gd name="T5" fmla="*/ 0 h 587"/>
                <a:gd name="T6" fmla="*/ 0 w 609"/>
                <a:gd name="T7" fmla="*/ 0 h 587"/>
                <a:gd name="T8" fmla="*/ 0 w 609"/>
                <a:gd name="T9" fmla="*/ 0 h 587"/>
                <a:gd name="T10" fmla="*/ 0 w 609"/>
                <a:gd name="T11" fmla="*/ 0 h 587"/>
                <a:gd name="T12" fmla="*/ 0 w 609"/>
                <a:gd name="T13" fmla="*/ 0 h 587"/>
                <a:gd name="T14" fmla="*/ 0 60000 65536"/>
                <a:gd name="T15" fmla="*/ 0 60000 65536"/>
                <a:gd name="T16" fmla="*/ 0 60000 65536"/>
                <a:gd name="T17" fmla="*/ 0 60000 65536"/>
                <a:gd name="T18" fmla="*/ 0 60000 65536"/>
                <a:gd name="T19" fmla="*/ 0 60000 65536"/>
                <a:gd name="T20" fmla="*/ 0 60000 65536"/>
                <a:gd name="T21" fmla="*/ 0 w 609"/>
                <a:gd name="T22" fmla="*/ 0 h 587"/>
                <a:gd name="T23" fmla="*/ 609 w 609"/>
                <a:gd name="T24" fmla="*/ 587 h 5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9" h="587">
                  <a:moveTo>
                    <a:pt x="609" y="563"/>
                  </a:moveTo>
                  <a:cubicBezTo>
                    <a:pt x="502" y="575"/>
                    <a:pt x="396" y="587"/>
                    <a:pt x="325" y="563"/>
                  </a:cubicBezTo>
                  <a:cubicBezTo>
                    <a:pt x="254" y="539"/>
                    <a:pt x="194" y="479"/>
                    <a:pt x="183" y="421"/>
                  </a:cubicBezTo>
                  <a:cubicBezTo>
                    <a:pt x="172" y="363"/>
                    <a:pt x="244" y="273"/>
                    <a:pt x="259" y="212"/>
                  </a:cubicBezTo>
                  <a:cubicBezTo>
                    <a:pt x="274" y="151"/>
                    <a:pt x="288" y="88"/>
                    <a:pt x="275" y="53"/>
                  </a:cubicBezTo>
                  <a:cubicBezTo>
                    <a:pt x="262" y="18"/>
                    <a:pt x="229" y="6"/>
                    <a:pt x="183" y="3"/>
                  </a:cubicBezTo>
                  <a:cubicBezTo>
                    <a:pt x="137" y="0"/>
                    <a:pt x="68" y="18"/>
                    <a:pt x="0" y="37"/>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7218" name="Oval 74"/>
            <p:cNvSpPr>
              <a:spLocks noChangeArrowheads="1"/>
            </p:cNvSpPr>
            <p:nvPr/>
          </p:nvSpPr>
          <p:spPr bwMode="auto">
            <a:xfrm>
              <a:off x="3292" y="3303"/>
              <a:ext cx="92" cy="92"/>
            </a:xfrm>
            <a:prstGeom prst="ellipse">
              <a:avLst/>
            </a:prstGeom>
            <a:solidFill>
              <a:schemeClr val="bg1"/>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pic>
          <p:nvPicPr>
            <p:cNvPr id="7219" name="Picture 75"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700000">
              <a:off x="3404" y="3341"/>
              <a:ext cx="275"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180" name="Picture 76" descr="MCj0319178000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2705100" y="2597151"/>
            <a:ext cx="712788"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1" name="Text Box 77"/>
          <p:cNvSpPr txBox="1">
            <a:spLocks noChangeArrowheads="1"/>
          </p:cNvSpPr>
          <p:nvPr/>
        </p:nvSpPr>
        <p:spPr bwMode="auto">
          <a:xfrm>
            <a:off x="812800" y="2660651"/>
            <a:ext cx="185737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algn="ctr" eaLnBrk="0" fontAlgn="base" hangingPunct="0">
              <a:spcBef>
                <a:spcPct val="50000"/>
              </a:spcBef>
              <a:spcAft>
                <a:spcPct val="30000"/>
              </a:spcAft>
              <a:buClr>
                <a:schemeClr val="tx1"/>
              </a:buClr>
              <a:defRPr sz="2000" b="1">
                <a:solidFill>
                  <a:schemeClr val="bg1"/>
                </a:solidFill>
                <a:latin typeface="Arial" charset="0"/>
              </a:defRPr>
            </a:lvl6pPr>
            <a:lvl7pPr marL="2971800" indent="-228600" algn="ctr" eaLnBrk="0" fontAlgn="base" hangingPunct="0">
              <a:spcBef>
                <a:spcPct val="50000"/>
              </a:spcBef>
              <a:spcAft>
                <a:spcPct val="30000"/>
              </a:spcAft>
              <a:buClr>
                <a:schemeClr val="tx1"/>
              </a:buClr>
              <a:defRPr sz="2000" b="1">
                <a:solidFill>
                  <a:schemeClr val="bg1"/>
                </a:solidFill>
                <a:latin typeface="Arial" charset="0"/>
              </a:defRPr>
            </a:lvl7pPr>
            <a:lvl8pPr marL="3429000" indent="-228600" algn="ctr" eaLnBrk="0" fontAlgn="base" hangingPunct="0">
              <a:spcBef>
                <a:spcPct val="50000"/>
              </a:spcBef>
              <a:spcAft>
                <a:spcPct val="30000"/>
              </a:spcAft>
              <a:buClr>
                <a:schemeClr val="tx1"/>
              </a:buClr>
              <a:defRPr sz="2000" b="1">
                <a:solidFill>
                  <a:schemeClr val="bg1"/>
                </a:solidFill>
                <a:latin typeface="Arial" charset="0"/>
              </a:defRPr>
            </a:lvl8pPr>
            <a:lvl9pPr marL="3886200" indent="-228600" algn="ctr" eaLnBrk="0" fontAlgn="base" hangingPunct="0">
              <a:spcBef>
                <a:spcPct val="50000"/>
              </a:spcBef>
              <a:spcAft>
                <a:spcPct val="30000"/>
              </a:spcAft>
              <a:buClr>
                <a:schemeClr val="tx1"/>
              </a:buClr>
              <a:defRPr sz="2000" b="1">
                <a:solidFill>
                  <a:schemeClr val="bg1"/>
                </a:solidFill>
                <a:latin typeface="Arial" charset="0"/>
              </a:defRPr>
            </a:lvl9pPr>
          </a:lstStyle>
          <a:p>
            <a:pPr algn="r" eaLnBrk="1" hangingPunct="1"/>
            <a:r>
              <a:rPr lang="en-US" sz="1600"/>
              <a:t>Policy transaction (submission)</a:t>
            </a:r>
          </a:p>
        </p:txBody>
      </p:sp>
      <p:sp>
        <p:nvSpPr>
          <p:cNvPr id="7195" name="Text Box 100"/>
          <p:cNvSpPr txBox="1">
            <a:spLocks noChangeArrowheads="1"/>
          </p:cNvSpPr>
          <p:nvPr/>
        </p:nvSpPr>
        <p:spPr bwMode="auto">
          <a:xfrm>
            <a:off x="919163" y="1790701"/>
            <a:ext cx="126206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algn="ctr" eaLnBrk="0" fontAlgn="base" hangingPunct="0">
              <a:spcBef>
                <a:spcPct val="50000"/>
              </a:spcBef>
              <a:spcAft>
                <a:spcPct val="30000"/>
              </a:spcAft>
              <a:buClr>
                <a:schemeClr val="tx1"/>
              </a:buClr>
              <a:defRPr sz="2000" b="1">
                <a:solidFill>
                  <a:schemeClr val="bg1"/>
                </a:solidFill>
                <a:latin typeface="Arial" charset="0"/>
              </a:defRPr>
            </a:lvl6pPr>
            <a:lvl7pPr marL="2971800" indent="-228600" algn="ctr" eaLnBrk="0" fontAlgn="base" hangingPunct="0">
              <a:spcBef>
                <a:spcPct val="50000"/>
              </a:spcBef>
              <a:spcAft>
                <a:spcPct val="30000"/>
              </a:spcAft>
              <a:buClr>
                <a:schemeClr val="tx1"/>
              </a:buClr>
              <a:defRPr sz="2000" b="1">
                <a:solidFill>
                  <a:schemeClr val="bg1"/>
                </a:solidFill>
                <a:latin typeface="Arial" charset="0"/>
              </a:defRPr>
            </a:lvl7pPr>
            <a:lvl8pPr marL="3429000" indent="-228600" algn="ctr" eaLnBrk="0" fontAlgn="base" hangingPunct="0">
              <a:spcBef>
                <a:spcPct val="50000"/>
              </a:spcBef>
              <a:spcAft>
                <a:spcPct val="30000"/>
              </a:spcAft>
              <a:buClr>
                <a:schemeClr val="tx1"/>
              </a:buClr>
              <a:defRPr sz="2000" b="1">
                <a:solidFill>
                  <a:schemeClr val="bg1"/>
                </a:solidFill>
                <a:latin typeface="Arial" charset="0"/>
              </a:defRPr>
            </a:lvl8pPr>
            <a:lvl9pPr marL="3886200" indent="-228600" algn="ctr" eaLnBrk="0" fontAlgn="base" hangingPunct="0">
              <a:spcBef>
                <a:spcPct val="50000"/>
              </a:spcBef>
              <a:spcAft>
                <a:spcPct val="30000"/>
              </a:spcAft>
              <a:buClr>
                <a:schemeClr val="tx1"/>
              </a:buClr>
              <a:defRPr sz="2000" b="1">
                <a:solidFill>
                  <a:schemeClr val="bg1"/>
                </a:solidFill>
                <a:latin typeface="Arial" charset="0"/>
              </a:defRPr>
            </a:lvl9pPr>
          </a:lstStyle>
          <a:p>
            <a:pPr eaLnBrk="1" hangingPunct="1"/>
            <a:r>
              <a:rPr lang="en-US" sz="1600"/>
              <a:t>Account</a:t>
            </a:r>
            <a:br>
              <a:rPr lang="en-US" sz="1600"/>
            </a:br>
            <a:r>
              <a:rPr lang="en-US" sz="1600"/>
              <a:t>in PAS</a:t>
            </a:r>
          </a:p>
        </p:txBody>
      </p:sp>
      <p:sp>
        <p:nvSpPr>
          <p:cNvPr id="7183" name="Line 101"/>
          <p:cNvSpPr>
            <a:spLocks noChangeShapeType="1"/>
          </p:cNvSpPr>
          <p:nvPr/>
        </p:nvSpPr>
        <p:spPr bwMode="auto">
          <a:xfrm flipV="1">
            <a:off x="2995613" y="1927226"/>
            <a:ext cx="0" cy="6492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7184" name="Group 102"/>
          <p:cNvGrpSpPr>
            <a:grpSpLocks/>
          </p:cNvGrpSpPr>
          <p:nvPr/>
        </p:nvGrpSpPr>
        <p:grpSpPr bwMode="auto">
          <a:xfrm>
            <a:off x="2641600" y="1135063"/>
            <a:ext cx="717550" cy="808038"/>
            <a:chOff x="2324" y="435"/>
            <a:chExt cx="933" cy="1052"/>
          </a:xfrm>
        </p:grpSpPr>
        <p:sp>
          <p:nvSpPr>
            <p:cNvPr id="7185" name="AutoShape 103"/>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7186" name="Freeform 104"/>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7187" name="Freeform 105"/>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7188" name="Freeform 106"/>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7189" name="Group 107"/>
            <p:cNvGrpSpPr>
              <a:grpSpLocks/>
            </p:cNvGrpSpPr>
            <p:nvPr/>
          </p:nvGrpSpPr>
          <p:grpSpPr bwMode="auto">
            <a:xfrm>
              <a:off x="2889" y="957"/>
              <a:ext cx="348" cy="510"/>
              <a:chOff x="2784" y="3210"/>
              <a:chExt cx="523" cy="772"/>
            </a:xfrm>
          </p:grpSpPr>
          <p:sp>
            <p:nvSpPr>
              <p:cNvPr id="7190" name="AutoShape 108"/>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7191" name="AutoShape 109"/>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7192" name="AutoShape 110"/>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7193" name="Oval 111"/>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pic>
        <p:nvPicPr>
          <p:cNvPr id="7176" name="Picture 16" descr="billingcenter.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121525" y="885825"/>
            <a:ext cx="1533525" cy="1533525"/>
          </a:xfrm>
          <a:prstGeom prst="rect">
            <a:avLst/>
          </a:prstGeom>
          <a:noFill/>
          <a:ln w="3175">
            <a:solidFill>
              <a:schemeClr val="bg1"/>
            </a:solidFill>
            <a:miter lim="800000"/>
            <a:headEnd/>
            <a:tailEnd/>
          </a:ln>
          <a:extLst>
            <a:ext uri="{909E8E84-426E-40DD-AFC4-6F175D3DCCD1}">
              <a14:hiddenFill xmlns:a14="http://schemas.microsoft.com/office/drawing/2010/main">
                <a:solidFill>
                  <a:srgbClr val="FFFFFF"/>
                </a:solidFill>
              </a14:hiddenFill>
            </a:ext>
          </a:extLst>
        </p:spPr>
      </p:pic>
      <p:grpSp>
        <p:nvGrpSpPr>
          <p:cNvPr id="59" name="Group 148"/>
          <p:cNvGrpSpPr>
            <a:grpSpLocks/>
          </p:cNvGrpSpPr>
          <p:nvPr/>
        </p:nvGrpSpPr>
        <p:grpSpPr bwMode="auto">
          <a:xfrm>
            <a:off x="812800" y="966789"/>
            <a:ext cx="1075916" cy="893762"/>
            <a:chOff x="3942556" y="1245638"/>
            <a:chExt cx="1284287" cy="1016000"/>
          </a:xfrm>
        </p:grpSpPr>
        <p:pic>
          <p:nvPicPr>
            <p:cNvPr id="60" name="Picture 110" descr="j029091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21540000" flipH="1">
              <a:off x="3942556" y="1245638"/>
              <a:ext cx="12842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1" name="Group 3"/>
            <p:cNvGrpSpPr>
              <a:grpSpLocks/>
            </p:cNvGrpSpPr>
            <p:nvPr/>
          </p:nvGrpSpPr>
          <p:grpSpPr bwMode="auto">
            <a:xfrm rot="-960000">
              <a:off x="4485519" y="1533397"/>
              <a:ext cx="426056" cy="480044"/>
              <a:chOff x="2324" y="435"/>
              <a:chExt cx="933" cy="1052"/>
            </a:xfrm>
          </p:grpSpPr>
          <p:sp>
            <p:nvSpPr>
              <p:cNvPr id="62" name="AutoShape 4"/>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pPr algn="ctr">
                  <a:spcBef>
                    <a:spcPct val="50000"/>
                  </a:spcBef>
                  <a:spcAft>
                    <a:spcPct val="30000"/>
                  </a:spcAft>
                  <a:buClr>
                    <a:schemeClr val="tx1"/>
                  </a:buClr>
                </a:pPr>
                <a:endParaRPr lang="en-US"/>
              </a:p>
            </p:txBody>
          </p:sp>
          <p:sp>
            <p:nvSpPr>
              <p:cNvPr id="63" name="Freeform 5"/>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64" name="Freeform 6"/>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65" name="Freeform 7"/>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66" name="Group 8"/>
              <p:cNvGrpSpPr>
                <a:grpSpLocks/>
              </p:cNvGrpSpPr>
              <p:nvPr/>
            </p:nvGrpSpPr>
            <p:grpSpPr bwMode="auto">
              <a:xfrm>
                <a:off x="2889" y="957"/>
                <a:ext cx="348" cy="510"/>
                <a:chOff x="2784" y="3210"/>
                <a:chExt cx="523" cy="772"/>
              </a:xfrm>
            </p:grpSpPr>
            <p:sp>
              <p:nvSpPr>
                <p:cNvPr id="67" name="AutoShape 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sp>
              <p:nvSpPr>
                <p:cNvPr id="68" name="AutoShape 1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sp>
              <p:nvSpPr>
                <p:cNvPr id="69" name="AutoShape 11"/>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a:spcBef>
                      <a:spcPct val="50000"/>
                    </a:spcBef>
                    <a:spcAft>
                      <a:spcPct val="30000"/>
                    </a:spcAft>
                    <a:buClr>
                      <a:schemeClr val="tx1"/>
                    </a:buClr>
                  </a:pPr>
                  <a:endParaRPr lang="en-US"/>
                </a:p>
              </p:txBody>
            </p:sp>
            <p:sp>
              <p:nvSpPr>
                <p:cNvPr id="70" name="Oval 12"/>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algn="ctr">
                    <a:spcBef>
                      <a:spcPct val="50000"/>
                    </a:spcBef>
                    <a:spcAft>
                      <a:spcPct val="30000"/>
                    </a:spcAft>
                    <a:buClr>
                      <a:schemeClr val="tx1"/>
                    </a:buClr>
                  </a:pPr>
                  <a:endParaRPr lang="en-US"/>
                </a:p>
              </p:txBody>
            </p:sp>
          </p:grpSp>
        </p:grpSp>
      </p:gr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16" descr="billingcent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59450" y="944563"/>
            <a:ext cx="1530350" cy="153035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21507" name="Rectangle 2"/>
          <p:cNvSpPr>
            <a:spLocks noGrp="1" noChangeArrowheads="1"/>
          </p:cNvSpPr>
          <p:nvPr>
            <p:ph type="title"/>
          </p:nvPr>
        </p:nvSpPr>
        <p:spPr/>
        <p:txBody>
          <a:bodyPr/>
          <a:lstStyle/>
          <a:p>
            <a:pPr eaLnBrk="1" hangingPunct="1"/>
            <a:r>
              <a:rPr lang="en-US" smtClean="0"/>
              <a:t>Billing instruction components</a:t>
            </a:r>
            <a:endParaRPr lang="en-US" sz="2800" smtClean="0"/>
          </a:p>
        </p:txBody>
      </p:sp>
      <p:sp>
        <p:nvSpPr>
          <p:cNvPr id="21508" name="Rectangle 79"/>
          <p:cNvSpPr>
            <a:spLocks noGrp="1" noChangeArrowheads="1"/>
          </p:cNvSpPr>
          <p:nvPr>
            <p:ph idx="1"/>
          </p:nvPr>
        </p:nvSpPr>
        <p:spPr>
          <a:xfrm>
            <a:off x="5856288" y="3633788"/>
            <a:ext cx="2897187" cy="788987"/>
          </a:xfrm>
        </p:spPr>
        <p:txBody>
          <a:bodyPr/>
          <a:lstStyle/>
          <a:p>
            <a:pPr>
              <a:lnSpc>
                <a:spcPct val="90000"/>
              </a:lnSpc>
              <a:buFont typeface="Arial" charset="0"/>
              <a:buChar char="•"/>
            </a:pPr>
            <a:r>
              <a:rPr lang="en-US" smtClean="0"/>
              <a:t>What </a:t>
            </a:r>
            <a:r>
              <a:rPr lang="en-US" b="1" smtClean="0">
                <a:solidFill>
                  <a:srgbClr val="D33819"/>
                </a:solidFill>
              </a:rPr>
              <a:t>account</a:t>
            </a:r>
            <a:r>
              <a:rPr lang="en-US" smtClean="0">
                <a:solidFill>
                  <a:srgbClr val="D33819"/>
                </a:solidFill>
              </a:rPr>
              <a:t> </a:t>
            </a:r>
            <a:r>
              <a:rPr lang="en-US" smtClean="0"/>
              <a:t>should be billed for each charge?</a:t>
            </a:r>
          </a:p>
        </p:txBody>
      </p:sp>
      <p:grpSp>
        <p:nvGrpSpPr>
          <p:cNvPr id="21509" name="Group 3"/>
          <p:cNvGrpSpPr>
            <a:grpSpLocks/>
          </p:cNvGrpSpPr>
          <p:nvPr/>
        </p:nvGrpSpPr>
        <p:grpSpPr bwMode="auto">
          <a:xfrm>
            <a:off x="2170113" y="1006475"/>
            <a:ext cx="1298575" cy="1403350"/>
            <a:chOff x="3607" y="893"/>
            <a:chExt cx="818" cy="884"/>
          </a:xfrm>
        </p:grpSpPr>
        <p:sp>
          <p:nvSpPr>
            <p:cNvPr id="21661" name="Rectangle 4"/>
            <p:cNvSpPr>
              <a:spLocks noChangeArrowheads="1"/>
            </p:cNvSpPr>
            <p:nvPr/>
          </p:nvSpPr>
          <p:spPr bwMode="auto">
            <a:xfrm>
              <a:off x="3638" y="893"/>
              <a:ext cx="787" cy="884"/>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sp>
          <p:nvSpPr>
            <p:cNvPr id="21662" name="Text Box 5"/>
            <p:cNvSpPr txBox="1">
              <a:spLocks noChangeArrowheads="1"/>
            </p:cNvSpPr>
            <p:nvPr/>
          </p:nvSpPr>
          <p:spPr bwMode="invGray">
            <a:xfrm>
              <a:off x="3607" y="1499"/>
              <a:ext cx="8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a:spcAft>
                  <a:spcPct val="0"/>
                </a:spcAft>
                <a:buClrTx/>
              </a:pPr>
              <a:r>
                <a:rPr lang="en-US" b="1">
                  <a:solidFill>
                    <a:schemeClr val="accent1"/>
                  </a:solidFill>
                  <a:latin typeface="MetaPlusBook-Roman" pitchFamily="34" charset="0"/>
                </a:rPr>
                <a:t>PAS</a:t>
              </a:r>
            </a:p>
          </p:txBody>
        </p:sp>
        <p:pic>
          <p:nvPicPr>
            <p:cNvPr id="21663" name="Picture 6" descr="MCj0233616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30" y="936"/>
              <a:ext cx="592"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510" name="Line 7"/>
          <p:cNvSpPr>
            <a:spLocks noChangeShapeType="1"/>
          </p:cNvSpPr>
          <p:nvPr/>
        </p:nvSpPr>
        <p:spPr bwMode="auto">
          <a:xfrm>
            <a:off x="3487738" y="1708150"/>
            <a:ext cx="2266950" cy="0"/>
          </a:xfrm>
          <a:prstGeom prst="line">
            <a:avLst/>
          </a:prstGeom>
          <a:noFill/>
          <a:ln w="19050">
            <a:solidFill>
              <a:srgbClr val="D33941"/>
            </a:solidFill>
            <a:round/>
            <a:headEnd type="none" w="med" len="med"/>
            <a:tailEnd type="arrow"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511" name="Text Box 8"/>
          <p:cNvSpPr txBox="1">
            <a:spLocks noChangeArrowheads="1"/>
          </p:cNvSpPr>
          <p:nvPr/>
        </p:nvSpPr>
        <p:spPr bwMode="auto">
          <a:xfrm>
            <a:off x="3648075" y="876300"/>
            <a:ext cx="19177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eaLnBrk="1" hangingPunct="1"/>
            <a:r>
              <a:rPr lang="en-US" sz="1600" b="1">
                <a:solidFill>
                  <a:schemeClr val="bg1"/>
                </a:solidFill>
              </a:rPr>
              <a:t>Billing instruction</a:t>
            </a:r>
          </a:p>
        </p:txBody>
      </p:sp>
      <p:sp>
        <p:nvSpPr>
          <p:cNvPr id="21512" name="Freeform 9"/>
          <p:cNvSpPr>
            <a:spLocks/>
          </p:cNvSpPr>
          <p:nvPr/>
        </p:nvSpPr>
        <p:spPr bwMode="auto">
          <a:xfrm>
            <a:off x="3441700" y="3063875"/>
            <a:ext cx="2286000" cy="2728913"/>
          </a:xfrm>
          <a:custGeom>
            <a:avLst/>
            <a:gdLst>
              <a:gd name="T0" fmla="*/ 0 w 1440"/>
              <a:gd name="T1" fmla="*/ 2147483647 h 2003"/>
              <a:gd name="T2" fmla="*/ 0 w 1440"/>
              <a:gd name="T3" fmla="*/ 2147483647 h 2003"/>
              <a:gd name="T4" fmla="*/ 2147483647 w 1440"/>
              <a:gd name="T5" fmla="*/ 0 h 2003"/>
              <a:gd name="T6" fmla="*/ 2147483647 w 1440"/>
              <a:gd name="T7" fmla="*/ 2147483647 h 2003"/>
              <a:gd name="T8" fmla="*/ 2147483647 w 1440"/>
              <a:gd name="T9" fmla="*/ 2147483647 h 2003"/>
              <a:gd name="T10" fmla="*/ 0 w 1440"/>
              <a:gd name="T11" fmla="*/ 2147483647 h 2003"/>
              <a:gd name="T12" fmla="*/ 0 60000 65536"/>
              <a:gd name="T13" fmla="*/ 0 60000 65536"/>
              <a:gd name="T14" fmla="*/ 0 60000 65536"/>
              <a:gd name="T15" fmla="*/ 0 60000 65536"/>
              <a:gd name="T16" fmla="*/ 0 60000 65536"/>
              <a:gd name="T17" fmla="*/ 0 60000 65536"/>
              <a:gd name="T18" fmla="*/ 0 w 1440"/>
              <a:gd name="T19" fmla="*/ 0 h 2003"/>
              <a:gd name="T20" fmla="*/ 1440 w 1440"/>
              <a:gd name="T21" fmla="*/ 2003 h 2003"/>
            </a:gdLst>
            <a:ahLst/>
            <a:cxnLst>
              <a:cxn ang="T12">
                <a:pos x="T0" y="T1"/>
              </a:cxn>
              <a:cxn ang="T13">
                <a:pos x="T2" y="T3"/>
              </a:cxn>
              <a:cxn ang="T14">
                <a:pos x="T4" y="T5"/>
              </a:cxn>
              <a:cxn ang="T15">
                <a:pos x="T6" y="T7"/>
              </a:cxn>
              <a:cxn ang="T16">
                <a:pos x="T8" y="T9"/>
              </a:cxn>
              <a:cxn ang="T17">
                <a:pos x="T10" y="T11"/>
              </a:cxn>
            </a:cxnLst>
            <a:rect l="T18" t="T19" r="T20" b="T21"/>
            <a:pathLst>
              <a:path w="1440" h="2003">
                <a:moveTo>
                  <a:pt x="0" y="2003"/>
                </a:moveTo>
                <a:lnTo>
                  <a:pt x="0" y="409"/>
                </a:lnTo>
                <a:lnTo>
                  <a:pt x="728" y="0"/>
                </a:lnTo>
                <a:lnTo>
                  <a:pt x="1440" y="409"/>
                </a:lnTo>
                <a:lnTo>
                  <a:pt x="1440" y="2002"/>
                </a:lnTo>
                <a:lnTo>
                  <a:pt x="0" y="2003"/>
                </a:lnTo>
                <a:close/>
              </a:path>
            </a:pathLst>
          </a:custGeom>
          <a:solidFill>
            <a:srgbClr val="FFFFCC"/>
          </a:solidFill>
          <a:ln w="12700">
            <a:solidFill>
              <a:schemeClr val="bg1"/>
            </a:solidFill>
            <a:round/>
            <a:headEnd/>
            <a:tailEnd/>
          </a:ln>
        </p:spPr>
        <p:txBody>
          <a:bodyPr lIns="0" tIns="0" rIns="0" bIns="0" anchor="ctr">
            <a:spAutoFit/>
          </a:bodyPr>
          <a:lstStyle/>
          <a:p>
            <a:endParaRPr lang="en-US"/>
          </a:p>
        </p:txBody>
      </p:sp>
      <p:sp>
        <p:nvSpPr>
          <p:cNvPr id="21513" name="Freeform 10"/>
          <p:cNvSpPr>
            <a:spLocks/>
          </p:cNvSpPr>
          <p:nvPr/>
        </p:nvSpPr>
        <p:spPr bwMode="auto">
          <a:xfrm rot="2567545">
            <a:off x="4318000" y="2778125"/>
            <a:ext cx="552450" cy="469900"/>
          </a:xfrm>
          <a:custGeom>
            <a:avLst/>
            <a:gdLst>
              <a:gd name="T0" fmla="*/ 2147483647 w 609"/>
              <a:gd name="T1" fmla="*/ 2147483647 h 587"/>
              <a:gd name="T2" fmla="*/ 2147483647 w 609"/>
              <a:gd name="T3" fmla="*/ 2147483647 h 587"/>
              <a:gd name="T4" fmla="*/ 2147483647 w 609"/>
              <a:gd name="T5" fmla="*/ 2147483647 h 587"/>
              <a:gd name="T6" fmla="*/ 2147483647 w 609"/>
              <a:gd name="T7" fmla="*/ 2147483647 h 587"/>
              <a:gd name="T8" fmla="*/ 2147483647 w 609"/>
              <a:gd name="T9" fmla="*/ 2147483647 h 587"/>
              <a:gd name="T10" fmla="*/ 2147483647 w 609"/>
              <a:gd name="T11" fmla="*/ 2147483647 h 587"/>
              <a:gd name="T12" fmla="*/ 0 w 609"/>
              <a:gd name="T13" fmla="*/ 2147483647 h 587"/>
              <a:gd name="T14" fmla="*/ 0 60000 65536"/>
              <a:gd name="T15" fmla="*/ 0 60000 65536"/>
              <a:gd name="T16" fmla="*/ 0 60000 65536"/>
              <a:gd name="T17" fmla="*/ 0 60000 65536"/>
              <a:gd name="T18" fmla="*/ 0 60000 65536"/>
              <a:gd name="T19" fmla="*/ 0 60000 65536"/>
              <a:gd name="T20" fmla="*/ 0 60000 65536"/>
              <a:gd name="T21" fmla="*/ 0 w 609"/>
              <a:gd name="T22" fmla="*/ 0 h 587"/>
              <a:gd name="T23" fmla="*/ 609 w 609"/>
              <a:gd name="T24" fmla="*/ 587 h 5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9" h="587">
                <a:moveTo>
                  <a:pt x="609" y="563"/>
                </a:moveTo>
                <a:cubicBezTo>
                  <a:pt x="502" y="575"/>
                  <a:pt x="396" y="587"/>
                  <a:pt x="325" y="563"/>
                </a:cubicBezTo>
                <a:cubicBezTo>
                  <a:pt x="254" y="539"/>
                  <a:pt x="194" y="479"/>
                  <a:pt x="183" y="421"/>
                </a:cubicBezTo>
                <a:cubicBezTo>
                  <a:pt x="172" y="363"/>
                  <a:pt x="244" y="273"/>
                  <a:pt x="259" y="212"/>
                </a:cubicBezTo>
                <a:cubicBezTo>
                  <a:pt x="274" y="151"/>
                  <a:pt x="288" y="88"/>
                  <a:pt x="275" y="53"/>
                </a:cubicBezTo>
                <a:cubicBezTo>
                  <a:pt x="262" y="18"/>
                  <a:pt x="229" y="6"/>
                  <a:pt x="183" y="3"/>
                </a:cubicBezTo>
                <a:cubicBezTo>
                  <a:pt x="137" y="0"/>
                  <a:pt x="68" y="18"/>
                  <a:pt x="0" y="37"/>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1514" name="Oval 11"/>
          <p:cNvSpPr>
            <a:spLocks noChangeArrowheads="1"/>
          </p:cNvSpPr>
          <p:nvPr/>
        </p:nvSpPr>
        <p:spPr bwMode="auto">
          <a:xfrm rot="2567545">
            <a:off x="4481513" y="3216275"/>
            <a:ext cx="228600" cy="200025"/>
          </a:xfrm>
          <a:prstGeom prst="ellipse">
            <a:avLst/>
          </a:prstGeom>
          <a:solidFill>
            <a:schemeClr val="bg1"/>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nvGrpSpPr>
          <p:cNvPr id="21516" name="Group 33"/>
          <p:cNvGrpSpPr>
            <a:grpSpLocks/>
          </p:cNvGrpSpPr>
          <p:nvPr/>
        </p:nvGrpSpPr>
        <p:grpSpPr bwMode="auto">
          <a:xfrm>
            <a:off x="3543300" y="4233863"/>
            <a:ext cx="711200" cy="666750"/>
            <a:chOff x="2933" y="2824"/>
            <a:chExt cx="566" cy="530"/>
          </a:xfrm>
        </p:grpSpPr>
        <p:grpSp>
          <p:nvGrpSpPr>
            <p:cNvPr id="21623" name="Group 34"/>
            <p:cNvGrpSpPr>
              <a:grpSpLocks/>
            </p:cNvGrpSpPr>
            <p:nvPr/>
          </p:nvGrpSpPr>
          <p:grpSpPr bwMode="auto">
            <a:xfrm>
              <a:off x="2933" y="2824"/>
              <a:ext cx="566" cy="147"/>
              <a:chOff x="4809" y="1102"/>
              <a:chExt cx="566" cy="147"/>
            </a:xfrm>
          </p:grpSpPr>
          <p:sp>
            <p:nvSpPr>
              <p:cNvPr id="21636" name="Rectangle 35"/>
              <p:cNvSpPr>
                <a:spLocks noChangeArrowheads="1"/>
              </p:cNvSpPr>
              <p:nvPr/>
            </p:nvSpPr>
            <p:spPr bwMode="auto">
              <a:xfrm>
                <a:off x="4809" y="1102"/>
                <a:ext cx="566" cy="147"/>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grpSp>
            <p:nvGrpSpPr>
              <p:cNvPr id="21637" name="Group 36"/>
              <p:cNvGrpSpPr>
                <a:grpSpLocks/>
              </p:cNvGrpSpPr>
              <p:nvPr/>
            </p:nvGrpSpPr>
            <p:grpSpPr bwMode="auto">
              <a:xfrm>
                <a:off x="5267" y="1113"/>
                <a:ext cx="65" cy="126"/>
                <a:chOff x="3439" y="1711"/>
                <a:chExt cx="631" cy="1219"/>
              </a:xfrm>
            </p:grpSpPr>
            <p:sp>
              <p:nvSpPr>
                <p:cNvPr id="21639" name="Freeform 37"/>
                <p:cNvSpPr>
                  <a:spLocks/>
                </p:cNvSpPr>
                <p:nvPr/>
              </p:nvSpPr>
              <p:spPr bwMode="auto">
                <a:xfrm>
                  <a:off x="3439" y="1849"/>
                  <a:ext cx="631" cy="882"/>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1640" name="Line 38"/>
                <p:cNvSpPr>
                  <a:spLocks noChangeShapeType="1"/>
                </p:cNvSpPr>
                <p:nvPr/>
              </p:nvSpPr>
              <p:spPr bwMode="auto">
                <a:xfrm>
                  <a:off x="3773" y="1711"/>
                  <a:ext cx="0" cy="1219"/>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1638" name="Rectangle 39"/>
              <p:cNvSpPr>
                <a:spLocks noChangeArrowheads="1"/>
              </p:cNvSpPr>
              <p:nvPr/>
            </p:nvSpPr>
            <p:spPr bwMode="auto">
              <a:xfrm>
                <a:off x="4858" y="1147"/>
                <a:ext cx="309" cy="58"/>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21624" name="Group 40"/>
            <p:cNvGrpSpPr>
              <a:grpSpLocks/>
            </p:cNvGrpSpPr>
            <p:nvPr/>
          </p:nvGrpSpPr>
          <p:grpSpPr bwMode="auto">
            <a:xfrm>
              <a:off x="2933" y="3015"/>
              <a:ext cx="566" cy="147"/>
              <a:chOff x="4809" y="1293"/>
              <a:chExt cx="566" cy="147"/>
            </a:xfrm>
          </p:grpSpPr>
          <p:sp>
            <p:nvSpPr>
              <p:cNvPr id="21631" name="Rectangle 41"/>
              <p:cNvSpPr>
                <a:spLocks noChangeArrowheads="1"/>
              </p:cNvSpPr>
              <p:nvPr/>
            </p:nvSpPr>
            <p:spPr bwMode="auto">
              <a:xfrm>
                <a:off x="4809" y="1293"/>
                <a:ext cx="566" cy="147"/>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grpSp>
            <p:nvGrpSpPr>
              <p:cNvPr id="21632" name="Group 42"/>
              <p:cNvGrpSpPr>
                <a:grpSpLocks/>
              </p:cNvGrpSpPr>
              <p:nvPr/>
            </p:nvGrpSpPr>
            <p:grpSpPr bwMode="auto">
              <a:xfrm>
                <a:off x="5267" y="1304"/>
                <a:ext cx="65" cy="126"/>
                <a:chOff x="3439" y="1711"/>
                <a:chExt cx="631" cy="1219"/>
              </a:xfrm>
            </p:grpSpPr>
            <p:sp>
              <p:nvSpPr>
                <p:cNvPr id="21634" name="Freeform 43"/>
                <p:cNvSpPr>
                  <a:spLocks/>
                </p:cNvSpPr>
                <p:nvPr/>
              </p:nvSpPr>
              <p:spPr bwMode="auto">
                <a:xfrm>
                  <a:off x="3439" y="1849"/>
                  <a:ext cx="631" cy="882"/>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1635" name="Line 44"/>
                <p:cNvSpPr>
                  <a:spLocks noChangeShapeType="1"/>
                </p:cNvSpPr>
                <p:nvPr/>
              </p:nvSpPr>
              <p:spPr bwMode="auto">
                <a:xfrm>
                  <a:off x="3773" y="1711"/>
                  <a:ext cx="0" cy="1219"/>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1633" name="Rectangle 45"/>
              <p:cNvSpPr>
                <a:spLocks noChangeArrowheads="1"/>
              </p:cNvSpPr>
              <p:nvPr/>
            </p:nvSpPr>
            <p:spPr bwMode="auto">
              <a:xfrm>
                <a:off x="4858" y="1338"/>
                <a:ext cx="309" cy="58"/>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21625" name="Group 46"/>
            <p:cNvGrpSpPr>
              <a:grpSpLocks/>
            </p:cNvGrpSpPr>
            <p:nvPr/>
          </p:nvGrpSpPr>
          <p:grpSpPr bwMode="auto">
            <a:xfrm>
              <a:off x="2933" y="3207"/>
              <a:ext cx="566" cy="147"/>
              <a:chOff x="4809" y="1485"/>
              <a:chExt cx="566" cy="147"/>
            </a:xfrm>
          </p:grpSpPr>
          <p:sp>
            <p:nvSpPr>
              <p:cNvPr id="21626" name="Rectangle 47"/>
              <p:cNvSpPr>
                <a:spLocks noChangeArrowheads="1"/>
              </p:cNvSpPr>
              <p:nvPr/>
            </p:nvSpPr>
            <p:spPr bwMode="auto">
              <a:xfrm>
                <a:off x="4809" y="1485"/>
                <a:ext cx="566" cy="147"/>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grpSp>
            <p:nvGrpSpPr>
              <p:cNvPr id="21627" name="Group 48"/>
              <p:cNvGrpSpPr>
                <a:grpSpLocks/>
              </p:cNvGrpSpPr>
              <p:nvPr/>
            </p:nvGrpSpPr>
            <p:grpSpPr bwMode="auto">
              <a:xfrm>
                <a:off x="5267" y="1496"/>
                <a:ext cx="65" cy="126"/>
                <a:chOff x="3439" y="1711"/>
                <a:chExt cx="631" cy="1219"/>
              </a:xfrm>
            </p:grpSpPr>
            <p:sp>
              <p:nvSpPr>
                <p:cNvPr id="21629" name="Freeform 49"/>
                <p:cNvSpPr>
                  <a:spLocks/>
                </p:cNvSpPr>
                <p:nvPr/>
              </p:nvSpPr>
              <p:spPr bwMode="auto">
                <a:xfrm>
                  <a:off x="3439" y="1849"/>
                  <a:ext cx="631" cy="882"/>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1630" name="Line 50"/>
                <p:cNvSpPr>
                  <a:spLocks noChangeShapeType="1"/>
                </p:cNvSpPr>
                <p:nvPr/>
              </p:nvSpPr>
              <p:spPr bwMode="auto">
                <a:xfrm>
                  <a:off x="3773" y="1711"/>
                  <a:ext cx="0" cy="1219"/>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1628" name="Rectangle 51"/>
              <p:cNvSpPr>
                <a:spLocks noChangeArrowheads="1"/>
              </p:cNvSpPr>
              <p:nvPr/>
            </p:nvSpPr>
            <p:spPr bwMode="auto">
              <a:xfrm>
                <a:off x="4858" y="1530"/>
                <a:ext cx="309" cy="58"/>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grpSp>
        <p:nvGrpSpPr>
          <p:cNvPr id="21517" name="Group 52"/>
          <p:cNvGrpSpPr>
            <a:grpSpLocks/>
          </p:cNvGrpSpPr>
          <p:nvPr/>
        </p:nvGrpSpPr>
        <p:grpSpPr bwMode="auto">
          <a:xfrm>
            <a:off x="3562350" y="5014913"/>
            <a:ext cx="544513" cy="700087"/>
            <a:chOff x="2634" y="2618"/>
            <a:chExt cx="538" cy="692"/>
          </a:xfrm>
        </p:grpSpPr>
        <p:sp>
          <p:nvSpPr>
            <p:cNvPr id="21611" name="AutoShape 53"/>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21612" name="Freeform 54"/>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21613" name="Freeform 55"/>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21614" name="Rectangle 56"/>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21615" name="Rectangle 57"/>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21616" name="Oval 58"/>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21617" name="Oval 59"/>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21618" name="Oval 60"/>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21619" name="Oval 61"/>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21620" name="Freeform 62"/>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1621" name="Freeform 63"/>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1622" name="Freeform 64"/>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grpSp>
        <p:nvGrpSpPr>
          <p:cNvPr id="21518" name="Group 65"/>
          <p:cNvGrpSpPr>
            <a:grpSpLocks/>
          </p:cNvGrpSpPr>
          <p:nvPr/>
        </p:nvGrpSpPr>
        <p:grpSpPr bwMode="auto">
          <a:xfrm>
            <a:off x="4759325" y="4854575"/>
            <a:ext cx="908050" cy="661988"/>
            <a:chOff x="4432" y="3072"/>
            <a:chExt cx="508" cy="370"/>
          </a:xfrm>
        </p:grpSpPr>
        <p:grpSp>
          <p:nvGrpSpPr>
            <p:cNvPr id="21598" name="Group 66"/>
            <p:cNvGrpSpPr>
              <a:grpSpLocks/>
            </p:cNvGrpSpPr>
            <p:nvPr/>
          </p:nvGrpSpPr>
          <p:grpSpPr bwMode="auto">
            <a:xfrm>
              <a:off x="4639" y="3102"/>
              <a:ext cx="301" cy="340"/>
              <a:chOff x="2683" y="1519"/>
              <a:chExt cx="557" cy="628"/>
            </a:xfrm>
          </p:grpSpPr>
          <p:sp>
            <p:nvSpPr>
              <p:cNvPr id="21600" name="AutoShape 67"/>
              <p:cNvSpPr>
                <a:spLocks noChangeArrowheads="1"/>
              </p:cNvSpPr>
              <p:nvPr/>
            </p:nvSpPr>
            <p:spPr bwMode="auto">
              <a:xfrm rot="10800000" flipH="1">
                <a:off x="2683" y="1519"/>
                <a:ext cx="557" cy="628"/>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a:p>
            </p:txBody>
          </p:sp>
          <p:pic>
            <p:nvPicPr>
              <p:cNvPr id="21601" name="Picture 68"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56" y="1935"/>
                <a:ext cx="132" cy="19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1602" name="Line 69"/>
              <p:cNvSpPr>
                <a:spLocks noChangeShapeType="1"/>
              </p:cNvSpPr>
              <p:nvPr/>
            </p:nvSpPr>
            <p:spPr bwMode="auto">
              <a:xfrm>
                <a:off x="2761" y="1915"/>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03" name="Line 70"/>
              <p:cNvSpPr>
                <a:spLocks noChangeShapeType="1"/>
              </p:cNvSpPr>
              <p:nvPr/>
            </p:nvSpPr>
            <p:spPr bwMode="auto">
              <a:xfrm>
                <a:off x="3076" y="191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04" name="Line 71"/>
              <p:cNvSpPr>
                <a:spLocks noChangeShapeType="1"/>
              </p:cNvSpPr>
              <p:nvPr/>
            </p:nvSpPr>
            <p:spPr bwMode="auto">
              <a:xfrm>
                <a:off x="2761" y="1845"/>
                <a:ext cx="1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05" name="Line 72"/>
              <p:cNvSpPr>
                <a:spLocks noChangeShapeType="1"/>
              </p:cNvSpPr>
              <p:nvPr/>
            </p:nvSpPr>
            <p:spPr bwMode="auto">
              <a:xfrm>
                <a:off x="3076" y="184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06" name="Line 73"/>
              <p:cNvSpPr>
                <a:spLocks noChangeShapeType="1"/>
              </p:cNvSpPr>
              <p:nvPr/>
            </p:nvSpPr>
            <p:spPr bwMode="auto">
              <a:xfrm>
                <a:off x="2761" y="1776"/>
                <a:ext cx="2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07" name="Line 74"/>
              <p:cNvSpPr>
                <a:spLocks noChangeShapeType="1"/>
              </p:cNvSpPr>
              <p:nvPr/>
            </p:nvSpPr>
            <p:spPr bwMode="auto">
              <a:xfrm>
                <a:off x="3076" y="1776"/>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08" name="Line 75"/>
              <p:cNvSpPr>
                <a:spLocks noChangeShapeType="1"/>
              </p:cNvSpPr>
              <p:nvPr/>
            </p:nvSpPr>
            <p:spPr bwMode="auto">
              <a:xfrm>
                <a:off x="2761" y="1707"/>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09" name="Line 76"/>
              <p:cNvSpPr>
                <a:spLocks noChangeShapeType="1"/>
              </p:cNvSpPr>
              <p:nvPr/>
            </p:nvSpPr>
            <p:spPr bwMode="auto">
              <a:xfrm>
                <a:off x="3076" y="1707"/>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10" name="Line 77"/>
              <p:cNvSpPr>
                <a:spLocks noChangeShapeType="1"/>
              </p:cNvSpPr>
              <p:nvPr/>
            </p:nvSpPr>
            <p:spPr bwMode="auto">
              <a:xfrm>
                <a:off x="2759" y="1612"/>
                <a:ext cx="4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1599" name="AutoShape 78"/>
            <p:cNvSpPr>
              <a:spLocks noChangeArrowheads="1"/>
            </p:cNvSpPr>
            <p:nvPr/>
          </p:nvSpPr>
          <p:spPr bwMode="auto">
            <a:xfrm>
              <a:off x="4432" y="3072"/>
              <a:ext cx="304" cy="272"/>
            </a:xfrm>
            <a:prstGeom prst="rightArrow">
              <a:avLst>
                <a:gd name="adj1" fmla="val 38000"/>
                <a:gd name="adj2" fmla="val 60296"/>
              </a:avLst>
            </a:prstGeom>
            <a:solidFill>
              <a:srgbClr val="CC00CC"/>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ctr">
              <a:spAutoFit/>
            </a:bodyPr>
            <a:lstStyle/>
            <a:p>
              <a:endParaRPr lang="en-US"/>
            </a:p>
          </p:txBody>
        </p:sp>
      </p:grpSp>
      <p:sp>
        <p:nvSpPr>
          <p:cNvPr id="20495" name="Rectangle 80"/>
          <p:cNvSpPr>
            <a:spLocks noChangeArrowheads="1"/>
          </p:cNvSpPr>
          <p:nvPr/>
        </p:nvSpPr>
        <p:spPr bwMode="auto">
          <a:xfrm>
            <a:off x="506413" y="4864100"/>
            <a:ext cx="2844800" cy="890588"/>
          </a:xfrm>
          <a:prstGeom prst="rect">
            <a:avLst/>
          </a:prstGeom>
          <a:noFill/>
          <a:ln w="9525">
            <a:noFill/>
            <a:miter lim="800000"/>
            <a:headEnd/>
            <a:tailEnd/>
          </a:ln>
        </p:spPr>
        <p:txBody>
          <a:bodyPr lIns="0" tIns="0" rIns="0" bIns="0"/>
          <a:lstStyle/>
          <a:p>
            <a:pPr marL="285750" indent="-285750" algn="l" eaLnBrk="0" hangingPunct="0">
              <a:lnSpc>
                <a:spcPct val="90000"/>
              </a:lnSpc>
              <a:spcBef>
                <a:spcPct val="40000"/>
              </a:spcBef>
              <a:spcAft>
                <a:spcPct val="0"/>
              </a:spcAft>
              <a:buClr>
                <a:srgbClr val="04628C"/>
              </a:buClr>
              <a:buSzPct val="90000"/>
              <a:buFont typeface="Arial" charset="0"/>
              <a:buChar char="•"/>
              <a:defRPr/>
            </a:pPr>
            <a:r>
              <a:rPr lang="en-US" sz="2400" dirty="0">
                <a:solidFill>
                  <a:schemeClr val="bg1"/>
                </a:solidFill>
                <a:latin typeface="+mn-lt"/>
                <a:ea typeface="Calibri" pitchFamily="34" charset="0"/>
                <a:cs typeface="Calibri" pitchFamily="34" charset="0"/>
              </a:rPr>
              <a:t>Which </a:t>
            </a:r>
            <a:r>
              <a:rPr lang="en-US" sz="2400" dirty="0">
                <a:solidFill>
                  <a:srgbClr val="D33819"/>
                </a:solidFill>
                <a:latin typeface="+mn-lt"/>
                <a:ea typeface="Calibri" pitchFamily="34" charset="0"/>
                <a:cs typeface="Calibri" pitchFamily="34" charset="0"/>
              </a:rPr>
              <a:t>producers</a:t>
            </a:r>
            <a:r>
              <a:rPr lang="en-US" sz="2400" dirty="0">
                <a:solidFill>
                  <a:schemeClr val="bg1"/>
                </a:solidFill>
                <a:latin typeface="+mn-lt"/>
                <a:ea typeface="Calibri" pitchFamily="34" charset="0"/>
                <a:cs typeface="Calibri" pitchFamily="34" charset="0"/>
              </a:rPr>
              <a:t> are responsible for the policy?</a:t>
            </a:r>
          </a:p>
        </p:txBody>
      </p:sp>
      <p:sp>
        <p:nvSpPr>
          <p:cNvPr id="20496" name="Rectangle 81"/>
          <p:cNvSpPr>
            <a:spLocks noChangeArrowheads="1"/>
          </p:cNvSpPr>
          <p:nvPr/>
        </p:nvSpPr>
        <p:spPr bwMode="auto">
          <a:xfrm>
            <a:off x="557213" y="3867150"/>
            <a:ext cx="2857500" cy="981075"/>
          </a:xfrm>
          <a:prstGeom prst="rect">
            <a:avLst/>
          </a:prstGeom>
          <a:noFill/>
          <a:ln w="9525">
            <a:noFill/>
            <a:miter lim="800000"/>
            <a:headEnd/>
            <a:tailEnd/>
          </a:ln>
        </p:spPr>
        <p:txBody>
          <a:bodyPr lIns="0" tIns="0" rIns="0" bIns="0"/>
          <a:lstStyle/>
          <a:p>
            <a:pPr marL="285750" indent="-285750" algn="l" eaLnBrk="0" hangingPunct="0">
              <a:lnSpc>
                <a:spcPct val="90000"/>
              </a:lnSpc>
              <a:spcBef>
                <a:spcPct val="40000"/>
              </a:spcBef>
              <a:spcAft>
                <a:spcPct val="0"/>
              </a:spcAft>
              <a:buClr>
                <a:srgbClr val="04628C"/>
              </a:buClr>
              <a:buSzPct val="90000"/>
              <a:buFont typeface="Arial" charset="0"/>
              <a:buChar char="•"/>
              <a:defRPr/>
            </a:pPr>
            <a:r>
              <a:rPr lang="en-US" sz="2400" dirty="0">
                <a:solidFill>
                  <a:schemeClr val="bg1"/>
                </a:solidFill>
                <a:latin typeface="+mn-lt"/>
                <a:ea typeface="Calibri" pitchFamily="34" charset="0"/>
                <a:cs typeface="Calibri" pitchFamily="34" charset="0"/>
              </a:rPr>
              <a:t>What are the </a:t>
            </a:r>
            <a:r>
              <a:rPr lang="en-US" sz="2400" dirty="0">
                <a:solidFill>
                  <a:srgbClr val="D33819"/>
                </a:solidFill>
                <a:latin typeface="+mn-lt"/>
                <a:ea typeface="Calibri" pitchFamily="34" charset="0"/>
                <a:cs typeface="Calibri" pitchFamily="34" charset="0"/>
              </a:rPr>
              <a:t>charges</a:t>
            </a:r>
            <a:r>
              <a:rPr lang="en-US" sz="2400" dirty="0">
                <a:solidFill>
                  <a:schemeClr val="bg1"/>
                </a:solidFill>
                <a:latin typeface="+mn-lt"/>
                <a:ea typeface="Calibri" pitchFamily="34" charset="0"/>
                <a:cs typeface="Calibri" pitchFamily="34" charset="0"/>
              </a:rPr>
              <a:t>? </a:t>
            </a:r>
          </a:p>
        </p:txBody>
      </p:sp>
      <p:sp>
        <p:nvSpPr>
          <p:cNvPr id="20497" name="Rectangle 82"/>
          <p:cNvSpPr>
            <a:spLocks noChangeArrowheads="1"/>
          </p:cNvSpPr>
          <p:nvPr/>
        </p:nvSpPr>
        <p:spPr bwMode="auto">
          <a:xfrm>
            <a:off x="5856288" y="5080000"/>
            <a:ext cx="2927350" cy="849313"/>
          </a:xfrm>
          <a:prstGeom prst="rect">
            <a:avLst/>
          </a:prstGeom>
          <a:noFill/>
          <a:ln w="9525">
            <a:noFill/>
            <a:miter lim="800000"/>
            <a:headEnd/>
            <a:tailEnd/>
          </a:ln>
        </p:spPr>
        <p:txBody>
          <a:bodyPr lIns="0" tIns="0" rIns="0" bIns="0"/>
          <a:lstStyle/>
          <a:p>
            <a:pPr marL="285750" indent="-285750" algn="l" eaLnBrk="0" hangingPunct="0">
              <a:lnSpc>
                <a:spcPct val="90000"/>
              </a:lnSpc>
              <a:spcBef>
                <a:spcPct val="40000"/>
              </a:spcBef>
              <a:spcAft>
                <a:spcPct val="0"/>
              </a:spcAft>
              <a:buClr>
                <a:srgbClr val="04628C"/>
              </a:buClr>
              <a:buSzPct val="90000"/>
              <a:buFont typeface="Arial" charset="0"/>
              <a:buChar char="•"/>
              <a:defRPr/>
            </a:pPr>
            <a:r>
              <a:rPr lang="en-US" sz="2400" dirty="0">
                <a:solidFill>
                  <a:schemeClr val="bg1"/>
                </a:solidFill>
                <a:latin typeface="+mn-lt"/>
                <a:ea typeface="Calibri" pitchFamily="34" charset="0"/>
                <a:cs typeface="Calibri" pitchFamily="34" charset="0"/>
              </a:rPr>
              <a:t>What is the </a:t>
            </a:r>
            <a:r>
              <a:rPr lang="en-US" sz="2400" dirty="0">
                <a:solidFill>
                  <a:srgbClr val="D33819"/>
                </a:solidFill>
                <a:latin typeface="+mn-lt"/>
                <a:ea typeface="Calibri" pitchFamily="34" charset="0"/>
                <a:cs typeface="Calibri" pitchFamily="34" charset="0"/>
              </a:rPr>
              <a:t>policy payment plan</a:t>
            </a:r>
            <a:r>
              <a:rPr lang="en-US" sz="2400" dirty="0">
                <a:solidFill>
                  <a:schemeClr val="bg1"/>
                </a:solidFill>
                <a:latin typeface="+mn-lt"/>
                <a:ea typeface="Calibri" pitchFamily="34" charset="0"/>
                <a:cs typeface="Calibri" pitchFamily="34" charset="0"/>
              </a:rPr>
              <a:t>?</a:t>
            </a:r>
          </a:p>
        </p:txBody>
      </p:sp>
      <p:sp>
        <p:nvSpPr>
          <p:cNvPr id="21522" name="Line 83"/>
          <p:cNvSpPr>
            <a:spLocks noChangeShapeType="1"/>
          </p:cNvSpPr>
          <p:nvPr/>
        </p:nvSpPr>
        <p:spPr bwMode="auto">
          <a:xfrm>
            <a:off x="2301875" y="4310063"/>
            <a:ext cx="1203325" cy="177800"/>
          </a:xfrm>
          <a:prstGeom prst="line">
            <a:avLst/>
          </a:prstGeom>
          <a:noFill/>
          <a:ln w="19050">
            <a:solidFill>
              <a:srgbClr val="D33941"/>
            </a:solidFill>
            <a:round/>
            <a:headEnd type="none" w="med" len="me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23" name="Line 84"/>
          <p:cNvSpPr>
            <a:spLocks noChangeShapeType="1"/>
          </p:cNvSpPr>
          <p:nvPr/>
        </p:nvSpPr>
        <p:spPr bwMode="auto">
          <a:xfrm>
            <a:off x="3340893" y="5099088"/>
            <a:ext cx="224631" cy="44412"/>
          </a:xfrm>
          <a:prstGeom prst="line">
            <a:avLst/>
          </a:prstGeom>
          <a:noFill/>
          <a:ln w="19050">
            <a:solidFill>
              <a:srgbClr val="D33941"/>
            </a:solidFill>
            <a:round/>
            <a:headEnd type="none" w="med" len="med"/>
            <a:tailEnd type="arrow"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1524" name="Line 85"/>
          <p:cNvSpPr>
            <a:spLocks noChangeShapeType="1"/>
          </p:cNvSpPr>
          <p:nvPr/>
        </p:nvSpPr>
        <p:spPr bwMode="auto">
          <a:xfrm flipH="1">
            <a:off x="5513388" y="3109913"/>
            <a:ext cx="573087" cy="979487"/>
          </a:xfrm>
          <a:prstGeom prst="line">
            <a:avLst/>
          </a:prstGeom>
          <a:noFill/>
          <a:ln w="19050">
            <a:solidFill>
              <a:srgbClr val="D33941"/>
            </a:solidFill>
            <a:round/>
            <a:headEnd type="none" w="med" len="me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25" name="Line 86"/>
          <p:cNvSpPr>
            <a:spLocks noChangeShapeType="1"/>
          </p:cNvSpPr>
          <p:nvPr/>
        </p:nvSpPr>
        <p:spPr bwMode="auto">
          <a:xfrm flipH="1" flipV="1">
            <a:off x="5643563" y="5294313"/>
            <a:ext cx="385762" cy="141287"/>
          </a:xfrm>
          <a:prstGeom prst="line">
            <a:avLst/>
          </a:prstGeom>
          <a:noFill/>
          <a:ln w="19050">
            <a:solidFill>
              <a:srgbClr val="D33941"/>
            </a:solidFill>
            <a:round/>
            <a:headEnd type="none" w="med" len="me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26" name="Line 87"/>
          <p:cNvSpPr>
            <a:spLocks noChangeShapeType="1"/>
          </p:cNvSpPr>
          <p:nvPr/>
        </p:nvSpPr>
        <p:spPr bwMode="auto">
          <a:xfrm flipV="1">
            <a:off x="3441700" y="1890713"/>
            <a:ext cx="966788" cy="17414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27" name="Line 88"/>
          <p:cNvSpPr>
            <a:spLocks noChangeShapeType="1"/>
          </p:cNvSpPr>
          <p:nvPr/>
        </p:nvSpPr>
        <p:spPr bwMode="auto">
          <a:xfrm flipH="1" flipV="1">
            <a:off x="4749800" y="1903413"/>
            <a:ext cx="982663" cy="17287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1528" name="Group 89"/>
          <p:cNvGrpSpPr>
            <a:grpSpLocks/>
          </p:cNvGrpSpPr>
          <p:nvPr/>
        </p:nvGrpSpPr>
        <p:grpSpPr bwMode="auto">
          <a:xfrm rot="2705034">
            <a:off x="4260056" y="1297782"/>
            <a:ext cx="644525" cy="636588"/>
            <a:chOff x="3131" y="3139"/>
            <a:chExt cx="711" cy="702"/>
          </a:xfrm>
        </p:grpSpPr>
        <p:sp>
          <p:nvSpPr>
            <p:cNvPr id="21594" name="Freeform 90"/>
            <p:cNvSpPr>
              <a:spLocks/>
            </p:cNvSpPr>
            <p:nvPr/>
          </p:nvSpPr>
          <p:spPr bwMode="auto">
            <a:xfrm>
              <a:off x="3238" y="3243"/>
              <a:ext cx="604" cy="598"/>
            </a:xfrm>
            <a:custGeom>
              <a:avLst/>
              <a:gdLst>
                <a:gd name="T0" fmla="*/ 0 w 1703"/>
                <a:gd name="T1" fmla="*/ 0 h 1703"/>
                <a:gd name="T2" fmla="*/ 0 w 1703"/>
                <a:gd name="T3" fmla="*/ 0 h 1703"/>
                <a:gd name="T4" fmla="*/ 0 w 1703"/>
                <a:gd name="T5" fmla="*/ 0 h 1703"/>
                <a:gd name="T6" fmla="*/ 0 w 1703"/>
                <a:gd name="T7" fmla="*/ 0 h 1703"/>
                <a:gd name="T8" fmla="*/ 0 w 1703"/>
                <a:gd name="T9" fmla="*/ 0 h 1703"/>
                <a:gd name="T10" fmla="*/ 0 w 1703"/>
                <a:gd name="T11" fmla="*/ 0 h 1703"/>
                <a:gd name="T12" fmla="*/ 0 60000 65536"/>
                <a:gd name="T13" fmla="*/ 0 60000 65536"/>
                <a:gd name="T14" fmla="*/ 0 60000 65536"/>
                <a:gd name="T15" fmla="*/ 0 60000 65536"/>
                <a:gd name="T16" fmla="*/ 0 60000 65536"/>
                <a:gd name="T17" fmla="*/ 0 60000 65536"/>
                <a:gd name="T18" fmla="*/ 0 w 1703"/>
                <a:gd name="T19" fmla="*/ 0 h 1703"/>
                <a:gd name="T20" fmla="*/ 1703 w 1703"/>
                <a:gd name="T21" fmla="*/ 1703 h 1703"/>
              </a:gdLst>
              <a:ahLst/>
              <a:cxnLst>
                <a:cxn ang="T12">
                  <a:pos x="T0" y="T1"/>
                </a:cxn>
                <a:cxn ang="T13">
                  <a:pos x="T2" y="T3"/>
                </a:cxn>
                <a:cxn ang="T14">
                  <a:pos x="T4" y="T5"/>
                </a:cxn>
                <a:cxn ang="T15">
                  <a:pos x="T6" y="T7"/>
                </a:cxn>
                <a:cxn ang="T16">
                  <a:pos x="T8" y="T9"/>
                </a:cxn>
                <a:cxn ang="T17">
                  <a:pos x="T10" y="T11"/>
                </a:cxn>
              </a:cxnLst>
              <a:rect l="T18" t="T19" r="T20" b="T21"/>
              <a:pathLst>
                <a:path w="1703" h="1703">
                  <a:moveTo>
                    <a:pt x="935" y="1703"/>
                  </a:moveTo>
                  <a:lnTo>
                    <a:pt x="0" y="718"/>
                  </a:lnTo>
                  <a:lnTo>
                    <a:pt x="100" y="100"/>
                  </a:lnTo>
                  <a:lnTo>
                    <a:pt x="751" y="0"/>
                  </a:lnTo>
                  <a:lnTo>
                    <a:pt x="1703" y="977"/>
                  </a:lnTo>
                  <a:lnTo>
                    <a:pt x="935" y="1703"/>
                  </a:lnTo>
                  <a:close/>
                </a:path>
              </a:pathLst>
            </a:custGeom>
            <a:solidFill>
              <a:srgbClr val="FFFFCC"/>
            </a:solidFill>
            <a:ln w="12700">
              <a:solidFill>
                <a:schemeClr val="bg1"/>
              </a:solidFill>
              <a:round/>
              <a:headEnd/>
              <a:tailEnd/>
            </a:ln>
          </p:spPr>
          <p:txBody>
            <a:bodyPr lIns="0" tIns="0" rIns="0" bIns="0" anchor="ctr">
              <a:spAutoFit/>
            </a:bodyPr>
            <a:lstStyle/>
            <a:p>
              <a:endParaRPr lang="en-US"/>
            </a:p>
          </p:txBody>
        </p:sp>
        <p:sp>
          <p:nvSpPr>
            <p:cNvPr id="21595" name="Freeform 91"/>
            <p:cNvSpPr>
              <a:spLocks/>
            </p:cNvSpPr>
            <p:nvPr/>
          </p:nvSpPr>
          <p:spPr bwMode="auto">
            <a:xfrm>
              <a:off x="3131" y="3139"/>
              <a:ext cx="224" cy="216"/>
            </a:xfrm>
            <a:custGeom>
              <a:avLst/>
              <a:gdLst>
                <a:gd name="T0" fmla="*/ 0 w 609"/>
                <a:gd name="T1" fmla="*/ 0 h 587"/>
                <a:gd name="T2" fmla="*/ 0 w 609"/>
                <a:gd name="T3" fmla="*/ 0 h 587"/>
                <a:gd name="T4" fmla="*/ 0 w 609"/>
                <a:gd name="T5" fmla="*/ 0 h 587"/>
                <a:gd name="T6" fmla="*/ 0 w 609"/>
                <a:gd name="T7" fmla="*/ 0 h 587"/>
                <a:gd name="T8" fmla="*/ 0 w 609"/>
                <a:gd name="T9" fmla="*/ 0 h 587"/>
                <a:gd name="T10" fmla="*/ 0 w 609"/>
                <a:gd name="T11" fmla="*/ 0 h 587"/>
                <a:gd name="T12" fmla="*/ 0 w 609"/>
                <a:gd name="T13" fmla="*/ 0 h 587"/>
                <a:gd name="T14" fmla="*/ 0 60000 65536"/>
                <a:gd name="T15" fmla="*/ 0 60000 65536"/>
                <a:gd name="T16" fmla="*/ 0 60000 65536"/>
                <a:gd name="T17" fmla="*/ 0 60000 65536"/>
                <a:gd name="T18" fmla="*/ 0 60000 65536"/>
                <a:gd name="T19" fmla="*/ 0 60000 65536"/>
                <a:gd name="T20" fmla="*/ 0 60000 65536"/>
                <a:gd name="T21" fmla="*/ 0 w 609"/>
                <a:gd name="T22" fmla="*/ 0 h 587"/>
                <a:gd name="T23" fmla="*/ 609 w 609"/>
                <a:gd name="T24" fmla="*/ 587 h 5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9" h="587">
                  <a:moveTo>
                    <a:pt x="609" y="563"/>
                  </a:moveTo>
                  <a:cubicBezTo>
                    <a:pt x="502" y="575"/>
                    <a:pt x="396" y="587"/>
                    <a:pt x="325" y="563"/>
                  </a:cubicBezTo>
                  <a:cubicBezTo>
                    <a:pt x="254" y="539"/>
                    <a:pt x="194" y="479"/>
                    <a:pt x="183" y="421"/>
                  </a:cubicBezTo>
                  <a:cubicBezTo>
                    <a:pt x="172" y="363"/>
                    <a:pt x="244" y="273"/>
                    <a:pt x="259" y="212"/>
                  </a:cubicBezTo>
                  <a:cubicBezTo>
                    <a:pt x="274" y="151"/>
                    <a:pt x="288" y="88"/>
                    <a:pt x="275" y="53"/>
                  </a:cubicBezTo>
                  <a:cubicBezTo>
                    <a:pt x="262" y="18"/>
                    <a:pt x="229" y="6"/>
                    <a:pt x="183" y="3"/>
                  </a:cubicBezTo>
                  <a:cubicBezTo>
                    <a:pt x="137" y="0"/>
                    <a:pt x="68" y="18"/>
                    <a:pt x="0" y="37"/>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1596" name="Oval 92"/>
            <p:cNvSpPr>
              <a:spLocks noChangeArrowheads="1"/>
            </p:cNvSpPr>
            <p:nvPr/>
          </p:nvSpPr>
          <p:spPr bwMode="auto">
            <a:xfrm>
              <a:off x="3292" y="3303"/>
              <a:ext cx="92" cy="92"/>
            </a:xfrm>
            <a:prstGeom prst="ellipse">
              <a:avLst/>
            </a:prstGeom>
            <a:solidFill>
              <a:schemeClr val="bg1"/>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pic>
          <p:nvPicPr>
            <p:cNvPr id="21597" name="Picture 93"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2700000">
              <a:off x="3404" y="3341"/>
              <a:ext cx="275"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505" name="Rectangle 104"/>
          <p:cNvSpPr>
            <a:spLocks noChangeArrowheads="1"/>
          </p:cNvSpPr>
          <p:nvPr/>
        </p:nvSpPr>
        <p:spPr bwMode="auto">
          <a:xfrm>
            <a:off x="557213" y="2787650"/>
            <a:ext cx="2857500" cy="981075"/>
          </a:xfrm>
          <a:prstGeom prst="rect">
            <a:avLst/>
          </a:prstGeom>
          <a:noFill/>
          <a:ln w="9525">
            <a:noFill/>
            <a:miter lim="800000"/>
            <a:headEnd/>
            <a:tailEnd/>
          </a:ln>
        </p:spPr>
        <p:txBody>
          <a:bodyPr lIns="0" tIns="0" rIns="0" bIns="0"/>
          <a:lstStyle/>
          <a:p>
            <a:pPr marL="285750" indent="-285750" algn="l" eaLnBrk="0" hangingPunct="0">
              <a:lnSpc>
                <a:spcPct val="90000"/>
              </a:lnSpc>
              <a:spcBef>
                <a:spcPct val="40000"/>
              </a:spcBef>
              <a:spcAft>
                <a:spcPct val="0"/>
              </a:spcAft>
              <a:buClr>
                <a:srgbClr val="04628C"/>
              </a:buClr>
              <a:buSzPct val="90000"/>
              <a:buFont typeface="Arial" charset="0"/>
              <a:buChar char="•"/>
              <a:defRPr/>
            </a:pPr>
            <a:r>
              <a:rPr lang="en-US" sz="2400" dirty="0">
                <a:solidFill>
                  <a:schemeClr val="bg1"/>
                </a:solidFill>
                <a:latin typeface="+mn-lt"/>
                <a:ea typeface="Calibri" pitchFamily="34" charset="0"/>
                <a:cs typeface="Calibri" pitchFamily="34" charset="0"/>
              </a:rPr>
              <a:t>Which </a:t>
            </a:r>
            <a:r>
              <a:rPr lang="en-US" sz="2400" dirty="0">
                <a:solidFill>
                  <a:srgbClr val="D33819"/>
                </a:solidFill>
                <a:latin typeface="+mn-lt"/>
                <a:ea typeface="Calibri" pitchFamily="34" charset="0"/>
                <a:cs typeface="Calibri" pitchFamily="34" charset="0"/>
              </a:rPr>
              <a:t>policy period </a:t>
            </a:r>
            <a:r>
              <a:rPr lang="en-US" sz="2400" dirty="0">
                <a:solidFill>
                  <a:schemeClr val="bg1"/>
                </a:solidFill>
                <a:latin typeface="+mn-lt"/>
                <a:ea typeface="Calibri" pitchFamily="34" charset="0"/>
                <a:cs typeface="Calibri" pitchFamily="34" charset="0"/>
              </a:rPr>
              <a:t>is involved?</a:t>
            </a:r>
          </a:p>
        </p:txBody>
      </p:sp>
      <p:sp>
        <p:nvSpPr>
          <p:cNvPr id="21530" name="Line 105"/>
          <p:cNvSpPr>
            <a:spLocks noChangeShapeType="1"/>
          </p:cNvSpPr>
          <p:nvPr/>
        </p:nvSpPr>
        <p:spPr bwMode="auto">
          <a:xfrm>
            <a:off x="2365376" y="3599656"/>
            <a:ext cx="1098549" cy="207169"/>
          </a:xfrm>
          <a:prstGeom prst="line">
            <a:avLst/>
          </a:prstGeom>
          <a:noFill/>
          <a:ln w="19050">
            <a:solidFill>
              <a:srgbClr val="D33941"/>
            </a:solidFill>
            <a:round/>
            <a:headEnd type="none" w="med" len="med"/>
            <a:tailEnd type="arrow"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0507" name="Rectangle 107"/>
          <p:cNvSpPr>
            <a:spLocks noChangeArrowheads="1"/>
          </p:cNvSpPr>
          <p:nvPr/>
        </p:nvSpPr>
        <p:spPr bwMode="auto">
          <a:xfrm>
            <a:off x="5842000" y="2784475"/>
            <a:ext cx="2857500" cy="981075"/>
          </a:xfrm>
          <a:prstGeom prst="rect">
            <a:avLst/>
          </a:prstGeom>
          <a:noFill/>
          <a:ln w="9525">
            <a:noFill/>
            <a:miter lim="800000"/>
            <a:headEnd/>
            <a:tailEnd/>
          </a:ln>
        </p:spPr>
        <p:txBody>
          <a:bodyPr lIns="0" tIns="0" rIns="0" bIns="0"/>
          <a:lstStyle/>
          <a:p>
            <a:pPr marL="285750" indent="-285750" algn="l" eaLnBrk="0" hangingPunct="0">
              <a:lnSpc>
                <a:spcPct val="90000"/>
              </a:lnSpc>
              <a:spcBef>
                <a:spcPct val="40000"/>
              </a:spcBef>
              <a:spcAft>
                <a:spcPct val="0"/>
              </a:spcAft>
              <a:buClr>
                <a:srgbClr val="04628C"/>
              </a:buClr>
              <a:buSzPct val="90000"/>
              <a:buFont typeface="Arial" charset="0"/>
              <a:buChar char="•"/>
              <a:defRPr/>
            </a:pPr>
            <a:r>
              <a:rPr lang="en-US" sz="2400" dirty="0">
                <a:solidFill>
                  <a:schemeClr val="bg1"/>
                </a:solidFill>
                <a:latin typeface="+mn-lt"/>
                <a:ea typeface="Calibri" pitchFamily="34" charset="0"/>
                <a:cs typeface="Calibri" pitchFamily="34" charset="0"/>
              </a:rPr>
              <a:t>What </a:t>
            </a:r>
            <a:r>
              <a:rPr lang="en-US" sz="2400" dirty="0">
                <a:solidFill>
                  <a:srgbClr val="D33819"/>
                </a:solidFill>
                <a:latin typeface="+mn-lt"/>
                <a:ea typeface="Calibri" pitchFamily="34" charset="0"/>
                <a:cs typeface="Calibri" pitchFamily="34" charset="0"/>
              </a:rPr>
              <a:t>account</a:t>
            </a:r>
            <a:r>
              <a:rPr lang="en-US" sz="2400" dirty="0">
                <a:solidFill>
                  <a:schemeClr val="bg1"/>
                </a:solidFill>
                <a:latin typeface="+mn-lt"/>
                <a:ea typeface="Calibri" pitchFamily="34" charset="0"/>
                <a:cs typeface="Calibri" pitchFamily="34" charset="0"/>
              </a:rPr>
              <a:t> owns the policy?</a:t>
            </a:r>
          </a:p>
        </p:txBody>
      </p:sp>
      <p:sp>
        <p:nvSpPr>
          <p:cNvPr id="21532" name="Line 108"/>
          <p:cNvSpPr>
            <a:spLocks noChangeShapeType="1"/>
          </p:cNvSpPr>
          <p:nvPr/>
        </p:nvSpPr>
        <p:spPr bwMode="auto">
          <a:xfrm flipH="1" flipV="1">
            <a:off x="5715000" y="4427538"/>
            <a:ext cx="388938" cy="80962"/>
          </a:xfrm>
          <a:prstGeom prst="line">
            <a:avLst/>
          </a:prstGeom>
          <a:noFill/>
          <a:ln w="19050">
            <a:solidFill>
              <a:srgbClr val="D33941"/>
            </a:solidFill>
            <a:round/>
            <a:headEnd type="none" w="med" len="me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1533" name="Group 109"/>
          <p:cNvGrpSpPr>
            <a:grpSpLocks/>
          </p:cNvGrpSpPr>
          <p:nvPr/>
        </p:nvGrpSpPr>
        <p:grpSpPr bwMode="auto">
          <a:xfrm>
            <a:off x="3546475" y="3516313"/>
            <a:ext cx="1609725" cy="592137"/>
            <a:chOff x="2299" y="2800"/>
            <a:chExt cx="1217" cy="448"/>
          </a:xfrm>
        </p:grpSpPr>
        <p:sp>
          <p:nvSpPr>
            <p:cNvPr id="21583" name="Rectangle 110"/>
            <p:cNvSpPr>
              <a:spLocks noChangeArrowheads="1"/>
            </p:cNvSpPr>
            <p:nvPr/>
          </p:nvSpPr>
          <p:spPr bwMode="auto">
            <a:xfrm>
              <a:off x="2299" y="2939"/>
              <a:ext cx="1217" cy="18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grpSp>
          <p:nvGrpSpPr>
            <p:cNvPr id="21584" name="Group 111"/>
            <p:cNvGrpSpPr>
              <a:grpSpLocks/>
            </p:cNvGrpSpPr>
            <p:nvPr/>
          </p:nvGrpSpPr>
          <p:grpSpPr bwMode="auto">
            <a:xfrm>
              <a:off x="2708" y="2800"/>
              <a:ext cx="398" cy="448"/>
              <a:chOff x="2324" y="435"/>
              <a:chExt cx="933" cy="1052"/>
            </a:xfrm>
          </p:grpSpPr>
          <p:sp>
            <p:nvSpPr>
              <p:cNvPr id="21585" name="AutoShape 112"/>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1586" name="Freeform 113"/>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1587" name="Freeform 114"/>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1588" name="Freeform 115"/>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1589" name="Group 116"/>
              <p:cNvGrpSpPr>
                <a:grpSpLocks/>
              </p:cNvGrpSpPr>
              <p:nvPr/>
            </p:nvGrpSpPr>
            <p:grpSpPr bwMode="auto">
              <a:xfrm>
                <a:off x="2889" y="957"/>
                <a:ext cx="348" cy="510"/>
                <a:chOff x="2784" y="3210"/>
                <a:chExt cx="523" cy="772"/>
              </a:xfrm>
            </p:grpSpPr>
            <p:sp>
              <p:nvSpPr>
                <p:cNvPr id="21590" name="AutoShape 117"/>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1591" name="AutoShape 118"/>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1592" name="AutoShape 119"/>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1593" name="Oval 120"/>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grpSp>
      <p:grpSp>
        <p:nvGrpSpPr>
          <p:cNvPr id="21534" name="Group 609"/>
          <p:cNvGrpSpPr>
            <a:grpSpLocks/>
          </p:cNvGrpSpPr>
          <p:nvPr/>
        </p:nvGrpSpPr>
        <p:grpSpPr bwMode="auto">
          <a:xfrm>
            <a:off x="4308475" y="4430713"/>
            <a:ext cx="503238" cy="1203325"/>
            <a:chOff x="6499954" y="5133860"/>
            <a:chExt cx="502820" cy="1203085"/>
          </a:xfrm>
        </p:grpSpPr>
        <p:sp>
          <p:nvSpPr>
            <p:cNvPr id="112" name="Rounded Rectangle 111"/>
            <p:cNvSpPr/>
            <p:nvPr/>
          </p:nvSpPr>
          <p:spPr bwMode="auto">
            <a:xfrm>
              <a:off x="6607814" y="5133860"/>
              <a:ext cx="271238" cy="1134836"/>
            </a:xfrm>
            <a:prstGeom prst="roundRect">
              <a:avLst/>
            </a:prstGeom>
            <a:solidFill>
              <a:schemeClr val="accent6">
                <a:lumMod val="20000"/>
                <a:lumOff val="80000"/>
              </a:schemeClr>
            </a:solidFill>
            <a:ln w="6350" algn="ctr">
              <a:solidFill>
                <a:schemeClr val="bg1"/>
              </a:solidFill>
              <a:round/>
              <a:headEnd/>
              <a:tailEnd/>
            </a:ln>
          </p:spPr>
          <p:txBody>
            <a:bodyPr wrap="none" lIns="0" tIns="0" rIns="0" bIns="0" anchor="ctr"/>
            <a:lstStyle/>
            <a:p>
              <a:pPr>
                <a:defRPr/>
              </a:pPr>
              <a:endParaRPr lang="en-US"/>
            </a:p>
          </p:txBody>
        </p:sp>
        <p:sp>
          <p:nvSpPr>
            <p:cNvPr id="21538" name="AutoShape 11"/>
            <p:cNvSpPr>
              <a:spLocks noChangeArrowheads="1"/>
            </p:cNvSpPr>
            <p:nvPr/>
          </p:nvSpPr>
          <p:spPr bwMode="auto">
            <a:xfrm rot="10800000" flipH="1">
              <a:off x="6658357" y="5175317"/>
              <a:ext cx="169432" cy="191342"/>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a:p>
          </p:txBody>
        </p:sp>
        <p:pic>
          <p:nvPicPr>
            <p:cNvPr id="21539" name="Picture 12"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71819" y="5302066"/>
              <a:ext cx="40152" cy="6002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1540" name="Line 13"/>
            <p:cNvSpPr>
              <a:spLocks noChangeShapeType="1"/>
            </p:cNvSpPr>
            <p:nvPr/>
          </p:nvSpPr>
          <p:spPr bwMode="auto">
            <a:xfrm>
              <a:off x="6682084" y="5295972"/>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41" name="Line 14"/>
            <p:cNvSpPr>
              <a:spLocks noChangeShapeType="1"/>
            </p:cNvSpPr>
            <p:nvPr/>
          </p:nvSpPr>
          <p:spPr bwMode="auto">
            <a:xfrm>
              <a:off x="6777902" y="5295972"/>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42" name="Line 15"/>
            <p:cNvSpPr>
              <a:spLocks noChangeShapeType="1"/>
            </p:cNvSpPr>
            <p:nvPr/>
          </p:nvSpPr>
          <p:spPr bwMode="auto">
            <a:xfrm>
              <a:off x="6682084" y="5274645"/>
              <a:ext cx="41674"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43" name="Line 16"/>
            <p:cNvSpPr>
              <a:spLocks noChangeShapeType="1"/>
            </p:cNvSpPr>
            <p:nvPr/>
          </p:nvSpPr>
          <p:spPr bwMode="auto">
            <a:xfrm>
              <a:off x="6777902" y="5274645"/>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44" name="Line 17"/>
            <p:cNvSpPr>
              <a:spLocks noChangeShapeType="1"/>
            </p:cNvSpPr>
            <p:nvPr/>
          </p:nvSpPr>
          <p:spPr bwMode="auto">
            <a:xfrm>
              <a:off x="6682084" y="5253621"/>
              <a:ext cx="8699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45" name="Line 18"/>
            <p:cNvSpPr>
              <a:spLocks noChangeShapeType="1"/>
            </p:cNvSpPr>
            <p:nvPr/>
          </p:nvSpPr>
          <p:spPr bwMode="auto">
            <a:xfrm>
              <a:off x="6777902" y="5253621"/>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46" name="Line 19"/>
            <p:cNvSpPr>
              <a:spLocks noChangeShapeType="1"/>
            </p:cNvSpPr>
            <p:nvPr/>
          </p:nvSpPr>
          <p:spPr bwMode="auto">
            <a:xfrm>
              <a:off x="6682084" y="5232598"/>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47" name="Line 20"/>
            <p:cNvSpPr>
              <a:spLocks noChangeShapeType="1"/>
            </p:cNvSpPr>
            <p:nvPr/>
          </p:nvSpPr>
          <p:spPr bwMode="auto">
            <a:xfrm>
              <a:off x="6777902" y="5232598"/>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48" name="Line 21"/>
            <p:cNvSpPr>
              <a:spLocks noChangeShapeType="1"/>
            </p:cNvSpPr>
            <p:nvPr/>
          </p:nvSpPr>
          <p:spPr bwMode="auto">
            <a:xfrm>
              <a:off x="6681476" y="5203653"/>
              <a:ext cx="121979"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49" name="AutoShape 11"/>
            <p:cNvSpPr>
              <a:spLocks noChangeArrowheads="1"/>
            </p:cNvSpPr>
            <p:nvPr/>
          </p:nvSpPr>
          <p:spPr bwMode="auto">
            <a:xfrm rot="10800000" flipH="1">
              <a:off x="6658357" y="5440890"/>
              <a:ext cx="169432" cy="191342"/>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a:p>
          </p:txBody>
        </p:sp>
        <p:pic>
          <p:nvPicPr>
            <p:cNvPr id="21550" name="Picture 12"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71819" y="5567639"/>
              <a:ext cx="40152" cy="6002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1551" name="Line 13"/>
            <p:cNvSpPr>
              <a:spLocks noChangeShapeType="1"/>
            </p:cNvSpPr>
            <p:nvPr/>
          </p:nvSpPr>
          <p:spPr bwMode="auto">
            <a:xfrm>
              <a:off x="6682084" y="5561546"/>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52" name="Line 14"/>
            <p:cNvSpPr>
              <a:spLocks noChangeShapeType="1"/>
            </p:cNvSpPr>
            <p:nvPr/>
          </p:nvSpPr>
          <p:spPr bwMode="auto">
            <a:xfrm>
              <a:off x="6777902" y="5561546"/>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53" name="Line 15"/>
            <p:cNvSpPr>
              <a:spLocks noChangeShapeType="1"/>
            </p:cNvSpPr>
            <p:nvPr/>
          </p:nvSpPr>
          <p:spPr bwMode="auto">
            <a:xfrm>
              <a:off x="6682084" y="5540217"/>
              <a:ext cx="41674"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54" name="Line 16"/>
            <p:cNvSpPr>
              <a:spLocks noChangeShapeType="1"/>
            </p:cNvSpPr>
            <p:nvPr/>
          </p:nvSpPr>
          <p:spPr bwMode="auto">
            <a:xfrm>
              <a:off x="6777902" y="5540217"/>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55" name="Line 17"/>
            <p:cNvSpPr>
              <a:spLocks noChangeShapeType="1"/>
            </p:cNvSpPr>
            <p:nvPr/>
          </p:nvSpPr>
          <p:spPr bwMode="auto">
            <a:xfrm>
              <a:off x="6682084" y="5519194"/>
              <a:ext cx="8699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56" name="Line 18"/>
            <p:cNvSpPr>
              <a:spLocks noChangeShapeType="1"/>
            </p:cNvSpPr>
            <p:nvPr/>
          </p:nvSpPr>
          <p:spPr bwMode="auto">
            <a:xfrm>
              <a:off x="6777902" y="5519194"/>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57" name="Line 19"/>
            <p:cNvSpPr>
              <a:spLocks noChangeShapeType="1"/>
            </p:cNvSpPr>
            <p:nvPr/>
          </p:nvSpPr>
          <p:spPr bwMode="auto">
            <a:xfrm>
              <a:off x="6682084" y="5498171"/>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58" name="Line 20"/>
            <p:cNvSpPr>
              <a:spLocks noChangeShapeType="1"/>
            </p:cNvSpPr>
            <p:nvPr/>
          </p:nvSpPr>
          <p:spPr bwMode="auto">
            <a:xfrm>
              <a:off x="6777902" y="5498171"/>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59" name="Line 21"/>
            <p:cNvSpPr>
              <a:spLocks noChangeShapeType="1"/>
            </p:cNvSpPr>
            <p:nvPr/>
          </p:nvSpPr>
          <p:spPr bwMode="auto">
            <a:xfrm>
              <a:off x="6681476" y="5469226"/>
              <a:ext cx="121979"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60" name="AutoShape 11"/>
            <p:cNvSpPr>
              <a:spLocks noChangeArrowheads="1"/>
            </p:cNvSpPr>
            <p:nvPr/>
          </p:nvSpPr>
          <p:spPr bwMode="auto">
            <a:xfrm rot="10800000" flipH="1">
              <a:off x="6658357" y="5702775"/>
              <a:ext cx="169432" cy="191342"/>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a:p>
          </p:txBody>
        </p:sp>
        <p:pic>
          <p:nvPicPr>
            <p:cNvPr id="21561" name="Picture 12"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71819" y="5829523"/>
              <a:ext cx="40152" cy="6002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1562" name="Line 13"/>
            <p:cNvSpPr>
              <a:spLocks noChangeShapeType="1"/>
            </p:cNvSpPr>
            <p:nvPr/>
          </p:nvSpPr>
          <p:spPr bwMode="auto">
            <a:xfrm>
              <a:off x="6682084" y="5823430"/>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63" name="Line 14"/>
            <p:cNvSpPr>
              <a:spLocks noChangeShapeType="1"/>
            </p:cNvSpPr>
            <p:nvPr/>
          </p:nvSpPr>
          <p:spPr bwMode="auto">
            <a:xfrm>
              <a:off x="6777902" y="5823430"/>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64" name="Line 15"/>
            <p:cNvSpPr>
              <a:spLocks noChangeShapeType="1"/>
            </p:cNvSpPr>
            <p:nvPr/>
          </p:nvSpPr>
          <p:spPr bwMode="auto">
            <a:xfrm>
              <a:off x="6682084" y="5802102"/>
              <a:ext cx="41674"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65" name="Line 16"/>
            <p:cNvSpPr>
              <a:spLocks noChangeShapeType="1"/>
            </p:cNvSpPr>
            <p:nvPr/>
          </p:nvSpPr>
          <p:spPr bwMode="auto">
            <a:xfrm>
              <a:off x="6777902" y="5802102"/>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66" name="Line 17"/>
            <p:cNvSpPr>
              <a:spLocks noChangeShapeType="1"/>
            </p:cNvSpPr>
            <p:nvPr/>
          </p:nvSpPr>
          <p:spPr bwMode="auto">
            <a:xfrm>
              <a:off x="6682084" y="5781079"/>
              <a:ext cx="8699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67" name="Line 18"/>
            <p:cNvSpPr>
              <a:spLocks noChangeShapeType="1"/>
            </p:cNvSpPr>
            <p:nvPr/>
          </p:nvSpPr>
          <p:spPr bwMode="auto">
            <a:xfrm>
              <a:off x="6777902" y="5781079"/>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68" name="Line 19"/>
            <p:cNvSpPr>
              <a:spLocks noChangeShapeType="1"/>
            </p:cNvSpPr>
            <p:nvPr/>
          </p:nvSpPr>
          <p:spPr bwMode="auto">
            <a:xfrm>
              <a:off x="6682084" y="5760056"/>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69" name="Line 20"/>
            <p:cNvSpPr>
              <a:spLocks noChangeShapeType="1"/>
            </p:cNvSpPr>
            <p:nvPr/>
          </p:nvSpPr>
          <p:spPr bwMode="auto">
            <a:xfrm>
              <a:off x="6777902" y="5760056"/>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70" name="Line 21"/>
            <p:cNvSpPr>
              <a:spLocks noChangeShapeType="1"/>
            </p:cNvSpPr>
            <p:nvPr/>
          </p:nvSpPr>
          <p:spPr bwMode="auto">
            <a:xfrm>
              <a:off x="6681476" y="5731111"/>
              <a:ext cx="121979"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71" name="AutoShape 11"/>
            <p:cNvSpPr>
              <a:spLocks noChangeArrowheads="1"/>
            </p:cNvSpPr>
            <p:nvPr/>
          </p:nvSpPr>
          <p:spPr bwMode="auto">
            <a:xfrm rot="10800000" flipH="1">
              <a:off x="6658357" y="5953594"/>
              <a:ext cx="169432" cy="191342"/>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a:p>
          </p:txBody>
        </p:sp>
        <p:pic>
          <p:nvPicPr>
            <p:cNvPr id="21572" name="Picture 12"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71819" y="6080343"/>
              <a:ext cx="40152" cy="6002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1573" name="Line 13"/>
            <p:cNvSpPr>
              <a:spLocks noChangeShapeType="1"/>
            </p:cNvSpPr>
            <p:nvPr/>
          </p:nvSpPr>
          <p:spPr bwMode="auto">
            <a:xfrm>
              <a:off x="6682084" y="6074249"/>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74" name="Line 14"/>
            <p:cNvSpPr>
              <a:spLocks noChangeShapeType="1"/>
            </p:cNvSpPr>
            <p:nvPr/>
          </p:nvSpPr>
          <p:spPr bwMode="auto">
            <a:xfrm>
              <a:off x="6777902" y="6074249"/>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75" name="Line 15"/>
            <p:cNvSpPr>
              <a:spLocks noChangeShapeType="1"/>
            </p:cNvSpPr>
            <p:nvPr/>
          </p:nvSpPr>
          <p:spPr bwMode="auto">
            <a:xfrm>
              <a:off x="6682084" y="6052921"/>
              <a:ext cx="41674"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76" name="Line 16"/>
            <p:cNvSpPr>
              <a:spLocks noChangeShapeType="1"/>
            </p:cNvSpPr>
            <p:nvPr/>
          </p:nvSpPr>
          <p:spPr bwMode="auto">
            <a:xfrm>
              <a:off x="6777902" y="6052921"/>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77" name="Line 17"/>
            <p:cNvSpPr>
              <a:spLocks noChangeShapeType="1"/>
            </p:cNvSpPr>
            <p:nvPr/>
          </p:nvSpPr>
          <p:spPr bwMode="auto">
            <a:xfrm>
              <a:off x="6682084" y="6031898"/>
              <a:ext cx="8699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78" name="Line 18"/>
            <p:cNvSpPr>
              <a:spLocks noChangeShapeType="1"/>
            </p:cNvSpPr>
            <p:nvPr/>
          </p:nvSpPr>
          <p:spPr bwMode="auto">
            <a:xfrm>
              <a:off x="6777902" y="6031898"/>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79" name="Line 19"/>
            <p:cNvSpPr>
              <a:spLocks noChangeShapeType="1"/>
            </p:cNvSpPr>
            <p:nvPr/>
          </p:nvSpPr>
          <p:spPr bwMode="auto">
            <a:xfrm>
              <a:off x="6682084" y="6010875"/>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80" name="Line 20"/>
            <p:cNvSpPr>
              <a:spLocks noChangeShapeType="1"/>
            </p:cNvSpPr>
            <p:nvPr/>
          </p:nvSpPr>
          <p:spPr bwMode="auto">
            <a:xfrm>
              <a:off x="6777902" y="6010875"/>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81" name="Line 21"/>
            <p:cNvSpPr>
              <a:spLocks noChangeShapeType="1"/>
            </p:cNvSpPr>
            <p:nvPr/>
          </p:nvSpPr>
          <p:spPr bwMode="auto">
            <a:xfrm>
              <a:off x="6681476" y="5981930"/>
              <a:ext cx="121979"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7" name="TextBox 674"/>
            <p:cNvSpPr txBox="1">
              <a:spLocks noChangeArrowheads="1"/>
            </p:cNvSpPr>
            <p:nvPr/>
          </p:nvSpPr>
          <p:spPr bwMode="auto">
            <a:xfrm>
              <a:off x="6499954" y="6059187"/>
              <a:ext cx="502820" cy="277758"/>
            </a:xfrm>
            <a:prstGeom prst="rect">
              <a:avLst/>
            </a:prstGeom>
            <a:noFill/>
            <a:ln w="9525">
              <a:noFill/>
              <a:miter lim="800000"/>
              <a:headEnd/>
              <a:tailEnd/>
            </a:ln>
          </p:spPr>
          <p:txBody>
            <a:bodyPr>
              <a:spAutoFit/>
            </a:bodyPr>
            <a:lstStyle/>
            <a:p>
              <a:pPr>
                <a:defRPr/>
              </a:pPr>
              <a:r>
                <a:rPr lang="en-US" sz="1200" dirty="0">
                  <a:solidFill>
                    <a:schemeClr val="bg1"/>
                  </a:solidFill>
                  <a:latin typeface="+mn-lt"/>
                  <a:cs typeface="Calibri" pitchFamily="34" charset="0"/>
                </a:rPr>
                <a:t>. . .</a:t>
              </a:r>
            </a:p>
          </p:txBody>
        </p:sp>
      </p:grpSp>
      <p:sp>
        <p:nvSpPr>
          <p:cNvPr id="158" name="Rectangle 81"/>
          <p:cNvSpPr>
            <a:spLocks noChangeArrowheads="1"/>
          </p:cNvSpPr>
          <p:nvPr/>
        </p:nvSpPr>
        <p:spPr bwMode="auto">
          <a:xfrm>
            <a:off x="1600200" y="5997575"/>
            <a:ext cx="6511834" cy="511175"/>
          </a:xfrm>
          <a:prstGeom prst="rect">
            <a:avLst/>
          </a:prstGeom>
          <a:noFill/>
          <a:ln w="9525">
            <a:noFill/>
            <a:miter lim="800000"/>
            <a:headEnd/>
            <a:tailEnd/>
          </a:ln>
        </p:spPr>
        <p:txBody>
          <a:bodyPr lIns="0" tIns="0" rIns="0" bIns="0"/>
          <a:lstStyle/>
          <a:p>
            <a:pPr marL="285750" indent="-285750" algn="l" eaLnBrk="0" hangingPunct="0">
              <a:lnSpc>
                <a:spcPct val="90000"/>
              </a:lnSpc>
              <a:spcBef>
                <a:spcPct val="40000"/>
              </a:spcBef>
              <a:spcAft>
                <a:spcPct val="0"/>
              </a:spcAft>
              <a:buClr>
                <a:srgbClr val="04628C"/>
              </a:buClr>
              <a:buSzPct val="90000"/>
              <a:buFont typeface="Arial" charset="0"/>
              <a:buChar char="•"/>
              <a:defRPr/>
            </a:pPr>
            <a:r>
              <a:rPr lang="en-US" sz="2400" dirty="0">
                <a:solidFill>
                  <a:schemeClr val="bg1"/>
                </a:solidFill>
                <a:latin typeface="+mn-lt"/>
                <a:ea typeface="Calibri" pitchFamily="34" charset="0"/>
                <a:cs typeface="Calibri" pitchFamily="34" charset="0"/>
              </a:rPr>
              <a:t>What </a:t>
            </a:r>
            <a:r>
              <a:rPr lang="en-US" sz="2400" dirty="0">
                <a:solidFill>
                  <a:srgbClr val="D33819"/>
                </a:solidFill>
                <a:latin typeface="+mn-lt"/>
                <a:ea typeface="Calibri" pitchFamily="34" charset="0"/>
                <a:cs typeface="Calibri" pitchFamily="34" charset="0"/>
              </a:rPr>
              <a:t>invoice stream </a:t>
            </a:r>
            <a:r>
              <a:rPr lang="en-US" sz="2400" dirty="0">
                <a:solidFill>
                  <a:schemeClr val="bg1"/>
                </a:solidFill>
                <a:latin typeface="+mn-lt"/>
                <a:ea typeface="Calibri" pitchFamily="34" charset="0"/>
                <a:cs typeface="Calibri" pitchFamily="34" charset="0"/>
              </a:rPr>
              <a:t>to place invoices on? </a:t>
            </a:r>
          </a:p>
        </p:txBody>
      </p:sp>
      <p:sp>
        <p:nvSpPr>
          <p:cNvPr id="21536" name="Line 84"/>
          <p:cNvSpPr>
            <a:spLocks noChangeShapeType="1"/>
          </p:cNvSpPr>
          <p:nvPr/>
        </p:nvSpPr>
        <p:spPr bwMode="auto">
          <a:xfrm flipV="1">
            <a:off x="4006850" y="5618163"/>
            <a:ext cx="493713" cy="409575"/>
          </a:xfrm>
          <a:prstGeom prst="line">
            <a:avLst/>
          </a:prstGeom>
          <a:noFill/>
          <a:ln w="19050">
            <a:solidFill>
              <a:srgbClr val="D33941"/>
            </a:solidFill>
            <a:round/>
            <a:headEnd type="none" w="med" len="me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61" name="Group 148"/>
          <p:cNvGrpSpPr>
            <a:grpSpLocks/>
          </p:cNvGrpSpPr>
          <p:nvPr/>
        </p:nvGrpSpPr>
        <p:grpSpPr bwMode="auto">
          <a:xfrm>
            <a:off x="4854936" y="4084247"/>
            <a:ext cx="710839" cy="746008"/>
            <a:chOff x="3942556" y="1245638"/>
            <a:chExt cx="1284287" cy="1016000"/>
          </a:xfrm>
        </p:grpSpPr>
        <p:pic>
          <p:nvPicPr>
            <p:cNvPr id="162" name="Picture 110" descr="j029091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21540000" flipH="1">
              <a:off x="3942556" y="1245638"/>
              <a:ext cx="12842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3" name="Group 3"/>
            <p:cNvGrpSpPr>
              <a:grpSpLocks/>
            </p:cNvGrpSpPr>
            <p:nvPr/>
          </p:nvGrpSpPr>
          <p:grpSpPr bwMode="auto">
            <a:xfrm rot="20640000">
              <a:off x="4485519" y="1533397"/>
              <a:ext cx="426056" cy="480044"/>
              <a:chOff x="2324" y="435"/>
              <a:chExt cx="933" cy="1052"/>
            </a:xfrm>
          </p:grpSpPr>
          <p:sp>
            <p:nvSpPr>
              <p:cNvPr id="164" name="AutoShape 4"/>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pPr algn="ctr">
                  <a:spcBef>
                    <a:spcPct val="50000"/>
                  </a:spcBef>
                  <a:spcAft>
                    <a:spcPct val="30000"/>
                  </a:spcAft>
                  <a:buClr>
                    <a:schemeClr val="tx1"/>
                  </a:buClr>
                </a:pPr>
                <a:endParaRPr lang="en-US"/>
              </a:p>
            </p:txBody>
          </p:sp>
          <p:sp>
            <p:nvSpPr>
              <p:cNvPr id="165" name="Freeform 5"/>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66" name="Freeform 6"/>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67" name="Freeform 7"/>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68" name="Group 8"/>
              <p:cNvGrpSpPr>
                <a:grpSpLocks/>
              </p:cNvGrpSpPr>
              <p:nvPr/>
            </p:nvGrpSpPr>
            <p:grpSpPr bwMode="auto">
              <a:xfrm>
                <a:off x="2889" y="957"/>
                <a:ext cx="348" cy="510"/>
                <a:chOff x="2784" y="3210"/>
                <a:chExt cx="523" cy="772"/>
              </a:xfrm>
            </p:grpSpPr>
            <p:sp>
              <p:nvSpPr>
                <p:cNvPr id="169" name="AutoShape 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sp>
              <p:nvSpPr>
                <p:cNvPr id="170" name="AutoShape 1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sp>
              <p:nvSpPr>
                <p:cNvPr id="171" name="AutoShape 11"/>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a:spcBef>
                      <a:spcPct val="50000"/>
                    </a:spcBef>
                    <a:spcAft>
                      <a:spcPct val="30000"/>
                    </a:spcAft>
                    <a:buClr>
                      <a:schemeClr val="tx1"/>
                    </a:buClr>
                  </a:pPr>
                  <a:endParaRPr lang="en-US"/>
                </a:p>
              </p:txBody>
            </p:sp>
            <p:sp>
              <p:nvSpPr>
                <p:cNvPr id="172" name="Oval 12"/>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algn="ctr">
                    <a:spcBef>
                      <a:spcPct val="50000"/>
                    </a:spcBef>
                    <a:spcAft>
                      <a:spcPct val="30000"/>
                    </a:spcAft>
                    <a:buClr>
                      <a:schemeClr val="tx1"/>
                    </a:buClr>
                  </a:pPr>
                  <a:endParaRPr lang="en-US"/>
                </a:p>
              </p:txBody>
            </p:sp>
          </p:grpSp>
        </p:grpSp>
      </p:grpSp>
    </p:spTree>
    <p:extLst>
      <p:ext uri="{BB962C8B-B14F-4D97-AF65-F5344CB8AC3E}">
        <p14:creationId xmlns:p14="http://schemas.microsoft.com/office/powerpoint/2010/main" val="8418962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Group 51"/>
          <p:cNvGrpSpPr>
            <a:grpSpLocks/>
          </p:cNvGrpSpPr>
          <p:nvPr/>
        </p:nvGrpSpPr>
        <p:grpSpPr bwMode="auto">
          <a:xfrm>
            <a:off x="4132263" y="806450"/>
            <a:ext cx="1182687" cy="1811338"/>
            <a:chOff x="3825" y="1056"/>
            <a:chExt cx="498" cy="763"/>
          </a:xfrm>
        </p:grpSpPr>
        <p:grpSp>
          <p:nvGrpSpPr>
            <p:cNvPr id="9267" name="Group 32"/>
            <p:cNvGrpSpPr>
              <a:grpSpLocks/>
            </p:cNvGrpSpPr>
            <p:nvPr/>
          </p:nvGrpSpPr>
          <p:grpSpPr bwMode="auto">
            <a:xfrm>
              <a:off x="3825" y="1056"/>
              <a:ext cx="498" cy="763"/>
              <a:chOff x="3520" y="1613"/>
              <a:chExt cx="1440" cy="2499"/>
            </a:xfrm>
          </p:grpSpPr>
          <p:sp>
            <p:nvSpPr>
              <p:cNvPr id="9283" name="Freeform 33"/>
              <p:cNvSpPr>
                <a:spLocks/>
              </p:cNvSpPr>
              <p:nvPr/>
            </p:nvSpPr>
            <p:spPr bwMode="auto">
              <a:xfrm>
                <a:off x="3520" y="1832"/>
                <a:ext cx="1440" cy="2280"/>
              </a:xfrm>
              <a:custGeom>
                <a:avLst/>
                <a:gdLst>
                  <a:gd name="T0" fmla="*/ 0 w 1440"/>
                  <a:gd name="T1" fmla="*/ 2272 h 2280"/>
                  <a:gd name="T2" fmla="*/ 0 w 1440"/>
                  <a:gd name="T3" fmla="*/ 464 h 2280"/>
                  <a:gd name="T4" fmla="*/ 728 w 1440"/>
                  <a:gd name="T5" fmla="*/ 0 h 2280"/>
                  <a:gd name="T6" fmla="*/ 1440 w 1440"/>
                  <a:gd name="T7" fmla="*/ 464 h 2280"/>
                  <a:gd name="T8" fmla="*/ 1440 w 1440"/>
                  <a:gd name="T9" fmla="*/ 2280 h 2280"/>
                  <a:gd name="T10" fmla="*/ 0 w 1440"/>
                  <a:gd name="T11" fmla="*/ 2272 h 2280"/>
                  <a:gd name="T12" fmla="*/ 0 60000 65536"/>
                  <a:gd name="T13" fmla="*/ 0 60000 65536"/>
                  <a:gd name="T14" fmla="*/ 0 60000 65536"/>
                  <a:gd name="T15" fmla="*/ 0 60000 65536"/>
                  <a:gd name="T16" fmla="*/ 0 60000 65536"/>
                  <a:gd name="T17" fmla="*/ 0 60000 65536"/>
                  <a:gd name="T18" fmla="*/ 0 w 1440"/>
                  <a:gd name="T19" fmla="*/ 0 h 2280"/>
                  <a:gd name="T20" fmla="*/ 1440 w 1440"/>
                  <a:gd name="T21" fmla="*/ 2280 h 2280"/>
                </a:gdLst>
                <a:ahLst/>
                <a:cxnLst>
                  <a:cxn ang="T12">
                    <a:pos x="T0" y="T1"/>
                  </a:cxn>
                  <a:cxn ang="T13">
                    <a:pos x="T2" y="T3"/>
                  </a:cxn>
                  <a:cxn ang="T14">
                    <a:pos x="T4" y="T5"/>
                  </a:cxn>
                  <a:cxn ang="T15">
                    <a:pos x="T6" y="T7"/>
                  </a:cxn>
                  <a:cxn ang="T16">
                    <a:pos x="T8" y="T9"/>
                  </a:cxn>
                  <a:cxn ang="T17">
                    <a:pos x="T10" y="T11"/>
                  </a:cxn>
                </a:cxnLst>
                <a:rect l="T18" t="T19" r="T20" b="T21"/>
                <a:pathLst>
                  <a:path w="1440" h="2280">
                    <a:moveTo>
                      <a:pt x="0" y="2272"/>
                    </a:moveTo>
                    <a:lnTo>
                      <a:pt x="0" y="464"/>
                    </a:lnTo>
                    <a:lnTo>
                      <a:pt x="728" y="0"/>
                    </a:lnTo>
                    <a:lnTo>
                      <a:pt x="1440" y="464"/>
                    </a:lnTo>
                    <a:lnTo>
                      <a:pt x="1440" y="2280"/>
                    </a:lnTo>
                    <a:lnTo>
                      <a:pt x="0" y="2272"/>
                    </a:lnTo>
                    <a:close/>
                  </a:path>
                </a:pathLst>
              </a:custGeom>
              <a:solidFill>
                <a:srgbClr val="FFFFCC"/>
              </a:solidFill>
              <a:ln w="12700">
                <a:solidFill>
                  <a:schemeClr val="bg1"/>
                </a:solidFill>
                <a:round/>
                <a:headEnd/>
                <a:tailEnd/>
              </a:ln>
            </p:spPr>
            <p:txBody>
              <a:bodyPr lIns="0" tIns="0" rIns="0" bIns="0" anchor="ctr">
                <a:spAutoFit/>
              </a:bodyPr>
              <a:lstStyle/>
              <a:p>
                <a:endParaRPr lang="en-US"/>
              </a:p>
            </p:txBody>
          </p:sp>
          <p:sp>
            <p:nvSpPr>
              <p:cNvPr id="9284" name="Freeform 34"/>
              <p:cNvSpPr>
                <a:spLocks/>
              </p:cNvSpPr>
              <p:nvPr/>
            </p:nvSpPr>
            <p:spPr bwMode="auto">
              <a:xfrm rot="2567545">
                <a:off x="4072" y="1613"/>
                <a:ext cx="348" cy="336"/>
              </a:xfrm>
              <a:custGeom>
                <a:avLst/>
                <a:gdLst>
                  <a:gd name="T0" fmla="*/ 1 w 609"/>
                  <a:gd name="T1" fmla="*/ 1 h 587"/>
                  <a:gd name="T2" fmla="*/ 1 w 609"/>
                  <a:gd name="T3" fmla="*/ 1 h 587"/>
                  <a:gd name="T4" fmla="*/ 1 w 609"/>
                  <a:gd name="T5" fmla="*/ 1 h 587"/>
                  <a:gd name="T6" fmla="*/ 1 w 609"/>
                  <a:gd name="T7" fmla="*/ 1 h 587"/>
                  <a:gd name="T8" fmla="*/ 1 w 609"/>
                  <a:gd name="T9" fmla="*/ 1 h 587"/>
                  <a:gd name="T10" fmla="*/ 1 w 609"/>
                  <a:gd name="T11" fmla="*/ 1 h 587"/>
                  <a:gd name="T12" fmla="*/ 0 w 609"/>
                  <a:gd name="T13" fmla="*/ 1 h 587"/>
                  <a:gd name="T14" fmla="*/ 0 60000 65536"/>
                  <a:gd name="T15" fmla="*/ 0 60000 65536"/>
                  <a:gd name="T16" fmla="*/ 0 60000 65536"/>
                  <a:gd name="T17" fmla="*/ 0 60000 65536"/>
                  <a:gd name="T18" fmla="*/ 0 60000 65536"/>
                  <a:gd name="T19" fmla="*/ 0 60000 65536"/>
                  <a:gd name="T20" fmla="*/ 0 60000 65536"/>
                  <a:gd name="T21" fmla="*/ 0 w 609"/>
                  <a:gd name="T22" fmla="*/ 0 h 587"/>
                  <a:gd name="T23" fmla="*/ 609 w 609"/>
                  <a:gd name="T24" fmla="*/ 587 h 5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9" h="587">
                    <a:moveTo>
                      <a:pt x="609" y="563"/>
                    </a:moveTo>
                    <a:cubicBezTo>
                      <a:pt x="502" y="575"/>
                      <a:pt x="396" y="587"/>
                      <a:pt x="325" y="563"/>
                    </a:cubicBezTo>
                    <a:cubicBezTo>
                      <a:pt x="254" y="539"/>
                      <a:pt x="194" y="479"/>
                      <a:pt x="183" y="421"/>
                    </a:cubicBezTo>
                    <a:cubicBezTo>
                      <a:pt x="172" y="363"/>
                      <a:pt x="244" y="273"/>
                      <a:pt x="259" y="212"/>
                    </a:cubicBezTo>
                    <a:cubicBezTo>
                      <a:pt x="274" y="151"/>
                      <a:pt x="288" y="88"/>
                      <a:pt x="275" y="53"/>
                    </a:cubicBezTo>
                    <a:cubicBezTo>
                      <a:pt x="262" y="18"/>
                      <a:pt x="229" y="6"/>
                      <a:pt x="183" y="3"/>
                    </a:cubicBezTo>
                    <a:cubicBezTo>
                      <a:pt x="137" y="0"/>
                      <a:pt x="68" y="18"/>
                      <a:pt x="0" y="37"/>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9285" name="Oval 35"/>
              <p:cNvSpPr>
                <a:spLocks noChangeArrowheads="1"/>
              </p:cNvSpPr>
              <p:nvPr/>
            </p:nvSpPr>
            <p:spPr bwMode="auto">
              <a:xfrm rot="2567545">
                <a:off x="4175" y="1926"/>
                <a:ext cx="144" cy="143"/>
              </a:xfrm>
              <a:prstGeom prst="ellipse">
                <a:avLst/>
              </a:prstGeom>
              <a:solidFill>
                <a:schemeClr val="bg1"/>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nvGrpSpPr>
            <p:cNvPr id="9268" name="Group 36"/>
            <p:cNvGrpSpPr>
              <a:grpSpLocks/>
            </p:cNvGrpSpPr>
            <p:nvPr/>
          </p:nvGrpSpPr>
          <p:grpSpPr bwMode="auto">
            <a:xfrm>
              <a:off x="3873" y="1278"/>
              <a:ext cx="392" cy="145"/>
              <a:chOff x="3873" y="1278"/>
              <a:chExt cx="392" cy="145"/>
            </a:xfrm>
          </p:grpSpPr>
          <p:grpSp>
            <p:nvGrpSpPr>
              <p:cNvPr id="9279" name="Group 37"/>
              <p:cNvGrpSpPr>
                <a:grpSpLocks/>
              </p:cNvGrpSpPr>
              <p:nvPr/>
            </p:nvGrpSpPr>
            <p:grpSpPr bwMode="auto">
              <a:xfrm>
                <a:off x="4190" y="1278"/>
                <a:ext cx="75" cy="145"/>
                <a:chOff x="3439" y="1711"/>
                <a:chExt cx="631" cy="1219"/>
              </a:xfrm>
            </p:grpSpPr>
            <p:sp>
              <p:nvSpPr>
                <p:cNvPr id="9281" name="Freeform 38"/>
                <p:cNvSpPr>
                  <a:spLocks/>
                </p:cNvSpPr>
                <p:nvPr/>
              </p:nvSpPr>
              <p:spPr bwMode="auto">
                <a:xfrm>
                  <a:off x="3439" y="1849"/>
                  <a:ext cx="631" cy="882"/>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9282" name="Line 39"/>
                <p:cNvSpPr>
                  <a:spLocks noChangeShapeType="1"/>
                </p:cNvSpPr>
                <p:nvPr/>
              </p:nvSpPr>
              <p:spPr bwMode="auto">
                <a:xfrm>
                  <a:off x="3773" y="1711"/>
                  <a:ext cx="0" cy="1219"/>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9280" name="Line 40"/>
              <p:cNvSpPr>
                <a:spLocks noChangeShapeType="1"/>
              </p:cNvSpPr>
              <p:nvPr/>
            </p:nvSpPr>
            <p:spPr bwMode="auto">
              <a:xfrm>
                <a:off x="3873" y="1351"/>
                <a:ext cx="278"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9269" name="Group 41"/>
            <p:cNvGrpSpPr>
              <a:grpSpLocks/>
            </p:cNvGrpSpPr>
            <p:nvPr/>
          </p:nvGrpSpPr>
          <p:grpSpPr bwMode="auto">
            <a:xfrm>
              <a:off x="3873" y="1453"/>
              <a:ext cx="392" cy="145"/>
              <a:chOff x="3873" y="1278"/>
              <a:chExt cx="392" cy="145"/>
            </a:xfrm>
          </p:grpSpPr>
          <p:grpSp>
            <p:nvGrpSpPr>
              <p:cNvPr id="9275" name="Group 42"/>
              <p:cNvGrpSpPr>
                <a:grpSpLocks/>
              </p:cNvGrpSpPr>
              <p:nvPr/>
            </p:nvGrpSpPr>
            <p:grpSpPr bwMode="auto">
              <a:xfrm>
                <a:off x="4190" y="1278"/>
                <a:ext cx="75" cy="145"/>
                <a:chOff x="3439" y="1711"/>
                <a:chExt cx="631" cy="1219"/>
              </a:xfrm>
            </p:grpSpPr>
            <p:sp>
              <p:nvSpPr>
                <p:cNvPr id="9277" name="Freeform 43"/>
                <p:cNvSpPr>
                  <a:spLocks/>
                </p:cNvSpPr>
                <p:nvPr/>
              </p:nvSpPr>
              <p:spPr bwMode="auto">
                <a:xfrm>
                  <a:off x="3439" y="1849"/>
                  <a:ext cx="631" cy="882"/>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9278" name="Line 44"/>
                <p:cNvSpPr>
                  <a:spLocks noChangeShapeType="1"/>
                </p:cNvSpPr>
                <p:nvPr/>
              </p:nvSpPr>
              <p:spPr bwMode="auto">
                <a:xfrm>
                  <a:off x="3773" y="1711"/>
                  <a:ext cx="0" cy="1219"/>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9276" name="Line 45"/>
              <p:cNvSpPr>
                <a:spLocks noChangeShapeType="1"/>
              </p:cNvSpPr>
              <p:nvPr/>
            </p:nvSpPr>
            <p:spPr bwMode="auto">
              <a:xfrm>
                <a:off x="3873" y="1351"/>
                <a:ext cx="278"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9270" name="Group 46"/>
            <p:cNvGrpSpPr>
              <a:grpSpLocks/>
            </p:cNvGrpSpPr>
            <p:nvPr/>
          </p:nvGrpSpPr>
          <p:grpSpPr bwMode="auto">
            <a:xfrm>
              <a:off x="3873" y="1629"/>
              <a:ext cx="392" cy="145"/>
              <a:chOff x="3873" y="1278"/>
              <a:chExt cx="392" cy="145"/>
            </a:xfrm>
          </p:grpSpPr>
          <p:grpSp>
            <p:nvGrpSpPr>
              <p:cNvPr id="9271" name="Group 47"/>
              <p:cNvGrpSpPr>
                <a:grpSpLocks/>
              </p:cNvGrpSpPr>
              <p:nvPr/>
            </p:nvGrpSpPr>
            <p:grpSpPr bwMode="auto">
              <a:xfrm>
                <a:off x="4190" y="1278"/>
                <a:ext cx="75" cy="145"/>
                <a:chOff x="3439" y="1711"/>
                <a:chExt cx="631" cy="1219"/>
              </a:xfrm>
            </p:grpSpPr>
            <p:sp>
              <p:nvSpPr>
                <p:cNvPr id="9273" name="Freeform 48"/>
                <p:cNvSpPr>
                  <a:spLocks/>
                </p:cNvSpPr>
                <p:nvPr/>
              </p:nvSpPr>
              <p:spPr bwMode="auto">
                <a:xfrm>
                  <a:off x="3439" y="1849"/>
                  <a:ext cx="631" cy="882"/>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9274" name="Line 49"/>
                <p:cNvSpPr>
                  <a:spLocks noChangeShapeType="1"/>
                </p:cNvSpPr>
                <p:nvPr/>
              </p:nvSpPr>
              <p:spPr bwMode="auto">
                <a:xfrm>
                  <a:off x="3773" y="1711"/>
                  <a:ext cx="0" cy="1219"/>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9272" name="Line 50"/>
              <p:cNvSpPr>
                <a:spLocks noChangeShapeType="1"/>
              </p:cNvSpPr>
              <p:nvPr/>
            </p:nvSpPr>
            <p:spPr bwMode="auto">
              <a:xfrm>
                <a:off x="3873" y="1351"/>
                <a:ext cx="278"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sp>
        <p:nvSpPr>
          <p:cNvPr id="9219" name="Rectangle 23"/>
          <p:cNvSpPr>
            <a:spLocks noGrp="1" noChangeArrowheads="1"/>
          </p:cNvSpPr>
          <p:nvPr>
            <p:ph type="title"/>
          </p:nvPr>
        </p:nvSpPr>
        <p:spPr/>
        <p:txBody>
          <a:bodyPr/>
          <a:lstStyle/>
          <a:p>
            <a:pPr eaLnBrk="1" hangingPunct="1"/>
            <a:r>
              <a:rPr lang="en-US" smtClean="0"/>
              <a:t>Creating billing instructions</a:t>
            </a:r>
          </a:p>
        </p:txBody>
      </p:sp>
      <p:sp>
        <p:nvSpPr>
          <p:cNvPr id="9220" name="Rectangle 24"/>
          <p:cNvSpPr>
            <a:spLocks noGrp="1" noChangeArrowheads="1"/>
          </p:cNvSpPr>
          <p:nvPr>
            <p:ph idx="1"/>
          </p:nvPr>
        </p:nvSpPr>
        <p:spPr>
          <a:xfrm>
            <a:off x="519113" y="3446463"/>
            <a:ext cx="8318500" cy="2178050"/>
          </a:xfrm>
        </p:spPr>
        <p:txBody>
          <a:bodyPr/>
          <a:lstStyle/>
          <a:p>
            <a:pPr>
              <a:lnSpc>
                <a:spcPct val="80000"/>
              </a:lnSpc>
              <a:buFont typeface="Arial" charset="0"/>
              <a:buChar char="•"/>
            </a:pPr>
            <a:r>
              <a:rPr lang="en-US" smtClean="0"/>
              <a:t>Billing instructions are almost always received through an integration point with the PAS</a:t>
            </a:r>
          </a:p>
          <a:p>
            <a:pPr>
              <a:lnSpc>
                <a:spcPct val="80000"/>
              </a:lnSpc>
              <a:buFont typeface="Arial" charset="0"/>
              <a:buChar char="•"/>
            </a:pPr>
            <a:r>
              <a:rPr lang="en-US" smtClean="0"/>
              <a:t>For demonstration purposes, billing instructions can also be created manually by user for a:</a:t>
            </a:r>
          </a:p>
          <a:p>
            <a:pPr lvl="1">
              <a:lnSpc>
                <a:spcPct val="80000"/>
              </a:lnSpc>
            </a:pPr>
            <a:r>
              <a:rPr lang="en-US" smtClean="0"/>
              <a:t>New policy</a:t>
            </a:r>
          </a:p>
          <a:p>
            <a:pPr lvl="1">
              <a:lnSpc>
                <a:spcPct val="80000"/>
              </a:lnSpc>
            </a:pPr>
            <a:r>
              <a:rPr lang="en-US" smtClean="0"/>
              <a:t>Policy change</a:t>
            </a:r>
          </a:p>
          <a:p>
            <a:pPr lvl="1">
              <a:lnSpc>
                <a:spcPct val="80000"/>
              </a:lnSpc>
            </a:pPr>
            <a:r>
              <a:rPr lang="en-US" smtClean="0"/>
              <a:t>Policy renewal</a:t>
            </a:r>
          </a:p>
        </p:txBody>
      </p:sp>
      <p:sp>
        <p:nvSpPr>
          <p:cNvPr id="9221" name="AutoShape 25"/>
          <p:cNvSpPr>
            <a:spLocks noChangeArrowheads="1"/>
          </p:cNvSpPr>
          <p:nvPr/>
        </p:nvSpPr>
        <p:spPr bwMode="auto">
          <a:xfrm rot="2187570">
            <a:off x="5019675" y="923925"/>
            <a:ext cx="636588" cy="636588"/>
          </a:xfrm>
          <a:prstGeom prst="star4">
            <a:avLst>
              <a:gd name="adj" fmla="val 14102"/>
            </a:avLst>
          </a:prstGeom>
          <a:solidFill>
            <a:schemeClr val="folHlink"/>
          </a:solidFill>
          <a:ln w="12700" algn="ctr">
            <a:solidFill>
              <a:schemeClr val="bg1"/>
            </a:solidFill>
            <a:miter lim="800000"/>
            <a:headEnd/>
            <a:tailEnd/>
          </a:ln>
        </p:spPr>
        <p:txBody>
          <a:bodyPr wrap="none" lIns="0" tIns="0" rIns="0" bIns="0" anchor="ctr">
            <a:spAutoFit/>
          </a:bodyPr>
          <a:lstStyle/>
          <a:p>
            <a:endParaRPr lang="en-US"/>
          </a:p>
        </p:txBody>
      </p:sp>
      <p:sp>
        <p:nvSpPr>
          <p:cNvPr id="9222" name="AutoShape 26"/>
          <p:cNvSpPr>
            <a:spLocks noChangeArrowheads="1"/>
          </p:cNvSpPr>
          <p:nvPr/>
        </p:nvSpPr>
        <p:spPr bwMode="auto">
          <a:xfrm flipV="1">
            <a:off x="1417638" y="2055813"/>
            <a:ext cx="2841625" cy="388937"/>
          </a:xfrm>
          <a:prstGeom prst="rightArrow">
            <a:avLst>
              <a:gd name="adj1" fmla="val 49537"/>
              <a:gd name="adj2" fmla="val 157116"/>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9223" name="AutoShape 28"/>
          <p:cNvSpPr>
            <a:spLocks noChangeArrowheads="1"/>
          </p:cNvSpPr>
          <p:nvPr/>
        </p:nvSpPr>
        <p:spPr bwMode="auto">
          <a:xfrm flipH="1" flipV="1">
            <a:off x="5208588" y="1627188"/>
            <a:ext cx="2462212" cy="388937"/>
          </a:xfrm>
          <a:prstGeom prst="rightArrow">
            <a:avLst>
              <a:gd name="adj1" fmla="val 49537"/>
              <a:gd name="adj2" fmla="val 136138"/>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grpSp>
        <p:nvGrpSpPr>
          <p:cNvPr id="9224" name="Group 90"/>
          <p:cNvGrpSpPr>
            <a:grpSpLocks/>
          </p:cNvGrpSpPr>
          <p:nvPr/>
        </p:nvGrpSpPr>
        <p:grpSpPr bwMode="auto">
          <a:xfrm>
            <a:off x="708025" y="914400"/>
            <a:ext cx="1298575" cy="2000250"/>
            <a:chOff x="4629" y="525"/>
            <a:chExt cx="818" cy="1260"/>
          </a:xfrm>
        </p:grpSpPr>
        <p:sp>
          <p:nvSpPr>
            <p:cNvPr id="9264" name="Rectangle 29"/>
            <p:cNvSpPr>
              <a:spLocks noChangeArrowheads="1"/>
            </p:cNvSpPr>
            <p:nvPr/>
          </p:nvSpPr>
          <p:spPr bwMode="auto">
            <a:xfrm>
              <a:off x="4660" y="525"/>
              <a:ext cx="787" cy="1260"/>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sp>
          <p:nvSpPr>
            <p:cNvPr id="9265" name="Text Box 30"/>
            <p:cNvSpPr txBox="1">
              <a:spLocks noChangeArrowheads="1"/>
            </p:cNvSpPr>
            <p:nvPr/>
          </p:nvSpPr>
          <p:spPr bwMode="invGray">
            <a:xfrm>
              <a:off x="4629" y="1131"/>
              <a:ext cx="812"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algn="ctr" eaLnBrk="0" fontAlgn="base" hangingPunct="0">
                <a:spcBef>
                  <a:spcPct val="50000"/>
                </a:spcBef>
                <a:spcAft>
                  <a:spcPct val="30000"/>
                </a:spcAft>
                <a:buClr>
                  <a:schemeClr val="tx1"/>
                </a:buClr>
                <a:defRPr sz="2000" b="1">
                  <a:solidFill>
                    <a:schemeClr val="bg1"/>
                  </a:solidFill>
                  <a:latin typeface="Arial" charset="0"/>
                </a:defRPr>
              </a:lvl6pPr>
              <a:lvl7pPr marL="2971800" indent="-228600" algn="ctr" eaLnBrk="0" fontAlgn="base" hangingPunct="0">
                <a:spcBef>
                  <a:spcPct val="50000"/>
                </a:spcBef>
                <a:spcAft>
                  <a:spcPct val="30000"/>
                </a:spcAft>
                <a:buClr>
                  <a:schemeClr val="tx1"/>
                </a:buClr>
                <a:defRPr sz="2000" b="1">
                  <a:solidFill>
                    <a:schemeClr val="bg1"/>
                  </a:solidFill>
                  <a:latin typeface="Arial" charset="0"/>
                </a:defRPr>
              </a:lvl7pPr>
              <a:lvl8pPr marL="3429000" indent="-228600" algn="ctr" eaLnBrk="0" fontAlgn="base" hangingPunct="0">
                <a:spcBef>
                  <a:spcPct val="50000"/>
                </a:spcBef>
                <a:spcAft>
                  <a:spcPct val="30000"/>
                </a:spcAft>
                <a:buClr>
                  <a:schemeClr val="tx1"/>
                </a:buClr>
                <a:defRPr sz="2000" b="1">
                  <a:solidFill>
                    <a:schemeClr val="bg1"/>
                  </a:solidFill>
                  <a:latin typeface="Arial" charset="0"/>
                </a:defRPr>
              </a:lvl8pPr>
              <a:lvl9pPr marL="3886200" indent="-228600" algn="ctr" eaLnBrk="0" fontAlgn="base" hangingPunct="0">
                <a:spcBef>
                  <a:spcPct val="50000"/>
                </a:spcBef>
                <a:spcAft>
                  <a:spcPct val="30000"/>
                </a:spcAft>
                <a:buClr>
                  <a:schemeClr val="tx1"/>
                </a:buClr>
                <a:defRPr sz="2000" b="1">
                  <a:solidFill>
                    <a:schemeClr val="bg1"/>
                  </a:solidFill>
                  <a:latin typeface="Arial" charset="0"/>
                </a:defRPr>
              </a:lvl9pPr>
            </a:lstStyle>
            <a:p>
              <a:pPr>
                <a:buClrTx/>
              </a:pPr>
              <a:r>
                <a:rPr lang="en-US">
                  <a:solidFill>
                    <a:schemeClr val="accent1"/>
                  </a:solidFill>
                  <a:latin typeface="MetaPlusBook-Roman" pitchFamily="34" charset="0"/>
                </a:rPr>
                <a:t>Policy</a:t>
              </a:r>
              <a:br>
                <a:rPr lang="en-US">
                  <a:solidFill>
                    <a:schemeClr val="accent1"/>
                  </a:solidFill>
                  <a:latin typeface="MetaPlusBook-Roman" pitchFamily="34" charset="0"/>
                </a:rPr>
              </a:br>
              <a:r>
                <a:rPr lang="en-US">
                  <a:solidFill>
                    <a:schemeClr val="accent1"/>
                  </a:solidFill>
                  <a:latin typeface="MetaPlusBook-Roman" pitchFamily="34" charset="0"/>
                </a:rPr>
                <a:t>Admin.</a:t>
              </a:r>
              <a:br>
                <a:rPr lang="en-US">
                  <a:solidFill>
                    <a:schemeClr val="accent1"/>
                  </a:solidFill>
                  <a:latin typeface="MetaPlusBook-Roman" pitchFamily="34" charset="0"/>
                </a:rPr>
              </a:br>
              <a:r>
                <a:rPr lang="en-US">
                  <a:solidFill>
                    <a:schemeClr val="accent1"/>
                  </a:solidFill>
                  <a:latin typeface="MetaPlusBook-Roman" pitchFamily="34" charset="0"/>
                </a:rPr>
                <a:t>System</a:t>
              </a:r>
            </a:p>
          </p:txBody>
        </p:sp>
        <p:pic>
          <p:nvPicPr>
            <p:cNvPr id="9266" name="Picture 31"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52" y="568"/>
              <a:ext cx="592"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225" name="Group 52"/>
          <p:cNvGrpSpPr>
            <a:grpSpLocks/>
          </p:cNvGrpSpPr>
          <p:nvPr/>
        </p:nvGrpSpPr>
        <p:grpSpPr bwMode="auto">
          <a:xfrm>
            <a:off x="6034088" y="1343025"/>
            <a:ext cx="1274762" cy="927100"/>
            <a:chOff x="1274" y="974"/>
            <a:chExt cx="1104" cy="803"/>
          </a:xfrm>
        </p:grpSpPr>
        <p:sp>
          <p:nvSpPr>
            <p:cNvPr id="9228" name="Rectangle 53"/>
            <p:cNvSpPr>
              <a:spLocks noChangeArrowheads="1"/>
            </p:cNvSpPr>
            <p:nvPr/>
          </p:nvSpPr>
          <p:spPr bwMode="auto">
            <a:xfrm>
              <a:off x="1274" y="974"/>
              <a:ext cx="1104" cy="803"/>
            </a:xfrm>
            <a:prstGeom prst="rect">
              <a:avLst/>
            </a:prstGeom>
            <a:solidFill>
              <a:schemeClr val="tx1"/>
            </a:solidFill>
            <a:ln w="19050" algn="ctr">
              <a:solidFill>
                <a:schemeClr val="bg1"/>
              </a:solidFill>
              <a:miter lim="800000"/>
              <a:headEnd/>
              <a:tailEnd/>
            </a:ln>
          </p:spPr>
          <p:txBody>
            <a:bodyPr wrap="none" lIns="0" tIns="0" rIns="0" bIns="0" anchor="ctr">
              <a:spAutoFit/>
            </a:bodyPr>
            <a:lstStyle/>
            <a:p>
              <a:endParaRPr lang="en-US"/>
            </a:p>
          </p:txBody>
        </p:sp>
        <p:grpSp>
          <p:nvGrpSpPr>
            <p:cNvPr id="9229" name="Group 54"/>
            <p:cNvGrpSpPr>
              <a:grpSpLocks/>
            </p:cNvGrpSpPr>
            <p:nvPr/>
          </p:nvGrpSpPr>
          <p:grpSpPr bwMode="auto">
            <a:xfrm>
              <a:off x="1535" y="1015"/>
              <a:ext cx="437" cy="403"/>
              <a:chOff x="2371" y="1333"/>
              <a:chExt cx="1641" cy="1516"/>
            </a:xfrm>
          </p:grpSpPr>
          <p:sp>
            <p:nvSpPr>
              <p:cNvPr id="9254" name="Freeform 55"/>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5" name="Rectangle 56"/>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56" name="Freeform 57"/>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7" name="Freeform 58"/>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8" name="Freeform 59"/>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9" name="Freeform 60"/>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0" name="Freeform 61"/>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1" name="Freeform 62"/>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2" name="Freeform 63"/>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3" name="Freeform 64"/>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9230" name="Group 65"/>
            <p:cNvGrpSpPr>
              <a:grpSpLocks/>
            </p:cNvGrpSpPr>
            <p:nvPr/>
          </p:nvGrpSpPr>
          <p:grpSpPr bwMode="auto">
            <a:xfrm>
              <a:off x="1708" y="1177"/>
              <a:ext cx="437" cy="403"/>
              <a:chOff x="2371" y="1333"/>
              <a:chExt cx="1641" cy="1516"/>
            </a:xfrm>
          </p:grpSpPr>
          <p:sp>
            <p:nvSpPr>
              <p:cNvPr id="9244" name="Freeform 66"/>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45" name="Rectangle 67"/>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46" name="Freeform 68"/>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47" name="Freeform 69"/>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48" name="Freeform 70"/>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49" name="Freeform 71"/>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0" name="Freeform 72"/>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1" name="Freeform 73"/>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2" name="Freeform 74"/>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3" name="Freeform 75"/>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9231" name="Group 76"/>
            <p:cNvGrpSpPr>
              <a:grpSpLocks/>
            </p:cNvGrpSpPr>
            <p:nvPr/>
          </p:nvGrpSpPr>
          <p:grpSpPr bwMode="auto">
            <a:xfrm>
              <a:off x="1880" y="1338"/>
              <a:ext cx="437" cy="403"/>
              <a:chOff x="2371" y="1333"/>
              <a:chExt cx="1641" cy="1516"/>
            </a:xfrm>
          </p:grpSpPr>
          <p:sp>
            <p:nvSpPr>
              <p:cNvPr id="9234" name="Freeform 77"/>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35" name="Rectangle 78"/>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36" name="Freeform 79"/>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37" name="Freeform 80"/>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38" name="Freeform 81"/>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39" name="Freeform 82"/>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40" name="Freeform 83"/>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41" name="Freeform 84"/>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42" name="Freeform 85"/>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43" name="Freeform 86"/>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9232" name="Rectangle 87"/>
            <p:cNvSpPr>
              <a:spLocks noChangeArrowheads="1"/>
            </p:cNvSpPr>
            <p:nvPr/>
          </p:nvSpPr>
          <p:spPr bwMode="auto">
            <a:xfrm>
              <a:off x="1352" y="1047"/>
              <a:ext cx="56" cy="650"/>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9233" name="Oval 88"/>
            <p:cNvSpPr>
              <a:spLocks noChangeArrowheads="1"/>
            </p:cNvSpPr>
            <p:nvPr/>
          </p:nvSpPr>
          <p:spPr bwMode="auto">
            <a:xfrm>
              <a:off x="1302" y="1298"/>
              <a:ext cx="157" cy="157"/>
            </a:xfrm>
            <a:prstGeom prst="ellipse">
              <a:avLst/>
            </a:prstGeom>
            <a:solidFill>
              <a:srgbClr val="33CC33"/>
            </a:solidFill>
            <a:ln w="12700" algn="ctr">
              <a:solidFill>
                <a:schemeClr val="bg1"/>
              </a:solidFill>
              <a:round/>
              <a:headEnd/>
              <a:tailEnd/>
            </a:ln>
          </p:spPr>
          <p:txBody>
            <a:bodyPr wrap="none" lIns="0" tIns="0" rIns="0" bIns="0" anchor="ctr">
              <a:spAutoFit/>
            </a:bodyPr>
            <a:lstStyle/>
            <a:p>
              <a:endParaRPr lang="en-US"/>
            </a:p>
          </p:txBody>
        </p:sp>
      </p:grpSp>
      <p:sp>
        <p:nvSpPr>
          <p:cNvPr id="9226" name="Text Box 89"/>
          <p:cNvSpPr txBox="1">
            <a:spLocks noChangeArrowheads="1"/>
          </p:cNvSpPr>
          <p:nvPr/>
        </p:nvSpPr>
        <p:spPr bwMode="auto">
          <a:xfrm>
            <a:off x="5703888" y="2317750"/>
            <a:ext cx="1958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algn="ctr" eaLnBrk="0" fontAlgn="base" hangingPunct="0">
              <a:spcBef>
                <a:spcPct val="50000"/>
              </a:spcBef>
              <a:spcAft>
                <a:spcPct val="30000"/>
              </a:spcAft>
              <a:buClr>
                <a:schemeClr val="tx1"/>
              </a:buClr>
              <a:defRPr sz="2000" b="1">
                <a:solidFill>
                  <a:schemeClr val="bg1"/>
                </a:solidFill>
                <a:latin typeface="Arial" charset="0"/>
              </a:defRPr>
            </a:lvl6pPr>
            <a:lvl7pPr marL="2971800" indent="-228600" algn="ctr" eaLnBrk="0" fontAlgn="base" hangingPunct="0">
              <a:spcBef>
                <a:spcPct val="50000"/>
              </a:spcBef>
              <a:spcAft>
                <a:spcPct val="30000"/>
              </a:spcAft>
              <a:buClr>
                <a:schemeClr val="tx1"/>
              </a:buClr>
              <a:defRPr sz="2000" b="1">
                <a:solidFill>
                  <a:schemeClr val="bg1"/>
                </a:solidFill>
                <a:latin typeface="Arial" charset="0"/>
              </a:defRPr>
            </a:lvl7pPr>
            <a:lvl8pPr marL="3429000" indent="-228600" algn="ctr" eaLnBrk="0" fontAlgn="base" hangingPunct="0">
              <a:spcBef>
                <a:spcPct val="50000"/>
              </a:spcBef>
              <a:spcAft>
                <a:spcPct val="30000"/>
              </a:spcAft>
              <a:buClr>
                <a:schemeClr val="tx1"/>
              </a:buClr>
              <a:defRPr sz="2000" b="1">
                <a:solidFill>
                  <a:schemeClr val="bg1"/>
                </a:solidFill>
                <a:latin typeface="Arial" charset="0"/>
              </a:defRPr>
            </a:lvl8pPr>
            <a:lvl9pPr marL="3886200" indent="-228600" algn="ctr" eaLnBrk="0" fontAlgn="base" hangingPunct="0">
              <a:spcBef>
                <a:spcPct val="50000"/>
              </a:spcBef>
              <a:spcAft>
                <a:spcPct val="30000"/>
              </a:spcAft>
              <a:buClr>
                <a:schemeClr val="tx1"/>
              </a:buClr>
              <a:defRPr sz="2000" b="1">
                <a:solidFill>
                  <a:schemeClr val="bg1"/>
                </a:solidFill>
                <a:latin typeface="Arial" charset="0"/>
              </a:defRPr>
            </a:lvl9pPr>
          </a:lstStyle>
          <a:p>
            <a:pPr eaLnBrk="1" hangingPunct="1"/>
            <a:r>
              <a:rPr lang="en-US" sz="1800"/>
              <a:t>New Policy</a:t>
            </a:r>
            <a:br>
              <a:rPr lang="en-US" sz="1800"/>
            </a:br>
            <a:r>
              <a:rPr lang="en-US" sz="1800"/>
              <a:t>Wizard</a:t>
            </a:r>
          </a:p>
        </p:txBody>
      </p:sp>
      <p:sp>
        <p:nvSpPr>
          <p:cNvPr id="9227" name="AutoShape 27"/>
          <p:cNvSpPr>
            <a:spLocks noChangeArrowheads="1"/>
          </p:cNvSpPr>
          <p:nvPr/>
        </p:nvSpPr>
        <p:spPr bwMode="auto">
          <a:xfrm>
            <a:off x="7642225" y="1389063"/>
            <a:ext cx="830263" cy="846137"/>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499" y="1743075"/>
            <a:ext cx="4811713" cy="3435339"/>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68" name="Rectangle 2"/>
          <p:cNvSpPr>
            <a:spLocks noGrp="1" noChangeArrowheads="1"/>
          </p:cNvSpPr>
          <p:nvPr>
            <p:ph type="title"/>
          </p:nvPr>
        </p:nvSpPr>
        <p:spPr/>
        <p:txBody>
          <a:bodyPr/>
          <a:lstStyle/>
          <a:p>
            <a:pPr eaLnBrk="1" hangingPunct="1"/>
            <a:r>
              <a:rPr lang="en-US" smtClean="0"/>
              <a:t>Starting the New Policy wizard</a:t>
            </a:r>
          </a:p>
        </p:txBody>
      </p:sp>
      <p:sp>
        <p:nvSpPr>
          <p:cNvPr id="11269" name="Rectangle 3"/>
          <p:cNvSpPr>
            <a:spLocks noGrp="1" noChangeArrowheads="1"/>
          </p:cNvSpPr>
          <p:nvPr>
            <p:ph idx="1"/>
          </p:nvPr>
        </p:nvSpPr>
        <p:spPr/>
        <p:txBody>
          <a:bodyPr/>
          <a:lstStyle/>
          <a:p>
            <a:pPr marL="457200" indent="-457200">
              <a:buFont typeface="Arial" charset="0"/>
              <a:buChar char="•"/>
            </a:pPr>
            <a:r>
              <a:rPr lang="en-US" dirty="0" smtClean="0"/>
              <a:t>Start </a:t>
            </a:r>
            <a:r>
              <a:rPr lang="en-US" b="1" dirty="0">
                <a:latin typeface="Courier New" pitchFamily="49" charset="0"/>
                <a:cs typeface="Courier New" pitchFamily="49" charset="0"/>
              </a:rPr>
              <a:t>New Policy </a:t>
            </a:r>
            <a:r>
              <a:rPr lang="en-US" dirty="0" smtClean="0"/>
              <a:t>wizard started from </a:t>
            </a:r>
            <a:r>
              <a:rPr lang="en-US" b="1" dirty="0" smtClean="0">
                <a:latin typeface="Courier New" pitchFamily="49" charset="0"/>
                <a:cs typeface="Courier New" pitchFamily="49" charset="0"/>
              </a:rPr>
              <a:t>Account</a:t>
            </a:r>
            <a:r>
              <a:rPr lang="en-US" dirty="0" smtClean="0"/>
              <a:t> </a:t>
            </a:r>
            <a:br>
              <a:rPr lang="en-US" dirty="0" smtClean="0"/>
            </a:br>
            <a:r>
              <a:rPr lang="en-US" dirty="0" smtClean="0"/>
              <a:t>tab's </a:t>
            </a:r>
            <a:r>
              <a:rPr lang="en-US" b="1" dirty="0">
                <a:latin typeface="Courier New" pitchFamily="49" charset="0"/>
                <a:cs typeface="Courier New" pitchFamily="49" charset="0"/>
              </a:rPr>
              <a:t>Actions</a:t>
            </a:r>
            <a:r>
              <a:rPr lang="en-US" dirty="0" smtClean="0"/>
              <a:t> menu with account in focus</a:t>
            </a:r>
          </a:p>
        </p:txBody>
      </p:sp>
      <p:sp>
        <p:nvSpPr>
          <p:cNvPr id="11271" name="Line 7"/>
          <p:cNvSpPr>
            <a:spLocks noChangeShapeType="1"/>
          </p:cNvSpPr>
          <p:nvPr/>
        </p:nvSpPr>
        <p:spPr bwMode="auto">
          <a:xfrm>
            <a:off x="1962150" y="3339305"/>
            <a:ext cx="999712" cy="2110031"/>
          </a:xfrm>
          <a:prstGeom prst="line">
            <a:avLst/>
          </a:prstGeom>
          <a:noFill/>
          <a:ln w="19050">
            <a:solidFill>
              <a:srgbClr val="D33819"/>
            </a:solidFill>
            <a:round/>
            <a:headEnd type="none" w="med" len="med"/>
            <a:tailEnd type="arrow"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11272" name="Group 10"/>
          <p:cNvGrpSpPr>
            <a:grpSpLocks/>
          </p:cNvGrpSpPr>
          <p:nvPr/>
        </p:nvGrpSpPr>
        <p:grpSpPr bwMode="auto">
          <a:xfrm>
            <a:off x="8130431" y="187741"/>
            <a:ext cx="812800" cy="915988"/>
            <a:chOff x="2324" y="435"/>
            <a:chExt cx="933" cy="1052"/>
          </a:xfrm>
        </p:grpSpPr>
        <p:sp>
          <p:nvSpPr>
            <p:cNvPr id="11274" name="AutoShape 11"/>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pPr>
                <a:lnSpc>
                  <a:spcPct val="95000"/>
                </a:lnSpc>
                <a:spcBef>
                  <a:spcPct val="5000"/>
                </a:spcBef>
                <a:buClr>
                  <a:schemeClr val="tx1"/>
                </a:buClr>
              </a:pPr>
              <a:endParaRPr lang="en-US"/>
            </a:p>
          </p:txBody>
        </p:sp>
        <p:sp>
          <p:nvSpPr>
            <p:cNvPr id="11275" name="Freeform 12"/>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pPr>
                <a:lnSpc>
                  <a:spcPct val="95000"/>
                </a:lnSpc>
                <a:spcBef>
                  <a:spcPct val="5000"/>
                </a:spcBef>
                <a:buClr>
                  <a:schemeClr val="tx1"/>
                </a:buClr>
              </a:pPr>
              <a:endParaRPr lang="en-US"/>
            </a:p>
          </p:txBody>
        </p:sp>
        <p:sp>
          <p:nvSpPr>
            <p:cNvPr id="11276" name="Freeform 13"/>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pPr>
                <a:lnSpc>
                  <a:spcPct val="95000"/>
                </a:lnSpc>
                <a:spcBef>
                  <a:spcPct val="5000"/>
                </a:spcBef>
                <a:buClr>
                  <a:schemeClr val="tx1"/>
                </a:buClr>
              </a:pPr>
              <a:endParaRPr lang="en-US"/>
            </a:p>
          </p:txBody>
        </p:sp>
        <p:sp>
          <p:nvSpPr>
            <p:cNvPr id="11277" name="Freeform 14"/>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pPr>
                <a:lnSpc>
                  <a:spcPct val="95000"/>
                </a:lnSpc>
                <a:spcBef>
                  <a:spcPct val="5000"/>
                </a:spcBef>
                <a:buClr>
                  <a:schemeClr val="tx1"/>
                </a:buClr>
              </a:pPr>
              <a:endParaRPr lang="en-US"/>
            </a:p>
          </p:txBody>
        </p:sp>
        <p:grpSp>
          <p:nvGrpSpPr>
            <p:cNvPr id="11278" name="Group 15"/>
            <p:cNvGrpSpPr>
              <a:grpSpLocks/>
            </p:cNvGrpSpPr>
            <p:nvPr/>
          </p:nvGrpSpPr>
          <p:grpSpPr bwMode="auto">
            <a:xfrm>
              <a:off x="2889" y="957"/>
              <a:ext cx="348" cy="510"/>
              <a:chOff x="2784" y="3210"/>
              <a:chExt cx="523" cy="772"/>
            </a:xfrm>
          </p:grpSpPr>
          <p:sp>
            <p:nvSpPr>
              <p:cNvPr id="11279" name="AutoShape 16"/>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nSpc>
                    <a:spcPct val="95000"/>
                  </a:lnSpc>
                  <a:spcBef>
                    <a:spcPct val="5000"/>
                  </a:spcBef>
                  <a:buClr>
                    <a:schemeClr val="tx1"/>
                  </a:buClr>
                </a:pPr>
                <a:endParaRPr lang="en-US"/>
              </a:p>
            </p:txBody>
          </p:sp>
          <p:sp>
            <p:nvSpPr>
              <p:cNvPr id="11280" name="AutoShape 17"/>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nSpc>
                    <a:spcPct val="95000"/>
                  </a:lnSpc>
                  <a:spcBef>
                    <a:spcPct val="5000"/>
                  </a:spcBef>
                  <a:buClr>
                    <a:schemeClr val="tx1"/>
                  </a:buClr>
                </a:pPr>
                <a:endParaRPr lang="en-US"/>
              </a:p>
            </p:txBody>
          </p:sp>
          <p:sp>
            <p:nvSpPr>
              <p:cNvPr id="11281" name="AutoShape 18"/>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nSpc>
                    <a:spcPct val="95000"/>
                  </a:lnSpc>
                  <a:spcBef>
                    <a:spcPct val="5000"/>
                  </a:spcBef>
                  <a:buClr>
                    <a:schemeClr val="tx1"/>
                  </a:buClr>
                </a:pPr>
                <a:endParaRPr lang="en-US"/>
              </a:p>
            </p:txBody>
          </p:sp>
          <p:sp>
            <p:nvSpPr>
              <p:cNvPr id="11282" name="Oval 19"/>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a:lnSpc>
                    <a:spcPct val="95000"/>
                  </a:lnSpc>
                  <a:spcBef>
                    <a:spcPct val="5000"/>
                  </a:spcBef>
                  <a:buClr>
                    <a:schemeClr val="tx1"/>
                  </a:buClr>
                </a:pPr>
                <a:endParaRPr lang="en-US"/>
              </a:p>
            </p:txBody>
          </p:sp>
        </p:grpSp>
      </p:grpSp>
      <p:sp>
        <p:nvSpPr>
          <p:cNvPr id="19" name="Content Placeholder 5"/>
          <p:cNvSpPr txBox="1">
            <a:spLocks/>
          </p:cNvSpPr>
          <p:nvPr/>
        </p:nvSpPr>
        <p:spPr>
          <a:xfrm>
            <a:off x="5305778" y="1773238"/>
            <a:ext cx="3763610" cy="3132137"/>
          </a:xfrm>
          <a:prstGeom prst="rect">
            <a:avLst/>
          </a:prstGeom>
        </p:spPr>
        <p:txBody>
          <a:bodyPr/>
          <a:lstStyle/>
          <a:p>
            <a:pPr marL="628650" lvl="1" indent="-228600" algn="l" eaLnBrk="0" hangingPunct="0">
              <a:spcBef>
                <a:spcPct val="20000"/>
              </a:spcBef>
              <a:buClr>
                <a:srgbClr val="04628C"/>
              </a:buClr>
              <a:buSzPct val="90000"/>
              <a:buFont typeface="Arial" charset="0"/>
              <a:buChar char="-"/>
              <a:defRPr/>
            </a:pPr>
            <a:r>
              <a:rPr lang="en-US" sz="2200" b="0" kern="0" dirty="0">
                <a:latin typeface="+mn-lt"/>
                <a:ea typeface="Calibri" pitchFamily="34" charset="0"/>
                <a:cs typeface="Calibri" pitchFamily="34" charset="0"/>
              </a:rPr>
              <a:t>Account is owner of resulting policy</a:t>
            </a:r>
          </a:p>
          <a:p>
            <a:pPr marL="285750" indent="-285750" algn="l" eaLnBrk="0" hangingPunct="0">
              <a:spcBef>
                <a:spcPct val="40000"/>
              </a:spcBef>
              <a:buClr>
                <a:srgbClr val="04628C"/>
              </a:buClr>
              <a:buSzPct val="90000"/>
              <a:buFont typeface="Arial" charset="0"/>
              <a:buChar char="•"/>
              <a:defRPr/>
            </a:pPr>
            <a:r>
              <a:rPr lang="en-US" sz="2400" b="0" kern="0" dirty="0">
                <a:latin typeface="+mn-lt"/>
                <a:ea typeface="Calibri" pitchFamily="34" charset="0"/>
                <a:cs typeface="Calibri" pitchFamily="34" charset="0"/>
              </a:rPr>
              <a:t>Two steps:</a:t>
            </a:r>
          </a:p>
          <a:p>
            <a:pPr marL="857250" lvl="1" indent="-457200" algn="l" eaLnBrk="0" hangingPunct="0">
              <a:spcBef>
                <a:spcPct val="20000"/>
              </a:spcBef>
              <a:buClr>
                <a:srgbClr val="04628C"/>
              </a:buClr>
              <a:buSzPct val="90000"/>
              <a:buFont typeface="+mj-lt"/>
              <a:buAutoNum type="arabicPeriod"/>
              <a:defRPr/>
            </a:pPr>
            <a:r>
              <a:rPr lang="en-US" sz="2200" b="0" kern="0" dirty="0">
                <a:latin typeface="+mn-lt"/>
                <a:ea typeface="Calibri" pitchFamily="34" charset="0"/>
                <a:cs typeface="Calibri" pitchFamily="34" charset="0"/>
              </a:rPr>
              <a:t>Specify basic policy information</a:t>
            </a:r>
          </a:p>
          <a:p>
            <a:pPr marL="857250" lvl="1" indent="-457200" algn="l" eaLnBrk="0" hangingPunct="0">
              <a:spcBef>
                <a:spcPct val="20000"/>
              </a:spcBef>
              <a:buClr>
                <a:srgbClr val="04628C"/>
              </a:buClr>
              <a:buSzPct val="90000"/>
              <a:buFont typeface="+mj-lt"/>
              <a:buAutoNum type="arabicPeriod"/>
              <a:defRPr/>
            </a:pPr>
            <a:r>
              <a:rPr lang="en-US" sz="2200" b="0" kern="0" dirty="0">
                <a:latin typeface="+mn-lt"/>
                <a:ea typeface="Calibri" pitchFamily="34" charset="0"/>
                <a:cs typeface="Calibri" pitchFamily="34" charset="0"/>
              </a:rPr>
              <a:t>Add charges</a:t>
            </a:r>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8359" y="5449336"/>
            <a:ext cx="4585781" cy="94152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340144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en-US" smtClean="0"/>
              <a:t>Step 1: Define basic information</a:t>
            </a:r>
          </a:p>
        </p:txBody>
      </p:sp>
      <p:sp>
        <p:nvSpPr>
          <p:cNvPr id="12292" name="Text Box 3"/>
          <p:cNvSpPr txBox="1">
            <a:spLocks noChangeArrowheads="1"/>
          </p:cNvSpPr>
          <p:nvPr/>
        </p:nvSpPr>
        <p:spPr bwMode="auto">
          <a:xfrm>
            <a:off x="4959499" y="1239772"/>
            <a:ext cx="1574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cs typeface="Arial" charset="0"/>
              </a:defRPr>
            </a:lvl1pPr>
            <a:lvl2pPr marL="742950" indent="-285750" eaLnBrk="0" hangingPunct="0">
              <a:defRPr sz="2000" b="1">
                <a:solidFill>
                  <a:schemeClr val="bg1"/>
                </a:solidFill>
                <a:latin typeface="Arial" charset="0"/>
                <a:cs typeface="Arial" charset="0"/>
              </a:defRPr>
            </a:lvl2pPr>
            <a:lvl3pPr marL="1143000" indent="-228600" eaLnBrk="0" hangingPunct="0">
              <a:defRPr sz="2000" b="1">
                <a:solidFill>
                  <a:schemeClr val="bg1"/>
                </a:solidFill>
                <a:latin typeface="Arial" charset="0"/>
                <a:cs typeface="Arial" charset="0"/>
              </a:defRPr>
            </a:lvl3pPr>
            <a:lvl4pPr marL="1600200" indent="-228600" eaLnBrk="0" hangingPunct="0">
              <a:defRPr sz="2000" b="1">
                <a:solidFill>
                  <a:schemeClr val="bg1"/>
                </a:solidFill>
                <a:latin typeface="Arial" charset="0"/>
                <a:cs typeface="Arial" charset="0"/>
              </a:defRPr>
            </a:lvl4pPr>
            <a:lvl5pPr marL="2057400" indent="-228600" eaLnBrk="0" hangingPunct="0">
              <a:defRPr sz="2000" b="1">
                <a:solidFill>
                  <a:schemeClr val="bg1"/>
                </a:solidFill>
                <a:latin typeface="Arial" charset="0"/>
                <a:cs typeface="Arial" charset="0"/>
              </a:defRPr>
            </a:lvl5pPr>
            <a:lvl6pPr marL="2514600" indent="-228600" eaLnBrk="0" fontAlgn="base" hangingPunct="0">
              <a:spcBef>
                <a:spcPct val="0"/>
              </a:spcBef>
              <a:spcAft>
                <a:spcPct val="0"/>
              </a:spcAft>
              <a:defRPr sz="2000" b="1">
                <a:solidFill>
                  <a:schemeClr val="bg1"/>
                </a:solidFill>
                <a:latin typeface="Arial" charset="0"/>
                <a:cs typeface="Arial" charset="0"/>
              </a:defRPr>
            </a:lvl6pPr>
            <a:lvl7pPr marL="2971800" indent="-228600" eaLnBrk="0" fontAlgn="base" hangingPunct="0">
              <a:spcBef>
                <a:spcPct val="0"/>
              </a:spcBef>
              <a:spcAft>
                <a:spcPct val="0"/>
              </a:spcAft>
              <a:defRPr sz="2000" b="1">
                <a:solidFill>
                  <a:schemeClr val="bg1"/>
                </a:solidFill>
                <a:latin typeface="Arial" charset="0"/>
                <a:cs typeface="Arial" charset="0"/>
              </a:defRPr>
            </a:lvl7pPr>
            <a:lvl8pPr marL="3429000" indent="-228600" eaLnBrk="0" fontAlgn="base" hangingPunct="0">
              <a:spcBef>
                <a:spcPct val="0"/>
              </a:spcBef>
              <a:spcAft>
                <a:spcPct val="0"/>
              </a:spcAft>
              <a:defRPr sz="2000" b="1">
                <a:solidFill>
                  <a:schemeClr val="bg1"/>
                </a:solidFill>
                <a:latin typeface="Arial" charset="0"/>
                <a:cs typeface="Arial" charset="0"/>
              </a:defRPr>
            </a:lvl8pPr>
            <a:lvl9pPr marL="3886200" indent="-228600" eaLnBrk="0" fontAlgn="base" hangingPunct="0">
              <a:spcBef>
                <a:spcPct val="0"/>
              </a:spcBef>
              <a:spcAft>
                <a:spcPct val="0"/>
              </a:spcAft>
              <a:defRPr sz="2000" b="1">
                <a:solidFill>
                  <a:schemeClr val="bg1"/>
                </a:solidFill>
                <a:latin typeface="Arial" charset="0"/>
                <a:cs typeface="Arial" charset="0"/>
              </a:defRPr>
            </a:lvl9pPr>
          </a:lstStyle>
          <a:p>
            <a:pPr algn="l" eaLnBrk="1" hangingPunct="1">
              <a:spcBef>
                <a:spcPct val="50000"/>
              </a:spcBef>
              <a:spcAft>
                <a:spcPct val="30000"/>
              </a:spcAft>
              <a:buClr>
                <a:schemeClr val="tx1"/>
              </a:buClr>
            </a:pPr>
            <a:r>
              <a:rPr lang="en-US" b="0" dirty="0"/>
              <a:t>General policy information</a:t>
            </a:r>
          </a:p>
        </p:txBody>
      </p:sp>
      <p:grpSp>
        <p:nvGrpSpPr>
          <p:cNvPr id="12293" name="Group 10"/>
          <p:cNvGrpSpPr>
            <a:grpSpLocks/>
          </p:cNvGrpSpPr>
          <p:nvPr/>
        </p:nvGrpSpPr>
        <p:grpSpPr bwMode="auto">
          <a:xfrm>
            <a:off x="6877199" y="4891088"/>
            <a:ext cx="649288" cy="833437"/>
            <a:chOff x="2634" y="2618"/>
            <a:chExt cx="538" cy="692"/>
          </a:xfrm>
        </p:grpSpPr>
        <p:sp>
          <p:nvSpPr>
            <p:cNvPr id="12373" name="AutoShape 11"/>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pPr>
                <a:lnSpc>
                  <a:spcPct val="95000"/>
                </a:lnSpc>
                <a:spcBef>
                  <a:spcPct val="5000"/>
                </a:spcBef>
                <a:buClr>
                  <a:schemeClr val="tx1"/>
                </a:buClr>
              </a:pPr>
              <a:endParaRPr lang="en-US"/>
            </a:p>
          </p:txBody>
        </p:sp>
        <p:sp>
          <p:nvSpPr>
            <p:cNvPr id="12374" name="Freeform 12"/>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pPr>
                <a:lnSpc>
                  <a:spcPct val="95000"/>
                </a:lnSpc>
                <a:spcBef>
                  <a:spcPct val="5000"/>
                </a:spcBef>
                <a:buClr>
                  <a:schemeClr val="tx1"/>
                </a:buClr>
              </a:pPr>
              <a:endParaRPr lang="en-US"/>
            </a:p>
          </p:txBody>
        </p:sp>
        <p:sp>
          <p:nvSpPr>
            <p:cNvPr id="12375" name="Freeform 13"/>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lIns="0" tIns="0" rIns="0" bIns="0" anchor="ctr">
              <a:spAutoFit/>
            </a:bodyPr>
            <a:lstStyle/>
            <a:p>
              <a:pPr>
                <a:lnSpc>
                  <a:spcPct val="95000"/>
                </a:lnSpc>
                <a:spcBef>
                  <a:spcPct val="5000"/>
                </a:spcBef>
                <a:buClr>
                  <a:schemeClr val="tx1"/>
                </a:buClr>
              </a:pPr>
              <a:endParaRPr lang="en-US"/>
            </a:p>
          </p:txBody>
        </p:sp>
        <p:sp>
          <p:nvSpPr>
            <p:cNvPr id="12376" name="Rectangle 14"/>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pPr>
                <a:lnSpc>
                  <a:spcPct val="95000"/>
                </a:lnSpc>
                <a:spcBef>
                  <a:spcPct val="5000"/>
                </a:spcBef>
                <a:buClr>
                  <a:schemeClr val="tx1"/>
                </a:buClr>
              </a:pPr>
              <a:endParaRPr lang="en-US"/>
            </a:p>
          </p:txBody>
        </p:sp>
        <p:sp>
          <p:nvSpPr>
            <p:cNvPr id="12377" name="Rectangle 15"/>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pPr>
                <a:lnSpc>
                  <a:spcPct val="95000"/>
                </a:lnSpc>
                <a:spcBef>
                  <a:spcPct val="5000"/>
                </a:spcBef>
                <a:buClr>
                  <a:schemeClr val="tx1"/>
                </a:buClr>
              </a:pPr>
              <a:endParaRPr lang="en-US"/>
            </a:p>
          </p:txBody>
        </p:sp>
        <p:sp>
          <p:nvSpPr>
            <p:cNvPr id="12378" name="Oval 16"/>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pPr>
                <a:lnSpc>
                  <a:spcPct val="95000"/>
                </a:lnSpc>
                <a:spcBef>
                  <a:spcPct val="5000"/>
                </a:spcBef>
                <a:buClr>
                  <a:schemeClr val="tx1"/>
                </a:buClr>
              </a:pPr>
              <a:endParaRPr lang="en-US"/>
            </a:p>
          </p:txBody>
        </p:sp>
        <p:sp>
          <p:nvSpPr>
            <p:cNvPr id="12379" name="Oval 17"/>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pPr>
                <a:lnSpc>
                  <a:spcPct val="95000"/>
                </a:lnSpc>
                <a:spcBef>
                  <a:spcPct val="5000"/>
                </a:spcBef>
                <a:buClr>
                  <a:schemeClr val="tx1"/>
                </a:buClr>
              </a:pPr>
              <a:endParaRPr lang="en-US"/>
            </a:p>
          </p:txBody>
        </p:sp>
        <p:sp>
          <p:nvSpPr>
            <p:cNvPr id="12380" name="Oval 18"/>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pPr>
                <a:lnSpc>
                  <a:spcPct val="95000"/>
                </a:lnSpc>
                <a:spcBef>
                  <a:spcPct val="5000"/>
                </a:spcBef>
                <a:buClr>
                  <a:schemeClr val="tx1"/>
                </a:buClr>
              </a:pPr>
              <a:endParaRPr lang="en-US"/>
            </a:p>
          </p:txBody>
        </p:sp>
        <p:sp>
          <p:nvSpPr>
            <p:cNvPr id="12381" name="Oval 19"/>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pPr>
                <a:lnSpc>
                  <a:spcPct val="95000"/>
                </a:lnSpc>
                <a:spcBef>
                  <a:spcPct val="5000"/>
                </a:spcBef>
                <a:buClr>
                  <a:schemeClr val="tx1"/>
                </a:buClr>
              </a:pPr>
              <a:endParaRPr lang="en-US"/>
            </a:p>
          </p:txBody>
        </p:sp>
        <p:sp>
          <p:nvSpPr>
            <p:cNvPr id="12382" name="Freeform 20"/>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lnSpc>
                  <a:spcPct val="95000"/>
                </a:lnSpc>
                <a:spcBef>
                  <a:spcPct val="5000"/>
                </a:spcBef>
                <a:buClr>
                  <a:schemeClr val="tx1"/>
                </a:buClr>
              </a:pPr>
              <a:endParaRPr lang="en-US"/>
            </a:p>
          </p:txBody>
        </p:sp>
        <p:sp>
          <p:nvSpPr>
            <p:cNvPr id="12383" name="Freeform 21"/>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lnSpc>
                  <a:spcPct val="95000"/>
                </a:lnSpc>
                <a:spcBef>
                  <a:spcPct val="5000"/>
                </a:spcBef>
                <a:buClr>
                  <a:schemeClr val="tx1"/>
                </a:buClr>
              </a:pPr>
              <a:endParaRPr lang="en-US"/>
            </a:p>
          </p:txBody>
        </p:sp>
        <p:sp>
          <p:nvSpPr>
            <p:cNvPr id="12384" name="Freeform 22"/>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pPr>
                <a:lnSpc>
                  <a:spcPct val="95000"/>
                </a:lnSpc>
                <a:spcBef>
                  <a:spcPct val="5000"/>
                </a:spcBef>
                <a:buClr>
                  <a:schemeClr val="tx1"/>
                </a:buClr>
              </a:pPr>
              <a:endParaRPr lang="en-US"/>
            </a:p>
          </p:txBody>
        </p:sp>
      </p:grpSp>
      <p:grpSp>
        <p:nvGrpSpPr>
          <p:cNvPr id="12294" name="Group 26"/>
          <p:cNvGrpSpPr>
            <a:grpSpLocks/>
          </p:cNvGrpSpPr>
          <p:nvPr/>
        </p:nvGrpSpPr>
        <p:grpSpPr bwMode="auto">
          <a:xfrm>
            <a:off x="6704162" y="3689073"/>
            <a:ext cx="908050" cy="661988"/>
            <a:chOff x="4432" y="3072"/>
            <a:chExt cx="508" cy="370"/>
          </a:xfrm>
        </p:grpSpPr>
        <p:grpSp>
          <p:nvGrpSpPr>
            <p:cNvPr id="12360" name="Group 27"/>
            <p:cNvGrpSpPr>
              <a:grpSpLocks/>
            </p:cNvGrpSpPr>
            <p:nvPr/>
          </p:nvGrpSpPr>
          <p:grpSpPr bwMode="auto">
            <a:xfrm>
              <a:off x="4639" y="3102"/>
              <a:ext cx="301" cy="340"/>
              <a:chOff x="2683" y="1519"/>
              <a:chExt cx="557" cy="628"/>
            </a:xfrm>
          </p:grpSpPr>
          <p:sp>
            <p:nvSpPr>
              <p:cNvPr id="12362" name="AutoShape 28"/>
              <p:cNvSpPr>
                <a:spLocks noChangeArrowheads="1"/>
              </p:cNvSpPr>
              <p:nvPr/>
            </p:nvSpPr>
            <p:spPr bwMode="auto">
              <a:xfrm rot="10800000" flipH="1">
                <a:off x="2683" y="1519"/>
                <a:ext cx="557" cy="628"/>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pPr>
                  <a:lnSpc>
                    <a:spcPct val="95000"/>
                  </a:lnSpc>
                  <a:spcBef>
                    <a:spcPct val="5000"/>
                  </a:spcBef>
                  <a:buClr>
                    <a:schemeClr val="tx1"/>
                  </a:buClr>
                </a:pPr>
                <a:endParaRPr lang="en-US"/>
              </a:p>
            </p:txBody>
          </p:sp>
          <p:pic>
            <p:nvPicPr>
              <p:cNvPr id="12363" name="Picture 29"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6" y="1935"/>
                <a:ext cx="132" cy="19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2364" name="Line 30"/>
              <p:cNvSpPr>
                <a:spLocks noChangeShapeType="1"/>
              </p:cNvSpPr>
              <p:nvPr/>
            </p:nvSpPr>
            <p:spPr bwMode="auto">
              <a:xfrm>
                <a:off x="2761" y="1915"/>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65" name="Line 31"/>
              <p:cNvSpPr>
                <a:spLocks noChangeShapeType="1"/>
              </p:cNvSpPr>
              <p:nvPr/>
            </p:nvSpPr>
            <p:spPr bwMode="auto">
              <a:xfrm>
                <a:off x="3076" y="191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66" name="Line 32"/>
              <p:cNvSpPr>
                <a:spLocks noChangeShapeType="1"/>
              </p:cNvSpPr>
              <p:nvPr/>
            </p:nvSpPr>
            <p:spPr bwMode="auto">
              <a:xfrm>
                <a:off x="2761" y="1845"/>
                <a:ext cx="1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67" name="Line 33"/>
              <p:cNvSpPr>
                <a:spLocks noChangeShapeType="1"/>
              </p:cNvSpPr>
              <p:nvPr/>
            </p:nvSpPr>
            <p:spPr bwMode="auto">
              <a:xfrm>
                <a:off x="3076" y="184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68" name="Line 34"/>
              <p:cNvSpPr>
                <a:spLocks noChangeShapeType="1"/>
              </p:cNvSpPr>
              <p:nvPr/>
            </p:nvSpPr>
            <p:spPr bwMode="auto">
              <a:xfrm>
                <a:off x="2761" y="1776"/>
                <a:ext cx="2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69" name="Line 35"/>
              <p:cNvSpPr>
                <a:spLocks noChangeShapeType="1"/>
              </p:cNvSpPr>
              <p:nvPr/>
            </p:nvSpPr>
            <p:spPr bwMode="auto">
              <a:xfrm>
                <a:off x="3076" y="1776"/>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70" name="Line 36"/>
              <p:cNvSpPr>
                <a:spLocks noChangeShapeType="1"/>
              </p:cNvSpPr>
              <p:nvPr/>
            </p:nvSpPr>
            <p:spPr bwMode="auto">
              <a:xfrm>
                <a:off x="2761" y="1707"/>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71" name="Line 37"/>
              <p:cNvSpPr>
                <a:spLocks noChangeShapeType="1"/>
              </p:cNvSpPr>
              <p:nvPr/>
            </p:nvSpPr>
            <p:spPr bwMode="auto">
              <a:xfrm>
                <a:off x="3076" y="1707"/>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72" name="Line 38"/>
              <p:cNvSpPr>
                <a:spLocks noChangeShapeType="1"/>
              </p:cNvSpPr>
              <p:nvPr/>
            </p:nvSpPr>
            <p:spPr bwMode="auto">
              <a:xfrm>
                <a:off x="2759" y="1612"/>
                <a:ext cx="4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2361" name="AutoShape 39"/>
            <p:cNvSpPr>
              <a:spLocks noChangeArrowheads="1"/>
            </p:cNvSpPr>
            <p:nvPr/>
          </p:nvSpPr>
          <p:spPr bwMode="auto">
            <a:xfrm>
              <a:off x="4432" y="3072"/>
              <a:ext cx="304" cy="272"/>
            </a:xfrm>
            <a:prstGeom prst="rightArrow">
              <a:avLst>
                <a:gd name="adj1" fmla="val 38000"/>
                <a:gd name="adj2" fmla="val 60296"/>
              </a:avLst>
            </a:prstGeom>
            <a:solidFill>
              <a:srgbClr val="CC00CC"/>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ctr">
              <a:spAutoFit/>
            </a:bodyPr>
            <a:lstStyle/>
            <a:p>
              <a:pPr>
                <a:lnSpc>
                  <a:spcPct val="95000"/>
                </a:lnSpc>
                <a:spcBef>
                  <a:spcPct val="5000"/>
                </a:spcBef>
                <a:buClr>
                  <a:schemeClr val="tx1"/>
                </a:buClr>
              </a:pPr>
              <a:endParaRPr lang="en-US"/>
            </a:p>
          </p:txBody>
        </p:sp>
      </p:grpSp>
      <p:grpSp>
        <p:nvGrpSpPr>
          <p:cNvPr id="12295" name="Group 43"/>
          <p:cNvGrpSpPr>
            <a:grpSpLocks/>
          </p:cNvGrpSpPr>
          <p:nvPr/>
        </p:nvGrpSpPr>
        <p:grpSpPr bwMode="auto">
          <a:xfrm>
            <a:off x="6839099" y="1382647"/>
            <a:ext cx="638175" cy="719138"/>
            <a:chOff x="2324" y="435"/>
            <a:chExt cx="933" cy="1052"/>
          </a:xfrm>
        </p:grpSpPr>
        <p:sp>
          <p:nvSpPr>
            <p:cNvPr id="12351" name="AutoShape 44"/>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pPr>
                <a:lnSpc>
                  <a:spcPct val="95000"/>
                </a:lnSpc>
                <a:spcBef>
                  <a:spcPct val="5000"/>
                </a:spcBef>
                <a:buClr>
                  <a:schemeClr val="tx1"/>
                </a:buClr>
              </a:pPr>
              <a:endParaRPr lang="en-US"/>
            </a:p>
          </p:txBody>
        </p:sp>
        <p:sp>
          <p:nvSpPr>
            <p:cNvPr id="12352" name="Freeform 45"/>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pPr>
                <a:lnSpc>
                  <a:spcPct val="95000"/>
                </a:lnSpc>
                <a:spcBef>
                  <a:spcPct val="5000"/>
                </a:spcBef>
                <a:buClr>
                  <a:schemeClr val="tx1"/>
                </a:buClr>
              </a:pPr>
              <a:endParaRPr lang="en-US"/>
            </a:p>
          </p:txBody>
        </p:sp>
        <p:sp>
          <p:nvSpPr>
            <p:cNvPr id="12353" name="Freeform 46"/>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pPr>
                <a:lnSpc>
                  <a:spcPct val="95000"/>
                </a:lnSpc>
                <a:spcBef>
                  <a:spcPct val="5000"/>
                </a:spcBef>
                <a:buClr>
                  <a:schemeClr val="tx1"/>
                </a:buClr>
              </a:pPr>
              <a:endParaRPr lang="en-US"/>
            </a:p>
          </p:txBody>
        </p:sp>
        <p:sp>
          <p:nvSpPr>
            <p:cNvPr id="12354" name="Freeform 47"/>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pPr>
                <a:lnSpc>
                  <a:spcPct val="95000"/>
                </a:lnSpc>
                <a:spcBef>
                  <a:spcPct val="5000"/>
                </a:spcBef>
                <a:buClr>
                  <a:schemeClr val="tx1"/>
                </a:buClr>
              </a:pPr>
              <a:endParaRPr lang="en-US"/>
            </a:p>
          </p:txBody>
        </p:sp>
        <p:grpSp>
          <p:nvGrpSpPr>
            <p:cNvPr id="12355" name="Group 48"/>
            <p:cNvGrpSpPr>
              <a:grpSpLocks/>
            </p:cNvGrpSpPr>
            <p:nvPr/>
          </p:nvGrpSpPr>
          <p:grpSpPr bwMode="auto">
            <a:xfrm>
              <a:off x="2889" y="957"/>
              <a:ext cx="348" cy="510"/>
              <a:chOff x="2784" y="3210"/>
              <a:chExt cx="523" cy="772"/>
            </a:xfrm>
          </p:grpSpPr>
          <p:sp>
            <p:nvSpPr>
              <p:cNvPr id="12356" name="AutoShape 4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nSpc>
                    <a:spcPct val="95000"/>
                  </a:lnSpc>
                  <a:spcBef>
                    <a:spcPct val="5000"/>
                  </a:spcBef>
                  <a:buClr>
                    <a:schemeClr val="tx1"/>
                  </a:buClr>
                </a:pPr>
                <a:endParaRPr lang="en-US"/>
              </a:p>
            </p:txBody>
          </p:sp>
          <p:sp>
            <p:nvSpPr>
              <p:cNvPr id="12357" name="AutoShape 5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nSpc>
                    <a:spcPct val="95000"/>
                  </a:lnSpc>
                  <a:spcBef>
                    <a:spcPct val="5000"/>
                  </a:spcBef>
                  <a:buClr>
                    <a:schemeClr val="tx1"/>
                  </a:buClr>
                </a:pPr>
                <a:endParaRPr lang="en-US"/>
              </a:p>
            </p:txBody>
          </p:sp>
          <p:sp>
            <p:nvSpPr>
              <p:cNvPr id="12358" name="AutoShape 51"/>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nSpc>
                    <a:spcPct val="95000"/>
                  </a:lnSpc>
                  <a:spcBef>
                    <a:spcPct val="5000"/>
                  </a:spcBef>
                  <a:buClr>
                    <a:schemeClr val="tx1"/>
                  </a:buClr>
                </a:pPr>
                <a:endParaRPr lang="en-US"/>
              </a:p>
            </p:txBody>
          </p:sp>
          <p:sp>
            <p:nvSpPr>
              <p:cNvPr id="12359" name="Oval 52"/>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a:lnSpc>
                    <a:spcPct val="95000"/>
                  </a:lnSpc>
                  <a:spcBef>
                    <a:spcPct val="5000"/>
                  </a:spcBef>
                  <a:buClr>
                    <a:schemeClr val="tx1"/>
                  </a:buClr>
                </a:pPr>
                <a:endParaRPr lang="en-US"/>
              </a:p>
            </p:txBody>
          </p:sp>
        </p:grpSp>
      </p:grpSp>
      <p:sp>
        <p:nvSpPr>
          <p:cNvPr id="12296" name="Text Box 53"/>
          <p:cNvSpPr txBox="1">
            <a:spLocks noChangeArrowheads="1"/>
          </p:cNvSpPr>
          <p:nvPr/>
        </p:nvSpPr>
        <p:spPr bwMode="auto">
          <a:xfrm>
            <a:off x="4959499" y="3477456"/>
            <a:ext cx="1722438" cy="923925"/>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cs typeface="Arial" charset="0"/>
              </a:defRPr>
            </a:lvl1pPr>
            <a:lvl2pPr marL="742950" indent="-285750" eaLnBrk="0" hangingPunct="0">
              <a:defRPr sz="2000" b="1">
                <a:solidFill>
                  <a:schemeClr val="bg1"/>
                </a:solidFill>
                <a:latin typeface="Arial" charset="0"/>
                <a:cs typeface="Arial" charset="0"/>
              </a:defRPr>
            </a:lvl2pPr>
            <a:lvl3pPr marL="1143000" indent="-228600" eaLnBrk="0" hangingPunct="0">
              <a:defRPr sz="2000" b="1">
                <a:solidFill>
                  <a:schemeClr val="bg1"/>
                </a:solidFill>
                <a:latin typeface="Arial" charset="0"/>
                <a:cs typeface="Arial" charset="0"/>
              </a:defRPr>
            </a:lvl3pPr>
            <a:lvl4pPr marL="1600200" indent="-228600" eaLnBrk="0" hangingPunct="0">
              <a:defRPr sz="2000" b="1">
                <a:solidFill>
                  <a:schemeClr val="bg1"/>
                </a:solidFill>
                <a:latin typeface="Arial" charset="0"/>
                <a:cs typeface="Arial" charset="0"/>
              </a:defRPr>
            </a:lvl4pPr>
            <a:lvl5pPr marL="2057400" indent="-228600" eaLnBrk="0" hangingPunct="0">
              <a:defRPr sz="2000" b="1">
                <a:solidFill>
                  <a:schemeClr val="bg1"/>
                </a:solidFill>
                <a:latin typeface="Arial" charset="0"/>
                <a:cs typeface="Arial" charset="0"/>
              </a:defRPr>
            </a:lvl5pPr>
            <a:lvl6pPr marL="2514600" indent="-228600" eaLnBrk="0" fontAlgn="base" hangingPunct="0">
              <a:spcBef>
                <a:spcPct val="0"/>
              </a:spcBef>
              <a:spcAft>
                <a:spcPct val="0"/>
              </a:spcAft>
              <a:defRPr sz="2000" b="1">
                <a:solidFill>
                  <a:schemeClr val="bg1"/>
                </a:solidFill>
                <a:latin typeface="Arial" charset="0"/>
                <a:cs typeface="Arial" charset="0"/>
              </a:defRPr>
            </a:lvl6pPr>
            <a:lvl7pPr marL="2971800" indent="-228600" eaLnBrk="0" fontAlgn="base" hangingPunct="0">
              <a:spcBef>
                <a:spcPct val="0"/>
              </a:spcBef>
              <a:spcAft>
                <a:spcPct val="0"/>
              </a:spcAft>
              <a:defRPr sz="2000" b="1">
                <a:solidFill>
                  <a:schemeClr val="bg1"/>
                </a:solidFill>
                <a:latin typeface="Arial" charset="0"/>
                <a:cs typeface="Arial" charset="0"/>
              </a:defRPr>
            </a:lvl7pPr>
            <a:lvl8pPr marL="3429000" indent="-228600" eaLnBrk="0" fontAlgn="base" hangingPunct="0">
              <a:spcBef>
                <a:spcPct val="0"/>
              </a:spcBef>
              <a:spcAft>
                <a:spcPct val="0"/>
              </a:spcAft>
              <a:defRPr sz="2000" b="1">
                <a:solidFill>
                  <a:schemeClr val="bg1"/>
                </a:solidFill>
                <a:latin typeface="Arial" charset="0"/>
                <a:cs typeface="Arial" charset="0"/>
              </a:defRPr>
            </a:lvl8pPr>
            <a:lvl9pPr marL="3886200" indent="-228600" eaLnBrk="0" fontAlgn="base" hangingPunct="0">
              <a:spcBef>
                <a:spcPct val="0"/>
              </a:spcBef>
              <a:spcAft>
                <a:spcPct val="0"/>
              </a:spcAft>
              <a:defRPr sz="2000" b="1">
                <a:solidFill>
                  <a:schemeClr val="bg1"/>
                </a:solidFill>
                <a:latin typeface="Arial" charset="0"/>
                <a:cs typeface="Arial" charset="0"/>
              </a:defRPr>
            </a:lvl9pPr>
          </a:lstStyle>
          <a:p>
            <a:pPr algn="l" eaLnBrk="1" hangingPunct="1">
              <a:spcBef>
                <a:spcPct val="50000"/>
              </a:spcBef>
              <a:spcAft>
                <a:spcPct val="30000"/>
              </a:spcAft>
              <a:buClr>
                <a:schemeClr val="tx1"/>
              </a:buClr>
            </a:pPr>
            <a:r>
              <a:rPr lang="en-US" b="0" dirty="0"/>
              <a:t>Billing and payment information</a:t>
            </a:r>
          </a:p>
        </p:txBody>
      </p:sp>
      <p:sp>
        <p:nvSpPr>
          <p:cNvPr id="12297" name="Text Box 54"/>
          <p:cNvSpPr txBox="1">
            <a:spLocks noChangeArrowheads="1"/>
          </p:cNvSpPr>
          <p:nvPr/>
        </p:nvSpPr>
        <p:spPr bwMode="auto">
          <a:xfrm>
            <a:off x="4959499" y="5150887"/>
            <a:ext cx="1422400" cy="304800"/>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cs typeface="Arial" charset="0"/>
              </a:defRPr>
            </a:lvl1pPr>
            <a:lvl2pPr marL="742950" indent="-285750" eaLnBrk="0" hangingPunct="0">
              <a:defRPr sz="2000" b="1">
                <a:solidFill>
                  <a:schemeClr val="bg1"/>
                </a:solidFill>
                <a:latin typeface="Arial" charset="0"/>
                <a:cs typeface="Arial" charset="0"/>
              </a:defRPr>
            </a:lvl2pPr>
            <a:lvl3pPr marL="1143000" indent="-228600" eaLnBrk="0" hangingPunct="0">
              <a:defRPr sz="2000" b="1">
                <a:solidFill>
                  <a:schemeClr val="bg1"/>
                </a:solidFill>
                <a:latin typeface="Arial" charset="0"/>
                <a:cs typeface="Arial" charset="0"/>
              </a:defRPr>
            </a:lvl3pPr>
            <a:lvl4pPr marL="1600200" indent="-228600" eaLnBrk="0" hangingPunct="0">
              <a:defRPr sz="2000" b="1">
                <a:solidFill>
                  <a:schemeClr val="bg1"/>
                </a:solidFill>
                <a:latin typeface="Arial" charset="0"/>
                <a:cs typeface="Arial" charset="0"/>
              </a:defRPr>
            </a:lvl4pPr>
            <a:lvl5pPr marL="2057400" indent="-228600" eaLnBrk="0" hangingPunct="0">
              <a:defRPr sz="2000" b="1">
                <a:solidFill>
                  <a:schemeClr val="bg1"/>
                </a:solidFill>
                <a:latin typeface="Arial" charset="0"/>
                <a:cs typeface="Arial" charset="0"/>
              </a:defRPr>
            </a:lvl5pPr>
            <a:lvl6pPr marL="2514600" indent="-228600" eaLnBrk="0" fontAlgn="base" hangingPunct="0">
              <a:spcBef>
                <a:spcPct val="0"/>
              </a:spcBef>
              <a:spcAft>
                <a:spcPct val="0"/>
              </a:spcAft>
              <a:defRPr sz="2000" b="1">
                <a:solidFill>
                  <a:schemeClr val="bg1"/>
                </a:solidFill>
                <a:latin typeface="Arial" charset="0"/>
                <a:cs typeface="Arial" charset="0"/>
              </a:defRPr>
            </a:lvl6pPr>
            <a:lvl7pPr marL="2971800" indent="-228600" eaLnBrk="0" fontAlgn="base" hangingPunct="0">
              <a:spcBef>
                <a:spcPct val="0"/>
              </a:spcBef>
              <a:spcAft>
                <a:spcPct val="0"/>
              </a:spcAft>
              <a:defRPr sz="2000" b="1">
                <a:solidFill>
                  <a:schemeClr val="bg1"/>
                </a:solidFill>
                <a:latin typeface="Arial" charset="0"/>
                <a:cs typeface="Arial" charset="0"/>
              </a:defRPr>
            </a:lvl7pPr>
            <a:lvl8pPr marL="3429000" indent="-228600" eaLnBrk="0" fontAlgn="base" hangingPunct="0">
              <a:spcBef>
                <a:spcPct val="0"/>
              </a:spcBef>
              <a:spcAft>
                <a:spcPct val="0"/>
              </a:spcAft>
              <a:defRPr sz="2000" b="1">
                <a:solidFill>
                  <a:schemeClr val="bg1"/>
                </a:solidFill>
                <a:latin typeface="Arial" charset="0"/>
                <a:cs typeface="Arial" charset="0"/>
              </a:defRPr>
            </a:lvl8pPr>
            <a:lvl9pPr marL="3886200" indent="-228600" eaLnBrk="0" fontAlgn="base" hangingPunct="0">
              <a:spcBef>
                <a:spcPct val="0"/>
              </a:spcBef>
              <a:spcAft>
                <a:spcPct val="0"/>
              </a:spcAft>
              <a:defRPr sz="2000" b="1">
                <a:solidFill>
                  <a:schemeClr val="bg1"/>
                </a:solidFill>
                <a:latin typeface="Arial" charset="0"/>
                <a:cs typeface="Arial" charset="0"/>
              </a:defRPr>
            </a:lvl9pPr>
          </a:lstStyle>
          <a:p>
            <a:pPr eaLnBrk="1" hangingPunct="1">
              <a:spcBef>
                <a:spcPct val="50000"/>
              </a:spcBef>
              <a:spcAft>
                <a:spcPct val="30000"/>
              </a:spcAft>
              <a:buClr>
                <a:schemeClr val="tx1"/>
              </a:buClr>
            </a:pPr>
            <a:r>
              <a:rPr lang="en-US" b="0" dirty="0"/>
              <a:t>Producers</a:t>
            </a:r>
          </a:p>
        </p:txBody>
      </p:sp>
      <p:sp>
        <p:nvSpPr>
          <p:cNvPr id="12298" name="AutoShape 41"/>
          <p:cNvSpPr>
            <a:spLocks/>
          </p:cNvSpPr>
          <p:nvPr/>
        </p:nvSpPr>
        <p:spPr bwMode="auto">
          <a:xfrm>
            <a:off x="4424577" y="731839"/>
            <a:ext cx="435658" cy="1892092"/>
          </a:xfrm>
          <a:prstGeom prst="rightBrace">
            <a:avLst>
              <a:gd name="adj1" fmla="val 30938"/>
              <a:gd name="adj2" fmla="val 50000"/>
            </a:avLst>
          </a:prstGeom>
          <a:noFill/>
          <a:ln w="19050">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nSpc>
                <a:spcPct val="95000"/>
              </a:lnSpc>
              <a:spcBef>
                <a:spcPct val="5000"/>
              </a:spcBef>
              <a:buClr>
                <a:schemeClr val="tx1"/>
              </a:buClr>
            </a:pPr>
            <a:endParaRPr lang="en-US"/>
          </a:p>
        </p:txBody>
      </p:sp>
      <p:sp>
        <p:nvSpPr>
          <p:cNvPr id="12299" name="AutoShape 56"/>
          <p:cNvSpPr>
            <a:spLocks noChangeArrowheads="1"/>
          </p:cNvSpPr>
          <p:nvPr/>
        </p:nvSpPr>
        <p:spPr bwMode="auto">
          <a:xfrm>
            <a:off x="6956574" y="5849938"/>
            <a:ext cx="601663" cy="614362"/>
          </a:xfrm>
          <a:prstGeom prst="smileyFace">
            <a:avLst>
              <a:gd name="adj" fmla="val 4653"/>
            </a:avLst>
          </a:prstGeom>
          <a:solidFill>
            <a:srgbClr val="FFCC99"/>
          </a:solidFill>
          <a:ln w="12700">
            <a:solidFill>
              <a:srgbClr val="000000"/>
            </a:solidFill>
            <a:round/>
            <a:headEnd/>
            <a:tailEnd/>
          </a:ln>
        </p:spPr>
        <p:txBody>
          <a:bodyPr wrap="none" anchor="ctr"/>
          <a:lstStyle/>
          <a:p>
            <a:pPr>
              <a:lnSpc>
                <a:spcPct val="95000"/>
              </a:lnSpc>
              <a:spcBef>
                <a:spcPct val="5000"/>
              </a:spcBef>
              <a:buClr>
                <a:schemeClr val="tx1"/>
              </a:buClr>
            </a:pPr>
            <a:endParaRPr lang="en-US"/>
          </a:p>
        </p:txBody>
      </p:sp>
      <p:sp>
        <p:nvSpPr>
          <p:cNvPr id="12300" name="Text Box 58"/>
          <p:cNvSpPr txBox="1">
            <a:spLocks noChangeArrowheads="1"/>
          </p:cNvSpPr>
          <p:nvPr/>
        </p:nvSpPr>
        <p:spPr bwMode="auto">
          <a:xfrm>
            <a:off x="4959499" y="5955404"/>
            <a:ext cx="1157288" cy="307975"/>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cs typeface="Arial" charset="0"/>
              </a:defRPr>
            </a:lvl1pPr>
            <a:lvl2pPr marL="742950" indent="-285750" eaLnBrk="0" hangingPunct="0">
              <a:defRPr sz="2000" b="1">
                <a:solidFill>
                  <a:schemeClr val="bg1"/>
                </a:solidFill>
                <a:latin typeface="Arial" charset="0"/>
                <a:cs typeface="Arial" charset="0"/>
              </a:defRPr>
            </a:lvl2pPr>
            <a:lvl3pPr marL="1143000" indent="-228600" eaLnBrk="0" hangingPunct="0">
              <a:defRPr sz="2000" b="1">
                <a:solidFill>
                  <a:schemeClr val="bg1"/>
                </a:solidFill>
                <a:latin typeface="Arial" charset="0"/>
                <a:cs typeface="Arial" charset="0"/>
              </a:defRPr>
            </a:lvl3pPr>
            <a:lvl4pPr marL="1600200" indent="-228600" eaLnBrk="0" hangingPunct="0">
              <a:defRPr sz="2000" b="1">
                <a:solidFill>
                  <a:schemeClr val="bg1"/>
                </a:solidFill>
                <a:latin typeface="Arial" charset="0"/>
                <a:cs typeface="Arial" charset="0"/>
              </a:defRPr>
            </a:lvl4pPr>
            <a:lvl5pPr marL="2057400" indent="-228600" eaLnBrk="0" hangingPunct="0">
              <a:defRPr sz="2000" b="1">
                <a:solidFill>
                  <a:schemeClr val="bg1"/>
                </a:solidFill>
                <a:latin typeface="Arial" charset="0"/>
                <a:cs typeface="Arial" charset="0"/>
              </a:defRPr>
            </a:lvl5pPr>
            <a:lvl6pPr marL="2514600" indent="-228600" eaLnBrk="0" fontAlgn="base" hangingPunct="0">
              <a:spcBef>
                <a:spcPct val="0"/>
              </a:spcBef>
              <a:spcAft>
                <a:spcPct val="0"/>
              </a:spcAft>
              <a:defRPr sz="2000" b="1">
                <a:solidFill>
                  <a:schemeClr val="bg1"/>
                </a:solidFill>
                <a:latin typeface="Arial" charset="0"/>
                <a:cs typeface="Arial" charset="0"/>
              </a:defRPr>
            </a:lvl6pPr>
            <a:lvl7pPr marL="2971800" indent="-228600" eaLnBrk="0" fontAlgn="base" hangingPunct="0">
              <a:spcBef>
                <a:spcPct val="0"/>
              </a:spcBef>
              <a:spcAft>
                <a:spcPct val="0"/>
              </a:spcAft>
              <a:defRPr sz="2000" b="1">
                <a:solidFill>
                  <a:schemeClr val="bg1"/>
                </a:solidFill>
                <a:latin typeface="Arial" charset="0"/>
                <a:cs typeface="Arial" charset="0"/>
              </a:defRPr>
            </a:lvl7pPr>
            <a:lvl8pPr marL="3429000" indent="-228600" eaLnBrk="0" fontAlgn="base" hangingPunct="0">
              <a:spcBef>
                <a:spcPct val="0"/>
              </a:spcBef>
              <a:spcAft>
                <a:spcPct val="0"/>
              </a:spcAft>
              <a:defRPr sz="2000" b="1">
                <a:solidFill>
                  <a:schemeClr val="bg1"/>
                </a:solidFill>
                <a:latin typeface="Arial" charset="0"/>
                <a:cs typeface="Arial" charset="0"/>
              </a:defRPr>
            </a:lvl8pPr>
            <a:lvl9pPr marL="3886200" indent="-228600" eaLnBrk="0" fontAlgn="base" hangingPunct="0">
              <a:spcBef>
                <a:spcPct val="0"/>
              </a:spcBef>
              <a:spcAft>
                <a:spcPct val="0"/>
              </a:spcAft>
              <a:defRPr sz="2000" b="1">
                <a:solidFill>
                  <a:schemeClr val="bg1"/>
                </a:solidFill>
                <a:latin typeface="Arial" charset="0"/>
                <a:cs typeface="Arial" charset="0"/>
              </a:defRPr>
            </a:lvl9pPr>
          </a:lstStyle>
          <a:p>
            <a:pPr eaLnBrk="1" hangingPunct="1">
              <a:spcBef>
                <a:spcPct val="50000"/>
              </a:spcBef>
              <a:spcAft>
                <a:spcPct val="30000"/>
              </a:spcAft>
              <a:buClr>
                <a:schemeClr val="tx1"/>
              </a:buClr>
            </a:pPr>
            <a:r>
              <a:rPr lang="en-US" b="0" dirty="0"/>
              <a:t>Contacts</a:t>
            </a:r>
          </a:p>
        </p:txBody>
      </p:sp>
      <p:sp>
        <p:nvSpPr>
          <p:cNvPr id="12301" name="AutoShape 41"/>
          <p:cNvSpPr>
            <a:spLocks/>
          </p:cNvSpPr>
          <p:nvPr/>
        </p:nvSpPr>
        <p:spPr bwMode="auto">
          <a:xfrm>
            <a:off x="4424577" y="2981739"/>
            <a:ext cx="435658" cy="1909349"/>
          </a:xfrm>
          <a:prstGeom prst="rightBrace">
            <a:avLst>
              <a:gd name="adj1" fmla="val 30962"/>
              <a:gd name="adj2" fmla="val 50000"/>
            </a:avLst>
          </a:prstGeom>
          <a:noFill/>
          <a:ln w="19050">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nSpc>
                <a:spcPct val="95000"/>
              </a:lnSpc>
              <a:spcBef>
                <a:spcPct val="5000"/>
              </a:spcBef>
              <a:buClr>
                <a:schemeClr val="tx1"/>
              </a:buClr>
            </a:pPr>
            <a:endParaRPr lang="en-US"/>
          </a:p>
        </p:txBody>
      </p:sp>
      <p:grpSp>
        <p:nvGrpSpPr>
          <p:cNvPr id="12302" name="Group 609"/>
          <p:cNvGrpSpPr>
            <a:grpSpLocks/>
          </p:cNvGrpSpPr>
          <p:nvPr/>
        </p:nvGrpSpPr>
        <p:grpSpPr bwMode="auto">
          <a:xfrm>
            <a:off x="7578874" y="3355698"/>
            <a:ext cx="501650" cy="1203325"/>
            <a:chOff x="6499954" y="5133860"/>
            <a:chExt cx="502820" cy="1203085"/>
          </a:xfrm>
        </p:grpSpPr>
        <p:sp>
          <p:nvSpPr>
            <p:cNvPr id="58" name="Rounded Rectangle 57"/>
            <p:cNvSpPr/>
            <p:nvPr/>
          </p:nvSpPr>
          <p:spPr bwMode="auto">
            <a:xfrm>
              <a:off x="6606565" y="5133860"/>
              <a:ext cx="272095" cy="1134837"/>
            </a:xfrm>
            <a:prstGeom prst="roundRect">
              <a:avLst/>
            </a:prstGeom>
            <a:solidFill>
              <a:schemeClr val="accent6">
                <a:lumMod val="20000"/>
                <a:lumOff val="80000"/>
              </a:schemeClr>
            </a:solidFill>
            <a:ln w="6350" algn="ctr">
              <a:solidFill>
                <a:schemeClr val="bg1"/>
              </a:solidFill>
              <a:round/>
              <a:headEnd/>
              <a:tailEnd/>
            </a:ln>
          </p:spPr>
          <p:txBody>
            <a:bodyPr wrap="none" lIns="0" tIns="0" rIns="0" bIns="0" anchor="ctr"/>
            <a:lstStyle/>
            <a:p>
              <a:pPr>
                <a:lnSpc>
                  <a:spcPct val="95000"/>
                </a:lnSpc>
                <a:spcBef>
                  <a:spcPct val="5000"/>
                </a:spcBef>
                <a:buClr>
                  <a:schemeClr val="tx1"/>
                </a:buClr>
                <a:defRPr/>
              </a:pPr>
              <a:endParaRPr lang="en-US">
                <a:cs typeface="+mn-cs"/>
              </a:endParaRPr>
            </a:p>
          </p:txBody>
        </p:sp>
        <p:sp>
          <p:nvSpPr>
            <p:cNvPr id="12306" name="AutoShape 11"/>
            <p:cNvSpPr>
              <a:spLocks noChangeArrowheads="1"/>
            </p:cNvSpPr>
            <p:nvPr/>
          </p:nvSpPr>
          <p:spPr bwMode="auto">
            <a:xfrm rot="10800000" flipH="1">
              <a:off x="6658357" y="5175317"/>
              <a:ext cx="169432" cy="191342"/>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pPr>
                <a:lnSpc>
                  <a:spcPct val="95000"/>
                </a:lnSpc>
                <a:spcBef>
                  <a:spcPct val="5000"/>
                </a:spcBef>
                <a:buClr>
                  <a:schemeClr val="tx1"/>
                </a:buClr>
              </a:pPr>
              <a:endParaRPr lang="en-US"/>
            </a:p>
          </p:txBody>
        </p:sp>
        <p:pic>
          <p:nvPicPr>
            <p:cNvPr id="12307" name="Picture 12"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1819" y="5302066"/>
              <a:ext cx="40152" cy="6002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2308" name="Line 13"/>
            <p:cNvSpPr>
              <a:spLocks noChangeShapeType="1"/>
            </p:cNvSpPr>
            <p:nvPr/>
          </p:nvSpPr>
          <p:spPr bwMode="auto">
            <a:xfrm>
              <a:off x="6682084" y="5295972"/>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09" name="Line 14"/>
            <p:cNvSpPr>
              <a:spLocks noChangeShapeType="1"/>
            </p:cNvSpPr>
            <p:nvPr/>
          </p:nvSpPr>
          <p:spPr bwMode="auto">
            <a:xfrm>
              <a:off x="6777902" y="5295972"/>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10" name="Line 15"/>
            <p:cNvSpPr>
              <a:spLocks noChangeShapeType="1"/>
            </p:cNvSpPr>
            <p:nvPr/>
          </p:nvSpPr>
          <p:spPr bwMode="auto">
            <a:xfrm>
              <a:off x="6682084" y="5274645"/>
              <a:ext cx="41674"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11" name="Line 16"/>
            <p:cNvSpPr>
              <a:spLocks noChangeShapeType="1"/>
            </p:cNvSpPr>
            <p:nvPr/>
          </p:nvSpPr>
          <p:spPr bwMode="auto">
            <a:xfrm>
              <a:off x="6777902" y="5274645"/>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12" name="Line 17"/>
            <p:cNvSpPr>
              <a:spLocks noChangeShapeType="1"/>
            </p:cNvSpPr>
            <p:nvPr/>
          </p:nvSpPr>
          <p:spPr bwMode="auto">
            <a:xfrm>
              <a:off x="6682084" y="5253621"/>
              <a:ext cx="8699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13" name="Line 18"/>
            <p:cNvSpPr>
              <a:spLocks noChangeShapeType="1"/>
            </p:cNvSpPr>
            <p:nvPr/>
          </p:nvSpPr>
          <p:spPr bwMode="auto">
            <a:xfrm>
              <a:off x="6777902" y="5253621"/>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14" name="Line 19"/>
            <p:cNvSpPr>
              <a:spLocks noChangeShapeType="1"/>
            </p:cNvSpPr>
            <p:nvPr/>
          </p:nvSpPr>
          <p:spPr bwMode="auto">
            <a:xfrm>
              <a:off x="6682084" y="5232598"/>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15" name="Line 20"/>
            <p:cNvSpPr>
              <a:spLocks noChangeShapeType="1"/>
            </p:cNvSpPr>
            <p:nvPr/>
          </p:nvSpPr>
          <p:spPr bwMode="auto">
            <a:xfrm>
              <a:off x="6777902" y="5232598"/>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16" name="Line 21"/>
            <p:cNvSpPr>
              <a:spLocks noChangeShapeType="1"/>
            </p:cNvSpPr>
            <p:nvPr/>
          </p:nvSpPr>
          <p:spPr bwMode="auto">
            <a:xfrm>
              <a:off x="6681476" y="5203653"/>
              <a:ext cx="121979"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17" name="AutoShape 11"/>
            <p:cNvSpPr>
              <a:spLocks noChangeArrowheads="1"/>
            </p:cNvSpPr>
            <p:nvPr/>
          </p:nvSpPr>
          <p:spPr bwMode="auto">
            <a:xfrm rot="10800000" flipH="1">
              <a:off x="6658357" y="5440890"/>
              <a:ext cx="169432" cy="191342"/>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pPr>
                <a:lnSpc>
                  <a:spcPct val="95000"/>
                </a:lnSpc>
                <a:spcBef>
                  <a:spcPct val="5000"/>
                </a:spcBef>
                <a:buClr>
                  <a:schemeClr val="tx1"/>
                </a:buClr>
              </a:pPr>
              <a:endParaRPr lang="en-US"/>
            </a:p>
          </p:txBody>
        </p:sp>
        <p:pic>
          <p:nvPicPr>
            <p:cNvPr id="12318" name="Picture 12"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1819" y="5567639"/>
              <a:ext cx="40152" cy="6002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2319" name="Line 13"/>
            <p:cNvSpPr>
              <a:spLocks noChangeShapeType="1"/>
            </p:cNvSpPr>
            <p:nvPr/>
          </p:nvSpPr>
          <p:spPr bwMode="auto">
            <a:xfrm>
              <a:off x="6682084" y="5561546"/>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20" name="Line 14"/>
            <p:cNvSpPr>
              <a:spLocks noChangeShapeType="1"/>
            </p:cNvSpPr>
            <p:nvPr/>
          </p:nvSpPr>
          <p:spPr bwMode="auto">
            <a:xfrm>
              <a:off x="6777902" y="5561546"/>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21" name="Line 15"/>
            <p:cNvSpPr>
              <a:spLocks noChangeShapeType="1"/>
            </p:cNvSpPr>
            <p:nvPr/>
          </p:nvSpPr>
          <p:spPr bwMode="auto">
            <a:xfrm>
              <a:off x="6682084" y="5540217"/>
              <a:ext cx="41674"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22" name="Line 16"/>
            <p:cNvSpPr>
              <a:spLocks noChangeShapeType="1"/>
            </p:cNvSpPr>
            <p:nvPr/>
          </p:nvSpPr>
          <p:spPr bwMode="auto">
            <a:xfrm>
              <a:off x="6777902" y="5540217"/>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23" name="Line 17"/>
            <p:cNvSpPr>
              <a:spLocks noChangeShapeType="1"/>
            </p:cNvSpPr>
            <p:nvPr/>
          </p:nvSpPr>
          <p:spPr bwMode="auto">
            <a:xfrm>
              <a:off x="6682084" y="5519194"/>
              <a:ext cx="8699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24" name="Line 18"/>
            <p:cNvSpPr>
              <a:spLocks noChangeShapeType="1"/>
            </p:cNvSpPr>
            <p:nvPr/>
          </p:nvSpPr>
          <p:spPr bwMode="auto">
            <a:xfrm>
              <a:off x="6777902" y="5519194"/>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25" name="Line 19"/>
            <p:cNvSpPr>
              <a:spLocks noChangeShapeType="1"/>
            </p:cNvSpPr>
            <p:nvPr/>
          </p:nvSpPr>
          <p:spPr bwMode="auto">
            <a:xfrm>
              <a:off x="6682084" y="5498171"/>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26" name="Line 20"/>
            <p:cNvSpPr>
              <a:spLocks noChangeShapeType="1"/>
            </p:cNvSpPr>
            <p:nvPr/>
          </p:nvSpPr>
          <p:spPr bwMode="auto">
            <a:xfrm>
              <a:off x="6777902" y="5498171"/>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27" name="Line 21"/>
            <p:cNvSpPr>
              <a:spLocks noChangeShapeType="1"/>
            </p:cNvSpPr>
            <p:nvPr/>
          </p:nvSpPr>
          <p:spPr bwMode="auto">
            <a:xfrm>
              <a:off x="6681476" y="5469226"/>
              <a:ext cx="121979"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28" name="AutoShape 11"/>
            <p:cNvSpPr>
              <a:spLocks noChangeArrowheads="1"/>
            </p:cNvSpPr>
            <p:nvPr/>
          </p:nvSpPr>
          <p:spPr bwMode="auto">
            <a:xfrm rot="10800000" flipH="1">
              <a:off x="6658357" y="5702775"/>
              <a:ext cx="169432" cy="191342"/>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pPr>
                <a:lnSpc>
                  <a:spcPct val="95000"/>
                </a:lnSpc>
                <a:spcBef>
                  <a:spcPct val="5000"/>
                </a:spcBef>
                <a:buClr>
                  <a:schemeClr val="tx1"/>
                </a:buClr>
              </a:pPr>
              <a:endParaRPr lang="en-US"/>
            </a:p>
          </p:txBody>
        </p:sp>
        <p:pic>
          <p:nvPicPr>
            <p:cNvPr id="12329" name="Picture 12"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1819" y="5829523"/>
              <a:ext cx="40152" cy="6002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2330" name="Line 13"/>
            <p:cNvSpPr>
              <a:spLocks noChangeShapeType="1"/>
            </p:cNvSpPr>
            <p:nvPr/>
          </p:nvSpPr>
          <p:spPr bwMode="auto">
            <a:xfrm>
              <a:off x="6682084" y="5823430"/>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31" name="Line 14"/>
            <p:cNvSpPr>
              <a:spLocks noChangeShapeType="1"/>
            </p:cNvSpPr>
            <p:nvPr/>
          </p:nvSpPr>
          <p:spPr bwMode="auto">
            <a:xfrm>
              <a:off x="6777902" y="5823430"/>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32" name="Line 15"/>
            <p:cNvSpPr>
              <a:spLocks noChangeShapeType="1"/>
            </p:cNvSpPr>
            <p:nvPr/>
          </p:nvSpPr>
          <p:spPr bwMode="auto">
            <a:xfrm>
              <a:off x="6682084" y="5802102"/>
              <a:ext cx="41674"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33" name="Line 16"/>
            <p:cNvSpPr>
              <a:spLocks noChangeShapeType="1"/>
            </p:cNvSpPr>
            <p:nvPr/>
          </p:nvSpPr>
          <p:spPr bwMode="auto">
            <a:xfrm>
              <a:off x="6777902" y="5802102"/>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34" name="Line 17"/>
            <p:cNvSpPr>
              <a:spLocks noChangeShapeType="1"/>
            </p:cNvSpPr>
            <p:nvPr/>
          </p:nvSpPr>
          <p:spPr bwMode="auto">
            <a:xfrm>
              <a:off x="6682084" y="5781079"/>
              <a:ext cx="8699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35" name="Line 18"/>
            <p:cNvSpPr>
              <a:spLocks noChangeShapeType="1"/>
            </p:cNvSpPr>
            <p:nvPr/>
          </p:nvSpPr>
          <p:spPr bwMode="auto">
            <a:xfrm>
              <a:off x="6777902" y="5781079"/>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36" name="Line 19"/>
            <p:cNvSpPr>
              <a:spLocks noChangeShapeType="1"/>
            </p:cNvSpPr>
            <p:nvPr/>
          </p:nvSpPr>
          <p:spPr bwMode="auto">
            <a:xfrm>
              <a:off x="6682084" y="5760056"/>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37" name="Line 20"/>
            <p:cNvSpPr>
              <a:spLocks noChangeShapeType="1"/>
            </p:cNvSpPr>
            <p:nvPr/>
          </p:nvSpPr>
          <p:spPr bwMode="auto">
            <a:xfrm>
              <a:off x="6777902" y="5760056"/>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38" name="Line 21"/>
            <p:cNvSpPr>
              <a:spLocks noChangeShapeType="1"/>
            </p:cNvSpPr>
            <p:nvPr/>
          </p:nvSpPr>
          <p:spPr bwMode="auto">
            <a:xfrm>
              <a:off x="6681476" y="5731111"/>
              <a:ext cx="121979"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39" name="AutoShape 11"/>
            <p:cNvSpPr>
              <a:spLocks noChangeArrowheads="1"/>
            </p:cNvSpPr>
            <p:nvPr/>
          </p:nvSpPr>
          <p:spPr bwMode="auto">
            <a:xfrm rot="10800000" flipH="1">
              <a:off x="6658357" y="5953594"/>
              <a:ext cx="169432" cy="191342"/>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pPr>
                <a:lnSpc>
                  <a:spcPct val="95000"/>
                </a:lnSpc>
                <a:spcBef>
                  <a:spcPct val="5000"/>
                </a:spcBef>
                <a:buClr>
                  <a:schemeClr val="tx1"/>
                </a:buClr>
              </a:pPr>
              <a:endParaRPr lang="en-US"/>
            </a:p>
          </p:txBody>
        </p:sp>
        <p:pic>
          <p:nvPicPr>
            <p:cNvPr id="12340" name="Picture 12"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1819" y="6080343"/>
              <a:ext cx="40152" cy="6002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2341" name="Line 13"/>
            <p:cNvSpPr>
              <a:spLocks noChangeShapeType="1"/>
            </p:cNvSpPr>
            <p:nvPr/>
          </p:nvSpPr>
          <p:spPr bwMode="auto">
            <a:xfrm>
              <a:off x="6682084" y="6074249"/>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42" name="Line 14"/>
            <p:cNvSpPr>
              <a:spLocks noChangeShapeType="1"/>
            </p:cNvSpPr>
            <p:nvPr/>
          </p:nvSpPr>
          <p:spPr bwMode="auto">
            <a:xfrm>
              <a:off x="6777902" y="6074249"/>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43" name="Line 15"/>
            <p:cNvSpPr>
              <a:spLocks noChangeShapeType="1"/>
            </p:cNvSpPr>
            <p:nvPr/>
          </p:nvSpPr>
          <p:spPr bwMode="auto">
            <a:xfrm>
              <a:off x="6682084" y="6052921"/>
              <a:ext cx="41674"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44" name="Line 16"/>
            <p:cNvSpPr>
              <a:spLocks noChangeShapeType="1"/>
            </p:cNvSpPr>
            <p:nvPr/>
          </p:nvSpPr>
          <p:spPr bwMode="auto">
            <a:xfrm>
              <a:off x="6777902" y="6052921"/>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45" name="Line 17"/>
            <p:cNvSpPr>
              <a:spLocks noChangeShapeType="1"/>
            </p:cNvSpPr>
            <p:nvPr/>
          </p:nvSpPr>
          <p:spPr bwMode="auto">
            <a:xfrm>
              <a:off x="6682084" y="6031898"/>
              <a:ext cx="8699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46" name="Line 18"/>
            <p:cNvSpPr>
              <a:spLocks noChangeShapeType="1"/>
            </p:cNvSpPr>
            <p:nvPr/>
          </p:nvSpPr>
          <p:spPr bwMode="auto">
            <a:xfrm>
              <a:off x="6777902" y="6031898"/>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47" name="Line 19"/>
            <p:cNvSpPr>
              <a:spLocks noChangeShapeType="1"/>
            </p:cNvSpPr>
            <p:nvPr/>
          </p:nvSpPr>
          <p:spPr bwMode="auto">
            <a:xfrm>
              <a:off x="6682084" y="6010875"/>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48" name="Line 20"/>
            <p:cNvSpPr>
              <a:spLocks noChangeShapeType="1"/>
            </p:cNvSpPr>
            <p:nvPr/>
          </p:nvSpPr>
          <p:spPr bwMode="auto">
            <a:xfrm>
              <a:off x="6777902" y="6010875"/>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49" name="Line 21"/>
            <p:cNvSpPr>
              <a:spLocks noChangeShapeType="1"/>
            </p:cNvSpPr>
            <p:nvPr/>
          </p:nvSpPr>
          <p:spPr bwMode="auto">
            <a:xfrm>
              <a:off x="6681476" y="5981930"/>
              <a:ext cx="121979"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3" name="TextBox 674"/>
            <p:cNvSpPr txBox="1">
              <a:spLocks noChangeArrowheads="1"/>
            </p:cNvSpPr>
            <p:nvPr/>
          </p:nvSpPr>
          <p:spPr bwMode="auto">
            <a:xfrm>
              <a:off x="6499954" y="6059188"/>
              <a:ext cx="502820" cy="277757"/>
            </a:xfrm>
            <a:prstGeom prst="rect">
              <a:avLst/>
            </a:prstGeom>
            <a:noFill/>
            <a:ln w="9525">
              <a:noFill/>
              <a:miter lim="800000"/>
              <a:headEnd/>
              <a:tailEnd/>
            </a:ln>
          </p:spPr>
          <p:txBody>
            <a:bodyPr>
              <a:spAutoFit/>
            </a:bodyPr>
            <a:lstStyle/>
            <a:p>
              <a:pPr>
                <a:lnSpc>
                  <a:spcPct val="95000"/>
                </a:lnSpc>
                <a:spcBef>
                  <a:spcPct val="5000"/>
                </a:spcBef>
                <a:buClr>
                  <a:schemeClr val="tx1"/>
                </a:buClr>
                <a:defRPr/>
              </a:pPr>
              <a:r>
                <a:rPr lang="en-US" sz="1200" dirty="0">
                  <a:latin typeface="+mn-lt"/>
                  <a:cs typeface="Calibri" pitchFamily="34" charset="0"/>
                </a:rPr>
                <a:t>. . .</a:t>
              </a:r>
            </a:p>
          </p:txBody>
        </p:sp>
      </p:grpSp>
      <p:sp>
        <p:nvSpPr>
          <p:cNvPr id="12303" name="AutoShape 41"/>
          <p:cNvSpPr>
            <a:spLocks/>
          </p:cNvSpPr>
          <p:nvPr/>
        </p:nvSpPr>
        <p:spPr bwMode="auto">
          <a:xfrm>
            <a:off x="4424577" y="4911725"/>
            <a:ext cx="435658" cy="758650"/>
          </a:xfrm>
          <a:prstGeom prst="rightBrace">
            <a:avLst>
              <a:gd name="adj1" fmla="val 30964"/>
              <a:gd name="adj2" fmla="val 50000"/>
            </a:avLst>
          </a:prstGeom>
          <a:noFill/>
          <a:ln w="19050">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nSpc>
                <a:spcPct val="95000"/>
              </a:lnSpc>
              <a:spcBef>
                <a:spcPct val="5000"/>
              </a:spcBef>
              <a:buClr>
                <a:schemeClr val="tx1"/>
              </a:buClr>
            </a:pPr>
            <a:endParaRPr lang="en-US"/>
          </a:p>
        </p:txBody>
      </p:sp>
      <p:sp>
        <p:nvSpPr>
          <p:cNvPr id="12304" name="AutoShape 41"/>
          <p:cNvSpPr>
            <a:spLocks/>
          </p:cNvSpPr>
          <p:nvPr/>
        </p:nvSpPr>
        <p:spPr bwMode="auto">
          <a:xfrm>
            <a:off x="4424577" y="5705254"/>
            <a:ext cx="435658" cy="768571"/>
          </a:xfrm>
          <a:prstGeom prst="rightBrace">
            <a:avLst>
              <a:gd name="adj1" fmla="val 30954"/>
              <a:gd name="adj2" fmla="val 50000"/>
            </a:avLst>
          </a:prstGeom>
          <a:noFill/>
          <a:ln w="19050">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nSpc>
                <a:spcPct val="95000"/>
              </a:lnSpc>
              <a:spcBef>
                <a:spcPct val="5000"/>
              </a:spcBef>
              <a:buClr>
                <a:schemeClr val="tx1"/>
              </a:buClr>
            </a:pPr>
            <a:endParaRPr lang="en-US"/>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127" y="499950"/>
            <a:ext cx="3648075" cy="6048375"/>
          </a:xfrm>
          <a:prstGeom prst="rect">
            <a:avLst/>
          </a:prstGeom>
          <a:noFill/>
          <a:ln w="6350" algn="ctr">
            <a:solidFill>
              <a:schemeClr val="bg1"/>
            </a:solidFill>
            <a:miter lim="800000"/>
            <a:headEnd/>
            <a:tailEn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012094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2816" y="4620899"/>
            <a:ext cx="3664887" cy="1899171"/>
          </a:xfrm>
          <a:prstGeom prst="rect">
            <a:avLst/>
          </a:prstGeom>
          <a:noFill/>
          <a:ln w="6350" algn="ctr">
            <a:solidFill>
              <a:schemeClr val="bg1"/>
            </a:solidFill>
            <a:miter lim="800000"/>
            <a:headEnd/>
            <a:tailEn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729" y="1833909"/>
            <a:ext cx="3615915" cy="2587162"/>
          </a:xfrm>
          <a:prstGeom prst="rect">
            <a:avLst/>
          </a:prstGeom>
          <a:noFill/>
          <a:ln w="6350" algn="ctr">
            <a:solidFill>
              <a:schemeClr val="bg1"/>
            </a:solidFill>
            <a:miter lim="800000"/>
            <a:headEnd/>
            <a:tailEn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14" name="Title 1"/>
          <p:cNvSpPr>
            <a:spLocks noGrp="1"/>
          </p:cNvSpPr>
          <p:nvPr>
            <p:ph type="title"/>
          </p:nvPr>
        </p:nvSpPr>
        <p:spPr/>
        <p:txBody>
          <a:bodyPr/>
          <a:lstStyle/>
          <a:p>
            <a:r>
              <a:rPr lang="en-US" smtClean="0"/>
              <a:t>Billing method choices for new policy</a:t>
            </a:r>
          </a:p>
        </p:txBody>
      </p:sp>
      <p:sp>
        <p:nvSpPr>
          <p:cNvPr id="13315" name="Content Placeholder 2"/>
          <p:cNvSpPr>
            <a:spLocks noGrp="1"/>
          </p:cNvSpPr>
          <p:nvPr>
            <p:ph idx="1"/>
          </p:nvPr>
        </p:nvSpPr>
        <p:spPr>
          <a:xfrm>
            <a:off x="519113" y="914400"/>
            <a:ext cx="8318500" cy="526774"/>
          </a:xfrm>
        </p:spPr>
        <p:txBody>
          <a:bodyPr/>
          <a:lstStyle/>
          <a:p>
            <a:pPr>
              <a:buFont typeface="Arial" charset="0"/>
              <a:buChar char="•"/>
            </a:pPr>
            <a:r>
              <a:rPr lang="en-US" dirty="0" smtClean="0"/>
              <a:t>Each billing method has different set of required fields</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a:p>
            <a:pPr>
              <a:buFont typeface="Arial" charset="0"/>
              <a:buChar char="•"/>
            </a:pPr>
            <a:r>
              <a:rPr lang="en-US" dirty="0" smtClean="0"/>
              <a:t>All billing methods require </a:t>
            </a:r>
            <a:br>
              <a:rPr lang="en-US" dirty="0" smtClean="0"/>
            </a:br>
            <a:r>
              <a:rPr lang="en-US" dirty="0" smtClean="0"/>
              <a:t>a payment plan</a:t>
            </a:r>
          </a:p>
        </p:txBody>
      </p:sp>
      <p:sp>
        <p:nvSpPr>
          <p:cNvPr id="13327" name="Text Box 53"/>
          <p:cNvSpPr txBox="1">
            <a:spLocks noChangeArrowheads="1"/>
          </p:cNvSpPr>
          <p:nvPr/>
        </p:nvSpPr>
        <p:spPr bwMode="auto">
          <a:xfrm>
            <a:off x="5988844" y="4297016"/>
            <a:ext cx="1722438" cy="307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cs typeface="Arial" charset="0"/>
              </a:defRPr>
            </a:lvl1pPr>
            <a:lvl2pPr marL="742950" indent="-285750" eaLnBrk="0" hangingPunct="0">
              <a:defRPr sz="2000" b="1">
                <a:solidFill>
                  <a:schemeClr val="bg1"/>
                </a:solidFill>
                <a:latin typeface="Arial" charset="0"/>
                <a:cs typeface="Arial" charset="0"/>
              </a:defRPr>
            </a:lvl2pPr>
            <a:lvl3pPr marL="1143000" indent="-228600" eaLnBrk="0" hangingPunct="0">
              <a:defRPr sz="2000" b="1">
                <a:solidFill>
                  <a:schemeClr val="bg1"/>
                </a:solidFill>
                <a:latin typeface="Arial" charset="0"/>
                <a:cs typeface="Arial" charset="0"/>
              </a:defRPr>
            </a:lvl3pPr>
            <a:lvl4pPr marL="1600200" indent="-228600" eaLnBrk="0" hangingPunct="0">
              <a:defRPr sz="2000" b="1">
                <a:solidFill>
                  <a:schemeClr val="bg1"/>
                </a:solidFill>
                <a:latin typeface="Arial" charset="0"/>
                <a:cs typeface="Arial" charset="0"/>
              </a:defRPr>
            </a:lvl4pPr>
            <a:lvl5pPr marL="2057400" indent="-228600" eaLnBrk="0" hangingPunct="0">
              <a:defRPr sz="2000" b="1">
                <a:solidFill>
                  <a:schemeClr val="bg1"/>
                </a:solidFill>
                <a:latin typeface="Arial" charset="0"/>
                <a:cs typeface="Arial" charset="0"/>
              </a:defRPr>
            </a:lvl5pPr>
            <a:lvl6pPr marL="2514600" indent="-228600" eaLnBrk="0" fontAlgn="base" hangingPunct="0">
              <a:spcBef>
                <a:spcPct val="0"/>
              </a:spcBef>
              <a:spcAft>
                <a:spcPct val="0"/>
              </a:spcAft>
              <a:defRPr sz="2000" b="1">
                <a:solidFill>
                  <a:schemeClr val="bg1"/>
                </a:solidFill>
                <a:latin typeface="Arial" charset="0"/>
                <a:cs typeface="Arial" charset="0"/>
              </a:defRPr>
            </a:lvl6pPr>
            <a:lvl7pPr marL="2971800" indent="-228600" eaLnBrk="0" fontAlgn="base" hangingPunct="0">
              <a:spcBef>
                <a:spcPct val="0"/>
              </a:spcBef>
              <a:spcAft>
                <a:spcPct val="0"/>
              </a:spcAft>
              <a:defRPr sz="2000" b="1">
                <a:solidFill>
                  <a:schemeClr val="bg1"/>
                </a:solidFill>
                <a:latin typeface="Arial" charset="0"/>
                <a:cs typeface="Arial" charset="0"/>
              </a:defRPr>
            </a:lvl7pPr>
            <a:lvl8pPr marL="3429000" indent="-228600" eaLnBrk="0" fontAlgn="base" hangingPunct="0">
              <a:spcBef>
                <a:spcPct val="0"/>
              </a:spcBef>
              <a:spcAft>
                <a:spcPct val="0"/>
              </a:spcAft>
              <a:defRPr sz="2000" b="1">
                <a:solidFill>
                  <a:schemeClr val="bg1"/>
                </a:solidFill>
                <a:latin typeface="Arial" charset="0"/>
                <a:cs typeface="Arial" charset="0"/>
              </a:defRPr>
            </a:lvl8pPr>
            <a:lvl9pPr marL="3886200" indent="-228600" eaLnBrk="0" fontAlgn="base" hangingPunct="0">
              <a:spcBef>
                <a:spcPct val="0"/>
              </a:spcBef>
              <a:spcAft>
                <a:spcPct val="0"/>
              </a:spcAft>
              <a:defRPr sz="2000" b="1">
                <a:solidFill>
                  <a:schemeClr val="bg1"/>
                </a:solidFill>
                <a:latin typeface="Arial" charset="0"/>
                <a:cs typeface="Arial" charset="0"/>
              </a:defRPr>
            </a:lvl9pPr>
          </a:lstStyle>
          <a:p>
            <a:pPr algn="ctr" eaLnBrk="1" hangingPunct="1">
              <a:spcBef>
                <a:spcPct val="50000"/>
              </a:spcBef>
              <a:spcAft>
                <a:spcPct val="30000"/>
              </a:spcAft>
              <a:buClr>
                <a:schemeClr val="tx1"/>
              </a:buClr>
            </a:pPr>
            <a:r>
              <a:rPr lang="en-US" dirty="0">
                <a:solidFill>
                  <a:srgbClr val="04628C"/>
                </a:solidFill>
              </a:rPr>
              <a:t>Agency Bill</a:t>
            </a:r>
          </a:p>
        </p:txBody>
      </p:sp>
      <p:sp>
        <p:nvSpPr>
          <p:cNvPr id="13325" name="Text Box 53"/>
          <p:cNvSpPr txBox="1">
            <a:spLocks noChangeArrowheads="1"/>
          </p:cNvSpPr>
          <p:nvPr/>
        </p:nvSpPr>
        <p:spPr bwMode="auto">
          <a:xfrm>
            <a:off x="5988844" y="1325198"/>
            <a:ext cx="1722438" cy="307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cs typeface="Arial" charset="0"/>
              </a:defRPr>
            </a:lvl1pPr>
            <a:lvl2pPr marL="742950" indent="-285750" eaLnBrk="0" hangingPunct="0">
              <a:defRPr sz="2000" b="1">
                <a:solidFill>
                  <a:schemeClr val="bg1"/>
                </a:solidFill>
                <a:latin typeface="Arial" charset="0"/>
                <a:cs typeface="Arial" charset="0"/>
              </a:defRPr>
            </a:lvl2pPr>
            <a:lvl3pPr marL="1143000" indent="-228600" eaLnBrk="0" hangingPunct="0">
              <a:defRPr sz="2000" b="1">
                <a:solidFill>
                  <a:schemeClr val="bg1"/>
                </a:solidFill>
                <a:latin typeface="Arial" charset="0"/>
                <a:cs typeface="Arial" charset="0"/>
              </a:defRPr>
            </a:lvl3pPr>
            <a:lvl4pPr marL="1600200" indent="-228600" eaLnBrk="0" hangingPunct="0">
              <a:defRPr sz="2000" b="1">
                <a:solidFill>
                  <a:schemeClr val="bg1"/>
                </a:solidFill>
                <a:latin typeface="Arial" charset="0"/>
                <a:cs typeface="Arial" charset="0"/>
              </a:defRPr>
            </a:lvl4pPr>
            <a:lvl5pPr marL="2057400" indent="-228600" eaLnBrk="0" hangingPunct="0">
              <a:defRPr sz="2000" b="1">
                <a:solidFill>
                  <a:schemeClr val="bg1"/>
                </a:solidFill>
                <a:latin typeface="Arial" charset="0"/>
                <a:cs typeface="Arial" charset="0"/>
              </a:defRPr>
            </a:lvl5pPr>
            <a:lvl6pPr marL="2514600" indent="-228600" eaLnBrk="0" fontAlgn="base" hangingPunct="0">
              <a:spcBef>
                <a:spcPct val="0"/>
              </a:spcBef>
              <a:spcAft>
                <a:spcPct val="0"/>
              </a:spcAft>
              <a:defRPr sz="2000" b="1">
                <a:solidFill>
                  <a:schemeClr val="bg1"/>
                </a:solidFill>
                <a:latin typeface="Arial" charset="0"/>
                <a:cs typeface="Arial" charset="0"/>
              </a:defRPr>
            </a:lvl6pPr>
            <a:lvl7pPr marL="2971800" indent="-228600" eaLnBrk="0" fontAlgn="base" hangingPunct="0">
              <a:spcBef>
                <a:spcPct val="0"/>
              </a:spcBef>
              <a:spcAft>
                <a:spcPct val="0"/>
              </a:spcAft>
              <a:defRPr sz="2000" b="1">
                <a:solidFill>
                  <a:schemeClr val="bg1"/>
                </a:solidFill>
                <a:latin typeface="Arial" charset="0"/>
                <a:cs typeface="Arial" charset="0"/>
              </a:defRPr>
            </a:lvl7pPr>
            <a:lvl8pPr marL="3429000" indent="-228600" eaLnBrk="0" fontAlgn="base" hangingPunct="0">
              <a:spcBef>
                <a:spcPct val="0"/>
              </a:spcBef>
              <a:spcAft>
                <a:spcPct val="0"/>
              </a:spcAft>
              <a:defRPr sz="2000" b="1">
                <a:solidFill>
                  <a:schemeClr val="bg1"/>
                </a:solidFill>
                <a:latin typeface="Arial" charset="0"/>
                <a:cs typeface="Arial" charset="0"/>
              </a:defRPr>
            </a:lvl8pPr>
            <a:lvl9pPr marL="3886200" indent="-228600" eaLnBrk="0" fontAlgn="base" hangingPunct="0">
              <a:spcBef>
                <a:spcPct val="0"/>
              </a:spcBef>
              <a:spcAft>
                <a:spcPct val="0"/>
              </a:spcAft>
              <a:defRPr sz="2000" b="1">
                <a:solidFill>
                  <a:schemeClr val="bg1"/>
                </a:solidFill>
                <a:latin typeface="Arial" charset="0"/>
                <a:cs typeface="Arial" charset="0"/>
              </a:defRPr>
            </a:lvl9pPr>
          </a:lstStyle>
          <a:p>
            <a:pPr algn="ctr" eaLnBrk="1" hangingPunct="1">
              <a:spcBef>
                <a:spcPct val="50000"/>
              </a:spcBef>
              <a:spcAft>
                <a:spcPct val="30000"/>
              </a:spcAft>
              <a:buClr>
                <a:schemeClr val="tx1"/>
              </a:buClr>
            </a:pPr>
            <a:r>
              <a:rPr lang="en-US" dirty="0">
                <a:solidFill>
                  <a:srgbClr val="04628C"/>
                </a:solidFill>
              </a:rPr>
              <a:t>List Bill</a:t>
            </a:r>
          </a:p>
        </p:txBody>
      </p:sp>
      <p:sp>
        <p:nvSpPr>
          <p:cNvPr id="13322" name="Rounded Rectangle 16"/>
          <p:cNvSpPr>
            <a:spLocks noChangeArrowheads="1"/>
          </p:cNvSpPr>
          <p:nvPr/>
        </p:nvSpPr>
        <p:spPr bwMode="auto">
          <a:xfrm>
            <a:off x="4819305" y="5122863"/>
            <a:ext cx="3897312" cy="287337"/>
          </a:xfrm>
          <a:prstGeom prst="roundRect">
            <a:avLst>
              <a:gd name="adj" fmla="val 16667"/>
            </a:avLst>
          </a:prstGeom>
          <a:noFill/>
          <a:ln w="19050" algn="ctr">
            <a:solidFill>
              <a:srgbClr val="04628C"/>
            </a:solidFill>
            <a:miter lim="800000"/>
            <a:headEnd/>
            <a:tailEnd/>
          </a:ln>
          <a:extLst>
            <a:ext uri="{909E8E84-426E-40DD-AFC4-6F175D3DCCD1}">
              <a14:hiddenFill xmlns:a14="http://schemas.microsoft.com/office/drawing/2010/main">
                <a:solidFill>
                  <a:srgbClr val="FFFFFF"/>
                </a:solidFill>
              </a14:hiddenFill>
            </a:ext>
          </a:extLst>
        </p:spPr>
        <p:txBody>
          <a:bodyPr wrap="none" tIns="91440" bIns="91440" anchor="ctr"/>
          <a:lstStyle/>
          <a:p>
            <a:pPr algn="ctr">
              <a:lnSpc>
                <a:spcPct val="95000"/>
              </a:lnSpc>
              <a:spcBef>
                <a:spcPct val="5000"/>
              </a:spcBef>
              <a:buClr>
                <a:schemeClr val="tx1"/>
              </a:buClr>
            </a:pPr>
            <a:endParaRPr lang="en-US"/>
          </a:p>
        </p:txBody>
      </p:sp>
      <p:sp>
        <p:nvSpPr>
          <p:cNvPr id="13323" name="Rounded Rectangle 17"/>
          <p:cNvSpPr>
            <a:spLocks noChangeArrowheads="1"/>
          </p:cNvSpPr>
          <p:nvPr/>
        </p:nvSpPr>
        <p:spPr bwMode="auto">
          <a:xfrm>
            <a:off x="4819305" y="5894939"/>
            <a:ext cx="3897312" cy="582061"/>
          </a:xfrm>
          <a:prstGeom prst="roundRect">
            <a:avLst>
              <a:gd name="adj" fmla="val 16667"/>
            </a:avLst>
          </a:prstGeom>
          <a:noFill/>
          <a:ln w="19050" algn="ctr">
            <a:solidFill>
              <a:srgbClr val="04628C"/>
            </a:solidFill>
            <a:miter lim="800000"/>
            <a:headEnd/>
            <a:tailEnd/>
          </a:ln>
          <a:extLst>
            <a:ext uri="{909E8E84-426E-40DD-AFC4-6F175D3DCCD1}">
              <a14:hiddenFill xmlns:a14="http://schemas.microsoft.com/office/drawing/2010/main">
                <a:solidFill>
                  <a:srgbClr val="FFFFFF"/>
                </a:solidFill>
              </a14:hiddenFill>
            </a:ext>
          </a:extLst>
        </p:spPr>
        <p:txBody>
          <a:bodyPr wrap="none" tIns="91440" bIns="91440" anchor="ctr"/>
          <a:lstStyle/>
          <a:p>
            <a:pPr algn="ctr">
              <a:lnSpc>
                <a:spcPct val="95000"/>
              </a:lnSpc>
              <a:spcBef>
                <a:spcPct val="5000"/>
              </a:spcBef>
              <a:buClr>
                <a:schemeClr val="tx1"/>
              </a:buClr>
            </a:pPr>
            <a:endParaRPr lang="en-US"/>
          </a:p>
        </p:txBody>
      </p:sp>
      <p:sp>
        <p:nvSpPr>
          <p:cNvPr id="13319" name="Rounded Rectangle 13"/>
          <p:cNvSpPr>
            <a:spLocks noChangeArrowheads="1"/>
          </p:cNvSpPr>
          <p:nvPr/>
        </p:nvSpPr>
        <p:spPr bwMode="auto">
          <a:xfrm>
            <a:off x="464339" y="2649795"/>
            <a:ext cx="3811947" cy="303901"/>
          </a:xfrm>
          <a:prstGeom prst="roundRect">
            <a:avLst>
              <a:gd name="adj" fmla="val 16667"/>
            </a:avLst>
          </a:prstGeom>
          <a:noFill/>
          <a:ln w="19050" algn="ctr">
            <a:solidFill>
              <a:srgbClr val="04628C"/>
            </a:solidFill>
            <a:miter lim="800000"/>
            <a:headEnd/>
            <a:tailEnd/>
          </a:ln>
          <a:extLst>
            <a:ext uri="{909E8E84-426E-40DD-AFC4-6F175D3DCCD1}">
              <a14:hiddenFill xmlns:a14="http://schemas.microsoft.com/office/drawing/2010/main">
                <a:solidFill>
                  <a:srgbClr val="FFFFFF"/>
                </a:solidFill>
              </a14:hiddenFill>
            </a:ext>
          </a:extLst>
        </p:spPr>
        <p:txBody>
          <a:bodyPr wrap="none" tIns="91440" bIns="91440" anchor="ctr"/>
          <a:lstStyle/>
          <a:p>
            <a:pPr algn="ctr">
              <a:lnSpc>
                <a:spcPct val="95000"/>
              </a:lnSpc>
              <a:spcBef>
                <a:spcPct val="5000"/>
              </a:spcBef>
              <a:buClr>
                <a:schemeClr val="tx1"/>
              </a:buClr>
            </a:pPr>
            <a:endParaRPr lang="en-US"/>
          </a:p>
        </p:txBody>
      </p:sp>
      <p:sp>
        <p:nvSpPr>
          <p:cNvPr id="3" name="Rectangle 2"/>
          <p:cNvSpPr/>
          <p:nvPr/>
        </p:nvSpPr>
        <p:spPr>
          <a:xfrm>
            <a:off x="1308313" y="1430311"/>
            <a:ext cx="1378904" cy="400110"/>
          </a:xfrm>
          <a:prstGeom prst="rect">
            <a:avLst/>
          </a:prstGeom>
        </p:spPr>
        <p:txBody>
          <a:bodyPr wrap="none">
            <a:spAutoFit/>
          </a:bodyPr>
          <a:lstStyle/>
          <a:p>
            <a:pPr algn="ctr" eaLnBrk="1" hangingPunct="1">
              <a:spcBef>
                <a:spcPct val="50000"/>
              </a:spcBef>
              <a:spcAft>
                <a:spcPct val="30000"/>
              </a:spcAft>
              <a:buClr>
                <a:schemeClr val="tx1"/>
              </a:buClr>
            </a:pPr>
            <a:r>
              <a:rPr lang="en-US" dirty="0" smtClean="0">
                <a:solidFill>
                  <a:srgbClr val="04628C"/>
                </a:solidFill>
              </a:rPr>
              <a:t>Direct Bill</a:t>
            </a:r>
            <a:endParaRPr lang="en-US" dirty="0">
              <a:solidFill>
                <a:srgbClr val="04628C"/>
              </a:solidFill>
            </a:endParaRPr>
          </a:p>
        </p:txBody>
      </p:sp>
      <p:pic>
        <p:nvPicPr>
          <p:cNvPr id="512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0288" y="1622318"/>
            <a:ext cx="3734593" cy="2642303"/>
          </a:xfrm>
          <a:prstGeom prst="rect">
            <a:avLst/>
          </a:prstGeom>
          <a:noFill/>
          <a:ln w="6350" algn="ctr">
            <a:solidFill>
              <a:schemeClr val="bg1"/>
            </a:solidFill>
            <a:miter lim="800000"/>
            <a:headEnd/>
            <a:tailEn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20" name="Rounded Rectangle 14"/>
          <p:cNvSpPr>
            <a:spLocks noChangeArrowheads="1"/>
          </p:cNvSpPr>
          <p:nvPr/>
        </p:nvSpPr>
        <p:spPr bwMode="auto">
          <a:xfrm>
            <a:off x="4731318" y="1961321"/>
            <a:ext cx="3985299" cy="334617"/>
          </a:xfrm>
          <a:prstGeom prst="roundRect">
            <a:avLst>
              <a:gd name="adj" fmla="val 16667"/>
            </a:avLst>
          </a:prstGeom>
          <a:noFill/>
          <a:ln w="19050" algn="ctr">
            <a:solidFill>
              <a:srgbClr val="04628C"/>
            </a:solidFill>
            <a:miter lim="800000"/>
            <a:headEnd/>
            <a:tailEnd/>
          </a:ln>
          <a:extLst>
            <a:ext uri="{909E8E84-426E-40DD-AFC4-6F175D3DCCD1}">
              <a14:hiddenFill xmlns:a14="http://schemas.microsoft.com/office/drawing/2010/main">
                <a:solidFill>
                  <a:srgbClr val="FFFFFF"/>
                </a:solidFill>
              </a14:hiddenFill>
            </a:ext>
          </a:extLst>
        </p:spPr>
        <p:txBody>
          <a:bodyPr wrap="none" tIns="91440" bIns="91440" anchor="ctr"/>
          <a:lstStyle/>
          <a:p>
            <a:pPr algn="ctr">
              <a:lnSpc>
                <a:spcPct val="95000"/>
              </a:lnSpc>
              <a:spcBef>
                <a:spcPct val="5000"/>
              </a:spcBef>
              <a:buClr>
                <a:schemeClr val="tx1"/>
              </a:buClr>
            </a:pPr>
            <a:endParaRPr lang="en-US"/>
          </a:p>
        </p:txBody>
      </p:sp>
      <p:sp>
        <p:nvSpPr>
          <p:cNvPr id="13321" name="Rounded Rectangle 15"/>
          <p:cNvSpPr>
            <a:spLocks noChangeArrowheads="1"/>
          </p:cNvSpPr>
          <p:nvPr/>
        </p:nvSpPr>
        <p:spPr bwMode="auto">
          <a:xfrm>
            <a:off x="4731318" y="2484142"/>
            <a:ext cx="3985299" cy="716258"/>
          </a:xfrm>
          <a:prstGeom prst="roundRect">
            <a:avLst>
              <a:gd name="adj" fmla="val 16667"/>
            </a:avLst>
          </a:prstGeom>
          <a:noFill/>
          <a:ln w="19050" algn="ctr">
            <a:solidFill>
              <a:srgbClr val="04628C"/>
            </a:solidFill>
            <a:miter lim="800000"/>
            <a:headEnd/>
            <a:tailEnd/>
          </a:ln>
          <a:extLst>
            <a:ext uri="{909E8E84-426E-40DD-AFC4-6F175D3DCCD1}">
              <a14:hiddenFill xmlns:a14="http://schemas.microsoft.com/office/drawing/2010/main">
                <a:solidFill>
                  <a:srgbClr val="FFFFFF"/>
                </a:solidFill>
              </a14:hiddenFill>
            </a:ext>
          </a:extLst>
        </p:spPr>
        <p:txBody>
          <a:bodyPr wrap="none" tIns="91440" bIns="91440" anchor="ctr"/>
          <a:lstStyle/>
          <a:p>
            <a:pPr algn="ctr">
              <a:lnSpc>
                <a:spcPct val="95000"/>
              </a:lnSpc>
              <a:spcBef>
                <a:spcPct val="5000"/>
              </a:spcBef>
              <a:buClr>
                <a:schemeClr val="tx1"/>
              </a:buClr>
            </a:pPr>
            <a:endParaRPr lang="en-US"/>
          </a:p>
        </p:txBody>
      </p:sp>
    </p:spTree>
    <p:extLst>
      <p:ext uri="{BB962C8B-B14F-4D97-AF65-F5344CB8AC3E}">
        <p14:creationId xmlns:p14="http://schemas.microsoft.com/office/powerpoint/2010/main" val="49094384"/>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18085</TotalTime>
  <Words>3606</Words>
  <Application>Microsoft Office PowerPoint</Application>
  <PresentationFormat>On-screen Show (4:3)</PresentationFormat>
  <Paragraphs>328</Paragraphs>
  <Slides>29</Slides>
  <Notes>29</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1_test-template</vt:lpstr>
      <vt:lpstr>Policies and Invoices</vt:lpstr>
      <vt:lpstr>Lesson objectives</vt:lpstr>
      <vt:lpstr>Lesson outline</vt:lpstr>
      <vt:lpstr>Billing instructions</vt:lpstr>
      <vt:lpstr>Billing instruction components</vt:lpstr>
      <vt:lpstr>Creating billing instructions</vt:lpstr>
      <vt:lpstr>Starting the New Policy wizard</vt:lpstr>
      <vt:lpstr>Step 1: Define basic information</vt:lpstr>
      <vt:lpstr>Billing method choices for new policy</vt:lpstr>
      <vt:lpstr>Step 2: Add charges</vt:lpstr>
      <vt:lpstr>Completing a new policy billing instruction</vt:lpstr>
      <vt:lpstr>Data generated from billing instruction</vt:lpstr>
      <vt:lpstr>Policy – Summary screen</vt:lpstr>
      <vt:lpstr>Lesson outline</vt:lpstr>
      <vt:lpstr>A billing instruction generates invoices</vt:lpstr>
      <vt:lpstr>AccountInvoices screen</vt:lpstr>
      <vt:lpstr>AccountInvoices screen: charges</vt:lpstr>
      <vt:lpstr>Invoice cycle</vt:lpstr>
      <vt:lpstr>Account Summary screen</vt:lpstr>
      <vt:lpstr>Policy Summary screen</vt:lpstr>
      <vt:lpstr>Lesson outline</vt:lpstr>
      <vt:lpstr>Simulating BillingCenter automation</vt:lpstr>
      <vt:lpstr>Advancing the clock</vt:lpstr>
      <vt:lpstr>Using Server Tools and Internal Tools</vt:lpstr>
      <vt:lpstr>Using Internal Tools to advance clock</vt:lpstr>
      <vt:lpstr>Using Server Tools to run batch processes</vt:lpstr>
      <vt:lpstr> Lesson objectives review</vt:lpstr>
      <vt:lpstr>Review questions</vt:lpstr>
      <vt:lpstr>Notices</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Invoicing Lifecycle</dc:title>
  <dc:subject>Introduction to BillingCenter 3.0 Training</dc:subject>
  <dc:creator>Guidewire</dc:creator>
  <dc:description>030</dc:description>
  <cp:lastModifiedBy>gw</cp:lastModifiedBy>
  <cp:revision>1959</cp:revision>
  <dcterms:created xsi:type="dcterms:W3CDTF">2007-08-02T20:13:16Z</dcterms:created>
  <dcterms:modified xsi:type="dcterms:W3CDTF">2014-01-22T00:32:40Z</dcterms:modified>
  <cp:category>030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ies>
</file>