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5"/>
  </p:notesMasterIdLst>
  <p:handoutMasterIdLst>
    <p:handoutMasterId r:id="rId26"/>
  </p:handoutMasterIdLst>
  <p:sldIdLst>
    <p:sldId id="1192" r:id="rId2"/>
    <p:sldId id="1299" r:id="rId3"/>
    <p:sldId id="1555" r:id="rId4"/>
    <p:sldId id="1634" r:id="rId5"/>
    <p:sldId id="1693" r:id="rId6"/>
    <p:sldId id="1694" r:id="rId7"/>
    <p:sldId id="1638" r:id="rId8"/>
    <p:sldId id="1674" r:id="rId9"/>
    <p:sldId id="1646" r:id="rId10"/>
    <p:sldId id="1640" r:id="rId11"/>
    <p:sldId id="1641" r:id="rId12"/>
    <p:sldId id="1697" r:id="rId13"/>
    <p:sldId id="1692" r:id="rId14"/>
    <p:sldId id="1680" r:id="rId15"/>
    <p:sldId id="1682" r:id="rId16"/>
    <p:sldId id="1683" r:id="rId17"/>
    <p:sldId id="1690" r:id="rId18"/>
    <p:sldId id="1691" r:id="rId19"/>
    <p:sldId id="1685" r:id="rId20"/>
    <p:sldId id="1686" r:id="rId21"/>
    <p:sldId id="1698" r:id="rId22"/>
    <p:sldId id="1551" r:id="rId23"/>
    <p:sldId id="1699" r:id="rId24"/>
  </p:sldIdLst>
  <p:sldSz cx="9144000" cy="6858000" type="screen4x3"/>
  <p:notesSz cx="7086600" cy="93726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D33819"/>
    <a:srgbClr val="C0C0C0"/>
    <a:srgbClr val="E6E6E6"/>
    <a:srgbClr val="FFFF66"/>
    <a:srgbClr val="DDDDDD"/>
    <a:srgbClr val="EAEA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68777" autoAdjust="0"/>
  </p:normalViewPr>
  <p:slideViewPr>
    <p:cSldViewPr snapToGrid="0" showGuides="1">
      <p:cViewPr varScale="1">
        <p:scale>
          <a:sx n="90" d="100"/>
          <a:sy n="90" d="100"/>
        </p:scale>
        <p:origin x="-1200" y="-114"/>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4" d="100"/>
          <a:sy n="84" d="100"/>
        </p:scale>
        <p:origin x="-3024" y="-96"/>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0860" cy="468951"/>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lvl1pPr algn="l"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4015740" y="0"/>
            <a:ext cx="3070860" cy="468951"/>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lvl1pPr algn="r"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903651"/>
            <a:ext cx="3070860" cy="468950"/>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l" defTabSz="949382">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4015740" y="8903651"/>
            <a:ext cx="3070860" cy="468950"/>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r" defTabSz="949382">
              <a:spcBef>
                <a:spcPct val="0"/>
              </a:spcBef>
              <a:spcAft>
                <a:spcPct val="0"/>
              </a:spcAft>
              <a:buClrTx/>
              <a:defRPr sz="1200">
                <a:solidFill>
                  <a:schemeClr val="tx1"/>
                </a:solidFill>
                <a:latin typeface="Times New Roman" pitchFamily="18" charset="0"/>
              </a:defRPr>
            </a:lvl1pPr>
          </a:lstStyle>
          <a:p>
            <a:pPr>
              <a:defRPr/>
            </a:pPr>
            <a:fld id="{A1E13CDA-EB91-452A-8C73-71C9C028AD44}" type="slidenum">
              <a:rPr lang="en-US" altLang="en-US"/>
              <a:pPr>
                <a:defRPr/>
              </a:pPr>
              <a:t>‹#›</a:t>
            </a:fld>
            <a:endParaRPr lang="en-US" altLang="en-US"/>
          </a:p>
        </p:txBody>
      </p:sp>
    </p:spTree>
    <p:extLst>
      <p:ext uri="{BB962C8B-B14F-4D97-AF65-F5344CB8AC3E}">
        <p14:creationId xmlns:p14="http://schemas.microsoft.com/office/powerpoint/2010/main" val="216921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809625" y="635000"/>
            <a:ext cx="5475288" cy="4106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9947" y="4939181"/>
            <a:ext cx="6271313" cy="3866838"/>
          </a:xfrm>
          <a:prstGeom prst="rect">
            <a:avLst/>
          </a:prstGeom>
          <a:noFill/>
          <a:ln w="9525">
            <a:noFill/>
            <a:miter lim="800000"/>
            <a:headEnd/>
            <a:tailEnd/>
          </a:ln>
          <a:effectLst/>
        </p:spPr>
        <p:txBody>
          <a:bodyPr vert="horz" wrap="square" lIns="94929" tIns="47465" rIns="94929" bIns="4746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15222" y="323304"/>
            <a:ext cx="5662718" cy="21446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60703" eaLnBrk="0" hangingPunct="0">
              <a:lnSpc>
                <a:spcPts val="1910"/>
              </a:lnSpc>
              <a:spcBef>
                <a:spcPts val="637"/>
              </a:spcBef>
              <a:spcAft>
                <a:spcPct val="0"/>
              </a:spcAft>
              <a:buClrTx/>
              <a:buFont typeface="Wingdings" pitchFamily="2" charset="2"/>
              <a:buNone/>
              <a:tabLst>
                <a:tab pos="5696289"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296252" y="323304"/>
            <a:ext cx="2636149" cy="158451"/>
          </a:xfrm>
          <a:prstGeom prst="rect">
            <a:avLst/>
          </a:prstGeom>
          <a:noFill/>
          <a:ln w="9525">
            <a:noFill/>
            <a:miter lim="800000"/>
            <a:headEnd/>
            <a:tailEnd/>
          </a:ln>
          <a:effectLst/>
        </p:spPr>
        <p:txBody>
          <a:bodyPr lIns="0" tIns="0" rIns="0" bIns="0" anchor="b"/>
          <a:lstStyle/>
          <a:p>
            <a:pPr algn="r" defTabSz="960703" eaLnBrk="0" hangingPunct="0">
              <a:lnSpc>
                <a:spcPts val="1910"/>
              </a:lnSpc>
              <a:spcBef>
                <a:spcPts val="637"/>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AA1463F-30EE-4238-BA0D-53E41EAEE98E}" type="slidenum">
              <a:rPr lang="en-US" sz="1100" b="0" i="1">
                <a:solidFill>
                  <a:srgbClr val="000000"/>
                </a:solidFill>
                <a:latin typeface="Times New Roman" pitchFamily="18" charset="0"/>
                <a:cs typeface="Times New Roman" pitchFamily="18" charset="0"/>
              </a:rPr>
              <a:pPr algn="r" defTabSz="960703" eaLnBrk="0" hangingPunct="0">
                <a:lnSpc>
                  <a:spcPts val="1910"/>
                </a:lnSpc>
                <a:spcBef>
                  <a:spcPts val="637"/>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9947" y="8978874"/>
            <a:ext cx="62713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9159" y="8978874"/>
            <a:ext cx="6149923" cy="264085"/>
          </a:xfrm>
          <a:prstGeom prst="rect">
            <a:avLst/>
          </a:prstGeom>
          <a:noFill/>
          <a:ln w="9525">
            <a:noFill/>
            <a:miter lim="800000"/>
            <a:headEnd/>
            <a:tailEnd/>
          </a:ln>
          <a:effectLst/>
        </p:spPr>
        <p:txBody>
          <a:bodyPr vert="horz" wrap="square" lIns="94929" tIns="47465" rIns="94929" bIns="47465" numCol="1" anchor="b" anchorCtr="0" compatLnSpc="1">
            <a:prstTxWarp prst="textNoShape">
              <a:avLst/>
            </a:prstTxWarp>
          </a:bodyPr>
          <a:lstStyle>
            <a:lvl1pPr algn="l" defTabSz="949382">
              <a:spcBef>
                <a:spcPct val="0"/>
              </a:spcBef>
              <a:spcAft>
                <a:spcPct val="0"/>
              </a:spcAft>
              <a:buClrTx/>
              <a:tabLst>
                <a:tab pos="2794772" algn="ctr"/>
              </a:tabLst>
              <a:defRPr sz="1200" b="0">
                <a:solidFill>
                  <a:schemeClr val="tx1"/>
                </a:solidFill>
                <a:latin typeface="Arial" charset="0"/>
              </a:defRPr>
            </a:lvl1pPr>
          </a:lstStyle>
          <a:p>
            <a:pPr>
              <a:defRPr/>
            </a:pPr>
            <a:r>
              <a:rPr lang="en-US" altLang="en-US"/>
              <a:t>	Introduction to BillingCenter Configuration - </a:t>
            </a:r>
            <a:fld id="{5754BCF3-CEE0-4420-997D-652BAA7E6D49}" type="slidenum">
              <a:rPr lang="en-US" altLang="en-US"/>
              <a:pPr>
                <a:defRPr/>
              </a:pPr>
              <a:t>‹#›</a:t>
            </a:fld>
            <a:endParaRPr lang="en-US" altLang="en-US"/>
          </a:p>
        </p:txBody>
      </p:sp>
    </p:spTree>
    <p:extLst>
      <p:ext uri="{BB962C8B-B14F-4D97-AF65-F5344CB8AC3E}">
        <p14:creationId xmlns:p14="http://schemas.microsoft.com/office/powerpoint/2010/main" val="37690563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E292E3BA-6812-4279-8603-249875E8233D}" type="slidenum">
              <a:rPr lang="en-US" altLang="en-US" sz="1200" b="0">
                <a:solidFill>
                  <a:schemeClr val="tx1"/>
                </a:solidFill>
              </a:rPr>
              <a:pPr eaLnBrk="1" hangingPunct="1"/>
              <a:t>1</a:t>
            </a:fld>
            <a:endParaRPr lang="en-US" altLang="en-US" sz="1200" b="0">
              <a:solidFill>
                <a:schemeClr val="tx1"/>
              </a:solidFill>
            </a:endParaRPr>
          </a:p>
        </p:txBody>
      </p:sp>
      <p:sp>
        <p:nvSpPr>
          <p:cNvPr id="37892" name="Rectangle 2"/>
          <p:cNvSpPr>
            <a:spLocks noGrp="1" noRot="1" noChangeAspect="1" noChangeArrowheads="1" noTextEdit="1"/>
          </p:cNvSpPr>
          <p:nvPr>
            <p:ph type="sldImg"/>
          </p:nvPr>
        </p:nvSpPr>
        <p:spPr>
          <a:xfrm>
            <a:off x="808038" y="635000"/>
            <a:ext cx="5475287" cy="4106863"/>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Guidewire’s confidential information subject to confidentiality and non-disclosure agreements.  You agree to use the information in this manual solely for the purpose of training to implement Guidewire’s software solutions.  You also agree not to disclose the information in this manual to third parties or copy this manual without Guidewire’s prior written consent.  Guidewire training may only be given by Guidewire employees or certified Guidewire partners under the appropriate agreement with Guidewire.</a:t>
            </a:r>
          </a:p>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2B7BE8B5-8201-4E29-B112-7D0D6C23C9F2}" type="slidenum">
              <a:rPr lang="en-US" altLang="en-US" sz="1200" b="0">
                <a:solidFill>
                  <a:schemeClr val="tx1"/>
                </a:solidFill>
              </a:rPr>
              <a:pPr eaLnBrk="1" hangingPunct="1"/>
              <a:t>10</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xfrm>
            <a:off x="808038" y="635000"/>
            <a:ext cx="5476875" cy="4106863"/>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99E1B34-32B3-4526-84E7-C8B0A093A779}" type="slidenum">
              <a:rPr lang="en-US" altLang="en-US" sz="1200" b="0">
                <a:solidFill>
                  <a:schemeClr val="tx1"/>
                </a:solidFill>
              </a:rPr>
              <a:pPr eaLnBrk="1" hangingPunct="1"/>
              <a:t>11</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xfrm>
            <a:off x="808038" y="635000"/>
            <a:ext cx="5476875" cy="4106863"/>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behavior described above is true for all business rules in BillingCenter, but it is not true for all business rules in all Guidewire applications. For example, PolicyCenter submission rules are never called automatically, but instead are called explicitly by exposed Gosu code inside workflows.</a:t>
            </a:r>
          </a:p>
          <a:p>
            <a:pPr eaLnBrk="1" hangingPunct="1"/>
            <a:r>
              <a:rPr lang="en-US" smtClean="0"/>
              <a:t>Account Preupdate rules execute any work that needs to be done against the account just before it is committed to the database.</a:t>
            </a:r>
          </a:p>
          <a:p>
            <a:pPr eaLnBrk="1" hangingPunct="1"/>
            <a:r>
              <a:rPr lang="en-US" smtClean="0"/>
              <a:t>Guidewire BillingCenter uses events and messaging to communicate with external systems. Event-fired rules create message “payloads” in response to specific events.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BillingCenter Configuration - </a:t>
            </a:r>
            <a:fld id="{5754BCF3-CEE0-4420-997D-652BAA7E6D49}" type="slidenum">
              <a:rPr lang="en-US" altLang="en-US" smtClean="0"/>
              <a:pPr>
                <a:defRPr/>
              </a:pPr>
              <a:t>12</a:t>
            </a:fld>
            <a:endParaRPr lang="en-US" altLang="en-US"/>
          </a:p>
        </p:txBody>
      </p:sp>
    </p:spTree>
    <p:extLst>
      <p:ext uri="{BB962C8B-B14F-4D97-AF65-F5344CB8AC3E}">
        <p14:creationId xmlns:p14="http://schemas.microsoft.com/office/powerpoint/2010/main" val="21653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Whenever a preupdate rule triggers functionality that adds, updates, or deletes database entities, the preupdate rules on those entities do not fire. This behavior is designed to prevent endless loops. However, it also means that a preupdate rule doesn't always fire when the associated base entity is changed.</a:t>
            </a:r>
          </a:p>
          <a:p>
            <a:r>
              <a:rPr lang="en-US" smtClean="0"/>
              <a:t>It is tempting to make frequent use of preupdate rules because they are generally easy to code. However, you need to be aware of the limitation noted in the second bullet. For this reason, Guidewire recommends using plugins, which are discussed in the slides that follow. </a:t>
            </a:r>
          </a:p>
        </p:txBody>
      </p:sp>
      <p:sp>
        <p:nvSpPr>
          <p:cNvPr id="573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732BDE41-C0D3-411B-A0BF-04ADFDE0E070}" type="slidenum">
              <a:rPr lang="en-US" altLang="en-US" sz="1200" b="0">
                <a:solidFill>
                  <a:schemeClr val="tx1"/>
                </a:solidFill>
              </a:rPr>
              <a:pPr eaLnBrk="1" hangingPunct="1"/>
              <a:t>13</a:t>
            </a:fld>
            <a:endParaRPr lang="en-US" alt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331DD08-B5CA-497E-855F-96E1444277FB}" type="slidenum">
              <a:rPr lang="en-US" altLang="en-US" sz="1200" b="0">
                <a:solidFill>
                  <a:schemeClr val="tx1"/>
                </a:solidFill>
              </a:rPr>
              <a:pPr eaLnBrk="1" hangingPunct="1"/>
              <a:t>14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2D033644-13BC-4095-9AF5-593CC2FCB47A}" type="slidenum">
              <a:rPr lang="en-US" altLang="en-US" sz="1200" b="0">
                <a:solidFill>
                  <a:schemeClr val="tx1"/>
                </a:solidFill>
              </a:rPr>
              <a:pPr eaLnBrk="1" hangingPunct="1"/>
              <a:t>15</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registry allows integration developers to change the location of the implementation.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67D4F506-8F72-497B-AF65-52CDB1BC2773}" type="slidenum">
              <a:rPr lang="en-US" altLang="en-US" sz="1200" b="0">
                <a:solidFill>
                  <a:schemeClr val="tx1"/>
                </a:solidFill>
              </a:rPr>
              <a:pPr eaLnBrk="1" hangingPunct="1"/>
              <a:t>16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1A933194-3314-4E38-BF79-36539D4B7CD3}" type="slidenum">
              <a:rPr lang="en-US" altLang="en-US" sz="1200" b="0">
                <a:solidFill>
                  <a:schemeClr val="tx1"/>
                </a:solidFill>
              </a:rPr>
              <a:pPr eaLnBrk="1" hangingPunct="1"/>
              <a:t>17</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ADBD687A-4298-4843-AEC4-0EBAFCC59C27}" type="slidenum">
              <a:rPr lang="en-US" altLang="en-US" sz="1200" b="0">
                <a:solidFill>
                  <a:schemeClr val="tx1"/>
                </a:solidFill>
              </a:rPr>
              <a:pPr eaLnBrk="1" hangingPunct="1"/>
              <a:t>18</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example, the customer has requested a customization of the function to not always return the value in the InvoiceFee field of the billing plan.</a:t>
            </a:r>
          </a:p>
          <a:p>
            <a:pPr eaLnBrk="1" hangingPunct="1"/>
            <a:r>
              <a:rPr lang="en-US" smtClean="0"/>
              <a:t>Best practices for customizing functions include:</a:t>
            </a:r>
          </a:p>
          <a:p>
            <a:pPr lvl="1" eaLnBrk="1" hangingPunct="1"/>
            <a:r>
              <a:rPr lang="en-US" smtClean="0"/>
              <a:t>Comment out the original function.  Make a copy of the function for editing with new logic.</a:t>
            </a:r>
          </a:p>
          <a:p>
            <a:pPr lvl="1" eaLnBrk="1" hangingPunct="1"/>
            <a:r>
              <a:rPr lang="en-US" smtClean="0"/>
              <a:t>Add a comment directly above your new function, describing what new logic you have added.</a:t>
            </a:r>
          </a:p>
          <a:p>
            <a:pPr lvl="1" eaLnBrk="1" hangingPunct="1"/>
            <a:r>
              <a:rPr lang="en-US" smtClean="0"/>
              <a:t>Use /* ..*/ style comments, and separate the "old-code" comment from the "explanation of new code" comment, because the comment directly above the function will be generated into Gosu documentation ("gosudoc"), as seen in the second screenshot.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1269AE33-B3E0-4F41-A43B-DE8696886D2C}" type="slidenum">
              <a:rPr lang="en-US" altLang="en-US" sz="1200" b="0">
                <a:solidFill>
                  <a:schemeClr val="tx1"/>
                </a:solidFill>
              </a:rPr>
              <a:pPr eaLnBrk="1" hangingPunct="1"/>
              <a:t>19</a:t>
            </a:fld>
            <a:endParaRPr lang="en-US" altLang="en-US" sz="12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0D9A908E-52DE-4945-BE0C-9F403A8E3E9C}" type="slidenum">
              <a:rPr lang="en-US" altLang="en-US" sz="1200" b="0">
                <a:solidFill>
                  <a:schemeClr val="tx1"/>
                </a:solidFill>
              </a:rPr>
              <a:pPr eaLnBrk="1" hangingPunct="1"/>
              <a:t>2</a:t>
            </a:fld>
            <a:endParaRPr lang="en-US" alt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CB495D26-195F-4D63-9966-756E14D43470}" type="slidenum">
              <a:rPr lang="en-US" altLang="en-US" sz="1200" b="0">
                <a:solidFill>
                  <a:schemeClr val="tx1"/>
                </a:solidFill>
              </a:rPr>
              <a:pPr eaLnBrk="1" hangingPunct="1"/>
              <a:t>20</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0336C89E-3F17-41BF-B23B-D8EAE17B2778}" type="slidenum">
              <a:rPr lang="en-US" altLang="en-US" sz="1200" b="0">
                <a:solidFill>
                  <a:schemeClr val="tx1"/>
                </a:solidFill>
              </a:rPr>
              <a:pPr eaLnBrk="1" hangingPunct="1"/>
              <a:t>21</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most cases, business rule set has a small set of methods you are expected to use. For example, assignment rules use assignManually() and assignByRoundRobin().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869D685A-9474-444F-A126-EE2EE3852385}" type="slidenum">
              <a:rPr lang="en-US" altLang="en-US" sz="1200" b="0">
                <a:solidFill>
                  <a:schemeClr val="tx1"/>
                </a:solidFill>
              </a:rPr>
              <a:pPr eaLnBrk="1" hangingPunct="1"/>
              <a:t>22</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808038" y="635000"/>
            <a:ext cx="5476875" cy="4106863"/>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BillingCenter Overview - </a:t>
            </a:r>
            <a:fld id="{211C349A-83C9-44D0-A356-DBEB3FC715FC}" type="slidenum">
              <a:rPr lang="en-US" altLang="en-US" smtClean="0"/>
              <a:pPr>
                <a:defRPr/>
              </a:pPr>
              <a:t>23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E535231B-7D87-464B-A84E-42B5C9B5D832}" type="slidenum">
              <a:rPr lang="en-US" altLang="en-US" sz="1200" b="0">
                <a:solidFill>
                  <a:schemeClr val="tx1"/>
                </a:solidFill>
              </a:rPr>
              <a:pPr eaLnBrk="1" hangingPunct="1"/>
              <a:t>3</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0B7F93F9-8C48-403C-9892-CD5AA2DDB12E}" type="slidenum">
              <a:rPr lang="en-US" altLang="en-US" sz="1200" b="0">
                <a:solidFill>
                  <a:schemeClr val="tx1"/>
                </a:solidFill>
              </a:rPr>
              <a:pPr eaLnBrk="1" hangingPunct="1"/>
              <a:t>4</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xfrm>
            <a:off x="808038" y="635000"/>
            <a:ext cx="5476875" cy="4106863"/>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65D20791-319D-4866-8480-71D3D46E9068}" type="slidenum">
              <a:rPr lang="en-US" altLang="en-US" sz="1200" b="0">
                <a:solidFill>
                  <a:schemeClr val="tx1"/>
                </a:solidFill>
              </a:rPr>
              <a:pPr eaLnBrk="1" hangingPunct="1"/>
              <a:t>5</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BillingCenter has extra behavior for the Account, Policy, and Producer tabs so that you can be taken to one of two different location groups: </a:t>
            </a:r>
          </a:p>
          <a:p>
            <a:pPr lvl="1"/>
            <a:r>
              <a:rPr lang="en-US" smtClean="0"/>
              <a:t>If you click the tab name, you are taken to a search location group for accounts, policies, or producers.</a:t>
            </a:r>
          </a:p>
          <a:p>
            <a:pPr lvl="1"/>
            <a:r>
              <a:rPr lang="en-US" smtClean="0"/>
              <a:t>If you click a link to a specific account, policy, or producer, you navigate to a typical location group.</a:t>
            </a:r>
          </a:p>
          <a:p>
            <a:r>
              <a:rPr lang="en-US" smtClean="0"/>
              <a:t>This behavior is implemented by means of a forward, which immediately forwards the user to the appropriate location.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9B2686EE-FBC0-441E-98DD-4E8FEE62E5D1}" type="slidenum">
              <a:rPr lang="en-US" altLang="en-US" sz="1200" b="0">
                <a:solidFill>
                  <a:schemeClr val="tx1"/>
                </a:solidFill>
              </a:rPr>
              <a:pPr eaLnBrk="1" hangingPunct="1"/>
              <a:t>6</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AccountsGroup is the search location group for accounts.</a:t>
            </a:r>
          </a:p>
          <a:p>
            <a:r>
              <a:rPr lang="en-US" smtClean="0"/>
              <a:t>AccountGroup is the location group for a specific account.</a:t>
            </a:r>
          </a:p>
          <a:p>
            <a:r>
              <a:rPr lang="en-US" smtClean="0"/>
              <a:t>Similarly, producers and policies have two location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FF66D835-E89A-4FE9-8774-C12C1DA8C73F}" type="slidenum">
              <a:rPr lang="en-US" altLang="en-US" sz="1200" b="0">
                <a:solidFill>
                  <a:schemeClr val="tx1"/>
                </a:solidFill>
              </a:rPr>
              <a:pPr eaLnBrk="1" hangingPunct="1"/>
              <a:t>7</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808038" y="635000"/>
            <a:ext cx="5476875" cy="4106863"/>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BillingCenter base application comes with several wizards, many of them accessible from the Account</a:t>
            </a:r>
            <a:r>
              <a:rPr lang="en-US" smtClean="0">
                <a:sym typeface="Wingdings" pitchFamily="2" charset="2"/>
              </a:rPr>
              <a:t></a:t>
            </a:r>
            <a:r>
              <a:rPr lang="en-US" smtClean="0"/>
              <a:t>New Transaction menu.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92F551DC-CDCD-48B0-A9FB-2288129491D0}" type="slidenum">
              <a:rPr lang="en-US" altLang="en-US" sz="1200" b="0">
                <a:solidFill>
                  <a:schemeClr val="tx1"/>
                </a:solidFill>
              </a:rPr>
              <a:pPr eaLnBrk="1" hangingPunct="1"/>
              <a:t>8</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03" eaLnBrk="0" hangingPunct="0">
              <a:tabLst>
                <a:tab pos="5696289" algn="r"/>
              </a:tabLst>
              <a:defRPr sz="2000" b="1">
                <a:solidFill>
                  <a:srgbClr val="FF0000"/>
                </a:solidFill>
                <a:latin typeface="Arial" charset="0"/>
              </a:defRPr>
            </a:lvl1pPr>
            <a:lvl2pPr marL="756917" indent="-291122" defTabSz="960703" eaLnBrk="0" hangingPunct="0">
              <a:tabLst>
                <a:tab pos="5696289" algn="r"/>
              </a:tabLst>
              <a:defRPr sz="2000" b="1">
                <a:solidFill>
                  <a:srgbClr val="FF0000"/>
                </a:solidFill>
                <a:latin typeface="Arial" charset="0"/>
              </a:defRPr>
            </a:lvl2pPr>
            <a:lvl3pPr marL="1164488" indent="-232898" defTabSz="960703" eaLnBrk="0" hangingPunct="0">
              <a:tabLst>
                <a:tab pos="5696289" algn="r"/>
              </a:tabLst>
              <a:defRPr sz="2000" b="1">
                <a:solidFill>
                  <a:srgbClr val="FF0000"/>
                </a:solidFill>
                <a:latin typeface="Arial" charset="0"/>
              </a:defRPr>
            </a:lvl3pPr>
            <a:lvl4pPr marL="1630284" indent="-232898" defTabSz="960703" eaLnBrk="0" hangingPunct="0">
              <a:tabLst>
                <a:tab pos="5696289" algn="r"/>
              </a:tabLst>
              <a:defRPr sz="2000" b="1">
                <a:solidFill>
                  <a:srgbClr val="FF0000"/>
                </a:solidFill>
                <a:latin typeface="Arial" charset="0"/>
              </a:defRPr>
            </a:lvl4pPr>
            <a:lvl5pPr marL="2096079" indent="-232898" defTabSz="960703" eaLnBrk="0" hangingPunct="0">
              <a:tabLst>
                <a:tab pos="5696289" algn="r"/>
              </a:tabLst>
              <a:defRPr sz="2000" b="1">
                <a:solidFill>
                  <a:srgbClr val="FF0000"/>
                </a:solidFill>
                <a:latin typeface="Arial" charset="0"/>
              </a:defRPr>
            </a:lvl5pPr>
            <a:lvl6pPr marL="2561874"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6pPr>
            <a:lvl7pPr marL="3027670"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7pPr>
            <a:lvl8pPr marL="3493465"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8pPr>
            <a:lvl9pPr marL="3959261" indent="-232898" algn="ctr" defTabSz="960703" eaLnBrk="0" fontAlgn="base" hangingPunct="0">
              <a:spcBef>
                <a:spcPct val="50000"/>
              </a:spcBef>
              <a:spcAft>
                <a:spcPct val="30000"/>
              </a:spcAft>
              <a:buClr>
                <a:schemeClr val="tx1"/>
              </a:buClr>
              <a:tabLst>
                <a:tab pos="5696289"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82" eaLnBrk="0" hangingPunct="0">
              <a:tabLst>
                <a:tab pos="2794772" algn="ctr"/>
              </a:tabLst>
              <a:defRPr sz="2000" b="1">
                <a:solidFill>
                  <a:srgbClr val="FF0000"/>
                </a:solidFill>
                <a:latin typeface="Arial" charset="0"/>
              </a:defRPr>
            </a:lvl1pPr>
            <a:lvl2pPr marL="756917" indent="-291122" defTabSz="949382" eaLnBrk="0" hangingPunct="0">
              <a:tabLst>
                <a:tab pos="2794772" algn="ctr"/>
              </a:tabLst>
              <a:defRPr sz="2000" b="1">
                <a:solidFill>
                  <a:srgbClr val="FF0000"/>
                </a:solidFill>
                <a:latin typeface="Arial" charset="0"/>
              </a:defRPr>
            </a:lvl2pPr>
            <a:lvl3pPr marL="1164488" indent="-232898" defTabSz="949382" eaLnBrk="0" hangingPunct="0">
              <a:tabLst>
                <a:tab pos="2794772" algn="ctr"/>
              </a:tabLst>
              <a:defRPr sz="2000" b="1">
                <a:solidFill>
                  <a:srgbClr val="FF0000"/>
                </a:solidFill>
                <a:latin typeface="Arial" charset="0"/>
              </a:defRPr>
            </a:lvl3pPr>
            <a:lvl4pPr marL="1630284" indent="-232898" defTabSz="949382" eaLnBrk="0" hangingPunct="0">
              <a:tabLst>
                <a:tab pos="2794772" algn="ctr"/>
              </a:tabLst>
              <a:defRPr sz="2000" b="1">
                <a:solidFill>
                  <a:srgbClr val="FF0000"/>
                </a:solidFill>
                <a:latin typeface="Arial" charset="0"/>
              </a:defRPr>
            </a:lvl4pPr>
            <a:lvl5pPr marL="2096079" indent="-232898" defTabSz="949382" eaLnBrk="0" hangingPunct="0">
              <a:tabLst>
                <a:tab pos="2794772" algn="ctr"/>
              </a:tabLst>
              <a:defRPr sz="2000" b="1">
                <a:solidFill>
                  <a:srgbClr val="FF0000"/>
                </a:solidFill>
                <a:latin typeface="Arial" charset="0"/>
              </a:defRPr>
            </a:lvl5pPr>
            <a:lvl6pPr marL="2561874"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6pPr>
            <a:lvl7pPr marL="3027670"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7pPr>
            <a:lvl8pPr marL="3493465"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8pPr>
            <a:lvl9pPr marL="3959261" indent="-232898" algn="ctr" defTabSz="949382" eaLnBrk="0" fontAlgn="base" hangingPunct="0">
              <a:spcBef>
                <a:spcPct val="50000"/>
              </a:spcBef>
              <a:spcAft>
                <a:spcPct val="30000"/>
              </a:spcAft>
              <a:buClr>
                <a:schemeClr val="tx1"/>
              </a:buClr>
              <a:tabLst>
                <a:tab pos="2794772" algn="ctr"/>
              </a:tabLst>
              <a:defRPr sz="2000" b="1">
                <a:solidFill>
                  <a:srgbClr val="FF0000"/>
                </a:solidFill>
                <a:latin typeface="Arial" charset="0"/>
              </a:defRPr>
            </a:lvl9pPr>
          </a:lstStyle>
          <a:p>
            <a:pPr eaLnBrk="1" hangingPunct="1"/>
            <a:r>
              <a:rPr lang="en-US" altLang="en-US" sz="1200" b="0">
                <a:solidFill>
                  <a:schemeClr val="tx1"/>
                </a:solidFill>
              </a:rPr>
              <a:t>	Introduction to BillingCenter Configuration - </a:t>
            </a:r>
            <a:fld id="{F8B25EF3-ACE4-48C5-B509-608094CB0E32}" type="slidenum">
              <a:rPr lang="en-US" altLang="en-US" sz="1200" b="0">
                <a:solidFill>
                  <a:schemeClr val="tx1"/>
                </a:solidFill>
              </a:rPr>
              <a:pPr eaLnBrk="1" hangingPunct="1"/>
              <a:t>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xfrm>
            <a:off x="808038" y="635000"/>
            <a:ext cx="5476875" cy="4106863"/>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slides that follow discuss business rules and plugins. Classes, enhancements, and workflows are covered later in the course. </a:t>
            </a:r>
          </a:p>
          <a:p>
            <a:pPr lvl="1" eaLnBrk="1" hangingPunct="1"/>
            <a:r>
              <a:rPr lang="en-US" smtClean="0"/>
              <a:t>A </a:t>
            </a:r>
            <a:r>
              <a:rPr lang="en-US" b="1" smtClean="0"/>
              <a:t>class</a:t>
            </a:r>
            <a:r>
              <a:rPr lang="en-US" smtClean="0"/>
              <a:t> is a specification (think of it as a blueprint or pattern and a set of instructions) of how to construct something.</a:t>
            </a:r>
          </a:p>
          <a:p>
            <a:pPr lvl="1" eaLnBrk="1" hangingPunct="1"/>
            <a:r>
              <a:rPr lang="en-US" smtClean="0"/>
              <a:t>An </a:t>
            </a:r>
            <a:r>
              <a:rPr lang="en-US" b="1" smtClean="0"/>
              <a:t>enhancement</a:t>
            </a:r>
            <a:r>
              <a:rPr lang="en-US" smtClean="0"/>
              <a:t> is a set of code that enhances the functionality of an existing Guidewire type.</a:t>
            </a:r>
          </a:p>
          <a:p>
            <a:pPr lvl="1" eaLnBrk="1" hangingPunct="1"/>
            <a:r>
              <a:rPr lang="en-US" smtClean="0"/>
              <a:t>A </a:t>
            </a:r>
            <a:r>
              <a:rPr lang="en-US" b="1" smtClean="0"/>
              <a:t>workflow</a:t>
            </a:r>
            <a:r>
              <a:rPr lang="en-US" smtClean="0"/>
              <a:t> is a multi-step system process designed to manage a complex business process.</a:t>
            </a:r>
          </a:p>
          <a:p>
            <a:pPr lvl="1" eaLnBrk="1" hangingPunct="1">
              <a:buFontTx/>
              <a:buNone/>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87471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28766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5362541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8190224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32050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862346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131226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70653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865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7038873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6782570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11860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0E58302-D2C9-4F32-ACBE-D37AEBD992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Introduction to</a:t>
            </a:r>
            <a:br>
              <a:rPr lang="en-US" smtClean="0"/>
            </a:br>
            <a:r>
              <a:rPr lang="en-US" smtClean="0"/>
              <a:t>BillingCenter Configuration</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January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Business rule sets</a:t>
            </a:r>
          </a:p>
        </p:txBody>
      </p:sp>
      <p:sp>
        <p:nvSpPr>
          <p:cNvPr id="21507" name="Rectangle 3"/>
          <p:cNvSpPr>
            <a:spLocks noGrp="1" noChangeArrowheads="1"/>
          </p:cNvSpPr>
          <p:nvPr>
            <p:ph idx="1"/>
          </p:nvPr>
        </p:nvSpPr>
        <p:spPr>
          <a:xfrm>
            <a:off x="519113" y="914400"/>
            <a:ext cx="8318500" cy="963613"/>
          </a:xfrm>
        </p:spPr>
        <p:txBody>
          <a:bodyPr/>
          <a:lstStyle/>
          <a:p>
            <a:pPr>
              <a:buFont typeface="Arial" charset="0"/>
              <a:buChar char="•"/>
            </a:pPr>
            <a:r>
              <a:rPr lang="en-US" smtClean="0"/>
              <a:t>A </a:t>
            </a:r>
            <a:r>
              <a:rPr lang="en-US" b="1" smtClean="0"/>
              <a:t>business rule set</a:t>
            </a:r>
            <a:r>
              <a:rPr lang="en-US" smtClean="0"/>
              <a:t> is a set of rules that execute a specific type of business logic</a:t>
            </a:r>
          </a:p>
        </p:txBody>
      </p:sp>
      <p:sp>
        <p:nvSpPr>
          <p:cNvPr id="5" name="Rectangle 3"/>
          <p:cNvSpPr txBox="1">
            <a:spLocks noChangeArrowheads="1"/>
          </p:cNvSpPr>
          <p:nvPr/>
        </p:nvSpPr>
        <p:spPr bwMode="auto">
          <a:xfrm>
            <a:off x="4799013" y="1819275"/>
            <a:ext cx="4208462" cy="2547938"/>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Examples: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dirty="0">
                <a:solidFill>
                  <a:schemeClr val="bg1"/>
                </a:solidFill>
                <a:latin typeface="+mn-lt"/>
                <a:ea typeface="Calibri" pitchFamily="34" charset="0"/>
                <a:cs typeface="Calibri" pitchFamily="34" charset="0"/>
              </a:rPr>
              <a:t>Assignment</a:t>
            </a:r>
            <a:r>
              <a:rPr lang="en-US" sz="2200" b="0" kern="0" dirty="0">
                <a:solidFill>
                  <a:schemeClr val="bg1"/>
                </a:solidFill>
                <a:latin typeface="+mn-lt"/>
                <a:ea typeface="Calibri" pitchFamily="34" charset="0"/>
                <a:cs typeface="Calibri" pitchFamily="34" charset="0"/>
              </a:rPr>
              <a:t> - assign ownable objects to groups and users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dirty="0">
                <a:solidFill>
                  <a:schemeClr val="bg1"/>
                </a:solidFill>
                <a:latin typeface="+mn-lt"/>
                <a:ea typeface="Calibri" pitchFamily="34" charset="0"/>
                <a:cs typeface="Calibri" pitchFamily="34" charset="0"/>
              </a:rPr>
              <a:t>Preupdate</a:t>
            </a:r>
            <a:r>
              <a:rPr lang="en-US" sz="2200" b="0" kern="0" dirty="0">
                <a:solidFill>
                  <a:schemeClr val="bg1"/>
                </a:solidFill>
                <a:latin typeface="+mn-lt"/>
                <a:ea typeface="Calibri" pitchFamily="34" charset="0"/>
                <a:cs typeface="Calibri" pitchFamily="34" charset="0"/>
              </a:rPr>
              <a:t> – take actions before data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99" y="1702315"/>
            <a:ext cx="4279493" cy="468985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Business rule triggers</a:t>
            </a:r>
          </a:p>
        </p:txBody>
      </p:sp>
      <p:sp>
        <p:nvSpPr>
          <p:cNvPr id="22531" name="Rectangle 3"/>
          <p:cNvSpPr>
            <a:spLocks noGrp="1" noChangeArrowheads="1"/>
          </p:cNvSpPr>
          <p:nvPr>
            <p:ph idx="1"/>
          </p:nvPr>
        </p:nvSpPr>
        <p:spPr>
          <a:xfrm>
            <a:off x="519113" y="3370263"/>
            <a:ext cx="8318500" cy="2027237"/>
          </a:xfrm>
        </p:spPr>
        <p:txBody>
          <a:bodyPr/>
          <a:lstStyle/>
          <a:p>
            <a:pPr>
              <a:buFont typeface="Arial" charset="0"/>
              <a:buChar char="•"/>
            </a:pPr>
            <a:r>
              <a:rPr lang="en-US" dirty="0" smtClean="0"/>
              <a:t>Every set of rules automatically executed under some given condition, known as rule triggers</a:t>
            </a:r>
          </a:p>
          <a:p>
            <a:pPr lvl="1"/>
            <a:r>
              <a:rPr lang="en-US" dirty="0" smtClean="0"/>
              <a:t>Most triggers relate to creation of or change to instance of  given entity</a:t>
            </a:r>
          </a:p>
          <a:p>
            <a:pPr>
              <a:buFont typeface="Arial" charset="0"/>
              <a:buChar char="•"/>
            </a:pPr>
            <a:r>
              <a:rPr lang="en-US" dirty="0" smtClean="0"/>
              <a:t>Some rule sets can also be called manually</a:t>
            </a:r>
          </a:p>
        </p:txBody>
      </p:sp>
      <p:sp>
        <p:nvSpPr>
          <p:cNvPr id="22557" name="AutoShape 6"/>
          <p:cNvSpPr>
            <a:spLocks noChangeArrowheads="1"/>
          </p:cNvSpPr>
          <p:nvPr/>
        </p:nvSpPr>
        <p:spPr bwMode="auto">
          <a:xfrm>
            <a:off x="3754438" y="922338"/>
            <a:ext cx="1250950" cy="1105590"/>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33" name="Group 41"/>
          <p:cNvGrpSpPr>
            <a:grpSpLocks/>
          </p:cNvGrpSpPr>
          <p:nvPr/>
        </p:nvGrpSpPr>
        <p:grpSpPr bwMode="auto">
          <a:xfrm>
            <a:off x="1189038" y="1084263"/>
            <a:ext cx="963612" cy="785812"/>
            <a:chOff x="729" y="3059"/>
            <a:chExt cx="607" cy="495"/>
          </a:xfrm>
        </p:grpSpPr>
        <p:grpSp>
          <p:nvGrpSpPr>
            <p:cNvPr id="22542" name="Group 42"/>
            <p:cNvGrpSpPr>
              <a:grpSpLocks/>
            </p:cNvGrpSpPr>
            <p:nvPr/>
          </p:nvGrpSpPr>
          <p:grpSpPr bwMode="auto">
            <a:xfrm>
              <a:off x="836" y="3059"/>
              <a:ext cx="500" cy="495"/>
              <a:chOff x="2064" y="3278"/>
              <a:chExt cx="500" cy="495"/>
            </a:xfrm>
          </p:grpSpPr>
          <p:sp>
            <p:nvSpPr>
              <p:cNvPr id="22553"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2554"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2555"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2543" name="Group 46"/>
            <p:cNvGrpSpPr>
              <a:grpSpLocks/>
            </p:cNvGrpSpPr>
            <p:nvPr/>
          </p:nvGrpSpPr>
          <p:grpSpPr bwMode="auto">
            <a:xfrm>
              <a:off x="729" y="3115"/>
              <a:ext cx="512" cy="334"/>
              <a:chOff x="4250" y="2059"/>
              <a:chExt cx="438" cy="286"/>
            </a:xfrm>
          </p:grpSpPr>
          <p:sp>
            <p:nvSpPr>
              <p:cNvPr id="22544"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5"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6"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7"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8"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9"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0"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534" name="Text Box 56"/>
          <p:cNvSpPr txBox="1">
            <a:spLocks noChangeArrowheads="1"/>
          </p:cNvSpPr>
          <p:nvPr/>
        </p:nvSpPr>
        <p:spPr bwMode="auto">
          <a:xfrm>
            <a:off x="750888" y="2470150"/>
            <a:ext cx="25384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819"/>
                </a:solidFill>
              </a:rPr>
              <a:t>When an account is updated...</a:t>
            </a:r>
          </a:p>
        </p:txBody>
      </p:sp>
      <p:sp>
        <p:nvSpPr>
          <p:cNvPr id="22535" name="Text Box 57"/>
          <p:cNvSpPr txBox="1">
            <a:spLocks noChangeArrowheads="1"/>
          </p:cNvSpPr>
          <p:nvPr/>
        </p:nvSpPr>
        <p:spPr bwMode="auto">
          <a:xfrm>
            <a:off x="5240338" y="2470150"/>
            <a:ext cx="33369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819"/>
                </a:solidFill>
              </a:rPr>
              <a:t>...execute these rule sets in this order</a:t>
            </a:r>
          </a:p>
        </p:txBody>
      </p:sp>
      <p:sp>
        <p:nvSpPr>
          <p:cNvPr id="22540" name="Line 67"/>
          <p:cNvSpPr>
            <a:spLocks noChangeShapeType="1"/>
          </p:cNvSpPr>
          <p:nvPr/>
        </p:nvSpPr>
        <p:spPr bwMode="auto">
          <a:xfrm>
            <a:off x="2297113" y="1493838"/>
            <a:ext cx="1452562" cy="0"/>
          </a:xfrm>
          <a:prstGeom prst="line">
            <a:avLst/>
          </a:prstGeom>
          <a:noFill/>
          <a:ln w="28575">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AutoShape 68"/>
          <p:cNvSpPr>
            <a:spLocks/>
          </p:cNvSpPr>
          <p:nvPr/>
        </p:nvSpPr>
        <p:spPr bwMode="auto">
          <a:xfrm>
            <a:off x="5035550" y="860425"/>
            <a:ext cx="579438" cy="1077913"/>
          </a:xfrm>
          <a:prstGeom prst="leftBrace">
            <a:avLst>
              <a:gd name="adj1" fmla="val 15502"/>
              <a:gd name="adj2" fmla="val 50000"/>
            </a:avLst>
          </a:prstGeom>
          <a:noFill/>
          <a:ln w="28575">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161" y="1395952"/>
            <a:ext cx="1645920"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161" y="1003921"/>
            <a:ext cx="2468880"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8"/>
          <p:cNvGrpSpPr>
            <a:grpSpLocks/>
          </p:cNvGrpSpPr>
          <p:nvPr/>
        </p:nvGrpSpPr>
        <p:grpSpPr bwMode="auto">
          <a:xfrm rot="16200000" flipH="1">
            <a:off x="3959142" y="1223246"/>
            <a:ext cx="620712" cy="641350"/>
            <a:chOff x="2438" y="1135"/>
            <a:chExt cx="2663" cy="2747"/>
          </a:xfrm>
        </p:grpSpPr>
        <p:sp>
          <p:nvSpPr>
            <p:cNvPr id="36" name="Freeform 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37" name="AutoShape 1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Simple business rule example</a:t>
            </a:r>
          </a:p>
        </p:txBody>
      </p:sp>
      <p:sp>
        <p:nvSpPr>
          <p:cNvPr id="23555" name="Content Placeholder 2"/>
          <p:cNvSpPr>
            <a:spLocks noGrp="1"/>
          </p:cNvSpPr>
          <p:nvPr>
            <p:ph idx="1"/>
          </p:nvPr>
        </p:nvSpPr>
        <p:spPr>
          <a:xfrm>
            <a:off x="519113" y="914400"/>
            <a:ext cx="8318500" cy="2554288"/>
          </a:xfrm>
        </p:spPr>
        <p:txBody>
          <a:bodyPr/>
          <a:lstStyle/>
          <a:p>
            <a:pPr>
              <a:buFont typeface="Arial" charset="0"/>
              <a:buChar char="•"/>
            </a:pPr>
            <a:r>
              <a:rPr lang="en-US" smtClean="0"/>
              <a:t>This preupdate rule writes a history record for a new account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2" y="1693700"/>
            <a:ext cx="2812417" cy="153289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38" y="3849431"/>
            <a:ext cx="8713851" cy="205230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 name="Freeform 2"/>
          <p:cNvSpPr/>
          <p:nvPr/>
        </p:nvSpPr>
        <p:spPr>
          <a:xfrm>
            <a:off x="1804329" y="2519916"/>
            <a:ext cx="322183" cy="1307805"/>
          </a:xfrm>
          <a:custGeom>
            <a:avLst/>
            <a:gdLst>
              <a:gd name="connsiteX0" fmla="*/ 3206 w 322183"/>
              <a:gd name="connsiteY0" fmla="*/ 0 h 1307805"/>
              <a:gd name="connsiteX1" fmla="*/ 45736 w 322183"/>
              <a:gd name="connsiteY1" fmla="*/ 786810 h 1307805"/>
              <a:gd name="connsiteX2" fmla="*/ 322183 w 322183"/>
              <a:gd name="connsiteY2" fmla="*/ 1307805 h 1307805"/>
            </a:gdLst>
            <a:ahLst/>
            <a:cxnLst>
              <a:cxn ang="0">
                <a:pos x="connsiteX0" y="connsiteY0"/>
              </a:cxn>
              <a:cxn ang="0">
                <a:pos x="connsiteX1" y="connsiteY1"/>
              </a:cxn>
              <a:cxn ang="0">
                <a:pos x="connsiteX2" y="connsiteY2"/>
              </a:cxn>
            </a:cxnLst>
            <a:rect l="l" t="t" r="r" b="b"/>
            <a:pathLst>
              <a:path w="322183" h="1307805">
                <a:moveTo>
                  <a:pt x="3206" y="0"/>
                </a:moveTo>
                <a:cubicBezTo>
                  <a:pt x="-2111" y="284421"/>
                  <a:pt x="-7427" y="568843"/>
                  <a:pt x="45736" y="786810"/>
                </a:cubicBezTo>
                <a:cubicBezTo>
                  <a:pt x="98899" y="1004777"/>
                  <a:pt x="210541" y="1156291"/>
                  <a:pt x="322183" y="1307805"/>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How BillingCenter handles preupdate rules</a:t>
            </a:r>
          </a:p>
        </p:txBody>
      </p:sp>
      <p:sp>
        <p:nvSpPr>
          <p:cNvPr id="3" name="Content Placeholder 2"/>
          <p:cNvSpPr>
            <a:spLocks noGrp="1"/>
          </p:cNvSpPr>
          <p:nvPr>
            <p:ph idx="1"/>
          </p:nvPr>
        </p:nvSpPr>
        <p:spPr/>
        <p:txBody>
          <a:bodyPr/>
          <a:lstStyle/>
          <a:p>
            <a:pPr>
              <a:defRPr/>
            </a:pPr>
            <a:r>
              <a:rPr lang="en-US" dirty="0" smtClean="0"/>
              <a:t>Before committing a set of changed entities, </a:t>
            </a:r>
            <a:r>
              <a:rPr lang="en-US" dirty="0" err="1" smtClean="0"/>
              <a:t>BillingCenter</a:t>
            </a:r>
            <a:r>
              <a:rPr lang="en-US" dirty="0" smtClean="0"/>
              <a:t>:</a:t>
            </a:r>
          </a:p>
          <a:p>
            <a:pPr marL="857250" lvl="1" indent="-457200">
              <a:buFont typeface="+mj-lt"/>
              <a:buAutoNum type="arabicPeriod"/>
              <a:defRPr/>
            </a:pPr>
            <a:r>
              <a:rPr lang="en-US" dirty="0" smtClean="0"/>
              <a:t>Populates a list of </a:t>
            </a:r>
            <a:r>
              <a:rPr lang="en-US" dirty="0" err="1" smtClean="0"/>
              <a:t>preupdate</a:t>
            </a:r>
            <a:r>
              <a:rPr lang="en-US" dirty="0" smtClean="0"/>
              <a:t> rules for all new and changed entities</a:t>
            </a:r>
          </a:p>
          <a:p>
            <a:pPr marL="857250" lvl="1" indent="-457200">
              <a:buFont typeface="+mj-lt"/>
              <a:buAutoNum type="arabicPeriod"/>
              <a:defRPr/>
            </a:pPr>
            <a:r>
              <a:rPr lang="en-US" dirty="0" smtClean="0"/>
              <a:t>Executes internal “before update” logic</a:t>
            </a:r>
          </a:p>
          <a:p>
            <a:pPr marL="1198563" lvl="2" indent="-457200">
              <a:defRPr/>
            </a:pPr>
            <a:r>
              <a:rPr lang="en-US" dirty="0" smtClean="0"/>
              <a:t>Typically, relevant plugin methods are executed during this phase</a:t>
            </a:r>
          </a:p>
          <a:p>
            <a:pPr marL="857250" lvl="1" indent="-457200">
              <a:buFont typeface="+mj-lt"/>
              <a:buAutoNum type="arabicPeriod"/>
              <a:defRPr/>
            </a:pPr>
            <a:r>
              <a:rPr lang="en-US" dirty="0" smtClean="0"/>
              <a:t>Executes the </a:t>
            </a:r>
            <a:r>
              <a:rPr lang="en-US" dirty="0" err="1" smtClean="0"/>
              <a:t>preupdate</a:t>
            </a:r>
            <a:r>
              <a:rPr lang="en-US" dirty="0" smtClean="0"/>
              <a:t> rules in the list</a:t>
            </a:r>
          </a:p>
          <a:p>
            <a:pPr marL="514350" indent="-457200">
              <a:defRPr/>
            </a:pPr>
            <a:r>
              <a:rPr lang="en-US" dirty="0" smtClean="0"/>
              <a:t>Only </a:t>
            </a:r>
            <a:r>
              <a:rPr lang="en-US" dirty="0" err="1" smtClean="0"/>
              <a:t>preupdate</a:t>
            </a:r>
            <a:r>
              <a:rPr lang="en-US" dirty="0" smtClean="0"/>
              <a:t> rules in the list are executed</a:t>
            </a:r>
          </a:p>
          <a:p>
            <a:pPr marL="857250" lvl="1" indent="-457200">
              <a:defRPr/>
            </a:pPr>
            <a:r>
              <a:rPr lang="en-US" dirty="0" smtClean="0"/>
              <a:t>No </a:t>
            </a:r>
            <a:r>
              <a:rPr lang="en-US" dirty="0" err="1" smtClean="0"/>
              <a:t>preupdate</a:t>
            </a:r>
            <a:r>
              <a:rPr lang="en-US" dirty="0" smtClean="0"/>
              <a:t> rule is executed for entities that are created or changed as a result of the internal logic</a:t>
            </a:r>
          </a:p>
          <a:p>
            <a:pPr marL="514350" indent="-457200">
              <a:buFont typeface="Wingdings 3" pitchFamily="18" charset="2"/>
              <a:buNone/>
              <a:defRPr/>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Guidewire plugins</a:t>
            </a:r>
          </a:p>
        </p:txBody>
      </p:sp>
      <p:sp>
        <p:nvSpPr>
          <p:cNvPr id="25603" name="Rectangle 3"/>
          <p:cNvSpPr>
            <a:spLocks noGrp="1" noChangeArrowheads="1"/>
          </p:cNvSpPr>
          <p:nvPr>
            <p:ph idx="1"/>
          </p:nvPr>
        </p:nvSpPr>
        <p:spPr/>
        <p:txBody>
          <a:bodyPr/>
          <a:lstStyle/>
          <a:p>
            <a:pPr>
              <a:buFont typeface="Arial" charset="0"/>
              <a:buChar char="•"/>
            </a:pPr>
            <a:r>
              <a:rPr lang="en-US" smtClean="0"/>
              <a:t>A </a:t>
            </a:r>
            <a:r>
              <a:rPr lang="en-US" b="1" smtClean="0"/>
              <a:t>plugin</a:t>
            </a:r>
            <a:r>
              <a:rPr lang="en-US" smtClean="0"/>
              <a:t> is a set of functions that BillingCenter </a:t>
            </a:r>
            <a:br>
              <a:rPr lang="en-US" smtClean="0"/>
            </a:br>
            <a:r>
              <a:rPr lang="en-US" smtClean="0"/>
              <a:t>invokes to perform an action or calculate a result</a:t>
            </a:r>
          </a:p>
          <a:p>
            <a:pPr lvl="1"/>
            <a:r>
              <a:rPr lang="en-US" smtClean="0"/>
              <a:t>Plugins are implemented in either Gosu or Java</a:t>
            </a:r>
          </a:p>
          <a:p>
            <a:pPr>
              <a:buFont typeface="Arial" charset="0"/>
              <a:buChar char="•"/>
            </a:pPr>
            <a:r>
              <a:rPr lang="en-US" smtClean="0"/>
              <a:t>Plugins provide a means for customers to modify internal BillingCenter behavior</a:t>
            </a:r>
          </a:p>
          <a:p>
            <a:pPr>
              <a:buFont typeface="Arial" charset="0"/>
              <a:buChar char="•"/>
            </a:pPr>
            <a:r>
              <a:rPr lang="en-US" smtClean="0"/>
              <a:t>Plugins are the predominant model for Gosu configuration in BillingCenter </a:t>
            </a:r>
          </a:p>
          <a:p>
            <a:pPr>
              <a:buFont typeface="Arial" charset="0"/>
              <a:buChar char="•"/>
            </a:pPr>
            <a:r>
              <a:rPr lang="en-US" smtClean="0"/>
              <a:t>Every plugin has default behavior, so there is no requirement to modify any plugin</a:t>
            </a:r>
          </a:p>
          <a:p>
            <a:pPr>
              <a:buFont typeface="Arial" charset="0"/>
              <a:buChar char="•"/>
            </a:pPr>
            <a:r>
              <a:rPr lang="en-US" smtClean="0"/>
              <a:t>See </a:t>
            </a:r>
            <a:r>
              <a:rPr lang="en-US" i="1" smtClean="0"/>
              <a:t>BillingCenter Integration Guide</a:t>
            </a:r>
            <a:r>
              <a:rPr lang="en-US" smtClean="0"/>
              <a:t> for detailed information on plugins</a:t>
            </a:r>
          </a:p>
          <a:p>
            <a:pPr>
              <a:buFont typeface="Arial" charset="0"/>
              <a:buChar char="•"/>
            </a:pPr>
            <a:endParaRPr lang="en-US" smtClean="0"/>
          </a:p>
        </p:txBody>
      </p:sp>
      <p:grpSp>
        <p:nvGrpSpPr>
          <p:cNvPr id="25604" name="Group 4"/>
          <p:cNvGrpSpPr>
            <a:grpSpLocks/>
          </p:cNvGrpSpPr>
          <p:nvPr/>
        </p:nvGrpSpPr>
        <p:grpSpPr bwMode="auto">
          <a:xfrm>
            <a:off x="7366000" y="269875"/>
            <a:ext cx="842963" cy="915988"/>
            <a:chOff x="4500" y="2736"/>
            <a:chExt cx="531" cy="577"/>
          </a:xfrm>
        </p:grpSpPr>
        <p:sp>
          <p:nvSpPr>
            <p:cNvPr id="25629" name="Freeform 5"/>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30" name="Rectangle 6"/>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31" name="Rectangle 7"/>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32" name="Rectangle 8"/>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33" name="Line 9"/>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4" name="Line 10"/>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5" name="Freeform 11"/>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3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3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3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3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nvGrpSpPr>
          <p:cNvPr id="25605" name="Group 16"/>
          <p:cNvGrpSpPr>
            <a:grpSpLocks/>
          </p:cNvGrpSpPr>
          <p:nvPr/>
        </p:nvGrpSpPr>
        <p:grpSpPr bwMode="auto">
          <a:xfrm>
            <a:off x="7607300" y="468313"/>
            <a:ext cx="842963" cy="915987"/>
            <a:chOff x="4500" y="2736"/>
            <a:chExt cx="531" cy="577"/>
          </a:xfrm>
        </p:grpSpPr>
        <p:sp>
          <p:nvSpPr>
            <p:cNvPr id="25618" name="Freeform 17"/>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19" name="Rectangle 18"/>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20" name="Rectangle 19"/>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21" name="Rectangle 20"/>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22" name="Line 21"/>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3" name="Line 22"/>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4" name="Freeform 23"/>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25" name="Rectangle 24"/>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26" name="Rectangle 25"/>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27" name="Freeform 26"/>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28" name="Freeform 27"/>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nvGrpSpPr>
          <p:cNvPr id="25606" name="Group 28"/>
          <p:cNvGrpSpPr>
            <a:grpSpLocks/>
          </p:cNvGrpSpPr>
          <p:nvPr/>
        </p:nvGrpSpPr>
        <p:grpSpPr bwMode="auto">
          <a:xfrm>
            <a:off x="7827963" y="722313"/>
            <a:ext cx="842962" cy="915987"/>
            <a:chOff x="4500" y="2736"/>
            <a:chExt cx="531" cy="577"/>
          </a:xfrm>
        </p:grpSpPr>
        <p:sp>
          <p:nvSpPr>
            <p:cNvPr id="25607" name="Freeform 29"/>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25608" name="Rectangle 30"/>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09" name="Rectangle 31"/>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0" name="Rectangle 32"/>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11" name="Line 33"/>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2" name="Line 34"/>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3" name="Freeform 35"/>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25614" name="Rectangle 36"/>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15" name="Rectangle 37"/>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5616" name="Freeform 38"/>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617" name="Freeform 39"/>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6" y="1060782"/>
            <a:ext cx="8848763" cy="464890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pPr eaLnBrk="1" hangingPunct="1"/>
            <a:r>
              <a:rPr lang="en-US" smtClean="0"/>
              <a:t>Plugin registry points to where plugin implementation is located</a:t>
            </a:r>
          </a:p>
        </p:txBody>
      </p:sp>
      <p:sp>
        <p:nvSpPr>
          <p:cNvPr id="26628" name="Rectangle 4"/>
          <p:cNvSpPr>
            <a:spLocks noGrp="1" noChangeArrowheads="1"/>
          </p:cNvSpPr>
          <p:nvPr>
            <p:ph idx="1"/>
          </p:nvPr>
        </p:nvSpPr>
        <p:spPr>
          <a:xfrm>
            <a:off x="519113" y="5826647"/>
            <a:ext cx="8318500" cy="691116"/>
          </a:xfrm>
          <a:noFill/>
        </p:spPr>
        <p:txBody>
          <a:bodyPr/>
          <a:lstStyle/>
          <a:p>
            <a:pPr>
              <a:buFont typeface="Arial" charset="0"/>
              <a:buChar char="•"/>
            </a:pPr>
            <a:r>
              <a:rPr lang="en-US" dirty="0" smtClean="0"/>
              <a:t>Configuration developers should not modify the registry</a:t>
            </a:r>
          </a:p>
        </p:txBody>
      </p:sp>
      <p:sp>
        <p:nvSpPr>
          <p:cNvPr id="26629" name="AutoShape 6"/>
          <p:cNvSpPr>
            <a:spLocks noChangeArrowheads="1"/>
          </p:cNvSpPr>
          <p:nvPr/>
        </p:nvSpPr>
        <p:spPr bwMode="auto">
          <a:xfrm>
            <a:off x="5334922" y="1715534"/>
            <a:ext cx="3117962" cy="35718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7"/>
          <p:cNvSpPr txBox="1">
            <a:spLocks noChangeArrowheads="1"/>
          </p:cNvSpPr>
          <p:nvPr/>
        </p:nvSpPr>
        <p:spPr bwMode="auto">
          <a:xfrm>
            <a:off x="6018037" y="3370613"/>
            <a:ext cx="2715566" cy="553998"/>
          </a:xfrm>
          <a:prstGeom prst="rect">
            <a:avLst/>
          </a:prstGeom>
          <a:no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rgbClr val="D33819"/>
                </a:solidFill>
              </a:rPr>
              <a:t>Class that implements </a:t>
            </a:r>
            <a:r>
              <a:rPr lang="en-US" sz="1800" dirty="0" err="1" smtClean="0">
                <a:solidFill>
                  <a:srgbClr val="D33819"/>
                </a:solidFill>
              </a:rPr>
              <a:t>IInvoice</a:t>
            </a:r>
            <a:r>
              <a:rPr lang="en-US" sz="1800" dirty="0" smtClean="0">
                <a:solidFill>
                  <a:srgbClr val="D33819"/>
                </a:solidFill>
              </a:rPr>
              <a:t> </a:t>
            </a:r>
            <a:r>
              <a:rPr lang="en-US" sz="1800" dirty="0">
                <a:solidFill>
                  <a:srgbClr val="D33819"/>
                </a:solidFill>
              </a:rPr>
              <a:t>plugin</a:t>
            </a:r>
          </a:p>
        </p:txBody>
      </p:sp>
      <p:sp>
        <p:nvSpPr>
          <p:cNvPr id="26631" name="Line 8"/>
          <p:cNvSpPr>
            <a:spLocks noChangeShapeType="1"/>
          </p:cNvSpPr>
          <p:nvPr/>
        </p:nvSpPr>
        <p:spPr bwMode="auto">
          <a:xfrm flipH="1">
            <a:off x="6667500" y="2072723"/>
            <a:ext cx="541374" cy="1261028"/>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2" name="AutoShape 12"/>
          <p:cNvSpPr>
            <a:spLocks noChangeArrowheads="1"/>
          </p:cNvSpPr>
          <p:nvPr/>
        </p:nvSpPr>
        <p:spPr bwMode="auto">
          <a:xfrm>
            <a:off x="793490" y="2000326"/>
            <a:ext cx="750887" cy="18732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14" y="703262"/>
            <a:ext cx="7456761" cy="49117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1" name="Rectangle 3"/>
          <p:cNvSpPr>
            <a:spLocks noGrp="1" noChangeArrowheads="1"/>
          </p:cNvSpPr>
          <p:nvPr>
            <p:ph type="title"/>
          </p:nvPr>
        </p:nvSpPr>
        <p:spPr/>
        <p:txBody>
          <a:bodyPr/>
          <a:lstStyle/>
          <a:p>
            <a:pPr eaLnBrk="1" hangingPunct="1"/>
            <a:r>
              <a:rPr lang="en-US" smtClean="0"/>
              <a:t>Example of class that implements a plugin</a:t>
            </a:r>
          </a:p>
        </p:txBody>
      </p:sp>
      <p:sp>
        <p:nvSpPr>
          <p:cNvPr id="27652" name="Rectangle 4"/>
          <p:cNvSpPr>
            <a:spLocks noGrp="1" noChangeArrowheads="1"/>
          </p:cNvSpPr>
          <p:nvPr>
            <p:ph idx="1"/>
          </p:nvPr>
        </p:nvSpPr>
        <p:spPr>
          <a:xfrm>
            <a:off x="519113" y="5685634"/>
            <a:ext cx="8318500" cy="704555"/>
          </a:xfrm>
        </p:spPr>
        <p:txBody>
          <a:bodyPr/>
          <a:lstStyle/>
          <a:p>
            <a:pPr>
              <a:buFont typeface="Arial" charset="0"/>
              <a:buChar char="•"/>
            </a:pPr>
            <a:r>
              <a:rPr lang="en-US" sz="2200" dirty="0" smtClean="0"/>
              <a:t>Make all modifications to a plugin in the implementation</a:t>
            </a:r>
          </a:p>
        </p:txBody>
      </p:sp>
      <p:sp>
        <p:nvSpPr>
          <p:cNvPr id="27653" name="AutoShape 10"/>
          <p:cNvSpPr>
            <a:spLocks noChangeArrowheads="1"/>
          </p:cNvSpPr>
          <p:nvPr/>
        </p:nvSpPr>
        <p:spPr bwMode="auto">
          <a:xfrm>
            <a:off x="1625452" y="665124"/>
            <a:ext cx="3850315" cy="31591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 name="Rectangle 1"/>
          <p:cNvSpPr/>
          <p:nvPr/>
        </p:nvSpPr>
        <p:spPr>
          <a:xfrm>
            <a:off x="5847906" y="645372"/>
            <a:ext cx="2977117" cy="584775"/>
          </a:xfrm>
          <a:prstGeom prst="rect">
            <a:avLst/>
          </a:prstGeom>
          <a:solidFill>
            <a:schemeClr val="tx1"/>
          </a:solidFill>
        </p:spPr>
        <p:txBody>
          <a:bodyPr wrap="square">
            <a:spAutoFit/>
          </a:bodyPr>
          <a:lstStyle/>
          <a:p>
            <a:pPr eaLnBrk="1" hangingPunct="1"/>
            <a:r>
              <a:rPr lang="en-US" sz="1600" dirty="0">
                <a:solidFill>
                  <a:srgbClr val="D33819"/>
                </a:solidFill>
              </a:rPr>
              <a:t>Location of </a:t>
            </a:r>
            <a:r>
              <a:rPr lang="en-US" sz="1600" dirty="0" smtClean="0">
                <a:solidFill>
                  <a:srgbClr val="D33819"/>
                </a:solidFill>
              </a:rPr>
              <a:t>class that implements </a:t>
            </a:r>
            <a:r>
              <a:rPr lang="en-US" sz="1600" dirty="0" err="1" smtClean="0">
                <a:solidFill>
                  <a:srgbClr val="D33819"/>
                </a:solidFill>
              </a:rPr>
              <a:t>IInvoice</a:t>
            </a:r>
            <a:r>
              <a:rPr lang="en-US" sz="1600" dirty="0" smtClean="0">
                <a:solidFill>
                  <a:srgbClr val="D33819"/>
                </a:solidFill>
              </a:rPr>
              <a:t> </a:t>
            </a:r>
            <a:r>
              <a:rPr lang="en-US" sz="1600" dirty="0">
                <a:solidFill>
                  <a:srgbClr val="D33819"/>
                </a:solidFill>
              </a:rPr>
              <a:t>plugin</a:t>
            </a:r>
          </a:p>
        </p:txBody>
      </p:sp>
      <p:cxnSp>
        <p:nvCxnSpPr>
          <p:cNvPr id="4" name="Straight Connector 3"/>
          <p:cNvCxnSpPr/>
          <p:nvPr/>
        </p:nvCxnSpPr>
        <p:spPr bwMode="auto">
          <a:xfrm>
            <a:off x="5475767" y="823080"/>
            <a:ext cx="744280" cy="0"/>
          </a:xfrm>
          <a:prstGeom prst="line">
            <a:avLst/>
          </a:prstGeom>
          <a:noFill/>
          <a:ln w="19050" cap="flat" cmpd="sng" algn="ctr">
            <a:solidFill>
              <a:srgbClr val="D33819"/>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729147"/>
            <a:ext cx="8259763" cy="43124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9698" name="AutoShape 2"/>
          <p:cNvSpPr>
            <a:spLocks noGrp="1" noChangeAspect="1" noChangeArrowheads="1"/>
          </p:cNvSpPr>
          <p:nvPr>
            <p:ph type="title"/>
          </p:nvPr>
        </p:nvSpPr>
        <p:spPr/>
        <p:txBody>
          <a:bodyPr/>
          <a:lstStyle/>
          <a:p>
            <a:pPr eaLnBrk="1" hangingPunct="1"/>
            <a:r>
              <a:rPr lang="en-US" smtClean="0"/>
              <a:t>Simple example: plugin before customization</a:t>
            </a:r>
          </a:p>
        </p:txBody>
      </p:sp>
      <p:sp>
        <p:nvSpPr>
          <p:cNvPr id="29699" name="Rectangle 3"/>
          <p:cNvSpPr>
            <a:spLocks noGrp="1" noChangeArrowheads="1"/>
          </p:cNvSpPr>
          <p:nvPr>
            <p:ph idx="1"/>
          </p:nvPr>
        </p:nvSpPr>
        <p:spPr>
          <a:xfrm>
            <a:off x="519113" y="5131843"/>
            <a:ext cx="8318500" cy="1335088"/>
          </a:xfrm>
        </p:spPr>
        <p:txBody>
          <a:bodyPr/>
          <a:lstStyle/>
          <a:p>
            <a:pPr>
              <a:buFont typeface="Arial" charset="0"/>
              <a:buChar char="•"/>
            </a:pPr>
            <a:r>
              <a:rPr lang="en-US" dirty="0" smtClean="0"/>
              <a:t>Allows you to customize the function that returns the invoice fee</a:t>
            </a:r>
          </a:p>
        </p:txBody>
      </p:sp>
      <p:sp>
        <p:nvSpPr>
          <p:cNvPr id="29703" name="AutoShape 6"/>
          <p:cNvSpPr>
            <a:spLocks noChangeArrowheads="1"/>
          </p:cNvSpPr>
          <p:nvPr/>
        </p:nvSpPr>
        <p:spPr bwMode="auto">
          <a:xfrm>
            <a:off x="962793" y="4420907"/>
            <a:ext cx="7740213" cy="66327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701" name="Text Box 7"/>
          <p:cNvSpPr txBox="1">
            <a:spLocks noChangeArrowheads="1"/>
          </p:cNvSpPr>
          <p:nvPr/>
        </p:nvSpPr>
        <p:spPr bwMode="auto">
          <a:xfrm>
            <a:off x="5424488" y="1390650"/>
            <a:ext cx="244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Before custom code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768124"/>
            <a:ext cx="8781489" cy="357527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0724" name="Rectangle 2"/>
          <p:cNvSpPr>
            <a:spLocks noGrp="1" noChangeArrowheads="1"/>
          </p:cNvSpPr>
          <p:nvPr>
            <p:ph type="title"/>
          </p:nvPr>
        </p:nvSpPr>
        <p:spPr/>
        <p:txBody>
          <a:bodyPr/>
          <a:lstStyle/>
          <a:p>
            <a:pPr eaLnBrk="1" hangingPunct="1"/>
            <a:r>
              <a:rPr lang="en-US" smtClean="0"/>
              <a:t>Simple example: plugin after customization</a:t>
            </a:r>
          </a:p>
        </p:txBody>
      </p:sp>
      <p:sp>
        <p:nvSpPr>
          <p:cNvPr id="30726" name="Text Box 6"/>
          <p:cNvSpPr txBox="1">
            <a:spLocks noChangeArrowheads="1"/>
          </p:cNvSpPr>
          <p:nvPr/>
        </p:nvSpPr>
        <p:spPr bwMode="auto">
          <a:xfrm>
            <a:off x="5905728" y="3113088"/>
            <a:ext cx="242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819"/>
                </a:solidFill>
              </a:rPr>
              <a:t>Custom code added</a:t>
            </a:r>
          </a:p>
        </p:txBody>
      </p:sp>
      <p:sp>
        <p:nvSpPr>
          <p:cNvPr id="30727" name="Text Box 7"/>
          <p:cNvSpPr txBox="1">
            <a:spLocks noChangeArrowheads="1"/>
          </p:cNvSpPr>
          <p:nvPr/>
        </p:nvSpPr>
        <p:spPr bwMode="auto">
          <a:xfrm>
            <a:off x="1622425" y="1305042"/>
            <a:ext cx="687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819"/>
                </a:solidFill>
              </a:rPr>
              <a:t>Original code is commented out—available for reference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239" y="5194538"/>
            <a:ext cx="6667046" cy="12899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783771" y="1613017"/>
            <a:ext cx="7249886" cy="640326"/>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2221603" y="6005414"/>
            <a:ext cx="6488567" cy="379069"/>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Text Box 6"/>
          <p:cNvSpPr txBox="1">
            <a:spLocks noChangeArrowheads="1"/>
          </p:cNvSpPr>
          <p:nvPr/>
        </p:nvSpPr>
        <p:spPr bwMode="auto">
          <a:xfrm>
            <a:off x="407367" y="4501748"/>
            <a:ext cx="48214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smtClean="0">
                <a:solidFill>
                  <a:srgbClr val="04628C"/>
                </a:solidFill>
              </a:rPr>
              <a:t>Comment directly above method is generated into gosudoc</a:t>
            </a:r>
            <a:endParaRPr lang="en-US" sz="1800" dirty="0">
              <a:solidFill>
                <a:srgbClr val="04628C"/>
              </a:solidFill>
            </a:endParaRPr>
          </a:p>
        </p:txBody>
      </p:sp>
      <p:sp>
        <p:nvSpPr>
          <p:cNvPr id="5" name="Freeform 4"/>
          <p:cNvSpPr/>
          <p:nvPr/>
        </p:nvSpPr>
        <p:spPr>
          <a:xfrm>
            <a:off x="318477" y="2041071"/>
            <a:ext cx="1918537" cy="4147458"/>
          </a:xfrm>
          <a:custGeom>
            <a:avLst/>
            <a:gdLst>
              <a:gd name="connsiteX0" fmla="*/ 448966 w 1918537"/>
              <a:gd name="connsiteY0" fmla="*/ 0 h 4147458"/>
              <a:gd name="connsiteX1" fmla="*/ 89737 w 1918537"/>
              <a:gd name="connsiteY1" fmla="*/ 2481943 h 4147458"/>
              <a:gd name="connsiteX2" fmla="*/ 1918537 w 1918537"/>
              <a:gd name="connsiteY2" fmla="*/ 4147458 h 4147458"/>
            </a:gdLst>
            <a:ahLst/>
            <a:cxnLst>
              <a:cxn ang="0">
                <a:pos x="connsiteX0" y="connsiteY0"/>
              </a:cxn>
              <a:cxn ang="0">
                <a:pos x="connsiteX1" y="connsiteY1"/>
              </a:cxn>
              <a:cxn ang="0">
                <a:pos x="connsiteX2" y="connsiteY2"/>
              </a:cxn>
            </a:cxnLst>
            <a:rect l="l" t="t" r="r" b="b"/>
            <a:pathLst>
              <a:path w="1918537" h="4147458">
                <a:moveTo>
                  <a:pt x="448966" y="0"/>
                </a:moveTo>
                <a:cubicBezTo>
                  <a:pt x="146887" y="895350"/>
                  <a:pt x="-155191" y="1790700"/>
                  <a:pt x="89737" y="2481943"/>
                </a:cubicBezTo>
                <a:cubicBezTo>
                  <a:pt x="334665" y="3173186"/>
                  <a:pt x="1126601" y="3660322"/>
                  <a:pt x="1918537" y="4147458"/>
                </a:cubicBezTo>
              </a:path>
            </a:pathLst>
          </a:custGeom>
          <a:ln w="19050">
            <a:solidFill>
              <a:srgbClr val="0070C0"/>
            </a:solidFill>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List of plugin implementation classes</a:t>
            </a:r>
          </a:p>
        </p:txBody>
      </p:sp>
      <p:sp>
        <p:nvSpPr>
          <p:cNvPr id="31747" name="Rectangle 3"/>
          <p:cNvSpPr>
            <a:spLocks noGrp="1" noChangeArrowheads="1"/>
          </p:cNvSpPr>
          <p:nvPr>
            <p:ph idx="1"/>
          </p:nvPr>
        </p:nvSpPr>
        <p:spPr>
          <a:xfrm>
            <a:off x="3708400" y="1192213"/>
            <a:ext cx="5129213" cy="5197475"/>
          </a:xfrm>
        </p:spPr>
        <p:txBody>
          <a:bodyPr/>
          <a:lstStyle/>
          <a:p>
            <a:pPr>
              <a:buFont typeface="Arial" charset="0"/>
              <a:buChar char="•"/>
            </a:pPr>
            <a:r>
              <a:rPr lang="en-US" smtClean="0"/>
              <a:t>Many functions in BillingCenter available to be customized</a:t>
            </a:r>
          </a:p>
          <a:p>
            <a:pPr>
              <a:buFont typeface="Arial" charset="0"/>
              <a:buChar char="•"/>
            </a:pPr>
            <a:r>
              <a:rPr lang="en-US" smtClean="0"/>
              <a:t>Best way to find them is to look through the implementations to see what is there</a:t>
            </a:r>
          </a:p>
          <a:p>
            <a:pPr>
              <a:buFont typeface="Arial" charset="0"/>
              <a:buChar char="•"/>
            </a:pPr>
            <a:r>
              <a:rPr lang="en-US" smtClean="0"/>
              <a:t>Non-exposed functionality may be requested of BillingCenter Product Management for future product planning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90" y="607939"/>
            <a:ext cx="2510613" cy="59572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List examples of user interface elements unique to BillingCenter</a:t>
            </a:r>
          </a:p>
          <a:p>
            <a:pPr lvl="1" eaLnBrk="1" hangingPunct="1"/>
            <a:r>
              <a:rPr lang="en-US" dirty="0" smtClean="0"/>
              <a:t>Explain the purpose of business rules</a:t>
            </a:r>
          </a:p>
          <a:p>
            <a:pPr lvl="1" eaLnBrk="1" hangingPunct="1"/>
            <a:r>
              <a:rPr lang="en-US" dirty="0" smtClean="0"/>
              <a:t>Explain what a Gosu plugin is</a:t>
            </a:r>
          </a:p>
          <a:p>
            <a:pPr lvl="1" eaLnBrk="1" hangingPunct="1"/>
            <a:r>
              <a:rPr lang="en-US" dirty="0" smtClean="0"/>
              <a:t>Override a function to change default behavior in BillingCenter</a:t>
            </a:r>
          </a:p>
          <a:p>
            <a:pPr lvl="1" eaLnBrk="1" hangingPunct="1"/>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Plugin or business rule? </a:t>
            </a:r>
          </a:p>
        </p:txBody>
      </p:sp>
      <p:sp>
        <p:nvSpPr>
          <p:cNvPr id="32771" name="Rectangle 3"/>
          <p:cNvSpPr>
            <a:spLocks noGrp="1" noChangeArrowheads="1"/>
          </p:cNvSpPr>
          <p:nvPr>
            <p:ph idx="1"/>
          </p:nvPr>
        </p:nvSpPr>
        <p:spPr/>
        <p:txBody>
          <a:bodyPr/>
          <a:lstStyle/>
          <a:p>
            <a:pPr>
              <a:buFont typeface="Arial" charset="0"/>
              <a:buChar char="•"/>
            </a:pPr>
            <a:r>
              <a:rPr lang="en-US" smtClean="0"/>
              <a:t>Both plugins and business rules</a:t>
            </a:r>
          </a:p>
          <a:p>
            <a:pPr lvl="1"/>
            <a:r>
              <a:rPr lang="en-US" smtClean="0"/>
              <a:t>Are triggered at a predetermined time</a:t>
            </a:r>
          </a:p>
          <a:p>
            <a:pPr lvl="1"/>
            <a:r>
              <a:rPr lang="en-US" smtClean="0"/>
              <a:t>Satisfy a specific business need</a:t>
            </a:r>
          </a:p>
          <a:p>
            <a:pPr lvl="1"/>
            <a:r>
              <a:rPr lang="en-US" smtClean="0"/>
              <a:t>Provide the means for developers to configure BillingCenter behavior </a:t>
            </a:r>
          </a:p>
          <a:p>
            <a:pPr>
              <a:buFont typeface="Arial" charset="0"/>
              <a:buChar char="•"/>
            </a:pPr>
            <a:r>
              <a:rPr lang="en-US" smtClean="0"/>
              <a:t>With every release of BillingCenter, new Gosu plugins are introduced</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5" name="Rectangle 80"/>
          <p:cNvSpPr>
            <a:spLocks noGrp="1" noChangeArrowheads="1"/>
          </p:cNvSpPr>
          <p:nvPr>
            <p:ph type="title"/>
          </p:nvPr>
        </p:nvSpPr>
        <p:spPr>
          <a:xfrm>
            <a:off x="365125" y="120650"/>
            <a:ext cx="8778875" cy="742950"/>
          </a:xfrm>
        </p:spPr>
        <p:txBody>
          <a:bodyPr/>
          <a:lstStyle/>
          <a:p>
            <a:pPr eaLnBrk="1" hangingPunct="1"/>
            <a:r>
              <a:rPr lang="en-US" dirty="0" smtClean="0"/>
              <a:t>How plugins and business rules compare</a:t>
            </a:r>
          </a:p>
        </p:txBody>
      </p:sp>
      <p:graphicFrame>
        <p:nvGraphicFramePr>
          <p:cNvPr id="4" name="Table 3"/>
          <p:cNvGraphicFramePr>
            <a:graphicFrameLocks noGrp="1"/>
          </p:cNvGraphicFramePr>
          <p:nvPr>
            <p:extLst>
              <p:ext uri="{D42A27DB-BD31-4B8C-83A1-F6EECF244321}">
                <p14:modId xmlns:p14="http://schemas.microsoft.com/office/powerpoint/2010/main" val="1889111957"/>
              </p:ext>
            </p:extLst>
          </p:nvPr>
        </p:nvGraphicFramePr>
        <p:xfrm>
          <a:off x="268380" y="814006"/>
          <a:ext cx="8609806" cy="5090160"/>
        </p:xfrm>
        <a:graphic>
          <a:graphicData uri="http://schemas.openxmlformats.org/drawingml/2006/table">
            <a:tbl>
              <a:tblPr firstRow="1" bandRow="1">
                <a:tableStyleId>{5C22544A-7EE6-4342-B048-85BDC9FD1C3A}</a:tableStyleId>
              </a:tblPr>
              <a:tblGrid>
                <a:gridCol w="3862979"/>
                <a:gridCol w="4746827"/>
              </a:tblGrid>
              <a:tr h="370840">
                <a:tc>
                  <a:txBody>
                    <a:bodyPr/>
                    <a:lstStyle/>
                    <a:p>
                      <a:r>
                        <a:rPr lang="en-US" sz="2000" dirty="0" smtClean="0"/>
                        <a:t>Plugins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Business rules</a:t>
                      </a:r>
                      <a:endParaRPr lang="en-US" sz="2000" dirty="0"/>
                    </a:p>
                  </a:txBody>
                  <a:tcPr/>
                </a:tc>
              </a:tr>
              <a:tr h="370840">
                <a:tc>
                  <a:txBody>
                    <a:bodyPr/>
                    <a:lstStyle/>
                    <a:p>
                      <a:r>
                        <a:rPr lang="en-US" sz="2000" dirty="0" smtClean="0">
                          <a:solidFill>
                            <a:schemeClr val="bg1"/>
                          </a:solidFill>
                        </a:rPr>
                        <a:t>Require a plugin registry</a:t>
                      </a:r>
                      <a:r>
                        <a:rPr lang="en-US" sz="2000" baseline="0" dirty="0" smtClean="0">
                          <a:solidFill>
                            <a:schemeClr val="bg1"/>
                          </a:solidFill>
                        </a:rPr>
                        <a:t> element</a:t>
                      </a:r>
                      <a:endParaRPr lang="en-US" sz="2000" dirty="0">
                        <a:solidFill>
                          <a:schemeClr val="bg1"/>
                        </a:solidFill>
                      </a:endParaRPr>
                    </a:p>
                  </a:txBody>
                  <a:tcPr/>
                </a:tc>
                <a:tc>
                  <a:txBody>
                    <a:bodyPr/>
                    <a:lstStyle/>
                    <a:p>
                      <a:r>
                        <a:rPr lang="en-US" sz="2000" dirty="0" smtClean="0">
                          <a:solidFill>
                            <a:schemeClr val="bg1"/>
                          </a:solidFill>
                        </a:rPr>
                        <a:t>Have no registry</a:t>
                      </a:r>
                      <a:endParaRPr lang="en-US" sz="2000" dirty="0">
                        <a:solidFill>
                          <a:schemeClr val="bg1"/>
                        </a:solidFill>
                      </a:endParaRPr>
                    </a:p>
                  </a:txBody>
                  <a:tcPr/>
                </a:tc>
              </a:tr>
              <a:tr h="370840">
                <a:tc>
                  <a:txBody>
                    <a:bodyPr/>
                    <a:lstStyle/>
                    <a:p>
                      <a:r>
                        <a:rPr lang="en-US" sz="2000" dirty="0" smtClean="0">
                          <a:solidFill>
                            <a:schemeClr val="bg1"/>
                          </a:solidFill>
                        </a:rPr>
                        <a:t>Implemented in Gosu or Java</a:t>
                      </a:r>
                      <a:endParaRPr lang="en-US" sz="2000" dirty="0">
                        <a:solidFill>
                          <a:schemeClr val="bg1"/>
                        </a:solidFill>
                      </a:endParaRPr>
                    </a:p>
                  </a:txBody>
                  <a:tcPr/>
                </a:tc>
                <a:tc>
                  <a:txBody>
                    <a:bodyPr/>
                    <a:lstStyle/>
                    <a:p>
                      <a:r>
                        <a:rPr lang="en-US" sz="2000" dirty="0" smtClean="0">
                          <a:solidFill>
                            <a:schemeClr val="bg1"/>
                          </a:solidFill>
                        </a:rPr>
                        <a:t>Implemented in Gosu only</a:t>
                      </a:r>
                      <a:endParaRPr lang="en-US" sz="2000" dirty="0">
                        <a:solidFill>
                          <a:schemeClr val="bg1"/>
                        </a:solidFill>
                      </a:endParaRPr>
                    </a:p>
                  </a:txBody>
                  <a:tcPr/>
                </a:tc>
              </a:tr>
              <a:tr h="370840">
                <a:tc>
                  <a:txBody>
                    <a:bodyPr/>
                    <a:lstStyle/>
                    <a:p>
                      <a:r>
                        <a:rPr lang="en-US" sz="2000" dirty="0" smtClean="0">
                          <a:solidFill>
                            <a:schemeClr val="bg1"/>
                          </a:solidFill>
                        </a:rPr>
                        <a:t>Are classes with all the capabilities of a class</a:t>
                      </a:r>
                      <a:endParaRPr lang="en-US" sz="2000" dirty="0">
                        <a:solidFill>
                          <a:schemeClr val="bg1"/>
                        </a:solidFill>
                      </a:endParaRPr>
                    </a:p>
                  </a:txBody>
                  <a:tcPr/>
                </a:tc>
                <a:tc rowSpan="2">
                  <a:txBody>
                    <a:bodyPr/>
                    <a:lstStyle/>
                    <a:p>
                      <a:r>
                        <a:rPr lang="en-US" sz="2000" dirty="0" smtClean="0">
                          <a:solidFill>
                            <a:schemeClr val="bg1"/>
                          </a:solidFill>
                        </a:rPr>
                        <a:t>Are code snippets that use a small set of methods you are expected to use</a:t>
                      </a:r>
                      <a:endParaRPr lang="en-US" sz="2000" dirty="0">
                        <a:solidFill>
                          <a:schemeClr val="bg1"/>
                        </a:solidFill>
                      </a:endParaRPr>
                    </a:p>
                  </a:txBody>
                  <a:tcPr anchor="ctr"/>
                </a:tc>
              </a:tr>
              <a:tr h="343163">
                <a:tc>
                  <a:txBody>
                    <a:bodyPr/>
                    <a:lstStyle/>
                    <a:p>
                      <a:r>
                        <a:rPr lang="en-US" sz="2000" dirty="0" smtClean="0">
                          <a:solidFill>
                            <a:schemeClr val="bg1"/>
                          </a:solidFill>
                        </a:rPr>
                        <a:t>Always</a:t>
                      </a:r>
                      <a:r>
                        <a:rPr lang="en-US" sz="2000" baseline="0" dirty="0" smtClean="0">
                          <a:solidFill>
                            <a:schemeClr val="bg1"/>
                          </a:solidFill>
                        </a:rPr>
                        <a:t> implement an interface that has at least one method</a:t>
                      </a:r>
                      <a:endParaRPr lang="en-US" sz="2000" dirty="0">
                        <a:solidFill>
                          <a:schemeClr val="bg1"/>
                        </a:solidFill>
                      </a:endParaRPr>
                    </a:p>
                  </a:txBody>
                  <a:tcPr/>
                </a:tc>
                <a:tc vMerge="1">
                  <a:txBody>
                    <a:bodyPr/>
                    <a:lstStyle/>
                    <a:p>
                      <a:endParaRPr lang="en-US" dirty="0">
                        <a:solidFill>
                          <a:schemeClr val="bg1"/>
                        </a:solidFill>
                      </a:endParaRPr>
                    </a:p>
                  </a:txBody>
                  <a:tcPr/>
                </a:tc>
              </a:tr>
              <a:tr h="370840">
                <a:tc>
                  <a:txBody>
                    <a:bodyPr/>
                    <a:lstStyle/>
                    <a:p>
                      <a:r>
                        <a:rPr lang="en-US" sz="2000" dirty="0" smtClean="0">
                          <a:solidFill>
                            <a:schemeClr val="bg1"/>
                          </a:solidFill>
                        </a:rPr>
                        <a:t>Always execute required logic</a:t>
                      </a:r>
                    </a:p>
                  </a:txBody>
                  <a:tcPr/>
                </a:tc>
                <a:tc>
                  <a:txBody>
                    <a:bodyPr/>
                    <a:lstStyle/>
                    <a:p>
                      <a:r>
                        <a:rPr lang="en-US" sz="2000" dirty="0" smtClean="0">
                          <a:solidFill>
                            <a:schemeClr val="bg1"/>
                          </a:solidFill>
                        </a:rPr>
                        <a:t>Often execute optional logic</a:t>
                      </a:r>
                      <a:endParaRPr lang="en-US" sz="2000" dirty="0">
                        <a:solidFill>
                          <a:schemeClr val="bg1"/>
                        </a:solidFill>
                      </a:endParaRPr>
                    </a:p>
                  </a:txBody>
                  <a:tcPr/>
                </a:tc>
              </a:tr>
              <a:tr h="370840">
                <a:tc>
                  <a:txBody>
                    <a:bodyPr/>
                    <a:lstStyle/>
                    <a:p>
                      <a:r>
                        <a:rPr lang="en-US" sz="2000" dirty="0" smtClean="0">
                          <a:solidFill>
                            <a:schemeClr val="bg1"/>
                          </a:solidFill>
                        </a:rPr>
                        <a:t>Have</a:t>
                      </a:r>
                      <a:r>
                        <a:rPr lang="en-US" sz="2000" baseline="0" dirty="0" smtClean="0">
                          <a:solidFill>
                            <a:schemeClr val="bg1"/>
                          </a:solidFill>
                        </a:rPr>
                        <a:t> no hierarchical structure</a:t>
                      </a:r>
                      <a:endParaRPr lang="en-US" sz="2000" dirty="0">
                        <a:solidFill>
                          <a:schemeClr val="bg1"/>
                        </a:solidFill>
                      </a:endParaRPr>
                    </a:p>
                  </a:txBody>
                  <a:tcPr/>
                </a:tc>
                <a:tc>
                  <a:txBody>
                    <a:bodyPr/>
                    <a:lstStyle/>
                    <a:p>
                      <a:r>
                        <a:rPr lang="en-US" sz="2000" dirty="0" smtClean="0">
                          <a:solidFill>
                            <a:schemeClr val="bg1"/>
                          </a:solidFill>
                        </a:rPr>
                        <a:t>Are in a hierarchy—if</a:t>
                      </a:r>
                      <a:r>
                        <a:rPr lang="en-US" sz="2000" baseline="0" dirty="0" smtClean="0">
                          <a:solidFill>
                            <a:schemeClr val="bg1"/>
                          </a:solidFill>
                        </a:rPr>
                        <a:t> parent rule is true, child rules are executed</a:t>
                      </a:r>
                      <a:endParaRPr lang="en-US" sz="2000" dirty="0" smtClean="0">
                        <a:solidFill>
                          <a:schemeClr val="bg1"/>
                        </a:solidFill>
                      </a:endParaRPr>
                    </a:p>
                  </a:txBody>
                  <a:tcPr/>
                </a:tc>
              </a:tr>
              <a:tr h="370840">
                <a:tc>
                  <a:txBody>
                    <a:bodyPr/>
                    <a:lstStyle/>
                    <a:p>
                      <a:r>
                        <a:rPr lang="en-US" sz="2000" dirty="0" smtClean="0">
                          <a:solidFill>
                            <a:schemeClr val="bg1"/>
                          </a:solidFill>
                        </a:rPr>
                        <a:t>Have</a:t>
                      </a:r>
                      <a:r>
                        <a:rPr lang="en-US" sz="2000" baseline="0" dirty="0" smtClean="0">
                          <a:solidFill>
                            <a:schemeClr val="bg1"/>
                          </a:solidFill>
                        </a:rPr>
                        <a:t> no root entity</a:t>
                      </a:r>
                      <a:endParaRPr lang="en-US" sz="2000" dirty="0">
                        <a:solidFill>
                          <a:schemeClr val="bg1"/>
                        </a:solidFill>
                      </a:endParaRPr>
                    </a:p>
                  </a:txBody>
                  <a:tcPr/>
                </a:tc>
                <a:tc>
                  <a:txBody>
                    <a:bodyPr/>
                    <a:lstStyle/>
                    <a:p>
                      <a:r>
                        <a:rPr lang="en-US" sz="2000" dirty="0" smtClean="0">
                          <a:solidFill>
                            <a:schemeClr val="bg1"/>
                          </a:solidFill>
                        </a:rPr>
                        <a:t>Tied to a single ("root")</a:t>
                      </a:r>
                      <a:r>
                        <a:rPr lang="en-US" sz="2000" baseline="0" dirty="0" smtClean="0">
                          <a:solidFill>
                            <a:schemeClr val="bg1"/>
                          </a:solidFill>
                        </a:rPr>
                        <a:t> </a:t>
                      </a:r>
                      <a:r>
                        <a:rPr lang="en-US" sz="2000" dirty="0" smtClean="0">
                          <a:solidFill>
                            <a:schemeClr val="bg1"/>
                          </a:solidFill>
                        </a:rPr>
                        <a:t>entity </a:t>
                      </a:r>
                    </a:p>
                  </a:txBody>
                  <a:tcPr/>
                </a:tc>
              </a:tr>
              <a:tr h="370840">
                <a:tc>
                  <a:txBody>
                    <a:bodyPr/>
                    <a:lstStyle/>
                    <a:p>
                      <a:r>
                        <a:rPr lang="en-US" sz="2000" dirty="0" smtClean="0">
                          <a:solidFill>
                            <a:schemeClr val="bg1"/>
                          </a:solidFill>
                        </a:rPr>
                        <a:t>Have functions you can configure</a:t>
                      </a:r>
                      <a:endParaRPr lang="en-US" sz="2000" dirty="0">
                        <a:solidFill>
                          <a:schemeClr val="bg1"/>
                        </a:solidFill>
                      </a:endParaRPr>
                    </a:p>
                  </a:txBody>
                  <a:tcPr/>
                </a:tc>
                <a:tc>
                  <a:txBody>
                    <a:bodyPr/>
                    <a:lstStyle/>
                    <a:p>
                      <a:r>
                        <a:rPr lang="en-US" sz="2000" dirty="0" smtClean="0">
                          <a:solidFill>
                            <a:schemeClr val="bg1"/>
                          </a:solidFill>
                        </a:rPr>
                        <a:t>Have condition/action structure</a:t>
                      </a:r>
                    </a:p>
                  </a:txBody>
                  <a:tcPr/>
                </a:tc>
              </a:tr>
            </a:tbl>
          </a:graphicData>
        </a:graphic>
      </p:graphicFrame>
    </p:spTree>
    <p:extLst>
      <p:ext uri="{BB962C8B-B14F-4D97-AF65-F5344CB8AC3E}">
        <p14:creationId xmlns:p14="http://schemas.microsoft.com/office/powerpoint/2010/main" val="330635888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List examples of user interface elements unique to BillingCenter</a:t>
            </a:r>
          </a:p>
          <a:p>
            <a:pPr lvl="1" eaLnBrk="1" hangingPunct="1"/>
            <a:r>
              <a:rPr lang="en-US" dirty="0" smtClean="0"/>
              <a:t>Explain the purpose of business rules</a:t>
            </a:r>
          </a:p>
          <a:p>
            <a:pPr lvl="1" eaLnBrk="1" hangingPunct="1"/>
            <a:r>
              <a:rPr lang="en-US" dirty="0" smtClean="0"/>
              <a:t>Explain what a Gosu plugin is</a:t>
            </a:r>
          </a:p>
          <a:p>
            <a:pPr lvl="1" eaLnBrk="1" hangingPunct="1"/>
            <a:r>
              <a:rPr lang="en-US" dirty="0" smtClean="0"/>
              <a:t>Override a function to change default behavior in BillingCenter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BillingCenter </a:t>
            </a:r>
            <a:r>
              <a:rPr lang="en-US" sz="2800" dirty="0"/>
              <a:t>user interface</a:t>
            </a:r>
          </a:p>
          <a:p>
            <a:pPr>
              <a:lnSpc>
                <a:spcPct val="150000"/>
              </a:lnSpc>
              <a:buFont typeface="Arial" charset="0"/>
              <a:buChar char="•"/>
            </a:pPr>
            <a:r>
              <a:rPr lang="en-US" sz="2800" dirty="0" smtClean="0">
                <a:solidFill>
                  <a:srgbClr val="C0C0C0"/>
                </a:solidFill>
              </a:rPr>
              <a:t>BillingCenter business logic</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
          <p:cNvSpPr>
            <a:spLocks noChangeArrowheads="1"/>
          </p:cNvSpPr>
          <p:nvPr/>
        </p:nvSpPr>
        <p:spPr bwMode="auto">
          <a:xfrm>
            <a:off x="520700" y="38925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3" name="Rectangle 13"/>
          <p:cNvSpPr>
            <a:spLocks noGrp="1" noChangeArrowheads="1"/>
          </p:cNvSpPr>
          <p:nvPr>
            <p:ph type="title"/>
          </p:nvPr>
        </p:nvSpPr>
        <p:spPr/>
        <p:txBody>
          <a:bodyPr/>
          <a:lstStyle/>
          <a:p>
            <a:pPr eaLnBrk="1" hangingPunct="1"/>
            <a:r>
              <a:rPr lang="en-US" smtClean="0"/>
              <a:t>BillingCenter user interface</a:t>
            </a:r>
          </a:p>
        </p:txBody>
      </p:sp>
      <p:sp>
        <p:nvSpPr>
          <p:cNvPr id="15364" name="Rectangle 24"/>
          <p:cNvSpPr>
            <a:spLocks noGrp="1" noChangeArrowheads="1"/>
          </p:cNvSpPr>
          <p:nvPr>
            <p:ph idx="1"/>
          </p:nvPr>
        </p:nvSpPr>
        <p:spPr>
          <a:xfrm>
            <a:off x="2743200" y="914400"/>
            <a:ext cx="6094413" cy="5486400"/>
          </a:xfrm>
        </p:spPr>
        <p:txBody>
          <a:bodyPr/>
          <a:lstStyle/>
          <a:p>
            <a:pPr>
              <a:buFont typeface="Arial" charset="0"/>
              <a:buChar char="•"/>
            </a:pPr>
            <a:r>
              <a:rPr lang="en-US" sz="2500" smtClean="0"/>
              <a:t>User interface in BillingCenter base application is built almost entirely from functionality at platform level</a:t>
            </a:r>
          </a:p>
        </p:txBody>
      </p:sp>
      <p:sp>
        <p:nvSpPr>
          <p:cNvPr id="15365" name="Text Box 14"/>
          <p:cNvSpPr txBox="1">
            <a:spLocks noChangeArrowheads="1"/>
          </p:cNvSpPr>
          <p:nvPr/>
        </p:nvSpPr>
        <p:spPr bwMode="auto">
          <a:xfrm>
            <a:off x="1122363" y="39433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5366" name="Text Box 15"/>
          <p:cNvSpPr txBox="1">
            <a:spLocks noChangeArrowheads="1"/>
          </p:cNvSpPr>
          <p:nvPr/>
        </p:nvSpPr>
        <p:spPr bwMode="auto">
          <a:xfrm>
            <a:off x="757238"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5367" name="Rectangle 16"/>
          <p:cNvSpPr>
            <a:spLocks noChangeArrowheads="1"/>
          </p:cNvSpPr>
          <p:nvPr/>
        </p:nvSpPr>
        <p:spPr bwMode="auto">
          <a:xfrm>
            <a:off x="663575" y="46847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8" name="Text Box 17"/>
          <p:cNvSpPr txBox="1">
            <a:spLocks noChangeArrowheads="1"/>
          </p:cNvSpPr>
          <p:nvPr/>
        </p:nvSpPr>
        <p:spPr bwMode="auto">
          <a:xfrm>
            <a:off x="2847975"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User</a:t>
            </a:r>
            <a:br>
              <a:rPr lang="en-US">
                <a:solidFill>
                  <a:srgbClr val="D33819"/>
                </a:solidFill>
              </a:rPr>
            </a:br>
            <a:r>
              <a:rPr lang="en-US">
                <a:solidFill>
                  <a:srgbClr val="D33819"/>
                </a:solidFill>
              </a:rPr>
              <a:t>Interface</a:t>
            </a:r>
          </a:p>
        </p:txBody>
      </p:sp>
      <p:sp>
        <p:nvSpPr>
          <p:cNvPr id="15369" name="Rectangle 18"/>
          <p:cNvSpPr>
            <a:spLocks noChangeArrowheads="1"/>
          </p:cNvSpPr>
          <p:nvPr/>
        </p:nvSpPr>
        <p:spPr bwMode="auto">
          <a:xfrm>
            <a:off x="2754313" y="4684713"/>
            <a:ext cx="1560512" cy="882650"/>
          </a:xfrm>
          <a:prstGeom prst="rect">
            <a:avLst/>
          </a:prstGeom>
          <a:noFill/>
          <a:ln w="28575" algn="ctr">
            <a:solidFill>
              <a:srgbClr val="D3381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370" name="Text Box 19"/>
          <p:cNvSpPr txBox="1">
            <a:spLocks noChangeArrowheads="1"/>
          </p:cNvSpPr>
          <p:nvPr/>
        </p:nvSpPr>
        <p:spPr bwMode="auto">
          <a:xfrm>
            <a:off x="4940300"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Logic</a:t>
            </a:r>
          </a:p>
        </p:txBody>
      </p:sp>
      <p:sp>
        <p:nvSpPr>
          <p:cNvPr id="15371" name="Rectangle 20"/>
          <p:cNvSpPr>
            <a:spLocks noChangeArrowheads="1"/>
          </p:cNvSpPr>
          <p:nvPr/>
        </p:nvSpPr>
        <p:spPr bwMode="auto">
          <a:xfrm>
            <a:off x="4846638" y="46847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2" name="Text Box 21"/>
          <p:cNvSpPr txBox="1">
            <a:spLocks noChangeArrowheads="1"/>
          </p:cNvSpPr>
          <p:nvPr/>
        </p:nvSpPr>
        <p:spPr bwMode="auto">
          <a:xfrm>
            <a:off x="7032625" y="48212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15373" name="Rectangle 22"/>
          <p:cNvSpPr>
            <a:spLocks noChangeArrowheads="1"/>
          </p:cNvSpPr>
          <p:nvPr/>
        </p:nvSpPr>
        <p:spPr bwMode="auto">
          <a:xfrm>
            <a:off x="6938963" y="46847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13"/>
          <p:cNvSpPr>
            <a:spLocks noChangeArrowheads="1"/>
          </p:cNvSpPr>
          <p:nvPr/>
        </p:nvSpPr>
        <p:spPr bwMode="auto">
          <a:xfrm>
            <a:off x="392113" y="1501775"/>
            <a:ext cx="2128837" cy="1955800"/>
          </a:xfrm>
          <a:prstGeom prst="rect">
            <a:avLst/>
          </a:prstGeom>
          <a:noFill/>
          <a:ln w="28575" algn="ctr">
            <a:solidFill>
              <a:schemeClr val="accent6"/>
            </a:solidFill>
            <a:miter lim="800000"/>
            <a:headEnd/>
            <a:tailEnd/>
          </a:ln>
        </p:spPr>
        <p:txBody>
          <a:bodyPr lIns="0" tIns="0" rIns="0" bIns="0" anchor="ctr">
            <a:spAutoFit/>
          </a:bodyPr>
          <a:lstStyle/>
          <a:p>
            <a:pPr>
              <a:defRPr/>
            </a:pPr>
            <a:endParaRPr lang="en-US" dirty="0"/>
          </a:p>
        </p:txBody>
      </p:sp>
      <p:sp>
        <p:nvSpPr>
          <p:cNvPr id="15375" name="Text Box 14"/>
          <p:cNvSpPr txBox="1">
            <a:spLocks noChangeArrowheads="1"/>
          </p:cNvSpPr>
          <p:nvPr/>
        </p:nvSpPr>
        <p:spPr bwMode="auto">
          <a:xfrm>
            <a:off x="504825" y="14874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15376" name="Text Box 4"/>
          <p:cNvSpPr txBox="1">
            <a:spLocks noChangeArrowheads="1"/>
          </p:cNvSpPr>
          <p:nvPr/>
        </p:nvSpPr>
        <p:spPr bwMode="auto">
          <a:xfrm>
            <a:off x="1557338" y="26638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Int.</a:t>
            </a:r>
            <a:br>
              <a:rPr lang="en-US" sz="1800">
                <a:solidFill>
                  <a:srgbClr val="C0C0C0"/>
                </a:solidFill>
              </a:rPr>
            </a:br>
            <a:r>
              <a:rPr lang="en-US" sz="1800">
                <a:solidFill>
                  <a:srgbClr val="C0C0C0"/>
                </a:solidFill>
              </a:rPr>
              <a:t>APIs</a:t>
            </a:r>
          </a:p>
        </p:txBody>
      </p:sp>
      <p:sp>
        <p:nvSpPr>
          <p:cNvPr id="15377" name="Text Box 5"/>
          <p:cNvSpPr txBox="1">
            <a:spLocks noChangeArrowheads="1"/>
          </p:cNvSpPr>
          <p:nvPr/>
        </p:nvSpPr>
        <p:spPr bwMode="auto">
          <a:xfrm>
            <a:off x="533400" y="26638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Bus.</a:t>
            </a:r>
            <a:br>
              <a:rPr lang="en-US" sz="1800">
                <a:solidFill>
                  <a:srgbClr val="C0C0C0"/>
                </a:solidFill>
              </a:rPr>
            </a:br>
            <a:r>
              <a:rPr lang="en-US" sz="1800">
                <a:solidFill>
                  <a:srgbClr val="C0C0C0"/>
                </a:solidFill>
              </a:rPr>
              <a:t>Logic</a:t>
            </a:r>
          </a:p>
        </p:txBody>
      </p:sp>
      <p:sp>
        <p:nvSpPr>
          <p:cNvPr id="15378" name="Text Box 6"/>
          <p:cNvSpPr txBox="1">
            <a:spLocks noChangeArrowheads="1"/>
          </p:cNvSpPr>
          <p:nvPr/>
        </p:nvSpPr>
        <p:spPr bwMode="auto">
          <a:xfrm>
            <a:off x="533400" y="19224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Data</a:t>
            </a:r>
            <a:br>
              <a:rPr lang="en-US" sz="1800">
                <a:solidFill>
                  <a:srgbClr val="C0C0C0"/>
                </a:solidFill>
              </a:rPr>
            </a:br>
            <a:r>
              <a:rPr lang="en-US" sz="1800">
                <a:solidFill>
                  <a:srgbClr val="C0C0C0"/>
                </a:solidFill>
              </a:rPr>
              <a:t>Model</a:t>
            </a:r>
          </a:p>
        </p:txBody>
      </p:sp>
      <p:sp>
        <p:nvSpPr>
          <p:cNvPr id="30" name="Rectangle 33"/>
          <p:cNvSpPr>
            <a:spLocks noChangeArrowheads="1"/>
          </p:cNvSpPr>
          <p:nvPr/>
        </p:nvSpPr>
        <p:spPr bwMode="auto">
          <a:xfrm>
            <a:off x="465138" y="1874838"/>
            <a:ext cx="930275" cy="646112"/>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1" name="Rectangle 34"/>
          <p:cNvSpPr>
            <a:spLocks noChangeArrowheads="1"/>
          </p:cNvSpPr>
          <p:nvPr/>
        </p:nvSpPr>
        <p:spPr bwMode="auto">
          <a:xfrm>
            <a:off x="1489075" y="1874838"/>
            <a:ext cx="930275" cy="646112"/>
          </a:xfrm>
          <a:prstGeom prst="rect">
            <a:avLst/>
          </a:prstGeom>
          <a:noFill/>
          <a:ln w="28575" algn="ctr">
            <a:solidFill>
              <a:schemeClr val="accent6"/>
            </a:solidFill>
            <a:miter lim="800000"/>
            <a:headEnd/>
            <a:tailEnd/>
          </a:ln>
        </p:spPr>
        <p:txBody>
          <a:bodyPr lIns="0" tIns="0" rIns="0" bIns="0" anchor="ctr"/>
          <a:lstStyle/>
          <a:p>
            <a:pPr>
              <a:defRPr/>
            </a:pPr>
            <a:endParaRPr lang="en-US" dirty="0">
              <a:solidFill>
                <a:schemeClr val="accent6"/>
              </a:solidFill>
            </a:endParaRPr>
          </a:p>
        </p:txBody>
      </p:sp>
      <p:sp>
        <p:nvSpPr>
          <p:cNvPr id="32" name="Rectangle 35"/>
          <p:cNvSpPr>
            <a:spLocks noChangeArrowheads="1"/>
          </p:cNvSpPr>
          <p:nvPr/>
        </p:nvSpPr>
        <p:spPr bwMode="auto">
          <a:xfrm>
            <a:off x="1489075" y="2616200"/>
            <a:ext cx="930275" cy="646113"/>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3" name="Rectangle 36"/>
          <p:cNvSpPr>
            <a:spLocks noChangeArrowheads="1"/>
          </p:cNvSpPr>
          <p:nvPr/>
        </p:nvSpPr>
        <p:spPr bwMode="auto">
          <a:xfrm>
            <a:off x="465138" y="2616200"/>
            <a:ext cx="930275" cy="646113"/>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4" name="Text Box 37"/>
          <p:cNvSpPr txBox="1">
            <a:spLocks noChangeArrowheads="1"/>
          </p:cNvSpPr>
          <p:nvPr/>
        </p:nvSpPr>
        <p:spPr bwMode="auto">
          <a:xfrm>
            <a:off x="1557338" y="1922463"/>
            <a:ext cx="793750" cy="549275"/>
          </a:xfrm>
          <a:prstGeom prst="rect">
            <a:avLst/>
          </a:prstGeom>
          <a:noFill/>
          <a:ln w="28575" algn="ctr">
            <a:noFill/>
            <a:miter lim="800000"/>
            <a:headEnd/>
            <a:tailEnd/>
          </a:ln>
        </p:spPr>
        <p:txBody>
          <a:bodyPr lIns="0" tIns="0" rIns="0" bIns="0"/>
          <a:lstStyle/>
          <a:p>
            <a:pPr>
              <a:defRPr/>
            </a:pPr>
            <a:r>
              <a:rPr lang="en-US" sz="1800" dirty="0">
                <a:solidFill>
                  <a:schemeClr val="accent6"/>
                </a:solidFill>
              </a:rPr>
              <a:t>User</a:t>
            </a:r>
            <a:br>
              <a:rPr lang="en-US" sz="1800" dirty="0">
                <a:solidFill>
                  <a:schemeClr val="accent6"/>
                </a:solidFill>
              </a:rPr>
            </a:br>
            <a:r>
              <a:rPr lang="en-US" sz="1800" dirty="0">
                <a:solidFill>
                  <a:schemeClr val="accent6"/>
                </a:solidFill>
              </a:rPr>
              <a:t>Inter.</a:t>
            </a:r>
          </a:p>
        </p:txBody>
      </p:sp>
      <p:sp>
        <p:nvSpPr>
          <p:cNvPr id="15384" name="AutoShape 49"/>
          <p:cNvSpPr>
            <a:spLocks noChangeArrowheads="1"/>
          </p:cNvSpPr>
          <p:nvPr/>
        </p:nvSpPr>
        <p:spPr bwMode="auto">
          <a:xfrm>
            <a:off x="996950" y="33718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Location groups in BillingCenter application</a:t>
            </a:r>
            <a:endParaRPr lang="en-US" sz="2600" smtClean="0"/>
          </a:p>
        </p:txBody>
      </p:sp>
      <p:sp>
        <p:nvSpPr>
          <p:cNvPr id="16388" name="Content Placeholder 17"/>
          <p:cNvSpPr>
            <a:spLocks noGrp="1"/>
          </p:cNvSpPr>
          <p:nvPr>
            <p:ph idx="1"/>
          </p:nvPr>
        </p:nvSpPr>
        <p:spPr/>
        <p:txBody>
          <a:bodyPr/>
          <a:lstStyle/>
          <a:p>
            <a:pPr>
              <a:buFont typeface="Arial" charset="0"/>
              <a:buChar char="•"/>
            </a:pPr>
            <a:r>
              <a:rPr lang="en-US" smtClean="0"/>
              <a:t>Some tabs have two location groups</a:t>
            </a:r>
          </a:p>
        </p:txBody>
      </p:sp>
      <p:sp>
        <p:nvSpPr>
          <p:cNvPr id="16389" name="Text Box 7"/>
          <p:cNvSpPr txBox="1">
            <a:spLocks noChangeArrowheads="1"/>
          </p:cNvSpPr>
          <p:nvPr/>
        </p:nvSpPr>
        <p:spPr bwMode="auto">
          <a:xfrm>
            <a:off x="407988" y="1493838"/>
            <a:ext cx="2479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819"/>
                </a:solidFill>
              </a:rPr>
              <a:t>DesktopGroup.pcf</a:t>
            </a:r>
            <a:endParaRPr lang="en-US" dirty="0">
              <a:solidFill>
                <a:srgbClr val="D33819"/>
              </a:solidFill>
            </a:endParaRPr>
          </a:p>
        </p:txBody>
      </p:sp>
      <p:sp>
        <p:nvSpPr>
          <p:cNvPr id="16390" name="Text Box 9"/>
          <p:cNvSpPr txBox="1">
            <a:spLocks noChangeArrowheads="1"/>
          </p:cNvSpPr>
          <p:nvPr/>
        </p:nvSpPr>
        <p:spPr bwMode="auto">
          <a:xfrm>
            <a:off x="3068638" y="1493838"/>
            <a:ext cx="2282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819"/>
                </a:solidFill>
              </a:rPr>
              <a:t>PolicyGroup.pcf</a:t>
            </a:r>
            <a:r>
              <a:rPr lang="en-US"/>
              <a:t/>
            </a:r>
            <a:br>
              <a:rPr lang="en-US"/>
            </a:br>
            <a:r>
              <a:rPr lang="en-US">
                <a:solidFill>
                  <a:srgbClr val="04628C"/>
                </a:solidFill>
              </a:rPr>
              <a:t>PoliciesGroup.pcf</a:t>
            </a:r>
          </a:p>
        </p:txBody>
      </p:sp>
      <p:sp>
        <p:nvSpPr>
          <p:cNvPr id="16391" name="Text Box 10"/>
          <p:cNvSpPr txBox="1">
            <a:spLocks noChangeArrowheads="1"/>
          </p:cNvSpPr>
          <p:nvPr/>
        </p:nvSpPr>
        <p:spPr bwMode="auto">
          <a:xfrm>
            <a:off x="5473700" y="1493838"/>
            <a:ext cx="234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SearchGroup.pcf</a:t>
            </a:r>
          </a:p>
        </p:txBody>
      </p:sp>
      <p:sp>
        <p:nvSpPr>
          <p:cNvPr id="16392" name="Text Box 12"/>
          <p:cNvSpPr txBox="1">
            <a:spLocks noChangeArrowheads="1"/>
          </p:cNvSpPr>
          <p:nvPr/>
        </p:nvSpPr>
        <p:spPr bwMode="auto">
          <a:xfrm>
            <a:off x="193675" y="4248150"/>
            <a:ext cx="248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AccountGroup.pcf</a:t>
            </a:r>
            <a:r>
              <a:rPr lang="en-US"/>
              <a:t/>
            </a:r>
            <a:br>
              <a:rPr lang="en-US"/>
            </a:br>
            <a:r>
              <a:rPr lang="en-US">
                <a:solidFill>
                  <a:srgbClr val="04628C"/>
                </a:solidFill>
              </a:rPr>
              <a:t>AccountsGroup.pcf</a:t>
            </a:r>
            <a:br>
              <a:rPr lang="en-US">
                <a:solidFill>
                  <a:srgbClr val="04628C"/>
                </a:solidFill>
              </a:rPr>
            </a:br>
            <a:endParaRPr lang="en-US">
              <a:solidFill>
                <a:srgbClr val="04628C"/>
              </a:solidFill>
            </a:endParaRPr>
          </a:p>
        </p:txBody>
      </p:sp>
      <p:sp>
        <p:nvSpPr>
          <p:cNvPr id="16393" name="Text Box 14"/>
          <p:cNvSpPr txBox="1">
            <a:spLocks noChangeArrowheads="1"/>
          </p:cNvSpPr>
          <p:nvPr/>
        </p:nvSpPr>
        <p:spPr bwMode="auto">
          <a:xfrm>
            <a:off x="3043238" y="4248150"/>
            <a:ext cx="30257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ProducerDetailGroup.pcf </a:t>
            </a:r>
            <a:r>
              <a:rPr lang="en-US">
                <a:solidFill>
                  <a:srgbClr val="04628C"/>
                </a:solidFill>
              </a:rPr>
              <a:t>ProducersGroup.pcf</a:t>
            </a:r>
            <a:br>
              <a:rPr lang="en-US">
                <a:solidFill>
                  <a:srgbClr val="04628C"/>
                </a:solidFill>
              </a:rPr>
            </a:br>
            <a:r>
              <a:rPr lang="en-US">
                <a:solidFill>
                  <a:srgbClr val="04628C"/>
                </a:solidFill>
              </a:rPr>
              <a:t/>
            </a:r>
            <a:br>
              <a:rPr lang="en-US">
                <a:solidFill>
                  <a:srgbClr val="04628C"/>
                </a:solidFill>
              </a:rPr>
            </a:br>
            <a:endParaRPr lang="en-US">
              <a:solidFill>
                <a:srgbClr val="04628C"/>
              </a:solidFill>
            </a:endParaRPr>
          </a:p>
        </p:txBody>
      </p:sp>
      <p:sp>
        <p:nvSpPr>
          <p:cNvPr id="16394" name="Text Box 15"/>
          <p:cNvSpPr txBox="1">
            <a:spLocks noChangeArrowheads="1"/>
          </p:cNvSpPr>
          <p:nvPr/>
        </p:nvSpPr>
        <p:spPr bwMode="auto">
          <a:xfrm>
            <a:off x="6216650" y="4248150"/>
            <a:ext cx="2646363"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Admin.pcf</a:t>
            </a:r>
            <a:r>
              <a:rPr lang="en-US"/>
              <a:t/>
            </a:r>
            <a:br>
              <a:rPr lang="en-US"/>
            </a:br>
            <a:r>
              <a:rPr lang="en-US" b="0">
                <a:solidFill>
                  <a:schemeClr val="bg1"/>
                </a:solidFill>
              </a:rPr>
              <a:t>(Visible only if user can view any administration screen)</a:t>
            </a:r>
          </a:p>
        </p:txBody>
      </p:sp>
      <p:sp>
        <p:nvSpPr>
          <p:cNvPr id="16395" name="Line 16"/>
          <p:cNvSpPr>
            <a:spLocks noChangeShapeType="1"/>
          </p:cNvSpPr>
          <p:nvPr/>
        </p:nvSpPr>
        <p:spPr bwMode="auto">
          <a:xfrm>
            <a:off x="1308099" y="1851025"/>
            <a:ext cx="1374775" cy="107778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6" name="Line 17"/>
          <p:cNvSpPr>
            <a:spLocks noChangeShapeType="1"/>
          </p:cNvSpPr>
          <p:nvPr/>
        </p:nvSpPr>
        <p:spPr bwMode="auto">
          <a:xfrm>
            <a:off x="3956049" y="2076451"/>
            <a:ext cx="1110802" cy="85236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7" name="Line 18"/>
          <p:cNvSpPr>
            <a:spLocks noChangeShapeType="1"/>
          </p:cNvSpPr>
          <p:nvPr/>
        </p:nvSpPr>
        <p:spPr bwMode="auto">
          <a:xfrm>
            <a:off x="6454774" y="1879600"/>
            <a:ext cx="699060" cy="104921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8" name="Line 20"/>
          <p:cNvSpPr>
            <a:spLocks noChangeShapeType="1"/>
          </p:cNvSpPr>
          <p:nvPr/>
        </p:nvSpPr>
        <p:spPr bwMode="auto">
          <a:xfrm flipV="1">
            <a:off x="1328738" y="3309937"/>
            <a:ext cx="2627311" cy="93662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9" name="Line 22"/>
          <p:cNvSpPr>
            <a:spLocks noChangeShapeType="1"/>
          </p:cNvSpPr>
          <p:nvPr/>
        </p:nvSpPr>
        <p:spPr bwMode="auto">
          <a:xfrm flipV="1">
            <a:off x="4586287" y="3309937"/>
            <a:ext cx="1308903" cy="92075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400" name="Line 23"/>
          <p:cNvSpPr>
            <a:spLocks noChangeShapeType="1"/>
          </p:cNvSpPr>
          <p:nvPr/>
        </p:nvSpPr>
        <p:spPr bwMode="auto">
          <a:xfrm flipV="1">
            <a:off x="7539831" y="3283680"/>
            <a:ext cx="786588" cy="964469"/>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401" name="Text Box 26"/>
          <p:cNvSpPr txBox="1">
            <a:spLocks noChangeArrowheads="1"/>
          </p:cNvSpPr>
          <p:nvPr/>
        </p:nvSpPr>
        <p:spPr bwMode="auto">
          <a:xfrm>
            <a:off x="350838" y="5456238"/>
            <a:ext cx="542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Note: Blue indicates a search location group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01" y="2928810"/>
            <a:ext cx="8869680" cy="35487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795338"/>
            <a:ext cx="6635973" cy="460391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7412" name="Rectangle 4"/>
          <p:cNvSpPr>
            <a:spLocks noGrp="1" noChangeArrowheads="1"/>
          </p:cNvSpPr>
          <p:nvPr>
            <p:ph type="title"/>
          </p:nvPr>
        </p:nvSpPr>
        <p:spPr/>
        <p:txBody>
          <a:bodyPr/>
          <a:lstStyle/>
          <a:p>
            <a:r>
              <a:rPr lang="en-US" smtClean="0"/>
              <a:t>Account location groups</a:t>
            </a:r>
          </a:p>
        </p:txBody>
      </p:sp>
      <p:sp>
        <p:nvSpPr>
          <p:cNvPr id="17413" name="Text Box 7"/>
          <p:cNvSpPr txBox="1">
            <a:spLocks noChangeArrowheads="1"/>
          </p:cNvSpPr>
          <p:nvPr/>
        </p:nvSpPr>
        <p:spPr bwMode="auto">
          <a:xfrm rot="-5400000">
            <a:off x="-906728" y="2681288"/>
            <a:ext cx="2489200" cy="304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819"/>
                </a:solidFill>
              </a:rPr>
              <a:t>AccountGroup.pcf</a:t>
            </a:r>
            <a:endParaRPr lang="en-US" dirty="0">
              <a:solidFill>
                <a:srgbClr val="D33819"/>
              </a:solidFill>
            </a:endParaRPr>
          </a:p>
        </p:txBody>
      </p:sp>
      <p:sp>
        <p:nvSpPr>
          <p:cNvPr id="17414" name="Text Box 8"/>
          <p:cNvSpPr txBox="1">
            <a:spLocks noChangeArrowheads="1"/>
          </p:cNvSpPr>
          <p:nvPr/>
        </p:nvSpPr>
        <p:spPr bwMode="auto">
          <a:xfrm rot="-5400000">
            <a:off x="164653" y="4283075"/>
            <a:ext cx="2489200" cy="304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819"/>
                </a:solidFill>
              </a:rPr>
              <a:t>AccountsGroup.pcf</a:t>
            </a:r>
            <a:endParaRPr lang="en-US" dirty="0">
              <a:solidFill>
                <a:srgbClr val="D33819"/>
              </a:solidFill>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569" y="2212975"/>
            <a:ext cx="7328812" cy="41909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45" y="723900"/>
            <a:ext cx="7265987" cy="47244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8436" name="Rectangle 2"/>
          <p:cNvSpPr>
            <a:spLocks noGrp="1" noChangeArrowheads="1"/>
          </p:cNvSpPr>
          <p:nvPr>
            <p:ph type="title"/>
          </p:nvPr>
        </p:nvSpPr>
        <p:spPr>
          <a:noFill/>
        </p:spPr>
        <p:txBody>
          <a:bodyPr/>
          <a:lstStyle/>
          <a:p>
            <a:pPr eaLnBrk="1" hangingPunct="1"/>
            <a:r>
              <a:rPr lang="en-US" smtClean="0"/>
              <a:t>BillingCenter wizards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076" y="1625559"/>
            <a:ext cx="5324475" cy="47720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2068450" y="4189857"/>
            <a:ext cx="2349500" cy="2163763"/>
            <a:chOff x="250825" y="4010025"/>
            <a:chExt cx="2349500" cy="2163763"/>
          </a:xfrm>
        </p:grpSpPr>
        <p:pic>
          <p:nvPicPr>
            <p:cNvPr id="18437" name="Picture 43" descr="j00929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463" y="4010025"/>
              <a:ext cx="1611312"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8" name="Group 44"/>
            <p:cNvGrpSpPr>
              <a:grpSpLocks/>
            </p:cNvGrpSpPr>
            <p:nvPr/>
          </p:nvGrpSpPr>
          <p:grpSpPr bwMode="auto">
            <a:xfrm rot="1237658">
              <a:off x="1989138" y="4527550"/>
              <a:ext cx="487362" cy="201613"/>
              <a:chOff x="2866" y="703"/>
              <a:chExt cx="1270" cy="562"/>
            </a:xfrm>
          </p:grpSpPr>
          <p:sp>
            <p:nvSpPr>
              <p:cNvPr id="18448" name="Line 45"/>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Line 46"/>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47"/>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39" name="Group 48"/>
            <p:cNvGrpSpPr>
              <a:grpSpLocks/>
            </p:cNvGrpSpPr>
            <p:nvPr/>
          </p:nvGrpSpPr>
          <p:grpSpPr bwMode="auto">
            <a:xfrm rot="2211366">
              <a:off x="1970088" y="4637088"/>
              <a:ext cx="487362" cy="201612"/>
              <a:chOff x="2866" y="703"/>
              <a:chExt cx="1270" cy="562"/>
            </a:xfrm>
          </p:grpSpPr>
          <p:sp>
            <p:nvSpPr>
              <p:cNvPr id="18445" name="Line 49"/>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6" name="Line 50"/>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51"/>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40" name="Group 52"/>
            <p:cNvGrpSpPr>
              <a:grpSpLocks/>
            </p:cNvGrpSpPr>
            <p:nvPr/>
          </p:nvGrpSpPr>
          <p:grpSpPr bwMode="auto">
            <a:xfrm rot="543063">
              <a:off x="1955800" y="4437063"/>
              <a:ext cx="487363" cy="201612"/>
              <a:chOff x="2866" y="703"/>
              <a:chExt cx="1270" cy="562"/>
            </a:xfrm>
          </p:grpSpPr>
          <p:sp>
            <p:nvSpPr>
              <p:cNvPr id="18442" name="Line 53"/>
              <p:cNvSpPr>
                <a:spLocks noChangeShapeType="1"/>
              </p:cNvSpPr>
              <p:nvPr/>
            </p:nvSpPr>
            <p:spPr bwMode="auto">
              <a:xfrm rot="-1436835">
                <a:off x="2866" y="1150"/>
                <a:ext cx="396" cy="11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3" name="Line 54"/>
              <p:cNvSpPr>
                <a:spLocks noChangeShapeType="1"/>
              </p:cNvSpPr>
              <p:nvPr/>
            </p:nvSpPr>
            <p:spPr bwMode="auto">
              <a:xfrm rot="20163165" flipV="1">
                <a:off x="3209" y="899"/>
                <a:ext cx="572" cy="17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4" name="Line 55"/>
              <p:cNvSpPr>
                <a:spLocks noChangeShapeType="1"/>
              </p:cNvSpPr>
              <p:nvPr/>
            </p:nvSpPr>
            <p:spPr bwMode="auto">
              <a:xfrm rot="-1436835">
                <a:off x="3720" y="703"/>
                <a:ext cx="416" cy="8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41" name="Text Box 6"/>
            <p:cNvSpPr txBox="1">
              <a:spLocks noChangeArrowheads="1"/>
            </p:cNvSpPr>
            <p:nvPr/>
          </p:nvSpPr>
          <p:spPr bwMode="auto">
            <a:xfrm>
              <a:off x="250825" y="5564188"/>
              <a:ext cx="2349500" cy="6096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New Disbursement wizard</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BillingCenter user interface</a:t>
            </a:r>
          </a:p>
          <a:p>
            <a:pPr>
              <a:lnSpc>
                <a:spcPct val="150000"/>
              </a:lnSpc>
              <a:buFont typeface="Arial" charset="0"/>
              <a:buChar char="•"/>
            </a:pPr>
            <a:r>
              <a:rPr lang="en-US" sz="2800" dirty="0" smtClean="0"/>
              <a:t>BillingCenter business logic</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ChangeArrowheads="1"/>
          </p:cNvSpPr>
          <p:nvPr/>
        </p:nvSpPr>
        <p:spPr bwMode="auto">
          <a:xfrm>
            <a:off x="520700" y="3767138"/>
            <a:ext cx="8197850" cy="1798637"/>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3" name="Rectangle 11"/>
          <p:cNvSpPr>
            <a:spLocks noGrp="1" noChangeArrowheads="1"/>
          </p:cNvSpPr>
          <p:nvPr>
            <p:ph type="title"/>
          </p:nvPr>
        </p:nvSpPr>
        <p:spPr/>
        <p:txBody>
          <a:bodyPr/>
          <a:lstStyle/>
          <a:p>
            <a:pPr eaLnBrk="1" hangingPunct="1"/>
            <a:r>
              <a:rPr lang="en-US" smtClean="0"/>
              <a:t>BillingCenter business logic</a:t>
            </a:r>
          </a:p>
        </p:txBody>
      </p:sp>
      <p:sp>
        <p:nvSpPr>
          <p:cNvPr id="20484" name="Rectangle 22"/>
          <p:cNvSpPr>
            <a:spLocks noGrp="1" noChangeArrowheads="1"/>
          </p:cNvSpPr>
          <p:nvPr>
            <p:ph idx="1"/>
          </p:nvPr>
        </p:nvSpPr>
        <p:spPr>
          <a:xfrm>
            <a:off x="2703513" y="914400"/>
            <a:ext cx="6134100" cy="5486400"/>
          </a:xfrm>
        </p:spPr>
        <p:txBody>
          <a:bodyPr/>
          <a:lstStyle/>
          <a:p>
            <a:pPr>
              <a:buFont typeface="Arial" charset="0"/>
              <a:buChar char="•"/>
            </a:pPr>
            <a:r>
              <a:rPr lang="en-US" smtClean="0"/>
              <a:t>BillingCenter uses </a:t>
            </a:r>
            <a:r>
              <a:rPr lang="en-US" b="1" smtClean="0"/>
              <a:t>business rules</a:t>
            </a:r>
            <a:r>
              <a:rPr lang="en-US" smtClean="0"/>
              <a:t>,</a:t>
            </a:r>
            <a:r>
              <a:rPr lang="en-US" b="1" smtClean="0"/>
              <a:t> plugins</a:t>
            </a:r>
            <a:r>
              <a:rPr lang="en-US" smtClean="0"/>
              <a:t>,</a:t>
            </a:r>
            <a:r>
              <a:rPr lang="en-US" b="1" smtClean="0"/>
              <a:t> classes</a:t>
            </a:r>
            <a:r>
              <a:rPr lang="en-US" smtClean="0"/>
              <a:t>,</a:t>
            </a:r>
            <a:r>
              <a:rPr lang="en-US" b="1" smtClean="0"/>
              <a:t> enhancements</a:t>
            </a:r>
            <a:r>
              <a:rPr lang="en-US" smtClean="0"/>
              <a:t>, and </a:t>
            </a:r>
            <a:r>
              <a:rPr lang="en-US" b="1" smtClean="0"/>
              <a:t>workflows</a:t>
            </a:r>
            <a:r>
              <a:rPr lang="en-US" smtClean="0"/>
              <a:t> to execute business logic required for bill processing</a:t>
            </a:r>
          </a:p>
        </p:txBody>
      </p:sp>
      <p:sp>
        <p:nvSpPr>
          <p:cNvPr id="20485" name="Text Box 12"/>
          <p:cNvSpPr txBox="1">
            <a:spLocks noChangeArrowheads="1"/>
          </p:cNvSpPr>
          <p:nvPr/>
        </p:nvSpPr>
        <p:spPr bwMode="auto">
          <a:xfrm>
            <a:off x="1122363" y="3817938"/>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0486" name="Text Box 13"/>
          <p:cNvSpPr txBox="1">
            <a:spLocks noChangeArrowheads="1"/>
          </p:cNvSpPr>
          <p:nvPr/>
        </p:nvSpPr>
        <p:spPr bwMode="auto">
          <a:xfrm>
            <a:off x="757238"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0487" name="Rectangle 14"/>
          <p:cNvSpPr>
            <a:spLocks noChangeArrowheads="1"/>
          </p:cNvSpPr>
          <p:nvPr/>
        </p:nvSpPr>
        <p:spPr bwMode="auto">
          <a:xfrm>
            <a:off x="663575" y="4559300"/>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Text Box 17"/>
          <p:cNvSpPr txBox="1">
            <a:spLocks noChangeArrowheads="1"/>
          </p:cNvSpPr>
          <p:nvPr/>
        </p:nvSpPr>
        <p:spPr bwMode="auto">
          <a:xfrm>
            <a:off x="4940300"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Business</a:t>
            </a:r>
            <a:br>
              <a:rPr lang="en-US">
                <a:solidFill>
                  <a:srgbClr val="D33819"/>
                </a:solidFill>
              </a:rPr>
            </a:br>
            <a:r>
              <a:rPr lang="en-US">
                <a:solidFill>
                  <a:srgbClr val="D33819"/>
                </a:solidFill>
              </a:rPr>
              <a:t>Logic</a:t>
            </a:r>
          </a:p>
        </p:txBody>
      </p:sp>
      <p:sp>
        <p:nvSpPr>
          <p:cNvPr id="20489" name="Rectangle 18"/>
          <p:cNvSpPr>
            <a:spLocks noChangeArrowheads="1"/>
          </p:cNvSpPr>
          <p:nvPr/>
        </p:nvSpPr>
        <p:spPr bwMode="auto">
          <a:xfrm>
            <a:off x="4846638" y="4559300"/>
            <a:ext cx="1560512" cy="882650"/>
          </a:xfrm>
          <a:prstGeom prst="rect">
            <a:avLst/>
          </a:prstGeom>
          <a:noFill/>
          <a:ln w="28575" algn="ctr">
            <a:solidFill>
              <a:srgbClr val="D3381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0" name="Text Box 19"/>
          <p:cNvSpPr txBox="1">
            <a:spLocks noChangeArrowheads="1"/>
          </p:cNvSpPr>
          <p:nvPr/>
        </p:nvSpPr>
        <p:spPr bwMode="auto">
          <a:xfrm>
            <a:off x="7032625"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0491" name="Rectangle 20"/>
          <p:cNvSpPr>
            <a:spLocks noChangeArrowheads="1"/>
          </p:cNvSpPr>
          <p:nvPr/>
        </p:nvSpPr>
        <p:spPr bwMode="auto">
          <a:xfrm>
            <a:off x="6938963" y="4559300"/>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Text Box 25"/>
          <p:cNvSpPr txBox="1">
            <a:spLocks noChangeArrowheads="1"/>
          </p:cNvSpPr>
          <p:nvPr/>
        </p:nvSpPr>
        <p:spPr bwMode="auto">
          <a:xfrm>
            <a:off x="2847975" y="4695825"/>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0493" name="Rectangle 26"/>
          <p:cNvSpPr>
            <a:spLocks noChangeArrowheads="1"/>
          </p:cNvSpPr>
          <p:nvPr/>
        </p:nvSpPr>
        <p:spPr bwMode="auto">
          <a:xfrm>
            <a:off x="2754313" y="4559300"/>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13"/>
          <p:cNvSpPr>
            <a:spLocks noChangeArrowheads="1"/>
          </p:cNvSpPr>
          <p:nvPr/>
        </p:nvSpPr>
        <p:spPr bwMode="auto">
          <a:xfrm>
            <a:off x="460375" y="1376363"/>
            <a:ext cx="2128838" cy="1955800"/>
          </a:xfrm>
          <a:prstGeom prst="rect">
            <a:avLst/>
          </a:prstGeom>
          <a:noFill/>
          <a:ln w="28575" algn="ctr">
            <a:solidFill>
              <a:schemeClr val="accent6"/>
            </a:solidFill>
            <a:miter lim="800000"/>
            <a:headEnd/>
            <a:tailEnd/>
          </a:ln>
        </p:spPr>
        <p:txBody>
          <a:bodyPr lIns="0" tIns="0" rIns="0" bIns="0" anchor="ctr">
            <a:spAutoFit/>
          </a:bodyPr>
          <a:lstStyle/>
          <a:p>
            <a:pPr>
              <a:defRPr/>
            </a:pPr>
            <a:endParaRPr lang="en-US" dirty="0"/>
          </a:p>
        </p:txBody>
      </p:sp>
      <p:sp>
        <p:nvSpPr>
          <p:cNvPr id="20495" name="Text Box 14"/>
          <p:cNvSpPr txBox="1">
            <a:spLocks noChangeArrowheads="1"/>
          </p:cNvSpPr>
          <p:nvPr/>
        </p:nvSpPr>
        <p:spPr bwMode="auto">
          <a:xfrm>
            <a:off x="573088" y="1362075"/>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0496" name="Text Box 4"/>
          <p:cNvSpPr txBox="1">
            <a:spLocks noChangeArrowheads="1"/>
          </p:cNvSpPr>
          <p:nvPr/>
        </p:nvSpPr>
        <p:spPr bwMode="auto">
          <a:xfrm>
            <a:off x="1625600" y="253841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Int.</a:t>
            </a:r>
            <a:br>
              <a:rPr lang="en-US" sz="1800">
                <a:solidFill>
                  <a:srgbClr val="C0C0C0"/>
                </a:solidFill>
              </a:rPr>
            </a:br>
            <a:r>
              <a:rPr lang="en-US" sz="1800">
                <a:solidFill>
                  <a:srgbClr val="C0C0C0"/>
                </a:solidFill>
              </a:rPr>
              <a:t>APIs</a:t>
            </a:r>
          </a:p>
        </p:txBody>
      </p:sp>
      <p:sp>
        <p:nvSpPr>
          <p:cNvPr id="28" name="Text Box 5"/>
          <p:cNvSpPr txBox="1">
            <a:spLocks noChangeArrowheads="1"/>
          </p:cNvSpPr>
          <p:nvPr/>
        </p:nvSpPr>
        <p:spPr bwMode="auto">
          <a:xfrm>
            <a:off x="601663" y="2538413"/>
            <a:ext cx="793750" cy="549275"/>
          </a:xfrm>
          <a:prstGeom prst="rect">
            <a:avLst/>
          </a:prstGeom>
          <a:noFill/>
          <a:ln w="28575" algn="ctr">
            <a:noFill/>
            <a:miter lim="800000"/>
            <a:headEnd/>
            <a:tailEnd/>
          </a:ln>
        </p:spPr>
        <p:txBody>
          <a:bodyPr lIns="0" tIns="0" rIns="0" bIns="0"/>
          <a:lstStyle/>
          <a:p>
            <a:pPr>
              <a:defRPr/>
            </a:pPr>
            <a:r>
              <a:rPr lang="en-US" sz="1800" dirty="0">
                <a:solidFill>
                  <a:schemeClr val="accent6"/>
                </a:solidFill>
              </a:rPr>
              <a:t>Bus.</a:t>
            </a:r>
            <a:br>
              <a:rPr lang="en-US" sz="1800" dirty="0">
                <a:solidFill>
                  <a:schemeClr val="accent6"/>
                </a:solidFill>
              </a:rPr>
            </a:br>
            <a:r>
              <a:rPr lang="en-US" sz="1800" dirty="0">
                <a:solidFill>
                  <a:schemeClr val="accent6"/>
                </a:solidFill>
              </a:rPr>
              <a:t>Logic</a:t>
            </a:r>
          </a:p>
        </p:txBody>
      </p:sp>
      <p:sp>
        <p:nvSpPr>
          <p:cNvPr id="20498" name="Text Box 6"/>
          <p:cNvSpPr txBox="1">
            <a:spLocks noChangeArrowheads="1"/>
          </p:cNvSpPr>
          <p:nvPr/>
        </p:nvSpPr>
        <p:spPr bwMode="auto">
          <a:xfrm>
            <a:off x="601663" y="17970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Data</a:t>
            </a:r>
            <a:br>
              <a:rPr lang="en-US" sz="1800">
                <a:solidFill>
                  <a:srgbClr val="C0C0C0"/>
                </a:solidFill>
              </a:rPr>
            </a:br>
            <a:r>
              <a:rPr lang="en-US" sz="1800">
                <a:solidFill>
                  <a:srgbClr val="C0C0C0"/>
                </a:solidFill>
              </a:rPr>
              <a:t>Model</a:t>
            </a:r>
          </a:p>
        </p:txBody>
      </p:sp>
      <p:sp>
        <p:nvSpPr>
          <p:cNvPr id="30" name="Rectangle 33"/>
          <p:cNvSpPr>
            <a:spLocks noChangeArrowheads="1"/>
          </p:cNvSpPr>
          <p:nvPr/>
        </p:nvSpPr>
        <p:spPr bwMode="auto">
          <a:xfrm>
            <a:off x="533400" y="1749425"/>
            <a:ext cx="930275" cy="646113"/>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1" name="Rectangle 34"/>
          <p:cNvSpPr>
            <a:spLocks noChangeArrowheads="1"/>
          </p:cNvSpPr>
          <p:nvPr/>
        </p:nvSpPr>
        <p:spPr bwMode="auto">
          <a:xfrm>
            <a:off x="1557338" y="1749425"/>
            <a:ext cx="930275" cy="646113"/>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2" name="Rectangle 35"/>
          <p:cNvSpPr>
            <a:spLocks noChangeArrowheads="1"/>
          </p:cNvSpPr>
          <p:nvPr/>
        </p:nvSpPr>
        <p:spPr bwMode="auto">
          <a:xfrm>
            <a:off x="1557338" y="2490788"/>
            <a:ext cx="930275" cy="646112"/>
          </a:xfrm>
          <a:prstGeom prst="rect">
            <a:avLst/>
          </a:prstGeom>
          <a:noFill/>
          <a:ln w="28575" algn="ctr">
            <a:solidFill>
              <a:srgbClr val="C0C0C0"/>
            </a:solidFill>
            <a:miter lim="800000"/>
            <a:headEnd/>
            <a:tailEnd/>
          </a:ln>
        </p:spPr>
        <p:txBody>
          <a:bodyPr lIns="0" tIns="0" rIns="0" bIns="0" anchor="ctr"/>
          <a:lstStyle/>
          <a:p>
            <a:pPr>
              <a:defRPr/>
            </a:pPr>
            <a:endParaRPr lang="en-US" dirty="0">
              <a:solidFill>
                <a:schemeClr val="accent6"/>
              </a:solidFill>
            </a:endParaRPr>
          </a:p>
        </p:txBody>
      </p:sp>
      <p:sp>
        <p:nvSpPr>
          <p:cNvPr id="33" name="Rectangle 36"/>
          <p:cNvSpPr>
            <a:spLocks noChangeArrowheads="1"/>
          </p:cNvSpPr>
          <p:nvPr/>
        </p:nvSpPr>
        <p:spPr bwMode="auto">
          <a:xfrm>
            <a:off x="533400" y="2490788"/>
            <a:ext cx="930275" cy="646112"/>
          </a:xfrm>
          <a:prstGeom prst="rect">
            <a:avLst/>
          </a:prstGeom>
          <a:noFill/>
          <a:ln w="28575" algn="ctr">
            <a:solidFill>
              <a:schemeClr val="accent6"/>
            </a:solidFill>
            <a:miter lim="800000"/>
            <a:headEnd/>
            <a:tailEnd/>
          </a:ln>
        </p:spPr>
        <p:txBody>
          <a:bodyPr lIns="0" tIns="0" rIns="0" bIns="0" anchor="ctr"/>
          <a:lstStyle/>
          <a:p>
            <a:pPr>
              <a:defRPr/>
            </a:pPr>
            <a:endParaRPr lang="en-US" dirty="0">
              <a:solidFill>
                <a:schemeClr val="accent6"/>
              </a:solidFill>
            </a:endParaRPr>
          </a:p>
        </p:txBody>
      </p:sp>
      <p:sp>
        <p:nvSpPr>
          <p:cNvPr id="20503" name="Text Box 37"/>
          <p:cNvSpPr txBox="1">
            <a:spLocks noChangeArrowheads="1"/>
          </p:cNvSpPr>
          <p:nvPr/>
        </p:nvSpPr>
        <p:spPr bwMode="auto">
          <a:xfrm>
            <a:off x="1625600" y="17970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User</a:t>
            </a:r>
            <a:br>
              <a:rPr lang="en-US" sz="1800">
                <a:solidFill>
                  <a:srgbClr val="C0C0C0"/>
                </a:solidFill>
              </a:rPr>
            </a:br>
            <a:r>
              <a:rPr lang="en-US" sz="1800">
                <a:solidFill>
                  <a:srgbClr val="C0C0C0"/>
                </a:solidFill>
              </a:rPr>
              <a:t>Inter.</a:t>
            </a:r>
          </a:p>
        </p:txBody>
      </p:sp>
      <p:sp>
        <p:nvSpPr>
          <p:cNvPr id="20504" name="AutoShape 49"/>
          <p:cNvSpPr>
            <a:spLocks noChangeArrowheads="1"/>
          </p:cNvSpPr>
          <p:nvPr/>
        </p:nvSpPr>
        <p:spPr bwMode="auto">
          <a:xfrm>
            <a:off x="1065213" y="3246438"/>
            <a:ext cx="914400" cy="646112"/>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21407</TotalTime>
  <Words>1608</Words>
  <Application>Microsoft Office PowerPoint</Application>
  <PresentationFormat>On-screen Show (4:3)</PresentationFormat>
  <Paragraphs>206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1_test-template</vt:lpstr>
      <vt:lpstr>Introduction to BillingCenter Configuration</vt:lpstr>
      <vt:lpstr>Lesson objectives</vt:lpstr>
      <vt:lpstr>Lesson outline</vt:lpstr>
      <vt:lpstr>BillingCenter user interface</vt:lpstr>
      <vt:lpstr>Location groups in BillingCenter application</vt:lpstr>
      <vt:lpstr>Account location groups</vt:lpstr>
      <vt:lpstr>BillingCenter wizards</vt:lpstr>
      <vt:lpstr>Lesson outline</vt:lpstr>
      <vt:lpstr>BillingCenter business logic</vt:lpstr>
      <vt:lpstr>Business rule sets</vt:lpstr>
      <vt:lpstr>Business rule triggers</vt:lpstr>
      <vt:lpstr>Simple business rule example</vt:lpstr>
      <vt:lpstr>How BillingCenter handles preupdate rules</vt:lpstr>
      <vt:lpstr>Guidewire plugins</vt:lpstr>
      <vt:lpstr>Plugin registry points to where plugin implementation is located</vt:lpstr>
      <vt:lpstr>Example of class that implements a plugin</vt:lpstr>
      <vt:lpstr>Simple example: plugin before customization</vt:lpstr>
      <vt:lpstr>Simple example: plugin after customization</vt:lpstr>
      <vt:lpstr>List of plugin implementation classes</vt:lpstr>
      <vt:lpstr>Plugin or business rule? </vt:lpstr>
      <vt:lpstr>How plugins and business rules compare</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Julia Tower</dc:creator>
  <dc:description>060</dc:description>
  <cp:lastModifiedBy>gw</cp:lastModifiedBy>
  <cp:revision>1842</cp:revision>
  <cp:lastPrinted>2013-10-18T18:23:39Z</cp:lastPrinted>
  <dcterms:created xsi:type="dcterms:W3CDTF">2007-08-02T20:13:16Z</dcterms:created>
  <dcterms:modified xsi:type="dcterms:W3CDTF">2014-01-22T00:36:02Z</dcterms:modified>
  <cp:category>060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