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Lst>
  <p:notesMasterIdLst>
    <p:notesMasterId r:id="rId34"/>
  </p:notesMasterIdLst>
  <p:handoutMasterIdLst>
    <p:handoutMasterId r:id="rId35"/>
  </p:handoutMasterIdLst>
  <p:sldIdLst>
    <p:sldId id="349" r:id="rId4"/>
    <p:sldId id="354" r:id="rId5"/>
    <p:sldId id="380" r:id="rId6"/>
    <p:sldId id="376" r:id="rId7"/>
    <p:sldId id="355" r:id="rId8"/>
    <p:sldId id="356" r:id="rId9"/>
    <p:sldId id="372" r:id="rId10"/>
    <p:sldId id="393" r:id="rId11"/>
    <p:sldId id="373" r:id="rId12"/>
    <p:sldId id="391" r:id="rId13"/>
    <p:sldId id="388" r:id="rId14"/>
    <p:sldId id="386" r:id="rId15"/>
    <p:sldId id="396" r:id="rId16"/>
    <p:sldId id="395" r:id="rId17"/>
    <p:sldId id="375" r:id="rId18"/>
    <p:sldId id="366" r:id="rId19"/>
    <p:sldId id="374" r:id="rId20"/>
    <p:sldId id="397" r:id="rId21"/>
    <p:sldId id="398" r:id="rId22"/>
    <p:sldId id="363" r:id="rId23"/>
    <p:sldId id="369" r:id="rId24"/>
    <p:sldId id="370" r:id="rId25"/>
    <p:sldId id="384" r:id="rId26"/>
    <p:sldId id="371" r:id="rId27"/>
    <p:sldId id="367" r:id="rId28"/>
    <p:sldId id="378" r:id="rId29"/>
    <p:sldId id="368" r:id="rId30"/>
    <p:sldId id="381" r:id="rId31"/>
    <p:sldId id="399" r:id="rId32"/>
    <p:sldId id="383" r:id="rId33"/>
  </p:sldIdLst>
  <p:sldSz cx="9906000" cy="6858000" type="A4"/>
  <p:notesSz cx="6797675" cy="9874250"/>
  <p:custDataLst>
    <p:tags r:id="rId3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957">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7" autoAdjust="0"/>
    <p:restoredTop sz="94638" autoAdjust="0"/>
  </p:normalViewPr>
  <p:slideViewPr>
    <p:cSldViewPr snapToGrid="0">
      <p:cViewPr varScale="1">
        <p:scale>
          <a:sx n="87" d="100"/>
          <a:sy n="87" d="100"/>
        </p:scale>
        <p:origin x="1182" y="90"/>
      </p:cViewPr>
      <p:guideLst>
        <p:guide orient="horz"/>
        <p:guide pos="595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9" d="100"/>
          <a:sy n="59" d="100"/>
        </p:scale>
        <p:origin x="-2832" y="-78"/>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2014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4244435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4/26/2018</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1228524831"/>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16</a:t>
            </a:fld>
            <a:endParaRPr lang="en-US"/>
          </a:p>
        </p:txBody>
      </p:sp>
    </p:spTree>
    <p:extLst>
      <p:ext uri="{BB962C8B-B14F-4D97-AF65-F5344CB8AC3E}">
        <p14:creationId xmlns:p14="http://schemas.microsoft.com/office/powerpoint/2010/main" val="332590534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4.jpe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1.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53.xml"/><Relationship Id="rId7"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Master" Target="../slideMasters/slideMaster1.xml"/><Relationship Id="rId4" Type="http://schemas.openxmlformats.org/officeDocument/2006/relationships/tags" Target="../tags/tag54.xml"/><Relationship Id="rId9"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6.xml"/><Relationship Id="rId7" Type="http://schemas.openxmlformats.org/officeDocument/2006/relationships/oleObject" Target="../embeddings/oleObject13.bin"/><Relationship Id="rId2" Type="http://schemas.openxmlformats.org/officeDocument/2006/relationships/tags" Target="../tags/tag55.xml"/><Relationship Id="rId1" Type="http://schemas.openxmlformats.org/officeDocument/2006/relationships/vmlDrawing" Target="../drawings/vmlDrawing13.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68.xml"/><Relationship Id="rId7" Type="http://schemas.openxmlformats.org/officeDocument/2006/relationships/image" Target="../media/image1.emf"/><Relationship Id="rId2" Type="http://schemas.openxmlformats.org/officeDocument/2006/relationships/tags" Target="../tags/tag67.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2.xml"/><Relationship Id="rId4" Type="http://schemas.openxmlformats.org/officeDocument/2006/relationships/tags" Target="../tags/tag69.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71.xml"/><Relationship Id="rId7" Type="http://schemas.openxmlformats.org/officeDocument/2006/relationships/image" Target="../media/image1.emf"/><Relationship Id="rId2" Type="http://schemas.openxmlformats.org/officeDocument/2006/relationships/tags" Target="../tags/tag70.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2.xml"/><Relationship Id="rId4" Type="http://schemas.openxmlformats.org/officeDocument/2006/relationships/tags" Target="../tags/tag72.xml"/><Relationship Id="rId9"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7.xml"/><Relationship Id="rId7" Type="http://schemas.openxmlformats.org/officeDocument/2006/relationships/oleObject" Target="../embeddings/oleObject19.bin"/><Relationship Id="rId2" Type="http://schemas.openxmlformats.org/officeDocument/2006/relationships/tags" Target="../tags/tag76.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8.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0.xml"/><Relationship Id="rId7" Type="http://schemas.openxmlformats.org/officeDocument/2006/relationships/oleObject" Target="../embeddings/oleObject20.bin"/><Relationship Id="rId2" Type="http://schemas.openxmlformats.org/officeDocument/2006/relationships/tags" Target="../tags/tag79.xml"/><Relationship Id="rId1" Type="http://schemas.openxmlformats.org/officeDocument/2006/relationships/vmlDrawing" Target="../drawings/vmlDrawing20.vml"/><Relationship Id="rId6" Type="http://schemas.openxmlformats.org/officeDocument/2006/relationships/image" Target="../media/image3.jpeg"/><Relationship Id="rId5" Type="http://schemas.openxmlformats.org/officeDocument/2006/relationships/slideMaster" Target="../slideMasters/slideMaster3.xml"/><Relationship Id="rId4" Type="http://schemas.openxmlformats.org/officeDocument/2006/relationships/tags" Target="../tags/tag8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3.xml"/><Relationship Id="rId7" Type="http://schemas.openxmlformats.org/officeDocument/2006/relationships/oleObject" Target="../embeddings/oleObject21.bin"/><Relationship Id="rId2" Type="http://schemas.openxmlformats.org/officeDocument/2006/relationships/tags" Target="../tags/tag82.xml"/><Relationship Id="rId1" Type="http://schemas.openxmlformats.org/officeDocument/2006/relationships/vmlDrawing" Target="../drawings/vmlDrawing21.vml"/><Relationship Id="rId6" Type="http://schemas.openxmlformats.org/officeDocument/2006/relationships/image" Target="../media/image6.jpeg"/><Relationship Id="rId5" Type="http://schemas.openxmlformats.org/officeDocument/2006/relationships/slideMaster" Target="../slideMasters/slideMaster3.xml"/><Relationship Id="rId4" Type="http://schemas.openxmlformats.org/officeDocument/2006/relationships/tags" Target="../tags/tag84.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1.emf"/><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oleObject" Target="../embeddings/oleObject3.bin"/><Relationship Id="rId5" Type="http://schemas.openxmlformats.org/officeDocument/2006/relationships/tags" Target="../tags/tag19.xml"/><Relationship Id="rId10" Type="http://schemas.openxmlformats.org/officeDocument/2006/relationships/image" Target="../media/image4.jpeg"/><Relationship Id="rId4" Type="http://schemas.openxmlformats.org/officeDocument/2006/relationships/tags" Target="../tags/tag18.xml"/><Relationship Id="rId9"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1.emf"/><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tags" Target="../tags/tag26.xml"/><Relationship Id="rId11" Type="http://schemas.openxmlformats.org/officeDocument/2006/relationships/oleObject" Target="../embeddings/oleObject4.bin"/><Relationship Id="rId5" Type="http://schemas.openxmlformats.org/officeDocument/2006/relationships/tags" Target="../tags/tag25.xml"/><Relationship Id="rId10" Type="http://schemas.openxmlformats.org/officeDocument/2006/relationships/image" Target="../media/image4.jpeg"/><Relationship Id="rId4" Type="http://schemas.openxmlformats.org/officeDocument/2006/relationships/tags" Target="../tags/tag24.xml"/><Relationship Id="rId9" Type="http://schemas.openxmlformats.org/officeDocument/2006/relationships/image" Target="../media/image7.jpe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5.bin"/><Relationship Id="rId2" Type="http://schemas.openxmlformats.org/officeDocument/2006/relationships/tags" Target="../tags/tag28.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emf"/><Relationship Id="rId2" Type="http://schemas.openxmlformats.org/officeDocument/2006/relationships/tags" Target="../tags/tag3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4.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6.xml"/><Relationship Id="rId7" Type="http://schemas.openxmlformats.org/officeDocument/2006/relationships/oleObject" Target="../embeddings/oleObject7.bin"/><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8.bin"/><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slideMaster" Target="../slideMasters/slideMaster1.xml"/><Relationship Id="rId5" Type="http://schemas.openxmlformats.org/officeDocument/2006/relationships/tags" Target="../tags/tag42.xml"/><Relationship Id="rId4" Type="http://schemas.openxmlformats.org/officeDocument/2006/relationships/tags" Target="../tags/tag41.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vmlDrawing" Target="../drawings/vmlDrawing9.vml"/><Relationship Id="rId6" Type="http://schemas.openxmlformats.org/officeDocument/2006/relationships/tags" Target="../tags/tag47.xml"/><Relationship Id="rId5" Type="http://schemas.openxmlformats.org/officeDocument/2006/relationships/tags" Target="../tags/tag46.xml"/><Relationship Id="rId10" Type="http://schemas.openxmlformats.org/officeDocument/2006/relationships/image" Target="../media/image1.emf"/><Relationship Id="rId4" Type="http://schemas.openxmlformats.org/officeDocument/2006/relationships/tags" Target="../tags/tag45.xml"/><Relationship Id="rId9"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906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345" name="think-cell Slide" r:id="rId10" imgW="360" imgH="360" progId="">
                  <p:embed/>
                </p:oleObj>
              </mc:Choice>
              <mc:Fallback>
                <p:oleObj name="think-cell Slide" r:id="rId10" imgW="360" imgH="360" progId="">
                  <p:embed/>
                  <p:pic>
                    <p:nvPicPr>
                      <p:cNvPr id="0" name="Picture 2"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3"/>
            <a:ext cx="9906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2"/>
            <a:ext cx="9906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userDrawn="1"/>
        </p:nvPicPr>
        <p:blipFill>
          <a:blip r:embed="rId12" cstate="print"/>
          <a:stretch>
            <a:fillRect/>
          </a:stretch>
        </p:blipFill>
        <p:spPr>
          <a:xfrm>
            <a:off x="735690" y="658705"/>
            <a:ext cx="2880000"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569786" y="6520696"/>
            <a:ext cx="2880000" cy="229351"/>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920"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64"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59809"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130,000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over 40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2013</a:t>
            </a:r>
            <a:r>
              <a:rPr lang="en-US" sz="1000" baseline="0" dirty="0" smtClean="0">
                <a:solidFill>
                  <a:schemeClr val="bg1"/>
                </a:solidFill>
                <a:latin typeface="Arial" pitchFamily="34" charset="0"/>
                <a:cs typeface="Arial" pitchFamily="34" charset="0"/>
              </a:rPr>
              <a:t> </a:t>
            </a:r>
            <a:r>
              <a:rPr lang="en-US" sz="1000" dirty="0" smtClean="0">
                <a:solidFill>
                  <a:schemeClr val="bg1"/>
                </a:solidFill>
                <a:latin typeface="Arial" pitchFamily="34" charset="0"/>
                <a:cs typeface="Arial" pitchFamily="34" charset="0"/>
              </a:rPr>
              <a:t>global </a:t>
            </a:r>
            <a:r>
              <a:rPr lang="en-US" sz="1000" dirty="0">
                <a:solidFill>
                  <a:schemeClr val="bg1"/>
                </a:solidFill>
                <a:latin typeface="Arial" pitchFamily="34" charset="0"/>
                <a:cs typeface="Arial" pitchFamily="34" charset="0"/>
              </a:rPr>
              <a:t>revenues of </a:t>
            </a:r>
            <a:r>
              <a:rPr lang="en-US" sz="1000" dirty="0" smtClean="0">
                <a:solidFill>
                  <a:schemeClr val="bg1"/>
                </a:solidFill>
                <a:latin typeface="Arial" pitchFamily="34" charset="0"/>
                <a:cs typeface="Arial" pitchFamily="34" charset="0"/>
              </a:rPr>
              <a:t> EUR 10.1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814448" y="3458687"/>
            <a:ext cx="576000" cy="576000"/>
          </a:xfrm>
          <a:prstGeom prst="rect">
            <a:avLst/>
          </a:prstGeom>
        </p:spPr>
      </p:pic>
      <p:pic>
        <p:nvPicPr>
          <p:cNvPr id="8" name="Image 7" descr="Locations_Map_2014.png"/>
          <p:cNvPicPr>
            <a:picLocks noChangeAspect="1"/>
          </p:cNvPicPr>
          <p:nvPr userDrawn="1"/>
        </p:nvPicPr>
        <p:blipFill>
          <a:blip r:embed="rId9" cstate="print"/>
          <a:stretch>
            <a:fillRect/>
          </a:stretch>
        </p:blipFill>
        <p:spPr>
          <a:xfrm>
            <a:off x="5462650" y="3376052"/>
            <a:ext cx="3894968" cy="1872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906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082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extLst>
      <p:ext uri="{BB962C8B-B14F-4D97-AF65-F5344CB8AC3E}">
        <p14:creationId xmlns:p14="http://schemas.microsoft.com/office/powerpoint/2010/main" val="1463577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54689"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9" name="Rectangle 9"/>
          <p:cNvSpPr>
            <a:spLocks noChangeArrowheads="1"/>
          </p:cNvSpPr>
          <p:nvPr userDrawn="1">
            <p:custDataLst>
              <p:tags r:id="rId4"/>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130,000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over 40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2013</a:t>
            </a:r>
            <a:r>
              <a:rPr lang="en-US" sz="1000" baseline="0" dirty="0" smtClean="0">
                <a:solidFill>
                  <a:schemeClr val="bg1"/>
                </a:solidFill>
                <a:latin typeface="Arial" pitchFamily="34" charset="0"/>
                <a:cs typeface="Arial" pitchFamily="34" charset="0"/>
              </a:rPr>
              <a:t> </a:t>
            </a:r>
            <a:r>
              <a:rPr lang="en-US" sz="1000" dirty="0" smtClean="0">
                <a:solidFill>
                  <a:schemeClr val="bg1"/>
                </a:solidFill>
                <a:latin typeface="Arial" pitchFamily="34" charset="0"/>
                <a:cs typeface="Arial" pitchFamily="34" charset="0"/>
              </a:rPr>
              <a:t>global </a:t>
            </a:r>
            <a:r>
              <a:rPr lang="en-US" sz="1000" dirty="0">
                <a:solidFill>
                  <a:schemeClr val="bg1"/>
                </a:solidFill>
                <a:latin typeface="Arial" pitchFamily="34" charset="0"/>
                <a:cs typeface="Arial" pitchFamily="34" charset="0"/>
              </a:rPr>
              <a:t>revenues of </a:t>
            </a:r>
            <a:r>
              <a:rPr lang="en-US" sz="1000" dirty="0" smtClean="0">
                <a:solidFill>
                  <a:schemeClr val="bg1"/>
                </a:solidFill>
                <a:latin typeface="Arial" pitchFamily="34" charset="0"/>
                <a:cs typeface="Arial" pitchFamily="34" charset="0"/>
              </a:rPr>
              <a:t> EUR 10.1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0" name="Image 9" descr="ppt_Label_CBE.png"/>
          <p:cNvPicPr>
            <a:picLocks noChangeAspect="1"/>
          </p:cNvPicPr>
          <p:nvPr userDrawn="1"/>
        </p:nvPicPr>
        <p:blipFill>
          <a:blip r:embed="rId8" cstate="email"/>
          <a:stretch>
            <a:fillRect/>
          </a:stretch>
        </p:blipFill>
        <p:spPr>
          <a:xfrm>
            <a:off x="814448" y="3458687"/>
            <a:ext cx="576000" cy="576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55713"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130,000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over 40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2013</a:t>
            </a:r>
            <a:r>
              <a:rPr lang="en-US" sz="1000" baseline="0" dirty="0" smtClean="0">
                <a:solidFill>
                  <a:schemeClr val="bg1"/>
                </a:solidFill>
                <a:latin typeface="Arial" pitchFamily="34" charset="0"/>
                <a:cs typeface="Arial" pitchFamily="34" charset="0"/>
              </a:rPr>
              <a:t> </a:t>
            </a:r>
            <a:r>
              <a:rPr lang="en-US" sz="1000" dirty="0" smtClean="0">
                <a:solidFill>
                  <a:schemeClr val="bg1"/>
                </a:solidFill>
                <a:latin typeface="Arial" pitchFamily="34" charset="0"/>
                <a:cs typeface="Arial" pitchFamily="34" charset="0"/>
              </a:rPr>
              <a:t>global </a:t>
            </a:r>
            <a:r>
              <a:rPr lang="en-US" sz="1000" dirty="0">
                <a:solidFill>
                  <a:schemeClr val="bg1"/>
                </a:solidFill>
                <a:latin typeface="Arial" pitchFamily="34" charset="0"/>
                <a:cs typeface="Arial" pitchFamily="34" charset="0"/>
              </a:rPr>
              <a:t>revenues of </a:t>
            </a:r>
            <a:r>
              <a:rPr lang="en-US" sz="1000" dirty="0" smtClean="0">
                <a:solidFill>
                  <a:schemeClr val="bg1"/>
                </a:solidFill>
                <a:latin typeface="Arial" pitchFamily="34" charset="0"/>
                <a:cs typeface="Arial" pitchFamily="34" charset="0"/>
              </a:rPr>
              <a:t> EUR 10.1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814448" y="3458687"/>
            <a:ext cx="576000" cy="576000"/>
          </a:xfrm>
          <a:prstGeom prst="rect">
            <a:avLst/>
          </a:prstGeom>
        </p:spPr>
      </p:pic>
      <p:pic>
        <p:nvPicPr>
          <p:cNvPr id="8" name="Image 7" descr="Locations_Map_2014.png"/>
          <p:cNvPicPr>
            <a:picLocks noChangeAspect="1"/>
          </p:cNvPicPr>
          <p:nvPr userDrawn="1"/>
        </p:nvPicPr>
        <p:blipFill>
          <a:blip r:embed="rId9" cstate="print"/>
          <a:stretch>
            <a:fillRect/>
          </a:stretch>
        </p:blipFill>
        <p:spPr>
          <a:xfrm>
            <a:off x="5462650" y="3376052"/>
            <a:ext cx="3894968" cy="18720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112"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0"/>
            <a:ext cx="9906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7521"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906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7040"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906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8064"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906000" cy="6600998"/>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89"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6"/>
            </p:custDataLst>
          </p:nvPr>
        </p:nvSpPr>
        <p:spPr>
          <a:xfrm>
            <a:off x="-1" y="4037610"/>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5145571"/>
            <a:ext cx="493310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13" name="Image 12" descr="ppt_People_shutterstock_46801036.jpg"/>
          <p:cNvPicPr>
            <a:picLocks noChangeAspect="1"/>
          </p:cNvPicPr>
          <p:nvPr userDrawn="1"/>
        </p:nvPicPr>
        <p:blipFill>
          <a:blip r:embed="rId9" cstate="screen">
            <a:lum bright="-37000" contrast="-51000"/>
          </a:blip>
          <a:srcRect l="8451" r="16116" b="15757"/>
          <a:stretch>
            <a:fillRect/>
          </a:stretch>
        </p:blipFill>
        <p:spPr>
          <a:xfrm flipH="1">
            <a:off x="0" y="1244014"/>
            <a:ext cx="9906000" cy="5613986"/>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6737" name="think-cell Slide" r:id="rId11" imgW="360" imgH="360" progId="">
                  <p:embed/>
                </p:oleObj>
              </mc:Choice>
              <mc:Fallback>
                <p:oleObj name="think-cell Slide" r:id="rId11" imgW="360" imgH="360" progId="">
                  <p:embed/>
                  <p:pic>
                    <p:nvPicPr>
                      <p:cNvPr id="0" name="Object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6"/>
            </p:custDataLst>
          </p:nvPr>
        </p:nvSpPr>
        <p:spPr>
          <a:xfrm>
            <a:off x="1095153" y="2283236"/>
            <a:ext cx="8191722" cy="1098157"/>
          </a:xfrm>
        </p:spPr>
        <p:txBody>
          <a:bodyPr lIns="720000" tIns="33059" rIns="33059" bIns="33059" anchor="t"/>
          <a:lstStyle>
            <a:lvl1pPr marL="0" indent="0" algn="l">
              <a:defRPr sz="3300" b="0">
                <a:solidFill>
                  <a:schemeClr val="bg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353770" y="5592726"/>
            <a:ext cx="4933105" cy="745144"/>
          </a:xfrm>
        </p:spPr>
        <p:txBody>
          <a:bodyPr lIns="720000" tIns="33059" rIns="33059" bIns="33059"/>
          <a:lstStyle>
            <a:lvl1pPr marL="0" indent="0" algn="r">
              <a:buNone/>
              <a:defRPr sz="2200" b="0">
                <a:solidFill>
                  <a:schemeClr val="bg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0"/>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1377"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904413" cy="5522026"/>
          </a:xfrm>
          <a:prstGeom prst="rect">
            <a:avLst/>
          </a:prstGeom>
        </p:spPr>
      </p:pic>
      <p:sp>
        <p:nvSpPr>
          <p:cNvPr id="6" name="Espace réservé du contenu 5"/>
          <p:cNvSpPr>
            <a:spLocks noGrp="1"/>
          </p:cNvSpPr>
          <p:nvPr>
            <p:ph sz="quarter" idx="10" hasCustomPrompt="1"/>
            <p:custDataLst>
              <p:tags r:id="rId5"/>
            </p:custDataLst>
          </p:nvPr>
        </p:nvSpPr>
        <p:spPr>
          <a:xfrm>
            <a:off x="2861953" y="1442605"/>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849"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73"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968"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944"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26" Type="http://schemas.openxmlformats.org/officeDocument/2006/relationships/image" Target="../media/image2.jpe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6.xml"/><Relationship Id="rId21" Type="http://schemas.openxmlformats.org/officeDocument/2006/relationships/image" Target="../media/image12.png"/><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image" Target="../media/image5.emf"/><Relationship Id="rId25" Type="http://schemas.openxmlformats.org/officeDocument/2006/relationships/image" Target="../media/image14.png"/><Relationship Id="rId2" Type="http://schemas.openxmlformats.org/officeDocument/2006/relationships/slideLayout" Target="../slideLayouts/slideLayout15.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4.xml"/><Relationship Id="rId6" Type="http://schemas.openxmlformats.org/officeDocument/2006/relationships/tags" Target="../tags/tag58.xml"/><Relationship Id="rId11" Type="http://schemas.openxmlformats.org/officeDocument/2006/relationships/tags" Target="../tags/tag63.xml"/><Relationship Id="rId24" Type="http://schemas.openxmlformats.org/officeDocument/2006/relationships/hyperlink" Target="http://www.youtube.com/capgemini" TargetMode="External"/><Relationship Id="rId5" Type="http://schemas.openxmlformats.org/officeDocument/2006/relationships/vmlDrawing" Target="../drawings/vmlDrawing14.vml"/><Relationship Id="rId15" Type="http://schemas.openxmlformats.org/officeDocument/2006/relationships/oleObject" Target="../embeddings/oleObject14.bin"/><Relationship Id="rId23" Type="http://schemas.openxmlformats.org/officeDocument/2006/relationships/image" Target="../media/image13.png"/><Relationship Id="rId28" Type="http://schemas.openxmlformats.org/officeDocument/2006/relationships/image" Target="../media/image4.jpeg"/><Relationship Id="rId10" Type="http://schemas.openxmlformats.org/officeDocument/2006/relationships/tags" Target="../tags/tag62.xml"/><Relationship Id="rId19" Type="http://schemas.openxmlformats.org/officeDocument/2006/relationships/image" Target="../media/image11.png"/><Relationship Id="rId4" Type="http://schemas.openxmlformats.org/officeDocument/2006/relationships/theme" Target="../theme/theme2.xml"/><Relationship Id="rId9" Type="http://schemas.openxmlformats.org/officeDocument/2006/relationships/tags" Target="../tags/tag61.xml"/><Relationship Id="rId14" Type="http://schemas.openxmlformats.org/officeDocument/2006/relationships/tags" Target="../tags/tag66.xml"/><Relationship Id="rId22" Type="http://schemas.openxmlformats.org/officeDocument/2006/relationships/hyperlink" Target="http://www.twitter.com/capgemini" TargetMode="External"/><Relationship Id="rId27" Type="http://schemas.openxmlformats.org/officeDocument/2006/relationships/image" Target="../media/image15.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oleObject" Target="../embeddings/oleObject18.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ags" Target="../tags/tag75.xml"/><Relationship Id="rId5" Type="http://schemas.openxmlformats.org/officeDocument/2006/relationships/vmlDrawing" Target="../drawings/vmlDrawing18.v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113" name="think-cell Slide" r:id="rId24" imgW="360" imgH="360" progId="">
                  <p:embed/>
                </p:oleObj>
              </mc:Choice>
              <mc:Fallback>
                <p:oleObj name="think-cell Slide" r:id="rId24" imgW="360" imgH="360" progId="">
                  <p:embed/>
                  <p:pic>
                    <p:nvPicPr>
                      <p:cNvPr id="0" name="Picture 1"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7"/>
            </p:custDataLst>
          </p:nvPr>
        </p:nvSpPr>
        <p:spPr>
          <a:xfrm>
            <a:off x="1" y="0"/>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8"/>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0"/>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a:t>
            </a:r>
            <a:r>
              <a:rPr lang="en-US" altLang="en-US" sz="600" b="0" i="0" noProof="0" dirty="0" err="1" smtClean="0">
                <a:solidFill>
                  <a:schemeClr val="tx2"/>
                </a:solidFill>
                <a:latin typeface="+mj-lt"/>
                <a:cs typeface="Helvetica Light"/>
              </a:rPr>
              <a:t>Capgemini</a:t>
            </a:r>
            <a:r>
              <a:rPr lang="en-US" altLang="en-US" sz="600" b="0" i="0" noProof="0" dirty="0" smtClean="0">
                <a:solidFill>
                  <a:schemeClr val="tx2"/>
                </a:solidFill>
                <a:latin typeface="+mj-lt"/>
                <a:cs typeface="Helvetica Light"/>
              </a:rPr>
              <a:t> 2014. All Rights Reserved</a:t>
            </a:r>
          </a:p>
        </p:txBody>
      </p:sp>
      <p:sp>
        <p:nvSpPr>
          <p:cNvPr id="13" name="Rectangle 12"/>
          <p:cNvSpPr/>
          <p:nvPr>
            <p:custDataLst>
              <p:tags r:id="rId22"/>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PC Data Conversion </a:t>
            </a:r>
            <a:r>
              <a:rPr lang="en-US" sz="700" dirty="0" err="1" smtClean="0">
                <a:solidFill>
                  <a:schemeClr val="tx2"/>
                </a:solidFill>
                <a:latin typeface="+mj-lt"/>
              </a:rPr>
              <a:t>Gosu</a:t>
            </a:r>
            <a:r>
              <a:rPr lang="en-US" sz="700" baseline="0" dirty="0" smtClean="0">
                <a:solidFill>
                  <a:schemeClr val="tx2"/>
                </a:solidFill>
                <a:latin typeface="+mj-lt"/>
              </a:rPr>
              <a:t> </a:t>
            </a:r>
            <a:r>
              <a:rPr lang="en-US" sz="700" dirty="0" smtClean="0">
                <a:solidFill>
                  <a:schemeClr val="tx2"/>
                </a:solidFill>
                <a:latin typeface="+mj-lt"/>
              </a:rPr>
              <a:t>| July 2017</a:t>
            </a:r>
            <a:endParaRPr lang="en-US" sz="700" dirty="0">
              <a:solidFill>
                <a:schemeClr val="tx2"/>
              </a:solidFill>
              <a:latin typeface="+mj-lt"/>
            </a:endParaRPr>
          </a:p>
        </p:txBody>
      </p:sp>
      <p:cxnSp>
        <p:nvCxnSpPr>
          <p:cNvPr id="15" name="Straight Connector 5"/>
          <p:cNvCxnSpPr/>
          <p:nvPr>
            <p:custDataLst>
              <p:tags r:id="rId23"/>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6" cstate="print"/>
          <a:stretch>
            <a:fillRect/>
          </a:stretch>
        </p:blipFill>
        <p:spPr>
          <a:xfrm>
            <a:off x="118184" y="6419977"/>
            <a:ext cx="1440000" cy="343023"/>
          </a:xfrm>
          <a:prstGeom prst="rect">
            <a:avLst/>
          </a:prstGeom>
        </p:spPr>
      </p:pic>
    </p:spTree>
  </p:cSld>
  <p:clrMap bg1="lt1" tx1="dk1" bg2="lt2" tx2="dk2" accent1="accent1" accent2="accent2" accent3="accent3" accent4="accent4" accent5="accent5" accent6="accent6" hlink="hlink" folHlink="folHlink"/>
  <p:sldLayoutIdLst>
    <p:sldLayoutId id="2147483937" r:id="rId1"/>
    <p:sldLayoutId id="2147483928" r:id="rId2"/>
    <p:sldLayoutId id="2147483974" r:id="rId3"/>
    <p:sldLayoutId id="2147483969" r:id="rId4"/>
    <p:sldLayoutId id="2147483965" r:id="rId5"/>
    <p:sldLayoutId id="2147483966" r:id="rId6"/>
    <p:sldLayoutId id="2147483962" r:id="rId7"/>
    <p:sldLayoutId id="2147483963" r:id="rId8"/>
    <p:sldLayoutId id="2147483968" r:id="rId9"/>
    <p:sldLayoutId id="2147483964" r:id="rId10"/>
    <p:sldLayoutId id="2147483934" r:id="rId11"/>
    <p:sldLayoutId id="2147483975" r:id="rId12"/>
    <p:sldLayoutId id="2147483976" r:id="rId13"/>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84"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6406875" y="1209254"/>
            <a:ext cx="2880000" cy="229353"/>
          </a:xfrm>
          <a:prstGeom prst="rect">
            <a:avLst/>
          </a:prstGeom>
          <a:noFill/>
        </p:spPr>
      </p:pic>
      <p:sp>
        <p:nvSpPr>
          <p:cNvPr id="15" name="Rectangle 14"/>
          <p:cNvSpPr/>
          <p:nvPr>
            <p:custDataLst>
              <p:tags r:id="rId9"/>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992848" y="5932547"/>
            <a:ext cx="281313"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747567" y="1014965"/>
            <a:ext cx="2880000" cy="686046"/>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61"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88"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 id="2147483957" r:id="rId2"/>
    <p:sldLayoutId id="2147483949"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0"/>
          </p:nvPr>
        </p:nvSpPr>
        <p:spPr/>
        <p:txBody>
          <a:bodyPr/>
          <a:lstStyle/>
          <a:p>
            <a:pPr algn="l"/>
            <a:r>
              <a:rPr lang="en-US" dirty="0" smtClean="0"/>
              <a:t>Chennai,  July 2017</a:t>
            </a:r>
          </a:p>
        </p:txBody>
      </p:sp>
      <p:sp>
        <p:nvSpPr>
          <p:cNvPr id="7" name="Titre 6"/>
          <p:cNvSpPr>
            <a:spLocks noGrp="1"/>
          </p:cNvSpPr>
          <p:nvPr>
            <p:ph type="title"/>
          </p:nvPr>
        </p:nvSpPr>
        <p:spPr/>
        <p:txBody>
          <a:bodyPr/>
          <a:lstStyle/>
          <a:p>
            <a:r>
              <a:rPr lang="en-US" dirty="0" smtClean="0"/>
              <a:t>PC Data Conversion Gosu</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GX Model</a:t>
            </a:r>
          </a:p>
        </p:txBody>
      </p:sp>
      <p:sp>
        <p:nvSpPr>
          <p:cNvPr id="3" name="Content Placeholder 2"/>
          <p:cNvSpPr>
            <a:spLocks noGrp="1"/>
          </p:cNvSpPr>
          <p:nvPr>
            <p:ph idx="1"/>
          </p:nvPr>
        </p:nvSpPr>
        <p:spPr/>
        <p:txBody>
          <a:bodyPr/>
          <a:lstStyle/>
          <a:p>
            <a:r>
              <a:rPr lang="en-US" dirty="0" smtClean="0"/>
              <a:t>Right click on the Folder and New-&gt; GX Model</a:t>
            </a:r>
          </a:p>
          <a:p>
            <a:endParaRPr lang="en-US" dirty="0"/>
          </a:p>
        </p:txBody>
      </p:sp>
      <p:pic>
        <p:nvPicPr>
          <p:cNvPr id="5" name="Picture 4"/>
          <p:cNvPicPr>
            <a:picLocks noChangeAspect="1"/>
          </p:cNvPicPr>
          <p:nvPr/>
        </p:nvPicPr>
        <p:blipFill>
          <a:blip r:embed="rId2"/>
          <a:stretch>
            <a:fillRect/>
          </a:stretch>
        </p:blipFill>
        <p:spPr>
          <a:xfrm>
            <a:off x="942975" y="2004717"/>
            <a:ext cx="6785882" cy="3721169"/>
          </a:xfrm>
          <a:prstGeom prst="rect">
            <a:avLst/>
          </a:prstGeom>
        </p:spPr>
      </p:pic>
    </p:spTree>
    <p:extLst>
      <p:ext uri="{BB962C8B-B14F-4D97-AF65-F5344CB8AC3E}">
        <p14:creationId xmlns:p14="http://schemas.microsoft.com/office/powerpoint/2010/main" val="2688241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GX Model</a:t>
            </a:r>
            <a:endParaRPr lang="en-US" dirty="0"/>
          </a:p>
        </p:txBody>
      </p:sp>
      <p:sp>
        <p:nvSpPr>
          <p:cNvPr id="3" name="Content Placeholder 2"/>
          <p:cNvSpPr>
            <a:spLocks noGrp="1"/>
          </p:cNvSpPr>
          <p:nvPr>
            <p:ph idx="1"/>
          </p:nvPr>
        </p:nvSpPr>
        <p:spPr>
          <a:xfrm>
            <a:off x="323392" y="1494765"/>
            <a:ext cx="9582608" cy="4309709"/>
          </a:xfrm>
        </p:spPr>
        <p:txBody>
          <a:bodyPr/>
          <a:lstStyle/>
          <a:p>
            <a:r>
              <a:rPr lang="en-US" dirty="0" smtClean="0"/>
              <a:t>Below is the sample GX Model: Left pane holds, account entity along with its columns and its derived properties </a:t>
            </a:r>
          </a:p>
          <a:p>
            <a:r>
              <a:rPr lang="en-US" dirty="0" smtClean="0"/>
              <a:t>Right Pane holds the columns needs to be added to be part of Conversion Loading(which also means the non-added column will not populated).</a:t>
            </a:r>
          </a:p>
          <a:p>
            <a:endParaRPr lang="en-US" dirty="0" smtClean="0"/>
          </a:p>
          <a:p>
            <a:endParaRPr lang="en-US" dirty="0" smtClean="0"/>
          </a:p>
          <a:p>
            <a:endParaRPr lang="en-US" dirty="0"/>
          </a:p>
        </p:txBody>
      </p:sp>
      <p:pic>
        <p:nvPicPr>
          <p:cNvPr id="5" name="Content Placeholder 3"/>
          <p:cNvPicPr>
            <a:picLocks noChangeAspect="1"/>
          </p:cNvPicPr>
          <p:nvPr/>
        </p:nvPicPr>
        <p:blipFill>
          <a:blip r:embed="rId2"/>
          <a:stretch>
            <a:fillRect/>
          </a:stretch>
        </p:blipFill>
        <p:spPr>
          <a:xfrm>
            <a:off x="824593" y="2928258"/>
            <a:ext cx="7611836" cy="3104816"/>
          </a:xfrm>
          <a:prstGeom prst="rect">
            <a:avLst/>
          </a:prstGeom>
        </p:spPr>
      </p:pic>
    </p:spTree>
    <p:extLst>
      <p:ext uri="{BB962C8B-B14F-4D97-AF65-F5344CB8AC3E}">
        <p14:creationId xmlns:p14="http://schemas.microsoft.com/office/powerpoint/2010/main" val="240995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or Remove Values to GX Model</a:t>
            </a:r>
            <a:endParaRPr lang="en-US" dirty="0"/>
          </a:p>
        </p:txBody>
      </p:sp>
      <p:sp>
        <p:nvSpPr>
          <p:cNvPr id="3" name="Content Placeholder 2"/>
          <p:cNvSpPr>
            <a:spLocks noGrp="1"/>
          </p:cNvSpPr>
          <p:nvPr>
            <p:ph idx="1"/>
          </p:nvPr>
        </p:nvSpPr>
        <p:spPr/>
        <p:txBody>
          <a:bodyPr/>
          <a:lstStyle/>
          <a:p>
            <a:r>
              <a:rPr lang="en-US" dirty="0" smtClean="0"/>
              <a:t>To add value to the GX Model, Select the particular column and click on add button in the middle pane.</a:t>
            </a:r>
          </a:p>
          <a:p>
            <a:r>
              <a:rPr lang="en-US" dirty="0" smtClean="0"/>
              <a:t>If the selected column is not added then the Add button will be highlighted.</a:t>
            </a:r>
          </a:p>
          <a:p>
            <a:endParaRPr lang="en-US" dirty="0"/>
          </a:p>
          <a:p>
            <a:endParaRPr lang="en-US" dirty="0"/>
          </a:p>
        </p:txBody>
      </p:sp>
      <p:pic>
        <p:nvPicPr>
          <p:cNvPr id="6" name="Content Placeholder 3"/>
          <p:cNvPicPr>
            <a:picLocks noChangeAspect="1"/>
          </p:cNvPicPr>
          <p:nvPr/>
        </p:nvPicPr>
        <p:blipFill>
          <a:blip r:embed="rId2"/>
          <a:stretch>
            <a:fillRect/>
          </a:stretch>
        </p:blipFill>
        <p:spPr>
          <a:xfrm>
            <a:off x="791936" y="2828076"/>
            <a:ext cx="7100207" cy="2630272"/>
          </a:xfrm>
          <a:prstGeom prst="rect">
            <a:avLst/>
          </a:prstGeom>
        </p:spPr>
      </p:pic>
    </p:spTree>
    <p:extLst>
      <p:ext uri="{BB962C8B-B14F-4D97-AF65-F5344CB8AC3E}">
        <p14:creationId xmlns:p14="http://schemas.microsoft.com/office/powerpoint/2010/main" val="126340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2906485"/>
            <a:ext cx="6520543" cy="646331"/>
          </a:xfrm>
          <a:prstGeom prst="rect">
            <a:avLst/>
          </a:prstGeom>
          <a:noFill/>
        </p:spPr>
        <p:txBody>
          <a:bodyPr wrap="square" rtlCol="0">
            <a:spAutoFit/>
          </a:bodyPr>
          <a:lstStyle/>
          <a:p>
            <a:r>
              <a:rPr lang="en-US" sz="3600" b="1" dirty="0" smtClean="0">
                <a:solidFill>
                  <a:schemeClr val="tx2">
                    <a:lumMod val="50000"/>
                  </a:schemeClr>
                </a:solidFill>
                <a:latin typeface="Times New Roman" panose="02020603050405020304" pitchFamily="18" charset="0"/>
                <a:cs typeface="Times New Roman" panose="02020603050405020304" pitchFamily="18" charset="0"/>
              </a:rPr>
              <a:t>POPULATORS</a:t>
            </a:r>
          </a:p>
        </p:txBody>
      </p:sp>
    </p:spTree>
    <p:extLst>
      <p:ext uri="{BB962C8B-B14F-4D97-AF65-F5344CB8AC3E}">
        <p14:creationId xmlns:p14="http://schemas.microsoft.com/office/powerpoint/2010/main" val="146119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Populator</a:t>
            </a:r>
            <a:r>
              <a:rPr lang="en-US" dirty="0" smtClean="0"/>
              <a:t>	</a:t>
            </a:r>
            <a:endParaRPr lang="en-US" dirty="0"/>
          </a:p>
        </p:txBody>
      </p:sp>
      <p:sp>
        <p:nvSpPr>
          <p:cNvPr id="3" name="Content Placeholder 2"/>
          <p:cNvSpPr>
            <a:spLocks noGrp="1"/>
          </p:cNvSpPr>
          <p:nvPr>
            <p:ph idx="1"/>
          </p:nvPr>
        </p:nvSpPr>
        <p:spPr/>
        <p:txBody>
          <a:bodyPr/>
          <a:lstStyle/>
          <a:p>
            <a:r>
              <a:rPr lang="en-US" sz="2000" dirty="0" err="1" smtClean="0">
                <a:latin typeface="Times New Roman" panose="02020603050405020304" pitchFamily="18" charset="0"/>
                <a:cs typeface="Times New Roman" panose="02020603050405020304" pitchFamily="18" charset="0"/>
              </a:rPr>
              <a:t>Populator</a:t>
            </a:r>
            <a:r>
              <a:rPr lang="en-US" sz="2000" dirty="0" smtClean="0">
                <a:latin typeface="Times New Roman" panose="02020603050405020304" pitchFamily="18" charset="0"/>
                <a:cs typeface="Times New Roman" panose="02020603050405020304" pitchFamily="18" charset="0"/>
              </a:rPr>
              <a:t> are being used as a ferry between GX Models and Database(PC Entities).</a:t>
            </a:r>
          </a:p>
          <a:p>
            <a:r>
              <a:rPr lang="en-US" sz="2000" dirty="0" err="1" smtClean="0">
                <a:latin typeface="Times New Roman" panose="02020603050405020304" pitchFamily="18" charset="0"/>
                <a:cs typeface="Times New Roman" panose="02020603050405020304" pitchFamily="18" charset="0"/>
              </a:rPr>
              <a:t>Guidewire</a:t>
            </a:r>
            <a:r>
              <a:rPr lang="en-US" sz="2000" dirty="0" smtClean="0">
                <a:latin typeface="Times New Roman" panose="02020603050405020304" pitchFamily="18" charset="0"/>
                <a:cs typeface="Times New Roman" panose="02020603050405020304" pitchFamily="18" charset="0"/>
              </a:rPr>
              <a:t> itself provides a default </a:t>
            </a:r>
            <a:r>
              <a:rPr lang="en-US" sz="2000" dirty="0" err="1" smtClean="0">
                <a:latin typeface="Times New Roman" panose="02020603050405020304" pitchFamily="18" charset="0"/>
                <a:cs typeface="Times New Roman" panose="02020603050405020304" pitchFamily="18" charset="0"/>
              </a:rPr>
              <a:t>populators</a:t>
            </a:r>
            <a:r>
              <a:rPr lang="en-US" sz="2000" dirty="0" smtClean="0">
                <a:latin typeface="Times New Roman" panose="02020603050405020304" pitchFamily="18" charset="0"/>
                <a:cs typeface="Times New Roman" panose="02020603050405020304" pitchFamily="18" charset="0"/>
              </a:rPr>
              <a:t> called </a:t>
            </a:r>
            <a:r>
              <a:rPr lang="en-US" sz="2000" dirty="0" err="1" smtClean="0">
                <a:latin typeface="Times New Roman" panose="02020603050405020304" pitchFamily="18" charset="0"/>
                <a:cs typeface="Times New Roman" panose="02020603050405020304" pitchFamily="18" charset="0"/>
              </a:rPr>
              <a:t>BaseEntityPopulator</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But still we can create our own </a:t>
            </a:r>
            <a:r>
              <a:rPr lang="en-US" sz="2000" dirty="0" err="1" smtClean="0">
                <a:latin typeface="Times New Roman" panose="02020603050405020304" pitchFamily="18" charset="0"/>
                <a:cs typeface="Times New Roman" panose="02020603050405020304" pitchFamily="18" charset="0"/>
              </a:rPr>
              <a:t>populator</a:t>
            </a:r>
            <a:r>
              <a:rPr lang="en-US" sz="2000" dirty="0" smtClean="0">
                <a:latin typeface="Times New Roman" panose="02020603050405020304" pitchFamily="18" charset="0"/>
                <a:cs typeface="Times New Roman" panose="02020603050405020304" pitchFamily="18" charset="0"/>
              </a:rPr>
              <a:t> if necessary.</a:t>
            </a:r>
          </a:p>
          <a:p>
            <a:r>
              <a:rPr lang="en-US" sz="2000" dirty="0" smtClean="0">
                <a:latin typeface="Times New Roman" panose="02020603050405020304" pitchFamily="18" charset="0"/>
                <a:cs typeface="Times New Roman" panose="02020603050405020304" pitchFamily="18" charset="0"/>
              </a:rPr>
              <a:t>Unlike GX Models during creation </a:t>
            </a:r>
            <a:r>
              <a:rPr lang="en-US" sz="2000" dirty="0" err="1" smtClean="0">
                <a:latin typeface="Times New Roman" panose="02020603050405020304" pitchFamily="18" charset="0"/>
                <a:cs typeface="Times New Roman" panose="02020603050405020304" pitchFamily="18" charset="0"/>
              </a:rPr>
              <a:t>Populator</a:t>
            </a:r>
            <a:r>
              <a:rPr lang="en-US" sz="2000" dirty="0" smtClean="0">
                <a:latin typeface="Times New Roman" panose="02020603050405020304" pitchFamily="18" charset="0"/>
                <a:cs typeface="Times New Roman" panose="02020603050405020304" pitchFamily="18" charset="0"/>
              </a:rPr>
              <a:t> doesn’t require or bound to specific GX Models or entity.</a:t>
            </a:r>
          </a:p>
          <a:p>
            <a:r>
              <a:rPr lang="en-US" sz="2000" dirty="0" smtClean="0">
                <a:latin typeface="Times New Roman" panose="02020603050405020304" pitchFamily="18" charset="0"/>
                <a:cs typeface="Times New Roman" panose="02020603050405020304" pitchFamily="18" charset="0"/>
              </a:rPr>
              <a:t>All the </a:t>
            </a:r>
            <a:r>
              <a:rPr lang="en-US" sz="2000" dirty="0" err="1" smtClean="0">
                <a:latin typeface="Times New Roman" panose="02020603050405020304" pitchFamily="18" charset="0"/>
                <a:cs typeface="Times New Roman" panose="02020603050405020304" pitchFamily="18" charset="0"/>
              </a:rPr>
              <a:t>populator</a:t>
            </a:r>
            <a:r>
              <a:rPr lang="en-US" sz="2000" dirty="0" smtClean="0">
                <a:latin typeface="Times New Roman" panose="02020603050405020304" pitchFamily="18" charset="0"/>
                <a:cs typeface="Times New Roman" panose="02020603050405020304" pitchFamily="18" charset="0"/>
              </a:rPr>
              <a:t> are need to be registered in the Registry.gs file.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79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Base Entity Populator</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Populator are used to populate the values from the XML to Entities.</a:t>
            </a:r>
          </a:p>
          <a:p>
            <a:r>
              <a:rPr lang="en-US" sz="2000" dirty="0" smtClean="0">
                <a:latin typeface="Times New Roman" pitchFamily="18" charset="0"/>
                <a:cs typeface="Times New Roman" pitchFamily="18" charset="0"/>
              </a:rPr>
              <a:t>Base Entity Populator is  the base class use to create the data in PC by using the XML.</a:t>
            </a:r>
          </a:p>
          <a:p>
            <a:r>
              <a:rPr lang="en-US" sz="2000" dirty="0" smtClean="0">
                <a:latin typeface="Times New Roman" pitchFamily="18" charset="0"/>
                <a:cs typeface="Times New Roman" pitchFamily="18" charset="0"/>
              </a:rPr>
              <a:t>All other Populator should extend </a:t>
            </a:r>
            <a:r>
              <a:rPr lang="en-US" sz="2000" dirty="0" err="1" smtClean="0">
                <a:latin typeface="Times New Roman" pitchFamily="18" charset="0"/>
                <a:cs typeface="Times New Roman" pitchFamily="18" charset="0"/>
              </a:rPr>
              <a:t>BaseEntityPopulaor</a:t>
            </a:r>
            <a:r>
              <a:rPr lang="en-US" sz="2000" dirty="0" smtClean="0">
                <a:latin typeface="Times New Roman" pitchFamily="18" charset="0"/>
                <a:cs typeface="Times New Roman" pitchFamily="18" charset="0"/>
              </a:rPr>
              <a:t>, provided that </a:t>
            </a:r>
            <a:r>
              <a:rPr lang="en-US" sz="2000" dirty="0" err="1" smtClean="0">
                <a:latin typeface="Times New Roman" pitchFamily="18" charset="0"/>
                <a:cs typeface="Times New Roman" pitchFamily="18" charset="0"/>
              </a:rPr>
              <a:t>populator</a:t>
            </a:r>
            <a:r>
              <a:rPr lang="en-US" sz="2000" dirty="0" smtClean="0">
                <a:latin typeface="Times New Roman" pitchFamily="18" charset="0"/>
                <a:cs typeface="Times New Roman" pitchFamily="18" charset="0"/>
              </a:rPr>
              <a:t> must be associated with a solid entity in the DB. If not this class cannot be extended.</a:t>
            </a:r>
          </a:p>
          <a:p>
            <a:r>
              <a:rPr lang="en-US" sz="2000" dirty="0" smtClean="0">
                <a:latin typeface="Times New Roman" pitchFamily="18" charset="0"/>
                <a:cs typeface="Times New Roman" pitchFamily="18" charset="0"/>
              </a:rPr>
              <a:t>Example </a:t>
            </a:r>
            <a:r>
              <a:rPr lang="en-US" sz="2000" dirty="0" err="1" smtClean="0">
                <a:latin typeface="Times New Roman" pitchFamily="18" charset="0"/>
                <a:cs typeface="Times New Roman" pitchFamily="18" charset="0"/>
              </a:rPr>
              <a:t>CoveragePopulator</a:t>
            </a:r>
            <a:r>
              <a:rPr lang="en-US" sz="2000" dirty="0" smtClean="0">
                <a:latin typeface="Times New Roman" pitchFamily="18" charset="0"/>
                <a:cs typeface="Times New Roman" pitchFamily="18" charset="0"/>
              </a:rPr>
              <a:t> Since Coverage doesn’t have a standalone entity for it is always associated with Coverable entity for this Base entity </a:t>
            </a:r>
            <a:r>
              <a:rPr lang="en-US" sz="2000" dirty="0" err="1" smtClean="0">
                <a:latin typeface="Times New Roman" pitchFamily="18" charset="0"/>
                <a:cs typeface="Times New Roman" pitchFamily="18" charset="0"/>
              </a:rPr>
              <a:t>populator</a:t>
            </a:r>
            <a:r>
              <a:rPr lang="en-US" sz="2000" dirty="0" smtClean="0">
                <a:latin typeface="Times New Roman" pitchFamily="18" charset="0"/>
                <a:cs typeface="Times New Roman" pitchFamily="18" charset="0"/>
              </a:rPr>
              <a:t> can be extended.</a:t>
            </a:r>
          </a:p>
          <a:p>
            <a:r>
              <a:rPr lang="en-US" sz="2000" dirty="0" smtClean="0">
                <a:latin typeface="Times New Roman" pitchFamily="18" charset="0"/>
                <a:cs typeface="Times New Roman" pitchFamily="18" charset="0"/>
              </a:rPr>
              <a:t>This class should be extended by all other </a:t>
            </a:r>
            <a:r>
              <a:rPr lang="en-US" sz="2000" dirty="0" err="1" smtClean="0">
                <a:latin typeface="Times New Roman" pitchFamily="18" charset="0"/>
                <a:cs typeface="Times New Roman" pitchFamily="18" charset="0"/>
              </a:rPr>
              <a:t>populators</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The child </a:t>
            </a:r>
            <a:r>
              <a:rPr lang="en-US" sz="2000" dirty="0" err="1" smtClean="0">
                <a:latin typeface="Times New Roman" pitchFamily="18" charset="0"/>
                <a:cs typeface="Times New Roman" pitchFamily="18" charset="0"/>
              </a:rPr>
              <a:t>populators</a:t>
            </a:r>
            <a:r>
              <a:rPr lang="en-US" sz="2000" dirty="0" smtClean="0">
                <a:latin typeface="Times New Roman" pitchFamily="18" charset="0"/>
                <a:cs typeface="Times New Roman" pitchFamily="18" charset="0"/>
              </a:rPr>
              <a:t> can use </a:t>
            </a:r>
            <a:r>
              <a:rPr lang="en-US" sz="2000" dirty="0" err="1" smtClean="0">
                <a:latin typeface="Times New Roman" pitchFamily="18" charset="0"/>
                <a:cs typeface="Times New Roman" pitchFamily="18" charset="0"/>
              </a:rPr>
              <a:t>BaseentityPopulator</a:t>
            </a:r>
            <a:r>
              <a:rPr lang="en-US" sz="2000" dirty="0" smtClean="0">
                <a:latin typeface="Times New Roman" pitchFamily="18" charset="0"/>
                <a:cs typeface="Times New Roman" pitchFamily="18" charset="0"/>
              </a:rPr>
              <a:t> default creation and population by calling </a:t>
            </a:r>
            <a:r>
              <a:rPr lang="en-US" sz="2000" dirty="0" err="1" smtClean="0">
                <a:latin typeface="Times New Roman" pitchFamily="18" charset="0"/>
                <a:cs typeface="Times New Roman" pitchFamily="18" charset="0"/>
              </a:rPr>
              <a:t>super.methodName</a:t>
            </a:r>
            <a:r>
              <a:rPr lang="en-US" sz="2000" dirty="0" smtClean="0">
                <a:latin typeface="Times New Roman" pitchFamily="18" charset="0"/>
                <a:cs typeface="Times New Roman" pitchFamily="18" charset="0"/>
              </a:rPr>
              <a:t>() .</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These five methods are like thumb rules for Data migration flow.</a:t>
            </a:r>
          </a:p>
          <a:p>
            <a:pPr>
              <a:buNone/>
            </a:pPr>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a:p>
        </p:txBody>
      </p:sp>
      <p:graphicFrame>
        <p:nvGraphicFramePr>
          <p:cNvPr id="5" name="Table 4"/>
          <p:cNvGraphicFramePr>
            <a:graphicFrameLocks noGrp="1"/>
          </p:cNvGraphicFramePr>
          <p:nvPr/>
        </p:nvGraphicFramePr>
        <p:xfrm>
          <a:off x="1294411" y="2104048"/>
          <a:ext cx="6673932" cy="4358990"/>
        </p:xfrm>
        <a:graphic>
          <a:graphicData uri="http://schemas.openxmlformats.org/drawingml/2006/table">
            <a:tbl>
              <a:tblPr/>
              <a:tblGrid>
                <a:gridCol w="1152954"/>
                <a:gridCol w="2823882"/>
                <a:gridCol w="2697096"/>
              </a:tblGrid>
              <a:tr h="189051">
                <a:tc>
                  <a:txBody>
                    <a:bodyPr/>
                    <a:lstStyle/>
                    <a:p>
                      <a:pPr algn="l" fontAlgn="t"/>
                      <a:r>
                        <a:rPr lang="en-US" sz="1400" b="1" i="0" u="none" strike="noStrike" dirty="0">
                          <a:solidFill>
                            <a:srgbClr val="FFFFFF"/>
                          </a:solidFill>
                          <a:latin typeface="Times New Roman" pitchFamily="18" charset="0"/>
                          <a:cs typeface="Times New Roman" pitchFamily="18" charset="0"/>
                        </a:rPr>
                        <a:t>Function</a:t>
                      </a: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E01"/>
                    </a:solidFill>
                  </a:tcPr>
                </a:tc>
                <a:tc>
                  <a:txBody>
                    <a:bodyPr/>
                    <a:lstStyle/>
                    <a:p>
                      <a:pPr algn="l" fontAlgn="t"/>
                      <a:r>
                        <a:rPr lang="en-US" sz="1400" b="1" i="0" u="none" strike="noStrike" dirty="0">
                          <a:solidFill>
                            <a:srgbClr val="FFFFFF"/>
                          </a:solidFill>
                          <a:latin typeface="Times New Roman" pitchFamily="18" charset="0"/>
                          <a:cs typeface="Times New Roman" pitchFamily="18" charset="0"/>
                        </a:rPr>
                        <a:t>Description</a:t>
                      </a: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E01"/>
                    </a:solidFill>
                  </a:tcPr>
                </a:tc>
                <a:tc>
                  <a:txBody>
                    <a:bodyPr/>
                    <a:lstStyle/>
                    <a:p>
                      <a:pPr algn="l" fontAlgn="t"/>
                      <a:r>
                        <a:rPr lang="en-US" sz="1400" b="1" i="0" u="none" strike="noStrike">
                          <a:solidFill>
                            <a:srgbClr val="FFFFFF"/>
                          </a:solidFill>
                          <a:latin typeface="Times New Roman" pitchFamily="18" charset="0"/>
                          <a:cs typeface="Times New Roman" pitchFamily="18" charset="0"/>
                        </a:rPr>
                        <a:t>Base Functionality</a:t>
                      </a: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E01"/>
                    </a:solidFill>
                  </a:tcPr>
                </a:tc>
              </a:tr>
              <a:tr h="1018909">
                <a:tc>
                  <a:txBody>
                    <a:bodyPr/>
                    <a:lstStyle/>
                    <a:p>
                      <a:pPr algn="l" fontAlgn="t"/>
                      <a:r>
                        <a:rPr lang="en-US" sz="1400" b="0" i="0" u="none" strike="noStrike" dirty="0" smtClean="0">
                          <a:solidFill>
                            <a:srgbClr val="00264A"/>
                          </a:solidFill>
                          <a:latin typeface="Times New Roman" pitchFamily="18" charset="0"/>
                          <a:cs typeface="Times New Roman" pitchFamily="18" charset="0"/>
                        </a:rPr>
                        <a:t>   Initialize</a:t>
                      </a:r>
                      <a:endParaRPr lang="en-US" sz="1400" b="0" i="0" u="none" strike="noStrike" dirty="0">
                        <a:solidFill>
                          <a:srgbClr val="00264A"/>
                        </a:solidFill>
                        <a:latin typeface="Times New Roman" pitchFamily="18" charset="0"/>
                        <a:cs typeface="Times New Roman" pitchFamily="18" charset="0"/>
                      </a:endParaRP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8CB"/>
                    </a:solidFill>
                  </a:tcPr>
                </a:tc>
                <a:tc>
                  <a:txBody>
                    <a:bodyPr/>
                    <a:lstStyle/>
                    <a:p>
                      <a:pPr algn="l" fontAlgn="t"/>
                      <a:r>
                        <a:rPr lang="en-US" sz="1400" b="0" i="0" u="none" strike="noStrike" dirty="0" smtClean="0">
                          <a:solidFill>
                            <a:srgbClr val="00264A"/>
                          </a:solidFill>
                          <a:latin typeface="Times New Roman" pitchFamily="18" charset="0"/>
                          <a:cs typeface="Times New Roman" pitchFamily="18" charset="0"/>
                        </a:rPr>
                        <a:t>  Initialize</a:t>
                      </a:r>
                      <a:endParaRPr lang="en-US" sz="1400" b="0" i="0" u="none" strike="noStrike" dirty="0">
                        <a:solidFill>
                          <a:srgbClr val="00264A"/>
                        </a:solidFill>
                        <a:latin typeface="Times New Roman" pitchFamily="18" charset="0"/>
                        <a:cs typeface="Times New Roman" pitchFamily="18" charset="0"/>
                      </a:endParaRP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8CB"/>
                    </a:solidFill>
                  </a:tcPr>
                </a:tc>
                <a:tc>
                  <a:txBody>
                    <a:bodyPr/>
                    <a:lstStyle/>
                    <a:p>
                      <a:pPr algn="l" fontAlgn="t"/>
                      <a:r>
                        <a:rPr lang="en-US" sz="1400" b="0" i="0" u="none" strike="noStrike" dirty="0" smtClean="0">
                          <a:solidFill>
                            <a:srgbClr val="00264A"/>
                          </a:solidFill>
                          <a:latin typeface="Times New Roman" pitchFamily="18" charset="0"/>
                          <a:cs typeface="Times New Roman" pitchFamily="18" charset="0"/>
                        </a:rPr>
                        <a:t>  Locates </a:t>
                      </a:r>
                      <a:r>
                        <a:rPr lang="en-US" sz="1400" b="0" i="0" u="none" strike="noStrike" dirty="0">
                          <a:solidFill>
                            <a:srgbClr val="00264A"/>
                          </a:solidFill>
                          <a:latin typeface="Times New Roman" pitchFamily="18" charset="0"/>
                          <a:cs typeface="Times New Roman" pitchFamily="18" charset="0"/>
                        </a:rPr>
                        <a:t>the associates entity by examining the XML model type. Also determines if the model is effective dated and has a "</a:t>
                      </a:r>
                      <a:r>
                        <a:rPr lang="en-US" sz="1400" b="0" i="0" u="none" strike="noStrike" dirty="0" err="1">
                          <a:solidFill>
                            <a:srgbClr val="00264A"/>
                          </a:solidFill>
                          <a:latin typeface="Times New Roman" pitchFamily="18" charset="0"/>
                          <a:cs typeface="Times New Roman" pitchFamily="18" charset="0"/>
                        </a:rPr>
                        <a:t>BasedOn</a:t>
                      </a:r>
                      <a:r>
                        <a:rPr lang="en-US" sz="1400" b="0" i="0" u="none" strike="noStrike" dirty="0">
                          <a:solidFill>
                            <a:srgbClr val="00264A"/>
                          </a:solidFill>
                          <a:latin typeface="Times New Roman" pitchFamily="18" charset="0"/>
                          <a:cs typeface="Times New Roman" pitchFamily="18" charset="0"/>
                        </a:rPr>
                        <a:t>" public ID configured.</a:t>
                      </a: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8CB"/>
                    </a:solidFill>
                  </a:tcPr>
                </a:tc>
              </a:tr>
              <a:tr h="679273">
                <a:tc>
                  <a:txBody>
                    <a:bodyPr/>
                    <a:lstStyle/>
                    <a:p>
                      <a:pPr algn="l" fontAlgn="t"/>
                      <a:r>
                        <a:rPr lang="en-US" sz="1400" b="0" i="0" u="none" strike="noStrike" dirty="0" smtClean="0">
                          <a:solidFill>
                            <a:srgbClr val="00264A"/>
                          </a:solidFill>
                          <a:latin typeface="Times New Roman" pitchFamily="18" charset="0"/>
                          <a:cs typeface="Times New Roman" pitchFamily="18" charset="0"/>
                        </a:rPr>
                        <a:t>   </a:t>
                      </a:r>
                      <a:r>
                        <a:rPr lang="en-US" sz="1400" b="0" i="0" u="none" strike="noStrike" dirty="0" err="1" smtClean="0">
                          <a:solidFill>
                            <a:srgbClr val="00264A"/>
                          </a:solidFill>
                          <a:latin typeface="Times New Roman" pitchFamily="18" charset="0"/>
                          <a:cs typeface="Times New Roman" pitchFamily="18" charset="0"/>
                        </a:rPr>
                        <a:t>findEntity</a:t>
                      </a:r>
                      <a:endParaRPr lang="en-US" sz="1400" b="0" i="0" u="none" strike="noStrike" dirty="0">
                        <a:solidFill>
                          <a:srgbClr val="00264A"/>
                        </a:solidFill>
                        <a:latin typeface="Times New Roman" pitchFamily="18" charset="0"/>
                        <a:cs typeface="Times New Roman" pitchFamily="18" charset="0"/>
                      </a:endParaRP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4E7"/>
                    </a:solidFill>
                  </a:tcPr>
                </a:tc>
                <a:tc>
                  <a:txBody>
                    <a:bodyPr/>
                    <a:lstStyle/>
                    <a:p>
                      <a:pPr algn="l" fontAlgn="t"/>
                      <a:r>
                        <a:rPr lang="en-US" sz="1400" b="0" i="0" u="none" strike="noStrike" dirty="0" smtClean="0">
                          <a:solidFill>
                            <a:srgbClr val="00264A"/>
                          </a:solidFill>
                          <a:latin typeface="Times New Roman" pitchFamily="18" charset="0"/>
                          <a:cs typeface="Times New Roman" pitchFamily="18" charset="0"/>
                        </a:rPr>
                        <a:t>  Locate </a:t>
                      </a:r>
                      <a:r>
                        <a:rPr lang="en-US" sz="1400" b="0" i="0" u="none" strike="noStrike" dirty="0">
                          <a:solidFill>
                            <a:srgbClr val="00264A"/>
                          </a:solidFill>
                          <a:latin typeface="Times New Roman" pitchFamily="18" charset="0"/>
                          <a:cs typeface="Times New Roman" pitchFamily="18" charset="0"/>
                        </a:rPr>
                        <a:t>an existing entity return NULL if its not found</a:t>
                      </a: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4E7"/>
                    </a:solidFill>
                  </a:tcPr>
                </a:tc>
                <a:tc>
                  <a:txBody>
                    <a:bodyPr/>
                    <a:lstStyle/>
                    <a:p>
                      <a:pPr algn="l" fontAlgn="t"/>
                      <a:r>
                        <a:rPr lang="en-US" sz="1400" b="0" i="0" u="none" strike="noStrike" dirty="0" smtClean="0">
                          <a:solidFill>
                            <a:srgbClr val="00264A"/>
                          </a:solidFill>
                          <a:latin typeface="Times New Roman" pitchFamily="18" charset="0"/>
                          <a:cs typeface="Times New Roman" pitchFamily="18" charset="0"/>
                        </a:rPr>
                        <a:t>  Looks </a:t>
                      </a:r>
                      <a:r>
                        <a:rPr lang="en-US" sz="1400" b="0" i="0" u="none" strike="noStrike" dirty="0">
                          <a:solidFill>
                            <a:srgbClr val="00264A"/>
                          </a:solidFill>
                          <a:latin typeface="Times New Roman" pitchFamily="18" charset="0"/>
                          <a:cs typeface="Times New Roman" pitchFamily="18" charset="0"/>
                        </a:rPr>
                        <a:t>for an entity by </a:t>
                      </a:r>
                      <a:r>
                        <a:rPr lang="en-US" sz="1400" b="0" i="0" u="none" strike="noStrike" dirty="0" err="1">
                          <a:solidFill>
                            <a:srgbClr val="00264A"/>
                          </a:solidFill>
                          <a:latin typeface="Times New Roman" pitchFamily="18" charset="0"/>
                          <a:cs typeface="Times New Roman" pitchFamily="18" charset="0"/>
                        </a:rPr>
                        <a:t>publicID</a:t>
                      </a:r>
                      <a:r>
                        <a:rPr lang="en-US" sz="1400" b="0" i="0" u="none" strike="noStrike" dirty="0">
                          <a:solidFill>
                            <a:srgbClr val="00264A"/>
                          </a:solidFill>
                          <a:latin typeface="Times New Roman" pitchFamily="18" charset="0"/>
                          <a:cs typeface="Times New Roman" pitchFamily="18" charset="0"/>
                        </a:rPr>
                        <a:t>, </a:t>
                      </a:r>
                      <a:r>
                        <a:rPr lang="en-US" sz="1400" b="0" i="0" u="none" strike="noStrike" dirty="0" smtClean="0">
                          <a:solidFill>
                            <a:srgbClr val="00264A"/>
                          </a:solidFill>
                          <a:latin typeface="Times New Roman" pitchFamily="18" charset="0"/>
                          <a:cs typeface="Times New Roman" pitchFamily="18" charset="0"/>
                        </a:rPr>
                        <a:t>checks </a:t>
                      </a:r>
                      <a:r>
                        <a:rPr lang="en-US" sz="1400" b="0" i="0" u="none" strike="noStrike" dirty="0">
                          <a:solidFill>
                            <a:srgbClr val="00264A"/>
                          </a:solidFill>
                          <a:latin typeface="Times New Roman" pitchFamily="18" charset="0"/>
                          <a:cs typeface="Times New Roman" pitchFamily="18" charset="0"/>
                        </a:rPr>
                        <a:t>for any one to one relationship, and finally queries by current </a:t>
                      </a:r>
                      <a:r>
                        <a:rPr lang="en-US" sz="1400" b="0" i="0" u="none" strike="noStrike" dirty="0" err="1">
                          <a:solidFill>
                            <a:srgbClr val="00264A"/>
                          </a:solidFill>
                          <a:latin typeface="Times New Roman" pitchFamily="18" charset="0"/>
                          <a:cs typeface="Times New Roman" pitchFamily="18" charset="0"/>
                        </a:rPr>
                        <a:t>publicID</a:t>
                      </a:r>
                      <a:endParaRPr lang="en-US" sz="1400" b="0" i="0" u="none" strike="noStrike" dirty="0">
                        <a:solidFill>
                          <a:srgbClr val="00264A"/>
                        </a:solidFill>
                        <a:latin typeface="Times New Roman" pitchFamily="18" charset="0"/>
                        <a:cs typeface="Times New Roman" pitchFamily="18" charset="0"/>
                      </a:endParaRP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4E7"/>
                    </a:solidFill>
                  </a:tcPr>
                </a:tc>
              </a:tr>
              <a:tr h="679273">
                <a:tc>
                  <a:txBody>
                    <a:bodyPr/>
                    <a:lstStyle/>
                    <a:p>
                      <a:pPr algn="l" fontAlgn="t"/>
                      <a:r>
                        <a:rPr lang="en-US" sz="1400" b="0" i="0" u="none" strike="noStrike" dirty="0" smtClean="0">
                          <a:solidFill>
                            <a:srgbClr val="00264A"/>
                          </a:solidFill>
                          <a:latin typeface="Times New Roman" pitchFamily="18" charset="0"/>
                          <a:cs typeface="Times New Roman" pitchFamily="18" charset="0"/>
                        </a:rPr>
                        <a:t>   create</a:t>
                      </a:r>
                      <a:endParaRPr lang="en-US" sz="1400" b="0" i="0" u="none" strike="noStrike" dirty="0">
                        <a:solidFill>
                          <a:srgbClr val="00264A"/>
                        </a:solidFill>
                        <a:latin typeface="Times New Roman" pitchFamily="18" charset="0"/>
                        <a:cs typeface="Times New Roman" pitchFamily="18" charset="0"/>
                      </a:endParaRP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8CB"/>
                    </a:solidFill>
                  </a:tcPr>
                </a:tc>
                <a:tc>
                  <a:txBody>
                    <a:bodyPr/>
                    <a:lstStyle/>
                    <a:p>
                      <a:pPr algn="l" fontAlgn="t"/>
                      <a:r>
                        <a:rPr lang="en-US" sz="1400" b="0" i="0" u="none" strike="noStrike" dirty="0" smtClean="0">
                          <a:solidFill>
                            <a:srgbClr val="00264A"/>
                          </a:solidFill>
                          <a:latin typeface="Times New Roman" pitchFamily="18" charset="0"/>
                          <a:cs typeface="Times New Roman" pitchFamily="18" charset="0"/>
                        </a:rPr>
                        <a:t>  Creates </a:t>
                      </a:r>
                      <a:r>
                        <a:rPr lang="en-US" sz="1400" b="0" i="0" u="none" strike="noStrike" dirty="0">
                          <a:solidFill>
                            <a:srgbClr val="00264A"/>
                          </a:solidFill>
                          <a:latin typeface="Times New Roman" pitchFamily="18" charset="0"/>
                          <a:cs typeface="Times New Roman" pitchFamily="18" charset="0"/>
                        </a:rPr>
                        <a:t>an entity if </a:t>
                      </a:r>
                      <a:r>
                        <a:rPr lang="en-US" sz="1400" b="0" i="0" u="none" strike="noStrike" dirty="0" err="1">
                          <a:solidFill>
                            <a:srgbClr val="00264A"/>
                          </a:solidFill>
                          <a:latin typeface="Times New Roman" pitchFamily="18" charset="0"/>
                          <a:cs typeface="Times New Roman" pitchFamily="18" charset="0"/>
                        </a:rPr>
                        <a:t>findEntity</a:t>
                      </a:r>
                      <a:r>
                        <a:rPr lang="en-US" sz="1400" b="0" i="0" u="none" strike="noStrike" dirty="0">
                          <a:solidFill>
                            <a:srgbClr val="00264A"/>
                          </a:solidFill>
                          <a:latin typeface="Times New Roman" pitchFamily="18" charset="0"/>
                          <a:cs typeface="Times New Roman" pitchFamily="18" charset="0"/>
                        </a:rPr>
                        <a:t> returns </a:t>
                      </a:r>
                      <a:r>
                        <a:rPr lang="en-US" sz="1400" b="0" i="0" u="none" strike="noStrike" dirty="0" smtClean="0">
                          <a:solidFill>
                            <a:srgbClr val="00264A"/>
                          </a:solidFill>
                          <a:latin typeface="Times New Roman" pitchFamily="18" charset="0"/>
                          <a:cs typeface="Times New Roman" pitchFamily="18" charset="0"/>
                        </a:rPr>
                        <a:t>     NULL</a:t>
                      </a:r>
                      <a:endParaRPr lang="en-US" sz="1400" b="0" i="0" u="none" strike="noStrike" dirty="0">
                        <a:solidFill>
                          <a:srgbClr val="00264A"/>
                        </a:solidFill>
                        <a:latin typeface="Times New Roman" pitchFamily="18" charset="0"/>
                        <a:cs typeface="Times New Roman" pitchFamily="18" charset="0"/>
                      </a:endParaRP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8CB"/>
                    </a:solidFill>
                  </a:tcPr>
                </a:tc>
                <a:tc>
                  <a:txBody>
                    <a:bodyPr/>
                    <a:lstStyle/>
                    <a:p>
                      <a:pPr algn="l" fontAlgn="t"/>
                      <a:r>
                        <a:rPr lang="en-US" sz="1400" b="0" i="0" u="none" strike="noStrike" dirty="0" smtClean="0">
                          <a:solidFill>
                            <a:srgbClr val="00264A"/>
                          </a:solidFill>
                          <a:latin typeface="Times New Roman" pitchFamily="18" charset="0"/>
                          <a:cs typeface="Times New Roman" pitchFamily="18" charset="0"/>
                        </a:rPr>
                        <a:t>  Creates </a:t>
                      </a:r>
                      <a:r>
                        <a:rPr lang="en-US" sz="1400" b="0" i="0" u="none" strike="noStrike" dirty="0">
                          <a:solidFill>
                            <a:srgbClr val="00264A"/>
                          </a:solidFill>
                          <a:latin typeface="Times New Roman" pitchFamily="18" charset="0"/>
                          <a:cs typeface="Times New Roman" pitchFamily="18" charset="0"/>
                        </a:rPr>
                        <a:t>an entity using primary </a:t>
                      </a:r>
                      <a:r>
                        <a:rPr lang="en-US" sz="1400" b="0" i="0" u="none" strike="noStrike" dirty="0" err="1">
                          <a:solidFill>
                            <a:srgbClr val="00264A"/>
                          </a:solidFill>
                          <a:latin typeface="Times New Roman" pitchFamily="18" charset="0"/>
                          <a:cs typeface="Times New Roman" pitchFamily="18" charset="0"/>
                        </a:rPr>
                        <a:t>contructor</a:t>
                      </a:r>
                      <a:r>
                        <a:rPr lang="en-US" sz="1400" b="0" i="0" u="none" strike="noStrike" dirty="0">
                          <a:solidFill>
                            <a:srgbClr val="00264A"/>
                          </a:solidFill>
                          <a:latin typeface="Times New Roman" pitchFamily="18" charset="0"/>
                          <a:cs typeface="Times New Roman" pitchFamily="18" charset="0"/>
                        </a:rPr>
                        <a:t>.</a:t>
                      </a: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8CB"/>
                    </a:solidFill>
                  </a:tcPr>
                </a:tc>
              </a:tr>
              <a:tr h="509454">
                <a:tc>
                  <a:txBody>
                    <a:bodyPr/>
                    <a:lstStyle/>
                    <a:p>
                      <a:pPr algn="l" fontAlgn="t"/>
                      <a:r>
                        <a:rPr lang="en-US" sz="1400" b="0" i="0" u="none" strike="noStrike" dirty="0" smtClean="0">
                          <a:solidFill>
                            <a:srgbClr val="00264A"/>
                          </a:solidFill>
                          <a:latin typeface="Times New Roman" pitchFamily="18" charset="0"/>
                          <a:cs typeface="Times New Roman" pitchFamily="18" charset="0"/>
                        </a:rPr>
                        <a:t>   populate</a:t>
                      </a:r>
                      <a:endParaRPr lang="en-US" sz="1400" b="0" i="0" u="none" strike="noStrike" dirty="0">
                        <a:solidFill>
                          <a:srgbClr val="00264A"/>
                        </a:solidFill>
                        <a:latin typeface="Times New Roman" pitchFamily="18" charset="0"/>
                        <a:cs typeface="Times New Roman" pitchFamily="18" charset="0"/>
                      </a:endParaRP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4E7"/>
                    </a:solidFill>
                  </a:tcPr>
                </a:tc>
                <a:tc>
                  <a:txBody>
                    <a:bodyPr/>
                    <a:lstStyle/>
                    <a:p>
                      <a:pPr algn="l" fontAlgn="t"/>
                      <a:r>
                        <a:rPr lang="en-US" sz="1400" b="0" i="0" u="none" strike="noStrike" dirty="0" smtClean="0">
                          <a:solidFill>
                            <a:srgbClr val="00264A"/>
                          </a:solidFill>
                          <a:latin typeface="Times New Roman" pitchFamily="18" charset="0"/>
                          <a:cs typeface="Times New Roman" pitchFamily="18" charset="0"/>
                        </a:rPr>
                        <a:t>  Populates </a:t>
                      </a:r>
                      <a:r>
                        <a:rPr lang="en-US" sz="1400" b="0" i="0" u="none" strike="noStrike" dirty="0">
                          <a:solidFill>
                            <a:srgbClr val="00264A"/>
                          </a:solidFill>
                          <a:latin typeface="Times New Roman" pitchFamily="18" charset="0"/>
                          <a:cs typeface="Times New Roman" pitchFamily="18" charset="0"/>
                        </a:rPr>
                        <a:t>the entity</a:t>
                      </a: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4E7"/>
                    </a:solidFill>
                  </a:tcPr>
                </a:tc>
                <a:tc>
                  <a:txBody>
                    <a:bodyPr/>
                    <a:lstStyle/>
                    <a:p>
                      <a:pPr algn="l" fontAlgn="t"/>
                      <a:r>
                        <a:rPr lang="en-US" sz="1400" b="0" i="0" u="none" strike="noStrike" dirty="0" smtClean="0">
                          <a:solidFill>
                            <a:srgbClr val="00264A"/>
                          </a:solidFill>
                          <a:latin typeface="Times New Roman" pitchFamily="18" charset="0"/>
                          <a:cs typeface="Times New Roman" pitchFamily="18" charset="0"/>
                        </a:rPr>
                        <a:t>  Populates </a:t>
                      </a:r>
                      <a:r>
                        <a:rPr lang="en-US" sz="1400" b="0" i="0" u="none" strike="noStrike" dirty="0">
                          <a:solidFill>
                            <a:srgbClr val="00264A"/>
                          </a:solidFill>
                          <a:latin typeface="Times New Roman" pitchFamily="18" charset="0"/>
                          <a:cs typeface="Times New Roman" pitchFamily="18" charset="0"/>
                        </a:rPr>
                        <a:t>standards fields. Will also populates subtypes fields.</a:t>
                      </a: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4E7"/>
                    </a:solidFill>
                  </a:tcPr>
                </a:tc>
              </a:tr>
              <a:tr h="1018909">
                <a:tc>
                  <a:txBody>
                    <a:bodyPr/>
                    <a:lstStyle/>
                    <a:p>
                      <a:pPr algn="l" fontAlgn="t"/>
                      <a:r>
                        <a:rPr lang="en-US" sz="1400" b="0" i="0" u="none" strike="noStrike" dirty="0" smtClean="0">
                          <a:solidFill>
                            <a:srgbClr val="00264A"/>
                          </a:solidFill>
                          <a:latin typeface="Times New Roman" pitchFamily="18" charset="0"/>
                          <a:cs typeface="Times New Roman" pitchFamily="18" charset="0"/>
                        </a:rPr>
                        <a:t>   finish</a:t>
                      </a:r>
                      <a:endParaRPr lang="en-US" sz="1400" b="0" i="0" u="none" strike="noStrike" dirty="0">
                        <a:solidFill>
                          <a:srgbClr val="00264A"/>
                        </a:solidFill>
                        <a:latin typeface="Times New Roman" pitchFamily="18" charset="0"/>
                        <a:cs typeface="Times New Roman" pitchFamily="18" charset="0"/>
                      </a:endParaRP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8CB"/>
                    </a:solidFill>
                  </a:tcPr>
                </a:tc>
                <a:tc>
                  <a:txBody>
                    <a:bodyPr/>
                    <a:lstStyle/>
                    <a:p>
                      <a:pPr algn="l" fontAlgn="t"/>
                      <a:r>
                        <a:rPr lang="en-US" sz="1400" b="0" i="0" u="none" strike="noStrike" dirty="0" smtClean="0">
                          <a:solidFill>
                            <a:srgbClr val="00264A"/>
                          </a:solidFill>
                          <a:latin typeface="Times New Roman" pitchFamily="18" charset="0"/>
                          <a:cs typeface="Times New Roman" pitchFamily="18" charset="0"/>
                        </a:rPr>
                        <a:t>  Apply </a:t>
                      </a:r>
                      <a:r>
                        <a:rPr lang="en-US" sz="1400" b="0" i="0" u="none" strike="noStrike" dirty="0">
                          <a:solidFill>
                            <a:srgbClr val="00264A"/>
                          </a:solidFill>
                          <a:latin typeface="Times New Roman" pitchFamily="18" charset="0"/>
                          <a:cs typeface="Times New Roman" pitchFamily="18" charset="0"/>
                        </a:rPr>
                        <a:t>some finishing logic to completed entity after adding into the parent.</a:t>
                      </a: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8CB"/>
                    </a:solidFill>
                  </a:tcPr>
                </a:tc>
                <a:tc>
                  <a:txBody>
                    <a:bodyPr/>
                    <a:lstStyle/>
                    <a:p>
                      <a:pPr algn="l" fontAlgn="t"/>
                      <a:r>
                        <a:rPr lang="en-US" sz="1400" b="0" i="0" u="none" strike="noStrike" dirty="0" smtClean="0">
                          <a:solidFill>
                            <a:srgbClr val="00264A"/>
                          </a:solidFill>
                          <a:latin typeface="Times New Roman" pitchFamily="18" charset="0"/>
                          <a:cs typeface="Times New Roman" pitchFamily="18" charset="0"/>
                        </a:rPr>
                        <a:t>  Not </a:t>
                      </a:r>
                      <a:r>
                        <a:rPr lang="en-US" sz="1400" b="0" i="0" u="none" strike="noStrike" dirty="0">
                          <a:solidFill>
                            <a:srgbClr val="00264A"/>
                          </a:solidFill>
                          <a:latin typeface="Times New Roman" pitchFamily="18" charset="0"/>
                          <a:cs typeface="Times New Roman" pitchFamily="18" charset="0"/>
                        </a:rPr>
                        <a:t>implemented in base entity populator.</a:t>
                      </a:r>
                    </a:p>
                  </a:txBody>
                  <a:tcPr marL="5918" marR="5918" marT="591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8CB"/>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Registry</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Registry is used to register the </a:t>
            </a:r>
            <a:r>
              <a:rPr lang="en-US" sz="2000" dirty="0" err="1" smtClean="0">
                <a:latin typeface="Times New Roman" pitchFamily="18" charset="0"/>
                <a:cs typeface="Times New Roman" pitchFamily="18" charset="0"/>
              </a:rPr>
              <a:t>populators</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In Registry we have a private Map collection variable.</a:t>
            </a:r>
          </a:p>
          <a:p>
            <a:r>
              <a:rPr lang="en-US" sz="2000" dirty="0" smtClean="0">
                <a:latin typeface="Times New Roman" pitchFamily="18" charset="0"/>
                <a:cs typeface="Times New Roman" pitchFamily="18" charset="0"/>
              </a:rPr>
              <a:t>All the </a:t>
            </a:r>
            <a:r>
              <a:rPr lang="en-US" sz="2000" dirty="0" err="1" smtClean="0">
                <a:latin typeface="Times New Roman" pitchFamily="18" charset="0"/>
                <a:cs typeface="Times New Roman" pitchFamily="18" charset="0"/>
              </a:rPr>
              <a:t>populators</a:t>
            </a:r>
            <a:r>
              <a:rPr lang="en-US" sz="2000" dirty="0" smtClean="0">
                <a:latin typeface="Times New Roman" pitchFamily="18" charset="0"/>
                <a:cs typeface="Times New Roman" pitchFamily="18" charset="0"/>
              </a:rPr>
              <a:t> along with its Key and Value pair are being registered here.</a:t>
            </a:r>
          </a:p>
          <a:p>
            <a:pPr marL="0" indent="0">
              <a:buNone/>
            </a:pP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Key shows the traverse of the variable in XML and Value shows the object to be used.</a:t>
            </a:r>
          </a:p>
          <a:p>
            <a:r>
              <a:rPr lang="en-US" sz="2000" dirty="0" smtClean="0">
                <a:latin typeface="Times New Roman" pitchFamily="18" charset="0"/>
                <a:cs typeface="Times New Roman" pitchFamily="18" charset="0"/>
              </a:rPr>
              <a:t>One </a:t>
            </a:r>
            <a:r>
              <a:rPr lang="en-US" sz="2000" dirty="0" err="1" smtClean="0">
                <a:latin typeface="Times New Roman" pitchFamily="18" charset="0"/>
                <a:cs typeface="Times New Roman" pitchFamily="18" charset="0"/>
              </a:rPr>
              <a:t>populator</a:t>
            </a:r>
            <a:r>
              <a:rPr lang="en-US" sz="2000" dirty="0" smtClean="0">
                <a:latin typeface="Times New Roman" pitchFamily="18" charset="0"/>
                <a:cs typeface="Times New Roman" pitchFamily="18" charset="0"/>
              </a:rPr>
              <a:t> can be used in multiple XML paths in the above example </a:t>
            </a:r>
            <a:r>
              <a:rPr lang="en-US" sz="2000" dirty="0" err="1" smtClean="0">
                <a:latin typeface="Times New Roman" pitchFamily="18" charset="0"/>
                <a:cs typeface="Times New Roman" pitchFamily="18" charset="0"/>
              </a:rPr>
              <a:t>PolicyContactRolePopulator</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771525" y="2916527"/>
            <a:ext cx="7600950" cy="18002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Example</a:t>
            </a:r>
            <a:r>
              <a:rPr lang="en-US" dirty="0" smtClean="0">
                <a:effectLst>
                  <a:outerShdw blurRad="38100" dist="38100" dir="2700000" algn="tl">
                    <a:srgbClr val="000000">
                      <a:alpha val="43137"/>
                    </a:srgbClr>
                  </a:outerShdw>
                </a:effectLst>
              </a:rPr>
              <a:t> </a:t>
            </a:r>
            <a:r>
              <a:rPr lang="en-US" dirty="0" smtClean="0"/>
              <a:t>	</a:t>
            </a:r>
            <a:endParaRPr lang="en-US" dirty="0"/>
          </a:p>
        </p:txBody>
      </p:sp>
      <p:sp>
        <p:nvSpPr>
          <p:cNvPr id="3" name="Content Placeholder 2"/>
          <p:cNvSpPr>
            <a:spLocks noGrp="1"/>
          </p:cNvSpPr>
          <p:nvPr>
            <p:ph idx="1"/>
          </p:nvPr>
        </p:nvSpPr>
        <p:spPr/>
        <p:txBody>
          <a:bodyPr/>
          <a:lstStyle/>
          <a:p>
            <a:r>
              <a:rPr lang="en-US" dirty="0" smtClean="0"/>
              <a:t>In the Previous screen shot , </a:t>
            </a:r>
            <a:r>
              <a:rPr lang="en-US" dirty="0"/>
              <a:t>the line  </a:t>
            </a:r>
            <a:endParaRPr lang="en-US" dirty="0" smtClean="0"/>
          </a:p>
          <a:p>
            <a:pPr marL="0" indent="0">
              <a:buNone/>
            </a:pPr>
            <a:r>
              <a:rPr lang="en-US" dirty="0" smtClean="0"/>
              <a:t>	Key : </a:t>
            </a:r>
            <a:r>
              <a:rPr lang="en-US" b="1" dirty="0" err="1" smtClean="0"/>
              <a:t>PolicyLine_Entity_PersonalAutoLine_Vehicles_Entry</a:t>
            </a:r>
            <a:r>
              <a:rPr lang="en-US" dirty="0" smtClean="0"/>
              <a:t>  </a:t>
            </a:r>
          </a:p>
          <a:p>
            <a:pPr marL="0" indent="0">
              <a:buNone/>
            </a:pPr>
            <a:r>
              <a:rPr lang="en-US" dirty="0" smtClean="0"/>
              <a:t>	Value </a:t>
            </a:r>
            <a:r>
              <a:rPr lang="en-US" dirty="0"/>
              <a:t>:  </a:t>
            </a:r>
            <a:r>
              <a:rPr lang="en-US" b="1" dirty="0" err="1" smtClean="0"/>
              <a:t>PersonalVehiclePopulator</a:t>
            </a:r>
            <a:r>
              <a:rPr lang="en-US" b="1" dirty="0" smtClean="0"/>
              <a:t>.</a:t>
            </a:r>
          </a:p>
          <a:p>
            <a:r>
              <a:rPr lang="en-US" dirty="0" smtClean="0"/>
              <a:t>The below XML shows the path of how the Key is being framed.</a:t>
            </a:r>
          </a:p>
          <a:p>
            <a:pPr marL="0" indent="0">
              <a:buNone/>
            </a:pPr>
            <a:r>
              <a:rPr lang="en-US" dirty="0"/>
              <a:t>	</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the Value in the map states which </a:t>
            </a:r>
            <a:r>
              <a:rPr lang="en-US" dirty="0" err="1" smtClean="0"/>
              <a:t>Populator</a:t>
            </a:r>
            <a:r>
              <a:rPr lang="en-US" dirty="0" smtClean="0"/>
              <a:t> needs to be used.</a:t>
            </a:r>
          </a:p>
          <a:p>
            <a:pPr marL="0" indent="0">
              <a:buNone/>
            </a:pPr>
            <a:endParaRPr lang="en-US" dirty="0"/>
          </a:p>
        </p:txBody>
      </p:sp>
      <p:pic>
        <p:nvPicPr>
          <p:cNvPr id="4" name="Picture 3"/>
          <p:cNvPicPr>
            <a:picLocks noChangeAspect="1"/>
          </p:cNvPicPr>
          <p:nvPr/>
        </p:nvPicPr>
        <p:blipFill>
          <a:blip r:embed="rId2"/>
          <a:stretch>
            <a:fillRect/>
          </a:stretch>
        </p:blipFill>
        <p:spPr>
          <a:xfrm>
            <a:off x="1740353" y="3177267"/>
            <a:ext cx="5162550" cy="1504950"/>
          </a:xfrm>
          <a:prstGeom prst="rect">
            <a:avLst/>
          </a:prstGeom>
        </p:spPr>
      </p:pic>
    </p:spTree>
    <p:extLst>
      <p:ext uri="{BB962C8B-B14F-4D97-AF65-F5344CB8AC3E}">
        <p14:creationId xmlns:p14="http://schemas.microsoft.com/office/powerpoint/2010/main" val="429502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effectLst>
                  <a:outerShdw blurRad="38100" dist="38100" dir="2700000" algn="tl">
                    <a:srgbClr val="000000">
                      <a:alpha val="43137"/>
                    </a:srgbClr>
                  </a:outerShdw>
                </a:effectLst>
              </a:rPr>
              <a:t>Cont</a:t>
            </a:r>
            <a:r>
              <a:rPr lang="en-US" b="1" dirty="0" smtClean="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392" y="1505651"/>
            <a:ext cx="9582608" cy="4643751"/>
          </a:xfrm>
        </p:spPr>
        <p:txBody>
          <a:bodyPr/>
          <a:lstStyle/>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doNotPopulate</a:t>
            </a:r>
            <a:r>
              <a:rPr lang="en-US" sz="2000" dirty="0" smtClean="0">
                <a:latin typeface="Times New Roman" pitchFamily="18" charset="0"/>
                <a:cs typeface="Times New Roman" pitchFamily="18" charset="0"/>
              </a:rPr>
              <a:t> is a List variable.  If any value doesn’t need to be created will be added here example activity pattern for which only  look up is needed . 	</a:t>
            </a:r>
          </a:p>
          <a:p>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not Registered here then payloads will fail saying </a:t>
            </a:r>
            <a:r>
              <a:rPr lang="en-US" sz="2000" dirty="0" err="1">
                <a:latin typeface="Times New Roman" pitchFamily="18" charset="0"/>
                <a:cs typeface="Times New Roman" pitchFamily="18" charset="0"/>
              </a:rPr>
              <a:t>No_Backing_Entity</a:t>
            </a:r>
            <a:r>
              <a:rPr lang="en-US" sz="2000" dirty="0">
                <a:latin typeface="Times New Roman" pitchFamily="18" charset="0"/>
                <a:cs typeface="Times New Roman" pitchFamily="18" charset="0"/>
              </a:rPr>
              <a:t> error.</a:t>
            </a:r>
            <a:endParaRPr lang="en-US" dirty="0"/>
          </a:p>
        </p:txBody>
      </p:sp>
    </p:spTree>
    <p:extLst>
      <p:ext uri="{BB962C8B-B14F-4D97-AF65-F5344CB8AC3E}">
        <p14:creationId xmlns:p14="http://schemas.microsoft.com/office/powerpoint/2010/main" val="6526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Contents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0"/>
          </p:nvPr>
        </p:nvSpPr>
        <p:spPr>
          <a:xfrm>
            <a:off x="2934587" y="1329071"/>
            <a:ext cx="4428114" cy="3967324"/>
          </a:xfrm>
        </p:spPr>
        <p:txBody>
          <a:bodyPr/>
          <a:lstStyle/>
          <a:p>
            <a:pPr>
              <a:buFont typeface="Arial" pitchFamily="34" charset="0"/>
              <a:buChar char="•"/>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Flow of Data Migration</a:t>
            </a:r>
          </a:p>
          <a:p>
            <a:pPr>
              <a:buFont typeface="Arial" pitchFamily="34" charset="0"/>
              <a:buChar char="•"/>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Data Migration</a:t>
            </a:r>
          </a:p>
          <a:p>
            <a:pPr>
              <a:buFont typeface="Arial" charset="0"/>
              <a:buChar char="•"/>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Base entities provided by Guidewire</a:t>
            </a:r>
          </a:p>
          <a:p>
            <a:pPr>
              <a:buFont typeface="Arial" charset="0"/>
              <a:buChar char="•"/>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Gosu control flow</a:t>
            </a:r>
          </a:p>
          <a:p>
            <a:pPr>
              <a:buFont typeface="Arial" charset="0"/>
              <a:buChar char="•"/>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Populator and Base Entity Populator, GX Models</a:t>
            </a:r>
          </a:p>
          <a:p>
            <a:pPr>
              <a:buFont typeface="Arial" charset="0"/>
              <a:buChar char="•"/>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Batch Process and XML execution</a:t>
            </a:r>
          </a:p>
          <a:p>
            <a:pPr>
              <a:buFont typeface="Arial" charset="0"/>
              <a:buChar char="•"/>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Data Migration table</a:t>
            </a:r>
          </a:p>
          <a:p>
            <a:pPr>
              <a:buFont typeface="Arial" charset="0"/>
              <a:buChar char="•"/>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Explanation of XML elements </a:t>
            </a:r>
          </a:p>
          <a:p>
            <a:pPr>
              <a:buFont typeface="Arial" charset="0"/>
              <a:buChar char="•"/>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Properties Files</a:t>
            </a:r>
          </a:p>
          <a:p>
            <a:pPr>
              <a:buFont typeface="Arial" charset="0"/>
              <a:buChar char="•"/>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XSD</a:t>
            </a:r>
          </a:p>
          <a:p>
            <a:pPr>
              <a:buFont typeface="Arial" charset="0"/>
              <a:buChar char="•"/>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Common Errors</a:t>
            </a:r>
          </a:p>
          <a:p>
            <a:pPr>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Batch Process and XML execution from Migration Tables</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Content Placeholder 6"/>
          <p:cNvSpPr>
            <a:spLocks noGrp="1"/>
          </p:cNvSpPr>
          <p:nvPr>
            <p:ph idx="1"/>
          </p:nvPr>
        </p:nvSpPr>
        <p:spPr/>
        <p:txBody>
          <a:bodyPr/>
          <a:lstStyle/>
          <a:p>
            <a:r>
              <a:rPr lang="en-US" sz="2000" dirty="0" smtClean="0">
                <a:solidFill>
                  <a:schemeClr val="tx1"/>
                </a:solidFill>
                <a:latin typeface="Times New Roman" pitchFamily="18" charset="0"/>
                <a:cs typeface="Times New Roman" pitchFamily="18" charset="0"/>
              </a:rPr>
              <a:t>XML are created and inserted into Data migration Table(</a:t>
            </a:r>
            <a:r>
              <a:rPr lang="en-US" sz="2000" dirty="0" err="1" smtClean="0">
                <a:solidFill>
                  <a:schemeClr val="tx1"/>
                </a:solidFill>
                <a:latin typeface="Times New Roman" pitchFamily="18" charset="0"/>
                <a:cs typeface="Times New Roman" pitchFamily="18" charset="0"/>
              </a:rPr>
              <a:t>Policy_migration</a:t>
            </a:r>
            <a:r>
              <a:rPr lang="en-US" sz="2000" dirty="0" smtClean="0">
                <a:solidFill>
                  <a:schemeClr val="tx1"/>
                </a:solidFill>
                <a:latin typeface="Times New Roman" pitchFamily="18" charset="0"/>
                <a:cs typeface="Times New Roman" pitchFamily="18" charset="0"/>
              </a:rPr>
              <a:t>) with the help Staging Tables.</a:t>
            </a:r>
          </a:p>
          <a:p>
            <a:r>
              <a:rPr lang="en-US" sz="2000" dirty="0" smtClean="0">
                <a:solidFill>
                  <a:schemeClr val="tx1"/>
                </a:solidFill>
                <a:latin typeface="Times New Roman" pitchFamily="18" charset="0"/>
                <a:cs typeface="Times New Roman" pitchFamily="18" charset="0"/>
              </a:rPr>
              <a:t> From the PC UI the batch jobs are getting triggered. The batch job picks the XML with Status null and starts its process.</a:t>
            </a:r>
          </a:p>
          <a:p>
            <a:r>
              <a:rPr lang="en-US" sz="2000" dirty="0" smtClean="0">
                <a:solidFill>
                  <a:schemeClr val="tx1"/>
                </a:solidFill>
                <a:latin typeface="Times New Roman" pitchFamily="18" charset="0"/>
                <a:cs typeface="Times New Roman" pitchFamily="18" charset="0"/>
              </a:rPr>
              <a:t> First identification about the XML should be either it is a Account or Policy XML from the Payload Type column.</a:t>
            </a:r>
          </a:p>
          <a:p>
            <a:r>
              <a:rPr lang="en-US" sz="2000" dirty="0" smtClean="0">
                <a:solidFill>
                  <a:schemeClr val="tx1"/>
                </a:solidFill>
                <a:latin typeface="Times New Roman" pitchFamily="18" charset="0"/>
                <a:cs typeface="Times New Roman" pitchFamily="18" charset="0"/>
              </a:rPr>
              <a:t>Then all the necessary Populators which is required is populated.</a:t>
            </a:r>
          </a:p>
          <a:p>
            <a:r>
              <a:rPr lang="en-US" sz="2000" dirty="0" smtClean="0">
                <a:solidFill>
                  <a:schemeClr val="tx1"/>
                </a:solidFill>
                <a:latin typeface="Times New Roman" pitchFamily="18" charset="0"/>
                <a:cs typeface="Times New Roman" pitchFamily="18" charset="0"/>
              </a:rPr>
              <a:t>This Populators in turn calls the GX models and assigns the XML value in the appropriate entity columns.</a:t>
            </a:r>
          </a:p>
          <a:p>
            <a:r>
              <a:rPr lang="en-US" sz="2000" dirty="0" smtClean="0">
                <a:solidFill>
                  <a:schemeClr val="tx1"/>
                </a:solidFill>
                <a:latin typeface="Times New Roman" pitchFamily="18" charset="0"/>
                <a:cs typeface="Times New Roman" pitchFamily="18" charset="0"/>
              </a:rPr>
              <a:t>If the run is successful, Then the XML is committed to respective pc tables and the status of the Data Migration table is acknowledged with ‘COMPLETE’.</a:t>
            </a:r>
          </a:p>
          <a:p>
            <a:r>
              <a:rPr lang="en-US" sz="2000" dirty="0" smtClean="0">
                <a:solidFill>
                  <a:schemeClr val="tx1"/>
                </a:solidFill>
                <a:latin typeface="Times New Roman" pitchFamily="18" charset="0"/>
                <a:cs typeface="Times New Roman" pitchFamily="18" charset="0"/>
              </a:rPr>
              <a:t>If the XML’s are error out then it is not committed to DB and Status of the Data Migration Table is acknowledged with ‘ERROR’.</a:t>
            </a:r>
          </a:p>
          <a:p>
            <a:endParaRPr lang="en-US" sz="2000" dirty="0" smtClean="0">
              <a:solidFill>
                <a:schemeClr val="tx1"/>
              </a:solidFill>
            </a:endParaRPr>
          </a:p>
          <a:p>
            <a:endParaRPr lang="en-US" sz="2000" dirty="0" smtClean="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Data Migration Table	</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All the legacy data is well formed in Guidewire PC entities form and inserted into Data migration table by the ETL team.</a:t>
            </a:r>
          </a:p>
          <a:p>
            <a:r>
              <a:rPr lang="en-US" sz="2000" dirty="0" smtClean="0">
                <a:latin typeface="Times New Roman" pitchFamily="18" charset="0"/>
                <a:cs typeface="Times New Roman" pitchFamily="18" charset="0"/>
              </a:rPr>
              <a:t>The important columns of the DM table are ID, Status, Batch Id, Sequence_number, Payload_type, Account_number, policy_number, Application ID, Worker Id , Error _code, Error_message and Payload.</a:t>
            </a:r>
          </a:p>
          <a:p>
            <a:r>
              <a:rPr lang="en-US" sz="2000" dirty="0" smtClean="0">
                <a:latin typeface="Times New Roman" pitchFamily="18" charset="0"/>
                <a:cs typeface="Times New Roman" pitchFamily="18" charset="0"/>
              </a:rPr>
              <a:t> Status can be any of one the below:</a:t>
            </a:r>
          </a:p>
          <a:p>
            <a:pPr>
              <a:buNone/>
            </a:pPr>
            <a:endParaRPr lang="en-US" dirty="0" smtClean="0"/>
          </a:p>
          <a:p>
            <a:endParaRPr lang="en-US" dirty="0" smtClean="0"/>
          </a:p>
          <a:p>
            <a:pPr>
              <a:buNone/>
            </a:pPr>
            <a:endParaRPr lang="en-US" dirty="0" smtClean="0"/>
          </a:p>
          <a:p>
            <a:pPr>
              <a:buNone/>
            </a:pPr>
            <a:r>
              <a:rPr lang="en-US" dirty="0" smtClean="0"/>
              <a:t>		</a:t>
            </a:r>
          </a:p>
        </p:txBody>
      </p:sp>
      <p:graphicFrame>
        <p:nvGraphicFramePr>
          <p:cNvPr id="7" name="Table 6"/>
          <p:cNvGraphicFramePr>
            <a:graphicFrameLocks noGrp="1"/>
          </p:cNvGraphicFramePr>
          <p:nvPr/>
        </p:nvGraphicFramePr>
        <p:xfrm>
          <a:off x="1035424" y="3469343"/>
          <a:ext cx="8054788" cy="2904563"/>
        </p:xfrm>
        <a:graphic>
          <a:graphicData uri="http://schemas.openxmlformats.org/drawingml/2006/table">
            <a:tbl>
              <a:tblPr/>
              <a:tblGrid>
                <a:gridCol w="945170"/>
                <a:gridCol w="7109618"/>
              </a:tblGrid>
              <a:tr h="440087">
                <a:tc>
                  <a:txBody>
                    <a:bodyPr/>
                    <a:lstStyle/>
                    <a:p>
                      <a:pPr algn="l" fontAlgn="b"/>
                      <a:r>
                        <a:rPr lang="en-US" sz="1400" b="1" i="0" u="none" strike="noStrike" dirty="0" smtClean="0">
                          <a:solidFill>
                            <a:srgbClr val="000000"/>
                          </a:solidFill>
                          <a:latin typeface="Times New Roman" pitchFamily="18" charset="0"/>
                          <a:cs typeface="Times New Roman" pitchFamily="18" charset="0"/>
                        </a:rPr>
                        <a:t>  Status </a:t>
                      </a:r>
                      <a:endParaRPr lang="en-US" sz="1400" b="1" i="0" u="none" strike="noStrike" dirty="0">
                        <a:solidFill>
                          <a:srgbClr val="000000"/>
                        </a:solidFill>
                        <a:latin typeface="Times New Roman" pitchFamily="18" charset="0"/>
                        <a:cs typeface="Times New Roman" pitchFamily="18" charset="0"/>
                      </a:endParaRPr>
                    </a:p>
                  </a:txBody>
                  <a:tcPr marL="8146" marR="8146" marT="81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400" b="1" i="0" u="none" strike="noStrike" dirty="0" smtClean="0">
                          <a:solidFill>
                            <a:srgbClr val="000000"/>
                          </a:solidFill>
                          <a:latin typeface="Times New Roman" pitchFamily="18" charset="0"/>
                          <a:cs typeface="Times New Roman" pitchFamily="18" charset="0"/>
                        </a:rPr>
                        <a:t>   Description</a:t>
                      </a:r>
                      <a:endParaRPr lang="en-US" sz="1400" b="1" i="0" u="none" strike="noStrike" dirty="0">
                        <a:solidFill>
                          <a:srgbClr val="000000"/>
                        </a:solidFill>
                        <a:latin typeface="Times New Roman" pitchFamily="18" charset="0"/>
                        <a:cs typeface="Times New Roman" pitchFamily="18" charset="0"/>
                      </a:endParaRPr>
                    </a:p>
                  </a:txBody>
                  <a:tcPr marL="8146" marR="8146" marT="81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440087">
                <a:tc>
                  <a:txBody>
                    <a:bodyPr/>
                    <a:lstStyle/>
                    <a:p>
                      <a:pPr algn="l" fontAlgn="b"/>
                      <a:r>
                        <a:rPr lang="en-US" sz="1400" b="0" i="0" u="none" strike="noStrike" dirty="0" smtClean="0">
                          <a:solidFill>
                            <a:srgbClr val="000000"/>
                          </a:solidFill>
                          <a:latin typeface="Times New Roman" pitchFamily="18" charset="0"/>
                          <a:cs typeface="Times New Roman" pitchFamily="18" charset="0"/>
                        </a:rPr>
                        <a:t>  Null </a:t>
                      </a:r>
                      <a:endParaRPr lang="en-US" sz="1400" b="0" i="0" u="none" strike="noStrike" dirty="0">
                        <a:solidFill>
                          <a:srgbClr val="000000"/>
                        </a:solidFill>
                        <a:latin typeface="Times New Roman" pitchFamily="18" charset="0"/>
                        <a:cs typeface="Times New Roman" pitchFamily="18" charset="0"/>
                      </a:endParaRPr>
                    </a:p>
                  </a:txBody>
                  <a:tcPr marL="8146" marR="8146" marT="81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1400" b="0" i="0" u="none" strike="noStrike" dirty="0" smtClean="0">
                          <a:solidFill>
                            <a:srgbClr val="000000"/>
                          </a:solidFill>
                          <a:latin typeface="Times New Roman" pitchFamily="18" charset="0"/>
                          <a:cs typeface="Times New Roman" pitchFamily="18" charset="0"/>
                        </a:rPr>
                        <a:t> Initial </a:t>
                      </a:r>
                      <a:r>
                        <a:rPr lang="en-US" sz="1400" b="0" i="0" u="none" strike="noStrike" dirty="0">
                          <a:solidFill>
                            <a:srgbClr val="000000"/>
                          </a:solidFill>
                          <a:latin typeface="Times New Roman" pitchFamily="18" charset="0"/>
                          <a:cs typeface="Times New Roman" pitchFamily="18" charset="0"/>
                        </a:rPr>
                        <a:t>status when the Payload is inserted by the ETL team</a:t>
                      </a:r>
                    </a:p>
                  </a:txBody>
                  <a:tcPr marL="8146" marR="8146" marT="81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792151">
                <a:tc>
                  <a:txBody>
                    <a:bodyPr/>
                    <a:lstStyle/>
                    <a:p>
                      <a:pPr algn="l" fontAlgn="b"/>
                      <a:r>
                        <a:rPr lang="en-US" sz="1400" b="0" i="0" u="none" strike="noStrike" dirty="0" smtClean="0">
                          <a:solidFill>
                            <a:srgbClr val="000000"/>
                          </a:solidFill>
                          <a:latin typeface="Times New Roman" pitchFamily="18" charset="0"/>
                          <a:cs typeface="Times New Roman" pitchFamily="18" charset="0"/>
                        </a:rPr>
                        <a:t> Complete</a:t>
                      </a:r>
                      <a:endParaRPr lang="en-US" sz="1400" b="0" i="0" u="none" strike="noStrike" dirty="0">
                        <a:solidFill>
                          <a:srgbClr val="000000"/>
                        </a:solidFill>
                        <a:latin typeface="Times New Roman" pitchFamily="18" charset="0"/>
                        <a:cs typeface="Times New Roman" pitchFamily="18" charset="0"/>
                      </a:endParaRPr>
                    </a:p>
                  </a:txBody>
                  <a:tcPr marL="8146" marR="8146" marT="81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1400" b="0" i="0" u="none" strike="noStrike" dirty="0" smtClean="0">
                          <a:solidFill>
                            <a:srgbClr val="000000"/>
                          </a:solidFill>
                          <a:latin typeface="Times New Roman" pitchFamily="18" charset="0"/>
                          <a:cs typeface="Times New Roman" pitchFamily="18" charset="0"/>
                        </a:rPr>
                        <a:t> </a:t>
                      </a:r>
                      <a:r>
                        <a:rPr lang="en-US" sz="1400" b="0" i="0" u="none" strike="noStrike" dirty="0" err="1" smtClean="0">
                          <a:solidFill>
                            <a:srgbClr val="000000"/>
                          </a:solidFill>
                          <a:latin typeface="Times New Roman" pitchFamily="18" charset="0"/>
                          <a:cs typeface="Times New Roman" pitchFamily="18" charset="0"/>
                        </a:rPr>
                        <a:t>Gosu</a:t>
                      </a:r>
                      <a:r>
                        <a:rPr lang="en-US" sz="1400" b="0" i="0" u="none" strike="noStrike" dirty="0" smtClean="0">
                          <a:solidFill>
                            <a:srgbClr val="000000"/>
                          </a:solidFill>
                          <a:latin typeface="Times New Roman" pitchFamily="18" charset="0"/>
                          <a:cs typeface="Times New Roman" pitchFamily="18" charset="0"/>
                        </a:rPr>
                        <a:t> </a:t>
                      </a:r>
                      <a:r>
                        <a:rPr lang="en-US" sz="1400" b="0" i="0" u="none" strike="noStrike" dirty="0">
                          <a:solidFill>
                            <a:srgbClr val="000000"/>
                          </a:solidFill>
                          <a:latin typeface="Times New Roman" pitchFamily="18" charset="0"/>
                          <a:cs typeface="Times New Roman" pitchFamily="18" charset="0"/>
                        </a:rPr>
                        <a:t>batch job takes this null records and try to commit, it to PC DB it is successful then the status will be  complete.</a:t>
                      </a:r>
                    </a:p>
                  </a:txBody>
                  <a:tcPr marL="8146" marR="8146" marT="81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792151">
                <a:tc>
                  <a:txBody>
                    <a:bodyPr/>
                    <a:lstStyle/>
                    <a:p>
                      <a:pPr algn="l" fontAlgn="b"/>
                      <a:r>
                        <a:rPr lang="en-US" sz="1400" b="0" i="0" u="none" strike="noStrike" dirty="0" smtClean="0">
                          <a:solidFill>
                            <a:srgbClr val="000000"/>
                          </a:solidFill>
                          <a:latin typeface="Times New Roman" pitchFamily="18" charset="0"/>
                          <a:cs typeface="Times New Roman" pitchFamily="18" charset="0"/>
                        </a:rPr>
                        <a:t> Error</a:t>
                      </a:r>
                      <a:endParaRPr lang="en-US" sz="1400" b="0" i="0" u="none" strike="noStrike" dirty="0">
                        <a:solidFill>
                          <a:srgbClr val="000000"/>
                        </a:solidFill>
                        <a:latin typeface="Times New Roman" pitchFamily="18" charset="0"/>
                        <a:cs typeface="Times New Roman" pitchFamily="18" charset="0"/>
                      </a:endParaRPr>
                    </a:p>
                  </a:txBody>
                  <a:tcPr marL="8146" marR="8146" marT="81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1400" b="0" i="0" u="none" strike="noStrike" dirty="0" smtClean="0">
                          <a:solidFill>
                            <a:srgbClr val="000000"/>
                          </a:solidFill>
                          <a:latin typeface="Times New Roman" pitchFamily="18" charset="0"/>
                          <a:cs typeface="Times New Roman" pitchFamily="18" charset="0"/>
                        </a:rPr>
                        <a:t> Due </a:t>
                      </a:r>
                      <a:r>
                        <a:rPr lang="en-US" sz="1400" b="0" i="0" u="none" strike="noStrike" dirty="0">
                          <a:solidFill>
                            <a:srgbClr val="000000"/>
                          </a:solidFill>
                          <a:latin typeface="Times New Roman" pitchFamily="18" charset="0"/>
                          <a:cs typeface="Times New Roman" pitchFamily="18" charset="0"/>
                        </a:rPr>
                        <a:t>to some error if the records is not committed, then the status will be error.</a:t>
                      </a:r>
                    </a:p>
                  </a:txBody>
                  <a:tcPr marL="8146" marR="8146" marT="81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440087">
                <a:tc>
                  <a:txBody>
                    <a:bodyPr/>
                    <a:lstStyle/>
                    <a:p>
                      <a:pPr algn="l" fontAlgn="b"/>
                      <a:r>
                        <a:rPr lang="en-US" sz="1400" b="0" i="0" u="none" strike="noStrike" dirty="0" smtClean="0">
                          <a:solidFill>
                            <a:srgbClr val="000000"/>
                          </a:solidFill>
                          <a:latin typeface="Times New Roman" pitchFamily="18" charset="0"/>
                          <a:cs typeface="Times New Roman" pitchFamily="18" charset="0"/>
                        </a:rPr>
                        <a:t> Delayed</a:t>
                      </a:r>
                      <a:endParaRPr lang="en-US" sz="1400" b="0" i="0" u="none" strike="noStrike" dirty="0">
                        <a:solidFill>
                          <a:srgbClr val="000000"/>
                        </a:solidFill>
                        <a:latin typeface="Times New Roman" pitchFamily="18" charset="0"/>
                        <a:cs typeface="Times New Roman" pitchFamily="18" charset="0"/>
                      </a:endParaRPr>
                    </a:p>
                  </a:txBody>
                  <a:tcPr marL="8146" marR="8146" marT="81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1400" b="0" i="0" u="none" strike="noStrike" dirty="0" smtClean="0">
                          <a:solidFill>
                            <a:srgbClr val="000000"/>
                          </a:solidFill>
                          <a:latin typeface="Times New Roman" pitchFamily="18" charset="0"/>
                          <a:cs typeface="Times New Roman" pitchFamily="18" charset="0"/>
                        </a:rPr>
                        <a:t> If </a:t>
                      </a:r>
                      <a:r>
                        <a:rPr lang="en-US" sz="1400" b="0" i="0" u="none" strike="noStrike" dirty="0">
                          <a:solidFill>
                            <a:srgbClr val="000000"/>
                          </a:solidFill>
                          <a:latin typeface="Times New Roman" pitchFamily="18" charset="0"/>
                          <a:cs typeface="Times New Roman" pitchFamily="18" charset="0"/>
                        </a:rPr>
                        <a:t>any of the transactions fails then its subsequent transaction will lead to Delayed status.</a:t>
                      </a:r>
                    </a:p>
                  </a:txBody>
                  <a:tcPr marL="8146" marR="8146" marT="81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Cont</a:t>
            </a:r>
            <a:r>
              <a:rPr lang="en-US" dirty="0" smtClean="0"/>
              <a:t>…</a:t>
            </a:r>
            <a:endParaRPr lang="en-US" dirty="0"/>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Batch Id – will be a same value for one batch for all the records.</a:t>
            </a:r>
          </a:p>
          <a:p>
            <a:r>
              <a:rPr lang="en-US" sz="2000" dirty="0" smtClean="0">
                <a:latin typeface="Times New Roman" pitchFamily="18" charset="0"/>
                <a:cs typeface="Times New Roman" pitchFamily="18" charset="0"/>
              </a:rPr>
              <a:t>Sequence numbers – As the Name says it determines the sequential execution of the records. Account and related policies should have the sequence numbers. Else the payloads fails.</a:t>
            </a:r>
          </a:p>
          <a:p>
            <a:r>
              <a:rPr lang="en-US" sz="2000" dirty="0" smtClean="0">
                <a:latin typeface="Times New Roman" pitchFamily="18" charset="0"/>
                <a:cs typeface="Times New Roman" pitchFamily="18" charset="0"/>
              </a:rPr>
              <a:t>Payload_type – If the Payload is Account then the Payload type will be Account else if it is policy then payload type will be the Job of the policy like submission or renewal.</a:t>
            </a:r>
          </a:p>
          <a:p>
            <a:r>
              <a:rPr lang="en-US" sz="2000" dirty="0" smtClean="0">
                <a:latin typeface="Times New Roman" pitchFamily="18" charset="0"/>
                <a:cs typeface="Times New Roman" pitchFamily="18" charset="0"/>
              </a:rPr>
              <a:t> Account_Number will be having the account number.</a:t>
            </a:r>
          </a:p>
          <a:p>
            <a:r>
              <a:rPr lang="en-US" sz="2000" dirty="0" smtClean="0">
                <a:latin typeface="Times New Roman" pitchFamily="18" charset="0"/>
                <a:cs typeface="Times New Roman" pitchFamily="18" charset="0"/>
              </a:rPr>
              <a:t>Policy_number will be having Policy number.</a:t>
            </a:r>
          </a:p>
          <a:p>
            <a:r>
              <a:rPr lang="en-US" sz="2000" dirty="0" smtClean="0">
                <a:latin typeface="Times New Roman" pitchFamily="18" charset="0"/>
                <a:cs typeface="Times New Roman" pitchFamily="18" charset="0"/>
              </a:rPr>
              <a:t> Application Id – When the processing of the payload completes, then Account or Job number will be stored.</a:t>
            </a:r>
          </a:p>
          <a:p>
            <a:r>
              <a:rPr lang="en-US" sz="2000" dirty="0" smtClean="0">
                <a:latin typeface="Times New Roman" pitchFamily="18" charset="0"/>
                <a:cs typeface="Times New Roman" pitchFamily="18" charset="0"/>
              </a:rPr>
              <a:t>Worker Id – System or Server or thread which picks the payload for execution.</a:t>
            </a:r>
          </a:p>
          <a:p>
            <a:r>
              <a:rPr lang="en-US" sz="2000" dirty="0" smtClean="0">
                <a:latin typeface="Times New Roman" pitchFamily="18" charset="0"/>
                <a:cs typeface="Times New Roman" pitchFamily="18" charset="0"/>
              </a:rPr>
              <a:t>Error_code – when the records are error out then the type of error is captured here some type are General, Unparaseable, Missing account etc.</a:t>
            </a:r>
          </a:p>
          <a:p>
            <a:r>
              <a:rPr lang="en-US" sz="2000" dirty="0" smtClean="0">
                <a:latin typeface="Times New Roman" pitchFamily="18" charset="0"/>
                <a:cs typeface="Times New Roman" pitchFamily="18" charset="0"/>
              </a:rPr>
              <a:t>Sequence Number , Id and Batch Id combined is the primary key for this table.</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Explanation of XML Elements -- Account XML.</a:t>
            </a:r>
            <a:endParaRPr lang="en-US" dirty="0"/>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 XML are framed based on the GW entity relationship in parent and child format.</a:t>
            </a:r>
          </a:p>
          <a:p>
            <a:r>
              <a:rPr lang="en-US" sz="2000" dirty="0" smtClean="0">
                <a:latin typeface="Times New Roman" pitchFamily="18" charset="0"/>
                <a:cs typeface="Times New Roman" pitchFamily="18" charset="0"/>
              </a:rPr>
              <a:t> We will explain with the example of Account entity.</a:t>
            </a:r>
          </a:p>
          <a:p>
            <a:r>
              <a:rPr lang="en-US" sz="2000" dirty="0" smtClean="0">
                <a:latin typeface="Times New Roman" pitchFamily="18" charset="0"/>
                <a:cs typeface="Times New Roman" pitchFamily="18" charset="0"/>
              </a:rPr>
              <a:t>All of Account entity columns including array keys, foreign keys should be present(provided the same should be in GX Model) .</a:t>
            </a:r>
          </a:p>
          <a:p>
            <a:r>
              <a:rPr lang="en-US" sz="2000" dirty="0" smtClean="0">
                <a:latin typeface="Times New Roman" pitchFamily="18" charset="0"/>
                <a:cs typeface="Times New Roman" pitchFamily="18" charset="0"/>
              </a:rPr>
              <a:t> Each of the foreign keys and array keys in turn will be mapped in a parent and child relationship. Since Array keys may have more than one value then each of its children should be placed between &lt;entry&gt;&lt;/entry&gt;.</a:t>
            </a:r>
          </a:p>
          <a:p>
            <a:r>
              <a:rPr lang="en-US" sz="2000" dirty="0" smtClean="0">
                <a:latin typeface="Times New Roman" pitchFamily="18" charset="0"/>
                <a:cs typeface="Times New Roman" pitchFamily="18" charset="0"/>
              </a:rPr>
              <a:t>For an XML to successfully execute in Policy Center.</a:t>
            </a:r>
          </a:p>
          <a:p>
            <a:pPr lvl="1"/>
            <a:r>
              <a:rPr lang="en-US" sz="1600" dirty="0" smtClean="0">
                <a:latin typeface="Times New Roman" pitchFamily="18" charset="0"/>
                <a:cs typeface="Times New Roman" pitchFamily="18" charset="0"/>
              </a:rPr>
              <a:t>All the admin data need to be loaded (like Producer code).</a:t>
            </a:r>
          </a:p>
          <a:p>
            <a:pPr lvl="1"/>
            <a:r>
              <a:rPr lang="en-US" sz="1600" dirty="0" smtClean="0">
                <a:latin typeface="Times New Roman" pitchFamily="18" charset="0"/>
                <a:cs typeface="Times New Roman" pitchFamily="18" charset="0"/>
              </a:rPr>
              <a:t>Type list values in XML need to be in sync with PC type list.</a:t>
            </a:r>
          </a:p>
          <a:p>
            <a:pPr lvl="1"/>
            <a:r>
              <a:rPr lang="en-US" sz="1600" dirty="0" smtClean="0">
                <a:latin typeface="Times New Roman" pitchFamily="18" charset="0"/>
                <a:cs typeface="Times New Roman" pitchFamily="18" charset="0"/>
              </a:rPr>
              <a:t>There should not be duplicate Account (Which means already loaded).</a:t>
            </a:r>
          </a:p>
          <a:p>
            <a:pPr lvl="1"/>
            <a:endParaRPr lang="en-US" sz="1600" dirty="0">
              <a:latin typeface="Times New Roman" pitchFamily="18" charset="0"/>
              <a:cs typeface="Times New Roman" pitchFamily="18" charset="0"/>
            </a:endParaRPr>
          </a:p>
          <a:p>
            <a:pPr marL="174625" lvl="1" indent="0">
              <a:buNone/>
            </a:pPr>
            <a:endParaRPr lang="en-US" sz="1600" dirty="0" smtClean="0">
              <a:latin typeface="Times New Roman" pitchFamily="18" charset="0"/>
              <a:cs typeface="Times New Roman" pitchFamily="18" charset="0"/>
            </a:endParaRPr>
          </a:p>
          <a:p>
            <a:pPr lvl="1"/>
            <a:endParaRPr lang="en-US" sz="16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Sample XML Structure</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3" name="Picture 2" descr="D:\Users\parsubbi\Documents\SampleCapture.PNG"/>
          <p:cNvPicPr>
            <a:picLocks noChangeAspect="1" noChangeArrowheads="1"/>
          </p:cNvPicPr>
          <p:nvPr/>
        </p:nvPicPr>
        <p:blipFill>
          <a:blip r:embed="rId2" cstate="print"/>
          <a:srcRect/>
          <a:stretch>
            <a:fillRect/>
          </a:stretch>
        </p:blipFill>
        <p:spPr bwMode="auto">
          <a:xfrm>
            <a:off x="843147" y="1466911"/>
            <a:ext cx="8597735" cy="4195764"/>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Properties File</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Properties file used to connect the Policy Center to Vendor Database</a:t>
            </a:r>
          </a:p>
          <a:p>
            <a:r>
              <a:rPr lang="en-US" sz="2000" dirty="0" smtClean="0">
                <a:latin typeface="Times New Roman" pitchFamily="18" charset="0"/>
                <a:cs typeface="Times New Roman" pitchFamily="18" charset="0"/>
              </a:rPr>
              <a:t>It mainly consist of JDBC or ODBC URL.</a:t>
            </a:r>
          </a:p>
          <a:p>
            <a:r>
              <a:rPr lang="en-US" sz="2000" dirty="0" err="1" smtClean="0">
                <a:latin typeface="Times New Roman" pitchFamily="18" charset="0"/>
                <a:cs typeface="Times New Roman" pitchFamily="18" charset="0"/>
              </a:rPr>
              <a:t>DataSource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Datasource</a:t>
            </a:r>
            <a:r>
              <a:rPr lang="en-US" sz="2000" dirty="0" smtClean="0">
                <a:latin typeface="Times New Roman" pitchFamily="18" charset="0"/>
                <a:cs typeface="Times New Roman" pitchFamily="18" charset="0"/>
              </a:rPr>
              <a:t> created for Converted Policies.</a:t>
            </a:r>
          </a:p>
          <a:p>
            <a:r>
              <a:rPr lang="en-US" sz="2000" dirty="0" smtClean="0">
                <a:latin typeface="Times New Roman" pitchFamily="18" charset="0"/>
                <a:cs typeface="Times New Roman" pitchFamily="18" charset="0"/>
              </a:rPr>
              <a:t>Table name: Data to </a:t>
            </a:r>
            <a:r>
              <a:rPr lang="en-US" sz="2000" dirty="0" err="1" smtClean="0">
                <a:latin typeface="Times New Roman" pitchFamily="18" charset="0"/>
                <a:cs typeface="Times New Roman" pitchFamily="18" charset="0"/>
              </a:rPr>
              <a:t>exetute</a:t>
            </a:r>
            <a:r>
              <a:rPr lang="en-US" sz="2000" dirty="0" smtClean="0">
                <a:latin typeface="Times New Roman" pitchFamily="18" charset="0"/>
                <a:cs typeface="Times New Roman" pitchFamily="18" charset="0"/>
              </a:rPr>
              <a:t> or picked Via batch number.</a:t>
            </a:r>
          </a:p>
          <a:p>
            <a:r>
              <a:rPr lang="en-US" sz="2000" dirty="0" err="1" smtClean="0">
                <a:latin typeface="Times New Roman" pitchFamily="18" charset="0"/>
                <a:cs typeface="Times New Roman" pitchFamily="18" charset="0"/>
              </a:rPr>
              <a:t>Sequence_Per_workiteam</a:t>
            </a:r>
            <a:r>
              <a:rPr lang="en-US" sz="2000" dirty="0" smtClean="0">
                <a:latin typeface="Times New Roman" pitchFamily="18" charset="0"/>
                <a:cs typeface="Times New Roman" pitchFamily="18" charset="0"/>
              </a:rPr>
              <a:t> : Number of sequences to be processed by the instances</a:t>
            </a:r>
          </a:p>
          <a:p>
            <a:pPr>
              <a:buNone/>
            </a:pPr>
            <a:endParaRPr lang="en-US" dirty="0" smtClean="0"/>
          </a:p>
          <a:p>
            <a:endParaRPr lang="en-US" dirty="0" smtClean="0"/>
          </a:p>
          <a:p>
            <a:endParaRPr lang="en-US" dirty="0"/>
          </a:p>
        </p:txBody>
      </p:sp>
      <p:pic>
        <p:nvPicPr>
          <p:cNvPr id="160770" name="Picture 2" descr="D:\Users\parsubbi\Documents\properties.PNG"/>
          <p:cNvPicPr>
            <a:picLocks noChangeAspect="1" noChangeArrowheads="1"/>
          </p:cNvPicPr>
          <p:nvPr/>
        </p:nvPicPr>
        <p:blipFill>
          <a:blip r:embed="rId2" cstate="print"/>
          <a:srcRect/>
          <a:stretch>
            <a:fillRect/>
          </a:stretch>
        </p:blipFill>
        <p:spPr bwMode="auto">
          <a:xfrm>
            <a:off x="493465" y="3467100"/>
            <a:ext cx="8112374" cy="2724149"/>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XSD Schema</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XSD are framed with the help of GX models and given to ETL team.</a:t>
            </a:r>
          </a:p>
          <a:p>
            <a:r>
              <a:rPr lang="en-US" sz="2000" dirty="0" smtClean="0">
                <a:latin typeface="Times New Roman" pitchFamily="18" charset="0"/>
                <a:cs typeface="Times New Roman" pitchFamily="18" charset="0"/>
              </a:rPr>
              <a:t>The XSD is the format of PC entities relationship, we have two types of XSD one is Account and other one is Policy.</a:t>
            </a:r>
          </a:p>
          <a:p>
            <a:r>
              <a:rPr lang="en-US" sz="2000" dirty="0" smtClean="0">
                <a:latin typeface="Times New Roman" pitchFamily="18" charset="0"/>
                <a:cs typeface="Times New Roman" pitchFamily="18" charset="0"/>
              </a:rPr>
              <a:t>In this XSD format we will receive an XML in Migration table which when loaded via batch process gets successfully loaded into Policy Center.</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XSD Schema</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161794" name="Picture 2" descr="D:\Users\parsubbi\Documents\XSD.PNG"/>
          <p:cNvPicPr>
            <a:picLocks noChangeAspect="1" noChangeArrowheads="1"/>
          </p:cNvPicPr>
          <p:nvPr/>
        </p:nvPicPr>
        <p:blipFill>
          <a:blip r:embed="rId2" cstate="print"/>
          <a:srcRect/>
          <a:stretch>
            <a:fillRect/>
          </a:stretch>
        </p:blipFill>
        <p:spPr bwMode="auto">
          <a:xfrm>
            <a:off x="419100" y="1495425"/>
            <a:ext cx="9163050" cy="4730001"/>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Common Errors </a:t>
            </a:r>
            <a:r>
              <a:rPr lang="en-US" sz="2800" b="1" dirty="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86888" y="1983179"/>
          <a:ext cx="8787287" cy="3574475"/>
        </p:xfrm>
        <a:graphic>
          <a:graphicData uri="http://schemas.openxmlformats.org/drawingml/2006/table">
            <a:tbl>
              <a:tblPr/>
              <a:tblGrid>
                <a:gridCol w="2108394"/>
                <a:gridCol w="6678893"/>
              </a:tblGrid>
              <a:tr h="343700">
                <a:tc>
                  <a:txBody>
                    <a:bodyPr/>
                    <a:lstStyle/>
                    <a:p>
                      <a:pPr algn="l" fontAlgn="b"/>
                      <a:r>
                        <a:rPr lang="en-US" sz="1400" b="1" i="0" u="none" strike="noStrike" dirty="0">
                          <a:solidFill>
                            <a:srgbClr val="000000"/>
                          </a:solidFill>
                          <a:latin typeface="Times New Roman" pitchFamily="18" charset="0"/>
                          <a:cs typeface="Times New Roman" pitchFamily="18" charset="0"/>
                        </a:rPr>
                        <a:t>Error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400" b="1" i="0" u="none" strike="noStrike">
                          <a:solidFill>
                            <a:srgbClr val="000000"/>
                          </a:solidFill>
                          <a:latin typeface="Times New Roman" pitchFamily="18" charset="0"/>
                          <a:cs typeface="Times New Roman" pitchFamily="18" charset="0"/>
                        </a:rPr>
                        <a:t>Error Reason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43700">
                <a:tc>
                  <a:txBody>
                    <a:bodyPr/>
                    <a:lstStyle/>
                    <a:p>
                      <a:pPr algn="l" fontAlgn="b"/>
                      <a:r>
                        <a:rPr lang="en-US" sz="1400" b="0" i="0" u="none" strike="noStrike" dirty="0" smtClean="0">
                          <a:solidFill>
                            <a:srgbClr val="000000"/>
                          </a:solidFill>
                          <a:latin typeface="Times New Roman" pitchFamily="18" charset="0"/>
                          <a:cs typeface="Times New Roman" pitchFamily="18" charset="0"/>
                        </a:rPr>
                        <a:t>  Missing_Account</a:t>
                      </a:r>
                      <a:endParaRPr lang="en-US" sz="1400" b="0" i="0" u="none" strike="noStrike" dirty="0">
                        <a:solidFill>
                          <a:srgbClr val="000000"/>
                        </a:solidFill>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1400" b="0" i="0" u="none" strike="noStrike" dirty="0" smtClean="0">
                          <a:solidFill>
                            <a:srgbClr val="000000"/>
                          </a:solidFill>
                          <a:latin typeface="Times New Roman" pitchFamily="18" charset="0"/>
                          <a:cs typeface="Times New Roman" pitchFamily="18" charset="0"/>
                        </a:rPr>
                        <a:t> When </a:t>
                      </a:r>
                      <a:r>
                        <a:rPr lang="en-US" sz="1400" b="0" i="0" u="none" strike="noStrike" dirty="0">
                          <a:solidFill>
                            <a:srgbClr val="000000"/>
                          </a:solidFill>
                          <a:latin typeface="Times New Roman" pitchFamily="18" charset="0"/>
                          <a:cs typeface="Times New Roman" pitchFamily="18" charset="0"/>
                        </a:rPr>
                        <a:t>account is not loaded but we are trying </a:t>
                      </a:r>
                      <a:r>
                        <a:rPr lang="en-US" sz="1400" b="0" i="0" u="none" strike="noStrike" dirty="0" smtClean="0">
                          <a:solidFill>
                            <a:srgbClr val="000000"/>
                          </a:solidFill>
                          <a:latin typeface="Times New Roman" pitchFamily="18" charset="0"/>
                          <a:cs typeface="Times New Roman" pitchFamily="18" charset="0"/>
                        </a:rPr>
                        <a:t>to</a:t>
                      </a:r>
                      <a:r>
                        <a:rPr lang="en-US" sz="1400" b="0" i="0" u="none" strike="noStrike" baseline="0" dirty="0" smtClean="0">
                          <a:solidFill>
                            <a:srgbClr val="000000"/>
                          </a:solidFill>
                          <a:latin typeface="Times New Roman" pitchFamily="18" charset="0"/>
                          <a:cs typeface="Times New Roman" pitchFamily="18" charset="0"/>
                        </a:rPr>
                        <a:t> load a </a:t>
                      </a:r>
                      <a:r>
                        <a:rPr lang="en-US" sz="1400" b="0" i="0" u="none" strike="noStrike" dirty="0" smtClean="0">
                          <a:solidFill>
                            <a:srgbClr val="000000"/>
                          </a:solidFill>
                          <a:latin typeface="Times New Roman" pitchFamily="18" charset="0"/>
                          <a:cs typeface="Times New Roman" pitchFamily="18" charset="0"/>
                        </a:rPr>
                        <a:t>Policy</a:t>
                      </a:r>
                      <a:r>
                        <a:rPr lang="en-US" sz="1400" b="0" i="0" u="none" strike="noStrike" dirty="0">
                          <a:solidFill>
                            <a:srgbClr val="000000"/>
                          </a:solidFill>
                          <a:latin typeface="Times New Roman" pitchFamily="18" charset="0"/>
                          <a:cs typeface="Times New Roman" pitchFamily="18"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618659">
                <a:tc>
                  <a:txBody>
                    <a:bodyPr/>
                    <a:lstStyle/>
                    <a:p>
                      <a:pPr algn="l" fontAlgn="b"/>
                      <a:r>
                        <a:rPr lang="en-US" sz="1400" b="0" i="0" u="none" strike="noStrike" dirty="0" smtClean="0">
                          <a:solidFill>
                            <a:srgbClr val="000000"/>
                          </a:solidFill>
                          <a:latin typeface="Times New Roman" pitchFamily="18" charset="0"/>
                          <a:cs typeface="Times New Roman" pitchFamily="18" charset="0"/>
                        </a:rPr>
                        <a:t> NO_Backing_Entity</a:t>
                      </a:r>
                      <a:endParaRPr lang="en-US" sz="1400" b="0" i="0" u="none" strike="noStrike" dirty="0">
                        <a:solidFill>
                          <a:srgbClr val="000000"/>
                        </a:solidFill>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1400" b="0" i="0" u="none" strike="noStrike" dirty="0" smtClean="0">
                          <a:solidFill>
                            <a:srgbClr val="000000"/>
                          </a:solidFill>
                          <a:latin typeface="Times New Roman" pitchFamily="18" charset="0"/>
                          <a:cs typeface="Times New Roman" pitchFamily="18" charset="0"/>
                        </a:rPr>
                        <a:t> When </a:t>
                      </a:r>
                      <a:r>
                        <a:rPr lang="en-US" sz="1400" b="0" i="0" u="none" strike="noStrike" dirty="0">
                          <a:solidFill>
                            <a:srgbClr val="000000"/>
                          </a:solidFill>
                          <a:latin typeface="Times New Roman" pitchFamily="18" charset="0"/>
                          <a:cs typeface="Times New Roman" pitchFamily="18" charset="0"/>
                        </a:rPr>
                        <a:t>there is a wrong path for the  populator  is being registered in the Registry.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618659">
                <a:tc>
                  <a:txBody>
                    <a:bodyPr/>
                    <a:lstStyle/>
                    <a:p>
                      <a:pPr algn="l" fontAlgn="b"/>
                      <a:r>
                        <a:rPr lang="en-US" sz="1400" b="0" i="0" u="none" strike="noStrike" dirty="0" smtClean="0">
                          <a:solidFill>
                            <a:srgbClr val="000000"/>
                          </a:solidFill>
                          <a:latin typeface="Times New Roman" pitchFamily="18" charset="0"/>
                          <a:cs typeface="Times New Roman" pitchFamily="18" charset="0"/>
                        </a:rPr>
                        <a:t> DB_Null_Constrain</a:t>
                      </a:r>
                      <a:endParaRPr lang="en-US" sz="1400" b="0" i="0" u="none" strike="noStrike" dirty="0">
                        <a:solidFill>
                          <a:srgbClr val="000000"/>
                        </a:solidFill>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1400" b="0" i="0" u="none" strike="noStrike" dirty="0" smtClean="0">
                          <a:solidFill>
                            <a:srgbClr val="000000"/>
                          </a:solidFill>
                          <a:latin typeface="Times New Roman" pitchFamily="18" charset="0"/>
                          <a:cs typeface="Times New Roman" pitchFamily="18" charset="0"/>
                        </a:rPr>
                        <a:t> When </a:t>
                      </a:r>
                      <a:r>
                        <a:rPr lang="en-US" sz="1400" b="0" i="0" u="none" strike="noStrike" dirty="0">
                          <a:solidFill>
                            <a:srgbClr val="000000"/>
                          </a:solidFill>
                          <a:latin typeface="Times New Roman" pitchFamily="18" charset="0"/>
                          <a:cs typeface="Times New Roman" pitchFamily="18" charset="0"/>
                        </a:rPr>
                        <a:t>a Null safe false value is </a:t>
                      </a:r>
                      <a:r>
                        <a:rPr lang="en-US" sz="1400" b="0" i="0" u="none" strike="noStrike" dirty="0" err="1">
                          <a:solidFill>
                            <a:srgbClr val="000000"/>
                          </a:solidFill>
                          <a:latin typeface="Times New Roman" pitchFamily="18" charset="0"/>
                          <a:cs typeface="Times New Roman" pitchFamily="18" charset="0"/>
                        </a:rPr>
                        <a:t>ont</a:t>
                      </a:r>
                      <a:r>
                        <a:rPr lang="en-US" sz="1400" b="0" i="0" u="none" strike="noStrike" dirty="0">
                          <a:solidFill>
                            <a:srgbClr val="000000"/>
                          </a:solidFill>
                          <a:latin typeface="Times New Roman" pitchFamily="18" charset="0"/>
                          <a:cs typeface="Times New Roman" pitchFamily="18" charset="0"/>
                        </a:rPr>
                        <a:t> being passed.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618659">
                <a:tc>
                  <a:txBody>
                    <a:bodyPr/>
                    <a:lstStyle/>
                    <a:p>
                      <a:pPr algn="l" fontAlgn="b"/>
                      <a:r>
                        <a:rPr lang="en-US" sz="1400" b="0" i="0" u="none" strike="noStrike" dirty="0" smtClean="0">
                          <a:solidFill>
                            <a:srgbClr val="000000"/>
                          </a:solidFill>
                          <a:latin typeface="Times New Roman" pitchFamily="18" charset="0"/>
                          <a:cs typeface="Times New Roman" pitchFamily="18" charset="0"/>
                        </a:rPr>
                        <a:t> Duplicate_Exception</a:t>
                      </a:r>
                      <a:endParaRPr lang="en-US" sz="1400" b="0" i="0" u="none" strike="noStrike" dirty="0">
                        <a:solidFill>
                          <a:srgbClr val="000000"/>
                        </a:solidFill>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1400" b="0" i="0" u="none" strike="noStrike" dirty="0" smtClean="0">
                          <a:solidFill>
                            <a:srgbClr val="000000"/>
                          </a:solidFill>
                          <a:latin typeface="Times New Roman" pitchFamily="18" charset="0"/>
                          <a:cs typeface="Times New Roman" pitchFamily="18" charset="0"/>
                        </a:rPr>
                        <a:t> When </a:t>
                      </a:r>
                      <a:r>
                        <a:rPr lang="en-US" sz="1400" b="0" i="0" u="none" strike="noStrike" dirty="0">
                          <a:solidFill>
                            <a:srgbClr val="000000"/>
                          </a:solidFill>
                          <a:latin typeface="Times New Roman" pitchFamily="18" charset="0"/>
                          <a:cs typeface="Times New Roman" pitchFamily="18" charset="0"/>
                        </a:rPr>
                        <a:t>a same public id is being passed.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031098">
                <a:tc>
                  <a:txBody>
                    <a:bodyPr/>
                    <a:lstStyle/>
                    <a:p>
                      <a:pPr algn="l" fontAlgn="b"/>
                      <a:r>
                        <a:rPr lang="en-US" sz="1400" b="0" i="0" u="none" strike="noStrike" dirty="0" smtClean="0">
                          <a:solidFill>
                            <a:srgbClr val="000000"/>
                          </a:solidFill>
                          <a:latin typeface="Times New Roman" pitchFamily="18" charset="0"/>
                          <a:cs typeface="Times New Roman" pitchFamily="18" charset="0"/>
                        </a:rPr>
                        <a:t> Specific </a:t>
                      </a:r>
                      <a:r>
                        <a:rPr lang="en-US" sz="1400" b="0" i="0" u="none" strike="noStrike" dirty="0">
                          <a:solidFill>
                            <a:srgbClr val="000000"/>
                          </a:solidFill>
                          <a:latin typeface="Times New Roman" pitchFamily="18" charset="0"/>
                          <a:cs typeface="Times New Roman" pitchFamily="18" charset="0"/>
                        </a:rPr>
                        <a:t>Exception : Producer Code Exception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DE9D9"/>
                    </a:solidFill>
                  </a:tcPr>
                </a:tc>
                <a:tc>
                  <a:txBody>
                    <a:bodyPr/>
                    <a:lstStyle/>
                    <a:p>
                      <a:pPr algn="l" fontAlgn="b"/>
                      <a:r>
                        <a:rPr lang="en-US" sz="1400" b="0" i="0" u="none" strike="noStrike" dirty="0" smtClean="0">
                          <a:solidFill>
                            <a:srgbClr val="000000"/>
                          </a:solidFill>
                          <a:latin typeface="Times New Roman" pitchFamily="18" charset="0"/>
                          <a:cs typeface="Times New Roman" pitchFamily="18" charset="0"/>
                        </a:rPr>
                        <a:t> Producer </a:t>
                      </a:r>
                      <a:r>
                        <a:rPr lang="en-US" sz="1400" b="0" i="0" u="none" strike="noStrike" dirty="0">
                          <a:solidFill>
                            <a:srgbClr val="000000"/>
                          </a:solidFill>
                          <a:latin typeface="Times New Roman" pitchFamily="18" charset="0"/>
                          <a:cs typeface="Times New Roman" pitchFamily="18" charset="0"/>
                        </a:rPr>
                        <a:t>Code is missing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Base Entities Provided for Data Migration	</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Entities for DM</a:t>
            </a:r>
          </a:p>
          <a:p>
            <a:pPr lvl="1"/>
            <a:r>
              <a:rPr lang="en-US" sz="2000" dirty="0" smtClean="0">
                <a:latin typeface="Times New Roman" pitchFamily="18" charset="0"/>
                <a:cs typeface="Times New Roman" pitchFamily="18" charset="0"/>
              </a:rPr>
              <a:t>MigrationAccountInfo_EXT</a:t>
            </a:r>
          </a:p>
          <a:p>
            <a:pPr lvl="1"/>
            <a:r>
              <a:rPr lang="en-US" sz="2000" dirty="0" smtClean="0">
                <a:latin typeface="Times New Roman" pitchFamily="18" charset="0"/>
                <a:cs typeface="Times New Roman" pitchFamily="18" charset="0"/>
              </a:rPr>
              <a:t>MigrationJobInfo_EXT</a:t>
            </a:r>
          </a:p>
          <a:p>
            <a:pPr lvl="1"/>
            <a:r>
              <a:rPr lang="en-US" sz="2000" dirty="0" smtClean="0">
                <a:latin typeface="Times New Roman" pitchFamily="18" charset="0"/>
                <a:cs typeface="Times New Roman" pitchFamily="18" charset="0"/>
              </a:rPr>
              <a:t>MigrationEntityID_EXT</a:t>
            </a:r>
          </a:p>
          <a:p>
            <a:pPr lvl="1"/>
            <a:r>
              <a:rPr lang="en-US" sz="2000" dirty="0" smtClean="0">
                <a:latin typeface="Times New Roman" pitchFamily="18" charset="0"/>
                <a:cs typeface="Times New Roman" pitchFamily="18" charset="0"/>
              </a:rPr>
              <a:t>MigrationLegayPolicy_EXT</a:t>
            </a:r>
          </a:p>
          <a:p>
            <a:pPr lvl="1"/>
            <a:r>
              <a:rPr lang="en-US" sz="2000" dirty="0" smtClean="0">
                <a:latin typeface="Times New Roman" pitchFamily="18" charset="0"/>
                <a:cs typeface="Times New Roman" pitchFamily="18" charset="0"/>
              </a:rPr>
              <a:t>MigraitonPolicyInfo_EXT</a:t>
            </a:r>
          </a:p>
          <a:p>
            <a:pPr lvl="1"/>
            <a:r>
              <a:rPr lang="en-US" sz="2000" dirty="0" smtClean="0">
                <a:latin typeface="Times New Roman" pitchFamily="18" charset="0"/>
                <a:cs typeface="Times New Roman" pitchFamily="18" charset="0"/>
              </a:rPr>
              <a:t>MigrationWorkConfigParameter_EXT</a:t>
            </a:r>
          </a:p>
          <a:p>
            <a:pPr lvl="1"/>
            <a:r>
              <a:rPr lang="en-US" sz="2000" dirty="0" smtClean="0">
                <a:latin typeface="Times New Roman" pitchFamily="18" charset="0"/>
                <a:cs typeface="Times New Roman" pitchFamily="18" charset="0"/>
              </a:rPr>
              <a:t>MigrationWorkConfig_EXT</a:t>
            </a:r>
          </a:p>
          <a:p>
            <a:pPr lvl="1"/>
            <a:r>
              <a:rPr lang="en-US" sz="2000" dirty="0" smtClean="0">
                <a:latin typeface="Times New Roman" pitchFamily="18" charset="0"/>
                <a:cs typeface="Times New Roman" pitchFamily="18" charset="0"/>
              </a:rPr>
              <a:t>MigrationPayloadType_EXT</a:t>
            </a:r>
          </a:p>
          <a:p>
            <a:pPr lvl="1">
              <a:buNone/>
            </a:pPr>
            <a:endParaRPr lang="en-US" sz="2000" dirty="0" smtClean="0">
              <a:latin typeface="Times New Roman" pitchFamily="18" charset="0"/>
              <a:cs typeface="Times New Roman" pitchFamily="18" charset="0"/>
            </a:endParaRPr>
          </a:p>
          <a:p>
            <a:pPr lvl="1">
              <a:buNone/>
            </a:pPr>
            <a:r>
              <a:rPr lang="en-US" sz="2000" dirty="0" smtClean="0">
                <a:latin typeface="Times New Roman" pitchFamily="18" charset="0"/>
                <a:cs typeface="Times New Roman" pitchFamily="18" charset="0"/>
              </a:rPr>
              <a:t>The first  three entities  have a special property called </a:t>
            </a:r>
            <a:r>
              <a:rPr lang="en-US" sz="2000" b="1" dirty="0" smtClean="0">
                <a:latin typeface="Times New Roman" pitchFamily="18" charset="0"/>
                <a:cs typeface="Times New Roman" pitchFamily="18" charset="0"/>
              </a:rPr>
              <a:t>Auto-Deletion </a:t>
            </a:r>
            <a:r>
              <a:rPr lang="en-US" sz="2000" dirty="0" smtClean="0">
                <a:latin typeface="Times New Roman" pitchFamily="18" charset="0"/>
                <a:cs typeface="Times New Roman" pitchFamily="18" charset="0"/>
              </a:rPr>
              <a:t>which payloads will be automatically removed once they are processed.</a:t>
            </a:r>
          </a:p>
          <a:p>
            <a:pPr>
              <a:buNone/>
            </a:pPr>
            <a:endParaRPr lang="en-US" dirty="0"/>
          </a:p>
        </p:txBody>
      </p:sp>
    </p:spTree>
    <p:extLst>
      <p:ext uri="{BB962C8B-B14F-4D97-AF65-F5344CB8AC3E}">
        <p14:creationId xmlns:p14="http://schemas.microsoft.com/office/powerpoint/2010/main" val="2781375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Flow of Data Migration</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0" name="Text Box 2"/>
          <p:cNvSpPr txBox="1">
            <a:spLocks noChangeArrowheads="1"/>
          </p:cNvSpPr>
          <p:nvPr/>
        </p:nvSpPr>
        <p:spPr bwMode="auto">
          <a:xfrm>
            <a:off x="1327050" y="2853050"/>
            <a:ext cx="914400" cy="533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spcAft>
                <a:spcPts val="1000"/>
              </a:spcAft>
            </a:pPr>
            <a:r>
              <a:rPr lang="en-US" sz="1400" dirty="0" smtClean="0">
                <a:latin typeface="Times New Roman" pitchFamily="18" charset="0"/>
                <a:cs typeface="Times New Roman" pitchFamily="18" charset="0"/>
              </a:rPr>
              <a:t>Legacy</a:t>
            </a:r>
            <a:endParaRPr lang="en-US" sz="1400" dirty="0">
              <a:latin typeface="Times New Roman" pitchFamily="18" charset="0"/>
              <a:cs typeface="Times New Roman" pitchFamily="18" charset="0"/>
            </a:endParaRPr>
          </a:p>
        </p:txBody>
      </p:sp>
      <p:sp>
        <p:nvSpPr>
          <p:cNvPr id="41" name="Text Box 3"/>
          <p:cNvSpPr txBox="1">
            <a:spLocks noChangeArrowheads="1"/>
          </p:cNvSpPr>
          <p:nvPr/>
        </p:nvSpPr>
        <p:spPr bwMode="auto">
          <a:xfrm>
            <a:off x="7651650" y="3996050"/>
            <a:ext cx="762000" cy="3429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spcAft>
                <a:spcPts val="1000"/>
              </a:spcAft>
            </a:pPr>
            <a:r>
              <a:rPr lang="en-US" sz="1400" dirty="0">
                <a:latin typeface="Times New Roman" pitchFamily="18" charset="0"/>
                <a:cs typeface="Times New Roman" pitchFamily="18" charset="0"/>
              </a:rPr>
              <a:t>PC</a:t>
            </a:r>
          </a:p>
        </p:txBody>
      </p:sp>
      <p:sp>
        <p:nvSpPr>
          <p:cNvPr id="42" name="Text Box 4"/>
          <p:cNvSpPr txBox="1">
            <a:spLocks noChangeArrowheads="1"/>
          </p:cNvSpPr>
          <p:nvPr/>
        </p:nvSpPr>
        <p:spPr bwMode="auto">
          <a:xfrm>
            <a:off x="6013350" y="2853050"/>
            <a:ext cx="914400" cy="5048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t"/>
          <a:lstStyle/>
          <a:p>
            <a:pPr>
              <a:spcAft>
                <a:spcPts val="1000"/>
              </a:spcAft>
            </a:pPr>
            <a:r>
              <a:rPr lang="en-US" sz="1400" dirty="0" smtClean="0">
                <a:latin typeface="Times New Roman" pitchFamily="18" charset="0"/>
                <a:cs typeface="Times New Roman" pitchFamily="18" charset="0"/>
              </a:rPr>
              <a:t>PCSTAGING</a:t>
            </a:r>
            <a:endParaRPr lang="en-US" sz="1400" dirty="0">
              <a:latin typeface="Times New Roman" pitchFamily="18" charset="0"/>
              <a:cs typeface="Times New Roman" pitchFamily="18" charset="0"/>
            </a:endParaRPr>
          </a:p>
          <a:p>
            <a:pPr>
              <a:spcAft>
                <a:spcPts val="1000"/>
              </a:spcAft>
            </a:pPr>
            <a:endParaRPr lang="en-US" sz="1100" dirty="0">
              <a:latin typeface="Calibri" pitchFamily="34" charset="0"/>
            </a:endParaRPr>
          </a:p>
          <a:p>
            <a:pPr>
              <a:spcAft>
                <a:spcPts val="1000"/>
              </a:spcAft>
            </a:pPr>
            <a:endParaRPr lang="en-US" sz="1100" dirty="0">
              <a:latin typeface="Calibri" pitchFamily="34" charset="0"/>
            </a:endParaRPr>
          </a:p>
          <a:p>
            <a:pPr>
              <a:spcAft>
                <a:spcPts val="1000"/>
              </a:spcAft>
            </a:pPr>
            <a:endParaRPr lang="en-US" sz="1100" dirty="0">
              <a:latin typeface="Calibri" pitchFamily="34" charset="0"/>
            </a:endParaRPr>
          </a:p>
          <a:p>
            <a:endParaRPr lang="en-US" dirty="0"/>
          </a:p>
        </p:txBody>
      </p:sp>
      <p:sp>
        <p:nvSpPr>
          <p:cNvPr id="43" name="Text Box 5"/>
          <p:cNvSpPr txBox="1">
            <a:spLocks noChangeArrowheads="1"/>
          </p:cNvSpPr>
          <p:nvPr/>
        </p:nvSpPr>
        <p:spPr bwMode="auto">
          <a:xfrm>
            <a:off x="7727850" y="2853050"/>
            <a:ext cx="914400" cy="5048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spcAft>
                <a:spcPts val="1000"/>
              </a:spcAft>
            </a:pPr>
            <a:r>
              <a:rPr lang="en-US" sz="1400" dirty="0">
                <a:latin typeface="Times New Roman" pitchFamily="18" charset="0"/>
                <a:cs typeface="Times New Roman" pitchFamily="18" charset="0"/>
              </a:rPr>
              <a:t>POLICY LOAD</a:t>
            </a:r>
          </a:p>
        </p:txBody>
      </p:sp>
      <p:sp>
        <p:nvSpPr>
          <p:cNvPr id="44" name="Text Box 6"/>
          <p:cNvSpPr txBox="1">
            <a:spLocks noChangeArrowheads="1"/>
          </p:cNvSpPr>
          <p:nvPr/>
        </p:nvSpPr>
        <p:spPr bwMode="auto">
          <a:xfrm>
            <a:off x="4422675" y="2853050"/>
            <a:ext cx="848572" cy="5048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spcAft>
                <a:spcPts val="1000"/>
              </a:spcAft>
            </a:pPr>
            <a:r>
              <a:rPr lang="en-US" sz="1200" dirty="0">
                <a:latin typeface="Times New Roman" pitchFamily="18" charset="0"/>
                <a:cs typeface="Times New Roman" pitchFamily="18" charset="0"/>
              </a:rPr>
              <a:t>SOURCE STAGING</a:t>
            </a:r>
          </a:p>
          <a:p>
            <a:pPr>
              <a:spcAft>
                <a:spcPts val="1000"/>
              </a:spcAft>
            </a:pPr>
            <a:endParaRPr lang="en-US" sz="1100" dirty="0">
              <a:latin typeface="Calibri" pitchFamily="34" charset="0"/>
            </a:endParaRPr>
          </a:p>
          <a:p>
            <a:endParaRPr lang="en-US" dirty="0"/>
          </a:p>
        </p:txBody>
      </p:sp>
      <p:cxnSp>
        <p:nvCxnSpPr>
          <p:cNvPr id="45" name="AutoShape 7"/>
          <p:cNvCxnSpPr>
            <a:cxnSpLocks noChangeShapeType="1"/>
            <a:stCxn id="40" idx="3"/>
            <a:endCxn id="49" idx="1"/>
          </p:cNvCxnSpPr>
          <p:nvPr/>
        </p:nvCxnSpPr>
        <p:spPr bwMode="auto">
          <a:xfrm>
            <a:off x="2241450" y="3119750"/>
            <a:ext cx="685800" cy="0"/>
          </a:xfrm>
          <a:prstGeom prst="straightConnector1">
            <a:avLst/>
          </a:prstGeom>
          <a:noFill/>
          <a:ln w="9525">
            <a:solidFill>
              <a:srgbClr val="000000"/>
            </a:solidFill>
            <a:round/>
            <a:headEnd/>
            <a:tailEnd type="triangle" w="med" len="med"/>
          </a:ln>
        </p:spPr>
      </p:cxnSp>
      <p:cxnSp>
        <p:nvCxnSpPr>
          <p:cNvPr id="46" name="AutoShape 8"/>
          <p:cNvCxnSpPr>
            <a:cxnSpLocks noChangeShapeType="1"/>
          </p:cNvCxnSpPr>
          <p:nvPr/>
        </p:nvCxnSpPr>
        <p:spPr bwMode="auto">
          <a:xfrm>
            <a:off x="3708300" y="3072125"/>
            <a:ext cx="714375" cy="9525"/>
          </a:xfrm>
          <a:prstGeom prst="straightConnector1">
            <a:avLst/>
          </a:prstGeom>
          <a:noFill/>
          <a:ln w="9525">
            <a:solidFill>
              <a:srgbClr val="000000"/>
            </a:solidFill>
            <a:round/>
            <a:headEnd/>
            <a:tailEnd type="triangle" w="med" len="med"/>
          </a:ln>
        </p:spPr>
      </p:cxnSp>
      <p:cxnSp>
        <p:nvCxnSpPr>
          <p:cNvPr id="47" name="AutoShape 9"/>
          <p:cNvCxnSpPr>
            <a:cxnSpLocks noChangeShapeType="1"/>
          </p:cNvCxnSpPr>
          <p:nvPr/>
        </p:nvCxnSpPr>
        <p:spPr bwMode="auto">
          <a:xfrm>
            <a:off x="5241825" y="3062600"/>
            <a:ext cx="771525" cy="9525"/>
          </a:xfrm>
          <a:prstGeom prst="straightConnector1">
            <a:avLst/>
          </a:prstGeom>
          <a:noFill/>
          <a:ln w="9525">
            <a:solidFill>
              <a:srgbClr val="000000"/>
            </a:solidFill>
            <a:round/>
            <a:headEnd/>
            <a:tailEnd type="triangle" w="med" len="med"/>
          </a:ln>
        </p:spPr>
      </p:cxnSp>
      <p:cxnSp>
        <p:nvCxnSpPr>
          <p:cNvPr id="48" name="AutoShape 10"/>
          <p:cNvCxnSpPr>
            <a:cxnSpLocks noChangeShapeType="1"/>
            <a:stCxn id="42" idx="3"/>
            <a:endCxn id="43" idx="1"/>
          </p:cNvCxnSpPr>
          <p:nvPr/>
        </p:nvCxnSpPr>
        <p:spPr bwMode="auto">
          <a:xfrm>
            <a:off x="6927750" y="3105463"/>
            <a:ext cx="800100" cy="0"/>
          </a:xfrm>
          <a:prstGeom prst="straightConnector1">
            <a:avLst/>
          </a:prstGeom>
          <a:noFill/>
          <a:ln w="9525">
            <a:solidFill>
              <a:srgbClr val="000000"/>
            </a:solidFill>
            <a:round/>
            <a:headEnd/>
            <a:tailEnd type="triangle" w="med" len="med"/>
          </a:ln>
        </p:spPr>
      </p:cxnSp>
      <p:sp>
        <p:nvSpPr>
          <p:cNvPr id="49" name="Text Box 11"/>
          <p:cNvSpPr txBox="1">
            <a:spLocks noChangeArrowheads="1"/>
          </p:cNvSpPr>
          <p:nvPr/>
        </p:nvSpPr>
        <p:spPr bwMode="auto">
          <a:xfrm>
            <a:off x="2927250" y="2853050"/>
            <a:ext cx="838200" cy="533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spcAft>
                <a:spcPts val="1000"/>
              </a:spcAft>
            </a:pPr>
            <a:r>
              <a:rPr lang="en-US" sz="1400" dirty="0">
                <a:latin typeface="Times New Roman" pitchFamily="18" charset="0"/>
                <a:cs typeface="Times New Roman" pitchFamily="18" charset="0"/>
              </a:rPr>
              <a:t>FTP</a:t>
            </a:r>
          </a:p>
        </p:txBody>
      </p:sp>
      <p:cxnSp>
        <p:nvCxnSpPr>
          <p:cNvPr id="50" name="AutoShape 12"/>
          <p:cNvCxnSpPr>
            <a:cxnSpLocks noChangeShapeType="1"/>
            <a:endCxn id="41" idx="0"/>
          </p:cNvCxnSpPr>
          <p:nvPr/>
        </p:nvCxnSpPr>
        <p:spPr bwMode="auto">
          <a:xfrm>
            <a:off x="8013600" y="3357875"/>
            <a:ext cx="19050" cy="638175"/>
          </a:xfrm>
          <a:prstGeom prst="straightConnector1">
            <a:avLst/>
          </a:prstGeom>
          <a:noFill/>
          <a:ln w="9525">
            <a:solidFill>
              <a:srgbClr val="000000"/>
            </a:solidFill>
            <a:round/>
            <a:headEnd/>
            <a:tailEnd type="triangle" w="med" len="med"/>
          </a:ln>
        </p:spPr>
      </p:cxnSp>
      <p:sp>
        <p:nvSpPr>
          <p:cNvPr id="51" name="TextBox 12"/>
          <p:cNvSpPr txBox="1">
            <a:spLocks noChangeArrowheads="1"/>
          </p:cNvSpPr>
          <p:nvPr/>
        </p:nvSpPr>
        <p:spPr bwMode="auto">
          <a:xfrm>
            <a:off x="2234525" y="2838200"/>
            <a:ext cx="732252" cy="307777"/>
          </a:xfrm>
          <a:prstGeom prst="rect">
            <a:avLst/>
          </a:prstGeom>
          <a:noFill/>
          <a:ln w="9525">
            <a:noFill/>
            <a:miter lim="800000"/>
            <a:headEnd/>
            <a:tailEnd/>
          </a:ln>
        </p:spPr>
        <p:txBody>
          <a:bodyPr wrap="none">
            <a:spAutoFit/>
          </a:bodyPr>
          <a:lstStyle/>
          <a:p>
            <a:r>
              <a:rPr lang="en-US" sz="1400" dirty="0">
                <a:latin typeface="Times New Roman" pitchFamily="18" charset="0"/>
                <a:cs typeface="Times New Roman" pitchFamily="18" charset="0"/>
              </a:rPr>
              <a:t>GATE1</a:t>
            </a:r>
          </a:p>
        </p:txBody>
      </p:sp>
      <p:sp>
        <p:nvSpPr>
          <p:cNvPr id="52" name="TextBox 13"/>
          <p:cNvSpPr txBox="1">
            <a:spLocks noChangeArrowheads="1"/>
          </p:cNvSpPr>
          <p:nvPr/>
        </p:nvSpPr>
        <p:spPr bwMode="auto">
          <a:xfrm>
            <a:off x="3765450" y="2826325"/>
            <a:ext cx="732252" cy="307777"/>
          </a:xfrm>
          <a:prstGeom prst="rect">
            <a:avLst/>
          </a:prstGeom>
          <a:noFill/>
          <a:ln w="9525">
            <a:noFill/>
            <a:miter lim="800000"/>
            <a:headEnd/>
            <a:tailEnd/>
          </a:ln>
        </p:spPr>
        <p:txBody>
          <a:bodyPr wrap="none">
            <a:spAutoFit/>
          </a:bodyPr>
          <a:lstStyle/>
          <a:p>
            <a:r>
              <a:rPr lang="en-US" sz="1400" dirty="0">
                <a:latin typeface="Times New Roman" pitchFamily="18" charset="0"/>
                <a:cs typeface="Times New Roman" pitchFamily="18" charset="0"/>
              </a:rPr>
              <a:t>GATE2</a:t>
            </a:r>
          </a:p>
        </p:txBody>
      </p:sp>
      <p:sp>
        <p:nvSpPr>
          <p:cNvPr id="53" name="TextBox 14"/>
          <p:cNvSpPr txBox="1">
            <a:spLocks noChangeArrowheads="1"/>
          </p:cNvSpPr>
          <p:nvPr/>
        </p:nvSpPr>
        <p:spPr bwMode="auto">
          <a:xfrm>
            <a:off x="5277575" y="2838200"/>
            <a:ext cx="732252" cy="307777"/>
          </a:xfrm>
          <a:prstGeom prst="rect">
            <a:avLst/>
          </a:prstGeom>
          <a:noFill/>
          <a:ln w="9525">
            <a:noFill/>
            <a:miter lim="800000"/>
            <a:headEnd/>
            <a:tailEnd/>
          </a:ln>
        </p:spPr>
        <p:txBody>
          <a:bodyPr wrap="none">
            <a:spAutoFit/>
          </a:bodyPr>
          <a:lstStyle/>
          <a:p>
            <a:r>
              <a:rPr lang="en-US" sz="1400" dirty="0">
                <a:latin typeface="Times New Roman" pitchFamily="18" charset="0"/>
                <a:cs typeface="Times New Roman" pitchFamily="18" charset="0"/>
              </a:rPr>
              <a:t>GATE3</a:t>
            </a:r>
          </a:p>
        </p:txBody>
      </p:sp>
      <p:sp>
        <p:nvSpPr>
          <p:cNvPr id="54" name="TextBox 15"/>
          <p:cNvSpPr txBox="1">
            <a:spLocks noChangeArrowheads="1"/>
          </p:cNvSpPr>
          <p:nvPr/>
        </p:nvSpPr>
        <p:spPr bwMode="auto">
          <a:xfrm>
            <a:off x="6989600" y="2861950"/>
            <a:ext cx="732252" cy="307777"/>
          </a:xfrm>
          <a:prstGeom prst="rect">
            <a:avLst/>
          </a:prstGeom>
          <a:noFill/>
          <a:ln w="9525">
            <a:noFill/>
            <a:miter lim="800000"/>
            <a:headEnd/>
            <a:tailEnd/>
          </a:ln>
        </p:spPr>
        <p:txBody>
          <a:bodyPr wrap="none">
            <a:spAutoFit/>
          </a:bodyPr>
          <a:lstStyle/>
          <a:p>
            <a:r>
              <a:rPr lang="en-US" sz="1400" dirty="0">
                <a:latin typeface="Times New Roman" pitchFamily="18" charset="0"/>
                <a:cs typeface="Times New Roman" pitchFamily="18" charset="0"/>
              </a:rPr>
              <a:t>GATE4</a:t>
            </a:r>
          </a:p>
        </p:txBody>
      </p:sp>
      <p:sp>
        <p:nvSpPr>
          <p:cNvPr id="55" name="TextBox 16"/>
          <p:cNvSpPr txBox="1">
            <a:spLocks noChangeArrowheads="1"/>
          </p:cNvSpPr>
          <p:nvPr/>
        </p:nvSpPr>
        <p:spPr bwMode="auto">
          <a:xfrm>
            <a:off x="7978225" y="3543800"/>
            <a:ext cx="732252" cy="307777"/>
          </a:xfrm>
          <a:prstGeom prst="rect">
            <a:avLst/>
          </a:prstGeom>
          <a:noFill/>
          <a:ln w="9525">
            <a:noFill/>
            <a:miter lim="800000"/>
            <a:headEnd/>
            <a:tailEnd/>
          </a:ln>
        </p:spPr>
        <p:txBody>
          <a:bodyPr wrap="none">
            <a:spAutoFit/>
          </a:bodyPr>
          <a:lstStyle/>
          <a:p>
            <a:r>
              <a:rPr lang="en-US" sz="1400" dirty="0">
                <a:latin typeface="Times New Roman" pitchFamily="18" charset="0"/>
                <a:cs typeface="Times New Roman" pitchFamily="18" charset="0"/>
              </a:rPr>
              <a:t>GATE5</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Data Migration</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Data Migration is a process of</a:t>
            </a:r>
            <a:r>
              <a:rPr lang="en-US" sz="2000" dirty="0" smtClean="0"/>
              <a:t> </a:t>
            </a:r>
            <a:r>
              <a:rPr lang="en-US" sz="2000" dirty="0" smtClean="0">
                <a:latin typeface="Times New Roman" pitchFamily="18" charset="0"/>
                <a:cs typeface="Times New Roman" pitchFamily="18" charset="0"/>
              </a:rPr>
              <a:t>transforming data from Source System(Legacy) to Policy Center by applying </a:t>
            </a: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ransformation and Cleansing Rules.</a:t>
            </a:r>
          </a:p>
          <a:p>
            <a:r>
              <a:rPr lang="en-US" sz="2000" dirty="0" smtClean="0">
                <a:latin typeface="Times New Roman" pitchFamily="18" charset="0"/>
                <a:cs typeface="Times New Roman" pitchFamily="18" charset="0"/>
              </a:rPr>
              <a:t>Once the Legacy data is moved to Policy Center via Renewal Transaction then going forward all the transaction for that policy will be handled in Policy Center retiring the Legacy system.</a:t>
            </a:r>
          </a:p>
          <a:p>
            <a:r>
              <a:rPr lang="en-US" sz="2000" dirty="0" err="1" smtClean="0">
                <a:latin typeface="Times New Roman" pitchFamily="18" charset="0"/>
                <a:cs typeface="Times New Roman" pitchFamily="18" charset="0"/>
              </a:rPr>
              <a:t>Guidewire</a:t>
            </a:r>
            <a:r>
              <a:rPr lang="en-US" sz="2000" dirty="0" smtClean="0">
                <a:latin typeface="Times New Roman" pitchFamily="18" charset="0"/>
                <a:cs typeface="Times New Roman" pitchFamily="18" charset="0"/>
              </a:rPr>
              <a:t> uses a Accelerator to do this transfer of data to Load data into Policy Center</a:t>
            </a:r>
            <a:r>
              <a:rPr lang="en-US" sz="2000" dirty="0" smtClean="0"/>
              <a:t>.</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Accelerator in turn functions with the help of GX Models, Populators, Entities, Classes and Interfaces.</a:t>
            </a:r>
          </a:p>
          <a:p>
            <a:pPr marL="174625" lvl="1" indent="0">
              <a:buNone/>
            </a:pPr>
            <a:endParaRPr lang="en-US" sz="2000" dirty="0" smtClean="0">
              <a:latin typeface="Times New Roman" pitchFamily="18" charset="0"/>
              <a:cs typeface="Times New Roman" pitchFamily="18" charset="0"/>
            </a:endParaRPr>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Control Flow</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Control Flow</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58722" name="Rounded Rectangle 1"/>
          <p:cNvSpPr>
            <a:spLocks noChangeArrowheads="1"/>
          </p:cNvSpPr>
          <p:nvPr/>
        </p:nvSpPr>
        <p:spPr bwMode="auto">
          <a:xfrm>
            <a:off x="704288" y="1164293"/>
            <a:ext cx="1076325" cy="762000"/>
          </a:xfrm>
          <a:prstGeom prst="roundRect">
            <a:avLst>
              <a:gd name="adj" fmla="val 16667"/>
            </a:avLst>
          </a:prstGeom>
          <a:ln>
            <a:solidFill>
              <a:srgbClr val="FFC000"/>
            </a:solidFill>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Work Queue Base</a:t>
            </a:r>
          </a:p>
        </p:txBody>
      </p:sp>
      <p:sp>
        <p:nvSpPr>
          <p:cNvPr id="158723" name="Rounded Rectangle 3"/>
          <p:cNvSpPr>
            <a:spLocks noChangeArrowheads="1"/>
          </p:cNvSpPr>
          <p:nvPr/>
        </p:nvSpPr>
        <p:spPr bwMode="auto">
          <a:xfrm>
            <a:off x="4580683" y="1159297"/>
            <a:ext cx="1076325" cy="762000"/>
          </a:xfrm>
          <a:prstGeom prst="roundRect">
            <a:avLst>
              <a:gd name="adj" fmla="val 16667"/>
            </a:avLst>
          </a:prstGeom>
          <a:ln>
            <a:solidFill>
              <a:srgbClr val="FFC000"/>
            </a:solidFill>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R="0" lvl="0" indent="0" algn="ctr" defTabSz="914400" fontAlgn="base">
              <a:lnSpc>
                <a:spcPct val="100000"/>
              </a:lnSpc>
              <a:spcBef>
                <a:spcPct val="0"/>
              </a:spcBef>
              <a:spcAft>
                <a:spcPts val="1000"/>
              </a:spcAft>
              <a:buClrTx/>
              <a:buSzTx/>
              <a:buFontTx/>
              <a:buNone/>
              <a:tabLst/>
            </a:pPr>
            <a:r>
              <a:rPr lang="en-US" sz="1200" dirty="0" smtClean="0">
                <a:solidFill>
                  <a:schemeClr val="tx1"/>
                </a:solidFill>
                <a:latin typeface="Times New Roman" pitchFamily="18" charset="0"/>
                <a:cs typeface="Times New Roman" pitchFamily="18" charset="0"/>
              </a:rPr>
              <a:t>CustomizedMigration Worker</a:t>
            </a:r>
          </a:p>
        </p:txBody>
      </p:sp>
      <p:sp>
        <p:nvSpPr>
          <p:cNvPr id="158724" name="Rounded Rectangle 4"/>
          <p:cNvSpPr>
            <a:spLocks noChangeArrowheads="1"/>
          </p:cNvSpPr>
          <p:nvPr/>
        </p:nvSpPr>
        <p:spPr bwMode="auto">
          <a:xfrm>
            <a:off x="2724725" y="1162789"/>
            <a:ext cx="1076325" cy="762000"/>
          </a:xfrm>
          <a:prstGeom prst="roundRect">
            <a:avLst>
              <a:gd name="adj" fmla="val 16667"/>
            </a:avLst>
          </a:prstGeom>
          <a:ln>
            <a:solidFill>
              <a:srgbClr val="FFC000"/>
            </a:solidFill>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algn="ctr" defTabSz="914400" fontAlgn="base">
              <a:spcBef>
                <a:spcPct val="0"/>
              </a:spcBef>
              <a:spcAft>
                <a:spcPts val="1000"/>
              </a:spcAft>
            </a:pPr>
            <a:r>
              <a:rPr lang="en-US" sz="1200" dirty="0" smtClean="0">
                <a:solidFill>
                  <a:schemeClr val="tx1"/>
                </a:solidFill>
                <a:latin typeface="Times New Roman" pitchFamily="18" charset="0"/>
                <a:cs typeface="Times New Roman" pitchFamily="18" charset="0"/>
              </a:rPr>
              <a:t>Migration Worker</a:t>
            </a:r>
          </a:p>
        </p:txBody>
      </p:sp>
      <p:sp>
        <p:nvSpPr>
          <p:cNvPr id="158725" name="Rounded Rectangle 5"/>
          <p:cNvSpPr>
            <a:spLocks noChangeArrowheads="1"/>
          </p:cNvSpPr>
          <p:nvPr/>
        </p:nvSpPr>
        <p:spPr bwMode="auto">
          <a:xfrm>
            <a:off x="6191546" y="3196166"/>
            <a:ext cx="1076325" cy="76200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lvl="0" algn="ctr" defTabSz="914400" fontAlgn="base">
              <a:spcBef>
                <a:spcPct val="0"/>
              </a:spcBef>
              <a:spcAft>
                <a:spcPts val="1000"/>
              </a:spcAft>
            </a:pPr>
            <a:r>
              <a:rPr lang="en-US" sz="1100" dirty="0" smtClean="0">
                <a:solidFill>
                  <a:schemeClr val="tx1"/>
                </a:solidFill>
                <a:latin typeface="Calibri" pitchFamily="34" charset="0"/>
                <a:cs typeface="Arial" pitchFamily="34" charset="0"/>
              </a:rPr>
              <a:t>Customized Transaction </a:t>
            </a:r>
            <a:r>
              <a:rPr kumimoji="0" lang="en-US" sz="1100" b="0" i="0" u="none" strike="noStrike" cap="none" normalizeH="0" baseline="0" dirty="0" smtClean="0">
                <a:ln>
                  <a:noFill/>
                </a:ln>
                <a:solidFill>
                  <a:schemeClr val="tx1"/>
                </a:solidFill>
                <a:effectLst/>
                <a:latin typeface="Calibri" pitchFamily="34" charset="0"/>
                <a:cs typeface="Arial" pitchFamily="34" charset="0"/>
              </a:rPr>
              <a:t>Container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8726" name="Rounded Rectangle 6"/>
          <p:cNvSpPr>
            <a:spLocks noChangeArrowheads="1"/>
          </p:cNvSpPr>
          <p:nvPr/>
        </p:nvSpPr>
        <p:spPr bwMode="auto">
          <a:xfrm>
            <a:off x="8617246" y="2513696"/>
            <a:ext cx="1076325" cy="762000"/>
          </a:xfrm>
          <a:prstGeom prst="roundRect">
            <a:avLst>
              <a:gd name="adj" fmla="val 19167"/>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Customized Transaction API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8727" name="Rounded Rectangle 7"/>
          <p:cNvSpPr>
            <a:spLocks noChangeArrowheads="1"/>
          </p:cNvSpPr>
          <p:nvPr/>
        </p:nvSpPr>
        <p:spPr bwMode="auto">
          <a:xfrm>
            <a:off x="3753146" y="4224866"/>
            <a:ext cx="1076325" cy="76200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Account API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8728" name="Rounded Rectangle 8"/>
          <p:cNvSpPr>
            <a:spLocks noChangeArrowheads="1"/>
          </p:cNvSpPr>
          <p:nvPr/>
        </p:nvSpPr>
        <p:spPr bwMode="auto">
          <a:xfrm>
            <a:off x="6177259" y="4243916"/>
            <a:ext cx="1076325" cy="76200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Submission API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8729" name="Rounded Rectangle 9"/>
          <p:cNvSpPr>
            <a:spLocks noChangeArrowheads="1"/>
          </p:cNvSpPr>
          <p:nvPr/>
        </p:nvSpPr>
        <p:spPr bwMode="auto">
          <a:xfrm>
            <a:off x="8598196" y="4224866"/>
            <a:ext cx="1076325" cy="76200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Renewal API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8730" name="Rounded Rectangle 10"/>
          <p:cNvSpPr>
            <a:spLocks noChangeArrowheads="1"/>
          </p:cNvSpPr>
          <p:nvPr/>
        </p:nvSpPr>
        <p:spPr bwMode="auto">
          <a:xfrm>
            <a:off x="6167734" y="5448766"/>
            <a:ext cx="1076325" cy="76200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Registry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8731" name="Rounded Rectangle 11"/>
          <p:cNvSpPr>
            <a:spLocks noChangeArrowheads="1"/>
          </p:cNvSpPr>
          <p:nvPr/>
        </p:nvSpPr>
        <p:spPr bwMode="auto">
          <a:xfrm>
            <a:off x="1988640" y="4248616"/>
            <a:ext cx="1076325" cy="76200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Base Entity Populator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58732" name="Straight Arrow Connector 12"/>
          <p:cNvCxnSpPr>
            <a:cxnSpLocks noChangeShapeType="1"/>
          </p:cNvCxnSpPr>
          <p:nvPr/>
        </p:nvCxnSpPr>
        <p:spPr bwMode="auto">
          <a:xfrm flipH="1" flipV="1">
            <a:off x="1761564" y="1528484"/>
            <a:ext cx="960633" cy="5993"/>
          </a:xfrm>
          <a:prstGeom prst="straightConnector1">
            <a:avLst/>
          </a:prstGeom>
          <a:noFill/>
          <a:ln w="6350">
            <a:solidFill>
              <a:srgbClr val="000000"/>
            </a:solidFill>
            <a:miter lim="800000"/>
            <a:headEnd/>
            <a:tailEnd type="triangle" w="med" len="med"/>
          </a:ln>
        </p:spPr>
      </p:cxnSp>
      <p:cxnSp>
        <p:nvCxnSpPr>
          <p:cNvPr id="158733" name="Elbow Connector 20"/>
          <p:cNvCxnSpPr>
            <a:cxnSpLocks noChangeShapeType="1"/>
            <a:endCxn id="158729" idx="0"/>
          </p:cNvCxnSpPr>
          <p:nvPr/>
        </p:nvCxnSpPr>
        <p:spPr bwMode="auto">
          <a:xfrm>
            <a:off x="7267871" y="3586691"/>
            <a:ext cx="1868488" cy="638175"/>
          </a:xfrm>
          <a:prstGeom prst="bentConnector2">
            <a:avLst/>
          </a:prstGeom>
          <a:noFill/>
          <a:ln w="6350">
            <a:solidFill>
              <a:srgbClr val="000000"/>
            </a:solidFill>
            <a:miter lim="800000"/>
            <a:headEnd/>
            <a:tailEnd type="triangle" w="med" len="med"/>
          </a:ln>
        </p:spPr>
      </p:cxnSp>
      <p:cxnSp>
        <p:nvCxnSpPr>
          <p:cNvPr id="158734" name="Elbow Connector 21"/>
          <p:cNvCxnSpPr>
            <a:cxnSpLocks noChangeShapeType="1"/>
            <a:endCxn id="158730" idx="1"/>
          </p:cNvCxnSpPr>
          <p:nvPr/>
        </p:nvCxnSpPr>
        <p:spPr bwMode="auto">
          <a:xfrm>
            <a:off x="4277021" y="5001091"/>
            <a:ext cx="1890713" cy="828675"/>
          </a:xfrm>
          <a:prstGeom prst="bentConnector3">
            <a:avLst>
              <a:gd name="adj1" fmla="val 126"/>
            </a:avLst>
          </a:prstGeom>
          <a:noFill/>
          <a:ln w="6350">
            <a:solidFill>
              <a:srgbClr val="000000"/>
            </a:solidFill>
            <a:miter lim="800000"/>
            <a:headEnd/>
            <a:tailEnd type="triangle" w="med" len="med"/>
          </a:ln>
        </p:spPr>
      </p:cxnSp>
      <p:cxnSp>
        <p:nvCxnSpPr>
          <p:cNvPr id="158735" name="Straight Arrow Connector 22"/>
          <p:cNvCxnSpPr>
            <a:cxnSpLocks noChangeShapeType="1"/>
            <a:stCxn id="158728" idx="2"/>
            <a:endCxn id="158730" idx="0"/>
          </p:cNvCxnSpPr>
          <p:nvPr/>
        </p:nvCxnSpPr>
        <p:spPr bwMode="auto">
          <a:xfrm flipH="1">
            <a:off x="6705897" y="5005916"/>
            <a:ext cx="9525" cy="442850"/>
          </a:xfrm>
          <a:prstGeom prst="straightConnector1">
            <a:avLst/>
          </a:prstGeom>
          <a:noFill/>
          <a:ln w="6350">
            <a:solidFill>
              <a:srgbClr val="000000"/>
            </a:solidFill>
            <a:miter lim="800000"/>
            <a:headEnd/>
            <a:tailEnd type="triangle" w="med" len="med"/>
          </a:ln>
        </p:spPr>
      </p:cxnSp>
      <p:cxnSp>
        <p:nvCxnSpPr>
          <p:cNvPr id="158736" name="Elbow Connector 23"/>
          <p:cNvCxnSpPr>
            <a:cxnSpLocks noChangeShapeType="1"/>
            <a:endCxn id="158730" idx="3"/>
          </p:cNvCxnSpPr>
          <p:nvPr/>
        </p:nvCxnSpPr>
        <p:spPr bwMode="auto">
          <a:xfrm rot="10800000" flipV="1">
            <a:off x="7244059" y="5010616"/>
            <a:ext cx="1890712" cy="819150"/>
          </a:xfrm>
          <a:prstGeom prst="bentConnector3">
            <a:avLst>
              <a:gd name="adj1" fmla="val -378"/>
            </a:avLst>
          </a:prstGeom>
          <a:noFill/>
          <a:ln w="6350">
            <a:solidFill>
              <a:srgbClr val="000000"/>
            </a:solidFill>
            <a:miter lim="800000"/>
            <a:headEnd/>
            <a:tailEnd type="triangle" w="med" len="med"/>
          </a:ln>
        </p:spPr>
      </p:cxnSp>
      <p:sp>
        <p:nvSpPr>
          <p:cNvPr id="158738" name="Text Box 2"/>
          <p:cNvSpPr txBox="1">
            <a:spLocks noChangeArrowheads="1"/>
          </p:cNvSpPr>
          <p:nvPr/>
        </p:nvSpPr>
        <p:spPr bwMode="auto">
          <a:xfrm>
            <a:off x="1860889" y="1309409"/>
            <a:ext cx="971550" cy="266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(Extends)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8739" name="Text Box 19"/>
          <p:cNvSpPr txBox="1">
            <a:spLocks noChangeArrowheads="1"/>
          </p:cNvSpPr>
          <p:nvPr/>
        </p:nvSpPr>
        <p:spPr bwMode="auto">
          <a:xfrm>
            <a:off x="3836422" y="1286614"/>
            <a:ext cx="971550" cy="266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(Extends)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8740" name="Text Box 20"/>
          <p:cNvSpPr txBox="1">
            <a:spLocks noChangeArrowheads="1"/>
          </p:cNvSpPr>
          <p:nvPr/>
        </p:nvSpPr>
        <p:spPr bwMode="auto">
          <a:xfrm>
            <a:off x="5299002" y="2507310"/>
            <a:ext cx="1609725" cy="428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(Execute Migration Process)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58741" name="Elbow Connector 2"/>
          <p:cNvCxnSpPr>
            <a:cxnSpLocks noChangeShapeType="1"/>
            <a:endCxn id="158726" idx="2"/>
          </p:cNvCxnSpPr>
          <p:nvPr/>
        </p:nvCxnSpPr>
        <p:spPr bwMode="auto">
          <a:xfrm flipV="1">
            <a:off x="7248821" y="3275696"/>
            <a:ext cx="1906588" cy="199107"/>
          </a:xfrm>
          <a:prstGeom prst="bentConnector2">
            <a:avLst/>
          </a:prstGeom>
          <a:noFill/>
          <a:ln w="6350">
            <a:solidFill>
              <a:srgbClr val="000000"/>
            </a:solidFill>
            <a:miter lim="800000"/>
            <a:headEnd/>
            <a:tailEnd type="triangle" w="med" len="med"/>
          </a:ln>
        </p:spPr>
      </p:cxnSp>
      <p:cxnSp>
        <p:nvCxnSpPr>
          <p:cNvPr id="158742" name="Straight Arrow Connector 12"/>
          <p:cNvCxnSpPr>
            <a:cxnSpLocks noChangeShapeType="1"/>
          </p:cNvCxnSpPr>
          <p:nvPr/>
        </p:nvCxnSpPr>
        <p:spPr bwMode="auto">
          <a:xfrm flipH="1">
            <a:off x="3786764" y="1524204"/>
            <a:ext cx="795817" cy="535"/>
          </a:xfrm>
          <a:prstGeom prst="straightConnector1">
            <a:avLst/>
          </a:prstGeom>
          <a:noFill/>
          <a:ln w="6350">
            <a:solidFill>
              <a:srgbClr val="000000"/>
            </a:solidFill>
            <a:miter lim="800000"/>
            <a:headEnd/>
            <a:tailEnd type="triangle" w="med" len="med"/>
          </a:ln>
        </p:spPr>
      </p:cxnSp>
      <p:cxnSp>
        <p:nvCxnSpPr>
          <p:cNvPr id="158743" name="Straight Arrow Connector 15"/>
          <p:cNvCxnSpPr>
            <a:cxnSpLocks noChangeShapeType="1"/>
            <a:endCxn id="158725" idx="0"/>
          </p:cNvCxnSpPr>
          <p:nvPr/>
        </p:nvCxnSpPr>
        <p:spPr bwMode="auto">
          <a:xfrm>
            <a:off x="6718533" y="2380489"/>
            <a:ext cx="11176" cy="815677"/>
          </a:xfrm>
          <a:prstGeom prst="straightConnector1">
            <a:avLst/>
          </a:prstGeom>
          <a:noFill/>
          <a:ln w="6350">
            <a:solidFill>
              <a:srgbClr val="000000"/>
            </a:solidFill>
            <a:miter lim="800000"/>
            <a:headEnd/>
            <a:tailEnd type="triangle" w="med" len="med"/>
          </a:ln>
        </p:spPr>
      </p:cxnSp>
      <p:cxnSp>
        <p:nvCxnSpPr>
          <p:cNvPr id="158744" name="Straight Arrow Connector 22"/>
          <p:cNvCxnSpPr>
            <a:cxnSpLocks noChangeShapeType="1"/>
            <a:stCxn id="158725" idx="2"/>
            <a:endCxn id="158728" idx="0"/>
          </p:cNvCxnSpPr>
          <p:nvPr/>
        </p:nvCxnSpPr>
        <p:spPr bwMode="auto">
          <a:xfrm flipH="1">
            <a:off x="6715422" y="3958166"/>
            <a:ext cx="14287" cy="285750"/>
          </a:xfrm>
          <a:prstGeom prst="straightConnector1">
            <a:avLst/>
          </a:prstGeom>
          <a:noFill/>
          <a:ln w="6350">
            <a:solidFill>
              <a:srgbClr val="000000"/>
            </a:solidFill>
            <a:miter lim="800000"/>
            <a:headEnd/>
            <a:tailEnd type="triangle" w="med" len="med"/>
          </a:ln>
        </p:spPr>
      </p:cxnSp>
      <p:cxnSp>
        <p:nvCxnSpPr>
          <p:cNvPr id="47" name="Straight Arrow Connector 12"/>
          <p:cNvCxnSpPr>
            <a:cxnSpLocks noChangeShapeType="1"/>
          </p:cNvCxnSpPr>
          <p:nvPr/>
        </p:nvCxnSpPr>
        <p:spPr bwMode="auto">
          <a:xfrm flipH="1">
            <a:off x="3295946" y="5933971"/>
            <a:ext cx="2876551" cy="9525"/>
          </a:xfrm>
          <a:prstGeom prst="straightConnector1">
            <a:avLst/>
          </a:prstGeom>
          <a:noFill/>
          <a:ln w="6350">
            <a:solidFill>
              <a:srgbClr val="000000"/>
            </a:solidFill>
            <a:miter lim="800000"/>
            <a:headEnd/>
            <a:tailEnd type="triangle" w="med" len="med"/>
          </a:ln>
        </p:spPr>
      </p:cxnSp>
      <p:sp>
        <p:nvSpPr>
          <p:cNvPr id="50" name="Text Box 19"/>
          <p:cNvSpPr txBox="1">
            <a:spLocks noChangeArrowheads="1"/>
          </p:cNvSpPr>
          <p:nvPr/>
        </p:nvSpPr>
        <p:spPr bwMode="auto">
          <a:xfrm>
            <a:off x="7658396" y="3257219"/>
            <a:ext cx="971550" cy="266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(Extends)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Rounded Rectangle 4"/>
          <p:cNvSpPr>
            <a:spLocks noChangeArrowheads="1"/>
          </p:cNvSpPr>
          <p:nvPr/>
        </p:nvSpPr>
        <p:spPr bwMode="auto">
          <a:xfrm>
            <a:off x="7997017" y="1618645"/>
            <a:ext cx="1076325" cy="76200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Abstract Migration Process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Rounded Rectangle 4"/>
          <p:cNvSpPr>
            <a:spLocks noChangeArrowheads="1"/>
          </p:cNvSpPr>
          <p:nvPr/>
        </p:nvSpPr>
        <p:spPr bwMode="auto">
          <a:xfrm>
            <a:off x="6182453" y="1619016"/>
            <a:ext cx="1076325" cy="76200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Data Migration Process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5" name="Text Box 19"/>
          <p:cNvSpPr txBox="1">
            <a:spLocks noChangeArrowheads="1"/>
          </p:cNvSpPr>
          <p:nvPr/>
        </p:nvSpPr>
        <p:spPr bwMode="auto">
          <a:xfrm>
            <a:off x="7226902" y="1790144"/>
            <a:ext cx="971550" cy="266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(Extends)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6" name="Straight Arrow Connector 12"/>
          <p:cNvCxnSpPr>
            <a:cxnSpLocks noChangeShapeType="1"/>
          </p:cNvCxnSpPr>
          <p:nvPr/>
        </p:nvCxnSpPr>
        <p:spPr bwMode="auto">
          <a:xfrm flipV="1">
            <a:off x="7245331" y="2013092"/>
            <a:ext cx="738239" cy="371"/>
          </a:xfrm>
          <a:prstGeom prst="straightConnector1">
            <a:avLst/>
          </a:prstGeom>
          <a:noFill/>
          <a:ln w="6350">
            <a:solidFill>
              <a:srgbClr val="000000"/>
            </a:solidFill>
            <a:miter lim="800000"/>
            <a:headEnd/>
            <a:tailEnd type="triangle" w="med" len="med"/>
          </a:ln>
        </p:spPr>
      </p:cxnSp>
      <p:cxnSp>
        <p:nvCxnSpPr>
          <p:cNvPr id="62" name="Elbow Connector 20"/>
          <p:cNvCxnSpPr>
            <a:cxnSpLocks noChangeShapeType="1"/>
            <a:stCxn id="158725" idx="1"/>
            <a:endCxn id="158727" idx="0"/>
          </p:cNvCxnSpPr>
          <p:nvPr/>
        </p:nvCxnSpPr>
        <p:spPr bwMode="auto">
          <a:xfrm rot="10800000" flipV="1">
            <a:off x="4291310" y="3577166"/>
            <a:ext cx="1900237" cy="647700"/>
          </a:xfrm>
          <a:prstGeom prst="bentConnector2">
            <a:avLst/>
          </a:prstGeom>
          <a:noFill/>
          <a:ln w="6350">
            <a:solidFill>
              <a:srgbClr val="000000"/>
            </a:solidFill>
            <a:miter lim="800000"/>
            <a:headEnd/>
            <a:tailEnd type="triangle" w="med" len="med"/>
          </a:ln>
        </p:spPr>
      </p:cxnSp>
      <p:cxnSp>
        <p:nvCxnSpPr>
          <p:cNvPr id="34" name="Elbow Connector 33"/>
          <p:cNvCxnSpPr>
            <a:stCxn id="158723" idx="3"/>
            <a:endCxn id="28" idx="1"/>
          </p:cNvCxnSpPr>
          <p:nvPr/>
        </p:nvCxnSpPr>
        <p:spPr>
          <a:xfrm>
            <a:off x="5657008" y="1540297"/>
            <a:ext cx="525445" cy="459719"/>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3" name="Rounded Rectangle 11"/>
          <p:cNvSpPr>
            <a:spLocks noChangeArrowheads="1"/>
          </p:cNvSpPr>
          <p:nvPr/>
        </p:nvSpPr>
        <p:spPr bwMode="auto">
          <a:xfrm>
            <a:off x="2028646" y="5448766"/>
            <a:ext cx="1076325" cy="76200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dirty="0" smtClean="0">
                <a:solidFill>
                  <a:schemeClr val="tx1"/>
                </a:solidFill>
                <a:latin typeface="Calibri" pitchFamily="34" charset="0"/>
                <a:cs typeface="Arial" pitchFamily="34" charset="0"/>
              </a:rPr>
              <a:t>Customized E</a:t>
            </a:r>
            <a:r>
              <a:rPr kumimoji="0" lang="en-US" sz="1100" b="0" i="0" u="none" strike="noStrike" cap="none" normalizeH="0" baseline="0" dirty="0" smtClean="0">
                <a:ln>
                  <a:noFill/>
                </a:ln>
                <a:solidFill>
                  <a:schemeClr val="tx1"/>
                </a:solidFill>
                <a:effectLst/>
                <a:latin typeface="Calibri" pitchFamily="34" charset="0"/>
                <a:cs typeface="Arial" pitchFamily="34" charset="0"/>
              </a:rPr>
              <a:t>ntity Populator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Control Flow</a:t>
            </a:r>
            <a:r>
              <a:rPr lang="en-US" sz="2800" b="1" dirty="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82602" y="1431093"/>
            <a:ext cx="9591789" cy="4806884"/>
          </a:xfrm>
        </p:spPr>
        <p:txBody>
          <a:bodyPr/>
          <a:lstStyle/>
          <a:p>
            <a:r>
              <a:rPr lang="en-US" sz="2000" dirty="0" smtClean="0">
                <a:latin typeface="Times New Roman" pitchFamily="18" charset="0"/>
                <a:cs typeface="Times New Roman" pitchFamily="18" charset="0"/>
              </a:rPr>
              <a:t>From the Batch Process UI, CustomizedMigrationWorker class is called, it extends Migration worker in turn it extends WorkQueueBase.</a:t>
            </a:r>
          </a:p>
          <a:p>
            <a:r>
              <a:rPr lang="en-US" sz="2000" dirty="0" smtClean="0">
                <a:latin typeface="Times New Roman" pitchFamily="18" charset="0"/>
                <a:cs typeface="Times New Roman" pitchFamily="18" charset="0"/>
              </a:rPr>
              <a:t>In MigrationWorker, DataMigrationProcess class object is created where executeMigration() method is called.</a:t>
            </a:r>
          </a:p>
          <a:p>
            <a:r>
              <a:rPr lang="en-US" sz="2000" dirty="0" smtClean="0">
                <a:latin typeface="Times New Roman" pitchFamily="18" charset="0"/>
                <a:cs typeface="Times New Roman" pitchFamily="18" charset="0"/>
              </a:rPr>
              <a:t>DataMigrationProcess class extends AbstractMigrationProcess.</a:t>
            </a:r>
          </a:p>
          <a:p>
            <a:r>
              <a:rPr lang="en-US" sz="2000" dirty="0" smtClean="0">
                <a:latin typeface="Times New Roman" pitchFamily="18" charset="0"/>
                <a:cs typeface="Times New Roman" pitchFamily="18" charset="0"/>
              </a:rPr>
              <a:t>On calling executeMigration() method, the payload is processed and the TransactionAPI is set using CustomizedTransactionContainer which extends CustomizedTransactionAPI.</a:t>
            </a:r>
          </a:p>
          <a:p>
            <a:r>
              <a:rPr lang="en-US" sz="2000" dirty="0" smtClean="0">
                <a:latin typeface="Times New Roman" pitchFamily="18" charset="0"/>
                <a:cs typeface="Times New Roman" pitchFamily="18" charset="0"/>
              </a:rPr>
              <a:t>The sending XML may be Account, Submission or Renewal and it enters the corresponding API.</a:t>
            </a:r>
          </a:p>
          <a:p>
            <a:r>
              <a:rPr lang="en-US" sz="2000" dirty="0" smtClean="0">
                <a:latin typeface="Times New Roman" pitchFamily="18" charset="0"/>
                <a:cs typeface="Times New Roman" pitchFamily="18" charset="0"/>
              </a:rPr>
              <a:t>In Registry class a set of entity processing entries are found which leads to corresponding populator classes.</a:t>
            </a:r>
          </a:p>
          <a:p>
            <a:r>
              <a:rPr lang="en-US" sz="2000" dirty="0" smtClean="0">
                <a:latin typeface="Times New Roman" pitchFamily="18" charset="0"/>
                <a:cs typeface="Times New Roman" pitchFamily="18" charset="0"/>
              </a:rPr>
              <a:t>If no populator class is defined for a particular entity then BaseEntityPopulator takes care for the population of values.</a:t>
            </a:r>
          </a:p>
          <a:p>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GX Models</a:t>
            </a:r>
            <a:endParaRPr lang="en-US" dirty="0"/>
          </a:p>
        </p:txBody>
      </p:sp>
    </p:spTree>
    <p:extLst>
      <p:ext uri="{BB962C8B-B14F-4D97-AF65-F5344CB8AC3E}">
        <p14:creationId xmlns:p14="http://schemas.microsoft.com/office/powerpoint/2010/main" val="3134422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GX Models</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GX model is XML standard being followed by </a:t>
            </a:r>
            <a:r>
              <a:rPr lang="en-US" sz="2000" dirty="0" err="1" smtClean="0">
                <a:latin typeface="Times New Roman" pitchFamily="18" charset="0"/>
                <a:cs typeface="Times New Roman" pitchFamily="18" charset="0"/>
              </a:rPr>
              <a:t>Guidewire</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GX Model can be created for entities only, with the extension of .</a:t>
            </a:r>
            <a:r>
              <a:rPr lang="en-US" sz="2000" dirty="0" err="1" smtClean="0">
                <a:latin typeface="Times New Roman" pitchFamily="18" charset="0"/>
                <a:cs typeface="Times New Roman" pitchFamily="18" charset="0"/>
              </a:rPr>
              <a:t>gx</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Every entity can have a GX Model(it also can have more than one in a different package).</a:t>
            </a:r>
          </a:p>
          <a:p>
            <a:r>
              <a:rPr lang="en-US" sz="2000" dirty="0" smtClean="0">
                <a:latin typeface="Times New Roman" pitchFamily="18" charset="0"/>
                <a:cs typeface="Times New Roman" pitchFamily="18" charset="0"/>
              </a:rPr>
              <a:t>It will have all the columns defined in the GX including foreign key , Array keys, type list.</a:t>
            </a:r>
          </a:p>
          <a:p>
            <a:r>
              <a:rPr lang="en-US" sz="2000" dirty="0" smtClean="0">
                <a:latin typeface="Times New Roman" pitchFamily="18" charset="0"/>
                <a:cs typeface="Times New Roman" pitchFamily="18" charset="0"/>
              </a:rPr>
              <a:t>Additional to the entities columns, derived values can also be defined here, but it will not be saved to database. It is mainly for some calculations.</a:t>
            </a:r>
          </a:p>
          <a:p>
            <a:r>
              <a:rPr lang="en-US" sz="2000" dirty="0" smtClean="0">
                <a:latin typeface="Times New Roman" pitchFamily="18" charset="0"/>
                <a:cs typeface="Times New Roman" pitchFamily="18" charset="0"/>
              </a:rPr>
              <a:t>Using the GX models XSD’s are framed and which is given to Informatica team to frame or structure the XML.</a:t>
            </a:r>
          </a:p>
          <a:p>
            <a:r>
              <a:rPr lang="en-US" sz="2000" dirty="0" smtClean="0">
                <a:latin typeface="Times New Roman" pitchFamily="18" charset="0"/>
                <a:cs typeface="Times New Roman" pitchFamily="18" charset="0"/>
              </a:rPr>
              <a:t>The elements in the incoming XML’s are processed using GX models(like a kind of validating the XML structure).</a:t>
            </a:r>
          </a:p>
          <a:p>
            <a:r>
              <a:rPr lang="en-US" sz="2000" dirty="0" smtClean="0">
                <a:latin typeface="Times New Roman" pitchFamily="18" charset="0"/>
                <a:cs typeface="Times New Roman" pitchFamily="18" charset="0"/>
              </a:rPr>
              <a:t>Once it is successfully validated then the control is passed to Populator.</a:t>
            </a:r>
          </a:p>
          <a:p>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ppt_Template_Capgemini</Template>
  <TotalTime>6900</TotalTime>
  <Words>1881</Words>
  <Application>Microsoft Office PowerPoint</Application>
  <PresentationFormat>A4 Paper (210x297 mm)</PresentationFormat>
  <Paragraphs>257</Paragraphs>
  <Slides>30</Slides>
  <Notes>1</Notes>
  <HiddenSlides>1</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Helvetica Light</vt:lpstr>
      <vt:lpstr>Times New Roman</vt:lpstr>
      <vt:lpstr>Wingdings</vt:lpstr>
      <vt:lpstr>ppt_Template_Capgemini</vt:lpstr>
      <vt:lpstr>Closing slides</vt:lpstr>
      <vt:lpstr>Section break</vt:lpstr>
      <vt:lpstr>think-cell Slide</vt:lpstr>
      <vt:lpstr>PC Data Conversion Gosu</vt:lpstr>
      <vt:lpstr>Contents</vt:lpstr>
      <vt:lpstr>Flow of Data Migration</vt:lpstr>
      <vt:lpstr>Data Migration</vt:lpstr>
      <vt:lpstr>Gosu Control Flow</vt:lpstr>
      <vt:lpstr>Control Flow</vt:lpstr>
      <vt:lpstr>Control Flow </vt:lpstr>
      <vt:lpstr>GX Models</vt:lpstr>
      <vt:lpstr>GX Models</vt:lpstr>
      <vt:lpstr>Creating a GX Model</vt:lpstr>
      <vt:lpstr>Sample GX Model</vt:lpstr>
      <vt:lpstr>Add or Remove Values to GX Model</vt:lpstr>
      <vt:lpstr>PowerPoint Presentation</vt:lpstr>
      <vt:lpstr>Populator </vt:lpstr>
      <vt:lpstr>Base Entity Populator</vt:lpstr>
      <vt:lpstr>Cont…</vt:lpstr>
      <vt:lpstr>Registry</vt:lpstr>
      <vt:lpstr>Example  </vt:lpstr>
      <vt:lpstr>Cont…</vt:lpstr>
      <vt:lpstr>Batch Process and XML execution from Migration Tables</vt:lpstr>
      <vt:lpstr>Data Migration Table </vt:lpstr>
      <vt:lpstr>Cont…</vt:lpstr>
      <vt:lpstr>Explanation of XML Elements -- Account XML.</vt:lpstr>
      <vt:lpstr>Sample XML Structure</vt:lpstr>
      <vt:lpstr>Properties File</vt:lpstr>
      <vt:lpstr>XSD Schema</vt:lpstr>
      <vt:lpstr>XSD Schema</vt:lpstr>
      <vt:lpstr>Common Errors  </vt:lpstr>
      <vt:lpstr>Base Entities Provided for Data Migration </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Conversion - Amerisure</dc:title>
  <dc:subject>ppt Template</dc:subject>
  <dc:creator>Sidhanta Kumar Kar</dc:creator>
  <cp:lastModifiedBy>Subbiah, Parvathi</cp:lastModifiedBy>
  <cp:revision>286</cp:revision>
  <dcterms:created xsi:type="dcterms:W3CDTF">2014-08-13T05:42:44Z</dcterms:created>
  <dcterms:modified xsi:type="dcterms:W3CDTF">2018-04-26T07:35:32Z</dcterms:modified>
</cp:coreProperties>
</file>