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 id="2147483785" r:id="rId2"/>
    <p:sldMasterId id="2147483797" r:id="rId3"/>
  </p:sldMasterIdLst>
  <p:notesMasterIdLst>
    <p:notesMasterId r:id="rId50"/>
  </p:notesMasterIdLst>
  <p:handoutMasterIdLst>
    <p:handoutMasterId r:id="rId51"/>
  </p:handoutMasterIdLst>
  <p:sldIdLst>
    <p:sldId id="1192" r:id="rId4"/>
    <p:sldId id="1299" r:id="rId5"/>
    <p:sldId id="1300" r:id="rId6"/>
    <p:sldId id="1557" r:id="rId7"/>
    <p:sldId id="1558" r:id="rId8"/>
    <p:sldId id="1560" r:id="rId9"/>
    <p:sldId id="1631" r:id="rId10"/>
    <p:sldId id="1589" r:id="rId11"/>
    <p:sldId id="1562" r:id="rId12"/>
    <p:sldId id="1563" r:id="rId13"/>
    <p:sldId id="1564" r:id="rId14"/>
    <p:sldId id="1565" r:id="rId15"/>
    <p:sldId id="1566" r:id="rId16"/>
    <p:sldId id="1567" r:id="rId17"/>
    <p:sldId id="1568" r:id="rId18"/>
    <p:sldId id="1569" r:id="rId19"/>
    <p:sldId id="1570" r:id="rId20"/>
    <p:sldId id="1617" r:id="rId21"/>
    <p:sldId id="1615" r:id="rId22"/>
    <p:sldId id="1616" r:id="rId23"/>
    <p:sldId id="1590" r:id="rId24"/>
    <p:sldId id="1572" r:id="rId25"/>
    <p:sldId id="1573" r:id="rId26"/>
    <p:sldId id="1620" r:id="rId27"/>
    <p:sldId id="1619" r:id="rId28"/>
    <p:sldId id="1626" r:id="rId29"/>
    <p:sldId id="1614" r:id="rId30"/>
    <p:sldId id="1608" r:id="rId31"/>
    <p:sldId id="1602" r:id="rId32"/>
    <p:sldId id="1611" r:id="rId33"/>
    <p:sldId id="1605" r:id="rId34"/>
    <p:sldId id="1609" r:id="rId35"/>
    <p:sldId id="1622" r:id="rId36"/>
    <p:sldId id="1623" r:id="rId37"/>
    <p:sldId id="1624" r:id="rId38"/>
    <p:sldId id="1625" r:id="rId39"/>
    <p:sldId id="1627" r:id="rId40"/>
    <p:sldId id="1603" r:id="rId41"/>
    <p:sldId id="1612" r:id="rId42"/>
    <p:sldId id="1593" r:id="rId43"/>
    <p:sldId id="1594" r:id="rId44"/>
    <p:sldId id="1595" r:id="rId45"/>
    <p:sldId id="1597" r:id="rId46"/>
    <p:sldId id="1587" r:id="rId47"/>
    <p:sldId id="1628" r:id="rId48"/>
    <p:sldId id="1632" r:id="rId49"/>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009900"/>
    <a:srgbClr val="0033CC"/>
    <a:srgbClr val="FF0000"/>
    <a:srgbClr val="FFFF00"/>
    <a:srgbClr val="CCFFCC"/>
    <a:srgbClr val="3366FF"/>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13" autoAdjust="0"/>
    <p:restoredTop sz="72784" autoAdjust="0"/>
  </p:normalViewPr>
  <p:slideViewPr>
    <p:cSldViewPr snapToGrid="0">
      <p:cViewPr varScale="1">
        <p:scale>
          <a:sx n="96" d="100"/>
          <a:sy n="96" d="100"/>
        </p:scale>
        <p:origin x="-1476" y="-102"/>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3" d="100"/>
          <a:sy n="63" d="100"/>
        </p:scale>
        <p:origin x="-870"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handoutMaster" Target="handoutMasters/handoutMaster1.xml"/><Relationship Id="rId3" Type="http://schemas.openxmlformats.org/officeDocument/2006/relationships/slideMaster" Target="slideMasters/slideMaster3.xml"/></Relationships>
</file>

<file path=ppt/_rels/viewProps.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slide" Target="slides/slide8.xml"/><Relationship Id="rId1" Type="http://schemas.openxmlformats.org/officeDocument/2006/relationships/slide" Target="slides/slide3.xml"/><Relationship Id="rId6" Type="http://schemas.openxmlformats.org/officeDocument/2006/relationships/slide" Target="slides/slide39.xml"/><Relationship Id="rId5" Type="http://schemas.openxmlformats.org/officeDocument/2006/relationships/slide" Target="slides/slide30.xml"/><Relationship Id="rId4"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29F75386-BB08-4DEC-BA81-73482E23AE05}" type="slidenum">
              <a:rPr lang="en-US" altLang="en-US"/>
              <a:pPr>
                <a:defRPr/>
              </a:pPr>
              <a:t>‹#›</a:t>
            </a:fld>
            <a:endParaRPr lang="en-US" altLang="en-US" dirty="0"/>
          </a:p>
        </p:txBody>
      </p:sp>
    </p:spTree>
    <p:extLst>
      <p:ext uri="{BB962C8B-B14F-4D97-AF65-F5344CB8AC3E}">
        <p14:creationId xmlns:p14="http://schemas.microsoft.com/office/powerpoint/2010/main" val="2918334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Introduction to the Product Model - </a:t>
            </a:r>
            <a:fld id="{28B0F438-7DE8-4A7F-BCA4-594FB1D5EAF5}"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D3A18E74-BCC8-4128-9F6F-FF5C0FAADFA1}"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Tree>
    <p:extLst>
      <p:ext uri="{BB962C8B-B14F-4D97-AF65-F5344CB8AC3E}">
        <p14:creationId xmlns:p14="http://schemas.microsoft.com/office/powerpoint/2010/main" val="107084086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969634BD-5F6B-4214-BB26-C9A3A3555BDD}"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0837"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4D93A9C8-C8F2-4D8D-91DF-EAAB0DBB8F34}"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4"/>
          <p:cNvSpPr>
            <a:spLocks noGrp="1" noRot="1" noChangeAspect="1" noChangeArrowheads="1" noTextEdit="1"/>
          </p:cNvSpPr>
          <p:nvPr>
            <p:ph type="sldImg"/>
          </p:nvPr>
        </p:nvSpPr>
        <p:spPr>
          <a:ln/>
        </p:spPr>
      </p:sp>
      <p:sp>
        <p:nvSpPr>
          <p:cNvPr id="5837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PolicyCenter Product Model provides the definitions of the products that PolicyCenter offers. These definitions are called patterns, and it is the pattern that is responsible for creating the actual instances of a product, a policy line, or a coverage, for example. The product model contains a large number of patterns.</a:t>
            </a:r>
          </a:p>
          <a:p>
            <a:pPr eaLnBrk="1" hangingPunct="1"/>
            <a:r>
              <a:rPr lang="en-US" smtClean="0"/>
              <a:t>Most of the pattern entities have pattern in their name, the exception is the Product entity. The most important pattern entities are show in the diagram above. They are:</a:t>
            </a:r>
          </a:p>
          <a:p>
            <a:pPr lvl="1" eaLnBrk="1" hangingPunct="1"/>
            <a:r>
              <a:rPr lang="en-US" smtClean="0"/>
              <a:t>Product </a:t>
            </a:r>
          </a:p>
          <a:p>
            <a:pPr lvl="1" eaLnBrk="1" hangingPunct="1"/>
            <a:r>
              <a:rPr lang="en-US" smtClean="0"/>
              <a:t>PolicyLine Patterns </a:t>
            </a:r>
          </a:p>
          <a:p>
            <a:pPr lvl="1" eaLnBrk="1" hangingPunct="1"/>
            <a:r>
              <a:rPr lang="en-US" smtClean="0"/>
              <a:t>Coverage Patterns </a:t>
            </a:r>
          </a:p>
          <a:p>
            <a:pPr lvl="1" eaLnBrk="1" hangingPunct="1"/>
            <a:r>
              <a:rPr lang="en-US" smtClean="0"/>
              <a:t>CoverageTerm Patterns</a:t>
            </a:r>
          </a:p>
          <a:p>
            <a:pPr eaLnBrk="1" hangingPunct="1"/>
            <a:r>
              <a:rPr lang="en-US" smtClean="0"/>
              <a:t>The following slides describe the various core patterns.</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0A62FCF1-079F-4D44-89FE-AEBF47129DF8}"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4"/>
          <p:cNvSpPr>
            <a:spLocks noGrp="1" noRot="1" noChangeAspect="1" noChangeArrowheads="1" noTextEdit="1"/>
          </p:cNvSpPr>
          <p:nvPr>
            <p:ph type="sldImg"/>
          </p:nvPr>
        </p:nvSpPr>
        <p:spPr>
          <a:ln/>
        </p:spPr>
      </p:sp>
      <p:sp>
        <p:nvSpPr>
          <p:cNvPr id="5939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product is an offering available to an applicant at the Submission Manager screen in PolicyCenter. A product is a pattern used to create policy instances. Each product is listed on a separate row of the Submission Manager.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1AAB46A6-FF0D-4CB8-9B28-3F2C93E63FD4}"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20" name="Rectangle 4"/>
          <p:cNvSpPr>
            <a:spLocks noGrp="1" noRot="1" noChangeAspect="1" noChangeArrowheads="1" noTextEdit="1"/>
          </p:cNvSpPr>
          <p:nvPr>
            <p:ph type="sldImg"/>
          </p:nvPr>
        </p:nvSpPr>
        <p:spPr>
          <a:ln/>
        </p:spPr>
      </p:sp>
      <p:sp>
        <p:nvSpPr>
          <p:cNvPr id="6042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PolicyCenter uses policy line patterns to create policy line instances.</a:t>
            </a:r>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40398376-4935-4711-BD4E-7DC6C102C061}"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4" name="Rectangle 4"/>
          <p:cNvSpPr>
            <a:spLocks noGrp="1" noRot="1" noChangeAspect="1" noChangeArrowheads="1" noTextEdit="1"/>
          </p:cNvSpPr>
          <p:nvPr>
            <p:ph type="sldImg"/>
          </p:nvPr>
        </p:nvSpPr>
        <p:spPr>
          <a:ln/>
        </p:spPr>
      </p:sp>
      <p:sp>
        <p:nvSpPr>
          <p:cNvPr id="6144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coverable is an exposure to risk that can be protected by the policy. A coverable may be a tangible property item, a location, a jurisdiction, or the policy itself. Within PolicyCenter, Guidewire makes the policy line a coverable to represent the named insureds. Coverages are attached only to coverables.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05C05C33-C1BF-48C2-991D-6AE2BD286AA4}"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8" name="Rectangle 4"/>
          <p:cNvSpPr>
            <a:spLocks noGrp="1" noRot="1" noChangeAspect="1" noChangeArrowheads="1" noTextEdit="1"/>
          </p:cNvSpPr>
          <p:nvPr>
            <p:ph type="sldImg"/>
          </p:nvPr>
        </p:nvSpPr>
        <p:spPr>
          <a:ln/>
        </p:spPr>
      </p:sp>
      <p:sp>
        <p:nvSpPr>
          <p:cNvPr id="6246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9D358B5C-0E31-4883-A43F-C2D78899AE9A}"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634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2" name="Rectangle 4"/>
          <p:cNvSpPr>
            <a:spLocks noGrp="1" noRot="1" noChangeAspect="1" noChangeArrowheads="1" noTextEdit="1"/>
          </p:cNvSpPr>
          <p:nvPr>
            <p:ph type="sldImg"/>
          </p:nvPr>
        </p:nvSpPr>
        <p:spPr>
          <a:ln/>
        </p:spPr>
      </p:sp>
      <p:sp>
        <p:nvSpPr>
          <p:cNvPr id="6349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coverage pattern is a pattern used to create a coverage, which is a type of loss covered by a policy. Note that PolicyCenter always adds coverage categories, containing one or more coverages.</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FC3E7912-75FB-4581-95F7-78C1129E416B}"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645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6" name="Rectangle 4"/>
          <p:cNvSpPr>
            <a:spLocks noGrp="1" noRot="1" noChangeAspect="1" noChangeArrowheads="1" noTextEdit="1"/>
          </p:cNvSpPr>
          <p:nvPr>
            <p:ph type="sldImg"/>
          </p:nvPr>
        </p:nvSpPr>
        <p:spPr>
          <a:ln/>
        </p:spPr>
      </p:sp>
      <p:sp>
        <p:nvSpPr>
          <p:cNvPr id="6451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coverage term pattern is a pattern used to create coverage terms. A coverage term is a value that specifies the extent, degree, or attribute of coverage. A limit is one example of a coverage term. </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D30DF855-9AEB-4E44-8D5B-41653F643DAD}"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40" name="Rectangle 4"/>
          <p:cNvSpPr>
            <a:spLocks noGrp="1" noRot="1" noChangeAspect="1" noChangeArrowheads="1" noTextEdit="1"/>
          </p:cNvSpPr>
          <p:nvPr>
            <p:ph type="sldImg"/>
          </p:nvPr>
        </p:nvSpPr>
        <p:spPr>
          <a:ln/>
        </p:spPr>
      </p:sp>
      <p:sp>
        <p:nvSpPr>
          <p:cNvPr id="6554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question set is a collection of questions that the applicant answers during the submission. The answers can be used to determine whether or not an applicant qualifies for a given product and can also be used to gather information relevant to the premium of the policy created from that product.</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1DEDEBA0-335A-4DAD-BF7E-2A9190C57B52}"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modifier pattern affects the rating of coverages on a policy. The cost or premium value changes based on modifier value.</a:t>
            </a:r>
          </a:p>
          <a:p>
            <a:pPr eaLnBrk="1" hangingPunct="1"/>
            <a:r>
              <a:rPr lang="en-US" smtClean="0"/>
              <a:t>Product level modifiers can also be added. They are called ProductModifiers. They are applied to product only for multi-line policies such as CPP (Commercial Package). They apply to all policy lines on a policy. An example is the “IRPM”  (Individual Risk Premium Modification) which affects rating of coverages for all lines within CPP.</a:t>
            </a:r>
          </a:p>
          <a:p>
            <a:pPr eaLnBrk="1" hangingPunct="1"/>
            <a:r>
              <a:rPr lang="en-US" smtClean="0"/>
              <a:t/>
            </a:r>
            <a:br>
              <a:rPr lang="en-US" smtClean="0"/>
            </a:br>
            <a:endParaRPr lang="en-US" smtClean="0"/>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CB5CCCC7-59A8-4FBD-9906-031864101DFF}"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675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Exclusions are categorized into three types:</a:t>
            </a:r>
          </a:p>
          <a:p>
            <a:pPr eaLnBrk="1" hangingPunct="1"/>
            <a:r>
              <a:rPr lang="en-US" b="1" smtClean="0"/>
              <a:t>Line-level Booleans</a:t>
            </a:r>
          </a:p>
          <a:p>
            <a:pPr eaLnBrk="1" hangingPunct="1"/>
            <a:r>
              <a:rPr lang="en-US" smtClean="0"/>
              <a:t>The majority of exclusions are simply examples of "exclude this type of thing from the policy". They can be thought of as booleans at a line level that the user chooses to select or not select, and forms inference can be driven from this. These exclusions can be put in the product model as an exclusion tied to the policyline with no terms associated. </a:t>
            </a:r>
          </a:p>
          <a:p>
            <a:pPr eaLnBrk="1" hangingPunct="1"/>
            <a:r>
              <a:rPr lang="en-US" b="1" smtClean="0"/>
              <a:t>Lists of Excluded Items</a:t>
            </a:r>
          </a:p>
          <a:p>
            <a:pPr eaLnBrk="1" hangingPunct="1"/>
            <a:r>
              <a:rPr lang="en-US" smtClean="0"/>
              <a:t>Many exclusions are lists of excluded things that get included on a schedule form. If something is being excluded, much less information needs to be collected about it than if it's covered. So, for example, a list of excluded locations is very different than a list of policy locations not only because they're functionally entirely different, but also because about all you need for an excluded location is a description. This type of exclusion cannot be modeled in the product model because the product model does not support lists for data entry. An example of this type of exclusion can be seen in WC. On the WC Options screen, there is a list of excluded workplaces collected. The excluded workplace is a separate entity with a few fields defined, and the policyline has an array of these entities. </a:t>
            </a:r>
          </a:p>
          <a:p>
            <a:pPr eaLnBrk="1" hangingPunct="1"/>
            <a:r>
              <a:rPr lang="en-US" b="1" smtClean="0"/>
              <a:t>Restrictions on a Particular Coverage</a:t>
            </a:r>
          </a:p>
          <a:p>
            <a:pPr eaLnBrk="1" hangingPunct="1"/>
            <a:r>
              <a:rPr lang="en-US" smtClean="0"/>
              <a:t>Some exclusions are related specifically to a particular coverage and optionally exclude something from that coverage. These exclusions are reasonably thought of as covterms and not modeled as separate exclusions in the product model. This type of exclusion can be seen in PA. The PIP Basic NY coverage has a typelist covterm for "Exclude Medical" that allows the user to optionally specify an exclusion from NY PIP.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83FD2706-6F9C-4657-A7BB-49F78B0755B6}"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B172DA17-B223-4E84-A406-0A4D17DF7404}"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Conditions might be optional values that apply to all the coverages on a policy, like an aggregate policy limit or a maximum covered item value. A common case is a deductible that's shared by many different coverages, but the coverages are each selected individually and might be attached to different coverables. </a:t>
            </a:r>
          </a:p>
          <a:p>
            <a:pPr eaLnBrk="1" hangingPunct="1"/>
            <a:r>
              <a:rPr lang="en-US" smtClean="0"/>
              <a:t>Also note that only optional conditions must necessarily be put into the product model. Standard conditions like "you will pay your bill" need not actually be in the product model and can simply be text on the standard policy forms.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6C21F176-9E9D-4723-9BCB-0E246F5880B7}"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B6449EE7-7060-4F5B-85C3-ACFD9C3460EE}"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60" name="Rectangle 4"/>
          <p:cNvSpPr>
            <a:spLocks noGrp="1" noRot="1" noChangeAspect="1" noChangeArrowheads="1" noTextEdit="1"/>
          </p:cNvSpPr>
          <p:nvPr>
            <p:ph type="sldImg"/>
          </p:nvPr>
        </p:nvSpPr>
        <p:spPr>
          <a:ln/>
        </p:spPr>
      </p:sp>
      <p:sp>
        <p:nvSpPr>
          <p:cNvPr id="7066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Exactly which product model entities are available is a function of values stored on the policy itself. Often, the set of states named on the policy restrict the availability of a product model entity. For example, the product model may define that a particular kind of form is available in California and Nevada only. If the policy is for a building in New York, the form would not be available for selection from within PolicyCenter. Note, however, that it is possible for other properties of the policy to restrict the availability of a particular product model entity. </a:t>
            </a:r>
          </a:p>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ED5AA364-5444-4E5F-91AA-3B8D54F75E36}"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716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4" name="Rectangle 4"/>
          <p:cNvSpPr>
            <a:spLocks noGrp="1" noRot="1" noChangeAspect="1" noChangeArrowheads="1" noTextEdit="1"/>
          </p:cNvSpPr>
          <p:nvPr>
            <p:ph type="sldImg"/>
          </p:nvPr>
        </p:nvSpPr>
        <p:spPr>
          <a:ln/>
        </p:spPr>
      </p:sp>
      <p:sp>
        <p:nvSpPr>
          <p:cNvPr id="7168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Availability – as set in the product model (in Guidewire </a:t>
            </a:r>
            <a:r>
              <a:rPr lang="en-US" dirty="0" smtClean="0"/>
              <a:t>Product Designer) </a:t>
            </a:r>
            <a:r>
              <a:rPr lang="en-US" dirty="0" smtClean="0"/>
              <a:t>– determines if PolicyCenter exposes that pattern in the UI. In some cases, for example, in the Submission Manager, PolicyCenter applies other criteria as well.  </a:t>
            </a:r>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FE9A149E-2AF0-4359-96A8-19C60DCBB307}"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727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performance for an availability lookup table is much better than that of an availability script. Consequently, Guidewire recommends that you specify availability through the availability table whenever possible. (Some product model screens contain an availability table only and do not contain an availability script field at all.)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5E2A0580-01EB-460C-94BD-B5476A57CFBB}"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737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PolicyCenter controls the availability of an entity through the use of the following mechanisms: lookup tables, availability scripts, grandfathering, and offerings. To determine if a particular product model entity is available, PolicyCenter first consults the appropriate lookup table to determine the initial set S of available entities. The set S may be a quite restricted subset of all the possible entities named in the product model. After PolicyCenter determines the initial set of available entities, it then applies an availability script (if one exits) to each member of S to possibly filter out more elements. The availability script is an arbitrary Boolean-valued Gosu expression that you can use to further limit the available elements. This availability script is often empty, in which case PolicyCenter considers all elements of S available. The availability script can only reduce which entities are available from within PolicyCenter.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3C1DD6F6-666F-4C48-AA67-DC03649EC916}"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747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All of the product model patterns have availability logic, except for policy line patterns.</a:t>
            </a:r>
          </a:p>
          <a:p>
            <a:pPr eaLnBrk="1" hangingPunct="1"/>
            <a:r>
              <a:rPr lang="en-US" smtClean="0"/>
              <a:t>There is no availability for policy line patterns because policy line patterns are so closely tied to products that availability logic would almost always be stored at the product level. There would never be a need to have a product available and yet not have an underlying policy line pattern available.</a:t>
            </a:r>
          </a:p>
          <a:p>
            <a:pPr eaLnBrk="1" hangingPunct="1"/>
            <a:r>
              <a:rPr lang="en-US" smtClean="0"/>
              <a:t>Note that Modifier patterns provide additional information for the rating engine to use to adjust the policy premium (or some portion of the premium).</a:t>
            </a:r>
          </a:p>
          <a:p>
            <a:pPr eaLnBrk="1" hangingPunct="1"/>
            <a:r>
              <a:rPr lang="en-US" smtClean="0"/>
              <a:t>The availability for product level patterns can be set through lookup table only.</a:t>
            </a:r>
          </a:p>
          <a:p>
            <a:pPr eaLnBrk="1" hangingPunct="1"/>
            <a:r>
              <a:rPr lang="en-US" smtClean="0"/>
              <a:t>The availability for coverage patterns can be set through lookup tables, availability scripts and grandfathering.</a:t>
            </a:r>
          </a:p>
          <a:p>
            <a:pPr eaLnBrk="1" hangingPunct="1"/>
            <a:r>
              <a:rPr lang="en-US" smtClean="0"/>
              <a:t>Availability in the user interface means that a coverage (or any other pattern on which the availability is set), either shows up or does not show up in the application.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0BB67F39-B5D6-4E27-A8CE-276794141C6A}"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757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6F907B08-A47C-42E5-A8E1-C4075FA097C5}"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768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1E93E8A5-D6A6-434B-B494-5915B6373650}"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778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Renewals start processing months in advance of their effective date and are subject to the availability rules in force on their effective date. Consequently, renewals may already exist when the state approves the coverage for the carrier. Hence one needs to set the availability date of any filed changes separately for new business and for renewals. The availability date of new business could be set much earlier than the availability date for renewals, because a submission rarely has a processing time of more than a week. (This is done by adding a Boolean column in the Availability lookup table.)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1CEB6D94-1E97-4762-8117-FB65BD2B7744}"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A8529D22-F8CE-4268-A574-FE6525051352}"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788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C49A108A-677F-4670-A334-E764D3488EB8}"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798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product model pattern may be grandfathered, meaning that it is available if it already exists on a policy, even if it is unavailable according to both its availability table and script. This permits product model entities to remain on a policy even past their "normal" expiration dates, but once the entity is removed from the policy it cannot be added back. Grandfathering may be restricted to a certain set of states. </a:t>
            </a:r>
          </a:p>
          <a:p>
            <a:pPr eaLnBrk="1" hangingPunct="1"/>
            <a:r>
              <a:rPr lang="en-US" smtClean="0"/>
              <a:t>If a carrier wishes to discontinue a coverage, they would update the state with their new rating rules, new forms, new underwriting rules, and when the changes will go into effect. Carriers will frequently not wish to irritate existing customers by changing their policies unnecessarily at renewal, so frequently the filed changes will only be used against new customers. Existing customers who already have the discontinued coverage will have their coverage "grandfathered" and allowed to continue indefinitely, even through renewals. </a:t>
            </a:r>
          </a:p>
          <a:p>
            <a:pPr eaLnBrk="1" hangingPunct="1"/>
            <a:r>
              <a:rPr lang="en-US" smtClean="0"/>
              <a:t>For example, the carrier could decide that a particular coverage is offered in California until December 2007 and then grandfathered until December 2009. This same coverage is also offered in Nevada until October 2007 and then grandfathered until May 2010.</a:t>
            </a:r>
          </a:p>
          <a:p>
            <a:pPr algn="ctr" eaLnBrk="1" hangingPunct="1"/>
            <a:r>
              <a:rPr lang="en-US" smtClean="0"/>
              <a:t>(Continued)</a:t>
            </a:r>
          </a:p>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A19474CE-1BEC-4A85-B6EF-A1ED01B642EE}"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808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Grandfathering use cases:</a:t>
            </a:r>
          </a:p>
          <a:p>
            <a:pPr eaLnBrk="1" hangingPunct="1"/>
            <a:r>
              <a:rPr lang="en-US" b="1" smtClean="0"/>
              <a:t>Unavailable for all use together</a:t>
            </a:r>
          </a:p>
          <a:p>
            <a:pPr eaLnBrk="1" hangingPunct="1"/>
            <a:r>
              <a:rPr lang="en-US" smtClean="0"/>
              <a:t>Not all discontinued patterns will be grandfathered. In some situations, the existing pattern can no longer be supported by the carrier and so must be discontinued from all use. The pattern should not be available at the next renewal period for existing business or to any new business, but should be available to policy changes on the existing period for existing business. (The existing reference date lookup logic is taking care of this appropriately already.) </a:t>
            </a:r>
          </a:p>
          <a:p>
            <a:pPr eaLnBrk="1" hangingPunct="1"/>
            <a:r>
              <a:rPr lang="en-US" b="1" smtClean="0"/>
              <a:t>Unavailable for new business, grandfathered if already in use</a:t>
            </a:r>
          </a:p>
          <a:p>
            <a:pPr eaLnBrk="1" hangingPunct="1"/>
            <a:r>
              <a:rPr lang="en-US" smtClean="0"/>
              <a:t>In the case of grandfathering, whether or not an existing coverage can continue to be used could be filed with language indicating that the coverage will be allowed to continue where it is already in use, but there will be no new usages. In this scenario, the decision of whether the pattern is available is make on a policy-by-policy basis, strictly depending upon whether the coverage is already present on the policy. </a:t>
            </a:r>
          </a:p>
          <a:p>
            <a:pPr eaLnBrk="1" hangingPunct="1"/>
            <a:endParaRPr lang="en-US" smtClean="0"/>
          </a:p>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AAED91D1-499A-40C2-AF66-B940CCBCFB3F}"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819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next couple of slides show the different case scenarios in the user interface with the above availability logic.</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D72303AB-B0D8-4F6C-A282-E6FEE207DE8D}"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829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First, the availability in the table is checked. Hence for the above submission created on 08/01/2013, the medical payments coverage is available.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96AA9E45-4621-45A0-817F-1F7DF65D660F}" type="slidenum">
              <a:rPr lang="en-US" altLang="en-US" sz="1200" b="0" smtClean="0">
                <a:solidFill>
                  <a:schemeClr val="tx1"/>
                </a:solidFill>
              </a:rPr>
              <a:pPr eaLnBrk="1" hangingPunct="1"/>
              <a:t>35</a:t>
            </a:fld>
            <a:endParaRPr lang="en-US" altLang="en-US" sz="1200" b="0" smtClean="0">
              <a:solidFill>
                <a:schemeClr val="tx1"/>
              </a:solidFill>
            </a:endParaRPr>
          </a:p>
        </p:txBody>
      </p:sp>
      <p:sp>
        <p:nvSpPr>
          <p:cNvPr id="839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Note that the medical payment coverage is not available to the above submission since it is discontinued from 01/01/2014 to new customers as per the availability table - (</a:t>
            </a:r>
            <a:r>
              <a:rPr lang="en-US" dirty="0" err="1" smtClean="0"/>
              <a:t>EndEffectiveDate</a:t>
            </a:r>
            <a:r>
              <a:rPr lang="en-US" dirty="0" smtClean="0"/>
              <a:t> = 01/01/14 in the Availability table).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347DC244-F7A8-47DD-942E-37EAB11D79A8}" type="slidenum">
              <a:rPr lang="en-US" altLang="en-US" sz="1200" b="0" smtClean="0">
                <a:solidFill>
                  <a:schemeClr val="tx1"/>
                </a:solidFill>
              </a:rPr>
              <a:pPr eaLnBrk="1" hangingPunct="1"/>
              <a:t>36</a:t>
            </a:fld>
            <a:endParaRPr lang="en-US" altLang="en-US" sz="1200" b="0" smtClean="0">
              <a:solidFill>
                <a:schemeClr val="tx1"/>
              </a:solidFill>
            </a:endParaRPr>
          </a:p>
        </p:txBody>
      </p:sp>
      <p:sp>
        <p:nvSpPr>
          <p:cNvPr id="849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coverage is available for renewals since the policy was created on 08/01/2013 and the coverage is made available to existing customers only through Grandfathering specifying CA as a Grandfathered state.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9F8B9BDC-3A75-4927-A9F6-4496112AEC53}" type="slidenum">
              <a:rPr lang="en-US" altLang="en-US" sz="1200" b="0" smtClean="0">
                <a:solidFill>
                  <a:schemeClr val="tx1"/>
                </a:solidFill>
              </a:rPr>
              <a:pPr eaLnBrk="1" hangingPunct="1"/>
              <a:t>37</a:t>
            </a:fld>
            <a:endParaRPr lang="en-US" altLang="en-US" sz="1200" b="0" smtClean="0">
              <a:solidFill>
                <a:schemeClr val="tx1"/>
              </a:solidFill>
            </a:endParaRPr>
          </a:p>
        </p:txBody>
      </p:sp>
      <p:sp>
        <p:nvSpPr>
          <p:cNvPr id="860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4BABD8C0-F377-4E79-B13E-43684D7715EC}" type="slidenum">
              <a:rPr lang="en-US" altLang="en-US" sz="1200" b="0" smtClean="0">
                <a:solidFill>
                  <a:schemeClr val="tx1"/>
                </a:solidFill>
              </a:rPr>
              <a:pPr eaLnBrk="1" hangingPunct="1"/>
              <a:t>38</a:t>
            </a:fld>
            <a:endParaRPr lang="en-US" altLang="en-US" sz="1200" b="0" smtClean="0">
              <a:solidFill>
                <a:schemeClr val="tx1"/>
              </a:solidFill>
            </a:endParaRPr>
          </a:p>
        </p:txBody>
      </p:sp>
      <p:sp>
        <p:nvSpPr>
          <p:cNvPr id="870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Start and end effective dates determine availability. The date compared against the start and end effective dates for a pattern is known as the </a:t>
            </a:r>
            <a:r>
              <a:rPr lang="en-US" b="1" dirty="0" smtClean="0"/>
              <a:t>reference date. </a:t>
            </a:r>
            <a:r>
              <a:rPr lang="en-US" dirty="0" smtClean="0"/>
              <a:t>This is usually set by the carrier internally. The rating engine has the information about the effective date for rate. A bound policy has reference date for that policy term which is tied to the coverage and modifier of that policy. </a:t>
            </a:r>
          </a:p>
          <a:p>
            <a:pPr eaLnBrk="1" hangingPunct="1"/>
            <a:r>
              <a:rPr lang="en-US" dirty="0" smtClean="0"/>
              <a:t>The reference date type is determined by finding the state of the coverable or modifiable, the type of the policy line and the selected underwriting company in the </a:t>
            </a:r>
            <a:r>
              <a:rPr lang="en-US" i="1" dirty="0" smtClean="0"/>
              <a:t>reference date lookup table</a:t>
            </a:r>
            <a:r>
              <a:rPr lang="en-US" dirty="0" smtClean="0"/>
              <a:t>. The reference date types are:</a:t>
            </a:r>
          </a:p>
          <a:p>
            <a:pPr eaLnBrk="1" hangingPunct="1">
              <a:buFontTx/>
              <a:buChar char="•"/>
            </a:pPr>
            <a:r>
              <a:rPr lang="en-US" dirty="0" smtClean="0"/>
              <a:t>Effective date: Effective date of the job being processed.</a:t>
            </a:r>
          </a:p>
          <a:p>
            <a:pPr eaLnBrk="1" hangingPunct="1">
              <a:buFontTx/>
              <a:buChar char="•"/>
            </a:pPr>
            <a:r>
              <a:rPr lang="en-US" dirty="0" smtClean="0"/>
              <a:t>Written date: The date the job was created in the system. This type of reference date is often interpreted differently by different carriers. You can configure its default value.</a:t>
            </a:r>
          </a:p>
          <a:p>
            <a:pPr eaLnBrk="1" hangingPunct="1">
              <a:buFontTx/>
              <a:buChar char="•"/>
            </a:pPr>
            <a:r>
              <a:rPr lang="en-US" dirty="0" smtClean="0"/>
              <a:t>Rating period date: The workers’ compensation anniversary date. This type is used only in workers’ compensation.</a:t>
            </a:r>
          </a:p>
          <a:p>
            <a:pPr eaLnBrk="1" hangingPunct="1"/>
            <a:r>
              <a:rPr lang="en-US" dirty="0" smtClean="0"/>
              <a:t>For example, consider a Policy with effective date Apr 1, 2008. For Apr 1, 2009, if nobody touches the policy the existing coverages are carried forward with same reference date. But if a new coverage is added to that policy effective July 1, 2009 the new rates for the newly added coverage get referenced, but the old coverages will keep the same rates unless somebody at the carrier’s office explicitly changes them.</a:t>
            </a:r>
          </a:p>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28286A12-7987-40AD-A842-F5B65E024D4E}" type="slidenum">
              <a:rPr lang="en-US" altLang="en-US" sz="1200" b="0" smtClean="0">
                <a:solidFill>
                  <a:schemeClr val="tx1"/>
                </a:solidFill>
              </a:rPr>
              <a:pPr eaLnBrk="1" hangingPunct="1"/>
              <a:t>39</a:t>
            </a:fld>
            <a:endParaRPr lang="en-US" altLang="en-US" sz="1200" b="0" smtClean="0">
              <a:solidFill>
                <a:schemeClr val="tx1"/>
              </a:solidFill>
            </a:endParaRPr>
          </a:p>
        </p:txBody>
      </p:sp>
      <p:sp>
        <p:nvSpPr>
          <p:cNvPr id="880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0BEE6900-9E7A-4DE0-B8B2-442B943A260F}"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4"/>
          <p:cNvSpPr>
            <a:spLocks noGrp="1" noRot="1" noChangeAspect="1" noChangeArrowheads="1" noTextEdit="1"/>
          </p:cNvSpPr>
          <p:nvPr>
            <p:ph type="sldImg"/>
          </p:nvPr>
        </p:nvSpPr>
        <p:spPr>
          <a:ln/>
        </p:spPr>
      </p:sp>
      <p:sp>
        <p:nvSpPr>
          <p:cNvPr id="5325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product model can also be thought of a "product configurator".</a:t>
            </a:r>
          </a:p>
          <a:p>
            <a:pPr eaLnBrk="1" hangingPunct="1"/>
            <a:r>
              <a:rPr lang="en-US" smtClean="0"/>
              <a:t>The product model is a Guidewire feature unique to PolicyCenter. There is no real analog for the feature in ClaimCenter or BillingCenter.</a:t>
            </a:r>
          </a:p>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1D38C15C-9C31-4F2E-B2ED-76DA4F9E2A3D}" type="slidenum">
              <a:rPr lang="en-US" altLang="en-US" sz="1200" b="0" smtClean="0">
                <a:solidFill>
                  <a:schemeClr val="tx1"/>
                </a:solidFill>
              </a:rPr>
              <a:pPr eaLnBrk="1" hangingPunct="1"/>
              <a:t>40</a:t>
            </a:fld>
            <a:endParaRPr lang="en-US" altLang="en-US" sz="1200" b="0" smtClean="0">
              <a:solidFill>
                <a:schemeClr val="tx1"/>
              </a:solidFill>
            </a:endParaRPr>
          </a:p>
        </p:txBody>
      </p:sp>
      <p:sp>
        <p:nvSpPr>
          <p:cNvPr id="890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Sometimes carriers have large numbers of variations around a few base products. Insurers want to be able to create these offerings quickly, often based on a similar pre-existing product. PolicyCenter provides the tools to quickly and easily create offerings based on an existing product definition. You start with the base product definition, and then simply tailor it to define your specific offering. The offerings would also allow customers to modify default values for coverages, coverage terms, etc. </a:t>
            </a:r>
          </a:p>
          <a:p>
            <a:pPr eaLnBrk="1" hangingPunct="1"/>
            <a:r>
              <a:rPr lang="en-US" smtClean="0"/>
              <a:t>It is also important to realize that, it will be possible to switch between different Offerings within a given Product, but switching between different Products would probably not be possible. Therefore, Offerings should be used in situations where it is expected that a producer might want to switch from one thing to another and not re-key their submission data.</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D3C3D641-8F1B-481C-BABC-5C8C4F164661}" type="slidenum">
              <a:rPr lang="en-US" altLang="en-US" sz="1200" b="0" smtClean="0">
                <a:solidFill>
                  <a:schemeClr val="tx1"/>
                </a:solidFill>
              </a:rPr>
              <a:pPr eaLnBrk="1" hangingPunct="1"/>
              <a:t>41</a:t>
            </a:fld>
            <a:endParaRPr lang="en-US" altLang="en-US" sz="1200" b="0" smtClean="0">
              <a:solidFill>
                <a:schemeClr val="tx1"/>
              </a:solidFill>
            </a:endParaRPr>
          </a:p>
        </p:txBody>
      </p:sp>
      <p:sp>
        <p:nvSpPr>
          <p:cNvPr id="901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45DC8B1D-1132-4843-B6F1-B6A69669D09E}" type="slidenum">
              <a:rPr lang="en-US" altLang="en-US" sz="1200" b="0" smtClean="0">
                <a:solidFill>
                  <a:schemeClr val="tx1"/>
                </a:solidFill>
              </a:rPr>
              <a:pPr eaLnBrk="1" hangingPunct="1"/>
              <a:t>42</a:t>
            </a:fld>
            <a:endParaRPr lang="en-US" altLang="en-US" sz="1200" b="0" smtClean="0">
              <a:solidFill>
                <a:schemeClr val="tx1"/>
              </a:solidFill>
            </a:endParaRPr>
          </a:p>
        </p:txBody>
      </p:sp>
      <p:sp>
        <p:nvSpPr>
          <p:cNvPr id="911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Offerings inherit all the capabilities of the product model, because they are built on top of the product model. In particular, the availability of coverages and other product model elements is applied </a:t>
            </a:r>
            <a:r>
              <a:rPr lang="en-US" i="1" smtClean="0"/>
              <a:t>before</a:t>
            </a:r>
            <a:r>
              <a:rPr lang="en-US" smtClean="0"/>
              <a:t> the offering contents are calculated. Whether a given coverage appears to the user depends on the availability of the coverage as defined by the product model, as well as by the inclusion of the coverage in the offering.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1E8FAA96-8F53-49AF-A39F-B78F7EBA85B6}" type="slidenum">
              <a:rPr lang="en-US" altLang="en-US" sz="1200" b="0" smtClean="0">
                <a:solidFill>
                  <a:schemeClr val="tx1"/>
                </a:solidFill>
              </a:rPr>
              <a:pPr eaLnBrk="1" hangingPunct="1"/>
              <a:t>43</a:t>
            </a:fld>
            <a:endParaRPr lang="en-US" altLang="en-US" sz="1200" b="0" smtClean="0">
              <a:solidFill>
                <a:schemeClr val="tx1"/>
              </a:solidFill>
            </a:endParaRPr>
          </a:p>
        </p:txBody>
      </p:sp>
      <p:sp>
        <p:nvSpPr>
          <p:cNvPr id="921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Offerings are defined in the product model. You can set the conditions when an offering is available in </a:t>
            </a:r>
            <a:r>
              <a:rPr lang="en-US" dirty="0" smtClean="0"/>
              <a:t>Product Designer. </a:t>
            </a:r>
            <a:r>
              <a:rPr lang="en-US" dirty="0" smtClean="0"/>
              <a:t>Offerings is the last check in product availability. If all other checks say that a coverage is available, then the offering is the final check that can set it to unavailable. If the other checks say that the coverage is unavailable, then the offering cannot make it available. </a:t>
            </a:r>
          </a:p>
          <a:p>
            <a:pPr eaLnBrk="1" hangingPunct="1"/>
            <a:r>
              <a:rPr lang="en-US" dirty="0" smtClean="0"/>
              <a:t>The process of creating a policy will begin with the user selecting an offering. If the user selects another offering, he'll see any associated questions. These work the same way as question sets at the product level -- they might disqualify him from a particular offering, and/or influence rating. </a:t>
            </a:r>
          </a:p>
          <a:p>
            <a:pPr eaLnBrk="1" hangingPunct="1"/>
            <a:r>
              <a:rPr lang="en-US" dirty="0" smtClean="0"/>
              <a:t>You can use offerings for the following use cases: </a:t>
            </a:r>
            <a:endParaRPr lang="en-US" b="1" dirty="0" smtClean="0"/>
          </a:p>
          <a:p>
            <a:pPr eaLnBrk="1" hangingPunct="1">
              <a:buFontTx/>
              <a:buChar char="•"/>
            </a:pPr>
            <a:r>
              <a:rPr lang="en-US" b="1" dirty="0" smtClean="0"/>
              <a:t>Business-specific products:</a:t>
            </a:r>
            <a:r>
              <a:rPr lang="en-US" dirty="0" smtClean="0"/>
              <a:t> An insurer offers a </a:t>
            </a:r>
            <a:r>
              <a:rPr lang="en-US" i="1" dirty="0" smtClean="0"/>
              <a:t>business program</a:t>
            </a:r>
            <a:r>
              <a:rPr lang="en-US" dirty="0" smtClean="0"/>
              <a:t> that consists of a set of common coverages. The insurer offers specialized products based on this business program. These specialized products are offered to retailers, auto shops, and the hospitality industry, among others. These specialized products offer coverage levels appropriate for each business type.</a:t>
            </a:r>
            <a:endParaRPr lang="en-US" b="1" dirty="0" smtClean="0"/>
          </a:p>
          <a:p>
            <a:pPr eaLnBrk="1" hangingPunct="1">
              <a:buFontTx/>
              <a:buChar char="•"/>
            </a:pPr>
            <a:r>
              <a:rPr lang="en-US" b="1" dirty="0" smtClean="0"/>
              <a:t>Affinity groups:</a:t>
            </a:r>
            <a:r>
              <a:rPr lang="en-US" dirty="0" smtClean="0"/>
              <a:t> Some insurers write policies that are based on a group membership of the insured. These affinity group policies offer a subset of the available coverages, group-specific default values, and possibly group-specific value choices for the coverage terms. Often the policy is subject to a special rate agreement, and so must obey various restrictions on the coverages and terms offered. </a:t>
            </a:r>
            <a:endParaRPr lang="en-US" b="1" dirty="0" smtClean="0"/>
          </a:p>
          <a:p>
            <a:pPr eaLnBrk="1" hangingPunct="1">
              <a:buFontTx/>
              <a:buChar char="•"/>
            </a:pPr>
            <a:r>
              <a:rPr lang="en-US" b="1" dirty="0" smtClean="0"/>
              <a:t>Programs or tiers of coverages:</a:t>
            </a:r>
            <a:r>
              <a:rPr lang="en-US" dirty="0" smtClean="0"/>
              <a:t> This is similar in concept to the affinity group. The classic example is Bronze, Silver, and Gold programs, where the user can choose increasing levels of coverage at increasing cost. Programs can also offer different coverages. An analogous case in commercial insurance is the creation of products for a particular industry, business profile, or franchisee.</a:t>
            </a:r>
          </a:p>
          <a:p>
            <a:pPr eaLnBrk="1" hangingPunct="1">
              <a:buFontTx/>
              <a:buChar char="•"/>
            </a:pPr>
            <a:endParaRPr lang="en-US" dirty="0" smtClean="0"/>
          </a:p>
          <a:p>
            <a:pPr eaLnBrk="1" hangingPunct="1">
              <a:buFontTx/>
              <a:buChar char="•"/>
            </a:pPr>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941692AB-DCD6-40F7-A29C-D08FA0EB9068}" type="slidenum">
              <a:rPr lang="en-US" altLang="en-US" sz="1200" b="0" smtClean="0">
                <a:solidFill>
                  <a:schemeClr val="tx1"/>
                </a:solidFill>
              </a:rPr>
              <a:pPr eaLnBrk="1" hangingPunct="1"/>
              <a:t>44</a:t>
            </a:fld>
            <a:endParaRPr lang="en-US" altLang="en-US" sz="1200" b="0" smtClean="0">
              <a:solidFill>
                <a:schemeClr val="tx1"/>
              </a:solidFill>
            </a:endParaRPr>
          </a:p>
        </p:txBody>
      </p:sp>
      <p:sp>
        <p:nvSpPr>
          <p:cNvPr id="931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3188" name="Rectangle 4"/>
          <p:cNvSpPr>
            <a:spLocks noGrp="1" noRot="1" noChangeAspect="1" noChangeArrowheads="1" noTextEdit="1"/>
          </p:cNvSpPr>
          <p:nvPr>
            <p:ph type="sldImg"/>
          </p:nvPr>
        </p:nvSpPr>
        <p:spPr>
          <a:ln/>
        </p:spPr>
      </p:sp>
      <p:sp>
        <p:nvSpPr>
          <p:cNvPr id="9318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775A4C35-CE06-4D21-A2D9-729448F4B5AF}" type="slidenum">
              <a:rPr lang="en-US" altLang="en-US" sz="1200" b="0" smtClean="0">
                <a:solidFill>
                  <a:schemeClr val="tx1"/>
                </a:solidFill>
              </a:rPr>
              <a:pPr eaLnBrk="1" hangingPunct="1"/>
              <a:t>45</a:t>
            </a:fld>
            <a:endParaRPr lang="en-US" altLang="en-US" sz="1200" b="0" smtClean="0">
              <a:solidFill>
                <a:schemeClr val="tx1"/>
              </a:solidFill>
            </a:endParaRPr>
          </a:p>
        </p:txBody>
      </p:sp>
      <p:sp>
        <p:nvSpPr>
          <p:cNvPr id="942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a) Possible answers: products, exposure units, coverages</a:t>
            </a:r>
          </a:p>
          <a:p>
            <a:pPr marL="209550" indent="-209550" eaLnBrk="1" hangingPunct="1"/>
            <a:r>
              <a:rPr lang="en-US" smtClean="0"/>
              <a:t>	b) Possible answers: question sets, availability logic</a:t>
            </a:r>
          </a:p>
          <a:p>
            <a:pPr marL="209550" indent="-209550" eaLnBrk="1" hangingPunct="1"/>
            <a:r>
              <a:rPr lang="en-US" smtClean="0"/>
              <a:t>	c) Possible answers: coverage terms, modifiers, schedule credits</a:t>
            </a:r>
          </a:p>
          <a:p>
            <a:pPr marL="209550" indent="-209550" eaLnBrk="1" hangingPunct="1"/>
            <a:r>
              <a:rPr lang="en-US" smtClean="0"/>
              <a:t>2. The pattern entities define how policies can be built. They are the blueprints for specific policies. The instance entities define the actual legally binding policies (or pre-binding submission drafts) created from those patterns.</a:t>
            </a:r>
          </a:p>
          <a:p>
            <a:pPr marL="209550" indent="-209550" eaLnBrk="1" hangingPunct="1"/>
            <a:r>
              <a:rPr lang="en-US" smtClean="0"/>
              <a:t>3. Availability can be specified using:</a:t>
            </a:r>
          </a:p>
          <a:p>
            <a:pPr marL="209550" indent="-209550" eaLnBrk="1" hangingPunct="1"/>
            <a:r>
              <a:rPr lang="en-US" smtClean="0"/>
              <a:t>	Availability tables</a:t>
            </a:r>
          </a:p>
          <a:p>
            <a:pPr marL="209550" indent="-209550" eaLnBrk="1" hangingPunct="1"/>
            <a:r>
              <a:rPr lang="en-US" smtClean="0"/>
              <a:t>	Availability scripts</a:t>
            </a:r>
          </a:p>
          <a:p>
            <a:pPr marL="209550" indent="-209550" eaLnBrk="1" hangingPunct="1"/>
            <a:r>
              <a:rPr lang="en-US" smtClean="0"/>
              <a:t>	Grandfathering</a:t>
            </a:r>
          </a:p>
          <a:p>
            <a:pPr marL="209550" indent="-209550"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pyright"/>
          <p:cNvSpPr>
            <a:spLocks noGrp="1" noChangeArrowheads="1"/>
          </p:cNvSpPr>
          <p:nvPr>
            <p:ph type="sldNum" sz="quarter" idx="5"/>
          </p:nvPr>
        </p:nvSpPr>
        <p:spPr/>
        <p:txBody>
          <a:bodyPr/>
          <a:lstStyle/>
          <a:p>
            <a:pPr>
              <a:defRPr/>
            </a:pPr>
            <a:r>
              <a:rPr lang="en-US" altLang="en-US" dirty="0"/>
              <a:t>	Notices - </a:t>
            </a:r>
            <a:fld id="{31420597-1BF2-4B6D-A042-062358FE8272}" type="slidenum">
              <a:rPr lang="en-US" altLang="en-US"/>
              <a:pPr>
                <a:defRPr/>
              </a:pPr>
              <a:t>46</a:t>
            </a:fld>
            <a:endParaRPr lang="en-US" altLang="en-US" dirty="0"/>
          </a:p>
        </p:txBody>
      </p:sp>
      <p:sp>
        <p:nvSpPr>
          <p:cNvPr id="5123" name="SectionName"/>
          <p:cNvSpPr>
            <a:spLocks noGrp="1" noChangeArrowheads="1"/>
          </p:cNvSpPr>
          <p:nvPr>
            <p:ph type="hdr" sz="quarter"/>
          </p:nvPr>
        </p:nvSpPr>
        <p:spPr/>
        <p:txBody>
          <a:bodyPr/>
          <a:lstStyle/>
          <a:p>
            <a:pPr>
              <a:defRPr/>
            </a:pPr>
            <a:r>
              <a:rPr lang="en-US" altLang="en-US"/>
              <a:t>	</a:t>
            </a:r>
            <a:endParaRPr lang="en-US"/>
          </a:p>
        </p:txBody>
      </p:sp>
      <p:sp>
        <p:nvSpPr>
          <p:cNvPr id="46084" name="Rectangle 2"/>
          <p:cNvSpPr>
            <a:spLocks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34CEF7E0-1BAF-4D97-A855-7F726CF445F0}"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6" name="Rectangle 4"/>
          <p:cNvSpPr>
            <a:spLocks noGrp="1" noRot="1" noChangeAspect="1" noChangeArrowheads="1" noTextEdit="1"/>
          </p:cNvSpPr>
          <p:nvPr>
            <p:ph type="sldImg"/>
          </p:nvPr>
        </p:nvSpPr>
        <p:spPr>
          <a:ln/>
        </p:spPr>
      </p:sp>
      <p:sp>
        <p:nvSpPr>
          <p:cNvPr id="5427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F5667D3B-8C78-45D9-ADD5-DB1AA827A262}"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0" name="Rectangle 4"/>
          <p:cNvSpPr>
            <a:spLocks noGrp="1" noRot="1" noChangeAspect="1" noChangeArrowheads="1" noTextEdit="1"/>
          </p:cNvSpPr>
          <p:nvPr>
            <p:ph type="sldImg"/>
          </p:nvPr>
        </p:nvSpPr>
        <p:spPr>
          <a:ln/>
        </p:spPr>
      </p:sp>
      <p:sp>
        <p:nvSpPr>
          <p:cNvPr id="5530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modifier is a value used by the rating engine to adjust the policy premium (or some portion of the premium). Modifiers capture information relevant to the pricing of a policy that are not necessarily tied to a specific exposure unit or coverage.</a:t>
            </a:r>
          </a:p>
          <a:p>
            <a:pPr eaLnBrk="1" hangingPunct="1"/>
            <a:r>
              <a:rPr lang="en-US" smtClean="0"/>
              <a:t>A schedule credit is a special type of modifier which does not capture fact but instead captures the judgment of the underwriter. A schedule credit is typically a decimal value between -1.00 and +1.00. A schedule credit is limited to a given range (such as between -0.2 and +0.2). Schedule credits frequently include text where the underwriter "justifies" the selected value.</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Product </a:t>
            </a:r>
            <a:r>
              <a:rPr lang="en-US" dirty="0" smtClean="0"/>
              <a:t>Designer </a:t>
            </a:r>
            <a:r>
              <a:rPr lang="en-US" dirty="0" smtClean="0"/>
              <a:t>makes </a:t>
            </a:r>
            <a:r>
              <a:rPr lang="en-US" dirty="0" smtClean="0"/>
              <a:t>it easier for non-developers such as business analysts to configure the product model, system tables and audit schedules</a:t>
            </a:r>
            <a:r>
              <a:rPr lang="en-US" dirty="0" smtClean="0"/>
              <a:t>. </a:t>
            </a:r>
            <a:r>
              <a:rPr lang="en-US" sz="1000" b="0" i="0" kern="1200" dirty="0" smtClean="0">
                <a:solidFill>
                  <a:schemeClr val="tx1"/>
                </a:solidFill>
                <a:effectLst/>
                <a:latin typeface="Arial" charset="0"/>
                <a:ea typeface="+mn-ea"/>
                <a:cs typeface="+mn-cs"/>
              </a:rPr>
              <a:t>You use Product Designer from your web browser to edit PolicyCenter configuration files belonging to a development instance of PolicyCenter. Product Designer resides</a:t>
            </a:r>
            <a:r>
              <a:rPr lang="en-US" sz="1000" b="0" i="0" kern="1200" baseline="0" dirty="0" smtClean="0">
                <a:solidFill>
                  <a:schemeClr val="tx1"/>
                </a:solidFill>
                <a:effectLst/>
                <a:latin typeface="Arial" charset="0"/>
                <a:ea typeface="+mn-ea"/>
                <a:cs typeface="+mn-cs"/>
              </a:rPr>
              <a:t> under &lt;install directory&gt;\</a:t>
            </a:r>
            <a:r>
              <a:rPr lang="en-US" sz="1000" b="0" i="0" kern="1200" baseline="0" dirty="0" err="1" smtClean="0">
                <a:solidFill>
                  <a:schemeClr val="tx1"/>
                </a:solidFill>
                <a:effectLst/>
                <a:latin typeface="Arial" charset="0"/>
                <a:ea typeface="+mn-ea"/>
                <a:cs typeface="+mn-cs"/>
              </a:rPr>
              <a:t>productdesigner</a:t>
            </a:r>
            <a:r>
              <a:rPr lang="en-US" sz="1000" b="0" i="0" kern="1200" baseline="0" dirty="0" smtClean="0">
                <a:solidFill>
                  <a:schemeClr val="tx1"/>
                </a:solidFill>
                <a:effectLst/>
                <a:latin typeface="Arial" charset="0"/>
                <a:ea typeface="+mn-ea"/>
                <a:cs typeface="+mn-cs"/>
              </a:rPr>
              <a:t> folder.</a:t>
            </a:r>
            <a:endParaRPr lang="en-US" dirty="0" smtClean="0"/>
          </a:p>
        </p:txBody>
      </p:sp>
      <p:sp>
        <p:nvSpPr>
          <p:cNvPr id="4" name="Slide Number Placeholder 3"/>
          <p:cNvSpPr>
            <a:spLocks noGrp="1"/>
          </p:cNvSpPr>
          <p:nvPr>
            <p:ph type="sldNum" sz="quarter" idx="5"/>
          </p:nvPr>
        </p:nvSpPr>
        <p:spPr/>
        <p:txBody>
          <a:bodyPr/>
          <a:lstStyle/>
          <a:p>
            <a:pPr>
              <a:defRPr/>
            </a:pPr>
            <a:r>
              <a:rPr lang="en-US" altLang="en-US" smtClean="0"/>
              <a:t>	 Product Designer - </a:t>
            </a:r>
            <a:fld id="{62102495-22E4-4341-87E0-AC430790B8D7}" type="slidenum">
              <a:rPr lang="en-US" altLang="en-US" smtClean="0"/>
              <a:pPr>
                <a:defRPr/>
              </a:pPr>
              <a:t>7</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53EA10FE-676A-4FD0-980F-8CDF331E7C34}"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the Product Model - </a:t>
            </a:r>
            <a:fld id="{BEA8D2DD-98E7-42E5-8DD6-EF975FB50D6F}"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4"/>
          <p:cNvSpPr>
            <a:spLocks noGrp="1" noRot="1" noChangeAspect="1" noChangeArrowheads="1" noTextEdit="1"/>
          </p:cNvSpPr>
          <p:nvPr>
            <p:ph type="sldImg"/>
          </p:nvPr>
        </p:nvSpPr>
        <p:spPr>
          <a:ln/>
        </p:spPr>
      </p:sp>
      <p:sp>
        <p:nvSpPr>
          <p:cNvPr id="5734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32721168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95398499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99809172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smtClean="0"/>
              <a:t>Click to edit Master title style</a:t>
            </a:r>
            <a:endParaRPr lang="en-US" altLang="en-US" dirty="0"/>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smtClean="0"/>
              <a:t>Click to edit Master text styles</a:t>
            </a:r>
          </a:p>
        </p:txBody>
      </p:sp>
    </p:spTree>
    <p:extLst>
      <p:ext uri="{BB962C8B-B14F-4D97-AF65-F5344CB8AC3E}">
        <p14:creationId xmlns:p14="http://schemas.microsoft.com/office/powerpoint/2010/main" val="249046826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66729360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6000275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smtClean="0"/>
              <a:t>Click to edit Master title style</a:t>
            </a:r>
            <a:endParaRPr lang="en-US" dirty="0"/>
          </a:p>
        </p:txBody>
      </p:sp>
    </p:spTree>
    <p:extLst>
      <p:ext uri="{BB962C8B-B14F-4D97-AF65-F5344CB8AC3E}">
        <p14:creationId xmlns:p14="http://schemas.microsoft.com/office/powerpoint/2010/main" val="8255061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5674813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993153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8486208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7013705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5485254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1679997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541471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428609177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90421907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535411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8594874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45713213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03149826"/>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784328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593111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31105323"/>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94193315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90082113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1478234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408612277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0657269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5564725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76998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0889766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7793833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6548820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3D16BFA8-931E-4194-AB50-DAE2B2E7414A}"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84"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spcAft>
                  <a:spcPct val="0"/>
                </a:spcAft>
                <a:buClrTx/>
              </a:pPr>
              <a:endParaRPr lang="en-US" sz="1600" b="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nSpc>
                <a:spcPts val="1800"/>
              </a:lnSpc>
              <a:spcBef>
                <a:spcPts val="600"/>
              </a:spcBef>
              <a:spcAft>
                <a:spcPct val="0"/>
              </a:spcAft>
              <a:buClrTx/>
              <a:buFont typeface="Wingdings" pitchFamily="2" charset="2"/>
              <a:buNone/>
              <a:defRPr/>
            </a:pPr>
            <a:fld id="{A0A397C9-4711-4B58-9DB2-782F6832F4B7}" type="slidenum">
              <a:rPr lang="en-US" sz="1200" smtClean="0">
                <a:solidFill>
                  <a:srgbClr val="B2B2B2"/>
                </a:solidFill>
                <a:latin typeface="Calibri" pitchFamily="34" charset="0"/>
                <a:cs typeface="Calibri" pitchFamily="34" charset="0"/>
              </a:rPr>
              <a:pP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3167987360"/>
      </p:ext>
    </p:extLst>
  </p:cSld>
  <p:clrMap bg1="dk2" tx1="lt1" bg2="dk1"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spcAft>
                  <a:spcPct val="0"/>
                </a:spcAft>
                <a:buClrTx/>
              </a:pPr>
              <a:endParaRPr lang="en-US" sz="1600" b="0" smtClean="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smtClean="0">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nSpc>
                <a:spcPts val="1800"/>
              </a:lnSpc>
              <a:spcBef>
                <a:spcPts val="600"/>
              </a:spcBef>
              <a:spcAft>
                <a:spcPct val="0"/>
              </a:spcAft>
              <a:buClrTx/>
              <a:buFont typeface="Wingdings" pitchFamily="2" charset="2"/>
              <a:buNone/>
              <a:defRPr/>
            </a:pPr>
            <a:fld id="{670CC9B2-0B59-46CF-B6B0-08927CA4CA9D}" type="slidenum">
              <a:rPr lang="en-US" sz="1200" smtClean="0">
                <a:solidFill>
                  <a:srgbClr val="B2B2B2"/>
                </a:solidFill>
                <a:latin typeface="Calibri" pitchFamily="34" charset="0"/>
                <a:cs typeface="Calibri" pitchFamily="34" charset="0"/>
              </a:rPr>
              <a:pP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2745817828"/>
      </p:ext>
    </p:extLst>
  </p:cSld>
  <p:clrMap bg1="dk2" tx1="lt1" bg2="dk1"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0.wmf"/><Relationship Id="rId4" Type="http://schemas.openxmlformats.org/officeDocument/2006/relationships/image" Target="../media/image16.wmf"/></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smtClean="0"/>
              <a:t>Introduction to the Product Model</a:t>
            </a:r>
          </a:p>
        </p:txBody>
      </p:sp>
      <p:sp>
        <p:nvSpPr>
          <p:cNvPr id="3075" name="Text Placeholder 4"/>
          <p:cNvSpPr>
            <a:spLocks noGrp="1"/>
          </p:cNvSpPr>
          <p:nvPr>
            <p:ph type="body" sz="quarter" idx="10"/>
          </p:nvPr>
        </p:nvSpPr>
        <p:spPr>
          <a:xfrm>
            <a:off x="5718175" y="6167438"/>
            <a:ext cx="3089275" cy="273050"/>
          </a:xfrm>
        </p:spPr>
        <p:txBody>
          <a:bodyPr/>
          <a:lstStyle/>
          <a:p>
            <a:r>
              <a:rPr lang="en-US" dirty="0" smtClean="0"/>
              <a:t>20 </a:t>
            </a:r>
            <a:r>
              <a:rPr lang="en-US" dirty="0" smtClean="0"/>
              <a:t>August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invGray">
          <a:xfrm>
            <a:off x="538163" y="817563"/>
            <a:ext cx="8367712" cy="5622925"/>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67" name="Rectangle 3"/>
          <p:cNvSpPr>
            <a:spLocks noGrp="1" noChangeArrowheads="1"/>
          </p:cNvSpPr>
          <p:nvPr>
            <p:ph type="title"/>
          </p:nvPr>
        </p:nvSpPr>
        <p:spPr/>
        <p:txBody>
          <a:bodyPr/>
          <a:lstStyle/>
          <a:p>
            <a:pPr eaLnBrk="1" hangingPunct="1"/>
            <a:r>
              <a:rPr lang="en-US" smtClean="0"/>
              <a:t>Primary patterns in the Product Model</a:t>
            </a:r>
          </a:p>
        </p:txBody>
      </p:sp>
      <p:sp>
        <p:nvSpPr>
          <p:cNvPr id="11268" name="Text Box 4"/>
          <p:cNvSpPr txBox="1">
            <a:spLocks noChangeArrowheads="1"/>
          </p:cNvSpPr>
          <p:nvPr/>
        </p:nvSpPr>
        <p:spPr bwMode="auto">
          <a:xfrm>
            <a:off x="2433638" y="2082800"/>
            <a:ext cx="20097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993300"/>
                </a:solidFill>
              </a:rPr>
              <a:t>Product</a:t>
            </a:r>
          </a:p>
        </p:txBody>
      </p:sp>
      <p:sp>
        <p:nvSpPr>
          <p:cNvPr id="11269" name="Text Box 11"/>
          <p:cNvSpPr txBox="1">
            <a:spLocks noChangeArrowheads="1"/>
          </p:cNvSpPr>
          <p:nvPr/>
        </p:nvSpPr>
        <p:spPr bwMode="auto">
          <a:xfrm>
            <a:off x="2430463" y="4195763"/>
            <a:ext cx="20097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9933FF"/>
                </a:solidFill>
              </a:rPr>
              <a:t>PolicyLinePattern</a:t>
            </a:r>
          </a:p>
        </p:txBody>
      </p:sp>
      <p:sp>
        <p:nvSpPr>
          <p:cNvPr id="11270" name="Text Box 12"/>
          <p:cNvSpPr txBox="1">
            <a:spLocks noChangeArrowheads="1"/>
          </p:cNvSpPr>
          <p:nvPr/>
        </p:nvSpPr>
        <p:spPr bwMode="auto">
          <a:xfrm>
            <a:off x="2352675" y="5816600"/>
            <a:ext cx="2009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Coverage</a:t>
            </a:r>
            <a:br>
              <a:rPr lang="en-US" sz="1800"/>
            </a:br>
            <a:r>
              <a:rPr lang="en-US" sz="1800"/>
              <a:t>Pattern</a:t>
            </a:r>
          </a:p>
        </p:txBody>
      </p:sp>
      <p:sp>
        <p:nvSpPr>
          <p:cNvPr id="11271" name="Line 14"/>
          <p:cNvSpPr>
            <a:spLocks noChangeShapeType="1"/>
          </p:cNvSpPr>
          <p:nvPr/>
        </p:nvSpPr>
        <p:spPr bwMode="auto">
          <a:xfrm>
            <a:off x="3403600" y="2390775"/>
            <a:ext cx="0" cy="34925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2" name="Line 15"/>
          <p:cNvSpPr>
            <a:spLocks noChangeShapeType="1"/>
          </p:cNvSpPr>
          <p:nvPr/>
        </p:nvSpPr>
        <p:spPr bwMode="auto">
          <a:xfrm>
            <a:off x="3376613" y="4508500"/>
            <a:ext cx="0" cy="38576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3" name="Line 16"/>
          <p:cNvSpPr>
            <a:spLocks noChangeShapeType="1"/>
          </p:cNvSpPr>
          <p:nvPr/>
        </p:nvSpPr>
        <p:spPr bwMode="auto">
          <a:xfrm>
            <a:off x="3730625" y="5357813"/>
            <a:ext cx="1522413"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4" name="Text Box 17"/>
          <p:cNvSpPr txBox="1">
            <a:spLocks noChangeArrowheads="1"/>
          </p:cNvSpPr>
          <p:nvPr/>
        </p:nvSpPr>
        <p:spPr bwMode="auto">
          <a:xfrm>
            <a:off x="4692650" y="5816600"/>
            <a:ext cx="1866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9900"/>
                </a:solidFill>
              </a:rPr>
              <a:t>CoverageTerm</a:t>
            </a:r>
            <a:br>
              <a:rPr lang="en-US" sz="1800">
                <a:solidFill>
                  <a:srgbClr val="CC9900"/>
                </a:solidFill>
              </a:rPr>
            </a:br>
            <a:r>
              <a:rPr lang="en-US" sz="1800">
                <a:solidFill>
                  <a:srgbClr val="CC9900"/>
                </a:solidFill>
              </a:rPr>
              <a:t>Pattern</a:t>
            </a:r>
          </a:p>
        </p:txBody>
      </p:sp>
      <p:grpSp>
        <p:nvGrpSpPr>
          <p:cNvPr id="11275" name="Group 18"/>
          <p:cNvGrpSpPr>
            <a:grpSpLocks/>
          </p:cNvGrpSpPr>
          <p:nvPr/>
        </p:nvGrpSpPr>
        <p:grpSpPr bwMode="auto">
          <a:xfrm>
            <a:off x="2881313" y="892175"/>
            <a:ext cx="1039812" cy="1171575"/>
            <a:chOff x="2422" y="2558"/>
            <a:chExt cx="655" cy="738"/>
          </a:xfrm>
        </p:grpSpPr>
        <p:grpSp>
          <p:nvGrpSpPr>
            <p:cNvPr id="11343" name="Group 19"/>
            <p:cNvGrpSpPr>
              <a:grpSpLocks/>
            </p:cNvGrpSpPr>
            <p:nvPr/>
          </p:nvGrpSpPr>
          <p:grpSpPr bwMode="auto">
            <a:xfrm>
              <a:off x="2825" y="2924"/>
              <a:ext cx="238" cy="350"/>
              <a:chOff x="3700" y="2848"/>
              <a:chExt cx="238" cy="350"/>
            </a:xfrm>
          </p:grpSpPr>
          <p:sp>
            <p:nvSpPr>
              <p:cNvPr id="11348" name="AutoShape 20"/>
              <p:cNvSpPr>
                <a:spLocks noChangeArrowheads="1"/>
              </p:cNvSpPr>
              <p:nvPr/>
            </p:nvSpPr>
            <p:spPr bwMode="auto">
              <a:xfrm rot="16736225" flipH="1">
                <a:off x="3669" y="3056"/>
                <a:ext cx="221" cy="63"/>
              </a:xfrm>
              <a:prstGeom prst="parallelogram">
                <a:avLst>
                  <a:gd name="adj" fmla="val 87698"/>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11349" name="AutoShape 21"/>
              <p:cNvSpPr>
                <a:spLocks noChangeArrowheads="1"/>
              </p:cNvSpPr>
              <p:nvPr/>
            </p:nvSpPr>
            <p:spPr bwMode="auto">
              <a:xfrm rot="4863775">
                <a:off x="3732" y="3052"/>
                <a:ext cx="227" cy="59"/>
              </a:xfrm>
              <a:prstGeom prst="parallelogram">
                <a:avLst>
                  <a:gd name="adj" fmla="val 96186"/>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11350" name="AutoShape 22"/>
              <p:cNvSpPr>
                <a:spLocks noChangeArrowheads="1"/>
              </p:cNvSpPr>
              <p:nvPr/>
            </p:nvSpPr>
            <p:spPr bwMode="ltGray">
              <a:xfrm>
                <a:off x="3700" y="2848"/>
                <a:ext cx="238" cy="237"/>
              </a:xfrm>
              <a:prstGeom prst="star16">
                <a:avLst>
                  <a:gd name="adj" fmla="val 37500"/>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11351" name="Oval 23"/>
              <p:cNvSpPr>
                <a:spLocks noChangeArrowheads="1"/>
              </p:cNvSpPr>
              <p:nvPr/>
            </p:nvSpPr>
            <p:spPr bwMode="auto">
              <a:xfrm>
                <a:off x="3744" y="2892"/>
                <a:ext cx="145" cy="145"/>
              </a:xfrm>
              <a:prstGeom prst="ellipse">
                <a:avLst/>
              </a:prstGeom>
              <a:solidFill>
                <a:srgbClr val="DDDDDD"/>
              </a:solidFill>
              <a:ln w="28575" algn="ctr">
                <a:solidFill>
                  <a:srgbClr val="FFFF00"/>
                </a:solidFill>
                <a:round/>
                <a:headEnd/>
                <a:tailEnd/>
              </a:ln>
            </p:spPr>
            <p:txBody>
              <a:bodyPr wrap="none" lIns="0" tIns="0" rIns="0" bIns="0" anchor="ctr">
                <a:spAutoFit/>
              </a:bodyPr>
              <a:lstStyle/>
              <a:p>
                <a:endParaRPr lang="en-US"/>
              </a:p>
            </p:txBody>
          </p:sp>
        </p:grpSp>
        <p:sp>
          <p:nvSpPr>
            <p:cNvPr id="11344" name="AutoShape 24"/>
            <p:cNvSpPr>
              <a:spLocks noChangeArrowheads="1"/>
            </p:cNvSpPr>
            <p:nvPr/>
          </p:nvSpPr>
          <p:spPr bwMode="auto">
            <a:xfrm rot="-5400000">
              <a:off x="2381" y="2599"/>
              <a:ext cx="738" cy="65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45" name="Freeform 25"/>
            <p:cNvSpPr>
              <a:spLocks/>
            </p:cNvSpPr>
            <p:nvPr/>
          </p:nvSpPr>
          <p:spPr bwMode="auto">
            <a:xfrm>
              <a:off x="2505" y="2594"/>
              <a:ext cx="161" cy="20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46" name="Freeform 26"/>
            <p:cNvSpPr>
              <a:spLocks/>
            </p:cNvSpPr>
            <p:nvPr/>
          </p:nvSpPr>
          <p:spPr bwMode="auto">
            <a:xfrm>
              <a:off x="2505" y="2827"/>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47" name="Freeform 27"/>
            <p:cNvSpPr>
              <a:spLocks/>
            </p:cNvSpPr>
            <p:nvPr/>
          </p:nvSpPr>
          <p:spPr bwMode="auto">
            <a:xfrm>
              <a:off x="2505" y="3060"/>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1276" name="Group 28"/>
          <p:cNvGrpSpPr>
            <a:grpSpLocks/>
          </p:cNvGrpSpPr>
          <p:nvPr/>
        </p:nvGrpSpPr>
        <p:grpSpPr bwMode="auto">
          <a:xfrm>
            <a:off x="395288" y="787400"/>
            <a:ext cx="1651000" cy="1657350"/>
            <a:chOff x="4322" y="3269"/>
            <a:chExt cx="705" cy="708"/>
          </a:xfrm>
        </p:grpSpPr>
        <p:grpSp>
          <p:nvGrpSpPr>
            <p:cNvPr id="11330" name="Group 29"/>
            <p:cNvGrpSpPr>
              <a:grpSpLocks/>
            </p:cNvGrpSpPr>
            <p:nvPr/>
          </p:nvGrpSpPr>
          <p:grpSpPr bwMode="auto">
            <a:xfrm>
              <a:off x="4452" y="3330"/>
              <a:ext cx="575" cy="647"/>
              <a:chOff x="4611" y="3393"/>
              <a:chExt cx="575" cy="647"/>
            </a:xfrm>
          </p:grpSpPr>
          <p:sp>
            <p:nvSpPr>
              <p:cNvPr id="11339" name="AutoShape 30"/>
              <p:cNvSpPr>
                <a:spLocks noChangeArrowheads="1"/>
              </p:cNvSpPr>
              <p:nvPr/>
            </p:nvSpPr>
            <p:spPr bwMode="auto">
              <a:xfrm rot="-5400000">
                <a:off x="4575" y="3429"/>
                <a:ext cx="647" cy="57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40" name="Freeform 31"/>
              <p:cNvSpPr>
                <a:spLocks/>
              </p:cNvSpPr>
              <p:nvPr/>
            </p:nvSpPr>
            <p:spPr bwMode="auto">
              <a:xfrm>
                <a:off x="4684" y="3424"/>
                <a:ext cx="141" cy="18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41" name="Freeform 32"/>
              <p:cNvSpPr>
                <a:spLocks/>
              </p:cNvSpPr>
              <p:nvPr/>
            </p:nvSpPr>
            <p:spPr bwMode="auto">
              <a:xfrm>
                <a:off x="4684" y="3629"/>
                <a:ext cx="141" cy="1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42" name="Freeform 33"/>
              <p:cNvSpPr>
                <a:spLocks/>
              </p:cNvSpPr>
              <p:nvPr/>
            </p:nvSpPr>
            <p:spPr bwMode="auto">
              <a:xfrm>
                <a:off x="4684" y="3833"/>
                <a:ext cx="141" cy="1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1331" name="Group 34"/>
            <p:cNvGrpSpPr>
              <a:grpSpLocks/>
            </p:cNvGrpSpPr>
            <p:nvPr/>
          </p:nvGrpSpPr>
          <p:grpSpPr bwMode="auto">
            <a:xfrm>
              <a:off x="4322" y="3269"/>
              <a:ext cx="627" cy="672"/>
              <a:chOff x="4322" y="3093"/>
              <a:chExt cx="791" cy="848"/>
            </a:xfrm>
          </p:grpSpPr>
          <p:sp>
            <p:nvSpPr>
              <p:cNvPr id="11332" name="Freeform 35"/>
              <p:cNvSpPr>
                <a:spLocks/>
              </p:cNvSpPr>
              <p:nvPr/>
            </p:nvSpPr>
            <p:spPr bwMode="auto">
              <a:xfrm rot="16872589" flipH="1">
                <a:off x="4722" y="3094"/>
                <a:ext cx="350" cy="348"/>
              </a:xfrm>
              <a:custGeom>
                <a:avLst/>
                <a:gdLst>
                  <a:gd name="T0" fmla="*/ 1 w 903"/>
                  <a:gd name="T1" fmla="*/ 0 h 895"/>
                  <a:gd name="T2" fmla="*/ 1 w 903"/>
                  <a:gd name="T3" fmla="*/ 0 h 895"/>
                  <a:gd name="T4" fmla="*/ 1 w 903"/>
                  <a:gd name="T5" fmla="*/ 0 h 895"/>
                  <a:gd name="T6" fmla="*/ 1 w 903"/>
                  <a:gd name="T7" fmla="*/ 0 h 895"/>
                  <a:gd name="T8" fmla="*/ 1 w 903"/>
                  <a:gd name="T9" fmla="*/ 0 h 895"/>
                  <a:gd name="T10" fmla="*/ 1 w 903"/>
                  <a:gd name="T11" fmla="*/ 0 h 895"/>
                  <a:gd name="T12" fmla="*/ 1 w 903"/>
                  <a:gd name="T13" fmla="*/ 0 h 895"/>
                  <a:gd name="T14" fmla="*/ 1 w 903"/>
                  <a:gd name="T15" fmla="*/ 0 h 895"/>
                  <a:gd name="T16" fmla="*/ 1 w 903"/>
                  <a:gd name="T17" fmla="*/ 0 h 895"/>
                  <a:gd name="T18" fmla="*/ 1 w 903"/>
                  <a:gd name="T19" fmla="*/ 0 h 895"/>
                  <a:gd name="T20" fmla="*/ 1 w 903"/>
                  <a:gd name="T21" fmla="*/ 0 h 895"/>
                  <a:gd name="T22" fmla="*/ 1 w 903"/>
                  <a:gd name="T23" fmla="*/ 0 h 895"/>
                  <a:gd name="T24" fmla="*/ 1 w 903"/>
                  <a:gd name="T25" fmla="*/ 0 h 895"/>
                  <a:gd name="T26" fmla="*/ 1 w 903"/>
                  <a:gd name="T27" fmla="*/ 0 h 895"/>
                  <a:gd name="T28" fmla="*/ 1 w 903"/>
                  <a:gd name="T29" fmla="*/ 0 h 895"/>
                  <a:gd name="T30" fmla="*/ 1 w 903"/>
                  <a:gd name="T31" fmla="*/ 0 h 895"/>
                  <a:gd name="T32" fmla="*/ 1 w 903"/>
                  <a:gd name="T33" fmla="*/ 0 h 895"/>
                  <a:gd name="T34" fmla="*/ 1 w 903"/>
                  <a:gd name="T35" fmla="*/ 0 h 895"/>
                  <a:gd name="T36" fmla="*/ 1 w 903"/>
                  <a:gd name="T37" fmla="*/ 0 h 895"/>
                  <a:gd name="T38" fmla="*/ 1 w 903"/>
                  <a:gd name="T39" fmla="*/ 0 h 895"/>
                  <a:gd name="T40" fmla="*/ 1 w 903"/>
                  <a:gd name="T41" fmla="*/ 0 h 895"/>
                  <a:gd name="T42" fmla="*/ 1 w 903"/>
                  <a:gd name="T43" fmla="*/ 0 h 895"/>
                  <a:gd name="T44" fmla="*/ 1 w 903"/>
                  <a:gd name="T45" fmla="*/ 0 h 895"/>
                  <a:gd name="T46" fmla="*/ 1 w 903"/>
                  <a:gd name="T47" fmla="*/ 0 h 895"/>
                  <a:gd name="T48" fmla="*/ 1 w 903"/>
                  <a:gd name="T49" fmla="*/ 0 h 895"/>
                  <a:gd name="T50" fmla="*/ 1 w 903"/>
                  <a:gd name="T51" fmla="*/ 0 h 895"/>
                  <a:gd name="T52" fmla="*/ 1 w 903"/>
                  <a:gd name="T53" fmla="*/ 1 h 895"/>
                  <a:gd name="T54" fmla="*/ 0 w 903"/>
                  <a:gd name="T55" fmla="*/ 1 h 895"/>
                  <a:gd name="T56" fmla="*/ 1 w 903"/>
                  <a:gd name="T57" fmla="*/ 0 h 895"/>
                  <a:gd name="T58" fmla="*/ 0 w 903"/>
                  <a:gd name="T59" fmla="*/ 1 h 895"/>
                  <a:gd name="T60" fmla="*/ 0 w 903"/>
                  <a:gd name="T61" fmla="*/ 0 h 895"/>
                  <a:gd name="T62" fmla="*/ 1 w 903"/>
                  <a:gd name="T63" fmla="*/ 0 h 8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3"/>
                  <a:gd name="T97" fmla="*/ 0 h 895"/>
                  <a:gd name="T98" fmla="*/ 903 w 903"/>
                  <a:gd name="T99" fmla="*/ 895 h 8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3" h="895">
                    <a:moveTo>
                      <a:pt x="711" y="97"/>
                    </a:moveTo>
                    <a:lnTo>
                      <a:pt x="711" y="95"/>
                    </a:lnTo>
                    <a:lnTo>
                      <a:pt x="715" y="95"/>
                    </a:lnTo>
                    <a:lnTo>
                      <a:pt x="718" y="103"/>
                    </a:lnTo>
                    <a:lnTo>
                      <a:pt x="724" y="109"/>
                    </a:lnTo>
                    <a:lnTo>
                      <a:pt x="730" y="116"/>
                    </a:lnTo>
                    <a:lnTo>
                      <a:pt x="735" y="126"/>
                    </a:lnTo>
                    <a:lnTo>
                      <a:pt x="741" y="131"/>
                    </a:lnTo>
                    <a:lnTo>
                      <a:pt x="747" y="141"/>
                    </a:lnTo>
                    <a:lnTo>
                      <a:pt x="751" y="145"/>
                    </a:lnTo>
                    <a:lnTo>
                      <a:pt x="754" y="150"/>
                    </a:lnTo>
                    <a:lnTo>
                      <a:pt x="758" y="154"/>
                    </a:lnTo>
                    <a:lnTo>
                      <a:pt x="762" y="158"/>
                    </a:lnTo>
                    <a:lnTo>
                      <a:pt x="764" y="164"/>
                    </a:lnTo>
                    <a:lnTo>
                      <a:pt x="768" y="167"/>
                    </a:lnTo>
                    <a:lnTo>
                      <a:pt x="772" y="171"/>
                    </a:lnTo>
                    <a:lnTo>
                      <a:pt x="775" y="175"/>
                    </a:lnTo>
                    <a:lnTo>
                      <a:pt x="777" y="181"/>
                    </a:lnTo>
                    <a:lnTo>
                      <a:pt x="781" y="185"/>
                    </a:lnTo>
                    <a:lnTo>
                      <a:pt x="785" y="188"/>
                    </a:lnTo>
                    <a:lnTo>
                      <a:pt x="789" y="194"/>
                    </a:lnTo>
                    <a:lnTo>
                      <a:pt x="791" y="198"/>
                    </a:lnTo>
                    <a:lnTo>
                      <a:pt x="796" y="204"/>
                    </a:lnTo>
                    <a:lnTo>
                      <a:pt x="798" y="207"/>
                    </a:lnTo>
                    <a:lnTo>
                      <a:pt x="802" y="213"/>
                    </a:lnTo>
                    <a:lnTo>
                      <a:pt x="806" y="217"/>
                    </a:lnTo>
                    <a:lnTo>
                      <a:pt x="810" y="221"/>
                    </a:lnTo>
                    <a:lnTo>
                      <a:pt x="813" y="226"/>
                    </a:lnTo>
                    <a:lnTo>
                      <a:pt x="817" y="232"/>
                    </a:lnTo>
                    <a:lnTo>
                      <a:pt x="821" y="236"/>
                    </a:lnTo>
                    <a:lnTo>
                      <a:pt x="823" y="240"/>
                    </a:lnTo>
                    <a:lnTo>
                      <a:pt x="827" y="243"/>
                    </a:lnTo>
                    <a:lnTo>
                      <a:pt x="830" y="249"/>
                    </a:lnTo>
                    <a:lnTo>
                      <a:pt x="832" y="253"/>
                    </a:lnTo>
                    <a:lnTo>
                      <a:pt x="836" y="257"/>
                    </a:lnTo>
                    <a:lnTo>
                      <a:pt x="840" y="262"/>
                    </a:lnTo>
                    <a:lnTo>
                      <a:pt x="844" y="266"/>
                    </a:lnTo>
                    <a:lnTo>
                      <a:pt x="846" y="270"/>
                    </a:lnTo>
                    <a:lnTo>
                      <a:pt x="849" y="276"/>
                    </a:lnTo>
                    <a:lnTo>
                      <a:pt x="853" y="278"/>
                    </a:lnTo>
                    <a:lnTo>
                      <a:pt x="855" y="283"/>
                    </a:lnTo>
                    <a:lnTo>
                      <a:pt x="863" y="291"/>
                    </a:lnTo>
                    <a:lnTo>
                      <a:pt x="868" y="300"/>
                    </a:lnTo>
                    <a:lnTo>
                      <a:pt x="872" y="306"/>
                    </a:lnTo>
                    <a:lnTo>
                      <a:pt x="878" y="314"/>
                    </a:lnTo>
                    <a:lnTo>
                      <a:pt x="884" y="319"/>
                    </a:lnTo>
                    <a:lnTo>
                      <a:pt x="889" y="327"/>
                    </a:lnTo>
                    <a:lnTo>
                      <a:pt x="891" y="333"/>
                    </a:lnTo>
                    <a:lnTo>
                      <a:pt x="897" y="337"/>
                    </a:lnTo>
                    <a:lnTo>
                      <a:pt x="901" y="342"/>
                    </a:lnTo>
                    <a:lnTo>
                      <a:pt x="903" y="346"/>
                    </a:lnTo>
                    <a:lnTo>
                      <a:pt x="901" y="348"/>
                    </a:lnTo>
                    <a:lnTo>
                      <a:pt x="863" y="688"/>
                    </a:lnTo>
                    <a:lnTo>
                      <a:pt x="574" y="895"/>
                    </a:lnTo>
                    <a:lnTo>
                      <a:pt x="196" y="787"/>
                    </a:lnTo>
                    <a:lnTo>
                      <a:pt x="460" y="610"/>
                    </a:lnTo>
                    <a:lnTo>
                      <a:pt x="513" y="388"/>
                    </a:lnTo>
                    <a:lnTo>
                      <a:pt x="300" y="352"/>
                    </a:lnTo>
                    <a:lnTo>
                      <a:pt x="0" y="553"/>
                    </a:lnTo>
                    <a:lnTo>
                      <a:pt x="21" y="213"/>
                    </a:lnTo>
                    <a:lnTo>
                      <a:pt x="340" y="0"/>
                    </a:lnTo>
                    <a:lnTo>
                      <a:pt x="711" y="97"/>
                    </a:lnTo>
                    <a:close/>
                  </a:path>
                </a:pathLst>
              </a:custGeom>
              <a:solidFill>
                <a:srgbClr val="969696"/>
              </a:solidFill>
              <a:ln w="9525">
                <a:solidFill>
                  <a:schemeClr val="bg1"/>
                </a:solidFill>
                <a:round/>
                <a:headEnd/>
                <a:tailEnd/>
              </a:ln>
            </p:spPr>
            <p:txBody>
              <a:bodyPr/>
              <a:lstStyle/>
              <a:p>
                <a:endParaRPr lang="en-US"/>
              </a:p>
            </p:txBody>
          </p:sp>
          <p:sp>
            <p:nvSpPr>
              <p:cNvPr id="11333" name="Freeform 36"/>
              <p:cNvSpPr>
                <a:spLocks/>
              </p:cNvSpPr>
              <p:nvPr/>
            </p:nvSpPr>
            <p:spPr bwMode="auto">
              <a:xfrm rot="16872589" flipH="1">
                <a:off x="4352" y="3747"/>
                <a:ext cx="84" cy="93"/>
              </a:xfrm>
              <a:custGeom>
                <a:avLst/>
                <a:gdLst>
                  <a:gd name="T0" fmla="*/ 0 w 216"/>
                  <a:gd name="T1" fmla="*/ 0 h 240"/>
                  <a:gd name="T2" fmla="*/ 0 w 216"/>
                  <a:gd name="T3" fmla="*/ 0 h 240"/>
                  <a:gd name="T4" fmla="*/ 0 w 216"/>
                  <a:gd name="T5" fmla="*/ 0 h 240"/>
                  <a:gd name="T6" fmla="*/ 0 w 216"/>
                  <a:gd name="T7" fmla="*/ 0 h 240"/>
                  <a:gd name="T8" fmla="*/ 0 w 216"/>
                  <a:gd name="T9" fmla="*/ 0 h 240"/>
                  <a:gd name="T10" fmla="*/ 0 w 216"/>
                  <a:gd name="T11" fmla="*/ 0 h 240"/>
                  <a:gd name="T12" fmla="*/ 0 w 216"/>
                  <a:gd name="T13" fmla="*/ 0 h 240"/>
                  <a:gd name="T14" fmla="*/ 0 w 216"/>
                  <a:gd name="T15" fmla="*/ 0 h 240"/>
                  <a:gd name="T16" fmla="*/ 0 60000 65536"/>
                  <a:gd name="T17" fmla="*/ 0 60000 65536"/>
                  <a:gd name="T18" fmla="*/ 0 60000 65536"/>
                  <a:gd name="T19" fmla="*/ 0 60000 65536"/>
                  <a:gd name="T20" fmla="*/ 0 60000 65536"/>
                  <a:gd name="T21" fmla="*/ 0 60000 65536"/>
                  <a:gd name="T22" fmla="*/ 0 60000 65536"/>
                  <a:gd name="T23" fmla="*/ 0 60000 65536"/>
                  <a:gd name="T24" fmla="*/ 0 w 216"/>
                  <a:gd name="T25" fmla="*/ 0 h 240"/>
                  <a:gd name="T26" fmla="*/ 216 w 216"/>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 h="240">
                    <a:moveTo>
                      <a:pt x="0" y="236"/>
                    </a:moveTo>
                    <a:lnTo>
                      <a:pt x="21" y="108"/>
                    </a:lnTo>
                    <a:lnTo>
                      <a:pt x="216" y="0"/>
                    </a:lnTo>
                    <a:lnTo>
                      <a:pt x="209" y="95"/>
                    </a:lnTo>
                    <a:lnTo>
                      <a:pt x="66" y="167"/>
                    </a:lnTo>
                    <a:lnTo>
                      <a:pt x="61" y="240"/>
                    </a:lnTo>
                    <a:lnTo>
                      <a:pt x="0" y="236"/>
                    </a:lnTo>
                    <a:close/>
                  </a:path>
                </a:pathLst>
              </a:custGeom>
              <a:solidFill>
                <a:srgbClr val="969696"/>
              </a:solidFill>
              <a:ln w="9525">
                <a:solidFill>
                  <a:schemeClr val="bg1"/>
                </a:solidFill>
                <a:round/>
                <a:headEnd/>
                <a:tailEnd/>
              </a:ln>
            </p:spPr>
            <p:txBody>
              <a:bodyPr/>
              <a:lstStyle/>
              <a:p>
                <a:endParaRPr lang="en-US"/>
              </a:p>
            </p:txBody>
          </p:sp>
          <p:sp>
            <p:nvSpPr>
              <p:cNvPr id="11334" name="Freeform 37"/>
              <p:cNvSpPr>
                <a:spLocks/>
              </p:cNvSpPr>
              <p:nvPr/>
            </p:nvSpPr>
            <p:spPr bwMode="auto">
              <a:xfrm rot="16872589" flipH="1">
                <a:off x="4851" y="3144"/>
                <a:ext cx="177" cy="104"/>
              </a:xfrm>
              <a:custGeom>
                <a:avLst/>
                <a:gdLst>
                  <a:gd name="T0" fmla="*/ 0 w 458"/>
                  <a:gd name="T1" fmla="*/ 0 h 268"/>
                  <a:gd name="T2" fmla="*/ 0 w 458"/>
                  <a:gd name="T3" fmla="*/ 0 h 268"/>
                  <a:gd name="T4" fmla="*/ 1 w 458"/>
                  <a:gd name="T5" fmla="*/ 0 h 268"/>
                  <a:gd name="T6" fmla="*/ 1 w 458"/>
                  <a:gd name="T7" fmla="*/ 0 h 268"/>
                  <a:gd name="T8" fmla="*/ 0 w 458"/>
                  <a:gd name="T9" fmla="*/ 0 h 268"/>
                  <a:gd name="T10" fmla="*/ 0 w 458"/>
                  <a:gd name="T11" fmla="*/ 0 h 268"/>
                  <a:gd name="T12" fmla="*/ 0 w 458"/>
                  <a:gd name="T13" fmla="*/ 0 h 268"/>
                  <a:gd name="T14" fmla="*/ 0 w 458"/>
                  <a:gd name="T15" fmla="*/ 0 h 268"/>
                  <a:gd name="T16" fmla="*/ 0 60000 65536"/>
                  <a:gd name="T17" fmla="*/ 0 60000 65536"/>
                  <a:gd name="T18" fmla="*/ 0 60000 65536"/>
                  <a:gd name="T19" fmla="*/ 0 60000 65536"/>
                  <a:gd name="T20" fmla="*/ 0 60000 65536"/>
                  <a:gd name="T21" fmla="*/ 0 60000 65536"/>
                  <a:gd name="T22" fmla="*/ 0 60000 65536"/>
                  <a:gd name="T23" fmla="*/ 0 60000 65536"/>
                  <a:gd name="T24" fmla="*/ 0 w 458"/>
                  <a:gd name="T25" fmla="*/ 0 h 268"/>
                  <a:gd name="T26" fmla="*/ 458 w 458"/>
                  <a:gd name="T27" fmla="*/ 268 h 2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8" h="268">
                    <a:moveTo>
                      <a:pt x="0" y="175"/>
                    </a:moveTo>
                    <a:lnTo>
                      <a:pt x="287" y="0"/>
                    </a:lnTo>
                    <a:lnTo>
                      <a:pt x="458" y="38"/>
                    </a:lnTo>
                    <a:lnTo>
                      <a:pt x="435" y="122"/>
                    </a:lnTo>
                    <a:lnTo>
                      <a:pt x="291" y="93"/>
                    </a:lnTo>
                    <a:lnTo>
                      <a:pt x="30" y="268"/>
                    </a:lnTo>
                    <a:lnTo>
                      <a:pt x="0" y="175"/>
                    </a:lnTo>
                    <a:close/>
                  </a:path>
                </a:pathLst>
              </a:custGeom>
              <a:solidFill>
                <a:srgbClr val="969696"/>
              </a:solidFill>
              <a:ln w="9525">
                <a:solidFill>
                  <a:schemeClr val="bg1"/>
                </a:solidFill>
                <a:round/>
                <a:headEnd/>
                <a:tailEnd/>
              </a:ln>
            </p:spPr>
            <p:txBody>
              <a:bodyPr/>
              <a:lstStyle/>
              <a:p>
                <a:endParaRPr lang="en-US"/>
              </a:p>
            </p:txBody>
          </p:sp>
          <p:sp>
            <p:nvSpPr>
              <p:cNvPr id="11335" name="Freeform 38"/>
              <p:cNvSpPr>
                <a:spLocks/>
              </p:cNvSpPr>
              <p:nvPr/>
            </p:nvSpPr>
            <p:spPr bwMode="auto">
              <a:xfrm rot="16872589" flipH="1">
                <a:off x="4931" y="3276"/>
                <a:ext cx="250" cy="115"/>
              </a:xfrm>
              <a:custGeom>
                <a:avLst/>
                <a:gdLst>
                  <a:gd name="T0" fmla="*/ 0 w 646"/>
                  <a:gd name="T1" fmla="*/ 0 h 296"/>
                  <a:gd name="T2" fmla="*/ 0 w 646"/>
                  <a:gd name="T3" fmla="*/ 0 h 296"/>
                  <a:gd name="T4" fmla="*/ 1 w 646"/>
                  <a:gd name="T5" fmla="*/ 0 h 296"/>
                  <a:gd name="T6" fmla="*/ 1 w 646"/>
                  <a:gd name="T7" fmla="*/ 0 h 296"/>
                  <a:gd name="T8" fmla="*/ 0 w 646"/>
                  <a:gd name="T9" fmla="*/ 0 h 296"/>
                  <a:gd name="T10" fmla="*/ 0 w 646"/>
                  <a:gd name="T11" fmla="*/ 0 h 296"/>
                  <a:gd name="T12" fmla="*/ 0 w 646"/>
                  <a:gd name="T13" fmla="*/ 0 h 296"/>
                  <a:gd name="T14" fmla="*/ 0 w 646"/>
                  <a:gd name="T15" fmla="*/ 0 h 296"/>
                  <a:gd name="T16" fmla="*/ 0 60000 65536"/>
                  <a:gd name="T17" fmla="*/ 0 60000 65536"/>
                  <a:gd name="T18" fmla="*/ 0 60000 65536"/>
                  <a:gd name="T19" fmla="*/ 0 60000 65536"/>
                  <a:gd name="T20" fmla="*/ 0 60000 65536"/>
                  <a:gd name="T21" fmla="*/ 0 60000 65536"/>
                  <a:gd name="T22" fmla="*/ 0 60000 65536"/>
                  <a:gd name="T23" fmla="*/ 0 60000 65536"/>
                  <a:gd name="T24" fmla="*/ 0 w 646"/>
                  <a:gd name="T25" fmla="*/ 0 h 296"/>
                  <a:gd name="T26" fmla="*/ 646 w 646"/>
                  <a:gd name="T27" fmla="*/ 296 h 2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6" h="296">
                    <a:moveTo>
                      <a:pt x="0" y="89"/>
                    </a:moveTo>
                    <a:lnTo>
                      <a:pt x="351" y="203"/>
                    </a:lnTo>
                    <a:lnTo>
                      <a:pt x="646" y="0"/>
                    </a:lnTo>
                    <a:lnTo>
                      <a:pt x="646" y="79"/>
                    </a:lnTo>
                    <a:lnTo>
                      <a:pt x="351" y="296"/>
                    </a:lnTo>
                    <a:lnTo>
                      <a:pt x="34" y="195"/>
                    </a:lnTo>
                    <a:lnTo>
                      <a:pt x="0" y="89"/>
                    </a:lnTo>
                    <a:close/>
                  </a:path>
                </a:pathLst>
              </a:custGeom>
              <a:solidFill>
                <a:srgbClr val="969696"/>
              </a:solidFill>
              <a:ln w="9525">
                <a:solidFill>
                  <a:schemeClr val="bg1"/>
                </a:solidFill>
                <a:round/>
                <a:headEnd/>
                <a:tailEnd/>
              </a:ln>
            </p:spPr>
            <p:txBody>
              <a:bodyPr/>
              <a:lstStyle/>
              <a:p>
                <a:endParaRPr lang="en-US"/>
              </a:p>
            </p:txBody>
          </p:sp>
          <p:sp>
            <p:nvSpPr>
              <p:cNvPr id="11336" name="Freeform 39"/>
              <p:cNvSpPr>
                <a:spLocks/>
              </p:cNvSpPr>
              <p:nvPr/>
            </p:nvSpPr>
            <p:spPr bwMode="auto">
              <a:xfrm rot="16872589" flipH="1">
                <a:off x="4409" y="3517"/>
                <a:ext cx="531" cy="318"/>
              </a:xfrm>
              <a:custGeom>
                <a:avLst/>
                <a:gdLst>
                  <a:gd name="T0" fmla="*/ 0 w 1370"/>
                  <a:gd name="T1" fmla="*/ 1 h 821"/>
                  <a:gd name="T2" fmla="*/ 1 w 1370"/>
                  <a:gd name="T3" fmla="*/ 0 h 821"/>
                  <a:gd name="T4" fmla="*/ 2 w 1370"/>
                  <a:gd name="T5" fmla="*/ 0 h 821"/>
                  <a:gd name="T6" fmla="*/ 2 w 1370"/>
                  <a:gd name="T7" fmla="*/ 0 h 821"/>
                  <a:gd name="T8" fmla="*/ 2 w 1370"/>
                  <a:gd name="T9" fmla="*/ 0 h 821"/>
                  <a:gd name="T10" fmla="*/ 2 w 1370"/>
                  <a:gd name="T11" fmla="*/ 0 h 821"/>
                  <a:gd name="T12" fmla="*/ 1 w 1370"/>
                  <a:gd name="T13" fmla="*/ 0 h 821"/>
                  <a:gd name="T14" fmla="*/ 0 w 1370"/>
                  <a:gd name="T15" fmla="*/ 1 h 821"/>
                  <a:gd name="T16" fmla="*/ 0 w 1370"/>
                  <a:gd name="T17" fmla="*/ 1 h 821"/>
                  <a:gd name="T18" fmla="*/ 0 w 1370"/>
                  <a:gd name="T19" fmla="*/ 1 h 8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70"/>
                  <a:gd name="T31" fmla="*/ 0 h 821"/>
                  <a:gd name="T32" fmla="*/ 1370 w 1370"/>
                  <a:gd name="T33" fmla="*/ 821 h 8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70" h="821">
                    <a:moveTo>
                      <a:pt x="17" y="692"/>
                    </a:moveTo>
                    <a:lnTo>
                      <a:pt x="909" y="103"/>
                    </a:lnTo>
                    <a:lnTo>
                      <a:pt x="1163" y="124"/>
                    </a:lnTo>
                    <a:lnTo>
                      <a:pt x="1370" y="0"/>
                    </a:lnTo>
                    <a:lnTo>
                      <a:pt x="1370" y="87"/>
                    </a:lnTo>
                    <a:lnTo>
                      <a:pt x="1188" y="200"/>
                    </a:lnTo>
                    <a:lnTo>
                      <a:pt x="930" y="175"/>
                    </a:lnTo>
                    <a:lnTo>
                      <a:pt x="0" y="821"/>
                    </a:lnTo>
                    <a:lnTo>
                      <a:pt x="17" y="692"/>
                    </a:lnTo>
                    <a:close/>
                  </a:path>
                </a:pathLst>
              </a:custGeom>
              <a:solidFill>
                <a:srgbClr val="969696"/>
              </a:solidFill>
              <a:ln w="9525">
                <a:solidFill>
                  <a:schemeClr val="bg1"/>
                </a:solidFill>
                <a:round/>
                <a:headEnd/>
                <a:tailEnd/>
              </a:ln>
            </p:spPr>
            <p:txBody>
              <a:bodyPr/>
              <a:lstStyle/>
              <a:p>
                <a:endParaRPr lang="en-US"/>
              </a:p>
            </p:txBody>
          </p:sp>
          <p:sp>
            <p:nvSpPr>
              <p:cNvPr id="11337" name="Freeform 40"/>
              <p:cNvSpPr>
                <a:spLocks/>
              </p:cNvSpPr>
              <p:nvPr/>
            </p:nvSpPr>
            <p:spPr bwMode="auto">
              <a:xfrm rot="16872589" flipH="1">
                <a:off x="4303" y="3674"/>
                <a:ext cx="243" cy="205"/>
              </a:xfrm>
              <a:custGeom>
                <a:avLst/>
                <a:gdLst>
                  <a:gd name="T0" fmla="*/ 0 w 625"/>
                  <a:gd name="T1" fmla="*/ 1 h 528"/>
                  <a:gd name="T2" fmla="*/ 0 w 625"/>
                  <a:gd name="T3" fmla="*/ 1 h 528"/>
                  <a:gd name="T4" fmla="*/ 0 w 625"/>
                  <a:gd name="T5" fmla="*/ 1 h 528"/>
                  <a:gd name="T6" fmla="*/ 0 w 625"/>
                  <a:gd name="T7" fmla="*/ 1 h 528"/>
                  <a:gd name="T8" fmla="*/ 0 w 625"/>
                  <a:gd name="T9" fmla="*/ 1 h 528"/>
                  <a:gd name="T10" fmla="*/ 0 w 625"/>
                  <a:gd name="T11" fmla="*/ 1 h 528"/>
                  <a:gd name="T12" fmla="*/ 0 w 625"/>
                  <a:gd name="T13" fmla="*/ 1 h 528"/>
                  <a:gd name="T14" fmla="*/ 0 w 625"/>
                  <a:gd name="T15" fmla="*/ 0 h 528"/>
                  <a:gd name="T16" fmla="*/ 0 w 625"/>
                  <a:gd name="T17" fmla="*/ 0 h 528"/>
                  <a:gd name="T18" fmla="*/ 0 w 625"/>
                  <a:gd name="T19" fmla="*/ 0 h 528"/>
                  <a:gd name="T20" fmla="*/ 0 w 625"/>
                  <a:gd name="T21" fmla="*/ 0 h 528"/>
                  <a:gd name="T22" fmla="*/ 0 w 625"/>
                  <a:gd name="T23" fmla="*/ 0 h 528"/>
                  <a:gd name="T24" fmla="*/ 0 w 625"/>
                  <a:gd name="T25" fmla="*/ 0 h 528"/>
                  <a:gd name="T26" fmla="*/ 0 w 625"/>
                  <a:gd name="T27" fmla="*/ 0 h 528"/>
                  <a:gd name="T28" fmla="*/ 0 w 625"/>
                  <a:gd name="T29" fmla="*/ 0 h 528"/>
                  <a:gd name="T30" fmla="*/ 0 w 625"/>
                  <a:gd name="T31" fmla="*/ 0 h 528"/>
                  <a:gd name="T32" fmla="*/ 0 w 625"/>
                  <a:gd name="T33" fmla="*/ 0 h 528"/>
                  <a:gd name="T34" fmla="*/ 0 w 625"/>
                  <a:gd name="T35" fmla="*/ 0 h 528"/>
                  <a:gd name="T36" fmla="*/ 0 w 625"/>
                  <a:gd name="T37" fmla="*/ 0 h 528"/>
                  <a:gd name="T38" fmla="*/ 0 w 625"/>
                  <a:gd name="T39" fmla="*/ 0 h 528"/>
                  <a:gd name="T40" fmla="*/ 0 w 625"/>
                  <a:gd name="T41" fmla="*/ 0 h 528"/>
                  <a:gd name="T42" fmla="*/ 0 w 625"/>
                  <a:gd name="T43" fmla="*/ 0 h 528"/>
                  <a:gd name="T44" fmla="*/ 0 w 625"/>
                  <a:gd name="T45" fmla="*/ 0 h 528"/>
                  <a:gd name="T46" fmla="*/ 0 w 625"/>
                  <a:gd name="T47" fmla="*/ 0 h 528"/>
                  <a:gd name="T48" fmla="*/ 0 w 625"/>
                  <a:gd name="T49" fmla="*/ 0 h 528"/>
                  <a:gd name="T50" fmla="*/ 0 w 625"/>
                  <a:gd name="T51" fmla="*/ 0 h 528"/>
                  <a:gd name="T52" fmla="*/ 0 w 625"/>
                  <a:gd name="T53" fmla="*/ 0 h 528"/>
                  <a:gd name="T54" fmla="*/ 0 w 625"/>
                  <a:gd name="T55" fmla="*/ 0 h 528"/>
                  <a:gd name="T56" fmla="*/ 0 w 625"/>
                  <a:gd name="T57" fmla="*/ 0 h 528"/>
                  <a:gd name="T58" fmla="*/ 0 w 625"/>
                  <a:gd name="T59" fmla="*/ 0 h 528"/>
                  <a:gd name="T60" fmla="*/ 0 w 625"/>
                  <a:gd name="T61" fmla="*/ 0 h 528"/>
                  <a:gd name="T62" fmla="*/ 0 w 625"/>
                  <a:gd name="T63" fmla="*/ 0 h 528"/>
                  <a:gd name="T64" fmla="*/ 0 w 625"/>
                  <a:gd name="T65" fmla="*/ 0 h 528"/>
                  <a:gd name="T66" fmla="*/ 0 w 625"/>
                  <a:gd name="T67" fmla="*/ 0 h 528"/>
                  <a:gd name="T68" fmla="*/ 0 w 625"/>
                  <a:gd name="T69" fmla="*/ 0 h 528"/>
                  <a:gd name="T70" fmla="*/ 0 w 625"/>
                  <a:gd name="T71" fmla="*/ 0 h 528"/>
                  <a:gd name="T72" fmla="*/ 0 w 625"/>
                  <a:gd name="T73" fmla="*/ 0 h 528"/>
                  <a:gd name="T74" fmla="*/ 0 w 625"/>
                  <a:gd name="T75" fmla="*/ 0 h 528"/>
                  <a:gd name="T76" fmla="*/ 0 w 625"/>
                  <a:gd name="T77" fmla="*/ 0 h 528"/>
                  <a:gd name="T78" fmla="*/ 1 w 625"/>
                  <a:gd name="T79" fmla="*/ 0 h 528"/>
                  <a:gd name="T80" fmla="*/ 0 w 625"/>
                  <a:gd name="T81" fmla="*/ 1 h 528"/>
                  <a:gd name="T82" fmla="*/ 0 w 625"/>
                  <a:gd name="T83" fmla="*/ 1 h 5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25"/>
                  <a:gd name="T127" fmla="*/ 0 h 528"/>
                  <a:gd name="T128" fmla="*/ 625 w 625"/>
                  <a:gd name="T129" fmla="*/ 528 h 5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25" h="528">
                    <a:moveTo>
                      <a:pt x="148" y="500"/>
                    </a:moveTo>
                    <a:lnTo>
                      <a:pt x="144" y="496"/>
                    </a:lnTo>
                    <a:lnTo>
                      <a:pt x="139" y="490"/>
                    </a:lnTo>
                    <a:lnTo>
                      <a:pt x="137" y="486"/>
                    </a:lnTo>
                    <a:lnTo>
                      <a:pt x="131" y="481"/>
                    </a:lnTo>
                    <a:lnTo>
                      <a:pt x="127" y="475"/>
                    </a:lnTo>
                    <a:lnTo>
                      <a:pt x="123" y="469"/>
                    </a:lnTo>
                    <a:lnTo>
                      <a:pt x="118" y="464"/>
                    </a:lnTo>
                    <a:lnTo>
                      <a:pt x="114" y="458"/>
                    </a:lnTo>
                    <a:lnTo>
                      <a:pt x="106" y="450"/>
                    </a:lnTo>
                    <a:lnTo>
                      <a:pt x="102" y="443"/>
                    </a:lnTo>
                    <a:lnTo>
                      <a:pt x="97" y="437"/>
                    </a:lnTo>
                    <a:lnTo>
                      <a:pt x="91" y="429"/>
                    </a:lnTo>
                    <a:lnTo>
                      <a:pt x="85" y="424"/>
                    </a:lnTo>
                    <a:lnTo>
                      <a:pt x="80" y="418"/>
                    </a:lnTo>
                    <a:lnTo>
                      <a:pt x="74" y="410"/>
                    </a:lnTo>
                    <a:lnTo>
                      <a:pt x="68" y="405"/>
                    </a:lnTo>
                    <a:lnTo>
                      <a:pt x="63" y="397"/>
                    </a:lnTo>
                    <a:lnTo>
                      <a:pt x="57" y="390"/>
                    </a:lnTo>
                    <a:lnTo>
                      <a:pt x="51" y="384"/>
                    </a:lnTo>
                    <a:lnTo>
                      <a:pt x="47" y="376"/>
                    </a:lnTo>
                    <a:lnTo>
                      <a:pt x="40" y="369"/>
                    </a:lnTo>
                    <a:lnTo>
                      <a:pt x="36" y="363"/>
                    </a:lnTo>
                    <a:lnTo>
                      <a:pt x="30" y="357"/>
                    </a:lnTo>
                    <a:lnTo>
                      <a:pt x="26" y="352"/>
                    </a:lnTo>
                    <a:lnTo>
                      <a:pt x="23" y="346"/>
                    </a:lnTo>
                    <a:lnTo>
                      <a:pt x="17" y="340"/>
                    </a:lnTo>
                    <a:lnTo>
                      <a:pt x="13" y="336"/>
                    </a:lnTo>
                    <a:lnTo>
                      <a:pt x="11" y="333"/>
                    </a:lnTo>
                    <a:lnTo>
                      <a:pt x="5" y="327"/>
                    </a:lnTo>
                    <a:lnTo>
                      <a:pt x="4" y="325"/>
                    </a:lnTo>
                    <a:lnTo>
                      <a:pt x="2" y="321"/>
                    </a:lnTo>
                    <a:lnTo>
                      <a:pt x="0" y="319"/>
                    </a:lnTo>
                    <a:lnTo>
                      <a:pt x="2" y="314"/>
                    </a:lnTo>
                    <a:lnTo>
                      <a:pt x="2" y="308"/>
                    </a:lnTo>
                    <a:lnTo>
                      <a:pt x="4" y="302"/>
                    </a:lnTo>
                    <a:lnTo>
                      <a:pt x="5" y="296"/>
                    </a:lnTo>
                    <a:lnTo>
                      <a:pt x="9" y="289"/>
                    </a:lnTo>
                    <a:lnTo>
                      <a:pt x="11" y="281"/>
                    </a:lnTo>
                    <a:lnTo>
                      <a:pt x="13" y="274"/>
                    </a:lnTo>
                    <a:lnTo>
                      <a:pt x="17" y="266"/>
                    </a:lnTo>
                    <a:lnTo>
                      <a:pt x="17" y="260"/>
                    </a:lnTo>
                    <a:lnTo>
                      <a:pt x="19" y="257"/>
                    </a:lnTo>
                    <a:lnTo>
                      <a:pt x="19" y="253"/>
                    </a:lnTo>
                    <a:lnTo>
                      <a:pt x="21" y="247"/>
                    </a:lnTo>
                    <a:lnTo>
                      <a:pt x="23" y="243"/>
                    </a:lnTo>
                    <a:lnTo>
                      <a:pt x="24" y="239"/>
                    </a:lnTo>
                    <a:lnTo>
                      <a:pt x="24" y="236"/>
                    </a:lnTo>
                    <a:lnTo>
                      <a:pt x="26" y="230"/>
                    </a:lnTo>
                    <a:lnTo>
                      <a:pt x="28" y="226"/>
                    </a:lnTo>
                    <a:lnTo>
                      <a:pt x="30" y="222"/>
                    </a:lnTo>
                    <a:lnTo>
                      <a:pt x="30" y="217"/>
                    </a:lnTo>
                    <a:lnTo>
                      <a:pt x="32" y="213"/>
                    </a:lnTo>
                    <a:lnTo>
                      <a:pt x="34" y="207"/>
                    </a:lnTo>
                    <a:lnTo>
                      <a:pt x="36" y="201"/>
                    </a:lnTo>
                    <a:lnTo>
                      <a:pt x="36" y="198"/>
                    </a:lnTo>
                    <a:lnTo>
                      <a:pt x="38" y="194"/>
                    </a:lnTo>
                    <a:lnTo>
                      <a:pt x="40" y="190"/>
                    </a:lnTo>
                    <a:lnTo>
                      <a:pt x="42" y="184"/>
                    </a:lnTo>
                    <a:lnTo>
                      <a:pt x="42" y="181"/>
                    </a:lnTo>
                    <a:lnTo>
                      <a:pt x="43" y="177"/>
                    </a:lnTo>
                    <a:lnTo>
                      <a:pt x="45" y="167"/>
                    </a:lnTo>
                    <a:lnTo>
                      <a:pt x="49" y="160"/>
                    </a:lnTo>
                    <a:lnTo>
                      <a:pt x="51" y="152"/>
                    </a:lnTo>
                    <a:lnTo>
                      <a:pt x="53" y="144"/>
                    </a:lnTo>
                    <a:lnTo>
                      <a:pt x="57" y="137"/>
                    </a:lnTo>
                    <a:lnTo>
                      <a:pt x="59" y="131"/>
                    </a:lnTo>
                    <a:lnTo>
                      <a:pt x="59" y="124"/>
                    </a:lnTo>
                    <a:lnTo>
                      <a:pt x="61" y="120"/>
                    </a:lnTo>
                    <a:lnTo>
                      <a:pt x="63" y="114"/>
                    </a:lnTo>
                    <a:lnTo>
                      <a:pt x="63" y="112"/>
                    </a:lnTo>
                    <a:lnTo>
                      <a:pt x="64" y="106"/>
                    </a:lnTo>
                    <a:lnTo>
                      <a:pt x="66" y="105"/>
                    </a:lnTo>
                    <a:lnTo>
                      <a:pt x="283" y="0"/>
                    </a:lnTo>
                    <a:lnTo>
                      <a:pt x="484" y="57"/>
                    </a:lnTo>
                    <a:lnTo>
                      <a:pt x="264" y="173"/>
                    </a:lnTo>
                    <a:lnTo>
                      <a:pt x="239" y="315"/>
                    </a:lnTo>
                    <a:lnTo>
                      <a:pt x="401" y="334"/>
                    </a:lnTo>
                    <a:lnTo>
                      <a:pt x="625" y="205"/>
                    </a:lnTo>
                    <a:lnTo>
                      <a:pt x="625" y="405"/>
                    </a:lnTo>
                    <a:lnTo>
                      <a:pt x="418" y="528"/>
                    </a:lnTo>
                    <a:lnTo>
                      <a:pt x="150" y="498"/>
                    </a:lnTo>
                    <a:lnTo>
                      <a:pt x="148" y="500"/>
                    </a:lnTo>
                    <a:close/>
                  </a:path>
                </a:pathLst>
              </a:custGeom>
              <a:solidFill>
                <a:srgbClr val="969696"/>
              </a:solidFill>
              <a:ln w="9525">
                <a:solidFill>
                  <a:schemeClr val="bg1"/>
                </a:solidFill>
                <a:round/>
                <a:headEnd/>
                <a:tailEnd/>
              </a:ln>
            </p:spPr>
            <p:txBody>
              <a:bodyPr/>
              <a:lstStyle/>
              <a:p>
                <a:endParaRPr lang="en-US"/>
              </a:p>
            </p:txBody>
          </p:sp>
          <p:sp>
            <p:nvSpPr>
              <p:cNvPr id="11338" name="Freeform 41"/>
              <p:cNvSpPr>
                <a:spLocks/>
              </p:cNvSpPr>
              <p:nvPr/>
            </p:nvSpPr>
            <p:spPr bwMode="auto">
              <a:xfrm rot="16872589" flipH="1">
                <a:off x="4450" y="3400"/>
                <a:ext cx="397" cy="287"/>
              </a:xfrm>
              <a:custGeom>
                <a:avLst/>
                <a:gdLst>
                  <a:gd name="T0" fmla="*/ 0 w 1024"/>
                  <a:gd name="T1" fmla="*/ 1 h 739"/>
                  <a:gd name="T2" fmla="*/ 0 w 1024"/>
                  <a:gd name="T3" fmla="*/ 1 h 739"/>
                  <a:gd name="T4" fmla="*/ 0 w 1024"/>
                  <a:gd name="T5" fmla="*/ 1 h 739"/>
                  <a:gd name="T6" fmla="*/ 0 w 1024"/>
                  <a:gd name="T7" fmla="*/ 1 h 739"/>
                  <a:gd name="T8" fmla="*/ 0 w 1024"/>
                  <a:gd name="T9" fmla="*/ 1 h 739"/>
                  <a:gd name="T10" fmla="*/ 0 w 1024"/>
                  <a:gd name="T11" fmla="*/ 1 h 739"/>
                  <a:gd name="T12" fmla="*/ 0 w 1024"/>
                  <a:gd name="T13" fmla="*/ 1 h 739"/>
                  <a:gd name="T14" fmla="*/ 0 w 1024"/>
                  <a:gd name="T15" fmla="*/ 1 h 739"/>
                  <a:gd name="T16" fmla="*/ 0 w 1024"/>
                  <a:gd name="T17" fmla="*/ 1 h 739"/>
                  <a:gd name="T18" fmla="*/ 0 w 1024"/>
                  <a:gd name="T19" fmla="*/ 1 h 739"/>
                  <a:gd name="T20" fmla="*/ 0 w 1024"/>
                  <a:gd name="T21" fmla="*/ 1 h 739"/>
                  <a:gd name="T22" fmla="*/ 0 w 1024"/>
                  <a:gd name="T23" fmla="*/ 1 h 739"/>
                  <a:gd name="T24" fmla="*/ 0 w 1024"/>
                  <a:gd name="T25" fmla="*/ 1 h 739"/>
                  <a:gd name="T26" fmla="*/ 0 w 1024"/>
                  <a:gd name="T27" fmla="*/ 1 h 739"/>
                  <a:gd name="T28" fmla="*/ 0 w 1024"/>
                  <a:gd name="T29" fmla="*/ 0 h 739"/>
                  <a:gd name="T30" fmla="*/ 0 w 1024"/>
                  <a:gd name="T31" fmla="*/ 0 h 739"/>
                  <a:gd name="T32" fmla="*/ 0 w 1024"/>
                  <a:gd name="T33" fmla="*/ 0 h 739"/>
                  <a:gd name="T34" fmla="*/ 0 w 1024"/>
                  <a:gd name="T35" fmla="*/ 0 h 739"/>
                  <a:gd name="T36" fmla="*/ 0 w 1024"/>
                  <a:gd name="T37" fmla="*/ 0 h 739"/>
                  <a:gd name="T38" fmla="*/ 1 w 1024"/>
                  <a:gd name="T39" fmla="*/ 0 h 739"/>
                  <a:gd name="T40" fmla="*/ 1 w 1024"/>
                  <a:gd name="T41" fmla="*/ 0 h 739"/>
                  <a:gd name="T42" fmla="*/ 1 w 1024"/>
                  <a:gd name="T43" fmla="*/ 0 h 739"/>
                  <a:gd name="T44" fmla="*/ 1 w 1024"/>
                  <a:gd name="T45" fmla="*/ 0 h 739"/>
                  <a:gd name="T46" fmla="*/ 1 w 1024"/>
                  <a:gd name="T47" fmla="*/ 0 h 739"/>
                  <a:gd name="T48" fmla="*/ 1 w 1024"/>
                  <a:gd name="T49" fmla="*/ 0 h 739"/>
                  <a:gd name="T50" fmla="*/ 1 w 1024"/>
                  <a:gd name="T51" fmla="*/ 0 h 739"/>
                  <a:gd name="T52" fmla="*/ 1 w 1024"/>
                  <a:gd name="T53" fmla="*/ 0 h 739"/>
                  <a:gd name="T54" fmla="*/ 1 w 1024"/>
                  <a:gd name="T55" fmla="*/ 0 h 739"/>
                  <a:gd name="T56" fmla="*/ 1 w 1024"/>
                  <a:gd name="T57" fmla="*/ 0 h 739"/>
                  <a:gd name="T58" fmla="*/ 1 w 1024"/>
                  <a:gd name="T59" fmla="*/ 0 h 739"/>
                  <a:gd name="T60" fmla="*/ 1 w 1024"/>
                  <a:gd name="T61" fmla="*/ 0 h 739"/>
                  <a:gd name="T62" fmla="*/ 1 w 1024"/>
                  <a:gd name="T63" fmla="*/ 0 h 739"/>
                  <a:gd name="T64" fmla="*/ 1 w 1024"/>
                  <a:gd name="T65" fmla="*/ 0 h 739"/>
                  <a:gd name="T66" fmla="*/ 1 w 1024"/>
                  <a:gd name="T67" fmla="*/ 0 h 739"/>
                  <a:gd name="T68" fmla="*/ 1 w 1024"/>
                  <a:gd name="T69" fmla="*/ 0 h 739"/>
                  <a:gd name="T70" fmla="*/ 1 w 1024"/>
                  <a:gd name="T71" fmla="*/ 0 h 739"/>
                  <a:gd name="T72" fmla="*/ 1 w 1024"/>
                  <a:gd name="T73" fmla="*/ 0 h 739"/>
                  <a:gd name="T74" fmla="*/ 1 w 1024"/>
                  <a:gd name="T75" fmla="*/ 0 h 739"/>
                  <a:gd name="T76" fmla="*/ 1 w 1024"/>
                  <a:gd name="T77" fmla="*/ 0 h 739"/>
                  <a:gd name="T78" fmla="*/ 1 w 1024"/>
                  <a:gd name="T79" fmla="*/ 0 h 739"/>
                  <a:gd name="T80" fmla="*/ 1 w 1024"/>
                  <a:gd name="T81" fmla="*/ 0 h 739"/>
                  <a:gd name="T82" fmla="*/ 1 w 1024"/>
                  <a:gd name="T83" fmla="*/ 0 h 739"/>
                  <a:gd name="T84" fmla="*/ 1 w 1024"/>
                  <a:gd name="T85" fmla="*/ 0 h 739"/>
                  <a:gd name="T86" fmla="*/ 1 w 1024"/>
                  <a:gd name="T87" fmla="*/ 1 h 739"/>
                  <a:gd name="T88" fmla="*/ 1 w 1024"/>
                  <a:gd name="T89" fmla="*/ 1 h 739"/>
                  <a:gd name="T90" fmla="*/ 1 w 1024"/>
                  <a:gd name="T91" fmla="*/ 1 h 739"/>
                  <a:gd name="T92" fmla="*/ 1 w 1024"/>
                  <a:gd name="T93" fmla="*/ 1 h 739"/>
                  <a:gd name="T94" fmla="*/ 0 w 1024"/>
                  <a:gd name="T95" fmla="*/ 1 h 739"/>
                  <a:gd name="T96" fmla="*/ 0 w 1024"/>
                  <a:gd name="T97" fmla="*/ 1 h 739"/>
                  <a:gd name="T98" fmla="*/ 0 w 1024"/>
                  <a:gd name="T99" fmla="*/ 1 h 739"/>
                  <a:gd name="T100" fmla="*/ 0 w 1024"/>
                  <a:gd name="T101" fmla="*/ 1 h 739"/>
                  <a:gd name="T102" fmla="*/ 0 w 1024"/>
                  <a:gd name="T103" fmla="*/ 1 h 73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24"/>
                  <a:gd name="T157" fmla="*/ 0 h 739"/>
                  <a:gd name="T158" fmla="*/ 1024 w 1024"/>
                  <a:gd name="T159" fmla="*/ 739 h 73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24" h="739">
                    <a:moveTo>
                      <a:pt x="175" y="739"/>
                    </a:moveTo>
                    <a:lnTo>
                      <a:pt x="171" y="733"/>
                    </a:lnTo>
                    <a:lnTo>
                      <a:pt x="167" y="730"/>
                    </a:lnTo>
                    <a:lnTo>
                      <a:pt x="164" y="724"/>
                    </a:lnTo>
                    <a:lnTo>
                      <a:pt x="162" y="718"/>
                    </a:lnTo>
                    <a:lnTo>
                      <a:pt x="156" y="711"/>
                    </a:lnTo>
                    <a:lnTo>
                      <a:pt x="152" y="703"/>
                    </a:lnTo>
                    <a:lnTo>
                      <a:pt x="146" y="697"/>
                    </a:lnTo>
                    <a:lnTo>
                      <a:pt x="143" y="690"/>
                    </a:lnTo>
                    <a:lnTo>
                      <a:pt x="137" y="682"/>
                    </a:lnTo>
                    <a:lnTo>
                      <a:pt x="129" y="674"/>
                    </a:lnTo>
                    <a:lnTo>
                      <a:pt x="127" y="669"/>
                    </a:lnTo>
                    <a:lnTo>
                      <a:pt x="124" y="665"/>
                    </a:lnTo>
                    <a:lnTo>
                      <a:pt x="122" y="661"/>
                    </a:lnTo>
                    <a:lnTo>
                      <a:pt x="118" y="657"/>
                    </a:lnTo>
                    <a:lnTo>
                      <a:pt x="116" y="652"/>
                    </a:lnTo>
                    <a:lnTo>
                      <a:pt x="112" y="648"/>
                    </a:lnTo>
                    <a:lnTo>
                      <a:pt x="108" y="644"/>
                    </a:lnTo>
                    <a:lnTo>
                      <a:pt x="107" y="638"/>
                    </a:lnTo>
                    <a:lnTo>
                      <a:pt x="103" y="633"/>
                    </a:lnTo>
                    <a:lnTo>
                      <a:pt x="101" y="629"/>
                    </a:lnTo>
                    <a:lnTo>
                      <a:pt x="97" y="625"/>
                    </a:lnTo>
                    <a:lnTo>
                      <a:pt x="95" y="621"/>
                    </a:lnTo>
                    <a:lnTo>
                      <a:pt x="91" y="616"/>
                    </a:lnTo>
                    <a:lnTo>
                      <a:pt x="88" y="610"/>
                    </a:lnTo>
                    <a:lnTo>
                      <a:pt x="84" y="606"/>
                    </a:lnTo>
                    <a:lnTo>
                      <a:pt x="80" y="600"/>
                    </a:lnTo>
                    <a:lnTo>
                      <a:pt x="76" y="597"/>
                    </a:lnTo>
                    <a:lnTo>
                      <a:pt x="74" y="591"/>
                    </a:lnTo>
                    <a:lnTo>
                      <a:pt x="70" y="587"/>
                    </a:lnTo>
                    <a:lnTo>
                      <a:pt x="69" y="581"/>
                    </a:lnTo>
                    <a:lnTo>
                      <a:pt x="63" y="576"/>
                    </a:lnTo>
                    <a:lnTo>
                      <a:pt x="61" y="572"/>
                    </a:lnTo>
                    <a:lnTo>
                      <a:pt x="57" y="568"/>
                    </a:lnTo>
                    <a:lnTo>
                      <a:pt x="55" y="562"/>
                    </a:lnTo>
                    <a:lnTo>
                      <a:pt x="50" y="559"/>
                    </a:lnTo>
                    <a:lnTo>
                      <a:pt x="50" y="553"/>
                    </a:lnTo>
                    <a:lnTo>
                      <a:pt x="44" y="549"/>
                    </a:lnTo>
                    <a:lnTo>
                      <a:pt x="42" y="545"/>
                    </a:lnTo>
                    <a:lnTo>
                      <a:pt x="38" y="541"/>
                    </a:lnTo>
                    <a:lnTo>
                      <a:pt x="36" y="536"/>
                    </a:lnTo>
                    <a:lnTo>
                      <a:pt x="32" y="530"/>
                    </a:lnTo>
                    <a:lnTo>
                      <a:pt x="31" y="526"/>
                    </a:lnTo>
                    <a:lnTo>
                      <a:pt x="25" y="519"/>
                    </a:lnTo>
                    <a:lnTo>
                      <a:pt x="19" y="511"/>
                    </a:lnTo>
                    <a:lnTo>
                      <a:pt x="13" y="503"/>
                    </a:lnTo>
                    <a:lnTo>
                      <a:pt x="8" y="496"/>
                    </a:lnTo>
                    <a:lnTo>
                      <a:pt x="4" y="488"/>
                    </a:lnTo>
                    <a:lnTo>
                      <a:pt x="0" y="483"/>
                    </a:lnTo>
                    <a:lnTo>
                      <a:pt x="6" y="477"/>
                    </a:lnTo>
                    <a:lnTo>
                      <a:pt x="15" y="473"/>
                    </a:lnTo>
                    <a:lnTo>
                      <a:pt x="25" y="467"/>
                    </a:lnTo>
                    <a:lnTo>
                      <a:pt x="36" y="462"/>
                    </a:lnTo>
                    <a:lnTo>
                      <a:pt x="46" y="456"/>
                    </a:lnTo>
                    <a:lnTo>
                      <a:pt x="55" y="450"/>
                    </a:lnTo>
                    <a:lnTo>
                      <a:pt x="69" y="443"/>
                    </a:lnTo>
                    <a:lnTo>
                      <a:pt x="80" y="437"/>
                    </a:lnTo>
                    <a:lnTo>
                      <a:pt x="91" y="429"/>
                    </a:lnTo>
                    <a:lnTo>
                      <a:pt x="105" y="422"/>
                    </a:lnTo>
                    <a:lnTo>
                      <a:pt x="118" y="416"/>
                    </a:lnTo>
                    <a:lnTo>
                      <a:pt x="131" y="408"/>
                    </a:lnTo>
                    <a:lnTo>
                      <a:pt x="145" y="401"/>
                    </a:lnTo>
                    <a:lnTo>
                      <a:pt x="160" y="393"/>
                    </a:lnTo>
                    <a:lnTo>
                      <a:pt x="175" y="384"/>
                    </a:lnTo>
                    <a:lnTo>
                      <a:pt x="188" y="378"/>
                    </a:lnTo>
                    <a:lnTo>
                      <a:pt x="203" y="369"/>
                    </a:lnTo>
                    <a:lnTo>
                      <a:pt x="219" y="359"/>
                    </a:lnTo>
                    <a:lnTo>
                      <a:pt x="234" y="351"/>
                    </a:lnTo>
                    <a:lnTo>
                      <a:pt x="249" y="342"/>
                    </a:lnTo>
                    <a:lnTo>
                      <a:pt x="266" y="334"/>
                    </a:lnTo>
                    <a:lnTo>
                      <a:pt x="281" y="325"/>
                    </a:lnTo>
                    <a:lnTo>
                      <a:pt x="298" y="315"/>
                    </a:lnTo>
                    <a:lnTo>
                      <a:pt x="316" y="308"/>
                    </a:lnTo>
                    <a:lnTo>
                      <a:pt x="331" y="298"/>
                    </a:lnTo>
                    <a:lnTo>
                      <a:pt x="348" y="289"/>
                    </a:lnTo>
                    <a:lnTo>
                      <a:pt x="365" y="279"/>
                    </a:lnTo>
                    <a:lnTo>
                      <a:pt x="382" y="270"/>
                    </a:lnTo>
                    <a:lnTo>
                      <a:pt x="399" y="260"/>
                    </a:lnTo>
                    <a:lnTo>
                      <a:pt x="416" y="251"/>
                    </a:lnTo>
                    <a:lnTo>
                      <a:pt x="433" y="243"/>
                    </a:lnTo>
                    <a:lnTo>
                      <a:pt x="451" y="234"/>
                    </a:lnTo>
                    <a:lnTo>
                      <a:pt x="468" y="222"/>
                    </a:lnTo>
                    <a:lnTo>
                      <a:pt x="483" y="213"/>
                    </a:lnTo>
                    <a:lnTo>
                      <a:pt x="500" y="205"/>
                    </a:lnTo>
                    <a:lnTo>
                      <a:pt x="517" y="196"/>
                    </a:lnTo>
                    <a:lnTo>
                      <a:pt x="532" y="186"/>
                    </a:lnTo>
                    <a:lnTo>
                      <a:pt x="551" y="177"/>
                    </a:lnTo>
                    <a:lnTo>
                      <a:pt x="566" y="167"/>
                    </a:lnTo>
                    <a:lnTo>
                      <a:pt x="584" y="160"/>
                    </a:lnTo>
                    <a:lnTo>
                      <a:pt x="599" y="150"/>
                    </a:lnTo>
                    <a:lnTo>
                      <a:pt x="614" y="141"/>
                    </a:lnTo>
                    <a:lnTo>
                      <a:pt x="631" y="131"/>
                    </a:lnTo>
                    <a:lnTo>
                      <a:pt x="644" y="125"/>
                    </a:lnTo>
                    <a:lnTo>
                      <a:pt x="660" y="116"/>
                    </a:lnTo>
                    <a:lnTo>
                      <a:pt x="677" y="108"/>
                    </a:lnTo>
                    <a:lnTo>
                      <a:pt x="690" y="99"/>
                    </a:lnTo>
                    <a:lnTo>
                      <a:pt x="705" y="93"/>
                    </a:lnTo>
                    <a:lnTo>
                      <a:pt x="718" y="84"/>
                    </a:lnTo>
                    <a:lnTo>
                      <a:pt x="732" y="76"/>
                    </a:lnTo>
                    <a:lnTo>
                      <a:pt x="745" y="68"/>
                    </a:lnTo>
                    <a:lnTo>
                      <a:pt x="758" y="63"/>
                    </a:lnTo>
                    <a:lnTo>
                      <a:pt x="770" y="55"/>
                    </a:lnTo>
                    <a:lnTo>
                      <a:pt x="781" y="49"/>
                    </a:lnTo>
                    <a:lnTo>
                      <a:pt x="793" y="42"/>
                    </a:lnTo>
                    <a:lnTo>
                      <a:pt x="804" y="38"/>
                    </a:lnTo>
                    <a:lnTo>
                      <a:pt x="813" y="30"/>
                    </a:lnTo>
                    <a:lnTo>
                      <a:pt x="825" y="27"/>
                    </a:lnTo>
                    <a:lnTo>
                      <a:pt x="834" y="21"/>
                    </a:lnTo>
                    <a:lnTo>
                      <a:pt x="844" y="17"/>
                    </a:lnTo>
                    <a:lnTo>
                      <a:pt x="851" y="11"/>
                    </a:lnTo>
                    <a:lnTo>
                      <a:pt x="859" y="6"/>
                    </a:lnTo>
                    <a:lnTo>
                      <a:pt x="867" y="4"/>
                    </a:lnTo>
                    <a:lnTo>
                      <a:pt x="872" y="0"/>
                    </a:lnTo>
                    <a:lnTo>
                      <a:pt x="876" y="4"/>
                    </a:lnTo>
                    <a:lnTo>
                      <a:pt x="880" y="8"/>
                    </a:lnTo>
                    <a:lnTo>
                      <a:pt x="882" y="11"/>
                    </a:lnTo>
                    <a:lnTo>
                      <a:pt x="888" y="17"/>
                    </a:lnTo>
                    <a:lnTo>
                      <a:pt x="891" y="21"/>
                    </a:lnTo>
                    <a:lnTo>
                      <a:pt x="895" y="27"/>
                    </a:lnTo>
                    <a:lnTo>
                      <a:pt x="901" y="30"/>
                    </a:lnTo>
                    <a:lnTo>
                      <a:pt x="905" y="38"/>
                    </a:lnTo>
                    <a:lnTo>
                      <a:pt x="910" y="42"/>
                    </a:lnTo>
                    <a:lnTo>
                      <a:pt x="914" y="49"/>
                    </a:lnTo>
                    <a:lnTo>
                      <a:pt x="920" y="55"/>
                    </a:lnTo>
                    <a:lnTo>
                      <a:pt x="926" y="63"/>
                    </a:lnTo>
                    <a:lnTo>
                      <a:pt x="931" y="68"/>
                    </a:lnTo>
                    <a:lnTo>
                      <a:pt x="937" y="74"/>
                    </a:lnTo>
                    <a:lnTo>
                      <a:pt x="943" y="80"/>
                    </a:lnTo>
                    <a:lnTo>
                      <a:pt x="948" y="85"/>
                    </a:lnTo>
                    <a:lnTo>
                      <a:pt x="952" y="93"/>
                    </a:lnTo>
                    <a:lnTo>
                      <a:pt x="960" y="99"/>
                    </a:lnTo>
                    <a:lnTo>
                      <a:pt x="964" y="106"/>
                    </a:lnTo>
                    <a:lnTo>
                      <a:pt x="971" y="112"/>
                    </a:lnTo>
                    <a:lnTo>
                      <a:pt x="975" y="118"/>
                    </a:lnTo>
                    <a:lnTo>
                      <a:pt x="981" y="123"/>
                    </a:lnTo>
                    <a:lnTo>
                      <a:pt x="985" y="131"/>
                    </a:lnTo>
                    <a:lnTo>
                      <a:pt x="990" y="137"/>
                    </a:lnTo>
                    <a:lnTo>
                      <a:pt x="996" y="142"/>
                    </a:lnTo>
                    <a:lnTo>
                      <a:pt x="1000" y="146"/>
                    </a:lnTo>
                    <a:lnTo>
                      <a:pt x="1004" y="152"/>
                    </a:lnTo>
                    <a:lnTo>
                      <a:pt x="1009" y="156"/>
                    </a:lnTo>
                    <a:lnTo>
                      <a:pt x="1013" y="161"/>
                    </a:lnTo>
                    <a:lnTo>
                      <a:pt x="1017" y="165"/>
                    </a:lnTo>
                    <a:lnTo>
                      <a:pt x="1021" y="169"/>
                    </a:lnTo>
                    <a:lnTo>
                      <a:pt x="1024" y="175"/>
                    </a:lnTo>
                    <a:lnTo>
                      <a:pt x="1017" y="177"/>
                    </a:lnTo>
                    <a:lnTo>
                      <a:pt x="1009" y="182"/>
                    </a:lnTo>
                    <a:lnTo>
                      <a:pt x="1002" y="188"/>
                    </a:lnTo>
                    <a:lnTo>
                      <a:pt x="994" y="194"/>
                    </a:lnTo>
                    <a:lnTo>
                      <a:pt x="985" y="199"/>
                    </a:lnTo>
                    <a:lnTo>
                      <a:pt x="975" y="205"/>
                    </a:lnTo>
                    <a:lnTo>
                      <a:pt x="966" y="211"/>
                    </a:lnTo>
                    <a:lnTo>
                      <a:pt x="954" y="220"/>
                    </a:lnTo>
                    <a:lnTo>
                      <a:pt x="943" y="226"/>
                    </a:lnTo>
                    <a:lnTo>
                      <a:pt x="931" y="234"/>
                    </a:lnTo>
                    <a:lnTo>
                      <a:pt x="920" y="241"/>
                    </a:lnTo>
                    <a:lnTo>
                      <a:pt x="908" y="251"/>
                    </a:lnTo>
                    <a:lnTo>
                      <a:pt x="895" y="258"/>
                    </a:lnTo>
                    <a:lnTo>
                      <a:pt x="882" y="268"/>
                    </a:lnTo>
                    <a:lnTo>
                      <a:pt x="869" y="277"/>
                    </a:lnTo>
                    <a:lnTo>
                      <a:pt x="855" y="285"/>
                    </a:lnTo>
                    <a:lnTo>
                      <a:pt x="840" y="294"/>
                    </a:lnTo>
                    <a:lnTo>
                      <a:pt x="827" y="304"/>
                    </a:lnTo>
                    <a:lnTo>
                      <a:pt x="812" y="313"/>
                    </a:lnTo>
                    <a:lnTo>
                      <a:pt x="796" y="325"/>
                    </a:lnTo>
                    <a:lnTo>
                      <a:pt x="781" y="334"/>
                    </a:lnTo>
                    <a:lnTo>
                      <a:pt x="766" y="344"/>
                    </a:lnTo>
                    <a:lnTo>
                      <a:pt x="751" y="353"/>
                    </a:lnTo>
                    <a:lnTo>
                      <a:pt x="734" y="365"/>
                    </a:lnTo>
                    <a:lnTo>
                      <a:pt x="718" y="374"/>
                    </a:lnTo>
                    <a:lnTo>
                      <a:pt x="701" y="386"/>
                    </a:lnTo>
                    <a:lnTo>
                      <a:pt x="686" y="397"/>
                    </a:lnTo>
                    <a:lnTo>
                      <a:pt x="669" y="408"/>
                    </a:lnTo>
                    <a:lnTo>
                      <a:pt x="652" y="418"/>
                    </a:lnTo>
                    <a:lnTo>
                      <a:pt x="637" y="429"/>
                    </a:lnTo>
                    <a:lnTo>
                      <a:pt x="620" y="441"/>
                    </a:lnTo>
                    <a:lnTo>
                      <a:pt x="604" y="452"/>
                    </a:lnTo>
                    <a:lnTo>
                      <a:pt x="587" y="464"/>
                    </a:lnTo>
                    <a:lnTo>
                      <a:pt x="570" y="473"/>
                    </a:lnTo>
                    <a:lnTo>
                      <a:pt x="553" y="484"/>
                    </a:lnTo>
                    <a:lnTo>
                      <a:pt x="538" y="496"/>
                    </a:lnTo>
                    <a:lnTo>
                      <a:pt x="519" y="507"/>
                    </a:lnTo>
                    <a:lnTo>
                      <a:pt x="504" y="519"/>
                    </a:lnTo>
                    <a:lnTo>
                      <a:pt x="489" y="528"/>
                    </a:lnTo>
                    <a:lnTo>
                      <a:pt x="471" y="540"/>
                    </a:lnTo>
                    <a:lnTo>
                      <a:pt x="456" y="549"/>
                    </a:lnTo>
                    <a:lnTo>
                      <a:pt x="439" y="560"/>
                    </a:lnTo>
                    <a:lnTo>
                      <a:pt x="424" y="570"/>
                    </a:lnTo>
                    <a:lnTo>
                      <a:pt x="409" y="581"/>
                    </a:lnTo>
                    <a:lnTo>
                      <a:pt x="394" y="591"/>
                    </a:lnTo>
                    <a:lnTo>
                      <a:pt x="378" y="600"/>
                    </a:lnTo>
                    <a:lnTo>
                      <a:pt x="363" y="610"/>
                    </a:lnTo>
                    <a:lnTo>
                      <a:pt x="350" y="621"/>
                    </a:lnTo>
                    <a:lnTo>
                      <a:pt x="335" y="629"/>
                    </a:lnTo>
                    <a:lnTo>
                      <a:pt x="321" y="638"/>
                    </a:lnTo>
                    <a:lnTo>
                      <a:pt x="308" y="648"/>
                    </a:lnTo>
                    <a:lnTo>
                      <a:pt x="295" y="657"/>
                    </a:lnTo>
                    <a:lnTo>
                      <a:pt x="281" y="665"/>
                    </a:lnTo>
                    <a:lnTo>
                      <a:pt x="270" y="673"/>
                    </a:lnTo>
                    <a:lnTo>
                      <a:pt x="259" y="680"/>
                    </a:lnTo>
                    <a:lnTo>
                      <a:pt x="247" y="690"/>
                    </a:lnTo>
                    <a:lnTo>
                      <a:pt x="236" y="695"/>
                    </a:lnTo>
                    <a:lnTo>
                      <a:pt x="224" y="703"/>
                    </a:lnTo>
                    <a:lnTo>
                      <a:pt x="215" y="709"/>
                    </a:lnTo>
                    <a:lnTo>
                      <a:pt x="207" y="716"/>
                    </a:lnTo>
                    <a:lnTo>
                      <a:pt x="198" y="722"/>
                    </a:lnTo>
                    <a:lnTo>
                      <a:pt x="188" y="728"/>
                    </a:lnTo>
                    <a:lnTo>
                      <a:pt x="181" y="733"/>
                    </a:lnTo>
                    <a:lnTo>
                      <a:pt x="175" y="739"/>
                    </a:lnTo>
                    <a:close/>
                  </a:path>
                </a:pathLst>
              </a:custGeom>
              <a:solidFill>
                <a:srgbClr val="969696"/>
              </a:solidFill>
              <a:ln w="9525">
                <a:solidFill>
                  <a:schemeClr val="bg1"/>
                </a:solidFill>
                <a:round/>
                <a:headEnd/>
                <a:tailEnd/>
              </a:ln>
            </p:spPr>
            <p:txBody>
              <a:bodyPr/>
              <a:lstStyle/>
              <a:p>
                <a:endParaRPr lang="en-US"/>
              </a:p>
            </p:txBody>
          </p:sp>
        </p:grpSp>
      </p:grpSp>
      <p:sp>
        <p:nvSpPr>
          <p:cNvPr id="11277" name="Freeform 42"/>
          <p:cNvSpPr>
            <a:spLocks/>
          </p:cNvSpPr>
          <p:nvPr/>
        </p:nvSpPr>
        <p:spPr bwMode="auto">
          <a:xfrm>
            <a:off x="3040063" y="4883150"/>
            <a:ext cx="658812" cy="846138"/>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rgbClr val="FF0000"/>
            </a:solidFill>
            <a:prstDash val="sysDot"/>
            <a:round/>
            <a:headEnd/>
            <a:tailEnd/>
          </a:ln>
        </p:spPr>
        <p:txBody>
          <a:bodyPr lIns="0" tIns="0" rIns="0" bIns="0" anchor="ctr">
            <a:spAutoFit/>
          </a:bodyPr>
          <a:lstStyle/>
          <a:p>
            <a:endParaRPr lang="en-US"/>
          </a:p>
        </p:txBody>
      </p:sp>
      <p:grpSp>
        <p:nvGrpSpPr>
          <p:cNvPr id="11278" name="Group 43"/>
          <p:cNvGrpSpPr>
            <a:grpSpLocks/>
          </p:cNvGrpSpPr>
          <p:nvPr/>
        </p:nvGrpSpPr>
        <p:grpSpPr bwMode="auto">
          <a:xfrm>
            <a:off x="5199063" y="4891088"/>
            <a:ext cx="727075" cy="903287"/>
            <a:chOff x="3515" y="1804"/>
            <a:chExt cx="458" cy="569"/>
          </a:xfrm>
        </p:grpSpPr>
        <p:sp>
          <p:nvSpPr>
            <p:cNvPr id="11312" name="Freeform 44"/>
            <p:cNvSpPr>
              <a:spLocks/>
            </p:cNvSpPr>
            <p:nvPr/>
          </p:nvSpPr>
          <p:spPr bwMode="auto">
            <a:xfrm>
              <a:off x="3568" y="1849"/>
              <a:ext cx="405" cy="520"/>
            </a:xfrm>
            <a:custGeom>
              <a:avLst/>
              <a:gdLst>
                <a:gd name="T0" fmla="*/ 1 w 1052"/>
                <a:gd name="T1" fmla="*/ 2 h 1352"/>
                <a:gd name="T2" fmla="*/ 0 w 1052"/>
                <a:gd name="T3" fmla="*/ 2 h 1352"/>
                <a:gd name="T4" fmla="*/ 0 w 1052"/>
                <a:gd name="T5" fmla="*/ 1 h 1352"/>
                <a:gd name="T6" fmla="*/ 0 w 1052"/>
                <a:gd name="T7" fmla="*/ 1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1 w 1052"/>
                <a:gd name="T19" fmla="*/ 0 h 1352"/>
                <a:gd name="T20" fmla="*/ 1 w 1052"/>
                <a:gd name="T21" fmla="*/ 0 h 1352"/>
                <a:gd name="T22" fmla="*/ 1 w 1052"/>
                <a:gd name="T23" fmla="*/ 0 h 1352"/>
                <a:gd name="T24" fmla="*/ 1 w 1052"/>
                <a:gd name="T25" fmla="*/ 0 h 1352"/>
                <a:gd name="T26" fmla="*/ 1 w 1052"/>
                <a:gd name="T27" fmla="*/ 1 h 1352"/>
                <a:gd name="T28" fmla="*/ 1 w 1052"/>
                <a:gd name="T29" fmla="*/ 1 h 1352"/>
                <a:gd name="T30" fmla="*/ 1 w 1052"/>
                <a:gd name="T31" fmla="*/ 1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chemeClr val="bg1"/>
              </a:solidFill>
              <a:prstDash val="sysDot"/>
              <a:round/>
              <a:headEnd/>
              <a:tailEnd/>
            </a:ln>
          </p:spPr>
          <p:txBody>
            <a:bodyPr lIns="0" tIns="0" rIns="0" bIns="0" anchor="ctr">
              <a:spAutoFit/>
            </a:bodyPr>
            <a:lstStyle/>
            <a:p>
              <a:endParaRPr lang="en-US"/>
            </a:p>
          </p:txBody>
        </p:sp>
        <p:sp>
          <p:nvSpPr>
            <p:cNvPr id="11313" name="Freeform 45"/>
            <p:cNvSpPr>
              <a:spLocks/>
            </p:cNvSpPr>
            <p:nvPr/>
          </p:nvSpPr>
          <p:spPr bwMode="auto">
            <a:xfrm>
              <a:off x="3515" y="1804"/>
              <a:ext cx="129" cy="569"/>
            </a:xfrm>
            <a:custGeom>
              <a:avLst/>
              <a:gdLst>
                <a:gd name="T0" fmla="*/ 1 w 253"/>
                <a:gd name="T1" fmla="*/ 0 h 2449"/>
                <a:gd name="T2" fmla="*/ 2 w 253"/>
                <a:gd name="T3" fmla="*/ 0 h 2449"/>
                <a:gd name="T4" fmla="*/ 2 w 253"/>
                <a:gd name="T5" fmla="*/ 0 h 2449"/>
                <a:gd name="T6" fmla="*/ 3 w 253"/>
                <a:gd name="T7" fmla="*/ 0 h 2449"/>
                <a:gd name="T8" fmla="*/ 3 w 253"/>
                <a:gd name="T9" fmla="*/ 0 h 2449"/>
                <a:gd name="T10" fmla="*/ 3 w 253"/>
                <a:gd name="T11" fmla="*/ 0 h 2449"/>
                <a:gd name="T12" fmla="*/ 1 w 253"/>
                <a:gd name="T13" fmla="*/ 0 h 2449"/>
                <a:gd name="T14" fmla="*/ 1 w 253"/>
                <a:gd name="T15" fmla="*/ 0 h 2449"/>
                <a:gd name="T16" fmla="*/ 0 w 253"/>
                <a:gd name="T17" fmla="*/ 0 h 2449"/>
                <a:gd name="T18" fmla="*/ 1 w 253"/>
                <a:gd name="T19" fmla="*/ 0 h 2449"/>
                <a:gd name="T20" fmla="*/ 1 w 253"/>
                <a:gd name="T21" fmla="*/ 0 h 24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3"/>
                <a:gd name="T34" fmla="*/ 0 h 2449"/>
                <a:gd name="T35" fmla="*/ 253 w 253"/>
                <a:gd name="T36" fmla="*/ 2449 h 24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3" h="2449">
                  <a:moveTo>
                    <a:pt x="2" y="0"/>
                  </a:moveTo>
                  <a:lnTo>
                    <a:pt x="236" y="0"/>
                  </a:lnTo>
                  <a:lnTo>
                    <a:pt x="236" y="428"/>
                  </a:lnTo>
                  <a:lnTo>
                    <a:pt x="245" y="996"/>
                  </a:lnTo>
                  <a:lnTo>
                    <a:pt x="253" y="1812"/>
                  </a:lnTo>
                  <a:lnTo>
                    <a:pt x="249" y="2449"/>
                  </a:lnTo>
                  <a:lnTo>
                    <a:pt x="19" y="2449"/>
                  </a:lnTo>
                  <a:lnTo>
                    <a:pt x="15" y="1772"/>
                  </a:lnTo>
                  <a:lnTo>
                    <a:pt x="0" y="1055"/>
                  </a:lnTo>
                  <a:lnTo>
                    <a:pt x="2" y="0"/>
                  </a:lnTo>
                  <a:close/>
                </a:path>
              </a:pathLst>
            </a:custGeom>
            <a:solidFill>
              <a:schemeClr val="tx1"/>
            </a:solidFill>
            <a:ln w="12700">
              <a:solidFill>
                <a:srgbClr val="CC9900"/>
              </a:solidFill>
              <a:round/>
              <a:headEnd/>
              <a:tailEnd/>
            </a:ln>
          </p:spPr>
          <p:txBody>
            <a:bodyPr/>
            <a:lstStyle/>
            <a:p>
              <a:endParaRPr lang="en-US"/>
            </a:p>
          </p:txBody>
        </p:sp>
        <p:sp>
          <p:nvSpPr>
            <p:cNvPr id="11314" name="Freeform 46"/>
            <p:cNvSpPr>
              <a:spLocks/>
            </p:cNvSpPr>
            <p:nvPr/>
          </p:nvSpPr>
          <p:spPr bwMode="auto">
            <a:xfrm>
              <a:off x="3613" y="2289"/>
              <a:ext cx="24" cy="17"/>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CC9900"/>
            </a:solidFill>
            <a:ln w="12700">
              <a:solidFill>
                <a:srgbClr val="CC9900"/>
              </a:solidFill>
              <a:round/>
              <a:headEnd/>
              <a:tailEnd/>
            </a:ln>
          </p:spPr>
          <p:txBody>
            <a:bodyPr/>
            <a:lstStyle/>
            <a:p>
              <a:endParaRPr lang="en-US"/>
            </a:p>
          </p:txBody>
        </p:sp>
        <p:sp>
          <p:nvSpPr>
            <p:cNvPr id="11315" name="Freeform 47"/>
            <p:cNvSpPr>
              <a:spLocks/>
            </p:cNvSpPr>
            <p:nvPr/>
          </p:nvSpPr>
          <p:spPr bwMode="auto">
            <a:xfrm>
              <a:off x="3593" y="2260"/>
              <a:ext cx="44" cy="14"/>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CC9900"/>
            </a:solidFill>
            <a:ln w="12700">
              <a:solidFill>
                <a:srgbClr val="CC9900"/>
              </a:solidFill>
              <a:round/>
              <a:headEnd/>
              <a:tailEnd/>
            </a:ln>
          </p:spPr>
          <p:txBody>
            <a:bodyPr/>
            <a:lstStyle/>
            <a:p>
              <a:endParaRPr lang="en-US"/>
            </a:p>
          </p:txBody>
        </p:sp>
        <p:sp>
          <p:nvSpPr>
            <p:cNvPr id="11316" name="Freeform 48"/>
            <p:cNvSpPr>
              <a:spLocks/>
            </p:cNvSpPr>
            <p:nvPr/>
          </p:nvSpPr>
          <p:spPr bwMode="auto">
            <a:xfrm>
              <a:off x="3613" y="2223"/>
              <a:ext cx="24" cy="1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5"/>
                  </a:lnTo>
                  <a:lnTo>
                    <a:pt x="0" y="2"/>
                  </a:lnTo>
                  <a:lnTo>
                    <a:pt x="78" y="0"/>
                  </a:lnTo>
                  <a:lnTo>
                    <a:pt x="67" y="59"/>
                  </a:lnTo>
                  <a:close/>
                </a:path>
              </a:pathLst>
            </a:custGeom>
            <a:solidFill>
              <a:srgbClr val="CC9900"/>
            </a:solidFill>
            <a:ln w="12700">
              <a:solidFill>
                <a:srgbClr val="CC9900"/>
              </a:solidFill>
              <a:round/>
              <a:headEnd/>
              <a:tailEnd/>
            </a:ln>
          </p:spPr>
          <p:txBody>
            <a:bodyPr/>
            <a:lstStyle/>
            <a:p>
              <a:endParaRPr lang="en-US"/>
            </a:p>
          </p:txBody>
        </p:sp>
        <p:sp>
          <p:nvSpPr>
            <p:cNvPr id="11317" name="Freeform 49"/>
            <p:cNvSpPr>
              <a:spLocks/>
            </p:cNvSpPr>
            <p:nvPr/>
          </p:nvSpPr>
          <p:spPr bwMode="auto">
            <a:xfrm>
              <a:off x="3593" y="2194"/>
              <a:ext cx="44" cy="14"/>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CC9900"/>
            </a:solidFill>
            <a:ln w="12700">
              <a:solidFill>
                <a:srgbClr val="CC9900"/>
              </a:solidFill>
              <a:round/>
              <a:headEnd/>
              <a:tailEnd/>
            </a:ln>
          </p:spPr>
          <p:txBody>
            <a:bodyPr/>
            <a:lstStyle/>
            <a:p>
              <a:endParaRPr lang="en-US"/>
            </a:p>
          </p:txBody>
        </p:sp>
        <p:sp>
          <p:nvSpPr>
            <p:cNvPr id="11318" name="Freeform 50"/>
            <p:cNvSpPr>
              <a:spLocks/>
            </p:cNvSpPr>
            <p:nvPr/>
          </p:nvSpPr>
          <p:spPr bwMode="auto">
            <a:xfrm>
              <a:off x="3612" y="2157"/>
              <a:ext cx="25" cy="1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CC9900"/>
            </a:solidFill>
            <a:ln w="12700">
              <a:solidFill>
                <a:srgbClr val="CC9900"/>
              </a:solidFill>
              <a:round/>
              <a:headEnd/>
              <a:tailEnd/>
            </a:ln>
          </p:spPr>
          <p:txBody>
            <a:bodyPr/>
            <a:lstStyle/>
            <a:p>
              <a:endParaRPr lang="en-US"/>
            </a:p>
          </p:txBody>
        </p:sp>
        <p:sp>
          <p:nvSpPr>
            <p:cNvPr id="11319" name="Freeform 51"/>
            <p:cNvSpPr>
              <a:spLocks/>
            </p:cNvSpPr>
            <p:nvPr/>
          </p:nvSpPr>
          <p:spPr bwMode="auto">
            <a:xfrm>
              <a:off x="3593" y="2129"/>
              <a:ext cx="44" cy="14"/>
            </a:xfrm>
            <a:custGeom>
              <a:avLst/>
              <a:gdLst>
                <a:gd name="T0" fmla="*/ 0 w 139"/>
                <a:gd name="T1" fmla="*/ 0 h 46"/>
                <a:gd name="T2" fmla="*/ 0 w 139"/>
                <a:gd name="T3" fmla="*/ 0 h 46"/>
                <a:gd name="T4" fmla="*/ 0 w 139"/>
                <a:gd name="T5" fmla="*/ 0 h 46"/>
                <a:gd name="T6" fmla="*/ 0 w 139"/>
                <a:gd name="T7" fmla="*/ 0 h 46"/>
                <a:gd name="T8" fmla="*/ 0 w 139"/>
                <a:gd name="T9" fmla="*/ 0 h 46"/>
                <a:gd name="T10" fmla="*/ 0 w 139"/>
                <a:gd name="T11" fmla="*/ 0 h 46"/>
                <a:gd name="T12" fmla="*/ 0 60000 65536"/>
                <a:gd name="T13" fmla="*/ 0 60000 65536"/>
                <a:gd name="T14" fmla="*/ 0 60000 65536"/>
                <a:gd name="T15" fmla="*/ 0 60000 65536"/>
                <a:gd name="T16" fmla="*/ 0 60000 65536"/>
                <a:gd name="T17" fmla="*/ 0 60000 65536"/>
                <a:gd name="T18" fmla="*/ 0 w 139"/>
                <a:gd name="T19" fmla="*/ 0 h 46"/>
                <a:gd name="T20" fmla="*/ 139 w 139"/>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139" h="46">
                  <a:moveTo>
                    <a:pt x="135" y="46"/>
                  </a:moveTo>
                  <a:lnTo>
                    <a:pt x="0" y="46"/>
                  </a:lnTo>
                  <a:lnTo>
                    <a:pt x="0" y="0"/>
                  </a:lnTo>
                  <a:lnTo>
                    <a:pt x="139" y="0"/>
                  </a:lnTo>
                  <a:lnTo>
                    <a:pt x="135" y="46"/>
                  </a:lnTo>
                  <a:close/>
                </a:path>
              </a:pathLst>
            </a:custGeom>
            <a:solidFill>
              <a:srgbClr val="CC9900"/>
            </a:solidFill>
            <a:ln w="12700">
              <a:solidFill>
                <a:srgbClr val="CC9900"/>
              </a:solidFill>
              <a:round/>
              <a:headEnd/>
              <a:tailEnd/>
            </a:ln>
          </p:spPr>
          <p:txBody>
            <a:bodyPr/>
            <a:lstStyle/>
            <a:p>
              <a:endParaRPr lang="en-US"/>
            </a:p>
          </p:txBody>
        </p:sp>
        <p:sp>
          <p:nvSpPr>
            <p:cNvPr id="11320" name="Freeform 52"/>
            <p:cNvSpPr>
              <a:spLocks/>
            </p:cNvSpPr>
            <p:nvPr/>
          </p:nvSpPr>
          <p:spPr bwMode="auto">
            <a:xfrm>
              <a:off x="3612" y="2092"/>
              <a:ext cx="25" cy="20"/>
            </a:xfrm>
            <a:custGeom>
              <a:avLst/>
              <a:gdLst>
                <a:gd name="T0" fmla="*/ 0 w 78"/>
                <a:gd name="T1" fmla="*/ 0 h 61"/>
                <a:gd name="T2" fmla="*/ 0 w 78"/>
                <a:gd name="T3" fmla="*/ 0 h 61"/>
                <a:gd name="T4" fmla="*/ 0 w 78"/>
                <a:gd name="T5" fmla="*/ 0 h 61"/>
                <a:gd name="T6" fmla="*/ 0 w 78"/>
                <a:gd name="T7" fmla="*/ 0 h 61"/>
                <a:gd name="T8" fmla="*/ 0 w 78"/>
                <a:gd name="T9" fmla="*/ 0 h 61"/>
                <a:gd name="T10" fmla="*/ 0 w 78"/>
                <a:gd name="T11" fmla="*/ 0 h 61"/>
                <a:gd name="T12" fmla="*/ 0 60000 65536"/>
                <a:gd name="T13" fmla="*/ 0 60000 65536"/>
                <a:gd name="T14" fmla="*/ 0 60000 65536"/>
                <a:gd name="T15" fmla="*/ 0 60000 65536"/>
                <a:gd name="T16" fmla="*/ 0 60000 65536"/>
                <a:gd name="T17" fmla="*/ 0 60000 65536"/>
                <a:gd name="T18" fmla="*/ 0 w 78"/>
                <a:gd name="T19" fmla="*/ 0 h 61"/>
                <a:gd name="T20" fmla="*/ 78 w 78"/>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8" h="61">
                  <a:moveTo>
                    <a:pt x="70" y="61"/>
                  </a:moveTo>
                  <a:lnTo>
                    <a:pt x="2" y="57"/>
                  </a:lnTo>
                  <a:lnTo>
                    <a:pt x="0" y="2"/>
                  </a:lnTo>
                  <a:lnTo>
                    <a:pt x="78" y="0"/>
                  </a:lnTo>
                  <a:lnTo>
                    <a:pt x="70" y="61"/>
                  </a:lnTo>
                  <a:close/>
                </a:path>
              </a:pathLst>
            </a:custGeom>
            <a:solidFill>
              <a:srgbClr val="CC9900"/>
            </a:solidFill>
            <a:ln w="12700">
              <a:solidFill>
                <a:srgbClr val="CC9900"/>
              </a:solidFill>
              <a:round/>
              <a:headEnd/>
              <a:tailEnd/>
            </a:ln>
          </p:spPr>
          <p:txBody>
            <a:bodyPr/>
            <a:lstStyle/>
            <a:p>
              <a:endParaRPr lang="en-US"/>
            </a:p>
          </p:txBody>
        </p:sp>
        <p:sp>
          <p:nvSpPr>
            <p:cNvPr id="11321" name="Freeform 53"/>
            <p:cNvSpPr>
              <a:spLocks/>
            </p:cNvSpPr>
            <p:nvPr/>
          </p:nvSpPr>
          <p:spPr bwMode="auto">
            <a:xfrm>
              <a:off x="3593" y="2064"/>
              <a:ext cx="44" cy="14"/>
            </a:xfrm>
            <a:custGeom>
              <a:avLst/>
              <a:gdLst>
                <a:gd name="T0" fmla="*/ 0 w 139"/>
                <a:gd name="T1" fmla="*/ 0 h 44"/>
                <a:gd name="T2" fmla="*/ 0 w 139"/>
                <a:gd name="T3" fmla="*/ 0 h 44"/>
                <a:gd name="T4" fmla="*/ 0 w 139"/>
                <a:gd name="T5" fmla="*/ 0 h 44"/>
                <a:gd name="T6" fmla="*/ 0 w 139"/>
                <a:gd name="T7" fmla="*/ 0 h 44"/>
                <a:gd name="T8" fmla="*/ 0 w 139"/>
                <a:gd name="T9" fmla="*/ 0 h 44"/>
                <a:gd name="T10" fmla="*/ 0 w 139"/>
                <a:gd name="T11" fmla="*/ 0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CC9900"/>
            </a:solidFill>
            <a:ln w="12700">
              <a:solidFill>
                <a:srgbClr val="CC9900"/>
              </a:solidFill>
              <a:round/>
              <a:headEnd/>
              <a:tailEnd/>
            </a:ln>
          </p:spPr>
          <p:txBody>
            <a:bodyPr/>
            <a:lstStyle/>
            <a:p>
              <a:endParaRPr lang="en-US"/>
            </a:p>
          </p:txBody>
        </p:sp>
        <p:sp>
          <p:nvSpPr>
            <p:cNvPr id="11322" name="Freeform 54"/>
            <p:cNvSpPr>
              <a:spLocks/>
            </p:cNvSpPr>
            <p:nvPr/>
          </p:nvSpPr>
          <p:spPr bwMode="auto">
            <a:xfrm>
              <a:off x="3613" y="2027"/>
              <a:ext cx="24" cy="18"/>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CC9900"/>
            </a:solidFill>
            <a:ln w="12700">
              <a:solidFill>
                <a:srgbClr val="CC9900"/>
              </a:solidFill>
              <a:round/>
              <a:headEnd/>
              <a:tailEnd/>
            </a:ln>
          </p:spPr>
          <p:txBody>
            <a:bodyPr/>
            <a:lstStyle/>
            <a:p>
              <a:endParaRPr lang="en-US"/>
            </a:p>
          </p:txBody>
        </p:sp>
        <p:sp>
          <p:nvSpPr>
            <p:cNvPr id="11323" name="Freeform 55"/>
            <p:cNvSpPr>
              <a:spLocks/>
            </p:cNvSpPr>
            <p:nvPr/>
          </p:nvSpPr>
          <p:spPr bwMode="auto">
            <a:xfrm>
              <a:off x="3593" y="1999"/>
              <a:ext cx="44" cy="13"/>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CC9900"/>
            </a:solidFill>
            <a:ln w="12700">
              <a:solidFill>
                <a:srgbClr val="CC9900"/>
              </a:solidFill>
              <a:round/>
              <a:headEnd/>
              <a:tailEnd/>
            </a:ln>
          </p:spPr>
          <p:txBody>
            <a:bodyPr/>
            <a:lstStyle/>
            <a:p>
              <a:endParaRPr lang="en-US"/>
            </a:p>
          </p:txBody>
        </p:sp>
        <p:sp>
          <p:nvSpPr>
            <p:cNvPr id="11324" name="Freeform 56"/>
            <p:cNvSpPr>
              <a:spLocks/>
            </p:cNvSpPr>
            <p:nvPr/>
          </p:nvSpPr>
          <p:spPr bwMode="auto">
            <a:xfrm>
              <a:off x="3613" y="1961"/>
              <a:ext cx="24" cy="20"/>
            </a:xfrm>
            <a:custGeom>
              <a:avLst/>
              <a:gdLst>
                <a:gd name="T0" fmla="*/ 0 w 76"/>
                <a:gd name="T1" fmla="*/ 0 h 59"/>
                <a:gd name="T2" fmla="*/ 0 w 76"/>
                <a:gd name="T3" fmla="*/ 0 h 59"/>
                <a:gd name="T4" fmla="*/ 0 w 76"/>
                <a:gd name="T5" fmla="*/ 0 h 59"/>
                <a:gd name="T6" fmla="*/ 0 w 76"/>
                <a:gd name="T7" fmla="*/ 0 h 59"/>
                <a:gd name="T8" fmla="*/ 0 w 76"/>
                <a:gd name="T9" fmla="*/ 0 h 59"/>
                <a:gd name="T10" fmla="*/ 0 w 76"/>
                <a:gd name="T11" fmla="*/ 0 h 59"/>
                <a:gd name="T12" fmla="*/ 0 60000 65536"/>
                <a:gd name="T13" fmla="*/ 0 60000 65536"/>
                <a:gd name="T14" fmla="*/ 0 60000 65536"/>
                <a:gd name="T15" fmla="*/ 0 60000 65536"/>
                <a:gd name="T16" fmla="*/ 0 60000 65536"/>
                <a:gd name="T17" fmla="*/ 0 60000 65536"/>
                <a:gd name="T18" fmla="*/ 0 w 76"/>
                <a:gd name="T19" fmla="*/ 0 h 59"/>
                <a:gd name="T20" fmla="*/ 76 w 76"/>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6" h="59">
                  <a:moveTo>
                    <a:pt x="67" y="59"/>
                  </a:moveTo>
                  <a:lnTo>
                    <a:pt x="2" y="57"/>
                  </a:lnTo>
                  <a:lnTo>
                    <a:pt x="0" y="2"/>
                  </a:lnTo>
                  <a:lnTo>
                    <a:pt x="76" y="0"/>
                  </a:lnTo>
                  <a:lnTo>
                    <a:pt x="67" y="59"/>
                  </a:lnTo>
                  <a:close/>
                </a:path>
              </a:pathLst>
            </a:custGeom>
            <a:solidFill>
              <a:srgbClr val="CC9900"/>
            </a:solidFill>
            <a:ln w="12700">
              <a:solidFill>
                <a:srgbClr val="CC9900"/>
              </a:solidFill>
              <a:round/>
              <a:headEnd/>
              <a:tailEnd/>
            </a:ln>
          </p:spPr>
          <p:txBody>
            <a:bodyPr/>
            <a:lstStyle/>
            <a:p>
              <a:endParaRPr lang="en-US"/>
            </a:p>
          </p:txBody>
        </p:sp>
        <p:sp>
          <p:nvSpPr>
            <p:cNvPr id="11325" name="Freeform 57"/>
            <p:cNvSpPr>
              <a:spLocks/>
            </p:cNvSpPr>
            <p:nvPr/>
          </p:nvSpPr>
          <p:spPr bwMode="auto">
            <a:xfrm>
              <a:off x="3593" y="1934"/>
              <a:ext cx="44" cy="14"/>
            </a:xfrm>
            <a:custGeom>
              <a:avLst/>
              <a:gdLst>
                <a:gd name="T0" fmla="*/ 0 w 140"/>
                <a:gd name="T1" fmla="*/ 0 h 44"/>
                <a:gd name="T2" fmla="*/ 0 w 140"/>
                <a:gd name="T3" fmla="*/ 0 h 44"/>
                <a:gd name="T4" fmla="*/ 0 w 140"/>
                <a:gd name="T5" fmla="*/ 0 h 44"/>
                <a:gd name="T6" fmla="*/ 0 w 140"/>
                <a:gd name="T7" fmla="*/ 0 h 44"/>
                <a:gd name="T8" fmla="*/ 0 w 140"/>
                <a:gd name="T9" fmla="*/ 0 h 44"/>
                <a:gd name="T10" fmla="*/ 0 w 140"/>
                <a:gd name="T11" fmla="*/ 0 h 44"/>
                <a:gd name="T12" fmla="*/ 0 60000 65536"/>
                <a:gd name="T13" fmla="*/ 0 60000 65536"/>
                <a:gd name="T14" fmla="*/ 0 60000 65536"/>
                <a:gd name="T15" fmla="*/ 0 60000 65536"/>
                <a:gd name="T16" fmla="*/ 0 60000 65536"/>
                <a:gd name="T17" fmla="*/ 0 60000 65536"/>
                <a:gd name="T18" fmla="*/ 0 w 140"/>
                <a:gd name="T19" fmla="*/ 0 h 44"/>
                <a:gd name="T20" fmla="*/ 140 w 140"/>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0" h="44">
                  <a:moveTo>
                    <a:pt x="136" y="44"/>
                  </a:moveTo>
                  <a:lnTo>
                    <a:pt x="1" y="44"/>
                  </a:lnTo>
                  <a:lnTo>
                    <a:pt x="0" y="0"/>
                  </a:lnTo>
                  <a:lnTo>
                    <a:pt x="140" y="0"/>
                  </a:lnTo>
                  <a:lnTo>
                    <a:pt x="136" y="44"/>
                  </a:lnTo>
                  <a:close/>
                </a:path>
              </a:pathLst>
            </a:custGeom>
            <a:solidFill>
              <a:srgbClr val="CC9900"/>
            </a:solidFill>
            <a:ln w="12700">
              <a:solidFill>
                <a:srgbClr val="CC9900"/>
              </a:solidFill>
              <a:round/>
              <a:headEnd/>
              <a:tailEnd/>
            </a:ln>
          </p:spPr>
          <p:txBody>
            <a:bodyPr/>
            <a:lstStyle/>
            <a:p>
              <a:endParaRPr lang="en-US"/>
            </a:p>
          </p:txBody>
        </p:sp>
        <p:sp>
          <p:nvSpPr>
            <p:cNvPr id="11326" name="Freeform 58"/>
            <p:cNvSpPr>
              <a:spLocks/>
            </p:cNvSpPr>
            <p:nvPr/>
          </p:nvSpPr>
          <p:spPr bwMode="auto">
            <a:xfrm>
              <a:off x="3614" y="1831"/>
              <a:ext cx="23" cy="1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CC9900"/>
            </a:solidFill>
            <a:ln w="12700">
              <a:solidFill>
                <a:srgbClr val="CC9900"/>
              </a:solidFill>
              <a:round/>
              <a:headEnd/>
              <a:tailEnd/>
            </a:ln>
          </p:spPr>
          <p:txBody>
            <a:bodyPr/>
            <a:lstStyle/>
            <a:p>
              <a:endParaRPr lang="en-US"/>
            </a:p>
          </p:txBody>
        </p:sp>
        <p:sp>
          <p:nvSpPr>
            <p:cNvPr id="11327" name="Freeform 59"/>
            <p:cNvSpPr>
              <a:spLocks/>
            </p:cNvSpPr>
            <p:nvPr/>
          </p:nvSpPr>
          <p:spPr bwMode="auto">
            <a:xfrm>
              <a:off x="3613" y="1897"/>
              <a:ext cx="24" cy="18"/>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8" y="57"/>
                  </a:moveTo>
                  <a:lnTo>
                    <a:pt x="1" y="56"/>
                  </a:lnTo>
                  <a:lnTo>
                    <a:pt x="0" y="2"/>
                  </a:lnTo>
                  <a:lnTo>
                    <a:pt x="76" y="0"/>
                  </a:lnTo>
                  <a:lnTo>
                    <a:pt x="68" y="57"/>
                  </a:lnTo>
                  <a:close/>
                </a:path>
              </a:pathLst>
            </a:custGeom>
            <a:solidFill>
              <a:srgbClr val="CC9900"/>
            </a:solidFill>
            <a:ln w="12700">
              <a:solidFill>
                <a:srgbClr val="CC9900"/>
              </a:solidFill>
              <a:round/>
              <a:headEnd/>
              <a:tailEnd/>
            </a:ln>
          </p:spPr>
          <p:txBody>
            <a:bodyPr/>
            <a:lstStyle/>
            <a:p>
              <a:endParaRPr lang="en-US"/>
            </a:p>
          </p:txBody>
        </p:sp>
        <p:sp>
          <p:nvSpPr>
            <p:cNvPr id="11328" name="Freeform 60"/>
            <p:cNvSpPr>
              <a:spLocks/>
            </p:cNvSpPr>
            <p:nvPr/>
          </p:nvSpPr>
          <p:spPr bwMode="auto">
            <a:xfrm>
              <a:off x="3593" y="1869"/>
              <a:ext cx="44" cy="13"/>
            </a:xfrm>
            <a:custGeom>
              <a:avLst/>
              <a:gdLst>
                <a:gd name="T0" fmla="*/ 0 w 138"/>
                <a:gd name="T1" fmla="*/ 0 h 44"/>
                <a:gd name="T2" fmla="*/ 0 w 138"/>
                <a:gd name="T3" fmla="*/ 0 h 44"/>
                <a:gd name="T4" fmla="*/ 0 w 138"/>
                <a:gd name="T5" fmla="*/ 0 h 44"/>
                <a:gd name="T6" fmla="*/ 0 w 138"/>
                <a:gd name="T7" fmla="*/ 0 h 44"/>
                <a:gd name="T8" fmla="*/ 0 w 138"/>
                <a:gd name="T9" fmla="*/ 0 h 44"/>
                <a:gd name="T10" fmla="*/ 0 w 138"/>
                <a:gd name="T11" fmla="*/ 0 h 44"/>
                <a:gd name="T12" fmla="*/ 0 60000 65536"/>
                <a:gd name="T13" fmla="*/ 0 60000 65536"/>
                <a:gd name="T14" fmla="*/ 0 60000 65536"/>
                <a:gd name="T15" fmla="*/ 0 60000 65536"/>
                <a:gd name="T16" fmla="*/ 0 60000 65536"/>
                <a:gd name="T17" fmla="*/ 0 60000 65536"/>
                <a:gd name="T18" fmla="*/ 0 w 138"/>
                <a:gd name="T19" fmla="*/ 0 h 44"/>
                <a:gd name="T20" fmla="*/ 138 w 138"/>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8" h="44">
                  <a:moveTo>
                    <a:pt x="135" y="44"/>
                  </a:moveTo>
                  <a:lnTo>
                    <a:pt x="0" y="44"/>
                  </a:lnTo>
                  <a:lnTo>
                    <a:pt x="0" y="0"/>
                  </a:lnTo>
                  <a:lnTo>
                    <a:pt x="138" y="0"/>
                  </a:lnTo>
                  <a:lnTo>
                    <a:pt x="135" y="44"/>
                  </a:lnTo>
                  <a:close/>
                </a:path>
              </a:pathLst>
            </a:custGeom>
            <a:solidFill>
              <a:srgbClr val="CC9900"/>
            </a:solidFill>
            <a:ln w="12700">
              <a:solidFill>
                <a:srgbClr val="CC9900"/>
              </a:solidFill>
              <a:round/>
              <a:headEnd/>
              <a:tailEnd/>
            </a:ln>
          </p:spPr>
          <p:txBody>
            <a:bodyPr/>
            <a:lstStyle/>
            <a:p>
              <a:endParaRPr lang="en-US"/>
            </a:p>
          </p:txBody>
        </p:sp>
        <p:sp>
          <p:nvSpPr>
            <p:cNvPr id="11329" name="Freeform 61"/>
            <p:cNvSpPr>
              <a:spLocks/>
            </p:cNvSpPr>
            <p:nvPr/>
          </p:nvSpPr>
          <p:spPr bwMode="auto">
            <a:xfrm>
              <a:off x="3593" y="2325"/>
              <a:ext cx="44" cy="14"/>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CC9900"/>
            </a:solidFill>
            <a:ln w="12700">
              <a:solidFill>
                <a:srgbClr val="CC9900"/>
              </a:solidFill>
              <a:round/>
              <a:headEnd/>
              <a:tailEnd/>
            </a:ln>
          </p:spPr>
          <p:txBody>
            <a:bodyPr/>
            <a:lstStyle/>
            <a:p>
              <a:endParaRPr lang="en-US"/>
            </a:p>
          </p:txBody>
        </p:sp>
      </p:grpSp>
      <p:grpSp>
        <p:nvGrpSpPr>
          <p:cNvPr id="11279" name="Group 62"/>
          <p:cNvGrpSpPr>
            <a:grpSpLocks/>
          </p:cNvGrpSpPr>
          <p:nvPr/>
        </p:nvGrpSpPr>
        <p:grpSpPr bwMode="auto">
          <a:xfrm>
            <a:off x="2709863" y="2738438"/>
            <a:ext cx="1457325" cy="1397000"/>
            <a:chOff x="1707" y="1725"/>
            <a:chExt cx="918" cy="880"/>
          </a:xfrm>
        </p:grpSpPr>
        <p:sp>
          <p:nvSpPr>
            <p:cNvPr id="11280" name="Freeform 63"/>
            <p:cNvSpPr>
              <a:spLocks/>
            </p:cNvSpPr>
            <p:nvPr/>
          </p:nvSpPr>
          <p:spPr bwMode="auto">
            <a:xfrm>
              <a:off x="1830" y="1798"/>
              <a:ext cx="651" cy="328"/>
            </a:xfrm>
            <a:custGeom>
              <a:avLst/>
              <a:gdLst>
                <a:gd name="T0" fmla="*/ 2 w 936"/>
                <a:gd name="T1" fmla="*/ 15 h 470"/>
                <a:gd name="T2" fmla="*/ 13 w 936"/>
                <a:gd name="T3" fmla="*/ 10 h 470"/>
                <a:gd name="T4" fmla="*/ 14 w 936"/>
                <a:gd name="T5" fmla="*/ 9 h 470"/>
                <a:gd name="T6" fmla="*/ 17 w 936"/>
                <a:gd name="T7" fmla="*/ 8 h 470"/>
                <a:gd name="T8" fmla="*/ 23 w 936"/>
                <a:gd name="T9" fmla="*/ 4 h 470"/>
                <a:gd name="T10" fmla="*/ 28 w 936"/>
                <a:gd name="T11" fmla="*/ 1 h 470"/>
                <a:gd name="T12" fmla="*/ 32 w 936"/>
                <a:gd name="T13" fmla="*/ 1 h 470"/>
                <a:gd name="T14" fmla="*/ 35 w 936"/>
                <a:gd name="T15" fmla="*/ 1 h 470"/>
                <a:gd name="T16" fmla="*/ 45 w 936"/>
                <a:gd name="T17" fmla="*/ 0 h 470"/>
                <a:gd name="T18" fmla="*/ 51 w 936"/>
                <a:gd name="T19" fmla="*/ 1 h 470"/>
                <a:gd name="T20" fmla="*/ 61 w 936"/>
                <a:gd name="T21" fmla="*/ 1 h 470"/>
                <a:gd name="T22" fmla="*/ 63 w 936"/>
                <a:gd name="T23" fmla="*/ 1 h 470"/>
                <a:gd name="T24" fmla="*/ 65 w 936"/>
                <a:gd name="T25" fmla="*/ 2 h 470"/>
                <a:gd name="T26" fmla="*/ 67 w 936"/>
                <a:gd name="T27" fmla="*/ 3 h 470"/>
                <a:gd name="T28" fmla="*/ 72 w 936"/>
                <a:gd name="T29" fmla="*/ 11 h 470"/>
                <a:gd name="T30" fmla="*/ 72 w 936"/>
                <a:gd name="T31" fmla="*/ 20 h 470"/>
                <a:gd name="T32" fmla="*/ 72 w 936"/>
                <a:gd name="T33" fmla="*/ 20 h 470"/>
                <a:gd name="T34" fmla="*/ 74 w 936"/>
                <a:gd name="T35" fmla="*/ 21 h 470"/>
                <a:gd name="T36" fmla="*/ 74 w 936"/>
                <a:gd name="T37" fmla="*/ 25 h 470"/>
                <a:gd name="T38" fmla="*/ 73 w 936"/>
                <a:gd name="T39" fmla="*/ 28 h 470"/>
                <a:gd name="T40" fmla="*/ 71 w 936"/>
                <a:gd name="T41" fmla="*/ 28 h 470"/>
                <a:gd name="T42" fmla="*/ 69 w 936"/>
                <a:gd name="T43" fmla="*/ 29 h 470"/>
                <a:gd name="T44" fmla="*/ 67 w 936"/>
                <a:gd name="T45" fmla="*/ 30 h 470"/>
                <a:gd name="T46" fmla="*/ 67 w 936"/>
                <a:gd name="T47" fmla="*/ 32 h 470"/>
                <a:gd name="T48" fmla="*/ 66 w 936"/>
                <a:gd name="T49" fmla="*/ 35 h 470"/>
                <a:gd name="T50" fmla="*/ 63 w 936"/>
                <a:gd name="T51" fmla="*/ 36 h 470"/>
                <a:gd name="T52" fmla="*/ 59 w 936"/>
                <a:gd name="T53" fmla="*/ 35 h 470"/>
                <a:gd name="T54" fmla="*/ 57 w 936"/>
                <a:gd name="T55" fmla="*/ 33 h 470"/>
                <a:gd name="T56" fmla="*/ 56 w 936"/>
                <a:gd name="T57" fmla="*/ 31 h 470"/>
                <a:gd name="T58" fmla="*/ 49 w 936"/>
                <a:gd name="T59" fmla="*/ 31 h 470"/>
                <a:gd name="T60" fmla="*/ 48 w 936"/>
                <a:gd name="T61" fmla="*/ 33 h 470"/>
                <a:gd name="T62" fmla="*/ 45 w 936"/>
                <a:gd name="T63" fmla="*/ 35 h 470"/>
                <a:gd name="T64" fmla="*/ 42 w 936"/>
                <a:gd name="T65" fmla="*/ 35 h 470"/>
                <a:gd name="T66" fmla="*/ 40 w 936"/>
                <a:gd name="T67" fmla="*/ 34 h 470"/>
                <a:gd name="T68" fmla="*/ 39 w 936"/>
                <a:gd name="T69" fmla="*/ 36 h 470"/>
                <a:gd name="T70" fmla="*/ 35 w 936"/>
                <a:gd name="T71" fmla="*/ 38 h 470"/>
                <a:gd name="T72" fmla="*/ 33 w 936"/>
                <a:gd name="T73" fmla="*/ 38 h 470"/>
                <a:gd name="T74" fmla="*/ 29 w 936"/>
                <a:gd name="T75" fmla="*/ 36 h 470"/>
                <a:gd name="T76" fmla="*/ 28 w 936"/>
                <a:gd name="T77" fmla="*/ 33 h 470"/>
                <a:gd name="T78" fmla="*/ 26 w 936"/>
                <a:gd name="T79" fmla="*/ 33 h 470"/>
                <a:gd name="T80" fmla="*/ 18 w 936"/>
                <a:gd name="T81" fmla="*/ 33 h 470"/>
                <a:gd name="T82" fmla="*/ 17 w 936"/>
                <a:gd name="T83" fmla="*/ 36 h 470"/>
                <a:gd name="T84" fmla="*/ 14 w 936"/>
                <a:gd name="T85" fmla="*/ 38 h 470"/>
                <a:gd name="T86" fmla="*/ 10 w 936"/>
                <a:gd name="T87" fmla="*/ 38 h 470"/>
                <a:gd name="T88" fmla="*/ 7 w 936"/>
                <a:gd name="T89" fmla="*/ 36 h 470"/>
                <a:gd name="T90" fmla="*/ 6 w 936"/>
                <a:gd name="T91" fmla="*/ 34 h 470"/>
                <a:gd name="T92" fmla="*/ 5 w 936"/>
                <a:gd name="T93" fmla="*/ 31 h 470"/>
                <a:gd name="T94" fmla="*/ 4 w 936"/>
                <a:gd name="T95" fmla="*/ 29 h 470"/>
                <a:gd name="T96" fmla="*/ 2 w 936"/>
                <a:gd name="T97" fmla="*/ 29 h 470"/>
                <a:gd name="T98" fmla="*/ 1 w 936"/>
                <a:gd name="T99" fmla="*/ 28 h 470"/>
                <a:gd name="T100" fmla="*/ 0 w 936"/>
                <a:gd name="T101" fmla="*/ 24 h 470"/>
                <a:gd name="T102" fmla="*/ 0 w 936"/>
                <a:gd name="T103" fmla="*/ 22 h 470"/>
                <a:gd name="T104" fmla="*/ 1 w 936"/>
                <a:gd name="T105" fmla="*/ 20 h 470"/>
                <a:gd name="T106" fmla="*/ 2 w 936"/>
                <a:gd name="T107" fmla="*/ 15 h 47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36"/>
                <a:gd name="T163" fmla="*/ 0 h 470"/>
                <a:gd name="T164" fmla="*/ 936 w 936"/>
                <a:gd name="T165" fmla="*/ 470 h 47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36" h="470">
                  <a:moveTo>
                    <a:pt x="30" y="178"/>
                  </a:moveTo>
                  <a:lnTo>
                    <a:pt x="170" y="136"/>
                  </a:lnTo>
                  <a:lnTo>
                    <a:pt x="178" y="110"/>
                  </a:lnTo>
                  <a:lnTo>
                    <a:pt x="218" y="108"/>
                  </a:lnTo>
                  <a:lnTo>
                    <a:pt x="284" y="50"/>
                  </a:lnTo>
                  <a:lnTo>
                    <a:pt x="354" y="20"/>
                  </a:lnTo>
                  <a:lnTo>
                    <a:pt x="404" y="20"/>
                  </a:lnTo>
                  <a:lnTo>
                    <a:pt x="454" y="6"/>
                  </a:lnTo>
                  <a:lnTo>
                    <a:pt x="570" y="0"/>
                  </a:lnTo>
                  <a:lnTo>
                    <a:pt x="644" y="2"/>
                  </a:lnTo>
                  <a:lnTo>
                    <a:pt x="774" y="10"/>
                  </a:lnTo>
                  <a:lnTo>
                    <a:pt x="804" y="14"/>
                  </a:lnTo>
                  <a:lnTo>
                    <a:pt x="814" y="24"/>
                  </a:lnTo>
                  <a:lnTo>
                    <a:pt x="864" y="44"/>
                  </a:lnTo>
                  <a:lnTo>
                    <a:pt x="912" y="140"/>
                  </a:lnTo>
                  <a:lnTo>
                    <a:pt x="924" y="238"/>
                  </a:lnTo>
                  <a:lnTo>
                    <a:pt x="920" y="252"/>
                  </a:lnTo>
                  <a:lnTo>
                    <a:pt x="936" y="262"/>
                  </a:lnTo>
                  <a:lnTo>
                    <a:pt x="936" y="314"/>
                  </a:lnTo>
                  <a:lnTo>
                    <a:pt x="926" y="342"/>
                  </a:lnTo>
                  <a:lnTo>
                    <a:pt x="902" y="346"/>
                  </a:lnTo>
                  <a:lnTo>
                    <a:pt x="878" y="354"/>
                  </a:lnTo>
                  <a:lnTo>
                    <a:pt x="866" y="364"/>
                  </a:lnTo>
                  <a:lnTo>
                    <a:pt x="856" y="398"/>
                  </a:lnTo>
                  <a:lnTo>
                    <a:pt x="832" y="430"/>
                  </a:lnTo>
                  <a:lnTo>
                    <a:pt x="790" y="438"/>
                  </a:lnTo>
                  <a:lnTo>
                    <a:pt x="752" y="434"/>
                  </a:lnTo>
                  <a:lnTo>
                    <a:pt x="722" y="410"/>
                  </a:lnTo>
                  <a:lnTo>
                    <a:pt x="716" y="380"/>
                  </a:lnTo>
                  <a:lnTo>
                    <a:pt x="620" y="384"/>
                  </a:lnTo>
                  <a:lnTo>
                    <a:pt x="612" y="420"/>
                  </a:lnTo>
                  <a:lnTo>
                    <a:pt x="572" y="434"/>
                  </a:lnTo>
                  <a:lnTo>
                    <a:pt x="534" y="434"/>
                  </a:lnTo>
                  <a:lnTo>
                    <a:pt x="516" y="426"/>
                  </a:lnTo>
                  <a:lnTo>
                    <a:pt x="492" y="450"/>
                  </a:lnTo>
                  <a:lnTo>
                    <a:pt x="456" y="470"/>
                  </a:lnTo>
                  <a:lnTo>
                    <a:pt x="414" y="470"/>
                  </a:lnTo>
                  <a:lnTo>
                    <a:pt x="366" y="452"/>
                  </a:lnTo>
                  <a:lnTo>
                    <a:pt x="350" y="416"/>
                  </a:lnTo>
                  <a:lnTo>
                    <a:pt x="338" y="402"/>
                  </a:lnTo>
                  <a:lnTo>
                    <a:pt x="232" y="404"/>
                  </a:lnTo>
                  <a:lnTo>
                    <a:pt x="214" y="450"/>
                  </a:lnTo>
                  <a:lnTo>
                    <a:pt x="180" y="468"/>
                  </a:lnTo>
                  <a:lnTo>
                    <a:pt x="126" y="470"/>
                  </a:lnTo>
                  <a:lnTo>
                    <a:pt x="92" y="452"/>
                  </a:lnTo>
                  <a:lnTo>
                    <a:pt x="72" y="424"/>
                  </a:lnTo>
                  <a:lnTo>
                    <a:pt x="60" y="392"/>
                  </a:lnTo>
                  <a:lnTo>
                    <a:pt x="56" y="358"/>
                  </a:lnTo>
                  <a:lnTo>
                    <a:pt x="28" y="356"/>
                  </a:lnTo>
                  <a:lnTo>
                    <a:pt x="4" y="342"/>
                  </a:lnTo>
                  <a:lnTo>
                    <a:pt x="0" y="302"/>
                  </a:lnTo>
                  <a:lnTo>
                    <a:pt x="0" y="272"/>
                  </a:lnTo>
                  <a:lnTo>
                    <a:pt x="16" y="244"/>
                  </a:lnTo>
                  <a:lnTo>
                    <a:pt x="30" y="178"/>
                  </a:lnTo>
                  <a:close/>
                </a:path>
              </a:pathLst>
            </a:custGeom>
            <a:solidFill>
              <a:srgbClr val="6699FF"/>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281" name="Freeform 64"/>
            <p:cNvSpPr>
              <a:spLocks/>
            </p:cNvSpPr>
            <p:nvPr/>
          </p:nvSpPr>
          <p:spPr bwMode="auto">
            <a:xfrm>
              <a:off x="2336" y="1979"/>
              <a:ext cx="85" cy="114"/>
            </a:xfrm>
            <a:custGeom>
              <a:avLst/>
              <a:gdLst>
                <a:gd name="T0" fmla="*/ 0 w 365"/>
                <a:gd name="T1" fmla="*/ 0 h 486"/>
                <a:gd name="T2" fmla="*/ 0 w 365"/>
                <a:gd name="T3" fmla="*/ 0 h 486"/>
                <a:gd name="T4" fmla="*/ 0 w 365"/>
                <a:gd name="T5" fmla="*/ 0 h 486"/>
                <a:gd name="T6" fmla="*/ 0 w 365"/>
                <a:gd name="T7" fmla="*/ 0 h 486"/>
                <a:gd name="T8" fmla="*/ 0 w 365"/>
                <a:gd name="T9" fmla="*/ 0 h 486"/>
                <a:gd name="T10" fmla="*/ 0 w 365"/>
                <a:gd name="T11" fmla="*/ 0 h 486"/>
                <a:gd name="T12" fmla="*/ 0 w 365"/>
                <a:gd name="T13" fmla="*/ 0 h 486"/>
                <a:gd name="T14" fmla="*/ 0 w 365"/>
                <a:gd name="T15" fmla="*/ 0 h 486"/>
                <a:gd name="T16" fmla="*/ 0 w 365"/>
                <a:gd name="T17" fmla="*/ 0 h 486"/>
                <a:gd name="T18" fmla="*/ 0 w 365"/>
                <a:gd name="T19" fmla="*/ 0 h 486"/>
                <a:gd name="T20" fmla="*/ 0 w 365"/>
                <a:gd name="T21" fmla="*/ 0 h 486"/>
                <a:gd name="T22" fmla="*/ 0 w 365"/>
                <a:gd name="T23" fmla="*/ 0 h 486"/>
                <a:gd name="T24" fmla="*/ 0 w 365"/>
                <a:gd name="T25" fmla="*/ 0 h 486"/>
                <a:gd name="T26" fmla="*/ 0 w 365"/>
                <a:gd name="T27" fmla="*/ 0 h 486"/>
                <a:gd name="T28" fmla="*/ 0 w 365"/>
                <a:gd name="T29" fmla="*/ 0 h 486"/>
                <a:gd name="T30" fmla="*/ 0 w 365"/>
                <a:gd name="T31" fmla="*/ 0 h 486"/>
                <a:gd name="T32" fmla="*/ 0 w 365"/>
                <a:gd name="T33" fmla="*/ 0 h 486"/>
                <a:gd name="T34" fmla="*/ 0 w 365"/>
                <a:gd name="T35" fmla="*/ 0 h 486"/>
                <a:gd name="T36" fmla="*/ 0 w 365"/>
                <a:gd name="T37" fmla="*/ 0 h 486"/>
                <a:gd name="T38" fmla="*/ 0 w 365"/>
                <a:gd name="T39" fmla="*/ 0 h 4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5"/>
                <a:gd name="T61" fmla="*/ 0 h 486"/>
                <a:gd name="T62" fmla="*/ 365 w 365"/>
                <a:gd name="T63" fmla="*/ 486 h 4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5" h="486">
                  <a:moveTo>
                    <a:pt x="96" y="12"/>
                  </a:moveTo>
                  <a:lnTo>
                    <a:pt x="218" y="0"/>
                  </a:lnTo>
                  <a:lnTo>
                    <a:pt x="297" y="23"/>
                  </a:lnTo>
                  <a:lnTo>
                    <a:pt x="353" y="119"/>
                  </a:lnTo>
                  <a:lnTo>
                    <a:pt x="365" y="232"/>
                  </a:lnTo>
                  <a:lnTo>
                    <a:pt x="360" y="347"/>
                  </a:lnTo>
                  <a:lnTo>
                    <a:pt x="311" y="444"/>
                  </a:lnTo>
                  <a:lnTo>
                    <a:pt x="242" y="482"/>
                  </a:lnTo>
                  <a:lnTo>
                    <a:pt x="111" y="486"/>
                  </a:lnTo>
                  <a:lnTo>
                    <a:pt x="40" y="427"/>
                  </a:lnTo>
                  <a:lnTo>
                    <a:pt x="0" y="322"/>
                  </a:lnTo>
                  <a:lnTo>
                    <a:pt x="22" y="156"/>
                  </a:lnTo>
                  <a:lnTo>
                    <a:pt x="25" y="150"/>
                  </a:lnTo>
                  <a:lnTo>
                    <a:pt x="32" y="134"/>
                  </a:lnTo>
                  <a:lnTo>
                    <a:pt x="43" y="111"/>
                  </a:lnTo>
                  <a:lnTo>
                    <a:pt x="55" y="85"/>
                  </a:lnTo>
                  <a:lnTo>
                    <a:pt x="69" y="59"/>
                  </a:lnTo>
                  <a:lnTo>
                    <a:pt x="81" y="36"/>
                  </a:lnTo>
                  <a:lnTo>
                    <a:pt x="91" y="19"/>
                  </a:lnTo>
                  <a:lnTo>
                    <a:pt x="96"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2" name="Freeform 65"/>
            <p:cNvSpPr>
              <a:spLocks/>
            </p:cNvSpPr>
            <p:nvPr/>
          </p:nvSpPr>
          <p:spPr bwMode="auto">
            <a:xfrm>
              <a:off x="2172" y="1961"/>
              <a:ext cx="92" cy="130"/>
            </a:xfrm>
            <a:custGeom>
              <a:avLst/>
              <a:gdLst>
                <a:gd name="T0" fmla="*/ 0 w 396"/>
                <a:gd name="T1" fmla="*/ 0 h 564"/>
                <a:gd name="T2" fmla="*/ 0 w 396"/>
                <a:gd name="T3" fmla="*/ 0 h 564"/>
                <a:gd name="T4" fmla="*/ 0 w 396"/>
                <a:gd name="T5" fmla="*/ 0 h 564"/>
                <a:gd name="T6" fmla="*/ 0 w 396"/>
                <a:gd name="T7" fmla="*/ 0 h 564"/>
                <a:gd name="T8" fmla="*/ 0 w 396"/>
                <a:gd name="T9" fmla="*/ 0 h 564"/>
                <a:gd name="T10" fmla="*/ 0 w 396"/>
                <a:gd name="T11" fmla="*/ 0 h 564"/>
                <a:gd name="T12" fmla="*/ 0 w 396"/>
                <a:gd name="T13" fmla="*/ 0 h 564"/>
                <a:gd name="T14" fmla="*/ 0 w 396"/>
                <a:gd name="T15" fmla="*/ 0 h 564"/>
                <a:gd name="T16" fmla="*/ 0 w 396"/>
                <a:gd name="T17" fmla="*/ 0 h 564"/>
                <a:gd name="T18" fmla="*/ 0 w 396"/>
                <a:gd name="T19" fmla="*/ 0 h 564"/>
                <a:gd name="T20" fmla="*/ 0 w 396"/>
                <a:gd name="T21" fmla="*/ 0 h 564"/>
                <a:gd name="T22" fmla="*/ 0 w 396"/>
                <a:gd name="T23" fmla="*/ 0 h 564"/>
                <a:gd name="T24" fmla="*/ 0 w 396"/>
                <a:gd name="T25" fmla="*/ 0 h 564"/>
                <a:gd name="T26" fmla="*/ 0 w 396"/>
                <a:gd name="T27" fmla="*/ 0 h 564"/>
                <a:gd name="T28" fmla="*/ 0 w 396"/>
                <a:gd name="T29" fmla="*/ 0 h 564"/>
                <a:gd name="T30" fmla="*/ 0 w 396"/>
                <a:gd name="T31" fmla="*/ 0 h 564"/>
                <a:gd name="T32" fmla="*/ 0 w 396"/>
                <a:gd name="T33" fmla="*/ 0 h 564"/>
                <a:gd name="T34" fmla="*/ 0 w 396"/>
                <a:gd name="T35" fmla="*/ 0 h 564"/>
                <a:gd name="T36" fmla="*/ 0 w 396"/>
                <a:gd name="T37" fmla="*/ 0 h 564"/>
                <a:gd name="T38" fmla="*/ 0 w 396"/>
                <a:gd name="T39" fmla="*/ 0 h 564"/>
                <a:gd name="T40" fmla="*/ 0 w 396"/>
                <a:gd name="T41" fmla="*/ 0 h 564"/>
                <a:gd name="T42" fmla="*/ 0 w 396"/>
                <a:gd name="T43" fmla="*/ 0 h 564"/>
                <a:gd name="T44" fmla="*/ 0 w 396"/>
                <a:gd name="T45" fmla="*/ 0 h 564"/>
                <a:gd name="T46" fmla="*/ 0 w 396"/>
                <a:gd name="T47" fmla="*/ 0 h 564"/>
                <a:gd name="T48" fmla="*/ 0 w 396"/>
                <a:gd name="T49" fmla="*/ 0 h 5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6"/>
                <a:gd name="T76" fmla="*/ 0 h 564"/>
                <a:gd name="T77" fmla="*/ 396 w 396"/>
                <a:gd name="T78" fmla="*/ 564 h 5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6" h="564">
                  <a:moveTo>
                    <a:pt x="124" y="13"/>
                  </a:moveTo>
                  <a:lnTo>
                    <a:pt x="243" y="0"/>
                  </a:lnTo>
                  <a:lnTo>
                    <a:pt x="321" y="28"/>
                  </a:lnTo>
                  <a:lnTo>
                    <a:pt x="383" y="138"/>
                  </a:lnTo>
                  <a:lnTo>
                    <a:pt x="396" y="270"/>
                  </a:lnTo>
                  <a:lnTo>
                    <a:pt x="384" y="403"/>
                  </a:lnTo>
                  <a:lnTo>
                    <a:pt x="336" y="517"/>
                  </a:lnTo>
                  <a:lnTo>
                    <a:pt x="271" y="560"/>
                  </a:lnTo>
                  <a:lnTo>
                    <a:pt x="142" y="564"/>
                  </a:lnTo>
                  <a:lnTo>
                    <a:pt x="93" y="531"/>
                  </a:lnTo>
                  <a:lnTo>
                    <a:pt x="57" y="489"/>
                  </a:lnTo>
                  <a:lnTo>
                    <a:pt x="30" y="439"/>
                  </a:lnTo>
                  <a:lnTo>
                    <a:pt x="13" y="386"/>
                  </a:lnTo>
                  <a:lnTo>
                    <a:pt x="4" y="333"/>
                  </a:lnTo>
                  <a:lnTo>
                    <a:pt x="0" y="278"/>
                  </a:lnTo>
                  <a:lnTo>
                    <a:pt x="3" y="228"/>
                  </a:lnTo>
                  <a:lnTo>
                    <a:pt x="8" y="181"/>
                  </a:lnTo>
                  <a:lnTo>
                    <a:pt x="12" y="175"/>
                  </a:lnTo>
                  <a:lnTo>
                    <a:pt x="24" y="155"/>
                  </a:lnTo>
                  <a:lnTo>
                    <a:pt x="42" y="128"/>
                  </a:lnTo>
                  <a:lnTo>
                    <a:pt x="63" y="98"/>
                  </a:lnTo>
                  <a:lnTo>
                    <a:pt x="83" y="67"/>
                  </a:lnTo>
                  <a:lnTo>
                    <a:pt x="101" y="41"/>
                  </a:lnTo>
                  <a:lnTo>
                    <a:pt x="116" y="22"/>
                  </a:lnTo>
                  <a:lnTo>
                    <a:pt x="124" y="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3" name="Freeform 66"/>
            <p:cNvSpPr>
              <a:spLocks/>
            </p:cNvSpPr>
            <p:nvPr/>
          </p:nvSpPr>
          <p:spPr bwMode="auto">
            <a:xfrm>
              <a:off x="1839" y="1817"/>
              <a:ext cx="635" cy="259"/>
            </a:xfrm>
            <a:custGeom>
              <a:avLst/>
              <a:gdLst>
                <a:gd name="T0" fmla="*/ 0 w 2735"/>
                <a:gd name="T1" fmla="*/ 0 h 1116"/>
                <a:gd name="T2" fmla="*/ 0 w 2735"/>
                <a:gd name="T3" fmla="*/ 0 h 1116"/>
                <a:gd name="T4" fmla="*/ 0 w 2735"/>
                <a:gd name="T5" fmla="*/ 0 h 1116"/>
                <a:gd name="T6" fmla="*/ 0 w 2735"/>
                <a:gd name="T7" fmla="*/ 0 h 1116"/>
                <a:gd name="T8" fmla="*/ 0 w 2735"/>
                <a:gd name="T9" fmla="*/ 0 h 1116"/>
                <a:gd name="T10" fmla="*/ 0 w 2735"/>
                <a:gd name="T11" fmla="*/ 0 h 1116"/>
                <a:gd name="T12" fmla="*/ 0 w 2735"/>
                <a:gd name="T13" fmla="*/ 0 h 1116"/>
                <a:gd name="T14" fmla="*/ 0 w 2735"/>
                <a:gd name="T15" fmla="*/ 0 h 1116"/>
                <a:gd name="T16" fmla="*/ 0 w 2735"/>
                <a:gd name="T17" fmla="*/ 0 h 1116"/>
                <a:gd name="T18" fmla="*/ 0 w 2735"/>
                <a:gd name="T19" fmla="*/ 0 h 1116"/>
                <a:gd name="T20" fmla="*/ 0 w 2735"/>
                <a:gd name="T21" fmla="*/ 0 h 1116"/>
                <a:gd name="T22" fmla="*/ 0 w 2735"/>
                <a:gd name="T23" fmla="*/ 0 h 1116"/>
                <a:gd name="T24" fmla="*/ 0 w 2735"/>
                <a:gd name="T25" fmla="*/ 0 h 1116"/>
                <a:gd name="T26" fmla="*/ 0 w 2735"/>
                <a:gd name="T27" fmla="*/ 0 h 1116"/>
                <a:gd name="T28" fmla="*/ 0 w 2735"/>
                <a:gd name="T29" fmla="*/ 0 h 1116"/>
                <a:gd name="T30" fmla="*/ 0 w 2735"/>
                <a:gd name="T31" fmla="*/ 0 h 1116"/>
                <a:gd name="T32" fmla="*/ 0 w 2735"/>
                <a:gd name="T33" fmla="*/ 0 h 1116"/>
                <a:gd name="T34" fmla="*/ 0 w 2735"/>
                <a:gd name="T35" fmla="*/ 0 h 1116"/>
                <a:gd name="T36" fmla="*/ 0 w 2735"/>
                <a:gd name="T37" fmla="*/ 0 h 1116"/>
                <a:gd name="T38" fmla="*/ 0 w 2735"/>
                <a:gd name="T39" fmla="*/ 0 h 1116"/>
                <a:gd name="T40" fmla="*/ 0 w 2735"/>
                <a:gd name="T41" fmla="*/ 0 h 1116"/>
                <a:gd name="T42" fmla="*/ 0 w 2735"/>
                <a:gd name="T43" fmla="*/ 0 h 1116"/>
                <a:gd name="T44" fmla="*/ 0 w 2735"/>
                <a:gd name="T45" fmla="*/ 0 h 1116"/>
                <a:gd name="T46" fmla="*/ 0 w 2735"/>
                <a:gd name="T47" fmla="*/ 0 h 1116"/>
                <a:gd name="T48" fmla="*/ 0 w 2735"/>
                <a:gd name="T49" fmla="*/ 0 h 1116"/>
                <a:gd name="T50" fmla="*/ 0 w 2735"/>
                <a:gd name="T51" fmla="*/ 0 h 1116"/>
                <a:gd name="T52" fmla="*/ 0 w 2735"/>
                <a:gd name="T53" fmla="*/ 0 h 1116"/>
                <a:gd name="T54" fmla="*/ 0 w 2735"/>
                <a:gd name="T55" fmla="*/ 0 h 1116"/>
                <a:gd name="T56" fmla="*/ 0 w 2735"/>
                <a:gd name="T57" fmla="*/ 0 h 1116"/>
                <a:gd name="T58" fmla="*/ 0 w 2735"/>
                <a:gd name="T59" fmla="*/ 0 h 1116"/>
                <a:gd name="T60" fmla="*/ 0 w 2735"/>
                <a:gd name="T61" fmla="*/ 0 h 1116"/>
                <a:gd name="T62" fmla="*/ 0 w 2735"/>
                <a:gd name="T63" fmla="*/ 0 h 1116"/>
                <a:gd name="T64" fmla="*/ 0 w 2735"/>
                <a:gd name="T65" fmla="*/ 0 h 1116"/>
                <a:gd name="T66" fmla="*/ 0 w 2735"/>
                <a:gd name="T67" fmla="*/ 0 h 1116"/>
                <a:gd name="T68" fmla="*/ 0 w 2735"/>
                <a:gd name="T69" fmla="*/ 0 h 1116"/>
                <a:gd name="T70" fmla="*/ 0 w 2735"/>
                <a:gd name="T71" fmla="*/ 0 h 1116"/>
                <a:gd name="T72" fmla="*/ 0 w 2735"/>
                <a:gd name="T73" fmla="*/ 0 h 1116"/>
                <a:gd name="T74" fmla="*/ 0 w 2735"/>
                <a:gd name="T75" fmla="*/ 0 h 1116"/>
                <a:gd name="T76" fmla="*/ 0 w 2735"/>
                <a:gd name="T77" fmla="*/ 0 h 11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35"/>
                <a:gd name="T118" fmla="*/ 0 h 1116"/>
                <a:gd name="T119" fmla="*/ 2735 w 2735"/>
                <a:gd name="T120" fmla="*/ 1116 h 111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35" h="1116">
                  <a:moveTo>
                    <a:pt x="1223" y="7"/>
                  </a:moveTo>
                  <a:lnTo>
                    <a:pt x="966" y="42"/>
                  </a:lnTo>
                  <a:lnTo>
                    <a:pt x="941" y="50"/>
                  </a:lnTo>
                  <a:lnTo>
                    <a:pt x="916" y="60"/>
                  </a:lnTo>
                  <a:lnTo>
                    <a:pt x="893" y="72"/>
                  </a:lnTo>
                  <a:lnTo>
                    <a:pt x="871" y="85"/>
                  </a:lnTo>
                  <a:lnTo>
                    <a:pt x="849" y="98"/>
                  </a:lnTo>
                  <a:lnTo>
                    <a:pt x="828" y="113"/>
                  </a:lnTo>
                  <a:lnTo>
                    <a:pt x="807" y="128"/>
                  </a:lnTo>
                  <a:lnTo>
                    <a:pt x="787" y="145"/>
                  </a:lnTo>
                  <a:lnTo>
                    <a:pt x="767" y="161"/>
                  </a:lnTo>
                  <a:lnTo>
                    <a:pt x="747" y="179"/>
                  </a:lnTo>
                  <a:lnTo>
                    <a:pt x="728" y="197"/>
                  </a:lnTo>
                  <a:lnTo>
                    <a:pt x="709" y="214"/>
                  </a:lnTo>
                  <a:lnTo>
                    <a:pt x="689" y="232"/>
                  </a:lnTo>
                  <a:lnTo>
                    <a:pt x="670" y="250"/>
                  </a:lnTo>
                  <a:lnTo>
                    <a:pt x="651" y="268"/>
                  </a:lnTo>
                  <a:lnTo>
                    <a:pt x="631" y="285"/>
                  </a:lnTo>
                  <a:lnTo>
                    <a:pt x="527" y="289"/>
                  </a:lnTo>
                  <a:lnTo>
                    <a:pt x="516" y="341"/>
                  </a:lnTo>
                  <a:lnTo>
                    <a:pt x="580" y="340"/>
                  </a:lnTo>
                  <a:lnTo>
                    <a:pt x="190" y="442"/>
                  </a:lnTo>
                  <a:lnTo>
                    <a:pt x="73" y="493"/>
                  </a:lnTo>
                  <a:lnTo>
                    <a:pt x="50" y="591"/>
                  </a:lnTo>
                  <a:lnTo>
                    <a:pt x="33" y="683"/>
                  </a:lnTo>
                  <a:lnTo>
                    <a:pt x="0" y="718"/>
                  </a:lnTo>
                  <a:lnTo>
                    <a:pt x="3" y="831"/>
                  </a:lnTo>
                  <a:lnTo>
                    <a:pt x="18" y="928"/>
                  </a:lnTo>
                  <a:lnTo>
                    <a:pt x="78" y="965"/>
                  </a:lnTo>
                  <a:lnTo>
                    <a:pt x="226" y="967"/>
                  </a:lnTo>
                  <a:lnTo>
                    <a:pt x="283" y="1116"/>
                  </a:lnTo>
                  <a:lnTo>
                    <a:pt x="1045" y="1092"/>
                  </a:lnTo>
                  <a:lnTo>
                    <a:pt x="1022" y="954"/>
                  </a:lnTo>
                  <a:lnTo>
                    <a:pt x="1053" y="960"/>
                  </a:lnTo>
                  <a:lnTo>
                    <a:pt x="1070" y="887"/>
                  </a:lnTo>
                  <a:lnTo>
                    <a:pt x="1491" y="893"/>
                  </a:lnTo>
                  <a:lnTo>
                    <a:pt x="1493" y="997"/>
                  </a:lnTo>
                  <a:lnTo>
                    <a:pt x="1528" y="1047"/>
                  </a:lnTo>
                  <a:lnTo>
                    <a:pt x="1701" y="1042"/>
                  </a:lnTo>
                  <a:lnTo>
                    <a:pt x="2173" y="1034"/>
                  </a:lnTo>
                  <a:lnTo>
                    <a:pt x="2226" y="877"/>
                  </a:lnTo>
                  <a:lnTo>
                    <a:pt x="2400" y="871"/>
                  </a:lnTo>
                  <a:lnTo>
                    <a:pt x="2478" y="900"/>
                  </a:lnTo>
                  <a:lnTo>
                    <a:pt x="2488" y="958"/>
                  </a:lnTo>
                  <a:lnTo>
                    <a:pt x="2564" y="956"/>
                  </a:lnTo>
                  <a:lnTo>
                    <a:pt x="2596" y="923"/>
                  </a:lnTo>
                  <a:lnTo>
                    <a:pt x="2673" y="916"/>
                  </a:lnTo>
                  <a:lnTo>
                    <a:pt x="2723" y="875"/>
                  </a:lnTo>
                  <a:lnTo>
                    <a:pt x="2735" y="831"/>
                  </a:lnTo>
                  <a:lnTo>
                    <a:pt x="2724" y="717"/>
                  </a:lnTo>
                  <a:lnTo>
                    <a:pt x="2693" y="699"/>
                  </a:lnTo>
                  <a:lnTo>
                    <a:pt x="2684" y="498"/>
                  </a:lnTo>
                  <a:lnTo>
                    <a:pt x="2676" y="414"/>
                  </a:lnTo>
                  <a:lnTo>
                    <a:pt x="2626" y="276"/>
                  </a:lnTo>
                  <a:lnTo>
                    <a:pt x="2605" y="233"/>
                  </a:lnTo>
                  <a:lnTo>
                    <a:pt x="2587" y="197"/>
                  </a:lnTo>
                  <a:lnTo>
                    <a:pt x="2571" y="164"/>
                  </a:lnTo>
                  <a:lnTo>
                    <a:pt x="2555" y="134"/>
                  </a:lnTo>
                  <a:lnTo>
                    <a:pt x="2534" y="108"/>
                  </a:lnTo>
                  <a:lnTo>
                    <a:pt x="2509" y="83"/>
                  </a:lnTo>
                  <a:lnTo>
                    <a:pt x="2478" y="61"/>
                  </a:lnTo>
                  <a:lnTo>
                    <a:pt x="2437" y="39"/>
                  </a:lnTo>
                  <a:lnTo>
                    <a:pt x="1584" y="3"/>
                  </a:lnTo>
                  <a:lnTo>
                    <a:pt x="1580" y="3"/>
                  </a:lnTo>
                  <a:lnTo>
                    <a:pt x="1569" y="3"/>
                  </a:lnTo>
                  <a:lnTo>
                    <a:pt x="1551" y="3"/>
                  </a:lnTo>
                  <a:lnTo>
                    <a:pt x="1528" y="1"/>
                  </a:lnTo>
                  <a:lnTo>
                    <a:pt x="1500" y="1"/>
                  </a:lnTo>
                  <a:lnTo>
                    <a:pt x="1469" y="1"/>
                  </a:lnTo>
                  <a:lnTo>
                    <a:pt x="1436" y="0"/>
                  </a:lnTo>
                  <a:lnTo>
                    <a:pt x="1403" y="0"/>
                  </a:lnTo>
                  <a:lnTo>
                    <a:pt x="1369" y="0"/>
                  </a:lnTo>
                  <a:lnTo>
                    <a:pt x="1336" y="0"/>
                  </a:lnTo>
                  <a:lnTo>
                    <a:pt x="1306" y="0"/>
                  </a:lnTo>
                  <a:lnTo>
                    <a:pt x="1279" y="1"/>
                  </a:lnTo>
                  <a:lnTo>
                    <a:pt x="1256" y="1"/>
                  </a:lnTo>
                  <a:lnTo>
                    <a:pt x="1238" y="3"/>
                  </a:lnTo>
                  <a:lnTo>
                    <a:pt x="1227" y="4"/>
                  </a:lnTo>
                  <a:lnTo>
                    <a:pt x="1223" y="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4" name="Freeform 67"/>
            <p:cNvSpPr>
              <a:spLocks/>
            </p:cNvSpPr>
            <p:nvPr/>
          </p:nvSpPr>
          <p:spPr bwMode="auto">
            <a:xfrm>
              <a:off x="2076" y="1985"/>
              <a:ext cx="108" cy="131"/>
            </a:xfrm>
            <a:custGeom>
              <a:avLst/>
              <a:gdLst>
                <a:gd name="T0" fmla="*/ 0 w 470"/>
                <a:gd name="T1" fmla="*/ 0 h 564"/>
                <a:gd name="T2" fmla="*/ 0 w 470"/>
                <a:gd name="T3" fmla="*/ 0 h 564"/>
                <a:gd name="T4" fmla="*/ 0 w 470"/>
                <a:gd name="T5" fmla="*/ 0 h 564"/>
                <a:gd name="T6" fmla="*/ 0 w 470"/>
                <a:gd name="T7" fmla="*/ 0 h 564"/>
                <a:gd name="T8" fmla="*/ 0 w 470"/>
                <a:gd name="T9" fmla="*/ 0 h 564"/>
                <a:gd name="T10" fmla="*/ 0 w 470"/>
                <a:gd name="T11" fmla="*/ 0 h 564"/>
                <a:gd name="T12" fmla="*/ 0 w 470"/>
                <a:gd name="T13" fmla="*/ 0 h 564"/>
                <a:gd name="T14" fmla="*/ 0 w 470"/>
                <a:gd name="T15" fmla="*/ 0 h 564"/>
                <a:gd name="T16" fmla="*/ 0 w 470"/>
                <a:gd name="T17" fmla="*/ 0 h 564"/>
                <a:gd name="T18" fmla="*/ 0 w 470"/>
                <a:gd name="T19" fmla="*/ 0 h 564"/>
                <a:gd name="T20" fmla="*/ 0 w 470"/>
                <a:gd name="T21" fmla="*/ 0 h 564"/>
                <a:gd name="T22" fmla="*/ 0 w 470"/>
                <a:gd name="T23" fmla="*/ 0 h 564"/>
                <a:gd name="T24" fmla="*/ 0 w 470"/>
                <a:gd name="T25" fmla="*/ 0 h 564"/>
                <a:gd name="T26" fmla="*/ 0 w 470"/>
                <a:gd name="T27" fmla="*/ 0 h 564"/>
                <a:gd name="T28" fmla="*/ 0 w 470"/>
                <a:gd name="T29" fmla="*/ 0 h 564"/>
                <a:gd name="T30" fmla="*/ 0 w 470"/>
                <a:gd name="T31" fmla="*/ 0 h 564"/>
                <a:gd name="T32" fmla="*/ 0 w 470"/>
                <a:gd name="T33" fmla="*/ 0 h 564"/>
                <a:gd name="T34" fmla="*/ 0 w 470"/>
                <a:gd name="T35" fmla="*/ 0 h 564"/>
                <a:gd name="T36" fmla="*/ 0 w 470"/>
                <a:gd name="T37" fmla="*/ 0 h 564"/>
                <a:gd name="T38" fmla="*/ 0 w 470"/>
                <a:gd name="T39" fmla="*/ 0 h 564"/>
                <a:gd name="T40" fmla="*/ 0 w 470"/>
                <a:gd name="T41" fmla="*/ 0 h 564"/>
                <a:gd name="T42" fmla="*/ 0 w 470"/>
                <a:gd name="T43" fmla="*/ 0 h 564"/>
                <a:gd name="T44" fmla="*/ 0 w 470"/>
                <a:gd name="T45" fmla="*/ 0 h 564"/>
                <a:gd name="T46" fmla="*/ 0 w 470"/>
                <a:gd name="T47" fmla="*/ 0 h 564"/>
                <a:gd name="T48" fmla="*/ 0 w 470"/>
                <a:gd name="T49" fmla="*/ 0 h 5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0"/>
                <a:gd name="T76" fmla="*/ 0 h 564"/>
                <a:gd name="T77" fmla="*/ 470 w 470"/>
                <a:gd name="T78" fmla="*/ 564 h 5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0" h="564">
                  <a:moveTo>
                    <a:pt x="147" y="15"/>
                  </a:moveTo>
                  <a:lnTo>
                    <a:pt x="290" y="0"/>
                  </a:lnTo>
                  <a:lnTo>
                    <a:pt x="382" y="27"/>
                  </a:lnTo>
                  <a:lnTo>
                    <a:pt x="455" y="137"/>
                  </a:lnTo>
                  <a:lnTo>
                    <a:pt x="470" y="269"/>
                  </a:lnTo>
                  <a:lnTo>
                    <a:pt x="455" y="401"/>
                  </a:lnTo>
                  <a:lnTo>
                    <a:pt x="398" y="516"/>
                  </a:lnTo>
                  <a:lnTo>
                    <a:pt x="318" y="560"/>
                  </a:lnTo>
                  <a:lnTo>
                    <a:pt x="166" y="564"/>
                  </a:lnTo>
                  <a:lnTo>
                    <a:pt x="109" y="531"/>
                  </a:lnTo>
                  <a:lnTo>
                    <a:pt x="65" y="489"/>
                  </a:lnTo>
                  <a:lnTo>
                    <a:pt x="34" y="440"/>
                  </a:lnTo>
                  <a:lnTo>
                    <a:pt x="15" y="388"/>
                  </a:lnTo>
                  <a:lnTo>
                    <a:pt x="2" y="333"/>
                  </a:lnTo>
                  <a:lnTo>
                    <a:pt x="0" y="279"/>
                  </a:lnTo>
                  <a:lnTo>
                    <a:pt x="2" y="228"/>
                  </a:lnTo>
                  <a:lnTo>
                    <a:pt x="9" y="182"/>
                  </a:lnTo>
                  <a:lnTo>
                    <a:pt x="15" y="175"/>
                  </a:lnTo>
                  <a:lnTo>
                    <a:pt x="30" y="156"/>
                  </a:lnTo>
                  <a:lnTo>
                    <a:pt x="50" y="128"/>
                  </a:lnTo>
                  <a:lnTo>
                    <a:pt x="73" y="98"/>
                  </a:lnTo>
                  <a:lnTo>
                    <a:pt x="98" y="68"/>
                  </a:lnTo>
                  <a:lnTo>
                    <a:pt x="120" y="41"/>
                  </a:lnTo>
                  <a:lnTo>
                    <a:pt x="138" y="22"/>
                  </a:lnTo>
                  <a:lnTo>
                    <a:pt x="147"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5" name="Freeform 68"/>
            <p:cNvSpPr>
              <a:spLocks/>
            </p:cNvSpPr>
            <p:nvPr/>
          </p:nvSpPr>
          <p:spPr bwMode="auto">
            <a:xfrm>
              <a:off x="1880" y="1983"/>
              <a:ext cx="109" cy="132"/>
            </a:xfrm>
            <a:custGeom>
              <a:avLst/>
              <a:gdLst>
                <a:gd name="T0" fmla="*/ 0 w 470"/>
                <a:gd name="T1" fmla="*/ 0 h 565"/>
                <a:gd name="T2" fmla="*/ 0 w 470"/>
                <a:gd name="T3" fmla="*/ 0 h 565"/>
                <a:gd name="T4" fmla="*/ 0 w 470"/>
                <a:gd name="T5" fmla="*/ 0 h 565"/>
                <a:gd name="T6" fmla="*/ 0 w 470"/>
                <a:gd name="T7" fmla="*/ 0 h 565"/>
                <a:gd name="T8" fmla="*/ 0 w 470"/>
                <a:gd name="T9" fmla="*/ 0 h 565"/>
                <a:gd name="T10" fmla="*/ 0 w 470"/>
                <a:gd name="T11" fmla="*/ 0 h 565"/>
                <a:gd name="T12" fmla="*/ 0 w 470"/>
                <a:gd name="T13" fmla="*/ 0 h 565"/>
                <a:gd name="T14" fmla="*/ 0 w 470"/>
                <a:gd name="T15" fmla="*/ 0 h 565"/>
                <a:gd name="T16" fmla="*/ 0 w 470"/>
                <a:gd name="T17" fmla="*/ 0 h 565"/>
                <a:gd name="T18" fmla="*/ 0 w 470"/>
                <a:gd name="T19" fmla="*/ 0 h 565"/>
                <a:gd name="T20" fmla="*/ 0 w 470"/>
                <a:gd name="T21" fmla="*/ 0 h 565"/>
                <a:gd name="T22" fmla="*/ 0 w 470"/>
                <a:gd name="T23" fmla="*/ 0 h 565"/>
                <a:gd name="T24" fmla="*/ 0 w 470"/>
                <a:gd name="T25" fmla="*/ 0 h 565"/>
                <a:gd name="T26" fmla="*/ 0 w 470"/>
                <a:gd name="T27" fmla="*/ 0 h 565"/>
                <a:gd name="T28" fmla="*/ 0 w 470"/>
                <a:gd name="T29" fmla="*/ 0 h 565"/>
                <a:gd name="T30" fmla="*/ 0 w 470"/>
                <a:gd name="T31" fmla="*/ 0 h 565"/>
                <a:gd name="T32" fmla="*/ 0 w 470"/>
                <a:gd name="T33" fmla="*/ 0 h 565"/>
                <a:gd name="T34" fmla="*/ 0 w 470"/>
                <a:gd name="T35" fmla="*/ 0 h 565"/>
                <a:gd name="T36" fmla="*/ 0 w 470"/>
                <a:gd name="T37" fmla="*/ 0 h 565"/>
                <a:gd name="T38" fmla="*/ 0 w 470"/>
                <a:gd name="T39" fmla="*/ 0 h 565"/>
                <a:gd name="T40" fmla="*/ 0 w 470"/>
                <a:gd name="T41" fmla="*/ 0 h 565"/>
                <a:gd name="T42" fmla="*/ 0 w 470"/>
                <a:gd name="T43" fmla="*/ 0 h 565"/>
                <a:gd name="T44" fmla="*/ 0 w 470"/>
                <a:gd name="T45" fmla="*/ 0 h 565"/>
                <a:gd name="T46" fmla="*/ 0 w 470"/>
                <a:gd name="T47" fmla="*/ 0 h 565"/>
                <a:gd name="T48" fmla="*/ 0 w 470"/>
                <a:gd name="T49" fmla="*/ 0 h 5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0"/>
                <a:gd name="T76" fmla="*/ 0 h 565"/>
                <a:gd name="T77" fmla="*/ 470 w 470"/>
                <a:gd name="T78" fmla="*/ 565 h 5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0" h="565">
                  <a:moveTo>
                    <a:pt x="149" y="15"/>
                  </a:moveTo>
                  <a:lnTo>
                    <a:pt x="291" y="0"/>
                  </a:lnTo>
                  <a:lnTo>
                    <a:pt x="383" y="27"/>
                  </a:lnTo>
                  <a:lnTo>
                    <a:pt x="457" y="138"/>
                  </a:lnTo>
                  <a:lnTo>
                    <a:pt x="470" y="269"/>
                  </a:lnTo>
                  <a:lnTo>
                    <a:pt x="457" y="403"/>
                  </a:lnTo>
                  <a:lnTo>
                    <a:pt x="399" y="516"/>
                  </a:lnTo>
                  <a:lnTo>
                    <a:pt x="319" y="560"/>
                  </a:lnTo>
                  <a:lnTo>
                    <a:pt x="167" y="565"/>
                  </a:lnTo>
                  <a:lnTo>
                    <a:pt x="110" y="532"/>
                  </a:lnTo>
                  <a:lnTo>
                    <a:pt x="66" y="490"/>
                  </a:lnTo>
                  <a:lnTo>
                    <a:pt x="34" y="441"/>
                  </a:lnTo>
                  <a:lnTo>
                    <a:pt x="15" y="388"/>
                  </a:lnTo>
                  <a:lnTo>
                    <a:pt x="4" y="334"/>
                  </a:lnTo>
                  <a:lnTo>
                    <a:pt x="0" y="280"/>
                  </a:lnTo>
                  <a:lnTo>
                    <a:pt x="4" y="229"/>
                  </a:lnTo>
                  <a:lnTo>
                    <a:pt x="11" y="183"/>
                  </a:lnTo>
                  <a:lnTo>
                    <a:pt x="17" y="176"/>
                  </a:lnTo>
                  <a:lnTo>
                    <a:pt x="32" y="157"/>
                  </a:lnTo>
                  <a:lnTo>
                    <a:pt x="52" y="129"/>
                  </a:lnTo>
                  <a:lnTo>
                    <a:pt x="75" y="98"/>
                  </a:lnTo>
                  <a:lnTo>
                    <a:pt x="100" y="68"/>
                  </a:lnTo>
                  <a:lnTo>
                    <a:pt x="122" y="41"/>
                  </a:lnTo>
                  <a:lnTo>
                    <a:pt x="140" y="22"/>
                  </a:lnTo>
                  <a:lnTo>
                    <a:pt x="149"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6" name="Freeform 69"/>
            <p:cNvSpPr>
              <a:spLocks/>
            </p:cNvSpPr>
            <p:nvPr/>
          </p:nvSpPr>
          <p:spPr bwMode="auto">
            <a:xfrm>
              <a:off x="2105" y="1805"/>
              <a:ext cx="280" cy="21"/>
            </a:xfrm>
            <a:custGeom>
              <a:avLst/>
              <a:gdLst>
                <a:gd name="T0" fmla="*/ 0 w 1206"/>
                <a:gd name="T1" fmla="*/ 0 h 93"/>
                <a:gd name="T2" fmla="*/ 0 w 1206"/>
                <a:gd name="T3" fmla="*/ 0 h 93"/>
                <a:gd name="T4" fmla="*/ 0 w 1206"/>
                <a:gd name="T5" fmla="*/ 0 h 93"/>
                <a:gd name="T6" fmla="*/ 0 w 1206"/>
                <a:gd name="T7" fmla="*/ 0 h 93"/>
                <a:gd name="T8" fmla="*/ 0 w 1206"/>
                <a:gd name="T9" fmla="*/ 0 h 93"/>
                <a:gd name="T10" fmla="*/ 0 w 1206"/>
                <a:gd name="T11" fmla="*/ 0 h 93"/>
                <a:gd name="T12" fmla="*/ 0 w 1206"/>
                <a:gd name="T13" fmla="*/ 0 h 93"/>
                <a:gd name="T14" fmla="*/ 0 w 1206"/>
                <a:gd name="T15" fmla="*/ 0 h 93"/>
                <a:gd name="T16" fmla="*/ 0 w 1206"/>
                <a:gd name="T17" fmla="*/ 0 h 93"/>
                <a:gd name="T18" fmla="*/ 0 w 1206"/>
                <a:gd name="T19" fmla="*/ 0 h 93"/>
                <a:gd name="T20" fmla="*/ 0 w 1206"/>
                <a:gd name="T21" fmla="*/ 0 h 93"/>
                <a:gd name="T22" fmla="*/ 0 w 1206"/>
                <a:gd name="T23" fmla="*/ 0 h 93"/>
                <a:gd name="T24" fmla="*/ 0 w 1206"/>
                <a:gd name="T25" fmla="*/ 0 h 93"/>
                <a:gd name="T26" fmla="*/ 0 w 1206"/>
                <a:gd name="T27" fmla="*/ 0 h 93"/>
                <a:gd name="T28" fmla="*/ 0 w 1206"/>
                <a:gd name="T29" fmla="*/ 0 h 93"/>
                <a:gd name="T30" fmla="*/ 0 w 1206"/>
                <a:gd name="T31" fmla="*/ 0 h 93"/>
                <a:gd name="T32" fmla="*/ 0 w 1206"/>
                <a:gd name="T33" fmla="*/ 0 h 93"/>
                <a:gd name="T34" fmla="*/ 0 w 1206"/>
                <a:gd name="T35" fmla="*/ 0 h 93"/>
                <a:gd name="T36" fmla="*/ 0 w 1206"/>
                <a:gd name="T37" fmla="*/ 0 h 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6"/>
                <a:gd name="T58" fmla="*/ 0 h 93"/>
                <a:gd name="T59" fmla="*/ 1206 w 1206"/>
                <a:gd name="T60" fmla="*/ 93 h 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6" h="93">
                  <a:moveTo>
                    <a:pt x="70" y="59"/>
                  </a:moveTo>
                  <a:lnTo>
                    <a:pt x="94" y="33"/>
                  </a:lnTo>
                  <a:lnTo>
                    <a:pt x="606" y="0"/>
                  </a:lnTo>
                  <a:lnTo>
                    <a:pt x="1179" y="36"/>
                  </a:lnTo>
                  <a:lnTo>
                    <a:pt x="1206" y="93"/>
                  </a:lnTo>
                  <a:lnTo>
                    <a:pt x="1095" y="86"/>
                  </a:lnTo>
                  <a:lnTo>
                    <a:pt x="1084" y="61"/>
                  </a:lnTo>
                  <a:lnTo>
                    <a:pt x="928" y="46"/>
                  </a:lnTo>
                  <a:lnTo>
                    <a:pt x="949" y="75"/>
                  </a:lnTo>
                  <a:lnTo>
                    <a:pt x="841" y="87"/>
                  </a:lnTo>
                  <a:lnTo>
                    <a:pt x="833" y="40"/>
                  </a:lnTo>
                  <a:lnTo>
                    <a:pt x="682" y="34"/>
                  </a:lnTo>
                  <a:lnTo>
                    <a:pt x="682" y="64"/>
                  </a:lnTo>
                  <a:lnTo>
                    <a:pt x="573" y="68"/>
                  </a:lnTo>
                  <a:lnTo>
                    <a:pt x="571" y="33"/>
                  </a:lnTo>
                  <a:lnTo>
                    <a:pt x="280" y="37"/>
                  </a:lnTo>
                  <a:lnTo>
                    <a:pt x="282" y="78"/>
                  </a:lnTo>
                  <a:lnTo>
                    <a:pt x="0" y="86"/>
                  </a:lnTo>
                  <a:lnTo>
                    <a:pt x="70" y="59"/>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7" name="Freeform 70"/>
            <p:cNvSpPr>
              <a:spLocks/>
            </p:cNvSpPr>
            <p:nvPr/>
          </p:nvSpPr>
          <p:spPr bwMode="auto">
            <a:xfrm>
              <a:off x="2123" y="2004"/>
              <a:ext cx="53" cy="100"/>
            </a:xfrm>
            <a:custGeom>
              <a:avLst/>
              <a:gdLst>
                <a:gd name="T0" fmla="*/ 0 w 228"/>
                <a:gd name="T1" fmla="*/ 0 h 429"/>
                <a:gd name="T2" fmla="*/ 0 w 228"/>
                <a:gd name="T3" fmla="*/ 0 h 429"/>
                <a:gd name="T4" fmla="*/ 0 w 228"/>
                <a:gd name="T5" fmla="*/ 0 h 429"/>
                <a:gd name="T6" fmla="*/ 0 w 228"/>
                <a:gd name="T7" fmla="*/ 0 h 429"/>
                <a:gd name="T8" fmla="*/ 0 w 228"/>
                <a:gd name="T9" fmla="*/ 0 h 429"/>
                <a:gd name="T10" fmla="*/ 0 w 228"/>
                <a:gd name="T11" fmla="*/ 0 h 429"/>
                <a:gd name="T12" fmla="*/ 0 w 228"/>
                <a:gd name="T13" fmla="*/ 0 h 429"/>
                <a:gd name="T14" fmla="*/ 0 w 228"/>
                <a:gd name="T15" fmla="*/ 0 h 429"/>
                <a:gd name="T16" fmla="*/ 0 w 228"/>
                <a:gd name="T17" fmla="*/ 0 h 429"/>
                <a:gd name="T18" fmla="*/ 0 w 228"/>
                <a:gd name="T19" fmla="*/ 0 h 429"/>
                <a:gd name="T20" fmla="*/ 0 w 228"/>
                <a:gd name="T21" fmla="*/ 0 h 429"/>
                <a:gd name="T22" fmla="*/ 0 w 228"/>
                <a:gd name="T23" fmla="*/ 0 h 429"/>
                <a:gd name="T24" fmla="*/ 0 w 228"/>
                <a:gd name="T25" fmla="*/ 0 h 429"/>
                <a:gd name="T26" fmla="*/ 0 w 228"/>
                <a:gd name="T27" fmla="*/ 0 h 429"/>
                <a:gd name="T28" fmla="*/ 0 w 228"/>
                <a:gd name="T29" fmla="*/ 0 h 429"/>
                <a:gd name="T30" fmla="*/ 0 w 228"/>
                <a:gd name="T31" fmla="*/ 0 h 429"/>
                <a:gd name="T32" fmla="*/ 0 w 228"/>
                <a:gd name="T33" fmla="*/ 0 h 429"/>
                <a:gd name="T34" fmla="*/ 0 w 228"/>
                <a:gd name="T35" fmla="*/ 0 h 429"/>
                <a:gd name="T36" fmla="*/ 0 w 228"/>
                <a:gd name="T37" fmla="*/ 0 h 429"/>
                <a:gd name="T38" fmla="*/ 0 w 228"/>
                <a:gd name="T39" fmla="*/ 0 h 429"/>
                <a:gd name="T40" fmla="*/ 0 w 228"/>
                <a:gd name="T41" fmla="*/ 0 h 429"/>
                <a:gd name="T42" fmla="*/ 0 w 228"/>
                <a:gd name="T43" fmla="*/ 0 h 429"/>
                <a:gd name="T44" fmla="*/ 0 w 228"/>
                <a:gd name="T45" fmla="*/ 0 h 429"/>
                <a:gd name="T46" fmla="*/ 0 w 228"/>
                <a:gd name="T47" fmla="*/ 0 h 429"/>
                <a:gd name="T48" fmla="*/ 0 w 228"/>
                <a:gd name="T49" fmla="*/ 0 h 429"/>
                <a:gd name="T50" fmla="*/ 0 w 228"/>
                <a:gd name="T51" fmla="*/ 0 h 429"/>
                <a:gd name="T52" fmla="*/ 0 w 228"/>
                <a:gd name="T53" fmla="*/ 0 h 429"/>
                <a:gd name="T54" fmla="*/ 0 w 228"/>
                <a:gd name="T55" fmla="*/ 0 h 429"/>
                <a:gd name="T56" fmla="*/ 0 w 228"/>
                <a:gd name="T57" fmla="*/ 0 h 429"/>
                <a:gd name="T58" fmla="*/ 0 w 228"/>
                <a:gd name="T59" fmla="*/ 0 h 429"/>
                <a:gd name="T60" fmla="*/ 0 w 228"/>
                <a:gd name="T61" fmla="*/ 0 h 429"/>
                <a:gd name="T62" fmla="*/ 0 w 228"/>
                <a:gd name="T63" fmla="*/ 0 h 429"/>
                <a:gd name="T64" fmla="*/ 0 w 228"/>
                <a:gd name="T65" fmla="*/ 0 h 4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8"/>
                <a:gd name="T100" fmla="*/ 0 h 429"/>
                <a:gd name="T101" fmla="*/ 228 w 228"/>
                <a:gd name="T102" fmla="*/ 429 h 42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8" h="429">
                  <a:moveTo>
                    <a:pt x="108" y="0"/>
                  </a:moveTo>
                  <a:lnTo>
                    <a:pt x="131" y="4"/>
                  </a:lnTo>
                  <a:lnTo>
                    <a:pt x="153" y="16"/>
                  </a:lnTo>
                  <a:lnTo>
                    <a:pt x="172" y="35"/>
                  </a:lnTo>
                  <a:lnTo>
                    <a:pt x="190" y="60"/>
                  </a:lnTo>
                  <a:lnTo>
                    <a:pt x="205" y="91"/>
                  </a:lnTo>
                  <a:lnTo>
                    <a:pt x="216" y="128"/>
                  </a:lnTo>
                  <a:lnTo>
                    <a:pt x="224" y="168"/>
                  </a:lnTo>
                  <a:lnTo>
                    <a:pt x="228" y="212"/>
                  </a:lnTo>
                  <a:lnTo>
                    <a:pt x="227" y="254"/>
                  </a:lnTo>
                  <a:lnTo>
                    <a:pt x="223" y="295"/>
                  </a:lnTo>
                  <a:lnTo>
                    <a:pt x="213" y="332"/>
                  </a:lnTo>
                  <a:lnTo>
                    <a:pt x="199" y="363"/>
                  </a:lnTo>
                  <a:lnTo>
                    <a:pt x="184" y="389"/>
                  </a:lnTo>
                  <a:lnTo>
                    <a:pt x="165" y="410"/>
                  </a:lnTo>
                  <a:lnTo>
                    <a:pt x="145" y="423"/>
                  </a:lnTo>
                  <a:lnTo>
                    <a:pt x="122" y="429"/>
                  </a:lnTo>
                  <a:lnTo>
                    <a:pt x="98" y="425"/>
                  </a:lnTo>
                  <a:lnTo>
                    <a:pt x="76" y="412"/>
                  </a:lnTo>
                  <a:lnTo>
                    <a:pt x="56" y="393"/>
                  </a:lnTo>
                  <a:lnTo>
                    <a:pt x="38" y="369"/>
                  </a:lnTo>
                  <a:lnTo>
                    <a:pt x="23" y="337"/>
                  </a:lnTo>
                  <a:lnTo>
                    <a:pt x="12" y="300"/>
                  </a:lnTo>
                  <a:lnTo>
                    <a:pt x="4" y="261"/>
                  </a:lnTo>
                  <a:lnTo>
                    <a:pt x="0" y="218"/>
                  </a:lnTo>
                  <a:lnTo>
                    <a:pt x="1" y="176"/>
                  </a:lnTo>
                  <a:lnTo>
                    <a:pt x="7" y="135"/>
                  </a:lnTo>
                  <a:lnTo>
                    <a:pt x="16" y="98"/>
                  </a:lnTo>
                  <a:lnTo>
                    <a:pt x="30" y="65"/>
                  </a:lnTo>
                  <a:lnTo>
                    <a:pt x="45" y="39"/>
                  </a:lnTo>
                  <a:lnTo>
                    <a:pt x="64" y="19"/>
                  </a:lnTo>
                  <a:lnTo>
                    <a:pt x="85" y="5"/>
                  </a:lnTo>
                  <a:lnTo>
                    <a:pt x="108" y="0"/>
                  </a:lnTo>
                  <a:close/>
                </a:path>
              </a:pathLst>
            </a:custGeom>
            <a:solidFill>
              <a:srgbClr val="000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8" name="Freeform 71"/>
            <p:cNvSpPr>
              <a:spLocks/>
            </p:cNvSpPr>
            <p:nvPr/>
          </p:nvSpPr>
          <p:spPr bwMode="auto">
            <a:xfrm>
              <a:off x="1991" y="1896"/>
              <a:ext cx="119" cy="32"/>
            </a:xfrm>
            <a:custGeom>
              <a:avLst/>
              <a:gdLst>
                <a:gd name="T0" fmla="*/ 0 w 511"/>
                <a:gd name="T1" fmla="*/ 0 h 137"/>
                <a:gd name="T2" fmla="*/ 0 w 511"/>
                <a:gd name="T3" fmla="*/ 0 h 137"/>
                <a:gd name="T4" fmla="*/ 0 w 511"/>
                <a:gd name="T5" fmla="*/ 0 h 137"/>
                <a:gd name="T6" fmla="*/ 0 w 511"/>
                <a:gd name="T7" fmla="*/ 0 h 137"/>
                <a:gd name="T8" fmla="*/ 0 w 511"/>
                <a:gd name="T9" fmla="*/ 0 h 137"/>
                <a:gd name="T10" fmla="*/ 0 w 511"/>
                <a:gd name="T11" fmla="*/ 0 h 137"/>
                <a:gd name="T12" fmla="*/ 0 w 511"/>
                <a:gd name="T13" fmla="*/ 0 h 137"/>
                <a:gd name="T14" fmla="*/ 0 60000 65536"/>
                <a:gd name="T15" fmla="*/ 0 60000 65536"/>
                <a:gd name="T16" fmla="*/ 0 60000 65536"/>
                <a:gd name="T17" fmla="*/ 0 60000 65536"/>
                <a:gd name="T18" fmla="*/ 0 60000 65536"/>
                <a:gd name="T19" fmla="*/ 0 60000 65536"/>
                <a:gd name="T20" fmla="*/ 0 60000 65536"/>
                <a:gd name="T21" fmla="*/ 0 w 511"/>
                <a:gd name="T22" fmla="*/ 0 h 137"/>
                <a:gd name="T23" fmla="*/ 511 w 511"/>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1" h="137">
                  <a:moveTo>
                    <a:pt x="365" y="0"/>
                  </a:moveTo>
                  <a:lnTo>
                    <a:pt x="166" y="42"/>
                  </a:lnTo>
                  <a:lnTo>
                    <a:pt x="0" y="112"/>
                  </a:lnTo>
                  <a:lnTo>
                    <a:pt x="112" y="137"/>
                  </a:lnTo>
                  <a:lnTo>
                    <a:pt x="250" y="80"/>
                  </a:lnTo>
                  <a:lnTo>
                    <a:pt x="511" y="6"/>
                  </a:lnTo>
                  <a:lnTo>
                    <a:pt x="365" y="0"/>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9" name="Freeform 72"/>
            <p:cNvSpPr>
              <a:spLocks/>
            </p:cNvSpPr>
            <p:nvPr/>
          </p:nvSpPr>
          <p:spPr bwMode="auto">
            <a:xfrm>
              <a:off x="2005" y="1838"/>
              <a:ext cx="76" cy="50"/>
            </a:xfrm>
            <a:custGeom>
              <a:avLst/>
              <a:gdLst>
                <a:gd name="T0" fmla="*/ 0 w 324"/>
                <a:gd name="T1" fmla="*/ 0 h 216"/>
                <a:gd name="T2" fmla="*/ 0 w 324"/>
                <a:gd name="T3" fmla="*/ 0 h 216"/>
                <a:gd name="T4" fmla="*/ 0 w 324"/>
                <a:gd name="T5" fmla="*/ 0 h 216"/>
                <a:gd name="T6" fmla="*/ 0 w 324"/>
                <a:gd name="T7" fmla="*/ 0 h 216"/>
                <a:gd name="T8" fmla="*/ 0 w 324"/>
                <a:gd name="T9" fmla="*/ 0 h 216"/>
                <a:gd name="T10" fmla="*/ 0 w 324"/>
                <a:gd name="T11" fmla="*/ 0 h 216"/>
                <a:gd name="T12" fmla="*/ 0 w 324"/>
                <a:gd name="T13" fmla="*/ 0 h 216"/>
                <a:gd name="T14" fmla="*/ 0 60000 65536"/>
                <a:gd name="T15" fmla="*/ 0 60000 65536"/>
                <a:gd name="T16" fmla="*/ 0 60000 65536"/>
                <a:gd name="T17" fmla="*/ 0 60000 65536"/>
                <a:gd name="T18" fmla="*/ 0 60000 65536"/>
                <a:gd name="T19" fmla="*/ 0 60000 65536"/>
                <a:gd name="T20" fmla="*/ 0 60000 65536"/>
                <a:gd name="T21" fmla="*/ 0 w 324"/>
                <a:gd name="T22" fmla="*/ 0 h 216"/>
                <a:gd name="T23" fmla="*/ 324 w 324"/>
                <a:gd name="T24" fmla="*/ 216 h 2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 h="216">
                  <a:moveTo>
                    <a:pt x="324" y="0"/>
                  </a:moveTo>
                  <a:lnTo>
                    <a:pt x="237" y="3"/>
                  </a:lnTo>
                  <a:lnTo>
                    <a:pt x="170" y="42"/>
                  </a:lnTo>
                  <a:lnTo>
                    <a:pt x="0" y="216"/>
                  </a:lnTo>
                  <a:lnTo>
                    <a:pt x="231" y="209"/>
                  </a:lnTo>
                  <a:lnTo>
                    <a:pt x="279" y="138"/>
                  </a:lnTo>
                  <a:lnTo>
                    <a:pt x="324" y="0"/>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0" name="Freeform 73"/>
            <p:cNvSpPr>
              <a:spLocks/>
            </p:cNvSpPr>
            <p:nvPr/>
          </p:nvSpPr>
          <p:spPr bwMode="auto">
            <a:xfrm>
              <a:off x="2091" y="1840"/>
              <a:ext cx="61" cy="42"/>
            </a:xfrm>
            <a:custGeom>
              <a:avLst/>
              <a:gdLst>
                <a:gd name="T0" fmla="*/ 0 w 264"/>
                <a:gd name="T1" fmla="*/ 0 h 179"/>
                <a:gd name="T2" fmla="*/ 0 w 264"/>
                <a:gd name="T3" fmla="*/ 0 h 179"/>
                <a:gd name="T4" fmla="*/ 0 w 264"/>
                <a:gd name="T5" fmla="*/ 0 h 179"/>
                <a:gd name="T6" fmla="*/ 0 w 264"/>
                <a:gd name="T7" fmla="*/ 0 h 179"/>
                <a:gd name="T8" fmla="*/ 0 w 264"/>
                <a:gd name="T9" fmla="*/ 0 h 179"/>
                <a:gd name="T10" fmla="*/ 0 w 264"/>
                <a:gd name="T11" fmla="*/ 0 h 179"/>
                <a:gd name="T12" fmla="*/ 0 w 264"/>
                <a:gd name="T13" fmla="*/ 0 h 179"/>
                <a:gd name="T14" fmla="*/ 0 w 264"/>
                <a:gd name="T15" fmla="*/ 0 h 179"/>
                <a:gd name="T16" fmla="*/ 0 w 264"/>
                <a:gd name="T17" fmla="*/ 0 h 179"/>
                <a:gd name="T18" fmla="*/ 0 w 264"/>
                <a:gd name="T19" fmla="*/ 0 h 179"/>
                <a:gd name="T20" fmla="*/ 0 w 264"/>
                <a:gd name="T21" fmla="*/ 0 h 1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4"/>
                <a:gd name="T34" fmla="*/ 0 h 179"/>
                <a:gd name="T35" fmla="*/ 264 w 264"/>
                <a:gd name="T36" fmla="*/ 179 h 1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4" h="179">
                  <a:moveTo>
                    <a:pt x="34" y="29"/>
                  </a:moveTo>
                  <a:lnTo>
                    <a:pt x="12" y="98"/>
                  </a:lnTo>
                  <a:lnTo>
                    <a:pt x="0" y="135"/>
                  </a:lnTo>
                  <a:lnTo>
                    <a:pt x="81" y="127"/>
                  </a:lnTo>
                  <a:lnTo>
                    <a:pt x="181" y="118"/>
                  </a:lnTo>
                  <a:lnTo>
                    <a:pt x="233" y="179"/>
                  </a:lnTo>
                  <a:lnTo>
                    <a:pt x="263" y="152"/>
                  </a:lnTo>
                  <a:lnTo>
                    <a:pt x="264" y="3"/>
                  </a:lnTo>
                  <a:lnTo>
                    <a:pt x="127" y="0"/>
                  </a:lnTo>
                  <a:lnTo>
                    <a:pt x="90" y="26"/>
                  </a:lnTo>
                  <a:lnTo>
                    <a:pt x="34" y="29"/>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1" name="Freeform 74"/>
            <p:cNvSpPr>
              <a:spLocks/>
            </p:cNvSpPr>
            <p:nvPr/>
          </p:nvSpPr>
          <p:spPr bwMode="auto">
            <a:xfrm>
              <a:off x="2189" y="1829"/>
              <a:ext cx="78" cy="70"/>
            </a:xfrm>
            <a:custGeom>
              <a:avLst/>
              <a:gdLst>
                <a:gd name="T0" fmla="*/ 0 w 336"/>
                <a:gd name="T1" fmla="*/ 0 h 302"/>
                <a:gd name="T2" fmla="*/ 0 w 336"/>
                <a:gd name="T3" fmla="*/ 0 h 302"/>
                <a:gd name="T4" fmla="*/ 0 w 336"/>
                <a:gd name="T5" fmla="*/ 0 h 302"/>
                <a:gd name="T6" fmla="*/ 0 w 336"/>
                <a:gd name="T7" fmla="*/ 0 h 302"/>
                <a:gd name="T8" fmla="*/ 0 w 336"/>
                <a:gd name="T9" fmla="*/ 0 h 302"/>
                <a:gd name="T10" fmla="*/ 0 w 336"/>
                <a:gd name="T11" fmla="*/ 0 h 302"/>
                <a:gd name="T12" fmla="*/ 0 w 336"/>
                <a:gd name="T13" fmla="*/ 0 h 302"/>
                <a:gd name="T14" fmla="*/ 0 w 336"/>
                <a:gd name="T15" fmla="*/ 0 h 302"/>
                <a:gd name="T16" fmla="*/ 0 w 336"/>
                <a:gd name="T17" fmla="*/ 0 h 302"/>
                <a:gd name="T18" fmla="*/ 0 w 336"/>
                <a:gd name="T19" fmla="*/ 0 h 302"/>
                <a:gd name="T20" fmla="*/ 0 w 336"/>
                <a:gd name="T21" fmla="*/ 0 h 302"/>
                <a:gd name="T22" fmla="*/ 0 w 336"/>
                <a:gd name="T23" fmla="*/ 0 h 302"/>
                <a:gd name="T24" fmla="*/ 0 w 336"/>
                <a:gd name="T25" fmla="*/ 0 h 302"/>
                <a:gd name="T26" fmla="*/ 0 w 336"/>
                <a:gd name="T27" fmla="*/ 0 h 302"/>
                <a:gd name="T28" fmla="*/ 0 w 336"/>
                <a:gd name="T29" fmla="*/ 0 h 302"/>
                <a:gd name="T30" fmla="*/ 0 w 336"/>
                <a:gd name="T31" fmla="*/ 0 h 302"/>
                <a:gd name="T32" fmla="*/ 0 w 336"/>
                <a:gd name="T33" fmla="*/ 0 h 302"/>
                <a:gd name="T34" fmla="*/ 0 w 336"/>
                <a:gd name="T35" fmla="*/ 0 h 302"/>
                <a:gd name="T36" fmla="*/ 0 w 336"/>
                <a:gd name="T37" fmla="*/ 0 h 302"/>
                <a:gd name="T38" fmla="*/ 0 w 336"/>
                <a:gd name="T39" fmla="*/ 0 h 302"/>
                <a:gd name="T40" fmla="*/ 0 w 336"/>
                <a:gd name="T41" fmla="*/ 0 h 302"/>
                <a:gd name="T42" fmla="*/ 0 w 336"/>
                <a:gd name="T43" fmla="*/ 0 h 302"/>
                <a:gd name="T44" fmla="*/ 0 w 336"/>
                <a:gd name="T45" fmla="*/ 0 h 302"/>
                <a:gd name="T46" fmla="*/ 0 w 336"/>
                <a:gd name="T47" fmla="*/ 0 h 30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6"/>
                <a:gd name="T73" fmla="*/ 0 h 302"/>
                <a:gd name="T74" fmla="*/ 336 w 336"/>
                <a:gd name="T75" fmla="*/ 302 h 30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6" h="302">
                  <a:moveTo>
                    <a:pt x="145" y="4"/>
                  </a:moveTo>
                  <a:lnTo>
                    <a:pt x="109" y="20"/>
                  </a:lnTo>
                  <a:lnTo>
                    <a:pt x="0" y="302"/>
                  </a:lnTo>
                  <a:lnTo>
                    <a:pt x="17" y="302"/>
                  </a:lnTo>
                  <a:lnTo>
                    <a:pt x="75" y="274"/>
                  </a:lnTo>
                  <a:lnTo>
                    <a:pt x="87" y="195"/>
                  </a:lnTo>
                  <a:lnTo>
                    <a:pt x="157" y="264"/>
                  </a:lnTo>
                  <a:lnTo>
                    <a:pt x="336" y="264"/>
                  </a:lnTo>
                  <a:lnTo>
                    <a:pt x="332" y="231"/>
                  </a:lnTo>
                  <a:lnTo>
                    <a:pt x="325" y="198"/>
                  </a:lnTo>
                  <a:lnTo>
                    <a:pt x="318" y="164"/>
                  </a:lnTo>
                  <a:lnTo>
                    <a:pt x="311" y="130"/>
                  </a:lnTo>
                  <a:lnTo>
                    <a:pt x="302" y="97"/>
                  </a:lnTo>
                  <a:lnTo>
                    <a:pt x="292" y="64"/>
                  </a:lnTo>
                  <a:lnTo>
                    <a:pt x="281" y="31"/>
                  </a:lnTo>
                  <a:lnTo>
                    <a:pt x="270" y="0"/>
                  </a:lnTo>
                  <a:lnTo>
                    <a:pt x="265" y="0"/>
                  </a:lnTo>
                  <a:lnTo>
                    <a:pt x="253" y="0"/>
                  </a:lnTo>
                  <a:lnTo>
                    <a:pt x="233" y="0"/>
                  </a:lnTo>
                  <a:lnTo>
                    <a:pt x="212" y="0"/>
                  </a:lnTo>
                  <a:lnTo>
                    <a:pt x="188" y="1"/>
                  </a:lnTo>
                  <a:lnTo>
                    <a:pt x="168" y="1"/>
                  </a:lnTo>
                  <a:lnTo>
                    <a:pt x="153" y="3"/>
                  </a:lnTo>
                  <a:lnTo>
                    <a:pt x="145" y="4"/>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2" name="Freeform 75"/>
            <p:cNvSpPr>
              <a:spLocks/>
            </p:cNvSpPr>
            <p:nvPr/>
          </p:nvSpPr>
          <p:spPr bwMode="auto">
            <a:xfrm>
              <a:off x="2271" y="1830"/>
              <a:ext cx="63" cy="59"/>
            </a:xfrm>
            <a:custGeom>
              <a:avLst/>
              <a:gdLst>
                <a:gd name="T0" fmla="*/ 0 w 271"/>
                <a:gd name="T1" fmla="*/ 0 h 255"/>
                <a:gd name="T2" fmla="*/ 0 w 271"/>
                <a:gd name="T3" fmla="*/ 0 h 255"/>
                <a:gd name="T4" fmla="*/ 0 w 271"/>
                <a:gd name="T5" fmla="*/ 0 h 255"/>
                <a:gd name="T6" fmla="*/ 0 w 271"/>
                <a:gd name="T7" fmla="*/ 0 h 255"/>
                <a:gd name="T8" fmla="*/ 0 w 271"/>
                <a:gd name="T9" fmla="*/ 0 h 255"/>
                <a:gd name="T10" fmla="*/ 0 w 271"/>
                <a:gd name="T11" fmla="*/ 0 h 255"/>
                <a:gd name="T12" fmla="*/ 0 w 271"/>
                <a:gd name="T13" fmla="*/ 0 h 255"/>
                <a:gd name="T14" fmla="*/ 0 w 271"/>
                <a:gd name="T15" fmla="*/ 0 h 255"/>
                <a:gd name="T16" fmla="*/ 0 w 271"/>
                <a:gd name="T17" fmla="*/ 0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1"/>
                <a:gd name="T28" fmla="*/ 0 h 255"/>
                <a:gd name="T29" fmla="*/ 271 w 271"/>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1" h="255">
                  <a:moveTo>
                    <a:pt x="0" y="0"/>
                  </a:moveTo>
                  <a:lnTo>
                    <a:pt x="40" y="102"/>
                  </a:lnTo>
                  <a:lnTo>
                    <a:pt x="67" y="205"/>
                  </a:lnTo>
                  <a:lnTo>
                    <a:pt x="85" y="254"/>
                  </a:lnTo>
                  <a:lnTo>
                    <a:pt x="271" y="255"/>
                  </a:lnTo>
                  <a:lnTo>
                    <a:pt x="244" y="159"/>
                  </a:lnTo>
                  <a:lnTo>
                    <a:pt x="220" y="94"/>
                  </a:lnTo>
                  <a:lnTo>
                    <a:pt x="171" y="9"/>
                  </a:lnTo>
                  <a:lnTo>
                    <a:pt x="0" y="0"/>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3" name="Freeform 76"/>
            <p:cNvSpPr>
              <a:spLocks/>
            </p:cNvSpPr>
            <p:nvPr/>
          </p:nvSpPr>
          <p:spPr bwMode="auto">
            <a:xfrm>
              <a:off x="2319" y="1833"/>
              <a:ext cx="33" cy="56"/>
            </a:xfrm>
            <a:custGeom>
              <a:avLst/>
              <a:gdLst>
                <a:gd name="T0" fmla="*/ 0 w 139"/>
                <a:gd name="T1" fmla="*/ 0 h 240"/>
                <a:gd name="T2" fmla="*/ 0 w 139"/>
                <a:gd name="T3" fmla="*/ 0 h 240"/>
                <a:gd name="T4" fmla="*/ 0 w 139"/>
                <a:gd name="T5" fmla="*/ 0 h 240"/>
                <a:gd name="T6" fmla="*/ 0 w 139"/>
                <a:gd name="T7" fmla="*/ 0 h 240"/>
                <a:gd name="T8" fmla="*/ 0 w 139"/>
                <a:gd name="T9" fmla="*/ 0 h 240"/>
                <a:gd name="T10" fmla="*/ 0 w 139"/>
                <a:gd name="T11" fmla="*/ 0 h 240"/>
                <a:gd name="T12" fmla="*/ 0 w 139"/>
                <a:gd name="T13" fmla="*/ 0 h 240"/>
                <a:gd name="T14" fmla="*/ 0 w 139"/>
                <a:gd name="T15" fmla="*/ 0 h 240"/>
                <a:gd name="T16" fmla="*/ 0 w 139"/>
                <a:gd name="T17" fmla="*/ 0 h 2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9"/>
                <a:gd name="T28" fmla="*/ 0 h 240"/>
                <a:gd name="T29" fmla="*/ 139 w 139"/>
                <a:gd name="T30" fmla="*/ 240 h 2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9" h="240">
                  <a:moveTo>
                    <a:pt x="0" y="0"/>
                  </a:moveTo>
                  <a:lnTo>
                    <a:pt x="33" y="75"/>
                  </a:lnTo>
                  <a:lnTo>
                    <a:pt x="77" y="180"/>
                  </a:lnTo>
                  <a:lnTo>
                    <a:pt x="90" y="236"/>
                  </a:lnTo>
                  <a:lnTo>
                    <a:pt x="139" y="240"/>
                  </a:lnTo>
                  <a:lnTo>
                    <a:pt x="89" y="125"/>
                  </a:lnTo>
                  <a:lnTo>
                    <a:pt x="53" y="53"/>
                  </a:lnTo>
                  <a:lnTo>
                    <a:pt x="25" y="8"/>
                  </a:lnTo>
                  <a:lnTo>
                    <a:pt x="0" y="0"/>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4" name="Freeform 77"/>
            <p:cNvSpPr>
              <a:spLocks/>
            </p:cNvSpPr>
            <p:nvPr/>
          </p:nvSpPr>
          <p:spPr bwMode="auto">
            <a:xfrm>
              <a:off x="2348" y="1831"/>
              <a:ext cx="96" cy="64"/>
            </a:xfrm>
            <a:custGeom>
              <a:avLst/>
              <a:gdLst>
                <a:gd name="T0" fmla="*/ 0 w 409"/>
                <a:gd name="T1" fmla="*/ 0 h 271"/>
                <a:gd name="T2" fmla="*/ 0 w 409"/>
                <a:gd name="T3" fmla="*/ 0 h 271"/>
                <a:gd name="T4" fmla="*/ 0 w 409"/>
                <a:gd name="T5" fmla="*/ 0 h 271"/>
                <a:gd name="T6" fmla="*/ 0 w 409"/>
                <a:gd name="T7" fmla="*/ 0 h 271"/>
                <a:gd name="T8" fmla="*/ 0 w 409"/>
                <a:gd name="T9" fmla="*/ 0 h 271"/>
                <a:gd name="T10" fmla="*/ 0 w 409"/>
                <a:gd name="T11" fmla="*/ 0 h 271"/>
                <a:gd name="T12" fmla="*/ 0 w 409"/>
                <a:gd name="T13" fmla="*/ 0 h 271"/>
                <a:gd name="T14" fmla="*/ 0 w 409"/>
                <a:gd name="T15" fmla="*/ 0 h 271"/>
                <a:gd name="T16" fmla="*/ 0 w 409"/>
                <a:gd name="T17" fmla="*/ 0 h 271"/>
                <a:gd name="T18" fmla="*/ 0 w 409"/>
                <a:gd name="T19" fmla="*/ 0 h 271"/>
                <a:gd name="T20" fmla="*/ 0 w 409"/>
                <a:gd name="T21" fmla="*/ 0 h 271"/>
                <a:gd name="T22" fmla="*/ 0 w 409"/>
                <a:gd name="T23" fmla="*/ 0 h 271"/>
                <a:gd name="T24" fmla="*/ 0 w 409"/>
                <a:gd name="T25" fmla="*/ 0 h 271"/>
                <a:gd name="T26" fmla="*/ 0 w 409"/>
                <a:gd name="T27" fmla="*/ 0 h 271"/>
                <a:gd name="T28" fmla="*/ 0 w 409"/>
                <a:gd name="T29" fmla="*/ 0 h 271"/>
                <a:gd name="T30" fmla="*/ 0 w 409"/>
                <a:gd name="T31" fmla="*/ 0 h 271"/>
                <a:gd name="T32" fmla="*/ 0 w 409"/>
                <a:gd name="T33" fmla="*/ 0 h 271"/>
                <a:gd name="T34" fmla="*/ 0 w 409"/>
                <a:gd name="T35" fmla="*/ 0 h 271"/>
                <a:gd name="T36" fmla="*/ 0 w 409"/>
                <a:gd name="T37" fmla="*/ 0 h 271"/>
                <a:gd name="T38" fmla="*/ 0 w 409"/>
                <a:gd name="T39" fmla="*/ 0 h 271"/>
                <a:gd name="T40" fmla="*/ 0 w 409"/>
                <a:gd name="T41" fmla="*/ 0 h 271"/>
                <a:gd name="T42" fmla="*/ 0 w 409"/>
                <a:gd name="T43" fmla="*/ 0 h 271"/>
                <a:gd name="T44" fmla="*/ 0 w 409"/>
                <a:gd name="T45" fmla="*/ 0 h 271"/>
                <a:gd name="T46" fmla="*/ 0 w 409"/>
                <a:gd name="T47" fmla="*/ 0 h 271"/>
                <a:gd name="T48" fmla="*/ 0 w 409"/>
                <a:gd name="T49" fmla="*/ 0 h 271"/>
                <a:gd name="T50" fmla="*/ 0 w 409"/>
                <a:gd name="T51" fmla="*/ 0 h 271"/>
                <a:gd name="T52" fmla="*/ 0 w 409"/>
                <a:gd name="T53" fmla="*/ 0 h 271"/>
                <a:gd name="T54" fmla="*/ 0 w 409"/>
                <a:gd name="T55" fmla="*/ 0 h 271"/>
                <a:gd name="T56" fmla="*/ 0 w 409"/>
                <a:gd name="T57" fmla="*/ 0 h 271"/>
                <a:gd name="T58" fmla="*/ 0 w 409"/>
                <a:gd name="T59" fmla="*/ 0 h 271"/>
                <a:gd name="T60" fmla="*/ 0 w 409"/>
                <a:gd name="T61" fmla="*/ 0 h 271"/>
                <a:gd name="T62" fmla="*/ 0 w 409"/>
                <a:gd name="T63" fmla="*/ 0 h 271"/>
                <a:gd name="T64" fmla="*/ 0 w 409"/>
                <a:gd name="T65" fmla="*/ 0 h 271"/>
                <a:gd name="T66" fmla="*/ 0 w 409"/>
                <a:gd name="T67" fmla="*/ 0 h 271"/>
                <a:gd name="T68" fmla="*/ 0 w 409"/>
                <a:gd name="T69" fmla="*/ 0 h 2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
                <a:gd name="T106" fmla="*/ 0 h 271"/>
                <a:gd name="T107" fmla="*/ 409 w 409"/>
                <a:gd name="T108" fmla="*/ 271 h 27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 h="271">
                  <a:moveTo>
                    <a:pt x="0" y="10"/>
                  </a:moveTo>
                  <a:lnTo>
                    <a:pt x="16" y="40"/>
                  </a:lnTo>
                  <a:lnTo>
                    <a:pt x="31" y="71"/>
                  </a:lnTo>
                  <a:lnTo>
                    <a:pt x="45" y="101"/>
                  </a:lnTo>
                  <a:lnTo>
                    <a:pt x="59" y="131"/>
                  </a:lnTo>
                  <a:lnTo>
                    <a:pt x="72" y="161"/>
                  </a:lnTo>
                  <a:lnTo>
                    <a:pt x="85" y="191"/>
                  </a:lnTo>
                  <a:lnTo>
                    <a:pt x="98" y="222"/>
                  </a:lnTo>
                  <a:lnTo>
                    <a:pt x="111" y="254"/>
                  </a:lnTo>
                  <a:lnTo>
                    <a:pt x="409" y="271"/>
                  </a:lnTo>
                  <a:lnTo>
                    <a:pt x="398" y="240"/>
                  </a:lnTo>
                  <a:lnTo>
                    <a:pt x="383" y="203"/>
                  </a:lnTo>
                  <a:lnTo>
                    <a:pt x="365" y="165"/>
                  </a:lnTo>
                  <a:lnTo>
                    <a:pt x="345" y="127"/>
                  </a:lnTo>
                  <a:lnTo>
                    <a:pt x="324" y="91"/>
                  </a:lnTo>
                  <a:lnTo>
                    <a:pt x="304" y="60"/>
                  </a:lnTo>
                  <a:lnTo>
                    <a:pt x="284" y="36"/>
                  </a:lnTo>
                  <a:lnTo>
                    <a:pt x="267" y="23"/>
                  </a:lnTo>
                  <a:lnTo>
                    <a:pt x="247" y="20"/>
                  </a:lnTo>
                  <a:lnTo>
                    <a:pt x="230" y="17"/>
                  </a:lnTo>
                  <a:lnTo>
                    <a:pt x="212" y="15"/>
                  </a:lnTo>
                  <a:lnTo>
                    <a:pt x="196" y="13"/>
                  </a:lnTo>
                  <a:lnTo>
                    <a:pt x="179" y="12"/>
                  </a:lnTo>
                  <a:lnTo>
                    <a:pt x="163" y="10"/>
                  </a:lnTo>
                  <a:lnTo>
                    <a:pt x="148" y="9"/>
                  </a:lnTo>
                  <a:lnTo>
                    <a:pt x="131" y="8"/>
                  </a:lnTo>
                  <a:lnTo>
                    <a:pt x="116" y="8"/>
                  </a:lnTo>
                  <a:lnTo>
                    <a:pt x="101" y="6"/>
                  </a:lnTo>
                  <a:lnTo>
                    <a:pt x="86" y="5"/>
                  </a:lnTo>
                  <a:lnTo>
                    <a:pt x="71" y="4"/>
                  </a:lnTo>
                  <a:lnTo>
                    <a:pt x="56" y="4"/>
                  </a:lnTo>
                  <a:lnTo>
                    <a:pt x="41" y="2"/>
                  </a:lnTo>
                  <a:lnTo>
                    <a:pt x="25" y="1"/>
                  </a:lnTo>
                  <a:lnTo>
                    <a:pt x="10" y="0"/>
                  </a:lnTo>
                  <a:lnTo>
                    <a:pt x="0" y="10"/>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5" name="Freeform 78"/>
            <p:cNvSpPr>
              <a:spLocks/>
            </p:cNvSpPr>
            <p:nvPr/>
          </p:nvSpPr>
          <p:spPr bwMode="auto">
            <a:xfrm>
              <a:off x="1888" y="1930"/>
              <a:ext cx="114" cy="39"/>
            </a:xfrm>
            <a:custGeom>
              <a:avLst/>
              <a:gdLst>
                <a:gd name="T0" fmla="*/ 0 w 486"/>
                <a:gd name="T1" fmla="*/ 0 h 167"/>
                <a:gd name="T2" fmla="*/ 0 w 486"/>
                <a:gd name="T3" fmla="*/ 0 h 167"/>
                <a:gd name="T4" fmla="*/ 0 w 486"/>
                <a:gd name="T5" fmla="*/ 0 h 167"/>
                <a:gd name="T6" fmla="*/ 0 w 486"/>
                <a:gd name="T7" fmla="*/ 0 h 167"/>
                <a:gd name="T8" fmla="*/ 0 w 486"/>
                <a:gd name="T9" fmla="*/ 0 h 167"/>
                <a:gd name="T10" fmla="*/ 0 w 486"/>
                <a:gd name="T11" fmla="*/ 0 h 167"/>
                <a:gd name="T12" fmla="*/ 0 w 486"/>
                <a:gd name="T13" fmla="*/ 0 h 167"/>
                <a:gd name="T14" fmla="*/ 0 w 486"/>
                <a:gd name="T15" fmla="*/ 0 h 167"/>
                <a:gd name="T16" fmla="*/ 0 w 486"/>
                <a:gd name="T17" fmla="*/ 0 h 167"/>
                <a:gd name="T18" fmla="*/ 0 w 486"/>
                <a:gd name="T19" fmla="*/ 0 h 167"/>
                <a:gd name="T20" fmla="*/ 0 w 486"/>
                <a:gd name="T21" fmla="*/ 0 h 167"/>
                <a:gd name="T22" fmla="*/ 0 w 486"/>
                <a:gd name="T23" fmla="*/ 0 h 167"/>
                <a:gd name="T24" fmla="*/ 0 w 486"/>
                <a:gd name="T25" fmla="*/ 0 h 167"/>
                <a:gd name="T26" fmla="*/ 0 w 486"/>
                <a:gd name="T27" fmla="*/ 0 h 167"/>
                <a:gd name="T28" fmla="*/ 0 w 486"/>
                <a:gd name="T29" fmla="*/ 0 h 167"/>
                <a:gd name="T30" fmla="*/ 0 w 486"/>
                <a:gd name="T31" fmla="*/ 0 h 167"/>
                <a:gd name="T32" fmla="*/ 0 w 486"/>
                <a:gd name="T33" fmla="*/ 0 h 167"/>
                <a:gd name="T34" fmla="*/ 0 w 486"/>
                <a:gd name="T35" fmla="*/ 0 h 167"/>
                <a:gd name="T36" fmla="*/ 0 w 486"/>
                <a:gd name="T37" fmla="*/ 0 h 167"/>
                <a:gd name="T38" fmla="*/ 0 w 486"/>
                <a:gd name="T39" fmla="*/ 0 h 167"/>
                <a:gd name="T40" fmla="*/ 0 w 486"/>
                <a:gd name="T41" fmla="*/ 0 h 167"/>
                <a:gd name="T42" fmla="*/ 0 w 486"/>
                <a:gd name="T43" fmla="*/ 0 h 167"/>
                <a:gd name="T44" fmla="*/ 0 w 486"/>
                <a:gd name="T45" fmla="*/ 0 h 167"/>
                <a:gd name="T46" fmla="*/ 0 w 486"/>
                <a:gd name="T47" fmla="*/ 0 h 167"/>
                <a:gd name="T48" fmla="*/ 0 w 486"/>
                <a:gd name="T49" fmla="*/ 0 h 167"/>
                <a:gd name="T50" fmla="*/ 0 w 486"/>
                <a:gd name="T51" fmla="*/ 0 h 167"/>
                <a:gd name="T52" fmla="*/ 0 w 486"/>
                <a:gd name="T53" fmla="*/ 0 h 167"/>
                <a:gd name="T54" fmla="*/ 0 w 486"/>
                <a:gd name="T55" fmla="*/ 0 h 167"/>
                <a:gd name="T56" fmla="*/ 0 w 486"/>
                <a:gd name="T57" fmla="*/ 0 h 167"/>
                <a:gd name="T58" fmla="*/ 0 w 486"/>
                <a:gd name="T59" fmla="*/ 0 h 167"/>
                <a:gd name="T60" fmla="*/ 0 w 486"/>
                <a:gd name="T61" fmla="*/ 0 h 167"/>
                <a:gd name="T62" fmla="*/ 0 w 486"/>
                <a:gd name="T63" fmla="*/ 0 h 167"/>
                <a:gd name="T64" fmla="*/ 0 w 486"/>
                <a:gd name="T65" fmla="*/ 0 h 167"/>
                <a:gd name="T66" fmla="*/ 0 w 486"/>
                <a:gd name="T67" fmla="*/ 0 h 167"/>
                <a:gd name="T68" fmla="*/ 0 w 486"/>
                <a:gd name="T69" fmla="*/ 0 h 167"/>
                <a:gd name="T70" fmla="*/ 0 w 486"/>
                <a:gd name="T71" fmla="*/ 0 h 16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86"/>
                <a:gd name="T109" fmla="*/ 0 h 167"/>
                <a:gd name="T110" fmla="*/ 486 w 486"/>
                <a:gd name="T111" fmla="*/ 167 h 16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86" h="167">
                  <a:moveTo>
                    <a:pt x="0" y="29"/>
                  </a:moveTo>
                  <a:lnTo>
                    <a:pt x="25" y="24"/>
                  </a:lnTo>
                  <a:lnTo>
                    <a:pt x="51" y="18"/>
                  </a:lnTo>
                  <a:lnTo>
                    <a:pt x="80" y="13"/>
                  </a:lnTo>
                  <a:lnTo>
                    <a:pt x="111" y="10"/>
                  </a:lnTo>
                  <a:lnTo>
                    <a:pt x="143" y="6"/>
                  </a:lnTo>
                  <a:lnTo>
                    <a:pt x="175" y="3"/>
                  </a:lnTo>
                  <a:lnTo>
                    <a:pt x="210" y="2"/>
                  </a:lnTo>
                  <a:lnTo>
                    <a:pt x="244" y="0"/>
                  </a:lnTo>
                  <a:lnTo>
                    <a:pt x="278" y="0"/>
                  </a:lnTo>
                  <a:lnTo>
                    <a:pt x="312" y="0"/>
                  </a:lnTo>
                  <a:lnTo>
                    <a:pt x="345" y="0"/>
                  </a:lnTo>
                  <a:lnTo>
                    <a:pt x="378" y="2"/>
                  </a:lnTo>
                  <a:lnTo>
                    <a:pt x="408" y="3"/>
                  </a:lnTo>
                  <a:lnTo>
                    <a:pt x="436" y="6"/>
                  </a:lnTo>
                  <a:lnTo>
                    <a:pt x="462" y="9"/>
                  </a:lnTo>
                  <a:lnTo>
                    <a:pt x="486" y="11"/>
                  </a:lnTo>
                  <a:lnTo>
                    <a:pt x="445" y="157"/>
                  </a:lnTo>
                  <a:lnTo>
                    <a:pt x="420" y="159"/>
                  </a:lnTo>
                  <a:lnTo>
                    <a:pt x="395" y="159"/>
                  </a:lnTo>
                  <a:lnTo>
                    <a:pt x="371" y="160"/>
                  </a:lnTo>
                  <a:lnTo>
                    <a:pt x="346" y="162"/>
                  </a:lnTo>
                  <a:lnTo>
                    <a:pt x="322" y="163"/>
                  </a:lnTo>
                  <a:lnTo>
                    <a:pt x="297" y="163"/>
                  </a:lnTo>
                  <a:lnTo>
                    <a:pt x="272" y="164"/>
                  </a:lnTo>
                  <a:lnTo>
                    <a:pt x="248" y="164"/>
                  </a:lnTo>
                  <a:lnTo>
                    <a:pt x="223" y="166"/>
                  </a:lnTo>
                  <a:lnTo>
                    <a:pt x="199" y="166"/>
                  </a:lnTo>
                  <a:lnTo>
                    <a:pt x="175" y="166"/>
                  </a:lnTo>
                  <a:lnTo>
                    <a:pt x="151" y="166"/>
                  </a:lnTo>
                  <a:lnTo>
                    <a:pt x="126" y="167"/>
                  </a:lnTo>
                  <a:lnTo>
                    <a:pt x="102" y="166"/>
                  </a:lnTo>
                  <a:lnTo>
                    <a:pt x="77" y="166"/>
                  </a:lnTo>
                  <a:lnTo>
                    <a:pt x="52" y="166"/>
                  </a:lnTo>
                  <a:lnTo>
                    <a:pt x="28" y="160"/>
                  </a:lnTo>
                  <a:lnTo>
                    <a:pt x="0" y="29"/>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6" name="Freeform 79"/>
            <p:cNvSpPr>
              <a:spLocks/>
            </p:cNvSpPr>
            <p:nvPr/>
          </p:nvSpPr>
          <p:spPr bwMode="auto">
            <a:xfrm>
              <a:off x="1858" y="1941"/>
              <a:ext cx="32" cy="27"/>
            </a:xfrm>
            <a:custGeom>
              <a:avLst/>
              <a:gdLst>
                <a:gd name="T0" fmla="*/ 0 w 137"/>
                <a:gd name="T1" fmla="*/ 0 h 118"/>
                <a:gd name="T2" fmla="*/ 0 w 137"/>
                <a:gd name="T3" fmla="*/ 0 h 118"/>
                <a:gd name="T4" fmla="*/ 0 w 137"/>
                <a:gd name="T5" fmla="*/ 0 h 118"/>
                <a:gd name="T6" fmla="*/ 0 w 137"/>
                <a:gd name="T7" fmla="*/ 0 h 118"/>
                <a:gd name="T8" fmla="*/ 0 w 137"/>
                <a:gd name="T9" fmla="*/ 0 h 118"/>
                <a:gd name="T10" fmla="*/ 0 60000 65536"/>
                <a:gd name="T11" fmla="*/ 0 60000 65536"/>
                <a:gd name="T12" fmla="*/ 0 60000 65536"/>
                <a:gd name="T13" fmla="*/ 0 60000 65536"/>
                <a:gd name="T14" fmla="*/ 0 60000 65536"/>
                <a:gd name="T15" fmla="*/ 0 w 137"/>
                <a:gd name="T16" fmla="*/ 0 h 118"/>
                <a:gd name="T17" fmla="*/ 137 w 137"/>
                <a:gd name="T18" fmla="*/ 118 h 118"/>
              </a:gdLst>
              <a:ahLst/>
              <a:cxnLst>
                <a:cxn ang="T10">
                  <a:pos x="T0" y="T1"/>
                </a:cxn>
                <a:cxn ang="T11">
                  <a:pos x="T2" y="T3"/>
                </a:cxn>
                <a:cxn ang="T12">
                  <a:pos x="T4" y="T5"/>
                </a:cxn>
                <a:cxn ang="T13">
                  <a:pos x="T6" y="T7"/>
                </a:cxn>
                <a:cxn ang="T14">
                  <a:pos x="T8" y="T9"/>
                </a:cxn>
              </a:cxnLst>
              <a:rect l="T15" t="T16" r="T17" b="T18"/>
              <a:pathLst>
                <a:path w="137" h="118">
                  <a:moveTo>
                    <a:pt x="25" y="4"/>
                  </a:moveTo>
                  <a:lnTo>
                    <a:pt x="122" y="0"/>
                  </a:lnTo>
                  <a:lnTo>
                    <a:pt x="137" y="112"/>
                  </a:lnTo>
                  <a:lnTo>
                    <a:pt x="0" y="118"/>
                  </a:lnTo>
                  <a:lnTo>
                    <a:pt x="25" y="4"/>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7" name="Freeform 80"/>
            <p:cNvSpPr>
              <a:spLocks/>
            </p:cNvSpPr>
            <p:nvPr/>
          </p:nvSpPr>
          <p:spPr bwMode="auto">
            <a:xfrm>
              <a:off x="1897" y="1938"/>
              <a:ext cx="12" cy="27"/>
            </a:xfrm>
            <a:custGeom>
              <a:avLst/>
              <a:gdLst>
                <a:gd name="T0" fmla="*/ 0 w 53"/>
                <a:gd name="T1" fmla="*/ 0 h 117"/>
                <a:gd name="T2" fmla="*/ 0 w 53"/>
                <a:gd name="T3" fmla="*/ 0 h 117"/>
                <a:gd name="T4" fmla="*/ 0 w 53"/>
                <a:gd name="T5" fmla="*/ 0 h 117"/>
                <a:gd name="T6" fmla="*/ 0 w 53"/>
                <a:gd name="T7" fmla="*/ 0 h 117"/>
                <a:gd name="T8" fmla="*/ 0 w 53"/>
                <a:gd name="T9" fmla="*/ 0 h 117"/>
                <a:gd name="T10" fmla="*/ 0 w 53"/>
                <a:gd name="T11" fmla="*/ 0 h 117"/>
                <a:gd name="T12" fmla="*/ 0 w 53"/>
                <a:gd name="T13" fmla="*/ 0 h 117"/>
                <a:gd name="T14" fmla="*/ 0 60000 65536"/>
                <a:gd name="T15" fmla="*/ 0 60000 65536"/>
                <a:gd name="T16" fmla="*/ 0 60000 65536"/>
                <a:gd name="T17" fmla="*/ 0 60000 65536"/>
                <a:gd name="T18" fmla="*/ 0 60000 65536"/>
                <a:gd name="T19" fmla="*/ 0 60000 65536"/>
                <a:gd name="T20" fmla="*/ 0 60000 65536"/>
                <a:gd name="T21" fmla="*/ 0 w 53"/>
                <a:gd name="T22" fmla="*/ 0 h 117"/>
                <a:gd name="T23" fmla="*/ 53 w 53"/>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117">
                  <a:moveTo>
                    <a:pt x="0" y="1"/>
                  </a:moveTo>
                  <a:lnTo>
                    <a:pt x="17" y="56"/>
                  </a:lnTo>
                  <a:lnTo>
                    <a:pt x="23" y="117"/>
                  </a:lnTo>
                  <a:lnTo>
                    <a:pt x="53" y="116"/>
                  </a:lnTo>
                  <a:lnTo>
                    <a:pt x="47" y="66"/>
                  </a:lnTo>
                  <a:lnTo>
                    <a:pt x="30" y="0"/>
                  </a:lnTo>
                  <a:lnTo>
                    <a:pt x="0" y="1"/>
                  </a:lnTo>
                  <a:close/>
                </a:path>
              </a:pathLst>
            </a:custGeom>
            <a:solidFill>
              <a:srgbClr val="000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8" name="Freeform 81"/>
            <p:cNvSpPr>
              <a:spLocks/>
            </p:cNvSpPr>
            <p:nvPr/>
          </p:nvSpPr>
          <p:spPr bwMode="auto">
            <a:xfrm>
              <a:off x="1978" y="1935"/>
              <a:ext cx="13" cy="27"/>
            </a:xfrm>
            <a:custGeom>
              <a:avLst/>
              <a:gdLst>
                <a:gd name="T0" fmla="*/ 0 w 53"/>
                <a:gd name="T1" fmla="*/ 0 h 118"/>
                <a:gd name="T2" fmla="*/ 0 w 53"/>
                <a:gd name="T3" fmla="*/ 0 h 118"/>
                <a:gd name="T4" fmla="*/ 0 w 53"/>
                <a:gd name="T5" fmla="*/ 0 h 118"/>
                <a:gd name="T6" fmla="*/ 0 w 53"/>
                <a:gd name="T7" fmla="*/ 0 h 118"/>
                <a:gd name="T8" fmla="*/ 0 w 53"/>
                <a:gd name="T9" fmla="*/ 0 h 118"/>
                <a:gd name="T10" fmla="*/ 0 w 53"/>
                <a:gd name="T11" fmla="*/ 0 h 118"/>
                <a:gd name="T12" fmla="*/ 0 w 53"/>
                <a:gd name="T13" fmla="*/ 0 h 118"/>
                <a:gd name="T14" fmla="*/ 0 60000 65536"/>
                <a:gd name="T15" fmla="*/ 0 60000 65536"/>
                <a:gd name="T16" fmla="*/ 0 60000 65536"/>
                <a:gd name="T17" fmla="*/ 0 60000 65536"/>
                <a:gd name="T18" fmla="*/ 0 60000 65536"/>
                <a:gd name="T19" fmla="*/ 0 60000 65536"/>
                <a:gd name="T20" fmla="*/ 0 60000 65536"/>
                <a:gd name="T21" fmla="*/ 0 w 53"/>
                <a:gd name="T22" fmla="*/ 0 h 118"/>
                <a:gd name="T23" fmla="*/ 53 w 53"/>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118">
                  <a:moveTo>
                    <a:pt x="53" y="2"/>
                  </a:moveTo>
                  <a:lnTo>
                    <a:pt x="40" y="56"/>
                  </a:lnTo>
                  <a:lnTo>
                    <a:pt x="29" y="117"/>
                  </a:lnTo>
                  <a:lnTo>
                    <a:pt x="0" y="118"/>
                  </a:lnTo>
                  <a:lnTo>
                    <a:pt x="9" y="66"/>
                  </a:lnTo>
                  <a:lnTo>
                    <a:pt x="15" y="0"/>
                  </a:lnTo>
                  <a:lnTo>
                    <a:pt x="53" y="2"/>
                  </a:lnTo>
                  <a:close/>
                </a:path>
              </a:pathLst>
            </a:custGeom>
            <a:solidFill>
              <a:srgbClr val="000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9" name="Freeform 82"/>
            <p:cNvSpPr>
              <a:spLocks/>
            </p:cNvSpPr>
            <p:nvPr/>
          </p:nvSpPr>
          <p:spPr bwMode="auto">
            <a:xfrm>
              <a:off x="1907" y="1936"/>
              <a:ext cx="12" cy="27"/>
            </a:xfrm>
            <a:custGeom>
              <a:avLst/>
              <a:gdLst>
                <a:gd name="T0" fmla="*/ 0 w 53"/>
                <a:gd name="T1" fmla="*/ 0 h 117"/>
                <a:gd name="T2" fmla="*/ 0 w 53"/>
                <a:gd name="T3" fmla="*/ 0 h 117"/>
                <a:gd name="T4" fmla="*/ 0 w 53"/>
                <a:gd name="T5" fmla="*/ 0 h 117"/>
                <a:gd name="T6" fmla="*/ 0 w 53"/>
                <a:gd name="T7" fmla="*/ 0 h 117"/>
                <a:gd name="T8" fmla="*/ 0 w 53"/>
                <a:gd name="T9" fmla="*/ 0 h 117"/>
                <a:gd name="T10" fmla="*/ 0 w 53"/>
                <a:gd name="T11" fmla="*/ 0 h 117"/>
                <a:gd name="T12" fmla="*/ 0 w 53"/>
                <a:gd name="T13" fmla="*/ 0 h 117"/>
                <a:gd name="T14" fmla="*/ 0 60000 65536"/>
                <a:gd name="T15" fmla="*/ 0 60000 65536"/>
                <a:gd name="T16" fmla="*/ 0 60000 65536"/>
                <a:gd name="T17" fmla="*/ 0 60000 65536"/>
                <a:gd name="T18" fmla="*/ 0 60000 65536"/>
                <a:gd name="T19" fmla="*/ 0 60000 65536"/>
                <a:gd name="T20" fmla="*/ 0 60000 65536"/>
                <a:gd name="T21" fmla="*/ 0 w 53"/>
                <a:gd name="T22" fmla="*/ 0 h 117"/>
                <a:gd name="T23" fmla="*/ 53 w 53"/>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117">
                  <a:moveTo>
                    <a:pt x="0" y="0"/>
                  </a:moveTo>
                  <a:lnTo>
                    <a:pt x="18" y="56"/>
                  </a:lnTo>
                  <a:lnTo>
                    <a:pt x="25" y="117"/>
                  </a:lnTo>
                  <a:lnTo>
                    <a:pt x="53" y="116"/>
                  </a:lnTo>
                  <a:lnTo>
                    <a:pt x="48" y="65"/>
                  </a:lnTo>
                  <a:lnTo>
                    <a:pt x="30" y="0"/>
                  </a:lnTo>
                  <a:lnTo>
                    <a:pt x="0" y="0"/>
                  </a:lnTo>
                  <a:close/>
                </a:path>
              </a:pathLst>
            </a:custGeom>
            <a:solidFill>
              <a:srgbClr val="000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0" name="Freeform 83"/>
            <p:cNvSpPr>
              <a:spLocks/>
            </p:cNvSpPr>
            <p:nvPr/>
          </p:nvSpPr>
          <p:spPr bwMode="auto">
            <a:xfrm>
              <a:off x="1969" y="1934"/>
              <a:ext cx="9" cy="27"/>
            </a:xfrm>
            <a:custGeom>
              <a:avLst/>
              <a:gdLst>
                <a:gd name="T0" fmla="*/ 0 w 45"/>
                <a:gd name="T1" fmla="*/ 0 h 120"/>
                <a:gd name="T2" fmla="*/ 0 w 45"/>
                <a:gd name="T3" fmla="*/ 0 h 120"/>
                <a:gd name="T4" fmla="*/ 0 w 45"/>
                <a:gd name="T5" fmla="*/ 0 h 120"/>
                <a:gd name="T6" fmla="*/ 0 w 45"/>
                <a:gd name="T7" fmla="*/ 0 h 120"/>
                <a:gd name="T8" fmla="*/ 0 w 45"/>
                <a:gd name="T9" fmla="*/ 0 h 120"/>
                <a:gd name="T10" fmla="*/ 0 w 45"/>
                <a:gd name="T11" fmla="*/ 0 h 120"/>
                <a:gd name="T12" fmla="*/ 0 w 45"/>
                <a:gd name="T13" fmla="*/ 0 h 120"/>
                <a:gd name="T14" fmla="*/ 0 60000 65536"/>
                <a:gd name="T15" fmla="*/ 0 60000 65536"/>
                <a:gd name="T16" fmla="*/ 0 60000 65536"/>
                <a:gd name="T17" fmla="*/ 0 60000 65536"/>
                <a:gd name="T18" fmla="*/ 0 60000 65536"/>
                <a:gd name="T19" fmla="*/ 0 60000 65536"/>
                <a:gd name="T20" fmla="*/ 0 60000 65536"/>
                <a:gd name="T21" fmla="*/ 0 w 45"/>
                <a:gd name="T22" fmla="*/ 0 h 120"/>
                <a:gd name="T23" fmla="*/ 45 w 45"/>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120">
                  <a:moveTo>
                    <a:pt x="45" y="0"/>
                  </a:moveTo>
                  <a:lnTo>
                    <a:pt x="35" y="60"/>
                  </a:lnTo>
                  <a:lnTo>
                    <a:pt x="30" y="119"/>
                  </a:lnTo>
                  <a:lnTo>
                    <a:pt x="0" y="120"/>
                  </a:lnTo>
                  <a:lnTo>
                    <a:pt x="7" y="70"/>
                  </a:lnTo>
                  <a:lnTo>
                    <a:pt x="16" y="1"/>
                  </a:lnTo>
                  <a:lnTo>
                    <a:pt x="45" y="0"/>
                  </a:lnTo>
                  <a:close/>
                </a:path>
              </a:pathLst>
            </a:custGeom>
            <a:solidFill>
              <a:srgbClr val="000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1" name="Freeform 84"/>
            <p:cNvSpPr>
              <a:spLocks/>
            </p:cNvSpPr>
            <p:nvPr/>
          </p:nvSpPr>
          <p:spPr bwMode="auto">
            <a:xfrm>
              <a:off x="1917" y="1936"/>
              <a:ext cx="13" cy="27"/>
            </a:xfrm>
            <a:custGeom>
              <a:avLst/>
              <a:gdLst>
                <a:gd name="T0" fmla="*/ 0 w 53"/>
                <a:gd name="T1" fmla="*/ 0 h 118"/>
                <a:gd name="T2" fmla="*/ 0 w 53"/>
                <a:gd name="T3" fmla="*/ 0 h 118"/>
                <a:gd name="T4" fmla="*/ 0 w 53"/>
                <a:gd name="T5" fmla="*/ 0 h 118"/>
                <a:gd name="T6" fmla="*/ 0 w 53"/>
                <a:gd name="T7" fmla="*/ 0 h 118"/>
                <a:gd name="T8" fmla="*/ 0 w 53"/>
                <a:gd name="T9" fmla="*/ 0 h 118"/>
                <a:gd name="T10" fmla="*/ 0 w 53"/>
                <a:gd name="T11" fmla="*/ 0 h 118"/>
                <a:gd name="T12" fmla="*/ 0 w 53"/>
                <a:gd name="T13" fmla="*/ 0 h 118"/>
                <a:gd name="T14" fmla="*/ 0 60000 65536"/>
                <a:gd name="T15" fmla="*/ 0 60000 65536"/>
                <a:gd name="T16" fmla="*/ 0 60000 65536"/>
                <a:gd name="T17" fmla="*/ 0 60000 65536"/>
                <a:gd name="T18" fmla="*/ 0 60000 65536"/>
                <a:gd name="T19" fmla="*/ 0 60000 65536"/>
                <a:gd name="T20" fmla="*/ 0 60000 65536"/>
                <a:gd name="T21" fmla="*/ 0 w 53"/>
                <a:gd name="T22" fmla="*/ 0 h 118"/>
                <a:gd name="T23" fmla="*/ 53 w 53"/>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118">
                  <a:moveTo>
                    <a:pt x="0" y="0"/>
                  </a:moveTo>
                  <a:lnTo>
                    <a:pt x="16" y="56"/>
                  </a:lnTo>
                  <a:lnTo>
                    <a:pt x="23" y="118"/>
                  </a:lnTo>
                  <a:lnTo>
                    <a:pt x="53" y="116"/>
                  </a:lnTo>
                  <a:lnTo>
                    <a:pt x="47" y="66"/>
                  </a:lnTo>
                  <a:lnTo>
                    <a:pt x="30" y="0"/>
                  </a:lnTo>
                  <a:lnTo>
                    <a:pt x="0" y="0"/>
                  </a:lnTo>
                  <a:close/>
                </a:path>
              </a:pathLst>
            </a:custGeom>
            <a:solidFill>
              <a:srgbClr val="000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2" name="Freeform 85"/>
            <p:cNvSpPr>
              <a:spLocks/>
            </p:cNvSpPr>
            <p:nvPr/>
          </p:nvSpPr>
          <p:spPr bwMode="auto">
            <a:xfrm>
              <a:off x="1958" y="1934"/>
              <a:ext cx="11" cy="27"/>
            </a:xfrm>
            <a:custGeom>
              <a:avLst/>
              <a:gdLst>
                <a:gd name="T0" fmla="*/ 0 w 46"/>
                <a:gd name="T1" fmla="*/ 0 h 119"/>
                <a:gd name="T2" fmla="*/ 0 w 46"/>
                <a:gd name="T3" fmla="*/ 0 h 119"/>
                <a:gd name="T4" fmla="*/ 0 w 46"/>
                <a:gd name="T5" fmla="*/ 0 h 119"/>
                <a:gd name="T6" fmla="*/ 0 w 46"/>
                <a:gd name="T7" fmla="*/ 0 h 119"/>
                <a:gd name="T8" fmla="*/ 0 w 46"/>
                <a:gd name="T9" fmla="*/ 0 h 119"/>
                <a:gd name="T10" fmla="*/ 0 w 46"/>
                <a:gd name="T11" fmla="*/ 0 h 119"/>
                <a:gd name="T12" fmla="*/ 0 w 46"/>
                <a:gd name="T13" fmla="*/ 0 h 119"/>
                <a:gd name="T14" fmla="*/ 0 60000 65536"/>
                <a:gd name="T15" fmla="*/ 0 60000 65536"/>
                <a:gd name="T16" fmla="*/ 0 60000 65536"/>
                <a:gd name="T17" fmla="*/ 0 60000 65536"/>
                <a:gd name="T18" fmla="*/ 0 60000 65536"/>
                <a:gd name="T19" fmla="*/ 0 60000 65536"/>
                <a:gd name="T20" fmla="*/ 0 60000 65536"/>
                <a:gd name="T21" fmla="*/ 0 w 46"/>
                <a:gd name="T22" fmla="*/ 0 h 119"/>
                <a:gd name="T23" fmla="*/ 46 w 46"/>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119">
                  <a:moveTo>
                    <a:pt x="46" y="0"/>
                  </a:moveTo>
                  <a:lnTo>
                    <a:pt x="37" y="59"/>
                  </a:lnTo>
                  <a:lnTo>
                    <a:pt x="30" y="117"/>
                  </a:lnTo>
                  <a:lnTo>
                    <a:pt x="0" y="119"/>
                  </a:lnTo>
                  <a:lnTo>
                    <a:pt x="11" y="64"/>
                  </a:lnTo>
                  <a:lnTo>
                    <a:pt x="16" y="0"/>
                  </a:lnTo>
                  <a:lnTo>
                    <a:pt x="46" y="0"/>
                  </a:lnTo>
                  <a:close/>
                </a:path>
              </a:pathLst>
            </a:custGeom>
            <a:solidFill>
              <a:srgbClr val="000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3" name="Freeform 86"/>
            <p:cNvSpPr>
              <a:spLocks/>
            </p:cNvSpPr>
            <p:nvPr/>
          </p:nvSpPr>
          <p:spPr bwMode="auto">
            <a:xfrm>
              <a:off x="1929" y="1936"/>
              <a:ext cx="13" cy="27"/>
            </a:xfrm>
            <a:custGeom>
              <a:avLst/>
              <a:gdLst>
                <a:gd name="T0" fmla="*/ 0 w 55"/>
                <a:gd name="T1" fmla="*/ 0 h 118"/>
                <a:gd name="T2" fmla="*/ 0 w 55"/>
                <a:gd name="T3" fmla="*/ 0 h 118"/>
                <a:gd name="T4" fmla="*/ 0 w 55"/>
                <a:gd name="T5" fmla="*/ 0 h 118"/>
                <a:gd name="T6" fmla="*/ 0 w 55"/>
                <a:gd name="T7" fmla="*/ 0 h 118"/>
                <a:gd name="T8" fmla="*/ 0 w 55"/>
                <a:gd name="T9" fmla="*/ 0 h 118"/>
                <a:gd name="T10" fmla="*/ 0 w 55"/>
                <a:gd name="T11" fmla="*/ 0 h 118"/>
                <a:gd name="T12" fmla="*/ 0 w 55"/>
                <a:gd name="T13" fmla="*/ 0 h 118"/>
                <a:gd name="T14" fmla="*/ 0 60000 65536"/>
                <a:gd name="T15" fmla="*/ 0 60000 65536"/>
                <a:gd name="T16" fmla="*/ 0 60000 65536"/>
                <a:gd name="T17" fmla="*/ 0 60000 65536"/>
                <a:gd name="T18" fmla="*/ 0 60000 65536"/>
                <a:gd name="T19" fmla="*/ 0 60000 65536"/>
                <a:gd name="T20" fmla="*/ 0 60000 65536"/>
                <a:gd name="T21" fmla="*/ 0 w 55"/>
                <a:gd name="T22" fmla="*/ 0 h 118"/>
                <a:gd name="T23" fmla="*/ 55 w 55"/>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118">
                  <a:moveTo>
                    <a:pt x="0" y="1"/>
                  </a:moveTo>
                  <a:lnTo>
                    <a:pt x="18" y="57"/>
                  </a:lnTo>
                  <a:lnTo>
                    <a:pt x="25" y="118"/>
                  </a:lnTo>
                  <a:lnTo>
                    <a:pt x="55" y="117"/>
                  </a:lnTo>
                  <a:lnTo>
                    <a:pt x="48" y="67"/>
                  </a:lnTo>
                  <a:lnTo>
                    <a:pt x="30" y="0"/>
                  </a:lnTo>
                  <a:lnTo>
                    <a:pt x="0" y="1"/>
                  </a:lnTo>
                  <a:close/>
                </a:path>
              </a:pathLst>
            </a:custGeom>
            <a:solidFill>
              <a:srgbClr val="000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4" name="Freeform 87"/>
            <p:cNvSpPr>
              <a:spLocks/>
            </p:cNvSpPr>
            <p:nvPr/>
          </p:nvSpPr>
          <p:spPr bwMode="auto">
            <a:xfrm>
              <a:off x="1946" y="1934"/>
              <a:ext cx="11" cy="28"/>
            </a:xfrm>
            <a:custGeom>
              <a:avLst/>
              <a:gdLst>
                <a:gd name="T0" fmla="*/ 0 w 46"/>
                <a:gd name="T1" fmla="*/ 0 h 119"/>
                <a:gd name="T2" fmla="*/ 0 w 46"/>
                <a:gd name="T3" fmla="*/ 0 h 119"/>
                <a:gd name="T4" fmla="*/ 0 w 46"/>
                <a:gd name="T5" fmla="*/ 0 h 119"/>
                <a:gd name="T6" fmla="*/ 0 w 46"/>
                <a:gd name="T7" fmla="*/ 0 h 119"/>
                <a:gd name="T8" fmla="*/ 0 w 46"/>
                <a:gd name="T9" fmla="*/ 0 h 119"/>
                <a:gd name="T10" fmla="*/ 0 w 46"/>
                <a:gd name="T11" fmla="*/ 0 h 119"/>
                <a:gd name="T12" fmla="*/ 0 w 46"/>
                <a:gd name="T13" fmla="*/ 0 h 119"/>
                <a:gd name="T14" fmla="*/ 0 60000 65536"/>
                <a:gd name="T15" fmla="*/ 0 60000 65536"/>
                <a:gd name="T16" fmla="*/ 0 60000 65536"/>
                <a:gd name="T17" fmla="*/ 0 60000 65536"/>
                <a:gd name="T18" fmla="*/ 0 60000 65536"/>
                <a:gd name="T19" fmla="*/ 0 60000 65536"/>
                <a:gd name="T20" fmla="*/ 0 60000 65536"/>
                <a:gd name="T21" fmla="*/ 0 w 46"/>
                <a:gd name="T22" fmla="*/ 0 h 119"/>
                <a:gd name="T23" fmla="*/ 46 w 46"/>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119">
                  <a:moveTo>
                    <a:pt x="46" y="0"/>
                  </a:moveTo>
                  <a:lnTo>
                    <a:pt x="37" y="63"/>
                  </a:lnTo>
                  <a:lnTo>
                    <a:pt x="29" y="118"/>
                  </a:lnTo>
                  <a:lnTo>
                    <a:pt x="0" y="119"/>
                  </a:lnTo>
                  <a:lnTo>
                    <a:pt x="10" y="60"/>
                  </a:lnTo>
                  <a:lnTo>
                    <a:pt x="15" y="0"/>
                  </a:lnTo>
                  <a:lnTo>
                    <a:pt x="46" y="0"/>
                  </a:lnTo>
                  <a:close/>
                </a:path>
              </a:pathLst>
            </a:custGeom>
            <a:solidFill>
              <a:srgbClr val="000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5" name="Freeform 88"/>
            <p:cNvSpPr>
              <a:spLocks/>
            </p:cNvSpPr>
            <p:nvPr/>
          </p:nvSpPr>
          <p:spPr bwMode="auto">
            <a:xfrm>
              <a:off x="2004" y="1938"/>
              <a:ext cx="40" cy="26"/>
            </a:xfrm>
            <a:custGeom>
              <a:avLst/>
              <a:gdLst>
                <a:gd name="T0" fmla="*/ 0 w 174"/>
                <a:gd name="T1" fmla="*/ 0 h 112"/>
                <a:gd name="T2" fmla="*/ 0 w 174"/>
                <a:gd name="T3" fmla="*/ 0 h 112"/>
                <a:gd name="T4" fmla="*/ 0 w 174"/>
                <a:gd name="T5" fmla="*/ 0 h 112"/>
                <a:gd name="T6" fmla="*/ 0 w 174"/>
                <a:gd name="T7" fmla="*/ 0 h 112"/>
                <a:gd name="T8" fmla="*/ 0 w 174"/>
                <a:gd name="T9" fmla="*/ 0 h 112"/>
                <a:gd name="T10" fmla="*/ 0 w 174"/>
                <a:gd name="T11" fmla="*/ 0 h 112"/>
                <a:gd name="T12" fmla="*/ 0 w 174"/>
                <a:gd name="T13" fmla="*/ 0 h 112"/>
                <a:gd name="T14" fmla="*/ 0 w 174"/>
                <a:gd name="T15" fmla="*/ 0 h 112"/>
                <a:gd name="T16" fmla="*/ 0 60000 65536"/>
                <a:gd name="T17" fmla="*/ 0 60000 65536"/>
                <a:gd name="T18" fmla="*/ 0 60000 65536"/>
                <a:gd name="T19" fmla="*/ 0 60000 65536"/>
                <a:gd name="T20" fmla="*/ 0 60000 65536"/>
                <a:gd name="T21" fmla="*/ 0 60000 65536"/>
                <a:gd name="T22" fmla="*/ 0 60000 65536"/>
                <a:gd name="T23" fmla="*/ 0 60000 65536"/>
                <a:gd name="T24" fmla="*/ 0 w 174"/>
                <a:gd name="T25" fmla="*/ 0 h 112"/>
                <a:gd name="T26" fmla="*/ 174 w 174"/>
                <a:gd name="T27" fmla="*/ 112 h 1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4" h="112">
                  <a:moveTo>
                    <a:pt x="27" y="5"/>
                  </a:moveTo>
                  <a:lnTo>
                    <a:pt x="171" y="0"/>
                  </a:lnTo>
                  <a:lnTo>
                    <a:pt x="174" y="106"/>
                  </a:lnTo>
                  <a:lnTo>
                    <a:pt x="0" y="112"/>
                  </a:lnTo>
                  <a:lnTo>
                    <a:pt x="4" y="95"/>
                  </a:lnTo>
                  <a:lnTo>
                    <a:pt x="14" y="60"/>
                  </a:lnTo>
                  <a:lnTo>
                    <a:pt x="23" y="24"/>
                  </a:lnTo>
                  <a:lnTo>
                    <a:pt x="27" y="5"/>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6" name="Freeform 89"/>
            <p:cNvSpPr>
              <a:spLocks/>
            </p:cNvSpPr>
            <p:nvPr/>
          </p:nvSpPr>
          <p:spPr bwMode="auto">
            <a:xfrm>
              <a:off x="2106" y="1976"/>
              <a:ext cx="68" cy="130"/>
            </a:xfrm>
            <a:custGeom>
              <a:avLst/>
              <a:gdLst>
                <a:gd name="T0" fmla="*/ 0 w 295"/>
                <a:gd name="T1" fmla="*/ 0 h 553"/>
                <a:gd name="T2" fmla="*/ 0 w 295"/>
                <a:gd name="T3" fmla="*/ 0 h 553"/>
                <a:gd name="T4" fmla="*/ 0 w 295"/>
                <a:gd name="T5" fmla="*/ 0 h 553"/>
                <a:gd name="T6" fmla="*/ 0 w 295"/>
                <a:gd name="T7" fmla="*/ 0 h 553"/>
                <a:gd name="T8" fmla="*/ 0 w 295"/>
                <a:gd name="T9" fmla="*/ 0 h 553"/>
                <a:gd name="T10" fmla="*/ 0 w 295"/>
                <a:gd name="T11" fmla="*/ 0 h 553"/>
                <a:gd name="T12" fmla="*/ 0 w 295"/>
                <a:gd name="T13" fmla="*/ 0 h 553"/>
                <a:gd name="T14" fmla="*/ 0 w 295"/>
                <a:gd name="T15" fmla="*/ 0 h 553"/>
                <a:gd name="T16" fmla="*/ 0 w 295"/>
                <a:gd name="T17" fmla="*/ 0 h 553"/>
                <a:gd name="T18" fmla="*/ 0 w 295"/>
                <a:gd name="T19" fmla="*/ 0 h 553"/>
                <a:gd name="T20" fmla="*/ 0 w 295"/>
                <a:gd name="T21" fmla="*/ 0 h 553"/>
                <a:gd name="T22" fmla="*/ 0 w 295"/>
                <a:gd name="T23" fmla="*/ 0 h 553"/>
                <a:gd name="T24" fmla="*/ 0 w 295"/>
                <a:gd name="T25" fmla="*/ 0 h 553"/>
                <a:gd name="T26" fmla="*/ 0 w 295"/>
                <a:gd name="T27" fmla="*/ 0 h 553"/>
                <a:gd name="T28" fmla="*/ 0 w 295"/>
                <a:gd name="T29" fmla="*/ 0 h 553"/>
                <a:gd name="T30" fmla="*/ 0 w 295"/>
                <a:gd name="T31" fmla="*/ 0 h 553"/>
                <a:gd name="T32" fmla="*/ 0 w 295"/>
                <a:gd name="T33" fmla="*/ 0 h 553"/>
                <a:gd name="T34" fmla="*/ 0 w 295"/>
                <a:gd name="T35" fmla="*/ 0 h 553"/>
                <a:gd name="T36" fmla="*/ 0 w 295"/>
                <a:gd name="T37" fmla="*/ 0 h 553"/>
                <a:gd name="T38" fmla="*/ 0 w 295"/>
                <a:gd name="T39" fmla="*/ 0 h 553"/>
                <a:gd name="T40" fmla="*/ 0 w 295"/>
                <a:gd name="T41" fmla="*/ 0 h 553"/>
                <a:gd name="T42" fmla="*/ 0 w 295"/>
                <a:gd name="T43" fmla="*/ 0 h 553"/>
                <a:gd name="T44" fmla="*/ 0 w 295"/>
                <a:gd name="T45" fmla="*/ 0 h 553"/>
                <a:gd name="T46" fmla="*/ 0 w 295"/>
                <a:gd name="T47" fmla="*/ 0 h 553"/>
                <a:gd name="T48" fmla="*/ 0 w 295"/>
                <a:gd name="T49" fmla="*/ 0 h 553"/>
                <a:gd name="T50" fmla="*/ 0 w 295"/>
                <a:gd name="T51" fmla="*/ 0 h 553"/>
                <a:gd name="T52" fmla="*/ 0 w 295"/>
                <a:gd name="T53" fmla="*/ 0 h 553"/>
                <a:gd name="T54" fmla="*/ 0 w 295"/>
                <a:gd name="T55" fmla="*/ 0 h 553"/>
                <a:gd name="T56" fmla="*/ 0 w 295"/>
                <a:gd name="T57" fmla="*/ 0 h 553"/>
                <a:gd name="T58" fmla="*/ 0 w 295"/>
                <a:gd name="T59" fmla="*/ 0 h 553"/>
                <a:gd name="T60" fmla="*/ 0 w 295"/>
                <a:gd name="T61" fmla="*/ 0 h 553"/>
                <a:gd name="T62" fmla="*/ 0 w 295"/>
                <a:gd name="T63" fmla="*/ 0 h 553"/>
                <a:gd name="T64" fmla="*/ 0 w 295"/>
                <a:gd name="T65" fmla="*/ 0 h 5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5"/>
                <a:gd name="T100" fmla="*/ 0 h 553"/>
                <a:gd name="T101" fmla="*/ 295 w 295"/>
                <a:gd name="T102" fmla="*/ 553 h 5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5" h="553">
                  <a:moveTo>
                    <a:pt x="138" y="0"/>
                  </a:moveTo>
                  <a:lnTo>
                    <a:pt x="168" y="4"/>
                  </a:lnTo>
                  <a:lnTo>
                    <a:pt x="197" y="19"/>
                  </a:lnTo>
                  <a:lnTo>
                    <a:pt x="223" y="45"/>
                  </a:lnTo>
                  <a:lnTo>
                    <a:pt x="246" y="78"/>
                  </a:lnTo>
                  <a:lnTo>
                    <a:pt x="265" y="117"/>
                  </a:lnTo>
                  <a:lnTo>
                    <a:pt x="280" y="164"/>
                  </a:lnTo>
                  <a:lnTo>
                    <a:pt x="290" y="216"/>
                  </a:lnTo>
                  <a:lnTo>
                    <a:pt x="295" y="272"/>
                  </a:lnTo>
                  <a:lnTo>
                    <a:pt x="294" y="328"/>
                  </a:lnTo>
                  <a:lnTo>
                    <a:pt x="287" y="379"/>
                  </a:lnTo>
                  <a:lnTo>
                    <a:pt x="275" y="426"/>
                  </a:lnTo>
                  <a:lnTo>
                    <a:pt x="258" y="468"/>
                  </a:lnTo>
                  <a:lnTo>
                    <a:pt x="238" y="502"/>
                  </a:lnTo>
                  <a:lnTo>
                    <a:pt x="213" y="530"/>
                  </a:lnTo>
                  <a:lnTo>
                    <a:pt x="186" y="546"/>
                  </a:lnTo>
                  <a:lnTo>
                    <a:pt x="157" y="553"/>
                  </a:lnTo>
                  <a:lnTo>
                    <a:pt x="127" y="549"/>
                  </a:lnTo>
                  <a:lnTo>
                    <a:pt x="98" y="532"/>
                  </a:lnTo>
                  <a:lnTo>
                    <a:pt x="72" y="508"/>
                  </a:lnTo>
                  <a:lnTo>
                    <a:pt x="50" y="475"/>
                  </a:lnTo>
                  <a:lnTo>
                    <a:pt x="30" y="434"/>
                  </a:lnTo>
                  <a:lnTo>
                    <a:pt x="15" y="388"/>
                  </a:lnTo>
                  <a:lnTo>
                    <a:pt x="5" y="337"/>
                  </a:lnTo>
                  <a:lnTo>
                    <a:pt x="0" y="281"/>
                  </a:lnTo>
                  <a:lnTo>
                    <a:pt x="1" y="225"/>
                  </a:lnTo>
                  <a:lnTo>
                    <a:pt x="8" y="173"/>
                  </a:lnTo>
                  <a:lnTo>
                    <a:pt x="20" y="125"/>
                  </a:lnTo>
                  <a:lnTo>
                    <a:pt x="37" y="84"/>
                  </a:lnTo>
                  <a:lnTo>
                    <a:pt x="57" y="50"/>
                  </a:lnTo>
                  <a:lnTo>
                    <a:pt x="82" y="23"/>
                  </a:lnTo>
                  <a:lnTo>
                    <a:pt x="109" y="7"/>
                  </a:lnTo>
                  <a:lnTo>
                    <a:pt x="138" y="0"/>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7" name="Freeform 90"/>
            <p:cNvSpPr>
              <a:spLocks/>
            </p:cNvSpPr>
            <p:nvPr/>
          </p:nvSpPr>
          <p:spPr bwMode="auto">
            <a:xfrm>
              <a:off x="2354" y="1970"/>
              <a:ext cx="59" cy="111"/>
            </a:xfrm>
            <a:custGeom>
              <a:avLst/>
              <a:gdLst>
                <a:gd name="T0" fmla="*/ 0 w 255"/>
                <a:gd name="T1" fmla="*/ 0 h 477"/>
                <a:gd name="T2" fmla="*/ 0 w 255"/>
                <a:gd name="T3" fmla="*/ 0 h 477"/>
                <a:gd name="T4" fmla="*/ 0 w 255"/>
                <a:gd name="T5" fmla="*/ 0 h 477"/>
                <a:gd name="T6" fmla="*/ 0 w 255"/>
                <a:gd name="T7" fmla="*/ 0 h 477"/>
                <a:gd name="T8" fmla="*/ 0 w 255"/>
                <a:gd name="T9" fmla="*/ 0 h 477"/>
                <a:gd name="T10" fmla="*/ 0 w 255"/>
                <a:gd name="T11" fmla="*/ 0 h 477"/>
                <a:gd name="T12" fmla="*/ 0 w 255"/>
                <a:gd name="T13" fmla="*/ 0 h 477"/>
                <a:gd name="T14" fmla="*/ 0 w 255"/>
                <a:gd name="T15" fmla="*/ 0 h 477"/>
                <a:gd name="T16" fmla="*/ 0 w 255"/>
                <a:gd name="T17" fmla="*/ 0 h 477"/>
                <a:gd name="T18" fmla="*/ 0 w 255"/>
                <a:gd name="T19" fmla="*/ 0 h 477"/>
                <a:gd name="T20" fmla="*/ 0 w 255"/>
                <a:gd name="T21" fmla="*/ 0 h 477"/>
                <a:gd name="T22" fmla="*/ 0 w 255"/>
                <a:gd name="T23" fmla="*/ 0 h 477"/>
                <a:gd name="T24" fmla="*/ 0 w 255"/>
                <a:gd name="T25" fmla="*/ 0 h 477"/>
                <a:gd name="T26" fmla="*/ 0 w 255"/>
                <a:gd name="T27" fmla="*/ 0 h 477"/>
                <a:gd name="T28" fmla="*/ 0 w 255"/>
                <a:gd name="T29" fmla="*/ 0 h 477"/>
                <a:gd name="T30" fmla="*/ 0 w 255"/>
                <a:gd name="T31" fmla="*/ 0 h 477"/>
                <a:gd name="T32" fmla="*/ 0 w 255"/>
                <a:gd name="T33" fmla="*/ 0 h 477"/>
                <a:gd name="T34" fmla="*/ 0 w 255"/>
                <a:gd name="T35" fmla="*/ 0 h 477"/>
                <a:gd name="T36" fmla="*/ 0 w 255"/>
                <a:gd name="T37" fmla="*/ 0 h 477"/>
                <a:gd name="T38" fmla="*/ 0 w 255"/>
                <a:gd name="T39" fmla="*/ 0 h 477"/>
                <a:gd name="T40" fmla="*/ 0 w 255"/>
                <a:gd name="T41" fmla="*/ 0 h 477"/>
                <a:gd name="T42" fmla="*/ 0 w 255"/>
                <a:gd name="T43" fmla="*/ 0 h 477"/>
                <a:gd name="T44" fmla="*/ 0 w 255"/>
                <a:gd name="T45" fmla="*/ 0 h 477"/>
                <a:gd name="T46" fmla="*/ 0 w 255"/>
                <a:gd name="T47" fmla="*/ 0 h 477"/>
                <a:gd name="T48" fmla="*/ 0 w 255"/>
                <a:gd name="T49" fmla="*/ 0 h 477"/>
                <a:gd name="T50" fmla="*/ 0 w 255"/>
                <a:gd name="T51" fmla="*/ 0 h 477"/>
                <a:gd name="T52" fmla="*/ 0 w 255"/>
                <a:gd name="T53" fmla="*/ 0 h 477"/>
                <a:gd name="T54" fmla="*/ 0 w 255"/>
                <a:gd name="T55" fmla="*/ 0 h 477"/>
                <a:gd name="T56" fmla="*/ 0 w 255"/>
                <a:gd name="T57" fmla="*/ 0 h 477"/>
                <a:gd name="T58" fmla="*/ 0 w 255"/>
                <a:gd name="T59" fmla="*/ 0 h 477"/>
                <a:gd name="T60" fmla="*/ 0 w 255"/>
                <a:gd name="T61" fmla="*/ 0 h 477"/>
                <a:gd name="T62" fmla="*/ 0 w 255"/>
                <a:gd name="T63" fmla="*/ 0 h 477"/>
                <a:gd name="T64" fmla="*/ 0 w 255"/>
                <a:gd name="T65" fmla="*/ 0 h 4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5"/>
                <a:gd name="T100" fmla="*/ 0 h 477"/>
                <a:gd name="T101" fmla="*/ 255 w 255"/>
                <a:gd name="T102" fmla="*/ 477 h 4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5" h="477">
                  <a:moveTo>
                    <a:pt x="119" y="0"/>
                  </a:moveTo>
                  <a:lnTo>
                    <a:pt x="145" y="5"/>
                  </a:lnTo>
                  <a:lnTo>
                    <a:pt x="170" y="18"/>
                  </a:lnTo>
                  <a:lnTo>
                    <a:pt x="192" y="40"/>
                  </a:lnTo>
                  <a:lnTo>
                    <a:pt x="212" y="69"/>
                  </a:lnTo>
                  <a:lnTo>
                    <a:pt x="229" y="103"/>
                  </a:lnTo>
                  <a:lnTo>
                    <a:pt x="242" y="142"/>
                  </a:lnTo>
                  <a:lnTo>
                    <a:pt x="251" y="188"/>
                  </a:lnTo>
                  <a:lnTo>
                    <a:pt x="255" y="235"/>
                  </a:lnTo>
                  <a:lnTo>
                    <a:pt x="253" y="283"/>
                  </a:lnTo>
                  <a:lnTo>
                    <a:pt x="248" y="328"/>
                  </a:lnTo>
                  <a:lnTo>
                    <a:pt x="237" y="369"/>
                  </a:lnTo>
                  <a:lnTo>
                    <a:pt x="223" y="405"/>
                  </a:lnTo>
                  <a:lnTo>
                    <a:pt x="206" y="433"/>
                  </a:lnTo>
                  <a:lnTo>
                    <a:pt x="185" y="457"/>
                  </a:lnTo>
                  <a:lnTo>
                    <a:pt x="162" y="472"/>
                  </a:lnTo>
                  <a:lnTo>
                    <a:pt x="136" y="477"/>
                  </a:lnTo>
                  <a:lnTo>
                    <a:pt x="111" y="473"/>
                  </a:lnTo>
                  <a:lnTo>
                    <a:pt x="87" y="459"/>
                  </a:lnTo>
                  <a:lnTo>
                    <a:pt x="65" y="439"/>
                  </a:lnTo>
                  <a:lnTo>
                    <a:pt x="44" y="410"/>
                  </a:lnTo>
                  <a:lnTo>
                    <a:pt x="28" y="376"/>
                  </a:lnTo>
                  <a:lnTo>
                    <a:pt x="14" y="335"/>
                  </a:lnTo>
                  <a:lnTo>
                    <a:pt x="5" y="291"/>
                  </a:lnTo>
                  <a:lnTo>
                    <a:pt x="0" y="244"/>
                  </a:lnTo>
                  <a:lnTo>
                    <a:pt x="2" y="196"/>
                  </a:lnTo>
                  <a:lnTo>
                    <a:pt x="7" y="151"/>
                  </a:lnTo>
                  <a:lnTo>
                    <a:pt x="18" y="110"/>
                  </a:lnTo>
                  <a:lnTo>
                    <a:pt x="32" y="74"/>
                  </a:lnTo>
                  <a:lnTo>
                    <a:pt x="50" y="44"/>
                  </a:lnTo>
                  <a:lnTo>
                    <a:pt x="70" y="21"/>
                  </a:lnTo>
                  <a:lnTo>
                    <a:pt x="93" y="6"/>
                  </a:lnTo>
                  <a:lnTo>
                    <a:pt x="119" y="0"/>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8" name="AutoShape 91"/>
            <p:cNvSpPr>
              <a:spLocks noChangeArrowheads="1"/>
            </p:cNvSpPr>
            <p:nvPr/>
          </p:nvSpPr>
          <p:spPr bwMode="auto">
            <a:xfrm>
              <a:off x="1707" y="1725"/>
              <a:ext cx="918" cy="880"/>
            </a:xfrm>
            <a:prstGeom prst="roundRect">
              <a:avLst>
                <a:gd name="adj" fmla="val 16667"/>
              </a:avLst>
            </a:prstGeom>
            <a:noFill/>
            <a:ln w="28575" algn="ctr">
              <a:solidFill>
                <a:srgbClr val="9933FF"/>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09" name="Freeform 92"/>
            <p:cNvSpPr>
              <a:spLocks/>
            </p:cNvSpPr>
            <p:nvPr/>
          </p:nvSpPr>
          <p:spPr bwMode="auto">
            <a:xfrm>
              <a:off x="1767" y="2150"/>
              <a:ext cx="263" cy="33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rgbClr val="FF0000"/>
              </a:solidFill>
              <a:prstDash val="sysDot"/>
              <a:round/>
              <a:headEnd/>
              <a:tailEnd/>
            </a:ln>
          </p:spPr>
          <p:txBody>
            <a:bodyPr lIns="0" tIns="0" rIns="0" bIns="0" anchor="ctr">
              <a:spAutoFit/>
            </a:bodyPr>
            <a:lstStyle/>
            <a:p>
              <a:endParaRPr lang="en-US"/>
            </a:p>
          </p:txBody>
        </p:sp>
        <p:sp>
          <p:nvSpPr>
            <p:cNvPr id="11310" name="Freeform 93"/>
            <p:cNvSpPr>
              <a:spLocks/>
            </p:cNvSpPr>
            <p:nvPr/>
          </p:nvSpPr>
          <p:spPr bwMode="auto">
            <a:xfrm>
              <a:off x="2020" y="2189"/>
              <a:ext cx="263" cy="33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rgbClr val="FF0000"/>
              </a:solidFill>
              <a:prstDash val="sysDot"/>
              <a:round/>
              <a:headEnd/>
              <a:tailEnd/>
            </a:ln>
          </p:spPr>
          <p:txBody>
            <a:bodyPr lIns="0" tIns="0" rIns="0" bIns="0" anchor="ctr">
              <a:spAutoFit/>
            </a:bodyPr>
            <a:lstStyle/>
            <a:p>
              <a:endParaRPr lang="en-US"/>
            </a:p>
          </p:txBody>
        </p:sp>
        <p:sp>
          <p:nvSpPr>
            <p:cNvPr id="11311" name="Freeform 94"/>
            <p:cNvSpPr>
              <a:spLocks/>
            </p:cNvSpPr>
            <p:nvPr/>
          </p:nvSpPr>
          <p:spPr bwMode="auto">
            <a:xfrm>
              <a:off x="2272" y="2227"/>
              <a:ext cx="263" cy="33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rgbClr val="FF0000"/>
              </a:solidFill>
              <a:prstDash val="sysDot"/>
              <a:round/>
              <a:headEnd/>
              <a:tailEnd/>
            </a:ln>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6827838" y="985838"/>
            <a:ext cx="1039812" cy="1171575"/>
            <a:chOff x="2324" y="435"/>
            <a:chExt cx="933" cy="1052"/>
          </a:xfrm>
        </p:grpSpPr>
        <p:sp>
          <p:nvSpPr>
            <p:cNvPr id="12325" name="AutoShape 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2326" name="Freeform 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327" name="Freeform 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328" name="Freeform 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2329" name="Group 7"/>
            <p:cNvGrpSpPr>
              <a:grpSpLocks/>
            </p:cNvGrpSpPr>
            <p:nvPr/>
          </p:nvGrpSpPr>
          <p:grpSpPr bwMode="auto">
            <a:xfrm>
              <a:off x="2889" y="957"/>
              <a:ext cx="348" cy="510"/>
              <a:chOff x="2784" y="3210"/>
              <a:chExt cx="523" cy="772"/>
            </a:xfrm>
          </p:grpSpPr>
          <p:sp>
            <p:nvSpPr>
              <p:cNvPr id="12330" name="AutoShape 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31" name="AutoShape 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32" name="AutoShape 1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33" name="Oval 1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2291" name="Group 12"/>
          <p:cNvGrpSpPr>
            <a:grpSpLocks/>
          </p:cNvGrpSpPr>
          <p:nvPr/>
        </p:nvGrpSpPr>
        <p:grpSpPr bwMode="auto">
          <a:xfrm>
            <a:off x="7250113" y="1365250"/>
            <a:ext cx="1039812" cy="1171575"/>
            <a:chOff x="2324" y="435"/>
            <a:chExt cx="933" cy="1052"/>
          </a:xfrm>
        </p:grpSpPr>
        <p:sp>
          <p:nvSpPr>
            <p:cNvPr id="12316" name="AutoShape 1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2317" name="Freeform 1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318" name="Freeform 1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319" name="Freeform 1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2320" name="Group 17"/>
            <p:cNvGrpSpPr>
              <a:grpSpLocks/>
            </p:cNvGrpSpPr>
            <p:nvPr/>
          </p:nvGrpSpPr>
          <p:grpSpPr bwMode="auto">
            <a:xfrm>
              <a:off x="2889" y="957"/>
              <a:ext cx="348" cy="510"/>
              <a:chOff x="2784" y="3210"/>
              <a:chExt cx="523" cy="772"/>
            </a:xfrm>
          </p:grpSpPr>
          <p:sp>
            <p:nvSpPr>
              <p:cNvPr id="12321" name="AutoShape 1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22" name="AutoShape 1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23" name="AutoShape 2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24" name="Oval 2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2292" name="Group 22"/>
          <p:cNvGrpSpPr>
            <a:grpSpLocks/>
          </p:cNvGrpSpPr>
          <p:nvPr/>
        </p:nvGrpSpPr>
        <p:grpSpPr bwMode="auto">
          <a:xfrm>
            <a:off x="7672388" y="1743075"/>
            <a:ext cx="1039812" cy="1171575"/>
            <a:chOff x="2324" y="435"/>
            <a:chExt cx="933" cy="1052"/>
          </a:xfrm>
        </p:grpSpPr>
        <p:sp>
          <p:nvSpPr>
            <p:cNvPr id="12307" name="AutoShape 2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2308" name="Freeform 2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309" name="Freeform 2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310" name="Freeform 2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2311" name="Group 27"/>
            <p:cNvGrpSpPr>
              <a:grpSpLocks/>
            </p:cNvGrpSpPr>
            <p:nvPr/>
          </p:nvGrpSpPr>
          <p:grpSpPr bwMode="auto">
            <a:xfrm>
              <a:off x="2889" y="957"/>
              <a:ext cx="348" cy="510"/>
              <a:chOff x="2784" y="3210"/>
              <a:chExt cx="523" cy="772"/>
            </a:xfrm>
          </p:grpSpPr>
          <p:sp>
            <p:nvSpPr>
              <p:cNvPr id="12312" name="AutoShape 2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13" name="AutoShape 2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14" name="AutoShape 3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15" name="Oval 3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2293" name="Rectangle 32"/>
          <p:cNvSpPr>
            <a:spLocks noGrp="1" noChangeArrowheads="1"/>
          </p:cNvSpPr>
          <p:nvPr>
            <p:ph type="title"/>
          </p:nvPr>
        </p:nvSpPr>
        <p:spPr/>
        <p:txBody>
          <a:bodyPr/>
          <a:lstStyle/>
          <a:p>
            <a:pPr eaLnBrk="1" hangingPunct="1"/>
            <a:r>
              <a:rPr lang="en-US" smtClean="0"/>
              <a:t>Products</a:t>
            </a:r>
          </a:p>
        </p:txBody>
      </p:sp>
      <p:sp>
        <p:nvSpPr>
          <p:cNvPr id="12294" name="Rectangle 33"/>
          <p:cNvSpPr>
            <a:spLocks noGrp="1" noChangeArrowheads="1"/>
          </p:cNvSpPr>
          <p:nvPr>
            <p:ph idx="1"/>
          </p:nvPr>
        </p:nvSpPr>
        <p:spPr>
          <a:xfrm>
            <a:off x="519113" y="914400"/>
            <a:ext cx="3844925" cy="1108075"/>
          </a:xfrm>
        </p:spPr>
        <p:txBody>
          <a:bodyPr>
            <a:spAutoFit/>
          </a:bodyPr>
          <a:lstStyle/>
          <a:p>
            <a:pPr>
              <a:buFont typeface="Arial" charset="0"/>
              <a:buChar char="•"/>
            </a:pPr>
            <a:r>
              <a:rPr lang="en-US" smtClean="0"/>
              <a:t>The </a:t>
            </a:r>
            <a:r>
              <a:rPr lang="en-US" b="1" smtClean="0"/>
              <a:t>product</a:t>
            </a:r>
            <a:r>
              <a:rPr lang="en-US" smtClean="0"/>
              <a:t> entity is a pattern entity used to create policy instances</a:t>
            </a:r>
          </a:p>
        </p:txBody>
      </p:sp>
      <p:sp>
        <p:nvSpPr>
          <p:cNvPr id="12295" name="AutoShape 34"/>
          <p:cNvSpPr>
            <a:spLocks noChangeArrowheads="1"/>
          </p:cNvSpPr>
          <p:nvPr/>
        </p:nvSpPr>
        <p:spPr bwMode="auto">
          <a:xfrm>
            <a:off x="5991225" y="1600200"/>
            <a:ext cx="795338" cy="800100"/>
          </a:xfrm>
          <a:prstGeom prst="rightArrow">
            <a:avLst>
              <a:gd name="adj1" fmla="val 57611"/>
              <a:gd name="adj2" fmla="val 39134"/>
            </a:avLst>
          </a:prstGeom>
          <a:solidFill>
            <a:schemeClr va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nvGrpSpPr>
          <p:cNvPr id="12297" name="Group 42"/>
          <p:cNvGrpSpPr>
            <a:grpSpLocks/>
          </p:cNvGrpSpPr>
          <p:nvPr/>
        </p:nvGrpSpPr>
        <p:grpSpPr bwMode="auto">
          <a:xfrm>
            <a:off x="4535488" y="1141413"/>
            <a:ext cx="1327150" cy="1495425"/>
            <a:chOff x="2422" y="2558"/>
            <a:chExt cx="655" cy="738"/>
          </a:xfrm>
        </p:grpSpPr>
        <p:grpSp>
          <p:nvGrpSpPr>
            <p:cNvPr id="12298" name="Group 43"/>
            <p:cNvGrpSpPr>
              <a:grpSpLocks/>
            </p:cNvGrpSpPr>
            <p:nvPr/>
          </p:nvGrpSpPr>
          <p:grpSpPr bwMode="auto">
            <a:xfrm>
              <a:off x="2825" y="2924"/>
              <a:ext cx="238" cy="350"/>
              <a:chOff x="3700" y="2848"/>
              <a:chExt cx="238" cy="350"/>
            </a:xfrm>
          </p:grpSpPr>
          <p:sp>
            <p:nvSpPr>
              <p:cNvPr id="12303" name="AutoShape 44"/>
              <p:cNvSpPr>
                <a:spLocks noChangeArrowheads="1"/>
              </p:cNvSpPr>
              <p:nvPr/>
            </p:nvSpPr>
            <p:spPr bwMode="auto">
              <a:xfrm rot="16736225" flipH="1">
                <a:off x="3669" y="3056"/>
                <a:ext cx="221" cy="63"/>
              </a:xfrm>
              <a:prstGeom prst="parallelogram">
                <a:avLst>
                  <a:gd name="adj" fmla="val 87698"/>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12304" name="AutoShape 45"/>
              <p:cNvSpPr>
                <a:spLocks noChangeArrowheads="1"/>
              </p:cNvSpPr>
              <p:nvPr/>
            </p:nvSpPr>
            <p:spPr bwMode="auto">
              <a:xfrm rot="4863775">
                <a:off x="3732" y="3052"/>
                <a:ext cx="227" cy="59"/>
              </a:xfrm>
              <a:prstGeom prst="parallelogram">
                <a:avLst>
                  <a:gd name="adj" fmla="val 96186"/>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12305" name="AutoShape 46"/>
              <p:cNvSpPr>
                <a:spLocks noChangeArrowheads="1"/>
              </p:cNvSpPr>
              <p:nvPr/>
            </p:nvSpPr>
            <p:spPr bwMode="ltGray">
              <a:xfrm>
                <a:off x="3700" y="2848"/>
                <a:ext cx="238" cy="237"/>
              </a:xfrm>
              <a:prstGeom prst="star16">
                <a:avLst>
                  <a:gd name="adj" fmla="val 37500"/>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12306" name="Oval 47"/>
              <p:cNvSpPr>
                <a:spLocks noChangeArrowheads="1"/>
              </p:cNvSpPr>
              <p:nvPr/>
            </p:nvSpPr>
            <p:spPr bwMode="auto">
              <a:xfrm>
                <a:off x="3744" y="2892"/>
                <a:ext cx="145" cy="145"/>
              </a:xfrm>
              <a:prstGeom prst="ellipse">
                <a:avLst/>
              </a:prstGeom>
              <a:solidFill>
                <a:srgbClr val="DDDDDD"/>
              </a:solidFill>
              <a:ln w="28575" algn="ctr">
                <a:solidFill>
                  <a:srgbClr val="FFFF00"/>
                </a:solidFill>
                <a:round/>
                <a:headEnd/>
                <a:tailEnd/>
              </a:ln>
            </p:spPr>
            <p:txBody>
              <a:bodyPr wrap="none" lIns="0" tIns="0" rIns="0" bIns="0" anchor="ctr">
                <a:spAutoFit/>
              </a:bodyPr>
              <a:lstStyle/>
              <a:p>
                <a:endParaRPr lang="en-US"/>
              </a:p>
            </p:txBody>
          </p:sp>
        </p:grpSp>
        <p:sp>
          <p:nvSpPr>
            <p:cNvPr id="12299" name="AutoShape 48"/>
            <p:cNvSpPr>
              <a:spLocks noChangeArrowheads="1"/>
            </p:cNvSpPr>
            <p:nvPr/>
          </p:nvSpPr>
          <p:spPr bwMode="auto">
            <a:xfrm rot="-5400000">
              <a:off x="2381" y="2599"/>
              <a:ext cx="738" cy="65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0" name="Freeform 49"/>
            <p:cNvSpPr>
              <a:spLocks/>
            </p:cNvSpPr>
            <p:nvPr/>
          </p:nvSpPr>
          <p:spPr bwMode="auto">
            <a:xfrm>
              <a:off x="2505" y="2594"/>
              <a:ext cx="161" cy="20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1" name="Freeform 50"/>
            <p:cNvSpPr>
              <a:spLocks/>
            </p:cNvSpPr>
            <p:nvPr/>
          </p:nvSpPr>
          <p:spPr bwMode="auto">
            <a:xfrm>
              <a:off x="2505" y="2827"/>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2" name="Freeform 51"/>
            <p:cNvSpPr>
              <a:spLocks/>
            </p:cNvSpPr>
            <p:nvPr/>
          </p:nvSpPr>
          <p:spPr bwMode="auto">
            <a:xfrm>
              <a:off x="2505" y="3060"/>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700" y="3085685"/>
            <a:ext cx="7256371" cy="325547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4508500" y="909638"/>
            <a:ext cx="1724025" cy="1652587"/>
            <a:chOff x="1707" y="1725"/>
            <a:chExt cx="918" cy="880"/>
          </a:xfrm>
        </p:grpSpPr>
        <p:sp>
          <p:nvSpPr>
            <p:cNvPr id="13345" name="Freeform 3"/>
            <p:cNvSpPr>
              <a:spLocks/>
            </p:cNvSpPr>
            <p:nvPr/>
          </p:nvSpPr>
          <p:spPr bwMode="auto">
            <a:xfrm>
              <a:off x="1830" y="1798"/>
              <a:ext cx="651" cy="328"/>
            </a:xfrm>
            <a:custGeom>
              <a:avLst/>
              <a:gdLst>
                <a:gd name="T0" fmla="*/ 2 w 936"/>
                <a:gd name="T1" fmla="*/ 15 h 470"/>
                <a:gd name="T2" fmla="*/ 13 w 936"/>
                <a:gd name="T3" fmla="*/ 10 h 470"/>
                <a:gd name="T4" fmla="*/ 14 w 936"/>
                <a:gd name="T5" fmla="*/ 9 h 470"/>
                <a:gd name="T6" fmla="*/ 17 w 936"/>
                <a:gd name="T7" fmla="*/ 8 h 470"/>
                <a:gd name="T8" fmla="*/ 23 w 936"/>
                <a:gd name="T9" fmla="*/ 4 h 470"/>
                <a:gd name="T10" fmla="*/ 28 w 936"/>
                <a:gd name="T11" fmla="*/ 1 h 470"/>
                <a:gd name="T12" fmla="*/ 32 w 936"/>
                <a:gd name="T13" fmla="*/ 1 h 470"/>
                <a:gd name="T14" fmla="*/ 35 w 936"/>
                <a:gd name="T15" fmla="*/ 1 h 470"/>
                <a:gd name="T16" fmla="*/ 45 w 936"/>
                <a:gd name="T17" fmla="*/ 0 h 470"/>
                <a:gd name="T18" fmla="*/ 51 w 936"/>
                <a:gd name="T19" fmla="*/ 1 h 470"/>
                <a:gd name="T20" fmla="*/ 61 w 936"/>
                <a:gd name="T21" fmla="*/ 1 h 470"/>
                <a:gd name="T22" fmla="*/ 63 w 936"/>
                <a:gd name="T23" fmla="*/ 1 h 470"/>
                <a:gd name="T24" fmla="*/ 65 w 936"/>
                <a:gd name="T25" fmla="*/ 2 h 470"/>
                <a:gd name="T26" fmla="*/ 67 w 936"/>
                <a:gd name="T27" fmla="*/ 3 h 470"/>
                <a:gd name="T28" fmla="*/ 72 w 936"/>
                <a:gd name="T29" fmla="*/ 11 h 470"/>
                <a:gd name="T30" fmla="*/ 72 w 936"/>
                <a:gd name="T31" fmla="*/ 20 h 470"/>
                <a:gd name="T32" fmla="*/ 72 w 936"/>
                <a:gd name="T33" fmla="*/ 20 h 470"/>
                <a:gd name="T34" fmla="*/ 74 w 936"/>
                <a:gd name="T35" fmla="*/ 21 h 470"/>
                <a:gd name="T36" fmla="*/ 74 w 936"/>
                <a:gd name="T37" fmla="*/ 25 h 470"/>
                <a:gd name="T38" fmla="*/ 73 w 936"/>
                <a:gd name="T39" fmla="*/ 28 h 470"/>
                <a:gd name="T40" fmla="*/ 71 w 936"/>
                <a:gd name="T41" fmla="*/ 28 h 470"/>
                <a:gd name="T42" fmla="*/ 69 w 936"/>
                <a:gd name="T43" fmla="*/ 29 h 470"/>
                <a:gd name="T44" fmla="*/ 67 w 936"/>
                <a:gd name="T45" fmla="*/ 30 h 470"/>
                <a:gd name="T46" fmla="*/ 67 w 936"/>
                <a:gd name="T47" fmla="*/ 32 h 470"/>
                <a:gd name="T48" fmla="*/ 66 w 936"/>
                <a:gd name="T49" fmla="*/ 35 h 470"/>
                <a:gd name="T50" fmla="*/ 63 w 936"/>
                <a:gd name="T51" fmla="*/ 36 h 470"/>
                <a:gd name="T52" fmla="*/ 59 w 936"/>
                <a:gd name="T53" fmla="*/ 35 h 470"/>
                <a:gd name="T54" fmla="*/ 57 w 936"/>
                <a:gd name="T55" fmla="*/ 33 h 470"/>
                <a:gd name="T56" fmla="*/ 56 w 936"/>
                <a:gd name="T57" fmla="*/ 31 h 470"/>
                <a:gd name="T58" fmla="*/ 49 w 936"/>
                <a:gd name="T59" fmla="*/ 31 h 470"/>
                <a:gd name="T60" fmla="*/ 48 w 936"/>
                <a:gd name="T61" fmla="*/ 33 h 470"/>
                <a:gd name="T62" fmla="*/ 45 w 936"/>
                <a:gd name="T63" fmla="*/ 35 h 470"/>
                <a:gd name="T64" fmla="*/ 42 w 936"/>
                <a:gd name="T65" fmla="*/ 35 h 470"/>
                <a:gd name="T66" fmla="*/ 40 w 936"/>
                <a:gd name="T67" fmla="*/ 34 h 470"/>
                <a:gd name="T68" fmla="*/ 39 w 936"/>
                <a:gd name="T69" fmla="*/ 36 h 470"/>
                <a:gd name="T70" fmla="*/ 35 w 936"/>
                <a:gd name="T71" fmla="*/ 38 h 470"/>
                <a:gd name="T72" fmla="*/ 33 w 936"/>
                <a:gd name="T73" fmla="*/ 38 h 470"/>
                <a:gd name="T74" fmla="*/ 29 w 936"/>
                <a:gd name="T75" fmla="*/ 36 h 470"/>
                <a:gd name="T76" fmla="*/ 28 w 936"/>
                <a:gd name="T77" fmla="*/ 33 h 470"/>
                <a:gd name="T78" fmla="*/ 26 w 936"/>
                <a:gd name="T79" fmla="*/ 33 h 470"/>
                <a:gd name="T80" fmla="*/ 18 w 936"/>
                <a:gd name="T81" fmla="*/ 33 h 470"/>
                <a:gd name="T82" fmla="*/ 17 w 936"/>
                <a:gd name="T83" fmla="*/ 36 h 470"/>
                <a:gd name="T84" fmla="*/ 14 w 936"/>
                <a:gd name="T85" fmla="*/ 38 h 470"/>
                <a:gd name="T86" fmla="*/ 10 w 936"/>
                <a:gd name="T87" fmla="*/ 38 h 470"/>
                <a:gd name="T88" fmla="*/ 7 w 936"/>
                <a:gd name="T89" fmla="*/ 36 h 470"/>
                <a:gd name="T90" fmla="*/ 6 w 936"/>
                <a:gd name="T91" fmla="*/ 34 h 470"/>
                <a:gd name="T92" fmla="*/ 5 w 936"/>
                <a:gd name="T93" fmla="*/ 31 h 470"/>
                <a:gd name="T94" fmla="*/ 4 w 936"/>
                <a:gd name="T95" fmla="*/ 29 h 470"/>
                <a:gd name="T96" fmla="*/ 2 w 936"/>
                <a:gd name="T97" fmla="*/ 29 h 470"/>
                <a:gd name="T98" fmla="*/ 1 w 936"/>
                <a:gd name="T99" fmla="*/ 28 h 470"/>
                <a:gd name="T100" fmla="*/ 0 w 936"/>
                <a:gd name="T101" fmla="*/ 24 h 470"/>
                <a:gd name="T102" fmla="*/ 0 w 936"/>
                <a:gd name="T103" fmla="*/ 22 h 470"/>
                <a:gd name="T104" fmla="*/ 1 w 936"/>
                <a:gd name="T105" fmla="*/ 20 h 470"/>
                <a:gd name="T106" fmla="*/ 2 w 936"/>
                <a:gd name="T107" fmla="*/ 15 h 47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36"/>
                <a:gd name="T163" fmla="*/ 0 h 470"/>
                <a:gd name="T164" fmla="*/ 936 w 936"/>
                <a:gd name="T165" fmla="*/ 470 h 47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36" h="470">
                  <a:moveTo>
                    <a:pt x="30" y="178"/>
                  </a:moveTo>
                  <a:lnTo>
                    <a:pt x="170" y="136"/>
                  </a:lnTo>
                  <a:lnTo>
                    <a:pt x="178" y="110"/>
                  </a:lnTo>
                  <a:lnTo>
                    <a:pt x="218" y="108"/>
                  </a:lnTo>
                  <a:lnTo>
                    <a:pt x="284" y="50"/>
                  </a:lnTo>
                  <a:lnTo>
                    <a:pt x="354" y="20"/>
                  </a:lnTo>
                  <a:lnTo>
                    <a:pt x="404" y="20"/>
                  </a:lnTo>
                  <a:lnTo>
                    <a:pt x="454" y="6"/>
                  </a:lnTo>
                  <a:lnTo>
                    <a:pt x="570" y="0"/>
                  </a:lnTo>
                  <a:lnTo>
                    <a:pt x="644" y="2"/>
                  </a:lnTo>
                  <a:lnTo>
                    <a:pt x="774" y="10"/>
                  </a:lnTo>
                  <a:lnTo>
                    <a:pt x="804" y="14"/>
                  </a:lnTo>
                  <a:lnTo>
                    <a:pt x="814" y="24"/>
                  </a:lnTo>
                  <a:lnTo>
                    <a:pt x="864" y="44"/>
                  </a:lnTo>
                  <a:lnTo>
                    <a:pt x="912" y="140"/>
                  </a:lnTo>
                  <a:lnTo>
                    <a:pt x="924" y="238"/>
                  </a:lnTo>
                  <a:lnTo>
                    <a:pt x="920" y="252"/>
                  </a:lnTo>
                  <a:lnTo>
                    <a:pt x="936" y="262"/>
                  </a:lnTo>
                  <a:lnTo>
                    <a:pt x="936" y="314"/>
                  </a:lnTo>
                  <a:lnTo>
                    <a:pt x="926" y="342"/>
                  </a:lnTo>
                  <a:lnTo>
                    <a:pt x="902" y="346"/>
                  </a:lnTo>
                  <a:lnTo>
                    <a:pt x="878" y="354"/>
                  </a:lnTo>
                  <a:lnTo>
                    <a:pt x="866" y="364"/>
                  </a:lnTo>
                  <a:lnTo>
                    <a:pt x="856" y="398"/>
                  </a:lnTo>
                  <a:lnTo>
                    <a:pt x="832" y="430"/>
                  </a:lnTo>
                  <a:lnTo>
                    <a:pt x="790" y="438"/>
                  </a:lnTo>
                  <a:lnTo>
                    <a:pt x="752" y="434"/>
                  </a:lnTo>
                  <a:lnTo>
                    <a:pt x="722" y="410"/>
                  </a:lnTo>
                  <a:lnTo>
                    <a:pt x="716" y="380"/>
                  </a:lnTo>
                  <a:lnTo>
                    <a:pt x="620" y="384"/>
                  </a:lnTo>
                  <a:lnTo>
                    <a:pt x="612" y="420"/>
                  </a:lnTo>
                  <a:lnTo>
                    <a:pt x="572" y="434"/>
                  </a:lnTo>
                  <a:lnTo>
                    <a:pt x="534" y="434"/>
                  </a:lnTo>
                  <a:lnTo>
                    <a:pt x="516" y="426"/>
                  </a:lnTo>
                  <a:lnTo>
                    <a:pt x="492" y="450"/>
                  </a:lnTo>
                  <a:lnTo>
                    <a:pt x="456" y="470"/>
                  </a:lnTo>
                  <a:lnTo>
                    <a:pt x="414" y="470"/>
                  </a:lnTo>
                  <a:lnTo>
                    <a:pt x="366" y="452"/>
                  </a:lnTo>
                  <a:lnTo>
                    <a:pt x="350" y="416"/>
                  </a:lnTo>
                  <a:lnTo>
                    <a:pt x="338" y="402"/>
                  </a:lnTo>
                  <a:lnTo>
                    <a:pt x="232" y="404"/>
                  </a:lnTo>
                  <a:lnTo>
                    <a:pt x="214" y="450"/>
                  </a:lnTo>
                  <a:lnTo>
                    <a:pt x="180" y="468"/>
                  </a:lnTo>
                  <a:lnTo>
                    <a:pt x="126" y="470"/>
                  </a:lnTo>
                  <a:lnTo>
                    <a:pt x="92" y="452"/>
                  </a:lnTo>
                  <a:lnTo>
                    <a:pt x="72" y="424"/>
                  </a:lnTo>
                  <a:lnTo>
                    <a:pt x="60" y="392"/>
                  </a:lnTo>
                  <a:lnTo>
                    <a:pt x="56" y="358"/>
                  </a:lnTo>
                  <a:lnTo>
                    <a:pt x="28" y="356"/>
                  </a:lnTo>
                  <a:lnTo>
                    <a:pt x="4" y="342"/>
                  </a:lnTo>
                  <a:lnTo>
                    <a:pt x="0" y="302"/>
                  </a:lnTo>
                  <a:lnTo>
                    <a:pt x="0" y="272"/>
                  </a:lnTo>
                  <a:lnTo>
                    <a:pt x="16" y="244"/>
                  </a:lnTo>
                  <a:lnTo>
                    <a:pt x="30" y="178"/>
                  </a:lnTo>
                  <a:close/>
                </a:path>
              </a:pathLst>
            </a:custGeom>
            <a:solidFill>
              <a:srgbClr val="6699FF"/>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346" name="Freeform 4"/>
            <p:cNvSpPr>
              <a:spLocks/>
            </p:cNvSpPr>
            <p:nvPr/>
          </p:nvSpPr>
          <p:spPr bwMode="auto">
            <a:xfrm>
              <a:off x="2336" y="1979"/>
              <a:ext cx="85" cy="114"/>
            </a:xfrm>
            <a:custGeom>
              <a:avLst/>
              <a:gdLst>
                <a:gd name="T0" fmla="*/ 0 w 365"/>
                <a:gd name="T1" fmla="*/ 0 h 486"/>
                <a:gd name="T2" fmla="*/ 0 w 365"/>
                <a:gd name="T3" fmla="*/ 0 h 486"/>
                <a:gd name="T4" fmla="*/ 0 w 365"/>
                <a:gd name="T5" fmla="*/ 0 h 486"/>
                <a:gd name="T6" fmla="*/ 0 w 365"/>
                <a:gd name="T7" fmla="*/ 0 h 486"/>
                <a:gd name="T8" fmla="*/ 0 w 365"/>
                <a:gd name="T9" fmla="*/ 0 h 486"/>
                <a:gd name="T10" fmla="*/ 0 w 365"/>
                <a:gd name="T11" fmla="*/ 0 h 486"/>
                <a:gd name="T12" fmla="*/ 0 w 365"/>
                <a:gd name="T13" fmla="*/ 0 h 486"/>
                <a:gd name="T14" fmla="*/ 0 w 365"/>
                <a:gd name="T15" fmla="*/ 0 h 486"/>
                <a:gd name="T16" fmla="*/ 0 w 365"/>
                <a:gd name="T17" fmla="*/ 0 h 486"/>
                <a:gd name="T18" fmla="*/ 0 w 365"/>
                <a:gd name="T19" fmla="*/ 0 h 486"/>
                <a:gd name="T20" fmla="*/ 0 w 365"/>
                <a:gd name="T21" fmla="*/ 0 h 486"/>
                <a:gd name="T22" fmla="*/ 0 w 365"/>
                <a:gd name="T23" fmla="*/ 0 h 486"/>
                <a:gd name="T24" fmla="*/ 0 w 365"/>
                <a:gd name="T25" fmla="*/ 0 h 486"/>
                <a:gd name="T26" fmla="*/ 0 w 365"/>
                <a:gd name="T27" fmla="*/ 0 h 486"/>
                <a:gd name="T28" fmla="*/ 0 w 365"/>
                <a:gd name="T29" fmla="*/ 0 h 486"/>
                <a:gd name="T30" fmla="*/ 0 w 365"/>
                <a:gd name="T31" fmla="*/ 0 h 486"/>
                <a:gd name="T32" fmla="*/ 0 w 365"/>
                <a:gd name="T33" fmla="*/ 0 h 486"/>
                <a:gd name="T34" fmla="*/ 0 w 365"/>
                <a:gd name="T35" fmla="*/ 0 h 486"/>
                <a:gd name="T36" fmla="*/ 0 w 365"/>
                <a:gd name="T37" fmla="*/ 0 h 486"/>
                <a:gd name="T38" fmla="*/ 0 w 365"/>
                <a:gd name="T39" fmla="*/ 0 h 4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5"/>
                <a:gd name="T61" fmla="*/ 0 h 486"/>
                <a:gd name="T62" fmla="*/ 365 w 365"/>
                <a:gd name="T63" fmla="*/ 486 h 4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5" h="486">
                  <a:moveTo>
                    <a:pt x="96" y="12"/>
                  </a:moveTo>
                  <a:lnTo>
                    <a:pt x="218" y="0"/>
                  </a:lnTo>
                  <a:lnTo>
                    <a:pt x="297" y="23"/>
                  </a:lnTo>
                  <a:lnTo>
                    <a:pt x="353" y="119"/>
                  </a:lnTo>
                  <a:lnTo>
                    <a:pt x="365" y="232"/>
                  </a:lnTo>
                  <a:lnTo>
                    <a:pt x="360" y="347"/>
                  </a:lnTo>
                  <a:lnTo>
                    <a:pt x="311" y="444"/>
                  </a:lnTo>
                  <a:lnTo>
                    <a:pt x="242" y="482"/>
                  </a:lnTo>
                  <a:lnTo>
                    <a:pt x="111" y="486"/>
                  </a:lnTo>
                  <a:lnTo>
                    <a:pt x="40" y="427"/>
                  </a:lnTo>
                  <a:lnTo>
                    <a:pt x="0" y="322"/>
                  </a:lnTo>
                  <a:lnTo>
                    <a:pt x="22" y="156"/>
                  </a:lnTo>
                  <a:lnTo>
                    <a:pt x="25" y="150"/>
                  </a:lnTo>
                  <a:lnTo>
                    <a:pt x="32" y="134"/>
                  </a:lnTo>
                  <a:lnTo>
                    <a:pt x="43" y="111"/>
                  </a:lnTo>
                  <a:lnTo>
                    <a:pt x="55" y="85"/>
                  </a:lnTo>
                  <a:lnTo>
                    <a:pt x="69" y="59"/>
                  </a:lnTo>
                  <a:lnTo>
                    <a:pt x="81" y="36"/>
                  </a:lnTo>
                  <a:lnTo>
                    <a:pt x="91" y="19"/>
                  </a:lnTo>
                  <a:lnTo>
                    <a:pt x="96"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7" name="Freeform 5"/>
            <p:cNvSpPr>
              <a:spLocks/>
            </p:cNvSpPr>
            <p:nvPr/>
          </p:nvSpPr>
          <p:spPr bwMode="auto">
            <a:xfrm>
              <a:off x="2172" y="1961"/>
              <a:ext cx="92" cy="130"/>
            </a:xfrm>
            <a:custGeom>
              <a:avLst/>
              <a:gdLst>
                <a:gd name="T0" fmla="*/ 0 w 396"/>
                <a:gd name="T1" fmla="*/ 0 h 564"/>
                <a:gd name="T2" fmla="*/ 0 w 396"/>
                <a:gd name="T3" fmla="*/ 0 h 564"/>
                <a:gd name="T4" fmla="*/ 0 w 396"/>
                <a:gd name="T5" fmla="*/ 0 h 564"/>
                <a:gd name="T6" fmla="*/ 0 w 396"/>
                <a:gd name="T7" fmla="*/ 0 h 564"/>
                <a:gd name="T8" fmla="*/ 0 w 396"/>
                <a:gd name="T9" fmla="*/ 0 h 564"/>
                <a:gd name="T10" fmla="*/ 0 w 396"/>
                <a:gd name="T11" fmla="*/ 0 h 564"/>
                <a:gd name="T12" fmla="*/ 0 w 396"/>
                <a:gd name="T13" fmla="*/ 0 h 564"/>
                <a:gd name="T14" fmla="*/ 0 w 396"/>
                <a:gd name="T15" fmla="*/ 0 h 564"/>
                <a:gd name="T16" fmla="*/ 0 w 396"/>
                <a:gd name="T17" fmla="*/ 0 h 564"/>
                <a:gd name="T18" fmla="*/ 0 w 396"/>
                <a:gd name="T19" fmla="*/ 0 h 564"/>
                <a:gd name="T20" fmla="*/ 0 w 396"/>
                <a:gd name="T21" fmla="*/ 0 h 564"/>
                <a:gd name="T22" fmla="*/ 0 w 396"/>
                <a:gd name="T23" fmla="*/ 0 h 564"/>
                <a:gd name="T24" fmla="*/ 0 w 396"/>
                <a:gd name="T25" fmla="*/ 0 h 564"/>
                <a:gd name="T26" fmla="*/ 0 w 396"/>
                <a:gd name="T27" fmla="*/ 0 h 564"/>
                <a:gd name="T28" fmla="*/ 0 w 396"/>
                <a:gd name="T29" fmla="*/ 0 h 564"/>
                <a:gd name="T30" fmla="*/ 0 w 396"/>
                <a:gd name="T31" fmla="*/ 0 h 564"/>
                <a:gd name="T32" fmla="*/ 0 w 396"/>
                <a:gd name="T33" fmla="*/ 0 h 564"/>
                <a:gd name="T34" fmla="*/ 0 w 396"/>
                <a:gd name="T35" fmla="*/ 0 h 564"/>
                <a:gd name="T36" fmla="*/ 0 w 396"/>
                <a:gd name="T37" fmla="*/ 0 h 564"/>
                <a:gd name="T38" fmla="*/ 0 w 396"/>
                <a:gd name="T39" fmla="*/ 0 h 564"/>
                <a:gd name="T40" fmla="*/ 0 w 396"/>
                <a:gd name="T41" fmla="*/ 0 h 564"/>
                <a:gd name="T42" fmla="*/ 0 w 396"/>
                <a:gd name="T43" fmla="*/ 0 h 564"/>
                <a:gd name="T44" fmla="*/ 0 w 396"/>
                <a:gd name="T45" fmla="*/ 0 h 564"/>
                <a:gd name="T46" fmla="*/ 0 w 396"/>
                <a:gd name="T47" fmla="*/ 0 h 564"/>
                <a:gd name="T48" fmla="*/ 0 w 396"/>
                <a:gd name="T49" fmla="*/ 0 h 5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6"/>
                <a:gd name="T76" fmla="*/ 0 h 564"/>
                <a:gd name="T77" fmla="*/ 396 w 396"/>
                <a:gd name="T78" fmla="*/ 564 h 5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6" h="564">
                  <a:moveTo>
                    <a:pt x="124" y="13"/>
                  </a:moveTo>
                  <a:lnTo>
                    <a:pt x="243" y="0"/>
                  </a:lnTo>
                  <a:lnTo>
                    <a:pt x="321" y="28"/>
                  </a:lnTo>
                  <a:lnTo>
                    <a:pt x="383" y="138"/>
                  </a:lnTo>
                  <a:lnTo>
                    <a:pt x="396" y="270"/>
                  </a:lnTo>
                  <a:lnTo>
                    <a:pt x="384" y="403"/>
                  </a:lnTo>
                  <a:lnTo>
                    <a:pt x="336" y="517"/>
                  </a:lnTo>
                  <a:lnTo>
                    <a:pt x="271" y="560"/>
                  </a:lnTo>
                  <a:lnTo>
                    <a:pt x="142" y="564"/>
                  </a:lnTo>
                  <a:lnTo>
                    <a:pt x="93" y="531"/>
                  </a:lnTo>
                  <a:lnTo>
                    <a:pt x="57" y="489"/>
                  </a:lnTo>
                  <a:lnTo>
                    <a:pt x="30" y="439"/>
                  </a:lnTo>
                  <a:lnTo>
                    <a:pt x="13" y="386"/>
                  </a:lnTo>
                  <a:lnTo>
                    <a:pt x="4" y="333"/>
                  </a:lnTo>
                  <a:lnTo>
                    <a:pt x="0" y="278"/>
                  </a:lnTo>
                  <a:lnTo>
                    <a:pt x="3" y="228"/>
                  </a:lnTo>
                  <a:lnTo>
                    <a:pt x="8" y="181"/>
                  </a:lnTo>
                  <a:lnTo>
                    <a:pt x="12" y="175"/>
                  </a:lnTo>
                  <a:lnTo>
                    <a:pt x="24" y="155"/>
                  </a:lnTo>
                  <a:lnTo>
                    <a:pt x="42" y="128"/>
                  </a:lnTo>
                  <a:lnTo>
                    <a:pt x="63" y="98"/>
                  </a:lnTo>
                  <a:lnTo>
                    <a:pt x="83" y="67"/>
                  </a:lnTo>
                  <a:lnTo>
                    <a:pt x="101" y="41"/>
                  </a:lnTo>
                  <a:lnTo>
                    <a:pt x="116" y="22"/>
                  </a:lnTo>
                  <a:lnTo>
                    <a:pt x="124" y="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8" name="Freeform 6"/>
            <p:cNvSpPr>
              <a:spLocks/>
            </p:cNvSpPr>
            <p:nvPr/>
          </p:nvSpPr>
          <p:spPr bwMode="auto">
            <a:xfrm>
              <a:off x="1839" y="1817"/>
              <a:ext cx="635" cy="259"/>
            </a:xfrm>
            <a:custGeom>
              <a:avLst/>
              <a:gdLst>
                <a:gd name="T0" fmla="*/ 0 w 2735"/>
                <a:gd name="T1" fmla="*/ 0 h 1116"/>
                <a:gd name="T2" fmla="*/ 0 w 2735"/>
                <a:gd name="T3" fmla="*/ 0 h 1116"/>
                <a:gd name="T4" fmla="*/ 0 w 2735"/>
                <a:gd name="T5" fmla="*/ 0 h 1116"/>
                <a:gd name="T6" fmla="*/ 0 w 2735"/>
                <a:gd name="T7" fmla="*/ 0 h 1116"/>
                <a:gd name="T8" fmla="*/ 0 w 2735"/>
                <a:gd name="T9" fmla="*/ 0 h 1116"/>
                <a:gd name="T10" fmla="*/ 0 w 2735"/>
                <a:gd name="T11" fmla="*/ 0 h 1116"/>
                <a:gd name="T12" fmla="*/ 0 w 2735"/>
                <a:gd name="T13" fmla="*/ 0 h 1116"/>
                <a:gd name="T14" fmla="*/ 0 w 2735"/>
                <a:gd name="T15" fmla="*/ 0 h 1116"/>
                <a:gd name="T16" fmla="*/ 0 w 2735"/>
                <a:gd name="T17" fmla="*/ 0 h 1116"/>
                <a:gd name="T18" fmla="*/ 0 w 2735"/>
                <a:gd name="T19" fmla="*/ 0 h 1116"/>
                <a:gd name="T20" fmla="*/ 0 w 2735"/>
                <a:gd name="T21" fmla="*/ 0 h 1116"/>
                <a:gd name="T22" fmla="*/ 0 w 2735"/>
                <a:gd name="T23" fmla="*/ 0 h 1116"/>
                <a:gd name="T24" fmla="*/ 0 w 2735"/>
                <a:gd name="T25" fmla="*/ 0 h 1116"/>
                <a:gd name="T26" fmla="*/ 0 w 2735"/>
                <a:gd name="T27" fmla="*/ 0 h 1116"/>
                <a:gd name="T28" fmla="*/ 0 w 2735"/>
                <a:gd name="T29" fmla="*/ 0 h 1116"/>
                <a:gd name="T30" fmla="*/ 0 w 2735"/>
                <a:gd name="T31" fmla="*/ 0 h 1116"/>
                <a:gd name="T32" fmla="*/ 0 w 2735"/>
                <a:gd name="T33" fmla="*/ 0 h 1116"/>
                <a:gd name="T34" fmla="*/ 0 w 2735"/>
                <a:gd name="T35" fmla="*/ 0 h 1116"/>
                <a:gd name="T36" fmla="*/ 0 w 2735"/>
                <a:gd name="T37" fmla="*/ 0 h 1116"/>
                <a:gd name="T38" fmla="*/ 0 w 2735"/>
                <a:gd name="T39" fmla="*/ 0 h 1116"/>
                <a:gd name="T40" fmla="*/ 0 w 2735"/>
                <a:gd name="T41" fmla="*/ 0 h 1116"/>
                <a:gd name="T42" fmla="*/ 0 w 2735"/>
                <a:gd name="T43" fmla="*/ 0 h 1116"/>
                <a:gd name="T44" fmla="*/ 0 w 2735"/>
                <a:gd name="T45" fmla="*/ 0 h 1116"/>
                <a:gd name="T46" fmla="*/ 0 w 2735"/>
                <a:gd name="T47" fmla="*/ 0 h 1116"/>
                <a:gd name="T48" fmla="*/ 0 w 2735"/>
                <a:gd name="T49" fmla="*/ 0 h 1116"/>
                <a:gd name="T50" fmla="*/ 0 w 2735"/>
                <a:gd name="T51" fmla="*/ 0 h 1116"/>
                <a:gd name="T52" fmla="*/ 0 w 2735"/>
                <a:gd name="T53" fmla="*/ 0 h 1116"/>
                <a:gd name="T54" fmla="*/ 0 w 2735"/>
                <a:gd name="T55" fmla="*/ 0 h 1116"/>
                <a:gd name="T56" fmla="*/ 0 w 2735"/>
                <a:gd name="T57" fmla="*/ 0 h 1116"/>
                <a:gd name="T58" fmla="*/ 0 w 2735"/>
                <a:gd name="T59" fmla="*/ 0 h 1116"/>
                <a:gd name="T60" fmla="*/ 0 w 2735"/>
                <a:gd name="T61" fmla="*/ 0 h 1116"/>
                <a:gd name="T62" fmla="*/ 0 w 2735"/>
                <a:gd name="T63" fmla="*/ 0 h 1116"/>
                <a:gd name="T64" fmla="*/ 0 w 2735"/>
                <a:gd name="T65" fmla="*/ 0 h 1116"/>
                <a:gd name="T66" fmla="*/ 0 w 2735"/>
                <a:gd name="T67" fmla="*/ 0 h 1116"/>
                <a:gd name="T68" fmla="*/ 0 w 2735"/>
                <a:gd name="T69" fmla="*/ 0 h 1116"/>
                <a:gd name="T70" fmla="*/ 0 w 2735"/>
                <a:gd name="T71" fmla="*/ 0 h 1116"/>
                <a:gd name="T72" fmla="*/ 0 w 2735"/>
                <a:gd name="T73" fmla="*/ 0 h 1116"/>
                <a:gd name="T74" fmla="*/ 0 w 2735"/>
                <a:gd name="T75" fmla="*/ 0 h 1116"/>
                <a:gd name="T76" fmla="*/ 0 w 2735"/>
                <a:gd name="T77" fmla="*/ 0 h 11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35"/>
                <a:gd name="T118" fmla="*/ 0 h 1116"/>
                <a:gd name="T119" fmla="*/ 2735 w 2735"/>
                <a:gd name="T120" fmla="*/ 1116 h 111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35" h="1116">
                  <a:moveTo>
                    <a:pt x="1223" y="7"/>
                  </a:moveTo>
                  <a:lnTo>
                    <a:pt x="966" y="42"/>
                  </a:lnTo>
                  <a:lnTo>
                    <a:pt x="941" y="50"/>
                  </a:lnTo>
                  <a:lnTo>
                    <a:pt x="916" y="60"/>
                  </a:lnTo>
                  <a:lnTo>
                    <a:pt x="893" y="72"/>
                  </a:lnTo>
                  <a:lnTo>
                    <a:pt x="871" y="85"/>
                  </a:lnTo>
                  <a:lnTo>
                    <a:pt x="849" y="98"/>
                  </a:lnTo>
                  <a:lnTo>
                    <a:pt x="828" y="113"/>
                  </a:lnTo>
                  <a:lnTo>
                    <a:pt x="807" y="128"/>
                  </a:lnTo>
                  <a:lnTo>
                    <a:pt x="787" y="145"/>
                  </a:lnTo>
                  <a:lnTo>
                    <a:pt x="767" y="161"/>
                  </a:lnTo>
                  <a:lnTo>
                    <a:pt x="747" y="179"/>
                  </a:lnTo>
                  <a:lnTo>
                    <a:pt x="728" y="197"/>
                  </a:lnTo>
                  <a:lnTo>
                    <a:pt x="709" y="214"/>
                  </a:lnTo>
                  <a:lnTo>
                    <a:pt x="689" y="232"/>
                  </a:lnTo>
                  <a:lnTo>
                    <a:pt x="670" y="250"/>
                  </a:lnTo>
                  <a:lnTo>
                    <a:pt x="651" y="268"/>
                  </a:lnTo>
                  <a:lnTo>
                    <a:pt x="631" y="285"/>
                  </a:lnTo>
                  <a:lnTo>
                    <a:pt x="527" y="289"/>
                  </a:lnTo>
                  <a:lnTo>
                    <a:pt x="516" y="341"/>
                  </a:lnTo>
                  <a:lnTo>
                    <a:pt x="580" y="340"/>
                  </a:lnTo>
                  <a:lnTo>
                    <a:pt x="190" y="442"/>
                  </a:lnTo>
                  <a:lnTo>
                    <a:pt x="73" y="493"/>
                  </a:lnTo>
                  <a:lnTo>
                    <a:pt x="50" y="591"/>
                  </a:lnTo>
                  <a:lnTo>
                    <a:pt x="33" y="683"/>
                  </a:lnTo>
                  <a:lnTo>
                    <a:pt x="0" y="718"/>
                  </a:lnTo>
                  <a:lnTo>
                    <a:pt x="3" y="831"/>
                  </a:lnTo>
                  <a:lnTo>
                    <a:pt x="18" y="928"/>
                  </a:lnTo>
                  <a:lnTo>
                    <a:pt x="78" y="965"/>
                  </a:lnTo>
                  <a:lnTo>
                    <a:pt x="226" y="967"/>
                  </a:lnTo>
                  <a:lnTo>
                    <a:pt x="283" y="1116"/>
                  </a:lnTo>
                  <a:lnTo>
                    <a:pt x="1045" y="1092"/>
                  </a:lnTo>
                  <a:lnTo>
                    <a:pt x="1022" y="954"/>
                  </a:lnTo>
                  <a:lnTo>
                    <a:pt x="1053" y="960"/>
                  </a:lnTo>
                  <a:lnTo>
                    <a:pt x="1070" y="887"/>
                  </a:lnTo>
                  <a:lnTo>
                    <a:pt x="1491" y="893"/>
                  </a:lnTo>
                  <a:lnTo>
                    <a:pt x="1493" y="997"/>
                  </a:lnTo>
                  <a:lnTo>
                    <a:pt x="1528" y="1047"/>
                  </a:lnTo>
                  <a:lnTo>
                    <a:pt x="1701" y="1042"/>
                  </a:lnTo>
                  <a:lnTo>
                    <a:pt x="2173" y="1034"/>
                  </a:lnTo>
                  <a:lnTo>
                    <a:pt x="2226" y="877"/>
                  </a:lnTo>
                  <a:lnTo>
                    <a:pt x="2400" y="871"/>
                  </a:lnTo>
                  <a:lnTo>
                    <a:pt x="2478" y="900"/>
                  </a:lnTo>
                  <a:lnTo>
                    <a:pt x="2488" y="958"/>
                  </a:lnTo>
                  <a:lnTo>
                    <a:pt x="2564" y="956"/>
                  </a:lnTo>
                  <a:lnTo>
                    <a:pt x="2596" y="923"/>
                  </a:lnTo>
                  <a:lnTo>
                    <a:pt x="2673" y="916"/>
                  </a:lnTo>
                  <a:lnTo>
                    <a:pt x="2723" y="875"/>
                  </a:lnTo>
                  <a:lnTo>
                    <a:pt x="2735" y="831"/>
                  </a:lnTo>
                  <a:lnTo>
                    <a:pt x="2724" y="717"/>
                  </a:lnTo>
                  <a:lnTo>
                    <a:pt x="2693" y="699"/>
                  </a:lnTo>
                  <a:lnTo>
                    <a:pt x="2684" y="498"/>
                  </a:lnTo>
                  <a:lnTo>
                    <a:pt x="2676" y="414"/>
                  </a:lnTo>
                  <a:lnTo>
                    <a:pt x="2626" y="276"/>
                  </a:lnTo>
                  <a:lnTo>
                    <a:pt x="2605" y="233"/>
                  </a:lnTo>
                  <a:lnTo>
                    <a:pt x="2587" y="197"/>
                  </a:lnTo>
                  <a:lnTo>
                    <a:pt x="2571" y="164"/>
                  </a:lnTo>
                  <a:lnTo>
                    <a:pt x="2555" y="134"/>
                  </a:lnTo>
                  <a:lnTo>
                    <a:pt x="2534" y="108"/>
                  </a:lnTo>
                  <a:lnTo>
                    <a:pt x="2509" y="83"/>
                  </a:lnTo>
                  <a:lnTo>
                    <a:pt x="2478" y="61"/>
                  </a:lnTo>
                  <a:lnTo>
                    <a:pt x="2437" y="39"/>
                  </a:lnTo>
                  <a:lnTo>
                    <a:pt x="1584" y="3"/>
                  </a:lnTo>
                  <a:lnTo>
                    <a:pt x="1580" y="3"/>
                  </a:lnTo>
                  <a:lnTo>
                    <a:pt x="1569" y="3"/>
                  </a:lnTo>
                  <a:lnTo>
                    <a:pt x="1551" y="3"/>
                  </a:lnTo>
                  <a:lnTo>
                    <a:pt x="1528" y="1"/>
                  </a:lnTo>
                  <a:lnTo>
                    <a:pt x="1500" y="1"/>
                  </a:lnTo>
                  <a:lnTo>
                    <a:pt x="1469" y="1"/>
                  </a:lnTo>
                  <a:lnTo>
                    <a:pt x="1436" y="0"/>
                  </a:lnTo>
                  <a:lnTo>
                    <a:pt x="1403" y="0"/>
                  </a:lnTo>
                  <a:lnTo>
                    <a:pt x="1369" y="0"/>
                  </a:lnTo>
                  <a:lnTo>
                    <a:pt x="1336" y="0"/>
                  </a:lnTo>
                  <a:lnTo>
                    <a:pt x="1306" y="0"/>
                  </a:lnTo>
                  <a:lnTo>
                    <a:pt x="1279" y="1"/>
                  </a:lnTo>
                  <a:lnTo>
                    <a:pt x="1256" y="1"/>
                  </a:lnTo>
                  <a:lnTo>
                    <a:pt x="1238" y="3"/>
                  </a:lnTo>
                  <a:lnTo>
                    <a:pt x="1227" y="4"/>
                  </a:lnTo>
                  <a:lnTo>
                    <a:pt x="1223" y="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9" name="Freeform 7"/>
            <p:cNvSpPr>
              <a:spLocks/>
            </p:cNvSpPr>
            <p:nvPr/>
          </p:nvSpPr>
          <p:spPr bwMode="auto">
            <a:xfrm>
              <a:off x="2076" y="1985"/>
              <a:ext cx="108" cy="131"/>
            </a:xfrm>
            <a:custGeom>
              <a:avLst/>
              <a:gdLst>
                <a:gd name="T0" fmla="*/ 0 w 470"/>
                <a:gd name="T1" fmla="*/ 0 h 564"/>
                <a:gd name="T2" fmla="*/ 0 w 470"/>
                <a:gd name="T3" fmla="*/ 0 h 564"/>
                <a:gd name="T4" fmla="*/ 0 w 470"/>
                <a:gd name="T5" fmla="*/ 0 h 564"/>
                <a:gd name="T6" fmla="*/ 0 w 470"/>
                <a:gd name="T7" fmla="*/ 0 h 564"/>
                <a:gd name="T8" fmla="*/ 0 w 470"/>
                <a:gd name="T9" fmla="*/ 0 h 564"/>
                <a:gd name="T10" fmla="*/ 0 w 470"/>
                <a:gd name="T11" fmla="*/ 0 h 564"/>
                <a:gd name="T12" fmla="*/ 0 w 470"/>
                <a:gd name="T13" fmla="*/ 0 h 564"/>
                <a:gd name="T14" fmla="*/ 0 w 470"/>
                <a:gd name="T15" fmla="*/ 0 h 564"/>
                <a:gd name="T16" fmla="*/ 0 w 470"/>
                <a:gd name="T17" fmla="*/ 0 h 564"/>
                <a:gd name="T18" fmla="*/ 0 w 470"/>
                <a:gd name="T19" fmla="*/ 0 h 564"/>
                <a:gd name="T20" fmla="*/ 0 w 470"/>
                <a:gd name="T21" fmla="*/ 0 h 564"/>
                <a:gd name="T22" fmla="*/ 0 w 470"/>
                <a:gd name="T23" fmla="*/ 0 h 564"/>
                <a:gd name="T24" fmla="*/ 0 w 470"/>
                <a:gd name="T25" fmla="*/ 0 h 564"/>
                <a:gd name="T26" fmla="*/ 0 w 470"/>
                <a:gd name="T27" fmla="*/ 0 h 564"/>
                <a:gd name="T28" fmla="*/ 0 w 470"/>
                <a:gd name="T29" fmla="*/ 0 h 564"/>
                <a:gd name="T30" fmla="*/ 0 w 470"/>
                <a:gd name="T31" fmla="*/ 0 h 564"/>
                <a:gd name="T32" fmla="*/ 0 w 470"/>
                <a:gd name="T33" fmla="*/ 0 h 564"/>
                <a:gd name="T34" fmla="*/ 0 w 470"/>
                <a:gd name="T35" fmla="*/ 0 h 564"/>
                <a:gd name="T36" fmla="*/ 0 w 470"/>
                <a:gd name="T37" fmla="*/ 0 h 564"/>
                <a:gd name="T38" fmla="*/ 0 w 470"/>
                <a:gd name="T39" fmla="*/ 0 h 564"/>
                <a:gd name="T40" fmla="*/ 0 w 470"/>
                <a:gd name="T41" fmla="*/ 0 h 564"/>
                <a:gd name="T42" fmla="*/ 0 w 470"/>
                <a:gd name="T43" fmla="*/ 0 h 564"/>
                <a:gd name="T44" fmla="*/ 0 w 470"/>
                <a:gd name="T45" fmla="*/ 0 h 564"/>
                <a:gd name="T46" fmla="*/ 0 w 470"/>
                <a:gd name="T47" fmla="*/ 0 h 564"/>
                <a:gd name="T48" fmla="*/ 0 w 470"/>
                <a:gd name="T49" fmla="*/ 0 h 5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0"/>
                <a:gd name="T76" fmla="*/ 0 h 564"/>
                <a:gd name="T77" fmla="*/ 470 w 470"/>
                <a:gd name="T78" fmla="*/ 564 h 5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0" h="564">
                  <a:moveTo>
                    <a:pt x="147" y="15"/>
                  </a:moveTo>
                  <a:lnTo>
                    <a:pt x="290" y="0"/>
                  </a:lnTo>
                  <a:lnTo>
                    <a:pt x="382" y="27"/>
                  </a:lnTo>
                  <a:lnTo>
                    <a:pt x="455" y="137"/>
                  </a:lnTo>
                  <a:lnTo>
                    <a:pt x="470" y="269"/>
                  </a:lnTo>
                  <a:lnTo>
                    <a:pt x="455" y="401"/>
                  </a:lnTo>
                  <a:lnTo>
                    <a:pt x="398" y="516"/>
                  </a:lnTo>
                  <a:lnTo>
                    <a:pt x="318" y="560"/>
                  </a:lnTo>
                  <a:lnTo>
                    <a:pt x="166" y="564"/>
                  </a:lnTo>
                  <a:lnTo>
                    <a:pt x="109" y="531"/>
                  </a:lnTo>
                  <a:lnTo>
                    <a:pt x="65" y="489"/>
                  </a:lnTo>
                  <a:lnTo>
                    <a:pt x="34" y="440"/>
                  </a:lnTo>
                  <a:lnTo>
                    <a:pt x="15" y="388"/>
                  </a:lnTo>
                  <a:lnTo>
                    <a:pt x="2" y="333"/>
                  </a:lnTo>
                  <a:lnTo>
                    <a:pt x="0" y="279"/>
                  </a:lnTo>
                  <a:lnTo>
                    <a:pt x="2" y="228"/>
                  </a:lnTo>
                  <a:lnTo>
                    <a:pt x="9" y="182"/>
                  </a:lnTo>
                  <a:lnTo>
                    <a:pt x="15" y="175"/>
                  </a:lnTo>
                  <a:lnTo>
                    <a:pt x="30" y="156"/>
                  </a:lnTo>
                  <a:lnTo>
                    <a:pt x="50" y="128"/>
                  </a:lnTo>
                  <a:lnTo>
                    <a:pt x="73" y="98"/>
                  </a:lnTo>
                  <a:lnTo>
                    <a:pt x="98" y="68"/>
                  </a:lnTo>
                  <a:lnTo>
                    <a:pt x="120" y="41"/>
                  </a:lnTo>
                  <a:lnTo>
                    <a:pt x="138" y="22"/>
                  </a:lnTo>
                  <a:lnTo>
                    <a:pt x="147"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0" name="Freeform 8"/>
            <p:cNvSpPr>
              <a:spLocks/>
            </p:cNvSpPr>
            <p:nvPr/>
          </p:nvSpPr>
          <p:spPr bwMode="auto">
            <a:xfrm>
              <a:off x="1880" y="1983"/>
              <a:ext cx="109" cy="132"/>
            </a:xfrm>
            <a:custGeom>
              <a:avLst/>
              <a:gdLst>
                <a:gd name="T0" fmla="*/ 0 w 470"/>
                <a:gd name="T1" fmla="*/ 0 h 565"/>
                <a:gd name="T2" fmla="*/ 0 w 470"/>
                <a:gd name="T3" fmla="*/ 0 h 565"/>
                <a:gd name="T4" fmla="*/ 0 w 470"/>
                <a:gd name="T5" fmla="*/ 0 h 565"/>
                <a:gd name="T6" fmla="*/ 0 w 470"/>
                <a:gd name="T7" fmla="*/ 0 h 565"/>
                <a:gd name="T8" fmla="*/ 0 w 470"/>
                <a:gd name="T9" fmla="*/ 0 h 565"/>
                <a:gd name="T10" fmla="*/ 0 w 470"/>
                <a:gd name="T11" fmla="*/ 0 h 565"/>
                <a:gd name="T12" fmla="*/ 0 w 470"/>
                <a:gd name="T13" fmla="*/ 0 h 565"/>
                <a:gd name="T14" fmla="*/ 0 w 470"/>
                <a:gd name="T15" fmla="*/ 0 h 565"/>
                <a:gd name="T16" fmla="*/ 0 w 470"/>
                <a:gd name="T17" fmla="*/ 0 h 565"/>
                <a:gd name="T18" fmla="*/ 0 w 470"/>
                <a:gd name="T19" fmla="*/ 0 h 565"/>
                <a:gd name="T20" fmla="*/ 0 w 470"/>
                <a:gd name="T21" fmla="*/ 0 h 565"/>
                <a:gd name="T22" fmla="*/ 0 w 470"/>
                <a:gd name="T23" fmla="*/ 0 h 565"/>
                <a:gd name="T24" fmla="*/ 0 w 470"/>
                <a:gd name="T25" fmla="*/ 0 h 565"/>
                <a:gd name="T26" fmla="*/ 0 w 470"/>
                <a:gd name="T27" fmla="*/ 0 h 565"/>
                <a:gd name="T28" fmla="*/ 0 w 470"/>
                <a:gd name="T29" fmla="*/ 0 h 565"/>
                <a:gd name="T30" fmla="*/ 0 w 470"/>
                <a:gd name="T31" fmla="*/ 0 h 565"/>
                <a:gd name="T32" fmla="*/ 0 w 470"/>
                <a:gd name="T33" fmla="*/ 0 h 565"/>
                <a:gd name="T34" fmla="*/ 0 w 470"/>
                <a:gd name="T35" fmla="*/ 0 h 565"/>
                <a:gd name="T36" fmla="*/ 0 w 470"/>
                <a:gd name="T37" fmla="*/ 0 h 565"/>
                <a:gd name="T38" fmla="*/ 0 w 470"/>
                <a:gd name="T39" fmla="*/ 0 h 565"/>
                <a:gd name="T40" fmla="*/ 0 w 470"/>
                <a:gd name="T41" fmla="*/ 0 h 565"/>
                <a:gd name="T42" fmla="*/ 0 w 470"/>
                <a:gd name="T43" fmla="*/ 0 h 565"/>
                <a:gd name="T44" fmla="*/ 0 w 470"/>
                <a:gd name="T45" fmla="*/ 0 h 565"/>
                <a:gd name="T46" fmla="*/ 0 w 470"/>
                <a:gd name="T47" fmla="*/ 0 h 565"/>
                <a:gd name="T48" fmla="*/ 0 w 470"/>
                <a:gd name="T49" fmla="*/ 0 h 5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0"/>
                <a:gd name="T76" fmla="*/ 0 h 565"/>
                <a:gd name="T77" fmla="*/ 470 w 470"/>
                <a:gd name="T78" fmla="*/ 565 h 5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0" h="565">
                  <a:moveTo>
                    <a:pt x="149" y="15"/>
                  </a:moveTo>
                  <a:lnTo>
                    <a:pt x="291" y="0"/>
                  </a:lnTo>
                  <a:lnTo>
                    <a:pt x="383" y="27"/>
                  </a:lnTo>
                  <a:lnTo>
                    <a:pt x="457" y="138"/>
                  </a:lnTo>
                  <a:lnTo>
                    <a:pt x="470" y="269"/>
                  </a:lnTo>
                  <a:lnTo>
                    <a:pt x="457" y="403"/>
                  </a:lnTo>
                  <a:lnTo>
                    <a:pt x="399" y="516"/>
                  </a:lnTo>
                  <a:lnTo>
                    <a:pt x="319" y="560"/>
                  </a:lnTo>
                  <a:lnTo>
                    <a:pt x="167" y="565"/>
                  </a:lnTo>
                  <a:lnTo>
                    <a:pt x="110" y="532"/>
                  </a:lnTo>
                  <a:lnTo>
                    <a:pt x="66" y="490"/>
                  </a:lnTo>
                  <a:lnTo>
                    <a:pt x="34" y="441"/>
                  </a:lnTo>
                  <a:lnTo>
                    <a:pt x="15" y="388"/>
                  </a:lnTo>
                  <a:lnTo>
                    <a:pt x="4" y="334"/>
                  </a:lnTo>
                  <a:lnTo>
                    <a:pt x="0" y="280"/>
                  </a:lnTo>
                  <a:lnTo>
                    <a:pt x="4" y="229"/>
                  </a:lnTo>
                  <a:lnTo>
                    <a:pt x="11" y="183"/>
                  </a:lnTo>
                  <a:lnTo>
                    <a:pt x="17" y="176"/>
                  </a:lnTo>
                  <a:lnTo>
                    <a:pt x="32" y="157"/>
                  </a:lnTo>
                  <a:lnTo>
                    <a:pt x="52" y="129"/>
                  </a:lnTo>
                  <a:lnTo>
                    <a:pt x="75" y="98"/>
                  </a:lnTo>
                  <a:lnTo>
                    <a:pt x="100" y="68"/>
                  </a:lnTo>
                  <a:lnTo>
                    <a:pt x="122" y="41"/>
                  </a:lnTo>
                  <a:lnTo>
                    <a:pt x="140" y="22"/>
                  </a:lnTo>
                  <a:lnTo>
                    <a:pt x="149"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1" name="Freeform 9"/>
            <p:cNvSpPr>
              <a:spLocks/>
            </p:cNvSpPr>
            <p:nvPr/>
          </p:nvSpPr>
          <p:spPr bwMode="auto">
            <a:xfrm>
              <a:off x="2105" y="1805"/>
              <a:ext cx="280" cy="21"/>
            </a:xfrm>
            <a:custGeom>
              <a:avLst/>
              <a:gdLst>
                <a:gd name="T0" fmla="*/ 0 w 1206"/>
                <a:gd name="T1" fmla="*/ 0 h 93"/>
                <a:gd name="T2" fmla="*/ 0 w 1206"/>
                <a:gd name="T3" fmla="*/ 0 h 93"/>
                <a:gd name="T4" fmla="*/ 0 w 1206"/>
                <a:gd name="T5" fmla="*/ 0 h 93"/>
                <a:gd name="T6" fmla="*/ 0 w 1206"/>
                <a:gd name="T7" fmla="*/ 0 h 93"/>
                <a:gd name="T8" fmla="*/ 0 w 1206"/>
                <a:gd name="T9" fmla="*/ 0 h 93"/>
                <a:gd name="T10" fmla="*/ 0 w 1206"/>
                <a:gd name="T11" fmla="*/ 0 h 93"/>
                <a:gd name="T12" fmla="*/ 0 w 1206"/>
                <a:gd name="T13" fmla="*/ 0 h 93"/>
                <a:gd name="T14" fmla="*/ 0 w 1206"/>
                <a:gd name="T15" fmla="*/ 0 h 93"/>
                <a:gd name="T16" fmla="*/ 0 w 1206"/>
                <a:gd name="T17" fmla="*/ 0 h 93"/>
                <a:gd name="T18" fmla="*/ 0 w 1206"/>
                <a:gd name="T19" fmla="*/ 0 h 93"/>
                <a:gd name="T20" fmla="*/ 0 w 1206"/>
                <a:gd name="T21" fmla="*/ 0 h 93"/>
                <a:gd name="T22" fmla="*/ 0 w 1206"/>
                <a:gd name="T23" fmla="*/ 0 h 93"/>
                <a:gd name="T24" fmla="*/ 0 w 1206"/>
                <a:gd name="T25" fmla="*/ 0 h 93"/>
                <a:gd name="T26" fmla="*/ 0 w 1206"/>
                <a:gd name="T27" fmla="*/ 0 h 93"/>
                <a:gd name="T28" fmla="*/ 0 w 1206"/>
                <a:gd name="T29" fmla="*/ 0 h 93"/>
                <a:gd name="T30" fmla="*/ 0 w 1206"/>
                <a:gd name="T31" fmla="*/ 0 h 93"/>
                <a:gd name="T32" fmla="*/ 0 w 1206"/>
                <a:gd name="T33" fmla="*/ 0 h 93"/>
                <a:gd name="T34" fmla="*/ 0 w 1206"/>
                <a:gd name="T35" fmla="*/ 0 h 93"/>
                <a:gd name="T36" fmla="*/ 0 w 1206"/>
                <a:gd name="T37" fmla="*/ 0 h 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6"/>
                <a:gd name="T58" fmla="*/ 0 h 93"/>
                <a:gd name="T59" fmla="*/ 1206 w 1206"/>
                <a:gd name="T60" fmla="*/ 93 h 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6" h="93">
                  <a:moveTo>
                    <a:pt x="70" y="59"/>
                  </a:moveTo>
                  <a:lnTo>
                    <a:pt x="94" y="33"/>
                  </a:lnTo>
                  <a:lnTo>
                    <a:pt x="606" y="0"/>
                  </a:lnTo>
                  <a:lnTo>
                    <a:pt x="1179" y="36"/>
                  </a:lnTo>
                  <a:lnTo>
                    <a:pt x="1206" y="93"/>
                  </a:lnTo>
                  <a:lnTo>
                    <a:pt x="1095" y="86"/>
                  </a:lnTo>
                  <a:lnTo>
                    <a:pt x="1084" y="61"/>
                  </a:lnTo>
                  <a:lnTo>
                    <a:pt x="928" y="46"/>
                  </a:lnTo>
                  <a:lnTo>
                    <a:pt x="949" y="75"/>
                  </a:lnTo>
                  <a:lnTo>
                    <a:pt x="841" y="87"/>
                  </a:lnTo>
                  <a:lnTo>
                    <a:pt x="833" y="40"/>
                  </a:lnTo>
                  <a:lnTo>
                    <a:pt x="682" y="34"/>
                  </a:lnTo>
                  <a:lnTo>
                    <a:pt x="682" y="64"/>
                  </a:lnTo>
                  <a:lnTo>
                    <a:pt x="573" y="68"/>
                  </a:lnTo>
                  <a:lnTo>
                    <a:pt x="571" y="33"/>
                  </a:lnTo>
                  <a:lnTo>
                    <a:pt x="280" y="37"/>
                  </a:lnTo>
                  <a:lnTo>
                    <a:pt x="282" y="78"/>
                  </a:lnTo>
                  <a:lnTo>
                    <a:pt x="0" y="86"/>
                  </a:lnTo>
                  <a:lnTo>
                    <a:pt x="70" y="59"/>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2" name="Freeform 10"/>
            <p:cNvSpPr>
              <a:spLocks/>
            </p:cNvSpPr>
            <p:nvPr/>
          </p:nvSpPr>
          <p:spPr bwMode="auto">
            <a:xfrm>
              <a:off x="2123" y="2004"/>
              <a:ext cx="53" cy="100"/>
            </a:xfrm>
            <a:custGeom>
              <a:avLst/>
              <a:gdLst>
                <a:gd name="T0" fmla="*/ 0 w 228"/>
                <a:gd name="T1" fmla="*/ 0 h 429"/>
                <a:gd name="T2" fmla="*/ 0 w 228"/>
                <a:gd name="T3" fmla="*/ 0 h 429"/>
                <a:gd name="T4" fmla="*/ 0 w 228"/>
                <a:gd name="T5" fmla="*/ 0 h 429"/>
                <a:gd name="T6" fmla="*/ 0 w 228"/>
                <a:gd name="T7" fmla="*/ 0 h 429"/>
                <a:gd name="T8" fmla="*/ 0 w 228"/>
                <a:gd name="T9" fmla="*/ 0 h 429"/>
                <a:gd name="T10" fmla="*/ 0 w 228"/>
                <a:gd name="T11" fmla="*/ 0 h 429"/>
                <a:gd name="T12" fmla="*/ 0 w 228"/>
                <a:gd name="T13" fmla="*/ 0 h 429"/>
                <a:gd name="T14" fmla="*/ 0 w 228"/>
                <a:gd name="T15" fmla="*/ 0 h 429"/>
                <a:gd name="T16" fmla="*/ 0 w 228"/>
                <a:gd name="T17" fmla="*/ 0 h 429"/>
                <a:gd name="T18" fmla="*/ 0 w 228"/>
                <a:gd name="T19" fmla="*/ 0 h 429"/>
                <a:gd name="T20" fmla="*/ 0 w 228"/>
                <a:gd name="T21" fmla="*/ 0 h 429"/>
                <a:gd name="T22" fmla="*/ 0 w 228"/>
                <a:gd name="T23" fmla="*/ 0 h 429"/>
                <a:gd name="T24" fmla="*/ 0 w 228"/>
                <a:gd name="T25" fmla="*/ 0 h 429"/>
                <a:gd name="T26" fmla="*/ 0 w 228"/>
                <a:gd name="T27" fmla="*/ 0 h 429"/>
                <a:gd name="T28" fmla="*/ 0 w 228"/>
                <a:gd name="T29" fmla="*/ 0 h 429"/>
                <a:gd name="T30" fmla="*/ 0 w 228"/>
                <a:gd name="T31" fmla="*/ 0 h 429"/>
                <a:gd name="T32" fmla="*/ 0 w 228"/>
                <a:gd name="T33" fmla="*/ 0 h 429"/>
                <a:gd name="T34" fmla="*/ 0 w 228"/>
                <a:gd name="T35" fmla="*/ 0 h 429"/>
                <a:gd name="T36" fmla="*/ 0 w 228"/>
                <a:gd name="T37" fmla="*/ 0 h 429"/>
                <a:gd name="T38" fmla="*/ 0 w 228"/>
                <a:gd name="T39" fmla="*/ 0 h 429"/>
                <a:gd name="T40" fmla="*/ 0 w 228"/>
                <a:gd name="T41" fmla="*/ 0 h 429"/>
                <a:gd name="T42" fmla="*/ 0 w 228"/>
                <a:gd name="T43" fmla="*/ 0 h 429"/>
                <a:gd name="T44" fmla="*/ 0 w 228"/>
                <a:gd name="T45" fmla="*/ 0 h 429"/>
                <a:gd name="T46" fmla="*/ 0 w 228"/>
                <a:gd name="T47" fmla="*/ 0 h 429"/>
                <a:gd name="T48" fmla="*/ 0 w 228"/>
                <a:gd name="T49" fmla="*/ 0 h 429"/>
                <a:gd name="T50" fmla="*/ 0 w 228"/>
                <a:gd name="T51" fmla="*/ 0 h 429"/>
                <a:gd name="T52" fmla="*/ 0 w 228"/>
                <a:gd name="T53" fmla="*/ 0 h 429"/>
                <a:gd name="T54" fmla="*/ 0 w 228"/>
                <a:gd name="T55" fmla="*/ 0 h 429"/>
                <a:gd name="T56" fmla="*/ 0 w 228"/>
                <a:gd name="T57" fmla="*/ 0 h 429"/>
                <a:gd name="T58" fmla="*/ 0 w 228"/>
                <a:gd name="T59" fmla="*/ 0 h 429"/>
                <a:gd name="T60" fmla="*/ 0 w 228"/>
                <a:gd name="T61" fmla="*/ 0 h 429"/>
                <a:gd name="T62" fmla="*/ 0 w 228"/>
                <a:gd name="T63" fmla="*/ 0 h 429"/>
                <a:gd name="T64" fmla="*/ 0 w 228"/>
                <a:gd name="T65" fmla="*/ 0 h 4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8"/>
                <a:gd name="T100" fmla="*/ 0 h 429"/>
                <a:gd name="T101" fmla="*/ 228 w 228"/>
                <a:gd name="T102" fmla="*/ 429 h 42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8" h="429">
                  <a:moveTo>
                    <a:pt x="108" y="0"/>
                  </a:moveTo>
                  <a:lnTo>
                    <a:pt x="131" y="4"/>
                  </a:lnTo>
                  <a:lnTo>
                    <a:pt x="153" y="16"/>
                  </a:lnTo>
                  <a:lnTo>
                    <a:pt x="172" y="35"/>
                  </a:lnTo>
                  <a:lnTo>
                    <a:pt x="190" y="60"/>
                  </a:lnTo>
                  <a:lnTo>
                    <a:pt x="205" y="91"/>
                  </a:lnTo>
                  <a:lnTo>
                    <a:pt x="216" y="128"/>
                  </a:lnTo>
                  <a:lnTo>
                    <a:pt x="224" y="168"/>
                  </a:lnTo>
                  <a:lnTo>
                    <a:pt x="228" y="212"/>
                  </a:lnTo>
                  <a:lnTo>
                    <a:pt x="227" y="254"/>
                  </a:lnTo>
                  <a:lnTo>
                    <a:pt x="223" y="295"/>
                  </a:lnTo>
                  <a:lnTo>
                    <a:pt x="213" y="332"/>
                  </a:lnTo>
                  <a:lnTo>
                    <a:pt x="199" y="363"/>
                  </a:lnTo>
                  <a:lnTo>
                    <a:pt x="184" y="389"/>
                  </a:lnTo>
                  <a:lnTo>
                    <a:pt x="165" y="410"/>
                  </a:lnTo>
                  <a:lnTo>
                    <a:pt x="145" y="423"/>
                  </a:lnTo>
                  <a:lnTo>
                    <a:pt x="122" y="429"/>
                  </a:lnTo>
                  <a:lnTo>
                    <a:pt x="98" y="425"/>
                  </a:lnTo>
                  <a:lnTo>
                    <a:pt x="76" y="412"/>
                  </a:lnTo>
                  <a:lnTo>
                    <a:pt x="56" y="393"/>
                  </a:lnTo>
                  <a:lnTo>
                    <a:pt x="38" y="369"/>
                  </a:lnTo>
                  <a:lnTo>
                    <a:pt x="23" y="337"/>
                  </a:lnTo>
                  <a:lnTo>
                    <a:pt x="12" y="300"/>
                  </a:lnTo>
                  <a:lnTo>
                    <a:pt x="4" y="261"/>
                  </a:lnTo>
                  <a:lnTo>
                    <a:pt x="0" y="218"/>
                  </a:lnTo>
                  <a:lnTo>
                    <a:pt x="1" y="176"/>
                  </a:lnTo>
                  <a:lnTo>
                    <a:pt x="7" y="135"/>
                  </a:lnTo>
                  <a:lnTo>
                    <a:pt x="16" y="98"/>
                  </a:lnTo>
                  <a:lnTo>
                    <a:pt x="30" y="65"/>
                  </a:lnTo>
                  <a:lnTo>
                    <a:pt x="45" y="39"/>
                  </a:lnTo>
                  <a:lnTo>
                    <a:pt x="64" y="19"/>
                  </a:lnTo>
                  <a:lnTo>
                    <a:pt x="85" y="5"/>
                  </a:lnTo>
                  <a:lnTo>
                    <a:pt x="108" y="0"/>
                  </a:lnTo>
                  <a:close/>
                </a:path>
              </a:pathLst>
            </a:custGeom>
            <a:solidFill>
              <a:srgbClr val="000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3" name="Freeform 11"/>
            <p:cNvSpPr>
              <a:spLocks/>
            </p:cNvSpPr>
            <p:nvPr/>
          </p:nvSpPr>
          <p:spPr bwMode="auto">
            <a:xfrm>
              <a:off x="1991" y="1896"/>
              <a:ext cx="119" cy="32"/>
            </a:xfrm>
            <a:custGeom>
              <a:avLst/>
              <a:gdLst>
                <a:gd name="T0" fmla="*/ 0 w 511"/>
                <a:gd name="T1" fmla="*/ 0 h 137"/>
                <a:gd name="T2" fmla="*/ 0 w 511"/>
                <a:gd name="T3" fmla="*/ 0 h 137"/>
                <a:gd name="T4" fmla="*/ 0 w 511"/>
                <a:gd name="T5" fmla="*/ 0 h 137"/>
                <a:gd name="T6" fmla="*/ 0 w 511"/>
                <a:gd name="T7" fmla="*/ 0 h 137"/>
                <a:gd name="T8" fmla="*/ 0 w 511"/>
                <a:gd name="T9" fmla="*/ 0 h 137"/>
                <a:gd name="T10" fmla="*/ 0 w 511"/>
                <a:gd name="T11" fmla="*/ 0 h 137"/>
                <a:gd name="T12" fmla="*/ 0 w 511"/>
                <a:gd name="T13" fmla="*/ 0 h 137"/>
                <a:gd name="T14" fmla="*/ 0 60000 65536"/>
                <a:gd name="T15" fmla="*/ 0 60000 65536"/>
                <a:gd name="T16" fmla="*/ 0 60000 65536"/>
                <a:gd name="T17" fmla="*/ 0 60000 65536"/>
                <a:gd name="T18" fmla="*/ 0 60000 65536"/>
                <a:gd name="T19" fmla="*/ 0 60000 65536"/>
                <a:gd name="T20" fmla="*/ 0 60000 65536"/>
                <a:gd name="T21" fmla="*/ 0 w 511"/>
                <a:gd name="T22" fmla="*/ 0 h 137"/>
                <a:gd name="T23" fmla="*/ 511 w 511"/>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1" h="137">
                  <a:moveTo>
                    <a:pt x="365" y="0"/>
                  </a:moveTo>
                  <a:lnTo>
                    <a:pt x="166" y="42"/>
                  </a:lnTo>
                  <a:lnTo>
                    <a:pt x="0" y="112"/>
                  </a:lnTo>
                  <a:lnTo>
                    <a:pt x="112" y="137"/>
                  </a:lnTo>
                  <a:lnTo>
                    <a:pt x="250" y="80"/>
                  </a:lnTo>
                  <a:lnTo>
                    <a:pt x="511" y="6"/>
                  </a:lnTo>
                  <a:lnTo>
                    <a:pt x="365" y="0"/>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4" name="Freeform 12"/>
            <p:cNvSpPr>
              <a:spLocks/>
            </p:cNvSpPr>
            <p:nvPr/>
          </p:nvSpPr>
          <p:spPr bwMode="auto">
            <a:xfrm>
              <a:off x="2005" y="1838"/>
              <a:ext cx="76" cy="50"/>
            </a:xfrm>
            <a:custGeom>
              <a:avLst/>
              <a:gdLst>
                <a:gd name="T0" fmla="*/ 0 w 324"/>
                <a:gd name="T1" fmla="*/ 0 h 216"/>
                <a:gd name="T2" fmla="*/ 0 w 324"/>
                <a:gd name="T3" fmla="*/ 0 h 216"/>
                <a:gd name="T4" fmla="*/ 0 w 324"/>
                <a:gd name="T5" fmla="*/ 0 h 216"/>
                <a:gd name="T6" fmla="*/ 0 w 324"/>
                <a:gd name="T7" fmla="*/ 0 h 216"/>
                <a:gd name="T8" fmla="*/ 0 w 324"/>
                <a:gd name="T9" fmla="*/ 0 h 216"/>
                <a:gd name="T10" fmla="*/ 0 w 324"/>
                <a:gd name="T11" fmla="*/ 0 h 216"/>
                <a:gd name="T12" fmla="*/ 0 w 324"/>
                <a:gd name="T13" fmla="*/ 0 h 216"/>
                <a:gd name="T14" fmla="*/ 0 60000 65536"/>
                <a:gd name="T15" fmla="*/ 0 60000 65536"/>
                <a:gd name="T16" fmla="*/ 0 60000 65536"/>
                <a:gd name="T17" fmla="*/ 0 60000 65536"/>
                <a:gd name="T18" fmla="*/ 0 60000 65536"/>
                <a:gd name="T19" fmla="*/ 0 60000 65536"/>
                <a:gd name="T20" fmla="*/ 0 60000 65536"/>
                <a:gd name="T21" fmla="*/ 0 w 324"/>
                <a:gd name="T22" fmla="*/ 0 h 216"/>
                <a:gd name="T23" fmla="*/ 324 w 324"/>
                <a:gd name="T24" fmla="*/ 216 h 2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 h="216">
                  <a:moveTo>
                    <a:pt x="324" y="0"/>
                  </a:moveTo>
                  <a:lnTo>
                    <a:pt x="237" y="3"/>
                  </a:lnTo>
                  <a:lnTo>
                    <a:pt x="170" y="42"/>
                  </a:lnTo>
                  <a:lnTo>
                    <a:pt x="0" y="216"/>
                  </a:lnTo>
                  <a:lnTo>
                    <a:pt x="231" y="209"/>
                  </a:lnTo>
                  <a:lnTo>
                    <a:pt x="279" y="138"/>
                  </a:lnTo>
                  <a:lnTo>
                    <a:pt x="324" y="0"/>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5" name="Freeform 13"/>
            <p:cNvSpPr>
              <a:spLocks/>
            </p:cNvSpPr>
            <p:nvPr/>
          </p:nvSpPr>
          <p:spPr bwMode="auto">
            <a:xfrm>
              <a:off x="2091" y="1840"/>
              <a:ext cx="61" cy="42"/>
            </a:xfrm>
            <a:custGeom>
              <a:avLst/>
              <a:gdLst>
                <a:gd name="T0" fmla="*/ 0 w 264"/>
                <a:gd name="T1" fmla="*/ 0 h 179"/>
                <a:gd name="T2" fmla="*/ 0 w 264"/>
                <a:gd name="T3" fmla="*/ 0 h 179"/>
                <a:gd name="T4" fmla="*/ 0 w 264"/>
                <a:gd name="T5" fmla="*/ 0 h 179"/>
                <a:gd name="T6" fmla="*/ 0 w 264"/>
                <a:gd name="T7" fmla="*/ 0 h 179"/>
                <a:gd name="T8" fmla="*/ 0 w 264"/>
                <a:gd name="T9" fmla="*/ 0 h 179"/>
                <a:gd name="T10" fmla="*/ 0 w 264"/>
                <a:gd name="T11" fmla="*/ 0 h 179"/>
                <a:gd name="T12" fmla="*/ 0 w 264"/>
                <a:gd name="T13" fmla="*/ 0 h 179"/>
                <a:gd name="T14" fmla="*/ 0 w 264"/>
                <a:gd name="T15" fmla="*/ 0 h 179"/>
                <a:gd name="T16" fmla="*/ 0 w 264"/>
                <a:gd name="T17" fmla="*/ 0 h 179"/>
                <a:gd name="T18" fmla="*/ 0 w 264"/>
                <a:gd name="T19" fmla="*/ 0 h 179"/>
                <a:gd name="T20" fmla="*/ 0 w 264"/>
                <a:gd name="T21" fmla="*/ 0 h 1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4"/>
                <a:gd name="T34" fmla="*/ 0 h 179"/>
                <a:gd name="T35" fmla="*/ 264 w 264"/>
                <a:gd name="T36" fmla="*/ 179 h 1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4" h="179">
                  <a:moveTo>
                    <a:pt x="34" y="29"/>
                  </a:moveTo>
                  <a:lnTo>
                    <a:pt x="12" y="98"/>
                  </a:lnTo>
                  <a:lnTo>
                    <a:pt x="0" y="135"/>
                  </a:lnTo>
                  <a:lnTo>
                    <a:pt x="81" y="127"/>
                  </a:lnTo>
                  <a:lnTo>
                    <a:pt x="181" y="118"/>
                  </a:lnTo>
                  <a:lnTo>
                    <a:pt x="233" y="179"/>
                  </a:lnTo>
                  <a:lnTo>
                    <a:pt x="263" y="152"/>
                  </a:lnTo>
                  <a:lnTo>
                    <a:pt x="264" y="3"/>
                  </a:lnTo>
                  <a:lnTo>
                    <a:pt x="127" y="0"/>
                  </a:lnTo>
                  <a:lnTo>
                    <a:pt x="90" y="26"/>
                  </a:lnTo>
                  <a:lnTo>
                    <a:pt x="34" y="29"/>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6" name="Freeform 14"/>
            <p:cNvSpPr>
              <a:spLocks/>
            </p:cNvSpPr>
            <p:nvPr/>
          </p:nvSpPr>
          <p:spPr bwMode="auto">
            <a:xfrm>
              <a:off x="2189" y="1829"/>
              <a:ext cx="78" cy="70"/>
            </a:xfrm>
            <a:custGeom>
              <a:avLst/>
              <a:gdLst>
                <a:gd name="T0" fmla="*/ 0 w 336"/>
                <a:gd name="T1" fmla="*/ 0 h 302"/>
                <a:gd name="T2" fmla="*/ 0 w 336"/>
                <a:gd name="T3" fmla="*/ 0 h 302"/>
                <a:gd name="T4" fmla="*/ 0 w 336"/>
                <a:gd name="T5" fmla="*/ 0 h 302"/>
                <a:gd name="T6" fmla="*/ 0 w 336"/>
                <a:gd name="T7" fmla="*/ 0 h 302"/>
                <a:gd name="T8" fmla="*/ 0 w 336"/>
                <a:gd name="T9" fmla="*/ 0 h 302"/>
                <a:gd name="T10" fmla="*/ 0 w 336"/>
                <a:gd name="T11" fmla="*/ 0 h 302"/>
                <a:gd name="T12" fmla="*/ 0 w 336"/>
                <a:gd name="T13" fmla="*/ 0 h 302"/>
                <a:gd name="T14" fmla="*/ 0 w 336"/>
                <a:gd name="T15" fmla="*/ 0 h 302"/>
                <a:gd name="T16" fmla="*/ 0 w 336"/>
                <a:gd name="T17" fmla="*/ 0 h 302"/>
                <a:gd name="T18" fmla="*/ 0 w 336"/>
                <a:gd name="T19" fmla="*/ 0 h 302"/>
                <a:gd name="T20" fmla="*/ 0 w 336"/>
                <a:gd name="T21" fmla="*/ 0 h 302"/>
                <a:gd name="T22" fmla="*/ 0 w 336"/>
                <a:gd name="T23" fmla="*/ 0 h 302"/>
                <a:gd name="T24" fmla="*/ 0 w 336"/>
                <a:gd name="T25" fmla="*/ 0 h 302"/>
                <a:gd name="T26" fmla="*/ 0 w 336"/>
                <a:gd name="T27" fmla="*/ 0 h 302"/>
                <a:gd name="T28" fmla="*/ 0 w 336"/>
                <a:gd name="T29" fmla="*/ 0 h 302"/>
                <a:gd name="T30" fmla="*/ 0 w 336"/>
                <a:gd name="T31" fmla="*/ 0 h 302"/>
                <a:gd name="T32" fmla="*/ 0 w 336"/>
                <a:gd name="T33" fmla="*/ 0 h 302"/>
                <a:gd name="T34" fmla="*/ 0 w 336"/>
                <a:gd name="T35" fmla="*/ 0 h 302"/>
                <a:gd name="T36" fmla="*/ 0 w 336"/>
                <a:gd name="T37" fmla="*/ 0 h 302"/>
                <a:gd name="T38" fmla="*/ 0 w 336"/>
                <a:gd name="T39" fmla="*/ 0 h 302"/>
                <a:gd name="T40" fmla="*/ 0 w 336"/>
                <a:gd name="T41" fmla="*/ 0 h 302"/>
                <a:gd name="T42" fmla="*/ 0 w 336"/>
                <a:gd name="T43" fmla="*/ 0 h 302"/>
                <a:gd name="T44" fmla="*/ 0 w 336"/>
                <a:gd name="T45" fmla="*/ 0 h 302"/>
                <a:gd name="T46" fmla="*/ 0 w 336"/>
                <a:gd name="T47" fmla="*/ 0 h 30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6"/>
                <a:gd name="T73" fmla="*/ 0 h 302"/>
                <a:gd name="T74" fmla="*/ 336 w 336"/>
                <a:gd name="T75" fmla="*/ 302 h 30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6" h="302">
                  <a:moveTo>
                    <a:pt x="145" y="4"/>
                  </a:moveTo>
                  <a:lnTo>
                    <a:pt x="109" y="20"/>
                  </a:lnTo>
                  <a:lnTo>
                    <a:pt x="0" y="302"/>
                  </a:lnTo>
                  <a:lnTo>
                    <a:pt x="17" y="302"/>
                  </a:lnTo>
                  <a:lnTo>
                    <a:pt x="75" y="274"/>
                  </a:lnTo>
                  <a:lnTo>
                    <a:pt x="87" y="195"/>
                  </a:lnTo>
                  <a:lnTo>
                    <a:pt x="157" y="264"/>
                  </a:lnTo>
                  <a:lnTo>
                    <a:pt x="336" y="264"/>
                  </a:lnTo>
                  <a:lnTo>
                    <a:pt x="332" y="231"/>
                  </a:lnTo>
                  <a:lnTo>
                    <a:pt x="325" y="198"/>
                  </a:lnTo>
                  <a:lnTo>
                    <a:pt x="318" y="164"/>
                  </a:lnTo>
                  <a:lnTo>
                    <a:pt x="311" y="130"/>
                  </a:lnTo>
                  <a:lnTo>
                    <a:pt x="302" y="97"/>
                  </a:lnTo>
                  <a:lnTo>
                    <a:pt x="292" y="64"/>
                  </a:lnTo>
                  <a:lnTo>
                    <a:pt x="281" y="31"/>
                  </a:lnTo>
                  <a:lnTo>
                    <a:pt x="270" y="0"/>
                  </a:lnTo>
                  <a:lnTo>
                    <a:pt x="265" y="0"/>
                  </a:lnTo>
                  <a:lnTo>
                    <a:pt x="253" y="0"/>
                  </a:lnTo>
                  <a:lnTo>
                    <a:pt x="233" y="0"/>
                  </a:lnTo>
                  <a:lnTo>
                    <a:pt x="212" y="0"/>
                  </a:lnTo>
                  <a:lnTo>
                    <a:pt x="188" y="1"/>
                  </a:lnTo>
                  <a:lnTo>
                    <a:pt x="168" y="1"/>
                  </a:lnTo>
                  <a:lnTo>
                    <a:pt x="153" y="3"/>
                  </a:lnTo>
                  <a:lnTo>
                    <a:pt x="145" y="4"/>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7" name="Freeform 15"/>
            <p:cNvSpPr>
              <a:spLocks/>
            </p:cNvSpPr>
            <p:nvPr/>
          </p:nvSpPr>
          <p:spPr bwMode="auto">
            <a:xfrm>
              <a:off x="2271" y="1830"/>
              <a:ext cx="63" cy="59"/>
            </a:xfrm>
            <a:custGeom>
              <a:avLst/>
              <a:gdLst>
                <a:gd name="T0" fmla="*/ 0 w 271"/>
                <a:gd name="T1" fmla="*/ 0 h 255"/>
                <a:gd name="T2" fmla="*/ 0 w 271"/>
                <a:gd name="T3" fmla="*/ 0 h 255"/>
                <a:gd name="T4" fmla="*/ 0 w 271"/>
                <a:gd name="T5" fmla="*/ 0 h 255"/>
                <a:gd name="T6" fmla="*/ 0 w 271"/>
                <a:gd name="T7" fmla="*/ 0 h 255"/>
                <a:gd name="T8" fmla="*/ 0 w 271"/>
                <a:gd name="T9" fmla="*/ 0 h 255"/>
                <a:gd name="T10" fmla="*/ 0 w 271"/>
                <a:gd name="T11" fmla="*/ 0 h 255"/>
                <a:gd name="T12" fmla="*/ 0 w 271"/>
                <a:gd name="T13" fmla="*/ 0 h 255"/>
                <a:gd name="T14" fmla="*/ 0 w 271"/>
                <a:gd name="T15" fmla="*/ 0 h 255"/>
                <a:gd name="T16" fmla="*/ 0 w 271"/>
                <a:gd name="T17" fmla="*/ 0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1"/>
                <a:gd name="T28" fmla="*/ 0 h 255"/>
                <a:gd name="T29" fmla="*/ 271 w 271"/>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1" h="255">
                  <a:moveTo>
                    <a:pt x="0" y="0"/>
                  </a:moveTo>
                  <a:lnTo>
                    <a:pt x="40" y="102"/>
                  </a:lnTo>
                  <a:lnTo>
                    <a:pt x="67" y="205"/>
                  </a:lnTo>
                  <a:lnTo>
                    <a:pt x="85" y="254"/>
                  </a:lnTo>
                  <a:lnTo>
                    <a:pt x="271" y="255"/>
                  </a:lnTo>
                  <a:lnTo>
                    <a:pt x="244" y="159"/>
                  </a:lnTo>
                  <a:lnTo>
                    <a:pt x="220" y="94"/>
                  </a:lnTo>
                  <a:lnTo>
                    <a:pt x="171" y="9"/>
                  </a:lnTo>
                  <a:lnTo>
                    <a:pt x="0" y="0"/>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8" name="Freeform 16"/>
            <p:cNvSpPr>
              <a:spLocks/>
            </p:cNvSpPr>
            <p:nvPr/>
          </p:nvSpPr>
          <p:spPr bwMode="auto">
            <a:xfrm>
              <a:off x="2319" y="1833"/>
              <a:ext cx="33" cy="56"/>
            </a:xfrm>
            <a:custGeom>
              <a:avLst/>
              <a:gdLst>
                <a:gd name="T0" fmla="*/ 0 w 139"/>
                <a:gd name="T1" fmla="*/ 0 h 240"/>
                <a:gd name="T2" fmla="*/ 0 w 139"/>
                <a:gd name="T3" fmla="*/ 0 h 240"/>
                <a:gd name="T4" fmla="*/ 0 w 139"/>
                <a:gd name="T5" fmla="*/ 0 h 240"/>
                <a:gd name="T6" fmla="*/ 0 w 139"/>
                <a:gd name="T7" fmla="*/ 0 h 240"/>
                <a:gd name="T8" fmla="*/ 0 w 139"/>
                <a:gd name="T9" fmla="*/ 0 h 240"/>
                <a:gd name="T10" fmla="*/ 0 w 139"/>
                <a:gd name="T11" fmla="*/ 0 h 240"/>
                <a:gd name="T12" fmla="*/ 0 w 139"/>
                <a:gd name="T13" fmla="*/ 0 h 240"/>
                <a:gd name="T14" fmla="*/ 0 w 139"/>
                <a:gd name="T15" fmla="*/ 0 h 240"/>
                <a:gd name="T16" fmla="*/ 0 w 139"/>
                <a:gd name="T17" fmla="*/ 0 h 2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9"/>
                <a:gd name="T28" fmla="*/ 0 h 240"/>
                <a:gd name="T29" fmla="*/ 139 w 139"/>
                <a:gd name="T30" fmla="*/ 240 h 2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9" h="240">
                  <a:moveTo>
                    <a:pt x="0" y="0"/>
                  </a:moveTo>
                  <a:lnTo>
                    <a:pt x="33" y="75"/>
                  </a:lnTo>
                  <a:lnTo>
                    <a:pt x="77" y="180"/>
                  </a:lnTo>
                  <a:lnTo>
                    <a:pt x="90" y="236"/>
                  </a:lnTo>
                  <a:lnTo>
                    <a:pt x="139" y="240"/>
                  </a:lnTo>
                  <a:lnTo>
                    <a:pt x="89" y="125"/>
                  </a:lnTo>
                  <a:lnTo>
                    <a:pt x="53" y="53"/>
                  </a:lnTo>
                  <a:lnTo>
                    <a:pt x="25" y="8"/>
                  </a:lnTo>
                  <a:lnTo>
                    <a:pt x="0" y="0"/>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9" name="Freeform 17"/>
            <p:cNvSpPr>
              <a:spLocks/>
            </p:cNvSpPr>
            <p:nvPr/>
          </p:nvSpPr>
          <p:spPr bwMode="auto">
            <a:xfrm>
              <a:off x="2348" y="1831"/>
              <a:ext cx="96" cy="64"/>
            </a:xfrm>
            <a:custGeom>
              <a:avLst/>
              <a:gdLst>
                <a:gd name="T0" fmla="*/ 0 w 409"/>
                <a:gd name="T1" fmla="*/ 0 h 271"/>
                <a:gd name="T2" fmla="*/ 0 w 409"/>
                <a:gd name="T3" fmla="*/ 0 h 271"/>
                <a:gd name="T4" fmla="*/ 0 w 409"/>
                <a:gd name="T5" fmla="*/ 0 h 271"/>
                <a:gd name="T6" fmla="*/ 0 w 409"/>
                <a:gd name="T7" fmla="*/ 0 h 271"/>
                <a:gd name="T8" fmla="*/ 0 w 409"/>
                <a:gd name="T9" fmla="*/ 0 h 271"/>
                <a:gd name="T10" fmla="*/ 0 w 409"/>
                <a:gd name="T11" fmla="*/ 0 h 271"/>
                <a:gd name="T12" fmla="*/ 0 w 409"/>
                <a:gd name="T13" fmla="*/ 0 h 271"/>
                <a:gd name="T14" fmla="*/ 0 w 409"/>
                <a:gd name="T15" fmla="*/ 0 h 271"/>
                <a:gd name="T16" fmla="*/ 0 w 409"/>
                <a:gd name="T17" fmla="*/ 0 h 271"/>
                <a:gd name="T18" fmla="*/ 0 w 409"/>
                <a:gd name="T19" fmla="*/ 0 h 271"/>
                <a:gd name="T20" fmla="*/ 0 w 409"/>
                <a:gd name="T21" fmla="*/ 0 h 271"/>
                <a:gd name="T22" fmla="*/ 0 w 409"/>
                <a:gd name="T23" fmla="*/ 0 h 271"/>
                <a:gd name="T24" fmla="*/ 0 w 409"/>
                <a:gd name="T25" fmla="*/ 0 h 271"/>
                <a:gd name="T26" fmla="*/ 0 w 409"/>
                <a:gd name="T27" fmla="*/ 0 h 271"/>
                <a:gd name="T28" fmla="*/ 0 w 409"/>
                <a:gd name="T29" fmla="*/ 0 h 271"/>
                <a:gd name="T30" fmla="*/ 0 w 409"/>
                <a:gd name="T31" fmla="*/ 0 h 271"/>
                <a:gd name="T32" fmla="*/ 0 w 409"/>
                <a:gd name="T33" fmla="*/ 0 h 271"/>
                <a:gd name="T34" fmla="*/ 0 w 409"/>
                <a:gd name="T35" fmla="*/ 0 h 271"/>
                <a:gd name="T36" fmla="*/ 0 w 409"/>
                <a:gd name="T37" fmla="*/ 0 h 271"/>
                <a:gd name="T38" fmla="*/ 0 w 409"/>
                <a:gd name="T39" fmla="*/ 0 h 271"/>
                <a:gd name="T40" fmla="*/ 0 w 409"/>
                <a:gd name="T41" fmla="*/ 0 h 271"/>
                <a:gd name="T42" fmla="*/ 0 w 409"/>
                <a:gd name="T43" fmla="*/ 0 h 271"/>
                <a:gd name="T44" fmla="*/ 0 w 409"/>
                <a:gd name="T45" fmla="*/ 0 h 271"/>
                <a:gd name="T46" fmla="*/ 0 w 409"/>
                <a:gd name="T47" fmla="*/ 0 h 271"/>
                <a:gd name="T48" fmla="*/ 0 w 409"/>
                <a:gd name="T49" fmla="*/ 0 h 271"/>
                <a:gd name="T50" fmla="*/ 0 w 409"/>
                <a:gd name="T51" fmla="*/ 0 h 271"/>
                <a:gd name="T52" fmla="*/ 0 w 409"/>
                <a:gd name="T53" fmla="*/ 0 h 271"/>
                <a:gd name="T54" fmla="*/ 0 w 409"/>
                <a:gd name="T55" fmla="*/ 0 h 271"/>
                <a:gd name="T56" fmla="*/ 0 w 409"/>
                <a:gd name="T57" fmla="*/ 0 h 271"/>
                <a:gd name="T58" fmla="*/ 0 w 409"/>
                <a:gd name="T59" fmla="*/ 0 h 271"/>
                <a:gd name="T60" fmla="*/ 0 w 409"/>
                <a:gd name="T61" fmla="*/ 0 h 271"/>
                <a:gd name="T62" fmla="*/ 0 w 409"/>
                <a:gd name="T63" fmla="*/ 0 h 271"/>
                <a:gd name="T64" fmla="*/ 0 w 409"/>
                <a:gd name="T65" fmla="*/ 0 h 271"/>
                <a:gd name="T66" fmla="*/ 0 w 409"/>
                <a:gd name="T67" fmla="*/ 0 h 271"/>
                <a:gd name="T68" fmla="*/ 0 w 409"/>
                <a:gd name="T69" fmla="*/ 0 h 2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
                <a:gd name="T106" fmla="*/ 0 h 271"/>
                <a:gd name="T107" fmla="*/ 409 w 409"/>
                <a:gd name="T108" fmla="*/ 271 h 27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 h="271">
                  <a:moveTo>
                    <a:pt x="0" y="10"/>
                  </a:moveTo>
                  <a:lnTo>
                    <a:pt x="16" y="40"/>
                  </a:lnTo>
                  <a:lnTo>
                    <a:pt x="31" y="71"/>
                  </a:lnTo>
                  <a:lnTo>
                    <a:pt x="45" y="101"/>
                  </a:lnTo>
                  <a:lnTo>
                    <a:pt x="59" y="131"/>
                  </a:lnTo>
                  <a:lnTo>
                    <a:pt x="72" y="161"/>
                  </a:lnTo>
                  <a:lnTo>
                    <a:pt x="85" y="191"/>
                  </a:lnTo>
                  <a:lnTo>
                    <a:pt x="98" y="222"/>
                  </a:lnTo>
                  <a:lnTo>
                    <a:pt x="111" y="254"/>
                  </a:lnTo>
                  <a:lnTo>
                    <a:pt x="409" y="271"/>
                  </a:lnTo>
                  <a:lnTo>
                    <a:pt x="398" y="240"/>
                  </a:lnTo>
                  <a:lnTo>
                    <a:pt x="383" y="203"/>
                  </a:lnTo>
                  <a:lnTo>
                    <a:pt x="365" y="165"/>
                  </a:lnTo>
                  <a:lnTo>
                    <a:pt x="345" y="127"/>
                  </a:lnTo>
                  <a:lnTo>
                    <a:pt x="324" y="91"/>
                  </a:lnTo>
                  <a:lnTo>
                    <a:pt x="304" y="60"/>
                  </a:lnTo>
                  <a:lnTo>
                    <a:pt x="284" y="36"/>
                  </a:lnTo>
                  <a:lnTo>
                    <a:pt x="267" y="23"/>
                  </a:lnTo>
                  <a:lnTo>
                    <a:pt x="247" y="20"/>
                  </a:lnTo>
                  <a:lnTo>
                    <a:pt x="230" y="17"/>
                  </a:lnTo>
                  <a:lnTo>
                    <a:pt x="212" y="15"/>
                  </a:lnTo>
                  <a:lnTo>
                    <a:pt x="196" y="13"/>
                  </a:lnTo>
                  <a:lnTo>
                    <a:pt x="179" y="12"/>
                  </a:lnTo>
                  <a:lnTo>
                    <a:pt x="163" y="10"/>
                  </a:lnTo>
                  <a:lnTo>
                    <a:pt x="148" y="9"/>
                  </a:lnTo>
                  <a:lnTo>
                    <a:pt x="131" y="8"/>
                  </a:lnTo>
                  <a:lnTo>
                    <a:pt x="116" y="8"/>
                  </a:lnTo>
                  <a:lnTo>
                    <a:pt x="101" y="6"/>
                  </a:lnTo>
                  <a:lnTo>
                    <a:pt x="86" y="5"/>
                  </a:lnTo>
                  <a:lnTo>
                    <a:pt x="71" y="4"/>
                  </a:lnTo>
                  <a:lnTo>
                    <a:pt x="56" y="4"/>
                  </a:lnTo>
                  <a:lnTo>
                    <a:pt x="41" y="2"/>
                  </a:lnTo>
                  <a:lnTo>
                    <a:pt x="25" y="1"/>
                  </a:lnTo>
                  <a:lnTo>
                    <a:pt x="10" y="0"/>
                  </a:lnTo>
                  <a:lnTo>
                    <a:pt x="0" y="10"/>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0" name="Freeform 18"/>
            <p:cNvSpPr>
              <a:spLocks/>
            </p:cNvSpPr>
            <p:nvPr/>
          </p:nvSpPr>
          <p:spPr bwMode="auto">
            <a:xfrm>
              <a:off x="1888" y="1930"/>
              <a:ext cx="114" cy="39"/>
            </a:xfrm>
            <a:custGeom>
              <a:avLst/>
              <a:gdLst>
                <a:gd name="T0" fmla="*/ 0 w 486"/>
                <a:gd name="T1" fmla="*/ 0 h 167"/>
                <a:gd name="T2" fmla="*/ 0 w 486"/>
                <a:gd name="T3" fmla="*/ 0 h 167"/>
                <a:gd name="T4" fmla="*/ 0 w 486"/>
                <a:gd name="T5" fmla="*/ 0 h 167"/>
                <a:gd name="T6" fmla="*/ 0 w 486"/>
                <a:gd name="T7" fmla="*/ 0 h 167"/>
                <a:gd name="T8" fmla="*/ 0 w 486"/>
                <a:gd name="T9" fmla="*/ 0 h 167"/>
                <a:gd name="T10" fmla="*/ 0 w 486"/>
                <a:gd name="T11" fmla="*/ 0 h 167"/>
                <a:gd name="T12" fmla="*/ 0 w 486"/>
                <a:gd name="T13" fmla="*/ 0 h 167"/>
                <a:gd name="T14" fmla="*/ 0 w 486"/>
                <a:gd name="T15" fmla="*/ 0 h 167"/>
                <a:gd name="T16" fmla="*/ 0 w 486"/>
                <a:gd name="T17" fmla="*/ 0 h 167"/>
                <a:gd name="T18" fmla="*/ 0 w 486"/>
                <a:gd name="T19" fmla="*/ 0 h 167"/>
                <a:gd name="T20" fmla="*/ 0 w 486"/>
                <a:gd name="T21" fmla="*/ 0 h 167"/>
                <a:gd name="T22" fmla="*/ 0 w 486"/>
                <a:gd name="T23" fmla="*/ 0 h 167"/>
                <a:gd name="T24" fmla="*/ 0 w 486"/>
                <a:gd name="T25" fmla="*/ 0 h 167"/>
                <a:gd name="T26" fmla="*/ 0 w 486"/>
                <a:gd name="T27" fmla="*/ 0 h 167"/>
                <a:gd name="T28" fmla="*/ 0 w 486"/>
                <a:gd name="T29" fmla="*/ 0 h 167"/>
                <a:gd name="T30" fmla="*/ 0 w 486"/>
                <a:gd name="T31" fmla="*/ 0 h 167"/>
                <a:gd name="T32" fmla="*/ 0 w 486"/>
                <a:gd name="T33" fmla="*/ 0 h 167"/>
                <a:gd name="T34" fmla="*/ 0 w 486"/>
                <a:gd name="T35" fmla="*/ 0 h 167"/>
                <a:gd name="T36" fmla="*/ 0 w 486"/>
                <a:gd name="T37" fmla="*/ 0 h 167"/>
                <a:gd name="T38" fmla="*/ 0 w 486"/>
                <a:gd name="T39" fmla="*/ 0 h 167"/>
                <a:gd name="T40" fmla="*/ 0 w 486"/>
                <a:gd name="T41" fmla="*/ 0 h 167"/>
                <a:gd name="T42" fmla="*/ 0 w 486"/>
                <a:gd name="T43" fmla="*/ 0 h 167"/>
                <a:gd name="T44" fmla="*/ 0 w 486"/>
                <a:gd name="T45" fmla="*/ 0 h 167"/>
                <a:gd name="T46" fmla="*/ 0 w 486"/>
                <a:gd name="T47" fmla="*/ 0 h 167"/>
                <a:gd name="T48" fmla="*/ 0 w 486"/>
                <a:gd name="T49" fmla="*/ 0 h 167"/>
                <a:gd name="T50" fmla="*/ 0 w 486"/>
                <a:gd name="T51" fmla="*/ 0 h 167"/>
                <a:gd name="T52" fmla="*/ 0 w 486"/>
                <a:gd name="T53" fmla="*/ 0 h 167"/>
                <a:gd name="T54" fmla="*/ 0 w 486"/>
                <a:gd name="T55" fmla="*/ 0 h 167"/>
                <a:gd name="T56" fmla="*/ 0 w 486"/>
                <a:gd name="T57" fmla="*/ 0 h 167"/>
                <a:gd name="T58" fmla="*/ 0 w 486"/>
                <a:gd name="T59" fmla="*/ 0 h 167"/>
                <a:gd name="T60" fmla="*/ 0 w 486"/>
                <a:gd name="T61" fmla="*/ 0 h 167"/>
                <a:gd name="T62" fmla="*/ 0 w 486"/>
                <a:gd name="T63" fmla="*/ 0 h 167"/>
                <a:gd name="T64" fmla="*/ 0 w 486"/>
                <a:gd name="T65" fmla="*/ 0 h 167"/>
                <a:gd name="T66" fmla="*/ 0 w 486"/>
                <a:gd name="T67" fmla="*/ 0 h 167"/>
                <a:gd name="T68" fmla="*/ 0 w 486"/>
                <a:gd name="T69" fmla="*/ 0 h 167"/>
                <a:gd name="T70" fmla="*/ 0 w 486"/>
                <a:gd name="T71" fmla="*/ 0 h 16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86"/>
                <a:gd name="T109" fmla="*/ 0 h 167"/>
                <a:gd name="T110" fmla="*/ 486 w 486"/>
                <a:gd name="T111" fmla="*/ 167 h 16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86" h="167">
                  <a:moveTo>
                    <a:pt x="0" y="29"/>
                  </a:moveTo>
                  <a:lnTo>
                    <a:pt x="25" y="24"/>
                  </a:lnTo>
                  <a:lnTo>
                    <a:pt x="51" y="18"/>
                  </a:lnTo>
                  <a:lnTo>
                    <a:pt x="80" y="13"/>
                  </a:lnTo>
                  <a:lnTo>
                    <a:pt x="111" y="10"/>
                  </a:lnTo>
                  <a:lnTo>
                    <a:pt x="143" y="6"/>
                  </a:lnTo>
                  <a:lnTo>
                    <a:pt x="175" y="3"/>
                  </a:lnTo>
                  <a:lnTo>
                    <a:pt x="210" y="2"/>
                  </a:lnTo>
                  <a:lnTo>
                    <a:pt x="244" y="0"/>
                  </a:lnTo>
                  <a:lnTo>
                    <a:pt x="278" y="0"/>
                  </a:lnTo>
                  <a:lnTo>
                    <a:pt x="312" y="0"/>
                  </a:lnTo>
                  <a:lnTo>
                    <a:pt x="345" y="0"/>
                  </a:lnTo>
                  <a:lnTo>
                    <a:pt x="378" y="2"/>
                  </a:lnTo>
                  <a:lnTo>
                    <a:pt x="408" y="3"/>
                  </a:lnTo>
                  <a:lnTo>
                    <a:pt x="436" y="6"/>
                  </a:lnTo>
                  <a:lnTo>
                    <a:pt x="462" y="9"/>
                  </a:lnTo>
                  <a:lnTo>
                    <a:pt x="486" y="11"/>
                  </a:lnTo>
                  <a:lnTo>
                    <a:pt x="445" y="157"/>
                  </a:lnTo>
                  <a:lnTo>
                    <a:pt x="420" y="159"/>
                  </a:lnTo>
                  <a:lnTo>
                    <a:pt x="395" y="159"/>
                  </a:lnTo>
                  <a:lnTo>
                    <a:pt x="371" y="160"/>
                  </a:lnTo>
                  <a:lnTo>
                    <a:pt x="346" y="162"/>
                  </a:lnTo>
                  <a:lnTo>
                    <a:pt x="322" y="163"/>
                  </a:lnTo>
                  <a:lnTo>
                    <a:pt x="297" y="163"/>
                  </a:lnTo>
                  <a:lnTo>
                    <a:pt x="272" y="164"/>
                  </a:lnTo>
                  <a:lnTo>
                    <a:pt x="248" y="164"/>
                  </a:lnTo>
                  <a:lnTo>
                    <a:pt x="223" y="166"/>
                  </a:lnTo>
                  <a:lnTo>
                    <a:pt x="199" y="166"/>
                  </a:lnTo>
                  <a:lnTo>
                    <a:pt x="175" y="166"/>
                  </a:lnTo>
                  <a:lnTo>
                    <a:pt x="151" y="166"/>
                  </a:lnTo>
                  <a:lnTo>
                    <a:pt x="126" y="167"/>
                  </a:lnTo>
                  <a:lnTo>
                    <a:pt x="102" y="166"/>
                  </a:lnTo>
                  <a:lnTo>
                    <a:pt x="77" y="166"/>
                  </a:lnTo>
                  <a:lnTo>
                    <a:pt x="52" y="166"/>
                  </a:lnTo>
                  <a:lnTo>
                    <a:pt x="28" y="160"/>
                  </a:lnTo>
                  <a:lnTo>
                    <a:pt x="0" y="29"/>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1" name="Freeform 19"/>
            <p:cNvSpPr>
              <a:spLocks/>
            </p:cNvSpPr>
            <p:nvPr/>
          </p:nvSpPr>
          <p:spPr bwMode="auto">
            <a:xfrm>
              <a:off x="1858" y="1941"/>
              <a:ext cx="32" cy="27"/>
            </a:xfrm>
            <a:custGeom>
              <a:avLst/>
              <a:gdLst>
                <a:gd name="T0" fmla="*/ 0 w 137"/>
                <a:gd name="T1" fmla="*/ 0 h 118"/>
                <a:gd name="T2" fmla="*/ 0 w 137"/>
                <a:gd name="T3" fmla="*/ 0 h 118"/>
                <a:gd name="T4" fmla="*/ 0 w 137"/>
                <a:gd name="T5" fmla="*/ 0 h 118"/>
                <a:gd name="T6" fmla="*/ 0 w 137"/>
                <a:gd name="T7" fmla="*/ 0 h 118"/>
                <a:gd name="T8" fmla="*/ 0 w 137"/>
                <a:gd name="T9" fmla="*/ 0 h 118"/>
                <a:gd name="T10" fmla="*/ 0 60000 65536"/>
                <a:gd name="T11" fmla="*/ 0 60000 65536"/>
                <a:gd name="T12" fmla="*/ 0 60000 65536"/>
                <a:gd name="T13" fmla="*/ 0 60000 65536"/>
                <a:gd name="T14" fmla="*/ 0 60000 65536"/>
                <a:gd name="T15" fmla="*/ 0 w 137"/>
                <a:gd name="T16" fmla="*/ 0 h 118"/>
                <a:gd name="T17" fmla="*/ 137 w 137"/>
                <a:gd name="T18" fmla="*/ 118 h 118"/>
              </a:gdLst>
              <a:ahLst/>
              <a:cxnLst>
                <a:cxn ang="T10">
                  <a:pos x="T0" y="T1"/>
                </a:cxn>
                <a:cxn ang="T11">
                  <a:pos x="T2" y="T3"/>
                </a:cxn>
                <a:cxn ang="T12">
                  <a:pos x="T4" y="T5"/>
                </a:cxn>
                <a:cxn ang="T13">
                  <a:pos x="T6" y="T7"/>
                </a:cxn>
                <a:cxn ang="T14">
                  <a:pos x="T8" y="T9"/>
                </a:cxn>
              </a:cxnLst>
              <a:rect l="T15" t="T16" r="T17" b="T18"/>
              <a:pathLst>
                <a:path w="137" h="118">
                  <a:moveTo>
                    <a:pt x="25" y="4"/>
                  </a:moveTo>
                  <a:lnTo>
                    <a:pt x="122" y="0"/>
                  </a:lnTo>
                  <a:lnTo>
                    <a:pt x="137" y="112"/>
                  </a:lnTo>
                  <a:lnTo>
                    <a:pt x="0" y="118"/>
                  </a:lnTo>
                  <a:lnTo>
                    <a:pt x="25" y="4"/>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2" name="Freeform 20"/>
            <p:cNvSpPr>
              <a:spLocks/>
            </p:cNvSpPr>
            <p:nvPr/>
          </p:nvSpPr>
          <p:spPr bwMode="auto">
            <a:xfrm>
              <a:off x="1897" y="1938"/>
              <a:ext cx="12" cy="27"/>
            </a:xfrm>
            <a:custGeom>
              <a:avLst/>
              <a:gdLst>
                <a:gd name="T0" fmla="*/ 0 w 53"/>
                <a:gd name="T1" fmla="*/ 0 h 117"/>
                <a:gd name="T2" fmla="*/ 0 w 53"/>
                <a:gd name="T3" fmla="*/ 0 h 117"/>
                <a:gd name="T4" fmla="*/ 0 w 53"/>
                <a:gd name="T5" fmla="*/ 0 h 117"/>
                <a:gd name="T6" fmla="*/ 0 w 53"/>
                <a:gd name="T7" fmla="*/ 0 h 117"/>
                <a:gd name="T8" fmla="*/ 0 w 53"/>
                <a:gd name="T9" fmla="*/ 0 h 117"/>
                <a:gd name="T10" fmla="*/ 0 w 53"/>
                <a:gd name="T11" fmla="*/ 0 h 117"/>
                <a:gd name="T12" fmla="*/ 0 w 53"/>
                <a:gd name="T13" fmla="*/ 0 h 117"/>
                <a:gd name="T14" fmla="*/ 0 60000 65536"/>
                <a:gd name="T15" fmla="*/ 0 60000 65536"/>
                <a:gd name="T16" fmla="*/ 0 60000 65536"/>
                <a:gd name="T17" fmla="*/ 0 60000 65536"/>
                <a:gd name="T18" fmla="*/ 0 60000 65536"/>
                <a:gd name="T19" fmla="*/ 0 60000 65536"/>
                <a:gd name="T20" fmla="*/ 0 60000 65536"/>
                <a:gd name="T21" fmla="*/ 0 w 53"/>
                <a:gd name="T22" fmla="*/ 0 h 117"/>
                <a:gd name="T23" fmla="*/ 53 w 53"/>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117">
                  <a:moveTo>
                    <a:pt x="0" y="1"/>
                  </a:moveTo>
                  <a:lnTo>
                    <a:pt x="17" y="56"/>
                  </a:lnTo>
                  <a:lnTo>
                    <a:pt x="23" y="117"/>
                  </a:lnTo>
                  <a:lnTo>
                    <a:pt x="53" y="116"/>
                  </a:lnTo>
                  <a:lnTo>
                    <a:pt x="47" y="66"/>
                  </a:lnTo>
                  <a:lnTo>
                    <a:pt x="30" y="0"/>
                  </a:lnTo>
                  <a:lnTo>
                    <a:pt x="0" y="1"/>
                  </a:lnTo>
                  <a:close/>
                </a:path>
              </a:pathLst>
            </a:custGeom>
            <a:solidFill>
              <a:srgbClr val="000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3" name="Freeform 21"/>
            <p:cNvSpPr>
              <a:spLocks/>
            </p:cNvSpPr>
            <p:nvPr/>
          </p:nvSpPr>
          <p:spPr bwMode="auto">
            <a:xfrm>
              <a:off x="1978" y="1935"/>
              <a:ext cx="13" cy="27"/>
            </a:xfrm>
            <a:custGeom>
              <a:avLst/>
              <a:gdLst>
                <a:gd name="T0" fmla="*/ 0 w 53"/>
                <a:gd name="T1" fmla="*/ 0 h 118"/>
                <a:gd name="T2" fmla="*/ 0 w 53"/>
                <a:gd name="T3" fmla="*/ 0 h 118"/>
                <a:gd name="T4" fmla="*/ 0 w 53"/>
                <a:gd name="T5" fmla="*/ 0 h 118"/>
                <a:gd name="T6" fmla="*/ 0 w 53"/>
                <a:gd name="T7" fmla="*/ 0 h 118"/>
                <a:gd name="T8" fmla="*/ 0 w 53"/>
                <a:gd name="T9" fmla="*/ 0 h 118"/>
                <a:gd name="T10" fmla="*/ 0 w 53"/>
                <a:gd name="T11" fmla="*/ 0 h 118"/>
                <a:gd name="T12" fmla="*/ 0 w 53"/>
                <a:gd name="T13" fmla="*/ 0 h 118"/>
                <a:gd name="T14" fmla="*/ 0 60000 65536"/>
                <a:gd name="T15" fmla="*/ 0 60000 65536"/>
                <a:gd name="T16" fmla="*/ 0 60000 65536"/>
                <a:gd name="T17" fmla="*/ 0 60000 65536"/>
                <a:gd name="T18" fmla="*/ 0 60000 65536"/>
                <a:gd name="T19" fmla="*/ 0 60000 65536"/>
                <a:gd name="T20" fmla="*/ 0 60000 65536"/>
                <a:gd name="T21" fmla="*/ 0 w 53"/>
                <a:gd name="T22" fmla="*/ 0 h 118"/>
                <a:gd name="T23" fmla="*/ 53 w 53"/>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118">
                  <a:moveTo>
                    <a:pt x="53" y="2"/>
                  </a:moveTo>
                  <a:lnTo>
                    <a:pt x="40" y="56"/>
                  </a:lnTo>
                  <a:lnTo>
                    <a:pt x="29" y="117"/>
                  </a:lnTo>
                  <a:lnTo>
                    <a:pt x="0" y="118"/>
                  </a:lnTo>
                  <a:lnTo>
                    <a:pt x="9" y="66"/>
                  </a:lnTo>
                  <a:lnTo>
                    <a:pt x="15" y="0"/>
                  </a:lnTo>
                  <a:lnTo>
                    <a:pt x="53" y="2"/>
                  </a:lnTo>
                  <a:close/>
                </a:path>
              </a:pathLst>
            </a:custGeom>
            <a:solidFill>
              <a:srgbClr val="000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4" name="Freeform 22"/>
            <p:cNvSpPr>
              <a:spLocks/>
            </p:cNvSpPr>
            <p:nvPr/>
          </p:nvSpPr>
          <p:spPr bwMode="auto">
            <a:xfrm>
              <a:off x="1907" y="1936"/>
              <a:ext cx="12" cy="27"/>
            </a:xfrm>
            <a:custGeom>
              <a:avLst/>
              <a:gdLst>
                <a:gd name="T0" fmla="*/ 0 w 53"/>
                <a:gd name="T1" fmla="*/ 0 h 117"/>
                <a:gd name="T2" fmla="*/ 0 w 53"/>
                <a:gd name="T3" fmla="*/ 0 h 117"/>
                <a:gd name="T4" fmla="*/ 0 w 53"/>
                <a:gd name="T5" fmla="*/ 0 h 117"/>
                <a:gd name="T6" fmla="*/ 0 w 53"/>
                <a:gd name="T7" fmla="*/ 0 h 117"/>
                <a:gd name="T8" fmla="*/ 0 w 53"/>
                <a:gd name="T9" fmla="*/ 0 h 117"/>
                <a:gd name="T10" fmla="*/ 0 w 53"/>
                <a:gd name="T11" fmla="*/ 0 h 117"/>
                <a:gd name="T12" fmla="*/ 0 w 53"/>
                <a:gd name="T13" fmla="*/ 0 h 117"/>
                <a:gd name="T14" fmla="*/ 0 60000 65536"/>
                <a:gd name="T15" fmla="*/ 0 60000 65536"/>
                <a:gd name="T16" fmla="*/ 0 60000 65536"/>
                <a:gd name="T17" fmla="*/ 0 60000 65536"/>
                <a:gd name="T18" fmla="*/ 0 60000 65536"/>
                <a:gd name="T19" fmla="*/ 0 60000 65536"/>
                <a:gd name="T20" fmla="*/ 0 60000 65536"/>
                <a:gd name="T21" fmla="*/ 0 w 53"/>
                <a:gd name="T22" fmla="*/ 0 h 117"/>
                <a:gd name="T23" fmla="*/ 53 w 53"/>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117">
                  <a:moveTo>
                    <a:pt x="0" y="0"/>
                  </a:moveTo>
                  <a:lnTo>
                    <a:pt x="18" y="56"/>
                  </a:lnTo>
                  <a:lnTo>
                    <a:pt x="25" y="117"/>
                  </a:lnTo>
                  <a:lnTo>
                    <a:pt x="53" y="116"/>
                  </a:lnTo>
                  <a:lnTo>
                    <a:pt x="48" y="65"/>
                  </a:lnTo>
                  <a:lnTo>
                    <a:pt x="30" y="0"/>
                  </a:lnTo>
                  <a:lnTo>
                    <a:pt x="0" y="0"/>
                  </a:lnTo>
                  <a:close/>
                </a:path>
              </a:pathLst>
            </a:custGeom>
            <a:solidFill>
              <a:srgbClr val="000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5" name="Freeform 23"/>
            <p:cNvSpPr>
              <a:spLocks/>
            </p:cNvSpPr>
            <p:nvPr/>
          </p:nvSpPr>
          <p:spPr bwMode="auto">
            <a:xfrm>
              <a:off x="1969" y="1934"/>
              <a:ext cx="9" cy="27"/>
            </a:xfrm>
            <a:custGeom>
              <a:avLst/>
              <a:gdLst>
                <a:gd name="T0" fmla="*/ 0 w 45"/>
                <a:gd name="T1" fmla="*/ 0 h 120"/>
                <a:gd name="T2" fmla="*/ 0 w 45"/>
                <a:gd name="T3" fmla="*/ 0 h 120"/>
                <a:gd name="T4" fmla="*/ 0 w 45"/>
                <a:gd name="T5" fmla="*/ 0 h 120"/>
                <a:gd name="T6" fmla="*/ 0 w 45"/>
                <a:gd name="T7" fmla="*/ 0 h 120"/>
                <a:gd name="T8" fmla="*/ 0 w 45"/>
                <a:gd name="T9" fmla="*/ 0 h 120"/>
                <a:gd name="T10" fmla="*/ 0 w 45"/>
                <a:gd name="T11" fmla="*/ 0 h 120"/>
                <a:gd name="T12" fmla="*/ 0 w 45"/>
                <a:gd name="T13" fmla="*/ 0 h 120"/>
                <a:gd name="T14" fmla="*/ 0 60000 65536"/>
                <a:gd name="T15" fmla="*/ 0 60000 65536"/>
                <a:gd name="T16" fmla="*/ 0 60000 65536"/>
                <a:gd name="T17" fmla="*/ 0 60000 65536"/>
                <a:gd name="T18" fmla="*/ 0 60000 65536"/>
                <a:gd name="T19" fmla="*/ 0 60000 65536"/>
                <a:gd name="T20" fmla="*/ 0 60000 65536"/>
                <a:gd name="T21" fmla="*/ 0 w 45"/>
                <a:gd name="T22" fmla="*/ 0 h 120"/>
                <a:gd name="T23" fmla="*/ 45 w 45"/>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120">
                  <a:moveTo>
                    <a:pt x="45" y="0"/>
                  </a:moveTo>
                  <a:lnTo>
                    <a:pt x="35" y="60"/>
                  </a:lnTo>
                  <a:lnTo>
                    <a:pt x="30" y="119"/>
                  </a:lnTo>
                  <a:lnTo>
                    <a:pt x="0" y="120"/>
                  </a:lnTo>
                  <a:lnTo>
                    <a:pt x="7" y="70"/>
                  </a:lnTo>
                  <a:lnTo>
                    <a:pt x="16" y="1"/>
                  </a:lnTo>
                  <a:lnTo>
                    <a:pt x="45" y="0"/>
                  </a:lnTo>
                  <a:close/>
                </a:path>
              </a:pathLst>
            </a:custGeom>
            <a:solidFill>
              <a:srgbClr val="000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6" name="Freeform 24"/>
            <p:cNvSpPr>
              <a:spLocks/>
            </p:cNvSpPr>
            <p:nvPr/>
          </p:nvSpPr>
          <p:spPr bwMode="auto">
            <a:xfrm>
              <a:off x="1917" y="1936"/>
              <a:ext cx="13" cy="27"/>
            </a:xfrm>
            <a:custGeom>
              <a:avLst/>
              <a:gdLst>
                <a:gd name="T0" fmla="*/ 0 w 53"/>
                <a:gd name="T1" fmla="*/ 0 h 118"/>
                <a:gd name="T2" fmla="*/ 0 w 53"/>
                <a:gd name="T3" fmla="*/ 0 h 118"/>
                <a:gd name="T4" fmla="*/ 0 w 53"/>
                <a:gd name="T5" fmla="*/ 0 h 118"/>
                <a:gd name="T6" fmla="*/ 0 w 53"/>
                <a:gd name="T7" fmla="*/ 0 h 118"/>
                <a:gd name="T8" fmla="*/ 0 w 53"/>
                <a:gd name="T9" fmla="*/ 0 h 118"/>
                <a:gd name="T10" fmla="*/ 0 w 53"/>
                <a:gd name="T11" fmla="*/ 0 h 118"/>
                <a:gd name="T12" fmla="*/ 0 w 53"/>
                <a:gd name="T13" fmla="*/ 0 h 118"/>
                <a:gd name="T14" fmla="*/ 0 60000 65536"/>
                <a:gd name="T15" fmla="*/ 0 60000 65536"/>
                <a:gd name="T16" fmla="*/ 0 60000 65536"/>
                <a:gd name="T17" fmla="*/ 0 60000 65536"/>
                <a:gd name="T18" fmla="*/ 0 60000 65536"/>
                <a:gd name="T19" fmla="*/ 0 60000 65536"/>
                <a:gd name="T20" fmla="*/ 0 60000 65536"/>
                <a:gd name="T21" fmla="*/ 0 w 53"/>
                <a:gd name="T22" fmla="*/ 0 h 118"/>
                <a:gd name="T23" fmla="*/ 53 w 53"/>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118">
                  <a:moveTo>
                    <a:pt x="0" y="0"/>
                  </a:moveTo>
                  <a:lnTo>
                    <a:pt x="16" y="56"/>
                  </a:lnTo>
                  <a:lnTo>
                    <a:pt x="23" y="118"/>
                  </a:lnTo>
                  <a:lnTo>
                    <a:pt x="53" y="116"/>
                  </a:lnTo>
                  <a:lnTo>
                    <a:pt x="47" y="66"/>
                  </a:lnTo>
                  <a:lnTo>
                    <a:pt x="30" y="0"/>
                  </a:lnTo>
                  <a:lnTo>
                    <a:pt x="0" y="0"/>
                  </a:lnTo>
                  <a:close/>
                </a:path>
              </a:pathLst>
            </a:custGeom>
            <a:solidFill>
              <a:srgbClr val="000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7" name="Freeform 25"/>
            <p:cNvSpPr>
              <a:spLocks/>
            </p:cNvSpPr>
            <p:nvPr/>
          </p:nvSpPr>
          <p:spPr bwMode="auto">
            <a:xfrm>
              <a:off x="1958" y="1934"/>
              <a:ext cx="11" cy="27"/>
            </a:xfrm>
            <a:custGeom>
              <a:avLst/>
              <a:gdLst>
                <a:gd name="T0" fmla="*/ 0 w 46"/>
                <a:gd name="T1" fmla="*/ 0 h 119"/>
                <a:gd name="T2" fmla="*/ 0 w 46"/>
                <a:gd name="T3" fmla="*/ 0 h 119"/>
                <a:gd name="T4" fmla="*/ 0 w 46"/>
                <a:gd name="T5" fmla="*/ 0 h 119"/>
                <a:gd name="T6" fmla="*/ 0 w 46"/>
                <a:gd name="T7" fmla="*/ 0 h 119"/>
                <a:gd name="T8" fmla="*/ 0 w 46"/>
                <a:gd name="T9" fmla="*/ 0 h 119"/>
                <a:gd name="T10" fmla="*/ 0 w 46"/>
                <a:gd name="T11" fmla="*/ 0 h 119"/>
                <a:gd name="T12" fmla="*/ 0 w 46"/>
                <a:gd name="T13" fmla="*/ 0 h 119"/>
                <a:gd name="T14" fmla="*/ 0 60000 65536"/>
                <a:gd name="T15" fmla="*/ 0 60000 65536"/>
                <a:gd name="T16" fmla="*/ 0 60000 65536"/>
                <a:gd name="T17" fmla="*/ 0 60000 65536"/>
                <a:gd name="T18" fmla="*/ 0 60000 65536"/>
                <a:gd name="T19" fmla="*/ 0 60000 65536"/>
                <a:gd name="T20" fmla="*/ 0 60000 65536"/>
                <a:gd name="T21" fmla="*/ 0 w 46"/>
                <a:gd name="T22" fmla="*/ 0 h 119"/>
                <a:gd name="T23" fmla="*/ 46 w 46"/>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119">
                  <a:moveTo>
                    <a:pt x="46" y="0"/>
                  </a:moveTo>
                  <a:lnTo>
                    <a:pt x="37" y="59"/>
                  </a:lnTo>
                  <a:lnTo>
                    <a:pt x="30" y="117"/>
                  </a:lnTo>
                  <a:lnTo>
                    <a:pt x="0" y="119"/>
                  </a:lnTo>
                  <a:lnTo>
                    <a:pt x="11" y="64"/>
                  </a:lnTo>
                  <a:lnTo>
                    <a:pt x="16" y="0"/>
                  </a:lnTo>
                  <a:lnTo>
                    <a:pt x="46" y="0"/>
                  </a:lnTo>
                  <a:close/>
                </a:path>
              </a:pathLst>
            </a:custGeom>
            <a:solidFill>
              <a:srgbClr val="000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8" name="Freeform 26"/>
            <p:cNvSpPr>
              <a:spLocks/>
            </p:cNvSpPr>
            <p:nvPr/>
          </p:nvSpPr>
          <p:spPr bwMode="auto">
            <a:xfrm>
              <a:off x="1929" y="1936"/>
              <a:ext cx="13" cy="27"/>
            </a:xfrm>
            <a:custGeom>
              <a:avLst/>
              <a:gdLst>
                <a:gd name="T0" fmla="*/ 0 w 55"/>
                <a:gd name="T1" fmla="*/ 0 h 118"/>
                <a:gd name="T2" fmla="*/ 0 w 55"/>
                <a:gd name="T3" fmla="*/ 0 h 118"/>
                <a:gd name="T4" fmla="*/ 0 w 55"/>
                <a:gd name="T5" fmla="*/ 0 h 118"/>
                <a:gd name="T6" fmla="*/ 0 w 55"/>
                <a:gd name="T7" fmla="*/ 0 h 118"/>
                <a:gd name="T8" fmla="*/ 0 w 55"/>
                <a:gd name="T9" fmla="*/ 0 h 118"/>
                <a:gd name="T10" fmla="*/ 0 w 55"/>
                <a:gd name="T11" fmla="*/ 0 h 118"/>
                <a:gd name="T12" fmla="*/ 0 w 55"/>
                <a:gd name="T13" fmla="*/ 0 h 118"/>
                <a:gd name="T14" fmla="*/ 0 60000 65536"/>
                <a:gd name="T15" fmla="*/ 0 60000 65536"/>
                <a:gd name="T16" fmla="*/ 0 60000 65536"/>
                <a:gd name="T17" fmla="*/ 0 60000 65536"/>
                <a:gd name="T18" fmla="*/ 0 60000 65536"/>
                <a:gd name="T19" fmla="*/ 0 60000 65536"/>
                <a:gd name="T20" fmla="*/ 0 60000 65536"/>
                <a:gd name="T21" fmla="*/ 0 w 55"/>
                <a:gd name="T22" fmla="*/ 0 h 118"/>
                <a:gd name="T23" fmla="*/ 55 w 55"/>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118">
                  <a:moveTo>
                    <a:pt x="0" y="1"/>
                  </a:moveTo>
                  <a:lnTo>
                    <a:pt x="18" y="57"/>
                  </a:lnTo>
                  <a:lnTo>
                    <a:pt x="25" y="118"/>
                  </a:lnTo>
                  <a:lnTo>
                    <a:pt x="55" y="117"/>
                  </a:lnTo>
                  <a:lnTo>
                    <a:pt x="48" y="67"/>
                  </a:lnTo>
                  <a:lnTo>
                    <a:pt x="30" y="0"/>
                  </a:lnTo>
                  <a:lnTo>
                    <a:pt x="0" y="1"/>
                  </a:lnTo>
                  <a:close/>
                </a:path>
              </a:pathLst>
            </a:custGeom>
            <a:solidFill>
              <a:srgbClr val="000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9" name="Freeform 27"/>
            <p:cNvSpPr>
              <a:spLocks/>
            </p:cNvSpPr>
            <p:nvPr/>
          </p:nvSpPr>
          <p:spPr bwMode="auto">
            <a:xfrm>
              <a:off x="1946" y="1934"/>
              <a:ext cx="11" cy="28"/>
            </a:xfrm>
            <a:custGeom>
              <a:avLst/>
              <a:gdLst>
                <a:gd name="T0" fmla="*/ 0 w 46"/>
                <a:gd name="T1" fmla="*/ 0 h 119"/>
                <a:gd name="T2" fmla="*/ 0 w 46"/>
                <a:gd name="T3" fmla="*/ 0 h 119"/>
                <a:gd name="T4" fmla="*/ 0 w 46"/>
                <a:gd name="T5" fmla="*/ 0 h 119"/>
                <a:gd name="T6" fmla="*/ 0 w 46"/>
                <a:gd name="T7" fmla="*/ 0 h 119"/>
                <a:gd name="T8" fmla="*/ 0 w 46"/>
                <a:gd name="T9" fmla="*/ 0 h 119"/>
                <a:gd name="T10" fmla="*/ 0 w 46"/>
                <a:gd name="T11" fmla="*/ 0 h 119"/>
                <a:gd name="T12" fmla="*/ 0 w 46"/>
                <a:gd name="T13" fmla="*/ 0 h 119"/>
                <a:gd name="T14" fmla="*/ 0 60000 65536"/>
                <a:gd name="T15" fmla="*/ 0 60000 65536"/>
                <a:gd name="T16" fmla="*/ 0 60000 65536"/>
                <a:gd name="T17" fmla="*/ 0 60000 65536"/>
                <a:gd name="T18" fmla="*/ 0 60000 65536"/>
                <a:gd name="T19" fmla="*/ 0 60000 65536"/>
                <a:gd name="T20" fmla="*/ 0 60000 65536"/>
                <a:gd name="T21" fmla="*/ 0 w 46"/>
                <a:gd name="T22" fmla="*/ 0 h 119"/>
                <a:gd name="T23" fmla="*/ 46 w 46"/>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119">
                  <a:moveTo>
                    <a:pt x="46" y="0"/>
                  </a:moveTo>
                  <a:lnTo>
                    <a:pt x="37" y="63"/>
                  </a:lnTo>
                  <a:lnTo>
                    <a:pt x="29" y="118"/>
                  </a:lnTo>
                  <a:lnTo>
                    <a:pt x="0" y="119"/>
                  </a:lnTo>
                  <a:lnTo>
                    <a:pt x="10" y="60"/>
                  </a:lnTo>
                  <a:lnTo>
                    <a:pt x="15" y="0"/>
                  </a:lnTo>
                  <a:lnTo>
                    <a:pt x="46" y="0"/>
                  </a:lnTo>
                  <a:close/>
                </a:path>
              </a:pathLst>
            </a:custGeom>
            <a:solidFill>
              <a:srgbClr val="0000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0" name="Freeform 28"/>
            <p:cNvSpPr>
              <a:spLocks/>
            </p:cNvSpPr>
            <p:nvPr/>
          </p:nvSpPr>
          <p:spPr bwMode="auto">
            <a:xfrm>
              <a:off x="2004" y="1938"/>
              <a:ext cx="40" cy="26"/>
            </a:xfrm>
            <a:custGeom>
              <a:avLst/>
              <a:gdLst>
                <a:gd name="T0" fmla="*/ 0 w 174"/>
                <a:gd name="T1" fmla="*/ 0 h 112"/>
                <a:gd name="T2" fmla="*/ 0 w 174"/>
                <a:gd name="T3" fmla="*/ 0 h 112"/>
                <a:gd name="T4" fmla="*/ 0 w 174"/>
                <a:gd name="T5" fmla="*/ 0 h 112"/>
                <a:gd name="T6" fmla="*/ 0 w 174"/>
                <a:gd name="T7" fmla="*/ 0 h 112"/>
                <a:gd name="T8" fmla="*/ 0 w 174"/>
                <a:gd name="T9" fmla="*/ 0 h 112"/>
                <a:gd name="T10" fmla="*/ 0 w 174"/>
                <a:gd name="T11" fmla="*/ 0 h 112"/>
                <a:gd name="T12" fmla="*/ 0 w 174"/>
                <a:gd name="T13" fmla="*/ 0 h 112"/>
                <a:gd name="T14" fmla="*/ 0 w 174"/>
                <a:gd name="T15" fmla="*/ 0 h 112"/>
                <a:gd name="T16" fmla="*/ 0 60000 65536"/>
                <a:gd name="T17" fmla="*/ 0 60000 65536"/>
                <a:gd name="T18" fmla="*/ 0 60000 65536"/>
                <a:gd name="T19" fmla="*/ 0 60000 65536"/>
                <a:gd name="T20" fmla="*/ 0 60000 65536"/>
                <a:gd name="T21" fmla="*/ 0 60000 65536"/>
                <a:gd name="T22" fmla="*/ 0 60000 65536"/>
                <a:gd name="T23" fmla="*/ 0 60000 65536"/>
                <a:gd name="T24" fmla="*/ 0 w 174"/>
                <a:gd name="T25" fmla="*/ 0 h 112"/>
                <a:gd name="T26" fmla="*/ 174 w 174"/>
                <a:gd name="T27" fmla="*/ 112 h 1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4" h="112">
                  <a:moveTo>
                    <a:pt x="27" y="5"/>
                  </a:moveTo>
                  <a:lnTo>
                    <a:pt x="171" y="0"/>
                  </a:lnTo>
                  <a:lnTo>
                    <a:pt x="174" y="106"/>
                  </a:lnTo>
                  <a:lnTo>
                    <a:pt x="0" y="112"/>
                  </a:lnTo>
                  <a:lnTo>
                    <a:pt x="4" y="95"/>
                  </a:lnTo>
                  <a:lnTo>
                    <a:pt x="14" y="60"/>
                  </a:lnTo>
                  <a:lnTo>
                    <a:pt x="23" y="24"/>
                  </a:lnTo>
                  <a:lnTo>
                    <a:pt x="27" y="5"/>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1" name="Freeform 29"/>
            <p:cNvSpPr>
              <a:spLocks/>
            </p:cNvSpPr>
            <p:nvPr/>
          </p:nvSpPr>
          <p:spPr bwMode="auto">
            <a:xfrm>
              <a:off x="2106" y="1976"/>
              <a:ext cx="68" cy="130"/>
            </a:xfrm>
            <a:custGeom>
              <a:avLst/>
              <a:gdLst>
                <a:gd name="T0" fmla="*/ 0 w 295"/>
                <a:gd name="T1" fmla="*/ 0 h 553"/>
                <a:gd name="T2" fmla="*/ 0 w 295"/>
                <a:gd name="T3" fmla="*/ 0 h 553"/>
                <a:gd name="T4" fmla="*/ 0 w 295"/>
                <a:gd name="T5" fmla="*/ 0 h 553"/>
                <a:gd name="T6" fmla="*/ 0 w 295"/>
                <a:gd name="T7" fmla="*/ 0 h 553"/>
                <a:gd name="T8" fmla="*/ 0 w 295"/>
                <a:gd name="T9" fmla="*/ 0 h 553"/>
                <a:gd name="T10" fmla="*/ 0 w 295"/>
                <a:gd name="T11" fmla="*/ 0 h 553"/>
                <a:gd name="T12" fmla="*/ 0 w 295"/>
                <a:gd name="T13" fmla="*/ 0 h 553"/>
                <a:gd name="T14" fmla="*/ 0 w 295"/>
                <a:gd name="T15" fmla="*/ 0 h 553"/>
                <a:gd name="T16" fmla="*/ 0 w 295"/>
                <a:gd name="T17" fmla="*/ 0 h 553"/>
                <a:gd name="T18" fmla="*/ 0 w 295"/>
                <a:gd name="T19" fmla="*/ 0 h 553"/>
                <a:gd name="T20" fmla="*/ 0 w 295"/>
                <a:gd name="T21" fmla="*/ 0 h 553"/>
                <a:gd name="T22" fmla="*/ 0 w 295"/>
                <a:gd name="T23" fmla="*/ 0 h 553"/>
                <a:gd name="T24" fmla="*/ 0 w 295"/>
                <a:gd name="T25" fmla="*/ 0 h 553"/>
                <a:gd name="T26" fmla="*/ 0 w 295"/>
                <a:gd name="T27" fmla="*/ 0 h 553"/>
                <a:gd name="T28" fmla="*/ 0 w 295"/>
                <a:gd name="T29" fmla="*/ 0 h 553"/>
                <a:gd name="T30" fmla="*/ 0 w 295"/>
                <a:gd name="T31" fmla="*/ 0 h 553"/>
                <a:gd name="T32" fmla="*/ 0 w 295"/>
                <a:gd name="T33" fmla="*/ 0 h 553"/>
                <a:gd name="T34" fmla="*/ 0 w 295"/>
                <a:gd name="T35" fmla="*/ 0 h 553"/>
                <a:gd name="T36" fmla="*/ 0 w 295"/>
                <a:gd name="T37" fmla="*/ 0 h 553"/>
                <a:gd name="T38" fmla="*/ 0 w 295"/>
                <a:gd name="T39" fmla="*/ 0 h 553"/>
                <a:gd name="T40" fmla="*/ 0 w 295"/>
                <a:gd name="T41" fmla="*/ 0 h 553"/>
                <a:gd name="T42" fmla="*/ 0 w 295"/>
                <a:gd name="T43" fmla="*/ 0 h 553"/>
                <a:gd name="T44" fmla="*/ 0 w 295"/>
                <a:gd name="T45" fmla="*/ 0 h 553"/>
                <a:gd name="T46" fmla="*/ 0 w 295"/>
                <a:gd name="T47" fmla="*/ 0 h 553"/>
                <a:gd name="T48" fmla="*/ 0 w 295"/>
                <a:gd name="T49" fmla="*/ 0 h 553"/>
                <a:gd name="T50" fmla="*/ 0 w 295"/>
                <a:gd name="T51" fmla="*/ 0 h 553"/>
                <a:gd name="T52" fmla="*/ 0 w 295"/>
                <a:gd name="T53" fmla="*/ 0 h 553"/>
                <a:gd name="T54" fmla="*/ 0 w 295"/>
                <a:gd name="T55" fmla="*/ 0 h 553"/>
                <a:gd name="T56" fmla="*/ 0 w 295"/>
                <a:gd name="T57" fmla="*/ 0 h 553"/>
                <a:gd name="T58" fmla="*/ 0 w 295"/>
                <a:gd name="T59" fmla="*/ 0 h 553"/>
                <a:gd name="T60" fmla="*/ 0 w 295"/>
                <a:gd name="T61" fmla="*/ 0 h 553"/>
                <a:gd name="T62" fmla="*/ 0 w 295"/>
                <a:gd name="T63" fmla="*/ 0 h 553"/>
                <a:gd name="T64" fmla="*/ 0 w 295"/>
                <a:gd name="T65" fmla="*/ 0 h 5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5"/>
                <a:gd name="T100" fmla="*/ 0 h 553"/>
                <a:gd name="T101" fmla="*/ 295 w 295"/>
                <a:gd name="T102" fmla="*/ 553 h 5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5" h="553">
                  <a:moveTo>
                    <a:pt x="138" y="0"/>
                  </a:moveTo>
                  <a:lnTo>
                    <a:pt x="168" y="4"/>
                  </a:lnTo>
                  <a:lnTo>
                    <a:pt x="197" y="19"/>
                  </a:lnTo>
                  <a:lnTo>
                    <a:pt x="223" y="45"/>
                  </a:lnTo>
                  <a:lnTo>
                    <a:pt x="246" y="78"/>
                  </a:lnTo>
                  <a:lnTo>
                    <a:pt x="265" y="117"/>
                  </a:lnTo>
                  <a:lnTo>
                    <a:pt x="280" y="164"/>
                  </a:lnTo>
                  <a:lnTo>
                    <a:pt x="290" y="216"/>
                  </a:lnTo>
                  <a:lnTo>
                    <a:pt x="295" y="272"/>
                  </a:lnTo>
                  <a:lnTo>
                    <a:pt x="294" y="328"/>
                  </a:lnTo>
                  <a:lnTo>
                    <a:pt x="287" y="379"/>
                  </a:lnTo>
                  <a:lnTo>
                    <a:pt x="275" y="426"/>
                  </a:lnTo>
                  <a:lnTo>
                    <a:pt x="258" y="468"/>
                  </a:lnTo>
                  <a:lnTo>
                    <a:pt x="238" y="502"/>
                  </a:lnTo>
                  <a:lnTo>
                    <a:pt x="213" y="530"/>
                  </a:lnTo>
                  <a:lnTo>
                    <a:pt x="186" y="546"/>
                  </a:lnTo>
                  <a:lnTo>
                    <a:pt x="157" y="553"/>
                  </a:lnTo>
                  <a:lnTo>
                    <a:pt x="127" y="549"/>
                  </a:lnTo>
                  <a:lnTo>
                    <a:pt x="98" y="532"/>
                  </a:lnTo>
                  <a:lnTo>
                    <a:pt x="72" y="508"/>
                  </a:lnTo>
                  <a:lnTo>
                    <a:pt x="50" y="475"/>
                  </a:lnTo>
                  <a:lnTo>
                    <a:pt x="30" y="434"/>
                  </a:lnTo>
                  <a:lnTo>
                    <a:pt x="15" y="388"/>
                  </a:lnTo>
                  <a:lnTo>
                    <a:pt x="5" y="337"/>
                  </a:lnTo>
                  <a:lnTo>
                    <a:pt x="0" y="281"/>
                  </a:lnTo>
                  <a:lnTo>
                    <a:pt x="1" y="225"/>
                  </a:lnTo>
                  <a:lnTo>
                    <a:pt x="8" y="173"/>
                  </a:lnTo>
                  <a:lnTo>
                    <a:pt x="20" y="125"/>
                  </a:lnTo>
                  <a:lnTo>
                    <a:pt x="37" y="84"/>
                  </a:lnTo>
                  <a:lnTo>
                    <a:pt x="57" y="50"/>
                  </a:lnTo>
                  <a:lnTo>
                    <a:pt x="82" y="23"/>
                  </a:lnTo>
                  <a:lnTo>
                    <a:pt x="109" y="7"/>
                  </a:lnTo>
                  <a:lnTo>
                    <a:pt x="138" y="0"/>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2" name="Freeform 30"/>
            <p:cNvSpPr>
              <a:spLocks/>
            </p:cNvSpPr>
            <p:nvPr/>
          </p:nvSpPr>
          <p:spPr bwMode="auto">
            <a:xfrm>
              <a:off x="2354" y="1970"/>
              <a:ext cx="59" cy="111"/>
            </a:xfrm>
            <a:custGeom>
              <a:avLst/>
              <a:gdLst>
                <a:gd name="T0" fmla="*/ 0 w 255"/>
                <a:gd name="T1" fmla="*/ 0 h 477"/>
                <a:gd name="T2" fmla="*/ 0 w 255"/>
                <a:gd name="T3" fmla="*/ 0 h 477"/>
                <a:gd name="T4" fmla="*/ 0 w 255"/>
                <a:gd name="T5" fmla="*/ 0 h 477"/>
                <a:gd name="T6" fmla="*/ 0 w 255"/>
                <a:gd name="T7" fmla="*/ 0 h 477"/>
                <a:gd name="T8" fmla="*/ 0 w 255"/>
                <a:gd name="T9" fmla="*/ 0 h 477"/>
                <a:gd name="T10" fmla="*/ 0 w 255"/>
                <a:gd name="T11" fmla="*/ 0 h 477"/>
                <a:gd name="T12" fmla="*/ 0 w 255"/>
                <a:gd name="T13" fmla="*/ 0 h 477"/>
                <a:gd name="T14" fmla="*/ 0 w 255"/>
                <a:gd name="T15" fmla="*/ 0 h 477"/>
                <a:gd name="T16" fmla="*/ 0 w 255"/>
                <a:gd name="T17" fmla="*/ 0 h 477"/>
                <a:gd name="T18" fmla="*/ 0 w 255"/>
                <a:gd name="T19" fmla="*/ 0 h 477"/>
                <a:gd name="T20" fmla="*/ 0 w 255"/>
                <a:gd name="T21" fmla="*/ 0 h 477"/>
                <a:gd name="T22" fmla="*/ 0 w 255"/>
                <a:gd name="T23" fmla="*/ 0 h 477"/>
                <a:gd name="T24" fmla="*/ 0 w 255"/>
                <a:gd name="T25" fmla="*/ 0 h 477"/>
                <a:gd name="T26" fmla="*/ 0 w 255"/>
                <a:gd name="T27" fmla="*/ 0 h 477"/>
                <a:gd name="T28" fmla="*/ 0 w 255"/>
                <a:gd name="T29" fmla="*/ 0 h 477"/>
                <a:gd name="T30" fmla="*/ 0 w 255"/>
                <a:gd name="T31" fmla="*/ 0 h 477"/>
                <a:gd name="T32" fmla="*/ 0 w 255"/>
                <a:gd name="T33" fmla="*/ 0 h 477"/>
                <a:gd name="T34" fmla="*/ 0 w 255"/>
                <a:gd name="T35" fmla="*/ 0 h 477"/>
                <a:gd name="T36" fmla="*/ 0 w 255"/>
                <a:gd name="T37" fmla="*/ 0 h 477"/>
                <a:gd name="T38" fmla="*/ 0 w 255"/>
                <a:gd name="T39" fmla="*/ 0 h 477"/>
                <a:gd name="T40" fmla="*/ 0 w 255"/>
                <a:gd name="T41" fmla="*/ 0 h 477"/>
                <a:gd name="T42" fmla="*/ 0 w 255"/>
                <a:gd name="T43" fmla="*/ 0 h 477"/>
                <a:gd name="T44" fmla="*/ 0 w 255"/>
                <a:gd name="T45" fmla="*/ 0 h 477"/>
                <a:gd name="T46" fmla="*/ 0 w 255"/>
                <a:gd name="T47" fmla="*/ 0 h 477"/>
                <a:gd name="T48" fmla="*/ 0 w 255"/>
                <a:gd name="T49" fmla="*/ 0 h 477"/>
                <a:gd name="T50" fmla="*/ 0 w 255"/>
                <a:gd name="T51" fmla="*/ 0 h 477"/>
                <a:gd name="T52" fmla="*/ 0 w 255"/>
                <a:gd name="T53" fmla="*/ 0 h 477"/>
                <a:gd name="T54" fmla="*/ 0 w 255"/>
                <a:gd name="T55" fmla="*/ 0 h 477"/>
                <a:gd name="T56" fmla="*/ 0 w 255"/>
                <a:gd name="T57" fmla="*/ 0 h 477"/>
                <a:gd name="T58" fmla="*/ 0 w 255"/>
                <a:gd name="T59" fmla="*/ 0 h 477"/>
                <a:gd name="T60" fmla="*/ 0 w 255"/>
                <a:gd name="T61" fmla="*/ 0 h 477"/>
                <a:gd name="T62" fmla="*/ 0 w 255"/>
                <a:gd name="T63" fmla="*/ 0 h 477"/>
                <a:gd name="T64" fmla="*/ 0 w 255"/>
                <a:gd name="T65" fmla="*/ 0 h 4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5"/>
                <a:gd name="T100" fmla="*/ 0 h 477"/>
                <a:gd name="T101" fmla="*/ 255 w 255"/>
                <a:gd name="T102" fmla="*/ 477 h 4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5" h="477">
                  <a:moveTo>
                    <a:pt x="119" y="0"/>
                  </a:moveTo>
                  <a:lnTo>
                    <a:pt x="145" y="5"/>
                  </a:lnTo>
                  <a:lnTo>
                    <a:pt x="170" y="18"/>
                  </a:lnTo>
                  <a:lnTo>
                    <a:pt x="192" y="40"/>
                  </a:lnTo>
                  <a:lnTo>
                    <a:pt x="212" y="69"/>
                  </a:lnTo>
                  <a:lnTo>
                    <a:pt x="229" y="103"/>
                  </a:lnTo>
                  <a:lnTo>
                    <a:pt x="242" y="142"/>
                  </a:lnTo>
                  <a:lnTo>
                    <a:pt x="251" y="188"/>
                  </a:lnTo>
                  <a:lnTo>
                    <a:pt x="255" y="235"/>
                  </a:lnTo>
                  <a:lnTo>
                    <a:pt x="253" y="283"/>
                  </a:lnTo>
                  <a:lnTo>
                    <a:pt x="248" y="328"/>
                  </a:lnTo>
                  <a:lnTo>
                    <a:pt x="237" y="369"/>
                  </a:lnTo>
                  <a:lnTo>
                    <a:pt x="223" y="405"/>
                  </a:lnTo>
                  <a:lnTo>
                    <a:pt x="206" y="433"/>
                  </a:lnTo>
                  <a:lnTo>
                    <a:pt x="185" y="457"/>
                  </a:lnTo>
                  <a:lnTo>
                    <a:pt x="162" y="472"/>
                  </a:lnTo>
                  <a:lnTo>
                    <a:pt x="136" y="477"/>
                  </a:lnTo>
                  <a:lnTo>
                    <a:pt x="111" y="473"/>
                  </a:lnTo>
                  <a:lnTo>
                    <a:pt x="87" y="459"/>
                  </a:lnTo>
                  <a:lnTo>
                    <a:pt x="65" y="439"/>
                  </a:lnTo>
                  <a:lnTo>
                    <a:pt x="44" y="410"/>
                  </a:lnTo>
                  <a:lnTo>
                    <a:pt x="28" y="376"/>
                  </a:lnTo>
                  <a:lnTo>
                    <a:pt x="14" y="335"/>
                  </a:lnTo>
                  <a:lnTo>
                    <a:pt x="5" y="291"/>
                  </a:lnTo>
                  <a:lnTo>
                    <a:pt x="0" y="244"/>
                  </a:lnTo>
                  <a:lnTo>
                    <a:pt x="2" y="196"/>
                  </a:lnTo>
                  <a:lnTo>
                    <a:pt x="7" y="151"/>
                  </a:lnTo>
                  <a:lnTo>
                    <a:pt x="18" y="110"/>
                  </a:lnTo>
                  <a:lnTo>
                    <a:pt x="32" y="74"/>
                  </a:lnTo>
                  <a:lnTo>
                    <a:pt x="50" y="44"/>
                  </a:lnTo>
                  <a:lnTo>
                    <a:pt x="70" y="21"/>
                  </a:lnTo>
                  <a:lnTo>
                    <a:pt x="93" y="6"/>
                  </a:lnTo>
                  <a:lnTo>
                    <a:pt x="119" y="0"/>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3" name="AutoShape 31"/>
            <p:cNvSpPr>
              <a:spLocks noChangeArrowheads="1"/>
            </p:cNvSpPr>
            <p:nvPr/>
          </p:nvSpPr>
          <p:spPr bwMode="auto">
            <a:xfrm>
              <a:off x="1707" y="1725"/>
              <a:ext cx="918" cy="880"/>
            </a:xfrm>
            <a:prstGeom prst="roundRect">
              <a:avLst>
                <a:gd name="adj" fmla="val 16667"/>
              </a:avLst>
            </a:prstGeom>
            <a:noFill/>
            <a:ln w="28575" algn="ctr">
              <a:solidFill>
                <a:srgbClr val="9933FF"/>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74" name="Freeform 32"/>
            <p:cNvSpPr>
              <a:spLocks/>
            </p:cNvSpPr>
            <p:nvPr/>
          </p:nvSpPr>
          <p:spPr bwMode="auto">
            <a:xfrm>
              <a:off x="1767" y="2150"/>
              <a:ext cx="263" cy="33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rgbClr val="FF0000"/>
              </a:solidFill>
              <a:prstDash val="sysDot"/>
              <a:round/>
              <a:headEnd/>
              <a:tailEnd/>
            </a:ln>
          </p:spPr>
          <p:txBody>
            <a:bodyPr lIns="0" tIns="0" rIns="0" bIns="0" anchor="ctr">
              <a:spAutoFit/>
            </a:bodyPr>
            <a:lstStyle/>
            <a:p>
              <a:endParaRPr lang="en-US"/>
            </a:p>
          </p:txBody>
        </p:sp>
        <p:sp>
          <p:nvSpPr>
            <p:cNvPr id="13375" name="Freeform 33"/>
            <p:cNvSpPr>
              <a:spLocks/>
            </p:cNvSpPr>
            <p:nvPr/>
          </p:nvSpPr>
          <p:spPr bwMode="auto">
            <a:xfrm>
              <a:off x="2020" y="2189"/>
              <a:ext cx="263" cy="33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rgbClr val="FF0000"/>
              </a:solidFill>
              <a:prstDash val="sysDot"/>
              <a:round/>
              <a:headEnd/>
              <a:tailEnd/>
            </a:ln>
          </p:spPr>
          <p:txBody>
            <a:bodyPr lIns="0" tIns="0" rIns="0" bIns="0" anchor="ctr">
              <a:spAutoFit/>
            </a:bodyPr>
            <a:lstStyle/>
            <a:p>
              <a:endParaRPr lang="en-US"/>
            </a:p>
          </p:txBody>
        </p:sp>
        <p:sp>
          <p:nvSpPr>
            <p:cNvPr id="13376" name="Freeform 34"/>
            <p:cNvSpPr>
              <a:spLocks/>
            </p:cNvSpPr>
            <p:nvPr/>
          </p:nvSpPr>
          <p:spPr bwMode="auto">
            <a:xfrm>
              <a:off x="2272" y="2227"/>
              <a:ext cx="263" cy="33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rgbClr val="FF0000"/>
              </a:solidFill>
              <a:prstDash val="sysDot"/>
              <a:round/>
              <a:headEnd/>
              <a:tailEnd/>
            </a:ln>
          </p:spPr>
          <p:txBody>
            <a:bodyPr lIns="0" tIns="0" rIns="0" bIns="0" anchor="ctr">
              <a:spAutoFit/>
            </a:bodyPr>
            <a:lstStyle/>
            <a:p>
              <a:endParaRPr lang="en-US"/>
            </a:p>
          </p:txBody>
        </p:sp>
      </p:grpSp>
      <p:sp>
        <p:nvSpPr>
          <p:cNvPr id="13315" name="Rectangle 35"/>
          <p:cNvSpPr>
            <a:spLocks noGrp="1" noChangeArrowheads="1"/>
          </p:cNvSpPr>
          <p:nvPr>
            <p:ph type="title"/>
          </p:nvPr>
        </p:nvSpPr>
        <p:spPr/>
        <p:txBody>
          <a:bodyPr/>
          <a:lstStyle/>
          <a:p>
            <a:pPr eaLnBrk="1" hangingPunct="1"/>
            <a:r>
              <a:rPr lang="en-US" smtClean="0"/>
              <a:t>Policy line pattern</a:t>
            </a:r>
          </a:p>
        </p:txBody>
      </p:sp>
      <p:sp>
        <p:nvSpPr>
          <p:cNvPr id="13316" name="Rectangle 36"/>
          <p:cNvSpPr>
            <a:spLocks noGrp="1" noChangeArrowheads="1"/>
          </p:cNvSpPr>
          <p:nvPr>
            <p:ph idx="1"/>
          </p:nvPr>
        </p:nvSpPr>
        <p:spPr>
          <a:xfrm>
            <a:off x="519113" y="914400"/>
            <a:ext cx="3897312" cy="2274888"/>
          </a:xfrm>
        </p:spPr>
        <p:txBody>
          <a:bodyPr/>
          <a:lstStyle/>
          <a:p>
            <a:pPr>
              <a:buFont typeface="Arial" charset="0"/>
              <a:buChar char="•"/>
            </a:pPr>
            <a:r>
              <a:rPr lang="en-US" smtClean="0"/>
              <a:t>A </a:t>
            </a:r>
            <a:r>
              <a:rPr lang="en-US" b="1" smtClean="0"/>
              <a:t>policy line pattern</a:t>
            </a:r>
            <a:r>
              <a:rPr lang="en-US" smtClean="0"/>
              <a:t> is a collection of sub-patterns relevant to a specific line of business (such as business owner's or personal auto)</a:t>
            </a:r>
          </a:p>
        </p:txBody>
      </p:sp>
      <p:sp>
        <p:nvSpPr>
          <p:cNvPr id="13317" name="AutoShape 37"/>
          <p:cNvSpPr>
            <a:spLocks noChangeArrowheads="1"/>
          </p:cNvSpPr>
          <p:nvPr/>
        </p:nvSpPr>
        <p:spPr bwMode="auto">
          <a:xfrm>
            <a:off x="6165850" y="1262063"/>
            <a:ext cx="795338" cy="800100"/>
          </a:xfrm>
          <a:prstGeom prst="rightArrow">
            <a:avLst>
              <a:gd name="adj1" fmla="val 57611"/>
              <a:gd name="adj2" fmla="val 39134"/>
            </a:avLst>
          </a:prstGeom>
          <a:solidFill>
            <a:schemeClr va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nvGrpSpPr>
          <p:cNvPr id="13318" name="Group 42"/>
          <p:cNvGrpSpPr>
            <a:grpSpLocks/>
          </p:cNvGrpSpPr>
          <p:nvPr/>
        </p:nvGrpSpPr>
        <p:grpSpPr bwMode="auto">
          <a:xfrm>
            <a:off x="6992938" y="915988"/>
            <a:ext cx="1211262" cy="1162050"/>
            <a:chOff x="2271" y="1728"/>
            <a:chExt cx="918" cy="880"/>
          </a:xfrm>
        </p:grpSpPr>
        <p:sp>
          <p:nvSpPr>
            <p:cNvPr id="13338" name="AutoShape 43"/>
            <p:cNvSpPr>
              <a:spLocks noChangeArrowheads="1"/>
            </p:cNvSpPr>
            <p:nvPr/>
          </p:nvSpPr>
          <p:spPr bwMode="auto">
            <a:xfrm>
              <a:off x="2271" y="1728"/>
              <a:ext cx="918" cy="880"/>
            </a:xfrm>
            <a:prstGeom prst="roundRect">
              <a:avLst>
                <a:gd name="adj" fmla="val 16667"/>
              </a:avLst>
            </a:prstGeom>
            <a:solidFill>
              <a:schemeClr val="tx1"/>
            </a:solidFill>
            <a:ln w="28575" algn="ctr">
              <a:solidFill>
                <a:srgbClr val="9933FF"/>
              </a:solidFill>
              <a:round/>
              <a:headEnd/>
              <a:tailEnd/>
            </a:ln>
          </p:spPr>
          <p:txBody>
            <a:bodyPr wrap="none" lIns="0" tIns="0" rIns="0" bIns="0" anchor="ctr">
              <a:spAutoFit/>
            </a:bodyPr>
            <a:lstStyle/>
            <a:p>
              <a:endParaRPr lang="en-US"/>
            </a:p>
          </p:txBody>
        </p:sp>
        <p:sp>
          <p:nvSpPr>
            <p:cNvPr id="13339" name="Freeform 44"/>
            <p:cNvSpPr>
              <a:spLocks/>
            </p:cNvSpPr>
            <p:nvPr/>
          </p:nvSpPr>
          <p:spPr bwMode="auto">
            <a:xfrm>
              <a:off x="2331" y="2153"/>
              <a:ext cx="263" cy="33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40" name="Freeform 45"/>
            <p:cNvSpPr>
              <a:spLocks/>
            </p:cNvSpPr>
            <p:nvPr/>
          </p:nvSpPr>
          <p:spPr bwMode="auto">
            <a:xfrm>
              <a:off x="2584" y="2192"/>
              <a:ext cx="263" cy="33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41" name="Freeform 46"/>
            <p:cNvSpPr>
              <a:spLocks/>
            </p:cNvSpPr>
            <p:nvPr/>
          </p:nvSpPr>
          <p:spPr bwMode="auto">
            <a:xfrm>
              <a:off x="2836" y="2230"/>
              <a:ext cx="263" cy="33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342" name="Group 47"/>
            <p:cNvGrpSpPr>
              <a:grpSpLocks/>
            </p:cNvGrpSpPr>
            <p:nvPr/>
          </p:nvGrpSpPr>
          <p:grpSpPr bwMode="auto">
            <a:xfrm>
              <a:off x="2377" y="1788"/>
              <a:ext cx="677" cy="367"/>
              <a:chOff x="3399" y="1235"/>
              <a:chExt cx="938" cy="509"/>
            </a:xfrm>
          </p:grpSpPr>
          <p:sp>
            <p:nvSpPr>
              <p:cNvPr id="13343" name="Rectangle 48"/>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13344" name="Picture 49"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3319" name="Group 50"/>
          <p:cNvGrpSpPr>
            <a:grpSpLocks/>
          </p:cNvGrpSpPr>
          <p:nvPr/>
        </p:nvGrpSpPr>
        <p:grpSpPr bwMode="auto">
          <a:xfrm>
            <a:off x="7345363" y="1268413"/>
            <a:ext cx="1211262" cy="1162050"/>
            <a:chOff x="2271" y="1728"/>
            <a:chExt cx="918" cy="880"/>
          </a:xfrm>
        </p:grpSpPr>
        <p:sp>
          <p:nvSpPr>
            <p:cNvPr id="13331" name="AutoShape 51"/>
            <p:cNvSpPr>
              <a:spLocks noChangeArrowheads="1"/>
            </p:cNvSpPr>
            <p:nvPr/>
          </p:nvSpPr>
          <p:spPr bwMode="auto">
            <a:xfrm>
              <a:off x="2271" y="1728"/>
              <a:ext cx="918" cy="880"/>
            </a:xfrm>
            <a:prstGeom prst="roundRect">
              <a:avLst>
                <a:gd name="adj" fmla="val 16667"/>
              </a:avLst>
            </a:prstGeom>
            <a:solidFill>
              <a:schemeClr val="tx1"/>
            </a:solidFill>
            <a:ln w="28575" algn="ctr">
              <a:solidFill>
                <a:srgbClr val="9933FF"/>
              </a:solidFill>
              <a:round/>
              <a:headEnd/>
              <a:tailEnd/>
            </a:ln>
          </p:spPr>
          <p:txBody>
            <a:bodyPr wrap="none" lIns="0" tIns="0" rIns="0" bIns="0" anchor="ctr">
              <a:spAutoFit/>
            </a:bodyPr>
            <a:lstStyle/>
            <a:p>
              <a:endParaRPr lang="en-US"/>
            </a:p>
          </p:txBody>
        </p:sp>
        <p:sp>
          <p:nvSpPr>
            <p:cNvPr id="13332" name="Freeform 52"/>
            <p:cNvSpPr>
              <a:spLocks/>
            </p:cNvSpPr>
            <p:nvPr/>
          </p:nvSpPr>
          <p:spPr bwMode="auto">
            <a:xfrm>
              <a:off x="2331" y="2153"/>
              <a:ext cx="263" cy="33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33" name="Freeform 53"/>
            <p:cNvSpPr>
              <a:spLocks/>
            </p:cNvSpPr>
            <p:nvPr/>
          </p:nvSpPr>
          <p:spPr bwMode="auto">
            <a:xfrm>
              <a:off x="2584" y="2192"/>
              <a:ext cx="263" cy="33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34" name="Freeform 54"/>
            <p:cNvSpPr>
              <a:spLocks/>
            </p:cNvSpPr>
            <p:nvPr/>
          </p:nvSpPr>
          <p:spPr bwMode="auto">
            <a:xfrm>
              <a:off x="2836" y="2230"/>
              <a:ext cx="263" cy="33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335" name="Group 55"/>
            <p:cNvGrpSpPr>
              <a:grpSpLocks/>
            </p:cNvGrpSpPr>
            <p:nvPr/>
          </p:nvGrpSpPr>
          <p:grpSpPr bwMode="auto">
            <a:xfrm>
              <a:off x="2377" y="1788"/>
              <a:ext cx="677" cy="367"/>
              <a:chOff x="3399" y="1235"/>
              <a:chExt cx="938" cy="509"/>
            </a:xfrm>
          </p:grpSpPr>
          <p:sp>
            <p:nvSpPr>
              <p:cNvPr id="13336" name="Rectangle 56"/>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13337" name="Picture 5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3320" name="Group 58"/>
          <p:cNvGrpSpPr>
            <a:grpSpLocks/>
          </p:cNvGrpSpPr>
          <p:nvPr/>
        </p:nvGrpSpPr>
        <p:grpSpPr bwMode="auto">
          <a:xfrm>
            <a:off x="7696200" y="1619250"/>
            <a:ext cx="1211263" cy="1162050"/>
            <a:chOff x="2271" y="1728"/>
            <a:chExt cx="918" cy="880"/>
          </a:xfrm>
        </p:grpSpPr>
        <p:sp>
          <p:nvSpPr>
            <p:cNvPr id="13324" name="AutoShape 59"/>
            <p:cNvSpPr>
              <a:spLocks noChangeArrowheads="1"/>
            </p:cNvSpPr>
            <p:nvPr/>
          </p:nvSpPr>
          <p:spPr bwMode="auto">
            <a:xfrm>
              <a:off x="2271" y="1728"/>
              <a:ext cx="918" cy="880"/>
            </a:xfrm>
            <a:prstGeom prst="roundRect">
              <a:avLst>
                <a:gd name="adj" fmla="val 16667"/>
              </a:avLst>
            </a:prstGeom>
            <a:solidFill>
              <a:schemeClr val="tx1"/>
            </a:solidFill>
            <a:ln w="28575" algn="ctr">
              <a:solidFill>
                <a:srgbClr val="9933FF"/>
              </a:solidFill>
              <a:round/>
              <a:headEnd/>
              <a:tailEnd/>
            </a:ln>
          </p:spPr>
          <p:txBody>
            <a:bodyPr wrap="none" lIns="0" tIns="0" rIns="0" bIns="0" anchor="ctr">
              <a:spAutoFit/>
            </a:bodyPr>
            <a:lstStyle/>
            <a:p>
              <a:endParaRPr lang="en-US"/>
            </a:p>
          </p:txBody>
        </p:sp>
        <p:sp>
          <p:nvSpPr>
            <p:cNvPr id="13325" name="Freeform 60"/>
            <p:cNvSpPr>
              <a:spLocks/>
            </p:cNvSpPr>
            <p:nvPr/>
          </p:nvSpPr>
          <p:spPr bwMode="auto">
            <a:xfrm>
              <a:off x="2331" y="2153"/>
              <a:ext cx="263" cy="33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26" name="Freeform 61"/>
            <p:cNvSpPr>
              <a:spLocks/>
            </p:cNvSpPr>
            <p:nvPr/>
          </p:nvSpPr>
          <p:spPr bwMode="auto">
            <a:xfrm>
              <a:off x="2584" y="2192"/>
              <a:ext cx="263" cy="33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27" name="Freeform 62"/>
            <p:cNvSpPr>
              <a:spLocks/>
            </p:cNvSpPr>
            <p:nvPr/>
          </p:nvSpPr>
          <p:spPr bwMode="auto">
            <a:xfrm>
              <a:off x="2836" y="2230"/>
              <a:ext cx="263" cy="33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328" name="Group 63"/>
            <p:cNvGrpSpPr>
              <a:grpSpLocks/>
            </p:cNvGrpSpPr>
            <p:nvPr/>
          </p:nvGrpSpPr>
          <p:grpSpPr bwMode="auto">
            <a:xfrm>
              <a:off x="2377" y="1788"/>
              <a:ext cx="677" cy="367"/>
              <a:chOff x="3399" y="1235"/>
              <a:chExt cx="938" cy="509"/>
            </a:xfrm>
          </p:grpSpPr>
          <p:sp>
            <p:nvSpPr>
              <p:cNvPr id="13329" name="Rectangle 64"/>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13330" name="Picture 65"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09" y="3124925"/>
            <a:ext cx="7894775" cy="3265626"/>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13322" name="Freeform 66"/>
          <p:cNvSpPr>
            <a:spLocks/>
          </p:cNvSpPr>
          <p:nvPr/>
        </p:nvSpPr>
        <p:spPr bwMode="auto">
          <a:xfrm>
            <a:off x="5252960" y="4767677"/>
            <a:ext cx="463550" cy="595312"/>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23" name="Freeform 67"/>
          <p:cNvSpPr>
            <a:spLocks/>
          </p:cNvSpPr>
          <p:nvPr/>
        </p:nvSpPr>
        <p:spPr bwMode="auto">
          <a:xfrm>
            <a:off x="7848523" y="4776684"/>
            <a:ext cx="463550" cy="595313"/>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Coverable</a:t>
            </a:r>
          </a:p>
        </p:txBody>
      </p:sp>
      <p:sp>
        <p:nvSpPr>
          <p:cNvPr id="14339" name="Rectangle 3"/>
          <p:cNvSpPr>
            <a:spLocks noGrp="1" noChangeArrowheads="1"/>
          </p:cNvSpPr>
          <p:nvPr>
            <p:ph idx="1"/>
          </p:nvPr>
        </p:nvSpPr>
        <p:spPr>
          <a:xfrm>
            <a:off x="519113" y="914400"/>
            <a:ext cx="5403850" cy="5486400"/>
          </a:xfrm>
        </p:spPr>
        <p:txBody>
          <a:bodyPr/>
          <a:lstStyle/>
          <a:p>
            <a:pPr>
              <a:buFont typeface="Arial" charset="0"/>
              <a:buChar char="•"/>
            </a:pPr>
            <a:r>
              <a:rPr lang="en-US" smtClean="0"/>
              <a:t>A </a:t>
            </a:r>
            <a:r>
              <a:rPr lang="en-US" b="1" smtClean="0"/>
              <a:t>coverable</a:t>
            </a:r>
            <a:r>
              <a:rPr lang="en-US" smtClean="0"/>
              <a:t> is an exposure to risk that can be protected by the policy, such as:</a:t>
            </a:r>
          </a:p>
          <a:p>
            <a:pPr lvl="1"/>
            <a:r>
              <a:rPr lang="en-US" smtClean="0"/>
              <a:t>A tangible property</a:t>
            </a:r>
          </a:p>
          <a:p>
            <a:pPr lvl="1"/>
            <a:r>
              <a:rPr lang="en-US" smtClean="0"/>
              <a:t>A location</a:t>
            </a:r>
          </a:p>
          <a:p>
            <a:pPr lvl="1"/>
            <a:r>
              <a:rPr lang="en-US" smtClean="0"/>
              <a:t>A jurisdiction</a:t>
            </a:r>
          </a:p>
          <a:p>
            <a:pPr lvl="1"/>
            <a:r>
              <a:rPr lang="en-US" smtClean="0"/>
              <a:t>The policy itself</a:t>
            </a:r>
          </a:p>
        </p:txBody>
      </p:sp>
      <p:grpSp>
        <p:nvGrpSpPr>
          <p:cNvPr id="14340" name="Group 4"/>
          <p:cNvGrpSpPr>
            <a:grpSpLocks/>
          </p:cNvGrpSpPr>
          <p:nvPr/>
        </p:nvGrpSpPr>
        <p:grpSpPr bwMode="auto">
          <a:xfrm>
            <a:off x="5935663" y="417513"/>
            <a:ext cx="2232025" cy="1303337"/>
            <a:chOff x="3399" y="1235"/>
            <a:chExt cx="938" cy="509"/>
          </a:xfrm>
        </p:grpSpPr>
        <p:sp>
          <p:nvSpPr>
            <p:cNvPr id="14343" name="Rectangle 5"/>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14344" name="Picture 6"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50" name="Picture 2" descr="C:\Users\kshukla\AppData\Local\Temp\SNAGHTML67d40ee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801" y="3699357"/>
            <a:ext cx="7708638" cy="267162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8866" y="1929434"/>
            <a:ext cx="5403823" cy="152938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Coverage category</a:t>
            </a:r>
          </a:p>
        </p:txBody>
      </p:sp>
      <p:sp>
        <p:nvSpPr>
          <p:cNvPr id="15363" name="Rectangle 3"/>
          <p:cNvSpPr>
            <a:spLocks noGrp="1" noChangeArrowheads="1"/>
          </p:cNvSpPr>
          <p:nvPr>
            <p:ph idx="1"/>
          </p:nvPr>
        </p:nvSpPr>
        <p:spPr>
          <a:xfrm>
            <a:off x="519113" y="914400"/>
            <a:ext cx="3106737" cy="1468438"/>
          </a:xfrm>
        </p:spPr>
        <p:txBody>
          <a:bodyPr/>
          <a:lstStyle/>
          <a:p>
            <a:pPr>
              <a:buFont typeface="Arial" charset="0"/>
              <a:buChar char="•"/>
            </a:pPr>
            <a:r>
              <a:rPr lang="en-US" smtClean="0"/>
              <a:t>A </a:t>
            </a:r>
            <a:r>
              <a:rPr lang="en-US" b="1" smtClean="0"/>
              <a:t>coverage category</a:t>
            </a:r>
            <a:r>
              <a:rPr lang="en-US" smtClean="0"/>
              <a:t> is a group of coverage patterns</a:t>
            </a:r>
          </a:p>
        </p:txBody>
      </p:sp>
      <p:sp>
        <p:nvSpPr>
          <p:cNvPr id="15364" name="AutoShape 4"/>
          <p:cNvSpPr>
            <a:spLocks noChangeArrowheads="1"/>
          </p:cNvSpPr>
          <p:nvPr/>
        </p:nvSpPr>
        <p:spPr bwMode="auto">
          <a:xfrm>
            <a:off x="6789738" y="801688"/>
            <a:ext cx="795337" cy="800100"/>
          </a:xfrm>
          <a:prstGeom prst="rightArrow">
            <a:avLst>
              <a:gd name="adj1" fmla="val 57611"/>
              <a:gd name="adj2" fmla="val 39134"/>
            </a:avLst>
          </a:prstGeom>
          <a:solidFill>
            <a:schemeClr va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365" name="AutoShape 5"/>
          <p:cNvSpPr>
            <a:spLocks noChangeArrowheads="1"/>
          </p:cNvSpPr>
          <p:nvPr/>
        </p:nvSpPr>
        <p:spPr bwMode="auto">
          <a:xfrm>
            <a:off x="3683000" y="1489075"/>
            <a:ext cx="1285875" cy="1068388"/>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366" name="AutoShape 6"/>
          <p:cNvSpPr>
            <a:spLocks noChangeArrowheads="1"/>
          </p:cNvSpPr>
          <p:nvPr/>
        </p:nvSpPr>
        <p:spPr bwMode="auto">
          <a:xfrm>
            <a:off x="6780213" y="1855788"/>
            <a:ext cx="795337" cy="800100"/>
          </a:xfrm>
          <a:prstGeom prst="rightArrow">
            <a:avLst>
              <a:gd name="adj1" fmla="val 57611"/>
              <a:gd name="adj2" fmla="val 39134"/>
            </a:avLst>
          </a:prstGeom>
          <a:solidFill>
            <a:schemeClr va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367" name="AutoShape 7"/>
          <p:cNvSpPr>
            <a:spLocks noChangeArrowheads="1"/>
          </p:cNvSpPr>
          <p:nvPr/>
        </p:nvSpPr>
        <p:spPr bwMode="auto">
          <a:xfrm>
            <a:off x="6783388" y="2924175"/>
            <a:ext cx="795337" cy="800100"/>
          </a:xfrm>
          <a:prstGeom prst="rightArrow">
            <a:avLst>
              <a:gd name="adj1" fmla="val 57611"/>
              <a:gd name="adj2" fmla="val 39134"/>
            </a:avLst>
          </a:prstGeom>
          <a:solidFill>
            <a:schemeClr va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368" name="Line 8"/>
          <p:cNvSpPr>
            <a:spLocks noChangeShapeType="1"/>
          </p:cNvSpPr>
          <p:nvPr/>
        </p:nvSpPr>
        <p:spPr bwMode="auto">
          <a:xfrm flipV="1">
            <a:off x="4979988" y="1190625"/>
            <a:ext cx="852487" cy="7524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9" name="Line 9"/>
          <p:cNvSpPr>
            <a:spLocks noChangeShapeType="1"/>
          </p:cNvSpPr>
          <p:nvPr/>
        </p:nvSpPr>
        <p:spPr bwMode="auto">
          <a:xfrm>
            <a:off x="4964113" y="2073275"/>
            <a:ext cx="895350" cy="1778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0" name="Line 10"/>
          <p:cNvSpPr>
            <a:spLocks noChangeShapeType="1"/>
          </p:cNvSpPr>
          <p:nvPr/>
        </p:nvSpPr>
        <p:spPr bwMode="auto">
          <a:xfrm>
            <a:off x="4979988" y="2252663"/>
            <a:ext cx="850900" cy="85883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1" name="Rectangle 11"/>
          <p:cNvSpPr>
            <a:spLocks noChangeArrowheads="1"/>
          </p:cNvSpPr>
          <p:nvPr/>
        </p:nvSpPr>
        <p:spPr bwMode="auto">
          <a:xfrm>
            <a:off x="4892675" y="4354513"/>
            <a:ext cx="379412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A coverage category groups a set of coverages (coverage instances) so that they are added to a policy at the same time</a:t>
            </a:r>
          </a:p>
        </p:txBody>
      </p:sp>
      <p:sp>
        <p:nvSpPr>
          <p:cNvPr id="15372" name="Freeform 13"/>
          <p:cNvSpPr>
            <a:spLocks/>
          </p:cNvSpPr>
          <p:nvPr/>
        </p:nvSpPr>
        <p:spPr bwMode="auto">
          <a:xfrm>
            <a:off x="3754438" y="1584325"/>
            <a:ext cx="417512" cy="5365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rgbClr val="FF0000"/>
            </a:solidFill>
            <a:prstDash val="sysDot"/>
            <a:round/>
            <a:headEnd/>
            <a:tailEnd/>
          </a:ln>
        </p:spPr>
        <p:txBody>
          <a:bodyPr lIns="0" tIns="0" rIns="0" bIns="0" anchor="ctr">
            <a:spAutoFit/>
          </a:bodyPr>
          <a:lstStyle/>
          <a:p>
            <a:endParaRPr lang="en-US"/>
          </a:p>
        </p:txBody>
      </p:sp>
      <p:sp>
        <p:nvSpPr>
          <p:cNvPr id="15373" name="Freeform 14"/>
          <p:cNvSpPr>
            <a:spLocks/>
          </p:cNvSpPr>
          <p:nvPr/>
        </p:nvSpPr>
        <p:spPr bwMode="auto">
          <a:xfrm>
            <a:off x="4098925" y="1752600"/>
            <a:ext cx="417513" cy="5365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rgbClr val="FF0000"/>
            </a:solidFill>
            <a:prstDash val="sysDot"/>
            <a:round/>
            <a:headEnd/>
            <a:tailEnd/>
          </a:ln>
        </p:spPr>
        <p:txBody>
          <a:bodyPr lIns="0" tIns="0" rIns="0" bIns="0" anchor="ctr">
            <a:spAutoFit/>
          </a:bodyPr>
          <a:lstStyle/>
          <a:p>
            <a:endParaRPr lang="en-US"/>
          </a:p>
        </p:txBody>
      </p:sp>
      <p:sp>
        <p:nvSpPr>
          <p:cNvPr id="15374" name="Freeform 15"/>
          <p:cNvSpPr>
            <a:spLocks/>
          </p:cNvSpPr>
          <p:nvPr/>
        </p:nvSpPr>
        <p:spPr bwMode="auto">
          <a:xfrm>
            <a:off x="4441825" y="1920875"/>
            <a:ext cx="417513" cy="5365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rgbClr val="FF0000"/>
            </a:solidFill>
            <a:prstDash val="sysDot"/>
            <a:round/>
            <a:headEnd/>
            <a:tailEnd/>
          </a:ln>
        </p:spPr>
        <p:txBody>
          <a:bodyPr lIns="0" tIns="0" rIns="0" bIns="0" anchor="ctr">
            <a:spAutoFit/>
          </a:bodyPr>
          <a:lstStyle/>
          <a:p>
            <a:endParaRPr lang="en-US"/>
          </a:p>
        </p:txBody>
      </p:sp>
      <p:sp>
        <p:nvSpPr>
          <p:cNvPr id="15375" name="Freeform 16"/>
          <p:cNvSpPr>
            <a:spLocks/>
          </p:cNvSpPr>
          <p:nvPr/>
        </p:nvSpPr>
        <p:spPr bwMode="auto">
          <a:xfrm>
            <a:off x="5829300" y="804863"/>
            <a:ext cx="608013" cy="78105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rgbClr val="FF0000"/>
            </a:solidFill>
            <a:prstDash val="sysDot"/>
            <a:round/>
            <a:headEnd/>
            <a:tailEnd/>
          </a:ln>
        </p:spPr>
        <p:txBody>
          <a:bodyPr lIns="0" tIns="0" rIns="0" bIns="0" anchor="ctr">
            <a:spAutoFit/>
          </a:bodyPr>
          <a:lstStyle/>
          <a:p>
            <a:endParaRPr lang="en-US"/>
          </a:p>
        </p:txBody>
      </p:sp>
      <p:sp>
        <p:nvSpPr>
          <p:cNvPr id="15376" name="Freeform 17"/>
          <p:cNvSpPr>
            <a:spLocks/>
          </p:cNvSpPr>
          <p:nvPr/>
        </p:nvSpPr>
        <p:spPr bwMode="auto">
          <a:xfrm>
            <a:off x="5829300" y="1908175"/>
            <a:ext cx="608013" cy="78105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rgbClr val="FF0000"/>
            </a:solidFill>
            <a:prstDash val="sysDot"/>
            <a:round/>
            <a:headEnd/>
            <a:tailEnd/>
          </a:ln>
        </p:spPr>
        <p:txBody>
          <a:bodyPr lIns="0" tIns="0" rIns="0" bIns="0" anchor="ctr">
            <a:spAutoFit/>
          </a:bodyPr>
          <a:lstStyle/>
          <a:p>
            <a:endParaRPr lang="en-US"/>
          </a:p>
        </p:txBody>
      </p:sp>
      <p:sp>
        <p:nvSpPr>
          <p:cNvPr id="15377" name="Freeform 18"/>
          <p:cNvSpPr>
            <a:spLocks/>
          </p:cNvSpPr>
          <p:nvPr/>
        </p:nvSpPr>
        <p:spPr bwMode="auto">
          <a:xfrm>
            <a:off x="5829300" y="3013075"/>
            <a:ext cx="608013" cy="78105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rgbClr val="FF0000"/>
            </a:solidFill>
            <a:prstDash val="sysDot"/>
            <a:round/>
            <a:headEnd/>
            <a:tailEnd/>
          </a:ln>
        </p:spPr>
        <p:txBody>
          <a:bodyPr lIns="0" tIns="0" rIns="0" bIns="0" anchor="ctr">
            <a:spAutoFit/>
          </a:bodyPr>
          <a:lstStyle/>
          <a:p>
            <a:endParaRPr lang="en-US"/>
          </a:p>
        </p:txBody>
      </p:sp>
      <p:grpSp>
        <p:nvGrpSpPr>
          <p:cNvPr id="15378" name="Group 19"/>
          <p:cNvGrpSpPr>
            <a:grpSpLocks/>
          </p:cNvGrpSpPr>
          <p:nvPr/>
        </p:nvGrpSpPr>
        <p:grpSpPr bwMode="auto">
          <a:xfrm>
            <a:off x="7646988" y="2951163"/>
            <a:ext cx="638175" cy="819150"/>
            <a:chOff x="2460" y="2890"/>
            <a:chExt cx="516" cy="663"/>
          </a:xfrm>
        </p:grpSpPr>
        <p:sp>
          <p:nvSpPr>
            <p:cNvPr id="15472" name="Freeform 20"/>
            <p:cNvSpPr>
              <a:spLocks/>
            </p:cNvSpPr>
            <p:nvPr/>
          </p:nvSpPr>
          <p:spPr bwMode="auto">
            <a:xfrm>
              <a:off x="2460" y="2890"/>
              <a:ext cx="516" cy="663"/>
            </a:xfrm>
            <a:custGeom>
              <a:avLst/>
              <a:gdLst>
                <a:gd name="T0" fmla="*/ 3 w 1052"/>
                <a:gd name="T1" fmla="*/ 9 h 1352"/>
                <a:gd name="T2" fmla="*/ 2 w 1052"/>
                <a:gd name="T3" fmla="*/ 8 h 1352"/>
                <a:gd name="T4" fmla="*/ 0 w 1052"/>
                <a:gd name="T5" fmla="*/ 6 h 1352"/>
                <a:gd name="T6" fmla="*/ 0 w 1052"/>
                <a:gd name="T7" fmla="*/ 4 h 1352"/>
                <a:gd name="T8" fmla="*/ 0 w 1052"/>
                <a:gd name="T9" fmla="*/ 2 h 1352"/>
                <a:gd name="T10" fmla="*/ 0 w 1052"/>
                <a:gd name="T11" fmla="*/ 0 h 1352"/>
                <a:gd name="T12" fmla="*/ 0 w 1052"/>
                <a:gd name="T13" fmla="*/ 0 h 1352"/>
                <a:gd name="T14" fmla="*/ 2 w 1052"/>
                <a:gd name="T15" fmla="*/ 0 h 1352"/>
                <a:gd name="T16" fmla="*/ 2 w 1052"/>
                <a:gd name="T17" fmla="*/ 0 h 1352"/>
                <a:gd name="T18" fmla="*/ 3 w 1052"/>
                <a:gd name="T19" fmla="*/ 0 h 1352"/>
                <a:gd name="T20" fmla="*/ 4 w 1052"/>
                <a:gd name="T21" fmla="*/ 0 h 1352"/>
                <a:gd name="T22" fmla="*/ 5 w 1052"/>
                <a:gd name="T23" fmla="*/ 0 h 1352"/>
                <a:gd name="T24" fmla="*/ 7 w 1052"/>
                <a:gd name="T25" fmla="*/ 0 h 1352"/>
                <a:gd name="T26" fmla="*/ 7 w 1052"/>
                <a:gd name="T27" fmla="*/ 4 h 1352"/>
                <a:gd name="T28" fmla="*/ 7 w 1052"/>
                <a:gd name="T29" fmla="*/ 5 h 1352"/>
                <a:gd name="T30" fmla="*/ 6 w 1052"/>
                <a:gd name="T31" fmla="*/ 7 h 1352"/>
                <a:gd name="T32" fmla="*/ 4 w 1052"/>
                <a:gd name="T33" fmla="*/ 8 h 1352"/>
                <a:gd name="T34" fmla="*/ 3 w 1052"/>
                <a:gd name="T35" fmla="*/ 9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73" name="Group 21"/>
            <p:cNvGrpSpPr>
              <a:grpSpLocks/>
            </p:cNvGrpSpPr>
            <p:nvPr/>
          </p:nvGrpSpPr>
          <p:grpSpPr bwMode="auto">
            <a:xfrm>
              <a:off x="2555" y="2951"/>
              <a:ext cx="342" cy="474"/>
              <a:chOff x="4558" y="2153"/>
              <a:chExt cx="760" cy="1053"/>
            </a:xfrm>
          </p:grpSpPr>
          <p:sp>
            <p:nvSpPr>
              <p:cNvPr id="15474" name="Oval 22"/>
              <p:cNvSpPr>
                <a:spLocks noChangeArrowheads="1"/>
              </p:cNvSpPr>
              <p:nvPr/>
            </p:nvSpPr>
            <p:spPr bwMode="auto">
              <a:xfrm>
                <a:off x="4745" y="2153"/>
                <a:ext cx="342" cy="450"/>
              </a:xfrm>
              <a:prstGeom prst="ellipse">
                <a:avLst/>
              </a:prstGeom>
              <a:solidFill>
                <a:schemeClr val="bg1"/>
              </a:solidFill>
              <a:ln w="28575" algn="ctr">
                <a:solidFill>
                  <a:schemeClr val="bg1"/>
                </a:solidFill>
                <a:round/>
                <a:headEnd/>
                <a:tailEnd/>
              </a:ln>
            </p:spPr>
            <p:txBody>
              <a:bodyPr wrap="none" lIns="0" tIns="0" rIns="0" bIns="0" anchor="ctr">
                <a:spAutoFit/>
              </a:bodyPr>
              <a:lstStyle/>
              <a:p>
                <a:endParaRPr lang="en-US"/>
              </a:p>
            </p:txBody>
          </p:sp>
          <p:sp>
            <p:nvSpPr>
              <p:cNvPr id="15475" name="Freeform 23"/>
              <p:cNvSpPr>
                <a:spLocks/>
              </p:cNvSpPr>
              <p:nvPr/>
            </p:nvSpPr>
            <p:spPr bwMode="auto">
              <a:xfrm>
                <a:off x="4600" y="2596"/>
                <a:ext cx="718" cy="610"/>
              </a:xfrm>
              <a:custGeom>
                <a:avLst/>
                <a:gdLst>
                  <a:gd name="T0" fmla="*/ 275 w 718"/>
                  <a:gd name="T1" fmla="*/ 0 h 610"/>
                  <a:gd name="T2" fmla="*/ 117 w 718"/>
                  <a:gd name="T3" fmla="*/ 34 h 610"/>
                  <a:gd name="T4" fmla="*/ 16 w 718"/>
                  <a:gd name="T5" fmla="*/ 100 h 610"/>
                  <a:gd name="T6" fmla="*/ 0 w 718"/>
                  <a:gd name="T7" fmla="*/ 309 h 610"/>
                  <a:gd name="T8" fmla="*/ 8 w 718"/>
                  <a:gd name="T9" fmla="*/ 451 h 610"/>
                  <a:gd name="T10" fmla="*/ 150 w 718"/>
                  <a:gd name="T11" fmla="*/ 509 h 610"/>
                  <a:gd name="T12" fmla="*/ 142 w 718"/>
                  <a:gd name="T13" fmla="*/ 610 h 610"/>
                  <a:gd name="T14" fmla="*/ 526 w 718"/>
                  <a:gd name="T15" fmla="*/ 585 h 610"/>
                  <a:gd name="T16" fmla="*/ 534 w 718"/>
                  <a:gd name="T17" fmla="*/ 459 h 610"/>
                  <a:gd name="T18" fmla="*/ 667 w 718"/>
                  <a:gd name="T19" fmla="*/ 351 h 610"/>
                  <a:gd name="T20" fmla="*/ 718 w 718"/>
                  <a:gd name="T21" fmla="*/ 125 h 610"/>
                  <a:gd name="T22" fmla="*/ 626 w 718"/>
                  <a:gd name="T23" fmla="*/ 34 h 610"/>
                  <a:gd name="T24" fmla="*/ 275 w 718"/>
                  <a:gd name="T25" fmla="*/ 0 h 6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18"/>
                  <a:gd name="T40" fmla="*/ 0 h 610"/>
                  <a:gd name="T41" fmla="*/ 718 w 718"/>
                  <a:gd name="T42" fmla="*/ 610 h 6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18" h="610">
                    <a:moveTo>
                      <a:pt x="275" y="0"/>
                    </a:moveTo>
                    <a:lnTo>
                      <a:pt x="117" y="34"/>
                    </a:lnTo>
                    <a:lnTo>
                      <a:pt x="16" y="100"/>
                    </a:lnTo>
                    <a:lnTo>
                      <a:pt x="0" y="309"/>
                    </a:lnTo>
                    <a:lnTo>
                      <a:pt x="8" y="451"/>
                    </a:lnTo>
                    <a:lnTo>
                      <a:pt x="150" y="509"/>
                    </a:lnTo>
                    <a:lnTo>
                      <a:pt x="142" y="610"/>
                    </a:lnTo>
                    <a:lnTo>
                      <a:pt x="526" y="585"/>
                    </a:lnTo>
                    <a:lnTo>
                      <a:pt x="534" y="459"/>
                    </a:lnTo>
                    <a:lnTo>
                      <a:pt x="667" y="351"/>
                    </a:lnTo>
                    <a:lnTo>
                      <a:pt x="718" y="125"/>
                    </a:lnTo>
                    <a:lnTo>
                      <a:pt x="626" y="34"/>
                    </a:lnTo>
                    <a:lnTo>
                      <a:pt x="275" y="0"/>
                    </a:lnTo>
                    <a:close/>
                  </a:path>
                </a:pathLst>
              </a:custGeom>
              <a:solidFill>
                <a:schemeClr val="bg1"/>
              </a:solidFill>
              <a:ln w="28575">
                <a:solidFill>
                  <a:schemeClr val="bg1"/>
                </a:solidFill>
                <a:round/>
                <a:headEnd/>
                <a:tailEnd/>
              </a:ln>
            </p:spPr>
            <p:txBody>
              <a:bodyPr wrap="none" lIns="0" tIns="0" rIns="0" bIns="0" anchor="ctr">
                <a:spAutoFit/>
              </a:bodyPr>
              <a:lstStyle/>
              <a:p>
                <a:endParaRPr lang="en-US"/>
              </a:p>
            </p:txBody>
          </p:sp>
          <p:sp>
            <p:nvSpPr>
              <p:cNvPr id="15476" name="Freeform 24"/>
              <p:cNvSpPr>
                <a:spLocks/>
              </p:cNvSpPr>
              <p:nvPr/>
            </p:nvSpPr>
            <p:spPr bwMode="auto">
              <a:xfrm>
                <a:off x="4558" y="2713"/>
                <a:ext cx="559" cy="434"/>
              </a:xfrm>
              <a:custGeom>
                <a:avLst/>
                <a:gdLst>
                  <a:gd name="T0" fmla="*/ 17 w 559"/>
                  <a:gd name="T1" fmla="*/ 8 h 434"/>
                  <a:gd name="T2" fmla="*/ 217 w 559"/>
                  <a:gd name="T3" fmla="*/ 0 h 434"/>
                  <a:gd name="T4" fmla="*/ 200 w 559"/>
                  <a:gd name="T5" fmla="*/ 192 h 434"/>
                  <a:gd name="T6" fmla="*/ 384 w 559"/>
                  <a:gd name="T7" fmla="*/ 142 h 434"/>
                  <a:gd name="T8" fmla="*/ 501 w 559"/>
                  <a:gd name="T9" fmla="*/ 184 h 434"/>
                  <a:gd name="T10" fmla="*/ 559 w 559"/>
                  <a:gd name="T11" fmla="*/ 292 h 434"/>
                  <a:gd name="T12" fmla="*/ 517 w 559"/>
                  <a:gd name="T13" fmla="*/ 392 h 434"/>
                  <a:gd name="T14" fmla="*/ 384 w 559"/>
                  <a:gd name="T15" fmla="*/ 434 h 434"/>
                  <a:gd name="T16" fmla="*/ 234 w 559"/>
                  <a:gd name="T17" fmla="*/ 434 h 434"/>
                  <a:gd name="T18" fmla="*/ 92 w 559"/>
                  <a:gd name="T19" fmla="*/ 409 h 434"/>
                  <a:gd name="T20" fmla="*/ 8 w 559"/>
                  <a:gd name="T21" fmla="*/ 317 h 434"/>
                  <a:gd name="T22" fmla="*/ 0 w 559"/>
                  <a:gd name="T23" fmla="*/ 150 h 434"/>
                  <a:gd name="T24" fmla="*/ 17 w 559"/>
                  <a:gd name="T25" fmla="*/ 8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rgbClr val="C0C0C0"/>
              </a:solidFill>
              <a:ln w="28575">
                <a:solidFill>
                  <a:schemeClr val="bg1"/>
                </a:solidFill>
                <a:round/>
                <a:headEnd/>
                <a:tailEnd/>
              </a:ln>
            </p:spPr>
            <p:txBody>
              <a:bodyPr wrap="none" lIns="0" tIns="0" rIns="0" bIns="0" anchor="ctr">
                <a:spAutoFit/>
              </a:bodyPr>
              <a:lstStyle/>
              <a:p>
                <a:endParaRPr lang="en-US"/>
              </a:p>
            </p:txBody>
          </p:sp>
          <p:sp>
            <p:nvSpPr>
              <p:cNvPr id="15477" name="Freeform 25"/>
              <p:cNvSpPr>
                <a:spLocks/>
              </p:cNvSpPr>
              <p:nvPr/>
            </p:nvSpPr>
            <p:spPr bwMode="auto">
              <a:xfrm>
                <a:off x="4725" y="2596"/>
                <a:ext cx="300" cy="543"/>
              </a:xfrm>
              <a:custGeom>
                <a:avLst/>
                <a:gdLst>
                  <a:gd name="T0" fmla="*/ 250 w 300"/>
                  <a:gd name="T1" fmla="*/ 0 h 543"/>
                  <a:gd name="T2" fmla="*/ 0 w 300"/>
                  <a:gd name="T3" fmla="*/ 543 h 543"/>
                  <a:gd name="T4" fmla="*/ 192 w 300"/>
                  <a:gd name="T5" fmla="*/ 543 h 543"/>
                  <a:gd name="T6" fmla="*/ 300 w 300"/>
                  <a:gd name="T7" fmla="*/ 17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rgbClr val="C0C0C0"/>
              </a:solidFill>
              <a:ln w="28575">
                <a:solidFill>
                  <a:schemeClr val="bg1"/>
                </a:solidFill>
                <a:round/>
                <a:headEnd/>
                <a:tailEnd/>
              </a:ln>
            </p:spPr>
            <p:txBody>
              <a:bodyPr wrap="none" lIns="0" tIns="0" rIns="0" bIns="0" anchor="ctr">
                <a:spAutoFit/>
              </a:bodyPr>
              <a:lstStyle/>
              <a:p>
                <a:endParaRPr lang="en-US"/>
              </a:p>
            </p:txBody>
          </p:sp>
          <p:sp>
            <p:nvSpPr>
              <p:cNvPr id="15478" name="Line 26"/>
              <p:cNvSpPr>
                <a:spLocks noChangeShapeType="1"/>
              </p:cNvSpPr>
              <p:nvPr/>
            </p:nvSpPr>
            <p:spPr bwMode="auto">
              <a:xfrm flipV="1">
                <a:off x="5134" y="2755"/>
                <a:ext cx="17" cy="29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15379" name="Group 27"/>
          <p:cNvGrpSpPr>
            <a:grpSpLocks/>
          </p:cNvGrpSpPr>
          <p:nvPr/>
        </p:nvGrpSpPr>
        <p:grpSpPr bwMode="auto">
          <a:xfrm>
            <a:off x="7720013" y="1828800"/>
            <a:ext cx="638175" cy="819150"/>
            <a:chOff x="2105" y="3343"/>
            <a:chExt cx="516" cy="663"/>
          </a:xfrm>
        </p:grpSpPr>
        <p:sp>
          <p:nvSpPr>
            <p:cNvPr id="15465" name="Freeform 28"/>
            <p:cNvSpPr>
              <a:spLocks/>
            </p:cNvSpPr>
            <p:nvPr/>
          </p:nvSpPr>
          <p:spPr bwMode="auto">
            <a:xfrm>
              <a:off x="2105" y="3343"/>
              <a:ext cx="516" cy="663"/>
            </a:xfrm>
            <a:custGeom>
              <a:avLst/>
              <a:gdLst>
                <a:gd name="T0" fmla="*/ 3 w 1052"/>
                <a:gd name="T1" fmla="*/ 9 h 1352"/>
                <a:gd name="T2" fmla="*/ 2 w 1052"/>
                <a:gd name="T3" fmla="*/ 8 h 1352"/>
                <a:gd name="T4" fmla="*/ 0 w 1052"/>
                <a:gd name="T5" fmla="*/ 6 h 1352"/>
                <a:gd name="T6" fmla="*/ 0 w 1052"/>
                <a:gd name="T7" fmla="*/ 4 h 1352"/>
                <a:gd name="T8" fmla="*/ 0 w 1052"/>
                <a:gd name="T9" fmla="*/ 2 h 1352"/>
                <a:gd name="T10" fmla="*/ 0 w 1052"/>
                <a:gd name="T11" fmla="*/ 0 h 1352"/>
                <a:gd name="T12" fmla="*/ 0 w 1052"/>
                <a:gd name="T13" fmla="*/ 0 h 1352"/>
                <a:gd name="T14" fmla="*/ 2 w 1052"/>
                <a:gd name="T15" fmla="*/ 0 h 1352"/>
                <a:gd name="T16" fmla="*/ 2 w 1052"/>
                <a:gd name="T17" fmla="*/ 0 h 1352"/>
                <a:gd name="T18" fmla="*/ 3 w 1052"/>
                <a:gd name="T19" fmla="*/ 0 h 1352"/>
                <a:gd name="T20" fmla="*/ 4 w 1052"/>
                <a:gd name="T21" fmla="*/ 0 h 1352"/>
                <a:gd name="T22" fmla="*/ 5 w 1052"/>
                <a:gd name="T23" fmla="*/ 0 h 1352"/>
                <a:gd name="T24" fmla="*/ 7 w 1052"/>
                <a:gd name="T25" fmla="*/ 0 h 1352"/>
                <a:gd name="T26" fmla="*/ 7 w 1052"/>
                <a:gd name="T27" fmla="*/ 4 h 1352"/>
                <a:gd name="T28" fmla="*/ 7 w 1052"/>
                <a:gd name="T29" fmla="*/ 5 h 1352"/>
                <a:gd name="T30" fmla="*/ 6 w 1052"/>
                <a:gd name="T31" fmla="*/ 7 h 1352"/>
                <a:gd name="T32" fmla="*/ 4 w 1052"/>
                <a:gd name="T33" fmla="*/ 8 h 1352"/>
                <a:gd name="T34" fmla="*/ 3 w 1052"/>
                <a:gd name="T35" fmla="*/ 9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66" name="Group 29"/>
            <p:cNvGrpSpPr>
              <a:grpSpLocks/>
            </p:cNvGrpSpPr>
            <p:nvPr/>
          </p:nvGrpSpPr>
          <p:grpSpPr bwMode="auto">
            <a:xfrm>
              <a:off x="2171" y="3451"/>
              <a:ext cx="382" cy="382"/>
              <a:chOff x="2424" y="2313"/>
              <a:chExt cx="721" cy="721"/>
            </a:xfrm>
          </p:grpSpPr>
          <p:sp>
            <p:nvSpPr>
              <p:cNvPr id="15467" name="Oval 30"/>
              <p:cNvSpPr>
                <a:spLocks noChangeArrowheads="1"/>
              </p:cNvSpPr>
              <p:nvPr/>
            </p:nvSpPr>
            <p:spPr bwMode="auto">
              <a:xfrm>
                <a:off x="2424" y="2313"/>
                <a:ext cx="721" cy="721"/>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68" name="Freeform 31"/>
              <p:cNvSpPr>
                <a:spLocks/>
              </p:cNvSpPr>
              <p:nvPr/>
            </p:nvSpPr>
            <p:spPr bwMode="auto">
              <a:xfrm>
                <a:off x="2424" y="2458"/>
                <a:ext cx="721" cy="221"/>
              </a:xfrm>
              <a:custGeom>
                <a:avLst/>
                <a:gdLst>
                  <a:gd name="T0" fmla="*/ 0 w 597"/>
                  <a:gd name="T1" fmla="*/ 673 h 183"/>
                  <a:gd name="T2" fmla="*/ 21 w 597"/>
                  <a:gd name="T3" fmla="*/ 461 h 183"/>
                  <a:gd name="T4" fmla="*/ 58 w 597"/>
                  <a:gd name="T5" fmla="*/ 283 h 183"/>
                  <a:gd name="T6" fmla="*/ 134 w 597"/>
                  <a:gd name="T7" fmla="*/ 111 h 183"/>
                  <a:gd name="T8" fmla="*/ 213 w 597"/>
                  <a:gd name="T9" fmla="*/ 0 h 183"/>
                  <a:gd name="T10" fmla="*/ 2016 w 597"/>
                  <a:gd name="T11" fmla="*/ 0 h 183"/>
                  <a:gd name="T12" fmla="*/ 2112 w 597"/>
                  <a:gd name="T13" fmla="*/ 167 h 183"/>
                  <a:gd name="T14" fmla="*/ 2181 w 597"/>
                  <a:gd name="T15" fmla="*/ 325 h 183"/>
                  <a:gd name="T16" fmla="*/ 2225 w 597"/>
                  <a:gd name="T17" fmla="*/ 519 h 183"/>
                  <a:gd name="T18" fmla="*/ 2239 w 597"/>
                  <a:gd name="T19" fmla="*/ 686 h 183"/>
                  <a:gd name="T20" fmla="*/ 0 w 597"/>
                  <a:gd name="T21" fmla="*/ 673 h 1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7"/>
                  <a:gd name="T34" fmla="*/ 0 h 183"/>
                  <a:gd name="T35" fmla="*/ 597 w 597"/>
                  <a:gd name="T36" fmla="*/ 183 h 1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7" h="183">
                    <a:moveTo>
                      <a:pt x="0" y="180"/>
                    </a:moveTo>
                    <a:lnTo>
                      <a:pt x="6" y="123"/>
                    </a:lnTo>
                    <a:lnTo>
                      <a:pt x="15" y="75"/>
                    </a:lnTo>
                    <a:lnTo>
                      <a:pt x="36" y="30"/>
                    </a:lnTo>
                    <a:lnTo>
                      <a:pt x="57" y="0"/>
                    </a:lnTo>
                    <a:lnTo>
                      <a:pt x="537" y="0"/>
                    </a:lnTo>
                    <a:lnTo>
                      <a:pt x="564" y="45"/>
                    </a:lnTo>
                    <a:lnTo>
                      <a:pt x="582" y="87"/>
                    </a:lnTo>
                    <a:lnTo>
                      <a:pt x="594" y="138"/>
                    </a:lnTo>
                    <a:lnTo>
                      <a:pt x="597" y="183"/>
                    </a:lnTo>
                    <a:lnTo>
                      <a:pt x="0" y="180"/>
                    </a:lnTo>
                    <a:close/>
                  </a:path>
                </a:pathLst>
              </a:custGeom>
              <a:solidFill>
                <a:schemeClr val="bg1"/>
              </a:solidFill>
              <a:ln w="28575">
                <a:solidFill>
                  <a:schemeClr val="bg1"/>
                </a:solidFill>
                <a:round/>
                <a:headEnd/>
                <a:tailEnd/>
              </a:ln>
            </p:spPr>
            <p:txBody>
              <a:bodyPr wrap="none" lIns="0" tIns="0" rIns="0" bIns="0" anchor="ctr">
                <a:spAutoFit/>
              </a:bodyPr>
              <a:lstStyle/>
              <a:p>
                <a:endParaRPr lang="en-US"/>
              </a:p>
            </p:txBody>
          </p:sp>
          <p:sp>
            <p:nvSpPr>
              <p:cNvPr id="15469" name="Freeform 32"/>
              <p:cNvSpPr>
                <a:spLocks/>
              </p:cNvSpPr>
              <p:nvPr/>
            </p:nvSpPr>
            <p:spPr bwMode="auto">
              <a:xfrm>
                <a:off x="2558" y="2475"/>
                <a:ext cx="204" cy="159"/>
              </a:xfrm>
              <a:custGeom>
                <a:avLst/>
                <a:gdLst>
                  <a:gd name="T0" fmla="*/ 4 w 342"/>
                  <a:gd name="T1" fmla="*/ 0 h 268"/>
                  <a:gd name="T2" fmla="*/ 10 w 342"/>
                  <a:gd name="T3" fmla="*/ 5 h 268"/>
                  <a:gd name="T4" fmla="*/ 7 w 342"/>
                  <a:gd name="T5" fmla="*/ 7 h 268"/>
                  <a:gd name="T6" fmla="*/ 2 w 342"/>
                  <a:gd name="T7" fmla="*/ 7 h 268"/>
                  <a:gd name="T8" fmla="*/ 0 w 342"/>
                  <a:gd name="T9" fmla="*/ 5 h 268"/>
                  <a:gd name="T10" fmla="*/ 1 w 342"/>
                  <a:gd name="T11" fmla="*/ 2 h 268"/>
                  <a:gd name="T12" fmla="*/ 4 w 342"/>
                  <a:gd name="T13" fmla="*/ 0 h 268"/>
                  <a:gd name="T14" fmla="*/ 0 60000 65536"/>
                  <a:gd name="T15" fmla="*/ 0 60000 65536"/>
                  <a:gd name="T16" fmla="*/ 0 60000 65536"/>
                  <a:gd name="T17" fmla="*/ 0 60000 65536"/>
                  <a:gd name="T18" fmla="*/ 0 60000 65536"/>
                  <a:gd name="T19" fmla="*/ 0 60000 65536"/>
                  <a:gd name="T20" fmla="*/ 0 60000 65536"/>
                  <a:gd name="T21" fmla="*/ 0 w 342"/>
                  <a:gd name="T22" fmla="*/ 0 h 268"/>
                  <a:gd name="T23" fmla="*/ 342 w 342"/>
                  <a:gd name="T24" fmla="*/ 268 h 2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2" h="268">
                    <a:moveTo>
                      <a:pt x="134" y="0"/>
                    </a:moveTo>
                    <a:lnTo>
                      <a:pt x="342" y="184"/>
                    </a:lnTo>
                    <a:lnTo>
                      <a:pt x="234" y="268"/>
                    </a:lnTo>
                    <a:lnTo>
                      <a:pt x="92" y="268"/>
                    </a:lnTo>
                    <a:lnTo>
                      <a:pt x="0" y="192"/>
                    </a:lnTo>
                    <a:lnTo>
                      <a:pt x="8" y="76"/>
                    </a:lnTo>
                    <a:lnTo>
                      <a:pt x="134" y="0"/>
                    </a:lnTo>
                    <a:close/>
                  </a:path>
                </a:pathLst>
              </a:custGeom>
              <a:solidFill>
                <a:srgbClr val="C0C0C0"/>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15470" name="Freeform 33"/>
              <p:cNvSpPr>
                <a:spLocks/>
              </p:cNvSpPr>
              <p:nvPr/>
            </p:nvSpPr>
            <p:spPr bwMode="auto">
              <a:xfrm flipH="1">
                <a:off x="2801" y="2474"/>
                <a:ext cx="204" cy="159"/>
              </a:xfrm>
              <a:custGeom>
                <a:avLst/>
                <a:gdLst>
                  <a:gd name="T0" fmla="*/ 4 w 342"/>
                  <a:gd name="T1" fmla="*/ 0 h 268"/>
                  <a:gd name="T2" fmla="*/ 10 w 342"/>
                  <a:gd name="T3" fmla="*/ 5 h 268"/>
                  <a:gd name="T4" fmla="*/ 7 w 342"/>
                  <a:gd name="T5" fmla="*/ 7 h 268"/>
                  <a:gd name="T6" fmla="*/ 2 w 342"/>
                  <a:gd name="T7" fmla="*/ 7 h 268"/>
                  <a:gd name="T8" fmla="*/ 0 w 342"/>
                  <a:gd name="T9" fmla="*/ 5 h 268"/>
                  <a:gd name="T10" fmla="*/ 1 w 342"/>
                  <a:gd name="T11" fmla="*/ 2 h 268"/>
                  <a:gd name="T12" fmla="*/ 4 w 342"/>
                  <a:gd name="T13" fmla="*/ 0 h 268"/>
                  <a:gd name="T14" fmla="*/ 0 60000 65536"/>
                  <a:gd name="T15" fmla="*/ 0 60000 65536"/>
                  <a:gd name="T16" fmla="*/ 0 60000 65536"/>
                  <a:gd name="T17" fmla="*/ 0 60000 65536"/>
                  <a:gd name="T18" fmla="*/ 0 60000 65536"/>
                  <a:gd name="T19" fmla="*/ 0 60000 65536"/>
                  <a:gd name="T20" fmla="*/ 0 60000 65536"/>
                  <a:gd name="T21" fmla="*/ 0 w 342"/>
                  <a:gd name="T22" fmla="*/ 0 h 268"/>
                  <a:gd name="T23" fmla="*/ 342 w 342"/>
                  <a:gd name="T24" fmla="*/ 268 h 2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2" h="268">
                    <a:moveTo>
                      <a:pt x="134" y="0"/>
                    </a:moveTo>
                    <a:lnTo>
                      <a:pt x="342" y="184"/>
                    </a:lnTo>
                    <a:lnTo>
                      <a:pt x="234" y="268"/>
                    </a:lnTo>
                    <a:lnTo>
                      <a:pt x="92" y="268"/>
                    </a:lnTo>
                    <a:lnTo>
                      <a:pt x="0" y="192"/>
                    </a:lnTo>
                    <a:lnTo>
                      <a:pt x="8" y="76"/>
                    </a:lnTo>
                    <a:lnTo>
                      <a:pt x="134" y="0"/>
                    </a:lnTo>
                    <a:close/>
                  </a:path>
                </a:pathLst>
              </a:custGeom>
              <a:solidFill>
                <a:srgbClr val="C0C0C0"/>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15471" name="Freeform 34"/>
              <p:cNvSpPr>
                <a:spLocks/>
              </p:cNvSpPr>
              <p:nvPr/>
            </p:nvSpPr>
            <p:spPr bwMode="auto">
              <a:xfrm>
                <a:off x="2565" y="2790"/>
                <a:ext cx="413" cy="95"/>
              </a:xfrm>
              <a:custGeom>
                <a:avLst/>
                <a:gdLst>
                  <a:gd name="T0" fmla="*/ 0 w 342"/>
                  <a:gd name="T1" fmla="*/ 266 h 79"/>
                  <a:gd name="T2" fmla="*/ 257 w 342"/>
                  <a:gd name="T3" fmla="*/ 102 h 79"/>
                  <a:gd name="T4" fmla="*/ 617 w 342"/>
                  <a:gd name="T5" fmla="*/ 14 h 79"/>
                  <a:gd name="T6" fmla="*/ 831 w 342"/>
                  <a:gd name="T7" fmla="*/ 14 h 79"/>
                  <a:gd name="T8" fmla="*/ 1088 w 342"/>
                  <a:gd name="T9" fmla="*/ 112 h 79"/>
                  <a:gd name="T10" fmla="*/ 1281 w 342"/>
                  <a:gd name="T11" fmla="*/ 286 h 79"/>
                  <a:gd name="T12" fmla="*/ 0 60000 65536"/>
                  <a:gd name="T13" fmla="*/ 0 60000 65536"/>
                  <a:gd name="T14" fmla="*/ 0 60000 65536"/>
                  <a:gd name="T15" fmla="*/ 0 60000 65536"/>
                  <a:gd name="T16" fmla="*/ 0 60000 65536"/>
                  <a:gd name="T17" fmla="*/ 0 60000 65536"/>
                  <a:gd name="T18" fmla="*/ 0 w 342"/>
                  <a:gd name="T19" fmla="*/ 0 h 79"/>
                  <a:gd name="T20" fmla="*/ 342 w 342"/>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342" h="79">
                    <a:moveTo>
                      <a:pt x="0" y="73"/>
                    </a:moveTo>
                    <a:cubicBezTo>
                      <a:pt x="20" y="56"/>
                      <a:pt x="41" y="40"/>
                      <a:pt x="69" y="28"/>
                    </a:cubicBezTo>
                    <a:cubicBezTo>
                      <a:pt x="97" y="16"/>
                      <a:pt x="140" y="8"/>
                      <a:pt x="165" y="4"/>
                    </a:cubicBezTo>
                    <a:cubicBezTo>
                      <a:pt x="190" y="0"/>
                      <a:pt x="201" y="0"/>
                      <a:pt x="222" y="4"/>
                    </a:cubicBezTo>
                    <a:cubicBezTo>
                      <a:pt x="243" y="8"/>
                      <a:pt x="271" y="19"/>
                      <a:pt x="291" y="31"/>
                    </a:cubicBezTo>
                    <a:cubicBezTo>
                      <a:pt x="311" y="43"/>
                      <a:pt x="326" y="61"/>
                      <a:pt x="342" y="79"/>
                    </a:cubicBezTo>
                  </a:path>
                </a:pathLst>
              </a:custGeom>
              <a:noFill/>
              <a:ln w="571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5380" name="Group 35"/>
          <p:cNvGrpSpPr>
            <a:grpSpLocks/>
          </p:cNvGrpSpPr>
          <p:nvPr/>
        </p:nvGrpSpPr>
        <p:grpSpPr bwMode="auto">
          <a:xfrm>
            <a:off x="7550150" y="466725"/>
            <a:ext cx="646113" cy="830263"/>
            <a:chOff x="3827" y="345"/>
            <a:chExt cx="804" cy="1032"/>
          </a:xfrm>
        </p:grpSpPr>
        <p:sp>
          <p:nvSpPr>
            <p:cNvPr id="15447" name="Freeform 36"/>
            <p:cNvSpPr>
              <a:spLocks/>
            </p:cNvSpPr>
            <p:nvPr/>
          </p:nvSpPr>
          <p:spPr bwMode="auto">
            <a:xfrm>
              <a:off x="3827" y="345"/>
              <a:ext cx="804" cy="1032"/>
            </a:xfrm>
            <a:custGeom>
              <a:avLst/>
              <a:gdLst>
                <a:gd name="T0" fmla="*/ 81 w 1052"/>
                <a:gd name="T1" fmla="*/ 204 h 1352"/>
                <a:gd name="T2" fmla="*/ 46 w 1052"/>
                <a:gd name="T3" fmla="*/ 176 h 1352"/>
                <a:gd name="T4" fmla="*/ 15 w 1052"/>
                <a:gd name="T5" fmla="*/ 135 h 1352"/>
                <a:gd name="T6" fmla="*/ 2 w 1052"/>
                <a:gd name="T7" fmla="*/ 92 h 1352"/>
                <a:gd name="T8" fmla="*/ 0 w 1052"/>
                <a:gd name="T9" fmla="*/ 47 h 1352"/>
                <a:gd name="T10" fmla="*/ 0 w 1052"/>
                <a:gd name="T11" fmla="*/ 12 h 1352"/>
                <a:gd name="T12" fmla="*/ 15 w 1052"/>
                <a:gd name="T13" fmla="*/ 18 h 1352"/>
                <a:gd name="T14" fmla="*/ 41 w 1052"/>
                <a:gd name="T15" fmla="*/ 18 h 1352"/>
                <a:gd name="T16" fmla="*/ 60 w 1052"/>
                <a:gd name="T17" fmla="*/ 14 h 1352"/>
                <a:gd name="T18" fmla="*/ 81 w 1052"/>
                <a:gd name="T19" fmla="*/ 0 h 1352"/>
                <a:gd name="T20" fmla="*/ 98 w 1052"/>
                <a:gd name="T21" fmla="*/ 10 h 1352"/>
                <a:gd name="T22" fmla="*/ 123 w 1052"/>
                <a:gd name="T23" fmla="*/ 19 h 1352"/>
                <a:gd name="T24" fmla="*/ 160 w 1052"/>
                <a:gd name="T25" fmla="*/ 14 h 1352"/>
                <a:gd name="T26" fmla="*/ 158 w 1052"/>
                <a:gd name="T27" fmla="*/ 85 h 1352"/>
                <a:gd name="T28" fmla="*/ 154 w 1052"/>
                <a:gd name="T29" fmla="*/ 114 h 1352"/>
                <a:gd name="T30" fmla="*/ 135 w 1052"/>
                <a:gd name="T31" fmla="*/ 153 h 1352"/>
                <a:gd name="T32" fmla="*/ 103 w 1052"/>
                <a:gd name="T33" fmla="*/ 188 h 1352"/>
                <a:gd name="T34" fmla="*/ 81 w 1052"/>
                <a:gd name="T35" fmla="*/ 20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48" name="Group 37"/>
            <p:cNvGrpSpPr>
              <a:grpSpLocks/>
            </p:cNvGrpSpPr>
            <p:nvPr/>
          </p:nvGrpSpPr>
          <p:grpSpPr bwMode="auto">
            <a:xfrm>
              <a:off x="3868" y="552"/>
              <a:ext cx="726" cy="412"/>
              <a:chOff x="3853" y="552"/>
              <a:chExt cx="759" cy="412"/>
            </a:xfrm>
          </p:grpSpPr>
          <p:sp>
            <p:nvSpPr>
              <p:cNvPr id="15453" name="Freeform 38"/>
              <p:cNvSpPr>
                <a:spLocks/>
              </p:cNvSpPr>
              <p:nvPr/>
            </p:nvSpPr>
            <p:spPr bwMode="auto">
              <a:xfrm>
                <a:off x="3853" y="673"/>
                <a:ext cx="759" cy="230"/>
              </a:xfrm>
              <a:custGeom>
                <a:avLst/>
                <a:gdLst>
                  <a:gd name="T0" fmla="*/ 0 w 4460"/>
                  <a:gd name="T1" fmla="*/ 0 h 1352"/>
                  <a:gd name="T2" fmla="*/ 0 w 4460"/>
                  <a:gd name="T3" fmla="*/ 0 h 1352"/>
                  <a:gd name="T4" fmla="*/ 0 w 4460"/>
                  <a:gd name="T5" fmla="*/ 0 h 1352"/>
                  <a:gd name="T6" fmla="*/ 0 w 4460"/>
                  <a:gd name="T7" fmla="*/ 0 h 1352"/>
                  <a:gd name="T8" fmla="*/ 0 w 4460"/>
                  <a:gd name="T9" fmla="*/ 0 h 1352"/>
                  <a:gd name="T10" fmla="*/ 0 w 4460"/>
                  <a:gd name="T11" fmla="*/ 0 h 1352"/>
                  <a:gd name="T12" fmla="*/ 0 w 4460"/>
                  <a:gd name="T13" fmla="*/ 0 h 1352"/>
                  <a:gd name="T14" fmla="*/ 0 w 4460"/>
                  <a:gd name="T15" fmla="*/ 0 h 1352"/>
                  <a:gd name="T16" fmla="*/ 0 w 4460"/>
                  <a:gd name="T17" fmla="*/ 0 h 1352"/>
                  <a:gd name="T18" fmla="*/ 0 w 4460"/>
                  <a:gd name="T19" fmla="*/ 0 h 1352"/>
                  <a:gd name="T20" fmla="*/ 0 w 4460"/>
                  <a:gd name="T21" fmla="*/ 0 h 1352"/>
                  <a:gd name="T22" fmla="*/ 0 w 4460"/>
                  <a:gd name="T23" fmla="*/ 0 h 1352"/>
                  <a:gd name="T24" fmla="*/ 0 w 4460"/>
                  <a:gd name="T25" fmla="*/ 0 h 1352"/>
                  <a:gd name="T26" fmla="*/ 0 w 4460"/>
                  <a:gd name="T27" fmla="*/ 0 h 1352"/>
                  <a:gd name="T28" fmla="*/ 0 w 4460"/>
                  <a:gd name="T29" fmla="*/ 0 h 1352"/>
                  <a:gd name="T30" fmla="*/ 0 w 4460"/>
                  <a:gd name="T31" fmla="*/ 0 h 1352"/>
                  <a:gd name="T32" fmla="*/ 0 w 4460"/>
                  <a:gd name="T33" fmla="*/ 0 h 1352"/>
                  <a:gd name="T34" fmla="*/ 0 w 4460"/>
                  <a:gd name="T35" fmla="*/ 0 h 1352"/>
                  <a:gd name="T36" fmla="*/ 0 w 4460"/>
                  <a:gd name="T37" fmla="*/ 0 h 1352"/>
                  <a:gd name="T38" fmla="*/ 0 w 4460"/>
                  <a:gd name="T39" fmla="*/ 0 h 1352"/>
                  <a:gd name="T40" fmla="*/ 0 w 4460"/>
                  <a:gd name="T41" fmla="*/ 0 h 1352"/>
                  <a:gd name="T42" fmla="*/ 0 w 4460"/>
                  <a:gd name="T43" fmla="*/ 0 h 1352"/>
                  <a:gd name="T44" fmla="*/ 0 w 4460"/>
                  <a:gd name="T45" fmla="*/ 0 h 1352"/>
                  <a:gd name="T46" fmla="*/ 0 w 4460"/>
                  <a:gd name="T47" fmla="*/ 0 h 1352"/>
                  <a:gd name="T48" fmla="*/ 0 w 4460"/>
                  <a:gd name="T49" fmla="*/ 0 h 1352"/>
                  <a:gd name="T50" fmla="*/ 0 w 4460"/>
                  <a:gd name="T51" fmla="*/ 0 h 1352"/>
                  <a:gd name="T52" fmla="*/ 0 w 4460"/>
                  <a:gd name="T53" fmla="*/ 0 h 1352"/>
                  <a:gd name="T54" fmla="*/ 0 w 4460"/>
                  <a:gd name="T55" fmla="*/ 0 h 1352"/>
                  <a:gd name="T56" fmla="*/ 0 w 4460"/>
                  <a:gd name="T57" fmla="*/ 0 h 1352"/>
                  <a:gd name="T58" fmla="*/ 0 w 4460"/>
                  <a:gd name="T59" fmla="*/ 0 h 1352"/>
                  <a:gd name="T60" fmla="*/ 0 w 4460"/>
                  <a:gd name="T61" fmla="*/ 0 h 1352"/>
                  <a:gd name="T62" fmla="*/ 0 w 4460"/>
                  <a:gd name="T63" fmla="*/ 0 h 1352"/>
                  <a:gd name="T64" fmla="*/ 0 w 4460"/>
                  <a:gd name="T65" fmla="*/ 0 h 1352"/>
                  <a:gd name="T66" fmla="*/ 0 w 4460"/>
                  <a:gd name="T67" fmla="*/ 0 h 1352"/>
                  <a:gd name="T68" fmla="*/ 0 w 4460"/>
                  <a:gd name="T69" fmla="*/ 0 h 1352"/>
                  <a:gd name="T70" fmla="*/ 0 w 4460"/>
                  <a:gd name="T71" fmla="*/ 0 h 1352"/>
                  <a:gd name="T72" fmla="*/ 0 w 4460"/>
                  <a:gd name="T73" fmla="*/ 0 h 1352"/>
                  <a:gd name="T74" fmla="*/ 0 w 4460"/>
                  <a:gd name="T75" fmla="*/ 0 h 1352"/>
                  <a:gd name="T76" fmla="*/ 0 w 4460"/>
                  <a:gd name="T77" fmla="*/ 0 h 1352"/>
                  <a:gd name="T78" fmla="*/ 0 w 4460"/>
                  <a:gd name="T79" fmla="*/ 0 h 1352"/>
                  <a:gd name="T80" fmla="*/ 0 w 4460"/>
                  <a:gd name="T81" fmla="*/ 0 h 1352"/>
                  <a:gd name="T82" fmla="*/ 0 w 4460"/>
                  <a:gd name="T83" fmla="*/ 0 h 1352"/>
                  <a:gd name="T84" fmla="*/ 0 w 4460"/>
                  <a:gd name="T85" fmla="*/ 0 h 1352"/>
                  <a:gd name="T86" fmla="*/ 0 w 4460"/>
                  <a:gd name="T87" fmla="*/ 0 h 1352"/>
                  <a:gd name="T88" fmla="*/ 0 w 4460"/>
                  <a:gd name="T89" fmla="*/ 0 h 13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0"/>
                  <a:gd name="T136" fmla="*/ 0 h 1352"/>
                  <a:gd name="T137" fmla="*/ 4460 w 4460"/>
                  <a:gd name="T138" fmla="*/ 1352 h 13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0" h="1352">
                    <a:moveTo>
                      <a:pt x="4215" y="1300"/>
                    </a:moveTo>
                    <a:lnTo>
                      <a:pt x="4435" y="973"/>
                    </a:lnTo>
                    <a:lnTo>
                      <a:pt x="4460" y="563"/>
                    </a:lnTo>
                    <a:lnTo>
                      <a:pt x="4207" y="310"/>
                    </a:lnTo>
                    <a:lnTo>
                      <a:pt x="4131" y="55"/>
                    </a:lnTo>
                    <a:lnTo>
                      <a:pt x="3918" y="283"/>
                    </a:lnTo>
                    <a:lnTo>
                      <a:pt x="3863" y="25"/>
                    </a:lnTo>
                    <a:lnTo>
                      <a:pt x="3711" y="278"/>
                    </a:lnTo>
                    <a:lnTo>
                      <a:pt x="3631" y="0"/>
                    </a:lnTo>
                    <a:lnTo>
                      <a:pt x="3464" y="278"/>
                    </a:lnTo>
                    <a:lnTo>
                      <a:pt x="3416" y="6"/>
                    </a:lnTo>
                    <a:lnTo>
                      <a:pt x="3209" y="86"/>
                    </a:lnTo>
                    <a:lnTo>
                      <a:pt x="2947" y="27"/>
                    </a:lnTo>
                    <a:lnTo>
                      <a:pt x="2751" y="232"/>
                    </a:lnTo>
                    <a:lnTo>
                      <a:pt x="2319" y="327"/>
                    </a:lnTo>
                    <a:lnTo>
                      <a:pt x="951" y="270"/>
                    </a:lnTo>
                    <a:lnTo>
                      <a:pt x="855" y="27"/>
                    </a:lnTo>
                    <a:lnTo>
                      <a:pt x="473" y="139"/>
                    </a:lnTo>
                    <a:lnTo>
                      <a:pt x="127" y="416"/>
                    </a:lnTo>
                    <a:lnTo>
                      <a:pt x="0" y="762"/>
                    </a:lnTo>
                    <a:lnTo>
                      <a:pt x="68" y="1108"/>
                    </a:lnTo>
                    <a:lnTo>
                      <a:pt x="354" y="1257"/>
                    </a:lnTo>
                    <a:lnTo>
                      <a:pt x="405" y="1065"/>
                    </a:lnTo>
                    <a:lnTo>
                      <a:pt x="544" y="901"/>
                    </a:lnTo>
                    <a:lnTo>
                      <a:pt x="726" y="823"/>
                    </a:lnTo>
                    <a:lnTo>
                      <a:pt x="926" y="806"/>
                    </a:lnTo>
                    <a:lnTo>
                      <a:pt x="1125" y="874"/>
                    </a:lnTo>
                    <a:lnTo>
                      <a:pt x="1264" y="983"/>
                    </a:lnTo>
                    <a:lnTo>
                      <a:pt x="1357" y="1161"/>
                    </a:lnTo>
                    <a:lnTo>
                      <a:pt x="1382" y="1352"/>
                    </a:lnTo>
                    <a:lnTo>
                      <a:pt x="3304" y="1331"/>
                    </a:lnTo>
                    <a:lnTo>
                      <a:pt x="3295" y="1097"/>
                    </a:lnTo>
                    <a:lnTo>
                      <a:pt x="3317" y="912"/>
                    </a:lnTo>
                    <a:lnTo>
                      <a:pt x="3357" y="783"/>
                    </a:lnTo>
                    <a:lnTo>
                      <a:pt x="3452" y="671"/>
                    </a:lnTo>
                    <a:lnTo>
                      <a:pt x="3551" y="622"/>
                    </a:lnTo>
                    <a:lnTo>
                      <a:pt x="3665" y="608"/>
                    </a:lnTo>
                    <a:lnTo>
                      <a:pt x="3749" y="624"/>
                    </a:lnTo>
                    <a:lnTo>
                      <a:pt x="3844" y="662"/>
                    </a:lnTo>
                    <a:lnTo>
                      <a:pt x="3905" y="722"/>
                    </a:lnTo>
                    <a:lnTo>
                      <a:pt x="3950" y="812"/>
                    </a:lnTo>
                    <a:lnTo>
                      <a:pt x="3977" y="987"/>
                    </a:lnTo>
                    <a:lnTo>
                      <a:pt x="4004" y="1325"/>
                    </a:lnTo>
                    <a:lnTo>
                      <a:pt x="4215" y="1300"/>
                    </a:lnTo>
                    <a:close/>
                  </a:path>
                </a:pathLst>
              </a:custGeom>
              <a:solidFill>
                <a:schemeClr val="bg1"/>
              </a:solidFill>
              <a:ln w="9525">
                <a:solidFill>
                  <a:schemeClr val="bg1"/>
                </a:solidFill>
                <a:round/>
                <a:headEnd/>
                <a:tailEnd/>
              </a:ln>
            </p:spPr>
            <p:txBody>
              <a:bodyPr/>
              <a:lstStyle/>
              <a:p>
                <a:endParaRPr lang="en-US"/>
              </a:p>
            </p:txBody>
          </p:sp>
          <p:sp>
            <p:nvSpPr>
              <p:cNvPr id="15454" name="Freeform 39"/>
              <p:cNvSpPr>
                <a:spLocks/>
              </p:cNvSpPr>
              <p:nvPr/>
            </p:nvSpPr>
            <p:spPr bwMode="auto">
              <a:xfrm>
                <a:off x="4419" y="792"/>
                <a:ext cx="104" cy="166"/>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55" name="Freeform 40"/>
              <p:cNvSpPr>
                <a:spLocks/>
              </p:cNvSpPr>
              <p:nvPr/>
            </p:nvSpPr>
            <p:spPr bwMode="auto">
              <a:xfrm>
                <a:off x="4435" y="926"/>
                <a:ext cx="22" cy="2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56" name="Freeform 41"/>
              <p:cNvSpPr>
                <a:spLocks/>
              </p:cNvSpPr>
              <p:nvPr/>
            </p:nvSpPr>
            <p:spPr bwMode="auto">
              <a:xfrm>
                <a:off x="3936" y="832"/>
                <a:ext cx="131" cy="132"/>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57" name="Freeform 42"/>
              <p:cNvSpPr>
                <a:spLocks/>
              </p:cNvSpPr>
              <p:nvPr/>
            </p:nvSpPr>
            <p:spPr bwMode="auto">
              <a:xfrm>
                <a:off x="3964" y="941"/>
                <a:ext cx="25" cy="16"/>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58" name="Freeform 43"/>
              <p:cNvSpPr>
                <a:spLocks/>
              </p:cNvSpPr>
              <p:nvPr/>
            </p:nvSpPr>
            <p:spPr bwMode="auto">
              <a:xfrm>
                <a:off x="3993" y="552"/>
                <a:ext cx="383" cy="203"/>
              </a:xfrm>
              <a:custGeom>
                <a:avLst/>
                <a:gdLst>
                  <a:gd name="T0" fmla="*/ 0 w 2251"/>
                  <a:gd name="T1" fmla="*/ 0 h 1197"/>
                  <a:gd name="T2" fmla="*/ 0 w 2251"/>
                  <a:gd name="T3" fmla="*/ 0 h 1197"/>
                  <a:gd name="T4" fmla="*/ 0 w 2251"/>
                  <a:gd name="T5" fmla="*/ 0 h 1197"/>
                  <a:gd name="T6" fmla="*/ 0 w 2251"/>
                  <a:gd name="T7" fmla="*/ 0 h 1197"/>
                  <a:gd name="T8" fmla="*/ 0 w 2251"/>
                  <a:gd name="T9" fmla="*/ 0 h 1197"/>
                  <a:gd name="T10" fmla="*/ 0 w 2251"/>
                  <a:gd name="T11" fmla="*/ 0 h 1197"/>
                  <a:gd name="T12" fmla="*/ 0 w 2251"/>
                  <a:gd name="T13" fmla="*/ 0 h 1197"/>
                  <a:gd name="T14" fmla="*/ 0 w 2251"/>
                  <a:gd name="T15" fmla="*/ 0 h 1197"/>
                  <a:gd name="T16" fmla="*/ 0 w 2251"/>
                  <a:gd name="T17" fmla="*/ 0 h 1197"/>
                  <a:gd name="T18" fmla="*/ 0 w 2251"/>
                  <a:gd name="T19" fmla="*/ 0 h 1197"/>
                  <a:gd name="T20" fmla="*/ 0 w 2251"/>
                  <a:gd name="T21" fmla="*/ 0 h 1197"/>
                  <a:gd name="T22" fmla="*/ 0 w 2251"/>
                  <a:gd name="T23" fmla="*/ 0 h 1197"/>
                  <a:gd name="T24" fmla="*/ 0 w 2251"/>
                  <a:gd name="T25" fmla="*/ 0 h 1197"/>
                  <a:gd name="T26" fmla="*/ 0 w 2251"/>
                  <a:gd name="T27" fmla="*/ 0 h 1197"/>
                  <a:gd name="T28" fmla="*/ 0 w 2251"/>
                  <a:gd name="T29" fmla="*/ 0 h 1197"/>
                  <a:gd name="T30" fmla="*/ 0 w 2251"/>
                  <a:gd name="T31" fmla="*/ 0 h 1197"/>
                  <a:gd name="T32" fmla="*/ 0 w 2251"/>
                  <a:gd name="T33" fmla="*/ 0 h 1197"/>
                  <a:gd name="T34" fmla="*/ 0 w 2251"/>
                  <a:gd name="T35" fmla="*/ 0 h 1197"/>
                  <a:gd name="T36" fmla="*/ 0 w 2251"/>
                  <a:gd name="T37" fmla="*/ 0 h 1197"/>
                  <a:gd name="T38" fmla="*/ 0 w 2251"/>
                  <a:gd name="T39" fmla="*/ 0 h 1197"/>
                  <a:gd name="T40" fmla="*/ 0 w 2251"/>
                  <a:gd name="T41" fmla="*/ 0 h 1197"/>
                  <a:gd name="T42" fmla="*/ 0 w 2251"/>
                  <a:gd name="T43" fmla="*/ 0 h 1197"/>
                  <a:gd name="T44" fmla="*/ 0 w 2251"/>
                  <a:gd name="T45" fmla="*/ 0 h 1197"/>
                  <a:gd name="T46" fmla="*/ 0 w 2251"/>
                  <a:gd name="T47" fmla="*/ 0 h 1197"/>
                  <a:gd name="T48" fmla="*/ 0 w 2251"/>
                  <a:gd name="T49" fmla="*/ 0 h 1197"/>
                  <a:gd name="T50" fmla="*/ 0 w 2251"/>
                  <a:gd name="T51" fmla="*/ 0 h 1197"/>
                  <a:gd name="T52" fmla="*/ 0 w 2251"/>
                  <a:gd name="T53" fmla="*/ 0 h 1197"/>
                  <a:gd name="T54" fmla="*/ 0 w 2251"/>
                  <a:gd name="T55" fmla="*/ 0 h 1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51"/>
                  <a:gd name="T85" fmla="*/ 0 h 1197"/>
                  <a:gd name="T86" fmla="*/ 2251 w 2251"/>
                  <a:gd name="T87" fmla="*/ 1197 h 119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51" h="1197">
                    <a:moveTo>
                      <a:pt x="2251" y="870"/>
                    </a:moveTo>
                    <a:lnTo>
                      <a:pt x="1989" y="85"/>
                    </a:lnTo>
                    <a:lnTo>
                      <a:pt x="1846" y="20"/>
                    </a:lnTo>
                    <a:lnTo>
                      <a:pt x="1540" y="0"/>
                    </a:lnTo>
                    <a:lnTo>
                      <a:pt x="871" y="26"/>
                    </a:lnTo>
                    <a:lnTo>
                      <a:pt x="654" y="41"/>
                    </a:lnTo>
                    <a:lnTo>
                      <a:pt x="511" y="53"/>
                    </a:lnTo>
                    <a:lnTo>
                      <a:pt x="388" y="66"/>
                    </a:lnTo>
                    <a:lnTo>
                      <a:pt x="266" y="110"/>
                    </a:lnTo>
                    <a:lnTo>
                      <a:pt x="188" y="163"/>
                    </a:lnTo>
                    <a:lnTo>
                      <a:pt x="125" y="235"/>
                    </a:lnTo>
                    <a:lnTo>
                      <a:pt x="84" y="336"/>
                    </a:lnTo>
                    <a:lnTo>
                      <a:pt x="68" y="433"/>
                    </a:lnTo>
                    <a:lnTo>
                      <a:pt x="0" y="823"/>
                    </a:lnTo>
                    <a:lnTo>
                      <a:pt x="201" y="1174"/>
                    </a:lnTo>
                    <a:lnTo>
                      <a:pt x="295" y="494"/>
                    </a:lnTo>
                    <a:lnTo>
                      <a:pt x="335" y="403"/>
                    </a:lnTo>
                    <a:lnTo>
                      <a:pt x="395" y="338"/>
                    </a:lnTo>
                    <a:lnTo>
                      <a:pt x="477" y="287"/>
                    </a:lnTo>
                    <a:lnTo>
                      <a:pt x="565" y="262"/>
                    </a:lnTo>
                    <a:lnTo>
                      <a:pt x="960" y="226"/>
                    </a:lnTo>
                    <a:lnTo>
                      <a:pt x="960" y="1197"/>
                    </a:lnTo>
                    <a:lnTo>
                      <a:pt x="1103" y="1197"/>
                    </a:lnTo>
                    <a:lnTo>
                      <a:pt x="1103" y="211"/>
                    </a:lnTo>
                    <a:lnTo>
                      <a:pt x="1914" y="211"/>
                    </a:lnTo>
                    <a:lnTo>
                      <a:pt x="2129" y="956"/>
                    </a:lnTo>
                    <a:lnTo>
                      <a:pt x="2251" y="870"/>
                    </a:lnTo>
                    <a:close/>
                  </a:path>
                </a:pathLst>
              </a:custGeom>
              <a:solidFill>
                <a:schemeClr val="bg1"/>
              </a:solidFill>
              <a:ln w="9525">
                <a:solidFill>
                  <a:schemeClr val="bg1"/>
                </a:solidFill>
                <a:round/>
                <a:headEnd/>
                <a:tailEnd/>
              </a:ln>
            </p:spPr>
            <p:txBody>
              <a:bodyPr/>
              <a:lstStyle/>
              <a:p>
                <a:endParaRPr lang="en-US"/>
              </a:p>
            </p:txBody>
          </p:sp>
          <p:sp>
            <p:nvSpPr>
              <p:cNvPr id="15459" name="Freeform 44"/>
              <p:cNvSpPr>
                <a:spLocks/>
              </p:cNvSpPr>
              <p:nvPr/>
            </p:nvSpPr>
            <p:spPr bwMode="auto">
              <a:xfrm>
                <a:off x="4290" y="651"/>
                <a:ext cx="47" cy="66"/>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60" name="Freeform 45"/>
              <p:cNvSpPr>
                <a:spLocks/>
              </p:cNvSpPr>
              <p:nvPr/>
            </p:nvSpPr>
            <p:spPr bwMode="auto">
              <a:xfrm>
                <a:off x="4292" y="70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61" name="Freeform 46"/>
              <p:cNvSpPr>
                <a:spLocks/>
              </p:cNvSpPr>
              <p:nvPr/>
            </p:nvSpPr>
            <p:spPr bwMode="auto">
              <a:xfrm>
                <a:off x="4297" y="670"/>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62" name="Freeform 47"/>
              <p:cNvSpPr>
                <a:spLocks/>
              </p:cNvSpPr>
              <p:nvPr/>
            </p:nvSpPr>
            <p:spPr bwMode="auto">
              <a:xfrm>
                <a:off x="4166" y="679"/>
                <a:ext cx="210" cy="202"/>
              </a:xfrm>
              <a:custGeom>
                <a:avLst/>
                <a:gdLst>
                  <a:gd name="T0" fmla="*/ 0 w 1238"/>
                  <a:gd name="T1" fmla="*/ 0 h 1191"/>
                  <a:gd name="T2" fmla="*/ 0 w 1238"/>
                  <a:gd name="T3" fmla="*/ 0 h 1191"/>
                  <a:gd name="T4" fmla="*/ 0 w 1238"/>
                  <a:gd name="T5" fmla="*/ 0 h 1191"/>
                  <a:gd name="T6" fmla="*/ 0 w 1238"/>
                  <a:gd name="T7" fmla="*/ 0 h 1191"/>
                  <a:gd name="T8" fmla="*/ 0 w 1238"/>
                  <a:gd name="T9" fmla="*/ 0 h 1191"/>
                  <a:gd name="T10" fmla="*/ 0 w 1238"/>
                  <a:gd name="T11" fmla="*/ 0 h 1191"/>
                  <a:gd name="T12" fmla="*/ 0 w 1238"/>
                  <a:gd name="T13" fmla="*/ 0 h 1191"/>
                  <a:gd name="T14" fmla="*/ 0 w 1238"/>
                  <a:gd name="T15" fmla="*/ 0 h 1191"/>
                  <a:gd name="T16" fmla="*/ 0 w 1238"/>
                  <a:gd name="T17" fmla="*/ 0 h 1191"/>
                  <a:gd name="T18" fmla="*/ 0 w 1238"/>
                  <a:gd name="T19" fmla="*/ 0 h 1191"/>
                  <a:gd name="T20" fmla="*/ 0 w 1238"/>
                  <a:gd name="T21" fmla="*/ 0 h 1191"/>
                  <a:gd name="T22" fmla="*/ 0 w 1238"/>
                  <a:gd name="T23" fmla="*/ 0 h 1191"/>
                  <a:gd name="T24" fmla="*/ 0 w 1238"/>
                  <a:gd name="T25" fmla="*/ 0 h 1191"/>
                  <a:gd name="T26" fmla="*/ 0 w 1238"/>
                  <a:gd name="T27" fmla="*/ 0 h 1191"/>
                  <a:gd name="T28" fmla="*/ 0 w 1238"/>
                  <a:gd name="T29" fmla="*/ 0 h 1191"/>
                  <a:gd name="T30" fmla="*/ 0 w 1238"/>
                  <a:gd name="T31" fmla="*/ 0 h 11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38"/>
                  <a:gd name="T49" fmla="*/ 0 h 1191"/>
                  <a:gd name="T50" fmla="*/ 1238 w 1238"/>
                  <a:gd name="T51" fmla="*/ 1191 h 11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38" h="1191">
                    <a:moveTo>
                      <a:pt x="1139" y="0"/>
                    </a:moveTo>
                    <a:lnTo>
                      <a:pt x="1213" y="212"/>
                    </a:lnTo>
                    <a:lnTo>
                      <a:pt x="1238" y="1017"/>
                    </a:lnTo>
                    <a:lnTo>
                      <a:pt x="1204" y="1119"/>
                    </a:lnTo>
                    <a:lnTo>
                      <a:pt x="1103" y="1180"/>
                    </a:lnTo>
                    <a:lnTo>
                      <a:pt x="10" y="1191"/>
                    </a:lnTo>
                    <a:lnTo>
                      <a:pt x="0" y="298"/>
                    </a:lnTo>
                    <a:lnTo>
                      <a:pt x="42" y="306"/>
                    </a:lnTo>
                    <a:lnTo>
                      <a:pt x="55" y="1157"/>
                    </a:lnTo>
                    <a:lnTo>
                      <a:pt x="1103" y="1136"/>
                    </a:lnTo>
                    <a:lnTo>
                      <a:pt x="1173" y="1091"/>
                    </a:lnTo>
                    <a:lnTo>
                      <a:pt x="1204" y="1001"/>
                    </a:lnTo>
                    <a:lnTo>
                      <a:pt x="1173" y="218"/>
                    </a:lnTo>
                    <a:lnTo>
                      <a:pt x="1120" y="43"/>
                    </a:lnTo>
                    <a:lnTo>
                      <a:pt x="11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63" name="Freeform 48"/>
              <p:cNvSpPr>
                <a:spLocks/>
              </p:cNvSpPr>
              <p:nvPr/>
            </p:nvSpPr>
            <p:spPr bwMode="auto">
              <a:xfrm>
                <a:off x="4552" y="777"/>
                <a:ext cx="30" cy="52"/>
              </a:xfrm>
              <a:custGeom>
                <a:avLst/>
                <a:gdLst>
                  <a:gd name="T0" fmla="*/ 0 w 183"/>
                  <a:gd name="T1" fmla="*/ 0 h 309"/>
                  <a:gd name="T2" fmla="*/ 0 w 183"/>
                  <a:gd name="T3" fmla="*/ 0 h 309"/>
                  <a:gd name="T4" fmla="*/ 0 w 183"/>
                  <a:gd name="T5" fmla="*/ 0 h 309"/>
                  <a:gd name="T6" fmla="*/ 0 w 183"/>
                  <a:gd name="T7" fmla="*/ 0 h 309"/>
                  <a:gd name="T8" fmla="*/ 0 w 183"/>
                  <a:gd name="T9" fmla="*/ 0 h 309"/>
                  <a:gd name="T10" fmla="*/ 0 w 183"/>
                  <a:gd name="T11" fmla="*/ 0 h 309"/>
                  <a:gd name="T12" fmla="*/ 0 w 183"/>
                  <a:gd name="T13" fmla="*/ 0 h 309"/>
                  <a:gd name="T14" fmla="*/ 0 w 183"/>
                  <a:gd name="T15" fmla="*/ 0 h 309"/>
                  <a:gd name="T16" fmla="*/ 0 w 183"/>
                  <a:gd name="T17" fmla="*/ 0 h 309"/>
                  <a:gd name="T18" fmla="*/ 0 w 183"/>
                  <a:gd name="T19" fmla="*/ 0 h 309"/>
                  <a:gd name="T20" fmla="*/ 0 w 183"/>
                  <a:gd name="T21" fmla="*/ 0 h 309"/>
                  <a:gd name="T22" fmla="*/ 0 w 183"/>
                  <a:gd name="T23" fmla="*/ 0 h 309"/>
                  <a:gd name="T24" fmla="*/ 0 w 183"/>
                  <a:gd name="T25" fmla="*/ 0 h 309"/>
                  <a:gd name="T26" fmla="*/ 0 w 183"/>
                  <a:gd name="T27" fmla="*/ 0 h 309"/>
                  <a:gd name="T28" fmla="*/ 0 w 183"/>
                  <a:gd name="T29" fmla="*/ 0 h 309"/>
                  <a:gd name="T30" fmla="*/ 0 w 183"/>
                  <a:gd name="T31" fmla="*/ 0 h 309"/>
                  <a:gd name="T32" fmla="*/ 0 w 183"/>
                  <a:gd name="T33" fmla="*/ 0 h 309"/>
                  <a:gd name="T34" fmla="*/ 0 w 183"/>
                  <a:gd name="T35" fmla="*/ 0 h 309"/>
                  <a:gd name="T36" fmla="*/ 0 w 183"/>
                  <a:gd name="T37" fmla="*/ 0 h 309"/>
                  <a:gd name="T38" fmla="*/ 0 w 183"/>
                  <a:gd name="T39" fmla="*/ 0 h 309"/>
                  <a:gd name="T40" fmla="*/ 0 w 183"/>
                  <a:gd name="T41" fmla="*/ 0 h 309"/>
                  <a:gd name="T42" fmla="*/ 0 w 183"/>
                  <a:gd name="T43" fmla="*/ 0 h 3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3"/>
                  <a:gd name="T67" fmla="*/ 0 h 309"/>
                  <a:gd name="T68" fmla="*/ 183 w 183"/>
                  <a:gd name="T69" fmla="*/ 309 h 30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3" h="309">
                    <a:moveTo>
                      <a:pt x="97" y="304"/>
                    </a:moveTo>
                    <a:lnTo>
                      <a:pt x="124" y="309"/>
                    </a:lnTo>
                    <a:lnTo>
                      <a:pt x="149" y="300"/>
                    </a:lnTo>
                    <a:lnTo>
                      <a:pt x="170" y="275"/>
                    </a:lnTo>
                    <a:lnTo>
                      <a:pt x="179" y="239"/>
                    </a:lnTo>
                    <a:lnTo>
                      <a:pt x="183" y="193"/>
                    </a:lnTo>
                    <a:lnTo>
                      <a:pt x="177" y="146"/>
                    </a:lnTo>
                    <a:lnTo>
                      <a:pt x="164" y="98"/>
                    </a:lnTo>
                    <a:lnTo>
                      <a:pt x="143" y="57"/>
                    </a:lnTo>
                    <a:lnTo>
                      <a:pt x="116" y="24"/>
                    </a:lnTo>
                    <a:lnTo>
                      <a:pt x="88" y="5"/>
                    </a:lnTo>
                    <a:lnTo>
                      <a:pt x="61" y="0"/>
                    </a:lnTo>
                    <a:lnTo>
                      <a:pt x="35" y="9"/>
                    </a:lnTo>
                    <a:lnTo>
                      <a:pt x="16" y="34"/>
                    </a:lnTo>
                    <a:lnTo>
                      <a:pt x="4" y="70"/>
                    </a:lnTo>
                    <a:lnTo>
                      <a:pt x="0" y="114"/>
                    </a:lnTo>
                    <a:lnTo>
                      <a:pt x="8" y="161"/>
                    </a:lnTo>
                    <a:lnTo>
                      <a:pt x="21" y="211"/>
                    </a:lnTo>
                    <a:lnTo>
                      <a:pt x="42" y="250"/>
                    </a:lnTo>
                    <a:lnTo>
                      <a:pt x="69" y="285"/>
                    </a:lnTo>
                    <a:lnTo>
                      <a:pt x="97" y="304"/>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64" name="Freeform 49"/>
              <p:cNvSpPr>
                <a:spLocks/>
              </p:cNvSpPr>
              <p:nvPr/>
            </p:nvSpPr>
            <p:spPr bwMode="auto">
              <a:xfrm>
                <a:off x="4557" y="800"/>
                <a:ext cx="12" cy="14"/>
              </a:xfrm>
              <a:custGeom>
                <a:avLst/>
                <a:gdLst>
                  <a:gd name="T0" fmla="*/ 0 w 68"/>
                  <a:gd name="T1" fmla="*/ 0 h 82"/>
                  <a:gd name="T2" fmla="*/ 0 w 68"/>
                  <a:gd name="T3" fmla="*/ 0 h 82"/>
                  <a:gd name="T4" fmla="*/ 0 w 68"/>
                  <a:gd name="T5" fmla="*/ 0 h 82"/>
                  <a:gd name="T6" fmla="*/ 0 w 68"/>
                  <a:gd name="T7" fmla="*/ 0 h 82"/>
                  <a:gd name="T8" fmla="*/ 0 w 68"/>
                  <a:gd name="T9" fmla="*/ 0 h 82"/>
                  <a:gd name="T10" fmla="*/ 0 w 68"/>
                  <a:gd name="T11" fmla="*/ 0 h 82"/>
                  <a:gd name="T12" fmla="*/ 0 60000 65536"/>
                  <a:gd name="T13" fmla="*/ 0 60000 65536"/>
                  <a:gd name="T14" fmla="*/ 0 60000 65536"/>
                  <a:gd name="T15" fmla="*/ 0 60000 65536"/>
                  <a:gd name="T16" fmla="*/ 0 60000 65536"/>
                  <a:gd name="T17" fmla="*/ 0 60000 65536"/>
                  <a:gd name="T18" fmla="*/ 0 w 68"/>
                  <a:gd name="T19" fmla="*/ 0 h 82"/>
                  <a:gd name="T20" fmla="*/ 68 w 68"/>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68" h="82">
                    <a:moveTo>
                      <a:pt x="0" y="33"/>
                    </a:moveTo>
                    <a:lnTo>
                      <a:pt x="47" y="0"/>
                    </a:lnTo>
                    <a:lnTo>
                      <a:pt x="68" y="82"/>
                    </a:lnTo>
                    <a:lnTo>
                      <a:pt x="22" y="82"/>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505202" name="AutoShape 50"/>
            <p:cNvSpPr>
              <a:spLocks noChangeArrowheads="1"/>
            </p:cNvSpPr>
            <p:nvPr/>
          </p:nvSpPr>
          <p:spPr bwMode="auto">
            <a:xfrm rot="-1800000">
              <a:off x="4352" y="456"/>
              <a:ext cx="99" cy="93"/>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dirty="0"/>
            </a:p>
          </p:txBody>
        </p:sp>
        <p:sp>
          <p:nvSpPr>
            <p:cNvPr id="3505203" name="AutoShape 51"/>
            <p:cNvSpPr>
              <a:spLocks noChangeArrowheads="1"/>
            </p:cNvSpPr>
            <p:nvPr/>
          </p:nvSpPr>
          <p:spPr bwMode="auto">
            <a:xfrm rot="795858">
              <a:off x="4507" y="461"/>
              <a:ext cx="97" cy="93"/>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dirty="0"/>
            </a:p>
          </p:txBody>
        </p:sp>
        <p:sp>
          <p:nvSpPr>
            <p:cNvPr id="15451" name="Line 52"/>
            <p:cNvSpPr>
              <a:spLocks noChangeShapeType="1"/>
            </p:cNvSpPr>
            <p:nvPr/>
          </p:nvSpPr>
          <p:spPr bwMode="auto">
            <a:xfrm flipH="1" flipV="1">
              <a:off x="4422" y="543"/>
              <a:ext cx="33" cy="10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52" name="Line 53"/>
            <p:cNvSpPr>
              <a:spLocks noChangeShapeType="1"/>
            </p:cNvSpPr>
            <p:nvPr/>
          </p:nvSpPr>
          <p:spPr bwMode="auto">
            <a:xfrm flipV="1">
              <a:off x="4488" y="552"/>
              <a:ext cx="57" cy="10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5381" name="Group 54"/>
          <p:cNvGrpSpPr>
            <a:grpSpLocks/>
          </p:cNvGrpSpPr>
          <p:nvPr/>
        </p:nvGrpSpPr>
        <p:grpSpPr bwMode="auto">
          <a:xfrm>
            <a:off x="7824788" y="655638"/>
            <a:ext cx="646112" cy="830262"/>
            <a:chOff x="3827" y="345"/>
            <a:chExt cx="804" cy="1032"/>
          </a:xfrm>
        </p:grpSpPr>
        <p:sp>
          <p:nvSpPr>
            <p:cNvPr id="15429" name="Freeform 55"/>
            <p:cNvSpPr>
              <a:spLocks/>
            </p:cNvSpPr>
            <p:nvPr/>
          </p:nvSpPr>
          <p:spPr bwMode="auto">
            <a:xfrm>
              <a:off x="3827" y="345"/>
              <a:ext cx="804" cy="1032"/>
            </a:xfrm>
            <a:custGeom>
              <a:avLst/>
              <a:gdLst>
                <a:gd name="T0" fmla="*/ 81 w 1052"/>
                <a:gd name="T1" fmla="*/ 204 h 1352"/>
                <a:gd name="T2" fmla="*/ 46 w 1052"/>
                <a:gd name="T3" fmla="*/ 176 h 1352"/>
                <a:gd name="T4" fmla="*/ 15 w 1052"/>
                <a:gd name="T5" fmla="*/ 135 h 1352"/>
                <a:gd name="T6" fmla="*/ 2 w 1052"/>
                <a:gd name="T7" fmla="*/ 92 h 1352"/>
                <a:gd name="T8" fmla="*/ 0 w 1052"/>
                <a:gd name="T9" fmla="*/ 47 h 1352"/>
                <a:gd name="T10" fmla="*/ 0 w 1052"/>
                <a:gd name="T11" fmla="*/ 12 h 1352"/>
                <a:gd name="T12" fmla="*/ 15 w 1052"/>
                <a:gd name="T13" fmla="*/ 18 h 1352"/>
                <a:gd name="T14" fmla="*/ 41 w 1052"/>
                <a:gd name="T15" fmla="*/ 18 h 1352"/>
                <a:gd name="T16" fmla="*/ 60 w 1052"/>
                <a:gd name="T17" fmla="*/ 14 h 1352"/>
                <a:gd name="T18" fmla="*/ 81 w 1052"/>
                <a:gd name="T19" fmla="*/ 0 h 1352"/>
                <a:gd name="T20" fmla="*/ 98 w 1052"/>
                <a:gd name="T21" fmla="*/ 10 h 1352"/>
                <a:gd name="T22" fmla="*/ 123 w 1052"/>
                <a:gd name="T23" fmla="*/ 19 h 1352"/>
                <a:gd name="T24" fmla="*/ 160 w 1052"/>
                <a:gd name="T25" fmla="*/ 14 h 1352"/>
                <a:gd name="T26" fmla="*/ 158 w 1052"/>
                <a:gd name="T27" fmla="*/ 85 h 1352"/>
                <a:gd name="T28" fmla="*/ 154 w 1052"/>
                <a:gd name="T29" fmla="*/ 114 h 1352"/>
                <a:gd name="T30" fmla="*/ 135 w 1052"/>
                <a:gd name="T31" fmla="*/ 153 h 1352"/>
                <a:gd name="T32" fmla="*/ 103 w 1052"/>
                <a:gd name="T33" fmla="*/ 188 h 1352"/>
                <a:gd name="T34" fmla="*/ 81 w 1052"/>
                <a:gd name="T35" fmla="*/ 20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30" name="Group 56"/>
            <p:cNvGrpSpPr>
              <a:grpSpLocks/>
            </p:cNvGrpSpPr>
            <p:nvPr/>
          </p:nvGrpSpPr>
          <p:grpSpPr bwMode="auto">
            <a:xfrm>
              <a:off x="3868" y="552"/>
              <a:ext cx="726" cy="412"/>
              <a:chOff x="3853" y="552"/>
              <a:chExt cx="759" cy="412"/>
            </a:xfrm>
          </p:grpSpPr>
          <p:sp>
            <p:nvSpPr>
              <p:cNvPr id="15435" name="Freeform 57"/>
              <p:cNvSpPr>
                <a:spLocks/>
              </p:cNvSpPr>
              <p:nvPr/>
            </p:nvSpPr>
            <p:spPr bwMode="auto">
              <a:xfrm>
                <a:off x="3853" y="673"/>
                <a:ext cx="759" cy="230"/>
              </a:xfrm>
              <a:custGeom>
                <a:avLst/>
                <a:gdLst>
                  <a:gd name="T0" fmla="*/ 0 w 4460"/>
                  <a:gd name="T1" fmla="*/ 0 h 1352"/>
                  <a:gd name="T2" fmla="*/ 0 w 4460"/>
                  <a:gd name="T3" fmla="*/ 0 h 1352"/>
                  <a:gd name="T4" fmla="*/ 0 w 4460"/>
                  <a:gd name="T5" fmla="*/ 0 h 1352"/>
                  <a:gd name="T6" fmla="*/ 0 w 4460"/>
                  <a:gd name="T7" fmla="*/ 0 h 1352"/>
                  <a:gd name="T8" fmla="*/ 0 w 4460"/>
                  <a:gd name="T9" fmla="*/ 0 h 1352"/>
                  <a:gd name="T10" fmla="*/ 0 w 4460"/>
                  <a:gd name="T11" fmla="*/ 0 h 1352"/>
                  <a:gd name="T12" fmla="*/ 0 w 4460"/>
                  <a:gd name="T13" fmla="*/ 0 h 1352"/>
                  <a:gd name="T14" fmla="*/ 0 w 4460"/>
                  <a:gd name="T15" fmla="*/ 0 h 1352"/>
                  <a:gd name="T16" fmla="*/ 0 w 4460"/>
                  <a:gd name="T17" fmla="*/ 0 h 1352"/>
                  <a:gd name="T18" fmla="*/ 0 w 4460"/>
                  <a:gd name="T19" fmla="*/ 0 h 1352"/>
                  <a:gd name="T20" fmla="*/ 0 w 4460"/>
                  <a:gd name="T21" fmla="*/ 0 h 1352"/>
                  <a:gd name="T22" fmla="*/ 0 w 4460"/>
                  <a:gd name="T23" fmla="*/ 0 h 1352"/>
                  <a:gd name="T24" fmla="*/ 0 w 4460"/>
                  <a:gd name="T25" fmla="*/ 0 h 1352"/>
                  <a:gd name="T26" fmla="*/ 0 w 4460"/>
                  <a:gd name="T27" fmla="*/ 0 h 1352"/>
                  <a:gd name="T28" fmla="*/ 0 w 4460"/>
                  <a:gd name="T29" fmla="*/ 0 h 1352"/>
                  <a:gd name="T30" fmla="*/ 0 w 4460"/>
                  <a:gd name="T31" fmla="*/ 0 h 1352"/>
                  <a:gd name="T32" fmla="*/ 0 w 4460"/>
                  <a:gd name="T33" fmla="*/ 0 h 1352"/>
                  <a:gd name="T34" fmla="*/ 0 w 4460"/>
                  <a:gd name="T35" fmla="*/ 0 h 1352"/>
                  <a:gd name="T36" fmla="*/ 0 w 4460"/>
                  <a:gd name="T37" fmla="*/ 0 h 1352"/>
                  <a:gd name="T38" fmla="*/ 0 w 4460"/>
                  <a:gd name="T39" fmla="*/ 0 h 1352"/>
                  <a:gd name="T40" fmla="*/ 0 w 4460"/>
                  <a:gd name="T41" fmla="*/ 0 h 1352"/>
                  <a:gd name="T42" fmla="*/ 0 w 4460"/>
                  <a:gd name="T43" fmla="*/ 0 h 1352"/>
                  <a:gd name="T44" fmla="*/ 0 w 4460"/>
                  <a:gd name="T45" fmla="*/ 0 h 1352"/>
                  <a:gd name="T46" fmla="*/ 0 w 4460"/>
                  <a:gd name="T47" fmla="*/ 0 h 1352"/>
                  <a:gd name="T48" fmla="*/ 0 w 4460"/>
                  <a:gd name="T49" fmla="*/ 0 h 1352"/>
                  <a:gd name="T50" fmla="*/ 0 w 4460"/>
                  <a:gd name="T51" fmla="*/ 0 h 1352"/>
                  <a:gd name="T52" fmla="*/ 0 w 4460"/>
                  <a:gd name="T53" fmla="*/ 0 h 1352"/>
                  <a:gd name="T54" fmla="*/ 0 w 4460"/>
                  <a:gd name="T55" fmla="*/ 0 h 1352"/>
                  <a:gd name="T56" fmla="*/ 0 w 4460"/>
                  <a:gd name="T57" fmla="*/ 0 h 1352"/>
                  <a:gd name="T58" fmla="*/ 0 w 4460"/>
                  <a:gd name="T59" fmla="*/ 0 h 1352"/>
                  <a:gd name="T60" fmla="*/ 0 w 4460"/>
                  <a:gd name="T61" fmla="*/ 0 h 1352"/>
                  <a:gd name="T62" fmla="*/ 0 w 4460"/>
                  <a:gd name="T63" fmla="*/ 0 h 1352"/>
                  <a:gd name="T64" fmla="*/ 0 w 4460"/>
                  <a:gd name="T65" fmla="*/ 0 h 1352"/>
                  <a:gd name="T66" fmla="*/ 0 w 4460"/>
                  <a:gd name="T67" fmla="*/ 0 h 1352"/>
                  <a:gd name="T68" fmla="*/ 0 w 4460"/>
                  <a:gd name="T69" fmla="*/ 0 h 1352"/>
                  <a:gd name="T70" fmla="*/ 0 w 4460"/>
                  <a:gd name="T71" fmla="*/ 0 h 1352"/>
                  <a:gd name="T72" fmla="*/ 0 w 4460"/>
                  <a:gd name="T73" fmla="*/ 0 h 1352"/>
                  <a:gd name="T74" fmla="*/ 0 w 4460"/>
                  <a:gd name="T75" fmla="*/ 0 h 1352"/>
                  <a:gd name="T76" fmla="*/ 0 w 4460"/>
                  <a:gd name="T77" fmla="*/ 0 h 1352"/>
                  <a:gd name="T78" fmla="*/ 0 w 4460"/>
                  <a:gd name="T79" fmla="*/ 0 h 1352"/>
                  <a:gd name="T80" fmla="*/ 0 w 4460"/>
                  <a:gd name="T81" fmla="*/ 0 h 1352"/>
                  <a:gd name="T82" fmla="*/ 0 w 4460"/>
                  <a:gd name="T83" fmla="*/ 0 h 1352"/>
                  <a:gd name="T84" fmla="*/ 0 w 4460"/>
                  <a:gd name="T85" fmla="*/ 0 h 1352"/>
                  <a:gd name="T86" fmla="*/ 0 w 4460"/>
                  <a:gd name="T87" fmla="*/ 0 h 1352"/>
                  <a:gd name="T88" fmla="*/ 0 w 4460"/>
                  <a:gd name="T89" fmla="*/ 0 h 13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0"/>
                  <a:gd name="T136" fmla="*/ 0 h 1352"/>
                  <a:gd name="T137" fmla="*/ 4460 w 4460"/>
                  <a:gd name="T138" fmla="*/ 1352 h 13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0" h="1352">
                    <a:moveTo>
                      <a:pt x="4215" y="1300"/>
                    </a:moveTo>
                    <a:lnTo>
                      <a:pt x="4435" y="973"/>
                    </a:lnTo>
                    <a:lnTo>
                      <a:pt x="4460" y="563"/>
                    </a:lnTo>
                    <a:lnTo>
                      <a:pt x="4207" y="310"/>
                    </a:lnTo>
                    <a:lnTo>
                      <a:pt x="4131" y="55"/>
                    </a:lnTo>
                    <a:lnTo>
                      <a:pt x="3918" y="283"/>
                    </a:lnTo>
                    <a:lnTo>
                      <a:pt x="3863" y="25"/>
                    </a:lnTo>
                    <a:lnTo>
                      <a:pt x="3711" y="278"/>
                    </a:lnTo>
                    <a:lnTo>
                      <a:pt x="3631" y="0"/>
                    </a:lnTo>
                    <a:lnTo>
                      <a:pt x="3464" y="278"/>
                    </a:lnTo>
                    <a:lnTo>
                      <a:pt x="3416" y="6"/>
                    </a:lnTo>
                    <a:lnTo>
                      <a:pt x="3209" y="86"/>
                    </a:lnTo>
                    <a:lnTo>
                      <a:pt x="2947" y="27"/>
                    </a:lnTo>
                    <a:lnTo>
                      <a:pt x="2751" y="232"/>
                    </a:lnTo>
                    <a:lnTo>
                      <a:pt x="2319" y="327"/>
                    </a:lnTo>
                    <a:lnTo>
                      <a:pt x="951" y="270"/>
                    </a:lnTo>
                    <a:lnTo>
                      <a:pt x="855" y="27"/>
                    </a:lnTo>
                    <a:lnTo>
                      <a:pt x="473" y="139"/>
                    </a:lnTo>
                    <a:lnTo>
                      <a:pt x="127" y="416"/>
                    </a:lnTo>
                    <a:lnTo>
                      <a:pt x="0" y="762"/>
                    </a:lnTo>
                    <a:lnTo>
                      <a:pt x="68" y="1108"/>
                    </a:lnTo>
                    <a:lnTo>
                      <a:pt x="354" y="1257"/>
                    </a:lnTo>
                    <a:lnTo>
                      <a:pt x="405" y="1065"/>
                    </a:lnTo>
                    <a:lnTo>
                      <a:pt x="544" y="901"/>
                    </a:lnTo>
                    <a:lnTo>
                      <a:pt x="726" y="823"/>
                    </a:lnTo>
                    <a:lnTo>
                      <a:pt x="926" y="806"/>
                    </a:lnTo>
                    <a:lnTo>
                      <a:pt x="1125" y="874"/>
                    </a:lnTo>
                    <a:lnTo>
                      <a:pt x="1264" y="983"/>
                    </a:lnTo>
                    <a:lnTo>
                      <a:pt x="1357" y="1161"/>
                    </a:lnTo>
                    <a:lnTo>
                      <a:pt x="1382" y="1352"/>
                    </a:lnTo>
                    <a:lnTo>
                      <a:pt x="3304" y="1331"/>
                    </a:lnTo>
                    <a:lnTo>
                      <a:pt x="3295" y="1097"/>
                    </a:lnTo>
                    <a:lnTo>
                      <a:pt x="3317" y="912"/>
                    </a:lnTo>
                    <a:lnTo>
                      <a:pt x="3357" y="783"/>
                    </a:lnTo>
                    <a:lnTo>
                      <a:pt x="3452" y="671"/>
                    </a:lnTo>
                    <a:lnTo>
                      <a:pt x="3551" y="622"/>
                    </a:lnTo>
                    <a:lnTo>
                      <a:pt x="3665" y="608"/>
                    </a:lnTo>
                    <a:lnTo>
                      <a:pt x="3749" y="624"/>
                    </a:lnTo>
                    <a:lnTo>
                      <a:pt x="3844" y="662"/>
                    </a:lnTo>
                    <a:lnTo>
                      <a:pt x="3905" y="722"/>
                    </a:lnTo>
                    <a:lnTo>
                      <a:pt x="3950" y="812"/>
                    </a:lnTo>
                    <a:lnTo>
                      <a:pt x="3977" y="987"/>
                    </a:lnTo>
                    <a:lnTo>
                      <a:pt x="4004" y="1325"/>
                    </a:lnTo>
                    <a:lnTo>
                      <a:pt x="4215" y="1300"/>
                    </a:lnTo>
                    <a:close/>
                  </a:path>
                </a:pathLst>
              </a:custGeom>
              <a:solidFill>
                <a:schemeClr val="bg1"/>
              </a:solidFill>
              <a:ln w="9525">
                <a:solidFill>
                  <a:schemeClr val="bg1"/>
                </a:solidFill>
                <a:round/>
                <a:headEnd/>
                <a:tailEnd/>
              </a:ln>
            </p:spPr>
            <p:txBody>
              <a:bodyPr/>
              <a:lstStyle/>
              <a:p>
                <a:endParaRPr lang="en-US"/>
              </a:p>
            </p:txBody>
          </p:sp>
          <p:sp>
            <p:nvSpPr>
              <p:cNvPr id="15436" name="Freeform 58"/>
              <p:cNvSpPr>
                <a:spLocks/>
              </p:cNvSpPr>
              <p:nvPr/>
            </p:nvSpPr>
            <p:spPr bwMode="auto">
              <a:xfrm>
                <a:off x="4419" y="792"/>
                <a:ext cx="104" cy="166"/>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7" name="Freeform 59"/>
              <p:cNvSpPr>
                <a:spLocks/>
              </p:cNvSpPr>
              <p:nvPr/>
            </p:nvSpPr>
            <p:spPr bwMode="auto">
              <a:xfrm>
                <a:off x="4435" y="926"/>
                <a:ext cx="22" cy="2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8" name="Freeform 60"/>
              <p:cNvSpPr>
                <a:spLocks/>
              </p:cNvSpPr>
              <p:nvPr/>
            </p:nvSpPr>
            <p:spPr bwMode="auto">
              <a:xfrm>
                <a:off x="3936" y="832"/>
                <a:ext cx="131" cy="132"/>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9" name="Freeform 61"/>
              <p:cNvSpPr>
                <a:spLocks/>
              </p:cNvSpPr>
              <p:nvPr/>
            </p:nvSpPr>
            <p:spPr bwMode="auto">
              <a:xfrm>
                <a:off x="3964" y="941"/>
                <a:ext cx="25" cy="16"/>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0" name="Freeform 62"/>
              <p:cNvSpPr>
                <a:spLocks/>
              </p:cNvSpPr>
              <p:nvPr/>
            </p:nvSpPr>
            <p:spPr bwMode="auto">
              <a:xfrm>
                <a:off x="3993" y="552"/>
                <a:ext cx="383" cy="203"/>
              </a:xfrm>
              <a:custGeom>
                <a:avLst/>
                <a:gdLst>
                  <a:gd name="T0" fmla="*/ 0 w 2251"/>
                  <a:gd name="T1" fmla="*/ 0 h 1197"/>
                  <a:gd name="T2" fmla="*/ 0 w 2251"/>
                  <a:gd name="T3" fmla="*/ 0 h 1197"/>
                  <a:gd name="T4" fmla="*/ 0 w 2251"/>
                  <a:gd name="T5" fmla="*/ 0 h 1197"/>
                  <a:gd name="T6" fmla="*/ 0 w 2251"/>
                  <a:gd name="T7" fmla="*/ 0 h 1197"/>
                  <a:gd name="T8" fmla="*/ 0 w 2251"/>
                  <a:gd name="T9" fmla="*/ 0 h 1197"/>
                  <a:gd name="T10" fmla="*/ 0 w 2251"/>
                  <a:gd name="T11" fmla="*/ 0 h 1197"/>
                  <a:gd name="T12" fmla="*/ 0 w 2251"/>
                  <a:gd name="T13" fmla="*/ 0 h 1197"/>
                  <a:gd name="T14" fmla="*/ 0 w 2251"/>
                  <a:gd name="T15" fmla="*/ 0 h 1197"/>
                  <a:gd name="T16" fmla="*/ 0 w 2251"/>
                  <a:gd name="T17" fmla="*/ 0 h 1197"/>
                  <a:gd name="T18" fmla="*/ 0 w 2251"/>
                  <a:gd name="T19" fmla="*/ 0 h 1197"/>
                  <a:gd name="T20" fmla="*/ 0 w 2251"/>
                  <a:gd name="T21" fmla="*/ 0 h 1197"/>
                  <a:gd name="T22" fmla="*/ 0 w 2251"/>
                  <a:gd name="T23" fmla="*/ 0 h 1197"/>
                  <a:gd name="T24" fmla="*/ 0 w 2251"/>
                  <a:gd name="T25" fmla="*/ 0 h 1197"/>
                  <a:gd name="T26" fmla="*/ 0 w 2251"/>
                  <a:gd name="T27" fmla="*/ 0 h 1197"/>
                  <a:gd name="T28" fmla="*/ 0 w 2251"/>
                  <a:gd name="T29" fmla="*/ 0 h 1197"/>
                  <a:gd name="T30" fmla="*/ 0 w 2251"/>
                  <a:gd name="T31" fmla="*/ 0 h 1197"/>
                  <a:gd name="T32" fmla="*/ 0 w 2251"/>
                  <a:gd name="T33" fmla="*/ 0 h 1197"/>
                  <a:gd name="T34" fmla="*/ 0 w 2251"/>
                  <a:gd name="T35" fmla="*/ 0 h 1197"/>
                  <a:gd name="T36" fmla="*/ 0 w 2251"/>
                  <a:gd name="T37" fmla="*/ 0 h 1197"/>
                  <a:gd name="T38" fmla="*/ 0 w 2251"/>
                  <a:gd name="T39" fmla="*/ 0 h 1197"/>
                  <a:gd name="T40" fmla="*/ 0 w 2251"/>
                  <a:gd name="T41" fmla="*/ 0 h 1197"/>
                  <a:gd name="T42" fmla="*/ 0 w 2251"/>
                  <a:gd name="T43" fmla="*/ 0 h 1197"/>
                  <a:gd name="T44" fmla="*/ 0 w 2251"/>
                  <a:gd name="T45" fmla="*/ 0 h 1197"/>
                  <a:gd name="T46" fmla="*/ 0 w 2251"/>
                  <a:gd name="T47" fmla="*/ 0 h 1197"/>
                  <a:gd name="T48" fmla="*/ 0 w 2251"/>
                  <a:gd name="T49" fmla="*/ 0 h 1197"/>
                  <a:gd name="T50" fmla="*/ 0 w 2251"/>
                  <a:gd name="T51" fmla="*/ 0 h 1197"/>
                  <a:gd name="T52" fmla="*/ 0 w 2251"/>
                  <a:gd name="T53" fmla="*/ 0 h 1197"/>
                  <a:gd name="T54" fmla="*/ 0 w 2251"/>
                  <a:gd name="T55" fmla="*/ 0 h 1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51"/>
                  <a:gd name="T85" fmla="*/ 0 h 1197"/>
                  <a:gd name="T86" fmla="*/ 2251 w 2251"/>
                  <a:gd name="T87" fmla="*/ 1197 h 119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51" h="1197">
                    <a:moveTo>
                      <a:pt x="2251" y="870"/>
                    </a:moveTo>
                    <a:lnTo>
                      <a:pt x="1989" y="85"/>
                    </a:lnTo>
                    <a:lnTo>
                      <a:pt x="1846" y="20"/>
                    </a:lnTo>
                    <a:lnTo>
                      <a:pt x="1540" y="0"/>
                    </a:lnTo>
                    <a:lnTo>
                      <a:pt x="871" y="26"/>
                    </a:lnTo>
                    <a:lnTo>
                      <a:pt x="654" y="41"/>
                    </a:lnTo>
                    <a:lnTo>
                      <a:pt x="511" y="53"/>
                    </a:lnTo>
                    <a:lnTo>
                      <a:pt x="388" y="66"/>
                    </a:lnTo>
                    <a:lnTo>
                      <a:pt x="266" y="110"/>
                    </a:lnTo>
                    <a:lnTo>
                      <a:pt x="188" y="163"/>
                    </a:lnTo>
                    <a:lnTo>
                      <a:pt x="125" y="235"/>
                    </a:lnTo>
                    <a:lnTo>
                      <a:pt x="84" y="336"/>
                    </a:lnTo>
                    <a:lnTo>
                      <a:pt x="68" y="433"/>
                    </a:lnTo>
                    <a:lnTo>
                      <a:pt x="0" y="823"/>
                    </a:lnTo>
                    <a:lnTo>
                      <a:pt x="201" y="1174"/>
                    </a:lnTo>
                    <a:lnTo>
                      <a:pt x="295" y="494"/>
                    </a:lnTo>
                    <a:lnTo>
                      <a:pt x="335" y="403"/>
                    </a:lnTo>
                    <a:lnTo>
                      <a:pt x="395" y="338"/>
                    </a:lnTo>
                    <a:lnTo>
                      <a:pt x="477" y="287"/>
                    </a:lnTo>
                    <a:lnTo>
                      <a:pt x="565" y="262"/>
                    </a:lnTo>
                    <a:lnTo>
                      <a:pt x="960" y="226"/>
                    </a:lnTo>
                    <a:lnTo>
                      <a:pt x="960" y="1197"/>
                    </a:lnTo>
                    <a:lnTo>
                      <a:pt x="1103" y="1197"/>
                    </a:lnTo>
                    <a:lnTo>
                      <a:pt x="1103" y="211"/>
                    </a:lnTo>
                    <a:lnTo>
                      <a:pt x="1914" y="211"/>
                    </a:lnTo>
                    <a:lnTo>
                      <a:pt x="2129" y="956"/>
                    </a:lnTo>
                    <a:lnTo>
                      <a:pt x="2251" y="870"/>
                    </a:lnTo>
                    <a:close/>
                  </a:path>
                </a:pathLst>
              </a:custGeom>
              <a:solidFill>
                <a:schemeClr val="bg1"/>
              </a:solidFill>
              <a:ln w="9525">
                <a:solidFill>
                  <a:schemeClr val="bg1"/>
                </a:solidFill>
                <a:round/>
                <a:headEnd/>
                <a:tailEnd/>
              </a:ln>
            </p:spPr>
            <p:txBody>
              <a:bodyPr/>
              <a:lstStyle/>
              <a:p>
                <a:endParaRPr lang="en-US"/>
              </a:p>
            </p:txBody>
          </p:sp>
          <p:sp>
            <p:nvSpPr>
              <p:cNvPr id="15441" name="Freeform 63"/>
              <p:cNvSpPr>
                <a:spLocks/>
              </p:cNvSpPr>
              <p:nvPr/>
            </p:nvSpPr>
            <p:spPr bwMode="auto">
              <a:xfrm>
                <a:off x="4290" y="651"/>
                <a:ext cx="47" cy="66"/>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2" name="Freeform 64"/>
              <p:cNvSpPr>
                <a:spLocks/>
              </p:cNvSpPr>
              <p:nvPr/>
            </p:nvSpPr>
            <p:spPr bwMode="auto">
              <a:xfrm>
                <a:off x="4292" y="70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3" name="Freeform 65"/>
              <p:cNvSpPr>
                <a:spLocks/>
              </p:cNvSpPr>
              <p:nvPr/>
            </p:nvSpPr>
            <p:spPr bwMode="auto">
              <a:xfrm>
                <a:off x="4297" y="670"/>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4" name="Freeform 66"/>
              <p:cNvSpPr>
                <a:spLocks/>
              </p:cNvSpPr>
              <p:nvPr/>
            </p:nvSpPr>
            <p:spPr bwMode="auto">
              <a:xfrm>
                <a:off x="4166" y="679"/>
                <a:ext cx="210" cy="202"/>
              </a:xfrm>
              <a:custGeom>
                <a:avLst/>
                <a:gdLst>
                  <a:gd name="T0" fmla="*/ 0 w 1238"/>
                  <a:gd name="T1" fmla="*/ 0 h 1191"/>
                  <a:gd name="T2" fmla="*/ 0 w 1238"/>
                  <a:gd name="T3" fmla="*/ 0 h 1191"/>
                  <a:gd name="T4" fmla="*/ 0 w 1238"/>
                  <a:gd name="T5" fmla="*/ 0 h 1191"/>
                  <a:gd name="T6" fmla="*/ 0 w 1238"/>
                  <a:gd name="T7" fmla="*/ 0 h 1191"/>
                  <a:gd name="T8" fmla="*/ 0 w 1238"/>
                  <a:gd name="T9" fmla="*/ 0 h 1191"/>
                  <a:gd name="T10" fmla="*/ 0 w 1238"/>
                  <a:gd name="T11" fmla="*/ 0 h 1191"/>
                  <a:gd name="T12" fmla="*/ 0 w 1238"/>
                  <a:gd name="T13" fmla="*/ 0 h 1191"/>
                  <a:gd name="T14" fmla="*/ 0 w 1238"/>
                  <a:gd name="T15" fmla="*/ 0 h 1191"/>
                  <a:gd name="T16" fmla="*/ 0 w 1238"/>
                  <a:gd name="T17" fmla="*/ 0 h 1191"/>
                  <a:gd name="T18" fmla="*/ 0 w 1238"/>
                  <a:gd name="T19" fmla="*/ 0 h 1191"/>
                  <a:gd name="T20" fmla="*/ 0 w 1238"/>
                  <a:gd name="T21" fmla="*/ 0 h 1191"/>
                  <a:gd name="T22" fmla="*/ 0 w 1238"/>
                  <a:gd name="T23" fmla="*/ 0 h 1191"/>
                  <a:gd name="T24" fmla="*/ 0 w 1238"/>
                  <a:gd name="T25" fmla="*/ 0 h 1191"/>
                  <a:gd name="T26" fmla="*/ 0 w 1238"/>
                  <a:gd name="T27" fmla="*/ 0 h 1191"/>
                  <a:gd name="T28" fmla="*/ 0 w 1238"/>
                  <a:gd name="T29" fmla="*/ 0 h 1191"/>
                  <a:gd name="T30" fmla="*/ 0 w 1238"/>
                  <a:gd name="T31" fmla="*/ 0 h 11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38"/>
                  <a:gd name="T49" fmla="*/ 0 h 1191"/>
                  <a:gd name="T50" fmla="*/ 1238 w 1238"/>
                  <a:gd name="T51" fmla="*/ 1191 h 11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38" h="1191">
                    <a:moveTo>
                      <a:pt x="1139" y="0"/>
                    </a:moveTo>
                    <a:lnTo>
                      <a:pt x="1213" y="212"/>
                    </a:lnTo>
                    <a:lnTo>
                      <a:pt x="1238" y="1017"/>
                    </a:lnTo>
                    <a:lnTo>
                      <a:pt x="1204" y="1119"/>
                    </a:lnTo>
                    <a:lnTo>
                      <a:pt x="1103" y="1180"/>
                    </a:lnTo>
                    <a:lnTo>
                      <a:pt x="10" y="1191"/>
                    </a:lnTo>
                    <a:lnTo>
                      <a:pt x="0" y="298"/>
                    </a:lnTo>
                    <a:lnTo>
                      <a:pt x="42" y="306"/>
                    </a:lnTo>
                    <a:lnTo>
                      <a:pt x="55" y="1157"/>
                    </a:lnTo>
                    <a:lnTo>
                      <a:pt x="1103" y="1136"/>
                    </a:lnTo>
                    <a:lnTo>
                      <a:pt x="1173" y="1091"/>
                    </a:lnTo>
                    <a:lnTo>
                      <a:pt x="1204" y="1001"/>
                    </a:lnTo>
                    <a:lnTo>
                      <a:pt x="1173" y="218"/>
                    </a:lnTo>
                    <a:lnTo>
                      <a:pt x="1120" y="43"/>
                    </a:lnTo>
                    <a:lnTo>
                      <a:pt x="11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5" name="Freeform 67"/>
              <p:cNvSpPr>
                <a:spLocks/>
              </p:cNvSpPr>
              <p:nvPr/>
            </p:nvSpPr>
            <p:spPr bwMode="auto">
              <a:xfrm>
                <a:off x="4552" y="777"/>
                <a:ext cx="30" cy="52"/>
              </a:xfrm>
              <a:custGeom>
                <a:avLst/>
                <a:gdLst>
                  <a:gd name="T0" fmla="*/ 0 w 183"/>
                  <a:gd name="T1" fmla="*/ 0 h 309"/>
                  <a:gd name="T2" fmla="*/ 0 w 183"/>
                  <a:gd name="T3" fmla="*/ 0 h 309"/>
                  <a:gd name="T4" fmla="*/ 0 w 183"/>
                  <a:gd name="T5" fmla="*/ 0 h 309"/>
                  <a:gd name="T6" fmla="*/ 0 w 183"/>
                  <a:gd name="T7" fmla="*/ 0 h 309"/>
                  <a:gd name="T8" fmla="*/ 0 w 183"/>
                  <a:gd name="T9" fmla="*/ 0 h 309"/>
                  <a:gd name="T10" fmla="*/ 0 w 183"/>
                  <a:gd name="T11" fmla="*/ 0 h 309"/>
                  <a:gd name="T12" fmla="*/ 0 w 183"/>
                  <a:gd name="T13" fmla="*/ 0 h 309"/>
                  <a:gd name="T14" fmla="*/ 0 w 183"/>
                  <a:gd name="T15" fmla="*/ 0 h 309"/>
                  <a:gd name="T16" fmla="*/ 0 w 183"/>
                  <a:gd name="T17" fmla="*/ 0 h 309"/>
                  <a:gd name="T18" fmla="*/ 0 w 183"/>
                  <a:gd name="T19" fmla="*/ 0 h 309"/>
                  <a:gd name="T20" fmla="*/ 0 w 183"/>
                  <a:gd name="T21" fmla="*/ 0 h 309"/>
                  <a:gd name="T22" fmla="*/ 0 w 183"/>
                  <a:gd name="T23" fmla="*/ 0 h 309"/>
                  <a:gd name="T24" fmla="*/ 0 w 183"/>
                  <a:gd name="T25" fmla="*/ 0 h 309"/>
                  <a:gd name="T26" fmla="*/ 0 w 183"/>
                  <a:gd name="T27" fmla="*/ 0 h 309"/>
                  <a:gd name="T28" fmla="*/ 0 w 183"/>
                  <a:gd name="T29" fmla="*/ 0 h 309"/>
                  <a:gd name="T30" fmla="*/ 0 w 183"/>
                  <a:gd name="T31" fmla="*/ 0 h 309"/>
                  <a:gd name="T32" fmla="*/ 0 w 183"/>
                  <a:gd name="T33" fmla="*/ 0 h 309"/>
                  <a:gd name="T34" fmla="*/ 0 w 183"/>
                  <a:gd name="T35" fmla="*/ 0 h 309"/>
                  <a:gd name="T36" fmla="*/ 0 w 183"/>
                  <a:gd name="T37" fmla="*/ 0 h 309"/>
                  <a:gd name="T38" fmla="*/ 0 w 183"/>
                  <a:gd name="T39" fmla="*/ 0 h 309"/>
                  <a:gd name="T40" fmla="*/ 0 w 183"/>
                  <a:gd name="T41" fmla="*/ 0 h 309"/>
                  <a:gd name="T42" fmla="*/ 0 w 183"/>
                  <a:gd name="T43" fmla="*/ 0 h 3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3"/>
                  <a:gd name="T67" fmla="*/ 0 h 309"/>
                  <a:gd name="T68" fmla="*/ 183 w 183"/>
                  <a:gd name="T69" fmla="*/ 309 h 30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3" h="309">
                    <a:moveTo>
                      <a:pt x="97" y="304"/>
                    </a:moveTo>
                    <a:lnTo>
                      <a:pt x="124" y="309"/>
                    </a:lnTo>
                    <a:lnTo>
                      <a:pt x="149" y="300"/>
                    </a:lnTo>
                    <a:lnTo>
                      <a:pt x="170" y="275"/>
                    </a:lnTo>
                    <a:lnTo>
                      <a:pt x="179" y="239"/>
                    </a:lnTo>
                    <a:lnTo>
                      <a:pt x="183" y="193"/>
                    </a:lnTo>
                    <a:lnTo>
                      <a:pt x="177" y="146"/>
                    </a:lnTo>
                    <a:lnTo>
                      <a:pt x="164" y="98"/>
                    </a:lnTo>
                    <a:lnTo>
                      <a:pt x="143" y="57"/>
                    </a:lnTo>
                    <a:lnTo>
                      <a:pt x="116" y="24"/>
                    </a:lnTo>
                    <a:lnTo>
                      <a:pt x="88" y="5"/>
                    </a:lnTo>
                    <a:lnTo>
                      <a:pt x="61" y="0"/>
                    </a:lnTo>
                    <a:lnTo>
                      <a:pt x="35" y="9"/>
                    </a:lnTo>
                    <a:lnTo>
                      <a:pt x="16" y="34"/>
                    </a:lnTo>
                    <a:lnTo>
                      <a:pt x="4" y="70"/>
                    </a:lnTo>
                    <a:lnTo>
                      <a:pt x="0" y="114"/>
                    </a:lnTo>
                    <a:lnTo>
                      <a:pt x="8" y="161"/>
                    </a:lnTo>
                    <a:lnTo>
                      <a:pt x="21" y="211"/>
                    </a:lnTo>
                    <a:lnTo>
                      <a:pt x="42" y="250"/>
                    </a:lnTo>
                    <a:lnTo>
                      <a:pt x="69" y="285"/>
                    </a:lnTo>
                    <a:lnTo>
                      <a:pt x="97" y="304"/>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6" name="Freeform 68"/>
              <p:cNvSpPr>
                <a:spLocks/>
              </p:cNvSpPr>
              <p:nvPr/>
            </p:nvSpPr>
            <p:spPr bwMode="auto">
              <a:xfrm>
                <a:off x="4557" y="800"/>
                <a:ext cx="12" cy="14"/>
              </a:xfrm>
              <a:custGeom>
                <a:avLst/>
                <a:gdLst>
                  <a:gd name="T0" fmla="*/ 0 w 68"/>
                  <a:gd name="T1" fmla="*/ 0 h 82"/>
                  <a:gd name="T2" fmla="*/ 0 w 68"/>
                  <a:gd name="T3" fmla="*/ 0 h 82"/>
                  <a:gd name="T4" fmla="*/ 0 w 68"/>
                  <a:gd name="T5" fmla="*/ 0 h 82"/>
                  <a:gd name="T6" fmla="*/ 0 w 68"/>
                  <a:gd name="T7" fmla="*/ 0 h 82"/>
                  <a:gd name="T8" fmla="*/ 0 w 68"/>
                  <a:gd name="T9" fmla="*/ 0 h 82"/>
                  <a:gd name="T10" fmla="*/ 0 w 68"/>
                  <a:gd name="T11" fmla="*/ 0 h 82"/>
                  <a:gd name="T12" fmla="*/ 0 60000 65536"/>
                  <a:gd name="T13" fmla="*/ 0 60000 65536"/>
                  <a:gd name="T14" fmla="*/ 0 60000 65536"/>
                  <a:gd name="T15" fmla="*/ 0 60000 65536"/>
                  <a:gd name="T16" fmla="*/ 0 60000 65536"/>
                  <a:gd name="T17" fmla="*/ 0 60000 65536"/>
                  <a:gd name="T18" fmla="*/ 0 w 68"/>
                  <a:gd name="T19" fmla="*/ 0 h 82"/>
                  <a:gd name="T20" fmla="*/ 68 w 68"/>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68" h="82">
                    <a:moveTo>
                      <a:pt x="0" y="33"/>
                    </a:moveTo>
                    <a:lnTo>
                      <a:pt x="47" y="0"/>
                    </a:lnTo>
                    <a:lnTo>
                      <a:pt x="68" y="82"/>
                    </a:lnTo>
                    <a:lnTo>
                      <a:pt x="22" y="82"/>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505221" name="AutoShape 69"/>
            <p:cNvSpPr>
              <a:spLocks noChangeArrowheads="1"/>
            </p:cNvSpPr>
            <p:nvPr/>
          </p:nvSpPr>
          <p:spPr bwMode="auto">
            <a:xfrm rot="-1800000">
              <a:off x="4352" y="456"/>
              <a:ext cx="99" cy="93"/>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dirty="0"/>
            </a:p>
          </p:txBody>
        </p:sp>
        <p:sp>
          <p:nvSpPr>
            <p:cNvPr id="3505222" name="AutoShape 70"/>
            <p:cNvSpPr>
              <a:spLocks noChangeArrowheads="1"/>
            </p:cNvSpPr>
            <p:nvPr/>
          </p:nvSpPr>
          <p:spPr bwMode="auto">
            <a:xfrm rot="795858">
              <a:off x="4507" y="461"/>
              <a:ext cx="97" cy="93"/>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dirty="0"/>
            </a:p>
          </p:txBody>
        </p:sp>
        <p:sp>
          <p:nvSpPr>
            <p:cNvPr id="15433" name="Line 71"/>
            <p:cNvSpPr>
              <a:spLocks noChangeShapeType="1"/>
            </p:cNvSpPr>
            <p:nvPr/>
          </p:nvSpPr>
          <p:spPr bwMode="auto">
            <a:xfrm flipH="1" flipV="1">
              <a:off x="4422" y="543"/>
              <a:ext cx="33" cy="10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34" name="Line 72"/>
            <p:cNvSpPr>
              <a:spLocks noChangeShapeType="1"/>
            </p:cNvSpPr>
            <p:nvPr/>
          </p:nvSpPr>
          <p:spPr bwMode="auto">
            <a:xfrm flipV="1">
              <a:off x="4488" y="552"/>
              <a:ext cx="57" cy="10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5382" name="Group 73"/>
          <p:cNvGrpSpPr>
            <a:grpSpLocks/>
          </p:cNvGrpSpPr>
          <p:nvPr/>
        </p:nvGrpSpPr>
        <p:grpSpPr bwMode="auto">
          <a:xfrm>
            <a:off x="8097838" y="842963"/>
            <a:ext cx="646112" cy="830262"/>
            <a:chOff x="3827" y="345"/>
            <a:chExt cx="804" cy="1032"/>
          </a:xfrm>
        </p:grpSpPr>
        <p:sp>
          <p:nvSpPr>
            <p:cNvPr id="15411" name="Freeform 74"/>
            <p:cNvSpPr>
              <a:spLocks/>
            </p:cNvSpPr>
            <p:nvPr/>
          </p:nvSpPr>
          <p:spPr bwMode="auto">
            <a:xfrm>
              <a:off x="3827" y="345"/>
              <a:ext cx="804" cy="1032"/>
            </a:xfrm>
            <a:custGeom>
              <a:avLst/>
              <a:gdLst>
                <a:gd name="T0" fmla="*/ 81 w 1052"/>
                <a:gd name="T1" fmla="*/ 204 h 1352"/>
                <a:gd name="T2" fmla="*/ 46 w 1052"/>
                <a:gd name="T3" fmla="*/ 176 h 1352"/>
                <a:gd name="T4" fmla="*/ 15 w 1052"/>
                <a:gd name="T5" fmla="*/ 135 h 1352"/>
                <a:gd name="T6" fmla="*/ 2 w 1052"/>
                <a:gd name="T7" fmla="*/ 92 h 1352"/>
                <a:gd name="T8" fmla="*/ 0 w 1052"/>
                <a:gd name="T9" fmla="*/ 47 h 1352"/>
                <a:gd name="T10" fmla="*/ 0 w 1052"/>
                <a:gd name="T11" fmla="*/ 12 h 1352"/>
                <a:gd name="T12" fmla="*/ 15 w 1052"/>
                <a:gd name="T13" fmla="*/ 18 h 1352"/>
                <a:gd name="T14" fmla="*/ 41 w 1052"/>
                <a:gd name="T15" fmla="*/ 18 h 1352"/>
                <a:gd name="T16" fmla="*/ 60 w 1052"/>
                <a:gd name="T17" fmla="*/ 14 h 1352"/>
                <a:gd name="T18" fmla="*/ 81 w 1052"/>
                <a:gd name="T19" fmla="*/ 0 h 1352"/>
                <a:gd name="T20" fmla="*/ 98 w 1052"/>
                <a:gd name="T21" fmla="*/ 10 h 1352"/>
                <a:gd name="T22" fmla="*/ 123 w 1052"/>
                <a:gd name="T23" fmla="*/ 19 h 1352"/>
                <a:gd name="T24" fmla="*/ 160 w 1052"/>
                <a:gd name="T25" fmla="*/ 14 h 1352"/>
                <a:gd name="T26" fmla="*/ 158 w 1052"/>
                <a:gd name="T27" fmla="*/ 85 h 1352"/>
                <a:gd name="T28" fmla="*/ 154 w 1052"/>
                <a:gd name="T29" fmla="*/ 114 h 1352"/>
                <a:gd name="T30" fmla="*/ 135 w 1052"/>
                <a:gd name="T31" fmla="*/ 153 h 1352"/>
                <a:gd name="T32" fmla="*/ 103 w 1052"/>
                <a:gd name="T33" fmla="*/ 188 h 1352"/>
                <a:gd name="T34" fmla="*/ 81 w 1052"/>
                <a:gd name="T35" fmla="*/ 20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12" name="Group 75"/>
            <p:cNvGrpSpPr>
              <a:grpSpLocks/>
            </p:cNvGrpSpPr>
            <p:nvPr/>
          </p:nvGrpSpPr>
          <p:grpSpPr bwMode="auto">
            <a:xfrm>
              <a:off x="3868" y="552"/>
              <a:ext cx="726" cy="412"/>
              <a:chOff x="3853" y="552"/>
              <a:chExt cx="759" cy="412"/>
            </a:xfrm>
          </p:grpSpPr>
          <p:sp>
            <p:nvSpPr>
              <p:cNvPr id="15417" name="Freeform 76"/>
              <p:cNvSpPr>
                <a:spLocks/>
              </p:cNvSpPr>
              <p:nvPr/>
            </p:nvSpPr>
            <p:spPr bwMode="auto">
              <a:xfrm>
                <a:off x="3853" y="673"/>
                <a:ext cx="759" cy="230"/>
              </a:xfrm>
              <a:custGeom>
                <a:avLst/>
                <a:gdLst>
                  <a:gd name="T0" fmla="*/ 0 w 4460"/>
                  <a:gd name="T1" fmla="*/ 0 h 1352"/>
                  <a:gd name="T2" fmla="*/ 0 w 4460"/>
                  <a:gd name="T3" fmla="*/ 0 h 1352"/>
                  <a:gd name="T4" fmla="*/ 0 w 4460"/>
                  <a:gd name="T5" fmla="*/ 0 h 1352"/>
                  <a:gd name="T6" fmla="*/ 0 w 4460"/>
                  <a:gd name="T7" fmla="*/ 0 h 1352"/>
                  <a:gd name="T8" fmla="*/ 0 w 4460"/>
                  <a:gd name="T9" fmla="*/ 0 h 1352"/>
                  <a:gd name="T10" fmla="*/ 0 w 4460"/>
                  <a:gd name="T11" fmla="*/ 0 h 1352"/>
                  <a:gd name="T12" fmla="*/ 0 w 4460"/>
                  <a:gd name="T13" fmla="*/ 0 h 1352"/>
                  <a:gd name="T14" fmla="*/ 0 w 4460"/>
                  <a:gd name="T15" fmla="*/ 0 h 1352"/>
                  <a:gd name="T16" fmla="*/ 0 w 4460"/>
                  <a:gd name="T17" fmla="*/ 0 h 1352"/>
                  <a:gd name="T18" fmla="*/ 0 w 4460"/>
                  <a:gd name="T19" fmla="*/ 0 h 1352"/>
                  <a:gd name="T20" fmla="*/ 0 w 4460"/>
                  <a:gd name="T21" fmla="*/ 0 h 1352"/>
                  <a:gd name="T22" fmla="*/ 0 w 4460"/>
                  <a:gd name="T23" fmla="*/ 0 h 1352"/>
                  <a:gd name="T24" fmla="*/ 0 w 4460"/>
                  <a:gd name="T25" fmla="*/ 0 h 1352"/>
                  <a:gd name="T26" fmla="*/ 0 w 4460"/>
                  <a:gd name="T27" fmla="*/ 0 h 1352"/>
                  <a:gd name="T28" fmla="*/ 0 w 4460"/>
                  <a:gd name="T29" fmla="*/ 0 h 1352"/>
                  <a:gd name="T30" fmla="*/ 0 w 4460"/>
                  <a:gd name="T31" fmla="*/ 0 h 1352"/>
                  <a:gd name="T32" fmla="*/ 0 w 4460"/>
                  <a:gd name="T33" fmla="*/ 0 h 1352"/>
                  <a:gd name="T34" fmla="*/ 0 w 4460"/>
                  <a:gd name="T35" fmla="*/ 0 h 1352"/>
                  <a:gd name="T36" fmla="*/ 0 w 4460"/>
                  <a:gd name="T37" fmla="*/ 0 h 1352"/>
                  <a:gd name="T38" fmla="*/ 0 w 4460"/>
                  <a:gd name="T39" fmla="*/ 0 h 1352"/>
                  <a:gd name="T40" fmla="*/ 0 w 4460"/>
                  <a:gd name="T41" fmla="*/ 0 h 1352"/>
                  <a:gd name="T42" fmla="*/ 0 w 4460"/>
                  <a:gd name="T43" fmla="*/ 0 h 1352"/>
                  <a:gd name="T44" fmla="*/ 0 w 4460"/>
                  <a:gd name="T45" fmla="*/ 0 h 1352"/>
                  <a:gd name="T46" fmla="*/ 0 w 4460"/>
                  <a:gd name="T47" fmla="*/ 0 h 1352"/>
                  <a:gd name="T48" fmla="*/ 0 w 4460"/>
                  <a:gd name="T49" fmla="*/ 0 h 1352"/>
                  <a:gd name="T50" fmla="*/ 0 w 4460"/>
                  <a:gd name="T51" fmla="*/ 0 h 1352"/>
                  <a:gd name="T52" fmla="*/ 0 w 4460"/>
                  <a:gd name="T53" fmla="*/ 0 h 1352"/>
                  <a:gd name="T54" fmla="*/ 0 w 4460"/>
                  <a:gd name="T55" fmla="*/ 0 h 1352"/>
                  <a:gd name="T56" fmla="*/ 0 w 4460"/>
                  <a:gd name="T57" fmla="*/ 0 h 1352"/>
                  <a:gd name="T58" fmla="*/ 0 w 4460"/>
                  <a:gd name="T59" fmla="*/ 0 h 1352"/>
                  <a:gd name="T60" fmla="*/ 0 w 4460"/>
                  <a:gd name="T61" fmla="*/ 0 h 1352"/>
                  <a:gd name="T62" fmla="*/ 0 w 4460"/>
                  <a:gd name="T63" fmla="*/ 0 h 1352"/>
                  <a:gd name="T64" fmla="*/ 0 w 4460"/>
                  <a:gd name="T65" fmla="*/ 0 h 1352"/>
                  <a:gd name="T66" fmla="*/ 0 w 4460"/>
                  <a:gd name="T67" fmla="*/ 0 h 1352"/>
                  <a:gd name="T68" fmla="*/ 0 w 4460"/>
                  <a:gd name="T69" fmla="*/ 0 h 1352"/>
                  <a:gd name="T70" fmla="*/ 0 w 4460"/>
                  <a:gd name="T71" fmla="*/ 0 h 1352"/>
                  <a:gd name="T72" fmla="*/ 0 w 4460"/>
                  <a:gd name="T73" fmla="*/ 0 h 1352"/>
                  <a:gd name="T74" fmla="*/ 0 w 4460"/>
                  <a:gd name="T75" fmla="*/ 0 h 1352"/>
                  <a:gd name="T76" fmla="*/ 0 w 4460"/>
                  <a:gd name="T77" fmla="*/ 0 h 1352"/>
                  <a:gd name="T78" fmla="*/ 0 w 4460"/>
                  <a:gd name="T79" fmla="*/ 0 h 1352"/>
                  <a:gd name="T80" fmla="*/ 0 w 4460"/>
                  <a:gd name="T81" fmla="*/ 0 h 1352"/>
                  <a:gd name="T82" fmla="*/ 0 w 4460"/>
                  <a:gd name="T83" fmla="*/ 0 h 1352"/>
                  <a:gd name="T84" fmla="*/ 0 w 4460"/>
                  <a:gd name="T85" fmla="*/ 0 h 1352"/>
                  <a:gd name="T86" fmla="*/ 0 w 4460"/>
                  <a:gd name="T87" fmla="*/ 0 h 1352"/>
                  <a:gd name="T88" fmla="*/ 0 w 4460"/>
                  <a:gd name="T89" fmla="*/ 0 h 13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0"/>
                  <a:gd name="T136" fmla="*/ 0 h 1352"/>
                  <a:gd name="T137" fmla="*/ 4460 w 4460"/>
                  <a:gd name="T138" fmla="*/ 1352 h 13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0" h="1352">
                    <a:moveTo>
                      <a:pt x="4215" y="1300"/>
                    </a:moveTo>
                    <a:lnTo>
                      <a:pt x="4435" y="973"/>
                    </a:lnTo>
                    <a:lnTo>
                      <a:pt x="4460" y="563"/>
                    </a:lnTo>
                    <a:lnTo>
                      <a:pt x="4207" y="310"/>
                    </a:lnTo>
                    <a:lnTo>
                      <a:pt x="4131" y="55"/>
                    </a:lnTo>
                    <a:lnTo>
                      <a:pt x="3918" y="283"/>
                    </a:lnTo>
                    <a:lnTo>
                      <a:pt x="3863" y="25"/>
                    </a:lnTo>
                    <a:lnTo>
                      <a:pt x="3711" y="278"/>
                    </a:lnTo>
                    <a:lnTo>
                      <a:pt x="3631" y="0"/>
                    </a:lnTo>
                    <a:lnTo>
                      <a:pt x="3464" y="278"/>
                    </a:lnTo>
                    <a:lnTo>
                      <a:pt x="3416" y="6"/>
                    </a:lnTo>
                    <a:lnTo>
                      <a:pt x="3209" y="86"/>
                    </a:lnTo>
                    <a:lnTo>
                      <a:pt x="2947" y="27"/>
                    </a:lnTo>
                    <a:lnTo>
                      <a:pt x="2751" y="232"/>
                    </a:lnTo>
                    <a:lnTo>
                      <a:pt x="2319" y="327"/>
                    </a:lnTo>
                    <a:lnTo>
                      <a:pt x="951" y="270"/>
                    </a:lnTo>
                    <a:lnTo>
                      <a:pt x="855" y="27"/>
                    </a:lnTo>
                    <a:lnTo>
                      <a:pt x="473" y="139"/>
                    </a:lnTo>
                    <a:lnTo>
                      <a:pt x="127" y="416"/>
                    </a:lnTo>
                    <a:lnTo>
                      <a:pt x="0" y="762"/>
                    </a:lnTo>
                    <a:lnTo>
                      <a:pt x="68" y="1108"/>
                    </a:lnTo>
                    <a:lnTo>
                      <a:pt x="354" y="1257"/>
                    </a:lnTo>
                    <a:lnTo>
                      <a:pt x="405" y="1065"/>
                    </a:lnTo>
                    <a:lnTo>
                      <a:pt x="544" y="901"/>
                    </a:lnTo>
                    <a:lnTo>
                      <a:pt x="726" y="823"/>
                    </a:lnTo>
                    <a:lnTo>
                      <a:pt x="926" y="806"/>
                    </a:lnTo>
                    <a:lnTo>
                      <a:pt x="1125" y="874"/>
                    </a:lnTo>
                    <a:lnTo>
                      <a:pt x="1264" y="983"/>
                    </a:lnTo>
                    <a:lnTo>
                      <a:pt x="1357" y="1161"/>
                    </a:lnTo>
                    <a:lnTo>
                      <a:pt x="1382" y="1352"/>
                    </a:lnTo>
                    <a:lnTo>
                      <a:pt x="3304" y="1331"/>
                    </a:lnTo>
                    <a:lnTo>
                      <a:pt x="3295" y="1097"/>
                    </a:lnTo>
                    <a:lnTo>
                      <a:pt x="3317" y="912"/>
                    </a:lnTo>
                    <a:lnTo>
                      <a:pt x="3357" y="783"/>
                    </a:lnTo>
                    <a:lnTo>
                      <a:pt x="3452" y="671"/>
                    </a:lnTo>
                    <a:lnTo>
                      <a:pt x="3551" y="622"/>
                    </a:lnTo>
                    <a:lnTo>
                      <a:pt x="3665" y="608"/>
                    </a:lnTo>
                    <a:lnTo>
                      <a:pt x="3749" y="624"/>
                    </a:lnTo>
                    <a:lnTo>
                      <a:pt x="3844" y="662"/>
                    </a:lnTo>
                    <a:lnTo>
                      <a:pt x="3905" y="722"/>
                    </a:lnTo>
                    <a:lnTo>
                      <a:pt x="3950" y="812"/>
                    </a:lnTo>
                    <a:lnTo>
                      <a:pt x="3977" y="987"/>
                    </a:lnTo>
                    <a:lnTo>
                      <a:pt x="4004" y="1325"/>
                    </a:lnTo>
                    <a:lnTo>
                      <a:pt x="4215" y="1300"/>
                    </a:lnTo>
                    <a:close/>
                  </a:path>
                </a:pathLst>
              </a:custGeom>
              <a:solidFill>
                <a:schemeClr val="bg1"/>
              </a:solidFill>
              <a:ln w="9525">
                <a:solidFill>
                  <a:schemeClr val="bg1"/>
                </a:solidFill>
                <a:round/>
                <a:headEnd/>
                <a:tailEnd/>
              </a:ln>
            </p:spPr>
            <p:txBody>
              <a:bodyPr/>
              <a:lstStyle/>
              <a:p>
                <a:endParaRPr lang="en-US"/>
              </a:p>
            </p:txBody>
          </p:sp>
          <p:sp>
            <p:nvSpPr>
              <p:cNvPr id="15418" name="Freeform 77"/>
              <p:cNvSpPr>
                <a:spLocks/>
              </p:cNvSpPr>
              <p:nvPr/>
            </p:nvSpPr>
            <p:spPr bwMode="auto">
              <a:xfrm>
                <a:off x="4419" y="792"/>
                <a:ext cx="104" cy="166"/>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9" name="Freeform 78"/>
              <p:cNvSpPr>
                <a:spLocks/>
              </p:cNvSpPr>
              <p:nvPr/>
            </p:nvSpPr>
            <p:spPr bwMode="auto">
              <a:xfrm>
                <a:off x="4435" y="926"/>
                <a:ext cx="22" cy="2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0" name="Freeform 79"/>
              <p:cNvSpPr>
                <a:spLocks/>
              </p:cNvSpPr>
              <p:nvPr/>
            </p:nvSpPr>
            <p:spPr bwMode="auto">
              <a:xfrm>
                <a:off x="3936" y="832"/>
                <a:ext cx="131" cy="132"/>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1" name="Freeform 80"/>
              <p:cNvSpPr>
                <a:spLocks/>
              </p:cNvSpPr>
              <p:nvPr/>
            </p:nvSpPr>
            <p:spPr bwMode="auto">
              <a:xfrm>
                <a:off x="3964" y="941"/>
                <a:ext cx="25" cy="16"/>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2" name="Freeform 81"/>
              <p:cNvSpPr>
                <a:spLocks/>
              </p:cNvSpPr>
              <p:nvPr/>
            </p:nvSpPr>
            <p:spPr bwMode="auto">
              <a:xfrm>
                <a:off x="3993" y="552"/>
                <a:ext cx="383" cy="203"/>
              </a:xfrm>
              <a:custGeom>
                <a:avLst/>
                <a:gdLst>
                  <a:gd name="T0" fmla="*/ 0 w 2251"/>
                  <a:gd name="T1" fmla="*/ 0 h 1197"/>
                  <a:gd name="T2" fmla="*/ 0 w 2251"/>
                  <a:gd name="T3" fmla="*/ 0 h 1197"/>
                  <a:gd name="T4" fmla="*/ 0 w 2251"/>
                  <a:gd name="T5" fmla="*/ 0 h 1197"/>
                  <a:gd name="T6" fmla="*/ 0 w 2251"/>
                  <a:gd name="T7" fmla="*/ 0 h 1197"/>
                  <a:gd name="T8" fmla="*/ 0 w 2251"/>
                  <a:gd name="T9" fmla="*/ 0 h 1197"/>
                  <a:gd name="T10" fmla="*/ 0 w 2251"/>
                  <a:gd name="T11" fmla="*/ 0 h 1197"/>
                  <a:gd name="T12" fmla="*/ 0 w 2251"/>
                  <a:gd name="T13" fmla="*/ 0 h 1197"/>
                  <a:gd name="T14" fmla="*/ 0 w 2251"/>
                  <a:gd name="T15" fmla="*/ 0 h 1197"/>
                  <a:gd name="T16" fmla="*/ 0 w 2251"/>
                  <a:gd name="T17" fmla="*/ 0 h 1197"/>
                  <a:gd name="T18" fmla="*/ 0 w 2251"/>
                  <a:gd name="T19" fmla="*/ 0 h 1197"/>
                  <a:gd name="T20" fmla="*/ 0 w 2251"/>
                  <a:gd name="T21" fmla="*/ 0 h 1197"/>
                  <a:gd name="T22" fmla="*/ 0 w 2251"/>
                  <a:gd name="T23" fmla="*/ 0 h 1197"/>
                  <a:gd name="T24" fmla="*/ 0 w 2251"/>
                  <a:gd name="T25" fmla="*/ 0 h 1197"/>
                  <a:gd name="T26" fmla="*/ 0 w 2251"/>
                  <a:gd name="T27" fmla="*/ 0 h 1197"/>
                  <a:gd name="T28" fmla="*/ 0 w 2251"/>
                  <a:gd name="T29" fmla="*/ 0 h 1197"/>
                  <a:gd name="T30" fmla="*/ 0 w 2251"/>
                  <a:gd name="T31" fmla="*/ 0 h 1197"/>
                  <a:gd name="T32" fmla="*/ 0 w 2251"/>
                  <a:gd name="T33" fmla="*/ 0 h 1197"/>
                  <a:gd name="T34" fmla="*/ 0 w 2251"/>
                  <a:gd name="T35" fmla="*/ 0 h 1197"/>
                  <a:gd name="T36" fmla="*/ 0 w 2251"/>
                  <a:gd name="T37" fmla="*/ 0 h 1197"/>
                  <a:gd name="T38" fmla="*/ 0 w 2251"/>
                  <a:gd name="T39" fmla="*/ 0 h 1197"/>
                  <a:gd name="T40" fmla="*/ 0 w 2251"/>
                  <a:gd name="T41" fmla="*/ 0 h 1197"/>
                  <a:gd name="T42" fmla="*/ 0 w 2251"/>
                  <a:gd name="T43" fmla="*/ 0 h 1197"/>
                  <a:gd name="T44" fmla="*/ 0 w 2251"/>
                  <a:gd name="T45" fmla="*/ 0 h 1197"/>
                  <a:gd name="T46" fmla="*/ 0 w 2251"/>
                  <a:gd name="T47" fmla="*/ 0 h 1197"/>
                  <a:gd name="T48" fmla="*/ 0 w 2251"/>
                  <a:gd name="T49" fmla="*/ 0 h 1197"/>
                  <a:gd name="T50" fmla="*/ 0 w 2251"/>
                  <a:gd name="T51" fmla="*/ 0 h 1197"/>
                  <a:gd name="T52" fmla="*/ 0 w 2251"/>
                  <a:gd name="T53" fmla="*/ 0 h 1197"/>
                  <a:gd name="T54" fmla="*/ 0 w 2251"/>
                  <a:gd name="T55" fmla="*/ 0 h 1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51"/>
                  <a:gd name="T85" fmla="*/ 0 h 1197"/>
                  <a:gd name="T86" fmla="*/ 2251 w 2251"/>
                  <a:gd name="T87" fmla="*/ 1197 h 119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51" h="1197">
                    <a:moveTo>
                      <a:pt x="2251" y="870"/>
                    </a:moveTo>
                    <a:lnTo>
                      <a:pt x="1989" y="85"/>
                    </a:lnTo>
                    <a:lnTo>
                      <a:pt x="1846" y="20"/>
                    </a:lnTo>
                    <a:lnTo>
                      <a:pt x="1540" y="0"/>
                    </a:lnTo>
                    <a:lnTo>
                      <a:pt x="871" y="26"/>
                    </a:lnTo>
                    <a:lnTo>
                      <a:pt x="654" y="41"/>
                    </a:lnTo>
                    <a:lnTo>
                      <a:pt x="511" y="53"/>
                    </a:lnTo>
                    <a:lnTo>
                      <a:pt x="388" y="66"/>
                    </a:lnTo>
                    <a:lnTo>
                      <a:pt x="266" y="110"/>
                    </a:lnTo>
                    <a:lnTo>
                      <a:pt x="188" y="163"/>
                    </a:lnTo>
                    <a:lnTo>
                      <a:pt x="125" y="235"/>
                    </a:lnTo>
                    <a:lnTo>
                      <a:pt x="84" y="336"/>
                    </a:lnTo>
                    <a:lnTo>
                      <a:pt x="68" y="433"/>
                    </a:lnTo>
                    <a:lnTo>
                      <a:pt x="0" y="823"/>
                    </a:lnTo>
                    <a:lnTo>
                      <a:pt x="201" y="1174"/>
                    </a:lnTo>
                    <a:lnTo>
                      <a:pt x="295" y="494"/>
                    </a:lnTo>
                    <a:lnTo>
                      <a:pt x="335" y="403"/>
                    </a:lnTo>
                    <a:lnTo>
                      <a:pt x="395" y="338"/>
                    </a:lnTo>
                    <a:lnTo>
                      <a:pt x="477" y="287"/>
                    </a:lnTo>
                    <a:lnTo>
                      <a:pt x="565" y="262"/>
                    </a:lnTo>
                    <a:lnTo>
                      <a:pt x="960" y="226"/>
                    </a:lnTo>
                    <a:lnTo>
                      <a:pt x="960" y="1197"/>
                    </a:lnTo>
                    <a:lnTo>
                      <a:pt x="1103" y="1197"/>
                    </a:lnTo>
                    <a:lnTo>
                      <a:pt x="1103" y="211"/>
                    </a:lnTo>
                    <a:lnTo>
                      <a:pt x="1914" y="211"/>
                    </a:lnTo>
                    <a:lnTo>
                      <a:pt x="2129" y="956"/>
                    </a:lnTo>
                    <a:lnTo>
                      <a:pt x="2251" y="870"/>
                    </a:lnTo>
                    <a:close/>
                  </a:path>
                </a:pathLst>
              </a:custGeom>
              <a:solidFill>
                <a:schemeClr val="bg1"/>
              </a:solidFill>
              <a:ln w="9525">
                <a:solidFill>
                  <a:schemeClr val="bg1"/>
                </a:solidFill>
                <a:round/>
                <a:headEnd/>
                <a:tailEnd/>
              </a:ln>
            </p:spPr>
            <p:txBody>
              <a:bodyPr/>
              <a:lstStyle/>
              <a:p>
                <a:endParaRPr lang="en-US"/>
              </a:p>
            </p:txBody>
          </p:sp>
          <p:sp>
            <p:nvSpPr>
              <p:cNvPr id="15423" name="Freeform 82"/>
              <p:cNvSpPr>
                <a:spLocks/>
              </p:cNvSpPr>
              <p:nvPr/>
            </p:nvSpPr>
            <p:spPr bwMode="auto">
              <a:xfrm>
                <a:off x="4290" y="651"/>
                <a:ext cx="47" cy="66"/>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4" name="Freeform 83"/>
              <p:cNvSpPr>
                <a:spLocks/>
              </p:cNvSpPr>
              <p:nvPr/>
            </p:nvSpPr>
            <p:spPr bwMode="auto">
              <a:xfrm>
                <a:off x="4292" y="70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5" name="Freeform 84"/>
              <p:cNvSpPr>
                <a:spLocks/>
              </p:cNvSpPr>
              <p:nvPr/>
            </p:nvSpPr>
            <p:spPr bwMode="auto">
              <a:xfrm>
                <a:off x="4297" y="670"/>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6" name="Freeform 85"/>
              <p:cNvSpPr>
                <a:spLocks/>
              </p:cNvSpPr>
              <p:nvPr/>
            </p:nvSpPr>
            <p:spPr bwMode="auto">
              <a:xfrm>
                <a:off x="4166" y="679"/>
                <a:ext cx="210" cy="202"/>
              </a:xfrm>
              <a:custGeom>
                <a:avLst/>
                <a:gdLst>
                  <a:gd name="T0" fmla="*/ 0 w 1238"/>
                  <a:gd name="T1" fmla="*/ 0 h 1191"/>
                  <a:gd name="T2" fmla="*/ 0 w 1238"/>
                  <a:gd name="T3" fmla="*/ 0 h 1191"/>
                  <a:gd name="T4" fmla="*/ 0 w 1238"/>
                  <a:gd name="T5" fmla="*/ 0 h 1191"/>
                  <a:gd name="T6" fmla="*/ 0 w 1238"/>
                  <a:gd name="T7" fmla="*/ 0 h 1191"/>
                  <a:gd name="T8" fmla="*/ 0 w 1238"/>
                  <a:gd name="T9" fmla="*/ 0 h 1191"/>
                  <a:gd name="T10" fmla="*/ 0 w 1238"/>
                  <a:gd name="T11" fmla="*/ 0 h 1191"/>
                  <a:gd name="T12" fmla="*/ 0 w 1238"/>
                  <a:gd name="T13" fmla="*/ 0 h 1191"/>
                  <a:gd name="T14" fmla="*/ 0 w 1238"/>
                  <a:gd name="T15" fmla="*/ 0 h 1191"/>
                  <a:gd name="T16" fmla="*/ 0 w 1238"/>
                  <a:gd name="T17" fmla="*/ 0 h 1191"/>
                  <a:gd name="T18" fmla="*/ 0 w 1238"/>
                  <a:gd name="T19" fmla="*/ 0 h 1191"/>
                  <a:gd name="T20" fmla="*/ 0 w 1238"/>
                  <a:gd name="T21" fmla="*/ 0 h 1191"/>
                  <a:gd name="T22" fmla="*/ 0 w 1238"/>
                  <a:gd name="T23" fmla="*/ 0 h 1191"/>
                  <a:gd name="T24" fmla="*/ 0 w 1238"/>
                  <a:gd name="T25" fmla="*/ 0 h 1191"/>
                  <a:gd name="T26" fmla="*/ 0 w 1238"/>
                  <a:gd name="T27" fmla="*/ 0 h 1191"/>
                  <a:gd name="T28" fmla="*/ 0 w 1238"/>
                  <a:gd name="T29" fmla="*/ 0 h 1191"/>
                  <a:gd name="T30" fmla="*/ 0 w 1238"/>
                  <a:gd name="T31" fmla="*/ 0 h 11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38"/>
                  <a:gd name="T49" fmla="*/ 0 h 1191"/>
                  <a:gd name="T50" fmla="*/ 1238 w 1238"/>
                  <a:gd name="T51" fmla="*/ 1191 h 11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38" h="1191">
                    <a:moveTo>
                      <a:pt x="1139" y="0"/>
                    </a:moveTo>
                    <a:lnTo>
                      <a:pt x="1213" y="212"/>
                    </a:lnTo>
                    <a:lnTo>
                      <a:pt x="1238" y="1017"/>
                    </a:lnTo>
                    <a:lnTo>
                      <a:pt x="1204" y="1119"/>
                    </a:lnTo>
                    <a:lnTo>
                      <a:pt x="1103" y="1180"/>
                    </a:lnTo>
                    <a:lnTo>
                      <a:pt x="10" y="1191"/>
                    </a:lnTo>
                    <a:lnTo>
                      <a:pt x="0" y="298"/>
                    </a:lnTo>
                    <a:lnTo>
                      <a:pt x="42" y="306"/>
                    </a:lnTo>
                    <a:lnTo>
                      <a:pt x="55" y="1157"/>
                    </a:lnTo>
                    <a:lnTo>
                      <a:pt x="1103" y="1136"/>
                    </a:lnTo>
                    <a:lnTo>
                      <a:pt x="1173" y="1091"/>
                    </a:lnTo>
                    <a:lnTo>
                      <a:pt x="1204" y="1001"/>
                    </a:lnTo>
                    <a:lnTo>
                      <a:pt x="1173" y="218"/>
                    </a:lnTo>
                    <a:lnTo>
                      <a:pt x="1120" y="43"/>
                    </a:lnTo>
                    <a:lnTo>
                      <a:pt x="11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7" name="Freeform 86"/>
              <p:cNvSpPr>
                <a:spLocks/>
              </p:cNvSpPr>
              <p:nvPr/>
            </p:nvSpPr>
            <p:spPr bwMode="auto">
              <a:xfrm>
                <a:off x="4552" y="777"/>
                <a:ext cx="30" cy="52"/>
              </a:xfrm>
              <a:custGeom>
                <a:avLst/>
                <a:gdLst>
                  <a:gd name="T0" fmla="*/ 0 w 183"/>
                  <a:gd name="T1" fmla="*/ 0 h 309"/>
                  <a:gd name="T2" fmla="*/ 0 w 183"/>
                  <a:gd name="T3" fmla="*/ 0 h 309"/>
                  <a:gd name="T4" fmla="*/ 0 w 183"/>
                  <a:gd name="T5" fmla="*/ 0 h 309"/>
                  <a:gd name="T6" fmla="*/ 0 w 183"/>
                  <a:gd name="T7" fmla="*/ 0 h 309"/>
                  <a:gd name="T8" fmla="*/ 0 w 183"/>
                  <a:gd name="T9" fmla="*/ 0 h 309"/>
                  <a:gd name="T10" fmla="*/ 0 w 183"/>
                  <a:gd name="T11" fmla="*/ 0 h 309"/>
                  <a:gd name="T12" fmla="*/ 0 w 183"/>
                  <a:gd name="T13" fmla="*/ 0 h 309"/>
                  <a:gd name="T14" fmla="*/ 0 w 183"/>
                  <a:gd name="T15" fmla="*/ 0 h 309"/>
                  <a:gd name="T16" fmla="*/ 0 w 183"/>
                  <a:gd name="T17" fmla="*/ 0 h 309"/>
                  <a:gd name="T18" fmla="*/ 0 w 183"/>
                  <a:gd name="T19" fmla="*/ 0 h 309"/>
                  <a:gd name="T20" fmla="*/ 0 w 183"/>
                  <a:gd name="T21" fmla="*/ 0 h 309"/>
                  <a:gd name="T22" fmla="*/ 0 w 183"/>
                  <a:gd name="T23" fmla="*/ 0 h 309"/>
                  <a:gd name="T24" fmla="*/ 0 w 183"/>
                  <a:gd name="T25" fmla="*/ 0 h 309"/>
                  <a:gd name="T26" fmla="*/ 0 w 183"/>
                  <a:gd name="T27" fmla="*/ 0 h 309"/>
                  <a:gd name="T28" fmla="*/ 0 w 183"/>
                  <a:gd name="T29" fmla="*/ 0 h 309"/>
                  <a:gd name="T30" fmla="*/ 0 w 183"/>
                  <a:gd name="T31" fmla="*/ 0 h 309"/>
                  <a:gd name="T32" fmla="*/ 0 w 183"/>
                  <a:gd name="T33" fmla="*/ 0 h 309"/>
                  <a:gd name="T34" fmla="*/ 0 w 183"/>
                  <a:gd name="T35" fmla="*/ 0 h 309"/>
                  <a:gd name="T36" fmla="*/ 0 w 183"/>
                  <a:gd name="T37" fmla="*/ 0 h 309"/>
                  <a:gd name="T38" fmla="*/ 0 w 183"/>
                  <a:gd name="T39" fmla="*/ 0 h 309"/>
                  <a:gd name="T40" fmla="*/ 0 w 183"/>
                  <a:gd name="T41" fmla="*/ 0 h 309"/>
                  <a:gd name="T42" fmla="*/ 0 w 183"/>
                  <a:gd name="T43" fmla="*/ 0 h 3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3"/>
                  <a:gd name="T67" fmla="*/ 0 h 309"/>
                  <a:gd name="T68" fmla="*/ 183 w 183"/>
                  <a:gd name="T69" fmla="*/ 309 h 30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3" h="309">
                    <a:moveTo>
                      <a:pt x="97" y="304"/>
                    </a:moveTo>
                    <a:lnTo>
                      <a:pt x="124" y="309"/>
                    </a:lnTo>
                    <a:lnTo>
                      <a:pt x="149" y="300"/>
                    </a:lnTo>
                    <a:lnTo>
                      <a:pt x="170" y="275"/>
                    </a:lnTo>
                    <a:lnTo>
                      <a:pt x="179" y="239"/>
                    </a:lnTo>
                    <a:lnTo>
                      <a:pt x="183" y="193"/>
                    </a:lnTo>
                    <a:lnTo>
                      <a:pt x="177" y="146"/>
                    </a:lnTo>
                    <a:lnTo>
                      <a:pt x="164" y="98"/>
                    </a:lnTo>
                    <a:lnTo>
                      <a:pt x="143" y="57"/>
                    </a:lnTo>
                    <a:lnTo>
                      <a:pt x="116" y="24"/>
                    </a:lnTo>
                    <a:lnTo>
                      <a:pt x="88" y="5"/>
                    </a:lnTo>
                    <a:lnTo>
                      <a:pt x="61" y="0"/>
                    </a:lnTo>
                    <a:lnTo>
                      <a:pt x="35" y="9"/>
                    </a:lnTo>
                    <a:lnTo>
                      <a:pt x="16" y="34"/>
                    </a:lnTo>
                    <a:lnTo>
                      <a:pt x="4" y="70"/>
                    </a:lnTo>
                    <a:lnTo>
                      <a:pt x="0" y="114"/>
                    </a:lnTo>
                    <a:lnTo>
                      <a:pt x="8" y="161"/>
                    </a:lnTo>
                    <a:lnTo>
                      <a:pt x="21" y="211"/>
                    </a:lnTo>
                    <a:lnTo>
                      <a:pt x="42" y="250"/>
                    </a:lnTo>
                    <a:lnTo>
                      <a:pt x="69" y="285"/>
                    </a:lnTo>
                    <a:lnTo>
                      <a:pt x="97" y="304"/>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8" name="Freeform 87"/>
              <p:cNvSpPr>
                <a:spLocks/>
              </p:cNvSpPr>
              <p:nvPr/>
            </p:nvSpPr>
            <p:spPr bwMode="auto">
              <a:xfrm>
                <a:off x="4557" y="800"/>
                <a:ext cx="12" cy="14"/>
              </a:xfrm>
              <a:custGeom>
                <a:avLst/>
                <a:gdLst>
                  <a:gd name="T0" fmla="*/ 0 w 68"/>
                  <a:gd name="T1" fmla="*/ 0 h 82"/>
                  <a:gd name="T2" fmla="*/ 0 w 68"/>
                  <a:gd name="T3" fmla="*/ 0 h 82"/>
                  <a:gd name="T4" fmla="*/ 0 w 68"/>
                  <a:gd name="T5" fmla="*/ 0 h 82"/>
                  <a:gd name="T6" fmla="*/ 0 w 68"/>
                  <a:gd name="T7" fmla="*/ 0 h 82"/>
                  <a:gd name="T8" fmla="*/ 0 w 68"/>
                  <a:gd name="T9" fmla="*/ 0 h 82"/>
                  <a:gd name="T10" fmla="*/ 0 w 68"/>
                  <a:gd name="T11" fmla="*/ 0 h 82"/>
                  <a:gd name="T12" fmla="*/ 0 60000 65536"/>
                  <a:gd name="T13" fmla="*/ 0 60000 65536"/>
                  <a:gd name="T14" fmla="*/ 0 60000 65536"/>
                  <a:gd name="T15" fmla="*/ 0 60000 65536"/>
                  <a:gd name="T16" fmla="*/ 0 60000 65536"/>
                  <a:gd name="T17" fmla="*/ 0 60000 65536"/>
                  <a:gd name="T18" fmla="*/ 0 w 68"/>
                  <a:gd name="T19" fmla="*/ 0 h 82"/>
                  <a:gd name="T20" fmla="*/ 68 w 68"/>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68" h="82">
                    <a:moveTo>
                      <a:pt x="0" y="33"/>
                    </a:moveTo>
                    <a:lnTo>
                      <a:pt x="47" y="0"/>
                    </a:lnTo>
                    <a:lnTo>
                      <a:pt x="68" y="82"/>
                    </a:lnTo>
                    <a:lnTo>
                      <a:pt x="22" y="82"/>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505240" name="AutoShape 88"/>
            <p:cNvSpPr>
              <a:spLocks noChangeArrowheads="1"/>
            </p:cNvSpPr>
            <p:nvPr/>
          </p:nvSpPr>
          <p:spPr bwMode="auto">
            <a:xfrm rot="-1800000">
              <a:off x="4352" y="456"/>
              <a:ext cx="99" cy="93"/>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dirty="0"/>
            </a:p>
          </p:txBody>
        </p:sp>
        <p:sp>
          <p:nvSpPr>
            <p:cNvPr id="3505241" name="AutoShape 89"/>
            <p:cNvSpPr>
              <a:spLocks noChangeArrowheads="1"/>
            </p:cNvSpPr>
            <p:nvPr/>
          </p:nvSpPr>
          <p:spPr bwMode="auto">
            <a:xfrm rot="795858">
              <a:off x="4507" y="461"/>
              <a:ext cx="97" cy="93"/>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dirty="0"/>
            </a:p>
          </p:txBody>
        </p:sp>
        <p:sp>
          <p:nvSpPr>
            <p:cNvPr id="15415" name="Line 90"/>
            <p:cNvSpPr>
              <a:spLocks noChangeShapeType="1"/>
            </p:cNvSpPr>
            <p:nvPr/>
          </p:nvSpPr>
          <p:spPr bwMode="auto">
            <a:xfrm flipH="1" flipV="1">
              <a:off x="4422" y="543"/>
              <a:ext cx="33" cy="10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16" name="Line 91"/>
            <p:cNvSpPr>
              <a:spLocks noChangeShapeType="1"/>
            </p:cNvSpPr>
            <p:nvPr/>
          </p:nvSpPr>
          <p:spPr bwMode="auto">
            <a:xfrm flipV="1">
              <a:off x="4488" y="552"/>
              <a:ext cx="57" cy="10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5383" name="Group 92"/>
          <p:cNvGrpSpPr>
            <a:grpSpLocks/>
          </p:cNvGrpSpPr>
          <p:nvPr/>
        </p:nvGrpSpPr>
        <p:grpSpPr bwMode="auto">
          <a:xfrm>
            <a:off x="7877175" y="3103563"/>
            <a:ext cx="638175" cy="819150"/>
            <a:chOff x="2460" y="2890"/>
            <a:chExt cx="516" cy="663"/>
          </a:xfrm>
        </p:grpSpPr>
        <p:sp>
          <p:nvSpPr>
            <p:cNvPr id="15404" name="Freeform 93"/>
            <p:cNvSpPr>
              <a:spLocks/>
            </p:cNvSpPr>
            <p:nvPr/>
          </p:nvSpPr>
          <p:spPr bwMode="auto">
            <a:xfrm>
              <a:off x="2460" y="2890"/>
              <a:ext cx="516" cy="663"/>
            </a:xfrm>
            <a:custGeom>
              <a:avLst/>
              <a:gdLst>
                <a:gd name="T0" fmla="*/ 3 w 1052"/>
                <a:gd name="T1" fmla="*/ 9 h 1352"/>
                <a:gd name="T2" fmla="*/ 2 w 1052"/>
                <a:gd name="T3" fmla="*/ 8 h 1352"/>
                <a:gd name="T4" fmla="*/ 0 w 1052"/>
                <a:gd name="T5" fmla="*/ 6 h 1352"/>
                <a:gd name="T6" fmla="*/ 0 w 1052"/>
                <a:gd name="T7" fmla="*/ 4 h 1352"/>
                <a:gd name="T8" fmla="*/ 0 w 1052"/>
                <a:gd name="T9" fmla="*/ 2 h 1352"/>
                <a:gd name="T10" fmla="*/ 0 w 1052"/>
                <a:gd name="T11" fmla="*/ 0 h 1352"/>
                <a:gd name="T12" fmla="*/ 0 w 1052"/>
                <a:gd name="T13" fmla="*/ 0 h 1352"/>
                <a:gd name="T14" fmla="*/ 2 w 1052"/>
                <a:gd name="T15" fmla="*/ 0 h 1352"/>
                <a:gd name="T16" fmla="*/ 2 w 1052"/>
                <a:gd name="T17" fmla="*/ 0 h 1352"/>
                <a:gd name="T18" fmla="*/ 3 w 1052"/>
                <a:gd name="T19" fmla="*/ 0 h 1352"/>
                <a:gd name="T20" fmla="*/ 4 w 1052"/>
                <a:gd name="T21" fmla="*/ 0 h 1352"/>
                <a:gd name="T22" fmla="*/ 5 w 1052"/>
                <a:gd name="T23" fmla="*/ 0 h 1352"/>
                <a:gd name="T24" fmla="*/ 7 w 1052"/>
                <a:gd name="T25" fmla="*/ 0 h 1352"/>
                <a:gd name="T26" fmla="*/ 7 w 1052"/>
                <a:gd name="T27" fmla="*/ 4 h 1352"/>
                <a:gd name="T28" fmla="*/ 7 w 1052"/>
                <a:gd name="T29" fmla="*/ 5 h 1352"/>
                <a:gd name="T30" fmla="*/ 6 w 1052"/>
                <a:gd name="T31" fmla="*/ 7 h 1352"/>
                <a:gd name="T32" fmla="*/ 4 w 1052"/>
                <a:gd name="T33" fmla="*/ 8 h 1352"/>
                <a:gd name="T34" fmla="*/ 3 w 1052"/>
                <a:gd name="T35" fmla="*/ 9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05" name="Group 94"/>
            <p:cNvGrpSpPr>
              <a:grpSpLocks/>
            </p:cNvGrpSpPr>
            <p:nvPr/>
          </p:nvGrpSpPr>
          <p:grpSpPr bwMode="auto">
            <a:xfrm>
              <a:off x="2555" y="2951"/>
              <a:ext cx="342" cy="474"/>
              <a:chOff x="4558" y="2153"/>
              <a:chExt cx="760" cy="1053"/>
            </a:xfrm>
          </p:grpSpPr>
          <p:sp>
            <p:nvSpPr>
              <p:cNvPr id="15406" name="Oval 95"/>
              <p:cNvSpPr>
                <a:spLocks noChangeArrowheads="1"/>
              </p:cNvSpPr>
              <p:nvPr/>
            </p:nvSpPr>
            <p:spPr bwMode="auto">
              <a:xfrm>
                <a:off x="4745" y="2153"/>
                <a:ext cx="342" cy="450"/>
              </a:xfrm>
              <a:prstGeom prst="ellipse">
                <a:avLst/>
              </a:prstGeom>
              <a:solidFill>
                <a:schemeClr val="bg1"/>
              </a:solidFill>
              <a:ln w="28575" algn="ctr">
                <a:solidFill>
                  <a:schemeClr val="bg1"/>
                </a:solidFill>
                <a:round/>
                <a:headEnd/>
                <a:tailEnd/>
              </a:ln>
            </p:spPr>
            <p:txBody>
              <a:bodyPr wrap="none" lIns="0" tIns="0" rIns="0" bIns="0" anchor="ctr">
                <a:spAutoFit/>
              </a:bodyPr>
              <a:lstStyle/>
              <a:p>
                <a:endParaRPr lang="en-US"/>
              </a:p>
            </p:txBody>
          </p:sp>
          <p:sp>
            <p:nvSpPr>
              <p:cNvPr id="15407" name="Freeform 96"/>
              <p:cNvSpPr>
                <a:spLocks/>
              </p:cNvSpPr>
              <p:nvPr/>
            </p:nvSpPr>
            <p:spPr bwMode="auto">
              <a:xfrm>
                <a:off x="4600" y="2596"/>
                <a:ext cx="718" cy="610"/>
              </a:xfrm>
              <a:custGeom>
                <a:avLst/>
                <a:gdLst>
                  <a:gd name="T0" fmla="*/ 275 w 718"/>
                  <a:gd name="T1" fmla="*/ 0 h 610"/>
                  <a:gd name="T2" fmla="*/ 117 w 718"/>
                  <a:gd name="T3" fmla="*/ 34 h 610"/>
                  <a:gd name="T4" fmla="*/ 16 w 718"/>
                  <a:gd name="T5" fmla="*/ 100 h 610"/>
                  <a:gd name="T6" fmla="*/ 0 w 718"/>
                  <a:gd name="T7" fmla="*/ 309 h 610"/>
                  <a:gd name="T8" fmla="*/ 8 w 718"/>
                  <a:gd name="T9" fmla="*/ 451 h 610"/>
                  <a:gd name="T10" fmla="*/ 150 w 718"/>
                  <a:gd name="T11" fmla="*/ 509 h 610"/>
                  <a:gd name="T12" fmla="*/ 142 w 718"/>
                  <a:gd name="T13" fmla="*/ 610 h 610"/>
                  <a:gd name="T14" fmla="*/ 526 w 718"/>
                  <a:gd name="T15" fmla="*/ 585 h 610"/>
                  <a:gd name="T16" fmla="*/ 534 w 718"/>
                  <a:gd name="T17" fmla="*/ 459 h 610"/>
                  <a:gd name="T18" fmla="*/ 667 w 718"/>
                  <a:gd name="T19" fmla="*/ 351 h 610"/>
                  <a:gd name="T20" fmla="*/ 718 w 718"/>
                  <a:gd name="T21" fmla="*/ 125 h 610"/>
                  <a:gd name="T22" fmla="*/ 626 w 718"/>
                  <a:gd name="T23" fmla="*/ 34 h 610"/>
                  <a:gd name="T24" fmla="*/ 275 w 718"/>
                  <a:gd name="T25" fmla="*/ 0 h 6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18"/>
                  <a:gd name="T40" fmla="*/ 0 h 610"/>
                  <a:gd name="T41" fmla="*/ 718 w 718"/>
                  <a:gd name="T42" fmla="*/ 610 h 6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18" h="610">
                    <a:moveTo>
                      <a:pt x="275" y="0"/>
                    </a:moveTo>
                    <a:lnTo>
                      <a:pt x="117" y="34"/>
                    </a:lnTo>
                    <a:lnTo>
                      <a:pt x="16" y="100"/>
                    </a:lnTo>
                    <a:lnTo>
                      <a:pt x="0" y="309"/>
                    </a:lnTo>
                    <a:lnTo>
                      <a:pt x="8" y="451"/>
                    </a:lnTo>
                    <a:lnTo>
                      <a:pt x="150" y="509"/>
                    </a:lnTo>
                    <a:lnTo>
                      <a:pt x="142" y="610"/>
                    </a:lnTo>
                    <a:lnTo>
                      <a:pt x="526" y="585"/>
                    </a:lnTo>
                    <a:lnTo>
                      <a:pt x="534" y="459"/>
                    </a:lnTo>
                    <a:lnTo>
                      <a:pt x="667" y="351"/>
                    </a:lnTo>
                    <a:lnTo>
                      <a:pt x="718" y="125"/>
                    </a:lnTo>
                    <a:lnTo>
                      <a:pt x="626" y="34"/>
                    </a:lnTo>
                    <a:lnTo>
                      <a:pt x="275" y="0"/>
                    </a:lnTo>
                    <a:close/>
                  </a:path>
                </a:pathLst>
              </a:custGeom>
              <a:solidFill>
                <a:schemeClr val="bg1"/>
              </a:solidFill>
              <a:ln w="28575">
                <a:solidFill>
                  <a:schemeClr val="bg1"/>
                </a:solidFill>
                <a:round/>
                <a:headEnd/>
                <a:tailEnd/>
              </a:ln>
            </p:spPr>
            <p:txBody>
              <a:bodyPr wrap="none" lIns="0" tIns="0" rIns="0" bIns="0" anchor="ctr">
                <a:spAutoFit/>
              </a:bodyPr>
              <a:lstStyle/>
              <a:p>
                <a:endParaRPr lang="en-US"/>
              </a:p>
            </p:txBody>
          </p:sp>
          <p:sp>
            <p:nvSpPr>
              <p:cNvPr id="15408" name="Freeform 97"/>
              <p:cNvSpPr>
                <a:spLocks/>
              </p:cNvSpPr>
              <p:nvPr/>
            </p:nvSpPr>
            <p:spPr bwMode="auto">
              <a:xfrm>
                <a:off x="4558" y="2713"/>
                <a:ext cx="559" cy="434"/>
              </a:xfrm>
              <a:custGeom>
                <a:avLst/>
                <a:gdLst>
                  <a:gd name="T0" fmla="*/ 17 w 559"/>
                  <a:gd name="T1" fmla="*/ 8 h 434"/>
                  <a:gd name="T2" fmla="*/ 217 w 559"/>
                  <a:gd name="T3" fmla="*/ 0 h 434"/>
                  <a:gd name="T4" fmla="*/ 200 w 559"/>
                  <a:gd name="T5" fmla="*/ 192 h 434"/>
                  <a:gd name="T6" fmla="*/ 384 w 559"/>
                  <a:gd name="T7" fmla="*/ 142 h 434"/>
                  <a:gd name="T8" fmla="*/ 501 w 559"/>
                  <a:gd name="T9" fmla="*/ 184 h 434"/>
                  <a:gd name="T10" fmla="*/ 559 w 559"/>
                  <a:gd name="T11" fmla="*/ 292 h 434"/>
                  <a:gd name="T12" fmla="*/ 517 w 559"/>
                  <a:gd name="T13" fmla="*/ 392 h 434"/>
                  <a:gd name="T14" fmla="*/ 384 w 559"/>
                  <a:gd name="T15" fmla="*/ 434 h 434"/>
                  <a:gd name="T16" fmla="*/ 234 w 559"/>
                  <a:gd name="T17" fmla="*/ 434 h 434"/>
                  <a:gd name="T18" fmla="*/ 92 w 559"/>
                  <a:gd name="T19" fmla="*/ 409 h 434"/>
                  <a:gd name="T20" fmla="*/ 8 w 559"/>
                  <a:gd name="T21" fmla="*/ 317 h 434"/>
                  <a:gd name="T22" fmla="*/ 0 w 559"/>
                  <a:gd name="T23" fmla="*/ 150 h 434"/>
                  <a:gd name="T24" fmla="*/ 17 w 559"/>
                  <a:gd name="T25" fmla="*/ 8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rgbClr val="C0C0C0"/>
              </a:solidFill>
              <a:ln w="28575">
                <a:solidFill>
                  <a:schemeClr val="bg1"/>
                </a:solidFill>
                <a:round/>
                <a:headEnd/>
                <a:tailEnd/>
              </a:ln>
            </p:spPr>
            <p:txBody>
              <a:bodyPr wrap="none" lIns="0" tIns="0" rIns="0" bIns="0" anchor="ctr">
                <a:spAutoFit/>
              </a:bodyPr>
              <a:lstStyle/>
              <a:p>
                <a:endParaRPr lang="en-US"/>
              </a:p>
            </p:txBody>
          </p:sp>
          <p:sp>
            <p:nvSpPr>
              <p:cNvPr id="15409" name="Freeform 98"/>
              <p:cNvSpPr>
                <a:spLocks/>
              </p:cNvSpPr>
              <p:nvPr/>
            </p:nvSpPr>
            <p:spPr bwMode="auto">
              <a:xfrm>
                <a:off x="4725" y="2596"/>
                <a:ext cx="300" cy="543"/>
              </a:xfrm>
              <a:custGeom>
                <a:avLst/>
                <a:gdLst>
                  <a:gd name="T0" fmla="*/ 250 w 300"/>
                  <a:gd name="T1" fmla="*/ 0 h 543"/>
                  <a:gd name="T2" fmla="*/ 0 w 300"/>
                  <a:gd name="T3" fmla="*/ 543 h 543"/>
                  <a:gd name="T4" fmla="*/ 192 w 300"/>
                  <a:gd name="T5" fmla="*/ 543 h 543"/>
                  <a:gd name="T6" fmla="*/ 300 w 300"/>
                  <a:gd name="T7" fmla="*/ 17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rgbClr val="C0C0C0"/>
              </a:solidFill>
              <a:ln w="28575">
                <a:solidFill>
                  <a:schemeClr val="bg1"/>
                </a:solidFill>
                <a:round/>
                <a:headEnd/>
                <a:tailEnd/>
              </a:ln>
            </p:spPr>
            <p:txBody>
              <a:bodyPr wrap="none" lIns="0" tIns="0" rIns="0" bIns="0" anchor="ctr">
                <a:spAutoFit/>
              </a:bodyPr>
              <a:lstStyle/>
              <a:p>
                <a:endParaRPr lang="en-US"/>
              </a:p>
            </p:txBody>
          </p:sp>
          <p:sp>
            <p:nvSpPr>
              <p:cNvPr id="15410" name="Line 99"/>
              <p:cNvSpPr>
                <a:spLocks noChangeShapeType="1"/>
              </p:cNvSpPr>
              <p:nvPr/>
            </p:nvSpPr>
            <p:spPr bwMode="auto">
              <a:xfrm flipV="1">
                <a:off x="5134" y="2755"/>
                <a:ext cx="17" cy="29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15384" name="Group 100"/>
          <p:cNvGrpSpPr>
            <a:grpSpLocks/>
          </p:cNvGrpSpPr>
          <p:nvPr/>
        </p:nvGrpSpPr>
        <p:grpSpPr bwMode="auto">
          <a:xfrm>
            <a:off x="8105775" y="3255963"/>
            <a:ext cx="638175" cy="819150"/>
            <a:chOff x="2460" y="2890"/>
            <a:chExt cx="516" cy="663"/>
          </a:xfrm>
        </p:grpSpPr>
        <p:sp>
          <p:nvSpPr>
            <p:cNvPr id="15397" name="Freeform 101"/>
            <p:cNvSpPr>
              <a:spLocks/>
            </p:cNvSpPr>
            <p:nvPr/>
          </p:nvSpPr>
          <p:spPr bwMode="auto">
            <a:xfrm>
              <a:off x="2460" y="2890"/>
              <a:ext cx="516" cy="663"/>
            </a:xfrm>
            <a:custGeom>
              <a:avLst/>
              <a:gdLst>
                <a:gd name="T0" fmla="*/ 3 w 1052"/>
                <a:gd name="T1" fmla="*/ 9 h 1352"/>
                <a:gd name="T2" fmla="*/ 2 w 1052"/>
                <a:gd name="T3" fmla="*/ 8 h 1352"/>
                <a:gd name="T4" fmla="*/ 0 w 1052"/>
                <a:gd name="T5" fmla="*/ 6 h 1352"/>
                <a:gd name="T6" fmla="*/ 0 w 1052"/>
                <a:gd name="T7" fmla="*/ 4 h 1352"/>
                <a:gd name="T8" fmla="*/ 0 w 1052"/>
                <a:gd name="T9" fmla="*/ 2 h 1352"/>
                <a:gd name="T10" fmla="*/ 0 w 1052"/>
                <a:gd name="T11" fmla="*/ 0 h 1352"/>
                <a:gd name="T12" fmla="*/ 0 w 1052"/>
                <a:gd name="T13" fmla="*/ 0 h 1352"/>
                <a:gd name="T14" fmla="*/ 2 w 1052"/>
                <a:gd name="T15" fmla="*/ 0 h 1352"/>
                <a:gd name="T16" fmla="*/ 2 w 1052"/>
                <a:gd name="T17" fmla="*/ 0 h 1352"/>
                <a:gd name="T18" fmla="*/ 3 w 1052"/>
                <a:gd name="T19" fmla="*/ 0 h 1352"/>
                <a:gd name="T20" fmla="*/ 4 w 1052"/>
                <a:gd name="T21" fmla="*/ 0 h 1352"/>
                <a:gd name="T22" fmla="*/ 5 w 1052"/>
                <a:gd name="T23" fmla="*/ 0 h 1352"/>
                <a:gd name="T24" fmla="*/ 7 w 1052"/>
                <a:gd name="T25" fmla="*/ 0 h 1352"/>
                <a:gd name="T26" fmla="*/ 7 w 1052"/>
                <a:gd name="T27" fmla="*/ 4 h 1352"/>
                <a:gd name="T28" fmla="*/ 7 w 1052"/>
                <a:gd name="T29" fmla="*/ 5 h 1352"/>
                <a:gd name="T30" fmla="*/ 6 w 1052"/>
                <a:gd name="T31" fmla="*/ 7 h 1352"/>
                <a:gd name="T32" fmla="*/ 4 w 1052"/>
                <a:gd name="T33" fmla="*/ 8 h 1352"/>
                <a:gd name="T34" fmla="*/ 3 w 1052"/>
                <a:gd name="T35" fmla="*/ 9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398" name="Group 102"/>
            <p:cNvGrpSpPr>
              <a:grpSpLocks/>
            </p:cNvGrpSpPr>
            <p:nvPr/>
          </p:nvGrpSpPr>
          <p:grpSpPr bwMode="auto">
            <a:xfrm>
              <a:off x="2555" y="2951"/>
              <a:ext cx="342" cy="474"/>
              <a:chOff x="4558" y="2153"/>
              <a:chExt cx="760" cy="1053"/>
            </a:xfrm>
          </p:grpSpPr>
          <p:sp>
            <p:nvSpPr>
              <p:cNvPr id="15399" name="Oval 103"/>
              <p:cNvSpPr>
                <a:spLocks noChangeArrowheads="1"/>
              </p:cNvSpPr>
              <p:nvPr/>
            </p:nvSpPr>
            <p:spPr bwMode="auto">
              <a:xfrm>
                <a:off x="4745" y="2153"/>
                <a:ext cx="342" cy="450"/>
              </a:xfrm>
              <a:prstGeom prst="ellipse">
                <a:avLst/>
              </a:prstGeom>
              <a:solidFill>
                <a:schemeClr val="bg1"/>
              </a:solidFill>
              <a:ln w="28575" algn="ctr">
                <a:solidFill>
                  <a:schemeClr val="bg1"/>
                </a:solidFill>
                <a:round/>
                <a:headEnd/>
                <a:tailEnd/>
              </a:ln>
            </p:spPr>
            <p:txBody>
              <a:bodyPr wrap="none" lIns="0" tIns="0" rIns="0" bIns="0" anchor="ctr">
                <a:spAutoFit/>
              </a:bodyPr>
              <a:lstStyle/>
              <a:p>
                <a:endParaRPr lang="en-US"/>
              </a:p>
            </p:txBody>
          </p:sp>
          <p:sp>
            <p:nvSpPr>
              <p:cNvPr id="15400" name="Freeform 104"/>
              <p:cNvSpPr>
                <a:spLocks/>
              </p:cNvSpPr>
              <p:nvPr/>
            </p:nvSpPr>
            <p:spPr bwMode="auto">
              <a:xfrm>
                <a:off x="4600" y="2596"/>
                <a:ext cx="718" cy="610"/>
              </a:xfrm>
              <a:custGeom>
                <a:avLst/>
                <a:gdLst>
                  <a:gd name="T0" fmla="*/ 275 w 718"/>
                  <a:gd name="T1" fmla="*/ 0 h 610"/>
                  <a:gd name="T2" fmla="*/ 117 w 718"/>
                  <a:gd name="T3" fmla="*/ 34 h 610"/>
                  <a:gd name="T4" fmla="*/ 16 w 718"/>
                  <a:gd name="T5" fmla="*/ 100 h 610"/>
                  <a:gd name="T6" fmla="*/ 0 w 718"/>
                  <a:gd name="T7" fmla="*/ 309 h 610"/>
                  <a:gd name="T8" fmla="*/ 8 w 718"/>
                  <a:gd name="T9" fmla="*/ 451 h 610"/>
                  <a:gd name="T10" fmla="*/ 150 w 718"/>
                  <a:gd name="T11" fmla="*/ 509 h 610"/>
                  <a:gd name="T12" fmla="*/ 142 w 718"/>
                  <a:gd name="T13" fmla="*/ 610 h 610"/>
                  <a:gd name="T14" fmla="*/ 526 w 718"/>
                  <a:gd name="T15" fmla="*/ 585 h 610"/>
                  <a:gd name="T16" fmla="*/ 534 w 718"/>
                  <a:gd name="T17" fmla="*/ 459 h 610"/>
                  <a:gd name="T18" fmla="*/ 667 w 718"/>
                  <a:gd name="T19" fmla="*/ 351 h 610"/>
                  <a:gd name="T20" fmla="*/ 718 w 718"/>
                  <a:gd name="T21" fmla="*/ 125 h 610"/>
                  <a:gd name="T22" fmla="*/ 626 w 718"/>
                  <a:gd name="T23" fmla="*/ 34 h 610"/>
                  <a:gd name="T24" fmla="*/ 275 w 718"/>
                  <a:gd name="T25" fmla="*/ 0 h 6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18"/>
                  <a:gd name="T40" fmla="*/ 0 h 610"/>
                  <a:gd name="T41" fmla="*/ 718 w 718"/>
                  <a:gd name="T42" fmla="*/ 610 h 6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18" h="610">
                    <a:moveTo>
                      <a:pt x="275" y="0"/>
                    </a:moveTo>
                    <a:lnTo>
                      <a:pt x="117" y="34"/>
                    </a:lnTo>
                    <a:lnTo>
                      <a:pt x="16" y="100"/>
                    </a:lnTo>
                    <a:lnTo>
                      <a:pt x="0" y="309"/>
                    </a:lnTo>
                    <a:lnTo>
                      <a:pt x="8" y="451"/>
                    </a:lnTo>
                    <a:lnTo>
                      <a:pt x="150" y="509"/>
                    </a:lnTo>
                    <a:lnTo>
                      <a:pt x="142" y="610"/>
                    </a:lnTo>
                    <a:lnTo>
                      <a:pt x="526" y="585"/>
                    </a:lnTo>
                    <a:lnTo>
                      <a:pt x="534" y="459"/>
                    </a:lnTo>
                    <a:lnTo>
                      <a:pt x="667" y="351"/>
                    </a:lnTo>
                    <a:lnTo>
                      <a:pt x="718" y="125"/>
                    </a:lnTo>
                    <a:lnTo>
                      <a:pt x="626" y="34"/>
                    </a:lnTo>
                    <a:lnTo>
                      <a:pt x="275" y="0"/>
                    </a:lnTo>
                    <a:close/>
                  </a:path>
                </a:pathLst>
              </a:custGeom>
              <a:solidFill>
                <a:schemeClr val="bg1"/>
              </a:solidFill>
              <a:ln w="28575">
                <a:solidFill>
                  <a:schemeClr val="bg1"/>
                </a:solidFill>
                <a:round/>
                <a:headEnd/>
                <a:tailEnd/>
              </a:ln>
            </p:spPr>
            <p:txBody>
              <a:bodyPr wrap="none" lIns="0" tIns="0" rIns="0" bIns="0" anchor="ctr">
                <a:spAutoFit/>
              </a:bodyPr>
              <a:lstStyle/>
              <a:p>
                <a:endParaRPr lang="en-US"/>
              </a:p>
            </p:txBody>
          </p:sp>
          <p:sp>
            <p:nvSpPr>
              <p:cNvPr id="15401" name="Freeform 105"/>
              <p:cNvSpPr>
                <a:spLocks/>
              </p:cNvSpPr>
              <p:nvPr/>
            </p:nvSpPr>
            <p:spPr bwMode="auto">
              <a:xfrm>
                <a:off x="4558" y="2713"/>
                <a:ext cx="559" cy="434"/>
              </a:xfrm>
              <a:custGeom>
                <a:avLst/>
                <a:gdLst>
                  <a:gd name="T0" fmla="*/ 17 w 559"/>
                  <a:gd name="T1" fmla="*/ 8 h 434"/>
                  <a:gd name="T2" fmla="*/ 217 w 559"/>
                  <a:gd name="T3" fmla="*/ 0 h 434"/>
                  <a:gd name="T4" fmla="*/ 200 w 559"/>
                  <a:gd name="T5" fmla="*/ 192 h 434"/>
                  <a:gd name="T6" fmla="*/ 384 w 559"/>
                  <a:gd name="T7" fmla="*/ 142 h 434"/>
                  <a:gd name="T8" fmla="*/ 501 w 559"/>
                  <a:gd name="T9" fmla="*/ 184 h 434"/>
                  <a:gd name="T10" fmla="*/ 559 w 559"/>
                  <a:gd name="T11" fmla="*/ 292 h 434"/>
                  <a:gd name="T12" fmla="*/ 517 w 559"/>
                  <a:gd name="T13" fmla="*/ 392 h 434"/>
                  <a:gd name="T14" fmla="*/ 384 w 559"/>
                  <a:gd name="T15" fmla="*/ 434 h 434"/>
                  <a:gd name="T16" fmla="*/ 234 w 559"/>
                  <a:gd name="T17" fmla="*/ 434 h 434"/>
                  <a:gd name="T18" fmla="*/ 92 w 559"/>
                  <a:gd name="T19" fmla="*/ 409 h 434"/>
                  <a:gd name="T20" fmla="*/ 8 w 559"/>
                  <a:gd name="T21" fmla="*/ 317 h 434"/>
                  <a:gd name="T22" fmla="*/ 0 w 559"/>
                  <a:gd name="T23" fmla="*/ 150 h 434"/>
                  <a:gd name="T24" fmla="*/ 17 w 559"/>
                  <a:gd name="T25" fmla="*/ 8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rgbClr val="C0C0C0"/>
              </a:solidFill>
              <a:ln w="28575">
                <a:solidFill>
                  <a:schemeClr val="bg1"/>
                </a:solidFill>
                <a:round/>
                <a:headEnd/>
                <a:tailEnd/>
              </a:ln>
            </p:spPr>
            <p:txBody>
              <a:bodyPr wrap="none" lIns="0" tIns="0" rIns="0" bIns="0" anchor="ctr">
                <a:spAutoFit/>
              </a:bodyPr>
              <a:lstStyle/>
              <a:p>
                <a:endParaRPr lang="en-US"/>
              </a:p>
            </p:txBody>
          </p:sp>
          <p:sp>
            <p:nvSpPr>
              <p:cNvPr id="15402" name="Freeform 106"/>
              <p:cNvSpPr>
                <a:spLocks/>
              </p:cNvSpPr>
              <p:nvPr/>
            </p:nvSpPr>
            <p:spPr bwMode="auto">
              <a:xfrm>
                <a:off x="4725" y="2596"/>
                <a:ext cx="300" cy="543"/>
              </a:xfrm>
              <a:custGeom>
                <a:avLst/>
                <a:gdLst>
                  <a:gd name="T0" fmla="*/ 250 w 300"/>
                  <a:gd name="T1" fmla="*/ 0 h 543"/>
                  <a:gd name="T2" fmla="*/ 0 w 300"/>
                  <a:gd name="T3" fmla="*/ 543 h 543"/>
                  <a:gd name="T4" fmla="*/ 192 w 300"/>
                  <a:gd name="T5" fmla="*/ 543 h 543"/>
                  <a:gd name="T6" fmla="*/ 300 w 300"/>
                  <a:gd name="T7" fmla="*/ 17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rgbClr val="C0C0C0"/>
              </a:solidFill>
              <a:ln w="28575">
                <a:solidFill>
                  <a:schemeClr val="bg1"/>
                </a:solidFill>
                <a:round/>
                <a:headEnd/>
                <a:tailEnd/>
              </a:ln>
            </p:spPr>
            <p:txBody>
              <a:bodyPr wrap="none" lIns="0" tIns="0" rIns="0" bIns="0" anchor="ctr">
                <a:spAutoFit/>
              </a:bodyPr>
              <a:lstStyle/>
              <a:p>
                <a:endParaRPr lang="en-US"/>
              </a:p>
            </p:txBody>
          </p:sp>
          <p:sp>
            <p:nvSpPr>
              <p:cNvPr id="15403" name="Line 107"/>
              <p:cNvSpPr>
                <a:spLocks noChangeShapeType="1"/>
              </p:cNvSpPr>
              <p:nvPr/>
            </p:nvSpPr>
            <p:spPr bwMode="auto">
              <a:xfrm flipV="1">
                <a:off x="5134" y="2755"/>
                <a:ext cx="17" cy="29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15385" name="Group 108"/>
          <p:cNvGrpSpPr>
            <a:grpSpLocks/>
          </p:cNvGrpSpPr>
          <p:nvPr/>
        </p:nvGrpSpPr>
        <p:grpSpPr bwMode="auto">
          <a:xfrm>
            <a:off x="7972425" y="2024063"/>
            <a:ext cx="638175" cy="819150"/>
            <a:chOff x="2105" y="3343"/>
            <a:chExt cx="516" cy="663"/>
          </a:xfrm>
        </p:grpSpPr>
        <p:sp>
          <p:nvSpPr>
            <p:cNvPr id="15390" name="Freeform 109"/>
            <p:cNvSpPr>
              <a:spLocks/>
            </p:cNvSpPr>
            <p:nvPr/>
          </p:nvSpPr>
          <p:spPr bwMode="auto">
            <a:xfrm>
              <a:off x="2105" y="3343"/>
              <a:ext cx="516" cy="663"/>
            </a:xfrm>
            <a:custGeom>
              <a:avLst/>
              <a:gdLst>
                <a:gd name="T0" fmla="*/ 3 w 1052"/>
                <a:gd name="T1" fmla="*/ 9 h 1352"/>
                <a:gd name="T2" fmla="*/ 2 w 1052"/>
                <a:gd name="T3" fmla="*/ 8 h 1352"/>
                <a:gd name="T4" fmla="*/ 0 w 1052"/>
                <a:gd name="T5" fmla="*/ 6 h 1352"/>
                <a:gd name="T6" fmla="*/ 0 w 1052"/>
                <a:gd name="T7" fmla="*/ 4 h 1352"/>
                <a:gd name="T8" fmla="*/ 0 w 1052"/>
                <a:gd name="T9" fmla="*/ 2 h 1352"/>
                <a:gd name="T10" fmla="*/ 0 w 1052"/>
                <a:gd name="T11" fmla="*/ 0 h 1352"/>
                <a:gd name="T12" fmla="*/ 0 w 1052"/>
                <a:gd name="T13" fmla="*/ 0 h 1352"/>
                <a:gd name="T14" fmla="*/ 2 w 1052"/>
                <a:gd name="T15" fmla="*/ 0 h 1352"/>
                <a:gd name="T16" fmla="*/ 2 w 1052"/>
                <a:gd name="T17" fmla="*/ 0 h 1352"/>
                <a:gd name="T18" fmla="*/ 3 w 1052"/>
                <a:gd name="T19" fmla="*/ 0 h 1352"/>
                <a:gd name="T20" fmla="*/ 4 w 1052"/>
                <a:gd name="T21" fmla="*/ 0 h 1352"/>
                <a:gd name="T22" fmla="*/ 5 w 1052"/>
                <a:gd name="T23" fmla="*/ 0 h 1352"/>
                <a:gd name="T24" fmla="*/ 7 w 1052"/>
                <a:gd name="T25" fmla="*/ 0 h 1352"/>
                <a:gd name="T26" fmla="*/ 7 w 1052"/>
                <a:gd name="T27" fmla="*/ 4 h 1352"/>
                <a:gd name="T28" fmla="*/ 7 w 1052"/>
                <a:gd name="T29" fmla="*/ 5 h 1352"/>
                <a:gd name="T30" fmla="*/ 6 w 1052"/>
                <a:gd name="T31" fmla="*/ 7 h 1352"/>
                <a:gd name="T32" fmla="*/ 4 w 1052"/>
                <a:gd name="T33" fmla="*/ 8 h 1352"/>
                <a:gd name="T34" fmla="*/ 3 w 1052"/>
                <a:gd name="T35" fmla="*/ 9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391" name="Group 110"/>
            <p:cNvGrpSpPr>
              <a:grpSpLocks/>
            </p:cNvGrpSpPr>
            <p:nvPr/>
          </p:nvGrpSpPr>
          <p:grpSpPr bwMode="auto">
            <a:xfrm>
              <a:off x="2171" y="3451"/>
              <a:ext cx="382" cy="382"/>
              <a:chOff x="2424" y="2313"/>
              <a:chExt cx="721" cy="721"/>
            </a:xfrm>
          </p:grpSpPr>
          <p:sp>
            <p:nvSpPr>
              <p:cNvPr id="15392" name="Oval 111"/>
              <p:cNvSpPr>
                <a:spLocks noChangeArrowheads="1"/>
              </p:cNvSpPr>
              <p:nvPr/>
            </p:nvSpPr>
            <p:spPr bwMode="auto">
              <a:xfrm>
                <a:off x="2424" y="2313"/>
                <a:ext cx="721" cy="721"/>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393" name="Freeform 112"/>
              <p:cNvSpPr>
                <a:spLocks/>
              </p:cNvSpPr>
              <p:nvPr/>
            </p:nvSpPr>
            <p:spPr bwMode="auto">
              <a:xfrm>
                <a:off x="2424" y="2458"/>
                <a:ext cx="721" cy="221"/>
              </a:xfrm>
              <a:custGeom>
                <a:avLst/>
                <a:gdLst>
                  <a:gd name="T0" fmla="*/ 0 w 597"/>
                  <a:gd name="T1" fmla="*/ 673 h 183"/>
                  <a:gd name="T2" fmla="*/ 21 w 597"/>
                  <a:gd name="T3" fmla="*/ 461 h 183"/>
                  <a:gd name="T4" fmla="*/ 58 w 597"/>
                  <a:gd name="T5" fmla="*/ 283 h 183"/>
                  <a:gd name="T6" fmla="*/ 134 w 597"/>
                  <a:gd name="T7" fmla="*/ 111 h 183"/>
                  <a:gd name="T8" fmla="*/ 213 w 597"/>
                  <a:gd name="T9" fmla="*/ 0 h 183"/>
                  <a:gd name="T10" fmla="*/ 2016 w 597"/>
                  <a:gd name="T11" fmla="*/ 0 h 183"/>
                  <a:gd name="T12" fmla="*/ 2112 w 597"/>
                  <a:gd name="T13" fmla="*/ 167 h 183"/>
                  <a:gd name="T14" fmla="*/ 2181 w 597"/>
                  <a:gd name="T15" fmla="*/ 325 h 183"/>
                  <a:gd name="T16" fmla="*/ 2225 w 597"/>
                  <a:gd name="T17" fmla="*/ 519 h 183"/>
                  <a:gd name="T18" fmla="*/ 2239 w 597"/>
                  <a:gd name="T19" fmla="*/ 686 h 183"/>
                  <a:gd name="T20" fmla="*/ 0 w 597"/>
                  <a:gd name="T21" fmla="*/ 673 h 1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7"/>
                  <a:gd name="T34" fmla="*/ 0 h 183"/>
                  <a:gd name="T35" fmla="*/ 597 w 597"/>
                  <a:gd name="T36" fmla="*/ 183 h 1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7" h="183">
                    <a:moveTo>
                      <a:pt x="0" y="180"/>
                    </a:moveTo>
                    <a:lnTo>
                      <a:pt x="6" y="123"/>
                    </a:lnTo>
                    <a:lnTo>
                      <a:pt x="15" y="75"/>
                    </a:lnTo>
                    <a:lnTo>
                      <a:pt x="36" y="30"/>
                    </a:lnTo>
                    <a:lnTo>
                      <a:pt x="57" y="0"/>
                    </a:lnTo>
                    <a:lnTo>
                      <a:pt x="537" y="0"/>
                    </a:lnTo>
                    <a:lnTo>
                      <a:pt x="564" y="45"/>
                    </a:lnTo>
                    <a:lnTo>
                      <a:pt x="582" y="87"/>
                    </a:lnTo>
                    <a:lnTo>
                      <a:pt x="594" y="138"/>
                    </a:lnTo>
                    <a:lnTo>
                      <a:pt x="597" y="183"/>
                    </a:lnTo>
                    <a:lnTo>
                      <a:pt x="0" y="180"/>
                    </a:lnTo>
                    <a:close/>
                  </a:path>
                </a:pathLst>
              </a:custGeom>
              <a:solidFill>
                <a:schemeClr val="bg1"/>
              </a:solidFill>
              <a:ln w="28575">
                <a:solidFill>
                  <a:schemeClr val="bg1"/>
                </a:solidFill>
                <a:round/>
                <a:headEnd/>
                <a:tailEnd/>
              </a:ln>
            </p:spPr>
            <p:txBody>
              <a:bodyPr wrap="none" lIns="0" tIns="0" rIns="0" bIns="0" anchor="ctr">
                <a:spAutoFit/>
              </a:bodyPr>
              <a:lstStyle/>
              <a:p>
                <a:endParaRPr lang="en-US"/>
              </a:p>
            </p:txBody>
          </p:sp>
          <p:sp>
            <p:nvSpPr>
              <p:cNvPr id="15394" name="Freeform 113"/>
              <p:cNvSpPr>
                <a:spLocks/>
              </p:cNvSpPr>
              <p:nvPr/>
            </p:nvSpPr>
            <p:spPr bwMode="auto">
              <a:xfrm>
                <a:off x="2558" y="2475"/>
                <a:ext cx="204" cy="159"/>
              </a:xfrm>
              <a:custGeom>
                <a:avLst/>
                <a:gdLst>
                  <a:gd name="T0" fmla="*/ 4 w 342"/>
                  <a:gd name="T1" fmla="*/ 0 h 268"/>
                  <a:gd name="T2" fmla="*/ 10 w 342"/>
                  <a:gd name="T3" fmla="*/ 5 h 268"/>
                  <a:gd name="T4" fmla="*/ 7 w 342"/>
                  <a:gd name="T5" fmla="*/ 7 h 268"/>
                  <a:gd name="T6" fmla="*/ 2 w 342"/>
                  <a:gd name="T7" fmla="*/ 7 h 268"/>
                  <a:gd name="T8" fmla="*/ 0 w 342"/>
                  <a:gd name="T9" fmla="*/ 5 h 268"/>
                  <a:gd name="T10" fmla="*/ 1 w 342"/>
                  <a:gd name="T11" fmla="*/ 2 h 268"/>
                  <a:gd name="T12" fmla="*/ 4 w 342"/>
                  <a:gd name="T13" fmla="*/ 0 h 268"/>
                  <a:gd name="T14" fmla="*/ 0 60000 65536"/>
                  <a:gd name="T15" fmla="*/ 0 60000 65536"/>
                  <a:gd name="T16" fmla="*/ 0 60000 65536"/>
                  <a:gd name="T17" fmla="*/ 0 60000 65536"/>
                  <a:gd name="T18" fmla="*/ 0 60000 65536"/>
                  <a:gd name="T19" fmla="*/ 0 60000 65536"/>
                  <a:gd name="T20" fmla="*/ 0 60000 65536"/>
                  <a:gd name="T21" fmla="*/ 0 w 342"/>
                  <a:gd name="T22" fmla="*/ 0 h 268"/>
                  <a:gd name="T23" fmla="*/ 342 w 342"/>
                  <a:gd name="T24" fmla="*/ 268 h 2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2" h="268">
                    <a:moveTo>
                      <a:pt x="134" y="0"/>
                    </a:moveTo>
                    <a:lnTo>
                      <a:pt x="342" y="184"/>
                    </a:lnTo>
                    <a:lnTo>
                      <a:pt x="234" y="268"/>
                    </a:lnTo>
                    <a:lnTo>
                      <a:pt x="92" y="268"/>
                    </a:lnTo>
                    <a:lnTo>
                      <a:pt x="0" y="192"/>
                    </a:lnTo>
                    <a:lnTo>
                      <a:pt x="8" y="76"/>
                    </a:lnTo>
                    <a:lnTo>
                      <a:pt x="134" y="0"/>
                    </a:lnTo>
                    <a:close/>
                  </a:path>
                </a:pathLst>
              </a:custGeom>
              <a:solidFill>
                <a:srgbClr val="C0C0C0"/>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15395" name="Freeform 114"/>
              <p:cNvSpPr>
                <a:spLocks/>
              </p:cNvSpPr>
              <p:nvPr/>
            </p:nvSpPr>
            <p:spPr bwMode="auto">
              <a:xfrm flipH="1">
                <a:off x="2801" y="2474"/>
                <a:ext cx="204" cy="159"/>
              </a:xfrm>
              <a:custGeom>
                <a:avLst/>
                <a:gdLst>
                  <a:gd name="T0" fmla="*/ 4 w 342"/>
                  <a:gd name="T1" fmla="*/ 0 h 268"/>
                  <a:gd name="T2" fmla="*/ 10 w 342"/>
                  <a:gd name="T3" fmla="*/ 5 h 268"/>
                  <a:gd name="T4" fmla="*/ 7 w 342"/>
                  <a:gd name="T5" fmla="*/ 7 h 268"/>
                  <a:gd name="T6" fmla="*/ 2 w 342"/>
                  <a:gd name="T7" fmla="*/ 7 h 268"/>
                  <a:gd name="T8" fmla="*/ 0 w 342"/>
                  <a:gd name="T9" fmla="*/ 5 h 268"/>
                  <a:gd name="T10" fmla="*/ 1 w 342"/>
                  <a:gd name="T11" fmla="*/ 2 h 268"/>
                  <a:gd name="T12" fmla="*/ 4 w 342"/>
                  <a:gd name="T13" fmla="*/ 0 h 268"/>
                  <a:gd name="T14" fmla="*/ 0 60000 65536"/>
                  <a:gd name="T15" fmla="*/ 0 60000 65536"/>
                  <a:gd name="T16" fmla="*/ 0 60000 65536"/>
                  <a:gd name="T17" fmla="*/ 0 60000 65536"/>
                  <a:gd name="T18" fmla="*/ 0 60000 65536"/>
                  <a:gd name="T19" fmla="*/ 0 60000 65536"/>
                  <a:gd name="T20" fmla="*/ 0 60000 65536"/>
                  <a:gd name="T21" fmla="*/ 0 w 342"/>
                  <a:gd name="T22" fmla="*/ 0 h 268"/>
                  <a:gd name="T23" fmla="*/ 342 w 342"/>
                  <a:gd name="T24" fmla="*/ 268 h 2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2" h="268">
                    <a:moveTo>
                      <a:pt x="134" y="0"/>
                    </a:moveTo>
                    <a:lnTo>
                      <a:pt x="342" y="184"/>
                    </a:lnTo>
                    <a:lnTo>
                      <a:pt x="234" y="268"/>
                    </a:lnTo>
                    <a:lnTo>
                      <a:pt x="92" y="268"/>
                    </a:lnTo>
                    <a:lnTo>
                      <a:pt x="0" y="192"/>
                    </a:lnTo>
                    <a:lnTo>
                      <a:pt x="8" y="76"/>
                    </a:lnTo>
                    <a:lnTo>
                      <a:pt x="134" y="0"/>
                    </a:lnTo>
                    <a:close/>
                  </a:path>
                </a:pathLst>
              </a:custGeom>
              <a:solidFill>
                <a:srgbClr val="C0C0C0"/>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15396" name="Freeform 115"/>
              <p:cNvSpPr>
                <a:spLocks/>
              </p:cNvSpPr>
              <p:nvPr/>
            </p:nvSpPr>
            <p:spPr bwMode="auto">
              <a:xfrm>
                <a:off x="2565" y="2790"/>
                <a:ext cx="413" cy="95"/>
              </a:xfrm>
              <a:custGeom>
                <a:avLst/>
                <a:gdLst>
                  <a:gd name="T0" fmla="*/ 0 w 342"/>
                  <a:gd name="T1" fmla="*/ 266 h 79"/>
                  <a:gd name="T2" fmla="*/ 257 w 342"/>
                  <a:gd name="T3" fmla="*/ 102 h 79"/>
                  <a:gd name="T4" fmla="*/ 617 w 342"/>
                  <a:gd name="T5" fmla="*/ 14 h 79"/>
                  <a:gd name="T6" fmla="*/ 831 w 342"/>
                  <a:gd name="T7" fmla="*/ 14 h 79"/>
                  <a:gd name="T8" fmla="*/ 1088 w 342"/>
                  <a:gd name="T9" fmla="*/ 112 h 79"/>
                  <a:gd name="T10" fmla="*/ 1281 w 342"/>
                  <a:gd name="T11" fmla="*/ 286 h 79"/>
                  <a:gd name="T12" fmla="*/ 0 60000 65536"/>
                  <a:gd name="T13" fmla="*/ 0 60000 65536"/>
                  <a:gd name="T14" fmla="*/ 0 60000 65536"/>
                  <a:gd name="T15" fmla="*/ 0 60000 65536"/>
                  <a:gd name="T16" fmla="*/ 0 60000 65536"/>
                  <a:gd name="T17" fmla="*/ 0 60000 65536"/>
                  <a:gd name="T18" fmla="*/ 0 w 342"/>
                  <a:gd name="T19" fmla="*/ 0 h 79"/>
                  <a:gd name="T20" fmla="*/ 342 w 342"/>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342" h="79">
                    <a:moveTo>
                      <a:pt x="0" y="73"/>
                    </a:moveTo>
                    <a:cubicBezTo>
                      <a:pt x="20" y="56"/>
                      <a:pt x="41" y="40"/>
                      <a:pt x="69" y="28"/>
                    </a:cubicBezTo>
                    <a:cubicBezTo>
                      <a:pt x="97" y="16"/>
                      <a:pt x="140" y="8"/>
                      <a:pt x="165" y="4"/>
                    </a:cubicBezTo>
                    <a:cubicBezTo>
                      <a:pt x="190" y="0"/>
                      <a:pt x="201" y="0"/>
                      <a:pt x="222" y="4"/>
                    </a:cubicBezTo>
                    <a:cubicBezTo>
                      <a:pt x="243" y="8"/>
                      <a:pt x="271" y="19"/>
                      <a:pt x="291" y="31"/>
                    </a:cubicBezTo>
                    <a:cubicBezTo>
                      <a:pt x="311" y="43"/>
                      <a:pt x="326" y="61"/>
                      <a:pt x="342" y="79"/>
                    </a:cubicBezTo>
                  </a:path>
                </a:pathLst>
              </a:custGeom>
              <a:noFill/>
              <a:ln w="571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848" y="3147521"/>
            <a:ext cx="4465260" cy="329455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386" name="Text Box 118"/>
          <p:cNvSpPr txBox="1">
            <a:spLocks noChangeArrowheads="1"/>
          </p:cNvSpPr>
          <p:nvPr/>
        </p:nvSpPr>
        <p:spPr bwMode="auto">
          <a:xfrm>
            <a:off x="568325" y="2711450"/>
            <a:ext cx="2327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Coverage category</a:t>
            </a:r>
          </a:p>
        </p:txBody>
      </p:sp>
      <p:sp>
        <p:nvSpPr>
          <p:cNvPr id="15387" name="Line 119"/>
          <p:cNvSpPr>
            <a:spLocks noChangeShapeType="1"/>
          </p:cNvSpPr>
          <p:nvPr/>
        </p:nvSpPr>
        <p:spPr bwMode="auto">
          <a:xfrm>
            <a:off x="2054224" y="3060700"/>
            <a:ext cx="748610" cy="1293813"/>
          </a:xfrm>
          <a:prstGeom prst="line">
            <a:avLst/>
          </a:prstGeom>
          <a:noFill/>
          <a:ln w="19050">
            <a:solidFill>
              <a:srgbClr val="D33941"/>
            </a:solidFill>
            <a:round/>
            <a:headEnd type="none" w="med" len="me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solidFill>
                <a:srgbClr val="D33941"/>
              </a:solidFill>
            </a:endParaRPr>
          </a:p>
        </p:txBody>
      </p:sp>
      <p:sp>
        <p:nvSpPr>
          <p:cNvPr id="15389" name="Rounded Rectangle 119"/>
          <p:cNvSpPr>
            <a:spLocks noChangeArrowheads="1"/>
          </p:cNvSpPr>
          <p:nvPr/>
        </p:nvSpPr>
        <p:spPr bwMode="auto">
          <a:xfrm>
            <a:off x="452438" y="4184374"/>
            <a:ext cx="4344987" cy="2257701"/>
          </a:xfrm>
          <a:prstGeom prst="roundRect">
            <a:avLst>
              <a:gd name="adj" fmla="val 16667"/>
            </a:avLst>
          </a:prstGeom>
          <a:noFill/>
          <a:ln w="19050" algn="ctr">
            <a:solidFill>
              <a:srgbClr val="D3394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Coverage pattern</a:t>
            </a:r>
          </a:p>
        </p:txBody>
      </p:sp>
      <p:sp>
        <p:nvSpPr>
          <p:cNvPr id="16387" name="Rectangle 3"/>
          <p:cNvSpPr>
            <a:spLocks noGrp="1" noChangeArrowheads="1"/>
          </p:cNvSpPr>
          <p:nvPr>
            <p:ph idx="1"/>
          </p:nvPr>
        </p:nvSpPr>
        <p:spPr>
          <a:xfrm>
            <a:off x="519113" y="914400"/>
            <a:ext cx="3721100" cy="5486400"/>
          </a:xfrm>
        </p:spPr>
        <p:txBody>
          <a:bodyPr/>
          <a:lstStyle/>
          <a:p>
            <a:pPr>
              <a:buFont typeface="Arial" charset="0"/>
              <a:buChar char="•"/>
            </a:pPr>
            <a:r>
              <a:rPr lang="en-US" smtClean="0"/>
              <a:t>A </a:t>
            </a:r>
            <a:r>
              <a:rPr lang="en-US" b="1" smtClean="0"/>
              <a:t>coverage pattern</a:t>
            </a:r>
            <a:r>
              <a:rPr lang="en-US" smtClean="0"/>
              <a:t> creates an instance of coverage on a specific policy</a:t>
            </a:r>
          </a:p>
        </p:txBody>
      </p:sp>
      <p:sp>
        <p:nvSpPr>
          <p:cNvPr id="16389" name="AutoShape 16"/>
          <p:cNvSpPr>
            <a:spLocks noChangeArrowheads="1"/>
          </p:cNvSpPr>
          <p:nvPr/>
        </p:nvSpPr>
        <p:spPr bwMode="auto">
          <a:xfrm>
            <a:off x="5780088" y="1182688"/>
            <a:ext cx="1009650" cy="1016000"/>
          </a:xfrm>
          <a:prstGeom prst="rightArrow">
            <a:avLst>
              <a:gd name="adj1" fmla="val 57611"/>
              <a:gd name="adj2" fmla="val 39134"/>
            </a:avLst>
          </a:prstGeom>
          <a:solidFill>
            <a:schemeClr va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6390" name="Freeform 17"/>
          <p:cNvSpPr>
            <a:spLocks/>
          </p:cNvSpPr>
          <p:nvPr/>
        </p:nvSpPr>
        <p:spPr bwMode="auto">
          <a:xfrm>
            <a:off x="4560888" y="1185863"/>
            <a:ext cx="771525" cy="992187"/>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rgbClr val="FF0000"/>
            </a:solidFill>
            <a:prstDash val="sysDot"/>
            <a:round/>
            <a:headEnd/>
            <a:tailEnd/>
          </a:ln>
        </p:spPr>
        <p:txBody>
          <a:bodyPr lIns="0" tIns="0" rIns="0" bIns="0" anchor="ctr">
            <a:spAutoFit/>
          </a:bodyPr>
          <a:lstStyle/>
          <a:p>
            <a:endParaRPr lang="en-US"/>
          </a:p>
        </p:txBody>
      </p:sp>
      <p:grpSp>
        <p:nvGrpSpPr>
          <p:cNvPr id="16391" name="Group 18"/>
          <p:cNvGrpSpPr>
            <a:grpSpLocks/>
          </p:cNvGrpSpPr>
          <p:nvPr/>
        </p:nvGrpSpPr>
        <p:grpSpPr bwMode="auto">
          <a:xfrm>
            <a:off x="6745288" y="757238"/>
            <a:ext cx="820737" cy="1054100"/>
            <a:chOff x="3827" y="345"/>
            <a:chExt cx="804" cy="1032"/>
          </a:xfrm>
        </p:grpSpPr>
        <p:sp>
          <p:nvSpPr>
            <p:cNvPr id="16435" name="Freeform 19"/>
            <p:cNvSpPr>
              <a:spLocks/>
            </p:cNvSpPr>
            <p:nvPr/>
          </p:nvSpPr>
          <p:spPr bwMode="auto">
            <a:xfrm>
              <a:off x="3827" y="345"/>
              <a:ext cx="804" cy="1032"/>
            </a:xfrm>
            <a:custGeom>
              <a:avLst/>
              <a:gdLst>
                <a:gd name="T0" fmla="*/ 81 w 1052"/>
                <a:gd name="T1" fmla="*/ 204 h 1352"/>
                <a:gd name="T2" fmla="*/ 46 w 1052"/>
                <a:gd name="T3" fmla="*/ 176 h 1352"/>
                <a:gd name="T4" fmla="*/ 15 w 1052"/>
                <a:gd name="T5" fmla="*/ 135 h 1352"/>
                <a:gd name="T6" fmla="*/ 2 w 1052"/>
                <a:gd name="T7" fmla="*/ 92 h 1352"/>
                <a:gd name="T8" fmla="*/ 0 w 1052"/>
                <a:gd name="T9" fmla="*/ 47 h 1352"/>
                <a:gd name="T10" fmla="*/ 0 w 1052"/>
                <a:gd name="T11" fmla="*/ 12 h 1352"/>
                <a:gd name="T12" fmla="*/ 15 w 1052"/>
                <a:gd name="T13" fmla="*/ 18 h 1352"/>
                <a:gd name="T14" fmla="*/ 41 w 1052"/>
                <a:gd name="T15" fmla="*/ 18 h 1352"/>
                <a:gd name="T16" fmla="*/ 60 w 1052"/>
                <a:gd name="T17" fmla="*/ 14 h 1352"/>
                <a:gd name="T18" fmla="*/ 81 w 1052"/>
                <a:gd name="T19" fmla="*/ 0 h 1352"/>
                <a:gd name="T20" fmla="*/ 98 w 1052"/>
                <a:gd name="T21" fmla="*/ 10 h 1352"/>
                <a:gd name="T22" fmla="*/ 123 w 1052"/>
                <a:gd name="T23" fmla="*/ 19 h 1352"/>
                <a:gd name="T24" fmla="*/ 160 w 1052"/>
                <a:gd name="T25" fmla="*/ 14 h 1352"/>
                <a:gd name="T26" fmla="*/ 158 w 1052"/>
                <a:gd name="T27" fmla="*/ 85 h 1352"/>
                <a:gd name="T28" fmla="*/ 154 w 1052"/>
                <a:gd name="T29" fmla="*/ 114 h 1352"/>
                <a:gd name="T30" fmla="*/ 135 w 1052"/>
                <a:gd name="T31" fmla="*/ 153 h 1352"/>
                <a:gd name="T32" fmla="*/ 103 w 1052"/>
                <a:gd name="T33" fmla="*/ 188 h 1352"/>
                <a:gd name="T34" fmla="*/ 81 w 1052"/>
                <a:gd name="T35" fmla="*/ 20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6436" name="Group 20"/>
            <p:cNvGrpSpPr>
              <a:grpSpLocks/>
            </p:cNvGrpSpPr>
            <p:nvPr/>
          </p:nvGrpSpPr>
          <p:grpSpPr bwMode="auto">
            <a:xfrm>
              <a:off x="3868" y="552"/>
              <a:ext cx="726" cy="412"/>
              <a:chOff x="3853" y="552"/>
              <a:chExt cx="759" cy="412"/>
            </a:xfrm>
          </p:grpSpPr>
          <p:sp>
            <p:nvSpPr>
              <p:cNvPr id="16441" name="Freeform 21"/>
              <p:cNvSpPr>
                <a:spLocks/>
              </p:cNvSpPr>
              <p:nvPr/>
            </p:nvSpPr>
            <p:spPr bwMode="auto">
              <a:xfrm>
                <a:off x="3853" y="673"/>
                <a:ext cx="759" cy="230"/>
              </a:xfrm>
              <a:custGeom>
                <a:avLst/>
                <a:gdLst>
                  <a:gd name="T0" fmla="*/ 0 w 4460"/>
                  <a:gd name="T1" fmla="*/ 0 h 1352"/>
                  <a:gd name="T2" fmla="*/ 0 w 4460"/>
                  <a:gd name="T3" fmla="*/ 0 h 1352"/>
                  <a:gd name="T4" fmla="*/ 0 w 4460"/>
                  <a:gd name="T5" fmla="*/ 0 h 1352"/>
                  <a:gd name="T6" fmla="*/ 0 w 4460"/>
                  <a:gd name="T7" fmla="*/ 0 h 1352"/>
                  <a:gd name="T8" fmla="*/ 0 w 4460"/>
                  <a:gd name="T9" fmla="*/ 0 h 1352"/>
                  <a:gd name="T10" fmla="*/ 0 w 4460"/>
                  <a:gd name="T11" fmla="*/ 0 h 1352"/>
                  <a:gd name="T12" fmla="*/ 0 w 4460"/>
                  <a:gd name="T13" fmla="*/ 0 h 1352"/>
                  <a:gd name="T14" fmla="*/ 0 w 4460"/>
                  <a:gd name="T15" fmla="*/ 0 h 1352"/>
                  <a:gd name="T16" fmla="*/ 0 w 4460"/>
                  <a:gd name="T17" fmla="*/ 0 h 1352"/>
                  <a:gd name="T18" fmla="*/ 0 w 4460"/>
                  <a:gd name="T19" fmla="*/ 0 h 1352"/>
                  <a:gd name="T20" fmla="*/ 0 w 4460"/>
                  <a:gd name="T21" fmla="*/ 0 h 1352"/>
                  <a:gd name="T22" fmla="*/ 0 w 4460"/>
                  <a:gd name="T23" fmla="*/ 0 h 1352"/>
                  <a:gd name="T24" fmla="*/ 0 w 4460"/>
                  <a:gd name="T25" fmla="*/ 0 h 1352"/>
                  <a:gd name="T26" fmla="*/ 0 w 4460"/>
                  <a:gd name="T27" fmla="*/ 0 h 1352"/>
                  <a:gd name="T28" fmla="*/ 0 w 4460"/>
                  <a:gd name="T29" fmla="*/ 0 h 1352"/>
                  <a:gd name="T30" fmla="*/ 0 w 4460"/>
                  <a:gd name="T31" fmla="*/ 0 h 1352"/>
                  <a:gd name="T32" fmla="*/ 0 w 4460"/>
                  <a:gd name="T33" fmla="*/ 0 h 1352"/>
                  <a:gd name="T34" fmla="*/ 0 w 4460"/>
                  <a:gd name="T35" fmla="*/ 0 h 1352"/>
                  <a:gd name="T36" fmla="*/ 0 w 4460"/>
                  <a:gd name="T37" fmla="*/ 0 h 1352"/>
                  <a:gd name="T38" fmla="*/ 0 w 4460"/>
                  <a:gd name="T39" fmla="*/ 0 h 1352"/>
                  <a:gd name="T40" fmla="*/ 0 w 4460"/>
                  <a:gd name="T41" fmla="*/ 0 h 1352"/>
                  <a:gd name="T42" fmla="*/ 0 w 4460"/>
                  <a:gd name="T43" fmla="*/ 0 h 1352"/>
                  <a:gd name="T44" fmla="*/ 0 w 4460"/>
                  <a:gd name="T45" fmla="*/ 0 h 1352"/>
                  <a:gd name="T46" fmla="*/ 0 w 4460"/>
                  <a:gd name="T47" fmla="*/ 0 h 1352"/>
                  <a:gd name="T48" fmla="*/ 0 w 4460"/>
                  <a:gd name="T49" fmla="*/ 0 h 1352"/>
                  <a:gd name="T50" fmla="*/ 0 w 4460"/>
                  <a:gd name="T51" fmla="*/ 0 h 1352"/>
                  <a:gd name="T52" fmla="*/ 0 w 4460"/>
                  <a:gd name="T53" fmla="*/ 0 h 1352"/>
                  <a:gd name="T54" fmla="*/ 0 w 4460"/>
                  <a:gd name="T55" fmla="*/ 0 h 1352"/>
                  <a:gd name="T56" fmla="*/ 0 w 4460"/>
                  <a:gd name="T57" fmla="*/ 0 h 1352"/>
                  <a:gd name="T58" fmla="*/ 0 w 4460"/>
                  <a:gd name="T59" fmla="*/ 0 h 1352"/>
                  <a:gd name="T60" fmla="*/ 0 w 4460"/>
                  <a:gd name="T61" fmla="*/ 0 h 1352"/>
                  <a:gd name="T62" fmla="*/ 0 w 4460"/>
                  <a:gd name="T63" fmla="*/ 0 h 1352"/>
                  <a:gd name="T64" fmla="*/ 0 w 4460"/>
                  <a:gd name="T65" fmla="*/ 0 h 1352"/>
                  <a:gd name="T66" fmla="*/ 0 w 4460"/>
                  <a:gd name="T67" fmla="*/ 0 h 1352"/>
                  <a:gd name="T68" fmla="*/ 0 w 4460"/>
                  <a:gd name="T69" fmla="*/ 0 h 1352"/>
                  <a:gd name="T70" fmla="*/ 0 w 4460"/>
                  <a:gd name="T71" fmla="*/ 0 h 1352"/>
                  <a:gd name="T72" fmla="*/ 0 w 4460"/>
                  <a:gd name="T73" fmla="*/ 0 h 1352"/>
                  <a:gd name="T74" fmla="*/ 0 w 4460"/>
                  <a:gd name="T75" fmla="*/ 0 h 1352"/>
                  <a:gd name="T76" fmla="*/ 0 w 4460"/>
                  <a:gd name="T77" fmla="*/ 0 h 1352"/>
                  <a:gd name="T78" fmla="*/ 0 w 4460"/>
                  <a:gd name="T79" fmla="*/ 0 h 1352"/>
                  <a:gd name="T80" fmla="*/ 0 w 4460"/>
                  <a:gd name="T81" fmla="*/ 0 h 1352"/>
                  <a:gd name="T82" fmla="*/ 0 w 4460"/>
                  <a:gd name="T83" fmla="*/ 0 h 1352"/>
                  <a:gd name="T84" fmla="*/ 0 w 4460"/>
                  <a:gd name="T85" fmla="*/ 0 h 1352"/>
                  <a:gd name="T86" fmla="*/ 0 w 4460"/>
                  <a:gd name="T87" fmla="*/ 0 h 1352"/>
                  <a:gd name="T88" fmla="*/ 0 w 4460"/>
                  <a:gd name="T89" fmla="*/ 0 h 13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0"/>
                  <a:gd name="T136" fmla="*/ 0 h 1352"/>
                  <a:gd name="T137" fmla="*/ 4460 w 4460"/>
                  <a:gd name="T138" fmla="*/ 1352 h 13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0" h="1352">
                    <a:moveTo>
                      <a:pt x="4215" y="1300"/>
                    </a:moveTo>
                    <a:lnTo>
                      <a:pt x="4435" y="973"/>
                    </a:lnTo>
                    <a:lnTo>
                      <a:pt x="4460" y="563"/>
                    </a:lnTo>
                    <a:lnTo>
                      <a:pt x="4207" y="310"/>
                    </a:lnTo>
                    <a:lnTo>
                      <a:pt x="4131" y="55"/>
                    </a:lnTo>
                    <a:lnTo>
                      <a:pt x="3918" y="283"/>
                    </a:lnTo>
                    <a:lnTo>
                      <a:pt x="3863" y="25"/>
                    </a:lnTo>
                    <a:lnTo>
                      <a:pt x="3711" y="278"/>
                    </a:lnTo>
                    <a:lnTo>
                      <a:pt x="3631" y="0"/>
                    </a:lnTo>
                    <a:lnTo>
                      <a:pt x="3464" y="278"/>
                    </a:lnTo>
                    <a:lnTo>
                      <a:pt x="3416" y="6"/>
                    </a:lnTo>
                    <a:lnTo>
                      <a:pt x="3209" y="86"/>
                    </a:lnTo>
                    <a:lnTo>
                      <a:pt x="2947" y="27"/>
                    </a:lnTo>
                    <a:lnTo>
                      <a:pt x="2751" y="232"/>
                    </a:lnTo>
                    <a:lnTo>
                      <a:pt x="2319" y="327"/>
                    </a:lnTo>
                    <a:lnTo>
                      <a:pt x="951" y="270"/>
                    </a:lnTo>
                    <a:lnTo>
                      <a:pt x="855" y="27"/>
                    </a:lnTo>
                    <a:lnTo>
                      <a:pt x="473" y="139"/>
                    </a:lnTo>
                    <a:lnTo>
                      <a:pt x="127" y="416"/>
                    </a:lnTo>
                    <a:lnTo>
                      <a:pt x="0" y="762"/>
                    </a:lnTo>
                    <a:lnTo>
                      <a:pt x="68" y="1108"/>
                    </a:lnTo>
                    <a:lnTo>
                      <a:pt x="354" y="1257"/>
                    </a:lnTo>
                    <a:lnTo>
                      <a:pt x="405" y="1065"/>
                    </a:lnTo>
                    <a:lnTo>
                      <a:pt x="544" y="901"/>
                    </a:lnTo>
                    <a:lnTo>
                      <a:pt x="726" y="823"/>
                    </a:lnTo>
                    <a:lnTo>
                      <a:pt x="926" y="806"/>
                    </a:lnTo>
                    <a:lnTo>
                      <a:pt x="1125" y="874"/>
                    </a:lnTo>
                    <a:lnTo>
                      <a:pt x="1264" y="983"/>
                    </a:lnTo>
                    <a:lnTo>
                      <a:pt x="1357" y="1161"/>
                    </a:lnTo>
                    <a:lnTo>
                      <a:pt x="1382" y="1352"/>
                    </a:lnTo>
                    <a:lnTo>
                      <a:pt x="3304" y="1331"/>
                    </a:lnTo>
                    <a:lnTo>
                      <a:pt x="3295" y="1097"/>
                    </a:lnTo>
                    <a:lnTo>
                      <a:pt x="3317" y="912"/>
                    </a:lnTo>
                    <a:lnTo>
                      <a:pt x="3357" y="783"/>
                    </a:lnTo>
                    <a:lnTo>
                      <a:pt x="3452" y="671"/>
                    </a:lnTo>
                    <a:lnTo>
                      <a:pt x="3551" y="622"/>
                    </a:lnTo>
                    <a:lnTo>
                      <a:pt x="3665" y="608"/>
                    </a:lnTo>
                    <a:lnTo>
                      <a:pt x="3749" y="624"/>
                    </a:lnTo>
                    <a:lnTo>
                      <a:pt x="3844" y="662"/>
                    </a:lnTo>
                    <a:lnTo>
                      <a:pt x="3905" y="722"/>
                    </a:lnTo>
                    <a:lnTo>
                      <a:pt x="3950" y="812"/>
                    </a:lnTo>
                    <a:lnTo>
                      <a:pt x="3977" y="987"/>
                    </a:lnTo>
                    <a:lnTo>
                      <a:pt x="4004" y="1325"/>
                    </a:lnTo>
                    <a:lnTo>
                      <a:pt x="4215" y="1300"/>
                    </a:lnTo>
                    <a:close/>
                  </a:path>
                </a:pathLst>
              </a:custGeom>
              <a:solidFill>
                <a:schemeClr val="bg1"/>
              </a:solidFill>
              <a:ln w="9525">
                <a:solidFill>
                  <a:schemeClr val="bg1"/>
                </a:solidFill>
                <a:round/>
                <a:headEnd/>
                <a:tailEnd/>
              </a:ln>
            </p:spPr>
            <p:txBody>
              <a:bodyPr/>
              <a:lstStyle/>
              <a:p>
                <a:endParaRPr lang="en-US"/>
              </a:p>
            </p:txBody>
          </p:sp>
          <p:sp>
            <p:nvSpPr>
              <p:cNvPr id="16442" name="Freeform 22"/>
              <p:cNvSpPr>
                <a:spLocks/>
              </p:cNvSpPr>
              <p:nvPr/>
            </p:nvSpPr>
            <p:spPr bwMode="auto">
              <a:xfrm>
                <a:off x="4419" y="792"/>
                <a:ext cx="104" cy="166"/>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3" name="Freeform 23"/>
              <p:cNvSpPr>
                <a:spLocks/>
              </p:cNvSpPr>
              <p:nvPr/>
            </p:nvSpPr>
            <p:spPr bwMode="auto">
              <a:xfrm>
                <a:off x="4435" y="926"/>
                <a:ext cx="22" cy="2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4" name="Freeform 24"/>
              <p:cNvSpPr>
                <a:spLocks/>
              </p:cNvSpPr>
              <p:nvPr/>
            </p:nvSpPr>
            <p:spPr bwMode="auto">
              <a:xfrm>
                <a:off x="3936" y="832"/>
                <a:ext cx="131" cy="132"/>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5" name="Freeform 25"/>
              <p:cNvSpPr>
                <a:spLocks/>
              </p:cNvSpPr>
              <p:nvPr/>
            </p:nvSpPr>
            <p:spPr bwMode="auto">
              <a:xfrm>
                <a:off x="3964" y="941"/>
                <a:ext cx="25" cy="16"/>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6" name="Freeform 26"/>
              <p:cNvSpPr>
                <a:spLocks/>
              </p:cNvSpPr>
              <p:nvPr/>
            </p:nvSpPr>
            <p:spPr bwMode="auto">
              <a:xfrm>
                <a:off x="3993" y="552"/>
                <a:ext cx="383" cy="203"/>
              </a:xfrm>
              <a:custGeom>
                <a:avLst/>
                <a:gdLst>
                  <a:gd name="T0" fmla="*/ 0 w 2251"/>
                  <a:gd name="T1" fmla="*/ 0 h 1197"/>
                  <a:gd name="T2" fmla="*/ 0 w 2251"/>
                  <a:gd name="T3" fmla="*/ 0 h 1197"/>
                  <a:gd name="T4" fmla="*/ 0 w 2251"/>
                  <a:gd name="T5" fmla="*/ 0 h 1197"/>
                  <a:gd name="T6" fmla="*/ 0 w 2251"/>
                  <a:gd name="T7" fmla="*/ 0 h 1197"/>
                  <a:gd name="T8" fmla="*/ 0 w 2251"/>
                  <a:gd name="T9" fmla="*/ 0 h 1197"/>
                  <a:gd name="T10" fmla="*/ 0 w 2251"/>
                  <a:gd name="T11" fmla="*/ 0 h 1197"/>
                  <a:gd name="T12" fmla="*/ 0 w 2251"/>
                  <a:gd name="T13" fmla="*/ 0 h 1197"/>
                  <a:gd name="T14" fmla="*/ 0 w 2251"/>
                  <a:gd name="T15" fmla="*/ 0 h 1197"/>
                  <a:gd name="T16" fmla="*/ 0 w 2251"/>
                  <a:gd name="T17" fmla="*/ 0 h 1197"/>
                  <a:gd name="T18" fmla="*/ 0 w 2251"/>
                  <a:gd name="T19" fmla="*/ 0 h 1197"/>
                  <a:gd name="T20" fmla="*/ 0 w 2251"/>
                  <a:gd name="T21" fmla="*/ 0 h 1197"/>
                  <a:gd name="T22" fmla="*/ 0 w 2251"/>
                  <a:gd name="T23" fmla="*/ 0 h 1197"/>
                  <a:gd name="T24" fmla="*/ 0 w 2251"/>
                  <a:gd name="T25" fmla="*/ 0 h 1197"/>
                  <a:gd name="T26" fmla="*/ 0 w 2251"/>
                  <a:gd name="T27" fmla="*/ 0 h 1197"/>
                  <a:gd name="T28" fmla="*/ 0 w 2251"/>
                  <a:gd name="T29" fmla="*/ 0 h 1197"/>
                  <a:gd name="T30" fmla="*/ 0 w 2251"/>
                  <a:gd name="T31" fmla="*/ 0 h 1197"/>
                  <a:gd name="T32" fmla="*/ 0 w 2251"/>
                  <a:gd name="T33" fmla="*/ 0 h 1197"/>
                  <a:gd name="T34" fmla="*/ 0 w 2251"/>
                  <a:gd name="T35" fmla="*/ 0 h 1197"/>
                  <a:gd name="T36" fmla="*/ 0 w 2251"/>
                  <a:gd name="T37" fmla="*/ 0 h 1197"/>
                  <a:gd name="T38" fmla="*/ 0 w 2251"/>
                  <a:gd name="T39" fmla="*/ 0 h 1197"/>
                  <a:gd name="T40" fmla="*/ 0 w 2251"/>
                  <a:gd name="T41" fmla="*/ 0 h 1197"/>
                  <a:gd name="T42" fmla="*/ 0 w 2251"/>
                  <a:gd name="T43" fmla="*/ 0 h 1197"/>
                  <a:gd name="T44" fmla="*/ 0 w 2251"/>
                  <a:gd name="T45" fmla="*/ 0 h 1197"/>
                  <a:gd name="T46" fmla="*/ 0 w 2251"/>
                  <a:gd name="T47" fmla="*/ 0 h 1197"/>
                  <a:gd name="T48" fmla="*/ 0 w 2251"/>
                  <a:gd name="T49" fmla="*/ 0 h 1197"/>
                  <a:gd name="T50" fmla="*/ 0 w 2251"/>
                  <a:gd name="T51" fmla="*/ 0 h 1197"/>
                  <a:gd name="T52" fmla="*/ 0 w 2251"/>
                  <a:gd name="T53" fmla="*/ 0 h 1197"/>
                  <a:gd name="T54" fmla="*/ 0 w 2251"/>
                  <a:gd name="T55" fmla="*/ 0 h 1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51"/>
                  <a:gd name="T85" fmla="*/ 0 h 1197"/>
                  <a:gd name="T86" fmla="*/ 2251 w 2251"/>
                  <a:gd name="T87" fmla="*/ 1197 h 119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51" h="1197">
                    <a:moveTo>
                      <a:pt x="2251" y="870"/>
                    </a:moveTo>
                    <a:lnTo>
                      <a:pt x="1989" y="85"/>
                    </a:lnTo>
                    <a:lnTo>
                      <a:pt x="1846" y="20"/>
                    </a:lnTo>
                    <a:lnTo>
                      <a:pt x="1540" y="0"/>
                    </a:lnTo>
                    <a:lnTo>
                      <a:pt x="871" y="26"/>
                    </a:lnTo>
                    <a:lnTo>
                      <a:pt x="654" y="41"/>
                    </a:lnTo>
                    <a:lnTo>
                      <a:pt x="511" y="53"/>
                    </a:lnTo>
                    <a:lnTo>
                      <a:pt x="388" y="66"/>
                    </a:lnTo>
                    <a:lnTo>
                      <a:pt x="266" y="110"/>
                    </a:lnTo>
                    <a:lnTo>
                      <a:pt x="188" y="163"/>
                    </a:lnTo>
                    <a:lnTo>
                      <a:pt x="125" y="235"/>
                    </a:lnTo>
                    <a:lnTo>
                      <a:pt x="84" y="336"/>
                    </a:lnTo>
                    <a:lnTo>
                      <a:pt x="68" y="433"/>
                    </a:lnTo>
                    <a:lnTo>
                      <a:pt x="0" y="823"/>
                    </a:lnTo>
                    <a:lnTo>
                      <a:pt x="201" y="1174"/>
                    </a:lnTo>
                    <a:lnTo>
                      <a:pt x="295" y="494"/>
                    </a:lnTo>
                    <a:lnTo>
                      <a:pt x="335" y="403"/>
                    </a:lnTo>
                    <a:lnTo>
                      <a:pt x="395" y="338"/>
                    </a:lnTo>
                    <a:lnTo>
                      <a:pt x="477" y="287"/>
                    </a:lnTo>
                    <a:lnTo>
                      <a:pt x="565" y="262"/>
                    </a:lnTo>
                    <a:lnTo>
                      <a:pt x="960" y="226"/>
                    </a:lnTo>
                    <a:lnTo>
                      <a:pt x="960" y="1197"/>
                    </a:lnTo>
                    <a:lnTo>
                      <a:pt x="1103" y="1197"/>
                    </a:lnTo>
                    <a:lnTo>
                      <a:pt x="1103" y="211"/>
                    </a:lnTo>
                    <a:lnTo>
                      <a:pt x="1914" y="211"/>
                    </a:lnTo>
                    <a:lnTo>
                      <a:pt x="2129" y="956"/>
                    </a:lnTo>
                    <a:lnTo>
                      <a:pt x="2251" y="870"/>
                    </a:lnTo>
                    <a:close/>
                  </a:path>
                </a:pathLst>
              </a:custGeom>
              <a:solidFill>
                <a:schemeClr val="bg1"/>
              </a:solidFill>
              <a:ln w="9525">
                <a:solidFill>
                  <a:schemeClr val="bg1"/>
                </a:solidFill>
                <a:round/>
                <a:headEnd/>
                <a:tailEnd/>
              </a:ln>
            </p:spPr>
            <p:txBody>
              <a:bodyPr/>
              <a:lstStyle/>
              <a:p>
                <a:endParaRPr lang="en-US"/>
              </a:p>
            </p:txBody>
          </p:sp>
          <p:sp>
            <p:nvSpPr>
              <p:cNvPr id="16447" name="Freeform 27"/>
              <p:cNvSpPr>
                <a:spLocks/>
              </p:cNvSpPr>
              <p:nvPr/>
            </p:nvSpPr>
            <p:spPr bwMode="auto">
              <a:xfrm>
                <a:off x="4290" y="651"/>
                <a:ext cx="47" cy="66"/>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8" name="Freeform 28"/>
              <p:cNvSpPr>
                <a:spLocks/>
              </p:cNvSpPr>
              <p:nvPr/>
            </p:nvSpPr>
            <p:spPr bwMode="auto">
              <a:xfrm>
                <a:off x="4292" y="70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9" name="Freeform 29"/>
              <p:cNvSpPr>
                <a:spLocks/>
              </p:cNvSpPr>
              <p:nvPr/>
            </p:nvSpPr>
            <p:spPr bwMode="auto">
              <a:xfrm>
                <a:off x="4297" y="670"/>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0" name="Freeform 30"/>
              <p:cNvSpPr>
                <a:spLocks/>
              </p:cNvSpPr>
              <p:nvPr/>
            </p:nvSpPr>
            <p:spPr bwMode="auto">
              <a:xfrm>
                <a:off x="4166" y="679"/>
                <a:ext cx="210" cy="202"/>
              </a:xfrm>
              <a:custGeom>
                <a:avLst/>
                <a:gdLst>
                  <a:gd name="T0" fmla="*/ 0 w 1238"/>
                  <a:gd name="T1" fmla="*/ 0 h 1191"/>
                  <a:gd name="T2" fmla="*/ 0 w 1238"/>
                  <a:gd name="T3" fmla="*/ 0 h 1191"/>
                  <a:gd name="T4" fmla="*/ 0 w 1238"/>
                  <a:gd name="T5" fmla="*/ 0 h 1191"/>
                  <a:gd name="T6" fmla="*/ 0 w 1238"/>
                  <a:gd name="T7" fmla="*/ 0 h 1191"/>
                  <a:gd name="T8" fmla="*/ 0 w 1238"/>
                  <a:gd name="T9" fmla="*/ 0 h 1191"/>
                  <a:gd name="T10" fmla="*/ 0 w 1238"/>
                  <a:gd name="T11" fmla="*/ 0 h 1191"/>
                  <a:gd name="T12" fmla="*/ 0 w 1238"/>
                  <a:gd name="T13" fmla="*/ 0 h 1191"/>
                  <a:gd name="T14" fmla="*/ 0 w 1238"/>
                  <a:gd name="T15" fmla="*/ 0 h 1191"/>
                  <a:gd name="T16" fmla="*/ 0 w 1238"/>
                  <a:gd name="T17" fmla="*/ 0 h 1191"/>
                  <a:gd name="T18" fmla="*/ 0 w 1238"/>
                  <a:gd name="T19" fmla="*/ 0 h 1191"/>
                  <a:gd name="T20" fmla="*/ 0 w 1238"/>
                  <a:gd name="T21" fmla="*/ 0 h 1191"/>
                  <a:gd name="T22" fmla="*/ 0 w 1238"/>
                  <a:gd name="T23" fmla="*/ 0 h 1191"/>
                  <a:gd name="T24" fmla="*/ 0 w 1238"/>
                  <a:gd name="T25" fmla="*/ 0 h 1191"/>
                  <a:gd name="T26" fmla="*/ 0 w 1238"/>
                  <a:gd name="T27" fmla="*/ 0 h 1191"/>
                  <a:gd name="T28" fmla="*/ 0 w 1238"/>
                  <a:gd name="T29" fmla="*/ 0 h 1191"/>
                  <a:gd name="T30" fmla="*/ 0 w 1238"/>
                  <a:gd name="T31" fmla="*/ 0 h 11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38"/>
                  <a:gd name="T49" fmla="*/ 0 h 1191"/>
                  <a:gd name="T50" fmla="*/ 1238 w 1238"/>
                  <a:gd name="T51" fmla="*/ 1191 h 11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38" h="1191">
                    <a:moveTo>
                      <a:pt x="1139" y="0"/>
                    </a:moveTo>
                    <a:lnTo>
                      <a:pt x="1213" y="212"/>
                    </a:lnTo>
                    <a:lnTo>
                      <a:pt x="1238" y="1017"/>
                    </a:lnTo>
                    <a:lnTo>
                      <a:pt x="1204" y="1119"/>
                    </a:lnTo>
                    <a:lnTo>
                      <a:pt x="1103" y="1180"/>
                    </a:lnTo>
                    <a:lnTo>
                      <a:pt x="10" y="1191"/>
                    </a:lnTo>
                    <a:lnTo>
                      <a:pt x="0" y="298"/>
                    </a:lnTo>
                    <a:lnTo>
                      <a:pt x="42" y="306"/>
                    </a:lnTo>
                    <a:lnTo>
                      <a:pt x="55" y="1157"/>
                    </a:lnTo>
                    <a:lnTo>
                      <a:pt x="1103" y="1136"/>
                    </a:lnTo>
                    <a:lnTo>
                      <a:pt x="1173" y="1091"/>
                    </a:lnTo>
                    <a:lnTo>
                      <a:pt x="1204" y="1001"/>
                    </a:lnTo>
                    <a:lnTo>
                      <a:pt x="1173" y="218"/>
                    </a:lnTo>
                    <a:lnTo>
                      <a:pt x="1120" y="43"/>
                    </a:lnTo>
                    <a:lnTo>
                      <a:pt x="11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1" name="Freeform 31"/>
              <p:cNvSpPr>
                <a:spLocks/>
              </p:cNvSpPr>
              <p:nvPr/>
            </p:nvSpPr>
            <p:spPr bwMode="auto">
              <a:xfrm>
                <a:off x="4552" y="777"/>
                <a:ext cx="30" cy="52"/>
              </a:xfrm>
              <a:custGeom>
                <a:avLst/>
                <a:gdLst>
                  <a:gd name="T0" fmla="*/ 0 w 183"/>
                  <a:gd name="T1" fmla="*/ 0 h 309"/>
                  <a:gd name="T2" fmla="*/ 0 w 183"/>
                  <a:gd name="T3" fmla="*/ 0 h 309"/>
                  <a:gd name="T4" fmla="*/ 0 w 183"/>
                  <a:gd name="T5" fmla="*/ 0 h 309"/>
                  <a:gd name="T6" fmla="*/ 0 w 183"/>
                  <a:gd name="T7" fmla="*/ 0 h 309"/>
                  <a:gd name="T8" fmla="*/ 0 w 183"/>
                  <a:gd name="T9" fmla="*/ 0 h 309"/>
                  <a:gd name="T10" fmla="*/ 0 w 183"/>
                  <a:gd name="T11" fmla="*/ 0 h 309"/>
                  <a:gd name="T12" fmla="*/ 0 w 183"/>
                  <a:gd name="T13" fmla="*/ 0 h 309"/>
                  <a:gd name="T14" fmla="*/ 0 w 183"/>
                  <a:gd name="T15" fmla="*/ 0 h 309"/>
                  <a:gd name="T16" fmla="*/ 0 w 183"/>
                  <a:gd name="T17" fmla="*/ 0 h 309"/>
                  <a:gd name="T18" fmla="*/ 0 w 183"/>
                  <a:gd name="T19" fmla="*/ 0 h 309"/>
                  <a:gd name="T20" fmla="*/ 0 w 183"/>
                  <a:gd name="T21" fmla="*/ 0 h 309"/>
                  <a:gd name="T22" fmla="*/ 0 w 183"/>
                  <a:gd name="T23" fmla="*/ 0 h 309"/>
                  <a:gd name="T24" fmla="*/ 0 w 183"/>
                  <a:gd name="T25" fmla="*/ 0 h 309"/>
                  <a:gd name="T26" fmla="*/ 0 w 183"/>
                  <a:gd name="T27" fmla="*/ 0 h 309"/>
                  <a:gd name="T28" fmla="*/ 0 w 183"/>
                  <a:gd name="T29" fmla="*/ 0 h 309"/>
                  <a:gd name="T30" fmla="*/ 0 w 183"/>
                  <a:gd name="T31" fmla="*/ 0 h 309"/>
                  <a:gd name="T32" fmla="*/ 0 w 183"/>
                  <a:gd name="T33" fmla="*/ 0 h 309"/>
                  <a:gd name="T34" fmla="*/ 0 w 183"/>
                  <a:gd name="T35" fmla="*/ 0 h 309"/>
                  <a:gd name="T36" fmla="*/ 0 w 183"/>
                  <a:gd name="T37" fmla="*/ 0 h 309"/>
                  <a:gd name="T38" fmla="*/ 0 w 183"/>
                  <a:gd name="T39" fmla="*/ 0 h 309"/>
                  <a:gd name="T40" fmla="*/ 0 w 183"/>
                  <a:gd name="T41" fmla="*/ 0 h 309"/>
                  <a:gd name="T42" fmla="*/ 0 w 183"/>
                  <a:gd name="T43" fmla="*/ 0 h 3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3"/>
                  <a:gd name="T67" fmla="*/ 0 h 309"/>
                  <a:gd name="T68" fmla="*/ 183 w 183"/>
                  <a:gd name="T69" fmla="*/ 309 h 30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3" h="309">
                    <a:moveTo>
                      <a:pt x="97" y="304"/>
                    </a:moveTo>
                    <a:lnTo>
                      <a:pt x="124" y="309"/>
                    </a:lnTo>
                    <a:lnTo>
                      <a:pt x="149" y="300"/>
                    </a:lnTo>
                    <a:lnTo>
                      <a:pt x="170" y="275"/>
                    </a:lnTo>
                    <a:lnTo>
                      <a:pt x="179" y="239"/>
                    </a:lnTo>
                    <a:lnTo>
                      <a:pt x="183" y="193"/>
                    </a:lnTo>
                    <a:lnTo>
                      <a:pt x="177" y="146"/>
                    </a:lnTo>
                    <a:lnTo>
                      <a:pt x="164" y="98"/>
                    </a:lnTo>
                    <a:lnTo>
                      <a:pt x="143" y="57"/>
                    </a:lnTo>
                    <a:lnTo>
                      <a:pt x="116" y="24"/>
                    </a:lnTo>
                    <a:lnTo>
                      <a:pt x="88" y="5"/>
                    </a:lnTo>
                    <a:lnTo>
                      <a:pt x="61" y="0"/>
                    </a:lnTo>
                    <a:lnTo>
                      <a:pt x="35" y="9"/>
                    </a:lnTo>
                    <a:lnTo>
                      <a:pt x="16" y="34"/>
                    </a:lnTo>
                    <a:lnTo>
                      <a:pt x="4" y="70"/>
                    </a:lnTo>
                    <a:lnTo>
                      <a:pt x="0" y="114"/>
                    </a:lnTo>
                    <a:lnTo>
                      <a:pt x="8" y="161"/>
                    </a:lnTo>
                    <a:lnTo>
                      <a:pt x="21" y="211"/>
                    </a:lnTo>
                    <a:lnTo>
                      <a:pt x="42" y="250"/>
                    </a:lnTo>
                    <a:lnTo>
                      <a:pt x="69" y="285"/>
                    </a:lnTo>
                    <a:lnTo>
                      <a:pt x="97" y="304"/>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2" name="Freeform 32"/>
              <p:cNvSpPr>
                <a:spLocks/>
              </p:cNvSpPr>
              <p:nvPr/>
            </p:nvSpPr>
            <p:spPr bwMode="auto">
              <a:xfrm>
                <a:off x="4557" y="800"/>
                <a:ext cx="12" cy="14"/>
              </a:xfrm>
              <a:custGeom>
                <a:avLst/>
                <a:gdLst>
                  <a:gd name="T0" fmla="*/ 0 w 68"/>
                  <a:gd name="T1" fmla="*/ 0 h 82"/>
                  <a:gd name="T2" fmla="*/ 0 w 68"/>
                  <a:gd name="T3" fmla="*/ 0 h 82"/>
                  <a:gd name="T4" fmla="*/ 0 w 68"/>
                  <a:gd name="T5" fmla="*/ 0 h 82"/>
                  <a:gd name="T6" fmla="*/ 0 w 68"/>
                  <a:gd name="T7" fmla="*/ 0 h 82"/>
                  <a:gd name="T8" fmla="*/ 0 w 68"/>
                  <a:gd name="T9" fmla="*/ 0 h 82"/>
                  <a:gd name="T10" fmla="*/ 0 w 68"/>
                  <a:gd name="T11" fmla="*/ 0 h 82"/>
                  <a:gd name="T12" fmla="*/ 0 60000 65536"/>
                  <a:gd name="T13" fmla="*/ 0 60000 65536"/>
                  <a:gd name="T14" fmla="*/ 0 60000 65536"/>
                  <a:gd name="T15" fmla="*/ 0 60000 65536"/>
                  <a:gd name="T16" fmla="*/ 0 60000 65536"/>
                  <a:gd name="T17" fmla="*/ 0 60000 65536"/>
                  <a:gd name="T18" fmla="*/ 0 w 68"/>
                  <a:gd name="T19" fmla="*/ 0 h 82"/>
                  <a:gd name="T20" fmla="*/ 68 w 68"/>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68" h="82">
                    <a:moveTo>
                      <a:pt x="0" y="33"/>
                    </a:moveTo>
                    <a:lnTo>
                      <a:pt x="47" y="0"/>
                    </a:lnTo>
                    <a:lnTo>
                      <a:pt x="68" y="82"/>
                    </a:lnTo>
                    <a:lnTo>
                      <a:pt x="22" y="82"/>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507233" name="AutoShape 33"/>
            <p:cNvSpPr>
              <a:spLocks noChangeArrowheads="1"/>
            </p:cNvSpPr>
            <p:nvPr/>
          </p:nvSpPr>
          <p:spPr bwMode="auto">
            <a:xfrm rot="-1800000">
              <a:off x="4353" y="455"/>
              <a:ext cx="98" cy="93"/>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dirty="0"/>
            </a:p>
          </p:txBody>
        </p:sp>
        <p:sp>
          <p:nvSpPr>
            <p:cNvPr id="3507234" name="AutoShape 34"/>
            <p:cNvSpPr>
              <a:spLocks noChangeArrowheads="1"/>
            </p:cNvSpPr>
            <p:nvPr/>
          </p:nvSpPr>
          <p:spPr bwMode="auto">
            <a:xfrm rot="795858">
              <a:off x="4507" y="462"/>
              <a:ext cx="98" cy="93"/>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dirty="0"/>
            </a:p>
          </p:txBody>
        </p:sp>
        <p:sp>
          <p:nvSpPr>
            <p:cNvPr id="16439" name="Line 35"/>
            <p:cNvSpPr>
              <a:spLocks noChangeShapeType="1"/>
            </p:cNvSpPr>
            <p:nvPr/>
          </p:nvSpPr>
          <p:spPr bwMode="auto">
            <a:xfrm flipH="1" flipV="1">
              <a:off x="4422" y="543"/>
              <a:ext cx="33" cy="10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40" name="Line 36"/>
            <p:cNvSpPr>
              <a:spLocks noChangeShapeType="1"/>
            </p:cNvSpPr>
            <p:nvPr/>
          </p:nvSpPr>
          <p:spPr bwMode="auto">
            <a:xfrm flipV="1">
              <a:off x="4488" y="552"/>
              <a:ext cx="57" cy="10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6392" name="Group 37"/>
          <p:cNvGrpSpPr>
            <a:grpSpLocks/>
          </p:cNvGrpSpPr>
          <p:nvPr/>
        </p:nvGrpSpPr>
        <p:grpSpPr bwMode="auto">
          <a:xfrm>
            <a:off x="7094538" y="996950"/>
            <a:ext cx="820737" cy="1054100"/>
            <a:chOff x="3827" y="345"/>
            <a:chExt cx="804" cy="1032"/>
          </a:xfrm>
        </p:grpSpPr>
        <p:sp>
          <p:nvSpPr>
            <p:cNvPr id="16417" name="Freeform 38"/>
            <p:cNvSpPr>
              <a:spLocks/>
            </p:cNvSpPr>
            <p:nvPr/>
          </p:nvSpPr>
          <p:spPr bwMode="auto">
            <a:xfrm>
              <a:off x="3827" y="345"/>
              <a:ext cx="804" cy="1032"/>
            </a:xfrm>
            <a:custGeom>
              <a:avLst/>
              <a:gdLst>
                <a:gd name="T0" fmla="*/ 81 w 1052"/>
                <a:gd name="T1" fmla="*/ 204 h 1352"/>
                <a:gd name="T2" fmla="*/ 46 w 1052"/>
                <a:gd name="T3" fmla="*/ 176 h 1352"/>
                <a:gd name="T4" fmla="*/ 15 w 1052"/>
                <a:gd name="T5" fmla="*/ 135 h 1352"/>
                <a:gd name="T6" fmla="*/ 2 w 1052"/>
                <a:gd name="T7" fmla="*/ 92 h 1352"/>
                <a:gd name="T8" fmla="*/ 0 w 1052"/>
                <a:gd name="T9" fmla="*/ 47 h 1352"/>
                <a:gd name="T10" fmla="*/ 0 w 1052"/>
                <a:gd name="T11" fmla="*/ 12 h 1352"/>
                <a:gd name="T12" fmla="*/ 15 w 1052"/>
                <a:gd name="T13" fmla="*/ 18 h 1352"/>
                <a:gd name="T14" fmla="*/ 41 w 1052"/>
                <a:gd name="T15" fmla="*/ 18 h 1352"/>
                <a:gd name="T16" fmla="*/ 60 w 1052"/>
                <a:gd name="T17" fmla="*/ 14 h 1352"/>
                <a:gd name="T18" fmla="*/ 81 w 1052"/>
                <a:gd name="T19" fmla="*/ 0 h 1352"/>
                <a:gd name="T20" fmla="*/ 98 w 1052"/>
                <a:gd name="T21" fmla="*/ 10 h 1352"/>
                <a:gd name="T22" fmla="*/ 123 w 1052"/>
                <a:gd name="T23" fmla="*/ 19 h 1352"/>
                <a:gd name="T24" fmla="*/ 160 w 1052"/>
                <a:gd name="T25" fmla="*/ 14 h 1352"/>
                <a:gd name="T26" fmla="*/ 158 w 1052"/>
                <a:gd name="T27" fmla="*/ 85 h 1352"/>
                <a:gd name="T28" fmla="*/ 154 w 1052"/>
                <a:gd name="T29" fmla="*/ 114 h 1352"/>
                <a:gd name="T30" fmla="*/ 135 w 1052"/>
                <a:gd name="T31" fmla="*/ 153 h 1352"/>
                <a:gd name="T32" fmla="*/ 103 w 1052"/>
                <a:gd name="T33" fmla="*/ 188 h 1352"/>
                <a:gd name="T34" fmla="*/ 81 w 1052"/>
                <a:gd name="T35" fmla="*/ 20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6418" name="Group 39"/>
            <p:cNvGrpSpPr>
              <a:grpSpLocks/>
            </p:cNvGrpSpPr>
            <p:nvPr/>
          </p:nvGrpSpPr>
          <p:grpSpPr bwMode="auto">
            <a:xfrm>
              <a:off x="3868" y="552"/>
              <a:ext cx="726" cy="412"/>
              <a:chOff x="3853" y="552"/>
              <a:chExt cx="759" cy="412"/>
            </a:xfrm>
          </p:grpSpPr>
          <p:sp>
            <p:nvSpPr>
              <p:cNvPr id="16423" name="Freeform 40"/>
              <p:cNvSpPr>
                <a:spLocks/>
              </p:cNvSpPr>
              <p:nvPr/>
            </p:nvSpPr>
            <p:spPr bwMode="auto">
              <a:xfrm>
                <a:off x="3853" y="673"/>
                <a:ext cx="759" cy="230"/>
              </a:xfrm>
              <a:custGeom>
                <a:avLst/>
                <a:gdLst>
                  <a:gd name="T0" fmla="*/ 0 w 4460"/>
                  <a:gd name="T1" fmla="*/ 0 h 1352"/>
                  <a:gd name="T2" fmla="*/ 0 w 4460"/>
                  <a:gd name="T3" fmla="*/ 0 h 1352"/>
                  <a:gd name="T4" fmla="*/ 0 w 4460"/>
                  <a:gd name="T5" fmla="*/ 0 h 1352"/>
                  <a:gd name="T6" fmla="*/ 0 w 4460"/>
                  <a:gd name="T7" fmla="*/ 0 h 1352"/>
                  <a:gd name="T8" fmla="*/ 0 w 4460"/>
                  <a:gd name="T9" fmla="*/ 0 h 1352"/>
                  <a:gd name="T10" fmla="*/ 0 w 4460"/>
                  <a:gd name="T11" fmla="*/ 0 h 1352"/>
                  <a:gd name="T12" fmla="*/ 0 w 4460"/>
                  <a:gd name="T13" fmla="*/ 0 h 1352"/>
                  <a:gd name="T14" fmla="*/ 0 w 4460"/>
                  <a:gd name="T15" fmla="*/ 0 h 1352"/>
                  <a:gd name="T16" fmla="*/ 0 w 4460"/>
                  <a:gd name="T17" fmla="*/ 0 h 1352"/>
                  <a:gd name="T18" fmla="*/ 0 w 4460"/>
                  <a:gd name="T19" fmla="*/ 0 h 1352"/>
                  <a:gd name="T20" fmla="*/ 0 w 4460"/>
                  <a:gd name="T21" fmla="*/ 0 h 1352"/>
                  <a:gd name="T22" fmla="*/ 0 w 4460"/>
                  <a:gd name="T23" fmla="*/ 0 h 1352"/>
                  <a:gd name="T24" fmla="*/ 0 w 4460"/>
                  <a:gd name="T25" fmla="*/ 0 h 1352"/>
                  <a:gd name="T26" fmla="*/ 0 w 4460"/>
                  <a:gd name="T27" fmla="*/ 0 h 1352"/>
                  <a:gd name="T28" fmla="*/ 0 w 4460"/>
                  <a:gd name="T29" fmla="*/ 0 h 1352"/>
                  <a:gd name="T30" fmla="*/ 0 w 4460"/>
                  <a:gd name="T31" fmla="*/ 0 h 1352"/>
                  <a:gd name="T32" fmla="*/ 0 w 4460"/>
                  <a:gd name="T33" fmla="*/ 0 h 1352"/>
                  <a:gd name="T34" fmla="*/ 0 w 4460"/>
                  <a:gd name="T35" fmla="*/ 0 h 1352"/>
                  <a:gd name="T36" fmla="*/ 0 w 4460"/>
                  <a:gd name="T37" fmla="*/ 0 h 1352"/>
                  <a:gd name="T38" fmla="*/ 0 w 4460"/>
                  <a:gd name="T39" fmla="*/ 0 h 1352"/>
                  <a:gd name="T40" fmla="*/ 0 w 4460"/>
                  <a:gd name="T41" fmla="*/ 0 h 1352"/>
                  <a:gd name="T42" fmla="*/ 0 w 4460"/>
                  <a:gd name="T43" fmla="*/ 0 h 1352"/>
                  <a:gd name="T44" fmla="*/ 0 w 4460"/>
                  <a:gd name="T45" fmla="*/ 0 h 1352"/>
                  <a:gd name="T46" fmla="*/ 0 w 4460"/>
                  <a:gd name="T47" fmla="*/ 0 h 1352"/>
                  <a:gd name="T48" fmla="*/ 0 w 4460"/>
                  <a:gd name="T49" fmla="*/ 0 h 1352"/>
                  <a:gd name="T50" fmla="*/ 0 w 4460"/>
                  <a:gd name="T51" fmla="*/ 0 h 1352"/>
                  <a:gd name="T52" fmla="*/ 0 w 4460"/>
                  <a:gd name="T53" fmla="*/ 0 h 1352"/>
                  <a:gd name="T54" fmla="*/ 0 w 4460"/>
                  <a:gd name="T55" fmla="*/ 0 h 1352"/>
                  <a:gd name="T56" fmla="*/ 0 w 4460"/>
                  <a:gd name="T57" fmla="*/ 0 h 1352"/>
                  <a:gd name="T58" fmla="*/ 0 w 4460"/>
                  <a:gd name="T59" fmla="*/ 0 h 1352"/>
                  <a:gd name="T60" fmla="*/ 0 w 4460"/>
                  <a:gd name="T61" fmla="*/ 0 h 1352"/>
                  <a:gd name="T62" fmla="*/ 0 w 4460"/>
                  <a:gd name="T63" fmla="*/ 0 h 1352"/>
                  <a:gd name="T64" fmla="*/ 0 w 4460"/>
                  <a:gd name="T65" fmla="*/ 0 h 1352"/>
                  <a:gd name="T66" fmla="*/ 0 w 4460"/>
                  <a:gd name="T67" fmla="*/ 0 h 1352"/>
                  <a:gd name="T68" fmla="*/ 0 w 4460"/>
                  <a:gd name="T69" fmla="*/ 0 h 1352"/>
                  <a:gd name="T70" fmla="*/ 0 w 4460"/>
                  <a:gd name="T71" fmla="*/ 0 h 1352"/>
                  <a:gd name="T72" fmla="*/ 0 w 4460"/>
                  <a:gd name="T73" fmla="*/ 0 h 1352"/>
                  <a:gd name="T74" fmla="*/ 0 w 4460"/>
                  <a:gd name="T75" fmla="*/ 0 h 1352"/>
                  <a:gd name="T76" fmla="*/ 0 w 4460"/>
                  <a:gd name="T77" fmla="*/ 0 h 1352"/>
                  <a:gd name="T78" fmla="*/ 0 w 4460"/>
                  <a:gd name="T79" fmla="*/ 0 h 1352"/>
                  <a:gd name="T80" fmla="*/ 0 w 4460"/>
                  <a:gd name="T81" fmla="*/ 0 h 1352"/>
                  <a:gd name="T82" fmla="*/ 0 w 4460"/>
                  <a:gd name="T83" fmla="*/ 0 h 1352"/>
                  <a:gd name="T84" fmla="*/ 0 w 4460"/>
                  <a:gd name="T85" fmla="*/ 0 h 1352"/>
                  <a:gd name="T86" fmla="*/ 0 w 4460"/>
                  <a:gd name="T87" fmla="*/ 0 h 1352"/>
                  <a:gd name="T88" fmla="*/ 0 w 4460"/>
                  <a:gd name="T89" fmla="*/ 0 h 13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0"/>
                  <a:gd name="T136" fmla="*/ 0 h 1352"/>
                  <a:gd name="T137" fmla="*/ 4460 w 4460"/>
                  <a:gd name="T138" fmla="*/ 1352 h 13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0" h="1352">
                    <a:moveTo>
                      <a:pt x="4215" y="1300"/>
                    </a:moveTo>
                    <a:lnTo>
                      <a:pt x="4435" y="973"/>
                    </a:lnTo>
                    <a:lnTo>
                      <a:pt x="4460" y="563"/>
                    </a:lnTo>
                    <a:lnTo>
                      <a:pt x="4207" y="310"/>
                    </a:lnTo>
                    <a:lnTo>
                      <a:pt x="4131" y="55"/>
                    </a:lnTo>
                    <a:lnTo>
                      <a:pt x="3918" y="283"/>
                    </a:lnTo>
                    <a:lnTo>
                      <a:pt x="3863" y="25"/>
                    </a:lnTo>
                    <a:lnTo>
                      <a:pt x="3711" y="278"/>
                    </a:lnTo>
                    <a:lnTo>
                      <a:pt x="3631" y="0"/>
                    </a:lnTo>
                    <a:lnTo>
                      <a:pt x="3464" y="278"/>
                    </a:lnTo>
                    <a:lnTo>
                      <a:pt x="3416" y="6"/>
                    </a:lnTo>
                    <a:lnTo>
                      <a:pt x="3209" y="86"/>
                    </a:lnTo>
                    <a:lnTo>
                      <a:pt x="2947" y="27"/>
                    </a:lnTo>
                    <a:lnTo>
                      <a:pt x="2751" y="232"/>
                    </a:lnTo>
                    <a:lnTo>
                      <a:pt x="2319" y="327"/>
                    </a:lnTo>
                    <a:lnTo>
                      <a:pt x="951" y="270"/>
                    </a:lnTo>
                    <a:lnTo>
                      <a:pt x="855" y="27"/>
                    </a:lnTo>
                    <a:lnTo>
                      <a:pt x="473" y="139"/>
                    </a:lnTo>
                    <a:lnTo>
                      <a:pt x="127" y="416"/>
                    </a:lnTo>
                    <a:lnTo>
                      <a:pt x="0" y="762"/>
                    </a:lnTo>
                    <a:lnTo>
                      <a:pt x="68" y="1108"/>
                    </a:lnTo>
                    <a:lnTo>
                      <a:pt x="354" y="1257"/>
                    </a:lnTo>
                    <a:lnTo>
                      <a:pt x="405" y="1065"/>
                    </a:lnTo>
                    <a:lnTo>
                      <a:pt x="544" y="901"/>
                    </a:lnTo>
                    <a:lnTo>
                      <a:pt x="726" y="823"/>
                    </a:lnTo>
                    <a:lnTo>
                      <a:pt x="926" y="806"/>
                    </a:lnTo>
                    <a:lnTo>
                      <a:pt x="1125" y="874"/>
                    </a:lnTo>
                    <a:lnTo>
                      <a:pt x="1264" y="983"/>
                    </a:lnTo>
                    <a:lnTo>
                      <a:pt x="1357" y="1161"/>
                    </a:lnTo>
                    <a:lnTo>
                      <a:pt x="1382" y="1352"/>
                    </a:lnTo>
                    <a:lnTo>
                      <a:pt x="3304" y="1331"/>
                    </a:lnTo>
                    <a:lnTo>
                      <a:pt x="3295" y="1097"/>
                    </a:lnTo>
                    <a:lnTo>
                      <a:pt x="3317" y="912"/>
                    </a:lnTo>
                    <a:lnTo>
                      <a:pt x="3357" y="783"/>
                    </a:lnTo>
                    <a:lnTo>
                      <a:pt x="3452" y="671"/>
                    </a:lnTo>
                    <a:lnTo>
                      <a:pt x="3551" y="622"/>
                    </a:lnTo>
                    <a:lnTo>
                      <a:pt x="3665" y="608"/>
                    </a:lnTo>
                    <a:lnTo>
                      <a:pt x="3749" y="624"/>
                    </a:lnTo>
                    <a:lnTo>
                      <a:pt x="3844" y="662"/>
                    </a:lnTo>
                    <a:lnTo>
                      <a:pt x="3905" y="722"/>
                    </a:lnTo>
                    <a:lnTo>
                      <a:pt x="3950" y="812"/>
                    </a:lnTo>
                    <a:lnTo>
                      <a:pt x="3977" y="987"/>
                    </a:lnTo>
                    <a:lnTo>
                      <a:pt x="4004" y="1325"/>
                    </a:lnTo>
                    <a:lnTo>
                      <a:pt x="4215" y="1300"/>
                    </a:lnTo>
                    <a:close/>
                  </a:path>
                </a:pathLst>
              </a:custGeom>
              <a:solidFill>
                <a:schemeClr val="bg1"/>
              </a:solidFill>
              <a:ln w="9525">
                <a:solidFill>
                  <a:schemeClr val="bg1"/>
                </a:solidFill>
                <a:round/>
                <a:headEnd/>
                <a:tailEnd/>
              </a:ln>
            </p:spPr>
            <p:txBody>
              <a:bodyPr/>
              <a:lstStyle/>
              <a:p>
                <a:endParaRPr lang="en-US"/>
              </a:p>
            </p:txBody>
          </p:sp>
          <p:sp>
            <p:nvSpPr>
              <p:cNvPr id="16424" name="Freeform 41"/>
              <p:cNvSpPr>
                <a:spLocks/>
              </p:cNvSpPr>
              <p:nvPr/>
            </p:nvSpPr>
            <p:spPr bwMode="auto">
              <a:xfrm>
                <a:off x="4419" y="792"/>
                <a:ext cx="104" cy="166"/>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5" name="Freeform 42"/>
              <p:cNvSpPr>
                <a:spLocks/>
              </p:cNvSpPr>
              <p:nvPr/>
            </p:nvSpPr>
            <p:spPr bwMode="auto">
              <a:xfrm>
                <a:off x="4435" y="926"/>
                <a:ext cx="22" cy="2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6" name="Freeform 43"/>
              <p:cNvSpPr>
                <a:spLocks/>
              </p:cNvSpPr>
              <p:nvPr/>
            </p:nvSpPr>
            <p:spPr bwMode="auto">
              <a:xfrm>
                <a:off x="3936" y="832"/>
                <a:ext cx="131" cy="132"/>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7" name="Freeform 44"/>
              <p:cNvSpPr>
                <a:spLocks/>
              </p:cNvSpPr>
              <p:nvPr/>
            </p:nvSpPr>
            <p:spPr bwMode="auto">
              <a:xfrm>
                <a:off x="3964" y="941"/>
                <a:ext cx="25" cy="16"/>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8" name="Freeform 45"/>
              <p:cNvSpPr>
                <a:spLocks/>
              </p:cNvSpPr>
              <p:nvPr/>
            </p:nvSpPr>
            <p:spPr bwMode="auto">
              <a:xfrm>
                <a:off x="3993" y="552"/>
                <a:ext cx="383" cy="203"/>
              </a:xfrm>
              <a:custGeom>
                <a:avLst/>
                <a:gdLst>
                  <a:gd name="T0" fmla="*/ 0 w 2251"/>
                  <a:gd name="T1" fmla="*/ 0 h 1197"/>
                  <a:gd name="T2" fmla="*/ 0 w 2251"/>
                  <a:gd name="T3" fmla="*/ 0 h 1197"/>
                  <a:gd name="T4" fmla="*/ 0 w 2251"/>
                  <a:gd name="T5" fmla="*/ 0 h 1197"/>
                  <a:gd name="T6" fmla="*/ 0 w 2251"/>
                  <a:gd name="T7" fmla="*/ 0 h 1197"/>
                  <a:gd name="T8" fmla="*/ 0 w 2251"/>
                  <a:gd name="T9" fmla="*/ 0 h 1197"/>
                  <a:gd name="T10" fmla="*/ 0 w 2251"/>
                  <a:gd name="T11" fmla="*/ 0 h 1197"/>
                  <a:gd name="T12" fmla="*/ 0 w 2251"/>
                  <a:gd name="T13" fmla="*/ 0 h 1197"/>
                  <a:gd name="T14" fmla="*/ 0 w 2251"/>
                  <a:gd name="T15" fmla="*/ 0 h 1197"/>
                  <a:gd name="T16" fmla="*/ 0 w 2251"/>
                  <a:gd name="T17" fmla="*/ 0 h 1197"/>
                  <a:gd name="T18" fmla="*/ 0 w 2251"/>
                  <a:gd name="T19" fmla="*/ 0 h 1197"/>
                  <a:gd name="T20" fmla="*/ 0 w 2251"/>
                  <a:gd name="T21" fmla="*/ 0 h 1197"/>
                  <a:gd name="T22" fmla="*/ 0 w 2251"/>
                  <a:gd name="T23" fmla="*/ 0 h 1197"/>
                  <a:gd name="T24" fmla="*/ 0 w 2251"/>
                  <a:gd name="T25" fmla="*/ 0 h 1197"/>
                  <a:gd name="T26" fmla="*/ 0 w 2251"/>
                  <a:gd name="T27" fmla="*/ 0 h 1197"/>
                  <a:gd name="T28" fmla="*/ 0 w 2251"/>
                  <a:gd name="T29" fmla="*/ 0 h 1197"/>
                  <a:gd name="T30" fmla="*/ 0 w 2251"/>
                  <a:gd name="T31" fmla="*/ 0 h 1197"/>
                  <a:gd name="T32" fmla="*/ 0 w 2251"/>
                  <a:gd name="T33" fmla="*/ 0 h 1197"/>
                  <a:gd name="T34" fmla="*/ 0 w 2251"/>
                  <a:gd name="T35" fmla="*/ 0 h 1197"/>
                  <a:gd name="T36" fmla="*/ 0 w 2251"/>
                  <a:gd name="T37" fmla="*/ 0 h 1197"/>
                  <a:gd name="T38" fmla="*/ 0 w 2251"/>
                  <a:gd name="T39" fmla="*/ 0 h 1197"/>
                  <a:gd name="T40" fmla="*/ 0 w 2251"/>
                  <a:gd name="T41" fmla="*/ 0 h 1197"/>
                  <a:gd name="T42" fmla="*/ 0 w 2251"/>
                  <a:gd name="T43" fmla="*/ 0 h 1197"/>
                  <a:gd name="T44" fmla="*/ 0 w 2251"/>
                  <a:gd name="T45" fmla="*/ 0 h 1197"/>
                  <a:gd name="T46" fmla="*/ 0 w 2251"/>
                  <a:gd name="T47" fmla="*/ 0 h 1197"/>
                  <a:gd name="T48" fmla="*/ 0 w 2251"/>
                  <a:gd name="T49" fmla="*/ 0 h 1197"/>
                  <a:gd name="T50" fmla="*/ 0 w 2251"/>
                  <a:gd name="T51" fmla="*/ 0 h 1197"/>
                  <a:gd name="T52" fmla="*/ 0 w 2251"/>
                  <a:gd name="T53" fmla="*/ 0 h 1197"/>
                  <a:gd name="T54" fmla="*/ 0 w 2251"/>
                  <a:gd name="T55" fmla="*/ 0 h 1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51"/>
                  <a:gd name="T85" fmla="*/ 0 h 1197"/>
                  <a:gd name="T86" fmla="*/ 2251 w 2251"/>
                  <a:gd name="T87" fmla="*/ 1197 h 119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51" h="1197">
                    <a:moveTo>
                      <a:pt x="2251" y="870"/>
                    </a:moveTo>
                    <a:lnTo>
                      <a:pt x="1989" y="85"/>
                    </a:lnTo>
                    <a:lnTo>
                      <a:pt x="1846" y="20"/>
                    </a:lnTo>
                    <a:lnTo>
                      <a:pt x="1540" y="0"/>
                    </a:lnTo>
                    <a:lnTo>
                      <a:pt x="871" y="26"/>
                    </a:lnTo>
                    <a:lnTo>
                      <a:pt x="654" y="41"/>
                    </a:lnTo>
                    <a:lnTo>
                      <a:pt x="511" y="53"/>
                    </a:lnTo>
                    <a:lnTo>
                      <a:pt x="388" y="66"/>
                    </a:lnTo>
                    <a:lnTo>
                      <a:pt x="266" y="110"/>
                    </a:lnTo>
                    <a:lnTo>
                      <a:pt x="188" y="163"/>
                    </a:lnTo>
                    <a:lnTo>
                      <a:pt x="125" y="235"/>
                    </a:lnTo>
                    <a:lnTo>
                      <a:pt x="84" y="336"/>
                    </a:lnTo>
                    <a:lnTo>
                      <a:pt x="68" y="433"/>
                    </a:lnTo>
                    <a:lnTo>
                      <a:pt x="0" y="823"/>
                    </a:lnTo>
                    <a:lnTo>
                      <a:pt x="201" y="1174"/>
                    </a:lnTo>
                    <a:lnTo>
                      <a:pt x="295" y="494"/>
                    </a:lnTo>
                    <a:lnTo>
                      <a:pt x="335" y="403"/>
                    </a:lnTo>
                    <a:lnTo>
                      <a:pt x="395" y="338"/>
                    </a:lnTo>
                    <a:lnTo>
                      <a:pt x="477" y="287"/>
                    </a:lnTo>
                    <a:lnTo>
                      <a:pt x="565" y="262"/>
                    </a:lnTo>
                    <a:lnTo>
                      <a:pt x="960" y="226"/>
                    </a:lnTo>
                    <a:lnTo>
                      <a:pt x="960" y="1197"/>
                    </a:lnTo>
                    <a:lnTo>
                      <a:pt x="1103" y="1197"/>
                    </a:lnTo>
                    <a:lnTo>
                      <a:pt x="1103" y="211"/>
                    </a:lnTo>
                    <a:lnTo>
                      <a:pt x="1914" y="211"/>
                    </a:lnTo>
                    <a:lnTo>
                      <a:pt x="2129" y="956"/>
                    </a:lnTo>
                    <a:lnTo>
                      <a:pt x="2251" y="870"/>
                    </a:lnTo>
                    <a:close/>
                  </a:path>
                </a:pathLst>
              </a:custGeom>
              <a:solidFill>
                <a:schemeClr val="bg1"/>
              </a:solidFill>
              <a:ln w="9525">
                <a:solidFill>
                  <a:schemeClr val="bg1"/>
                </a:solidFill>
                <a:round/>
                <a:headEnd/>
                <a:tailEnd/>
              </a:ln>
            </p:spPr>
            <p:txBody>
              <a:bodyPr/>
              <a:lstStyle/>
              <a:p>
                <a:endParaRPr lang="en-US"/>
              </a:p>
            </p:txBody>
          </p:sp>
          <p:sp>
            <p:nvSpPr>
              <p:cNvPr id="16429" name="Freeform 46"/>
              <p:cNvSpPr>
                <a:spLocks/>
              </p:cNvSpPr>
              <p:nvPr/>
            </p:nvSpPr>
            <p:spPr bwMode="auto">
              <a:xfrm>
                <a:off x="4290" y="651"/>
                <a:ext cx="47" cy="66"/>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0" name="Freeform 47"/>
              <p:cNvSpPr>
                <a:spLocks/>
              </p:cNvSpPr>
              <p:nvPr/>
            </p:nvSpPr>
            <p:spPr bwMode="auto">
              <a:xfrm>
                <a:off x="4292" y="70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1" name="Freeform 48"/>
              <p:cNvSpPr>
                <a:spLocks/>
              </p:cNvSpPr>
              <p:nvPr/>
            </p:nvSpPr>
            <p:spPr bwMode="auto">
              <a:xfrm>
                <a:off x="4297" y="670"/>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2" name="Freeform 49"/>
              <p:cNvSpPr>
                <a:spLocks/>
              </p:cNvSpPr>
              <p:nvPr/>
            </p:nvSpPr>
            <p:spPr bwMode="auto">
              <a:xfrm>
                <a:off x="4166" y="679"/>
                <a:ext cx="210" cy="202"/>
              </a:xfrm>
              <a:custGeom>
                <a:avLst/>
                <a:gdLst>
                  <a:gd name="T0" fmla="*/ 0 w 1238"/>
                  <a:gd name="T1" fmla="*/ 0 h 1191"/>
                  <a:gd name="T2" fmla="*/ 0 w 1238"/>
                  <a:gd name="T3" fmla="*/ 0 h 1191"/>
                  <a:gd name="T4" fmla="*/ 0 w 1238"/>
                  <a:gd name="T5" fmla="*/ 0 h 1191"/>
                  <a:gd name="T6" fmla="*/ 0 w 1238"/>
                  <a:gd name="T7" fmla="*/ 0 h 1191"/>
                  <a:gd name="T8" fmla="*/ 0 w 1238"/>
                  <a:gd name="T9" fmla="*/ 0 h 1191"/>
                  <a:gd name="T10" fmla="*/ 0 w 1238"/>
                  <a:gd name="T11" fmla="*/ 0 h 1191"/>
                  <a:gd name="T12" fmla="*/ 0 w 1238"/>
                  <a:gd name="T13" fmla="*/ 0 h 1191"/>
                  <a:gd name="T14" fmla="*/ 0 w 1238"/>
                  <a:gd name="T15" fmla="*/ 0 h 1191"/>
                  <a:gd name="T16" fmla="*/ 0 w 1238"/>
                  <a:gd name="T17" fmla="*/ 0 h 1191"/>
                  <a:gd name="T18" fmla="*/ 0 w 1238"/>
                  <a:gd name="T19" fmla="*/ 0 h 1191"/>
                  <a:gd name="T20" fmla="*/ 0 w 1238"/>
                  <a:gd name="T21" fmla="*/ 0 h 1191"/>
                  <a:gd name="T22" fmla="*/ 0 w 1238"/>
                  <a:gd name="T23" fmla="*/ 0 h 1191"/>
                  <a:gd name="T24" fmla="*/ 0 w 1238"/>
                  <a:gd name="T25" fmla="*/ 0 h 1191"/>
                  <a:gd name="T26" fmla="*/ 0 w 1238"/>
                  <a:gd name="T27" fmla="*/ 0 h 1191"/>
                  <a:gd name="T28" fmla="*/ 0 w 1238"/>
                  <a:gd name="T29" fmla="*/ 0 h 1191"/>
                  <a:gd name="T30" fmla="*/ 0 w 1238"/>
                  <a:gd name="T31" fmla="*/ 0 h 11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38"/>
                  <a:gd name="T49" fmla="*/ 0 h 1191"/>
                  <a:gd name="T50" fmla="*/ 1238 w 1238"/>
                  <a:gd name="T51" fmla="*/ 1191 h 11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38" h="1191">
                    <a:moveTo>
                      <a:pt x="1139" y="0"/>
                    </a:moveTo>
                    <a:lnTo>
                      <a:pt x="1213" y="212"/>
                    </a:lnTo>
                    <a:lnTo>
                      <a:pt x="1238" y="1017"/>
                    </a:lnTo>
                    <a:lnTo>
                      <a:pt x="1204" y="1119"/>
                    </a:lnTo>
                    <a:lnTo>
                      <a:pt x="1103" y="1180"/>
                    </a:lnTo>
                    <a:lnTo>
                      <a:pt x="10" y="1191"/>
                    </a:lnTo>
                    <a:lnTo>
                      <a:pt x="0" y="298"/>
                    </a:lnTo>
                    <a:lnTo>
                      <a:pt x="42" y="306"/>
                    </a:lnTo>
                    <a:lnTo>
                      <a:pt x="55" y="1157"/>
                    </a:lnTo>
                    <a:lnTo>
                      <a:pt x="1103" y="1136"/>
                    </a:lnTo>
                    <a:lnTo>
                      <a:pt x="1173" y="1091"/>
                    </a:lnTo>
                    <a:lnTo>
                      <a:pt x="1204" y="1001"/>
                    </a:lnTo>
                    <a:lnTo>
                      <a:pt x="1173" y="218"/>
                    </a:lnTo>
                    <a:lnTo>
                      <a:pt x="1120" y="43"/>
                    </a:lnTo>
                    <a:lnTo>
                      <a:pt x="11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3" name="Freeform 50"/>
              <p:cNvSpPr>
                <a:spLocks/>
              </p:cNvSpPr>
              <p:nvPr/>
            </p:nvSpPr>
            <p:spPr bwMode="auto">
              <a:xfrm>
                <a:off x="4552" y="777"/>
                <a:ext cx="30" cy="52"/>
              </a:xfrm>
              <a:custGeom>
                <a:avLst/>
                <a:gdLst>
                  <a:gd name="T0" fmla="*/ 0 w 183"/>
                  <a:gd name="T1" fmla="*/ 0 h 309"/>
                  <a:gd name="T2" fmla="*/ 0 w 183"/>
                  <a:gd name="T3" fmla="*/ 0 h 309"/>
                  <a:gd name="T4" fmla="*/ 0 w 183"/>
                  <a:gd name="T5" fmla="*/ 0 h 309"/>
                  <a:gd name="T6" fmla="*/ 0 w 183"/>
                  <a:gd name="T7" fmla="*/ 0 h 309"/>
                  <a:gd name="T8" fmla="*/ 0 w 183"/>
                  <a:gd name="T9" fmla="*/ 0 h 309"/>
                  <a:gd name="T10" fmla="*/ 0 w 183"/>
                  <a:gd name="T11" fmla="*/ 0 h 309"/>
                  <a:gd name="T12" fmla="*/ 0 w 183"/>
                  <a:gd name="T13" fmla="*/ 0 h 309"/>
                  <a:gd name="T14" fmla="*/ 0 w 183"/>
                  <a:gd name="T15" fmla="*/ 0 h 309"/>
                  <a:gd name="T16" fmla="*/ 0 w 183"/>
                  <a:gd name="T17" fmla="*/ 0 h 309"/>
                  <a:gd name="T18" fmla="*/ 0 w 183"/>
                  <a:gd name="T19" fmla="*/ 0 h 309"/>
                  <a:gd name="T20" fmla="*/ 0 w 183"/>
                  <a:gd name="T21" fmla="*/ 0 h 309"/>
                  <a:gd name="T22" fmla="*/ 0 w 183"/>
                  <a:gd name="T23" fmla="*/ 0 h 309"/>
                  <a:gd name="T24" fmla="*/ 0 w 183"/>
                  <a:gd name="T25" fmla="*/ 0 h 309"/>
                  <a:gd name="T26" fmla="*/ 0 w 183"/>
                  <a:gd name="T27" fmla="*/ 0 h 309"/>
                  <a:gd name="T28" fmla="*/ 0 w 183"/>
                  <a:gd name="T29" fmla="*/ 0 h 309"/>
                  <a:gd name="T30" fmla="*/ 0 w 183"/>
                  <a:gd name="T31" fmla="*/ 0 h 309"/>
                  <a:gd name="T32" fmla="*/ 0 w 183"/>
                  <a:gd name="T33" fmla="*/ 0 h 309"/>
                  <a:gd name="T34" fmla="*/ 0 w 183"/>
                  <a:gd name="T35" fmla="*/ 0 h 309"/>
                  <a:gd name="T36" fmla="*/ 0 w 183"/>
                  <a:gd name="T37" fmla="*/ 0 h 309"/>
                  <a:gd name="T38" fmla="*/ 0 w 183"/>
                  <a:gd name="T39" fmla="*/ 0 h 309"/>
                  <a:gd name="T40" fmla="*/ 0 w 183"/>
                  <a:gd name="T41" fmla="*/ 0 h 309"/>
                  <a:gd name="T42" fmla="*/ 0 w 183"/>
                  <a:gd name="T43" fmla="*/ 0 h 3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3"/>
                  <a:gd name="T67" fmla="*/ 0 h 309"/>
                  <a:gd name="T68" fmla="*/ 183 w 183"/>
                  <a:gd name="T69" fmla="*/ 309 h 30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3" h="309">
                    <a:moveTo>
                      <a:pt x="97" y="304"/>
                    </a:moveTo>
                    <a:lnTo>
                      <a:pt x="124" y="309"/>
                    </a:lnTo>
                    <a:lnTo>
                      <a:pt x="149" y="300"/>
                    </a:lnTo>
                    <a:lnTo>
                      <a:pt x="170" y="275"/>
                    </a:lnTo>
                    <a:lnTo>
                      <a:pt x="179" y="239"/>
                    </a:lnTo>
                    <a:lnTo>
                      <a:pt x="183" y="193"/>
                    </a:lnTo>
                    <a:lnTo>
                      <a:pt x="177" y="146"/>
                    </a:lnTo>
                    <a:lnTo>
                      <a:pt x="164" y="98"/>
                    </a:lnTo>
                    <a:lnTo>
                      <a:pt x="143" y="57"/>
                    </a:lnTo>
                    <a:lnTo>
                      <a:pt x="116" y="24"/>
                    </a:lnTo>
                    <a:lnTo>
                      <a:pt x="88" y="5"/>
                    </a:lnTo>
                    <a:lnTo>
                      <a:pt x="61" y="0"/>
                    </a:lnTo>
                    <a:lnTo>
                      <a:pt x="35" y="9"/>
                    </a:lnTo>
                    <a:lnTo>
                      <a:pt x="16" y="34"/>
                    </a:lnTo>
                    <a:lnTo>
                      <a:pt x="4" y="70"/>
                    </a:lnTo>
                    <a:lnTo>
                      <a:pt x="0" y="114"/>
                    </a:lnTo>
                    <a:lnTo>
                      <a:pt x="8" y="161"/>
                    </a:lnTo>
                    <a:lnTo>
                      <a:pt x="21" y="211"/>
                    </a:lnTo>
                    <a:lnTo>
                      <a:pt x="42" y="250"/>
                    </a:lnTo>
                    <a:lnTo>
                      <a:pt x="69" y="285"/>
                    </a:lnTo>
                    <a:lnTo>
                      <a:pt x="97" y="304"/>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4" name="Freeform 51"/>
              <p:cNvSpPr>
                <a:spLocks/>
              </p:cNvSpPr>
              <p:nvPr/>
            </p:nvSpPr>
            <p:spPr bwMode="auto">
              <a:xfrm>
                <a:off x="4557" y="800"/>
                <a:ext cx="12" cy="14"/>
              </a:xfrm>
              <a:custGeom>
                <a:avLst/>
                <a:gdLst>
                  <a:gd name="T0" fmla="*/ 0 w 68"/>
                  <a:gd name="T1" fmla="*/ 0 h 82"/>
                  <a:gd name="T2" fmla="*/ 0 w 68"/>
                  <a:gd name="T3" fmla="*/ 0 h 82"/>
                  <a:gd name="T4" fmla="*/ 0 w 68"/>
                  <a:gd name="T5" fmla="*/ 0 h 82"/>
                  <a:gd name="T6" fmla="*/ 0 w 68"/>
                  <a:gd name="T7" fmla="*/ 0 h 82"/>
                  <a:gd name="T8" fmla="*/ 0 w 68"/>
                  <a:gd name="T9" fmla="*/ 0 h 82"/>
                  <a:gd name="T10" fmla="*/ 0 w 68"/>
                  <a:gd name="T11" fmla="*/ 0 h 82"/>
                  <a:gd name="T12" fmla="*/ 0 60000 65536"/>
                  <a:gd name="T13" fmla="*/ 0 60000 65536"/>
                  <a:gd name="T14" fmla="*/ 0 60000 65536"/>
                  <a:gd name="T15" fmla="*/ 0 60000 65536"/>
                  <a:gd name="T16" fmla="*/ 0 60000 65536"/>
                  <a:gd name="T17" fmla="*/ 0 60000 65536"/>
                  <a:gd name="T18" fmla="*/ 0 w 68"/>
                  <a:gd name="T19" fmla="*/ 0 h 82"/>
                  <a:gd name="T20" fmla="*/ 68 w 68"/>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68" h="82">
                    <a:moveTo>
                      <a:pt x="0" y="33"/>
                    </a:moveTo>
                    <a:lnTo>
                      <a:pt x="47" y="0"/>
                    </a:lnTo>
                    <a:lnTo>
                      <a:pt x="68" y="82"/>
                    </a:lnTo>
                    <a:lnTo>
                      <a:pt x="22" y="82"/>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507252" name="AutoShape 52"/>
            <p:cNvSpPr>
              <a:spLocks noChangeArrowheads="1"/>
            </p:cNvSpPr>
            <p:nvPr/>
          </p:nvSpPr>
          <p:spPr bwMode="auto">
            <a:xfrm rot="-1800000">
              <a:off x="4353" y="455"/>
              <a:ext cx="98" cy="93"/>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dirty="0"/>
            </a:p>
          </p:txBody>
        </p:sp>
        <p:sp>
          <p:nvSpPr>
            <p:cNvPr id="3507253" name="AutoShape 53"/>
            <p:cNvSpPr>
              <a:spLocks noChangeArrowheads="1"/>
            </p:cNvSpPr>
            <p:nvPr/>
          </p:nvSpPr>
          <p:spPr bwMode="auto">
            <a:xfrm rot="795858">
              <a:off x="4507" y="462"/>
              <a:ext cx="98" cy="93"/>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dirty="0"/>
            </a:p>
          </p:txBody>
        </p:sp>
        <p:sp>
          <p:nvSpPr>
            <p:cNvPr id="16421" name="Line 54"/>
            <p:cNvSpPr>
              <a:spLocks noChangeShapeType="1"/>
            </p:cNvSpPr>
            <p:nvPr/>
          </p:nvSpPr>
          <p:spPr bwMode="auto">
            <a:xfrm flipH="1" flipV="1">
              <a:off x="4422" y="543"/>
              <a:ext cx="33" cy="10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22" name="Line 55"/>
            <p:cNvSpPr>
              <a:spLocks noChangeShapeType="1"/>
            </p:cNvSpPr>
            <p:nvPr/>
          </p:nvSpPr>
          <p:spPr bwMode="auto">
            <a:xfrm flipV="1">
              <a:off x="4488" y="552"/>
              <a:ext cx="57" cy="10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6393" name="Group 56"/>
          <p:cNvGrpSpPr>
            <a:grpSpLocks/>
          </p:cNvGrpSpPr>
          <p:nvPr/>
        </p:nvGrpSpPr>
        <p:grpSpPr bwMode="auto">
          <a:xfrm>
            <a:off x="7440613" y="1235075"/>
            <a:ext cx="820737" cy="1054100"/>
            <a:chOff x="3827" y="345"/>
            <a:chExt cx="804" cy="1032"/>
          </a:xfrm>
        </p:grpSpPr>
        <p:sp>
          <p:nvSpPr>
            <p:cNvPr id="16399" name="Freeform 57"/>
            <p:cNvSpPr>
              <a:spLocks/>
            </p:cNvSpPr>
            <p:nvPr/>
          </p:nvSpPr>
          <p:spPr bwMode="auto">
            <a:xfrm>
              <a:off x="3827" y="345"/>
              <a:ext cx="804" cy="1032"/>
            </a:xfrm>
            <a:custGeom>
              <a:avLst/>
              <a:gdLst>
                <a:gd name="T0" fmla="*/ 81 w 1052"/>
                <a:gd name="T1" fmla="*/ 204 h 1352"/>
                <a:gd name="T2" fmla="*/ 46 w 1052"/>
                <a:gd name="T3" fmla="*/ 176 h 1352"/>
                <a:gd name="T4" fmla="*/ 15 w 1052"/>
                <a:gd name="T5" fmla="*/ 135 h 1352"/>
                <a:gd name="T6" fmla="*/ 2 w 1052"/>
                <a:gd name="T7" fmla="*/ 92 h 1352"/>
                <a:gd name="T8" fmla="*/ 0 w 1052"/>
                <a:gd name="T9" fmla="*/ 47 h 1352"/>
                <a:gd name="T10" fmla="*/ 0 w 1052"/>
                <a:gd name="T11" fmla="*/ 12 h 1352"/>
                <a:gd name="T12" fmla="*/ 15 w 1052"/>
                <a:gd name="T13" fmla="*/ 18 h 1352"/>
                <a:gd name="T14" fmla="*/ 41 w 1052"/>
                <a:gd name="T15" fmla="*/ 18 h 1352"/>
                <a:gd name="T16" fmla="*/ 60 w 1052"/>
                <a:gd name="T17" fmla="*/ 14 h 1352"/>
                <a:gd name="T18" fmla="*/ 81 w 1052"/>
                <a:gd name="T19" fmla="*/ 0 h 1352"/>
                <a:gd name="T20" fmla="*/ 98 w 1052"/>
                <a:gd name="T21" fmla="*/ 10 h 1352"/>
                <a:gd name="T22" fmla="*/ 123 w 1052"/>
                <a:gd name="T23" fmla="*/ 19 h 1352"/>
                <a:gd name="T24" fmla="*/ 160 w 1052"/>
                <a:gd name="T25" fmla="*/ 14 h 1352"/>
                <a:gd name="T26" fmla="*/ 158 w 1052"/>
                <a:gd name="T27" fmla="*/ 85 h 1352"/>
                <a:gd name="T28" fmla="*/ 154 w 1052"/>
                <a:gd name="T29" fmla="*/ 114 h 1352"/>
                <a:gd name="T30" fmla="*/ 135 w 1052"/>
                <a:gd name="T31" fmla="*/ 153 h 1352"/>
                <a:gd name="T32" fmla="*/ 103 w 1052"/>
                <a:gd name="T33" fmla="*/ 188 h 1352"/>
                <a:gd name="T34" fmla="*/ 81 w 1052"/>
                <a:gd name="T35" fmla="*/ 20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6400" name="Group 58"/>
            <p:cNvGrpSpPr>
              <a:grpSpLocks/>
            </p:cNvGrpSpPr>
            <p:nvPr/>
          </p:nvGrpSpPr>
          <p:grpSpPr bwMode="auto">
            <a:xfrm>
              <a:off x="3868" y="552"/>
              <a:ext cx="726" cy="412"/>
              <a:chOff x="3853" y="552"/>
              <a:chExt cx="759" cy="412"/>
            </a:xfrm>
          </p:grpSpPr>
          <p:sp>
            <p:nvSpPr>
              <p:cNvPr id="16405" name="Freeform 59"/>
              <p:cNvSpPr>
                <a:spLocks/>
              </p:cNvSpPr>
              <p:nvPr/>
            </p:nvSpPr>
            <p:spPr bwMode="auto">
              <a:xfrm>
                <a:off x="3853" y="673"/>
                <a:ext cx="759" cy="230"/>
              </a:xfrm>
              <a:custGeom>
                <a:avLst/>
                <a:gdLst>
                  <a:gd name="T0" fmla="*/ 0 w 4460"/>
                  <a:gd name="T1" fmla="*/ 0 h 1352"/>
                  <a:gd name="T2" fmla="*/ 0 w 4460"/>
                  <a:gd name="T3" fmla="*/ 0 h 1352"/>
                  <a:gd name="T4" fmla="*/ 0 w 4460"/>
                  <a:gd name="T5" fmla="*/ 0 h 1352"/>
                  <a:gd name="T6" fmla="*/ 0 w 4460"/>
                  <a:gd name="T7" fmla="*/ 0 h 1352"/>
                  <a:gd name="T8" fmla="*/ 0 w 4460"/>
                  <a:gd name="T9" fmla="*/ 0 h 1352"/>
                  <a:gd name="T10" fmla="*/ 0 w 4460"/>
                  <a:gd name="T11" fmla="*/ 0 h 1352"/>
                  <a:gd name="T12" fmla="*/ 0 w 4460"/>
                  <a:gd name="T13" fmla="*/ 0 h 1352"/>
                  <a:gd name="T14" fmla="*/ 0 w 4460"/>
                  <a:gd name="T15" fmla="*/ 0 h 1352"/>
                  <a:gd name="T16" fmla="*/ 0 w 4460"/>
                  <a:gd name="T17" fmla="*/ 0 h 1352"/>
                  <a:gd name="T18" fmla="*/ 0 w 4460"/>
                  <a:gd name="T19" fmla="*/ 0 h 1352"/>
                  <a:gd name="T20" fmla="*/ 0 w 4460"/>
                  <a:gd name="T21" fmla="*/ 0 h 1352"/>
                  <a:gd name="T22" fmla="*/ 0 w 4460"/>
                  <a:gd name="T23" fmla="*/ 0 h 1352"/>
                  <a:gd name="T24" fmla="*/ 0 w 4460"/>
                  <a:gd name="T25" fmla="*/ 0 h 1352"/>
                  <a:gd name="T26" fmla="*/ 0 w 4460"/>
                  <a:gd name="T27" fmla="*/ 0 h 1352"/>
                  <a:gd name="T28" fmla="*/ 0 w 4460"/>
                  <a:gd name="T29" fmla="*/ 0 h 1352"/>
                  <a:gd name="T30" fmla="*/ 0 w 4460"/>
                  <a:gd name="T31" fmla="*/ 0 h 1352"/>
                  <a:gd name="T32" fmla="*/ 0 w 4460"/>
                  <a:gd name="T33" fmla="*/ 0 h 1352"/>
                  <a:gd name="T34" fmla="*/ 0 w 4460"/>
                  <a:gd name="T35" fmla="*/ 0 h 1352"/>
                  <a:gd name="T36" fmla="*/ 0 w 4460"/>
                  <a:gd name="T37" fmla="*/ 0 h 1352"/>
                  <a:gd name="T38" fmla="*/ 0 w 4460"/>
                  <a:gd name="T39" fmla="*/ 0 h 1352"/>
                  <a:gd name="T40" fmla="*/ 0 w 4460"/>
                  <a:gd name="T41" fmla="*/ 0 h 1352"/>
                  <a:gd name="T42" fmla="*/ 0 w 4460"/>
                  <a:gd name="T43" fmla="*/ 0 h 1352"/>
                  <a:gd name="T44" fmla="*/ 0 w 4460"/>
                  <a:gd name="T45" fmla="*/ 0 h 1352"/>
                  <a:gd name="T46" fmla="*/ 0 w 4460"/>
                  <a:gd name="T47" fmla="*/ 0 h 1352"/>
                  <a:gd name="T48" fmla="*/ 0 w 4460"/>
                  <a:gd name="T49" fmla="*/ 0 h 1352"/>
                  <a:gd name="T50" fmla="*/ 0 w 4460"/>
                  <a:gd name="T51" fmla="*/ 0 h 1352"/>
                  <a:gd name="T52" fmla="*/ 0 w 4460"/>
                  <a:gd name="T53" fmla="*/ 0 h 1352"/>
                  <a:gd name="T54" fmla="*/ 0 w 4460"/>
                  <a:gd name="T55" fmla="*/ 0 h 1352"/>
                  <a:gd name="T56" fmla="*/ 0 w 4460"/>
                  <a:gd name="T57" fmla="*/ 0 h 1352"/>
                  <a:gd name="T58" fmla="*/ 0 w 4460"/>
                  <a:gd name="T59" fmla="*/ 0 h 1352"/>
                  <a:gd name="T60" fmla="*/ 0 w 4460"/>
                  <a:gd name="T61" fmla="*/ 0 h 1352"/>
                  <a:gd name="T62" fmla="*/ 0 w 4460"/>
                  <a:gd name="T63" fmla="*/ 0 h 1352"/>
                  <a:gd name="T64" fmla="*/ 0 w 4460"/>
                  <a:gd name="T65" fmla="*/ 0 h 1352"/>
                  <a:gd name="T66" fmla="*/ 0 w 4460"/>
                  <a:gd name="T67" fmla="*/ 0 h 1352"/>
                  <a:gd name="T68" fmla="*/ 0 w 4460"/>
                  <a:gd name="T69" fmla="*/ 0 h 1352"/>
                  <a:gd name="T70" fmla="*/ 0 w 4460"/>
                  <a:gd name="T71" fmla="*/ 0 h 1352"/>
                  <a:gd name="T72" fmla="*/ 0 w 4460"/>
                  <a:gd name="T73" fmla="*/ 0 h 1352"/>
                  <a:gd name="T74" fmla="*/ 0 w 4460"/>
                  <a:gd name="T75" fmla="*/ 0 h 1352"/>
                  <a:gd name="T76" fmla="*/ 0 w 4460"/>
                  <a:gd name="T77" fmla="*/ 0 h 1352"/>
                  <a:gd name="T78" fmla="*/ 0 w 4460"/>
                  <a:gd name="T79" fmla="*/ 0 h 1352"/>
                  <a:gd name="T80" fmla="*/ 0 w 4460"/>
                  <a:gd name="T81" fmla="*/ 0 h 1352"/>
                  <a:gd name="T82" fmla="*/ 0 w 4460"/>
                  <a:gd name="T83" fmla="*/ 0 h 1352"/>
                  <a:gd name="T84" fmla="*/ 0 w 4460"/>
                  <a:gd name="T85" fmla="*/ 0 h 1352"/>
                  <a:gd name="T86" fmla="*/ 0 w 4460"/>
                  <a:gd name="T87" fmla="*/ 0 h 1352"/>
                  <a:gd name="T88" fmla="*/ 0 w 4460"/>
                  <a:gd name="T89" fmla="*/ 0 h 13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0"/>
                  <a:gd name="T136" fmla="*/ 0 h 1352"/>
                  <a:gd name="T137" fmla="*/ 4460 w 4460"/>
                  <a:gd name="T138" fmla="*/ 1352 h 13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0" h="1352">
                    <a:moveTo>
                      <a:pt x="4215" y="1300"/>
                    </a:moveTo>
                    <a:lnTo>
                      <a:pt x="4435" y="973"/>
                    </a:lnTo>
                    <a:lnTo>
                      <a:pt x="4460" y="563"/>
                    </a:lnTo>
                    <a:lnTo>
                      <a:pt x="4207" y="310"/>
                    </a:lnTo>
                    <a:lnTo>
                      <a:pt x="4131" y="55"/>
                    </a:lnTo>
                    <a:lnTo>
                      <a:pt x="3918" y="283"/>
                    </a:lnTo>
                    <a:lnTo>
                      <a:pt x="3863" y="25"/>
                    </a:lnTo>
                    <a:lnTo>
                      <a:pt x="3711" y="278"/>
                    </a:lnTo>
                    <a:lnTo>
                      <a:pt x="3631" y="0"/>
                    </a:lnTo>
                    <a:lnTo>
                      <a:pt x="3464" y="278"/>
                    </a:lnTo>
                    <a:lnTo>
                      <a:pt x="3416" y="6"/>
                    </a:lnTo>
                    <a:lnTo>
                      <a:pt x="3209" y="86"/>
                    </a:lnTo>
                    <a:lnTo>
                      <a:pt x="2947" y="27"/>
                    </a:lnTo>
                    <a:lnTo>
                      <a:pt x="2751" y="232"/>
                    </a:lnTo>
                    <a:lnTo>
                      <a:pt x="2319" y="327"/>
                    </a:lnTo>
                    <a:lnTo>
                      <a:pt x="951" y="270"/>
                    </a:lnTo>
                    <a:lnTo>
                      <a:pt x="855" y="27"/>
                    </a:lnTo>
                    <a:lnTo>
                      <a:pt x="473" y="139"/>
                    </a:lnTo>
                    <a:lnTo>
                      <a:pt x="127" y="416"/>
                    </a:lnTo>
                    <a:lnTo>
                      <a:pt x="0" y="762"/>
                    </a:lnTo>
                    <a:lnTo>
                      <a:pt x="68" y="1108"/>
                    </a:lnTo>
                    <a:lnTo>
                      <a:pt x="354" y="1257"/>
                    </a:lnTo>
                    <a:lnTo>
                      <a:pt x="405" y="1065"/>
                    </a:lnTo>
                    <a:lnTo>
                      <a:pt x="544" y="901"/>
                    </a:lnTo>
                    <a:lnTo>
                      <a:pt x="726" y="823"/>
                    </a:lnTo>
                    <a:lnTo>
                      <a:pt x="926" y="806"/>
                    </a:lnTo>
                    <a:lnTo>
                      <a:pt x="1125" y="874"/>
                    </a:lnTo>
                    <a:lnTo>
                      <a:pt x="1264" y="983"/>
                    </a:lnTo>
                    <a:lnTo>
                      <a:pt x="1357" y="1161"/>
                    </a:lnTo>
                    <a:lnTo>
                      <a:pt x="1382" y="1352"/>
                    </a:lnTo>
                    <a:lnTo>
                      <a:pt x="3304" y="1331"/>
                    </a:lnTo>
                    <a:lnTo>
                      <a:pt x="3295" y="1097"/>
                    </a:lnTo>
                    <a:lnTo>
                      <a:pt x="3317" y="912"/>
                    </a:lnTo>
                    <a:lnTo>
                      <a:pt x="3357" y="783"/>
                    </a:lnTo>
                    <a:lnTo>
                      <a:pt x="3452" y="671"/>
                    </a:lnTo>
                    <a:lnTo>
                      <a:pt x="3551" y="622"/>
                    </a:lnTo>
                    <a:lnTo>
                      <a:pt x="3665" y="608"/>
                    </a:lnTo>
                    <a:lnTo>
                      <a:pt x="3749" y="624"/>
                    </a:lnTo>
                    <a:lnTo>
                      <a:pt x="3844" y="662"/>
                    </a:lnTo>
                    <a:lnTo>
                      <a:pt x="3905" y="722"/>
                    </a:lnTo>
                    <a:lnTo>
                      <a:pt x="3950" y="812"/>
                    </a:lnTo>
                    <a:lnTo>
                      <a:pt x="3977" y="987"/>
                    </a:lnTo>
                    <a:lnTo>
                      <a:pt x="4004" y="1325"/>
                    </a:lnTo>
                    <a:lnTo>
                      <a:pt x="4215" y="1300"/>
                    </a:lnTo>
                    <a:close/>
                  </a:path>
                </a:pathLst>
              </a:custGeom>
              <a:solidFill>
                <a:schemeClr val="bg1"/>
              </a:solidFill>
              <a:ln w="9525">
                <a:solidFill>
                  <a:schemeClr val="bg1"/>
                </a:solidFill>
                <a:round/>
                <a:headEnd/>
                <a:tailEnd/>
              </a:ln>
            </p:spPr>
            <p:txBody>
              <a:bodyPr/>
              <a:lstStyle/>
              <a:p>
                <a:endParaRPr lang="en-US"/>
              </a:p>
            </p:txBody>
          </p:sp>
          <p:sp>
            <p:nvSpPr>
              <p:cNvPr id="16406" name="Freeform 60"/>
              <p:cNvSpPr>
                <a:spLocks/>
              </p:cNvSpPr>
              <p:nvPr/>
            </p:nvSpPr>
            <p:spPr bwMode="auto">
              <a:xfrm>
                <a:off x="4419" y="792"/>
                <a:ext cx="104" cy="166"/>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7" name="Freeform 61"/>
              <p:cNvSpPr>
                <a:spLocks/>
              </p:cNvSpPr>
              <p:nvPr/>
            </p:nvSpPr>
            <p:spPr bwMode="auto">
              <a:xfrm>
                <a:off x="4435" y="926"/>
                <a:ext cx="22" cy="2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8" name="Freeform 62"/>
              <p:cNvSpPr>
                <a:spLocks/>
              </p:cNvSpPr>
              <p:nvPr/>
            </p:nvSpPr>
            <p:spPr bwMode="auto">
              <a:xfrm>
                <a:off x="3936" y="832"/>
                <a:ext cx="131" cy="132"/>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9" name="Freeform 63"/>
              <p:cNvSpPr>
                <a:spLocks/>
              </p:cNvSpPr>
              <p:nvPr/>
            </p:nvSpPr>
            <p:spPr bwMode="auto">
              <a:xfrm>
                <a:off x="3964" y="941"/>
                <a:ext cx="25" cy="16"/>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0" name="Freeform 64"/>
              <p:cNvSpPr>
                <a:spLocks/>
              </p:cNvSpPr>
              <p:nvPr/>
            </p:nvSpPr>
            <p:spPr bwMode="auto">
              <a:xfrm>
                <a:off x="3993" y="552"/>
                <a:ext cx="383" cy="203"/>
              </a:xfrm>
              <a:custGeom>
                <a:avLst/>
                <a:gdLst>
                  <a:gd name="T0" fmla="*/ 0 w 2251"/>
                  <a:gd name="T1" fmla="*/ 0 h 1197"/>
                  <a:gd name="T2" fmla="*/ 0 w 2251"/>
                  <a:gd name="T3" fmla="*/ 0 h 1197"/>
                  <a:gd name="T4" fmla="*/ 0 w 2251"/>
                  <a:gd name="T5" fmla="*/ 0 h 1197"/>
                  <a:gd name="T6" fmla="*/ 0 w 2251"/>
                  <a:gd name="T7" fmla="*/ 0 h 1197"/>
                  <a:gd name="T8" fmla="*/ 0 w 2251"/>
                  <a:gd name="T9" fmla="*/ 0 h 1197"/>
                  <a:gd name="T10" fmla="*/ 0 w 2251"/>
                  <a:gd name="T11" fmla="*/ 0 h 1197"/>
                  <a:gd name="T12" fmla="*/ 0 w 2251"/>
                  <a:gd name="T13" fmla="*/ 0 h 1197"/>
                  <a:gd name="T14" fmla="*/ 0 w 2251"/>
                  <a:gd name="T15" fmla="*/ 0 h 1197"/>
                  <a:gd name="T16" fmla="*/ 0 w 2251"/>
                  <a:gd name="T17" fmla="*/ 0 h 1197"/>
                  <a:gd name="T18" fmla="*/ 0 w 2251"/>
                  <a:gd name="T19" fmla="*/ 0 h 1197"/>
                  <a:gd name="T20" fmla="*/ 0 w 2251"/>
                  <a:gd name="T21" fmla="*/ 0 h 1197"/>
                  <a:gd name="T22" fmla="*/ 0 w 2251"/>
                  <a:gd name="T23" fmla="*/ 0 h 1197"/>
                  <a:gd name="T24" fmla="*/ 0 w 2251"/>
                  <a:gd name="T25" fmla="*/ 0 h 1197"/>
                  <a:gd name="T26" fmla="*/ 0 w 2251"/>
                  <a:gd name="T27" fmla="*/ 0 h 1197"/>
                  <a:gd name="T28" fmla="*/ 0 w 2251"/>
                  <a:gd name="T29" fmla="*/ 0 h 1197"/>
                  <a:gd name="T30" fmla="*/ 0 w 2251"/>
                  <a:gd name="T31" fmla="*/ 0 h 1197"/>
                  <a:gd name="T32" fmla="*/ 0 w 2251"/>
                  <a:gd name="T33" fmla="*/ 0 h 1197"/>
                  <a:gd name="T34" fmla="*/ 0 w 2251"/>
                  <a:gd name="T35" fmla="*/ 0 h 1197"/>
                  <a:gd name="T36" fmla="*/ 0 w 2251"/>
                  <a:gd name="T37" fmla="*/ 0 h 1197"/>
                  <a:gd name="T38" fmla="*/ 0 w 2251"/>
                  <a:gd name="T39" fmla="*/ 0 h 1197"/>
                  <a:gd name="T40" fmla="*/ 0 w 2251"/>
                  <a:gd name="T41" fmla="*/ 0 h 1197"/>
                  <a:gd name="T42" fmla="*/ 0 w 2251"/>
                  <a:gd name="T43" fmla="*/ 0 h 1197"/>
                  <a:gd name="T44" fmla="*/ 0 w 2251"/>
                  <a:gd name="T45" fmla="*/ 0 h 1197"/>
                  <a:gd name="T46" fmla="*/ 0 w 2251"/>
                  <a:gd name="T47" fmla="*/ 0 h 1197"/>
                  <a:gd name="T48" fmla="*/ 0 w 2251"/>
                  <a:gd name="T49" fmla="*/ 0 h 1197"/>
                  <a:gd name="T50" fmla="*/ 0 w 2251"/>
                  <a:gd name="T51" fmla="*/ 0 h 1197"/>
                  <a:gd name="T52" fmla="*/ 0 w 2251"/>
                  <a:gd name="T53" fmla="*/ 0 h 1197"/>
                  <a:gd name="T54" fmla="*/ 0 w 2251"/>
                  <a:gd name="T55" fmla="*/ 0 h 1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51"/>
                  <a:gd name="T85" fmla="*/ 0 h 1197"/>
                  <a:gd name="T86" fmla="*/ 2251 w 2251"/>
                  <a:gd name="T87" fmla="*/ 1197 h 119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51" h="1197">
                    <a:moveTo>
                      <a:pt x="2251" y="870"/>
                    </a:moveTo>
                    <a:lnTo>
                      <a:pt x="1989" y="85"/>
                    </a:lnTo>
                    <a:lnTo>
                      <a:pt x="1846" y="20"/>
                    </a:lnTo>
                    <a:lnTo>
                      <a:pt x="1540" y="0"/>
                    </a:lnTo>
                    <a:lnTo>
                      <a:pt x="871" y="26"/>
                    </a:lnTo>
                    <a:lnTo>
                      <a:pt x="654" y="41"/>
                    </a:lnTo>
                    <a:lnTo>
                      <a:pt x="511" y="53"/>
                    </a:lnTo>
                    <a:lnTo>
                      <a:pt x="388" y="66"/>
                    </a:lnTo>
                    <a:lnTo>
                      <a:pt x="266" y="110"/>
                    </a:lnTo>
                    <a:lnTo>
                      <a:pt x="188" y="163"/>
                    </a:lnTo>
                    <a:lnTo>
                      <a:pt x="125" y="235"/>
                    </a:lnTo>
                    <a:lnTo>
                      <a:pt x="84" y="336"/>
                    </a:lnTo>
                    <a:lnTo>
                      <a:pt x="68" y="433"/>
                    </a:lnTo>
                    <a:lnTo>
                      <a:pt x="0" y="823"/>
                    </a:lnTo>
                    <a:lnTo>
                      <a:pt x="201" y="1174"/>
                    </a:lnTo>
                    <a:lnTo>
                      <a:pt x="295" y="494"/>
                    </a:lnTo>
                    <a:lnTo>
                      <a:pt x="335" y="403"/>
                    </a:lnTo>
                    <a:lnTo>
                      <a:pt x="395" y="338"/>
                    </a:lnTo>
                    <a:lnTo>
                      <a:pt x="477" y="287"/>
                    </a:lnTo>
                    <a:lnTo>
                      <a:pt x="565" y="262"/>
                    </a:lnTo>
                    <a:lnTo>
                      <a:pt x="960" y="226"/>
                    </a:lnTo>
                    <a:lnTo>
                      <a:pt x="960" y="1197"/>
                    </a:lnTo>
                    <a:lnTo>
                      <a:pt x="1103" y="1197"/>
                    </a:lnTo>
                    <a:lnTo>
                      <a:pt x="1103" y="211"/>
                    </a:lnTo>
                    <a:lnTo>
                      <a:pt x="1914" y="211"/>
                    </a:lnTo>
                    <a:lnTo>
                      <a:pt x="2129" y="956"/>
                    </a:lnTo>
                    <a:lnTo>
                      <a:pt x="2251" y="870"/>
                    </a:lnTo>
                    <a:close/>
                  </a:path>
                </a:pathLst>
              </a:custGeom>
              <a:solidFill>
                <a:schemeClr val="bg1"/>
              </a:solidFill>
              <a:ln w="9525">
                <a:solidFill>
                  <a:schemeClr val="bg1"/>
                </a:solidFill>
                <a:round/>
                <a:headEnd/>
                <a:tailEnd/>
              </a:ln>
            </p:spPr>
            <p:txBody>
              <a:bodyPr/>
              <a:lstStyle/>
              <a:p>
                <a:endParaRPr lang="en-US"/>
              </a:p>
            </p:txBody>
          </p:sp>
          <p:sp>
            <p:nvSpPr>
              <p:cNvPr id="16411" name="Freeform 65"/>
              <p:cNvSpPr>
                <a:spLocks/>
              </p:cNvSpPr>
              <p:nvPr/>
            </p:nvSpPr>
            <p:spPr bwMode="auto">
              <a:xfrm>
                <a:off x="4290" y="651"/>
                <a:ext cx="47" cy="66"/>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2" name="Freeform 66"/>
              <p:cNvSpPr>
                <a:spLocks/>
              </p:cNvSpPr>
              <p:nvPr/>
            </p:nvSpPr>
            <p:spPr bwMode="auto">
              <a:xfrm>
                <a:off x="4292" y="70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3" name="Freeform 67"/>
              <p:cNvSpPr>
                <a:spLocks/>
              </p:cNvSpPr>
              <p:nvPr/>
            </p:nvSpPr>
            <p:spPr bwMode="auto">
              <a:xfrm>
                <a:off x="4297" y="670"/>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4" name="Freeform 68"/>
              <p:cNvSpPr>
                <a:spLocks/>
              </p:cNvSpPr>
              <p:nvPr/>
            </p:nvSpPr>
            <p:spPr bwMode="auto">
              <a:xfrm>
                <a:off x="4166" y="679"/>
                <a:ext cx="210" cy="202"/>
              </a:xfrm>
              <a:custGeom>
                <a:avLst/>
                <a:gdLst>
                  <a:gd name="T0" fmla="*/ 0 w 1238"/>
                  <a:gd name="T1" fmla="*/ 0 h 1191"/>
                  <a:gd name="T2" fmla="*/ 0 w 1238"/>
                  <a:gd name="T3" fmla="*/ 0 h 1191"/>
                  <a:gd name="T4" fmla="*/ 0 w 1238"/>
                  <a:gd name="T5" fmla="*/ 0 h 1191"/>
                  <a:gd name="T6" fmla="*/ 0 w 1238"/>
                  <a:gd name="T7" fmla="*/ 0 h 1191"/>
                  <a:gd name="T8" fmla="*/ 0 w 1238"/>
                  <a:gd name="T9" fmla="*/ 0 h 1191"/>
                  <a:gd name="T10" fmla="*/ 0 w 1238"/>
                  <a:gd name="T11" fmla="*/ 0 h 1191"/>
                  <a:gd name="T12" fmla="*/ 0 w 1238"/>
                  <a:gd name="T13" fmla="*/ 0 h 1191"/>
                  <a:gd name="T14" fmla="*/ 0 w 1238"/>
                  <a:gd name="T15" fmla="*/ 0 h 1191"/>
                  <a:gd name="T16" fmla="*/ 0 w 1238"/>
                  <a:gd name="T17" fmla="*/ 0 h 1191"/>
                  <a:gd name="T18" fmla="*/ 0 w 1238"/>
                  <a:gd name="T19" fmla="*/ 0 h 1191"/>
                  <a:gd name="T20" fmla="*/ 0 w 1238"/>
                  <a:gd name="T21" fmla="*/ 0 h 1191"/>
                  <a:gd name="T22" fmla="*/ 0 w 1238"/>
                  <a:gd name="T23" fmla="*/ 0 h 1191"/>
                  <a:gd name="T24" fmla="*/ 0 w 1238"/>
                  <a:gd name="T25" fmla="*/ 0 h 1191"/>
                  <a:gd name="T26" fmla="*/ 0 w 1238"/>
                  <a:gd name="T27" fmla="*/ 0 h 1191"/>
                  <a:gd name="T28" fmla="*/ 0 w 1238"/>
                  <a:gd name="T29" fmla="*/ 0 h 1191"/>
                  <a:gd name="T30" fmla="*/ 0 w 1238"/>
                  <a:gd name="T31" fmla="*/ 0 h 11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38"/>
                  <a:gd name="T49" fmla="*/ 0 h 1191"/>
                  <a:gd name="T50" fmla="*/ 1238 w 1238"/>
                  <a:gd name="T51" fmla="*/ 1191 h 11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38" h="1191">
                    <a:moveTo>
                      <a:pt x="1139" y="0"/>
                    </a:moveTo>
                    <a:lnTo>
                      <a:pt x="1213" y="212"/>
                    </a:lnTo>
                    <a:lnTo>
                      <a:pt x="1238" y="1017"/>
                    </a:lnTo>
                    <a:lnTo>
                      <a:pt x="1204" y="1119"/>
                    </a:lnTo>
                    <a:lnTo>
                      <a:pt x="1103" y="1180"/>
                    </a:lnTo>
                    <a:lnTo>
                      <a:pt x="10" y="1191"/>
                    </a:lnTo>
                    <a:lnTo>
                      <a:pt x="0" y="298"/>
                    </a:lnTo>
                    <a:lnTo>
                      <a:pt x="42" y="306"/>
                    </a:lnTo>
                    <a:lnTo>
                      <a:pt x="55" y="1157"/>
                    </a:lnTo>
                    <a:lnTo>
                      <a:pt x="1103" y="1136"/>
                    </a:lnTo>
                    <a:lnTo>
                      <a:pt x="1173" y="1091"/>
                    </a:lnTo>
                    <a:lnTo>
                      <a:pt x="1204" y="1001"/>
                    </a:lnTo>
                    <a:lnTo>
                      <a:pt x="1173" y="218"/>
                    </a:lnTo>
                    <a:lnTo>
                      <a:pt x="1120" y="43"/>
                    </a:lnTo>
                    <a:lnTo>
                      <a:pt x="11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5" name="Freeform 69"/>
              <p:cNvSpPr>
                <a:spLocks/>
              </p:cNvSpPr>
              <p:nvPr/>
            </p:nvSpPr>
            <p:spPr bwMode="auto">
              <a:xfrm>
                <a:off x="4552" y="777"/>
                <a:ext cx="30" cy="52"/>
              </a:xfrm>
              <a:custGeom>
                <a:avLst/>
                <a:gdLst>
                  <a:gd name="T0" fmla="*/ 0 w 183"/>
                  <a:gd name="T1" fmla="*/ 0 h 309"/>
                  <a:gd name="T2" fmla="*/ 0 w 183"/>
                  <a:gd name="T3" fmla="*/ 0 h 309"/>
                  <a:gd name="T4" fmla="*/ 0 w 183"/>
                  <a:gd name="T5" fmla="*/ 0 h 309"/>
                  <a:gd name="T6" fmla="*/ 0 w 183"/>
                  <a:gd name="T7" fmla="*/ 0 h 309"/>
                  <a:gd name="T8" fmla="*/ 0 w 183"/>
                  <a:gd name="T9" fmla="*/ 0 h 309"/>
                  <a:gd name="T10" fmla="*/ 0 w 183"/>
                  <a:gd name="T11" fmla="*/ 0 h 309"/>
                  <a:gd name="T12" fmla="*/ 0 w 183"/>
                  <a:gd name="T13" fmla="*/ 0 h 309"/>
                  <a:gd name="T14" fmla="*/ 0 w 183"/>
                  <a:gd name="T15" fmla="*/ 0 h 309"/>
                  <a:gd name="T16" fmla="*/ 0 w 183"/>
                  <a:gd name="T17" fmla="*/ 0 h 309"/>
                  <a:gd name="T18" fmla="*/ 0 w 183"/>
                  <a:gd name="T19" fmla="*/ 0 h 309"/>
                  <a:gd name="T20" fmla="*/ 0 w 183"/>
                  <a:gd name="T21" fmla="*/ 0 h 309"/>
                  <a:gd name="T22" fmla="*/ 0 w 183"/>
                  <a:gd name="T23" fmla="*/ 0 h 309"/>
                  <a:gd name="T24" fmla="*/ 0 w 183"/>
                  <a:gd name="T25" fmla="*/ 0 h 309"/>
                  <a:gd name="T26" fmla="*/ 0 w 183"/>
                  <a:gd name="T27" fmla="*/ 0 h 309"/>
                  <a:gd name="T28" fmla="*/ 0 w 183"/>
                  <a:gd name="T29" fmla="*/ 0 h 309"/>
                  <a:gd name="T30" fmla="*/ 0 w 183"/>
                  <a:gd name="T31" fmla="*/ 0 h 309"/>
                  <a:gd name="T32" fmla="*/ 0 w 183"/>
                  <a:gd name="T33" fmla="*/ 0 h 309"/>
                  <a:gd name="T34" fmla="*/ 0 w 183"/>
                  <a:gd name="T35" fmla="*/ 0 h 309"/>
                  <a:gd name="T36" fmla="*/ 0 w 183"/>
                  <a:gd name="T37" fmla="*/ 0 h 309"/>
                  <a:gd name="T38" fmla="*/ 0 w 183"/>
                  <a:gd name="T39" fmla="*/ 0 h 309"/>
                  <a:gd name="T40" fmla="*/ 0 w 183"/>
                  <a:gd name="T41" fmla="*/ 0 h 309"/>
                  <a:gd name="T42" fmla="*/ 0 w 183"/>
                  <a:gd name="T43" fmla="*/ 0 h 3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3"/>
                  <a:gd name="T67" fmla="*/ 0 h 309"/>
                  <a:gd name="T68" fmla="*/ 183 w 183"/>
                  <a:gd name="T69" fmla="*/ 309 h 30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3" h="309">
                    <a:moveTo>
                      <a:pt x="97" y="304"/>
                    </a:moveTo>
                    <a:lnTo>
                      <a:pt x="124" y="309"/>
                    </a:lnTo>
                    <a:lnTo>
                      <a:pt x="149" y="300"/>
                    </a:lnTo>
                    <a:lnTo>
                      <a:pt x="170" y="275"/>
                    </a:lnTo>
                    <a:lnTo>
                      <a:pt x="179" y="239"/>
                    </a:lnTo>
                    <a:lnTo>
                      <a:pt x="183" y="193"/>
                    </a:lnTo>
                    <a:lnTo>
                      <a:pt x="177" y="146"/>
                    </a:lnTo>
                    <a:lnTo>
                      <a:pt x="164" y="98"/>
                    </a:lnTo>
                    <a:lnTo>
                      <a:pt x="143" y="57"/>
                    </a:lnTo>
                    <a:lnTo>
                      <a:pt x="116" y="24"/>
                    </a:lnTo>
                    <a:lnTo>
                      <a:pt x="88" y="5"/>
                    </a:lnTo>
                    <a:lnTo>
                      <a:pt x="61" y="0"/>
                    </a:lnTo>
                    <a:lnTo>
                      <a:pt x="35" y="9"/>
                    </a:lnTo>
                    <a:lnTo>
                      <a:pt x="16" y="34"/>
                    </a:lnTo>
                    <a:lnTo>
                      <a:pt x="4" y="70"/>
                    </a:lnTo>
                    <a:lnTo>
                      <a:pt x="0" y="114"/>
                    </a:lnTo>
                    <a:lnTo>
                      <a:pt x="8" y="161"/>
                    </a:lnTo>
                    <a:lnTo>
                      <a:pt x="21" y="211"/>
                    </a:lnTo>
                    <a:lnTo>
                      <a:pt x="42" y="250"/>
                    </a:lnTo>
                    <a:lnTo>
                      <a:pt x="69" y="285"/>
                    </a:lnTo>
                    <a:lnTo>
                      <a:pt x="97" y="304"/>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6" name="Freeform 70"/>
              <p:cNvSpPr>
                <a:spLocks/>
              </p:cNvSpPr>
              <p:nvPr/>
            </p:nvSpPr>
            <p:spPr bwMode="auto">
              <a:xfrm>
                <a:off x="4557" y="800"/>
                <a:ext cx="12" cy="14"/>
              </a:xfrm>
              <a:custGeom>
                <a:avLst/>
                <a:gdLst>
                  <a:gd name="T0" fmla="*/ 0 w 68"/>
                  <a:gd name="T1" fmla="*/ 0 h 82"/>
                  <a:gd name="T2" fmla="*/ 0 w 68"/>
                  <a:gd name="T3" fmla="*/ 0 h 82"/>
                  <a:gd name="T4" fmla="*/ 0 w 68"/>
                  <a:gd name="T5" fmla="*/ 0 h 82"/>
                  <a:gd name="T6" fmla="*/ 0 w 68"/>
                  <a:gd name="T7" fmla="*/ 0 h 82"/>
                  <a:gd name="T8" fmla="*/ 0 w 68"/>
                  <a:gd name="T9" fmla="*/ 0 h 82"/>
                  <a:gd name="T10" fmla="*/ 0 w 68"/>
                  <a:gd name="T11" fmla="*/ 0 h 82"/>
                  <a:gd name="T12" fmla="*/ 0 60000 65536"/>
                  <a:gd name="T13" fmla="*/ 0 60000 65536"/>
                  <a:gd name="T14" fmla="*/ 0 60000 65536"/>
                  <a:gd name="T15" fmla="*/ 0 60000 65536"/>
                  <a:gd name="T16" fmla="*/ 0 60000 65536"/>
                  <a:gd name="T17" fmla="*/ 0 60000 65536"/>
                  <a:gd name="T18" fmla="*/ 0 w 68"/>
                  <a:gd name="T19" fmla="*/ 0 h 82"/>
                  <a:gd name="T20" fmla="*/ 68 w 68"/>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68" h="82">
                    <a:moveTo>
                      <a:pt x="0" y="33"/>
                    </a:moveTo>
                    <a:lnTo>
                      <a:pt x="47" y="0"/>
                    </a:lnTo>
                    <a:lnTo>
                      <a:pt x="68" y="82"/>
                    </a:lnTo>
                    <a:lnTo>
                      <a:pt x="22" y="82"/>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507271" name="AutoShape 71"/>
            <p:cNvSpPr>
              <a:spLocks noChangeArrowheads="1"/>
            </p:cNvSpPr>
            <p:nvPr/>
          </p:nvSpPr>
          <p:spPr bwMode="auto">
            <a:xfrm rot="-1800000">
              <a:off x="4353" y="455"/>
              <a:ext cx="98" cy="93"/>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dirty="0"/>
            </a:p>
          </p:txBody>
        </p:sp>
        <p:sp>
          <p:nvSpPr>
            <p:cNvPr id="3507272" name="AutoShape 72"/>
            <p:cNvSpPr>
              <a:spLocks noChangeArrowheads="1"/>
            </p:cNvSpPr>
            <p:nvPr/>
          </p:nvSpPr>
          <p:spPr bwMode="auto">
            <a:xfrm rot="795858">
              <a:off x="4507" y="462"/>
              <a:ext cx="98" cy="93"/>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dirty="0"/>
            </a:p>
          </p:txBody>
        </p:sp>
        <p:sp>
          <p:nvSpPr>
            <p:cNvPr id="16403" name="Line 73"/>
            <p:cNvSpPr>
              <a:spLocks noChangeShapeType="1"/>
            </p:cNvSpPr>
            <p:nvPr/>
          </p:nvSpPr>
          <p:spPr bwMode="auto">
            <a:xfrm flipH="1" flipV="1">
              <a:off x="4422" y="543"/>
              <a:ext cx="33" cy="10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04" name="Line 74"/>
            <p:cNvSpPr>
              <a:spLocks noChangeShapeType="1"/>
            </p:cNvSpPr>
            <p:nvPr/>
          </p:nvSpPr>
          <p:spPr bwMode="auto">
            <a:xfrm flipV="1">
              <a:off x="4488" y="552"/>
              <a:ext cx="57" cy="10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pic>
        <p:nvPicPr>
          <p:cNvPr id="4100" name="Picture 4" descr="C:\Users\kshukla\AppData\Local\Temp\SNAGHTML67dc1b6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64" y="2434442"/>
            <a:ext cx="3859802" cy="404144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6388" name="Text Box 11"/>
          <p:cNvSpPr txBox="1">
            <a:spLocks noChangeArrowheads="1"/>
          </p:cNvSpPr>
          <p:nvPr/>
        </p:nvSpPr>
        <p:spPr bwMode="auto">
          <a:xfrm>
            <a:off x="1565275" y="4032250"/>
            <a:ext cx="15255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dirty="0">
                <a:solidFill>
                  <a:srgbClr val="D33941"/>
                </a:solidFill>
              </a:rPr>
              <a:t>Coverage</a:t>
            </a:r>
            <a:br>
              <a:rPr lang="en-US" sz="2400" dirty="0">
                <a:solidFill>
                  <a:srgbClr val="D33941"/>
                </a:solidFill>
              </a:rPr>
            </a:br>
            <a:r>
              <a:rPr lang="en-US" sz="2400" dirty="0">
                <a:solidFill>
                  <a:srgbClr val="D33941"/>
                </a:solidFill>
              </a:rPr>
              <a:t>instances</a:t>
            </a:r>
          </a:p>
        </p:txBody>
      </p:sp>
      <p:sp>
        <p:nvSpPr>
          <p:cNvPr id="16395" name="Line 78"/>
          <p:cNvSpPr>
            <a:spLocks noChangeShapeType="1"/>
          </p:cNvSpPr>
          <p:nvPr/>
        </p:nvSpPr>
        <p:spPr bwMode="auto">
          <a:xfrm>
            <a:off x="3090862" y="4455161"/>
            <a:ext cx="1222986" cy="270825"/>
          </a:xfrm>
          <a:prstGeom prst="line">
            <a:avLst/>
          </a:prstGeom>
          <a:noFill/>
          <a:ln w="19050">
            <a:solidFill>
              <a:srgbClr val="D33941"/>
            </a:solidFill>
            <a:round/>
            <a:headEnd type="none" w="med" len="me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396" name="Line 80"/>
          <p:cNvSpPr>
            <a:spLocks noChangeShapeType="1"/>
          </p:cNvSpPr>
          <p:nvPr/>
        </p:nvSpPr>
        <p:spPr bwMode="auto">
          <a:xfrm flipV="1">
            <a:off x="3090862" y="3945834"/>
            <a:ext cx="1222986" cy="509327"/>
          </a:xfrm>
          <a:prstGeom prst="line">
            <a:avLst/>
          </a:prstGeom>
          <a:noFill/>
          <a:ln w="19050">
            <a:solidFill>
              <a:srgbClr val="D33941"/>
            </a:solidFill>
            <a:round/>
            <a:headEnd type="none" w="med" len="me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397" name="Line 82"/>
          <p:cNvSpPr>
            <a:spLocks noChangeShapeType="1"/>
          </p:cNvSpPr>
          <p:nvPr/>
        </p:nvSpPr>
        <p:spPr bwMode="auto">
          <a:xfrm>
            <a:off x="3090862" y="4455162"/>
            <a:ext cx="1222985" cy="1249899"/>
          </a:xfrm>
          <a:prstGeom prst="line">
            <a:avLst/>
          </a:prstGeom>
          <a:noFill/>
          <a:ln w="19050">
            <a:solidFill>
              <a:srgbClr val="D33941"/>
            </a:solidFill>
            <a:round/>
            <a:headEnd type="none" w="med" len="me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398" name="Rectangle 70"/>
          <p:cNvSpPr>
            <a:spLocks noChangeArrowheads="1"/>
          </p:cNvSpPr>
          <p:nvPr/>
        </p:nvSpPr>
        <p:spPr bwMode="auto">
          <a:xfrm>
            <a:off x="4313848" y="3815556"/>
            <a:ext cx="3880439" cy="2660326"/>
          </a:xfrm>
          <a:prstGeom prst="rect">
            <a:avLst/>
          </a:prstGeom>
          <a:noFill/>
          <a:ln w="19050" algn="ctr">
            <a:solidFill>
              <a:srgbClr val="D3394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Coverage term pattern</a:t>
            </a:r>
          </a:p>
        </p:txBody>
      </p:sp>
      <p:sp>
        <p:nvSpPr>
          <p:cNvPr id="17411" name="Rectangle 3"/>
          <p:cNvSpPr>
            <a:spLocks noGrp="1" noChangeArrowheads="1"/>
          </p:cNvSpPr>
          <p:nvPr>
            <p:ph idx="1"/>
          </p:nvPr>
        </p:nvSpPr>
        <p:spPr>
          <a:xfrm>
            <a:off x="519113" y="755376"/>
            <a:ext cx="4583112" cy="2085975"/>
          </a:xfrm>
        </p:spPr>
        <p:txBody>
          <a:bodyPr/>
          <a:lstStyle/>
          <a:p>
            <a:pPr>
              <a:buFont typeface="Arial" charset="0"/>
              <a:buChar char="•"/>
            </a:pPr>
            <a:r>
              <a:rPr lang="en-US" dirty="0" smtClean="0"/>
              <a:t>A </a:t>
            </a:r>
            <a:r>
              <a:rPr lang="en-US" b="1" dirty="0" smtClean="0"/>
              <a:t>coverage term pattern</a:t>
            </a:r>
            <a:r>
              <a:rPr lang="en-US" dirty="0" smtClean="0"/>
              <a:t> creates an instance of a coverage term to measure or further define a specific coverage</a:t>
            </a:r>
          </a:p>
        </p:txBody>
      </p:sp>
      <p:sp>
        <p:nvSpPr>
          <p:cNvPr id="17412" name="AutoShape 4"/>
          <p:cNvSpPr>
            <a:spLocks noChangeArrowheads="1"/>
          </p:cNvSpPr>
          <p:nvPr/>
        </p:nvSpPr>
        <p:spPr bwMode="auto">
          <a:xfrm>
            <a:off x="6302375" y="1584325"/>
            <a:ext cx="795338" cy="800100"/>
          </a:xfrm>
          <a:prstGeom prst="rightArrow">
            <a:avLst>
              <a:gd name="adj1" fmla="val 57611"/>
              <a:gd name="adj2" fmla="val 39134"/>
            </a:avLst>
          </a:prstGeom>
          <a:solidFill>
            <a:srgbClr val="CC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7413" name="Text Box 8"/>
          <p:cNvSpPr txBox="1">
            <a:spLocks noChangeArrowheads="1"/>
          </p:cNvSpPr>
          <p:nvPr/>
        </p:nvSpPr>
        <p:spPr bwMode="auto">
          <a:xfrm>
            <a:off x="5133975" y="3697288"/>
            <a:ext cx="3195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err="1">
                <a:solidFill>
                  <a:srgbClr val="D33941"/>
                </a:solidFill>
              </a:rPr>
              <a:t>CoverageTermPattern</a:t>
            </a:r>
            <a:endParaRPr lang="en-US" sz="2400" dirty="0">
              <a:solidFill>
                <a:srgbClr val="D33941"/>
              </a:solidFill>
            </a:endParaRPr>
          </a:p>
        </p:txBody>
      </p:sp>
      <p:grpSp>
        <p:nvGrpSpPr>
          <p:cNvPr id="17414" name="Group 9"/>
          <p:cNvGrpSpPr>
            <a:grpSpLocks/>
          </p:cNvGrpSpPr>
          <p:nvPr/>
        </p:nvGrpSpPr>
        <p:grpSpPr bwMode="auto">
          <a:xfrm>
            <a:off x="6838950" y="533400"/>
            <a:ext cx="876300" cy="1087438"/>
            <a:chOff x="4840" y="2065"/>
            <a:chExt cx="458" cy="569"/>
          </a:xfrm>
        </p:grpSpPr>
        <p:sp>
          <p:nvSpPr>
            <p:cNvPr id="17477" name="Freeform 10"/>
            <p:cNvSpPr>
              <a:spLocks/>
            </p:cNvSpPr>
            <p:nvPr/>
          </p:nvSpPr>
          <p:spPr bwMode="auto">
            <a:xfrm>
              <a:off x="4893" y="2110"/>
              <a:ext cx="405" cy="520"/>
            </a:xfrm>
            <a:custGeom>
              <a:avLst/>
              <a:gdLst>
                <a:gd name="T0" fmla="*/ 1 w 1052"/>
                <a:gd name="T1" fmla="*/ 2 h 1352"/>
                <a:gd name="T2" fmla="*/ 0 w 1052"/>
                <a:gd name="T3" fmla="*/ 2 h 1352"/>
                <a:gd name="T4" fmla="*/ 0 w 1052"/>
                <a:gd name="T5" fmla="*/ 1 h 1352"/>
                <a:gd name="T6" fmla="*/ 0 w 1052"/>
                <a:gd name="T7" fmla="*/ 1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1 w 1052"/>
                <a:gd name="T19" fmla="*/ 0 h 1352"/>
                <a:gd name="T20" fmla="*/ 1 w 1052"/>
                <a:gd name="T21" fmla="*/ 0 h 1352"/>
                <a:gd name="T22" fmla="*/ 1 w 1052"/>
                <a:gd name="T23" fmla="*/ 0 h 1352"/>
                <a:gd name="T24" fmla="*/ 1 w 1052"/>
                <a:gd name="T25" fmla="*/ 0 h 1352"/>
                <a:gd name="T26" fmla="*/ 1 w 1052"/>
                <a:gd name="T27" fmla="*/ 1 h 1352"/>
                <a:gd name="T28" fmla="*/ 1 w 1052"/>
                <a:gd name="T29" fmla="*/ 1 h 1352"/>
                <a:gd name="T30" fmla="*/ 1 w 1052"/>
                <a:gd name="T31" fmla="*/ 1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7478" name="Group 11"/>
            <p:cNvGrpSpPr>
              <a:grpSpLocks/>
            </p:cNvGrpSpPr>
            <p:nvPr/>
          </p:nvGrpSpPr>
          <p:grpSpPr bwMode="auto">
            <a:xfrm>
              <a:off x="4840" y="2065"/>
              <a:ext cx="129" cy="569"/>
              <a:chOff x="5289" y="1339"/>
              <a:chExt cx="129" cy="569"/>
            </a:xfrm>
          </p:grpSpPr>
          <p:sp>
            <p:nvSpPr>
              <p:cNvPr id="17479" name="Freeform 12"/>
              <p:cNvSpPr>
                <a:spLocks/>
              </p:cNvSpPr>
              <p:nvPr/>
            </p:nvSpPr>
            <p:spPr bwMode="auto">
              <a:xfrm>
                <a:off x="5289" y="1339"/>
                <a:ext cx="129" cy="569"/>
              </a:xfrm>
              <a:custGeom>
                <a:avLst/>
                <a:gdLst>
                  <a:gd name="T0" fmla="*/ 1 w 253"/>
                  <a:gd name="T1" fmla="*/ 0 h 2449"/>
                  <a:gd name="T2" fmla="*/ 2 w 253"/>
                  <a:gd name="T3" fmla="*/ 0 h 2449"/>
                  <a:gd name="T4" fmla="*/ 2 w 253"/>
                  <a:gd name="T5" fmla="*/ 0 h 2449"/>
                  <a:gd name="T6" fmla="*/ 3 w 253"/>
                  <a:gd name="T7" fmla="*/ 0 h 2449"/>
                  <a:gd name="T8" fmla="*/ 3 w 253"/>
                  <a:gd name="T9" fmla="*/ 0 h 2449"/>
                  <a:gd name="T10" fmla="*/ 3 w 253"/>
                  <a:gd name="T11" fmla="*/ 0 h 2449"/>
                  <a:gd name="T12" fmla="*/ 1 w 253"/>
                  <a:gd name="T13" fmla="*/ 0 h 2449"/>
                  <a:gd name="T14" fmla="*/ 1 w 253"/>
                  <a:gd name="T15" fmla="*/ 0 h 2449"/>
                  <a:gd name="T16" fmla="*/ 0 w 253"/>
                  <a:gd name="T17" fmla="*/ 0 h 2449"/>
                  <a:gd name="T18" fmla="*/ 1 w 253"/>
                  <a:gd name="T19" fmla="*/ 0 h 2449"/>
                  <a:gd name="T20" fmla="*/ 1 w 253"/>
                  <a:gd name="T21" fmla="*/ 0 h 24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3"/>
                  <a:gd name="T34" fmla="*/ 0 h 2449"/>
                  <a:gd name="T35" fmla="*/ 253 w 253"/>
                  <a:gd name="T36" fmla="*/ 2449 h 24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3" h="2449">
                    <a:moveTo>
                      <a:pt x="2" y="0"/>
                    </a:moveTo>
                    <a:lnTo>
                      <a:pt x="236" y="0"/>
                    </a:lnTo>
                    <a:lnTo>
                      <a:pt x="236" y="428"/>
                    </a:lnTo>
                    <a:lnTo>
                      <a:pt x="245" y="996"/>
                    </a:lnTo>
                    <a:lnTo>
                      <a:pt x="253" y="1812"/>
                    </a:lnTo>
                    <a:lnTo>
                      <a:pt x="249" y="2449"/>
                    </a:lnTo>
                    <a:lnTo>
                      <a:pt x="19" y="2449"/>
                    </a:lnTo>
                    <a:lnTo>
                      <a:pt x="15" y="1772"/>
                    </a:lnTo>
                    <a:lnTo>
                      <a:pt x="0" y="1055"/>
                    </a:lnTo>
                    <a:lnTo>
                      <a:pt x="2" y="0"/>
                    </a:lnTo>
                    <a:close/>
                  </a:path>
                </a:pathLst>
              </a:custGeom>
              <a:solidFill>
                <a:srgbClr val="CC9900"/>
              </a:solidFill>
              <a:ln w="12700">
                <a:solidFill>
                  <a:srgbClr val="000000"/>
                </a:solidFill>
                <a:round/>
                <a:headEnd/>
                <a:tailEnd/>
              </a:ln>
            </p:spPr>
            <p:txBody>
              <a:bodyPr/>
              <a:lstStyle/>
              <a:p>
                <a:endParaRPr lang="en-US"/>
              </a:p>
            </p:txBody>
          </p:sp>
          <p:sp>
            <p:nvSpPr>
              <p:cNvPr id="17480" name="Freeform 13"/>
              <p:cNvSpPr>
                <a:spLocks/>
              </p:cNvSpPr>
              <p:nvPr/>
            </p:nvSpPr>
            <p:spPr bwMode="auto">
              <a:xfrm>
                <a:off x="5387" y="1824"/>
                <a:ext cx="24" cy="17"/>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17481" name="Freeform 14"/>
              <p:cNvSpPr>
                <a:spLocks/>
              </p:cNvSpPr>
              <p:nvPr/>
            </p:nvSpPr>
            <p:spPr bwMode="auto">
              <a:xfrm>
                <a:off x="5367" y="1795"/>
                <a:ext cx="44" cy="14"/>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17482" name="Freeform 15"/>
              <p:cNvSpPr>
                <a:spLocks/>
              </p:cNvSpPr>
              <p:nvPr/>
            </p:nvSpPr>
            <p:spPr bwMode="auto">
              <a:xfrm>
                <a:off x="5387" y="1758"/>
                <a:ext cx="24" cy="1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5"/>
                    </a:lnTo>
                    <a:lnTo>
                      <a:pt x="0" y="2"/>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17483" name="Freeform 16"/>
              <p:cNvSpPr>
                <a:spLocks/>
              </p:cNvSpPr>
              <p:nvPr/>
            </p:nvSpPr>
            <p:spPr bwMode="auto">
              <a:xfrm>
                <a:off x="5367" y="1729"/>
                <a:ext cx="44" cy="14"/>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17484" name="Freeform 17"/>
              <p:cNvSpPr>
                <a:spLocks/>
              </p:cNvSpPr>
              <p:nvPr/>
            </p:nvSpPr>
            <p:spPr bwMode="auto">
              <a:xfrm>
                <a:off x="5386" y="1692"/>
                <a:ext cx="25" cy="1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17485" name="Freeform 18"/>
              <p:cNvSpPr>
                <a:spLocks/>
              </p:cNvSpPr>
              <p:nvPr/>
            </p:nvSpPr>
            <p:spPr bwMode="auto">
              <a:xfrm>
                <a:off x="5367" y="1664"/>
                <a:ext cx="44" cy="14"/>
              </a:xfrm>
              <a:custGeom>
                <a:avLst/>
                <a:gdLst>
                  <a:gd name="T0" fmla="*/ 0 w 139"/>
                  <a:gd name="T1" fmla="*/ 0 h 46"/>
                  <a:gd name="T2" fmla="*/ 0 w 139"/>
                  <a:gd name="T3" fmla="*/ 0 h 46"/>
                  <a:gd name="T4" fmla="*/ 0 w 139"/>
                  <a:gd name="T5" fmla="*/ 0 h 46"/>
                  <a:gd name="T6" fmla="*/ 0 w 139"/>
                  <a:gd name="T7" fmla="*/ 0 h 46"/>
                  <a:gd name="T8" fmla="*/ 0 w 139"/>
                  <a:gd name="T9" fmla="*/ 0 h 46"/>
                  <a:gd name="T10" fmla="*/ 0 w 139"/>
                  <a:gd name="T11" fmla="*/ 0 h 46"/>
                  <a:gd name="T12" fmla="*/ 0 60000 65536"/>
                  <a:gd name="T13" fmla="*/ 0 60000 65536"/>
                  <a:gd name="T14" fmla="*/ 0 60000 65536"/>
                  <a:gd name="T15" fmla="*/ 0 60000 65536"/>
                  <a:gd name="T16" fmla="*/ 0 60000 65536"/>
                  <a:gd name="T17" fmla="*/ 0 60000 65536"/>
                  <a:gd name="T18" fmla="*/ 0 w 139"/>
                  <a:gd name="T19" fmla="*/ 0 h 46"/>
                  <a:gd name="T20" fmla="*/ 139 w 139"/>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139" h="46">
                    <a:moveTo>
                      <a:pt x="135" y="46"/>
                    </a:moveTo>
                    <a:lnTo>
                      <a:pt x="0" y="46"/>
                    </a:lnTo>
                    <a:lnTo>
                      <a:pt x="0" y="0"/>
                    </a:lnTo>
                    <a:lnTo>
                      <a:pt x="139" y="0"/>
                    </a:lnTo>
                    <a:lnTo>
                      <a:pt x="135" y="46"/>
                    </a:lnTo>
                    <a:close/>
                  </a:path>
                </a:pathLst>
              </a:custGeom>
              <a:solidFill>
                <a:srgbClr val="000000"/>
              </a:solidFill>
              <a:ln w="12700">
                <a:solidFill>
                  <a:srgbClr val="000000"/>
                </a:solidFill>
                <a:round/>
                <a:headEnd/>
                <a:tailEnd/>
              </a:ln>
            </p:spPr>
            <p:txBody>
              <a:bodyPr/>
              <a:lstStyle/>
              <a:p>
                <a:endParaRPr lang="en-US"/>
              </a:p>
            </p:txBody>
          </p:sp>
          <p:sp>
            <p:nvSpPr>
              <p:cNvPr id="17486" name="Freeform 19"/>
              <p:cNvSpPr>
                <a:spLocks/>
              </p:cNvSpPr>
              <p:nvPr/>
            </p:nvSpPr>
            <p:spPr bwMode="auto">
              <a:xfrm>
                <a:off x="5386" y="1627"/>
                <a:ext cx="25" cy="20"/>
              </a:xfrm>
              <a:custGeom>
                <a:avLst/>
                <a:gdLst>
                  <a:gd name="T0" fmla="*/ 0 w 78"/>
                  <a:gd name="T1" fmla="*/ 0 h 61"/>
                  <a:gd name="T2" fmla="*/ 0 w 78"/>
                  <a:gd name="T3" fmla="*/ 0 h 61"/>
                  <a:gd name="T4" fmla="*/ 0 w 78"/>
                  <a:gd name="T5" fmla="*/ 0 h 61"/>
                  <a:gd name="T6" fmla="*/ 0 w 78"/>
                  <a:gd name="T7" fmla="*/ 0 h 61"/>
                  <a:gd name="T8" fmla="*/ 0 w 78"/>
                  <a:gd name="T9" fmla="*/ 0 h 61"/>
                  <a:gd name="T10" fmla="*/ 0 w 78"/>
                  <a:gd name="T11" fmla="*/ 0 h 61"/>
                  <a:gd name="T12" fmla="*/ 0 60000 65536"/>
                  <a:gd name="T13" fmla="*/ 0 60000 65536"/>
                  <a:gd name="T14" fmla="*/ 0 60000 65536"/>
                  <a:gd name="T15" fmla="*/ 0 60000 65536"/>
                  <a:gd name="T16" fmla="*/ 0 60000 65536"/>
                  <a:gd name="T17" fmla="*/ 0 60000 65536"/>
                  <a:gd name="T18" fmla="*/ 0 w 78"/>
                  <a:gd name="T19" fmla="*/ 0 h 61"/>
                  <a:gd name="T20" fmla="*/ 78 w 78"/>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8" h="61">
                    <a:moveTo>
                      <a:pt x="70" y="61"/>
                    </a:moveTo>
                    <a:lnTo>
                      <a:pt x="2" y="57"/>
                    </a:lnTo>
                    <a:lnTo>
                      <a:pt x="0" y="2"/>
                    </a:lnTo>
                    <a:lnTo>
                      <a:pt x="78" y="0"/>
                    </a:lnTo>
                    <a:lnTo>
                      <a:pt x="70" y="61"/>
                    </a:lnTo>
                    <a:close/>
                  </a:path>
                </a:pathLst>
              </a:custGeom>
              <a:solidFill>
                <a:srgbClr val="000000"/>
              </a:solidFill>
              <a:ln w="12700">
                <a:solidFill>
                  <a:srgbClr val="000000"/>
                </a:solidFill>
                <a:round/>
                <a:headEnd/>
                <a:tailEnd/>
              </a:ln>
            </p:spPr>
            <p:txBody>
              <a:bodyPr/>
              <a:lstStyle/>
              <a:p>
                <a:endParaRPr lang="en-US"/>
              </a:p>
            </p:txBody>
          </p:sp>
          <p:sp>
            <p:nvSpPr>
              <p:cNvPr id="17487" name="Freeform 20"/>
              <p:cNvSpPr>
                <a:spLocks/>
              </p:cNvSpPr>
              <p:nvPr/>
            </p:nvSpPr>
            <p:spPr bwMode="auto">
              <a:xfrm>
                <a:off x="5367" y="1599"/>
                <a:ext cx="44" cy="14"/>
              </a:xfrm>
              <a:custGeom>
                <a:avLst/>
                <a:gdLst>
                  <a:gd name="T0" fmla="*/ 0 w 139"/>
                  <a:gd name="T1" fmla="*/ 0 h 44"/>
                  <a:gd name="T2" fmla="*/ 0 w 139"/>
                  <a:gd name="T3" fmla="*/ 0 h 44"/>
                  <a:gd name="T4" fmla="*/ 0 w 139"/>
                  <a:gd name="T5" fmla="*/ 0 h 44"/>
                  <a:gd name="T6" fmla="*/ 0 w 139"/>
                  <a:gd name="T7" fmla="*/ 0 h 44"/>
                  <a:gd name="T8" fmla="*/ 0 w 139"/>
                  <a:gd name="T9" fmla="*/ 0 h 44"/>
                  <a:gd name="T10" fmla="*/ 0 w 139"/>
                  <a:gd name="T11" fmla="*/ 0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17488" name="Freeform 21"/>
              <p:cNvSpPr>
                <a:spLocks/>
              </p:cNvSpPr>
              <p:nvPr/>
            </p:nvSpPr>
            <p:spPr bwMode="auto">
              <a:xfrm>
                <a:off x="5387" y="1562"/>
                <a:ext cx="24" cy="18"/>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17489" name="Freeform 22"/>
              <p:cNvSpPr>
                <a:spLocks/>
              </p:cNvSpPr>
              <p:nvPr/>
            </p:nvSpPr>
            <p:spPr bwMode="auto">
              <a:xfrm>
                <a:off x="5367" y="1534"/>
                <a:ext cx="44" cy="13"/>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17490" name="Freeform 23"/>
              <p:cNvSpPr>
                <a:spLocks/>
              </p:cNvSpPr>
              <p:nvPr/>
            </p:nvSpPr>
            <p:spPr bwMode="auto">
              <a:xfrm>
                <a:off x="5387" y="1496"/>
                <a:ext cx="24" cy="20"/>
              </a:xfrm>
              <a:custGeom>
                <a:avLst/>
                <a:gdLst>
                  <a:gd name="T0" fmla="*/ 0 w 76"/>
                  <a:gd name="T1" fmla="*/ 0 h 59"/>
                  <a:gd name="T2" fmla="*/ 0 w 76"/>
                  <a:gd name="T3" fmla="*/ 0 h 59"/>
                  <a:gd name="T4" fmla="*/ 0 w 76"/>
                  <a:gd name="T5" fmla="*/ 0 h 59"/>
                  <a:gd name="T6" fmla="*/ 0 w 76"/>
                  <a:gd name="T7" fmla="*/ 0 h 59"/>
                  <a:gd name="T8" fmla="*/ 0 w 76"/>
                  <a:gd name="T9" fmla="*/ 0 h 59"/>
                  <a:gd name="T10" fmla="*/ 0 w 76"/>
                  <a:gd name="T11" fmla="*/ 0 h 59"/>
                  <a:gd name="T12" fmla="*/ 0 60000 65536"/>
                  <a:gd name="T13" fmla="*/ 0 60000 65536"/>
                  <a:gd name="T14" fmla="*/ 0 60000 65536"/>
                  <a:gd name="T15" fmla="*/ 0 60000 65536"/>
                  <a:gd name="T16" fmla="*/ 0 60000 65536"/>
                  <a:gd name="T17" fmla="*/ 0 60000 65536"/>
                  <a:gd name="T18" fmla="*/ 0 w 76"/>
                  <a:gd name="T19" fmla="*/ 0 h 59"/>
                  <a:gd name="T20" fmla="*/ 76 w 76"/>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6" h="59">
                    <a:moveTo>
                      <a:pt x="67" y="59"/>
                    </a:moveTo>
                    <a:lnTo>
                      <a:pt x="2" y="57"/>
                    </a:lnTo>
                    <a:lnTo>
                      <a:pt x="0" y="2"/>
                    </a:lnTo>
                    <a:lnTo>
                      <a:pt x="76"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17491" name="Freeform 24"/>
              <p:cNvSpPr>
                <a:spLocks/>
              </p:cNvSpPr>
              <p:nvPr/>
            </p:nvSpPr>
            <p:spPr bwMode="auto">
              <a:xfrm>
                <a:off x="5367" y="1469"/>
                <a:ext cx="44" cy="14"/>
              </a:xfrm>
              <a:custGeom>
                <a:avLst/>
                <a:gdLst>
                  <a:gd name="T0" fmla="*/ 0 w 140"/>
                  <a:gd name="T1" fmla="*/ 0 h 44"/>
                  <a:gd name="T2" fmla="*/ 0 w 140"/>
                  <a:gd name="T3" fmla="*/ 0 h 44"/>
                  <a:gd name="T4" fmla="*/ 0 w 140"/>
                  <a:gd name="T5" fmla="*/ 0 h 44"/>
                  <a:gd name="T6" fmla="*/ 0 w 140"/>
                  <a:gd name="T7" fmla="*/ 0 h 44"/>
                  <a:gd name="T8" fmla="*/ 0 w 140"/>
                  <a:gd name="T9" fmla="*/ 0 h 44"/>
                  <a:gd name="T10" fmla="*/ 0 w 140"/>
                  <a:gd name="T11" fmla="*/ 0 h 44"/>
                  <a:gd name="T12" fmla="*/ 0 60000 65536"/>
                  <a:gd name="T13" fmla="*/ 0 60000 65536"/>
                  <a:gd name="T14" fmla="*/ 0 60000 65536"/>
                  <a:gd name="T15" fmla="*/ 0 60000 65536"/>
                  <a:gd name="T16" fmla="*/ 0 60000 65536"/>
                  <a:gd name="T17" fmla="*/ 0 60000 65536"/>
                  <a:gd name="T18" fmla="*/ 0 w 140"/>
                  <a:gd name="T19" fmla="*/ 0 h 44"/>
                  <a:gd name="T20" fmla="*/ 140 w 140"/>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0" h="44">
                    <a:moveTo>
                      <a:pt x="136" y="44"/>
                    </a:moveTo>
                    <a:lnTo>
                      <a:pt x="1" y="44"/>
                    </a:lnTo>
                    <a:lnTo>
                      <a:pt x="0" y="0"/>
                    </a:lnTo>
                    <a:lnTo>
                      <a:pt x="140" y="0"/>
                    </a:lnTo>
                    <a:lnTo>
                      <a:pt x="136" y="44"/>
                    </a:lnTo>
                    <a:close/>
                  </a:path>
                </a:pathLst>
              </a:custGeom>
              <a:solidFill>
                <a:srgbClr val="000000"/>
              </a:solidFill>
              <a:ln w="12700">
                <a:solidFill>
                  <a:srgbClr val="000000"/>
                </a:solidFill>
                <a:round/>
                <a:headEnd/>
                <a:tailEnd/>
              </a:ln>
            </p:spPr>
            <p:txBody>
              <a:bodyPr/>
              <a:lstStyle/>
              <a:p>
                <a:endParaRPr lang="en-US"/>
              </a:p>
            </p:txBody>
          </p:sp>
          <p:sp>
            <p:nvSpPr>
              <p:cNvPr id="17492" name="Freeform 25"/>
              <p:cNvSpPr>
                <a:spLocks/>
              </p:cNvSpPr>
              <p:nvPr/>
            </p:nvSpPr>
            <p:spPr bwMode="auto">
              <a:xfrm>
                <a:off x="5388" y="1366"/>
                <a:ext cx="23" cy="1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17493" name="Freeform 26"/>
              <p:cNvSpPr>
                <a:spLocks/>
              </p:cNvSpPr>
              <p:nvPr/>
            </p:nvSpPr>
            <p:spPr bwMode="auto">
              <a:xfrm>
                <a:off x="5387" y="1432"/>
                <a:ext cx="24" cy="18"/>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8" y="57"/>
                    </a:moveTo>
                    <a:lnTo>
                      <a:pt x="1" y="56"/>
                    </a:lnTo>
                    <a:lnTo>
                      <a:pt x="0" y="2"/>
                    </a:lnTo>
                    <a:lnTo>
                      <a:pt x="76" y="0"/>
                    </a:lnTo>
                    <a:lnTo>
                      <a:pt x="68" y="57"/>
                    </a:lnTo>
                    <a:close/>
                  </a:path>
                </a:pathLst>
              </a:custGeom>
              <a:solidFill>
                <a:srgbClr val="000000"/>
              </a:solidFill>
              <a:ln w="12700">
                <a:solidFill>
                  <a:srgbClr val="000000"/>
                </a:solidFill>
                <a:round/>
                <a:headEnd/>
                <a:tailEnd/>
              </a:ln>
            </p:spPr>
            <p:txBody>
              <a:bodyPr/>
              <a:lstStyle/>
              <a:p>
                <a:endParaRPr lang="en-US"/>
              </a:p>
            </p:txBody>
          </p:sp>
          <p:sp>
            <p:nvSpPr>
              <p:cNvPr id="17494" name="Freeform 27"/>
              <p:cNvSpPr>
                <a:spLocks/>
              </p:cNvSpPr>
              <p:nvPr/>
            </p:nvSpPr>
            <p:spPr bwMode="auto">
              <a:xfrm>
                <a:off x="5367" y="1404"/>
                <a:ext cx="44" cy="13"/>
              </a:xfrm>
              <a:custGeom>
                <a:avLst/>
                <a:gdLst>
                  <a:gd name="T0" fmla="*/ 0 w 138"/>
                  <a:gd name="T1" fmla="*/ 0 h 44"/>
                  <a:gd name="T2" fmla="*/ 0 w 138"/>
                  <a:gd name="T3" fmla="*/ 0 h 44"/>
                  <a:gd name="T4" fmla="*/ 0 w 138"/>
                  <a:gd name="T5" fmla="*/ 0 h 44"/>
                  <a:gd name="T6" fmla="*/ 0 w 138"/>
                  <a:gd name="T7" fmla="*/ 0 h 44"/>
                  <a:gd name="T8" fmla="*/ 0 w 138"/>
                  <a:gd name="T9" fmla="*/ 0 h 44"/>
                  <a:gd name="T10" fmla="*/ 0 w 138"/>
                  <a:gd name="T11" fmla="*/ 0 h 44"/>
                  <a:gd name="T12" fmla="*/ 0 60000 65536"/>
                  <a:gd name="T13" fmla="*/ 0 60000 65536"/>
                  <a:gd name="T14" fmla="*/ 0 60000 65536"/>
                  <a:gd name="T15" fmla="*/ 0 60000 65536"/>
                  <a:gd name="T16" fmla="*/ 0 60000 65536"/>
                  <a:gd name="T17" fmla="*/ 0 60000 65536"/>
                  <a:gd name="T18" fmla="*/ 0 w 138"/>
                  <a:gd name="T19" fmla="*/ 0 h 44"/>
                  <a:gd name="T20" fmla="*/ 138 w 138"/>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8" h="44">
                    <a:moveTo>
                      <a:pt x="135" y="44"/>
                    </a:moveTo>
                    <a:lnTo>
                      <a:pt x="0" y="44"/>
                    </a:lnTo>
                    <a:lnTo>
                      <a:pt x="0" y="0"/>
                    </a:lnTo>
                    <a:lnTo>
                      <a:pt x="138"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17495" name="Freeform 28"/>
              <p:cNvSpPr>
                <a:spLocks/>
              </p:cNvSpPr>
              <p:nvPr/>
            </p:nvSpPr>
            <p:spPr bwMode="auto">
              <a:xfrm>
                <a:off x="5367" y="1860"/>
                <a:ext cx="44" cy="14"/>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17415" name="Group 29"/>
          <p:cNvGrpSpPr>
            <a:grpSpLocks/>
          </p:cNvGrpSpPr>
          <p:nvPr/>
        </p:nvGrpSpPr>
        <p:grpSpPr bwMode="auto">
          <a:xfrm>
            <a:off x="7375525" y="1298575"/>
            <a:ext cx="876300" cy="1087438"/>
            <a:chOff x="4840" y="2065"/>
            <a:chExt cx="458" cy="569"/>
          </a:xfrm>
        </p:grpSpPr>
        <p:sp>
          <p:nvSpPr>
            <p:cNvPr id="17458" name="Freeform 30"/>
            <p:cNvSpPr>
              <a:spLocks/>
            </p:cNvSpPr>
            <p:nvPr/>
          </p:nvSpPr>
          <p:spPr bwMode="auto">
            <a:xfrm>
              <a:off x="4893" y="2110"/>
              <a:ext cx="405" cy="520"/>
            </a:xfrm>
            <a:custGeom>
              <a:avLst/>
              <a:gdLst>
                <a:gd name="T0" fmla="*/ 1 w 1052"/>
                <a:gd name="T1" fmla="*/ 2 h 1352"/>
                <a:gd name="T2" fmla="*/ 0 w 1052"/>
                <a:gd name="T3" fmla="*/ 2 h 1352"/>
                <a:gd name="T4" fmla="*/ 0 w 1052"/>
                <a:gd name="T5" fmla="*/ 1 h 1352"/>
                <a:gd name="T6" fmla="*/ 0 w 1052"/>
                <a:gd name="T7" fmla="*/ 1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1 w 1052"/>
                <a:gd name="T19" fmla="*/ 0 h 1352"/>
                <a:gd name="T20" fmla="*/ 1 w 1052"/>
                <a:gd name="T21" fmla="*/ 0 h 1352"/>
                <a:gd name="T22" fmla="*/ 1 w 1052"/>
                <a:gd name="T23" fmla="*/ 0 h 1352"/>
                <a:gd name="T24" fmla="*/ 1 w 1052"/>
                <a:gd name="T25" fmla="*/ 0 h 1352"/>
                <a:gd name="T26" fmla="*/ 1 w 1052"/>
                <a:gd name="T27" fmla="*/ 1 h 1352"/>
                <a:gd name="T28" fmla="*/ 1 w 1052"/>
                <a:gd name="T29" fmla="*/ 1 h 1352"/>
                <a:gd name="T30" fmla="*/ 1 w 1052"/>
                <a:gd name="T31" fmla="*/ 1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7459" name="Group 31"/>
            <p:cNvGrpSpPr>
              <a:grpSpLocks/>
            </p:cNvGrpSpPr>
            <p:nvPr/>
          </p:nvGrpSpPr>
          <p:grpSpPr bwMode="auto">
            <a:xfrm>
              <a:off x="4840" y="2065"/>
              <a:ext cx="129" cy="569"/>
              <a:chOff x="5289" y="1339"/>
              <a:chExt cx="129" cy="569"/>
            </a:xfrm>
          </p:grpSpPr>
          <p:sp>
            <p:nvSpPr>
              <p:cNvPr id="17460" name="Freeform 32"/>
              <p:cNvSpPr>
                <a:spLocks/>
              </p:cNvSpPr>
              <p:nvPr/>
            </p:nvSpPr>
            <p:spPr bwMode="auto">
              <a:xfrm>
                <a:off x="5289" y="1339"/>
                <a:ext cx="129" cy="569"/>
              </a:xfrm>
              <a:custGeom>
                <a:avLst/>
                <a:gdLst>
                  <a:gd name="T0" fmla="*/ 1 w 253"/>
                  <a:gd name="T1" fmla="*/ 0 h 2449"/>
                  <a:gd name="T2" fmla="*/ 2 w 253"/>
                  <a:gd name="T3" fmla="*/ 0 h 2449"/>
                  <a:gd name="T4" fmla="*/ 2 w 253"/>
                  <a:gd name="T5" fmla="*/ 0 h 2449"/>
                  <a:gd name="T6" fmla="*/ 3 w 253"/>
                  <a:gd name="T7" fmla="*/ 0 h 2449"/>
                  <a:gd name="T8" fmla="*/ 3 w 253"/>
                  <a:gd name="T9" fmla="*/ 0 h 2449"/>
                  <a:gd name="T10" fmla="*/ 3 w 253"/>
                  <a:gd name="T11" fmla="*/ 0 h 2449"/>
                  <a:gd name="T12" fmla="*/ 1 w 253"/>
                  <a:gd name="T13" fmla="*/ 0 h 2449"/>
                  <a:gd name="T14" fmla="*/ 1 w 253"/>
                  <a:gd name="T15" fmla="*/ 0 h 2449"/>
                  <a:gd name="T16" fmla="*/ 0 w 253"/>
                  <a:gd name="T17" fmla="*/ 0 h 2449"/>
                  <a:gd name="T18" fmla="*/ 1 w 253"/>
                  <a:gd name="T19" fmla="*/ 0 h 2449"/>
                  <a:gd name="T20" fmla="*/ 1 w 253"/>
                  <a:gd name="T21" fmla="*/ 0 h 24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3"/>
                  <a:gd name="T34" fmla="*/ 0 h 2449"/>
                  <a:gd name="T35" fmla="*/ 253 w 253"/>
                  <a:gd name="T36" fmla="*/ 2449 h 24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3" h="2449">
                    <a:moveTo>
                      <a:pt x="2" y="0"/>
                    </a:moveTo>
                    <a:lnTo>
                      <a:pt x="236" y="0"/>
                    </a:lnTo>
                    <a:lnTo>
                      <a:pt x="236" y="428"/>
                    </a:lnTo>
                    <a:lnTo>
                      <a:pt x="245" y="996"/>
                    </a:lnTo>
                    <a:lnTo>
                      <a:pt x="253" y="1812"/>
                    </a:lnTo>
                    <a:lnTo>
                      <a:pt x="249" y="2449"/>
                    </a:lnTo>
                    <a:lnTo>
                      <a:pt x="19" y="2449"/>
                    </a:lnTo>
                    <a:lnTo>
                      <a:pt x="15" y="1772"/>
                    </a:lnTo>
                    <a:lnTo>
                      <a:pt x="0" y="1055"/>
                    </a:lnTo>
                    <a:lnTo>
                      <a:pt x="2" y="0"/>
                    </a:lnTo>
                    <a:close/>
                  </a:path>
                </a:pathLst>
              </a:custGeom>
              <a:solidFill>
                <a:srgbClr val="CC9900"/>
              </a:solidFill>
              <a:ln w="12700">
                <a:solidFill>
                  <a:srgbClr val="000000"/>
                </a:solidFill>
                <a:round/>
                <a:headEnd/>
                <a:tailEnd/>
              </a:ln>
            </p:spPr>
            <p:txBody>
              <a:bodyPr/>
              <a:lstStyle/>
              <a:p>
                <a:endParaRPr lang="en-US"/>
              </a:p>
            </p:txBody>
          </p:sp>
          <p:sp>
            <p:nvSpPr>
              <p:cNvPr id="17461" name="Freeform 33"/>
              <p:cNvSpPr>
                <a:spLocks/>
              </p:cNvSpPr>
              <p:nvPr/>
            </p:nvSpPr>
            <p:spPr bwMode="auto">
              <a:xfrm>
                <a:off x="5387" y="1824"/>
                <a:ext cx="24" cy="17"/>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17462" name="Freeform 34"/>
              <p:cNvSpPr>
                <a:spLocks/>
              </p:cNvSpPr>
              <p:nvPr/>
            </p:nvSpPr>
            <p:spPr bwMode="auto">
              <a:xfrm>
                <a:off x="5367" y="1795"/>
                <a:ext cx="44" cy="14"/>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17463" name="Freeform 35"/>
              <p:cNvSpPr>
                <a:spLocks/>
              </p:cNvSpPr>
              <p:nvPr/>
            </p:nvSpPr>
            <p:spPr bwMode="auto">
              <a:xfrm>
                <a:off x="5387" y="1758"/>
                <a:ext cx="24" cy="1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5"/>
                    </a:lnTo>
                    <a:lnTo>
                      <a:pt x="0" y="2"/>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17464" name="Freeform 36"/>
              <p:cNvSpPr>
                <a:spLocks/>
              </p:cNvSpPr>
              <p:nvPr/>
            </p:nvSpPr>
            <p:spPr bwMode="auto">
              <a:xfrm>
                <a:off x="5367" y="1729"/>
                <a:ext cx="44" cy="14"/>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17465" name="Freeform 37"/>
              <p:cNvSpPr>
                <a:spLocks/>
              </p:cNvSpPr>
              <p:nvPr/>
            </p:nvSpPr>
            <p:spPr bwMode="auto">
              <a:xfrm>
                <a:off x="5386" y="1692"/>
                <a:ext cx="25" cy="1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17466" name="Freeform 38"/>
              <p:cNvSpPr>
                <a:spLocks/>
              </p:cNvSpPr>
              <p:nvPr/>
            </p:nvSpPr>
            <p:spPr bwMode="auto">
              <a:xfrm>
                <a:off x="5367" y="1664"/>
                <a:ext cx="44" cy="14"/>
              </a:xfrm>
              <a:custGeom>
                <a:avLst/>
                <a:gdLst>
                  <a:gd name="T0" fmla="*/ 0 w 139"/>
                  <a:gd name="T1" fmla="*/ 0 h 46"/>
                  <a:gd name="T2" fmla="*/ 0 w 139"/>
                  <a:gd name="T3" fmla="*/ 0 h 46"/>
                  <a:gd name="T4" fmla="*/ 0 w 139"/>
                  <a:gd name="T5" fmla="*/ 0 h 46"/>
                  <a:gd name="T6" fmla="*/ 0 w 139"/>
                  <a:gd name="T7" fmla="*/ 0 h 46"/>
                  <a:gd name="T8" fmla="*/ 0 w 139"/>
                  <a:gd name="T9" fmla="*/ 0 h 46"/>
                  <a:gd name="T10" fmla="*/ 0 w 139"/>
                  <a:gd name="T11" fmla="*/ 0 h 46"/>
                  <a:gd name="T12" fmla="*/ 0 60000 65536"/>
                  <a:gd name="T13" fmla="*/ 0 60000 65536"/>
                  <a:gd name="T14" fmla="*/ 0 60000 65536"/>
                  <a:gd name="T15" fmla="*/ 0 60000 65536"/>
                  <a:gd name="T16" fmla="*/ 0 60000 65536"/>
                  <a:gd name="T17" fmla="*/ 0 60000 65536"/>
                  <a:gd name="T18" fmla="*/ 0 w 139"/>
                  <a:gd name="T19" fmla="*/ 0 h 46"/>
                  <a:gd name="T20" fmla="*/ 139 w 139"/>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139" h="46">
                    <a:moveTo>
                      <a:pt x="135" y="46"/>
                    </a:moveTo>
                    <a:lnTo>
                      <a:pt x="0" y="46"/>
                    </a:lnTo>
                    <a:lnTo>
                      <a:pt x="0" y="0"/>
                    </a:lnTo>
                    <a:lnTo>
                      <a:pt x="139" y="0"/>
                    </a:lnTo>
                    <a:lnTo>
                      <a:pt x="135" y="46"/>
                    </a:lnTo>
                    <a:close/>
                  </a:path>
                </a:pathLst>
              </a:custGeom>
              <a:solidFill>
                <a:srgbClr val="000000"/>
              </a:solidFill>
              <a:ln w="12700">
                <a:solidFill>
                  <a:srgbClr val="000000"/>
                </a:solidFill>
                <a:round/>
                <a:headEnd/>
                <a:tailEnd/>
              </a:ln>
            </p:spPr>
            <p:txBody>
              <a:bodyPr/>
              <a:lstStyle/>
              <a:p>
                <a:endParaRPr lang="en-US"/>
              </a:p>
            </p:txBody>
          </p:sp>
          <p:sp>
            <p:nvSpPr>
              <p:cNvPr id="17467" name="Freeform 39"/>
              <p:cNvSpPr>
                <a:spLocks/>
              </p:cNvSpPr>
              <p:nvPr/>
            </p:nvSpPr>
            <p:spPr bwMode="auto">
              <a:xfrm>
                <a:off x="5386" y="1627"/>
                <a:ext cx="25" cy="20"/>
              </a:xfrm>
              <a:custGeom>
                <a:avLst/>
                <a:gdLst>
                  <a:gd name="T0" fmla="*/ 0 w 78"/>
                  <a:gd name="T1" fmla="*/ 0 h 61"/>
                  <a:gd name="T2" fmla="*/ 0 w 78"/>
                  <a:gd name="T3" fmla="*/ 0 h 61"/>
                  <a:gd name="T4" fmla="*/ 0 w 78"/>
                  <a:gd name="T5" fmla="*/ 0 h 61"/>
                  <a:gd name="T6" fmla="*/ 0 w 78"/>
                  <a:gd name="T7" fmla="*/ 0 h 61"/>
                  <a:gd name="T8" fmla="*/ 0 w 78"/>
                  <a:gd name="T9" fmla="*/ 0 h 61"/>
                  <a:gd name="T10" fmla="*/ 0 w 78"/>
                  <a:gd name="T11" fmla="*/ 0 h 61"/>
                  <a:gd name="T12" fmla="*/ 0 60000 65536"/>
                  <a:gd name="T13" fmla="*/ 0 60000 65536"/>
                  <a:gd name="T14" fmla="*/ 0 60000 65536"/>
                  <a:gd name="T15" fmla="*/ 0 60000 65536"/>
                  <a:gd name="T16" fmla="*/ 0 60000 65536"/>
                  <a:gd name="T17" fmla="*/ 0 60000 65536"/>
                  <a:gd name="T18" fmla="*/ 0 w 78"/>
                  <a:gd name="T19" fmla="*/ 0 h 61"/>
                  <a:gd name="T20" fmla="*/ 78 w 78"/>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8" h="61">
                    <a:moveTo>
                      <a:pt x="70" y="61"/>
                    </a:moveTo>
                    <a:lnTo>
                      <a:pt x="2" y="57"/>
                    </a:lnTo>
                    <a:lnTo>
                      <a:pt x="0" y="2"/>
                    </a:lnTo>
                    <a:lnTo>
                      <a:pt x="78" y="0"/>
                    </a:lnTo>
                    <a:lnTo>
                      <a:pt x="70" y="61"/>
                    </a:lnTo>
                    <a:close/>
                  </a:path>
                </a:pathLst>
              </a:custGeom>
              <a:solidFill>
                <a:srgbClr val="000000"/>
              </a:solidFill>
              <a:ln w="12700">
                <a:solidFill>
                  <a:srgbClr val="000000"/>
                </a:solidFill>
                <a:round/>
                <a:headEnd/>
                <a:tailEnd/>
              </a:ln>
            </p:spPr>
            <p:txBody>
              <a:bodyPr/>
              <a:lstStyle/>
              <a:p>
                <a:endParaRPr lang="en-US"/>
              </a:p>
            </p:txBody>
          </p:sp>
          <p:sp>
            <p:nvSpPr>
              <p:cNvPr id="17468" name="Freeform 40"/>
              <p:cNvSpPr>
                <a:spLocks/>
              </p:cNvSpPr>
              <p:nvPr/>
            </p:nvSpPr>
            <p:spPr bwMode="auto">
              <a:xfrm>
                <a:off x="5367" y="1599"/>
                <a:ext cx="44" cy="14"/>
              </a:xfrm>
              <a:custGeom>
                <a:avLst/>
                <a:gdLst>
                  <a:gd name="T0" fmla="*/ 0 w 139"/>
                  <a:gd name="T1" fmla="*/ 0 h 44"/>
                  <a:gd name="T2" fmla="*/ 0 w 139"/>
                  <a:gd name="T3" fmla="*/ 0 h 44"/>
                  <a:gd name="T4" fmla="*/ 0 w 139"/>
                  <a:gd name="T5" fmla="*/ 0 h 44"/>
                  <a:gd name="T6" fmla="*/ 0 w 139"/>
                  <a:gd name="T7" fmla="*/ 0 h 44"/>
                  <a:gd name="T8" fmla="*/ 0 w 139"/>
                  <a:gd name="T9" fmla="*/ 0 h 44"/>
                  <a:gd name="T10" fmla="*/ 0 w 139"/>
                  <a:gd name="T11" fmla="*/ 0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17469" name="Freeform 41"/>
              <p:cNvSpPr>
                <a:spLocks/>
              </p:cNvSpPr>
              <p:nvPr/>
            </p:nvSpPr>
            <p:spPr bwMode="auto">
              <a:xfrm>
                <a:off x="5387" y="1562"/>
                <a:ext cx="24" cy="18"/>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17470" name="Freeform 42"/>
              <p:cNvSpPr>
                <a:spLocks/>
              </p:cNvSpPr>
              <p:nvPr/>
            </p:nvSpPr>
            <p:spPr bwMode="auto">
              <a:xfrm>
                <a:off x="5367" y="1534"/>
                <a:ext cx="44" cy="13"/>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17471" name="Freeform 43"/>
              <p:cNvSpPr>
                <a:spLocks/>
              </p:cNvSpPr>
              <p:nvPr/>
            </p:nvSpPr>
            <p:spPr bwMode="auto">
              <a:xfrm>
                <a:off x="5387" y="1496"/>
                <a:ext cx="24" cy="20"/>
              </a:xfrm>
              <a:custGeom>
                <a:avLst/>
                <a:gdLst>
                  <a:gd name="T0" fmla="*/ 0 w 76"/>
                  <a:gd name="T1" fmla="*/ 0 h 59"/>
                  <a:gd name="T2" fmla="*/ 0 w 76"/>
                  <a:gd name="T3" fmla="*/ 0 h 59"/>
                  <a:gd name="T4" fmla="*/ 0 w 76"/>
                  <a:gd name="T5" fmla="*/ 0 h 59"/>
                  <a:gd name="T6" fmla="*/ 0 w 76"/>
                  <a:gd name="T7" fmla="*/ 0 h 59"/>
                  <a:gd name="T8" fmla="*/ 0 w 76"/>
                  <a:gd name="T9" fmla="*/ 0 h 59"/>
                  <a:gd name="T10" fmla="*/ 0 w 76"/>
                  <a:gd name="T11" fmla="*/ 0 h 59"/>
                  <a:gd name="T12" fmla="*/ 0 60000 65536"/>
                  <a:gd name="T13" fmla="*/ 0 60000 65536"/>
                  <a:gd name="T14" fmla="*/ 0 60000 65536"/>
                  <a:gd name="T15" fmla="*/ 0 60000 65536"/>
                  <a:gd name="T16" fmla="*/ 0 60000 65536"/>
                  <a:gd name="T17" fmla="*/ 0 60000 65536"/>
                  <a:gd name="T18" fmla="*/ 0 w 76"/>
                  <a:gd name="T19" fmla="*/ 0 h 59"/>
                  <a:gd name="T20" fmla="*/ 76 w 76"/>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6" h="59">
                    <a:moveTo>
                      <a:pt x="67" y="59"/>
                    </a:moveTo>
                    <a:lnTo>
                      <a:pt x="2" y="57"/>
                    </a:lnTo>
                    <a:lnTo>
                      <a:pt x="0" y="2"/>
                    </a:lnTo>
                    <a:lnTo>
                      <a:pt x="76"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17472" name="Freeform 44"/>
              <p:cNvSpPr>
                <a:spLocks/>
              </p:cNvSpPr>
              <p:nvPr/>
            </p:nvSpPr>
            <p:spPr bwMode="auto">
              <a:xfrm>
                <a:off x="5367" y="1469"/>
                <a:ext cx="44" cy="14"/>
              </a:xfrm>
              <a:custGeom>
                <a:avLst/>
                <a:gdLst>
                  <a:gd name="T0" fmla="*/ 0 w 140"/>
                  <a:gd name="T1" fmla="*/ 0 h 44"/>
                  <a:gd name="T2" fmla="*/ 0 w 140"/>
                  <a:gd name="T3" fmla="*/ 0 h 44"/>
                  <a:gd name="T4" fmla="*/ 0 w 140"/>
                  <a:gd name="T5" fmla="*/ 0 h 44"/>
                  <a:gd name="T6" fmla="*/ 0 w 140"/>
                  <a:gd name="T7" fmla="*/ 0 h 44"/>
                  <a:gd name="T8" fmla="*/ 0 w 140"/>
                  <a:gd name="T9" fmla="*/ 0 h 44"/>
                  <a:gd name="T10" fmla="*/ 0 w 140"/>
                  <a:gd name="T11" fmla="*/ 0 h 44"/>
                  <a:gd name="T12" fmla="*/ 0 60000 65536"/>
                  <a:gd name="T13" fmla="*/ 0 60000 65536"/>
                  <a:gd name="T14" fmla="*/ 0 60000 65536"/>
                  <a:gd name="T15" fmla="*/ 0 60000 65536"/>
                  <a:gd name="T16" fmla="*/ 0 60000 65536"/>
                  <a:gd name="T17" fmla="*/ 0 60000 65536"/>
                  <a:gd name="T18" fmla="*/ 0 w 140"/>
                  <a:gd name="T19" fmla="*/ 0 h 44"/>
                  <a:gd name="T20" fmla="*/ 140 w 140"/>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0" h="44">
                    <a:moveTo>
                      <a:pt x="136" y="44"/>
                    </a:moveTo>
                    <a:lnTo>
                      <a:pt x="1" y="44"/>
                    </a:lnTo>
                    <a:lnTo>
                      <a:pt x="0" y="0"/>
                    </a:lnTo>
                    <a:lnTo>
                      <a:pt x="140" y="0"/>
                    </a:lnTo>
                    <a:lnTo>
                      <a:pt x="136" y="44"/>
                    </a:lnTo>
                    <a:close/>
                  </a:path>
                </a:pathLst>
              </a:custGeom>
              <a:solidFill>
                <a:srgbClr val="000000"/>
              </a:solidFill>
              <a:ln w="12700">
                <a:solidFill>
                  <a:srgbClr val="000000"/>
                </a:solidFill>
                <a:round/>
                <a:headEnd/>
                <a:tailEnd/>
              </a:ln>
            </p:spPr>
            <p:txBody>
              <a:bodyPr/>
              <a:lstStyle/>
              <a:p>
                <a:endParaRPr lang="en-US"/>
              </a:p>
            </p:txBody>
          </p:sp>
          <p:sp>
            <p:nvSpPr>
              <p:cNvPr id="17473" name="Freeform 45"/>
              <p:cNvSpPr>
                <a:spLocks/>
              </p:cNvSpPr>
              <p:nvPr/>
            </p:nvSpPr>
            <p:spPr bwMode="auto">
              <a:xfrm>
                <a:off x="5388" y="1366"/>
                <a:ext cx="23" cy="1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17474" name="Freeform 46"/>
              <p:cNvSpPr>
                <a:spLocks/>
              </p:cNvSpPr>
              <p:nvPr/>
            </p:nvSpPr>
            <p:spPr bwMode="auto">
              <a:xfrm>
                <a:off x="5387" y="1432"/>
                <a:ext cx="24" cy="18"/>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8" y="57"/>
                    </a:moveTo>
                    <a:lnTo>
                      <a:pt x="1" y="56"/>
                    </a:lnTo>
                    <a:lnTo>
                      <a:pt x="0" y="2"/>
                    </a:lnTo>
                    <a:lnTo>
                      <a:pt x="76" y="0"/>
                    </a:lnTo>
                    <a:lnTo>
                      <a:pt x="68" y="57"/>
                    </a:lnTo>
                    <a:close/>
                  </a:path>
                </a:pathLst>
              </a:custGeom>
              <a:solidFill>
                <a:srgbClr val="000000"/>
              </a:solidFill>
              <a:ln w="12700">
                <a:solidFill>
                  <a:srgbClr val="000000"/>
                </a:solidFill>
                <a:round/>
                <a:headEnd/>
                <a:tailEnd/>
              </a:ln>
            </p:spPr>
            <p:txBody>
              <a:bodyPr/>
              <a:lstStyle/>
              <a:p>
                <a:endParaRPr lang="en-US"/>
              </a:p>
            </p:txBody>
          </p:sp>
          <p:sp>
            <p:nvSpPr>
              <p:cNvPr id="17475" name="Freeform 47"/>
              <p:cNvSpPr>
                <a:spLocks/>
              </p:cNvSpPr>
              <p:nvPr/>
            </p:nvSpPr>
            <p:spPr bwMode="auto">
              <a:xfrm>
                <a:off x="5367" y="1404"/>
                <a:ext cx="44" cy="13"/>
              </a:xfrm>
              <a:custGeom>
                <a:avLst/>
                <a:gdLst>
                  <a:gd name="T0" fmla="*/ 0 w 138"/>
                  <a:gd name="T1" fmla="*/ 0 h 44"/>
                  <a:gd name="T2" fmla="*/ 0 w 138"/>
                  <a:gd name="T3" fmla="*/ 0 h 44"/>
                  <a:gd name="T4" fmla="*/ 0 w 138"/>
                  <a:gd name="T5" fmla="*/ 0 h 44"/>
                  <a:gd name="T6" fmla="*/ 0 w 138"/>
                  <a:gd name="T7" fmla="*/ 0 h 44"/>
                  <a:gd name="T8" fmla="*/ 0 w 138"/>
                  <a:gd name="T9" fmla="*/ 0 h 44"/>
                  <a:gd name="T10" fmla="*/ 0 w 138"/>
                  <a:gd name="T11" fmla="*/ 0 h 44"/>
                  <a:gd name="T12" fmla="*/ 0 60000 65536"/>
                  <a:gd name="T13" fmla="*/ 0 60000 65536"/>
                  <a:gd name="T14" fmla="*/ 0 60000 65536"/>
                  <a:gd name="T15" fmla="*/ 0 60000 65536"/>
                  <a:gd name="T16" fmla="*/ 0 60000 65536"/>
                  <a:gd name="T17" fmla="*/ 0 60000 65536"/>
                  <a:gd name="T18" fmla="*/ 0 w 138"/>
                  <a:gd name="T19" fmla="*/ 0 h 44"/>
                  <a:gd name="T20" fmla="*/ 138 w 138"/>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8" h="44">
                    <a:moveTo>
                      <a:pt x="135" y="44"/>
                    </a:moveTo>
                    <a:lnTo>
                      <a:pt x="0" y="44"/>
                    </a:lnTo>
                    <a:lnTo>
                      <a:pt x="0" y="0"/>
                    </a:lnTo>
                    <a:lnTo>
                      <a:pt x="138"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17476" name="Freeform 48"/>
              <p:cNvSpPr>
                <a:spLocks/>
              </p:cNvSpPr>
              <p:nvPr/>
            </p:nvSpPr>
            <p:spPr bwMode="auto">
              <a:xfrm>
                <a:off x="5367" y="1860"/>
                <a:ext cx="44" cy="14"/>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17416" name="Group 49"/>
          <p:cNvGrpSpPr>
            <a:grpSpLocks/>
          </p:cNvGrpSpPr>
          <p:nvPr/>
        </p:nvGrpSpPr>
        <p:grpSpPr bwMode="auto">
          <a:xfrm>
            <a:off x="7910513" y="2062163"/>
            <a:ext cx="876300" cy="1087437"/>
            <a:chOff x="4840" y="2065"/>
            <a:chExt cx="458" cy="569"/>
          </a:xfrm>
        </p:grpSpPr>
        <p:sp>
          <p:nvSpPr>
            <p:cNvPr id="17439" name="Freeform 50"/>
            <p:cNvSpPr>
              <a:spLocks/>
            </p:cNvSpPr>
            <p:nvPr/>
          </p:nvSpPr>
          <p:spPr bwMode="auto">
            <a:xfrm>
              <a:off x="4893" y="2110"/>
              <a:ext cx="405" cy="520"/>
            </a:xfrm>
            <a:custGeom>
              <a:avLst/>
              <a:gdLst>
                <a:gd name="T0" fmla="*/ 1 w 1052"/>
                <a:gd name="T1" fmla="*/ 2 h 1352"/>
                <a:gd name="T2" fmla="*/ 0 w 1052"/>
                <a:gd name="T3" fmla="*/ 2 h 1352"/>
                <a:gd name="T4" fmla="*/ 0 w 1052"/>
                <a:gd name="T5" fmla="*/ 1 h 1352"/>
                <a:gd name="T6" fmla="*/ 0 w 1052"/>
                <a:gd name="T7" fmla="*/ 1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1 w 1052"/>
                <a:gd name="T19" fmla="*/ 0 h 1352"/>
                <a:gd name="T20" fmla="*/ 1 w 1052"/>
                <a:gd name="T21" fmla="*/ 0 h 1352"/>
                <a:gd name="T22" fmla="*/ 1 w 1052"/>
                <a:gd name="T23" fmla="*/ 0 h 1352"/>
                <a:gd name="T24" fmla="*/ 1 w 1052"/>
                <a:gd name="T25" fmla="*/ 0 h 1352"/>
                <a:gd name="T26" fmla="*/ 1 w 1052"/>
                <a:gd name="T27" fmla="*/ 1 h 1352"/>
                <a:gd name="T28" fmla="*/ 1 w 1052"/>
                <a:gd name="T29" fmla="*/ 1 h 1352"/>
                <a:gd name="T30" fmla="*/ 1 w 1052"/>
                <a:gd name="T31" fmla="*/ 1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7440" name="Group 51"/>
            <p:cNvGrpSpPr>
              <a:grpSpLocks/>
            </p:cNvGrpSpPr>
            <p:nvPr/>
          </p:nvGrpSpPr>
          <p:grpSpPr bwMode="auto">
            <a:xfrm>
              <a:off x="4840" y="2065"/>
              <a:ext cx="129" cy="569"/>
              <a:chOff x="5289" y="1339"/>
              <a:chExt cx="129" cy="569"/>
            </a:xfrm>
          </p:grpSpPr>
          <p:sp>
            <p:nvSpPr>
              <p:cNvPr id="17441" name="Freeform 52"/>
              <p:cNvSpPr>
                <a:spLocks/>
              </p:cNvSpPr>
              <p:nvPr/>
            </p:nvSpPr>
            <p:spPr bwMode="auto">
              <a:xfrm>
                <a:off x="5289" y="1339"/>
                <a:ext cx="129" cy="569"/>
              </a:xfrm>
              <a:custGeom>
                <a:avLst/>
                <a:gdLst>
                  <a:gd name="T0" fmla="*/ 1 w 253"/>
                  <a:gd name="T1" fmla="*/ 0 h 2449"/>
                  <a:gd name="T2" fmla="*/ 2 w 253"/>
                  <a:gd name="T3" fmla="*/ 0 h 2449"/>
                  <a:gd name="T4" fmla="*/ 2 w 253"/>
                  <a:gd name="T5" fmla="*/ 0 h 2449"/>
                  <a:gd name="T6" fmla="*/ 3 w 253"/>
                  <a:gd name="T7" fmla="*/ 0 h 2449"/>
                  <a:gd name="T8" fmla="*/ 3 w 253"/>
                  <a:gd name="T9" fmla="*/ 0 h 2449"/>
                  <a:gd name="T10" fmla="*/ 3 w 253"/>
                  <a:gd name="T11" fmla="*/ 0 h 2449"/>
                  <a:gd name="T12" fmla="*/ 1 w 253"/>
                  <a:gd name="T13" fmla="*/ 0 h 2449"/>
                  <a:gd name="T14" fmla="*/ 1 w 253"/>
                  <a:gd name="T15" fmla="*/ 0 h 2449"/>
                  <a:gd name="T16" fmla="*/ 0 w 253"/>
                  <a:gd name="T17" fmla="*/ 0 h 2449"/>
                  <a:gd name="T18" fmla="*/ 1 w 253"/>
                  <a:gd name="T19" fmla="*/ 0 h 2449"/>
                  <a:gd name="T20" fmla="*/ 1 w 253"/>
                  <a:gd name="T21" fmla="*/ 0 h 24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3"/>
                  <a:gd name="T34" fmla="*/ 0 h 2449"/>
                  <a:gd name="T35" fmla="*/ 253 w 253"/>
                  <a:gd name="T36" fmla="*/ 2449 h 24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3" h="2449">
                    <a:moveTo>
                      <a:pt x="2" y="0"/>
                    </a:moveTo>
                    <a:lnTo>
                      <a:pt x="236" y="0"/>
                    </a:lnTo>
                    <a:lnTo>
                      <a:pt x="236" y="428"/>
                    </a:lnTo>
                    <a:lnTo>
                      <a:pt x="245" y="996"/>
                    </a:lnTo>
                    <a:lnTo>
                      <a:pt x="253" y="1812"/>
                    </a:lnTo>
                    <a:lnTo>
                      <a:pt x="249" y="2449"/>
                    </a:lnTo>
                    <a:lnTo>
                      <a:pt x="19" y="2449"/>
                    </a:lnTo>
                    <a:lnTo>
                      <a:pt x="15" y="1772"/>
                    </a:lnTo>
                    <a:lnTo>
                      <a:pt x="0" y="1055"/>
                    </a:lnTo>
                    <a:lnTo>
                      <a:pt x="2" y="0"/>
                    </a:lnTo>
                    <a:close/>
                  </a:path>
                </a:pathLst>
              </a:custGeom>
              <a:solidFill>
                <a:srgbClr val="CC9900"/>
              </a:solidFill>
              <a:ln w="12700">
                <a:solidFill>
                  <a:srgbClr val="000000"/>
                </a:solidFill>
                <a:round/>
                <a:headEnd/>
                <a:tailEnd/>
              </a:ln>
            </p:spPr>
            <p:txBody>
              <a:bodyPr/>
              <a:lstStyle/>
              <a:p>
                <a:endParaRPr lang="en-US"/>
              </a:p>
            </p:txBody>
          </p:sp>
          <p:sp>
            <p:nvSpPr>
              <p:cNvPr id="17442" name="Freeform 53"/>
              <p:cNvSpPr>
                <a:spLocks/>
              </p:cNvSpPr>
              <p:nvPr/>
            </p:nvSpPr>
            <p:spPr bwMode="auto">
              <a:xfrm>
                <a:off x="5387" y="1824"/>
                <a:ext cx="24" cy="17"/>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17443" name="Freeform 54"/>
              <p:cNvSpPr>
                <a:spLocks/>
              </p:cNvSpPr>
              <p:nvPr/>
            </p:nvSpPr>
            <p:spPr bwMode="auto">
              <a:xfrm>
                <a:off x="5367" y="1795"/>
                <a:ext cx="44" cy="14"/>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17444" name="Freeform 55"/>
              <p:cNvSpPr>
                <a:spLocks/>
              </p:cNvSpPr>
              <p:nvPr/>
            </p:nvSpPr>
            <p:spPr bwMode="auto">
              <a:xfrm>
                <a:off x="5387" y="1758"/>
                <a:ext cx="24" cy="1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5"/>
                    </a:lnTo>
                    <a:lnTo>
                      <a:pt x="0" y="2"/>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17445" name="Freeform 56"/>
              <p:cNvSpPr>
                <a:spLocks/>
              </p:cNvSpPr>
              <p:nvPr/>
            </p:nvSpPr>
            <p:spPr bwMode="auto">
              <a:xfrm>
                <a:off x="5367" y="1729"/>
                <a:ext cx="44" cy="14"/>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17446" name="Freeform 57"/>
              <p:cNvSpPr>
                <a:spLocks/>
              </p:cNvSpPr>
              <p:nvPr/>
            </p:nvSpPr>
            <p:spPr bwMode="auto">
              <a:xfrm>
                <a:off x="5386" y="1692"/>
                <a:ext cx="25" cy="1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17447" name="Freeform 58"/>
              <p:cNvSpPr>
                <a:spLocks/>
              </p:cNvSpPr>
              <p:nvPr/>
            </p:nvSpPr>
            <p:spPr bwMode="auto">
              <a:xfrm>
                <a:off x="5367" y="1664"/>
                <a:ext cx="44" cy="14"/>
              </a:xfrm>
              <a:custGeom>
                <a:avLst/>
                <a:gdLst>
                  <a:gd name="T0" fmla="*/ 0 w 139"/>
                  <a:gd name="T1" fmla="*/ 0 h 46"/>
                  <a:gd name="T2" fmla="*/ 0 w 139"/>
                  <a:gd name="T3" fmla="*/ 0 h 46"/>
                  <a:gd name="T4" fmla="*/ 0 w 139"/>
                  <a:gd name="T5" fmla="*/ 0 h 46"/>
                  <a:gd name="T6" fmla="*/ 0 w 139"/>
                  <a:gd name="T7" fmla="*/ 0 h 46"/>
                  <a:gd name="T8" fmla="*/ 0 w 139"/>
                  <a:gd name="T9" fmla="*/ 0 h 46"/>
                  <a:gd name="T10" fmla="*/ 0 w 139"/>
                  <a:gd name="T11" fmla="*/ 0 h 46"/>
                  <a:gd name="T12" fmla="*/ 0 60000 65536"/>
                  <a:gd name="T13" fmla="*/ 0 60000 65536"/>
                  <a:gd name="T14" fmla="*/ 0 60000 65536"/>
                  <a:gd name="T15" fmla="*/ 0 60000 65536"/>
                  <a:gd name="T16" fmla="*/ 0 60000 65536"/>
                  <a:gd name="T17" fmla="*/ 0 60000 65536"/>
                  <a:gd name="T18" fmla="*/ 0 w 139"/>
                  <a:gd name="T19" fmla="*/ 0 h 46"/>
                  <a:gd name="T20" fmla="*/ 139 w 139"/>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139" h="46">
                    <a:moveTo>
                      <a:pt x="135" y="46"/>
                    </a:moveTo>
                    <a:lnTo>
                      <a:pt x="0" y="46"/>
                    </a:lnTo>
                    <a:lnTo>
                      <a:pt x="0" y="0"/>
                    </a:lnTo>
                    <a:lnTo>
                      <a:pt x="139" y="0"/>
                    </a:lnTo>
                    <a:lnTo>
                      <a:pt x="135" y="46"/>
                    </a:lnTo>
                    <a:close/>
                  </a:path>
                </a:pathLst>
              </a:custGeom>
              <a:solidFill>
                <a:srgbClr val="000000"/>
              </a:solidFill>
              <a:ln w="12700">
                <a:solidFill>
                  <a:srgbClr val="000000"/>
                </a:solidFill>
                <a:round/>
                <a:headEnd/>
                <a:tailEnd/>
              </a:ln>
            </p:spPr>
            <p:txBody>
              <a:bodyPr/>
              <a:lstStyle/>
              <a:p>
                <a:endParaRPr lang="en-US"/>
              </a:p>
            </p:txBody>
          </p:sp>
          <p:sp>
            <p:nvSpPr>
              <p:cNvPr id="17448" name="Freeform 59"/>
              <p:cNvSpPr>
                <a:spLocks/>
              </p:cNvSpPr>
              <p:nvPr/>
            </p:nvSpPr>
            <p:spPr bwMode="auto">
              <a:xfrm>
                <a:off x="5386" y="1627"/>
                <a:ext cx="25" cy="20"/>
              </a:xfrm>
              <a:custGeom>
                <a:avLst/>
                <a:gdLst>
                  <a:gd name="T0" fmla="*/ 0 w 78"/>
                  <a:gd name="T1" fmla="*/ 0 h 61"/>
                  <a:gd name="T2" fmla="*/ 0 w 78"/>
                  <a:gd name="T3" fmla="*/ 0 h 61"/>
                  <a:gd name="T4" fmla="*/ 0 w 78"/>
                  <a:gd name="T5" fmla="*/ 0 h 61"/>
                  <a:gd name="T6" fmla="*/ 0 w 78"/>
                  <a:gd name="T7" fmla="*/ 0 h 61"/>
                  <a:gd name="T8" fmla="*/ 0 w 78"/>
                  <a:gd name="T9" fmla="*/ 0 h 61"/>
                  <a:gd name="T10" fmla="*/ 0 w 78"/>
                  <a:gd name="T11" fmla="*/ 0 h 61"/>
                  <a:gd name="T12" fmla="*/ 0 60000 65536"/>
                  <a:gd name="T13" fmla="*/ 0 60000 65536"/>
                  <a:gd name="T14" fmla="*/ 0 60000 65536"/>
                  <a:gd name="T15" fmla="*/ 0 60000 65536"/>
                  <a:gd name="T16" fmla="*/ 0 60000 65536"/>
                  <a:gd name="T17" fmla="*/ 0 60000 65536"/>
                  <a:gd name="T18" fmla="*/ 0 w 78"/>
                  <a:gd name="T19" fmla="*/ 0 h 61"/>
                  <a:gd name="T20" fmla="*/ 78 w 78"/>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8" h="61">
                    <a:moveTo>
                      <a:pt x="70" y="61"/>
                    </a:moveTo>
                    <a:lnTo>
                      <a:pt x="2" y="57"/>
                    </a:lnTo>
                    <a:lnTo>
                      <a:pt x="0" y="2"/>
                    </a:lnTo>
                    <a:lnTo>
                      <a:pt x="78" y="0"/>
                    </a:lnTo>
                    <a:lnTo>
                      <a:pt x="70" y="61"/>
                    </a:lnTo>
                    <a:close/>
                  </a:path>
                </a:pathLst>
              </a:custGeom>
              <a:solidFill>
                <a:srgbClr val="000000"/>
              </a:solidFill>
              <a:ln w="12700">
                <a:solidFill>
                  <a:srgbClr val="000000"/>
                </a:solidFill>
                <a:round/>
                <a:headEnd/>
                <a:tailEnd/>
              </a:ln>
            </p:spPr>
            <p:txBody>
              <a:bodyPr/>
              <a:lstStyle/>
              <a:p>
                <a:endParaRPr lang="en-US"/>
              </a:p>
            </p:txBody>
          </p:sp>
          <p:sp>
            <p:nvSpPr>
              <p:cNvPr id="17449" name="Freeform 60"/>
              <p:cNvSpPr>
                <a:spLocks/>
              </p:cNvSpPr>
              <p:nvPr/>
            </p:nvSpPr>
            <p:spPr bwMode="auto">
              <a:xfrm>
                <a:off x="5367" y="1599"/>
                <a:ext cx="44" cy="14"/>
              </a:xfrm>
              <a:custGeom>
                <a:avLst/>
                <a:gdLst>
                  <a:gd name="T0" fmla="*/ 0 w 139"/>
                  <a:gd name="T1" fmla="*/ 0 h 44"/>
                  <a:gd name="T2" fmla="*/ 0 w 139"/>
                  <a:gd name="T3" fmla="*/ 0 h 44"/>
                  <a:gd name="T4" fmla="*/ 0 w 139"/>
                  <a:gd name="T5" fmla="*/ 0 h 44"/>
                  <a:gd name="T6" fmla="*/ 0 w 139"/>
                  <a:gd name="T7" fmla="*/ 0 h 44"/>
                  <a:gd name="T8" fmla="*/ 0 w 139"/>
                  <a:gd name="T9" fmla="*/ 0 h 44"/>
                  <a:gd name="T10" fmla="*/ 0 w 139"/>
                  <a:gd name="T11" fmla="*/ 0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17450" name="Freeform 61"/>
              <p:cNvSpPr>
                <a:spLocks/>
              </p:cNvSpPr>
              <p:nvPr/>
            </p:nvSpPr>
            <p:spPr bwMode="auto">
              <a:xfrm>
                <a:off x="5387" y="1562"/>
                <a:ext cx="24" cy="18"/>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17451" name="Freeform 62"/>
              <p:cNvSpPr>
                <a:spLocks/>
              </p:cNvSpPr>
              <p:nvPr/>
            </p:nvSpPr>
            <p:spPr bwMode="auto">
              <a:xfrm>
                <a:off x="5367" y="1534"/>
                <a:ext cx="44" cy="13"/>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17452" name="Freeform 63"/>
              <p:cNvSpPr>
                <a:spLocks/>
              </p:cNvSpPr>
              <p:nvPr/>
            </p:nvSpPr>
            <p:spPr bwMode="auto">
              <a:xfrm>
                <a:off x="5387" y="1496"/>
                <a:ext cx="24" cy="20"/>
              </a:xfrm>
              <a:custGeom>
                <a:avLst/>
                <a:gdLst>
                  <a:gd name="T0" fmla="*/ 0 w 76"/>
                  <a:gd name="T1" fmla="*/ 0 h 59"/>
                  <a:gd name="T2" fmla="*/ 0 w 76"/>
                  <a:gd name="T3" fmla="*/ 0 h 59"/>
                  <a:gd name="T4" fmla="*/ 0 w 76"/>
                  <a:gd name="T5" fmla="*/ 0 h 59"/>
                  <a:gd name="T6" fmla="*/ 0 w 76"/>
                  <a:gd name="T7" fmla="*/ 0 h 59"/>
                  <a:gd name="T8" fmla="*/ 0 w 76"/>
                  <a:gd name="T9" fmla="*/ 0 h 59"/>
                  <a:gd name="T10" fmla="*/ 0 w 76"/>
                  <a:gd name="T11" fmla="*/ 0 h 59"/>
                  <a:gd name="T12" fmla="*/ 0 60000 65536"/>
                  <a:gd name="T13" fmla="*/ 0 60000 65536"/>
                  <a:gd name="T14" fmla="*/ 0 60000 65536"/>
                  <a:gd name="T15" fmla="*/ 0 60000 65536"/>
                  <a:gd name="T16" fmla="*/ 0 60000 65536"/>
                  <a:gd name="T17" fmla="*/ 0 60000 65536"/>
                  <a:gd name="T18" fmla="*/ 0 w 76"/>
                  <a:gd name="T19" fmla="*/ 0 h 59"/>
                  <a:gd name="T20" fmla="*/ 76 w 76"/>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6" h="59">
                    <a:moveTo>
                      <a:pt x="67" y="59"/>
                    </a:moveTo>
                    <a:lnTo>
                      <a:pt x="2" y="57"/>
                    </a:lnTo>
                    <a:lnTo>
                      <a:pt x="0" y="2"/>
                    </a:lnTo>
                    <a:lnTo>
                      <a:pt x="76"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17453" name="Freeform 64"/>
              <p:cNvSpPr>
                <a:spLocks/>
              </p:cNvSpPr>
              <p:nvPr/>
            </p:nvSpPr>
            <p:spPr bwMode="auto">
              <a:xfrm>
                <a:off x="5367" y="1469"/>
                <a:ext cx="44" cy="14"/>
              </a:xfrm>
              <a:custGeom>
                <a:avLst/>
                <a:gdLst>
                  <a:gd name="T0" fmla="*/ 0 w 140"/>
                  <a:gd name="T1" fmla="*/ 0 h 44"/>
                  <a:gd name="T2" fmla="*/ 0 w 140"/>
                  <a:gd name="T3" fmla="*/ 0 h 44"/>
                  <a:gd name="T4" fmla="*/ 0 w 140"/>
                  <a:gd name="T5" fmla="*/ 0 h 44"/>
                  <a:gd name="T6" fmla="*/ 0 w 140"/>
                  <a:gd name="T7" fmla="*/ 0 h 44"/>
                  <a:gd name="T8" fmla="*/ 0 w 140"/>
                  <a:gd name="T9" fmla="*/ 0 h 44"/>
                  <a:gd name="T10" fmla="*/ 0 w 140"/>
                  <a:gd name="T11" fmla="*/ 0 h 44"/>
                  <a:gd name="T12" fmla="*/ 0 60000 65536"/>
                  <a:gd name="T13" fmla="*/ 0 60000 65536"/>
                  <a:gd name="T14" fmla="*/ 0 60000 65536"/>
                  <a:gd name="T15" fmla="*/ 0 60000 65536"/>
                  <a:gd name="T16" fmla="*/ 0 60000 65536"/>
                  <a:gd name="T17" fmla="*/ 0 60000 65536"/>
                  <a:gd name="T18" fmla="*/ 0 w 140"/>
                  <a:gd name="T19" fmla="*/ 0 h 44"/>
                  <a:gd name="T20" fmla="*/ 140 w 140"/>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0" h="44">
                    <a:moveTo>
                      <a:pt x="136" y="44"/>
                    </a:moveTo>
                    <a:lnTo>
                      <a:pt x="1" y="44"/>
                    </a:lnTo>
                    <a:lnTo>
                      <a:pt x="0" y="0"/>
                    </a:lnTo>
                    <a:lnTo>
                      <a:pt x="140" y="0"/>
                    </a:lnTo>
                    <a:lnTo>
                      <a:pt x="136" y="44"/>
                    </a:lnTo>
                    <a:close/>
                  </a:path>
                </a:pathLst>
              </a:custGeom>
              <a:solidFill>
                <a:srgbClr val="000000"/>
              </a:solidFill>
              <a:ln w="12700">
                <a:solidFill>
                  <a:srgbClr val="000000"/>
                </a:solidFill>
                <a:round/>
                <a:headEnd/>
                <a:tailEnd/>
              </a:ln>
            </p:spPr>
            <p:txBody>
              <a:bodyPr/>
              <a:lstStyle/>
              <a:p>
                <a:endParaRPr lang="en-US"/>
              </a:p>
            </p:txBody>
          </p:sp>
          <p:sp>
            <p:nvSpPr>
              <p:cNvPr id="17454" name="Freeform 65"/>
              <p:cNvSpPr>
                <a:spLocks/>
              </p:cNvSpPr>
              <p:nvPr/>
            </p:nvSpPr>
            <p:spPr bwMode="auto">
              <a:xfrm>
                <a:off x="5388" y="1366"/>
                <a:ext cx="23" cy="1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17455" name="Freeform 66"/>
              <p:cNvSpPr>
                <a:spLocks/>
              </p:cNvSpPr>
              <p:nvPr/>
            </p:nvSpPr>
            <p:spPr bwMode="auto">
              <a:xfrm>
                <a:off x="5387" y="1432"/>
                <a:ext cx="24" cy="18"/>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8" y="57"/>
                    </a:moveTo>
                    <a:lnTo>
                      <a:pt x="1" y="56"/>
                    </a:lnTo>
                    <a:lnTo>
                      <a:pt x="0" y="2"/>
                    </a:lnTo>
                    <a:lnTo>
                      <a:pt x="76" y="0"/>
                    </a:lnTo>
                    <a:lnTo>
                      <a:pt x="68" y="57"/>
                    </a:lnTo>
                    <a:close/>
                  </a:path>
                </a:pathLst>
              </a:custGeom>
              <a:solidFill>
                <a:srgbClr val="000000"/>
              </a:solidFill>
              <a:ln w="12700">
                <a:solidFill>
                  <a:srgbClr val="000000"/>
                </a:solidFill>
                <a:round/>
                <a:headEnd/>
                <a:tailEnd/>
              </a:ln>
            </p:spPr>
            <p:txBody>
              <a:bodyPr/>
              <a:lstStyle/>
              <a:p>
                <a:endParaRPr lang="en-US"/>
              </a:p>
            </p:txBody>
          </p:sp>
          <p:sp>
            <p:nvSpPr>
              <p:cNvPr id="17456" name="Freeform 67"/>
              <p:cNvSpPr>
                <a:spLocks/>
              </p:cNvSpPr>
              <p:nvPr/>
            </p:nvSpPr>
            <p:spPr bwMode="auto">
              <a:xfrm>
                <a:off x="5367" y="1404"/>
                <a:ext cx="44" cy="13"/>
              </a:xfrm>
              <a:custGeom>
                <a:avLst/>
                <a:gdLst>
                  <a:gd name="T0" fmla="*/ 0 w 138"/>
                  <a:gd name="T1" fmla="*/ 0 h 44"/>
                  <a:gd name="T2" fmla="*/ 0 w 138"/>
                  <a:gd name="T3" fmla="*/ 0 h 44"/>
                  <a:gd name="T4" fmla="*/ 0 w 138"/>
                  <a:gd name="T5" fmla="*/ 0 h 44"/>
                  <a:gd name="T6" fmla="*/ 0 w 138"/>
                  <a:gd name="T7" fmla="*/ 0 h 44"/>
                  <a:gd name="T8" fmla="*/ 0 w 138"/>
                  <a:gd name="T9" fmla="*/ 0 h 44"/>
                  <a:gd name="T10" fmla="*/ 0 w 138"/>
                  <a:gd name="T11" fmla="*/ 0 h 44"/>
                  <a:gd name="T12" fmla="*/ 0 60000 65536"/>
                  <a:gd name="T13" fmla="*/ 0 60000 65536"/>
                  <a:gd name="T14" fmla="*/ 0 60000 65536"/>
                  <a:gd name="T15" fmla="*/ 0 60000 65536"/>
                  <a:gd name="T16" fmla="*/ 0 60000 65536"/>
                  <a:gd name="T17" fmla="*/ 0 60000 65536"/>
                  <a:gd name="T18" fmla="*/ 0 w 138"/>
                  <a:gd name="T19" fmla="*/ 0 h 44"/>
                  <a:gd name="T20" fmla="*/ 138 w 138"/>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8" h="44">
                    <a:moveTo>
                      <a:pt x="135" y="44"/>
                    </a:moveTo>
                    <a:lnTo>
                      <a:pt x="0" y="44"/>
                    </a:lnTo>
                    <a:lnTo>
                      <a:pt x="0" y="0"/>
                    </a:lnTo>
                    <a:lnTo>
                      <a:pt x="138"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17457" name="Freeform 68"/>
              <p:cNvSpPr>
                <a:spLocks/>
              </p:cNvSpPr>
              <p:nvPr/>
            </p:nvSpPr>
            <p:spPr bwMode="auto">
              <a:xfrm>
                <a:off x="5367" y="1860"/>
                <a:ext cx="44" cy="14"/>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17417" name="Group 69"/>
          <p:cNvGrpSpPr>
            <a:grpSpLocks/>
          </p:cNvGrpSpPr>
          <p:nvPr/>
        </p:nvGrpSpPr>
        <p:grpSpPr bwMode="auto">
          <a:xfrm>
            <a:off x="5172075" y="1116013"/>
            <a:ext cx="1271588" cy="1579562"/>
            <a:chOff x="3515" y="1804"/>
            <a:chExt cx="458" cy="569"/>
          </a:xfrm>
        </p:grpSpPr>
        <p:sp>
          <p:nvSpPr>
            <p:cNvPr id="17421" name="Freeform 70"/>
            <p:cNvSpPr>
              <a:spLocks/>
            </p:cNvSpPr>
            <p:nvPr/>
          </p:nvSpPr>
          <p:spPr bwMode="auto">
            <a:xfrm>
              <a:off x="3568" y="1849"/>
              <a:ext cx="405" cy="520"/>
            </a:xfrm>
            <a:custGeom>
              <a:avLst/>
              <a:gdLst>
                <a:gd name="T0" fmla="*/ 1 w 1052"/>
                <a:gd name="T1" fmla="*/ 2 h 1352"/>
                <a:gd name="T2" fmla="*/ 0 w 1052"/>
                <a:gd name="T3" fmla="*/ 2 h 1352"/>
                <a:gd name="T4" fmla="*/ 0 w 1052"/>
                <a:gd name="T5" fmla="*/ 1 h 1352"/>
                <a:gd name="T6" fmla="*/ 0 w 1052"/>
                <a:gd name="T7" fmla="*/ 1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1 w 1052"/>
                <a:gd name="T19" fmla="*/ 0 h 1352"/>
                <a:gd name="T20" fmla="*/ 1 w 1052"/>
                <a:gd name="T21" fmla="*/ 0 h 1352"/>
                <a:gd name="T22" fmla="*/ 1 w 1052"/>
                <a:gd name="T23" fmla="*/ 0 h 1352"/>
                <a:gd name="T24" fmla="*/ 1 w 1052"/>
                <a:gd name="T25" fmla="*/ 0 h 1352"/>
                <a:gd name="T26" fmla="*/ 1 w 1052"/>
                <a:gd name="T27" fmla="*/ 1 h 1352"/>
                <a:gd name="T28" fmla="*/ 1 w 1052"/>
                <a:gd name="T29" fmla="*/ 1 h 1352"/>
                <a:gd name="T30" fmla="*/ 1 w 1052"/>
                <a:gd name="T31" fmla="*/ 1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chemeClr val="bg1"/>
              </a:solidFill>
              <a:prstDash val="sysDot"/>
              <a:round/>
              <a:headEnd/>
              <a:tailEnd/>
            </a:ln>
          </p:spPr>
          <p:txBody>
            <a:bodyPr lIns="0" tIns="0" rIns="0" bIns="0" anchor="ctr">
              <a:spAutoFit/>
            </a:bodyPr>
            <a:lstStyle/>
            <a:p>
              <a:endParaRPr lang="en-US"/>
            </a:p>
          </p:txBody>
        </p:sp>
        <p:sp>
          <p:nvSpPr>
            <p:cNvPr id="17422" name="Freeform 71"/>
            <p:cNvSpPr>
              <a:spLocks/>
            </p:cNvSpPr>
            <p:nvPr/>
          </p:nvSpPr>
          <p:spPr bwMode="auto">
            <a:xfrm>
              <a:off x="3515" y="1804"/>
              <a:ext cx="129" cy="569"/>
            </a:xfrm>
            <a:custGeom>
              <a:avLst/>
              <a:gdLst>
                <a:gd name="T0" fmla="*/ 1 w 253"/>
                <a:gd name="T1" fmla="*/ 0 h 2449"/>
                <a:gd name="T2" fmla="*/ 2 w 253"/>
                <a:gd name="T3" fmla="*/ 0 h 2449"/>
                <a:gd name="T4" fmla="*/ 2 w 253"/>
                <a:gd name="T5" fmla="*/ 0 h 2449"/>
                <a:gd name="T6" fmla="*/ 3 w 253"/>
                <a:gd name="T7" fmla="*/ 0 h 2449"/>
                <a:gd name="T8" fmla="*/ 3 w 253"/>
                <a:gd name="T9" fmla="*/ 0 h 2449"/>
                <a:gd name="T10" fmla="*/ 3 w 253"/>
                <a:gd name="T11" fmla="*/ 0 h 2449"/>
                <a:gd name="T12" fmla="*/ 1 w 253"/>
                <a:gd name="T13" fmla="*/ 0 h 2449"/>
                <a:gd name="T14" fmla="*/ 1 w 253"/>
                <a:gd name="T15" fmla="*/ 0 h 2449"/>
                <a:gd name="T16" fmla="*/ 0 w 253"/>
                <a:gd name="T17" fmla="*/ 0 h 2449"/>
                <a:gd name="T18" fmla="*/ 1 w 253"/>
                <a:gd name="T19" fmla="*/ 0 h 2449"/>
                <a:gd name="T20" fmla="*/ 1 w 253"/>
                <a:gd name="T21" fmla="*/ 0 h 24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3"/>
                <a:gd name="T34" fmla="*/ 0 h 2449"/>
                <a:gd name="T35" fmla="*/ 253 w 253"/>
                <a:gd name="T36" fmla="*/ 2449 h 24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3" h="2449">
                  <a:moveTo>
                    <a:pt x="2" y="0"/>
                  </a:moveTo>
                  <a:lnTo>
                    <a:pt x="236" y="0"/>
                  </a:lnTo>
                  <a:lnTo>
                    <a:pt x="236" y="428"/>
                  </a:lnTo>
                  <a:lnTo>
                    <a:pt x="245" y="996"/>
                  </a:lnTo>
                  <a:lnTo>
                    <a:pt x="253" y="1812"/>
                  </a:lnTo>
                  <a:lnTo>
                    <a:pt x="249" y="2449"/>
                  </a:lnTo>
                  <a:lnTo>
                    <a:pt x="19" y="2449"/>
                  </a:lnTo>
                  <a:lnTo>
                    <a:pt x="15" y="1772"/>
                  </a:lnTo>
                  <a:lnTo>
                    <a:pt x="0" y="1055"/>
                  </a:lnTo>
                  <a:lnTo>
                    <a:pt x="2" y="0"/>
                  </a:lnTo>
                  <a:close/>
                </a:path>
              </a:pathLst>
            </a:custGeom>
            <a:solidFill>
              <a:schemeClr val="tx1"/>
            </a:solidFill>
            <a:ln w="12700">
              <a:solidFill>
                <a:srgbClr val="CC9900"/>
              </a:solidFill>
              <a:round/>
              <a:headEnd/>
              <a:tailEnd/>
            </a:ln>
          </p:spPr>
          <p:txBody>
            <a:bodyPr/>
            <a:lstStyle/>
            <a:p>
              <a:endParaRPr lang="en-US"/>
            </a:p>
          </p:txBody>
        </p:sp>
        <p:sp>
          <p:nvSpPr>
            <p:cNvPr id="17423" name="Freeform 72"/>
            <p:cNvSpPr>
              <a:spLocks/>
            </p:cNvSpPr>
            <p:nvPr/>
          </p:nvSpPr>
          <p:spPr bwMode="auto">
            <a:xfrm>
              <a:off x="3613" y="2289"/>
              <a:ext cx="24" cy="17"/>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CC9900"/>
            </a:solidFill>
            <a:ln w="12700">
              <a:solidFill>
                <a:srgbClr val="CC9900"/>
              </a:solidFill>
              <a:round/>
              <a:headEnd/>
              <a:tailEnd/>
            </a:ln>
          </p:spPr>
          <p:txBody>
            <a:bodyPr/>
            <a:lstStyle/>
            <a:p>
              <a:endParaRPr lang="en-US"/>
            </a:p>
          </p:txBody>
        </p:sp>
        <p:sp>
          <p:nvSpPr>
            <p:cNvPr id="17424" name="Freeform 73"/>
            <p:cNvSpPr>
              <a:spLocks/>
            </p:cNvSpPr>
            <p:nvPr/>
          </p:nvSpPr>
          <p:spPr bwMode="auto">
            <a:xfrm>
              <a:off x="3593" y="2260"/>
              <a:ext cx="44" cy="14"/>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CC9900"/>
            </a:solidFill>
            <a:ln w="12700">
              <a:solidFill>
                <a:srgbClr val="CC9900"/>
              </a:solidFill>
              <a:round/>
              <a:headEnd/>
              <a:tailEnd/>
            </a:ln>
          </p:spPr>
          <p:txBody>
            <a:bodyPr/>
            <a:lstStyle/>
            <a:p>
              <a:endParaRPr lang="en-US"/>
            </a:p>
          </p:txBody>
        </p:sp>
        <p:sp>
          <p:nvSpPr>
            <p:cNvPr id="17425" name="Freeform 74"/>
            <p:cNvSpPr>
              <a:spLocks/>
            </p:cNvSpPr>
            <p:nvPr/>
          </p:nvSpPr>
          <p:spPr bwMode="auto">
            <a:xfrm>
              <a:off x="3613" y="2223"/>
              <a:ext cx="24" cy="1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5"/>
                  </a:lnTo>
                  <a:lnTo>
                    <a:pt x="0" y="2"/>
                  </a:lnTo>
                  <a:lnTo>
                    <a:pt x="78" y="0"/>
                  </a:lnTo>
                  <a:lnTo>
                    <a:pt x="67" y="59"/>
                  </a:lnTo>
                  <a:close/>
                </a:path>
              </a:pathLst>
            </a:custGeom>
            <a:solidFill>
              <a:srgbClr val="CC9900"/>
            </a:solidFill>
            <a:ln w="12700">
              <a:solidFill>
                <a:srgbClr val="CC9900"/>
              </a:solidFill>
              <a:round/>
              <a:headEnd/>
              <a:tailEnd/>
            </a:ln>
          </p:spPr>
          <p:txBody>
            <a:bodyPr/>
            <a:lstStyle/>
            <a:p>
              <a:endParaRPr lang="en-US"/>
            </a:p>
          </p:txBody>
        </p:sp>
        <p:sp>
          <p:nvSpPr>
            <p:cNvPr id="17426" name="Freeform 75"/>
            <p:cNvSpPr>
              <a:spLocks/>
            </p:cNvSpPr>
            <p:nvPr/>
          </p:nvSpPr>
          <p:spPr bwMode="auto">
            <a:xfrm>
              <a:off x="3593" y="2194"/>
              <a:ext cx="44" cy="14"/>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CC9900"/>
            </a:solidFill>
            <a:ln w="12700">
              <a:solidFill>
                <a:srgbClr val="CC9900"/>
              </a:solidFill>
              <a:round/>
              <a:headEnd/>
              <a:tailEnd/>
            </a:ln>
          </p:spPr>
          <p:txBody>
            <a:bodyPr/>
            <a:lstStyle/>
            <a:p>
              <a:endParaRPr lang="en-US"/>
            </a:p>
          </p:txBody>
        </p:sp>
        <p:sp>
          <p:nvSpPr>
            <p:cNvPr id="17427" name="Freeform 76"/>
            <p:cNvSpPr>
              <a:spLocks/>
            </p:cNvSpPr>
            <p:nvPr/>
          </p:nvSpPr>
          <p:spPr bwMode="auto">
            <a:xfrm>
              <a:off x="3612" y="2157"/>
              <a:ext cx="25" cy="1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CC9900"/>
            </a:solidFill>
            <a:ln w="12700">
              <a:solidFill>
                <a:srgbClr val="CC9900"/>
              </a:solidFill>
              <a:round/>
              <a:headEnd/>
              <a:tailEnd/>
            </a:ln>
          </p:spPr>
          <p:txBody>
            <a:bodyPr/>
            <a:lstStyle/>
            <a:p>
              <a:endParaRPr lang="en-US"/>
            </a:p>
          </p:txBody>
        </p:sp>
        <p:sp>
          <p:nvSpPr>
            <p:cNvPr id="17428" name="Freeform 77"/>
            <p:cNvSpPr>
              <a:spLocks/>
            </p:cNvSpPr>
            <p:nvPr/>
          </p:nvSpPr>
          <p:spPr bwMode="auto">
            <a:xfrm>
              <a:off x="3593" y="2129"/>
              <a:ext cx="44" cy="14"/>
            </a:xfrm>
            <a:custGeom>
              <a:avLst/>
              <a:gdLst>
                <a:gd name="T0" fmla="*/ 0 w 139"/>
                <a:gd name="T1" fmla="*/ 0 h 46"/>
                <a:gd name="T2" fmla="*/ 0 w 139"/>
                <a:gd name="T3" fmla="*/ 0 h 46"/>
                <a:gd name="T4" fmla="*/ 0 w 139"/>
                <a:gd name="T5" fmla="*/ 0 h 46"/>
                <a:gd name="T6" fmla="*/ 0 w 139"/>
                <a:gd name="T7" fmla="*/ 0 h 46"/>
                <a:gd name="T8" fmla="*/ 0 w 139"/>
                <a:gd name="T9" fmla="*/ 0 h 46"/>
                <a:gd name="T10" fmla="*/ 0 w 139"/>
                <a:gd name="T11" fmla="*/ 0 h 46"/>
                <a:gd name="T12" fmla="*/ 0 60000 65536"/>
                <a:gd name="T13" fmla="*/ 0 60000 65536"/>
                <a:gd name="T14" fmla="*/ 0 60000 65536"/>
                <a:gd name="T15" fmla="*/ 0 60000 65536"/>
                <a:gd name="T16" fmla="*/ 0 60000 65536"/>
                <a:gd name="T17" fmla="*/ 0 60000 65536"/>
                <a:gd name="T18" fmla="*/ 0 w 139"/>
                <a:gd name="T19" fmla="*/ 0 h 46"/>
                <a:gd name="T20" fmla="*/ 139 w 139"/>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139" h="46">
                  <a:moveTo>
                    <a:pt x="135" y="46"/>
                  </a:moveTo>
                  <a:lnTo>
                    <a:pt x="0" y="46"/>
                  </a:lnTo>
                  <a:lnTo>
                    <a:pt x="0" y="0"/>
                  </a:lnTo>
                  <a:lnTo>
                    <a:pt x="139" y="0"/>
                  </a:lnTo>
                  <a:lnTo>
                    <a:pt x="135" y="46"/>
                  </a:lnTo>
                  <a:close/>
                </a:path>
              </a:pathLst>
            </a:custGeom>
            <a:solidFill>
              <a:srgbClr val="CC9900"/>
            </a:solidFill>
            <a:ln w="12700">
              <a:solidFill>
                <a:srgbClr val="CC9900"/>
              </a:solidFill>
              <a:round/>
              <a:headEnd/>
              <a:tailEnd/>
            </a:ln>
          </p:spPr>
          <p:txBody>
            <a:bodyPr/>
            <a:lstStyle/>
            <a:p>
              <a:endParaRPr lang="en-US"/>
            </a:p>
          </p:txBody>
        </p:sp>
        <p:sp>
          <p:nvSpPr>
            <p:cNvPr id="17429" name="Freeform 78"/>
            <p:cNvSpPr>
              <a:spLocks/>
            </p:cNvSpPr>
            <p:nvPr/>
          </p:nvSpPr>
          <p:spPr bwMode="auto">
            <a:xfrm>
              <a:off x="3612" y="2092"/>
              <a:ext cx="25" cy="20"/>
            </a:xfrm>
            <a:custGeom>
              <a:avLst/>
              <a:gdLst>
                <a:gd name="T0" fmla="*/ 0 w 78"/>
                <a:gd name="T1" fmla="*/ 0 h 61"/>
                <a:gd name="T2" fmla="*/ 0 w 78"/>
                <a:gd name="T3" fmla="*/ 0 h 61"/>
                <a:gd name="T4" fmla="*/ 0 w 78"/>
                <a:gd name="T5" fmla="*/ 0 h 61"/>
                <a:gd name="T6" fmla="*/ 0 w 78"/>
                <a:gd name="T7" fmla="*/ 0 h 61"/>
                <a:gd name="T8" fmla="*/ 0 w 78"/>
                <a:gd name="T9" fmla="*/ 0 h 61"/>
                <a:gd name="T10" fmla="*/ 0 w 78"/>
                <a:gd name="T11" fmla="*/ 0 h 61"/>
                <a:gd name="T12" fmla="*/ 0 60000 65536"/>
                <a:gd name="T13" fmla="*/ 0 60000 65536"/>
                <a:gd name="T14" fmla="*/ 0 60000 65536"/>
                <a:gd name="T15" fmla="*/ 0 60000 65536"/>
                <a:gd name="T16" fmla="*/ 0 60000 65536"/>
                <a:gd name="T17" fmla="*/ 0 60000 65536"/>
                <a:gd name="T18" fmla="*/ 0 w 78"/>
                <a:gd name="T19" fmla="*/ 0 h 61"/>
                <a:gd name="T20" fmla="*/ 78 w 78"/>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8" h="61">
                  <a:moveTo>
                    <a:pt x="70" y="61"/>
                  </a:moveTo>
                  <a:lnTo>
                    <a:pt x="2" y="57"/>
                  </a:lnTo>
                  <a:lnTo>
                    <a:pt x="0" y="2"/>
                  </a:lnTo>
                  <a:lnTo>
                    <a:pt x="78" y="0"/>
                  </a:lnTo>
                  <a:lnTo>
                    <a:pt x="70" y="61"/>
                  </a:lnTo>
                  <a:close/>
                </a:path>
              </a:pathLst>
            </a:custGeom>
            <a:solidFill>
              <a:srgbClr val="CC9900"/>
            </a:solidFill>
            <a:ln w="12700">
              <a:solidFill>
                <a:srgbClr val="CC9900"/>
              </a:solidFill>
              <a:round/>
              <a:headEnd/>
              <a:tailEnd/>
            </a:ln>
          </p:spPr>
          <p:txBody>
            <a:bodyPr/>
            <a:lstStyle/>
            <a:p>
              <a:endParaRPr lang="en-US"/>
            </a:p>
          </p:txBody>
        </p:sp>
        <p:sp>
          <p:nvSpPr>
            <p:cNvPr id="17430" name="Freeform 79"/>
            <p:cNvSpPr>
              <a:spLocks/>
            </p:cNvSpPr>
            <p:nvPr/>
          </p:nvSpPr>
          <p:spPr bwMode="auto">
            <a:xfrm>
              <a:off x="3593" y="2064"/>
              <a:ext cx="44" cy="14"/>
            </a:xfrm>
            <a:custGeom>
              <a:avLst/>
              <a:gdLst>
                <a:gd name="T0" fmla="*/ 0 w 139"/>
                <a:gd name="T1" fmla="*/ 0 h 44"/>
                <a:gd name="T2" fmla="*/ 0 w 139"/>
                <a:gd name="T3" fmla="*/ 0 h 44"/>
                <a:gd name="T4" fmla="*/ 0 w 139"/>
                <a:gd name="T5" fmla="*/ 0 h 44"/>
                <a:gd name="T6" fmla="*/ 0 w 139"/>
                <a:gd name="T7" fmla="*/ 0 h 44"/>
                <a:gd name="T8" fmla="*/ 0 w 139"/>
                <a:gd name="T9" fmla="*/ 0 h 44"/>
                <a:gd name="T10" fmla="*/ 0 w 139"/>
                <a:gd name="T11" fmla="*/ 0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CC9900"/>
            </a:solidFill>
            <a:ln w="12700">
              <a:solidFill>
                <a:srgbClr val="CC9900"/>
              </a:solidFill>
              <a:round/>
              <a:headEnd/>
              <a:tailEnd/>
            </a:ln>
          </p:spPr>
          <p:txBody>
            <a:bodyPr/>
            <a:lstStyle/>
            <a:p>
              <a:endParaRPr lang="en-US"/>
            </a:p>
          </p:txBody>
        </p:sp>
        <p:sp>
          <p:nvSpPr>
            <p:cNvPr id="17431" name="Freeform 80"/>
            <p:cNvSpPr>
              <a:spLocks/>
            </p:cNvSpPr>
            <p:nvPr/>
          </p:nvSpPr>
          <p:spPr bwMode="auto">
            <a:xfrm>
              <a:off x="3613" y="2027"/>
              <a:ext cx="24" cy="18"/>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CC9900"/>
            </a:solidFill>
            <a:ln w="12700">
              <a:solidFill>
                <a:srgbClr val="CC9900"/>
              </a:solidFill>
              <a:round/>
              <a:headEnd/>
              <a:tailEnd/>
            </a:ln>
          </p:spPr>
          <p:txBody>
            <a:bodyPr/>
            <a:lstStyle/>
            <a:p>
              <a:endParaRPr lang="en-US"/>
            </a:p>
          </p:txBody>
        </p:sp>
        <p:sp>
          <p:nvSpPr>
            <p:cNvPr id="17432" name="Freeform 81"/>
            <p:cNvSpPr>
              <a:spLocks/>
            </p:cNvSpPr>
            <p:nvPr/>
          </p:nvSpPr>
          <p:spPr bwMode="auto">
            <a:xfrm>
              <a:off x="3593" y="1999"/>
              <a:ext cx="44" cy="13"/>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CC9900"/>
            </a:solidFill>
            <a:ln w="12700">
              <a:solidFill>
                <a:srgbClr val="CC9900"/>
              </a:solidFill>
              <a:round/>
              <a:headEnd/>
              <a:tailEnd/>
            </a:ln>
          </p:spPr>
          <p:txBody>
            <a:bodyPr/>
            <a:lstStyle/>
            <a:p>
              <a:endParaRPr lang="en-US"/>
            </a:p>
          </p:txBody>
        </p:sp>
        <p:sp>
          <p:nvSpPr>
            <p:cNvPr id="17433" name="Freeform 82"/>
            <p:cNvSpPr>
              <a:spLocks/>
            </p:cNvSpPr>
            <p:nvPr/>
          </p:nvSpPr>
          <p:spPr bwMode="auto">
            <a:xfrm>
              <a:off x="3613" y="1961"/>
              <a:ext cx="24" cy="20"/>
            </a:xfrm>
            <a:custGeom>
              <a:avLst/>
              <a:gdLst>
                <a:gd name="T0" fmla="*/ 0 w 76"/>
                <a:gd name="T1" fmla="*/ 0 h 59"/>
                <a:gd name="T2" fmla="*/ 0 w 76"/>
                <a:gd name="T3" fmla="*/ 0 h 59"/>
                <a:gd name="T4" fmla="*/ 0 w 76"/>
                <a:gd name="T5" fmla="*/ 0 h 59"/>
                <a:gd name="T6" fmla="*/ 0 w 76"/>
                <a:gd name="T7" fmla="*/ 0 h 59"/>
                <a:gd name="T8" fmla="*/ 0 w 76"/>
                <a:gd name="T9" fmla="*/ 0 h 59"/>
                <a:gd name="T10" fmla="*/ 0 w 76"/>
                <a:gd name="T11" fmla="*/ 0 h 59"/>
                <a:gd name="T12" fmla="*/ 0 60000 65536"/>
                <a:gd name="T13" fmla="*/ 0 60000 65536"/>
                <a:gd name="T14" fmla="*/ 0 60000 65536"/>
                <a:gd name="T15" fmla="*/ 0 60000 65536"/>
                <a:gd name="T16" fmla="*/ 0 60000 65536"/>
                <a:gd name="T17" fmla="*/ 0 60000 65536"/>
                <a:gd name="T18" fmla="*/ 0 w 76"/>
                <a:gd name="T19" fmla="*/ 0 h 59"/>
                <a:gd name="T20" fmla="*/ 76 w 76"/>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6" h="59">
                  <a:moveTo>
                    <a:pt x="67" y="59"/>
                  </a:moveTo>
                  <a:lnTo>
                    <a:pt x="2" y="57"/>
                  </a:lnTo>
                  <a:lnTo>
                    <a:pt x="0" y="2"/>
                  </a:lnTo>
                  <a:lnTo>
                    <a:pt x="76" y="0"/>
                  </a:lnTo>
                  <a:lnTo>
                    <a:pt x="67" y="59"/>
                  </a:lnTo>
                  <a:close/>
                </a:path>
              </a:pathLst>
            </a:custGeom>
            <a:solidFill>
              <a:srgbClr val="CC9900"/>
            </a:solidFill>
            <a:ln w="12700">
              <a:solidFill>
                <a:srgbClr val="CC9900"/>
              </a:solidFill>
              <a:round/>
              <a:headEnd/>
              <a:tailEnd/>
            </a:ln>
          </p:spPr>
          <p:txBody>
            <a:bodyPr/>
            <a:lstStyle/>
            <a:p>
              <a:endParaRPr lang="en-US"/>
            </a:p>
          </p:txBody>
        </p:sp>
        <p:sp>
          <p:nvSpPr>
            <p:cNvPr id="17434" name="Freeform 83"/>
            <p:cNvSpPr>
              <a:spLocks/>
            </p:cNvSpPr>
            <p:nvPr/>
          </p:nvSpPr>
          <p:spPr bwMode="auto">
            <a:xfrm>
              <a:off x="3593" y="1934"/>
              <a:ext cx="44" cy="14"/>
            </a:xfrm>
            <a:custGeom>
              <a:avLst/>
              <a:gdLst>
                <a:gd name="T0" fmla="*/ 0 w 140"/>
                <a:gd name="T1" fmla="*/ 0 h 44"/>
                <a:gd name="T2" fmla="*/ 0 w 140"/>
                <a:gd name="T3" fmla="*/ 0 h 44"/>
                <a:gd name="T4" fmla="*/ 0 w 140"/>
                <a:gd name="T5" fmla="*/ 0 h 44"/>
                <a:gd name="T6" fmla="*/ 0 w 140"/>
                <a:gd name="T7" fmla="*/ 0 h 44"/>
                <a:gd name="T8" fmla="*/ 0 w 140"/>
                <a:gd name="T9" fmla="*/ 0 h 44"/>
                <a:gd name="T10" fmla="*/ 0 w 140"/>
                <a:gd name="T11" fmla="*/ 0 h 44"/>
                <a:gd name="T12" fmla="*/ 0 60000 65536"/>
                <a:gd name="T13" fmla="*/ 0 60000 65536"/>
                <a:gd name="T14" fmla="*/ 0 60000 65536"/>
                <a:gd name="T15" fmla="*/ 0 60000 65536"/>
                <a:gd name="T16" fmla="*/ 0 60000 65536"/>
                <a:gd name="T17" fmla="*/ 0 60000 65536"/>
                <a:gd name="T18" fmla="*/ 0 w 140"/>
                <a:gd name="T19" fmla="*/ 0 h 44"/>
                <a:gd name="T20" fmla="*/ 140 w 140"/>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0" h="44">
                  <a:moveTo>
                    <a:pt x="136" y="44"/>
                  </a:moveTo>
                  <a:lnTo>
                    <a:pt x="1" y="44"/>
                  </a:lnTo>
                  <a:lnTo>
                    <a:pt x="0" y="0"/>
                  </a:lnTo>
                  <a:lnTo>
                    <a:pt x="140" y="0"/>
                  </a:lnTo>
                  <a:lnTo>
                    <a:pt x="136" y="44"/>
                  </a:lnTo>
                  <a:close/>
                </a:path>
              </a:pathLst>
            </a:custGeom>
            <a:solidFill>
              <a:srgbClr val="CC9900"/>
            </a:solidFill>
            <a:ln w="12700">
              <a:solidFill>
                <a:srgbClr val="CC9900"/>
              </a:solidFill>
              <a:round/>
              <a:headEnd/>
              <a:tailEnd/>
            </a:ln>
          </p:spPr>
          <p:txBody>
            <a:bodyPr/>
            <a:lstStyle/>
            <a:p>
              <a:endParaRPr lang="en-US"/>
            </a:p>
          </p:txBody>
        </p:sp>
        <p:sp>
          <p:nvSpPr>
            <p:cNvPr id="17435" name="Freeform 84"/>
            <p:cNvSpPr>
              <a:spLocks/>
            </p:cNvSpPr>
            <p:nvPr/>
          </p:nvSpPr>
          <p:spPr bwMode="auto">
            <a:xfrm>
              <a:off x="3614" y="1831"/>
              <a:ext cx="23" cy="1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CC9900"/>
            </a:solidFill>
            <a:ln w="12700">
              <a:solidFill>
                <a:srgbClr val="CC9900"/>
              </a:solidFill>
              <a:round/>
              <a:headEnd/>
              <a:tailEnd/>
            </a:ln>
          </p:spPr>
          <p:txBody>
            <a:bodyPr/>
            <a:lstStyle/>
            <a:p>
              <a:endParaRPr lang="en-US"/>
            </a:p>
          </p:txBody>
        </p:sp>
        <p:sp>
          <p:nvSpPr>
            <p:cNvPr id="17436" name="Freeform 85"/>
            <p:cNvSpPr>
              <a:spLocks/>
            </p:cNvSpPr>
            <p:nvPr/>
          </p:nvSpPr>
          <p:spPr bwMode="auto">
            <a:xfrm>
              <a:off x="3613" y="1897"/>
              <a:ext cx="24" cy="18"/>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8" y="57"/>
                  </a:moveTo>
                  <a:lnTo>
                    <a:pt x="1" y="56"/>
                  </a:lnTo>
                  <a:lnTo>
                    <a:pt x="0" y="2"/>
                  </a:lnTo>
                  <a:lnTo>
                    <a:pt x="76" y="0"/>
                  </a:lnTo>
                  <a:lnTo>
                    <a:pt x="68" y="57"/>
                  </a:lnTo>
                  <a:close/>
                </a:path>
              </a:pathLst>
            </a:custGeom>
            <a:solidFill>
              <a:srgbClr val="CC9900"/>
            </a:solidFill>
            <a:ln w="12700">
              <a:solidFill>
                <a:srgbClr val="CC9900"/>
              </a:solidFill>
              <a:round/>
              <a:headEnd/>
              <a:tailEnd/>
            </a:ln>
          </p:spPr>
          <p:txBody>
            <a:bodyPr/>
            <a:lstStyle/>
            <a:p>
              <a:endParaRPr lang="en-US"/>
            </a:p>
          </p:txBody>
        </p:sp>
        <p:sp>
          <p:nvSpPr>
            <p:cNvPr id="17437" name="Freeform 86"/>
            <p:cNvSpPr>
              <a:spLocks/>
            </p:cNvSpPr>
            <p:nvPr/>
          </p:nvSpPr>
          <p:spPr bwMode="auto">
            <a:xfrm>
              <a:off x="3593" y="1869"/>
              <a:ext cx="44" cy="13"/>
            </a:xfrm>
            <a:custGeom>
              <a:avLst/>
              <a:gdLst>
                <a:gd name="T0" fmla="*/ 0 w 138"/>
                <a:gd name="T1" fmla="*/ 0 h 44"/>
                <a:gd name="T2" fmla="*/ 0 w 138"/>
                <a:gd name="T3" fmla="*/ 0 h 44"/>
                <a:gd name="T4" fmla="*/ 0 w 138"/>
                <a:gd name="T5" fmla="*/ 0 h 44"/>
                <a:gd name="T6" fmla="*/ 0 w 138"/>
                <a:gd name="T7" fmla="*/ 0 h 44"/>
                <a:gd name="T8" fmla="*/ 0 w 138"/>
                <a:gd name="T9" fmla="*/ 0 h 44"/>
                <a:gd name="T10" fmla="*/ 0 w 138"/>
                <a:gd name="T11" fmla="*/ 0 h 44"/>
                <a:gd name="T12" fmla="*/ 0 60000 65536"/>
                <a:gd name="T13" fmla="*/ 0 60000 65536"/>
                <a:gd name="T14" fmla="*/ 0 60000 65536"/>
                <a:gd name="T15" fmla="*/ 0 60000 65536"/>
                <a:gd name="T16" fmla="*/ 0 60000 65536"/>
                <a:gd name="T17" fmla="*/ 0 60000 65536"/>
                <a:gd name="T18" fmla="*/ 0 w 138"/>
                <a:gd name="T19" fmla="*/ 0 h 44"/>
                <a:gd name="T20" fmla="*/ 138 w 138"/>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8" h="44">
                  <a:moveTo>
                    <a:pt x="135" y="44"/>
                  </a:moveTo>
                  <a:lnTo>
                    <a:pt x="0" y="44"/>
                  </a:lnTo>
                  <a:lnTo>
                    <a:pt x="0" y="0"/>
                  </a:lnTo>
                  <a:lnTo>
                    <a:pt x="138" y="0"/>
                  </a:lnTo>
                  <a:lnTo>
                    <a:pt x="135" y="44"/>
                  </a:lnTo>
                  <a:close/>
                </a:path>
              </a:pathLst>
            </a:custGeom>
            <a:solidFill>
              <a:srgbClr val="CC9900"/>
            </a:solidFill>
            <a:ln w="12700">
              <a:solidFill>
                <a:srgbClr val="CC9900"/>
              </a:solidFill>
              <a:round/>
              <a:headEnd/>
              <a:tailEnd/>
            </a:ln>
          </p:spPr>
          <p:txBody>
            <a:bodyPr/>
            <a:lstStyle/>
            <a:p>
              <a:endParaRPr lang="en-US"/>
            </a:p>
          </p:txBody>
        </p:sp>
        <p:sp>
          <p:nvSpPr>
            <p:cNvPr id="17438" name="Freeform 87"/>
            <p:cNvSpPr>
              <a:spLocks/>
            </p:cNvSpPr>
            <p:nvPr/>
          </p:nvSpPr>
          <p:spPr bwMode="auto">
            <a:xfrm>
              <a:off x="3593" y="2325"/>
              <a:ext cx="44" cy="14"/>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CC9900"/>
            </a:solidFill>
            <a:ln w="12700">
              <a:solidFill>
                <a:srgbClr val="CC9900"/>
              </a:solidFill>
              <a:round/>
              <a:headEnd/>
              <a:tailEnd/>
            </a:ln>
          </p:spPr>
          <p:txBody>
            <a:bodyPr/>
            <a:lstStyle/>
            <a:p>
              <a:endParaRPr lang="en-US"/>
            </a:p>
          </p:txBody>
        </p:sp>
      </p:grpSp>
      <p:pic>
        <p:nvPicPr>
          <p:cNvPr id="5122" name="Picture 2" descr="C:\Users\kshukla\AppData\Local\Temp\SNAGHTML67ddfe6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86" y="2612570"/>
            <a:ext cx="4029075" cy="3848101"/>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7419" name="Line 88"/>
          <p:cNvSpPr>
            <a:spLocks noChangeShapeType="1"/>
          </p:cNvSpPr>
          <p:nvPr/>
        </p:nvSpPr>
        <p:spPr bwMode="auto">
          <a:xfrm flipH="1">
            <a:off x="3210339" y="3965714"/>
            <a:ext cx="1961736" cy="1023730"/>
          </a:xfrm>
          <a:prstGeom prst="line">
            <a:avLst/>
          </a:prstGeom>
          <a:noFill/>
          <a:ln w="19050">
            <a:solidFill>
              <a:srgbClr val="D33941"/>
            </a:solidFill>
            <a:round/>
            <a:headEnd type="none" w="med" len="me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7420" name="Rectangle 88"/>
          <p:cNvSpPr>
            <a:spLocks noChangeArrowheads="1"/>
          </p:cNvSpPr>
          <p:nvPr/>
        </p:nvSpPr>
        <p:spPr bwMode="auto">
          <a:xfrm>
            <a:off x="2253559" y="4392337"/>
            <a:ext cx="956780" cy="1928950"/>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Question sets</a:t>
            </a:r>
          </a:p>
        </p:txBody>
      </p:sp>
      <p:sp>
        <p:nvSpPr>
          <p:cNvPr id="18435" name="Rectangle 3"/>
          <p:cNvSpPr>
            <a:spLocks noGrp="1" noChangeArrowheads="1"/>
          </p:cNvSpPr>
          <p:nvPr>
            <p:ph idx="1"/>
          </p:nvPr>
        </p:nvSpPr>
        <p:spPr>
          <a:xfrm>
            <a:off x="519113" y="914400"/>
            <a:ext cx="3055937" cy="5486400"/>
          </a:xfrm>
        </p:spPr>
        <p:txBody>
          <a:bodyPr/>
          <a:lstStyle/>
          <a:p>
            <a:pPr>
              <a:buFont typeface="Arial" charset="0"/>
              <a:buChar char="•"/>
            </a:pPr>
            <a:r>
              <a:rPr lang="en-US" smtClean="0"/>
              <a:t>A set of questions that gather data about potential risk – a "pattern" that creates answer "instances"</a:t>
            </a:r>
          </a:p>
        </p:txBody>
      </p:sp>
      <p:grpSp>
        <p:nvGrpSpPr>
          <p:cNvPr id="18436" name="Group 4"/>
          <p:cNvGrpSpPr>
            <a:grpSpLocks/>
          </p:cNvGrpSpPr>
          <p:nvPr/>
        </p:nvGrpSpPr>
        <p:grpSpPr bwMode="auto">
          <a:xfrm>
            <a:off x="3422650" y="1200150"/>
            <a:ext cx="1765300" cy="1060450"/>
            <a:chOff x="464" y="2795"/>
            <a:chExt cx="1112" cy="668"/>
          </a:xfrm>
        </p:grpSpPr>
        <p:sp>
          <p:nvSpPr>
            <p:cNvPr id="18469" name="Text Box 5"/>
            <p:cNvSpPr txBox="1">
              <a:spLocks noChangeArrowheads="1"/>
            </p:cNvSpPr>
            <p:nvPr/>
          </p:nvSpPr>
          <p:spPr bwMode="auto">
            <a:xfrm>
              <a:off x="464" y="3017"/>
              <a:ext cx="111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rgbClr val="FF9900"/>
                  </a:solidFill>
                </a:rPr>
                <a:t>Is the...?</a:t>
              </a:r>
            </a:p>
          </p:txBody>
        </p:sp>
        <p:sp>
          <p:nvSpPr>
            <p:cNvPr id="18470" name="Text Box 6"/>
            <p:cNvSpPr txBox="1">
              <a:spLocks noChangeArrowheads="1"/>
            </p:cNvSpPr>
            <p:nvPr/>
          </p:nvSpPr>
          <p:spPr bwMode="auto">
            <a:xfrm>
              <a:off x="464" y="3213"/>
              <a:ext cx="111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rgbClr val="FF9900"/>
                  </a:solidFill>
                </a:rPr>
                <a:t>Are there...?</a:t>
              </a:r>
            </a:p>
          </p:txBody>
        </p:sp>
        <p:sp>
          <p:nvSpPr>
            <p:cNvPr id="18471" name="Text Box 7"/>
            <p:cNvSpPr txBox="1">
              <a:spLocks noChangeArrowheads="1"/>
            </p:cNvSpPr>
            <p:nvPr/>
          </p:nvSpPr>
          <p:spPr bwMode="auto">
            <a:xfrm>
              <a:off x="464" y="2820"/>
              <a:ext cx="111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rgbClr val="FF9900"/>
                  </a:solidFill>
                </a:rPr>
                <a:t>Do you...?</a:t>
              </a:r>
            </a:p>
          </p:txBody>
        </p:sp>
        <p:sp>
          <p:nvSpPr>
            <p:cNvPr id="18472" name="Rectangle 8"/>
            <p:cNvSpPr>
              <a:spLocks noChangeArrowheads="1"/>
            </p:cNvSpPr>
            <p:nvPr/>
          </p:nvSpPr>
          <p:spPr bwMode="auto">
            <a:xfrm>
              <a:off x="476" y="2795"/>
              <a:ext cx="1070" cy="668"/>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8437" name="Text Box 9"/>
          <p:cNvSpPr txBox="1">
            <a:spLocks noChangeArrowheads="1"/>
          </p:cNvSpPr>
          <p:nvPr/>
        </p:nvSpPr>
        <p:spPr bwMode="auto">
          <a:xfrm>
            <a:off x="3271838" y="2311400"/>
            <a:ext cx="20097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FF9900"/>
                </a:solidFill>
              </a:rPr>
              <a:t>QuestionSet</a:t>
            </a:r>
          </a:p>
        </p:txBody>
      </p:sp>
      <p:grpSp>
        <p:nvGrpSpPr>
          <p:cNvPr id="18438" name="Group 10"/>
          <p:cNvGrpSpPr>
            <a:grpSpLocks/>
          </p:cNvGrpSpPr>
          <p:nvPr/>
        </p:nvGrpSpPr>
        <p:grpSpPr bwMode="auto">
          <a:xfrm>
            <a:off x="5775325" y="495300"/>
            <a:ext cx="2009775" cy="776288"/>
            <a:chOff x="4121" y="616"/>
            <a:chExt cx="1266" cy="489"/>
          </a:xfrm>
        </p:grpSpPr>
        <p:sp>
          <p:nvSpPr>
            <p:cNvPr id="18466" name="Text Box 11"/>
            <p:cNvSpPr txBox="1">
              <a:spLocks noChangeArrowheads="1"/>
            </p:cNvSpPr>
            <p:nvPr/>
          </p:nvSpPr>
          <p:spPr bwMode="auto">
            <a:xfrm>
              <a:off x="4192" y="641"/>
              <a:ext cx="111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rgbClr val="FF9900"/>
                  </a:solidFill>
                </a:rPr>
                <a:t>Do you...?</a:t>
              </a:r>
            </a:p>
          </p:txBody>
        </p:sp>
        <p:sp>
          <p:nvSpPr>
            <p:cNvPr id="18467" name="Rectangle 12"/>
            <p:cNvSpPr>
              <a:spLocks noChangeArrowheads="1"/>
            </p:cNvSpPr>
            <p:nvPr/>
          </p:nvSpPr>
          <p:spPr bwMode="auto">
            <a:xfrm>
              <a:off x="4204" y="616"/>
              <a:ext cx="1070" cy="296"/>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68" name="Text Box 13"/>
            <p:cNvSpPr txBox="1">
              <a:spLocks noChangeArrowheads="1"/>
            </p:cNvSpPr>
            <p:nvPr/>
          </p:nvSpPr>
          <p:spPr bwMode="auto">
            <a:xfrm>
              <a:off x="4121" y="932"/>
              <a:ext cx="126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FF9900"/>
                  </a:solidFill>
                </a:rPr>
                <a:t>Question</a:t>
              </a:r>
            </a:p>
          </p:txBody>
        </p:sp>
      </p:grpSp>
      <p:grpSp>
        <p:nvGrpSpPr>
          <p:cNvPr id="18439" name="Group 14"/>
          <p:cNvGrpSpPr>
            <a:grpSpLocks/>
          </p:cNvGrpSpPr>
          <p:nvPr/>
        </p:nvGrpSpPr>
        <p:grpSpPr bwMode="auto">
          <a:xfrm>
            <a:off x="5775325" y="1495425"/>
            <a:ext cx="2009775" cy="776288"/>
            <a:chOff x="4157" y="1516"/>
            <a:chExt cx="1266" cy="489"/>
          </a:xfrm>
        </p:grpSpPr>
        <p:sp>
          <p:nvSpPr>
            <p:cNvPr id="18463" name="Text Box 15"/>
            <p:cNvSpPr txBox="1">
              <a:spLocks noChangeArrowheads="1"/>
            </p:cNvSpPr>
            <p:nvPr/>
          </p:nvSpPr>
          <p:spPr bwMode="auto">
            <a:xfrm>
              <a:off x="4228" y="1541"/>
              <a:ext cx="111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rgbClr val="FF9900"/>
                  </a:solidFill>
                </a:rPr>
                <a:t>Is the...?</a:t>
              </a:r>
            </a:p>
          </p:txBody>
        </p:sp>
        <p:sp>
          <p:nvSpPr>
            <p:cNvPr id="18464" name="Rectangle 16"/>
            <p:cNvSpPr>
              <a:spLocks noChangeArrowheads="1"/>
            </p:cNvSpPr>
            <p:nvPr/>
          </p:nvSpPr>
          <p:spPr bwMode="auto">
            <a:xfrm>
              <a:off x="4240" y="1516"/>
              <a:ext cx="1070" cy="296"/>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65" name="Text Box 17"/>
            <p:cNvSpPr txBox="1">
              <a:spLocks noChangeArrowheads="1"/>
            </p:cNvSpPr>
            <p:nvPr/>
          </p:nvSpPr>
          <p:spPr bwMode="auto">
            <a:xfrm>
              <a:off x="4157" y="1832"/>
              <a:ext cx="126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FF9900"/>
                  </a:solidFill>
                </a:rPr>
                <a:t>Question</a:t>
              </a:r>
            </a:p>
          </p:txBody>
        </p:sp>
      </p:grpSp>
      <p:grpSp>
        <p:nvGrpSpPr>
          <p:cNvPr id="18440" name="Group 18"/>
          <p:cNvGrpSpPr>
            <a:grpSpLocks/>
          </p:cNvGrpSpPr>
          <p:nvPr/>
        </p:nvGrpSpPr>
        <p:grpSpPr bwMode="auto">
          <a:xfrm>
            <a:off x="5775325" y="2495550"/>
            <a:ext cx="2009775" cy="776288"/>
            <a:chOff x="4217" y="2356"/>
            <a:chExt cx="1266" cy="489"/>
          </a:xfrm>
        </p:grpSpPr>
        <p:sp>
          <p:nvSpPr>
            <p:cNvPr id="18460" name="Text Box 19"/>
            <p:cNvSpPr txBox="1">
              <a:spLocks noChangeArrowheads="1"/>
            </p:cNvSpPr>
            <p:nvPr/>
          </p:nvSpPr>
          <p:spPr bwMode="auto">
            <a:xfrm>
              <a:off x="4288" y="2381"/>
              <a:ext cx="111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rgbClr val="FF9900"/>
                  </a:solidFill>
                </a:rPr>
                <a:t>Are there...?</a:t>
              </a:r>
            </a:p>
          </p:txBody>
        </p:sp>
        <p:sp>
          <p:nvSpPr>
            <p:cNvPr id="18461" name="Rectangle 20"/>
            <p:cNvSpPr>
              <a:spLocks noChangeArrowheads="1"/>
            </p:cNvSpPr>
            <p:nvPr/>
          </p:nvSpPr>
          <p:spPr bwMode="auto">
            <a:xfrm>
              <a:off x="4300" y="2356"/>
              <a:ext cx="1070" cy="296"/>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62" name="Text Box 21"/>
            <p:cNvSpPr txBox="1">
              <a:spLocks noChangeArrowheads="1"/>
            </p:cNvSpPr>
            <p:nvPr/>
          </p:nvSpPr>
          <p:spPr bwMode="auto">
            <a:xfrm>
              <a:off x="4217" y="2672"/>
              <a:ext cx="126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FF9900"/>
                  </a:solidFill>
                </a:rPr>
                <a:t>Question</a:t>
              </a:r>
            </a:p>
          </p:txBody>
        </p:sp>
      </p:grpSp>
      <p:sp>
        <p:nvSpPr>
          <p:cNvPr id="18441" name="Line 22"/>
          <p:cNvSpPr>
            <a:spLocks noChangeShapeType="1"/>
          </p:cNvSpPr>
          <p:nvPr/>
        </p:nvSpPr>
        <p:spPr bwMode="auto">
          <a:xfrm flipV="1">
            <a:off x="5173663" y="731838"/>
            <a:ext cx="727075" cy="982662"/>
          </a:xfrm>
          <a:prstGeom prst="line">
            <a:avLst/>
          </a:prstGeom>
          <a:noFill/>
          <a:ln w="28575">
            <a:solidFill>
              <a:schemeClr val="hlink"/>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2" name="Line 23"/>
          <p:cNvSpPr>
            <a:spLocks noChangeShapeType="1"/>
          </p:cNvSpPr>
          <p:nvPr/>
        </p:nvSpPr>
        <p:spPr bwMode="auto">
          <a:xfrm>
            <a:off x="5195888" y="1711325"/>
            <a:ext cx="715962" cy="1009650"/>
          </a:xfrm>
          <a:prstGeom prst="line">
            <a:avLst/>
          </a:prstGeom>
          <a:noFill/>
          <a:ln w="28575">
            <a:solidFill>
              <a:schemeClr val="hlink"/>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43" name="Group 24"/>
          <p:cNvGrpSpPr>
            <a:grpSpLocks/>
          </p:cNvGrpSpPr>
          <p:nvPr/>
        </p:nvGrpSpPr>
        <p:grpSpPr bwMode="auto">
          <a:xfrm>
            <a:off x="8010525" y="803275"/>
            <a:ext cx="1009650" cy="804863"/>
            <a:chOff x="3696" y="2996"/>
            <a:chExt cx="636" cy="507"/>
          </a:xfrm>
        </p:grpSpPr>
        <p:sp>
          <p:nvSpPr>
            <p:cNvPr id="18457" name="Text Box 25"/>
            <p:cNvSpPr txBox="1">
              <a:spLocks noChangeArrowheads="1"/>
            </p:cNvSpPr>
            <p:nvPr/>
          </p:nvSpPr>
          <p:spPr bwMode="auto">
            <a:xfrm>
              <a:off x="3740" y="3021"/>
              <a:ext cx="546" cy="229"/>
            </a:xfrm>
            <a:prstGeom prst="rect">
              <a:avLst/>
            </a:prstGeom>
            <a:noFill/>
            <a:ln w="28575" algn="ctr">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rgbClr val="993300"/>
                  </a:solidFill>
                </a:rPr>
                <a:t>No</a:t>
              </a:r>
            </a:p>
          </p:txBody>
        </p:sp>
        <p:sp>
          <p:nvSpPr>
            <p:cNvPr id="18458" name="Rectangle 26"/>
            <p:cNvSpPr>
              <a:spLocks noChangeArrowheads="1"/>
            </p:cNvSpPr>
            <p:nvPr/>
          </p:nvSpPr>
          <p:spPr bwMode="auto">
            <a:xfrm>
              <a:off x="3713" y="2996"/>
              <a:ext cx="600" cy="296"/>
            </a:xfrm>
            <a:prstGeom prst="rect">
              <a:avLst/>
            </a:prstGeom>
            <a:noFill/>
            <a:ln w="28575" algn="ctr">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59" name="Text Box 27"/>
            <p:cNvSpPr txBox="1">
              <a:spLocks noChangeArrowheads="1"/>
            </p:cNvSpPr>
            <p:nvPr/>
          </p:nvSpPr>
          <p:spPr bwMode="auto">
            <a:xfrm>
              <a:off x="3696" y="3312"/>
              <a:ext cx="636" cy="191"/>
            </a:xfrm>
            <a:prstGeom prst="rect">
              <a:avLst/>
            </a:prstGeom>
            <a:noFill/>
            <a:ln w="28575" algn="ctr">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993300"/>
                  </a:solidFill>
                </a:rPr>
                <a:t>Answer</a:t>
              </a:r>
            </a:p>
          </p:txBody>
        </p:sp>
      </p:grpSp>
      <p:grpSp>
        <p:nvGrpSpPr>
          <p:cNvPr id="18444" name="Group 28"/>
          <p:cNvGrpSpPr>
            <a:grpSpLocks/>
          </p:cNvGrpSpPr>
          <p:nvPr/>
        </p:nvGrpSpPr>
        <p:grpSpPr bwMode="auto">
          <a:xfrm>
            <a:off x="8010525" y="1868488"/>
            <a:ext cx="1009650" cy="804862"/>
            <a:chOff x="3696" y="2996"/>
            <a:chExt cx="636" cy="507"/>
          </a:xfrm>
        </p:grpSpPr>
        <p:sp>
          <p:nvSpPr>
            <p:cNvPr id="18454" name="Text Box 29"/>
            <p:cNvSpPr txBox="1">
              <a:spLocks noChangeArrowheads="1"/>
            </p:cNvSpPr>
            <p:nvPr/>
          </p:nvSpPr>
          <p:spPr bwMode="auto">
            <a:xfrm>
              <a:off x="3740" y="3021"/>
              <a:ext cx="546" cy="229"/>
            </a:xfrm>
            <a:prstGeom prst="rect">
              <a:avLst/>
            </a:prstGeom>
            <a:noFill/>
            <a:ln w="28575" algn="ctr">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rgbClr val="993300"/>
                  </a:solidFill>
                </a:rPr>
                <a:t>Yes</a:t>
              </a:r>
            </a:p>
          </p:txBody>
        </p:sp>
        <p:sp>
          <p:nvSpPr>
            <p:cNvPr id="18455" name="Rectangle 30"/>
            <p:cNvSpPr>
              <a:spLocks noChangeArrowheads="1"/>
            </p:cNvSpPr>
            <p:nvPr/>
          </p:nvSpPr>
          <p:spPr bwMode="auto">
            <a:xfrm>
              <a:off x="3713" y="2996"/>
              <a:ext cx="600" cy="296"/>
            </a:xfrm>
            <a:prstGeom prst="rect">
              <a:avLst/>
            </a:prstGeom>
            <a:noFill/>
            <a:ln w="28575" algn="ctr">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56" name="Text Box 31"/>
            <p:cNvSpPr txBox="1">
              <a:spLocks noChangeArrowheads="1"/>
            </p:cNvSpPr>
            <p:nvPr/>
          </p:nvSpPr>
          <p:spPr bwMode="auto">
            <a:xfrm>
              <a:off x="3696" y="3312"/>
              <a:ext cx="636" cy="191"/>
            </a:xfrm>
            <a:prstGeom prst="rect">
              <a:avLst/>
            </a:prstGeom>
            <a:noFill/>
            <a:ln w="28575" algn="ctr">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993300"/>
                  </a:solidFill>
                </a:rPr>
                <a:t>Answer</a:t>
              </a:r>
            </a:p>
          </p:txBody>
        </p:sp>
      </p:grpSp>
      <p:grpSp>
        <p:nvGrpSpPr>
          <p:cNvPr id="18445" name="Group 32"/>
          <p:cNvGrpSpPr>
            <a:grpSpLocks/>
          </p:cNvGrpSpPr>
          <p:nvPr/>
        </p:nvGrpSpPr>
        <p:grpSpPr bwMode="auto">
          <a:xfrm>
            <a:off x="8010525" y="2860675"/>
            <a:ext cx="1009650" cy="804863"/>
            <a:chOff x="3696" y="2996"/>
            <a:chExt cx="636" cy="507"/>
          </a:xfrm>
        </p:grpSpPr>
        <p:sp>
          <p:nvSpPr>
            <p:cNvPr id="18451" name="Text Box 33"/>
            <p:cNvSpPr txBox="1">
              <a:spLocks noChangeArrowheads="1"/>
            </p:cNvSpPr>
            <p:nvPr/>
          </p:nvSpPr>
          <p:spPr bwMode="auto">
            <a:xfrm>
              <a:off x="3740" y="3021"/>
              <a:ext cx="546" cy="229"/>
            </a:xfrm>
            <a:prstGeom prst="rect">
              <a:avLst/>
            </a:prstGeom>
            <a:noFill/>
            <a:ln w="28575" algn="ctr">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rgbClr val="993300"/>
                  </a:solidFill>
                </a:rPr>
                <a:t>No</a:t>
              </a:r>
            </a:p>
          </p:txBody>
        </p:sp>
        <p:sp>
          <p:nvSpPr>
            <p:cNvPr id="18452" name="Rectangle 34"/>
            <p:cNvSpPr>
              <a:spLocks noChangeArrowheads="1"/>
            </p:cNvSpPr>
            <p:nvPr/>
          </p:nvSpPr>
          <p:spPr bwMode="auto">
            <a:xfrm>
              <a:off x="3713" y="2996"/>
              <a:ext cx="600" cy="296"/>
            </a:xfrm>
            <a:prstGeom prst="rect">
              <a:avLst/>
            </a:prstGeom>
            <a:noFill/>
            <a:ln w="28575" algn="ctr">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53" name="Text Box 35"/>
            <p:cNvSpPr txBox="1">
              <a:spLocks noChangeArrowheads="1"/>
            </p:cNvSpPr>
            <p:nvPr/>
          </p:nvSpPr>
          <p:spPr bwMode="auto">
            <a:xfrm>
              <a:off x="3696" y="3312"/>
              <a:ext cx="636" cy="191"/>
            </a:xfrm>
            <a:prstGeom prst="rect">
              <a:avLst/>
            </a:prstGeom>
            <a:noFill/>
            <a:ln w="28575" algn="ctr">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993300"/>
                  </a:solidFill>
                </a:rPr>
                <a:t>Answer</a:t>
              </a:r>
            </a:p>
          </p:txBody>
        </p:sp>
      </p:grpSp>
      <p:sp>
        <p:nvSpPr>
          <p:cNvPr id="18446" name="Line 36"/>
          <p:cNvSpPr>
            <a:spLocks noChangeShapeType="1"/>
          </p:cNvSpPr>
          <p:nvPr/>
        </p:nvSpPr>
        <p:spPr bwMode="auto">
          <a:xfrm flipH="1" flipV="1">
            <a:off x="7600950" y="685800"/>
            <a:ext cx="409575" cy="344488"/>
          </a:xfrm>
          <a:prstGeom prst="line">
            <a:avLst/>
          </a:prstGeom>
          <a:noFill/>
          <a:ln w="28575">
            <a:solidFill>
              <a:schemeClr val="hlink"/>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7" name="Line 37"/>
          <p:cNvSpPr>
            <a:spLocks noChangeShapeType="1"/>
          </p:cNvSpPr>
          <p:nvPr/>
        </p:nvSpPr>
        <p:spPr bwMode="auto">
          <a:xfrm flipH="1" flipV="1">
            <a:off x="7600950" y="1719263"/>
            <a:ext cx="409575" cy="344487"/>
          </a:xfrm>
          <a:prstGeom prst="line">
            <a:avLst/>
          </a:prstGeom>
          <a:noFill/>
          <a:ln w="28575">
            <a:solidFill>
              <a:schemeClr val="hlink"/>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8" name="Line 38"/>
          <p:cNvSpPr>
            <a:spLocks noChangeShapeType="1"/>
          </p:cNvSpPr>
          <p:nvPr/>
        </p:nvSpPr>
        <p:spPr bwMode="auto">
          <a:xfrm flipH="1" flipV="1">
            <a:off x="7600950" y="2751138"/>
            <a:ext cx="409575" cy="344487"/>
          </a:xfrm>
          <a:prstGeom prst="line">
            <a:avLst/>
          </a:prstGeom>
          <a:noFill/>
          <a:ln w="28575">
            <a:solidFill>
              <a:schemeClr val="hlink"/>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9" name="Line 40"/>
          <p:cNvSpPr>
            <a:spLocks noChangeShapeType="1"/>
          </p:cNvSpPr>
          <p:nvPr/>
        </p:nvSpPr>
        <p:spPr bwMode="auto">
          <a:xfrm>
            <a:off x="5149850" y="1733550"/>
            <a:ext cx="762000" cy="0"/>
          </a:xfrm>
          <a:prstGeom prst="line">
            <a:avLst/>
          </a:prstGeom>
          <a:noFill/>
          <a:ln w="28575">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11" y="3362325"/>
            <a:ext cx="7324226" cy="283910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Modifier pattern</a:t>
            </a:r>
          </a:p>
        </p:txBody>
      </p:sp>
      <p:sp>
        <p:nvSpPr>
          <p:cNvPr id="19459" name="Rectangle 3"/>
          <p:cNvSpPr>
            <a:spLocks noGrp="1" noChangeArrowheads="1"/>
          </p:cNvSpPr>
          <p:nvPr>
            <p:ph idx="1"/>
          </p:nvPr>
        </p:nvSpPr>
        <p:spPr>
          <a:xfrm>
            <a:off x="519113" y="914400"/>
            <a:ext cx="3014662" cy="1695450"/>
          </a:xfrm>
        </p:spPr>
        <p:txBody>
          <a:bodyPr/>
          <a:lstStyle/>
          <a:p>
            <a:pPr>
              <a:buFont typeface="Arial" charset="0"/>
              <a:buChar char="•"/>
            </a:pPr>
            <a:r>
              <a:rPr lang="en-US" smtClean="0"/>
              <a:t>Modifier pattern creates an instance of a modifier that affects costs of a policy</a:t>
            </a:r>
          </a:p>
        </p:txBody>
      </p:sp>
      <p:grpSp>
        <p:nvGrpSpPr>
          <p:cNvPr id="19460" name="Group 6"/>
          <p:cNvGrpSpPr>
            <a:grpSpLocks/>
          </p:cNvGrpSpPr>
          <p:nvPr/>
        </p:nvGrpSpPr>
        <p:grpSpPr bwMode="auto">
          <a:xfrm>
            <a:off x="6746875" y="142875"/>
            <a:ext cx="833438" cy="903288"/>
            <a:chOff x="1867" y="695"/>
            <a:chExt cx="731" cy="792"/>
          </a:xfrm>
        </p:grpSpPr>
        <p:sp>
          <p:nvSpPr>
            <p:cNvPr id="19479" name="Freeform 7"/>
            <p:cNvSpPr>
              <a:spLocks/>
            </p:cNvSpPr>
            <p:nvPr/>
          </p:nvSpPr>
          <p:spPr bwMode="auto">
            <a:xfrm>
              <a:off x="1867" y="695"/>
              <a:ext cx="538" cy="792"/>
            </a:xfrm>
            <a:custGeom>
              <a:avLst/>
              <a:gdLst>
                <a:gd name="T0" fmla="*/ 210 w 538"/>
                <a:gd name="T1" fmla="*/ 0 h 792"/>
                <a:gd name="T2" fmla="*/ 248 w 538"/>
                <a:gd name="T3" fmla="*/ 70 h 792"/>
                <a:gd name="T4" fmla="*/ 290 w 538"/>
                <a:gd name="T5" fmla="*/ 2 h 792"/>
                <a:gd name="T6" fmla="*/ 332 w 538"/>
                <a:gd name="T7" fmla="*/ 72 h 792"/>
                <a:gd name="T8" fmla="*/ 422 w 538"/>
                <a:gd name="T9" fmla="*/ 92 h 792"/>
                <a:gd name="T10" fmla="*/ 486 w 538"/>
                <a:gd name="T11" fmla="*/ 152 h 792"/>
                <a:gd name="T12" fmla="*/ 500 w 538"/>
                <a:gd name="T13" fmla="*/ 216 h 792"/>
                <a:gd name="T14" fmla="*/ 426 w 538"/>
                <a:gd name="T15" fmla="*/ 262 h 792"/>
                <a:gd name="T16" fmla="*/ 370 w 538"/>
                <a:gd name="T17" fmla="*/ 210 h 792"/>
                <a:gd name="T18" fmla="*/ 394 w 538"/>
                <a:gd name="T19" fmla="*/ 148 h 792"/>
                <a:gd name="T20" fmla="*/ 365 w 538"/>
                <a:gd name="T21" fmla="*/ 127 h 792"/>
                <a:gd name="T22" fmla="*/ 332 w 538"/>
                <a:gd name="T23" fmla="*/ 330 h 792"/>
                <a:gd name="T24" fmla="*/ 442 w 538"/>
                <a:gd name="T25" fmla="*/ 372 h 792"/>
                <a:gd name="T26" fmla="*/ 534 w 538"/>
                <a:gd name="T27" fmla="*/ 460 h 792"/>
                <a:gd name="T28" fmla="*/ 508 w 538"/>
                <a:gd name="T29" fmla="*/ 634 h 792"/>
                <a:gd name="T30" fmla="*/ 384 w 538"/>
                <a:gd name="T31" fmla="*/ 704 h 792"/>
                <a:gd name="T32" fmla="*/ 330 w 538"/>
                <a:gd name="T33" fmla="*/ 792 h 792"/>
                <a:gd name="T34" fmla="*/ 288 w 538"/>
                <a:gd name="T35" fmla="*/ 716 h 792"/>
                <a:gd name="T36" fmla="*/ 246 w 538"/>
                <a:gd name="T37" fmla="*/ 790 h 792"/>
                <a:gd name="T38" fmla="*/ 210 w 538"/>
                <a:gd name="T39" fmla="*/ 712 h 792"/>
                <a:gd name="T40" fmla="*/ 112 w 538"/>
                <a:gd name="T41" fmla="*/ 692 h 792"/>
                <a:gd name="T42" fmla="*/ 26 w 538"/>
                <a:gd name="T43" fmla="*/ 634 h 792"/>
                <a:gd name="T44" fmla="*/ 0 w 538"/>
                <a:gd name="T45" fmla="*/ 544 h 792"/>
                <a:gd name="T46" fmla="*/ 52 w 538"/>
                <a:gd name="T47" fmla="*/ 506 h 792"/>
                <a:gd name="T48" fmla="*/ 116 w 538"/>
                <a:gd name="T49" fmla="*/ 528 h 792"/>
                <a:gd name="T50" fmla="*/ 128 w 538"/>
                <a:gd name="T51" fmla="*/ 584 h 792"/>
                <a:gd name="T52" fmla="*/ 74 w 538"/>
                <a:gd name="T53" fmla="*/ 626 h 792"/>
                <a:gd name="T54" fmla="*/ 154 w 538"/>
                <a:gd name="T55" fmla="*/ 660 h 792"/>
                <a:gd name="T56" fmla="*/ 212 w 538"/>
                <a:gd name="T57" fmla="*/ 444 h 792"/>
                <a:gd name="T58" fmla="*/ 112 w 538"/>
                <a:gd name="T59" fmla="*/ 398 h 792"/>
                <a:gd name="T60" fmla="*/ 24 w 538"/>
                <a:gd name="T61" fmla="*/ 296 h 792"/>
                <a:gd name="T62" fmla="*/ 60 w 538"/>
                <a:gd name="T63" fmla="*/ 142 h 792"/>
                <a:gd name="T64" fmla="*/ 168 w 538"/>
                <a:gd name="T65" fmla="*/ 78 h 7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38"/>
                <a:gd name="T100" fmla="*/ 0 h 792"/>
                <a:gd name="T101" fmla="*/ 538 w 538"/>
                <a:gd name="T102" fmla="*/ 792 h 7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38" h="792">
                  <a:moveTo>
                    <a:pt x="210" y="70"/>
                  </a:moveTo>
                  <a:lnTo>
                    <a:pt x="210" y="0"/>
                  </a:lnTo>
                  <a:lnTo>
                    <a:pt x="248" y="0"/>
                  </a:lnTo>
                  <a:lnTo>
                    <a:pt x="248" y="70"/>
                  </a:lnTo>
                  <a:lnTo>
                    <a:pt x="290" y="70"/>
                  </a:lnTo>
                  <a:lnTo>
                    <a:pt x="290" y="2"/>
                  </a:lnTo>
                  <a:lnTo>
                    <a:pt x="332" y="2"/>
                  </a:lnTo>
                  <a:lnTo>
                    <a:pt x="332" y="72"/>
                  </a:lnTo>
                  <a:lnTo>
                    <a:pt x="388" y="82"/>
                  </a:lnTo>
                  <a:lnTo>
                    <a:pt x="422" y="92"/>
                  </a:lnTo>
                  <a:lnTo>
                    <a:pt x="456" y="114"/>
                  </a:lnTo>
                  <a:lnTo>
                    <a:pt x="486" y="152"/>
                  </a:lnTo>
                  <a:lnTo>
                    <a:pt x="498" y="186"/>
                  </a:lnTo>
                  <a:lnTo>
                    <a:pt x="500" y="216"/>
                  </a:lnTo>
                  <a:lnTo>
                    <a:pt x="476" y="254"/>
                  </a:lnTo>
                  <a:lnTo>
                    <a:pt x="426" y="262"/>
                  </a:lnTo>
                  <a:lnTo>
                    <a:pt x="384" y="248"/>
                  </a:lnTo>
                  <a:lnTo>
                    <a:pt x="370" y="210"/>
                  </a:lnTo>
                  <a:lnTo>
                    <a:pt x="376" y="172"/>
                  </a:lnTo>
                  <a:lnTo>
                    <a:pt x="394" y="148"/>
                  </a:lnTo>
                  <a:lnTo>
                    <a:pt x="422" y="136"/>
                  </a:lnTo>
                  <a:lnTo>
                    <a:pt x="365" y="127"/>
                  </a:lnTo>
                  <a:lnTo>
                    <a:pt x="332" y="142"/>
                  </a:lnTo>
                  <a:lnTo>
                    <a:pt x="332" y="330"/>
                  </a:lnTo>
                  <a:lnTo>
                    <a:pt x="382" y="346"/>
                  </a:lnTo>
                  <a:lnTo>
                    <a:pt x="442" y="372"/>
                  </a:lnTo>
                  <a:lnTo>
                    <a:pt x="496" y="402"/>
                  </a:lnTo>
                  <a:lnTo>
                    <a:pt x="534" y="460"/>
                  </a:lnTo>
                  <a:lnTo>
                    <a:pt x="538" y="560"/>
                  </a:lnTo>
                  <a:lnTo>
                    <a:pt x="508" y="634"/>
                  </a:lnTo>
                  <a:lnTo>
                    <a:pt x="438" y="688"/>
                  </a:lnTo>
                  <a:lnTo>
                    <a:pt x="384" y="704"/>
                  </a:lnTo>
                  <a:lnTo>
                    <a:pt x="330" y="716"/>
                  </a:lnTo>
                  <a:lnTo>
                    <a:pt x="330" y="792"/>
                  </a:lnTo>
                  <a:lnTo>
                    <a:pt x="288" y="792"/>
                  </a:lnTo>
                  <a:lnTo>
                    <a:pt x="288" y="716"/>
                  </a:lnTo>
                  <a:lnTo>
                    <a:pt x="246" y="718"/>
                  </a:lnTo>
                  <a:lnTo>
                    <a:pt x="246" y="790"/>
                  </a:lnTo>
                  <a:lnTo>
                    <a:pt x="210" y="790"/>
                  </a:lnTo>
                  <a:lnTo>
                    <a:pt x="210" y="712"/>
                  </a:lnTo>
                  <a:lnTo>
                    <a:pt x="164" y="706"/>
                  </a:lnTo>
                  <a:lnTo>
                    <a:pt x="112" y="692"/>
                  </a:lnTo>
                  <a:lnTo>
                    <a:pt x="66" y="666"/>
                  </a:lnTo>
                  <a:lnTo>
                    <a:pt x="26" y="634"/>
                  </a:lnTo>
                  <a:lnTo>
                    <a:pt x="2" y="590"/>
                  </a:lnTo>
                  <a:lnTo>
                    <a:pt x="0" y="544"/>
                  </a:lnTo>
                  <a:lnTo>
                    <a:pt x="18" y="524"/>
                  </a:lnTo>
                  <a:lnTo>
                    <a:pt x="52" y="506"/>
                  </a:lnTo>
                  <a:lnTo>
                    <a:pt x="88" y="510"/>
                  </a:lnTo>
                  <a:lnTo>
                    <a:pt x="116" y="528"/>
                  </a:lnTo>
                  <a:lnTo>
                    <a:pt x="130" y="558"/>
                  </a:lnTo>
                  <a:lnTo>
                    <a:pt x="128" y="584"/>
                  </a:lnTo>
                  <a:lnTo>
                    <a:pt x="110" y="608"/>
                  </a:lnTo>
                  <a:lnTo>
                    <a:pt x="74" y="626"/>
                  </a:lnTo>
                  <a:lnTo>
                    <a:pt x="92" y="644"/>
                  </a:lnTo>
                  <a:lnTo>
                    <a:pt x="154" y="660"/>
                  </a:lnTo>
                  <a:lnTo>
                    <a:pt x="210" y="668"/>
                  </a:lnTo>
                  <a:lnTo>
                    <a:pt x="212" y="444"/>
                  </a:lnTo>
                  <a:lnTo>
                    <a:pt x="162" y="430"/>
                  </a:lnTo>
                  <a:lnTo>
                    <a:pt x="112" y="398"/>
                  </a:lnTo>
                  <a:lnTo>
                    <a:pt x="58" y="364"/>
                  </a:lnTo>
                  <a:lnTo>
                    <a:pt x="24" y="296"/>
                  </a:lnTo>
                  <a:lnTo>
                    <a:pt x="22" y="218"/>
                  </a:lnTo>
                  <a:lnTo>
                    <a:pt x="60" y="142"/>
                  </a:lnTo>
                  <a:lnTo>
                    <a:pt x="122" y="92"/>
                  </a:lnTo>
                  <a:lnTo>
                    <a:pt x="168" y="78"/>
                  </a:lnTo>
                  <a:lnTo>
                    <a:pt x="210" y="70"/>
                  </a:lnTo>
                  <a:close/>
                </a:path>
              </a:pathLst>
            </a:custGeom>
            <a:noFill/>
            <a:ln w="28575">
              <a:solidFill>
                <a:srgbClr val="33B25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480" name="Freeform 8"/>
            <p:cNvSpPr>
              <a:spLocks/>
            </p:cNvSpPr>
            <p:nvPr/>
          </p:nvSpPr>
          <p:spPr bwMode="auto">
            <a:xfrm>
              <a:off x="2003" y="831"/>
              <a:ext cx="76" cy="158"/>
            </a:xfrm>
            <a:custGeom>
              <a:avLst/>
              <a:gdLst>
                <a:gd name="T0" fmla="*/ 76 w 76"/>
                <a:gd name="T1" fmla="*/ 158 h 158"/>
                <a:gd name="T2" fmla="*/ 32 w 76"/>
                <a:gd name="T3" fmla="*/ 134 h 158"/>
                <a:gd name="T4" fmla="*/ 10 w 76"/>
                <a:gd name="T5" fmla="*/ 104 h 158"/>
                <a:gd name="T6" fmla="*/ 0 w 76"/>
                <a:gd name="T7" fmla="*/ 78 h 158"/>
                <a:gd name="T8" fmla="*/ 0 w 76"/>
                <a:gd name="T9" fmla="*/ 52 h 158"/>
                <a:gd name="T10" fmla="*/ 8 w 76"/>
                <a:gd name="T11" fmla="*/ 36 h 158"/>
                <a:gd name="T12" fmla="*/ 28 w 76"/>
                <a:gd name="T13" fmla="*/ 16 h 158"/>
                <a:gd name="T14" fmla="*/ 54 w 76"/>
                <a:gd name="T15" fmla="*/ 8 h 158"/>
                <a:gd name="T16" fmla="*/ 76 w 76"/>
                <a:gd name="T17" fmla="*/ 0 h 158"/>
                <a:gd name="T18" fmla="*/ 76 w 76"/>
                <a:gd name="T19" fmla="*/ 158 h 1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158"/>
                <a:gd name="T32" fmla="*/ 76 w 76"/>
                <a:gd name="T33" fmla="*/ 158 h 1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158">
                  <a:moveTo>
                    <a:pt x="76" y="158"/>
                  </a:moveTo>
                  <a:lnTo>
                    <a:pt x="32" y="134"/>
                  </a:lnTo>
                  <a:lnTo>
                    <a:pt x="10" y="104"/>
                  </a:lnTo>
                  <a:lnTo>
                    <a:pt x="0" y="78"/>
                  </a:lnTo>
                  <a:lnTo>
                    <a:pt x="0" y="52"/>
                  </a:lnTo>
                  <a:lnTo>
                    <a:pt x="8" y="36"/>
                  </a:lnTo>
                  <a:lnTo>
                    <a:pt x="28" y="16"/>
                  </a:lnTo>
                  <a:lnTo>
                    <a:pt x="54" y="8"/>
                  </a:lnTo>
                  <a:lnTo>
                    <a:pt x="76" y="0"/>
                  </a:lnTo>
                  <a:lnTo>
                    <a:pt x="76" y="158"/>
                  </a:lnTo>
                  <a:close/>
                </a:path>
              </a:pathLst>
            </a:custGeom>
            <a:noFill/>
            <a:ln w="28575">
              <a:solidFill>
                <a:srgbClr val="33B25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481" name="Freeform 9"/>
            <p:cNvSpPr>
              <a:spLocks/>
            </p:cNvSpPr>
            <p:nvPr/>
          </p:nvSpPr>
          <p:spPr bwMode="auto">
            <a:xfrm>
              <a:off x="2200" y="1167"/>
              <a:ext cx="83" cy="172"/>
            </a:xfrm>
            <a:custGeom>
              <a:avLst/>
              <a:gdLst>
                <a:gd name="T0" fmla="*/ 0 w 83"/>
                <a:gd name="T1" fmla="*/ 0 h 172"/>
                <a:gd name="T2" fmla="*/ 48 w 83"/>
                <a:gd name="T3" fmla="*/ 26 h 172"/>
                <a:gd name="T4" fmla="*/ 72 w 83"/>
                <a:gd name="T5" fmla="*/ 59 h 172"/>
                <a:gd name="T6" fmla="*/ 83 w 83"/>
                <a:gd name="T7" fmla="*/ 87 h 172"/>
                <a:gd name="T8" fmla="*/ 81 w 83"/>
                <a:gd name="T9" fmla="*/ 122 h 172"/>
                <a:gd name="T10" fmla="*/ 63 w 83"/>
                <a:gd name="T11" fmla="*/ 136 h 172"/>
                <a:gd name="T12" fmla="*/ 41 w 83"/>
                <a:gd name="T13" fmla="*/ 154 h 172"/>
                <a:gd name="T14" fmla="*/ 25 w 83"/>
                <a:gd name="T15" fmla="*/ 166 h 172"/>
                <a:gd name="T16" fmla="*/ 1 w 83"/>
                <a:gd name="T17" fmla="*/ 172 h 172"/>
                <a:gd name="T18" fmla="*/ 0 w 83"/>
                <a:gd name="T19" fmla="*/ 0 h 1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172"/>
                <a:gd name="T32" fmla="*/ 83 w 83"/>
                <a:gd name="T33" fmla="*/ 172 h 1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172">
                  <a:moveTo>
                    <a:pt x="0" y="0"/>
                  </a:moveTo>
                  <a:lnTo>
                    <a:pt x="48" y="26"/>
                  </a:lnTo>
                  <a:lnTo>
                    <a:pt x="72" y="59"/>
                  </a:lnTo>
                  <a:lnTo>
                    <a:pt x="83" y="87"/>
                  </a:lnTo>
                  <a:lnTo>
                    <a:pt x="81" y="122"/>
                  </a:lnTo>
                  <a:lnTo>
                    <a:pt x="63" y="136"/>
                  </a:lnTo>
                  <a:lnTo>
                    <a:pt x="41" y="154"/>
                  </a:lnTo>
                  <a:lnTo>
                    <a:pt x="25" y="166"/>
                  </a:lnTo>
                  <a:lnTo>
                    <a:pt x="1" y="172"/>
                  </a:lnTo>
                  <a:lnTo>
                    <a:pt x="0" y="0"/>
                  </a:lnTo>
                  <a:close/>
                </a:path>
              </a:pathLst>
            </a:custGeom>
            <a:noFill/>
            <a:ln w="28575">
              <a:solidFill>
                <a:srgbClr val="33B25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19482" name="Group 10"/>
            <p:cNvGrpSpPr>
              <a:grpSpLocks/>
            </p:cNvGrpSpPr>
            <p:nvPr/>
          </p:nvGrpSpPr>
          <p:grpSpPr bwMode="auto">
            <a:xfrm>
              <a:off x="2212" y="943"/>
              <a:ext cx="386" cy="516"/>
              <a:chOff x="5051" y="908"/>
              <a:chExt cx="386" cy="516"/>
            </a:xfrm>
          </p:grpSpPr>
          <p:sp>
            <p:nvSpPr>
              <p:cNvPr id="19483" name="Freeform 11"/>
              <p:cNvSpPr>
                <a:spLocks/>
              </p:cNvSpPr>
              <p:nvPr/>
            </p:nvSpPr>
            <p:spPr bwMode="invGray">
              <a:xfrm>
                <a:off x="5051" y="908"/>
                <a:ext cx="386" cy="516"/>
              </a:xfrm>
              <a:custGeom>
                <a:avLst/>
                <a:gdLst>
                  <a:gd name="T0" fmla="*/ 0 w 954"/>
                  <a:gd name="T1" fmla="*/ 2 h 1273"/>
                  <a:gd name="T2" fmla="*/ 0 w 954"/>
                  <a:gd name="T3" fmla="*/ 2 h 1273"/>
                  <a:gd name="T4" fmla="*/ 0 w 954"/>
                  <a:gd name="T5" fmla="*/ 2 h 1273"/>
                  <a:gd name="T6" fmla="*/ 0 w 954"/>
                  <a:gd name="T7" fmla="*/ 2 h 1273"/>
                  <a:gd name="T8" fmla="*/ 0 w 954"/>
                  <a:gd name="T9" fmla="*/ 2 h 1273"/>
                  <a:gd name="T10" fmla="*/ 1 w 954"/>
                  <a:gd name="T11" fmla="*/ 2 h 1273"/>
                  <a:gd name="T12" fmla="*/ 1 w 954"/>
                  <a:gd name="T13" fmla="*/ 2 h 1273"/>
                  <a:gd name="T14" fmla="*/ 1 w 954"/>
                  <a:gd name="T15" fmla="*/ 2 h 1273"/>
                  <a:gd name="T16" fmla="*/ 1 w 954"/>
                  <a:gd name="T17" fmla="*/ 2 h 1273"/>
                  <a:gd name="T18" fmla="*/ 1 w 954"/>
                  <a:gd name="T19" fmla="*/ 2 h 1273"/>
                  <a:gd name="T20" fmla="*/ 1 w 954"/>
                  <a:gd name="T21" fmla="*/ 2 h 1273"/>
                  <a:gd name="T22" fmla="*/ 2 w 954"/>
                  <a:gd name="T23" fmla="*/ 2 h 1273"/>
                  <a:gd name="T24" fmla="*/ 2 w 954"/>
                  <a:gd name="T25" fmla="*/ 2 h 1273"/>
                  <a:gd name="T26" fmla="*/ 2 w 954"/>
                  <a:gd name="T27" fmla="*/ 1 h 1273"/>
                  <a:gd name="T28" fmla="*/ 2 w 954"/>
                  <a:gd name="T29" fmla="*/ 1 h 1273"/>
                  <a:gd name="T30" fmla="*/ 2 w 954"/>
                  <a:gd name="T31" fmla="*/ 0 h 1273"/>
                  <a:gd name="T32" fmla="*/ 2 w 954"/>
                  <a:gd name="T33" fmla="*/ 0 h 1273"/>
                  <a:gd name="T34" fmla="*/ 2 w 954"/>
                  <a:gd name="T35" fmla="*/ 0 h 1273"/>
                  <a:gd name="T36" fmla="*/ 2 w 954"/>
                  <a:gd name="T37" fmla="*/ 0 h 1273"/>
                  <a:gd name="T38" fmla="*/ 2 w 954"/>
                  <a:gd name="T39" fmla="*/ 0 h 1273"/>
                  <a:gd name="T40" fmla="*/ 2 w 954"/>
                  <a:gd name="T41" fmla="*/ 0 h 1273"/>
                  <a:gd name="T42" fmla="*/ 2 w 954"/>
                  <a:gd name="T43" fmla="*/ 0 h 1273"/>
                  <a:gd name="T44" fmla="*/ 1 w 954"/>
                  <a:gd name="T45" fmla="*/ 0 h 1273"/>
                  <a:gd name="T46" fmla="*/ 1 w 954"/>
                  <a:gd name="T47" fmla="*/ 0 h 1273"/>
                  <a:gd name="T48" fmla="*/ 1 w 954"/>
                  <a:gd name="T49" fmla="*/ 0 h 1273"/>
                  <a:gd name="T50" fmla="*/ 1 w 954"/>
                  <a:gd name="T51" fmla="*/ 0 h 1273"/>
                  <a:gd name="T52" fmla="*/ 1 w 954"/>
                  <a:gd name="T53" fmla="*/ 0 h 1273"/>
                  <a:gd name="T54" fmla="*/ 1 w 954"/>
                  <a:gd name="T55" fmla="*/ 0 h 1273"/>
                  <a:gd name="T56" fmla="*/ 1 w 954"/>
                  <a:gd name="T57" fmla="*/ 0 h 1273"/>
                  <a:gd name="T58" fmla="*/ 0 w 954"/>
                  <a:gd name="T59" fmla="*/ 0 h 1273"/>
                  <a:gd name="T60" fmla="*/ 0 w 954"/>
                  <a:gd name="T61" fmla="*/ 0 h 1273"/>
                  <a:gd name="T62" fmla="*/ 0 w 954"/>
                  <a:gd name="T63" fmla="*/ 0 h 1273"/>
                  <a:gd name="T64" fmla="*/ 0 w 954"/>
                  <a:gd name="T65" fmla="*/ 0 h 1273"/>
                  <a:gd name="T66" fmla="*/ 0 w 954"/>
                  <a:gd name="T67" fmla="*/ 0 h 1273"/>
                  <a:gd name="T68" fmla="*/ 0 w 954"/>
                  <a:gd name="T69" fmla="*/ 0 h 1273"/>
                  <a:gd name="T70" fmla="*/ 0 w 954"/>
                  <a:gd name="T71" fmla="*/ 0 h 1273"/>
                  <a:gd name="T72" fmla="*/ 0 w 954"/>
                  <a:gd name="T73" fmla="*/ 1 h 1273"/>
                  <a:gd name="T74" fmla="*/ 0 w 954"/>
                  <a:gd name="T75" fmla="*/ 1 h 1273"/>
                  <a:gd name="T76" fmla="*/ 0 w 954"/>
                  <a:gd name="T77" fmla="*/ 1 h 1273"/>
                  <a:gd name="T78" fmla="*/ 0 w 954"/>
                  <a:gd name="T79" fmla="*/ 2 h 1273"/>
                  <a:gd name="T80" fmla="*/ 0 w 954"/>
                  <a:gd name="T81" fmla="*/ 2 h 1273"/>
                  <a:gd name="T82" fmla="*/ 0 w 954"/>
                  <a:gd name="T83" fmla="*/ 2 h 127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54"/>
                  <a:gd name="T127" fmla="*/ 0 h 1273"/>
                  <a:gd name="T128" fmla="*/ 954 w 954"/>
                  <a:gd name="T129" fmla="*/ 1273 h 127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54" h="1273">
                    <a:moveTo>
                      <a:pt x="0" y="1118"/>
                    </a:moveTo>
                    <a:lnTo>
                      <a:pt x="0" y="1130"/>
                    </a:lnTo>
                    <a:lnTo>
                      <a:pt x="2" y="1142"/>
                    </a:lnTo>
                    <a:lnTo>
                      <a:pt x="12" y="1154"/>
                    </a:lnTo>
                    <a:lnTo>
                      <a:pt x="30" y="1162"/>
                    </a:lnTo>
                    <a:lnTo>
                      <a:pt x="734" y="1273"/>
                    </a:lnTo>
                    <a:lnTo>
                      <a:pt x="746" y="1273"/>
                    </a:lnTo>
                    <a:lnTo>
                      <a:pt x="758" y="1271"/>
                    </a:lnTo>
                    <a:lnTo>
                      <a:pt x="769" y="1261"/>
                    </a:lnTo>
                    <a:lnTo>
                      <a:pt x="777" y="1243"/>
                    </a:lnTo>
                    <a:lnTo>
                      <a:pt x="791" y="1148"/>
                    </a:lnTo>
                    <a:lnTo>
                      <a:pt x="815" y="1005"/>
                    </a:lnTo>
                    <a:lnTo>
                      <a:pt x="843" y="828"/>
                    </a:lnTo>
                    <a:lnTo>
                      <a:pt x="873" y="639"/>
                    </a:lnTo>
                    <a:lnTo>
                      <a:pt x="903" y="454"/>
                    </a:lnTo>
                    <a:lnTo>
                      <a:pt x="928" y="294"/>
                    </a:lnTo>
                    <a:lnTo>
                      <a:pt x="946" y="179"/>
                    </a:lnTo>
                    <a:lnTo>
                      <a:pt x="954" y="123"/>
                    </a:lnTo>
                    <a:lnTo>
                      <a:pt x="938" y="121"/>
                    </a:lnTo>
                    <a:lnTo>
                      <a:pt x="909" y="115"/>
                    </a:lnTo>
                    <a:lnTo>
                      <a:pt x="869" y="109"/>
                    </a:lnTo>
                    <a:lnTo>
                      <a:pt x="819" y="101"/>
                    </a:lnTo>
                    <a:lnTo>
                      <a:pt x="763" y="93"/>
                    </a:lnTo>
                    <a:lnTo>
                      <a:pt x="700" y="83"/>
                    </a:lnTo>
                    <a:lnTo>
                      <a:pt x="634" y="72"/>
                    </a:lnTo>
                    <a:lnTo>
                      <a:pt x="567" y="62"/>
                    </a:lnTo>
                    <a:lnTo>
                      <a:pt x="499" y="52"/>
                    </a:lnTo>
                    <a:lnTo>
                      <a:pt x="432" y="40"/>
                    </a:lnTo>
                    <a:lnTo>
                      <a:pt x="370" y="30"/>
                    </a:lnTo>
                    <a:lnTo>
                      <a:pt x="312" y="22"/>
                    </a:lnTo>
                    <a:lnTo>
                      <a:pt x="263" y="14"/>
                    </a:lnTo>
                    <a:lnTo>
                      <a:pt x="223" y="8"/>
                    </a:lnTo>
                    <a:lnTo>
                      <a:pt x="193" y="2"/>
                    </a:lnTo>
                    <a:lnTo>
                      <a:pt x="177" y="0"/>
                    </a:lnTo>
                    <a:lnTo>
                      <a:pt x="169" y="56"/>
                    </a:lnTo>
                    <a:lnTo>
                      <a:pt x="149" y="171"/>
                    </a:lnTo>
                    <a:lnTo>
                      <a:pt x="126" y="330"/>
                    </a:lnTo>
                    <a:lnTo>
                      <a:pt x="96" y="513"/>
                    </a:lnTo>
                    <a:lnTo>
                      <a:pt x="66" y="702"/>
                    </a:lnTo>
                    <a:lnTo>
                      <a:pt x="38" y="879"/>
                    </a:lnTo>
                    <a:lnTo>
                      <a:pt x="14" y="1023"/>
                    </a:lnTo>
                    <a:lnTo>
                      <a:pt x="0" y="1118"/>
                    </a:lnTo>
                    <a:close/>
                  </a:path>
                </a:pathLst>
              </a:custGeom>
              <a:solidFill>
                <a:schemeClr val="tx1"/>
              </a:solidFill>
              <a:ln w="28575">
                <a:solidFill>
                  <a:srgbClr val="993300"/>
                </a:solidFill>
                <a:prstDash val="sysDot"/>
                <a:round/>
                <a:headEnd/>
                <a:tailEnd/>
              </a:ln>
            </p:spPr>
            <p:txBody>
              <a:bodyPr/>
              <a:lstStyle/>
              <a:p>
                <a:endParaRPr lang="en-US"/>
              </a:p>
            </p:txBody>
          </p:sp>
          <p:sp>
            <p:nvSpPr>
              <p:cNvPr id="19484" name="Freeform 12"/>
              <p:cNvSpPr>
                <a:spLocks noEditPoints="1"/>
              </p:cNvSpPr>
              <p:nvPr/>
            </p:nvSpPr>
            <p:spPr bwMode="auto">
              <a:xfrm>
                <a:off x="5113" y="1106"/>
                <a:ext cx="62" cy="47"/>
              </a:xfrm>
              <a:custGeom>
                <a:avLst/>
                <a:gdLst>
                  <a:gd name="T0" fmla="*/ 0 w 151"/>
                  <a:gd name="T1" fmla="*/ 0 h 116"/>
                  <a:gd name="T2" fmla="*/ 0 w 151"/>
                  <a:gd name="T3" fmla="*/ 0 h 116"/>
                  <a:gd name="T4" fmla="*/ 0 w 151"/>
                  <a:gd name="T5" fmla="*/ 0 h 116"/>
                  <a:gd name="T6" fmla="*/ 0 w 151"/>
                  <a:gd name="T7" fmla="*/ 0 h 116"/>
                  <a:gd name="T8" fmla="*/ 0 w 151"/>
                  <a:gd name="T9" fmla="*/ 0 h 116"/>
                  <a:gd name="T10" fmla="*/ 0 w 151"/>
                  <a:gd name="T11" fmla="*/ 0 h 116"/>
                  <a:gd name="T12" fmla="*/ 0 w 151"/>
                  <a:gd name="T13" fmla="*/ 0 h 116"/>
                  <a:gd name="T14" fmla="*/ 0 w 151"/>
                  <a:gd name="T15" fmla="*/ 0 h 116"/>
                  <a:gd name="T16" fmla="*/ 0 w 151"/>
                  <a:gd name="T17" fmla="*/ 0 h 116"/>
                  <a:gd name="T18" fmla="*/ 0 w 151"/>
                  <a:gd name="T19" fmla="*/ 0 h 116"/>
                  <a:gd name="T20" fmla="*/ 0 w 151"/>
                  <a:gd name="T21" fmla="*/ 0 h 116"/>
                  <a:gd name="T22" fmla="*/ 0 w 151"/>
                  <a:gd name="T23" fmla="*/ 0 h 116"/>
                  <a:gd name="T24" fmla="*/ 0 w 151"/>
                  <a:gd name="T25" fmla="*/ 0 h 116"/>
                  <a:gd name="T26" fmla="*/ 0 w 151"/>
                  <a:gd name="T27" fmla="*/ 0 h 116"/>
                  <a:gd name="T28" fmla="*/ 0 w 151"/>
                  <a:gd name="T29" fmla="*/ 0 h 116"/>
                  <a:gd name="T30" fmla="*/ 0 w 151"/>
                  <a:gd name="T31" fmla="*/ 0 h 116"/>
                  <a:gd name="T32" fmla="*/ 0 w 151"/>
                  <a:gd name="T33" fmla="*/ 0 h 116"/>
                  <a:gd name="T34" fmla="*/ 0 w 151"/>
                  <a:gd name="T35" fmla="*/ 0 h 116"/>
                  <a:gd name="T36" fmla="*/ 0 w 151"/>
                  <a:gd name="T37" fmla="*/ 0 h 116"/>
                  <a:gd name="T38" fmla="*/ 0 w 151"/>
                  <a:gd name="T39" fmla="*/ 0 h 116"/>
                  <a:gd name="T40" fmla="*/ 0 w 151"/>
                  <a:gd name="T41" fmla="*/ 0 h 116"/>
                  <a:gd name="T42" fmla="*/ 0 w 151"/>
                  <a:gd name="T43" fmla="*/ 0 h 116"/>
                  <a:gd name="T44" fmla="*/ 0 w 151"/>
                  <a:gd name="T45" fmla="*/ 0 h 116"/>
                  <a:gd name="T46" fmla="*/ 0 w 151"/>
                  <a:gd name="T47" fmla="*/ 0 h 116"/>
                  <a:gd name="T48" fmla="*/ 0 w 151"/>
                  <a:gd name="T49" fmla="*/ 0 h 116"/>
                  <a:gd name="T50" fmla="*/ 0 w 151"/>
                  <a:gd name="T51" fmla="*/ 0 h 116"/>
                  <a:gd name="T52" fmla="*/ 0 w 151"/>
                  <a:gd name="T53" fmla="*/ 0 h 116"/>
                  <a:gd name="T54" fmla="*/ 0 w 151"/>
                  <a:gd name="T55" fmla="*/ 0 h 116"/>
                  <a:gd name="T56" fmla="*/ 0 w 151"/>
                  <a:gd name="T57" fmla="*/ 0 h 116"/>
                  <a:gd name="T58" fmla="*/ 0 w 151"/>
                  <a:gd name="T59" fmla="*/ 0 h 116"/>
                  <a:gd name="T60" fmla="*/ 0 w 151"/>
                  <a:gd name="T61" fmla="*/ 0 h 116"/>
                  <a:gd name="T62" fmla="*/ 0 w 151"/>
                  <a:gd name="T63" fmla="*/ 0 h 116"/>
                  <a:gd name="T64" fmla="*/ 0 w 151"/>
                  <a:gd name="T65" fmla="*/ 0 h 116"/>
                  <a:gd name="T66" fmla="*/ 0 w 151"/>
                  <a:gd name="T67" fmla="*/ 0 h 116"/>
                  <a:gd name="T68" fmla="*/ 0 w 151"/>
                  <a:gd name="T69" fmla="*/ 0 h 116"/>
                  <a:gd name="T70" fmla="*/ 0 w 151"/>
                  <a:gd name="T71" fmla="*/ 0 h 116"/>
                  <a:gd name="T72" fmla="*/ 0 w 151"/>
                  <a:gd name="T73" fmla="*/ 0 h 116"/>
                  <a:gd name="T74" fmla="*/ 0 w 151"/>
                  <a:gd name="T75" fmla="*/ 0 h 116"/>
                  <a:gd name="T76" fmla="*/ 0 w 151"/>
                  <a:gd name="T77" fmla="*/ 0 h 116"/>
                  <a:gd name="T78" fmla="*/ 0 w 151"/>
                  <a:gd name="T79" fmla="*/ 0 h 116"/>
                  <a:gd name="T80" fmla="*/ 0 w 151"/>
                  <a:gd name="T81" fmla="*/ 0 h 116"/>
                  <a:gd name="T82" fmla="*/ 0 w 151"/>
                  <a:gd name="T83" fmla="*/ 0 h 116"/>
                  <a:gd name="T84" fmla="*/ 0 w 151"/>
                  <a:gd name="T85" fmla="*/ 0 h 116"/>
                  <a:gd name="T86" fmla="*/ 0 w 151"/>
                  <a:gd name="T87" fmla="*/ 0 h 116"/>
                  <a:gd name="T88" fmla="*/ 0 w 151"/>
                  <a:gd name="T89" fmla="*/ 0 h 116"/>
                  <a:gd name="T90" fmla="*/ 0 w 151"/>
                  <a:gd name="T91" fmla="*/ 0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6"/>
                  <a:gd name="T140" fmla="*/ 151 w 151"/>
                  <a:gd name="T141" fmla="*/ 116 h 11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6">
                    <a:moveTo>
                      <a:pt x="28" y="0"/>
                    </a:moveTo>
                    <a:lnTo>
                      <a:pt x="22" y="0"/>
                    </a:lnTo>
                    <a:lnTo>
                      <a:pt x="18" y="2"/>
                    </a:lnTo>
                    <a:lnTo>
                      <a:pt x="14" y="6"/>
                    </a:lnTo>
                    <a:lnTo>
                      <a:pt x="12" y="12"/>
                    </a:lnTo>
                    <a:lnTo>
                      <a:pt x="0" y="84"/>
                    </a:lnTo>
                    <a:lnTo>
                      <a:pt x="0" y="88"/>
                    </a:lnTo>
                    <a:lnTo>
                      <a:pt x="4" y="94"/>
                    </a:lnTo>
                    <a:lnTo>
                      <a:pt x="6" y="96"/>
                    </a:lnTo>
                    <a:lnTo>
                      <a:pt x="12" y="98"/>
                    </a:lnTo>
                    <a:lnTo>
                      <a:pt x="124" y="116"/>
                    </a:lnTo>
                    <a:lnTo>
                      <a:pt x="130" y="116"/>
                    </a:lnTo>
                    <a:lnTo>
                      <a:pt x="136" y="114"/>
                    </a:lnTo>
                    <a:lnTo>
                      <a:pt x="137" y="110"/>
                    </a:lnTo>
                    <a:lnTo>
                      <a:pt x="139" y="106"/>
                    </a:lnTo>
                    <a:lnTo>
                      <a:pt x="151" y="34"/>
                    </a:lnTo>
                    <a:lnTo>
                      <a:pt x="151" y="28"/>
                    </a:lnTo>
                    <a:lnTo>
                      <a:pt x="149" y="22"/>
                    </a:lnTo>
                    <a:lnTo>
                      <a:pt x="145" y="20"/>
                    </a:lnTo>
                    <a:lnTo>
                      <a:pt x="139" y="18"/>
                    </a:lnTo>
                    <a:lnTo>
                      <a:pt x="28" y="0"/>
                    </a:lnTo>
                    <a:close/>
                    <a:moveTo>
                      <a:pt x="122" y="42"/>
                    </a:moveTo>
                    <a:lnTo>
                      <a:pt x="120" y="54"/>
                    </a:lnTo>
                    <a:lnTo>
                      <a:pt x="120" y="64"/>
                    </a:lnTo>
                    <a:lnTo>
                      <a:pt x="118" y="76"/>
                    </a:lnTo>
                    <a:lnTo>
                      <a:pt x="116" y="88"/>
                    </a:lnTo>
                    <a:lnTo>
                      <a:pt x="108" y="86"/>
                    </a:lnTo>
                    <a:lnTo>
                      <a:pt x="98" y="84"/>
                    </a:lnTo>
                    <a:lnTo>
                      <a:pt x="86" y="82"/>
                    </a:lnTo>
                    <a:lnTo>
                      <a:pt x="74" y="80"/>
                    </a:lnTo>
                    <a:lnTo>
                      <a:pt x="60" y="78"/>
                    </a:lnTo>
                    <a:lnTo>
                      <a:pt x="48" y="76"/>
                    </a:lnTo>
                    <a:lnTo>
                      <a:pt x="38" y="76"/>
                    </a:lnTo>
                    <a:lnTo>
                      <a:pt x="30" y="74"/>
                    </a:lnTo>
                    <a:lnTo>
                      <a:pt x="32" y="62"/>
                    </a:lnTo>
                    <a:lnTo>
                      <a:pt x="34" y="52"/>
                    </a:lnTo>
                    <a:lnTo>
                      <a:pt x="36" y="40"/>
                    </a:lnTo>
                    <a:lnTo>
                      <a:pt x="38" y="30"/>
                    </a:lnTo>
                    <a:lnTo>
                      <a:pt x="46" y="32"/>
                    </a:lnTo>
                    <a:lnTo>
                      <a:pt x="56" y="32"/>
                    </a:lnTo>
                    <a:lnTo>
                      <a:pt x="68" y="34"/>
                    </a:lnTo>
                    <a:lnTo>
                      <a:pt x="80" y="36"/>
                    </a:lnTo>
                    <a:lnTo>
                      <a:pt x="92" y="38"/>
                    </a:lnTo>
                    <a:lnTo>
                      <a:pt x="104" y="40"/>
                    </a:lnTo>
                    <a:lnTo>
                      <a:pt x="114" y="40"/>
                    </a:lnTo>
                    <a:lnTo>
                      <a:pt x="12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5" name="Freeform 13"/>
              <p:cNvSpPr>
                <a:spLocks noEditPoints="1"/>
              </p:cNvSpPr>
              <p:nvPr/>
            </p:nvSpPr>
            <p:spPr bwMode="auto">
              <a:xfrm>
                <a:off x="5182" y="1117"/>
                <a:ext cx="60" cy="48"/>
              </a:xfrm>
              <a:custGeom>
                <a:avLst/>
                <a:gdLst>
                  <a:gd name="T0" fmla="*/ 0 w 149"/>
                  <a:gd name="T1" fmla="*/ 0 h 118"/>
                  <a:gd name="T2" fmla="*/ 0 w 149"/>
                  <a:gd name="T3" fmla="*/ 0 h 118"/>
                  <a:gd name="T4" fmla="*/ 0 w 149"/>
                  <a:gd name="T5" fmla="*/ 0 h 118"/>
                  <a:gd name="T6" fmla="*/ 0 w 149"/>
                  <a:gd name="T7" fmla="*/ 0 h 118"/>
                  <a:gd name="T8" fmla="*/ 0 w 149"/>
                  <a:gd name="T9" fmla="*/ 0 h 118"/>
                  <a:gd name="T10" fmla="*/ 0 w 149"/>
                  <a:gd name="T11" fmla="*/ 0 h 118"/>
                  <a:gd name="T12" fmla="*/ 0 w 149"/>
                  <a:gd name="T13" fmla="*/ 0 h 118"/>
                  <a:gd name="T14" fmla="*/ 0 w 149"/>
                  <a:gd name="T15" fmla="*/ 0 h 118"/>
                  <a:gd name="T16" fmla="*/ 0 w 149"/>
                  <a:gd name="T17" fmla="*/ 0 h 118"/>
                  <a:gd name="T18" fmla="*/ 0 w 149"/>
                  <a:gd name="T19" fmla="*/ 0 h 118"/>
                  <a:gd name="T20" fmla="*/ 0 w 149"/>
                  <a:gd name="T21" fmla="*/ 0 h 118"/>
                  <a:gd name="T22" fmla="*/ 0 w 149"/>
                  <a:gd name="T23" fmla="*/ 0 h 118"/>
                  <a:gd name="T24" fmla="*/ 0 w 149"/>
                  <a:gd name="T25" fmla="*/ 0 h 118"/>
                  <a:gd name="T26" fmla="*/ 0 w 149"/>
                  <a:gd name="T27" fmla="*/ 0 h 118"/>
                  <a:gd name="T28" fmla="*/ 0 w 149"/>
                  <a:gd name="T29" fmla="*/ 0 h 118"/>
                  <a:gd name="T30" fmla="*/ 0 w 149"/>
                  <a:gd name="T31" fmla="*/ 0 h 118"/>
                  <a:gd name="T32" fmla="*/ 0 w 149"/>
                  <a:gd name="T33" fmla="*/ 0 h 118"/>
                  <a:gd name="T34" fmla="*/ 0 w 149"/>
                  <a:gd name="T35" fmla="*/ 0 h 118"/>
                  <a:gd name="T36" fmla="*/ 0 w 149"/>
                  <a:gd name="T37" fmla="*/ 0 h 118"/>
                  <a:gd name="T38" fmla="*/ 0 w 149"/>
                  <a:gd name="T39" fmla="*/ 0 h 118"/>
                  <a:gd name="T40" fmla="*/ 0 w 149"/>
                  <a:gd name="T41" fmla="*/ 0 h 118"/>
                  <a:gd name="T42" fmla="*/ 0 w 149"/>
                  <a:gd name="T43" fmla="*/ 0 h 118"/>
                  <a:gd name="T44" fmla="*/ 0 w 149"/>
                  <a:gd name="T45" fmla="*/ 0 h 118"/>
                  <a:gd name="T46" fmla="*/ 0 w 149"/>
                  <a:gd name="T47" fmla="*/ 0 h 118"/>
                  <a:gd name="T48" fmla="*/ 0 w 149"/>
                  <a:gd name="T49" fmla="*/ 0 h 118"/>
                  <a:gd name="T50" fmla="*/ 0 w 149"/>
                  <a:gd name="T51" fmla="*/ 0 h 118"/>
                  <a:gd name="T52" fmla="*/ 0 w 149"/>
                  <a:gd name="T53" fmla="*/ 0 h 118"/>
                  <a:gd name="T54" fmla="*/ 0 w 149"/>
                  <a:gd name="T55" fmla="*/ 0 h 118"/>
                  <a:gd name="T56" fmla="*/ 0 w 149"/>
                  <a:gd name="T57" fmla="*/ 0 h 118"/>
                  <a:gd name="T58" fmla="*/ 0 w 149"/>
                  <a:gd name="T59" fmla="*/ 0 h 118"/>
                  <a:gd name="T60" fmla="*/ 0 w 149"/>
                  <a:gd name="T61" fmla="*/ 0 h 118"/>
                  <a:gd name="T62" fmla="*/ 0 w 149"/>
                  <a:gd name="T63" fmla="*/ 0 h 118"/>
                  <a:gd name="T64" fmla="*/ 0 w 149"/>
                  <a:gd name="T65" fmla="*/ 0 h 118"/>
                  <a:gd name="T66" fmla="*/ 0 w 149"/>
                  <a:gd name="T67" fmla="*/ 0 h 118"/>
                  <a:gd name="T68" fmla="*/ 0 w 149"/>
                  <a:gd name="T69" fmla="*/ 0 h 118"/>
                  <a:gd name="T70" fmla="*/ 0 w 149"/>
                  <a:gd name="T71" fmla="*/ 0 h 118"/>
                  <a:gd name="T72" fmla="*/ 0 w 149"/>
                  <a:gd name="T73" fmla="*/ 0 h 118"/>
                  <a:gd name="T74" fmla="*/ 0 w 149"/>
                  <a:gd name="T75" fmla="*/ 0 h 118"/>
                  <a:gd name="T76" fmla="*/ 0 w 149"/>
                  <a:gd name="T77" fmla="*/ 0 h 118"/>
                  <a:gd name="T78" fmla="*/ 0 w 149"/>
                  <a:gd name="T79" fmla="*/ 0 h 118"/>
                  <a:gd name="T80" fmla="*/ 0 w 149"/>
                  <a:gd name="T81" fmla="*/ 0 h 118"/>
                  <a:gd name="T82" fmla="*/ 0 w 149"/>
                  <a:gd name="T83" fmla="*/ 0 h 118"/>
                  <a:gd name="T84" fmla="*/ 0 w 149"/>
                  <a:gd name="T85" fmla="*/ 0 h 118"/>
                  <a:gd name="T86" fmla="*/ 0 w 149"/>
                  <a:gd name="T87" fmla="*/ 0 h 118"/>
                  <a:gd name="T88" fmla="*/ 0 w 149"/>
                  <a:gd name="T89" fmla="*/ 0 h 118"/>
                  <a:gd name="T90" fmla="*/ 0 w 149"/>
                  <a:gd name="T91" fmla="*/ 0 h 1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9"/>
                  <a:gd name="T139" fmla="*/ 0 h 118"/>
                  <a:gd name="T140" fmla="*/ 149 w 149"/>
                  <a:gd name="T141" fmla="*/ 118 h 1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9" h="118">
                    <a:moveTo>
                      <a:pt x="26" y="0"/>
                    </a:moveTo>
                    <a:lnTo>
                      <a:pt x="22" y="0"/>
                    </a:lnTo>
                    <a:lnTo>
                      <a:pt x="16" y="2"/>
                    </a:lnTo>
                    <a:lnTo>
                      <a:pt x="12" y="6"/>
                    </a:lnTo>
                    <a:lnTo>
                      <a:pt x="10" y="12"/>
                    </a:lnTo>
                    <a:lnTo>
                      <a:pt x="0" y="84"/>
                    </a:lnTo>
                    <a:lnTo>
                      <a:pt x="0" y="90"/>
                    </a:lnTo>
                    <a:lnTo>
                      <a:pt x="2" y="94"/>
                    </a:lnTo>
                    <a:lnTo>
                      <a:pt x="6" y="98"/>
                    </a:lnTo>
                    <a:lnTo>
                      <a:pt x="10" y="100"/>
                    </a:lnTo>
                    <a:lnTo>
                      <a:pt x="124" y="118"/>
                    </a:lnTo>
                    <a:lnTo>
                      <a:pt x="127" y="118"/>
                    </a:lnTo>
                    <a:lnTo>
                      <a:pt x="133" y="114"/>
                    </a:lnTo>
                    <a:lnTo>
                      <a:pt x="137" y="112"/>
                    </a:lnTo>
                    <a:lnTo>
                      <a:pt x="139" y="106"/>
                    </a:lnTo>
                    <a:lnTo>
                      <a:pt x="149" y="34"/>
                    </a:lnTo>
                    <a:lnTo>
                      <a:pt x="149" y="28"/>
                    </a:lnTo>
                    <a:lnTo>
                      <a:pt x="147" y="24"/>
                    </a:lnTo>
                    <a:lnTo>
                      <a:pt x="143" y="20"/>
                    </a:lnTo>
                    <a:lnTo>
                      <a:pt x="139" y="18"/>
                    </a:lnTo>
                    <a:lnTo>
                      <a:pt x="26" y="0"/>
                    </a:lnTo>
                    <a:close/>
                    <a:moveTo>
                      <a:pt x="122" y="44"/>
                    </a:moveTo>
                    <a:lnTo>
                      <a:pt x="120" y="54"/>
                    </a:lnTo>
                    <a:lnTo>
                      <a:pt x="118" y="66"/>
                    </a:lnTo>
                    <a:lnTo>
                      <a:pt x="116" y="78"/>
                    </a:lnTo>
                    <a:lnTo>
                      <a:pt x="114" y="88"/>
                    </a:lnTo>
                    <a:lnTo>
                      <a:pt x="106" y="86"/>
                    </a:lnTo>
                    <a:lnTo>
                      <a:pt x="96" y="86"/>
                    </a:lnTo>
                    <a:lnTo>
                      <a:pt x="84" y="84"/>
                    </a:lnTo>
                    <a:lnTo>
                      <a:pt x="72" y="82"/>
                    </a:lnTo>
                    <a:lnTo>
                      <a:pt x="60" y="80"/>
                    </a:lnTo>
                    <a:lnTo>
                      <a:pt x="48" y="78"/>
                    </a:lnTo>
                    <a:lnTo>
                      <a:pt x="36" y="76"/>
                    </a:lnTo>
                    <a:lnTo>
                      <a:pt x="28" y="74"/>
                    </a:lnTo>
                    <a:lnTo>
                      <a:pt x="30" y="64"/>
                    </a:lnTo>
                    <a:lnTo>
                      <a:pt x="32" y="52"/>
                    </a:lnTo>
                    <a:lnTo>
                      <a:pt x="34" y="40"/>
                    </a:lnTo>
                    <a:lnTo>
                      <a:pt x="36" y="30"/>
                    </a:lnTo>
                    <a:lnTo>
                      <a:pt x="44" y="32"/>
                    </a:lnTo>
                    <a:lnTo>
                      <a:pt x="54" y="32"/>
                    </a:lnTo>
                    <a:lnTo>
                      <a:pt x="66" y="34"/>
                    </a:lnTo>
                    <a:lnTo>
                      <a:pt x="78" y="36"/>
                    </a:lnTo>
                    <a:lnTo>
                      <a:pt x="90" y="38"/>
                    </a:lnTo>
                    <a:lnTo>
                      <a:pt x="102" y="40"/>
                    </a:lnTo>
                    <a:lnTo>
                      <a:pt x="114" y="42"/>
                    </a:lnTo>
                    <a:lnTo>
                      <a:pt x="122"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6" name="Freeform 14"/>
              <p:cNvSpPr>
                <a:spLocks noEditPoints="1"/>
              </p:cNvSpPr>
              <p:nvPr/>
            </p:nvSpPr>
            <p:spPr bwMode="auto">
              <a:xfrm>
                <a:off x="5249" y="1128"/>
                <a:ext cx="62" cy="47"/>
              </a:xfrm>
              <a:custGeom>
                <a:avLst/>
                <a:gdLst>
                  <a:gd name="T0" fmla="*/ 0 w 151"/>
                  <a:gd name="T1" fmla="*/ 0 h 115"/>
                  <a:gd name="T2" fmla="*/ 0 w 151"/>
                  <a:gd name="T3" fmla="*/ 0 h 115"/>
                  <a:gd name="T4" fmla="*/ 0 w 151"/>
                  <a:gd name="T5" fmla="*/ 0 h 115"/>
                  <a:gd name="T6" fmla="*/ 0 w 151"/>
                  <a:gd name="T7" fmla="*/ 0 h 115"/>
                  <a:gd name="T8" fmla="*/ 0 w 151"/>
                  <a:gd name="T9" fmla="*/ 0 h 115"/>
                  <a:gd name="T10" fmla="*/ 0 w 151"/>
                  <a:gd name="T11" fmla="*/ 0 h 115"/>
                  <a:gd name="T12" fmla="*/ 0 w 151"/>
                  <a:gd name="T13" fmla="*/ 0 h 115"/>
                  <a:gd name="T14" fmla="*/ 0 w 151"/>
                  <a:gd name="T15" fmla="*/ 0 h 115"/>
                  <a:gd name="T16" fmla="*/ 0 w 151"/>
                  <a:gd name="T17" fmla="*/ 0 h 115"/>
                  <a:gd name="T18" fmla="*/ 0 w 151"/>
                  <a:gd name="T19" fmla="*/ 0 h 115"/>
                  <a:gd name="T20" fmla="*/ 0 w 151"/>
                  <a:gd name="T21" fmla="*/ 0 h 115"/>
                  <a:gd name="T22" fmla="*/ 0 w 151"/>
                  <a:gd name="T23" fmla="*/ 0 h 115"/>
                  <a:gd name="T24" fmla="*/ 0 w 151"/>
                  <a:gd name="T25" fmla="*/ 0 h 115"/>
                  <a:gd name="T26" fmla="*/ 0 w 151"/>
                  <a:gd name="T27" fmla="*/ 0 h 115"/>
                  <a:gd name="T28" fmla="*/ 0 w 151"/>
                  <a:gd name="T29" fmla="*/ 0 h 115"/>
                  <a:gd name="T30" fmla="*/ 0 w 151"/>
                  <a:gd name="T31" fmla="*/ 0 h 115"/>
                  <a:gd name="T32" fmla="*/ 0 w 151"/>
                  <a:gd name="T33" fmla="*/ 0 h 115"/>
                  <a:gd name="T34" fmla="*/ 0 w 151"/>
                  <a:gd name="T35" fmla="*/ 0 h 115"/>
                  <a:gd name="T36" fmla="*/ 0 w 151"/>
                  <a:gd name="T37" fmla="*/ 0 h 115"/>
                  <a:gd name="T38" fmla="*/ 0 w 151"/>
                  <a:gd name="T39" fmla="*/ 0 h 115"/>
                  <a:gd name="T40" fmla="*/ 0 w 151"/>
                  <a:gd name="T41" fmla="*/ 0 h 115"/>
                  <a:gd name="T42" fmla="*/ 0 w 151"/>
                  <a:gd name="T43" fmla="*/ 0 h 115"/>
                  <a:gd name="T44" fmla="*/ 0 w 151"/>
                  <a:gd name="T45" fmla="*/ 0 h 115"/>
                  <a:gd name="T46" fmla="*/ 0 w 151"/>
                  <a:gd name="T47" fmla="*/ 0 h 115"/>
                  <a:gd name="T48" fmla="*/ 0 w 151"/>
                  <a:gd name="T49" fmla="*/ 0 h 115"/>
                  <a:gd name="T50" fmla="*/ 0 w 151"/>
                  <a:gd name="T51" fmla="*/ 0 h 115"/>
                  <a:gd name="T52" fmla="*/ 0 w 151"/>
                  <a:gd name="T53" fmla="*/ 0 h 115"/>
                  <a:gd name="T54" fmla="*/ 0 w 151"/>
                  <a:gd name="T55" fmla="*/ 0 h 115"/>
                  <a:gd name="T56" fmla="*/ 0 w 151"/>
                  <a:gd name="T57" fmla="*/ 0 h 115"/>
                  <a:gd name="T58" fmla="*/ 0 w 151"/>
                  <a:gd name="T59" fmla="*/ 0 h 115"/>
                  <a:gd name="T60" fmla="*/ 0 w 151"/>
                  <a:gd name="T61" fmla="*/ 0 h 115"/>
                  <a:gd name="T62" fmla="*/ 0 w 151"/>
                  <a:gd name="T63" fmla="*/ 0 h 115"/>
                  <a:gd name="T64" fmla="*/ 0 w 151"/>
                  <a:gd name="T65" fmla="*/ 0 h 115"/>
                  <a:gd name="T66" fmla="*/ 0 w 151"/>
                  <a:gd name="T67" fmla="*/ 0 h 115"/>
                  <a:gd name="T68" fmla="*/ 0 w 151"/>
                  <a:gd name="T69" fmla="*/ 0 h 115"/>
                  <a:gd name="T70" fmla="*/ 0 w 151"/>
                  <a:gd name="T71" fmla="*/ 0 h 115"/>
                  <a:gd name="T72" fmla="*/ 0 w 151"/>
                  <a:gd name="T73" fmla="*/ 0 h 115"/>
                  <a:gd name="T74" fmla="*/ 0 w 151"/>
                  <a:gd name="T75" fmla="*/ 0 h 115"/>
                  <a:gd name="T76" fmla="*/ 0 w 151"/>
                  <a:gd name="T77" fmla="*/ 0 h 115"/>
                  <a:gd name="T78" fmla="*/ 0 w 151"/>
                  <a:gd name="T79" fmla="*/ 0 h 115"/>
                  <a:gd name="T80" fmla="*/ 0 w 151"/>
                  <a:gd name="T81" fmla="*/ 0 h 115"/>
                  <a:gd name="T82" fmla="*/ 0 w 151"/>
                  <a:gd name="T83" fmla="*/ 0 h 115"/>
                  <a:gd name="T84" fmla="*/ 0 w 151"/>
                  <a:gd name="T85" fmla="*/ 0 h 115"/>
                  <a:gd name="T86" fmla="*/ 0 w 151"/>
                  <a:gd name="T87" fmla="*/ 0 h 115"/>
                  <a:gd name="T88" fmla="*/ 0 w 151"/>
                  <a:gd name="T89" fmla="*/ 0 h 115"/>
                  <a:gd name="T90" fmla="*/ 0 w 151"/>
                  <a:gd name="T91" fmla="*/ 0 h 11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5"/>
                  <a:gd name="T140" fmla="*/ 151 w 151"/>
                  <a:gd name="T141" fmla="*/ 115 h 11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5">
                    <a:moveTo>
                      <a:pt x="28" y="0"/>
                    </a:moveTo>
                    <a:lnTo>
                      <a:pt x="22" y="0"/>
                    </a:lnTo>
                    <a:lnTo>
                      <a:pt x="18" y="2"/>
                    </a:lnTo>
                    <a:lnTo>
                      <a:pt x="14" y="6"/>
                    </a:lnTo>
                    <a:lnTo>
                      <a:pt x="12" y="10"/>
                    </a:lnTo>
                    <a:lnTo>
                      <a:pt x="0" y="82"/>
                    </a:lnTo>
                    <a:lnTo>
                      <a:pt x="0" y="88"/>
                    </a:lnTo>
                    <a:lnTo>
                      <a:pt x="2" y="92"/>
                    </a:lnTo>
                    <a:lnTo>
                      <a:pt x="6" y="96"/>
                    </a:lnTo>
                    <a:lnTo>
                      <a:pt x="12" y="98"/>
                    </a:lnTo>
                    <a:lnTo>
                      <a:pt x="123" y="115"/>
                    </a:lnTo>
                    <a:lnTo>
                      <a:pt x="129" y="115"/>
                    </a:lnTo>
                    <a:lnTo>
                      <a:pt x="133" y="113"/>
                    </a:lnTo>
                    <a:lnTo>
                      <a:pt x="137" y="109"/>
                    </a:lnTo>
                    <a:lnTo>
                      <a:pt x="139" y="106"/>
                    </a:lnTo>
                    <a:lnTo>
                      <a:pt x="151" y="34"/>
                    </a:lnTo>
                    <a:lnTo>
                      <a:pt x="151" y="28"/>
                    </a:lnTo>
                    <a:lnTo>
                      <a:pt x="149" y="22"/>
                    </a:lnTo>
                    <a:lnTo>
                      <a:pt x="145" y="20"/>
                    </a:lnTo>
                    <a:lnTo>
                      <a:pt x="139" y="18"/>
                    </a:lnTo>
                    <a:lnTo>
                      <a:pt x="28" y="0"/>
                    </a:lnTo>
                    <a:close/>
                    <a:moveTo>
                      <a:pt x="121" y="42"/>
                    </a:moveTo>
                    <a:lnTo>
                      <a:pt x="119" y="54"/>
                    </a:lnTo>
                    <a:lnTo>
                      <a:pt x="117" y="64"/>
                    </a:lnTo>
                    <a:lnTo>
                      <a:pt x="115" y="76"/>
                    </a:lnTo>
                    <a:lnTo>
                      <a:pt x="113" y="86"/>
                    </a:lnTo>
                    <a:lnTo>
                      <a:pt x="106" y="84"/>
                    </a:lnTo>
                    <a:lnTo>
                      <a:pt x="96" y="84"/>
                    </a:lnTo>
                    <a:lnTo>
                      <a:pt x="84" y="82"/>
                    </a:lnTo>
                    <a:lnTo>
                      <a:pt x="72" y="80"/>
                    </a:lnTo>
                    <a:lnTo>
                      <a:pt x="60" y="78"/>
                    </a:lnTo>
                    <a:lnTo>
                      <a:pt x="48" y="76"/>
                    </a:lnTo>
                    <a:lnTo>
                      <a:pt x="38" y="76"/>
                    </a:lnTo>
                    <a:lnTo>
                      <a:pt x="30" y="74"/>
                    </a:lnTo>
                    <a:lnTo>
                      <a:pt x="32" y="62"/>
                    </a:lnTo>
                    <a:lnTo>
                      <a:pt x="34" y="50"/>
                    </a:lnTo>
                    <a:lnTo>
                      <a:pt x="34" y="40"/>
                    </a:lnTo>
                    <a:lnTo>
                      <a:pt x="36" y="28"/>
                    </a:lnTo>
                    <a:lnTo>
                      <a:pt x="44" y="30"/>
                    </a:lnTo>
                    <a:lnTo>
                      <a:pt x="56" y="32"/>
                    </a:lnTo>
                    <a:lnTo>
                      <a:pt x="68" y="34"/>
                    </a:lnTo>
                    <a:lnTo>
                      <a:pt x="80" y="36"/>
                    </a:lnTo>
                    <a:lnTo>
                      <a:pt x="92" y="38"/>
                    </a:lnTo>
                    <a:lnTo>
                      <a:pt x="104" y="40"/>
                    </a:lnTo>
                    <a:lnTo>
                      <a:pt x="113" y="40"/>
                    </a:lnTo>
                    <a:lnTo>
                      <a:pt x="12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7" name="Freeform 15"/>
              <p:cNvSpPr>
                <a:spLocks noEditPoints="1"/>
              </p:cNvSpPr>
              <p:nvPr/>
            </p:nvSpPr>
            <p:spPr bwMode="auto">
              <a:xfrm>
                <a:off x="5105" y="1157"/>
                <a:ext cx="61" cy="48"/>
              </a:xfrm>
              <a:custGeom>
                <a:avLst/>
                <a:gdLst>
                  <a:gd name="T0" fmla="*/ 0 w 152"/>
                  <a:gd name="T1" fmla="*/ 0 h 117"/>
                  <a:gd name="T2" fmla="*/ 0 w 152"/>
                  <a:gd name="T3" fmla="*/ 0 h 117"/>
                  <a:gd name="T4" fmla="*/ 0 w 152"/>
                  <a:gd name="T5" fmla="*/ 0 h 117"/>
                  <a:gd name="T6" fmla="*/ 0 w 152"/>
                  <a:gd name="T7" fmla="*/ 0 h 117"/>
                  <a:gd name="T8" fmla="*/ 0 w 152"/>
                  <a:gd name="T9" fmla="*/ 0 h 117"/>
                  <a:gd name="T10" fmla="*/ 0 w 152"/>
                  <a:gd name="T11" fmla="*/ 0 h 117"/>
                  <a:gd name="T12" fmla="*/ 0 w 152"/>
                  <a:gd name="T13" fmla="*/ 0 h 117"/>
                  <a:gd name="T14" fmla="*/ 0 w 152"/>
                  <a:gd name="T15" fmla="*/ 0 h 117"/>
                  <a:gd name="T16" fmla="*/ 0 w 152"/>
                  <a:gd name="T17" fmla="*/ 0 h 117"/>
                  <a:gd name="T18" fmla="*/ 0 w 152"/>
                  <a:gd name="T19" fmla="*/ 0 h 117"/>
                  <a:gd name="T20" fmla="*/ 0 w 152"/>
                  <a:gd name="T21" fmla="*/ 0 h 117"/>
                  <a:gd name="T22" fmla="*/ 0 w 152"/>
                  <a:gd name="T23" fmla="*/ 0 h 117"/>
                  <a:gd name="T24" fmla="*/ 0 w 152"/>
                  <a:gd name="T25" fmla="*/ 0 h 117"/>
                  <a:gd name="T26" fmla="*/ 0 w 152"/>
                  <a:gd name="T27" fmla="*/ 0 h 117"/>
                  <a:gd name="T28" fmla="*/ 0 w 152"/>
                  <a:gd name="T29" fmla="*/ 0 h 117"/>
                  <a:gd name="T30" fmla="*/ 0 w 152"/>
                  <a:gd name="T31" fmla="*/ 0 h 117"/>
                  <a:gd name="T32" fmla="*/ 0 w 152"/>
                  <a:gd name="T33" fmla="*/ 0 h 117"/>
                  <a:gd name="T34" fmla="*/ 0 w 152"/>
                  <a:gd name="T35" fmla="*/ 0 h 117"/>
                  <a:gd name="T36" fmla="*/ 0 w 152"/>
                  <a:gd name="T37" fmla="*/ 0 h 117"/>
                  <a:gd name="T38" fmla="*/ 0 w 152"/>
                  <a:gd name="T39" fmla="*/ 0 h 117"/>
                  <a:gd name="T40" fmla="*/ 0 w 152"/>
                  <a:gd name="T41" fmla="*/ 0 h 117"/>
                  <a:gd name="T42" fmla="*/ 0 w 152"/>
                  <a:gd name="T43" fmla="*/ 0 h 117"/>
                  <a:gd name="T44" fmla="*/ 0 w 152"/>
                  <a:gd name="T45" fmla="*/ 0 h 117"/>
                  <a:gd name="T46" fmla="*/ 0 w 152"/>
                  <a:gd name="T47" fmla="*/ 0 h 117"/>
                  <a:gd name="T48" fmla="*/ 0 w 152"/>
                  <a:gd name="T49" fmla="*/ 0 h 117"/>
                  <a:gd name="T50" fmla="*/ 0 w 152"/>
                  <a:gd name="T51" fmla="*/ 0 h 117"/>
                  <a:gd name="T52" fmla="*/ 0 w 152"/>
                  <a:gd name="T53" fmla="*/ 0 h 117"/>
                  <a:gd name="T54" fmla="*/ 0 w 152"/>
                  <a:gd name="T55" fmla="*/ 0 h 117"/>
                  <a:gd name="T56" fmla="*/ 0 w 152"/>
                  <a:gd name="T57" fmla="*/ 0 h 117"/>
                  <a:gd name="T58" fmla="*/ 0 w 152"/>
                  <a:gd name="T59" fmla="*/ 0 h 117"/>
                  <a:gd name="T60" fmla="*/ 0 w 152"/>
                  <a:gd name="T61" fmla="*/ 0 h 117"/>
                  <a:gd name="T62" fmla="*/ 0 w 152"/>
                  <a:gd name="T63" fmla="*/ 0 h 117"/>
                  <a:gd name="T64" fmla="*/ 0 w 152"/>
                  <a:gd name="T65" fmla="*/ 0 h 117"/>
                  <a:gd name="T66" fmla="*/ 0 w 152"/>
                  <a:gd name="T67" fmla="*/ 0 h 117"/>
                  <a:gd name="T68" fmla="*/ 0 w 152"/>
                  <a:gd name="T69" fmla="*/ 0 h 117"/>
                  <a:gd name="T70" fmla="*/ 0 w 152"/>
                  <a:gd name="T71" fmla="*/ 0 h 117"/>
                  <a:gd name="T72" fmla="*/ 0 w 152"/>
                  <a:gd name="T73" fmla="*/ 0 h 117"/>
                  <a:gd name="T74" fmla="*/ 0 w 152"/>
                  <a:gd name="T75" fmla="*/ 0 h 117"/>
                  <a:gd name="T76" fmla="*/ 0 w 152"/>
                  <a:gd name="T77" fmla="*/ 0 h 117"/>
                  <a:gd name="T78" fmla="*/ 0 w 152"/>
                  <a:gd name="T79" fmla="*/ 0 h 117"/>
                  <a:gd name="T80" fmla="*/ 0 w 152"/>
                  <a:gd name="T81" fmla="*/ 0 h 117"/>
                  <a:gd name="T82" fmla="*/ 0 w 152"/>
                  <a:gd name="T83" fmla="*/ 0 h 117"/>
                  <a:gd name="T84" fmla="*/ 0 w 152"/>
                  <a:gd name="T85" fmla="*/ 0 h 117"/>
                  <a:gd name="T86" fmla="*/ 0 w 152"/>
                  <a:gd name="T87" fmla="*/ 0 h 117"/>
                  <a:gd name="T88" fmla="*/ 0 w 152"/>
                  <a:gd name="T89" fmla="*/ 0 h 117"/>
                  <a:gd name="T90" fmla="*/ 0 w 152"/>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117"/>
                  <a:gd name="T140" fmla="*/ 152 w 152"/>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117">
                    <a:moveTo>
                      <a:pt x="28" y="0"/>
                    </a:moveTo>
                    <a:lnTo>
                      <a:pt x="22" y="0"/>
                    </a:lnTo>
                    <a:lnTo>
                      <a:pt x="18" y="2"/>
                    </a:lnTo>
                    <a:lnTo>
                      <a:pt x="14" y="6"/>
                    </a:lnTo>
                    <a:lnTo>
                      <a:pt x="12" y="12"/>
                    </a:lnTo>
                    <a:lnTo>
                      <a:pt x="0" y="83"/>
                    </a:lnTo>
                    <a:lnTo>
                      <a:pt x="0" y="87"/>
                    </a:lnTo>
                    <a:lnTo>
                      <a:pt x="4" y="93"/>
                    </a:lnTo>
                    <a:lnTo>
                      <a:pt x="6" y="97"/>
                    </a:lnTo>
                    <a:lnTo>
                      <a:pt x="12" y="99"/>
                    </a:lnTo>
                    <a:lnTo>
                      <a:pt x="124" y="117"/>
                    </a:lnTo>
                    <a:lnTo>
                      <a:pt x="130" y="117"/>
                    </a:lnTo>
                    <a:lnTo>
                      <a:pt x="136" y="113"/>
                    </a:lnTo>
                    <a:lnTo>
                      <a:pt x="138" y="111"/>
                    </a:lnTo>
                    <a:lnTo>
                      <a:pt x="140" y="105"/>
                    </a:lnTo>
                    <a:lnTo>
                      <a:pt x="152" y="34"/>
                    </a:lnTo>
                    <a:lnTo>
                      <a:pt x="152" y="28"/>
                    </a:lnTo>
                    <a:lnTo>
                      <a:pt x="150" y="24"/>
                    </a:lnTo>
                    <a:lnTo>
                      <a:pt x="146" y="20"/>
                    </a:lnTo>
                    <a:lnTo>
                      <a:pt x="140" y="18"/>
                    </a:lnTo>
                    <a:lnTo>
                      <a:pt x="28" y="0"/>
                    </a:lnTo>
                    <a:close/>
                    <a:moveTo>
                      <a:pt x="122" y="43"/>
                    </a:moveTo>
                    <a:lnTo>
                      <a:pt x="120" y="53"/>
                    </a:lnTo>
                    <a:lnTo>
                      <a:pt x="120" y="65"/>
                    </a:lnTo>
                    <a:lnTo>
                      <a:pt x="118" y="75"/>
                    </a:lnTo>
                    <a:lnTo>
                      <a:pt x="116" y="87"/>
                    </a:lnTo>
                    <a:lnTo>
                      <a:pt x="108" y="85"/>
                    </a:lnTo>
                    <a:lnTo>
                      <a:pt x="96" y="83"/>
                    </a:lnTo>
                    <a:lnTo>
                      <a:pt x="84" y="81"/>
                    </a:lnTo>
                    <a:lnTo>
                      <a:pt x="72" y="79"/>
                    </a:lnTo>
                    <a:lnTo>
                      <a:pt x="60" y="77"/>
                    </a:lnTo>
                    <a:lnTo>
                      <a:pt x="48" y="75"/>
                    </a:lnTo>
                    <a:lnTo>
                      <a:pt x="38" y="75"/>
                    </a:lnTo>
                    <a:lnTo>
                      <a:pt x="30" y="73"/>
                    </a:lnTo>
                    <a:lnTo>
                      <a:pt x="32" y="63"/>
                    </a:lnTo>
                    <a:lnTo>
                      <a:pt x="34" y="51"/>
                    </a:lnTo>
                    <a:lnTo>
                      <a:pt x="36" y="39"/>
                    </a:lnTo>
                    <a:lnTo>
                      <a:pt x="38" y="30"/>
                    </a:lnTo>
                    <a:lnTo>
                      <a:pt x="46" y="32"/>
                    </a:lnTo>
                    <a:lnTo>
                      <a:pt x="56" y="32"/>
                    </a:lnTo>
                    <a:lnTo>
                      <a:pt x="68" y="34"/>
                    </a:lnTo>
                    <a:lnTo>
                      <a:pt x="80" y="36"/>
                    </a:lnTo>
                    <a:lnTo>
                      <a:pt x="92" y="37"/>
                    </a:lnTo>
                    <a:lnTo>
                      <a:pt x="104" y="39"/>
                    </a:lnTo>
                    <a:lnTo>
                      <a:pt x="114" y="41"/>
                    </a:lnTo>
                    <a:lnTo>
                      <a:pt x="122"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8" name="Freeform 16"/>
              <p:cNvSpPr>
                <a:spLocks noEditPoints="1"/>
              </p:cNvSpPr>
              <p:nvPr/>
            </p:nvSpPr>
            <p:spPr bwMode="auto">
              <a:xfrm>
                <a:off x="5174" y="1168"/>
                <a:ext cx="60" cy="47"/>
              </a:xfrm>
              <a:custGeom>
                <a:avLst/>
                <a:gdLst>
                  <a:gd name="T0" fmla="*/ 0 w 149"/>
                  <a:gd name="T1" fmla="*/ 0 h 117"/>
                  <a:gd name="T2" fmla="*/ 0 w 149"/>
                  <a:gd name="T3" fmla="*/ 0 h 117"/>
                  <a:gd name="T4" fmla="*/ 0 w 149"/>
                  <a:gd name="T5" fmla="*/ 0 h 117"/>
                  <a:gd name="T6" fmla="*/ 0 w 149"/>
                  <a:gd name="T7" fmla="*/ 0 h 117"/>
                  <a:gd name="T8" fmla="*/ 0 w 149"/>
                  <a:gd name="T9" fmla="*/ 0 h 117"/>
                  <a:gd name="T10" fmla="*/ 0 w 149"/>
                  <a:gd name="T11" fmla="*/ 0 h 117"/>
                  <a:gd name="T12" fmla="*/ 0 w 149"/>
                  <a:gd name="T13" fmla="*/ 0 h 117"/>
                  <a:gd name="T14" fmla="*/ 0 w 149"/>
                  <a:gd name="T15" fmla="*/ 0 h 117"/>
                  <a:gd name="T16" fmla="*/ 0 w 149"/>
                  <a:gd name="T17" fmla="*/ 0 h 117"/>
                  <a:gd name="T18" fmla="*/ 0 w 149"/>
                  <a:gd name="T19" fmla="*/ 0 h 117"/>
                  <a:gd name="T20" fmla="*/ 0 w 149"/>
                  <a:gd name="T21" fmla="*/ 0 h 117"/>
                  <a:gd name="T22" fmla="*/ 0 w 149"/>
                  <a:gd name="T23" fmla="*/ 0 h 117"/>
                  <a:gd name="T24" fmla="*/ 0 w 149"/>
                  <a:gd name="T25" fmla="*/ 0 h 117"/>
                  <a:gd name="T26" fmla="*/ 0 w 149"/>
                  <a:gd name="T27" fmla="*/ 0 h 117"/>
                  <a:gd name="T28" fmla="*/ 0 w 149"/>
                  <a:gd name="T29" fmla="*/ 0 h 117"/>
                  <a:gd name="T30" fmla="*/ 0 w 149"/>
                  <a:gd name="T31" fmla="*/ 0 h 117"/>
                  <a:gd name="T32" fmla="*/ 0 w 149"/>
                  <a:gd name="T33" fmla="*/ 0 h 117"/>
                  <a:gd name="T34" fmla="*/ 0 w 149"/>
                  <a:gd name="T35" fmla="*/ 0 h 117"/>
                  <a:gd name="T36" fmla="*/ 0 w 149"/>
                  <a:gd name="T37" fmla="*/ 0 h 117"/>
                  <a:gd name="T38" fmla="*/ 0 w 149"/>
                  <a:gd name="T39" fmla="*/ 0 h 117"/>
                  <a:gd name="T40" fmla="*/ 0 w 149"/>
                  <a:gd name="T41" fmla="*/ 0 h 117"/>
                  <a:gd name="T42" fmla="*/ 0 w 149"/>
                  <a:gd name="T43" fmla="*/ 0 h 117"/>
                  <a:gd name="T44" fmla="*/ 0 w 149"/>
                  <a:gd name="T45" fmla="*/ 0 h 117"/>
                  <a:gd name="T46" fmla="*/ 0 w 149"/>
                  <a:gd name="T47" fmla="*/ 0 h 117"/>
                  <a:gd name="T48" fmla="*/ 0 w 149"/>
                  <a:gd name="T49" fmla="*/ 0 h 117"/>
                  <a:gd name="T50" fmla="*/ 0 w 149"/>
                  <a:gd name="T51" fmla="*/ 0 h 117"/>
                  <a:gd name="T52" fmla="*/ 0 w 149"/>
                  <a:gd name="T53" fmla="*/ 0 h 117"/>
                  <a:gd name="T54" fmla="*/ 0 w 149"/>
                  <a:gd name="T55" fmla="*/ 0 h 117"/>
                  <a:gd name="T56" fmla="*/ 0 w 149"/>
                  <a:gd name="T57" fmla="*/ 0 h 117"/>
                  <a:gd name="T58" fmla="*/ 0 w 149"/>
                  <a:gd name="T59" fmla="*/ 0 h 117"/>
                  <a:gd name="T60" fmla="*/ 0 w 149"/>
                  <a:gd name="T61" fmla="*/ 0 h 117"/>
                  <a:gd name="T62" fmla="*/ 0 w 149"/>
                  <a:gd name="T63" fmla="*/ 0 h 117"/>
                  <a:gd name="T64" fmla="*/ 0 w 149"/>
                  <a:gd name="T65" fmla="*/ 0 h 117"/>
                  <a:gd name="T66" fmla="*/ 0 w 149"/>
                  <a:gd name="T67" fmla="*/ 0 h 117"/>
                  <a:gd name="T68" fmla="*/ 0 w 149"/>
                  <a:gd name="T69" fmla="*/ 0 h 117"/>
                  <a:gd name="T70" fmla="*/ 0 w 149"/>
                  <a:gd name="T71" fmla="*/ 0 h 117"/>
                  <a:gd name="T72" fmla="*/ 0 w 149"/>
                  <a:gd name="T73" fmla="*/ 0 h 117"/>
                  <a:gd name="T74" fmla="*/ 0 w 149"/>
                  <a:gd name="T75" fmla="*/ 0 h 117"/>
                  <a:gd name="T76" fmla="*/ 0 w 149"/>
                  <a:gd name="T77" fmla="*/ 0 h 117"/>
                  <a:gd name="T78" fmla="*/ 0 w 149"/>
                  <a:gd name="T79" fmla="*/ 0 h 117"/>
                  <a:gd name="T80" fmla="*/ 0 w 149"/>
                  <a:gd name="T81" fmla="*/ 0 h 117"/>
                  <a:gd name="T82" fmla="*/ 0 w 149"/>
                  <a:gd name="T83" fmla="*/ 0 h 117"/>
                  <a:gd name="T84" fmla="*/ 0 w 149"/>
                  <a:gd name="T85" fmla="*/ 0 h 117"/>
                  <a:gd name="T86" fmla="*/ 0 w 149"/>
                  <a:gd name="T87" fmla="*/ 0 h 117"/>
                  <a:gd name="T88" fmla="*/ 0 w 149"/>
                  <a:gd name="T89" fmla="*/ 0 h 117"/>
                  <a:gd name="T90" fmla="*/ 0 w 149"/>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9"/>
                  <a:gd name="T139" fmla="*/ 0 h 117"/>
                  <a:gd name="T140" fmla="*/ 149 w 149"/>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9" h="117">
                    <a:moveTo>
                      <a:pt x="26" y="0"/>
                    </a:moveTo>
                    <a:lnTo>
                      <a:pt x="20" y="0"/>
                    </a:lnTo>
                    <a:lnTo>
                      <a:pt x="16" y="2"/>
                    </a:lnTo>
                    <a:lnTo>
                      <a:pt x="12" y="6"/>
                    </a:lnTo>
                    <a:lnTo>
                      <a:pt x="10" y="11"/>
                    </a:lnTo>
                    <a:lnTo>
                      <a:pt x="0" y="83"/>
                    </a:lnTo>
                    <a:lnTo>
                      <a:pt x="0" y="89"/>
                    </a:lnTo>
                    <a:lnTo>
                      <a:pt x="2" y="93"/>
                    </a:lnTo>
                    <a:lnTo>
                      <a:pt x="6" y="97"/>
                    </a:lnTo>
                    <a:lnTo>
                      <a:pt x="10" y="99"/>
                    </a:lnTo>
                    <a:lnTo>
                      <a:pt x="124" y="117"/>
                    </a:lnTo>
                    <a:lnTo>
                      <a:pt x="128" y="117"/>
                    </a:lnTo>
                    <a:lnTo>
                      <a:pt x="134" y="115"/>
                    </a:lnTo>
                    <a:lnTo>
                      <a:pt x="138" y="111"/>
                    </a:lnTo>
                    <a:lnTo>
                      <a:pt x="140" y="105"/>
                    </a:lnTo>
                    <a:lnTo>
                      <a:pt x="149" y="33"/>
                    </a:lnTo>
                    <a:lnTo>
                      <a:pt x="149" y="29"/>
                    </a:lnTo>
                    <a:lnTo>
                      <a:pt x="147" y="23"/>
                    </a:lnTo>
                    <a:lnTo>
                      <a:pt x="144" y="19"/>
                    </a:lnTo>
                    <a:lnTo>
                      <a:pt x="140" y="17"/>
                    </a:lnTo>
                    <a:lnTo>
                      <a:pt x="26" y="0"/>
                    </a:lnTo>
                    <a:close/>
                    <a:moveTo>
                      <a:pt x="122" y="43"/>
                    </a:moveTo>
                    <a:lnTo>
                      <a:pt x="120" y="53"/>
                    </a:lnTo>
                    <a:lnTo>
                      <a:pt x="118" y="65"/>
                    </a:lnTo>
                    <a:lnTo>
                      <a:pt x="116" y="77"/>
                    </a:lnTo>
                    <a:lnTo>
                      <a:pt x="114" y="87"/>
                    </a:lnTo>
                    <a:lnTo>
                      <a:pt x="106" y="85"/>
                    </a:lnTo>
                    <a:lnTo>
                      <a:pt x="96" y="85"/>
                    </a:lnTo>
                    <a:lnTo>
                      <a:pt x="84" y="83"/>
                    </a:lnTo>
                    <a:lnTo>
                      <a:pt x="72" y="81"/>
                    </a:lnTo>
                    <a:lnTo>
                      <a:pt x="60" y="79"/>
                    </a:lnTo>
                    <a:lnTo>
                      <a:pt x="48" y="77"/>
                    </a:lnTo>
                    <a:lnTo>
                      <a:pt x="36" y="75"/>
                    </a:lnTo>
                    <a:lnTo>
                      <a:pt x="28" y="73"/>
                    </a:lnTo>
                    <a:lnTo>
                      <a:pt x="30" y="63"/>
                    </a:lnTo>
                    <a:lnTo>
                      <a:pt x="32" y="51"/>
                    </a:lnTo>
                    <a:lnTo>
                      <a:pt x="34" y="41"/>
                    </a:lnTo>
                    <a:lnTo>
                      <a:pt x="36" y="29"/>
                    </a:lnTo>
                    <a:lnTo>
                      <a:pt x="44" y="31"/>
                    </a:lnTo>
                    <a:lnTo>
                      <a:pt x="54" y="33"/>
                    </a:lnTo>
                    <a:lnTo>
                      <a:pt x="66" y="35"/>
                    </a:lnTo>
                    <a:lnTo>
                      <a:pt x="78" y="37"/>
                    </a:lnTo>
                    <a:lnTo>
                      <a:pt x="90" y="39"/>
                    </a:lnTo>
                    <a:lnTo>
                      <a:pt x="102" y="41"/>
                    </a:lnTo>
                    <a:lnTo>
                      <a:pt x="114" y="41"/>
                    </a:lnTo>
                    <a:lnTo>
                      <a:pt x="122"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9" name="Freeform 17"/>
              <p:cNvSpPr>
                <a:spLocks noEditPoints="1"/>
              </p:cNvSpPr>
              <p:nvPr/>
            </p:nvSpPr>
            <p:spPr bwMode="auto">
              <a:xfrm>
                <a:off x="5241" y="1179"/>
                <a:ext cx="62" cy="46"/>
              </a:xfrm>
              <a:custGeom>
                <a:avLst/>
                <a:gdLst>
                  <a:gd name="T0" fmla="*/ 0 w 151"/>
                  <a:gd name="T1" fmla="*/ 0 h 116"/>
                  <a:gd name="T2" fmla="*/ 0 w 151"/>
                  <a:gd name="T3" fmla="*/ 0 h 116"/>
                  <a:gd name="T4" fmla="*/ 0 w 151"/>
                  <a:gd name="T5" fmla="*/ 0 h 116"/>
                  <a:gd name="T6" fmla="*/ 0 w 151"/>
                  <a:gd name="T7" fmla="*/ 0 h 116"/>
                  <a:gd name="T8" fmla="*/ 0 w 151"/>
                  <a:gd name="T9" fmla="*/ 0 h 116"/>
                  <a:gd name="T10" fmla="*/ 0 w 151"/>
                  <a:gd name="T11" fmla="*/ 0 h 116"/>
                  <a:gd name="T12" fmla="*/ 0 w 151"/>
                  <a:gd name="T13" fmla="*/ 0 h 116"/>
                  <a:gd name="T14" fmla="*/ 0 w 151"/>
                  <a:gd name="T15" fmla="*/ 0 h 116"/>
                  <a:gd name="T16" fmla="*/ 0 w 151"/>
                  <a:gd name="T17" fmla="*/ 0 h 116"/>
                  <a:gd name="T18" fmla="*/ 0 w 151"/>
                  <a:gd name="T19" fmla="*/ 0 h 116"/>
                  <a:gd name="T20" fmla="*/ 0 w 151"/>
                  <a:gd name="T21" fmla="*/ 0 h 116"/>
                  <a:gd name="T22" fmla="*/ 0 w 151"/>
                  <a:gd name="T23" fmla="*/ 0 h 116"/>
                  <a:gd name="T24" fmla="*/ 0 w 151"/>
                  <a:gd name="T25" fmla="*/ 0 h 116"/>
                  <a:gd name="T26" fmla="*/ 0 w 151"/>
                  <a:gd name="T27" fmla="*/ 0 h 116"/>
                  <a:gd name="T28" fmla="*/ 0 w 151"/>
                  <a:gd name="T29" fmla="*/ 0 h 116"/>
                  <a:gd name="T30" fmla="*/ 0 w 151"/>
                  <a:gd name="T31" fmla="*/ 0 h 116"/>
                  <a:gd name="T32" fmla="*/ 0 w 151"/>
                  <a:gd name="T33" fmla="*/ 0 h 116"/>
                  <a:gd name="T34" fmla="*/ 0 w 151"/>
                  <a:gd name="T35" fmla="*/ 0 h 116"/>
                  <a:gd name="T36" fmla="*/ 0 w 151"/>
                  <a:gd name="T37" fmla="*/ 0 h 116"/>
                  <a:gd name="T38" fmla="*/ 0 w 151"/>
                  <a:gd name="T39" fmla="*/ 0 h 116"/>
                  <a:gd name="T40" fmla="*/ 0 w 151"/>
                  <a:gd name="T41" fmla="*/ 0 h 116"/>
                  <a:gd name="T42" fmla="*/ 0 w 151"/>
                  <a:gd name="T43" fmla="*/ 0 h 116"/>
                  <a:gd name="T44" fmla="*/ 0 w 151"/>
                  <a:gd name="T45" fmla="*/ 0 h 116"/>
                  <a:gd name="T46" fmla="*/ 0 w 151"/>
                  <a:gd name="T47" fmla="*/ 0 h 116"/>
                  <a:gd name="T48" fmla="*/ 0 w 151"/>
                  <a:gd name="T49" fmla="*/ 0 h 116"/>
                  <a:gd name="T50" fmla="*/ 0 w 151"/>
                  <a:gd name="T51" fmla="*/ 0 h 116"/>
                  <a:gd name="T52" fmla="*/ 0 w 151"/>
                  <a:gd name="T53" fmla="*/ 0 h 116"/>
                  <a:gd name="T54" fmla="*/ 0 w 151"/>
                  <a:gd name="T55" fmla="*/ 0 h 116"/>
                  <a:gd name="T56" fmla="*/ 0 w 151"/>
                  <a:gd name="T57" fmla="*/ 0 h 116"/>
                  <a:gd name="T58" fmla="*/ 0 w 151"/>
                  <a:gd name="T59" fmla="*/ 0 h 116"/>
                  <a:gd name="T60" fmla="*/ 0 w 151"/>
                  <a:gd name="T61" fmla="*/ 0 h 116"/>
                  <a:gd name="T62" fmla="*/ 0 w 151"/>
                  <a:gd name="T63" fmla="*/ 0 h 116"/>
                  <a:gd name="T64" fmla="*/ 0 w 151"/>
                  <a:gd name="T65" fmla="*/ 0 h 116"/>
                  <a:gd name="T66" fmla="*/ 0 w 151"/>
                  <a:gd name="T67" fmla="*/ 0 h 116"/>
                  <a:gd name="T68" fmla="*/ 0 w 151"/>
                  <a:gd name="T69" fmla="*/ 0 h 116"/>
                  <a:gd name="T70" fmla="*/ 0 w 151"/>
                  <a:gd name="T71" fmla="*/ 0 h 116"/>
                  <a:gd name="T72" fmla="*/ 0 w 151"/>
                  <a:gd name="T73" fmla="*/ 0 h 116"/>
                  <a:gd name="T74" fmla="*/ 0 w 151"/>
                  <a:gd name="T75" fmla="*/ 0 h 116"/>
                  <a:gd name="T76" fmla="*/ 0 w 151"/>
                  <a:gd name="T77" fmla="*/ 0 h 116"/>
                  <a:gd name="T78" fmla="*/ 0 w 151"/>
                  <a:gd name="T79" fmla="*/ 0 h 116"/>
                  <a:gd name="T80" fmla="*/ 0 w 151"/>
                  <a:gd name="T81" fmla="*/ 0 h 116"/>
                  <a:gd name="T82" fmla="*/ 0 w 151"/>
                  <a:gd name="T83" fmla="*/ 0 h 116"/>
                  <a:gd name="T84" fmla="*/ 0 w 151"/>
                  <a:gd name="T85" fmla="*/ 0 h 116"/>
                  <a:gd name="T86" fmla="*/ 0 w 151"/>
                  <a:gd name="T87" fmla="*/ 0 h 116"/>
                  <a:gd name="T88" fmla="*/ 0 w 151"/>
                  <a:gd name="T89" fmla="*/ 0 h 116"/>
                  <a:gd name="T90" fmla="*/ 0 w 151"/>
                  <a:gd name="T91" fmla="*/ 0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6"/>
                  <a:gd name="T140" fmla="*/ 151 w 151"/>
                  <a:gd name="T141" fmla="*/ 116 h 11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6">
                    <a:moveTo>
                      <a:pt x="28" y="0"/>
                    </a:moveTo>
                    <a:lnTo>
                      <a:pt x="22" y="0"/>
                    </a:lnTo>
                    <a:lnTo>
                      <a:pt x="18" y="2"/>
                    </a:lnTo>
                    <a:lnTo>
                      <a:pt x="14" y="6"/>
                    </a:lnTo>
                    <a:lnTo>
                      <a:pt x="12" y="12"/>
                    </a:lnTo>
                    <a:lnTo>
                      <a:pt x="0" y="84"/>
                    </a:lnTo>
                    <a:lnTo>
                      <a:pt x="0" y="88"/>
                    </a:lnTo>
                    <a:lnTo>
                      <a:pt x="2" y="94"/>
                    </a:lnTo>
                    <a:lnTo>
                      <a:pt x="6" y="96"/>
                    </a:lnTo>
                    <a:lnTo>
                      <a:pt x="12" y="98"/>
                    </a:lnTo>
                    <a:lnTo>
                      <a:pt x="124" y="116"/>
                    </a:lnTo>
                    <a:lnTo>
                      <a:pt x="130" y="116"/>
                    </a:lnTo>
                    <a:lnTo>
                      <a:pt x="133" y="114"/>
                    </a:lnTo>
                    <a:lnTo>
                      <a:pt x="137" y="110"/>
                    </a:lnTo>
                    <a:lnTo>
                      <a:pt x="139" y="106"/>
                    </a:lnTo>
                    <a:lnTo>
                      <a:pt x="151" y="34"/>
                    </a:lnTo>
                    <a:lnTo>
                      <a:pt x="151" y="28"/>
                    </a:lnTo>
                    <a:lnTo>
                      <a:pt x="149" y="22"/>
                    </a:lnTo>
                    <a:lnTo>
                      <a:pt x="145" y="20"/>
                    </a:lnTo>
                    <a:lnTo>
                      <a:pt x="139" y="18"/>
                    </a:lnTo>
                    <a:lnTo>
                      <a:pt x="28" y="0"/>
                    </a:lnTo>
                    <a:close/>
                    <a:moveTo>
                      <a:pt x="122" y="42"/>
                    </a:moveTo>
                    <a:lnTo>
                      <a:pt x="120" y="54"/>
                    </a:lnTo>
                    <a:lnTo>
                      <a:pt x="118" y="64"/>
                    </a:lnTo>
                    <a:lnTo>
                      <a:pt x="116" y="76"/>
                    </a:lnTo>
                    <a:lnTo>
                      <a:pt x="114" y="88"/>
                    </a:lnTo>
                    <a:lnTo>
                      <a:pt x="106" y="86"/>
                    </a:lnTo>
                    <a:lnTo>
                      <a:pt x="96" y="84"/>
                    </a:lnTo>
                    <a:lnTo>
                      <a:pt x="84" y="82"/>
                    </a:lnTo>
                    <a:lnTo>
                      <a:pt x="72" y="80"/>
                    </a:lnTo>
                    <a:lnTo>
                      <a:pt x="60" y="78"/>
                    </a:lnTo>
                    <a:lnTo>
                      <a:pt x="48" y="76"/>
                    </a:lnTo>
                    <a:lnTo>
                      <a:pt x="38" y="76"/>
                    </a:lnTo>
                    <a:lnTo>
                      <a:pt x="30" y="74"/>
                    </a:lnTo>
                    <a:lnTo>
                      <a:pt x="32" y="62"/>
                    </a:lnTo>
                    <a:lnTo>
                      <a:pt x="34" y="52"/>
                    </a:lnTo>
                    <a:lnTo>
                      <a:pt x="34" y="40"/>
                    </a:lnTo>
                    <a:lnTo>
                      <a:pt x="36" y="30"/>
                    </a:lnTo>
                    <a:lnTo>
                      <a:pt x="44" y="32"/>
                    </a:lnTo>
                    <a:lnTo>
                      <a:pt x="54" y="32"/>
                    </a:lnTo>
                    <a:lnTo>
                      <a:pt x="66" y="34"/>
                    </a:lnTo>
                    <a:lnTo>
                      <a:pt x="80" y="36"/>
                    </a:lnTo>
                    <a:lnTo>
                      <a:pt x="92" y="38"/>
                    </a:lnTo>
                    <a:lnTo>
                      <a:pt x="104" y="40"/>
                    </a:lnTo>
                    <a:lnTo>
                      <a:pt x="114" y="40"/>
                    </a:lnTo>
                    <a:lnTo>
                      <a:pt x="12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0" name="Freeform 18"/>
              <p:cNvSpPr>
                <a:spLocks noEditPoints="1"/>
              </p:cNvSpPr>
              <p:nvPr/>
            </p:nvSpPr>
            <p:spPr bwMode="auto">
              <a:xfrm>
                <a:off x="5097" y="1208"/>
                <a:ext cx="61" cy="47"/>
              </a:xfrm>
              <a:custGeom>
                <a:avLst/>
                <a:gdLst>
                  <a:gd name="T0" fmla="*/ 0 w 151"/>
                  <a:gd name="T1" fmla="*/ 0 h 117"/>
                  <a:gd name="T2" fmla="*/ 0 w 151"/>
                  <a:gd name="T3" fmla="*/ 0 h 117"/>
                  <a:gd name="T4" fmla="*/ 0 w 151"/>
                  <a:gd name="T5" fmla="*/ 0 h 117"/>
                  <a:gd name="T6" fmla="*/ 0 w 151"/>
                  <a:gd name="T7" fmla="*/ 0 h 117"/>
                  <a:gd name="T8" fmla="*/ 0 w 151"/>
                  <a:gd name="T9" fmla="*/ 0 h 117"/>
                  <a:gd name="T10" fmla="*/ 0 w 151"/>
                  <a:gd name="T11" fmla="*/ 0 h 117"/>
                  <a:gd name="T12" fmla="*/ 0 w 151"/>
                  <a:gd name="T13" fmla="*/ 0 h 117"/>
                  <a:gd name="T14" fmla="*/ 0 w 151"/>
                  <a:gd name="T15" fmla="*/ 0 h 117"/>
                  <a:gd name="T16" fmla="*/ 0 w 151"/>
                  <a:gd name="T17" fmla="*/ 0 h 117"/>
                  <a:gd name="T18" fmla="*/ 0 w 151"/>
                  <a:gd name="T19" fmla="*/ 0 h 117"/>
                  <a:gd name="T20" fmla="*/ 0 w 151"/>
                  <a:gd name="T21" fmla="*/ 0 h 117"/>
                  <a:gd name="T22" fmla="*/ 0 w 151"/>
                  <a:gd name="T23" fmla="*/ 0 h 117"/>
                  <a:gd name="T24" fmla="*/ 0 w 151"/>
                  <a:gd name="T25" fmla="*/ 0 h 117"/>
                  <a:gd name="T26" fmla="*/ 0 w 151"/>
                  <a:gd name="T27" fmla="*/ 0 h 117"/>
                  <a:gd name="T28" fmla="*/ 0 w 151"/>
                  <a:gd name="T29" fmla="*/ 0 h 117"/>
                  <a:gd name="T30" fmla="*/ 0 w 151"/>
                  <a:gd name="T31" fmla="*/ 0 h 117"/>
                  <a:gd name="T32" fmla="*/ 0 w 151"/>
                  <a:gd name="T33" fmla="*/ 0 h 117"/>
                  <a:gd name="T34" fmla="*/ 0 w 151"/>
                  <a:gd name="T35" fmla="*/ 0 h 117"/>
                  <a:gd name="T36" fmla="*/ 0 w 151"/>
                  <a:gd name="T37" fmla="*/ 0 h 117"/>
                  <a:gd name="T38" fmla="*/ 0 w 151"/>
                  <a:gd name="T39" fmla="*/ 0 h 117"/>
                  <a:gd name="T40" fmla="*/ 0 w 151"/>
                  <a:gd name="T41" fmla="*/ 0 h 117"/>
                  <a:gd name="T42" fmla="*/ 0 w 151"/>
                  <a:gd name="T43" fmla="*/ 0 h 117"/>
                  <a:gd name="T44" fmla="*/ 0 w 151"/>
                  <a:gd name="T45" fmla="*/ 0 h 117"/>
                  <a:gd name="T46" fmla="*/ 0 w 151"/>
                  <a:gd name="T47" fmla="*/ 0 h 117"/>
                  <a:gd name="T48" fmla="*/ 0 w 151"/>
                  <a:gd name="T49" fmla="*/ 0 h 117"/>
                  <a:gd name="T50" fmla="*/ 0 w 151"/>
                  <a:gd name="T51" fmla="*/ 0 h 117"/>
                  <a:gd name="T52" fmla="*/ 0 w 151"/>
                  <a:gd name="T53" fmla="*/ 0 h 117"/>
                  <a:gd name="T54" fmla="*/ 0 w 151"/>
                  <a:gd name="T55" fmla="*/ 0 h 117"/>
                  <a:gd name="T56" fmla="*/ 0 w 151"/>
                  <a:gd name="T57" fmla="*/ 0 h 117"/>
                  <a:gd name="T58" fmla="*/ 0 w 151"/>
                  <a:gd name="T59" fmla="*/ 0 h 117"/>
                  <a:gd name="T60" fmla="*/ 0 w 151"/>
                  <a:gd name="T61" fmla="*/ 0 h 117"/>
                  <a:gd name="T62" fmla="*/ 0 w 151"/>
                  <a:gd name="T63" fmla="*/ 0 h 117"/>
                  <a:gd name="T64" fmla="*/ 0 w 151"/>
                  <a:gd name="T65" fmla="*/ 0 h 117"/>
                  <a:gd name="T66" fmla="*/ 0 w 151"/>
                  <a:gd name="T67" fmla="*/ 0 h 117"/>
                  <a:gd name="T68" fmla="*/ 0 w 151"/>
                  <a:gd name="T69" fmla="*/ 0 h 117"/>
                  <a:gd name="T70" fmla="*/ 0 w 151"/>
                  <a:gd name="T71" fmla="*/ 0 h 117"/>
                  <a:gd name="T72" fmla="*/ 0 w 151"/>
                  <a:gd name="T73" fmla="*/ 0 h 117"/>
                  <a:gd name="T74" fmla="*/ 0 w 151"/>
                  <a:gd name="T75" fmla="*/ 0 h 117"/>
                  <a:gd name="T76" fmla="*/ 0 w 151"/>
                  <a:gd name="T77" fmla="*/ 0 h 117"/>
                  <a:gd name="T78" fmla="*/ 0 w 151"/>
                  <a:gd name="T79" fmla="*/ 0 h 117"/>
                  <a:gd name="T80" fmla="*/ 0 w 151"/>
                  <a:gd name="T81" fmla="*/ 0 h 117"/>
                  <a:gd name="T82" fmla="*/ 0 w 151"/>
                  <a:gd name="T83" fmla="*/ 0 h 117"/>
                  <a:gd name="T84" fmla="*/ 0 w 151"/>
                  <a:gd name="T85" fmla="*/ 0 h 117"/>
                  <a:gd name="T86" fmla="*/ 0 w 151"/>
                  <a:gd name="T87" fmla="*/ 0 h 117"/>
                  <a:gd name="T88" fmla="*/ 0 w 151"/>
                  <a:gd name="T89" fmla="*/ 0 h 117"/>
                  <a:gd name="T90" fmla="*/ 0 w 151"/>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7"/>
                  <a:gd name="T140" fmla="*/ 151 w 151"/>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7">
                    <a:moveTo>
                      <a:pt x="27" y="0"/>
                    </a:moveTo>
                    <a:lnTo>
                      <a:pt x="21" y="0"/>
                    </a:lnTo>
                    <a:lnTo>
                      <a:pt x="18" y="2"/>
                    </a:lnTo>
                    <a:lnTo>
                      <a:pt x="14" y="6"/>
                    </a:lnTo>
                    <a:lnTo>
                      <a:pt x="12" y="12"/>
                    </a:lnTo>
                    <a:lnTo>
                      <a:pt x="0" y="84"/>
                    </a:lnTo>
                    <a:lnTo>
                      <a:pt x="0" y="90"/>
                    </a:lnTo>
                    <a:lnTo>
                      <a:pt x="4" y="94"/>
                    </a:lnTo>
                    <a:lnTo>
                      <a:pt x="6" y="98"/>
                    </a:lnTo>
                    <a:lnTo>
                      <a:pt x="12" y="100"/>
                    </a:lnTo>
                    <a:lnTo>
                      <a:pt x="123" y="117"/>
                    </a:lnTo>
                    <a:lnTo>
                      <a:pt x="129" y="117"/>
                    </a:lnTo>
                    <a:lnTo>
                      <a:pt x="135" y="113"/>
                    </a:lnTo>
                    <a:lnTo>
                      <a:pt x="137" y="111"/>
                    </a:lnTo>
                    <a:lnTo>
                      <a:pt x="139" y="105"/>
                    </a:lnTo>
                    <a:lnTo>
                      <a:pt x="151" y="34"/>
                    </a:lnTo>
                    <a:lnTo>
                      <a:pt x="151" y="28"/>
                    </a:lnTo>
                    <a:lnTo>
                      <a:pt x="149" y="24"/>
                    </a:lnTo>
                    <a:lnTo>
                      <a:pt x="145" y="20"/>
                    </a:lnTo>
                    <a:lnTo>
                      <a:pt x="139" y="18"/>
                    </a:lnTo>
                    <a:lnTo>
                      <a:pt x="27" y="0"/>
                    </a:lnTo>
                    <a:close/>
                    <a:moveTo>
                      <a:pt x="121" y="44"/>
                    </a:moveTo>
                    <a:lnTo>
                      <a:pt x="119" y="54"/>
                    </a:lnTo>
                    <a:lnTo>
                      <a:pt x="119" y="66"/>
                    </a:lnTo>
                    <a:lnTo>
                      <a:pt x="117" y="78"/>
                    </a:lnTo>
                    <a:lnTo>
                      <a:pt x="115" y="88"/>
                    </a:lnTo>
                    <a:lnTo>
                      <a:pt x="107" y="86"/>
                    </a:lnTo>
                    <a:lnTo>
                      <a:pt x="95" y="84"/>
                    </a:lnTo>
                    <a:lnTo>
                      <a:pt x="83" y="82"/>
                    </a:lnTo>
                    <a:lnTo>
                      <a:pt x="71" y="80"/>
                    </a:lnTo>
                    <a:lnTo>
                      <a:pt x="59" y="80"/>
                    </a:lnTo>
                    <a:lnTo>
                      <a:pt x="47" y="78"/>
                    </a:lnTo>
                    <a:lnTo>
                      <a:pt x="37" y="76"/>
                    </a:lnTo>
                    <a:lnTo>
                      <a:pt x="29" y="74"/>
                    </a:lnTo>
                    <a:lnTo>
                      <a:pt x="31" y="64"/>
                    </a:lnTo>
                    <a:lnTo>
                      <a:pt x="33" y="52"/>
                    </a:lnTo>
                    <a:lnTo>
                      <a:pt x="33" y="40"/>
                    </a:lnTo>
                    <a:lnTo>
                      <a:pt x="35" y="30"/>
                    </a:lnTo>
                    <a:lnTo>
                      <a:pt x="43" y="32"/>
                    </a:lnTo>
                    <a:lnTo>
                      <a:pt x="55" y="32"/>
                    </a:lnTo>
                    <a:lnTo>
                      <a:pt x="67" y="34"/>
                    </a:lnTo>
                    <a:lnTo>
                      <a:pt x="79" y="36"/>
                    </a:lnTo>
                    <a:lnTo>
                      <a:pt x="91" y="38"/>
                    </a:lnTo>
                    <a:lnTo>
                      <a:pt x="103" y="40"/>
                    </a:lnTo>
                    <a:lnTo>
                      <a:pt x="113" y="42"/>
                    </a:lnTo>
                    <a:lnTo>
                      <a:pt x="121"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1" name="Freeform 19"/>
              <p:cNvSpPr>
                <a:spLocks noEditPoints="1"/>
              </p:cNvSpPr>
              <p:nvPr/>
            </p:nvSpPr>
            <p:spPr bwMode="auto">
              <a:xfrm>
                <a:off x="5166" y="1219"/>
                <a:ext cx="60" cy="47"/>
              </a:xfrm>
              <a:custGeom>
                <a:avLst/>
                <a:gdLst>
                  <a:gd name="T0" fmla="*/ 0 w 149"/>
                  <a:gd name="T1" fmla="*/ 0 h 115"/>
                  <a:gd name="T2" fmla="*/ 0 w 149"/>
                  <a:gd name="T3" fmla="*/ 0 h 115"/>
                  <a:gd name="T4" fmla="*/ 0 w 149"/>
                  <a:gd name="T5" fmla="*/ 0 h 115"/>
                  <a:gd name="T6" fmla="*/ 0 w 149"/>
                  <a:gd name="T7" fmla="*/ 0 h 115"/>
                  <a:gd name="T8" fmla="*/ 0 w 149"/>
                  <a:gd name="T9" fmla="*/ 0 h 115"/>
                  <a:gd name="T10" fmla="*/ 0 w 149"/>
                  <a:gd name="T11" fmla="*/ 0 h 115"/>
                  <a:gd name="T12" fmla="*/ 0 w 149"/>
                  <a:gd name="T13" fmla="*/ 0 h 115"/>
                  <a:gd name="T14" fmla="*/ 0 w 149"/>
                  <a:gd name="T15" fmla="*/ 0 h 115"/>
                  <a:gd name="T16" fmla="*/ 0 w 149"/>
                  <a:gd name="T17" fmla="*/ 0 h 115"/>
                  <a:gd name="T18" fmla="*/ 0 w 149"/>
                  <a:gd name="T19" fmla="*/ 0 h 115"/>
                  <a:gd name="T20" fmla="*/ 0 w 149"/>
                  <a:gd name="T21" fmla="*/ 0 h 115"/>
                  <a:gd name="T22" fmla="*/ 0 w 149"/>
                  <a:gd name="T23" fmla="*/ 0 h 115"/>
                  <a:gd name="T24" fmla="*/ 0 w 149"/>
                  <a:gd name="T25" fmla="*/ 0 h 115"/>
                  <a:gd name="T26" fmla="*/ 0 w 149"/>
                  <a:gd name="T27" fmla="*/ 0 h 115"/>
                  <a:gd name="T28" fmla="*/ 0 w 149"/>
                  <a:gd name="T29" fmla="*/ 0 h 115"/>
                  <a:gd name="T30" fmla="*/ 0 w 149"/>
                  <a:gd name="T31" fmla="*/ 0 h 115"/>
                  <a:gd name="T32" fmla="*/ 0 w 149"/>
                  <a:gd name="T33" fmla="*/ 0 h 115"/>
                  <a:gd name="T34" fmla="*/ 0 w 149"/>
                  <a:gd name="T35" fmla="*/ 0 h 115"/>
                  <a:gd name="T36" fmla="*/ 0 w 149"/>
                  <a:gd name="T37" fmla="*/ 0 h 115"/>
                  <a:gd name="T38" fmla="*/ 0 w 149"/>
                  <a:gd name="T39" fmla="*/ 0 h 115"/>
                  <a:gd name="T40" fmla="*/ 0 w 149"/>
                  <a:gd name="T41" fmla="*/ 0 h 115"/>
                  <a:gd name="T42" fmla="*/ 0 w 149"/>
                  <a:gd name="T43" fmla="*/ 0 h 115"/>
                  <a:gd name="T44" fmla="*/ 0 w 149"/>
                  <a:gd name="T45" fmla="*/ 0 h 115"/>
                  <a:gd name="T46" fmla="*/ 0 w 149"/>
                  <a:gd name="T47" fmla="*/ 0 h 115"/>
                  <a:gd name="T48" fmla="*/ 0 w 149"/>
                  <a:gd name="T49" fmla="*/ 0 h 115"/>
                  <a:gd name="T50" fmla="*/ 0 w 149"/>
                  <a:gd name="T51" fmla="*/ 0 h 115"/>
                  <a:gd name="T52" fmla="*/ 0 w 149"/>
                  <a:gd name="T53" fmla="*/ 0 h 115"/>
                  <a:gd name="T54" fmla="*/ 0 w 149"/>
                  <a:gd name="T55" fmla="*/ 0 h 115"/>
                  <a:gd name="T56" fmla="*/ 0 w 149"/>
                  <a:gd name="T57" fmla="*/ 0 h 115"/>
                  <a:gd name="T58" fmla="*/ 0 w 149"/>
                  <a:gd name="T59" fmla="*/ 0 h 115"/>
                  <a:gd name="T60" fmla="*/ 0 w 149"/>
                  <a:gd name="T61" fmla="*/ 0 h 115"/>
                  <a:gd name="T62" fmla="*/ 0 w 149"/>
                  <a:gd name="T63" fmla="*/ 0 h 115"/>
                  <a:gd name="T64" fmla="*/ 0 w 149"/>
                  <a:gd name="T65" fmla="*/ 0 h 115"/>
                  <a:gd name="T66" fmla="*/ 0 w 149"/>
                  <a:gd name="T67" fmla="*/ 0 h 115"/>
                  <a:gd name="T68" fmla="*/ 0 w 149"/>
                  <a:gd name="T69" fmla="*/ 0 h 115"/>
                  <a:gd name="T70" fmla="*/ 0 w 149"/>
                  <a:gd name="T71" fmla="*/ 0 h 115"/>
                  <a:gd name="T72" fmla="*/ 0 w 149"/>
                  <a:gd name="T73" fmla="*/ 0 h 115"/>
                  <a:gd name="T74" fmla="*/ 0 w 149"/>
                  <a:gd name="T75" fmla="*/ 0 h 115"/>
                  <a:gd name="T76" fmla="*/ 0 w 149"/>
                  <a:gd name="T77" fmla="*/ 0 h 115"/>
                  <a:gd name="T78" fmla="*/ 0 w 149"/>
                  <a:gd name="T79" fmla="*/ 0 h 115"/>
                  <a:gd name="T80" fmla="*/ 0 w 149"/>
                  <a:gd name="T81" fmla="*/ 0 h 115"/>
                  <a:gd name="T82" fmla="*/ 0 w 149"/>
                  <a:gd name="T83" fmla="*/ 0 h 115"/>
                  <a:gd name="T84" fmla="*/ 0 w 149"/>
                  <a:gd name="T85" fmla="*/ 0 h 115"/>
                  <a:gd name="T86" fmla="*/ 0 w 149"/>
                  <a:gd name="T87" fmla="*/ 0 h 115"/>
                  <a:gd name="T88" fmla="*/ 0 w 149"/>
                  <a:gd name="T89" fmla="*/ 0 h 115"/>
                  <a:gd name="T90" fmla="*/ 0 w 149"/>
                  <a:gd name="T91" fmla="*/ 0 h 11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9"/>
                  <a:gd name="T139" fmla="*/ 0 h 115"/>
                  <a:gd name="T140" fmla="*/ 149 w 149"/>
                  <a:gd name="T141" fmla="*/ 115 h 11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9" h="115">
                    <a:moveTo>
                      <a:pt x="25" y="0"/>
                    </a:moveTo>
                    <a:lnTo>
                      <a:pt x="19" y="0"/>
                    </a:lnTo>
                    <a:lnTo>
                      <a:pt x="15" y="2"/>
                    </a:lnTo>
                    <a:lnTo>
                      <a:pt x="11" y="6"/>
                    </a:lnTo>
                    <a:lnTo>
                      <a:pt x="9" y="10"/>
                    </a:lnTo>
                    <a:lnTo>
                      <a:pt x="0" y="81"/>
                    </a:lnTo>
                    <a:lnTo>
                      <a:pt x="0" y="87"/>
                    </a:lnTo>
                    <a:lnTo>
                      <a:pt x="2" y="91"/>
                    </a:lnTo>
                    <a:lnTo>
                      <a:pt x="6" y="95"/>
                    </a:lnTo>
                    <a:lnTo>
                      <a:pt x="9" y="97"/>
                    </a:lnTo>
                    <a:lnTo>
                      <a:pt x="123" y="115"/>
                    </a:lnTo>
                    <a:lnTo>
                      <a:pt x="127" y="115"/>
                    </a:lnTo>
                    <a:lnTo>
                      <a:pt x="133" y="113"/>
                    </a:lnTo>
                    <a:lnTo>
                      <a:pt x="137" y="109"/>
                    </a:lnTo>
                    <a:lnTo>
                      <a:pt x="139" y="103"/>
                    </a:lnTo>
                    <a:lnTo>
                      <a:pt x="149" y="32"/>
                    </a:lnTo>
                    <a:lnTo>
                      <a:pt x="149" y="28"/>
                    </a:lnTo>
                    <a:lnTo>
                      <a:pt x="147" y="22"/>
                    </a:lnTo>
                    <a:lnTo>
                      <a:pt x="143" y="20"/>
                    </a:lnTo>
                    <a:lnTo>
                      <a:pt x="137" y="18"/>
                    </a:lnTo>
                    <a:lnTo>
                      <a:pt x="25" y="0"/>
                    </a:lnTo>
                    <a:close/>
                    <a:moveTo>
                      <a:pt x="119" y="42"/>
                    </a:moveTo>
                    <a:lnTo>
                      <a:pt x="117" y="54"/>
                    </a:lnTo>
                    <a:lnTo>
                      <a:pt x="117" y="64"/>
                    </a:lnTo>
                    <a:lnTo>
                      <a:pt x="115" y="76"/>
                    </a:lnTo>
                    <a:lnTo>
                      <a:pt x="113" y="85"/>
                    </a:lnTo>
                    <a:lnTo>
                      <a:pt x="105" y="83"/>
                    </a:lnTo>
                    <a:lnTo>
                      <a:pt x="95" y="83"/>
                    </a:lnTo>
                    <a:lnTo>
                      <a:pt x="83" y="81"/>
                    </a:lnTo>
                    <a:lnTo>
                      <a:pt x="71" y="79"/>
                    </a:lnTo>
                    <a:lnTo>
                      <a:pt x="57" y="77"/>
                    </a:lnTo>
                    <a:lnTo>
                      <a:pt x="45" y="76"/>
                    </a:lnTo>
                    <a:lnTo>
                      <a:pt x="35" y="76"/>
                    </a:lnTo>
                    <a:lnTo>
                      <a:pt x="27" y="74"/>
                    </a:lnTo>
                    <a:lnTo>
                      <a:pt x="29" y="62"/>
                    </a:lnTo>
                    <a:lnTo>
                      <a:pt x="31" y="50"/>
                    </a:lnTo>
                    <a:lnTo>
                      <a:pt x="33" y="40"/>
                    </a:lnTo>
                    <a:lnTo>
                      <a:pt x="35" y="28"/>
                    </a:lnTo>
                    <a:lnTo>
                      <a:pt x="43" y="30"/>
                    </a:lnTo>
                    <a:lnTo>
                      <a:pt x="53" y="32"/>
                    </a:lnTo>
                    <a:lnTo>
                      <a:pt x="65" y="34"/>
                    </a:lnTo>
                    <a:lnTo>
                      <a:pt x="77" y="36"/>
                    </a:lnTo>
                    <a:lnTo>
                      <a:pt x="89" y="38"/>
                    </a:lnTo>
                    <a:lnTo>
                      <a:pt x="101" y="40"/>
                    </a:lnTo>
                    <a:lnTo>
                      <a:pt x="111" y="40"/>
                    </a:lnTo>
                    <a:lnTo>
                      <a:pt x="119"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2" name="Freeform 20"/>
              <p:cNvSpPr>
                <a:spLocks noEditPoints="1"/>
              </p:cNvSpPr>
              <p:nvPr/>
            </p:nvSpPr>
            <p:spPr bwMode="auto">
              <a:xfrm>
                <a:off x="5233" y="1229"/>
                <a:ext cx="61" cy="48"/>
              </a:xfrm>
              <a:custGeom>
                <a:avLst/>
                <a:gdLst>
                  <a:gd name="T0" fmla="*/ 0 w 152"/>
                  <a:gd name="T1" fmla="*/ 0 h 117"/>
                  <a:gd name="T2" fmla="*/ 0 w 152"/>
                  <a:gd name="T3" fmla="*/ 0 h 117"/>
                  <a:gd name="T4" fmla="*/ 0 w 152"/>
                  <a:gd name="T5" fmla="*/ 0 h 117"/>
                  <a:gd name="T6" fmla="*/ 0 w 152"/>
                  <a:gd name="T7" fmla="*/ 0 h 117"/>
                  <a:gd name="T8" fmla="*/ 0 w 152"/>
                  <a:gd name="T9" fmla="*/ 0 h 117"/>
                  <a:gd name="T10" fmla="*/ 0 w 152"/>
                  <a:gd name="T11" fmla="*/ 0 h 117"/>
                  <a:gd name="T12" fmla="*/ 0 w 152"/>
                  <a:gd name="T13" fmla="*/ 0 h 117"/>
                  <a:gd name="T14" fmla="*/ 0 w 152"/>
                  <a:gd name="T15" fmla="*/ 0 h 117"/>
                  <a:gd name="T16" fmla="*/ 0 w 152"/>
                  <a:gd name="T17" fmla="*/ 0 h 117"/>
                  <a:gd name="T18" fmla="*/ 0 w 152"/>
                  <a:gd name="T19" fmla="*/ 0 h 117"/>
                  <a:gd name="T20" fmla="*/ 0 w 152"/>
                  <a:gd name="T21" fmla="*/ 0 h 117"/>
                  <a:gd name="T22" fmla="*/ 0 w 152"/>
                  <a:gd name="T23" fmla="*/ 0 h 117"/>
                  <a:gd name="T24" fmla="*/ 0 w 152"/>
                  <a:gd name="T25" fmla="*/ 0 h 117"/>
                  <a:gd name="T26" fmla="*/ 0 w 152"/>
                  <a:gd name="T27" fmla="*/ 0 h 117"/>
                  <a:gd name="T28" fmla="*/ 0 w 152"/>
                  <a:gd name="T29" fmla="*/ 0 h 117"/>
                  <a:gd name="T30" fmla="*/ 0 w 152"/>
                  <a:gd name="T31" fmla="*/ 0 h 117"/>
                  <a:gd name="T32" fmla="*/ 0 w 152"/>
                  <a:gd name="T33" fmla="*/ 0 h 117"/>
                  <a:gd name="T34" fmla="*/ 0 w 152"/>
                  <a:gd name="T35" fmla="*/ 0 h 117"/>
                  <a:gd name="T36" fmla="*/ 0 w 152"/>
                  <a:gd name="T37" fmla="*/ 0 h 117"/>
                  <a:gd name="T38" fmla="*/ 0 w 152"/>
                  <a:gd name="T39" fmla="*/ 0 h 117"/>
                  <a:gd name="T40" fmla="*/ 0 w 152"/>
                  <a:gd name="T41" fmla="*/ 0 h 117"/>
                  <a:gd name="T42" fmla="*/ 0 w 152"/>
                  <a:gd name="T43" fmla="*/ 0 h 117"/>
                  <a:gd name="T44" fmla="*/ 0 w 152"/>
                  <a:gd name="T45" fmla="*/ 0 h 117"/>
                  <a:gd name="T46" fmla="*/ 0 w 152"/>
                  <a:gd name="T47" fmla="*/ 0 h 117"/>
                  <a:gd name="T48" fmla="*/ 0 w 152"/>
                  <a:gd name="T49" fmla="*/ 0 h 117"/>
                  <a:gd name="T50" fmla="*/ 0 w 152"/>
                  <a:gd name="T51" fmla="*/ 0 h 117"/>
                  <a:gd name="T52" fmla="*/ 0 w 152"/>
                  <a:gd name="T53" fmla="*/ 0 h 117"/>
                  <a:gd name="T54" fmla="*/ 0 w 152"/>
                  <a:gd name="T55" fmla="*/ 0 h 117"/>
                  <a:gd name="T56" fmla="*/ 0 w 152"/>
                  <a:gd name="T57" fmla="*/ 0 h 117"/>
                  <a:gd name="T58" fmla="*/ 0 w 152"/>
                  <a:gd name="T59" fmla="*/ 0 h 117"/>
                  <a:gd name="T60" fmla="*/ 0 w 152"/>
                  <a:gd name="T61" fmla="*/ 0 h 117"/>
                  <a:gd name="T62" fmla="*/ 0 w 152"/>
                  <a:gd name="T63" fmla="*/ 0 h 117"/>
                  <a:gd name="T64" fmla="*/ 0 w 152"/>
                  <a:gd name="T65" fmla="*/ 0 h 117"/>
                  <a:gd name="T66" fmla="*/ 0 w 152"/>
                  <a:gd name="T67" fmla="*/ 0 h 117"/>
                  <a:gd name="T68" fmla="*/ 0 w 152"/>
                  <a:gd name="T69" fmla="*/ 0 h 117"/>
                  <a:gd name="T70" fmla="*/ 0 w 152"/>
                  <a:gd name="T71" fmla="*/ 0 h 117"/>
                  <a:gd name="T72" fmla="*/ 0 w 152"/>
                  <a:gd name="T73" fmla="*/ 0 h 117"/>
                  <a:gd name="T74" fmla="*/ 0 w 152"/>
                  <a:gd name="T75" fmla="*/ 0 h 117"/>
                  <a:gd name="T76" fmla="*/ 0 w 152"/>
                  <a:gd name="T77" fmla="*/ 0 h 117"/>
                  <a:gd name="T78" fmla="*/ 0 w 152"/>
                  <a:gd name="T79" fmla="*/ 0 h 117"/>
                  <a:gd name="T80" fmla="*/ 0 w 152"/>
                  <a:gd name="T81" fmla="*/ 0 h 117"/>
                  <a:gd name="T82" fmla="*/ 0 w 152"/>
                  <a:gd name="T83" fmla="*/ 0 h 117"/>
                  <a:gd name="T84" fmla="*/ 0 w 152"/>
                  <a:gd name="T85" fmla="*/ 0 h 117"/>
                  <a:gd name="T86" fmla="*/ 0 w 152"/>
                  <a:gd name="T87" fmla="*/ 0 h 117"/>
                  <a:gd name="T88" fmla="*/ 0 w 152"/>
                  <a:gd name="T89" fmla="*/ 0 h 117"/>
                  <a:gd name="T90" fmla="*/ 0 w 152"/>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117"/>
                  <a:gd name="T140" fmla="*/ 152 w 152"/>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117">
                    <a:moveTo>
                      <a:pt x="28" y="0"/>
                    </a:moveTo>
                    <a:lnTo>
                      <a:pt x="22" y="0"/>
                    </a:lnTo>
                    <a:lnTo>
                      <a:pt x="18" y="2"/>
                    </a:lnTo>
                    <a:lnTo>
                      <a:pt x="14" y="6"/>
                    </a:lnTo>
                    <a:lnTo>
                      <a:pt x="12" y="12"/>
                    </a:lnTo>
                    <a:lnTo>
                      <a:pt x="0" y="83"/>
                    </a:lnTo>
                    <a:lnTo>
                      <a:pt x="0" y="87"/>
                    </a:lnTo>
                    <a:lnTo>
                      <a:pt x="2" y="93"/>
                    </a:lnTo>
                    <a:lnTo>
                      <a:pt x="6" y="97"/>
                    </a:lnTo>
                    <a:lnTo>
                      <a:pt x="12" y="99"/>
                    </a:lnTo>
                    <a:lnTo>
                      <a:pt x="124" y="117"/>
                    </a:lnTo>
                    <a:lnTo>
                      <a:pt x="130" y="117"/>
                    </a:lnTo>
                    <a:lnTo>
                      <a:pt x="134" y="113"/>
                    </a:lnTo>
                    <a:lnTo>
                      <a:pt x="138" y="111"/>
                    </a:lnTo>
                    <a:lnTo>
                      <a:pt x="140" y="105"/>
                    </a:lnTo>
                    <a:lnTo>
                      <a:pt x="152" y="34"/>
                    </a:lnTo>
                    <a:lnTo>
                      <a:pt x="152" y="28"/>
                    </a:lnTo>
                    <a:lnTo>
                      <a:pt x="150" y="24"/>
                    </a:lnTo>
                    <a:lnTo>
                      <a:pt x="146" y="20"/>
                    </a:lnTo>
                    <a:lnTo>
                      <a:pt x="140" y="18"/>
                    </a:lnTo>
                    <a:lnTo>
                      <a:pt x="28" y="0"/>
                    </a:lnTo>
                    <a:close/>
                    <a:moveTo>
                      <a:pt x="122" y="44"/>
                    </a:moveTo>
                    <a:lnTo>
                      <a:pt x="120" y="53"/>
                    </a:lnTo>
                    <a:lnTo>
                      <a:pt x="118" y="65"/>
                    </a:lnTo>
                    <a:lnTo>
                      <a:pt x="116" y="75"/>
                    </a:lnTo>
                    <a:lnTo>
                      <a:pt x="114" y="87"/>
                    </a:lnTo>
                    <a:lnTo>
                      <a:pt x="106" y="85"/>
                    </a:lnTo>
                    <a:lnTo>
                      <a:pt x="96" y="83"/>
                    </a:lnTo>
                    <a:lnTo>
                      <a:pt x="84" y="81"/>
                    </a:lnTo>
                    <a:lnTo>
                      <a:pt x="72" y="79"/>
                    </a:lnTo>
                    <a:lnTo>
                      <a:pt x="60" y="77"/>
                    </a:lnTo>
                    <a:lnTo>
                      <a:pt x="48" y="75"/>
                    </a:lnTo>
                    <a:lnTo>
                      <a:pt x="38" y="75"/>
                    </a:lnTo>
                    <a:lnTo>
                      <a:pt x="30" y="73"/>
                    </a:lnTo>
                    <a:lnTo>
                      <a:pt x="32" y="63"/>
                    </a:lnTo>
                    <a:lnTo>
                      <a:pt x="34" y="51"/>
                    </a:lnTo>
                    <a:lnTo>
                      <a:pt x="34" y="40"/>
                    </a:lnTo>
                    <a:lnTo>
                      <a:pt x="36" y="30"/>
                    </a:lnTo>
                    <a:lnTo>
                      <a:pt x="44" y="32"/>
                    </a:lnTo>
                    <a:lnTo>
                      <a:pt x="54" y="32"/>
                    </a:lnTo>
                    <a:lnTo>
                      <a:pt x="66" y="34"/>
                    </a:lnTo>
                    <a:lnTo>
                      <a:pt x="80" y="36"/>
                    </a:lnTo>
                    <a:lnTo>
                      <a:pt x="92" y="38"/>
                    </a:lnTo>
                    <a:lnTo>
                      <a:pt x="104" y="40"/>
                    </a:lnTo>
                    <a:lnTo>
                      <a:pt x="114" y="42"/>
                    </a:lnTo>
                    <a:lnTo>
                      <a:pt x="122"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3" name="Freeform 21"/>
              <p:cNvSpPr>
                <a:spLocks noEditPoints="1"/>
              </p:cNvSpPr>
              <p:nvPr/>
            </p:nvSpPr>
            <p:spPr bwMode="auto">
              <a:xfrm>
                <a:off x="5089" y="1259"/>
                <a:ext cx="61" cy="47"/>
              </a:xfrm>
              <a:custGeom>
                <a:avLst/>
                <a:gdLst>
                  <a:gd name="T0" fmla="*/ 0 w 151"/>
                  <a:gd name="T1" fmla="*/ 0 h 118"/>
                  <a:gd name="T2" fmla="*/ 0 w 151"/>
                  <a:gd name="T3" fmla="*/ 0 h 118"/>
                  <a:gd name="T4" fmla="*/ 0 w 151"/>
                  <a:gd name="T5" fmla="*/ 0 h 118"/>
                  <a:gd name="T6" fmla="*/ 0 w 151"/>
                  <a:gd name="T7" fmla="*/ 0 h 118"/>
                  <a:gd name="T8" fmla="*/ 0 w 151"/>
                  <a:gd name="T9" fmla="*/ 0 h 118"/>
                  <a:gd name="T10" fmla="*/ 0 w 151"/>
                  <a:gd name="T11" fmla="*/ 0 h 118"/>
                  <a:gd name="T12" fmla="*/ 0 w 151"/>
                  <a:gd name="T13" fmla="*/ 0 h 118"/>
                  <a:gd name="T14" fmla="*/ 0 w 151"/>
                  <a:gd name="T15" fmla="*/ 0 h 118"/>
                  <a:gd name="T16" fmla="*/ 0 w 151"/>
                  <a:gd name="T17" fmla="*/ 0 h 118"/>
                  <a:gd name="T18" fmla="*/ 0 w 151"/>
                  <a:gd name="T19" fmla="*/ 0 h 118"/>
                  <a:gd name="T20" fmla="*/ 0 w 151"/>
                  <a:gd name="T21" fmla="*/ 0 h 118"/>
                  <a:gd name="T22" fmla="*/ 0 w 151"/>
                  <a:gd name="T23" fmla="*/ 0 h 118"/>
                  <a:gd name="T24" fmla="*/ 0 w 151"/>
                  <a:gd name="T25" fmla="*/ 0 h 118"/>
                  <a:gd name="T26" fmla="*/ 0 w 151"/>
                  <a:gd name="T27" fmla="*/ 0 h 118"/>
                  <a:gd name="T28" fmla="*/ 0 w 151"/>
                  <a:gd name="T29" fmla="*/ 0 h 118"/>
                  <a:gd name="T30" fmla="*/ 0 w 151"/>
                  <a:gd name="T31" fmla="*/ 0 h 118"/>
                  <a:gd name="T32" fmla="*/ 0 w 151"/>
                  <a:gd name="T33" fmla="*/ 0 h 118"/>
                  <a:gd name="T34" fmla="*/ 0 w 151"/>
                  <a:gd name="T35" fmla="*/ 0 h 118"/>
                  <a:gd name="T36" fmla="*/ 0 w 151"/>
                  <a:gd name="T37" fmla="*/ 0 h 118"/>
                  <a:gd name="T38" fmla="*/ 0 w 151"/>
                  <a:gd name="T39" fmla="*/ 0 h 118"/>
                  <a:gd name="T40" fmla="*/ 0 w 151"/>
                  <a:gd name="T41" fmla="*/ 0 h 118"/>
                  <a:gd name="T42" fmla="*/ 0 w 151"/>
                  <a:gd name="T43" fmla="*/ 0 h 118"/>
                  <a:gd name="T44" fmla="*/ 0 w 151"/>
                  <a:gd name="T45" fmla="*/ 0 h 118"/>
                  <a:gd name="T46" fmla="*/ 0 w 151"/>
                  <a:gd name="T47" fmla="*/ 0 h 118"/>
                  <a:gd name="T48" fmla="*/ 0 w 151"/>
                  <a:gd name="T49" fmla="*/ 0 h 118"/>
                  <a:gd name="T50" fmla="*/ 0 w 151"/>
                  <a:gd name="T51" fmla="*/ 0 h 118"/>
                  <a:gd name="T52" fmla="*/ 0 w 151"/>
                  <a:gd name="T53" fmla="*/ 0 h 118"/>
                  <a:gd name="T54" fmla="*/ 0 w 151"/>
                  <a:gd name="T55" fmla="*/ 0 h 118"/>
                  <a:gd name="T56" fmla="*/ 0 w 151"/>
                  <a:gd name="T57" fmla="*/ 0 h 118"/>
                  <a:gd name="T58" fmla="*/ 0 w 151"/>
                  <a:gd name="T59" fmla="*/ 0 h 118"/>
                  <a:gd name="T60" fmla="*/ 0 w 151"/>
                  <a:gd name="T61" fmla="*/ 0 h 118"/>
                  <a:gd name="T62" fmla="*/ 0 w 151"/>
                  <a:gd name="T63" fmla="*/ 0 h 118"/>
                  <a:gd name="T64" fmla="*/ 0 w 151"/>
                  <a:gd name="T65" fmla="*/ 0 h 118"/>
                  <a:gd name="T66" fmla="*/ 0 w 151"/>
                  <a:gd name="T67" fmla="*/ 0 h 118"/>
                  <a:gd name="T68" fmla="*/ 0 w 151"/>
                  <a:gd name="T69" fmla="*/ 0 h 118"/>
                  <a:gd name="T70" fmla="*/ 0 w 151"/>
                  <a:gd name="T71" fmla="*/ 0 h 118"/>
                  <a:gd name="T72" fmla="*/ 0 w 151"/>
                  <a:gd name="T73" fmla="*/ 0 h 118"/>
                  <a:gd name="T74" fmla="*/ 0 w 151"/>
                  <a:gd name="T75" fmla="*/ 0 h 118"/>
                  <a:gd name="T76" fmla="*/ 0 w 151"/>
                  <a:gd name="T77" fmla="*/ 0 h 118"/>
                  <a:gd name="T78" fmla="*/ 0 w 151"/>
                  <a:gd name="T79" fmla="*/ 0 h 118"/>
                  <a:gd name="T80" fmla="*/ 0 w 151"/>
                  <a:gd name="T81" fmla="*/ 0 h 118"/>
                  <a:gd name="T82" fmla="*/ 0 w 151"/>
                  <a:gd name="T83" fmla="*/ 0 h 118"/>
                  <a:gd name="T84" fmla="*/ 0 w 151"/>
                  <a:gd name="T85" fmla="*/ 0 h 118"/>
                  <a:gd name="T86" fmla="*/ 0 w 151"/>
                  <a:gd name="T87" fmla="*/ 0 h 118"/>
                  <a:gd name="T88" fmla="*/ 0 w 151"/>
                  <a:gd name="T89" fmla="*/ 0 h 118"/>
                  <a:gd name="T90" fmla="*/ 0 w 151"/>
                  <a:gd name="T91" fmla="*/ 0 h 1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8"/>
                  <a:gd name="T140" fmla="*/ 151 w 151"/>
                  <a:gd name="T141" fmla="*/ 118 h 1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8">
                    <a:moveTo>
                      <a:pt x="28" y="0"/>
                    </a:moveTo>
                    <a:lnTo>
                      <a:pt x="22" y="0"/>
                    </a:lnTo>
                    <a:lnTo>
                      <a:pt x="18" y="2"/>
                    </a:lnTo>
                    <a:lnTo>
                      <a:pt x="14" y="6"/>
                    </a:lnTo>
                    <a:lnTo>
                      <a:pt x="12" y="12"/>
                    </a:lnTo>
                    <a:lnTo>
                      <a:pt x="0" y="84"/>
                    </a:lnTo>
                    <a:lnTo>
                      <a:pt x="0" y="90"/>
                    </a:lnTo>
                    <a:lnTo>
                      <a:pt x="2" y="94"/>
                    </a:lnTo>
                    <a:lnTo>
                      <a:pt x="6" y="98"/>
                    </a:lnTo>
                    <a:lnTo>
                      <a:pt x="12" y="100"/>
                    </a:lnTo>
                    <a:lnTo>
                      <a:pt x="123" y="118"/>
                    </a:lnTo>
                    <a:lnTo>
                      <a:pt x="129" y="118"/>
                    </a:lnTo>
                    <a:lnTo>
                      <a:pt x="133" y="116"/>
                    </a:lnTo>
                    <a:lnTo>
                      <a:pt x="137" y="112"/>
                    </a:lnTo>
                    <a:lnTo>
                      <a:pt x="139" y="106"/>
                    </a:lnTo>
                    <a:lnTo>
                      <a:pt x="151" y="34"/>
                    </a:lnTo>
                    <a:lnTo>
                      <a:pt x="151" y="28"/>
                    </a:lnTo>
                    <a:lnTo>
                      <a:pt x="149" y="24"/>
                    </a:lnTo>
                    <a:lnTo>
                      <a:pt x="145" y="20"/>
                    </a:lnTo>
                    <a:lnTo>
                      <a:pt x="139" y="18"/>
                    </a:lnTo>
                    <a:lnTo>
                      <a:pt x="28" y="0"/>
                    </a:lnTo>
                    <a:close/>
                    <a:moveTo>
                      <a:pt x="121" y="44"/>
                    </a:moveTo>
                    <a:lnTo>
                      <a:pt x="119" y="54"/>
                    </a:lnTo>
                    <a:lnTo>
                      <a:pt x="117" y="66"/>
                    </a:lnTo>
                    <a:lnTo>
                      <a:pt x="115" y="78"/>
                    </a:lnTo>
                    <a:lnTo>
                      <a:pt x="113" y="88"/>
                    </a:lnTo>
                    <a:lnTo>
                      <a:pt x="105" y="86"/>
                    </a:lnTo>
                    <a:lnTo>
                      <a:pt x="95" y="86"/>
                    </a:lnTo>
                    <a:lnTo>
                      <a:pt x="83" y="84"/>
                    </a:lnTo>
                    <a:lnTo>
                      <a:pt x="71" y="82"/>
                    </a:lnTo>
                    <a:lnTo>
                      <a:pt x="59" y="80"/>
                    </a:lnTo>
                    <a:lnTo>
                      <a:pt x="47" y="78"/>
                    </a:lnTo>
                    <a:lnTo>
                      <a:pt x="38" y="76"/>
                    </a:lnTo>
                    <a:lnTo>
                      <a:pt x="30" y="74"/>
                    </a:lnTo>
                    <a:lnTo>
                      <a:pt x="32" y="64"/>
                    </a:lnTo>
                    <a:lnTo>
                      <a:pt x="34" y="52"/>
                    </a:lnTo>
                    <a:lnTo>
                      <a:pt x="34" y="40"/>
                    </a:lnTo>
                    <a:lnTo>
                      <a:pt x="36" y="30"/>
                    </a:lnTo>
                    <a:lnTo>
                      <a:pt x="43" y="32"/>
                    </a:lnTo>
                    <a:lnTo>
                      <a:pt x="55" y="34"/>
                    </a:lnTo>
                    <a:lnTo>
                      <a:pt x="67" y="36"/>
                    </a:lnTo>
                    <a:lnTo>
                      <a:pt x="79" y="36"/>
                    </a:lnTo>
                    <a:lnTo>
                      <a:pt x="91" y="38"/>
                    </a:lnTo>
                    <a:lnTo>
                      <a:pt x="103" y="40"/>
                    </a:lnTo>
                    <a:lnTo>
                      <a:pt x="113" y="42"/>
                    </a:lnTo>
                    <a:lnTo>
                      <a:pt x="121"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4" name="Freeform 22"/>
              <p:cNvSpPr>
                <a:spLocks noEditPoints="1"/>
              </p:cNvSpPr>
              <p:nvPr/>
            </p:nvSpPr>
            <p:spPr bwMode="auto">
              <a:xfrm>
                <a:off x="5157" y="1270"/>
                <a:ext cx="60" cy="47"/>
              </a:xfrm>
              <a:custGeom>
                <a:avLst/>
                <a:gdLst>
                  <a:gd name="T0" fmla="*/ 0 w 151"/>
                  <a:gd name="T1" fmla="*/ 0 h 116"/>
                  <a:gd name="T2" fmla="*/ 0 w 151"/>
                  <a:gd name="T3" fmla="*/ 0 h 116"/>
                  <a:gd name="T4" fmla="*/ 0 w 151"/>
                  <a:gd name="T5" fmla="*/ 0 h 116"/>
                  <a:gd name="T6" fmla="*/ 0 w 151"/>
                  <a:gd name="T7" fmla="*/ 0 h 116"/>
                  <a:gd name="T8" fmla="*/ 0 w 151"/>
                  <a:gd name="T9" fmla="*/ 0 h 116"/>
                  <a:gd name="T10" fmla="*/ 0 w 151"/>
                  <a:gd name="T11" fmla="*/ 0 h 116"/>
                  <a:gd name="T12" fmla="*/ 0 w 151"/>
                  <a:gd name="T13" fmla="*/ 0 h 116"/>
                  <a:gd name="T14" fmla="*/ 0 w 151"/>
                  <a:gd name="T15" fmla="*/ 0 h 116"/>
                  <a:gd name="T16" fmla="*/ 0 w 151"/>
                  <a:gd name="T17" fmla="*/ 0 h 116"/>
                  <a:gd name="T18" fmla="*/ 0 w 151"/>
                  <a:gd name="T19" fmla="*/ 0 h 116"/>
                  <a:gd name="T20" fmla="*/ 0 w 151"/>
                  <a:gd name="T21" fmla="*/ 0 h 116"/>
                  <a:gd name="T22" fmla="*/ 0 w 151"/>
                  <a:gd name="T23" fmla="*/ 0 h 116"/>
                  <a:gd name="T24" fmla="*/ 0 w 151"/>
                  <a:gd name="T25" fmla="*/ 0 h 116"/>
                  <a:gd name="T26" fmla="*/ 0 w 151"/>
                  <a:gd name="T27" fmla="*/ 0 h 116"/>
                  <a:gd name="T28" fmla="*/ 0 w 151"/>
                  <a:gd name="T29" fmla="*/ 0 h 116"/>
                  <a:gd name="T30" fmla="*/ 0 w 151"/>
                  <a:gd name="T31" fmla="*/ 0 h 116"/>
                  <a:gd name="T32" fmla="*/ 0 w 151"/>
                  <a:gd name="T33" fmla="*/ 0 h 116"/>
                  <a:gd name="T34" fmla="*/ 0 w 151"/>
                  <a:gd name="T35" fmla="*/ 0 h 116"/>
                  <a:gd name="T36" fmla="*/ 0 w 151"/>
                  <a:gd name="T37" fmla="*/ 0 h 116"/>
                  <a:gd name="T38" fmla="*/ 0 w 151"/>
                  <a:gd name="T39" fmla="*/ 0 h 116"/>
                  <a:gd name="T40" fmla="*/ 0 w 151"/>
                  <a:gd name="T41" fmla="*/ 0 h 116"/>
                  <a:gd name="T42" fmla="*/ 0 w 151"/>
                  <a:gd name="T43" fmla="*/ 0 h 116"/>
                  <a:gd name="T44" fmla="*/ 0 w 151"/>
                  <a:gd name="T45" fmla="*/ 0 h 116"/>
                  <a:gd name="T46" fmla="*/ 0 w 151"/>
                  <a:gd name="T47" fmla="*/ 0 h 116"/>
                  <a:gd name="T48" fmla="*/ 0 w 151"/>
                  <a:gd name="T49" fmla="*/ 0 h 116"/>
                  <a:gd name="T50" fmla="*/ 0 w 151"/>
                  <a:gd name="T51" fmla="*/ 0 h 116"/>
                  <a:gd name="T52" fmla="*/ 0 w 151"/>
                  <a:gd name="T53" fmla="*/ 0 h 116"/>
                  <a:gd name="T54" fmla="*/ 0 w 151"/>
                  <a:gd name="T55" fmla="*/ 0 h 116"/>
                  <a:gd name="T56" fmla="*/ 0 w 151"/>
                  <a:gd name="T57" fmla="*/ 0 h 116"/>
                  <a:gd name="T58" fmla="*/ 0 w 151"/>
                  <a:gd name="T59" fmla="*/ 0 h 116"/>
                  <a:gd name="T60" fmla="*/ 0 w 151"/>
                  <a:gd name="T61" fmla="*/ 0 h 116"/>
                  <a:gd name="T62" fmla="*/ 0 w 151"/>
                  <a:gd name="T63" fmla="*/ 0 h 116"/>
                  <a:gd name="T64" fmla="*/ 0 w 151"/>
                  <a:gd name="T65" fmla="*/ 0 h 116"/>
                  <a:gd name="T66" fmla="*/ 0 w 151"/>
                  <a:gd name="T67" fmla="*/ 0 h 116"/>
                  <a:gd name="T68" fmla="*/ 0 w 151"/>
                  <a:gd name="T69" fmla="*/ 0 h 116"/>
                  <a:gd name="T70" fmla="*/ 0 w 151"/>
                  <a:gd name="T71" fmla="*/ 0 h 116"/>
                  <a:gd name="T72" fmla="*/ 0 w 151"/>
                  <a:gd name="T73" fmla="*/ 0 h 116"/>
                  <a:gd name="T74" fmla="*/ 0 w 151"/>
                  <a:gd name="T75" fmla="*/ 0 h 116"/>
                  <a:gd name="T76" fmla="*/ 0 w 151"/>
                  <a:gd name="T77" fmla="*/ 0 h 116"/>
                  <a:gd name="T78" fmla="*/ 0 w 151"/>
                  <a:gd name="T79" fmla="*/ 0 h 116"/>
                  <a:gd name="T80" fmla="*/ 0 w 151"/>
                  <a:gd name="T81" fmla="*/ 0 h 116"/>
                  <a:gd name="T82" fmla="*/ 0 w 151"/>
                  <a:gd name="T83" fmla="*/ 0 h 116"/>
                  <a:gd name="T84" fmla="*/ 0 w 151"/>
                  <a:gd name="T85" fmla="*/ 0 h 116"/>
                  <a:gd name="T86" fmla="*/ 0 w 151"/>
                  <a:gd name="T87" fmla="*/ 0 h 116"/>
                  <a:gd name="T88" fmla="*/ 0 w 151"/>
                  <a:gd name="T89" fmla="*/ 0 h 116"/>
                  <a:gd name="T90" fmla="*/ 0 w 151"/>
                  <a:gd name="T91" fmla="*/ 0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6"/>
                  <a:gd name="T140" fmla="*/ 151 w 151"/>
                  <a:gd name="T141" fmla="*/ 116 h 11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6">
                    <a:moveTo>
                      <a:pt x="28" y="0"/>
                    </a:moveTo>
                    <a:lnTo>
                      <a:pt x="22" y="0"/>
                    </a:lnTo>
                    <a:lnTo>
                      <a:pt x="18" y="2"/>
                    </a:lnTo>
                    <a:lnTo>
                      <a:pt x="14" y="6"/>
                    </a:lnTo>
                    <a:lnTo>
                      <a:pt x="12" y="10"/>
                    </a:lnTo>
                    <a:lnTo>
                      <a:pt x="0" y="82"/>
                    </a:lnTo>
                    <a:lnTo>
                      <a:pt x="0" y="88"/>
                    </a:lnTo>
                    <a:lnTo>
                      <a:pt x="4" y="92"/>
                    </a:lnTo>
                    <a:lnTo>
                      <a:pt x="6" y="96"/>
                    </a:lnTo>
                    <a:lnTo>
                      <a:pt x="12" y="98"/>
                    </a:lnTo>
                    <a:lnTo>
                      <a:pt x="125" y="116"/>
                    </a:lnTo>
                    <a:lnTo>
                      <a:pt x="129" y="116"/>
                    </a:lnTo>
                    <a:lnTo>
                      <a:pt x="135" y="114"/>
                    </a:lnTo>
                    <a:lnTo>
                      <a:pt x="137" y="110"/>
                    </a:lnTo>
                    <a:lnTo>
                      <a:pt x="139" y="106"/>
                    </a:lnTo>
                    <a:lnTo>
                      <a:pt x="151" y="34"/>
                    </a:lnTo>
                    <a:lnTo>
                      <a:pt x="151" y="28"/>
                    </a:lnTo>
                    <a:lnTo>
                      <a:pt x="149" y="22"/>
                    </a:lnTo>
                    <a:lnTo>
                      <a:pt x="145" y="20"/>
                    </a:lnTo>
                    <a:lnTo>
                      <a:pt x="139" y="18"/>
                    </a:lnTo>
                    <a:lnTo>
                      <a:pt x="28" y="0"/>
                    </a:lnTo>
                    <a:close/>
                    <a:moveTo>
                      <a:pt x="121" y="42"/>
                    </a:moveTo>
                    <a:lnTo>
                      <a:pt x="119" y="54"/>
                    </a:lnTo>
                    <a:lnTo>
                      <a:pt x="119" y="64"/>
                    </a:lnTo>
                    <a:lnTo>
                      <a:pt x="117" y="76"/>
                    </a:lnTo>
                    <a:lnTo>
                      <a:pt x="115" y="88"/>
                    </a:lnTo>
                    <a:lnTo>
                      <a:pt x="107" y="86"/>
                    </a:lnTo>
                    <a:lnTo>
                      <a:pt x="97" y="84"/>
                    </a:lnTo>
                    <a:lnTo>
                      <a:pt x="85" y="82"/>
                    </a:lnTo>
                    <a:lnTo>
                      <a:pt x="73" y="80"/>
                    </a:lnTo>
                    <a:lnTo>
                      <a:pt x="59" y="78"/>
                    </a:lnTo>
                    <a:lnTo>
                      <a:pt x="47" y="76"/>
                    </a:lnTo>
                    <a:lnTo>
                      <a:pt x="37" y="76"/>
                    </a:lnTo>
                    <a:lnTo>
                      <a:pt x="29" y="74"/>
                    </a:lnTo>
                    <a:lnTo>
                      <a:pt x="31" y="62"/>
                    </a:lnTo>
                    <a:lnTo>
                      <a:pt x="33" y="52"/>
                    </a:lnTo>
                    <a:lnTo>
                      <a:pt x="35" y="40"/>
                    </a:lnTo>
                    <a:lnTo>
                      <a:pt x="37" y="30"/>
                    </a:lnTo>
                    <a:lnTo>
                      <a:pt x="45" y="32"/>
                    </a:lnTo>
                    <a:lnTo>
                      <a:pt x="55" y="32"/>
                    </a:lnTo>
                    <a:lnTo>
                      <a:pt x="67" y="34"/>
                    </a:lnTo>
                    <a:lnTo>
                      <a:pt x="79" y="36"/>
                    </a:lnTo>
                    <a:lnTo>
                      <a:pt x="91" y="38"/>
                    </a:lnTo>
                    <a:lnTo>
                      <a:pt x="103" y="40"/>
                    </a:lnTo>
                    <a:lnTo>
                      <a:pt x="113" y="40"/>
                    </a:lnTo>
                    <a:lnTo>
                      <a:pt x="12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5" name="Freeform 23"/>
              <p:cNvSpPr>
                <a:spLocks noEditPoints="1"/>
              </p:cNvSpPr>
              <p:nvPr/>
            </p:nvSpPr>
            <p:spPr bwMode="auto">
              <a:xfrm>
                <a:off x="5217" y="1280"/>
                <a:ext cx="69" cy="98"/>
              </a:xfrm>
              <a:custGeom>
                <a:avLst/>
                <a:gdLst>
                  <a:gd name="T0" fmla="*/ 0 w 171"/>
                  <a:gd name="T1" fmla="*/ 0 h 241"/>
                  <a:gd name="T2" fmla="*/ 0 w 171"/>
                  <a:gd name="T3" fmla="*/ 0 h 241"/>
                  <a:gd name="T4" fmla="*/ 0 w 171"/>
                  <a:gd name="T5" fmla="*/ 0 h 241"/>
                  <a:gd name="T6" fmla="*/ 0 w 171"/>
                  <a:gd name="T7" fmla="*/ 0 h 241"/>
                  <a:gd name="T8" fmla="*/ 0 w 171"/>
                  <a:gd name="T9" fmla="*/ 0 h 241"/>
                  <a:gd name="T10" fmla="*/ 0 w 171"/>
                  <a:gd name="T11" fmla="*/ 0 h 241"/>
                  <a:gd name="T12" fmla="*/ 0 w 171"/>
                  <a:gd name="T13" fmla="*/ 0 h 241"/>
                  <a:gd name="T14" fmla="*/ 0 w 171"/>
                  <a:gd name="T15" fmla="*/ 0 h 241"/>
                  <a:gd name="T16" fmla="*/ 0 w 171"/>
                  <a:gd name="T17" fmla="*/ 0 h 241"/>
                  <a:gd name="T18" fmla="*/ 0 w 171"/>
                  <a:gd name="T19" fmla="*/ 0 h 241"/>
                  <a:gd name="T20" fmla="*/ 0 w 171"/>
                  <a:gd name="T21" fmla="*/ 0 h 241"/>
                  <a:gd name="T22" fmla="*/ 0 w 171"/>
                  <a:gd name="T23" fmla="*/ 0 h 241"/>
                  <a:gd name="T24" fmla="*/ 0 w 171"/>
                  <a:gd name="T25" fmla="*/ 0 h 241"/>
                  <a:gd name="T26" fmla="*/ 0 w 171"/>
                  <a:gd name="T27" fmla="*/ 0 h 241"/>
                  <a:gd name="T28" fmla="*/ 0 w 171"/>
                  <a:gd name="T29" fmla="*/ 0 h 241"/>
                  <a:gd name="T30" fmla="*/ 0 w 171"/>
                  <a:gd name="T31" fmla="*/ 0 h 241"/>
                  <a:gd name="T32" fmla="*/ 0 w 171"/>
                  <a:gd name="T33" fmla="*/ 0 h 241"/>
                  <a:gd name="T34" fmla="*/ 0 w 171"/>
                  <a:gd name="T35" fmla="*/ 0 h 241"/>
                  <a:gd name="T36" fmla="*/ 0 w 171"/>
                  <a:gd name="T37" fmla="*/ 0 h 241"/>
                  <a:gd name="T38" fmla="*/ 0 w 171"/>
                  <a:gd name="T39" fmla="*/ 0 h 241"/>
                  <a:gd name="T40" fmla="*/ 0 w 171"/>
                  <a:gd name="T41" fmla="*/ 0 h 241"/>
                  <a:gd name="T42" fmla="*/ 0 w 171"/>
                  <a:gd name="T43" fmla="*/ 0 h 241"/>
                  <a:gd name="T44" fmla="*/ 0 w 171"/>
                  <a:gd name="T45" fmla="*/ 0 h 241"/>
                  <a:gd name="T46" fmla="*/ 0 w 171"/>
                  <a:gd name="T47" fmla="*/ 0 h 241"/>
                  <a:gd name="T48" fmla="*/ 0 w 171"/>
                  <a:gd name="T49" fmla="*/ 0 h 241"/>
                  <a:gd name="T50" fmla="*/ 0 w 171"/>
                  <a:gd name="T51" fmla="*/ 0 h 241"/>
                  <a:gd name="T52" fmla="*/ 0 w 171"/>
                  <a:gd name="T53" fmla="*/ 0 h 241"/>
                  <a:gd name="T54" fmla="*/ 0 w 171"/>
                  <a:gd name="T55" fmla="*/ 0 h 241"/>
                  <a:gd name="T56" fmla="*/ 0 w 171"/>
                  <a:gd name="T57" fmla="*/ 0 h 241"/>
                  <a:gd name="T58" fmla="*/ 0 w 171"/>
                  <a:gd name="T59" fmla="*/ 0 h 241"/>
                  <a:gd name="T60" fmla="*/ 0 w 171"/>
                  <a:gd name="T61" fmla="*/ 0 h 241"/>
                  <a:gd name="T62" fmla="*/ 0 w 171"/>
                  <a:gd name="T63" fmla="*/ 0 h 241"/>
                  <a:gd name="T64" fmla="*/ 0 w 171"/>
                  <a:gd name="T65" fmla="*/ 0 h 241"/>
                  <a:gd name="T66" fmla="*/ 0 w 171"/>
                  <a:gd name="T67" fmla="*/ 0 h 241"/>
                  <a:gd name="T68" fmla="*/ 0 w 171"/>
                  <a:gd name="T69" fmla="*/ 0 h 241"/>
                  <a:gd name="T70" fmla="*/ 0 w 171"/>
                  <a:gd name="T71" fmla="*/ 0 h 241"/>
                  <a:gd name="T72" fmla="*/ 0 w 171"/>
                  <a:gd name="T73" fmla="*/ 0 h 241"/>
                  <a:gd name="T74" fmla="*/ 0 w 171"/>
                  <a:gd name="T75" fmla="*/ 0 h 241"/>
                  <a:gd name="T76" fmla="*/ 0 w 171"/>
                  <a:gd name="T77" fmla="*/ 0 h 241"/>
                  <a:gd name="T78" fmla="*/ 0 w 171"/>
                  <a:gd name="T79" fmla="*/ 0 h 241"/>
                  <a:gd name="T80" fmla="*/ 0 w 171"/>
                  <a:gd name="T81" fmla="*/ 0 h 241"/>
                  <a:gd name="T82" fmla="*/ 0 w 171"/>
                  <a:gd name="T83" fmla="*/ 0 h 241"/>
                  <a:gd name="T84" fmla="*/ 0 w 171"/>
                  <a:gd name="T85" fmla="*/ 0 h 241"/>
                  <a:gd name="T86" fmla="*/ 0 w 171"/>
                  <a:gd name="T87" fmla="*/ 0 h 241"/>
                  <a:gd name="T88" fmla="*/ 0 w 171"/>
                  <a:gd name="T89" fmla="*/ 0 h 241"/>
                  <a:gd name="T90" fmla="*/ 0 w 171"/>
                  <a:gd name="T91" fmla="*/ 0 h 24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71"/>
                  <a:gd name="T139" fmla="*/ 0 h 241"/>
                  <a:gd name="T140" fmla="*/ 171 w 171"/>
                  <a:gd name="T141" fmla="*/ 241 h 24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71" h="241">
                    <a:moveTo>
                      <a:pt x="47" y="0"/>
                    </a:moveTo>
                    <a:lnTo>
                      <a:pt x="41" y="0"/>
                    </a:lnTo>
                    <a:lnTo>
                      <a:pt x="37" y="2"/>
                    </a:lnTo>
                    <a:lnTo>
                      <a:pt x="34" y="6"/>
                    </a:lnTo>
                    <a:lnTo>
                      <a:pt x="32" y="12"/>
                    </a:lnTo>
                    <a:lnTo>
                      <a:pt x="0" y="207"/>
                    </a:lnTo>
                    <a:lnTo>
                      <a:pt x="0" y="213"/>
                    </a:lnTo>
                    <a:lnTo>
                      <a:pt x="2" y="217"/>
                    </a:lnTo>
                    <a:lnTo>
                      <a:pt x="6" y="221"/>
                    </a:lnTo>
                    <a:lnTo>
                      <a:pt x="12" y="223"/>
                    </a:lnTo>
                    <a:lnTo>
                      <a:pt x="123" y="241"/>
                    </a:lnTo>
                    <a:lnTo>
                      <a:pt x="129" y="241"/>
                    </a:lnTo>
                    <a:lnTo>
                      <a:pt x="133" y="239"/>
                    </a:lnTo>
                    <a:lnTo>
                      <a:pt x="137" y="235"/>
                    </a:lnTo>
                    <a:lnTo>
                      <a:pt x="139" y="231"/>
                    </a:lnTo>
                    <a:lnTo>
                      <a:pt x="171" y="34"/>
                    </a:lnTo>
                    <a:lnTo>
                      <a:pt x="171" y="28"/>
                    </a:lnTo>
                    <a:lnTo>
                      <a:pt x="169" y="24"/>
                    </a:lnTo>
                    <a:lnTo>
                      <a:pt x="165" y="20"/>
                    </a:lnTo>
                    <a:lnTo>
                      <a:pt x="159" y="18"/>
                    </a:lnTo>
                    <a:lnTo>
                      <a:pt x="47" y="0"/>
                    </a:lnTo>
                    <a:close/>
                    <a:moveTo>
                      <a:pt x="141" y="44"/>
                    </a:moveTo>
                    <a:lnTo>
                      <a:pt x="135" y="76"/>
                    </a:lnTo>
                    <a:lnTo>
                      <a:pt x="127" y="127"/>
                    </a:lnTo>
                    <a:lnTo>
                      <a:pt x="119" y="181"/>
                    </a:lnTo>
                    <a:lnTo>
                      <a:pt x="113" y="213"/>
                    </a:lnTo>
                    <a:lnTo>
                      <a:pt x="105" y="211"/>
                    </a:lnTo>
                    <a:lnTo>
                      <a:pt x="95" y="209"/>
                    </a:lnTo>
                    <a:lnTo>
                      <a:pt x="83" y="207"/>
                    </a:lnTo>
                    <a:lnTo>
                      <a:pt x="71" y="205"/>
                    </a:lnTo>
                    <a:lnTo>
                      <a:pt x="59" y="203"/>
                    </a:lnTo>
                    <a:lnTo>
                      <a:pt x="47" y="201"/>
                    </a:lnTo>
                    <a:lnTo>
                      <a:pt x="37" y="201"/>
                    </a:lnTo>
                    <a:lnTo>
                      <a:pt x="30" y="199"/>
                    </a:lnTo>
                    <a:lnTo>
                      <a:pt x="34" y="167"/>
                    </a:lnTo>
                    <a:lnTo>
                      <a:pt x="41" y="114"/>
                    </a:lnTo>
                    <a:lnTo>
                      <a:pt x="49" y="62"/>
                    </a:lnTo>
                    <a:lnTo>
                      <a:pt x="55" y="30"/>
                    </a:lnTo>
                    <a:lnTo>
                      <a:pt x="63" y="32"/>
                    </a:lnTo>
                    <a:lnTo>
                      <a:pt x="73" y="32"/>
                    </a:lnTo>
                    <a:lnTo>
                      <a:pt x="85" y="34"/>
                    </a:lnTo>
                    <a:lnTo>
                      <a:pt x="99" y="36"/>
                    </a:lnTo>
                    <a:lnTo>
                      <a:pt x="111" y="38"/>
                    </a:lnTo>
                    <a:lnTo>
                      <a:pt x="123" y="40"/>
                    </a:lnTo>
                    <a:lnTo>
                      <a:pt x="133" y="42"/>
                    </a:lnTo>
                    <a:lnTo>
                      <a:pt x="141"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6" name="Freeform 24"/>
              <p:cNvSpPr>
                <a:spLocks noEditPoints="1"/>
              </p:cNvSpPr>
              <p:nvPr/>
            </p:nvSpPr>
            <p:spPr bwMode="auto">
              <a:xfrm>
                <a:off x="5081" y="1310"/>
                <a:ext cx="61" cy="47"/>
              </a:xfrm>
              <a:custGeom>
                <a:avLst/>
                <a:gdLst>
                  <a:gd name="T0" fmla="*/ 0 w 151"/>
                  <a:gd name="T1" fmla="*/ 0 h 117"/>
                  <a:gd name="T2" fmla="*/ 0 w 151"/>
                  <a:gd name="T3" fmla="*/ 0 h 117"/>
                  <a:gd name="T4" fmla="*/ 0 w 151"/>
                  <a:gd name="T5" fmla="*/ 0 h 117"/>
                  <a:gd name="T6" fmla="*/ 0 w 151"/>
                  <a:gd name="T7" fmla="*/ 0 h 117"/>
                  <a:gd name="T8" fmla="*/ 0 w 151"/>
                  <a:gd name="T9" fmla="*/ 0 h 117"/>
                  <a:gd name="T10" fmla="*/ 0 w 151"/>
                  <a:gd name="T11" fmla="*/ 0 h 117"/>
                  <a:gd name="T12" fmla="*/ 0 w 151"/>
                  <a:gd name="T13" fmla="*/ 0 h 117"/>
                  <a:gd name="T14" fmla="*/ 0 w 151"/>
                  <a:gd name="T15" fmla="*/ 0 h 117"/>
                  <a:gd name="T16" fmla="*/ 0 w 151"/>
                  <a:gd name="T17" fmla="*/ 0 h 117"/>
                  <a:gd name="T18" fmla="*/ 0 w 151"/>
                  <a:gd name="T19" fmla="*/ 0 h 117"/>
                  <a:gd name="T20" fmla="*/ 0 w 151"/>
                  <a:gd name="T21" fmla="*/ 0 h 117"/>
                  <a:gd name="T22" fmla="*/ 0 w 151"/>
                  <a:gd name="T23" fmla="*/ 0 h 117"/>
                  <a:gd name="T24" fmla="*/ 0 w 151"/>
                  <a:gd name="T25" fmla="*/ 0 h 117"/>
                  <a:gd name="T26" fmla="*/ 0 w 151"/>
                  <a:gd name="T27" fmla="*/ 0 h 117"/>
                  <a:gd name="T28" fmla="*/ 0 w 151"/>
                  <a:gd name="T29" fmla="*/ 0 h 117"/>
                  <a:gd name="T30" fmla="*/ 0 w 151"/>
                  <a:gd name="T31" fmla="*/ 0 h 117"/>
                  <a:gd name="T32" fmla="*/ 0 w 151"/>
                  <a:gd name="T33" fmla="*/ 0 h 117"/>
                  <a:gd name="T34" fmla="*/ 0 w 151"/>
                  <a:gd name="T35" fmla="*/ 0 h 117"/>
                  <a:gd name="T36" fmla="*/ 0 w 151"/>
                  <a:gd name="T37" fmla="*/ 0 h 117"/>
                  <a:gd name="T38" fmla="*/ 0 w 151"/>
                  <a:gd name="T39" fmla="*/ 0 h 117"/>
                  <a:gd name="T40" fmla="*/ 0 w 151"/>
                  <a:gd name="T41" fmla="*/ 0 h 117"/>
                  <a:gd name="T42" fmla="*/ 0 w 151"/>
                  <a:gd name="T43" fmla="*/ 0 h 117"/>
                  <a:gd name="T44" fmla="*/ 0 w 151"/>
                  <a:gd name="T45" fmla="*/ 0 h 117"/>
                  <a:gd name="T46" fmla="*/ 0 w 151"/>
                  <a:gd name="T47" fmla="*/ 0 h 117"/>
                  <a:gd name="T48" fmla="*/ 0 w 151"/>
                  <a:gd name="T49" fmla="*/ 0 h 117"/>
                  <a:gd name="T50" fmla="*/ 0 w 151"/>
                  <a:gd name="T51" fmla="*/ 0 h 117"/>
                  <a:gd name="T52" fmla="*/ 0 w 151"/>
                  <a:gd name="T53" fmla="*/ 0 h 117"/>
                  <a:gd name="T54" fmla="*/ 0 w 151"/>
                  <a:gd name="T55" fmla="*/ 0 h 117"/>
                  <a:gd name="T56" fmla="*/ 0 w 151"/>
                  <a:gd name="T57" fmla="*/ 0 h 117"/>
                  <a:gd name="T58" fmla="*/ 0 w 151"/>
                  <a:gd name="T59" fmla="*/ 0 h 117"/>
                  <a:gd name="T60" fmla="*/ 0 w 151"/>
                  <a:gd name="T61" fmla="*/ 0 h 117"/>
                  <a:gd name="T62" fmla="*/ 0 w 151"/>
                  <a:gd name="T63" fmla="*/ 0 h 117"/>
                  <a:gd name="T64" fmla="*/ 0 w 151"/>
                  <a:gd name="T65" fmla="*/ 0 h 117"/>
                  <a:gd name="T66" fmla="*/ 0 w 151"/>
                  <a:gd name="T67" fmla="*/ 0 h 117"/>
                  <a:gd name="T68" fmla="*/ 0 w 151"/>
                  <a:gd name="T69" fmla="*/ 0 h 117"/>
                  <a:gd name="T70" fmla="*/ 0 w 151"/>
                  <a:gd name="T71" fmla="*/ 0 h 117"/>
                  <a:gd name="T72" fmla="*/ 0 w 151"/>
                  <a:gd name="T73" fmla="*/ 0 h 117"/>
                  <a:gd name="T74" fmla="*/ 0 w 151"/>
                  <a:gd name="T75" fmla="*/ 0 h 117"/>
                  <a:gd name="T76" fmla="*/ 0 w 151"/>
                  <a:gd name="T77" fmla="*/ 0 h 117"/>
                  <a:gd name="T78" fmla="*/ 0 w 151"/>
                  <a:gd name="T79" fmla="*/ 0 h 117"/>
                  <a:gd name="T80" fmla="*/ 0 w 151"/>
                  <a:gd name="T81" fmla="*/ 0 h 117"/>
                  <a:gd name="T82" fmla="*/ 0 w 151"/>
                  <a:gd name="T83" fmla="*/ 0 h 117"/>
                  <a:gd name="T84" fmla="*/ 0 w 151"/>
                  <a:gd name="T85" fmla="*/ 0 h 117"/>
                  <a:gd name="T86" fmla="*/ 0 w 151"/>
                  <a:gd name="T87" fmla="*/ 0 h 117"/>
                  <a:gd name="T88" fmla="*/ 0 w 151"/>
                  <a:gd name="T89" fmla="*/ 0 h 117"/>
                  <a:gd name="T90" fmla="*/ 0 w 151"/>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7"/>
                  <a:gd name="T140" fmla="*/ 151 w 151"/>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7">
                    <a:moveTo>
                      <a:pt x="28" y="0"/>
                    </a:moveTo>
                    <a:lnTo>
                      <a:pt x="22" y="0"/>
                    </a:lnTo>
                    <a:lnTo>
                      <a:pt x="18" y="2"/>
                    </a:lnTo>
                    <a:lnTo>
                      <a:pt x="14" y="6"/>
                    </a:lnTo>
                    <a:lnTo>
                      <a:pt x="12" y="12"/>
                    </a:lnTo>
                    <a:lnTo>
                      <a:pt x="0" y="83"/>
                    </a:lnTo>
                    <a:lnTo>
                      <a:pt x="0" y="89"/>
                    </a:lnTo>
                    <a:lnTo>
                      <a:pt x="2" y="93"/>
                    </a:lnTo>
                    <a:lnTo>
                      <a:pt x="6" y="97"/>
                    </a:lnTo>
                    <a:lnTo>
                      <a:pt x="12" y="99"/>
                    </a:lnTo>
                    <a:lnTo>
                      <a:pt x="123" y="117"/>
                    </a:lnTo>
                    <a:lnTo>
                      <a:pt x="129" y="117"/>
                    </a:lnTo>
                    <a:lnTo>
                      <a:pt x="133" y="115"/>
                    </a:lnTo>
                    <a:lnTo>
                      <a:pt x="137" y="111"/>
                    </a:lnTo>
                    <a:lnTo>
                      <a:pt x="139" y="105"/>
                    </a:lnTo>
                    <a:lnTo>
                      <a:pt x="151" y="34"/>
                    </a:lnTo>
                    <a:lnTo>
                      <a:pt x="151" y="30"/>
                    </a:lnTo>
                    <a:lnTo>
                      <a:pt x="149" y="24"/>
                    </a:lnTo>
                    <a:lnTo>
                      <a:pt x="145" y="20"/>
                    </a:lnTo>
                    <a:lnTo>
                      <a:pt x="139" y="18"/>
                    </a:lnTo>
                    <a:lnTo>
                      <a:pt x="28" y="0"/>
                    </a:lnTo>
                    <a:close/>
                    <a:moveTo>
                      <a:pt x="121" y="44"/>
                    </a:moveTo>
                    <a:lnTo>
                      <a:pt x="119" y="53"/>
                    </a:lnTo>
                    <a:lnTo>
                      <a:pt x="117" y="65"/>
                    </a:lnTo>
                    <a:lnTo>
                      <a:pt x="115" y="77"/>
                    </a:lnTo>
                    <a:lnTo>
                      <a:pt x="113" y="87"/>
                    </a:lnTo>
                    <a:lnTo>
                      <a:pt x="105" y="85"/>
                    </a:lnTo>
                    <a:lnTo>
                      <a:pt x="95" y="85"/>
                    </a:lnTo>
                    <a:lnTo>
                      <a:pt x="83" y="83"/>
                    </a:lnTo>
                    <a:lnTo>
                      <a:pt x="71" y="81"/>
                    </a:lnTo>
                    <a:lnTo>
                      <a:pt x="59" y="79"/>
                    </a:lnTo>
                    <a:lnTo>
                      <a:pt x="48" y="77"/>
                    </a:lnTo>
                    <a:lnTo>
                      <a:pt x="38" y="75"/>
                    </a:lnTo>
                    <a:lnTo>
                      <a:pt x="30" y="73"/>
                    </a:lnTo>
                    <a:lnTo>
                      <a:pt x="32" y="63"/>
                    </a:lnTo>
                    <a:lnTo>
                      <a:pt x="34" y="51"/>
                    </a:lnTo>
                    <a:lnTo>
                      <a:pt x="34" y="42"/>
                    </a:lnTo>
                    <a:lnTo>
                      <a:pt x="36" y="30"/>
                    </a:lnTo>
                    <a:lnTo>
                      <a:pt x="44" y="32"/>
                    </a:lnTo>
                    <a:lnTo>
                      <a:pt x="54" y="34"/>
                    </a:lnTo>
                    <a:lnTo>
                      <a:pt x="65" y="36"/>
                    </a:lnTo>
                    <a:lnTo>
                      <a:pt x="79" y="38"/>
                    </a:lnTo>
                    <a:lnTo>
                      <a:pt x="91" y="40"/>
                    </a:lnTo>
                    <a:lnTo>
                      <a:pt x="103" y="42"/>
                    </a:lnTo>
                    <a:lnTo>
                      <a:pt x="113" y="42"/>
                    </a:lnTo>
                    <a:lnTo>
                      <a:pt x="121"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7" name="Freeform 25"/>
              <p:cNvSpPr>
                <a:spLocks noEditPoints="1"/>
              </p:cNvSpPr>
              <p:nvPr/>
            </p:nvSpPr>
            <p:spPr bwMode="auto">
              <a:xfrm>
                <a:off x="5149" y="1321"/>
                <a:ext cx="60" cy="47"/>
              </a:xfrm>
              <a:custGeom>
                <a:avLst/>
                <a:gdLst>
                  <a:gd name="T0" fmla="*/ 0 w 151"/>
                  <a:gd name="T1" fmla="*/ 0 h 117"/>
                  <a:gd name="T2" fmla="*/ 0 w 151"/>
                  <a:gd name="T3" fmla="*/ 0 h 117"/>
                  <a:gd name="T4" fmla="*/ 0 w 151"/>
                  <a:gd name="T5" fmla="*/ 0 h 117"/>
                  <a:gd name="T6" fmla="*/ 0 w 151"/>
                  <a:gd name="T7" fmla="*/ 0 h 117"/>
                  <a:gd name="T8" fmla="*/ 0 w 151"/>
                  <a:gd name="T9" fmla="*/ 0 h 117"/>
                  <a:gd name="T10" fmla="*/ 0 w 151"/>
                  <a:gd name="T11" fmla="*/ 0 h 117"/>
                  <a:gd name="T12" fmla="*/ 0 w 151"/>
                  <a:gd name="T13" fmla="*/ 0 h 117"/>
                  <a:gd name="T14" fmla="*/ 0 w 151"/>
                  <a:gd name="T15" fmla="*/ 0 h 117"/>
                  <a:gd name="T16" fmla="*/ 0 w 151"/>
                  <a:gd name="T17" fmla="*/ 0 h 117"/>
                  <a:gd name="T18" fmla="*/ 0 w 151"/>
                  <a:gd name="T19" fmla="*/ 0 h 117"/>
                  <a:gd name="T20" fmla="*/ 0 w 151"/>
                  <a:gd name="T21" fmla="*/ 0 h 117"/>
                  <a:gd name="T22" fmla="*/ 0 w 151"/>
                  <a:gd name="T23" fmla="*/ 0 h 117"/>
                  <a:gd name="T24" fmla="*/ 0 w 151"/>
                  <a:gd name="T25" fmla="*/ 0 h 117"/>
                  <a:gd name="T26" fmla="*/ 0 w 151"/>
                  <a:gd name="T27" fmla="*/ 0 h 117"/>
                  <a:gd name="T28" fmla="*/ 0 w 151"/>
                  <a:gd name="T29" fmla="*/ 0 h 117"/>
                  <a:gd name="T30" fmla="*/ 0 w 151"/>
                  <a:gd name="T31" fmla="*/ 0 h 117"/>
                  <a:gd name="T32" fmla="*/ 0 w 151"/>
                  <a:gd name="T33" fmla="*/ 0 h 117"/>
                  <a:gd name="T34" fmla="*/ 0 w 151"/>
                  <a:gd name="T35" fmla="*/ 0 h 117"/>
                  <a:gd name="T36" fmla="*/ 0 w 151"/>
                  <a:gd name="T37" fmla="*/ 0 h 117"/>
                  <a:gd name="T38" fmla="*/ 0 w 151"/>
                  <a:gd name="T39" fmla="*/ 0 h 117"/>
                  <a:gd name="T40" fmla="*/ 0 w 151"/>
                  <a:gd name="T41" fmla="*/ 0 h 117"/>
                  <a:gd name="T42" fmla="*/ 0 w 151"/>
                  <a:gd name="T43" fmla="*/ 0 h 117"/>
                  <a:gd name="T44" fmla="*/ 0 w 151"/>
                  <a:gd name="T45" fmla="*/ 0 h 117"/>
                  <a:gd name="T46" fmla="*/ 0 w 151"/>
                  <a:gd name="T47" fmla="*/ 0 h 117"/>
                  <a:gd name="T48" fmla="*/ 0 w 151"/>
                  <a:gd name="T49" fmla="*/ 0 h 117"/>
                  <a:gd name="T50" fmla="*/ 0 w 151"/>
                  <a:gd name="T51" fmla="*/ 0 h 117"/>
                  <a:gd name="T52" fmla="*/ 0 w 151"/>
                  <a:gd name="T53" fmla="*/ 0 h 117"/>
                  <a:gd name="T54" fmla="*/ 0 w 151"/>
                  <a:gd name="T55" fmla="*/ 0 h 117"/>
                  <a:gd name="T56" fmla="*/ 0 w 151"/>
                  <a:gd name="T57" fmla="*/ 0 h 117"/>
                  <a:gd name="T58" fmla="*/ 0 w 151"/>
                  <a:gd name="T59" fmla="*/ 0 h 117"/>
                  <a:gd name="T60" fmla="*/ 0 w 151"/>
                  <a:gd name="T61" fmla="*/ 0 h 117"/>
                  <a:gd name="T62" fmla="*/ 0 w 151"/>
                  <a:gd name="T63" fmla="*/ 0 h 117"/>
                  <a:gd name="T64" fmla="*/ 0 w 151"/>
                  <a:gd name="T65" fmla="*/ 0 h 117"/>
                  <a:gd name="T66" fmla="*/ 0 w 151"/>
                  <a:gd name="T67" fmla="*/ 0 h 117"/>
                  <a:gd name="T68" fmla="*/ 0 w 151"/>
                  <a:gd name="T69" fmla="*/ 0 h 117"/>
                  <a:gd name="T70" fmla="*/ 0 w 151"/>
                  <a:gd name="T71" fmla="*/ 0 h 117"/>
                  <a:gd name="T72" fmla="*/ 0 w 151"/>
                  <a:gd name="T73" fmla="*/ 0 h 117"/>
                  <a:gd name="T74" fmla="*/ 0 w 151"/>
                  <a:gd name="T75" fmla="*/ 0 h 117"/>
                  <a:gd name="T76" fmla="*/ 0 w 151"/>
                  <a:gd name="T77" fmla="*/ 0 h 117"/>
                  <a:gd name="T78" fmla="*/ 0 w 151"/>
                  <a:gd name="T79" fmla="*/ 0 h 117"/>
                  <a:gd name="T80" fmla="*/ 0 w 151"/>
                  <a:gd name="T81" fmla="*/ 0 h 117"/>
                  <a:gd name="T82" fmla="*/ 0 w 151"/>
                  <a:gd name="T83" fmla="*/ 0 h 117"/>
                  <a:gd name="T84" fmla="*/ 0 w 151"/>
                  <a:gd name="T85" fmla="*/ 0 h 117"/>
                  <a:gd name="T86" fmla="*/ 0 w 151"/>
                  <a:gd name="T87" fmla="*/ 0 h 117"/>
                  <a:gd name="T88" fmla="*/ 0 w 151"/>
                  <a:gd name="T89" fmla="*/ 0 h 117"/>
                  <a:gd name="T90" fmla="*/ 0 w 151"/>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7"/>
                  <a:gd name="T140" fmla="*/ 151 w 151"/>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7">
                    <a:moveTo>
                      <a:pt x="28" y="0"/>
                    </a:moveTo>
                    <a:lnTo>
                      <a:pt x="22" y="0"/>
                    </a:lnTo>
                    <a:lnTo>
                      <a:pt x="18" y="2"/>
                    </a:lnTo>
                    <a:lnTo>
                      <a:pt x="14" y="6"/>
                    </a:lnTo>
                    <a:lnTo>
                      <a:pt x="12" y="12"/>
                    </a:lnTo>
                    <a:lnTo>
                      <a:pt x="0" y="83"/>
                    </a:lnTo>
                    <a:lnTo>
                      <a:pt x="0" y="87"/>
                    </a:lnTo>
                    <a:lnTo>
                      <a:pt x="4" y="93"/>
                    </a:lnTo>
                    <a:lnTo>
                      <a:pt x="6" y="97"/>
                    </a:lnTo>
                    <a:lnTo>
                      <a:pt x="12" y="99"/>
                    </a:lnTo>
                    <a:lnTo>
                      <a:pt x="123" y="117"/>
                    </a:lnTo>
                    <a:lnTo>
                      <a:pt x="129" y="117"/>
                    </a:lnTo>
                    <a:lnTo>
                      <a:pt x="135" y="113"/>
                    </a:lnTo>
                    <a:lnTo>
                      <a:pt x="137" y="111"/>
                    </a:lnTo>
                    <a:lnTo>
                      <a:pt x="139" y="105"/>
                    </a:lnTo>
                    <a:lnTo>
                      <a:pt x="151" y="33"/>
                    </a:lnTo>
                    <a:lnTo>
                      <a:pt x="151" y="27"/>
                    </a:lnTo>
                    <a:lnTo>
                      <a:pt x="149" y="21"/>
                    </a:lnTo>
                    <a:lnTo>
                      <a:pt x="145" y="19"/>
                    </a:lnTo>
                    <a:lnTo>
                      <a:pt x="139" y="18"/>
                    </a:lnTo>
                    <a:lnTo>
                      <a:pt x="28" y="0"/>
                    </a:lnTo>
                    <a:close/>
                    <a:moveTo>
                      <a:pt x="121" y="41"/>
                    </a:moveTo>
                    <a:lnTo>
                      <a:pt x="119" y="53"/>
                    </a:lnTo>
                    <a:lnTo>
                      <a:pt x="119" y="63"/>
                    </a:lnTo>
                    <a:lnTo>
                      <a:pt x="117" y="75"/>
                    </a:lnTo>
                    <a:lnTo>
                      <a:pt x="115" y="87"/>
                    </a:lnTo>
                    <a:lnTo>
                      <a:pt x="107" y="85"/>
                    </a:lnTo>
                    <a:lnTo>
                      <a:pt x="97" y="83"/>
                    </a:lnTo>
                    <a:lnTo>
                      <a:pt x="85" y="81"/>
                    </a:lnTo>
                    <a:lnTo>
                      <a:pt x="73" y="79"/>
                    </a:lnTo>
                    <a:lnTo>
                      <a:pt x="59" y="77"/>
                    </a:lnTo>
                    <a:lnTo>
                      <a:pt x="48" y="75"/>
                    </a:lnTo>
                    <a:lnTo>
                      <a:pt x="38" y="75"/>
                    </a:lnTo>
                    <a:lnTo>
                      <a:pt x="30" y="73"/>
                    </a:lnTo>
                    <a:lnTo>
                      <a:pt x="32" y="63"/>
                    </a:lnTo>
                    <a:lnTo>
                      <a:pt x="34" y="51"/>
                    </a:lnTo>
                    <a:lnTo>
                      <a:pt x="36" y="39"/>
                    </a:lnTo>
                    <a:lnTo>
                      <a:pt x="38" y="29"/>
                    </a:lnTo>
                    <a:lnTo>
                      <a:pt x="46" y="31"/>
                    </a:lnTo>
                    <a:lnTo>
                      <a:pt x="55" y="31"/>
                    </a:lnTo>
                    <a:lnTo>
                      <a:pt x="67" y="33"/>
                    </a:lnTo>
                    <a:lnTo>
                      <a:pt x="79" y="35"/>
                    </a:lnTo>
                    <a:lnTo>
                      <a:pt x="91" y="37"/>
                    </a:lnTo>
                    <a:lnTo>
                      <a:pt x="103" y="39"/>
                    </a:lnTo>
                    <a:lnTo>
                      <a:pt x="113" y="39"/>
                    </a:lnTo>
                    <a:lnTo>
                      <a:pt x="12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8" name="Freeform 26"/>
              <p:cNvSpPr>
                <a:spLocks noEditPoints="1"/>
              </p:cNvSpPr>
              <p:nvPr/>
            </p:nvSpPr>
            <p:spPr bwMode="auto">
              <a:xfrm>
                <a:off x="5317" y="1139"/>
                <a:ext cx="61" cy="47"/>
              </a:xfrm>
              <a:custGeom>
                <a:avLst/>
                <a:gdLst>
                  <a:gd name="T0" fmla="*/ 0 w 151"/>
                  <a:gd name="T1" fmla="*/ 0 h 117"/>
                  <a:gd name="T2" fmla="*/ 0 w 151"/>
                  <a:gd name="T3" fmla="*/ 0 h 117"/>
                  <a:gd name="T4" fmla="*/ 0 w 151"/>
                  <a:gd name="T5" fmla="*/ 0 h 117"/>
                  <a:gd name="T6" fmla="*/ 0 w 151"/>
                  <a:gd name="T7" fmla="*/ 0 h 117"/>
                  <a:gd name="T8" fmla="*/ 0 w 151"/>
                  <a:gd name="T9" fmla="*/ 0 h 117"/>
                  <a:gd name="T10" fmla="*/ 0 w 151"/>
                  <a:gd name="T11" fmla="*/ 0 h 117"/>
                  <a:gd name="T12" fmla="*/ 0 w 151"/>
                  <a:gd name="T13" fmla="*/ 0 h 117"/>
                  <a:gd name="T14" fmla="*/ 0 w 151"/>
                  <a:gd name="T15" fmla="*/ 0 h 117"/>
                  <a:gd name="T16" fmla="*/ 0 w 151"/>
                  <a:gd name="T17" fmla="*/ 0 h 117"/>
                  <a:gd name="T18" fmla="*/ 0 w 151"/>
                  <a:gd name="T19" fmla="*/ 0 h 117"/>
                  <a:gd name="T20" fmla="*/ 0 w 151"/>
                  <a:gd name="T21" fmla="*/ 0 h 117"/>
                  <a:gd name="T22" fmla="*/ 0 w 151"/>
                  <a:gd name="T23" fmla="*/ 0 h 117"/>
                  <a:gd name="T24" fmla="*/ 0 w 151"/>
                  <a:gd name="T25" fmla="*/ 0 h 117"/>
                  <a:gd name="T26" fmla="*/ 0 w 151"/>
                  <a:gd name="T27" fmla="*/ 0 h 117"/>
                  <a:gd name="T28" fmla="*/ 0 w 151"/>
                  <a:gd name="T29" fmla="*/ 0 h 117"/>
                  <a:gd name="T30" fmla="*/ 0 w 151"/>
                  <a:gd name="T31" fmla="*/ 0 h 117"/>
                  <a:gd name="T32" fmla="*/ 0 w 151"/>
                  <a:gd name="T33" fmla="*/ 0 h 117"/>
                  <a:gd name="T34" fmla="*/ 0 w 151"/>
                  <a:gd name="T35" fmla="*/ 0 h 117"/>
                  <a:gd name="T36" fmla="*/ 0 w 151"/>
                  <a:gd name="T37" fmla="*/ 0 h 117"/>
                  <a:gd name="T38" fmla="*/ 0 w 151"/>
                  <a:gd name="T39" fmla="*/ 0 h 117"/>
                  <a:gd name="T40" fmla="*/ 0 w 151"/>
                  <a:gd name="T41" fmla="*/ 0 h 117"/>
                  <a:gd name="T42" fmla="*/ 0 w 151"/>
                  <a:gd name="T43" fmla="*/ 0 h 117"/>
                  <a:gd name="T44" fmla="*/ 0 w 151"/>
                  <a:gd name="T45" fmla="*/ 0 h 117"/>
                  <a:gd name="T46" fmla="*/ 0 w 151"/>
                  <a:gd name="T47" fmla="*/ 0 h 117"/>
                  <a:gd name="T48" fmla="*/ 0 w 151"/>
                  <a:gd name="T49" fmla="*/ 0 h 117"/>
                  <a:gd name="T50" fmla="*/ 0 w 151"/>
                  <a:gd name="T51" fmla="*/ 0 h 117"/>
                  <a:gd name="T52" fmla="*/ 0 w 151"/>
                  <a:gd name="T53" fmla="*/ 0 h 117"/>
                  <a:gd name="T54" fmla="*/ 0 w 151"/>
                  <a:gd name="T55" fmla="*/ 0 h 117"/>
                  <a:gd name="T56" fmla="*/ 0 w 151"/>
                  <a:gd name="T57" fmla="*/ 0 h 117"/>
                  <a:gd name="T58" fmla="*/ 0 w 151"/>
                  <a:gd name="T59" fmla="*/ 0 h 117"/>
                  <a:gd name="T60" fmla="*/ 0 w 151"/>
                  <a:gd name="T61" fmla="*/ 0 h 117"/>
                  <a:gd name="T62" fmla="*/ 0 w 151"/>
                  <a:gd name="T63" fmla="*/ 0 h 117"/>
                  <a:gd name="T64" fmla="*/ 0 w 151"/>
                  <a:gd name="T65" fmla="*/ 0 h 117"/>
                  <a:gd name="T66" fmla="*/ 0 w 151"/>
                  <a:gd name="T67" fmla="*/ 0 h 117"/>
                  <a:gd name="T68" fmla="*/ 0 w 151"/>
                  <a:gd name="T69" fmla="*/ 0 h 117"/>
                  <a:gd name="T70" fmla="*/ 0 w 151"/>
                  <a:gd name="T71" fmla="*/ 0 h 117"/>
                  <a:gd name="T72" fmla="*/ 0 w 151"/>
                  <a:gd name="T73" fmla="*/ 0 h 117"/>
                  <a:gd name="T74" fmla="*/ 0 w 151"/>
                  <a:gd name="T75" fmla="*/ 0 h 117"/>
                  <a:gd name="T76" fmla="*/ 0 w 151"/>
                  <a:gd name="T77" fmla="*/ 0 h 117"/>
                  <a:gd name="T78" fmla="*/ 0 w 151"/>
                  <a:gd name="T79" fmla="*/ 0 h 117"/>
                  <a:gd name="T80" fmla="*/ 0 w 151"/>
                  <a:gd name="T81" fmla="*/ 0 h 117"/>
                  <a:gd name="T82" fmla="*/ 0 w 151"/>
                  <a:gd name="T83" fmla="*/ 0 h 117"/>
                  <a:gd name="T84" fmla="*/ 0 w 151"/>
                  <a:gd name="T85" fmla="*/ 0 h 117"/>
                  <a:gd name="T86" fmla="*/ 0 w 151"/>
                  <a:gd name="T87" fmla="*/ 0 h 117"/>
                  <a:gd name="T88" fmla="*/ 0 w 151"/>
                  <a:gd name="T89" fmla="*/ 0 h 117"/>
                  <a:gd name="T90" fmla="*/ 0 w 151"/>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7"/>
                  <a:gd name="T140" fmla="*/ 151 w 151"/>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7">
                    <a:moveTo>
                      <a:pt x="28" y="0"/>
                    </a:moveTo>
                    <a:lnTo>
                      <a:pt x="22" y="0"/>
                    </a:lnTo>
                    <a:lnTo>
                      <a:pt x="18" y="2"/>
                    </a:lnTo>
                    <a:lnTo>
                      <a:pt x="14" y="6"/>
                    </a:lnTo>
                    <a:lnTo>
                      <a:pt x="12" y="12"/>
                    </a:lnTo>
                    <a:lnTo>
                      <a:pt x="0" y="83"/>
                    </a:lnTo>
                    <a:lnTo>
                      <a:pt x="0" y="89"/>
                    </a:lnTo>
                    <a:lnTo>
                      <a:pt x="4" y="93"/>
                    </a:lnTo>
                    <a:lnTo>
                      <a:pt x="6" y="97"/>
                    </a:lnTo>
                    <a:lnTo>
                      <a:pt x="12" y="99"/>
                    </a:lnTo>
                    <a:lnTo>
                      <a:pt x="123" y="117"/>
                    </a:lnTo>
                    <a:lnTo>
                      <a:pt x="129" y="117"/>
                    </a:lnTo>
                    <a:lnTo>
                      <a:pt x="135" y="113"/>
                    </a:lnTo>
                    <a:lnTo>
                      <a:pt x="137" y="111"/>
                    </a:lnTo>
                    <a:lnTo>
                      <a:pt x="139" y="105"/>
                    </a:lnTo>
                    <a:lnTo>
                      <a:pt x="151" y="34"/>
                    </a:lnTo>
                    <a:lnTo>
                      <a:pt x="151" y="28"/>
                    </a:lnTo>
                    <a:lnTo>
                      <a:pt x="149" y="24"/>
                    </a:lnTo>
                    <a:lnTo>
                      <a:pt x="145" y="20"/>
                    </a:lnTo>
                    <a:lnTo>
                      <a:pt x="139" y="18"/>
                    </a:lnTo>
                    <a:lnTo>
                      <a:pt x="28" y="0"/>
                    </a:lnTo>
                    <a:close/>
                    <a:moveTo>
                      <a:pt x="121" y="44"/>
                    </a:moveTo>
                    <a:lnTo>
                      <a:pt x="119" y="54"/>
                    </a:lnTo>
                    <a:lnTo>
                      <a:pt x="119" y="66"/>
                    </a:lnTo>
                    <a:lnTo>
                      <a:pt x="117" y="78"/>
                    </a:lnTo>
                    <a:lnTo>
                      <a:pt x="115" y="87"/>
                    </a:lnTo>
                    <a:lnTo>
                      <a:pt x="107" y="85"/>
                    </a:lnTo>
                    <a:lnTo>
                      <a:pt x="98" y="83"/>
                    </a:lnTo>
                    <a:lnTo>
                      <a:pt x="86" y="82"/>
                    </a:lnTo>
                    <a:lnTo>
                      <a:pt x="74" y="80"/>
                    </a:lnTo>
                    <a:lnTo>
                      <a:pt x="60" y="80"/>
                    </a:lnTo>
                    <a:lnTo>
                      <a:pt x="48" y="78"/>
                    </a:lnTo>
                    <a:lnTo>
                      <a:pt x="38" y="76"/>
                    </a:lnTo>
                    <a:lnTo>
                      <a:pt x="30" y="74"/>
                    </a:lnTo>
                    <a:lnTo>
                      <a:pt x="32" y="64"/>
                    </a:lnTo>
                    <a:lnTo>
                      <a:pt x="34" y="52"/>
                    </a:lnTo>
                    <a:lnTo>
                      <a:pt x="36" y="40"/>
                    </a:lnTo>
                    <a:lnTo>
                      <a:pt x="38" y="30"/>
                    </a:lnTo>
                    <a:lnTo>
                      <a:pt x="46" y="32"/>
                    </a:lnTo>
                    <a:lnTo>
                      <a:pt x="56" y="32"/>
                    </a:lnTo>
                    <a:lnTo>
                      <a:pt x="68" y="34"/>
                    </a:lnTo>
                    <a:lnTo>
                      <a:pt x="80" y="36"/>
                    </a:lnTo>
                    <a:lnTo>
                      <a:pt x="92" y="38"/>
                    </a:lnTo>
                    <a:lnTo>
                      <a:pt x="103" y="40"/>
                    </a:lnTo>
                    <a:lnTo>
                      <a:pt x="113" y="42"/>
                    </a:lnTo>
                    <a:lnTo>
                      <a:pt x="121"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9" name="Freeform 27"/>
              <p:cNvSpPr>
                <a:spLocks noEditPoints="1"/>
              </p:cNvSpPr>
              <p:nvPr/>
            </p:nvSpPr>
            <p:spPr bwMode="auto">
              <a:xfrm>
                <a:off x="5309" y="1190"/>
                <a:ext cx="61" cy="47"/>
              </a:xfrm>
              <a:custGeom>
                <a:avLst/>
                <a:gdLst>
                  <a:gd name="T0" fmla="*/ 0 w 151"/>
                  <a:gd name="T1" fmla="*/ 0 h 118"/>
                  <a:gd name="T2" fmla="*/ 0 w 151"/>
                  <a:gd name="T3" fmla="*/ 0 h 118"/>
                  <a:gd name="T4" fmla="*/ 0 w 151"/>
                  <a:gd name="T5" fmla="*/ 0 h 118"/>
                  <a:gd name="T6" fmla="*/ 0 w 151"/>
                  <a:gd name="T7" fmla="*/ 0 h 118"/>
                  <a:gd name="T8" fmla="*/ 0 w 151"/>
                  <a:gd name="T9" fmla="*/ 0 h 118"/>
                  <a:gd name="T10" fmla="*/ 0 w 151"/>
                  <a:gd name="T11" fmla="*/ 0 h 118"/>
                  <a:gd name="T12" fmla="*/ 0 w 151"/>
                  <a:gd name="T13" fmla="*/ 0 h 118"/>
                  <a:gd name="T14" fmla="*/ 0 w 151"/>
                  <a:gd name="T15" fmla="*/ 0 h 118"/>
                  <a:gd name="T16" fmla="*/ 0 w 151"/>
                  <a:gd name="T17" fmla="*/ 0 h 118"/>
                  <a:gd name="T18" fmla="*/ 0 w 151"/>
                  <a:gd name="T19" fmla="*/ 0 h 118"/>
                  <a:gd name="T20" fmla="*/ 0 w 151"/>
                  <a:gd name="T21" fmla="*/ 0 h 118"/>
                  <a:gd name="T22" fmla="*/ 0 w 151"/>
                  <a:gd name="T23" fmla="*/ 0 h 118"/>
                  <a:gd name="T24" fmla="*/ 0 w 151"/>
                  <a:gd name="T25" fmla="*/ 0 h 118"/>
                  <a:gd name="T26" fmla="*/ 0 w 151"/>
                  <a:gd name="T27" fmla="*/ 0 h 118"/>
                  <a:gd name="T28" fmla="*/ 0 w 151"/>
                  <a:gd name="T29" fmla="*/ 0 h 118"/>
                  <a:gd name="T30" fmla="*/ 0 w 151"/>
                  <a:gd name="T31" fmla="*/ 0 h 118"/>
                  <a:gd name="T32" fmla="*/ 0 w 151"/>
                  <a:gd name="T33" fmla="*/ 0 h 118"/>
                  <a:gd name="T34" fmla="*/ 0 w 151"/>
                  <a:gd name="T35" fmla="*/ 0 h 118"/>
                  <a:gd name="T36" fmla="*/ 0 w 151"/>
                  <a:gd name="T37" fmla="*/ 0 h 118"/>
                  <a:gd name="T38" fmla="*/ 0 w 151"/>
                  <a:gd name="T39" fmla="*/ 0 h 118"/>
                  <a:gd name="T40" fmla="*/ 0 w 151"/>
                  <a:gd name="T41" fmla="*/ 0 h 118"/>
                  <a:gd name="T42" fmla="*/ 0 w 151"/>
                  <a:gd name="T43" fmla="*/ 0 h 118"/>
                  <a:gd name="T44" fmla="*/ 0 w 151"/>
                  <a:gd name="T45" fmla="*/ 0 h 118"/>
                  <a:gd name="T46" fmla="*/ 0 w 151"/>
                  <a:gd name="T47" fmla="*/ 0 h 118"/>
                  <a:gd name="T48" fmla="*/ 0 w 151"/>
                  <a:gd name="T49" fmla="*/ 0 h 118"/>
                  <a:gd name="T50" fmla="*/ 0 w 151"/>
                  <a:gd name="T51" fmla="*/ 0 h 118"/>
                  <a:gd name="T52" fmla="*/ 0 w 151"/>
                  <a:gd name="T53" fmla="*/ 0 h 118"/>
                  <a:gd name="T54" fmla="*/ 0 w 151"/>
                  <a:gd name="T55" fmla="*/ 0 h 118"/>
                  <a:gd name="T56" fmla="*/ 0 w 151"/>
                  <a:gd name="T57" fmla="*/ 0 h 118"/>
                  <a:gd name="T58" fmla="*/ 0 w 151"/>
                  <a:gd name="T59" fmla="*/ 0 h 118"/>
                  <a:gd name="T60" fmla="*/ 0 w 151"/>
                  <a:gd name="T61" fmla="*/ 0 h 118"/>
                  <a:gd name="T62" fmla="*/ 0 w 151"/>
                  <a:gd name="T63" fmla="*/ 0 h 118"/>
                  <a:gd name="T64" fmla="*/ 0 w 151"/>
                  <a:gd name="T65" fmla="*/ 0 h 118"/>
                  <a:gd name="T66" fmla="*/ 0 w 151"/>
                  <a:gd name="T67" fmla="*/ 0 h 118"/>
                  <a:gd name="T68" fmla="*/ 0 w 151"/>
                  <a:gd name="T69" fmla="*/ 0 h 118"/>
                  <a:gd name="T70" fmla="*/ 0 w 151"/>
                  <a:gd name="T71" fmla="*/ 0 h 118"/>
                  <a:gd name="T72" fmla="*/ 0 w 151"/>
                  <a:gd name="T73" fmla="*/ 0 h 118"/>
                  <a:gd name="T74" fmla="*/ 0 w 151"/>
                  <a:gd name="T75" fmla="*/ 0 h 118"/>
                  <a:gd name="T76" fmla="*/ 0 w 151"/>
                  <a:gd name="T77" fmla="*/ 0 h 118"/>
                  <a:gd name="T78" fmla="*/ 0 w 151"/>
                  <a:gd name="T79" fmla="*/ 0 h 118"/>
                  <a:gd name="T80" fmla="*/ 0 w 151"/>
                  <a:gd name="T81" fmla="*/ 0 h 118"/>
                  <a:gd name="T82" fmla="*/ 0 w 151"/>
                  <a:gd name="T83" fmla="*/ 0 h 118"/>
                  <a:gd name="T84" fmla="*/ 0 w 151"/>
                  <a:gd name="T85" fmla="*/ 0 h 118"/>
                  <a:gd name="T86" fmla="*/ 0 w 151"/>
                  <a:gd name="T87" fmla="*/ 0 h 118"/>
                  <a:gd name="T88" fmla="*/ 0 w 151"/>
                  <a:gd name="T89" fmla="*/ 0 h 118"/>
                  <a:gd name="T90" fmla="*/ 0 w 151"/>
                  <a:gd name="T91" fmla="*/ 0 h 1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8"/>
                  <a:gd name="T140" fmla="*/ 151 w 151"/>
                  <a:gd name="T141" fmla="*/ 118 h 1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8">
                    <a:moveTo>
                      <a:pt x="28" y="0"/>
                    </a:moveTo>
                    <a:lnTo>
                      <a:pt x="22" y="0"/>
                    </a:lnTo>
                    <a:lnTo>
                      <a:pt x="18" y="2"/>
                    </a:lnTo>
                    <a:lnTo>
                      <a:pt x="14" y="6"/>
                    </a:lnTo>
                    <a:lnTo>
                      <a:pt x="12" y="12"/>
                    </a:lnTo>
                    <a:lnTo>
                      <a:pt x="0" y="84"/>
                    </a:lnTo>
                    <a:lnTo>
                      <a:pt x="0" y="90"/>
                    </a:lnTo>
                    <a:lnTo>
                      <a:pt x="4" y="94"/>
                    </a:lnTo>
                    <a:lnTo>
                      <a:pt x="6" y="98"/>
                    </a:lnTo>
                    <a:lnTo>
                      <a:pt x="12" y="100"/>
                    </a:lnTo>
                    <a:lnTo>
                      <a:pt x="123" y="118"/>
                    </a:lnTo>
                    <a:lnTo>
                      <a:pt x="129" y="118"/>
                    </a:lnTo>
                    <a:lnTo>
                      <a:pt x="135" y="114"/>
                    </a:lnTo>
                    <a:lnTo>
                      <a:pt x="137" y="112"/>
                    </a:lnTo>
                    <a:lnTo>
                      <a:pt x="139" y="106"/>
                    </a:lnTo>
                    <a:lnTo>
                      <a:pt x="151" y="34"/>
                    </a:lnTo>
                    <a:lnTo>
                      <a:pt x="151" y="28"/>
                    </a:lnTo>
                    <a:lnTo>
                      <a:pt x="149" y="24"/>
                    </a:lnTo>
                    <a:lnTo>
                      <a:pt x="145" y="20"/>
                    </a:lnTo>
                    <a:lnTo>
                      <a:pt x="139" y="18"/>
                    </a:lnTo>
                    <a:lnTo>
                      <a:pt x="28" y="0"/>
                    </a:lnTo>
                    <a:close/>
                    <a:moveTo>
                      <a:pt x="122" y="44"/>
                    </a:moveTo>
                    <a:lnTo>
                      <a:pt x="120" y="54"/>
                    </a:lnTo>
                    <a:lnTo>
                      <a:pt x="120" y="66"/>
                    </a:lnTo>
                    <a:lnTo>
                      <a:pt x="118" y="78"/>
                    </a:lnTo>
                    <a:lnTo>
                      <a:pt x="116" y="88"/>
                    </a:lnTo>
                    <a:lnTo>
                      <a:pt x="108" y="86"/>
                    </a:lnTo>
                    <a:lnTo>
                      <a:pt x="98" y="86"/>
                    </a:lnTo>
                    <a:lnTo>
                      <a:pt x="86" y="84"/>
                    </a:lnTo>
                    <a:lnTo>
                      <a:pt x="74" y="82"/>
                    </a:lnTo>
                    <a:lnTo>
                      <a:pt x="60" y="80"/>
                    </a:lnTo>
                    <a:lnTo>
                      <a:pt x="48" y="78"/>
                    </a:lnTo>
                    <a:lnTo>
                      <a:pt x="38" y="76"/>
                    </a:lnTo>
                    <a:lnTo>
                      <a:pt x="30" y="74"/>
                    </a:lnTo>
                    <a:lnTo>
                      <a:pt x="32" y="64"/>
                    </a:lnTo>
                    <a:lnTo>
                      <a:pt x="34" y="52"/>
                    </a:lnTo>
                    <a:lnTo>
                      <a:pt x="36" y="40"/>
                    </a:lnTo>
                    <a:lnTo>
                      <a:pt x="38" y="30"/>
                    </a:lnTo>
                    <a:lnTo>
                      <a:pt x="46" y="32"/>
                    </a:lnTo>
                    <a:lnTo>
                      <a:pt x="56" y="34"/>
                    </a:lnTo>
                    <a:lnTo>
                      <a:pt x="68" y="36"/>
                    </a:lnTo>
                    <a:lnTo>
                      <a:pt x="80" y="36"/>
                    </a:lnTo>
                    <a:lnTo>
                      <a:pt x="92" y="38"/>
                    </a:lnTo>
                    <a:lnTo>
                      <a:pt x="104" y="40"/>
                    </a:lnTo>
                    <a:lnTo>
                      <a:pt x="114" y="42"/>
                    </a:lnTo>
                    <a:lnTo>
                      <a:pt x="122"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0" name="Freeform 28"/>
              <p:cNvSpPr>
                <a:spLocks noEditPoints="1"/>
              </p:cNvSpPr>
              <p:nvPr/>
            </p:nvSpPr>
            <p:spPr bwMode="auto">
              <a:xfrm>
                <a:off x="5301" y="1240"/>
                <a:ext cx="61" cy="48"/>
              </a:xfrm>
              <a:custGeom>
                <a:avLst/>
                <a:gdLst>
                  <a:gd name="T0" fmla="*/ 0 w 151"/>
                  <a:gd name="T1" fmla="*/ 0 h 117"/>
                  <a:gd name="T2" fmla="*/ 0 w 151"/>
                  <a:gd name="T3" fmla="*/ 0 h 117"/>
                  <a:gd name="T4" fmla="*/ 0 w 151"/>
                  <a:gd name="T5" fmla="*/ 0 h 117"/>
                  <a:gd name="T6" fmla="*/ 0 w 151"/>
                  <a:gd name="T7" fmla="*/ 0 h 117"/>
                  <a:gd name="T8" fmla="*/ 0 w 151"/>
                  <a:gd name="T9" fmla="*/ 0 h 117"/>
                  <a:gd name="T10" fmla="*/ 0 w 151"/>
                  <a:gd name="T11" fmla="*/ 0 h 117"/>
                  <a:gd name="T12" fmla="*/ 0 w 151"/>
                  <a:gd name="T13" fmla="*/ 0 h 117"/>
                  <a:gd name="T14" fmla="*/ 0 w 151"/>
                  <a:gd name="T15" fmla="*/ 0 h 117"/>
                  <a:gd name="T16" fmla="*/ 0 w 151"/>
                  <a:gd name="T17" fmla="*/ 0 h 117"/>
                  <a:gd name="T18" fmla="*/ 0 w 151"/>
                  <a:gd name="T19" fmla="*/ 0 h 117"/>
                  <a:gd name="T20" fmla="*/ 0 w 151"/>
                  <a:gd name="T21" fmla="*/ 0 h 117"/>
                  <a:gd name="T22" fmla="*/ 0 w 151"/>
                  <a:gd name="T23" fmla="*/ 0 h 117"/>
                  <a:gd name="T24" fmla="*/ 0 w 151"/>
                  <a:gd name="T25" fmla="*/ 0 h 117"/>
                  <a:gd name="T26" fmla="*/ 0 w 151"/>
                  <a:gd name="T27" fmla="*/ 0 h 117"/>
                  <a:gd name="T28" fmla="*/ 0 w 151"/>
                  <a:gd name="T29" fmla="*/ 0 h 117"/>
                  <a:gd name="T30" fmla="*/ 0 w 151"/>
                  <a:gd name="T31" fmla="*/ 0 h 117"/>
                  <a:gd name="T32" fmla="*/ 0 w 151"/>
                  <a:gd name="T33" fmla="*/ 0 h 117"/>
                  <a:gd name="T34" fmla="*/ 0 w 151"/>
                  <a:gd name="T35" fmla="*/ 0 h 117"/>
                  <a:gd name="T36" fmla="*/ 0 w 151"/>
                  <a:gd name="T37" fmla="*/ 0 h 117"/>
                  <a:gd name="T38" fmla="*/ 0 w 151"/>
                  <a:gd name="T39" fmla="*/ 0 h 117"/>
                  <a:gd name="T40" fmla="*/ 0 w 151"/>
                  <a:gd name="T41" fmla="*/ 0 h 117"/>
                  <a:gd name="T42" fmla="*/ 0 w 151"/>
                  <a:gd name="T43" fmla="*/ 0 h 117"/>
                  <a:gd name="T44" fmla="*/ 0 w 151"/>
                  <a:gd name="T45" fmla="*/ 0 h 117"/>
                  <a:gd name="T46" fmla="*/ 0 w 151"/>
                  <a:gd name="T47" fmla="*/ 0 h 117"/>
                  <a:gd name="T48" fmla="*/ 0 w 151"/>
                  <a:gd name="T49" fmla="*/ 0 h 117"/>
                  <a:gd name="T50" fmla="*/ 0 w 151"/>
                  <a:gd name="T51" fmla="*/ 0 h 117"/>
                  <a:gd name="T52" fmla="*/ 0 w 151"/>
                  <a:gd name="T53" fmla="*/ 0 h 117"/>
                  <a:gd name="T54" fmla="*/ 0 w 151"/>
                  <a:gd name="T55" fmla="*/ 0 h 117"/>
                  <a:gd name="T56" fmla="*/ 0 w 151"/>
                  <a:gd name="T57" fmla="*/ 0 h 117"/>
                  <a:gd name="T58" fmla="*/ 0 w 151"/>
                  <a:gd name="T59" fmla="*/ 0 h 117"/>
                  <a:gd name="T60" fmla="*/ 0 w 151"/>
                  <a:gd name="T61" fmla="*/ 0 h 117"/>
                  <a:gd name="T62" fmla="*/ 0 w 151"/>
                  <a:gd name="T63" fmla="*/ 0 h 117"/>
                  <a:gd name="T64" fmla="*/ 0 w 151"/>
                  <a:gd name="T65" fmla="*/ 0 h 117"/>
                  <a:gd name="T66" fmla="*/ 0 w 151"/>
                  <a:gd name="T67" fmla="*/ 0 h 117"/>
                  <a:gd name="T68" fmla="*/ 0 w 151"/>
                  <a:gd name="T69" fmla="*/ 0 h 117"/>
                  <a:gd name="T70" fmla="*/ 0 w 151"/>
                  <a:gd name="T71" fmla="*/ 0 h 117"/>
                  <a:gd name="T72" fmla="*/ 0 w 151"/>
                  <a:gd name="T73" fmla="*/ 0 h 117"/>
                  <a:gd name="T74" fmla="*/ 0 w 151"/>
                  <a:gd name="T75" fmla="*/ 0 h 117"/>
                  <a:gd name="T76" fmla="*/ 0 w 151"/>
                  <a:gd name="T77" fmla="*/ 0 h 117"/>
                  <a:gd name="T78" fmla="*/ 0 w 151"/>
                  <a:gd name="T79" fmla="*/ 0 h 117"/>
                  <a:gd name="T80" fmla="*/ 0 w 151"/>
                  <a:gd name="T81" fmla="*/ 0 h 117"/>
                  <a:gd name="T82" fmla="*/ 0 w 151"/>
                  <a:gd name="T83" fmla="*/ 0 h 117"/>
                  <a:gd name="T84" fmla="*/ 0 w 151"/>
                  <a:gd name="T85" fmla="*/ 0 h 117"/>
                  <a:gd name="T86" fmla="*/ 0 w 151"/>
                  <a:gd name="T87" fmla="*/ 0 h 117"/>
                  <a:gd name="T88" fmla="*/ 0 w 151"/>
                  <a:gd name="T89" fmla="*/ 0 h 117"/>
                  <a:gd name="T90" fmla="*/ 0 w 151"/>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7"/>
                  <a:gd name="T140" fmla="*/ 151 w 151"/>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7">
                    <a:moveTo>
                      <a:pt x="28" y="0"/>
                    </a:moveTo>
                    <a:lnTo>
                      <a:pt x="22" y="0"/>
                    </a:lnTo>
                    <a:lnTo>
                      <a:pt x="18" y="2"/>
                    </a:lnTo>
                    <a:lnTo>
                      <a:pt x="14" y="6"/>
                    </a:lnTo>
                    <a:lnTo>
                      <a:pt x="12" y="12"/>
                    </a:lnTo>
                    <a:lnTo>
                      <a:pt x="0" y="83"/>
                    </a:lnTo>
                    <a:lnTo>
                      <a:pt x="0" y="89"/>
                    </a:lnTo>
                    <a:lnTo>
                      <a:pt x="4" y="93"/>
                    </a:lnTo>
                    <a:lnTo>
                      <a:pt x="6" y="97"/>
                    </a:lnTo>
                    <a:lnTo>
                      <a:pt x="12" y="99"/>
                    </a:lnTo>
                    <a:lnTo>
                      <a:pt x="124" y="117"/>
                    </a:lnTo>
                    <a:lnTo>
                      <a:pt x="130" y="117"/>
                    </a:lnTo>
                    <a:lnTo>
                      <a:pt x="136" y="115"/>
                    </a:lnTo>
                    <a:lnTo>
                      <a:pt x="138" y="111"/>
                    </a:lnTo>
                    <a:lnTo>
                      <a:pt x="140" y="105"/>
                    </a:lnTo>
                    <a:lnTo>
                      <a:pt x="151" y="33"/>
                    </a:lnTo>
                    <a:lnTo>
                      <a:pt x="151" y="29"/>
                    </a:lnTo>
                    <a:lnTo>
                      <a:pt x="149" y="24"/>
                    </a:lnTo>
                    <a:lnTo>
                      <a:pt x="145" y="20"/>
                    </a:lnTo>
                    <a:lnTo>
                      <a:pt x="140" y="18"/>
                    </a:lnTo>
                    <a:lnTo>
                      <a:pt x="28" y="0"/>
                    </a:lnTo>
                    <a:close/>
                    <a:moveTo>
                      <a:pt x="122" y="43"/>
                    </a:moveTo>
                    <a:lnTo>
                      <a:pt x="120" y="53"/>
                    </a:lnTo>
                    <a:lnTo>
                      <a:pt x="120" y="65"/>
                    </a:lnTo>
                    <a:lnTo>
                      <a:pt x="118" y="77"/>
                    </a:lnTo>
                    <a:lnTo>
                      <a:pt x="116" y="87"/>
                    </a:lnTo>
                    <a:lnTo>
                      <a:pt x="108" y="85"/>
                    </a:lnTo>
                    <a:lnTo>
                      <a:pt x="98" y="85"/>
                    </a:lnTo>
                    <a:lnTo>
                      <a:pt x="86" y="83"/>
                    </a:lnTo>
                    <a:lnTo>
                      <a:pt x="74" y="81"/>
                    </a:lnTo>
                    <a:lnTo>
                      <a:pt x="60" y="79"/>
                    </a:lnTo>
                    <a:lnTo>
                      <a:pt x="48" y="77"/>
                    </a:lnTo>
                    <a:lnTo>
                      <a:pt x="38" y="75"/>
                    </a:lnTo>
                    <a:lnTo>
                      <a:pt x="30" y="73"/>
                    </a:lnTo>
                    <a:lnTo>
                      <a:pt x="32" y="63"/>
                    </a:lnTo>
                    <a:lnTo>
                      <a:pt x="34" y="51"/>
                    </a:lnTo>
                    <a:lnTo>
                      <a:pt x="36" y="41"/>
                    </a:lnTo>
                    <a:lnTo>
                      <a:pt x="38" y="29"/>
                    </a:lnTo>
                    <a:lnTo>
                      <a:pt x="46" y="31"/>
                    </a:lnTo>
                    <a:lnTo>
                      <a:pt x="56" y="33"/>
                    </a:lnTo>
                    <a:lnTo>
                      <a:pt x="68" y="35"/>
                    </a:lnTo>
                    <a:lnTo>
                      <a:pt x="80" y="37"/>
                    </a:lnTo>
                    <a:lnTo>
                      <a:pt x="92" y="39"/>
                    </a:lnTo>
                    <a:lnTo>
                      <a:pt x="104" y="41"/>
                    </a:lnTo>
                    <a:lnTo>
                      <a:pt x="114" y="41"/>
                    </a:lnTo>
                    <a:lnTo>
                      <a:pt x="122"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1" name="Freeform 29"/>
              <p:cNvSpPr>
                <a:spLocks noEditPoints="1"/>
              </p:cNvSpPr>
              <p:nvPr/>
            </p:nvSpPr>
            <p:spPr bwMode="auto">
              <a:xfrm>
                <a:off x="5293" y="1292"/>
                <a:ext cx="61" cy="47"/>
              </a:xfrm>
              <a:custGeom>
                <a:avLst/>
                <a:gdLst>
                  <a:gd name="T0" fmla="*/ 0 w 151"/>
                  <a:gd name="T1" fmla="*/ 0 h 115"/>
                  <a:gd name="T2" fmla="*/ 0 w 151"/>
                  <a:gd name="T3" fmla="*/ 0 h 115"/>
                  <a:gd name="T4" fmla="*/ 0 w 151"/>
                  <a:gd name="T5" fmla="*/ 0 h 115"/>
                  <a:gd name="T6" fmla="*/ 0 w 151"/>
                  <a:gd name="T7" fmla="*/ 0 h 115"/>
                  <a:gd name="T8" fmla="*/ 0 w 151"/>
                  <a:gd name="T9" fmla="*/ 0 h 115"/>
                  <a:gd name="T10" fmla="*/ 0 w 151"/>
                  <a:gd name="T11" fmla="*/ 0 h 115"/>
                  <a:gd name="T12" fmla="*/ 0 w 151"/>
                  <a:gd name="T13" fmla="*/ 0 h 115"/>
                  <a:gd name="T14" fmla="*/ 0 w 151"/>
                  <a:gd name="T15" fmla="*/ 0 h 115"/>
                  <a:gd name="T16" fmla="*/ 0 w 151"/>
                  <a:gd name="T17" fmla="*/ 0 h 115"/>
                  <a:gd name="T18" fmla="*/ 0 w 151"/>
                  <a:gd name="T19" fmla="*/ 0 h 115"/>
                  <a:gd name="T20" fmla="*/ 0 w 151"/>
                  <a:gd name="T21" fmla="*/ 0 h 115"/>
                  <a:gd name="T22" fmla="*/ 0 w 151"/>
                  <a:gd name="T23" fmla="*/ 0 h 115"/>
                  <a:gd name="T24" fmla="*/ 0 w 151"/>
                  <a:gd name="T25" fmla="*/ 0 h 115"/>
                  <a:gd name="T26" fmla="*/ 0 w 151"/>
                  <a:gd name="T27" fmla="*/ 0 h 115"/>
                  <a:gd name="T28" fmla="*/ 0 w 151"/>
                  <a:gd name="T29" fmla="*/ 0 h 115"/>
                  <a:gd name="T30" fmla="*/ 0 w 151"/>
                  <a:gd name="T31" fmla="*/ 0 h 115"/>
                  <a:gd name="T32" fmla="*/ 0 w 151"/>
                  <a:gd name="T33" fmla="*/ 0 h 115"/>
                  <a:gd name="T34" fmla="*/ 0 w 151"/>
                  <a:gd name="T35" fmla="*/ 0 h 115"/>
                  <a:gd name="T36" fmla="*/ 0 w 151"/>
                  <a:gd name="T37" fmla="*/ 0 h 115"/>
                  <a:gd name="T38" fmla="*/ 0 w 151"/>
                  <a:gd name="T39" fmla="*/ 0 h 115"/>
                  <a:gd name="T40" fmla="*/ 0 w 151"/>
                  <a:gd name="T41" fmla="*/ 0 h 115"/>
                  <a:gd name="T42" fmla="*/ 0 w 151"/>
                  <a:gd name="T43" fmla="*/ 0 h 115"/>
                  <a:gd name="T44" fmla="*/ 0 w 151"/>
                  <a:gd name="T45" fmla="*/ 0 h 115"/>
                  <a:gd name="T46" fmla="*/ 0 w 151"/>
                  <a:gd name="T47" fmla="*/ 0 h 115"/>
                  <a:gd name="T48" fmla="*/ 0 w 151"/>
                  <a:gd name="T49" fmla="*/ 0 h 115"/>
                  <a:gd name="T50" fmla="*/ 0 w 151"/>
                  <a:gd name="T51" fmla="*/ 0 h 115"/>
                  <a:gd name="T52" fmla="*/ 0 w 151"/>
                  <a:gd name="T53" fmla="*/ 0 h 115"/>
                  <a:gd name="T54" fmla="*/ 0 w 151"/>
                  <a:gd name="T55" fmla="*/ 0 h 115"/>
                  <a:gd name="T56" fmla="*/ 0 w 151"/>
                  <a:gd name="T57" fmla="*/ 0 h 115"/>
                  <a:gd name="T58" fmla="*/ 0 w 151"/>
                  <a:gd name="T59" fmla="*/ 0 h 115"/>
                  <a:gd name="T60" fmla="*/ 0 w 151"/>
                  <a:gd name="T61" fmla="*/ 0 h 115"/>
                  <a:gd name="T62" fmla="*/ 0 w 151"/>
                  <a:gd name="T63" fmla="*/ 0 h 115"/>
                  <a:gd name="T64" fmla="*/ 0 w 151"/>
                  <a:gd name="T65" fmla="*/ 0 h 115"/>
                  <a:gd name="T66" fmla="*/ 0 w 151"/>
                  <a:gd name="T67" fmla="*/ 0 h 115"/>
                  <a:gd name="T68" fmla="*/ 0 w 151"/>
                  <a:gd name="T69" fmla="*/ 0 h 115"/>
                  <a:gd name="T70" fmla="*/ 0 w 151"/>
                  <a:gd name="T71" fmla="*/ 0 h 115"/>
                  <a:gd name="T72" fmla="*/ 0 w 151"/>
                  <a:gd name="T73" fmla="*/ 0 h 115"/>
                  <a:gd name="T74" fmla="*/ 0 w 151"/>
                  <a:gd name="T75" fmla="*/ 0 h 115"/>
                  <a:gd name="T76" fmla="*/ 0 w 151"/>
                  <a:gd name="T77" fmla="*/ 0 h 115"/>
                  <a:gd name="T78" fmla="*/ 0 w 151"/>
                  <a:gd name="T79" fmla="*/ 0 h 115"/>
                  <a:gd name="T80" fmla="*/ 0 w 151"/>
                  <a:gd name="T81" fmla="*/ 0 h 115"/>
                  <a:gd name="T82" fmla="*/ 0 w 151"/>
                  <a:gd name="T83" fmla="*/ 0 h 115"/>
                  <a:gd name="T84" fmla="*/ 0 w 151"/>
                  <a:gd name="T85" fmla="*/ 0 h 115"/>
                  <a:gd name="T86" fmla="*/ 0 w 151"/>
                  <a:gd name="T87" fmla="*/ 0 h 115"/>
                  <a:gd name="T88" fmla="*/ 0 w 151"/>
                  <a:gd name="T89" fmla="*/ 0 h 115"/>
                  <a:gd name="T90" fmla="*/ 0 w 151"/>
                  <a:gd name="T91" fmla="*/ 0 h 11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5"/>
                  <a:gd name="T140" fmla="*/ 151 w 151"/>
                  <a:gd name="T141" fmla="*/ 115 h 11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5">
                    <a:moveTo>
                      <a:pt x="27" y="0"/>
                    </a:moveTo>
                    <a:lnTo>
                      <a:pt x="21" y="0"/>
                    </a:lnTo>
                    <a:lnTo>
                      <a:pt x="17" y="2"/>
                    </a:lnTo>
                    <a:lnTo>
                      <a:pt x="13" y="6"/>
                    </a:lnTo>
                    <a:lnTo>
                      <a:pt x="11" y="10"/>
                    </a:lnTo>
                    <a:lnTo>
                      <a:pt x="0" y="82"/>
                    </a:lnTo>
                    <a:lnTo>
                      <a:pt x="0" y="88"/>
                    </a:lnTo>
                    <a:lnTo>
                      <a:pt x="4" y="91"/>
                    </a:lnTo>
                    <a:lnTo>
                      <a:pt x="5" y="95"/>
                    </a:lnTo>
                    <a:lnTo>
                      <a:pt x="11" y="97"/>
                    </a:lnTo>
                    <a:lnTo>
                      <a:pt x="123" y="115"/>
                    </a:lnTo>
                    <a:lnTo>
                      <a:pt x="129" y="115"/>
                    </a:lnTo>
                    <a:lnTo>
                      <a:pt x="135" y="113"/>
                    </a:lnTo>
                    <a:lnTo>
                      <a:pt x="137" y="109"/>
                    </a:lnTo>
                    <a:lnTo>
                      <a:pt x="139" y="103"/>
                    </a:lnTo>
                    <a:lnTo>
                      <a:pt x="151" y="32"/>
                    </a:lnTo>
                    <a:lnTo>
                      <a:pt x="151" y="28"/>
                    </a:lnTo>
                    <a:lnTo>
                      <a:pt x="149" y="22"/>
                    </a:lnTo>
                    <a:lnTo>
                      <a:pt x="145" y="20"/>
                    </a:lnTo>
                    <a:lnTo>
                      <a:pt x="139" y="18"/>
                    </a:lnTo>
                    <a:lnTo>
                      <a:pt x="27" y="0"/>
                    </a:lnTo>
                    <a:close/>
                    <a:moveTo>
                      <a:pt x="121" y="42"/>
                    </a:moveTo>
                    <a:lnTo>
                      <a:pt x="119" y="54"/>
                    </a:lnTo>
                    <a:lnTo>
                      <a:pt x="119" y="64"/>
                    </a:lnTo>
                    <a:lnTo>
                      <a:pt x="117" y="76"/>
                    </a:lnTo>
                    <a:lnTo>
                      <a:pt x="115" y="86"/>
                    </a:lnTo>
                    <a:lnTo>
                      <a:pt x="107" y="84"/>
                    </a:lnTo>
                    <a:lnTo>
                      <a:pt x="97" y="84"/>
                    </a:lnTo>
                    <a:lnTo>
                      <a:pt x="85" y="82"/>
                    </a:lnTo>
                    <a:lnTo>
                      <a:pt x="73" y="80"/>
                    </a:lnTo>
                    <a:lnTo>
                      <a:pt x="59" y="78"/>
                    </a:lnTo>
                    <a:lnTo>
                      <a:pt x="47" y="76"/>
                    </a:lnTo>
                    <a:lnTo>
                      <a:pt x="37" y="76"/>
                    </a:lnTo>
                    <a:lnTo>
                      <a:pt x="29" y="74"/>
                    </a:lnTo>
                    <a:lnTo>
                      <a:pt x="31" y="62"/>
                    </a:lnTo>
                    <a:lnTo>
                      <a:pt x="33" y="50"/>
                    </a:lnTo>
                    <a:lnTo>
                      <a:pt x="35" y="40"/>
                    </a:lnTo>
                    <a:lnTo>
                      <a:pt x="37" y="28"/>
                    </a:lnTo>
                    <a:lnTo>
                      <a:pt x="45" y="30"/>
                    </a:lnTo>
                    <a:lnTo>
                      <a:pt x="55" y="32"/>
                    </a:lnTo>
                    <a:lnTo>
                      <a:pt x="67" y="34"/>
                    </a:lnTo>
                    <a:lnTo>
                      <a:pt x="79" y="36"/>
                    </a:lnTo>
                    <a:lnTo>
                      <a:pt x="91" y="38"/>
                    </a:lnTo>
                    <a:lnTo>
                      <a:pt x="103" y="40"/>
                    </a:lnTo>
                    <a:lnTo>
                      <a:pt x="113" y="40"/>
                    </a:lnTo>
                    <a:lnTo>
                      <a:pt x="12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2" name="Freeform 30"/>
              <p:cNvSpPr>
                <a:spLocks noEditPoints="1"/>
              </p:cNvSpPr>
              <p:nvPr/>
            </p:nvSpPr>
            <p:spPr bwMode="auto">
              <a:xfrm>
                <a:off x="5285" y="1343"/>
                <a:ext cx="60" cy="46"/>
              </a:xfrm>
              <a:custGeom>
                <a:avLst/>
                <a:gdLst>
                  <a:gd name="T0" fmla="*/ 0 w 151"/>
                  <a:gd name="T1" fmla="*/ 0 h 116"/>
                  <a:gd name="T2" fmla="*/ 0 w 151"/>
                  <a:gd name="T3" fmla="*/ 0 h 116"/>
                  <a:gd name="T4" fmla="*/ 0 w 151"/>
                  <a:gd name="T5" fmla="*/ 0 h 116"/>
                  <a:gd name="T6" fmla="*/ 0 w 151"/>
                  <a:gd name="T7" fmla="*/ 0 h 116"/>
                  <a:gd name="T8" fmla="*/ 0 w 151"/>
                  <a:gd name="T9" fmla="*/ 0 h 116"/>
                  <a:gd name="T10" fmla="*/ 0 w 151"/>
                  <a:gd name="T11" fmla="*/ 0 h 116"/>
                  <a:gd name="T12" fmla="*/ 0 w 151"/>
                  <a:gd name="T13" fmla="*/ 0 h 116"/>
                  <a:gd name="T14" fmla="*/ 0 w 151"/>
                  <a:gd name="T15" fmla="*/ 0 h 116"/>
                  <a:gd name="T16" fmla="*/ 0 w 151"/>
                  <a:gd name="T17" fmla="*/ 0 h 116"/>
                  <a:gd name="T18" fmla="*/ 0 w 151"/>
                  <a:gd name="T19" fmla="*/ 0 h 116"/>
                  <a:gd name="T20" fmla="*/ 0 w 151"/>
                  <a:gd name="T21" fmla="*/ 0 h 116"/>
                  <a:gd name="T22" fmla="*/ 0 w 151"/>
                  <a:gd name="T23" fmla="*/ 0 h 116"/>
                  <a:gd name="T24" fmla="*/ 0 w 151"/>
                  <a:gd name="T25" fmla="*/ 0 h 116"/>
                  <a:gd name="T26" fmla="*/ 0 w 151"/>
                  <a:gd name="T27" fmla="*/ 0 h 116"/>
                  <a:gd name="T28" fmla="*/ 0 w 151"/>
                  <a:gd name="T29" fmla="*/ 0 h 116"/>
                  <a:gd name="T30" fmla="*/ 0 w 151"/>
                  <a:gd name="T31" fmla="*/ 0 h 116"/>
                  <a:gd name="T32" fmla="*/ 0 w 151"/>
                  <a:gd name="T33" fmla="*/ 0 h 116"/>
                  <a:gd name="T34" fmla="*/ 0 w 151"/>
                  <a:gd name="T35" fmla="*/ 0 h 116"/>
                  <a:gd name="T36" fmla="*/ 0 w 151"/>
                  <a:gd name="T37" fmla="*/ 0 h 116"/>
                  <a:gd name="T38" fmla="*/ 0 w 151"/>
                  <a:gd name="T39" fmla="*/ 0 h 116"/>
                  <a:gd name="T40" fmla="*/ 0 w 151"/>
                  <a:gd name="T41" fmla="*/ 0 h 116"/>
                  <a:gd name="T42" fmla="*/ 0 w 151"/>
                  <a:gd name="T43" fmla="*/ 0 h 116"/>
                  <a:gd name="T44" fmla="*/ 0 w 151"/>
                  <a:gd name="T45" fmla="*/ 0 h 116"/>
                  <a:gd name="T46" fmla="*/ 0 w 151"/>
                  <a:gd name="T47" fmla="*/ 0 h 116"/>
                  <a:gd name="T48" fmla="*/ 0 w 151"/>
                  <a:gd name="T49" fmla="*/ 0 h 116"/>
                  <a:gd name="T50" fmla="*/ 0 w 151"/>
                  <a:gd name="T51" fmla="*/ 0 h 116"/>
                  <a:gd name="T52" fmla="*/ 0 w 151"/>
                  <a:gd name="T53" fmla="*/ 0 h 116"/>
                  <a:gd name="T54" fmla="*/ 0 w 151"/>
                  <a:gd name="T55" fmla="*/ 0 h 116"/>
                  <a:gd name="T56" fmla="*/ 0 w 151"/>
                  <a:gd name="T57" fmla="*/ 0 h 116"/>
                  <a:gd name="T58" fmla="*/ 0 w 151"/>
                  <a:gd name="T59" fmla="*/ 0 h 116"/>
                  <a:gd name="T60" fmla="*/ 0 w 151"/>
                  <a:gd name="T61" fmla="*/ 0 h 116"/>
                  <a:gd name="T62" fmla="*/ 0 w 151"/>
                  <a:gd name="T63" fmla="*/ 0 h 116"/>
                  <a:gd name="T64" fmla="*/ 0 w 151"/>
                  <a:gd name="T65" fmla="*/ 0 h 116"/>
                  <a:gd name="T66" fmla="*/ 0 w 151"/>
                  <a:gd name="T67" fmla="*/ 0 h 116"/>
                  <a:gd name="T68" fmla="*/ 0 w 151"/>
                  <a:gd name="T69" fmla="*/ 0 h 116"/>
                  <a:gd name="T70" fmla="*/ 0 w 151"/>
                  <a:gd name="T71" fmla="*/ 0 h 116"/>
                  <a:gd name="T72" fmla="*/ 0 w 151"/>
                  <a:gd name="T73" fmla="*/ 0 h 116"/>
                  <a:gd name="T74" fmla="*/ 0 w 151"/>
                  <a:gd name="T75" fmla="*/ 0 h 116"/>
                  <a:gd name="T76" fmla="*/ 0 w 151"/>
                  <a:gd name="T77" fmla="*/ 0 h 116"/>
                  <a:gd name="T78" fmla="*/ 0 w 151"/>
                  <a:gd name="T79" fmla="*/ 0 h 116"/>
                  <a:gd name="T80" fmla="*/ 0 w 151"/>
                  <a:gd name="T81" fmla="*/ 0 h 116"/>
                  <a:gd name="T82" fmla="*/ 0 w 151"/>
                  <a:gd name="T83" fmla="*/ 0 h 116"/>
                  <a:gd name="T84" fmla="*/ 0 w 151"/>
                  <a:gd name="T85" fmla="*/ 0 h 116"/>
                  <a:gd name="T86" fmla="*/ 0 w 151"/>
                  <a:gd name="T87" fmla="*/ 0 h 116"/>
                  <a:gd name="T88" fmla="*/ 0 w 151"/>
                  <a:gd name="T89" fmla="*/ 0 h 116"/>
                  <a:gd name="T90" fmla="*/ 0 w 151"/>
                  <a:gd name="T91" fmla="*/ 0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6"/>
                  <a:gd name="T140" fmla="*/ 151 w 151"/>
                  <a:gd name="T141" fmla="*/ 116 h 11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6">
                    <a:moveTo>
                      <a:pt x="27" y="0"/>
                    </a:moveTo>
                    <a:lnTo>
                      <a:pt x="22" y="0"/>
                    </a:lnTo>
                    <a:lnTo>
                      <a:pt x="18" y="2"/>
                    </a:lnTo>
                    <a:lnTo>
                      <a:pt x="14" y="6"/>
                    </a:lnTo>
                    <a:lnTo>
                      <a:pt x="12" y="12"/>
                    </a:lnTo>
                    <a:lnTo>
                      <a:pt x="0" y="82"/>
                    </a:lnTo>
                    <a:lnTo>
                      <a:pt x="0" y="88"/>
                    </a:lnTo>
                    <a:lnTo>
                      <a:pt x="4" y="92"/>
                    </a:lnTo>
                    <a:lnTo>
                      <a:pt x="6" y="96"/>
                    </a:lnTo>
                    <a:lnTo>
                      <a:pt x="12" y="98"/>
                    </a:lnTo>
                    <a:lnTo>
                      <a:pt x="123" y="116"/>
                    </a:lnTo>
                    <a:lnTo>
                      <a:pt x="129" y="116"/>
                    </a:lnTo>
                    <a:lnTo>
                      <a:pt x="135" y="114"/>
                    </a:lnTo>
                    <a:lnTo>
                      <a:pt x="137" y="110"/>
                    </a:lnTo>
                    <a:lnTo>
                      <a:pt x="139" y="106"/>
                    </a:lnTo>
                    <a:lnTo>
                      <a:pt x="151" y="34"/>
                    </a:lnTo>
                    <a:lnTo>
                      <a:pt x="151" y="28"/>
                    </a:lnTo>
                    <a:lnTo>
                      <a:pt x="149" y="22"/>
                    </a:lnTo>
                    <a:lnTo>
                      <a:pt x="145" y="20"/>
                    </a:lnTo>
                    <a:lnTo>
                      <a:pt x="139" y="18"/>
                    </a:lnTo>
                    <a:lnTo>
                      <a:pt x="27" y="0"/>
                    </a:lnTo>
                    <a:close/>
                    <a:moveTo>
                      <a:pt x="121" y="42"/>
                    </a:moveTo>
                    <a:lnTo>
                      <a:pt x="119" y="54"/>
                    </a:lnTo>
                    <a:lnTo>
                      <a:pt x="119" y="64"/>
                    </a:lnTo>
                    <a:lnTo>
                      <a:pt x="117" y="76"/>
                    </a:lnTo>
                    <a:lnTo>
                      <a:pt x="115" y="88"/>
                    </a:lnTo>
                    <a:lnTo>
                      <a:pt x="107" y="86"/>
                    </a:lnTo>
                    <a:lnTo>
                      <a:pt x="95" y="84"/>
                    </a:lnTo>
                    <a:lnTo>
                      <a:pt x="83" y="82"/>
                    </a:lnTo>
                    <a:lnTo>
                      <a:pt x="71" y="80"/>
                    </a:lnTo>
                    <a:lnTo>
                      <a:pt x="59" y="78"/>
                    </a:lnTo>
                    <a:lnTo>
                      <a:pt x="47" y="76"/>
                    </a:lnTo>
                    <a:lnTo>
                      <a:pt x="37" y="76"/>
                    </a:lnTo>
                    <a:lnTo>
                      <a:pt x="29" y="74"/>
                    </a:lnTo>
                    <a:lnTo>
                      <a:pt x="31" y="62"/>
                    </a:lnTo>
                    <a:lnTo>
                      <a:pt x="33" y="52"/>
                    </a:lnTo>
                    <a:lnTo>
                      <a:pt x="35" y="40"/>
                    </a:lnTo>
                    <a:lnTo>
                      <a:pt x="37" y="30"/>
                    </a:lnTo>
                    <a:lnTo>
                      <a:pt x="45" y="32"/>
                    </a:lnTo>
                    <a:lnTo>
                      <a:pt x="55" y="32"/>
                    </a:lnTo>
                    <a:lnTo>
                      <a:pt x="67" y="34"/>
                    </a:lnTo>
                    <a:lnTo>
                      <a:pt x="79" y="36"/>
                    </a:lnTo>
                    <a:lnTo>
                      <a:pt x="91" y="38"/>
                    </a:lnTo>
                    <a:lnTo>
                      <a:pt x="103" y="40"/>
                    </a:lnTo>
                    <a:lnTo>
                      <a:pt x="113" y="40"/>
                    </a:lnTo>
                    <a:lnTo>
                      <a:pt x="12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3" name="Freeform 31"/>
              <p:cNvSpPr>
                <a:spLocks/>
              </p:cNvSpPr>
              <p:nvPr/>
            </p:nvSpPr>
            <p:spPr bwMode="auto">
              <a:xfrm>
                <a:off x="5128" y="1118"/>
                <a:ext cx="34" cy="24"/>
              </a:xfrm>
              <a:custGeom>
                <a:avLst/>
                <a:gdLst>
                  <a:gd name="T0" fmla="*/ 0 w 86"/>
                  <a:gd name="T1" fmla="*/ 0 h 58"/>
                  <a:gd name="T2" fmla="*/ 0 w 86"/>
                  <a:gd name="T3" fmla="*/ 0 h 58"/>
                  <a:gd name="T4" fmla="*/ 0 w 86"/>
                  <a:gd name="T5" fmla="*/ 0 h 58"/>
                  <a:gd name="T6" fmla="*/ 0 w 86"/>
                  <a:gd name="T7" fmla="*/ 0 h 58"/>
                  <a:gd name="T8" fmla="*/ 0 w 86"/>
                  <a:gd name="T9" fmla="*/ 0 h 58"/>
                  <a:gd name="T10" fmla="*/ 0 w 86"/>
                  <a:gd name="T11" fmla="*/ 0 h 58"/>
                  <a:gd name="T12" fmla="*/ 0 w 86"/>
                  <a:gd name="T13" fmla="*/ 0 h 58"/>
                  <a:gd name="T14" fmla="*/ 0 w 86"/>
                  <a:gd name="T15" fmla="*/ 0 h 58"/>
                  <a:gd name="T16" fmla="*/ 0 w 86"/>
                  <a:gd name="T17" fmla="*/ 0 h 58"/>
                  <a:gd name="T18" fmla="*/ 0 w 86"/>
                  <a:gd name="T19" fmla="*/ 0 h 58"/>
                  <a:gd name="T20" fmla="*/ 0 w 86"/>
                  <a:gd name="T21" fmla="*/ 0 h 58"/>
                  <a:gd name="T22" fmla="*/ 0 w 86"/>
                  <a:gd name="T23" fmla="*/ 0 h 58"/>
                  <a:gd name="T24" fmla="*/ 0 w 86"/>
                  <a:gd name="T25" fmla="*/ 0 h 58"/>
                  <a:gd name="T26" fmla="*/ 0 w 86"/>
                  <a:gd name="T27" fmla="*/ 0 h 58"/>
                  <a:gd name="T28" fmla="*/ 0 w 86"/>
                  <a:gd name="T29" fmla="*/ 0 h 58"/>
                  <a:gd name="T30" fmla="*/ 0 w 86"/>
                  <a:gd name="T31" fmla="*/ 0 h 58"/>
                  <a:gd name="T32" fmla="*/ 0 w 86"/>
                  <a:gd name="T33" fmla="*/ 0 h 58"/>
                  <a:gd name="T34" fmla="*/ 0 w 86"/>
                  <a:gd name="T35" fmla="*/ 0 h 58"/>
                  <a:gd name="T36" fmla="*/ 0 w 86"/>
                  <a:gd name="T37" fmla="*/ 0 h 58"/>
                  <a:gd name="T38" fmla="*/ 0 w 86"/>
                  <a:gd name="T39" fmla="*/ 0 h 58"/>
                  <a:gd name="T40" fmla="*/ 0 w 86"/>
                  <a:gd name="T41" fmla="*/ 0 h 58"/>
                  <a:gd name="T42" fmla="*/ 0 w 86"/>
                  <a:gd name="T43" fmla="*/ 0 h 58"/>
                  <a:gd name="T44" fmla="*/ 0 w 86"/>
                  <a:gd name="T45" fmla="*/ 0 h 58"/>
                  <a:gd name="T46" fmla="*/ 0 w 86"/>
                  <a:gd name="T47" fmla="*/ 0 h 58"/>
                  <a:gd name="T48" fmla="*/ 0 w 86"/>
                  <a:gd name="T49" fmla="*/ 0 h 58"/>
                  <a:gd name="T50" fmla="*/ 0 w 86"/>
                  <a:gd name="T51" fmla="*/ 0 h 58"/>
                  <a:gd name="T52" fmla="*/ 0 w 86"/>
                  <a:gd name="T53" fmla="*/ 0 h 58"/>
                  <a:gd name="T54" fmla="*/ 0 w 86"/>
                  <a:gd name="T55" fmla="*/ 0 h 58"/>
                  <a:gd name="T56" fmla="*/ 0 w 86"/>
                  <a:gd name="T57" fmla="*/ 0 h 58"/>
                  <a:gd name="T58" fmla="*/ 0 w 86"/>
                  <a:gd name="T59" fmla="*/ 0 h 58"/>
                  <a:gd name="T60" fmla="*/ 0 w 86"/>
                  <a:gd name="T61" fmla="*/ 0 h 58"/>
                  <a:gd name="T62" fmla="*/ 0 w 86"/>
                  <a:gd name="T63" fmla="*/ 0 h 58"/>
                  <a:gd name="T64" fmla="*/ 0 w 86"/>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8"/>
                  <a:gd name="T101" fmla="*/ 86 w 86"/>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8">
                    <a:moveTo>
                      <a:pt x="0" y="14"/>
                    </a:moveTo>
                    <a:lnTo>
                      <a:pt x="8" y="14"/>
                    </a:lnTo>
                    <a:lnTo>
                      <a:pt x="18" y="16"/>
                    </a:lnTo>
                    <a:lnTo>
                      <a:pt x="28" y="18"/>
                    </a:lnTo>
                    <a:lnTo>
                      <a:pt x="38" y="18"/>
                    </a:lnTo>
                    <a:lnTo>
                      <a:pt x="48" y="20"/>
                    </a:lnTo>
                    <a:lnTo>
                      <a:pt x="56" y="22"/>
                    </a:lnTo>
                    <a:lnTo>
                      <a:pt x="64" y="24"/>
                    </a:lnTo>
                    <a:lnTo>
                      <a:pt x="70" y="24"/>
                    </a:lnTo>
                    <a:lnTo>
                      <a:pt x="68" y="32"/>
                    </a:lnTo>
                    <a:lnTo>
                      <a:pt x="68" y="40"/>
                    </a:lnTo>
                    <a:lnTo>
                      <a:pt x="68" y="48"/>
                    </a:lnTo>
                    <a:lnTo>
                      <a:pt x="66" y="56"/>
                    </a:lnTo>
                    <a:lnTo>
                      <a:pt x="70" y="56"/>
                    </a:lnTo>
                    <a:lnTo>
                      <a:pt x="74" y="56"/>
                    </a:lnTo>
                    <a:lnTo>
                      <a:pt x="76" y="56"/>
                    </a:lnTo>
                    <a:lnTo>
                      <a:pt x="80" y="58"/>
                    </a:lnTo>
                    <a:lnTo>
                      <a:pt x="82" y="46"/>
                    </a:lnTo>
                    <a:lnTo>
                      <a:pt x="84" y="34"/>
                    </a:lnTo>
                    <a:lnTo>
                      <a:pt x="84" y="24"/>
                    </a:lnTo>
                    <a:lnTo>
                      <a:pt x="86" y="12"/>
                    </a:lnTo>
                    <a:lnTo>
                      <a:pt x="78" y="10"/>
                    </a:lnTo>
                    <a:lnTo>
                      <a:pt x="68" y="10"/>
                    </a:lnTo>
                    <a:lnTo>
                      <a:pt x="56" y="8"/>
                    </a:lnTo>
                    <a:lnTo>
                      <a:pt x="44" y="6"/>
                    </a:lnTo>
                    <a:lnTo>
                      <a:pt x="32" y="4"/>
                    </a:lnTo>
                    <a:lnTo>
                      <a:pt x="20" y="2"/>
                    </a:lnTo>
                    <a:lnTo>
                      <a:pt x="10" y="2"/>
                    </a:lnTo>
                    <a:lnTo>
                      <a:pt x="2" y="0"/>
                    </a:lnTo>
                    <a:lnTo>
                      <a:pt x="0" y="4"/>
                    </a:lnTo>
                    <a:lnTo>
                      <a:pt x="0"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4" name="Freeform 32"/>
              <p:cNvSpPr>
                <a:spLocks/>
              </p:cNvSpPr>
              <p:nvPr/>
            </p:nvSpPr>
            <p:spPr bwMode="auto">
              <a:xfrm>
                <a:off x="5196" y="1129"/>
                <a:ext cx="34" cy="23"/>
              </a:xfrm>
              <a:custGeom>
                <a:avLst/>
                <a:gdLst>
                  <a:gd name="T0" fmla="*/ 0 w 88"/>
                  <a:gd name="T1" fmla="*/ 0 h 58"/>
                  <a:gd name="T2" fmla="*/ 0 w 88"/>
                  <a:gd name="T3" fmla="*/ 0 h 58"/>
                  <a:gd name="T4" fmla="*/ 0 w 88"/>
                  <a:gd name="T5" fmla="*/ 0 h 58"/>
                  <a:gd name="T6" fmla="*/ 0 w 88"/>
                  <a:gd name="T7" fmla="*/ 0 h 58"/>
                  <a:gd name="T8" fmla="*/ 0 w 88"/>
                  <a:gd name="T9" fmla="*/ 0 h 58"/>
                  <a:gd name="T10" fmla="*/ 0 w 88"/>
                  <a:gd name="T11" fmla="*/ 0 h 58"/>
                  <a:gd name="T12" fmla="*/ 0 w 88"/>
                  <a:gd name="T13" fmla="*/ 0 h 58"/>
                  <a:gd name="T14" fmla="*/ 0 w 88"/>
                  <a:gd name="T15" fmla="*/ 0 h 58"/>
                  <a:gd name="T16" fmla="*/ 0 w 88"/>
                  <a:gd name="T17" fmla="*/ 0 h 58"/>
                  <a:gd name="T18" fmla="*/ 0 w 88"/>
                  <a:gd name="T19" fmla="*/ 0 h 58"/>
                  <a:gd name="T20" fmla="*/ 0 w 88"/>
                  <a:gd name="T21" fmla="*/ 0 h 58"/>
                  <a:gd name="T22" fmla="*/ 0 w 88"/>
                  <a:gd name="T23" fmla="*/ 0 h 58"/>
                  <a:gd name="T24" fmla="*/ 0 w 88"/>
                  <a:gd name="T25" fmla="*/ 0 h 58"/>
                  <a:gd name="T26" fmla="*/ 0 w 88"/>
                  <a:gd name="T27" fmla="*/ 0 h 58"/>
                  <a:gd name="T28" fmla="*/ 0 w 88"/>
                  <a:gd name="T29" fmla="*/ 0 h 58"/>
                  <a:gd name="T30" fmla="*/ 0 w 88"/>
                  <a:gd name="T31" fmla="*/ 0 h 58"/>
                  <a:gd name="T32" fmla="*/ 0 w 88"/>
                  <a:gd name="T33" fmla="*/ 0 h 58"/>
                  <a:gd name="T34" fmla="*/ 0 w 88"/>
                  <a:gd name="T35" fmla="*/ 0 h 58"/>
                  <a:gd name="T36" fmla="*/ 0 w 88"/>
                  <a:gd name="T37" fmla="*/ 0 h 58"/>
                  <a:gd name="T38" fmla="*/ 0 w 88"/>
                  <a:gd name="T39" fmla="*/ 0 h 58"/>
                  <a:gd name="T40" fmla="*/ 0 w 88"/>
                  <a:gd name="T41" fmla="*/ 0 h 58"/>
                  <a:gd name="T42" fmla="*/ 0 w 88"/>
                  <a:gd name="T43" fmla="*/ 0 h 58"/>
                  <a:gd name="T44" fmla="*/ 0 w 88"/>
                  <a:gd name="T45" fmla="*/ 0 h 58"/>
                  <a:gd name="T46" fmla="*/ 0 w 88"/>
                  <a:gd name="T47" fmla="*/ 0 h 58"/>
                  <a:gd name="T48" fmla="*/ 0 w 88"/>
                  <a:gd name="T49" fmla="*/ 0 h 58"/>
                  <a:gd name="T50" fmla="*/ 0 w 88"/>
                  <a:gd name="T51" fmla="*/ 0 h 58"/>
                  <a:gd name="T52" fmla="*/ 0 w 88"/>
                  <a:gd name="T53" fmla="*/ 0 h 58"/>
                  <a:gd name="T54" fmla="*/ 0 w 88"/>
                  <a:gd name="T55" fmla="*/ 0 h 58"/>
                  <a:gd name="T56" fmla="*/ 0 w 88"/>
                  <a:gd name="T57" fmla="*/ 0 h 58"/>
                  <a:gd name="T58" fmla="*/ 0 w 88"/>
                  <a:gd name="T59" fmla="*/ 0 h 58"/>
                  <a:gd name="T60" fmla="*/ 0 w 88"/>
                  <a:gd name="T61" fmla="*/ 0 h 58"/>
                  <a:gd name="T62" fmla="*/ 0 w 88"/>
                  <a:gd name="T63" fmla="*/ 0 h 58"/>
                  <a:gd name="T64" fmla="*/ 0 w 88"/>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8"/>
                  <a:gd name="T101" fmla="*/ 88 w 88"/>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8">
                    <a:moveTo>
                      <a:pt x="0" y="14"/>
                    </a:moveTo>
                    <a:lnTo>
                      <a:pt x="8" y="16"/>
                    </a:lnTo>
                    <a:lnTo>
                      <a:pt x="18" y="16"/>
                    </a:lnTo>
                    <a:lnTo>
                      <a:pt x="28" y="18"/>
                    </a:lnTo>
                    <a:lnTo>
                      <a:pt x="38" y="20"/>
                    </a:lnTo>
                    <a:lnTo>
                      <a:pt x="48" y="22"/>
                    </a:lnTo>
                    <a:lnTo>
                      <a:pt x="58" y="22"/>
                    </a:lnTo>
                    <a:lnTo>
                      <a:pt x="66" y="24"/>
                    </a:lnTo>
                    <a:lnTo>
                      <a:pt x="72" y="26"/>
                    </a:lnTo>
                    <a:lnTo>
                      <a:pt x="70" y="32"/>
                    </a:lnTo>
                    <a:lnTo>
                      <a:pt x="70" y="40"/>
                    </a:lnTo>
                    <a:lnTo>
                      <a:pt x="68" y="48"/>
                    </a:lnTo>
                    <a:lnTo>
                      <a:pt x="66" y="56"/>
                    </a:lnTo>
                    <a:lnTo>
                      <a:pt x="70" y="56"/>
                    </a:lnTo>
                    <a:lnTo>
                      <a:pt x="74" y="56"/>
                    </a:lnTo>
                    <a:lnTo>
                      <a:pt x="76" y="58"/>
                    </a:lnTo>
                    <a:lnTo>
                      <a:pt x="80" y="58"/>
                    </a:lnTo>
                    <a:lnTo>
                      <a:pt x="82" y="48"/>
                    </a:lnTo>
                    <a:lnTo>
                      <a:pt x="84" y="36"/>
                    </a:lnTo>
                    <a:lnTo>
                      <a:pt x="86" y="24"/>
                    </a:lnTo>
                    <a:lnTo>
                      <a:pt x="88" y="14"/>
                    </a:lnTo>
                    <a:lnTo>
                      <a:pt x="80" y="12"/>
                    </a:lnTo>
                    <a:lnTo>
                      <a:pt x="68" y="10"/>
                    </a:lnTo>
                    <a:lnTo>
                      <a:pt x="56" y="8"/>
                    </a:lnTo>
                    <a:lnTo>
                      <a:pt x="44" y="6"/>
                    </a:lnTo>
                    <a:lnTo>
                      <a:pt x="32" y="4"/>
                    </a:lnTo>
                    <a:lnTo>
                      <a:pt x="20" y="2"/>
                    </a:lnTo>
                    <a:lnTo>
                      <a:pt x="10" y="2"/>
                    </a:lnTo>
                    <a:lnTo>
                      <a:pt x="2" y="0"/>
                    </a:lnTo>
                    <a:lnTo>
                      <a:pt x="2" y="4"/>
                    </a:lnTo>
                    <a:lnTo>
                      <a:pt x="2"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5" name="Freeform 33"/>
              <p:cNvSpPr>
                <a:spLocks/>
              </p:cNvSpPr>
              <p:nvPr/>
            </p:nvSpPr>
            <p:spPr bwMode="auto">
              <a:xfrm>
                <a:off x="5263" y="1140"/>
                <a:ext cx="35" cy="23"/>
              </a:xfrm>
              <a:custGeom>
                <a:avLst/>
                <a:gdLst>
                  <a:gd name="T0" fmla="*/ 0 w 87"/>
                  <a:gd name="T1" fmla="*/ 0 h 58"/>
                  <a:gd name="T2" fmla="*/ 0 w 87"/>
                  <a:gd name="T3" fmla="*/ 0 h 58"/>
                  <a:gd name="T4" fmla="*/ 0 w 87"/>
                  <a:gd name="T5" fmla="*/ 0 h 58"/>
                  <a:gd name="T6" fmla="*/ 0 w 87"/>
                  <a:gd name="T7" fmla="*/ 0 h 58"/>
                  <a:gd name="T8" fmla="*/ 0 w 87"/>
                  <a:gd name="T9" fmla="*/ 0 h 58"/>
                  <a:gd name="T10" fmla="*/ 0 w 87"/>
                  <a:gd name="T11" fmla="*/ 0 h 58"/>
                  <a:gd name="T12" fmla="*/ 0 w 87"/>
                  <a:gd name="T13" fmla="*/ 0 h 58"/>
                  <a:gd name="T14" fmla="*/ 0 w 87"/>
                  <a:gd name="T15" fmla="*/ 0 h 58"/>
                  <a:gd name="T16" fmla="*/ 0 w 87"/>
                  <a:gd name="T17" fmla="*/ 0 h 58"/>
                  <a:gd name="T18" fmla="*/ 0 w 87"/>
                  <a:gd name="T19" fmla="*/ 0 h 58"/>
                  <a:gd name="T20" fmla="*/ 0 w 87"/>
                  <a:gd name="T21" fmla="*/ 0 h 58"/>
                  <a:gd name="T22" fmla="*/ 0 w 87"/>
                  <a:gd name="T23" fmla="*/ 0 h 58"/>
                  <a:gd name="T24" fmla="*/ 0 w 87"/>
                  <a:gd name="T25" fmla="*/ 0 h 58"/>
                  <a:gd name="T26" fmla="*/ 0 w 87"/>
                  <a:gd name="T27" fmla="*/ 0 h 58"/>
                  <a:gd name="T28" fmla="*/ 0 w 87"/>
                  <a:gd name="T29" fmla="*/ 0 h 58"/>
                  <a:gd name="T30" fmla="*/ 0 w 87"/>
                  <a:gd name="T31" fmla="*/ 0 h 58"/>
                  <a:gd name="T32" fmla="*/ 0 w 87"/>
                  <a:gd name="T33" fmla="*/ 0 h 58"/>
                  <a:gd name="T34" fmla="*/ 0 w 87"/>
                  <a:gd name="T35" fmla="*/ 0 h 58"/>
                  <a:gd name="T36" fmla="*/ 0 w 87"/>
                  <a:gd name="T37" fmla="*/ 0 h 58"/>
                  <a:gd name="T38" fmla="*/ 0 w 87"/>
                  <a:gd name="T39" fmla="*/ 0 h 58"/>
                  <a:gd name="T40" fmla="*/ 0 w 87"/>
                  <a:gd name="T41" fmla="*/ 0 h 58"/>
                  <a:gd name="T42" fmla="*/ 0 w 87"/>
                  <a:gd name="T43" fmla="*/ 0 h 58"/>
                  <a:gd name="T44" fmla="*/ 0 w 87"/>
                  <a:gd name="T45" fmla="*/ 0 h 58"/>
                  <a:gd name="T46" fmla="*/ 0 w 87"/>
                  <a:gd name="T47" fmla="*/ 0 h 58"/>
                  <a:gd name="T48" fmla="*/ 0 w 87"/>
                  <a:gd name="T49" fmla="*/ 0 h 58"/>
                  <a:gd name="T50" fmla="*/ 0 w 87"/>
                  <a:gd name="T51" fmla="*/ 0 h 58"/>
                  <a:gd name="T52" fmla="*/ 0 w 87"/>
                  <a:gd name="T53" fmla="*/ 0 h 58"/>
                  <a:gd name="T54" fmla="*/ 0 w 87"/>
                  <a:gd name="T55" fmla="*/ 0 h 58"/>
                  <a:gd name="T56" fmla="*/ 0 w 87"/>
                  <a:gd name="T57" fmla="*/ 0 h 58"/>
                  <a:gd name="T58" fmla="*/ 0 w 87"/>
                  <a:gd name="T59" fmla="*/ 0 h 58"/>
                  <a:gd name="T60" fmla="*/ 0 w 87"/>
                  <a:gd name="T61" fmla="*/ 0 h 58"/>
                  <a:gd name="T62" fmla="*/ 0 w 87"/>
                  <a:gd name="T63" fmla="*/ 0 h 58"/>
                  <a:gd name="T64" fmla="*/ 0 w 87"/>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58"/>
                  <a:gd name="T101" fmla="*/ 87 w 87"/>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58">
                    <a:moveTo>
                      <a:pt x="0" y="14"/>
                    </a:moveTo>
                    <a:lnTo>
                      <a:pt x="8" y="16"/>
                    </a:lnTo>
                    <a:lnTo>
                      <a:pt x="18" y="18"/>
                    </a:lnTo>
                    <a:lnTo>
                      <a:pt x="28" y="20"/>
                    </a:lnTo>
                    <a:lnTo>
                      <a:pt x="40" y="20"/>
                    </a:lnTo>
                    <a:lnTo>
                      <a:pt x="48" y="22"/>
                    </a:lnTo>
                    <a:lnTo>
                      <a:pt x="58" y="24"/>
                    </a:lnTo>
                    <a:lnTo>
                      <a:pt x="66" y="26"/>
                    </a:lnTo>
                    <a:lnTo>
                      <a:pt x="72" y="26"/>
                    </a:lnTo>
                    <a:lnTo>
                      <a:pt x="70" y="34"/>
                    </a:lnTo>
                    <a:lnTo>
                      <a:pt x="70" y="40"/>
                    </a:lnTo>
                    <a:lnTo>
                      <a:pt x="68" y="48"/>
                    </a:lnTo>
                    <a:lnTo>
                      <a:pt x="68" y="56"/>
                    </a:lnTo>
                    <a:lnTo>
                      <a:pt x="72" y="58"/>
                    </a:lnTo>
                    <a:lnTo>
                      <a:pt x="74" y="58"/>
                    </a:lnTo>
                    <a:lnTo>
                      <a:pt x="78" y="58"/>
                    </a:lnTo>
                    <a:lnTo>
                      <a:pt x="79" y="58"/>
                    </a:lnTo>
                    <a:lnTo>
                      <a:pt x="81" y="48"/>
                    </a:lnTo>
                    <a:lnTo>
                      <a:pt x="83" y="36"/>
                    </a:lnTo>
                    <a:lnTo>
                      <a:pt x="85" y="26"/>
                    </a:lnTo>
                    <a:lnTo>
                      <a:pt x="87" y="14"/>
                    </a:lnTo>
                    <a:lnTo>
                      <a:pt x="79" y="12"/>
                    </a:lnTo>
                    <a:lnTo>
                      <a:pt x="70" y="12"/>
                    </a:lnTo>
                    <a:lnTo>
                      <a:pt x="58" y="10"/>
                    </a:lnTo>
                    <a:lnTo>
                      <a:pt x="46" y="8"/>
                    </a:lnTo>
                    <a:lnTo>
                      <a:pt x="34" y="6"/>
                    </a:lnTo>
                    <a:lnTo>
                      <a:pt x="22" y="4"/>
                    </a:lnTo>
                    <a:lnTo>
                      <a:pt x="10" y="2"/>
                    </a:lnTo>
                    <a:lnTo>
                      <a:pt x="2" y="0"/>
                    </a:lnTo>
                    <a:lnTo>
                      <a:pt x="2" y="4"/>
                    </a:lnTo>
                    <a:lnTo>
                      <a:pt x="2" y="8"/>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6" name="Freeform 34"/>
              <p:cNvSpPr>
                <a:spLocks/>
              </p:cNvSpPr>
              <p:nvPr/>
            </p:nvSpPr>
            <p:spPr bwMode="auto">
              <a:xfrm>
                <a:off x="5119" y="1169"/>
                <a:ext cx="35" cy="24"/>
              </a:xfrm>
              <a:custGeom>
                <a:avLst/>
                <a:gdLst>
                  <a:gd name="T0" fmla="*/ 0 w 88"/>
                  <a:gd name="T1" fmla="*/ 0 h 57"/>
                  <a:gd name="T2" fmla="*/ 0 w 88"/>
                  <a:gd name="T3" fmla="*/ 0 h 57"/>
                  <a:gd name="T4" fmla="*/ 0 w 88"/>
                  <a:gd name="T5" fmla="*/ 0 h 57"/>
                  <a:gd name="T6" fmla="*/ 0 w 88"/>
                  <a:gd name="T7" fmla="*/ 0 h 57"/>
                  <a:gd name="T8" fmla="*/ 0 w 88"/>
                  <a:gd name="T9" fmla="*/ 0 h 57"/>
                  <a:gd name="T10" fmla="*/ 0 w 88"/>
                  <a:gd name="T11" fmla="*/ 0 h 57"/>
                  <a:gd name="T12" fmla="*/ 0 w 88"/>
                  <a:gd name="T13" fmla="*/ 0 h 57"/>
                  <a:gd name="T14" fmla="*/ 0 w 88"/>
                  <a:gd name="T15" fmla="*/ 0 h 57"/>
                  <a:gd name="T16" fmla="*/ 0 w 88"/>
                  <a:gd name="T17" fmla="*/ 0 h 57"/>
                  <a:gd name="T18" fmla="*/ 0 w 88"/>
                  <a:gd name="T19" fmla="*/ 0 h 57"/>
                  <a:gd name="T20" fmla="*/ 0 w 88"/>
                  <a:gd name="T21" fmla="*/ 0 h 57"/>
                  <a:gd name="T22" fmla="*/ 0 w 88"/>
                  <a:gd name="T23" fmla="*/ 0 h 57"/>
                  <a:gd name="T24" fmla="*/ 0 w 88"/>
                  <a:gd name="T25" fmla="*/ 0 h 57"/>
                  <a:gd name="T26" fmla="*/ 0 w 88"/>
                  <a:gd name="T27" fmla="*/ 0 h 57"/>
                  <a:gd name="T28" fmla="*/ 0 w 88"/>
                  <a:gd name="T29" fmla="*/ 0 h 57"/>
                  <a:gd name="T30" fmla="*/ 0 w 88"/>
                  <a:gd name="T31" fmla="*/ 0 h 57"/>
                  <a:gd name="T32" fmla="*/ 0 w 88"/>
                  <a:gd name="T33" fmla="*/ 0 h 57"/>
                  <a:gd name="T34" fmla="*/ 0 w 88"/>
                  <a:gd name="T35" fmla="*/ 0 h 57"/>
                  <a:gd name="T36" fmla="*/ 0 w 88"/>
                  <a:gd name="T37" fmla="*/ 0 h 57"/>
                  <a:gd name="T38" fmla="*/ 0 w 88"/>
                  <a:gd name="T39" fmla="*/ 0 h 57"/>
                  <a:gd name="T40" fmla="*/ 0 w 88"/>
                  <a:gd name="T41" fmla="*/ 0 h 57"/>
                  <a:gd name="T42" fmla="*/ 0 w 88"/>
                  <a:gd name="T43" fmla="*/ 0 h 57"/>
                  <a:gd name="T44" fmla="*/ 0 w 88"/>
                  <a:gd name="T45" fmla="*/ 0 h 57"/>
                  <a:gd name="T46" fmla="*/ 0 w 88"/>
                  <a:gd name="T47" fmla="*/ 0 h 57"/>
                  <a:gd name="T48" fmla="*/ 0 w 88"/>
                  <a:gd name="T49" fmla="*/ 0 h 57"/>
                  <a:gd name="T50" fmla="*/ 0 w 88"/>
                  <a:gd name="T51" fmla="*/ 0 h 57"/>
                  <a:gd name="T52" fmla="*/ 0 w 88"/>
                  <a:gd name="T53" fmla="*/ 0 h 57"/>
                  <a:gd name="T54" fmla="*/ 0 w 88"/>
                  <a:gd name="T55" fmla="*/ 0 h 57"/>
                  <a:gd name="T56" fmla="*/ 0 w 88"/>
                  <a:gd name="T57" fmla="*/ 0 h 57"/>
                  <a:gd name="T58" fmla="*/ 0 w 88"/>
                  <a:gd name="T59" fmla="*/ 0 h 57"/>
                  <a:gd name="T60" fmla="*/ 0 w 88"/>
                  <a:gd name="T61" fmla="*/ 0 h 57"/>
                  <a:gd name="T62" fmla="*/ 0 w 88"/>
                  <a:gd name="T63" fmla="*/ 0 h 57"/>
                  <a:gd name="T64" fmla="*/ 0 w 88"/>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7"/>
                  <a:gd name="T101" fmla="*/ 88 w 88"/>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7">
                    <a:moveTo>
                      <a:pt x="0" y="13"/>
                    </a:moveTo>
                    <a:lnTo>
                      <a:pt x="10" y="13"/>
                    </a:lnTo>
                    <a:lnTo>
                      <a:pt x="20" y="15"/>
                    </a:lnTo>
                    <a:lnTo>
                      <a:pt x="30" y="17"/>
                    </a:lnTo>
                    <a:lnTo>
                      <a:pt x="40" y="17"/>
                    </a:lnTo>
                    <a:lnTo>
                      <a:pt x="50" y="19"/>
                    </a:lnTo>
                    <a:lnTo>
                      <a:pt x="58" y="21"/>
                    </a:lnTo>
                    <a:lnTo>
                      <a:pt x="66" y="23"/>
                    </a:lnTo>
                    <a:lnTo>
                      <a:pt x="72" y="23"/>
                    </a:lnTo>
                    <a:lnTo>
                      <a:pt x="70" y="31"/>
                    </a:lnTo>
                    <a:lnTo>
                      <a:pt x="70" y="39"/>
                    </a:lnTo>
                    <a:lnTo>
                      <a:pt x="68" y="47"/>
                    </a:lnTo>
                    <a:lnTo>
                      <a:pt x="68" y="55"/>
                    </a:lnTo>
                    <a:lnTo>
                      <a:pt x="72" y="55"/>
                    </a:lnTo>
                    <a:lnTo>
                      <a:pt x="76" y="55"/>
                    </a:lnTo>
                    <a:lnTo>
                      <a:pt x="78" y="55"/>
                    </a:lnTo>
                    <a:lnTo>
                      <a:pt x="82" y="57"/>
                    </a:lnTo>
                    <a:lnTo>
                      <a:pt x="84" y="45"/>
                    </a:lnTo>
                    <a:lnTo>
                      <a:pt x="86" y="35"/>
                    </a:lnTo>
                    <a:lnTo>
                      <a:pt x="86" y="23"/>
                    </a:lnTo>
                    <a:lnTo>
                      <a:pt x="88" y="13"/>
                    </a:lnTo>
                    <a:lnTo>
                      <a:pt x="80" y="11"/>
                    </a:lnTo>
                    <a:lnTo>
                      <a:pt x="70" y="9"/>
                    </a:lnTo>
                    <a:lnTo>
                      <a:pt x="58" y="7"/>
                    </a:lnTo>
                    <a:lnTo>
                      <a:pt x="46" y="6"/>
                    </a:lnTo>
                    <a:lnTo>
                      <a:pt x="34" y="4"/>
                    </a:lnTo>
                    <a:lnTo>
                      <a:pt x="22" y="2"/>
                    </a:lnTo>
                    <a:lnTo>
                      <a:pt x="12" y="2"/>
                    </a:lnTo>
                    <a:lnTo>
                      <a:pt x="4" y="0"/>
                    </a:lnTo>
                    <a:lnTo>
                      <a:pt x="2" y="4"/>
                    </a:lnTo>
                    <a:lnTo>
                      <a:pt x="2" y="6"/>
                    </a:lnTo>
                    <a:lnTo>
                      <a:pt x="2" y="9"/>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7" name="Freeform 35"/>
              <p:cNvSpPr>
                <a:spLocks/>
              </p:cNvSpPr>
              <p:nvPr/>
            </p:nvSpPr>
            <p:spPr bwMode="auto">
              <a:xfrm>
                <a:off x="5188" y="1180"/>
                <a:ext cx="34" cy="23"/>
              </a:xfrm>
              <a:custGeom>
                <a:avLst/>
                <a:gdLst>
                  <a:gd name="T0" fmla="*/ 0 w 88"/>
                  <a:gd name="T1" fmla="*/ 0 h 58"/>
                  <a:gd name="T2" fmla="*/ 0 w 88"/>
                  <a:gd name="T3" fmla="*/ 0 h 58"/>
                  <a:gd name="T4" fmla="*/ 0 w 88"/>
                  <a:gd name="T5" fmla="*/ 0 h 58"/>
                  <a:gd name="T6" fmla="*/ 0 w 88"/>
                  <a:gd name="T7" fmla="*/ 0 h 58"/>
                  <a:gd name="T8" fmla="*/ 0 w 88"/>
                  <a:gd name="T9" fmla="*/ 0 h 58"/>
                  <a:gd name="T10" fmla="*/ 0 w 88"/>
                  <a:gd name="T11" fmla="*/ 0 h 58"/>
                  <a:gd name="T12" fmla="*/ 0 w 88"/>
                  <a:gd name="T13" fmla="*/ 0 h 58"/>
                  <a:gd name="T14" fmla="*/ 0 w 88"/>
                  <a:gd name="T15" fmla="*/ 0 h 58"/>
                  <a:gd name="T16" fmla="*/ 0 w 88"/>
                  <a:gd name="T17" fmla="*/ 0 h 58"/>
                  <a:gd name="T18" fmla="*/ 0 w 88"/>
                  <a:gd name="T19" fmla="*/ 0 h 58"/>
                  <a:gd name="T20" fmla="*/ 0 w 88"/>
                  <a:gd name="T21" fmla="*/ 0 h 58"/>
                  <a:gd name="T22" fmla="*/ 0 w 88"/>
                  <a:gd name="T23" fmla="*/ 0 h 58"/>
                  <a:gd name="T24" fmla="*/ 0 w 88"/>
                  <a:gd name="T25" fmla="*/ 0 h 58"/>
                  <a:gd name="T26" fmla="*/ 0 w 88"/>
                  <a:gd name="T27" fmla="*/ 0 h 58"/>
                  <a:gd name="T28" fmla="*/ 0 w 88"/>
                  <a:gd name="T29" fmla="*/ 0 h 58"/>
                  <a:gd name="T30" fmla="*/ 0 w 88"/>
                  <a:gd name="T31" fmla="*/ 0 h 58"/>
                  <a:gd name="T32" fmla="*/ 0 w 88"/>
                  <a:gd name="T33" fmla="*/ 0 h 58"/>
                  <a:gd name="T34" fmla="*/ 0 w 88"/>
                  <a:gd name="T35" fmla="*/ 0 h 58"/>
                  <a:gd name="T36" fmla="*/ 0 w 88"/>
                  <a:gd name="T37" fmla="*/ 0 h 58"/>
                  <a:gd name="T38" fmla="*/ 0 w 88"/>
                  <a:gd name="T39" fmla="*/ 0 h 58"/>
                  <a:gd name="T40" fmla="*/ 0 w 88"/>
                  <a:gd name="T41" fmla="*/ 0 h 58"/>
                  <a:gd name="T42" fmla="*/ 0 w 88"/>
                  <a:gd name="T43" fmla="*/ 0 h 58"/>
                  <a:gd name="T44" fmla="*/ 0 w 88"/>
                  <a:gd name="T45" fmla="*/ 0 h 58"/>
                  <a:gd name="T46" fmla="*/ 0 w 88"/>
                  <a:gd name="T47" fmla="*/ 0 h 58"/>
                  <a:gd name="T48" fmla="*/ 0 w 88"/>
                  <a:gd name="T49" fmla="*/ 0 h 58"/>
                  <a:gd name="T50" fmla="*/ 0 w 88"/>
                  <a:gd name="T51" fmla="*/ 0 h 58"/>
                  <a:gd name="T52" fmla="*/ 0 w 88"/>
                  <a:gd name="T53" fmla="*/ 0 h 58"/>
                  <a:gd name="T54" fmla="*/ 0 w 88"/>
                  <a:gd name="T55" fmla="*/ 0 h 58"/>
                  <a:gd name="T56" fmla="*/ 0 w 88"/>
                  <a:gd name="T57" fmla="*/ 0 h 58"/>
                  <a:gd name="T58" fmla="*/ 0 w 88"/>
                  <a:gd name="T59" fmla="*/ 0 h 58"/>
                  <a:gd name="T60" fmla="*/ 0 w 88"/>
                  <a:gd name="T61" fmla="*/ 0 h 58"/>
                  <a:gd name="T62" fmla="*/ 0 w 88"/>
                  <a:gd name="T63" fmla="*/ 0 h 58"/>
                  <a:gd name="T64" fmla="*/ 0 w 88"/>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8"/>
                  <a:gd name="T101" fmla="*/ 88 w 88"/>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8">
                    <a:moveTo>
                      <a:pt x="0" y="14"/>
                    </a:moveTo>
                    <a:lnTo>
                      <a:pt x="8" y="16"/>
                    </a:lnTo>
                    <a:lnTo>
                      <a:pt x="18" y="18"/>
                    </a:lnTo>
                    <a:lnTo>
                      <a:pt x="28" y="20"/>
                    </a:lnTo>
                    <a:lnTo>
                      <a:pt x="38" y="20"/>
                    </a:lnTo>
                    <a:lnTo>
                      <a:pt x="48" y="22"/>
                    </a:lnTo>
                    <a:lnTo>
                      <a:pt x="56" y="24"/>
                    </a:lnTo>
                    <a:lnTo>
                      <a:pt x="64" y="26"/>
                    </a:lnTo>
                    <a:lnTo>
                      <a:pt x="70" y="26"/>
                    </a:lnTo>
                    <a:lnTo>
                      <a:pt x="70" y="32"/>
                    </a:lnTo>
                    <a:lnTo>
                      <a:pt x="68" y="40"/>
                    </a:lnTo>
                    <a:lnTo>
                      <a:pt x="68" y="48"/>
                    </a:lnTo>
                    <a:lnTo>
                      <a:pt x="66" y="56"/>
                    </a:lnTo>
                    <a:lnTo>
                      <a:pt x="70" y="58"/>
                    </a:lnTo>
                    <a:lnTo>
                      <a:pt x="74" y="58"/>
                    </a:lnTo>
                    <a:lnTo>
                      <a:pt x="76" y="58"/>
                    </a:lnTo>
                    <a:lnTo>
                      <a:pt x="80" y="58"/>
                    </a:lnTo>
                    <a:lnTo>
                      <a:pt x="82" y="48"/>
                    </a:lnTo>
                    <a:lnTo>
                      <a:pt x="84" y="36"/>
                    </a:lnTo>
                    <a:lnTo>
                      <a:pt x="86" y="24"/>
                    </a:lnTo>
                    <a:lnTo>
                      <a:pt x="88" y="14"/>
                    </a:lnTo>
                    <a:lnTo>
                      <a:pt x="80" y="12"/>
                    </a:lnTo>
                    <a:lnTo>
                      <a:pt x="68" y="12"/>
                    </a:lnTo>
                    <a:lnTo>
                      <a:pt x="56" y="10"/>
                    </a:lnTo>
                    <a:lnTo>
                      <a:pt x="44" y="8"/>
                    </a:lnTo>
                    <a:lnTo>
                      <a:pt x="32" y="6"/>
                    </a:lnTo>
                    <a:lnTo>
                      <a:pt x="20" y="4"/>
                    </a:lnTo>
                    <a:lnTo>
                      <a:pt x="10" y="2"/>
                    </a:lnTo>
                    <a:lnTo>
                      <a:pt x="2" y="0"/>
                    </a:lnTo>
                    <a:lnTo>
                      <a:pt x="2" y="4"/>
                    </a:lnTo>
                    <a:lnTo>
                      <a:pt x="2"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8" name="Freeform 36"/>
              <p:cNvSpPr>
                <a:spLocks/>
              </p:cNvSpPr>
              <p:nvPr/>
            </p:nvSpPr>
            <p:spPr bwMode="auto">
              <a:xfrm>
                <a:off x="5255" y="1191"/>
                <a:ext cx="35" cy="23"/>
              </a:xfrm>
              <a:custGeom>
                <a:avLst/>
                <a:gdLst>
                  <a:gd name="T0" fmla="*/ 0 w 88"/>
                  <a:gd name="T1" fmla="*/ 0 h 58"/>
                  <a:gd name="T2" fmla="*/ 0 w 88"/>
                  <a:gd name="T3" fmla="*/ 0 h 58"/>
                  <a:gd name="T4" fmla="*/ 0 w 88"/>
                  <a:gd name="T5" fmla="*/ 0 h 58"/>
                  <a:gd name="T6" fmla="*/ 0 w 88"/>
                  <a:gd name="T7" fmla="*/ 0 h 58"/>
                  <a:gd name="T8" fmla="*/ 0 w 88"/>
                  <a:gd name="T9" fmla="*/ 0 h 58"/>
                  <a:gd name="T10" fmla="*/ 0 w 88"/>
                  <a:gd name="T11" fmla="*/ 0 h 58"/>
                  <a:gd name="T12" fmla="*/ 0 w 88"/>
                  <a:gd name="T13" fmla="*/ 0 h 58"/>
                  <a:gd name="T14" fmla="*/ 0 w 88"/>
                  <a:gd name="T15" fmla="*/ 0 h 58"/>
                  <a:gd name="T16" fmla="*/ 0 w 88"/>
                  <a:gd name="T17" fmla="*/ 0 h 58"/>
                  <a:gd name="T18" fmla="*/ 0 w 88"/>
                  <a:gd name="T19" fmla="*/ 0 h 58"/>
                  <a:gd name="T20" fmla="*/ 0 w 88"/>
                  <a:gd name="T21" fmla="*/ 0 h 58"/>
                  <a:gd name="T22" fmla="*/ 0 w 88"/>
                  <a:gd name="T23" fmla="*/ 0 h 58"/>
                  <a:gd name="T24" fmla="*/ 0 w 88"/>
                  <a:gd name="T25" fmla="*/ 0 h 58"/>
                  <a:gd name="T26" fmla="*/ 0 w 88"/>
                  <a:gd name="T27" fmla="*/ 0 h 58"/>
                  <a:gd name="T28" fmla="*/ 0 w 88"/>
                  <a:gd name="T29" fmla="*/ 0 h 58"/>
                  <a:gd name="T30" fmla="*/ 0 w 88"/>
                  <a:gd name="T31" fmla="*/ 0 h 58"/>
                  <a:gd name="T32" fmla="*/ 0 w 88"/>
                  <a:gd name="T33" fmla="*/ 0 h 58"/>
                  <a:gd name="T34" fmla="*/ 0 w 88"/>
                  <a:gd name="T35" fmla="*/ 0 h 58"/>
                  <a:gd name="T36" fmla="*/ 0 w 88"/>
                  <a:gd name="T37" fmla="*/ 0 h 58"/>
                  <a:gd name="T38" fmla="*/ 0 w 88"/>
                  <a:gd name="T39" fmla="*/ 0 h 58"/>
                  <a:gd name="T40" fmla="*/ 0 w 88"/>
                  <a:gd name="T41" fmla="*/ 0 h 58"/>
                  <a:gd name="T42" fmla="*/ 0 w 88"/>
                  <a:gd name="T43" fmla="*/ 0 h 58"/>
                  <a:gd name="T44" fmla="*/ 0 w 88"/>
                  <a:gd name="T45" fmla="*/ 0 h 58"/>
                  <a:gd name="T46" fmla="*/ 0 w 88"/>
                  <a:gd name="T47" fmla="*/ 0 h 58"/>
                  <a:gd name="T48" fmla="*/ 0 w 88"/>
                  <a:gd name="T49" fmla="*/ 0 h 58"/>
                  <a:gd name="T50" fmla="*/ 0 w 88"/>
                  <a:gd name="T51" fmla="*/ 0 h 58"/>
                  <a:gd name="T52" fmla="*/ 0 w 88"/>
                  <a:gd name="T53" fmla="*/ 0 h 58"/>
                  <a:gd name="T54" fmla="*/ 0 w 88"/>
                  <a:gd name="T55" fmla="*/ 0 h 58"/>
                  <a:gd name="T56" fmla="*/ 0 w 88"/>
                  <a:gd name="T57" fmla="*/ 0 h 58"/>
                  <a:gd name="T58" fmla="*/ 0 w 88"/>
                  <a:gd name="T59" fmla="*/ 0 h 58"/>
                  <a:gd name="T60" fmla="*/ 0 w 88"/>
                  <a:gd name="T61" fmla="*/ 0 h 58"/>
                  <a:gd name="T62" fmla="*/ 0 w 88"/>
                  <a:gd name="T63" fmla="*/ 0 h 58"/>
                  <a:gd name="T64" fmla="*/ 0 w 88"/>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8"/>
                  <a:gd name="T101" fmla="*/ 88 w 88"/>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8">
                    <a:moveTo>
                      <a:pt x="0" y="14"/>
                    </a:moveTo>
                    <a:lnTo>
                      <a:pt x="8" y="14"/>
                    </a:lnTo>
                    <a:lnTo>
                      <a:pt x="18" y="16"/>
                    </a:lnTo>
                    <a:lnTo>
                      <a:pt x="28" y="18"/>
                    </a:lnTo>
                    <a:lnTo>
                      <a:pt x="40" y="18"/>
                    </a:lnTo>
                    <a:lnTo>
                      <a:pt x="48" y="20"/>
                    </a:lnTo>
                    <a:lnTo>
                      <a:pt x="58" y="22"/>
                    </a:lnTo>
                    <a:lnTo>
                      <a:pt x="66" y="24"/>
                    </a:lnTo>
                    <a:lnTo>
                      <a:pt x="72" y="24"/>
                    </a:lnTo>
                    <a:lnTo>
                      <a:pt x="70" y="32"/>
                    </a:lnTo>
                    <a:lnTo>
                      <a:pt x="70" y="40"/>
                    </a:lnTo>
                    <a:lnTo>
                      <a:pt x="68" y="48"/>
                    </a:lnTo>
                    <a:lnTo>
                      <a:pt x="66" y="56"/>
                    </a:lnTo>
                    <a:lnTo>
                      <a:pt x="70" y="56"/>
                    </a:lnTo>
                    <a:lnTo>
                      <a:pt x="74" y="56"/>
                    </a:lnTo>
                    <a:lnTo>
                      <a:pt x="78" y="56"/>
                    </a:lnTo>
                    <a:lnTo>
                      <a:pt x="80" y="58"/>
                    </a:lnTo>
                    <a:lnTo>
                      <a:pt x="82" y="46"/>
                    </a:lnTo>
                    <a:lnTo>
                      <a:pt x="84" y="34"/>
                    </a:lnTo>
                    <a:lnTo>
                      <a:pt x="86" y="24"/>
                    </a:lnTo>
                    <a:lnTo>
                      <a:pt x="88" y="12"/>
                    </a:lnTo>
                    <a:lnTo>
                      <a:pt x="80" y="10"/>
                    </a:lnTo>
                    <a:lnTo>
                      <a:pt x="70" y="10"/>
                    </a:lnTo>
                    <a:lnTo>
                      <a:pt x="58" y="8"/>
                    </a:lnTo>
                    <a:lnTo>
                      <a:pt x="46" y="6"/>
                    </a:lnTo>
                    <a:lnTo>
                      <a:pt x="32" y="4"/>
                    </a:lnTo>
                    <a:lnTo>
                      <a:pt x="20" y="2"/>
                    </a:lnTo>
                    <a:lnTo>
                      <a:pt x="10" y="2"/>
                    </a:lnTo>
                    <a:lnTo>
                      <a:pt x="2" y="0"/>
                    </a:lnTo>
                    <a:lnTo>
                      <a:pt x="2" y="4"/>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9" name="Freeform 37"/>
              <p:cNvSpPr>
                <a:spLocks/>
              </p:cNvSpPr>
              <p:nvPr/>
            </p:nvSpPr>
            <p:spPr bwMode="auto">
              <a:xfrm>
                <a:off x="5111" y="1220"/>
                <a:ext cx="35" cy="23"/>
              </a:xfrm>
              <a:custGeom>
                <a:avLst/>
                <a:gdLst>
                  <a:gd name="T0" fmla="*/ 0 w 88"/>
                  <a:gd name="T1" fmla="*/ 0 h 58"/>
                  <a:gd name="T2" fmla="*/ 0 w 88"/>
                  <a:gd name="T3" fmla="*/ 0 h 58"/>
                  <a:gd name="T4" fmla="*/ 0 w 88"/>
                  <a:gd name="T5" fmla="*/ 0 h 58"/>
                  <a:gd name="T6" fmla="*/ 0 w 88"/>
                  <a:gd name="T7" fmla="*/ 0 h 58"/>
                  <a:gd name="T8" fmla="*/ 0 w 88"/>
                  <a:gd name="T9" fmla="*/ 0 h 58"/>
                  <a:gd name="T10" fmla="*/ 0 w 88"/>
                  <a:gd name="T11" fmla="*/ 0 h 58"/>
                  <a:gd name="T12" fmla="*/ 0 w 88"/>
                  <a:gd name="T13" fmla="*/ 0 h 58"/>
                  <a:gd name="T14" fmla="*/ 0 w 88"/>
                  <a:gd name="T15" fmla="*/ 0 h 58"/>
                  <a:gd name="T16" fmla="*/ 0 w 88"/>
                  <a:gd name="T17" fmla="*/ 0 h 58"/>
                  <a:gd name="T18" fmla="*/ 0 w 88"/>
                  <a:gd name="T19" fmla="*/ 0 h 58"/>
                  <a:gd name="T20" fmla="*/ 0 w 88"/>
                  <a:gd name="T21" fmla="*/ 0 h 58"/>
                  <a:gd name="T22" fmla="*/ 0 w 88"/>
                  <a:gd name="T23" fmla="*/ 0 h 58"/>
                  <a:gd name="T24" fmla="*/ 0 w 88"/>
                  <a:gd name="T25" fmla="*/ 0 h 58"/>
                  <a:gd name="T26" fmla="*/ 0 w 88"/>
                  <a:gd name="T27" fmla="*/ 0 h 58"/>
                  <a:gd name="T28" fmla="*/ 0 w 88"/>
                  <a:gd name="T29" fmla="*/ 0 h 58"/>
                  <a:gd name="T30" fmla="*/ 0 w 88"/>
                  <a:gd name="T31" fmla="*/ 0 h 58"/>
                  <a:gd name="T32" fmla="*/ 0 w 88"/>
                  <a:gd name="T33" fmla="*/ 0 h 58"/>
                  <a:gd name="T34" fmla="*/ 0 w 88"/>
                  <a:gd name="T35" fmla="*/ 0 h 58"/>
                  <a:gd name="T36" fmla="*/ 0 w 88"/>
                  <a:gd name="T37" fmla="*/ 0 h 58"/>
                  <a:gd name="T38" fmla="*/ 0 w 88"/>
                  <a:gd name="T39" fmla="*/ 0 h 58"/>
                  <a:gd name="T40" fmla="*/ 0 w 88"/>
                  <a:gd name="T41" fmla="*/ 0 h 58"/>
                  <a:gd name="T42" fmla="*/ 0 w 88"/>
                  <a:gd name="T43" fmla="*/ 0 h 58"/>
                  <a:gd name="T44" fmla="*/ 0 w 88"/>
                  <a:gd name="T45" fmla="*/ 0 h 58"/>
                  <a:gd name="T46" fmla="*/ 0 w 88"/>
                  <a:gd name="T47" fmla="*/ 0 h 58"/>
                  <a:gd name="T48" fmla="*/ 0 w 88"/>
                  <a:gd name="T49" fmla="*/ 0 h 58"/>
                  <a:gd name="T50" fmla="*/ 0 w 88"/>
                  <a:gd name="T51" fmla="*/ 0 h 58"/>
                  <a:gd name="T52" fmla="*/ 0 w 88"/>
                  <a:gd name="T53" fmla="*/ 0 h 58"/>
                  <a:gd name="T54" fmla="*/ 0 w 88"/>
                  <a:gd name="T55" fmla="*/ 0 h 58"/>
                  <a:gd name="T56" fmla="*/ 0 w 88"/>
                  <a:gd name="T57" fmla="*/ 0 h 58"/>
                  <a:gd name="T58" fmla="*/ 0 w 88"/>
                  <a:gd name="T59" fmla="*/ 0 h 58"/>
                  <a:gd name="T60" fmla="*/ 0 w 88"/>
                  <a:gd name="T61" fmla="*/ 0 h 58"/>
                  <a:gd name="T62" fmla="*/ 0 w 88"/>
                  <a:gd name="T63" fmla="*/ 0 h 58"/>
                  <a:gd name="T64" fmla="*/ 0 w 88"/>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8"/>
                  <a:gd name="T101" fmla="*/ 88 w 88"/>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8">
                    <a:moveTo>
                      <a:pt x="0" y="14"/>
                    </a:moveTo>
                    <a:lnTo>
                      <a:pt x="10" y="16"/>
                    </a:lnTo>
                    <a:lnTo>
                      <a:pt x="20" y="16"/>
                    </a:lnTo>
                    <a:lnTo>
                      <a:pt x="30" y="18"/>
                    </a:lnTo>
                    <a:lnTo>
                      <a:pt x="40" y="20"/>
                    </a:lnTo>
                    <a:lnTo>
                      <a:pt x="50" y="22"/>
                    </a:lnTo>
                    <a:lnTo>
                      <a:pt x="58" y="22"/>
                    </a:lnTo>
                    <a:lnTo>
                      <a:pt x="66" y="24"/>
                    </a:lnTo>
                    <a:lnTo>
                      <a:pt x="72" y="26"/>
                    </a:lnTo>
                    <a:lnTo>
                      <a:pt x="70" y="32"/>
                    </a:lnTo>
                    <a:lnTo>
                      <a:pt x="70" y="40"/>
                    </a:lnTo>
                    <a:lnTo>
                      <a:pt x="68" y="48"/>
                    </a:lnTo>
                    <a:lnTo>
                      <a:pt x="68" y="56"/>
                    </a:lnTo>
                    <a:lnTo>
                      <a:pt x="72" y="56"/>
                    </a:lnTo>
                    <a:lnTo>
                      <a:pt x="76" y="56"/>
                    </a:lnTo>
                    <a:lnTo>
                      <a:pt x="78" y="58"/>
                    </a:lnTo>
                    <a:lnTo>
                      <a:pt x="82" y="58"/>
                    </a:lnTo>
                    <a:lnTo>
                      <a:pt x="84" y="48"/>
                    </a:lnTo>
                    <a:lnTo>
                      <a:pt x="86" y="36"/>
                    </a:lnTo>
                    <a:lnTo>
                      <a:pt x="86" y="24"/>
                    </a:lnTo>
                    <a:lnTo>
                      <a:pt x="88" y="14"/>
                    </a:lnTo>
                    <a:lnTo>
                      <a:pt x="80" y="12"/>
                    </a:lnTo>
                    <a:lnTo>
                      <a:pt x="70" y="10"/>
                    </a:lnTo>
                    <a:lnTo>
                      <a:pt x="58" y="8"/>
                    </a:lnTo>
                    <a:lnTo>
                      <a:pt x="46" y="6"/>
                    </a:lnTo>
                    <a:lnTo>
                      <a:pt x="34" y="4"/>
                    </a:lnTo>
                    <a:lnTo>
                      <a:pt x="22" y="2"/>
                    </a:lnTo>
                    <a:lnTo>
                      <a:pt x="10" y="2"/>
                    </a:lnTo>
                    <a:lnTo>
                      <a:pt x="2" y="0"/>
                    </a:lnTo>
                    <a:lnTo>
                      <a:pt x="2" y="4"/>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0" name="Freeform 38"/>
              <p:cNvSpPr>
                <a:spLocks/>
              </p:cNvSpPr>
              <p:nvPr/>
            </p:nvSpPr>
            <p:spPr bwMode="auto">
              <a:xfrm>
                <a:off x="5179" y="1230"/>
                <a:ext cx="34" cy="24"/>
              </a:xfrm>
              <a:custGeom>
                <a:avLst/>
                <a:gdLst>
                  <a:gd name="T0" fmla="*/ 0 w 86"/>
                  <a:gd name="T1" fmla="*/ 0 h 57"/>
                  <a:gd name="T2" fmla="*/ 0 w 86"/>
                  <a:gd name="T3" fmla="*/ 0 h 57"/>
                  <a:gd name="T4" fmla="*/ 0 w 86"/>
                  <a:gd name="T5" fmla="*/ 0 h 57"/>
                  <a:gd name="T6" fmla="*/ 0 w 86"/>
                  <a:gd name="T7" fmla="*/ 0 h 57"/>
                  <a:gd name="T8" fmla="*/ 0 w 86"/>
                  <a:gd name="T9" fmla="*/ 0 h 57"/>
                  <a:gd name="T10" fmla="*/ 0 w 86"/>
                  <a:gd name="T11" fmla="*/ 0 h 57"/>
                  <a:gd name="T12" fmla="*/ 0 w 86"/>
                  <a:gd name="T13" fmla="*/ 0 h 57"/>
                  <a:gd name="T14" fmla="*/ 0 w 86"/>
                  <a:gd name="T15" fmla="*/ 0 h 57"/>
                  <a:gd name="T16" fmla="*/ 0 w 86"/>
                  <a:gd name="T17" fmla="*/ 0 h 57"/>
                  <a:gd name="T18" fmla="*/ 0 w 86"/>
                  <a:gd name="T19" fmla="*/ 0 h 57"/>
                  <a:gd name="T20" fmla="*/ 0 w 86"/>
                  <a:gd name="T21" fmla="*/ 0 h 57"/>
                  <a:gd name="T22" fmla="*/ 0 w 86"/>
                  <a:gd name="T23" fmla="*/ 0 h 57"/>
                  <a:gd name="T24" fmla="*/ 0 w 86"/>
                  <a:gd name="T25" fmla="*/ 0 h 57"/>
                  <a:gd name="T26" fmla="*/ 0 w 86"/>
                  <a:gd name="T27" fmla="*/ 0 h 57"/>
                  <a:gd name="T28" fmla="*/ 0 w 86"/>
                  <a:gd name="T29" fmla="*/ 0 h 57"/>
                  <a:gd name="T30" fmla="*/ 0 w 86"/>
                  <a:gd name="T31" fmla="*/ 0 h 57"/>
                  <a:gd name="T32" fmla="*/ 0 w 86"/>
                  <a:gd name="T33" fmla="*/ 0 h 57"/>
                  <a:gd name="T34" fmla="*/ 0 w 86"/>
                  <a:gd name="T35" fmla="*/ 0 h 57"/>
                  <a:gd name="T36" fmla="*/ 0 w 86"/>
                  <a:gd name="T37" fmla="*/ 0 h 57"/>
                  <a:gd name="T38" fmla="*/ 0 w 86"/>
                  <a:gd name="T39" fmla="*/ 0 h 57"/>
                  <a:gd name="T40" fmla="*/ 0 w 86"/>
                  <a:gd name="T41" fmla="*/ 0 h 57"/>
                  <a:gd name="T42" fmla="*/ 0 w 86"/>
                  <a:gd name="T43" fmla="*/ 0 h 57"/>
                  <a:gd name="T44" fmla="*/ 0 w 86"/>
                  <a:gd name="T45" fmla="*/ 0 h 57"/>
                  <a:gd name="T46" fmla="*/ 0 w 86"/>
                  <a:gd name="T47" fmla="*/ 0 h 57"/>
                  <a:gd name="T48" fmla="*/ 0 w 86"/>
                  <a:gd name="T49" fmla="*/ 0 h 57"/>
                  <a:gd name="T50" fmla="*/ 0 w 86"/>
                  <a:gd name="T51" fmla="*/ 0 h 57"/>
                  <a:gd name="T52" fmla="*/ 0 w 86"/>
                  <a:gd name="T53" fmla="*/ 0 h 57"/>
                  <a:gd name="T54" fmla="*/ 0 w 86"/>
                  <a:gd name="T55" fmla="*/ 0 h 57"/>
                  <a:gd name="T56" fmla="*/ 0 w 86"/>
                  <a:gd name="T57" fmla="*/ 0 h 57"/>
                  <a:gd name="T58" fmla="*/ 0 w 86"/>
                  <a:gd name="T59" fmla="*/ 0 h 57"/>
                  <a:gd name="T60" fmla="*/ 0 w 86"/>
                  <a:gd name="T61" fmla="*/ 0 h 57"/>
                  <a:gd name="T62" fmla="*/ 0 w 86"/>
                  <a:gd name="T63" fmla="*/ 0 h 57"/>
                  <a:gd name="T64" fmla="*/ 0 w 86"/>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7"/>
                  <a:gd name="T101" fmla="*/ 86 w 86"/>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7">
                    <a:moveTo>
                      <a:pt x="0" y="14"/>
                    </a:moveTo>
                    <a:lnTo>
                      <a:pt x="8" y="16"/>
                    </a:lnTo>
                    <a:lnTo>
                      <a:pt x="18" y="18"/>
                    </a:lnTo>
                    <a:lnTo>
                      <a:pt x="28" y="20"/>
                    </a:lnTo>
                    <a:lnTo>
                      <a:pt x="38" y="20"/>
                    </a:lnTo>
                    <a:lnTo>
                      <a:pt x="48" y="22"/>
                    </a:lnTo>
                    <a:lnTo>
                      <a:pt x="56" y="24"/>
                    </a:lnTo>
                    <a:lnTo>
                      <a:pt x="64" y="26"/>
                    </a:lnTo>
                    <a:lnTo>
                      <a:pt x="70" y="26"/>
                    </a:lnTo>
                    <a:lnTo>
                      <a:pt x="70" y="34"/>
                    </a:lnTo>
                    <a:lnTo>
                      <a:pt x="68" y="40"/>
                    </a:lnTo>
                    <a:lnTo>
                      <a:pt x="68" y="48"/>
                    </a:lnTo>
                    <a:lnTo>
                      <a:pt x="66" y="55"/>
                    </a:lnTo>
                    <a:lnTo>
                      <a:pt x="70" y="57"/>
                    </a:lnTo>
                    <a:lnTo>
                      <a:pt x="74" y="57"/>
                    </a:lnTo>
                    <a:lnTo>
                      <a:pt x="76" y="57"/>
                    </a:lnTo>
                    <a:lnTo>
                      <a:pt x="80" y="57"/>
                    </a:lnTo>
                    <a:lnTo>
                      <a:pt x="82" y="48"/>
                    </a:lnTo>
                    <a:lnTo>
                      <a:pt x="84" y="36"/>
                    </a:lnTo>
                    <a:lnTo>
                      <a:pt x="84" y="26"/>
                    </a:lnTo>
                    <a:lnTo>
                      <a:pt x="86" y="14"/>
                    </a:lnTo>
                    <a:lnTo>
                      <a:pt x="78" y="12"/>
                    </a:lnTo>
                    <a:lnTo>
                      <a:pt x="68" y="12"/>
                    </a:lnTo>
                    <a:lnTo>
                      <a:pt x="56" y="10"/>
                    </a:lnTo>
                    <a:lnTo>
                      <a:pt x="44" y="8"/>
                    </a:lnTo>
                    <a:lnTo>
                      <a:pt x="32" y="6"/>
                    </a:lnTo>
                    <a:lnTo>
                      <a:pt x="20" y="4"/>
                    </a:lnTo>
                    <a:lnTo>
                      <a:pt x="10" y="2"/>
                    </a:lnTo>
                    <a:lnTo>
                      <a:pt x="2" y="0"/>
                    </a:lnTo>
                    <a:lnTo>
                      <a:pt x="2" y="4"/>
                    </a:lnTo>
                    <a:lnTo>
                      <a:pt x="2" y="8"/>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1" name="Freeform 39"/>
              <p:cNvSpPr>
                <a:spLocks/>
              </p:cNvSpPr>
              <p:nvPr/>
            </p:nvSpPr>
            <p:spPr bwMode="auto">
              <a:xfrm>
                <a:off x="5247" y="1242"/>
                <a:ext cx="35" cy="23"/>
              </a:xfrm>
              <a:custGeom>
                <a:avLst/>
                <a:gdLst>
                  <a:gd name="T0" fmla="*/ 0 w 88"/>
                  <a:gd name="T1" fmla="*/ 0 h 57"/>
                  <a:gd name="T2" fmla="*/ 0 w 88"/>
                  <a:gd name="T3" fmla="*/ 0 h 57"/>
                  <a:gd name="T4" fmla="*/ 0 w 88"/>
                  <a:gd name="T5" fmla="*/ 0 h 57"/>
                  <a:gd name="T6" fmla="*/ 0 w 88"/>
                  <a:gd name="T7" fmla="*/ 0 h 57"/>
                  <a:gd name="T8" fmla="*/ 0 w 88"/>
                  <a:gd name="T9" fmla="*/ 0 h 57"/>
                  <a:gd name="T10" fmla="*/ 0 w 88"/>
                  <a:gd name="T11" fmla="*/ 0 h 57"/>
                  <a:gd name="T12" fmla="*/ 0 w 88"/>
                  <a:gd name="T13" fmla="*/ 0 h 57"/>
                  <a:gd name="T14" fmla="*/ 0 w 88"/>
                  <a:gd name="T15" fmla="*/ 0 h 57"/>
                  <a:gd name="T16" fmla="*/ 0 w 88"/>
                  <a:gd name="T17" fmla="*/ 0 h 57"/>
                  <a:gd name="T18" fmla="*/ 0 w 88"/>
                  <a:gd name="T19" fmla="*/ 0 h 57"/>
                  <a:gd name="T20" fmla="*/ 0 w 88"/>
                  <a:gd name="T21" fmla="*/ 0 h 57"/>
                  <a:gd name="T22" fmla="*/ 0 w 88"/>
                  <a:gd name="T23" fmla="*/ 0 h 57"/>
                  <a:gd name="T24" fmla="*/ 0 w 88"/>
                  <a:gd name="T25" fmla="*/ 0 h 57"/>
                  <a:gd name="T26" fmla="*/ 0 w 88"/>
                  <a:gd name="T27" fmla="*/ 0 h 57"/>
                  <a:gd name="T28" fmla="*/ 0 w 88"/>
                  <a:gd name="T29" fmla="*/ 0 h 57"/>
                  <a:gd name="T30" fmla="*/ 0 w 88"/>
                  <a:gd name="T31" fmla="*/ 0 h 57"/>
                  <a:gd name="T32" fmla="*/ 0 w 88"/>
                  <a:gd name="T33" fmla="*/ 0 h 57"/>
                  <a:gd name="T34" fmla="*/ 0 w 88"/>
                  <a:gd name="T35" fmla="*/ 0 h 57"/>
                  <a:gd name="T36" fmla="*/ 0 w 88"/>
                  <a:gd name="T37" fmla="*/ 0 h 57"/>
                  <a:gd name="T38" fmla="*/ 0 w 88"/>
                  <a:gd name="T39" fmla="*/ 0 h 57"/>
                  <a:gd name="T40" fmla="*/ 0 w 88"/>
                  <a:gd name="T41" fmla="*/ 0 h 57"/>
                  <a:gd name="T42" fmla="*/ 0 w 88"/>
                  <a:gd name="T43" fmla="*/ 0 h 57"/>
                  <a:gd name="T44" fmla="*/ 0 w 88"/>
                  <a:gd name="T45" fmla="*/ 0 h 57"/>
                  <a:gd name="T46" fmla="*/ 0 w 88"/>
                  <a:gd name="T47" fmla="*/ 0 h 57"/>
                  <a:gd name="T48" fmla="*/ 0 w 88"/>
                  <a:gd name="T49" fmla="*/ 0 h 57"/>
                  <a:gd name="T50" fmla="*/ 0 w 88"/>
                  <a:gd name="T51" fmla="*/ 0 h 57"/>
                  <a:gd name="T52" fmla="*/ 0 w 88"/>
                  <a:gd name="T53" fmla="*/ 0 h 57"/>
                  <a:gd name="T54" fmla="*/ 0 w 88"/>
                  <a:gd name="T55" fmla="*/ 0 h 57"/>
                  <a:gd name="T56" fmla="*/ 0 w 88"/>
                  <a:gd name="T57" fmla="*/ 0 h 57"/>
                  <a:gd name="T58" fmla="*/ 0 w 88"/>
                  <a:gd name="T59" fmla="*/ 0 h 57"/>
                  <a:gd name="T60" fmla="*/ 0 w 88"/>
                  <a:gd name="T61" fmla="*/ 0 h 57"/>
                  <a:gd name="T62" fmla="*/ 0 w 88"/>
                  <a:gd name="T63" fmla="*/ 0 h 57"/>
                  <a:gd name="T64" fmla="*/ 0 w 88"/>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7"/>
                  <a:gd name="T101" fmla="*/ 88 w 88"/>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7">
                    <a:moveTo>
                      <a:pt x="0" y="14"/>
                    </a:moveTo>
                    <a:lnTo>
                      <a:pt x="8" y="14"/>
                    </a:lnTo>
                    <a:lnTo>
                      <a:pt x="18" y="16"/>
                    </a:lnTo>
                    <a:lnTo>
                      <a:pt x="28" y="18"/>
                    </a:lnTo>
                    <a:lnTo>
                      <a:pt x="38" y="18"/>
                    </a:lnTo>
                    <a:lnTo>
                      <a:pt x="48" y="20"/>
                    </a:lnTo>
                    <a:lnTo>
                      <a:pt x="58" y="21"/>
                    </a:lnTo>
                    <a:lnTo>
                      <a:pt x="66" y="23"/>
                    </a:lnTo>
                    <a:lnTo>
                      <a:pt x="72" y="23"/>
                    </a:lnTo>
                    <a:lnTo>
                      <a:pt x="70" y="31"/>
                    </a:lnTo>
                    <a:lnTo>
                      <a:pt x="70" y="39"/>
                    </a:lnTo>
                    <a:lnTo>
                      <a:pt x="68" y="47"/>
                    </a:lnTo>
                    <a:lnTo>
                      <a:pt x="66" y="55"/>
                    </a:lnTo>
                    <a:lnTo>
                      <a:pt x="70" y="55"/>
                    </a:lnTo>
                    <a:lnTo>
                      <a:pt x="74" y="55"/>
                    </a:lnTo>
                    <a:lnTo>
                      <a:pt x="78" y="57"/>
                    </a:lnTo>
                    <a:lnTo>
                      <a:pt x="80" y="57"/>
                    </a:lnTo>
                    <a:lnTo>
                      <a:pt x="82" y="45"/>
                    </a:lnTo>
                    <a:lnTo>
                      <a:pt x="84" y="35"/>
                    </a:lnTo>
                    <a:lnTo>
                      <a:pt x="86" y="23"/>
                    </a:lnTo>
                    <a:lnTo>
                      <a:pt x="88" y="14"/>
                    </a:lnTo>
                    <a:lnTo>
                      <a:pt x="80" y="12"/>
                    </a:lnTo>
                    <a:lnTo>
                      <a:pt x="70" y="10"/>
                    </a:lnTo>
                    <a:lnTo>
                      <a:pt x="58" y="8"/>
                    </a:lnTo>
                    <a:lnTo>
                      <a:pt x="46" y="6"/>
                    </a:lnTo>
                    <a:lnTo>
                      <a:pt x="32" y="4"/>
                    </a:lnTo>
                    <a:lnTo>
                      <a:pt x="20" y="2"/>
                    </a:lnTo>
                    <a:lnTo>
                      <a:pt x="10" y="2"/>
                    </a:lnTo>
                    <a:lnTo>
                      <a:pt x="2" y="0"/>
                    </a:lnTo>
                    <a:lnTo>
                      <a:pt x="2" y="4"/>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2" name="Freeform 40"/>
              <p:cNvSpPr>
                <a:spLocks/>
              </p:cNvSpPr>
              <p:nvPr/>
            </p:nvSpPr>
            <p:spPr bwMode="auto">
              <a:xfrm>
                <a:off x="5102" y="1271"/>
                <a:ext cx="36" cy="23"/>
              </a:xfrm>
              <a:custGeom>
                <a:avLst/>
                <a:gdLst>
                  <a:gd name="T0" fmla="*/ 0 w 87"/>
                  <a:gd name="T1" fmla="*/ 0 h 58"/>
                  <a:gd name="T2" fmla="*/ 0 w 87"/>
                  <a:gd name="T3" fmla="*/ 0 h 58"/>
                  <a:gd name="T4" fmla="*/ 0 w 87"/>
                  <a:gd name="T5" fmla="*/ 0 h 58"/>
                  <a:gd name="T6" fmla="*/ 0 w 87"/>
                  <a:gd name="T7" fmla="*/ 0 h 58"/>
                  <a:gd name="T8" fmla="*/ 0 w 87"/>
                  <a:gd name="T9" fmla="*/ 0 h 58"/>
                  <a:gd name="T10" fmla="*/ 0 w 87"/>
                  <a:gd name="T11" fmla="*/ 0 h 58"/>
                  <a:gd name="T12" fmla="*/ 0 w 87"/>
                  <a:gd name="T13" fmla="*/ 0 h 58"/>
                  <a:gd name="T14" fmla="*/ 0 w 87"/>
                  <a:gd name="T15" fmla="*/ 0 h 58"/>
                  <a:gd name="T16" fmla="*/ 0 w 87"/>
                  <a:gd name="T17" fmla="*/ 0 h 58"/>
                  <a:gd name="T18" fmla="*/ 0 w 87"/>
                  <a:gd name="T19" fmla="*/ 0 h 58"/>
                  <a:gd name="T20" fmla="*/ 0 w 87"/>
                  <a:gd name="T21" fmla="*/ 0 h 58"/>
                  <a:gd name="T22" fmla="*/ 0 w 87"/>
                  <a:gd name="T23" fmla="*/ 0 h 58"/>
                  <a:gd name="T24" fmla="*/ 0 w 87"/>
                  <a:gd name="T25" fmla="*/ 0 h 58"/>
                  <a:gd name="T26" fmla="*/ 0 w 87"/>
                  <a:gd name="T27" fmla="*/ 0 h 58"/>
                  <a:gd name="T28" fmla="*/ 0 w 87"/>
                  <a:gd name="T29" fmla="*/ 0 h 58"/>
                  <a:gd name="T30" fmla="*/ 0 w 87"/>
                  <a:gd name="T31" fmla="*/ 0 h 58"/>
                  <a:gd name="T32" fmla="*/ 0 w 87"/>
                  <a:gd name="T33" fmla="*/ 0 h 58"/>
                  <a:gd name="T34" fmla="*/ 0 w 87"/>
                  <a:gd name="T35" fmla="*/ 0 h 58"/>
                  <a:gd name="T36" fmla="*/ 0 w 87"/>
                  <a:gd name="T37" fmla="*/ 0 h 58"/>
                  <a:gd name="T38" fmla="*/ 0 w 87"/>
                  <a:gd name="T39" fmla="*/ 0 h 58"/>
                  <a:gd name="T40" fmla="*/ 0 w 87"/>
                  <a:gd name="T41" fmla="*/ 0 h 58"/>
                  <a:gd name="T42" fmla="*/ 0 w 87"/>
                  <a:gd name="T43" fmla="*/ 0 h 58"/>
                  <a:gd name="T44" fmla="*/ 0 w 87"/>
                  <a:gd name="T45" fmla="*/ 0 h 58"/>
                  <a:gd name="T46" fmla="*/ 0 w 87"/>
                  <a:gd name="T47" fmla="*/ 0 h 58"/>
                  <a:gd name="T48" fmla="*/ 0 w 87"/>
                  <a:gd name="T49" fmla="*/ 0 h 58"/>
                  <a:gd name="T50" fmla="*/ 0 w 87"/>
                  <a:gd name="T51" fmla="*/ 0 h 58"/>
                  <a:gd name="T52" fmla="*/ 0 w 87"/>
                  <a:gd name="T53" fmla="*/ 0 h 58"/>
                  <a:gd name="T54" fmla="*/ 0 w 87"/>
                  <a:gd name="T55" fmla="*/ 0 h 58"/>
                  <a:gd name="T56" fmla="*/ 0 w 87"/>
                  <a:gd name="T57" fmla="*/ 0 h 58"/>
                  <a:gd name="T58" fmla="*/ 0 w 87"/>
                  <a:gd name="T59" fmla="*/ 0 h 58"/>
                  <a:gd name="T60" fmla="*/ 0 w 87"/>
                  <a:gd name="T61" fmla="*/ 0 h 58"/>
                  <a:gd name="T62" fmla="*/ 0 w 87"/>
                  <a:gd name="T63" fmla="*/ 0 h 58"/>
                  <a:gd name="T64" fmla="*/ 0 w 87"/>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58"/>
                  <a:gd name="T101" fmla="*/ 87 w 87"/>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58">
                    <a:moveTo>
                      <a:pt x="0" y="14"/>
                    </a:moveTo>
                    <a:lnTo>
                      <a:pt x="9" y="16"/>
                    </a:lnTo>
                    <a:lnTo>
                      <a:pt x="19" y="16"/>
                    </a:lnTo>
                    <a:lnTo>
                      <a:pt x="29" y="18"/>
                    </a:lnTo>
                    <a:lnTo>
                      <a:pt x="39" y="20"/>
                    </a:lnTo>
                    <a:lnTo>
                      <a:pt x="49" y="22"/>
                    </a:lnTo>
                    <a:lnTo>
                      <a:pt x="57" y="22"/>
                    </a:lnTo>
                    <a:lnTo>
                      <a:pt x="65" y="24"/>
                    </a:lnTo>
                    <a:lnTo>
                      <a:pt x="71" y="26"/>
                    </a:lnTo>
                    <a:lnTo>
                      <a:pt x="69" y="32"/>
                    </a:lnTo>
                    <a:lnTo>
                      <a:pt x="69" y="40"/>
                    </a:lnTo>
                    <a:lnTo>
                      <a:pt x="67" y="48"/>
                    </a:lnTo>
                    <a:lnTo>
                      <a:pt x="67" y="56"/>
                    </a:lnTo>
                    <a:lnTo>
                      <a:pt x="71" y="56"/>
                    </a:lnTo>
                    <a:lnTo>
                      <a:pt x="73" y="56"/>
                    </a:lnTo>
                    <a:lnTo>
                      <a:pt x="77" y="58"/>
                    </a:lnTo>
                    <a:lnTo>
                      <a:pt x="79" y="58"/>
                    </a:lnTo>
                    <a:lnTo>
                      <a:pt x="81" y="48"/>
                    </a:lnTo>
                    <a:lnTo>
                      <a:pt x="83" y="36"/>
                    </a:lnTo>
                    <a:lnTo>
                      <a:pt x="85" y="24"/>
                    </a:lnTo>
                    <a:lnTo>
                      <a:pt x="87" y="14"/>
                    </a:lnTo>
                    <a:lnTo>
                      <a:pt x="79" y="12"/>
                    </a:lnTo>
                    <a:lnTo>
                      <a:pt x="69" y="10"/>
                    </a:lnTo>
                    <a:lnTo>
                      <a:pt x="57" y="8"/>
                    </a:lnTo>
                    <a:lnTo>
                      <a:pt x="45" y="6"/>
                    </a:lnTo>
                    <a:lnTo>
                      <a:pt x="33" y="6"/>
                    </a:lnTo>
                    <a:lnTo>
                      <a:pt x="21" y="4"/>
                    </a:lnTo>
                    <a:lnTo>
                      <a:pt x="9" y="2"/>
                    </a:lnTo>
                    <a:lnTo>
                      <a:pt x="2" y="0"/>
                    </a:lnTo>
                    <a:lnTo>
                      <a:pt x="2" y="4"/>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3" name="Freeform 41"/>
              <p:cNvSpPr>
                <a:spLocks/>
              </p:cNvSpPr>
              <p:nvPr/>
            </p:nvSpPr>
            <p:spPr bwMode="auto">
              <a:xfrm>
                <a:off x="5171" y="1282"/>
                <a:ext cx="34" cy="23"/>
              </a:xfrm>
              <a:custGeom>
                <a:avLst/>
                <a:gdLst>
                  <a:gd name="T0" fmla="*/ 0 w 86"/>
                  <a:gd name="T1" fmla="*/ 0 h 58"/>
                  <a:gd name="T2" fmla="*/ 0 w 86"/>
                  <a:gd name="T3" fmla="*/ 0 h 58"/>
                  <a:gd name="T4" fmla="*/ 0 w 86"/>
                  <a:gd name="T5" fmla="*/ 0 h 58"/>
                  <a:gd name="T6" fmla="*/ 0 w 86"/>
                  <a:gd name="T7" fmla="*/ 0 h 58"/>
                  <a:gd name="T8" fmla="*/ 0 w 86"/>
                  <a:gd name="T9" fmla="*/ 0 h 58"/>
                  <a:gd name="T10" fmla="*/ 0 w 86"/>
                  <a:gd name="T11" fmla="*/ 0 h 58"/>
                  <a:gd name="T12" fmla="*/ 0 w 86"/>
                  <a:gd name="T13" fmla="*/ 0 h 58"/>
                  <a:gd name="T14" fmla="*/ 0 w 86"/>
                  <a:gd name="T15" fmla="*/ 0 h 58"/>
                  <a:gd name="T16" fmla="*/ 0 w 86"/>
                  <a:gd name="T17" fmla="*/ 0 h 58"/>
                  <a:gd name="T18" fmla="*/ 0 w 86"/>
                  <a:gd name="T19" fmla="*/ 0 h 58"/>
                  <a:gd name="T20" fmla="*/ 0 w 86"/>
                  <a:gd name="T21" fmla="*/ 0 h 58"/>
                  <a:gd name="T22" fmla="*/ 0 w 86"/>
                  <a:gd name="T23" fmla="*/ 0 h 58"/>
                  <a:gd name="T24" fmla="*/ 0 w 86"/>
                  <a:gd name="T25" fmla="*/ 0 h 58"/>
                  <a:gd name="T26" fmla="*/ 0 w 86"/>
                  <a:gd name="T27" fmla="*/ 0 h 58"/>
                  <a:gd name="T28" fmla="*/ 0 w 86"/>
                  <a:gd name="T29" fmla="*/ 0 h 58"/>
                  <a:gd name="T30" fmla="*/ 0 w 86"/>
                  <a:gd name="T31" fmla="*/ 0 h 58"/>
                  <a:gd name="T32" fmla="*/ 0 w 86"/>
                  <a:gd name="T33" fmla="*/ 0 h 58"/>
                  <a:gd name="T34" fmla="*/ 0 w 86"/>
                  <a:gd name="T35" fmla="*/ 0 h 58"/>
                  <a:gd name="T36" fmla="*/ 0 w 86"/>
                  <a:gd name="T37" fmla="*/ 0 h 58"/>
                  <a:gd name="T38" fmla="*/ 0 w 86"/>
                  <a:gd name="T39" fmla="*/ 0 h 58"/>
                  <a:gd name="T40" fmla="*/ 0 w 86"/>
                  <a:gd name="T41" fmla="*/ 0 h 58"/>
                  <a:gd name="T42" fmla="*/ 0 w 86"/>
                  <a:gd name="T43" fmla="*/ 0 h 58"/>
                  <a:gd name="T44" fmla="*/ 0 w 86"/>
                  <a:gd name="T45" fmla="*/ 0 h 58"/>
                  <a:gd name="T46" fmla="*/ 0 w 86"/>
                  <a:gd name="T47" fmla="*/ 0 h 58"/>
                  <a:gd name="T48" fmla="*/ 0 w 86"/>
                  <a:gd name="T49" fmla="*/ 0 h 58"/>
                  <a:gd name="T50" fmla="*/ 0 w 86"/>
                  <a:gd name="T51" fmla="*/ 0 h 58"/>
                  <a:gd name="T52" fmla="*/ 0 w 86"/>
                  <a:gd name="T53" fmla="*/ 0 h 58"/>
                  <a:gd name="T54" fmla="*/ 0 w 86"/>
                  <a:gd name="T55" fmla="*/ 0 h 58"/>
                  <a:gd name="T56" fmla="*/ 0 w 86"/>
                  <a:gd name="T57" fmla="*/ 0 h 58"/>
                  <a:gd name="T58" fmla="*/ 0 w 86"/>
                  <a:gd name="T59" fmla="*/ 0 h 58"/>
                  <a:gd name="T60" fmla="*/ 0 w 86"/>
                  <a:gd name="T61" fmla="*/ 0 h 58"/>
                  <a:gd name="T62" fmla="*/ 0 w 86"/>
                  <a:gd name="T63" fmla="*/ 0 h 58"/>
                  <a:gd name="T64" fmla="*/ 0 w 86"/>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8"/>
                  <a:gd name="T101" fmla="*/ 86 w 86"/>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8">
                    <a:moveTo>
                      <a:pt x="0" y="12"/>
                    </a:moveTo>
                    <a:lnTo>
                      <a:pt x="8" y="14"/>
                    </a:lnTo>
                    <a:lnTo>
                      <a:pt x="18" y="16"/>
                    </a:lnTo>
                    <a:lnTo>
                      <a:pt x="28" y="18"/>
                    </a:lnTo>
                    <a:lnTo>
                      <a:pt x="38" y="18"/>
                    </a:lnTo>
                    <a:lnTo>
                      <a:pt x="48" y="20"/>
                    </a:lnTo>
                    <a:lnTo>
                      <a:pt x="56" y="22"/>
                    </a:lnTo>
                    <a:lnTo>
                      <a:pt x="64" y="24"/>
                    </a:lnTo>
                    <a:lnTo>
                      <a:pt x="70" y="24"/>
                    </a:lnTo>
                    <a:lnTo>
                      <a:pt x="70" y="32"/>
                    </a:lnTo>
                    <a:lnTo>
                      <a:pt x="68" y="38"/>
                    </a:lnTo>
                    <a:lnTo>
                      <a:pt x="68" y="46"/>
                    </a:lnTo>
                    <a:lnTo>
                      <a:pt x="66" y="54"/>
                    </a:lnTo>
                    <a:lnTo>
                      <a:pt x="70" y="56"/>
                    </a:lnTo>
                    <a:lnTo>
                      <a:pt x="74" y="56"/>
                    </a:lnTo>
                    <a:lnTo>
                      <a:pt x="76" y="56"/>
                    </a:lnTo>
                    <a:lnTo>
                      <a:pt x="80" y="58"/>
                    </a:lnTo>
                    <a:lnTo>
                      <a:pt x="82" y="46"/>
                    </a:lnTo>
                    <a:lnTo>
                      <a:pt x="84" y="34"/>
                    </a:lnTo>
                    <a:lnTo>
                      <a:pt x="84" y="24"/>
                    </a:lnTo>
                    <a:lnTo>
                      <a:pt x="86" y="12"/>
                    </a:lnTo>
                    <a:lnTo>
                      <a:pt x="78" y="10"/>
                    </a:lnTo>
                    <a:lnTo>
                      <a:pt x="68" y="10"/>
                    </a:lnTo>
                    <a:lnTo>
                      <a:pt x="56" y="8"/>
                    </a:lnTo>
                    <a:lnTo>
                      <a:pt x="44" y="6"/>
                    </a:lnTo>
                    <a:lnTo>
                      <a:pt x="32" y="4"/>
                    </a:lnTo>
                    <a:lnTo>
                      <a:pt x="20" y="2"/>
                    </a:lnTo>
                    <a:lnTo>
                      <a:pt x="10" y="2"/>
                    </a:lnTo>
                    <a:lnTo>
                      <a:pt x="2" y="0"/>
                    </a:lnTo>
                    <a:lnTo>
                      <a:pt x="2" y="2"/>
                    </a:lnTo>
                    <a:lnTo>
                      <a:pt x="2" y="6"/>
                    </a:lnTo>
                    <a:lnTo>
                      <a:pt x="0" y="8"/>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4" name="Freeform 42"/>
              <p:cNvSpPr>
                <a:spLocks/>
              </p:cNvSpPr>
              <p:nvPr/>
            </p:nvSpPr>
            <p:spPr bwMode="auto">
              <a:xfrm>
                <a:off x="5239" y="1293"/>
                <a:ext cx="35" cy="74"/>
              </a:xfrm>
              <a:custGeom>
                <a:avLst/>
                <a:gdLst>
                  <a:gd name="T0" fmla="*/ 0 w 88"/>
                  <a:gd name="T1" fmla="*/ 0 h 183"/>
                  <a:gd name="T2" fmla="*/ 0 w 88"/>
                  <a:gd name="T3" fmla="*/ 0 h 183"/>
                  <a:gd name="T4" fmla="*/ 0 w 88"/>
                  <a:gd name="T5" fmla="*/ 0 h 183"/>
                  <a:gd name="T6" fmla="*/ 0 w 88"/>
                  <a:gd name="T7" fmla="*/ 0 h 183"/>
                  <a:gd name="T8" fmla="*/ 0 w 88"/>
                  <a:gd name="T9" fmla="*/ 0 h 183"/>
                  <a:gd name="T10" fmla="*/ 0 w 88"/>
                  <a:gd name="T11" fmla="*/ 0 h 183"/>
                  <a:gd name="T12" fmla="*/ 0 w 88"/>
                  <a:gd name="T13" fmla="*/ 0 h 183"/>
                  <a:gd name="T14" fmla="*/ 0 w 88"/>
                  <a:gd name="T15" fmla="*/ 0 h 183"/>
                  <a:gd name="T16" fmla="*/ 0 w 88"/>
                  <a:gd name="T17" fmla="*/ 0 h 183"/>
                  <a:gd name="T18" fmla="*/ 0 w 88"/>
                  <a:gd name="T19" fmla="*/ 0 h 183"/>
                  <a:gd name="T20" fmla="*/ 0 w 88"/>
                  <a:gd name="T21" fmla="*/ 0 h 183"/>
                  <a:gd name="T22" fmla="*/ 0 w 88"/>
                  <a:gd name="T23" fmla="*/ 0 h 183"/>
                  <a:gd name="T24" fmla="*/ 0 w 88"/>
                  <a:gd name="T25" fmla="*/ 0 h 183"/>
                  <a:gd name="T26" fmla="*/ 0 w 88"/>
                  <a:gd name="T27" fmla="*/ 0 h 183"/>
                  <a:gd name="T28" fmla="*/ 0 w 88"/>
                  <a:gd name="T29" fmla="*/ 0 h 183"/>
                  <a:gd name="T30" fmla="*/ 0 w 88"/>
                  <a:gd name="T31" fmla="*/ 0 h 183"/>
                  <a:gd name="T32" fmla="*/ 0 w 88"/>
                  <a:gd name="T33" fmla="*/ 0 h 183"/>
                  <a:gd name="T34" fmla="*/ 0 w 88"/>
                  <a:gd name="T35" fmla="*/ 0 h 183"/>
                  <a:gd name="T36" fmla="*/ 0 w 88"/>
                  <a:gd name="T37" fmla="*/ 0 h 183"/>
                  <a:gd name="T38" fmla="*/ 0 w 88"/>
                  <a:gd name="T39" fmla="*/ 0 h 183"/>
                  <a:gd name="T40" fmla="*/ 0 w 88"/>
                  <a:gd name="T41" fmla="*/ 0 h 183"/>
                  <a:gd name="T42" fmla="*/ 0 w 88"/>
                  <a:gd name="T43" fmla="*/ 0 h 183"/>
                  <a:gd name="T44" fmla="*/ 0 w 88"/>
                  <a:gd name="T45" fmla="*/ 0 h 183"/>
                  <a:gd name="T46" fmla="*/ 0 w 88"/>
                  <a:gd name="T47" fmla="*/ 0 h 183"/>
                  <a:gd name="T48" fmla="*/ 0 w 88"/>
                  <a:gd name="T49" fmla="*/ 0 h 183"/>
                  <a:gd name="T50" fmla="*/ 0 w 88"/>
                  <a:gd name="T51" fmla="*/ 0 h 183"/>
                  <a:gd name="T52" fmla="*/ 0 w 88"/>
                  <a:gd name="T53" fmla="*/ 0 h 183"/>
                  <a:gd name="T54" fmla="*/ 0 w 88"/>
                  <a:gd name="T55" fmla="*/ 0 h 183"/>
                  <a:gd name="T56" fmla="*/ 0 w 88"/>
                  <a:gd name="T57" fmla="*/ 0 h 183"/>
                  <a:gd name="T58" fmla="*/ 0 w 88"/>
                  <a:gd name="T59" fmla="*/ 0 h 183"/>
                  <a:gd name="T60" fmla="*/ 0 w 88"/>
                  <a:gd name="T61" fmla="*/ 0 h 183"/>
                  <a:gd name="T62" fmla="*/ 0 w 88"/>
                  <a:gd name="T63" fmla="*/ 0 h 183"/>
                  <a:gd name="T64" fmla="*/ 0 w 88"/>
                  <a:gd name="T65" fmla="*/ 0 h 1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183"/>
                  <a:gd name="T101" fmla="*/ 88 w 88"/>
                  <a:gd name="T102" fmla="*/ 183 h 1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183">
                    <a:moveTo>
                      <a:pt x="0" y="14"/>
                    </a:moveTo>
                    <a:lnTo>
                      <a:pt x="8" y="16"/>
                    </a:lnTo>
                    <a:lnTo>
                      <a:pt x="18" y="16"/>
                    </a:lnTo>
                    <a:lnTo>
                      <a:pt x="28" y="18"/>
                    </a:lnTo>
                    <a:lnTo>
                      <a:pt x="38" y="20"/>
                    </a:lnTo>
                    <a:lnTo>
                      <a:pt x="48" y="22"/>
                    </a:lnTo>
                    <a:lnTo>
                      <a:pt x="58" y="22"/>
                    </a:lnTo>
                    <a:lnTo>
                      <a:pt x="66" y="24"/>
                    </a:lnTo>
                    <a:lnTo>
                      <a:pt x="72" y="26"/>
                    </a:lnTo>
                    <a:lnTo>
                      <a:pt x="68" y="52"/>
                    </a:lnTo>
                    <a:lnTo>
                      <a:pt x="60" y="95"/>
                    </a:lnTo>
                    <a:lnTo>
                      <a:pt x="52" y="141"/>
                    </a:lnTo>
                    <a:lnTo>
                      <a:pt x="46" y="179"/>
                    </a:lnTo>
                    <a:lnTo>
                      <a:pt x="50" y="181"/>
                    </a:lnTo>
                    <a:lnTo>
                      <a:pt x="54" y="181"/>
                    </a:lnTo>
                    <a:lnTo>
                      <a:pt x="58" y="181"/>
                    </a:lnTo>
                    <a:lnTo>
                      <a:pt x="60" y="183"/>
                    </a:lnTo>
                    <a:lnTo>
                      <a:pt x="66" y="151"/>
                    </a:lnTo>
                    <a:lnTo>
                      <a:pt x="74" y="97"/>
                    </a:lnTo>
                    <a:lnTo>
                      <a:pt x="82" y="46"/>
                    </a:lnTo>
                    <a:lnTo>
                      <a:pt x="88" y="14"/>
                    </a:lnTo>
                    <a:lnTo>
                      <a:pt x="80" y="12"/>
                    </a:lnTo>
                    <a:lnTo>
                      <a:pt x="70" y="10"/>
                    </a:lnTo>
                    <a:lnTo>
                      <a:pt x="58" y="8"/>
                    </a:lnTo>
                    <a:lnTo>
                      <a:pt x="46" y="6"/>
                    </a:lnTo>
                    <a:lnTo>
                      <a:pt x="32" y="4"/>
                    </a:lnTo>
                    <a:lnTo>
                      <a:pt x="20" y="2"/>
                    </a:lnTo>
                    <a:lnTo>
                      <a:pt x="10" y="2"/>
                    </a:lnTo>
                    <a:lnTo>
                      <a:pt x="2" y="0"/>
                    </a:lnTo>
                    <a:lnTo>
                      <a:pt x="2" y="2"/>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5" name="Freeform 43"/>
              <p:cNvSpPr>
                <a:spLocks/>
              </p:cNvSpPr>
              <p:nvPr/>
            </p:nvSpPr>
            <p:spPr bwMode="auto">
              <a:xfrm>
                <a:off x="5094" y="1322"/>
                <a:ext cx="36" cy="23"/>
              </a:xfrm>
              <a:custGeom>
                <a:avLst/>
                <a:gdLst>
                  <a:gd name="T0" fmla="*/ 0 w 87"/>
                  <a:gd name="T1" fmla="*/ 0 h 57"/>
                  <a:gd name="T2" fmla="*/ 0 w 87"/>
                  <a:gd name="T3" fmla="*/ 0 h 57"/>
                  <a:gd name="T4" fmla="*/ 0 w 87"/>
                  <a:gd name="T5" fmla="*/ 0 h 57"/>
                  <a:gd name="T6" fmla="*/ 0 w 87"/>
                  <a:gd name="T7" fmla="*/ 0 h 57"/>
                  <a:gd name="T8" fmla="*/ 0 w 87"/>
                  <a:gd name="T9" fmla="*/ 0 h 57"/>
                  <a:gd name="T10" fmla="*/ 0 w 87"/>
                  <a:gd name="T11" fmla="*/ 0 h 57"/>
                  <a:gd name="T12" fmla="*/ 0 w 87"/>
                  <a:gd name="T13" fmla="*/ 0 h 57"/>
                  <a:gd name="T14" fmla="*/ 0 w 87"/>
                  <a:gd name="T15" fmla="*/ 0 h 57"/>
                  <a:gd name="T16" fmla="*/ 0 w 87"/>
                  <a:gd name="T17" fmla="*/ 0 h 57"/>
                  <a:gd name="T18" fmla="*/ 0 w 87"/>
                  <a:gd name="T19" fmla="*/ 0 h 57"/>
                  <a:gd name="T20" fmla="*/ 0 w 87"/>
                  <a:gd name="T21" fmla="*/ 0 h 57"/>
                  <a:gd name="T22" fmla="*/ 0 w 87"/>
                  <a:gd name="T23" fmla="*/ 0 h 57"/>
                  <a:gd name="T24" fmla="*/ 0 w 87"/>
                  <a:gd name="T25" fmla="*/ 0 h 57"/>
                  <a:gd name="T26" fmla="*/ 0 w 87"/>
                  <a:gd name="T27" fmla="*/ 0 h 57"/>
                  <a:gd name="T28" fmla="*/ 0 w 87"/>
                  <a:gd name="T29" fmla="*/ 0 h 57"/>
                  <a:gd name="T30" fmla="*/ 0 w 87"/>
                  <a:gd name="T31" fmla="*/ 0 h 57"/>
                  <a:gd name="T32" fmla="*/ 0 w 87"/>
                  <a:gd name="T33" fmla="*/ 0 h 57"/>
                  <a:gd name="T34" fmla="*/ 0 w 87"/>
                  <a:gd name="T35" fmla="*/ 0 h 57"/>
                  <a:gd name="T36" fmla="*/ 0 w 87"/>
                  <a:gd name="T37" fmla="*/ 0 h 57"/>
                  <a:gd name="T38" fmla="*/ 0 w 87"/>
                  <a:gd name="T39" fmla="*/ 0 h 57"/>
                  <a:gd name="T40" fmla="*/ 0 w 87"/>
                  <a:gd name="T41" fmla="*/ 0 h 57"/>
                  <a:gd name="T42" fmla="*/ 0 w 87"/>
                  <a:gd name="T43" fmla="*/ 0 h 57"/>
                  <a:gd name="T44" fmla="*/ 0 w 87"/>
                  <a:gd name="T45" fmla="*/ 0 h 57"/>
                  <a:gd name="T46" fmla="*/ 0 w 87"/>
                  <a:gd name="T47" fmla="*/ 0 h 57"/>
                  <a:gd name="T48" fmla="*/ 0 w 87"/>
                  <a:gd name="T49" fmla="*/ 0 h 57"/>
                  <a:gd name="T50" fmla="*/ 0 w 87"/>
                  <a:gd name="T51" fmla="*/ 0 h 57"/>
                  <a:gd name="T52" fmla="*/ 0 w 87"/>
                  <a:gd name="T53" fmla="*/ 0 h 57"/>
                  <a:gd name="T54" fmla="*/ 0 w 87"/>
                  <a:gd name="T55" fmla="*/ 0 h 57"/>
                  <a:gd name="T56" fmla="*/ 0 w 87"/>
                  <a:gd name="T57" fmla="*/ 0 h 57"/>
                  <a:gd name="T58" fmla="*/ 0 w 87"/>
                  <a:gd name="T59" fmla="*/ 0 h 57"/>
                  <a:gd name="T60" fmla="*/ 0 w 87"/>
                  <a:gd name="T61" fmla="*/ 0 h 57"/>
                  <a:gd name="T62" fmla="*/ 0 w 87"/>
                  <a:gd name="T63" fmla="*/ 0 h 57"/>
                  <a:gd name="T64" fmla="*/ 0 w 87"/>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57"/>
                  <a:gd name="T101" fmla="*/ 87 w 87"/>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57">
                    <a:moveTo>
                      <a:pt x="0" y="14"/>
                    </a:moveTo>
                    <a:lnTo>
                      <a:pt x="8" y="16"/>
                    </a:lnTo>
                    <a:lnTo>
                      <a:pt x="18" y="17"/>
                    </a:lnTo>
                    <a:lnTo>
                      <a:pt x="27" y="19"/>
                    </a:lnTo>
                    <a:lnTo>
                      <a:pt x="39" y="19"/>
                    </a:lnTo>
                    <a:lnTo>
                      <a:pt x="47" y="21"/>
                    </a:lnTo>
                    <a:lnTo>
                      <a:pt x="57" y="23"/>
                    </a:lnTo>
                    <a:lnTo>
                      <a:pt x="65" y="25"/>
                    </a:lnTo>
                    <a:lnTo>
                      <a:pt x="71" y="25"/>
                    </a:lnTo>
                    <a:lnTo>
                      <a:pt x="69" y="33"/>
                    </a:lnTo>
                    <a:lnTo>
                      <a:pt x="69" y="39"/>
                    </a:lnTo>
                    <a:lnTo>
                      <a:pt x="67" y="47"/>
                    </a:lnTo>
                    <a:lnTo>
                      <a:pt x="65" y="55"/>
                    </a:lnTo>
                    <a:lnTo>
                      <a:pt x="69" y="57"/>
                    </a:lnTo>
                    <a:lnTo>
                      <a:pt x="73" y="57"/>
                    </a:lnTo>
                    <a:lnTo>
                      <a:pt x="77" y="57"/>
                    </a:lnTo>
                    <a:lnTo>
                      <a:pt x="79" y="57"/>
                    </a:lnTo>
                    <a:lnTo>
                      <a:pt x="81" y="47"/>
                    </a:lnTo>
                    <a:lnTo>
                      <a:pt x="83" y="35"/>
                    </a:lnTo>
                    <a:lnTo>
                      <a:pt x="85" y="23"/>
                    </a:lnTo>
                    <a:lnTo>
                      <a:pt x="87" y="14"/>
                    </a:lnTo>
                    <a:lnTo>
                      <a:pt x="79" y="12"/>
                    </a:lnTo>
                    <a:lnTo>
                      <a:pt x="69" y="12"/>
                    </a:lnTo>
                    <a:lnTo>
                      <a:pt x="57" y="10"/>
                    </a:lnTo>
                    <a:lnTo>
                      <a:pt x="45" y="8"/>
                    </a:lnTo>
                    <a:lnTo>
                      <a:pt x="31" y="6"/>
                    </a:lnTo>
                    <a:lnTo>
                      <a:pt x="20" y="4"/>
                    </a:lnTo>
                    <a:lnTo>
                      <a:pt x="10" y="2"/>
                    </a:lnTo>
                    <a:lnTo>
                      <a:pt x="2" y="0"/>
                    </a:lnTo>
                    <a:lnTo>
                      <a:pt x="2" y="4"/>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6" name="Freeform 44"/>
              <p:cNvSpPr>
                <a:spLocks/>
              </p:cNvSpPr>
              <p:nvPr/>
            </p:nvSpPr>
            <p:spPr bwMode="auto">
              <a:xfrm>
                <a:off x="5163" y="1333"/>
                <a:ext cx="35" cy="23"/>
              </a:xfrm>
              <a:custGeom>
                <a:avLst/>
                <a:gdLst>
                  <a:gd name="T0" fmla="*/ 0 w 85"/>
                  <a:gd name="T1" fmla="*/ 0 h 58"/>
                  <a:gd name="T2" fmla="*/ 0 w 85"/>
                  <a:gd name="T3" fmla="*/ 0 h 58"/>
                  <a:gd name="T4" fmla="*/ 0 w 85"/>
                  <a:gd name="T5" fmla="*/ 0 h 58"/>
                  <a:gd name="T6" fmla="*/ 0 w 85"/>
                  <a:gd name="T7" fmla="*/ 0 h 58"/>
                  <a:gd name="T8" fmla="*/ 0 w 85"/>
                  <a:gd name="T9" fmla="*/ 0 h 58"/>
                  <a:gd name="T10" fmla="*/ 0 w 85"/>
                  <a:gd name="T11" fmla="*/ 0 h 58"/>
                  <a:gd name="T12" fmla="*/ 0 w 85"/>
                  <a:gd name="T13" fmla="*/ 0 h 58"/>
                  <a:gd name="T14" fmla="*/ 0 w 85"/>
                  <a:gd name="T15" fmla="*/ 0 h 58"/>
                  <a:gd name="T16" fmla="*/ 0 w 85"/>
                  <a:gd name="T17" fmla="*/ 0 h 58"/>
                  <a:gd name="T18" fmla="*/ 0 w 85"/>
                  <a:gd name="T19" fmla="*/ 0 h 58"/>
                  <a:gd name="T20" fmla="*/ 0 w 85"/>
                  <a:gd name="T21" fmla="*/ 0 h 58"/>
                  <a:gd name="T22" fmla="*/ 0 w 85"/>
                  <a:gd name="T23" fmla="*/ 0 h 58"/>
                  <a:gd name="T24" fmla="*/ 0 w 85"/>
                  <a:gd name="T25" fmla="*/ 0 h 58"/>
                  <a:gd name="T26" fmla="*/ 0 w 85"/>
                  <a:gd name="T27" fmla="*/ 0 h 58"/>
                  <a:gd name="T28" fmla="*/ 0 w 85"/>
                  <a:gd name="T29" fmla="*/ 0 h 58"/>
                  <a:gd name="T30" fmla="*/ 0 w 85"/>
                  <a:gd name="T31" fmla="*/ 0 h 58"/>
                  <a:gd name="T32" fmla="*/ 0 w 85"/>
                  <a:gd name="T33" fmla="*/ 0 h 58"/>
                  <a:gd name="T34" fmla="*/ 0 w 85"/>
                  <a:gd name="T35" fmla="*/ 0 h 58"/>
                  <a:gd name="T36" fmla="*/ 0 w 85"/>
                  <a:gd name="T37" fmla="*/ 0 h 58"/>
                  <a:gd name="T38" fmla="*/ 0 w 85"/>
                  <a:gd name="T39" fmla="*/ 0 h 58"/>
                  <a:gd name="T40" fmla="*/ 0 w 85"/>
                  <a:gd name="T41" fmla="*/ 0 h 58"/>
                  <a:gd name="T42" fmla="*/ 0 w 85"/>
                  <a:gd name="T43" fmla="*/ 0 h 58"/>
                  <a:gd name="T44" fmla="*/ 0 w 85"/>
                  <a:gd name="T45" fmla="*/ 0 h 58"/>
                  <a:gd name="T46" fmla="*/ 0 w 85"/>
                  <a:gd name="T47" fmla="*/ 0 h 58"/>
                  <a:gd name="T48" fmla="*/ 0 w 85"/>
                  <a:gd name="T49" fmla="*/ 0 h 58"/>
                  <a:gd name="T50" fmla="*/ 0 w 85"/>
                  <a:gd name="T51" fmla="*/ 0 h 58"/>
                  <a:gd name="T52" fmla="*/ 0 w 85"/>
                  <a:gd name="T53" fmla="*/ 0 h 58"/>
                  <a:gd name="T54" fmla="*/ 0 w 85"/>
                  <a:gd name="T55" fmla="*/ 0 h 58"/>
                  <a:gd name="T56" fmla="*/ 0 w 85"/>
                  <a:gd name="T57" fmla="*/ 0 h 58"/>
                  <a:gd name="T58" fmla="*/ 0 w 85"/>
                  <a:gd name="T59" fmla="*/ 0 h 58"/>
                  <a:gd name="T60" fmla="*/ 0 w 85"/>
                  <a:gd name="T61" fmla="*/ 0 h 58"/>
                  <a:gd name="T62" fmla="*/ 0 w 85"/>
                  <a:gd name="T63" fmla="*/ 0 h 58"/>
                  <a:gd name="T64" fmla="*/ 0 w 85"/>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58"/>
                  <a:gd name="T101" fmla="*/ 85 w 85"/>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58">
                    <a:moveTo>
                      <a:pt x="0" y="14"/>
                    </a:moveTo>
                    <a:lnTo>
                      <a:pt x="8" y="14"/>
                    </a:lnTo>
                    <a:lnTo>
                      <a:pt x="17" y="16"/>
                    </a:lnTo>
                    <a:lnTo>
                      <a:pt x="27" y="18"/>
                    </a:lnTo>
                    <a:lnTo>
                      <a:pt x="37" y="18"/>
                    </a:lnTo>
                    <a:lnTo>
                      <a:pt x="47" y="20"/>
                    </a:lnTo>
                    <a:lnTo>
                      <a:pt x="55" y="22"/>
                    </a:lnTo>
                    <a:lnTo>
                      <a:pt x="63" y="24"/>
                    </a:lnTo>
                    <a:lnTo>
                      <a:pt x="69" y="24"/>
                    </a:lnTo>
                    <a:lnTo>
                      <a:pt x="69" y="32"/>
                    </a:lnTo>
                    <a:lnTo>
                      <a:pt x="67" y="40"/>
                    </a:lnTo>
                    <a:lnTo>
                      <a:pt x="67" y="48"/>
                    </a:lnTo>
                    <a:lnTo>
                      <a:pt x="65" y="56"/>
                    </a:lnTo>
                    <a:lnTo>
                      <a:pt x="69" y="56"/>
                    </a:lnTo>
                    <a:lnTo>
                      <a:pt x="73" y="56"/>
                    </a:lnTo>
                    <a:lnTo>
                      <a:pt x="75" y="56"/>
                    </a:lnTo>
                    <a:lnTo>
                      <a:pt x="79" y="58"/>
                    </a:lnTo>
                    <a:lnTo>
                      <a:pt x="81" y="46"/>
                    </a:lnTo>
                    <a:lnTo>
                      <a:pt x="83" y="34"/>
                    </a:lnTo>
                    <a:lnTo>
                      <a:pt x="83" y="24"/>
                    </a:lnTo>
                    <a:lnTo>
                      <a:pt x="85" y="12"/>
                    </a:lnTo>
                    <a:lnTo>
                      <a:pt x="77" y="10"/>
                    </a:lnTo>
                    <a:lnTo>
                      <a:pt x="67" y="10"/>
                    </a:lnTo>
                    <a:lnTo>
                      <a:pt x="55" y="8"/>
                    </a:lnTo>
                    <a:lnTo>
                      <a:pt x="43" y="6"/>
                    </a:lnTo>
                    <a:lnTo>
                      <a:pt x="31" y="4"/>
                    </a:lnTo>
                    <a:lnTo>
                      <a:pt x="19" y="2"/>
                    </a:lnTo>
                    <a:lnTo>
                      <a:pt x="10" y="2"/>
                    </a:lnTo>
                    <a:lnTo>
                      <a:pt x="2" y="0"/>
                    </a:lnTo>
                    <a:lnTo>
                      <a:pt x="0" y="4"/>
                    </a:lnTo>
                    <a:lnTo>
                      <a:pt x="0"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7" name="Freeform 45"/>
              <p:cNvSpPr>
                <a:spLocks/>
              </p:cNvSpPr>
              <p:nvPr/>
            </p:nvSpPr>
            <p:spPr bwMode="auto">
              <a:xfrm>
                <a:off x="5331" y="1151"/>
                <a:ext cx="35" cy="23"/>
              </a:xfrm>
              <a:custGeom>
                <a:avLst/>
                <a:gdLst>
                  <a:gd name="T0" fmla="*/ 0 w 85"/>
                  <a:gd name="T1" fmla="*/ 0 h 57"/>
                  <a:gd name="T2" fmla="*/ 0 w 85"/>
                  <a:gd name="T3" fmla="*/ 0 h 57"/>
                  <a:gd name="T4" fmla="*/ 0 w 85"/>
                  <a:gd name="T5" fmla="*/ 0 h 57"/>
                  <a:gd name="T6" fmla="*/ 0 w 85"/>
                  <a:gd name="T7" fmla="*/ 0 h 57"/>
                  <a:gd name="T8" fmla="*/ 0 w 85"/>
                  <a:gd name="T9" fmla="*/ 0 h 57"/>
                  <a:gd name="T10" fmla="*/ 0 w 85"/>
                  <a:gd name="T11" fmla="*/ 0 h 57"/>
                  <a:gd name="T12" fmla="*/ 0 w 85"/>
                  <a:gd name="T13" fmla="*/ 0 h 57"/>
                  <a:gd name="T14" fmla="*/ 0 w 85"/>
                  <a:gd name="T15" fmla="*/ 0 h 57"/>
                  <a:gd name="T16" fmla="*/ 0 w 85"/>
                  <a:gd name="T17" fmla="*/ 0 h 57"/>
                  <a:gd name="T18" fmla="*/ 0 w 85"/>
                  <a:gd name="T19" fmla="*/ 0 h 57"/>
                  <a:gd name="T20" fmla="*/ 0 w 85"/>
                  <a:gd name="T21" fmla="*/ 0 h 57"/>
                  <a:gd name="T22" fmla="*/ 0 w 85"/>
                  <a:gd name="T23" fmla="*/ 0 h 57"/>
                  <a:gd name="T24" fmla="*/ 0 w 85"/>
                  <a:gd name="T25" fmla="*/ 0 h 57"/>
                  <a:gd name="T26" fmla="*/ 0 w 85"/>
                  <a:gd name="T27" fmla="*/ 0 h 57"/>
                  <a:gd name="T28" fmla="*/ 0 w 85"/>
                  <a:gd name="T29" fmla="*/ 0 h 57"/>
                  <a:gd name="T30" fmla="*/ 0 w 85"/>
                  <a:gd name="T31" fmla="*/ 0 h 57"/>
                  <a:gd name="T32" fmla="*/ 0 w 85"/>
                  <a:gd name="T33" fmla="*/ 0 h 57"/>
                  <a:gd name="T34" fmla="*/ 0 w 85"/>
                  <a:gd name="T35" fmla="*/ 0 h 57"/>
                  <a:gd name="T36" fmla="*/ 0 w 85"/>
                  <a:gd name="T37" fmla="*/ 0 h 57"/>
                  <a:gd name="T38" fmla="*/ 0 w 85"/>
                  <a:gd name="T39" fmla="*/ 0 h 57"/>
                  <a:gd name="T40" fmla="*/ 0 w 85"/>
                  <a:gd name="T41" fmla="*/ 0 h 57"/>
                  <a:gd name="T42" fmla="*/ 0 w 85"/>
                  <a:gd name="T43" fmla="*/ 0 h 57"/>
                  <a:gd name="T44" fmla="*/ 0 w 85"/>
                  <a:gd name="T45" fmla="*/ 0 h 57"/>
                  <a:gd name="T46" fmla="*/ 0 w 85"/>
                  <a:gd name="T47" fmla="*/ 0 h 57"/>
                  <a:gd name="T48" fmla="*/ 0 w 85"/>
                  <a:gd name="T49" fmla="*/ 0 h 57"/>
                  <a:gd name="T50" fmla="*/ 0 w 85"/>
                  <a:gd name="T51" fmla="*/ 0 h 57"/>
                  <a:gd name="T52" fmla="*/ 0 w 85"/>
                  <a:gd name="T53" fmla="*/ 0 h 57"/>
                  <a:gd name="T54" fmla="*/ 0 w 85"/>
                  <a:gd name="T55" fmla="*/ 0 h 57"/>
                  <a:gd name="T56" fmla="*/ 0 w 85"/>
                  <a:gd name="T57" fmla="*/ 0 h 57"/>
                  <a:gd name="T58" fmla="*/ 0 w 85"/>
                  <a:gd name="T59" fmla="*/ 0 h 57"/>
                  <a:gd name="T60" fmla="*/ 0 w 85"/>
                  <a:gd name="T61" fmla="*/ 0 h 57"/>
                  <a:gd name="T62" fmla="*/ 0 w 85"/>
                  <a:gd name="T63" fmla="*/ 0 h 57"/>
                  <a:gd name="T64" fmla="*/ 0 w 85"/>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57"/>
                  <a:gd name="T101" fmla="*/ 85 w 85"/>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57">
                    <a:moveTo>
                      <a:pt x="2" y="0"/>
                    </a:moveTo>
                    <a:lnTo>
                      <a:pt x="0" y="4"/>
                    </a:lnTo>
                    <a:lnTo>
                      <a:pt x="0" y="6"/>
                    </a:lnTo>
                    <a:lnTo>
                      <a:pt x="0" y="10"/>
                    </a:lnTo>
                    <a:lnTo>
                      <a:pt x="0" y="14"/>
                    </a:lnTo>
                    <a:lnTo>
                      <a:pt x="8" y="16"/>
                    </a:lnTo>
                    <a:lnTo>
                      <a:pt x="18" y="16"/>
                    </a:lnTo>
                    <a:lnTo>
                      <a:pt x="28" y="18"/>
                    </a:lnTo>
                    <a:lnTo>
                      <a:pt x="38" y="20"/>
                    </a:lnTo>
                    <a:lnTo>
                      <a:pt x="48" y="22"/>
                    </a:lnTo>
                    <a:lnTo>
                      <a:pt x="56" y="22"/>
                    </a:lnTo>
                    <a:lnTo>
                      <a:pt x="64" y="24"/>
                    </a:lnTo>
                    <a:lnTo>
                      <a:pt x="69" y="24"/>
                    </a:lnTo>
                    <a:lnTo>
                      <a:pt x="69" y="32"/>
                    </a:lnTo>
                    <a:lnTo>
                      <a:pt x="67" y="40"/>
                    </a:lnTo>
                    <a:lnTo>
                      <a:pt x="67" y="48"/>
                    </a:lnTo>
                    <a:lnTo>
                      <a:pt x="66" y="55"/>
                    </a:lnTo>
                    <a:lnTo>
                      <a:pt x="69" y="55"/>
                    </a:lnTo>
                    <a:lnTo>
                      <a:pt x="73" y="55"/>
                    </a:lnTo>
                    <a:lnTo>
                      <a:pt x="75" y="57"/>
                    </a:lnTo>
                    <a:lnTo>
                      <a:pt x="79" y="57"/>
                    </a:lnTo>
                    <a:lnTo>
                      <a:pt x="81" y="48"/>
                    </a:lnTo>
                    <a:lnTo>
                      <a:pt x="83" y="36"/>
                    </a:lnTo>
                    <a:lnTo>
                      <a:pt x="83" y="24"/>
                    </a:lnTo>
                    <a:lnTo>
                      <a:pt x="85" y="14"/>
                    </a:lnTo>
                    <a:lnTo>
                      <a:pt x="77" y="12"/>
                    </a:lnTo>
                    <a:lnTo>
                      <a:pt x="67" y="10"/>
                    </a:lnTo>
                    <a:lnTo>
                      <a:pt x="56" y="8"/>
                    </a:lnTo>
                    <a:lnTo>
                      <a:pt x="44" y="6"/>
                    </a:lnTo>
                    <a:lnTo>
                      <a:pt x="32" y="4"/>
                    </a:lnTo>
                    <a:lnTo>
                      <a:pt x="20" y="2"/>
                    </a:lnTo>
                    <a:lnTo>
                      <a:pt x="10" y="2"/>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8" name="Freeform 46"/>
              <p:cNvSpPr>
                <a:spLocks/>
              </p:cNvSpPr>
              <p:nvPr/>
            </p:nvSpPr>
            <p:spPr bwMode="auto">
              <a:xfrm>
                <a:off x="5324" y="1202"/>
                <a:ext cx="34" cy="23"/>
              </a:xfrm>
              <a:custGeom>
                <a:avLst/>
                <a:gdLst>
                  <a:gd name="T0" fmla="*/ 0 w 86"/>
                  <a:gd name="T1" fmla="*/ 0 h 58"/>
                  <a:gd name="T2" fmla="*/ 0 w 86"/>
                  <a:gd name="T3" fmla="*/ 0 h 58"/>
                  <a:gd name="T4" fmla="*/ 0 w 86"/>
                  <a:gd name="T5" fmla="*/ 0 h 58"/>
                  <a:gd name="T6" fmla="*/ 0 w 86"/>
                  <a:gd name="T7" fmla="*/ 0 h 58"/>
                  <a:gd name="T8" fmla="*/ 0 w 86"/>
                  <a:gd name="T9" fmla="*/ 0 h 58"/>
                  <a:gd name="T10" fmla="*/ 0 w 86"/>
                  <a:gd name="T11" fmla="*/ 0 h 58"/>
                  <a:gd name="T12" fmla="*/ 0 w 86"/>
                  <a:gd name="T13" fmla="*/ 0 h 58"/>
                  <a:gd name="T14" fmla="*/ 0 w 86"/>
                  <a:gd name="T15" fmla="*/ 0 h 58"/>
                  <a:gd name="T16" fmla="*/ 0 w 86"/>
                  <a:gd name="T17" fmla="*/ 0 h 58"/>
                  <a:gd name="T18" fmla="*/ 0 w 86"/>
                  <a:gd name="T19" fmla="*/ 0 h 58"/>
                  <a:gd name="T20" fmla="*/ 0 w 86"/>
                  <a:gd name="T21" fmla="*/ 0 h 58"/>
                  <a:gd name="T22" fmla="*/ 0 w 86"/>
                  <a:gd name="T23" fmla="*/ 0 h 58"/>
                  <a:gd name="T24" fmla="*/ 0 w 86"/>
                  <a:gd name="T25" fmla="*/ 0 h 58"/>
                  <a:gd name="T26" fmla="*/ 0 w 86"/>
                  <a:gd name="T27" fmla="*/ 0 h 58"/>
                  <a:gd name="T28" fmla="*/ 0 w 86"/>
                  <a:gd name="T29" fmla="*/ 0 h 58"/>
                  <a:gd name="T30" fmla="*/ 0 w 86"/>
                  <a:gd name="T31" fmla="*/ 0 h 58"/>
                  <a:gd name="T32" fmla="*/ 0 w 86"/>
                  <a:gd name="T33" fmla="*/ 0 h 58"/>
                  <a:gd name="T34" fmla="*/ 0 w 86"/>
                  <a:gd name="T35" fmla="*/ 0 h 58"/>
                  <a:gd name="T36" fmla="*/ 0 w 86"/>
                  <a:gd name="T37" fmla="*/ 0 h 58"/>
                  <a:gd name="T38" fmla="*/ 0 w 86"/>
                  <a:gd name="T39" fmla="*/ 0 h 58"/>
                  <a:gd name="T40" fmla="*/ 0 w 86"/>
                  <a:gd name="T41" fmla="*/ 0 h 58"/>
                  <a:gd name="T42" fmla="*/ 0 w 86"/>
                  <a:gd name="T43" fmla="*/ 0 h 58"/>
                  <a:gd name="T44" fmla="*/ 0 w 86"/>
                  <a:gd name="T45" fmla="*/ 0 h 58"/>
                  <a:gd name="T46" fmla="*/ 0 w 86"/>
                  <a:gd name="T47" fmla="*/ 0 h 58"/>
                  <a:gd name="T48" fmla="*/ 0 w 86"/>
                  <a:gd name="T49" fmla="*/ 0 h 58"/>
                  <a:gd name="T50" fmla="*/ 0 w 86"/>
                  <a:gd name="T51" fmla="*/ 0 h 58"/>
                  <a:gd name="T52" fmla="*/ 0 w 86"/>
                  <a:gd name="T53" fmla="*/ 0 h 58"/>
                  <a:gd name="T54" fmla="*/ 0 w 86"/>
                  <a:gd name="T55" fmla="*/ 0 h 58"/>
                  <a:gd name="T56" fmla="*/ 0 w 86"/>
                  <a:gd name="T57" fmla="*/ 0 h 58"/>
                  <a:gd name="T58" fmla="*/ 0 w 86"/>
                  <a:gd name="T59" fmla="*/ 0 h 58"/>
                  <a:gd name="T60" fmla="*/ 0 w 86"/>
                  <a:gd name="T61" fmla="*/ 0 h 58"/>
                  <a:gd name="T62" fmla="*/ 0 w 86"/>
                  <a:gd name="T63" fmla="*/ 0 h 58"/>
                  <a:gd name="T64" fmla="*/ 0 w 86"/>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8"/>
                  <a:gd name="T101" fmla="*/ 86 w 86"/>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8">
                    <a:moveTo>
                      <a:pt x="0" y="14"/>
                    </a:moveTo>
                    <a:lnTo>
                      <a:pt x="8" y="16"/>
                    </a:lnTo>
                    <a:lnTo>
                      <a:pt x="18" y="16"/>
                    </a:lnTo>
                    <a:lnTo>
                      <a:pt x="28" y="18"/>
                    </a:lnTo>
                    <a:lnTo>
                      <a:pt x="38" y="20"/>
                    </a:lnTo>
                    <a:lnTo>
                      <a:pt x="48" y="22"/>
                    </a:lnTo>
                    <a:lnTo>
                      <a:pt x="56" y="22"/>
                    </a:lnTo>
                    <a:lnTo>
                      <a:pt x="64" y="24"/>
                    </a:lnTo>
                    <a:lnTo>
                      <a:pt x="70" y="26"/>
                    </a:lnTo>
                    <a:lnTo>
                      <a:pt x="70" y="32"/>
                    </a:lnTo>
                    <a:lnTo>
                      <a:pt x="68" y="40"/>
                    </a:lnTo>
                    <a:lnTo>
                      <a:pt x="68" y="48"/>
                    </a:lnTo>
                    <a:lnTo>
                      <a:pt x="66" y="56"/>
                    </a:lnTo>
                    <a:lnTo>
                      <a:pt x="70" y="56"/>
                    </a:lnTo>
                    <a:lnTo>
                      <a:pt x="74" y="56"/>
                    </a:lnTo>
                    <a:lnTo>
                      <a:pt x="76" y="58"/>
                    </a:lnTo>
                    <a:lnTo>
                      <a:pt x="80" y="58"/>
                    </a:lnTo>
                    <a:lnTo>
                      <a:pt x="82" y="48"/>
                    </a:lnTo>
                    <a:lnTo>
                      <a:pt x="84" y="36"/>
                    </a:lnTo>
                    <a:lnTo>
                      <a:pt x="84" y="24"/>
                    </a:lnTo>
                    <a:lnTo>
                      <a:pt x="86" y="14"/>
                    </a:lnTo>
                    <a:lnTo>
                      <a:pt x="78" y="12"/>
                    </a:lnTo>
                    <a:lnTo>
                      <a:pt x="68" y="10"/>
                    </a:lnTo>
                    <a:lnTo>
                      <a:pt x="56" y="8"/>
                    </a:lnTo>
                    <a:lnTo>
                      <a:pt x="44" y="6"/>
                    </a:lnTo>
                    <a:lnTo>
                      <a:pt x="32" y="6"/>
                    </a:lnTo>
                    <a:lnTo>
                      <a:pt x="20" y="4"/>
                    </a:lnTo>
                    <a:lnTo>
                      <a:pt x="10" y="2"/>
                    </a:lnTo>
                    <a:lnTo>
                      <a:pt x="2" y="0"/>
                    </a:lnTo>
                    <a:lnTo>
                      <a:pt x="0" y="4"/>
                    </a:lnTo>
                    <a:lnTo>
                      <a:pt x="0"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9" name="Freeform 47"/>
              <p:cNvSpPr>
                <a:spLocks/>
              </p:cNvSpPr>
              <p:nvPr/>
            </p:nvSpPr>
            <p:spPr bwMode="auto">
              <a:xfrm>
                <a:off x="5315" y="1252"/>
                <a:ext cx="35" cy="24"/>
              </a:xfrm>
              <a:custGeom>
                <a:avLst/>
                <a:gdLst>
                  <a:gd name="T0" fmla="*/ 0 w 86"/>
                  <a:gd name="T1" fmla="*/ 0 h 58"/>
                  <a:gd name="T2" fmla="*/ 0 w 86"/>
                  <a:gd name="T3" fmla="*/ 0 h 58"/>
                  <a:gd name="T4" fmla="*/ 0 w 86"/>
                  <a:gd name="T5" fmla="*/ 0 h 58"/>
                  <a:gd name="T6" fmla="*/ 0 w 86"/>
                  <a:gd name="T7" fmla="*/ 0 h 58"/>
                  <a:gd name="T8" fmla="*/ 0 w 86"/>
                  <a:gd name="T9" fmla="*/ 0 h 58"/>
                  <a:gd name="T10" fmla="*/ 0 w 86"/>
                  <a:gd name="T11" fmla="*/ 0 h 58"/>
                  <a:gd name="T12" fmla="*/ 0 w 86"/>
                  <a:gd name="T13" fmla="*/ 0 h 58"/>
                  <a:gd name="T14" fmla="*/ 0 w 86"/>
                  <a:gd name="T15" fmla="*/ 0 h 58"/>
                  <a:gd name="T16" fmla="*/ 0 w 86"/>
                  <a:gd name="T17" fmla="*/ 0 h 58"/>
                  <a:gd name="T18" fmla="*/ 0 w 86"/>
                  <a:gd name="T19" fmla="*/ 0 h 58"/>
                  <a:gd name="T20" fmla="*/ 0 w 86"/>
                  <a:gd name="T21" fmla="*/ 0 h 58"/>
                  <a:gd name="T22" fmla="*/ 0 w 86"/>
                  <a:gd name="T23" fmla="*/ 0 h 58"/>
                  <a:gd name="T24" fmla="*/ 0 w 86"/>
                  <a:gd name="T25" fmla="*/ 0 h 58"/>
                  <a:gd name="T26" fmla="*/ 0 w 86"/>
                  <a:gd name="T27" fmla="*/ 0 h 58"/>
                  <a:gd name="T28" fmla="*/ 0 w 86"/>
                  <a:gd name="T29" fmla="*/ 0 h 58"/>
                  <a:gd name="T30" fmla="*/ 0 w 86"/>
                  <a:gd name="T31" fmla="*/ 0 h 58"/>
                  <a:gd name="T32" fmla="*/ 0 w 86"/>
                  <a:gd name="T33" fmla="*/ 0 h 58"/>
                  <a:gd name="T34" fmla="*/ 0 w 86"/>
                  <a:gd name="T35" fmla="*/ 0 h 58"/>
                  <a:gd name="T36" fmla="*/ 0 w 86"/>
                  <a:gd name="T37" fmla="*/ 0 h 58"/>
                  <a:gd name="T38" fmla="*/ 0 w 86"/>
                  <a:gd name="T39" fmla="*/ 0 h 58"/>
                  <a:gd name="T40" fmla="*/ 0 w 86"/>
                  <a:gd name="T41" fmla="*/ 0 h 58"/>
                  <a:gd name="T42" fmla="*/ 0 w 86"/>
                  <a:gd name="T43" fmla="*/ 0 h 58"/>
                  <a:gd name="T44" fmla="*/ 0 w 86"/>
                  <a:gd name="T45" fmla="*/ 0 h 58"/>
                  <a:gd name="T46" fmla="*/ 0 w 86"/>
                  <a:gd name="T47" fmla="*/ 0 h 58"/>
                  <a:gd name="T48" fmla="*/ 0 w 86"/>
                  <a:gd name="T49" fmla="*/ 0 h 58"/>
                  <a:gd name="T50" fmla="*/ 0 w 86"/>
                  <a:gd name="T51" fmla="*/ 0 h 58"/>
                  <a:gd name="T52" fmla="*/ 0 w 86"/>
                  <a:gd name="T53" fmla="*/ 0 h 58"/>
                  <a:gd name="T54" fmla="*/ 0 w 86"/>
                  <a:gd name="T55" fmla="*/ 0 h 58"/>
                  <a:gd name="T56" fmla="*/ 0 w 86"/>
                  <a:gd name="T57" fmla="*/ 0 h 58"/>
                  <a:gd name="T58" fmla="*/ 0 w 86"/>
                  <a:gd name="T59" fmla="*/ 0 h 58"/>
                  <a:gd name="T60" fmla="*/ 0 w 86"/>
                  <a:gd name="T61" fmla="*/ 0 h 58"/>
                  <a:gd name="T62" fmla="*/ 0 w 86"/>
                  <a:gd name="T63" fmla="*/ 0 h 58"/>
                  <a:gd name="T64" fmla="*/ 0 w 86"/>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8"/>
                  <a:gd name="T101" fmla="*/ 86 w 86"/>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8">
                    <a:moveTo>
                      <a:pt x="0" y="14"/>
                    </a:moveTo>
                    <a:lnTo>
                      <a:pt x="8" y="16"/>
                    </a:lnTo>
                    <a:lnTo>
                      <a:pt x="18" y="18"/>
                    </a:lnTo>
                    <a:lnTo>
                      <a:pt x="28" y="20"/>
                    </a:lnTo>
                    <a:lnTo>
                      <a:pt x="38" y="20"/>
                    </a:lnTo>
                    <a:lnTo>
                      <a:pt x="48" y="22"/>
                    </a:lnTo>
                    <a:lnTo>
                      <a:pt x="56" y="24"/>
                    </a:lnTo>
                    <a:lnTo>
                      <a:pt x="64" y="26"/>
                    </a:lnTo>
                    <a:lnTo>
                      <a:pt x="70" y="26"/>
                    </a:lnTo>
                    <a:lnTo>
                      <a:pt x="68" y="34"/>
                    </a:lnTo>
                    <a:lnTo>
                      <a:pt x="68" y="40"/>
                    </a:lnTo>
                    <a:lnTo>
                      <a:pt x="68" y="48"/>
                    </a:lnTo>
                    <a:lnTo>
                      <a:pt x="66" y="56"/>
                    </a:lnTo>
                    <a:lnTo>
                      <a:pt x="70" y="58"/>
                    </a:lnTo>
                    <a:lnTo>
                      <a:pt x="74" y="58"/>
                    </a:lnTo>
                    <a:lnTo>
                      <a:pt x="76" y="58"/>
                    </a:lnTo>
                    <a:lnTo>
                      <a:pt x="80" y="58"/>
                    </a:lnTo>
                    <a:lnTo>
                      <a:pt x="82" y="48"/>
                    </a:lnTo>
                    <a:lnTo>
                      <a:pt x="84" y="36"/>
                    </a:lnTo>
                    <a:lnTo>
                      <a:pt x="84" y="24"/>
                    </a:lnTo>
                    <a:lnTo>
                      <a:pt x="86" y="14"/>
                    </a:lnTo>
                    <a:lnTo>
                      <a:pt x="78" y="12"/>
                    </a:lnTo>
                    <a:lnTo>
                      <a:pt x="68" y="12"/>
                    </a:lnTo>
                    <a:lnTo>
                      <a:pt x="56" y="10"/>
                    </a:lnTo>
                    <a:lnTo>
                      <a:pt x="44" y="8"/>
                    </a:lnTo>
                    <a:lnTo>
                      <a:pt x="32" y="6"/>
                    </a:lnTo>
                    <a:lnTo>
                      <a:pt x="20" y="4"/>
                    </a:lnTo>
                    <a:lnTo>
                      <a:pt x="10" y="2"/>
                    </a:lnTo>
                    <a:lnTo>
                      <a:pt x="2" y="0"/>
                    </a:lnTo>
                    <a:lnTo>
                      <a:pt x="0" y="4"/>
                    </a:lnTo>
                    <a:lnTo>
                      <a:pt x="0"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0" name="Freeform 48"/>
              <p:cNvSpPr>
                <a:spLocks/>
              </p:cNvSpPr>
              <p:nvPr/>
            </p:nvSpPr>
            <p:spPr bwMode="auto">
              <a:xfrm>
                <a:off x="5307" y="1303"/>
                <a:ext cx="34" cy="24"/>
              </a:xfrm>
              <a:custGeom>
                <a:avLst/>
                <a:gdLst>
                  <a:gd name="T0" fmla="*/ 0 w 86"/>
                  <a:gd name="T1" fmla="*/ 0 h 58"/>
                  <a:gd name="T2" fmla="*/ 0 w 86"/>
                  <a:gd name="T3" fmla="*/ 0 h 58"/>
                  <a:gd name="T4" fmla="*/ 0 w 86"/>
                  <a:gd name="T5" fmla="*/ 0 h 58"/>
                  <a:gd name="T6" fmla="*/ 0 w 86"/>
                  <a:gd name="T7" fmla="*/ 0 h 58"/>
                  <a:gd name="T8" fmla="*/ 0 w 86"/>
                  <a:gd name="T9" fmla="*/ 0 h 58"/>
                  <a:gd name="T10" fmla="*/ 0 w 86"/>
                  <a:gd name="T11" fmla="*/ 0 h 58"/>
                  <a:gd name="T12" fmla="*/ 0 w 86"/>
                  <a:gd name="T13" fmla="*/ 0 h 58"/>
                  <a:gd name="T14" fmla="*/ 0 w 86"/>
                  <a:gd name="T15" fmla="*/ 0 h 58"/>
                  <a:gd name="T16" fmla="*/ 0 w 86"/>
                  <a:gd name="T17" fmla="*/ 0 h 58"/>
                  <a:gd name="T18" fmla="*/ 0 w 86"/>
                  <a:gd name="T19" fmla="*/ 0 h 58"/>
                  <a:gd name="T20" fmla="*/ 0 w 86"/>
                  <a:gd name="T21" fmla="*/ 0 h 58"/>
                  <a:gd name="T22" fmla="*/ 0 w 86"/>
                  <a:gd name="T23" fmla="*/ 0 h 58"/>
                  <a:gd name="T24" fmla="*/ 0 w 86"/>
                  <a:gd name="T25" fmla="*/ 0 h 58"/>
                  <a:gd name="T26" fmla="*/ 0 w 86"/>
                  <a:gd name="T27" fmla="*/ 0 h 58"/>
                  <a:gd name="T28" fmla="*/ 0 w 86"/>
                  <a:gd name="T29" fmla="*/ 0 h 58"/>
                  <a:gd name="T30" fmla="*/ 0 w 86"/>
                  <a:gd name="T31" fmla="*/ 0 h 58"/>
                  <a:gd name="T32" fmla="*/ 0 w 86"/>
                  <a:gd name="T33" fmla="*/ 0 h 58"/>
                  <a:gd name="T34" fmla="*/ 0 w 86"/>
                  <a:gd name="T35" fmla="*/ 0 h 58"/>
                  <a:gd name="T36" fmla="*/ 0 w 86"/>
                  <a:gd name="T37" fmla="*/ 0 h 58"/>
                  <a:gd name="T38" fmla="*/ 0 w 86"/>
                  <a:gd name="T39" fmla="*/ 0 h 58"/>
                  <a:gd name="T40" fmla="*/ 0 w 86"/>
                  <a:gd name="T41" fmla="*/ 0 h 58"/>
                  <a:gd name="T42" fmla="*/ 0 w 86"/>
                  <a:gd name="T43" fmla="*/ 0 h 58"/>
                  <a:gd name="T44" fmla="*/ 0 w 86"/>
                  <a:gd name="T45" fmla="*/ 0 h 58"/>
                  <a:gd name="T46" fmla="*/ 0 w 86"/>
                  <a:gd name="T47" fmla="*/ 0 h 58"/>
                  <a:gd name="T48" fmla="*/ 0 w 86"/>
                  <a:gd name="T49" fmla="*/ 0 h 58"/>
                  <a:gd name="T50" fmla="*/ 0 w 86"/>
                  <a:gd name="T51" fmla="*/ 0 h 58"/>
                  <a:gd name="T52" fmla="*/ 0 w 86"/>
                  <a:gd name="T53" fmla="*/ 0 h 58"/>
                  <a:gd name="T54" fmla="*/ 0 w 86"/>
                  <a:gd name="T55" fmla="*/ 0 h 58"/>
                  <a:gd name="T56" fmla="*/ 0 w 86"/>
                  <a:gd name="T57" fmla="*/ 0 h 58"/>
                  <a:gd name="T58" fmla="*/ 0 w 86"/>
                  <a:gd name="T59" fmla="*/ 0 h 58"/>
                  <a:gd name="T60" fmla="*/ 0 w 86"/>
                  <a:gd name="T61" fmla="*/ 0 h 58"/>
                  <a:gd name="T62" fmla="*/ 0 w 86"/>
                  <a:gd name="T63" fmla="*/ 0 h 58"/>
                  <a:gd name="T64" fmla="*/ 0 w 86"/>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8"/>
                  <a:gd name="T101" fmla="*/ 86 w 86"/>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8">
                    <a:moveTo>
                      <a:pt x="0" y="14"/>
                    </a:moveTo>
                    <a:lnTo>
                      <a:pt x="8" y="16"/>
                    </a:lnTo>
                    <a:lnTo>
                      <a:pt x="18" y="18"/>
                    </a:lnTo>
                    <a:lnTo>
                      <a:pt x="28" y="20"/>
                    </a:lnTo>
                    <a:lnTo>
                      <a:pt x="38" y="20"/>
                    </a:lnTo>
                    <a:lnTo>
                      <a:pt x="48" y="22"/>
                    </a:lnTo>
                    <a:lnTo>
                      <a:pt x="56" y="24"/>
                    </a:lnTo>
                    <a:lnTo>
                      <a:pt x="64" y="26"/>
                    </a:lnTo>
                    <a:lnTo>
                      <a:pt x="70" y="26"/>
                    </a:lnTo>
                    <a:lnTo>
                      <a:pt x="68" y="34"/>
                    </a:lnTo>
                    <a:lnTo>
                      <a:pt x="68" y="40"/>
                    </a:lnTo>
                    <a:lnTo>
                      <a:pt x="68" y="48"/>
                    </a:lnTo>
                    <a:lnTo>
                      <a:pt x="66" y="56"/>
                    </a:lnTo>
                    <a:lnTo>
                      <a:pt x="70" y="58"/>
                    </a:lnTo>
                    <a:lnTo>
                      <a:pt x="74" y="58"/>
                    </a:lnTo>
                    <a:lnTo>
                      <a:pt x="76" y="58"/>
                    </a:lnTo>
                    <a:lnTo>
                      <a:pt x="80" y="58"/>
                    </a:lnTo>
                    <a:lnTo>
                      <a:pt x="82" y="48"/>
                    </a:lnTo>
                    <a:lnTo>
                      <a:pt x="84" y="36"/>
                    </a:lnTo>
                    <a:lnTo>
                      <a:pt x="84" y="26"/>
                    </a:lnTo>
                    <a:lnTo>
                      <a:pt x="86" y="14"/>
                    </a:lnTo>
                    <a:lnTo>
                      <a:pt x="78" y="12"/>
                    </a:lnTo>
                    <a:lnTo>
                      <a:pt x="68" y="12"/>
                    </a:lnTo>
                    <a:lnTo>
                      <a:pt x="56" y="10"/>
                    </a:lnTo>
                    <a:lnTo>
                      <a:pt x="44" y="8"/>
                    </a:lnTo>
                    <a:lnTo>
                      <a:pt x="32" y="6"/>
                    </a:lnTo>
                    <a:lnTo>
                      <a:pt x="20" y="4"/>
                    </a:lnTo>
                    <a:lnTo>
                      <a:pt x="10" y="2"/>
                    </a:lnTo>
                    <a:lnTo>
                      <a:pt x="2" y="0"/>
                    </a:lnTo>
                    <a:lnTo>
                      <a:pt x="0" y="4"/>
                    </a:lnTo>
                    <a:lnTo>
                      <a:pt x="0" y="8"/>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1" name="Freeform 49"/>
              <p:cNvSpPr>
                <a:spLocks/>
              </p:cNvSpPr>
              <p:nvPr/>
            </p:nvSpPr>
            <p:spPr bwMode="auto">
              <a:xfrm>
                <a:off x="5298" y="1355"/>
                <a:ext cx="35" cy="23"/>
              </a:xfrm>
              <a:custGeom>
                <a:avLst/>
                <a:gdLst>
                  <a:gd name="T0" fmla="*/ 0 w 88"/>
                  <a:gd name="T1" fmla="*/ 0 h 58"/>
                  <a:gd name="T2" fmla="*/ 0 w 88"/>
                  <a:gd name="T3" fmla="*/ 0 h 58"/>
                  <a:gd name="T4" fmla="*/ 0 w 88"/>
                  <a:gd name="T5" fmla="*/ 0 h 58"/>
                  <a:gd name="T6" fmla="*/ 0 w 88"/>
                  <a:gd name="T7" fmla="*/ 0 h 58"/>
                  <a:gd name="T8" fmla="*/ 0 w 88"/>
                  <a:gd name="T9" fmla="*/ 0 h 58"/>
                  <a:gd name="T10" fmla="*/ 0 w 88"/>
                  <a:gd name="T11" fmla="*/ 0 h 58"/>
                  <a:gd name="T12" fmla="*/ 0 w 88"/>
                  <a:gd name="T13" fmla="*/ 0 h 58"/>
                  <a:gd name="T14" fmla="*/ 0 w 88"/>
                  <a:gd name="T15" fmla="*/ 0 h 58"/>
                  <a:gd name="T16" fmla="*/ 0 w 88"/>
                  <a:gd name="T17" fmla="*/ 0 h 58"/>
                  <a:gd name="T18" fmla="*/ 0 w 88"/>
                  <a:gd name="T19" fmla="*/ 0 h 58"/>
                  <a:gd name="T20" fmla="*/ 0 w 88"/>
                  <a:gd name="T21" fmla="*/ 0 h 58"/>
                  <a:gd name="T22" fmla="*/ 0 w 88"/>
                  <a:gd name="T23" fmla="*/ 0 h 58"/>
                  <a:gd name="T24" fmla="*/ 0 w 88"/>
                  <a:gd name="T25" fmla="*/ 0 h 58"/>
                  <a:gd name="T26" fmla="*/ 0 w 88"/>
                  <a:gd name="T27" fmla="*/ 0 h 58"/>
                  <a:gd name="T28" fmla="*/ 0 w 88"/>
                  <a:gd name="T29" fmla="*/ 0 h 58"/>
                  <a:gd name="T30" fmla="*/ 0 w 88"/>
                  <a:gd name="T31" fmla="*/ 0 h 58"/>
                  <a:gd name="T32" fmla="*/ 0 w 88"/>
                  <a:gd name="T33" fmla="*/ 0 h 58"/>
                  <a:gd name="T34" fmla="*/ 0 w 88"/>
                  <a:gd name="T35" fmla="*/ 0 h 58"/>
                  <a:gd name="T36" fmla="*/ 0 w 88"/>
                  <a:gd name="T37" fmla="*/ 0 h 58"/>
                  <a:gd name="T38" fmla="*/ 0 w 88"/>
                  <a:gd name="T39" fmla="*/ 0 h 58"/>
                  <a:gd name="T40" fmla="*/ 0 w 88"/>
                  <a:gd name="T41" fmla="*/ 0 h 58"/>
                  <a:gd name="T42" fmla="*/ 0 w 88"/>
                  <a:gd name="T43" fmla="*/ 0 h 58"/>
                  <a:gd name="T44" fmla="*/ 0 w 88"/>
                  <a:gd name="T45" fmla="*/ 0 h 58"/>
                  <a:gd name="T46" fmla="*/ 0 w 88"/>
                  <a:gd name="T47" fmla="*/ 0 h 58"/>
                  <a:gd name="T48" fmla="*/ 0 w 88"/>
                  <a:gd name="T49" fmla="*/ 0 h 58"/>
                  <a:gd name="T50" fmla="*/ 0 w 88"/>
                  <a:gd name="T51" fmla="*/ 0 h 58"/>
                  <a:gd name="T52" fmla="*/ 0 w 88"/>
                  <a:gd name="T53" fmla="*/ 0 h 58"/>
                  <a:gd name="T54" fmla="*/ 0 w 88"/>
                  <a:gd name="T55" fmla="*/ 0 h 58"/>
                  <a:gd name="T56" fmla="*/ 0 w 88"/>
                  <a:gd name="T57" fmla="*/ 0 h 58"/>
                  <a:gd name="T58" fmla="*/ 0 w 88"/>
                  <a:gd name="T59" fmla="*/ 0 h 58"/>
                  <a:gd name="T60" fmla="*/ 0 w 88"/>
                  <a:gd name="T61" fmla="*/ 0 h 58"/>
                  <a:gd name="T62" fmla="*/ 0 w 88"/>
                  <a:gd name="T63" fmla="*/ 0 h 58"/>
                  <a:gd name="T64" fmla="*/ 0 w 88"/>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8"/>
                  <a:gd name="T101" fmla="*/ 88 w 88"/>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8">
                    <a:moveTo>
                      <a:pt x="0" y="12"/>
                    </a:moveTo>
                    <a:lnTo>
                      <a:pt x="10" y="14"/>
                    </a:lnTo>
                    <a:lnTo>
                      <a:pt x="20" y="16"/>
                    </a:lnTo>
                    <a:lnTo>
                      <a:pt x="30" y="18"/>
                    </a:lnTo>
                    <a:lnTo>
                      <a:pt x="40" y="18"/>
                    </a:lnTo>
                    <a:lnTo>
                      <a:pt x="50" y="20"/>
                    </a:lnTo>
                    <a:lnTo>
                      <a:pt x="58" y="22"/>
                    </a:lnTo>
                    <a:lnTo>
                      <a:pt x="66" y="24"/>
                    </a:lnTo>
                    <a:lnTo>
                      <a:pt x="72" y="24"/>
                    </a:lnTo>
                    <a:lnTo>
                      <a:pt x="70" y="32"/>
                    </a:lnTo>
                    <a:lnTo>
                      <a:pt x="70" y="38"/>
                    </a:lnTo>
                    <a:lnTo>
                      <a:pt x="70" y="46"/>
                    </a:lnTo>
                    <a:lnTo>
                      <a:pt x="68" y="54"/>
                    </a:lnTo>
                    <a:lnTo>
                      <a:pt x="72" y="56"/>
                    </a:lnTo>
                    <a:lnTo>
                      <a:pt x="76" y="56"/>
                    </a:lnTo>
                    <a:lnTo>
                      <a:pt x="78" y="56"/>
                    </a:lnTo>
                    <a:lnTo>
                      <a:pt x="82" y="58"/>
                    </a:lnTo>
                    <a:lnTo>
                      <a:pt x="84" y="46"/>
                    </a:lnTo>
                    <a:lnTo>
                      <a:pt x="86" y="34"/>
                    </a:lnTo>
                    <a:lnTo>
                      <a:pt x="86" y="24"/>
                    </a:lnTo>
                    <a:lnTo>
                      <a:pt x="88" y="12"/>
                    </a:lnTo>
                    <a:lnTo>
                      <a:pt x="80" y="10"/>
                    </a:lnTo>
                    <a:lnTo>
                      <a:pt x="70" y="10"/>
                    </a:lnTo>
                    <a:lnTo>
                      <a:pt x="58" y="8"/>
                    </a:lnTo>
                    <a:lnTo>
                      <a:pt x="46" y="6"/>
                    </a:lnTo>
                    <a:lnTo>
                      <a:pt x="34" y="4"/>
                    </a:lnTo>
                    <a:lnTo>
                      <a:pt x="22" y="2"/>
                    </a:lnTo>
                    <a:lnTo>
                      <a:pt x="12" y="2"/>
                    </a:lnTo>
                    <a:lnTo>
                      <a:pt x="4" y="0"/>
                    </a:lnTo>
                    <a:lnTo>
                      <a:pt x="2" y="2"/>
                    </a:lnTo>
                    <a:lnTo>
                      <a:pt x="2" y="6"/>
                    </a:lnTo>
                    <a:lnTo>
                      <a:pt x="2" y="8"/>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2" name="Freeform 50"/>
              <p:cNvSpPr>
                <a:spLocks noEditPoints="1"/>
              </p:cNvSpPr>
              <p:nvPr/>
            </p:nvSpPr>
            <p:spPr bwMode="auto">
              <a:xfrm>
                <a:off x="5110" y="951"/>
                <a:ext cx="307" cy="170"/>
              </a:xfrm>
              <a:custGeom>
                <a:avLst/>
                <a:gdLst>
                  <a:gd name="T0" fmla="*/ 1 w 758"/>
                  <a:gd name="T1" fmla="*/ 0 h 420"/>
                  <a:gd name="T2" fmla="*/ 0 w 758"/>
                  <a:gd name="T3" fmla="*/ 0 h 420"/>
                  <a:gd name="T4" fmla="*/ 0 w 758"/>
                  <a:gd name="T5" fmla="*/ 0 h 420"/>
                  <a:gd name="T6" fmla="*/ 0 w 758"/>
                  <a:gd name="T7" fmla="*/ 0 h 420"/>
                  <a:gd name="T8" fmla="*/ 0 w 758"/>
                  <a:gd name="T9" fmla="*/ 0 h 420"/>
                  <a:gd name="T10" fmla="*/ 0 w 758"/>
                  <a:gd name="T11" fmla="*/ 0 h 420"/>
                  <a:gd name="T12" fmla="*/ 0 w 758"/>
                  <a:gd name="T13" fmla="*/ 0 h 420"/>
                  <a:gd name="T14" fmla="*/ 0 w 758"/>
                  <a:gd name="T15" fmla="*/ 0 h 420"/>
                  <a:gd name="T16" fmla="*/ 0 w 758"/>
                  <a:gd name="T17" fmla="*/ 0 h 420"/>
                  <a:gd name="T18" fmla="*/ 0 w 758"/>
                  <a:gd name="T19" fmla="*/ 0 h 420"/>
                  <a:gd name="T20" fmla="*/ 0 w 758"/>
                  <a:gd name="T21" fmla="*/ 0 h 420"/>
                  <a:gd name="T22" fmla="*/ 0 w 758"/>
                  <a:gd name="T23" fmla="*/ 1 h 420"/>
                  <a:gd name="T24" fmla="*/ 0 w 758"/>
                  <a:gd name="T25" fmla="*/ 1 h 420"/>
                  <a:gd name="T26" fmla="*/ 1 w 758"/>
                  <a:gd name="T27" fmla="*/ 1 h 420"/>
                  <a:gd name="T28" fmla="*/ 1 w 758"/>
                  <a:gd name="T29" fmla="*/ 1 h 420"/>
                  <a:gd name="T30" fmla="*/ 1 w 758"/>
                  <a:gd name="T31" fmla="*/ 1 h 420"/>
                  <a:gd name="T32" fmla="*/ 1 w 758"/>
                  <a:gd name="T33" fmla="*/ 1 h 420"/>
                  <a:gd name="T34" fmla="*/ 1 w 758"/>
                  <a:gd name="T35" fmla="*/ 1 h 420"/>
                  <a:gd name="T36" fmla="*/ 1 w 758"/>
                  <a:gd name="T37" fmla="*/ 1 h 420"/>
                  <a:gd name="T38" fmla="*/ 1 w 758"/>
                  <a:gd name="T39" fmla="*/ 1 h 420"/>
                  <a:gd name="T40" fmla="*/ 1 w 758"/>
                  <a:gd name="T41" fmla="*/ 0 h 420"/>
                  <a:gd name="T42" fmla="*/ 1 w 758"/>
                  <a:gd name="T43" fmla="*/ 0 h 420"/>
                  <a:gd name="T44" fmla="*/ 1 w 758"/>
                  <a:gd name="T45" fmla="*/ 0 h 420"/>
                  <a:gd name="T46" fmla="*/ 1 w 758"/>
                  <a:gd name="T47" fmla="*/ 0 h 420"/>
                  <a:gd name="T48" fmla="*/ 1 w 758"/>
                  <a:gd name="T49" fmla="*/ 0 h 420"/>
                  <a:gd name="T50" fmla="*/ 0 w 758"/>
                  <a:gd name="T51" fmla="*/ 0 h 420"/>
                  <a:gd name="T52" fmla="*/ 0 w 758"/>
                  <a:gd name="T53" fmla="*/ 0 h 420"/>
                  <a:gd name="T54" fmla="*/ 0 w 758"/>
                  <a:gd name="T55" fmla="*/ 0 h 420"/>
                  <a:gd name="T56" fmla="*/ 0 w 758"/>
                  <a:gd name="T57" fmla="*/ 0 h 420"/>
                  <a:gd name="T58" fmla="*/ 0 w 758"/>
                  <a:gd name="T59" fmla="*/ 0 h 420"/>
                  <a:gd name="T60" fmla="*/ 1 w 758"/>
                  <a:gd name="T61" fmla="*/ 1 h 420"/>
                  <a:gd name="T62" fmla="*/ 1 w 758"/>
                  <a:gd name="T63" fmla="*/ 1 h 420"/>
                  <a:gd name="T64" fmla="*/ 1 w 758"/>
                  <a:gd name="T65" fmla="*/ 1 h 420"/>
                  <a:gd name="T66" fmla="*/ 1 w 758"/>
                  <a:gd name="T67" fmla="*/ 1 h 420"/>
                  <a:gd name="T68" fmla="*/ 1 w 758"/>
                  <a:gd name="T69" fmla="*/ 1 h 420"/>
                  <a:gd name="T70" fmla="*/ 1 w 758"/>
                  <a:gd name="T71" fmla="*/ 1 h 420"/>
                  <a:gd name="T72" fmla="*/ 1 w 758"/>
                  <a:gd name="T73" fmla="*/ 1 h 420"/>
                  <a:gd name="T74" fmla="*/ 1 w 758"/>
                  <a:gd name="T75" fmla="*/ 1 h 420"/>
                  <a:gd name="T76" fmla="*/ 1 w 758"/>
                  <a:gd name="T77" fmla="*/ 1 h 420"/>
                  <a:gd name="T78" fmla="*/ 1 w 758"/>
                  <a:gd name="T79" fmla="*/ 1 h 420"/>
                  <a:gd name="T80" fmla="*/ 1 w 758"/>
                  <a:gd name="T81" fmla="*/ 1 h 420"/>
                  <a:gd name="T82" fmla="*/ 1 w 758"/>
                  <a:gd name="T83" fmla="*/ 1 h 420"/>
                  <a:gd name="T84" fmla="*/ 1 w 758"/>
                  <a:gd name="T85" fmla="*/ 1 h 420"/>
                  <a:gd name="T86" fmla="*/ 0 w 758"/>
                  <a:gd name="T87" fmla="*/ 1 h 420"/>
                  <a:gd name="T88" fmla="*/ 0 w 758"/>
                  <a:gd name="T89" fmla="*/ 1 h 420"/>
                  <a:gd name="T90" fmla="*/ 0 w 758"/>
                  <a:gd name="T91" fmla="*/ 1 h 420"/>
                  <a:gd name="T92" fmla="*/ 0 w 758"/>
                  <a:gd name="T93" fmla="*/ 0 h 420"/>
                  <a:gd name="T94" fmla="*/ 0 w 758"/>
                  <a:gd name="T95" fmla="*/ 0 h 420"/>
                  <a:gd name="T96" fmla="*/ 0 w 758"/>
                  <a:gd name="T97" fmla="*/ 0 h 420"/>
                  <a:gd name="T98" fmla="*/ 0 w 758"/>
                  <a:gd name="T99" fmla="*/ 0 h 420"/>
                  <a:gd name="T100" fmla="*/ 0 w 758"/>
                  <a:gd name="T101" fmla="*/ 0 h 42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58"/>
                  <a:gd name="T154" fmla="*/ 0 h 420"/>
                  <a:gd name="T155" fmla="*/ 758 w 758"/>
                  <a:gd name="T156" fmla="*/ 420 h 42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58" h="420">
                    <a:moveTo>
                      <a:pt x="746" y="110"/>
                    </a:moveTo>
                    <a:lnTo>
                      <a:pt x="62" y="0"/>
                    </a:lnTo>
                    <a:lnTo>
                      <a:pt x="56" y="0"/>
                    </a:lnTo>
                    <a:lnTo>
                      <a:pt x="52" y="2"/>
                    </a:lnTo>
                    <a:lnTo>
                      <a:pt x="48" y="6"/>
                    </a:lnTo>
                    <a:lnTo>
                      <a:pt x="46" y="12"/>
                    </a:lnTo>
                    <a:lnTo>
                      <a:pt x="10" y="233"/>
                    </a:lnTo>
                    <a:lnTo>
                      <a:pt x="0" y="295"/>
                    </a:lnTo>
                    <a:lnTo>
                      <a:pt x="0" y="301"/>
                    </a:lnTo>
                    <a:lnTo>
                      <a:pt x="2" y="305"/>
                    </a:lnTo>
                    <a:lnTo>
                      <a:pt x="6" y="309"/>
                    </a:lnTo>
                    <a:lnTo>
                      <a:pt x="12" y="311"/>
                    </a:lnTo>
                    <a:lnTo>
                      <a:pt x="696" y="420"/>
                    </a:lnTo>
                    <a:lnTo>
                      <a:pt x="702" y="420"/>
                    </a:lnTo>
                    <a:lnTo>
                      <a:pt x="708" y="418"/>
                    </a:lnTo>
                    <a:lnTo>
                      <a:pt x="710" y="414"/>
                    </a:lnTo>
                    <a:lnTo>
                      <a:pt x="712" y="408"/>
                    </a:lnTo>
                    <a:lnTo>
                      <a:pt x="722" y="347"/>
                    </a:lnTo>
                    <a:lnTo>
                      <a:pt x="758" y="126"/>
                    </a:lnTo>
                    <a:lnTo>
                      <a:pt x="758" y="120"/>
                    </a:lnTo>
                    <a:lnTo>
                      <a:pt x="756" y="114"/>
                    </a:lnTo>
                    <a:lnTo>
                      <a:pt x="752" y="112"/>
                    </a:lnTo>
                    <a:lnTo>
                      <a:pt x="746" y="110"/>
                    </a:lnTo>
                    <a:close/>
                    <a:moveTo>
                      <a:pt x="30" y="287"/>
                    </a:moveTo>
                    <a:lnTo>
                      <a:pt x="30" y="279"/>
                    </a:lnTo>
                    <a:lnTo>
                      <a:pt x="32" y="269"/>
                    </a:lnTo>
                    <a:lnTo>
                      <a:pt x="34" y="259"/>
                    </a:lnTo>
                    <a:lnTo>
                      <a:pt x="34" y="251"/>
                    </a:lnTo>
                    <a:lnTo>
                      <a:pt x="694" y="356"/>
                    </a:lnTo>
                    <a:lnTo>
                      <a:pt x="692" y="364"/>
                    </a:lnTo>
                    <a:lnTo>
                      <a:pt x="692" y="372"/>
                    </a:lnTo>
                    <a:lnTo>
                      <a:pt x="690" y="382"/>
                    </a:lnTo>
                    <a:lnTo>
                      <a:pt x="688" y="390"/>
                    </a:lnTo>
                    <a:lnTo>
                      <a:pt x="676" y="388"/>
                    </a:lnTo>
                    <a:lnTo>
                      <a:pt x="654" y="384"/>
                    </a:lnTo>
                    <a:lnTo>
                      <a:pt x="620" y="380"/>
                    </a:lnTo>
                    <a:lnTo>
                      <a:pt x="579" y="372"/>
                    </a:lnTo>
                    <a:lnTo>
                      <a:pt x="529" y="364"/>
                    </a:lnTo>
                    <a:lnTo>
                      <a:pt x="475" y="356"/>
                    </a:lnTo>
                    <a:lnTo>
                      <a:pt x="418" y="349"/>
                    </a:lnTo>
                    <a:lnTo>
                      <a:pt x="360" y="339"/>
                    </a:lnTo>
                    <a:lnTo>
                      <a:pt x="301" y="329"/>
                    </a:lnTo>
                    <a:lnTo>
                      <a:pt x="243" y="321"/>
                    </a:lnTo>
                    <a:lnTo>
                      <a:pt x="189" y="313"/>
                    </a:lnTo>
                    <a:lnTo>
                      <a:pt x="140" y="305"/>
                    </a:lnTo>
                    <a:lnTo>
                      <a:pt x="98" y="297"/>
                    </a:lnTo>
                    <a:lnTo>
                      <a:pt x="64" y="293"/>
                    </a:lnTo>
                    <a:lnTo>
                      <a:pt x="42" y="289"/>
                    </a:lnTo>
                    <a:lnTo>
                      <a:pt x="30" y="287"/>
                    </a:lnTo>
                    <a:close/>
                  </a:path>
                </a:pathLst>
              </a:cu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3" name="Freeform 51"/>
              <p:cNvSpPr>
                <a:spLocks/>
              </p:cNvSpPr>
              <p:nvPr/>
            </p:nvSpPr>
            <p:spPr bwMode="auto">
              <a:xfrm>
                <a:off x="5122" y="1053"/>
                <a:ext cx="269" cy="56"/>
              </a:xfrm>
              <a:custGeom>
                <a:avLst/>
                <a:gdLst>
                  <a:gd name="T0" fmla="*/ 0 w 664"/>
                  <a:gd name="T1" fmla="*/ 0 h 139"/>
                  <a:gd name="T2" fmla="*/ 0 w 664"/>
                  <a:gd name="T3" fmla="*/ 0 h 139"/>
                  <a:gd name="T4" fmla="*/ 0 w 664"/>
                  <a:gd name="T5" fmla="*/ 0 h 139"/>
                  <a:gd name="T6" fmla="*/ 0 w 664"/>
                  <a:gd name="T7" fmla="*/ 0 h 139"/>
                  <a:gd name="T8" fmla="*/ 0 w 664"/>
                  <a:gd name="T9" fmla="*/ 0 h 139"/>
                  <a:gd name="T10" fmla="*/ 1 w 664"/>
                  <a:gd name="T11" fmla="*/ 0 h 139"/>
                  <a:gd name="T12" fmla="*/ 1 w 664"/>
                  <a:gd name="T13" fmla="*/ 0 h 139"/>
                  <a:gd name="T14" fmla="*/ 1 w 664"/>
                  <a:gd name="T15" fmla="*/ 0 h 139"/>
                  <a:gd name="T16" fmla="*/ 1 w 664"/>
                  <a:gd name="T17" fmla="*/ 0 h 139"/>
                  <a:gd name="T18" fmla="*/ 1 w 664"/>
                  <a:gd name="T19" fmla="*/ 0 h 139"/>
                  <a:gd name="T20" fmla="*/ 1 w 664"/>
                  <a:gd name="T21" fmla="*/ 0 h 139"/>
                  <a:gd name="T22" fmla="*/ 1 w 664"/>
                  <a:gd name="T23" fmla="*/ 0 h 139"/>
                  <a:gd name="T24" fmla="*/ 1 w 664"/>
                  <a:gd name="T25" fmla="*/ 0 h 139"/>
                  <a:gd name="T26" fmla="*/ 1 w 664"/>
                  <a:gd name="T27" fmla="*/ 0 h 139"/>
                  <a:gd name="T28" fmla="*/ 1 w 664"/>
                  <a:gd name="T29" fmla="*/ 0 h 139"/>
                  <a:gd name="T30" fmla="*/ 1 w 664"/>
                  <a:gd name="T31" fmla="*/ 0 h 139"/>
                  <a:gd name="T32" fmla="*/ 1 w 664"/>
                  <a:gd name="T33" fmla="*/ 0 h 139"/>
                  <a:gd name="T34" fmla="*/ 1 w 664"/>
                  <a:gd name="T35" fmla="*/ 0 h 139"/>
                  <a:gd name="T36" fmla="*/ 0 w 664"/>
                  <a:gd name="T37" fmla="*/ 0 h 139"/>
                  <a:gd name="T38" fmla="*/ 0 w 664"/>
                  <a:gd name="T39" fmla="*/ 0 h 139"/>
                  <a:gd name="T40" fmla="*/ 0 w 664"/>
                  <a:gd name="T41" fmla="*/ 0 h 139"/>
                  <a:gd name="T42" fmla="*/ 0 w 664"/>
                  <a:gd name="T43" fmla="*/ 0 h 139"/>
                  <a:gd name="T44" fmla="*/ 0 w 664"/>
                  <a:gd name="T45" fmla="*/ 0 h 139"/>
                  <a:gd name="T46" fmla="*/ 0 w 664"/>
                  <a:gd name="T47" fmla="*/ 0 h 139"/>
                  <a:gd name="T48" fmla="*/ 0 w 664"/>
                  <a:gd name="T49" fmla="*/ 0 h 139"/>
                  <a:gd name="T50" fmla="*/ 0 w 664"/>
                  <a:gd name="T51" fmla="*/ 0 h 13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64"/>
                  <a:gd name="T79" fmla="*/ 0 h 139"/>
                  <a:gd name="T80" fmla="*/ 664 w 664"/>
                  <a:gd name="T81" fmla="*/ 139 h 13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64" h="139">
                    <a:moveTo>
                      <a:pt x="0" y="36"/>
                    </a:moveTo>
                    <a:lnTo>
                      <a:pt x="0" y="28"/>
                    </a:lnTo>
                    <a:lnTo>
                      <a:pt x="2" y="18"/>
                    </a:lnTo>
                    <a:lnTo>
                      <a:pt x="4" y="8"/>
                    </a:lnTo>
                    <a:lnTo>
                      <a:pt x="4" y="0"/>
                    </a:lnTo>
                    <a:lnTo>
                      <a:pt x="664" y="105"/>
                    </a:lnTo>
                    <a:lnTo>
                      <a:pt x="662" y="113"/>
                    </a:lnTo>
                    <a:lnTo>
                      <a:pt x="662" y="121"/>
                    </a:lnTo>
                    <a:lnTo>
                      <a:pt x="660" y="131"/>
                    </a:lnTo>
                    <a:lnTo>
                      <a:pt x="658" y="139"/>
                    </a:lnTo>
                    <a:lnTo>
                      <a:pt x="646" y="137"/>
                    </a:lnTo>
                    <a:lnTo>
                      <a:pt x="624" y="133"/>
                    </a:lnTo>
                    <a:lnTo>
                      <a:pt x="590" y="129"/>
                    </a:lnTo>
                    <a:lnTo>
                      <a:pt x="549" y="121"/>
                    </a:lnTo>
                    <a:lnTo>
                      <a:pt x="499" y="113"/>
                    </a:lnTo>
                    <a:lnTo>
                      <a:pt x="445" y="105"/>
                    </a:lnTo>
                    <a:lnTo>
                      <a:pt x="388" y="98"/>
                    </a:lnTo>
                    <a:lnTo>
                      <a:pt x="330" y="88"/>
                    </a:lnTo>
                    <a:lnTo>
                      <a:pt x="271" y="78"/>
                    </a:lnTo>
                    <a:lnTo>
                      <a:pt x="213" y="70"/>
                    </a:lnTo>
                    <a:lnTo>
                      <a:pt x="159" y="62"/>
                    </a:lnTo>
                    <a:lnTo>
                      <a:pt x="110" y="54"/>
                    </a:lnTo>
                    <a:lnTo>
                      <a:pt x="68" y="46"/>
                    </a:lnTo>
                    <a:lnTo>
                      <a:pt x="34" y="42"/>
                    </a:lnTo>
                    <a:lnTo>
                      <a:pt x="12" y="38"/>
                    </a:lnTo>
                    <a:lnTo>
                      <a:pt x="0" y="36"/>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4" name="Freeform 52"/>
              <p:cNvSpPr>
                <a:spLocks/>
              </p:cNvSpPr>
              <p:nvPr/>
            </p:nvSpPr>
            <p:spPr bwMode="auto">
              <a:xfrm>
                <a:off x="5141" y="983"/>
                <a:ext cx="254" cy="91"/>
              </a:xfrm>
              <a:custGeom>
                <a:avLst/>
                <a:gdLst>
                  <a:gd name="T0" fmla="*/ 1 w 628"/>
                  <a:gd name="T1" fmla="*/ 0 h 225"/>
                  <a:gd name="T2" fmla="*/ 0 w 628"/>
                  <a:gd name="T3" fmla="*/ 0 h 225"/>
                  <a:gd name="T4" fmla="*/ 0 w 628"/>
                  <a:gd name="T5" fmla="*/ 0 h 225"/>
                  <a:gd name="T6" fmla="*/ 1 w 628"/>
                  <a:gd name="T7" fmla="*/ 0 h 225"/>
                  <a:gd name="T8" fmla="*/ 1 w 628"/>
                  <a:gd name="T9" fmla="*/ 0 h 225"/>
                  <a:gd name="T10" fmla="*/ 1 w 628"/>
                  <a:gd name="T11" fmla="*/ 0 h 225"/>
                  <a:gd name="T12" fmla="*/ 1 w 628"/>
                  <a:gd name="T13" fmla="*/ 0 h 225"/>
                  <a:gd name="T14" fmla="*/ 0 60000 65536"/>
                  <a:gd name="T15" fmla="*/ 0 60000 65536"/>
                  <a:gd name="T16" fmla="*/ 0 60000 65536"/>
                  <a:gd name="T17" fmla="*/ 0 60000 65536"/>
                  <a:gd name="T18" fmla="*/ 0 60000 65536"/>
                  <a:gd name="T19" fmla="*/ 0 60000 65536"/>
                  <a:gd name="T20" fmla="*/ 0 60000 65536"/>
                  <a:gd name="T21" fmla="*/ 0 w 628"/>
                  <a:gd name="T22" fmla="*/ 0 h 225"/>
                  <a:gd name="T23" fmla="*/ 628 w 628"/>
                  <a:gd name="T24" fmla="*/ 225 h 2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8" h="225">
                    <a:moveTo>
                      <a:pt x="628" y="99"/>
                    </a:moveTo>
                    <a:lnTo>
                      <a:pt x="4" y="0"/>
                    </a:lnTo>
                    <a:lnTo>
                      <a:pt x="0" y="24"/>
                    </a:lnTo>
                    <a:lnTo>
                      <a:pt x="600" y="119"/>
                    </a:lnTo>
                    <a:lnTo>
                      <a:pt x="584" y="221"/>
                    </a:lnTo>
                    <a:lnTo>
                      <a:pt x="608" y="225"/>
                    </a:lnTo>
                    <a:lnTo>
                      <a:pt x="628" y="99"/>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9461" name="Text Box 62"/>
          <p:cNvSpPr txBox="1">
            <a:spLocks noChangeArrowheads="1"/>
          </p:cNvSpPr>
          <p:nvPr/>
        </p:nvSpPr>
        <p:spPr bwMode="auto">
          <a:xfrm>
            <a:off x="641350" y="2817813"/>
            <a:ext cx="2571750" cy="311150"/>
          </a:xfrm>
          <a:prstGeom prst="rect">
            <a:avLst/>
          </a:prstGeom>
          <a:solidFill>
            <a:srgbClr val="99CCFF"/>
          </a:solidFill>
          <a:ln w="635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ModifierPatternBase</a:t>
            </a:r>
          </a:p>
        </p:txBody>
      </p:sp>
      <p:sp>
        <p:nvSpPr>
          <p:cNvPr id="19462" name="Text Box 70"/>
          <p:cNvSpPr txBox="1">
            <a:spLocks noChangeArrowheads="1"/>
          </p:cNvSpPr>
          <p:nvPr/>
        </p:nvSpPr>
        <p:spPr bwMode="auto">
          <a:xfrm>
            <a:off x="419100" y="3532188"/>
            <a:ext cx="1163638" cy="923925"/>
          </a:xfrm>
          <a:prstGeom prst="rect">
            <a:avLst/>
          </a:prstGeom>
          <a:solidFill>
            <a:srgbClr val="99CCFF"/>
          </a:solidFill>
          <a:ln w="635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Product</a:t>
            </a:r>
            <a:br>
              <a:rPr lang="en-US">
                <a:solidFill>
                  <a:schemeClr val="bg1"/>
                </a:solidFill>
              </a:rPr>
            </a:br>
            <a:r>
              <a:rPr lang="en-US">
                <a:solidFill>
                  <a:schemeClr val="bg1"/>
                </a:solidFill>
              </a:rPr>
              <a:t>Modifier</a:t>
            </a:r>
            <a:br>
              <a:rPr lang="en-US">
                <a:solidFill>
                  <a:schemeClr val="bg1"/>
                </a:solidFill>
              </a:rPr>
            </a:br>
            <a:r>
              <a:rPr lang="en-US">
                <a:solidFill>
                  <a:schemeClr val="bg1"/>
                </a:solidFill>
              </a:rPr>
              <a:t>Pattern</a:t>
            </a:r>
          </a:p>
        </p:txBody>
      </p:sp>
      <p:sp>
        <p:nvSpPr>
          <p:cNvPr id="19463" name="Line 71"/>
          <p:cNvSpPr>
            <a:spLocks noChangeShapeType="1"/>
          </p:cNvSpPr>
          <p:nvPr/>
        </p:nvSpPr>
        <p:spPr bwMode="auto">
          <a:xfrm flipH="1">
            <a:off x="1050925" y="3143250"/>
            <a:ext cx="554038" cy="3730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4" name="Line 73"/>
          <p:cNvSpPr>
            <a:spLocks noChangeShapeType="1"/>
          </p:cNvSpPr>
          <p:nvPr/>
        </p:nvSpPr>
        <p:spPr bwMode="auto">
          <a:xfrm>
            <a:off x="1590675" y="3128963"/>
            <a:ext cx="681038" cy="4254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65" name="Group 94"/>
          <p:cNvGrpSpPr>
            <a:grpSpLocks/>
          </p:cNvGrpSpPr>
          <p:nvPr/>
        </p:nvGrpSpPr>
        <p:grpSpPr bwMode="auto">
          <a:xfrm>
            <a:off x="1811338" y="3937000"/>
            <a:ext cx="373062" cy="2549525"/>
            <a:chOff x="4519" y="1574"/>
            <a:chExt cx="235" cy="1606"/>
          </a:xfrm>
        </p:grpSpPr>
        <p:sp>
          <p:nvSpPr>
            <p:cNvPr id="19474" name="Line 82"/>
            <p:cNvSpPr>
              <a:spLocks noChangeShapeType="1"/>
            </p:cNvSpPr>
            <p:nvPr/>
          </p:nvSpPr>
          <p:spPr bwMode="auto">
            <a:xfrm flipH="1">
              <a:off x="4520" y="1574"/>
              <a:ext cx="23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5" name="Line 83"/>
            <p:cNvSpPr>
              <a:spLocks noChangeShapeType="1"/>
            </p:cNvSpPr>
            <p:nvPr/>
          </p:nvSpPr>
          <p:spPr bwMode="auto">
            <a:xfrm>
              <a:off x="4519" y="1582"/>
              <a:ext cx="0" cy="159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6" name="Line 84"/>
            <p:cNvSpPr>
              <a:spLocks noChangeShapeType="1"/>
            </p:cNvSpPr>
            <p:nvPr/>
          </p:nvSpPr>
          <p:spPr bwMode="auto">
            <a:xfrm flipH="1">
              <a:off x="4528" y="3180"/>
              <a:ext cx="202"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7" name="Line 85"/>
            <p:cNvSpPr>
              <a:spLocks noChangeShapeType="1"/>
            </p:cNvSpPr>
            <p:nvPr/>
          </p:nvSpPr>
          <p:spPr bwMode="auto">
            <a:xfrm flipH="1">
              <a:off x="4527" y="2093"/>
              <a:ext cx="17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8" name="Line 87"/>
            <p:cNvSpPr>
              <a:spLocks noChangeShapeType="1"/>
            </p:cNvSpPr>
            <p:nvPr/>
          </p:nvSpPr>
          <p:spPr bwMode="auto">
            <a:xfrm flipH="1">
              <a:off x="4519" y="2523"/>
              <a:ext cx="17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9466" name="Line 89"/>
          <p:cNvSpPr>
            <a:spLocks noChangeShapeType="1"/>
          </p:cNvSpPr>
          <p:nvPr/>
        </p:nvSpPr>
        <p:spPr bwMode="auto">
          <a:xfrm>
            <a:off x="2679700" y="5727700"/>
            <a:ext cx="0" cy="1666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67" name="Line 90"/>
          <p:cNvSpPr>
            <a:spLocks noChangeShapeType="1"/>
          </p:cNvSpPr>
          <p:nvPr/>
        </p:nvSpPr>
        <p:spPr bwMode="auto">
          <a:xfrm>
            <a:off x="2679700" y="6037263"/>
            <a:ext cx="0" cy="166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68" name="Line 91"/>
          <p:cNvSpPr>
            <a:spLocks noChangeShapeType="1"/>
          </p:cNvSpPr>
          <p:nvPr/>
        </p:nvSpPr>
        <p:spPr bwMode="auto">
          <a:xfrm>
            <a:off x="2692400" y="6334125"/>
            <a:ext cx="0" cy="1666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69" name="Text Box 92"/>
          <p:cNvSpPr txBox="1">
            <a:spLocks noChangeArrowheads="1"/>
          </p:cNvSpPr>
          <p:nvPr/>
        </p:nvSpPr>
        <p:spPr bwMode="auto">
          <a:xfrm>
            <a:off x="2757488" y="6045200"/>
            <a:ext cx="436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etc.</a:t>
            </a:r>
          </a:p>
        </p:txBody>
      </p:sp>
      <p:sp>
        <p:nvSpPr>
          <p:cNvPr id="19471" name="Text Box 67"/>
          <p:cNvSpPr txBox="1">
            <a:spLocks noChangeArrowheads="1"/>
          </p:cNvSpPr>
          <p:nvPr/>
        </p:nvSpPr>
        <p:spPr bwMode="auto">
          <a:xfrm>
            <a:off x="2028825" y="3573463"/>
            <a:ext cx="1136650" cy="615950"/>
          </a:xfrm>
          <a:prstGeom prst="rect">
            <a:avLst/>
          </a:prstGeom>
          <a:solidFill>
            <a:srgbClr val="99CCFF"/>
          </a:solidFill>
          <a:ln w="635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Modifier</a:t>
            </a:r>
            <a:br>
              <a:rPr lang="en-US">
                <a:solidFill>
                  <a:schemeClr val="bg1"/>
                </a:solidFill>
              </a:rPr>
            </a:br>
            <a:r>
              <a:rPr lang="en-US">
                <a:solidFill>
                  <a:schemeClr val="bg1"/>
                </a:solidFill>
              </a:rPr>
              <a:t>Pattern</a:t>
            </a:r>
          </a:p>
        </p:txBody>
      </p:sp>
      <p:sp>
        <p:nvSpPr>
          <p:cNvPr id="19472" name="Text Box 76"/>
          <p:cNvSpPr txBox="1">
            <a:spLocks noChangeArrowheads="1"/>
          </p:cNvSpPr>
          <p:nvPr/>
        </p:nvSpPr>
        <p:spPr bwMode="auto">
          <a:xfrm>
            <a:off x="1927225" y="4589463"/>
            <a:ext cx="1436688" cy="311150"/>
          </a:xfrm>
          <a:prstGeom prst="rect">
            <a:avLst/>
          </a:prstGeom>
          <a:solidFill>
            <a:srgbClr val="99CCFF"/>
          </a:solidFill>
          <a:ln w="635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PAModifier</a:t>
            </a:r>
          </a:p>
        </p:txBody>
      </p:sp>
      <p:sp>
        <p:nvSpPr>
          <p:cNvPr id="19473" name="Text Box 77"/>
          <p:cNvSpPr txBox="1">
            <a:spLocks noChangeArrowheads="1"/>
          </p:cNvSpPr>
          <p:nvPr/>
        </p:nvSpPr>
        <p:spPr bwMode="auto">
          <a:xfrm>
            <a:off x="1887538" y="5324475"/>
            <a:ext cx="1643062" cy="311150"/>
          </a:xfrm>
          <a:prstGeom prst="rect">
            <a:avLst/>
          </a:prstGeom>
          <a:solidFill>
            <a:srgbClr val="99CCFF"/>
          </a:solidFill>
          <a:ln w="635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BOPModifier</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3836" y="1192213"/>
            <a:ext cx="5095875" cy="47625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Exclusions</a:t>
            </a:r>
          </a:p>
        </p:txBody>
      </p:sp>
      <p:sp>
        <p:nvSpPr>
          <p:cNvPr id="20483" name="Rectangle 3"/>
          <p:cNvSpPr>
            <a:spLocks noGrp="1" noChangeArrowheads="1"/>
          </p:cNvSpPr>
          <p:nvPr>
            <p:ph idx="1"/>
          </p:nvPr>
        </p:nvSpPr>
        <p:spPr/>
        <p:txBody>
          <a:bodyPr/>
          <a:lstStyle/>
          <a:p>
            <a:pPr>
              <a:buFont typeface="Arial" charset="0"/>
              <a:buChar char="•"/>
            </a:pPr>
            <a:r>
              <a:rPr lang="en-US" smtClean="0"/>
              <a:t>An</a:t>
            </a:r>
            <a:r>
              <a:rPr lang="en-US" b="1" smtClean="0"/>
              <a:t> exclusions</a:t>
            </a:r>
            <a:r>
              <a:rPr lang="en-US" smtClean="0"/>
              <a:t> define things that are explicitly not covered by the policy, so that the carrier leaves no exposure to claims in those areas</a:t>
            </a:r>
          </a:p>
        </p:txBody>
      </p:sp>
      <p:sp>
        <p:nvSpPr>
          <p:cNvPr id="20484" name="Freeform 4"/>
          <p:cNvSpPr>
            <a:spLocks/>
          </p:cNvSpPr>
          <p:nvPr/>
        </p:nvSpPr>
        <p:spPr bwMode="auto">
          <a:xfrm>
            <a:off x="5102225" y="2641600"/>
            <a:ext cx="1365250" cy="17557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rgbClr val="D33941"/>
            </a:solidFill>
            <a:prstDash val="sysDot"/>
            <a:round/>
            <a:headEnd/>
            <a:tailEnd/>
          </a:ln>
        </p:spPr>
        <p:txBody>
          <a:bodyPr lIns="0" tIns="0" rIns="0" bIns="0" anchor="ctr">
            <a:spAutoFit/>
          </a:bodyPr>
          <a:lstStyle/>
          <a:p>
            <a:endParaRPr lang="en-US"/>
          </a:p>
        </p:txBody>
      </p:sp>
      <p:grpSp>
        <p:nvGrpSpPr>
          <p:cNvPr id="20485" name="Group 5"/>
          <p:cNvGrpSpPr>
            <a:grpSpLocks/>
          </p:cNvGrpSpPr>
          <p:nvPr/>
        </p:nvGrpSpPr>
        <p:grpSpPr bwMode="auto">
          <a:xfrm>
            <a:off x="2012950" y="2657475"/>
            <a:ext cx="1839913" cy="2073275"/>
            <a:chOff x="2422" y="2558"/>
            <a:chExt cx="655" cy="738"/>
          </a:xfrm>
        </p:grpSpPr>
        <p:grpSp>
          <p:nvGrpSpPr>
            <p:cNvPr id="20488" name="Group 6"/>
            <p:cNvGrpSpPr>
              <a:grpSpLocks/>
            </p:cNvGrpSpPr>
            <p:nvPr/>
          </p:nvGrpSpPr>
          <p:grpSpPr bwMode="auto">
            <a:xfrm>
              <a:off x="2825" y="2924"/>
              <a:ext cx="238" cy="350"/>
              <a:chOff x="3700" y="2848"/>
              <a:chExt cx="238" cy="350"/>
            </a:xfrm>
          </p:grpSpPr>
          <p:sp>
            <p:nvSpPr>
              <p:cNvPr id="20493" name="AutoShape 7"/>
              <p:cNvSpPr>
                <a:spLocks noChangeArrowheads="1"/>
              </p:cNvSpPr>
              <p:nvPr/>
            </p:nvSpPr>
            <p:spPr bwMode="auto">
              <a:xfrm rot="16736225" flipH="1">
                <a:off x="3669" y="3056"/>
                <a:ext cx="221" cy="63"/>
              </a:xfrm>
              <a:prstGeom prst="parallelogram">
                <a:avLst>
                  <a:gd name="adj" fmla="val 87698"/>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20494" name="AutoShape 8"/>
              <p:cNvSpPr>
                <a:spLocks noChangeArrowheads="1"/>
              </p:cNvSpPr>
              <p:nvPr/>
            </p:nvSpPr>
            <p:spPr bwMode="auto">
              <a:xfrm rot="4863775">
                <a:off x="3732" y="3052"/>
                <a:ext cx="227" cy="59"/>
              </a:xfrm>
              <a:prstGeom prst="parallelogram">
                <a:avLst>
                  <a:gd name="adj" fmla="val 96186"/>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20495" name="AutoShape 9"/>
              <p:cNvSpPr>
                <a:spLocks noChangeArrowheads="1"/>
              </p:cNvSpPr>
              <p:nvPr/>
            </p:nvSpPr>
            <p:spPr bwMode="ltGray">
              <a:xfrm>
                <a:off x="3700" y="2848"/>
                <a:ext cx="238" cy="237"/>
              </a:xfrm>
              <a:prstGeom prst="star16">
                <a:avLst>
                  <a:gd name="adj" fmla="val 37500"/>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0496" name="Oval 10"/>
              <p:cNvSpPr>
                <a:spLocks noChangeArrowheads="1"/>
              </p:cNvSpPr>
              <p:nvPr/>
            </p:nvSpPr>
            <p:spPr bwMode="auto">
              <a:xfrm>
                <a:off x="3744" y="2892"/>
                <a:ext cx="145" cy="145"/>
              </a:xfrm>
              <a:prstGeom prst="ellipse">
                <a:avLst/>
              </a:prstGeom>
              <a:solidFill>
                <a:srgbClr val="DDDDDD"/>
              </a:solidFill>
              <a:ln w="28575" algn="ctr">
                <a:solidFill>
                  <a:srgbClr val="FFFF00"/>
                </a:solidFill>
                <a:round/>
                <a:headEnd/>
                <a:tailEnd/>
              </a:ln>
            </p:spPr>
            <p:txBody>
              <a:bodyPr wrap="none" lIns="0" tIns="0" rIns="0" bIns="0" anchor="ctr">
                <a:spAutoFit/>
              </a:bodyPr>
              <a:lstStyle/>
              <a:p>
                <a:endParaRPr lang="en-US"/>
              </a:p>
            </p:txBody>
          </p:sp>
        </p:grpSp>
        <p:sp>
          <p:nvSpPr>
            <p:cNvPr id="20489" name="AutoShape 11"/>
            <p:cNvSpPr>
              <a:spLocks noChangeArrowheads="1"/>
            </p:cNvSpPr>
            <p:nvPr/>
          </p:nvSpPr>
          <p:spPr bwMode="auto">
            <a:xfrm rot="-5400000">
              <a:off x="2381" y="2599"/>
              <a:ext cx="738" cy="65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0" name="Freeform 12"/>
            <p:cNvSpPr>
              <a:spLocks/>
            </p:cNvSpPr>
            <p:nvPr/>
          </p:nvSpPr>
          <p:spPr bwMode="auto">
            <a:xfrm>
              <a:off x="2505" y="2594"/>
              <a:ext cx="161" cy="20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1" name="Freeform 13"/>
            <p:cNvSpPr>
              <a:spLocks/>
            </p:cNvSpPr>
            <p:nvPr/>
          </p:nvSpPr>
          <p:spPr bwMode="auto">
            <a:xfrm>
              <a:off x="2505" y="2827"/>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2" name="Freeform 14"/>
            <p:cNvSpPr>
              <a:spLocks/>
            </p:cNvSpPr>
            <p:nvPr/>
          </p:nvSpPr>
          <p:spPr bwMode="auto">
            <a:xfrm>
              <a:off x="2505" y="3060"/>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0486" name="Freeform 15"/>
          <p:cNvSpPr>
            <a:spLocks/>
          </p:cNvSpPr>
          <p:nvPr/>
        </p:nvSpPr>
        <p:spPr bwMode="auto">
          <a:xfrm>
            <a:off x="5575300" y="3098800"/>
            <a:ext cx="493713" cy="504825"/>
          </a:xfrm>
          <a:custGeom>
            <a:avLst/>
            <a:gdLst>
              <a:gd name="T0" fmla="*/ 2147483647 w 876"/>
              <a:gd name="T1" fmla="*/ 2147483647 h 898"/>
              <a:gd name="T2" fmla="*/ 2147483647 w 876"/>
              <a:gd name="T3" fmla="*/ 2147483647 h 898"/>
              <a:gd name="T4" fmla="*/ 2147483647 w 876"/>
              <a:gd name="T5" fmla="*/ 2147483647 h 898"/>
              <a:gd name="T6" fmla="*/ 2147483647 w 876"/>
              <a:gd name="T7" fmla="*/ 2147483647 h 898"/>
              <a:gd name="T8" fmla="*/ 2147483647 w 876"/>
              <a:gd name="T9" fmla="*/ 2147483647 h 898"/>
              <a:gd name="T10" fmla="*/ 2147483647 w 876"/>
              <a:gd name="T11" fmla="*/ 2147483647 h 898"/>
              <a:gd name="T12" fmla="*/ 2147483647 w 876"/>
              <a:gd name="T13" fmla="*/ 2147483647 h 898"/>
              <a:gd name="T14" fmla="*/ 2147483647 w 876"/>
              <a:gd name="T15" fmla="*/ 2147483647 h 898"/>
              <a:gd name="T16" fmla="*/ 0 w 876"/>
              <a:gd name="T17" fmla="*/ 2147483647 h 898"/>
              <a:gd name="T18" fmla="*/ 2147483647 w 876"/>
              <a:gd name="T19" fmla="*/ 2147483647 h 898"/>
              <a:gd name="T20" fmla="*/ 2147483647 w 876"/>
              <a:gd name="T21" fmla="*/ 2147483647 h 898"/>
              <a:gd name="T22" fmla="*/ 2147483647 w 876"/>
              <a:gd name="T23" fmla="*/ 0 h 898"/>
              <a:gd name="T24" fmla="*/ 2147483647 w 876"/>
              <a:gd name="T25" fmla="*/ 2147483647 h 8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76"/>
              <a:gd name="T40" fmla="*/ 0 h 898"/>
              <a:gd name="T41" fmla="*/ 876 w 876"/>
              <a:gd name="T42" fmla="*/ 898 h 8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76" h="898">
                <a:moveTo>
                  <a:pt x="436" y="286"/>
                </a:moveTo>
                <a:lnTo>
                  <a:pt x="706" y="8"/>
                </a:lnTo>
                <a:lnTo>
                  <a:pt x="868" y="162"/>
                </a:lnTo>
                <a:lnTo>
                  <a:pt x="592" y="450"/>
                </a:lnTo>
                <a:lnTo>
                  <a:pt x="876" y="740"/>
                </a:lnTo>
                <a:lnTo>
                  <a:pt x="706" y="898"/>
                </a:lnTo>
                <a:lnTo>
                  <a:pt x="434" y="616"/>
                </a:lnTo>
                <a:lnTo>
                  <a:pt x="162" y="896"/>
                </a:lnTo>
                <a:lnTo>
                  <a:pt x="0" y="736"/>
                </a:lnTo>
                <a:lnTo>
                  <a:pt x="278" y="448"/>
                </a:lnTo>
                <a:lnTo>
                  <a:pt x="2" y="164"/>
                </a:lnTo>
                <a:lnTo>
                  <a:pt x="172" y="0"/>
                </a:lnTo>
                <a:lnTo>
                  <a:pt x="436" y="286"/>
                </a:lnTo>
                <a:close/>
              </a:path>
            </a:pathLst>
          </a:custGeom>
          <a:solidFill>
            <a:srgbClr val="FF0000"/>
          </a:solidFill>
          <a:ln w="28575">
            <a:solidFill>
              <a:srgbClr val="FF0000"/>
            </a:solidFill>
            <a:round/>
            <a:headEnd/>
            <a:tailEnd/>
          </a:ln>
        </p:spPr>
        <p:txBody>
          <a:bodyPr lIns="0" tIns="0" rIns="0" bIns="0" anchor="ctr">
            <a:spAutoFit/>
          </a:bodyPr>
          <a:lstStyle/>
          <a:p>
            <a:endParaRPr lang="en-US"/>
          </a:p>
        </p:txBody>
      </p:sp>
      <p:sp>
        <p:nvSpPr>
          <p:cNvPr id="20487" name="Line 16"/>
          <p:cNvSpPr>
            <a:spLocks noChangeShapeType="1"/>
          </p:cNvSpPr>
          <p:nvPr/>
        </p:nvSpPr>
        <p:spPr bwMode="auto">
          <a:xfrm flipH="1">
            <a:off x="3911600" y="3654425"/>
            <a:ext cx="1233488"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Lesson objectives</a:t>
            </a:r>
          </a:p>
        </p:txBody>
      </p:sp>
      <p:sp>
        <p:nvSpPr>
          <p:cNvPr id="4099"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Describe the role that the product model plays in PolicyCenter</a:t>
            </a:r>
          </a:p>
          <a:p>
            <a:pPr lvl="1"/>
            <a:r>
              <a:rPr lang="en-US" smtClean="0"/>
              <a:t>Define the primary entities of the product model</a:t>
            </a:r>
          </a:p>
          <a:p>
            <a:pPr lvl="1"/>
            <a:r>
              <a:rPr lang="en-US" smtClean="0"/>
              <a:t>Describe how availability logic is used in the product model</a:t>
            </a:r>
          </a:p>
          <a:p>
            <a:pPr lvl="1"/>
            <a:r>
              <a:rPr lang="en-US" smtClean="0"/>
              <a:t>Understand the concept of Grandfathering and Offerings</a:t>
            </a:r>
          </a:p>
          <a:p>
            <a:pPr lvl="1"/>
            <a:endParaRPr lang="en-US" smtClean="0"/>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Conditions</a:t>
            </a:r>
          </a:p>
        </p:txBody>
      </p:sp>
      <p:sp>
        <p:nvSpPr>
          <p:cNvPr id="21507" name="Rectangle 3"/>
          <p:cNvSpPr>
            <a:spLocks noGrp="1" noChangeArrowheads="1"/>
          </p:cNvSpPr>
          <p:nvPr>
            <p:ph idx="1"/>
          </p:nvPr>
        </p:nvSpPr>
        <p:spPr/>
        <p:txBody>
          <a:bodyPr/>
          <a:lstStyle/>
          <a:p>
            <a:pPr>
              <a:buFont typeface="Arial" charset="0"/>
              <a:buChar char="•"/>
            </a:pPr>
            <a:r>
              <a:rPr lang="en-US" smtClean="0"/>
              <a:t>A</a:t>
            </a:r>
            <a:r>
              <a:rPr lang="en-US" b="1" smtClean="0"/>
              <a:t> condition</a:t>
            </a:r>
            <a:r>
              <a:rPr lang="en-US" smtClean="0"/>
              <a:t> defines the condition that apply towards a coverage</a:t>
            </a:r>
          </a:p>
        </p:txBody>
      </p:sp>
      <p:sp>
        <p:nvSpPr>
          <p:cNvPr id="21508" name="Freeform 4"/>
          <p:cNvSpPr>
            <a:spLocks/>
          </p:cNvSpPr>
          <p:nvPr/>
        </p:nvSpPr>
        <p:spPr bwMode="auto">
          <a:xfrm>
            <a:off x="4751388" y="2301875"/>
            <a:ext cx="1447800" cy="1862138"/>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rgbClr val="D33941"/>
            </a:solidFill>
            <a:prstDash val="sysDot"/>
            <a:round/>
            <a:headEnd/>
            <a:tailEnd/>
          </a:ln>
        </p:spPr>
        <p:txBody>
          <a:bodyPr lIns="0" tIns="0" rIns="0" bIns="0" anchor="ctr">
            <a:spAutoFit/>
          </a:bodyPr>
          <a:lstStyle/>
          <a:p>
            <a:endParaRPr lang="en-US"/>
          </a:p>
        </p:txBody>
      </p:sp>
      <p:grpSp>
        <p:nvGrpSpPr>
          <p:cNvPr id="21509" name="Group 5"/>
          <p:cNvGrpSpPr>
            <a:grpSpLocks/>
          </p:cNvGrpSpPr>
          <p:nvPr/>
        </p:nvGrpSpPr>
        <p:grpSpPr bwMode="auto">
          <a:xfrm>
            <a:off x="2209800" y="2271713"/>
            <a:ext cx="1612900" cy="1817687"/>
            <a:chOff x="2422" y="2558"/>
            <a:chExt cx="655" cy="738"/>
          </a:xfrm>
        </p:grpSpPr>
        <p:grpSp>
          <p:nvGrpSpPr>
            <p:cNvPr id="21512" name="Group 6"/>
            <p:cNvGrpSpPr>
              <a:grpSpLocks/>
            </p:cNvGrpSpPr>
            <p:nvPr/>
          </p:nvGrpSpPr>
          <p:grpSpPr bwMode="auto">
            <a:xfrm>
              <a:off x="2825" y="2924"/>
              <a:ext cx="238" cy="350"/>
              <a:chOff x="3700" y="2848"/>
              <a:chExt cx="238" cy="350"/>
            </a:xfrm>
          </p:grpSpPr>
          <p:sp>
            <p:nvSpPr>
              <p:cNvPr id="21517" name="AutoShape 7"/>
              <p:cNvSpPr>
                <a:spLocks noChangeArrowheads="1"/>
              </p:cNvSpPr>
              <p:nvPr/>
            </p:nvSpPr>
            <p:spPr bwMode="auto">
              <a:xfrm rot="16736225" flipH="1">
                <a:off x="3669" y="3056"/>
                <a:ext cx="221" cy="63"/>
              </a:xfrm>
              <a:prstGeom prst="parallelogram">
                <a:avLst>
                  <a:gd name="adj" fmla="val 87698"/>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21518" name="AutoShape 8"/>
              <p:cNvSpPr>
                <a:spLocks noChangeArrowheads="1"/>
              </p:cNvSpPr>
              <p:nvPr/>
            </p:nvSpPr>
            <p:spPr bwMode="auto">
              <a:xfrm rot="4863775">
                <a:off x="3732" y="3052"/>
                <a:ext cx="227" cy="59"/>
              </a:xfrm>
              <a:prstGeom prst="parallelogram">
                <a:avLst>
                  <a:gd name="adj" fmla="val 96186"/>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21519" name="AutoShape 9"/>
              <p:cNvSpPr>
                <a:spLocks noChangeArrowheads="1"/>
              </p:cNvSpPr>
              <p:nvPr/>
            </p:nvSpPr>
            <p:spPr bwMode="ltGray">
              <a:xfrm>
                <a:off x="3700" y="2848"/>
                <a:ext cx="238" cy="237"/>
              </a:xfrm>
              <a:prstGeom prst="star16">
                <a:avLst>
                  <a:gd name="adj" fmla="val 37500"/>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1520" name="Oval 10"/>
              <p:cNvSpPr>
                <a:spLocks noChangeArrowheads="1"/>
              </p:cNvSpPr>
              <p:nvPr/>
            </p:nvSpPr>
            <p:spPr bwMode="auto">
              <a:xfrm>
                <a:off x="3744" y="2892"/>
                <a:ext cx="145" cy="145"/>
              </a:xfrm>
              <a:prstGeom prst="ellipse">
                <a:avLst/>
              </a:prstGeom>
              <a:solidFill>
                <a:srgbClr val="DDDDDD"/>
              </a:solidFill>
              <a:ln w="28575" algn="ctr">
                <a:solidFill>
                  <a:srgbClr val="FFFF00"/>
                </a:solidFill>
                <a:round/>
                <a:headEnd/>
                <a:tailEnd/>
              </a:ln>
            </p:spPr>
            <p:txBody>
              <a:bodyPr wrap="none" lIns="0" tIns="0" rIns="0" bIns="0" anchor="ctr">
                <a:spAutoFit/>
              </a:bodyPr>
              <a:lstStyle/>
              <a:p>
                <a:endParaRPr lang="en-US"/>
              </a:p>
            </p:txBody>
          </p:sp>
        </p:grpSp>
        <p:sp>
          <p:nvSpPr>
            <p:cNvPr id="21513" name="AutoShape 11"/>
            <p:cNvSpPr>
              <a:spLocks noChangeArrowheads="1"/>
            </p:cNvSpPr>
            <p:nvPr/>
          </p:nvSpPr>
          <p:spPr bwMode="auto">
            <a:xfrm rot="-5400000">
              <a:off x="2381" y="2599"/>
              <a:ext cx="738" cy="65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14" name="Freeform 12"/>
            <p:cNvSpPr>
              <a:spLocks/>
            </p:cNvSpPr>
            <p:nvPr/>
          </p:nvSpPr>
          <p:spPr bwMode="auto">
            <a:xfrm>
              <a:off x="2505" y="2594"/>
              <a:ext cx="161" cy="20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15" name="Freeform 13"/>
            <p:cNvSpPr>
              <a:spLocks/>
            </p:cNvSpPr>
            <p:nvPr/>
          </p:nvSpPr>
          <p:spPr bwMode="auto">
            <a:xfrm>
              <a:off x="2505" y="2827"/>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16" name="Freeform 14"/>
            <p:cNvSpPr>
              <a:spLocks/>
            </p:cNvSpPr>
            <p:nvPr/>
          </p:nvSpPr>
          <p:spPr bwMode="auto">
            <a:xfrm>
              <a:off x="2505" y="3060"/>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1510" name="Line 16"/>
          <p:cNvSpPr>
            <a:spLocks noChangeShapeType="1"/>
          </p:cNvSpPr>
          <p:nvPr/>
        </p:nvSpPr>
        <p:spPr bwMode="auto">
          <a:xfrm flipH="1">
            <a:off x="3829050" y="3330575"/>
            <a:ext cx="987425" cy="1588"/>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1" name="Text Box 18"/>
          <p:cNvSpPr txBox="1">
            <a:spLocks noChangeArrowheads="1"/>
          </p:cNvSpPr>
          <p:nvPr/>
        </p:nvSpPr>
        <p:spPr bwMode="auto">
          <a:xfrm>
            <a:off x="4811713" y="2709863"/>
            <a:ext cx="136207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if …</a:t>
            </a:r>
          </a:p>
          <a:p>
            <a:pPr eaLnBrk="1" hangingPunct="1"/>
            <a:r>
              <a:rPr lang="en-US">
                <a:solidFill>
                  <a:srgbClr val="D33941"/>
                </a:solidFill>
              </a:rPr>
              <a:t>then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Lesson outline</a:t>
            </a:r>
          </a:p>
        </p:txBody>
      </p:sp>
      <p:sp>
        <p:nvSpPr>
          <p:cNvPr id="22531" name="Rectangle 3"/>
          <p:cNvSpPr>
            <a:spLocks noGrp="1" noChangeArrowheads="1"/>
          </p:cNvSpPr>
          <p:nvPr>
            <p:ph idx="1"/>
          </p:nvPr>
        </p:nvSpPr>
        <p:spPr bwMode="gray">
          <a:xfrm>
            <a:off x="519113" y="685800"/>
            <a:ext cx="8318500" cy="5715000"/>
          </a:xfrm>
        </p:spPr>
        <p:txBody>
          <a:bodyPr/>
          <a:lstStyle/>
          <a:p>
            <a:pPr>
              <a:lnSpc>
                <a:spcPct val="150000"/>
              </a:lnSpc>
              <a:buFont typeface="Arial" charset="0"/>
              <a:buChar char="•"/>
            </a:pPr>
            <a:r>
              <a:rPr lang="en-US" sz="2800" smtClean="0">
                <a:solidFill>
                  <a:schemeClr val="hlink"/>
                </a:solidFill>
              </a:rPr>
              <a:t>Product model basics</a:t>
            </a:r>
          </a:p>
          <a:p>
            <a:pPr>
              <a:lnSpc>
                <a:spcPct val="150000"/>
              </a:lnSpc>
              <a:buFont typeface="Arial" charset="0"/>
              <a:buChar char="•"/>
            </a:pPr>
            <a:r>
              <a:rPr lang="en-US" sz="2800" smtClean="0">
                <a:solidFill>
                  <a:schemeClr val="hlink"/>
                </a:solidFill>
              </a:rPr>
              <a:t>Primary patterns in the product model</a:t>
            </a:r>
          </a:p>
          <a:p>
            <a:pPr>
              <a:lnSpc>
                <a:spcPct val="150000"/>
              </a:lnSpc>
              <a:buFont typeface="Arial" charset="0"/>
              <a:buChar char="•"/>
            </a:pPr>
            <a:r>
              <a:rPr lang="en-US" sz="2800" smtClean="0"/>
              <a:t>Availability</a:t>
            </a:r>
          </a:p>
          <a:p>
            <a:pPr lvl="1">
              <a:lnSpc>
                <a:spcPct val="150000"/>
              </a:lnSpc>
            </a:pPr>
            <a:r>
              <a:rPr lang="en-US" sz="2600" smtClean="0">
                <a:solidFill>
                  <a:schemeClr val="hlink"/>
                </a:solidFill>
              </a:rPr>
              <a:t>New coverage availability</a:t>
            </a:r>
          </a:p>
          <a:p>
            <a:pPr lvl="1">
              <a:lnSpc>
                <a:spcPct val="150000"/>
              </a:lnSpc>
            </a:pPr>
            <a:r>
              <a:rPr lang="en-US" sz="2600" smtClean="0">
                <a:solidFill>
                  <a:schemeClr val="hlink"/>
                </a:solidFill>
              </a:rPr>
              <a:t>Grandfathering</a:t>
            </a:r>
          </a:p>
          <a:p>
            <a:pPr lvl="1">
              <a:lnSpc>
                <a:spcPct val="150000"/>
              </a:lnSpc>
            </a:pPr>
            <a:r>
              <a:rPr lang="en-US" sz="2600" smtClean="0">
                <a:solidFill>
                  <a:schemeClr val="hlink"/>
                </a:solidFill>
              </a:rPr>
              <a:t>Offerings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Availability</a:t>
            </a:r>
          </a:p>
        </p:txBody>
      </p:sp>
      <p:sp>
        <p:nvSpPr>
          <p:cNvPr id="23555" name="Rectangle 3"/>
          <p:cNvSpPr>
            <a:spLocks noGrp="1" noChangeArrowheads="1"/>
          </p:cNvSpPr>
          <p:nvPr>
            <p:ph idx="1"/>
          </p:nvPr>
        </p:nvSpPr>
        <p:spPr/>
        <p:txBody>
          <a:bodyPr/>
          <a:lstStyle/>
          <a:p>
            <a:pPr>
              <a:buFont typeface="Arial" charset="0"/>
              <a:buChar char="•"/>
            </a:pPr>
            <a:r>
              <a:rPr lang="en-US" smtClean="0"/>
              <a:t>Patterns in product model are available based on:</a:t>
            </a:r>
            <a:br>
              <a:rPr lang="en-US" smtClean="0"/>
            </a:br>
            <a:endParaRPr lang="en-US" smtClean="0"/>
          </a:p>
          <a:p>
            <a:pPr lvl="1"/>
            <a:r>
              <a:rPr lang="en-US" smtClean="0"/>
              <a:t>As of, or until, a given date</a:t>
            </a:r>
            <a:br>
              <a:rPr lang="en-US" smtClean="0"/>
            </a:br>
            <a:r>
              <a:rPr lang="en-US" smtClean="0"/>
              <a:t/>
            </a:r>
            <a:br>
              <a:rPr lang="en-US" smtClean="0"/>
            </a:br>
            <a:endParaRPr lang="en-US" smtClean="0"/>
          </a:p>
          <a:p>
            <a:pPr lvl="1"/>
            <a:r>
              <a:rPr lang="en-US" smtClean="0"/>
              <a:t>Within (or never within)</a:t>
            </a:r>
            <a:br>
              <a:rPr lang="en-US" smtClean="0"/>
            </a:br>
            <a:r>
              <a:rPr lang="en-US" smtClean="0"/>
              <a:t>a given state</a:t>
            </a:r>
            <a:br>
              <a:rPr lang="en-US" smtClean="0"/>
            </a:br>
            <a:endParaRPr lang="en-US" smtClean="0"/>
          </a:p>
          <a:p>
            <a:pPr lvl="1"/>
            <a:r>
              <a:rPr lang="en-US" smtClean="0"/>
              <a:t>For (or never for) accounts</a:t>
            </a:r>
            <a:br>
              <a:rPr lang="en-US" smtClean="0"/>
            </a:br>
            <a:r>
              <a:rPr lang="en-US" smtClean="0"/>
              <a:t>in certain industries</a:t>
            </a:r>
            <a:br>
              <a:rPr lang="en-US" smtClean="0"/>
            </a:br>
            <a:r>
              <a:rPr lang="en-US" smtClean="0"/>
              <a:t/>
            </a:r>
            <a:br>
              <a:rPr lang="en-US" smtClean="0"/>
            </a:br>
            <a:endParaRPr lang="en-US" sz="2000" smtClean="0"/>
          </a:p>
          <a:p>
            <a:pPr>
              <a:buFont typeface="Arial" charset="0"/>
              <a:buChar char="•"/>
            </a:pPr>
            <a:r>
              <a:rPr lang="en-US" smtClean="0"/>
              <a:t>Availability logic identifies when instances can be generated from the pattern</a:t>
            </a:r>
          </a:p>
        </p:txBody>
      </p:sp>
      <p:sp>
        <p:nvSpPr>
          <p:cNvPr id="23556" name="Freeform 4"/>
          <p:cNvSpPr>
            <a:spLocks/>
          </p:cNvSpPr>
          <p:nvPr/>
        </p:nvSpPr>
        <p:spPr bwMode="auto">
          <a:xfrm>
            <a:off x="5257800" y="2927350"/>
            <a:ext cx="1060450" cy="1038225"/>
          </a:xfrm>
          <a:custGeom>
            <a:avLst/>
            <a:gdLst>
              <a:gd name="T0" fmla="*/ 2147483647 w 1215"/>
              <a:gd name="T1" fmla="*/ 0 h 1191"/>
              <a:gd name="T2" fmla="*/ 2147483647 w 1215"/>
              <a:gd name="T3" fmla="*/ 2147483647 h 1191"/>
              <a:gd name="T4" fmla="*/ 2147483647 w 1215"/>
              <a:gd name="T5" fmla="*/ 2147483647 h 1191"/>
              <a:gd name="T6" fmla="*/ 2147483647 w 1215"/>
              <a:gd name="T7" fmla="*/ 2147483647 h 1191"/>
              <a:gd name="T8" fmla="*/ 2147483647 w 1215"/>
              <a:gd name="T9" fmla="*/ 2147483647 h 1191"/>
              <a:gd name="T10" fmla="*/ 2147483647 w 1215"/>
              <a:gd name="T11" fmla="*/ 2147483647 h 1191"/>
              <a:gd name="T12" fmla="*/ 2147483647 w 1215"/>
              <a:gd name="T13" fmla="*/ 2147483647 h 1191"/>
              <a:gd name="T14" fmla="*/ 2147483647 w 1215"/>
              <a:gd name="T15" fmla="*/ 2147483647 h 1191"/>
              <a:gd name="T16" fmla="*/ 2147483647 w 1215"/>
              <a:gd name="T17" fmla="*/ 2147483647 h 1191"/>
              <a:gd name="T18" fmla="*/ 2147483647 w 1215"/>
              <a:gd name="T19" fmla="*/ 2147483647 h 1191"/>
              <a:gd name="T20" fmla="*/ 2147483647 w 1215"/>
              <a:gd name="T21" fmla="*/ 2147483647 h 1191"/>
              <a:gd name="T22" fmla="*/ 2147483647 w 1215"/>
              <a:gd name="T23" fmla="*/ 2147483647 h 1191"/>
              <a:gd name="T24" fmla="*/ 2147483647 w 1215"/>
              <a:gd name="T25" fmla="*/ 2147483647 h 1191"/>
              <a:gd name="T26" fmla="*/ 2147483647 w 1215"/>
              <a:gd name="T27" fmla="*/ 2147483647 h 1191"/>
              <a:gd name="T28" fmla="*/ 2147483647 w 1215"/>
              <a:gd name="T29" fmla="*/ 2147483647 h 1191"/>
              <a:gd name="T30" fmla="*/ 2147483647 w 1215"/>
              <a:gd name="T31" fmla="*/ 2147483647 h 1191"/>
              <a:gd name="T32" fmla="*/ 2147483647 w 1215"/>
              <a:gd name="T33" fmla="*/ 2147483647 h 1191"/>
              <a:gd name="T34" fmla="*/ 2147483647 w 1215"/>
              <a:gd name="T35" fmla="*/ 2147483647 h 1191"/>
              <a:gd name="T36" fmla="*/ 2147483647 w 1215"/>
              <a:gd name="T37" fmla="*/ 2147483647 h 1191"/>
              <a:gd name="T38" fmla="*/ 2147483647 w 1215"/>
              <a:gd name="T39" fmla="*/ 2147483647 h 1191"/>
              <a:gd name="T40" fmla="*/ 2147483647 w 1215"/>
              <a:gd name="T41" fmla="*/ 2147483647 h 1191"/>
              <a:gd name="T42" fmla="*/ 2147483647 w 1215"/>
              <a:gd name="T43" fmla="*/ 2147483647 h 1191"/>
              <a:gd name="T44" fmla="*/ 2147483647 w 1215"/>
              <a:gd name="T45" fmla="*/ 2147483647 h 1191"/>
              <a:gd name="T46" fmla="*/ 2147483647 w 1215"/>
              <a:gd name="T47" fmla="*/ 2147483647 h 1191"/>
              <a:gd name="T48" fmla="*/ 2147483647 w 1215"/>
              <a:gd name="T49" fmla="*/ 2147483647 h 1191"/>
              <a:gd name="T50" fmla="*/ 2147483647 w 1215"/>
              <a:gd name="T51" fmla="*/ 2147483647 h 1191"/>
              <a:gd name="T52" fmla="*/ 0 w 1215"/>
              <a:gd name="T53" fmla="*/ 2147483647 h 1191"/>
              <a:gd name="T54" fmla="*/ 2147483647 w 1215"/>
              <a:gd name="T55" fmla="*/ 2147483647 h 1191"/>
              <a:gd name="T56" fmla="*/ 2147483647 w 1215"/>
              <a:gd name="T57" fmla="*/ 0 h 11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15"/>
              <a:gd name="T88" fmla="*/ 0 h 1191"/>
              <a:gd name="T89" fmla="*/ 1215 w 1215"/>
              <a:gd name="T90" fmla="*/ 1191 h 11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15" h="1191">
                <a:moveTo>
                  <a:pt x="366" y="0"/>
                </a:moveTo>
                <a:lnTo>
                  <a:pt x="612" y="12"/>
                </a:lnTo>
                <a:lnTo>
                  <a:pt x="615" y="216"/>
                </a:lnTo>
                <a:lnTo>
                  <a:pt x="810" y="300"/>
                </a:lnTo>
                <a:lnTo>
                  <a:pt x="1008" y="312"/>
                </a:lnTo>
                <a:lnTo>
                  <a:pt x="1164" y="339"/>
                </a:lnTo>
                <a:lnTo>
                  <a:pt x="1167" y="519"/>
                </a:lnTo>
                <a:lnTo>
                  <a:pt x="1215" y="624"/>
                </a:lnTo>
                <a:lnTo>
                  <a:pt x="1188" y="765"/>
                </a:lnTo>
                <a:lnTo>
                  <a:pt x="1065" y="834"/>
                </a:lnTo>
                <a:lnTo>
                  <a:pt x="948" y="924"/>
                </a:lnTo>
                <a:lnTo>
                  <a:pt x="837" y="987"/>
                </a:lnTo>
                <a:lnTo>
                  <a:pt x="858" y="1179"/>
                </a:lnTo>
                <a:lnTo>
                  <a:pt x="840" y="1191"/>
                </a:lnTo>
                <a:lnTo>
                  <a:pt x="669" y="1113"/>
                </a:lnTo>
                <a:lnTo>
                  <a:pt x="609" y="984"/>
                </a:lnTo>
                <a:lnTo>
                  <a:pt x="540" y="891"/>
                </a:lnTo>
                <a:lnTo>
                  <a:pt x="528" y="813"/>
                </a:lnTo>
                <a:lnTo>
                  <a:pt x="438" y="747"/>
                </a:lnTo>
                <a:lnTo>
                  <a:pt x="360" y="744"/>
                </a:lnTo>
                <a:lnTo>
                  <a:pt x="297" y="834"/>
                </a:lnTo>
                <a:lnTo>
                  <a:pt x="267" y="837"/>
                </a:lnTo>
                <a:lnTo>
                  <a:pt x="231" y="789"/>
                </a:lnTo>
                <a:lnTo>
                  <a:pt x="207" y="792"/>
                </a:lnTo>
                <a:lnTo>
                  <a:pt x="144" y="705"/>
                </a:lnTo>
                <a:lnTo>
                  <a:pt x="120" y="621"/>
                </a:lnTo>
                <a:lnTo>
                  <a:pt x="0" y="459"/>
                </a:lnTo>
                <a:lnTo>
                  <a:pt x="333" y="483"/>
                </a:lnTo>
                <a:lnTo>
                  <a:pt x="366" y="0"/>
                </a:lnTo>
                <a:close/>
              </a:path>
            </a:pathLst>
          </a:custGeom>
          <a:solidFill>
            <a:srgbClr val="33CC33"/>
          </a:solidFill>
          <a:ln w="12700">
            <a:solidFill>
              <a:schemeClr val="bg1"/>
            </a:solidFill>
            <a:round/>
            <a:headEnd/>
            <a:tailEnd/>
          </a:ln>
        </p:spPr>
        <p:txBody>
          <a:bodyPr>
            <a:spAutoFit/>
          </a:bodyPr>
          <a:lstStyle/>
          <a:p>
            <a:endParaRPr lang="en-US"/>
          </a:p>
        </p:txBody>
      </p:sp>
      <p:pic>
        <p:nvPicPr>
          <p:cNvPr id="23557" name="Picture 5" descr="j038395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9388" y="4044950"/>
            <a:ext cx="10414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descr="j01536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2850" y="1751013"/>
            <a:ext cx="150495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AutoShape 7"/>
          <p:cNvSpPr>
            <a:spLocks/>
          </p:cNvSpPr>
          <p:nvPr/>
        </p:nvSpPr>
        <p:spPr bwMode="auto">
          <a:xfrm>
            <a:off x="6589713" y="1712913"/>
            <a:ext cx="868362" cy="3556000"/>
          </a:xfrm>
          <a:prstGeom prst="rightBrace">
            <a:avLst>
              <a:gd name="adj1" fmla="val 36742"/>
              <a:gd name="adj2"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grpSp>
        <p:nvGrpSpPr>
          <p:cNvPr id="23560" name="Group 8"/>
          <p:cNvGrpSpPr>
            <a:grpSpLocks/>
          </p:cNvGrpSpPr>
          <p:nvPr/>
        </p:nvGrpSpPr>
        <p:grpSpPr bwMode="auto">
          <a:xfrm>
            <a:off x="7708900" y="2760663"/>
            <a:ext cx="790575" cy="1887537"/>
            <a:chOff x="357" y="2294"/>
            <a:chExt cx="269" cy="641"/>
          </a:xfrm>
        </p:grpSpPr>
        <p:sp>
          <p:nvSpPr>
            <p:cNvPr id="23561" name="Rectangle 9"/>
            <p:cNvSpPr>
              <a:spLocks noChangeArrowheads="1"/>
            </p:cNvSpPr>
            <p:nvPr/>
          </p:nvSpPr>
          <p:spPr bwMode="auto">
            <a:xfrm>
              <a:off x="357" y="2294"/>
              <a:ext cx="269" cy="641"/>
            </a:xfrm>
            <a:prstGeom prst="rect">
              <a:avLst/>
            </a:prstGeom>
            <a:solidFill>
              <a:schemeClr va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562" name="Oval 10"/>
            <p:cNvSpPr>
              <a:spLocks noChangeArrowheads="1"/>
            </p:cNvSpPr>
            <p:nvPr/>
          </p:nvSpPr>
          <p:spPr bwMode="auto">
            <a:xfrm>
              <a:off x="397" y="2314"/>
              <a:ext cx="190" cy="191"/>
            </a:xfrm>
            <a:prstGeom prst="ellipse">
              <a:avLst/>
            </a:prstGeom>
            <a:solidFill>
              <a:srgbClr val="FF0000"/>
            </a:solidFill>
            <a:ln w="28575" algn="ctr">
              <a:solidFill>
                <a:schemeClr val="bg1"/>
              </a:solidFill>
              <a:round/>
              <a:headEnd/>
              <a:tailEnd/>
            </a:ln>
          </p:spPr>
          <p:txBody>
            <a:bodyPr lIns="0" tIns="0" rIns="0" bIns="0" anchor="ctr">
              <a:spAutoFit/>
            </a:bodyPr>
            <a:lstStyle/>
            <a:p>
              <a:endParaRPr lang="en-US"/>
            </a:p>
          </p:txBody>
        </p:sp>
        <p:sp>
          <p:nvSpPr>
            <p:cNvPr id="23563" name="Oval 11"/>
            <p:cNvSpPr>
              <a:spLocks noChangeArrowheads="1"/>
            </p:cNvSpPr>
            <p:nvPr/>
          </p:nvSpPr>
          <p:spPr bwMode="auto">
            <a:xfrm>
              <a:off x="397" y="2519"/>
              <a:ext cx="190" cy="190"/>
            </a:xfrm>
            <a:prstGeom prst="ellipse">
              <a:avLst/>
            </a:prstGeom>
            <a:solidFill>
              <a:schemeClr val="hlink"/>
            </a:solidFill>
            <a:ln w="28575" algn="ctr">
              <a:solidFill>
                <a:schemeClr val="bg1"/>
              </a:solidFill>
              <a:round/>
              <a:headEnd/>
              <a:tailEnd/>
            </a:ln>
          </p:spPr>
          <p:txBody>
            <a:bodyPr lIns="0" tIns="0" rIns="0" bIns="0" anchor="ctr">
              <a:spAutoFit/>
            </a:bodyPr>
            <a:lstStyle/>
            <a:p>
              <a:endParaRPr lang="en-US"/>
            </a:p>
          </p:txBody>
        </p:sp>
        <p:sp>
          <p:nvSpPr>
            <p:cNvPr id="23564" name="Oval 12"/>
            <p:cNvSpPr>
              <a:spLocks noChangeArrowheads="1"/>
            </p:cNvSpPr>
            <p:nvPr/>
          </p:nvSpPr>
          <p:spPr bwMode="auto">
            <a:xfrm>
              <a:off x="397" y="2724"/>
              <a:ext cx="190" cy="191"/>
            </a:xfrm>
            <a:prstGeom prst="ellipse">
              <a:avLst/>
            </a:prstGeom>
            <a:solidFill>
              <a:srgbClr val="00FF00"/>
            </a:solidFill>
            <a:ln w="28575" algn="ctr">
              <a:solidFill>
                <a:schemeClr val="bg1"/>
              </a:solidFill>
              <a:round/>
              <a:headEnd/>
              <a:tailEnd/>
            </a:ln>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invGray">
          <a:xfrm>
            <a:off x="0" y="2727325"/>
            <a:ext cx="6478588"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4579" name="Rectangle 3"/>
          <p:cNvSpPr>
            <a:spLocks noGrp="1" noChangeArrowheads="1"/>
          </p:cNvSpPr>
          <p:nvPr>
            <p:ph type="title"/>
          </p:nvPr>
        </p:nvSpPr>
        <p:spPr/>
        <p:txBody>
          <a:bodyPr/>
          <a:lstStyle/>
          <a:p>
            <a:pPr eaLnBrk="1" hangingPunct="1"/>
            <a:r>
              <a:rPr lang="en-US" smtClean="0"/>
              <a:t>When patterns are unavailable</a:t>
            </a:r>
          </a:p>
        </p:txBody>
      </p:sp>
      <p:sp>
        <p:nvSpPr>
          <p:cNvPr id="24580" name="Rectangle 4"/>
          <p:cNvSpPr>
            <a:spLocks noGrp="1" noChangeArrowheads="1"/>
          </p:cNvSpPr>
          <p:nvPr>
            <p:ph idx="1"/>
          </p:nvPr>
        </p:nvSpPr>
        <p:spPr>
          <a:xfrm>
            <a:off x="487363" y="4975225"/>
            <a:ext cx="8153400" cy="1181100"/>
          </a:xfrm>
        </p:spPr>
        <p:txBody>
          <a:bodyPr/>
          <a:lstStyle/>
          <a:p>
            <a:pPr>
              <a:buFont typeface="Arial" charset="0"/>
              <a:buChar char="•"/>
            </a:pPr>
            <a:r>
              <a:rPr lang="en-US" smtClean="0"/>
              <a:t>If a pattern is unavailable, that pattern is not exposed in PolicyCenter and instances cannot be created from the pattern</a:t>
            </a:r>
          </a:p>
        </p:txBody>
      </p:sp>
      <p:grpSp>
        <p:nvGrpSpPr>
          <p:cNvPr id="24581" name="Group 5"/>
          <p:cNvGrpSpPr>
            <a:grpSpLocks/>
          </p:cNvGrpSpPr>
          <p:nvPr/>
        </p:nvGrpSpPr>
        <p:grpSpPr bwMode="auto">
          <a:xfrm>
            <a:off x="741363" y="3738563"/>
            <a:ext cx="338137" cy="809625"/>
            <a:chOff x="357" y="2294"/>
            <a:chExt cx="269" cy="641"/>
          </a:xfrm>
        </p:grpSpPr>
        <p:sp>
          <p:nvSpPr>
            <p:cNvPr id="24596" name="Rectangle 6"/>
            <p:cNvSpPr>
              <a:spLocks noChangeArrowheads="1"/>
            </p:cNvSpPr>
            <p:nvPr/>
          </p:nvSpPr>
          <p:spPr bwMode="auto">
            <a:xfrm>
              <a:off x="357" y="2294"/>
              <a:ext cx="269" cy="641"/>
            </a:xfrm>
            <a:prstGeom prst="rect">
              <a:avLst/>
            </a:prstGeom>
            <a:solidFill>
              <a:schemeClr va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4597" name="Oval 7"/>
            <p:cNvSpPr>
              <a:spLocks noChangeArrowheads="1"/>
            </p:cNvSpPr>
            <p:nvPr/>
          </p:nvSpPr>
          <p:spPr bwMode="auto">
            <a:xfrm>
              <a:off x="397" y="2314"/>
              <a:ext cx="190" cy="191"/>
            </a:xfrm>
            <a:prstGeom prst="ellipse">
              <a:avLst/>
            </a:prstGeom>
            <a:solidFill>
              <a:srgbClr val="FF0000"/>
            </a:solidFill>
            <a:ln w="28575" algn="ctr">
              <a:solidFill>
                <a:schemeClr val="bg1"/>
              </a:solidFill>
              <a:round/>
              <a:headEnd/>
              <a:tailEnd/>
            </a:ln>
          </p:spPr>
          <p:txBody>
            <a:bodyPr lIns="0" tIns="0" rIns="0" bIns="0" anchor="ctr">
              <a:spAutoFit/>
            </a:bodyPr>
            <a:lstStyle/>
            <a:p>
              <a:endParaRPr lang="en-US"/>
            </a:p>
          </p:txBody>
        </p:sp>
        <p:sp>
          <p:nvSpPr>
            <p:cNvPr id="24598" name="Oval 8"/>
            <p:cNvSpPr>
              <a:spLocks noChangeArrowheads="1"/>
            </p:cNvSpPr>
            <p:nvPr/>
          </p:nvSpPr>
          <p:spPr bwMode="auto">
            <a:xfrm>
              <a:off x="397" y="2519"/>
              <a:ext cx="190" cy="190"/>
            </a:xfrm>
            <a:prstGeom prst="ellipse">
              <a:avLst/>
            </a:prstGeom>
            <a:solidFill>
              <a:schemeClr val="hlink"/>
            </a:solidFill>
            <a:ln w="28575" algn="ctr">
              <a:solidFill>
                <a:schemeClr val="bg1"/>
              </a:solidFill>
              <a:round/>
              <a:headEnd/>
              <a:tailEnd/>
            </a:ln>
          </p:spPr>
          <p:txBody>
            <a:bodyPr lIns="0" tIns="0" rIns="0" bIns="0" anchor="ctr">
              <a:spAutoFit/>
            </a:bodyPr>
            <a:lstStyle/>
            <a:p>
              <a:endParaRPr lang="en-US"/>
            </a:p>
          </p:txBody>
        </p:sp>
        <p:sp>
          <p:nvSpPr>
            <p:cNvPr id="24599" name="Oval 9"/>
            <p:cNvSpPr>
              <a:spLocks noChangeArrowheads="1"/>
            </p:cNvSpPr>
            <p:nvPr/>
          </p:nvSpPr>
          <p:spPr bwMode="auto">
            <a:xfrm>
              <a:off x="397" y="2724"/>
              <a:ext cx="190" cy="191"/>
            </a:xfrm>
            <a:prstGeom prst="ellipse">
              <a:avLst/>
            </a:prstGeom>
            <a:solidFill>
              <a:schemeClr val="hlink"/>
            </a:solidFill>
            <a:ln w="28575" algn="ctr">
              <a:solidFill>
                <a:schemeClr val="bg1"/>
              </a:solidFill>
              <a:round/>
              <a:headEnd/>
              <a:tailEnd/>
            </a:ln>
          </p:spPr>
          <p:txBody>
            <a:bodyPr lIns="0" tIns="0" rIns="0" bIns="0" anchor="ctr">
              <a:spAutoFit/>
            </a:bodyPr>
            <a:lstStyle/>
            <a:p>
              <a:endParaRPr lang="en-US"/>
            </a:p>
          </p:txBody>
        </p:sp>
      </p:grpSp>
      <p:sp>
        <p:nvSpPr>
          <p:cNvPr id="24582" name="Line 17"/>
          <p:cNvSpPr>
            <a:spLocks noChangeShapeType="1"/>
          </p:cNvSpPr>
          <p:nvPr/>
        </p:nvSpPr>
        <p:spPr bwMode="auto">
          <a:xfrm flipH="1">
            <a:off x="1722437" y="993775"/>
            <a:ext cx="2014675" cy="506413"/>
          </a:xfrm>
          <a:prstGeom prst="line">
            <a:avLst/>
          </a:prstGeom>
          <a:noFill/>
          <a:ln w="19050">
            <a:solidFill>
              <a:srgbClr val="0099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584" name="Text Box 19"/>
          <p:cNvSpPr txBox="1">
            <a:spLocks noChangeArrowheads="1"/>
          </p:cNvSpPr>
          <p:nvPr/>
        </p:nvSpPr>
        <p:spPr bwMode="auto">
          <a:xfrm>
            <a:off x="3955546" y="797476"/>
            <a:ext cx="1114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009900"/>
                </a:solidFill>
              </a:rPr>
              <a:t>Available</a:t>
            </a:r>
          </a:p>
        </p:txBody>
      </p:sp>
      <p:sp>
        <p:nvSpPr>
          <p:cNvPr id="24585" name="Text Box 20"/>
          <p:cNvSpPr txBox="1">
            <a:spLocks noChangeArrowheads="1"/>
          </p:cNvSpPr>
          <p:nvPr/>
        </p:nvSpPr>
        <p:spPr bwMode="auto">
          <a:xfrm>
            <a:off x="5916613" y="3033713"/>
            <a:ext cx="27003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D33941"/>
                </a:solidFill>
              </a:rPr>
              <a:t>Unavailable (simply not shown)</a:t>
            </a:r>
          </a:p>
        </p:txBody>
      </p:sp>
      <p:sp>
        <p:nvSpPr>
          <p:cNvPr id="24586" name="Line 29"/>
          <p:cNvSpPr>
            <a:spLocks noChangeShapeType="1"/>
          </p:cNvSpPr>
          <p:nvPr/>
        </p:nvSpPr>
        <p:spPr bwMode="auto">
          <a:xfrm>
            <a:off x="5208104" y="925512"/>
            <a:ext cx="1928191" cy="574675"/>
          </a:xfrm>
          <a:prstGeom prst="line">
            <a:avLst/>
          </a:prstGeom>
          <a:noFill/>
          <a:ln w="19050">
            <a:solidFill>
              <a:srgbClr val="0099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550" y="1500188"/>
            <a:ext cx="6424745" cy="150336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24588" name="Group 10"/>
          <p:cNvGrpSpPr>
            <a:grpSpLocks/>
          </p:cNvGrpSpPr>
          <p:nvPr/>
        </p:nvGrpSpPr>
        <p:grpSpPr bwMode="auto">
          <a:xfrm>
            <a:off x="911225" y="1498600"/>
            <a:ext cx="338138" cy="809625"/>
            <a:chOff x="3827" y="1002"/>
            <a:chExt cx="213" cy="510"/>
          </a:xfrm>
        </p:grpSpPr>
        <p:sp>
          <p:nvSpPr>
            <p:cNvPr id="24592" name="Rectangle 11"/>
            <p:cNvSpPr>
              <a:spLocks noChangeArrowheads="1"/>
            </p:cNvSpPr>
            <p:nvPr/>
          </p:nvSpPr>
          <p:spPr bwMode="auto">
            <a:xfrm>
              <a:off x="3827" y="1002"/>
              <a:ext cx="213" cy="510"/>
            </a:xfrm>
            <a:prstGeom prst="rect">
              <a:avLst/>
            </a:prstGeom>
            <a:solidFill>
              <a:schemeClr va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4593" name="Oval 12"/>
            <p:cNvSpPr>
              <a:spLocks noChangeArrowheads="1"/>
            </p:cNvSpPr>
            <p:nvPr/>
          </p:nvSpPr>
          <p:spPr bwMode="auto">
            <a:xfrm>
              <a:off x="3858" y="1181"/>
              <a:ext cx="151" cy="151"/>
            </a:xfrm>
            <a:prstGeom prst="ellipse">
              <a:avLst/>
            </a:prstGeom>
            <a:solidFill>
              <a:schemeClr val="hlink"/>
            </a:solidFill>
            <a:ln w="28575" algn="ctr">
              <a:solidFill>
                <a:schemeClr val="bg1"/>
              </a:solidFill>
              <a:round/>
              <a:headEnd/>
              <a:tailEnd/>
            </a:ln>
          </p:spPr>
          <p:txBody>
            <a:bodyPr lIns="0" tIns="0" rIns="0" bIns="0" anchor="ctr">
              <a:spAutoFit/>
            </a:bodyPr>
            <a:lstStyle/>
            <a:p>
              <a:endParaRPr lang="en-US"/>
            </a:p>
          </p:txBody>
        </p:sp>
        <p:sp>
          <p:nvSpPr>
            <p:cNvPr id="24594" name="Oval 13"/>
            <p:cNvSpPr>
              <a:spLocks noChangeArrowheads="1"/>
            </p:cNvSpPr>
            <p:nvPr/>
          </p:nvSpPr>
          <p:spPr bwMode="invGray">
            <a:xfrm>
              <a:off x="3858" y="1344"/>
              <a:ext cx="151" cy="152"/>
            </a:xfrm>
            <a:prstGeom prst="ellipse">
              <a:avLst/>
            </a:prstGeom>
            <a:solidFill>
              <a:srgbClr val="00FF00"/>
            </a:solidFill>
            <a:ln w="28575" algn="ctr">
              <a:solidFill>
                <a:schemeClr val="bg1"/>
              </a:solidFill>
              <a:round/>
              <a:headEnd/>
              <a:tailEnd/>
            </a:ln>
          </p:spPr>
          <p:txBody>
            <a:bodyPr lIns="0" tIns="0" rIns="0" bIns="0" anchor="ctr">
              <a:spAutoFit/>
            </a:bodyPr>
            <a:lstStyle/>
            <a:p>
              <a:endParaRPr lang="en-US"/>
            </a:p>
          </p:txBody>
        </p:sp>
        <p:sp>
          <p:nvSpPr>
            <p:cNvPr id="24595" name="Oval 14"/>
            <p:cNvSpPr>
              <a:spLocks noChangeArrowheads="1"/>
            </p:cNvSpPr>
            <p:nvPr/>
          </p:nvSpPr>
          <p:spPr bwMode="auto">
            <a:xfrm>
              <a:off x="3858" y="1014"/>
              <a:ext cx="151" cy="151"/>
            </a:xfrm>
            <a:prstGeom prst="ellipse">
              <a:avLst/>
            </a:prstGeom>
            <a:solidFill>
              <a:schemeClr val="hlink"/>
            </a:solidFill>
            <a:ln w="28575" algn="ctr">
              <a:solidFill>
                <a:schemeClr val="bg1"/>
              </a:solidFill>
              <a:round/>
              <a:headEnd/>
              <a:tailEnd/>
            </a:ln>
          </p:spPr>
          <p:txBody>
            <a:bodyPr lIns="0" tIns="0" rIns="0" bIns="0" anchor="ctr">
              <a:spAutoFit/>
            </a:bodyPr>
            <a:lstStyle/>
            <a:p>
              <a:endParaRPr lang="en-US"/>
            </a:p>
          </p:txBody>
        </p:sp>
      </p:grpSp>
      <p:sp>
        <p:nvSpPr>
          <p:cNvPr id="2" name="Rounded Rectangle 1"/>
          <p:cNvSpPr/>
          <p:nvPr/>
        </p:nvSpPr>
        <p:spPr bwMode="auto">
          <a:xfrm>
            <a:off x="1580322" y="1903412"/>
            <a:ext cx="695739" cy="1100138"/>
          </a:xfrm>
          <a:prstGeom prst="roundRect">
            <a:avLst/>
          </a:prstGeom>
          <a:noFill/>
          <a:ln w="19050" algn="ctr">
            <a:solidFill>
              <a:srgbClr val="0099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9550" y="3661008"/>
            <a:ext cx="6208603" cy="112385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91" name="Rounded Rectangle 25"/>
          <p:cNvSpPr>
            <a:spLocks noChangeArrowheads="1"/>
          </p:cNvSpPr>
          <p:nvPr/>
        </p:nvSpPr>
        <p:spPr bwMode="auto">
          <a:xfrm>
            <a:off x="1456634" y="4705349"/>
            <a:ext cx="6231519" cy="117129"/>
          </a:xfrm>
          <a:prstGeom prst="roundRect">
            <a:avLst>
              <a:gd name="adj" fmla="val 16667"/>
            </a:avLst>
          </a:prstGeom>
          <a:noFill/>
          <a:ln w="19050" algn="ctr">
            <a:solidFill>
              <a:srgbClr val="D3394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4583" name="Line 18"/>
          <p:cNvSpPr>
            <a:spLocks noChangeShapeType="1"/>
          </p:cNvSpPr>
          <p:nvPr/>
        </p:nvSpPr>
        <p:spPr bwMode="auto">
          <a:xfrm flipH="1">
            <a:off x="7589176" y="3716338"/>
            <a:ext cx="630238" cy="1030287"/>
          </a:xfrm>
          <a:prstGeom prst="line">
            <a:avLst/>
          </a:prstGeom>
          <a:noFill/>
          <a:ln w="19050">
            <a:solidFill>
              <a:srgbClr val="D33941"/>
            </a:solidFill>
            <a:round/>
            <a:headEnd type="none" w="med" len="med"/>
            <a:tailEnd type="non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Specifying availability</a:t>
            </a:r>
          </a:p>
        </p:txBody>
      </p:sp>
      <p:sp>
        <p:nvSpPr>
          <p:cNvPr id="25603" name="Rectangle 3"/>
          <p:cNvSpPr>
            <a:spLocks noGrp="1" noChangeArrowheads="1"/>
          </p:cNvSpPr>
          <p:nvPr>
            <p:ph idx="1"/>
          </p:nvPr>
        </p:nvSpPr>
        <p:spPr/>
        <p:txBody>
          <a:bodyPr/>
          <a:lstStyle/>
          <a:p>
            <a:pPr>
              <a:buFont typeface="Arial" charset="0"/>
              <a:buChar char="•"/>
            </a:pPr>
            <a:r>
              <a:rPr lang="en-US" dirty="0" smtClean="0"/>
              <a:t>Availability can be specified in three different ways within </a:t>
            </a:r>
            <a:r>
              <a:rPr lang="en-US" dirty="0" smtClean="0"/>
              <a:t>Product Designer:</a:t>
            </a:r>
            <a:endParaRPr lang="en-US" dirty="0" smtClean="0"/>
          </a:p>
          <a:p>
            <a:pPr lvl="1"/>
            <a:r>
              <a:rPr lang="en-US" dirty="0" smtClean="0"/>
              <a:t>Availability table</a:t>
            </a:r>
          </a:p>
          <a:p>
            <a:pPr lvl="1"/>
            <a:r>
              <a:rPr lang="en-US" dirty="0" smtClean="0"/>
              <a:t>Availability script</a:t>
            </a:r>
          </a:p>
          <a:p>
            <a:pPr lvl="1"/>
            <a:r>
              <a:rPr lang="en-US" dirty="0" smtClean="0"/>
              <a:t>Grandfathering</a:t>
            </a:r>
          </a:p>
          <a:p>
            <a:pPr>
              <a:buFont typeface="Arial" charset="0"/>
              <a:buChar char="•"/>
            </a:pPr>
            <a:endParaRPr lang="en-US" dirty="0" smtClean="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Determining availability of an entity</a:t>
            </a:r>
          </a:p>
        </p:txBody>
      </p:sp>
      <p:sp>
        <p:nvSpPr>
          <p:cNvPr id="26627" name="Rectangle 3"/>
          <p:cNvSpPr>
            <a:spLocks noGrp="1" noChangeArrowheads="1"/>
          </p:cNvSpPr>
          <p:nvPr>
            <p:ph idx="1"/>
          </p:nvPr>
        </p:nvSpPr>
        <p:spPr/>
        <p:txBody>
          <a:bodyPr/>
          <a:lstStyle/>
          <a:p>
            <a:pPr>
              <a:buFont typeface="Arial" charset="0"/>
              <a:buChar char="•"/>
            </a:pPr>
            <a:r>
              <a:rPr lang="en-US" smtClean="0"/>
              <a:t>Availability calculation is a multi step process as shown below:</a:t>
            </a:r>
          </a:p>
        </p:txBody>
      </p:sp>
      <p:sp>
        <p:nvSpPr>
          <p:cNvPr id="26628" name="Text Box 4"/>
          <p:cNvSpPr txBox="1">
            <a:spLocks noChangeArrowheads="1"/>
          </p:cNvSpPr>
          <p:nvPr/>
        </p:nvSpPr>
        <p:spPr bwMode="auto">
          <a:xfrm>
            <a:off x="914400" y="1865313"/>
            <a:ext cx="1414463" cy="914400"/>
          </a:xfrm>
          <a:prstGeom prst="rect">
            <a:avLst/>
          </a:prstGeom>
          <a:solidFill>
            <a:srgbClr val="66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Available by Lookup table?</a:t>
            </a:r>
            <a:endParaRPr lang="en-US"/>
          </a:p>
        </p:txBody>
      </p:sp>
      <p:sp>
        <p:nvSpPr>
          <p:cNvPr id="26629" name="Text Box 5"/>
          <p:cNvSpPr txBox="1">
            <a:spLocks noChangeArrowheads="1"/>
          </p:cNvSpPr>
          <p:nvPr/>
        </p:nvSpPr>
        <p:spPr bwMode="auto">
          <a:xfrm>
            <a:off x="3233738" y="1865313"/>
            <a:ext cx="1347787" cy="609600"/>
          </a:xfrm>
          <a:prstGeom prst="rect">
            <a:avLst/>
          </a:prstGeom>
          <a:solidFill>
            <a:srgbClr val="66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Available by Script ?</a:t>
            </a:r>
            <a:endParaRPr lang="en-US"/>
          </a:p>
        </p:txBody>
      </p:sp>
      <p:grpSp>
        <p:nvGrpSpPr>
          <p:cNvPr id="26630" name="Group 6"/>
          <p:cNvGrpSpPr>
            <a:grpSpLocks/>
          </p:cNvGrpSpPr>
          <p:nvPr/>
        </p:nvGrpSpPr>
        <p:grpSpPr bwMode="auto">
          <a:xfrm>
            <a:off x="6735763" y="1973263"/>
            <a:ext cx="679450" cy="327025"/>
            <a:chOff x="4243" y="1747"/>
            <a:chExt cx="428" cy="206"/>
          </a:xfrm>
        </p:grpSpPr>
        <p:sp>
          <p:nvSpPr>
            <p:cNvPr id="26654" name="Line 7"/>
            <p:cNvSpPr>
              <a:spLocks noChangeShapeType="1"/>
            </p:cNvSpPr>
            <p:nvPr/>
          </p:nvSpPr>
          <p:spPr bwMode="auto">
            <a:xfrm>
              <a:off x="4243" y="1953"/>
              <a:ext cx="42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5" name="Text Box 8"/>
            <p:cNvSpPr txBox="1">
              <a:spLocks noChangeArrowheads="1"/>
            </p:cNvSpPr>
            <p:nvPr/>
          </p:nvSpPr>
          <p:spPr bwMode="auto">
            <a:xfrm>
              <a:off x="4284" y="1747"/>
              <a:ext cx="2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Yes</a:t>
              </a:r>
            </a:p>
          </p:txBody>
        </p:sp>
      </p:grpSp>
      <p:grpSp>
        <p:nvGrpSpPr>
          <p:cNvPr id="26631" name="Group 9"/>
          <p:cNvGrpSpPr>
            <a:grpSpLocks/>
          </p:cNvGrpSpPr>
          <p:nvPr/>
        </p:nvGrpSpPr>
        <p:grpSpPr bwMode="auto">
          <a:xfrm>
            <a:off x="4694238" y="1973263"/>
            <a:ext cx="679450" cy="315912"/>
            <a:chOff x="2901" y="1775"/>
            <a:chExt cx="428" cy="199"/>
          </a:xfrm>
        </p:grpSpPr>
        <p:sp>
          <p:nvSpPr>
            <p:cNvPr id="26652" name="Line 10"/>
            <p:cNvSpPr>
              <a:spLocks noChangeShapeType="1"/>
            </p:cNvSpPr>
            <p:nvPr/>
          </p:nvSpPr>
          <p:spPr bwMode="auto">
            <a:xfrm>
              <a:off x="2901" y="1974"/>
              <a:ext cx="42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3" name="Text Box 11"/>
            <p:cNvSpPr txBox="1">
              <a:spLocks noChangeArrowheads="1"/>
            </p:cNvSpPr>
            <p:nvPr/>
          </p:nvSpPr>
          <p:spPr bwMode="auto">
            <a:xfrm>
              <a:off x="2949" y="1775"/>
              <a:ext cx="2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Yes</a:t>
              </a:r>
            </a:p>
          </p:txBody>
        </p:sp>
      </p:grpSp>
      <p:sp>
        <p:nvSpPr>
          <p:cNvPr id="26632" name="Text Box 12"/>
          <p:cNvSpPr txBox="1">
            <a:spLocks noChangeArrowheads="1"/>
          </p:cNvSpPr>
          <p:nvPr/>
        </p:nvSpPr>
        <p:spPr bwMode="auto">
          <a:xfrm>
            <a:off x="7486650" y="1831975"/>
            <a:ext cx="1222375" cy="609600"/>
          </a:xfrm>
          <a:prstGeom prst="rect">
            <a:avLst/>
          </a:prstGeom>
          <a:solidFill>
            <a:srgbClr val="66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Entity is Available</a:t>
            </a:r>
          </a:p>
        </p:txBody>
      </p:sp>
      <p:grpSp>
        <p:nvGrpSpPr>
          <p:cNvPr id="26633" name="Group 13"/>
          <p:cNvGrpSpPr>
            <a:grpSpLocks/>
          </p:cNvGrpSpPr>
          <p:nvPr/>
        </p:nvGrpSpPr>
        <p:grpSpPr bwMode="auto">
          <a:xfrm>
            <a:off x="2397125" y="1973263"/>
            <a:ext cx="679450" cy="315912"/>
            <a:chOff x="2901" y="1775"/>
            <a:chExt cx="428" cy="199"/>
          </a:xfrm>
        </p:grpSpPr>
        <p:sp>
          <p:nvSpPr>
            <p:cNvPr id="26650" name="Line 14"/>
            <p:cNvSpPr>
              <a:spLocks noChangeShapeType="1"/>
            </p:cNvSpPr>
            <p:nvPr/>
          </p:nvSpPr>
          <p:spPr bwMode="auto">
            <a:xfrm>
              <a:off x="2901" y="1974"/>
              <a:ext cx="42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1" name="Text Box 15"/>
            <p:cNvSpPr txBox="1">
              <a:spLocks noChangeArrowheads="1"/>
            </p:cNvSpPr>
            <p:nvPr/>
          </p:nvSpPr>
          <p:spPr bwMode="auto">
            <a:xfrm>
              <a:off x="2949" y="1775"/>
              <a:ext cx="2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Yes</a:t>
              </a:r>
            </a:p>
          </p:txBody>
        </p:sp>
      </p:grpSp>
      <p:sp>
        <p:nvSpPr>
          <p:cNvPr id="26634" name="Text Box 16"/>
          <p:cNvSpPr txBox="1">
            <a:spLocks noChangeArrowheads="1"/>
          </p:cNvSpPr>
          <p:nvPr/>
        </p:nvSpPr>
        <p:spPr bwMode="auto">
          <a:xfrm>
            <a:off x="5453063" y="1865313"/>
            <a:ext cx="1214437" cy="914400"/>
          </a:xfrm>
          <a:prstGeom prst="rect">
            <a:avLst/>
          </a:prstGeom>
          <a:solidFill>
            <a:srgbClr val="66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Available by Offering ?</a:t>
            </a:r>
            <a:endParaRPr lang="en-US"/>
          </a:p>
        </p:txBody>
      </p:sp>
      <p:sp>
        <p:nvSpPr>
          <p:cNvPr id="26635" name="Freeform 17"/>
          <p:cNvSpPr>
            <a:spLocks/>
          </p:cNvSpPr>
          <p:nvPr/>
        </p:nvSpPr>
        <p:spPr bwMode="auto">
          <a:xfrm>
            <a:off x="1493838" y="2768600"/>
            <a:ext cx="2274887" cy="512763"/>
          </a:xfrm>
          <a:custGeom>
            <a:avLst/>
            <a:gdLst>
              <a:gd name="T0" fmla="*/ 0 w 1433"/>
              <a:gd name="T1" fmla="*/ 0 h 267"/>
              <a:gd name="T2" fmla="*/ 0 w 1433"/>
              <a:gd name="T3" fmla="*/ 2147483647 h 267"/>
              <a:gd name="T4" fmla="*/ 2147483647 w 1433"/>
              <a:gd name="T5" fmla="*/ 2147483647 h 267"/>
              <a:gd name="T6" fmla="*/ 0 60000 65536"/>
              <a:gd name="T7" fmla="*/ 0 60000 65536"/>
              <a:gd name="T8" fmla="*/ 0 60000 65536"/>
              <a:gd name="T9" fmla="*/ 0 w 1433"/>
              <a:gd name="T10" fmla="*/ 0 h 267"/>
              <a:gd name="T11" fmla="*/ 1433 w 1433"/>
              <a:gd name="T12" fmla="*/ 267 h 267"/>
            </a:gdLst>
            <a:ahLst/>
            <a:cxnLst>
              <a:cxn ang="T6">
                <a:pos x="T0" y="T1"/>
              </a:cxn>
              <a:cxn ang="T7">
                <a:pos x="T2" y="T3"/>
              </a:cxn>
              <a:cxn ang="T8">
                <a:pos x="T4" y="T5"/>
              </a:cxn>
            </a:cxnLst>
            <a:rect l="T9" t="T10" r="T11" b="T12"/>
            <a:pathLst>
              <a:path w="1433" h="267">
                <a:moveTo>
                  <a:pt x="0" y="0"/>
                </a:moveTo>
                <a:lnTo>
                  <a:pt x="0" y="267"/>
                </a:lnTo>
                <a:lnTo>
                  <a:pt x="1433" y="267"/>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636" name="Line 18"/>
          <p:cNvSpPr>
            <a:spLocks noChangeShapeType="1"/>
          </p:cNvSpPr>
          <p:nvPr/>
        </p:nvSpPr>
        <p:spPr bwMode="auto">
          <a:xfrm>
            <a:off x="3735388" y="2478088"/>
            <a:ext cx="11112" cy="140493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7" name="Text Box 19"/>
          <p:cNvSpPr txBox="1">
            <a:spLocks noChangeArrowheads="1"/>
          </p:cNvSpPr>
          <p:nvPr/>
        </p:nvSpPr>
        <p:spPr bwMode="auto">
          <a:xfrm>
            <a:off x="1568450" y="2976563"/>
            <a:ext cx="339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No</a:t>
            </a:r>
          </a:p>
        </p:txBody>
      </p:sp>
      <p:sp>
        <p:nvSpPr>
          <p:cNvPr id="26638" name="Text Box 20"/>
          <p:cNvSpPr txBox="1">
            <a:spLocks noChangeArrowheads="1"/>
          </p:cNvSpPr>
          <p:nvPr/>
        </p:nvSpPr>
        <p:spPr bwMode="auto">
          <a:xfrm>
            <a:off x="3821113" y="3278188"/>
            <a:ext cx="339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No</a:t>
            </a:r>
          </a:p>
        </p:txBody>
      </p:sp>
      <p:sp>
        <p:nvSpPr>
          <p:cNvPr id="26639" name="Text Box 21"/>
          <p:cNvSpPr txBox="1">
            <a:spLocks noChangeArrowheads="1"/>
          </p:cNvSpPr>
          <p:nvPr/>
        </p:nvSpPr>
        <p:spPr bwMode="auto">
          <a:xfrm>
            <a:off x="2676525" y="3894138"/>
            <a:ext cx="2039938" cy="609600"/>
          </a:xfrm>
          <a:prstGeom prst="rect">
            <a:avLst/>
          </a:prstGeom>
          <a:solidFill>
            <a:srgbClr val="66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Enabled by Grandfathering?</a:t>
            </a:r>
            <a:endParaRPr lang="en-US"/>
          </a:p>
        </p:txBody>
      </p:sp>
      <p:sp>
        <p:nvSpPr>
          <p:cNvPr id="26640" name="Text Box 22"/>
          <p:cNvSpPr txBox="1">
            <a:spLocks noChangeArrowheads="1"/>
          </p:cNvSpPr>
          <p:nvPr/>
        </p:nvSpPr>
        <p:spPr bwMode="auto">
          <a:xfrm>
            <a:off x="533400" y="3894138"/>
            <a:ext cx="1606550" cy="609600"/>
          </a:xfrm>
          <a:prstGeom prst="rect">
            <a:avLst/>
          </a:prstGeom>
          <a:solidFill>
            <a:srgbClr val="66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Entity is Unavailable</a:t>
            </a:r>
            <a:endParaRPr lang="en-US"/>
          </a:p>
        </p:txBody>
      </p:sp>
      <p:sp>
        <p:nvSpPr>
          <p:cNvPr id="26641" name="Freeform 23"/>
          <p:cNvSpPr>
            <a:spLocks/>
          </p:cNvSpPr>
          <p:nvPr/>
        </p:nvSpPr>
        <p:spPr bwMode="auto">
          <a:xfrm>
            <a:off x="4738688" y="2301875"/>
            <a:ext cx="346075" cy="1905000"/>
          </a:xfrm>
          <a:custGeom>
            <a:avLst/>
            <a:gdLst>
              <a:gd name="T0" fmla="*/ 2147483647 w 197"/>
              <a:gd name="T1" fmla="*/ 0 h 1180"/>
              <a:gd name="T2" fmla="*/ 2147483647 w 197"/>
              <a:gd name="T3" fmla="*/ 2147483647 h 1180"/>
              <a:gd name="T4" fmla="*/ 0 w 197"/>
              <a:gd name="T5" fmla="*/ 2147483647 h 1180"/>
              <a:gd name="T6" fmla="*/ 0 60000 65536"/>
              <a:gd name="T7" fmla="*/ 0 60000 65536"/>
              <a:gd name="T8" fmla="*/ 0 60000 65536"/>
              <a:gd name="T9" fmla="*/ 0 w 197"/>
              <a:gd name="T10" fmla="*/ 0 h 1180"/>
              <a:gd name="T11" fmla="*/ 197 w 197"/>
              <a:gd name="T12" fmla="*/ 1180 h 1180"/>
            </a:gdLst>
            <a:ahLst/>
            <a:cxnLst>
              <a:cxn ang="T6">
                <a:pos x="T0" y="T1"/>
              </a:cxn>
              <a:cxn ang="T7">
                <a:pos x="T2" y="T3"/>
              </a:cxn>
              <a:cxn ang="T8">
                <a:pos x="T4" y="T5"/>
              </a:cxn>
            </a:cxnLst>
            <a:rect l="T9" t="T10" r="T11" b="T12"/>
            <a:pathLst>
              <a:path w="197" h="1180">
                <a:moveTo>
                  <a:pt x="197" y="0"/>
                </a:moveTo>
                <a:lnTo>
                  <a:pt x="197" y="1180"/>
                </a:lnTo>
                <a:lnTo>
                  <a:pt x="0" y="1180"/>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6642" name="Group 24"/>
          <p:cNvGrpSpPr>
            <a:grpSpLocks/>
          </p:cNvGrpSpPr>
          <p:nvPr/>
        </p:nvGrpSpPr>
        <p:grpSpPr bwMode="auto">
          <a:xfrm>
            <a:off x="1304925" y="2790825"/>
            <a:ext cx="4660900" cy="2174875"/>
            <a:chOff x="822" y="2262"/>
            <a:chExt cx="2936" cy="1370"/>
          </a:xfrm>
        </p:grpSpPr>
        <p:sp>
          <p:nvSpPr>
            <p:cNvPr id="26648" name="Freeform 25"/>
            <p:cNvSpPr>
              <a:spLocks/>
            </p:cNvSpPr>
            <p:nvPr/>
          </p:nvSpPr>
          <p:spPr bwMode="auto">
            <a:xfrm>
              <a:off x="829" y="2262"/>
              <a:ext cx="2929" cy="1370"/>
            </a:xfrm>
            <a:custGeom>
              <a:avLst/>
              <a:gdLst>
                <a:gd name="T0" fmla="*/ 2147483647 w 197"/>
                <a:gd name="T1" fmla="*/ 0 h 1180"/>
                <a:gd name="T2" fmla="*/ 2147483647 w 197"/>
                <a:gd name="T3" fmla="*/ 3355 h 1180"/>
                <a:gd name="T4" fmla="*/ 0 w 197"/>
                <a:gd name="T5" fmla="*/ 3355 h 1180"/>
                <a:gd name="T6" fmla="*/ 0 60000 65536"/>
                <a:gd name="T7" fmla="*/ 0 60000 65536"/>
                <a:gd name="T8" fmla="*/ 0 60000 65536"/>
                <a:gd name="T9" fmla="*/ 0 w 197"/>
                <a:gd name="T10" fmla="*/ 0 h 1180"/>
                <a:gd name="T11" fmla="*/ 197 w 197"/>
                <a:gd name="T12" fmla="*/ 1180 h 1180"/>
              </a:gdLst>
              <a:ahLst/>
              <a:cxnLst>
                <a:cxn ang="T6">
                  <a:pos x="T0" y="T1"/>
                </a:cxn>
                <a:cxn ang="T7">
                  <a:pos x="T2" y="T3"/>
                </a:cxn>
                <a:cxn ang="T8">
                  <a:pos x="T4" y="T5"/>
                </a:cxn>
              </a:cxnLst>
              <a:rect l="T9" t="T10" r="T11" b="T12"/>
              <a:pathLst>
                <a:path w="197" h="1180">
                  <a:moveTo>
                    <a:pt x="197" y="0"/>
                  </a:moveTo>
                  <a:lnTo>
                    <a:pt x="197" y="1180"/>
                  </a:lnTo>
                  <a:lnTo>
                    <a:pt x="0" y="1180"/>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649" name="Line 26"/>
            <p:cNvSpPr>
              <a:spLocks noChangeShapeType="1"/>
            </p:cNvSpPr>
            <p:nvPr/>
          </p:nvSpPr>
          <p:spPr bwMode="auto">
            <a:xfrm flipV="1">
              <a:off x="822" y="3351"/>
              <a:ext cx="0" cy="27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6643" name="Text Box 27"/>
          <p:cNvSpPr txBox="1">
            <a:spLocks noChangeArrowheads="1"/>
          </p:cNvSpPr>
          <p:nvPr/>
        </p:nvSpPr>
        <p:spPr bwMode="auto">
          <a:xfrm>
            <a:off x="5160963" y="2911475"/>
            <a:ext cx="452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Yes</a:t>
            </a:r>
          </a:p>
        </p:txBody>
      </p:sp>
      <p:sp>
        <p:nvSpPr>
          <p:cNvPr id="26644" name="Text Box 28"/>
          <p:cNvSpPr txBox="1">
            <a:spLocks noChangeArrowheads="1"/>
          </p:cNvSpPr>
          <p:nvPr/>
        </p:nvSpPr>
        <p:spPr bwMode="auto">
          <a:xfrm>
            <a:off x="5451475" y="4606925"/>
            <a:ext cx="339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No</a:t>
            </a:r>
          </a:p>
        </p:txBody>
      </p:sp>
      <p:grpSp>
        <p:nvGrpSpPr>
          <p:cNvPr id="26645" name="Group 29"/>
          <p:cNvGrpSpPr>
            <a:grpSpLocks/>
          </p:cNvGrpSpPr>
          <p:nvPr/>
        </p:nvGrpSpPr>
        <p:grpSpPr bwMode="auto">
          <a:xfrm>
            <a:off x="2152650" y="3870325"/>
            <a:ext cx="468313" cy="336550"/>
            <a:chOff x="1356" y="2942"/>
            <a:chExt cx="295" cy="212"/>
          </a:xfrm>
        </p:grpSpPr>
        <p:sp>
          <p:nvSpPr>
            <p:cNvPr id="26646" name="Line 30"/>
            <p:cNvSpPr>
              <a:spLocks noChangeShapeType="1"/>
            </p:cNvSpPr>
            <p:nvPr/>
          </p:nvSpPr>
          <p:spPr bwMode="auto">
            <a:xfrm flipH="1">
              <a:off x="1356" y="3154"/>
              <a:ext cx="29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47" name="Text Box 31"/>
            <p:cNvSpPr txBox="1">
              <a:spLocks noChangeArrowheads="1"/>
            </p:cNvSpPr>
            <p:nvPr/>
          </p:nvSpPr>
          <p:spPr bwMode="auto">
            <a:xfrm>
              <a:off x="1411" y="2942"/>
              <a:ext cx="2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No</a:t>
              </a:r>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Patterns with availability logic</a:t>
            </a:r>
          </a:p>
        </p:txBody>
      </p:sp>
      <p:sp>
        <p:nvSpPr>
          <p:cNvPr id="27651" name="Text Box 3"/>
          <p:cNvSpPr txBox="1">
            <a:spLocks noChangeArrowheads="1"/>
          </p:cNvSpPr>
          <p:nvPr/>
        </p:nvSpPr>
        <p:spPr bwMode="auto">
          <a:xfrm>
            <a:off x="1843088" y="2062163"/>
            <a:ext cx="20097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993300"/>
                </a:solidFill>
              </a:rPr>
              <a:t>Product</a:t>
            </a:r>
          </a:p>
        </p:txBody>
      </p:sp>
      <p:grpSp>
        <p:nvGrpSpPr>
          <p:cNvPr id="27652" name="Group 4"/>
          <p:cNvGrpSpPr>
            <a:grpSpLocks/>
          </p:cNvGrpSpPr>
          <p:nvPr/>
        </p:nvGrpSpPr>
        <p:grpSpPr bwMode="auto">
          <a:xfrm>
            <a:off x="4286250" y="969963"/>
            <a:ext cx="1765300" cy="1060450"/>
            <a:chOff x="464" y="2795"/>
            <a:chExt cx="1112" cy="668"/>
          </a:xfrm>
        </p:grpSpPr>
        <p:sp>
          <p:nvSpPr>
            <p:cNvPr id="27777" name="Text Box 5"/>
            <p:cNvSpPr txBox="1">
              <a:spLocks noChangeArrowheads="1"/>
            </p:cNvSpPr>
            <p:nvPr/>
          </p:nvSpPr>
          <p:spPr bwMode="auto">
            <a:xfrm>
              <a:off x="464" y="3017"/>
              <a:ext cx="111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rgbClr val="FF9900"/>
                  </a:solidFill>
                </a:rPr>
                <a:t>Is the...?</a:t>
              </a:r>
            </a:p>
          </p:txBody>
        </p:sp>
        <p:sp>
          <p:nvSpPr>
            <p:cNvPr id="27778" name="Text Box 6"/>
            <p:cNvSpPr txBox="1">
              <a:spLocks noChangeArrowheads="1"/>
            </p:cNvSpPr>
            <p:nvPr/>
          </p:nvSpPr>
          <p:spPr bwMode="auto">
            <a:xfrm>
              <a:off x="464" y="3213"/>
              <a:ext cx="111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rgbClr val="FF9900"/>
                  </a:solidFill>
                </a:rPr>
                <a:t>Are there...?</a:t>
              </a:r>
            </a:p>
          </p:txBody>
        </p:sp>
        <p:sp>
          <p:nvSpPr>
            <p:cNvPr id="27779" name="Text Box 7"/>
            <p:cNvSpPr txBox="1">
              <a:spLocks noChangeArrowheads="1"/>
            </p:cNvSpPr>
            <p:nvPr/>
          </p:nvSpPr>
          <p:spPr bwMode="auto">
            <a:xfrm>
              <a:off x="464" y="2820"/>
              <a:ext cx="111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rgbClr val="FF9900"/>
                  </a:solidFill>
                </a:rPr>
                <a:t>Do you...?</a:t>
              </a:r>
            </a:p>
          </p:txBody>
        </p:sp>
        <p:sp>
          <p:nvSpPr>
            <p:cNvPr id="27780" name="Rectangle 8"/>
            <p:cNvSpPr>
              <a:spLocks noChangeArrowheads="1"/>
            </p:cNvSpPr>
            <p:nvPr/>
          </p:nvSpPr>
          <p:spPr bwMode="auto">
            <a:xfrm>
              <a:off x="476" y="2795"/>
              <a:ext cx="1070" cy="668"/>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7653" name="Text Box 9"/>
          <p:cNvSpPr txBox="1">
            <a:spLocks noChangeArrowheads="1"/>
          </p:cNvSpPr>
          <p:nvPr/>
        </p:nvSpPr>
        <p:spPr bwMode="auto">
          <a:xfrm>
            <a:off x="4268788" y="2062163"/>
            <a:ext cx="20097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FF9900"/>
                </a:solidFill>
              </a:rPr>
              <a:t>QuestionSet</a:t>
            </a:r>
          </a:p>
        </p:txBody>
      </p:sp>
      <p:sp>
        <p:nvSpPr>
          <p:cNvPr id="27654" name="Text Box 10"/>
          <p:cNvSpPr txBox="1">
            <a:spLocks noChangeArrowheads="1"/>
          </p:cNvSpPr>
          <p:nvPr/>
        </p:nvSpPr>
        <p:spPr bwMode="auto">
          <a:xfrm>
            <a:off x="1781175" y="5653088"/>
            <a:ext cx="2009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Coverage</a:t>
            </a:r>
            <a:br>
              <a:rPr lang="en-US" sz="1800"/>
            </a:br>
            <a:r>
              <a:rPr lang="en-US" sz="1800"/>
              <a:t>Pattern</a:t>
            </a:r>
          </a:p>
        </p:txBody>
      </p:sp>
      <p:sp>
        <p:nvSpPr>
          <p:cNvPr id="27655" name="Line 11"/>
          <p:cNvSpPr>
            <a:spLocks noChangeShapeType="1"/>
          </p:cNvSpPr>
          <p:nvPr/>
        </p:nvSpPr>
        <p:spPr bwMode="auto">
          <a:xfrm>
            <a:off x="3348038" y="1455738"/>
            <a:ext cx="904875"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6" name="Line 12"/>
          <p:cNvSpPr>
            <a:spLocks noChangeShapeType="1"/>
          </p:cNvSpPr>
          <p:nvPr/>
        </p:nvSpPr>
        <p:spPr bwMode="auto">
          <a:xfrm>
            <a:off x="2813050" y="2370138"/>
            <a:ext cx="0" cy="34925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57" name="Line 13"/>
          <p:cNvSpPr>
            <a:spLocks noChangeShapeType="1"/>
          </p:cNvSpPr>
          <p:nvPr/>
        </p:nvSpPr>
        <p:spPr bwMode="auto">
          <a:xfrm>
            <a:off x="2800350" y="4086225"/>
            <a:ext cx="0" cy="7874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8" name="Line 14"/>
          <p:cNvSpPr>
            <a:spLocks noChangeShapeType="1"/>
          </p:cNvSpPr>
          <p:nvPr/>
        </p:nvSpPr>
        <p:spPr bwMode="auto">
          <a:xfrm>
            <a:off x="2890838" y="5181600"/>
            <a:ext cx="1566862"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7659" name="Group 63"/>
          <p:cNvGrpSpPr>
            <a:grpSpLocks/>
          </p:cNvGrpSpPr>
          <p:nvPr/>
        </p:nvGrpSpPr>
        <p:grpSpPr bwMode="auto">
          <a:xfrm>
            <a:off x="6510338" y="1250950"/>
            <a:ext cx="1409700" cy="776288"/>
            <a:chOff x="4569" y="744"/>
            <a:chExt cx="888" cy="489"/>
          </a:xfrm>
        </p:grpSpPr>
        <p:sp>
          <p:nvSpPr>
            <p:cNvPr id="27774" name="Text Box 64"/>
            <p:cNvSpPr txBox="1">
              <a:spLocks noChangeArrowheads="1"/>
            </p:cNvSpPr>
            <p:nvPr/>
          </p:nvSpPr>
          <p:spPr bwMode="auto">
            <a:xfrm>
              <a:off x="4593" y="769"/>
              <a:ext cx="83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rgbClr val="FF9900"/>
                  </a:solidFill>
                </a:rPr>
                <a:t>Is the...?</a:t>
              </a:r>
            </a:p>
          </p:txBody>
        </p:sp>
        <p:sp>
          <p:nvSpPr>
            <p:cNvPr id="27775" name="Rectangle 65"/>
            <p:cNvSpPr>
              <a:spLocks noChangeArrowheads="1"/>
            </p:cNvSpPr>
            <p:nvPr/>
          </p:nvSpPr>
          <p:spPr bwMode="auto">
            <a:xfrm>
              <a:off x="4569" y="744"/>
              <a:ext cx="888" cy="296"/>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776" name="Text Box 66"/>
            <p:cNvSpPr txBox="1">
              <a:spLocks noChangeArrowheads="1"/>
            </p:cNvSpPr>
            <p:nvPr/>
          </p:nvSpPr>
          <p:spPr bwMode="auto">
            <a:xfrm>
              <a:off x="4623" y="1060"/>
              <a:ext cx="7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FF9900"/>
                  </a:solidFill>
                </a:rPr>
                <a:t>Question</a:t>
              </a:r>
            </a:p>
          </p:txBody>
        </p:sp>
      </p:grpSp>
      <p:sp>
        <p:nvSpPr>
          <p:cNvPr id="27660" name="Line 67"/>
          <p:cNvSpPr>
            <a:spLocks noChangeShapeType="1"/>
          </p:cNvSpPr>
          <p:nvPr/>
        </p:nvSpPr>
        <p:spPr bwMode="auto">
          <a:xfrm>
            <a:off x="6030913" y="1455738"/>
            <a:ext cx="4699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61" name="Line 68"/>
          <p:cNvSpPr>
            <a:spLocks noChangeShapeType="1"/>
          </p:cNvSpPr>
          <p:nvPr/>
        </p:nvSpPr>
        <p:spPr bwMode="auto">
          <a:xfrm flipH="1">
            <a:off x="3551238" y="3870325"/>
            <a:ext cx="26670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7662" name="Group 69"/>
          <p:cNvGrpSpPr>
            <a:grpSpLocks/>
          </p:cNvGrpSpPr>
          <p:nvPr/>
        </p:nvGrpSpPr>
        <p:grpSpPr bwMode="auto">
          <a:xfrm>
            <a:off x="6181725" y="3540125"/>
            <a:ext cx="2916238" cy="873125"/>
            <a:chOff x="3880" y="2378"/>
            <a:chExt cx="1837" cy="550"/>
          </a:xfrm>
        </p:grpSpPr>
        <p:grpSp>
          <p:nvGrpSpPr>
            <p:cNvPr id="27726" name="Group 70"/>
            <p:cNvGrpSpPr>
              <a:grpSpLocks/>
            </p:cNvGrpSpPr>
            <p:nvPr/>
          </p:nvGrpSpPr>
          <p:grpSpPr bwMode="auto">
            <a:xfrm>
              <a:off x="3880" y="2378"/>
              <a:ext cx="508" cy="550"/>
              <a:chOff x="1867" y="695"/>
              <a:chExt cx="731" cy="792"/>
            </a:xfrm>
          </p:grpSpPr>
          <p:sp>
            <p:nvSpPr>
              <p:cNvPr id="27728" name="Freeform 71"/>
              <p:cNvSpPr>
                <a:spLocks/>
              </p:cNvSpPr>
              <p:nvPr/>
            </p:nvSpPr>
            <p:spPr bwMode="auto">
              <a:xfrm>
                <a:off x="1867" y="695"/>
                <a:ext cx="538" cy="792"/>
              </a:xfrm>
              <a:custGeom>
                <a:avLst/>
                <a:gdLst>
                  <a:gd name="T0" fmla="*/ 210 w 538"/>
                  <a:gd name="T1" fmla="*/ 0 h 792"/>
                  <a:gd name="T2" fmla="*/ 248 w 538"/>
                  <a:gd name="T3" fmla="*/ 70 h 792"/>
                  <a:gd name="T4" fmla="*/ 290 w 538"/>
                  <a:gd name="T5" fmla="*/ 2 h 792"/>
                  <a:gd name="T6" fmla="*/ 332 w 538"/>
                  <a:gd name="T7" fmla="*/ 72 h 792"/>
                  <a:gd name="T8" fmla="*/ 422 w 538"/>
                  <a:gd name="T9" fmla="*/ 92 h 792"/>
                  <a:gd name="T10" fmla="*/ 486 w 538"/>
                  <a:gd name="T11" fmla="*/ 152 h 792"/>
                  <a:gd name="T12" fmla="*/ 500 w 538"/>
                  <a:gd name="T13" fmla="*/ 216 h 792"/>
                  <a:gd name="T14" fmla="*/ 426 w 538"/>
                  <a:gd name="T15" fmla="*/ 262 h 792"/>
                  <a:gd name="T16" fmla="*/ 370 w 538"/>
                  <a:gd name="T17" fmla="*/ 210 h 792"/>
                  <a:gd name="T18" fmla="*/ 394 w 538"/>
                  <a:gd name="T19" fmla="*/ 148 h 792"/>
                  <a:gd name="T20" fmla="*/ 365 w 538"/>
                  <a:gd name="T21" fmla="*/ 127 h 792"/>
                  <a:gd name="T22" fmla="*/ 332 w 538"/>
                  <a:gd name="T23" fmla="*/ 330 h 792"/>
                  <a:gd name="T24" fmla="*/ 442 w 538"/>
                  <a:gd name="T25" fmla="*/ 372 h 792"/>
                  <a:gd name="T26" fmla="*/ 534 w 538"/>
                  <a:gd name="T27" fmla="*/ 460 h 792"/>
                  <a:gd name="T28" fmla="*/ 508 w 538"/>
                  <a:gd name="T29" fmla="*/ 634 h 792"/>
                  <a:gd name="T30" fmla="*/ 384 w 538"/>
                  <a:gd name="T31" fmla="*/ 704 h 792"/>
                  <a:gd name="T32" fmla="*/ 330 w 538"/>
                  <a:gd name="T33" fmla="*/ 792 h 792"/>
                  <a:gd name="T34" fmla="*/ 288 w 538"/>
                  <a:gd name="T35" fmla="*/ 716 h 792"/>
                  <a:gd name="T36" fmla="*/ 246 w 538"/>
                  <a:gd name="T37" fmla="*/ 790 h 792"/>
                  <a:gd name="T38" fmla="*/ 210 w 538"/>
                  <a:gd name="T39" fmla="*/ 712 h 792"/>
                  <a:gd name="T40" fmla="*/ 112 w 538"/>
                  <a:gd name="T41" fmla="*/ 692 h 792"/>
                  <a:gd name="T42" fmla="*/ 26 w 538"/>
                  <a:gd name="T43" fmla="*/ 634 h 792"/>
                  <a:gd name="T44" fmla="*/ 0 w 538"/>
                  <a:gd name="T45" fmla="*/ 544 h 792"/>
                  <a:gd name="T46" fmla="*/ 52 w 538"/>
                  <a:gd name="T47" fmla="*/ 506 h 792"/>
                  <a:gd name="T48" fmla="*/ 116 w 538"/>
                  <a:gd name="T49" fmla="*/ 528 h 792"/>
                  <a:gd name="T50" fmla="*/ 128 w 538"/>
                  <a:gd name="T51" fmla="*/ 584 h 792"/>
                  <a:gd name="T52" fmla="*/ 74 w 538"/>
                  <a:gd name="T53" fmla="*/ 626 h 792"/>
                  <a:gd name="T54" fmla="*/ 154 w 538"/>
                  <a:gd name="T55" fmla="*/ 660 h 792"/>
                  <a:gd name="T56" fmla="*/ 212 w 538"/>
                  <a:gd name="T57" fmla="*/ 444 h 792"/>
                  <a:gd name="T58" fmla="*/ 112 w 538"/>
                  <a:gd name="T59" fmla="*/ 398 h 792"/>
                  <a:gd name="T60" fmla="*/ 24 w 538"/>
                  <a:gd name="T61" fmla="*/ 296 h 792"/>
                  <a:gd name="T62" fmla="*/ 60 w 538"/>
                  <a:gd name="T63" fmla="*/ 142 h 792"/>
                  <a:gd name="T64" fmla="*/ 168 w 538"/>
                  <a:gd name="T65" fmla="*/ 78 h 7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38"/>
                  <a:gd name="T100" fmla="*/ 0 h 792"/>
                  <a:gd name="T101" fmla="*/ 538 w 538"/>
                  <a:gd name="T102" fmla="*/ 792 h 7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38" h="792">
                    <a:moveTo>
                      <a:pt x="210" y="70"/>
                    </a:moveTo>
                    <a:lnTo>
                      <a:pt x="210" y="0"/>
                    </a:lnTo>
                    <a:lnTo>
                      <a:pt x="248" y="0"/>
                    </a:lnTo>
                    <a:lnTo>
                      <a:pt x="248" y="70"/>
                    </a:lnTo>
                    <a:lnTo>
                      <a:pt x="290" y="70"/>
                    </a:lnTo>
                    <a:lnTo>
                      <a:pt x="290" y="2"/>
                    </a:lnTo>
                    <a:lnTo>
                      <a:pt x="332" y="2"/>
                    </a:lnTo>
                    <a:lnTo>
                      <a:pt x="332" y="72"/>
                    </a:lnTo>
                    <a:lnTo>
                      <a:pt x="388" y="82"/>
                    </a:lnTo>
                    <a:lnTo>
                      <a:pt x="422" y="92"/>
                    </a:lnTo>
                    <a:lnTo>
                      <a:pt x="456" y="114"/>
                    </a:lnTo>
                    <a:lnTo>
                      <a:pt x="486" y="152"/>
                    </a:lnTo>
                    <a:lnTo>
                      <a:pt x="498" y="186"/>
                    </a:lnTo>
                    <a:lnTo>
                      <a:pt x="500" y="216"/>
                    </a:lnTo>
                    <a:lnTo>
                      <a:pt x="476" y="254"/>
                    </a:lnTo>
                    <a:lnTo>
                      <a:pt x="426" y="262"/>
                    </a:lnTo>
                    <a:lnTo>
                      <a:pt x="384" y="248"/>
                    </a:lnTo>
                    <a:lnTo>
                      <a:pt x="370" y="210"/>
                    </a:lnTo>
                    <a:lnTo>
                      <a:pt x="376" y="172"/>
                    </a:lnTo>
                    <a:lnTo>
                      <a:pt x="394" y="148"/>
                    </a:lnTo>
                    <a:lnTo>
                      <a:pt x="422" y="136"/>
                    </a:lnTo>
                    <a:lnTo>
                      <a:pt x="365" y="127"/>
                    </a:lnTo>
                    <a:lnTo>
                      <a:pt x="332" y="142"/>
                    </a:lnTo>
                    <a:lnTo>
                      <a:pt x="332" y="330"/>
                    </a:lnTo>
                    <a:lnTo>
                      <a:pt x="382" y="346"/>
                    </a:lnTo>
                    <a:lnTo>
                      <a:pt x="442" y="372"/>
                    </a:lnTo>
                    <a:lnTo>
                      <a:pt x="496" y="402"/>
                    </a:lnTo>
                    <a:lnTo>
                      <a:pt x="534" y="460"/>
                    </a:lnTo>
                    <a:lnTo>
                      <a:pt x="538" y="560"/>
                    </a:lnTo>
                    <a:lnTo>
                      <a:pt x="508" y="634"/>
                    </a:lnTo>
                    <a:lnTo>
                      <a:pt x="438" y="688"/>
                    </a:lnTo>
                    <a:lnTo>
                      <a:pt x="384" y="704"/>
                    </a:lnTo>
                    <a:lnTo>
                      <a:pt x="330" y="716"/>
                    </a:lnTo>
                    <a:lnTo>
                      <a:pt x="330" y="792"/>
                    </a:lnTo>
                    <a:lnTo>
                      <a:pt x="288" y="792"/>
                    </a:lnTo>
                    <a:lnTo>
                      <a:pt x="288" y="716"/>
                    </a:lnTo>
                    <a:lnTo>
                      <a:pt x="246" y="718"/>
                    </a:lnTo>
                    <a:lnTo>
                      <a:pt x="246" y="790"/>
                    </a:lnTo>
                    <a:lnTo>
                      <a:pt x="210" y="790"/>
                    </a:lnTo>
                    <a:lnTo>
                      <a:pt x="210" y="712"/>
                    </a:lnTo>
                    <a:lnTo>
                      <a:pt x="164" y="706"/>
                    </a:lnTo>
                    <a:lnTo>
                      <a:pt x="112" y="692"/>
                    </a:lnTo>
                    <a:lnTo>
                      <a:pt x="66" y="666"/>
                    </a:lnTo>
                    <a:lnTo>
                      <a:pt x="26" y="634"/>
                    </a:lnTo>
                    <a:lnTo>
                      <a:pt x="2" y="590"/>
                    </a:lnTo>
                    <a:lnTo>
                      <a:pt x="0" y="544"/>
                    </a:lnTo>
                    <a:lnTo>
                      <a:pt x="18" y="524"/>
                    </a:lnTo>
                    <a:lnTo>
                      <a:pt x="52" y="506"/>
                    </a:lnTo>
                    <a:lnTo>
                      <a:pt x="88" y="510"/>
                    </a:lnTo>
                    <a:lnTo>
                      <a:pt x="116" y="528"/>
                    </a:lnTo>
                    <a:lnTo>
                      <a:pt x="130" y="558"/>
                    </a:lnTo>
                    <a:lnTo>
                      <a:pt x="128" y="584"/>
                    </a:lnTo>
                    <a:lnTo>
                      <a:pt x="110" y="608"/>
                    </a:lnTo>
                    <a:lnTo>
                      <a:pt x="74" y="626"/>
                    </a:lnTo>
                    <a:lnTo>
                      <a:pt x="92" y="644"/>
                    </a:lnTo>
                    <a:lnTo>
                      <a:pt x="154" y="660"/>
                    </a:lnTo>
                    <a:lnTo>
                      <a:pt x="210" y="668"/>
                    </a:lnTo>
                    <a:lnTo>
                      <a:pt x="212" y="444"/>
                    </a:lnTo>
                    <a:lnTo>
                      <a:pt x="162" y="430"/>
                    </a:lnTo>
                    <a:lnTo>
                      <a:pt x="112" y="398"/>
                    </a:lnTo>
                    <a:lnTo>
                      <a:pt x="58" y="364"/>
                    </a:lnTo>
                    <a:lnTo>
                      <a:pt x="24" y="296"/>
                    </a:lnTo>
                    <a:lnTo>
                      <a:pt x="22" y="218"/>
                    </a:lnTo>
                    <a:lnTo>
                      <a:pt x="60" y="142"/>
                    </a:lnTo>
                    <a:lnTo>
                      <a:pt x="122" y="92"/>
                    </a:lnTo>
                    <a:lnTo>
                      <a:pt x="168" y="78"/>
                    </a:lnTo>
                    <a:lnTo>
                      <a:pt x="210" y="70"/>
                    </a:lnTo>
                    <a:close/>
                  </a:path>
                </a:pathLst>
              </a:custGeom>
              <a:noFill/>
              <a:ln w="28575">
                <a:solidFill>
                  <a:srgbClr val="33B25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729" name="Freeform 72"/>
              <p:cNvSpPr>
                <a:spLocks/>
              </p:cNvSpPr>
              <p:nvPr/>
            </p:nvSpPr>
            <p:spPr bwMode="auto">
              <a:xfrm>
                <a:off x="2003" y="831"/>
                <a:ext cx="76" cy="158"/>
              </a:xfrm>
              <a:custGeom>
                <a:avLst/>
                <a:gdLst>
                  <a:gd name="T0" fmla="*/ 76 w 76"/>
                  <a:gd name="T1" fmla="*/ 158 h 158"/>
                  <a:gd name="T2" fmla="*/ 32 w 76"/>
                  <a:gd name="T3" fmla="*/ 134 h 158"/>
                  <a:gd name="T4" fmla="*/ 10 w 76"/>
                  <a:gd name="T5" fmla="*/ 104 h 158"/>
                  <a:gd name="T6" fmla="*/ 0 w 76"/>
                  <a:gd name="T7" fmla="*/ 78 h 158"/>
                  <a:gd name="T8" fmla="*/ 0 w 76"/>
                  <a:gd name="T9" fmla="*/ 52 h 158"/>
                  <a:gd name="T10" fmla="*/ 8 w 76"/>
                  <a:gd name="T11" fmla="*/ 36 h 158"/>
                  <a:gd name="T12" fmla="*/ 28 w 76"/>
                  <a:gd name="T13" fmla="*/ 16 h 158"/>
                  <a:gd name="T14" fmla="*/ 54 w 76"/>
                  <a:gd name="T15" fmla="*/ 8 h 158"/>
                  <a:gd name="T16" fmla="*/ 76 w 76"/>
                  <a:gd name="T17" fmla="*/ 0 h 158"/>
                  <a:gd name="T18" fmla="*/ 76 w 76"/>
                  <a:gd name="T19" fmla="*/ 158 h 1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158"/>
                  <a:gd name="T32" fmla="*/ 76 w 76"/>
                  <a:gd name="T33" fmla="*/ 158 h 1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158">
                    <a:moveTo>
                      <a:pt x="76" y="158"/>
                    </a:moveTo>
                    <a:lnTo>
                      <a:pt x="32" y="134"/>
                    </a:lnTo>
                    <a:lnTo>
                      <a:pt x="10" y="104"/>
                    </a:lnTo>
                    <a:lnTo>
                      <a:pt x="0" y="78"/>
                    </a:lnTo>
                    <a:lnTo>
                      <a:pt x="0" y="52"/>
                    </a:lnTo>
                    <a:lnTo>
                      <a:pt x="8" y="36"/>
                    </a:lnTo>
                    <a:lnTo>
                      <a:pt x="28" y="16"/>
                    </a:lnTo>
                    <a:lnTo>
                      <a:pt x="54" y="8"/>
                    </a:lnTo>
                    <a:lnTo>
                      <a:pt x="76" y="0"/>
                    </a:lnTo>
                    <a:lnTo>
                      <a:pt x="76" y="158"/>
                    </a:lnTo>
                    <a:close/>
                  </a:path>
                </a:pathLst>
              </a:custGeom>
              <a:noFill/>
              <a:ln w="28575">
                <a:solidFill>
                  <a:srgbClr val="33B25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730" name="Freeform 73"/>
              <p:cNvSpPr>
                <a:spLocks/>
              </p:cNvSpPr>
              <p:nvPr/>
            </p:nvSpPr>
            <p:spPr bwMode="auto">
              <a:xfrm>
                <a:off x="2200" y="1167"/>
                <a:ext cx="83" cy="172"/>
              </a:xfrm>
              <a:custGeom>
                <a:avLst/>
                <a:gdLst>
                  <a:gd name="T0" fmla="*/ 0 w 83"/>
                  <a:gd name="T1" fmla="*/ 0 h 172"/>
                  <a:gd name="T2" fmla="*/ 48 w 83"/>
                  <a:gd name="T3" fmla="*/ 26 h 172"/>
                  <a:gd name="T4" fmla="*/ 72 w 83"/>
                  <a:gd name="T5" fmla="*/ 59 h 172"/>
                  <a:gd name="T6" fmla="*/ 83 w 83"/>
                  <a:gd name="T7" fmla="*/ 87 h 172"/>
                  <a:gd name="T8" fmla="*/ 81 w 83"/>
                  <a:gd name="T9" fmla="*/ 122 h 172"/>
                  <a:gd name="T10" fmla="*/ 63 w 83"/>
                  <a:gd name="T11" fmla="*/ 136 h 172"/>
                  <a:gd name="T12" fmla="*/ 41 w 83"/>
                  <a:gd name="T13" fmla="*/ 154 h 172"/>
                  <a:gd name="T14" fmla="*/ 25 w 83"/>
                  <a:gd name="T15" fmla="*/ 166 h 172"/>
                  <a:gd name="T16" fmla="*/ 1 w 83"/>
                  <a:gd name="T17" fmla="*/ 172 h 172"/>
                  <a:gd name="T18" fmla="*/ 0 w 83"/>
                  <a:gd name="T19" fmla="*/ 0 h 1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172"/>
                  <a:gd name="T32" fmla="*/ 83 w 83"/>
                  <a:gd name="T33" fmla="*/ 172 h 1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172">
                    <a:moveTo>
                      <a:pt x="0" y="0"/>
                    </a:moveTo>
                    <a:lnTo>
                      <a:pt x="48" y="26"/>
                    </a:lnTo>
                    <a:lnTo>
                      <a:pt x="72" y="59"/>
                    </a:lnTo>
                    <a:lnTo>
                      <a:pt x="83" y="87"/>
                    </a:lnTo>
                    <a:lnTo>
                      <a:pt x="81" y="122"/>
                    </a:lnTo>
                    <a:lnTo>
                      <a:pt x="63" y="136"/>
                    </a:lnTo>
                    <a:lnTo>
                      <a:pt x="41" y="154"/>
                    </a:lnTo>
                    <a:lnTo>
                      <a:pt x="25" y="166"/>
                    </a:lnTo>
                    <a:lnTo>
                      <a:pt x="1" y="172"/>
                    </a:lnTo>
                    <a:lnTo>
                      <a:pt x="0" y="0"/>
                    </a:lnTo>
                    <a:close/>
                  </a:path>
                </a:pathLst>
              </a:custGeom>
              <a:noFill/>
              <a:ln w="28575">
                <a:solidFill>
                  <a:srgbClr val="33B25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27731" name="Group 74"/>
              <p:cNvGrpSpPr>
                <a:grpSpLocks/>
              </p:cNvGrpSpPr>
              <p:nvPr/>
            </p:nvGrpSpPr>
            <p:grpSpPr bwMode="auto">
              <a:xfrm>
                <a:off x="2212" y="943"/>
                <a:ext cx="386" cy="516"/>
                <a:chOff x="5051" y="908"/>
                <a:chExt cx="386" cy="516"/>
              </a:xfrm>
            </p:grpSpPr>
            <p:sp>
              <p:nvSpPr>
                <p:cNvPr id="27732" name="Freeform 75"/>
                <p:cNvSpPr>
                  <a:spLocks/>
                </p:cNvSpPr>
                <p:nvPr/>
              </p:nvSpPr>
              <p:spPr bwMode="invGray">
                <a:xfrm>
                  <a:off x="5051" y="908"/>
                  <a:ext cx="386" cy="516"/>
                </a:xfrm>
                <a:custGeom>
                  <a:avLst/>
                  <a:gdLst>
                    <a:gd name="T0" fmla="*/ 0 w 954"/>
                    <a:gd name="T1" fmla="*/ 2 h 1273"/>
                    <a:gd name="T2" fmla="*/ 0 w 954"/>
                    <a:gd name="T3" fmla="*/ 2 h 1273"/>
                    <a:gd name="T4" fmla="*/ 0 w 954"/>
                    <a:gd name="T5" fmla="*/ 2 h 1273"/>
                    <a:gd name="T6" fmla="*/ 0 w 954"/>
                    <a:gd name="T7" fmla="*/ 2 h 1273"/>
                    <a:gd name="T8" fmla="*/ 0 w 954"/>
                    <a:gd name="T9" fmla="*/ 2 h 1273"/>
                    <a:gd name="T10" fmla="*/ 1 w 954"/>
                    <a:gd name="T11" fmla="*/ 2 h 1273"/>
                    <a:gd name="T12" fmla="*/ 1 w 954"/>
                    <a:gd name="T13" fmla="*/ 2 h 1273"/>
                    <a:gd name="T14" fmla="*/ 1 w 954"/>
                    <a:gd name="T15" fmla="*/ 2 h 1273"/>
                    <a:gd name="T16" fmla="*/ 1 w 954"/>
                    <a:gd name="T17" fmla="*/ 2 h 1273"/>
                    <a:gd name="T18" fmla="*/ 1 w 954"/>
                    <a:gd name="T19" fmla="*/ 2 h 1273"/>
                    <a:gd name="T20" fmla="*/ 1 w 954"/>
                    <a:gd name="T21" fmla="*/ 2 h 1273"/>
                    <a:gd name="T22" fmla="*/ 2 w 954"/>
                    <a:gd name="T23" fmla="*/ 2 h 1273"/>
                    <a:gd name="T24" fmla="*/ 2 w 954"/>
                    <a:gd name="T25" fmla="*/ 2 h 1273"/>
                    <a:gd name="T26" fmla="*/ 2 w 954"/>
                    <a:gd name="T27" fmla="*/ 1 h 1273"/>
                    <a:gd name="T28" fmla="*/ 2 w 954"/>
                    <a:gd name="T29" fmla="*/ 1 h 1273"/>
                    <a:gd name="T30" fmla="*/ 2 w 954"/>
                    <a:gd name="T31" fmla="*/ 0 h 1273"/>
                    <a:gd name="T32" fmla="*/ 2 w 954"/>
                    <a:gd name="T33" fmla="*/ 0 h 1273"/>
                    <a:gd name="T34" fmla="*/ 2 w 954"/>
                    <a:gd name="T35" fmla="*/ 0 h 1273"/>
                    <a:gd name="T36" fmla="*/ 2 w 954"/>
                    <a:gd name="T37" fmla="*/ 0 h 1273"/>
                    <a:gd name="T38" fmla="*/ 2 w 954"/>
                    <a:gd name="T39" fmla="*/ 0 h 1273"/>
                    <a:gd name="T40" fmla="*/ 2 w 954"/>
                    <a:gd name="T41" fmla="*/ 0 h 1273"/>
                    <a:gd name="T42" fmla="*/ 2 w 954"/>
                    <a:gd name="T43" fmla="*/ 0 h 1273"/>
                    <a:gd name="T44" fmla="*/ 1 w 954"/>
                    <a:gd name="T45" fmla="*/ 0 h 1273"/>
                    <a:gd name="T46" fmla="*/ 1 w 954"/>
                    <a:gd name="T47" fmla="*/ 0 h 1273"/>
                    <a:gd name="T48" fmla="*/ 1 w 954"/>
                    <a:gd name="T49" fmla="*/ 0 h 1273"/>
                    <a:gd name="T50" fmla="*/ 1 w 954"/>
                    <a:gd name="T51" fmla="*/ 0 h 1273"/>
                    <a:gd name="T52" fmla="*/ 1 w 954"/>
                    <a:gd name="T53" fmla="*/ 0 h 1273"/>
                    <a:gd name="T54" fmla="*/ 1 w 954"/>
                    <a:gd name="T55" fmla="*/ 0 h 1273"/>
                    <a:gd name="T56" fmla="*/ 1 w 954"/>
                    <a:gd name="T57" fmla="*/ 0 h 1273"/>
                    <a:gd name="T58" fmla="*/ 0 w 954"/>
                    <a:gd name="T59" fmla="*/ 0 h 1273"/>
                    <a:gd name="T60" fmla="*/ 0 w 954"/>
                    <a:gd name="T61" fmla="*/ 0 h 1273"/>
                    <a:gd name="T62" fmla="*/ 0 w 954"/>
                    <a:gd name="T63" fmla="*/ 0 h 1273"/>
                    <a:gd name="T64" fmla="*/ 0 w 954"/>
                    <a:gd name="T65" fmla="*/ 0 h 1273"/>
                    <a:gd name="T66" fmla="*/ 0 w 954"/>
                    <a:gd name="T67" fmla="*/ 0 h 1273"/>
                    <a:gd name="T68" fmla="*/ 0 w 954"/>
                    <a:gd name="T69" fmla="*/ 0 h 1273"/>
                    <a:gd name="T70" fmla="*/ 0 w 954"/>
                    <a:gd name="T71" fmla="*/ 0 h 1273"/>
                    <a:gd name="T72" fmla="*/ 0 w 954"/>
                    <a:gd name="T73" fmla="*/ 1 h 1273"/>
                    <a:gd name="T74" fmla="*/ 0 w 954"/>
                    <a:gd name="T75" fmla="*/ 1 h 1273"/>
                    <a:gd name="T76" fmla="*/ 0 w 954"/>
                    <a:gd name="T77" fmla="*/ 1 h 1273"/>
                    <a:gd name="T78" fmla="*/ 0 w 954"/>
                    <a:gd name="T79" fmla="*/ 2 h 1273"/>
                    <a:gd name="T80" fmla="*/ 0 w 954"/>
                    <a:gd name="T81" fmla="*/ 2 h 1273"/>
                    <a:gd name="T82" fmla="*/ 0 w 954"/>
                    <a:gd name="T83" fmla="*/ 2 h 127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54"/>
                    <a:gd name="T127" fmla="*/ 0 h 1273"/>
                    <a:gd name="T128" fmla="*/ 954 w 954"/>
                    <a:gd name="T129" fmla="*/ 1273 h 127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54" h="1273">
                      <a:moveTo>
                        <a:pt x="0" y="1118"/>
                      </a:moveTo>
                      <a:lnTo>
                        <a:pt x="0" y="1130"/>
                      </a:lnTo>
                      <a:lnTo>
                        <a:pt x="2" y="1142"/>
                      </a:lnTo>
                      <a:lnTo>
                        <a:pt x="12" y="1154"/>
                      </a:lnTo>
                      <a:lnTo>
                        <a:pt x="30" y="1162"/>
                      </a:lnTo>
                      <a:lnTo>
                        <a:pt x="734" y="1273"/>
                      </a:lnTo>
                      <a:lnTo>
                        <a:pt x="746" y="1273"/>
                      </a:lnTo>
                      <a:lnTo>
                        <a:pt x="758" y="1271"/>
                      </a:lnTo>
                      <a:lnTo>
                        <a:pt x="769" y="1261"/>
                      </a:lnTo>
                      <a:lnTo>
                        <a:pt x="777" y="1243"/>
                      </a:lnTo>
                      <a:lnTo>
                        <a:pt x="791" y="1148"/>
                      </a:lnTo>
                      <a:lnTo>
                        <a:pt x="815" y="1005"/>
                      </a:lnTo>
                      <a:lnTo>
                        <a:pt x="843" y="828"/>
                      </a:lnTo>
                      <a:lnTo>
                        <a:pt x="873" y="639"/>
                      </a:lnTo>
                      <a:lnTo>
                        <a:pt x="903" y="454"/>
                      </a:lnTo>
                      <a:lnTo>
                        <a:pt x="928" y="294"/>
                      </a:lnTo>
                      <a:lnTo>
                        <a:pt x="946" y="179"/>
                      </a:lnTo>
                      <a:lnTo>
                        <a:pt x="954" y="123"/>
                      </a:lnTo>
                      <a:lnTo>
                        <a:pt x="938" y="121"/>
                      </a:lnTo>
                      <a:lnTo>
                        <a:pt x="909" y="115"/>
                      </a:lnTo>
                      <a:lnTo>
                        <a:pt x="869" y="109"/>
                      </a:lnTo>
                      <a:lnTo>
                        <a:pt x="819" y="101"/>
                      </a:lnTo>
                      <a:lnTo>
                        <a:pt x="763" y="93"/>
                      </a:lnTo>
                      <a:lnTo>
                        <a:pt x="700" y="83"/>
                      </a:lnTo>
                      <a:lnTo>
                        <a:pt x="634" y="72"/>
                      </a:lnTo>
                      <a:lnTo>
                        <a:pt x="567" y="62"/>
                      </a:lnTo>
                      <a:lnTo>
                        <a:pt x="499" y="52"/>
                      </a:lnTo>
                      <a:lnTo>
                        <a:pt x="432" y="40"/>
                      </a:lnTo>
                      <a:lnTo>
                        <a:pt x="370" y="30"/>
                      </a:lnTo>
                      <a:lnTo>
                        <a:pt x="312" y="22"/>
                      </a:lnTo>
                      <a:lnTo>
                        <a:pt x="263" y="14"/>
                      </a:lnTo>
                      <a:lnTo>
                        <a:pt x="223" y="8"/>
                      </a:lnTo>
                      <a:lnTo>
                        <a:pt x="193" y="2"/>
                      </a:lnTo>
                      <a:lnTo>
                        <a:pt x="177" y="0"/>
                      </a:lnTo>
                      <a:lnTo>
                        <a:pt x="169" y="56"/>
                      </a:lnTo>
                      <a:lnTo>
                        <a:pt x="149" y="171"/>
                      </a:lnTo>
                      <a:lnTo>
                        <a:pt x="126" y="330"/>
                      </a:lnTo>
                      <a:lnTo>
                        <a:pt x="96" y="513"/>
                      </a:lnTo>
                      <a:lnTo>
                        <a:pt x="66" y="702"/>
                      </a:lnTo>
                      <a:lnTo>
                        <a:pt x="38" y="879"/>
                      </a:lnTo>
                      <a:lnTo>
                        <a:pt x="14" y="1023"/>
                      </a:lnTo>
                      <a:lnTo>
                        <a:pt x="0" y="1118"/>
                      </a:lnTo>
                      <a:close/>
                    </a:path>
                  </a:pathLst>
                </a:custGeom>
                <a:solidFill>
                  <a:schemeClr val="tx1"/>
                </a:solidFill>
                <a:ln w="28575">
                  <a:solidFill>
                    <a:srgbClr val="993300"/>
                  </a:solidFill>
                  <a:prstDash val="sysDot"/>
                  <a:round/>
                  <a:headEnd/>
                  <a:tailEnd/>
                </a:ln>
              </p:spPr>
              <p:txBody>
                <a:bodyPr/>
                <a:lstStyle/>
                <a:p>
                  <a:endParaRPr lang="en-US"/>
                </a:p>
              </p:txBody>
            </p:sp>
            <p:sp>
              <p:nvSpPr>
                <p:cNvPr id="27733" name="Freeform 76"/>
                <p:cNvSpPr>
                  <a:spLocks noEditPoints="1"/>
                </p:cNvSpPr>
                <p:nvPr/>
              </p:nvSpPr>
              <p:spPr bwMode="auto">
                <a:xfrm>
                  <a:off x="5113" y="1106"/>
                  <a:ext cx="62" cy="47"/>
                </a:xfrm>
                <a:custGeom>
                  <a:avLst/>
                  <a:gdLst>
                    <a:gd name="T0" fmla="*/ 0 w 151"/>
                    <a:gd name="T1" fmla="*/ 0 h 116"/>
                    <a:gd name="T2" fmla="*/ 0 w 151"/>
                    <a:gd name="T3" fmla="*/ 0 h 116"/>
                    <a:gd name="T4" fmla="*/ 0 w 151"/>
                    <a:gd name="T5" fmla="*/ 0 h 116"/>
                    <a:gd name="T6" fmla="*/ 0 w 151"/>
                    <a:gd name="T7" fmla="*/ 0 h 116"/>
                    <a:gd name="T8" fmla="*/ 0 w 151"/>
                    <a:gd name="T9" fmla="*/ 0 h 116"/>
                    <a:gd name="T10" fmla="*/ 0 w 151"/>
                    <a:gd name="T11" fmla="*/ 0 h 116"/>
                    <a:gd name="T12" fmla="*/ 0 w 151"/>
                    <a:gd name="T13" fmla="*/ 0 h 116"/>
                    <a:gd name="T14" fmla="*/ 0 w 151"/>
                    <a:gd name="T15" fmla="*/ 0 h 116"/>
                    <a:gd name="T16" fmla="*/ 0 w 151"/>
                    <a:gd name="T17" fmla="*/ 0 h 116"/>
                    <a:gd name="T18" fmla="*/ 0 w 151"/>
                    <a:gd name="T19" fmla="*/ 0 h 116"/>
                    <a:gd name="T20" fmla="*/ 0 w 151"/>
                    <a:gd name="T21" fmla="*/ 0 h 116"/>
                    <a:gd name="T22" fmla="*/ 0 w 151"/>
                    <a:gd name="T23" fmla="*/ 0 h 116"/>
                    <a:gd name="T24" fmla="*/ 0 w 151"/>
                    <a:gd name="T25" fmla="*/ 0 h 116"/>
                    <a:gd name="T26" fmla="*/ 0 w 151"/>
                    <a:gd name="T27" fmla="*/ 0 h 116"/>
                    <a:gd name="T28" fmla="*/ 0 w 151"/>
                    <a:gd name="T29" fmla="*/ 0 h 116"/>
                    <a:gd name="T30" fmla="*/ 0 w 151"/>
                    <a:gd name="T31" fmla="*/ 0 h 116"/>
                    <a:gd name="T32" fmla="*/ 0 w 151"/>
                    <a:gd name="T33" fmla="*/ 0 h 116"/>
                    <a:gd name="T34" fmla="*/ 0 w 151"/>
                    <a:gd name="T35" fmla="*/ 0 h 116"/>
                    <a:gd name="T36" fmla="*/ 0 w 151"/>
                    <a:gd name="T37" fmla="*/ 0 h 116"/>
                    <a:gd name="T38" fmla="*/ 0 w 151"/>
                    <a:gd name="T39" fmla="*/ 0 h 116"/>
                    <a:gd name="T40" fmla="*/ 0 w 151"/>
                    <a:gd name="T41" fmla="*/ 0 h 116"/>
                    <a:gd name="T42" fmla="*/ 0 w 151"/>
                    <a:gd name="T43" fmla="*/ 0 h 116"/>
                    <a:gd name="T44" fmla="*/ 0 w 151"/>
                    <a:gd name="T45" fmla="*/ 0 h 116"/>
                    <a:gd name="T46" fmla="*/ 0 w 151"/>
                    <a:gd name="T47" fmla="*/ 0 h 116"/>
                    <a:gd name="T48" fmla="*/ 0 w 151"/>
                    <a:gd name="T49" fmla="*/ 0 h 116"/>
                    <a:gd name="T50" fmla="*/ 0 w 151"/>
                    <a:gd name="T51" fmla="*/ 0 h 116"/>
                    <a:gd name="T52" fmla="*/ 0 w 151"/>
                    <a:gd name="T53" fmla="*/ 0 h 116"/>
                    <a:gd name="T54" fmla="*/ 0 w 151"/>
                    <a:gd name="T55" fmla="*/ 0 h 116"/>
                    <a:gd name="T56" fmla="*/ 0 w 151"/>
                    <a:gd name="T57" fmla="*/ 0 h 116"/>
                    <a:gd name="T58" fmla="*/ 0 w 151"/>
                    <a:gd name="T59" fmla="*/ 0 h 116"/>
                    <a:gd name="T60" fmla="*/ 0 w 151"/>
                    <a:gd name="T61" fmla="*/ 0 h 116"/>
                    <a:gd name="T62" fmla="*/ 0 w 151"/>
                    <a:gd name="T63" fmla="*/ 0 h 116"/>
                    <a:gd name="T64" fmla="*/ 0 w 151"/>
                    <a:gd name="T65" fmla="*/ 0 h 116"/>
                    <a:gd name="T66" fmla="*/ 0 w 151"/>
                    <a:gd name="T67" fmla="*/ 0 h 116"/>
                    <a:gd name="T68" fmla="*/ 0 w 151"/>
                    <a:gd name="T69" fmla="*/ 0 h 116"/>
                    <a:gd name="T70" fmla="*/ 0 w 151"/>
                    <a:gd name="T71" fmla="*/ 0 h 116"/>
                    <a:gd name="T72" fmla="*/ 0 w 151"/>
                    <a:gd name="T73" fmla="*/ 0 h 116"/>
                    <a:gd name="T74" fmla="*/ 0 w 151"/>
                    <a:gd name="T75" fmla="*/ 0 h 116"/>
                    <a:gd name="T76" fmla="*/ 0 w 151"/>
                    <a:gd name="T77" fmla="*/ 0 h 116"/>
                    <a:gd name="T78" fmla="*/ 0 w 151"/>
                    <a:gd name="T79" fmla="*/ 0 h 116"/>
                    <a:gd name="T80" fmla="*/ 0 w 151"/>
                    <a:gd name="T81" fmla="*/ 0 h 116"/>
                    <a:gd name="T82" fmla="*/ 0 w 151"/>
                    <a:gd name="T83" fmla="*/ 0 h 116"/>
                    <a:gd name="T84" fmla="*/ 0 w 151"/>
                    <a:gd name="T85" fmla="*/ 0 h 116"/>
                    <a:gd name="T86" fmla="*/ 0 w 151"/>
                    <a:gd name="T87" fmla="*/ 0 h 116"/>
                    <a:gd name="T88" fmla="*/ 0 w 151"/>
                    <a:gd name="T89" fmla="*/ 0 h 116"/>
                    <a:gd name="T90" fmla="*/ 0 w 151"/>
                    <a:gd name="T91" fmla="*/ 0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6"/>
                    <a:gd name="T140" fmla="*/ 151 w 151"/>
                    <a:gd name="T141" fmla="*/ 116 h 11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6">
                      <a:moveTo>
                        <a:pt x="28" y="0"/>
                      </a:moveTo>
                      <a:lnTo>
                        <a:pt x="22" y="0"/>
                      </a:lnTo>
                      <a:lnTo>
                        <a:pt x="18" y="2"/>
                      </a:lnTo>
                      <a:lnTo>
                        <a:pt x="14" y="6"/>
                      </a:lnTo>
                      <a:lnTo>
                        <a:pt x="12" y="12"/>
                      </a:lnTo>
                      <a:lnTo>
                        <a:pt x="0" y="84"/>
                      </a:lnTo>
                      <a:lnTo>
                        <a:pt x="0" y="88"/>
                      </a:lnTo>
                      <a:lnTo>
                        <a:pt x="4" y="94"/>
                      </a:lnTo>
                      <a:lnTo>
                        <a:pt x="6" y="96"/>
                      </a:lnTo>
                      <a:lnTo>
                        <a:pt x="12" y="98"/>
                      </a:lnTo>
                      <a:lnTo>
                        <a:pt x="124" y="116"/>
                      </a:lnTo>
                      <a:lnTo>
                        <a:pt x="130" y="116"/>
                      </a:lnTo>
                      <a:lnTo>
                        <a:pt x="136" y="114"/>
                      </a:lnTo>
                      <a:lnTo>
                        <a:pt x="137" y="110"/>
                      </a:lnTo>
                      <a:lnTo>
                        <a:pt x="139" y="106"/>
                      </a:lnTo>
                      <a:lnTo>
                        <a:pt x="151" y="34"/>
                      </a:lnTo>
                      <a:lnTo>
                        <a:pt x="151" y="28"/>
                      </a:lnTo>
                      <a:lnTo>
                        <a:pt x="149" y="22"/>
                      </a:lnTo>
                      <a:lnTo>
                        <a:pt x="145" y="20"/>
                      </a:lnTo>
                      <a:lnTo>
                        <a:pt x="139" y="18"/>
                      </a:lnTo>
                      <a:lnTo>
                        <a:pt x="28" y="0"/>
                      </a:lnTo>
                      <a:close/>
                      <a:moveTo>
                        <a:pt x="122" y="42"/>
                      </a:moveTo>
                      <a:lnTo>
                        <a:pt x="120" y="54"/>
                      </a:lnTo>
                      <a:lnTo>
                        <a:pt x="120" y="64"/>
                      </a:lnTo>
                      <a:lnTo>
                        <a:pt x="118" y="76"/>
                      </a:lnTo>
                      <a:lnTo>
                        <a:pt x="116" y="88"/>
                      </a:lnTo>
                      <a:lnTo>
                        <a:pt x="108" y="86"/>
                      </a:lnTo>
                      <a:lnTo>
                        <a:pt x="98" y="84"/>
                      </a:lnTo>
                      <a:lnTo>
                        <a:pt x="86" y="82"/>
                      </a:lnTo>
                      <a:lnTo>
                        <a:pt x="74" y="80"/>
                      </a:lnTo>
                      <a:lnTo>
                        <a:pt x="60" y="78"/>
                      </a:lnTo>
                      <a:lnTo>
                        <a:pt x="48" y="76"/>
                      </a:lnTo>
                      <a:lnTo>
                        <a:pt x="38" y="76"/>
                      </a:lnTo>
                      <a:lnTo>
                        <a:pt x="30" y="74"/>
                      </a:lnTo>
                      <a:lnTo>
                        <a:pt x="32" y="62"/>
                      </a:lnTo>
                      <a:lnTo>
                        <a:pt x="34" y="52"/>
                      </a:lnTo>
                      <a:lnTo>
                        <a:pt x="36" y="40"/>
                      </a:lnTo>
                      <a:lnTo>
                        <a:pt x="38" y="30"/>
                      </a:lnTo>
                      <a:lnTo>
                        <a:pt x="46" y="32"/>
                      </a:lnTo>
                      <a:lnTo>
                        <a:pt x="56" y="32"/>
                      </a:lnTo>
                      <a:lnTo>
                        <a:pt x="68" y="34"/>
                      </a:lnTo>
                      <a:lnTo>
                        <a:pt x="80" y="36"/>
                      </a:lnTo>
                      <a:lnTo>
                        <a:pt x="92" y="38"/>
                      </a:lnTo>
                      <a:lnTo>
                        <a:pt x="104" y="40"/>
                      </a:lnTo>
                      <a:lnTo>
                        <a:pt x="114" y="40"/>
                      </a:lnTo>
                      <a:lnTo>
                        <a:pt x="12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4" name="Freeform 77"/>
                <p:cNvSpPr>
                  <a:spLocks noEditPoints="1"/>
                </p:cNvSpPr>
                <p:nvPr/>
              </p:nvSpPr>
              <p:spPr bwMode="auto">
                <a:xfrm>
                  <a:off x="5182" y="1117"/>
                  <a:ext cx="60" cy="48"/>
                </a:xfrm>
                <a:custGeom>
                  <a:avLst/>
                  <a:gdLst>
                    <a:gd name="T0" fmla="*/ 0 w 149"/>
                    <a:gd name="T1" fmla="*/ 0 h 118"/>
                    <a:gd name="T2" fmla="*/ 0 w 149"/>
                    <a:gd name="T3" fmla="*/ 0 h 118"/>
                    <a:gd name="T4" fmla="*/ 0 w 149"/>
                    <a:gd name="T5" fmla="*/ 0 h 118"/>
                    <a:gd name="T6" fmla="*/ 0 w 149"/>
                    <a:gd name="T7" fmla="*/ 0 h 118"/>
                    <a:gd name="T8" fmla="*/ 0 w 149"/>
                    <a:gd name="T9" fmla="*/ 0 h 118"/>
                    <a:gd name="T10" fmla="*/ 0 w 149"/>
                    <a:gd name="T11" fmla="*/ 0 h 118"/>
                    <a:gd name="T12" fmla="*/ 0 w 149"/>
                    <a:gd name="T13" fmla="*/ 0 h 118"/>
                    <a:gd name="T14" fmla="*/ 0 w 149"/>
                    <a:gd name="T15" fmla="*/ 0 h 118"/>
                    <a:gd name="T16" fmla="*/ 0 w 149"/>
                    <a:gd name="T17" fmla="*/ 0 h 118"/>
                    <a:gd name="T18" fmla="*/ 0 w 149"/>
                    <a:gd name="T19" fmla="*/ 0 h 118"/>
                    <a:gd name="T20" fmla="*/ 0 w 149"/>
                    <a:gd name="T21" fmla="*/ 0 h 118"/>
                    <a:gd name="T22" fmla="*/ 0 w 149"/>
                    <a:gd name="T23" fmla="*/ 0 h 118"/>
                    <a:gd name="T24" fmla="*/ 0 w 149"/>
                    <a:gd name="T25" fmla="*/ 0 h 118"/>
                    <a:gd name="T26" fmla="*/ 0 w 149"/>
                    <a:gd name="T27" fmla="*/ 0 h 118"/>
                    <a:gd name="T28" fmla="*/ 0 w 149"/>
                    <a:gd name="T29" fmla="*/ 0 h 118"/>
                    <a:gd name="T30" fmla="*/ 0 w 149"/>
                    <a:gd name="T31" fmla="*/ 0 h 118"/>
                    <a:gd name="T32" fmla="*/ 0 w 149"/>
                    <a:gd name="T33" fmla="*/ 0 h 118"/>
                    <a:gd name="T34" fmla="*/ 0 w 149"/>
                    <a:gd name="T35" fmla="*/ 0 h 118"/>
                    <a:gd name="T36" fmla="*/ 0 w 149"/>
                    <a:gd name="T37" fmla="*/ 0 h 118"/>
                    <a:gd name="T38" fmla="*/ 0 w 149"/>
                    <a:gd name="T39" fmla="*/ 0 h 118"/>
                    <a:gd name="T40" fmla="*/ 0 w 149"/>
                    <a:gd name="T41" fmla="*/ 0 h 118"/>
                    <a:gd name="T42" fmla="*/ 0 w 149"/>
                    <a:gd name="T43" fmla="*/ 0 h 118"/>
                    <a:gd name="T44" fmla="*/ 0 w 149"/>
                    <a:gd name="T45" fmla="*/ 0 h 118"/>
                    <a:gd name="T46" fmla="*/ 0 w 149"/>
                    <a:gd name="T47" fmla="*/ 0 h 118"/>
                    <a:gd name="T48" fmla="*/ 0 w 149"/>
                    <a:gd name="T49" fmla="*/ 0 h 118"/>
                    <a:gd name="T50" fmla="*/ 0 w 149"/>
                    <a:gd name="T51" fmla="*/ 0 h 118"/>
                    <a:gd name="T52" fmla="*/ 0 w 149"/>
                    <a:gd name="T53" fmla="*/ 0 h 118"/>
                    <a:gd name="T54" fmla="*/ 0 w 149"/>
                    <a:gd name="T55" fmla="*/ 0 h 118"/>
                    <a:gd name="T56" fmla="*/ 0 w 149"/>
                    <a:gd name="T57" fmla="*/ 0 h 118"/>
                    <a:gd name="T58" fmla="*/ 0 w 149"/>
                    <a:gd name="T59" fmla="*/ 0 h 118"/>
                    <a:gd name="T60" fmla="*/ 0 w 149"/>
                    <a:gd name="T61" fmla="*/ 0 h 118"/>
                    <a:gd name="T62" fmla="*/ 0 w 149"/>
                    <a:gd name="T63" fmla="*/ 0 h 118"/>
                    <a:gd name="T64" fmla="*/ 0 w 149"/>
                    <a:gd name="T65" fmla="*/ 0 h 118"/>
                    <a:gd name="T66" fmla="*/ 0 w 149"/>
                    <a:gd name="T67" fmla="*/ 0 h 118"/>
                    <a:gd name="T68" fmla="*/ 0 w 149"/>
                    <a:gd name="T69" fmla="*/ 0 h 118"/>
                    <a:gd name="T70" fmla="*/ 0 w 149"/>
                    <a:gd name="T71" fmla="*/ 0 h 118"/>
                    <a:gd name="T72" fmla="*/ 0 w 149"/>
                    <a:gd name="T73" fmla="*/ 0 h 118"/>
                    <a:gd name="T74" fmla="*/ 0 w 149"/>
                    <a:gd name="T75" fmla="*/ 0 h 118"/>
                    <a:gd name="T76" fmla="*/ 0 w 149"/>
                    <a:gd name="T77" fmla="*/ 0 h 118"/>
                    <a:gd name="T78" fmla="*/ 0 w 149"/>
                    <a:gd name="T79" fmla="*/ 0 h 118"/>
                    <a:gd name="T80" fmla="*/ 0 w 149"/>
                    <a:gd name="T81" fmla="*/ 0 h 118"/>
                    <a:gd name="T82" fmla="*/ 0 w 149"/>
                    <a:gd name="T83" fmla="*/ 0 h 118"/>
                    <a:gd name="T84" fmla="*/ 0 w 149"/>
                    <a:gd name="T85" fmla="*/ 0 h 118"/>
                    <a:gd name="T86" fmla="*/ 0 w 149"/>
                    <a:gd name="T87" fmla="*/ 0 h 118"/>
                    <a:gd name="T88" fmla="*/ 0 w 149"/>
                    <a:gd name="T89" fmla="*/ 0 h 118"/>
                    <a:gd name="T90" fmla="*/ 0 w 149"/>
                    <a:gd name="T91" fmla="*/ 0 h 1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9"/>
                    <a:gd name="T139" fmla="*/ 0 h 118"/>
                    <a:gd name="T140" fmla="*/ 149 w 149"/>
                    <a:gd name="T141" fmla="*/ 118 h 1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9" h="118">
                      <a:moveTo>
                        <a:pt x="26" y="0"/>
                      </a:moveTo>
                      <a:lnTo>
                        <a:pt x="22" y="0"/>
                      </a:lnTo>
                      <a:lnTo>
                        <a:pt x="16" y="2"/>
                      </a:lnTo>
                      <a:lnTo>
                        <a:pt x="12" y="6"/>
                      </a:lnTo>
                      <a:lnTo>
                        <a:pt x="10" y="12"/>
                      </a:lnTo>
                      <a:lnTo>
                        <a:pt x="0" y="84"/>
                      </a:lnTo>
                      <a:lnTo>
                        <a:pt x="0" y="90"/>
                      </a:lnTo>
                      <a:lnTo>
                        <a:pt x="2" y="94"/>
                      </a:lnTo>
                      <a:lnTo>
                        <a:pt x="6" y="98"/>
                      </a:lnTo>
                      <a:lnTo>
                        <a:pt x="10" y="100"/>
                      </a:lnTo>
                      <a:lnTo>
                        <a:pt x="124" y="118"/>
                      </a:lnTo>
                      <a:lnTo>
                        <a:pt x="127" y="118"/>
                      </a:lnTo>
                      <a:lnTo>
                        <a:pt x="133" y="114"/>
                      </a:lnTo>
                      <a:lnTo>
                        <a:pt x="137" y="112"/>
                      </a:lnTo>
                      <a:lnTo>
                        <a:pt x="139" y="106"/>
                      </a:lnTo>
                      <a:lnTo>
                        <a:pt x="149" y="34"/>
                      </a:lnTo>
                      <a:lnTo>
                        <a:pt x="149" y="28"/>
                      </a:lnTo>
                      <a:lnTo>
                        <a:pt x="147" y="24"/>
                      </a:lnTo>
                      <a:lnTo>
                        <a:pt x="143" y="20"/>
                      </a:lnTo>
                      <a:lnTo>
                        <a:pt x="139" y="18"/>
                      </a:lnTo>
                      <a:lnTo>
                        <a:pt x="26" y="0"/>
                      </a:lnTo>
                      <a:close/>
                      <a:moveTo>
                        <a:pt x="122" y="44"/>
                      </a:moveTo>
                      <a:lnTo>
                        <a:pt x="120" y="54"/>
                      </a:lnTo>
                      <a:lnTo>
                        <a:pt x="118" y="66"/>
                      </a:lnTo>
                      <a:lnTo>
                        <a:pt x="116" y="78"/>
                      </a:lnTo>
                      <a:lnTo>
                        <a:pt x="114" y="88"/>
                      </a:lnTo>
                      <a:lnTo>
                        <a:pt x="106" y="86"/>
                      </a:lnTo>
                      <a:lnTo>
                        <a:pt x="96" y="86"/>
                      </a:lnTo>
                      <a:lnTo>
                        <a:pt x="84" y="84"/>
                      </a:lnTo>
                      <a:lnTo>
                        <a:pt x="72" y="82"/>
                      </a:lnTo>
                      <a:lnTo>
                        <a:pt x="60" y="80"/>
                      </a:lnTo>
                      <a:lnTo>
                        <a:pt x="48" y="78"/>
                      </a:lnTo>
                      <a:lnTo>
                        <a:pt x="36" y="76"/>
                      </a:lnTo>
                      <a:lnTo>
                        <a:pt x="28" y="74"/>
                      </a:lnTo>
                      <a:lnTo>
                        <a:pt x="30" y="64"/>
                      </a:lnTo>
                      <a:lnTo>
                        <a:pt x="32" y="52"/>
                      </a:lnTo>
                      <a:lnTo>
                        <a:pt x="34" y="40"/>
                      </a:lnTo>
                      <a:lnTo>
                        <a:pt x="36" y="30"/>
                      </a:lnTo>
                      <a:lnTo>
                        <a:pt x="44" y="32"/>
                      </a:lnTo>
                      <a:lnTo>
                        <a:pt x="54" y="32"/>
                      </a:lnTo>
                      <a:lnTo>
                        <a:pt x="66" y="34"/>
                      </a:lnTo>
                      <a:lnTo>
                        <a:pt x="78" y="36"/>
                      </a:lnTo>
                      <a:lnTo>
                        <a:pt x="90" y="38"/>
                      </a:lnTo>
                      <a:lnTo>
                        <a:pt x="102" y="40"/>
                      </a:lnTo>
                      <a:lnTo>
                        <a:pt x="114" y="42"/>
                      </a:lnTo>
                      <a:lnTo>
                        <a:pt x="122"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5" name="Freeform 78"/>
                <p:cNvSpPr>
                  <a:spLocks noEditPoints="1"/>
                </p:cNvSpPr>
                <p:nvPr/>
              </p:nvSpPr>
              <p:spPr bwMode="auto">
                <a:xfrm>
                  <a:off x="5249" y="1128"/>
                  <a:ext cx="62" cy="47"/>
                </a:xfrm>
                <a:custGeom>
                  <a:avLst/>
                  <a:gdLst>
                    <a:gd name="T0" fmla="*/ 0 w 151"/>
                    <a:gd name="T1" fmla="*/ 0 h 115"/>
                    <a:gd name="T2" fmla="*/ 0 w 151"/>
                    <a:gd name="T3" fmla="*/ 0 h 115"/>
                    <a:gd name="T4" fmla="*/ 0 w 151"/>
                    <a:gd name="T5" fmla="*/ 0 h 115"/>
                    <a:gd name="T6" fmla="*/ 0 w 151"/>
                    <a:gd name="T7" fmla="*/ 0 h 115"/>
                    <a:gd name="T8" fmla="*/ 0 w 151"/>
                    <a:gd name="T9" fmla="*/ 0 h 115"/>
                    <a:gd name="T10" fmla="*/ 0 w 151"/>
                    <a:gd name="T11" fmla="*/ 0 h 115"/>
                    <a:gd name="T12" fmla="*/ 0 w 151"/>
                    <a:gd name="T13" fmla="*/ 0 h 115"/>
                    <a:gd name="T14" fmla="*/ 0 w 151"/>
                    <a:gd name="T15" fmla="*/ 0 h 115"/>
                    <a:gd name="T16" fmla="*/ 0 w 151"/>
                    <a:gd name="T17" fmla="*/ 0 h 115"/>
                    <a:gd name="T18" fmla="*/ 0 w 151"/>
                    <a:gd name="T19" fmla="*/ 0 h 115"/>
                    <a:gd name="T20" fmla="*/ 0 w 151"/>
                    <a:gd name="T21" fmla="*/ 0 h 115"/>
                    <a:gd name="T22" fmla="*/ 0 w 151"/>
                    <a:gd name="T23" fmla="*/ 0 h 115"/>
                    <a:gd name="T24" fmla="*/ 0 w 151"/>
                    <a:gd name="T25" fmla="*/ 0 h 115"/>
                    <a:gd name="T26" fmla="*/ 0 w 151"/>
                    <a:gd name="T27" fmla="*/ 0 h 115"/>
                    <a:gd name="T28" fmla="*/ 0 w 151"/>
                    <a:gd name="T29" fmla="*/ 0 h 115"/>
                    <a:gd name="T30" fmla="*/ 0 w 151"/>
                    <a:gd name="T31" fmla="*/ 0 h 115"/>
                    <a:gd name="T32" fmla="*/ 0 w 151"/>
                    <a:gd name="T33" fmla="*/ 0 h 115"/>
                    <a:gd name="T34" fmla="*/ 0 w 151"/>
                    <a:gd name="T35" fmla="*/ 0 h 115"/>
                    <a:gd name="T36" fmla="*/ 0 w 151"/>
                    <a:gd name="T37" fmla="*/ 0 h 115"/>
                    <a:gd name="T38" fmla="*/ 0 w 151"/>
                    <a:gd name="T39" fmla="*/ 0 h 115"/>
                    <a:gd name="T40" fmla="*/ 0 w 151"/>
                    <a:gd name="T41" fmla="*/ 0 h 115"/>
                    <a:gd name="T42" fmla="*/ 0 w 151"/>
                    <a:gd name="T43" fmla="*/ 0 h 115"/>
                    <a:gd name="T44" fmla="*/ 0 w 151"/>
                    <a:gd name="T45" fmla="*/ 0 h 115"/>
                    <a:gd name="T46" fmla="*/ 0 w 151"/>
                    <a:gd name="T47" fmla="*/ 0 h 115"/>
                    <a:gd name="T48" fmla="*/ 0 w 151"/>
                    <a:gd name="T49" fmla="*/ 0 h 115"/>
                    <a:gd name="T50" fmla="*/ 0 w 151"/>
                    <a:gd name="T51" fmla="*/ 0 h 115"/>
                    <a:gd name="T52" fmla="*/ 0 w 151"/>
                    <a:gd name="T53" fmla="*/ 0 h 115"/>
                    <a:gd name="T54" fmla="*/ 0 w 151"/>
                    <a:gd name="T55" fmla="*/ 0 h 115"/>
                    <a:gd name="T56" fmla="*/ 0 w 151"/>
                    <a:gd name="T57" fmla="*/ 0 h 115"/>
                    <a:gd name="T58" fmla="*/ 0 w 151"/>
                    <a:gd name="T59" fmla="*/ 0 h 115"/>
                    <a:gd name="T60" fmla="*/ 0 w 151"/>
                    <a:gd name="T61" fmla="*/ 0 h 115"/>
                    <a:gd name="T62" fmla="*/ 0 w 151"/>
                    <a:gd name="T63" fmla="*/ 0 h 115"/>
                    <a:gd name="T64" fmla="*/ 0 w 151"/>
                    <a:gd name="T65" fmla="*/ 0 h 115"/>
                    <a:gd name="T66" fmla="*/ 0 w 151"/>
                    <a:gd name="T67" fmla="*/ 0 h 115"/>
                    <a:gd name="T68" fmla="*/ 0 w 151"/>
                    <a:gd name="T69" fmla="*/ 0 h 115"/>
                    <a:gd name="T70" fmla="*/ 0 w 151"/>
                    <a:gd name="T71" fmla="*/ 0 h 115"/>
                    <a:gd name="T72" fmla="*/ 0 w 151"/>
                    <a:gd name="T73" fmla="*/ 0 h 115"/>
                    <a:gd name="T74" fmla="*/ 0 w 151"/>
                    <a:gd name="T75" fmla="*/ 0 h 115"/>
                    <a:gd name="T76" fmla="*/ 0 w 151"/>
                    <a:gd name="T77" fmla="*/ 0 h 115"/>
                    <a:gd name="T78" fmla="*/ 0 w 151"/>
                    <a:gd name="T79" fmla="*/ 0 h 115"/>
                    <a:gd name="T80" fmla="*/ 0 w 151"/>
                    <a:gd name="T81" fmla="*/ 0 h 115"/>
                    <a:gd name="T82" fmla="*/ 0 w 151"/>
                    <a:gd name="T83" fmla="*/ 0 h 115"/>
                    <a:gd name="T84" fmla="*/ 0 w 151"/>
                    <a:gd name="T85" fmla="*/ 0 h 115"/>
                    <a:gd name="T86" fmla="*/ 0 w 151"/>
                    <a:gd name="T87" fmla="*/ 0 h 115"/>
                    <a:gd name="T88" fmla="*/ 0 w 151"/>
                    <a:gd name="T89" fmla="*/ 0 h 115"/>
                    <a:gd name="T90" fmla="*/ 0 w 151"/>
                    <a:gd name="T91" fmla="*/ 0 h 11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5"/>
                    <a:gd name="T140" fmla="*/ 151 w 151"/>
                    <a:gd name="T141" fmla="*/ 115 h 11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5">
                      <a:moveTo>
                        <a:pt x="28" y="0"/>
                      </a:moveTo>
                      <a:lnTo>
                        <a:pt x="22" y="0"/>
                      </a:lnTo>
                      <a:lnTo>
                        <a:pt x="18" y="2"/>
                      </a:lnTo>
                      <a:lnTo>
                        <a:pt x="14" y="6"/>
                      </a:lnTo>
                      <a:lnTo>
                        <a:pt x="12" y="10"/>
                      </a:lnTo>
                      <a:lnTo>
                        <a:pt x="0" y="82"/>
                      </a:lnTo>
                      <a:lnTo>
                        <a:pt x="0" y="88"/>
                      </a:lnTo>
                      <a:lnTo>
                        <a:pt x="2" y="92"/>
                      </a:lnTo>
                      <a:lnTo>
                        <a:pt x="6" y="96"/>
                      </a:lnTo>
                      <a:lnTo>
                        <a:pt x="12" y="98"/>
                      </a:lnTo>
                      <a:lnTo>
                        <a:pt x="123" y="115"/>
                      </a:lnTo>
                      <a:lnTo>
                        <a:pt x="129" y="115"/>
                      </a:lnTo>
                      <a:lnTo>
                        <a:pt x="133" y="113"/>
                      </a:lnTo>
                      <a:lnTo>
                        <a:pt x="137" y="109"/>
                      </a:lnTo>
                      <a:lnTo>
                        <a:pt x="139" y="106"/>
                      </a:lnTo>
                      <a:lnTo>
                        <a:pt x="151" y="34"/>
                      </a:lnTo>
                      <a:lnTo>
                        <a:pt x="151" y="28"/>
                      </a:lnTo>
                      <a:lnTo>
                        <a:pt x="149" y="22"/>
                      </a:lnTo>
                      <a:lnTo>
                        <a:pt x="145" y="20"/>
                      </a:lnTo>
                      <a:lnTo>
                        <a:pt x="139" y="18"/>
                      </a:lnTo>
                      <a:lnTo>
                        <a:pt x="28" y="0"/>
                      </a:lnTo>
                      <a:close/>
                      <a:moveTo>
                        <a:pt x="121" y="42"/>
                      </a:moveTo>
                      <a:lnTo>
                        <a:pt x="119" y="54"/>
                      </a:lnTo>
                      <a:lnTo>
                        <a:pt x="117" y="64"/>
                      </a:lnTo>
                      <a:lnTo>
                        <a:pt x="115" y="76"/>
                      </a:lnTo>
                      <a:lnTo>
                        <a:pt x="113" y="86"/>
                      </a:lnTo>
                      <a:lnTo>
                        <a:pt x="106" y="84"/>
                      </a:lnTo>
                      <a:lnTo>
                        <a:pt x="96" y="84"/>
                      </a:lnTo>
                      <a:lnTo>
                        <a:pt x="84" y="82"/>
                      </a:lnTo>
                      <a:lnTo>
                        <a:pt x="72" y="80"/>
                      </a:lnTo>
                      <a:lnTo>
                        <a:pt x="60" y="78"/>
                      </a:lnTo>
                      <a:lnTo>
                        <a:pt x="48" y="76"/>
                      </a:lnTo>
                      <a:lnTo>
                        <a:pt x="38" y="76"/>
                      </a:lnTo>
                      <a:lnTo>
                        <a:pt x="30" y="74"/>
                      </a:lnTo>
                      <a:lnTo>
                        <a:pt x="32" y="62"/>
                      </a:lnTo>
                      <a:lnTo>
                        <a:pt x="34" y="50"/>
                      </a:lnTo>
                      <a:lnTo>
                        <a:pt x="34" y="40"/>
                      </a:lnTo>
                      <a:lnTo>
                        <a:pt x="36" y="28"/>
                      </a:lnTo>
                      <a:lnTo>
                        <a:pt x="44" y="30"/>
                      </a:lnTo>
                      <a:lnTo>
                        <a:pt x="56" y="32"/>
                      </a:lnTo>
                      <a:lnTo>
                        <a:pt x="68" y="34"/>
                      </a:lnTo>
                      <a:lnTo>
                        <a:pt x="80" y="36"/>
                      </a:lnTo>
                      <a:lnTo>
                        <a:pt x="92" y="38"/>
                      </a:lnTo>
                      <a:lnTo>
                        <a:pt x="104" y="40"/>
                      </a:lnTo>
                      <a:lnTo>
                        <a:pt x="113" y="40"/>
                      </a:lnTo>
                      <a:lnTo>
                        <a:pt x="12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6" name="Freeform 79"/>
                <p:cNvSpPr>
                  <a:spLocks noEditPoints="1"/>
                </p:cNvSpPr>
                <p:nvPr/>
              </p:nvSpPr>
              <p:spPr bwMode="auto">
                <a:xfrm>
                  <a:off x="5105" y="1157"/>
                  <a:ext cx="61" cy="48"/>
                </a:xfrm>
                <a:custGeom>
                  <a:avLst/>
                  <a:gdLst>
                    <a:gd name="T0" fmla="*/ 0 w 152"/>
                    <a:gd name="T1" fmla="*/ 0 h 117"/>
                    <a:gd name="T2" fmla="*/ 0 w 152"/>
                    <a:gd name="T3" fmla="*/ 0 h 117"/>
                    <a:gd name="T4" fmla="*/ 0 w 152"/>
                    <a:gd name="T5" fmla="*/ 0 h 117"/>
                    <a:gd name="T6" fmla="*/ 0 w 152"/>
                    <a:gd name="T7" fmla="*/ 0 h 117"/>
                    <a:gd name="T8" fmla="*/ 0 w 152"/>
                    <a:gd name="T9" fmla="*/ 0 h 117"/>
                    <a:gd name="T10" fmla="*/ 0 w 152"/>
                    <a:gd name="T11" fmla="*/ 0 h 117"/>
                    <a:gd name="T12" fmla="*/ 0 w 152"/>
                    <a:gd name="T13" fmla="*/ 0 h 117"/>
                    <a:gd name="T14" fmla="*/ 0 w 152"/>
                    <a:gd name="T15" fmla="*/ 0 h 117"/>
                    <a:gd name="T16" fmla="*/ 0 w 152"/>
                    <a:gd name="T17" fmla="*/ 0 h 117"/>
                    <a:gd name="T18" fmla="*/ 0 w 152"/>
                    <a:gd name="T19" fmla="*/ 0 h 117"/>
                    <a:gd name="T20" fmla="*/ 0 w 152"/>
                    <a:gd name="T21" fmla="*/ 0 h 117"/>
                    <a:gd name="T22" fmla="*/ 0 w 152"/>
                    <a:gd name="T23" fmla="*/ 0 h 117"/>
                    <a:gd name="T24" fmla="*/ 0 w 152"/>
                    <a:gd name="T25" fmla="*/ 0 h 117"/>
                    <a:gd name="T26" fmla="*/ 0 w 152"/>
                    <a:gd name="T27" fmla="*/ 0 h 117"/>
                    <a:gd name="T28" fmla="*/ 0 w 152"/>
                    <a:gd name="T29" fmla="*/ 0 h 117"/>
                    <a:gd name="T30" fmla="*/ 0 w 152"/>
                    <a:gd name="T31" fmla="*/ 0 h 117"/>
                    <a:gd name="T32" fmla="*/ 0 w 152"/>
                    <a:gd name="T33" fmla="*/ 0 h 117"/>
                    <a:gd name="T34" fmla="*/ 0 w 152"/>
                    <a:gd name="T35" fmla="*/ 0 h 117"/>
                    <a:gd name="T36" fmla="*/ 0 w 152"/>
                    <a:gd name="T37" fmla="*/ 0 h 117"/>
                    <a:gd name="T38" fmla="*/ 0 w 152"/>
                    <a:gd name="T39" fmla="*/ 0 h 117"/>
                    <a:gd name="T40" fmla="*/ 0 w 152"/>
                    <a:gd name="T41" fmla="*/ 0 h 117"/>
                    <a:gd name="T42" fmla="*/ 0 w 152"/>
                    <a:gd name="T43" fmla="*/ 0 h 117"/>
                    <a:gd name="T44" fmla="*/ 0 w 152"/>
                    <a:gd name="T45" fmla="*/ 0 h 117"/>
                    <a:gd name="T46" fmla="*/ 0 w 152"/>
                    <a:gd name="T47" fmla="*/ 0 h 117"/>
                    <a:gd name="T48" fmla="*/ 0 w 152"/>
                    <a:gd name="T49" fmla="*/ 0 h 117"/>
                    <a:gd name="T50" fmla="*/ 0 w 152"/>
                    <a:gd name="T51" fmla="*/ 0 h 117"/>
                    <a:gd name="T52" fmla="*/ 0 w 152"/>
                    <a:gd name="T53" fmla="*/ 0 h 117"/>
                    <a:gd name="T54" fmla="*/ 0 w 152"/>
                    <a:gd name="T55" fmla="*/ 0 h 117"/>
                    <a:gd name="T56" fmla="*/ 0 w 152"/>
                    <a:gd name="T57" fmla="*/ 0 h 117"/>
                    <a:gd name="T58" fmla="*/ 0 w 152"/>
                    <a:gd name="T59" fmla="*/ 0 h 117"/>
                    <a:gd name="T60" fmla="*/ 0 w 152"/>
                    <a:gd name="T61" fmla="*/ 0 h 117"/>
                    <a:gd name="T62" fmla="*/ 0 w 152"/>
                    <a:gd name="T63" fmla="*/ 0 h 117"/>
                    <a:gd name="T64" fmla="*/ 0 w 152"/>
                    <a:gd name="T65" fmla="*/ 0 h 117"/>
                    <a:gd name="T66" fmla="*/ 0 w 152"/>
                    <a:gd name="T67" fmla="*/ 0 h 117"/>
                    <a:gd name="T68" fmla="*/ 0 w 152"/>
                    <a:gd name="T69" fmla="*/ 0 h 117"/>
                    <a:gd name="T70" fmla="*/ 0 w 152"/>
                    <a:gd name="T71" fmla="*/ 0 h 117"/>
                    <a:gd name="T72" fmla="*/ 0 w 152"/>
                    <a:gd name="T73" fmla="*/ 0 h 117"/>
                    <a:gd name="T74" fmla="*/ 0 w 152"/>
                    <a:gd name="T75" fmla="*/ 0 h 117"/>
                    <a:gd name="T76" fmla="*/ 0 w 152"/>
                    <a:gd name="T77" fmla="*/ 0 h 117"/>
                    <a:gd name="T78" fmla="*/ 0 w 152"/>
                    <a:gd name="T79" fmla="*/ 0 h 117"/>
                    <a:gd name="T80" fmla="*/ 0 w 152"/>
                    <a:gd name="T81" fmla="*/ 0 h 117"/>
                    <a:gd name="T82" fmla="*/ 0 w 152"/>
                    <a:gd name="T83" fmla="*/ 0 h 117"/>
                    <a:gd name="T84" fmla="*/ 0 w 152"/>
                    <a:gd name="T85" fmla="*/ 0 h 117"/>
                    <a:gd name="T86" fmla="*/ 0 w 152"/>
                    <a:gd name="T87" fmla="*/ 0 h 117"/>
                    <a:gd name="T88" fmla="*/ 0 w 152"/>
                    <a:gd name="T89" fmla="*/ 0 h 117"/>
                    <a:gd name="T90" fmla="*/ 0 w 152"/>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117"/>
                    <a:gd name="T140" fmla="*/ 152 w 152"/>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117">
                      <a:moveTo>
                        <a:pt x="28" y="0"/>
                      </a:moveTo>
                      <a:lnTo>
                        <a:pt x="22" y="0"/>
                      </a:lnTo>
                      <a:lnTo>
                        <a:pt x="18" y="2"/>
                      </a:lnTo>
                      <a:lnTo>
                        <a:pt x="14" y="6"/>
                      </a:lnTo>
                      <a:lnTo>
                        <a:pt x="12" y="12"/>
                      </a:lnTo>
                      <a:lnTo>
                        <a:pt x="0" y="83"/>
                      </a:lnTo>
                      <a:lnTo>
                        <a:pt x="0" y="87"/>
                      </a:lnTo>
                      <a:lnTo>
                        <a:pt x="4" y="93"/>
                      </a:lnTo>
                      <a:lnTo>
                        <a:pt x="6" y="97"/>
                      </a:lnTo>
                      <a:lnTo>
                        <a:pt x="12" y="99"/>
                      </a:lnTo>
                      <a:lnTo>
                        <a:pt x="124" y="117"/>
                      </a:lnTo>
                      <a:lnTo>
                        <a:pt x="130" y="117"/>
                      </a:lnTo>
                      <a:lnTo>
                        <a:pt x="136" y="113"/>
                      </a:lnTo>
                      <a:lnTo>
                        <a:pt x="138" y="111"/>
                      </a:lnTo>
                      <a:lnTo>
                        <a:pt x="140" y="105"/>
                      </a:lnTo>
                      <a:lnTo>
                        <a:pt x="152" y="34"/>
                      </a:lnTo>
                      <a:lnTo>
                        <a:pt x="152" y="28"/>
                      </a:lnTo>
                      <a:lnTo>
                        <a:pt x="150" y="24"/>
                      </a:lnTo>
                      <a:lnTo>
                        <a:pt x="146" y="20"/>
                      </a:lnTo>
                      <a:lnTo>
                        <a:pt x="140" y="18"/>
                      </a:lnTo>
                      <a:lnTo>
                        <a:pt x="28" y="0"/>
                      </a:lnTo>
                      <a:close/>
                      <a:moveTo>
                        <a:pt x="122" y="43"/>
                      </a:moveTo>
                      <a:lnTo>
                        <a:pt x="120" y="53"/>
                      </a:lnTo>
                      <a:lnTo>
                        <a:pt x="120" y="65"/>
                      </a:lnTo>
                      <a:lnTo>
                        <a:pt x="118" y="75"/>
                      </a:lnTo>
                      <a:lnTo>
                        <a:pt x="116" y="87"/>
                      </a:lnTo>
                      <a:lnTo>
                        <a:pt x="108" y="85"/>
                      </a:lnTo>
                      <a:lnTo>
                        <a:pt x="96" y="83"/>
                      </a:lnTo>
                      <a:lnTo>
                        <a:pt x="84" y="81"/>
                      </a:lnTo>
                      <a:lnTo>
                        <a:pt x="72" y="79"/>
                      </a:lnTo>
                      <a:lnTo>
                        <a:pt x="60" y="77"/>
                      </a:lnTo>
                      <a:lnTo>
                        <a:pt x="48" y="75"/>
                      </a:lnTo>
                      <a:lnTo>
                        <a:pt x="38" y="75"/>
                      </a:lnTo>
                      <a:lnTo>
                        <a:pt x="30" y="73"/>
                      </a:lnTo>
                      <a:lnTo>
                        <a:pt x="32" y="63"/>
                      </a:lnTo>
                      <a:lnTo>
                        <a:pt x="34" y="51"/>
                      </a:lnTo>
                      <a:lnTo>
                        <a:pt x="36" y="39"/>
                      </a:lnTo>
                      <a:lnTo>
                        <a:pt x="38" y="30"/>
                      </a:lnTo>
                      <a:lnTo>
                        <a:pt x="46" y="32"/>
                      </a:lnTo>
                      <a:lnTo>
                        <a:pt x="56" y="32"/>
                      </a:lnTo>
                      <a:lnTo>
                        <a:pt x="68" y="34"/>
                      </a:lnTo>
                      <a:lnTo>
                        <a:pt x="80" y="36"/>
                      </a:lnTo>
                      <a:lnTo>
                        <a:pt x="92" y="37"/>
                      </a:lnTo>
                      <a:lnTo>
                        <a:pt x="104" y="39"/>
                      </a:lnTo>
                      <a:lnTo>
                        <a:pt x="114" y="41"/>
                      </a:lnTo>
                      <a:lnTo>
                        <a:pt x="122"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7" name="Freeform 80"/>
                <p:cNvSpPr>
                  <a:spLocks noEditPoints="1"/>
                </p:cNvSpPr>
                <p:nvPr/>
              </p:nvSpPr>
              <p:spPr bwMode="auto">
                <a:xfrm>
                  <a:off x="5174" y="1168"/>
                  <a:ext cx="60" cy="47"/>
                </a:xfrm>
                <a:custGeom>
                  <a:avLst/>
                  <a:gdLst>
                    <a:gd name="T0" fmla="*/ 0 w 149"/>
                    <a:gd name="T1" fmla="*/ 0 h 117"/>
                    <a:gd name="T2" fmla="*/ 0 w 149"/>
                    <a:gd name="T3" fmla="*/ 0 h 117"/>
                    <a:gd name="T4" fmla="*/ 0 w 149"/>
                    <a:gd name="T5" fmla="*/ 0 h 117"/>
                    <a:gd name="T6" fmla="*/ 0 w 149"/>
                    <a:gd name="T7" fmla="*/ 0 h 117"/>
                    <a:gd name="T8" fmla="*/ 0 w 149"/>
                    <a:gd name="T9" fmla="*/ 0 h 117"/>
                    <a:gd name="T10" fmla="*/ 0 w 149"/>
                    <a:gd name="T11" fmla="*/ 0 h 117"/>
                    <a:gd name="T12" fmla="*/ 0 w 149"/>
                    <a:gd name="T13" fmla="*/ 0 h 117"/>
                    <a:gd name="T14" fmla="*/ 0 w 149"/>
                    <a:gd name="T15" fmla="*/ 0 h 117"/>
                    <a:gd name="T16" fmla="*/ 0 w 149"/>
                    <a:gd name="T17" fmla="*/ 0 h 117"/>
                    <a:gd name="T18" fmla="*/ 0 w 149"/>
                    <a:gd name="T19" fmla="*/ 0 h 117"/>
                    <a:gd name="T20" fmla="*/ 0 w 149"/>
                    <a:gd name="T21" fmla="*/ 0 h 117"/>
                    <a:gd name="T22" fmla="*/ 0 w 149"/>
                    <a:gd name="T23" fmla="*/ 0 h 117"/>
                    <a:gd name="T24" fmla="*/ 0 w 149"/>
                    <a:gd name="T25" fmla="*/ 0 h 117"/>
                    <a:gd name="T26" fmla="*/ 0 w 149"/>
                    <a:gd name="T27" fmla="*/ 0 h 117"/>
                    <a:gd name="T28" fmla="*/ 0 w 149"/>
                    <a:gd name="T29" fmla="*/ 0 h 117"/>
                    <a:gd name="T30" fmla="*/ 0 w 149"/>
                    <a:gd name="T31" fmla="*/ 0 h 117"/>
                    <a:gd name="T32" fmla="*/ 0 w 149"/>
                    <a:gd name="T33" fmla="*/ 0 h 117"/>
                    <a:gd name="T34" fmla="*/ 0 w 149"/>
                    <a:gd name="T35" fmla="*/ 0 h 117"/>
                    <a:gd name="T36" fmla="*/ 0 w 149"/>
                    <a:gd name="T37" fmla="*/ 0 h 117"/>
                    <a:gd name="T38" fmla="*/ 0 w 149"/>
                    <a:gd name="T39" fmla="*/ 0 h 117"/>
                    <a:gd name="T40" fmla="*/ 0 w 149"/>
                    <a:gd name="T41" fmla="*/ 0 h 117"/>
                    <a:gd name="T42" fmla="*/ 0 w 149"/>
                    <a:gd name="T43" fmla="*/ 0 h 117"/>
                    <a:gd name="T44" fmla="*/ 0 w 149"/>
                    <a:gd name="T45" fmla="*/ 0 h 117"/>
                    <a:gd name="T46" fmla="*/ 0 w 149"/>
                    <a:gd name="T47" fmla="*/ 0 h 117"/>
                    <a:gd name="T48" fmla="*/ 0 w 149"/>
                    <a:gd name="T49" fmla="*/ 0 h 117"/>
                    <a:gd name="T50" fmla="*/ 0 w 149"/>
                    <a:gd name="T51" fmla="*/ 0 h 117"/>
                    <a:gd name="T52" fmla="*/ 0 w 149"/>
                    <a:gd name="T53" fmla="*/ 0 h 117"/>
                    <a:gd name="T54" fmla="*/ 0 w 149"/>
                    <a:gd name="T55" fmla="*/ 0 h 117"/>
                    <a:gd name="T56" fmla="*/ 0 w 149"/>
                    <a:gd name="T57" fmla="*/ 0 h 117"/>
                    <a:gd name="T58" fmla="*/ 0 w 149"/>
                    <a:gd name="T59" fmla="*/ 0 h 117"/>
                    <a:gd name="T60" fmla="*/ 0 w 149"/>
                    <a:gd name="T61" fmla="*/ 0 h 117"/>
                    <a:gd name="T62" fmla="*/ 0 w 149"/>
                    <a:gd name="T63" fmla="*/ 0 h 117"/>
                    <a:gd name="T64" fmla="*/ 0 w 149"/>
                    <a:gd name="T65" fmla="*/ 0 h 117"/>
                    <a:gd name="T66" fmla="*/ 0 w 149"/>
                    <a:gd name="T67" fmla="*/ 0 h 117"/>
                    <a:gd name="T68" fmla="*/ 0 w 149"/>
                    <a:gd name="T69" fmla="*/ 0 h 117"/>
                    <a:gd name="T70" fmla="*/ 0 w 149"/>
                    <a:gd name="T71" fmla="*/ 0 h 117"/>
                    <a:gd name="T72" fmla="*/ 0 w 149"/>
                    <a:gd name="T73" fmla="*/ 0 h 117"/>
                    <a:gd name="T74" fmla="*/ 0 w 149"/>
                    <a:gd name="T75" fmla="*/ 0 h 117"/>
                    <a:gd name="T76" fmla="*/ 0 w 149"/>
                    <a:gd name="T77" fmla="*/ 0 h 117"/>
                    <a:gd name="T78" fmla="*/ 0 w 149"/>
                    <a:gd name="T79" fmla="*/ 0 h 117"/>
                    <a:gd name="T80" fmla="*/ 0 w 149"/>
                    <a:gd name="T81" fmla="*/ 0 h 117"/>
                    <a:gd name="T82" fmla="*/ 0 w 149"/>
                    <a:gd name="T83" fmla="*/ 0 h 117"/>
                    <a:gd name="T84" fmla="*/ 0 w 149"/>
                    <a:gd name="T85" fmla="*/ 0 h 117"/>
                    <a:gd name="T86" fmla="*/ 0 w 149"/>
                    <a:gd name="T87" fmla="*/ 0 h 117"/>
                    <a:gd name="T88" fmla="*/ 0 w 149"/>
                    <a:gd name="T89" fmla="*/ 0 h 117"/>
                    <a:gd name="T90" fmla="*/ 0 w 149"/>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9"/>
                    <a:gd name="T139" fmla="*/ 0 h 117"/>
                    <a:gd name="T140" fmla="*/ 149 w 149"/>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9" h="117">
                      <a:moveTo>
                        <a:pt x="26" y="0"/>
                      </a:moveTo>
                      <a:lnTo>
                        <a:pt x="20" y="0"/>
                      </a:lnTo>
                      <a:lnTo>
                        <a:pt x="16" y="2"/>
                      </a:lnTo>
                      <a:lnTo>
                        <a:pt x="12" y="6"/>
                      </a:lnTo>
                      <a:lnTo>
                        <a:pt x="10" y="11"/>
                      </a:lnTo>
                      <a:lnTo>
                        <a:pt x="0" y="83"/>
                      </a:lnTo>
                      <a:lnTo>
                        <a:pt x="0" y="89"/>
                      </a:lnTo>
                      <a:lnTo>
                        <a:pt x="2" y="93"/>
                      </a:lnTo>
                      <a:lnTo>
                        <a:pt x="6" y="97"/>
                      </a:lnTo>
                      <a:lnTo>
                        <a:pt x="10" y="99"/>
                      </a:lnTo>
                      <a:lnTo>
                        <a:pt x="124" y="117"/>
                      </a:lnTo>
                      <a:lnTo>
                        <a:pt x="128" y="117"/>
                      </a:lnTo>
                      <a:lnTo>
                        <a:pt x="134" y="115"/>
                      </a:lnTo>
                      <a:lnTo>
                        <a:pt x="138" y="111"/>
                      </a:lnTo>
                      <a:lnTo>
                        <a:pt x="140" y="105"/>
                      </a:lnTo>
                      <a:lnTo>
                        <a:pt x="149" y="33"/>
                      </a:lnTo>
                      <a:lnTo>
                        <a:pt x="149" y="29"/>
                      </a:lnTo>
                      <a:lnTo>
                        <a:pt x="147" y="23"/>
                      </a:lnTo>
                      <a:lnTo>
                        <a:pt x="144" y="19"/>
                      </a:lnTo>
                      <a:lnTo>
                        <a:pt x="140" y="17"/>
                      </a:lnTo>
                      <a:lnTo>
                        <a:pt x="26" y="0"/>
                      </a:lnTo>
                      <a:close/>
                      <a:moveTo>
                        <a:pt x="122" y="43"/>
                      </a:moveTo>
                      <a:lnTo>
                        <a:pt x="120" y="53"/>
                      </a:lnTo>
                      <a:lnTo>
                        <a:pt x="118" y="65"/>
                      </a:lnTo>
                      <a:lnTo>
                        <a:pt x="116" y="77"/>
                      </a:lnTo>
                      <a:lnTo>
                        <a:pt x="114" y="87"/>
                      </a:lnTo>
                      <a:lnTo>
                        <a:pt x="106" y="85"/>
                      </a:lnTo>
                      <a:lnTo>
                        <a:pt x="96" y="85"/>
                      </a:lnTo>
                      <a:lnTo>
                        <a:pt x="84" y="83"/>
                      </a:lnTo>
                      <a:lnTo>
                        <a:pt x="72" y="81"/>
                      </a:lnTo>
                      <a:lnTo>
                        <a:pt x="60" y="79"/>
                      </a:lnTo>
                      <a:lnTo>
                        <a:pt x="48" y="77"/>
                      </a:lnTo>
                      <a:lnTo>
                        <a:pt x="36" y="75"/>
                      </a:lnTo>
                      <a:lnTo>
                        <a:pt x="28" y="73"/>
                      </a:lnTo>
                      <a:lnTo>
                        <a:pt x="30" y="63"/>
                      </a:lnTo>
                      <a:lnTo>
                        <a:pt x="32" y="51"/>
                      </a:lnTo>
                      <a:lnTo>
                        <a:pt x="34" y="41"/>
                      </a:lnTo>
                      <a:lnTo>
                        <a:pt x="36" y="29"/>
                      </a:lnTo>
                      <a:lnTo>
                        <a:pt x="44" y="31"/>
                      </a:lnTo>
                      <a:lnTo>
                        <a:pt x="54" y="33"/>
                      </a:lnTo>
                      <a:lnTo>
                        <a:pt x="66" y="35"/>
                      </a:lnTo>
                      <a:lnTo>
                        <a:pt x="78" y="37"/>
                      </a:lnTo>
                      <a:lnTo>
                        <a:pt x="90" y="39"/>
                      </a:lnTo>
                      <a:lnTo>
                        <a:pt x="102" y="41"/>
                      </a:lnTo>
                      <a:lnTo>
                        <a:pt x="114" y="41"/>
                      </a:lnTo>
                      <a:lnTo>
                        <a:pt x="122"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8" name="Freeform 81"/>
                <p:cNvSpPr>
                  <a:spLocks noEditPoints="1"/>
                </p:cNvSpPr>
                <p:nvPr/>
              </p:nvSpPr>
              <p:spPr bwMode="auto">
                <a:xfrm>
                  <a:off x="5241" y="1179"/>
                  <a:ext cx="62" cy="46"/>
                </a:xfrm>
                <a:custGeom>
                  <a:avLst/>
                  <a:gdLst>
                    <a:gd name="T0" fmla="*/ 0 w 151"/>
                    <a:gd name="T1" fmla="*/ 0 h 116"/>
                    <a:gd name="T2" fmla="*/ 0 w 151"/>
                    <a:gd name="T3" fmla="*/ 0 h 116"/>
                    <a:gd name="T4" fmla="*/ 0 w 151"/>
                    <a:gd name="T5" fmla="*/ 0 h 116"/>
                    <a:gd name="T6" fmla="*/ 0 w 151"/>
                    <a:gd name="T7" fmla="*/ 0 h 116"/>
                    <a:gd name="T8" fmla="*/ 0 w 151"/>
                    <a:gd name="T9" fmla="*/ 0 h 116"/>
                    <a:gd name="T10" fmla="*/ 0 w 151"/>
                    <a:gd name="T11" fmla="*/ 0 h 116"/>
                    <a:gd name="T12" fmla="*/ 0 w 151"/>
                    <a:gd name="T13" fmla="*/ 0 h 116"/>
                    <a:gd name="T14" fmla="*/ 0 w 151"/>
                    <a:gd name="T15" fmla="*/ 0 h 116"/>
                    <a:gd name="T16" fmla="*/ 0 w 151"/>
                    <a:gd name="T17" fmla="*/ 0 h 116"/>
                    <a:gd name="T18" fmla="*/ 0 w 151"/>
                    <a:gd name="T19" fmla="*/ 0 h 116"/>
                    <a:gd name="T20" fmla="*/ 0 w 151"/>
                    <a:gd name="T21" fmla="*/ 0 h 116"/>
                    <a:gd name="T22" fmla="*/ 0 w 151"/>
                    <a:gd name="T23" fmla="*/ 0 h 116"/>
                    <a:gd name="T24" fmla="*/ 0 w 151"/>
                    <a:gd name="T25" fmla="*/ 0 h 116"/>
                    <a:gd name="T26" fmla="*/ 0 w 151"/>
                    <a:gd name="T27" fmla="*/ 0 h 116"/>
                    <a:gd name="T28" fmla="*/ 0 w 151"/>
                    <a:gd name="T29" fmla="*/ 0 h 116"/>
                    <a:gd name="T30" fmla="*/ 0 w 151"/>
                    <a:gd name="T31" fmla="*/ 0 h 116"/>
                    <a:gd name="T32" fmla="*/ 0 w 151"/>
                    <a:gd name="T33" fmla="*/ 0 h 116"/>
                    <a:gd name="T34" fmla="*/ 0 w 151"/>
                    <a:gd name="T35" fmla="*/ 0 h 116"/>
                    <a:gd name="T36" fmla="*/ 0 w 151"/>
                    <a:gd name="T37" fmla="*/ 0 h 116"/>
                    <a:gd name="T38" fmla="*/ 0 w 151"/>
                    <a:gd name="T39" fmla="*/ 0 h 116"/>
                    <a:gd name="T40" fmla="*/ 0 w 151"/>
                    <a:gd name="T41" fmla="*/ 0 h 116"/>
                    <a:gd name="T42" fmla="*/ 0 w 151"/>
                    <a:gd name="T43" fmla="*/ 0 h 116"/>
                    <a:gd name="T44" fmla="*/ 0 w 151"/>
                    <a:gd name="T45" fmla="*/ 0 h 116"/>
                    <a:gd name="T46" fmla="*/ 0 w 151"/>
                    <a:gd name="T47" fmla="*/ 0 h 116"/>
                    <a:gd name="T48" fmla="*/ 0 w 151"/>
                    <a:gd name="T49" fmla="*/ 0 h 116"/>
                    <a:gd name="T50" fmla="*/ 0 w 151"/>
                    <a:gd name="T51" fmla="*/ 0 h 116"/>
                    <a:gd name="T52" fmla="*/ 0 w 151"/>
                    <a:gd name="T53" fmla="*/ 0 h 116"/>
                    <a:gd name="T54" fmla="*/ 0 w 151"/>
                    <a:gd name="T55" fmla="*/ 0 h 116"/>
                    <a:gd name="T56" fmla="*/ 0 w 151"/>
                    <a:gd name="T57" fmla="*/ 0 h 116"/>
                    <a:gd name="T58" fmla="*/ 0 w 151"/>
                    <a:gd name="T59" fmla="*/ 0 h 116"/>
                    <a:gd name="T60" fmla="*/ 0 w 151"/>
                    <a:gd name="T61" fmla="*/ 0 h 116"/>
                    <a:gd name="T62" fmla="*/ 0 w 151"/>
                    <a:gd name="T63" fmla="*/ 0 h 116"/>
                    <a:gd name="T64" fmla="*/ 0 w 151"/>
                    <a:gd name="T65" fmla="*/ 0 h 116"/>
                    <a:gd name="T66" fmla="*/ 0 w 151"/>
                    <a:gd name="T67" fmla="*/ 0 h 116"/>
                    <a:gd name="T68" fmla="*/ 0 w 151"/>
                    <a:gd name="T69" fmla="*/ 0 h 116"/>
                    <a:gd name="T70" fmla="*/ 0 w 151"/>
                    <a:gd name="T71" fmla="*/ 0 h 116"/>
                    <a:gd name="T72" fmla="*/ 0 w 151"/>
                    <a:gd name="T73" fmla="*/ 0 h 116"/>
                    <a:gd name="T74" fmla="*/ 0 w 151"/>
                    <a:gd name="T75" fmla="*/ 0 h 116"/>
                    <a:gd name="T76" fmla="*/ 0 w 151"/>
                    <a:gd name="T77" fmla="*/ 0 h 116"/>
                    <a:gd name="T78" fmla="*/ 0 w 151"/>
                    <a:gd name="T79" fmla="*/ 0 h 116"/>
                    <a:gd name="T80" fmla="*/ 0 w 151"/>
                    <a:gd name="T81" fmla="*/ 0 h 116"/>
                    <a:gd name="T82" fmla="*/ 0 w 151"/>
                    <a:gd name="T83" fmla="*/ 0 h 116"/>
                    <a:gd name="T84" fmla="*/ 0 w 151"/>
                    <a:gd name="T85" fmla="*/ 0 h 116"/>
                    <a:gd name="T86" fmla="*/ 0 w 151"/>
                    <a:gd name="T87" fmla="*/ 0 h 116"/>
                    <a:gd name="T88" fmla="*/ 0 w 151"/>
                    <a:gd name="T89" fmla="*/ 0 h 116"/>
                    <a:gd name="T90" fmla="*/ 0 w 151"/>
                    <a:gd name="T91" fmla="*/ 0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6"/>
                    <a:gd name="T140" fmla="*/ 151 w 151"/>
                    <a:gd name="T141" fmla="*/ 116 h 11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6">
                      <a:moveTo>
                        <a:pt x="28" y="0"/>
                      </a:moveTo>
                      <a:lnTo>
                        <a:pt x="22" y="0"/>
                      </a:lnTo>
                      <a:lnTo>
                        <a:pt x="18" y="2"/>
                      </a:lnTo>
                      <a:lnTo>
                        <a:pt x="14" y="6"/>
                      </a:lnTo>
                      <a:lnTo>
                        <a:pt x="12" y="12"/>
                      </a:lnTo>
                      <a:lnTo>
                        <a:pt x="0" y="84"/>
                      </a:lnTo>
                      <a:lnTo>
                        <a:pt x="0" y="88"/>
                      </a:lnTo>
                      <a:lnTo>
                        <a:pt x="2" y="94"/>
                      </a:lnTo>
                      <a:lnTo>
                        <a:pt x="6" y="96"/>
                      </a:lnTo>
                      <a:lnTo>
                        <a:pt x="12" y="98"/>
                      </a:lnTo>
                      <a:lnTo>
                        <a:pt x="124" y="116"/>
                      </a:lnTo>
                      <a:lnTo>
                        <a:pt x="130" y="116"/>
                      </a:lnTo>
                      <a:lnTo>
                        <a:pt x="133" y="114"/>
                      </a:lnTo>
                      <a:lnTo>
                        <a:pt x="137" y="110"/>
                      </a:lnTo>
                      <a:lnTo>
                        <a:pt x="139" y="106"/>
                      </a:lnTo>
                      <a:lnTo>
                        <a:pt x="151" y="34"/>
                      </a:lnTo>
                      <a:lnTo>
                        <a:pt x="151" y="28"/>
                      </a:lnTo>
                      <a:lnTo>
                        <a:pt x="149" y="22"/>
                      </a:lnTo>
                      <a:lnTo>
                        <a:pt x="145" y="20"/>
                      </a:lnTo>
                      <a:lnTo>
                        <a:pt x="139" y="18"/>
                      </a:lnTo>
                      <a:lnTo>
                        <a:pt x="28" y="0"/>
                      </a:lnTo>
                      <a:close/>
                      <a:moveTo>
                        <a:pt x="122" y="42"/>
                      </a:moveTo>
                      <a:lnTo>
                        <a:pt x="120" y="54"/>
                      </a:lnTo>
                      <a:lnTo>
                        <a:pt x="118" y="64"/>
                      </a:lnTo>
                      <a:lnTo>
                        <a:pt x="116" y="76"/>
                      </a:lnTo>
                      <a:lnTo>
                        <a:pt x="114" y="88"/>
                      </a:lnTo>
                      <a:lnTo>
                        <a:pt x="106" y="86"/>
                      </a:lnTo>
                      <a:lnTo>
                        <a:pt x="96" y="84"/>
                      </a:lnTo>
                      <a:lnTo>
                        <a:pt x="84" y="82"/>
                      </a:lnTo>
                      <a:lnTo>
                        <a:pt x="72" y="80"/>
                      </a:lnTo>
                      <a:lnTo>
                        <a:pt x="60" y="78"/>
                      </a:lnTo>
                      <a:lnTo>
                        <a:pt x="48" y="76"/>
                      </a:lnTo>
                      <a:lnTo>
                        <a:pt x="38" y="76"/>
                      </a:lnTo>
                      <a:lnTo>
                        <a:pt x="30" y="74"/>
                      </a:lnTo>
                      <a:lnTo>
                        <a:pt x="32" y="62"/>
                      </a:lnTo>
                      <a:lnTo>
                        <a:pt x="34" y="52"/>
                      </a:lnTo>
                      <a:lnTo>
                        <a:pt x="34" y="40"/>
                      </a:lnTo>
                      <a:lnTo>
                        <a:pt x="36" y="30"/>
                      </a:lnTo>
                      <a:lnTo>
                        <a:pt x="44" y="32"/>
                      </a:lnTo>
                      <a:lnTo>
                        <a:pt x="54" y="32"/>
                      </a:lnTo>
                      <a:lnTo>
                        <a:pt x="66" y="34"/>
                      </a:lnTo>
                      <a:lnTo>
                        <a:pt x="80" y="36"/>
                      </a:lnTo>
                      <a:lnTo>
                        <a:pt x="92" y="38"/>
                      </a:lnTo>
                      <a:lnTo>
                        <a:pt x="104" y="40"/>
                      </a:lnTo>
                      <a:lnTo>
                        <a:pt x="114" y="40"/>
                      </a:lnTo>
                      <a:lnTo>
                        <a:pt x="12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9" name="Freeform 82"/>
                <p:cNvSpPr>
                  <a:spLocks noEditPoints="1"/>
                </p:cNvSpPr>
                <p:nvPr/>
              </p:nvSpPr>
              <p:spPr bwMode="auto">
                <a:xfrm>
                  <a:off x="5097" y="1208"/>
                  <a:ext cx="61" cy="47"/>
                </a:xfrm>
                <a:custGeom>
                  <a:avLst/>
                  <a:gdLst>
                    <a:gd name="T0" fmla="*/ 0 w 151"/>
                    <a:gd name="T1" fmla="*/ 0 h 117"/>
                    <a:gd name="T2" fmla="*/ 0 w 151"/>
                    <a:gd name="T3" fmla="*/ 0 h 117"/>
                    <a:gd name="T4" fmla="*/ 0 w 151"/>
                    <a:gd name="T5" fmla="*/ 0 h 117"/>
                    <a:gd name="T6" fmla="*/ 0 w 151"/>
                    <a:gd name="T7" fmla="*/ 0 h 117"/>
                    <a:gd name="T8" fmla="*/ 0 w 151"/>
                    <a:gd name="T9" fmla="*/ 0 h 117"/>
                    <a:gd name="T10" fmla="*/ 0 w 151"/>
                    <a:gd name="T11" fmla="*/ 0 h 117"/>
                    <a:gd name="T12" fmla="*/ 0 w 151"/>
                    <a:gd name="T13" fmla="*/ 0 h 117"/>
                    <a:gd name="T14" fmla="*/ 0 w 151"/>
                    <a:gd name="T15" fmla="*/ 0 h 117"/>
                    <a:gd name="T16" fmla="*/ 0 w 151"/>
                    <a:gd name="T17" fmla="*/ 0 h 117"/>
                    <a:gd name="T18" fmla="*/ 0 w 151"/>
                    <a:gd name="T19" fmla="*/ 0 h 117"/>
                    <a:gd name="T20" fmla="*/ 0 w 151"/>
                    <a:gd name="T21" fmla="*/ 0 h 117"/>
                    <a:gd name="T22" fmla="*/ 0 w 151"/>
                    <a:gd name="T23" fmla="*/ 0 h 117"/>
                    <a:gd name="T24" fmla="*/ 0 w 151"/>
                    <a:gd name="T25" fmla="*/ 0 h 117"/>
                    <a:gd name="T26" fmla="*/ 0 w 151"/>
                    <a:gd name="T27" fmla="*/ 0 h 117"/>
                    <a:gd name="T28" fmla="*/ 0 w 151"/>
                    <a:gd name="T29" fmla="*/ 0 h 117"/>
                    <a:gd name="T30" fmla="*/ 0 w 151"/>
                    <a:gd name="T31" fmla="*/ 0 h 117"/>
                    <a:gd name="T32" fmla="*/ 0 w 151"/>
                    <a:gd name="T33" fmla="*/ 0 h 117"/>
                    <a:gd name="T34" fmla="*/ 0 w 151"/>
                    <a:gd name="T35" fmla="*/ 0 h 117"/>
                    <a:gd name="T36" fmla="*/ 0 w 151"/>
                    <a:gd name="T37" fmla="*/ 0 h 117"/>
                    <a:gd name="T38" fmla="*/ 0 w 151"/>
                    <a:gd name="T39" fmla="*/ 0 h 117"/>
                    <a:gd name="T40" fmla="*/ 0 w 151"/>
                    <a:gd name="T41" fmla="*/ 0 h 117"/>
                    <a:gd name="T42" fmla="*/ 0 w 151"/>
                    <a:gd name="T43" fmla="*/ 0 h 117"/>
                    <a:gd name="T44" fmla="*/ 0 w 151"/>
                    <a:gd name="T45" fmla="*/ 0 h 117"/>
                    <a:gd name="T46" fmla="*/ 0 w 151"/>
                    <a:gd name="T47" fmla="*/ 0 h 117"/>
                    <a:gd name="T48" fmla="*/ 0 w 151"/>
                    <a:gd name="T49" fmla="*/ 0 h 117"/>
                    <a:gd name="T50" fmla="*/ 0 w 151"/>
                    <a:gd name="T51" fmla="*/ 0 h 117"/>
                    <a:gd name="T52" fmla="*/ 0 w 151"/>
                    <a:gd name="T53" fmla="*/ 0 h 117"/>
                    <a:gd name="T54" fmla="*/ 0 w 151"/>
                    <a:gd name="T55" fmla="*/ 0 h 117"/>
                    <a:gd name="T56" fmla="*/ 0 w 151"/>
                    <a:gd name="T57" fmla="*/ 0 h 117"/>
                    <a:gd name="T58" fmla="*/ 0 w 151"/>
                    <a:gd name="T59" fmla="*/ 0 h 117"/>
                    <a:gd name="T60" fmla="*/ 0 w 151"/>
                    <a:gd name="T61" fmla="*/ 0 h 117"/>
                    <a:gd name="T62" fmla="*/ 0 w 151"/>
                    <a:gd name="T63" fmla="*/ 0 h 117"/>
                    <a:gd name="T64" fmla="*/ 0 w 151"/>
                    <a:gd name="T65" fmla="*/ 0 h 117"/>
                    <a:gd name="T66" fmla="*/ 0 w 151"/>
                    <a:gd name="T67" fmla="*/ 0 h 117"/>
                    <a:gd name="T68" fmla="*/ 0 w 151"/>
                    <a:gd name="T69" fmla="*/ 0 h 117"/>
                    <a:gd name="T70" fmla="*/ 0 w 151"/>
                    <a:gd name="T71" fmla="*/ 0 h 117"/>
                    <a:gd name="T72" fmla="*/ 0 w 151"/>
                    <a:gd name="T73" fmla="*/ 0 h 117"/>
                    <a:gd name="T74" fmla="*/ 0 w 151"/>
                    <a:gd name="T75" fmla="*/ 0 h 117"/>
                    <a:gd name="T76" fmla="*/ 0 w 151"/>
                    <a:gd name="T77" fmla="*/ 0 h 117"/>
                    <a:gd name="T78" fmla="*/ 0 w 151"/>
                    <a:gd name="T79" fmla="*/ 0 h 117"/>
                    <a:gd name="T80" fmla="*/ 0 w 151"/>
                    <a:gd name="T81" fmla="*/ 0 h 117"/>
                    <a:gd name="T82" fmla="*/ 0 w 151"/>
                    <a:gd name="T83" fmla="*/ 0 h 117"/>
                    <a:gd name="T84" fmla="*/ 0 w 151"/>
                    <a:gd name="T85" fmla="*/ 0 h 117"/>
                    <a:gd name="T86" fmla="*/ 0 w 151"/>
                    <a:gd name="T87" fmla="*/ 0 h 117"/>
                    <a:gd name="T88" fmla="*/ 0 w 151"/>
                    <a:gd name="T89" fmla="*/ 0 h 117"/>
                    <a:gd name="T90" fmla="*/ 0 w 151"/>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7"/>
                    <a:gd name="T140" fmla="*/ 151 w 151"/>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7">
                      <a:moveTo>
                        <a:pt x="27" y="0"/>
                      </a:moveTo>
                      <a:lnTo>
                        <a:pt x="21" y="0"/>
                      </a:lnTo>
                      <a:lnTo>
                        <a:pt x="18" y="2"/>
                      </a:lnTo>
                      <a:lnTo>
                        <a:pt x="14" y="6"/>
                      </a:lnTo>
                      <a:lnTo>
                        <a:pt x="12" y="12"/>
                      </a:lnTo>
                      <a:lnTo>
                        <a:pt x="0" y="84"/>
                      </a:lnTo>
                      <a:lnTo>
                        <a:pt x="0" y="90"/>
                      </a:lnTo>
                      <a:lnTo>
                        <a:pt x="4" y="94"/>
                      </a:lnTo>
                      <a:lnTo>
                        <a:pt x="6" y="98"/>
                      </a:lnTo>
                      <a:lnTo>
                        <a:pt x="12" y="100"/>
                      </a:lnTo>
                      <a:lnTo>
                        <a:pt x="123" y="117"/>
                      </a:lnTo>
                      <a:lnTo>
                        <a:pt x="129" y="117"/>
                      </a:lnTo>
                      <a:lnTo>
                        <a:pt x="135" y="113"/>
                      </a:lnTo>
                      <a:lnTo>
                        <a:pt x="137" y="111"/>
                      </a:lnTo>
                      <a:lnTo>
                        <a:pt x="139" y="105"/>
                      </a:lnTo>
                      <a:lnTo>
                        <a:pt x="151" y="34"/>
                      </a:lnTo>
                      <a:lnTo>
                        <a:pt x="151" y="28"/>
                      </a:lnTo>
                      <a:lnTo>
                        <a:pt x="149" y="24"/>
                      </a:lnTo>
                      <a:lnTo>
                        <a:pt x="145" y="20"/>
                      </a:lnTo>
                      <a:lnTo>
                        <a:pt x="139" y="18"/>
                      </a:lnTo>
                      <a:lnTo>
                        <a:pt x="27" y="0"/>
                      </a:lnTo>
                      <a:close/>
                      <a:moveTo>
                        <a:pt x="121" y="44"/>
                      </a:moveTo>
                      <a:lnTo>
                        <a:pt x="119" y="54"/>
                      </a:lnTo>
                      <a:lnTo>
                        <a:pt x="119" y="66"/>
                      </a:lnTo>
                      <a:lnTo>
                        <a:pt x="117" y="78"/>
                      </a:lnTo>
                      <a:lnTo>
                        <a:pt x="115" y="88"/>
                      </a:lnTo>
                      <a:lnTo>
                        <a:pt x="107" y="86"/>
                      </a:lnTo>
                      <a:lnTo>
                        <a:pt x="95" y="84"/>
                      </a:lnTo>
                      <a:lnTo>
                        <a:pt x="83" y="82"/>
                      </a:lnTo>
                      <a:lnTo>
                        <a:pt x="71" y="80"/>
                      </a:lnTo>
                      <a:lnTo>
                        <a:pt x="59" y="80"/>
                      </a:lnTo>
                      <a:lnTo>
                        <a:pt x="47" y="78"/>
                      </a:lnTo>
                      <a:lnTo>
                        <a:pt x="37" y="76"/>
                      </a:lnTo>
                      <a:lnTo>
                        <a:pt x="29" y="74"/>
                      </a:lnTo>
                      <a:lnTo>
                        <a:pt x="31" y="64"/>
                      </a:lnTo>
                      <a:lnTo>
                        <a:pt x="33" y="52"/>
                      </a:lnTo>
                      <a:lnTo>
                        <a:pt x="33" y="40"/>
                      </a:lnTo>
                      <a:lnTo>
                        <a:pt x="35" y="30"/>
                      </a:lnTo>
                      <a:lnTo>
                        <a:pt x="43" y="32"/>
                      </a:lnTo>
                      <a:lnTo>
                        <a:pt x="55" y="32"/>
                      </a:lnTo>
                      <a:lnTo>
                        <a:pt x="67" y="34"/>
                      </a:lnTo>
                      <a:lnTo>
                        <a:pt x="79" y="36"/>
                      </a:lnTo>
                      <a:lnTo>
                        <a:pt x="91" y="38"/>
                      </a:lnTo>
                      <a:lnTo>
                        <a:pt x="103" y="40"/>
                      </a:lnTo>
                      <a:lnTo>
                        <a:pt x="113" y="42"/>
                      </a:lnTo>
                      <a:lnTo>
                        <a:pt x="121"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0" name="Freeform 83"/>
                <p:cNvSpPr>
                  <a:spLocks noEditPoints="1"/>
                </p:cNvSpPr>
                <p:nvPr/>
              </p:nvSpPr>
              <p:spPr bwMode="auto">
                <a:xfrm>
                  <a:off x="5166" y="1219"/>
                  <a:ext cx="60" cy="47"/>
                </a:xfrm>
                <a:custGeom>
                  <a:avLst/>
                  <a:gdLst>
                    <a:gd name="T0" fmla="*/ 0 w 149"/>
                    <a:gd name="T1" fmla="*/ 0 h 115"/>
                    <a:gd name="T2" fmla="*/ 0 w 149"/>
                    <a:gd name="T3" fmla="*/ 0 h 115"/>
                    <a:gd name="T4" fmla="*/ 0 w 149"/>
                    <a:gd name="T5" fmla="*/ 0 h 115"/>
                    <a:gd name="T6" fmla="*/ 0 w 149"/>
                    <a:gd name="T7" fmla="*/ 0 h 115"/>
                    <a:gd name="T8" fmla="*/ 0 w 149"/>
                    <a:gd name="T9" fmla="*/ 0 h 115"/>
                    <a:gd name="T10" fmla="*/ 0 w 149"/>
                    <a:gd name="T11" fmla="*/ 0 h 115"/>
                    <a:gd name="T12" fmla="*/ 0 w 149"/>
                    <a:gd name="T13" fmla="*/ 0 h 115"/>
                    <a:gd name="T14" fmla="*/ 0 w 149"/>
                    <a:gd name="T15" fmla="*/ 0 h 115"/>
                    <a:gd name="T16" fmla="*/ 0 w 149"/>
                    <a:gd name="T17" fmla="*/ 0 h 115"/>
                    <a:gd name="T18" fmla="*/ 0 w 149"/>
                    <a:gd name="T19" fmla="*/ 0 h 115"/>
                    <a:gd name="T20" fmla="*/ 0 w 149"/>
                    <a:gd name="T21" fmla="*/ 0 h 115"/>
                    <a:gd name="T22" fmla="*/ 0 w 149"/>
                    <a:gd name="T23" fmla="*/ 0 h 115"/>
                    <a:gd name="T24" fmla="*/ 0 w 149"/>
                    <a:gd name="T25" fmla="*/ 0 h 115"/>
                    <a:gd name="T26" fmla="*/ 0 w 149"/>
                    <a:gd name="T27" fmla="*/ 0 h 115"/>
                    <a:gd name="T28" fmla="*/ 0 w 149"/>
                    <a:gd name="T29" fmla="*/ 0 h 115"/>
                    <a:gd name="T30" fmla="*/ 0 w 149"/>
                    <a:gd name="T31" fmla="*/ 0 h 115"/>
                    <a:gd name="T32" fmla="*/ 0 w 149"/>
                    <a:gd name="T33" fmla="*/ 0 h 115"/>
                    <a:gd name="T34" fmla="*/ 0 w 149"/>
                    <a:gd name="T35" fmla="*/ 0 h 115"/>
                    <a:gd name="T36" fmla="*/ 0 w 149"/>
                    <a:gd name="T37" fmla="*/ 0 h 115"/>
                    <a:gd name="T38" fmla="*/ 0 w 149"/>
                    <a:gd name="T39" fmla="*/ 0 h 115"/>
                    <a:gd name="T40" fmla="*/ 0 w 149"/>
                    <a:gd name="T41" fmla="*/ 0 h 115"/>
                    <a:gd name="T42" fmla="*/ 0 w 149"/>
                    <a:gd name="T43" fmla="*/ 0 h 115"/>
                    <a:gd name="T44" fmla="*/ 0 w 149"/>
                    <a:gd name="T45" fmla="*/ 0 h 115"/>
                    <a:gd name="T46" fmla="*/ 0 w 149"/>
                    <a:gd name="T47" fmla="*/ 0 h 115"/>
                    <a:gd name="T48" fmla="*/ 0 w 149"/>
                    <a:gd name="T49" fmla="*/ 0 h 115"/>
                    <a:gd name="T50" fmla="*/ 0 w 149"/>
                    <a:gd name="T51" fmla="*/ 0 h 115"/>
                    <a:gd name="T52" fmla="*/ 0 w 149"/>
                    <a:gd name="T53" fmla="*/ 0 h 115"/>
                    <a:gd name="T54" fmla="*/ 0 w 149"/>
                    <a:gd name="T55" fmla="*/ 0 h 115"/>
                    <a:gd name="T56" fmla="*/ 0 w 149"/>
                    <a:gd name="T57" fmla="*/ 0 h 115"/>
                    <a:gd name="T58" fmla="*/ 0 w 149"/>
                    <a:gd name="T59" fmla="*/ 0 h 115"/>
                    <a:gd name="T60" fmla="*/ 0 w 149"/>
                    <a:gd name="T61" fmla="*/ 0 h 115"/>
                    <a:gd name="T62" fmla="*/ 0 w 149"/>
                    <a:gd name="T63" fmla="*/ 0 h 115"/>
                    <a:gd name="T64" fmla="*/ 0 w 149"/>
                    <a:gd name="T65" fmla="*/ 0 h 115"/>
                    <a:gd name="T66" fmla="*/ 0 w 149"/>
                    <a:gd name="T67" fmla="*/ 0 h 115"/>
                    <a:gd name="T68" fmla="*/ 0 w 149"/>
                    <a:gd name="T69" fmla="*/ 0 h 115"/>
                    <a:gd name="T70" fmla="*/ 0 w 149"/>
                    <a:gd name="T71" fmla="*/ 0 h 115"/>
                    <a:gd name="T72" fmla="*/ 0 w 149"/>
                    <a:gd name="T73" fmla="*/ 0 h 115"/>
                    <a:gd name="T74" fmla="*/ 0 w 149"/>
                    <a:gd name="T75" fmla="*/ 0 h 115"/>
                    <a:gd name="T76" fmla="*/ 0 w 149"/>
                    <a:gd name="T77" fmla="*/ 0 h 115"/>
                    <a:gd name="T78" fmla="*/ 0 w 149"/>
                    <a:gd name="T79" fmla="*/ 0 h 115"/>
                    <a:gd name="T80" fmla="*/ 0 w 149"/>
                    <a:gd name="T81" fmla="*/ 0 h 115"/>
                    <a:gd name="T82" fmla="*/ 0 w 149"/>
                    <a:gd name="T83" fmla="*/ 0 h 115"/>
                    <a:gd name="T84" fmla="*/ 0 w 149"/>
                    <a:gd name="T85" fmla="*/ 0 h 115"/>
                    <a:gd name="T86" fmla="*/ 0 w 149"/>
                    <a:gd name="T87" fmla="*/ 0 h 115"/>
                    <a:gd name="T88" fmla="*/ 0 w 149"/>
                    <a:gd name="T89" fmla="*/ 0 h 115"/>
                    <a:gd name="T90" fmla="*/ 0 w 149"/>
                    <a:gd name="T91" fmla="*/ 0 h 11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9"/>
                    <a:gd name="T139" fmla="*/ 0 h 115"/>
                    <a:gd name="T140" fmla="*/ 149 w 149"/>
                    <a:gd name="T141" fmla="*/ 115 h 11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9" h="115">
                      <a:moveTo>
                        <a:pt x="25" y="0"/>
                      </a:moveTo>
                      <a:lnTo>
                        <a:pt x="19" y="0"/>
                      </a:lnTo>
                      <a:lnTo>
                        <a:pt x="15" y="2"/>
                      </a:lnTo>
                      <a:lnTo>
                        <a:pt x="11" y="6"/>
                      </a:lnTo>
                      <a:lnTo>
                        <a:pt x="9" y="10"/>
                      </a:lnTo>
                      <a:lnTo>
                        <a:pt x="0" y="81"/>
                      </a:lnTo>
                      <a:lnTo>
                        <a:pt x="0" y="87"/>
                      </a:lnTo>
                      <a:lnTo>
                        <a:pt x="2" y="91"/>
                      </a:lnTo>
                      <a:lnTo>
                        <a:pt x="6" y="95"/>
                      </a:lnTo>
                      <a:lnTo>
                        <a:pt x="9" y="97"/>
                      </a:lnTo>
                      <a:lnTo>
                        <a:pt x="123" y="115"/>
                      </a:lnTo>
                      <a:lnTo>
                        <a:pt x="127" y="115"/>
                      </a:lnTo>
                      <a:lnTo>
                        <a:pt x="133" y="113"/>
                      </a:lnTo>
                      <a:lnTo>
                        <a:pt x="137" y="109"/>
                      </a:lnTo>
                      <a:lnTo>
                        <a:pt x="139" y="103"/>
                      </a:lnTo>
                      <a:lnTo>
                        <a:pt x="149" y="32"/>
                      </a:lnTo>
                      <a:lnTo>
                        <a:pt x="149" y="28"/>
                      </a:lnTo>
                      <a:lnTo>
                        <a:pt x="147" y="22"/>
                      </a:lnTo>
                      <a:lnTo>
                        <a:pt x="143" y="20"/>
                      </a:lnTo>
                      <a:lnTo>
                        <a:pt x="137" y="18"/>
                      </a:lnTo>
                      <a:lnTo>
                        <a:pt x="25" y="0"/>
                      </a:lnTo>
                      <a:close/>
                      <a:moveTo>
                        <a:pt x="119" y="42"/>
                      </a:moveTo>
                      <a:lnTo>
                        <a:pt x="117" y="54"/>
                      </a:lnTo>
                      <a:lnTo>
                        <a:pt x="117" y="64"/>
                      </a:lnTo>
                      <a:lnTo>
                        <a:pt x="115" y="76"/>
                      </a:lnTo>
                      <a:lnTo>
                        <a:pt x="113" y="85"/>
                      </a:lnTo>
                      <a:lnTo>
                        <a:pt x="105" y="83"/>
                      </a:lnTo>
                      <a:lnTo>
                        <a:pt x="95" y="83"/>
                      </a:lnTo>
                      <a:lnTo>
                        <a:pt x="83" y="81"/>
                      </a:lnTo>
                      <a:lnTo>
                        <a:pt x="71" y="79"/>
                      </a:lnTo>
                      <a:lnTo>
                        <a:pt x="57" y="77"/>
                      </a:lnTo>
                      <a:lnTo>
                        <a:pt x="45" y="76"/>
                      </a:lnTo>
                      <a:lnTo>
                        <a:pt x="35" y="76"/>
                      </a:lnTo>
                      <a:lnTo>
                        <a:pt x="27" y="74"/>
                      </a:lnTo>
                      <a:lnTo>
                        <a:pt x="29" y="62"/>
                      </a:lnTo>
                      <a:lnTo>
                        <a:pt x="31" y="50"/>
                      </a:lnTo>
                      <a:lnTo>
                        <a:pt x="33" y="40"/>
                      </a:lnTo>
                      <a:lnTo>
                        <a:pt x="35" y="28"/>
                      </a:lnTo>
                      <a:lnTo>
                        <a:pt x="43" y="30"/>
                      </a:lnTo>
                      <a:lnTo>
                        <a:pt x="53" y="32"/>
                      </a:lnTo>
                      <a:lnTo>
                        <a:pt x="65" y="34"/>
                      </a:lnTo>
                      <a:lnTo>
                        <a:pt x="77" y="36"/>
                      </a:lnTo>
                      <a:lnTo>
                        <a:pt x="89" y="38"/>
                      </a:lnTo>
                      <a:lnTo>
                        <a:pt x="101" y="40"/>
                      </a:lnTo>
                      <a:lnTo>
                        <a:pt x="111" y="40"/>
                      </a:lnTo>
                      <a:lnTo>
                        <a:pt x="119"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1" name="Freeform 84"/>
                <p:cNvSpPr>
                  <a:spLocks noEditPoints="1"/>
                </p:cNvSpPr>
                <p:nvPr/>
              </p:nvSpPr>
              <p:spPr bwMode="auto">
                <a:xfrm>
                  <a:off x="5233" y="1229"/>
                  <a:ext cx="61" cy="48"/>
                </a:xfrm>
                <a:custGeom>
                  <a:avLst/>
                  <a:gdLst>
                    <a:gd name="T0" fmla="*/ 0 w 152"/>
                    <a:gd name="T1" fmla="*/ 0 h 117"/>
                    <a:gd name="T2" fmla="*/ 0 w 152"/>
                    <a:gd name="T3" fmla="*/ 0 h 117"/>
                    <a:gd name="T4" fmla="*/ 0 w 152"/>
                    <a:gd name="T5" fmla="*/ 0 h 117"/>
                    <a:gd name="T6" fmla="*/ 0 w 152"/>
                    <a:gd name="T7" fmla="*/ 0 h 117"/>
                    <a:gd name="T8" fmla="*/ 0 w 152"/>
                    <a:gd name="T9" fmla="*/ 0 h 117"/>
                    <a:gd name="T10" fmla="*/ 0 w 152"/>
                    <a:gd name="T11" fmla="*/ 0 h 117"/>
                    <a:gd name="T12" fmla="*/ 0 w 152"/>
                    <a:gd name="T13" fmla="*/ 0 h 117"/>
                    <a:gd name="T14" fmla="*/ 0 w 152"/>
                    <a:gd name="T15" fmla="*/ 0 h 117"/>
                    <a:gd name="T16" fmla="*/ 0 w 152"/>
                    <a:gd name="T17" fmla="*/ 0 h 117"/>
                    <a:gd name="T18" fmla="*/ 0 w 152"/>
                    <a:gd name="T19" fmla="*/ 0 h 117"/>
                    <a:gd name="T20" fmla="*/ 0 w 152"/>
                    <a:gd name="T21" fmla="*/ 0 h 117"/>
                    <a:gd name="T22" fmla="*/ 0 w 152"/>
                    <a:gd name="T23" fmla="*/ 0 h 117"/>
                    <a:gd name="T24" fmla="*/ 0 w 152"/>
                    <a:gd name="T25" fmla="*/ 0 h 117"/>
                    <a:gd name="T26" fmla="*/ 0 w 152"/>
                    <a:gd name="T27" fmla="*/ 0 h 117"/>
                    <a:gd name="T28" fmla="*/ 0 w 152"/>
                    <a:gd name="T29" fmla="*/ 0 h 117"/>
                    <a:gd name="T30" fmla="*/ 0 w 152"/>
                    <a:gd name="T31" fmla="*/ 0 h 117"/>
                    <a:gd name="T32" fmla="*/ 0 w 152"/>
                    <a:gd name="T33" fmla="*/ 0 h 117"/>
                    <a:gd name="T34" fmla="*/ 0 w 152"/>
                    <a:gd name="T35" fmla="*/ 0 h 117"/>
                    <a:gd name="T36" fmla="*/ 0 w 152"/>
                    <a:gd name="T37" fmla="*/ 0 h 117"/>
                    <a:gd name="T38" fmla="*/ 0 w 152"/>
                    <a:gd name="T39" fmla="*/ 0 h 117"/>
                    <a:gd name="T40" fmla="*/ 0 w 152"/>
                    <a:gd name="T41" fmla="*/ 0 h 117"/>
                    <a:gd name="T42" fmla="*/ 0 w 152"/>
                    <a:gd name="T43" fmla="*/ 0 h 117"/>
                    <a:gd name="T44" fmla="*/ 0 w 152"/>
                    <a:gd name="T45" fmla="*/ 0 h 117"/>
                    <a:gd name="T46" fmla="*/ 0 w 152"/>
                    <a:gd name="T47" fmla="*/ 0 h 117"/>
                    <a:gd name="T48" fmla="*/ 0 w 152"/>
                    <a:gd name="T49" fmla="*/ 0 h 117"/>
                    <a:gd name="T50" fmla="*/ 0 w 152"/>
                    <a:gd name="T51" fmla="*/ 0 h 117"/>
                    <a:gd name="T52" fmla="*/ 0 w 152"/>
                    <a:gd name="T53" fmla="*/ 0 h 117"/>
                    <a:gd name="T54" fmla="*/ 0 w 152"/>
                    <a:gd name="T55" fmla="*/ 0 h 117"/>
                    <a:gd name="T56" fmla="*/ 0 w 152"/>
                    <a:gd name="T57" fmla="*/ 0 h 117"/>
                    <a:gd name="T58" fmla="*/ 0 w 152"/>
                    <a:gd name="T59" fmla="*/ 0 h 117"/>
                    <a:gd name="T60" fmla="*/ 0 w 152"/>
                    <a:gd name="T61" fmla="*/ 0 h 117"/>
                    <a:gd name="T62" fmla="*/ 0 w 152"/>
                    <a:gd name="T63" fmla="*/ 0 h 117"/>
                    <a:gd name="T64" fmla="*/ 0 w 152"/>
                    <a:gd name="T65" fmla="*/ 0 h 117"/>
                    <a:gd name="T66" fmla="*/ 0 w 152"/>
                    <a:gd name="T67" fmla="*/ 0 h 117"/>
                    <a:gd name="T68" fmla="*/ 0 w 152"/>
                    <a:gd name="T69" fmla="*/ 0 h 117"/>
                    <a:gd name="T70" fmla="*/ 0 w 152"/>
                    <a:gd name="T71" fmla="*/ 0 h 117"/>
                    <a:gd name="T72" fmla="*/ 0 w 152"/>
                    <a:gd name="T73" fmla="*/ 0 h 117"/>
                    <a:gd name="T74" fmla="*/ 0 w 152"/>
                    <a:gd name="T75" fmla="*/ 0 h 117"/>
                    <a:gd name="T76" fmla="*/ 0 w 152"/>
                    <a:gd name="T77" fmla="*/ 0 h 117"/>
                    <a:gd name="T78" fmla="*/ 0 w 152"/>
                    <a:gd name="T79" fmla="*/ 0 h 117"/>
                    <a:gd name="T80" fmla="*/ 0 w 152"/>
                    <a:gd name="T81" fmla="*/ 0 h 117"/>
                    <a:gd name="T82" fmla="*/ 0 w 152"/>
                    <a:gd name="T83" fmla="*/ 0 h 117"/>
                    <a:gd name="T84" fmla="*/ 0 w 152"/>
                    <a:gd name="T85" fmla="*/ 0 h 117"/>
                    <a:gd name="T86" fmla="*/ 0 w 152"/>
                    <a:gd name="T87" fmla="*/ 0 h 117"/>
                    <a:gd name="T88" fmla="*/ 0 w 152"/>
                    <a:gd name="T89" fmla="*/ 0 h 117"/>
                    <a:gd name="T90" fmla="*/ 0 w 152"/>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117"/>
                    <a:gd name="T140" fmla="*/ 152 w 152"/>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117">
                      <a:moveTo>
                        <a:pt x="28" y="0"/>
                      </a:moveTo>
                      <a:lnTo>
                        <a:pt x="22" y="0"/>
                      </a:lnTo>
                      <a:lnTo>
                        <a:pt x="18" y="2"/>
                      </a:lnTo>
                      <a:lnTo>
                        <a:pt x="14" y="6"/>
                      </a:lnTo>
                      <a:lnTo>
                        <a:pt x="12" y="12"/>
                      </a:lnTo>
                      <a:lnTo>
                        <a:pt x="0" y="83"/>
                      </a:lnTo>
                      <a:lnTo>
                        <a:pt x="0" y="87"/>
                      </a:lnTo>
                      <a:lnTo>
                        <a:pt x="2" y="93"/>
                      </a:lnTo>
                      <a:lnTo>
                        <a:pt x="6" y="97"/>
                      </a:lnTo>
                      <a:lnTo>
                        <a:pt x="12" y="99"/>
                      </a:lnTo>
                      <a:lnTo>
                        <a:pt x="124" y="117"/>
                      </a:lnTo>
                      <a:lnTo>
                        <a:pt x="130" y="117"/>
                      </a:lnTo>
                      <a:lnTo>
                        <a:pt x="134" y="113"/>
                      </a:lnTo>
                      <a:lnTo>
                        <a:pt x="138" y="111"/>
                      </a:lnTo>
                      <a:lnTo>
                        <a:pt x="140" y="105"/>
                      </a:lnTo>
                      <a:lnTo>
                        <a:pt x="152" y="34"/>
                      </a:lnTo>
                      <a:lnTo>
                        <a:pt x="152" y="28"/>
                      </a:lnTo>
                      <a:lnTo>
                        <a:pt x="150" y="24"/>
                      </a:lnTo>
                      <a:lnTo>
                        <a:pt x="146" y="20"/>
                      </a:lnTo>
                      <a:lnTo>
                        <a:pt x="140" y="18"/>
                      </a:lnTo>
                      <a:lnTo>
                        <a:pt x="28" y="0"/>
                      </a:lnTo>
                      <a:close/>
                      <a:moveTo>
                        <a:pt x="122" y="44"/>
                      </a:moveTo>
                      <a:lnTo>
                        <a:pt x="120" y="53"/>
                      </a:lnTo>
                      <a:lnTo>
                        <a:pt x="118" y="65"/>
                      </a:lnTo>
                      <a:lnTo>
                        <a:pt x="116" y="75"/>
                      </a:lnTo>
                      <a:lnTo>
                        <a:pt x="114" y="87"/>
                      </a:lnTo>
                      <a:lnTo>
                        <a:pt x="106" y="85"/>
                      </a:lnTo>
                      <a:lnTo>
                        <a:pt x="96" y="83"/>
                      </a:lnTo>
                      <a:lnTo>
                        <a:pt x="84" y="81"/>
                      </a:lnTo>
                      <a:lnTo>
                        <a:pt x="72" y="79"/>
                      </a:lnTo>
                      <a:lnTo>
                        <a:pt x="60" y="77"/>
                      </a:lnTo>
                      <a:lnTo>
                        <a:pt x="48" y="75"/>
                      </a:lnTo>
                      <a:lnTo>
                        <a:pt x="38" y="75"/>
                      </a:lnTo>
                      <a:lnTo>
                        <a:pt x="30" y="73"/>
                      </a:lnTo>
                      <a:lnTo>
                        <a:pt x="32" y="63"/>
                      </a:lnTo>
                      <a:lnTo>
                        <a:pt x="34" y="51"/>
                      </a:lnTo>
                      <a:lnTo>
                        <a:pt x="34" y="40"/>
                      </a:lnTo>
                      <a:lnTo>
                        <a:pt x="36" y="30"/>
                      </a:lnTo>
                      <a:lnTo>
                        <a:pt x="44" y="32"/>
                      </a:lnTo>
                      <a:lnTo>
                        <a:pt x="54" y="32"/>
                      </a:lnTo>
                      <a:lnTo>
                        <a:pt x="66" y="34"/>
                      </a:lnTo>
                      <a:lnTo>
                        <a:pt x="80" y="36"/>
                      </a:lnTo>
                      <a:lnTo>
                        <a:pt x="92" y="38"/>
                      </a:lnTo>
                      <a:lnTo>
                        <a:pt x="104" y="40"/>
                      </a:lnTo>
                      <a:lnTo>
                        <a:pt x="114" y="42"/>
                      </a:lnTo>
                      <a:lnTo>
                        <a:pt x="122"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2" name="Freeform 85"/>
                <p:cNvSpPr>
                  <a:spLocks noEditPoints="1"/>
                </p:cNvSpPr>
                <p:nvPr/>
              </p:nvSpPr>
              <p:spPr bwMode="auto">
                <a:xfrm>
                  <a:off x="5089" y="1259"/>
                  <a:ext cx="61" cy="47"/>
                </a:xfrm>
                <a:custGeom>
                  <a:avLst/>
                  <a:gdLst>
                    <a:gd name="T0" fmla="*/ 0 w 151"/>
                    <a:gd name="T1" fmla="*/ 0 h 118"/>
                    <a:gd name="T2" fmla="*/ 0 w 151"/>
                    <a:gd name="T3" fmla="*/ 0 h 118"/>
                    <a:gd name="T4" fmla="*/ 0 w 151"/>
                    <a:gd name="T5" fmla="*/ 0 h 118"/>
                    <a:gd name="T6" fmla="*/ 0 w 151"/>
                    <a:gd name="T7" fmla="*/ 0 h 118"/>
                    <a:gd name="T8" fmla="*/ 0 w 151"/>
                    <a:gd name="T9" fmla="*/ 0 h 118"/>
                    <a:gd name="T10" fmla="*/ 0 w 151"/>
                    <a:gd name="T11" fmla="*/ 0 h 118"/>
                    <a:gd name="T12" fmla="*/ 0 w 151"/>
                    <a:gd name="T13" fmla="*/ 0 h 118"/>
                    <a:gd name="T14" fmla="*/ 0 w 151"/>
                    <a:gd name="T15" fmla="*/ 0 h 118"/>
                    <a:gd name="T16" fmla="*/ 0 w 151"/>
                    <a:gd name="T17" fmla="*/ 0 h 118"/>
                    <a:gd name="T18" fmla="*/ 0 w 151"/>
                    <a:gd name="T19" fmla="*/ 0 h 118"/>
                    <a:gd name="T20" fmla="*/ 0 w 151"/>
                    <a:gd name="T21" fmla="*/ 0 h 118"/>
                    <a:gd name="T22" fmla="*/ 0 w 151"/>
                    <a:gd name="T23" fmla="*/ 0 h 118"/>
                    <a:gd name="T24" fmla="*/ 0 w 151"/>
                    <a:gd name="T25" fmla="*/ 0 h 118"/>
                    <a:gd name="T26" fmla="*/ 0 w 151"/>
                    <a:gd name="T27" fmla="*/ 0 h 118"/>
                    <a:gd name="T28" fmla="*/ 0 w 151"/>
                    <a:gd name="T29" fmla="*/ 0 h 118"/>
                    <a:gd name="T30" fmla="*/ 0 w 151"/>
                    <a:gd name="T31" fmla="*/ 0 h 118"/>
                    <a:gd name="T32" fmla="*/ 0 w 151"/>
                    <a:gd name="T33" fmla="*/ 0 h 118"/>
                    <a:gd name="T34" fmla="*/ 0 w 151"/>
                    <a:gd name="T35" fmla="*/ 0 h 118"/>
                    <a:gd name="T36" fmla="*/ 0 w 151"/>
                    <a:gd name="T37" fmla="*/ 0 h 118"/>
                    <a:gd name="T38" fmla="*/ 0 w 151"/>
                    <a:gd name="T39" fmla="*/ 0 h 118"/>
                    <a:gd name="T40" fmla="*/ 0 w 151"/>
                    <a:gd name="T41" fmla="*/ 0 h 118"/>
                    <a:gd name="T42" fmla="*/ 0 w 151"/>
                    <a:gd name="T43" fmla="*/ 0 h 118"/>
                    <a:gd name="T44" fmla="*/ 0 w 151"/>
                    <a:gd name="T45" fmla="*/ 0 h 118"/>
                    <a:gd name="T46" fmla="*/ 0 w 151"/>
                    <a:gd name="T47" fmla="*/ 0 h 118"/>
                    <a:gd name="T48" fmla="*/ 0 w 151"/>
                    <a:gd name="T49" fmla="*/ 0 h 118"/>
                    <a:gd name="T50" fmla="*/ 0 w 151"/>
                    <a:gd name="T51" fmla="*/ 0 h 118"/>
                    <a:gd name="T52" fmla="*/ 0 w 151"/>
                    <a:gd name="T53" fmla="*/ 0 h 118"/>
                    <a:gd name="T54" fmla="*/ 0 w 151"/>
                    <a:gd name="T55" fmla="*/ 0 h 118"/>
                    <a:gd name="T56" fmla="*/ 0 w 151"/>
                    <a:gd name="T57" fmla="*/ 0 h 118"/>
                    <a:gd name="T58" fmla="*/ 0 w 151"/>
                    <a:gd name="T59" fmla="*/ 0 h 118"/>
                    <a:gd name="T60" fmla="*/ 0 w 151"/>
                    <a:gd name="T61" fmla="*/ 0 h 118"/>
                    <a:gd name="T62" fmla="*/ 0 w 151"/>
                    <a:gd name="T63" fmla="*/ 0 h 118"/>
                    <a:gd name="T64" fmla="*/ 0 w 151"/>
                    <a:gd name="T65" fmla="*/ 0 h 118"/>
                    <a:gd name="T66" fmla="*/ 0 w 151"/>
                    <a:gd name="T67" fmla="*/ 0 h 118"/>
                    <a:gd name="T68" fmla="*/ 0 w 151"/>
                    <a:gd name="T69" fmla="*/ 0 h 118"/>
                    <a:gd name="T70" fmla="*/ 0 w 151"/>
                    <a:gd name="T71" fmla="*/ 0 h 118"/>
                    <a:gd name="T72" fmla="*/ 0 w 151"/>
                    <a:gd name="T73" fmla="*/ 0 h 118"/>
                    <a:gd name="T74" fmla="*/ 0 w 151"/>
                    <a:gd name="T75" fmla="*/ 0 h 118"/>
                    <a:gd name="T76" fmla="*/ 0 w 151"/>
                    <a:gd name="T77" fmla="*/ 0 h 118"/>
                    <a:gd name="T78" fmla="*/ 0 w 151"/>
                    <a:gd name="T79" fmla="*/ 0 h 118"/>
                    <a:gd name="T80" fmla="*/ 0 w 151"/>
                    <a:gd name="T81" fmla="*/ 0 h 118"/>
                    <a:gd name="T82" fmla="*/ 0 w 151"/>
                    <a:gd name="T83" fmla="*/ 0 h 118"/>
                    <a:gd name="T84" fmla="*/ 0 w 151"/>
                    <a:gd name="T85" fmla="*/ 0 h 118"/>
                    <a:gd name="T86" fmla="*/ 0 w 151"/>
                    <a:gd name="T87" fmla="*/ 0 h 118"/>
                    <a:gd name="T88" fmla="*/ 0 w 151"/>
                    <a:gd name="T89" fmla="*/ 0 h 118"/>
                    <a:gd name="T90" fmla="*/ 0 w 151"/>
                    <a:gd name="T91" fmla="*/ 0 h 1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8"/>
                    <a:gd name="T140" fmla="*/ 151 w 151"/>
                    <a:gd name="T141" fmla="*/ 118 h 1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8">
                      <a:moveTo>
                        <a:pt x="28" y="0"/>
                      </a:moveTo>
                      <a:lnTo>
                        <a:pt x="22" y="0"/>
                      </a:lnTo>
                      <a:lnTo>
                        <a:pt x="18" y="2"/>
                      </a:lnTo>
                      <a:lnTo>
                        <a:pt x="14" y="6"/>
                      </a:lnTo>
                      <a:lnTo>
                        <a:pt x="12" y="12"/>
                      </a:lnTo>
                      <a:lnTo>
                        <a:pt x="0" y="84"/>
                      </a:lnTo>
                      <a:lnTo>
                        <a:pt x="0" y="90"/>
                      </a:lnTo>
                      <a:lnTo>
                        <a:pt x="2" y="94"/>
                      </a:lnTo>
                      <a:lnTo>
                        <a:pt x="6" y="98"/>
                      </a:lnTo>
                      <a:lnTo>
                        <a:pt x="12" y="100"/>
                      </a:lnTo>
                      <a:lnTo>
                        <a:pt x="123" y="118"/>
                      </a:lnTo>
                      <a:lnTo>
                        <a:pt x="129" y="118"/>
                      </a:lnTo>
                      <a:lnTo>
                        <a:pt x="133" y="116"/>
                      </a:lnTo>
                      <a:lnTo>
                        <a:pt x="137" y="112"/>
                      </a:lnTo>
                      <a:lnTo>
                        <a:pt x="139" y="106"/>
                      </a:lnTo>
                      <a:lnTo>
                        <a:pt x="151" y="34"/>
                      </a:lnTo>
                      <a:lnTo>
                        <a:pt x="151" y="28"/>
                      </a:lnTo>
                      <a:lnTo>
                        <a:pt x="149" y="24"/>
                      </a:lnTo>
                      <a:lnTo>
                        <a:pt x="145" y="20"/>
                      </a:lnTo>
                      <a:lnTo>
                        <a:pt x="139" y="18"/>
                      </a:lnTo>
                      <a:lnTo>
                        <a:pt x="28" y="0"/>
                      </a:lnTo>
                      <a:close/>
                      <a:moveTo>
                        <a:pt x="121" y="44"/>
                      </a:moveTo>
                      <a:lnTo>
                        <a:pt x="119" y="54"/>
                      </a:lnTo>
                      <a:lnTo>
                        <a:pt x="117" y="66"/>
                      </a:lnTo>
                      <a:lnTo>
                        <a:pt x="115" y="78"/>
                      </a:lnTo>
                      <a:lnTo>
                        <a:pt x="113" y="88"/>
                      </a:lnTo>
                      <a:lnTo>
                        <a:pt x="105" y="86"/>
                      </a:lnTo>
                      <a:lnTo>
                        <a:pt x="95" y="86"/>
                      </a:lnTo>
                      <a:lnTo>
                        <a:pt x="83" y="84"/>
                      </a:lnTo>
                      <a:lnTo>
                        <a:pt x="71" y="82"/>
                      </a:lnTo>
                      <a:lnTo>
                        <a:pt x="59" y="80"/>
                      </a:lnTo>
                      <a:lnTo>
                        <a:pt x="47" y="78"/>
                      </a:lnTo>
                      <a:lnTo>
                        <a:pt x="38" y="76"/>
                      </a:lnTo>
                      <a:lnTo>
                        <a:pt x="30" y="74"/>
                      </a:lnTo>
                      <a:lnTo>
                        <a:pt x="32" y="64"/>
                      </a:lnTo>
                      <a:lnTo>
                        <a:pt x="34" y="52"/>
                      </a:lnTo>
                      <a:lnTo>
                        <a:pt x="34" y="40"/>
                      </a:lnTo>
                      <a:lnTo>
                        <a:pt x="36" y="30"/>
                      </a:lnTo>
                      <a:lnTo>
                        <a:pt x="43" y="32"/>
                      </a:lnTo>
                      <a:lnTo>
                        <a:pt x="55" y="34"/>
                      </a:lnTo>
                      <a:lnTo>
                        <a:pt x="67" y="36"/>
                      </a:lnTo>
                      <a:lnTo>
                        <a:pt x="79" y="36"/>
                      </a:lnTo>
                      <a:lnTo>
                        <a:pt x="91" y="38"/>
                      </a:lnTo>
                      <a:lnTo>
                        <a:pt x="103" y="40"/>
                      </a:lnTo>
                      <a:lnTo>
                        <a:pt x="113" y="42"/>
                      </a:lnTo>
                      <a:lnTo>
                        <a:pt x="121"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3" name="Freeform 86"/>
                <p:cNvSpPr>
                  <a:spLocks noEditPoints="1"/>
                </p:cNvSpPr>
                <p:nvPr/>
              </p:nvSpPr>
              <p:spPr bwMode="auto">
                <a:xfrm>
                  <a:off x="5157" y="1270"/>
                  <a:ext cx="60" cy="47"/>
                </a:xfrm>
                <a:custGeom>
                  <a:avLst/>
                  <a:gdLst>
                    <a:gd name="T0" fmla="*/ 0 w 151"/>
                    <a:gd name="T1" fmla="*/ 0 h 116"/>
                    <a:gd name="T2" fmla="*/ 0 w 151"/>
                    <a:gd name="T3" fmla="*/ 0 h 116"/>
                    <a:gd name="T4" fmla="*/ 0 w 151"/>
                    <a:gd name="T5" fmla="*/ 0 h 116"/>
                    <a:gd name="T6" fmla="*/ 0 w 151"/>
                    <a:gd name="T7" fmla="*/ 0 h 116"/>
                    <a:gd name="T8" fmla="*/ 0 w 151"/>
                    <a:gd name="T9" fmla="*/ 0 h 116"/>
                    <a:gd name="T10" fmla="*/ 0 w 151"/>
                    <a:gd name="T11" fmla="*/ 0 h 116"/>
                    <a:gd name="T12" fmla="*/ 0 w 151"/>
                    <a:gd name="T13" fmla="*/ 0 h 116"/>
                    <a:gd name="T14" fmla="*/ 0 w 151"/>
                    <a:gd name="T15" fmla="*/ 0 h 116"/>
                    <a:gd name="T16" fmla="*/ 0 w 151"/>
                    <a:gd name="T17" fmla="*/ 0 h 116"/>
                    <a:gd name="T18" fmla="*/ 0 w 151"/>
                    <a:gd name="T19" fmla="*/ 0 h 116"/>
                    <a:gd name="T20" fmla="*/ 0 w 151"/>
                    <a:gd name="T21" fmla="*/ 0 h 116"/>
                    <a:gd name="T22" fmla="*/ 0 w 151"/>
                    <a:gd name="T23" fmla="*/ 0 h 116"/>
                    <a:gd name="T24" fmla="*/ 0 w 151"/>
                    <a:gd name="T25" fmla="*/ 0 h 116"/>
                    <a:gd name="T26" fmla="*/ 0 w 151"/>
                    <a:gd name="T27" fmla="*/ 0 h 116"/>
                    <a:gd name="T28" fmla="*/ 0 w 151"/>
                    <a:gd name="T29" fmla="*/ 0 h 116"/>
                    <a:gd name="T30" fmla="*/ 0 w 151"/>
                    <a:gd name="T31" fmla="*/ 0 h 116"/>
                    <a:gd name="T32" fmla="*/ 0 w 151"/>
                    <a:gd name="T33" fmla="*/ 0 h 116"/>
                    <a:gd name="T34" fmla="*/ 0 w 151"/>
                    <a:gd name="T35" fmla="*/ 0 h 116"/>
                    <a:gd name="T36" fmla="*/ 0 w 151"/>
                    <a:gd name="T37" fmla="*/ 0 h 116"/>
                    <a:gd name="T38" fmla="*/ 0 w 151"/>
                    <a:gd name="T39" fmla="*/ 0 h 116"/>
                    <a:gd name="T40" fmla="*/ 0 w 151"/>
                    <a:gd name="T41" fmla="*/ 0 h 116"/>
                    <a:gd name="T42" fmla="*/ 0 w 151"/>
                    <a:gd name="T43" fmla="*/ 0 h 116"/>
                    <a:gd name="T44" fmla="*/ 0 w 151"/>
                    <a:gd name="T45" fmla="*/ 0 h 116"/>
                    <a:gd name="T46" fmla="*/ 0 w 151"/>
                    <a:gd name="T47" fmla="*/ 0 h 116"/>
                    <a:gd name="T48" fmla="*/ 0 w 151"/>
                    <a:gd name="T49" fmla="*/ 0 h 116"/>
                    <a:gd name="T50" fmla="*/ 0 w 151"/>
                    <a:gd name="T51" fmla="*/ 0 h 116"/>
                    <a:gd name="T52" fmla="*/ 0 w 151"/>
                    <a:gd name="T53" fmla="*/ 0 h 116"/>
                    <a:gd name="T54" fmla="*/ 0 w 151"/>
                    <a:gd name="T55" fmla="*/ 0 h 116"/>
                    <a:gd name="T56" fmla="*/ 0 w 151"/>
                    <a:gd name="T57" fmla="*/ 0 h 116"/>
                    <a:gd name="T58" fmla="*/ 0 w 151"/>
                    <a:gd name="T59" fmla="*/ 0 h 116"/>
                    <a:gd name="T60" fmla="*/ 0 w 151"/>
                    <a:gd name="T61" fmla="*/ 0 h 116"/>
                    <a:gd name="T62" fmla="*/ 0 w 151"/>
                    <a:gd name="T63" fmla="*/ 0 h 116"/>
                    <a:gd name="T64" fmla="*/ 0 w 151"/>
                    <a:gd name="T65" fmla="*/ 0 h 116"/>
                    <a:gd name="T66" fmla="*/ 0 w 151"/>
                    <a:gd name="T67" fmla="*/ 0 h 116"/>
                    <a:gd name="T68" fmla="*/ 0 w 151"/>
                    <a:gd name="T69" fmla="*/ 0 h 116"/>
                    <a:gd name="T70" fmla="*/ 0 w 151"/>
                    <a:gd name="T71" fmla="*/ 0 h 116"/>
                    <a:gd name="T72" fmla="*/ 0 w 151"/>
                    <a:gd name="T73" fmla="*/ 0 h 116"/>
                    <a:gd name="T74" fmla="*/ 0 w 151"/>
                    <a:gd name="T75" fmla="*/ 0 h 116"/>
                    <a:gd name="T76" fmla="*/ 0 w 151"/>
                    <a:gd name="T77" fmla="*/ 0 h 116"/>
                    <a:gd name="T78" fmla="*/ 0 w 151"/>
                    <a:gd name="T79" fmla="*/ 0 h 116"/>
                    <a:gd name="T80" fmla="*/ 0 w 151"/>
                    <a:gd name="T81" fmla="*/ 0 h 116"/>
                    <a:gd name="T82" fmla="*/ 0 w 151"/>
                    <a:gd name="T83" fmla="*/ 0 h 116"/>
                    <a:gd name="T84" fmla="*/ 0 w 151"/>
                    <a:gd name="T85" fmla="*/ 0 h 116"/>
                    <a:gd name="T86" fmla="*/ 0 w 151"/>
                    <a:gd name="T87" fmla="*/ 0 h 116"/>
                    <a:gd name="T88" fmla="*/ 0 w 151"/>
                    <a:gd name="T89" fmla="*/ 0 h 116"/>
                    <a:gd name="T90" fmla="*/ 0 w 151"/>
                    <a:gd name="T91" fmla="*/ 0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6"/>
                    <a:gd name="T140" fmla="*/ 151 w 151"/>
                    <a:gd name="T141" fmla="*/ 116 h 11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6">
                      <a:moveTo>
                        <a:pt x="28" y="0"/>
                      </a:moveTo>
                      <a:lnTo>
                        <a:pt x="22" y="0"/>
                      </a:lnTo>
                      <a:lnTo>
                        <a:pt x="18" y="2"/>
                      </a:lnTo>
                      <a:lnTo>
                        <a:pt x="14" y="6"/>
                      </a:lnTo>
                      <a:lnTo>
                        <a:pt x="12" y="10"/>
                      </a:lnTo>
                      <a:lnTo>
                        <a:pt x="0" y="82"/>
                      </a:lnTo>
                      <a:lnTo>
                        <a:pt x="0" y="88"/>
                      </a:lnTo>
                      <a:lnTo>
                        <a:pt x="4" y="92"/>
                      </a:lnTo>
                      <a:lnTo>
                        <a:pt x="6" y="96"/>
                      </a:lnTo>
                      <a:lnTo>
                        <a:pt x="12" y="98"/>
                      </a:lnTo>
                      <a:lnTo>
                        <a:pt x="125" y="116"/>
                      </a:lnTo>
                      <a:lnTo>
                        <a:pt x="129" y="116"/>
                      </a:lnTo>
                      <a:lnTo>
                        <a:pt x="135" y="114"/>
                      </a:lnTo>
                      <a:lnTo>
                        <a:pt x="137" y="110"/>
                      </a:lnTo>
                      <a:lnTo>
                        <a:pt x="139" y="106"/>
                      </a:lnTo>
                      <a:lnTo>
                        <a:pt x="151" y="34"/>
                      </a:lnTo>
                      <a:lnTo>
                        <a:pt x="151" y="28"/>
                      </a:lnTo>
                      <a:lnTo>
                        <a:pt x="149" y="22"/>
                      </a:lnTo>
                      <a:lnTo>
                        <a:pt x="145" y="20"/>
                      </a:lnTo>
                      <a:lnTo>
                        <a:pt x="139" y="18"/>
                      </a:lnTo>
                      <a:lnTo>
                        <a:pt x="28" y="0"/>
                      </a:lnTo>
                      <a:close/>
                      <a:moveTo>
                        <a:pt x="121" y="42"/>
                      </a:moveTo>
                      <a:lnTo>
                        <a:pt x="119" y="54"/>
                      </a:lnTo>
                      <a:lnTo>
                        <a:pt x="119" y="64"/>
                      </a:lnTo>
                      <a:lnTo>
                        <a:pt x="117" y="76"/>
                      </a:lnTo>
                      <a:lnTo>
                        <a:pt x="115" y="88"/>
                      </a:lnTo>
                      <a:lnTo>
                        <a:pt x="107" y="86"/>
                      </a:lnTo>
                      <a:lnTo>
                        <a:pt x="97" y="84"/>
                      </a:lnTo>
                      <a:lnTo>
                        <a:pt x="85" y="82"/>
                      </a:lnTo>
                      <a:lnTo>
                        <a:pt x="73" y="80"/>
                      </a:lnTo>
                      <a:lnTo>
                        <a:pt x="59" y="78"/>
                      </a:lnTo>
                      <a:lnTo>
                        <a:pt x="47" y="76"/>
                      </a:lnTo>
                      <a:lnTo>
                        <a:pt x="37" y="76"/>
                      </a:lnTo>
                      <a:lnTo>
                        <a:pt x="29" y="74"/>
                      </a:lnTo>
                      <a:lnTo>
                        <a:pt x="31" y="62"/>
                      </a:lnTo>
                      <a:lnTo>
                        <a:pt x="33" y="52"/>
                      </a:lnTo>
                      <a:lnTo>
                        <a:pt x="35" y="40"/>
                      </a:lnTo>
                      <a:lnTo>
                        <a:pt x="37" y="30"/>
                      </a:lnTo>
                      <a:lnTo>
                        <a:pt x="45" y="32"/>
                      </a:lnTo>
                      <a:lnTo>
                        <a:pt x="55" y="32"/>
                      </a:lnTo>
                      <a:lnTo>
                        <a:pt x="67" y="34"/>
                      </a:lnTo>
                      <a:lnTo>
                        <a:pt x="79" y="36"/>
                      </a:lnTo>
                      <a:lnTo>
                        <a:pt x="91" y="38"/>
                      </a:lnTo>
                      <a:lnTo>
                        <a:pt x="103" y="40"/>
                      </a:lnTo>
                      <a:lnTo>
                        <a:pt x="113" y="40"/>
                      </a:lnTo>
                      <a:lnTo>
                        <a:pt x="12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4" name="Freeform 87"/>
                <p:cNvSpPr>
                  <a:spLocks noEditPoints="1"/>
                </p:cNvSpPr>
                <p:nvPr/>
              </p:nvSpPr>
              <p:spPr bwMode="auto">
                <a:xfrm>
                  <a:off x="5217" y="1280"/>
                  <a:ext cx="69" cy="98"/>
                </a:xfrm>
                <a:custGeom>
                  <a:avLst/>
                  <a:gdLst>
                    <a:gd name="T0" fmla="*/ 0 w 171"/>
                    <a:gd name="T1" fmla="*/ 0 h 241"/>
                    <a:gd name="T2" fmla="*/ 0 w 171"/>
                    <a:gd name="T3" fmla="*/ 0 h 241"/>
                    <a:gd name="T4" fmla="*/ 0 w 171"/>
                    <a:gd name="T5" fmla="*/ 0 h 241"/>
                    <a:gd name="T6" fmla="*/ 0 w 171"/>
                    <a:gd name="T7" fmla="*/ 0 h 241"/>
                    <a:gd name="T8" fmla="*/ 0 w 171"/>
                    <a:gd name="T9" fmla="*/ 0 h 241"/>
                    <a:gd name="T10" fmla="*/ 0 w 171"/>
                    <a:gd name="T11" fmla="*/ 0 h 241"/>
                    <a:gd name="T12" fmla="*/ 0 w 171"/>
                    <a:gd name="T13" fmla="*/ 0 h 241"/>
                    <a:gd name="T14" fmla="*/ 0 w 171"/>
                    <a:gd name="T15" fmla="*/ 0 h 241"/>
                    <a:gd name="T16" fmla="*/ 0 w 171"/>
                    <a:gd name="T17" fmla="*/ 0 h 241"/>
                    <a:gd name="T18" fmla="*/ 0 w 171"/>
                    <a:gd name="T19" fmla="*/ 0 h 241"/>
                    <a:gd name="T20" fmla="*/ 0 w 171"/>
                    <a:gd name="T21" fmla="*/ 0 h 241"/>
                    <a:gd name="T22" fmla="*/ 0 w 171"/>
                    <a:gd name="T23" fmla="*/ 0 h 241"/>
                    <a:gd name="T24" fmla="*/ 0 w 171"/>
                    <a:gd name="T25" fmla="*/ 0 h 241"/>
                    <a:gd name="T26" fmla="*/ 0 w 171"/>
                    <a:gd name="T27" fmla="*/ 0 h 241"/>
                    <a:gd name="T28" fmla="*/ 0 w 171"/>
                    <a:gd name="T29" fmla="*/ 0 h 241"/>
                    <a:gd name="T30" fmla="*/ 0 w 171"/>
                    <a:gd name="T31" fmla="*/ 0 h 241"/>
                    <a:gd name="T32" fmla="*/ 0 w 171"/>
                    <a:gd name="T33" fmla="*/ 0 h 241"/>
                    <a:gd name="T34" fmla="*/ 0 w 171"/>
                    <a:gd name="T35" fmla="*/ 0 h 241"/>
                    <a:gd name="T36" fmla="*/ 0 w 171"/>
                    <a:gd name="T37" fmla="*/ 0 h 241"/>
                    <a:gd name="T38" fmla="*/ 0 w 171"/>
                    <a:gd name="T39" fmla="*/ 0 h 241"/>
                    <a:gd name="T40" fmla="*/ 0 w 171"/>
                    <a:gd name="T41" fmla="*/ 0 h 241"/>
                    <a:gd name="T42" fmla="*/ 0 w 171"/>
                    <a:gd name="T43" fmla="*/ 0 h 241"/>
                    <a:gd name="T44" fmla="*/ 0 w 171"/>
                    <a:gd name="T45" fmla="*/ 0 h 241"/>
                    <a:gd name="T46" fmla="*/ 0 w 171"/>
                    <a:gd name="T47" fmla="*/ 0 h 241"/>
                    <a:gd name="T48" fmla="*/ 0 w 171"/>
                    <a:gd name="T49" fmla="*/ 0 h 241"/>
                    <a:gd name="T50" fmla="*/ 0 w 171"/>
                    <a:gd name="T51" fmla="*/ 0 h 241"/>
                    <a:gd name="T52" fmla="*/ 0 w 171"/>
                    <a:gd name="T53" fmla="*/ 0 h 241"/>
                    <a:gd name="T54" fmla="*/ 0 w 171"/>
                    <a:gd name="T55" fmla="*/ 0 h 241"/>
                    <a:gd name="T56" fmla="*/ 0 w 171"/>
                    <a:gd name="T57" fmla="*/ 0 h 241"/>
                    <a:gd name="T58" fmla="*/ 0 w 171"/>
                    <a:gd name="T59" fmla="*/ 0 h 241"/>
                    <a:gd name="T60" fmla="*/ 0 w 171"/>
                    <a:gd name="T61" fmla="*/ 0 h 241"/>
                    <a:gd name="T62" fmla="*/ 0 w 171"/>
                    <a:gd name="T63" fmla="*/ 0 h 241"/>
                    <a:gd name="T64" fmla="*/ 0 w 171"/>
                    <a:gd name="T65" fmla="*/ 0 h 241"/>
                    <a:gd name="T66" fmla="*/ 0 w 171"/>
                    <a:gd name="T67" fmla="*/ 0 h 241"/>
                    <a:gd name="T68" fmla="*/ 0 w 171"/>
                    <a:gd name="T69" fmla="*/ 0 h 241"/>
                    <a:gd name="T70" fmla="*/ 0 w 171"/>
                    <a:gd name="T71" fmla="*/ 0 h 241"/>
                    <a:gd name="T72" fmla="*/ 0 w 171"/>
                    <a:gd name="T73" fmla="*/ 0 h 241"/>
                    <a:gd name="T74" fmla="*/ 0 w 171"/>
                    <a:gd name="T75" fmla="*/ 0 h 241"/>
                    <a:gd name="T76" fmla="*/ 0 w 171"/>
                    <a:gd name="T77" fmla="*/ 0 h 241"/>
                    <a:gd name="T78" fmla="*/ 0 w 171"/>
                    <a:gd name="T79" fmla="*/ 0 h 241"/>
                    <a:gd name="T80" fmla="*/ 0 w 171"/>
                    <a:gd name="T81" fmla="*/ 0 h 241"/>
                    <a:gd name="T82" fmla="*/ 0 w 171"/>
                    <a:gd name="T83" fmla="*/ 0 h 241"/>
                    <a:gd name="T84" fmla="*/ 0 w 171"/>
                    <a:gd name="T85" fmla="*/ 0 h 241"/>
                    <a:gd name="T86" fmla="*/ 0 w 171"/>
                    <a:gd name="T87" fmla="*/ 0 h 241"/>
                    <a:gd name="T88" fmla="*/ 0 w 171"/>
                    <a:gd name="T89" fmla="*/ 0 h 241"/>
                    <a:gd name="T90" fmla="*/ 0 w 171"/>
                    <a:gd name="T91" fmla="*/ 0 h 24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71"/>
                    <a:gd name="T139" fmla="*/ 0 h 241"/>
                    <a:gd name="T140" fmla="*/ 171 w 171"/>
                    <a:gd name="T141" fmla="*/ 241 h 24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71" h="241">
                      <a:moveTo>
                        <a:pt x="47" y="0"/>
                      </a:moveTo>
                      <a:lnTo>
                        <a:pt x="41" y="0"/>
                      </a:lnTo>
                      <a:lnTo>
                        <a:pt x="37" y="2"/>
                      </a:lnTo>
                      <a:lnTo>
                        <a:pt x="34" y="6"/>
                      </a:lnTo>
                      <a:lnTo>
                        <a:pt x="32" y="12"/>
                      </a:lnTo>
                      <a:lnTo>
                        <a:pt x="0" y="207"/>
                      </a:lnTo>
                      <a:lnTo>
                        <a:pt x="0" y="213"/>
                      </a:lnTo>
                      <a:lnTo>
                        <a:pt x="2" y="217"/>
                      </a:lnTo>
                      <a:lnTo>
                        <a:pt x="6" y="221"/>
                      </a:lnTo>
                      <a:lnTo>
                        <a:pt x="12" y="223"/>
                      </a:lnTo>
                      <a:lnTo>
                        <a:pt x="123" y="241"/>
                      </a:lnTo>
                      <a:lnTo>
                        <a:pt x="129" y="241"/>
                      </a:lnTo>
                      <a:lnTo>
                        <a:pt x="133" y="239"/>
                      </a:lnTo>
                      <a:lnTo>
                        <a:pt x="137" y="235"/>
                      </a:lnTo>
                      <a:lnTo>
                        <a:pt x="139" y="231"/>
                      </a:lnTo>
                      <a:lnTo>
                        <a:pt x="171" y="34"/>
                      </a:lnTo>
                      <a:lnTo>
                        <a:pt x="171" y="28"/>
                      </a:lnTo>
                      <a:lnTo>
                        <a:pt x="169" y="24"/>
                      </a:lnTo>
                      <a:lnTo>
                        <a:pt x="165" y="20"/>
                      </a:lnTo>
                      <a:lnTo>
                        <a:pt x="159" y="18"/>
                      </a:lnTo>
                      <a:lnTo>
                        <a:pt x="47" y="0"/>
                      </a:lnTo>
                      <a:close/>
                      <a:moveTo>
                        <a:pt x="141" y="44"/>
                      </a:moveTo>
                      <a:lnTo>
                        <a:pt x="135" y="76"/>
                      </a:lnTo>
                      <a:lnTo>
                        <a:pt x="127" y="127"/>
                      </a:lnTo>
                      <a:lnTo>
                        <a:pt x="119" y="181"/>
                      </a:lnTo>
                      <a:lnTo>
                        <a:pt x="113" y="213"/>
                      </a:lnTo>
                      <a:lnTo>
                        <a:pt x="105" y="211"/>
                      </a:lnTo>
                      <a:lnTo>
                        <a:pt x="95" y="209"/>
                      </a:lnTo>
                      <a:lnTo>
                        <a:pt x="83" y="207"/>
                      </a:lnTo>
                      <a:lnTo>
                        <a:pt x="71" y="205"/>
                      </a:lnTo>
                      <a:lnTo>
                        <a:pt x="59" y="203"/>
                      </a:lnTo>
                      <a:lnTo>
                        <a:pt x="47" y="201"/>
                      </a:lnTo>
                      <a:lnTo>
                        <a:pt x="37" y="201"/>
                      </a:lnTo>
                      <a:lnTo>
                        <a:pt x="30" y="199"/>
                      </a:lnTo>
                      <a:lnTo>
                        <a:pt x="34" y="167"/>
                      </a:lnTo>
                      <a:lnTo>
                        <a:pt x="41" y="114"/>
                      </a:lnTo>
                      <a:lnTo>
                        <a:pt x="49" y="62"/>
                      </a:lnTo>
                      <a:lnTo>
                        <a:pt x="55" y="30"/>
                      </a:lnTo>
                      <a:lnTo>
                        <a:pt x="63" y="32"/>
                      </a:lnTo>
                      <a:lnTo>
                        <a:pt x="73" y="32"/>
                      </a:lnTo>
                      <a:lnTo>
                        <a:pt x="85" y="34"/>
                      </a:lnTo>
                      <a:lnTo>
                        <a:pt x="99" y="36"/>
                      </a:lnTo>
                      <a:lnTo>
                        <a:pt x="111" y="38"/>
                      </a:lnTo>
                      <a:lnTo>
                        <a:pt x="123" y="40"/>
                      </a:lnTo>
                      <a:lnTo>
                        <a:pt x="133" y="42"/>
                      </a:lnTo>
                      <a:lnTo>
                        <a:pt x="141"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5" name="Freeform 88"/>
                <p:cNvSpPr>
                  <a:spLocks noEditPoints="1"/>
                </p:cNvSpPr>
                <p:nvPr/>
              </p:nvSpPr>
              <p:spPr bwMode="auto">
                <a:xfrm>
                  <a:off x="5081" y="1310"/>
                  <a:ext cx="61" cy="47"/>
                </a:xfrm>
                <a:custGeom>
                  <a:avLst/>
                  <a:gdLst>
                    <a:gd name="T0" fmla="*/ 0 w 151"/>
                    <a:gd name="T1" fmla="*/ 0 h 117"/>
                    <a:gd name="T2" fmla="*/ 0 w 151"/>
                    <a:gd name="T3" fmla="*/ 0 h 117"/>
                    <a:gd name="T4" fmla="*/ 0 w 151"/>
                    <a:gd name="T5" fmla="*/ 0 h 117"/>
                    <a:gd name="T6" fmla="*/ 0 w 151"/>
                    <a:gd name="T7" fmla="*/ 0 h 117"/>
                    <a:gd name="T8" fmla="*/ 0 w 151"/>
                    <a:gd name="T9" fmla="*/ 0 h 117"/>
                    <a:gd name="T10" fmla="*/ 0 w 151"/>
                    <a:gd name="T11" fmla="*/ 0 h 117"/>
                    <a:gd name="T12" fmla="*/ 0 w 151"/>
                    <a:gd name="T13" fmla="*/ 0 h 117"/>
                    <a:gd name="T14" fmla="*/ 0 w 151"/>
                    <a:gd name="T15" fmla="*/ 0 h 117"/>
                    <a:gd name="T16" fmla="*/ 0 w 151"/>
                    <a:gd name="T17" fmla="*/ 0 h 117"/>
                    <a:gd name="T18" fmla="*/ 0 w 151"/>
                    <a:gd name="T19" fmla="*/ 0 h 117"/>
                    <a:gd name="T20" fmla="*/ 0 w 151"/>
                    <a:gd name="T21" fmla="*/ 0 h 117"/>
                    <a:gd name="T22" fmla="*/ 0 w 151"/>
                    <a:gd name="T23" fmla="*/ 0 h 117"/>
                    <a:gd name="T24" fmla="*/ 0 w 151"/>
                    <a:gd name="T25" fmla="*/ 0 h 117"/>
                    <a:gd name="T26" fmla="*/ 0 w 151"/>
                    <a:gd name="T27" fmla="*/ 0 h 117"/>
                    <a:gd name="T28" fmla="*/ 0 w 151"/>
                    <a:gd name="T29" fmla="*/ 0 h 117"/>
                    <a:gd name="T30" fmla="*/ 0 w 151"/>
                    <a:gd name="T31" fmla="*/ 0 h 117"/>
                    <a:gd name="T32" fmla="*/ 0 w 151"/>
                    <a:gd name="T33" fmla="*/ 0 h 117"/>
                    <a:gd name="T34" fmla="*/ 0 w 151"/>
                    <a:gd name="T35" fmla="*/ 0 h 117"/>
                    <a:gd name="T36" fmla="*/ 0 w 151"/>
                    <a:gd name="T37" fmla="*/ 0 h 117"/>
                    <a:gd name="T38" fmla="*/ 0 w 151"/>
                    <a:gd name="T39" fmla="*/ 0 h 117"/>
                    <a:gd name="T40" fmla="*/ 0 w 151"/>
                    <a:gd name="T41" fmla="*/ 0 h 117"/>
                    <a:gd name="T42" fmla="*/ 0 w 151"/>
                    <a:gd name="T43" fmla="*/ 0 h 117"/>
                    <a:gd name="T44" fmla="*/ 0 w 151"/>
                    <a:gd name="T45" fmla="*/ 0 h 117"/>
                    <a:gd name="T46" fmla="*/ 0 w 151"/>
                    <a:gd name="T47" fmla="*/ 0 h 117"/>
                    <a:gd name="T48" fmla="*/ 0 w 151"/>
                    <a:gd name="T49" fmla="*/ 0 h 117"/>
                    <a:gd name="T50" fmla="*/ 0 w 151"/>
                    <a:gd name="T51" fmla="*/ 0 h 117"/>
                    <a:gd name="T52" fmla="*/ 0 w 151"/>
                    <a:gd name="T53" fmla="*/ 0 h 117"/>
                    <a:gd name="T54" fmla="*/ 0 w 151"/>
                    <a:gd name="T55" fmla="*/ 0 h 117"/>
                    <a:gd name="T56" fmla="*/ 0 w 151"/>
                    <a:gd name="T57" fmla="*/ 0 h 117"/>
                    <a:gd name="T58" fmla="*/ 0 w 151"/>
                    <a:gd name="T59" fmla="*/ 0 h 117"/>
                    <a:gd name="T60" fmla="*/ 0 w 151"/>
                    <a:gd name="T61" fmla="*/ 0 h 117"/>
                    <a:gd name="T62" fmla="*/ 0 w 151"/>
                    <a:gd name="T63" fmla="*/ 0 h 117"/>
                    <a:gd name="T64" fmla="*/ 0 w 151"/>
                    <a:gd name="T65" fmla="*/ 0 h 117"/>
                    <a:gd name="T66" fmla="*/ 0 w 151"/>
                    <a:gd name="T67" fmla="*/ 0 h 117"/>
                    <a:gd name="T68" fmla="*/ 0 w 151"/>
                    <a:gd name="T69" fmla="*/ 0 h 117"/>
                    <a:gd name="T70" fmla="*/ 0 w 151"/>
                    <a:gd name="T71" fmla="*/ 0 h 117"/>
                    <a:gd name="T72" fmla="*/ 0 w 151"/>
                    <a:gd name="T73" fmla="*/ 0 h 117"/>
                    <a:gd name="T74" fmla="*/ 0 w 151"/>
                    <a:gd name="T75" fmla="*/ 0 h 117"/>
                    <a:gd name="T76" fmla="*/ 0 w 151"/>
                    <a:gd name="T77" fmla="*/ 0 h 117"/>
                    <a:gd name="T78" fmla="*/ 0 w 151"/>
                    <a:gd name="T79" fmla="*/ 0 h 117"/>
                    <a:gd name="T80" fmla="*/ 0 w 151"/>
                    <a:gd name="T81" fmla="*/ 0 h 117"/>
                    <a:gd name="T82" fmla="*/ 0 w 151"/>
                    <a:gd name="T83" fmla="*/ 0 h 117"/>
                    <a:gd name="T84" fmla="*/ 0 w 151"/>
                    <a:gd name="T85" fmla="*/ 0 h 117"/>
                    <a:gd name="T86" fmla="*/ 0 w 151"/>
                    <a:gd name="T87" fmla="*/ 0 h 117"/>
                    <a:gd name="T88" fmla="*/ 0 w 151"/>
                    <a:gd name="T89" fmla="*/ 0 h 117"/>
                    <a:gd name="T90" fmla="*/ 0 w 151"/>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7"/>
                    <a:gd name="T140" fmla="*/ 151 w 151"/>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7">
                      <a:moveTo>
                        <a:pt x="28" y="0"/>
                      </a:moveTo>
                      <a:lnTo>
                        <a:pt x="22" y="0"/>
                      </a:lnTo>
                      <a:lnTo>
                        <a:pt x="18" y="2"/>
                      </a:lnTo>
                      <a:lnTo>
                        <a:pt x="14" y="6"/>
                      </a:lnTo>
                      <a:lnTo>
                        <a:pt x="12" y="12"/>
                      </a:lnTo>
                      <a:lnTo>
                        <a:pt x="0" y="83"/>
                      </a:lnTo>
                      <a:lnTo>
                        <a:pt x="0" y="89"/>
                      </a:lnTo>
                      <a:lnTo>
                        <a:pt x="2" y="93"/>
                      </a:lnTo>
                      <a:lnTo>
                        <a:pt x="6" y="97"/>
                      </a:lnTo>
                      <a:lnTo>
                        <a:pt x="12" y="99"/>
                      </a:lnTo>
                      <a:lnTo>
                        <a:pt x="123" y="117"/>
                      </a:lnTo>
                      <a:lnTo>
                        <a:pt x="129" y="117"/>
                      </a:lnTo>
                      <a:lnTo>
                        <a:pt x="133" y="115"/>
                      </a:lnTo>
                      <a:lnTo>
                        <a:pt x="137" y="111"/>
                      </a:lnTo>
                      <a:lnTo>
                        <a:pt x="139" y="105"/>
                      </a:lnTo>
                      <a:lnTo>
                        <a:pt x="151" y="34"/>
                      </a:lnTo>
                      <a:lnTo>
                        <a:pt x="151" y="30"/>
                      </a:lnTo>
                      <a:lnTo>
                        <a:pt x="149" y="24"/>
                      </a:lnTo>
                      <a:lnTo>
                        <a:pt x="145" y="20"/>
                      </a:lnTo>
                      <a:lnTo>
                        <a:pt x="139" y="18"/>
                      </a:lnTo>
                      <a:lnTo>
                        <a:pt x="28" y="0"/>
                      </a:lnTo>
                      <a:close/>
                      <a:moveTo>
                        <a:pt x="121" y="44"/>
                      </a:moveTo>
                      <a:lnTo>
                        <a:pt x="119" y="53"/>
                      </a:lnTo>
                      <a:lnTo>
                        <a:pt x="117" y="65"/>
                      </a:lnTo>
                      <a:lnTo>
                        <a:pt x="115" y="77"/>
                      </a:lnTo>
                      <a:lnTo>
                        <a:pt x="113" y="87"/>
                      </a:lnTo>
                      <a:lnTo>
                        <a:pt x="105" y="85"/>
                      </a:lnTo>
                      <a:lnTo>
                        <a:pt x="95" y="85"/>
                      </a:lnTo>
                      <a:lnTo>
                        <a:pt x="83" y="83"/>
                      </a:lnTo>
                      <a:lnTo>
                        <a:pt x="71" y="81"/>
                      </a:lnTo>
                      <a:lnTo>
                        <a:pt x="59" y="79"/>
                      </a:lnTo>
                      <a:lnTo>
                        <a:pt x="48" y="77"/>
                      </a:lnTo>
                      <a:lnTo>
                        <a:pt x="38" y="75"/>
                      </a:lnTo>
                      <a:lnTo>
                        <a:pt x="30" y="73"/>
                      </a:lnTo>
                      <a:lnTo>
                        <a:pt x="32" y="63"/>
                      </a:lnTo>
                      <a:lnTo>
                        <a:pt x="34" y="51"/>
                      </a:lnTo>
                      <a:lnTo>
                        <a:pt x="34" y="42"/>
                      </a:lnTo>
                      <a:lnTo>
                        <a:pt x="36" y="30"/>
                      </a:lnTo>
                      <a:lnTo>
                        <a:pt x="44" y="32"/>
                      </a:lnTo>
                      <a:lnTo>
                        <a:pt x="54" y="34"/>
                      </a:lnTo>
                      <a:lnTo>
                        <a:pt x="65" y="36"/>
                      </a:lnTo>
                      <a:lnTo>
                        <a:pt x="79" y="38"/>
                      </a:lnTo>
                      <a:lnTo>
                        <a:pt x="91" y="40"/>
                      </a:lnTo>
                      <a:lnTo>
                        <a:pt x="103" y="42"/>
                      </a:lnTo>
                      <a:lnTo>
                        <a:pt x="113" y="42"/>
                      </a:lnTo>
                      <a:lnTo>
                        <a:pt x="121"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6" name="Freeform 89"/>
                <p:cNvSpPr>
                  <a:spLocks noEditPoints="1"/>
                </p:cNvSpPr>
                <p:nvPr/>
              </p:nvSpPr>
              <p:spPr bwMode="auto">
                <a:xfrm>
                  <a:off x="5149" y="1321"/>
                  <a:ext cx="60" cy="47"/>
                </a:xfrm>
                <a:custGeom>
                  <a:avLst/>
                  <a:gdLst>
                    <a:gd name="T0" fmla="*/ 0 w 151"/>
                    <a:gd name="T1" fmla="*/ 0 h 117"/>
                    <a:gd name="T2" fmla="*/ 0 w 151"/>
                    <a:gd name="T3" fmla="*/ 0 h 117"/>
                    <a:gd name="T4" fmla="*/ 0 w 151"/>
                    <a:gd name="T5" fmla="*/ 0 h 117"/>
                    <a:gd name="T6" fmla="*/ 0 w 151"/>
                    <a:gd name="T7" fmla="*/ 0 h 117"/>
                    <a:gd name="T8" fmla="*/ 0 w 151"/>
                    <a:gd name="T9" fmla="*/ 0 h 117"/>
                    <a:gd name="T10" fmla="*/ 0 w 151"/>
                    <a:gd name="T11" fmla="*/ 0 h 117"/>
                    <a:gd name="T12" fmla="*/ 0 w 151"/>
                    <a:gd name="T13" fmla="*/ 0 h 117"/>
                    <a:gd name="T14" fmla="*/ 0 w 151"/>
                    <a:gd name="T15" fmla="*/ 0 h 117"/>
                    <a:gd name="T16" fmla="*/ 0 w 151"/>
                    <a:gd name="T17" fmla="*/ 0 h 117"/>
                    <a:gd name="T18" fmla="*/ 0 w 151"/>
                    <a:gd name="T19" fmla="*/ 0 h 117"/>
                    <a:gd name="T20" fmla="*/ 0 w 151"/>
                    <a:gd name="T21" fmla="*/ 0 h 117"/>
                    <a:gd name="T22" fmla="*/ 0 w 151"/>
                    <a:gd name="T23" fmla="*/ 0 h 117"/>
                    <a:gd name="T24" fmla="*/ 0 w 151"/>
                    <a:gd name="T25" fmla="*/ 0 h 117"/>
                    <a:gd name="T26" fmla="*/ 0 w 151"/>
                    <a:gd name="T27" fmla="*/ 0 h 117"/>
                    <a:gd name="T28" fmla="*/ 0 w 151"/>
                    <a:gd name="T29" fmla="*/ 0 h 117"/>
                    <a:gd name="T30" fmla="*/ 0 w 151"/>
                    <a:gd name="T31" fmla="*/ 0 h 117"/>
                    <a:gd name="T32" fmla="*/ 0 w 151"/>
                    <a:gd name="T33" fmla="*/ 0 h 117"/>
                    <a:gd name="T34" fmla="*/ 0 w 151"/>
                    <a:gd name="T35" fmla="*/ 0 h 117"/>
                    <a:gd name="T36" fmla="*/ 0 w 151"/>
                    <a:gd name="T37" fmla="*/ 0 h 117"/>
                    <a:gd name="T38" fmla="*/ 0 w 151"/>
                    <a:gd name="T39" fmla="*/ 0 h 117"/>
                    <a:gd name="T40" fmla="*/ 0 w 151"/>
                    <a:gd name="T41" fmla="*/ 0 h 117"/>
                    <a:gd name="T42" fmla="*/ 0 w 151"/>
                    <a:gd name="T43" fmla="*/ 0 h 117"/>
                    <a:gd name="T44" fmla="*/ 0 w 151"/>
                    <a:gd name="T45" fmla="*/ 0 h 117"/>
                    <a:gd name="T46" fmla="*/ 0 w 151"/>
                    <a:gd name="T47" fmla="*/ 0 h 117"/>
                    <a:gd name="T48" fmla="*/ 0 w 151"/>
                    <a:gd name="T49" fmla="*/ 0 h 117"/>
                    <a:gd name="T50" fmla="*/ 0 w 151"/>
                    <a:gd name="T51" fmla="*/ 0 h 117"/>
                    <a:gd name="T52" fmla="*/ 0 w 151"/>
                    <a:gd name="T53" fmla="*/ 0 h 117"/>
                    <a:gd name="T54" fmla="*/ 0 w 151"/>
                    <a:gd name="T55" fmla="*/ 0 h 117"/>
                    <a:gd name="T56" fmla="*/ 0 w 151"/>
                    <a:gd name="T57" fmla="*/ 0 h 117"/>
                    <a:gd name="T58" fmla="*/ 0 w 151"/>
                    <a:gd name="T59" fmla="*/ 0 h 117"/>
                    <a:gd name="T60" fmla="*/ 0 w 151"/>
                    <a:gd name="T61" fmla="*/ 0 h 117"/>
                    <a:gd name="T62" fmla="*/ 0 w 151"/>
                    <a:gd name="T63" fmla="*/ 0 h 117"/>
                    <a:gd name="T64" fmla="*/ 0 w 151"/>
                    <a:gd name="T65" fmla="*/ 0 h 117"/>
                    <a:gd name="T66" fmla="*/ 0 w 151"/>
                    <a:gd name="T67" fmla="*/ 0 h 117"/>
                    <a:gd name="T68" fmla="*/ 0 w 151"/>
                    <a:gd name="T69" fmla="*/ 0 h 117"/>
                    <a:gd name="T70" fmla="*/ 0 w 151"/>
                    <a:gd name="T71" fmla="*/ 0 h 117"/>
                    <a:gd name="T72" fmla="*/ 0 w 151"/>
                    <a:gd name="T73" fmla="*/ 0 h 117"/>
                    <a:gd name="T74" fmla="*/ 0 w 151"/>
                    <a:gd name="T75" fmla="*/ 0 h 117"/>
                    <a:gd name="T76" fmla="*/ 0 w 151"/>
                    <a:gd name="T77" fmla="*/ 0 h 117"/>
                    <a:gd name="T78" fmla="*/ 0 w 151"/>
                    <a:gd name="T79" fmla="*/ 0 h 117"/>
                    <a:gd name="T80" fmla="*/ 0 w 151"/>
                    <a:gd name="T81" fmla="*/ 0 h 117"/>
                    <a:gd name="T82" fmla="*/ 0 w 151"/>
                    <a:gd name="T83" fmla="*/ 0 h 117"/>
                    <a:gd name="T84" fmla="*/ 0 w 151"/>
                    <a:gd name="T85" fmla="*/ 0 h 117"/>
                    <a:gd name="T86" fmla="*/ 0 w 151"/>
                    <a:gd name="T87" fmla="*/ 0 h 117"/>
                    <a:gd name="T88" fmla="*/ 0 w 151"/>
                    <a:gd name="T89" fmla="*/ 0 h 117"/>
                    <a:gd name="T90" fmla="*/ 0 w 151"/>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7"/>
                    <a:gd name="T140" fmla="*/ 151 w 151"/>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7">
                      <a:moveTo>
                        <a:pt x="28" y="0"/>
                      </a:moveTo>
                      <a:lnTo>
                        <a:pt x="22" y="0"/>
                      </a:lnTo>
                      <a:lnTo>
                        <a:pt x="18" y="2"/>
                      </a:lnTo>
                      <a:lnTo>
                        <a:pt x="14" y="6"/>
                      </a:lnTo>
                      <a:lnTo>
                        <a:pt x="12" y="12"/>
                      </a:lnTo>
                      <a:lnTo>
                        <a:pt x="0" y="83"/>
                      </a:lnTo>
                      <a:lnTo>
                        <a:pt x="0" y="87"/>
                      </a:lnTo>
                      <a:lnTo>
                        <a:pt x="4" y="93"/>
                      </a:lnTo>
                      <a:lnTo>
                        <a:pt x="6" y="97"/>
                      </a:lnTo>
                      <a:lnTo>
                        <a:pt x="12" y="99"/>
                      </a:lnTo>
                      <a:lnTo>
                        <a:pt x="123" y="117"/>
                      </a:lnTo>
                      <a:lnTo>
                        <a:pt x="129" y="117"/>
                      </a:lnTo>
                      <a:lnTo>
                        <a:pt x="135" y="113"/>
                      </a:lnTo>
                      <a:lnTo>
                        <a:pt x="137" y="111"/>
                      </a:lnTo>
                      <a:lnTo>
                        <a:pt x="139" y="105"/>
                      </a:lnTo>
                      <a:lnTo>
                        <a:pt x="151" y="33"/>
                      </a:lnTo>
                      <a:lnTo>
                        <a:pt x="151" y="27"/>
                      </a:lnTo>
                      <a:lnTo>
                        <a:pt x="149" y="21"/>
                      </a:lnTo>
                      <a:lnTo>
                        <a:pt x="145" y="19"/>
                      </a:lnTo>
                      <a:lnTo>
                        <a:pt x="139" y="18"/>
                      </a:lnTo>
                      <a:lnTo>
                        <a:pt x="28" y="0"/>
                      </a:lnTo>
                      <a:close/>
                      <a:moveTo>
                        <a:pt x="121" y="41"/>
                      </a:moveTo>
                      <a:lnTo>
                        <a:pt x="119" y="53"/>
                      </a:lnTo>
                      <a:lnTo>
                        <a:pt x="119" y="63"/>
                      </a:lnTo>
                      <a:lnTo>
                        <a:pt x="117" y="75"/>
                      </a:lnTo>
                      <a:lnTo>
                        <a:pt x="115" y="87"/>
                      </a:lnTo>
                      <a:lnTo>
                        <a:pt x="107" y="85"/>
                      </a:lnTo>
                      <a:lnTo>
                        <a:pt x="97" y="83"/>
                      </a:lnTo>
                      <a:lnTo>
                        <a:pt x="85" y="81"/>
                      </a:lnTo>
                      <a:lnTo>
                        <a:pt x="73" y="79"/>
                      </a:lnTo>
                      <a:lnTo>
                        <a:pt x="59" y="77"/>
                      </a:lnTo>
                      <a:lnTo>
                        <a:pt x="48" y="75"/>
                      </a:lnTo>
                      <a:lnTo>
                        <a:pt x="38" y="75"/>
                      </a:lnTo>
                      <a:lnTo>
                        <a:pt x="30" y="73"/>
                      </a:lnTo>
                      <a:lnTo>
                        <a:pt x="32" y="63"/>
                      </a:lnTo>
                      <a:lnTo>
                        <a:pt x="34" y="51"/>
                      </a:lnTo>
                      <a:lnTo>
                        <a:pt x="36" y="39"/>
                      </a:lnTo>
                      <a:lnTo>
                        <a:pt x="38" y="29"/>
                      </a:lnTo>
                      <a:lnTo>
                        <a:pt x="46" y="31"/>
                      </a:lnTo>
                      <a:lnTo>
                        <a:pt x="55" y="31"/>
                      </a:lnTo>
                      <a:lnTo>
                        <a:pt x="67" y="33"/>
                      </a:lnTo>
                      <a:lnTo>
                        <a:pt x="79" y="35"/>
                      </a:lnTo>
                      <a:lnTo>
                        <a:pt x="91" y="37"/>
                      </a:lnTo>
                      <a:lnTo>
                        <a:pt x="103" y="39"/>
                      </a:lnTo>
                      <a:lnTo>
                        <a:pt x="113" y="39"/>
                      </a:lnTo>
                      <a:lnTo>
                        <a:pt x="12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7" name="Freeform 90"/>
                <p:cNvSpPr>
                  <a:spLocks noEditPoints="1"/>
                </p:cNvSpPr>
                <p:nvPr/>
              </p:nvSpPr>
              <p:spPr bwMode="auto">
                <a:xfrm>
                  <a:off x="5317" y="1139"/>
                  <a:ext cx="61" cy="47"/>
                </a:xfrm>
                <a:custGeom>
                  <a:avLst/>
                  <a:gdLst>
                    <a:gd name="T0" fmla="*/ 0 w 151"/>
                    <a:gd name="T1" fmla="*/ 0 h 117"/>
                    <a:gd name="T2" fmla="*/ 0 w 151"/>
                    <a:gd name="T3" fmla="*/ 0 h 117"/>
                    <a:gd name="T4" fmla="*/ 0 w 151"/>
                    <a:gd name="T5" fmla="*/ 0 h 117"/>
                    <a:gd name="T6" fmla="*/ 0 w 151"/>
                    <a:gd name="T7" fmla="*/ 0 h 117"/>
                    <a:gd name="T8" fmla="*/ 0 w 151"/>
                    <a:gd name="T9" fmla="*/ 0 h 117"/>
                    <a:gd name="T10" fmla="*/ 0 w 151"/>
                    <a:gd name="T11" fmla="*/ 0 h 117"/>
                    <a:gd name="T12" fmla="*/ 0 w 151"/>
                    <a:gd name="T13" fmla="*/ 0 h 117"/>
                    <a:gd name="T14" fmla="*/ 0 w 151"/>
                    <a:gd name="T15" fmla="*/ 0 h 117"/>
                    <a:gd name="T16" fmla="*/ 0 w 151"/>
                    <a:gd name="T17" fmla="*/ 0 h 117"/>
                    <a:gd name="T18" fmla="*/ 0 w 151"/>
                    <a:gd name="T19" fmla="*/ 0 h 117"/>
                    <a:gd name="T20" fmla="*/ 0 w 151"/>
                    <a:gd name="T21" fmla="*/ 0 h 117"/>
                    <a:gd name="T22" fmla="*/ 0 w 151"/>
                    <a:gd name="T23" fmla="*/ 0 h 117"/>
                    <a:gd name="T24" fmla="*/ 0 w 151"/>
                    <a:gd name="T25" fmla="*/ 0 h 117"/>
                    <a:gd name="T26" fmla="*/ 0 w 151"/>
                    <a:gd name="T27" fmla="*/ 0 h 117"/>
                    <a:gd name="T28" fmla="*/ 0 w 151"/>
                    <a:gd name="T29" fmla="*/ 0 h 117"/>
                    <a:gd name="T30" fmla="*/ 0 w 151"/>
                    <a:gd name="T31" fmla="*/ 0 h 117"/>
                    <a:gd name="T32" fmla="*/ 0 w 151"/>
                    <a:gd name="T33" fmla="*/ 0 h 117"/>
                    <a:gd name="T34" fmla="*/ 0 w 151"/>
                    <a:gd name="T35" fmla="*/ 0 h 117"/>
                    <a:gd name="T36" fmla="*/ 0 w 151"/>
                    <a:gd name="T37" fmla="*/ 0 h 117"/>
                    <a:gd name="T38" fmla="*/ 0 w 151"/>
                    <a:gd name="T39" fmla="*/ 0 h 117"/>
                    <a:gd name="T40" fmla="*/ 0 w 151"/>
                    <a:gd name="T41" fmla="*/ 0 h 117"/>
                    <a:gd name="T42" fmla="*/ 0 w 151"/>
                    <a:gd name="T43" fmla="*/ 0 h 117"/>
                    <a:gd name="T44" fmla="*/ 0 w 151"/>
                    <a:gd name="T45" fmla="*/ 0 h 117"/>
                    <a:gd name="T46" fmla="*/ 0 w 151"/>
                    <a:gd name="T47" fmla="*/ 0 h 117"/>
                    <a:gd name="T48" fmla="*/ 0 w 151"/>
                    <a:gd name="T49" fmla="*/ 0 h 117"/>
                    <a:gd name="T50" fmla="*/ 0 w 151"/>
                    <a:gd name="T51" fmla="*/ 0 h 117"/>
                    <a:gd name="T52" fmla="*/ 0 w 151"/>
                    <a:gd name="T53" fmla="*/ 0 h 117"/>
                    <a:gd name="T54" fmla="*/ 0 w 151"/>
                    <a:gd name="T55" fmla="*/ 0 h 117"/>
                    <a:gd name="T56" fmla="*/ 0 w 151"/>
                    <a:gd name="T57" fmla="*/ 0 h 117"/>
                    <a:gd name="T58" fmla="*/ 0 w 151"/>
                    <a:gd name="T59" fmla="*/ 0 h 117"/>
                    <a:gd name="T60" fmla="*/ 0 w 151"/>
                    <a:gd name="T61" fmla="*/ 0 h 117"/>
                    <a:gd name="T62" fmla="*/ 0 w 151"/>
                    <a:gd name="T63" fmla="*/ 0 h 117"/>
                    <a:gd name="T64" fmla="*/ 0 w 151"/>
                    <a:gd name="T65" fmla="*/ 0 h 117"/>
                    <a:gd name="T66" fmla="*/ 0 w 151"/>
                    <a:gd name="T67" fmla="*/ 0 h 117"/>
                    <a:gd name="T68" fmla="*/ 0 w 151"/>
                    <a:gd name="T69" fmla="*/ 0 h 117"/>
                    <a:gd name="T70" fmla="*/ 0 w 151"/>
                    <a:gd name="T71" fmla="*/ 0 h 117"/>
                    <a:gd name="T72" fmla="*/ 0 w 151"/>
                    <a:gd name="T73" fmla="*/ 0 h 117"/>
                    <a:gd name="T74" fmla="*/ 0 w 151"/>
                    <a:gd name="T75" fmla="*/ 0 h 117"/>
                    <a:gd name="T76" fmla="*/ 0 w 151"/>
                    <a:gd name="T77" fmla="*/ 0 h 117"/>
                    <a:gd name="T78" fmla="*/ 0 w 151"/>
                    <a:gd name="T79" fmla="*/ 0 h 117"/>
                    <a:gd name="T80" fmla="*/ 0 w 151"/>
                    <a:gd name="T81" fmla="*/ 0 h 117"/>
                    <a:gd name="T82" fmla="*/ 0 w 151"/>
                    <a:gd name="T83" fmla="*/ 0 h 117"/>
                    <a:gd name="T84" fmla="*/ 0 w 151"/>
                    <a:gd name="T85" fmla="*/ 0 h 117"/>
                    <a:gd name="T86" fmla="*/ 0 w 151"/>
                    <a:gd name="T87" fmla="*/ 0 h 117"/>
                    <a:gd name="T88" fmla="*/ 0 w 151"/>
                    <a:gd name="T89" fmla="*/ 0 h 117"/>
                    <a:gd name="T90" fmla="*/ 0 w 151"/>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7"/>
                    <a:gd name="T140" fmla="*/ 151 w 151"/>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7">
                      <a:moveTo>
                        <a:pt x="28" y="0"/>
                      </a:moveTo>
                      <a:lnTo>
                        <a:pt x="22" y="0"/>
                      </a:lnTo>
                      <a:lnTo>
                        <a:pt x="18" y="2"/>
                      </a:lnTo>
                      <a:lnTo>
                        <a:pt x="14" y="6"/>
                      </a:lnTo>
                      <a:lnTo>
                        <a:pt x="12" y="12"/>
                      </a:lnTo>
                      <a:lnTo>
                        <a:pt x="0" y="83"/>
                      </a:lnTo>
                      <a:lnTo>
                        <a:pt x="0" y="89"/>
                      </a:lnTo>
                      <a:lnTo>
                        <a:pt x="4" y="93"/>
                      </a:lnTo>
                      <a:lnTo>
                        <a:pt x="6" y="97"/>
                      </a:lnTo>
                      <a:lnTo>
                        <a:pt x="12" y="99"/>
                      </a:lnTo>
                      <a:lnTo>
                        <a:pt x="123" y="117"/>
                      </a:lnTo>
                      <a:lnTo>
                        <a:pt x="129" y="117"/>
                      </a:lnTo>
                      <a:lnTo>
                        <a:pt x="135" y="113"/>
                      </a:lnTo>
                      <a:lnTo>
                        <a:pt x="137" y="111"/>
                      </a:lnTo>
                      <a:lnTo>
                        <a:pt x="139" y="105"/>
                      </a:lnTo>
                      <a:lnTo>
                        <a:pt x="151" y="34"/>
                      </a:lnTo>
                      <a:lnTo>
                        <a:pt x="151" y="28"/>
                      </a:lnTo>
                      <a:lnTo>
                        <a:pt x="149" y="24"/>
                      </a:lnTo>
                      <a:lnTo>
                        <a:pt x="145" y="20"/>
                      </a:lnTo>
                      <a:lnTo>
                        <a:pt x="139" y="18"/>
                      </a:lnTo>
                      <a:lnTo>
                        <a:pt x="28" y="0"/>
                      </a:lnTo>
                      <a:close/>
                      <a:moveTo>
                        <a:pt x="121" y="44"/>
                      </a:moveTo>
                      <a:lnTo>
                        <a:pt x="119" y="54"/>
                      </a:lnTo>
                      <a:lnTo>
                        <a:pt x="119" y="66"/>
                      </a:lnTo>
                      <a:lnTo>
                        <a:pt x="117" y="78"/>
                      </a:lnTo>
                      <a:lnTo>
                        <a:pt x="115" y="87"/>
                      </a:lnTo>
                      <a:lnTo>
                        <a:pt x="107" y="85"/>
                      </a:lnTo>
                      <a:lnTo>
                        <a:pt x="98" y="83"/>
                      </a:lnTo>
                      <a:lnTo>
                        <a:pt x="86" y="82"/>
                      </a:lnTo>
                      <a:lnTo>
                        <a:pt x="74" y="80"/>
                      </a:lnTo>
                      <a:lnTo>
                        <a:pt x="60" y="80"/>
                      </a:lnTo>
                      <a:lnTo>
                        <a:pt x="48" y="78"/>
                      </a:lnTo>
                      <a:lnTo>
                        <a:pt x="38" y="76"/>
                      </a:lnTo>
                      <a:lnTo>
                        <a:pt x="30" y="74"/>
                      </a:lnTo>
                      <a:lnTo>
                        <a:pt x="32" y="64"/>
                      </a:lnTo>
                      <a:lnTo>
                        <a:pt x="34" y="52"/>
                      </a:lnTo>
                      <a:lnTo>
                        <a:pt x="36" y="40"/>
                      </a:lnTo>
                      <a:lnTo>
                        <a:pt x="38" y="30"/>
                      </a:lnTo>
                      <a:lnTo>
                        <a:pt x="46" y="32"/>
                      </a:lnTo>
                      <a:lnTo>
                        <a:pt x="56" y="32"/>
                      </a:lnTo>
                      <a:lnTo>
                        <a:pt x="68" y="34"/>
                      </a:lnTo>
                      <a:lnTo>
                        <a:pt x="80" y="36"/>
                      </a:lnTo>
                      <a:lnTo>
                        <a:pt x="92" y="38"/>
                      </a:lnTo>
                      <a:lnTo>
                        <a:pt x="103" y="40"/>
                      </a:lnTo>
                      <a:lnTo>
                        <a:pt x="113" y="42"/>
                      </a:lnTo>
                      <a:lnTo>
                        <a:pt x="121"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8" name="Freeform 91"/>
                <p:cNvSpPr>
                  <a:spLocks noEditPoints="1"/>
                </p:cNvSpPr>
                <p:nvPr/>
              </p:nvSpPr>
              <p:spPr bwMode="auto">
                <a:xfrm>
                  <a:off x="5309" y="1190"/>
                  <a:ext cx="61" cy="47"/>
                </a:xfrm>
                <a:custGeom>
                  <a:avLst/>
                  <a:gdLst>
                    <a:gd name="T0" fmla="*/ 0 w 151"/>
                    <a:gd name="T1" fmla="*/ 0 h 118"/>
                    <a:gd name="T2" fmla="*/ 0 w 151"/>
                    <a:gd name="T3" fmla="*/ 0 h 118"/>
                    <a:gd name="T4" fmla="*/ 0 w 151"/>
                    <a:gd name="T5" fmla="*/ 0 h 118"/>
                    <a:gd name="T6" fmla="*/ 0 w 151"/>
                    <a:gd name="T7" fmla="*/ 0 h 118"/>
                    <a:gd name="T8" fmla="*/ 0 w 151"/>
                    <a:gd name="T9" fmla="*/ 0 h 118"/>
                    <a:gd name="T10" fmla="*/ 0 w 151"/>
                    <a:gd name="T11" fmla="*/ 0 h 118"/>
                    <a:gd name="T12" fmla="*/ 0 w 151"/>
                    <a:gd name="T13" fmla="*/ 0 h 118"/>
                    <a:gd name="T14" fmla="*/ 0 w 151"/>
                    <a:gd name="T15" fmla="*/ 0 h 118"/>
                    <a:gd name="T16" fmla="*/ 0 w 151"/>
                    <a:gd name="T17" fmla="*/ 0 h 118"/>
                    <a:gd name="T18" fmla="*/ 0 w 151"/>
                    <a:gd name="T19" fmla="*/ 0 h 118"/>
                    <a:gd name="T20" fmla="*/ 0 w 151"/>
                    <a:gd name="T21" fmla="*/ 0 h 118"/>
                    <a:gd name="T22" fmla="*/ 0 w 151"/>
                    <a:gd name="T23" fmla="*/ 0 h 118"/>
                    <a:gd name="T24" fmla="*/ 0 w 151"/>
                    <a:gd name="T25" fmla="*/ 0 h 118"/>
                    <a:gd name="T26" fmla="*/ 0 w 151"/>
                    <a:gd name="T27" fmla="*/ 0 h 118"/>
                    <a:gd name="T28" fmla="*/ 0 w 151"/>
                    <a:gd name="T29" fmla="*/ 0 h 118"/>
                    <a:gd name="T30" fmla="*/ 0 w 151"/>
                    <a:gd name="T31" fmla="*/ 0 h 118"/>
                    <a:gd name="T32" fmla="*/ 0 w 151"/>
                    <a:gd name="T33" fmla="*/ 0 h 118"/>
                    <a:gd name="T34" fmla="*/ 0 w 151"/>
                    <a:gd name="T35" fmla="*/ 0 h 118"/>
                    <a:gd name="T36" fmla="*/ 0 w 151"/>
                    <a:gd name="T37" fmla="*/ 0 h 118"/>
                    <a:gd name="T38" fmla="*/ 0 w 151"/>
                    <a:gd name="T39" fmla="*/ 0 h 118"/>
                    <a:gd name="T40" fmla="*/ 0 w 151"/>
                    <a:gd name="T41" fmla="*/ 0 h 118"/>
                    <a:gd name="T42" fmla="*/ 0 w 151"/>
                    <a:gd name="T43" fmla="*/ 0 h 118"/>
                    <a:gd name="T44" fmla="*/ 0 w 151"/>
                    <a:gd name="T45" fmla="*/ 0 h 118"/>
                    <a:gd name="T46" fmla="*/ 0 w 151"/>
                    <a:gd name="T47" fmla="*/ 0 h 118"/>
                    <a:gd name="T48" fmla="*/ 0 w 151"/>
                    <a:gd name="T49" fmla="*/ 0 h 118"/>
                    <a:gd name="T50" fmla="*/ 0 w 151"/>
                    <a:gd name="T51" fmla="*/ 0 h 118"/>
                    <a:gd name="T52" fmla="*/ 0 w 151"/>
                    <a:gd name="T53" fmla="*/ 0 h 118"/>
                    <a:gd name="T54" fmla="*/ 0 w 151"/>
                    <a:gd name="T55" fmla="*/ 0 h 118"/>
                    <a:gd name="T56" fmla="*/ 0 w 151"/>
                    <a:gd name="T57" fmla="*/ 0 h 118"/>
                    <a:gd name="T58" fmla="*/ 0 w 151"/>
                    <a:gd name="T59" fmla="*/ 0 h 118"/>
                    <a:gd name="T60" fmla="*/ 0 w 151"/>
                    <a:gd name="T61" fmla="*/ 0 h 118"/>
                    <a:gd name="T62" fmla="*/ 0 w 151"/>
                    <a:gd name="T63" fmla="*/ 0 h 118"/>
                    <a:gd name="T64" fmla="*/ 0 w 151"/>
                    <a:gd name="T65" fmla="*/ 0 h 118"/>
                    <a:gd name="T66" fmla="*/ 0 w 151"/>
                    <a:gd name="T67" fmla="*/ 0 h 118"/>
                    <a:gd name="T68" fmla="*/ 0 w 151"/>
                    <a:gd name="T69" fmla="*/ 0 h 118"/>
                    <a:gd name="T70" fmla="*/ 0 w 151"/>
                    <a:gd name="T71" fmla="*/ 0 h 118"/>
                    <a:gd name="T72" fmla="*/ 0 w 151"/>
                    <a:gd name="T73" fmla="*/ 0 h 118"/>
                    <a:gd name="T74" fmla="*/ 0 w 151"/>
                    <a:gd name="T75" fmla="*/ 0 h 118"/>
                    <a:gd name="T76" fmla="*/ 0 w 151"/>
                    <a:gd name="T77" fmla="*/ 0 h 118"/>
                    <a:gd name="T78" fmla="*/ 0 w 151"/>
                    <a:gd name="T79" fmla="*/ 0 h 118"/>
                    <a:gd name="T80" fmla="*/ 0 w 151"/>
                    <a:gd name="T81" fmla="*/ 0 h 118"/>
                    <a:gd name="T82" fmla="*/ 0 w 151"/>
                    <a:gd name="T83" fmla="*/ 0 h 118"/>
                    <a:gd name="T84" fmla="*/ 0 w 151"/>
                    <a:gd name="T85" fmla="*/ 0 h 118"/>
                    <a:gd name="T86" fmla="*/ 0 w 151"/>
                    <a:gd name="T87" fmla="*/ 0 h 118"/>
                    <a:gd name="T88" fmla="*/ 0 w 151"/>
                    <a:gd name="T89" fmla="*/ 0 h 118"/>
                    <a:gd name="T90" fmla="*/ 0 w 151"/>
                    <a:gd name="T91" fmla="*/ 0 h 1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8"/>
                    <a:gd name="T140" fmla="*/ 151 w 151"/>
                    <a:gd name="T141" fmla="*/ 118 h 1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8">
                      <a:moveTo>
                        <a:pt x="28" y="0"/>
                      </a:moveTo>
                      <a:lnTo>
                        <a:pt x="22" y="0"/>
                      </a:lnTo>
                      <a:lnTo>
                        <a:pt x="18" y="2"/>
                      </a:lnTo>
                      <a:lnTo>
                        <a:pt x="14" y="6"/>
                      </a:lnTo>
                      <a:lnTo>
                        <a:pt x="12" y="12"/>
                      </a:lnTo>
                      <a:lnTo>
                        <a:pt x="0" y="84"/>
                      </a:lnTo>
                      <a:lnTo>
                        <a:pt x="0" y="90"/>
                      </a:lnTo>
                      <a:lnTo>
                        <a:pt x="4" y="94"/>
                      </a:lnTo>
                      <a:lnTo>
                        <a:pt x="6" y="98"/>
                      </a:lnTo>
                      <a:lnTo>
                        <a:pt x="12" y="100"/>
                      </a:lnTo>
                      <a:lnTo>
                        <a:pt x="123" y="118"/>
                      </a:lnTo>
                      <a:lnTo>
                        <a:pt x="129" y="118"/>
                      </a:lnTo>
                      <a:lnTo>
                        <a:pt x="135" y="114"/>
                      </a:lnTo>
                      <a:lnTo>
                        <a:pt x="137" y="112"/>
                      </a:lnTo>
                      <a:lnTo>
                        <a:pt x="139" y="106"/>
                      </a:lnTo>
                      <a:lnTo>
                        <a:pt x="151" y="34"/>
                      </a:lnTo>
                      <a:lnTo>
                        <a:pt x="151" y="28"/>
                      </a:lnTo>
                      <a:lnTo>
                        <a:pt x="149" y="24"/>
                      </a:lnTo>
                      <a:lnTo>
                        <a:pt x="145" y="20"/>
                      </a:lnTo>
                      <a:lnTo>
                        <a:pt x="139" y="18"/>
                      </a:lnTo>
                      <a:lnTo>
                        <a:pt x="28" y="0"/>
                      </a:lnTo>
                      <a:close/>
                      <a:moveTo>
                        <a:pt x="122" y="44"/>
                      </a:moveTo>
                      <a:lnTo>
                        <a:pt x="120" y="54"/>
                      </a:lnTo>
                      <a:lnTo>
                        <a:pt x="120" y="66"/>
                      </a:lnTo>
                      <a:lnTo>
                        <a:pt x="118" y="78"/>
                      </a:lnTo>
                      <a:lnTo>
                        <a:pt x="116" y="88"/>
                      </a:lnTo>
                      <a:lnTo>
                        <a:pt x="108" y="86"/>
                      </a:lnTo>
                      <a:lnTo>
                        <a:pt x="98" y="86"/>
                      </a:lnTo>
                      <a:lnTo>
                        <a:pt x="86" y="84"/>
                      </a:lnTo>
                      <a:lnTo>
                        <a:pt x="74" y="82"/>
                      </a:lnTo>
                      <a:lnTo>
                        <a:pt x="60" y="80"/>
                      </a:lnTo>
                      <a:lnTo>
                        <a:pt x="48" y="78"/>
                      </a:lnTo>
                      <a:lnTo>
                        <a:pt x="38" y="76"/>
                      </a:lnTo>
                      <a:lnTo>
                        <a:pt x="30" y="74"/>
                      </a:lnTo>
                      <a:lnTo>
                        <a:pt x="32" y="64"/>
                      </a:lnTo>
                      <a:lnTo>
                        <a:pt x="34" y="52"/>
                      </a:lnTo>
                      <a:lnTo>
                        <a:pt x="36" y="40"/>
                      </a:lnTo>
                      <a:lnTo>
                        <a:pt x="38" y="30"/>
                      </a:lnTo>
                      <a:lnTo>
                        <a:pt x="46" y="32"/>
                      </a:lnTo>
                      <a:lnTo>
                        <a:pt x="56" y="34"/>
                      </a:lnTo>
                      <a:lnTo>
                        <a:pt x="68" y="36"/>
                      </a:lnTo>
                      <a:lnTo>
                        <a:pt x="80" y="36"/>
                      </a:lnTo>
                      <a:lnTo>
                        <a:pt x="92" y="38"/>
                      </a:lnTo>
                      <a:lnTo>
                        <a:pt x="104" y="40"/>
                      </a:lnTo>
                      <a:lnTo>
                        <a:pt x="114" y="42"/>
                      </a:lnTo>
                      <a:lnTo>
                        <a:pt x="122"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9" name="Freeform 92"/>
                <p:cNvSpPr>
                  <a:spLocks noEditPoints="1"/>
                </p:cNvSpPr>
                <p:nvPr/>
              </p:nvSpPr>
              <p:spPr bwMode="auto">
                <a:xfrm>
                  <a:off x="5301" y="1240"/>
                  <a:ext cx="61" cy="48"/>
                </a:xfrm>
                <a:custGeom>
                  <a:avLst/>
                  <a:gdLst>
                    <a:gd name="T0" fmla="*/ 0 w 151"/>
                    <a:gd name="T1" fmla="*/ 0 h 117"/>
                    <a:gd name="T2" fmla="*/ 0 w 151"/>
                    <a:gd name="T3" fmla="*/ 0 h 117"/>
                    <a:gd name="T4" fmla="*/ 0 w 151"/>
                    <a:gd name="T5" fmla="*/ 0 h 117"/>
                    <a:gd name="T6" fmla="*/ 0 w 151"/>
                    <a:gd name="T7" fmla="*/ 0 h 117"/>
                    <a:gd name="T8" fmla="*/ 0 w 151"/>
                    <a:gd name="T9" fmla="*/ 0 h 117"/>
                    <a:gd name="T10" fmla="*/ 0 w 151"/>
                    <a:gd name="T11" fmla="*/ 0 h 117"/>
                    <a:gd name="T12" fmla="*/ 0 w 151"/>
                    <a:gd name="T13" fmla="*/ 0 h 117"/>
                    <a:gd name="T14" fmla="*/ 0 w 151"/>
                    <a:gd name="T15" fmla="*/ 0 h 117"/>
                    <a:gd name="T16" fmla="*/ 0 w 151"/>
                    <a:gd name="T17" fmla="*/ 0 h 117"/>
                    <a:gd name="T18" fmla="*/ 0 w 151"/>
                    <a:gd name="T19" fmla="*/ 0 h 117"/>
                    <a:gd name="T20" fmla="*/ 0 w 151"/>
                    <a:gd name="T21" fmla="*/ 0 h 117"/>
                    <a:gd name="T22" fmla="*/ 0 w 151"/>
                    <a:gd name="T23" fmla="*/ 0 h 117"/>
                    <a:gd name="T24" fmla="*/ 0 w 151"/>
                    <a:gd name="T25" fmla="*/ 0 h 117"/>
                    <a:gd name="T26" fmla="*/ 0 w 151"/>
                    <a:gd name="T27" fmla="*/ 0 h 117"/>
                    <a:gd name="T28" fmla="*/ 0 w 151"/>
                    <a:gd name="T29" fmla="*/ 0 h 117"/>
                    <a:gd name="T30" fmla="*/ 0 w 151"/>
                    <a:gd name="T31" fmla="*/ 0 h 117"/>
                    <a:gd name="T32" fmla="*/ 0 w 151"/>
                    <a:gd name="T33" fmla="*/ 0 h 117"/>
                    <a:gd name="T34" fmla="*/ 0 w 151"/>
                    <a:gd name="T35" fmla="*/ 0 h 117"/>
                    <a:gd name="T36" fmla="*/ 0 w 151"/>
                    <a:gd name="T37" fmla="*/ 0 h 117"/>
                    <a:gd name="T38" fmla="*/ 0 w 151"/>
                    <a:gd name="T39" fmla="*/ 0 h 117"/>
                    <a:gd name="T40" fmla="*/ 0 w 151"/>
                    <a:gd name="T41" fmla="*/ 0 h 117"/>
                    <a:gd name="T42" fmla="*/ 0 w 151"/>
                    <a:gd name="T43" fmla="*/ 0 h 117"/>
                    <a:gd name="T44" fmla="*/ 0 w 151"/>
                    <a:gd name="T45" fmla="*/ 0 h 117"/>
                    <a:gd name="T46" fmla="*/ 0 w 151"/>
                    <a:gd name="T47" fmla="*/ 0 h 117"/>
                    <a:gd name="T48" fmla="*/ 0 w 151"/>
                    <a:gd name="T49" fmla="*/ 0 h 117"/>
                    <a:gd name="T50" fmla="*/ 0 w 151"/>
                    <a:gd name="T51" fmla="*/ 0 h 117"/>
                    <a:gd name="T52" fmla="*/ 0 w 151"/>
                    <a:gd name="T53" fmla="*/ 0 h 117"/>
                    <a:gd name="T54" fmla="*/ 0 w 151"/>
                    <a:gd name="T55" fmla="*/ 0 h 117"/>
                    <a:gd name="T56" fmla="*/ 0 w 151"/>
                    <a:gd name="T57" fmla="*/ 0 h 117"/>
                    <a:gd name="T58" fmla="*/ 0 w 151"/>
                    <a:gd name="T59" fmla="*/ 0 h 117"/>
                    <a:gd name="T60" fmla="*/ 0 w 151"/>
                    <a:gd name="T61" fmla="*/ 0 h 117"/>
                    <a:gd name="T62" fmla="*/ 0 w 151"/>
                    <a:gd name="T63" fmla="*/ 0 h 117"/>
                    <a:gd name="T64" fmla="*/ 0 w 151"/>
                    <a:gd name="T65" fmla="*/ 0 h 117"/>
                    <a:gd name="T66" fmla="*/ 0 w 151"/>
                    <a:gd name="T67" fmla="*/ 0 h 117"/>
                    <a:gd name="T68" fmla="*/ 0 w 151"/>
                    <a:gd name="T69" fmla="*/ 0 h 117"/>
                    <a:gd name="T70" fmla="*/ 0 w 151"/>
                    <a:gd name="T71" fmla="*/ 0 h 117"/>
                    <a:gd name="T72" fmla="*/ 0 w 151"/>
                    <a:gd name="T73" fmla="*/ 0 h 117"/>
                    <a:gd name="T74" fmla="*/ 0 w 151"/>
                    <a:gd name="T75" fmla="*/ 0 h 117"/>
                    <a:gd name="T76" fmla="*/ 0 w 151"/>
                    <a:gd name="T77" fmla="*/ 0 h 117"/>
                    <a:gd name="T78" fmla="*/ 0 w 151"/>
                    <a:gd name="T79" fmla="*/ 0 h 117"/>
                    <a:gd name="T80" fmla="*/ 0 w 151"/>
                    <a:gd name="T81" fmla="*/ 0 h 117"/>
                    <a:gd name="T82" fmla="*/ 0 w 151"/>
                    <a:gd name="T83" fmla="*/ 0 h 117"/>
                    <a:gd name="T84" fmla="*/ 0 w 151"/>
                    <a:gd name="T85" fmla="*/ 0 h 117"/>
                    <a:gd name="T86" fmla="*/ 0 w 151"/>
                    <a:gd name="T87" fmla="*/ 0 h 117"/>
                    <a:gd name="T88" fmla="*/ 0 w 151"/>
                    <a:gd name="T89" fmla="*/ 0 h 117"/>
                    <a:gd name="T90" fmla="*/ 0 w 151"/>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7"/>
                    <a:gd name="T140" fmla="*/ 151 w 151"/>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7">
                      <a:moveTo>
                        <a:pt x="28" y="0"/>
                      </a:moveTo>
                      <a:lnTo>
                        <a:pt x="22" y="0"/>
                      </a:lnTo>
                      <a:lnTo>
                        <a:pt x="18" y="2"/>
                      </a:lnTo>
                      <a:lnTo>
                        <a:pt x="14" y="6"/>
                      </a:lnTo>
                      <a:lnTo>
                        <a:pt x="12" y="12"/>
                      </a:lnTo>
                      <a:lnTo>
                        <a:pt x="0" y="83"/>
                      </a:lnTo>
                      <a:lnTo>
                        <a:pt x="0" y="89"/>
                      </a:lnTo>
                      <a:lnTo>
                        <a:pt x="4" y="93"/>
                      </a:lnTo>
                      <a:lnTo>
                        <a:pt x="6" y="97"/>
                      </a:lnTo>
                      <a:lnTo>
                        <a:pt x="12" y="99"/>
                      </a:lnTo>
                      <a:lnTo>
                        <a:pt x="124" y="117"/>
                      </a:lnTo>
                      <a:lnTo>
                        <a:pt x="130" y="117"/>
                      </a:lnTo>
                      <a:lnTo>
                        <a:pt x="136" y="115"/>
                      </a:lnTo>
                      <a:lnTo>
                        <a:pt x="138" y="111"/>
                      </a:lnTo>
                      <a:lnTo>
                        <a:pt x="140" y="105"/>
                      </a:lnTo>
                      <a:lnTo>
                        <a:pt x="151" y="33"/>
                      </a:lnTo>
                      <a:lnTo>
                        <a:pt x="151" y="29"/>
                      </a:lnTo>
                      <a:lnTo>
                        <a:pt x="149" y="24"/>
                      </a:lnTo>
                      <a:lnTo>
                        <a:pt x="145" y="20"/>
                      </a:lnTo>
                      <a:lnTo>
                        <a:pt x="140" y="18"/>
                      </a:lnTo>
                      <a:lnTo>
                        <a:pt x="28" y="0"/>
                      </a:lnTo>
                      <a:close/>
                      <a:moveTo>
                        <a:pt x="122" y="43"/>
                      </a:moveTo>
                      <a:lnTo>
                        <a:pt x="120" y="53"/>
                      </a:lnTo>
                      <a:lnTo>
                        <a:pt x="120" y="65"/>
                      </a:lnTo>
                      <a:lnTo>
                        <a:pt x="118" y="77"/>
                      </a:lnTo>
                      <a:lnTo>
                        <a:pt x="116" y="87"/>
                      </a:lnTo>
                      <a:lnTo>
                        <a:pt x="108" y="85"/>
                      </a:lnTo>
                      <a:lnTo>
                        <a:pt x="98" y="85"/>
                      </a:lnTo>
                      <a:lnTo>
                        <a:pt x="86" y="83"/>
                      </a:lnTo>
                      <a:lnTo>
                        <a:pt x="74" y="81"/>
                      </a:lnTo>
                      <a:lnTo>
                        <a:pt x="60" y="79"/>
                      </a:lnTo>
                      <a:lnTo>
                        <a:pt x="48" y="77"/>
                      </a:lnTo>
                      <a:lnTo>
                        <a:pt x="38" y="75"/>
                      </a:lnTo>
                      <a:lnTo>
                        <a:pt x="30" y="73"/>
                      </a:lnTo>
                      <a:lnTo>
                        <a:pt x="32" y="63"/>
                      </a:lnTo>
                      <a:lnTo>
                        <a:pt x="34" y="51"/>
                      </a:lnTo>
                      <a:lnTo>
                        <a:pt x="36" y="41"/>
                      </a:lnTo>
                      <a:lnTo>
                        <a:pt x="38" y="29"/>
                      </a:lnTo>
                      <a:lnTo>
                        <a:pt x="46" y="31"/>
                      </a:lnTo>
                      <a:lnTo>
                        <a:pt x="56" y="33"/>
                      </a:lnTo>
                      <a:lnTo>
                        <a:pt x="68" y="35"/>
                      </a:lnTo>
                      <a:lnTo>
                        <a:pt x="80" y="37"/>
                      </a:lnTo>
                      <a:lnTo>
                        <a:pt x="92" y="39"/>
                      </a:lnTo>
                      <a:lnTo>
                        <a:pt x="104" y="41"/>
                      </a:lnTo>
                      <a:lnTo>
                        <a:pt x="114" y="41"/>
                      </a:lnTo>
                      <a:lnTo>
                        <a:pt x="122"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0" name="Freeform 93"/>
                <p:cNvSpPr>
                  <a:spLocks noEditPoints="1"/>
                </p:cNvSpPr>
                <p:nvPr/>
              </p:nvSpPr>
              <p:spPr bwMode="auto">
                <a:xfrm>
                  <a:off x="5293" y="1292"/>
                  <a:ext cx="61" cy="47"/>
                </a:xfrm>
                <a:custGeom>
                  <a:avLst/>
                  <a:gdLst>
                    <a:gd name="T0" fmla="*/ 0 w 151"/>
                    <a:gd name="T1" fmla="*/ 0 h 115"/>
                    <a:gd name="T2" fmla="*/ 0 w 151"/>
                    <a:gd name="T3" fmla="*/ 0 h 115"/>
                    <a:gd name="T4" fmla="*/ 0 w 151"/>
                    <a:gd name="T5" fmla="*/ 0 h 115"/>
                    <a:gd name="T6" fmla="*/ 0 w 151"/>
                    <a:gd name="T7" fmla="*/ 0 h 115"/>
                    <a:gd name="T8" fmla="*/ 0 w 151"/>
                    <a:gd name="T9" fmla="*/ 0 h 115"/>
                    <a:gd name="T10" fmla="*/ 0 w 151"/>
                    <a:gd name="T11" fmla="*/ 0 h 115"/>
                    <a:gd name="T12" fmla="*/ 0 w 151"/>
                    <a:gd name="T13" fmla="*/ 0 h 115"/>
                    <a:gd name="T14" fmla="*/ 0 w 151"/>
                    <a:gd name="T15" fmla="*/ 0 h 115"/>
                    <a:gd name="T16" fmla="*/ 0 w 151"/>
                    <a:gd name="T17" fmla="*/ 0 h 115"/>
                    <a:gd name="T18" fmla="*/ 0 w 151"/>
                    <a:gd name="T19" fmla="*/ 0 h 115"/>
                    <a:gd name="T20" fmla="*/ 0 w 151"/>
                    <a:gd name="T21" fmla="*/ 0 h 115"/>
                    <a:gd name="T22" fmla="*/ 0 w 151"/>
                    <a:gd name="T23" fmla="*/ 0 h 115"/>
                    <a:gd name="T24" fmla="*/ 0 w 151"/>
                    <a:gd name="T25" fmla="*/ 0 h 115"/>
                    <a:gd name="T26" fmla="*/ 0 w 151"/>
                    <a:gd name="T27" fmla="*/ 0 h 115"/>
                    <a:gd name="T28" fmla="*/ 0 w 151"/>
                    <a:gd name="T29" fmla="*/ 0 h 115"/>
                    <a:gd name="T30" fmla="*/ 0 w 151"/>
                    <a:gd name="T31" fmla="*/ 0 h 115"/>
                    <a:gd name="T32" fmla="*/ 0 w 151"/>
                    <a:gd name="T33" fmla="*/ 0 h 115"/>
                    <a:gd name="T34" fmla="*/ 0 w 151"/>
                    <a:gd name="T35" fmla="*/ 0 h 115"/>
                    <a:gd name="T36" fmla="*/ 0 w 151"/>
                    <a:gd name="T37" fmla="*/ 0 h 115"/>
                    <a:gd name="T38" fmla="*/ 0 w 151"/>
                    <a:gd name="T39" fmla="*/ 0 h 115"/>
                    <a:gd name="T40" fmla="*/ 0 w 151"/>
                    <a:gd name="T41" fmla="*/ 0 h 115"/>
                    <a:gd name="T42" fmla="*/ 0 w 151"/>
                    <a:gd name="T43" fmla="*/ 0 h 115"/>
                    <a:gd name="T44" fmla="*/ 0 w 151"/>
                    <a:gd name="T45" fmla="*/ 0 h 115"/>
                    <a:gd name="T46" fmla="*/ 0 w 151"/>
                    <a:gd name="T47" fmla="*/ 0 h 115"/>
                    <a:gd name="T48" fmla="*/ 0 w 151"/>
                    <a:gd name="T49" fmla="*/ 0 h 115"/>
                    <a:gd name="T50" fmla="*/ 0 w 151"/>
                    <a:gd name="T51" fmla="*/ 0 h 115"/>
                    <a:gd name="T52" fmla="*/ 0 w 151"/>
                    <a:gd name="T53" fmla="*/ 0 h 115"/>
                    <a:gd name="T54" fmla="*/ 0 w 151"/>
                    <a:gd name="T55" fmla="*/ 0 h 115"/>
                    <a:gd name="T56" fmla="*/ 0 w 151"/>
                    <a:gd name="T57" fmla="*/ 0 h 115"/>
                    <a:gd name="T58" fmla="*/ 0 w 151"/>
                    <a:gd name="T59" fmla="*/ 0 h 115"/>
                    <a:gd name="T60" fmla="*/ 0 w 151"/>
                    <a:gd name="T61" fmla="*/ 0 h 115"/>
                    <a:gd name="T62" fmla="*/ 0 w 151"/>
                    <a:gd name="T63" fmla="*/ 0 h 115"/>
                    <a:gd name="T64" fmla="*/ 0 w 151"/>
                    <a:gd name="T65" fmla="*/ 0 h 115"/>
                    <a:gd name="T66" fmla="*/ 0 w 151"/>
                    <a:gd name="T67" fmla="*/ 0 h 115"/>
                    <a:gd name="T68" fmla="*/ 0 w 151"/>
                    <a:gd name="T69" fmla="*/ 0 h 115"/>
                    <a:gd name="T70" fmla="*/ 0 w 151"/>
                    <a:gd name="T71" fmla="*/ 0 h 115"/>
                    <a:gd name="T72" fmla="*/ 0 w 151"/>
                    <a:gd name="T73" fmla="*/ 0 h 115"/>
                    <a:gd name="T74" fmla="*/ 0 w 151"/>
                    <a:gd name="T75" fmla="*/ 0 h 115"/>
                    <a:gd name="T76" fmla="*/ 0 w 151"/>
                    <a:gd name="T77" fmla="*/ 0 h 115"/>
                    <a:gd name="T78" fmla="*/ 0 w 151"/>
                    <a:gd name="T79" fmla="*/ 0 h 115"/>
                    <a:gd name="T80" fmla="*/ 0 w 151"/>
                    <a:gd name="T81" fmla="*/ 0 h 115"/>
                    <a:gd name="T82" fmla="*/ 0 w 151"/>
                    <a:gd name="T83" fmla="*/ 0 h 115"/>
                    <a:gd name="T84" fmla="*/ 0 w 151"/>
                    <a:gd name="T85" fmla="*/ 0 h 115"/>
                    <a:gd name="T86" fmla="*/ 0 w 151"/>
                    <a:gd name="T87" fmla="*/ 0 h 115"/>
                    <a:gd name="T88" fmla="*/ 0 w 151"/>
                    <a:gd name="T89" fmla="*/ 0 h 115"/>
                    <a:gd name="T90" fmla="*/ 0 w 151"/>
                    <a:gd name="T91" fmla="*/ 0 h 11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5"/>
                    <a:gd name="T140" fmla="*/ 151 w 151"/>
                    <a:gd name="T141" fmla="*/ 115 h 11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5">
                      <a:moveTo>
                        <a:pt x="27" y="0"/>
                      </a:moveTo>
                      <a:lnTo>
                        <a:pt x="21" y="0"/>
                      </a:lnTo>
                      <a:lnTo>
                        <a:pt x="17" y="2"/>
                      </a:lnTo>
                      <a:lnTo>
                        <a:pt x="13" y="6"/>
                      </a:lnTo>
                      <a:lnTo>
                        <a:pt x="11" y="10"/>
                      </a:lnTo>
                      <a:lnTo>
                        <a:pt x="0" y="82"/>
                      </a:lnTo>
                      <a:lnTo>
                        <a:pt x="0" y="88"/>
                      </a:lnTo>
                      <a:lnTo>
                        <a:pt x="4" y="91"/>
                      </a:lnTo>
                      <a:lnTo>
                        <a:pt x="5" y="95"/>
                      </a:lnTo>
                      <a:lnTo>
                        <a:pt x="11" y="97"/>
                      </a:lnTo>
                      <a:lnTo>
                        <a:pt x="123" y="115"/>
                      </a:lnTo>
                      <a:lnTo>
                        <a:pt x="129" y="115"/>
                      </a:lnTo>
                      <a:lnTo>
                        <a:pt x="135" y="113"/>
                      </a:lnTo>
                      <a:lnTo>
                        <a:pt x="137" y="109"/>
                      </a:lnTo>
                      <a:lnTo>
                        <a:pt x="139" y="103"/>
                      </a:lnTo>
                      <a:lnTo>
                        <a:pt x="151" y="32"/>
                      </a:lnTo>
                      <a:lnTo>
                        <a:pt x="151" y="28"/>
                      </a:lnTo>
                      <a:lnTo>
                        <a:pt x="149" y="22"/>
                      </a:lnTo>
                      <a:lnTo>
                        <a:pt x="145" y="20"/>
                      </a:lnTo>
                      <a:lnTo>
                        <a:pt x="139" y="18"/>
                      </a:lnTo>
                      <a:lnTo>
                        <a:pt x="27" y="0"/>
                      </a:lnTo>
                      <a:close/>
                      <a:moveTo>
                        <a:pt x="121" y="42"/>
                      </a:moveTo>
                      <a:lnTo>
                        <a:pt x="119" y="54"/>
                      </a:lnTo>
                      <a:lnTo>
                        <a:pt x="119" y="64"/>
                      </a:lnTo>
                      <a:lnTo>
                        <a:pt x="117" y="76"/>
                      </a:lnTo>
                      <a:lnTo>
                        <a:pt x="115" y="86"/>
                      </a:lnTo>
                      <a:lnTo>
                        <a:pt x="107" y="84"/>
                      </a:lnTo>
                      <a:lnTo>
                        <a:pt x="97" y="84"/>
                      </a:lnTo>
                      <a:lnTo>
                        <a:pt x="85" y="82"/>
                      </a:lnTo>
                      <a:lnTo>
                        <a:pt x="73" y="80"/>
                      </a:lnTo>
                      <a:lnTo>
                        <a:pt x="59" y="78"/>
                      </a:lnTo>
                      <a:lnTo>
                        <a:pt x="47" y="76"/>
                      </a:lnTo>
                      <a:lnTo>
                        <a:pt x="37" y="76"/>
                      </a:lnTo>
                      <a:lnTo>
                        <a:pt x="29" y="74"/>
                      </a:lnTo>
                      <a:lnTo>
                        <a:pt x="31" y="62"/>
                      </a:lnTo>
                      <a:lnTo>
                        <a:pt x="33" y="50"/>
                      </a:lnTo>
                      <a:lnTo>
                        <a:pt x="35" y="40"/>
                      </a:lnTo>
                      <a:lnTo>
                        <a:pt x="37" y="28"/>
                      </a:lnTo>
                      <a:lnTo>
                        <a:pt x="45" y="30"/>
                      </a:lnTo>
                      <a:lnTo>
                        <a:pt x="55" y="32"/>
                      </a:lnTo>
                      <a:lnTo>
                        <a:pt x="67" y="34"/>
                      </a:lnTo>
                      <a:lnTo>
                        <a:pt x="79" y="36"/>
                      </a:lnTo>
                      <a:lnTo>
                        <a:pt x="91" y="38"/>
                      </a:lnTo>
                      <a:lnTo>
                        <a:pt x="103" y="40"/>
                      </a:lnTo>
                      <a:lnTo>
                        <a:pt x="113" y="40"/>
                      </a:lnTo>
                      <a:lnTo>
                        <a:pt x="12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1" name="Freeform 94"/>
                <p:cNvSpPr>
                  <a:spLocks noEditPoints="1"/>
                </p:cNvSpPr>
                <p:nvPr/>
              </p:nvSpPr>
              <p:spPr bwMode="auto">
                <a:xfrm>
                  <a:off x="5285" y="1343"/>
                  <a:ext cx="60" cy="46"/>
                </a:xfrm>
                <a:custGeom>
                  <a:avLst/>
                  <a:gdLst>
                    <a:gd name="T0" fmla="*/ 0 w 151"/>
                    <a:gd name="T1" fmla="*/ 0 h 116"/>
                    <a:gd name="T2" fmla="*/ 0 w 151"/>
                    <a:gd name="T3" fmla="*/ 0 h 116"/>
                    <a:gd name="T4" fmla="*/ 0 w 151"/>
                    <a:gd name="T5" fmla="*/ 0 h 116"/>
                    <a:gd name="T6" fmla="*/ 0 w 151"/>
                    <a:gd name="T7" fmla="*/ 0 h 116"/>
                    <a:gd name="T8" fmla="*/ 0 w 151"/>
                    <a:gd name="T9" fmla="*/ 0 h 116"/>
                    <a:gd name="T10" fmla="*/ 0 w 151"/>
                    <a:gd name="T11" fmla="*/ 0 h 116"/>
                    <a:gd name="T12" fmla="*/ 0 w 151"/>
                    <a:gd name="T13" fmla="*/ 0 h 116"/>
                    <a:gd name="T14" fmla="*/ 0 w 151"/>
                    <a:gd name="T15" fmla="*/ 0 h 116"/>
                    <a:gd name="T16" fmla="*/ 0 w 151"/>
                    <a:gd name="T17" fmla="*/ 0 h 116"/>
                    <a:gd name="T18" fmla="*/ 0 w 151"/>
                    <a:gd name="T19" fmla="*/ 0 h 116"/>
                    <a:gd name="T20" fmla="*/ 0 w 151"/>
                    <a:gd name="T21" fmla="*/ 0 h 116"/>
                    <a:gd name="T22" fmla="*/ 0 w 151"/>
                    <a:gd name="T23" fmla="*/ 0 h 116"/>
                    <a:gd name="T24" fmla="*/ 0 w 151"/>
                    <a:gd name="T25" fmla="*/ 0 h 116"/>
                    <a:gd name="T26" fmla="*/ 0 w 151"/>
                    <a:gd name="T27" fmla="*/ 0 h 116"/>
                    <a:gd name="T28" fmla="*/ 0 w 151"/>
                    <a:gd name="T29" fmla="*/ 0 h 116"/>
                    <a:gd name="T30" fmla="*/ 0 w 151"/>
                    <a:gd name="T31" fmla="*/ 0 h 116"/>
                    <a:gd name="T32" fmla="*/ 0 w 151"/>
                    <a:gd name="T33" fmla="*/ 0 h 116"/>
                    <a:gd name="T34" fmla="*/ 0 w 151"/>
                    <a:gd name="T35" fmla="*/ 0 h 116"/>
                    <a:gd name="T36" fmla="*/ 0 w 151"/>
                    <a:gd name="T37" fmla="*/ 0 h 116"/>
                    <a:gd name="T38" fmla="*/ 0 w 151"/>
                    <a:gd name="T39" fmla="*/ 0 h 116"/>
                    <a:gd name="T40" fmla="*/ 0 w 151"/>
                    <a:gd name="T41" fmla="*/ 0 h 116"/>
                    <a:gd name="T42" fmla="*/ 0 w 151"/>
                    <a:gd name="T43" fmla="*/ 0 h 116"/>
                    <a:gd name="T44" fmla="*/ 0 w 151"/>
                    <a:gd name="T45" fmla="*/ 0 h 116"/>
                    <a:gd name="T46" fmla="*/ 0 w 151"/>
                    <a:gd name="T47" fmla="*/ 0 h 116"/>
                    <a:gd name="T48" fmla="*/ 0 w 151"/>
                    <a:gd name="T49" fmla="*/ 0 h 116"/>
                    <a:gd name="T50" fmla="*/ 0 w 151"/>
                    <a:gd name="T51" fmla="*/ 0 h 116"/>
                    <a:gd name="T52" fmla="*/ 0 w 151"/>
                    <a:gd name="T53" fmla="*/ 0 h 116"/>
                    <a:gd name="T54" fmla="*/ 0 w 151"/>
                    <a:gd name="T55" fmla="*/ 0 h 116"/>
                    <a:gd name="T56" fmla="*/ 0 w 151"/>
                    <a:gd name="T57" fmla="*/ 0 h 116"/>
                    <a:gd name="T58" fmla="*/ 0 w 151"/>
                    <a:gd name="T59" fmla="*/ 0 h 116"/>
                    <a:gd name="T60" fmla="*/ 0 w 151"/>
                    <a:gd name="T61" fmla="*/ 0 h 116"/>
                    <a:gd name="T62" fmla="*/ 0 w 151"/>
                    <a:gd name="T63" fmla="*/ 0 h 116"/>
                    <a:gd name="T64" fmla="*/ 0 w 151"/>
                    <a:gd name="T65" fmla="*/ 0 h 116"/>
                    <a:gd name="T66" fmla="*/ 0 w 151"/>
                    <a:gd name="T67" fmla="*/ 0 h 116"/>
                    <a:gd name="T68" fmla="*/ 0 w 151"/>
                    <a:gd name="T69" fmla="*/ 0 h 116"/>
                    <a:gd name="T70" fmla="*/ 0 w 151"/>
                    <a:gd name="T71" fmla="*/ 0 h 116"/>
                    <a:gd name="T72" fmla="*/ 0 w 151"/>
                    <a:gd name="T73" fmla="*/ 0 h 116"/>
                    <a:gd name="T74" fmla="*/ 0 w 151"/>
                    <a:gd name="T75" fmla="*/ 0 h 116"/>
                    <a:gd name="T76" fmla="*/ 0 w 151"/>
                    <a:gd name="T77" fmla="*/ 0 h 116"/>
                    <a:gd name="T78" fmla="*/ 0 w 151"/>
                    <a:gd name="T79" fmla="*/ 0 h 116"/>
                    <a:gd name="T80" fmla="*/ 0 w 151"/>
                    <a:gd name="T81" fmla="*/ 0 h 116"/>
                    <a:gd name="T82" fmla="*/ 0 w 151"/>
                    <a:gd name="T83" fmla="*/ 0 h 116"/>
                    <a:gd name="T84" fmla="*/ 0 w 151"/>
                    <a:gd name="T85" fmla="*/ 0 h 116"/>
                    <a:gd name="T86" fmla="*/ 0 w 151"/>
                    <a:gd name="T87" fmla="*/ 0 h 116"/>
                    <a:gd name="T88" fmla="*/ 0 w 151"/>
                    <a:gd name="T89" fmla="*/ 0 h 116"/>
                    <a:gd name="T90" fmla="*/ 0 w 151"/>
                    <a:gd name="T91" fmla="*/ 0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6"/>
                    <a:gd name="T140" fmla="*/ 151 w 151"/>
                    <a:gd name="T141" fmla="*/ 116 h 11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6">
                      <a:moveTo>
                        <a:pt x="27" y="0"/>
                      </a:moveTo>
                      <a:lnTo>
                        <a:pt x="22" y="0"/>
                      </a:lnTo>
                      <a:lnTo>
                        <a:pt x="18" y="2"/>
                      </a:lnTo>
                      <a:lnTo>
                        <a:pt x="14" y="6"/>
                      </a:lnTo>
                      <a:lnTo>
                        <a:pt x="12" y="12"/>
                      </a:lnTo>
                      <a:lnTo>
                        <a:pt x="0" y="82"/>
                      </a:lnTo>
                      <a:lnTo>
                        <a:pt x="0" y="88"/>
                      </a:lnTo>
                      <a:lnTo>
                        <a:pt x="4" y="92"/>
                      </a:lnTo>
                      <a:lnTo>
                        <a:pt x="6" y="96"/>
                      </a:lnTo>
                      <a:lnTo>
                        <a:pt x="12" y="98"/>
                      </a:lnTo>
                      <a:lnTo>
                        <a:pt x="123" y="116"/>
                      </a:lnTo>
                      <a:lnTo>
                        <a:pt x="129" y="116"/>
                      </a:lnTo>
                      <a:lnTo>
                        <a:pt x="135" y="114"/>
                      </a:lnTo>
                      <a:lnTo>
                        <a:pt x="137" y="110"/>
                      </a:lnTo>
                      <a:lnTo>
                        <a:pt x="139" y="106"/>
                      </a:lnTo>
                      <a:lnTo>
                        <a:pt x="151" y="34"/>
                      </a:lnTo>
                      <a:lnTo>
                        <a:pt x="151" y="28"/>
                      </a:lnTo>
                      <a:lnTo>
                        <a:pt x="149" y="22"/>
                      </a:lnTo>
                      <a:lnTo>
                        <a:pt x="145" y="20"/>
                      </a:lnTo>
                      <a:lnTo>
                        <a:pt x="139" y="18"/>
                      </a:lnTo>
                      <a:lnTo>
                        <a:pt x="27" y="0"/>
                      </a:lnTo>
                      <a:close/>
                      <a:moveTo>
                        <a:pt x="121" y="42"/>
                      </a:moveTo>
                      <a:lnTo>
                        <a:pt x="119" y="54"/>
                      </a:lnTo>
                      <a:lnTo>
                        <a:pt x="119" y="64"/>
                      </a:lnTo>
                      <a:lnTo>
                        <a:pt x="117" y="76"/>
                      </a:lnTo>
                      <a:lnTo>
                        <a:pt x="115" y="88"/>
                      </a:lnTo>
                      <a:lnTo>
                        <a:pt x="107" y="86"/>
                      </a:lnTo>
                      <a:lnTo>
                        <a:pt x="95" y="84"/>
                      </a:lnTo>
                      <a:lnTo>
                        <a:pt x="83" y="82"/>
                      </a:lnTo>
                      <a:lnTo>
                        <a:pt x="71" y="80"/>
                      </a:lnTo>
                      <a:lnTo>
                        <a:pt x="59" y="78"/>
                      </a:lnTo>
                      <a:lnTo>
                        <a:pt x="47" y="76"/>
                      </a:lnTo>
                      <a:lnTo>
                        <a:pt x="37" y="76"/>
                      </a:lnTo>
                      <a:lnTo>
                        <a:pt x="29" y="74"/>
                      </a:lnTo>
                      <a:lnTo>
                        <a:pt x="31" y="62"/>
                      </a:lnTo>
                      <a:lnTo>
                        <a:pt x="33" y="52"/>
                      </a:lnTo>
                      <a:lnTo>
                        <a:pt x="35" y="40"/>
                      </a:lnTo>
                      <a:lnTo>
                        <a:pt x="37" y="30"/>
                      </a:lnTo>
                      <a:lnTo>
                        <a:pt x="45" y="32"/>
                      </a:lnTo>
                      <a:lnTo>
                        <a:pt x="55" y="32"/>
                      </a:lnTo>
                      <a:lnTo>
                        <a:pt x="67" y="34"/>
                      </a:lnTo>
                      <a:lnTo>
                        <a:pt x="79" y="36"/>
                      </a:lnTo>
                      <a:lnTo>
                        <a:pt x="91" y="38"/>
                      </a:lnTo>
                      <a:lnTo>
                        <a:pt x="103" y="40"/>
                      </a:lnTo>
                      <a:lnTo>
                        <a:pt x="113" y="40"/>
                      </a:lnTo>
                      <a:lnTo>
                        <a:pt x="12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2" name="Freeform 95"/>
                <p:cNvSpPr>
                  <a:spLocks/>
                </p:cNvSpPr>
                <p:nvPr/>
              </p:nvSpPr>
              <p:spPr bwMode="auto">
                <a:xfrm>
                  <a:off x="5128" y="1118"/>
                  <a:ext cx="34" cy="24"/>
                </a:xfrm>
                <a:custGeom>
                  <a:avLst/>
                  <a:gdLst>
                    <a:gd name="T0" fmla="*/ 0 w 86"/>
                    <a:gd name="T1" fmla="*/ 0 h 58"/>
                    <a:gd name="T2" fmla="*/ 0 w 86"/>
                    <a:gd name="T3" fmla="*/ 0 h 58"/>
                    <a:gd name="T4" fmla="*/ 0 w 86"/>
                    <a:gd name="T5" fmla="*/ 0 h 58"/>
                    <a:gd name="T6" fmla="*/ 0 w 86"/>
                    <a:gd name="T7" fmla="*/ 0 h 58"/>
                    <a:gd name="T8" fmla="*/ 0 w 86"/>
                    <a:gd name="T9" fmla="*/ 0 h 58"/>
                    <a:gd name="T10" fmla="*/ 0 w 86"/>
                    <a:gd name="T11" fmla="*/ 0 h 58"/>
                    <a:gd name="T12" fmla="*/ 0 w 86"/>
                    <a:gd name="T13" fmla="*/ 0 h 58"/>
                    <a:gd name="T14" fmla="*/ 0 w 86"/>
                    <a:gd name="T15" fmla="*/ 0 h 58"/>
                    <a:gd name="T16" fmla="*/ 0 w 86"/>
                    <a:gd name="T17" fmla="*/ 0 h 58"/>
                    <a:gd name="T18" fmla="*/ 0 w 86"/>
                    <a:gd name="T19" fmla="*/ 0 h 58"/>
                    <a:gd name="T20" fmla="*/ 0 w 86"/>
                    <a:gd name="T21" fmla="*/ 0 h 58"/>
                    <a:gd name="T22" fmla="*/ 0 w 86"/>
                    <a:gd name="T23" fmla="*/ 0 h 58"/>
                    <a:gd name="T24" fmla="*/ 0 w 86"/>
                    <a:gd name="T25" fmla="*/ 0 h 58"/>
                    <a:gd name="T26" fmla="*/ 0 w 86"/>
                    <a:gd name="T27" fmla="*/ 0 h 58"/>
                    <a:gd name="T28" fmla="*/ 0 w 86"/>
                    <a:gd name="T29" fmla="*/ 0 h 58"/>
                    <a:gd name="T30" fmla="*/ 0 w 86"/>
                    <a:gd name="T31" fmla="*/ 0 h 58"/>
                    <a:gd name="T32" fmla="*/ 0 w 86"/>
                    <a:gd name="T33" fmla="*/ 0 h 58"/>
                    <a:gd name="T34" fmla="*/ 0 w 86"/>
                    <a:gd name="T35" fmla="*/ 0 h 58"/>
                    <a:gd name="T36" fmla="*/ 0 w 86"/>
                    <a:gd name="T37" fmla="*/ 0 h 58"/>
                    <a:gd name="T38" fmla="*/ 0 w 86"/>
                    <a:gd name="T39" fmla="*/ 0 h 58"/>
                    <a:gd name="T40" fmla="*/ 0 w 86"/>
                    <a:gd name="T41" fmla="*/ 0 h 58"/>
                    <a:gd name="T42" fmla="*/ 0 w 86"/>
                    <a:gd name="T43" fmla="*/ 0 h 58"/>
                    <a:gd name="T44" fmla="*/ 0 w 86"/>
                    <a:gd name="T45" fmla="*/ 0 h 58"/>
                    <a:gd name="T46" fmla="*/ 0 w 86"/>
                    <a:gd name="T47" fmla="*/ 0 h 58"/>
                    <a:gd name="T48" fmla="*/ 0 w 86"/>
                    <a:gd name="T49" fmla="*/ 0 h 58"/>
                    <a:gd name="T50" fmla="*/ 0 w 86"/>
                    <a:gd name="T51" fmla="*/ 0 h 58"/>
                    <a:gd name="T52" fmla="*/ 0 w 86"/>
                    <a:gd name="T53" fmla="*/ 0 h 58"/>
                    <a:gd name="T54" fmla="*/ 0 w 86"/>
                    <a:gd name="T55" fmla="*/ 0 h 58"/>
                    <a:gd name="T56" fmla="*/ 0 w 86"/>
                    <a:gd name="T57" fmla="*/ 0 h 58"/>
                    <a:gd name="T58" fmla="*/ 0 w 86"/>
                    <a:gd name="T59" fmla="*/ 0 h 58"/>
                    <a:gd name="T60" fmla="*/ 0 w 86"/>
                    <a:gd name="T61" fmla="*/ 0 h 58"/>
                    <a:gd name="T62" fmla="*/ 0 w 86"/>
                    <a:gd name="T63" fmla="*/ 0 h 58"/>
                    <a:gd name="T64" fmla="*/ 0 w 86"/>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8"/>
                    <a:gd name="T101" fmla="*/ 86 w 86"/>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8">
                      <a:moveTo>
                        <a:pt x="0" y="14"/>
                      </a:moveTo>
                      <a:lnTo>
                        <a:pt x="8" y="14"/>
                      </a:lnTo>
                      <a:lnTo>
                        <a:pt x="18" y="16"/>
                      </a:lnTo>
                      <a:lnTo>
                        <a:pt x="28" y="18"/>
                      </a:lnTo>
                      <a:lnTo>
                        <a:pt x="38" y="18"/>
                      </a:lnTo>
                      <a:lnTo>
                        <a:pt x="48" y="20"/>
                      </a:lnTo>
                      <a:lnTo>
                        <a:pt x="56" y="22"/>
                      </a:lnTo>
                      <a:lnTo>
                        <a:pt x="64" y="24"/>
                      </a:lnTo>
                      <a:lnTo>
                        <a:pt x="70" y="24"/>
                      </a:lnTo>
                      <a:lnTo>
                        <a:pt x="68" y="32"/>
                      </a:lnTo>
                      <a:lnTo>
                        <a:pt x="68" y="40"/>
                      </a:lnTo>
                      <a:lnTo>
                        <a:pt x="68" y="48"/>
                      </a:lnTo>
                      <a:lnTo>
                        <a:pt x="66" y="56"/>
                      </a:lnTo>
                      <a:lnTo>
                        <a:pt x="70" y="56"/>
                      </a:lnTo>
                      <a:lnTo>
                        <a:pt x="74" y="56"/>
                      </a:lnTo>
                      <a:lnTo>
                        <a:pt x="76" y="56"/>
                      </a:lnTo>
                      <a:lnTo>
                        <a:pt x="80" y="58"/>
                      </a:lnTo>
                      <a:lnTo>
                        <a:pt x="82" y="46"/>
                      </a:lnTo>
                      <a:lnTo>
                        <a:pt x="84" y="34"/>
                      </a:lnTo>
                      <a:lnTo>
                        <a:pt x="84" y="24"/>
                      </a:lnTo>
                      <a:lnTo>
                        <a:pt x="86" y="12"/>
                      </a:lnTo>
                      <a:lnTo>
                        <a:pt x="78" y="10"/>
                      </a:lnTo>
                      <a:lnTo>
                        <a:pt x="68" y="10"/>
                      </a:lnTo>
                      <a:lnTo>
                        <a:pt x="56" y="8"/>
                      </a:lnTo>
                      <a:lnTo>
                        <a:pt x="44" y="6"/>
                      </a:lnTo>
                      <a:lnTo>
                        <a:pt x="32" y="4"/>
                      </a:lnTo>
                      <a:lnTo>
                        <a:pt x="20" y="2"/>
                      </a:lnTo>
                      <a:lnTo>
                        <a:pt x="10" y="2"/>
                      </a:lnTo>
                      <a:lnTo>
                        <a:pt x="2" y="0"/>
                      </a:lnTo>
                      <a:lnTo>
                        <a:pt x="0" y="4"/>
                      </a:lnTo>
                      <a:lnTo>
                        <a:pt x="0"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3" name="Freeform 96"/>
                <p:cNvSpPr>
                  <a:spLocks/>
                </p:cNvSpPr>
                <p:nvPr/>
              </p:nvSpPr>
              <p:spPr bwMode="auto">
                <a:xfrm>
                  <a:off x="5196" y="1129"/>
                  <a:ext cx="34" cy="23"/>
                </a:xfrm>
                <a:custGeom>
                  <a:avLst/>
                  <a:gdLst>
                    <a:gd name="T0" fmla="*/ 0 w 88"/>
                    <a:gd name="T1" fmla="*/ 0 h 58"/>
                    <a:gd name="T2" fmla="*/ 0 w 88"/>
                    <a:gd name="T3" fmla="*/ 0 h 58"/>
                    <a:gd name="T4" fmla="*/ 0 w 88"/>
                    <a:gd name="T5" fmla="*/ 0 h 58"/>
                    <a:gd name="T6" fmla="*/ 0 w 88"/>
                    <a:gd name="T7" fmla="*/ 0 h 58"/>
                    <a:gd name="T8" fmla="*/ 0 w 88"/>
                    <a:gd name="T9" fmla="*/ 0 h 58"/>
                    <a:gd name="T10" fmla="*/ 0 w 88"/>
                    <a:gd name="T11" fmla="*/ 0 h 58"/>
                    <a:gd name="T12" fmla="*/ 0 w 88"/>
                    <a:gd name="T13" fmla="*/ 0 h 58"/>
                    <a:gd name="T14" fmla="*/ 0 w 88"/>
                    <a:gd name="T15" fmla="*/ 0 h 58"/>
                    <a:gd name="T16" fmla="*/ 0 w 88"/>
                    <a:gd name="T17" fmla="*/ 0 h 58"/>
                    <a:gd name="T18" fmla="*/ 0 w 88"/>
                    <a:gd name="T19" fmla="*/ 0 h 58"/>
                    <a:gd name="T20" fmla="*/ 0 w 88"/>
                    <a:gd name="T21" fmla="*/ 0 h 58"/>
                    <a:gd name="T22" fmla="*/ 0 w 88"/>
                    <a:gd name="T23" fmla="*/ 0 h 58"/>
                    <a:gd name="T24" fmla="*/ 0 w 88"/>
                    <a:gd name="T25" fmla="*/ 0 h 58"/>
                    <a:gd name="T26" fmla="*/ 0 w 88"/>
                    <a:gd name="T27" fmla="*/ 0 h 58"/>
                    <a:gd name="T28" fmla="*/ 0 w 88"/>
                    <a:gd name="T29" fmla="*/ 0 h 58"/>
                    <a:gd name="T30" fmla="*/ 0 w 88"/>
                    <a:gd name="T31" fmla="*/ 0 h 58"/>
                    <a:gd name="T32" fmla="*/ 0 w 88"/>
                    <a:gd name="T33" fmla="*/ 0 h 58"/>
                    <a:gd name="T34" fmla="*/ 0 w 88"/>
                    <a:gd name="T35" fmla="*/ 0 h 58"/>
                    <a:gd name="T36" fmla="*/ 0 w 88"/>
                    <a:gd name="T37" fmla="*/ 0 h 58"/>
                    <a:gd name="T38" fmla="*/ 0 w 88"/>
                    <a:gd name="T39" fmla="*/ 0 h 58"/>
                    <a:gd name="T40" fmla="*/ 0 w 88"/>
                    <a:gd name="T41" fmla="*/ 0 h 58"/>
                    <a:gd name="T42" fmla="*/ 0 w 88"/>
                    <a:gd name="T43" fmla="*/ 0 h 58"/>
                    <a:gd name="T44" fmla="*/ 0 w 88"/>
                    <a:gd name="T45" fmla="*/ 0 h 58"/>
                    <a:gd name="T46" fmla="*/ 0 w 88"/>
                    <a:gd name="T47" fmla="*/ 0 h 58"/>
                    <a:gd name="T48" fmla="*/ 0 w 88"/>
                    <a:gd name="T49" fmla="*/ 0 h 58"/>
                    <a:gd name="T50" fmla="*/ 0 w 88"/>
                    <a:gd name="T51" fmla="*/ 0 h 58"/>
                    <a:gd name="T52" fmla="*/ 0 w 88"/>
                    <a:gd name="T53" fmla="*/ 0 h 58"/>
                    <a:gd name="T54" fmla="*/ 0 w 88"/>
                    <a:gd name="T55" fmla="*/ 0 h 58"/>
                    <a:gd name="T56" fmla="*/ 0 w 88"/>
                    <a:gd name="T57" fmla="*/ 0 h 58"/>
                    <a:gd name="T58" fmla="*/ 0 w 88"/>
                    <a:gd name="T59" fmla="*/ 0 h 58"/>
                    <a:gd name="T60" fmla="*/ 0 w 88"/>
                    <a:gd name="T61" fmla="*/ 0 h 58"/>
                    <a:gd name="T62" fmla="*/ 0 w 88"/>
                    <a:gd name="T63" fmla="*/ 0 h 58"/>
                    <a:gd name="T64" fmla="*/ 0 w 88"/>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8"/>
                    <a:gd name="T101" fmla="*/ 88 w 88"/>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8">
                      <a:moveTo>
                        <a:pt x="0" y="14"/>
                      </a:moveTo>
                      <a:lnTo>
                        <a:pt x="8" y="16"/>
                      </a:lnTo>
                      <a:lnTo>
                        <a:pt x="18" y="16"/>
                      </a:lnTo>
                      <a:lnTo>
                        <a:pt x="28" y="18"/>
                      </a:lnTo>
                      <a:lnTo>
                        <a:pt x="38" y="20"/>
                      </a:lnTo>
                      <a:lnTo>
                        <a:pt x="48" y="22"/>
                      </a:lnTo>
                      <a:lnTo>
                        <a:pt x="58" y="22"/>
                      </a:lnTo>
                      <a:lnTo>
                        <a:pt x="66" y="24"/>
                      </a:lnTo>
                      <a:lnTo>
                        <a:pt x="72" y="26"/>
                      </a:lnTo>
                      <a:lnTo>
                        <a:pt x="70" y="32"/>
                      </a:lnTo>
                      <a:lnTo>
                        <a:pt x="70" y="40"/>
                      </a:lnTo>
                      <a:lnTo>
                        <a:pt x="68" y="48"/>
                      </a:lnTo>
                      <a:lnTo>
                        <a:pt x="66" y="56"/>
                      </a:lnTo>
                      <a:lnTo>
                        <a:pt x="70" y="56"/>
                      </a:lnTo>
                      <a:lnTo>
                        <a:pt x="74" y="56"/>
                      </a:lnTo>
                      <a:lnTo>
                        <a:pt x="76" y="58"/>
                      </a:lnTo>
                      <a:lnTo>
                        <a:pt x="80" y="58"/>
                      </a:lnTo>
                      <a:lnTo>
                        <a:pt x="82" y="48"/>
                      </a:lnTo>
                      <a:lnTo>
                        <a:pt x="84" y="36"/>
                      </a:lnTo>
                      <a:lnTo>
                        <a:pt x="86" y="24"/>
                      </a:lnTo>
                      <a:lnTo>
                        <a:pt x="88" y="14"/>
                      </a:lnTo>
                      <a:lnTo>
                        <a:pt x="80" y="12"/>
                      </a:lnTo>
                      <a:lnTo>
                        <a:pt x="68" y="10"/>
                      </a:lnTo>
                      <a:lnTo>
                        <a:pt x="56" y="8"/>
                      </a:lnTo>
                      <a:lnTo>
                        <a:pt x="44" y="6"/>
                      </a:lnTo>
                      <a:lnTo>
                        <a:pt x="32" y="4"/>
                      </a:lnTo>
                      <a:lnTo>
                        <a:pt x="20" y="2"/>
                      </a:lnTo>
                      <a:lnTo>
                        <a:pt x="10" y="2"/>
                      </a:lnTo>
                      <a:lnTo>
                        <a:pt x="2" y="0"/>
                      </a:lnTo>
                      <a:lnTo>
                        <a:pt x="2" y="4"/>
                      </a:lnTo>
                      <a:lnTo>
                        <a:pt x="2"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4" name="Freeform 97"/>
                <p:cNvSpPr>
                  <a:spLocks/>
                </p:cNvSpPr>
                <p:nvPr/>
              </p:nvSpPr>
              <p:spPr bwMode="auto">
                <a:xfrm>
                  <a:off x="5263" y="1140"/>
                  <a:ext cx="35" cy="23"/>
                </a:xfrm>
                <a:custGeom>
                  <a:avLst/>
                  <a:gdLst>
                    <a:gd name="T0" fmla="*/ 0 w 87"/>
                    <a:gd name="T1" fmla="*/ 0 h 58"/>
                    <a:gd name="T2" fmla="*/ 0 w 87"/>
                    <a:gd name="T3" fmla="*/ 0 h 58"/>
                    <a:gd name="T4" fmla="*/ 0 w 87"/>
                    <a:gd name="T5" fmla="*/ 0 h 58"/>
                    <a:gd name="T6" fmla="*/ 0 w 87"/>
                    <a:gd name="T7" fmla="*/ 0 h 58"/>
                    <a:gd name="T8" fmla="*/ 0 w 87"/>
                    <a:gd name="T9" fmla="*/ 0 h 58"/>
                    <a:gd name="T10" fmla="*/ 0 w 87"/>
                    <a:gd name="T11" fmla="*/ 0 h 58"/>
                    <a:gd name="T12" fmla="*/ 0 w 87"/>
                    <a:gd name="T13" fmla="*/ 0 h 58"/>
                    <a:gd name="T14" fmla="*/ 0 w 87"/>
                    <a:gd name="T15" fmla="*/ 0 h 58"/>
                    <a:gd name="T16" fmla="*/ 0 w 87"/>
                    <a:gd name="T17" fmla="*/ 0 h 58"/>
                    <a:gd name="T18" fmla="*/ 0 w 87"/>
                    <a:gd name="T19" fmla="*/ 0 h 58"/>
                    <a:gd name="T20" fmla="*/ 0 w 87"/>
                    <a:gd name="T21" fmla="*/ 0 h 58"/>
                    <a:gd name="T22" fmla="*/ 0 w 87"/>
                    <a:gd name="T23" fmla="*/ 0 h 58"/>
                    <a:gd name="T24" fmla="*/ 0 w 87"/>
                    <a:gd name="T25" fmla="*/ 0 h 58"/>
                    <a:gd name="T26" fmla="*/ 0 w 87"/>
                    <a:gd name="T27" fmla="*/ 0 h 58"/>
                    <a:gd name="T28" fmla="*/ 0 w 87"/>
                    <a:gd name="T29" fmla="*/ 0 h 58"/>
                    <a:gd name="T30" fmla="*/ 0 w 87"/>
                    <a:gd name="T31" fmla="*/ 0 h 58"/>
                    <a:gd name="T32" fmla="*/ 0 w 87"/>
                    <a:gd name="T33" fmla="*/ 0 h 58"/>
                    <a:gd name="T34" fmla="*/ 0 w 87"/>
                    <a:gd name="T35" fmla="*/ 0 h 58"/>
                    <a:gd name="T36" fmla="*/ 0 w 87"/>
                    <a:gd name="T37" fmla="*/ 0 h 58"/>
                    <a:gd name="T38" fmla="*/ 0 w 87"/>
                    <a:gd name="T39" fmla="*/ 0 h 58"/>
                    <a:gd name="T40" fmla="*/ 0 w 87"/>
                    <a:gd name="T41" fmla="*/ 0 h 58"/>
                    <a:gd name="T42" fmla="*/ 0 w 87"/>
                    <a:gd name="T43" fmla="*/ 0 h 58"/>
                    <a:gd name="T44" fmla="*/ 0 w 87"/>
                    <a:gd name="T45" fmla="*/ 0 h 58"/>
                    <a:gd name="T46" fmla="*/ 0 w 87"/>
                    <a:gd name="T47" fmla="*/ 0 h 58"/>
                    <a:gd name="T48" fmla="*/ 0 w 87"/>
                    <a:gd name="T49" fmla="*/ 0 h 58"/>
                    <a:gd name="T50" fmla="*/ 0 w 87"/>
                    <a:gd name="T51" fmla="*/ 0 h 58"/>
                    <a:gd name="T52" fmla="*/ 0 w 87"/>
                    <a:gd name="T53" fmla="*/ 0 h 58"/>
                    <a:gd name="T54" fmla="*/ 0 w 87"/>
                    <a:gd name="T55" fmla="*/ 0 h 58"/>
                    <a:gd name="T56" fmla="*/ 0 w 87"/>
                    <a:gd name="T57" fmla="*/ 0 h 58"/>
                    <a:gd name="T58" fmla="*/ 0 w 87"/>
                    <a:gd name="T59" fmla="*/ 0 h 58"/>
                    <a:gd name="T60" fmla="*/ 0 w 87"/>
                    <a:gd name="T61" fmla="*/ 0 h 58"/>
                    <a:gd name="T62" fmla="*/ 0 w 87"/>
                    <a:gd name="T63" fmla="*/ 0 h 58"/>
                    <a:gd name="T64" fmla="*/ 0 w 87"/>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58"/>
                    <a:gd name="T101" fmla="*/ 87 w 87"/>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58">
                      <a:moveTo>
                        <a:pt x="0" y="14"/>
                      </a:moveTo>
                      <a:lnTo>
                        <a:pt x="8" y="16"/>
                      </a:lnTo>
                      <a:lnTo>
                        <a:pt x="18" y="18"/>
                      </a:lnTo>
                      <a:lnTo>
                        <a:pt x="28" y="20"/>
                      </a:lnTo>
                      <a:lnTo>
                        <a:pt x="40" y="20"/>
                      </a:lnTo>
                      <a:lnTo>
                        <a:pt x="48" y="22"/>
                      </a:lnTo>
                      <a:lnTo>
                        <a:pt x="58" y="24"/>
                      </a:lnTo>
                      <a:lnTo>
                        <a:pt x="66" y="26"/>
                      </a:lnTo>
                      <a:lnTo>
                        <a:pt x="72" y="26"/>
                      </a:lnTo>
                      <a:lnTo>
                        <a:pt x="70" y="34"/>
                      </a:lnTo>
                      <a:lnTo>
                        <a:pt x="70" y="40"/>
                      </a:lnTo>
                      <a:lnTo>
                        <a:pt x="68" y="48"/>
                      </a:lnTo>
                      <a:lnTo>
                        <a:pt x="68" y="56"/>
                      </a:lnTo>
                      <a:lnTo>
                        <a:pt x="72" y="58"/>
                      </a:lnTo>
                      <a:lnTo>
                        <a:pt x="74" y="58"/>
                      </a:lnTo>
                      <a:lnTo>
                        <a:pt x="78" y="58"/>
                      </a:lnTo>
                      <a:lnTo>
                        <a:pt x="79" y="58"/>
                      </a:lnTo>
                      <a:lnTo>
                        <a:pt x="81" y="48"/>
                      </a:lnTo>
                      <a:lnTo>
                        <a:pt x="83" y="36"/>
                      </a:lnTo>
                      <a:lnTo>
                        <a:pt x="85" y="26"/>
                      </a:lnTo>
                      <a:lnTo>
                        <a:pt x="87" y="14"/>
                      </a:lnTo>
                      <a:lnTo>
                        <a:pt x="79" y="12"/>
                      </a:lnTo>
                      <a:lnTo>
                        <a:pt x="70" y="12"/>
                      </a:lnTo>
                      <a:lnTo>
                        <a:pt x="58" y="10"/>
                      </a:lnTo>
                      <a:lnTo>
                        <a:pt x="46" y="8"/>
                      </a:lnTo>
                      <a:lnTo>
                        <a:pt x="34" y="6"/>
                      </a:lnTo>
                      <a:lnTo>
                        <a:pt x="22" y="4"/>
                      </a:lnTo>
                      <a:lnTo>
                        <a:pt x="10" y="2"/>
                      </a:lnTo>
                      <a:lnTo>
                        <a:pt x="2" y="0"/>
                      </a:lnTo>
                      <a:lnTo>
                        <a:pt x="2" y="4"/>
                      </a:lnTo>
                      <a:lnTo>
                        <a:pt x="2" y="8"/>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5" name="Freeform 98"/>
                <p:cNvSpPr>
                  <a:spLocks/>
                </p:cNvSpPr>
                <p:nvPr/>
              </p:nvSpPr>
              <p:spPr bwMode="auto">
                <a:xfrm>
                  <a:off x="5119" y="1169"/>
                  <a:ext cx="35" cy="24"/>
                </a:xfrm>
                <a:custGeom>
                  <a:avLst/>
                  <a:gdLst>
                    <a:gd name="T0" fmla="*/ 0 w 88"/>
                    <a:gd name="T1" fmla="*/ 0 h 57"/>
                    <a:gd name="T2" fmla="*/ 0 w 88"/>
                    <a:gd name="T3" fmla="*/ 0 h 57"/>
                    <a:gd name="T4" fmla="*/ 0 w 88"/>
                    <a:gd name="T5" fmla="*/ 0 h 57"/>
                    <a:gd name="T6" fmla="*/ 0 w 88"/>
                    <a:gd name="T7" fmla="*/ 0 h 57"/>
                    <a:gd name="T8" fmla="*/ 0 w 88"/>
                    <a:gd name="T9" fmla="*/ 0 h 57"/>
                    <a:gd name="T10" fmla="*/ 0 w 88"/>
                    <a:gd name="T11" fmla="*/ 0 h 57"/>
                    <a:gd name="T12" fmla="*/ 0 w 88"/>
                    <a:gd name="T13" fmla="*/ 0 h 57"/>
                    <a:gd name="T14" fmla="*/ 0 w 88"/>
                    <a:gd name="T15" fmla="*/ 0 h 57"/>
                    <a:gd name="T16" fmla="*/ 0 w 88"/>
                    <a:gd name="T17" fmla="*/ 0 h 57"/>
                    <a:gd name="T18" fmla="*/ 0 w 88"/>
                    <a:gd name="T19" fmla="*/ 0 h 57"/>
                    <a:gd name="T20" fmla="*/ 0 w 88"/>
                    <a:gd name="T21" fmla="*/ 0 h 57"/>
                    <a:gd name="T22" fmla="*/ 0 w 88"/>
                    <a:gd name="T23" fmla="*/ 0 h 57"/>
                    <a:gd name="T24" fmla="*/ 0 w 88"/>
                    <a:gd name="T25" fmla="*/ 0 h 57"/>
                    <a:gd name="T26" fmla="*/ 0 w 88"/>
                    <a:gd name="T27" fmla="*/ 0 h 57"/>
                    <a:gd name="T28" fmla="*/ 0 w 88"/>
                    <a:gd name="T29" fmla="*/ 0 h 57"/>
                    <a:gd name="T30" fmla="*/ 0 w 88"/>
                    <a:gd name="T31" fmla="*/ 0 h 57"/>
                    <a:gd name="T32" fmla="*/ 0 w 88"/>
                    <a:gd name="T33" fmla="*/ 0 h 57"/>
                    <a:gd name="T34" fmla="*/ 0 w 88"/>
                    <a:gd name="T35" fmla="*/ 0 h 57"/>
                    <a:gd name="T36" fmla="*/ 0 w 88"/>
                    <a:gd name="T37" fmla="*/ 0 h 57"/>
                    <a:gd name="T38" fmla="*/ 0 w 88"/>
                    <a:gd name="T39" fmla="*/ 0 h 57"/>
                    <a:gd name="T40" fmla="*/ 0 w 88"/>
                    <a:gd name="T41" fmla="*/ 0 h 57"/>
                    <a:gd name="T42" fmla="*/ 0 w 88"/>
                    <a:gd name="T43" fmla="*/ 0 h 57"/>
                    <a:gd name="T44" fmla="*/ 0 w 88"/>
                    <a:gd name="T45" fmla="*/ 0 h 57"/>
                    <a:gd name="T46" fmla="*/ 0 w 88"/>
                    <a:gd name="T47" fmla="*/ 0 h 57"/>
                    <a:gd name="T48" fmla="*/ 0 w 88"/>
                    <a:gd name="T49" fmla="*/ 0 h 57"/>
                    <a:gd name="T50" fmla="*/ 0 w 88"/>
                    <a:gd name="T51" fmla="*/ 0 h 57"/>
                    <a:gd name="T52" fmla="*/ 0 w 88"/>
                    <a:gd name="T53" fmla="*/ 0 h 57"/>
                    <a:gd name="T54" fmla="*/ 0 w 88"/>
                    <a:gd name="T55" fmla="*/ 0 h 57"/>
                    <a:gd name="T56" fmla="*/ 0 w 88"/>
                    <a:gd name="T57" fmla="*/ 0 h 57"/>
                    <a:gd name="T58" fmla="*/ 0 w 88"/>
                    <a:gd name="T59" fmla="*/ 0 h 57"/>
                    <a:gd name="T60" fmla="*/ 0 w 88"/>
                    <a:gd name="T61" fmla="*/ 0 h 57"/>
                    <a:gd name="T62" fmla="*/ 0 w 88"/>
                    <a:gd name="T63" fmla="*/ 0 h 57"/>
                    <a:gd name="T64" fmla="*/ 0 w 88"/>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7"/>
                    <a:gd name="T101" fmla="*/ 88 w 88"/>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7">
                      <a:moveTo>
                        <a:pt x="0" y="13"/>
                      </a:moveTo>
                      <a:lnTo>
                        <a:pt x="10" y="13"/>
                      </a:lnTo>
                      <a:lnTo>
                        <a:pt x="20" y="15"/>
                      </a:lnTo>
                      <a:lnTo>
                        <a:pt x="30" y="17"/>
                      </a:lnTo>
                      <a:lnTo>
                        <a:pt x="40" y="17"/>
                      </a:lnTo>
                      <a:lnTo>
                        <a:pt x="50" y="19"/>
                      </a:lnTo>
                      <a:lnTo>
                        <a:pt x="58" y="21"/>
                      </a:lnTo>
                      <a:lnTo>
                        <a:pt x="66" y="23"/>
                      </a:lnTo>
                      <a:lnTo>
                        <a:pt x="72" y="23"/>
                      </a:lnTo>
                      <a:lnTo>
                        <a:pt x="70" y="31"/>
                      </a:lnTo>
                      <a:lnTo>
                        <a:pt x="70" y="39"/>
                      </a:lnTo>
                      <a:lnTo>
                        <a:pt x="68" y="47"/>
                      </a:lnTo>
                      <a:lnTo>
                        <a:pt x="68" y="55"/>
                      </a:lnTo>
                      <a:lnTo>
                        <a:pt x="72" y="55"/>
                      </a:lnTo>
                      <a:lnTo>
                        <a:pt x="76" y="55"/>
                      </a:lnTo>
                      <a:lnTo>
                        <a:pt x="78" y="55"/>
                      </a:lnTo>
                      <a:lnTo>
                        <a:pt x="82" y="57"/>
                      </a:lnTo>
                      <a:lnTo>
                        <a:pt x="84" y="45"/>
                      </a:lnTo>
                      <a:lnTo>
                        <a:pt x="86" y="35"/>
                      </a:lnTo>
                      <a:lnTo>
                        <a:pt x="86" y="23"/>
                      </a:lnTo>
                      <a:lnTo>
                        <a:pt x="88" y="13"/>
                      </a:lnTo>
                      <a:lnTo>
                        <a:pt x="80" y="11"/>
                      </a:lnTo>
                      <a:lnTo>
                        <a:pt x="70" y="9"/>
                      </a:lnTo>
                      <a:lnTo>
                        <a:pt x="58" y="7"/>
                      </a:lnTo>
                      <a:lnTo>
                        <a:pt x="46" y="6"/>
                      </a:lnTo>
                      <a:lnTo>
                        <a:pt x="34" y="4"/>
                      </a:lnTo>
                      <a:lnTo>
                        <a:pt x="22" y="2"/>
                      </a:lnTo>
                      <a:lnTo>
                        <a:pt x="12" y="2"/>
                      </a:lnTo>
                      <a:lnTo>
                        <a:pt x="4" y="0"/>
                      </a:lnTo>
                      <a:lnTo>
                        <a:pt x="2" y="4"/>
                      </a:lnTo>
                      <a:lnTo>
                        <a:pt x="2" y="6"/>
                      </a:lnTo>
                      <a:lnTo>
                        <a:pt x="2" y="9"/>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6" name="Freeform 99"/>
                <p:cNvSpPr>
                  <a:spLocks/>
                </p:cNvSpPr>
                <p:nvPr/>
              </p:nvSpPr>
              <p:spPr bwMode="auto">
                <a:xfrm>
                  <a:off x="5188" y="1180"/>
                  <a:ext cx="34" cy="23"/>
                </a:xfrm>
                <a:custGeom>
                  <a:avLst/>
                  <a:gdLst>
                    <a:gd name="T0" fmla="*/ 0 w 88"/>
                    <a:gd name="T1" fmla="*/ 0 h 58"/>
                    <a:gd name="T2" fmla="*/ 0 w 88"/>
                    <a:gd name="T3" fmla="*/ 0 h 58"/>
                    <a:gd name="T4" fmla="*/ 0 w 88"/>
                    <a:gd name="T5" fmla="*/ 0 h 58"/>
                    <a:gd name="T6" fmla="*/ 0 w 88"/>
                    <a:gd name="T7" fmla="*/ 0 h 58"/>
                    <a:gd name="T8" fmla="*/ 0 w 88"/>
                    <a:gd name="T9" fmla="*/ 0 h 58"/>
                    <a:gd name="T10" fmla="*/ 0 w 88"/>
                    <a:gd name="T11" fmla="*/ 0 h 58"/>
                    <a:gd name="T12" fmla="*/ 0 w 88"/>
                    <a:gd name="T13" fmla="*/ 0 h 58"/>
                    <a:gd name="T14" fmla="*/ 0 w 88"/>
                    <a:gd name="T15" fmla="*/ 0 h 58"/>
                    <a:gd name="T16" fmla="*/ 0 w 88"/>
                    <a:gd name="T17" fmla="*/ 0 h 58"/>
                    <a:gd name="T18" fmla="*/ 0 w 88"/>
                    <a:gd name="T19" fmla="*/ 0 h 58"/>
                    <a:gd name="T20" fmla="*/ 0 w 88"/>
                    <a:gd name="T21" fmla="*/ 0 h 58"/>
                    <a:gd name="T22" fmla="*/ 0 w 88"/>
                    <a:gd name="T23" fmla="*/ 0 h 58"/>
                    <a:gd name="T24" fmla="*/ 0 w 88"/>
                    <a:gd name="T25" fmla="*/ 0 h 58"/>
                    <a:gd name="T26" fmla="*/ 0 w 88"/>
                    <a:gd name="T27" fmla="*/ 0 h 58"/>
                    <a:gd name="T28" fmla="*/ 0 w 88"/>
                    <a:gd name="T29" fmla="*/ 0 h 58"/>
                    <a:gd name="T30" fmla="*/ 0 w 88"/>
                    <a:gd name="T31" fmla="*/ 0 h 58"/>
                    <a:gd name="T32" fmla="*/ 0 w 88"/>
                    <a:gd name="T33" fmla="*/ 0 h 58"/>
                    <a:gd name="T34" fmla="*/ 0 w 88"/>
                    <a:gd name="T35" fmla="*/ 0 h 58"/>
                    <a:gd name="T36" fmla="*/ 0 w 88"/>
                    <a:gd name="T37" fmla="*/ 0 h 58"/>
                    <a:gd name="T38" fmla="*/ 0 w 88"/>
                    <a:gd name="T39" fmla="*/ 0 h 58"/>
                    <a:gd name="T40" fmla="*/ 0 w 88"/>
                    <a:gd name="T41" fmla="*/ 0 h 58"/>
                    <a:gd name="T42" fmla="*/ 0 w 88"/>
                    <a:gd name="T43" fmla="*/ 0 h 58"/>
                    <a:gd name="T44" fmla="*/ 0 w 88"/>
                    <a:gd name="T45" fmla="*/ 0 h 58"/>
                    <a:gd name="T46" fmla="*/ 0 w 88"/>
                    <a:gd name="T47" fmla="*/ 0 h 58"/>
                    <a:gd name="T48" fmla="*/ 0 w 88"/>
                    <a:gd name="T49" fmla="*/ 0 h 58"/>
                    <a:gd name="T50" fmla="*/ 0 w 88"/>
                    <a:gd name="T51" fmla="*/ 0 h 58"/>
                    <a:gd name="T52" fmla="*/ 0 w 88"/>
                    <a:gd name="T53" fmla="*/ 0 h 58"/>
                    <a:gd name="T54" fmla="*/ 0 w 88"/>
                    <a:gd name="T55" fmla="*/ 0 h 58"/>
                    <a:gd name="T56" fmla="*/ 0 w 88"/>
                    <a:gd name="T57" fmla="*/ 0 h 58"/>
                    <a:gd name="T58" fmla="*/ 0 w 88"/>
                    <a:gd name="T59" fmla="*/ 0 h 58"/>
                    <a:gd name="T60" fmla="*/ 0 w 88"/>
                    <a:gd name="T61" fmla="*/ 0 h 58"/>
                    <a:gd name="T62" fmla="*/ 0 w 88"/>
                    <a:gd name="T63" fmla="*/ 0 h 58"/>
                    <a:gd name="T64" fmla="*/ 0 w 88"/>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8"/>
                    <a:gd name="T101" fmla="*/ 88 w 88"/>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8">
                      <a:moveTo>
                        <a:pt x="0" y="14"/>
                      </a:moveTo>
                      <a:lnTo>
                        <a:pt x="8" y="16"/>
                      </a:lnTo>
                      <a:lnTo>
                        <a:pt x="18" y="18"/>
                      </a:lnTo>
                      <a:lnTo>
                        <a:pt x="28" y="20"/>
                      </a:lnTo>
                      <a:lnTo>
                        <a:pt x="38" y="20"/>
                      </a:lnTo>
                      <a:lnTo>
                        <a:pt x="48" y="22"/>
                      </a:lnTo>
                      <a:lnTo>
                        <a:pt x="56" y="24"/>
                      </a:lnTo>
                      <a:lnTo>
                        <a:pt x="64" y="26"/>
                      </a:lnTo>
                      <a:lnTo>
                        <a:pt x="70" y="26"/>
                      </a:lnTo>
                      <a:lnTo>
                        <a:pt x="70" y="32"/>
                      </a:lnTo>
                      <a:lnTo>
                        <a:pt x="68" y="40"/>
                      </a:lnTo>
                      <a:lnTo>
                        <a:pt x="68" y="48"/>
                      </a:lnTo>
                      <a:lnTo>
                        <a:pt x="66" y="56"/>
                      </a:lnTo>
                      <a:lnTo>
                        <a:pt x="70" y="58"/>
                      </a:lnTo>
                      <a:lnTo>
                        <a:pt x="74" y="58"/>
                      </a:lnTo>
                      <a:lnTo>
                        <a:pt x="76" y="58"/>
                      </a:lnTo>
                      <a:lnTo>
                        <a:pt x="80" y="58"/>
                      </a:lnTo>
                      <a:lnTo>
                        <a:pt x="82" y="48"/>
                      </a:lnTo>
                      <a:lnTo>
                        <a:pt x="84" y="36"/>
                      </a:lnTo>
                      <a:lnTo>
                        <a:pt x="86" y="24"/>
                      </a:lnTo>
                      <a:lnTo>
                        <a:pt x="88" y="14"/>
                      </a:lnTo>
                      <a:lnTo>
                        <a:pt x="80" y="12"/>
                      </a:lnTo>
                      <a:lnTo>
                        <a:pt x="68" y="12"/>
                      </a:lnTo>
                      <a:lnTo>
                        <a:pt x="56" y="10"/>
                      </a:lnTo>
                      <a:lnTo>
                        <a:pt x="44" y="8"/>
                      </a:lnTo>
                      <a:lnTo>
                        <a:pt x="32" y="6"/>
                      </a:lnTo>
                      <a:lnTo>
                        <a:pt x="20" y="4"/>
                      </a:lnTo>
                      <a:lnTo>
                        <a:pt x="10" y="2"/>
                      </a:lnTo>
                      <a:lnTo>
                        <a:pt x="2" y="0"/>
                      </a:lnTo>
                      <a:lnTo>
                        <a:pt x="2" y="4"/>
                      </a:lnTo>
                      <a:lnTo>
                        <a:pt x="2"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7" name="Freeform 100"/>
                <p:cNvSpPr>
                  <a:spLocks/>
                </p:cNvSpPr>
                <p:nvPr/>
              </p:nvSpPr>
              <p:spPr bwMode="auto">
                <a:xfrm>
                  <a:off x="5255" y="1191"/>
                  <a:ext cx="35" cy="23"/>
                </a:xfrm>
                <a:custGeom>
                  <a:avLst/>
                  <a:gdLst>
                    <a:gd name="T0" fmla="*/ 0 w 88"/>
                    <a:gd name="T1" fmla="*/ 0 h 58"/>
                    <a:gd name="T2" fmla="*/ 0 w 88"/>
                    <a:gd name="T3" fmla="*/ 0 h 58"/>
                    <a:gd name="T4" fmla="*/ 0 w 88"/>
                    <a:gd name="T5" fmla="*/ 0 h 58"/>
                    <a:gd name="T6" fmla="*/ 0 w 88"/>
                    <a:gd name="T7" fmla="*/ 0 h 58"/>
                    <a:gd name="T8" fmla="*/ 0 w 88"/>
                    <a:gd name="T9" fmla="*/ 0 h 58"/>
                    <a:gd name="T10" fmla="*/ 0 w 88"/>
                    <a:gd name="T11" fmla="*/ 0 h 58"/>
                    <a:gd name="T12" fmla="*/ 0 w 88"/>
                    <a:gd name="T13" fmla="*/ 0 h 58"/>
                    <a:gd name="T14" fmla="*/ 0 w 88"/>
                    <a:gd name="T15" fmla="*/ 0 h 58"/>
                    <a:gd name="T16" fmla="*/ 0 w 88"/>
                    <a:gd name="T17" fmla="*/ 0 h 58"/>
                    <a:gd name="T18" fmla="*/ 0 w 88"/>
                    <a:gd name="T19" fmla="*/ 0 h 58"/>
                    <a:gd name="T20" fmla="*/ 0 w 88"/>
                    <a:gd name="T21" fmla="*/ 0 h 58"/>
                    <a:gd name="T22" fmla="*/ 0 w 88"/>
                    <a:gd name="T23" fmla="*/ 0 h 58"/>
                    <a:gd name="T24" fmla="*/ 0 w 88"/>
                    <a:gd name="T25" fmla="*/ 0 h 58"/>
                    <a:gd name="T26" fmla="*/ 0 w 88"/>
                    <a:gd name="T27" fmla="*/ 0 h 58"/>
                    <a:gd name="T28" fmla="*/ 0 w 88"/>
                    <a:gd name="T29" fmla="*/ 0 h 58"/>
                    <a:gd name="T30" fmla="*/ 0 w 88"/>
                    <a:gd name="T31" fmla="*/ 0 h 58"/>
                    <a:gd name="T32" fmla="*/ 0 w 88"/>
                    <a:gd name="T33" fmla="*/ 0 h 58"/>
                    <a:gd name="T34" fmla="*/ 0 w 88"/>
                    <a:gd name="T35" fmla="*/ 0 h 58"/>
                    <a:gd name="T36" fmla="*/ 0 w 88"/>
                    <a:gd name="T37" fmla="*/ 0 h 58"/>
                    <a:gd name="T38" fmla="*/ 0 w 88"/>
                    <a:gd name="T39" fmla="*/ 0 h 58"/>
                    <a:gd name="T40" fmla="*/ 0 w 88"/>
                    <a:gd name="T41" fmla="*/ 0 h 58"/>
                    <a:gd name="T42" fmla="*/ 0 w 88"/>
                    <a:gd name="T43" fmla="*/ 0 h 58"/>
                    <a:gd name="T44" fmla="*/ 0 w 88"/>
                    <a:gd name="T45" fmla="*/ 0 h 58"/>
                    <a:gd name="T46" fmla="*/ 0 w 88"/>
                    <a:gd name="T47" fmla="*/ 0 h 58"/>
                    <a:gd name="T48" fmla="*/ 0 w 88"/>
                    <a:gd name="T49" fmla="*/ 0 h 58"/>
                    <a:gd name="T50" fmla="*/ 0 w 88"/>
                    <a:gd name="T51" fmla="*/ 0 h 58"/>
                    <a:gd name="T52" fmla="*/ 0 w 88"/>
                    <a:gd name="T53" fmla="*/ 0 h 58"/>
                    <a:gd name="T54" fmla="*/ 0 w 88"/>
                    <a:gd name="T55" fmla="*/ 0 h 58"/>
                    <a:gd name="T56" fmla="*/ 0 w 88"/>
                    <a:gd name="T57" fmla="*/ 0 h 58"/>
                    <a:gd name="T58" fmla="*/ 0 w 88"/>
                    <a:gd name="T59" fmla="*/ 0 h 58"/>
                    <a:gd name="T60" fmla="*/ 0 w 88"/>
                    <a:gd name="T61" fmla="*/ 0 h 58"/>
                    <a:gd name="T62" fmla="*/ 0 w 88"/>
                    <a:gd name="T63" fmla="*/ 0 h 58"/>
                    <a:gd name="T64" fmla="*/ 0 w 88"/>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8"/>
                    <a:gd name="T101" fmla="*/ 88 w 88"/>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8">
                      <a:moveTo>
                        <a:pt x="0" y="14"/>
                      </a:moveTo>
                      <a:lnTo>
                        <a:pt x="8" y="14"/>
                      </a:lnTo>
                      <a:lnTo>
                        <a:pt x="18" y="16"/>
                      </a:lnTo>
                      <a:lnTo>
                        <a:pt x="28" y="18"/>
                      </a:lnTo>
                      <a:lnTo>
                        <a:pt x="40" y="18"/>
                      </a:lnTo>
                      <a:lnTo>
                        <a:pt x="48" y="20"/>
                      </a:lnTo>
                      <a:lnTo>
                        <a:pt x="58" y="22"/>
                      </a:lnTo>
                      <a:lnTo>
                        <a:pt x="66" y="24"/>
                      </a:lnTo>
                      <a:lnTo>
                        <a:pt x="72" y="24"/>
                      </a:lnTo>
                      <a:lnTo>
                        <a:pt x="70" y="32"/>
                      </a:lnTo>
                      <a:lnTo>
                        <a:pt x="70" y="40"/>
                      </a:lnTo>
                      <a:lnTo>
                        <a:pt x="68" y="48"/>
                      </a:lnTo>
                      <a:lnTo>
                        <a:pt x="66" y="56"/>
                      </a:lnTo>
                      <a:lnTo>
                        <a:pt x="70" y="56"/>
                      </a:lnTo>
                      <a:lnTo>
                        <a:pt x="74" y="56"/>
                      </a:lnTo>
                      <a:lnTo>
                        <a:pt x="78" y="56"/>
                      </a:lnTo>
                      <a:lnTo>
                        <a:pt x="80" y="58"/>
                      </a:lnTo>
                      <a:lnTo>
                        <a:pt x="82" y="46"/>
                      </a:lnTo>
                      <a:lnTo>
                        <a:pt x="84" y="34"/>
                      </a:lnTo>
                      <a:lnTo>
                        <a:pt x="86" y="24"/>
                      </a:lnTo>
                      <a:lnTo>
                        <a:pt x="88" y="12"/>
                      </a:lnTo>
                      <a:lnTo>
                        <a:pt x="80" y="10"/>
                      </a:lnTo>
                      <a:lnTo>
                        <a:pt x="70" y="10"/>
                      </a:lnTo>
                      <a:lnTo>
                        <a:pt x="58" y="8"/>
                      </a:lnTo>
                      <a:lnTo>
                        <a:pt x="46" y="6"/>
                      </a:lnTo>
                      <a:lnTo>
                        <a:pt x="32" y="4"/>
                      </a:lnTo>
                      <a:lnTo>
                        <a:pt x="20" y="2"/>
                      </a:lnTo>
                      <a:lnTo>
                        <a:pt x="10" y="2"/>
                      </a:lnTo>
                      <a:lnTo>
                        <a:pt x="2" y="0"/>
                      </a:lnTo>
                      <a:lnTo>
                        <a:pt x="2" y="4"/>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8" name="Freeform 101"/>
                <p:cNvSpPr>
                  <a:spLocks/>
                </p:cNvSpPr>
                <p:nvPr/>
              </p:nvSpPr>
              <p:spPr bwMode="auto">
                <a:xfrm>
                  <a:off x="5111" y="1220"/>
                  <a:ext cx="35" cy="23"/>
                </a:xfrm>
                <a:custGeom>
                  <a:avLst/>
                  <a:gdLst>
                    <a:gd name="T0" fmla="*/ 0 w 88"/>
                    <a:gd name="T1" fmla="*/ 0 h 58"/>
                    <a:gd name="T2" fmla="*/ 0 w 88"/>
                    <a:gd name="T3" fmla="*/ 0 h 58"/>
                    <a:gd name="T4" fmla="*/ 0 w 88"/>
                    <a:gd name="T5" fmla="*/ 0 h 58"/>
                    <a:gd name="T6" fmla="*/ 0 w 88"/>
                    <a:gd name="T7" fmla="*/ 0 h 58"/>
                    <a:gd name="T8" fmla="*/ 0 w 88"/>
                    <a:gd name="T9" fmla="*/ 0 h 58"/>
                    <a:gd name="T10" fmla="*/ 0 w 88"/>
                    <a:gd name="T11" fmla="*/ 0 h 58"/>
                    <a:gd name="T12" fmla="*/ 0 w 88"/>
                    <a:gd name="T13" fmla="*/ 0 h 58"/>
                    <a:gd name="T14" fmla="*/ 0 w 88"/>
                    <a:gd name="T15" fmla="*/ 0 h 58"/>
                    <a:gd name="T16" fmla="*/ 0 w 88"/>
                    <a:gd name="T17" fmla="*/ 0 h 58"/>
                    <a:gd name="T18" fmla="*/ 0 w 88"/>
                    <a:gd name="T19" fmla="*/ 0 h 58"/>
                    <a:gd name="T20" fmla="*/ 0 w 88"/>
                    <a:gd name="T21" fmla="*/ 0 h 58"/>
                    <a:gd name="T22" fmla="*/ 0 w 88"/>
                    <a:gd name="T23" fmla="*/ 0 h 58"/>
                    <a:gd name="T24" fmla="*/ 0 w 88"/>
                    <a:gd name="T25" fmla="*/ 0 h 58"/>
                    <a:gd name="T26" fmla="*/ 0 w 88"/>
                    <a:gd name="T27" fmla="*/ 0 h 58"/>
                    <a:gd name="T28" fmla="*/ 0 w 88"/>
                    <a:gd name="T29" fmla="*/ 0 h 58"/>
                    <a:gd name="T30" fmla="*/ 0 w 88"/>
                    <a:gd name="T31" fmla="*/ 0 h 58"/>
                    <a:gd name="T32" fmla="*/ 0 w 88"/>
                    <a:gd name="T33" fmla="*/ 0 h 58"/>
                    <a:gd name="T34" fmla="*/ 0 w 88"/>
                    <a:gd name="T35" fmla="*/ 0 h 58"/>
                    <a:gd name="T36" fmla="*/ 0 w 88"/>
                    <a:gd name="T37" fmla="*/ 0 h 58"/>
                    <a:gd name="T38" fmla="*/ 0 w 88"/>
                    <a:gd name="T39" fmla="*/ 0 h 58"/>
                    <a:gd name="T40" fmla="*/ 0 w 88"/>
                    <a:gd name="T41" fmla="*/ 0 h 58"/>
                    <a:gd name="T42" fmla="*/ 0 w 88"/>
                    <a:gd name="T43" fmla="*/ 0 h 58"/>
                    <a:gd name="T44" fmla="*/ 0 w 88"/>
                    <a:gd name="T45" fmla="*/ 0 h 58"/>
                    <a:gd name="T46" fmla="*/ 0 w 88"/>
                    <a:gd name="T47" fmla="*/ 0 h 58"/>
                    <a:gd name="T48" fmla="*/ 0 w 88"/>
                    <a:gd name="T49" fmla="*/ 0 h 58"/>
                    <a:gd name="T50" fmla="*/ 0 w 88"/>
                    <a:gd name="T51" fmla="*/ 0 h 58"/>
                    <a:gd name="T52" fmla="*/ 0 w 88"/>
                    <a:gd name="T53" fmla="*/ 0 h 58"/>
                    <a:gd name="T54" fmla="*/ 0 w 88"/>
                    <a:gd name="T55" fmla="*/ 0 h 58"/>
                    <a:gd name="T56" fmla="*/ 0 w 88"/>
                    <a:gd name="T57" fmla="*/ 0 h 58"/>
                    <a:gd name="T58" fmla="*/ 0 w 88"/>
                    <a:gd name="T59" fmla="*/ 0 h 58"/>
                    <a:gd name="T60" fmla="*/ 0 w 88"/>
                    <a:gd name="T61" fmla="*/ 0 h 58"/>
                    <a:gd name="T62" fmla="*/ 0 w 88"/>
                    <a:gd name="T63" fmla="*/ 0 h 58"/>
                    <a:gd name="T64" fmla="*/ 0 w 88"/>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8"/>
                    <a:gd name="T101" fmla="*/ 88 w 88"/>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8">
                      <a:moveTo>
                        <a:pt x="0" y="14"/>
                      </a:moveTo>
                      <a:lnTo>
                        <a:pt x="10" y="16"/>
                      </a:lnTo>
                      <a:lnTo>
                        <a:pt x="20" y="16"/>
                      </a:lnTo>
                      <a:lnTo>
                        <a:pt x="30" y="18"/>
                      </a:lnTo>
                      <a:lnTo>
                        <a:pt x="40" y="20"/>
                      </a:lnTo>
                      <a:lnTo>
                        <a:pt x="50" y="22"/>
                      </a:lnTo>
                      <a:lnTo>
                        <a:pt x="58" y="22"/>
                      </a:lnTo>
                      <a:lnTo>
                        <a:pt x="66" y="24"/>
                      </a:lnTo>
                      <a:lnTo>
                        <a:pt x="72" y="26"/>
                      </a:lnTo>
                      <a:lnTo>
                        <a:pt x="70" y="32"/>
                      </a:lnTo>
                      <a:lnTo>
                        <a:pt x="70" y="40"/>
                      </a:lnTo>
                      <a:lnTo>
                        <a:pt x="68" y="48"/>
                      </a:lnTo>
                      <a:lnTo>
                        <a:pt x="68" y="56"/>
                      </a:lnTo>
                      <a:lnTo>
                        <a:pt x="72" y="56"/>
                      </a:lnTo>
                      <a:lnTo>
                        <a:pt x="76" y="56"/>
                      </a:lnTo>
                      <a:lnTo>
                        <a:pt x="78" y="58"/>
                      </a:lnTo>
                      <a:lnTo>
                        <a:pt x="82" y="58"/>
                      </a:lnTo>
                      <a:lnTo>
                        <a:pt x="84" y="48"/>
                      </a:lnTo>
                      <a:lnTo>
                        <a:pt x="86" y="36"/>
                      </a:lnTo>
                      <a:lnTo>
                        <a:pt x="86" y="24"/>
                      </a:lnTo>
                      <a:lnTo>
                        <a:pt x="88" y="14"/>
                      </a:lnTo>
                      <a:lnTo>
                        <a:pt x="80" y="12"/>
                      </a:lnTo>
                      <a:lnTo>
                        <a:pt x="70" y="10"/>
                      </a:lnTo>
                      <a:lnTo>
                        <a:pt x="58" y="8"/>
                      </a:lnTo>
                      <a:lnTo>
                        <a:pt x="46" y="6"/>
                      </a:lnTo>
                      <a:lnTo>
                        <a:pt x="34" y="4"/>
                      </a:lnTo>
                      <a:lnTo>
                        <a:pt x="22" y="2"/>
                      </a:lnTo>
                      <a:lnTo>
                        <a:pt x="10" y="2"/>
                      </a:lnTo>
                      <a:lnTo>
                        <a:pt x="2" y="0"/>
                      </a:lnTo>
                      <a:lnTo>
                        <a:pt x="2" y="4"/>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9" name="Freeform 102"/>
                <p:cNvSpPr>
                  <a:spLocks/>
                </p:cNvSpPr>
                <p:nvPr/>
              </p:nvSpPr>
              <p:spPr bwMode="auto">
                <a:xfrm>
                  <a:off x="5179" y="1230"/>
                  <a:ext cx="34" cy="24"/>
                </a:xfrm>
                <a:custGeom>
                  <a:avLst/>
                  <a:gdLst>
                    <a:gd name="T0" fmla="*/ 0 w 86"/>
                    <a:gd name="T1" fmla="*/ 0 h 57"/>
                    <a:gd name="T2" fmla="*/ 0 w 86"/>
                    <a:gd name="T3" fmla="*/ 0 h 57"/>
                    <a:gd name="T4" fmla="*/ 0 w 86"/>
                    <a:gd name="T5" fmla="*/ 0 h 57"/>
                    <a:gd name="T6" fmla="*/ 0 w 86"/>
                    <a:gd name="T7" fmla="*/ 0 h 57"/>
                    <a:gd name="T8" fmla="*/ 0 w 86"/>
                    <a:gd name="T9" fmla="*/ 0 h 57"/>
                    <a:gd name="T10" fmla="*/ 0 w 86"/>
                    <a:gd name="T11" fmla="*/ 0 h 57"/>
                    <a:gd name="T12" fmla="*/ 0 w 86"/>
                    <a:gd name="T13" fmla="*/ 0 h 57"/>
                    <a:gd name="T14" fmla="*/ 0 w 86"/>
                    <a:gd name="T15" fmla="*/ 0 h 57"/>
                    <a:gd name="T16" fmla="*/ 0 w 86"/>
                    <a:gd name="T17" fmla="*/ 0 h 57"/>
                    <a:gd name="T18" fmla="*/ 0 w 86"/>
                    <a:gd name="T19" fmla="*/ 0 h 57"/>
                    <a:gd name="T20" fmla="*/ 0 w 86"/>
                    <a:gd name="T21" fmla="*/ 0 h 57"/>
                    <a:gd name="T22" fmla="*/ 0 w 86"/>
                    <a:gd name="T23" fmla="*/ 0 h 57"/>
                    <a:gd name="T24" fmla="*/ 0 w 86"/>
                    <a:gd name="T25" fmla="*/ 0 h 57"/>
                    <a:gd name="T26" fmla="*/ 0 w 86"/>
                    <a:gd name="T27" fmla="*/ 0 h 57"/>
                    <a:gd name="T28" fmla="*/ 0 w 86"/>
                    <a:gd name="T29" fmla="*/ 0 h 57"/>
                    <a:gd name="T30" fmla="*/ 0 w 86"/>
                    <a:gd name="T31" fmla="*/ 0 h 57"/>
                    <a:gd name="T32" fmla="*/ 0 w 86"/>
                    <a:gd name="T33" fmla="*/ 0 h 57"/>
                    <a:gd name="T34" fmla="*/ 0 w 86"/>
                    <a:gd name="T35" fmla="*/ 0 h 57"/>
                    <a:gd name="T36" fmla="*/ 0 w 86"/>
                    <a:gd name="T37" fmla="*/ 0 h 57"/>
                    <a:gd name="T38" fmla="*/ 0 w 86"/>
                    <a:gd name="T39" fmla="*/ 0 h 57"/>
                    <a:gd name="T40" fmla="*/ 0 w 86"/>
                    <a:gd name="T41" fmla="*/ 0 h 57"/>
                    <a:gd name="T42" fmla="*/ 0 w 86"/>
                    <a:gd name="T43" fmla="*/ 0 h 57"/>
                    <a:gd name="T44" fmla="*/ 0 w 86"/>
                    <a:gd name="T45" fmla="*/ 0 h 57"/>
                    <a:gd name="T46" fmla="*/ 0 w 86"/>
                    <a:gd name="T47" fmla="*/ 0 h 57"/>
                    <a:gd name="T48" fmla="*/ 0 w 86"/>
                    <a:gd name="T49" fmla="*/ 0 h 57"/>
                    <a:gd name="T50" fmla="*/ 0 w 86"/>
                    <a:gd name="T51" fmla="*/ 0 h 57"/>
                    <a:gd name="T52" fmla="*/ 0 w 86"/>
                    <a:gd name="T53" fmla="*/ 0 h 57"/>
                    <a:gd name="T54" fmla="*/ 0 w 86"/>
                    <a:gd name="T55" fmla="*/ 0 h 57"/>
                    <a:gd name="T56" fmla="*/ 0 w 86"/>
                    <a:gd name="T57" fmla="*/ 0 h 57"/>
                    <a:gd name="T58" fmla="*/ 0 w 86"/>
                    <a:gd name="T59" fmla="*/ 0 h 57"/>
                    <a:gd name="T60" fmla="*/ 0 w 86"/>
                    <a:gd name="T61" fmla="*/ 0 h 57"/>
                    <a:gd name="T62" fmla="*/ 0 w 86"/>
                    <a:gd name="T63" fmla="*/ 0 h 57"/>
                    <a:gd name="T64" fmla="*/ 0 w 86"/>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7"/>
                    <a:gd name="T101" fmla="*/ 86 w 86"/>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7">
                      <a:moveTo>
                        <a:pt x="0" y="14"/>
                      </a:moveTo>
                      <a:lnTo>
                        <a:pt x="8" y="16"/>
                      </a:lnTo>
                      <a:lnTo>
                        <a:pt x="18" y="18"/>
                      </a:lnTo>
                      <a:lnTo>
                        <a:pt x="28" y="20"/>
                      </a:lnTo>
                      <a:lnTo>
                        <a:pt x="38" y="20"/>
                      </a:lnTo>
                      <a:lnTo>
                        <a:pt x="48" y="22"/>
                      </a:lnTo>
                      <a:lnTo>
                        <a:pt x="56" y="24"/>
                      </a:lnTo>
                      <a:lnTo>
                        <a:pt x="64" y="26"/>
                      </a:lnTo>
                      <a:lnTo>
                        <a:pt x="70" y="26"/>
                      </a:lnTo>
                      <a:lnTo>
                        <a:pt x="70" y="34"/>
                      </a:lnTo>
                      <a:lnTo>
                        <a:pt x="68" y="40"/>
                      </a:lnTo>
                      <a:lnTo>
                        <a:pt x="68" y="48"/>
                      </a:lnTo>
                      <a:lnTo>
                        <a:pt x="66" y="55"/>
                      </a:lnTo>
                      <a:lnTo>
                        <a:pt x="70" y="57"/>
                      </a:lnTo>
                      <a:lnTo>
                        <a:pt x="74" y="57"/>
                      </a:lnTo>
                      <a:lnTo>
                        <a:pt x="76" y="57"/>
                      </a:lnTo>
                      <a:lnTo>
                        <a:pt x="80" y="57"/>
                      </a:lnTo>
                      <a:lnTo>
                        <a:pt x="82" y="48"/>
                      </a:lnTo>
                      <a:lnTo>
                        <a:pt x="84" y="36"/>
                      </a:lnTo>
                      <a:lnTo>
                        <a:pt x="84" y="26"/>
                      </a:lnTo>
                      <a:lnTo>
                        <a:pt x="86" y="14"/>
                      </a:lnTo>
                      <a:lnTo>
                        <a:pt x="78" y="12"/>
                      </a:lnTo>
                      <a:lnTo>
                        <a:pt x="68" y="12"/>
                      </a:lnTo>
                      <a:lnTo>
                        <a:pt x="56" y="10"/>
                      </a:lnTo>
                      <a:lnTo>
                        <a:pt x="44" y="8"/>
                      </a:lnTo>
                      <a:lnTo>
                        <a:pt x="32" y="6"/>
                      </a:lnTo>
                      <a:lnTo>
                        <a:pt x="20" y="4"/>
                      </a:lnTo>
                      <a:lnTo>
                        <a:pt x="10" y="2"/>
                      </a:lnTo>
                      <a:lnTo>
                        <a:pt x="2" y="0"/>
                      </a:lnTo>
                      <a:lnTo>
                        <a:pt x="2" y="4"/>
                      </a:lnTo>
                      <a:lnTo>
                        <a:pt x="2" y="8"/>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0" name="Freeform 103"/>
                <p:cNvSpPr>
                  <a:spLocks/>
                </p:cNvSpPr>
                <p:nvPr/>
              </p:nvSpPr>
              <p:spPr bwMode="auto">
                <a:xfrm>
                  <a:off x="5247" y="1242"/>
                  <a:ext cx="35" cy="23"/>
                </a:xfrm>
                <a:custGeom>
                  <a:avLst/>
                  <a:gdLst>
                    <a:gd name="T0" fmla="*/ 0 w 88"/>
                    <a:gd name="T1" fmla="*/ 0 h 57"/>
                    <a:gd name="T2" fmla="*/ 0 w 88"/>
                    <a:gd name="T3" fmla="*/ 0 h 57"/>
                    <a:gd name="T4" fmla="*/ 0 w 88"/>
                    <a:gd name="T5" fmla="*/ 0 h 57"/>
                    <a:gd name="T6" fmla="*/ 0 w 88"/>
                    <a:gd name="T7" fmla="*/ 0 h 57"/>
                    <a:gd name="T8" fmla="*/ 0 w 88"/>
                    <a:gd name="T9" fmla="*/ 0 h 57"/>
                    <a:gd name="T10" fmla="*/ 0 w 88"/>
                    <a:gd name="T11" fmla="*/ 0 h 57"/>
                    <a:gd name="T12" fmla="*/ 0 w 88"/>
                    <a:gd name="T13" fmla="*/ 0 h 57"/>
                    <a:gd name="T14" fmla="*/ 0 w 88"/>
                    <a:gd name="T15" fmla="*/ 0 h 57"/>
                    <a:gd name="T16" fmla="*/ 0 w 88"/>
                    <a:gd name="T17" fmla="*/ 0 h 57"/>
                    <a:gd name="T18" fmla="*/ 0 w 88"/>
                    <a:gd name="T19" fmla="*/ 0 h 57"/>
                    <a:gd name="T20" fmla="*/ 0 w 88"/>
                    <a:gd name="T21" fmla="*/ 0 h 57"/>
                    <a:gd name="T22" fmla="*/ 0 w 88"/>
                    <a:gd name="T23" fmla="*/ 0 h 57"/>
                    <a:gd name="T24" fmla="*/ 0 w 88"/>
                    <a:gd name="T25" fmla="*/ 0 h 57"/>
                    <a:gd name="T26" fmla="*/ 0 w 88"/>
                    <a:gd name="T27" fmla="*/ 0 h 57"/>
                    <a:gd name="T28" fmla="*/ 0 w 88"/>
                    <a:gd name="T29" fmla="*/ 0 h 57"/>
                    <a:gd name="T30" fmla="*/ 0 w 88"/>
                    <a:gd name="T31" fmla="*/ 0 h 57"/>
                    <a:gd name="T32" fmla="*/ 0 w 88"/>
                    <a:gd name="T33" fmla="*/ 0 h 57"/>
                    <a:gd name="T34" fmla="*/ 0 w 88"/>
                    <a:gd name="T35" fmla="*/ 0 h 57"/>
                    <a:gd name="T36" fmla="*/ 0 w 88"/>
                    <a:gd name="T37" fmla="*/ 0 h 57"/>
                    <a:gd name="T38" fmla="*/ 0 w 88"/>
                    <a:gd name="T39" fmla="*/ 0 h 57"/>
                    <a:gd name="T40" fmla="*/ 0 w 88"/>
                    <a:gd name="T41" fmla="*/ 0 h 57"/>
                    <a:gd name="T42" fmla="*/ 0 w 88"/>
                    <a:gd name="T43" fmla="*/ 0 h 57"/>
                    <a:gd name="T44" fmla="*/ 0 w 88"/>
                    <a:gd name="T45" fmla="*/ 0 h 57"/>
                    <a:gd name="T46" fmla="*/ 0 w 88"/>
                    <a:gd name="T47" fmla="*/ 0 h 57"/>
                    <a:gd name="T48" fmla="*/ 0 w 88"/>
                    <a:gd name="T49" fmla="*/ 0 h 57"/>
                    <a:gd name="T50" fmla="*/ 0 w 88"/>
                    <a:gd name="T51" fmla="*/ 0 h 57"/>
                    <a:gd name="T52" fmla="*/ 0 w 88"/>
                    <a:gd name="T53" fmla="*/ 0 h 57"/>
                    <a:gd name="T54" fmla="*/ 0 w 88"/>
                    <a:gd name="T55" fmla="*/ 0 h 57"/>
                    <a:gd name="T56" fmla="*/ 0 w 88"/>
                    <a:gd name="T57" fmla="*/ 0 h 57"/>
                    <a:gd name="T58" fmla="*/ 0 w 88"/>
                    <a:gd name="T59" fmla="*/ 0 h 57"/>
                    <a:gd name="T60" fmla="*/ 0 w 88"/>
                    <a:gd name="T61" fmla="*/ 0 h 57"/>
                    <a:gd name="T62" fmla="*/ 0 w 88"/>
                    <a:gd name="T63" fmla="*/ 0 h 57"/>
                    <a:gd name="T64" fmla="*/ 0 w 88"/>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7"/>
                    <a:gd name="T101" fmla="*/ 88 w 88"/>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7">
                      <a:moveTo>
                        <a:pt x="0" y="14"/>
                      </a:moveTo>
                      <a:lnTo>
                        <a:pt x="8" y="14"/>
                      </a:lnTo>
                      <a:lnTo>
                        <a:pt x="18" y="16"/>
                      </a:lnTo>
                      <a:lnTo>
                        <a:pt x="28" y="18"/>
                      </a:lnTo>
                      <a:lnTo>
                        <a:pt x="38" y="18"/>
                      </a:lnTo>
                      <a:lnTo>
                        <a:pt x="48" y="20"/>
                      </a:lnTo>
                      <a:lnTo>
                        <a:pt x="58" y="21"/>
                      </a:lnTo>
                      <a:lnTo>
                        <a:pt x="66" y="23"/>
                      </a:lnTo>
                      <a:lnTo>
                        <a:pt x="72" y="23"/>
                      </a:lnTo>
                      <a:lnTo>
                        <a:pt x="70" y="31"/>
                      </a:lnTo>
                      <a:lnTo>
                        <a:pt x="70" y="39"/>
                      </a:lnTo>
                      <a:lnTo>
                        <a:pt x="68" y="47"/>
                      </a:lnTo>
                      <a:lnTo>
                        <a:pt x="66" y="55"/>
                      </a:lnTo>
                      <a:lnTo>
                        <a:pt x="70" y="55"/>
                      </a:lnTo>
                      <a:lnTo>
                        <a:pt x="74" y="55"/>
                      </a:lnTo>
                      <a:lnTo>
                        <a:pt x="78" y="57"/>
                      </a:lnTo>
                      <a:lnTo>
                        <a:pt x="80" y="57"/>
                      </a:lnTo>
                      <a:lnTo>
                        <a:pt x="82" y="45"/>
                      </a:lnTo>
                      <a:lnTo>
                        <a:pt x="84" y="35"/>
                      </a:lnTo>
                      <a:lnTo>
                        <a:pt x="86" y="23"/>
                      </a:lnTo>
                      <a:lnTo>
                        <a:pt x="88" y="14"/>
                      </a:lnTo>
                      <a:lnTo>
                        <a:pt x="80" y="12"/>
                      </a:lnTo>
                      <a:lnTo>
                        <a:pt x="70" y="10"/>
                      </a:lnTo>
                      <a:lnTo>
                        <a:pt x="58" y="8"/>
                      </a:lnTo>
                      <a:lnTo>
                        <a:pt x="46" y="6"/>
                      </a:lnTo>
                      <a:lnTo>
                        <a:pt x="32" y="4"/>
                      </a:lnTo>
                      <a:lnTo>
                        <a:pt x="20" y="2"/>
                      </a:lnTo>
                      <a:lnTo>
                        <a:pt x="10" y="2"/>
                      </a:lnTo>
                      <a:lnTo>
                        <a:pt x="2" y="0"/>
                      </a:lnTo>
                      <a:lnTo>
                        <a:pt x="2" y="4"/>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1" name="Freeform 104"/>
                <p:cNvSpPr>
                  <a:spLocks/>
                </p:cNvSpPr>
                <p:nvPr/>
              </p:nvSpPr>
              <p:spPr bwMode="auto">
                <a:xfrm>
                  <a:off x="5102" y="1271"/>
                  <a:ext cx="36" cy="23"/>
                </a:xfrm>
                <a:custGeom>
                  <a:avLst/>
                  <a:gdLst>
                    <a:gd name="T0" fmla="*/ 0 w 87"/>
                    <a:gd name="T1" fmla="*/ 0 h 58"/>
                    <a:gd name="T2" fmla="*/ 0 w 87"/>
                    <a:gd name="T3" fmla="*/ 0 h 58"/>
                    <a:gd name="T4" fmla="*/ 0 w 87"/>
                    <a:gd name="T5" fmla="*/ 0 h 58"/>
                    <a:gd name="T6" fmla="*/ 0 w 87"/>
                    <a:gd name="T7" fmla="*/ 0 h 58"/>
                    <a:gd name="T8" fmla="*/ 0 w 87"/>
                    <a:gd name="T9" fmla="*/ 0 h 58"/>
                    <a:gd name="T10" fmla="*/ 0 w 87"/>
                    <a:gd name="T11" fmla="*/ 0 h 58"/>
                    <a:gd name="T12" fmla="*/ 0 w 87"/>
                    <a:gd name="T13" fmla="*/ 0 h 58"/>
                    <a:gd name="T14" fmla="*/ 0 w 87"/>
                    <a:gd name="T15" fmla="*/ 0 h 58"/>
                    <a:gd name="T16" fmla="*/ 0 w 87"/>
                    <a:gd name="T17" fmla="*/ 0 h 58"/>
                    <a:gd name="T18" fmla="*/ 0 w 87"/>
                    <a:gd name="T19" fmla="*/ 0 h 58"/>
                    <a:gd name="T20" fmla="*/ 0 w 87"/>
                    <a:gd name="T21" fmla="*/ 0 h 58"/>
                    <a:gd name="T22" fmla="*/ 0 w 87"/>
                    <a:gd name="T23" fmla="*/ 0 h 58"/>
                    <a:gd name="T24" fmla="*/ 0 w 87"/>
                    <a:gd name="T25" fmla="*/ 0 h 58"/>
                    <a:gd name="T26" fmla="*/ 0 w 87"/>
                    <a:gd name="T27" fmla="*/ 0 h 58"/>
                    <a:gd name="T28" fmla="*/ 0 w 87"/>
                    <a:gd name="T29" fmla="*/ 0 h 58"/>
                    <a:gd name="T30" fmla="*/ 0 w 87"/>
                    <a:gd name="T31" fmla="*/ 0 h 58"/>
                    <a:gd name="T32" fmla="*/ 0 w 87"/>
                    <a:gd name="T33" fmla="*/ 0 h 58"/>
                    <a:gd name="T34" fmla="*/ 0 w 87"/>
                    <a:gd name="T35" fmla="*/ 0 h 58"/>
                    <a:gd name="T36" fmla="*/ 0 w 87"/>
                    <a:gd name="T37" fmla="*/ 0 h 58"/>
                    <a:gd name="T38" fmla="*/ 0 w 87"/>
                    <a:gd name="T39" fmla="*/ 0 h 58"/>
                    <a:gd name="T40" fmla="*/ 0 w 87"/>
                    <a:gd name="T41" fmla="*/ 0 h 58"/>
                    <a:gd name="T42" fmla="*/ 0 w 87"/>
                    <a:gd name="T43" fmla="*/ 0 h 58"/>
                    <a:gd name="T44" fmla="*/ 0 w 87"/>
                    <a:gd name="T45" fmla="*/ 0 h 58"/>
                    <a:gd name="T46" fmla="*/ 0 w 87"/>
                    <a:gd name="T47" fmla="*/ 0 h 58"/>
                    <a:gd name="T48" fmla="*/ 0 w 87"/>
                    <a:gd name="T49" fmla="*/ 0 h 58"/>
                    <a:gd name="T50" fmla="*/ 0 w 87"/>
                    <a:gd name="T51" fmla="*/ 0 h 58"/>
                    <a:gd name="T52" fmla="*/ 0 w 87"/>
                    <a:gd name="T53" fmla="*/ 0 h 58"/>
                    <a:gd name="T54" fmla="*/ 0 w 87"/>
                    <a:gd name="T55" fmla="*/ 0 h 58"/>
                    <a:gd name="T56" fmla="*/ 0 w 87"/>
                    <a:gd name="T57" fmla="*/ 0 h 58"/>
                    <a:gd name="T58" fmla="*/ 0 w 87"/>
                    <a:gd name="T59" fmla="*/ 0 h 58"/>
                    <a:gd name="T60" fmla="*/ 0 w 87"/>
                    <a:gd name="T61" fmla="*/ 0 h 58"/>
                    <a:gd name="T62" fmla="*/ 0 w 87"/>
                    <a:gd name="T63" fmla="*/ 0 h 58"/>
                    <a:gd name="T64" fmla="*/ 0 w 87"/>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58"/>
                    <a:gd name="T101" fmla="*/ 87 w 87"/>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58">
                      <a:moveTo>
                        <a:pt x="0" y="14"/>
                      </a:moveTo>
                      <a:lnTo>
                        <a:pt x="9" y="16"/>
                      </a:lnTo>
                      <a:lnTo>
                        <a:pt x="19" y="16"/>
                      </a:lnTo>
                      <a:lnTo>
                        <a:pt x="29" y="18"/>
                      </a:lnTo>
                      <a:lnTo>
                        <a:pt x="39" y="20"/>
                      </a:lnTo>
                      <a:lnTo>
                        <a:pt x="49" y="22"/>
                      </a:lnTo>
                      <a:lnTo>
                        <a:pt x="57" y="22"/>
                      </a:lnTo>
                      <a:lnTo>
                        <a:pt x="65" y="24"/>
                      </a:lnTo>
                      <a:lnTo>
                        <a:pt x="71" y="26"/>
                      </a:lnTo>
                      <a:lnTo>
                        <a:pt x="69" y="32"/>
                      </a:lnTo>
                      <a:lnTo>
                        <a:pt x="69" y="40"/>
                      </a:lnTo>
                      <a:lnTo>
                        <a:pt x="67" y="48"/>
                      </a:lnTo>
                      <a:lnTo>
                        <a:pt x="67" y="56"/>
                      </a:lnTo>
                      <a:lnTo>
                        <a:pt x="71" y="56"/>
                      </a:lnTo>
                      <a:lnTo>
                        <a:pt x="73" y="56"/>
                      </a:lnTo>
                      <a:lnTo>
                        <a:pt x="77" y="58"/>
                      </a:lnTo>
                      <a:lnTo>
                        <a:pt x="79" y="58"/>
                      </a:lnTo>
                      <a:lnTo>
                        <a:pt x="81" y="48"/>
                      </a:lnTo>
                      <a:lnTo>
                        <a:pt x="83" y="36"/>
                      </a:lnTo>
                      <a:lnTo>
                        <a:pt x="85" y="24"/>
                      </a:lnTo>
                      <a:lnTo>
                        <a:pt x="87" y="14"/>
                      </a:lnTo>
                      <a:lnTo>
                        <a:pt x="79" y="12"/>
                      </a:lnTo>
                      <a:lnTo>
                        <a:pt x="69" y="10"/>
                      </a:lnTo>
                      <a:lnTo>
                        <a:pt x="57" y="8"/>
                      </a:lnTo>
                      <a:lnTo>
                        <a:pt x="45" y="6"/>
                      </a:lnTo>
                      <a:lnTo>
                        <a:pt x="33" y="6"/>
                      </a:lnTo>
                      <a:lnTo>
                        <a:pt x="21" y="4"/>
                      </a:lnTo>
                      <a:lnTo>
                        <a:pt x="9" y="2"/>
                      </a:lnTo>
                      <a:lnTo>
                        <a:pt x="2" y="0"/>
                      </a:lnTo>
                      <a:lnTo>
                        <a:pt x="2" y="4"/>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2" name="Freeform 105"/>
                <p:cNvSpPr>
                  <a:spLocks/>
                </p:cNvSpPr>
                <p:nvPr/>
              </p:nvSpPr>
              <p:spPr bwMode="auto">
                <a:xfrm>
                  <a:off x="5171" y="1282"/>
                  <a:ext cx="34" cy="23"/>
                </a:xfrm>
                <a:custGeom>
                  <a:avLst/>
                  <a:gdLst>
                    <a:gd name="T0" fmla="*/ 0 w 86"/>
                    <a:gd name="T1" fmla="*/ 0 h 58"/>
                    <a:gd name="T2" fmla="*/ 0 w 86"/>
                    <a:gd name="T3" fmla="*/ 0 h 58"/>
                    <a:gd name="T4" fmla="*/ 0 w 86"/>
                    <a:gd name="T5" fmla="*/ 0 h 58"/>
                    <a:gd name="T6" fmla="*/ 0 w 86"/>
                    <a:gd name="T7" fmla="*/ 0 h 58"/>
                    <a:gd name="T8" fmla="*/ 0 w 86"/>
                    <a:gd name="T9" fmla="*/ 0 h 58"/>
                    <a:gd name="T10" fmla="*/ 0 w 86"/>
                    <a:gd name="T11" fmla="*/ 0 h 58"/>
                    <a:gd name="T12" fmla="*/ 0 w 86"/>
                    <a:gd name="T13" fmla="*/ 0 h 58"/>
                    <a:gd name="T14" fmla="*/ 0 w 86"/>
                    <a:gd name="T15" fmla="*/ 0 h 58"/>
                    <a:gd name="T16" fmla="*/ 0 w 86"/>
                    <a:gd name="T17" fmla="*/ 0 h 58"/>
                    <a:gd name="T18" fmla="*/ 0 w 86"/>
                    <a:gd name="T19" fmla="*/ 0 h 58"/>
                    <a:gd name="T20" fmla="*/ 0 w 86"/>
                    <a:gd name="T21" fmla="*/ 0 h 58"/>
                    <a:gd name="T22" fmla="*/ 0 w 86"/>
                    <a:gd name="T23" fmla="*/ 0 h 58"/>
                    <a:gd name="T24" fmla="*/ 0 w 86"/>
                    <a:gd name="T25" fmla="*/ 0 h 58"/>
                    <a:gd name="T26" fmla="*/ 0 w 86"/>
                    <a:gd name="T27" fmla="*/ 0 h 58"/>
                    <a:gd name="T28" fmla="*/ 0 w 86"/>
                    <a:gd name="T29" fmla="*/ 0 h 58"/>
                    <a:gd name="T30" fmla="*/ 0 w 86"/>
                    <a:gd name="T31" fmla="*/ 0 h 58"/>
                    <a:gd name="T32" fmla="*/ 0 w 86"/>
                    <a:gd name="T33" fmla="*/ 0 h 58"/>
                    <a:gd name="T34" fmla="*/ 0 w 86"/>
                    <a:gd name="T35" fmla="*/ 0 h 58"/>
                    <a:gd name="T36" fmla="*/ 0 w 86"/>
                    <a:gd name="T37" fmla="*/ 0 h 58"/>
                    <a:gd name="T38" fmla="*/ 0 w 86"/>
                    <a:gd name="T39" fmla="*/ 0 h 58"/>
                    <a:gd name="T40" fmla="*/ 0 w 86"/>
                    <a:gd name="T41" fmla="*/ 0 h 58"/>
                    <a:gd name="T42" fmla="*/ 0 w 86"/>
                    <a:gd name="T43" fmla="*/ 0 h 58"/>
                    <a:gd name="T44" fmla="*/ 0 w 86"/>
                    <a:gd name="T45" fmla="*/ 0 h 58"/>
                    <a:gd name="T46" fmla="*/ 0 w 86"/>
                    <a:gd name="T47" fmla="*/ 0 h 58"/>
                    <a:gd name="T48" fmla="*/ 0 w 86"/>
                    <a:gd name="T49" fmla="*/ 0 h 58"/>
                    <a:gd name="T50" fmla="*/ 0 w 86"/>
                    <a:gd name="T51" fmla="*/ 0 h 58"/>
                    <a:gd name="T52" fmla="*/ 0 w 86"/>
                    <a:gd name="T53" fmla="*/ 0 h 58"/>
                    <a:gd name="T54" fmla="*/ 0 w 86"/>
                    <a:gd name="T55" fmla="*/ 0 h 58"/>
                    <a:gd name="T56" fmla="*/ 0 w 86"/>
                    <a:gd name="T57" fmla="*/ 0 h 58"/>
                    <a:gd name="T58" fmla="*/ 0 w 86"/>
                    <a:gd name="T59" fmla="*/ 0 h 58"/>
                    <a:gd name="T60" fmla="*/ 0 w 86"/>
                    <a:gd name="T61" fmla="*/ 0 h 58"/>
                    <a:gd name="T62" fmla="*/ 0 w 86"/>
                    <a:gd name="T63" fmla="*/ 0 h 58"/>
                    <a:gd name="T64" fmla="*/ 0 w 86"/>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8"/>
                    <a:gd name="T101" fmla="*/ 86 w 86"/>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8">
                      <a:moveTo>
                        <a:pt x="0" y="12"/>
                      </a:moveTo>
                      <a:lnTo>
                        <a:pt x="8" y="14"/>
                      </a:lnTo>
                      <a:lnTo>
                        <a:pt x="18" y="16"/>
                      </a:lnTo>
                      <a:lnTo>
                        <a:pt x="28" y="18"/>
                      </a:lnTo>
                      <a:lnTo>
                        <a:pt x="38" y="18"/>
                      </a:lnTo>
                      <a:lnTo>
                        <a:pt x="48" y="20"/>
                      </a:lnTo>
                      <a:lnTo>
                        <a:pt x="56" y="22"/>
                      </a:lnTo>
                      <a:lnTo>
                        <a:pt x="64" y="24"/>
                      </a:lnTo>
                      <a:lnTo>
                        <a:pt x="70" y="24"/>
                      </a:lnTo>
                      <a:lnTo>
                        <a:pt x="70" y="32"/>
                      </a:lnTo>
                      <a:lnTo>
                        <a:pt x="68" y="38"/>
                      </a:lnTo>
                      <a:lnTo>
                        <a:pt x="68" y="46"/>
                      </a:lnTo>
                      <a:lnTo>
                        <a:pt x="66" y="54"/>
                      </a:lnTo>
                      <a:lnTo>
                        <a:pt x="70" y="56"/>
                      </a:lnTo>
                      <a:lnTo>
                        <a:pt x="74" y="56"/>
                      </a:lnTo>
                      <a:lnTo>
                        <a:pt x="76" y="56"/>
                      </a:lnTo>
                      <a:lnTo>
                        <a:pt x="80" y="58"/>
                      </a:lnTo>
                      <a:lnTo>
                        <a:pt x="82" y="46"/>
                      </a:lnTo>
                      <a:lnTo>
                        <a:pt x="84" y="34"/>
                      </a:lnTo>
                      <a:lnTo>
                        <a:pt x="84" y="24"/>
                      </a:lnTo>
                      <a:lnTo>
                        <a:pt x="86" y="12"/>
                      </a:lnTo>
                      <a:lnTo>
                        <a:pt x="78" y="10"/>
                      </a:lnTo>
                      <a:lnTo>
                        <a:pt x="68" y="10"/>
                      </a:lnTo>
                      <a:lnTo>
                        <a:pt x="56" y="8"/>
                      </a:lnTo>
                      <a:lnTo>
                        <a:pt x="44" y="6"/>
                      </a:lnTo>
                      <a:lnTo>
                        <a:pt x="32" y="4"/>
                      </a:lnTo>
                      <a:lnTo>
                        <a:pt x="20" y="2"/>
                      </a:lnTo>
                      <a:lnTo>
                        <a:pt x="10" y="2"/>
                      </a:lnTo>
                      <a:lnTo>
                        <a:pt x="2" y="0"/>
                      </a:lnTo>
                      <a:lnTo>
                        <a:pt x="2" y="2"/>
                      </a:lnTo>
                      <a:lnTo>
                        <a:pt x="2" y="6"/>
                      </a:lnTo>
                      <a:lnTo>
                        <a:pt x="0" y="8"/>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3" name="Freeform 106"/>
                <p:cNvSpPr>
                  <a:spLocks/>
                </p:cNvSpPr>
                <p:nvPr/>
              </p:nvSpPr>
              <p:spPr bwMode="auto">
                <a:xfrm>
                  <a:off x="5239" y="1293"/>
                  <a:ext cx="35" cy="74"/>
                </a:xfrm>
                <a:custGeom>
                  <a:avLst/>
                  <a:gdLst>
                    <a:gd name="T0" fmla="*/ 0 w 88"/>
                    <a:gd name="T1" fmla="*/ 0 h 183"/>
                    <a:gd name="T2" fmla="*/ 0 w 88"/>
                    <a:gd name="T3" fmla="*/ 0 h 183"/>
                    <a:gd name="T4" fmla="*/ 0 w 88"/>
                    <a:gd name="T5" fmla="*/ 0 h 183"/>
                    <a:gd name="T6" fmla="*/ 0 w 88"/>
                    <a:gd name="T7" fmla="*/ 0 h 183"/>
                    <a:gd name="T8" fmla="*/ 0 w 88"/>
                    <a:gd name="T9" fmla="*/ 0 h 183"/>
                    <a:gd name="T10" fmla="*/ 0 w 88"/>
                    <a:gd name="T11" fmla="*/ 0 h 183"/>
                    <a:gd name="T12" fmla="*/ 0 w 88"/>
                    <a:gd name="T13" fmla="*/ 0 h 183"/>
                    <a:gd name="T14" fmla="*/ 0 w 88"/>
                    <a:gd name="T15" fmla="*/ 0 h 183"/>
                    <a:gd name="T16" fmla="*/ 0 w 88"/>
                    <a:gd name="T17" fmla="*/ 0 h 183"/>
                    <a:gd name="T18" fmla="*/ 0 w 88"/>
                    <a:gd name="T19" fmla="*/ 0 h 183"/>
                    <a:gd name="T20" fmla="*/ 0 w 88"/>
                    <a:gd name="T21" fmla="*/ 0 h 183"/>
                    <a:gd name="T22" fmla="*/ 0 w 88"/>
                    <a:gd name="T23" fmla="*/ 0 h 183"/>
                    <a:gd name="T24" fmla="*/ 0 w 88"/>
                    <a:gd name="T25" fmla="*/ 0 h 183"/>
                    <a:gd name="T26" fmla="*/ 0 w 88"/>
                    <a:gd name="T27" fmla="*/ 0 h 183"/>
                    <a:gd name="T28" fmla="*/ 0 w 88"/>
                    <a:gd name="T29" fmla="*/ 0 h 183"/>
                    <a:gd name="T30" fmla="*/ 0 w 88"/>
                    <a:gd name="T31" fmla="*/ 0 h 183"/>
                    <a:gd name="T32" fmla="*/ 0 w 88"/>
                    <a:gd name="T33" fmla="*/ 0 h 183"/>
                    <a:gd name="T34" fmla="*/ 0 w 88"/>
                    <a:gd name="T35" fmla="*/ 0 h 183"/>
                    <a:gd name="T36" fmla="*/ 0 w 88"/>
                    <a:gd name="T37" fmla="*/ 0 h 183"/>
                    <a:gd name="T38" fmla="*/ 0 w 88"/>
                    <a:gd name="T39" fmla="*/ 0 h 183"/>
                    <a:gd name="T40" fmla="*/ 0 w 88"/>
                    <a:gd name="T41" fmla="*/ 0 h 183"/>
                    <a:gd name="T42" fmla="*/ 0 w 88"/>
                    <a:gd name="T43" fmla="*/ 0 h 183"/>
                    <a:gd name="T44" fmla="*/ 0 w 88"/>
                    <a:gd name="T45" fmla="*/ 0 h 183"/>
                    <a:gd name="T46" fmla="*/ 0 w 88"/>
                    <a:gd name="T47" fmla="*/ 0 h 183"/>
                    <a:gd name="T48" fmla="*/ 0 w 88"/>
                    <a:gd name="T49" fmla="*/ 0 h 183"/>
                    <a:gd name="T50" fmla="*/ 0 w 88"/>
                    <a:gd name="T51" fmla="*/ 0 h 183"/>
                    <a:gd name="T52" fmla="*/ 0 w 88"/>
                    <a:gd name="T53" fmla="*/ 0 h 183"/>
                    <a:gd name="T54" fmla="*/ 0 w 88"/>
                    <a:gd name="T55" fmla="*/ 0 h 183"/>
                    <a:gd name="T56" fmla="*/ 0 w 88"/>
                    <a:gd name="T57" fmla="*/ 0 h 183"/>
                    <a:gd name="T58" fmla="*/ 0 w 88"/>
                    <a:gd name="T59" fmla="*/ 0 h 183"/>
                    <a:gd name="T60" fmla="*/ 0 w 88"/>
                    <a:gd name="T61" fmla="*/ 0 h 183"/>
                    <a:gd name="T62" fmla="*/ 0 w 88"/>
                    <a:gd name="T63" fmla="*/ 0 h 183"/>
                    <a:gd name="T64" fmla="*/ 0 w 88"/>
                    <a:gd name="T65" fmla="*/ 0 h 1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183"/>
                    <a:gd name="T101" fmla="*/ 88 w 88"/>
                    <a:gd name="T102" fmla="*/ 183 h 1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183">
                      <a:moveTo>
                        <a:pt x="0" y="14"/>
                      </a:moveTo>
                      <a:lnTo>
                        <a:pt x="8" y="16"/>
                      </a:lnTo>
                      <a:lnTo>
                        <a:pt x="18" y="16"/>
                      </a:lnTo>
                      <a:lnTo>
                        <a:pt x="28" y="18"/>
                      </a:lnTo>
                      <a:lnTo>
                        <a:pt x="38" y="20"/>
                      </a:lnTo>
                      <a:lnTo>
                        <a:pt x="48" y="22"/>
                      </a:lnTo>
                      <a:lnTo>
                        <a:pt x="58" y="22"/>
                      </a:lnTo>
                      <a:lnTo>
                        <a:pt x="66" y="24"/>
                      </a:lnTo>
                      <a:lnTo>
                        <a:pt x="72" y="26"/>
                      </a:lnTo>
                      <a:lnTo>
                        <a:pt x="68" y="52"/>
                      </a:lnTo>
                      <a:lnTo>
                        <a:pt x="60" y="95"/>
                      </a:lnTo>
                      <a:lnTo>
                        <a:pt x="52" y="141"/>
                      </a:lnTo>
                      <a:lnTo>
                        <a:pt x="46" y="179"/>
                      </a:lnTo>
                      <a:lnTo>
                        <a:pt x="50" y="181"/>
                      </a:lnTo>
                      <a:lnTo>
                        <a:pt x="54" y="181"/>
                      </a:lnTo>
                      <a:lnTo>
                        <a:pt x="58" y="181"/>
                      </a:lnTo>
                      <a:lnTo>
                        <a:pt x="60" y="183"/>
                      </a:lnTo>
                      <a:lnTo>
                        <a:pt x="66" y="151"/>
                      </a:lnTo>
                      <a:lnTo>
                        <a:pt x="74" y="97"/>
                      </a:lnTo>
                      <a:lnTo>
                        <a:pt x="82" y="46"/>
                      </a:lnTo>
                      <a:lnTo>
                        <a:pt x="88" y="14"/>
                      </a:lnTo>
                      <a:lnTo>
                        <a:pt x="80" y="12"/>
                      </a:lnTo>
                      <a:lnTo>
                        <a:pt x="70" y="10"/>
                      </a:lnTo>
                      <a:lnTo>
                        <a:pt x="58" y="8"/>
                      </a:lnTo>
                      <a:lnTo>
                        <a:pt x="46" y="6"/>
                      </a:lnTo>
                      <a:lnTo>
                        <a:pt x="32" y="4"/>
                      </a:lnTo>
                      <a:lnTo>
                        <a:pt x="20" y="2"/>
                      </a:lnTo>
                      <a:lnTo>
                        <a:pt x="10" y="2"/>
                      </a:lnTo>
                      <a:lnTo>
                        <a:pt x="2" y="0"/>
                      </a:lnTo>
                      <a:lnTo>
                        <a:pt x="2" y="2"/>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4" name="Freeform 107"/>
                <p:cNvSpPr>
                  <a:spLocks/>
                </p:cNvSpPr>
                <p:nvPr/>
              </p:nvSpPr>
              <p:spPr bwMode="auto">
                <a:xfrm>
                  <a:off x="5094" y="1322"/>
                  <a:ext cx="36" cy="23"/>
                </a:xfrm>
                <a:custGeom>
                  <a:avLst/>
                  <a:gdLst>
                    <a:gd name="T0" fmla="*/ 0 w 87"/>
                    <a:gd name="T1" fmla="*/ 0 h 57"/>
                    <a:gd name="T2" fmla="*/ 0 w 87"/>
                    <a:gd name="T3" fmla="*/ 0 h 57"/>
                    <a:gd name="T4" fmla="*/ 0 w 87"/>
                    <a:gd name="T5" fmla="*/ 0 h 57"/>
                    <a:gd name="T6" fmla="*/ 0 w 87"/>
                    <a:gd name="T7" fmla="*/ 0 h 57"/>
                    <a:gd name="T8" fmla="*/ 0 w 87"/>
                    <a:gd name="T9" fmla="*/ 0 h 57"/>
                    <a:gd name="T10" fmla="*/ 0 w 87"/>
                    <a:gd name="T11" fmla="*/ 0 h 57"/>
                    <a:gd name="T12" fmla="*/ 0 w 87"/>
                    <a:gd name="T13" fmla="*/ 0 h 57"/>
                    <a:gd name="T14" fmla="*/ 0 w 87"/>
                    <a:gd name="T15" fmla="*/ 0 h 57"/>
                    <a:gd name="T16" fmla="*/ 0 w 87"/>
                    <a:gd name="T17" fmla="*/ 0 h 57"/>
                    <a:gd name="T18" fmla="*/ 0 w 87"/>
                    <a:gd name="T19" fmla="*/ 0 h 57"/>
                    <a:gd name="T20" fmla="*/ 0 w 87"/>
                    <a:gd name="T21" fmla="*/ 0 h 57"/>
                    <a:gd name="T22" fmla="*/ 0 w 87"/>
                    <a:gd name="T23" fmla="*/ 0 h 57"/>
                    <a:gd name="T24" fmla="*/ 0 w 87"/>
                    <a:gd name="T25" fmla="*/ 0 h 57"/>
                    <a:gd name="T26" fmla="*/ 0 w 87"/>
                    <a:gd name="T27" fmla="*/ 0 h 57"/>
                    <a:gd name="T28" fmla="*/ 0 w 87"/>
                    <a:gd name="T29" fmla="*/ 0 h 57"/>
                    <a:gd name="T30" fmla="*/ 0 w 87"/>
                    <a:gd name="T31" fmla="*/ 0 h 57"/>
                    <a:gd name="T32" fmla="*/ 0 w 87"/>
                    <a:gd name="T33" fmla="*/ 0 h 57"/>
                    <a:gd name="T34" fmla="*/ 0 w 87"/>
                    <a:gd name="T35" fmla="*/ 0 h 57"/>
                    <a:gd name="T36" fmla="*/ 0 w 87"/>
                    <a:gd name="T37" fmla="*/ 0 h 57"/>
                    <a:gd name="T38" fmla="*/ 0 w 87"/>
                    <a:gd name="T39" fmla="*/ 0 h 57"/>
                    <a:gd name="T40" fmla="*/ 0 w 87"/>
                    <a:gd name="T41" fmla="*/ 0 h 57"/>
                    <a:gd name="T42" fmla="*/ 0 w 87"/>
                    <a:gd name="T43" fmla="*/ 0 h 57"/>
                    <a:gd name="T44" fmla="*/ 0 w 87"/>
                    <a:gd name="T45" fmla="*/ 0 h 57"/>
                    <a:gd name="T46" fmla="*/ 0 w 87"/>
                    <a:gd name="T47" fmla="*/ 0 h 57"/>
                    <a:gd name="T48" fmla="*/ 0 w 87"/>
                    <a:gd name="T49" fmla="*/ 0 h 57"/>
                    <a:gd name="T50" fmla="*/ 0 w 87"/>
                    <a:gd name="T51" fmla="*/ 0 h 57"/>
                    <a:gd name="T52" fmla="*/ 0 w 87"/>
                    <a:gd name="T53" fmla="*/ 0 h 57"/>
                    <a:gd name="T54" fmla="*/ 0 w 87"/>
                    <a:gd name="T55" fmla="*/ 0 h 57"/>
                    <a:gd name="T56" fmla="*/ 0 w 87"/>
                    <a:gd name="T57" fmla="*/ 0 h 57"/>
                    <a:gd name="T58" fmla="*/ 0 w 87"/>
                    <a:gd name="T59" fmla="*/ 0 h 57"/>
                    <a:gd name="T60" fmla="*/ 0 w 87"/>
                    <a:gd name="T61" fmla="*/ 0 h 57"/>
                    <a:gd name="T62" fmla="*/ 0 w 87"/>
                    <a:gd name="T63" fmla="*/ 0 h 57"/>
                    <a:gd name="T64" fmla="*/ 0 w 87"/>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57"/>
                    <a:gd name="T101" fmla="*/ 87 w 87"/>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57">
                      <a:moveTo>
                        <a:pt x="0" y="14"/>
                      </a:moveTo>
                      <a:lnTo>
                        <a:pt x="8" y="16"/>
                      </a:lnTo>
                      <a:lnTo>
                        <a:pt x="18" y="17"/>
                      </a:lnTo>
                      <a:lnTo>
                        <a:pt x="27" y="19"/>
                      </a:lnTo>
                      <a:lnTo>
                        <a:pt x="39" y="19"/>
                      </a:lnTo>
                      <a:lnTo>
                        <a:pt x="47" y="21"/>
                      </a:lnTo>
                      <a:lnTo>
                        <a:pt x="57" y="23"/>
                      </a:lnTo>
                      <a:lnTo>
                        <a:pt x="65" y="25"/>
                      </a:lnTo>
                      <a:lnTo>
                        <a:pt x="71" y="25"/>
                      </a:lnTo>
                      <a:lnTo>
                        <a:pt x="69" y="33"/>
                      </a:lnTo>
                      <a:lnTo>
                        <a:pt x="69" y="39"/>
                      </a:lnTo>
                      <a:lnTo>
                        <a:pt x="67" y="47"/>
                      </a:lnTo>
                      <a:lnTo>
                        <a:pt x="65" y="55"/>
                      </a:lnTo>
                      <a:lnTo>
                        <a:pt x="69" y="57"/>
                      </a:lnTo>
                      <a:lnTo>
                        <a:pt x="73" y="57"/>
                      </a:lnTo>
                      <a:lnTo>
                        <a:pt x="77" y="57"/>
                      </a:lnTo>
                      <a:lnTo>
                        <a:pt x="79" y="57"/>
                      </a:lnTo>
                      <a:lnTo>
                        <a:pt x="81" y="47"/>
                      </a:lnTo>
                      <a:lnTo>
                        <a:pt x="83" y="35"/>
                      </a:lnTo>
                      <a:lnTo>
                        <a:pt x="85" y="23"/>
                      </a:lnTo>
                      <a:lnTo>
                        <a:pt x="87" y="14"/>
                      </a:lnTo>
                      <a:lnTo>
                        <a:pt x="79" y="12"/>
                      </a:lnTo>
                      <a:lnTo>
                        <a:pt x="69" y="12"/>
                      </a:lnTo>
                      <a:lnTo>
                        <a:pt x="57" y="10"/>
                      </a:lnTo>
                      <a:lnTo>
                        <a:pt x="45" y="8"/>
                      </a:lnTo>
                      <a:lnTo>
                        <a:pt x="31" y="6"/>
                      </a:lnTo>
                      <a:lnTo>
                        <a:pt x="20" y="4"/>
                      </a:lnTo>
                      <a:lnTo>
                        <a:pt x="10" y="2"/>
                      </a:lnTo>
                      <a:lnTo>
                        <a:pt x="2" y="0"/>
                      </a:lnTo>
                      <a:lnTo>
                        <a:pt x="2" y="4"/>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5" name="Freeform 108"/>
                <p:cNvSpPr>
                  <a:spLocks/>
                </p:cNvSpPr>
                <p:nvPr/>
              </p:nvSpPr>
              <p:spPr bwMode="auto">
                <a:xfrm>
                  <a:off x="5163" y="1333"/>
                  <a:ext cx="35" cy="23"/>
                </a:xfrm>
                <a:custGeom>
                  <a:avLst/>
                  <a:gdLst>
                    <a:gd name="T0" fmla="*/ 0 w 85"/>
                    <a:gd name="T1" fmla="*/ 0 h 58"/>
                    <a:gd name="T2" fmla="*/ 0 w 85"/>
                    <a:gd name="T3" fmla="*/ 0 h 58"/>
                    <a:gd name="T4" fmla="*/ 0 w 85"/>
                    <a:gd name="T5" fmla="*/ 0 h 58"/>
                    <a:gd name="T6" fmla="*/ 0 w 85"/>
                    <a:gd name="T7" fmla="*/ 0 h 58"/>
                    <a:gd name="T8" fmla="*/ 0 w 85"/>
                    <a:gd name="T9" fmla="*/ 0 h 58"/>
                    <a:gd name="T10" fmla="*/ 0 w 85"/>
                    <a:gd name="T11" fmla="*/ 0 h 58"/>
                    <a:gd name="T12" fmla="*/ 0 w 85"/>
                    <a:gd name="T13" fmla="*/ 0 h 58"/>
                    <a:gd name="T14" fmla="*/ 0 w 85"/>
                    <a:gd name="T15" fmla="*/ 0 h 58"/>
                    <a:gd name="T16" fmla="*/ 0 w 85"/>
                    <a:gd name="T17" fmla="*/ 0 h 58"/>
                    <a:gd name="T18" fmla="*/ 0 w 85"/>
                    <a:gd name="T19" fmla="*/ 0 h 58"/>
                    <a:gd name="T20" fmla="*/ 0 w 85"/>
                    <a:gd name="T21" fmla="*/ 0 h 58"/>
                    <a:gd name="T22" fmla="*/ 0 w 85"/>
                    <a:gd name="T23" fmla="*/ 0 h 58"/>
                    <a:gd name="T24" fmla="*/ 0 w 85"/>
                    <a:gd name="T25" fmla="*/ 0 h 58"/>
                    <a:gd name="T26" fmla="*/ 0 w 85"/>
                    <a:gd name="T27" fmla="*/ 0 h 58"/>
                    <a:gd name="T28" fmla="*/ 0 w 85"/>
                    <a:gd name="T29" fmla="*/ 0 h 58"/>
                    <a:gd name="T30" fmla="*/ 0 w 85"/>
                    <a:gd name="T31" fmla="*/ 0 h 58"/>
                    <a:gd name="T32" fmla="*/ 0 w 85"/>
                    <a:gd name="T33" fmla="*/ 0 h 58"/>
                    <a:gd name="T34" fmla="*/ 0 w 85"/>
                    <a:gd name="T35" fmla="*/ 0 h 58"/>
                    <a:gd name="T36" fmla="*/ 0 w 85"/>
                    <a:gd name="T37" fmla="*/ 0 h 58"/>
                    <a:gd name="T38" fmla="*/ 0 w 85"/>
                    <a:gd name="T39" fmla="*/ 0 h 58"/>
                    <a:gd name="T40" fmla="*/ 0 w 85"/>
                    <a:gd name="T41" fmla="*/ 0 h 58"/>
                    <a:gd name="T42" fmla="*/ 0 w 85"/>
                    <a:gd name="T43" fmla="*/ 0 h 58"/>
                    <a:gd name="T44" fmla="*/ 0 w 85"/>
                    <a:gd name="T45" fmla="*/ 0 h 58"/>
                    <a:gd name="T46" fmla="*/ 0 w 85"/>
                    <a:gd name="T47" fmla="*/ 0 h 58"/>
                    <a:gd name="T48" fmla="*/ 0 w 85"/>
                    <a:gd name="T49" fmla="*/ 0 h 58"/>
                    <a:gd name="T50" fmla="*/ 0 w 85"/>
                    <a:gd name="T51" fmla="*/ 0 h 58"/>
                    <a:gd name="T52" fmla="*/ 0 w 85"/>
                    <a:gd name="T53" fmla="*/ 0 h 58"/>
                    <a:gd name="T54" fmla="*/ 0 w 85"/>
                    <a:gd name="T55" fmla="*/ 0 h 58"/>
                    <a:gd name="T56" fmla="*/ 0 w 85"/>
                    <a:gd name="T57" fmla="*/ 0 h 58"/>
                    <a:gd name="T58" fmla="*/ 0 w 85"/>
                    <a:gd name="T59" fmla="*/ 0 h 58"/>
                    <a:gd name="T60" fmla="*/ 0 w 85"/>
                    <a:gd name="T61" fmla="*/ 0 h 58"/>
                    <a:gd name="T62" fmla="*/ 0 w 85"/>
                    <a:gd name="T63" fmla="*/ 0 h 58"/>
                    <a:gd name="T64" fmla="*/ 0 w 85"/>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58"/>
                    <a:gd name="T101" fmla="*/ 85 w 85"/>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58">
                      <a:moveTo>
                        <a:pt x="0" y="14"/>
                      </a:moveTo>
                      <a:lnTo>
                        <a:pt x="8" y="14"/>
                      </a:lnTo>
                      <a:lnTo>
                        <a:pt x="17" y="16"/>
                      </a:lnTo>
                      <a:lnTo>
                        <a:pt x="27" y="18"/>
                      </a:lnTo>
                      <a:lnTo>
                        <a:pt x="37" y="18"/>
                      </a:lnTo>
                      <a:lnTo>
                        <a:pt x="47" y="20"/>
                      </a:lnTo>
                      <a:lnTo>
                        <a:pt x="55" y="22"/>
                      </a:lnTo>
                      <a:lnTo>
                        <a:pt x="63" y="24"/>
                      </a:lnTo>
                      <a:lnTo>
                        <a:pt x="69" y="24"/>
                      </a:lnTo>
                      <a:lnTo>
                        <a:pt x="69" y="32"/>
                      </a:lnTo>
                      <a:lnTo>
                        <a:pt x="67" y="40"/>
                      </a:lnTo>
                      <a:lnTo>
                        <a:pt x="67" y="48"/>
                      </a:lnTo>
                      <a:lnTo>
                        <a:pt x="65" y="56"/>
                      </a:lnTo>
                      <a:lnTo>
                        <a:pt x="69" y="56"/>
                      </a:lnTo>
                      <a:lnTo>
                        <a:pt x="73" y="56"/>
                      </a:lnTo>
                      <a:lnTo>
                        <a:pt x="75" y="56"/>
                      </a:lnTo>
                      <a:lnTo>
                        <a:pt x="79" y="58"/>
                      </a:lnTo>
                      <a:lnTo>
                        <a:pt x="81" y="46"/>
                      </a:lnTo>
                      <a:lnTo>
                        <a:pt x="83" y="34"/>
                      </a:lnTo>
                      <a:lnTo>
                        <a:pt x="83" y="24"/>
                      </a:lnTo>
                      <a:lnTo>
                        <a:pt x="85" y="12"/>
                      </a:lnTo>
                      <a:lnTo>
                        <a:pt x="77" y="10"/>
                      </a:lnTo>
                      <a:lnTo>
                        <a:pt x="67" y="10"/>
                      </a:lnTo>
                      <a:lnTo>
                        <a:pt x="55" y="8"/>
                      </a:lnTo>
                      <a:lnTo>
                        <a:pt x="43" y="6"/>
                      </a:lnTo>
                      <a:lnTo>
                        <a:pt x="31" y="4"/>
                      </a:lnTo>
                      <a:lnTo>
                        <a:pt x="19" y="2"/>
                      </a:lnTo>
                      <a:lnTo>
                        <a:pt x="10" y="2"/>
                      </a:lnTo>
                      <a:lnTo>
                        <a:pt x="2" y="0"/>
                      </a:lnTo>
                      <a:lnTo>
                        <a:pt x="0" y="4"/>
                      </a:lnTo>
                      <a:lnTo>
                        <a:pt x="0"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6" name="Freeform 109"/>
                <p:cNvSpPr>
                  <a:spLocks/>
                </p:cNvSpPr>
                <p:nvPr/>
              </p:nvSpPr>
              <p:spPr bwMode="auto">
                <a:xfrm>
                  <a:off x="5331" y="1151"/>
                  <a:ext cx="35" cy="23"/>
                </a:xfrm>
                <a:custGeom>
                  <a:avLst/>
                  <a:gdLst>
                    <a:gd name="T0" fmla="*/ 0 w 85"/>
                    <a:gd name="T1" fmla="*/ 0 h 57"/>
                    <a:gd name="T2" fmla="*/ 0 w 85"/>
                    <a:gd name="T3" fmla="*/ 0 h 57"/>
                    <a:gd name="T4" fmla="*/ 0 w 85"/>
                    <a:gd name="T5" fmla="*/ 0 h 57"/>
                    <a:gd name="T6" fmla="*/ 0 w 85"/>
                    <a:gd name="T7" fmla="*/ 0 h 57"/>
                    <a:gd name="T8" fmla="*/ 0 w 85"/>
                    <a:gd name="T9" fmla="*/ 0 h 57"/>
                    <a:gd name="T10" fmla="*/ 0 w 85"/>
                    <a:gd name="T11" fmla="*/ 0 h 57"/>
                    <a:gd name="T12" fmla="*/ 0 w 85"/>
                    <a:gd name="T13" fmla="*/ 0 h 57"/>
                    <a:gd name="T14" fmla="*/ 0 w 85"/>
                    <a:gd name="T15" fmla="*/ 0 h 57"/>
                    <a:gd name="T16" fmla="*/ 0 w 85"/>
                    <a:gd name="T17" fmla="*/ 0 h 57"/>
                    <a:gd name="T18" fmla="*/ 0 w 85"/>
                    <a:gd name="T19" fmla="*/ 0 h 57"/>
                    <a:gd name="T20" fmla="*/ 0 w 85"/>
                    <a:gd name="T21" fmla="*/ 0 h 57"/>
                    <a:gd name="T22" fmla="*/ 0 w 85"/>
                    <a:gd name="T23" fmla="*/ 0 h 57"/>
                    <a:gd name="T24" fmla="*/ 0 w 85"/>
                    <a:gd name="T25" fmla="*/ 0 h 57"/>
                    <a:gd name="T26" fmla="*/ 0 w 85"/>
                    <a:gd name="T27" fmla="*/ 0 h 57"/>
                    <a:gd name="T28" fmla="*/ 0 w 85"/>
                    <a:gd name="T29" fmla="*/ 0 h 57"/>
                    <a:gd name="T30" fmla="*/ 0 w 85"/>
                    <a:gd name="T31" fmla="*/ 0 h 57"/>
                    <a:gd name="T32" fmla="*/ 0 w 85"/>
                    <a:gd name="T33" fmla="*/ 0 h 57"/>
                    <a:gd name="T34" fmla="*/ 0 w 85"/>
                    <a:gd name="T35" fmla="*/ 0 h 57"/>
                    <a:gd name="T36" fmla="*/ 0 w 85"/>
                    <a:gd name="T37" fmla="*/ 0 h 57"/>
                    <a:gd name="T38" fmla="*/ 0 w 85"/>
                    <a:gd name="T39" fmla="*/ 0 h 57"/>
                    <a:gd name="T40" fmla="*/ 0 w 85"/>
                    <a:gd name="T41" fmla="*/ 0 h 57"/>
                    <a:gd name="T42" fmla="*/ 0 w 85"/>
                    <a:gd name="T43" fmla="*/ 0 h 57"/>
                    <a:gd name="T44" fmla="*/ 0 w 85"/>
                    <a:gd name="T45" fmla="*/ 0 h 57"/>
                    <a:gd name="T46" fmla="*/ 0 w 85"/>
                    <a:gd name="T47" fmla="*/ 0 h 57"/>
                    <a:gd name="T48" fmla="*/ 0 w 85"/>
                    <a:gd name="T49" fmla="*/ 0 h 57"/>
                    <a:gd name="T50" fmla="*/ 0 w 85"/>
                    <a:gd name="T51" fmla="*/ 0 h 57"/>
                    <a:gd name="T52" fmla="*/ 0 w 85"/>
                    <a:gd name="T53" fmla="*/ 0 h 57"/>
                    <a:gd name="T54" fmla="*/ 0 w 85"/>
                    <a:gd name="T55" fmla="*/ 0 h 57"/>
                    <a:gd name="T56" fmla="*/ 0 w 85"/>
                    <a:gd name="T57" fmla="*/ 0 h 57"/>
                    <a:gd name="T58" fmla="*/ 0 w 85"/>
                    <a:gd name="T59" fmla="*/ 0 h 57"/>
                    <a:gd name="T60" fmla="*/ 0 w 85"/>
                    <a:gd name="T61" fmla="*/ 0 h 57"/>
                    <a:gd name="T62" fmla="*/ 0 w 85"/>
                    <a:gd name="T63" fmla="*/ 0 h 57"/>
                    <a:gd name="T64" fmla="*/ 0 w 85"/>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57"/>
                    <a:gd name="T101" fmla="*/ 85 w 85"/>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57">
                      <a:moveTo>
                        <a:pt x="2" y="0"/>
                      </a:moveTo>
                      <a:lnTo>
                        <a:pt x="0" y="4"/>
                      </a:lnTo>
                      <a:lnTo>
                        <a:pt x="0" y="6"/>
                      </a:lnTo>
                      <a:lnTo>
                        <a:pt x="0" y="10"/>
                      </a:lnTo>
                      <a:lnTo>
                        <a:pt x="0" y="14"/>
                      </a:lnTo>
                      <a:lnTo>
                        <a:pt x="8" y="16"/>
                      </a:lnTo>
                      <a:lnTo>
                        <a:pt x="18" y="16"/>
                      </a:lnTo>
                      <a:lnTo>
                        <a:pt x="28" y="18"/>
                      </a:lnTo>
                      <a:lnTo>
                        <a:pt x="38" y="20"/>
                      </a:lnTo>
                      <a:lnTo>
                        <a:pt x="48" y="22"/>
                      </a:lnTo>
                      <a:lnTo>
                        <a:pt x="56" y="22"/>
                      </a:lnTo>
                      <a:lnTo>
                        <a:pt x="64" y="24"/>
                      </a:lnTo>
                      <a:lnTo>
                        <a:pt x="69" y="24"/>
                      </a:lnTo>
                      <a:lnTo>
                        <a:pt x="69" y="32"/>
                      </a:lnTo>
                      <a:lnTo>
                        <a:pt x="67" y="40"/>
                      </a:lnTo>
                      <a:lnTo>
                        <a:pt x="67" y="48"/>
                      </a:lnTo>
                      <a:lnTo>
                        <a:pt x="66" y="55"/>
                      </a:lnTo>
                      <a:lnTo>
                        <a:pt x="69" y="55"/>
                      </a:lnTo>
                      <a:lnTo>
                        <a:pt x="73" y="55"/>
                      </a:lnTo>
                      <a:lnTo>
                        <a:pt x="75" y="57"/>
                      </a:lnTo>
                      <a:lnTo>
                        <a:pt x="79" y="57"/>
                      </a:lnTo>
                      <a:lnTo>
                        <a:pt x="81" y="48"/>
                      </a:lnTo>
                      <a:lnTo>
                        <a:pt x="83" y="36"/>
                      </a:lnTo>
                      <a:lnTo>
                        <a:pt x="83" y="24"/>
                      </a:lnTo>
                      <a:lnTo>
                        <a:pt x="85" y="14"/>
                      </a:lnTo>
                      <a:lnTo>
                        <a:pt x="77" y="12"/>
                      </a:lnTo>
                      <a:lnTo>
                        <a:pt x="67" y="10"/>
                      </a:lnTo>
                      <a:lnTo>
                        <a:pt x="56" y="8"/>
                      </a:lnTo>
                      <a:lnTo>
                        <a:pt x="44" y="6"/>
                      </a:lnTo>
                      <a:lnTo>
                        <a:pt x="32" y="4"/>
                      </a:lnTo>
                      <a:lnTo>
                        <a:pt x="20" y="2"/>
                      </a:lnTo>
                      <a:lnTo>
                        <a:pt x="10" y="2"/>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7" name="Freeform 110"/>
                <p:cNvSpPr>
                  <a:spLocks/>
                </p:cNvSpPr>
                <p:nvPr/>
              </p:nvSpPr>
              <p:spPr bwMode="auto">
                <a:xfrm>
                  <a:off x="5324" y="1202"/>
                  <a:ext cx="34" cy="23"/>
                </a:xfrm>
                <a:custGeom>
                  <a:avLst/>
                  <a:gdLst>
                    <a:gd name="T0" fmla="*/ 0 w 86"/>
                    <a:gd name="T1" fmla="*/ 0 h 58"/>
                    <a:gd name="T2" fmla="*/ 0 w 86"/>
                    <a:gd name="T3" fmla="*/ 0 h 58"/>
                    <a:gd name="T4" fmla="*/ 0 w 86"/>
                    <a:gd name="T5" fmla="*/ 0 h 58"/>
                    <a:gd name="T6" fmla="*/ 0 w 86"/>
                    <a:gd name="T7" fmla="*/ 0 h 58"/>
                    <a:gd name="T8" fmla="*/ 0 w 86"/>
                    <a:gd name="T9" fmla="*/ 0 h 58"/>
                    <a:gd name="T10" fmla="*/ 0 w 86"/>
                    <a:gd name="T11" fmla="*/ 0 h 58"/>
                    <a:gd name="T12" fmla="*/ 0 w 86"/>
                    <a:gd name="T13" fmla="*/ 0 h 58"/>
                    <a:gd name="T14" fmla="*/ 0 w 86"/>
                    <a:gd name="T15" fmla="*/ 0 h 58"/>
                    <a:gd name="T16" fmla="*/ 0 w 86"/>
                    <a:gd name="T17" fmla="*/ 0 h 58"/>
                    <a:gd name="T18" fmla="*/ 0 w 86"/>
                    <a:gd name="T19" fmla="*/ 0 h 58"/>
                    <a:gd name="T20" fmla="*/ 0 w 86"/>
                    <a:gd name="T21" fmla="*/ 0 h 58"/>
                    <a:gd name="T22" fmla="*/ 0 w 86"/>
                    <a:gd name="T23" fmla="*/ 0 h 58"/>
                    <a:gd name="T24" fmla="*/ 0 w 86"/>
                    <a:gd name="T25" fmla="*/ 0 h 58"/>
                    <a:gd name="T26" fmla="*/ 0 w 86"/>
                    <a:gd name="T27" fmla="*/ 0 h 58"/>
                    <a:gd name="T28" fmla="*/ 0 w 86"/>
                    <a:gd name="T29" fmla="*/ 0 h 58"/>
                    <a:gd name="T30" fmla="*/ 0 w 86"/>
                    <a:gd name="T31" fmla="*/ 0 h 58"/>
                    <a:gd name="T32" fmla="*/ 0 w 86"/>
                    <a:gd name="T33" fmla="*/ 0 h 58"/>
                    <a:gd name="T34" fmla="*/ 0 w 86"/>
                    <a:gd name="T35" fmla="*/ 0 h 58"/>
                    <a:gd name="T36" fmla="*/ 0 w 86"/>
                    <a:gd name="T37" fmla="*/ 0 h 58"/>
                    <a:gd name="T38" fmla="*/ 0 w 86"/>
                    <a:gd name="T39" fmla="*/ 0 h 58"/>
                    <a:gd name="T40" fmla="*/ 0 w 86"/>
                    <a:gd name="T41" fmla="*/ 0 h 58"/>
                    <a:gd name="T42" fmla="*/ 0 w 86"/>
                    <a:gd name="T43" fmla="*/ 0 h 58"/>
                    <a:gd name="T44" fmla="*/ 0 w 86"/>
                    <a:gd name="T45" fmla="*/ 0 h 58"/>
                    <a:gd name="T46" fmla="*/ 0 w 86"/>
                    <a:gd name="T47" fmla="*/ 0 h 58"/>
                    <a:gd name="T48" fmla="*/ 0 w 86"/>
                    <a:gd name="T49" fmla="*/ 0 h 58"/>
                    <a:gd name="T50" fmla="*/ 0 w 86"/>
                    <a:gd name="T51" fmla="*/ 0 h 58"/>
                    <a:gd name="T52" fmla="*/ 0 w 86"/>
                    <a:gd name="T53" fmla="*/ 0 h 58"/>
                    <a:gd name="T54" fmla="*/ 0 w 86"/>
                    <a:gd name="T55" fmla="*/ 0 h 58"/>
                    <a:gd name="T56" fmla="*/ 0 w 86"/>
                    <a:gd name="T57" fmla="*/ 0 h 58"/>
                    <a:gd name="T58" fmla="*/ 0 w 86"/>
                    <a:gd name="T59" fmla="*/ 0 h 58"/>
                    <a:gd name="T60" fmla="*/ 0 w 86"/>
                    <a:gd name="T61" fmla="*/ 0 h 58"/>
                    <a:gd name="T62" fmla="*/ 0 w 86"/>
                    <a:gd name="T63" fmla="*/ 0 h 58"/>
                    <a:gd name="T64" fmla="*/ 0 w 86"/>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8"/>
                    <a:gd name="T101" fmla="*/ 86 w 86"/>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8">
                      <a:moveTo>
                        <a:pt x="0" y="14"/>
                      </a:moveTo>
                      <a:lnTo>
                        <a:pt x="8" y="16"/>
                      </a:lnTo>
                      <a:lnTo>
                        <a:pt x="18" y="16"/>
                      </a:lnTo>
                      <a:lnTo>
                        <a:pt x="28" y="18"/>
                      </a:lnTo>
                      <a:lnTo>
                        <a:pt x="38" y="20"/>
                      </a:lnTo>
                      <a:lnTo>
                        <a:pt x="48" y="22"/>
                      </a:lnTo>
                      <a:lnTo>
                        <a:pt x="56" y="22"/>
                      </a:lnTo>
                      <a:lnTo>
                        <a:pt x="64" y="24"/>
                      </a:lnTo>
                      <a:lnTo>
                        <a:pt x="70" y="26"/>
                      </a:lnTo>
                      <a:lnTo>
                        <a:pt x="70" y="32"/>
                      </a:lnTo>
                      <a:lnTo>
                        <a:pt x="68" y="40"/>
                      </a:lnTo>
                      <a:lnTo>
                        <a:pt x="68" y="48"/>
                      </a:lnTo>
                      <a:lnTo>
                        <a:pt x="66" y="56"/>
                      </a:lnTo>
                      <a:lnTo>
                        <a:pt x="70" y="56"/>
                      </a:lnTo>
                      <a:lnTo>
                        <a:pt x="74" y="56"/>
                      </a:lnTo>
                      <a:lnTo>
                        <a:pt x="76" y="58"/>
                      </a:lnTo>
                      <a:lnTo>
                        <a:pt x="80" y="58"/>
                      </a:lnTo>
                      <a:lnTo>
                        <a:pt x="82" y="48"/>
                      </a:lnTo>
                      <a:lnTo>
                        <a:pt x="84" y="36"/>
                      </a:lnTo>
                      <a:lnTo>
                        <a:pt x="84" y="24"/>
                      </a:lnTo>
                      <a:lnTo>
                        <a:pt x="86" y="14"/>
                      </a:lnTo>
                      <a:lnTo>
                        <a:pt x="78" y="12"/>
                      </a:lnTo>
                      <a:lnTo>
                        <a:pt x="68" y="10"/>
                      </a:lnTo>
                      <a:lnTo>
                        <a:pt x="56" y="8"/>
                      </a:lnTo>
                      <a:lnTo>
                        <a:pt x="44" y="6"/>
                      </a:lnTo>
                      <a:lnTo>
                        <a:pt x="32" y="6"/>
                      </a:lnTo>
                      <a:lnTo>
                        <a:pt x="20" y="4"/>
                      </a:lnTo>
                      <a:lnTo>
                        <a:pt x="10" y="2"/>
                      </a:lnTo>
                      <a:lnTo>
                        <a:pt x="2" y="0"/>
                      </a:lnTo>
                      <a:lnTo>
                        <a:pt x="0" y="4"/>
                      </a:lnTo>
                      <a:lnTo>
                        <a:pt x="0"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8" name="Freeform 111"/>
                <p:cNvSpPr>
                  <a:spLocks/>
                </p:cNvSpPr>
                <p:nvPr/>
              </p:nvSpPr>
              <p:spPr bwMode="auto">
                <a:xfrm>
                  <a:off x="5315" y="1252"/>
                  <a:ext cx="35" cy="24"/>
                </a:xfrm>
                <a:custGeom>
                  <a:avLst/>
                  <a:gdLst>
                    <a:gd name="T0" fmla="*/ 0 w 86"/>
                    <a:gd name="T1" fmla="*/ 0 h 58"/>
                    <a:gd name="T2" fmla="*/ 0 w 86"/>
                    <a:gd name="T3" fmla="*/ 0 h 58"/>
                    <a:gd name="T4" fmla="*/ 0 w 86"/>
                    <a:gd name="T5" fmla="*/ 0 h 58"/>
                    <a:gd name="T6" fmla="*/ 0 w 86"/>
                    <a:gd name="T7" fmla="*/ 0 h 58"/>
                    <a:gd name="T8" fmla="*/ 0 w 86"/>
                    <a:gd name="T9" fmla="*/ 0 h 58"/>
                    <a:gd name="T10" fmla="*/ 0 w 86"/>
                    <a:gd name="T11" fmla="*/ 0 h 58"/>
                    <a:gd name="T12" fmla="*/ 0 w 86"/>
                    <a:gd name="T13" fmla="*/ 0 h 58"/>
                    <a:gd name="T14" fmla="*/ 0 w 86"/>
                    <a:gd name="T15" fmla="*/ 0 h 58"/>
                    <a:gd name="T16" fmla="*/ 0 w 86"/>
                    <a:gd name="T17" fmla="*/ 0 h 58"/>
                    <a:gd name="T18" fmla="*/ 0 w 86"/>
                    <a:gd name="T19" fmla="*/ 0 h 58"/>
                    <a:gd name="T20" fmla="*/ 0 w 86"/>
                    <a:gd name="T21" fmla="*/ 0 h 58"/>
                    <a:gd name="T22" fmla="*/ 0 w 86"/>
                    <a:gd name="T23" fmla="*/ 0 h 58"/>
                    <a:gd name="T24" fmla="*/ 0 w 86"/>
                    <a:gd name="T25" fmla="*/ 0 h 58"/>
                    <a:gd name="T26" fmla="*/ 0 w 86"/>
                    <a:gd name="T27" fmla="*/ 0 h 58"/>
                    <a:gd name="T28" fmla="*/ 0 w 86"/>
                    <a:gd name="T29" fmla="*/ 0 h 58"/>
                    <a:gd name="T30" fmla="*/ 0 w 86"/>
                    <a:gd name="T31" fmla="*/ 0 h 58"/>
                    <a:gd name="T32" fmla="*/ 0 w 86"/>
                    <a:gd name="T33" fmla="*/ 0 h 58"/>
                    <a:gd name="T34" fmla="*/ 0 w 86"/>
                    <a:gd name="T35" fmla="*/ 0 h 58"/>
                    <a:gd name="T36" fmla="*/ 0 w 86"/>
                    <a:gd name="T37" fmla="*/ 0 h 58"/>
                    <a:gd name="T38" fmla="*/ 0 w 86"/>
                    <a:gd name="T39" fmla="*/ 0 h 58"/>
                    <a:gd name="T40" fmla="*/ 0 w 86"/>
                    <a:gd name="T41" fmla="*/ 0 h 58"/>
                    <a:gd name="T42" fmla="*/ 0 w 86"/>
                    <a:gd name="T43" fmla="*/ 0 h 58"/>
                    <a:gd name="T44" fmla="*/ 0 w 86"/>
                    <a:gd name="T45" fmla="*/ 0 h 58"/>
                    <a:gd name="T46" fmla="*/ 0 w 86"/>
                    <a:gd name="T47" fmla="*/ 0 h 58"/>
                    <a:gd name="T48" fmla="*/ 0 w 86"/>
                    <a:gd name="T49" fmla="*/ 0 h 58"/>
                    <a:gd name="T50" fmla="*/ 0 w 86"/>
                    <a:gd name="T51" fmla="*/ 0 h 58"/>
                    <a:gd name="T52" fmla="*/ 0 w 86"/>
                    <a:gd name="T53" fmla="*/ 0 h 58"/>
                    <a:gd name="T54" fmla="*/ 0 w 86"/>
                    <a:gd name="T55" fmla="*/ 0 h 58"/>
                    <a:gd name="T56" fmla="*/ 0 w 86"/>
                    <a:gd name="T57" fmla="*/ 0 h 58"/>
                    <a:gd name="T58" fmla="*/ 0 w 86"/>
                    <a:gd name="T59" fmla="*/ 0 h 58"/>
                    <a:gd name="T60" fmla="*/ 0 w 86"/>
                    <a:gd name="T61" fmla="*/ 0 h 58"/>
                    <a:gd name="T62" fmla="*/ 0 w 86"/>
                    <a:gd name="T63" fmla="*/ 0 h 58"/>
                    <a:gd name="T64" fmla="*/ 0 w 86"/>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8"/>
                    <a:gd name="T101" fmla="*/ 86 w 86"/>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8">
                      <a:moveTo>
                        <a:pt x="0" y="14"/>
                      </a:moveTo>
                      <a:lnTo>
                        <a:pt x="8" y="16"/>
                      </a:lnTo>
                      <a:lnTo>
                        <a:pt x="18" y="18"/>
                      </a:lnTo>
                      <a:lnTo>
                        <a:pt x="28" y="20"/>
                      </a:lnTo>
                      <a:lnTo>
                        <a:pt x="38" y="20"/>
                      </a:lnTo>
                      <a:lnTo>
                        <a:pt x="48" y="22"/>
                      </a:lnTo>
                      <a:lnTo>
                        <a:pt x="56" y="24"/>
                      </a:lnTo>
                      <a:lnTo>
                        <a:pt x="64" y="26"/>
                      </a:lnTo>
                      <a:lnTo>
                        <a:pt x="70" y="26"/>
                      </a:lnTo>
                      <a:lnTo>
                        <a:pt x="68" y="34"/>
                      </a:lnTo>
                      <a:lnTo>
                        <a:pt x="68" y="40"/>
                      </a:lnTo>
                      <a:lnTo>
                        <a:pt x="68" y="48"/>
                      </a:lnTo>
                      <a:lnTo>
                        <a:pt x="66" y="56"/>
                      </a:lnTo>
                      <a:lnTo>
                        <a:pt x="70" y="58"/>
                      </a:lnTo>
                      <a:lnTo>
                        <a:pt x="74" y="58"/>
                      </a:lnTo>
                      <a:lnTo>
                        <a:pt x="76" y="58"/>
                      </a:lnTo>
                      <a:lnTo>
                        <a:pt x="80" y="58"/>
                      </a:lnTo>
                      <a:lnTo>
                        <a:pt x="82" y="48"/>
                      </a:lnTo>
                      <a:lnTo>
                        <a:pt x="84" y="36"/>
                      </a:lnTo>
                      <a:lnTo>
                        <a:pt x="84" y="24"/>
                      </a:lnTo>
                      <a:lnTo>
                        <a:pt x="86" y="14"/>
                      </a:lnTo>
                      <a:lnTo>
                        <a:pt x="78" y="12"/>
                      </a:lnTo>
                      <a:lnTo>
                        <a:pt x="68" y="12"/>
                      </a:lnTo>
                      <a:lnTo>
                        <a:pt x="56" y="10"/>
                      </a:lnTo>
                      <a:lnTo>
                        <a:pt x="44" y="8"/>
                      </a:lnTo>
                      <a:lnTo>
                        <a:pt x="32" y="6"/>
                      </a:lnTo>
                      <a:lnTo>
                        <a:pt x="20" y="4"/>
                      </a:lnTo>
                      <a:lnTo>
                        <a:pt x="10" y="2"/>
                      </a:lnTo>
                      <a:lnTo>
                        <a:pt x="2" y="0"/>
                      </a:lnTo>
                      <a:lnTo>
                        <a:pt x="0" y="4"/>
                      </a:lnTo>
                      <a:lnTo>
                        <a:pt x="0"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9" name="Freeform 112"/>
                <p:cNvSpPr>
                  <a:spLocks/>
                </p:cNvSpPr>
                <p:nvPr/>
              </p:nvSpPr>
              <p:spPr bwMode="auto">
                <a:xfrm>
                  <a:off x="5307" y="1303"/>
                  <a:ext cx="34" cy="24"/>
                </a:xfrm>
                <a:custGeom>
                  <a:avLst/>
                  <a:gdLst>
                    <a:gd name="T0" fmla="*/ 0 w 86"/>
                    <a:gd name="T1" fmla="*/ 0 h 58"/>
                    <a:gd name="T2" fmla="*/ 0 w 86"/>
                    <a:gd name="T3" fmla="*/ 0 h 58"/>
                    <a:gd name="T4" fmla="*/ 0 w 86"/>
                    <a:gd name="T5" fmla="*/ 0 h 58"/>
                    <a:gd name="T6" fmla="*/ 0 w 86"/>
                    <a:gd name="T7" fmla="*/ 0 h 58"/>
                    <a:gd name="T8" fmla="*/ 0 w 86"/>
                    <a:gd name="T9" fmla="*/ 0 h 58"/>
                    <a:gd name="T10" fmla="*/ 0 w 86"/>
                    <a:gd name="T11" fmla="*/ 0 h 58"/>
                    <a:gd name="T12" fmla="*/ 0 w 86"/>
                    <a:gd name="T13" fmla="*/ 0 h 58"/>
                    <a:gd name="T14" fmla="*/ 0 w 86"/>
                    <a:gd name="T15" fmla="*/ 0 h 58"/>
                    <a:gd name="T16" fmla="*/ 0 w 86"/>
                    <a:gd name="T17" fmla="*/ 0 h 58"/>
                    <a:gd name="T18" fmla="*/ 0 w 86"/>
                    <a:gd name="T19" fmla="*/ 0 h 58"/>
                    <a:gd name="T20" fmla="*/ 0 w 86"/>
                    <a:gd name="T21" fmla="*/ 0 h 58"/>
                    <a:gd name="T22" fmla="*/ 0 w 86"/>
                    <a:gd name="T23" fmla="*/ 0 h 58"/>
                    <a:gd name="T24" fmla="*/ 0 w 86"/>
                    <a:gd name="T25" fmla="*/ 0 h 58"/>
                    <a:gd name="T26" fmla="*/ 0 w 86"/>
                    <a:gd name="T27" fmla="*/ 0 h 58"/>
                    <a:gd name="T28" fmla="*/ 0 w 86"/>
                    <a:gd name="T29" fmla="*/ 0 h 58"/>
                    <a:gd name="T30" fmla="*/ 0 w 86"/>
                    <a:gd name="T31" fmla="*/ 0 h 58"/>
                    <a:gd name="T32" fmla="*/ 0 w 86"/>
                    <a:gd name="T33" fmla="*/ 0 h 58"/>
                    <a:gd name="T34" fmla="*/ 0 w 86"/>
                    <a:gd name="T35" fmla="*/ 0 h 58"/>
                    <a:gd name="T36" fmla="*/ 0 w 86"/>
                    <a:gd name="T37" fmla="*/ 0 h 58"/>
                    <a:gd name="T38" fmla="*/ 0 w 86"/>
                    <a:gd name="T39" fmla="*/ 0 h 58"/>
                    <a:gd name="T40" fmla="*/ 0 w 86"/>
                    <a:gd name="T41" fmla="*/ 0 h 58"/>
                    <a:gd name="T42" fmla="*/ 0 w 86"/>
                    <a:gd name="T43" fmla="*/ 0 h 58"/>
                    <a:gd name="T44" fmla="*/ 0 w 86"/>
                    <a:gd name="T45" fmla="*/ 0 h 58"/>
                    <a:gd name="T46" fmla="*/ 0 w 86"/>
                    <a:gd name="T47" fmla="*/ 0 h 58"/>
                    <a:gd name="T48" fmla="*/ 0 w 86"/>
                    <a:gd name="T49" fmla="*/ 0 h 58"/>
                    <a:gd name="T50" fmla="*/ 0 w 86"/>
                    <a:gd name="T51" fmla="*/ 0 h 58"/>
                    <a:gd name="T52" fmla="*/ 0 w 86"/>
                    <a:gd name="T53" fmla="*/ 0 h 58"/>
                    <a:gd name="T54" fmla="*/ 0 w 86"/>
                    <a:gd name="T55" fmla="*/ 0 h 58"/>
                    <a:gd name="T56" fmla="*/ 0 w 86"/>
                    <a:gd name="T57" fmla="*/ 0 h 58"/>
                    <a:gd name="T58" fmla="*/ 0 w 86"/>
                    <a:gd name="T59" fmla="*/ 0 h 58"/>
                    <a:gd name="T60" fmla="*/ 0 w 86"/>
                    <a:gd name="T61" fmla="*/ 0 h 58"/>
                    <a:gd name="T62" fmla="*/ 0 w 86"/>
                    <a:gd name="T63" fmla="*/ 0 h 58"/>
                    <a:gd name="T64" fmla="*/ 0 w 86"/>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8"/>
                    <a:gd name="T101" fmla="*/ 86 w 86"/>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8">
                      <a:moveTo>
                        <a:pt x="0" y="14"/>
                      </a:moveTo>
                      <a:lnTo>
                        <a:pt x="8" y="16"/>
                      </a:lnTo>
                      <a:lnTo>
                        <a:pt x="18" y="18"/>
                      </a:lnTo>
                      <a:lnTo>
                        <a:pt x="28" y="20"/>
                      </a:lnTo>
                      <a:lnTo>
                        <a:pt x="38" y="20"/>
                      </a:lnTo>
                      <a:lnTo>
                        <a:pt x="48" y="22"/>
                      </a:lnTo>
                      <a:lnTo>
                        <a:pt x="56" y="24"/>
                      </a:lnTo>
                      <a:lnTo>
                        <a:pt x="64" y="26"/>
                      </a:lnTo>
                      <a:lnTo>
                        <a:pt x="70" y="26"/>
                      </a:lnTo>
                      <a:lnTo>
                        <a:pt x="68" y="34"/>
                      </a:lnTo>
                      <a:lnTo>
                        <a:pt x="68" y="40"/>
                      </a:lnTo>
                      <a:lnTo>
                        <a:pt x="68" y="48"/>
                      </a:lnTo>
                      <a:lnTo>
                        <a:pt x="66" y="56"/>
                      </a:lnTo>
                      <a:lnTo>
                        <a:pt x="70" y="58"/>
                      </a:lnTo>
                      <a:lnTo>
                        <a:pt x="74" y="58"/>
                      </a:lnTo>
                      <a:lnTo>
                        <a:pt x="76" y="58"/>
                      </a:lnTo>
                      <a:lnTo>
                        <a:pt x="80" y="58"/>
                      </a:lnTo>
                      <a:lnTo>
                        <a:pt x="82" y="48"/>
                      </a:lnTo>
                      <a:lnTo>
                        <a:pt x="84" y="36"/>
                      </a:lnTo>
                      <a:lnTo>
                        <a:pt x="84" y="26"/>
                      </a:lnTo>
                      <a:lnTo>
                        <a:pt x="86" y="14"/>
                      </a:lnTo>
                      <a:lnTo>
                        <a:pt x="78" y="12"/>
                      </a:lnTo>
                      <a:lnTo>
                        <a:pt x="68" y="12"/>
                      </a:lnTo>
                      <a:lnTo>
                        <a:pt x="56" y="10"/>
                      </a:lnTo>
                      <a:lnTo>
                        <a:pt x="44" y="8"/>
                      </a:lnTo>
                      <a:lnTo>
                        <a:pt x="32" y="6"/>
                      </a:lnTo>
                      <a:lnTo>
                        <a:pt x="20" y="4"/>
                      </a:lnTo>
                      <a:lnTo>
                        <a:pt x="10" y="2"/>
                      </a:lnTo>
                      <a:lnTo>
                        <a:pt x="2" y="0"/>
                      </a:lnTo>
                      <a:lnTo>
                        <a:pt x="0" y="4"/>
                      </a:lnTo>
                      <a:lnTo>
                        <a:pt x="0" y="8"/>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0" name="Freeform 113"/>
                <p:cNvSpPr>
                  <a:spLocks/>
                </p:cNvSpPr>
                <p:nvPr/>
              </p:nvSpPr>
              <p:spPr bwMode="auto">
                <a:xfrm>
                  <a:off x="5298" y="1355"/>
                  <a:ext cx="35" cy="23"/>
                </a:xfrm>
                <a:custGeom>
                  <a:avLst/>
                  <a:gdLst>
                    <a:gd name="T0" fmla="*/ 0 w 88"/>
                    <a:gd name="T1" fmla="*/ 0 h 58"/>
                    <a:gd name="T2" fmla="*/ 0 w 88"/>
                    <a:gd name="T3" fmla="*/ 0 h 58"/>
                    <a:gd name="T4" fmla="*/ 0 w 88"/>
                    <a:gd name="T5" fmla="*/ 0 h 58"/>
                    <a:gd name="T6" fmla="*/ 0 w 88"/>
                    <a:gd name="T7" fmla="*/ 0 h 58"/>
                    <a:gd name="T8" fmla="*/ 0 w 88"/>
                    <a:gd name="T9" fmla="*/ 0 h 58"/>
                    <a:gd name="T10" fmla="*/ 0 w 88"/>
                    <a:gd name="T11" fmla="*/ 0 h 58"/>
                    <a:gd name="T12" fmla="*/ 0 w 88"/>
                    <a:gd name="T13" fmla="*/ 0 h 58"/>
                    <a:gd name="T14" fmla="*/ 0 w 88"/>
                    <a:gd name="T15" fmla="*/ 0 h 58"/>
                    <a:gd name="T16" fmla="*/ 0 w 88"/>
                    <a:gd name="T17" fmla="*/ 0 h 58"/>
                    <a:gd name="T18" fmla="*/ 0 w 88"/>
                    <a:gd name="T19" fmla="*/ 0 h 58"/>
                    <a:gd name="T20" fmla="*/ 0 w 88"/>
                    <a:gd name="T21" fmla="*/ 0 h 58"/>
                    <a:gd name="T22" fmla="*/ 0 w 88"/>
                    <a:gd name="T23" fmla="*/ 0 h 58"/>
                    <a:gd name="T24" fmla="*/ 0 w 88"/>
                    <a:gd name="T25" fmla="*/ 0 h 58"/>
                    <a:gd name="T26" fmla="*/ 0 w 88"/>
                    <a:gd name="T27" fmla="*/ 0 h 58"/>
                    <a:gd name="T28" fmla="*/ 0 w 88"/>
                    <a:gd name="T29" fmla="*/ 0 h 58"/>
                    <a:gd name="T30" fmla="*/ 0 w 88"/>
                    <a:gd name="T31" fmla="*/ 0 h 58"/>
                    <a:gd name="T32" fmla="*/ 0 w 88"/>
                    <a:gd name="T33" fmla="*/ 0 h 58"/>
                    <a:gd name="T34" fmla="*/ 0 w 88"/>
                    <a:gd name="T35" fmla="*/ 0 h 58"/>
                    <a:gd name="T36" fmla="*/ 0 w 88"/>
                    <a:gd name="T37" fmla="*/ 0 h 58"/>
                    <a:gd name="T38" fmla="*/ 0 w 88"/>
                    <a:gd name="T39" fmla="*/ 0 h 58"/>
                    <a:gd name="T40" fmla="*/ 0 w 88"/>
                    <a:gd name="T41" fmla="*/ 0 h 58"/>
                    <a:gd name="T42" fmla="*/ 0 w 88"/>
                    <a:gd name="T43" fmla="*/ 0 h 58"/>
                    <a:gd name="T44" fmla="*/ 0 w 88"/>
                    <a:gd name="T45" fmla="*/ 0 h 58"/>
                    <a:gd name="T46" fmla="*/ 0 w 88"/>
                    <a:gd name="T47" fmla="*/ 0 h 58"/>
                    <a:gd name="T48" fmla="*/ 0 w 88"/>
                    <a:gd name="T49" fmla="*/ 0 h 58"/>
                    <a:gd name="T50" fmla="*/ 0 w 88"/>
                    <a:gd name="T51" fmla="*/ 0 h 58"/>
                    <a:gd name="T52" fmla="*/ 0 w 88"/>
                    <a:gd name="T53" fmla="*/ 0 h 58"/>
                    <a:gd name="T54" fmla="*/ 0 w 88"/>
                    <a:gd name="T55" fmla="*/ 0 h 58"/>
                    <a:gd name="T56" fmla="*/ 0 w 88"/>
                    <a:gd name="T57" fmla="*/ 0 h 58"/>
                    <a:gd name="T58" fmla="*/ 0 w 88"/>
                    <a:gd name="T59" fmla="*/ 0 h 58"/>
                    <a:gd name="T60" fmla="*/ 0 w 88"/>
                    <a:gd name="T61" fmla="*/ 0 h 58"/>
                    <a:gd name="T62" fmla="*/ 0 w 88"/>
                    <a:gd name="T63" fmla="*/ 0 h 58"/>
                    <a:gd name="T64" fmla="*/ 0 w 88"/>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8"/>
                    <a:gd name="T101" fmla="*/ 88 w 88"/>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8">
                      <a:moveTo>
                        <a:pt x="0" y="12"/>
                      </a:moveTo>
                      <a:lnTo>
                        <a:pt x="10" y="14"/>
                      </a:lnTo>
                      <a:lnTo>
                        <a:pt x="20" y="16"/>
                      </a:lnTo>
                      <a:lnTo>
                        <a:pt x="30" y="18"/>
                      </a:lnTo>
                      <a:lnTo>
                        <a:pt x="40" y="18"/>
                      </a:lnTo>
                      <a:lnTo>
                        <a:pt x="50" y="20"/>
                      </a:lnTo>
                      <a:lnTo>
                        <a:pt x="58" y="22"/>
                      </a:lnTo>
                      <a:lnTo>
                        <a:pt x="66" y="24"/>
                      </a:lnTo>
                      <a:lnTo>
                        <a:pt x="72" y="24"/>
                      </a:lnTo>
                      <a:lnTo>
                        <a:pt x="70" y="32"/>
                      </a:lnTo>
                      <a:lnTo>
                        <a:pt x="70" y="38"/>
                      </a:lnTo>
                      <a:lnTo>
                        <a:pt x="70" y="46"/>
                      </a:lnTo>
                      <a:lnTo>
                        <a:pt x="68" y="54"/>
                      </a:lnTo>
                      <a:lnTo>
                        <a:pt x="72" y="56"/>
                      </a:lnTo>
                      <a:lnTo>
                        <a:pt x="76" y="56"/>
                      </a:lnTo>
                      <a:lnTo>
                        <a:pt x="78" y="56"/>
                      </a:lnTo>
                      <a:lnTo>
                        <a:pt x="82" y="58"/>
                      </a:lnTo>
                      <a:lnTo>
                        <a:pt x="84" y="46"/>
                      </a:lnTo>
                      <a:lnTo>
                        <a:pt x="86" y="34"/>
                      </a:lnTo>
                      <a:lnTo>
                        <a:pt x="86" y="24"/>
                      </a:lnTo>
                      <a:lnTo>
                        <a:pt x="88" y="12"/>
                      </a:lnTo>
                      <a:lnTo>
                        <a:pt x="80" y="10"/>
                      </a:lnTo>
                      <a:lnTo>
                        <a:pt x="70" y="10"/>
                      </a:lnTo>
                      <a:lnTo>
                        <a:pt x="58" y="8"/>
                      </a:lnTo>
                      <a:lnTo>
                        <a:pt x="46" y="6"/>
                      </a:lnTo>
                      <a:lnTo>
                        <a:pt x="34" y="4"/>
                      </a:lnTo>
                      <a:lnTo>
                        <a:pt x="22" y="2"/>
                      </a:lnTo>
                      <a:lnTo>
                        <a:pt x="12" y="2"/>
                      </a:lnTo>
                      <a:lnTo>
                        <a:pt x="4" y="0"/>
                      </a:lnTo>
                      <a:lnTo>
                        <a:pt x="2" y="2"/>
                      </a:lnTo>
                      <a:lnTo>
                        <a:pt x="2" y="6"/>
                      </a:lnTo>
                      <a:lnTo>
                        <a:pt x="2" y="8"/>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1" name="Freeform 114"/>
                <p:cNvSpPr>
                  <a:spLocks noEditPoints="1"/>
                </p:cNvSpPr>
                <p:nvPr/>
              </p:nvSpPr>
              <p:spPr bwMode="auto">
                <a:xfrm>
                  <a:off x="5110" y="951"/>
                  <a:ext cx="307" cy="170"/>
                </a:xfrm>
                <a:custGeom>
                  <a:avLst/>
                  <a:gdLst>
                    <a:gd name="T0" fmla="*/ 1 w 758"/>
                    <a:gd name="T1" fmla="*/ 0 h 420"/>
                    <a:gd name="T2" fmla="*/ 0 w 758"/>
                    <a:gd name="T3" fmla="*/ 0 h 420"/>
                    <a:gd name="T4" fmla="*/ 0 w 758"/>
                    <a:gd name="T5" fmla="*/ 0 h 420"/>
                    <a:gd name="T6" fmla="*/ 0 w 758"/>
                    <a:gd name="T7" fmla="*/ 0 h 420"/>
                    <a:gd name="T8" fmla="*/ 0 w 758"/>
                    <a:gd name="T9" fmla="*/ 0 h 420"/>
                    <a:gd name="T10" fmla="*/ 0 w 758"/>
                    <a:gd name="T11" fmla="*/ 0 h 420"/>
                    <a:gd name="T12" fmla="*/ 0 w 758"/>
                    <a:gd name="T13" fmla="*/ 0 h 420"/>
                    <a:gd name="T14" fmla="*/ 0 w 758"/>
                    <a:gd name="T15" fmla="*/ 0 h 420"/>
                    <a:gd name="T16" fmla="*/ 0 w 758"/>
                    <a:gd name="T17" fmla="*/ 0 h 420"/>
                    <a:gd name="T18" fmla="*/ 0 w 758"/>
                    <a:gd name="T19" fmla="*/ 0 h 420"/>
                    <a:gd name="T20" fmla="*/ 0 w 758"/>
                    <a:gd name="T21" fmla="*/ 0 h 420"/>
                    <a:gd name="T22" fmla="*/ 0 w 758"/>
                    <a:gd name="T23" fmla="*/ 1 h 420"/>
                    <a:gd name="T24" fmla="*/ 0 w 758"/>
                    <a:gd name="T25" fmla="*/ 1 h 420"/>
                    <a:gd name="T26" fmla="*/ 1 w 758"/>
                    <a:gd name="T27" fmla="*/ 1 h 420"/>
                    <a:gd name="T28" fmla="*/ 1 w 758"/>
                    <a:gd name="T29" fmla="*/ 1 h 420"/>
                    <a:gd name="T30" fmla="*/ 1 w 758"/>
                    <a:gd name="T31" fmla="*/ 1 h 420"/>
                    <a:gd name="T32" fmla="*/ 1 w 758"/>
                    <a:gd name="T33" fmla="*/ 1 h 420"/>
                    <a:gd name="T34" fmla="*/ 1 w 758"/>
                    <a:gd name="T35" fmla="*/ 1 h 420"/>
                    <a:gd name="T36" fmla="*/ 1 w 758"/>
                    <a:gd name="T37" fmla="*/ 1 h 420"/>
                    <a:gd name="T38" fmla="*/ 1 w 758"/>
                    <a:gd name="T39" fmla="*/ 1 h 420"/>
                    <a:gd name="T40" fmla="*/ 1 w 758"/>
                    <a:gd name="T41" fmla="*/ 0 h 420"/>
                    <a:gd name="T42" fmla="*/ 1 w 758"/>
                    <a:gd name="T43" fmla="*/ 0 h 420"/>
                    <a:gd name="T44" fmla="*/ 1 w 758"/>
                    <a:gd name="T45" fmla="*/ 0 h 420"/>
                    <a:gd name="T46" fmla="*/ 1 w 758"/>
                    <a:gd name="T47" fmla="*/ 0 h 420"/>
                    <a:gd name="T48" fmla="*/ 1 w 758"/>
                    <a:gd name="T49" fmla="*/ 0 h 420"/>
                    <a:gd name="T50" fmla="*/ 0 w 758"/>
                    <a:gd name="T51" fmla="*/ 0 h 420"/>
                    <a:gd name="T52" fmla="*/ 0 w 758"/>
                    <a:gd name="T53" fmla="*/ 0 h 420"/>
                    <a:gd name="T54" fmla="*/ 0 w 758"/>
                    <a:gd name="T55" fmla="*/ 0 h 420"/>
                    <a:gd name="T56" fmla="*/ 0 w 758"/>
                    <a:gd name="T57" fmla="*/ 0 h 420"/>
                    <a:gd name="T58" fmla="*/ 0 w 758"/>
                    <a:gd name="T59" fmla="*/ 0 h 420"/>
                    <a:gd name="T60" fmla="*/ 1 w 758"/>
                    <a:gd name="T61" fmla="*/ 1 h 420"/>
                    <a:gd name="T62" fmla="*/ 1 w 758"/>
                    <a:gd name="T63" fmla="*/ 1 h 420"/>
                    <a:gd name="T64" fmla="*/ 1 w 758"/>
                    <a:gd name="T65" fmla="*/ 1 h 420"/>
                    <a:gd name="T66" fmla="*/ 1 w 758"/>
                    <a:gd name="T67" fmla="*/ 1 h 420"/>
                    <a:gd name="T68" fmla="*/ 1 w 758"/>
                    <a:gd name="T69" fmla="*/ 1 h 420"/>
                    <a:gd name="T70" fmla="*/ 1 w 758"/>
                    <a:gd name="T71" fmla="*/ 1 h 420"/>
                    <a:gd name="T72" fmla="*/ 1 w 758"/>
                    <a:gd name="T73" fmla="*/ 1 h 420"/>
                    <a:gd name="T74" fmla="*/ 1 w 758"/>
                    <a:gd name="T75" fmla="*/ 1 h 420"/>
                    <a:gd name="T76" fmla="*/ 1 w 758"/>
                    <a:gd name="T77" fmla="*/ 1 h 420"/>
                    <a:gd name="T78" fmla="*/ 1 w 758"/>
                    <a:gd name="T79" fmla="*/ 1 h 420"/>
                    <a:gd name="T80" fmla="*/ 1 w 758"/>
                    <a:gd name="T81" fmla="*/ 1 h 420"/>
                    <a:gd name="T82" fmla="*/ 1 w 758"/>
                    <a:gd name="T83" fmla="*/ 1 h 420"/>
                    <a:gd name="T84" fmla="*/ 1 w 758"/>
                    <a:gd name="T85" fmla="*/ 1 h 420"/>
                    <a:gd name="T86" fmla="*/ 0 w 758"/>
                    <a:gd name="T87" fmla="*/ 1 h 420"/>
                    <a:gd name="T88" fmla="*/ 0 w 758"/>
                    <a:gd name="T89" fmla="*/ 1 h 420"/>
                    <a:gd name="T90" fmla="*/ 0 w 758"/>
                    <a:gd name="T91" fmla="*/ 1 h 420"/>
                    <a:gd name="T92" fmla="*/ 0 w 758"/>
                    <a:gd name="T93" fmla="*/ 0 h 420"/>
                    <a:gd name="T94" fmla="*/ 0 w 758"/>
                    <a:gd name="T95" fmla="*/ 0 h 420"/>
                    <a:gd name="T96" fmla="*/ 0 w 758"/>
                    <a:gd name="T97" fmla="*/ 0 h 420"/>
                    <a:gd name="T98" fmla="*/ 0 w 758"/>
                    <a:gd name="T99" fmla="*/ 0 h 420"/>
                    <a:gd name="T100" fmla="*/ 0 w 758"/>
                    <a:gd name="T101" fmla="*/ 0 h 42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58"/>
                    <a:gd name="T154" fmla="*/ 0 h 420"/>
                    <a:gd name="T155" fmla="*/ 758 w 758"/>
                    <a:gd name="T156" fmla="*/ 420 h 42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58" h="420">
                      <a:moveTo>
                        <a:pt x="746" y="110"/>
                      </a:moveTo>
                      <a:lnTo>
                        <a:pt x="62" y="0"/>
                      </a:lnTo>
                      <a:lnTo>
                        <a:pt x="56" y="0"/>
                      </a:lnTo>
                      <a:lnTo>
                        <a:pt x="52" y="2"/>
                      </a:lnTo>
                      <a:lnTo>
                        <a:pt x="48" y="6"/>
                      </a:lnTo>
                      <a:lnTo>
                        <a:pt x="46" y="12"/>
                      </a:lnTo>
                      <a:lnTo>
                        <a:pt x="10" y="233"/>
                      </a:lnTo>
                      <a:lnTo>
                        <a:pt x="0" y="295"/>
                      </a:lnTo>
                      <a:lnTo>
                        <a:pt x="0" y="301"/>
                      </a:lnTo>
                      <a:lnTo>
                        <a:pt x="2" y="305"/>
                      </a:lnTo>
                      <a:lnTo>
                        <a:pt x="6" y="309"/>
                      </a:lnTo>
                      <a:lnTo>
                        <a:pt x="12" y="311"/>
                      </a:lnTo>
                      <a:lnTo>
                        <a:pt x="696" y="420"/>
                      </a:lnTo>
                      <a:lnTo>
                        <a:pt x="702" y="420"/>
                      </a:lnTo>
                      <a:lnTo>
                        <a:pt x="708" y="418"/>
                      </a:lnTo>
                      <a:lnTo>
                        <a:pt x="710" y="414"/>
                      </a:lnTo>
                      <a:lnTo>
                        <a:pt x="712" y="408"/>
                      </a:lnTo>
                      <a:lnTo>
                        <a:pt x="722" y="347"/>
                      </a:lnTo>
                      <a:lnTo>
                        <a:pt x="758" y="126"/>
                      </a:lnTo>
                      <a:lnTo>
                        <a:pt x="758" y="120"/>
                      </a:lnTo>
                      <a:lnTo>
                        <a:pt x="756" y="114"/>
                      </a:lnTo>
                      <a:lnTo>
                        <a:pt x="752" y="112"/>
                      </a:lnTo>
                      <a:lnTo>
                        <a:pt x="746" y="110"/>
                      </a:lnTo>
                      <a:close/>
                      <a:moveTo>
                        <a:pt x="30" y="287"/>
                      </a:moveTo>
                      <a:lnTo>
                        <a:pt x="30" y="279"/>
                      </a:lnTo>
                      <a:lnTo>
                        <a:pt x="32" y="269"/>
                      </a:lnTo>
                      <a:lnTo>
                        <a:pt x="34" y="259"/>
                      </a:lnTo>
                      <a:lnTo>
                        <a:pt x="34" y="251"/>
                      </a:lnTo>
                      <a:lnTo>
                        <a:pt x="694" y="356"/>
                      </a:lnTo>
                      <a:lnTo>
                        <a:pt x="692" y="364"/>
                      </a:lnTo>
                      <a:lnTo>
                        <a:pt x="692" y="372"/>
                      </a:lnTo>
                      <a:lnTo>
                        <a:pt x="690" y="382"/>
                      </a:lnTo>
                      <a:lnTo>
                        <a:pt x="688" y="390"/>
                      </a:lnTo>
                      <a:lnTo>
                        <a:pt x="676" y="388"/>
                      </a:lnTo>
                      <a:lnTo>
                        <a:pt x="654" y="384"/>
                      </a:lnTo>
                      <a:lnTo>
                        <a:pt x="620" y="380"/>
                      </a:lnTo>
                      <a:lnTo>
                        <a:pt x="579" y="372"/>
                      </a:lnTo>
                      <a:lnTo>
                        <a:pt x="529" y="364"/>
                      </a:lnTo>
                      <a:lnTo>
                        <a:pt x="475" y="356"/>
                      </a:lnTo>
                      <a:lnTo>
                        <a:pt x="418" y="349"/>
                      </a:lnTo>
                      <a:lnTo>
                        <a:pt x="360" y="339"/>
                      </a:lnTo>
                      <a:lnTo>
                        <a:pt x="301" y="329"/>
                      </a:lnTo>
                      <a:lnTo>
                        <a:pt x="243" y="321"/>
                      </a:lnTo>
                      <a:lnTo>
                        <a:pt x="189" y="313"/>
                      </a:lnTo>
                      <a:lnTo>
                        <a:pt x="140" y="305"/>
                      </a:lnTo>
                      <a:lnTo>
                        <a:pt x="98" y="297"/>
                      </a:lnTo>
                      <a:lnTo>
                        <a:pt x="64" y="293"/>
                      </a:lnTo>
                      <a:lnTo>
                        <a:pt x="42" y="289"/>
                      </a:lnTo>
                      <a:lnTo>
                        <a:pt x="30" y="287"/>
                      </a:lnTo>
                      <a:close/>
                    </a:path>
                  </a:pathLst>
                </a:cu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2" name="Freeform 115"/>
                <p:cNvSpPr>
                  <a:spLocks/>
                </p:cNvSpPr>
                <p:nvPr/>
              </p:nvSpPr>
              <p:spPr bwMode="auto">
                <a:xfrm>
                  <a:off x="5122" y="1053"/>
                  <a:ext cx="269" cy="56"/>
                </a:xfrm>
                <a:custGeom>
                  <a:avLst/>
                  <a:gdLst>
                    <a:gd name="T0" fmla="*/ 0 w 664"/>
                    <a:gd name="T1" fmla="*/ 0 h 139"/>
                    <a:gd name="T2" fmla="*/ 0 w 664"/>
                    <a:gd name="T3" fmla="*/ 0 h 139"/>
                    <a:gd name="T4" fmla="*/ 0 w 664"/>
                    <a:gd name="T5" fmla="*/ 0 h 139"/>
                    <a:gd name="T6" fmla="*/ 0 w 664"/>
                    <a:gd name="T7" fmla="*/ 0 h 139"/>
                    <a:gd name="T8" fmla="*/ 0 w 664"/>
                    <a:gd name="T9" fmla="*/ 0 h 139"/>
                    <a:gd name="T10" fmla="*/ 1 w 664"/>
                    <a:gd name="T11" fmla="*/ 0 h 139"/>
                    <a:gd name="T12" fmla="*/ 1 w 664"/>
                    <a:gd name="T13" fmla="*/ 0 h 139"/>
                    <a:gd name="T14" fmla="*/ 1 w 664"/>
                    <a:gd name="T15" fmla="*/ 0 h 139"/>
                    <a:gd name="T16" fmla="*/ 1 w 664"/>
                    <a:gd name="T17" fmla="*/ 0 h 139"/>
                    <a:gd name="T18" fmla="*/ 1 w 664"/>
                    <a:gd name="T19" fmla="*/ 0 h 139"/>
                    <a:gd name="T20" fmla="*/ 1 w 664"/>
                    <a:gd name="T21" fmla="*/ 0 h 139"/>
                    <a:gd name="T22" fmla="*/ 1 w 664"/>
                    <a:gd name="T23" fmla="*/ 0 h 139"/>
                    <a:gd name="T24" fmla="*/ 1 w 664"/>
                    <a:gd name="T25" fmla="*/ 0 h 139"/>
                    <a:gd name="T26" fmla="*/ 1 w 664"/>
                    <a:gd name="T27" fmla="*/ 0 h 139"/>
                    <a:gd name="T28" fmla="*/ 1 w 664"/>
                    <a:gd name="T29" fmla="*/ 0 h 139"/>
                    <a:gd name="T30" fmla="*/ 1 w 664"/>
                    <a:gd name="T31" fmla="*/ 0 h 139"/>
                    <a:gd name="T32" fmla="*/ 1 w 664"/>
                    <a:gd name="T33" fmla="*/ 0 h 139"/>
                    <a:gd name="T34" fmla="*/ 1 w 664"/>
                    <a:gd name="T35" fmla="*/ 0 h 139"/>
                    <a:gd name="T36" fmla="*/ 0 w 664"/>
                    <a:gd name="T37" fmla="*/ 0 h 139"/>
                    <a:gd name="T38" fmla="*/ 0 w 664"/>
                    <a:gd name="T39" fmla="*/ 0 h 139"/>
                    <a:gd name="T40" fmla="*/ 0 w 664"/>
                    <a:gd name="T41" fmla="*/ 0 h 139"/>
                    <a:gd name="T42" fmla="*/ 0 w 664"/>
                    <a:gd name="T43" fmla="*/ 0 h 139"/>
                    <a:gd name="T44" fmla="*/ 0 w 664"/>
                    <a:gd name="T45" fmla="*/ 0 h 139"/>
                    <a:gd name="T46" fmla="*/ 0 w 664"/>
                    <a:gd name="T47" fmla="*/ 0 h 139"/>
                    <a:gd name="T48" fmla="*/ 0 w 664"/>
                    <a:gd name="T49" fmla="*/ 0 h 139"/>
                    <a:gd name="T50" fmla="*/ 0 w 664"/>
                    <a:gd name="T51" fmla="*/ 0 h 13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64"/>
                    <a:gd name="T79" fmla="*/ 0 h 139"/>
                    <a:gd name="T80" fmla="*/ 664 w 664"/>
                    <a:gd name="T81" fmla="*/ 139 h 13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64" h="139">
                      <a:moveTo>
                        <a:pt x="0" y="36"/>
                      </a:moveTo>
                      <a:lnTo>
                        <a:pt x="0" y="28"/>
                      </a:lnTo>
                      <a:lnTo>
                        <a:pt x="2" y="18"/>
                      </a:lnTo>
                      <a:lnTo>
                        <a:pt x="4" y="8"/>
                      </a:lnTo>
                      <a:lnTo>
                        <a:pt x="4" y="0"/>
                      </a:lnTo>
                      <a:lnTo>
                        <a:pt x="664" y="105"/>
                      </a:lnTo>
                      <a:lnTo>
                        <a:pt x="662" y="113"/>
                      </a:lnTo>
                      <a:lnTo>
                        <a:pt x="662" y="121"/>
                      </a:lnTo>
                      <a:lnTo>
                        <a:pt x="660" y="131"/>
                      </a:lnTo>
                      <a:lnTo>
                        <a:pt x="658" y="139"/>
                      </a:lnTo>
                      <a:lnTo>
                        <a:pt x="646" y="137"/>
                      </a:lnTo>
                      <a:lnTo>
                        <a:pt x="624" y="133"/>
                      </a:lnTo>
                      <a:lnTo>
                        <a:pt x="590" y="129"/>
                      </a:lnTo>
                      <a:lnTo>
                        <a:pt x="549" y="121"/>
                      </a:lnTo>
                      <a:lnTo>
                        <a:pt x="499" y="113"/>
                      </a:lnTo>
                      <a:lnTo>
                        <a:pt x="445" y="105"/>
                      </a:lnTo>
                      <a:lnTo>
                        <a:pt x="388" y="98"/>
                      </a:lnTo>
                      <a:lnTo>
                        <a:pt x="330" y="88"/>
                      </a:lnTo>
                      <a:lnTo>
                        <a:pt x="271" y="78"/>
                      </a:lnTo>
                      <a:lnTo>
                        <a:pt x="213" y="70"/>
                      </a:lnTo>
                      <a:lnTo>
                        <a:pt x="159" y="62"/>
                      </a:lnTo>
                      <a:lnTo>
                        <a:pt x="110" y="54"/>
                      </a:lnTo>
                      <a:lnTo>
                        <a:pt x="68" y="46"/>
                      </a:lnTo>
                      <a:lnTo>
                        <a:pt x="34" y="42"/>
                      </a:lnTo>
                      <a:lnTo>
                        <a:pt x="12" y="38"/>
                      </a:lnTo>
                      <a:lnTo>
                        <a:pt x="0" y="36"/>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3" name="Freeform 116"/>
                <p:cNvSpPr>
                  <a:spLocks/>
                </p:cNvSpPr>
                <p:nvPr/>
              </p:nvSpPr>
              <p:spPr bwMode="auto">
                <a:xfrm>
                  <a:off x="5141" y="983"/>
                  <a:ext cx="254" cy="91"/>
                </a:xfrm>
                <a:custGeom>
                  <a:avLst/>
                  <a:gdLst>
                    <a:gd name="T0" fmla="*/ 1 w 628"/>
                    <a:gd name="T1" fmla="*/ 0 h 225"/>
                    <a:gd name="T2" fmla="*/ 0 w 628"/>
                    <a:gd name="T3" fmla="*/ 0 h 225"/>
                    <a:gd name="T4" fmla="*/ 0 w 628"/>
                    <a:gd name="T5" fmla="*/ 0 h 225"/>
                    <a:gd name="T6" fmla="*/ 1 w 628"/>
                    <a:gd name="T7" fmla="*/ 0 h 225"/>
                    <a:gd name="T8" fmla="*/ 1 w 628"/>
                    <a:gd name="T9" fmla="*/ 0 h 225"/>
                    <a:gd name="T10" fmla="*/ 1 w 628"/>
                    <a:gd name="T11" fmla="*/ 0 h 225"/>
                    <a:gd name="T12" fmla="*/ 1 w 628"/>
                    <a:gd name="T13" fmla="*/ 0 h 225"/>
                    <a:gd name="T14" fmla="*/ 0 60000 65536"/>
                    <a:gd name="T15" fmla="*/ 0 60000 65536"/>
                    <a:gd name="T16" fmla="*/ 0 60000 65536"/>
                    <a:gd name="T17" fmla="*/ 0 60000 65536"/>
                    <a:gd name="T18" fmla="*/ 0 60000 65536"/>
                    <a:gd name="T19" fmla="*/ 0 60000 65536"/>
                    <a:gd name="T20" fmla="*/ 0 60000 65536"/>
                    <a:gd name="T21" fmla="*/ 0 w 628"/>
                    <a:gd name="T22" fmla="*/ 0 h 225"/>
                    <a:gd name="T23" fmla="*/ 628 w 628"/>
                    <a:gd name="T24" fmla="*/ 225 h 2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8" h="225">
                      <a:moveTo>
                        <a:pt x="628" y="99"/>
                      </a:moveTo>
                      <a:lnTo>
                        <a:pt x="4" y="0"/>
                      </a:lnTo>
                      <a:lnTo>
                        <a:pt x="0" y="24"/>
                      </a:lnTo>
                      <a:lnTo>
                        <a:pt x="600" y="119"/>
                      </a:lnTo>
                      <a:lnTo>
                        <a:pt x="584" y="221"/>
                      </a:lnTo>
                      <a:lnTo>
                        <a:pt x="608" y="225"/>
                      </a:lnTo>
                      <a:lnTo>
                        <a:pt x="628" y="99"/>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7727" name="Text Box 117"/>
            <p:cNvSpPr txBox="1">
              <a:spLocks noChangeArrowheads="1"/>
            </p:cNvSpPr>
            <p:nvPr/>
          </p:nvSpPr>
          <p:spPr bwMode="auto">
            <a:xfrm>
              <a:off x="4477" y="2609"/>
              <a:ext cx="1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996600"/>
                  </a:solidFill>
                </a:rPr>
                <a:t>Modifier Pattern</a:t>
              </a:r>
            </a:p>
          </p:txBody>
        </p:sp>
      </p:grpSp>
      <p:grpSp>
        <p:nvGrpSpPr>
          <p:cNvPr id="27663" name="Group 118"/>
          <p:cNvGrpSpPr>
            <a:grpSpLocks/>
          </p:cNvGrpSpPr>
          <p:nvPr/>
        </p:nvGrpSpPr>
        <p:grpSpPr bwMode="auto">
          <a:xfrm>
            <a:off x="2314575" y="876300"/>
            <a:ext cx="1039813" cy="1171575"/>
            <a:chOff x="2422" y="2558"/>
            <a:chExt cx="655" cy="738"/>
          </a:xfrm>
        </p:grpSpPr>
        <p:grpSp>
          <p:nvGrpSpPr>
            <p:cNvPr id="27717" name="Group 119"/>
            <p:cNvGrpSpPr>
              <a:grpSpLocks/>
            </p:cNvGrpSpPr>
            <p:nvPr/>
          </p:nvGrpSpPr>
          <p:grpSpPr bwMode="auto">
            <a:xfrm>
              <a:off x="2825" y="2924"/>
              <a:ext cx="238" cy="350"/>
              <a:chOff x="3700" y="2848"/>
              <a:chExt cx="238" cy="350"/>
            </a:xfrm>
          </p:grpSpPr>
          <p:sp>
            <p:nvSpPr>
              <p:cNvPr id="27722" name="AutoShape 120"/>
              <p:cNvSpPr>
                <a:spLocks noChangeArrowheads="1"/>
              </p:cNvSpPr>
              <p:nvPr/>
            </p:nvSpPr>
            <p:spPr bwMode="auto">
              <a:xfrm rot="16736225" flipH="1">
                <a:off x="3669" y="3056"/>
                <a:ext cx="221" cy="63"/>
              </a:xfrm>
              <a:prstGeom prst="parallelogram">
                <a:avLst>
                  <a:gd name="adj" fmla="val 87698"/>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27723" name="AutoShape 121"/>
              <p:cNvSpPr>
                <a:spLocks noChangeArrowheads="1"/>
              </p:cNvSpPr>
              <p:nvPr/>
            </p:nvSpPr>
            <p:spPr bwMode="auto">
              <a:xfrm rot="4863775">
                <a:off x="3732" y="3052"/>
                <a:ext cx="227" cy="59"/>
              </a:xfrm>
              <a:prstGeom prst="parallelogram">
                <a:avLst>
                  <a:gd name="adj" fmla="val 96186"/>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27724" name="AutoShape 122"/>
              <p:cNvSpPr>
                <a:spLocks noChangeArrowheads="1"/>
              </p:cNvSpPr>
              <p:nvPr/>
            </p:nvSpPr>
            <p:spPr bwMode="ltGray">
              <a:xfrm>
                <a:off x="3700" y="2848"/>
                <a:ext cx="238" cy="237"/>
              </a:xfrm>
              <a:prstGeom prst="star16">
                <a:avLst>
                  <a:gd name="adj" fmla="val 37500"/>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7725" name="Oval 123"/>
              <p:cNvSpPr>
                <a:spLocks noChangeArrowheads="1"/>
              </p:cNvSpPr>
              <p:nvPr/>
            </p:nvSpPr>
            <p:spPr bwMode="auto">
              <a:xfrm>
                <a:off x="3744" y="2892"/>
                <a:ext cx="145" cy="145"/>
              </a:xfrm>
              <a:prstGeom prst="ellipse">
                <a:avLst/>
              </a:prstGeom>
              <a:solidFill>
                <a:srgbClr val="DDDDDD"/>
              </a:solidFill>
              <a:ln w="28575" algn="ctr">
                <a:solidFill>
                  <a:srgbClr val="FFFF00"/>
                </a:solidFill>
                <a:round/>
                <a:headEnd/>
                <a:tailEnd/>
              </a:ln>
            </p:spPr>
            <p:txBody>
              <a:bodyPr wrap="none" lIns="0" tIns="0" rIns="0" bIns="0" anchor="ctr">
                <a:spAutoFit/>
              </a:bodyPr>
              <a:lstStyle/>
              <a:p>
                <a:endParaRPr lang="en-US"/>
              </a:p>
            </p:txBody>
          </p:sp>
        </p:grpSp>
        <p:sp>
          <p:nvSpPr>
            <p:cNvPr id="27718" name="AutoShape 124"/>
            <p:cNvSpPr>
              <a:spLocks noChangeArrowheads="1"/>
            </p:cNvSpPr>
            <p:nvPr/>
          </p:nvSpPr>
          <p:spPr bwMode="auto">
            <a:xfrm rot="-5400000">
              <a:off x="2381" y="2599"/>
              <a:ext cx="738" cy="65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719" name="Freeform 125"/>
            <p:cNvSpPr>
              <a:spLocks/>
            </p:cNvSpPr>
            <p:nvPr/>
          </p:nvSpPr>
          <p:spPr bwMode="auto">
            <a:xfrm>
              <a:off x="2505" y="2594"/>
              <a:ext cx="161" cy="20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720" name="Freeform 126"/>
            <p:cNvSpPr>
              <a:spLocks/>
            </p:cNvSpPr>
            <p:nvPr/>
          </p:nvSpPr>
          <p:spPr bwMode="auto">
            <a:xfrm>
              <a:off x="2505" y="2827"/>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721" name="Freeform 127"/>
            <p:cNvSpPr>
              <a:spLocks/>
            </p:cNvSpPr>
            <p:nvPr/>
          </p:nvSpPr>
          <p:spPr bwMode="auto">
            <a:xfrm>
              <a:off x="2505" y="3060"/>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7664" name="Freeform 128"/>
          <p:cNvSpPr>
            <a:spLocks/>
          </p:cNvSpPr>
          <p:nvPr/>
        </p:nvSpPr>
        <p:spPr bwMode="auto">
          <a:xfrm>
            <a:off x="2355850" y="4525963"/>
            <a:ext cx="893763" cy="1147762"/>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rgbClr val="FF0000"/>
            </a:solidFill>
            <a:prstDash val="sysDot"/>
            <a:round/>
            <a:headEnd/>
            <a:tailEnd/>
          </a:ln>
        </p:spPr>
        <p:txBody>
          <a:bodyPr lIns="0" tIns="0" rIns="0" bIns="0" anchor="ctr">
            <a:spAutoFit/>
          </a:bodyPr>
          <a:lstStyle/>
          <a:p>
            <a:endParaRPr lang="en-US"/>
          </a:p>
        </p:txBody>
      </p:sp>
      <p:sp>
        <p:nvSpPr>
          <p:cNvPr id="27665" name="Text Box 129"/>
          <p:cNvSpPr txBox="1">
            <a:spLocks noChangeArrowheads="1"/>
          </p:cNvSpPr>
          <p:nvPr/>
        </p:nvSpPr>
        <p:spPr bwMode="auto">
          <a:xfrm>
            <a:off x="3992563" y="5697538"/>
            <a:ext cx="36290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9900"/>
                </a:solidFill>
              </a:rPr>
              <a:t>CoverageTerm</a:t>
            </a:r>
            <a:br>
              <a:rPr lang="en-US" sz="1800">
                <a:solidFill>
                  <a:srgbClr val="CC9900"/>
                </a:solidFill>
              </a:rPr>
            </a:br>
            <a:r>
              <a:rPr lang="en-US" sz="1800">
                <a:solidFill>
                  <a:srgbClr val="CC9900"/>
                </a:solidFill>
              </a:rPr>
              <a:t>Pattern (Options and packages)</a:t>
            </a:r>
          </a:p>
        </p:txBody>
      </p:sp>
      <p:grpSp>
        <p:nvGrpSpPr>
          <p:cNvPr id="27666" name="Group 130"/>
          <p:cNvGrpSpPr>
            <a:grpSpLocks/>
          </p:cNvGrpSpPr>
          <p:nvPr/>
        </p:nvGrpSpPr>
        <p:grpSpPr bwMode="auto">
          <a:xfrm>
            <a:off x="4432300" y="4495800"/>
            <a:ext cx="947738" cy="1177925"/>
            <a:chOff x="3515" y="1804"/>
            <a:chExt cx="458" cy="569"/>
          </a:xfrm>
        </p:grpSpPr>
        <p:sp>
          <p:nvSpPr>
            <p:cNvPr id="27699" name="Freeform 131"/>
            <p:cNvSpPr>
              <a:spLocks/>
            </p:cNvSpPr>
            <p:nvPr/>
          </p:nvSpPr>
          <p:spPr bwMode="auto">
            <a:xfrm>
              <a:off x="3568" y="1849"/>
              <a:ext cx="405" cy="520"/>
            </a:xfrm>
            <a:custGeom>
              <a:avLst/>
              <a:gdLst>
                <a:gd name="T0" fmla="*/ 1 w 1052"/>
                <a:gd name="T1" fmla="*/ 2 h 1352"/>
                <a:gd name="T2" fmla="*/ 0 w 1052"/>
                <a:gd name="T3" fmla="*/ 2 h 1352"/>
                <a:gd name="T4" fmla="*/ 0 w 1052"/>
                <a:gd name="T5" fmla="*/ 1 h 1352"/>
                <a:gd name="T6" fmla="*/ 0 w 1052"/>
                <a:gd name="T7" fmla="*/ 1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1 w 1052"/>
                <a:gd name="T19" fmla="*/ 0 h 1352"/>
                <a:gd name="T20" fmla="*/ 1 w 1052"/>
                <a:gd name="T21" fmla="*/ 0 h 1352"/>
                <a:gd name="T22" fmla="*/ 1 w 1052"/>
                <a:gd name="T23" fmla="*/ 0 h 1352"/>
                <a:gd name="T24" fmla="*/ 1 w 1052"/>
                <a:gd name="T25" fmla="*/ 0 h 1352"/>
                <a:gd name="T26" fmla="*/ 1 w 1052"/>
                <a:gd name="T27" fmla="*/ 1 h 1352"/>
                <a:gd name="T28" fmla="*/ 1 w 1052"/>
                <a:gd name="T29" fmla="*/ 1 h 1352"/>
                <a:gd name="T30" fmla="*/ 1 w 1052"/>
                <a:gd name="T31" fmla="*/ 1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chemeClr val="bg1"/>
              </a:solidFill>
              <a:prstDash val="sysDot"/>
              <a:round/>
              <a:headEnd/>
              <a:tailEnd/>
            </a:ln>
          </p:spPr>
          <p:txBody>
            <a:bodyPr lIns="0" tIns="0" rIns="0" bIns="0" anchor="ctr">
              <a:spAutoFit/>
            </a:bodyPr>
            <a:lstStyle/>
            <a:p>
              <a:endParaRPr lang="en-US"/>
            </a:p>
          </p:txBody>
        </p:sp>
        <p:sp>
          <p:nvSpPr>
            <p:cNvPr id="27700" name="Freeform 132"/>
            <p:cNvSpPr>
              <a:spLocks/>
            </p:cNvSpPr>
            <p:nvPr/>
          </p:nvSpPr>
          <p:spPr bwMode="auto">
            <a:xfrm>
              <a:off x="3515" y="1804"/>
              <a:ext cx="129" cy="569"/>
            </a:xfrm>
            <a:custGeom>
              <a:avLst/>
              <a:gdLst>
                <a:gd name="T0" fmla="*/ 1 w 253"/>
                <a:gd name="T1" fmla="*/ 0 h 2449"/>
                <a:gd name="T2" fmla="*/ 2 w 253"/>
                <a:gd name="T3" fmla="*/ 0 h 2449"/>
                <a:gd name="T4" fmla="*/ 2 w 253"/>
                <a:gd name="T5" fmla="*/ 0 h 2449"/>
                <a:gd name="T6" fmla="*/ 3 w 253"/>
                <a:gd name="T7" fmla="*/ 0 h 2449"/>
                <a:gd name="T8" fmla="*/ 3 w 253"/>
                <a:gd name="T9" fmla="*/ 0 h 2449"/>
                <a:gd name="T10" fmla="*/ 3 w 253"/>
                <a:gd name="T11" fmla="*/ 0 h 2449"/>
                <a:gd name="T12" fmla="*/ 1 w 253"/>
                <a:gd name="T13" fmla="*/ 0 h 2449"/>
                <a:gd name="T14" fmla="*/ 1 w 253"/>
                <a:gd name="T15" fmla="*/ 0 h 2449"/>
                <a:gd name="T16" fmla="*/ 0 w 253"/>
                <a:gd name="T17" fmla="*/ 0 h 2449"/>
                <a:gd name="T18" fmla="*/ 1 w 253"/>
                <a:gd name="T19" fmla="*/ 0 h 2449"/>
                <a:gd name="T20" fmla="*/ 1 w 253"/>
                <a:gd name="T21" fmla="*/ 0 h 24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3"/>
                <a:gd name="T34" fmla="*/ 0 h 2449"/>
                <a:gd name="T35" fmla="*/ 253 w 253"/>
                <a:gd name="T36" fmla="*/ 2449 h 24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3" h="2449">
                  <a:moveTo>
                    <a:pt x="2" y="0"/>
                  </a:moveTo>
                  <a:lnTo>
                    <a:pt x="236" y="0"/>
                  </a:lnTo>
                  <a:lnTo>
                    <a:pt x="236" y="428"/>
                  </a:lnTo>
                  <a:lnTo>
                    <a:pt x="245" y="996"/>
                  </a:lnTo>
                  <a:lnTo>
                    <a:pt x="253" y="1812"/>
                  </a:lnTo>
                  <a:lnTo>
                    <a:pt x="249" y="2449"/>
                  </a:lnTo>
                  <a:lnTo>
                    <a:pt x="19" y="2449"/>
                  </a:lnTo>
                  <a:lnTo>
                    <a:pt x="15" y="1772"/>
                  </a:lnTo>
                  <a:lnTo>
                    <a:pt x="0" y="1055"/>
                  </a:lnTo>
                  <a:lnTo>
                    <a:pt x="2" y="0"/>
                  </a:lnTo>
                  <a:close/>
                </a:path>
              </a:pathLst>
            </a:custGeom>
            <a:solidFill>
              <a:schemeClr val="tx1"/>
            </a:solidFill>
            <a:ln w="12700">
              <a:solidFill>
                <a:srgbClr val="CC9900"/>
              </a:solidFill>
              <a:round/>
              <a:headEnd/>
              <a:tailEnd/>
            </a:ln>
          </p:spPr>
          <p:txBody>
            <a:bodyPr/>
            <a:lstStyle/>
            <a:p>
              <a:endParaRPr lang="en-US"/>
            </a:p>
          </p:txBody>
        </p:sp>
        <p:sp>
          <p:nvSpPr>
            <p:cNvPr id="27701" name="Freeform 133"/>
            <p:cNvSpPr>
              <a:spLocks/>
            </p:cNvSpPr>
            <p:nvPr/>
          </p:nvSpPr>
          <p:spPr bwMode="auto">
            <a:xfrm>
              <a:off x="3613" y="2289"/>
              <a:ext cx="24" cy="17"/>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CC9900"/>
            </a:solidFill>
            <a:ln w="12700">
              <a:solidFill>
                <a:srgbClr val="CC9900"/>
              </a:solidFill>
              <a:round/>
              <a:headEnd/>
              <a:tailEnd/>
            </a:ln>
          </p:spPr>
          <p:txBody>
            <a:bodyPr/>
            <a:lstStyle/>
            <a:p>
              <a:endParaRPr lang="en-US"/>
            </a:p>
          </p:txBody>
        </p:sp>
        <p:sp>
          <p:nvSpPr>
            <p:cNvPr id="27702" name="Freeform 134"/>
            <p:cNvSpPr>
              <a:spLocks/>
            </p:cNvSpPr>
            <p:nvPr/>
          </p:nvSpPr>
          <p:spPr bwMode="auto">
            <a:xfrm>
              <a:off x="3593" y="2260"/>
              <a:ext cx="44" cy="14"/>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CC9900"/>
            </a:solidFill>
            <a:ln w="12700">
              <a:solidFill>
                <a:srgbClr val="CC9900"/>
              </a:solidFill>
              <a:round/>
              <a:headEnd/>
              <a:tailEnd/>
            </a:ln>
          </p:spPr>
          <p:txBody>
            <a:bodyPr/>
            <a:lstStyle/>
            <a:p>
              <a:endParaRPr lang="en-US"/>
            </a:p>
          </p:txBody>
        </p:sp>
        <p:sp>
          <p:nvSpPr>
            <p:cNvPr id="27703" name="Freeform 135"/>
            <p:cNvSpPr>
              <a:spLocks/>
            </p:cNvSpPr>
            <p:nvPr/>
          </p:nvSpPr>
          <p:spPr bwMode="auto">
            <a:xfrm>
              <a:off x="3613" y="2223"/>
              <a:ext cx="24" cy="1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5"/>
                  </a:lnTo>
                  <a:lnTo>
                    <a:pt x="0" y="2"/>
                  </a:lnTo>
                  <a:lnTo>
                    <a:pt x="78" y="0"/>
                  </a:lnTo>
                  <a:lnTo>
                    <a:pt x="67" y="59"/>
                  </a:lnTo>
                  <a:close/>
                </a:path>
              </a:pathLst>
            </a:custGeom>
            <a:solidFill>
              <a:srgbClr val="CC9900"/>
            </a:solidFill>
            <a:ln w="12700">
              <a:solidFill>
                <a:srgbClr val="CC9900"/>
              </a:solidFill>
              <a:round/>
              <a:headEnd/>
              <a:tailEnd/>
            </a:ln>
          </p:spPr>
          <p:txBody>
            <a:bodyPr/>
            <a:lstStyle/>
            <a:p>
              <a:endParaRPr lang="en-US"/>
            </a:p>
          </p:txBody>
        </p:sp>
        <p:sp>
          <p:nvSpPr>
            <p:cNvPr id="27704" name="Freeform 136"/>
            <p:cNvSpPr>
              <a:spLocks/>
            </p:cNvSpPr>
            <p:nvPr/>
          </p:nvSpPr>
          <p:spPr bwMode="auto">
            <a:xfrm>
              <a:off x="3593" y="2194"/>
              <a:ext cx="44" cy="14"/>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CC9900"/>
            </a:solidFill>
            <a:ln w="12700">
              <a:solidFill>
                <a:srgbClr val="CC9900"/>
              </a:solidFill>
              <a:round/>
              <a:headEnd/>
              <a:tailEnd/>
            </a:ln>
          </p:spPr>
          <p:txBody>
            <a:bodyPr/>
            <a:lstStyle/>
            <a:p>
              <a:endParaRPr lang="en-US"/>
            </a:p>
          </p:txBody>
        </p:sp>
        <p:sp>
          <p:nvSpPr>
            <p:cNvPr id="27705" name="Freeform 137"/>
            <p:cNvSpPr>
              <a:spLocks/>
            </p:cNvSpPr>
            <p:nvPr/>
          </p:nvSpPr>
          <p:spPr bwMode="auto">
            <a:xfrm>
              <a:off x="3612" y="2157"/>
              <a:ext cx="25" cy="1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CC9900"/>
            </a:solidFill>
            <a:ln w="12700">
              <a:solidFill>
                <a:srgbClr val="CC9900"/>
              </a:solidFill>
              <a:round/>
              <a:headEnd/>
              <a:tailEnd/>
            </a:ln>
          </p:spPr>
          <p:txBody>
            <a:bodyPr/>
            <a:lstStyle/>
            <a:p>
              <a:endParaRPr lang="en-US"/>
            </a:p>
          </p:txBody>
        </p:sp>
        <p:sp>
          <p:nvSpPr>
            <p:cNvPr id="27706" name="Freeform 138"/>
            <p:cNvSpPr>
              <a:spLocks/>
            </p:cNvSpPr>
            <p:nvPr/>
          </p:nvSpPr>
          <p:spPr bwMode="auto">
            <a:xfrm>
              <a:off x="3593" y="2129"/>
              <a:ext cx="44" cy="14"/>
            </a:xfrm>
            <a:custGeom>
              <a:avLst/>
              <a:gdLst>
                <a:gd name="T0" fmla="*/ 0 w 139"/>
                <a:gd name="T1" fmla="*/ 0 h 46"/>
                <a:gd name="T2" fmla="*/ 0 w 139"/>
                <a:gd name="T3" fmla="*/ 0 h 46"/>
                <a:gd name="T4" fmla="*/ 0 w 139"/>
                <a:gd name="T5" fmla="*/ 0 h 46"/>
                <a:gd name="T6" fmla="*/ 0 w 139"/>
                <a:gd name="T7" fmla="*/ 0 h 46"/>
                <a:gd name="T8" fmla="*/ 0 w 139"/>
                <a:gd name="T9" fmla="*/ 0 h 46"/>
                <a:gd name="T10" fmla="*/ 0 w 139"/>
                <a:gd name="T11" fmla="*/ 0 h 46"/>
                <a:gd name="T12" fmla="*/ 0 60000 65536"/>
                <a:gd name="T13" fmla="*/ 0 60000 65536"/>
                <a:gd name="T14" fmla="*/ 0 60000 65536"/>
                <a:gd name="T15" fmla="*/ 0 60000 65536"/>
                <a:gd name="T16" fmla="*/ 0 60000 65536"/>
                <a:gd name="T17" fmla="*/ 0 60000 65536"/>
                <a:gd name="T18" fmla="*/ 0 w 139"/>
                <a:gd name="T19" fmla="*/ 0 h 46"/>
                <a:gd name="T20" fmla="*/ 139 w 139"/>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139" h="46">
                  <a:moveTo>
                    <a:pt x="135" y="46"/>
                  </a:moveTo>
                  <a:lnTo>
                    <a:pt x="0" y="46"/>
                  </a:lnTo>
                  <a:lnTo>
                    <a:pt x="0" y="0"/>
                  </a:lnTo>
                  <a:lnTo>
                    <a:pt x="139" y="0"/>
                  </a:lnTo>
                  <a:lnTo>
                    <a:pt x="135" y="46"/>
                  </a:lnTo>
                  <a:close/>
                </a:path>
              </a:pathLst>
            </a:custGeom>
            <a:solidFill>
              <a:srgbClr val="CC9900"/>
            </a:solidFill>
            <a:ln w="12700">
              <a:solidFill>
                <a:srgbClr val="CC9900"/>
              </a:solidFill>
              <a:round/>
              <a:headEnd/>
              <a:tailEnd/>
            </a:ln>
          </p:spPr>
          <p:txBody>
            <a:bodyPr/>
            <a:lstStyle/>
            <a:p>
              <a:endParaRPr lang="en-US"/>
            </a:p>
          </p:txBody>
        </p:sp>
        <p:sp>
          <p:nvSpPr>
            <p:cNvPr id="27707" name="Freeform 139"/>
            <p:cNvSpPr>
              <a:spLocks/>
            </p:cNvSpPr>
            <p:nvPr/>
          </p:nvSpPr>
          <p:spPr bwMode="auto">
            <a:xfrm>
              <a:off x="3612" y="2092"/>
              <a:ext cx="25" cy="20"/>
            </a:xfrm>
            <a:custGeom>
              <a:avLst/>
              <a:gdLst>
                <a:gd name="T0" fmla="*/ 0 w 78"/>
                <a:gd name="T1" fmla="*/ 0 h 61"/>
                <a:gd name="T2" fmla="*/ 0 w 78"/>
                <a:gd name="T3" fmla="*/ 0 h 61"/>
                <a:gd name="T4" fmla="*/ 0 w 78"/>
                <a:gd name="T5" fmla="*/ 0 h 61"/>
                <a:gd name="T6" fmla="*/ 0 w 78"/>
                <a:gd name="T7" fmla="*/ 0 h 61"/>
                <a:gd name="T8" fmla="*/ 0 w 78"/>
                <a:gd name="T9" fmla="*/ 0 h 61"/>
                <a:gd name="T10" fmla="*/ 0 w 78"/>
                <a:gd name="T11" fmla="*/ 0 h 61"/>
                <a:gd name="T12" fmla="*/ 0 60000 65536"/>
                <a:gd name="T13" fmla="*/ 0 60000 65536"/>
                <a:gd name="T14" fmla="*/ 0 60000 65536"/>
                <a:gd name="T15" fmla="*/ 0 60000 65536"/>
                <a:gd name="T16" fmla="*/ 0 60000 65536"/>
                <a:gd name="T17" fmla="*/ 0 60000 65536"/>
                <a:gd name="T18" fmla="*/ 0 w 78"/>
                <a:gd name="T19" fmla="*/ 0 h 61"/>
                <a:gd name="T20" fmla="*/ 78 w 78"/>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8" h="61">
                  <a:moveTo>
                    <a:pt x="70" y="61"/>
                  </a:moveTo>
                  <a:lnTo>
                    <a:pt x="2" y="57"/>
                  </a:lnTo>
                  <a:lnTo>
                    <a:pt x="0" y="2"/>
                  </a:lnTo>
                  <a:lnTo>
                    <a:pt x="78" y="0"/>
                  </a:lnTo>
                  <a:lnTo>
                    <a:pt x="70" y="61"/>
                  </a:lnTo>
                  <a:close/>
                </a:path>
              </a:pathLst>
            </a:custGeom>
            <a:solidFill>
              <a:srgbClr val="CC9900"/>
            </a:solidFill>
            <a:ln w="12700">
              <a:solidFill>
                <a:srgbClr val="CC9900"/>
              </a:solidFill>
              <a:round/>
              <a:headEnd/>
              <a:tailEnd/>
            </a:ln>
          </p:spPr>
          <p:txBody>
            <a:bodyPr/>
            <a:lstStyle/>
            <a:p>
              <a:endParaRPr lang="en-US"/>
            </a:p>
          </p:txBody>
        </p:sp>
        <p:sp>
          <p:nvSpPr>
            <p:cNvPr id="27708" name="Freeform 140"/>
            <p:cNvSpPr>
              <a:spLocks/>
            </p:cNvSpPr>
            <p:nvPr/>
          </p:nvSpPr>
          <p:spPr bwMode="auto">
            <a:xfrm>
              <a:off x="3593" y="2064"/>
              <a:ext cx="44" cy="14"/>
            </a:xfrm>
            <a:custGeom>
              <a:avLst/>
              <a:gdLst>
                <a:gd name="T0" fmla="*/ 0 w 139"/>
                <a:gd name="T1" fmla="*/ 0 h 44"/>
                <a:gd name="T2" fmla="*/ 0 w 139"/>
                <a:gd name="T3" fmla="*/ 0 h 44"/>
                <a:gd name="T4" fmla="*/ 0 w 139"/>
                <a:gd name="T5" fmla="*/ 0 h 44"/>
                <a:gd name="T6" fmla="*/ 0 w 139"/>
                <a:gd name="T7" fmla="*/ 0 h 44"/>
                <a:gd name="T8" fmla="*/ 0 w 139"/>
                <a:gd name="T9" fmla="*/ 0 h 44"/>
                <a:gd name="T10" fmla="*/ 0 w 139"/>
                <a:gd name="T11" fmla="*/ 0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CC9900"/>
            </a:solidFill>
            <a:ln w="12700">
              <a:solidFill>
                <a:srgbClr val="CC9900"/>
              </a:solidFill>
              <a:round/>
              <a:headEnd/>
              <a:tailEnd/>
            </a:ln>
          </p:spPr>
          <p:txBody>
            <a:bodyPr/>
            <a:lstStyle/>
            <a:p>
              <a:endParaRPr lang="en-US"/>
            </a:p>
          </p:txBody>
        </p:sp>
        <p:sp>
          <p:nvSpPr>
            <p:cNvPr id="27709" name="Freeform 141"/>
            <p:cNvSpPr>
              <a:spLocks/>
            </p:cNvSpPr>
            <p:nvPr/>
          </p:nvSpPr>
          <p:spPr bwMode="auto">
            <a:xfrm>
              <a:off x="3613" y="2027"/>
              <a:ext cx="24" cy="18"/>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CC9900"/>
            </a:solidFill>
            <a:ln w="12700">
              <a:solidFill>
                <a:srgbClr val="CC9900"/>
              </a:solidFill>
              <a:round/>
              <a:headEnd/>
              <a:tailEnd/>
            </a:ln>
          </p:spPr>
          <p:txBody>
            <a:bodyPr/>
            <a:lstStyle/>
            <a:p>
              <a:endParaRPr lang="en-US"/>
            </a:p>
          </p:txBody>
        </p:sp>
        <p:sp>
          <p:nvSpPr>
            <p:cNvPr id="27710" name="Freeform 142"/>
            <p:cNvSpPr>
              <a:spLocks/>
            </p:cNvSpPr>
            <p:nvPr/>
          </p:nvSpPr>
          <p:spPr bwMode="auto">
            <a:xfrm>
              <a:off x="3593" y="1999"/>
              <a:ext cx="44" cy="13"/>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CC9900"/>
            </a:solidFill>
            <a:ln w="12700">
              <a:solidFill>
                <a:srgbClr val="CC9900"/>
              </a:solidFill>
              <a:round/>
              <a:headEnd/>
              <a:tailEnd/>
            </a:ln>
          </p:spPr>
          <p:txBody>
            <a:bodyPr/>
            <a:lstStyle/>
            <a:p>
              <a:endParaRPr lang="en-US"/>
            </a:p>
          </p:txBody>
        </p:sp>
        <p:sp>
          <p:nvSpPr>
            <p:cNvPr id="27711" name="Freeform 143"/>
            <p:cNvSpPr>
              <a:spLocks/>
            </p:cNvSpPr>
            <p:nvPr/>
          </p:nvSpPr>
          <p:spPr bwMode="auto">
            <a:xfrm>
              <a:off x="3613" y="1961"/>
              <a:ext cx="24" cy="20"/>
            </a:xfrm>
            <a:custGeom>
              <a:avLst/>
              <a:gdLst>
                <a:gd name="T0" fmla="*/ 0 w 76"/>
                <a:gd name="T1" fmla="*/ 0 h 59"/>
                <a:gd name="T2" fmla="*/ 0 w 76"/>
                <a:gd name="T3" fmla="*/ 0 h 59"/>
                <a:gd name="T4" fmla="*/ 0 w 76"/>
                <a:gd name="T5" fmla="*/ 0 h 59"/>
                <a:gd name="T6" fmla="*/ 0 w 76"/>
                <a:gd name="T7" fmla="*/ 0 h 59"/>
                <a:gd name="T8" fmla="*/ 0 w 76"/>
                <a:gd name="T9" fmla="*/ 0 h 59"/>
                <a:gd name="T10" fmla="*/ 0 w 76"/>
                <a:gd name="T11" fmla="*/ 0 h 59"/>
                <a:gd name="T12" fmla="*/ 0 60000 65536"/>
                <a:gd name="T13" fmla="*/ 0 60000 65536"/>
                <a:gd name="T14" fmla="*/ 0 60000 65536"/>
                <a:gd name="T15" fmla="*/ 0 60000 65536"/>
                <a:gd name="T16" fmla="*/ 0 60000 65536"/>
                <a:gd name="T17" fmla="*/ 0 60000 65536"/>
                <a:gd name="T18" fmla="*/ 0 w 76"/>
                <a:gd name="T19" fmla="*/ 0 h 59"/>
                <a:gd name="T20" fmla="*/ 76 w 76"/>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6" h="59">
                  <a:moveTo>
                    <a:pt x="67" y="59"/>
                  </a:moveTo>
                  <a:lnTo>
                    <a:pt x="2" y="57"/>
                  </a:lnTo>
                  <a:lnTo>
                    <a:pt x="0" y="2"/>
                  </a:lnTo>
                  <a:lnTo>
                    <a:pt x="76" y="0"/>
                  </a:lnTo>
                  <a:lnTo>
                    <a:pt x="67" y="59"/>
                  </a:lnTo>
                  <a:close/>
                </a:path>
              </a:pathLst>
            </a:custGeom>
            <a:solidFill>
              <a:srgbClr val="CC9900"/>
            </a:solidFill>
            <a:ln w="12700">
              <a:solidFill>
                <a:srgbClr val="CC9900"/>
              </a:solidFill>
              <a:round/>
              <a:headEnd/>
              <a:tailEnd/>
            </a:ln>
          </p:spPr>
          <p:txBody>
            <a:bodyPr/>
            <a:lstStyle/>
            <a:p>
              <a:endParaRPr lang="en-US"/>
            </a:p>
          </p:txBody>
        </p:sp>
        <p:sp>
          <p:nvSpPr>
            <p:cNvPr id="27712" name="Freeform 144"/>
            <p:cNvSpPr>
              <a:spLocks/>
            </p:cNvSpPr>
            <p:nvPr/>
          </p:nvSpPr>
          <p:spPr bwMode="auto">
            <a:xfrm>
              <a:off x="3593" y="1934"/>
              <a:ext cx="44" cy="14"/>
            </a:xfrm>
            <a:custGeom>
              <a:avLst/>
              <a:gdLst>
                <a:gd name="T0" fmla="*/ 0 w 140"/>
                <a:gd name="T1" fmla="*/ 0 h 44"/>
                <a:gd name="T2" fmla="*/ 0 w 140"/>
                <a:gd name="T3" fmla="*/ 0 h 44"/>
                <a:gd name="T4" fmla="*/ 0 w 140"/>
                <a:gd name="T5" fmla="*/ 0 h 44"/>
                <a:gd name="T6" fmla="*/ 0 w 140"/>
                <a:gd name="T7" fmla="*/ 0 h 44"/>
                <a:gd name="T8" fmla="*/ 0 w 140"/>
                <a:gd name="T9" fmla="*/ 0 h 44"/>
                <a:gd name="T10" fmla="*/ 0 w 140"/>
                <a:gd name="T11" fmla="*/ 0 h 44"/>
                <a:gd name="T12" fmla="*/ 0 60000 65536"/>
                <a:gd name="T13" fmla="*/ 0 60000 65536"/>
                <a:gd name="T14" fmla="*/ 0 60000 65536"/>
                <a:gd name="T15" fmla="*/ 0 60000 65536"/>
                <a:gd name="T16" fmla="*/ 0 60000 65536"/>
                <a:gd name="T17" fmla="*/ 0 60000 65536"/>
                <a:gd name="T18" fmla="*/ 0 w 140"/>
                <a:gd name="T19" fmla="*/ 0 h 44"/>
                <a:gd name="T20" fmla="*/ 140 w 140"/>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0" h="44">
                  <a:moveTo>
                    <a:pt x="136" y="44"/>
                  </a:moveTo>
                  <a:lnTo>
                    <a:pt x="1" y="44"/>
                  </a:lnTo>
                  <a:lnTo>
                    <a:pt x="0" y="0"/>
                  </a:lnTo>
                  <a:lnTo>
                    <a:pt x="140" y="0"/>
                  </a:lnTo>
                  <a:lnTo>
                    <a:pt x="136" y="44"/>
                  </a:lnTo>
                  <a:close/>
                </a:path>
              </a:pathLst>
            </a:custGeom>
            <a:solidFill>
              <a:srgbClr val="CC9900"/>
            </a:solidFill>
            <a:ln w="12700">
              <a:solidFill>
                <a:srgbClr val="CC9900"/>
              </a:solidFill>
              <a:round/>
              <a:headEnd/>
              <a:tailEnd/>
            </a:ln>
          </p:spPr>
          <p:txBody>
            <a:bodyPr/>
            <a:lstStyle/>
            <a:p>
              <a:endParaRPr lang="en-US"/>
            </a:p>
          </p:txBody>
        </p:sp>
        <p:sp>
          <p:nvSpPr>
            <p:cNvPr id="27713" name="Freeform 145"/>
            <p:cNvSpPr>
              <a:spLocks/>
            </p:cNvSpPr>
            <p:nvPr/>
          </p:nvSpPr>
          <p:spPr bwMode="auto">
            <a:xfrm>
              <a:off x="3614" y="1831"/>
              <a:ext cx="23" cy="1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CC9900"/>
            </a:solidFill>
            <a:ln w="12700">
              <a:solidFill>
                <a:srgbClr val="CC9900"/>
              </a:solidFill>
              <a:round/>
              <a:headEnd/>
              <a:tailEnd/>
            </a:ln>
          </p:spPr>
          <p:txBody>
            <a:bodyPr/>
            <a:lstStyle/>
            <a:p>
              <a:endParaRPr lang="en-US"/>
            </a:p>
          </p:txBody>
        </p:sp>
        <p:sp>
          <p:nvSpPr>
            <p:cNvPr id="27714" name="Freeform 146"/>
            <p:cNvSpPr>
              <a:spLocks/>
            </p:cNvSpPr>
            <p:nvPr/>
          </p:nvSpPr>
          <p:spPr bwMode="auto">
            <a:xfrm>
              <a:off x="3613" y="1897"/>
              <a:ext cx="24" cy="18"/>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8" y="57"/>
                  </a:moveTo>
                  <a:lnTo>
                    <a:pt x="1" y="56"/>
                  </a:lnTo>
                  <a:lnTo>
                    <a:pt x="0" y="2"/>
                  </a:lnTo>
                  <a:lnTo>
                    <a:pt x="76" y="0"/>
                  </a:lnTo>
                  <a:lnTo>
                    <a:pt x="68" y="57"/>
                  </a:lnTo>
                  <a:close/>
                </a:path>
              </a:pathLst>
            </a:custGeom>
            <a:solidFill>
              <a:srgbClr val="CC9900"/>
            </a:solidFill>
            <a:ln w="12700">
              <a:solidFill>
                <a:srgbClr val="CC9900"/>
              </a:solidFill>
              <a:round/>
              <a:headEnd/>
              <a:tailEnd/>
            </a:ln>
          </p:spPr>
          <p:txBody>
            <a:bodyPr/>
            <a:lstStyle/>
            <a:p>
              <a:endParaRPr lang="en-US"/>
            </a:p>
          </p:txBody>
        </p:sp>
        <p:sp>
          <p:nvSpPr>
            <p:cNvPr id="27715" name="Freeform 147"/>
            <p:cNvSpPr>
              <a:spLocks/>
            </p:cNvSpPr>
            <p:nvPr/>
          </p:nvSpPr>
          <p:spPr bwMode="auto">
            <a:xfrm>
              <a:off x="3593" y="1869"/>
              <a:ext cx="44" cy="13"/>
            </a:xfrm>
            <a:custGeom>
              <a:avLst/>
              <a:gdLst>
                <a:gd name="T0" fmla="*/ 0 w 138"/>
                <a:gd name="T1" fmla="*/ 0 h 44"/>
                <a:gd name="T2" fmla="*/ 0 w 138"/>
                <a:gd name="T3" fmla="*/ 0 h 44"/>
                <a:gd name="T4" fmla="*/ 0 w 138"/>
                <a:gd name="T5" fmla="*/ 0 h 44"/>
                <a:gd name="T6" fmla="*/ 0 w 138"/>
                <a:gd name="T7" fmla="*/ 0 h 44"/>
                <a:gd name="T8" fmla="*/ 0 w 138"/>
                <a:gd name="T9" fmla="*/ 0 h 44"/>
                <a:gd name="T10" fmla="*/ 0 w 138"/>
                <a:gd name="T11" fmla="*/ 0 h 44"/>
                <a:gd name="T12" fmla="*/ 0 60000 65536"/>
                <a:gd name="T13" fmla="*/ 0 60000 65536"/>
                <a:gd name="T14" fmla="*/ 0 60000 65536"/>
                <a:gd name="T15" fmla="*/ 0 60000 65536"/>
                <a:gd name="T16" fmla="*/ 0 60000 65536"/>
                <a:gd name="T17" fmla="*/ 0 60000 65536"/>
                <a:gd name="T18" fmla="*/ 0 w 138"/>
                <a:gd name="T19" fmla="*/ 0 h 44"/>
                <a:gd name="T20" fmla="*/ 138 w 138"/>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8" h="44">
                  <a:moveTo>
                    <a:pt x="135" y="44"/>
                  </a:moveTo>
                  <a:lnTo>
                    <a:pt x="0" y="44"/>
                  </a:lnTo>
                  <a:lnTo>
                    <a:pt x="0" y="0"/>
                  </a:lnTo>
                  <a:lnTo>
                    <a:pt x="138" y="0"/>
                  </a:lnTo>
                  <a:lnTo>
                    <a:pt x="135" y="44"/>
                  </a:lnTo>
                  <a:close/>
                </a:path>
              </a:pathLst>
            </a:custGeom>
            <a:solidFill>
              <a:srgbClr val="CC9900"/>
            </a:solidFill>
            <a:ln w="12700">
              <a:solidFill>
                <a:srgbClr val="CC9900"/>
              </a:solidFill>
              <a:round/>
              <a:headEnd/>
              <a:tailEnd/>
            </a:ln>
          </p:spPr>
          <p:txBody>
            <a:bodyPr/>
            <a:lstStyle/>
            <a:p>
              <a:endParaRPr lang="en-US"/>
            </a:p>
          </p:txBody>
        </p:sp>
        <p:sp>
          <p:nvSpPr>
            <p:cNvPr id="27716" name="Freeform 148"/>
            <p:cNvSpPr>
              <a:spLocks/>
            </p:cNvSpPr>
            <p:nvPr/>
          </p:nvSpPr>
          <p:spPr bwMode="auto">
            <a:xfrm>
              <a:off x="3593" y="2325"/>
              <a:ext cx="44" cy="14"/>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CC9900"/>
            </a:solidFill>
            <a:ln w="12700">
              <a:solidFill>
                <a:srgbClr val="CC9900"/>
              </a:solidFill>
              <a:round/>
              <a:headEnd/>
              <a:tailEnd/>
            </a:ln>
          </p:spPr>
          <p:txBody>
            <a:bodyPr/>
            <a:lstStyle/>
            <a:p>
              <a:endParaRPr lang="en-US"/>
            </a:p>
          </p:txBody>
        </p:sp>
      </p:grpSp>
      <p:sp>
        <p:nvSpPr>
          <p:cNvPr id="27667" name="Line 149"/>
          <p:cNvSpPr>
            <a:spLocks noChangeShapeType="1"/>
          </p:cNvSpPr>
          <p:nvPr/>
        </p:nvSpPr>
        <p:spPr bwMode="auto">
          <a:xfrm flipH="1">
            <a:off x="1870075" y="1455738"/>
            <a:ext cx="395288"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7668" name="Group 150"/>
          <p:cNvGrpSpPr>
            <a:grpSpLocks/>
          </p:cNvGrpSpPr>
          <p:nvPr/>
        </p:nvGrpSpPr>
        <p:grpSpPr bwMode="auto">
          <a:xfrm>
            <a:off x="701675" y="863600"/>
            <a:ext cx="1154113" cy="1963738"/>
            <a:chOff x="309" y="1875"/>
            <a:chExt cx="727" cy="1237"/>
          </a:xfrm>
        </p:grpSpPr>
        <p:grpSp>
          <p:nvGrpSpPr>
            <p:cNvPr id="27684" name="Group 151"/>
            <p:cNvGrpSpPr>
              <a:grpSpLocks/>
            </p:cNvGrpSpPr>
            <p:nvPr/>
          </p:nvGrpSpPr>
          <p:grpSpPr bwMode="auto">
            <a:xfrm>
              <a:off x="317" y="1875"/>
              <a:ext cx="719" cy="811"/>
              <a:chOff x="317" y="1875"/>
              <a:chExt cx="719" cy="811"/>
            </a:xfrm>
          </p:grpSpPr>
          <p:grpSp>
            <p:nvGrpSpPr>
              <p:cNvPr id="27686" name="Group 152"/>
              <p:cNvGrpSpPr>
                <a:grpSpLocks/>
              </p:cNvGrpSpPr>
              <p:nvPr/>
            </p:nvGrpSpPr>
            <p:grpSpPr bwMode="auto">
              <a:xfrm>
                <a:off x="317" y="1875"/>
                <a:ext cx="719" cy="811"/>
                <a:chOff x="2422" y="2558"/>
                <a:chExt cx="655" cy="738"/>
              </a:xfrm>
            </p:grpSpPr>
            <p:grpSp>
              <p:nvGrpSpPr>
                <p:cNvPr id="27690" name="Group 153"/>
                <p:cNvGrpSpPr>
                  <a:grpSpLocks/>
                </p:cNvGrpSpPr>
                <p:nvPr/>
              </p:nvGrpSpPr>
              <p:grpSpPr bwMode="auto">
                <a:xfrm>
                  <a:off x="2825" y="2924"/>
                  <a:ext cx="238" cy="350"/>
                  <a:chOff x="3700" y="2848"/>
                  <a:chExt cx="238" cy="350"/>
                </a:xfrm>
              </p:grpSpPr>
              <p:sp>
                <p:nvSpPr>
                  <p:cNvPr id="27695" name="AutoShape 154"/>
                  <p:cNvSpPr>
                    <a:spLocks noChangeArrowheads="1"/>
                  </p:cNvSpPr>
                  <p:nvPr/>
                </p:nvSpPr>
                <p:spPr bwMode="auto">
                  <a:xfrm rot="16736225" flipH="1">
                    <a:off x="3669" y="3056"/>
                    <a:ext cx="221" cy="63"/>
                  </a:xfrm>
                  <a:prstGeom prst="parallelogram">
                    <a:avLst>
                      <a:gd name="adj" fmla="val 87698"/>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27696" name="AutoShape 155"/>
                  <p:cNvSpPr>
                    <a:spLocks noChangeArrowheads="1"/>
                  </p:cNvSpPr>
                  <p:nvPr/>
                </p:nvSpPr>
                <p:spPr bwMode="auto">
                  <a:xfrm rot="4863775">
                    <a:off x="3732" y="3052"/>
                    <a:ext cx="227" cy="59"/>
                  </a:xfrm>
                  <a:prstGeom prst="parallelogram">
                    <a:avLst>
                      <a:gd name="adj" fmla="val 96186"/>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27697" name="AutoShape 156"/>
                  <p:cNvSpPr>
                    <a:spLocks noChangeArrowheads="1"/>
                  </p:cNvSpPr>
                  <p:nvPr/>
                </p:nvSpPr>
                <p:spPr bwMode="ltGray">
                  <a:xfrm>
                    <a:off x="3700" y="2848"/>
                    <a:ext cx="238" cy="237"/>
                  </a:xfrm>
                  <a:prstGeom prst="star16">
                    <a:avLst>
                      <a:gd name="adj" fmla="val 37500"/>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7698" name="Oval 157"/>
                  <p:cNvSpPr>
                    <a:spLocks noChangeArrowheads="1"/>
                  </p:cNvSpPr>
                  <p:nvPr/>
                </p:nvSpPr>
                <p:spPr bwMode="auto">
                  <a:xfrm>
                    <a:off x="3744" y="2892"/>
                    <a:ext cx="145" cy="145"/>
                  </a:xfrm>
                  <a:prstGeom prst="ellipse">
                    <a:avLst/>
                  </a:prstGeom>
                  <a:solidFill>
                    <a:srgbClr val="DDDDDD"/>
                  </a:solidFill>
                  <a:ln w="28575" algn="ctr">
                    <a:solidFill>
                      <a:srgbClr val="FFFF00"/>
                    </a:solidFill>
                    <a:round/>
                    <a:headEnd/>
                    <a:tailEnd/>
                  </a:ln>
                </p:spPr>
                <p:txBody>
                  <a:bodyPr lIns="0" tIns="0" rIns="0" bIns="0" anchor="ctr">
                    <a:spAutoFit/>
                  </a:bodyPr>
                  <a:lstStyle/>
                  <a:p>
                    <a:endParaRPr lang="en-US"/>
                  </a:p>
                </p:txBody>
              </p:sp>
            </p:grpSp>
            <p:sp>
              <p:nvSpPr>
                <p:cNvPr id="27691" name="AutoShape 158"/>
                <p:cNvSpPr>
                  <a:spLocks noChangeArrowheads="1"/>
                </p:cNvSpPr>
                <p:nvPr/>
              </p:nvSpPr>
              <p:spPr bwMode="auto">
                <a:xfrm rot="-5400000">
                  <a:off x="2381" y="2599"/>
                  <a:ext cx="738" cy="65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92" name="Freeform 159"/>
                <p:cNvSpPr>
                  <a:spLocks/>
                </p:cNvSpPr>
                <p:nvPr/>
              </p:nvSpPr>
              <p:spPr bwMode="auto">
                <a:xfrm>
                  <a:off x="2505" y="2594"/>
                  <a:ext cx="161" cy="20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93" name="Freeform 160"/>
                <p:cNvSpPr>
                  <a:spLocks/>
                </p:cNvSpPr>
                <p:nvPr/>
              </p:nvSpPr>
              <p:spPr bwMode="auto">
                <a:xfrm>
                  <a:off x="2505" y="2827"/>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94" name="Freeform 161"/>
                <p:cNvSpPr>
                  <a:spLocks/>
                </p:cNvSpPr>
                <p:nvPr/>
              </p:nvSpPr>
              <p:spPr bwMode="auto">
                <a:xfrm>
                  <a:off x="2505" y="3060"/>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7687" name="Freeform 162"/>
              <p:cNvSpPr>
                <a:spLocks/>
              </p:cNvSpPr>
              <p:nvPr/>
            </p:nvSpPr>
            <p:spPr bwMode="auto">
              <a:xfrm>
                <a:off x="535" y="1946"/>
                <a:ext cx="199" cy="165"/>
              </a:xfrm>
              <a:custGeom>
                <a:avLst/>
                <a:gdLst>
                  <a:gd name="T0" fmla="*/ 0 w 512"/>
                  <a:gd name="T1" fmla="*/ 0 h 495"/>
                  <a:gd name="T2" fmla="*/ 0 w 512"/>
                  <a:gd name="T3" fmla="*/ 0 h 495"/>
                  <a:gd name="T4" fmla="*/ 0 w 512"/>
                  <a:gd name="T5" fmla="*/ 0 h 495"/>
                  <a:gd name="T6" fmla="*/ 1 w 512"/>
                  <a:gd name="T7" fmla="*/ 0 h 495"/>
                  <a:gd name="T8" fmla="*/ 0 w 512"/>
                  <a:gd name="T9" fmla="*/ 0 h 495"/>
                  <a:gd name="T10" fmla="*/ 0 w 512"/>
                  <a:gd name="T11" fmla="*/ 0 h 495"/>
                  <a:gd name="T12" fmla="*/ 0 w 512"/>
                  <a:gd name="T13" fmla="*/ 0 h 495"/>
                  <a:gd name="T14" fmla="*/ 0 w 512"/>
                  <a:gd name="T15" fmla="*/ 0 h 495"/>
                  <a:gd name="T16" fmla="*/ 0 60000 65536"/>
                  <a:gd name="T17" fmla="*/ 0 60000 65536"/>
                  <a:gd name="T18" fmla="*/ 0 60000 65536"/>
                  <a:gd name="T19" fmla="*/ 0 60000 65536"/>
                  <a:gd name="T20" fmla="*/ 0 60000 65536"/>
                  <a:gd name="T21" fmla="*/ 0 60000 65536"/>
                  <a:gd name="T22" fmla="*/ 0 60000 65536"/>
                  <a:gd name="T23" fmla="*/ 0 60000 65536"/>
                  <a:gd name="T24" fmla="*/ 0 w 512"/>
                  <a:gd name="T25" fmla="*/ 0 h 495"/>
                  <a:gd name="T26" fmla="*/ 512 w 512"/>
                  <a:gd name="T27" fmla="*/ 495 h 4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2" h="495">
                    <a:moveTo>
                      <a:pt x="0" y="146"/>
                    </a:moveTo>
                    <a:lnTo>
                      <a:pt x="130" y="495"/>
                    </a:lnTo>
                    <a:lnTo>
                      <a:pt x="252" y="495"/>
                    </a:lnTo>
                    <a:lnTo>
                      <a:pt x="512" y="0"/>
                    </a:lnTo>
                    <a:lnTo>
                      <a:pt x="301" y="0"/>
                    </a:lnTo>
                    <a:lnTo>
                      <a:pt x="211" y="324"/>
                    </a:lnTo>
                    <a:lnTo>
                      <a:pt x="171" y="138"/>
                    </a:lnTo>
                    <a:lnTo>
                      <a:pt x="0" y="146"/>
                    </a:lnTo>
                    <a:close/>
                  </a:path>
                </a:pathLst>
              </a:custGeom>
              <a:solidFill>
                <a:srgbClr val="00FF00"/>
              </a:solidFill>
              <a:ln w="12700">
                <a:solidFill>
                  <a:schemeClr val="bg1"/>
                </a:solidFill>
                <a:round/>
                <a:headEnd/>
                <a:tailEnd/>
              </a:ln>
            </p:spPr>
            <p:txBody>
              <a:bodyPr lIns="0" tIns="0" rIns="0" bIns="0" anchor="ctr">
                <a:spAutoFit/>
              </a:bodyPr>
              <a:lstStyle/>
              <a:p>
                <a:endParaRPr lang="en-US"/>
              </a:p>
            </p:txBody>
          </p:sp>
          <p:sp>
            <p:nvSpPr>
              <p:cNvPr id="27688" name="Freeform 163"/>
              <p:cNvSpPr>
                <a:spLocks/>
              </p:cNvSpPr>
              <p:nvPr/>
            </p:nvSpPr>
            <p:spPr bwMode="auto">
              <a:xfrm>
                <a:off x="543" y="2209"/>
                <a:ext cx="199" cy="164"/>
              </a:xfrm>
              <a:custGeom>
                <a:avLst/>
                <a:gdLst>
                  <a:gd name="T0" fmla="*/ 0 w 512"/>
                  <a:gd name="T1" fmla="*/ 0 h 495"/>
                  <a:gd name="T2" fmla="*/ 0 w 512"/>
                  <a:gd name="T3" fmla="*/ 0 h 495"/>
                  <a:gd name="T4" fmla="*/ 0 w 512"/>
                  <a:gd name="T5" fmla="*/ 0 h 495"/>
                  <a:gd name="T6" fmla="*/ 1 w 512"/>
                  <a:gd name="T7" fmla="*/ 0 h 495"/>
                  <a:gd name="T8" fmla="*/ 0 w 512"/>
                  <a:gd name="T9" fmla="*/ 0 h 495"/>
                  <a:gd name="T10" fmla="*/ 0 w 512"/>
                  <a:gd name="T11" fmla="*/ 0 h 495"/>
                  <a:gd name="T12" fmla="*/ 0 w 512"/>
                  <a:gd name="T13" fmla="*/ 0 h 495"/>
                  <a:gd name="T14" fmla="*/ 0 w 512"/>
                  <a:gd name="T15" fmla="*/ 0 h 495"/>
                  <a:gd name="T16" fmla="*/ 0 60000 65536"/>
                  <a:gd name="T17" fmla="*/ 0 60000 65536"/>
                  <a:gd name="T18" fmla="*/ 0 60000 65536"/>
                  <a:gd name="T19" fmla="*/ 0 60000 65536"/>
                  <a:gd name="T20" fmla="*/ 0 60000 65536"/>
                  <a:gd name="T21" fmla="*/ 0 60000 65536"/>
                  <a:gd name="T22" fmla="*/ 0 60000 65536"/>
                  <a:gd name="T23" fmla="*/ 0 60000 65536"/>
                  <a:gd name="T24" fmla="*/ 0 w 512"/>
                  <a:gd name="T25" fmla="*/ 0 h 495"/>
                  <a:gd name="T26" fmla="*/ 512 w 512"/>
                  <a:gd name="T27" fmla="*/ 495 h 4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2" h="495">
                    <a:moveTo>
                      <a:pt x="0" y="146"/>
                    </a:moveTo>
                    <a:lnTo>
                      <a:pt x="130" y="495"/>
                    </a:lnTo>
                    <a:lnTo>
                      <a:pt x="252" y="495"/>
                    </a:lnTo>
                    <a:lnTo>
                      <a:pt x="512" y="0"/>
                    </a:lnTo>
                    <a:lnTo>
                      <a:pt x="301" y="0"/>
                    </a:lnTo>
                    <a:lnTo>
                      <a:pt x="211" y="324"/>
                    </a:lnTo>
                    <a:lnTo>
                      <a:pt x="171" y="138"/>
                    </a:lnTo>
                    <a:lnTo>
                      <a:pt x="0" y="146"/>
                    </a:lnTo>
                    <a:close/>
                  </a:path>
                </a:pathLst>
              </a:custGeom>
              <a:solidFill>
                <a:srgbClr val="00FF00"/>
              </a:solidFill>
              <a:ln w="12700">
                <a:solidFill>
                  <a:schemeClr val="bg1"/>
                </a:solidFill>
                <a:round/>
                <a:headEnd/>
                <a:tailEnd/>
              </a:ln>
            </p:spPr>
            <p:txBody>
              <a:bodyPr lIns="0" tIns="0" rIns="0" bIns="0" anchor="ctr">
                <a:spAutoFit/>
              </a:bodyPr>
              <a:lstStyle/>
              <a:p>
                <a:endParaRPr lang="en-US"/>
              </a:p>
            </p:txBody>
          </p:sp>
          <p:sp>
            <p:nvSpPr>
              <p:cNvPr id="27689" name="Freeform 164"/>
              <p:cNvSpPr>
                <a:spLocks/>
              </p:cNvSpPr>
              <p:nvPr/>
            </p:nvSpPr>
            <p:spPr bwMode="auto">
              <a:xfrm>
                <a:off x="409" y="2445"/>
                <a:ext cx="180" cy="184"/>
              </a:xfrm>
              <a:custGeom>
                <a:avLst/>
                <a:gdLst>
                  <a:gd name="T0" fmla="*/ 0 w 876"/>
                  <a:gd name="T1" fmla="*/ 0 h 898"/>
                  <a:gd name="T2" fmla="*/ 0 w 876"/>
                  <a:gd name="T3" fmla="*/ 0 h 898"/>
                  <a:gd name="T4" fmla="*/ 0 w 876"/>
                  <a:gd name="T5" fmla="*/ 0 h 898"/>
                  <a:gd name="T6" fmla="*/ 0 w 876"/>
                  <a:gd name="T7" fmla="*/ 0 h 898"/>
                  <a:gd name="T8" fmla="*/ 0 w 876"/>
                  <a:gd name="T9" fmla="*/ 0 h 898"/>
                  <a:gd name="T10" fmla="*/ 0 w 876"/>
                  <a:gd name="T11" fmla="*/ 0 h 898"/>
                  <a:gd name="T12" fmla="*/ 0 w 876"/>
                  <a:gd name="T13" fmla="*/ 0 h 898"/>
                  <a:gd name="T14" fmla="*/ 0 w 876"/>
                  <a:gd name="T15" fmla="*/ 0 h 898"/>
                  <a:gd name="T16" fmla="*/ 0 w 876"/>
                  <a:gd name="T17" fmla="*/ 0 h 898"/>
                  <a:gd name="T18" fmla="*/ 0 w 876"/>
                  <a:gd name="T19" fmla="*/ 0 h 898"/>
                  <a:gd name="T20" fmla="*/ 0 w 876"/>
                  <a:gd name="T21" fmla="*/ 0 h 898"/>
                  <a:gd name="T22" fmla="*/ 0 w 876"/>
                  <a:gd name="T23" fmla="*/ 0 h 898"/>
                  <a:gd name="T24" fmla="*/ 0 w 876"/>
                  <a:gd name="T25" fmla="*/ 0 h 8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76"/>
                  <a:gd name="T40" fmla="*/ 0 h 898"/>
                  <a:gd name="T41" fmla="*/ 876 w 876"/>
                  <a:gd name="T42" fmla="*/ 898 h 8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76" h="898">
                    <a:moveTo>
                      <a:pt x="436" y="286"/>
                    </a:moveTo>
                    <a:lnTo>
                      <a:pt x="706" y="8"/>
                    </a:lnTo>
                    <a:lnTo>
                      <a:pt x="868" y="162"/>
                    </a:lnTo>
                    <a:lnTo>
                      <a:pt x="592" y="450"/>
                    </a:lnTo>
                    <a:lnTo>
                      <a:pt x="876" y="740"/>
                    </a:lnTo>
                    <a:lnTo>
                      <a:pt x="706" y="898"/>
                    </a:lnTo>
                    <a:lnTo>
                      <a:pt x="434" y="616"/>
                    </a:lnTo>
                    <a:lnTo>
                      <a:pt x="162" y="896"/>
                    </a:lnTo>
                    <a:lnTo>
                      <a:pt x="0" y="736"/>
                    </a:lnTo>
                    <a:lnTo>
                      <a:pt x="278" y="448"/>
                    </a:lnTo>
                    <a:lnTo>
                      <a:pt x="2" y="164"/>
                    </a:lnTo>
                    <a:lnTo>
                      <a:pt x="172" y="0"/>
                    </a:lnTo>
                    <a:lnTo>
                      <a:pt x="436" y="286"/>
                    </a:lnTo>
                    <a:close/>
                  </a:path>
                </a:pathLst>
              </a:custGeom>
              <a:solidFill>
                <a:srgbClr val="FF0000"/>
              </a:solidFill>
              <a:ln w="19050">
                <a:solidFill>
                  <a:schemeClr val="bg1"/>
                </a:solidFill>
                <a:round/>
                <a:headEnd/>
                <a:tailEnd/>
              </a:ln>
            </p:spPr>
            <p:txBody>
              <a:bodyPr lIns="0" tIns="0" rIns="0" bIns="0" anchor="ctr">
                <a:spAutoFit/>
              </a:bodyPr>
              <a:lstStyle/>
              <a:p>
                <a:endParaRPr lang="en-US"/>
              </a:p>
            </p:txBody>
          </p:sp>
        </p:grpSp>
        <p:sp>
          <p:nvSpPr>
            <p:cNvPr id="27685" name="Text Box 165"/>
            <p:cNvSpPr txBox="1">
              <a:spLocks noChangeArrowheads="1"/>
            </p:cNvSpPr>
            <p:nvPr/>
          </p:nvSpPr>
          <p:spPr bwMode="auto">
            <a:xfrm>
              <a:off x="309" y="2728"/>
              <a:ext cx="70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9900"/>
                  </a:solidFill>
                </a:rPr>
                <a:t>Offering Pattern</a:t>
              </a:r>
            </a:p>
          </p:txBody>
        </p:sp>
      </p:grpSp>
      <p:grpSp>
        <p:nvGrpSpPr>
          <p:cNvPr id="27669" name="Group 166"/>
          <p:cNvGrpSpPr>
            <a:grpSpLocks/>
          </p:cNvGrpSpPr>
          <p:nvPr/>
        </p:nvGrpSpPr>
        <p:grpSpPr bwMode="auto">
          <a:xfrm>
            <a:off x="401638" y="2941638"/>
            <a:ext cx="1527175" cy="1789112"/>
            <a:chOff x="239" y="2001"/>
            <a:chExt cx="962" cy="1127"/>
          </a:xfrm>
        </p:grpSpPr>
        <p:sp>
          <p:nvSpPr>
            <p:cNvPr id="27682" name="Freeform 167"/>
            <p:cNvSpPr>
              <a:spLocks/>
            </p:cNvSpPr>
            <p:nvPr/>
          </p:nvSpPr>
          <p:spPr bwMode="auto">
            <a:xfrm>
              <a:off x="535" y="2001"/>
              <a:ext cx="405" cy="520"/>
            </a:xfrm>
            <a:custGeom>
              <a:avLst/>
              <a:gdLst>
                <a:gd name="T0" fmla="*/ 1 w 1052"/>
                <a:gd name="T1" fmla="*/ 2 h 1352"/>
                <a:gd name="T2" fmla="*/ 0 w 1052"/>
                <a:gd name="T3" fmla="*/ 2 h 1352"/>
                <a:gd name="T4" fmla="*/ 0 w 1052"/>
                <a:gd name="T5" fmla="*/ 1 h 1352"/>
                <a:gd name="T6" fmla="*/ 0 w 1052"/>
                <a:gd name="T7" fmla="*/ 1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1 w 1052"/>
                <a:gd name="T19" fmla="*/ 0 h 1352"/>
                <a:gd name="T20" fmla="*/ 1 w 1052"/>
                <a:gd name="T21" fmla="*/ 0 h 1352"/>
                <a:gd name="T22" fmla="*/ 1 w 1052"/>
                <a:gd name="T23" fmla="*/ 0 h 1352"/>
                <a:gd name="T24" fmla="*/ 1 w 1052"/>
                <a:gd name="T25" fmla="*/ 0 h 1352"/>
                <a:gd name="T26" fmla="*/ 1 w 1052"/>
                <a:gd name="T27" fmla="*/ 1 h 1352"/>
                <a:gd name="T28" fmla="*/ 1 w 1052"/>
                <a:gd name="T29" fmla="*/ 1 h 1352"/>
                <a:gd name="T30" fmla="*/ 1 w 1052"/>
                <a:gd name="T31" fmla="*/ 1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rgbClr val="003399"/>
              </a:solidFill>
              <a:prstDash val="sysDot"/>
              <a:round/>
              <a:headEnd/>
              <a:tailEnd/>
            </a:ln>
          </p:spPr>
          <p:txBody>
            <a:bodyPr lIns="0" tIns="0" rIns="0" bIns="0" anchor="ctr">
              <a:spAutoFit/>
            </a:bodyPr>
            <a:lstStyle/>
            <a:p>
              <a:endParaRPr lang="en-US"/>
            </a:p>
          </p:txBody>
        </p:sp>
        <p:sp>
          <p:nvSpPr>
            <p:cNvPr id="27683" name="Text Box 168"/>
            <p:cNvSpPr txBox="1">
              <a:spLocks noChangeArrowheads="1"/>
            </p:cNvSpPr>
            <p:nvPr/>
          </p:nvSpPr>
          <p:spPr bwMode="auto">
            <a:xfrm>
              <a:off x="239" y="2552"/>
              <a:ext cx="96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99"/>
                  </a:solidFill>
                </a:rPr>
                <a:t>Exclusions, Conditions Pattern</a:t>
              </a:r>
            </a:p>
          </p:txBody>
        </p:sp>
      </p:grpSp>
      <p:sp>
        <p:nvSpPr>
          <p:cNvPr id="27670" name="Line 169"/>
          <p:cNvSpPr>
            <a:spLocks noChangeShapeType="1"/>
          </p:cNvSpPr>
          <p:nvPr/>
        </p:nvSpPr>
        <p:spPr bwMode="auto">
          <a:xfrm flipH="1">
            <a:off x="1538288" y="3384550"/>
            <a:ext cx="525462"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7671" name="Group 170"/>
          <p:cNvGrpSpPr>
            <a:grpSpLocks/>
          </p:cNvGrpSpPr>
          <p:nvPr/>
        </p:nvGrpSpPr>
        <p:grpSpPr bwMode="auto">
          <a:xfrm>
            <a:off x="1925638" y="2782888"/>
            <a:ext cx="4025900" cy="1722437"/>
            <a:chOff x="1199" y="1901"/>
            <a:chExt cx="2536" cy="1085"/>
          </a:xfrm>
        </p:grpSpPr>
        <p:grpSp>
          <p:nvGrpSpPr>
            <p:cNvPr id="27675" name="Group 171"/>
            <p:cNvGrpSpPr>
              <a:grpSpLocks/>
            </p:cNvGrpSpPr>
            <p:nvPr/>
          </p:nvGrpSpPr>
          <p:grpSpPr bwMode="auto">
            <a:xfrm>
              <a:off x="1199" y="1901"/>
              <a:ext cx="2536" cy="1085"/>
              <a:chOff x="2027" y="1725"/>
              <a:chExt cx="2536" cy="1085"/>
            </a:xfrm>
          </p:grpSpPr>
          <p:sp>
            <p:nvSpPr>
              <p:cNvPr id="28704" name="AutoShape 173"/>
              <p:cNvSpPr>
                <a:spLocks noChangeArrowheads="1"/>
              </p:cNvSpPr>
              <p:nvPr/>
            </p:nvSpPr>
            <p:spPr bwMode="auto">
              <a:xfrm>
                <a:off x="2134" y="1725"/>
                <a:ext cx="918" cy="880"/>
              </a:xfrm>
              <a:prstGeom prst="roundRect">
                <a:avLst>
                  <a:gd name="adj" fmla="val 16667"/>
                </a:avLst>
              </a:prstGeom>
              <a:noFill/>
              <a:ln w="28575" algn="ctr">
                <a:solidFill>
                  <a:schemeClr val="accent3"/>
                </a:solidFill>
                <a:prstDash val="sysDot"/>
                <a:round/>
                <a:headEnd/>
                <a:tailEnd/>
              </a:ln>
            </p:spPr>
            <p:txBody>
              <a:bodyPr wrap="none" lIns="0" tIns="0" rIns="0" bIns="0" anchor="ctr">
                <a:spAutoFit/>
              </a:bodyPr>
              <a:lstStyle/>
              <a:p>
                <a:pPr>
                  <a:defRPr/>
                </a:pPr>
                <a:endParaRPr lang="en-US" dirty="0"/>
              </a:p>
            </p:txBody>
          </p:sp>
          <p:sp>
            <p:nvSpPr>
              <p:cNvPr id="27681" name="Text Box 172"/>
              <p:cNvSpPr txBox="1">
                <a:spLocks noChangeArrowheads="1"/>
              </p:cNvSpPr>
              <p:nvPr/>
            </p:nvSpPr>
            <p:spPr bwMode="auto">
              <a:xfrm>
                <a:off x="2027" y="2636"/>
                <a:ext cx="25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9933FF"/>
                    </a:solidFill>
                  </a:rPr>
                  <a:t>PolicyLinePattern</a:t>
                </a:r>
              </a:p>
            </p:txBody>
          </p:sp>
        </p:grpSp>
        <p:sp>
          <p:nvSpPr>
            <p:cNvPr id="28699" name="Freeform 174"/>
            <p:cNvSpPr>
              <a:spLocks/>
            </p:cNvSpPr>
            <p:nvPr/>
          </p:nvSpPr>
          <p:spPr bwMode="auto">
            <a:xfrm>
              <a:off x="1366" y="2326"/>
              <a:ext cx="263" cy="338"/>
            </a:xfrm>
            <a:custGeom>
              <a:avLst/>
              <a:gdLst>
                <a:gd name="T0" fmla="*/ 534 w 1052"/>
                <a:gd name="T1" fmla="*/ 1352 h 1352"/>
                <a:gd name="T2" fmla="*/ 300 w 1052"/>
                <a:gd name="T3" fmla="*/ 1168 h 1352"/>
                <a:gd name="T4" fmla="*/ 100 w 1052"/>
                <a:gd name="T5" fmla="*/ 893 h 1352"/>
                <a:gd name="T6" fmla="*/ 16 w 1052"/>
                <a:gd name="T7" fmla="*/ 609 h 1352"/>
                <a:gd name="T8" fmla="*/ 0 w 1052"/>
                <a:gd name="T9" fmla="*/ 308 h 1352"/>
                <a:gd name="T10" fmla="*/ 0 w 1052"/>
                <a:gd name="T11" fmla="*/ 83 h 1352"/>
                <a:gd name="T12" fmla="*/ 100 w 1052"/>
                <a:gd name="T13" fmla="*/ 116 h 1352"/>
                <a:gd name="T14" fmla="*/ 275 w 1052"/>
                <a:gd name="T15" fmla="*/ 116 h 1352"/>
                <a:gd name="T16" fmla="*/ 392 w 1052"/>
                <a:gd name="T17" fmla="*/ 91 h 1352"/>
                <a:gd name="T18" fmla="*/ 534 w 1052"/>
                <a:gd name="T19" fmla="*/ 0 h 1352"/>
                <a:gd name="T20" fmla="*/ 643 w 1052"/>
                <a:gd name="T21" fmla="*/ 66 h 1352"/>
                <a:gd name="T22" fmla="*/ 810 w 1052"/>
                <a:gd name="T23" fmla="*/ 125 h 1352"/>
                <a:gd name="T24" fmla="*/ 1052 w 1052"/>
                <a:gd name="T25" fmla="*/ 91 h 1352"/>
                <a:gd name="T26" fmla="*/ 1043 w 1052"/>
                <a:gd name="T27" fmla="*/ 567 h 1352"/>
                <a:gd name="T28" fmla="*/ 1010 w 1052"/>
                <a:gd name="T29" fmla="*/ 759 h 1352"/>
                <a:gd name="T30" fmla="*/ 893 w 1052"/>
                <a:gd name="T31" fmla="*/ 1010 h 1352"/>
                <a:gd name="T32" fmla="*/ 676 w 1052"/>
                <a:gd name="T33" fmla="*/ 1243 h 1352"/>
                <a:gd name="T34" fmla="*/ 534 w 1052"/>
                <a:gd name="T35" fmla="*/ 135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chemeClr val="tx2"/>
            </a:solidFill>
            <a:ln w="28575" cap="flat" cmpd="sng">
              <a:solidFill>
                <a:schemeClr val="accent3"/>
              </a:solidFill>
              <a:prstDash val="sysDot"/>
              <a:round/>
              <a:headEnd type="none" w="med" len="med"/>
              <a:tailEnd type="none" w="med" len="med"/>
            </a:ln>
          </p:spPr>
          <p:txBody>
            <a:bodyPr lIns="0" tIns="0" rIns="0" bIns="0" anchor="ctr">
              <a:spAutoFit/>
            </a:bodyPr>
            <a:lstStyle/>
            <a:p>
              <a:pPr>
                <a:defRPr/>
              </a:pPr>
              <a:endParaRPr lang="en-US" dirty="0"/>
            </a:p>
          </p:txBody>
        </p:sp>
        <p:sp>
          <p:nvSpPr>
            <p:cNvPr id="28700" name="Freeform 175"/>
            <p:cNvSpPr>
              <a:spLocks/>
            </p:cNvSpPr>
            <p:nvPr/>
          </p:nvSpPr>
          <p:spPr bwMode="auto">
            <a:xfrm>
              <a:off x="1619" y="2365"/>
              <a:ext cx="263" cy="338"/>
            </a:xfrm>
            <a:custGeom>
              <a:avLst/>
              <a:gdLst>
                <a:gd name="T0" fmla="*/ 534 w 1052"/>
                <a:gd name="T1" fmla="*/ 1352 h 1352"/>
                <a:gd name="T2" fmla="*/ 300 w 1052"/>
                <a:gd name="T3" fmla="*/ 1168 h 1352"/>
                <a:gd name="T4" fmla="*/ 100 w 1052"/>
                <a:gd name="T5" fmla="*/ 893 h 1352"/>
                <a:gd name="T6" fmla="*/ 16 w 1052"/>
                <a:gd name="T7" fmla="*/ 609 h 1352"/>
                <a:gd name="T8" fmla="*/ 0 w 1052"/>
                <a:gd name="T9" fmla="*/ 308 h 1352"/>
                <a:gd name="T10" fmla="*/ 0 w 1052"/>
                <a:gd name="T11" fmla="*/ 83 h 1352"/>
                <a:gd name="T12" fmla="*/ 100 w 1052"/>
                <a:gd name="T13" fmla="*/ 116 h 1352"/>
                <a:gd name="T14" fmla="*/ 275 w 1052"/>
                <a:gd name="T15" fmla="*/ 116 h 1352"/>
                <a:gd name="T16" fmla="*/ 392 w 1052"/>
                <a:gd name="T17" fmla="*/ 91 h 1352"/>
                <a:gd name="T18" fmla="*/ 534 w 1052"/>
                <a:gd name="T19" fmla="*/ 0 h 1352"/>
                <a:gd name="T20" fmla="*/ 643 w 1052"/>
                <a:gd name="T21" fmla="*/ 66 h 1352"/>
                <a:gd name="T22" fmla="*/ 810 w 1052"/>
                <a:gd name="T23" fmla="*/ 125 h 1352"/>
                <a:gd name="T24" fmla="*/ 1052 w 1052"/>
                <a:gd name="T25" fmla="*/ 91 h 1352"/>
                <a:gd name="T26" fmla="*/ 1043 w 1052"/>
                <a:gd name="T27" fmla="*/ 567 h 1352"/>
                <a:gd name="T28" fmla="*/ 1010 w 1052"/>
                <a:gd name="T29" fmla="*/ 759 h 1352"/>
                <a:gd name="T30" fmla="*/ 893 w 1052"/>
                <a:gd name="T31" fmla="*/ 1010 h 1352"/>
                <a:gd name="T32" fmla="*/ 676 w 1052"/>
                <a:gd name="T33" fmla="*/ 1243 h 1352"/>
                <a:gd name="T34" fmla="*/ 534 w 1052"/>
                <a:gd name="T35" fmla="*/ 135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chemeClr val="tx2"/>
            </a:solidFill>
            <a:ln w="28575" cap="flat" cmpd="sng">
              <a:solidFill>
                <a:schemeClr val="accent3"/>
              </a:solidFill>
              <a:prstDash val="sysDot"/>
              <a:round/>
              <a:headEnd type="none" w="med" len="med"/>
              <a:tailEnd type="none" w="med" len="med"/>
            </a:ln>
          </p:spPr>
          <p:txBody>
            <a:bodyPr lIns="0" tIns="0" rIns="0" bIns="0" anchor="ctr">
              <a:spAutoFit/>
            </a:bodyPr>
            <a:lstStyle/>
            <a:p>
              <a:pPr>
                <a:defRPr/>
              </a:pPr>
              <a:endParaRPr lang="en-US" dirty="0"/>
            </a:p>
          </p:txBody>
        </p:sp>
        <p:sp>
          <p:nvSpPr>
            <p:cNvPr id="28701" name="Freeform 176"/>
            <p:cNvSpPr>
              <a:spLocks/>
            </p:cNvSpPr>
            <p:nvPr/>
          </p:nvSpPr>
          <p:spPr bwMode="auto">
            <a:xfrm>
              <a:off x="1871" y="2403"/>
              <a:ext cx="263" cy="338"/>
            </a:xfrm>
            <a:custGeom>
              <a:avLst/>
              <a:gdLst>
                <a:gd name="T0" fmla="*/ 534 w 1052"/>
                <a:gd name="T1" fmla="*/ 1352 h 1352"/>
                <a:gd name="T2" fmla="*/ 300 w 1052"/>
                <a:gd name="T3" fmla="*/ 1168 h 1352"/>
                <a:gd name="T4" fmla="*/ 100 w 1052"/>
                <a:gd name="T5" fmla="*/ 893 h 1352"/>
                <a:gd name="T6" fmla="*/ 16 w 1052"/>
                <a:gd name="T7" fmla="*/ 609 h 1352"/>
                <a:gd name="T8" fmla="*/ 0 w 1052"/>
                <a:gd name="T9" fmla="*/ 308 h 1352"/>
                <a:gd name="T10" fmla="*/ 0 w 1052"/>
                <a:gd name="T11" fmla="*/ 83 h 1352"/>
                <a:gd name="T12" fmla="*/ 100 w 1052"/>
                <a:gd name="T13" fmla="*/ 116 h 1352"/>
                <a:gd name="T14" fmla="*/ 275 w 1052"/>
                <a:gd name="T15" fmla="*/ 116 h 1352"/>
                <a:gd name="T16" fmla="*/ 392 w 1052"/>
                <a:gd name="T17" fmla="*/ 91 h 1352"/>
                <a:gd name="T18" fmla="*/ 534 w 1052"/>
                <a:gd name="T19" fmla="*/ 0 h 1352"/>
                <a:gd name="T20" fmla="*/ 643 w 1052"/>
                <a:gd name="T21" fmla="*/ 66 h 1352"/>
                <a:gd name="T22" fmla="*/ 810 w 1052"/>
                <a:gd name="T23" fmla="*/ 125 h 1352"/>
                <a:gd name="T24" fmla="*/ 1052 w 1052"/>
                <a:gd name="T25" fmla="*/ 91 h 1352"/>
                <a:gd name="T26" fmla="*/ 1043 w 1052"/>
                <a:gd name="T27" fmla="*/ 567 h 1352"/>
                <a:gd name="T28" fmla="*/ 1010 w 1052"/>
                <a:gd name="T29" fmla="*/ 759 h 1352"/>
                <a:gd name="T30" fmla="*/ 893 w 1052"/>
                <a:gd name="T31" fmla="*/ 1010 h 1352"/>
                <a:gd name="T32" fmla="*/ 676 w 1052"/>
                <a:gd name="T33" fmla="*/ 1243 h 1352"/>
                <a:gd name="T34" fmla="*/ 534 w 1052"/>
                <a:gd name="T35" fmla="*/ 135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chemeClr val="tx2"/>
            </a:solidFill>
            <a:ln w="28575" cap="flat" cmpd="sng">
              <a:solidFill>
                <a:schemeClr val="accent3"/>
              </a:solidFill>
              <a:prstDash val="sysDot"/>
              <a:round/>
              <a:headEnd type="none" w="med" len="med"/>
              <a:tailEnd type="none" w="med" len="med"/>
            </a:ln>
          </p:spPr>
          <p:txBody>
            <a:bodyPr lIns="0" tIns="0" rIns="0" bIns="0" anchor="ctr">
              <a:spAutoFit/>
            </a:bodyPr>
            <a:lstStyle/>
            <a:p>
              <a:pPr>
                <a:defRPr/>
              </a:pPr>
              <a:endParaRPr lang="en-US" dirty="0"/>
            </a:p>
          </p:txBody>
        </p:sp>
        <p:pic>
          <p:nvPicPr>
            <p:cNvPr id="28702" name="Picture 177"/>
            <p:cNvPicPr>
              <a:picLocks noChangeAspect="1" noChangeArrowheads="1"/>
            </p:cNvPicPr>
            <p:nvPr/>
          </p:nvPicPr>
          <p:blipFill>
            <a:blip r:embed="rId3" cstate="print">
              <a:duotone>
                <a:schemeClr val="accent3">
                  <a:shade val="45000"/>
                  <a:satMod val="135000"/>
                </a:schemeClr>
                <a:prstClr val="white"/>
              </a:duotone>
            </a:blip>
            <a:srcRect/>
            <a:stretch>
              <a:fillRect/>
            </a:stretch>
          </p:blipFill>
          <p:spPr bwMode="auto">
            <a:xfrm>
              <a:off x="1445" y="2022"/>
              <a:ext cx="608" cy="239"/>
            </a:xfrm>
            <a:prstGeom prst="rect">
              <a:avLst/>
            </a:prstGeom>
            <a:solidFill>
              <a:schemeClr val="tx2"/>
            </a:solidFill>
            <a:ln w="12700" algn="ctr">
              <a:solidFill>
                <a:schemeClr val="accent3"/>
              </a:solidFill>
              <a:miter lim="800000"/>
              <a:headEnd/>
              <a:tailEnd/>
            </a:ln>
          </p:spPr>
        </p:pic>
      </p:grpSp>
      <p:grpSp>
        <p:nvGrpSpPr>
          <p:cNvPr id="27672" name="Group 137"/>
          <p:cNvGrpSpPr>
            <a:grpSpLocks/>
          </p:cNvGrpSpPr>
          <p:nvPr/>
        </p:nvGrpSpPr>
        <p:grpSpPr bwMode="auto">
          <a:xfrm>
            <a:off x="2170113" y="2774950"/>
            <a:ext cx="1266825" cy="1412875"/>
            <a:chOff x="2169764" y="2774196"/>
            <a:chExt cx="1266612" cy="1414349"/>
          </a:xfrm>
        </p:grpSpPr>
        <p:cxnSp>
          <p:nvCxnSpPr>
            <p:cNvPr id="27673" name="Straight Connector 132"/>
            <p:cNvCxnSpPr>
              <a:cxnSpLocks noChangeShapeType="1"/>
            </p:cNvCxnSpPr>
            <p:nvPr/>
          </p:nvCxnSpPr>
          <p:spPr bwMode="auto">
            <a:xfrm rot="16200000" flipH="1">
              <a:off x="2165638" y="2917806"/>
              <a:ext cx="1367854" cy="117362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cxnSp>
        <p:cxnSp>
          <p:nvCxnSpPr>
            <p:cNvPr id="27674" name="Straight Connector 134"/>
            <p:cNvCxnSpPr>
              <a:cxnSpLocks noChangeShapeType="1"/>
            </p:cNvCxnSpPr>
            <p:nvPr/>
          </p:nvCxnSpPr>
          <p:spPr bwMode="auto">
            <a:xfrm rot="5400000">
              <a:off x="2076774" y="2867186"/>
              <a:ext cx="1394847" cy="120886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cxnSp>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Lesson outline</a:t>
            </a:r>
          </a:p>
        </p:txBody>
      </p:sp>
      <p:sp>
        <p:nvSpPr>
          <p:cNvPr id="28675" name="Rectangle 3"/>
          <p:cNvSpPr>
            <a:spLocks noGrp="1" noChangeArrowheads="1"/>
          </p:cNvSpPr>
          <p:nvPr>
            <p:ph idx="1"/>
          </p:nvPr>
        </p:nvSpPr>
        <p:spPr bwMode="gray">
          <a:xfrm>
            <a:off x="519113" y="685800"/>
            <a:ext cx="8318500" cy="5715000"/>
          </a:xfrm>
        </p:spPr>
        <p:txBody>
          <a:bodyPr/>
          <a:lstStyle/>
          <a:p>
            <a:pPr>
              <a:lnSpc>
                <a:spcPct val="150000"/>
              </a:lnSpc>
              <a:buFont typeface="Arial" charset="0"/>
              <a:buChar char="•"/>
            </a:pPr>
            <a:r>
              <a:rPr lang="en-US" sz="2800" smtClean="0">
                <a:solidFill>
                  <a:schemeClr val="hlink"/>
                </a:solidFill>
              </a:rPr>
              <a:t>Product model basics</a:t>
            </a:r>
          </a:p>
          <a:p>
            <a:pPr>
              <a:lnSpc>
                <a:spcPct val="150000"/>
              </a:lnSpc>
              <a:buFont typeface="Arial" charset="0"/>
              <a:buChar char="•"/>
            </a:pPr>
            <a:r>
              <a:rPr lang="en-US" sz="2800" smtClean="0">
                <a:solidFill>
                  <a:schemeClr val="hlink"/>
                </a:solidFill>
              </a:rPr>
              <a:t>Primary patterns in the product model</a:t>
            </a:r>
          </a:p>
          <a:p>
            <a:pPr>
              <a:lnSpc>
                <a:spcPct val="150000"/>
              </a:lnSpc>
              <a:buFont typeface="Arial" charset="0"/>
              <a:buChar char="•"/>
            </a:pPr>
            <a:r>
              <a:rPr lang="en-US" sz="2800" smtClean="0">
                <a:solidFill>
                  <a:schemeClr val="hlink"/>
                </a:solidFill>
              </a:rPr>
              <a:t>Availability</a:t>
            </a:r>
          </a:p>
          <a:p>
            <a:pPr lvl="1">
              <a:lnSpc>
                <a:spcPct val="150000"/>
              </a:lnSpc>
            </a:pPr>
            <a:r>
              <a:rPr lang="en-US" sz="2600" smtClean="0"/>
              <a:t>New coverage availability</a:t>
            </a:r>
          </a:p>
          <a:p>
            <a:pPr lvl="1">
              <a:lnSpc>
                <a:spcPct val="150000"/>
              </a:lnSpc>
            </a:pPr>
            <a:r>
              <a:rPr lang="en-US" sz="2600" smtClean="0">
                <a:solidFill>
                  <a:schemeClr val="hlink"/>
                </a:solidFill>
              </a:rPr>
              <a:t>Grandfathering</a:t>
            </a:r>
          </a:p>
          <a:p>
            <a:pPr lvl="1">
              <a:lnSpc>
                <a:spcPct val="150000"/>
              </a:lnSpc>
            </a:pPr>
            <a:r>
              <a:rPr lang="en-US" sz="2600" smtClean="0">
                <a:solidFill>
                  <a:schemeClr val="hlink"/>
                </a:solidFill>
              </a:rPr>
              <a:t>Offerings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New coverage availability</a:t>
            </a:r>
          </a:p>
        </p:txBody>
      </p:sp>
      <p:sp>
        <p:nvSpPr>
          <p:cNvPr id="29699" name="Rectangle 3"/>
          <p:cNvSpPr>
            <a:spLocks noGrp="1" noChangeArrowheads="1"/>
          </p:cNvSpPr>
          <p:nvPr>
            <p:ph idx="1"/>
          </p:nvPr>
        </p:nvSpPr>
        <p:spPr/>
        <p:txBody>
          <a:bodyPr/>
          <a:lstStyle/>
          <a:p>
            <a:pPr>
              <a:buFont typeface="Arial" charset="0"/>
              <a:buChar char="•"/>
            </a:pPr>
            <a:r>
              <a:rPr lang="en-US" smtClean="0"/>
              <a:t>Carrier has to take following steps to introduce a new coverage:</a:t>
            </a:r>
          </a:p>
          <a:p>
            <a:pPr lvl="1"/>
            <a:r>
              <a:rPr lang="en-US" smtClean="0"/>
              <a:t>Provide to the state, details of the new coverage</a:t>
            </a:r>
          </a:p>
          <a:p>
            <a:pPr lvl="1"/>
            <a:r>
              <a:rPr lang="en-US" smtClean="0"/>
              <a:t>Create rating rules for the new coverage</a:t>
            </a:r>
          </a:p>
          <a:p>
            <a:pPr lvl="1"/>
            <a:r>
              <a:rPr lang="en-US" smtClean="0"/>
              <a:t>Underwriting rules to represent the coverage (forms)</a:t>
            </a:r>
          </a:p>
          <a:p>
            <a:pPr lvl="1"/>
            <a:r>
              <a:rPr lang="en-US" smtClean="0"/>
              <a:t>Start date for the coverage</a:t>
            </a:r>
          </a:p>
        </p:txBody>
      </p:sp>
      <p:sp>
        <p:nvSpPr>
          <p:cNvPr id="29700" name="Text Box 20"/>
          <p:cNvSpPr txBox="1">
            <a:spLocks noChangeArrowheads="1"/>
          </p:cNvSpPr>
          <p:nvPr/>
        </p:nvSpPr>
        <p:spPr bwMode="auto">
          <a:xfrm>
            <a:off x="1543050" y="4419600"/>
            <a:ext cx="1116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Product</a:t>
            </a:r>
          </a:p>
        </p:txBody>
      </p:sp>
      <p:sp>
        <p:nvSpPr>
          <p:cNvPr id="29701" name="Line 21"/>
          <p:cNvSpPr>
            <a:spLocks noChangeShapeType="1"/>
          </p:cNvSpPr>
          <p:nvPr/>
        </p:nvSpPr>
        <p:spPr bwMode="auto">
          <a:xfrm rot="5400000">
            <a:off x="4229894" y="4004469"/>
            <a:ext cx="0" cy="87471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9702" name="Group 22"/>
          <p:cNvGrpSpPr>
            <a:grpSpLocks/>
          </p:cNvGrpSpPr>
          <p:nvPr/>
        </p:nvGrpSpPr>
        <p:grpSpPr bwMode="auto">
          <a:xfrm>
            <a:off x="2752725" y="3970338"/>
            <a:ext cx="1039813" cy="1171575"/>
            <a:chOff x="2422" y="2558"/>
            <a:chExt cx="655" cy="738"/>
          </a:xfrm>
        </p:grpSpPr>
        <p:grpSp>
          <p:nvGrpSpPr>
            <p:cNvPr id="29705" name="Group 23"/>
            <p:cNvGrpSpPr>
              <a:grpSpLocks/>
            </p:cNvGrpSpPr>
            <p:nvPr/>
          </p:nvGrpSpPr>
          <p:grpSpPr bwMode="auto">
            <a:xfrm>
              <a:off x="2825" y="2924"/>
              <a:ext cx="238" cy="350"/>
              <a:chOff x="3700" y="2848"/>
              <a:chExt cx="238" cy="350"/>
            </a:xfrm>
          </p:grpSpPr>
          <p:sp>
            <p:nvSpPr>
              <p:cNvPr id="29710" name="AutoShape 24"/>
              <p:cNvSpPr>
                <a:spLocks noChangeArrowheads="1"/>
              </p:cNvSpPr>
              <p:nvPr/>
            </p:nvSpPr>
            <p:spPr bwMode="auto">
              <a:xfrm rot="16736225" flipH="1">
                <a:off x="3669" y="3056"/>
                <a:ext cx="221" cy="63"/>
              </a:xfrm>
              <a:prstGeom prst="parallelogram">
                <a:avLst>
                  <a:gd name="adj" fmla="val 87698"/>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29711" name="AutoShape 25"/>
              <p:cNvSpPr>
                <a:spLocks noChangeArrowheads="1"/>
              </p:cNvSpPr>
              <p:nvPr/>
            </p:nvSpPr>
            <p:spPr bwMode="auto">
              <a:xfrm rot="4863775">
                <a:off x="3732" y="3052"/>
                <a:ext cx="227" cy="59"/>
              </a:xfrm>
              <a:prstGeom prst="parallelogram">
                <a:avLst>
                  <a:gd name="adj" fmla="val 96186"/>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29712" name="AutoShape 26"/>
              <p:cNvSpPr>
                <a:spLocks noChangeArrowheads="1"/>
              </p:cNvSpPr>
              <p:nvPr/>
            </p:nvSpPr>
            <p:spPr bwMode="ltGray">
              <a:xfrm>
                <a:off x="3700" y="2848"/>
                <a:ext cx="238" cy="237"/>
              </a:xfrm>
              <a:prstGeom prst="star16">
                <a:avLst>
                  <a:gd name="adj" fmla="val 37500"/>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9713" name="Oval 27"/>
              <p:cNvSpPr>
                <a:spLocks noChangeArrowheads="1"/>
              </p:cNvSpPr>
              <p:nvPr/>
            </p:nvSpPr>
            <p:spPr bwMode="auto">
              <a:xfrm>
                <a:off x="3744" y="2892"/>
                <a:ext cx="145" cy="145"/>
              </a:xfrm>
              <a:prstGeom prst="ellipse">
                <a:avLst/>
              </a:prstGeom>
              <a:solidFill>
                <a:srgbClr val="DDDDDD"/>
              </a:solidFill>
              <a:ln w="28575" algn="ctr">
                <a:solidFill>
                  <a:srgbClr val="FFFF00"/>
                </a:solidFill>
                <a:round/>
                <a:headEnd/>
                <a:tailEnd/>
              </a:ln>
            </p:spPr>
            <p:txBody>
              <a:bodyPr wrap="none" lIns="0" tIns="0" rIns="0" bIns="0" anchor="ctr">
                <a:spAutoFit/>
              </a:bodyPr>
              <a:lstStyle/>
              <a:p>
                <a:endParaRPr lang="en-US"/>
              </a:p>
            </p:txBody>
          </p:sp>
        </p:grpSp>
        <p:sp>
          <p:nvSpPr>
            <p:cNvPr id="29706" name="AutoShape 28"/>
            <p:cNvSpPr>
              <a:spLocks noChangeArrowheads="1"/>
            </p:cNvSpPr>
            <p:nvPr/>
          </p:nvSpPr>
          <p:spPr bwMode="auto">
            <a:xfrm rot="-5400000">
              <a:off x="2381" y="2599"/>
              <a:ext cx="738" cy="65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7" name="Freeform 29"/>
            <p:cNvSpPr>
              <a:spLocks/>
            </p:cNvSpPr>
            <p:nvPr/>
          </p:nvSpPr>
          <p:spPr bwMode="auto">
            <a:xfrm>
              <a:off x="2505" y="2594"/>
              <a:ext cx="161" cy="20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8" name="Freeform 30"/>
            <p:cNvSpPr>
              <a:spLocks/>
            </p:cNvSpPr>
            <p:nvPr/>
          </p:nvSpPr>
          <p:spPr bwMode="auto">
            <a:xfrm>
              <a:off x="2505" y="2827"/>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9" name="Freeform 31"/>
            <p:cNvSpPr>
              <a:spLocks/>
            </p:cNvSpPr>
            <p:nvPr/>
          </p:nvSpPr>
          <p:spPr bwMode="auto">
            <a:xfrm>
              <a:off x="2505" y="3060"/>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9703" name="Freeform 32"/>
          <p:cNvSpPr>
            <a:spLocks/>
          </p:cNvSpPr>
          <p:nvPr/>
        </p:nvSpPr>
        <p:spPr bwMode="auto">
          <a:xfrm>
            <a:off x="4648200" y="3998913"/>
            <a:ext cx="828675" cy="106362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rgbClr val="D33941"/>
            </a:solidFill>
            <a:prstDash val="sysDot"/>
            <a:round/>
            <a:headEnd/>
            <a:tailEnd/>
          </a:ln>
        </p:spPr>
        <p:txBody>
          <a:bodyPr lIns="0" tIns="0" rIns="0" bIns="0" anchor="ctr">
            <a:spAutoFit/>
          </a:bodyPr>
          <a:lstStyle/>
          <a:p>
            <a:endParaRPr lang="en-US"/>
          </a:p>
        </p:txBody>
      </p:sp>
      <p:sp>
        <p:nvSpPr>
          <p:cNvPr id="29704" name="Text Box 33"/>
          <p:cNvSpPr txBox="1">
            <a:spLocks noChangeArrowheads="1"/>
          </p:cNvSpPr>
          <p:nvPr/>
        </p:nvSpPr>
        <p:spPr bwMode="auto">
          <a:xfrm>
            <a:off x="5668963" y="4419600"/>
            <a:ext cx="1708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New coverage</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Coverage available for new business customers before renewal</a:t>
            </a:r>
          </a:p>
        </p:txBody>
      </p:sp>
      <p:sp>
        <p:nvSpPr>
          <p:cNvPr id="30723" name="Rectangle 3"/>
          <p:cNvSpPr>
            <a:spLocks noGrp="1" noChangeArrowheads="1"/>
          </p:cNvSpPr>
          <p:nvPr>
            <p:ph idx="1"/>
          </p:nvPr>
        </p:nvSpPr>
        <p:spPr/>
        <p:txBody>
          <a:bodyPr/>
          <a:lstStyle/>
          <a:p>
            <a:pPr>
              <a:buFont typeface="Arial" charset="0"/>
              <a:buChar char="•"/>
            </a:pPr>
            <a:r>
              <a:rPr lang="en-US" smtClean="0"/>
              <a:t>Carriers may want to make a coverage or other pattern available to new business before allowing for renewal business</a:t>
            </a:r>
          </a:p>
        </p:txBody>
      </p:sp>
      <p:sp>
        <p:nvSpPr>
          <p:cNvPr id="30724" name="Text Box 4"/>
          <p:cNvSpPr txBox="1">
            <a:spLocks noChangeArrowheads="1"/>
          </p:cNvSpPr>
          <p:nvPr/>
        </p:nvSpPr>
        <p:spPr bwMode="auto">
          <a:xfrm>
            <a:off x="1433513" y="2800350"/>
            <a:ext cx="146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D33941"/>
                </a:solidFill>
              </a:rPr>
              <a:t>Product</a:t>
            </a:r>
          </a:p>
        </p:txBody>
      </p:sp>
      <p:sp>
        <p:nvSpPr>
          <p:cNvPr id="30725" name="Line 5"/>
          <p:cNvSpPr>
            <a:spLocks noChangeShapeType="1"/>
          </p:cNvSpPr>
          <p:nvPr/>
        </p:nvSpPr>
        <p:spPr bwMode="auto">
          <a:xfrm rot="5400000">
            <a:off x="4471194" y="2385219"/>
            <a:ext cx="0" cy="87471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0726" name="Group 8"/>
          <p:cNvGrpSpPr>
            <a:grpSpLocks/>
          </p:cNvGrpSpPr>
          <p:nvPr/>
        </p:nvGrpSpPr>
        <p:grpSpPr bwMode="auto">
          <a:xfrm>
            <a:off x="2994025" y="2351088"/>
            <a:ext cx="1039813" cy="1171575"/>
            <a:chOff x="2422" y="2558"/>
            <a:chExt cx="655" cy="738"/>
          </a:xfrm>
        </p:grpSpPr>
        <p:grpSp>
          <p:nvGrpSpPr>
            <p:cNvPr id="30739" name="Group 9"/>
            <p:cNvGrpSpPr>
              <a:grpSpLocks/>
            </p:cNvGrpSpPr>
            <p:nvPr/>
          </p:nvGrpSpPr>
          <p:grpSpPr bwMode="auto">
            <a:xfrm>
              <a:off x="2825" y="2924"/>
              <a:ext cx="238" cy="350"/>
              <a:chOff x="3700" y="2848"/>
              <a:chExt cx="238" cy="350"/>
            </a:xfrm>
          </p:grpSpPr>
          <p:sp>
            <p:nvSpPr>
              <p:cNvPr id="30744" name="AutoShape 10"/>
              <p:cNvSpPr>
                <a:spLocks noChangeArrowheads="1"/>
              </p:cNvSpPr>
              <p:nvPr/>
            </p:nvSpPr>
            <p:spPr bwMode="auto">
              <a:xfrm rot="16736225" flipH="1">
                <a:off x="3669" y="3056"/>
                <a:ext cx="221" cy="63"/>
              </a:xfrm>
              <a:prstGeom prst="parallelogram">
                <a:avLst>
                  <a:gd name="adj" fmla="val 87698"/>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30745" name="AutoShape 11"/>
              <p:cNvSpPr>
                <a:spLocks noChangeArrowheads="1"/>
              </p:cNvSpPr>
              <p:nvPr/>
            </p:nvSpPr>
            <p:spPr bwMode="auto">
              <a:xfrm rot="4863775">
                <a:off x="3732" y="3052"/>
                <a:ext cx="227" cy="59"/>
              </a:xfrm>
              <a:prstGeom prst="parallelogram">
                <a:avLst>
                  <a:gd name="adj" fmla="val 96186"/>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30746" name="AutoShape 12"/>
              <p:cNvSpPr>
                <a:spLocks noChangeArrowheads="1"/>
              </p:cNvSpPr>
              <p:nvPr/>
            </p:nvSpPr>
            <p:spPr bwMode="ltGray">
              <a:xfrm>
                <a:off x="3700" y="2848"/>
                <a:ext cx="238" cy="237"/>
              </a:xfrm>
              <a:prstGeom prst="star16">
                <a:avLst>
                  <a:gd name="adj" fmla="val 37500"/>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30747" name="Oval 13"/>
              <p:cNvSpPr>
                <a:spLocks noChangeArrowheads="1"/>
              </p:cNvSpPr>
              <p:nvPr/>
            </p:nvSpPr>
            <p:spPr bwMode="auto">
              <a:xfrm>
                <a:off x="3744" y="2892"/>
                <a:ext cx="145" cy="145"/>
              </a:xfrm>
              <a:prstGeom prst="ellipse">
                <a:avLst/>
              </a:prstGeom>
              <a:solidFill>
                <a:srgbClr val="DDDDDD"/>
              </a:solidFill>
              <a:ln w="28575" algn="ctr">
                <a:solidFill>
                  <a:srgbClr val="FFFF00"/>
                </a:solidFill>
                <a:round/>
                <a:headEnd/>
                <a:tailEnd/>
              </a:ln>
            </p:spPr>
            <p:txBody>
              <a:bodyPr wrap="none" lIns="0" tIns="0" rIns="0" bIns="0" anchor="ctr">
                <a:spAutoFit/>
              </a:bodyPr>
              <a:lstStyle/>
              <a:p>
                <a:endParaRPr lang="en-US"/>
              </a:p>
            </p:txBody>
          </p:sp>
        </p:grpSp>
        <p:sp>
          <p:nvSpPr>
            <p:cNvPr id="30740" name="AutoShape 14"/>
            <p:cNvSpPr>
              <a:spLocks noChangeArrowheads="1"/>
            </p:cNvSpPr>
            <p:nvPr/>
          </p:nvSpPr>
          <p:spPr bwMode="auto">
            <a:xfrm rot="-5400000">
              <a:off x="2381" y="2599"/>
              <a:ext cx="738" cy="65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41" name="Freeform 15"/>
            <p:cNvSpPr>
              <a:spLocks/>
            </p:cNvSpPr>
            <p:nvPr/>
          </p:nvSpPr>
          <p:spPr bwMode="auto">
            <a:xfrm>
              <a:off x="2505" y="2594"/>
              <a:ext cx="161" cy="20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42" name="Freeform 16"/>
            <p:cNvSpPr>
              <a:spLocks/>
            </p:cNvSpPr>
            <p:nvPr/>
          </p:nvSpPr>
          <p:spPr bwMode="auto">
            <a:xfrm>
              <a:off x="2505" y="2827"/>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43" name="Freeform 17"/>
            <p:cNvSpPr>
              <a:spLocks/>
            </p:cNvSpPr>
            <p:nvPr/>
          </p:nvSpPr>
          <p:spPr bwMode="auto">
            <a:xfrm>
              <a:off x="2505" y="3060"/>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pic>
        <p:nvPicPr>
          <p:cNvPr id="30727" name="Picture 20"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638425" y="4757738"/>
            <a:ext cx="9207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Text Box 21"/>
          <p:cNvSpPr txBox="1">
            <a:spLocks noChangeArrowheads="1"/>
          </p:cNvSpPr>
          <p:nvPr/>
        </p:nvSpPr>
        <p:spPr bwMode="auto">
          <a:xfrm>
            <a:off x="1241425" y="4949825"/>
            <a:ext cx="1249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D33941"/>
                </a:solidFill>
              </a:rPr>
              <a:t>Renewal</a:t>
            </a:r>
          </a:p>
        </p:txBody>
      </p:sp>
      <p:grpSp>
        <p:nvGrpSpPr>
          <p:cNvPr id="30729" name="Group 22"/>
          <p:cNvGrpSpPr>
            <a:grpSpLocks/>
          </p:cNvGrpSpPr>
          <p:nvPr/>
        </p:nvGrpSpPr>
        <p:grpSpPr bwMode="auto">
          <a:xfrm>
            <a:off x="3041650" y="3830638"/>
            <a:ext cx="144463" cy="579437"/>
            <a:chOff x="3067" y="1854"/>
            <a:chExt cx="584" cy="2335"/>
          </a:xfrm>
        </p:grpSpPr>
        <p:sp>
          <p:nvSpPr>
            <p:cNvPr id="30737" name="Rectangle 23"/>
            <p:cNvSpPr>
              <a:spLocks noChangeArrowheads="1"/>
            </p:cNvSpPr>
            <p:nvPr/>
          </p:nvSpPr>
          <p:spPr bwMode="auto">
            <a:xfrm rot="2645782">
              <a:off x="3067" y="1854"/>
              <a:ext cx="584" cy="2335"/>
            </a:xfrm>
            <a:prstGeom prst="rect">
              <a:avLst/>
            </a:prstGeom>
            <a:solidFill>
              <a:srgbClr val="FF0000"/>
            </a:solidFill>
            <a:ln w="12700" algn="ctr">
              <a:solidFill>
                <a:srgbClr val="FF0000"/>
              </a:solidFill>
              <a:miter lim="800000"/>
              <a:headEnd/>
              <a:tailEnd/>
            </a:ln>
          </p:spPr>
          <p:txBody>
            <a:bodyPr lIns="0" tIns="0" rIns="0" bIns="0" anchor="ctr">
              <a:spAutoFit/>
            </a:bodyPr>
            <a:lstStyle/>
            <a:p>
              <a:endParaRPr lang="en-US"/>
            </a:p>
          </p:txBody>
        </p:sp>
        <p:sp>
          <p:nvSpPr>
            <p:cNvPr id="30738" name="Rectangle 24"/>
            <p:cNvSpPr>
              <a:spLocks noChangeArrowheads="1"/>
            </p:cNvSpPr>
            <p:nvPr/>
          </p:nvSpPr>
          <p:spPr bwMode="auto">
            <a:xfrm rot="18954218" flipH="1">
              <a:off x="3067" y="1854"/>
              <a:ext cx="584" cy="2335"/>
            </a:xfrm>
            <a:prstGeom prst="rect">
              <a:avLst/>
            </a:prstGeom>
            <a:solidFill>
              <a:srgbClr val="FF0000"/>
            </a:solidFill>
            <a:ln w="12700" algn="ctr">
              <a:solidFill>
                <a:srgbClr val="FF0000"/>
              </a:solidFill>
              <a:miter lim="800000"/>
              <a:headEnd/>
              <a:tailEnd/>
            </a:ln>
          </p:spPr>
          <p:txBody>
            <a:bodyPr lIns="0" tIns="0" rIns="0" bIns="0" anchor="ctr">
              <a:spAutoFit/>
            </a:bodyPr>
            <a:lstStyle/>
            <a:p>
              <a:endParaRPr lang="en-US"/>
            </a:p>
          </p:txBody>
        </p:sp>
      </p:grpSp>
      <p:sp>
        <p:nvSpPr>
          <p:cNvPr id="30730" name="Line 25"/>
          <p:cNvSpPr>
            <a:spLocks noChangeShapeType="1"/>
          </p:cNvSpPr>
          <p:nvPr/>
        </p:nvSpPr>
        <p:spPr bwMode="auto">
          <a:xfrm>
            <a:off x="3122613" y="3532188"/>
            <a:ext cx="0" cy="1228725"/>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31" name="Freeform 18"/>
          <p:cNvSpPr>
            <a:spLocks/>
          </p:cNvSpPr>
          <p:nvPr/>
        </p:nvSpPr>
        <p:spPr bwMode="auto">
          <a:xfrm>
            <a:off x="4889500" y="2379663"/>
            <a:ext cx="828675" cy="106362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rgbClr val="D33941"/>
            </a:solidFill>
            <a:prstDash val="sysDot"/>
            <a:round/>
            <a:headEnd/>
            <a:tailEnd/>
          </a:ln>
        </p:spPr>
        <p:txBody>
          <a:bodyPr lIns="0" tIns="0" rIns="0" bIns="0" anchor="ctr">
            <a:spAutoFit/>
          </a:bodyPr>
          <a:lstStyle/>
          <a:p>
            <a:endParaRPr lang="en-US"/>
          </a:p>
        </p:txBody>
      </p:sp>
      <p:sp>
        <p:nvSpPr>
          <p:cNvPr id="30732" name="Text Box 26"/>
          <p:cNvSpPr txBox="1">
            <a:spLocks noChangeArrowheads="1"/>
          </p:cNvSpPr>
          <p:nvPr/>
        </p:nvSpPr>
        <p:spPr bwMode="auto">
          <a:xfrm>
            <a:off x="5856288" y="2800350"/>
            <a:ext cx="2070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D33941"/>
                </a:solidFill>
              </a:rPr>
              <a:t>New coverage</a:t>
            </a:r>
          </a:p>
        </p:txBody>
      </p:sp>
      <p:pic>
        <p:nvPicPr>
          <p:cNvPr id="30733" name="Picture 30"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646488" y="4762500"/>
            <a:ext cx="92075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4" name="Text Box 31"/>
          <p:cNvSpPr txBox="1">
            <a:spLocks noChangeArrowheads="1"/>
          </p:cNvSpPr>
          <p:nvPr/>
        </p:nvSpPr>
        <p:spPr bwMode="auto">
          <a:xfrm>
            <a:off x="4668838" y="4949825"/>
            <a:ext cx="264636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D33941"/>
                </a:solidFill>
              </a:rPr>
              <a:t>Any other job (rewrite, submission etc.)</a:t>
            </a:r>
          </a:p>
        </p:txBody>
      </p:sp>
      <p:sp>
        <p:nvSpPr>
          <p:cNvPr id="30735" name="Line 35"/>
          <p:cNvSpPr>
            <a:spLocks noChangeShapeType="1"/>
          </p:cNvSpPr>
          <p:nvPr/>
        </p:nvSpPr>
        <p:spPr bwMode="auto">
          <a:xfrm>
            <a:off x="3875088" y="3536950"/>
            <a:ext cx="0" cy="1228725"/>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36" name="Freeform 36"/>
          <p:cNvSpPr>
            <a:spLocks/>
          </p:cNvSpPr>
          <p:nvPr/>
        </p:nvSpPr>
        <p:spPr bwMode="auto">
          <a:xfrm>
            <a:off x="3635375" y="3851275"/>
            <a:ext cx="474663" cy="52546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outline</a:t>
            </a:r>
          </a:p>
        </p:txBody>
      </p:sp>
      <p:sp>
        <p:nvSpPr>
          <p:cNvPr id="5123" name="Rectangle 3"/>
          <p:cNvSpPr>
            <a:spLocks noGrp="1" noChangeArrowheads="1"/>
          </p:cNvSpPr>
          <p:nvPr>
            <p:ph idx="1"/>
          </p:nvPr>
        </p:nvSpPr>
        <p:spPr bwMode="gray">
          <a:xfrm>
            <a:off x="519113" y="685800"/>
            <a:ext cx="8318500" cy="5715000"/>
          </a:xfrm>
        </p:spPr>
        <p:txBody>
          <a:bodyPr/>
          <a:lstStyle/>
          <a:p>
            <a:pPr>
              <a:lnSpc>
                <a:spcPct val="150000"/>
              </a:lnSpc>
              <a:buFont typeface="Arial" charset="0"/>
              <a:buChar char="•"/>
            </a:pPr>
            <a:r>
              <a:rPr lang="en-US" sz="2800" smtClean="0"/>
              <a:t>Product model basics</a:t>
            </a:r>
          </a:p>
          <a:p>
            <a:pPr>
              <a:lnSpc>
                <a:spcPct val="150000"/>
              </a:lnSpc>
              <a:buFont typeface="Arial" charset="0"/>
              <a:buChar char="•"/>
            </a:pPr>
            <a:r>
              <a:rPr lang="en-US" sz="2800" smtClean="0">
                <a:solidFill>
                  <a:srgbClr val="C0C0C0"/>
                </a:solidFill>
              </a:rPr>
              <a:t>Primary patterns in the product model</a:t>
            </a:r>
          </a:p>
          <a:p>
            <a:pPr>
              <a:lnSpc>
                <a:spcPct val="150000"/>
              </a:lnSpc>
              <a:buFont typeface="Arial" charset="0"/>
              <a:buChar char="•"/>
            </a:pPr>
            <a:r>
              <a:rPr lang="en-US" sz="2800" smtClean="0">
                <a:solidFill>
                  <a:schemeClr val="hlink"/>
                </a:solidFill>
              </a:rPr>
              <a:t>Availability</a:t>
            </a:r>
          </a:p>
          <a:p>
            <a:pPr lvl="1">
              <a:lnSpc>
                <a:spcPct val="150000"/>
              </a:lnSpc>
            </a:pPr>
            <a:r>
              <a:rPr lang="en-US" sz="2600" smtClean="0">
                <a:solidFill>
                  <a:schemeClr val="hlink"/>
                </a:solidFill>
              </a:rPr>
              <a:t>New coverage availability</a:t>
            </a:r>
          </a:p>
          <a:p>
            <a:pPr lvl="1">
              <a:lnSpc>
                <a:spcPct val="150000"/>
              </a:lnSpc>
            </a:pPr>
            <a:r>
              <a:rPr lang="en-US" sz="2600" smtClean="0">
                <a:solidFill>
                  <a:schemeClr val="hlink"/>
                </a:solidFill>
              </a:rPr>
              <a:t>Grandfathering</a:t>
            </a:r>
          </a:p>
          <a:p>
            <a:pPr lvl="1">
              <a:lnSpc>
                <a:spcPct val="150000"/>
              </a:lnSpc>
            </a:pPr>
            <a:r>
              <a:rPr lang="en-US" sz="2600" smtClean="0">
                <a:solidFill>
                  <a:schemeClr val="hlink"/>
                </a:solidFill>
              </a:rPr>
              <a:t>Offerings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Lesson outline</a:t>
            </a:r>
          </a:p>
        </p:txBody>
      </p:sp>
      <p:sp>
        <p:nvSpPr>
          <p:cNvPr id="31747" name="Rectangle 3"/>
          <p:cNvSpPr>
            <a:spLocks noGrp="1" noChangeArrowheads="1"/>
          </p:cNvSpPr>
          <p:nvPr>
            <p:ph idx="1"/>
          </p:nvPr>
        </p:nvSpPr>
        <p:spPr bwMode="gray">
          <a:xfrm>
            <a:off x="519113" y="674688"/>
            <a:ext cx="8318500" cy="5726112"/>
          </a:xfrm>
        </p:spPr>
        <p:txBody>
          <a:bodyPr/>
          <a:lstStyle/>
          <a:p>
            <a:pPr>
              <a:lnSpc>
                <a:spcPct val="150000"/>
              </a:lnSpc>
              <a:buFont typeface="Arial" charset="0"/>
              <a:buChar char="•"/>
            </a:pPr>
            <a:r>
              <a:rPr lang="en-US" sz="2800" smtClean="0">
                <a:solidFill>
                  <a:schemeClr val="hlink"/>
                </a:solidFill>
              </a:rPr>
              <a:t>Product model basics</a:t>
            </a:r>
          </a:p>
          <a:p>
            <a:pPr>
              <a:lnSpc>
                <a:spcPct val="150000"/>
              </a:lnSpc>
              <a:buFont typeface="Arial" charset="0"/>
              <a:buChar char="•"/>
            </a:pPr>
            <a:r>
              <a:rPr lang="en-US" sz="2800" smtClean="0">
                <a:solidFill>
                  <a:schemeClr val="hlink"/>
                </a:solidFill>
              </a:rPr>
              <a:t>Primary patterns in the product model</a:t>
            </a:r>
          </a:p>
          <a:p>
            <a:pPr>
              <a:lnSpc>
                <a:spcPct val="150000"/>
              </a:lnSpc>
              <a:buFont typeface="Arial" charset="0"/>
              <a:buChar char="•"/>
            </a:pPr>
            <a:r>
              <a:rPr lang="en-US" sz="2800" smtClean="0">
                <a:solidFill>
                  <a:schemeClr val="hlink"/>
                </a:solidFill>
              </a:rPr>
              <a:t>Availability</a:t>
            </a:r>
          </a:p>
          <a:p>
            <a:pPr lvl="1">
              <a:lnSpc>
                <a:spcPct val="150000"/>
              </a:lnSpc>
            </a:pPr>
            <a:r>
              <a:rPr lang="en-US" sz="2600" smtClean="0">
                <a:solidFill>
                  <a:schemeClr val="hlink"/>
                </a:solidFill>
              </a:rPr>
              <a:t>New coverage availability</a:t>
            </a:r>
          </a:p>
          <a:p>
            <a:pPr lvl="1">
              <a:lnSpc>
                <a:spcPct val="150000"/>
              </a:lnSpc>
            </a:pPr>
            <a:r>
              <a:rPr lang="en-US" sz="2600" smtClean="0"/>
              <a:t>Grandfathering</a:t>
            </a:r>
          </a:p>
          <a:p>
            <a:pPr lvl="1">
              <a:lnSpc>
                <a:spcPct val="150000"/>
              </a:lnSpc>
            </a:pPr>
            <a:r>
              <a:rPr lang="en-US" sz="2600" smtClean="0">
                <a:solidFill>
                  <a:schemeClr val="hlink"/>
                </a:solidFill>
              </a:rPr>
              <a:t>Offerings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Grandfather when discontinuing a coverage</a:t>
            </a:r>
          </a:p>
        </p:txBody>
      </p:sp>
      <p:sp>
        <p:nvSpPr>
          <p:cNvPr id="32771" name="Rectangle 3"/>
          <p:cNvSpPr>
            <a:spLocks noGrp="1" noChangeArrowheads="1"/>
          </p:cNvSpPr>
          <p:nvPr>
            <p:ph idx="1"/>
          </p:nvPr>
        </p:nvSpPr>
        <p:spPr/>
        <p:txBody>
          <a:bodyPr/>
          <a:lstStyle/>
          <a:p>
            <a:pPr>
              <a:buFont typeface="Arial" charset="0"/>
              <a:buChar char="•"/>
            </a:pPr>
            <a:r>
              <a:rPr lang="en-US" b="1" smtClean="0"/>
              <a:t>Grandfathering</a:t>
            </a:r>
            <a:r>
              <a:rPr lang="en-US" smtClean="0"/>
              <a:t> concept allows carriers to continue to offer a coverage or other pattern to existing customers, even though it is not available to new customers</a:t>
            </a:r>
          </a:p>
          <a:p>
            <a:pPr>
              <a:buFont typeface="Arial" charset="0"/>
              <a:buChar char="•"/>
            </a:pPr>
            <a:r>
              <a:rPr lang="en-US" smtClean="0"/>
              <a:t>Grandfathering is determined by:</a:t>
            </a:r>
          </a:p>
          <a:p>
            <a:pPr lvl="1"/>
            <a:r>
              <a:rPr lang="en-US" smtClean="0"/>
              <a:t>State</a:t>
            </a:r>
          </a:p>
          <a:p>
            <a:pPr lvl="1"/>
            <a:r>
              <a:rPr lang="en-US" smtClean="0"/>
              <a:t>End effective date</a:t>
            </a:r>
          </a:p>
          <a:p>
            <a:pPr lvl="1"/>
            <a:r>
              <a:rPr lang="en-US" smtClean="0"/>
              <a:t>Underwriting company</a:t>
            </a:r>
          </a:p>
          <a:p>
            <a:pPr>
              <a:buFont typeface="Wingdings 3" pitchFamily="18" charset="2"/>
              <a:buNone/>
            </a:pPr>
            <a:endParaRPr lang="en-US"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Example: Grandfathering a coverage</a:t>
            </a:r>
          </a:p>
        </p:txBody>
      </p:sp>
      <p:sp>
        <p:nvSpPr>
          <p:cNvPr id="34819" name="Rectangle 3"/>
          <p:cNvSpPr>
            <a:spLocks noGrp="1" noChangeArrowheads="1"/>
          </p:cNvSpPr>
          <p:nvPr>
            <p:ph idx="1"/>
          </p:nvPr>
        </p:nvSpPr>
        <p:spPr/>
        <p:txBody>
          <a:bodyPr/>
          <a:lstStyle/>
          <a:p>
            <a:pPr>
              <a:buFont typeface="Arial" charset="0"/>
              <a:buChar char="•"/>
            </a:pPr>
            <a:r>
              <a:rPr lang="en-US" dirty="0" smtClean="0"/>
              <a:t>Consider the situation where:</a:t>
            </a:r>
          </a:p>
          <a:p>
            <a:pPr lvl="1"/>
            <a:r>
              <a:rPr lang="en-US" dirty="0" smtClean="0"/>
              <a:t>Medical Payments coverage is made available until 08/01/2013 through availability table and </a:t>
            </a:r>
          </a:p>
          <a:p>
            <a:pPr lvl="1"/>
            <a:r>
              <a:rPr lang="en-US" dirty="0" smtClean="0"/>
              <a:t>Grandfathered in California until 03/01/2014 to existing customers only who have a policy with that coverage</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smtClean="0"/>
              <a:t>Result 1: Submission created on 08/01/13 </a:t>
            </a:r>
          </a:p>
        </p:txBody>
      </p:sp>
      <p:sp>
        <p:nvSpPr>
          <p:cNvPr id="35843" name="Rectangle 3"/>
          <p:cNvSpPr>
            <a:spLocks noGrp="1" noChangeArrowheads="1"/>
          </p:cNvSpPr>
          <p:nvPr>
            <p:ph idx="1"/>
          </p:nvPr>
        </p:nvSpPr>
        <p:spPr>
          <a:xfrm>
            <a:off x="519113" y="914400"/>
            <a:ext cx="8318500" cy="657225"/>
          </a:xfrm>
        </p:spPr>
        <p:txBody>
          <a:bodyPr/>
          <a:lstStyle/>
          <a:p>
            <a:pPr>
              <a:buFont typeface="Arial" charset="0"/>
              <a:buChar char="•"/>
            </a:pPr>
            <a:r>
              <a:rPr lang="en-US" smtClean="0"/>
              <a:t>Medical payments coverage is available</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693" y="1550504"/>
            <a:ext cx="7664844" cy="450242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5845" name="Rectangle 5"/>
          <p:cNvSpPr>
            <a:spLocks noChangeArrowheads="1"/>
          </p:cNvSpPr>
          <p:nvPr/>
        </p:nvSpPr>
        <p:spPr bwMode="auto">
          <a:xfrm>
            <a:off x="1010686" y="5403435"/>
            <a:ext cx="4860925" cy="623888"/>
          </a:xfrm>
          <a:prstGeom prst="rect">
            <a:avLst/>
          </a:prstGeom>
          <a:noFill/>
          <a:ln w="19050" algn="ctr">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846" name="Rounded Rectangle 7"/>
          <p:cNvSpPr>
            <a:spLocks noChangeArrowheads="1"/>
          </p:cNvSpPr>
          <p:nvPr/>
        </p:nvSpPr>
        <p:spPr bwMode="auto">
          <a:xfrm>
            <a:off x="2824404" y="1564583"/>
            <a:ext cx="1608448" cy="45305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Result 2: Submission created on 08/01/14</a:t>
            </a:r>
          </a:p>
        </p:txBody>
      </p:sp>
      <p:sp>
        <p:nvSpPr>
          <p:cNvPr id="36867" name="Rectangle 3"/>
          <p:cNvSpPr>
            <a:spLocks noGrp="1" noChangeArrowheads="1"/>
          </p:cNvSpPr>
          <p:nvPr>
            <p:ph idx="1"/>
          </p:nvPr>
        </p:nvSpPr>
        <p:spPr/>
        <p:txBody>
          <a:bodyPr/>
          <a:lstStyle/>
          <a:p>
            <a:pPr>
              <a:buFont typeface="Arial" charset="0"/>
              <a:buChar char="•"/>
            </a:pPr>
            <a:r>
              <a:rPr lang="en-US" dirty="0" smtClean="0"/>
              <a:t>Medical payment coverage is not available to Submission created on 08/01/2014 in California</a:t>
            </a:r>
          </a:p>
        </p:txBody>
      </p:sp>
      <p:pic>
        <p:nvPicPr>
          <p:cNvPr id="10242" name="Picture 2" descr="C:\Users\kshukla\AppData\Local\Temp\SNAGHTML67f4a8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374" y="1817688"/>
            <a:ext cx="7042345" cy="4443964"/>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36870" name="Rectangle 7"/>
          <p:cNvSpPr>
            <a:spLocks noChangeArrowheads="1"/>
          </p:cNvSpPr>
          <p:nvPr/>
        </p:nvSpPr>
        <p:spPr bwMode="auto">
          <a:xfrm>
            <a:off x="1131060" y="5038795"/>
            <a:ext cx="6571766" cy="258762"/>
          </a:xfrm>
          <a:prstGeom prst="rect">
            <a:avLst/>
          </a:prstGeom>
          <a:noFill/>
          <a:ln w="19050" algn="ctr">
            <a:solidFill>
              <a:srgbClr val="D3394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36871" name="Rounded Rectangle 8"/>
          <p:cNvSpPr>
            <a:spLocks noChangeArrowheads="1"/>
          </p:cNvSpPr>
          <p:nvPr/>
        </p:nvSpPr>
        <p:spPr bwMode="auto">
          <a:xfrm>
            <a:off x="2623793" y="1900100"/>
            <a:ext cx="1387475" cy="31908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95300" y="104775"/>
            <a:ext cx="8318500" cy="742950"/>
          </a:xfrm>
        </p:spPr>
        <p:txBody>
          <a:bodyPr/>
          <a:lstStyle/>
          <a:p>
            <a:pPr eaLnBrk="1" hangingPunct="1"/>
            <a:r>
              <a:rPr lang="en-US" dirty="0" smtClean="0"/>
              <a:t>Result 3: Renewal created on 02/01/14 for existing customer in California</a:t>
            </a:r>
          </a:p>
        </p:txBody>
      </p:sp>
      <p:sp>
        <p:nvSpPr>
          <p:cNvPr id="37891" name="Rectangle 3"/>
          <p:cNvSpPr>
            <a:spLocks noGrp="1" noChangeArrowheads="1"/>
          </p:cNvSpPr>
          <p:nvPr>
            <p:ph idx="1"/>
          </p:nvPr>
        </p:nvSpPr>
        <p:spPr/>
        <p:txBody>
          <a:bodyPr/>
          <a:lstStyle/>
          <a:p>
            <a:pPr>
              <a:buFont typeface="Arial" charset="0"/>
              <a:buChar char="•"/>
            </a:pPr>
            <a:r>
              <a:rPr lang="en-US" dirty="0" smtClean="0"/>
              <a:t>Medical payment coverage is Grandfathered in California until 03/01/2014, hence available</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840" y="1809750"/>
            <a:ext cx="7827100" cy="40443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7893" name="Rectangle 5"/>
          <p:cNvSpPr>
            <a:spLocks noChangeArrowheads="1"/>
          </p:cNvSpPr>
          <p:nvPr/>
        </p:nvSpPr>
        <p:spPr bwMode="auto">
          <a:xfrm>
            <a:off x="1057516" y="1927225"/>
            <a:ext cx="1281112" cy="266700"/>
          </a:xfrm>
          <a:prstGeom prst="rect">
            <a:avLst/>
          </a:prstGeom>
          <a:noFill/>
          <a:ln w="19050" algn="ctr">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7894" name="Rounded Rectangle 9"/>
          <p:cNvSpPr>
            <a:spLocks noChangeArrowheads="1"/>
          </p:cNvSpPr>
          <p:nvPr/>
        </p:nvSpPr>
        <p:spPr bwMode="auto">
          <a:xfrm>
            <a:off x="891622" y="5249862"/>
            <a:ext cx="1612900" cy="242094"/>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37895" name="Rounded Rectangle 10"/>
          <p:cNvSpPr>
            <a:spLocks noChangeArrowheads="1"/>
          </p:cNvSpPr>
          <p:nvPr/>
        </p:nvSpPr>
        <p:spPr bwMode="auto">
          <a:xfrm>
            <a:off x="3117367" y="5249862"/>
            <a:ext cx="4725987" cy="63658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Patterns with grandfathering availability</a:t>
            </a:r>
          </a:p>
        </p:txBody>
      </p:sp>
      <p:sp>
        <p:nvSpPr>
          <p:cNvPr id="38915" name="Text Box 3"/>
          <p:cNvSpPr txBox="1">
            <a:spLocks noChangeArrowheads="1"/>
          </p:cNvSpPr>
          <p:nvPr/>
        </p:nvSpPr>
        <p:spPr bwMode="auto">
          <a:xfrm>
            <a:off x="2895600" y="1954213"/>
            <a:ext cx="1250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993300"/>
                </a:solidFill>
              </a:rPr>
              <a:t>Product</a:t>
            </a:r>
          </a:p>
        </p:txBody>
      </p:sp>
      <p:sp>
        <p:nvSpPr>
          <p:cNvPr id="38916" name="Line 5"/>
          <p:cNvSpPr>
            <a:spLocks noChangeShapeType="1"/>
          </p:cNvSpPr>
          <p:nvPr/>
        </p:nvSpPr>
        <p:spPr bwMode="auto">
          <a:xfrm>
            <a:off x="3522663" y="3967163"/>
            <a:ext cx="0" cy="62865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17" name="Line 6"/>
          <p:cNvSpPr>
            <a:spLocks noChangeShapeType="1"/>
          </p:cNvSpPr>
          <p:nvPr/>
        </p:nvSpPr>
        <p:spPr bwMode="auto">
          <a:xfrm>
            <a:off x="3624263" y="5018088"/>
            <a:ext cx="1566862"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8918" name="Group 9"/>
          <p:cNvGrpSpPr>
            <a:grpSpLocks/>
          </p:cNvGrpSpPr>
          <p:nvPr/>
        </p:nvGrpSpPr>
        <p:grpSpPr bwMode="auto">
          <a:xfrm>
            <a:off x="5187950" y="2736850"/>
            <a:ext cx="2892425" cy="1239838"/>
            <a:chOff x="4244" y="2378"/>
            <a:chExt cx="1282" cy="550"/>
          </a:xfrm>
        </p:grpSpPr>
        <p:grpSp>
          <p:nvGrpSpPr>
            <p:cNvPr id="38986" name="Group 10"/>
            <p:cNvGrpSpPr>
              <a:grpSpLocks/>
            </p:cNvGrpSpPr>
            <p:nvPr/>
          </p:nvGrpSpPr>
          <p:grpSpPr bwMode="auto">
            <a:xfrm>
              <a:off x="4244" y="2378"/>
              <a:ext cx="508" cy="550"/>
              <a:chOff x="1867" y="695"/>
              <a:chExt cx="731" cy="792"/>
            </a:xfrm>
          </p:grpSpPr>
          <p:sp>
            <p:nvSpPr>
              <p:cNvPr id="38988" name="Freeform 11"/>
              <p:cNvSpPr>
                <a:spLocks/>
              </p:cNvSpPr>
              <p:nvPr/>
            </p:nvSpPr>
            <p:spPr bwMode="auto">
              <a:xfrm>
                <a:off x="1867" y="695"/>
                <a:ext cx="538" cy="792"/>
              </a:xfrm>
              <a:custGeom>
                <a:avLst/>
                <a:gdLst>
                  <a:gd name="T0" fmla="*/ 210 w 538"/>
                  <a:gd name="T1" fmla="*/ 0 h 792"/>
                  <a:gd name="T2" fmla="*/ 248 w 538"/>
                  <a:gd name="T3" fmla="*/ 70 h 792"/>
                  <a:gd name="T4" fmla="*/ 290 w 538"/>
                  <a:gd name="T5" fmla="*/ 2 h 792"/>
                  <a:gd name="T6" fmla="*/ 332 w 538"/>
                  <a:gd name="T7" fmla="*/ 72 h 792"/>
                  <a:gd name="T8" fmla="*/ 422 w 538"/>
                  <a:gd name="T9" fmla="*/ 92 h 792"/>
                  <a:gd name="T10" fmla="*/ 486 w 538"/>
                  <a:gd name="T11" fmla="*/ 152 h 792"/>
                  <a:gd name="T12" fmla="*/ 500 w 538"/>
                  <a:gd name="T13" fmla="*/ 216 h 792"/>
                  <a:gd name="T14" fmla="*/ 426 w 538"/>
                  <a:gd name="T15" fmla="*/ 262 h 792"/>
                  <a:gd name="T16" fmla="*/ 370 w 538"/>
                  <a:gd name="T17" fmla="*/ 210 h 792"/>
                  <a:gd name="T18" fmla="*/ 394 w 538"/>
                  <a:gd name="T19" fmla="*/ 148 h 792"/>
                  <a:gd name="T20" fmla="*/ 365 w 538"/>
                  <a:gd name="T21" fmla="*/ 127 h 792"/>
                  <a:gd name="T22" fmla="*/ 332 w 538"/>
                  <a:gd name="T23" fmla="*/ 330 h 792"/>
                  <a:gd name="T24" fmla="*/ 442 w 538"/>
                  <a:gd name="T25" fmla="*/ 372 h 792"/>
                  <a:gd name="T26" fmla="*/ 534 w 538"/>
                  <a:gd name="T27" fmla="*/ 460 h 792"/>
                  <a:gd name="T28" fmla="*/ 508 w 538"/>
                  <a:gd name="T29" fmla="*/ 634 h 792"/>
                  <a:gd name="T30" fmla="*/ 384 w 538"/>
                  <a:gd name="T31" fmla="*/ 704 h 792"/>
                  <a:gd name="T32" fmla="*/ 330 w 538"/>
                  <a:gd name="T33" fmla="*/ 792 h 792"/>
                  <a:gd name="T34" fmla="*/ 288 w 538"/>
                  <a:gd name="T35" fmla="*/ 716 h 792"/>
                  <a:gd name="T36" fmla="*/ 246 w 538"/>
                  <a:gd name="T37" fmla="*/ 790 h 792"/>
                  <a:gd name="T38" fmla="*/ 210 w 538"/>
                  <a:gd name="T39" fmla="*/ 712 h 792"/>
                  <a:gd name="T40" fmla="*/ 112 w 538"/>
                  <a:gd name="T41" fmla="*/ 692 h 792"/>
                  <a:gd name="T42" fmla="*/ 26 w 538"/>
                  <a:gd name="T43" fmla="*/ 634 h 792"/>
                  <a:gd name="T44" fmla="*/ 0 w 538"/>
                  <a:gd name="T45" fmla="*/ 544 h 792"/>
                  <a:gd name="T46" fmla="*/ 52 w 538"/>
                  <a:gd name="T47" fmla="*/ 506 h 792"/>
                  <a:gd name="T48" fmla="*/ 116 w 538"/>
                  <a:gd name="T49" fmla="*/ 528 h 792"/>
                  <a:gd name="T50" fmla="*/ 128 w 538"/>
                  <a:gd name="T51" fmla="*/ 584 h 792"/>
                  <a:gd name="T52" fmla="*/ 74 w 538"/>
                  <a:gd name="T53" fmla="*/ 626 h 792"/>
                  <a:gd name="T54" fmla="*/ 154 w 538"/>
                  <a:gd name="T55" fmla="*/ 660 h 792"/>
                  <a:gd name="T56" fmla="*/ 212 w 538"/>
                  <a:gd name="T57" fmla="*/ 444 h 792"/>
                  <a:gd name="T58" fmla="*/ 112 w 538"/>
                  <a:gd name="T59" fmla="*/ 398 h 792"/>
                  <a:gd name="T60" fmla="*/ 24 w 538"/>
                  <a:gd name="T61" fmla="*/ 296 h 792"/>
                  <a:gd name="T62" fmla="*/ 60 w 538"/>
                  <a:gd name="T63" fmla="*/ 142 h 792"/>
                  <a:gd name="T64" fmla="*/ 168 w 538"/>
                  <a:gd name="T65" fmla="*/ 78 h 7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38"/>
                  <a:gd name="T100" fmla="*/ 0 h 792"/>
                  <a:gd name="T101" fmla="*/ 538 w 538"/>
                  <a:gd name="T102" fmla="*/ 792 h 7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38" h="792">
                    <a:moveTo>
                      <a:pt x="210" y="70"/>
                    </a:moveTo>
                    <a:lnTo>
                      <a:pt x="210" y="0"/>
                    </a:lnTo>
                    <a:lnTo>
                      <a:pt x="248" y="0"/>
                    </a:lnTo>
                    <a:lnTo>
                      <a:pt x="248" y="70"/>
                    </a:lnTo>
                    <a:lnTo>
                      <a:pt x="290" y="70"/>
                    </a:lnTo>
                    <a:lnTo>
                      <a:pt x="290" y="2"/>
                    </a:lnTo>
                    <a:lnTo>
                      <a:pt x="332" y="2"/>
                    </a:lnTo>
                    <a:lnTo>
                      <a:pt x="332" y="72"/>
                    </a:lnTo>
                    <a:lnTo>
                      <a:pt x="388" y="82"/>
                    </a:lnTo>
                    <a:lnTo>
                      <a:pt x="422" y="92"/>
                    </a:lnTo>
                    <a:lnTo>
                      <a:pt x="456" y="114"/>
                    </a:lnTo>
                    <a:lnTo>
                      <a:pt x="486" y="152"/>
                    </a:lnTo>
                    <a:lnTo>
                      <a:pt x="498" y="186"/>
                    </a:lnTo>
                    <a:lnTo>
                      <a:pt x="500" y="216"/>
                    </a:lnTo>
                    <a:lnTo>
                      <a:pt x="476" y="254"/>
                    </a:lnTo>
                    <a:lnTo>
                      <a:pt x="426" y="262"/>
                    </a:lnTo>
                    <a:lnTo>
                      <a:pt x="384" y="248"/>
                    </a:lnTo>
                    <a:lnTo>
                      <a:pt x="370" y="210"/>
                    </a:lnTo>
                    <a:lnTo>
                      <a:pt x="376" y="172"/>
                    </a:lnTo>
                    <a:lnTo>
                      <a:pt x="394" y="148"/>
                    </a:lnTo>
                    <a:lnTo>
                      <a:pt x="422" y="136"/>
                    </a:lnTo>
                    <a:lnTo>
                      <a:pt x="365" y="127"/>
                    </a:lnTo>
                    <a:lnTo>
                      <a:pt x="332" y="142"/>
                    </a:lnTo>
                    <a:lnTo>
                      <a:pt x="332" y="330"/>
                    </a:lnTo>
                    <a:lnTo>
                      <a:pt x="382" y="346"/>
                    </a:lnTo>
                    <a:lnTo>
                      <a:pt x="442" y="372"/>
                    </a:lnTo>
                    <a:lnTo>
                      <a:pt x="496" y="402"/>
                    </a:lnTo>
                    <a:lnTo>
                      <a:pt x="534" y="460"/>
                    </a:lnTo>
                    <a:lnTo>
                      <a:pt x="538" y="560"/>
                    </a:lnTo>
                    <a:lnTo>
                      <a:pt x="508" y="634"/>
                    </a:lnTo>
                    <a:lnTo>
                      <a:pt x="438" y="688"/>
                    </a:lnTo>
                    <a:lnTo>
                      <a:pt x="384" y="704"/>
                    </a:lnTo>
                    <a:lnTo>
                      <a:pt x="330" y="716"/>
                    </a:lnTo>
                    <a:lnTo>
                      <a:pt x="330" y="792"/>
                    </a:lnTo>
                    <a:lnTo>
                      <a:pt x="288" y="792"/>
                    </a:lnTo>
                    <a:lnTo>
                      <a:pt x="288" y="716"/>
                    </a:lnTo>
                    <a:lnTo>
                      <a:pt x="246" y="718"/>
                    </a:lnTo>
                    <a:lnTo>
                      <a:pt x="246" y="790"/>
                    </a:lnTo>
                    <a:lnTo>
                      <a:pt x="210" y="790"/>
                    </a:lnTo>
                    <a:lnTo>
                      <a:pt x="210" y="712"/>
                    </a:lnTo>
                    <a:lnTo>
                      <a:pt x="164" y="706"/>
                    </a:lnTo>
                    <a:lnTo>
                      <a:pt x="112" y="692"/>
                    </a:lnTo>
                    <a:lnTo>
                      <a:pt x="66" y="666"/>
                    </a:lnTo>
                    <a:lnTo>
                      <a:pt x="26" y="634"/>
                    </a:lnTo>
                    <a:lnTo>
                      <a:pt x="2" y="590"/>
                    </a:lnTo>
                    <a:lnTo>
                      <a:pt x="0" y="544"/>
                    </a:lnTo>
                    <a:lnTo>
                      <a:pt x="18" y="524"/>
                    </a:lnTo>
                    <a:lnTo>
                      <a:pt x="52" y="506"/>
                    </a:lnTo>
                    <a:lnTo>
                      <a:pt x="88" y="510"/>
                    </a:lnTo>
                    <a:lnTo>
                      <a:pt x="116" y="528"/>
                    </a:lnTo>
                    <a:lnTo>
                      <a:pt x="130" y="558"/>
                    </a:lnTo>
                    <a:lnTo>
                      <a:pt x="128" y="584"/>
                    </a:lnTo>
                    <a:lnTo>
                      <a:pt x="110" y="608"/>
                    </a:lnTo>
                    <a:lnTo>
                      <a:pt x="74" y="626"/>
                    </a:lnTo>
                    <a:lnTo>
                      <a:pt x="92" y="644"/>
                    </a:lnTo>
                    <a:lnTo>
                      <a:pt x="154" y="660"/>
                    </a:lnTo>
                    <a:lnTo>
                      <a:pt x="210" y="668"/>
                    </a:lnTo>
                    <a:lnTo>
                      <a:pt x="212" y="444"/>
                    </a:lnTo>
                    <a:lnTo>
                      <a:pt x="162" y="430"/>
                    </a:lnTo>
                    <a:lnTo>
                      <a:pt x="112" y="398"/>
                    </a:lnTo>
                    <a:lnTo>
                      <a:pt x="58" y="364"/>
                    </a:lnTo>
                    <a:lnTo>
                      <a:pt x="24" y="296"/>
                    </a:lnTo>
                    <a:lnTo>
                      <a:pt x="22" y="218"/>
                    </a:lnTo>
                    <a:lnTo>
                      <a:pt x="60" y="142"/>
                    </a:lnTo>
                    <a:lnTo>
                      <a:pt x="122" y="92"/>
                    </a:lnTo>
                    <a:lnTo>
                      <a:pt x="168" y="78"/>
                    </a:lnTo>
                    <a:lnTo>
                      <a:pt x="210" y="70"/>
                    </a:lnTo>
                    <a:close/>
                  </a:path>
                </a:pathLst>
              </a:custGeom>
              <a:noFill/>
              <a:ln w="28575">
                <a:solidFill>
                  <a:srgbClr val="33B25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989" name="Freeform 12"/>
              <p:cNvSpPr>
                <a:spLocks/>
              </p:cNvSpPr>
              <p:nvPr/>
            </p:nvSpPr>
            <p:spPr bwMode="auto">
              <a:xfrm>
                <a:off x="2003" y="831"/>
                <a:ext cx="76" cy="158"/>
              </a:xfrm>
              <a:custGeom>
                <a:avLst/>
                <a:gdLst>
                  <a:gd name="T0" fmla="*/ 76 w 76"/>
                  <a:gd name="T1" fmla="*/ 158 h 158"/>
                  <a:gd name="T2" fmla="*/ 32 w 76"/>
                  <a:gd name="T3" fmla="*/ 134 h 158"/>
                  <a:gd name="T4" fmla="*/ 10 w 76"/>
                  <a:gd name="T5" fmla="*/ 104 h 158"/>
                  <a:gd name="T6" fmla="*/ 0 w 76"/>
                  <a:gd name="T7" fmla="*/ 78 h 158"/>
                  <a:gd name="T8" fmla="*/ 0 w 76"/>
                  <a:gd name="T9" fmla="*/ 52 h 158"/>
                  <a:gd name="T10" fmla="*/ 8 w 76"/>
                  <a:gd name="T11" fmla="*/ 36 h 158"/>
                  <a:gd name="T12" fmla="*/ 28 w 76"/>
                  <a:gd name="T13" fmla="*/ 16 h 158"/>
                  <a:gd name="T14" fmla="*/ 54 w 76"/>
                  <a:gd name="T15" fmla="*/ 8 h 158"/>
                  <a:gd name="T16" fmla="*/ 76 w 76"/>
                  <a:gd name="T17" fmla="*/ 0 h 158"/>
                  <a:gd name="T18" fmla="*/ 76 w 76"/>
                  <a:gd name="T19" fmla="*/ 158 h 1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158"/>
                  <a:gd name="T32" fmla="*/ 76 w 76"/>
                  <a:gd name="T33" fmla="*/ 158 h 1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158">
                    <a:moveTo>
                      <a:pt x="76" y="158"/>
                    </a:moveTo>
                    <a:lnTo>
                      <a:pt x="32" y="134"/>
                    </a:lnTo>
                    <a:lnTo>
                      <a:pt x="10" y="104"/>
                    </a:lnTo>
                    <a:lnTo>
                      <a:pt x="0" y="78"/>
                    </a:lnTo>
                    <a:lnTo>
                      <a:pt x="0" y="52"/>
                    </a:lnTo>
                    <a:lnTo>
                      <a:pt x="8" y="36"/>
                    </a:lnTo>
                    <a:lnTo>
                      <a:pt x="28" y="16"/>
                    </a:lnTo>
                    <a:lnTo>
                      <a:pt x="54" y="8"/>
                    </a:lnTo>
                    <a:lnTo>
                      <a:pt x="76" y="0"/>
                    </a:lnTo>
                    <a:lnTo>
                      <a:pt x="76" y="158"/>
                    </a:lnTo>
                    <a:close/>
                  </a:path>
                </a:pathLst>
              </a:custGeom>
              <a:noFill/>
              <a:ln w="28575">
                <a:solidFill>
                  <a:srgbClr val="33B25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990" name="Freeform 13"/>
              <p:cNvSpPr>
                <a:spLocks/>
              </p:cNvSpPr>
              <p:nvPr/>
            </p:nvSpPr>
            <p:spPr bwMode="auto">
              <a:xfrm>
                <a:off x="2200" y="1167"/>
                <a:ext cx="83" cy="172"/>
              </a:xfrm>
              <a:custGeom>
                <a:avLst/>
                <a:gdLst>
                  <a:gd name="T0" fmla="*/ 0 w 83"/>
                  <a:gd name="T1" fmla="*/ 0 h 172"/>
                  <a:gd name="T2" fmla="*/ 48 w 83"/>
                  <a:gd name="T3" fmla="*/ 26 h 172"/>
                  <a:gd name="T4" fmla="*/ 72 w 83"/>
                  <a:gd name="T5" fmla="*/ 59 h 172"/>
                  <a:gd name="T6" fmla="*/ 83 w 83"/>
                  <a:gd name="T7" fmla="*/ 87 h 172"/>
                  <a:gd name="T8" fmla="*/ 81 w 83"/>
                  <a:gd name="T9" fmla="*/ 122 h 172"/>
                  <a:gd name="T10" fmla="*/ 63 w 83"/>
                  <a:gd name="T11" fmla="*/ 136 h 172"/>
                  <a:gd name="T12" fmla="*/ 41 w 83"/>
                  <a:gd name="T13" fmla="*/ 154 h 172"/>
                  <a:gd name="T14" fmla="*/ 25 w 83"/>
                  <a:gd name="T15" fmla="*/ 166 h 172"/>
                  <a:gd name="T16" fmla="*/ 1 w 83"/>
                  <a:gd name="T17" fmla="*/ 172 h 172"/>
                  <a:gd name="T18" fmla="*/ 0 w 83"/>
                  <a:gd name="T19" fmla="*/ 0 h 1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172"/>
                  <a:gd name="T32" fmla="*/ 83 w 83"/>
                  <a:gd name="T33" fmla="*/ 172 h 1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172">
                    <a:moveTo>
                      <a:pt x="0" y="0"/>
                    </a:moveTo>
                    <a:lnTo>
                      <a:pt x="48" y="26"/>
                    </a:lnTo>
                    <a:lnTo>
                      <a:pt x="72" y="59"/>
                    </a:lnTo>
                    <a:lnTo>
                      <a:pt x="83" y="87"/>
                    </a:lnTo>
                    <a:lnTo>
                      <a:pt x="81" y="122"/>
                    </a:lnTo>
                    <a:lnTo>
                      <a:pt x="63" y="136"/>
                    </a:lnTo>
                    <a:lnTo>
                      <a:pt x="41" y="154"/>
                    </a:lnTo>
                    <a:lnTo>
                      <a:pt x="25" y="166"/>
                    </a:lnTo>
                    <a:lnTo>
                      <a:pt x="1" y="172"/>
                    </a:lnTo>
                    <a:lnTo>
                      <a:pt x="0" y="0"/>
                    </a:lnTo>
                    <a:close/>
                  </a:path>
                </a:pathLst>
              </a:custGeom>
              <a:noFill/>
              <a:ln w="28575">
                <a:solidFill>
                  <a:srgbClr val="33B25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38991" name="Group 14"/>
              <p:cNvGrpSpPr>
                <a:grpSpLocks/>
              </p:cNvGrpSpPr>
              <p:nvPr/>
            </p:nvGrpSpPr>
            <p:grpSpPr bwMode="auto">
              <a:xfrm>
                <a:off x="2212" y="943"/>
                <a:ext cx="386" cy="516"/>
                <a:chOff x="5051" y="908"/>
                <a:chExt cx="386" cy="516"/>
              </a:xfrm>
            </p:grpSpPr>
            <p:sp>
              <p:nvSpPr>
                <p:cNvPr id="38992" name="Freeform 15"/>
                <p:cNvSpPr>
                  <a:spLocks/>
                </p:cNvSpPr>
                <p:nvPr/>
              </p:nvSpPr>
              <p:spPr bwMode="invGray">
                <a:xfrm>
                  <a:off x="5051" y="908"/>
                  <a:ext cx="386" cy="516"/>
                </a:xfrm>
                <a:custGeom>
                  <a:avLst/>
                  <a:gdLst>
                    <a:gd name="T0" fmla="*/ 0 w 954"/>
                    <a:gd name="T1" fmla="*/ 2 h 1273"/>
                    <a:gd name="T2" fmla="*/ 0 w 954"/>
                    <a:gd name="T3" fmla="*/ 2 h 1273"/>
                    <a:gd name="T4" fmla="*/ 0 w 954"/>
                    <a:gd name="T5" fmla="*/ 2 h 1273"/>
                    <a:gd name="T6" fmla="*/ 0 w 954"/>
                    <a:gd name="T7" fmla="*/ 2 h 1273"/>
                    <a:gd name="T8" fmla="*/ 0 w 954"/>
                    <a:gd name="T9" fmla="*/ 2 h 1273"/>
                    <a:gd name="T10" fmla="*/ 1 w 954"/>
                    <a:gd name="T11" fmla="*/ 2 h 1273"/>
                    <a:gd name="T12" fmla="*/ 1 w 954"/>
                    <a:gd name="T13" fmla="*/ 2 h 1273"/>
                    <a:gd name="T14" fmla="*/ 1 w 954"/>
                    <a:gd name="T15" fmla="*/ 2 h 1273"/>
                    <a:gd name="T16" fmla="*/ 1 w 954"/>
                    <a:gd name="T17" fmla="*/ 2 h 1273"/>
                    <a:gd name="T18" fmla="*/ 1 w 954"/>
                    <a:gd name="T19" fmla="*/ 2 h 1273"/>
                    <a:gd name="T20" fmla="*/ 1 w 954"/>
                    <a:gd name="T21" fmla="*/ 2 h 1273"/>
                    <a:gd name="T22" fmla="*/ 2 w 954"/>
                    <a:gd name="T23" fmla="*/ 2 h 1273"/>
                    <a:gd name="T24" fmla="*/ 2 w 954"/>
                    <a:gd name="T25" fmla="*/ 2 h 1273"/>
                    <a:gd name="T26" fmla="*/ 2 w 954"/>
                    <a:gd name="T27" fmla="*/ 1 h 1273"/>
                    <a:gd name="T28" fmla="*/ 2 w 954"/>
                    <a:gd name="T29" fmla="*/ 1 h 1273"/>
                    <a:gd name="T30" fmla="*/ 2 w 954"/>
                    <a:gd name="T31" fmla="*/ 0 h 1273"/>
                    <a:gd name="T32" fmla="*/ 2 w 954"/>
                    <a:gd name="T33" fmla="*/ 0 h 1273"/>
                    <a:gd name="T34" fmla="*/ 2 w 954"/>
                    <a:gd name="T35" fmla="*/ 0 h 1273"/>
                    <a:gd name="T36" fmla="*/ 2 w 954"/>
                    <a:gd name="T37" fmla="*/ 0 h 1273"/>
                    <a:gd name="T38" fmla="*/ 2 w 954"/>
                    <a:gd name="T39" fmla="*/ 0 h 1273"/>
                    <a:gd name="T40" fmla="*/ 2 w 954"/>
                    <a:gd name="T41" fmla="*/ 0 h 1273"/>
                    <a:gd name="T42" fmla="*/ 2 w 954"/>
                    <a:gd name="T43" fmla="*/ 0 h 1273"/>
                    <a:gd name="T44" fmla="*/ 1 w 954"/>
                    <a:gd name="T45" fmla="*/ 0 h 1273"/>
                    <a:gd name="T46" fmla="*/ 1 w 954"/>
                    <a:gd name="T47" fmla="*/ 0 h 1273"/>
                    <a:gd name="T48" fmla="*/ 1 w 954"/>
                    <a:gd name="T49" fmla="*/ 0 h 1273"/>
                    <a:gd name="T50" fmla="*/ 1 w 954"/>
                    <a:gd name="T51" fmla="*/ 0 h 1273"/>
                    <a:gd name="T52" fmla="*/ 1 w 954"/>
                    <a:gd name="T53" fmla="*/ 0 h 1273"/>
                    <a:gd name="T54" fmla="*/ 1 w 954"/>
                    <a:gd name="T55" fmla="*/ 0 h 1273"/>
                    <a:gd name="T56" fmla="*/ 1 w 954"/>
                    <a:gd name="T57" fmla="*/ 0 h 1273"/>
                    <a:gd name="T58" fmla="*/ 0 w 954"/>
                    <a:gd name="T59" fmla="*/ 0 h 1273"/>
                    <a:gd name="T60" fmla="*/ 0 w 954"/>
                    <a:gd name="T61" fmla="*/ 0 h 1273"/>
                    <a:gd name="T62" fmla="*/ 0 w 954"/>
                    <a:gd name="T63" fmla="*/ 0 h 1273"/>
                    <a:gd name="T64" fmla="*/ 0 w 954"/>
                    <a:gd name="T65" fmla="*/ 0 h 1273"/>
                    <a:gd name="T66" fmla="*/ 0 w 954"/>
                    <a:gd name="T67" fmla="*/ 0 h 1273"/>
                    <a:gd name="T68" fmla="*/ 0 w 954"/>
                    <a:gd name="T69" fmla="*/ 0 h 1273"/>
                    <a:gd name="T70" fmla="*/ 0 w 954"/>
                    <a:gd name="T71" fmla="*/ 0 h 1273"/>
                    <a:gd name="T72" fmla="*/ 0 w 954"/>
                    <a:gd name="T73" fmla="*/ 1 h 1273"/>
                    <a:gd name="T74" fmla="*/ 0 w 954"/>
                    <a:gd name="T75" fmla="*/ 1 h 1273"/>
                    <a:gd name="T76" fmla="*/ 0 w 954"/>
                    <a:gd name="T77" fmla="*/ 1 h 1273"/>
                    <a:gd name="T78" fmla="*/ 0 w 954"/>
                    <a:gd name="T79" fmla="*/ 2 h 1273"/>
                    <a:gd name="T80" fmla="*/ 0 w 954"/>
                    <a:gd name="T81" fmla="*/ 2 h 1273"/>
                    <a:gd name="T82" fmla="*/ 0 w 954"/>
                    <a:gd name="T83" fmla="*/ 2 h 127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54"/>
                    <a:gd name="T127" fmla="*/ 0 h 1273"/>
                    <a:gd name="T128" fmla="*/ 954 w 954"/>
                    <a:gd name="T129" fmla="*/ 1273 h 127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54" h="1273">
                      <a:moveTo>
                        <a:pt x="0" y="1118"/>
                      </a:moveTo>
                      <a:lnTo>
                        <a:pt x="0" y="1130"/>
                      </a:lnTo>
                      <a:lnTo>
                        <a:pt x="2" y="1142"/>
                      </a:lnTo>
                      <a:lnTo>
                        <a:pt x="12" y="1154"/>
                      </a:lnTo>
                      <a:lnTo>
                        <a:pt x="30" y="1162"/>
                      </a:lnTo>
                      <a:lnTo>
                        <a:pt x="734" y="1273"/>
                      </a:lnTo>
                      <a:lnTo>
                        <a:pt x="746" y="1273"/>
                      </a:lnTo>
                      <a:lnTo>
                        <a:pt x="758" y="1271"/>
                      </a:lnTo>
                      <a:lnTo>
                        <a:pt x="769" y="1261"/>
                      </a:lnTo>
                      <a:lnTo>
                        <a:pt x="777" y="1243"/>
                      </a:lnTo>
                      <a:lnTo>
                        <a:pt x="791" y="1148"/>
                      </a:lnTo>
                      <a:lnTo>
                        <a:pt x="815" y="1005"/>
                      </a:lnTo>
                      <a:lnTo>
                        <a:pt x="843" y="828"/>
                      </a:lnTo>
                      <a:lnTo>
                        <a:pt x="873" y="639"/>
                      </a:lnTo>
                      <a:lnTo>
                        <a:pt x="903" y="454"/>
                      </a:lnTo>
                      <a:lnTo>
                        <a:pt x="928" y="294"/>
                      </a:lnTo>
                      <a:lnTo>
                        <a:pt x="946" y="179"/>
                      </a:lnTo>
                      <a:lnTo>
                        <a:pt x="954" y="123"/>
                      </a:lnTo>
                      <a:lnTo>
                        <a:pt x="938" y="121"/>
                      </a:lnTo>
                      <a:lnTo>
                        <a:pt x="909" y="115"/>
                      </a:lnTo>
                      <a:lnTo>
                        <a:pt x="869" y="109"/>
                      </a:lnTo>
                      <a:lnTo>
                        <a:pt x="819" y="101"/>
                      </a:lnTo>
                      <a:lnTo>
                        <a:pt x="763" y="93"/>
                      </a:lnTo>
                      <a:lnTo>
                        <a:pt x="700" y="83"/>
                      </a:lnTo>
                      <a:lnTo>
                        <a:pt x="634" y="72"/>
                      </a:lnTo>
                      <a:lnTo>
                        <a:pt x="567" y="62"/>
                      </a:lnTo>
                      <a:lnTo>
                        <a:pt x="499" y="52"/>
                      </a:lnTo>
                      <a:lnTo>
                        <a:pt x="432" y="40"/>
                      </a:lnTo>
                      <a:lnTo>
                        <a:pt x="370" y="30"/>
                      </a:lnTo>
                      <a:lnTo>
                        <a:pt x="312" y="22"/>
                      </a:lnTo>
                      <a:lnTo>
                        <a:pt x="263" y="14"/>
                      </a:lnTo>
                      <a:lnTo>
                        <a:pt x="223" y="8"/>
                      </a:lnTo>
                      <a:lnTo>
                        <a:pt x="193" y="2"/>
                      </a:lnTo>
                      <a:lnTo>
                        <a:pt x="177" y="0"/>
                      </a:lnTo>
                      <a:lnTo>
                        <a:pt x="169" y="56"/>
                      </a:lnTo>
                      <a:lnTo>
                        <a:pt x="149" y="171"/>
                      </a:lnTo>
                      <a:lnTo>
                        <a:pt x="126" y="330"/>
                      </a:lnTo>
                      <a:lnTo>
                        <a:pt x="96" y="513"/>
                      </a:lnTo>
                      <a:lnTo>
                        <a:pt x="66" y="702"/>
                      </a:lnTo>
                      <a:lnTo>
                        <a:pt x="38" y="879"/>
                      </a:lnTo>
                      <a:lnTo>
                        <a:pt x="14" y="1023"/>
                      </a:lnTo>
                      <a:lnTo>
                        <a:pt x="0" y="1118"/>
                      </a:lnTo>
                      <a:close/>
                    </a:path>
                  </a:pathLst>
                </a:custGeom>
                <a:solidFill>
                  <a:schemeClr val="tx1"/>
                </a:solidFill>
                <a:ln w="28575">
                  <a:solidFill>
                    <a:srgbClr val="993300"/>
                  </a:solidFill>
                  <a:prstDash val="sysDot"/>
                  <a:round/>
                  <a:headEnd/>
                  <a:tailEnd/>
                </a:ln>
              </p:spPr>
              <p:txBody>
                <a:bodyPr/>
                <a:lstStyle/>
                <a:p>
                  <a:endParaRPr lang="en-US"/>
                </a:p>
              </p:txBody>
            </p:sp>
            <p:sp>
              <p:nvSpPr>
                <p:cNvPr id="38993" name="Freeform 16"/>
                <p:cNvSpPr>
                  <a:spLocks noEditPoints="1"/>
                </p:cNvSpPr>
                <p:nvPr/>
              </p:nvSpPr>
              <p:spPr bwMode="auto">
                <a:xfrm>
                  <a:off x="5113" y="1106"/>
                  <a:ext cx="62" cy="47"/>
                </a:xfrm>
                <a:custGeom>
                  <a:avLst/>
                  <a:gdLst>
                    <a:gd name="T0" fmla="*/ 0 w 151"/>
                    <a:gd name="T1" fmla="*/ 0 h 116"/>
                    <a:gd name="T2" fmla="*/ 0 w 151"/>
                    <a:gd name="T3" fmla="*/ 0 h 116"/>
                    <a:gd name="T4" fmla="*/ 0 w 151"/>
                    <a:gd name="T5" fmla="*/ 0 h 116"/>
                    <a:gd name="T6" fmla="*/ 0 w 151"/>
                    <a:gd name="T7" fmla="*/ 0 h 116"/>
                    <a:gd name="T8" fmla="*/ 0 w 151"/>
                    <a:gd name="T9" fmla="*/ 0 h 116"/>
                    <a:gd name="T10" fmla="*/ 0 w 151"/>
                    <a:gd name="T11" fmla="*/ 0 h 116"/>
                    <a:gd name="T12" fmla="*/ 0 w 151"/>
                    <a:gd name="T13" fmla="*/ 0 h 116"/>
                    <a:gd name="T14" fmla="*/ 0 w 151"/>
                    <a:gd name="T15" fmla="*/ 0 h 116"/>
                    <a:gd name="T16" fmla="*/ 0 w 151"/>
                    <a:gd name="T17" fmla="*/ 0 h 116"/>
                    <a:gd name="T18" fmla="*/ 0 w 151"/>
                    <a:gd name="T19" fmla="*/ 0 h 116"/>
                    <a:gd name="T20" fmla="*/ 0 w 151"/>
                    <a:gd name="T21" fmla="*/ 0 h 116"/>
                    <a:gd name="T22" fmla="*/ 0 w 151"/>
                    <a:gd name="T23" fmla="*/ 0 h 116"/>
                    <a:gd name="T24" fmla="*/ 0 w 151"/>
                    <a:gd name="T25" fmla="*/ 0 h 116"/>
                    <a:gd name="T26" fmla="*/ 0 w 151"/>
                    <a:gd name="T27" fmla="*/ 0 h 116"/>
                    <a:gd name="T28" fmla="*/ 0 w 151"/>
                    <a:gd name="T29" fmla="*/ 0 h 116"/>
                    <a:gd name="T30" fmla="*/ 0 w 151"/>
                    <a:gd name="T31" fmla="*/ 0 h 116"/>
                    <a:gd name="T32" fmla="*/ 0 w 151"/>
                    <a:gd name="T33" fmla="*/ 0 h 116"/>
                    <a:gd name="T34" fmla="*/ 0 w 151"/>
                    <a:gd name="T35" fmla="*/ 0 h 116"/>
                    <a:gd name="T36" fmla="*/ 0 w 151"/>
                    <a:gd name="T37" fmla="*/ 0 h 116"/>
                    <a:gd name="T38" fmla="*/ 0 w 151"/>
                    <a:gd name="T39" fmla="*/ 0 h 116"/>
                    <a:gd name="T40" fmla="*/ 0 w 151"/>
                    <a:gd name="T41" fmla="*/ 0 h 116"/>
                    <a:gd name="T42" fmla="*/ 0 w 151"/>
                    <a:gd name="T43" fmla="*/ 0 h 116"/>
                    <a:gd name="T44" fmla="*/ 0 w 151"/>
                    <a:gd name="T45" fmla="*/ 0 h 116"/>
                    <a:gd name="T46" fmla="*/ 0 w 151"/>
                    <a:gd name="T47" fmla="*/ 0 h 116"/>
                    <a:gd name="T48" fmla="*/ 0 w 151"/>
                    <a:gd name="T49" fmla="*/ 0 h 116"/>
                    <a:gd name="T50" fmla="*/ 0 w 151"/>
                    <a:gd name="T51" fmla="*/ 0 h 116"/>
                    <a:gd name="T52" fmla="*/ 0 w 151"/>
                    <a:gd name="T53" fmla="*/ 0 h 116"/>
                    <a:gd name="T54" fmla="*/ 0 w 151"/>
                    <a:gd name="T55" fmla="*/ 0 h 116"/>
                    <a:gd name="T56" fmla="*/ 0 w 151"/>
                    <a:gd name="T57" fmla="*/ 0 h 116"/>
                    <a:gd name="T58" fmla="*/ 0 w 151"/>
                    <a:gd name="T59" fmla="*/ 0 h 116"/>
                    <a:gd name="T60" fmla="*/ 0 w 151"/>
                    <a:gd name="T61" fmla="*/ 0 h 116"/>
                    <a:gd name="T62" fmla="*/ 0 w 151"/>
                    <a:gd name="T63" fmla="*/ 0 h 116"/>
                    <a:gd name="T64" fmla="*/ 0 w 151"/>
                    <a:gd name="T65" fmla="*/ 0 h 116"/>
                    <a:gd name="T66" fmla="*/ 0 w 151"/>
                    <a:gd name="T67" fmla="*/ 0 h 116"/>
                    <a:gd name="T68" fmla="*/ 0 w 151"/>
                    <a:gd name="T69" fmla="*/ 0 h 116"/>
                    <a:gd name="T70" fmla="*/ 0 w 151"/>
                    <a:gd name="T71" fmla="*/ 0 h 116"/>
                    <a:gd name="T72" fmla="*/ 0 w 151"/>
                    <a:gd name="T73" fmla="*/ 0 h 116"/>
                    <a:gd name="T74" fmla="*/ 0 w 151"/>
                    <a:gd name="T75" fmla="*/ 0 h 116"/>
                    <a:gd name="T76" fmla="*/ 0 w 151"/>
                    <a:gd name="T77" fmla="*/ 0 h 116"/>
                    <a:gd name="T78" fmla="*/ 0 w 151"/>
                    <a:gd name="T79" fmla="*/ 0 h 116"/>
                    <a:gd name="T80" fmla="*/ 0 w 151"/>
                    <a:gd name="T81" fmla="*/ 0 h 116"/>
                    <a:gd name="T82" fmla="*/ 0 w 151"/>
                    <a:gd name="T83" fmla="*/ 0 h 116"/>
                    <a:gd name="T84" fmla="*/ 0 w 151"/>
                    <a:gd name="T85" fmla="*/ 0 h 116"/>
                    <a:gd name="T86" fmla="*/ 0 w 151"/>
                    <a:gd name="T87" fmla="*/ 0 h 116"/>
                    <a:gd name="T88" fmla="*/ 0 w 151"/>
                    <a:gd name="T89" fmla="*/ 0 h 116"/>
                    <a:gd name="T90" fmla="*/ 0 w 151"/>
                    <a:gd name="T91" fmla="*/ 0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6"/>
                    <a:gd name="T140" fmla="*/ 151 w 151"/>
                    <a:gd name="T141" fmla="*/ 116 h 11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6">
                      <a:moveTo>
                        <a:pt x="28" y="0"/>
                      </a:moveTo>
                      <a:lnTo>
                        <a:pt x="22" y="0"/>
                      </a:lnTo>
                      <a:lnTo>
                        <a:pt x="18" y="2"/>
                      </a:lnTo>
                      <a:lnTo>
                        <a:pt x="14" y="6"/>
                      </a:lnTo>
                      <a:lnTo>
                        <a:pt x="12" y="12"/>
                      </a:lnTo>
                      <a:lnTo>
                        <a:pt x="0" y="84"/>
                      </a:lnTo>
                      <a:lnTo>
                        <a:pt x="0" y="88"/>
                      </a:lnTo>
                      <a:lnTo>
                        <a:pt x="4" y="94"/>
                      </a:lnTo>
                      <a:lnTo>
                        <a:pt x="6" y="96"/>
                      </a:lnTo>
                      <a:lnTo>
                        <a:pt x="12" y="98"/>
                      </a:lnTo>
                      <a:lnTo>
                        <a:pt x="124" y="116"/>
                      </a:lnTo>
                      <a:lnTo>
                        <a:pt x="130" y="116"/>
                      </a:lnTo>
                      <a:lnTo>
                        <a:pt x="136" y="114"/>
                      </a:lnTo>
                      <a:lnTo>
                        <a:pt x="137" y="110"/>
                      </a:lnTo>
                      <a:lnTo>
                        <a:pt x="139" y="106"/>
                      </a:lnTo>
                      <a:lnTo>
                        <a:pt x="151" y="34"/>
                      </a:lnTo>
                      <a:lnTo>
                        <a:pt x="151" y="28"/>
                      </a:lnTo>
                      <a:lnTo>
                        <a:pt x="149" y="22"/>
                      </a:lnTo>
                      <a:lnTo>
                        <a:pt x="145" y="20"/>
                      </a:lnTo>
                      <a:lnTo>
                        <a:pt x="139" y="18"/>
                      </a:lnTo>
                      <a:lnTo>
                        <a:pt x="28" y="0"/>
                      </a:lnTo>
                      <a:close/>
                      <a:moveTo>
                        <a:pt x="122" y="42"/>
                      </a:moveTo>
                      <a:lnTo>
                        <a:pt x="120" y="54"/>
                      </a:lnTo>
                      <a:lnTo>
                        <a:pt x="120" y="64"/>
                      </a:lnTo>
                      <a:lnTo>
                        <a:pt x="118" y="76"/>
                      </a:lnTo>
                      <a:lnTo>
                        <a:pt x="116" y="88"/>
                      </a:lnTo>
                      <a:lnTo>
                        <a:pt x="108" y="86"/>
                      </a:lnTo>
                      <a:lnTo>
                        <a:pt x="98" y="84"/>
                      </a:lnTo>
                      <a:lnTo>
                        <a:pt x="86" y="82"/>
                      </a:lnTo>
                      <a:lnTo>
                        <a:pt x="74" y="80"/>
                      </a:lnTo>
                      <a:lnTo>
                        <a:pt x="60" y="78"/>
                      </a:lnTo>
                      <a:lnTo>
                        <a:pt x="48" y="76"/>
                      </a:lnTo>
                      <a:lnTo>
                        <a:pt x="38" y="76"/>
                      </a:lnTo>
                      <a:lnTo>
                        <a:pt x="30" y="74"/>
                      </a:lnTo>
                      <a:lnTo>
                        <a:pt x="32" y="62"/>
                      </a:lnTo>
                      <a:lnTo>
                        <a:pt x="34" y="52"/>
                      </a:lnTo>
                      <a:lnTo>
                        <a:pt x="36" y="40"/>
                      </a:lnTo>
                      <a:lnTo>
                        <a:pt x="38" y="30"/>
                      </a:lnTo>
                      <a:lnTo>
                        <a:pt x="46" y="32"/>
                      </a:lnTo>
                      <a:lnTo>
                        <a:pt x="56" y="32"/>
                      </a:lnTo>
                      <a:lnTo>
                        <a:pt x="68" y="34"/>
                      </a:lnTo>
                      <a:lnTo>
                        <a:pt x="80" y="36"/>
                      </a:lnTo>
                      <a:lnTo>
                        <a:pt x="92" y="38"/>
                      </a:lnTo>
                      <a:lnTo>
                        <a:pt x="104" y="40"/>
                      </a:lnTo>
                      <a:lnTo>
                        <a:pt x="114" y="40"/>
                      </a:lnTo>
                      <a:lnTo>
                        <a:pt x="12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4" name="Freeform 17"/>
                <p:cNvSpPr>
                  <a:spLocks noEditPoints="1"/>
                </p:cNvSpPr>
                <p:nvPr/>
              </p:nvSpPr>
              <p:spPr bwMode="auto">
                <a:xfrm>
                  <a:off x="5182" y="1117"/>
                  <a:ext cx="60" cy="48"/>
                </a:xfrm>
                <a:custGeom>
                  <a:avLst/>
                  <a:gdLst>
                    <a:gd name="T0" fmla="*/ 0 w 149"/>
                    <a:gd name="T1" fmla="*/ 0 h 118"/>
                    <a:gd name="T2" fmla="*/ 0 w 149"/>
                    <a:gd name="T3" fmla="*/ 0 h 118"/>
                    <a:gd name="T4" fmla="*/ 0 w 149"/>
                    <a:gd name="T5" fmla="*/ 0 h 118"/>
                    <a:gd name="T6" fmla="*/ 0 w 149"/>
                    <a:gd name="T7" fmla="*/ 0 h 118"/>
                    <a:gd name="T8" fmla="*/ 0 w 149"/>
                    <a:gd name="T9" fmla="*/ 0 h 118"/>
                    <a:gd name="T10" fmla="*/ 0 w 149"/>
                    <a:gd name="T11" fmla="*/ 0 h 118"/>
                    <a:gd name="T12" fmla="*/ 0 w 149"/>
                    <a:gd name="T13" fmla="*/ 0 h 118"/>
                    <a:gd name="T14" fmla="*/ 0 w 149"/>
                    <a:gd name="T15" fmla="*/ 0 h 118"/>
                    <a:gd name="T16" fmla="*/ 0 w 149"/>
                    <a:gd name="T17" fmla="*/ 0 h 118"/>
                    <a:gd name="T18" fmla="*/ 0 w 149"/>
                    <a:gd name="T19" fmla="*/ 0 h 118"/>
                    <a:gd name="T20" fmla="*/ 0 w 149"/>
                    <a:gd name="T21" fmla="*/ 0 h 118"/>
                    <a:gd name="T22" fmla="*/ 0 w 149"/>
                    <a:gd name="T23" fmla="*/ 0 h 118"/>
                    <a:gd name="T24" fmla="*/ 0 w 149"/>
                    <a:gd name="T25" fmla="*/ 0 h 118"/>
                    <a:gd name="T26" fmla="*/ 0 w 149"/>
                    <a:gd name="T27" fmla="*/ 0 h 118"/>
                    <a:gd name="T28" fmla="*/ 0 w 149"/>
                    <a:gd name="T29" fmla="*/ 0 h 118"/>
                    <a:gd name="T30" fmla="*/ 0 w 149"/>
                    <a:gd name="T31" fmla="*/ 0 h 118"/>
                    <a:gd name="T32" fmla="*/ 0 w 149"/>
                    <a:gd name="T33" fmla="*/ 0 h 118"/>
                    <a:gd name="T34" fmla="*/ 0 w 149"/>
                    <a:gd name="T35" fmla="*/ 0 h 118"/>
                    <a:gd name="T36" fmla="*/ 0 w 149"/>
                    <a:gd name="T37" fmla="*/ 0 h 118"/>
                    <a:gd name="T38" fmla="*/ 0 w 149"/>
                    <a:gd name="T39" fmla="*/ 0 h 118"/>
                    <a:gd name="T40" fmla="*/ 0 w 149"/>
                    <a:gd name="T41" fmla="*/ 0 h 118"/>
                    <a:gd name="T42" fmla="*/ 0 w 149"/>
                    <a:gd name="T43" fmla="*/ 0 h 118"/>
                    <a:gd name="T44" fmla="*/ 0 w 149"/>
                    <a:gd name="T45" fmla="*/ 0 h 118"/>
                    <a:gd name="T46" fmla="*/ 0 w 149"/>
                    <a:gd name="T47" fmla="*/ 0 h 118"/>
                    <a:gd name="T48" fmla="*/ 0 w 149"/>
                    <a:gd name="T49" fmla="*/ 0 h 118"/>
                    <a:gd name="T50" fmla="*/ 0 w 149"/>
                    <a:gd name="T51" fmla="*/ 0 h 118"/>
                    <a:gd name="T52" fmla="*/ 0 w 149"/>
                    <a:gd name="T53" fmla="*/ 0 h 118"/>
                    <a:gd name="T54" fmla="*/ 0 w 149"/>
                    <a:gd name="T55" fmla="*/ 0 h 118"/>
                    <a:gd name="T56" fmla="*/ 0 w 149"/>
                    <a:gd name="T57" fmla="*/ 0 h 118"/>
                    <a:gd name="T58" fmla="*/ 0 w 149"/>
                    <a:gd name="T59" fmla="*/ 0 h 118"/>
                    <a:gd name="T60" fmla="*/ 0 w 149"/>
                    <a:gd name="T61" fmla="*/ 0 h 118"/>
                    <a:gd name="T62" fmla="*/ 0 w 149"/>
                    <a:gd name="T63" fmla="*/ 0 h 118"/>
                    <a:gd name="T64" fmla="*/ 0 w 149"/>
                    <a:gd name="T65" fmla="*/ 0 h 118"/>
                    <a:gd name="T66" fmla="*/ 0 w 149"/>
                    <a:gd name="T67" fmla="*/ 0 h 118"/>
                    <a:gd name="T68" fmla="*/ 0 w 149"/>
                    <a:gd name="T69" fmla="*/ 0 h 118"/>
                    <a:gd name="T70" fmla="*/ 0 w 149"/>
                    <a:gd name="T71" fmla="*/ 0 h 118"/>
                    <a:gd name="T72" fmla="*/ 0 w 149"/>
                    <a:gd name="T73" fmla="*/ 0 h 118"/>
                    <a:gd name="T74" fmla="*/ 0 w 149"/>
                    <a:gd name="T75" fmla="*/ 0 h 118"/>
                    <a:gd name="T76" fmla="*/ 0 w 149"/>
                    <a:gd name="T77" fmla="*/ 0 h 118"/>
                    <a:gd name="T78" fmla="*/ 0 w 149"/>
                    <a:gd name="T79" fmla="*/ 0 h 118"/>
                    <a:gd name="T80" fmla="*/ 0 w 149"/>
                    <a:gd name="T81" fmla="*/ 0 h 118"/>
                    <a:gd name="T82" fmla="*/ 0 w 149"/>
                    <a:gd name="T83" fmla="*/ 0 h 118"/>
                    <a:gd name="T84" fmla="*/ 0 w 149"/>
                    <a:gd name="T85" fmla="*/ 0 h 118"/>
                    <a:gd name="T86" fmla="*/ 0 w 149"/>
                    <a:gd name="T87" fmla="*/ 0 h 118"/>
                    <a:gd name="T88" fmla="*/ 0 w 149"/>
                    <a:gd name="T89" fmla="*/ 0 h 118"/>
                    <a:gd name="T90" fmla="*/ 0 w 149"/>
                    <a:gd name="T91" fmla="*/ 0 h 1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9"/>
                    <a:gd name="T139" fmla="*/ 0 h 118"/>
                    <a:gd name="T140" fmla="*/ 149 w 149"/>
                    <a:gd name="T141" fmla="*/ 118 h 1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9" h="118">
                      <a:moveTo>
                        <a:pt x="26" y="0"/>
                      </a:moveTo>
                      <a:lnTo>
                        <a:pt x="22" y="0"/>
                      </a:lnTo>
                      <a:lnTo>
                        <a:pt x="16" y="2"/>
                      </a:lnTo>
                      <a:lnTo>
                        <a:pt x="12" y="6"/>
                      </a:lnTo>
                      <a:lnTo>
                        <a:pt x="10" y="12"/>
                      </a:lnTo>
                      <a:lnTo>
                        <a:pt x="0" y="84"/>
                      </a:lnTo>
                      <a:lnTo>
                        <a:pt x="0" y="90"/>
                      </a:lnTo>
                      <a:lnTo>
                        <a:pt x="2" y="94"/>
                      </a:lnTo>
                      <a:lnTo>
                        <a:pt x="6" y="98"/>
                      </a:lnTo>
                      <a:lnTo>
                        <a:pt x="10" y="100"/>
                      </a:lnTo>
                      <a:lnTo>
                        <a:pt x="124" y="118"/>
                      </a:lnTo>
                      <a:lnTo>
                        <a:pt x="127" y="118"/>
                      </a:lnTo>
                      <a:lnTo>
                        <a:pt x="133" y="114"/>
                      </a:lnTo>
                      <a:lnTo>
                        <a:pt x="137" y="112"/>
                      </a:lnTo>
                      <a:lnTo>
                        <a:pt x="139" y="106"/>
                      </a:lnTo>
                      <a:lnTo>
                        <a:pt x="149" y="34"/>
                      </a:lnTo>
                      <a:lnTo>
                        <a:pt x="149" y="28"/>
                      </a:lnTo>
                      <a:lnTo>
                        <a:pt x="147" y="24"/>
                      </a:lnTo>
                      <a:lnTo>
                        <a:pt x="143" y="20"/>
                      </a:lnTo>
                      <a:lnTo>
                        <a:pt x="139" y="18"/>
                      </a:lnTo>
                      <a:lnTo>
                        <a:pt x="26" y="0"/>
                      </a:lnTo>
                      <a:close/>
                      <a:moveTo>
                        <a:pt x="122" y="44"/>
                      </a:moveTo>
                      <a:lnTo>
                        <a:pt x="120" y="54"/>
                      </a:lnTo>
                      <a:lnTo>
                        <a:pt x="118" y="66"/>
                      </a:lnTo>
                      <a:lnTo>
                        <a:pt x="116" y="78"/>
                      </a:lnTo>
                      <a:lnTo>
                        <a:pt x="114" y="88"/>
                      </a:lnTo>
                      <a:lnTo>
                        <a:pt x="106" y="86"/>
                      </a:lnTo>
                      <a:lnTo>
                        <a:pt x="96" y="86"/>
                      </a:lnTo>
                      <a:lnTo>
                        <a:pt x="84" y="84"/>
                      </a:lnTo>
                      <a:lnTo>
                        <a:pt x="72" y="82"/>
                      </a:lnTo>
                      <a:lnTo>
                        <a:pt x="60" y="80"/>
                      </a:lnTo>
                      <a:lnTo>
                        <a:pt x="48" y="78"/>
                      </a:lnTo>
                      <a:lnTo>
                        <a:pt x="36" y="76"/>
                      </a:lnTo>
                      <a:lnTo>
                        <a:pt x="28" y="74"/>
                      </a:lnTo>
                      <a:lnTo>
                        <a:pt x="30" y="64"/>
                      </a:lnTo>
                      <a:lnTo>
                        <a:pt x="32" y="52"/>
                      </a:lnTo>
                      <a:lnTo>
                        <a:pt x="34" y="40"/>
                      </a:lnTo>
                      <a:lnTo>
                        <a:pt x="36" y="30"/>
                      </a:lnTo>
                      <a:lnTo>
                        <a:pt x="44" y="32"/>
                      </a:lnTo>
                      <a:lnTo>
                        <a:pt x="54" y="32"/>
                      </a:lnTo>
                      <a:lnTo>
                        <a:pt x="66" y="34"/>
                      </a:lnTo>
                      <a:lnTo>
                        <a:pt x="78" y="36"/>
                      </a:lnTo>
                      <a:lnTo>
                        <a:pt x="90" y="38"/>
                      </a:lnTo>
                      <a:lnTo>
                        <a:pt x="102" y="40"/>
                      </a:lnTo>
                      <a:lnTo>
                        <a:pt x="114" y="42"/>
                      </a:lnTo>
                      <a:lnTo>
                        <a:pt x="122"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5" name="Freeform 18"/>
                <p:cNvSpPr>
                  <a:spLocks noEditPoints="1"/>
                </p:cNvSpPr>
                <p:nvPr/>
              </p:nvSpPr>
              <p:spPr bwMode="auto">
                <a:xfrm>
                  <a:off x="5249" y="1128"/>
                  <a:ext cx="62" cy="47"/>
                </a:xfrm>
                <a:custGeom>
                  <a:avLst/>
                  <a:gdLst>
                    <a:gd name="T0" fmla="*/ 0 w 151"/>
                    <a:gd name="T1" fmla="*/ 0 h 115"/>
                    <a:gd name="T2" fmla="*/ 0 w 151"/>
                    <a:gd name="T3" fmla="*/ 0 h 115"/>
                    <a:gd name="T4" fmla="*/ 0 w 151"/>
                    <a:gd name="T5" fmla="*/ 0 h 115"/>
                    <a:gd name="T6" fmla="*/ 0 w 151"/>
                    <a:gd name="T7" fmla="*/ 0 h 115"/>
                    <a:gd name="T8" fmla="*/ 0 w 151"/>
                    <a:gd name="T9" fmla="*/ 0 h 115"/>
                    <a:gd name="T10" fmla="*/ 0 w 151"/>
                    <a:gd name="T11" fmla="*/ 0 h 115"/>
                    <a:gd name="T12" fmla="*/ 0 w 151"/>
                    <a:gd name="T13" fmla="*/ 0 h 115"/>
                    <a:gd name="T14" fmla="*/ 0 w 151"/>
                    <a:gd name="T15" fmla="*/ 0 h 115"/>
                    <a:gd name="T16" fmla="*/ 0 w 151"/>
                    <a:gd name="T17" fmla="*/ 0 h 115"/>
                    <a:gd name="T18" fmla="*/ 0 w 151"/>
                    <a:gd name="T19" fmla="*/ 0 h 115"/>
                    <a:gd name="T20" fmla="*/ 0 w 151"/>
                    <a:gd name="T21" fmla="*/ 0 h 115"/>
                    <a:gd name="T22" fmla="*/ 0 w 151"/>
                    <a:gd name="T23" fmla="*/ 0 h 115"/>
                    <a:gd name="T24" fmla="*/ 0 w 151"/>
                    <a:gd name="T25" fmla="*/ 0 h 115"/>
                    <a:gd name="T26" fmla="*/ 0 w 151"/>
                    <a:gd name="T27" fmla="*/ 0 h 115"/>
                    <a:gd name="T28" fmla="*/ 0 w 151"/>
                    <a:gd name="T29" fmla="*/ 0 h 115"/>
                    <a:gd name="T30" fmla="*/ 0 w 151"/>
                    <a:gd name="T31" fmla="*/ 0 h 115"/>
                    <a:gd name="T32" fmla="*/ 0 w 151"/>
                    <a:gd name="T33" fmla="*/ 0 h 115"/>
                    <a:gd name="T34" fmla="*/ 0 w 151"/>
                    <a:gd name="T35" fmla="*/ 0 h 115"/>
                    <a:gd name="T36" fmla="*/ 0 w 151"/>
                    <a:gd name="T37" fmla="*/ 0 h 115"/>
                    <a:gd name="T38" fmla="*/ 0 w 151"/>
                    <a:gd name="T39" fmla="*/ 0 h 115"/>
                    <a:gd name="T40" fmla="*/ 0 w 151"/>
                    <a:gd name="T41" fmla="*/ 0 h 115"/>
                    <a:gd name="T42" fmla="*/ 0 w 151"/>
                    <a:gd name="T43" fmla="*/ 0 h 115"/>
                    <a:gd name="T44" fmla="*/ 0 w 151"/>
                    <a:gd name="T45" fmla="*/ 0 h 115"/>
                    <a:gd name="T46" fmla="*/ 0 w 151"/>
                    <a:gd name="T47" fmla="*/ 0 h 115"/>
                    <a:gd name="T48" fmla="*/ 0 w 151"/>
                    <a:gd name="T49" fmla="*/ 0 h 115"/>
                    <a:gd name="T50" fmla="*/ 0 w 151"/>
                    <a:gd name="T51" fmla="*/ 0 h 115"/>
                    <a:gd name="T52" fmla="*/ 0 w 151"/>
                    <a:gd name="T53" fmla="*/ 0 h 115"/>
                    <a:gd name="T54" fmla="*/ 0 w 151"/>
                    <a:gd name="T55" fmla="*/ 0 h 115"/>
                    <a:gd name="T56" fmla="*/ 0 w 151"/>
                    <a:gd name="T57" fmla="*/ 0 h 115"/>
                    <a:gd name="T58" fmla="*/ 0 w 151"/>
                    <a:gd name="T59" fmla="*/ 0 h 115"/>
                    <a:gd name="T60" fmla="*/ 0 w 151"/>
                    <a:gd name="T61" fmla="*/ 0 h 115"/>
                    <a:gd name="T62" fmla="*/ 0 w 151"/>
                    <a:gd name="T63" fmla="*/ 0 h 115"/>
                    <a:gd name="T64" fmla="*/ 0 w 151"/>
                    <a:gd name="T65" fmla="*/ 0 h 115"/>
                    <a:gd name="T66" fmla="*/ 0 w 151"/>
                    <a:gd name="T67" fmla="*/ 0 h 115"/>
                    <a:gd name="T68" fmla="*/ 0 w 151"/>
                    <a:gd name="T69" fmla="*/ 0 h 115"/>
                    <a:gd name="T70" fmla="*/ 0 w 151"/>
                    <a:gd name="T71" fmla="*/ 0 h 115"/>
                    <a:gd name="T72" fmla="*/ 0 w 151"/>
                    <a:gd name="T73" fmla="*/ 0 h 115"/>
                    <a:gd name="T74" fmla="*/ 0 w 151"/>
                    <a:gd name="T75" fmla="*/ 0 h 115"/>
                    <a:gd name="T76" fmla="*/ 0 w 151"/>
                    <a:gd name="T77" fmla="*/ 0 h 115"/>
                    <a:gd name="T78" fmla="*/ 0 w 151"/>
                    <a:gd name="T79" fmla="*/ 0 h 115"/>
                    <a:gd name="T80" fmla="*/ 0 w 151"/>
                    <a:gd name="T81" fmla="*/ 0 h 115"/>
                    <a:gd name="T82" fmla="*/ 0 w 151"/>
                    <a:gd name="T83" fmla="*/ 0 h 115"/>
                    <a:gd name="T84" fmla="*/ 0 w 151"/>
                    <a:gd name="T85" fmla="*/ 0 h 115"/>
                    <a:gd name="T86" fmla="*/ 0 w 151"/>
                    <a:gd name="T87" fmla="*/ 0 h 115"/>
                    <a:gd name="T88" fmla="*/ 0 w 151"/>
                    <a:gd name="T89" fmla="*/ 0 h 115"/>
                    <a:gd name="T90" fmla="*/ 0 w 151"/>
                    <a:gd name="T91" fmla="*/ 0 h 11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5"/>
                    <a:gd name="T140" fmla="*/ 151 w 151"/>
                    <a:gd name="T141" fmla="*/ 115 h 11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5">
                      <a:moveTo>
                        <a:pt x="28" y="0"/>
                      </a:moveTo>
                      <a:lnTo>
                        <a:pt x="22" y="0"/>
                      </a:lnTo>
                      <a:lnTo>
                        <a:pt x="18" y="2"/>
                      </a:lnTo>
                      <a:lnTo>
                        <a:pt x="14" y="6"/>
                      </a:lnTo>
                      <a:lnTo>
                        <a:pt x="12" y="10"/>
                      </a:lnTo>
                      <a:lnTo>
                        <a:pt x="0" y="82"/>
                      </a:lnTo>
                      <a:lnTo>
                        <a:pt x="0" y="88"/>
                      </a:lnTo>
                      <a:lnTo>
                        <a:pt x="2" y="92"/>
                      </a:lnTo>
                      <a:lnTo>
                        <a:pt x="6" y="96"/>
                      </a:lnTo>
                      <a:lnTo>
                        <a:pt x="12" y="98"/>
                      </a:lnTo>
                      <a:lnTo>
                        <a:pt x="123" y="115"/>
                      </a:lnTo>
                      <a:lnTo>
                        <a:pt x="129" y="115"/>
                      </a:lnTo>
                      <a:lnTo>
                        <a:pt x="133" y="113"/>
                      </a:lnTo>
                      <a:lnTo>
                        <a:pt x="137" y="109"/>
                      </a:lnTo>
                      <a:lnTo>
                        <a:pt x="139" y="106"/>
                      </a:lnTo>
                      <a:lnTo>
                        <a:pt x="151" y="34"/>
                      </a:lnTo>
                      <a:lnTo>
                        <a:pt x="151" y="28"/>
                      </a:lnTo>
                      <a:lnTo>
                        <a:pt x="149" y="22"/>
                      </a:lnTo>
                      <a:lnTo>
                        <a:pt x="145" y="20"/>
                      </a:lnTo>
                      <a:lnTo>
                        <a:pt x="139" y="18"/>
                      </a:lnTo>
                      <a:lnTo>
                        <a:pt x="28" y="0"/>
                      </a:lnTo>
                      <a:close/>
                      <a:moveTo>
                        <a:pt x="121" y="42"/>
                      </a:moveTo>
                      <a:lnTo>
                        <a:pt x="119" y="54"/>
                      </a:lnTo>
                      <a:lnTo>
                        <a:pt x="117" y="64"/>
                      </a:lnTo>
                      <a:lnTo>
                        <a:pt x="115" y="76"/>
                      </a:lnTo>
                      <a:lnTo>
                        <a:pt x="113" y="86"/>
                      </a:lnTo>
                      <a:lnTo>
                        <a:pt x="106" y="84"/>
                      </a:lnTo>
                      <a:lnTo>
                        <a:pt x="96" y="84"/>
                      </a:lnTo>
                      <a:lnTo>
                        <a:pt x="84" y="82"/>
                      </a:lnTo>
                      <a:lnTo>
                        <a:pt x="72" y="80"/>
                      </a:lnTo>
                      <a:lnTo>
                        <a:pt x="60" y="78"/>
                      </a:lnTo>
                      <a:lnTo>
                        <a:pt x="48" y="76"/>
                      </a:lnTo>
                      <a:lnTo>
                        <a:pt x="38" y="76"/>
                      </a:lnTo>
                      <a:lnTo>
                        <a:pt x="30" y="74"/>
                      </a:lnTo>
                      <a:lnTo>
                        <a:pt x="32" y="62"/>
                      </a:lnTo>
                      <a:lnTo>
                        <a:pt x="34" y="50"/>
                      </a:lnTo>
                      <a:lnTo>
                        <a:pt x="34" y="40"/>
                      </a:lnTo>
                      <a:lnTo>
                        <a:pt x="36" y="28"/>
                      </a:lnTo>
                      <a:lnTo>
                        <a:pt x="44" y="30"/>
                      </a:lnTo>
                      <a:lnTo>
                        <a:pt x="56" y="32"/>
                      </a:lnTo>
                      <a:lnTo>
                        <a:pt x="68" y="34"/>
                      </a:lnTo>
                      <a:lnTo>
                        <a:pt x="80" y="36"/>
                      </a:lnTo>
                      <a:lnTo>
                        <a:pt x="92" y="38"/>
                      </a:lnTo>
                      <a:lnTo>
                        <a:pt x="104" y="40"/>
                      </a:lnTo>
                      <a:lnTo>
                        <a:pt x="113" y="40"/>
                      </a:lnTo>
                      <a:lnTo>
                        <a:pt x="12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6" name="Freeform 19"/>
                <p:cNvSpPr>
                  <a:spLocks noEditPoints="1"/>
                </p:cNvSpPr>
                <p:nvPr/>
              </p:nvSpPr>
              <p:spPr bwMode="auto">
                <a:xfrm>
                  <a:off x="5105" y="1157"/>
                  <a:ext cx="61" cy="48"/>
                </a:xfrm>
                <a:custGeom>
                  <a:avLst/>
                  <a:gdLst>
                    <a:gd name="T0" fmla="*/ 0 w 152"/>
                    <a:gd name="T1" fmla="*/ 0 h 117"/>
                    <a:gd name="T2" fmla="*/ 0 w 152"/>
                    <a:gd name="T3" fmla="*/ 0 h 117"/>
                    <a:gd name="T4" fmla="*/ 0 w 152"/>
                    <a:gd name="T5" fmla="*/ 0 h 117"/>
                    <a:gd name="T6" fmla="*/ 0 w 152"/>
                    <a:gd name="T7" fmla="*/ 0 h 117"/>
                    <a:gd name="T8" fmla="*/ 0 w 152"/>
                    <a:gd name="T9" fmla="*/ 0 h 117"/>
                    <a:gd name="T10" fmla="*/ 0 w 152"/>
                    <a:gd name="T11" fmla="*/ 0 h 117"/>
                    <a:gd name="T12" fmla="*/ 0 w 152"/>
                    <a:gd name="T13" fmla="*/ 0 h 117"/>
                    <a:gd name="T14" fmla="*/ 0 w 152"/>
                    <a:gd name="T15" fmla="*/ 0 h 117"/>
                    <a:gd name="T16" fmla="*/ 0 w 152"/>
                    <a:gd name="T17" fmla="*/ 0 h 117"/>
                    <a:gd name="T18" fmla="*/ 0 w 152"/>
                    <a:gd name="T19" fmla="*/ 0 h 117"/>
                    <a:gd name="T20" fmla="*/ 0 w 152"/>
                    <a:gd name="T21" fmla="*/ 0 h 117"/>
                    <a:gd name="T22" fmla="*/ 0 w 152"/>
                    <a:gd name="T23" fmla="*/ 0 h 117"/>
                    <a:gd name="T24" fmla="*/ 0 w 152"/>
                    <a:gd name="T25" fmla="*/ 0 h 117"/>
                    <a:gd name="T26" fmla="*/ 0 w 152"/>
                    <a:gd name="T27" fmla="*/ 0 h 117"/>
                    <a:gd name="T28" fmla="*/ 0 w 152"/>
                    <a:gd name="T29" fmla="*/ 0 h 117"/>
                    <a:gd name="T30" fmla="*/ 0 w 152"/>
                    <a:gd name="T31" fmla="*/ 0 h 117"/>
                    <a:gd name="T32" fmla="*/ 0 w 152"/>
                    <a:gd name="T33" fmla="*/ 0 h 117"/>
                    <a:gd name="T34" fmla="*/ 0 w 152"/>
                    <a:gd name="T35" fmla="*/ 0 h 117"/>
                    <a:gd name="T36" fmla="*/ 0 w 152"/>
                    <a:gd name="T37" fmla="*/ 0 h 117"/>
                    <a:gd name="T38" fmla="*/ 0 w 152"/>
                    <a:gd name="T39" fmla="*/ 0 h 117"/>
                    <a:gd name="T40" fmla="*/ 0 w 152"/>
                    <a:gd name="T41" fmla="*/ 0 h 117"/>
                    <a:gd name="T42" fmla="*/ 0 w 152"/>
                    <a:gd name="T43" fmla="*/ 0 h 117"/>
                    <a:gd name="T44" fmla="*/ 0 w 152"/>
                    <a:gd name="T45" fmla="*/ 0 h 117"/>
                    <a:gd name="T46" fmla="*/ 0 w 152"/>
                    <a:gd name="T47" fmla="*/ 0 h 117"/>
                    <a:gd name="T48" fmla="*/ 0 w 152"/>
                    <a:gd name="T49" fmla="*/ 0 h 117"/>
                    <a:gd name="T50" fmla="*/ 0 w 152"/>
                    <a:gd name="T51" fmla="*/ 0 h 117"/>
                    <a:gd name="T52" fmla="*/ 0 w 152"/>
                    <a:gd name="T53" fmla="*/ 0 h 117"/>
                    <a:gd name="T54" fmla="*/ 0 w 152"/>
                    <a:gd name="T55" fmla="*/ 0 h 117"/>
                    <a:gd name="T56" fmla="*/ 0 w 152"/>
                    <a:gd name="T57" fmla="*/ 0 h 117"/>
                    <a:gd name="T58" fmla="*/ 0 w 152"/>
                    <a:gd name="T59" fmla="*/ 0 h 117"/>
                    <a:gd name="T60" fmla="*/ 0 w 152"/>
                    <a:gd name="T61" fmla="*/ 0 h 117"/>
                    <a:gd name="T62" fmla="*/ 0 w 152"/>
                    <a:gd name="T63" fmla="*/ 0 h 117"/>
                    <a:gd name="T64" fmla="*/ 0 w 152"/>
                    <a:gd name="T65" fmla="*/ 0 h 117"/>
                    <a:gd name="T66" fmla="*/ 0 w 152"/>
                    <a:gd name="T67" fmla="*/ 0 h 117"/>
                    <a:gd name="T68" fmla="*/ 0 w 152"/>
                    <a:gd name="T69" fmla="*/ 0 h 117"/>
                    <a:gd name="T70" fmla="*/ 0 w 152"/>
                    <a:gd name="T71" fmla="*/ 0 h 117"/>
                    <a:gd name="T72" fmla="*/ 0 w 152"/>
                    <a:gd name="T73" fmla="*/ 0 h 117"/>
                    <a:gd name="T74" fmla="*/ 0 w 152"/>
                    <a:gd name="T75" fmla="*/ 0 h 117"/>
                    <a:gd name="T76" fmla="*/ 0 w 152"/>
                    <a:gd name="T77" fmla="*/ 0 h 117"/>
                    <a:gd name="T78" fmla="*/ 0 w 152"/>
                    <a:gd name="T79" fmla="*/ 0 h 117"/>
                    <a:gd name="T80" fmla="*/ 0 w 152"/>
                    <a:gd name="T81" fmla="*/ 0 h 117"/>
                    <a:gd name="T82" fmla="*/ 0 w 152"/>
                    <a:gd name="T83" fmla="*/ 0 h 117"/>
                    <a:gd name="T84" fmla="*/ 0 w 152"/>
                    <a:gd name="T85" fmla="*/ 0 h 117"/>
                    <a:gd name="T86" fmla="*/ 0 w 152"/>
                    <a:gd name="T87" fmla="*/ 0 h 117"/>
                    <a:gd name="T88" fmla="*/ 0 w 152"/>
                    <a:gd name="T89" fmla="*/ 0 h 117"/>
                    <a:gd name="T90" fmla="*/ 0 w 152"/>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117"/>
                    <a:gd name="T140" fmla="*/ 152 w 152"/>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117">
                      <a:moveTo>
                        <a:pt x="28" y="0"/>
                      </a:moveTo>
                      <a:lnTo>
                        <a:pt x="22" y="0"/>
                      </a:lnTo>
                      <a:lnTo>
                        <a:pt x="18" y="2"/>
                      </a:lnTo>
                      <a:lnTo>
                        <a:pt x="14" y="6"/>
                      </a:lnTo>
                      <a:lnTo>
                        <a:pt x="12" y="12"/>
                      </a:lnTo>
                      <a:lnTo>
                        <a:pt x="0" y="83"/>
                      </a:lnTo>
                      <a:lnTo>
                        <a:pt x="0" y="87"/>
                      </a:lnTo>
                      <a:lnTo>
                        <a:pt x="4" y="93"/>
                      </a:lnTo>
                      <a:lnTo>
                        <a:pt x="6" y="97"/>
                      </a:lnTo>
                      <a:lnTo>
                        <a:pt x="12" y="99"/>
                      </a:lnTo>
                      <a:lnTo>
                        <a:pt x="124" y="117"/>
                      </a:lnTo>
                      <a:lnTo>
                        <a:pt x="130" y="117"/>
                      </a:lnTo>
                      <a:lnTo>
                        <a:pt x="136" y="113"/>
                      </a:lnTo>
                      <a:lnTo>
                        <a:pt x="138" y="111"/>
                      </a:lnTo>
                      <a:lnTo>
                        <a:pt x="140" y="105"/>
                      </a:lnTo>
                      <a:lnTo>
                        <a:pt x="152" y="34"/>
                      </a:lnTo>
                      <a:lnTo>
                        <a:pt x="152" y="28"/>
                      </a:lnTo>
                      <a:lnTo>
                        <a:pt x="150" y="24"/>
                      </a:lnTo>
                      <a:lnTo>
                        <a:pt x="146" y="20"/>
                      </a:lnTo>
                      <a:lnTo>
                        <a:pt x="140" y="18"/>
                      </a:lnTo>
                      <a:lnTo>
                        <a:pt x="28" y="0"/>
                      </a:lnTo>
                      <a:close/>
                      <a:moveTo>
                        <a:pt x="122" y="43"/>
                      </a:moveTo>
                      <a:lnTo>
                        <a:pt x="120" y="53"/>
                      </a:lnTo>
                      <a:lnTo>
                        <a:pt x="120" y="65"/>
                      </a:lnTo>
                      <a:lnTo>
                        <a:pt x="118" y="75"/>
                      </a:lnTo>
                      <a:lnTo>
                        <a:pt x="116" y="87"/>
                      </a:lnTo>
                      <a:lnTo>
                        <a:pt x="108" y="85"/>
                      </a:lnTo>
                      <a:lnTo>
                        <a:pt x="96" y="83"/>
                      </a:lnTo>
                      <a:lnTo>
                        <a:pt x="84" y="81"/>
                      </a:lnTo>
                      <a:lnTo>
                        <a:pt x="72" y="79"/>
                      </a:lnTo>
                      <a:lnTo>
                        <a:pt x="60" y="77"/>
                      </a:lnTo>
                      <a:lnTo>
                        <a:pt x="48" y="75"/>
                      </a:lnTo>
                      <a:lnTo>
                        <a:pt x="38" y="75"/>
                      </a:lnTo>
                      <a:lnTo>
                        <a:pt x="30" y="73"/>
                      </a:lnTo>
                      <a:lnTo>
                        <a:pt x="32" y="63"/>
                      </a:lnTo>
                      <a:lnTo>
                        <a:pt x="34" y="51"/>
                      </a:lnTo>
                      <a:lnTo>
                        <a:pt x="36" y="39"/>
                      </a:lnTo>
                      <a:lnTo>
                        <a:pt x="38" y="30"/>
                      </a:lnTo>
                      <a:lnTo>
                        <a:pt x="46" y="32"/>
                      </a:lnTo>
                      <a:lnTo>
                        <a:pt x="56" y="32"/>
                      </a:lnTo>
                      <a:lnTo>
                        <a:pt x="68" y="34"/>
                      </a:lnTo>
                      <a:lnTo>
                        <a:pt x="80" y="36"/>
                      </a:lnTo>
                      <a:lnTo>
                        <a:pt x="92" y="37"/>
                      </a:lnTo>
                      <a:lnTo>
                        <a:pt x="104" y="39"/>
                      </a:lnTo>
                      <a:lnTo>
                        <a:pt x="114" y="41"/>
                      </a:lnTo>
                      <a:lnTo>
                        <a:pt x="122"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7" name="Freeform 20"/>
                <p:cNvSpPr>
                  <a:spLocks noEditPoints="1"/>
                </p:cNvSpPr>
                <p:nvPr/>
              </p:nvSpPr>
              <p:spPr bwMode="auto">
                <a:xfrm>
                  <a:off x="5174" y="1168"/>
                  <a:ext cx="60" cy="47"/>
                </a:xfrm>
                <a:custGeom>
                  <a:avLst/>
                  <a:gdLst>
                    <a:gd name="T0" fmla="*/ 0 w 149"/>
                    <a:gd name="T1" fmla="*/ 0 h 117"/>
                    <a:gd name="T2" fmla="*/ 0 w 149"/>
                    <a:gd name="T3" fmla="*/ 0 h 117"/>
                    <a:gd name="T4" fmla="*/ 0 w 149"/>
                    <a:gd name="T5" fmla="*/ 0 h 117"/>
                    <a:gd name="T6" fmla="*/ 0 w 149"/>
                    <a:gd name="T7" fmla="*/ 0 h 117"/>
                    <a:gd name="T8" fmla="*/ 0 w 149"/>
                    <a:gd name="T9" fmla="*/ 0 h 117"/>
                    <a:gd name="T10" fmla="*/ 0 w 149"/>
                    <a:gd name="T11" fmla="*/ 0 h 117"/>
                    <a:gd name="T12" fmla="*/ 0 w 149"/>
                    <a:gd name="T13" fmla="*/ 0 h 117"/>
                    <a:gd name="T14" fmla="*/ 0 w 149"/>
                    <a:gd name="T15" fmla="*/ 0 h 117"/>
                    <a:gd name="T16" fmla="*/ 0 w 149"/>
                    <a:gd name="T17" fmla="*/ 0 h 117"/>
                    <a:gd name="T18" fmla="*/ 0 w 149"/>
                    <a:gd name="T19" fmla="*/ 0 h 117"/>
                    <a:gd name="T20" fmla="*/ 0 w 149"/>
                    <a:gd name="T21" fmla="*/ 0 h 117"/>
                    <a:gd name="T22" fmla="*/ 0 w 149"/>
                    <a:gd name="T23" fmla="*/ 0 h 117"/>
                    <a:gd name="T24" fmla="*/ 0 w 149"/>
                    <a:gd name="T25" fmla="*/ 0 h 117"/>
                    <a:gd name="T26" fmla="*/ 0 w 149"/>
                    <a:gd name="T27" fmla="*/ 0 h 117"/>
                    <a:gd name="T28" fmla="*/ 0 w 149"/>
                    <a:gd name="T29" fmla="*/ 0 h 117"/>
                    <a:gd name="T30" fmla="*/ 0 w 149"/>
                    <a:gd name="T31" fmla="*/ 0 h 117"/>
                    <a:gd name="T32" fmla="*/ 0 w 149"/>
                    <a:gd name="T33" fmla="*/ 0 h 117"/>
                    <a:gd name="T34" fmla="*/ 0 w 149"/>
                    <a:gd name="T35" fmla="*/ 0 h 117"/>
                    <a:gd name="T36" fmla="*/ 0 w 149"/>
                    <a:gd name="T37" fmla="*/ 0 h 117"/>
                    <a:gd name="T38" fmla="*/ 0 w 149"/>
                    <a:gd name="T39" fmla="*/ 0 h 117"/>
                    <a:gd name="T40" fmla="*/ 0 w 149"/>
                    <a:gd name="T41" fmla="*/ 0 h 117"/>
                    <a:gd name="T42" fmla="*/ 0 w 149"/>
                    <a:gd name="T43" fmla="*/ 0 h 117"/>
                    <a:gd name="T44" fmla="*/ 0 w 149"/>
                    <a:gd name="T45" fmla="*/ 0 h 117"/>
                    <a:gd name="T46" fmla="*/ 0 w 149"/>
                    <a:gd name="T47" fmla="*/ 0 h 117"/>
                    <a:gd name="T48" fmla="*/ 0 w 149"/>
                    <a:gd name="T49" fmla="*/ 0 h 117"/>
                    <a:gd name="T50" fmla="*/ 0 w 149"/>
                    <a:gd name="T51" fmla="*/ 0 h 117"/>
                    <a:gd name="T52" fmla="*/ 0 w 149"/>
                    <a:gd name="T53" fmla="*/ 0 h 117"/>
                    <a:gd name="T54" fmla="*/ 0 w 149"/>
                    <a:gd name="T55" fmla="*/ 0 h 117"/>
                    <a:gd name="T56" fmla="*/ 0 w 149"/>
                    <a:gd name="T57" fmla="*/ 0 h 117"/>
                    <a:gd name="T58" fmla="*/ 0 w 149"/>
                    <a:gd name="T59" fmla="*/ 0 h 117"/>
                    <a:gd name="T60" fmla="*/ 0 w 149"/>
                    <a:gd name="T61" fmla="*/ 0 h 117"/>
                    <a:gd name="T62" fmla="*/ 0 w 149"/>
                    <a:gd name="T63" fmla="*/ 0 h 117"/>
                    <a:gd name="T64" fmla="*/ 0 w 149"/>
                    <a:gd name="T65" fmla="*/ 0 h 117"/>
                    <a:gd name="T66" fmla="*/ 0 w 149"/>
                    <a:gd name="T67" fmla="*/ 0 h 117"/>
                    <a:gd name="T68" fmla="*/ 0 w 149"/>
                    <a:gd name="T69" fmla="*/ 0 h 117"/>
                    <a:gd name="T70" fmla="*/ 0 w 149"/>
                    <a:gd name="T71" fmla="*/ 0 h 117"/>
                    <a:gd name="T72" fmla="*/ 0 w 149"/>
                    <a:gd name="T73" fmla="*/ 0 h 117"/>
                    <a:gd name="T74" fmla="*/ 0 w 149"/>
                    <a:gd name="T75" fmla="*/ 0 h 117"/>
                    <a:gd name="T76" fmla="*/ 0 w 149"/>
                    <a:gd name="T77" fmla="*/ 0 h 117"/>
                    <a:gd name="T78" fmla="*/ 0 w 149"/>
                    <a:gd name="T79" fmla="*/ 0 h 117"/>
                    <a:gd name="T80" fmla="*/ 0 w 149"/>
                    <a:gd name="T81" fmla="*/ 0 h 117"/>
                    <a:gd name="T82" fmla="*/ 0 w 149"/>
                    <a:gd name="T83" fmla="*/ 0 h 117"/>
                    <a:gd name="T84" fmla="*/ 0 w 149"/>
                    <a:gd name="T85" fmla="*/ 0 h 117"/>
                    <a:gd name="T86" fmla="*/ 0 w 149"/>
                    <a:gd name="T87" fmla="*/ 0 h 117"/>
                    <a:gd name="T88" fmla="*/ 0 w 149"/>
                    <a:gd name="T89" fmla="*/ 0 h 117"/>
                    <a:gd name="T90" fmla="*/ 0 w 149"/>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9"/>
                    <a:gd name="T139" fmla="*/ 0 h 117"/>
                    <a:gd name="T140" fmla="*/ 149 w 149"/>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9" h="117">
                      <a:moveTo>
                        <a:pt x="26" y="0"/>
                      </a:moveTo>
                      <a:lnTo>
                        <a:pt x="20" y="0"/>
                      </a:lnTo>
                      <a:lnTo>
                        <a:pt x="16" y="2"/>
                      </a:lnTo>
                      <a:lnTo>
                        <a:pt x="12" y="6"/>
                      </a:lnTo>
                      <a:lnTo>
                        <a:pt x="10" y="11"/>
                      </a:lnTo>
                      <a:lnTo>
                        <a:pt x="0" y="83"/>
                      </a:lnTo>
                      <a:lnTo>
                        <a:pt x="0" y="89"/>
                      </a:lnTo>
                      <a:lnTo>
                        <a:pt x="2" y="93"/>
                      </a:lnTo>
                      <a:lnTo>
                        <a:pt x="6" y="97"/>
                      </a:lnTo>
                      <a:lnTo>
                        <a:pt x="10" y="99"/>
                      </a:lnTo>
                      <a:lnTo>
                        <a:pt x="124" y="117"/>
                      </a:lnTo>
                      <a:lnTo>
                        <a:pt x="128" y="117"/>
                      </a:lnTo>
                      <a:lnTo>
                        <a:pt x="134" y="115"/>
                      </a:lnTo>
                      <a:lnTo>
                        <a:pt x="138" y="111"/>
                      </a:lnTo>
                      <a:lnTo>
                        <a:pt x="140" y="105"/>
                      </a:lnTo>
                      <a:lnTo>
                        <a:pt x="149" y="33"/>
                      </a:lnTo>
                      <a:lnTo>
                        <a:pt x="149" y="29"/>
                      </a:lnTo>
                      <a:lnTo>
                        <a:pt x="147" y="23"/>
                      </a:lnTo>
                      <a:lnTo>
                        <a:pt x="144" y="19"/>
                      </a:lnTo>
                      <a:lnTo>
                        <a:pt x="140" y="17"/>
                      </a:lnTo>
                      <a:lnTo>
                        <a:pt x="26" y="0"/>
                      </a:lnTo>
                      <a:close/>
                      <a:moveTo>
                        <a:pt x="122" y="43"/>
                      </a:moveTo>
                      <a:lnTo>
                        <a:pt x="120" y="53"/>
                      </a:lnTo>
                      <a:lnTo>
                        <a:pt x="118" y="65"/>
                      </a:lnTo>
                      <a:lnTo>
                        <a:pt x="116" y="77"/>
                      </a:lnTo>
                      <a:lnTo>
                        <a:pt x="114" y="87"/>
                      </a:lnTo>
                      <a:lnTo>
                        <a:pt x="106" y="85"/>
                      </a:lnTo>
                      <a:lnTo>
                        <a:pt x="96" y="85"/>
                      </a:lnTo>
                      <a:lnTo>
                        <a:pt x="84" y="83"/>
                      </a:lnTo>
                      <a:lnTo>
                        <a:pt x="72" y="81"/>
                      </a:lnTo>
                      <a:lnTo>
                        <a:pt x="60" y="79"/>
                      </a:lnTo>
                      <a:lnTo>
                        <a:pt x="48" y="77"/>
                      </a:lnTo>
                      <a:lnTo>
                        <a:pt x="36" y="75"/>
                      </a:lnTo>
                      <a:lnTo>
                        <a:pt x="28" y="73"/>
                      </a:lnTo>
                      <a:lnTo>
                        <a:pt x="30" y="63"/>
                      </a:lnTo>
                      <a:lnTo>
                        <a:pt x="32" y="51"/>
                      </a:lnTo>
                      <a:lnTo>
                        <a:pt x="34" y="41"/>
                      </a:lnTo>
                      <a:lnTo>
                        <a:pt x="36" y="29"/>
                      </a:lnTo>
                      <a:lnTo>
                        <a:pt x="44" y="31"/>
                      </a:lnTo>
                      <a:lnTo>
                        <a:pt x="54" y="33"/>
                      </a:lnTo>
                      <a:lnTo>
                        <a:pt x="66" y="35"/>
                      </a:lnTo>
                      <a:lnTo>
                        <a:pt x="78" y="37"/>
                      </a:lnTo>
                      <a:lnTo>
                        <a:pt x="90" y="39"/>
                      </a:lnTo>
                      <a:lnTo>
                        <a:pt x="102" y="41"/>
                      </a:lnTo>
                      <a:lnTo>
                        <a:pt x="114" y="41"/>
                      </a:lnTo>
                      <a:lnTo>
                        <a:pt x="122"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8" name="Freeform 21"/>
                <p:cNvSpPr>
                  <a:spLocks noEditPoints="1"/>
                </p:cNvSpPr>
                <p:nvPr/>
              </p:nvSpPr>
              <p:spPr bwMode="auto">
                <a:xfrm>
                  <a:off x="5241" y="1179"/>
                  <a:ext cx="62" cy="46"/>
                </a:xfrm>
                <a:custGeom>
                  <a:avLst/>
                  <a:gdLst>
                    <a:gd name="T0" fmla="*/ 0 w 151"/>
                    <a:gd name="T1" fmla="*/ 0 h 116"/>
                    <a:gd name="T2" fmla="*/ 0 w 151"/>
                    <a:gd name="T3" fmla="*/ 0 h 116"/>
                    <a:gd name="T4" fmla="*/ 0 w 151"/>
                    <a:gd name="T5" fmla="*/ 0 h 116"/>
                    <a:gd name="T6" fmla="*/ 0 w 151"/>
                    <a:gd name="T7" fmla="*/ 0 h 116"/>
                    <a:gd name="T8" fmla="*/ 0 w 151"/>
                    <a:gd name="T9" fmla="*/ 0 h 116"/>
                    <a:gd name="T10" fmla="*/ 0 w 151"/>
                    <a:gd name="T11" fmla="*/ 0 h 116"/>
                    <a:gd name="T12" fmla="*/ 0 w 151"/>
                    <a:gd name="T13" fmla="*/ 0 h 116"/>
                    <a:gd name="T14" fmla="*/ 0 w 151"/>
                    <a:gd name="T15" fmla="*/ 0 h 116"/>
                    <a:gd name="T16" fmla="*/ 0 w 151"/>
                    <a:gd name="T17" fmla="*/ 0 h 116"/>
                    <a:gd name="T18" fmla="*/ 0 w 151"/>
                    <a:gd name="T19" fmla="*/ 0 h 116"/>
                    <a:gd name="T20" fmla="*/ 0 w 151"/>
                    <a:gd name="T21" fmla="*/ 0 h 116"/>
                    <a:gd name="T22" fmla="*/ 0 w 151"/>
                    <a:gd name="T23" fmla="*/ 0 h 116"/>
                    <a:gd name="T24" fmla="*/ 0 w 151"/>
                    <a:gd name="T25" fmla="*/ 0 h 116"/>
                    <a:gd name="T26" fmla="*/ 0 w 151"/>
                    <a:gd name="T27" fmla="*/ 0 h 116"/>
                    <a:gd name="T28" fmla="*/ 0 w 151"/>
                    <a:gd name="T29" fmla="*/ 0 h 116"/>
                    <a:gd name="T30" fmla="*/ 0 w 151"/>
                    <a:gd name="T31" fmla="*/ 0 h 116"/>
                    <a:gd name="T32" fmla="*/ 0 w 151"/>
                    <a:gd name="T33" fmla="*/ 0 h 116"/>
                    <a:gd name="T34" fmla="*/ 0 w 151"/>
                    <a:gd name="T35" fmla="*/ 0 h 116"/>
                    <a:gd name="T36" fmla="*/ 0 w 151"/>
                    <a:gd name="T37" fmla="*/ 0 h 116"/>
                    <a:gd name="T38" fmla="*/ 0 w 151"/>
                    <a:gd name="T39" fmla="*/ 0 h 116"/>
                    <a:gd name="T40" fmla="*/ 0 w 151"/>
                    <a:gd name="T41" fmla="*/ 0 h 116"/>
                    <a:gd name="T42" fmla="*/ 0 w 151"/>
                    <a:gd name="T43" fmla="*/ 0 h 116"/>
                    <a:gd name="T44" fmla="*/ 0 w 151"/>
                    <a:gd name="T45" fmla="*/ 0 h 116"/>
                    <a:gd name="T46" fmla="*/ 0 w 151"/>
                    <a:gd name="T47" fmla="*/ 0 h 116"/>
                    <a:gd name="T48" fmla="*/ 0 w 151"/>
                    <a:gd name="T49" fmla="*/ 0 h 116"/>
                    <a:gd name="T50" fmla="*/ 0 w 151"/>
                    <a:gd name="T51" fmla="*/ 0 h 116"/>
                    <a:gd name="T52" fmla="*/ 0 w 151"/>
                    <a:gd name="T53" fmla="*/ 0 h 116"/>
                    <a:gd name="T54" fmla="*/ 0 w 151"/>
                    <a:gd name="T55" fmla="*/ 0 h 116"/>
                    <a:gd name="T56" fmla="*/ 0 w 151"/>
                    <a:gd name="T57" fmla="*/ 0 h 116"/>
                    <a:gd name="T58" fmla="*/ 0 w 151"/>
                    <a:gd name="T59" fmla="*/ 0 h 116"/>
                    <a:gd name="T60" fmla="*/ 0 w 151"/>
                    <a:gd name="T61" fmla="*/ 0 h 116"/>
                    <a:gd name="T62" fmla="*/ 0 w 151"/>
                    <a:gd name="T63" fmla="*/ 0 h 116"/>
                    <a:gd name="T64" fmla="*/ 0 w 151"/>
                    <a:gd name="T65" fmla="*/ 0 h 116"/>
                    <a:gd name="T66" fmla="*/ 0 w 151"/>
                    <a:gd name="T67" fmla="*/ 0 h 116"/>
                    <a:gd name="T68" fmla="*/ 0 w 151"/>
                    <a:gd name="T69" fmla="*/ 0 h 116"/>
                    <a:gd name="T70" fmla="*/ 0 w 151"/>
                    <a:gd name="T71" fmla="*/ 0 h 116"/>
                    <a:gd name="T72" fmla="*/ 0 w 151"/>
                    <a:gd name="T73" fmla="*/ 0 h 116"/>
                    <a:gd name="T74" fmla="*/ 0 w 151"/>
                    <a:gd name="T75" fmla="*/ 0 h 116"/>
                    <a:gd name="T76" fmla="*/ 0 w 151"/>
                    <a:gd name="T77" fmla="*/ 0 h 116"/>
                    <a:gd name="T78" fmla="*/ 0 w 151"/>
                    <a:gd name="T79" fmla="*/ 0 h 116"/>
                    <a:gd name="T80" fmla="*/ 0 w 151"/>
                    <a:gd name="T81" fmla="*/ 0 h 116"/>
                    <a:gd name="T82" fmla="*/ 0 w 151"/>
                    <a:gd name="T83" fmla="*/ 0 h 116"/>
                    <a:gd name="T84" fmla="*/ 0 w 151"/>
                    <a:gd name="T85" fmla="*/ 0 h 116"/>
                    <a:gd name="T86" fmla="*/ 0 w 151"/>
                    <a:gd name="T87" fmla="*/ 0 h 116"/>
                    <a:gd name="T88" fmla="*/ 0 w 151"/>
                    <a:gd name="T89" fmla="*/ 0 h 116"/>
                    <a:gd name="T90" fmla="*/ 0 w 151"/>
                    <a:gd name="T91" fmla="*/ 0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6"/>
                    <a:gd name="T140" fmla="*/ 151 w 151"/>
                    <a:gd name="T141" fmla="*/ 116 h 11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6">
                      <a:moveTo>
                        <a:pt x="28" y="0"/>
                      </a:moveTo>
                      <a:lnTo>
                        <a:pt x="22" y="0"/>
                      </a:lnTo>
                      <a:lnTo>
                        <a:pt x="18" y="2"/>
                      </a:lnTo>
                      <a:lnTo>
                        <a:pt x="14" y="6"/>
                      </a:lnTo>
                      <a:lnTo>
                        <a:pt x="12" y="12"/>
                      </a:lnTo>
                      <a:lnTo>
                        <a:pt x="0" y="84"/>
                      </a:lnTo>
                      <a:lnTo>
                        <a:pt x="0" y="88"/>
                      </a:lnTo>
                      <a:lnTo>
                        <a:pt x="2" y="94"/>
                      </a:lnTo>
                      <a:lnTo>
                        <a:pt x="6" y="96"/>
                      </a:lnTo>
                      <a:lnTo>
                        <a:pt x="12" y="98"/>
                      </a:lnTo>
                      <a:lnTo>
                        <a:pt x="124" y="116"/>
                      </a:lnTo>
                      <a:lnTo>
                        <a:pt x="130" y="116"/>
                      </a:lnTo>
                      <a:lnTo>
                        <a:pt x="133" y="114"/>
                      </a:lnTo>
                      <a:lnTo>
                        <a:pt x="137" y="110"/>
                      </a:lnTo>
                      <a:lnTo>
                        <a:pt x="139" y="106"/>
                      </a:lnTo>
                      <a:lnTo>
                        <a:pt x="151" y="34"/>
                      </a:lnTo>
                      <a:lnTo>
                        <a:pt x="151" y="28"/>
                      </a:lnTo>
                      <a:lnTo>
                        <a:pt x="149" y="22"/>
                      </a:lnTo>
                      <a:lnTo>
                        <a:pt x="145" y="20"/>
                      </a:lnTo>
                      <a:lnTo>
                        <a:pt x="139" y="18"/>
                      </a:lnTo>
                      <a:lnTo>
                        <a:pt x="28" y="0"/>
                      </a:lnTo>
                      <a:close/>
                      <a:moveTo>
                        <a:pt x="122" y="42"/>
                      </a:moveTo>
                      <a:lnTo>
                        <a:pt x="120" y="54"/>
                      </a:lnTo>
                      <a:lnTo>
                        <a:pt x="118" y="64"/>
                      </a:lnTo>
                      <a:lnTo>
                        <a:pt x="116" y="76"/>
                      </a:lnTo>
                      <a:lnTo>
                        <a:pt x="114" y="88"/>
                      </a:lnTo>
                      <a:lnTo>
                        <a:pt x="106" y="86"/>
                      </a:lnTo>
                      <a:lnTo>
                        <a:pt x="96" y="84"/>
                      </a:lnTo>
                      <a:lnTo>
                        <a:pt x="84" y="82"/>
                      </a:lnTo>
                      <a:lnTo>
                        <a:pt x="72" y="80"/>
                      </a:lnTo>
                      <a:lnTo>
                        <a:pt x="60" y="78"/>
                      </a:lnTo>
                      <a:lnTo>
                        <a:pt x="48" y="76"/>
                      </a:lnTo>
                      <a:lnTo>
                        <a:pt x="38" y="76"/>
                      </a:lnTo>
                      <a:lnTo>
                        <a:pt x="30" y="74"/>
                      </a:lnTo>
                      <a:lnTo>
                        <a:pt x="32" y="62"/>
                      </a:lnTo>
                      <a:lnTo>
                        <a:pt x="34" y="52"/>
                      </a:lnTo>
                      <a:lnTo>
                        <a:pt x="34" y="40"/>
                      </a:lnTo>
                      <a:lnTo>
                        <a:pt x="36" y="30"/>
                      </a:lnTo>
                      <a:lnTo>
                        <a:pt x="44" y="32"/>
                      </a:lnTo>
                      <a:lnTo>
                        <a:pt x="54" y="32"/>
                      </a:lnTo>
                      <a:lnTo>
                        <a:pt x="66" y="34"/>
                      </a:lnTo>
                      <a:lnTo>
                        <a:pt x="80" y="36"/>
                      </a:lnTo>
                      <a:lnTo>
                        <a:pt x="92" y="38"/>
                      </a:lnTo>
                      <a:lnTo>
                        <a:pt x="104" y="40"/>
                      </a:lnTo>
                      <a:lnTo>
                        <a:pt x="114" y="40"/>
                      </a:lnTo>
                      <a:lnTo>
                        <a:pt x="12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9" name="Freeform 22"/>
                <p:cNvSpPr>
                  <a:spLocks noEditPoints="1"/>
                </p:cNvSpPr>
                <p:nvPr/>
              </p:nvSpPr>
              <p:spPr bwMode="auto">
                <a:xfrm>
                  <a:off x="5097" y="1208"/>
                  <a:ext cx="61" cy="47"/>
                </a:xfrm>
                <a:custGeom>
                  <a:avLst/>
                  <a:gdLst>
                    <a:gd name="T0" fmla="*/ 0 w 151"/>
                    <a:gd name="T1" fmla="*/ 0 h 117"/>
                    <a:gd name="T2" fmla="*/ 0 w 151"/>
                    <a:gd name="T3" fmla="*/ 0 h 117"/>
                    <a:gd name="T4" fmla="*/ 0 w 151"/>
                    <a:gd name="T5" fmla="*/ 0 h 117"/>
                    <a:gd name="T6" fmla="*/ 0 w 151"/>
                    <a:gd name="T7" fmla="*/ 0 h 117"/>
                    <a:gd name="T8" fmla="*/ 0 w 151"/>
                    <a:gd name="T9" fmla="*/ 0 h 117"/>
                    <a:gd name="T10" fmla="*/ 0 w 151"/>
                    <a:gd name="T11" fmla="*/ 0 h 117"/>
                    <a:gd name="T12" fmla="*/ 0 w 151"/>
                    <a:gd name="T13" fmla="*/ 0 h 117"/>
                    <a:gd name="T14" fmla="*/ 0 w 151"/>
                    <a:gd name="T15" fmla="*/ 0 h 117"/>
                    <a:gd name="T16" fmla="*/ 0 w 151"/>
                    <a:gd name="T17" fmla="*/ 0 h 117"/>
                    <a:gd name="T18" fmla="*/ 0 w 151"/>
                    <a:gd name="T19" fmla="*/ 0 h 117"/>
                    <a:gd name="T20" fmla="*/ 0 w 151"/>
                    <a:gd name="T21" fmla="*/ 0 h 117"/>
                    <a:gd name="T22" fmla="*/ 0 w 151"/>
                    <a:gd name="T23" fmla="*/ 0 h 117"/>
                    <a:gd name="T24" fmla="*/ 0 w 151"/>
                    <a:gd name="T25" fmla="*/ 0 h 117"/>
                    <a:gd name="T26" fmla="*/ 0 w 151"/>
                    <a:gd name="T27" fmla="*/ 0 h 117"/>
                    <a:gd name="T28" fmla="*/ 0 w 151"/>
                    <a:gd name="T29" fmla="*/ 0 h 117"/>
                    <a:gd name="T30" fmla="*/ 0 w 151"/>
                    <a:gd name="T31" fmla="*/ 0 h 117"/>
                    <a:gd name="T32" fmla="*/ 0 w 151"/>
                    <a:gd name="T33" fmla="*/ 0 h 117"/>
                    <a:gd name="T34" fmla="*/ 0 w 151"/>
                    <a:gd name="T35" fmla="*/ 0 h 117"/>
                    <a:gd name="T36" fmla="*/ 0 w 151"/>
                    <a:gd name="T37" fmla="*/ 0 h 117"/>
                    <a:gd name="T38" fmla="*/ 0 w 151"/>
                    <a:gd name="T39" fmla="*/ 0 h 117"/>
                    <a:gd name="T40" fmla="*/ 0 w 151"/>
                    <a:gd name="T41" fmla="*/ 0 h 117"/>
                    <a:gd name="T42" fmla="*/ 0 w 151"/>
                    <a:gd name="T43" fmla="*/ 0 h 117"/>
                    <a:gd name="T44" fmla="*/ 0 w 151"/>
                    <a:gd name="T45" fmla="*/ 0 h 117"/>
                    <a:gd name="T46" fmla="*/ 0 w 151"/>
                    <a:gd name="T47" fmla="*/ 0 h 117"/>
                    <a:gd name="T48" fmla="*/ 0 w 151"/>
                    <a:gd name="T49" fmla="*/ 0 h 117"/>
                    <a:gd name="T50" fmla="*/ 0 w 151"/>
                    <a:gd name="T51" fmla="*/ 0 h 117"/>
                    <a:gd name="T52" fmla="*/ 0 w 151"/>
                    <a:gd name="T53" fmla="*/ 0 h 117"/>
                    <a:gd name="T54" fmla="*/ 0 w 151"/>
                    <a:gd name="T55" fmla="*/ 0 h 117"/>
                    <a:gd name="T56" fmla="*/ 0 w 151"/>
                    <a:gd name="T57" fmla="*/ 0 h 117"/>
                    <a:gd name="T58" fmla="*/ 0 w 151"/>
                    <a:gd name="T59" fmla="*/ 0 h 117"/>
                    <a:gd name="T60" fmla="*/ 0 w 151"/>
                    <a:gd name="T61" fmla="*/ 0 h 117"/>
                    <a:gd name="T62" fmla="*/ 0 w 151"/>
                    <a:gd name="T63" fmla="*/ 0 h 117"/>
                    <a:gd name="T64" fmla="*/ 0 w 151"/>
                    <a:gd name="T65" fmla="*/ 0 h 117"/>
                    <a:gd name="T66" fmla="*/ 0 w 151"/>
                    <a:gd name="T67" fmla="*/ 0 h 117"/>
                    <a:gd name="T68" fmla="*/ 0 w 151"/>
                    <a:gd name="T69" fmla="*/ 0 h 117"/>
                    <a:gd name="T70" fmla="*/ 0 w 151"/>
                    <a:gd name="T71" fmla="*/ 0 h 117"/>
                    <a:gd name="T72" fmla="*/ 0 w 151"/>
                    <a:gd name="T73" fmla="*/ 0 h 117"/>
                    <a:gd name="T74" fmla="*/ 0 w 151"/>
                    <a:gd name="T75" fmla="*/ 0 h 117"/>
                    <a:gd name="T76" fmla="*/ 0 w 151"/>
                    <a:gd name="T77" fmla="*/ 0 h 117"/>
                    <a:gd name="T78" fmla="*/ 0 w 151"/>
                    <a:gd name="T79" fmla="*/ 0 h 117"/>
                    <a:gd name="T80" fmla="*/ 0 w 151"/>
                    <a:gd name="T81" fmla="*/ 0 h 117"/>
                    <a:gd name="T82" fmla="*/ 0 w 151"/>
                    <a:gd name="T83" fmla="*/ 0 h 117"/>
                    <a:gd name="T84" fmla="*/ 0 w 151"/>
                    <a:gd name="T85" fmla="*/ 0 h 117"/>
                    <a:gd name="T86" fmla="*/ 0 w 151"/>
                    <a:gd name="T87" fmla="*/ 0 h 117"/>
                    <a:gd name="T88" fmla="*/ 0 w 151"/>
                    <a:gd name="T89" fmla="*/ 0 h 117"/>
                    <a:gd name="T90" fmla="*/ 0 w 151"/>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7"/>
                    <a:gd name="T140" fmla="*/ 151 w 151"/>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7">
                      <a:moveTo>
                        <a:pt x="27" y="0"/>
                      </a:moveTo>
                      <a:lnTo>
                        <a:pt x="21" y="0"/>
                      </a:lnTo>
                      <a:lnTo>
                        <a:pt x="18" y="2"/>
                      </a:lnTo>
                      <a:lnTo>
                        <a:pt x="14" y="6"/>
                      </a:lnTo>
                      <a:lnTo>
                        <a:pt x="12" y="12"/>
                      </a:lnTo>
                      <a:lnTo>
                        <a:pt x="0" y="84"/>
                      </a:lnTo>
                      <a:lnTo>
                        <a:pt x="0" y="90"/>
                      </a:lnTo>
                      <a:lnTo>
                        <a:pt x="4" y="94"/>
                      </a:lnTo>
                      <a:lnTo>
                        <a:pt x="6" y="98"/>
                      </a:lnTo>
                      <a:lnTo>
                        <a:pt x="12" y="100"/>
                      </a:lnTo>
                      <a:lnTo>
                        <a:pt x="123" y="117"/>
                      </a:lnTo>
                      <a:lnTo>
                        <a:pt x="129" y="117"/>
                      </a:lnTo>
                      <a:lnTo>
                        <a:pt x="135" y="113"/>
                      </a:lnTo>
                      <a:lnTo>
                        <a:pt x="137" y="111"/>
                      </a:lnTo>
                      <a:lnTo>
                        <a:pt x="139" y="105"/>
                      </a:lnTo>
                      <a:lnTo>
                        <a:pt x="151" y="34"/>
                      </a:lnTo>
                      <a:lnTo>
                        <a:pt x="151" y="28"/>
                      </a:lnTo>
                      <a:lnTo>
                        <a:pt x="149" y="24"/>
                      </a:lnTo>
                      <a:lnTo>
                        <a:pt x="145" y="20"/>
                      </a:lnTo>
                      <a:lnTo>
                        <a:pt x="139" y="18"/>
                      </a:lnTo>
                      <a:lnTo>
                        <a:pt x="27" y="0"/>
                      </a:lnTo>
                      <a:close/>
                      <a:moveTo>
                        <a:pt x="121" y="44"/>
                      </a:moveTo>
                      <a:lnTo>
                        <a:pt x="119" y="54"/>
                      </a:lnTo>
                      <a:lnTo>
                        <a:pt x="119" y="66"/>
                      </a:lnTo>
                      <a:lnTo>
                        <a:pt x="117" y="78"/>
                      </a:lnTo>
                      <a:lnTo>
                        <a:pt x="115" y="88"/>
                      </a:lnTo>
                      <a:lnTo>
                        <a:pt x="107" y="86"/>
                      </a:lnTo>
                      <a:lnTo>
                        <a:pt x="95" y="84"/>
                      </a:lnTo>
                      <a:lnTo>
                        <a:pt x="83" y="82"/>
                      </a:lnTo>
                      <a:lnTo>
                        <a:pt x="71" y="80"/>
                      </a:lnTo>
                      <a:lnTo>
                        <a:pt x="59" y="80"/>
                      </a:lnTo>
                      <a:lnTo>
                        <a:pt x="47" y="78"/>
                      </a:lnTo>
                      <a:lnTo>
                        <a:pt x="37" y="76"/>
                      </a:lnTo>
                      <a:lnTo>
                        <a:pt x="29" y="74"/>
                      </a:lnTo>
                      <a:lnTo>
                        <a:pt x="31" y="64"/>
                      </a:lnTo>
                      <a:lnTo>
                        <a:pt x="33" y="52"/>
                      </a:lnTo>
                      <a:lnTo>
                        <a:pt x="33" y="40"/>
                      </a:lnTo>
                      <a:lnTo>
                        <a:pt x="35" y="30"/>
                      </a:lnTo>
                      <a:lnTo>
                        <a:pt x="43" y="32"/>
                      </a:lnTo>
                      <a:lnTo>
                        <a:pt x="55" y="32"/>
                      </a:lnTo>
                      <a:lnTo>
                        <a:pt x="67" y="34"/>
                      </a:lnTo>
                      <a:lnTo>
                        <a:pt x="79" y="36"/>
                      </a:lnTo>
                      <a:lnTo>
                        <a:pt x="91" y="38"/>
                      </a:lnTo>
                      <a:lnTo>
                        <a:pt x="103" y="40"/>
                      </a:lnTo>
                      <a:lnTo>
                        <a:pt x="113" y="42"/>
                      </a:lnTo>
                      <a:lnTo>
                        <a:pt x="121"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0" name="Freeform 23"/>
                <p:cNvSpPr>
                  <a:spLocks noEditPoints="1"/>
                </p:cNvSpPr>
                <p:nvPr/>
              </p:nvSpPr>
              <p:spPr bwMode="auto">
                <a:xfrm>
                  <a:off x="5166" y="1219"/>
                  <a:ext cx="60" cy="47"/>
                </a:xfrm>
                <a:custGeom>
                  <a:avLst/>
                  <a:gdLst>
                    <a:gd name="T0" fmla="*/ 0 w 149"/>
                    <a:gd name="T1" fmla="*/ 0 h 115"/>
                    <a:gd name="T2" fmla="*/ 0 w 149"/>
                    <a:gd name="T3" fmla="*/ 0 h 115"/>
                    <a:gd name="T4" fmla="*/ 0 w 149"/>
                    <a:gd name="T5" fmla="*/ 0 h 115"/>
                    <a:gd name="T6" fmla="*/ 0 w 149"/>
                    <a:gd name="T7" fmla="*/ 0 h 115"/>
                    <a:gd name="T8" fmla="*/ 0 w 149"/>
                    <a:gd name="T9" fmla="*/ 0 h 115"/>
                    <a:gd name="T10" fmla="*/ 0 w 149"/>
                    <a:gd name="T11" fmla="*/ 0 h 115"/>
                    <a:gd name="T12" fmla="*/ 0 w 149"/>
                    <a:gd name="T13" fmla="*/ 0 h 115"/>
                    <a:gd name="T14" fmla="*/ 0 w 149"/>
                    <a:gd name="T15" fmla="*/ 0 h 115"/>
                    <a:gd name="T16" fmla="*/ 0 w 149"/>
                    <a:gd name="T17" fmla="*/ 0 h 115"/>
                    <a:gd name="T18" fmla="*/ 0 w 149"/>
                    <a:gd name="T19" fmla="*/ 0 h 115"/>
                    <a:gd name="T20" fmla="*/ 0 w 149"/>
                    <a:gd name="T21" fmla="*/ 0 h 115"/>
                    <a:gd name="T22" fmla="*/ 0 w 149"/>
                    <a:gd name="T23" fmla="*/ 0 h 115"/>
                    <a:gd name="T24" fmla="*/ 0 w 149"/>
                    <a:gd name="T25" fmla="*/ 0 h 115"/>
                    <a:gd name="T26" fmla="*/ 0 w 149"/>
                    <a:gd name="T27" fmla="*/ 0 h 115"/>
                    <a:gd name="T28" fmla="*/ 0 w 149"/>
                    <a:gd name="T29" fmla="*/ 0 h 115"/>
                    <a:gd name="T30" fmla="*/ 0 w 149"/>
                    <a:gd name="T31" fmla="*/ 0 h 115"/>
                    <a:gd name="T32" fmla="*/ 0 w 149"/>
                    <a:gd name="T33" fmla="*/ 0 h 115"/>
                    <a:gd name="T34" fmla="*/ 0 w 149"/>
                    <a:gd name="T35" fmla="*/ 0 h 115"/>
                    <a:gd name="T36" fmla="*/ 0 w 149"/>
                    <a:gd name="T37" fmla="*/ 0 h 115"/>
                    <a:gd name="T38" fmla="*/ 0 w 149"/>
                    <a:gd name="T39" fmla="*/ 0 h 115"/>
                    <a:gd name="T40" fmla="*/ 0 w 149"/>
                    <a:gd name="T41" fmla="*/ 0 h 115"/>
                    <a:gd name="T42" fmla="*/ 0 w 149"/>
                    <a:gd name="T43" fmla="*/ 0 h 115"/>
                    <a:gd name="T44" fmla="*/ 0 w 149"/>
                    <a:gd name="T45" fmla="*/ 0 h 115"/>
                    <a:gd name="T46" fmla="*/ 0 w 149"/>
                    <a:gd name="T47" fmla="*/ 0 h 115"/>
                    <a:gd name="T48" fmla="*/ 0 w 149"/>
                    <a:gd name="T49" fmla="*/ 0 h 115"/>
                    <a:gd name="T50" fmla="*/ 0 w 149"/>
                    <a:gd name="T51" fmla="*/ 0 h 115"/>
                    <a:gd name="T52" fmla="*/ 0 w 149"/>
                    <a:gd name="T53" fmla="*/ 0 h 115"/>
                    <a:gd name="T54" fmla="*/ 0 w 149"/>
                    <a:gd name="T55" fmla="*/ 0 h 115"/>
                    <a:gd name="T56" fmla="*/ 0 w 149"/>
                    <a:gd name="T57" fmla="*/ 0 h 115"/>
                    <a:gd name="T58" fmla="*/ 0 w 149"/>
                    <a:gd name="T59" fmla="*/ 0 h 115"/>
                    <a:gd name="T60" fmla="*/ 0 w 149"/>
                    <a:gd name="T61" fmla="*/ 0 h 115"/>
                    <a:gd name="T62" fmla="*/ 0 w 149"/>
                    <a:gd name="T63" fmla="*/ 0 h 115"/>
                    <a:gd name="T64" fmla="*/ 0 w 149"/>
                    <a:gd name="T65" fmla="*/ 0 h 115"/>
                    <a:gd name="T66" fmla="*/ 0 w 149"/>
                    <a:gd name="T67" fmla="*/ 0 h 115"/>
                    <a:gd name="T68" fmla="*/ 0 w 149"/>
                    <a:gd name="T69" fmla="*/ 0 h 115"/>
                    <a:gd name="T70" fmla="*/ 0 w 149"/>
                    <a:gd name="T71" fmla="*/ 0 h 115"/>
                    <a:gd name="T72" fmla="*/ 0 w 149"/>
                    <a:gd name="T73" fmla="*/ 0 h 115"/>
                    <a:gd name="T74" fmla="*/ 0 w 149"/>
                    <a:gd name="T75" fmla="*/ 0 h 115"/>
                    <a:gd name="T76" fmla="*/ 0 w 149"/>
                    <a:gd name="T77" fmla="*/ 0 h 115"/>
                    <a:gd name="T78" fmla="*/ 0 w 149"/>
                    <a:gd name="T79" fmla="*/ 0 h 115"/>
                    <a:gd name="T80" fmla="*/ 0 w 149"/>
                    <a:gd name="T81" fmla="*/ 0 h 115"/>
                    <a:gd name="T82" fmla="*/ 0 w 149"/>
                    <a:gd name="T83" fmla="*/ 0 h 115"/>
                    <a:gd name="T84" fmla="*/ 0 w 149"/>
                    <a:gd name="T85" fmla="*/ 0 h 115"/>
                    <a:gd name="T86" fmla="*/ 0 w 149"/>
                    <a:gd name="T87" fmla="*/ 0 h 115"/>
                    <a:gd name="T88" fmla="*/ 0 w 149"/>
                    <a:gd name="T89" fmla="*/ 0 h 115"/>
                    <a:gd name="T90" fmla="*/ 0 w 149"/>
                    <a:gd name="T91" fmla="*/ 0 h 11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9"/>
                    <a:gd name="T139" fmla="*/ 0 h 115"/>
                    <a:gd name="T140" fmla="*/ 149 w 149"/>
                    <a:gd name="T141" fmla="*/ 115 h 11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9" h="115">
                      <a:moveTo>
                        <a:pt x="25" y="0"/>
                      </a:moveTo>
                      <a:lnTo>
                        <a:pt x="19" y="0"/>
                      </a:lnTo>
                      <a:lnTo>
                        <a:pt x="15" y="2"/>
                      </a:lnTo>
                      <a:lnTo>
                        <a:pt x="11" y="6"/>
                      </a:lnTo>
                      <a:lnTo>
                        <a:pt x="9" y="10"/>
                      </a:lnTo>
                      <a:lnTo>
                        <a:pt x="0" y="81"/>
                      </a:lnTo>
                      <a:lnTo>
                        <a:pt x="0" y="87"/>
                      </a:lnTo>
                      <a:lnTo>
                        <a:pt x="2" y="91"/>
                      </a:lnTo>
                      <a:lnTo>
                        <a:pt x="6" y="95"/>
                      </a:lnTo>
                      <a:lnTo>
                        <a:pt x="9" y="97"/>
                      </a:lnTo>
                      <a:lnTo>
                        <a:pt x="123" y="115"/>
                      </a:lnTo>
                      <a:lnTo>
                        <a:pt x="127" y="115"/>
                      </a:lnTo>
                      <a:lnTo>
                        <a:pt x="133" y="113"/>
                      </a:lnTo>
                      <a:lnTo>
                        <a:pt x="137" y="109"/>
                      </a:lnTo>
                      <a:lnTo>
                        <a:pt x="139" y="103"/>
                      </a:lnTo>
                      <a:lnTo>
                        <a:pt x="149" y="32"/>
                      </a:lnTo>
                      <a:lnTo>
                        <a:pt x="149" y="28"/>
                      </a:lnTo>
                      <a:lnTo>
                        <a:pt x="147" y="22"/>
                      </a:lnTo>
                      <a:lnTo>
                        <a:pt x="143" y="20"/>
                      </a:lnTo>
                      <a:lnTo>
                        <a:pt x="137" y="18"/>
                      </a:lnTo>
                      <a:lnTo>
                        <a:pt x="25" y="0"/>
                      </a:lnTo>
                      <a:close/>
                      <a:moveTo>
                        <a:pt x="119" y="42"/>
                      </a:moveTo>
                      <a:lnTo>
                        <a:pt x="117" y="54"/>
                      </a:lnTo>
                      <a:lnTo>
                        <a:pt x="117" y="64"/>
                      </a:lnTo>
                      <a:lnTo>
                        <a:pt x="115" y="76"/>
                      </a:lnTo>
                      <a:lnTo>
                        <a:pt x="113" y="85"/>
                      </a:lnTo>
                      <a:lnTo>
                        <a:pt x="105" y="83"/>
                      </a:lnTo>
                      <a:lnTo>
                        <a:pt x="95" y="83"/>
                      </a:lnTo>
                      <a:lnTo>
                        <a:pt x="83" y="81"/>
                      </a:lnTo>
                      <a:lnTo>
                        <a:pt x="71" y="79"/>
                      </a:lnTo>
                      <a:lnTo>
                        <a:pt x="57" y="77"/>
                      </a:lnTo>
                      <a:lnTo>
                        <a:pt x="45" y="76"/>
                      </a:lnTo>
                      <a:lnTo>
                        <a:pt x="35" y="76"/>
                      </a:lnTo>
                      <a:lnTo>
                        <a:pt x="27" y="74"/>
                      </a:lnTo>
                      <a:lnTo>
                        <a:pt x="29" y="62"/>
                      </a:lnTo>
                      <a:lnTo>
                        <a:pt x="31" y="50"/>
                      </a:lnTo>
                      <a:lnTo>
                        <a:pt x="33" y="40"/>
                      </a:lnTo>
                      <a:lnTo>
                        <a:pt x="35" y="28"/>
                      </a:lnTo>
                      <a:lnTo>
                        <a:pt x="43" y="30"/>
                      </a:lnTo>
                      <a:lnTo>
                        <a:pt x="53" y="32"/>
                      </a:lnTo>
                      <a:lnTo>
                        <a:pt x="65" y="34"/>
                      </a:lnTo>
                      <a:lnTo>
                        <a:pt x="77" y="36"/>
                      </a:lnTo>
                      <a:lnTo>
                        <a:pt x="89" y="38"/>
                      </a:lnTo>
                      <a:lnTo>
                        <a:pt x="101" y="40"/>
                      </a:lnTo>
                      <a:lnTo>
                        <a:pt x="111" y="40"/>
                      </a:lnTo>
                      <a:lnTo>
                        <a:pt x="119"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1" name="Freeform 24"/>
                <p:cNvSpPr>
                  <a:spLocks noEditPoints="1"/>
                </p:cNvSpPr>
                <p:nvPr/>
              </p:nvSpPr>
              <p:spPr bwMode="auto">
                <a:xfrm>
                  <a:off x="5233" y="1229"/>
                  <a:ext cx="61" cy="48"/>
                </a:xfrm>
                <a:custGeom>
                  <a:avLst/>
                  <a:gdLst>
                    <a:gd name="T0" fmla="*/ 0 w 152"/>
                    <a:gd name="T1" fmla="*/ 0 h 117"/>
                    <a:gd name="T2" fmla="*/ 0 w 152"/>
                    <a:gd name="T3" fmla="*/ 0 h 117"/>
                    <a:gd name="T4" fmla="*/ 0 w 152"/>
                    <a:gd name="T5" fmla="*/ 0 h 117"/>
                    <a:gd name="T6" fmla="*/ 0 w 152"/>
                    <a:gd name="T7" fmla="*/ 0 h 117"/>
                    <a:gd name="T8" fmla="*/ 0 w 152"/>
                    <a:gd name="T9" fmla="*/ 0 h 117"/>
                    <a:gd name="T10" fmla="*/ 0 w 152"/>
                    <a:gd name="T11" fmla="*/ 0 h 117"/>
                    <a:gd name="T12" fmla="*/ 0 w 152"/>
                    <a:gd name="T13" fmla="*/ 0 h 117"/>
                    <a:gd name="T14" fmla="*/ 0 w 152"/>
                    <a:gd name="T15" fmla="*/ 0 h 117"/>
                    <a:gd name="T16" fmla="*/ 0 w 152"/>
                    <a:gd name="T17" fmla="*/ 0 h 117"/>
                    <a:gd name="T18" fmla="*/ 0 w 152"/>
                    <a:gd name="T19" fmla="*/ 0 h 117"/>
                    <a:gd name="T20" fmla="*/ 0 w 152"/>
                    <a:gd name="T21" fmla="*/ 0 h 117"/>
                    <a:gd name="T22" fmla="*/ 0 w 152"/>
                    <a:gd name="T23" fmla="*/ 0 h 117"/>
                    <a:gd name="T24" fmla="*/ 0 w 152"/>
                    <a:gd name="T25" fmla="*/ 0 h 117"/>
                    <a:gd name="T26" fmla="*/ 0 w 152"/>
                    <a:gd name="T27" fmla="*/ 0 h 117"/>
                    <a:gd name="T28" fmla="*/ 0 w 152"/>
                    <a:gd name="T29" fmla="*/ 0 h 117"/>
                    <a:gd name="T30" fmla="*/ 0 w 152"/>
                    <a:gd name="T31" fmla="*/ 0 h 117"/>
                    <a:gd name="T32" fmla="*/ 0 w 152"/>
                    <a:gd name="T33" fmla="*/ 0 h 117"/>
                    <a:gd name="T34" fmla="*/ 0 w 152"/>
                    <a:gd name="T35" fmla="*/ 0 h 117"/>
                    <a:gd name="T36" fmla="*/ 0 w 152"/>
                    <a:gd name="T37" fmla="*/ 0 h 117"/>
                    <a:gd name="T38" fmla="*/ 0 w 152"/>
                    <a:gd name="T39" fmla="*/ 0 h 117"/>
                    <a:gd name="T40" fmla="*/ 0 w 152"/>
                    <a:gd name="T41" fmla="*/ 0 h 117"/>
                    <a:gd name="T42" fmla="*/ 0 w 152"/>
                    <a:gd name="T43" fmla="*/ 0 h 117"/>
                    <a:gd name="T44" fmla="*/ 0 w 152"/>
                    <a:gd name="T45" fmla="*/ 0 h 117"/>
                    <a:gd name="T46" fmla="*/ 0 w 152"/>
                    <a:gd name="T47" fmla="*/ 0 h 117"/>
                    <a:gd name="T48" fmla="*/ 0 w 152"/>
                    <a:gd name="T49" fmla="*/ 0 h 117"/>
                    <a:gd name="T50" fmla="*/ 0 w 152"/>
                    <a:gd name="T51" fmla="*/ 0 h 117"/>
                    <a:gd name="T52" fmla="*/ 0 w 152"/>
                    <a:gd name="T53" fmla="*/ 0 h 117"/>
                    <a:gd name="T54" fmla="*/ 0 w 152"/>
                    <a:gd name="T55" fmla="*/ 0 h 117"/>
                    <a:gd name="T56" fmla="*/ 0 w 152"/>
                    <a:gd name="T57" fmla="*/ 0 h 117"/>
                    <a:gd name="T58" fmla="*/ 0 w 152"/>
                    <a:gd name="T59" fmla="*/ 0 h 117"/>
                    <a:gd name="T60" fmla="*/ 0 w 152"/>
                    <a:gd name="T61" fmla="*/ 0 h 117"/>
                    <a:gd name="T62" fmla="*/ 0 w 152"/>
                    <a:gd name="T63" fmla="*/ 0 h 117"/>
                    <a:gd name="T64" fmla="*/ 0 w 152"/>
                    <a:gd name="T65" fmla="*/ 0 h 117"/>
                    <a:gd name="T66" fmla="*/ 0 w 152"/>
                    <a:gd name="T67" fmla="*/ 0 h 117"/>
                    <a:gd name="T68" fmla="*/ 0 w 152"/>
                    <a:gd name="T69" fmla="*/ 0 h 117"/>
                    <a:gd name="T70" fmla="*/ 0 w 152"/>
                    <a:gd name="T71" fmla="*/ 0 h 117"/>
                    <a:gd name="T72" fmla="*/ 0 w 152"/>
                    <a:gd name="T73" fmla="*/ 0 h 117"/>
                    <a:gd name="T74" fmla="*/ 0 w 152"/>
                    <a:gd name="T75" fmla="*/ 0 h 117"/>
                    <a:gd name="T76" fmla="*/ 0 w 152"/>
                    <a:gd name="T77" fmla="*/ 0 h 117"/>
                    <a:gd name="T78" fmla="*/ 0 w 152"/>
                    <a:gd name="T79" fmla="*/ 0 h 117"/>
                    <a:gd name="T80" fmla="*/ 0 w 152"/>
                    <a:gd name="T81" fmla="*/ 0 h 117"/>
                    <a:gd name="T82" fmla="*/ 0 w 152"/>
                    <a:gd name="T83" fmla="*/ 0 h 117"/>
                    <a:gd name="T84" fmla="*/ 0 w 152"/>
                    <a:gd name="T85" fmla="*/ 0 h 117"/>
                    <a:gd name="T86" fmla="*/ 0 w 152"/>
                    <a:gd name="T87" fmla="*/ 0 h 117"/>
                    <a:gd name="T88" fmla="*/ 0 w 152"/>
                    <a:gd name="T89" fmla="*/ 0 h 117"/>
                    <a:gd name="T90" fmla="*/ 0 w 152"/>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117"/>
                    <a:gd name="T140" fmla="*/ 152 w 152"/>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117">
                      <a:moveTo>
                        <a:pt x="28" y="0"/>
                      </a:moveTo>
                      <a:lnTo>
                        <a:pt x="22" y="0"/>
                      </a:lnTo>
                      <a:lnTo>
                        <a:pt x="18" y="2"/>
                      </a:lnTo>
                      <a:lnTo>
                        <a:pt x="14" y="6"/>
                      </a:lnTo>
                      <a:lnTo>
                        <a:pt x="12" y="12"/>
                      </a:lnTo>
                      <a:lnTo>
                        <a:pt x="0" y="83"/>
                      </a:lnTo>
                      <a:lnTo>
                        <a:pt x="0" y="87"/>
                      </a:lnTo>
                      <a:lnTo>
                        <a:pt x="2" y="93"/>
                      </a:lnTo>
                      <a:lnTo>
                        <a:pt x="6" y="97"/>
                      </a:lnTo>
                      <a:lnTo>
                        <a:pt x="12" y="99"/>
                      </a:lnTo>
                      <a:lnTo>
                        <a:pt x="124" y="117"/>
                      </a:lnTo>
                      <a:lnTo>
                        <a:pt x="130" y="117"/>
                      </a:lnTo>
                      <a:lnTo>
                        <a:pt x="134" y="113"/>
                      </a:lnTo>
                      <a:lnTo>
                        <a:pt x="138" y="111"/>
                      </a:lnTo>
                      <a:lnTo>
                        <a:pt x="140" y="105"/>
                      </a:lnTo>
                      <a:lnTo>
                        <a:pt x="152" y="34"/>
                      </a:lnTo>
                      <a:lnTo>
                        <a:pt x="152" y="28"/>
                      </a:lnTo>
                      <a:lnTo>
                        <a:pt x="150" y="24"/>
                      </a:lnTo>
                      <a:lnTo>
                        <a:pt x="146" y="20"/>
                      </a:lnTo>
                      <a:lnTo>
                        <a:pt x="140" y="18"/>
                      </a:lnTo>
                      <a:lnTo>
                        <a:pt x="28" y="0"/>
                      </a:lnTo>
                      <a:close/>
                      <a:moveTo>
                        <a:pt x="122" y="44"/>
                      </a:moveTo>
                      <a:lnTo>
                        <a:pt x="120" y="53"/>
                      </a:lnTo>
                      <a:lnTo>
                        <a:pt x="118" y="65"/>
                      </a:lnTo>
                      <a:lnTo>
                        <a:pt x="116" y="75"/>
                      </a:lnTo>
                      <a:lnTo>
                        <a:pt x="114" y="87"/>
                      </a:lnTo>
                      <a:lnTo>
                        <a:pt x="106" y="85"/>
                      </a:lnTo>
                      <a:lnTo>
                        <a:pt x="96" y="83"/>
                      </a:lnTo>
                      <a:lnTo>
                        <a:pt x="84" y="81"/>
                      </a:lnTo>
                      <a:lnTo>
                        <a:pt x="72" y="79"/>
                      </a:lnTo>
                      <a:lnTo>
                        <a:pt x="60" y="77"/>
                      </a:lnTo>
                      <a:lnTo>
                        <a:pt x="48" y="75"/>
                      </a:lnTo>
                      <a:lnTo>
                        <a:pt x="38" y="75"/>
                      </a:lnTo>
                      <a:lnTo>
                        <a:pt x="30" y="73"/>
                      </a:lnTo>
                      <a:lnTo>
                        <a:pt x="32" y="63"/>
                      </a:lnTo>
                      <a:lnTo>
                        <a:pt x="34" y="51"/>
                      </a:lnTo>
                      <a:lnTo>
                        <a:pt x="34" y="40"/>
                      </a:lnTo>
                      <a:lnTo>
                        <a:pt x="36" y="30"/>
                      </a:lnTo>
                      <a:lnTo>
                        <a:pt x="44" y="32"/>
                      </a:lnTo>
                      <a:lnTo>
                        <a:pt x="54" y="32"/>
                      </a:lnTo>
                      <a:lnTo>
                        <a:pt x="66" y="34"/>
                      </a:lnTo>
                      <a:lnTo>
                        <a:pt x="80" y="36"/>
                      </a:lnTo>
                      <a:lnTo>
                        <a:pt x="92" y="38"/>
                      </a:lnTo>
                      <a:lnTo>
                        <a:pt x="104" y="40"/>
                      </a:lnTo>
                      <a:lnTo>
                        <a:pt x="114" y="42"/>
                      </a:lnTo>
                      <a:lnTo>
                        <a:pt x="122"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2" name="Freeform 25"/>
                <p:cNvSpPr>
                  <a:spLocks noEditPoints="1"/>
                </p:cNvSpPr>
                <p:nvPr/>
              </p:nvSpPr>
              <p:spPr bwMode="auto">
                <a:xfrm>
                  <a:off x="5089" y="1259"/>
                  <a:ext cx="61" cy="47"/>
                </a:xfrm>
                <a:custGeom>
                  <a:avLst/>
                  <a:gdLst>
                    <a:gd name="T0" fmla="*/ 0 w 151"/>
                    <a:gd name="T1" fmla="*/ 0 h 118"/>
                    <a:gd name="T2" fmla="*/ 0 w 151"/>
                    <a:gd name="T3" fmla="*/ 0 h 118"/>
                    <a:gd name="T4" fmla="*/ 0 w 151"/>
                    <a:gd name="T5" fmla="*/ 0 h 118"/>
                    <a:gd name="T6" fmla="*/ 0 w 151"/>
                    <a:gd name="T7" fmla="*/ 0 h 118"/>
                    <a:gd name="T8" fmla="*/ 0 w 151"/>
                    <a:gd name="T9" fmla="*/ 0 h 118"/>
                    <a:gd name="T10" fmla="*/ 0 w 151"/>
                    <a:gd name="T11" fmla="*/ 0 h 118"/>
                    <a:gd name="T12" fmla="*/ 0 w 151"/>
                    <a:gd name="T13" fmla="*/ 0 h 118"/>
                    <a:gd name="T14" fmla="*/ 0 w 151"/>
                    <a:gd name="T15" fmla="*/ 0 h 118"/>
                    <a:gd name="T16" fmla="*/ 0 w 151"/>
                    <a:gd name="T17" fmla="*/ 0 h 118"/>
                    <a:gd name="T18" fmla="*/ 0 w 151"/>
                    <a:gd name="T19" fmla="*/ 0 h 118"/>
                    <a:gd name="T20" fmla="*/ 0 w 151"/>
                    <a:gd name="T21" fmla="*/ 0 h 118"/>
                    <a:gd name="T22" fmla="*/ 0 w 151"/>
                    <a:gd name="T23" fmla="*/ 0 h 118"/>
                    <a:gd name="T24" fmla="*/ 0 w 151"/>
                    <a:gd name="T25" fmla="*/ 0 h 118"/>
                    <a:gd name="T26" fmla="*/ 0 w 151"/>
                    <a:gd name="T27" fmla="*/ 0 h 118"/>
                    <a:gd name="T28" fmla="*/ 0 w 151"/>
                    <a:gd name="T29" fmla="*/ 0 h 118"/>
                    <a:gd name="T30" fmla="*/ 0 w 151"/>
                    <a:gd name="T31" fmla="*/ 0 h 118"/>
                    <a:gd name="T32" fmla="*/ 0 w 151"/>
                    <a:gd name="T33" fmla="*/ 0 h 118"/>
                    <a:gd name="T34" fmla="*/ 0 w 151"/>
                    <a:gd name="T35" fmla="*/ 0 h 118"/>
                    <a:gd name="T36" fmla="*/ 0 w 151"/>
                    <a:gd name="T37" fmla="*/ 0 h 118"/>
                    <a:gd name="T38" fmla="*/ 0 w 151"/>
                    <a:gd name="T39" fmla="*/ 0 h 118"/>
                    <a:gd name="T40" fmla="*/ 0 w 151"/>
                    <a:gd name="T41" fmla="*/ 0 h 118"/>
                    <a:gd name="T42" fmla="*/ 0 w 151"/>
                    <a:gd name="T43" fmla="*/ 0 h 118"/>
                    <a:gd name="T44" fmla="*/ 0 w 151"/>
                    <a:gd name="T45" fmla="*/ 0 h 118"/>
                    <a:gd name="T46" fmla="*/ 0 w 151"/>
                    <a:gd name="T47" fmla="*/ 0 h 118"/>
                    <a:gd name="T48" fmla="*/ 0 w 151"/>
                    <a:gd name="T49" fmla="*/ 0 h 118"/>
                    <a:gd name="T50" fmla="*/ 0 w 151"/>
                    <a:gd name="T51" fmla="*/ 0 h 118"/>
                    <a:gd name="T52" fmla="*/ 0 w 151"/>
                    <a:gd name="T53" fmla="*/ 0 h 118"/>
                    <a:gd name="T54" fmla="*/ 0 w 151"/>
                    <a:gd name="T55" fmla="*/ 0 h 118"/>
                    <a:gd name="T56" fmla="*/ 0 w 151"/>
                    <a:gd name="T57" fmla="*/ 0 h 118"/>
                    <a:gd name="T58" fmla="*/ 0 w 151"/>
                    <a:gd name="T59" fmla="*/ 0 h 118"/>
                    <a:gd name="T60" fmla="*/ 0 w 151"/>
                    <a:gd name="T61" fmla="*/ 0 h 118"/>
                    <a:gd name="T62" fmla="*/ 0 w 151"/>
                    <a:gd name="T63" fmla="*/ 0 h 118"/>
                    <a:gd name="T64" fmla="*/ 0 w 151"/>
                    <a:gd name="T65" fmla="*/ 0 h 118"/>
                    <a:gd name="T66" fmla="*/ 0 w 151"/>
                    <a:gd name="T67" fmla="*/ 0 h 118"/>
                    <a:gd name="T68" fmla="*/ 0 w 151"/>
                    <a:gd name="T69" fmla="*/ 0 h 118"/>
                    <a:gd name="T70" fmla="*/ 0 w 151"/>
                    <a:gd name="T71" fmla="*/ 0 h 118"/>
                    <a:gd name="T72" fmla="*/ 0 w 151"/>
                    <a:gd name="T73" fmla="*/ 0 h 118"/>
                    <a:gd name="T74" fmla="*/ 0 w 151"/>
                    <a:gd name="T75" fmla="*/ 0 h 118"/>
                    <a:gd name="T76" fmla="*/ 0 w 151"/>
                    <a:gd name="T77" fmla="*/ 0 h 118"/>
                    <a:gd name="T78" fmla="*/ 0 w 151"/>
                    <a:gd name="T79" fmla="*/ 0 h 118"/>
                    <a:gd name="T80" fmla="*/ 0 w 151"/>
                    <a:gd name="T81" fmla="*/ 0 h 118"/>
                    <a:gd name="T82" fmla="*/ 0 w 151"/>
                    <a:gd name="T83" fmla="*/ 0 h 118"/>
                    <a:gd name="T84" fmla="*/ 0 w 151"/>
                    <a:gd name="T85" fmla="*/ 0 h 118"/>
                    <a:gd name="T86" fmla="*/ 0 w 151"/>
                    <a:gd name="T87" fmla="*/ 0 h 118"/>
                    <a:gd name="T88" fmla="*/ 0 w 151"/>
                    <a:gd name="T89" fmla="*/ 0 h 118"/>
                    <a:gd name="T90" fmla="*/ 0 w 151"/>
                    <a:gd name="T91" fmla="*/ 0 h 1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8"/>
                    <a:gd name="T140" fmla="*/ 151 w 151"/>
                    <a:gd name="T141" fmla="*/ 118 h 1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8">
                      <a:moveTo>
                        <a:pt x="28" y="0"/>
                      </a:moveTo>
                      <a:lnTo>
                        <a:pt x="22" y="0"/>
                      </a:lnTo>
                      <a:lnTo>
                        <a:pt x="18" y="2"/>
                      </a:lnTo>
                      <a:lnTo>
                        <a:pt x="14" y="6"/>
                      </a:lnTo>
                      <a:lnTo>
                        <a:pt x="12" y="12"/>
                      </a:lnTo>
                      <a:lnTo>
                        <a:pt x="0" y="84"/>
                      </a:lnTo>
                      <a:lnTo>
                        <a:pt x="0" y="90"/>
                      </a:lnTo>
                      <a:lnTo>
                        <a:pt x="2" y="94"/>
                      </a:lnTo>
                      <a:lnTo>
                        <a:pt x="6" y="98"/>
                      </a:lnTo>
                      <a:lnTo>
                        <a:pt x="12" y="100"/>
                      </a:lnTo>
                      <a:lnTo>
                        <a:pt x="123" y="118"/>
                      </a:lnTo>
                      <a:lnTo>
                        <a:pt x="129" y="118"/>
                      </a:lnTo>
                      <a:lnTo>
                        <a:pt x="133" y="116"/>
                      </a:lnTo>
                      <a:lnTo>
                        <a:pt x="137" y="112"/>
                      </a:lnTo>
                      <a:lnTo>
                        <a:pt x="139" y="106"/>
                      </a:lnTo>
                      <a:lnTo>
                        <a:pt x="151" y="34"/>
                      </a:lnTo>
                      <a:lnTo>
                        <a:pt x="151" y="28"/>
                      </a:lnTo>
                      <a:lnTo>
                        <a:pt x="149" y="24"/>
                      </a:lnTo>
                      <a:lnTo>
                        <a:pt x="145" y="20"/>
                      </a:lnTo>
                      <a:lnTo>
                        <a:pt x="139" y="18"/>
                      </a:lnTo>
                      <a:lnTo>
                        <a:pt x="28" y="0"/>
                      </a:lnTo>
                      <a:close/>
                      <a:moveTo>
                        <a:pt x="121" y="44"/>
                      </a:moveTo>
                      <a:lnTo>
                        <a:pt x="119" y="54"/>
                      </a:lnTo>
                      <a:lnTo>
                        <a:pt x="117" y="66"/>
                      </a:lnTo>
                      <a:lnTo>
                        <a:pt x="115" y="78"/>
                      </a:lnTo>
                      <a:lnTo>
                        <a:pt x="113" y="88"/>
                      </a:lnTo>
                      <a:lnTo>
                        <a:pt x="105" y="86"/>
                      </a:lnTo>
                      <a:lnTo>
                        <a:pt x="95" y="86"/>
                      </a:lnTo>
                      <a:lnTo>
                        <a:pt x="83" y="84"/>
                      </a:lnTo>
                      <a:lnTo>
                        <a:pt x="71" y="82"/>
                      </a:lnTo>
                      <a:lnTo>
                        <a:pt x="59" y="80"/>
                      </a:lnTo>
                      <a:lnTo>
                        <a:pt x="47" y="78"/>
                      </a:lnTo>
                      <a:lnTo>
                        <a:pt x="38" y="76"/>
                      </a:lnTo>
                      <a:lnTo>
                        <a:pt x="30" y="74"/>
                      </a:lnTo>
                      <a:lnTo>
                        <a:pt x="32" y="64"/>
                      </a:lnTo>
                      <a:lnTo>
                        <a:pt x="34" y="52"/>
                      </a:lnTo>
                      <a:lnTo>
                        <a:pt x="34" y="40"/>
                      </a:lnTo>
                      <a:lnTo>
                        <a:pt x="36" y="30"/>
                      </a:lnTo>
                      <a:lnTo>
                        <a:pt x="43" y="32"/>
                      </a:lnTo>
                      <a:lnTo>
                        <a:pt x="55" y="34"/>
                      </a:lnTo>
                      <a:lnTo>
                        <a:pt x="67" y="36"/>
                      </a:lnTo>
                      <a:lnTo>
                        <a:pt x="79" y="36"/>
                      </a:lnTo>
                      <a:lnTo>
                        <a:pt x="91" y="38"/>
                      </a:lnTo>
                      <a:lnTo>
                        <a:pt x="103" y="40"/>
                      </a:lnTo>
                      <a:lnTo>
                        <a:pt x="113" y="42"/>
                      </a:lnTo>
                      <a:lnTo>
                        <a:pt x="121"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3" name="Freeform 26"/>
                <p:cNvSpPr>
                  <a:spLocks noEditPoints="1"/>
                </p:cNvSpPr>
                <p:nvPr/>
              </p:nvSpPr>
              <p:spPr bwMode="auto">
                <a:xfrm>
                  <a:off x="5157" y="1270"/>
                  <a:ext cx="60" cy="47"/>
                </a:xfrm>
                <a:custGeom>
                  <a:avLst/>
                  <a:gdLst>
                    <a:gd name="T0" fmla="*/ 0 w 151"/>
                    <a:gd name="T1" fmla="*/ 0 h 116"/>
                    <a:gd name="T2" fmla="*/ 0 w 151"/>
                    <a:gd name="T3" fmla="*/ 0 h 116"/>
                    <a:gd name="T4" fmla="*/ 0 w 151"/>
                    <a:gd name="T5" fmla="*/ 0 h 116"/>
                    <a:gd name="T6" fmla="*/ 0 w 151"/>
                    <a:gd name="T7" fmla="*/ 0 h 116"/>
                    <a:gd name="T8" fmla="*/ 0 w 151"/>
                    <a:gd name="T9" fmla="*/ 0 h 116"/>
                    <a:gd name="T10" fmla="*/ 0 w 151"/>
                    <a:gd name="T11" fmla="*/ 0 h 116"/>
                    <a:gd name="T12" fmla="*/ 0 w 151"/>
                    <a:gd name="T13" fmla="*/ 0 h 116"/>
                    <a:gd name="T14" fmla="*/ 0 w 151"/>
                    <a:gd name="T15" fmla="*/ 0 h 116"/>
                    <a:gd name="T16" fmla="*/ 0 w 151"/>
                    <a:gd name="T17" fmla="*/ 0 h 116"/>
                    <a:gd name="T18" fmla="*/ 0 w 151"/>
                    <a:gd name="T19" fmla="*/ 0 h 116"/>
                    <a:gd name="T20" fmla="*/ 0 w 151"/>
                    <a:gd name="T21" fmla="*/ 0 h 116"/>
                    <a:gd name="T22" fmla="*/ 0 w 151"/>
                    <a:gd name="T23" fmla="*/ 0 h 116"/>
                    <a:gd name="T24" fmla="*/ 0 w 151"/>
                    <a:gd name="T25" fmla="*/ 0 h 116"/>
                    <a:gd name="T26" fmla="*/ 0 w 151"/>
                    <a:gd name="T27" fmla="*/ 0 h 116"/>
                    <a:gd name="T28" fmla="*/ 0 w 151"/>
                    <a:gd name="T29" fmla="*/ 0 h 116"/>
                    <a:gd name="T30" fmla="*/ 0 w 151"/>
                    <a:gd name="T31" fmla="*/ 0 h 116"/>
                    <a:gd name="T32" fmla="*/ 0 w 151"/>
                    <a:gd name="T33" fmla="*/ 0 h 116"/>
                    <a:gd name="T34" fmla="*/ 0 w 151"/>
                    <a:gd name="T35" fmla="*/ 0 h 116"/>
                    <a:gd name="T36" fmla="*/ 0 w 151"/>
                    <a:gd name="T37" fmla="*/ 0 h 116"/>
                    <a:gd name="T38" fmla="*/ 0 w 151"/>
                    <a:gd name="T39" fmla="*/ 0 h 116"/>
                    <a:gd name="T40" fmla="*/ 0 w 151"/>
                    <a:gd name="T41" fmla="*/ 0 h 116"/>
                    <a:gd name="T42" fmla="*/ 0 w 151"/>
                    <a:gd name="T43" fmla="*/ 0 h 116"/>
                    <a:gd name="T44" fmla="*/ 0 w 151"/>
                    <a:gd name="T45" fmla="*/ 0 h 116"/>
                    <a:gd name="T46" fmla="*/ 0 w 151"/>
                    <a:gd name="T47" fmla="*/ 0 h 116"/>
                    <a:gd name="T48" fmla="*/ 0 w 151"/>
                    <a:gd name="T49" fmla="*/ 0 h 116"/>
                    <a:gd name="T50" fmla="*/ 0 w 151"/>
                    <a:gd name="T51" fmla="*/ 0 h 116"/>
                    <a:gd name="T52" fmla="*/ 0 w 151"/>
                    <a:gd name="T53" fmla="*/ 0 h 116"/>
                    <a:gd name="T54" fmla="*/ 0 w 151"/>
                    <a:gd name="T55" fmla="*/ 0 h 116"/>
                    <a:gd name="T56" fmla="*/ 0 w 151"/>
                    <a:gd name="T57" fmla="*/ 0 h 116"/>
                    <a:gd name="T58" fmla="*/ 0 w 151"/>
                    <a:gd name="T59" fmla="*/ 0 h 116"/>
                    <a:gd name="T60" fmla="*/ 0 w 151"/>
                    <a:gd name="T61" fmla="*/ 0 h 116"/>
                    <a:gd name="T62" fmla="*/ 0 w 151"/>
                    <a:gd name="T63" fmla="*/ 0 h 116"/>
                    <a:gd name="T64" fmla="*/ 0 w 151"/>
                    <a:gd name="T65" fmla="*/ 0 h 116"/>
                    <a:gd name="T66" fmla="*/ 0 w 151"/>
                    <a:gd name="T67" fmla="*/ 0 h 116"/>
                    <a:gd name="T68" fmla="*/ 0 w 151"/>
                    <a:gd name="T69" fmla="*/ 0 h 116"/>
                    <a:gd name="T70" fmla="*/ 0 w 151"/>
                    <a:gd name="T71" fmla="*/ 0 h 116"/>
                    <a:gd name="T72" fmla="*/ 0 w 151"/>
                    <a:gd name="T73" fmla="*/ 0 h 116"/>
                    <a:gd name="T74" fmla="*/ 0 w 151"/>
                    <a:gd name="T75" fmla="*/ 0 h 116"/>
                    <a:gd name="T76" fmla="*/ 0 w 151"/>
                    <a:gd name="T77" fmla="*/ 0 h 116"/>
                    <a:gd name="T78" fmla="*/ 0 w 151"/>
                    <a:gd name="T79" fmla="*/ 0 h 116"/>
                    <a:gd name="T80" fmla="*/ 0 w 151"/>
                    <a:gd name="T81" fmla="*/ 0 h 116"/>
                    <a:gd name="T82" fmla="*/ 0 w 151"/>
                    <a:gd name="T83" fmla="*/ 0 h 116"/>
                    <a:gd name="T84" fmla="*/ 0 w 151"/>
                    <a:gd name="T85" fmla="*/ 0 h 116"/>
                    <a:gd name="T86" fmla="*/ 0 w 151"/>
                    <a:gd name="T87" fmla="*/ 0 h 116"/>
                    <a:gd name="T88" fmla="*/ 0 w 151"/>
                    <a:gd name="T89" fmla="*/ 0 h 116"/>
                    <a:gd name="T90" fmla="*/ 0 w 151"/>
                    <a:gd name="T91" fmla="*/ 0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6"/>
                    <a:gd name="T140" fmla="*/ 151 w 151"/>
                    <a:gd name="T141" fmla="*/ 116 h 11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6">
                      <a:moveTo>
                        <a:pt x="28" y="0"/>
                      </a:moveTo>
                      <a:lnTo>
                        <a:pt x="22" y="0"/>
                      </a:lnTo>
                      <a:lnTo>
                        <a:pt x="18" y="2"/>
                      </a:lnTo>
                      <a:lnTo>
                        <a:pt x="14" y="6"/>
                      </a:lnTo>
                      <a:lnTo>
                        <a:pt x="12" y="10"/>
                      </a:lnTo>
                      <a:lnTo>
                        <a:pt x="0" y="82"/>
                      </a:lnTo>
                      <a:lnTo>
                        <a:pt x="0" y="88"/>
                      </a:lnTo>
                      <a:lnTo>
                        <a:pt x="4" y="92"/>
                      </a:lnTo>
                      <a:lnTo>
                        <a:pt x="6" y="96"/>
                      </a:lnTo>
                      <a:lnTo>
                        <a:pt x="12" y="98"/>
                      </a:lnTo>
                      <a:lnTo>
                        <a:pt x="125" y="116"/>
                      </a:lnTo>
                      <a:lnTo>
                        <a:pt x="129" y="116"/>
                      </a:lnTo>
                      <a:lnTo>
                        <a:pt x="135" y="114"/>
                      </a:lnTo>
                      <a:lnTo>
                        <a:pt x="137" y="110"/>
                      </a:lnTo>
                      <a:lnTo>
                        <a:pt x="139" y="106"/>
                      </a:lnTo>
                      <a:lnTo>
                        <a:pt x="151" y="34"/>
                      </a:lnTo>
                      <a:lnTo>
                        <a:pt x="151" y="28"/>
                      </a:lnTo>
                      <a:lnTo>
                        <a:pt x="149" y="22"/>
                      </a:lnTo>
                      <a:lnTo>
                        <a:pt x="145" y="20"/>
                      </a:lnTo>
                      <a:lnTo>
                        <a:pt x="139" y="18"/>
                      </a:lnTo>
                      <a:lnTo>
                        <a:pt x="28" y="0"/>
                      </a:lnTo>
                      <a:close/>
                      <a:moveTo>
                        <a:pt x="121" y="42"/>
                      </a:moveTo>
                      <a:lnTo>
                        <a:pt x="119" y="54"/>
                      </a:lnTo>
                      <a:lnTo>
                        <a:pt x="119" y="64"/>
                      </a:lnTo>
                      <a:lnTo>
                        <a:pt x="117" y="76"/>
                      </a:lnTo>
                      <a:lnTo>
                        <a:pt x="115" y="88"/>
                      </a:lnTo>
                      <a:lnTo>
                        <a:pt x="107" y="86"/>
                      </a:lnTo>
                      <a:lnTo>
                        <a:pt x="97" y="84"/>
                      </a:lnTo>
                      <a:lnTo>
                        <a:pt x="85" y="82"/>
                      </a:lnTo>
                      <a:lnTo>
                        <a:pt x="73" y="80"/>
                      </a:lnTo>
                      <a:lnTo>
                        <a:pt x="59" y="78"/>
                      </a:lnTo>
                      <a:lnTo>
                        <a:pt x="47" y="76"/>
                      </a:lnTo>
                      <a:lnTo>
                        <a:pt x="37" y="76"/>
                      </a:lnTo>
                      <a:lnTo>
                        <a:pt x="29" y="74"/>
                      </a:lnTo>
                      <a:lnTo>
                        <a:pt x="31" y="62"/>
                      </a:lnTo>
                      <a:lnTo>
                        <a:pt x="33" y="52"/>
                      </a:lnTo>
                      <a:lnTo>
                        <a:pt x="35" y="40"/>
                      </a:lnTo>
                      <a:lnTo>
                        <a:pt x="37" y="30"/>
                      </a:lnTo>
                      <a:lnTo>
                        <a:pt x="45" y="32"/>
                      </a:lnTo>
                      <a:lnTo>
                        <a:pt x="55" y="32"/>
                      </a:lnTo>
                      <a:lnTo>
                        <a:pt x="67" y="34"/>
                      </a:lnTo>
                      <a:lnTo>
                        <a:pt x="79" y="36"/>
                      </a:lnTo>
                      <a:lnTo>
                        <a:pt x="91" y="38"/>
                      </a:lnTo>
                      <a:lnTo>
                        <a:pt x="103" y="40"/>
                      </a:lnTo>
                      <a:lnTo>
                        <a:pt x="113" y="40"/>
                      </a:lnTo>
                      <a:lnTo>
                        <a:pt x="12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4" name="Freeform 27"/>
                <p:cNvSpPr>
                  <a:spLocks noEditPoints="1"/>
                </p:cNvSpPr>
                <p:nvPr/>
              </p:nvSpPr>
              <p:spPr bwMode="auto">
                <a:xfrm>
                  <a:off x="5217" y="1280"/>
                  <a:ext cx="69" cy="98"/>
                </a:xfrm>
                <a:custGeom>
                  <a:avLst/>
                  <a:gdLst>
                    <a:gd name="T0" fmla="*/ 0 w 171"/>
                    <a:gd name="T1" fmla="*/ 0 h 241"/>
                    <a:gd name="T2" fmla="*/ 0 w 171"/>
                    <a:gd name="T3" fmla="*/ 0 h 241"/>
                    <a:gd name="T4" fmla="*/ 0 w 171"/>
                    <a:gd name="T5" fmla="*/ 0 h 241"/>
                    <a:gd name="T6" fmla="*/ 0 w 171"/>
                    <a:gd name="T7" fmla="*/ 0 h 241"/>
                    <a:gd name="T8" fmla="*/ 0 w 171"/>
                    <a:gd name="T9" fmla="*/ 0 h 241"/>
                    <a:gd name="T10" fmla="*/ 0 w 171"/>
                    <a:gd name="T11" fmla="*/ 0 h 241"/>
                    <a:gd name="T12" fmla="*/ 0 w 171"/>
                    <a:gd name="T13" fmla="*/ 0 h 241"/>
                    <a:gd name="T14" fmla="*/ 0 w 171"/>
                    <a:gd name="T15" fmla="*/ 0 h 241"/>
                    <a:gd name="T16" fmla="*/ 0 w 171"/>
                    <a:gd name="T17" fmla="*/ 0 h 241"/>
                    <a:gd name="T18" fmla="*/ 0 w 171"/>
                    <a:gd name="T19" fmla="*/ 0 h 241"/>
                    <a:gd name="T20" fmla="*/ 0 w 171"/>
                    <a:gd name="T21" fmla="*/ 0 h 241"/>
                    <a:gd name="T22" fmla="*/ 0 w 171"/>
                    <a:gd name="T23" fmla="*/ 0 h 241"/>
                    <a:gd name="T24" fmla="*/ 0 w 171"/>
                    <a:gd name="T25" fmla="*/ 0 h 241"/>
                    <a:gd name="T26" fmla="*/ 0 w 171"/>
                    <a:gd name="T27" fmla="*/ 0 h 241"/>
                    <a:gd name="T28" fmla="*/ 0 w 171"/>
                    <a:gd name="T29" fmla="*/ 0 h 241"/>
                    <a:gd name="T30" fmla="*/ 0 w 171"/>
                    <a:gd name="T31" fmla="*/ 0 h 241"/>
                    <a:gd name="T32" fmla="*/ 0 w 171"/>
                    <a:gd name="T33" fmla="*/ 0 h 241"/>
                    <a:gd name="T34" fmla="*/ 0 w 171"/>
                    <a:gd name="T35" fmla="*/ 0 h 241"/>
                    <a:gd name="T36" fmla="*/ 0 w 171"/>
                    <a:gd name="T37" fmla="*/ 0 h 241"/>
                    <a:gd name="T38" fmla="*/ 0 w 171"/>
                    <a:gd name="T39" fmla="*/ 0 h 241"/>
                    <a:gd name="T40" fmla="*/ 0 w 171"/>
                    <a:gd name="T41" fmla="*/ 0 h 241"/>
                    <a:gd name="T42" fmla="*/ 0 w 171"/>
                    <a:gd name="T43" fmla="*/ 0 h 241"/>
                    <a:gd name="T44" fmla="*/ 0 w 171"/>
                    <a:gd name="T45" fmla="*/ 0 h 241"/>
                    <a:gd name="T46" fmla="*/ 0 w 171"/>
                    <a:gd name="T47" fmla="*/ 0 h 241"/>
                    <a:gd name="T48" fmla="*/ 0 w 171"/>
                    <a:gd name="T49" fmla="*/ 0 h 241"/>
                    <a:gd name="T50" fmla="*/ 0 w 171"/>
                    <a:gd name="T51" fmla="*/ 0 h 241"/>
                    <a:gd name="T52" fmla="*/ 0 w 171"/>
                    <a:gd name="T53" fmla="*/ 0 h 241"/>
                    <a:gd name="T54" fmla="*/ 0 w 171"/>
                    <a:gd name="T55" fmla="*/ 0 h 241"/>
                    <a:gd name="T56" fmla="*/ 0 w 171"/>
                    <a:gd name="T57" fmla="*/ 0 h 241"/>
                    <a:gd name="T58" fmla="*/ 0 w 171"/>
                    <a:gd name="T59" fmla="*/ 0 h 241"/>
                    <a:gd name="T60" fmla="*/ 0 w 171"/>
                    <a:gd name="T61" fmla="*/ 0 h 241"/>
                    <a:gd name="T62" fmla="*/ 0 w 171"/>
                    <a:gd name="T63" fmla="*/ 0 h 241"/>
                    <a:gd name="T64" fmla="*/ 0 w 171"/>
                    <a:gd name="T65" fmla="*/ 0 h 241"/>
                    <a:gd name="T66" fmla="*/ 0 w 171"/>
                    <a:gd name="T67" fmla="*/ 0 h 241"/>
                    <a:gd name="T68" fmla="*/ 0 w 171"/>
                    <a:gd name="T69" fmla="*/ 0 h 241"/>
                    <a:gd name="T70" fmla="*/ 0 w 171"/>
                    <a:gd name="T71" fmla="*/ 0 h 241"/>
                    <a:gd name="T72" fmla="*/ 0 w 171"/>
                    <a:gd name="T73" fmla="*/ 0 h 241"/>
                    <a:gd name="T74" fmla="*/ 0 w 171"/>
                    <a:gd name="T75" fmla="*/ 0 h 241"/>
                    <a:gd name="T76" fmla="*/ 0 w 171"/>
                    <a:gd name="T77" fmla="*/ 0 h 241"/>
                    <a:gd name="T78" fmla="*/ 0 w 171"/>
                    <a:gd name="T79" fmla="*/ 0 h 241"/>
                    <a:gd name="T80" fmla="*/ 0 w 171"/>
                    <a:gd name="T81" fmla="*/ 0 h 241"/>
                    <a:gd name="T82" fmla="*/ 0 w 171"/>
                    <a:gd name="T83" fmla="*/ 0 h 241"/>
                    <a:gd name="T84" fmla="*/ 0 w 171"/>
                    <a:gd name="T85" fmla="*/ 0 h 241"/>
                    <a:gd name="T86" fmla="*/ 0 w 171"/>
                    <a:gd name="T87" fmla="*/ 0 h 241"/>
                    <a:gd name="T88" fmla="*/ 0 w 171"/>
                    <a:gd name="T89" fmla="*/ 0 h 241"/>
                    <a:gd name="T90" fmla="*/ 0 w 171"/>
                    <a:gd name="T91" fmla="*/ 0 h 24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71"/>
                    <a:gd name="T139" fmla="*/ 0 h 241"/>
                    <a:gd name="T140" fmla="*/ 171 w 171"/>
                    <a:gd name="T141" fmla="*/ 241 h 24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71" h="241">
                      <a:moveTo>
                        <a:pt x="47" y="0"/>
                      </a:moveTo>
                      <a:lnTo>
                        <a:pt x="41" y="0"/>
                      </a:lnTo>
                      <a:lnTo>
                        <a:pt x="37" y="2"/>
                      </a:lnTo>
                      <a:lnTo>
                        <a:pt x="34" y="6"/>
                      </a:lnTo>
                      <a:lnTo>
                        <a:pt x="32" y="12"/>
                      </a:lnTo>
                      <a:lnTo>
                        <a:pt x="0" y="207"/>
                      </a:lnTo>
                      <a:lnTo>
                        <a:pt x="0" y="213"/>
                      </a:lnTo>
                      <a:lnTo>
                        <a:pt x="2" y="217"/>
                      </a:lnTo>
                      <a:lnTo>
                        <a:pt x="6" y="221"/>
                      </a:lnTo>
                      <a:lnTo>
                        <a:pt x="12" y="223"/>
                      </a:lnTo>
                      <a:lnTo>
                        <a:pt x="123" y="241"/>
                      </a:lnTo>
                      <a:lnTo>
                        <a:pt x="129" y="241"/>
                      </a:lnTo>
                      <a:lnTo>
                        <a:pt x="133" y="239"/>
                      </a:lnTo>
                      <a:lnTo>
                        <a:pt x="137" y="235"/>
                      </a:lnTo>
                      <a:lnTo>
                        <a:pt x="139" y="231"/>
                      </a:lnTo>
                      <a:lnTo>
                        <a:pt x="171" y="34"/>
                      </a:lnTo>
                      <a:lnTo>
                        <a:pt x="171" y="28"/>
                      </a:lnTo>
                      <a:lnTo>
                        <a:pt x="169" y="24"/>
                      </a:lnTo>
                      <a:lnTo>
                        <a:pt x="165" y="20"/>
                      </a:lnTo>
                      <a:lnTo>
                        <a:pt x="159" y="18"/>
                      </a:lnTo>
                      <a:lnTo>
                        <a:pt x="47" y="0"/>
                      </a:lnTo>
                      <a:close/>
                      <a:moveTo>
                        <a:pt x="141" y="44"/>
                      </a:moveTo>
                      <a:lnTo>
                        <a:pt x="135" y="76"/>
                      </a:lnTo>
                      <a:lnTo>
                        <a:pt x="127" y="127"/>
                      </a:lnTo>
                      <a:lnTo>
                        <a:pt x="119" y="181"/>
                      </a:lnTo>
                      <a:lnTo>
                        <a:pt x="113" y="213"/>
                      </a:lnTo>
                      <a:lnTo>
                        <a:pt x="105" y="211"/>
                      </a:lnTo>
                      <a:lnTo>
                        <a:pt x="95" y="209"/>
                      </a:lnTo>
                      <a:lnTo>
                        <a:pt x="83" y="207"/>
                      </a:lnTo>
                      <a:lnTo>
                        <a:pt x="71" y="205"/>
                      </a:lnTo>
                      <a:lnTo>
                        <a:pt x="59" y="203"/>
                      </a:lnTo>
                      <a:lnTo>
                        <a:pt x="47" y="201"/>
                      </a:lnTo>
                      <a:lnTo>
                        <a:pt x="37" y="201"/>
                      </a:lnTo>
                      <a:lnTo>
                        <a:pt x="30" y="199"/>
                      </a:lnTo>
                      <a:lnTo>
                        <a:pt x="34" y="167"/>
                      </a:lnTo>
                      <a:lnTo>
                        <a:pt x="41" y="114"/>
                      </a:lnTo>
                      <a:lnTo>
                        <a:pt x="49" y="62"/>
                      </a:lnTo>
                      <a:lnTo>
                        <a:pt x="55" y="30"/>
                      </a:lnTo>
                      <a:lnTo>
                        <a:pt x="63" y="32"/>
                      </a:lnTo>
                      <a:lnTo>
                        <a:pt x="73" y="32"/>
                      </a:lnTo>
                      <a:lnTo>
                        <a:pt x="85" y="34"/>
                      </a:lnTo>
                      <a:lnTo>
                        <a:pt x="99" y="36"/>
                      </a:lnTo>
                      <a:lnTo>
                        <a:pt x="111" y="38"/>
                      </a:lnTo>
                      <a:lnTo>
                        <a:pt x="123" y="40"/>
                      </a:lnTo>
                      <a:lnTo>
                        <a:pt x="133" y="42"/>
                      </a:lnTo>
                      <a:lnTo>
                        <a:pt x="141"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5" name="Freeform 28"/>
                <p:cNvSpPr>
                  <a:spLocks noEditPoints="1"/>
                </p:cNvSpPr>
                <p:nvPr/>
              </p:nvSpPr>
              <p:spPr bwMode="auto">
                <a:xfrm>
                  <a:off x="5081" y="1310"/>
                  <a:ext cx="61" cy="47"/>
                </a:xfrm>
                <a:custGeom>
                  <a:avLst/>
                  <a:gdLst>
                    <a:gd name="T0" fmla="*/ 0 w 151"/>
                    <a:gd name="T1" fmla="*/ 0 h 117"/>
                    <a:gd name="T2" fmla="*/ 0 w 151"/>
                    <a:gd name="T3" fmla="*/ 0 h 117"/>
                    <a:gd name="T4" fmla="*/ 0 w 151"/>
                    <a:gd name="T5" fmla="*/ 0 h 117"/>
                    <a:gd name="T6" fmla="*/ 0 w 151"/>
                    <a:gd name="T7" fmla="*/ 0 h 117"/>
                    <a:gd name="T8" fmla="*/ 0 w 151"/>
                    <a:gd name="T9" fmla="*/ 0 h 117"/>
                    <a:gd name="T10" fmla="*/ 0 w 151"/>
                    <a:gd name="T11" fmla="*/ 0 h 117"/>
                    <a:gd name="T12" fmla="*/ 0 w 151"/>
                    <a:gd name="T13" fmla="*/ 0 h 117"/>
                    <a:gd name="T14" fmla="*/ 0 w 151"/>
                    <a:gd name="T15" fmla="*/ 0 h 117"/>
                    <a:gd name="T16" fmla="*/ 0 w 151"/>
                    <a:gd name="T17" fmla="*/ 0 h 117"/>
                    <a:gd name="T18" fmla="*/ 0 w 151"/>
                    <a:gd name="T19" fmla="*/ 0 h 117"/>
                    <a:gd name="T20" fmla="*/ 0 w 151"/>
                    <a:gd name="T21" fmla="*/ 0 h 117"/>
                    <a:gd name="T22" fmla="*/ 0 w 151"/>
                    <a:gd name="T23" fmla="*/ 0 h 117"/>
                    <a:gd name="T24" fmla="*/ 0 w 151"/>
                    <a:gd name="T25" fmla="*/ 0 h 117"/>
                    <a:gd name="T26" fmla="*/ 0 w 151"/>
                    <a:gd name="T27" fmla="*/ 0 h 117"/>
                    <a:gd name="T28" fmla="*/ 0 w 151"/>
                    <a:gd name="T29" fmla="*/ 0 h 117"/>
                    <a:gd name="T30" fmla="*/ 0 w 151"/>
                    <a:gd name="T31" fmla="*/ 0 h 117"/>
                    <a:gd name="T32" fmla="*/ 0 w 151"/>
                    <a:gd name="T33" fmla="*/ 0 h 117"/>
                    <a:gd name="T34" fmla="*/ 0 w 151"/>
                    <a:gd name="T35" fmla="*/ 0 h 117"/>
                    <a:gd name="T36" fmla="*/ 0 w 151"/>
                    <a:gd name="T37" fmla="*/ 0 h 117"/>
                    <a:gd name="T38" fmla="*/ 0 w 151"/>
                    <a:gd name="T39" fmla="*/ 0 h 117"/>
                    <a:gd name="T40" fmla="*/ 0 w 151"/>
                    <a:gd name="T41" fmla="*/ 0 h 117"/>
                    <a:gd name="T42" fmla="*/ 0 w 151"/>
                    <a:gd name="T43" fmla="*/ 0 h 117"/>
                    <a:gd name="T44" fmla="*/ 0 w 151"/>
                    <a:gd name="T45" fmla="*/ 0 h 117"/>
                    <a:gd name="T46" fmla="*/ 0 w 151"/>
                    <a:gd name="T47" fmla="*/ 0 h 117"/>
                    <a:gd name="T48" fmla="*/ 0 w 151"/>
                    <a:gd name="T49" fmla="*/ 0 h 117"/>
                    <a:gd name="T50" fmla="*/ 0 w 151"/>
                    <a:gd name="T51" fmla="*/ 0 h 117"/>
                    <a:gd name="T52" fmla="*/ 0 w 151"/>
                    <a:gd name="T53" fmla="*/ 0 h 117"/>
                    <a:gd name="T54" fmla="*/ 0 w 151"/>
                    <a:gd name="T55" fmla="*/ 0 h 117"/>
                    <a:gd name="T56" fmla="*/ 0 w 151"/>
                    <a:gd name="T57" fmla="*/ 0 h 117"/>
                    <a:gd name="T58" fmla="*/ 0 w 151"/>
                    <a:gd name="T59" fmla="*/ 0 h 117"/>
                    <a:gd name="T60" fmla="*/ 0 w 151"/>
                    <a:gd name="T61" fmla="*/ 0 h 117"/>
                    <a:gd name="T62" fmla="*/ 0 w 151"/>
                    <a:gd name="T63" fmla="*/ 0 h 117"/>
                    <a:gd name="T64" fmla="*/ 0 w 151"/>
                    <a:gd name="T65" fmla="*/ 0 h 117"/>
                    <a:gd name="T66" fmla="*/ 0 w 151"/>
                    <a:gd name="T67" fmla="*/ 0 h 117"/>
                    <a:gd name="T68" fmla="*/ 0 w 151"/>
                    <a:gd name="T69" fmla="*/ 0 h 117"/>
                    <a:gd name="T70" fmla="*/ 0 w 151"/>
                    <a:gd name="T71" fmla="*/ 0 h 117"/>
                    <a:gd name="T72" fmla="*/ 0 w 151"/>
                    <a:gd name="T73" fmla="*/ 0 h 117"/>
                    <a:gd name="T74" fmla="*/ 0 w 151"/>
                    <a:gd name="T75" fmla="*/ 0 h 117"/>
                    <a:gd name="T76" fmla="*/ 0 w 151"/>
                    <a:gd name="T77" fmla="*/ 0 h 117"/>
                    <a:gd name="T78" fmla="*/ 0 w 151"/>
                    <a:gd name="T79" fmla="*/ 0 h 117"/>
                    <a:gd name="T80" fmla="*/ 0 w 151"/>
                    <a:gd name="T81" fmla="*/ 0 h 117"/>
                    <a:gd name="T82" fmla="*/ 0 w 151"/>
                    <a:gd name="T83" fmla="*/ 0 h 117"/>
                    <a:gd name="T84" fmla="*/ 0 w 151"/>
                    <a:gd name="T85" fmla="*/ 0 h 117"/>
                    <a:gd name="T86" fmla="*/ 0 w 151"/>
                    <a:gd name="T87" fmla="*/ 0 h 117"/>
                    <a:gd name="T88" fmla="*/ 0 w 151"/>
                    <a:gd name="T89" fmla="*/ 0 h 117"/>
                    <a:gd name="T90" fmla="*/ 0 w 151"/>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7"/>
                    <a:gd name="T140" fmla="*/ 151 w 151"/>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7">
                      <a:moveTo>
                        <a:pt x="28" y="0"/>
                      </a:moveTo>
                      <a:lnTo>
                        <a:pt x="22" y="0"/>
                      </a:lnTo>
                      <a:lnTo>
                        <a:pt x="18" y="2"/>
                      </a:lnTo>
                      <a:lnTo>
                        <a:pt x="14" y="6"/>
                      </a:lnTo>
                      <a:lnTo>
                        <a:pt x="12" y="12"/>
                      </a:lnTo>
                      <a:lnTo>
                        <a:pt x="0" y="83"/>
                      </a:lnTo>
                      <a:lnTo>
                        <a:pt x="0" y="89"/>
                      </a:lnTo>
                      <a:lnTo>
                        <a:pt x="2" y="93"/>
                      </a:lnTo>
                      <a:lnTo>
                        <a:pt x="6" y="97"/>
                      </a:lnTo>
                      <a:lnTo>
                        <a:pt x="12" y="99"/>
                      </a:lnTo>
                      <a:lnTo>
                        <a:pt x="123" y="117"/>
                      </a:lnTo>
                      <a:lnTo>
                        <a:pt x="129" y="117"/>
                      </a:lnTo>
                      <a:lnTo>
                        <a:pt x="133" y="115"/>
                      </a:lnTo>
                      <a:lnTo>
                        <a:pt x="137" y="111"/>
                      </a:lnTo>
                      <a:lnTo>
                        <a:pt x="139" y="105"/>
                      </a:lnTo>
                      <a:lnTo>
                        <a:pt x="151" y="34"/>
                      </a:lnTo>
                      <a:lnTo>
                        <a:pt x="151" y="30"/>
                      </a:lnTo>
                      <a:lnTo>
                        <a:pt x="149" y="24"/>
                      </a:lnTo>
                      <a:lnTo>
                        <a:pt x="145" y="20"/>
                      </a:lnTo>
                      <a:lnTo>
                        <a:pt x="139" y="18"/>
                      </a:lnTo>
                      <a:lnTo>
                        <a:pt x="28" y="0"/>
                      </a:lnTo>
                      <a:close/>
                      <a:moveTo>
                        <a:pt x="121" y="44"/>
                      </a:moveTo>
                      <a:lnTo>
                        <a:pt x="119" y="53"/>
                      </a:lnTo>
                      <a:lnTo>
                        <a:pt x="117" y="65"/>
                      </a:lnTo>
                      <a:lnTo>
                        <a:pt x="115" y="77"/>
                      </a:lnTo>
                      <a:lnTo>
                        <a:pt x="113" y="87"/>
                      </a:lnTo>
                      <a:lnTo>
                        <a:pt x="105" y="85"/>
                      </a:lnTo>
                      <a:lnTo>
                        <a:pt x="95" y="85"/>
                      </a:lnTo>
                      <a:lnTo>
                        <a:pt x="83" y="83"/>
                      </a:lnTo>
                      <a:lnTo>
                        <a:pt x="71" y="81"/>
                      </a:lnTo>
                      <a:lnTo>
                        <a:pt x="59" y="79"/>
                      </a:lnTo>
                      <a:lnTo>
                        <a:pt x="48" y="77"/>
                      </a:lnTo>
                      <a:lnTo>
                        <a:pt x="38" y="75"/>
                      </a:lnTo>
                      <a:lnTo>
                        <a:pt x="30" y="73"/>
                      </a:lnTo>
                      <a:lnTo>
                        <a:pt x="32" y="63"/>
                      </a:lnTo>
                      <a:lnTo>
                        <a:pt x="34" y="51"/>
                      </a:lnTo>
                      <a:lnTo>
                        <a:pt x="34" y="42"/>
                      </a:lnTo>
                      <a:lnTo>
                        <a:pt x="36" y="30"/>
                      </a:lnTo>
                      <a:lnTo>
                        <a:pt x="44" y="32"/>
                      </a:lnTo>
                      <a:lnTo>
                        <a:pt x="54" y="34"/>
                      </a:lnTo>
                      <a:lnTo>
                        <a:pt x="65" y="36"/>
                      </a:lnTo>
                      <a:lnTo>
                        <a:pt x="79" y="38"/>
                      </a:lnTo>
                      <a:lnTo>
                        <a:pt x="91" y="40"/>
                      </a:lnTo>
                      <a:lnTo>
                        <a:pt x="103" y="42"/>
                      </a:lnTo>
                      <a:lnTo>
                        <a:pt x="113" y="42"/>
                      </a:lnTo>
                      <a:lnTo>
                        <a:pt x="121"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6" name="Freeform 29"/>
                <p:cNvSpPr>
                  <a:spLocks noEditPoints="1"/>
                </p:cNvSpPr>
                <p:nvPr/>
              </p:nvSpPr>
              <p:spPr bwMode="auto">
                <a:xfrm>
                  <a:off x="5149" y="1321"/>
                  <a:ext cx="60" cy="47"/>
                </a:xfrm>
                <a:custGeom>
                  <a:avLst/>
                  <a:gdLst>
                    <a:gd name="T0" fmla="*/ 0 w 151"/>
                    <a:gd name="T1" fmla="*/ 0 h 117"/>
                    <a:gd name="T2" fmla="*/ 0 w 151"/>
                    <a:gd name="T3" fmla="*/ 0 h 117"/>
                    <a:gd name="T4" fmla="*/ 0 w 151"/>
                    <a:gd name="T5" fmla="*/ 0 h 117"/>
                    <a:gd name="T6" fmla="*/ 0 w 151"/>
                    <a:gd name="T7" fmla="*/ 0 h 117"/>
                    <a:gd name="T8" fmla="*/ 0 w 151"/>
                    <a:gd name="T9" fmla="*/ 0 h 117"/>
                    <a:gd name="T10" fmla="*/ 0 w 151"/>
                    <a:gd name="T11" fmla="*/ 0 h 117"/>
                    <a:gd name="T12" fmla="*/ 0 w 151"/>
                    <a:gd name="T13" fmla="*/ 0 h 117"/>
                    <a:gd name="T14" fmla="*/ 0 w 151"/>
                    <a:gd name="T15" fmla="*/ 0 h 117"/>
                    <a:gd name="T16" fmla="*/ 0 w 151"/>
                    <a:gd name="T17" fmla="*/ 0 h 117"/>
                    <a:gd name="T18" fmla="*/ 0 w 151"/>
                    <a:gd name="T19" fmla="*/ 0 h 117"/>
                    <a:gd name="T20" fmla="*/ 0 w 151"/>
                    <a:gd name="T21" fmla="*/ 0 h 117"/>
                    <a:gd name="T22" fmla="*/ 0 w 151"/>
                    <a:gd name="T23" fmla="*/ 0 h 117"/>
                    <a:gd name="T24" fmla="*/ 0 w 151"/>
                    <a:gd name="T25" fmla="*/ 0 h 117"/>
                    <a:gd name="T26" fmla="*/ 0 w 151"/>
                    <a:gd name="T27" fmla="*/ 0 h 117"/>
                    <a:gd name="T28" fmla="*/ 0 w 151"/>
                    <a:gd name="T29" fmla="*/ 0 h 117"/>
                    <a:gd name="T30" fmla="*/ 0 w 151"/>
                    <a:gd name="T31" fmla="*/ 0 h 117"/>
                    <a:gd name="T32" fmla="*/ 0 w 151"/>
                    <a:gd name="T33" fmla="*/ 0 h 117"/>
                    <a:gd name="T34" fmla="*/ 0 w 151"/>
                    <a:gd name="T35" fmla="*/ 0 h 117"/>
                    <a:gd name="T36" fmla="*/ 0 w 151"/>
                    <a:gd name="T37" fmla="*/ 0 h 117"/>
                    <a:gd name="T38" fmla="*/ 0 w 151"/>
                    <a:gd name="T39" fmla="*/ 0 h 117"/>
                    <a:gd name="T40" fmla="*/ 0 w 151"/>
                    <a:gd name="T41" fmla="*/ 0 h 117"/>
                    <a:gd name="T42" fmla="*/ 0 w 151"/>
                    <a:gd name="T43" fmla="*/ 0 h 117"/>
                    <a:gd name="T44" fmla="*/ 0 w 151"/>
                    <a:gd name="T45" fmla="*/ 0 h 117"/>
                    <a:gd name="T46" fmla="*/ 0 w 151"/>
                    <a:gd name="T47" fmla="*/ 0 h 117"/>
                    <a:gd name="T48" fmla="*/ 0 w 151"/>
                    <a:gd name="T49" fmla="*/ 0 h 117"/>
                    <a:gd name="T50" fmla="*/ 0 w 151"/>
                    <a:gd name="T51" fmla="*/ 0 h 117"/>
                    <a:gd name="T52" fmla="*/ 0 w 151"/>
                    <a:gd name="T53" fmla="*/ 0 h 117"/>
                    <a:gd name="T54" fmla="*/ 0 w 151"/>
                    <a:gd name="T55" fmla="*/ 0 h 117"/>
                    <a:gd name="T56" fmla="*/ 0 w 151"/>
                    <a:gd name="T57" fmla="*/ 0 h 117"/>
                    <a:gd name="T58" fmla="*/ 0 w 151"/>
                    <a:gd name="T59" fmla="*/ 0 h 117"/>
                    <a:gd name="T60" fmla="*/ 0 w 151"/>
                    <a:gd name="T61" fmla="*/ 0 h 117"/>
                    <a:gd name="T62" fmla="*/ 0 w 151"/>
                    <a:gd name="T63" fmla="*/ 0 h 117"/>
                    <a:gd name="T64" fmla="*/ 0 w 151"/>
                    <a:gd name="T65" fmla="*/ 0 h 117"/>
                    <a:gd name="T66" fmla="*/ 0 w 151"/>
                    <a:gd name="T67" fmla="*/ 0 h 117"/>
                    <a:gd name="T68" fmla="*/ 0 w 151"/>
                    <a:gd name="T69" fmla="*/ 0 h 117"/>
                    <a:gd name="T70" fmla="*/ 0 w 151"/>
                    <a:gd name="T71" fmla="*/ 0 h 117"/>
                    <a:gd name="T72" fmla="*/ 0 w 151"/>
                    <a:gd name="T73" fmla="*/ 0 h 117"/>
                    <a:gd name="T74" fmla="*/ 0 w 151"/>
                    <a:gd name="T75" fmla="*/ 0 h 117"/>
                    <a:gd name="T76" fmla="*/ 0 w 151"/>
                    <a:gd name="T77" fmla="*/ 0 h 117"/>
                    <a:gd name="T78" fmla="*/ 0 w 151"/>
                    <a:gd name="T79" fmla="*/ 0 h 117"/>
                    <a:gd name="T80" fmla="*/ 0 w 151"/>
                    <a:gd name="T81" fmla="*/ 0 h 117"/>
                    <a:gd name="T82" fmla="*/ 0 w 151"/>
                    <a:gd name="T83" fmla="*/ 0 h 117"/>
                    <a:gd name="T84" fmla="*/ 0 w 151"/>
                    <a:gd name="T85" fmla="*/ 0 h 117"/>
                    <a:gd name="T86" fmla="*/ 0 w 151"/>
                    <a:gd name="T87" fmla="*/ 0 h 117"/>
                    <a:gd name="T88" fmla="*/ 0 w 151"/>
                    <a:gd name="T89" fmla="*/ 0 h 117"/>
                    <a:gd name="T90" fmla="*/ 0 w 151"/>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7"/>
                    <a:gd name="T140" fmla="*/ 151 w 151"/>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7">
                      <a:moveTo>
                        <a:pt x="28" y="0"/>
                      </a:moveTo>
                      <a:lnTo>
                        <a:pt x="22" y="0"/>
                      </a:lnTo>
                      <a:lnTo>
                        <a:pt x="18" y="2"/>
                      </a:lnTo>
                      <a:lnTo>
                        <a:pt x="14" y="6"/>
                      </a:lnTo>
                      <a:lnTo>
                        <a:pt x="12" y="12"/>
                      </a:lnTo>
                      <a:lnTo>
                        <a:pt x="0" y="83"/>
                      </a:lnTo>
                      <a:lnTo>
                        <a:pt x="0" y="87"/>
                      </a:lnTo>
                      <a:lnTo>
                        <a:pt x="4" y="93"/>
                      </a:lnTo>
                      <a:lnTo>
                        <a:pt x="6" y="97"/>
                      </a:lnTo>
                      <a:lnTo>
                        <a:pt x="12" y="99"/>
                      </a:lnTo>
                      <a:lnTo>
                        <a:pt x="123" y="117"/>
                      </a:lnTo>
                      <a:lnTo>
                        <a:pt x="129" y="117"/>
                      </a:lnTo>
                      <a:lnTo>
                        <a:pt x="135" y="113"/>
                      </a:lnTo>
                      <a:lnTo>
                        <a:pt x="137" y="111"/>
                      </a:lnTo>
                      <a:lnTo>
                        <a:pt x="139" y="105"/>
                      </a:lnTo>
                      <a:lnTo>
                        <a:pt x="151" y="33"/>
                      </a:lnTo>
                      <a:lnTo>
                        <a:pt x="151" y="27"/>
                      </a:lnTo>
                      <a:lnTo>
                        <a:pt x="149" y="21"/>
                      </a:lnTo>
                      <a:lnTo>
                        <a:pt x="145" y="19"/>
                      </a:lnTo>
                      <a:lnTo>
                        <a:pt x="139" y="18"/>
                      </a:lnTo>
                      <a:lnTo>
                        <a:pt x="28" y="0"/>
                      </a:lnTo>
                      <a:close/>
                      <a:moveTo>
                        <a:pt x="121" y="41"/>
                      </a:moveTo>
                      <a:lnTo>
                        <a:pt x="119" y="53"/>
                      </a:lnTo>
                      <a:lnTo>
                        <a:pt x="119" y="63"/>
                      </a:lnTo>
                      <a:lnTo>
                        <a:pt x="117" y="75"/>
                      </a:lnTo>
                      <a:lnTo>
                        <a:pt x="115" y="87"/>
                      </a:lnTo>
                      <a:lnTo>
                        <a:pt x="107" y="85"/>
                      </a:lnTo>
                      <a:lnTo>
                        <a:pt x="97" y="83"/>
                      </a:lnTo>
                      <a:lnTo>
                        <a:pt x="85" y="81"/>
                      </a:lnTo>
                      <a:lnTo>
                        <a:pt x="73" y="79"/>
                      </a:lnTo>
                      <a:lnTo>
                        <a:pt x="59" y="77"/>
                      </a:lnTo>
                      <a:lnTo>
                        <a:pt x="48" y="75"/>
                      </a:lnTo>
                      <a:lnTo>
                        <a:pt x="38" y="75"/>
                      </a:lnTo>
                      <a:lnTo>
                        <a:pt x="30" y="73"/>
                      </a:lnTo>
                      <a:lnTo>
                        <a:pt x="32" y="63"/>
                      </a:lnTo>
                      <a:lnTo>
                        <a:pt x="34" y="51"/>
                      </a:lnTo>
                      <a:lnTo>
                        <a:pt x="36" y="39"/>
                      </a:lnTo>
                      <a:lnTo>
                        <a:pt x="38" y="29"/>
                      </a:lnTo>
                      <a:lnTo>
                        <a:pt x="46" y="31"/>
                      </a:lnTo>
                      <a:lnTo>
                        <a:pt x="55" y="31"/>
                      </a:lnTo>
                      <a:lnTo>
                        <a:pt x="67" y="33"/>
                      </a:lnTo>
                      <a:lnTo>
                        <a:pt x="79" y="35"/>
                      </a:lnTo>
                      <a:lnTo>
                        <a:pt x="91" y="37"/>
                      </a:lnTo>
                      <a:lnTo>
                        <a:pt x="103" y="39"/>
                      </a:lnTo>
                      <a:lnTo>
                        <a:pt x="113" y="39"/>
                      </a:lnTo>
                      <a:lnTo>
                        <a:pt x="12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7" name="Freeform 30"/>
                <p:cNvSpPr>
                  <a:spLocks noEditPoints="1"/>
                </p:cNvSpPr>
                <p:nvPr/>
              </p:nvSpPr>
              <p:spPr bwMode="auto">
                <a:xfrm>
                  <a:off x="5317" y="1139"/>
                  <a:ext cx="61" cy="47"/>
                </a:xfrm>
                <a:custGeom>
                  <a:avLst/>
                  <a:gdLst>
                    <a:gd name="T0" fmla="*/ 0 w 151"/>
                    <a:gd name="T1" fmla="*/ 0 h 117"/>
                    <a:gd name="T2" fmla="*/ 0 w 151"/>
                    <a:gd name="T3" fmla="*/ 0 h 117"/>
                    <a:gd name="T4" fmla="*/ 0 w 151"/>
                    <a:gd name="T5" fmla="*/ 0 h 117"/>
                    <a:gd name="T6" fmla="*/ 0 w 151"/>
                    <a:gd name="T7" fmla="*/ 0 h 117"/>
                    <a:gd name="T8" fmla="*/ 0 w 151"/>
                    <a:gd name="T9" fmla="*/ 0 h 117"/>
                    <a:gd name="T10" fmla="*/ 0 w 151"/>
                    <a:gd name="T11" fmla="*/ 0 h 117"/>
                    <a:gd name="T12" fmla="*/ 0 w 151"/>
                    <a:gd name="T13" fmla="*/ 0 h 117"/>
                    <a:gd name="T14" fmla="*/ 0 w 151"/>
                    <a:gd name="T15" fmla="*/ 0 h 117"/>
                    <a:gd name="T16" fmla="*/ 0 w 151"/>
                    <a:gd name="T17" fmla="*/ 0 h 117"/>
                    <a:gd name="T18" fmla="*/ 0 w 151"/>
                    <a:gd name="T19" fmla="*/ 0 h 117"/>
                    <a:gd name="T20" fmla="*/ 0 w 151"/>
                    <a:gd name="T21" fmla="*/ 0 h 117"/>
                    <a:gd name="T22" fmla="*/ 0 w 151"/>
                    <a:gd name="T23" fmla="*/ 0 h 117"/>
                    <a:gd name="T24" fmla="*/ 0 w 151"/>
                    <a:gd name="T25" fmla="*/ 0 h 117"/>
                    <a:gd name="T26" fmla="*/ 0 w 151"/>
                    <a:gd name="T27" fmla="*/ 0 h 117"/>
                    <a:gd name="T28" fmla="*/ 0 w 151"/>
                    <a:gd name="T29" fmla="*/ 0 h 117"/>
                    <a:gd name="T30" fmla="*/ 0 w 151"/>
                    <a:gd name="T31" fmla="*/ 0 h 117"/>
                    <a:gd name="T32" fmla="*/ 0 w 151"/>
                    <a:gd name="T33" fmla="*/ 0 h 117"/>
                    <a:gd name="T34" fmla="*/ 0 w 151"/>
                    <a:gd name="T35" fmla="*/ 0 h 117"/>
                    <a:gd name="T36" fmla="*/ 0 w 151"/>
                    <a:gd name="T37" fmla="*/ 0 h 117"/>
                    <a:gd name="T38" fmla="*/ 0 w 151"/>
                    <a:gd name="T39" fmla="*/ 0 h 117"/>
                    <a:gd name="T40" fmla="*/ 0 w 151"/>
                    <a:gd name="T41" fmla="*/ 0 h 117"/>
                    <a:gd name="T42" fmla="*/ 0 w 151"/>
                    <a:gd name="T43" fmla="*/ 0 h 117"/>
                    <a:gd name="T44" fmla="*/ 0 w 151"/>
                    <a:gd name="T45" fmla="*/ 0 h 117"/>
                    <a:gd name="T46" fmla="*/ 0 w 151"/>
                    <a:gd name="T47" fmla="*/ 0 h 117"/>
                    <a:gd name="T48" fmla="*/ 0 w 151"/>
                    <a:gd name="T49" fmla="*/ 0 h 117"/>
                    <a:gd name="T50" fmla="*/ 0 w 151"/>
                    <a:gd name="T51" fmla="*/ 0 h 117"/>
                    <a:gd name="T52" fmla="*/ 0 w 151"/>
                    <a:gd name="T53" fmla="*/ 0 h 117"/>
                    <a:gd name="T54" fmla="*/ 0 w 151"/>
                    <a:gd name="T55" fmla="*/ 0 h 117"/>
                    <a:gd name="T56" fmla="*/ 0 w 151"/>
                    <a:gd name="T57" fmla="*/ 0 h 117"/>
                    <a:gd name="T58" fmla="*/ 0 w 151"/>
                    <a:gd name="T59" fmla="*/ 0 h 117"/>
                    <a:gd name="T60" fmla="*/ 0 w 151"/>
                    <a:gd name="T61" fmla="*/ 0 h 117"/>
                    <a:gd name="T62" fmla="*/ 0 w 151"/>
                    <a:gd name="T63" fmla="*/ 0 h 117"/>
                    <a:gd name="T64" fmla="*/ 0 w 151"/>
                    <a:gd name="T65" fmla="*/ 0 h 117"/>
                    <a:gd name="T66" fmla="*/ 0 w 151"/>
                    <a:gd name="T67" fmla="*/ 0 h 117"/>
                    <a:gd name="T68" fmla="*/ 0 w 151"/>
                    <a:gd name="T69" fmla="*/ 0 h 117"/>
                    <a:gd name="T70" fmla="*/ 0 w 151"/>
                    <a:gd name="T71" fmla="*/ 0 h 117"/>
                    <a:gd name="T72" fmla="*/ 0 w 151"/>
                    <a:gd name="T73" fmla="*/ 0 h 117"/>
                    <a:gd name="T74" fmla="*/ 0 w 151"/>
                    <a:gd name="T75" fmla="*/ 0 h 117"/>
                    <a:gd name="T76" fmla="*/ 0 w 151"/>
                    <a:gd name="T77" fmla="*/ 0 h 117"/>
                    <a:gd name="T78" fmla="*/ 0 w 151"/>
                    <a:gd name="T79" fmla="*/ 0 h 117"/>
                    <a:gd name="T80" fmla="*/ 0 w 151"/>
                    <a:gd name="T81" fmla="*/ 0 h 117"/>
                    <a:gd name="T82" fmla="*/ 0 w 151"/>
                    <a:gd name="T83" fmla="*/ 0 h 117"/>
                    <a:gd name="T84" fmla="*/ 0 w 151"/>
                    <a:gd name="T85" fmla="*/ 0 h 117"/>
                    <a:gd name="T86" fmla="*/ 0 w 151"/>
                    <a:gd name="T87" fmla="*/ 0 h 117"/>
                    <a:gd name="T88" fmla="*/ 0 w 151"/>
                    <a:gd name="T89" fmla="*/ 0 h 117"/>
                    <a:gd name="T90" fmla="*/ 0 w 151"/>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7"/>
                    <a:gd name="T140" fmla="*/ 151 w 151"/>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7">
                      <a:moveTo>
                        <a:pt x="28" y="0"/>
                      </a:moveTo>
                      <a:lnTo>
                        <a:pt x="22" y="0"/>
                      </a:lnTo>
                      <a:lnTo>
                        <a:pt x="18" y="2"/>
                      </a:lnTo>
                      <a:lnTo>
                        <a:pt x="14" y="6"/>
                      </a:lnTo>
                      <a:lnTo>
                        <a:pt x="12" y="12"/>
                      </a:lnTo>
                      <a:lnTo>
                        <a:pt x="0" y="83"/>
                      </a:lnTo>
                      <a:lnTo>
                        <a:pt x="0" y="89"/>
                      </a:lnTo>
                      <a:lnTo>
                        <a:pt x="4" y="93"/>
                      </a:lnTo>
                      <a:lnTo>
                        <a:pt x="6" y="97"/>
                      </a:lnTo>
                      <a:lnTo>
                        <a:pt x="12" y="99"/>
                      </a:lnTo>
                      <a:lnTo>
                        <a:pt x="123" y="117"/>
                      </a:lnTo>
                      <a:lnTo>
                        <a:pt x="129" y="117"/>
                      </a:lnTo>
                      <a:lnTo>
                        <a:pt x="135" y="113"/>
                      </a:lnTo>
                      <a:lnTo>
                        <a:pt x="137" y="111"/>
                      </a:lnTo>
                      <a:lnTo>
                        <a:pt x="139" y="105"/>
                      </a:lnTo>
                      <a:lnTo>
                        <a:pt x="151" y="34"/>
                      </a:lnTo>
                      <a:lnTo>
                        <a:pt x="151" y="28"/>
                      </a:lnTo>
                      <a:lnTo>
                        <a:pt x="149" y="24"/>
                      </a:lnTo>
                      <a:lnTo>
                        <a:pt x="145" y="20"/>
                      </a:lnTo>
                      <a:lnTo>
                        <a:pt x="139" y="18"/>
                      </a:lnTo>
                      <a:lnTo>
                        <a:pt x="28" y="0"/>
                      </a:lnTo>
                      <a:close/>
                      <a:moveTo>
                        <a:pt x="121" y="44"/>
                      </a:moveTo>
                      <a:lnTo>
                        <a:pt x="119" y="54"/>
                      </a:lnTo>
                      <a:lnTo>
                        <a:pt x="119" y="66"/>
                      </a:lnTo>
                      <a:lnTo>
                        <a:pt x="117" y="78"/>
                      </a:lnTo>
                      <a:lnTo>
                        <a:pt x="115" y="87"/>
                      </a:lnTo>
                      <a:lnTo>
                        <a:pt x="107" y="85"/>
                      </a:lnTo>
                      <a:lnTo>
                        <a:pt x="98" y="83"/>
                      </a:lnTo>
                      <a:lnTo>
                        <a:pt x="86" y="82"/>
                      </a:lnTo>
                      <a:lnTo>
                        <a:pt x="74" y="80"/>
                      </a:lnTo>
                      <a:lnTo>
                        <a:pt x="60" y="80"/>
                      </a:lnTo>
                      <a:lnTo>
                        <a:pt x="48" y="78"/>
                      </a:lnTo>
                      <a:lnTo>
                        <a:pt x="38" y="76"/>
                      </a:lnTo>
                      <a:lnTo>
                        <a:pt x="30" y="74"/>
                      </a:lnTo>
                      <a:lnTo>
                        <a:pt x="32" y="64"/>
                      </a:lnTo>
                      <a:lnTo>
                        <a:pt x="34" y="52"/>
                      </a:lnTo>
                      <a:lnTo>
                        <a:pt x="36" y="40"/>
                      </a:lnTo>
                      <a:lnTo>
                        <a:pt x="38" y="30"/>
                      </a:lnTo>
                      <a:lnTo>
                        <a:pt x="46" y="32"/>
                      </a:lnTo>
                      <a:lnTo>
                        <a:pt x="56" y="32"/>
                      </a:lnTo>
                      <a:lnTo>
                        <a:pt x="68" y="34"/>
                      </a:lnTo>
                      <a:lnTo>
                        <a:pt x="80" y="36"/>
                      </a:lnTo>
                      <a:lnTo>
                        <a:pt x="92" y="38"/>
                      </a:lnTo>
                      <a:lnTo>
                        <a:pt x="103" y="40"/>
                      </a:lnTo>
                      <a:lnTo>
                        <a:pt x="113" y="42"/>
                      </a:lnTo>
                      <a:lnTo>
                        <a:pt x="121"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8" name="Freeform 31"/>
                <p:cNvSpPr>
                  <a:spLocks noEditPoints="1"/>
                </p:cNvSpPr>
                <p:nvPr/>
              </p:nvSpPr>
              <p:spPr bwMode="auto">
                <a:xfrm>
                  <a:off x="5309" y="1190"/>
                  <a:ext cx="61" cy="47"/>
                </a:xfrm>
                <a:custGeom>
                  <a:avLst/>
                  <a:gdLst>
                    <a:gd name="T0" fmla="*/ 0 w 151"/>
                    <a:gd name="T1" fmla="*/ 0 h 118"/>
                    <a:gd name="T2" fmla="*/ 0 w 151"/>
                    <a:gd name="T3" fmla="*/ 0 h 118"/>
                    <a:gd name="T4" fmla="*/ 0 w 151"/>
                    <a:gd name="T5" fmla="*/ 0 h 118"/>
                    <a:gd name="T6" fmla="*/ 0 w 151"/>
                    <a:gd name="T7" fmla="*/ 0 h 118"/>
                    <a:gd name="T8" fmla="*/ 0 w 151"/>
                    <a:gd name="T9" fmla="*/ 0 h 118"/>
                    <a:gd name="T10" fmla="*/ 0 w 151"/>
                    <a:gd name="T11" fmla="*/ 0 h 118"/>
                    <a:gd name="T12" fmla="*/ 0 w 151"/>
                    <a:gd name="T13" fmla="*/ 0 h 118"/>
                    <a:gd name="T14" fmla="*/ 0 w 151"/>
                    <a:gd name="T15" fmla="*/ 0 h 118"/>
                    <a:gd name="T16" fmla="*/ 0 w 151"/>
                    <a:gd name="T17" fmla="*/ 0 h 118"/>
                    <a:gd name="T18" fmla="*/ 0 w 151"/>
                    <a:gd name="T19" fmla="*/ 0 h 118"/>
                    <a:gd name="T20" fmla="*/ 0 w 151"/>
                    <a:gd name="T21" fmla="*/ 0 h 118"/>
                    <a:gd name="T22" fmla="*/ 0 w 151"/>
                    <a:gd name="T23" fmla="*/ 0 h 118"/>
                    <a:gd name="T24" fmla="*/ 0 w 151"/>
                    <a:gd name="T25" fmla="*/ 0 h 118"/>
                    <a:gd name="T26" fmla="*/ 0 w 151"/>
                    <a:gd name="T27" fmla="*/ 0 h 118"/>
                    <a:gd name="T28" fmla="*/ 0 w 151"/>
                    <a:gd name="T29" fmla="*/ 0 h 118"/>
                    <a:gd name="T30" fmla="*/ 0 w 151"/>
                    <a:gd name="T31" fmla="*/ 0 h 118"/>
                    <a:gd name="T32" fmla="*/ 0 w 151"/>
                    <a:gd name="T33" fmla="*/ 0 h 118"/>
                    <a:gd name="T34" fmla="*/ 0 w 151"/>
                    <a:gd name="T35" fmla="*/ 0 h 118"/>
                    <a:gd name="T36" fmla="*/ 0 w 151"/>
                    <a:gd name="T37" fmla="*/ 0 h 118"/>
                    <a:gd name="T38" fmla="*/ 0 w 151"/>
                    <a:gd name="T39" fmla="*/ 0 h 118"/>
                    <a:gd name="T40" fmla="*/ 0 w 151"/>
                    <a:gd name="T41" fmla="*/ 0 h 118"/>
                    <a:gd name="T42" fmla="*/ 0 w 151"/>
                    <a:gd name="T43" fmla="*/ 0 h 118"/>
                    <a:gd name="T44" fmla="*/ 0 w 151"/>
                    <a:gd name="T45" fmla="*/ 0 h 118"/>
                    <a:gd name="T46" fmla="*/ 0 w 151"/>
                    <a:gd name="T47" fmla="*/ 0 h 118"/>
                    <a:gd name="T48" fmla="*/ 0 w 151"/>
                    <a:gd name="T49" fmla="*/ 0 h 118"/>
                    <a:gd name="T50" fmla="*/ 0 w 151"/>
                    <a:gd name="T51" fmla="*/ 0 h 118"/>
                    <a:gd name="T52" fmla="*/ 0 w 151"/>
                    <a:gd name="T53" fmla="*/ 0 h 118"/>
                    <a:gd name="T54" fmla="*/ 0 w 151"/>
                    <a:gd name="T55" fmla="*/ 0 h 118"/>
                    <a:gd name="T56" fmla="*/ 0 w 151"/>
                    <a:gd name="T57" fmla="*/ 0 h 118"/>
                    <a:gd name="T58" fmla="*/ 0 w 151"/>
                    <a:gd name="T59" fmla="*/ 0 h 118"/>
                    <a:gd name="T60" fmla="*/ 0 w 151"/>
                    <a:gd name="T61" fmla="*/ 0 h 118"/>
                    <a:gd name="T62" fmla="*/ 0 w 151"/>
                    <a:gd name="T63" fmla="*/ 0 h 118"/>
                    <a:gd name="T64" fmla="*/ 0 w 151"/>
                    <a:gd name="T65" fmla="*/ 0 h 118"/>
                    <a:gd name="T66" fmla="*/ 0 w 151"/>
                    <a:gd name="T67" fmla="*/ 0 h 118"/>
                    <a:gd name="T68" fmla="*/ 0 w 151"/>
                    <a:gd name="T69" fmla="*/ 0 h 118"/>
                    <a:gd name="T70" fmla="*/ 0 w 151"/>
                    <a:gd name="T71" fmla="*/ 0 h 118"/>
                    <a:gd name="T72" fmla="*/ 0 w 151"/>
                    <a:gd name="T73" fmla="*/ 0 h 118"/>
                    <a:gd name="T74" fmla="*/ 0 w 151"/>
                    <a:gd name="T75" fmla="*/ 0 h 118"/>
                    <a:gd name="T76" fmla="*/ 0 w 151"/>
                    <a:gd name="T77" fmla="*/ 0 h 118"/>
                    <a:gd name="T78" fmla="*/ 0 w 151"/>
                    <a:gd name="T79" fmla="*/ 0 h 118"/>
                    <a:gd name="T80" fmla="*/ 0 w 151"/>
                    <a:gd name="T81" fmla="*/ 0 h 118"/>
                    <a:gd name="T82" fmla="*/ 0 w 151"/>
                    <a:gd name="T83" fmla="*/ 0 h 118"/>
                    <a:gd name="T84" fmla="*/ 0 w 151"/>
                    <a:gd name="T85" fmla="*/ 0 h 118"/>
                    <a:gd name="T86" fmla="*/ 0 w 151"/>
                    <a:gd name="T87" fmla="*/ 0 h 118"/>
                    <a:gd name="T88" fmla="*/ 0 w 151"/>
                    <a:gd name="T89" fmla="*/ 0 h 118"/>
                    <a:gd name="T90" fmla="*/ 0 w 151"/>
                    <a:gd name="T91" fmla="*/ 0 h 1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8"/>
                    <a:gd name="T140" fmla="*/ 151 w 151"/>
                    <a:gd name="T141" fmla="*/ 118 h 1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8">
                      <a:moveTo>
                        <a:pt x="28" y="0"/>
                      </a:moveTo>
                      <a:lnTo>
                        <a:pt x="22" y="0"/>
                      </a:lnTo>
                      <a:lnTo>
                        <a:pt x="18" y="2"/>
                      </a:lnTo>
                      <a:lnTo>
                        <a:pt x="14" y="6"/>
                      </a:lnTo>
                      <a:lnTo>
                        <a:pt x="12" y="12"/>
                      </a:lnTo>
                      <a:lnTo>
                        <a:pt x="0" y="84"/>
                      </a:lnTo>
                      <a:lnTo>
                        <a:pt x="0" y="90"/>
                      </a:lnTo>
                      <a:lnTo>
                        <a:pt x="4" y="94"/>
                      </a:lnTo>
                      <a:lnTo>
                        <a:pt x="6" y="98"/>
                      </a:lnTo>
                      <a:lnTo>
                        <a:pt x="12" y="100"/>
                      </a:lnTo>
                      <a:lnTo>
                        <a:pt x="123" y="118"/>
                      </a:lnTo>
                      <a:lnTo>
                        <a:pt x="129" y="118"/>
                      </a:lnTo>
                      <a:lnTo>
                        <a:pt x="135" y="114"/>
                      </a:lnTo>
                      <a:lnTo>
                        <a:pt x="137" y="112"/>
                      </a:lnTo>
                      <a:lnTo>
                        <a:pt x="139" y="106"/>
                      </a:lnTo>
                      <a:lnTo>
                        <a:pt x="151" y="34"/>
                      </a:lnTo>
                      <a:lnTo>
                        <a:pt x="151" y="28"/>
                      </a:lnTo>
                      <a:lnTo>
                        <a:pt x="149" y="24"/>
                      </a:lnTo>
                      <a:lnTo>
                        <a:pt x="145" y="20"/>
                      </a:lnTo>
                      <a:lnTo>
                        <a:pt x="139" y="18"/>
                      </a:lnTo>
                      <a:lnTo>
                        <a:pt x="28" y="0"/>
                      </a:lnTo>
                      <a:close/>
                      <a:moveTo>
                        <a:pt x="122" y="44"/>
                      </a:moveTo>
                      <a:lnTo>
                        <a:pt x="120" y="54"/>
                      </a:lnTo>
                      <a:lnTo>
                        <a:pt x="120" y="66"/>
                      </a:lnTo>
                      <a:lnTo>
                        <a:pt x="118" y="78"/>
                      </a:lnTo>
                      <a:lnTo>
                        <a:pt x="116" y="88"/>
                      </a:lnTo>
                      <a:lnTo>
                        <a:pt x="108" y="86"/>
                      </a:lnTo>
                      <a:lnTo>
                        <a:pt x="98" y="86"/>
                      </a:lnTo>
                      <a:lnTo>
                        <a:pt x="86" y="84"/>
                      </a:lnTo>
                      <a:lnTo>
                        <a:pt x="74" y="82"/>
                      </a:lnTo>
                      <a:lnTo>
                        <a:pt x="60" y="80"/>
                      </a:lnTo>
                      <a:lnTo>
                        <a:pt x="48" y="78"/>
                      </a:lnTo>
                      <a:lnTo>
                        <a:pt x="38" y="76"/>
                      </a:lnTo>
                      <a:lnTo>
                        <a:pt x="30" y="74"/>
                      </a:lnTo>
                      <a:lnTo>
                        <a:pt x="32" y="64"/>
                      </a:lnTo>
                      <a:lnTo>
                        <a:pt x="34" y="52"/>
                      </a:lnTo>
                      <a:lnTo>
                        <a:pt x="36" y="40"/>
                      </a:lnTo>
                      <a:lnTo>
                        <a:pt x="38" y="30"/>
                      </a:lnTo>
                      <a:lnTo>
                        <a:pt x="46" y="32"/>
                      </a:lnTo>
                      <a:lnTo>
                        <a:pt x="56" y="34"/>
                      </a:lnTo>
                      <a:lnTo>
                        <a:pt x="68" y="36"/>
                      </a:lnTo>
                      <a:lnTo>
                        <a:pt x="80" y="36"/>
                      </a:lnTo>
                      <a:lnTo>
                        <a:pt x="92" y="38"/>
                      </a:lnTo>
                      <a:lnTo>
                        <a:pt x="104" y="40"/>
                      </a:lnTo>
                      <a:lnTo>
                        <a:pt x="114" y="42"/>
                      </a:lnTo>
                      <a:lnTo>
                        <a:pt x="122"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9" name="Freeform 32"/>
                <p:cNvSpPr>
                  <a:spLocks noEditPoints="1"/>
                </p:cNvSpPr>
                <p:nvPr/>
              </p:nvSpPr>
              <p:spPr bwMode="auto">
                <a:xfrm>
                  <a:off x="5301" y="1240"/>
                  <a:ext cx="61" cy="48"/>
                </a:xfrm>
                <a:custGeom>
                  <a:avLst/>
                  <a:gdLst>
                    <a:gd name="T0" fmla="*/ 0 w 151"/>
                    <a:gd name="T1" fmla="*/ 0 h 117"/>
                    <a:gd name="T2" fmla="*/ 0 w 151"/>
                    <a:gd name="T3" fmla="*/ 0 h 117"/>
                    <a:gd name="T4" fmla="*/ 0 w 151"/>
                    <a:gd name="T5" fmla="*/ 0 h 117"/>
                    <a:gd name="T6" fmla="*/ 0 w 151"/>
                    <a:gd name="T7" fmla="*/ 0 h 117"/>
                    <a:gd name="T8" fmla="*/ 0 w 151"/>
                    <a:gd name="T9" fmla="*/ 0 h 117"/>
                    <a:gd name="T10" fmla="*/ 0 w 151"/>
                    <a:gd name="T11" fmla="*/ 0 h 117"/>
                    <a:gd name="T12" fmla="*/ 0 w 151"/>
                    <a:gd name="T13" fmla="*/ 0 h 117"/>
                    <a:gd name="T14" fmla="*/ 0 w 151"/>
                    <a:gd name="T15" fmla="*/ 0 h 117"/>
                    <a:gd name="T16" fmla="*/ 0 w 151"/>
                    <a:gd name="T17" fmla="*/ 0 h 117"/>
                    <a:gd name="T18" fmla="*/ 0 w 151"/>
                    <a:gd name="T19" fmla="*/ 0 h 117"/>
                    <a:gd name="T20" fmla="*/ 0 w 151"/>
                    <a:gd name="T21" fmla="*/ 0 h 117"/>
                    <a:gd name="T22" fmla="*/ 0 w 151"/>
                    <a:gd name="T23" fmla="*/ 0 h 117"/>
                    <a:gd name="T24" fmla="*/ 0 w 151"/>
                    <a:gd name="T25" fmla="*/ 0 h 117"/>
                    <a:gd name="T26" fmla="*/ 0 w 151"/>
                    <a:gd name="T27" fmla="*/ 0 h 117"/>
                    <a:gd name="T28" fmla="*/ 0 w 151"/>
                    <a:gd name="T29" fmla="*/ 0 h 117"/>
                    <a:gd name="T30" fmla="*/ 0 w 151"/>
                    <a:gd name="T31" fmla="*/ 0 h 117"/>
                    <a:gd name="T32" fmla="*/ 0 w 151"/>
                    <a:gd name="T33" fmla="*/ 0 h 117"/>
                    <a:gd name="T34" fmla="*/ 0 w 151"/>
                    <a:gd name="T35" fmla="*/ 0 h 117"/>
                    <a:gd name="T36" fmla="*/ 0 w 151"/>
                    <a:gd name="T37" fmla="*/ 0 h 117"/>
                    <a:gd name="T38" fmla="*/ 0 w 151"/>
                    <a:gd name="T39" fmla="*/ 0 h 117"/>
                    <a:gd name="T40" fmla="*/ 0 w 151"/>
                    <a:gd name="T41" fmla="*/ 0 h 117"/>
                    <a:gd name="T42" fmla="*/ 0 w 151"/>
                    <a:gd name="T43" fmla="*/ 0 h 117"/>
                    <a:gd name="T44" fmla="*/ 0 w 151"/>
                    <a:gd name="T45" fmla="*/ 0 h 117"/>
                    <a:gd name="T46" fmla="*/ 0 w 151"/>
                    <a:gd name="T47" fmla="*/ 0 h 117"/>
                    <a:gd name="T48" fmla="*/ 0 w 151"/>
                    <a:gd name="T49" fmla="*/ 0 h 117"/>
                    <a:gd name="T50" fmla="*/ 0 w 151"/>
                    <a:gd name="T51" fmla="*/ 0 h 117"/>
                    <a:gd name="T52" fmla="*/ 0 w 151"/>
                    <a:gd name="T53" fmla="*/ 0 h 117"/>
                    <a:gd name="T54" fmla="*/ 0 w 151"/>
                    <a:gd name="T55" fmla="*/ 0 h 117"/>
                    <a:gd name="T56" fmla="*/ 0 w 151"/>
                    <a:gd name="T57" fmla="*/ 0 h 117"/>
                    <a:gd name="T58" fmla="*/ 0 w 151"/>
                    <a:gd name="T59" fmla="*/ 0 h 117"/>
                    <a:gd name="T60" fmla="*/ 0 w 151"/>
                    <a:gd name="T61" fmla="*/ 0 h 117"/>
                    <a:gd name="T62" fmla="*/ 0 w 151"/>
                    <a:gd name="T63" fmla="*/ 0 h 117"/>
                    <a:gd name="T64" fmla="*/ 0 w 151"/>
                    <a:gd name="T65" fmla="*/ 0 h 117"/>
                    <a:gd name="T66" fmla="*/ 0 w 151"/>
                    <a:gd name="T67" fmla="*/ 0 h 117"/>
                    <a:gd name="T68" fmla="*/ 0 w 151"/>
                    <a:gd name="T69" fmla="*/ 0 h 117"/>
                    <a:gd name="T70" fmla="*/ 0 w 151"/>
                    <a:gd name="T71" fmla="*/ 0 h 117"/>
                    <a:gd name="T72" fmla="*/ 0 w 151"/>
                    <a:gd name="T73" fmla="*/ 0 h 117"/>
                    <a:gd name="T74" fmla="*/ 0 w 151"/>
                    <a:gd name="T75" fmla="*/ 0 h 117"/>
                    <a:gd name="T76" fmla="*/ 0 w 151"/>
                    <a:gd name="T77" fmla="*/ 0 h 117"/>
                    <a:gd name="T78" fmla="*/ 0 w 151"/>
                    <a:gd name="T79" fmla="*/ 0 h 117"/>
                    <a:gd name="T80" fmla="*/ 0 w 151"/>
                    <a:gd name="T81" fmla="*/ 0 h 117"/>
                    <a:gd name="T82" fmla="*/ 0 w 151"/>
                    <a:gd name="T83" fmla="*/ 0 h 117"/>
                    <a:gd name="T84" fmla="*/ 0 w 151"/>
                    <a:gd name="T85" fmla="*/ 0 h 117"/>
                    <a:gd name="T86" fmla="*/ 0 w 151"/>
                    <a:gd name="T87" fmla="*/ 0 h 117"/>
                    <a:gd name="T88" fmla="*/ 0 w 151"/>
                    <a:gd name="T89" fmla="*/ 0 h 117"/>
                    <a:gd name="T90" fmla="*/ 0 w 151"/>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7"/>
                    <a:gd name="T140" fmla="*/ 151 w 151"/>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7">
                      <a:moveTo>
                        <a:pt x="28" y="0"/>
                      </a:moveTo>
                      <a:lnTo>
                        <a:pt x="22" y="0"/>
                      </a:lnTo>
                      <a:lnTo>
                        <a:pt x="18" y="2"/>
                      </a:lnTo>
                      <a:lnTo>
                        <a:pt x="14" y="6"/>
                      </a:lnTo>
                      <a:lnTo>
                        <a:pt x="12" y="12"/>
                      </a:lnTo>
                      <a:lnTo>
                        <a:pt x="0" y="83"/>
                      </a:lnTo>
                      <a:lnTo>
                        <a:pt x="0" y="89"/>
                      </a:lnTo>
                      <a:lnTo>
                        <a:pt x="4" y="93"/>
                      </a:lnTo>
                      <a:lnTo>
                        <a:pt x="6" y="97"/>
                      </a:lnTo>
                      <a:lnTo>
                        <a:pt x="12" y="99"/>
                      </a:lnTo>
                      <a:lnTo>
                        <a:pt x="124" y="117"/>
                      </a:lnTo>
                      <a:lnTo>
                        <a:pt x="130" y="117"/>
                      </a:lnTo>
                      <a:lnTo>
                        <a:pt x="136" y="115"/>
                      </a:lnTo>
                      <a:lnTo>
                        <a:pt x="138" y="111"/>
                      </a:lnTo>
                      <a:lnTo>
                        <a:pt x="140" y="105"/>
                      </a:lnTo>
                      <a:lnTo>
                        <a:pt x="151" y="33"/>
                      </a:lnTo>
                      <a:lnTo>
                        <a:pt x="151" y="29"/>
                      </a:lnTo>
                      <a:lnTo>
                        <a:pt x="149" y="24"/>
                      </a:lnTo>
                      <a:lnTo>
                        <a:pt x="145" y="20"/>
                      </a:lnTo>
                      <a:lnTo>
                        <a:pt x="140" y="18"/>
                      </a:lnTo>
                      <a:lnTo>
                        <a:pt x="28" y="0"/>
                      </a:lnTo>
                      <a:close/>
                      <a:moveTo>
                        <a:pt x="122" y="43"/>
                      </a:moveTo>
                      <a:lnTo>
                        <a:pt x="120" y="53"/>
                      </a:lnTo>
                      <a:lnTo>
                        <a:pt x="120" y="65"/>
                      </a:lnTo>
                      <a:lnTo>
                        <a:pt x="118" y="77"/>
                      </a:lnTo>
                      <a:lnTo>
                        <a:pt x="116" y="87"/>
                      </a:lnTo>
                      <a:lnTo>
                        <a:pt x="108" y="85"/>
                      </a:lnTo>
                      <a:lnTo>
                        <a:pt x="98" y="85"/>
                      </a:lnTo>
                      <a:lnTo>
                        <a:pt x="86" y="83"/>
                      </a:lnTo>
                      <a:lnTo>
                        <a:pt x="74" y="81"/>
                      </a:lnTo>
                      <a:lnTo>
                        <a:pt x="60" y="79"/>
                      </a:lnTo>
                      <a:lnTo>
                        <a:pt x="48" y="77"/>
                      </a:lnTo>
                      <a:lnTo>
                        <a:pt x="38" y="75"/>
                      </a:lnTo>
                      <a:lnTo>
                        <a:pt x="30" y="73"/>
                      </a:lnTo>
                      <a:lnTo>
                        <a:pt x="32" y="63"/>
                      </a:lnTo>
                      <a:lnTo>
                        <a:pt x="34" y="51"/>
                      </a:lnTo>
                      <a:lnTo>
                        <a:pt x="36" y="41"/>
                      </a:lnTo>
                      <a:lnTo>
                        <a:pt x="38" y="29"/>
                      </a:lnTo>
                      <a:lnTo>
                        <a:pt x="46" y="31"/>
                      </a:lnTo>
                      <a:lnTo>
                        <a:pt x="56" y="33"/>
                      </a:lnTo>
                      <a:lnTo>
                        <a:pt x="68" y="35"/>
                      </a:lnTo>
                      <a:lnTo>
                        <a:pt x="80" y="37"/>
                      </a:lnTo>
                      <a:lnTo>
                        <a:pt x="92" y="39"/>
                      </a:lnTo>
                      <a:lnTo>
                        <a:pt x="104" y="41"/>
                      </a:lnTo>
                      <a:lnTo>
                        <a:pt x="114" y="41"/>
                      </a:lnTo>
                      <a:lnTo>
                        <a:pt x="122"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0" name="Freeform 33"/>
                <p:cNvSpPr>
                  <a:spLocks noEditPoints="1"/>
                </p:cNvSpPr>
                <p:nvPr/>
              </p:nvSpPr>
              <p:spPr bwMode="auto">
                <a:xfrm>
                  <a:off x="5293" y="1292"/>
                  <a:ext cx="61" cy="47"/>
                </a:xfrm>
                <a:custGeom>
                  <a:avLst/>
                  <a:gdLst>
                    <a:gd name="T0" fmla="*/ 0 w 151"/>
                    <a:gd name="T1" fmla="*/ 0 h 115"/>
                    <a:gd name="T2" fmla="*/ 0 w 151"/>
                    <a:gd name="T3" fmla="*/ 0 h 115"/>
                    <a:gd name="T4" fmla="*/ 0 w 151"/>
                    <a:gd name="T5" fmla="*/ 0 h 115"/>
                    <a:gd name="T6" fmla="*/ 0 w 151"/>
                    <a:gd name="T7" fmla="*/ 0 h 115"/>
                    <a:gd name="T8" fmla="*/ 0 w 151"/>
                    <a:gd name="T9" fmla="*/ 0 h 115"/>
                    <a:gd name="T10" fmla="*/ 0 w 151"/>
                    <a:gd name="T11" fmla="*/ 0 h 115"/>
                    <a:gd name="T12" fmla="*/ 0 w 151"/>
                    <a:gd name="T13" fmla="*/ 0 h 115"/>
                    <a:gd name="T14" fmla="*/ 0 w 151"/>
                    <a:gd name="T15" fmla="*/ 0 h 115"/>
                    <a:gd name="T16" fmla="*/ 0 w 151"/>
                    <a:gd name="T17" fmla="*/ 0 h 115"/>
                    <a:gd name="T18" fmla="*/ 0 w 151"/>
                    <a:gd name="T19" fmla="*/ 0 h 115"/>
                    <a:gd name="T20" fmla="*/ 0 w 151"/>
                    <a:gd name="T21" fmla="*/ 0 h 115"/>
                    <a:gd name="T22" fmla="*/ 0 w 151"/>
                    <a:gd name="T23" fmla="*/ 0 h 115"/>
                    <a:gd name="T24" fmla="*/ 0 w 151"/>
                    <a:gd name="T25" fmla="*/ 0 h 115"/>
                    <a:gd name="T26" fmla="*/ 0 w 151"/>
                    <a:gd name="T27" fmla="*/ 0 h 115"/>
                    <a:gd name="T28" fmla="*/ 0 w 151"/>
                    <a:gd name="T29" fmla="*/ 0 h 115"/>
                    <a:gd name="T30" fmla="*/ 0 w 151"/>
                    <a:gd name="T31" fmla="*/ 0 h 115"/>
                    <a:gd name="T32" fmla="*/ 0 w 151"/>
                    <a:gd name="T33" fmla="*/ 0 h 115"/>
                    <a:gd name="T34" fmla="*/ 0 w 151"/>
                    <a:gd name="T35" fmla="*/ 0 h 115"/>
                    <a:gd name="T36" fmla="*/ 0 w 151"/>
                    <a:gd name="T37" fmla="*/ 0 h 115"/>
                    <a:gd name="T38" fmla="*/ 0 w 151"/>
                    <a:gd name="T39" fmla="*/ 0 h 115"/>
                    <a:gd name="T40" fmla="*/ 0 w 151"/>
                    <a:gd name="T41" fmla="*/ 0 h 115"/>
                    <a:gd name="T42" fmla="*/ 0 w 151"/>
                    <a:gd name="T43" fmla="*/ 0 h 115"/>
                    <a:gd name="T44" fmla="*/ 0 w 151"/>
                    <a:gd name="T45" fmla="*/ 0 h 115"/>
                    <a:gd name="T46" fmla="*/ 0 w 151"/>
                    <a:gd name="T47" fmla="*/ 0 h 115"/>
                    <a:gd name="T48" fmla="*/ 0 w 151"/>
                    <a:gd name="T49" fmla="*/ 0 h 115"/>
                    <a:gd name="T50" fmla="*/ 0 w 151"/>
                    <a:gd name="T51" fmla="*/ 0 h 115"/>
                    <a:gd name="T52" fmla="*/ 0 w 151"/>
                    <a:gd name="T53" fmla="*/ 0 h 115"/>
                    <a:gd name="T54" fmla="*/ 0 w 151"/>
                    <a:gd name="T55" fmla="*/ 0 h 115"/>
                    <a:gd name="T56" fmla="*/ 0 w 151"/>
                    <a:gd name="T57" fmla="*/ 0 h 115"/>
                    <a:gd name="T58" fmla="*/ 0 w 151"/>
                    <a:gd name="T59" fmla="*/ 0 h 115"/>
                    <a:gd name="T60" fmla="*/ 0 w 151"/>
                    <a:gd name="T61" fmla="*/ 0 h 115"/>
                    <a:gd name="T62" fmla="*/ 0 w 151"/>
                    <a:gd name="T63" fmla="*/ 0 h 115"/>
                    <a:gd name="T64" fmla="*/ 0 w 151"/>
                    <a:gd name="T65" fmla="*/ 0 h 115"/>
                    <a:gd name="T66" fmla="*/ 0 w 151"/>
                    <a:gd name="T67" fmla="*/ 0 h 115"/>
                    <a:gd name="T68" fmla="*/ 0 w 151"/>
                    <a:gd name="T69" fmla="*/ 0 h 115"/>
                    <a:gd name="T70" fmla="*/ 0 w 151"/>
                    <a:gd name="T71" fmla="*/ 0 h 115"/>
                    <a:gd name="T72" fmla="*/ 0 w 151"/>
                    <a:gd name="T73" fmla="*/ 0 h 115"/>
                    <a:gd name="T74" fmla="*/ 0 w 151"/>
                    <a:gd name="T75" fmla="*/ 0 h 115"/>
                    <a:gd name="T76" fmla="*/ 0 w 151"/>
                    <a:gd name="T77" fmla="*/ 0 h 115"/>
                    <a:gd name="T78" fmla="*/ 0 w 151"/>
                    <a:gd name="T79" fmla="*/ 0 h 115"/>
                    <a:gd name="T80" fmla="*/ 0 w 151"/>
                    <a:gd name="T81" fmla="*/ 0 h 115"/>
                    <a:gd name="T82" fmla="*/ 0 w 151"/>
                    <a:gd name="T83" fmla="*/ 0 h 115"/>
                    <a:gd name="T84" fmla="*/ 0 w 151"/>
                    <a:gd name="T85" fmla="*/ 0 h 115"/>
                    <a:gd name="T86" fmla="*/ 0 w 151"/>
                    <a:gd name="T87" fmla="*/ 0 h 115"/>
                    <a:gd name="T88" fmla="*/ 0 w 151"/>
                    <a:gd name="T89" fmla="*/ 0 h 115"/>
                    <a:gd name="T90" fmla="*/ 0 w 151"/>
                    <a:gd name="T91" fmla="*/ 0 h 11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5"/>
                    <a:gd name="T140" fmla="*/ 151 w 151"/>
                    <a:gd name="T141" fmla="*/ 115 h 11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5">
                      <a:moveTo>
                        <a:pt x="27" y="0"/>
                      </a:moveTo>
                      <a:lnTo>
                        <a:pt x="21" y="0"/>
                      </a:lnTo>
                      <a:lnTo>
                        <a:pt x="17" y="2"/>
                      </a:lnTo>
                      <a:lnTo>
                        <a:pt x="13" y="6"/>
                      </a:lnTo>
                      <a:lnTo>
                        <a:pt x="11" y="10"/>
                      </a:lnTo>
                      <a:lnTo>
                        <a:pt x="0" y="82"/>
                      </a:lnTo>
                      <a:lnTo>
                        <a:pt x="0" y="88"/>
                      </a:lnTo>
                      <a:lnTo>
                        <a:pt x="4" y="91"/>
                      </a:lnTo>
                      <a:lnTo>
                        <a:pt x="5" y="95"/>
                      </a:lnTo>
                      <a:lnTo>
                        <a:pt x="11" y="97"/>
                      </a:lnTo>
                      <a:lnTo>
                        <a:pt x="123" y="115"/>
                      </a:lnTo>
                      <a:lnTo>
                        <a:pt x="129" y="115"/>
                      </a:lnTo>
                      <a:lnTo>
                        <a:pt x="135" y="113"/>
                      </a:lnTo>
                      <a:lnTo>
                        <a:pt x="137" y="109"/>
                      </a:lnTo>
                      <a:lnTo>
                        <a:pt x="139" y="103"/>
                      </a:lnTo>
                      <a:lnTo>
                        <a:pt x="151" y="32"/>
                      </a:lnTo>
                      <a:lnTo>
                        <a:pt x="151" y="28"/>
                      </a:lnTo>
                      <a:lnTo>
                        <a:pt x="149" y="22"/>
                      </a:lnTo>
                      <a:lnTo>
                        <a:pt x="145" y="20"/>
                      </a:lnTo>
                      <a:lnTo>
                        <a:pt x="139" y="18"/>
                      </a:lnTo>
                      <a:lnTo>
                        <a:pt x="27" y="0"/>
                      </a:lnTo>
                      <a:close/>
                      <a:moveTo>
                        <a:pt x="121" y="42"/>
                      </a:moveTo>
                      <a:lnTo>
                        <a:pt x="119" y="54"/>
                      </a:lnTo>
                      <a:lnTo>
                        <a:pt x="119" y="64"/>
                      </a:lnTo>
                      <a:lnTo>
                        <a:pt x="117" y="76"/>
                      </a:lnTo>
                      <a:lnTo>
                        <a:pt x="115" y="86"/>
                      </a:lnTo>
                      <a:lnTo>
                        <a:pt x="107" y="84"/>
                      </a:lnTo>
                      <a:lnTo>
                        <a:pt x="97" y="84"/>
                      </a:lnTo>
                      <a:lnTo>
                        <a:pt x="85" y="82"/>
                      </a:lnTo>
                      <a:lnTo>
                        <a:pt x="73" y="80"/>
                      </a:lnTo>
                      <a:lnTo>
                        <a:pt x="59" y="78"/>
                      </a:lnTo>
                      <a:lnTo>
                        <a:pt x="47" y="76"/>
                      </a:lnTo>
                      <a:lnTo>
                        <a:pt x="37" y="76"/>
                      </a:lnTo>
                      <a:lnTo>
                        <a:pt x="29" y="74"/>
                      </a:lnTo>
                      <a:lnTo>
                        <a:pt x="31" y="62"/>
                      </a:lnTo>
                      <a:lnTo>
                        <a:pt x="33" y="50"/>
                      </a:lnTo>
                      <a:lnTo>
                        <a:pt x="35" y="40"/>
                      </a:lnTo>
                      <a:lnTo>
                        <a:pt x="37" y="28"/>
                      </a:lnTo>
                      <a:lnTo>
                        <a:pt x="45" y="30"/>
                      </a:lnTo>
                      <a:lnTo>
                        <a:pt x="55" y="32"/>
                      </a:lnTo>
                      <a:lnTo>
                        <a:pt x="67" y="34"/>
                      </a:lnTo>
                      <a:lnTo>
                        <a:pt x="79" y="36"/>
                      </a:lnTo>
                      <a:lnTo>
                        <a:pt x="91" y="38"/>
                      </a:lnTo>
                      <a:lnTo>
                        <a:pt x="103" y="40"/>
                      </a:lnTo>
                      <a:lnTo>
                        <a:pt x="113" y="40"/>
                      </a:lnTo>
                      <a:lnTo>
                        <a:pt x="12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1" name="Freeform 34"/>
                <p:cNvSpPr>
                  <a:spLocks noEditPoints="1"/>
                </p:cNvSpPr>
                <p:nvPr/>
              </p:nvSpPr>
              <p:spPr bwMode="auto">
                <a:xfrm>
                  <a:off x="5285" y="1343"/>
                  <a:ext cx="60" cy="46"/>
                </a:xfrm>
                <a:custGeom>
                  <a:avLst/>
                  <a:gdLst>
                    <a:gd name="T0" fmla="*/ 0 w 151"/>
                    <a:gd name="T1" fmla="*/ 0 h 116"/>
                    <a:gd name="T2" fmla="*/ 0 w 151"/>
                    <a:gd name="T3" fmla="*/ 0 h 116"/>
                    <a:gd name="T4" fmla="*/ 0 w 151"/>
                    <a:gd name="T5" fmla="*/ 0 h 116"/>
                    <a:gd name="T6" fmla="*/ 0 w 151"/>
                    <a:gd name="T7" fmla="*/ 0 h 116"/>
                    <a:gd name="T8" fmla="*/ 0 w 151"/>
                    <a:gd name="T9" fmla="*/ 0 h 116"/>
                    <a:gd name="T10" fmla="*/ 0 w 151"/>
                    <a:gd name="T11" fmla="*/ 0 h 116"/>
                    <a:gd name="T12" fmla="*/ 0 w 151"/>
                    <a:gd name="T13" fmla="*/ 0 h 116"/>
                    <a:gd name="T14" fmla="*/ 0 w 151"/>
                    <a:gd name="T15" fmla="*/ 0 h 116"/>
                    <a:gd name="T16" fmla="*/ 0 w 151"/>
                    <a:gd name="T17" fmla="*/ 0 h 116"/>
                    <a:gd name="T18" fmla="*/ 0 w 151"/>
                    <a:gd name="T19" fmla="*/ 0 h 116"/>
                    <a:gd name="T20" fmla="*/ 0 w 151"/>
                    <a:gd name="T21" fmla="*/ 0 h 116"/>
                    <a:gd name="T22" fmla="*/ 0 w 151"/>
                    <a:gd name="T23" fmla="*/ 0 h 116"/>
                    <a:gd name="T24" fmla="*/ 0 w 151"/>
                    <a:gd name="T25" fmla="*/ 0 h 116"/>
                    <a:gd name="T26" fmla="*/ 0 w 151"/>
                    <a:gd name="T27" fmla="*/ 0 h 116"/>
                    <a:gd name="T28" fmla="*/ 0 w 151"/>
                    <a:gd name="T29" fmla="*/ 0 h 116"/>
                    <a:gd name="T30" fmla="*/ 0 w 151"/>
                    <a:gd name="T31" fmla="*/ 0 h 116"/>
                    <a:gd name="T32" fmla="*/ 0 w 151"/>
                    <a:gd name="T33" fmla="*/ 0 h 116"/>
                    <a:gd name="T34" fmla="*/ 0 w 151"/>
                    <a:gd name="T35" fmla="*/ 0 h 116"/>
                    <a:gd name="T36" fmla="*/ 0 w 151"/>
                    <a:gd name="T37" fmla="*/ 0 h 116"/>
                    <a:gd name="T38" fmla="*/ 0 w 151"/>
                    <a:gd name="T39" fmla="*/ 0 h 116"/>
                    <a:gd name="T40" fmla="*/ 0 w 151"/>
                    <a:gd name="T41" fmla="*/ 0 h 116"/>
                    <a:gd name="T42" fmla="*/ 0 w 151"/>
                    <a:gd name="T43" fmla="*/ 0 h 116"/>
                    <a:gd name="T44" fmla="*/ 0 w 151"/>
                    <a:gd name="T45" fmla="*/ 0 h 116"/>
                    <a:gd name="T46" fmla="*/ 0 w 151"/>
                    <a:gd name="T47" fmla="*/ 0 h 116"/>
                    <a:gd name="T48" fmla="*/ 0 w 151"/>
                    <a:gd name="T49" fmla="*/ 0 h 116"/>
                    <a:gd name="T50" fmla="*/ 0 w 151"/>
                    <a:gd name="T51" fmla="*/ 0 h 116"/>
                    <a:gd name="T52" fmla="*/ 0 w 151"/>
                    <a:gd name="T53" fmla="*/ 0 h 116"/>
                    <a:gd name="T54" fmla="*/ 0 w 151"/>
                    <a:gd name="T55" fmla="*/ 0 h 116"/>
                    <a:gd name="T56" fmla="*/ 0 w 151"/>
                    <a:gd name="T57" fmla="*/ 0 h 116"/>
                    <a:gd name="T58" fmla="*/ 0 w 151"/>
                    <a:gd name="T59" fmla="*/ 0 h 116"/>
                    <a:gd name="T60" fmla="*/ 0 w 151"/>
                    <a:gd name="T61" fmla="*/ 0 h 116"/>
                    <a:gd name="T62" fmla="*/ 0 w 151"/>
                    <a:gd name="T63" fmla="*/ 0 h 116"/>
                    <a:gd name="T64" fmla="*/ 0 w 151"/>
                    <a:gd name="T65" fmla="*/ 0 h 116"/>
                    <a:gd name="T66" fmla="*/ 0 w 151"/>
                    <a:gd name="T67" fmla="*/ 0 h 116"/>
                    <a:gd name="T68" fmla="*/ 0 w 151"/>
                    <a:gd name="T69" fmla="*/ 0 h 116"/>
                    <a:gd name="T70" fmla="*/ 0 w 151"/>
                    <a:gd name="T71" fmla="*/ 0 h 116"/>
                    <a:gd name="T72" fmla="*/ 0 w 151"/>
                    <a:gd name="T73" fmla="*/ 0 h 116"/>
                    <a:gd name="T74" fmla="*/ 0 w 151"/>
                    <a:gd name="T75" fmla="*/ 0 h 116"/>
                    <a:gd name="T76" fmla="*/ 0 w 151"/>
                    <a:gd name="T77" fmla="*/ 0 h 116"/>
                    <a:gd name="T78" fmla="*/ 0 w 151"/>
                    <a:gd name="T79" fmla="*/ 0 h 116"/>
                    <a:gd name="T80" fmla="*/ 0 w 151"/>
                    <a:gd name="T81" fmla="*/ 0 h 116"/>
                    <a:gd name="T82" fmla="*/ 0 w 151"/>
                    <a:gd name="T83" fmla="*/ 0 h 116"/>
                    <a:gd name="T84" fmla="*/ 0 w 151"/>
                    <a:gd name="T85" fmla="*/ 0 h 116"/>
                    <a:gd name="T86" fmla="*/ 0 w 151"/>
                    <a:gd name="T87" fmla="*/ 0 h 116"/>
                    <a:gd name="T88" fmla="*/ 0 w 151"/>
                    <a:gd name="T89" fmla="*/ 0 h 116"/>
                    <a:gd name="T90" fmla="*/ 0 w 151"/>
                    <a:gd name="T91" fmla="*/ 0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6"/>
                    <a:gd name="T140" fmla="*/ 151 w 151"/>
                    <a:gd name="T141" fmla="*/ 116 h 11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6">
                      <a:moveTo>
                        <a:pt x="27" y="0"/>
                      </a:moveTo>
                      <a:lnTo>
                        <a:pt x="22" y="0"/>
                      </a:lnTo>
                      <a:lnTo>
                        <a:pt x="18" y="2"/>
                      </a:lnTo>
                      <a:lnTo>
                        <a:pt x="14" y="6"/>
                      </a:lnTo>
                      <a:lnTo>
                        <a:pt x="12" y="12"/>
                      </a:lnTo>
                      <a:lnTo>
                        <a:pt x="0" y="82"/>
                      </a:lnTo>
                      <a:lnTo>
                        <a:pt x="0" y="88"/>
                      </a:lnTo>
                      <a:lnTo>
                        <a:pt x="4" y="92"/>
                      </a:lnTo>
                      <a:lnTo>
                        <a:pt x="6" y="96"/>
                      </a:lnTo>
                      <a:lnTo>
                        <a:pt x="12" y="98"/>
                      </a:lnTo>
                      <a:lnTo>
                        <a:pt x="123" y="116"/>
                      </a:lnTo>
                      <a:lnTo>
                        <a:pt x="129" y="116"/>
                      </a:lnTo>
                      <a:lnTo>
                        <a:pt x="135" y="114"/>
                      </a:lnTo>
                      <a:lnTo>
                        <a:pt x="137" y="110"/>
                      </a:lnTo>
                      <a:lnTo>
                        <a:pt x="139" y="106"/>
                      </a:lnTo>
                      <a:lnTo>
                        <a:pt x="151" y="34"/>
                      </a:lnTo>
                      <a:lnTo>
                        <a:pt x="151" y="28"/>
                      </a:lnTo>
                      <a:lnTo>
                        <a:pt x="149" y="22"/>
                      </a:lnTo>
                      <a:lnTo>
                        <a:pt x="145" y="20"/>
                      </a:lnTo>
                      <a:lnTo>
                        <a:pt x="139" y="18"/>
                      </a:lnTo>
                      <a:lnTo>
                        <a:pt x="27" y="0"/>
                      </a:lnTo>
                      <a:close/>
                      <a:moveTo>
                        <a:pt x="121" y="42"/>
                      </a:moveTo>
                      <a:lnTo>
                        <a:pt x="119" y="54"/>
                      </a:lnTo>
                      <a:lnTo>
                        <a:pt x="119" y="64"/>
                      </a:lnTo>
                      <a:lnTo>
                        <a:pt x="117" y="76"/>
                      </a:lnTo>
                      <a:lnTo>
                        <a:pt x="115" y="88"/>
                      </a:lnTo>
                      <a:lnTo>
                        <a:pt x="107" y="86"/>
                      </a:lnTo>
                      <a:lnTo>
                        <a:pt x="95" y="84"/>
                      </a:lnTo>
                      <a:lnTo>
                        <a:pt x="83" y="82"/>
                      </a:lnTo>
                      <a:lnTo>
                        <a:pt x="71" y="80"/>
                      </a:lnTo>
                      <a:lnTo>
                        <a:pt x="59" y="78"/>
                      </a:lnTo>
                      <a:lnTo>
                        <a:pt x="47" y="76"/>
                      </a:lnTo>
                      <a:lnTo>
                        <a:pt x="37" y="76"/>
                      </a:lnTo>
                      <a:lnTo>
                        <a:pt x="29" y="74"/>
                      </a:lnTo>
                      <a:lnTo>
                        <a:pt x="31" y="62"/>
                      </a:lnTo>
                      <a:lnTo>
                        <a:pt x="33" y="52"/>
                      </a:lnTo>
                      <a:lnTo>
                        <a:pt x="35" y="40"/>
                      </a:lnTo>
                      <a:lnTo>
                        <a:pt x="37" y="30"/>
                      </a:lnTo>
                      <a:lnTo>
                        <a:pt x="45" y="32"/>
                      </a:lnTo>
                      <a:lnTo>
                        <a:pt x="55" y="32"/>
                      </a:lnTo>
                      <a:lnTo>
                        <a:pt x="67" y="34"/>
                      </a:lnTo>
                      <a:lnTo>
                        <a:pt x="79" y="36"/>
                      </a:lnTo>
                      <a:lnTo>
                        <a:pt x="91" y="38"/>
                      </a:lnTo>
                      <a:lnTo>
                        <a:pt x="103" y="40"/>
                      </a:lnTo>
                      <a:lnTo>
                        <a:pt x="113" y="40"/>
                      </a:lnTo>
                      <a:lnTo>
                        <a:pt x="12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2" name="Freeform 35"/>
                <p:cNvSpPr>
                  <a:spLocks/>
                </p:cNvSpPr>
                <p:nvPr/>
              </p:nvSpPr>
              <p:spPr bwMode="auto">
                <a:xfrm>
                  <a:off x="5128" y="1118"/>
                  <a:ext cx="34" cy="24"/>
                </a:xfrm>
                <a:custGeom>
                  <a:avLst/>
                  <a:gdLst>
                    <a:gd name="T0" fmla="*/ 0 w 86"/>
                    <a:gd name="T1" fmla="*/ 0 h 58"/>
                    <a:gd name="T2" fmla="*/ 0 w 86"/>
                    <a:gd name="T3" fmla="*/ 0 h 58"/>
                    <a:gd name="T4" fmla="*/ 0 w 86"/>
                    <a:gd name="T5" fmla="*/ 0 h 58"/>
                    <a:gd name="T6" fmla="*/ 0 w 86"/>
                    <a:gd name="T7" fmla="*/ 0 h 58"/>
                    <a:gd name="T8" fmla="*/ 0 w 86"/>
                    <a:gd name="T9" fmla="*/ 0 h 58"/>
                    <a:gd name="T10" fmla="*/ 0 w 86"/>
                    <a:gd name="T11" fmla="*/ 0 h 58"/>
                    <a:gd name="T12" fmla="*/ 0 w 86"/>
                    <a:gd name="T13" fmla="*/ 0 h 58"/>
                    <a:gd name="T14" fmla="*/ 0 w 86"/>
                    <a:gd name="T15" fmla="*/ 0 h 58"/>
                    <a:gd name="T16" fmla="*/ 0 w 86"/>
                    <a:gd name="T17" fmla="*/ 0 h 58"/>
                    <a:gd name="T18" fmla="*/ 0 w 86"/>
                    <a:gd name="T19" fmla="*/ 0 h 58"/>
                    <a:gd name="T20" fmla="*/ 0 w 86"/>
                    <a:gd name="T21" fmla="*/ 0 h 58"/>
                    <a:gd name="T22" fmla="*/ 0 w 86"/>
                    <a:gd name="T23" fmla="*/ 0 h 58"/>
                    <a:gd name="T24" fmla="*/ 0 w 86"/>
                    <a:gd name="T25" fmla="*/ 0 h 58"/>
                    <a:gd name="T26" fmla="*/ 0 w 86"/>
                    <a:gd name="T27" fmla="*/ 0 h 58"/>
                    <a:gd name="T28" fmla="*/ 0 w 86"/>
                    <a:gd name="T29" fmla="*/ 0 h 58"/>
                    <a:gd name="T30" fmla="*/ 0 w 86"/>
                    <a:gd name="T31" fmla="*/ 0 h 58"/>
                    <a:gd name="T32" fmla="*/ 0 w 86"/>
                    <a:gd name="T33" fmla="*/ 0 h 58"/>
                    <a:gd name="T34" fmla="*/ 0 w 86"/>
                    <a:gd name="T35" fmla="*/ 0 h 58"/>
                    <a:gd name="T36" fmla="*/ 0 w 86"/>
                    <a:gd name="T37" fmla="*/ 0 h 58"/>
                    <a:gd name="T38" fmla="*/ 0 w 86"/>
                    <a:gd name="T39" fmla="*/ 0 h 58"/>
                    <a:gd name="T40" fmla="*/ 0 w 86"/>
                    <a:gd name="T41" fmla="*/ 0 h 58"/>
                    <a:gd name="T42" fmla="*/ 0 w 86"/>
                    <a:gd name="T43" fmla="*/ 0 h 58"/>
                    <a:gd name="T44" fmla="*/ 0 w 86"/>
                    <a:gd name="T45" fmla="*/ 0 h 58"/>
                    <a:gd name="T46" fmla="*/ 0 w 86"/>
                    <a:gd name="T47" fmla="*/ 0 h 58"/>
                    <a:gd name="T48" fmla="*/ 0 w 86"/>
                    <a:gd name="T49" fmla="*/ 0 h 58"/>
                    <a:gd name="T50" fmla="*/ 0 w 86"/>
                    <a:gd name="T51" fmla="*/ 0 h 58"/>
                    <a:gd name="T52" fmla="*/ 0 w 86"/>
                    <a:gd name="T53" fmla="*/ 0 h 58"/>
                    <a:gd name="T54" fmla="*/ 0 w 86"/>
                    <a:gd name="T55" fmla="*/ 0 h 58"/>
                    <a:gd name="T56" fmla="*/ 0 w 86"/>
                    <a:gd name="T57" fmla="*/ 0 h 58"/>
                    <a:gd name="T58" fmla="*/ 0 w 86"/>
                    <a:gd name="T59" fmla="*/ 0 h 58"/>
                    <a:gd name="T60" fmla="*/ 0 w 86"/>
                    <a:gd name="T61" fmla="*/ 0 h 58"/>
                    <a:gd name="T62" fmla="*/ 0 w 86"/>
                    <a:gd name="T63" fmla="*/ 0 h 58"/>
                    <a:gd name="T64" fmla="*/ 0 w 86"/>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8"/>
                    <a:gd name="T101" fmla="*/ 86 w 86"/>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8">
                      <a:moveTo>
                        <a:pt x="0" y="14"/>
                      </a:moveTo>
                      <a:lnTo>
                        <a:pt x="8" y="14"/>
                      </a:lnTo>
                      <a:lnTo>
                        <a:pt x="18" y="16"/>
                      </a:lnTo>
                      <a:lnTo>
                        <a:pt x="28" y="18"/>
                      </a:lnTo>
                      <a:lnTo>
                        <a:pt x="38" y="18"/>
                      </a:lnTo>
                      <a:lnTo>
                        <a:pt x="48" y="20"/>
                      </a:lnTo>
                      <a:lnTo>
                        <a:pt x="56" y="22"/>
                      </a:lnTo>
                      <a:lnTo>
                        <a:pt x="64" y="24"/>
                      </a:lnTo>
                      <a:lnTo>
                        <a:pt x="70" y="24"/>
                      </a:lnTo>
                      <a:lnTo>
                        <a:pt x="68" y="32"/>
                      </a:lnTo>
                      <a:lnTo>
                        <a:pt x="68" y="40"/>
                      </a:lnTo>
                      <a:lnTo>
                        <a:pt x="68" y="48"/>
                      </a:lnTo>
                      <a:lnTo>
                        <a:pt x="66" y="56"/>
                      </a:lnTo>
                      <a:lnTo>
                        <a:pt x="70" y="56"/>
                      </a:lnTo>
                      <a:lnTo>
                        <a:pt x="74" y="56"/>
                      </a:lnTo>
                      <a:lnTo>
                        <a:pt x="76" y="56"/>
                      </a:lnTo>
                      <a:lnTo>
                        <a:pt x="80" y="58"/>
                      </a:lnTo>
                      <a:lnTo>
                        <a:pt x="82" y="46"/>
                      </a:lnTo>
                      <a:lnTo>
                        <a:pt x="84" y="34"/>
                      </a:lnTo>
                      <a:lnTo>
                        <a:pt x="84" y="24"/>
                      </a:lnTo>
                      <a:lnTo>
                        <a:pt x="86" y="12"/>
                      </a:lnTo>
                      <a:lnTo>
                        <a:pt x="78" y="10"/>
                      </a:lnTo>
                      <a:lnTo>
                        <a:pt x="68" y="10"/>
                      </a:lnTo>
                      <a:lnTo>
                        <a:pt x="56" y="8"/>
                      </a:lnTo>
                      <a:lnTo>
                        <a:pt x="44" y="6"/>
                      </a:lnTo>
                      <a:lnTo>
                        <a:pt x="32" y="4"/>
                      </a:lnTo>
                      <a:lnTo>
                        <a:pt x="20" y="2"/>
                      </a:lnTo>
                      <a:lnTo>
                        <a:pt x="10" y="2"/>
                      </a:lnTo>
                      <a:lnTo>
                        <a:pt x="2" y="0"/>
                      </a:lnTo>
                      <a:lnTo>
                        <a:pt x="0" y="4"/>
                      </a:lnTo>
                      <a:lnTo>
                        <a:pt x="0"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3" name="Freeform 36"/>
                <p:cNvSpPr>
                  <a:spLocks/>
                </p:cNvSpPr>
                <p:nvPr/>
              </p:nvSpPr>
              <p:spPr bwMode="auto">
                <a:xfrm>
                  <a:off x="5196" y="1129"/>
                  <a:ext cx="34" cy="23"/>
                </a:xfrm>
                <a:custGeom>
                  <a:avLst/>
                  <a:gdLst>
                    <a:gd name="T0" fmla="*/ 0 w 88"/>
                    <a:gd name="T1" fmla="*/ 0 h 58"/>
                    <a:gd name="T2" fmla="*/ 0 w 88"/>
                    <a:gd name="T3" fmla="*/ 0 h 58"/>
                    <a:gd name="T4" fmla="*/ 0 w 88"/>
                    <a:gd name="T5" fmla="*/ 0 h 58"/>
                    <a:gd name="T6" fmla="*/ 0 w 88"/>
                    <a:gd name="T7" fmla="*/ 0 h 58"/>
                    <a:gd name="T8" fmla="*/ 0 w 88"/>
                    <a:gd name="T9" fmla="*/ 0 h 58"/>
                    <a:gd name="T10" fmla="*/ 0 w 88"/>
                    <a:gd name="T11" fmla="*/ 0 h 58"/>
                    <a:gd name="T12" fmla="*/ 0 w 88"/>
                    <a:gd name="T13" fmla="*/ 0 h 58"/>
                    <a:gd name="T14" fmla="*/ 0 w 88"/>
                    <a:gd name="T15" fmla="*/ 0 h 58"/>
                    <a:gd name="T16" fmla="*/ 0 w 88"/>
                    <a:gd name="T17" fmla="*/ 0 h 58"/>
                    <a:gd name="T18" fmla="*/ 0 w 88"/>
                    <a:gd name="T19" fmla="*/ 0 h 58"/>
                    <a:gd name="T20" fmla="*/ 0 w 88"/>
                    <a:gd name="T21" fmla="*/ 0 h 58"/>
                    <a:gd name="T22" fmla="*/ 0 w 88"/>
                    <a:gd name="T23" fmla="*/ 0 h 58"/>
                    <a:gd name="T24" fmla="*/ 0 w 88"/>
                    <a:gd name="T25" fmla="*/ 0 h 58"/>
                    <a:gd name="T26" fmla="*/ 0 w 88"/>
                    <a:gd name="T27" fmla="*/ 0 h 58"/>
                    <a:gd name="T28" fmla="*/ 0 w 88"/>
                    <a:gd name="T29" fmla="*/ 0 h 58"/>
                    <a:gd name="T30" fmla="*/ 0 w 88"/>
                    <a:gd name="T31" fmla="*/ 0 h 58"/>
                    <a:gd name="T32" fmla="*/ 0 w 88"/>
                    <a:gd name="T33" fmla="*/ 0 h 58"/>
                    <a:gd name="T34" fmla="*/ 0 w 88"/>
                    <a:gd name="T35" fmla="*/ 0 h 58"/>
                    <a:gd name="T36" fmla="*/ 0 w 88"/>
                    <a:gd name="T37" fmla="*/ 0 h 58"/>
                    <a:gd name="T38" fmla="*/ 0 w 88"/>
                    <a:gd name="T39" fmla="*/ 0 h 58"/>
                    <a:gd name="T40" fmla="*/ 0 w 88"/>
                    <a:gd name="T41" fmla="*/ 0 h 58"/>
                    <a:gd name="T42" fmla="*/ 0 w 88"/>
                    <a:gd name="T43" fmla="*/ 0 h 58"/>
                    <a:gd name="T44" fmla="*/ 0 w 88"/>
                    <a:gd name="T45" fmla="*/ 0 h 58"/>
                    <a:gd name="T46" fmla="*/ 0 w 88"/>
                    <a:gd name="T47" fmla="*/ 0 h 58"/>
                    <a:gd name="T48" fmla="*/ 0 w 88"/>
                    <a:gd name="T49" fmla="*/ 0 h 58"/>
                    <a:gd name="T50" fmla="*/ 0 w 88"/>
                    <a:gd name="T51" fmla="*/ 0 h 58"/>
                    <a:gd name="T52" fmla="*/ 0 w 88"/>
                    <a:gd name="T53" fmla="*/ 0 h 58"/>
                    <a:gd name="T54" fmla="*/ 0 w 88"/>
                    <a:gd name="T55" fmla="*/ 0 h 58"/>
                    <a:gd name="T56" fmla="*/ 0 w 88"/>
                    <a:gd name="T57" fmla="*/ 0 h 58"/>
                    <a:gd name="T58" fmla="*/ 0 w 88"/>
                    <a:gd name="T59" fmla="*/ 0 h 58"/>
                    <a:gd name="T60" fmla="*/ 0 w 88"/>
                    <a:gd name="T61" fmla="*/ 0 h 58"/>
                    <a:gd name="T62" fmla="*/ 0 w 88"/>
                    <a:gd name="T63" fmla="*/ 0 h 58"/>
                    <a:gd name="T64" fmla="*/ 0 w 88"/>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8"/>
                    <a:gd name="T101" fmla="*/ 88 w 88"/>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8">
                      <a:moveTo>
                        <a:pt x="0" y="14"/>
                      </a:moveTo>
                      <a:lnTo>
                        <a:pt x="8" y="16"/>
                      </a:lnTo>
                      <a:lnTo>
                        <a:pt x="18" y="16"/>
                      </a:lnTo>
                      <a:lnTo>
                        <a:pt x="28" y="18"/>
                      </a:lnTo>
                      <a:lnTo>
                        <a:pt x="38" y="20"/>
                      </a:lnTo>
                      <a:lnTo>
                        <a:pt x="48" y="22"/>
                      </a:lnTo>
                      <a:lnTo>
                        <a:pt x="58" y="22"/>
                      </a:lnTo>
                      <a:lnTo>
                        <a:pt x="66" y="24"/>
                      </a:lnTo>
                      <a:lnTo>
                        <a:pt x="72" y="26"/>
                      </a:lnTo>
                      <a:lnTo>
                        <a:pt x="70" y="32"/>
                      </a:lnTo>
                      <a:lnTo>
                        <a:pt x="70" y="40"/>
                      </a:lnTo>
                      <a:lnTo>
                        <a:pt x="68" y="48"/>
                      </a:lnTo>
                      <a:lnTo>
                        <a:pt x="66" y="56"/>
                      </a:lnTo>
                      <a:lnTo>
                        <a:pt x="70" y="56"/>
                      </a:lnTo>
                      <a:lnTo>
                        <a:pt x="74" y="56"/>
                      </a:lnTo>
                      <a:lnTo>
                        <a:pt x="76" y="58"/>
                      </a:lnTo>
                      <a:lnTo>
                        <a:pt x="80" y="58"/>
                      </a:lnTo>
                      <a:lnTo>
                        <a:pt x="82" y="48"/>
                      </a:lnTo>
                      <a:lnTo>
                        <a:pt x="84" y="36"/>
                      </a:lnTo>
                      <a:lnTo>
                        <a:pt x="86" y="24"/>
                      </a:lnTo>
                      <a:lnTo>
                        <a:pt x="88" y="14"/>
                      </a:lnTo>
                      <a:lnTo>
                        <a:pt x="80" y="12"/>
                      </a:lnTo>
                      <a:lnTo>
                        <a:pt x="68" y="10"/>
                      </a:lnTo>
                      <a:lnTo>
                        <a:pt x="56" y="8"/>
                      </a:lnTo>
                      <a:lnTo>
                        <a:pt x="44" y="6"/>
                      </a:lnTo>
                      <a:lnTo>
                        <a:pt x="32" y="4"/>
                      </a:lnTo>
                      <a:lnTo>
                        <a:pt x="20" y="2"/>
                      </a:lnTo>
                      <a:lnTo>
                        <a:pt x="10" y="2"/>
                      </a:lnTo>
                      <a:lnTo>
                        <a:pt x="2" y="0"/>
                      </a:lnTo>
                      <a:lnTo>
                        <a:pt x="2" y="4"/>
                      </a:lnTo>
                      <a:lnTo>
                        <a:pt x="2"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4" name="Freeform 37"/>
                <p:cNvSpPr>
                  <a:spLocks/>
                </p:cNvSpPr>
                <p:nvPr/>
              </p:nvSpPr>
              <p:spPr bwMode="auto">
                <a:xfrm>
                  <a:off x="5263" y="1140"/>
                  <a:ext cx="35" cy="23"/>
                </a:xfrm>
                <a:custGeom>
                  <a:avLst/>
                  <a:gdLst>
                    <a:gd name="T0" fmla="*/ 0 w 87"/>
                    <a:gd name="T1" fmla="*/ 0 h 58"/>
                    <a:gd name="T2" fmla="*/ 0 w 87"/>
                    <a:gd name="T3" fmla="*/ 0 h 58"/>
                    <a:gd name="T4" fmla="*/ 0 w 87"/>
                    <a:gd name="T5" fmla="*/ 0 h 58"/>
                    <a:gd name="T6" fmla="*/ 0 w 87"/>
                    <a:gd name="T7" fmla="*/ 0 h 58"/>
                    <a:gd name="T8" fmla="*/ 0 w 87"/>
                    <a:gd name="T9" fmla="*/ 0 h 58"/>
                    <a:gd name="T10" fmla="*/ 0 w 87"/>
                    <a:gd name="T11" fmla="*/ 0 h 58"/>
                    <a:gd name="T12" fmla="*/ 0 w 87"/>
                    <a:gd name="T13" fmla="*/ 0 h 58"/>
                    <a:gd name="T14" fmla="*/ 0 w 87"/>
                    <a:gd name="T15" fmla="*/ 0 h 58"/>
                    <a:gd name="T16" fmla="*/ 0 w 87"/>
                    <a:gd name="T17" fmla="*/ 0 h 58"/>
                    <a:gd name="T18" fmla="*/ 0 w 87"/>
                    <a:gd name="T19" fmla="*/ 0 h 58"/>
                    <a:gd name="T20" fmla="*/ 0 w 87"/>
                    <a:gd name="T21" fmla="*/ 0 h 58"/>
                    <a:gd name="T22" fmla="*/ 0 w 87"/>
                    <a:gd name="T23" fmla="*/ 0 h 58"/>
                    <a:gd name="T24" fmla="*/ 0 w 87"/>
                    <a:gd name="T25" fmla="*/ 0 h 58"/>
                    <a:gd name="T26" fmla="*/ 0 w 87"/>
                    <a:gd name="T27" fmla="*/ 0 h 58"/>
                    <a:gd name="T28" fmla="*/ 0 w 87"/>
                    <a:gd name="T29" fmla="*/ 0 h 58"/>
                    <a:gd name="T30" fmla="*/ 0 w 87"/>
                    <a:gd name="T31" fmla="*/ 0 h 58"/>
                    <a:gd name="T32" fmla="*/ 0 w 87"/>
                    <a:gd name="T33" fmla="*/ 0 h 58"/>
                    <a:gd name="T34" fmla="*/ 0 w 87"/>
                    <a:gd name="T35" fmla="*/ 0 h 58"/>
                    <a:gd name="T36" fmla="*/ 0 w 87"/>
                    <a:gd name="T37" fmla="*/ 0 h 58"/>
                    <a:gd name="T38" fmla="*/ 0 w 87"/>
                    <a:gd name="T39" fmla="*/ 0 h 58"/>
                    <a:gd name="T40" fmla="*/ 0 w 87"/>
                    <a:gd name="T41" fmla="*/ 0 h 58"/>
                    <a:gd name="T42" fmla="*/ 0 w 87"/>
                    <a:gd name="T43" fmla="*/ 0 h 58"/>
                    <a:gd name="T44" fmla="*/ 0 w 87"/>
                    <a:gd name="T45" fmla="*/ 0 h 58"/>
                    <a:gd name="T46" fmla="*/ 0 w 87"/>
                    <a:gd name="T47" fmla="*/ 0 h 58"/>
                    <a:gd name="T48" fmla="*/ 0 w 87"/>
                    <a:gd name="T49" fmla="*/ 0 h 58"/>
                    <a:gd name="T50" fmla="*/ 0 w 87"/>
                    <a:gd name="T51" fmla="*/ 0 h 58"/>
                    <a:gd name="T52" fmla="*/ 0 w 87"/>
                    <a:gd name="T53" fmla="*/ 0 h 58"/>
                    <a:gd name="T54" fmla="*/ 0 w 87"/>
                    <a:gd name="T55" fmla="*/ 0 h 58"/>
                    <a:gd name="T56" fmla="*/ 0 w 87"/>
                    <a:gd name="T57" fmla="*/ 0 h 58"/>
                    <a:gd name="T58" fmla="*/ 0 w 87"/>
                    <a:gd name="T59" fmla="*/ 0 h 58"/>
                    <a:gd name="T60" fmla="*/ 0 w 87"/>
                    <a:gd name="T61" fmla="*/ 0 h 58"/>
                    <a:gd name="T62" fmla="*/ 0 w 87"/>
                    <a:gd name="T63" fmla="*/ 0 h 58"/>
                    <a:gd name="T64" fmla="*/ 0 w 87"/>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58"/>
                    <a:gd name="T101" fmla="*/ 87 w 87"/>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58">
                      <a:moveTo>
                        <a:pt x="0" y="14"/>
                      </a:moveTo>
                      <a:lnTo>
                        <a:pt x="8" y="16"/>
                      </a:lnTo>
                      <a:lnTo>
                        <a:pt x="18" y="18"/>
                      </a:lnTo>
                      <a:lnTo>
                        <a:pt x="28" y="20"/>
                      </a:lnTo>
                      <a:lnTo>
                        <a:pt x="40" y="20"/>
                      </a:lnTo>
                      <a:lnTo>
                        <a:pt x="48" y="22"/>
                      </a:lnTo>
                      <a:lnTo>
                        <a:pt x="58" y="24"/>
                      </a:lnTo>
                      <a:lnTo>
                        <a:pt x="66" y="26"/>
                      </a:lnTo>
                      <a:lnTo>
                        <a:pt x="72" y="26"/>
                      </a:lnTo>
                      <a:lnTo>
                        <a:pt x="70" y="34"/>
                      </a:lnTo>
                      <a:lnTo>
                        <a:pt x="70" y="40"/>
                      </a:lnTo>
                      <a:lnTo>
                        <a:pt x="68" y="48"/>
                      </a:lnTo>
                      <a:lnTo>
                        <a:pt x="68" y="56"/>
                      </a:lnTo>
                      <a:lnTo>
                        <a:pt x="72" y="58"/>
                      </a:lnTo>
                      <a:lnTo>
                        <a:pt x="74" y="58"/>
                      </a:lnTo>
                      <a:lnTo>
                        <a:pt x="78" y="58"/>
                      </a:lnTo>
                      <a:lnTo>
                        <a:pt x="79" y="58"/>
                      </a:lnTo>
                      <a:lnTo>
                        <a:pt x="81" y="48"/>
                      </a:lnTo>
                      <a:lnTo>
                        <a:pt x="83" y="36"/>
                      </a:lnTo>
                      <a:lnTo>
                        <a:pt x="85" y="26"/>
                      </a:lnTo>
                      <a:lnTo>
                        <a:pt x="87" y="14"/>
                      </a:lnTo>
                      <a:lnTo>
                        <a:pt x="79" y="12"/>
                      </a:lnTo>
                      <a:lnTo>
                        <a:pt x="70" y="12"/>
                      </a:lnTo>
                      <a:lnTo>
                        <a:pt x="58" y="10"/>
                      </a:lnTo>
                      <a:lnTo>
                        <a:pt x="46" y="8"/>
                      </a:lnTo>
                      <a:lnTo>
                        <a:pt x="34" y="6"/>
                      </a:lnTo>
                      <a:lnTo>
                        <a:pt x="22" y="4"/>
                      </a:lnTo>
                      <a:lnTo>
                        <a:pt x="10" y="2"/>
                      </a:lnTo>
                      <a:lnTo>
                        <a:pt x="2" y="0"/>
                      </a:lnTo>
                      <a:lnTo>
                        <a:pt x="2" y="4"/>
                      </a:lnTo>
                      <a:lnTo>
                        <a:pt x="2" y="8"/>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5" name="Freeform 38"/>
                <p:cNvSpPr>
                  <a:spLocks/>
                </p:cNvSpPr>
                <p:nvPr/>
              </p:nvSpPr>
              <p:spPr bwMode="auto">
                <a:xfrm>
                  <a:off x="5119" y="1169"/>
                  <a:ext cx="35" cy="24"/>
                </a:xfrm>
                <a:custGeom>
                  <a:avLst/>
                  <a:gdLst>
                    <a:gd name="T0" fmla="*/ 0 w 88"/>
                    <a:gd name="T1" fmla="*/ 0 h 57"/>
                    <a:gd name="T2" fmla="*/ 0 w 88"/>
                    <a:gd name="T3" fmla="*/ 0 h 57"/>
                    <a:gd name="T4" fmla="*/ 0 w 88"/>
                    <a:gd name="T5" fmla="*/ 0 h 57"/>
                    <a:gd name="T6" fmla="*/ 0 w 88"/>
                    <a:gd name="T7" fmla="*/ 0 h 57"/>
                    <a:gd name="T8" fmla="*/ 0 w 88"/>
                    <a:gd name="T9" fmla="*/ 0 h 57"/>
                    <a:gd name="T10" fmla="*/ 0 w 88"/>
                    <a:gd name="T11" fmla="*/ 0 h 57"/>
                    <a:gd name="T12" fmla="*/ 0 w 88"/>
                    <a:gd name="T13" fmla="*/ 0 h 57"/>
                    <a:gd name="T14" fmla="*/ 0 w 88"/>
                    <a:gd name="T15" fmla="*/ 0 h 57"/>
                    <a:gd name="T16" fmla="*/ 0 w 88"/>
                    <a:gd name="T17" fmla="*/ 0 h 57"/>
                    <a:gd name="T18" fmla="*/ 0 w 88"/>
                    <a:gd name="T19" fmla="*/ 0 h 57"/>
                    <a:gd name="T20" fmla="*/ 0 w 88"/>
                    <a:gd name="T21" fmla="*/ 0 h 57"/>
                    <a:gd name="T22" fmla="*/ 0 w 88"/>
                    <a:gd name="T23" fmla="*/ 0 h 57"/>
                    <a:gd name="T24" fmla="*/ 0 w 88"/>
                    <a:gd name="T25" fmla="*/ 0 h 57"/>
                    <a:gd name="T26" fmla="*/ 0 w 88"/>
                    <a:gd name="T27" fmla="*/ 0 h 57"/>
                    <a:gd name="T28" fmla="*/ 0 w 88"/>
                    <a:gd name="T29" fmla="*/ 0 h 57"/>
                    <a:gd name="T30" fmla="*/ 0 w 88"/>
                    <a:gd name="T31" fmla="*/ 0 h 57"/>
                    <a:gd name="T32" fmla="*/ 0 w 88"/>
                    <a:gd name="T33" fmla="*/ 0 h 57"/>
                    <a:gd name="T34" fmla="*/ 0 w 88"/>
                    <a:gd name="T35" fmla="*/ 0 h 57"/>
                    <a:gd name="T36" fmla="*/ 0 w 88"/>
                    <a:gd name="T37" fmla="*/ 0 h 57"/>
                    <a:gd name="T38" fmla="*/ 0 w 88"/>
                    <a:gd name="T39" fmla="*/ 0 h 57"/>
                    <a:gd name="T40" fmla="*/ 0 w 88"/>
                    <a:gd name="T41" fmla="*/ 0 h 57"/>
                    <a:gd name="T42" fmla="*/ 0 w 88"/>
                    <a:gd name="T43" fmla="*/ 0 h 57"/>
                    <a:gd name="T44" fmla="*/ 0 w 88"/>
                    <a:gd name="T45" fmla="*/ 0 h 57"/>
                    <a:gd name="T46" fmla="*/ 0 w 88"/>
                    <a:gd name="T47" fmla="*/ 0 h 57"/>
                    <a:gd name="T48" fmla="*/ 0 w 88"/>
                    <a:gd name="T49" fmla="*/ 0 h 57"/>
                    <a:gd name="T50" fmla="*/ 0 w 88"/>
                    <a:gd name="T51" fmla="*/ 0 h 57"/>
                    <a:gd name="T52" fmla="*/ 0 w 88"/>
                    <a:gd name="T53" fmla="*/ 0 h 57"/>
                    <a:gd name="T54" fmla="*/ 0 w 88"/>
                    <a:gd name="T55" fmla="*/ 0 h 57"/>
                    <a:gd name="T56" fmla="*/ 0 w 88"/>
                    <a:gd name="T57" fmla="*/ 0 h 57"/>
                    <a:gd name="T58" fmla="*/ 0 w 88"/>
                    <a:gd name="T59" fmla="*/ 0 h 57"/>
                    <a:gd name="T60" fmla="*/ 0 w 88"/>
                    <a:gd name="T61" fmla="*/ 0 h 57"/>
                    <a:gd name="T62" fmla="*/ 0 w 88"/>
                    <a:gd name="T63" fmla="*/ 0 h 57"/>
                    <a:gd name="T64" fmla="*/ 0 w 88"/>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7"/>
                    <a:gd name="T101" fmla="*/ 88 w 88"/>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7">
                      <a:moveTo>
                        <a:pt x="0" y="13"/>
                      </a:moveTo>
                      <a:lnTo>
                        <a:pt x="10" y="13"/>
                      </a:lnTo>
                      <a:lnTo>
                        <a:pt x="20" y="15"/>
                      </a:lnTo>
                      <a:lnTo>
                        <a:pt x="30" y="17"/>
                      </a:lnTo>
                      <a:lnTo>
                        <a:pt x="40" y="17"/>
                      </a:lnTo>
                      <a:lnTo>
                        <a:pt x="50" y="19"/>
                      </a:lnTo>
                      <a:lnTo>
                        <a:pt x="58" y="21"/>
                      </a:lnTo>
                      <a:lnTo>
                        <a:pt x="66" y="23"/>
                      </a:lnTo>
                      <a:lnTo>
                        <a:pt x="72" y="23"/>
                      </a:lnTo>
                      <a:lnTo>
                        <a:pt x="70" y="31"/>
                      </a:lnTo>
                      <a:lnTo>
                        <a:pt x="70" y="39"/>
                      </a:lnTo>
                      <a:lnTo>
                        <a:pt x="68" y="47"/>
                      </a:lnTo>
                      <a:lnTo>
                        <a:pt x="68" y="55"/>
                      </a:lnTo>
                      <a:lnTo>
                        <a:pt x="72" y="55"/>
                      </a:lnTo>
                      <a:lnTo>
                        <a:pt x="76" y="55"/>
                      </a:lnTo>
                      <a:lnTo>
                        <a:pt x="78" y="55"/>
                      </a:lnTo>
                      <a:lnTo>
                        <a:pt x="82" y="57"/>
                      </a:lnTo>
                      <a:lnTo>
                        <a:pt x="84" y="45"/>
                      </a:lnTo>
                      <a:lnTo>
                        <a:pt x="86" y="35"/>
                      </a:lnTo>
                      <a:lnTo>
                        <a:pt x="86" y="23"/>
                      </a:lnTo>
                      <a:lnTo>
                        <a:pt x="88" y="13"/>
                      </a:lnTo>
                      <a:lnTo>
                        <a:pt x="80" y="11"/>
                      </a:lnTo>
                      <a:lnTo>
                        <a:pt x="70" y="9"/>
                      </a:lnTo>
                      <a:lnTo>
                        <a:pt x="58" y="7"/>
                      </a:lnTo>
                      <a:lnTo>
                        <a:pt x="46" y="6"/>
                      </a:lnTo>
                      <a:lnTo>
                        <a:pt x="34" y="4"/>
                      </a:lnTo>
                      <a:lnTo>
                        <a:pt x="22" y="2"/>
                      </a:lnTo>
                      <a:lnTo>
                        <a:pt x="12" y="2"/>
                      </a:lnTo>
                      <a:lnTo>
                        <a:pt x="4" y="0"/>
                      </a:lnTo>
                      <a:lnTo>
                        <a:pt x="2" y="4"/>
                      </a:lnTo>
                      <a:lnTo>
                        <a:pt x="2" y="6"/>
                      </a:lnTo>
                      <a:lnTo>
                        <a:pt x="2" y="9"/>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6" name="Freeform 39"/>
                <p:cNvSpPr>
                  <a:spLocks/>
                </p:cNvSpPr>
                <p:nvPr/>
              </p:nvSpPr>
              <p:spPr bwMode="auto">
                <a:xfrm>
                  <a:off x="5188" y="1180"/>
                  <a:ext cx="34" cy="23"/>
                </a:xfrm>
                <a:custGeom>
                  <a:avLst/>
                  <a:gdLst>
                    <a:gd name="T0" fmla="*/ 0 w 88"/>
                    <a:gd name="T1" fmla="*/ 0 h 58"/>
                    <a:gd name="T2" fmla="*/ 0 w 88"/>
                    <a:gd name="T3" fmla="*/ 0 h 58"/>
                    <a:gd name="T4" fmla="*/ 0 w 88"/>
                    <a:gd name="T5" fmla="*/ 0 h 58"/>
                    <a:gd name="T6" fmla="*/ 0 w 88"/>
                    <a:gd name="T7" fmla="*/ 0 h 58"/>
                    <a:gd name="T8" fmla="*/ 0 w 88"/>
                    <a:gd name="T9" fmla="*/ 0 h 58"/>
                    <a:gd name="T10" fmla="*/ 0 w 88"/>
                    <a:gd name="T11" fmla="*/ 0 h 58"/>
                    <a:gd name="T12" fmla="*/ 0 w 88"/>
                    <a:gd name="T13" fmla="*/ 0 h 58"/>
                    <a:gd name="T14" fmla="*/ 0 w 88"/>
                    <a:gd name="T15" fmla="*/ 0 h 58"/>
                    <a:gd name="T16" fmla="*/ 0 w 88"/>
                    <a:gd name="T17" fmla="*/ 0 h 58"/>
                    <a:gd name="T18" fmla="*/ 0 w 88"/>
                    <a:gd name="T19" fmla="*/ 0 h 58"/>
                    <a:gd name="T20" fmla="*/ 0 w 88"/>
                    <a:gd name="T21" fmla="*/ 0 h 58"/>
                    <a:gd name="T22" fmla="*/ 0 w 88"/>
                    <a:gd name="T23" fmla="*/ 0 h 58"/>
                    <a:gd name="T24" fmla="*/ 0 w 88"/>
                    <a:gd name="T25" fmla="*/ 0 h 58"/>
                    <a:gd name="T26" fmla="*/ 0 w 88"/>
                    <a:gd name="T27" fmla="*/ 0 h 58"/>
                    <a:gd name="T28" fmla="*/ 0 w 88"/>
                    <a:gd name="T29" fmla="*/ 0 h 58"/>
                    <a:gd name="T30" fmla="*/ 0 w 88"/>
                    <a:gd name="T31" fmla="*/ 0 h 58"/>
                    <a:gd name="T32" fmla="*/ 0 w 88"/>
                    <a:gd name="T33" fmla="*/ 0 h 58"/>
                    <a:gd name="T34" fmla="*/ 0 w 88"/>
                    <a:gd name="T35" fmla="*/ 0 h 58"/>
                    <a:gd name="T36" fmla="*/ 0 w 88"/>
                    <a:gd name="T37" fmla="*/ 0 h 58"/>
                    <a:gd name="T38" fmla="*/ 0 w 88"/>
                    <a:gd name="T39" fmla="*/ 0 h 58"/>
                    <a:gd name="T40" fmla="*/ 0 w 88"/>
                    <a:gd name="T41" fmla="*/ 0 h 58"/>
                    <a:gd name="T42" fmla="*/ 0 w 88"/>
                    <a:gd name="T43" fmla="*/ 0 h 58"/>
                    <a:gd name="T44" fmla="*/ 0 w 88"/>
                    <a:gd name="T45" fmla="*/ 0 h 58"/>
                    <a:gd name="T46" fmla="*/ 0 w 88"/>
                    <a:gd name="T47" fmla="*/ 0 h 58"/>
                    <a:gd name="T48" fmla="*/ 0 w 88"/>
                    <a:gd name="T49" fmla="*/ 0 h 58"/>
                    <a:gd name="T50" fmla="*/ 0 w 88"/>
                    <a:gd name="T51" fmla="*/ 0 h 58"/>
                    <a:gd name="T52" fmla="*/ 0 w 88"/>
                    <a:gd name="T53" fmla="*/ 0 h 58"/>
                    <a:gd name="T54" fmla="*/ 0 w 88"/>
                    <a:gd name="T55" fmla="*/ 0 h 58"/>
                    <a:gd name="T56" fmla="*/ 0 w 88"/>
                    <a:gd name="T57" fmla="*/ 0 h 58"/>
                    <a:gd name="T58" fmla="*/ 0 w 88"/>
                    <a:gd name="T59" fmla="*/ 0 h 58"/>
                    <a:gd name="T60" fmla="*/ 0 w 88"/>
                    <a:gd name="T61" fmla="*/ 0 h 58"/>
                    <a:gd name="T62" fmla="*/ 0 w 88"/>
                    <a:gd name="T63" fmla="*/ 0 h 58"/>
                    <a:gd name="T64" fmla="*/ 0 w 88"/>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8"/>
                    <a:gd name="T101" fmla="*/ 88 w 88"/>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8">
                      <a:moveTo>
                        <a:pt x="0" y="14"/>
                      </a:moveTo>
                      <a:lnTo>
                        <a:pt x="8" y="16"/>
                      </a:lnTo>
                      <a:lnTo>
                        <a:pt x="18" y="18"/>
                      </a:lnTo>
                      <a:lnTo>
                        <a:pt x="28" y="20"/>
                      </a:lnTo>
                      <a:lnTo>
                        <a:pt x="38" y="20"/>
                      </a:lnTo>
                      <a:lnTo>
                        <a:pt x="48" y="22"/>
                      </a:lnTo>
                      <a:lnTo>
                        <a:pt x="56" y="24"/>
                      </a:lnTo>
                      <a:lnTo>
                        <a:pt x="64" y="26"/>
                      </a:lnTo>
                      <a:lnTo>
                        <a:pt x="70" y="26"/>
                      </a:lnTo>
                      <a:lnTo>
                        <a:pt x="70" y="32"/>
                      </a:lnTo>
                      <a:lnTo>
                        <a:pt x="68" y="40"/>
                      </a:lnTo>
                      <a:lnTo>
                        <a:pt x="68" y="48"/>
                      </a:lnTo>
                      <a:lnTo>
                        <a:pt x="66" y="56"/>
                      </a:lnTo>
                      <a:lnTo>
                        <a:pt x="70" y="58"/>
                      </a:lnTo>
                      <a:lnTo>
                        <a:pt x="74" y="58"/>
                      </a:lnTo>
                      <a:lnTo>
                        <a:pt x="76" y="58"/>
                      </a:lnTo>
                      <a:lnTo>
                        <a:pt x="80" y="58"/>
                      </a:lnTo>
                      <a:lnTo>
                        <a:pt x="82" y="48"/>
                      </a:lnTo>
                      <a:lnTo>
                        <a:pt x="84" y="36"/>
                      </a:lnTo>
                      <a:lnTo>
                        <a:pt x="86" y="24"/>
                      </a:lnTo>
                      <a:lnTo>
                        <a:pt x="88" y="14"/>
                      </a:lnTo>
                      <a:lnTo>
                        <a:pt x="80" y="12"/>
                      </a:lnTo>
                      <a:lnTo>
                        <a:pt x="68" y="12"/>
                      </a:lnTo>
                      <a:lnTo>
                        <a:pt x="56" y="10"/>
                      </a:lnTo>
                      <a:lnTo>
                        <a:pt x="44" y="8"/>
                      </a:lnTo>
                      <a:lnTo>
                        <a:pt x="32" y="6"/>
                      </a:lnTo>
                      <a:lnTo>
                        <a:pt x="20" y="4"/>
                      </a:lnTo>
                      <a:lnTo>
                        <a:pt x="10" y="2"/>
                      </a:lnTo>
                      <a:lnTo>
                        <a:pt x="2" y="0"/>
                      </a:lnTo>
                      <a:lnTo>
                        <a:pt x="2" y="4"/>
                      </a:lnTo>
                      <a:lnTo>
                        <a:pt x="2"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7" name="Freeform 40"/>
                <p:cNvSpPr>
                  <a:spLocks/>
                </p:cNvSpPr>
                <p:nvPr/>
              </p:nvSpPr>
              <p:spPr bwMode="auto">
                <a:xfrm>
                  <a:off x="5255" y="1191"/>
                  <a:ext cx="35" cy="23"/>
                </a:xfrm>
                <a:custGeom>
                  <a:avLst/>
                  <a:gdLst>
                    <a:gd name="T0" fmla="*/ 0 w 88"/>
                    <a:gd name="T1" fmla="*/ 0 h 58"/>
                    <a:gd name="T2" fmla="*/ 0 w 88"/>
                    <a:gd name="T3" fmla="*/ 0 h 58"/>
                    <a:gd name="T4" fmla="*/ 0 w 88"/>
                    <a:gd name="T5" fmla="*/ 0 h 58"/>
                    <a:gd name="T6" fmla="*/ 0 w 88"/>
                    <a:gd name="T7" fmla="*/ 0 h 58"/>
                    <a:gd name="T8" fmla="*/ 0 w 88"/>
                    <a:gd name="T9" fmla="*/ 0 h 58"/>
                    <a:gd name="T10" fmla="*/ 0 w 88"/>
                    <a:gd name="T11" fmla="*/ 0 h 58"/>
                    <a:gd name="T12" fmla="*/ 0 w 88"/>
                    <a:gd name="T13" fmla="*/ 0 h 58"/>
                    <a:gd name="T14" fmla="*/ 0 w 88"/>
                    <a:gd name="T15" fmla="*/ 0 h 58"/>
                    <a:gd name="T16" fmla="*/ 0 w 88"/>
                    <a:gd name="T17" fmla="*/ 0 h 58"/>
                    <a:gd name="T18" fmla="*/ 0 w 88"/>
                    <a:gd name="T19" fmla="*/ 0 h 58"/>
                    <a:gd name="T20" fmla="*/ 0 w 88"/>
                    <a:gd name="T21" fmla="*/ 0 h 58"/>
                    <a:gd name="T22" fmla="*/ 0 w 88"/>
                    <a:gd name="T23" fmla="*/ 0 h 58"/>
                    <a:gd name="T24" fmla="*/ 0 w 88"/>
                    <a:gd name="T25" fmla="*/ 0 h 58"/>
                    <a:gd name="T26" fmla="*/ 0 w 88"/>
                    <a:gd name="T27" fmla="*/ 0 h 58"/>
                    <a:gd name="T28" fmla="*/ 0 w 88"/>
                    <a:gd name="T29" fmla="*/ 0 h 58"/>
                    <a:gd name="T30" fmla="*/ 0 w 88"/>
                    <a:gd name="T31" fmla="*/ 0 h 58"/>
                    <a:gd name="T32" fmla="*/ 0 w 88"/>
                    <a:gd name="T33" fmla="*/ 0 h 58"/>
                    <a:gd name="T34" fmla="*/ 0 w 88"/>
                    <a:gd name="T35" fmla="*/ 0 h 58"/>
                    <a:gd name="T36" fmla="*/ 0 w 88"/>
                    <a:gd name="T37" fmla="*/ 0 h 58"/>
                    <a:gd name="T38" fmla="*/ 0 w 88"/>
                    <a:gd name="T39" fmla="*/ 0 h 58"/>
                    <a:gd name="T40" fmla="*/ 0 w 88"/>
                    <a:gd name="T41" fmla="*/ 0 h 58"/>
                    <a:gd name="T42" fmla="*/ 0 w 88"/>
                    <a:gd name="T43" fmla="*/ 0 h 58"/>
                    <a:gd name="T44" fmla="*/ 0 w 88"/>
                    <a:gd name="T45" fmla="*/ 0 h 58"/>
                    <a:gd name="T46" fmla="*/ 0 w 88"/>
                    <a:gd name="T47" fmla="*/ 0 h 58"/>
                    <a:gd name="T48" fmla="*/ 0 w 88"/>
                    <a:gd name="T49" fmla="*/ 0 h 58"/>
                    <a:gd name="T50" fmla="*/ 0 w 88"/>
                    <a:gd name="T51" fmla="*/ 0 h 58"/>
                    <a:gd name="T52" fmla="*/ 0 w 88"/>
                    <a:gd name="T53" fmla="*/ 0 h 58"/>
                    <a:gd name="T54" fmla="*/ 0 w 88"/>
                    <a:gd name="T55" fmla="*/ 0 h 58"/>
                    <a:gd name="T56" fmla="*/ 0 w 88"/>
                    <a:gd name="T57" fmla="*/ 0 h 58"/>
                    <a:gd name="T58" fmla="*/ 0 w 88"/>
                    <a:gd name="T59" fmla="*/ 0 h 58"/>
                    <a:gd name="T60" fmla="*/ 0 w 88"/>
                    <a:gd name="T61" fmla="*/ 0 h 58"/>
                    <a:gd name="T62" fmla="*/ 0 w 88"/>
                    <a:gd name="T63" fmla="*/ 0 h 58"/>
                    <a:gd name="T64" fmla="*/ 0 w 88"/>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8"/>
                    <a:gd name="T101" fmla="*/ 88 w 88"/>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8">
                      <a:moveTo>
                        <a:pt x="0" y="14"/>
                      </a:moveTo>
                      <a:lnTo>
                        <a:pt x="8" y="14"/>
                      </a:lnTo>
                      <a:lnTo>
                        <a:pt x="18" y="16"/>
                      </a:lnTo>
                      <a:lnTo>
                        <a:pt x="28" y="18"/>
                      </a:lnTo>
                      <a:lnTo>
                        <a:pt x="40" y="18"/>
                      </a:lnTo>
                      <a:lnTo>
                        <a:pt x="48" y="20"/>
                      </a:lnTo>
                      <a:lnTo>
                        <a:pt x="58" y="22"/>
                      </a:lnTo>
                      <a:lnTo>
                        <a:pt x="66" y="24"/>
                      </a:lnTo>
                      <a:lnTo>
                        <a:pt x="72" y="24"/>
                      </a:lnTo>
                      <a:lnTo>
                        <a:pt x="70" y="32"/>
                      </a:lnTo>
                      <a:lnTo>
                        <a:pt x="70" y="40"/>
                      </a:lnTo>
                      <a:lnTo>
                        <a:pt x="68" y="48"/>
                      </a:lnTo>
                      <a:lnTo>
                        <a:pt x="66" y="56"/>
                      </a:lnTo>
                      <a:lnTo>
                        <a:pt x="70" y="56"/>
                      </a:lnTo>
                      <a:lnTo>
                        <a:pt x="74" y="56"/>
                      </a:lnTo>
                      <a:lnTo>
                        <a:pt x="78" y="56"/>
                      </a:lnTo>
                      <a:lnTo>
                        <a:pt x="80" y="58"/>
                      </a:lnTo>
                      <a:lnTo>
                        <a:pt x="82" y="46"/>
                      </a:lnTo>
                      <a:lnTo>
                        <a:pt x="84" y="34"/>
                      </a:lnTo>
                      <a:lnTo>
                        <a:pt x="86" y="24"/>
                      </a:lnTo>
                      <a:lnTo>
                        <a:pt x="88" y="12"/>
                      </a:lnTo>
                      <a:lnTo>
                        <a:pt x="80" y="10"/>
                      </a:lnTo>
                      <a:lnTo>
                        <a:pt x="70" y="10"/>
                      </a:lnTo>
                      <a:lnTo>
                        <a:pt x="58" y="8"/>
                      </a:lnTo>
                      <a:lnTo>
                        <a:pt x="46" y="6"/>
                      </a:lnTo>
                      <a:lnTo>
                        <a:pt x="32" y="4"/>
                      </a:lnTo>
                      <a:lnTo>
                        <a:pt x="20" y="2"/>
                      </a:lnTo>
                      <a:lnTo>
                        <a:pt x="10" y="2"/>
                      </a:lnTo>
                      <a:lnTo>
                        <a:pt x="2" y="0"/>
                      </a:lnTo>
                      <a:lnTo>
                        <a:pt x="2" y="4"/>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8" name="Freeform 41"/>
                <p:cNvSpPr>
                  <a:spLocks/>
                </p:cNvSpPr>
                <p:nvPr/>
              </p:nvSpPr>
              <p:spPr bwMode="auto">
                <a:xfrm>
                  <a:off x="5111" y="1220"/>
                  <a:ext cx="35" cy="23"/>
                </a:xfrm>
                <a:custGeom>
                  <a:avLst/>
                  <a:gdLst>
                    <a:gd name="T0" fmla="*/ 0 w 88"/>
                    <a:gd name="T1" fmla="*/ 0 h 58"/>
                    <a:gd name="T2" fmla="*/ 0 w 88"/>
                    <a:gd name="T3" fmla="*/ 0 h 58"/>
                    <a:gd name="T4" fmla="*/ 0 w 88"/>
                    <a:gd name="T5" fmla="*/ 0 h 58"/>
                    <a:gd name="T6" fmla="*/ 0 w 88"/>
                    <a:gd name="T7" fmla="*/ 0 h 58"/>
                    <a:gd name="T8" fmla="*/ 0 w 88"/>
                    <a:gd name="T9" fmla="*/ 0 h 58"/>
                    <a:gd name="T10" fmla="*/ 0 w 88"/>
                    <a:gd name="T11" fmla="*/ 0 h 58"/>
                    <a:gd name="T12" fmla="*/ 0 w 88"/>
                    <a:gd name="T13" fmla="*/ 0 h 58"/>
                    <a:gd name="T14" fmla="*/ 0 w 88"/>
                    <a:gd name="T15" fmla="*/ 0 h 58"/>
                    <a:gd name="T16" fmla="*/ 0 w 88"/>
                    <a:gd name="T17" fmla="*/ 0 h 58"/>
                    <a:gd name="T18" fmla="*/ 0 w 88"/>
                    <a:gd name="T19" fmla="*/ 0 h 58"/>
                    <a:gd name="T20" fmla="*/ 0 w 88"/>
                    <a:gd name="T21" fmla="*/ 0 h 58"/>
                    <a:gd name="T22" fmla="*/ 0 w 88"/>
                    <a:gd name="T23" fmla="*/ 0 h 58"/>
                    <a:gd name="T24" fmla="*/ 0 w 88"/>
                    <a:gd name="T25" fmla="*/ 0 h 58"/>
                    <a:gd name="T26" fmla="*/ 0 w 88"/>
                    <a:gd name="T27" fmla="*/ 0 h 58"/>
                    <a:gd name="T28" fmla="*/ 0 w 88"/>
                    <a:gd name="T29" fmla="*/ 0 h 58"/>
                    <a:gd name="T30" fmla="*/ 0 w 88"/>
                    <a:gd name="T31" fmla="*/ 0 h 58"/>
                    <a:gd name="T32" fmla="*/ 0 w 88"/>
                    <a:gd name="T33" fmla="*/ 0 h 58"/>
                    <a:gd name="T34" fmla="*/ 0 w 88"/>
                    <a:gd name="T35" fmla="*/ 0 h 58"/>
                    <a:gd name="T36" fmla="*/ 0 w 88"/>
                    <a:gd name="T37" fmla="*/ 0 h 58"/>
                    <a:gd name="T38" fmla="*/ 0 w 88"/>
                    <a:gd name="T39" fmla="*/ 0 h 58"/>
                    <a:gd name="T40" fmla="*/ 0 w 88"/>
                    <a:gd name="T41" fmla="*/ 0 h 58"/>
                    <a:gd name="T42" fmla="*/ 0 w 88"/>
                    <a:gd name="T43" fmla="*/ 0 h 58"/>
                    <a:gd name="T44" fmla="*/ 0 w 88"/>
                    <a:gd name="T45" fmla="*/ 0 h 58"/>
                    <a:gd name="T46" fmla="*/ 0 w 88"/>
                    <a:gd name="T47" fmla="*/ 0 h 58"/>
                    <a:gd name="T48" fmla="*/ 0 w 88"/>
                    <a:gd name="T49" fmla="*/ 0 h 58"/>
                    <a:gd name="T50" fmla="*/ 0 w 88"/>
                    <a:gd name="T51" fmla="*/ 0 h 58"/>
                    <a:gd name="T52" fmla="*/ 0 w 88"/>
                    <a:gd name="T53" fmla="*/ 0 h 58"/>
                    <a:gd name="T54" fmla="*/ 0 w 88"/>
                    <a:gd name="T55" fmla="*/ 0 h 58"/>
                    <a:gd name="T56" fmla="*/ 0 w 88"/>
                    <a:gd name="T57" fmla="*/ 0 h 58"/>
                    <a:gd name="T58" fmla="*/ 0 w 88"/>
                    <a:gd name="T59" fmla="*/ 0 h 58"/>
                    <a:gd name="T60" fmla="*/ 0 w 88"/>
                    <a:gd name="T61" fmla="*/ 0 h 58"/>
                    <a:gd name="T62" fmla="*/ 0 w 88"/>
                    <a:gd name="T63" fmla="*/ 0 h 58"/>
                    <a:gd name="T64" fmla="*/ 0 w 88"/>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8"/>
                    <a:gd name="T101" fmla="*/ 88 w 88"/>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8">
                      <a:moveTo>
                        <a:pt x="0" y="14"/>
                      </a:moveTo>
                      <a:lnTo>
                        <a:pt x="10" y="16"/>
                      </a:lnTo>
                      <a:lnTo>
                        <a:pt x="20" y="16"/>
                      </a:lnTo>
                      <a:lnTo>
                        <a:pt x="30" y="18"/>
                      </a:lnTo>
                      <a:lnTo>
                        <a:pt x="40" y="20"/>
                      </a:lnTo>
                      <a:lnTo>
                        <a:pt x="50" y="22"/>
                      </a:lnTo>
                      <a:lnTo>
                        <a:pt x="58" y="22"/>
                      </a:lnTo>
                      <a:lnTo>
                        <a:pt x="66" y="24"/>
                      </a:lnTo>
                      <a:lnTo>
                        <a:pt x="72" y="26"/>
                      </a:lnTo>
                      <a:lnTo>
                        <a:pt x="70" y="32"/>
                      </a:lnTo>
                      <a:lnTo>
                        <a:pt x="70" y="40"/>
                      </a:lnTo>
                      <a:lnTo>
                        <a:pt x="68" y="48"/>
                      </a:lnTo>
                      <a:lnTo>
                        <a:pt x="68" y="56"/>
                      </a:lnTo>
                      <a:lnTo>
                        <a:pt x="72" y="56"/>
                      </a:lnTo>
                      <a:lnTo>
                        <a:pt x="76" y="56"/>
                      </a:lnTo>
                      <a:lnTo>
                        <a:pt x="78" y="58"/>
                      </a:lnTo>
                      <a:lnTo>
                        <a:pt x="82" y="58"/>
                      </a:lnTo>
                      <a:lnTo>
                        <a:pt x="84" y="48"/>
                      </a:lnTo>
                      <a:lnTo>
                        <a:pt x="86" y="36"/>
                      </a:lnTo>
                      <a:lnTo>
                        <a:pt x="86" y="24"/>
                      </a:lnTo>
                      <a:lnTo>
                        <a:pt x="88" y="14"/>
                      </a:lnTo>
                      <a:lnTo>
                        <a:pt x="80" y="12"/>
                      </a:lnTo>
                      <a:lnTo>
                        <a:pt x="70" y="10"/>
                      </a:lnTo>
                      <a:lnTo>
                        <a:pt x="58" y="8"/>
                      </a:lnTo>
                      <a:lnTo>
                        <a:pt x="46" y="6"/>
                      </a:lnTo>
                      <a:lnTo>
                        <a:pt x="34" y="4"/>
                      </a:lnTo>
                      <a:lnTo>
                        <a:pt x="22" y="2"/>
                      </a:lnTo>
                      <a:lnTo>
                        <a:pt x="10" y="2"/>
                      </a:lnTo>
                      <a:lnTo>
                        <a:pt x="2" y="0"/>
                      </a:lnTo>
                      <a:lnTo>
                        <a:pt x="2" y="4"/>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9" name="Freeform 42"/>
                <p:cNvSpPr>
                  <a:spLocks/>
                </p:cNvSpPr>
                <p:nvPr/>
              </p:nvSpPr>
              <p:spPr bwMode="auto">
                <a:xfrm>
                  <a:off x="5179" y="1230"/>
                  <a:ext cx="34" cy="24"/>
                </a:xfrm>
                <a:custGeom>
                  <a:avLst/>
                  <a:gdLst>
                    <a:gd name="T0" fmla="*/ 0 w 86"/>
                    <a:gd name="T1" fmla="*/ 0 h 57"/>
                    <a:gd name="T2" fmla="*/ 0 w 86"/>
                    <a:gd name="T3" fmla="*/ 0 h 57"/>
                    <a:gd name="T4" fmla="*/ 0 w 86"/>
                    <a:gd name="T5" fmla="*/ 0 h 57"/>
                    <a:gd name="T6" fmla="*/ 0 w 86"/>
                    <a:gd name="T7" fmla="*/ 0 h 57"/>
                    <a:gd name="T8" fmla="*/ 0 w 86"/>
                    <a:gd name="T9" fmla="*/ 0 h 57"/>
                    <a:gd name="T10" fmla="*/ 0 w 86"/>
                    <a:gd name="T11" fmla="*/ 0 h 57"/>
                    <a:gd name="T12" fmla="*/ 0 w 86"/>
                    <a:gd name="T13" fmla="*/ 0 h 57"/>
                    <a:gd name="T14" fmla="*/ 0 w 86"/>
                    <a:gd name="T15" fmla="*/ 0 h 57"/>
                    <a:gd name="T16" fmla="*/ 0 w 86"/>
                    <a:gd name="T17" fmla="*/ 0 h 57"/>
                    <a:gd name="T18" fmla="*/ 0 w 86"/>
                    <a:gd name="T19" fmla="*/ 0 h 57"/>
                    <a:gd name="T20" fmla="*/ 0 w 86"/>
                    <a:gd name="T21" fmla="*/ 0 h 57"/>
                    <a:gd name="T22" fmla="*/ 0 w 86"/>
                    <a:gd name="T23" fmla="*/ 0 h 57"/>
                    <a:gd name="T24" fmla="*/ 0 w 86"/>
                    <a:gd name="T25" fmla="*/ 0 h 57"/>
                    <a:gd name="T26" fmla="*/ 0 w 86"/>
                    <a:gd name="T27" fmla="*/ 0 h 57"/>
                    <a:gd name="T28" fmla="*/ 0 w 86"/>
                    <a:gd name="T29" fmla="*/ 0 h 57"/>
                    <a:gd name="T30" fmla="*/ 0 w 86"/>
                    <a:gd name="T31" fmla="*/ 0 h 57"/>
                    <a:gd name="T32" fmla="*/ 0 w 86"/>
                    <a:gd name="T33" fmla="*/ 0 h 57"/>
                    <a:gd name="T34" fmla="*/ 0 w 86"/>
                    <a:gd name="T35" fmla="*/ 0 h 57"/>
                    <a:gd name="T36" fmla="*/ 0 w 86"/>
                    <a:gd name="T37" fmla="*/ 0 h 57"/>
                    <a:gd name="T38" fmla="*/ 0 w 86"/>
                    <a:gd name="T39" fmla="*/ 0 h 57"/>
                    <a:gd name="T40" fmla="*/ 0 w 86"/>
                    <a:gd name="T41" fmla="*/ 0 h 57"/>
                    <a:gd name="T42" fmla="*/ 0 w 86"/>
                    <a:gd name="T43" fmla="*/ 0 h 57"/>
                    <a:gd name="T44" fmla="*/ 0 w 86"/>
                    <a:gd name="T45" fmla="*/ 0 h 57"/>
                    <a:gd name="T46" fmla="*/ 0 w 86"/>
                    <a:gd name="T47" fmla="*/ 0 h 57"/>
                    <a:gd name="T48" fmla="*/ 0 w 86"/>
                    <a:gd name="T49" fmla="*/ 0 h 57"/>
                    <a:gd name="T50" fmla="*/ 0 w 86"/>
                    <a:gd name="T51" fmla="*/ 0 h 57"/>
                    <a:gd name="T52" fmla="*/ 0 w 86"/>
                    <a:gd name="T53" fmla="*/ 0 h 57"/>
                    <a:gd name="T54" fmla="*/ 0 w 86"/>
                    <a:gd name="T55" fmla="*/ 0 h 57"/>
                    <a:gd name="T56" fmla="*/ 0 w 86"/>
                    <a:gd name="T57" fmla="*/ 0 h 57"/>
                    <a:gd name="T58" fmla="*/ 0 w 86"/>
                    <a:gd name="T59" fmla="*/ 0 h 57"/>
                    <a:gd name="T60" fmla="*/ 0 w 86"/>
                    <a:gd name="T61" fmla="*/ 0 h 57"/>
                    <a:gd name="T62" fmla="*/ 0 w 86"/>
                    <a:gd name="T63" fmla="*/ 0 h 57"/>
                    <a:gd name="T64" fmla="*/ 0 w 86"/>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7"/>
                    <a:gd name="T101" fmla="*/ 86 w 86"/>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7">
                      <a:moveTo>
                        <a:pt x="0" y="14"/>
                      </a:moveTo>
                      <a:lnTo>
                        <a:pt x="8" y="16"/>
                      </a:lnTo>
                      <a:lnTo>
                        <a:pt x="18" y="18"/>
                      </a:lnTo>
                      <a:lnTo>
                        <a:pt x="28" y="20"/>
                      </a:lnTo>
                      <a:lnTo>
                        <a:pt x="38" y="20"/>
                      </a:lnTo>
                      <a:lnTo>
                        <a:pt x="48" y="22"/>
                      </a:lnTo>
                      <a:lnTo>
                        <a:pt x="56" y="24"/>
                      </a:lnTo>
                      <a:lnTo>
                        <a:pt x="64" y="26"/>
                      </a:lnTo>
                      <a:lnTo>
                        <a:pt x="70" y="26"/>
                      </a:lnTo>
                      <a:lnTo>
                        <a:pt x="70" y="34"/>
                      </a:lnTo>
                      <a:lnTo>
                        <a:pt x="68" y="40"/>
                      </a:lnTo>
                      <a:lnTo>
                        <a:pt x="68" y="48"/>
                      </a:lnTo>
                      <a:lnTo>
                        <a:pt x="66" y="55"/>
                      </a:lnTo>
                      <a:lnTo>
                        <a:pt x="70" y="57"/>
                      </a:lnTo>
                      <a:lnTo>
                        <a:pt x="74" y="57"/>
                      </a:lnTo>
                      <a:lnTo>
                        <a:pt x="76" y="57"/>
                      </a:lnTo>
                      <a:lnTo>
                        <a:pt x="80" y="57"/>
                      </a:lnTo>
                      <a:lnTo>
                        <a:pt x="82" y="48"/>
                      </a:lnTo>
                      <a:lnTo>
                        <a:pt x="84" y="36"/>
                      </a:lnTo>
                      <a:lnTo>
                        <a:pt x="84" y="26"/>
                      </a:lnTo>
                      <a:lnTo>
                        <a:pt x="86" y="14"/>
                      </a:lnTo>
                      <a:lnTo>
                        <a:pt x="78" y="12"/>
                      </a:lnTo>
                      <a:lnTo>
                        <a:pt x="68" y="12"/>
                      </a:lnTo>
                      <a:lnTo>
                        <a:pt x="56" y="10"/>
                      </a:lnTo>
                      <a:lnTo>
                        <a:pt x="44" y="8"/>
                      </a:lnTo>
                      <a:lnTo>
                        <a:pt x="32" y="6"/>
                      </a:lnTo>
                      <a:lnTo>
                        <a:pt x="20" y="4"/>
                      </a:lnTo>
                      <a:lnTo>
                        <a:pt x="10" y="2"/>
                      </a:lnTo>
                      <a:lnTo>
                        <a:pt x="2" y="0"/>
                      </a:lnTo>
                      <a:lnTo>
                        <a:pt x="2" y="4"/>
                      </a:lnTo>
                      <a:lnTo>
                        <a:pt x="2" y="8"/>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20" name="Freeform 43"/>
                <p:cNvSpPr>
                  <a:spLocks/>
                </p:cNvSpPr>
                <p:nvPr/>
              </p:nvSpPr>
              <p:spPr bwMode="auto">
                <a:xfrm>
                  <a:off x="5247" y="1242"/>
                  <a:ext cx="35" cy="23"/>
                </a:xfrm>
                <a:custGeom>
                  <a:avLst/>
                  <a:gdLst>
                    <a:gd name="T0" fmla="*/ 0 w 88"/>
                    <a:gd name="T1" fmla="*/ 0 h 57"/>
                    <a:gd name="T2" fmla="*/ 0 w 88"/>
                    <a:gd name="T3" fmla="*/ 0 h 57"/>
                    <a:gd name="T4" fmla="*/ 0 w 88"/>
                    <a:gd name="T5" fmla="*/ 0 h 57"/>
                    <a:gd name="T6" fmla="*/ 0 w 88"/>
                    <a:gd name="T7" fmla="*/ 0 h 57"/>
                    <a:gd name="T8" fmla="*/ 0 w 88"/>
                    <a:gd name="T9" fmla="*/ 0 h 57"/>
                    <a:gd name="T10" fmla="*/ 0 w 88"/>
                    <a:gd name="T11" fmla="*/ 0 h 57"/>
                    <a:gd name="T12" fmla="*/ 0 w 88"/>
                    <a:gd name="T13" fmla="*/ 0 h 57"/>
                    <a:gd name="T14" fmla="*/ 0 w 88"/>
                    <a:gd name="T15" fmla="*/ 0 h 57"/>
                    <a:gd name="T16" fmla="*/ 0 w 88"/>
                    <a:gd name="T17" fmla="*/ 0 h 57"/>
                    <a:gd name="T18" fmla="*/ 0 w 88"/>
                    <a:gd name="T19" fmla="*/ 0 h 57"/>
                    <a:gd name="T20" fmla="*/ 0 w 88"/>
                    <a:gd name="T21" fmla="*/ 0 h 57"/>
                    <a:gd name="T22" fmla="*/ 0 w 88"/>
                    <a:gd name="T23" fmla="*/ 0 h 57"/>
                    <a:gd name="T24" fmla="*/ 0 w 88"/>
                    <a:gd name="T25" fmla="*/ 0 h 57"/>
                    <a:gd name="T26" fmla="*/ 0 w 88"/>
                    <a:gd name="T27" fmla="*/ 0 h 57"/>
                    <a:gd name="T28" fmla="*/ 0 w 88"/>
                    <a:gd name="T29" fmla="*/ 0 h 57"/>
                    <a:gd name="T30" fmla="*/ 0 w 88"/>
                    <a:gd name="T31" fmla="*/ 0 h 57"/>
                    <a:gd name="T32" fmla="*/ 0 w 88"/>
                    <a:gd name="T33" fmla="*/ 0 h 57"/>
                    <a:gd name="T34" fmla="*/ 0 w 88"/>
                    <a:gd name="T35" fmla="*/ 0 h 57"/>
                    <a:gd name="T36" fmla="*/ 0 w 88"/>
                    <a:gd name="T37" fmla="*/ 0 h 57"/>
                    <a:gd name="T38" fmla="*/ 0 w 88"/>
                    <a:gd name="T39" fmla="*/ 0 h 57"/>
                    <a:gd name="T40" fmla="*/ 0 w 88"/>
                    <a:gd name="T41" fmla="*/ 0 h 57"/>
                    <a:gd name="T42" fmla="*/ 0 w 88"/>
                    <a:gd name="T43" fmla="*/ 0 h 57"/>
                    <a:gd name="T44" fmla="*/ 0 w 88"/>
                    <a:gd name="T45" fmla="*/ 0 h 57"/>
                    <a:gd name="T46" fmla="*/ 0 w 88"/>
                    <a:gd name="T47" fmla="*/ 0 h 57"/>
                    <a:gd name="T48" fmla="*/ 0 w 88"/>
                    <a:gd name="T49" fmla="*/ 0 h 57"/>
                    <a:gd name="T50" fmla="*/ 0 w 88"/>
                    <a:gd name="T51" fmla="*/ 0 h 57"/>
                    <a:gd name="T52" fmla="*/ 0 w 88"/>
                    <a:gd name="T53" fmla="*/ 0 h 57"/>
                    <a:gd name="T54" fmla="*/ 0 w 88"/>
                    <a:gd name="T55" fmla="*/ 0 h 57"/>
                    <a:gd name="T56" fmla="*/ 0 w 88"/>
                    <a:gd name="T57" fmla="*/ 0 h 57"/>
                    <a:gd name="T58" fmla="*/ 0 w 88"/>
                    <a:gd name="T59" fmla="*/ 0 h 57"/>
                    <a:gd name="T60" fmla="*/ 0 w 88"/>
                    <a:gd name="T61" fmla="*/ 0 h 57"/>
                    <a:gd name="T62" fmla="*/ 0 w 88"/>
                    <a:gd name="T63" fmla="*/ 0 h 57"/>
                    <a:gd name="T64" fmla="*/ 0 w 88"/>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7"/>
                    <a:gd name="T101" fmla="*/ 88 w 88"/>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7">
                      <a:moveTo>
                        <a:pt x="0" y="14"/>
                      </a:moveTo>
                      <a:lnTo>
                        <a:pt x="8" y="14"/>
                      </a:lnTo>
                      <a:lnTo>
                        <a:pt x="18" y="16"/>
                      </a:lnTo>
                      <a:lnTo>
                        <a:pt x="28" y="18"/>
                      </a:lnTo>
                      <a:lnTo>
                        <a:pt x="38" y="18"/>
                      </a:lnTo>
                      <a:lnTo>
                        <a:pt x="48" y="20"/>
                      </a:lnTo>
                      <a:lnTo>
                        <a:pt x="58" y="21"/>
                      </a:lnTo>
                      <a:lnTo>
                        <a:pt x="66" y="23"/>
                      </a:lnTo>
                      <a:lnTo>
                        <a:pt x="72" y="23"/>
                      </a:lnTo>
                      <a:lnTo>
                        <a:pt x="70" y="31"/>
                      </a:lnTo>
                      <a:lnTo>
                        <a:pt x="70" y="39"/>
                      </a:lnTo>
                      <a:lnTo>
                        <a:pt x="68" y="47"/>
                      </a:lnTo>
                      <a:lnTo>
                        <a:pt x="66" y="55"/>
                      </a:lnTo>
                      <a:lnTo>
                        <a:pt x="70" y="55"/>
                      </a:lnTo>
                      <a:lnTo>
                        <a:pt x="74" y="55"/>
                      </a:lnTo>
                      <a:lnTo>
                        <a:pt x="78" y="57"/>
                      </a:lnTo>
                      <a:lnTo>
                        <a:pt x="80" y="57"/>
                      </a:lnTo>
                      <a:lnTo>
                        <a:pt x="82" y="45"/>
                      </a:lnTo>
                      <a:lnTo>
                        <a:pt x="84" y="35"/>
                      </a:lnTo>
                      <a:lnTo>
                        <a:pt x="86" y="23"/>
                      </a:lnTo>
                      <a:lnTo>
                        <a:pt x="88" y="14"/>
                      </a:lnTo>
                      <a:lnTo>
                        <a:pt x="80" y="12"/>
                      </a:lnTo>
                      <a:lnTo>
                        <a:pt x="70" y="10"/>
                      </a:lnTo>
                      <a:lnTo>
                        <a:pt x="58" y="8"/>
                      </a:lnTo>
                      <a:lnTo>
                        <a:pt x="46" y="6"/>
                      </a:lnTo>
                      <a:lnTo>
                        <a:pt x="32" y="4"/>
                      </a:lnTo>
                      <a:lnTo>
                        <a:pt x="20" y="2"/>
                      </a:lnTo>
                      <a:lnTo>
                        <a:pt x="10" y="2"/>
                      </a:lnTo>
                      <a:lnTo>
                        <a:pt x="2" y="0"/>
                      </a:lnTo>
                      <a:lnTo>
                        <a:pt x="2" y="4"/>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21" name="Freeform 44"/>
                <p:cNvSpPr>
                  <a:spLocks/>
                </p:cNvSpPr>
                <p:nvPr/>
              </p:nvSpPr>
              <p:spPr bwMode="auto">
                <a:xfrm>
                  <a:off x="5102" y="1271"/>
                  <a:ext cx="36" cy="23"/>
                </a:xfrm>
                <a:custGeom>
                  <a:avLst/>
                  <a:gdLst>
                    <a:gd name="T0" fmla="*/ 0 w 87"/>
                    <a:gd name="T1" fmla="*/ 0 h 58"/>
                    <a:gd name="T2" fmla="*/ 0 w 87"/>
                    <a:gd name="T3" fmla="*/ 0 h 58"/>
                    <a:gd name="T4" fmla="*/ 0 w 87"/>
                    <a:gd name="T5" fmla="*/ 0 h 58"/>
                    <a:gd name="T6" fmla="*/ 0 w 87"/>
                    <a:gd name="T7" fmla="*/ 0 h 58"/>
                    <a:gd name="T8" fmla="*/ 0 w 87"/>
                    <a:gd name="T9" fmla="*/ 0 h 58"/>
                    <a:gd name="T10" fmla="*/ 0 w 87"/>
                    <a:gd name="T11" fmla="*/ 0 h 58"/>
                    <a:gd name="T12" fmla="*/ 0 w 87"/>
                    <a:gd name="T13" fmla="*/ 0 h 58"/>
                    <a:gd name="T14" fmla="*/ 0 w 87"/>
                    <a:gd name="T15" fmla="*/ 0 h 58"/>
                    <a:gd name="T16" fmla="*/ 0 w 87"/>
                    <a:gd name="T17" fmla="*/ 0 h 58"/>
                    <a:gd name="T18" fmla="*/ 0 w 87"/>
                    <a:gd name="T19" fmla="*/ 0 h 58"/>
                    <a:gd name="T20" fmla="*/ 0 w 87"/>
                    <a:gd name="T21" fmla="*/ 0 h 58"/>
                    <a:gd name="T22" fmla="*/ 0 w 87"/>
                    <a:gd name="T23" fmla="*/ 0 h 58"/>
                    <a:gd name="T24" fmla="*/ 0 w 87"/>
                    <a:gd name="T25" fmla="*/ 0 h 58"/>
                    <a:gd name="T26" fmla="*/ 0 w 87"/>
                    <a:gd name="T27" fmla="*/ 0 h 58"/>
                    <a:gd name="T28" fmla="*/ 0 w 87"/>
                    <a:gd name="T29" fmla="*/ 0 h 58"/>
                    <a:gd name="T30" fmla="*/ 0 w 87"/>
                    <a:gd name="T31" fmla="*/ 0 h 58"/>
                    <a:gd name="T32" fmla="*/ 0 w 87"/>
                    <a:gd name="T33" fmla="*/ 0 h 58"/>
                    <a:gd name="T34" fmla="*/ 0 w 87"/>
                    <a:gd name="T35" fmla="*/ 0 h 58"/>
                    <a:gd name="T36" fmla="*/ 0 w 87"/>
                    <a:gd name="T37" fmla="*/ 0 h 58"/>
                    <a:gd name="T38" fmla="*/ 0 w 87"/>
                    <a:gd name="T39" fmla="*/ 0 h 58"/>
                    <a:gd name="T40" fmla="*/ 0 w 87"/>
                    <a:gd name="T41" fmla="*/ 0 h 58"/>
                    <a:gd name="T42" fmla="*/ 0 w 87"/>
                    <a:gd name="T43" fmla="*/ 0 h 58"/>
                    <a:gd name="T44" fmla="*/ 0 w 87"/>
                    <a:gd name="T45" fmla="*/ 0 h 58"/>
                    <a:gd name="T46" fmla="*/ 0 w 87"/>
                    <a:gd name="T47" fmla="*/ 0 h 58"/>
                    <a:gd name="T48" fmla="*/ 0 w 87"/>
                    <a:gd name="T49" fmla="*/ 0 h 58"/>
                    <a:gd name="T50" fmla="*/ 0 w 87"/>
                    <a:gd name="T51" fmla="*/ 0 h 58"/>
                    <a:gd name="T52" fmla="*/ 0 w 87"/>
                    <a:gd name="T53" fmla="*/ 0 h 58"/>
                    <a:gd name="T54" fmla="*/ 0 w 87"/>
                    <a:gd name="T55" fmla="*/ 0 h 58"/>
                    <a:gd name="T56" fmla="*/ 0 w 87"/>
                    <a:gd name="T57" fmla="*/ 0 h 58"/>
                    <a:gd name="T58" fmla="*/ 0 w 87"/>
                    <a:gd name="T59" fmla="*/ 0 h 58"/>
                    <a:gd name="T60" fmla="*/ 0 w 87"/>
                    <a:gd name="T61" fmla="*/ 0 h 58"/>
                    <a:gd name="T62" fmla="*/ 0 w 87"/>
                    <a:gd name="T63" fmla="*/ 0 h 58"/>
                    <a:gd name="T64" fmla="*/ 0 w 87"/>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58"/>
                    <a:gd name="T101" fmla="*/ 87 w 87"/>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58">
                      <a:moveTo>
                        <a:pt x="0" y="14"/>
                      </a:moveTo>
                      <a:lnTo>
                        <a:pt x="9" y="16"/>
                      </a:lnTo>
                      <a:lnTo>
                        <a:pt x="19" y="16"/>
                      </a:lnTo>
                      <a:lnTo>
                        <a:pt x="29" y="18"/>
                      </a:lnTo>
                      <a:lnTo>
                        <a:pt x="39" y="20"/>
                      </a:lnTo>
                      <a:lnTo>
                        <a:pt x="49" y="22"/>
                      </a:lnTo>
                      <a:lnTo>
                        <a:pt x="57" y="22"/>
                      </a:lnTo>
                      <a:lnTo>
                        <a:pt x="65" y="24"/>
                      </a:lnTo>
                      <a:lnTo>
                        <a:pt x="71" y="26"/>
                      </a:lnTo>
                      <a:lnTo>
                        <a:pt x="69" y="32"/>
                      </a:lnTo>
                      <a:lnTo>
                        <a:pt x="69" y="40"/>
                      </a:lnTo>
                      <a:lnTo>
                        <a:pt x="67" y="48"/>
                      </a:lnTo>
                      <a:lnTo>
                        <a:pt x="67" y="56"/>
                      </a:lnTo>
                      <a:lnTo>
                        <a:pt x="71" y="56"/>
                      </a:lnTo>
                      <a:lnTo>
                        <a:pt x="73" y="56"/>
                      </a:lnTo>
                      <a:lnTo>
                        <a:pt x="77" y="58"/>
                      </a:lnTo>
                      <a:lnTo>
                        <a:pt x="79" y="58"/>
                      </a:lnTo>
                      <a:lnTo>
                        <a:pt x="81" y="48"/>
                      </a:lnTo>
                      <a:lnTo>
                        <a:pt x="83" y="36"/>
                      </a:lnTo>
                      <a:lnTo>
                        <a:pt x="85" y="24"/>
                      </a:lnTo>
                      <a:lnTo>
                        <a:pt x="87" y="14"/>
                      </a:lnTo>
                      <a:lnTo>
                        <a:pt x="79" y="12"/>
                      </a:lnTo>
                      <a:lnTo>
                        <a:pt x="69" y="10"/>
                      </a:lnTo>
                      <a:lnTo>
                        <a:pt x="57" y="8"/>
                      </a:lnTo>
                      <a:lnTo>
                        <a:pt x="45" y="6"/>
                      </a:lnTo>
                      <a:lnTo>
                        <a:pt x="33" y="6"/>
                      </a:lnTo>
                      <a:lnTo>
                        <a:pt x="21" y="4"/>
                      </a:lnTo>
                      <a:lnTo>
                        <a:pt x="9" y="2"/>
                      </a:lnTo>
                      <a:lnTo>
                        <a:pt x="2" y="0"/>
                      </a:lnTo>
                      <a:lnTo>
                        <a:pt x="2" y="4"/>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22" name="Freeform 45"/>
                <p:cNvSpPr>
                  <a:spLocks/>
                </p:cNvSpPr>
                <p:nvPr/>
              </p:nvSpPr>
              <p:spPr bwMode="auto">
                <a:xfrm>
                  <a:off x="5171" y="1282"/>
                  <a:ext cx="34" cy="23"/>
                </a:xfrm>
                <a:custGeom>
                  <a:avLst/>
                  <a:gdLst>
                    <a:gd name="T0" fmla="*/ 0 w 86"/>
                    <a:gd name="T1" fmla="*/ 0 h 58"/>
                    <a:gd name="T2" fmla="*/ 0 w 86"/>
                    <a:gd name="T3" fmla="*/ 0 h 58"/>
                    <a:gd name="T4" fmla="*/ 0 w 86"/>
                    <a:gd name="T5" fmla="*/ 0 h 58"/>
                    <a:gd name="T6" fmla="*/ 0 w 86"/>
                    <a:gd name="T7" fmla="*/ 0 h 58"/>
                    <a:gd name="T8" fmla="*/ 0 w 86"/>
                    <a:gd name="T9" fmla="*/ 0 h 58"/>
                    <a:gd name="T10" fmla="*/ 0 w 86"/>
                    <a:gd name="T11" fmla="*/ 0 h 58"/>
                    <a:gd name="T12" fmla="*/ 0 w 86"/>
                    <a:gd name="T13" fmla="*/ 0 h 58"/>
                    <a:gd name="T14" fmla="*/ 0 w 86"/>
                    <a:gd name="T15" fmla="*/ 0 h 58"/>
                    <a:gd name="T16" fmla="*/ 0 w 86"/>
                    <a:gd name="T17" fmla="*/ 0 h 58"/>
                    <a:gd name="T18" fmla="*/ 0 w 86"/>
                    <a:gd name="T19" fmla="*/ 0 h 58"/>
                    <a:gd name="T20" fmla="*/ 0 w 86"/>
                    <a:gd name="T21" fmla="*/ 0 h 58"/>
                    <a:gd name="T22" fmla="*/ 0 w 86"/>
                    <a:gd name="T23" fmla="*/ 0 h 58"/>
                    <a:gd name="T24" fmla="*/ 0 w 86"/>
                    <a:gd name="T25" fmla="*/ 0 h 58"/>
                    <a:gd name="T26" fmla="*/ 0 w 86"/>
                    <a:gd name="T27" fmla="*/ 0 h 58"/>
                    <a:gd name="T28" fmla="*/ 0 w 86"/>
                    <a:gd name="T29" fmla="*/ 0 h 58"/>
                    <a:gd name="T30" fmla="*/ 0 w 86"/>
                    <a:gd name="T31" fmla="*/ 0 h 58"/>
                    <a:gd name="T32" fmla="*/ 0 w 86"/>
                    <a:gd name="T33" fmla="*/ 0 h 58"/>
                    <a:gd name="T34" fmla="*/ 0 w 86"/>
                    <a:gd name="T35" fmla="*/ 0 h 58"/>
                    <a:gd name="T36" fmla="*/ 0 w 86"/>
                    <a:gd name="T37" fmla="*/ 0 h 58"/>
                    <a:gd name="T38" fmla="*/ 0 w 86"/>
                    <a:gd name="T39" fmla="*/ 0 h 58"/>
                    <a:gd name="T40" fmla="*/ 0 w 86"/>
                    <a:gd name="T41" fmla="*/ 0 h 58"/>
                    <a:gd name="T42" fmla="*/ 0 w 86"/>
                    <a:gd name="T43" fmla="*/ 0 h 58"/>
                    <a:gd name="T44" fmla="*/ 0 w 86"/>
                    <a:gd name="T45" fmla="*/ 0 h 58"/>
                    <a:gd name="T46" fmla="*/ 0 w 86"/>
                    <a:gd name="T47" fmla="*/ 0 h 58"/>
                    <a:gd name="T48" fmla="*/ 0 w 86"/>
                    <a:gd name="T49" fmla="*/ 0 h 58"/>
                    <a:gd name="T50" fmla="*/ 0 w 86"/>
                    <a:gd name="T51" fmla="*/ 0 h 58"/>
                    <a:gd name="T52" fmla="*/ 0 w 86"/>
                    <a:gd name="T53" fmla="*/ 0 h 58"/>
                    <a:gd name="T54" fmla="*/ 0 w 86"/>
                    <a:gd name="T55" fmla="*/ 0 h 58"/>
                    <a:gd name="T56" fmla="*/ 0 w 86"/>
                    <a:gd name="T57" fmla="*/ 0 h 58"/>
                    <a:gd name="T58" fmla="*/ 0 w 86"/>
                    <a:gd name="T59" fmla="*/ 0 h 58"/>
                    <a:gd name="T60" fmla="*/ 0 w 86"/>
                    <a:gd name="T61" fmla="*/ 0 h 58"/>
                    <a:gd name="T62" fmla="*/ 0 w 86"/>
                    <a:gd name="T63" fmla="*/ 0 h 58"/>
                    <a:gd name="T64" fmla="*/ 0 w 86"/>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8"/>
                    <a:gd name="T101" fmla="*/ 86 w 86"/>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8">
                      <a:moveTo>
                        <a:pt x="0" y="12"/>
                      </a:moveTo>
                      <a:lnTo>
                        <a:pt x="8" y="14"/>
                      </a:lnTo>
                      <a:lnTo>
                        <a:pt x="18" y="16"/>
                      </a:lnTo>
                      <a:lnTo>
                        <a:pt x="28" y="18"/>
                      </a:lnTo>
                      <a:lnTo>
                        <a:pt x="38" y="18"/>
                      </a:lnTo>
                      <a:lnTo>
                        <a:pt x="48" y="20"/>
                      </a:lnTo>
                      <a:lnTo>
                        <a:pt x="56" y="22"/>
                      </a:lnTo>
                      <a:lnTo>
                        <a:pt x="64" y="24"/>
                      </a:lnTo>
                      <a:lnTo>
                        <a:pt x="70" y="24"/>
                      </a:lnTo>
                      <a:lnTo>
                        <a:pt x="70" y="32"/>
                      </a:lnTo>
                      <a:lnTo>
                        <a:pt x="68" y="38"/>
                      </a:lnTo>
                      <a:lnTo>
                        <a:pt x="68" y="46"/>
                      </a:lnTo>
                      <a:lnTo>
                        <a:pt x="66" y="54"/>
                      </a:lnTo>
                      <a:lnTo>
                        <a:pt x="70" y="56"/>
                      </a:lnTo>
                      <a:lnTo>
                        <a:pt x="74" y="56"/>
                      </a:lnTo>
                      <a:lnTo>
                        <a:pt x="76" y="56"/>
                      </a:lnTo>
                      <a:lnTo>
                        <a:pt x="80" y="58"/>
                      </a:lnTo>
                      <a:lnTo>
                        <a:pt x="82" y="46"/>
                      </a:lnTo>
                      <a:lnTo>
                        <a:pt x="84" y="34"/>
                      </a:lnTo>
                      <a:lnTo>
                        <a:pt x="84" y="24"/>
                      </a:lnTo>
                      <a:lnTo>
                        <a:pt x="86" y="12"/>
                      </a:lnTo>
                      <a:lnTo>
                        <a:pt x="78" y="10"/>
                      </a:lnTo>
                      <a:lnTo>
                        <a:pt x="68" y="10"/>
                      </a:lnTo>
                      <a:lnTo>
                        <a:pt x="56" y="8"/>
                      </a:lnTo>
                      <a:lnTo>
                        <a:pt x="44" y="6"/>
                      </a:lnTo>
                      <a:lnTo>
                        <a:pt x="32" y="4"/>
                      </a:lnTo>
                      <a:lnTo>
                        <a:pt x="20" y="2"/>
                      </a:lnTo>
                      <a:lnTo>
                        <a:pt x="10" y="2"/>
                      </a:lnTo>
                      <a:lnTo>
                        <a:pt x="2" y="0"/>
                      </a:lnTo>
                      <a:lnTo>
                        <a:pt x="2" y="2"/>
                      </a:lnTo>
                      <a:lnTo>
                        <a:pt x="2" y="6"/>
                      </a:lnTo>
                      <a:lnTo>
                        <a:pt x="0" y="8"/>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23" name="Freeform 46"/>
                <p:cNvSpPr>
                  <a:spLocks/>
                </p:cNvSpPr>
                <p:nvPr/>
              </p:nvSpPr>
              <p:spPr bwMode="auto">
                <a:xfrm>
                  <a:off x="5239" y="1293"/>
                  <a:ext cx="35" cy="74"/>
                </a:xfrm>
                <a:custGeom>
                  <a:avLst/>
                  <a:gdLst>
                    <a:gd name="T0" fmla="*/ 0 w 88"/>
                    <a:gd name="T1" fmla="*/ 0 h 183"/>
                    <a:gd name="T2" fmla="*/ 0 w 88"/>
                    <a:gd name="T3" fmla="*/ 0 h 183"/>
                    <a:gd name="T4" fmla="*/ 0 w 88"/>
                    <a:gd name="T5" fmla="*/ 0 h 183"/>
                    <a:gd name="T6" fmla="*/ 0 w 88"/>
                    <a:gd name="T7" fmla="*/ 0 h 183"/>
                    <a:gd name="T8" fmla="*/ 0 w 88"/>
                    <a:gd name="T9" fmla="*/ 0 h 183"/>
                    <a:gd name="T10" fmla="*/ 0 w 88"/>
                    <a:gd name="T11" fmla="*/ 0 h 183"/>
                    <a:gd name="T12" fmla="*/ 0 w 88"/>
                    <a:gd name="T13" fmla="*/ 0 h 183"/>
                    <a:gd name="T14" fmla="*/ 0 w 88"/>
                    <a:gd name="T15" fmla="*/ 0 h 183"/>
                    <a:gd name="T16" fmla="*/ 0 w 88"/>
                    <a:gd name="T17" fmla="*/ 0 h 183"/>
                    <a:gd name="T18" fmla="*/ 0 w 88"/>
                    <a:gd name="T19" fmla="*/ 0 h 183"/>
                    <a:gd name="T20" fmla="*/ 0 w 88"/>
                    <a:gd name="T21" fmla="*/ 0 h 183"/>
                    <a:gd name="T22" fmla="*/ 0 w 88"/>
                    <a:gd name="T23" fmla="*/ 0 h 183"/>
                    <a:gd name="T24" fmla="*/ 0 w 88"/>
                    <a:gd name="T25" fmla="*/ 0 h 183"/>
                    <a:gd name="T26" fmla="*/ 0 w 88"/>
                    <a:gd name="T27" fmla="*/ 0 h 183"/>
                    <a:gd name="T28" fmla="*/ 0 w 88"/>
                    <a:gd name="T29" fmla="*/ 0 h 183"/>
                    <a:gd name="T30" fmla="*/ 0 w 88"/>
                    <a:gd name="T31" fmla="*/ 0 h 183"/>
                    <a:gd name="T32" fmla="*/ 0 w 88"/>
                    <a:gd name="T33" fmla="*/ 0 h 183"/>
                    <a:gd name="T34" fmla="*/ 0 w 88"/>
                    <a:gd name="T35" fmla="*/ 0 h 183"/>
                    <a:gd name="T36" fmla="*/ 0 w 88"/>
                    <a:gd name="T37" fmla="*/ 0 h 183"/>
                    <a:gd name="T38" fmla="*/ 0 w 88"/>
                    <a:gd name="T39" fmla="*/ 0 h 183"/>
                    <a:gd name="T40" fmla="*/ 0 w 88"/>
                    <a:gd name="T41" fmla="*/ 0 h 183"/>
                    <a:gd name="T42" fmla="*/ 0 w 88"/>
                    <a:gd name="T43" fmla="*/ 0 h 183"/>
                    <a:gd name="T44" fmla="*/ 0 w 88"/>
                    <a:gd name="T45" fmla="*/ 0 h 183"/>
                    <a:gd name="T46" fmla="*/ 0 w 88"/>
                    <a:gd name="T47" fmla="*/ 0 h 183"/>
                    <a:gd name="T48" fmla="*/ 0 w 88"/>
                    <a:gd name="T49" fmla="*/ 0 h 183"/>
                    <a:gd name="T50" fmla="*/ 0 w 88"/>
                    <a:gd name="T51" fmla="*/ 0 h 183"/>
                    <a:gd name="T52" fmla="*/ 0 w 88"/>
                    <a:gd name="T53" fmla="*/ 0 h 183"/>
                    <a:gd name="T54" fmla="*/ 0 w 88"/>
                    <a:gd name="T55" fmla="*/ 0 h 183"/>
                    <a:gd name="T56" fmla="*/ 0 w 88"/>
                    <a:gd name="T57" fmla="*/ 0 h 183"/>
                    <a:gd name="T58" fmla="*/ 0 w 88"/>
                    <a:gd name="T59" fmla="*/ 0 h 183"/>
                    <a:gd name="T60" fmla="*/ 0 w 88"/>
                    <a:gd name="T61" fmla="*/ 0 h 183"/>
                    <a:gd name="T62" fmla="*/ 0 w 88"/>
                    <a:gd name="T63" fmla="*/ 0 h 183"/>
                    <a:gd name="T64" fmla="*/ 0 w 88"/>
                    <a:gd name="T65" fmla="*/ 0 h 1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183"/>
                    <a:gd name="T101" fmla="*/ 88 w 88"/>
                    <a:gd name="T102" fmla="*/ 183 h 1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183">
                      <a:moveTo>
                        <a:pt x="0" y="14"/>
                      </a:moveTo>
                      <a:lnTo>
                        <a:pt x="8" y="16"/>
                      </a:lnTo>
                      <a:lnTo>
                        <a:pt x="18" y="16"/>
                      </a:lnTo>
                      <a:lnTo>
                        <a:pt x="28" y="18"/>
                      </a:lnTo>
                      <a:lnTo>
                        <a:pt x="38" y="20"/>
                      </a:lnTo>
                      <a:lnTo>
                        <a:pt x="48" y="22"/>
                      </a:lnTo>
                      <a:lnTo>
                        <a:pt x="58" y="22"/>
                      </a:lnTo>
                      <a:lnTo>
                        <a:pt x="66" y="24"/>
                      </a:lnTo>
                      <a:lnTo>
                        <a:pt x="72" y="26"/>
                      </a:lnTo>
                      <a:lnTo>
                        <a:pt x="68" y="52"/>
                      </a:lnTo>
                      <a:lnTo>
                        <a:pt x="60" y="95"/>
                      </a:lnTo>
                      <a:lnTo>
                        <a:pt x="52" y="141"/>
                      </a:lnTo>
                      <a:lnTo>
                        <a:pt x="46" y="179"/>
                      </a:lnTo>
                      <a:lnTo>
                        <a:pt x="50" y="181"/>
                      </a:lnTo>
                      <a:lnTo>
                        <a:pt x="54" y="181"/>
                      </a:lnTo>
                      <a:lnTo>
                        <a:pt x="58" y="181"/>
                      </a:lnTo>
                      <a:lnTo>
                        <a:pt x="60" y="183"/>
                      </a:lnTo>
                      <a:lnTo>
                        <a:pt x="66" y="151"/>
                      </a:lnTo>
                      <a:lnTo>
                        <a:pt x="74" y="97"/>
                      </a:lnTo>
                      <a:lnTo>
                        <a:pt x="82" y="46"/>
                      </a:lnTo>
                      <a:lnTo>
                        <a:pt x="88" y="14"/>
                      </a:lnTo>
                      <a:lnTo>
                        <a:pt x="80" y="12"/>
                      </a:lnTo>
                      <a:lnTo>
                        <a:pt x="70" y="10"/>
                      </a:lnTo>
                      <a:lnTo>
                        <a:pt x="58" y="8"/>
                      </a:lnTo>
                      <a:lnTo>
                        <a:pt x="46" y="6"/>
                      </a:lnTo>
                      <a:lnTo>
                        <a:pt x="32" y="4"/>
                      </a:lnTo>
                      <a:lnTo>
                        <a:pt x="20" y="2"/>
                      </a:lnTo>
                      <a:lnTo>
                        <a:pt x="10" y="2"/>
                      </a:lnTo>
                      <a:lnTo>
                        <a:pt x="2" y="0"/>
                      </a:lnTo>
                      <a:lnTo>
                        <a:pt x="2" y="2"/>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24" name="Freeform 47"/>
                <p:cNvSpPr>
                  <a:spLocks/>
                </p:cNvSpPr>
                <p:nvPr/>
              </p:nvSpPr>
              <p:spPr bwMode="auto">
                <a:xfrm>
                  <a:off x="5094" y="1322"/>
                  <a:ext cx="36" cy="23"/>
                </a:xfrm>
                <a:custGeom>
                  <a:avLst/>
                  <a:gdLst>
                    <a:gd name="T0" fmla="*/ 0 w 87"/>
                    <a:gd name="T1" fmla="*/ 0 h 57"/>
                    <a:gd name="T2" fmla="*/ 0 w 87"/>
                    <a:gd name="T3" fmla="*/ 0 h 57"/>
                    <a:gd name="T4" fmla="*/ 0 w 87"/>
                    <a:gd name="T5" fmla="*/ 0 h 57"/>
                    <a:gd name="T6" fmla="*/ 0 w 87"/>
                    <a:gd name="T7" fmla="*/ 0 h 57"/>
                    <a:gd name="T8" fmla="*/ 0 w 87"/>
                    <a:gd name="T9" fmla="*/ 0 h 57"/>
                    <a:gd name="T10" fmla="*/ 0 w 87"/>
                    <a:gd name="T11" fmla="*/ 0 h 57"/>
                    <a:gd name="T12" fmla="*/ 0 w 87"/>
                    <a:gd name="T13" fmla="*/ 0 h 57"/>
                    <a:gd name="T14" fmla="*/ 0 w 87"/>
                    <a:gd name="T15" fmla="*/ 0 h 57"/>
                    <a:gd name="T16" fmla="*/ 0 w 87"/>
                    <a:gd name="T17" fmla="*/ 0 h 57"/>
                    <a:gd name="T18" fmla="*/ 0 w 87"/>
                    <a:gd name="T19" fmla="*/ 0 h 57"/>
                    <a:gd name="T20" fmla="*/ 0 w 87"/>
                    <a:gd name="T21" fmla="*/ 0 h 57"/>
                    <a:gd name="T22" fmla="*/ 0 w 87"/>
                    <a:gd name="T23" fmla="*/ 0 h 57"/>
                    <a:gd name="T24" fmla="*/ 0 w 87"/>
                    <a:gd name="T25" fmla="*/ 0 h 57"/>
                    <a:gd name="T26" fmla="*/ 0 w 87"/>
                    <a:gd name="T27" fmla="*/ 0 h 57"/>
                    <a:gd name="T28" fmla="*/ 0 w 87"/>
                    <a:gd name="T29" fmla="*/ 0 h 57"/>
                    <a:gd name="T30" fmla="*/ 0 w 87"/>
                    <a:gd name="T31" fmla="*/ 0 h 57"/>
                    <a:gd name="T32" fmla="*/ 0 w 87"/>
                    <a:gd name="T33" fmla="*/ 0 h 57"/>
                    <a:gd name="T34" fmla="*/ 0 w 87"/>
                    <a:gd name="T35" fmla="*/ 0 h 57"/>
                    <a:gd name="T36" fmla="*/ 0 w 87"/>
                    <a:gd name="T37" fmla="*/ 0 h 57"/>
                    <a:gd name="T38" fmla="*/ 0 w 87"/>
                    <a:gd name="T39" fmla="*/ 0 h 57"/>
                    <a:gd name="T40" fmla="*/ 0 w 87"/>
                    <a:gd name="T41" fmla="*/ 0 h 57"/>
                    <a:gd name="T42" fmla="*/ 0 w 87"/>
                    <a:gd name="T43" fmla="*/ 0 h 57"/>
                    <a:gd name="T44" fmla="*/ 0 w 87"/>
                    <a:gd name="T45" fmla="*/ 0 h 57"/>
                    <a:gd name="T46" fmla="*/ 0 w 87"/>
                    <a:gd name="T47" fmla="*/ 0 h 57"/>
                    <a:gd name="T48" fmla="*/ 0 w 87"/>
                    <a:gd name="T49" fmla="*/ 0 h 57"/>
                    <a:gd name="T50" fmla="*/ 0 w 87"/>
                    <a:gd name="T51" fmla="*/ 0 h 57"/>
                    <a:gd name="T52" fmla="*/ 0 w 87"/>
                    <a:gd name="T53" fmla="*/ 0 h 57"/>
                    <a:gd name="T54" fmla="*/ 0 w 87"/>
                    <a:gd name="T55" fmla="*/ 0 h 57"/>
                    <a:gd name="T56" fmla="*/ 0 w 87"/>
                    <a:gd name="T57" fmla="*/ 0 h 57"/>
                    <a:gd name="T58" fmla="*/ 0 w 87"/>
                    <a:gd name="T59" fmla="*/ 0 h 57"/>
                    <a:gd name="T60" fmla="*/ 0 w 87"/>
                    <a:gd name="T61" fmla="*/ 0 h 57"/>
                    <a:gd name="T62" fmla="*/ 0 w 87"/>
                    <a:gd name="T63" fmla="*/ 0 h 57"/>
                    <a:gd name="T64" fmla="*/ 0 w 87"/>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57"/>
                    <a:gd name="T101" fmla="*/ 87 w 87"/>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57">
                      <a:moveTo>
                        <a:pt x="0" y="14"/>
                      </a:moveTo>
                      <a:lnTo>
                        <a:pt x="8" y="16"/>
                      </a:lnTo>
                      <a:lnTo>
                        <a:pt x="18" y="17"/>
                      </a:lnTo>
                      <a:lnTo>
                        <a:pt x="27" y="19"/>
                      </a:lnTo>
                      <a:lnTo>
                        <a:pt x="39" y="19"/>
                      </a:lnTo>
                      <a:lnTo>
                        <a:pt x="47" y="21"/>
                      </a:lnTo>
                      <a:lnTo>
                        <a:pt x="57" y="23"/>
                      </a:lnTo>
                      <a:lnTo>
                        <a:pt x="65" y="25"/>
                      </a:lnTo>
                      <a:lnTo>
                        <a:pt x="71" y="25"/>
                      </a:lnTo>
                      <a:lnTo>
                        <a:pt x="69" y="33"/>
                      </a:lnTo>
                      <a:lnTo>
                        <a:pt x="69" y="39"/>
                      </a:lnTo>
                      <a:lnTo>
                        <a:pt x="67" y="47"/>
                      </a:lnTo>
                      <a:lnTo>
                        <a:pt x="65" y="55"/>
                      </a:lnTo>
                      <a:lnTo>
                        <a:pt x="69" y="57"/>
                      </a:lnTo>
                      <a:lnTo>
                        <a:pt x="73" y="57"/>
                      </a:lnTo>
                      <a:lnTo>
                        <a:pt x="77" y="57"/>
                      </a:lnTo>
                      <a:lnTo>
                        <a:pt x="79" y="57"/>
                      </a:lnTo>
                      <a:lnTo>
                        <a:pt x="81" y="47"/>
                      </a:lnTo>
                      <a:lnTo>
                        <a:pt x="83" y="35"/>
                      </a:lnTo>
                      <a:lnTo>
                        <a:pt x="85" y="23"/>
                      </a:lnTo>
                      <a:lnTo>
                        <a:pt x="87" y="14"/>
                      </a:lnTo>
                      <a:lnTo>
                        <a:pt x="79" y="12"/>
                      </a:lnTo>
                      <a:lnTo>
                        <a:pt x="69" y="12"/>
                      </a:lnTo>
                      <a:lnTo>
                        <a:pt x="57" y="10"/>
                      </a:lnTo>
                      <a:lnTo>
                        <a:pt x="45" y="8"/>
                      </a:lnTo>
                      <a:lnTo>
                        <a:pt x="31" y="6"/>
                      </a:lnTo>
                      <a:lnTo>
                        <a:pt x="20" y="4"/>
                      </a:lnTo>
                      <a:lnTo>
                        <a:pt x="10" y="2"/>
                      </a:lnTo>
                      <a:lnTo>
                        <a:pt x="2" y="0"/>
                      </a:lnTo>
                      <a:lnTo>
                        <a:pt x="2" y="4"/>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25" name="Freeform 48"/>
                <p:cNvSpPr>
                  <a:spLocks/>
                </p:cNvSpPr>
                <p:nvPr/>
              </p:nvSpPr>
              <p:spPr bwMode="auto">
                <a:xfrm>
                  <a:off x="5163" y="1333"/>
                  <a:ext cx="35" cy="23"/>
                </a:xfrm>
                <a:custGeom>
                  <a:avLst/>
                  <a:gdLst>
                    <a:gd name="T0" fmla="*/ 0 w 85"/>
                    <a:gd name="T1" fmla="*/ 0 h 58"/>
                    <a:gd name="T2" fmla="*/ 0 w 85"/>
                    <a:gd name="T3" fmla="*/ 0 h 58"/>
                    <a:gd name="T4" fmla="*/ 0 w 85"/>
                    <a:gd name="T5" fmla="*/ 0 h 58"/>
                    <a:gd name="T6" fmla="*/ 0 w 85"/>
                    <a:gd name="T7" fmla="*/ 0 h 58"/>
                    <a:gd name="T8" fmla="*/ 0 w 85"/>
                    <a:gd name="T9" fmla="*/ 0 h 58"/>
                    <a:gd name="T10" fmla="*/ 0 w 85"/>
                    <a:gd name="T11" fmla="*/ 0 h 58"/>
                    <a:gd name="T12" fmla="*/ 0 w 85"/>
                    <a:gd name="T13" fmla="*/ 0 h 58"/>
                    <a:gd name="T14" fmla="*/ 0 w 85"/>
                    <a:gd name="T15" fmla="*/ 0 h 58"/>
                    <a:gd name="T16" fmla="*/ 0 w 85"/>
                    <a:gd name="T17" fmla="*/ 0 h 58"/>
                    <a:gd name="T18" fmla="*/ 0 w 85"/>
                    <a:gd name="T19" fmla="*/ 0 h 58"/>
                    <a:gd name="T20" fmla="*/ 0 w 85"/>
                    <a:gd name="T21" fmla="*/ 0 h 58"/>
                    <a:gd name="T22" fmla="*/ 0 w 85"/>
                    <a:gd name="T23" fmla="*/ 0 h 58"/>
                    <a:gd name="T24" fmla="*/ 0 w 85"/>
                    <a:gd name="T25" fmla="*/ 0 h 58"/>
                    <a:gd name="T26" fmla="*/ 0 w 85"/>
                    <a:gd name="T27" fmla="*/ 0 h 58"/>
                    <a:gd name="T28" fmla="*/ 0 w 85"/>
                    <a:gd name="T29" fmla="*/ 0 h 58"/>
                    <a:gd name="T30" fmla="*/ 0 w 85"/>
                    <a:gd name="T31" fmla="*/ 0 h 58"/>
                    <a:gd name="T32" fmla="*/ 0 w 85"/>
                    <a:gd name="T33" fmla="*/ 0 h 58"/>
                    <a:gd name="T34" fmla="*/ 0 w 85"/>
                    <a:gd name="T35" fmla="*/ 0 h 58"/>
                    <a:gd name="T36" fmla="*/ 0 w 85"/>
                    <a:gd name="T37" fmla="*/ 0 h 58"/>
                    <a:gd name="T38" fmla="*/ 0 w 85"/>
                    <a:gd name="T39" fmla="*/ 0 h 58"/>
                    <a:gd name="T40" fmla="*/ 0 w 85"/>
                    <a:gd name="T41" fmla="*/ 0 h 58"/>
                    <a:gd name="T42" fmla="*/ 0 w 85"/>
                    <a:gd name="T43" fmla="*/ 0 h 58"/>
                    <a:gd name="T44" fmla="*/ 0 w 85"/>
                    <a:gd name="T45" fmla="*/ 0 h 58"/>
                    <a:gd name="T46" fmla="*/ 0 w 85"/>
                    <a:gd name="T47" fmla="*/ 0 h 58"/>
                    <a:gd name="T48" fmla="*/ 0 w 85"/>
                    <a:gd name="T49" fmla="*/ 0 h 58"/>
                    <a:gd name="T50" fmla="*/ 0 w 85"/>
                    <a:gd name="T51" fmla="*/ 0 h 58"/>
                    <a:gd name="T52" fmla="*/ 0 w 85"/>
                    <a:gd name="T53" fmla="*/ 0 h 58"/>
                    <a:gd name="T54" fmla="*/ 0 w 85"/>
                    <a:gd name="T55" fmla="*/ 0 h 58"/>
                    <a:gd name="T56" fmla="*/ 0 w 85"/>
                    <a:gd name="T57" fmla="*/ 0 h 58"/>
                    <a:gd name="T58" fmla="*/ 0 w 85"/>
                    <a:gd name="T59" fmla="*/ 0 h 58"/>
                    <a:gd name="T60" fmla="*/ 0 w 85"/>
                    <a:gd name="T61" fmla="*/ 0 h 58"/>
                    <a:gd name="T62" fmla="*/ 0 w 85"/>
                    <a:gd name="T63" fmla="*/ 0 h 58"/>
                    <a:gd name="T64" fmla="*/ 0 w 85"/>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58"/>
                    <a:gd name="T101" fmla="*/ 85 w 85"/>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58">
                      <a:moveTo>
                        <a:pt x="0" y="14"/>
                      </a:moveTo>
                      <a:lnTo>
                        <a:pt x="8" y="14"/>
                      </a:lnTo>
                      <a:lnTo>
                        <a:pt x="17" y="16"/>
                      </a:lnTo>
                      <a:lnTo>
                        <a:pt x="27" y="18"/>
                      </a:lnTo>
                      <a:lnTo>
                        <a:pt x="37" y="18"/>
                      </a:lnTo>
                      <a:lnTo>
                        <a:pt x="47" y="20"/>
                      </a:lnTo>
                      <a:lnTo>
                        <a:pt x="55" y="22"/>
                      </a:lnTo>
                      <a:lnTo>
                        <a:pt x="63" y="24"/>
                      </a:lnTo>
                      <a:lnTo>
                        <a:pt x="69" y="24"/>
                      </a:lnTo>
                      <a:lnTo>
                        <a:pt x="69" y="32"/>
                      </a:lnTo>
                      <a:lnTo>
                        <a:pt x="67" y="40"/>
                      </a:lnTo>
                      <a:lnTo>
                        <a:pt x="67" y="48"/>
                      </a:lnTo>
                      <a:lnTo>
                        <a:pt x="65" y="56"/>
                      </a:lnTo>
                      <a:lnTo>
                        <a:pt x="69" y="56"/>
                      </a:lnTo>
                      <a:lnTo>
                        <a:pt x="73" y="56"/>
                      </a:lnTo>
                      <a:lnTo>
                        <a:pt x="75" y="56"/>
                      </a:lnTo>
                      <a:lnTo>
                        <a:pt x="79" y="58"/>
                      </a:lnTo>
                      <a:lnTo>
                        <a:pt x="81" y="46"/>
                      </a:lnTo>
                      <a:lnTo>
                        <a:pt x="83" y="34"/>
                      </a:lnTo>
                      <a:lnTo>
                        <a:pt x="83" y="24"/>
                      </a:lnTo>
                      <a:lnTo>
                        <a:pt x="85" y="12"/>
                      </a:lnTo>
                      <a:lnTo>
                        <a:pt x="77" y="10"/>
                      </a:lnTo>
                      <a:lnTo>
                        <a:pt x="67" y="10"/>
                      </a:lnTo>
                      <a:lnTo>
                        <a:pt x="55" y="8"/>
                      </a:lnTo>
                      <a:lnTo>
                        <a:pt x="43" y="6"/>
                      </a:lnTo>
                      <a:lnTo>
                        <a:pt x="31" y="4"/>
                      </a:lnTo>
                      <a:lnTo>
                        <a:pt x="19" y="2"/>
                      </a:lnTo>
                      <a:lnTo>
                        <a:pt x="10" y="2"/>
                      </a:lnTo>
                      <a:lnTo>
                        <a:pt x="2" y="0"/>
                      </a:lnTo>
                      <a:lnTo>
                        <a:pt x="0" y="4"/>
                      </a:lnTo>
                      <a:lnTo>
                        <a:pt x="0"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26" name="Freeform 49"/>
                <p:cNvSpPr>
                  <a:spLocks/>
                </p:cNvSpPr>
                <p:nvPr/>
              </p:nvSpPr>
              <p:spPr bwMode="auto">
                <a:xfrm>
                  <a:off x="5331" y="1151"/>
                  <a:ext cx="35" cy="23"/>
                </a:xfrm>
                <a:custGeom>
                  <a:avLst/>
                  <a:gdLst>
                    <a:gd name="T0" fmla="*/ 0 w 85"/>
                    <a:gd name="T1" fmla="*/ 0 h 57"/>
                    <a:gd name="T2" fmla="*/ 0 w 85"/>
                    <a:gd name="T3" fmla="*/ 0 h 57"/>
                    <a:gd name="T4" fmla="*/ 0 w 85"/>
                    <a:gd name="T5" fmla="*/ 0 h 57"/>
                    <a:gd name="T6" fmla="*/ 0 w 85"/>
                    <a:gd name="T7" fmla="*/ 0 h 57"/>
                    <a:gd name="T8" fmla="*/ 0 w 85"/>
                    <a:gd name="T9" fmla="*/ 0 h 57"/>
                    <a:gd name="T10" fmla="*/ 0 w 85"/>
                    <a:gd name="T11" fmla="*/ 0 h 57"/>
                    <a:gd name="T12" fmla="*/ 0 w 85"/>
                    <a:gd name="T13" fmla="*/ 0 h 57"/>
                    <a:gd name="T14" fmla="*/ 0 w 85"/>
                    <a:gd name="T15" fmla="*/ 0 h 57"/>
                    <a:gd name="T16" fmla="*/ 0 w 85"/>
                    <a:gd name="T17" fmla="*/ 0 h 57"/>
                    <a:gd name="T18" fmla="*/ 0 w 85"/>
                    <a:gd name="T19" fmla="*/ 0 h 57"/>
                    <a:gd name="T20" fmla="*/ 0 w 85"/>
                    <a:gd name="T21" fmla="*/ 0 h 57"/>
                    <a:gd name="T22" fmla="*/ 0 w 85"/>
                    <a:gd name="T23" fmla="*/ 0 h 57"/>
                    <a:gd name="T24" fmla="*/ 0 w 85"/>
                    <a:gd name="T25" fmla="*/ 0 h 57"/>
                    <a:gd name="T26" fmla="*/ 0 w 85"/>
                    <a:gd name="T27" fmla="*/ 0 h 57"/>
                    <a:gd name="T28" fmla="*/ 0 w 85"/>
                    <a:gd name="T29" fmla="*/ 0 h 57"/>
                    <a:gd name="T30" fmla="*/ 0 w 85"/>
                    <a:gd name="T31" fmla="*/ 0 h 57"/>
                    <a:gd name="T32" fmla="*/ 0 w 85"/>
                    <a:gd name="T33" fmla="*/ 0 h 57"/>
                    <a:gd name="T34" fmla="*/ 0 w 85"/>
                    <a:gd name="T35" fmla="*/ 0 h 57"/>
                    <a:gd name="T36" fmla="*/ 0 w 85"/>
                    <a:gd name="T37" fmla="*/ 0 h 57"/>
                    <a:gd name="T38" fmla="*/ 0 w 85"/>
                    <a:gd name="T39" fmla="*/ 0 h 57"/>
                    <a:gd name="T40" fmla="*/ 0 w 85"/>
                    <a:gd name="T41" fmla="*/ 0 h 57"/>
                    <a:gd name="T42" fmla="*/ 0 w 85"/>
                    <a:gd name="T43" fmla="*/ 0 h 57"/>
                    <a:gd name="T44" fmla="*/ 0 w 85"/>
                    <a:gd name="T45" fmla="*/ 0 h 57"/>
                    <a:gd name="T46" fmla="*/ 0 w 85"/>
                    <a:gd name="T47" fmla="*/ 0 h 57"/>
                    <a:gd name="T48" fmla="*/ 0 w 85"/>
                    <a:gd name="T49" fmla="*/ 0 h 57"/>
                    <a:gd name="T50" fmla="*/ 0 w 85"/>
                    <a:gd name="T51" fmla="*/ 0 h 57"/>
                    <a:gd name="T52" fmla="*/ 0 w 85"/>
                    <a:gd name="T53" fmla="*/ 0 h 57"/>
                    <a:gd name="T54" fmla="*/ 0 w 85"/>
                    <a:gd name="T55" fmla="*/ 0 h 57"/>
                    <a:gd name="T56" fmla="*/ 0 w 85"/>
                    <a:gd name="T57" fmla="*/ 0 h 57"/>
                    <a:gd name="T58" fmla="*/ 0 w 85"/>
                    <a:gd name="T59" fmla="*/ 0 h 57"/>
                    <a:gd name="T60" fmla="*/ 0 w 85"/>
                    <a:gd name="T61" fmla="*/ 0 h 57"/>
                    <a:gd name="T62" fmla="*/ 0 w 85"/>
                    <a:gd name="T63" fmla="*/ 0 h 57"/>
                    <a:gd name="T64" fmla="*/ 0 w 85"/>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57"/>
                    <a:gd name="T101" fmla="*/ 85 w 85"/>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57">
                      <a:moveTo>
                        <a:pt x="2" y="0"/>
                      </a:moveTo>
                      <a:lnTo>
                        <a:pt x="0" y="4"/>
                      </a:lnTo>
                      <a:lnTo>
                        <a:pt x="0" y="6"/>
                      </a:lnTo>
                      <a:lnTo>
                        <a:pt x="0" y="10"/>
                      </a:lnTo>
                      <a:lnTo>
                        <a:pt x="0" y="14"/>
                      </a:lnTo>
                      <a:lnTo>
                        <a:pt x="8" y="16"/>
                      </a:lnTo>
                      <a:lnTo>
                        <a:pt x="18" y="16"/>
                      </a:lnTo>
                      <a:lnTo>
                        <a:pt x="28" y="18"/>
                      </a:lnTo>
                      <a:lnTo>
                        <a:pt x="38" y="20"/>
                      </a:lnTo>
                      <a:lnTo>
                        <a:pt x="48" y="22"/>
                      </a:lnTo>
                      <a:lnTo>
                        <a:pt x="56" y="22"/>
                      </a:lnTo>
                      <a:lnTo>
                        <a:pt x="64" y="24"/>
                      </a:lnTo>
                      <a:lnTo>
                        <a:pt x="69" y="24"/>
                      </a:lnTo>
                      <a:lnTo>
                        <a:pt x="69" y="32"/>
                      </a:lnTo>
                      <a:lnTo>
                        <a:pt x="67" y="40"/>
                      </a:lnTo>
                      <a:lnTo>
                        <a:pt x="67" y="48"/>
                      </a:lnTo>
                      <a:lnTo>
                        <a:pt x="66" y="55"/>
                      </a:lnTo>
                      <a:lnTo>
                        <a:pt x="69" y="55"/>
                      </a:lnTo>
                      <a:lnTo>
                        <a:pt x="73" y="55"/>
                      </a:lnTo>
                      <a:lnTo>
                        <a:pt x="75" y="57"/>
                      </a:lnTo>
                      <a:lnTo>
                        <a:pt x="79" y="57"/>
                      </a:lnTo>
                      <a:lnTo>
                        <a:pt x="81" y="48"/>
                      </a:lnTo>
                      <a:lnTo>
                        <a:pt x="83" y="36"/>
                      </a:lnTo>
                      <a:lnTo>
                        <a:pt x="83" y="24"/>
                      </a:lnTo>
                      <a:lnTo>
                        <a:pt x="85" y="14"/>
                      </a:lnTo>
                      <a:lnTo>
                        <a:pt x="77" y="12"/>
                      </a:lnTo>
                      <a:lnTo>
                        <a:pt x="67" y="10"/>
                      </a:lnTo>
                      <a:lnTo>
                        <a:pt x="56" y="8"/>
                      </a:lnTo>
                      <a:lnTo>
                        <a:pt x="44" y="6"/>
                      </a:lnTo>
                      <a:lnTo>
                        <a:pt x="32" y="4"/>
                      </a:lnTo>
                      <a:lnTo>
                        <a:pt x="20" y="2"/>
                      </a:lnTo>
                      <a:lnTo>
                        <a:pt x="10" y="2"/>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27" name="Freeform 50"/>
                <p:cNvSpPr>
                  <a:spLocks/>
                </p:cNvSpPr>
                <p:nvPr/>
              </p:nvSpPr>
              <p:spPr bwMode="auto">
                <a:xfrm>
                  <a:off x="5324" y="1202"/>
                  <a:ext cx="34" cy="23"/>
                </a:xfrm>
                <a:custGeom>
                  <a:avLst/>
                  <a:gdLst>
                    <a:gd name="T0" fmla="*/ 0 w 86"/>
                    <a:gd name="T1" fmla="*/ 0 h 58"/>
                    <a:gd name="T2" fmla="*/ 0 w 86"/>
                    <a:gd name="T3" fmla="*/ 0 h 58"/>
                    <a:gd name="T4" fmla="*/ 0 w 86"/>
                    <a:gd name="T5" fmla="*/ 0 h 58"/>
                    <a:gd name="T6" fmla="*/ 0 w 86"/>
                    <a:gd name="T7" fmla="*/ 0 h 58"/>
                    <a:gd name="T8" fmla="*/ 0 w 86"/>
                    <a:gd name="T9" fmla="*/ 0 h 58"/>
                    <a:gd name="T10" fmla="*/ 0 w 86"/>
                    <a:gd name="T11" fmla="*/ 0 h 58"/>
                    <a:gd name="T12" fmla="*/ 0 w 86"/>
                    <a:gd name="T13" fmla="*/ 0 h 58"/>
                    <a:gd name="T14" fmla="*/ 0 w 86"/>
                    <a:gd name="T15" fmla="*/ 0 h 58"/>
                    <a:gd name="T16" fmla="*/ 0 w 86"/>
                    <a:gd name="T17" fmla="*/ 0 h 58"/>
                    <a:gd name="T18" fmla="*/ 0 w 86"/>
                    <a:gd name="T19" fmla="*/ 0 h 58"/>
                    <a:gd name="T20" fmla="*/ 0 w 86"/>
                    <a:gd name="T21" fmla="*/ 0 h 58"/>
                    <a:gd name="T22" fmla="*/ 0 w 86"/>
                    <a:gd name="T23" fmla="*/ 0 h 58"/>
                    <a:gd name="T24" fmla="*/ 0 w 86"/>
                    <a:gd name="T25" fmla="*/ 0 h 58"/>
                    <a:gd name="T26" fmla="*/ 0 w 86"/>
                    <a:gd name="T27" fmla="*/ 0 h 58"/>
                    <a:gd name="T28" fmla="*/ 0 w 86"/>
                    <a:gd name="T29" fmla="*/ 0 h 58"/>
                    <a:gd name="T30" fmla="*/ 0 w 86"/>
                    <a:gd name="T31" fmla="*/ 0 h 58"/>
                    <a:gd name="T32" fmla="*/ 0 w 86"/>
                    <a:gd name="T33" fmla="*/ 0 h 58"/>
                    <a:gd name="T34" fmla="*/ 0 w 86"/>
                    <a:gd name="T35" fmla="*/ 0 h 58"/>
                    <a:gd name="T36" fmla="*/ 0 w 86"/>
                    <a:gd name="T37" fmla="*/ 0 h 58"/>
                    <a:gd name="T38" fmla="*/ 0 w 86"/>
                    <a:gd name="T39" fmla="*/ 0 h 58"/>
                    <a:gd name="T40" fmla="*/ 0 w 86"/>
                    <a:gd name="T41" fmla="*/ 0 h 58"/>
                    <a:gd name="T42" fmla="*/ 0 w 86"/>
                    <a:gd name="T43" fmla="*/ 0 h 58"/>
                    <a:gd name="T44" fmla="*/ 0 w 86"/>
                    <a:gd name="T45" fmla="*/ 0 h 58"/>
                    <a:gd name="T46" fmla="*/ 0 w 86"/>
                    <a:gd name="T47" fmla="*/ 0 h 58"/>
                    <a:gd name="T48" fmla="*/ 0 w 86"/>
                    <a:gd name="T49" fmla="*/ 0 h 58"/>
                    <a:gd name="T50" fmla="*/ 0 w 86"/>
                    <a:gd name="T51" fmla="*/ 0 h 58"/>
                    <a:gd name="T52" fmla="*/ 0 w 86"/>
                    <a:gd name="T53" fmla="*/ 0 h 58"/>
                    <a:gd name="T54" fmla="*/ 0 w 86"/>
                    <a:gd name="T55" fmla="*/ 0 h 58"/>
                    <a:gd name="T56" fmla="*/ 0 w 86"/>
                    <a:gd name="T57" fmla="*/ 0 h 58"/>
                    <a:gd name="T58" fmla="*/ 0 w 86"/>
                    <a:gd name="T59" fmla="*/ 0 h 58"/>
                    <a:gd name="T60" fmla="*/ 0 w 86"/>
                    <a:gd name="T61" fmla="*/ 0 h 58"/>
                    <a:gd name="T62" fmla="*/ 0 w 86"/>
                    <a:gd name="T63" fmla="*/ 0 h 58"/>
                    <a:gd name="T64" fmla="*/ 0 w 86"/>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8"/>
                    <a:gd name="T101" fmla="*/ 86 w 86"/>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8">
                      <a:moveTo>
                        <a:pt x="0" y="14"/>
                      </a:moveTo>
                      <a:lnTo>
                        <a:pt x="8" y="16"/>
                      </a:lnTo>
                      <a:lnTo>
                        <a:pt x="18" y="16"/>
                      </a:lnTo>
                      <a:lnTo>
                        <a:pt x="28" y="18"/>
                      </a:lnTo>
                      <a:lnTo>
                        <a:pt x="38" y="20"/>
                      </a:lnTo>
                      <a:lnTo>
                        <a:pt x="48" y="22"/>
                      </a:lnTo>
                      <a:lnTo>
                        <a:pt x="56" y="22"/>
                      </a:lnTo>
                      <a:lnTo>
                        <a:pt x="64" y="24"/>
                      </a:lnTo>
                      <a:lnTo>
                        <a:pt x="70" y="26"/>
                      </a:lnTo>
                      <a:lnTo>
                        <a:pt x="70" y="32"/>
                      </a:lnTo>
                      <a:lnTo>
                        <a:pt x="68" y="40"/>
                      </a:lnTo>
                      <a:lnTo>
                        <a:pt x="68" y="48"/>
                      </a:lnTo>
                      <a:lnTo>
                        <a:pt x="66" y="56"/>
                      </a:lnTo>
                      <a:lnTo>
                        <a:pt x="70" y="56"/>
                      </a:lnTo>
                      <a:lnTo>
                        <a:pt x="74" y="56"/>
                      </a:lnTo>
                      <a:lnTo>
                        <a:pt x="76" y="58"/>
                      </a:lnTo>
                      <a:lnTo>
                        <a:pt x="80" y="58"/>
                      </a:lnTo>
                      <a:lnTo>
                        <a:pt x="82" y="48"/>
                      </a:lnTo>
                      <a:lnTo>
                        <a:pt x="84" y="36"/>
                      </a:lnTo>
                      <a:lnTo>
                        <a:pt x="84" y="24"/>
                      </a:lnTo>
                      <a:lnTo>
                        <a:pt x="86" y="14"/>
                      </a:lnTo>
                      <a:lnTo>
                        <a:pt x="78" y="12"/>
                      </a:lnTo>
                      <a:lnTo>
                        <a:pt x="68" y="10"/>
                      </a:lnTo>
                      <a:lnTo>
                        <a:pt x="56" y="8"/>
                      </a:lnTo>
                      <a:lnTo>
                        <a:pt x="44" y="6"/>
                      </a:lnTo>
                      <a:lnTo>
                        <a:pt x="32" y="6"/>
                      </a:lnTo>
                      <a:lnTo>
                        <a:pt x="20" y="4"/>
                      </a:lnTo>
                      <a:lnTo>
                        <a:pt x="10" y="2"/>
                      </a:lnTo>
                      <a:lnTo>
                        <a:pt x="2" y="0"/>
                      </a:lnTo>
                      <a:lnTo>
                        <a:pt x="0" y="4"/>
                      </a:lnTo>
                      <a:lnTo>
                        <a:pt x="0"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28" name="Freeform 51"/>
                <p:cNvSpPr>
                  <a:spLocks/>
                </p:cNvSpPr>
                <p:nvPr/>
              </p:nvSpPr>
              <p:spPr bwMode="auto">
                <a:xfrm>
                  <a:off x="5315" y="1252"/>
                  <a:ext cx="35" cy="24"/>
                </a:xfrm>
                <a:custGeom>
                  <a:avLst/>
                  <a:gdLst>
                    <a:gd name="T0" fmla="*/ 0 w 86"/>
                    <a:gd name="T1" fmla="*/ 0 h 58"/>
                    <a:gd name="T2" fmla="*/ 0 w 86"/>
                    <a:gd name="T3" fmla="*/ 0 h 58"/>
                    <a:gd name="T4" fmla="*/ 0 w 86"/>
                    <a:gd name="T5" fmla="*/ 0 h 58"/>
                    <a:gd name="T6" fmla="*/ 0 w 86"/>
                    <a:gd name="T7" fmla="*/ 0 h 58"/>
                    <a:gd name="T8" fmla="*/ 0 w 86"/>
                    <a:gd name="T9" fmla="*/ 0 h 58"/>
                    <a:gd name="T10" fmla="*/ 0 w 86"/>
                    <a:gd name="T11" fmla="*/ 0 h 58"/>
                    <a:gd name="T12" fmla="*/ 0 w 86"/>
                    <a:gd name="T13" fmla="*/ 0 h 58"/>
                    <a:gd name="T14" fmla="*/ 0 w 86"/>
                    <a:gd name="T15" fmla="*/ 0 h 58"/>
                    <a:gd name="T16" fmla="*/ 0 w 86"/>
                    <a:gd name="T17" fmla="*/ 0 h 58"/>
                    <a:gd name="T18" fmla="*/ 0 w 86"/>
                    <a:gd name="T19" fmla="*/ 0 h 58"/>
                    <a:gd name="T20" fmla="*/ 0 w 86"/>
                    <a:gd name="T21" fmla="*/ 0 h 58"/>
                    <a:gd name="T22" fmla="*/ 0 w 86"/>
                    <a:gd name="T23" fmla="*/ 0 h 58"/>
                    <a:gd name="T24" fmla="*/ 0 w 86"/>
                    <a:gd name="T25" fmla="*/ 0 h 58"/>
                    <a:gd name="T26" fmla="*/ 0 w 86"/>
                    <a:gd name="T27" fmla="*/ 0 h 58"/>
                    <a:gd name="T28" fmla="*/ 0 w 86"/>
                    <a:gd name="T29" fmla="*/ 0 h 58"/>
                    <a:gd name="T30" fmla="*/ 0 w 86"/>
                    <a:gd name="T31" fmla="*/ 0 h 58"/>
                    <a:gd name="T32" fmla="*/ 0 w 86"/>
                    <a:gd name="T33" fmla="*/ 0 h 58"/>
                    <a:gd name="T34" fmla="*/ 0 w 86"/>
                    <a:gd name="T35" fmla="*/ 0 h 58"/>
                    <a:gd name="T36" fmla="*/ 0 w 86"/>
                    <a:gd name="T37" fmla="*/ 0 h 58"/>
                    <a:gd name="T38" fmla="*/ 0 w 86"/>
                    <a:gd name="T39" fmla="*/ 0 h 58"/>
                    <a:gd name="T40" fmla="*/ 0 w 86"/>
                    <a:gd name="T41" fmla="*/ 0 h 58"/>
                    <a:gd name="T42" fmla="*/ 0 w 86"/>
                    <a:gd name="T43" fmla="*/ 0 h 58"/>
                    <a:gd name="T44" fmla="*/ 0 w 86"/>
                    <a:gd name="T45" fmla="*/ 0 h 58"/>
                    <a:gd name="T46" fmla="*/ 0 w 86"/>
                    <a:gd name="T47" fmla="*/ 0 h 58"/>
                    <a:gd name="T48" fmla="*/ 0 w 86"/>
                    <a:gd name="T49" fmla="*/ 0 h 58"/>
                    <a:gd name="T50" fmla="*/ 0 w 86"/>
                    <a:gd name="T51" fmla="*/ 0 h 58"/>
                    <a:gd name="T52" fmla="*/ 0 w 86"/>
                    <a:gd name="T53" fmla="*/ 0 h 58"/>
                    <a:gd name="T54" fmla="*/ 0 w 86"/>
                    <a:gd name="T55" fmla="*/ 0 h 58"/>
                    <a:gd name="T56" fmla="*/ 0 w 86"/>
                    <a:gd name="T57" fmla="*/ 0 h 58"/>
                    <a:gd name="T58" fmla="*/ 0 w 86"/>
                    <a:gd name="T59" fmla="*/ 0 h 58"/>
                    <a:gd name="T60" fmla="*/ 0 w 86"/>
                    <a:gd name="T61" fmla="*/ 0 h 58"/>
                    <a:gd name="T62" fmla="*/ 0 w 86"/>
                    <a:gd name="T63" fmla="*/ 0 h 58"/>
                    <a:gd name="T64" fmla="*/ 0 w 86"/>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8"/>
                    <a:gd name="T101" fmla="*/ 86 w 86"/>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8">
                      <a:moveTo>
                        <a:pt x="0" y="14"/>
                      </a:moveTo>
                      <a:lnTo>
                        <a:pt x="8" y="16"/>
                      </a:lnTo>
                      <a:lnTo>
                        <a:pt x="18" y="18"/>
                      </a:lnTo>
                      <a:lnTo>
                        <a:pt x="28" y="20"/>
                      </a:lnTo>
                      <a:lnTo>
                        <a:pt x="38" y="20"/>
                      </a:lnTo>
                      <a:lnTo>
                        <a:pt x="48" y="22"/>
                      </a:lnTo>
                      <a:lnTo>
                        <a:pt x="56" y="24"/>
                      </a:lnTo>
                      <a:lnTo>
                        <a:pt x="64" y="26"/>
                      </a:lnTo>
                      <a:lnTo>
                        <a:pt x="70" y="26"/>
                      </a:lnTo>
                      <a:lnTo>
                        <a:pt x="68" y="34"/>
                      </a:lnTo>
                      <a:lnTo>
                        <a:pt x="68" y="40"/>
                      </a:lnTo>
                      <a:lnTo>
                        <a:pt x="68" y="48"/>
                      </a:lnTo>
                      <a:lnTo>
                        <a:pt x="66" y="56"/>
                      </a:lnTo>
                      <a:lnTo>
                        <a:pt x="70" y="58"/>
                      </a:lnTo>
                      <a:lnTo>
                        <a:pt x="74" y="58"/>
                      </a:lnTo>
                      <a:lnTo>
                        <a:pt x="76" y="58"/>
                      </a:lnTo>
                      <a:lnTo>
                        <a:pt x="80" y="58"/>
                      </a:lnTo>
                      <a:lnTo>
                        <a:pt x="82" y="48"/>
                      </a:lnTo>
                      <a:lnTo>
                        <a:pt x="84" y="36"/>
                      </a:lnTo>
                      <a:lnTo>
                        <a:pt x="84" y="24"/>
                      </a:lnTo>
                      <a:lnTo>
                        <a:pt x="86" y="14"/>
                      </a:lnTo>
                      <a:lnTo>
                        <a:pt x="78" y="12"/>
                      </a:lnTo>
                      <a:lnTo>
                        <a:pt x="68" y="12"/>
                      </a:lnTo>
                      <a:lnTo>
                        <a:pt x="56" y="10"/>
                      </a:lnTo>
                      <a:lnTo>
                        <a:pt x="44" y="8"/>
                      </a:lnTo>
                      <a:lnTo>
                        <a:pt x="32" y="6"/>
                      </a:lnTo>
                      <a:lnTo>
                        <a:pt x="20" y="4"/>
                      </a:lnTo>
                      <a:lnTo>
                        <a:pt x="10" y="2"/>
                      </a:lnTo>
                      <a:lnTo>
                        <a:pt x="2" y="0"/>
                      </a:lnTo>
                      <a:lnTo>
                        <a:pt x="0" y="4"/>
                      </a:lnTo>
                      <a:lnTo>
                        <a:pt x="0"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29" name="Freeform 52"/>
                <p:cNvSpPr>
                  <a:spLocks/>
                </p:cNvSpPr>
                <p:nvPr/>
              </p:nvSpPr>
              <p:spPr bwMode="auto">
                <a:xfrm>
                  <a:off x="5307" y="1303"/>
                  <a:ext cx="34" cy="24"/>
                </a:xfrm>
                <a:custGeom>
                  <a:avLst/>
                  <a:gdLst>
                    <a:gd name="T0" fmla="*/ 0 w 86"/>
                    <a:gd name="T1" fmla="*/ 0 h 58"/>
                    <a:gd name="T2" fmla="*/ 0 w 86"/>
                    <a:gd name="T3" fmla="*/ 0 h 58"/>
                    <a:gd name="T4" fmla="*/ 0 w 86"/>
                    <a:gd name="T5" fmla="*/ 0 h 58"/>
                    <a:gd name="T6" fmla="*/ 0 w 86"/>
                    <a:gd name="T7" fmla="*/ 0 h 58"/>
                    <a:gd name="T8" fmla="*/ 0 w 86"/>
                    <a:gd name="T9" fmla="*/ 0 h 58"/>
                    <a:gd name="T10" fmla="*/ 0 w 86"/>
                    <a:gd name="T11" fmla="*/ 0 h 58"/>
                    <a:gd name="T12" fmla="*/ 0 w 86"/>
                    <a:gd name="T13" fmla="*/ 0 h 58"/>
                    <a:gd name="T14" fmla="*/ 0 w 86"/>
                    <a:gd name="T15" fmla="*/ 0 h 58"/>
                    <a:gd name="T16" fmla="*/ 0 w 86"/>
                    <a:gd name="T17" fmla="*/ 0 h 58"/>
                    <a:gd name="T18" fmla="*/ 0 w 86"/>
                    <a:gd name="T19" fmla="*/ 0 h 58"/>
                    <a:gd name="T20" fmla="*/ 0 w 86"/>
                    <a:gd name="T21" fmla="*/ 0 h 58"/>
                    <a:gd name="T22" fmla="*/ 0 w 86"/>
                    <a:gd name="T23" fmla="*/ 0 h 58"/>
                    <a:gd name="T24" fmla="*/ 0 w 86"/>
                    <a:gd name="T25" fmla="*/ 0 h 58"/>
                    <a:gd name="T26" fmla="*/ 0 w 86"/>
                    <a:gd name="T27" fmla="*/ 0 h 58"/>
                    <a:gd name="T28" fmla="*/ 0 w 86"/>
                    <a:gd name="T29" fmla="*/ 0 h 58"/>
                    <a:gd name="T30" fmla="*/ 0 w 86"/>
                    <a:gd name="T31" fmla="*/ 0 h 58"/>
                    <a:gd name="T32" fmla="*/ 0 w 86"/>
                    <a:gd name="T33" fmla="*/ 0 h 58"/>
                    <a:gd name="T34" fmla="*/ 0 w 86"/>
                    <a:gd name="T35" fmla="*/ 0 h 58"/>
                    <a:gd name="T36" fmla="*/ 0 w 86"/>
                    <a:gd name="T37" fmla="*/ 0 h 58"/>
                    <a:gd name="T38" fmla="*/ 0 w 86"/>
                    <a:gd name="T39" fmla="*/ 0 h 58"/>
                    <a:gd name="T40" fmla="*/ 0 w 86"/>
                    <a:gd name="T41" fmla="*/ 0 h 58"/>
                    <a:gd name="T42" fmla="*/ 0 w 86"/>
                    <a:gd name="T43" fmla="*/ 0 h 58"/>
                    <a:gd name="T44" fmla="*/ 0 w 86"/>
                    <a:gd name="T45" fmla="*/ 0 h 58"/>
                    <a:gd name="T46" fmla="*/ 0 w 86"/>
                    <a:gd name="T47" fmla="*/ 0 h 58"/>
                    <a:gd name="T48" fmla="*/ 0 w 86"/>
                    <a:gd name="T49" fmla="*/ 0 h 58"/>
                    <a:gd name="T50" fmla="*/ 0 w 86"/>
                    <a:gd name="T51" fmla="*/ 0 h 58"/>
                    <a:gd name="T52" fmla="*/ 0 w 86"/>
                    <a:gd name="T53" fmla="*/ 0 h 58"/>
                    <a:gd name="T54" fmla="*/ 0 w 86"/>
                    <a:gd name="T55" fmla="*/ 0 h 58"/>
                    <a:gd name="T56" fmla="*/ 0 w 86"/>
                    <a:gd name="T57" fmla="*/ 0 h 58"/>
                    <a:gd name="T58" fmla="*/ 0 w 86"/>
                    <a:gd name="T59" fmla="*/ 0 h 58"/>
                    <a:gd name="T60" fmla="*/ 0 w 86"/>
                    <a:gd name="T61" fmla="*/ 0 h 58"/>
                    <a:gd name="T62" fmla="*/ 0 w 86"/>
                    <a:gd name="T63" fmla="*/ 0 h 58"/>
                    <a:gd name="T64" fmla="*/ 0 w 86"/>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8"/>
                    <a:gd name="T101" fmla="*/ 86 w 86"/>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8">
                      <a:moveTo>
                        <a:pt x="0" y="14"/>
                      </a:moveTo>
                      <a:lnTo>
                        <a:pt x="8" y="16"/>
                      </a:lnTo>
                      <a:lnTo>
                        <a:pt x="18" y="18"/>
                      </a:lnTo>
                      <a:lnTo>
                        <a:pt x="28" y="20"/>
                      </a:lnTo>
                      <a:lnTo>
                        <a:pt x="38" y="20"/>
                      </a:lnTo>
                      <a:lnTo>
                        <a:pt x="48" y="22"/>
                      </a:lnTo>
                      <a:lnTo>
                        <a:pt x="56" y="24"/>
                      </a:lnTo>
                      <a:lnTo>
                        <a:pt x="64" y="26"/>
                      </a:lnTo>
                      <a:lnTo>
                        <a:pt x="70" y="26"/>
                      </a:lnTo>
                      <a:lnTo>
                        <a:pt x="68" y="34"/>
                      </a:lnTo>
                      <a:lnTo>
                        <a:pt x="68" y="40"/>
                      </a:lnTo>
                      <a:lnTo>
                        <a:pt x="68" y="48"/>
                      </a:lnTo>
                      <a:lnTo>
                        <a:pt x="66" y="56"/>
                      </a:lnTo>
                      <a:lnTo>
                        <a:pt x="70" y="58"/>
                      </a:lnTo>
                      <a:lnTo>
                        <a:pt x="74" y="58"/>
                      </a:lnTo>
                      <a:lnTo>
                        <a:pt x="76" y="58"/>
                      </a:lnTo>
                      <a:lnTo>
                        <a:pt x="80" y="58"/>
                      </a:lnTo>
                      <a:lnTo>
                        <a:pt x="82" y="48"/>
                      </a:lnTo>
                      <a:lnTo>
                        <a:pt x="84" y="36"/>
                      </a:lnTo>
                      <a:lnTo>
                        <a:pt x="84" y="26"/>
                      </a:lnTo>
                      <a:lnTo>
                        <a:pt x="86" y="14"/>
                      </a:lnTo>
                      <a:lnTo>
                        <a:pt x="78" y="12"/>
                      </a:lnTo>
                      <a:lnTo>
                        <a:pt x="68" y="12"/>
                      </a:lnTo>
                      <a:lnTo>
                        <a:pt x="56" y="10"/>
                      </a:lnTo>
                      <a:lnTo>
                        <a:pt x="44" y="8"/>
                      </a:lnTo>
                      <a:lnTo>
                        <a:pt x="32" y="6"/>
                      </a:lnTo>
                      <a:lnTo>
                        <a:pt x="20" y="4"/>
                      </a:lnTo>
                      <a:lnTo>
                        <a:pt x="10" y="2"/>
                      </a:lnTo>
                      <a:lnTo>
                        <a:pt x="2" y="0"/>
                      </a:lnTo>
                      <a:lnTo>
                        <a:pt x="0" y="4"/>
                      </a:lnTo>
                      <a:lnTo>
                        <a:pt x="0" y="8"/>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30" name="Freeform 53"/>
                <p:cNvSpPr>
                  <a:spLocks/>
                </p:cNvSpPr>
                <p:nvPr/>
              </p:nvSpPr>
              <p:spPr bwMode="auto">
                <a:xfrm>
                  <a:off x="5298" y="1355"/>
                  <a:ext cx="35" cy="23"/>
                </a:xfrm>
                <a:custGeom>
                  <a:avLst/>
                  <a:gdLst>
                    <a:gd name="T0" fmla="*/ 0 w 88"/>
                    <a:gd name="T1" fmla="*/ 0 h 58"/>
                    <a:gd name="T2" fmla="*/ 0 w 88"/>
                    <a:gd name="T3" fmla="*/ 0 h 58"/>
                    <a:gd name="T4" fmla="*/ 0 w 88"/>
                    <a:gd name="T5" fmla="*/ 0 h 58"/>
                    <a:gd name="T6" fmla="*/ 0 w 88"/>
                    <a:gd name="T7" fmla="*/ 0 h 58"/>
                    <a:gd name="T8" fmla="*/ 0 w 88"/>
                    <a:gd name="T9" fmla="*/ 0 h 58"/>
                    <a:gd name="T10" fmla="*/ 0 w 88"/>
                    <a:gd name="T11" fmla="*/ 0 h 58"/>
                    <a:gd name="T12" fmla="*/ 0 w 88"/>
                    <a:gd name="T13" fmla="*/ 0 h 58"/>
                    <a:gd name="T14" fmla="*/ 0 w 88"/>
                    <a:gd name="T15" fmla="*/ 0 h 58"/>
                    <a:gd name="T16" fmla="*/ 0 w 88"/>
                    <a:gd name="T17" fmla="*/ 0 h 58"/>
                    <a:gd name="T18" fmla="*/ 0 w 88"/>
                    <a:gd name="T19" fmla="*/ 0 h 58"/>
                    <a:gd name="T20" fmla="*/ 0 w 88"/>
                    <a:gd name="T21" fmla="*/ 0 h 58"/>
                    <a:gd name="T22" fmla="*/ 0 w 88"/>
                    <a:gd name="T23" fmla="*/ 0 h 58"/>
                    <a:gd name="T24" fmla="*/ 0 w 88"/>
                    <a:gd name="T25" fmla="*/ 0 h 58"/>
                    <a:gd name="T26" fmla="*/ 0 w 88"/>
                    <a:gd name="T27" fmla="*/ 0 h 58"/>
                    <a:gd name="T28" fmla="*/ 0 w 88"/>
                    <a:gd name="T29" fmla="*/ 0 h 58"/>
                    <a:gd name="T30" fmla="*/ 0 w 88"/>
                    <a:gd name="T31" fmla="*/ 0 h 58"/>
                    <a:gd name="T32" fmla="*/ 0 w 88"/>
                    <a:gd name="T33" fmla="*/ 0 h 58"/>
                    <a:gd name="T34" fmla="*/ 0 w 88"/>
                    <a:gd name="T35" fmla="*/ 0 h 58"/>
                    <a:gd name="T36" fmla="*/ 0 w 88"/>
                    <a:gd name="T37" fmla="*/ 0 h 58"/>
                    <a:gd name="T38" fmla="*/ 0 w 88"/>
                    <a:gd name="T39" fmla="*/ 0 h 58"/>
                    <a:gd name="T40" fmla="*/ 0 w 88"/>
                    <a:gd name="T41" fmla="*/ 0 h 58"/>
                    <a:gd name="T42" fmla="*/ 0 w 88"/>
                    <a:gd name="T43" fmla="*/ 0 h 58"/>
                    <a:gd name="T44" fmla="*/ 0 w 88"/>
                    <a:gd name="T45" fmla="*/ 0 h 58"/>
                    <a:gd name="T46" fmla="*/ 0 w 88"/>
                    <a:gd name="T47" fmla="*/ 0 h 58"/>
                    <a:gd name="T48" fmla="*/ 0 w 88"/>
                    <a:gd name="T49" fmla="*/ 0 h 58"/>
                    <a:gd name="T50" fmla="*/ 0 w 88"/>
                    <a:gd name="T51" fmla="*/ 0 h 58"/>
                    <a:gd name="T52" fmla="*/ 0 w 88"/>
                    <a:gd name="T53" fmla="*/ 0 h 58"/>
                    <a:gd name="T54" fmla="*/ 0 w 88"/>
                    <a:gd name="T55" fmla="*/ 0 h 58"/>
                    <a:gd name="T56" fmla="*/ 0 w 88"/>
                    <a:gd name="T57" fmla="*/ 0 h 58"/>
                    <a:gd name="T58" fmla="*/ 0 w 88"/>
                    <a:gd name="T59" fmla="*/ 0 h 58"/>
                    <a:gd name="T60" fmla="*/ 0 w 88"/>
                    <a:gd name="T61" fmla="*/ 0 h 58"/>
                    <a:gd name="T62" fmla="*/ 0 w 88"/>
                    <a:gd name="T63" fmla="*/ 0 h 58"/>
                    <a:gd name="T64" fmla="*/ 0 w 88"/>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8"/>
                    <a:gd name="T101" fmla="*/ 88 w 88"/>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8">
                      <a:moveTo>
                        <a:pt x="0" y="12"/>
                      </a:moveTo>
                      <a:lnTo>
                        <a:pt x="10" y="14"/>
                      </a:lnTo>
                      <a:lnTo>
                        <a:pt x="20" y="16"/>
                      </a:lnTo>
                      <a:lnTo>
                        <a:pt x="30" y="18"/>
                      </a:lnTo>
                      <a:lnTo>
                        <a:pt x="40" y="18"/>
                      </a:lnTo>
                      <a:lnTo>
                        <a:pt x="50" y="20"/>
                      </a:lnTo>
                      <a:lnTo>
                        <a:pt x="58" y="22"/>
                      </a:lnTo>
                      <a:lnTo>
                        <a:pt x="66" y="24"/>
                      </a:lnTo>
                      <a:lnTo>
                        <a:pt x="72" y="24"/>
                      </a:lnTo>
                      <a:lnTo>
                        <a:pt x="70" y="32"/>
                      </a:lnTo>
                      <a:lnTo>
                        <a:pt x="70" y="38"/>
                      </a:lnTo>
                      <a:lnTo>
                        <a:pt x="70" y="46"/>
                      </a:lnTo>
                      <a:lnTo>
                        <a:pt x="68" y="54"/>
                      </a:lnTo>
                      <a:lnTo>
                        <a:pt x="72" y="56"/>
                      </a:lnTo>
                      <a:lnTo>
                        <a:pt x="76" y="56"/>
                      </a:lnTo>
                      <a:lnTo>
                        <a:pt x="78" y="56"/>
                      </a:lnTo>
                      <a:lnTo>
                        <a:pt x="82" y="58"/>
                      </a:lnTo>
                      <a:lnTo>
                        <a:pt x="84" y="46"/>
                      </a:lnTo>
                      <a:lnTo>
                        <a:pt x="86" y="34"/>
                      </a:lnTo>
                      <a:lnTo>
                        <a:pt x="86" y="24"/>
                      </a:lnTo>
                      <a:lnTo>
                        <a:pt x="88" y="12"/>
                      </a:lnTo>
                      <a:lnTo>
                        <a:pt x="80" y="10"/>
                      </a:lnTo>
                      <a:lnTo>
                        <a:pt x="70" y="10"/>
                      </a:lnTo>
                      <a:lnTo>
                        <a:pt x="58" y="8"/>
                      </a:lnTo>
                      <a:lnTo>
                        <a:pt x="46" y="6"/>
                      </a:lnTo>
                      <a:lnTo>
                        <a:pt x="34" y="4"/>
                      </a:lnTo>
                      <a:lnTo>
                        <a:pt x="22" y="2"/>
                      </a:lnTo>
                      <a:lnTo>
                        <a:pt x="12" y="2"/>
                      </a:lnTo>
                      <a:lnTo>
                        <a:pt x="4" y="0"/>
                      </a:lnTo>
                      <a:lnTo>
                        <a:pt x="2" y="2"/>
                      </a:lnTo>
                      <a:lnTo>
                        <a:pt x="2" y="6"/>
                      </a:lnTo>
                      <a:lnTo>
                        <a:pt x="2" y="8"/>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31" name="Freeform 54"/>
                <p:cNvSpPr>
                  <a:spLocks noEditPoints="1"/>
                </p:cNvSpPr>
                <p:nvPr/>
              </p:nvSpPr>
              <p:spPr bwMode="auto">
                <a:xfrm>
                  <a:off x="5110" y="951"/>
                  <a:ext cx="307" cy="170"/>
                </a:xfrm>
                <a:custGeom>
                  <a:avLst/>
                  <a:gdLst>
                    <a:gd name="T0" fmla="*/ 1 w 758"/>
                    <a:gd name="T1" fmla="*/ 0 h 420"/>
                    <a:gd name="T2" fmla="*/ 0 w 758"/>
                    <a:gd name="T3" fmla="*/ 0 h 420"/>
                    <a:gd name="T4" fmla="*/ 0 w 758"/>
                    <a:gd name="T5" fmla="*/ 0 h 420"/>
                    <a:gd name="T6" fmla="*/ 0 w 758"/>
                    <a:gd name="T7" fmla="*/ 0 h 420"/>
                    <a:gd name="T8" fmla="*/ 0 w 758"/>
                    <a:gd name="T9" fmla="*/ 0 h 420"/>
                    <a:gd name="T10" fmla="*/ 0 w 758"/>
                    <a:gd name="T11" fmla="*/ 0 h 420"/>
                    <a:gd name="T12" fmla="*/ 0 w 758"/>
                    <a:gd name="T13" fmla="*/ 0 h 420"/>
                    <a:gd name="T14" fmla="*/ 0 w 758"/>
                    <a:gd name="T15" fmla="*/ 0 h 420"/>
                    <a:gd name="T16" fmla="*/ 0 w 758"/>
                    <a:gd name="T17" fmla="*/ 0 h 420"/>
                    <a:gd name="T18" fmla="*/ 0 w 758"/>
                    <a:gd name="T19" fmla="*/ 0 h 420"/>
                    <a:gd name="T20" fmla="*/ 0 w 758"/>
                    <a:gd name="T21" fmla="*/ 0 h 420"/>
                    <a:gd name="T22" fmla="*/ 0 w 758"/>
                    <a:gd name="T23" fmla="*/ 1 h 420"/>
                    <a:gd name="T24" fmla="*/ 0 w 758"/>
                    <a:gd name="T25" fmla="*/ 1 h 420"/>
                    <a:gd name="T26" fmla="*/ 1 w 758"/>
                    <a:gd name="T27" fmla="*/ 1 h 420"/>
                    <a:gd name="T28" fmla="*/ 1 w 758"/>
                    <a:gd name="T29" fmla="*/ 1 h 420"/>
                    <a:gd name="T30" fmla="*/ 1 w 758"/>
                    <a:gd name="T31" fmla="*/ 1 h 420"/>
                    <a:gd name="T32" fmla="*/ 1 w 758"/>
                    <a:gd name="T33" fmla="*/ 1 h 420"/>
                    <a:gd name="T34" fmla="*/ 1 w 758"/>
                    <a:gd name="T35" fmla="*/ 1 h 420"/>
                    <a:gd name="T36" fmla="*/ 1 w 758"/>
                    <a:gd name="T37" fmla="*/ 1 h 420"/>
                    <a:gd name="T38" fmla="*/ 1 w 758"/>
                    <a:gd name="T39" fmla="*/ 1 h 420"/>
                    <a:gd name="T40" fmla="*/ 1 w 758"/>
                    <a:gd name="T41" fmla="*/ 0 h 420"/>
                    <a:gd name="T42" fmla="*/ 1 w 758"/>
                    <a:gd name="T43" fmla="*/ 0 h 420"/>
                    <a:gd name="T44" fmla="*/ 1 w 758"/>
                    <a:gd name="T45" fmla="*/ 0 h 420"/>
                    <a:gd name="T46" fmla="*/ 1 w 758"/>
                    <a:gd name="T47" fmla="*/ 0 h 420"/>
                    <a:gd name="T48" fmla="*/ 1 w 758"/>
                    <a:gd name="T49" fmla="*/ 0 h 420"/>
                    <a:gd name="T50" fmla="*/ 0 w 758"/>
                    <a:gd name="T51" fmla="*/ 0 h 420"/>
                    <a:gd name="T52" fmla="*/ 0 w 758"/>
                    <a:gd name="T53" fmla="*/ 0 h 420"/>
                    <a:gd name="T54" fmla="*/ 0 w 758"/>
                    <a:gd name="T55" fmla="*/ 0 h 420"/>
                    <a:gd name="T56" fmla="*/ 0 w 758"/>
                    <a:gd name="T57" fmla="*/ 0 h 420"/>
                    <a:gd name="T58" fmla="*/ 0 w 758"/>
                    <a:gd name="T59" fmla="*/ 0 h 420"/>
                    <a:gd name="T60" fmla="*/ 1 w 758"/>
                    <a:gd name="T61" fmla="*/ 1 h 420"/>
                    <a:gd name="T62" fmla="*/ 1 w 758"/>
                    <a:gd name="T63" fmla="*/ 1 h 420"/>
                    <a:gd name="T64" fmla="*/ 1 w 758"/>
                    <a:gd name="T65" fmla="*/ 1 h 420"/>
                    <a:gd name="T66" fmla="*/ 1 w 758"/>
                    <a:gd name="T67" fmla="*/ 1 h 420"/>
                    <a:gd name="T68" fmla="*/ 1 w 758"/>
                    <a:gd name="T69" fmla="*/ 1 h 420"/>
                    <a:gd name="T70" fmla="*/ 1 w 758"/>
                    <a:gd name="T71" fmla="*/ 1 h 420"/>
                    <a:gd name="T72" fmla="*/ 1 w 758"/>
                    <a:gd name="T73" fmla="*/ 1 h 420"/>
                    <a:gd name="T74" fmla="*/ 1 w 758"/>
                    <a:gd name="T75" fmla="*/ 1 h 420"/>
                    <a:gd name="T76" fmla="*/ 1 w 758"/>
                    <a:gd name="T77" fmla="*/ 1 h 420"/>
                    <a:gd name="T78" fmla="*/ 1 w 758"/>
                    <a:gd name="T79" fmla="*/ 1 h 420"/>
                    <a:gd name="T80" fmla="*/ 1 w 758"/>
                    <a:gd name="T81" fmla="*/ 1 h 420"/>
                    <a:gd name="T82" fmla="*/ 1 w 758"/>
                    <a:gd name="T83" fmla="*/ 1 h 420"/>
                    <a:gd name="T84" fmla="*/ 1 w 758"/>
                    <a:gd name="T85" fmla="*/ 1 h 420"/>
                    <a:gd name="T86" fmla="*/ 0 w 758"/>
                    <a:gd name="T87" fmla="*/ 1 h 420"/>
                    <a:gd name="T88" fmla="*/ 0 w 758"/>
                    <a:gd name="T89" fmla="*/ 1 h 420"/>
                    <a:gd name="T90" fmla="*/ 0 w 758"/>
                    <a:gd name="T91" fmla="*/ 1 h 420"/>
                    <a:gd name="T92" fmla="*/ 0 w 758"/>
                    <a:gd name="T93" fmla="*/ 0 h 420"/>
                    <a:gd name="T94" fmla="*/ 0 w 758"/>
                    <a:gd name="T95" fmla="*/ 0 h 420"/>
                    <a:gd name="T96" fmla="*/ 0 w 758"/>
                    <a:gd name="T97" fmla="*/ 0 h 420"/>
                    <a:gd name="T98" fmla="*/ 0 w 758"/>
                    <a:gd name="T99" fmla="*/ 0 h 420"/>
                    <a:gd name="T100" fmla="*/ 0 w 758"/>
                    <a:gd name="T101" fmla="*/ 0 h 42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58"/>
                    <a:gd name="T154" fmla="*/ 0 h 420"/>
                    <a:gd name="T155" fmla="*/ 758 w 758"/>
                    <a:gd name="T156" fmla="*/ 420 h 42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58" h="420">
                      <a:moveTo>
                        <a:pt x="746" y="110"/>
                      </a:moveTo>
                      <a:lnTo>
                        <a:pt x="62" y="0"/>
                      </a:lnTo>
                      <a:lnTo>
                        <a:pt x="56" y="0"/>
                      </a:lnTo>
                      <a:lnTo>
                        <a:pt x="52" y="2"/>
                      </a:lnTo>
                      <a:lnTo>
                        <a:pt x="48" y="6"/>
                      </a:lnTo>
                      <a:lnTo>
                        <a:pt x="46" y="12"/>
                      </a:lnTo>
                      <a:lnTo>
                        <a:pt x="10" y="233"/>
                      </a:lnTo>
                      <a:lnTo>
                        <a:pt x="0" y="295"/>
                      </a:lnTo>
                      <a:lnTo>
                        <a:pt x="0" y="301"/>
                      </a:lnTo>
                      <a:lnTo>
                        <a:pt x="2" y="305"/>
                      </a:lnTo>
                      <a:lnTo>
                        <a:pt x="6" y="309"/>
                      </a:lnTo>
                      <a:lnTo>
                        <a:pt x="12" y="311"/>
                      </a:lnTo>
                      <a:lnTo>
                        <a:pt x="696" y="420"/>
                      </a:lnTo>
                      <a:lnTo>
                        <a:pt x="702" y="420"/>
                      </a:lnTo>
                      <a:lnTo>
                        <a:pt x="708" y="418"/>
                      </a:lnTo>
                      <a:lnTo>
                        <a:pt x="710" y="414"/>
                      </a:lnTo>
                      <a:lnTo>
                        <a:pt x="712" y="408"/>
                      </a:lnTo>
                      <a:lnTo>
                        <a:pt x="722" y="347"/>
                      </a:lnTo>
                      <a:lnTo>
                        <a:pt x="758" y="126"/>
                      </a:lnTo>
                      <a:lnTo>
                        <a:pt x="758" y="120"/>
                      </a:lnTo>
                      <a:lnTo>
                        <a:pt x="756" y="114"/>
                      </a:lnTo>
                      <a:lnTo>
                        <a:pt x="752" y="112"/>
                      </a:lnTo>
                      <a:lnTo>
                        <a:pt x="746" y="110"/>
                      </a:lnTo>
                      <a:close/>
                      <a:moveTo>
                        <a:pt x="30" y="287"/>
                      </a:moveTo>
                      <a:lnTo>
                        <a:pt x="30" y="279"/>
                      </a:lnTo>
                      <a:lnTo>
                        <a:pt x="32" y="269"/>
                      </a:lnTo>
                      <a:lnTo>
                        <a:pt x="34" y="259"/>
                      </a:lnTo>
                      <a:lnTo>
                        <a:pt x="34" y="251"/>
                      </a:lnTo>
                      <a:lnTo>
                        <a:pt x="694" y="356"/>
                      </a:lnTo>
                      <a:lnTo>
                        <a:pt x="692" y="364"/>
                      </a:lnTo>
                      <a:lnTo>
                        <a:pt x="692" y="372"/>
                      </a:lnTo>
                      <a:lnTo>
                        <a:pt x="690" y="382"/>
                      </a:lnTo>
                      <a:lnTo>
                        <a:pt x="688" y="390"/>
                      </a:lnTo>
                      <a:lnTo>
                        <a:pt x="676" y="388"/>
                      </a:lnTo>
                      <a:lnTo>
                        <a:pt x="654" y="384"/>
                      </a:lnTo>
                      <a:lnTo>
                        <a:pt x="620" y="380"/>
                      </a:lnTo>
                      <a:lnTo>
                        <a:pt x="579" y="372"/>
                      </a:lnTo>
                      <a:lnTo>
                        <a:pt x="529" y="364"/>
                      </a:lnTo>
                      <a:lnTo>
                        <a:pt x="475" y="356"/>
                      </a:lnTo>
                      <a:lnTo>
                        <a:pt x="418" y="349"/>
                      </a:lnTo>
                      <a:lnTo>
                        <a:pt x="360" y="339"/>
                      </a:lnTo>
                      <a:lnTo>
                        <a:pt x="301" y="329"/>
                      </a:lnTo>
                      <a:lnTo>
                        <a:pt x="243" y="321"/>
                      </a:lnTo>
                      <a:lnTo>
                        <a:pt x="189" y="313"/>
                      </a:lnTo>
                      <a:lnTo>
                        <a:pt x="140" y="305"/>
                      </a:lnTo>
                      <a:lnTo>
                        <a:pt x="98" y="297"/>
                      </a:lnTo>
                      <a:lnTo>
                        <a:pt x="64" y="293"/>
                      </a:lnTo>
                      <a:lnTo>
                        <a:pt x="42" y="289"/>
                      </a:lnTo>
                      <a:lnTo>
                        <a:pt x="30" y="287"/>
                      </a:lnTo>
                      <a:close/>
                    </a:path>
                  </a:pathLst>
                </a:cu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32" name="Freeform 55"/>
                <p:cNvSpPr>
                  <a:spLocks/>
                </p:cNvSpPr>
                <p:nvPr/>
              </p:nvSpPr>
              <p:spPr bwMode="auto">
                <a:xfrm>
                  <a:off x="5122" y="1053"/>
                  <a:ext cx="269" cy="56"/>
                </a:xfrm>
                <a:custGeom>
                  <a:avLst/>
                  <a:gdLst>
                    <a:gd name="T0" fmla="*/ 0 w 664"/>
                    <a:gd name="T1" fmla="*/ 0 h 139"/>
                    <a:gd name="T2" fmla="*/ 0 w 664"/>
                    <a:gd name="T3" fmla="*/ 0 h 139"/>
                    <a:gd name="T4" fmla="*/ 0 w 664"/>
                    <a:gd name="T5" fmla="*/ 0 h 139"/>
                    <a:gd name="T6" fmla="*/ 0 w 664"/>
                    <a:gd name="T7" fmla="*/ 0 h 139"/>
                    <a:gd name="T8" fmla="*/ 0 w 664"/>
                    <a:gd name="T9" fmla="*/ 0 h 139"/>
                    <a:gd name="T10" fmla="*/ 1 w 664"/>
                    <a:gd name="T11" fmla="*/ 0 h 139"/>
                    <a:gd name="T12" fmla="*/ 1 w 664"/>
                    <a:gd name="T13" fmla="*/ 0 h 139"/>
                    <a:gd name="T14" fmla="*/ 1 w 664"/>
                    <a:gd name="T15" fmla="*/ 0 h 139"/>
                    <a:gd name="T16" fmla="*/ 1 w 664"/>
                    <a:gd name="T17" fmla="*/ 0 h 139"/>
                    <a:gd name="T18" fmla="*/ 1 w 664"/>
                    <a:gd name="T19" fmla="*/ 0 h 139"/>
                    <a:gd name="T20" fmla="*/ 1 w 664"/>
                    <a:gd name="T21" fmla="*/ 0 h 139"/>
                    <a:gd name="T22" fmla="*/ 1 w 664"/>
                    <a:gd name="T23" fmla="*/ 0 h 139"/>
                    <a:gd name="T24" fmla="*/ 1 w 664"/>
                    <a:gd name="T25" fmla="*/ 0 h 139"/>
                    <a:gd name="T26" fmla="*/ 1 w 664"/>
                    <a:gd name="T27" fmla="*/ 0 h 139"/>
                    <a:gd name="T28" fmla="*/ 1 w 664"/>
                    <a:gd name="T29" fmla="*/ 0 h 139"/>
                    <a:gd name="T30" fmla="*/ 1 w 664"/>
                    <a:gd name="T31" fmla="*/ 0 h 139"/>
                    <a:gd name="T32" fmla="*/ 1 w 664"/>
                    <a:gd name="T33" fmla="*/ 0 h 139"/>
                    <a:gd name="T34" fmla="*/ 1 w 664"/>
                    <a:gd name="T35" fmla="*/ 0 h 139"/>
                    <a:gd name="T36" fmla="*/ 0 w 664"/>
                    <a:gd name="T37" fmla="*/ 0 h 139"/>
                    <a:gd name="T38" fmla="*/ 0 w 664"/>
                    <a:gd name="T39" fmla="*/ 0 h 139"/>
                    <a:gd name="T40" fmla="*/ 0 w 664"/>
                    <a:gd name="T41" fmla="*/ 0 h 139"/>
                    <a:gd name="T42" fmla="*/ 0 w 664"/>
                    <a:gd name="T43" fmla="*/ 0 h 139"/>
                    <a:gd name="T44" fmla="*/ 0 w 664"/>
                    <a:gd name="T45" fmla="*/ 0 h 139"/>
                    <a:gd name="T46" fmla="*/ 0 w 664"/>
                    <a:gd name="T47" fmla="*/ 0 h 139"/>
                    <a:gd name="T48" fmla="*/ 0 w 664"/>
                    <a:gd name="T49" fmla="*/ 0 h 139"/>
                    <a:gd name="T50" fmla="*/ 0 w 664"/>
                    <a:gd name="T51" fmla="*/ 0 h 13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64"/>
                    <a:gd name="T79" fmla="*/ 0 h 139"/>
                    <a:gd name="T80" fmla="*/ 664 w 664"/>
                    <a:gd name="T81" fmla="*/ 139 h 13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64" h="139">
                      <a:moveTo>
                        <a:pt x="0" y="36"/>
                      </a:moveTo>
                      <a:lnTo>
                        <a:pt x="0" y="28"/>
                      </a:lnTo>
                      <a:lnTo>
                        <a:pt x="2" y="18"/>
                      </a:lnTo>
                      <a:lnTo>
                        <a:pt x="4" y="8"/>
                      </a:lnTo>
                      <a:lnTo>
                        <a:pt x="4" y="0"/>
                      </a:lnTo>
                      <a:lnTo>
                        <a:pt x="664" y="105"/>
                      </a:lnTo>
                      <a:lnTo>
                        <a:pt x="662" y="113"/>
                      </a:lnTo>
                      <a:lnTo>
                        <a:pt x="662" y="121"/>
                      </a:lnTo>
                      <a:lnTo>
                        <a:pt x="660" y="131"/>
                      </a:lnTo>
                      <a:lnTo>
                        <a:pt x="658" y="139"/>
                      </a:lnTo>
                      <a:lnTo>
                        <a:pt x="646" y="137"/>
                      </a:lnTo>
                      <a:lnTo>
                        <a:pt x="624" y="133"/>
                      </a:lnTo>
                      <a:lnTo>
                        <a:pt x="590" y="129"/>
                      </a:lnTo>
                      <a:lnTo>
                        <a:pt x="549" y="121"/>
                      </a:lnTo>
                      <a:lnTo>
                        <a:pt x="499" y="113"/>
                      </a:lnTo>
                      <a:lnTo>
                        <a:pt x="445" y="105"/>
                      </a:lnTo>
                      <a:lnTo>
                        <a:pt x="388" y="98"/>
                      </a:lnTo>
                      <a:lnTo>
                        <a:pt x="330" y="88"/>
                      </a:lnTo>
                      <a:lnTo>
                        <a:pt x="271" y="78"/>
                      </a:lnTo>
                      <a:lnTo>
                        <a:pt x="213" y="70"/>
                      </a:lnTo>
                      <a:lnTo>
                        <a:pt x="159" y="62"/>
                      </a:lnTo>
                      <a:lnTo>
                        <a:pt x="110" y="54"/>
                      </a:lnTo>
                      <a:lnTo>
                        <a:pt x="68" y="46"/>
                      </a:lnTo>
                      <a:lnTo>
                        <a:pt x="34" y="42"/>
                      </a:lnTo>
                      <a:lnTo>
                        <a:pt x="12" y="38"/>
                      </a:lnTo>
                      <a:lnTo>
                        <a:pt x="0" y="36"/>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33" name="Freeform 56"/>
                <p:cNvSpPr>
                  <a:spLocks/>
                </p:cNvSpPr>
                <p:nvPr/>
              </p:nvSpPr>
              <p:spPr bwMode="auto">
                <a:xfrm>
                  <a:off x="5141" y="983"/>
                  <a:ext cx="254" cy="91"/>
                </a:xfrm>
                <a:custGeom>
                  <a:avLst/>
                  <a:gdLst>
                    <a:gd name="T0" fmla="*/ 1 w 628"/>
                    <a:gd name="T1" fmla="*/ 0 h 225"/>
                    <a:gd name="T2" fmla="*/ 0 w 628"/>
                    <a:gd name="T3" fmla="*/ 0 h 225"/>
                    <a:gd name="T4" fmla="*/ 0 w 628"/>
                    <a:gd name="T5" fmla="*/ 0 h 225"/>
                    <a:gd name="T6" fmla="*/ 1 w 628"/>
                    <a:gd name="T7" fmla="*/ 0 h 225"/>
                    <a:gd name="T8" fmla="*/ 1 w 628"/>
                    <a:gd name="T9" fmla="*/ 0 h 225"/>
                    <a:gd name="T10" fmla="*/ 1 w 628"/>
                    <a:gd name="T11" fmla="*/ 0 h 225"/>
                    <a:gd name="T12" fmla="*/ 1 w 628"/>
                    <a:gd name="T13" fmla="*/ 0 h 225"/>
                    <a:gd name="T14" fmla="*/ 0 60000 65536"/>
                    <a:gd name="T15" fmla="*/ 0 60000 65536"/>
                    <a:gd name="T16" fmla="*/ 0 60000 65536"/>
                    <a:gd name="T17" fmla="*/ 0 60000 65536"/>
                    <a:gd name="T18" fmla="*/ 0 60000 65536"/>
                    <a:gd name="T19" fmla="*/ 0 60000 65536"/>
                    <a:gd name="T20" fmla="*/ 0 60000 65536"/>
                    <a:gd name="T21" fmla="*/ 0 w 628"/>
                    <a:gd name="T22" fmla="*/ 0 h 225"/>
                    <a:gd name="T23" fmla="*/ 628 w 628"/>
                    <a:gd name="T24" fmla="*/ 225 h 2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8" h="225">
                      <a:moveTo>
                        <a:pt x="628" y="99"/>
                      </a:moveTo>
                      <a:lnTo>
                        <a:pt x="4" y="0"/>
                      </a:lnTo>
                      <a:lnTo>
                        <a:pt x="0" y="24"/>
                      </a:lnTo>
                      <a:lnTo>
                        <a:pt x="600" y="119"/>
                      </a:lnTo>
                      <a:lnTo>
                        <a:pt x="584" y="221"/>
                      </a:lnTo>
                      <a:lnTo>
                        <a:pt x="608" y="225"/>
                      </a:lnTo>
                      <a:lnTo>
                        <a:pt x="628" y="99"/>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8987" name="Text Box 57"/>
            <p:cNvSpPr txBox="1">
              <a:spLocks noChangeArrowheads="1"/>
            </p:cNvSpPr>
            <p:nvPr/>
          </p:nvSpPr>
          <p:spPr bwMode="auto">
            <a:xfrm>
              <a:off x="4841" y="2588"/>
              <a:ext cx="68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996600"/>
                  </a:solidFill>
                </a:rPr>
                <a:t>Modifier Pattern</a:t>
              </a:r>
            </a:p>
          </p:txBody>
        </p:sp>
      </p:grpSp>
      <p:grpSp>
        <p:nvGrpSpPr>
          <p:cNvPr id="38919" name="Group 58"/>
          <p:cNvGrpSpPr>
            <a:grpSpLocks/>
          </p:cNvGrpSpPr>
          <p:nvPr/>
        </p:nvGrpSpPr>
        <p:grpSpPr bwMode="auto">
          <a:xfrm>
            <a:off x="3048000" y="757238"/>
            <a:ext cx="1039813" cy="1171575"/>
            <a:chOff x="2422" y="2558"/>
            <a:chExt cx="655" cy="738"/>
          </a:xfrm>
        </p:grpSpPr>
        <p:grpSp>
          <p:nvGrpSpPr>
            <p:cNvPr id="38977" name="Group 59"/>
            <p:cNvGrpSpPr>
              <a:grpSpLocks/>
            </p:cNvGrpSpPr>
            <p:nvPr/>
          </p:nvGrpSpPr>
          <p:grpSpPr bwMode="auto">
            <a:xfrm>
              <a:off x="2825" y="2924"/>
              <a:ext cx="238" cy="350"/>
              <a:chOff x="3700" y="2848"/>
              <a:chExt cx="238" cy="350"/>
            </a:xfrm>
          </p:grpSpPr>
          <p:sp>
            <p:nvSpPr>
              <p:cNvPr id="38982" name="AutoShape 60"/>
              <p:cNvSpPr>
                <a:spLocks noChangeArrowheads="1"/>
              </p:cNvSpPr>
              <p:nvPr/>
            </p:nvSpPr>
            <p:spPr bwMode="auto">
              <a:xfrm rot="16736225" flipH="1">
                <a:off x="3669" y="3056"/>
                <a:ext cx="221" cy="63"/>
              </a:xfrm>
              <a:prstGeom prst="parallelogram">
                <a:avLst>
                  <a:gd name="adj" fmla="val 87698"/>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38983" name="AutoShape 61"/>
              <p:cNvSpPr>
                <a:spLocks noChangeArrowheads="1"/>
              </p:cNvSpPr>
              <p:nvPr/>
            </p:nvSpPr>
            <p:spPr bwMode="auto">
              <a:xfrm rot="4863775">
                <a:off x="3732" y="3052"/>
                <a:ext cx="227" cy="59"/>
              </a:xfrm>
              <a:prstGeom prst="parallelogram">
                <a:avLst>
                  <a:gd name="adj" fmla="val 96186"/>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38984" name="AutoShape 62"/>
              <p:cNvSpPr>
                <a:spLocks noChangeArrowheads="1"/>
              </p:cNvSpPr>
              <p:nvPr/>
            </p:nvSpPr>
            <p:spPr bwMode="ltGray">
              <a:xfrm>
                <a:off x="3700" y="2848"/>
                <a:ext cx="238" cy="237"/>
              </a:xfrm>
              <a:prstGeom prst="star16">
                <a:avLst>
                  <a:gd name="adj" fmla="val 37500"/>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38985" name="Oval 63"/>
              <p:cNvSpPr>
                <a:spLocks noChangeArrowheads="1"/>
              </p:cNvSpPr>
              <p:nvPr/>
            </p:nvSpPr>
            <p:spPr bwMode="auto">
              <a:xfrm>
                <a:off x="3744" y="2892"/>
                <a:ext cx="145" cy="145"/>
              </a:xfrm>
              <a:prstGeom prst="ellipse">
                <a:avLst/>
              </a:prstGeom>
              <a:solidFill>
                <a:srgbClr val="DDDDDD"/>
              </a:solidFill>
              <a:ln w="28575" algn="ctr">
                <a:solidFill>
                  <a:srgbClr val="FFFF00"/>
                </a:solidFill>
                <a:round/>
                <a:headEnd/>
                <a:tailEnd/>
              </a:ln>
            </p:spPr>
            <p:txBody>
              <a:bodyPr wrap="none" lIns="0" tIns="0" rIns="0" bIns="0" anchor="ctr">
                <a:spAutoFit/>
              </a:bodyPr>
              <a:lstStyle/>
              <a:p>
                <a:endParaRPr lang="en-US"/>
              </a:p>
            </p:txBody>
          </p:sp>
        </p:grpSp>
        <p:sp>
          <p:nvSpPr>
            <p:cNvPr id="38978" name="AutoShape 64"/>
            <p:cNvSpPr>
              <a:spLocks noChangeArrowheads="1"/>
            </p:cNvSpPr>
            <p:nvPr/>
          </p:nvSpPr>
          <p:spPr bwMode="auto">
            <a:xfrm rot="-5400000">
              <a:off x="2381" y="2599"/>
              <a:ext cx="738" cy="65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8979" name="Freeform 65"/>
            <p:cNvSpPr>
              <a:spLocks/>
            </p:cNvSpPr>
            <p:nvPr/>
          </p:nvSpPr>
          <p:spPr bwMode="auto">
            <a:xfrm>
              <a:off x="2505" y="2594"/>
              <a:ext cx="161" cy="20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8980" name="Freeform 66"/>
            <p:cNvSpPr>
              <a:spLocks/>
            </p:cNvSpPr>
            <p:nvPr/>
          </p:nvSpPr>
          <p:spPr bwMode="auto">
            <a:xfrm>
              <a:off x="2505" y="2827"/>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8981" name="Freeform 67"/>
            <p:cNvSpPr>
              <a:spLocks/>
            </p:cNvSpPr>
            <p:nvPr/>
          </p:nvSpPr>
          <p:spPr bwMode="auto">
            <a:xfrm>
              <a:off x="2505" y="3060"/>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38920" name="Group 68"/>
          <p:cNvGrpSpPr>
            <a:grpSpLocks/>
          </p:cNvGrpSpPr>
          <p:nvPr/>
        </p:nvGrpSpPr>
        <p:grpSpPr bwMode="auto">
          <a:xfrm>
            <a:off x="2303463" y="4332288"/>
            <a:ext cx="2009775" cy="1714500"/>
            <a:chOff x="471" y="3055"/>
            <a:chExt cx="1266" cy="1080"/>
          </a:xfrm>
        </p:grpSpPr>
        <p:sp>
          <p:nvSpPr>
            <p:cNvPr id="38975" name="Text Box 69"/>
            <p:cNvSpPr txBox="1">
              <a:spLocks noChangeArrowheads="1"/>
            </p:cNvSpPr>
            <p:nvPr/>
          </p:nvSpPr>
          <p:spPr bwMode="auto">
            <a:xfrm>
              <a:off x="471" y="3751"/>
              <a:ext cx="126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Coverage</a:t>
              </a:r>
              <a:br>
                <a:rPr lang="en-US"/>
              </a:br>
              <a:r>
                <a:rPr lang="en-US"/>
                <a:t>Pattern</a:t>
              </a:r>
            </a:p>
          </p:txBody>
        </p:sp>
        <p:sp>
          <p:nvSpPr>
            <p:cNvPr id="38976" name="Freeform 70"/>
            <p:cNvSpPr>
              <a:spLocks/>
            </p:cNvSpPr>
            <p:nvPr/>
          </p:nvSpPr>
          <p:spPr bwMode="auto">
            <a:xfrm>
              <a:off x="833" y="3055"/>
              <a:ext cx="563" cy="723"/>
            </a:xfrm>
            <a:custGeom>
              <a:avLst/>
              <a:gdLst>
                <a:gd name="T0" fmla="*/ 7 w 1052"/>
                <a:gd name="T1" fmla="*/ 17 h 1352"/>
                <a:gd name="T2" fmla="*/ 4 w 1052"/>
                <a:gd name="T3" fmla="*/ 14 h 1352"/>
                <a:gd name="T4" fmla="*/ 2 w 1052"/>
                <a:gd name="T5" fmla="*/ 11 h 1352"/>
                <a:gd name="T6" fmla="*/ 1 w 1052"/>
                <a:gd name="T7" fmla="*/ 7 h 1352"/>
                <a:gd name="T8" fmla="*/ 0 w 1052"/>
                <a:gd name="T9" fmla="*/ 4 h 1352"/>
                <a:gd name="T10" fmla="*/ 0 w 1052"/>
                <a:gd name="T11" fmla="*/ 1 h 1352"/>
                <a:gd name="T12" fmla="*/ 2 w 1052"/>
                <a:gd name="T13" fmla="*/ 2 h 1352"/>
                <a:gd name="T14" fmla="*/ 3 w 1052"/>
                <a:gd name="T15" fmla="*/ 2 h 1352"/>
                <a:gd name="T16" fmla="*/ 5 w 1052"/>
                <a:gd name="T17" fmla="*/ 1 h 1352"/>
                <a:gd name="T18" fmla="*/ 7 w 1052"/>
                <a:gd name="T19" fmla="*/ 0 h 1352"/>
                <a:gd name="T20" fmla="*/ 8 w 1052"/>
                <a:gd name="T21" fmla="*/ 1 h 1352"/>
                <a:gd name="T22" fmla="*/ 10 w 1052"/>
                <a:gd name="T23" fmla="*/ 2 h 1352"/>
                <a:gd name="T24" fmla="*/ 13 w 1052"/>
                <a:gd name="T25" fmla="*/ 1 h 1352"/>
                <a:gd name="T26" fmla="*/ 13 w 1052"/>
                <a:gd name="T27" fmla="*/ 7 h 1352"/>
                <a:gd name="T28" fmla="*/ 13 w 1052"/>
                <a:gd name="T29" fmla="*/ 10 h 1352"/>
                <a:gd name="T30" fmla="*/ 11 w 1052"/>
                <a:gd name="T31" fmla="*/ 13 h 1352"/>
                <a:gd name="T32" fmla="*/ 9 w 1052"/>
                <a:gd name="T33" fmla="*/ 16 h 1352"/>
                <a:gd name="T34" fmla="*/ 7 w 1052"/>
                <a:gd name="T35" fmla="*/ 1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rgbClr val="FF0000"/>
              </a:solidFill>
              <a:prstDash val="sysDot"/>
              <a:round/>
              <a:headEnd/>
              <a:tailEnd/>
            </a:ln>
          </p:spPr>
          <p:txBody>
            <a:bodyPr lIns="0" tIns="0" rIns="0" bIns="0" anchor="ctr">
              <a:spAutoFit/>
            </a:bodyPr>
            <a:lstStyle/>
            <a:p>
              <a:endParaRPr lang="en-US"/>
            </a:p>
          </p:txBody>
        </p:sp>
      </p:grpSp>
      <p:sp>
        <p:nvSpPr>
          <p:cNvPr id="38921" name="Text Box 71"/>
          <p:cNvSpPr txBox="1">
            <a:spLocks noChangeArrowheads="1"/>
          </p:cNvSpPr>
          <p:nvPr/>
        </p:nvSpPr>
        <p:spPr bwMode="auto">
          <a:xfrm>
            <a:off x="4613275" y="5508625"/>
            <a:ext cx="4197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9900"/>
                </a:solidFill>
              </a:rPr>
              <a:t>CoverageTerm Patterns, CovTerm Options and Packages</a:t>
            </a:r>
          </a:p>
        </p:txBody>
      </p:sp>
      <p:grpSp>
        <p:nvGrpSpPr>
          <p:cNvPr id="38922" name="Group 72"/>
          <p:cNvGrpSpPr>
            <a:grpSpLocks/>
          </p:cNvGrpSpPr>
          <p:nvPr/>
        </p:nvGrpSpPr>
        <p:grpSpPr bwMode="auto">
          <a:xfrm>
            <a:off x="5165725" y="4332288"/>
            <a:ext cx="947738" cy="1177925"/>
            <a:chOff x="3515" y="1804"/>
            <a:chExt cx="458" cy="569"/>
          </a:xfrm>
        </p:grpSpPr>
        <p:sp>
          <p:nvSpPr>
            <p:cNvPr id="38957" name="Freeform 73"/>
            <p:cNvSpPr>
              <a:spLocks/>
            </p:cNvSpPr>
            <p:nvPr/>
          </p:nvSpPr>
          <p:spPr bwMode="auto">
            <a:xfrm>
              <a:off x="3568" y="1849"/>
              <a:ext cx="405" cy="520"/>
            </a:xfrm>
            <a:custGeom>
              <a:avLst/>
              <a:gdLst>
                <a:gd name="T0" fmla="*/ 1 w 1052"/>
                <a:gd name="T1" fmla="*/ 2 h 1352"/>
                <a:gd name="T2" fmla="*/ 0 w 1052"/>
                <a:gd name="T3" fmla="*/ 2 h 1352"/>
                <a:gd name="T4" fmla="*/ 0 w 1052"/>
                <a:gd name="T5" fmla="*/ 1 h 1352"/>
                <a:gd name="T6" fmla="*/ 0 w 1052"/>
                <a:gd name="T7" fmla="*/ 1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1 w 1052"/>
                <a:gd name="T19" fmla="*/ 0 h 1352"/>
                <a:gd name="T20" fmla="*/ 1 w 1052"/>
                <a:gd name="T21" fmla="*/ 0 h 1352"/>
                <a:gd name="T22" fmla="*/ 1 w 1052"/>
                <a:gd name="T23" fmla="*/ 0 h 1352"/>
                <a:gd name="T24" fmla="*/ 1 w 1052"/>
                <a:gd name="T25" fmla="*/ 0 h 1352"/>
                <a:gd name="T26" fmla="*/ 1 w 1052"/>
                <a:gd name="T27" fmla="*/ 1 h 1352"/>
                <a:gd name="T28" fmla="*/ 1 w 1052"/>
                <a:gd name="T29" fmla="*/ 1 h 1352"/>
                <a:gd name="T30" fmla="*/ 1 w 1052"/>
                <a:gd name="T31" fmla="*/ 1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chemeClr val="bg1"/>
              </a:solidFill>
              <a:prstDash val="sysDot"/>
              <a:round/>
              <a:headEnd/>
              <a:tailEnd/>
            </a:ln>
          </p:spPr>
          <p:txBody>
            <a:bodyPr lIns="0" tIns="0" rIns="0" bIns="0" anchor="ctr">
              <a:spAutoFit/>
            </a:bodyPr>
            <a:lstStyle/>
            <a:p>
              <a:endParaRPr lang="en-US"/>
            </a:p>
          </p:txBody>
        </p:sp>
        <p:sp>
          <p:nvSpPr>
            <p:cNvPr id="38958" name="Freeform 74"/>
            <p:cNvSpPr>
              <a:spLocks/>
            </p:cNvSpPr>
            <p:nvPr/>
          </p:nvSpPr>
          <p:spPr bwMode="auto">
            <a:xfrm>
              <a:off x="3515" y="1804"/>
              <a:ext cx="129" cy="569"/>
            </a:xfrm>
            <a:custGeom>
              <a:avLst/>
              <a:gdLst>
                <a:gd name="T0" fmla="*/ 1 w 253"/>
                <a:gd name="T1" fmla="*/ 0 h 2449"/>
                <a:gd name="T2" fmla="*/ 2 w 253"/>
                <a:gd name="T3" fmla="*/ 0 h 2449"/>
                <a:gd name="T4" fmla="*/ 2 w 253"/>
                <a:gd name="T5" fmla="*/ 0 h 2449"/>
                <a:gd name="T6" fmla="*/ 3 w 253"/>
                <a:gd name="T7" fmla="*/ 0 h 2449"/>
                <a:gd name="T8" fmla="*/ 3 w 253"/>
                <a:gd name="T9" fmla="*/ 0 h 2449"/>
                <a:gd name="T10" fmla="*/ 3 w 253"/>
                <a:gd name="T11" fmla="*/ 0 h 2449"/>
                <a:gd name="T12" fmla="*/ 1 w 253"/>
                <a:gd name="T13" fmla="*/ 0 h 2449"/>
                <a:gd name="T14" fmla="*/ 1 w 253"/>
                <a:gd name="T15" fmla="*/ 0 h 2449"/>
                <a:gd name="T16" fmla="*/ 0 w 253"/>
                <a:gd name="T17" fmla="*/ 0 h 2449"/>
                <a:gd name="T18" fmla="*/ 1 w 253"/>
                <a:gd name="T19" fmla="*/ 0 h 2449"/>
                <a:gd name="T20" fmla="*/ 1 w 253"/>
                <a:gd name="T21" fmla="*/ 0 h 24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3"/>
                <a:gd name="T34" fmla="*/ 0 h 2449"/>
                <a:gd name="T35" fmla="*/ 253 w 253"/>
                <a:gd name="T36" fmla="*/ 2449 h 24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3" h="2449">
                  <a:moveTo>
                    <a:pt x="2" y="0"/>
                  </a:moveTo>
                  <a:lnTo>
                    <a:pt x="236" y="0"/>
                  </a:lnTo>
                  <a:lnTo>
                    <a:pt x="236" y="428"/>
                  </a:lnTo>
                  <a:lnTo>
                    <a:pt x="245" y="996"/>
                  </a:lnTo>
                  <a:lnTo>
                    <a:pt x="253" y="1812"/>
                  </a:lnTo>
                  <a:lnTo>
                    <a:pt x="249" y="2449"/>
                  </a:lnTo>
                  <a:lnTo>
                    <a:pt x="19" y="2449"/>
                  </a:lnTo>
                  <a:lnTo>
                    <a:pt x="15" y="1772"/>
                  </a:lnTo>
                  <a:lnTo>
                    <a:pt x="0" y="1055"/>
                  </a:lnTo>
                  <a:lnTo>
                    <a:pt x="2" y="0"/>
                  </a:lnTo>
                  <a:close/>
                </a:path>
              </a:pathLst>
            </a:custGeom>
            <a:solidFill>
              <a:schemeClr val="tx1"/>
            </a:solidFill>
            <a:ln w="12700">
              <a:solidFill>
                <a:srgbClr val="CC9900"/>
              </a:solidFill>
              <a:round/>
              <a:headEnd/>
              <a:tailEnd/>
            </a:ln>
          </p:spPr>
          <p:txBody>
            <a:bodyPr/>
            <a:lstStyle/>
            <a:p>
              <a:endParaRPr lang="en-US"/>
            </a:p>
          </p:txBody>
        </p:sp>
        <p:sp>
          <p:nvSpPr>
            <p:cNvPr id="38959" name="Freeform 75"/>
            <p:cNvSpPr>
              <a:spLocks/>
            </p:cNvSpPr>
            <p:nvPr/>
          </p:nvSpPr>
          <p:spPr bwMode="auto">
            <a:xfrm>
              <a:off x="3613" y="2289"/>
              <a:ext cx="24" cy="17"/>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CC9900"/>
            </a:solidFill>
            <a:ln w="12700">
              <a:solidFill>
                <a:srgbClr val="CC9900"/>
              </a:solidFill>
              <a:round/>
              <a:headEnd/>
              <a:tailEnd/>
            </a:ln>
          </p:spPr>
          <p:txBody>
            <a:bodyPr/>
            <a:lstStyle/>
            <a:p>
              <a:endParaRPr lang="en-US"/>
            </a:p>
          </p:txBody>
        </p:sp>
        <p:sp>
          <p:nvSpPr>
            <p:cNvPr id="38960" name="Freeform 76"/>
            <p:cNvSpPr>
              <a:spLocks/>
            </p:cNvSpPr>
            <p:nvPr/>
          </p:nvSpPr>
          <p:spPr bwMode="auto">
            <a:xfrm>
              <a:off x="3593" y="2260"/>
              <a:ext cx="44" cy="14"/>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CC9900"/>
            </a:solidFill>
            <a:ln w="12700">
              <a:solidFill>
                <a:srgbClr val="CC9900"/>
              </a:solidFill>
              <a:round/>
              <a:headEnd/>
              <a:tailEnd/>
            </a:ln>
          </p:spPr>
          <p:txBody>
            <a:bodyPr/>
            <a:lstStyle/>
            <a:p>
              <a:endParaRPr lang="en-US"/>
            </a:p>
          </p:txBody>
        </p:sp>
        <p:sp>
          <p:nvSpPr>
            <p:cNvPr id="38961" name="Freeform 77"/>
            <p:cNvSpPr>
              <a:spLocks/>
            </p:cNvSpPr>
            <p:nvPr/>
          </p:nvSpPr>
          <p:spPr bwMode="auto">
            <a:xfrm>
              <a:off x="3613" y="2223"/>
              <a:ext cx="24" cy="1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5"/>
                  </a:lnTo>
                  <a:lnTo>
                    <a:pt x="0" y="2"/>
                  </a:lnTo>
                  <a:lnTo>
                    <a:pt x="78" y="0"/>
                  </a:lnTo>
                  <a:lnTo>
                    <a:pt x="67" y="59"/>
                  </a:lnTo>
                  <a:close/>
                </a:path>
              </a:pathLst>
            </a:custGeom>
            <a:solidFill>
              <a:srgbClr val="CC9900"/>
            </a:solidFill>
            <a:ln w="12700">
              <a:solidFill>
                <a:srgbClr val="CC9900"/>
              </a:solidFill>
              <a:round/>
              <a:headEnd/>
              <a:tailEnd/>
            </a:ln>
          </p:spPr>
          <p:txBody>
            <a:bodyPr/>
            <a:lstStyle/>
            <a:p>
              <a:endParaRPr lang="en-US"/>
            </a:p>
          </p:txBody>
        </p:sp>
        <p:sp>
          <p:nvSpPr>
            <p:cNvPr id="38962" name="Freeform 78"/>
            <p:cNvSpPr>
              <a:spLocks/>
            </p:cNvSpPr>
            <p:nvPr/>
          </p:nvSpPr>
          <p:spPr bwMode="auto">
            <a:xfrm>
              <a:off x="3593" y="2194"/>
              <a:ext cx="44" cy="14"/>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CC9900"/>
            </a:solidFill>
            <a:ln w="12700">
              <a:solidFill>
                <a:srgbClr val="CC9900"/>
              </a:solidFill>
              <a:round/>
              <a:headEnd/>
              <a:tailEnd/>
            </a:ln>
          </p:spPr>
          <p:txBody>
            <a:bodyPr/>
            <a:lstStyle/>
            <a:p>
              <a:endParaRPr lang="en-US"/>
            </a:p>
          </p:txBody>
        </p:sp>
        <p:sp>
          <p:nvSpPr>
            <p:cNvPr id="38963" name="Freeform 79"/>
            <p:cNvSpPr>
              <a:spLocks/>
            </p:cNvSpPr>
            <p:nvPr/>
          </p:nvSpPr>
          <p:spPr bwMode="auto">
            <a:xfrm>
              <a:off x="3612" y="2157"/>
              <a:ext cx="25" cy="1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CC9900"/>
            </a:solidFill>
            <a:ln w="12700">
              <a:solidFill>
                <a:srgbClr val="CC9900"/>
              </a:solidFill>
              <a:round/>
              <a:headEnd/>
              <a:tailEnd/>
            </a:ln>
          </p:spPr>
          <p:txBody>
            <a:bodyPr/>
            <a:lstStyle/>
            <a:p>
              <a:endParaRPr lang="en-US"/>
            </a:p>
          </p:txBody>
        </p:sp>
        <p:sp>
          <p:nvSpPr>
            <p:cNvPr id="38964" name="Freeform 80"/>
            <p:cNvSpPr>
              <a:spLocks/>
            </p:cNvSpPr>
            <p:nvPr/>
          </p:nvSpPr>
          <p:spPr bwMode="auto">
            <a:xfrm>
              <a:off x="3593" y="2129"/>
              <a:ext cx="44" cy="14"/>
            </a:xfrm>
            <a:custGeom>
              <a:avLst/>
              <a:gdLst>
                <a:gd name="T0" fmla="*/ 0 w 139"/>
                <a:gd name="T1" fmla="*/ 0 h 46"/>
                <a:gd name="T2" fmla="*/ 0 w 139"/>
                <a:gd name="T3" fmla="*/ 0 h 46"/>
                <a:gd name="T4" fmla="*/ 0 w 139"/>
                <a:gd name="T5" fmla="*/ 0 h 46"/>
                <a:gd name="T6" fmla="*/ 0 w 139"/>
                <a:gd name="T7" fmla="*/ 0 h 46"/>
                <a:gd name="T8" fmla="*/ 0 w 139"/>
                <a:gd name="T9" fmla="*/ 0 h 46"/>
                <a:gd name="T10" fmla="*/ 0 w 139"/>
                <a:gd name="T11" fmla="*/ 0 h 46"/>
                <a:gd name="T12" fmla="*/ 0 60000 65536"/>
                <a:gd name="T13" fmla="*/ 0 60000 65536"/>
                <a:gd name="T14" fmla="*/ 0 60000 65536"/>
                <a:gd name="T15" fmla="*/ 0 60000 65536"/>
                <a:gd name="T16" fmla="*/ 0 60000 65536"/>
                <a:gd name="T17" fmla="*/ 0 60000 65536"/>
                <a:gd name="T18" fmla="*/ 0 w 139"/>
                <a:gd name="T19" fmla="*/ 0 h 46"/>
                <a:gd name="T20" fmla="*/ 139 w 139"/>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139" h="46">
                  <a:moveTo>
                    <a:pt x="135" y="46"/>
                  </a:moveTo>
                  <a:lnTo>
                    <a:pt x="0" y="46"/>
                  </a:lnTo>
                  <a:lnTo>
                    <a:pt x="0" y="0"/>
                  </a:lnTo>
                  <a:lnTo>
                    <a:pt x="139" y="0"/>
                  </a:lnTo>
                  <a:lnTo>
                    <a:pt x="135" y="46"/>
                  </a:lnTo>
                  <a:close/>
                </a:path>
              </a:pathLst>
            </a:custGeom>
            <a:solidFill>
              <a:srgbClr val="CC9900"/>
            </a:solidFill>
            <a:ln w="12700">
              <a:solidFill>
                <a:srgbClr val="CC9900"/>
              </a:solidFill>
              <a:round/>
              <a:headEnd/>
              <a:tailEnd/>
            </a:ln>
          </p:spPr>
          <p:txBody>
            <a:bodyPr/>
            <a:lstStyle/>
            <a:p>
              <a:endParaRPr lang="en-US"/>
            </a:p>
          </p:txBody>
        </p:sp>
        <p:sp>
          <p:nvSpPr>
            <p:cNvPr id="38965" name="Freeform 81"/>
            <p:cNvSpPr>
              <a:spLocks/>
            </p:cNvSpPr>
            <p:nvPr/>
          </p:nvSpPr>
          <p:spPr bwMode="auto">
            <a:xfrm>
              <a:off x="3612" y="2092"/>
              <a:ext cx="25" cy="20"/>
            </a:xfrm>
            <a:custGeom>
              <a:avLst/>
              <a:gdLst>
                <a:gd name="T0" fmla="*/ 0 w 78"/>
                <a:gd name="T1" fmla="*/ 0 h 61"/>
                <a:gd name="T2" fmla="*/ 0 w 78"/>
                <a:gd name="T3" fmla="*/ 0 h 61"/>
                <a:gd name="T4" fmla="*/ 0 w 78"/>
                <a:gd name="T5" fmla="*/ 0 h 61"/>
                <a:gd name="T6" fmla="*/ 0 w 78"/>
                <a:gd name="T7" fmla="*/ 0 h 61"/>
                <a:gd name="T8" fmla="*/ 0 w 78"/>
                <a:gd name="T9" fmla="*/ 0 h 61"/>
                <a:gd name="T10" fmla="*/ 0 w 78"/>
                <a:gd name="T11" fmla="*/ 0 h 61"/>
                <a:gd name="T12" fmla="*/ 0 60000 65536"/>
                <a:gd name="T13" fmla="*/ 0 60000 65536"/>
                <a:gd name="T14" fmla="*/ 0 60000 65536"/>
                <a:gd name="T15" fmla="*/ 0 60000 65536"/>
                <a:gd name="T16" fmla="*/ 0 60000 65536"/>
                <a:gd name="T17" fmla="*/ 0 60000 65536"/>
                <a:gd name="T18" fmla="*/ 0 w 78"/>
                <a:gd name="T19" fmla="*/ 0 h 61"/>
                <a:gd name="T20" fmla="*/ 78 w 78"/>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8" h="61">
                  <a:moveTo>
                    <a:pt x="70" y="61"/>
                  </a:moveTo>
                  <a:lnTo>
                    <a:pt x="2" y="57"/>
                  </a:lnTo>
                  <a:lnTo>
                    <a:pt x="0" y="2"/>
                  </a:lnTo>
                  <a:lnTo>
                    <a:pt x="78" y="0"/>
                  </a:lnTo>
                  <a:lnTo>
                    <a:pt x="70" y="61"/>
                  </a:lnTo>
                  <a:close/>
                </a:path>
              </a:pathLst>
            </a:custGeom>
            <a:solidFill>
              <a:srgbClr val="CC9900"/>
            </a:solidFill>
            <a:ln w="12700">
              <a:solidFill>
                <a:srgbClr val="CC9900"/>
              </a:solidFill>
              <a:round/>
              <a:headEnd/>
              <a:tailEnd/>
            </a:ln>
          </p:spPr>
          <p:txBody>
            <a:bodyPr/>
            <a:lstStyle/>
            <a:p>
              <a:endParaRPr lang="en-US"/>
            </a:p>
          </p:txBody>
        </p:sp>
        <p:sp>
          <p:nvSpPr>
            <p:cNvPr id="38966" name="Freeform 82"/>
            <p:cNvSpPr>
              <a:spLocks/>
            </p:cNvSpPr>
            <p:nvPr/>
          </p:nvSpPr>
          <p:spPr bwMode="auto">
            <a:xfrm>
              <a:off x="3593" y="2064"/>
              <a:ext cx="44" cy="14"/>
            </a:xfrm>
            <a:custGeom>
              <a:avLst/>
              <a:gdLst>
                <a:gd name="T0" fmla="*/ 0 w 139"/>
                <a:gd name="T1" fmla="*/ 0 h 44"/>
                <a:gd name="T2" fmla="*/ 0 w 139"/>
                <a:gd name="T3" fmla="*/ 0 h 44"/>
                <a:gd name="T4" fmla="*/ 0 w 139"/>
                <a:gd name="T5" fmla="*/ 0 h 44"/>
                <a:gd name="T6" fmla="*/ 0 w 139"/>
                <a:gd name="T7" fmla="*/ 0 h 44"/>
                <a:gd name="T8" fmla="*/ 0 w 139"/>
                <a:gd name="T9" fmla="*/ 0 h 44"/>
                <a:gd name="T10" fmla="*/ 0 w 139"/>
                <a:gd name="T11" fmla="*/ 0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CC9900"/>
            </a:solidFill>
            <a:ln w="12700">
              <a:solidFill>
                <a:srgbClr val="CC9900"/>
              </a:solidFill>
              <a:round/>
              <a:headEnd/>
              <a:tailEnd/>
            </a:ln>
          </p:spPr>
          <p:txBody>
            <a:bodyPr/>
            <a:lstStyle/>
            <a:p>
              <a:endParaRPr lang="en-US"/>
            </a:p>
          </p:txBody>
        </p:sp>
        <p:sp>
          <p:nvSpPr>
            <p:cNvPr id="38967" name="Freeform 83"/>
            <p:cNvSpPr>
              <a:spLocks/>
            </p:cNvSpPr>
            <p:nvPr/>
          </p:nvSpPr>
          <p:spPr bwMode="auto">
            <a:xfrm>
              <a:off x="3613" y="2027"/>
              <a:ext cx="24" cy="18"/>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CC9900"/>
            </a:solidFill>
            <a:ln w="12700">
              <a:solidFill>
                <a:srgbClr val="CC9900"/>
              </a:solidFill>
              <a:round/>
              <a:headEnd/>
              <a:tailEnd/>
            </a:ln>
          </p:spPr>
          <p:txBody>
            <a:bodyPr/>
            <a:lstStyle/>
            <a:p>
              <a:endParaRPr lang="en-US"/>
            </a:p>
          </p:txBody>
        </p:sp>
        <p:sp>
          <p:nvSpPr>
            <p:cNvPr id="38968" name="Freeform 84"/>
            <p:cNvSpPr>
              <a:spLocks/>
            </p:cNvSpPr>
            <p:nvPr/>
          </p:nvSpPr>
          <p:spPr bwMode="auto">
            <a:xfrm>
              <a:off x="3593" y="1999"/>
              <a:ext cx="44" cy="13"/>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CC9900"/>
            </a:solidFill>
            <a:ln w="12700">
              <a:solidFill>
                <a:srgbClr val="CC9900"/>
              </a:solidFill>
              <a:round/>
              <a:headEnd/>
              <a:tailEnd/>
            </a:ln>
          </p:spPr>
          <p:txBody>
            <a:bodyPr/>
            <a:lstStyle/>
            <a:p>
              <a:endParaRPr lang="en-US"/>
            </a:p>
          </p:txBody>
        </p:sp>
        <p:sp>
          <p:nvSpPr>
            <p:cNvPr id="38969" name="Freeform 85"/>
            <p:cNvSpPr>
              <a:spLocks/>
            </p:cNvSpPr>
            <p:nvPr/>
          </p:nvSpPr>
          <p:spPr bwMode="auto">
            <a:xfrm>
              <a:off x="3613" y="1961"/>
              <a:ext cx="24" cy="20"/>
            </a:xfrm>
            <a:custGeom>
              <a:avLst/>
              <a:gdLst>
                <a:gd name="T0" fmla="*/ 0 w 76"/>
                <a:gd name="T1" fmla="*/ 0 h 59"/>
                <a:gd name="T2" fmla="*/ 0 w 76"/>
                <a:gd name="T3" fmla="*/ 0 h 59"/>
                <a:gd name="T4" fmla="*/ 0 w 76"/>
                <a:gd name="T5" fmla="*/ 0 h 59"/>
                <a:gd name="T6" fmla="*/ 0 w 76"/>
                <a:gd name="T7" fmla="*/ 0 h 59"/>
                <a:gd name="T8" fmla="*/ 0 w 76"/>
                <a:gd name="T9" fmla="*/ 0 h 59"/>
                <a:gd name="T10" fmla="*/ 0 w 76"/>
                <a:gd name="T11" fmla="*/ 0 h 59"/>
                <a:gd name="T12" fmla="*/ 0 60000 65536"/>
                <a:gd name="T13" fmla="*/ 0 60000 65536"/>
                <a:gd name="T14" fmla="*/ 0 60000 65536"/>
                <a:gd name="T15" fmla="*/ 0 60000 65536"/>
                <a:gd name="T16" fmla="*/ 0 60000 65536"/>
                <a:gd name="T17" fmla="*/ 0 60000 65536"/>
                <a:gd name="T18" fmla="*/ 0 w 76"/>
                <a:gd name="T19" fmla="*/ 0 h 59"/>
                <a:gd name="T20" fmla="*/ 76 w 76"/>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6" h="59">
                  <a:moveTo>
                    <a:pt x="67" y="59"/>
                  </a:moveTo>
                  <a:lnTo>
                    <a:pt x="2" y="57"/>
                  </a:lnTo>
                  <a:lnTo>
                    <a:pt x="0" y="2"/>
                  </a:lnTo>
                  <a:lnTo>
                    <a:pt x="76" y="0"/>
                  </a:lnTo>
                  <a:lnTo>
                    <a:pt x="67" y="59"/>
                  </a:lnTo>
                  <a:close/>
                </a:path>
              </a:pathLst>
            </a:custGeom>
            <a:solidFill>
              <a:srgbClr val="CC9900"/>
            </a:solidFill>
            <a:ln w="12700">
              <a:solidFill>
                <a:srgbClr val="CC9900"/>
              </a:solidFill>
              <a:round/>
              <a:headEnd/>
              <a:tailEnd/>
            </a:ln>
          </p:spPr>
          <p:txBody>
            <a:bodyPr/>
            <a:lstStyle/>
            <a:p>
              <a:endParaRPr lang="en-US"/>
            </a:p>
          </p:txBody>
        </p:sp>
        <p:sp>
          <p:nvSpPr>
            <p:cNvPr id="38970" name="Freeform 86"/>
            <p:cNvSpPr>
              <a:spLocks/>
            </p:cNvSpPr>
            <p:nvPr/>
          </p:nvSpPr>
          <p:spPr bwMode="auto">
            <a:xfrm>
              <a:off x="3593" y="1934"/>
              <a:ext cx="44" cy="14"/>
            </a:xfrm>
            <a:custGeom>
              <a:avLst/>
              <a:gdLst>
                <a:gd name="T0" fmla="*/ 0 w 140"/>
                <a:gd name="T1" fmla="*/ 0 h 44"/>
                <a:gd name="T2" fmla="*/ 0 w 140"/>
                <a:gd name="T3" fmla="*/ 0 h 44"/>
                <a:gd name="T4" fmla="*/ 0 w 140"/>
                <a:gd name="T5" fmla="*/ 0 h 44"/>
                <a:gd name="T6" fmla="*/ 0 w 140"/>
                <a:gd name="T7" fmla="*/ 0 h 44"/>
                <a:gd name="T8" fmla="*/ 0 w 140"/>
                <a:gd name="T9" fmla="*/ 0 h 44"/>
                <a:gd name="T10" fmla="*/ 0 w 140"/>
                <a:gd name="T11" fmla="*/ 0 h 44"/>
                <a:gd name="T12" fmla="*/ 0 60000 65536"/>
                <a:gd name="T13" fmla="*/ 0 60000 65536"/>
                <a:gd name="T14" fmla="*/ 0 60000 65536"/>
                <a:gd name="T15" fmla="*/ 0 60000 65536"/>
                <a:gd name="T16" fmla="*/ 0 60000 65536"/>
                <a:gd name="T17" fmla="*/ 0 60000 65536"/>
                <a:gd name="T18" fmla="*/ 0 w 140"/>
                <a:gd name="T19" fmla="*/ 0 h 44"/>
                <a:gd name="T20" fmla="*/ 140 w 140"/>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0" h="44">
                  <a:moveTo>
                    <a:pt x="136" y="44"/>
                  </a:moveTo>
                  <a:lnTo>
                    <a:pt x="1" y="44"/>
                  </a:lnTo>
                  <a:lnTo>
                    <a:pt x="0" y="0"/>
                  </a:lnTo>
                  <a:lnTo>
                    <a:pt x="140" y="0"/>
                  </a:lnTo>
                  <a:lnTo>
                    <a:pt x="136" y="44"/>
                  </a:lnTo>
                  <a:close/>
                </a:path>
              </a:pathLst>
            </a:custGeom>
            <a:solidFill>
              <a:srgbClr val="CC9900"/>
            </a:solidFill>
            <a:ln w="12700">
              <a:solidFill>
                <a:srgbClr val="CC9900"/>
              </a:solidFill>
              <a:round/>
              <a:headEnd/>
              <a:tailEnd/>
            </a:ln>
          </p:spPr>
          <p:txBody>
            <a:bodyPr/>
            <a:lstStyle/>
            <a:p>
              <a:endParaRPr lang="en-US"/>
            </a:p>
          </p:txBody>
        </p:sp>
        <p:sp>
          <p:nvSpPr>
            <p:cNvPr id="38971" name="Freeform 87"/>
            <p:cNvSpPr>
              <a:spLocks/>
            </p:cNvSpPr>
            <p:nvPr/>
          </p:nvSpPr>
          <p:spPr bwMode="auto">
            <a:xfrm>
              <a:off x="3614" y="1831"/>
              <a:ext cx="23" cy="1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CC9900"/>
            </a:solidFill>
            <a:ln w="12700">
              <a:solidFill>
                <a:srgbClr val="CC9900"/>
              </a:solidFill>
              <a:round/>
              <a:headEnd/>
              <a:tailEnd/>
            </a:ln>
          </p:spPr>
          <p:txBody>
            <a:bodyPr/>
            <a:lstStyle/>
            <a:p>
              <a:endParaRPr lang="en-US"/>
            </a:p>
          </p:txBody>
        </p:sp>
        <p:sp>
          <p:nvSpPr>
            <p:cNvPr id="38972" name="Freeform 88"/>
            <p:cNvSpPr>
              <a:spLocks/>
            </p:cNvSpPr>
            <p:nvPr/>
          </p:nvSpPr>
          <p:spPr bwMode="auto">
            <a:xfrm>
              <a:off x="3613" y="1897"/>
              <a:ext cx="24" cy="18"/>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8" y="57"/>
                  </a:moveTo>
                  <a:lnTo>
                    <a:pt x="1" y="56"/>
                  </a:lnTo>
                  <a:lnTo>
                    <a:pt x="0" y="2"/>
                  </a:lnTo>
                  <a:lnTo>
                    <a:pt x="76" y="0"/>
                  </a:lnTo>
                  <a:lnTo>
                    <a:pt x="68" y="57"/>
                  </a:lnTo>
                  <a:close/>
                </a:path>
              </a:pathLst>
            </a:custGeom>
            <a:solidFill>
              <a:srgbClr val="CC9900"/>
            </a:solidFill>
            <a:ln w="12700">
              <a:solidFill>
                <a:srgbClr val="CC9900"/>
              </a:solidFill>
              <a:round/>
              <a:headEnd/>
              <a:tailEnd/>
            </a:ln>
          </p:spPr>
          <p:txBody>
            <a:bodyPr/>
            <a:lstStyle/>
            <a:p>
              <a:endParaRPr lang="en-US"/>
            </a:p>
          </p:txBody>
        </p:sp>
        <p:sp>
          <p:nvSpPr>
            <p:cNvPr id="38973" name="Freeform 89"/>
            <p:cNvSpPr>
              <a:spLocks/>
            </p:cNvSpPr>
            <p:nvPr/>
          </p:nvSpPr>
          <p:spPr bwMode="auto">
            <a:xfrm>
              <a:off x="3593" y="1869"/>
              <a:ext cx="44" cy="13"/>
            </a:xfrm>
            <a:custGeom>
              <a:avLst/>
              <a:gdLst>
                <a:gd name="T0" fmla="*/ 0 w 138"/>
                <a:gd name="T1" fmla="*/ 0 h 44"/>
                <a:gd name="T2" fmla="*/ 0 w 138"/>
                <a:gd name="T3" fmla="*/ 0 h 44"/>
                <a:gd name="T4" fmla="*/ 0 w 138"/>
                <a:gd name="T5" fmla="*/ 0 h 44"/>
                <a:gd name="T6" fmla="*/ 0 w 138"/>
                <a:gd name="T7" fmla="*/ 0 h 44"/>
                <a:gd name="T8" fmla="*/ 0 w 138"/>
                <a:gd name="T9" fmla="*/ 0 h 44"/>
                <a:gd name="T10" fmla="*/ 0 w 138"/>
                <a:gd name="T11" fmla="*/ 0 h 44"/>
                <a:gd name="T12" fmla="*/ 0 60000 65536"/>
                <a:gd name="T13" fmla="*/ 0 60000 65536"/>
                <a:gd name="T14" fmla="*/ 0 60000 65536"/>
                <a:gd name="T15" fmla="*/ 0 60000 65536"/>
                <a:gd name="T16" fmla="*/ 0 60000 65536"/>
                <a:gd name="T17" fmla="*/ 0 60000 65536"/>
                <a:gd name="T18" fmla="*/ 0 w 138"/>
                <a:gd name="T19" fmla="*/ 0 h 44"/>
                <a:gd name="T20" fmla="*/ 138 w 138"/>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8" h="44">
                  <a:moveTo>
                    <a:pt x="135" y="44"/>
                  </a:moveTo>
                  <a:lnTo>
                    <a:pt x="0" y="44"/>
                  </a:lnTo>
                  <a:lnTo>
                    <a:pt x="0" y="0"/>
                  </a:lnTo>
                  <a:lnTo>
                    <a:pt x="138" y="0"/>
                  </a:lnTo>
                  <a:lnTo>
                    <a:pt x="135" y="44"/>
                  </a:lnTo>
                  <a:close/>
                </a:path>
              </a:pathLst>
            </a:custGeom>
            <a:solidFill>
              <a:srgbClr val="CC9900"/>
            </a:solidFill>
            <a:ln w="12700">
              <a:solidFill>
                <a:srgbClr val="CC9900"/>
              </a:solidFill>
              <a:round/>
              <a:headEnd/>
              <a:tailEnd/>
            </a:ln>
          </p:spPr>
          <p:txBody>
            <a:bodyPr/>
            <a:lstStyle/>
            <a:p>
              <a:endParaRPr lang="en-US"/>
            </a:p>
          </p:txBody>
        </p:sp>
        <p:sp>
          <p:nvSpPr>
            <p:cNvPr id="38974" name="Freeform 90"/>
            <p:cNvSpPr>
              <a:spLocks/>
            </p:cNvSpPr>
            <p:nvPr/>
          </p:nvSpPr>
          <p:spPr bwMode="auto">
            <a:xfrm>
              <a:off x="3593" y="2325"/>
              <a:ext cx="44" cy="14"/>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CC9900"/>
            </a:solidFill>
            <a:ln w="12700">
              <a:solidFill>
                <a:srgbClr val="CC9900"/>
              </a:solidFill>
              <a:round/>
              <a:headEnd/>
              <a:tailEnd/>
            </a:ln>
          </p:spPr>
          <p:txBody>
            <a:bodyPr/>
            <a:lstStyle/>
            <a:p>
              <a:endParaRPr lang="en-US"/>
            </a:p>
          </p:txBody>
        </p:sp>
      </p:grpSp>
      <p:grpSp>
        <p:nvGrpSpPr>
          <p:cNvPr id="38923" name="Group 107"/>
          <p:cNvGrpSpPr>
            <a:grpSpLocks/>
          </p:cNvGrpSpPr>
          <p:nvPr/>
        </p:nvGrpSpPr>
        <p:grpSpPr bwMode="auto">
          <a:xfrm>
            <a:off x="636588" y="2578100"/>
            <a:ext cx="1728787" cy="1905000"/>
            <a:chOff x="239" y="2001"/>
            <a:chExt cx="962" cy="1060"/>
          </a:xfrm>
        </p:grpSpPr>
        <p:sp>
          <p:nvSpPr>
            <p:cNvPr id="38955" name="Freeform 108"/>
            <p:cNvSpPr>
              <a:spLocks/>
            </p:cNvSpPr>
            <p:nvPr/>
          </p:nvSpPr>
          <p:spPr bwMode="auto">
            <a:xfrm>
              <a:off x="535" y="2001"/>
              <a:ext cx="405" cy="520"/>
            </a:xfrm>
            <a:custGeom>
              <a:avLst/>
              <a:gdLst>
                <a:gd name="T0" fmla="*/ 1 w 1052"/>
                <a:gd name="T1" fmla="*/ 2 h 1352"/>
                <a:gd name="T2" fmla="*/ 0 w 1052"/>
                <a:gd name="T3" fmla="*/ 2 h 1352"/>
                <a:gd name="T4" fmla="*/ 0 w 1052"/>
                <a:gd name="T5" fmla="*/ 1 h 1352"/>
                <a:gd name="T6" fmla="*/ 0 w 1052"/>
                <a:gd name="T7" fmla="*/ 1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1 w 1052"/>
                <a:gd name="T19" fmla="*/ 0 h 1352"/>
                <a:gd name="T20" fmla="*/ 1 w 1052"/>
                <a:gd name="T21" fmla="*/ 0 h 1352"/>
                <a:gd name="T22" fmla="*/ 1 w 1052"/>
                <a:gd name="T23" fmla="*/ 0 h 1352"/>
                <a:gd name="T24" fmla="*/ 1 w 1052"/>
                <a:gd name="T25" fmla="*/ 0 h 1352"/>
                <a:gd name="T26" fmla="*/ 1 w 1052"/>
                <a:gd name="T27" fmla="*/ 1 h 1352"/>
                <a:gd name="T28" fmla="*/ 1 w 1052"/>
                <a:gd name="T29" fmla="*/ 1 h 1352"/>
                <a:gd name="T30" fmla="*/ 1 w 1052"/>
                <a:gd name="T31" fmla="*/ 1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rgbClr val="003399"/>
              </a:solidFill>
              <a:prstDash val="sysDot"/>
              <a:round/>
              <a:headEnd/>
              <a:tailEnd/>
            </a:ln>
          </p:spPr>
          <p:txBody>
            <a:bodyPr lIns="0" tIns="0" rIns="0" bIns="0" anchor="ctr">
              <a:spAutoFit/>
            </a:bodyPr>
            <a:lstStyle/>
            <a:p>
              <a:endParaRPr lang="en-US"/>
            </a:p>
          </p:txBody>
        </p:sp>
        <p:sp>
          <p:nvSpPr>
            <p:cNvPr id="38956" name="Text Box 109"/>
            <p:cNvSpPr txBox="1">
              <a:spLocks noChangeArrowheads="1"/>
            </p:cNvSpPr>
            <p:nvPr/>
          </p:nvSpPr>
          <p:spPr bwMode="auto">
            <a:xfrm>
              <a:off x="239" y="2552"/>
              <a:ext cx="96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99"/>
                  </a:solidFill>
                </a:rPr>
                <a:t>Exclusions, Conditions Pattern</a:t>
              </a:r>
            </a:p>
          </p:txBody>
        </p:sp>
      </p:grpSp>
      <p:sp>
        <p:nvSpPr>
          <p:cNvPr id="38924" name="Line 110"/>
          <p:cNvSpPr>
            <a:spLocks noChangeShapeType="1"/>
          </p:cNvSpPr>
          <p:nvPr/>
        </p:nvSpPr>
        <p:spPr bwMode="auto">
          <a:xfrm flipH="1">
            <a:off x="1879600" y="3246438"/>
            <a:ext cx="896938"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8925" name="Group 117"/>
          <p:cNvGrpSpPr>
            <a:grpSpLocks/>
          </p:cNvGrpSpPr>
          <p:nvPr/>
        </p:nvGrpSpPr>
        <p:grpSpPr bwMode="auto">
          <a:xfrm>
            <a:off x="2638425" y="2251075"/>
            <a:ext cx="2495550" cy="2008188"/>
            <a:chOff x="2638425" y="2605088"/>
            <a:chExt cx="2495550" cy="2008187"/>
          </a:xfrm>
        </p:grpSpPr>
        <p:sp>
          <p:nvSpPr>
            <p:cNvPr id="2" name="Line 4"/>
            <p:cNvSpPr>
              <a:spLocks noChangeShapeType="1"/>
            </p:cNvSpPr>
            <p:nvPr/>
          </p:nvSpPr>
          <p:spPr bwMode="auto">
            <a:xfrm>
              <a:off x="3546475" y="2605088"/>
              <a:ext cx="0" cy="349250"/>
            </a:xfrm>
            <a:prstGeom prst="line">
              <a:avLst/>
            </a:prstGeom>
            <a:noFill/>
            <a:ln w="28575">
              <a:solidFill>
                <a:schemeClr val="accent3"/>
              </a:solidFill>
              <a:round/>
              <a:headEnd/>
              <a:tailEnd/>
            </a:ln>
          </p:spPr>
          <p:txBody>
            <a:bodyPr wrap="none" lIns="0" tIns="0" rIns="0" bIns="0" anchor="ctr">
              <a:spAutoFit/>
            </a:bodyPr>
            <a:lstStyle/>
            <a:p>
              <a:pPr>
                <a:defRPr/>
              </a:pPr>
              <a:endParaRPr lang="en-US" dirty="0"/>
            </a:p>
          </p:txBody>
        </p:sp>
        <p:sp>
          <p:nvSpPr>
            <p:cNvPr id="3" name="Line 8"/>
            <p:cNvSpPr>
              <a:spLocks noChangeShapeType="1"/>
            </p:cNvSpPr>
            <p:nvPr/>
          </p:nvSpPr>
          <p:spPr bwMode="auto">
            <a:xfrm flipH="1">
              <a:off x="4262438" y="3625850"/>
              <a:ext cx="871537" cy="0"/>
            </a:xfrm>
            <a:prstGeom prst="line">
              <a:avLst/>
            </a:prstGeom>
            <a:noFill/>
            <a:ln w="28575">
              <a:solidFill>
                <a:schemeClr val="accent3"/>
              </a:solidFill>
              <a:round/>
              <a:headEnd/>
              <a:tailEnd/>
            </a:ln>
          </p:spPr>
          <p:txBody>
            <a:bodyPr lIns="0" tIns="0" rIns="0" bIns="0" anchor="ctr">
              <a:spAutoFit/>
            </a:bodyPr>
            <a:lstStyle/>
            <a:p>
              <a:pPr>
                <a:defRPr/>
              </a:pPr>
              <a:endParaRPr lang="en-US" dirty="0"/>
            </a:p>
          </p:txBody>
        </p:sp>
        <p:grpSp>
          <p:nvGrpSpPr>
            <p:cNvPr id="38948" name="Group 136"/>
            <p:cNvGrpSpPr>
              <a:grpSpLocks/>
            </p:cNvGrpSpPr>
            <p:nvPr/>
          </p:nvGrpSpPr>
          <p:grpSpPr bwMode="auto">
            <a:xfrm>
              <a:off x="2638425" y="2905125"/>
              <a:ext cx="2471738" cy="1708150"/>
              <a:chOff x="1662" y="1830"/>
              <a:chExt cx="1557" cy="1076"/>
            </a:xfrm>
          </p:grpSpPr>
          <p:sp>
            <p:nvSpPr>
              <p:cNvPr id="38953" name="Text Box 113"/>
              <p:cNvSpPr txBox="1">
                <a:spLocks noChangeArrowheads="1"/>
              </p:cNvSpPr>
              <p:nvPr/>
            </p:nvSpPr>
            <p:spPr bwMode="auto">
              <a:xfrm>
                <a:off x="1662" y="2714"/>
                <a:ext cx="15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PolicyLinePattern</a:t>
                </a:r>
              </a:p>
            </p:txBody>
          </p:sp>
          <p:sp>
            <p:nvSpPr>
              <p:cNvPr id="4" name="AutoShape 114"/>
              <p:cNvSpPr>
                <a:spLocks noChangeArrowheads="1"/>
              </p:cNvSpPr>
              <p:nvPr/>
            </p:nvSpPr>
            <p:spPr bwMode="auto">
              <a:xfrm>
                <a:off x="1766" y="1830"/>
                <a:ext cx="892" cy="854"/>
              </a:xfrm>
              <a:prstGeom prst="roundRect">
                <a:avLst>
                  <a:gd name="adj" fmla="val 16667"/>
                </a:avLst>
              </a:prstGeom>
              <a:noFill/>
              <a:ln w="28575" algn="ctr">
                <a:solidFill>
                  <a:schemeClr val="accent3"/>
                </a:solidFill>
                <a:prstDash val="sysDot"/>
                <a:round/>
                <a:headEnd/>
                <a:tailEnd/>
              </a:ln>
            </p:spPr>
            <p:txBody>
              <a:bodyPr lIns="0" tIns="0" rIns="0" bIns="0" anchor="ctr">
                <a:spAutoFit/>
              </a:bodyPr>
              <a:lstStyle/>
              <a:p>
                <a:pPr>
                  <a:defRPr/>
                </a:pPr>
                <a:endParaRPr lang="en-US" dirty="0"/>
              </a:p>
            </p:txBody>
          </p:sp>
        </p:grpSp>
        <p:sp>
          <p:nvSpPr>
            <p:cNvPr id="5" name="Freeform 115"/>
            <p:cNvSpPr>
              <a:spLocks/>
            </p:cNvSpPr>
            <p:nvPr/>
          </p:nvSpPr>
          <p:spPr bwMode="auto">
            <a:xfrm>
              <a:off x="2892425" y="3457576"/>
              <a:ext cx="417513" cy="536575"/>
            </a:xfrm>
            <a:custGeom>
              <a:avLst/>
              <a:gdLst>
                <a:gd name="T0" fmla="*/ 534 w 1052"/>
                <a:gd name="T1" fmla="*/ 1352 h 1352"/>
                <a:gd name="T2" fmla="*/ 300 w 1052"/>
                <a:gd name="T3" fmla="*/ 1168 h 1352"/>
                <a:gd name="T4" fmla="*/ 100 w 1052"/>
                <a:gd name="T5" fmla="*/ 893 h 1352"/>
                <a:gd name="T6" fmla="*/ 16 w 1052"/>
                <a:gd name="T7" fmla="*/ 609 h 1352"/>
                <a:gd name="T8" fmla="*/ 0 w 1052"/>
                <a:gd name="T9" fmla="*/ 308 h 1352"/>
                <a:gd name="T10" fmla="*/ 0 w 1052"/>
                <a:gd name="T11" fmla="*/ 83 h 1352"/>
                <a:gd name="T12" fmla="*/ 100 w 1052"/>
                <a:gd name="T13" fmla="*/ 116 h 1352"/>
                <a:gd name="T14" fmla="*/ 275 w 1052"/>
                <a:gd name="T15" fmla="*/ 116 h 1352"/>
                <a:gd name="T16" fmla="*/ 392 w 1052"/>
                <a:gd name="T17" fmla="*/ 91 h 1352"/>
                <a:gd name="T18" fmla="*/ 534 w 1052"/>
                <a:gd name="T19" fmla="*/ 0 h 1352"/>
                <a:gd name="T20" fmla="*/ 643 w 1052"/>
                <a:gd name="T21" fmla="*/ 66 h 1352"/>
                <a:gd name="T22" fmla="*/ 810 w 1052"/>
                <a:gd name="T23" fmla="*/ 125 h 1352"/>
                <a:gd name="T24" fmla="*/ 1052 w 1052"/>
                <a:gd name="T25" fmla="*/ 91 h 1352"/>
                <a:gd name="T26" fmla="*/ 1043 w 1052"/>
                <a:gd name="T27" fmla="*/ 567 h 1352"/>
                <a:gd name="T28" fmla="*/ 1010 w 1052"/>
                <a:gd name="T29" fmla="*/ 759 h 1352"/>
                <a:gd name="T30" fmla="*/ 893 w 1052"/>
                <a:gd name="T31" fmla="*/ 1010 h 1352"/>
                <a:gd name="T32" fmla="*/ 676 w 1052"/>
                <a:gd name="T33" fmla="*/ 1243 h 1352"/>
                <a:gd name="T34" fmla="*/ 534 w 1052"/>
                <a:gd name="T35" fmla="*/ 135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cap="flat" cmpd="sng">
              <a:solidFill>
                <a:schemeClr val="accent3"/>
              </a:solidFill>
              <a:prstDash val="sysDot"/>
              <a:round/>
              <a:headEnd type="none" w="med" len="med"/>
              <a:tailEnd type="none" w="med" len="med"/>
            </a:ln>
          </p:spPr>
          <p:txBody>
            <a:bodyPr lIns="0" tIns="0" rIns="0" bIns="0" anchor="ctr">
              <a:spAutoFit/>
            </a:bodyPr>
            <a:lstStyle/>
            <a:p>
              <a:pPr>
                <a:defRPr/>
              </a:pPr>
              <a:endParaRPr lang="en-US" dirty="0"/>
            </a:p>
          </p:txBody>
        </p:sp>
        <p:sp>
          <p:nvSpPr>
            <p:cNvPr id="6" name="Freeform 116"/>
            <p:cNvSpPr>
              <a:spLocks/>
            </p:cNvSpPr>
            <p:nvPr/>
          </p:nvSpPr>
          <p:spPr bwMode="auto">
            <a:xfrm>
              <a:off x="3294063" y="3519488"/>
              <a:ext cx="417512" cy="536575"/>
            </a:xfrm>
            <a:custGeom>
              <a:avLst/>
              <a:gdLst>
                <a:gd name="T0" fmla="*/ 534 w 1052"/>
                <a:gd name="T1" fmla="*/ 1352 h 1352"/>
                <a:gd name="T2" fmla="*/ 300 w 1052"/>
                <a:gd name="T3" fmla="*/ 1168 h 1352"/>
                <a:gd name="T4" fmla="*/ 100 w 1052"/>
                <a:gd name="T5" fmla="*/ 893 h 1352"/>
                <a:gd name="T6" fmla="*/ 16 w 1052"/>
                <a:gd name="T7" fmla="*/ 609 h 1352"/>
                <a:gd name="T8" fmla="*/ 0 w 1052"/>
                <a:gd name="T9" fmla="*/ 308 h 1352"/>
                <a:gd name="T10" fmla="*/ 0 w 1052"/>
                <a:gd name="T11" fmla="*/ 83 h 1352"/>
                <a:gd name="T12" fmla="*/ 100 w 1052"/>
                <a:gd name="T13" fmla="*/ 116 h 1352"/>
                <a:gd name="T14" fmla="*/ 275 w 1052"/>
                <a:gd name="T15" fmla="*/ 116 h 1352"/>
                <a:gd name="T16" fmla="*/ 392 w 1052"/>
                <a:gd name="T17" fmla="*/ 91 h 1352"/>
                <a:gd name="T18" fmla="*/ 534 w 1052"/>
                <a:gd name="T19" fmla="*/ 0 h 1352"/>
                <a:gd name="T20" fmla="*/ 643 w 1052"/>
                <a:gd name="T21" fmla="*/ 66 h 1352"/>
                <a:gd name="T22" fmla="*/ 810 w 1052"/>
                <a:gd name="T23" fmla="*/ 125 h 1352"/>
                <a:gd name="T24" fmla="*/ 1052 w 1052"/>
                <a:gd name="T25" fmla="*/ 91 h 1352"/>
                <a:gd name="T26" fmla="*/ 1043 w 1052"/>
                <a:gd name="T27" fmla="*/ 567 h 1352"/>
                <a:gd name="T28" fmla="*/ 1010 w 1052"/>
                <a:gd name="T29" fmla="*/ 759 h 1352"/>
                <a:gd name="T30" fmla="*/ 893 w 1052"/>
                <a:gd name="T31" fmla="*/ 1010 h 1352"/>
                <a:gd name="T32" fmla="*/ 676 w 1052"/>
                <a:gd name="T33" fmla="*/ 1243 h 1352"/>
                <a:gd name="T34" fmla="*/ 534 w 1052"/>
                <a:gd name="T35" fmla="*/ 135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cap="flat" cmpd="sng">
              <a:solidFill>
                <a:schemeClr val="accent3"/>
              </a:solidFill>
              <a:prstDash val="sysDot"/>
              <a:round/>
              <a:headEnd type="none" w="med" len="med"/>
              <a:tailEnd type="none" w="med" len="med"/>
            </a:ln>
          </p:spPr>
          <p:txBody>
            <a:bodyPr lIns="0" tIns="0" rIns="0" bIns="0" anchor="ctr">
              <a:spAutoFit/>
            </a:bodyPr>
            <a:lstStyle/>
            <a:p>
              <a:pPr>
                <a:defRPr/>
              </a:pPr>
              <a:endParaRPr lang="en-US" dirty="0"/>
            </a:p>
          </p:txBody>
        </p:sp>
        <p:sp>
          <p:nvSpPr>
            <p:cNvPr id="7" name="Freeform 117"/>
            <p:cNvSpPr>
              <a:spLocks/>
            </p:cNvSpPr>
            <p:nvPr/>
          </p:nvSpPr>
          <p:spPr bwMode="auto">
            <a:xfrm>
              <a:off x="3694113" y="3579813"/>
              <a:ext cx="417512" cy="536575"/>
            </a:xfrm>
            <a:custGeom>
              <a:avLst/>
              <a:gdLst>
                <a:gd name="T0" fmla="*/ 534 w 1052"/>
                <a:gd name="T1" fmla="*/ 1352 h 1352"/>
                <a:gd name="T2" fmla="*/ 300 w 1052"/>
                <a:gd name="T3" fmla="*/ 1168 h 1352"/>
                <a:gd name="T4" fmla="*/ 100 w 1052"/>
                <a:gd name="T5" fmla="*/ 893 h 1352"/>
                <a:gd name="T6" fmla="*/ 16 w 1052"/>
                <a:gd name="T7" fmla="*/ 609 h 1352"/>
                <a:gd name="T8" fmla="*/ 0 w 1052"/>
                <a:gd name="T9" fmla="*/ 308 h 1352"/>
                <a:gd name="T10" fmla="*/ 0 w 1052"/>
                <a:gd name="T11" fmla="*/ 83 h 1352"/>
                <a:gd name="T12" fmla="*/ 100 w 1052"/>
                <a:gd name="T13" fmla="*/ 116 h 1352"/>
                <a:gd name="T14" fmla="*/ 275 w 1052"/>
                <a:gd name="T15" fmla="*/ 116 h 1352"/>
                <a:gd name="T16" fmla="*/ 392 w 1052"/>
                <a:gd name="T17" fmla="*/ 91 h 1352"/>
                <a:gd name="T18" fmla="*/ 534 w 1052"/>
                <a:gd name="T19" fmla="*/ 0 h 1352"/>
                <a:gd name="T20" fmla="*/ 643 w 1052"/>
                <a:gd name="T21" fmla="*/ 66 h 1352"/>
                <a:gd name="T22" fmla="*/ 810 w 1052"/>
                <a:gd name="T23" fmla="*/ 125 h 1352"/>
                <a:gd name="T24" fmla="*/ 1052 w 1052"/>
                <a:gd name="T25" fmla="*/ 91 h 1352"/>
                <a:gd name="T26" fmla="*/ 1043 w 1052"/>
                <a:gd name="T27" fmla="*/ 567 h 1352"/>
                <a:gd name="T28" fmla="*/ 1010 w 1052"/>
                <a:gd name="T29" fmla="*/ 759 h 1352"/>
                <a:gd name="T30" fmla="*/ 893 w 1052"/>
                <a:gd name="T31" fmla="*/ 1010 h 1352"/>
                <a:gd name="T32" fmla="*/ 676 w 1052"/>
                <a:gd name="T33" fmla="*/ 1243 h 1352"/>
                <a:gd name="T34" fmla="*/ 534 w 1052"/>
                <a:gd name="T35" fmla="*/ 135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cap="flat" cmpd="sng">
              <a:solidFill>
                <a:schemeClr val="accent3"/>
              </a:solidFill>
              <a:prstDash val="sysDot"/>
              <a:round/>
              <a:headEnd type="none" w="med" len="med"/>
              <a:tailEnd type="none" w="med" len="med"/>
            </a:ln>
          </p:spPr>
          <p:txBody>
            <a:bodyPr lIns="0" tIns="0" rIns="0" bIns="0" anchor="ctr">
              <a:spAutoFit/>
            </a:bodyPr>
            <a:lstStyle/>
            <a:p>
              <a:pPr>
                <a:defRPr/>
              </a:pPr>
              <a:endParaRPr lang="en-US" dirty="0"/>
            </a:p>
          </p:txBody>
        </p:sp>
        <p:pic>
          <p:nvPicPr>
            <p:cNvPr id="8" name="Picture 118"/>
            <p:cNvPicPr>
              <a:picLocks noChangeAspect="1" noChangeArrowheads="1"/>
            </p:cNvPicPr>
            <p:nvPr/>
          </p:nvPicPr>
          <p:blipFill>
            <a:blip r:embed="rId3" cstate="print">
              <a:duotone>
                <a:schemeClr val="accent3">
                  <a:shade val="45000"/>
                  <a:satMod val="135000"/>
                </a:schemeClr>
                <a:prstClr val="white"/>
              </a:duotone>
            </a:blip>
            <a:srcRect/>
            <a:stretch>
              <a:fillRect/>
            </a:stretch>
          </p:blipFill>
          <p:spPr bwMode="auto">
            <a:xfrm>
              <a:off x="2995613" y="3063875"/>
              <a:ext cx="965200" cy="379413"/>
            </a:xfrm>
            <a:prstGeom prst="rect">
              <a:avLst/>
            </a:prstGeom>
            <a:noFill/>
            <a:ln w="12700" algn="ctr">
              <a:solidFill>
                <a:schemeClr val="accent3"/>
              </a:solidFill>
              <a:miter lim="800000"/>
              <a:headEnd/>
              <a:tailEnd/>
            </a:ln>
          </p:spPr>
        </p:pic>
      </p:grpSp>
      <p:grpSp>
        <p:nvGrpSpPr>
          <p:cNvPr id="38926" name="Group 119"/>
          <p:cNvGrpSpPr>
            <a:grpSpLocks/>
          </p:cNvGrpSpPr>
          <p:nvPr/>
        </p:nvGrpSpPr>
        <p:grpSpPr bwMode="auto">
          <a:xfrm>
            <a:off x="6032500" y="852488"/>
            <a:ext cx="1036638" cy="1825625"/>
            <a:chOff x="309" y="1875"/>
            <a:chExt cx="727" cy="1280"/>
          </a:xfrm>
        </p:grpSpPr>
        <p:grpSp>
          <p:nvGrpSpPr>
            <p:cNvPr id="38931" name="Group 120"/>
            <p:cNvGrpSpPr>
              <a:grpSpLocks/>
            </p:cNvGrpSpPr>
            <p:nvPr/>
          </p:nvGrpSpPr>
          <p:grpSpPr bwMode="auto">
            <a:xfrm>
              <a:off x="317" y="1875"/>
              <a:ext cx="719" cy="811"/>
              <a:chOff x="317" y="1875"/>
              <a:chExt cx="719" cy="811"/>
            </a:xfrm>
          </p:grpSpPr>
          <p:grpSp>
            <p:nvGrpSpPr>
              <p:cNvPr id="38933" name="Group 121"/>
              <p:cNvGrpSpPr>
                <a:grpSpLocks/>
              </p:cNvGrpSpPr>
              <p:nvPr/>
            </p:nvGrpSpPr>
            <p:grpSpPr bwMode="auto">
              <a:xfrm>
                <a:off x="317" y="1875"/>
                <a:ext cx="719" cy="811"/>
                <a:chOff x="2422" y="2558"/>
                <a:chExt cx="655" cy="738"/>
              </a:xfrm>
            </p:grpSpPr>
            <p:grpSp>
              <p:nvGrpSpPr>
                <p:cNvPr id="38937" name="Group 122"/>
                <p:cNvGrpSpPr>
                  <a:grpSpLocks/>
                </p:cNvGrpSpPr>
                <p:nvPr/>
              </p:nvGrpSpPr>
              <p:grpSpPr bwMode="auto">
                <a:xfrm>
                  <a:off x="2825" y="2924"/>
                  <a:ext cx="238" cy="350"/>
                  <a:chOff x="3700" y="2848"/>
                  <a:chExt cx="238" cy="350"/>
                </a:xfrm>
              </p:grpSpPr>
              <p:sp>
                <p:nvSpPr>
                  <p:cNvPr id="38942" name="AutoShape 123"/>
                  <p:cNvSpPr>
                    <a:spLocks noChangeArrowheads="1"/>
                  </p:cNvSpPr>
                  <p:nvPr/>
                </p:nvSpPr>
                <p:spPr bwMode="auto">
                  <a:xfrm rot="16736225" flipH="1">
                    <a:off x="3669" y="3056"/>
                    <a:ext cx="221" cy="63"/>
                  </a:xfrm>
                  <a:prstGeom prst="parallelogram">
                    <a:avLst>
                      <a:gd name="adj" fmla="val 87698"/>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38943" name="AutoShape 124"/>
                  <p:cNvSpPr>
                    <a:spLocks noChangeArrowheads="1"/>
                  </p:cNvSpPr>
                  <p:nvPr/>
                </p:nvSpPr>
                <p:spPr bwMode="auto">
                  <a:xfrm rot="4863775">
                    <a:off x="3732" y="3052"/>
                    <a:ext cx="227" cy="59"/>
                  </a:xfrm>
                  <a:prstGeom prst="parallelogram">
                    <a:avLst>
                      <a:gd name="adj" fmla="val 96186"/>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38944" name="AutoShape 125"/>
                  <p:cNvSpPr>
                    <a:spLocks noChangeArrowheads="1"/>
                  </p:cNvSpPr>
                  <p:nvPr/>
                </p:nvSpPr>
                <p:spPr bwMode="ltGray">
                  <a:xfrm>
                    <a:off x="3700" y="2848"/>
                    <a:ext cx="238" cy="237"/>
                  </a:xfrm>
                  <a:prstGeom prst="star16">
                    <a:avLst>
                      <a:gd name="adj" fmla="val 37500"/>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38945" name="Oval 126"/>
                  <p:cNvSpPr>
                    <a:spLocks noChangeArrowheads="1"/>
                  </p:cNvSpPr>
                  <p:nvPr/>
                </p:nvSpPr>
                <p:spPr bwMode="auto">
                  <a:xfrm>
                    <a:off x="3744" y="2892"/>
                    <a:ext cx="145" cy="145"/>
                  </a:xfrm>
                  <a:prstGeom prst="ellipse">
                    <a:avLst/>
                  </a:prstGeom>
                  <a:solidFill>
                    <a:srgbClr val="DDDDDD"/>
                  </a:solidFill>
                  <a:ln w="28575" algn="ctr">
                    <a:solidFill>
                      <a:srgbClr val="FFFF00"/>
                    </a:solidFill>
                    <a:round/>
                    <a:headEnd/>
                    <a:tailEnd/>
                  </a:ln>
                </p:spPr>
                <p:txBody>
                  <a:bodyPr lIns="0" tIns="0" rIns="0" bIns="0" anchor="ctr">
                    <a:spAutoFit/>
                  </a:bodyPr>
                  <a:lstStyle/>
                  <a:p>
                    <a:endParaRPr lang="en-US"/>
                  </a:p>
                </p:txBody>
              </p:sp>
            </p:grpSp>
            <p:sp>
              <p:nvSpPr>
                <p:cNvPr id="38938" name="AutoShape 127"/>
                <p:cNvSpPr>
                  <a:spLocks noChangeArrowheads="1"/>
                </p:cNvSpPr>
                <p:nvPr/>
              </p:nvSpPr>
              <p:spPr bwMode="auto">
                <a:xfrm rot="-5400000">
                  <a:off x="2381" y="2599"/>
                  <a:ext cx="738" cy="65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8939" name="Freeform 128"/>
                <p:cNvSpPr>
                  <a:spLocks/>
                </p:cNvSpPr>
                <p:nvPr/>
              </p:nvSpPr>
              <p:spPr bwMode="auto">
                <a:xfrm>
                  <a:off x="2505" y="2594"/>
                  <a:ext cx="161" cy="20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8940" name="Freeform 129"/>
                <p:cNvSpPr>
                  <a:spLocks/>
                </p:cNvSpPr>
                <p:nvPr/>
              </p:nvSpPr>
              <p:spPr bwMode="auto">
                <a:xfrm>
                  <a:off x="2505" y="2827"/>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8941" name="Freeform 130"/>
                <p:cNvSpPr>
                  <a:spLocks/>
                </p:cNvSpPr>
                <p:nvPr/>
              </p:nvSpPr>
              <p:spPr bwMode="auto">
                <a:xfrm>
                  <a:off x="2505" y="3060"/>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38934" name="Freeform 131"/>
              <p:cNvSpPr>
                <a:spLocks/>
              </p:cNvSpPr>
              <p:nvPr/>
            </p:nvSpPr>
            <p:spPr bwMode="auto">
              <a:xfrm>
                <a:off x="535" y="1946"/>
                <a:ext cx="199" cy="165"/>
              </a:xfrm>
              <a:custGeom>
                <a:avLst/>
                <a:gdLst>
                  <a:gd name="T0" fmla="*/ 0 w 512"/>
                  <a:gd name="T1" fmla="*/ 0 h 495"/>
                  <a:gd name="T2" fmla="*/ 0 w 512"/>
                  <a:gd name="T3" fmla="*/ 0 h 495"/>
                  <a:gd name="T4" fmla="*/ 0 w 512"/>
                  <a:gd name="T5" fmla="*/ 0 h 495"/>
                  <a:gd name="T6" fmla="*/ 1 w 512"/>
                  <a:gd name="T7" fmla="*/ 0 h 495"/>
                  <a:gd name="T8" fmla="*/ 0 w 512"/>
                  <a:gd name="T9" fmla="*/ 0 h 495"/>
                  <a:gd name="T10" fmla="*/ 0 w 512"/>
                  <a:gd name="T11" fmla="*/ 0 h 495"/>
                  <a:gd name="T12" fmla="*/ 0 w 512"/>
                  <a:gd name="T13" fmla="*/ 0 h 495"/>
                  <a:gd name="T14" fmla="*/ 0 w 512"/>
                  <a:gd name="T15" fmla="*/ 0 h 495"/>
                  <a:gd name="T16" fmla="*/ 0 60000 65536"/>
                  <a:gd name="T17" fmla="*/ 0 60000 65536"/>
                  <a:gd name="T18" fmla="*/ 0 60000 65536"/>
                  <a:gd name="T19" fmla="*/ 0 60000 65536"/>
                  <a:gd name="T20" fmla="*/ 0 60000 65536"/>
                  <a:gd name="T21" fmla="*/ 0 60000 65536"/>
                  <a:gd name="T22" fmla="*/ 0 60000 65536"/>
                  <a:gd name="T23" fmla="*/ 0 60000 65536"/>
                  <a:gd name="T24" fmla="*/ 0 w 512"/>
                  <a:gd name="T25" fmla="*/ 0 h 495"/>
                  <a:gd name="T26" fmla="*/ 512 w 512"/>
                  <a:gd name="T27" fmla="*/ 495 h 4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2" h="495">
                    <a:moveTo>
                      <a:pt x="0" y="146"/>
                    </a:moveTo>
                    <a:lnTo>
                      <a:pt x="130" y="495"/>
                    </a:lnTo>
                    <a:lnTo>
                      <a:pt x="252" y="495"/>
                    </a:lnTo>
                    <a:lnTo>
                      <a:pt x="512" y="0"/>
                    </a:lnTo>
                    <a:lnTo>
                      <a:pt x="301" y="0"/>
                    </a:lnTo>
                    <a:lnTo>
                      <a:pt x="211" y="324"/>
                    </a:lnTo>
                    <a:lnTo>
                      <a:pt x="171" y="138"/>
                    </a:lnTo>
                    <a:lnTo>
                      <a:pt x="0" y="146"/>
                    </a:lnTo>
                    <a:close/>
                  </a:path>
                </a:pathLst>
              </a:custGeom>
              <a:solidFill>
                <a:srgbClr val="00FF00"/>
              </a:solidFill>
              <a:ln w="12700">
                <a:solidFill>
                  <a:schemeClr val="bg1"/>
                </a:solidFill>
                <a:round/>
                <a:headEnd/>
                <a:tailEnd/>
              </a:ln>
            </p:spPr>
            <p:txBody>
              <a:bodyPr lIns="0" tIns="0" rIns="0" bIns="0" anchor="ctr">
                <a:spAutoFit/>
              </a:bodyPr>
              <a:lstStyle/>
              <a:p>
                <a:endParaRPr lang="en-US"/>
              </a:p>
            </p:txBody>
          </p:sp>
          <p:sp>
            <p:nvSpPr>
              <p:cNvPr id="38935" name="Freeform 132"/>
              <p:cNvSpPr>
                <a:spLocks/>
              </p:cNvSpPr>
              <p:nvPr/>
            </p:nvSpPr>
            <p:spPr bwMode="auto">
              <a:xfrm>
                <a:off x="543" y="2209"/>
                <a:ext cx="199" cy="164"/>
              </a:xfrm>
              <a:custGeom>
                <a:avLst/>
                <a:gdLst>
                  <a:gd name="T0" fmla="*/ 0 w 512"/>
                  <a:gd name="T1" fmla="*/ 0 h 495"/>
                  <a:gd name="T2" fmla="*/ 0 w 512"/>
                  <a:gd name="T3" fmla="*/ 0 h 495"/>
                  <a:gd name="T4" fmla="*/ 0 w 512"/>
                  <a:gd name="T5" fmla="*/ 0 h 495"/>
                  <a:gd name="T6" fmla="*/ 1 w 512"/>
                  <a:gd name="T7" fmla="*/ 0 h 495"/>
                  <a:gd name="T8" fmla="*/ 0 w 512"/>
                  <a:gd name="T9" fmla="*/ 0 h 495"/>
                  <a:gd name="T10" fmla="*/ 0 w 512"/>
                  <a:gd name="T11" fmla="*/ 0 h 495"/>
                  <a:gd name="T12" fmla="*/ 0 w 512"/>
                  <a:gd name="T13" fmla="*/ 0 h 495"/>
                  <a:gd name="T14" fmla="*/ 0 w 512"/>
                  <a:gd name="T15" fmla="*/ 0 h 495"/>
                  <a:gd name="T16" fmla="*/ 0 60000 65536"/>
                  <a:gd name="T17" fmla="*/ 0 60000 65536"/>
                  <a:gd name="T18" fmla="*/ 0 60000 65536"/>
                  <a:gd name="T19" fmla="*/ 0 60000 65536"/>
                  <a:gd name="T20" fmla="*/ 0 60000 65536"/>
                  <a:gd name="T21" fmla="*/ 0 60000 65536"/>
                  <a:gd name="T22" fmla="*/ 0 60000 65536"/>
                  <a:gd name="T23" fmla="*/ 0 60000 65536"/>
                  <a:gd name="T24" fmla="*/ 0 w 512"/>
                  <a:gd name="T25" fmla="*/ 0 h 495"/>
                  <a:gd name="T26" fmla="*/ 512 w 512"/>
                  <a:gd name="T27" fmla="*/ 495 h 4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2" h="495">
                    <a:moveTo>
                      <a:pt x="0" y="146"/>
                    </a:moveTo>
                    <a:lnTo>
                      <a:pt x="130" y="495"/>
                    </a:lnTo>
                    <a:lnTo>
                      <a:pt x="252" y="495"/>
                    </a:lnTo>
                    <a:lnTo>
                      <a:pt x="512" y="0"/>
                    </a:lnTo>
                    <a:lnTo>
                      <a:pt x="301" y="0"/>
                    </a:lnTo>
                    <a:lnTo>
                      <a:pt x="211" y="324"/>
                    </a:lnTo>
                    <a:lnTo>
                      <a:pt x="171" y="138"/>
                    </a:lnTo>
                    <a:lnTo>
                      <a:pt x="0" y="146"/>
                    </a:lnTo>
                    <a:close/>
                  </a:path>
                </a:pathLst>
              </a:custGeom>
              <a:solidFill>
                <a:srgbClr val="00FF00"/>
              </a:solidFill>
              <a:ln w="12700">
                <a:solidFill>
                  <a:schemeClr val="bg1"/>
                </a:solidFill>
                <a:round/>
                <a:headEnd/>
                <a:tailEnd/>
              </a:ln>
            </p:spPr>
            <p:txBody>
              <a:bodyPr lIns="0" tIns="0" rIns="0" bIns="0" anchor="ctr">
                <a:spAutoFit/>
              </a:bodyPr>
              <a:lstStyle/>
              <a:p>
                <a:endParaRPr lang="en-US"/>
              </a:p>
            </p:txBody>
          </p:sp>
          <p:sp>
            <p:nvSpPr>
              <p:cNvPr id="38936" name="Freeform 133"/>
              <p:cNvSpPr>
                <a:spLocks/>
              </p:cNvSpPr>
              <p:nvPr/>
            </p:nvSpPr>
            <p:spPr bwMode="auto">
              <a:xfrm>
                <a:off x="409" y="2445"/>
                <a:ext cx="180" cy="184"/>
              </a:xfrm>
              <a:custGeom>
                <a:avLst/>
                <a:gdLst>
                  <a:gd name="T0" fmla="*/ 0 w 876"/>
                  <a:gd name="T1" fmla="*/ 0 h 898"/>
                  <a:gd name="T2" fmla="*/ 0 w 876"/>
                  <a:gd name="T3" fmla="*/ 0 h 898"/>
                  <a:gd name="T4" fmla="*/ 0 w 876"/>
                  <a:gd name="T5" fmla="*/ 0 h 898"/>
                  <a:gd name="T6" fmla="*/ 0 w 876"/>
                  <a:gd name="T7" fmla="*/ 0 h 898"/>
                  <a:gd name="T8" fmla="*/ 0 w 876"/>
                  <a:gd name="T9" fmla="*/ 0 h 898"/>
                  <a:gd name="T10" fmla="*/ 0 w 876"/>
                  <a:gd name="T11" fmla="*/ 0 h 898"/>
                  <a:gd name="T12" fmla="*/ 0 w 876"/>
                  <a:gd name="T13" fmla="*/ 0 h 898"/>
                  <a:gd name="T14" fmla="*/ 0 w 876"/>
                  <a:gd name="T15" fmla="*/ 0 h 898"/>
                  <a:gd name="T16" fmla="*/ 0 w 876"/>
                  <a:gd name="T17" fmla="*/ 0 h 898"/>
                  <a:gd name="T18" fmla="*/ 0 w 876"/>
                  <a:gd name="T19" fmla="*/ 0 h 898"/>
                  <a:gd name="T20" fmla="*/ 0 w 876"/>
                  <a:gd name="T21" fmla="*/ 0 h 898"/>
                  <a:gd name="T22" fmla="*/ 0 w 876"/>
                  <a:gd name="T23" fmla="*/ 0 h 898"/>
                  <a:gd name="T24" fmla="*/ 0 w 876"/>
                  <a:gd name="T25" fmla="*/ 0 h 8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76"/>
                  <a:gd name="T40" fmla="*/ 0 h 898"/>
                  <a:gd name="T41" fmla="*/ 876 w 876"/>
                  <a:gd name="T42" fmla="*/ 898 h 8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76" h="898">
                    <a:moveTo>
                      <a:pt x="436" y="286"/>
                    </a:moveTo>
                    <a:lnTo>
                      <a:pt x="706" y="8"/>
                    </a:lnTo>
                    <a:lnTo>
                      <a:pt x="868" y="162"/>
                    </a:lnTo>
                    <a:lnTo>
                      <a:pt x="592" y="450"/>
                    </a:lnTo>
                    <a:lnTo>
                      <a:pt x="876" y="740"/>
                    </a:lnTo>
                    <a:lnTo>
                      <a:pt x="706" y="898"/>
                    </a:lnTo>
                    <a:lnTo>
                      <a:pt x="434" y="616"/>
                    </a:lnTo>
                    <a:lnTo>
                      <a:pt x="162" y="896"/>
                    </a:lnTo>
                    <a:lnTo>
                      <a:pt x="0" y="736"/>
                    </a:lnTo>
                    <a:lnTo>
                      <a:pt x="278" y="448"/>
                    </a:lnTo>
                    <a:lnTo>
                      <a:pt x="2" y="164"/>
                    </a:lnTo>
                    <a:lnTo>
                      <a:pt x="172" y="0"/>
                    </a:lnTo>
                    <a:lnTo>
                      <a:pt x="436" y="286"/>
                    </a:lnTo>
                    <a:close/>
                  </a:path>
                </a:pathLst>
              </a:custGeom>
              <a:solidFill>
                <a:srgbClr val="FF0000"/>
              </a:solidFill>
              <a:ln w="19050">
                <a:solidFill>
                  <a:schemeClr val="bg1"/>
                </a:solidFill>
                <a:round/>
                <a:headEnd/>
                <a:tailEnd/>
              </a:ln>
            </p:spPr>
            <p:txBody>
              <a:bodyPr lIns="0" tIns="0" rIns="0" bIns="0" anchor="ctr">
                <a:spAutoFit/>
              </a:bodyPr>
              <a:lstStyle/>
              <a:p>
                <a:endParaRPr lang="en-US"/>
              </a:p>
            </p:txBody>
          </p:sp>
        </p:grpSp>
        <p:sp>
          <p:nvSpPr>
            <p:cNvPr id="38932" name="Text Box 134"/>
            <p:cNvSpPr txBox="1">
              <a:spLocks noChangeArrowheads="1"/>
            </p:cNvSpPr>
            <p:nvPr/>
          </p:nvSpPr>
          <p:spPr bwMode="auto">
            <a:xfrm>
              <a:off x="309" y="2728"/>
              <a:ext cx="70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9900"/>
                  </a:solidFill>
                </a:rPr>
                <a:t>Offering Pattern</a:t>
              </a:r>
            </a:p>
          </p:txBody>
        </p:sp>
      </p:grpSp>
      <p:sp>
        <p:nvSpPr>
          <p:cNvPr id="38927" name="Line 135"/>
          <p:cNvSpPr>
            <a:spLocks noChangeShapeType="1"/>
          </p:cNvSpPr>
          <p:nvPr/>
        </p:nvSpPr>
        <p:spPr bwMode="auto">
          <a:xfrm flipV="1">
            <a:off x="4127500" y="1501775"/>
            <a:ext cx="1901825" cy="1111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8928" name="Group 118"/>
          <p:cNvGrpSpPr>
            <a:grpSpLocks/>
          </p:cNvGrpSpPr>
          <p:nvPr/>
        </p:nvGrpSpPr>
        <p:grpSpPr bwMode="auto">
          <a:xfrm>
            <a:off x="2833688" y="2479675"/>
            <a:ext cx="1266825" cy="1414463"/>
            <a:chOff x="2169764" y="2774196"/>
            <a:chExt cx="1266612" cy="1414349"/>
          </a:xfrm>
        </p:grpSpPr>
        <p:cxnSp>
          <p:nvCxnSpPr>
            <p:cNvPr id="38929" name="Straight Connector 119"/>
            <p:cNvCxnSpPr>
              <a:cxnSpLocks noChangeShapeType="1"/>
            </p:cNvCxnSpPr>
            <p:nvPr/>
          </p:nvCxnSpPr>
          <p:spPr bwMode="auto">
            <a:xfrm rot="16200000" flipH="1">
              <a:off x="2165638" y="2917806"/>
              <a:ext cx="1367854" cy="117362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cxnSp>
        <p:cxnSp>
          <p:nvCxnSpPr>
            <p:cNvPr id="38930" name="Straight Connector 120"/>
            <p:cNvCxnSpPr>
              <a:cxnSpLocks noChangeShapeType="1"/>
            </p:cNvCxnSpPr>
            <p:nvPr/>
          </p:nvCxnSpPr>
          <p:spPr bwMode="auto">
            <a:xfrm rot="5400000">
              <a:off x="2076774" y="2867186"/>
              <a:ext cx="1394847" cy="120886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cxn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“Reference date” also determines availability</a:t>
            </a:r>
          </a:p>
        </p:txBody>
      </p:sp>
      <p:sp>
        <p:nvSpPr>
          <p:cNvPr id="39939" name="Rectangle 3"/>
          <p:cNvSpPr>
            <a:spLocks noGrp="1" noChangeArrowheads="1"/>
          </p:cNvSpPr>
          <p:nvPr>
            <p:ph idx="1"/>
          </p:nvPr>
        </p:nvSpPr>
        <p:spPr/>
        <p:txBody>
          <a:bodyPr/>
          <a:lstStyle/>
          <a:p>
            <a:pPr>
              <a:buFont typeface="Arial" charset="0"/>
              <a:buChar char="•"/>
            </a:pPr>
            <a:r>
              <a:rPr lang="en-US" dirty="0" smtClean="0"/>
              <a:t>A </a:t>
            </a:r>
            <a:r>
              <a:rPr lang="en-US" b="1" dirty="0" smtClean="0"/>
              <a:t>reference date</a:t>
            </a:r>
            <a:r>
              <a:rPr lang="en-US" dirty="0" smtClean="0"/>
              <a:t> is the date compared against the start and end effective dates for a </a:t>
            </a:r>
            <a:r>
              <a:rPr lang="en-US" dirty="0" smtClean="0"/>
              <a:t>pattern</a:t>
            </a:r>
          </a:p>
          <a:p>
            <a:pPr>
              <a:buFont typeface="Arial" charset="0"/>
              <a:buChar char="•"/>
            </a:pPr>
            <a:r>
              <a:rPr lang="en-US" dirty="0" smtClean="0"/>
              <a:t>reference_date_types_by_state.xml system table in Product Designer</a:t>
            </a:r>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265" y="2635941"/>
            <a:ext cx="8375803" cy="357601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Lesson outline</a:t>
            </a:r>
          </a:p>
        </p:txBody>
      </p:sp>
      <p:sp>
        <p:nvSpPr>
          <p:cNvPr id="40963" name="Rectangle 3"/>
          <p:cNvSpPr>
            <a:spLocks noGrp="1" noChangeArrowheads="1"/>
          </p:cNvSpPr>
          <p:nvPr>
            <p:ph idx="1"/>
          </p:nvPr>
        </p:nvSpPr>
        <p:spPr bwMode="gray">
          <a:xfrm>
            <a:off x="519113" y="674688"/>
            <a:ext cx="8318500" cy="5726112"/>
          </a:xfrm>
        </p:spPr>
        <p:txBody>
          <a:bodyPr/>
          <a:lstStyle/>
          <a:p>
            <a:pPr>
              <a:lnSpc>
                <a:spcPct val="150000"/>
              </a:lnSpc>
              <a:buFont typeface="Arial" charset="0"/>
              <a:buChar char="•"/>
            </a:pPr>
            <a:r>
              <a:rPr lang="en-US" sz="2800" smtClean="0">
                <a:solidFill>
                  <a:schemeClr val="hlink"/>
                </a:solidFill>
              </a:rPr>
              <a:t>Product model basics</a:t>
            </a:r>
          </a:p>
          <a:p>
            <a:pPr>
              <a:lnSpc>
                <a:spcPct val="150000"/>
              </a:lnSpc>
              <a:buFont typeface="Arial" charset="0"/>
              <a:buChar char="•"/>
            </a:pPr>
            <a:r>
              <a:rPr lang="en-US" sz="2800" smtClean="0">
                <a:solidFill>
                  <a:schemeClr val="hlink"/>
                </a:solidFill>
              </a:rPr>
              <a:t>Primary patterns in the product model</a:t>
            </a:r>
          </a:p>
          <a:p>
            <a:pPr>
              <a:lnSpc>
                <a:spcPct val="150000"/>
              </a:lnSpc>
              <a:buFont typeface="Arial" charset="0"/>
              <a:buChar char="•"/>
            </a:pPr>
            <a:r>
              <a:rPr lang="en-US" sz="2800" smtClean="0">
                <a:solidFill>
                  <a:schemeClr val="hlink"/>
                </a:solidFill>
              </a:rPr>
              <a:t>Availability</a:t>
            </a:r>
          </a:p>
          <a:p>
            <a:pPr lvl="1">
              <a:lnSpc>
                <a:spcPct val="150000"/>
              </a:lnSpc>
            </a:pPr>
            <a:r>
              <a:rPr lang="en-US" sz="2600" smtClean="0">
                <a:solidFill>
                  <a:schemeClr val="hlink"/>
                </a:solidFill>
              </a:rPr>
              <a:t>New coverage availability</a:t>
            </a:r>
          </a:p>
          <a:p>
            <a:pPr lvl="1">
              <a:lnSpc>
                <a:spcPct val="150000"/>
              </a:lnSpc>
            </a:pPr>
            <a:r>
              <a:rPr lang="en-US" sz="2600" smtClean="0">
                <a:solidFill>
                  <a:schemeClr val="hlink"/>
                </a:solidFill>
              </a:rPr>
              <a:t>Grandfathering</a:t>
            </a:r>
          </a:p>
          <a:p>
            <a:pPr lvl="1">
              <a:lnSpc>
                <a:spcPct val="150000"/>
              </a:lnSpc>
            </a:pPr>
            <a:r>
              <a:rPr lang="en-US" sz="2600" smtClean="0"/>
              <a:t>Offerings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3346450" y="390525"/>
            <a:ext cx="2338388" cy="2347913"/>
            <a:chOff x="4322" y="3269"/>
            <a:chExt cx="705" cy="708"/>
          </a:xfrm>
        </p:grpSpPr>
        <p:grpSp>
          <p:nvGrpSpPr>
            <p:cNvPr id="6253" name="Group 3"/>
            <p:cNvGrpSpPr>
              <a:grpSpLocks/>
            </p:cNvGrpSpPr>
            <p:nvPr/>
          </p:nvGrpSpPr>
          <p:grpSpPr bwMode="auto">
            <a:xfrm>
              <a:off x="4452" y="3330"/>
              <a:ext cx="575" cy="647"/>
              <a:chOff x="4611" y="3393"/>
              <a:chExt cx="575" cy="647"/>
            </a:xfrm>
          </p:grpSpPr>
          <p:sp>
            <p:nvSpPr>
              <p:cNvPr id="6262" name="AutoShape 4"/>
              <p:cNvSpPr>
                <a:spLocks noChangeArrowheads="1"/>
              </p:cNvSpPr>
              <p:nvPr/>
            </p:nvSpPr>
            <p:spPr bwMode="auto">
              <a:xfrm rot="-5400000">
                <a:off x="4575" y="3429"/>
                <a:ext cx="647" cy="57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263" name="Freeform 5"/>
              <p:cNvSpPr>
                <a:spLocks/>
              </p:cNvSpPr>
              <p:nvPr/>
            </p:nvSpPr>
            <p:spPr bwMode="auto">
              <a:xfrm>
                <a:off x="4684" y="3424"/>
                <a:ext cx="141" cy="18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264" name="Freeform 6"/>
              <p:cNvSpPr>
                <a:spLocks/>
              </p:cNvSpPr>
              <p:nvPr/>
            </p:nvSpPr>
            <p:spPr bwMode="auto">
              <a:xfrm>
                <a:off x="4684" y="3629"/>
                <a:ext cx="141" cy="1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265" name="Freeform 7"/>
              <p:cNvSpPr>
                <a:spLocks/>
              </p:cNvSpPr>
              <p:nvPr/>
            </p:nvSpPr>
            <p:spPr bwMode="auto">
              <a:xfrm>
                <a:off x="4684" y="3833"/>
                <a:ext cx="141" cy="1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6254" name="Group 8"/>
            <p:cNvGrpSpPr>
              <a:grpSpLocks/>
            </p:cNvGrpSpPr>
            <p:nvPr/>
          </p:nvGrpSpPr>
          <p:grpSpPr bwMode="auto">
            <a:xfrm>
              <a:off x="4322" y="3269"/>
              <a:ext cx="627" cy="672"/>
              <a:chOff x="4322" y="3093"/>
              <a:chExt cx="791" cy="848"/>
            </a:xfrm>
          </p:grpSpPr>
          <p:sp>
            <p:nvSpPr>
              <p:cNvPr id="6255" name="Freeform 9"/>
              <p:cNvSpPr>
                <a:spLocks/>
              </p:cNvSpPr>
              <p:nvPr/>
            </p:nvSpPr>
            <p:spPr bwMode="auto">
              <a:xfrm rot="16872589" flipH="1">
                <a:off x="4722" y="3094"/>
                <a:ext cx="350" cy="348"/>
              </a:xfrm>
              <a:custGeom>
                <a:avLst/>
                <a:gdLst>
                  <a:gd name="T0" fmla="*/ 1 w 903"/>
                  <a:gd name="T1" fmla="*/ 0 h 895"/>
                  <a:gd name="T2" fmla="*/ 1 w 903"/>
                  <a:gd name="T3" fmla="*/ 0 h 895"/>
                  <a:gd name="T4" fmla="*/ 1 w 903"/>
                  <a:gd name="T5" fmla="*/ 0 h 895"/>
                  <a:gd name="T6" fmla="*/ 1 w 903"/>
                  <a:gd name="T7" fmla="*/ 0 h 895"/>
                  <a:gd name="T8" fmla="*/ 1 w 903"/>
                  <a:gd name="T9" fmla="*/ 0 h 895"/>
                  <a:gd name="T10" fmla="*/ 1 w 903"/>
                  <a:gd name="T11" fmla="*/ 0 h 895"/>
                  <a:gd name="T12" fmla="*/ 1 w 903"/>
                  <a:gd name="T13" fmla="*/ 0 h 895"/>
                  <a:gd name="T14" fmla="*/ 1 w 903"/>
                  <a:gd name="T15" fmla="*/ 0 h 895"/>
                  <a:gd name="T16" fmla="*/ 1 w 903"/>
                  <a:gd name="T17" fmla="*/ 0 h 895"/>
                  <a:gd name="T18" fmla="*/ 1 w 903"/>
                  <a:gd name="T19" fmla="*/ 0 h 895"/>
                  <a:gd name="T20" fmla="*/ 1 w 903"/>
                  <a:gd name="T21" fmla="*/ 0 h 895"/>
                  <a:gd name="T22" fmla="*/ 1 w 903"/>
                  <a:gd name="T23" fmla="*/ 0 h 895"/>
                  <a:gd name="T24" fmla="*/ 1 w 903"/>
                  <a:gd name="T25" fmla="*/ 0 h 895"/>
                  <a:gd name="T26" fmla="*/ 1 w 903"/>
                  <a:gd name="T27" fmla="*/ 0 h 895"/>
                  <a:gd name="T28" fmla="*/ 1 w 903"/>
                  <a:gd name="T29" fmla="*/ 0 h 895"/>
                  <a:gd name="T30" fmla="*/ 1 w 903"/>
                  <a:gd name="T31" fmla="*/ 0 h 895"/>
                  <a:gd name="T32" fmla="*/ 1 w 903"/>
                  <a:gd name="T33" fmla="*/ 0 h 895"/>
                  <a:gd name="T34" fmla="*/ 1 w 903"/>
                  <a:gd name="T35" fmla="*/ 0 h 895"/>
                  <a:gd name="T36" fmla="*/ 1 w 903"/>
                  <a:gd name="T37" fmla="*/ 0 h 895"/>
                  <a:gd name="T38" fmla="*/ 1 w 903"/>
                  <a:gd name="T39" fmla="*/ 0 h 895"/>
                  <a:gd name="T40" fmla="*/ 1 w 903"/>
                  <a:gd name="T41" fmla="*/ 0 h 895"/>
                  <a:gd name="T42" fmla="*/ 1 w 903"/>
                  <a:gd name="T43" fmla="*/ 0 h 895"/>
                  <a:gd name="T44" fmla="*/ 1 w 903"/>
                  <a:gd name="T45" fmla="*/ 0 h 895"/>
                  <a:gd name="T46" fmla="*/ 1 w 903"/>
                  <a:gd name="T47" fmla="*/ 0 h 895"/>
                  <a:gd name="T48" fmla="*/ 1 w 903"/>
                  <a:gd name="T49" fmla="*/ 0 h 895"/>
                  <a:gd name="T50" fmla="*/ 1 w 903"/>
                  <a:gd name="T51" fmla="*/ 0 h 895"/>
                  <a:gd name="T52" fmla="*/ 1 w 903"/>
                  <a:gd name="T53" fmla="*/ 1 h 895"/>
                  <a:gd name="T54" fmla="*/ 0 w 903"/>
                  <a:gd name="T55" fmla="*/ 1 h 895"/>
                  <a:gd name="T56" fmla="*/ 1 w 903"/>
                  <a:gd name="T57" fmla="*/ 0 h 895"/>
                  <a:gd name="T58" fmla="*/ 0 w 903"/>
                  <a:gd name="T59" fmla="*/ 1 h 895"/>
                  <a:gd name="T60" fmla="*/ 0 w 903"/>
                  <a:gd name="T61" fmla="*/ 0 h 895"/>
                  <a:gd name="T62" fmla="*/ 1 w 903"/>
                  <a:gd name="T63" fmla="*/ 0 h 8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3"/>
                  <a:gd name="T97" fmla="*/ 0 h 895"/>
                  <a:gd name="T98" fmla="*/ 903 w 903"/>
                  <a:gd name="T99" fmla="*/ 895 h 8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3" h="895">
                    <a:moveTo>
                      <a:pt x="711" y="97"/>
                    </a:moveTo>
                    <a:lnTo>
                      <a:pt x="711" y="95"/>
                    </a:lnTo>
                    <a:lnTo>
                      <a:pt x="715" y="95"/>
                    </a:lnTo>
                    <a:lnTo>
                      <a:pt x="718" y="103"/>
                    </a:lnTo>
                    <a:lnTo>
                      <a:pt x="724" y="109"/>
                    </a:lnTo>
                    <a:lnTo>
                      <a:pt x="730" y="116"/>
                    </a:lnTo>
                    <a:lnTo>
                      <a:pt x="735" y="126"/>
                    </a:lnTo>
                    <a:lnTo>
                      <a:pt x="741" y="131"/>
                    </a:lnTo>
                    <a:lnTo>
                      <a:pt x="747" y="141"/>
                    </a:lnTo>
                    <a:lnTo>
                      <a:pt x="751" y="145"/>
                    </a:lnTo>
                    <a:lnTo>
                      <a:pt x="754" y="150"/>
                    </a:lnTo>
                    <a:lnTo>
                      <a:pt x="758" y="154"/>
                    </a:lnTo>
                    <a:lnTo>
                      <a:pt x="762" y="158"/>
                    </a:lnTo>
                    <a:lnTo>
                      <a:pt x="764" y="164"/>
                    </a:lnTo>
                    <a:lnTo>
                      <a:pt x="768" y="167"/>
                    </a:lnTo>
                    <a:lnTo>
                      <a:pt x="772" y="171"/>
                    </a:lnTo>
                    <a:lnTo>
                      <a:pt x="775" y="175"/>
                    </a:lnTo>
                    <a:lnTo>
                      <a:pt x="777" y="181"/>
                    </a:lnTo>
                    <a:lnTo>
                      <a:pt x="781" y="185"/>
                    </a:lnTo>
                    <a:lnTo>
                      <a:pt x="785" y="188"/>
                    </a:lnTo>
                    <a:lnTo>
                      <a:pt x="789" y="194"/>
                    </a:lnTo>
                    <a:lnTo>
                      <a:pt x="791" y="198"/>
                    </a:lnTo>
                    <a:lnTo>
                      <a:pt x="796" y="204"/>
                    </a:lnTo>
                    <a:lnTo>
                      <a:pt x="798" y="207"/>
                    </a:lnTo>
                    <a:lnTo>
                      <a:pt x="802" y="213"/>
                    </a:lnTo>
                    <a:lnTo>
                      <a:pt x="806" y="217"/>
                    </a:lnTo>
                    <a:lnTo>
                      <a:pt x="810" y="221"/>
                    </a:lnTo>
                    <a:lnTo>
                      <a:pt x="813" y="226"/>
                    </a:lnTo>
                    <a:lnTo>
                      <a:pt x="817" y="232"/>
                    </a:lnTo>
                    <a:lnTo>
                      <a:pt x="821" y="236"/>
                    </a:lnTo>
                    <a:lnTo>
                      <a:pt x="823" y="240"/>
                    </a:lnTo>
                    <a:lnTo>
                      <a:pt x="827" y="243"/>
                    </a:lnTo>
                    <a:lnTo>
                      <a:pt x="830" y="249"/>
                    </a:lnTo>
                    <a:lnTo>
                      <a:pt x="832" y="253"/>
                    </a:lnTo>
                    <a:lnTo>
                      <a:pt x="836" y="257"/>
                    </a:lnTo>
                    <a:lnTo>
                      <a:pt x="840" y="262"/>
                    </a:lnTo>
                    <a:lnTo>
                      <a:pt x="844" y="266"/>
                    </a:lnTo>
                    <a:lnTo>
                      <a:pt x="846" y="270"/>
                    </a:lnTo>
                    <a:lnTo>
                      <a:pt x="849" y="276"/>
                    </a:lnTo>
                    <a:lnTo>
                      <a:pt x="853" y="278"/>
                    </a:lnTo>
                    <a:lnTo>
                      <a:pt x="855" y="283"/>
                    </a:lnTo>
                    <a:lnTo>
                      <a:pt x="863" y="291"/>
                    </a:lnTo>
                    <a:lnTo>
                      <a:pt x="868" y="300"/>
                    </a:lnTo>
                    <a:lnTo>
                      <a:pt x="872" y="306"/>
                    </a:lnTo>
                    <a:lnTo>
                      <a:pt x="878" y="314"/>
                    </a:lnTo>
                    <a:lnTo>
                      <a:pt x="884" y="319"/>
                    </a:lnTo>
                    <a:lnTo>
                      <a:pt x="889" y="327"/>
                    </a:lnTo>
                    <a:lnTo>
                      <a:pt x="891" y="333"/>
                    </a:lnTo>
                    <a:lnTo>
                      <a:pt x="897" y="337"/>
                    </a:lnTo>
                    <a:lnTo>
                      <a:pt x="901" y="342"/>
                    </a:lnTo>
                    <a:lnTo>
                      <a:pt x="903" y="346"/>
                    </a:lnTo>
                    <a:lnTo>
                      <a:pt x="901" y="348"/>
                    </a:lnTo>
                    <a:lnTo>
                      <a:pt x="863" y="688"/>
                    </a:lnTo>
                    <a:lnTo>
                      <a:pt x="574" y="895"/>
                    </a:lnTo>
                    <a:lnTo>
                      <a:pt x="196" y="787"/>
                    </a:lnTo>
                    <a:lnTo>
                      <a:pt x="460" y="610"/>
                    </a:lnTo>
                    <a:lnTo>
                      <a:pt x="513" y="388"/>
                    </a:lnTo>
                    <a:lnTo>
                      <a:pt x="300" y="352"/>
                    </a:lnTo>
                    <a:lnTo>
                      <a:pt x="0" y="553"/>
                    </a:lnTo>
                    <a:lnTo>
                      <a:pt x="21" y="213"/>
                    </a:lnTo>
                    <a:lnTo>
                      <a:pt x="340" y="0"/>
                    </a:lnTo>
                    <a:lnTo>
                      <a:pt x="711" y="97"/>
                    </a:lnTo>
                    <a:close/>
                  </a:path>
                </a:pathLst>
              </a:custGeom>
              <a:solidFill>
                <a:srgbClr val="969696"/>
              </a:solidFill>
              <a:ln w="9525">
                <a:solidFill>
                  <a:schemeClr val="bg1"/>
                </a:solidFill>
                <a:round/>
                <a:headEnd/>
                <a:tailEnd/>
              </a:ln>
            </p:spPr>
            <p:txBody>
              <a:bodyPr/>
              <a:lstStyle/>
              <a:p>
                <a:endParaRPr lang="en-US"/>
              </a:p>
            </p:txBody>
          </p:sp>
          <p:sp>
            <p:nvSpPr>
              <p:cNvPr id="6256" name="Freeform 10"/>
              <p:cNvSpPr>
                <a:spLocks/>
              </p:cNvSpPr>
              <p:nvPr/>
            </p:nvSpPr>
            <p:spPr bwMode="auto">
              <a:xfrm rot="16872589" flipH="1">
                <a:off x="4352" y="3747"/>
                <a:ext cx="84" cy="93"/>
              </a:xfrm>
              <a:custGeom>
                <a:avLst/>
                <a:gdLst>
                  <a:gd name="T0" fmla="*/ 0 w 216"/>
                  <a:gd name="T1" fmla="*/ 0 h 240"/>
                  <a:gd name="T2" fmla="*/ 0 w 216"/>
                  <a:gd name="T3" fmla="*/ 0 h 240"/>
                  <a:gd name="T4" fmla="*/ 0 w 216"/>
                  <a:gd name="T5" fmla="*/ 0 h 240"/>
                  <a:gd name="T6" fmla="*/ 0 w 216"/>
                  <a:gd name="T7" fmla="*/ 0 h 240"/>
                  <a:gd name="T8" fmla="*/ 0 w 216"/>
                  <a:gd name="T9" fmla="*/ 0 h 240"/>
                  <a:gd name="T10" fmla="*/ 0 w 216"/>
                  <a:gd name="T11" fmla="*/ 0 h 240"/>
                  <a:gd name="T12" fmla="*/ 0 w 216"/>
                  <a:gd name="T13" fmla="*/ 0 h 240"/>
                  <a:gd name="T14" fmla="*/ 0 w 216"/>
                  <a:gd name="T15" fmla="*/ 0 h 240"/>
                  <a:gd name="T16" fmla="*/ 0 60000 65536"/>
                  <a:gd name="T17" fmla="*/ 0 60000 65536"/>
                  <a:gd name="T18" fmla="*/ 0 60000 65536"/>
                  <a:gd name="T19" fmla="*/ 0 60000 65536"/>
                  <a:gd name="T20" fmla="*/ 0 60000 65536"/>
                  <a:gd name="T21" fmla="*/ 0 60000 65536"/>
                  <a:gd name="T22" fmla="*/ 0 60000 65536"/>
                  <a:gd name="T23" fmla="*/ 0 60000 65536"/>
                  <a:gd name="T24" fmla="*/ 0 w 216"/>
                  <a:gd name="T25" fmla="*/ 0 h 240"/>
                  <a:gd name="T26" fmla="*/ 216 w 216"/>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 h="240">
                    <a:moveTo>
                      <a:pt x="0" y="236"/>
                    </a:moveTo>
                    <a:lnTo>
                      <a:pt x="21" y="108"/>
                    </a:lnTo>
                    <a:lnTo>
                      <a:pt x="216" y="0"/>
                    </a:lnTo>
                    <a:lnTo>
                      <a:pt x="209" y="95"/>
                    </a:lnTo>
                    <a:lnTo>
                      <a:pt x="66" y="167"/>
                    </a:lnTo>
                    <a:lnTo>
                      <a:pt x="61" y="240"/>
                    </a:lnTo>
                    <a:lnTo>
                      <a:pt x="0" y="236"/>
                    </a:lnTo>
                    <a:close/>
                  </a:path>
                </a:pathLst>
              </a:custGeom>
              <a:solidFill>
                <a:srgbClr val="969696"/>
              </a:solidFill>
              <a:ln w="9525">
                <a:solidFill>
                  <a:schemeClr val="bg1"/>
                </a:solidFill>
                <a:round/>
                <a:headEnd/>
                <a:tailEnd/>
              </a:ln>
            </p:spPr>
            <p:txBody>
              <a:bodyPr/>
              <a:lstStyle/>
              <a:p>
                <a:endParaRPr lang="en-US"/>
              </a:p>
            </p:txBody>
          </p:sp>
          <p:sp>
            <p:nvSpPr>
              <p:cNvPr id="6257" name="Freeform 11"/>
              <p:cNvSpPr>
                <a:spLocks/>
              </p:cNvSpPr>
              <p:nvPr/>
            </p:nvSpPr>
            <p:spPr bwMode="auto">
              <a:xfrm rot="16872589" flipH="1">
                <a:off x="4851" y="3144"/>
                <a:ext cx="177" cy="104"/>
              </a:xfrm>
              <a:custGeom>
                <a:avLst/>
                <a:gdLst>
                  <a:gd name="T0" fmla="*/ 0 w 458"/>
                  <a:gd name="T1" fmla="*/ 0 h 268"/>
                  <a:gd name="T2" fmla="*/ 0 w 458"/>
                  <a:gd name="T3" fmla="*/ 0 h 268"/>
                  <a:gd name="T4" fmla="*/ 1 w 458"/>
                  <a:gd name="T5" fmla="*/ 0 h 268"/>
                  <a:gd name="T6" fmla="*/ 1 w 458"/>
                  <a:gd name="T7" fmla="*/ 0 h 268"/>
                  <a:gd name="T8" fmla="*/ 0 w 458"/>
                  <a:gd name="T9" fmla="*/ 0 h 268"/>
                  <a:gd name="T10" fmla="*/ 0 w 458"/>
                  <a:gd name="T11" fmla="*/ 0 h 268"/>
                  <a:gd name="T12" fmla="*/ 0 w 458"/>
                  <a:gd name="T13" fmla="*/ 0 h 268"/>
                  <a:gd name="T14" fmla="*/ 0 w 458"/>
                  <a:gd name="T15" fmla="*/ 0 h 268"/>
                  <a:gd name="T16" fmla="*/ 0 60000 65536"/>
                  <a:gd name="T17" fmla="*/ 0 60000 65536"/>
                  <a:gd name="T18" fmla="*/ 0 60000 65536"/>
                  <a:gd name="T19" fmla="*/ 0 60000 65536"/>
                  <a:gd name="T20" fmla="*/ 0 60000 65536"/>
                  <a:gd name="T21" fmla="*/ 0 60000 65536"/>
                  <a:gd name="T22" fmla="*/ 0 60000 65536"/>
                  <a:gd name="T23" fmla="*/ 0 60000 65536"/>
                  <a:gd name="T24" fmla="*/ 0 w 458"/>
                  <a:gd name="T25" fmla="*/ 0 h 268"/>
                  <a:gd name="T26" fmla="*/ 458 w 458"/>
                  <a:gd name="T27" fmla="*/ 268 h 2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8" h="268">
                    <a:moveTo>
                      <a:pt x="0" y="175"/>
                    </a:moveTo>
                    <a:lnTo>
                      <a:pt x="287" y="0"/>
                    </a:lnTo>
                    <a:lnTo>
                      <a:pt x="458" y="38"/>
                    </a:lnTo>
                    <a:lnTo>
                      <a:pt x="435" y="122"/>
                    </a:lnTo>
                    <a:lnTo>
                      <a:pt x="291" y="93"/>
                    </a:lnTo>
                    <a:lnTo>
                      <a:pt x="30" y="268"/>
                    </a:lnTo>
                    <a:lnTo>
                      <a:pt x="0" y="175"/>
                    </a:lnTo>
                    <a:close/>
                  </a:path>
                </a:pathLst>
              </a:custGeom>
              <a:solidFill>
                <a:srgbClr val="969696"/>
              </a:solidFill>
              <a:ln w="9525">
                <a:solidFill>
                  <a:schemeClr val="bg1"/>
                </a:solidFill>
                <a:round/>
                <a:headEnd/>
                <a:tailEnd/>
              </a:ln>
            </p:spPr>
            <p:txBody>
              <a:bodyPr/>
              <a:lstStyle/>
              <a:p>
                <a:endParaRPr lang="en-US"/>
              </a:p>
            </p:txBody>
          </p:sp>
          <p:sp>
            <p:nvSpPr>
              <p:cNvPr id="6258" name="Freeform 12"/>
              <p:cNvSpPr>
                <a:spLocks/>
              </p:cNvSpPr>
              <p:nvPr/>
            </p:nvSpPr>
            <p:spPr bwMode="auto">
              <a:xfrm rot="16872589" flipH="1">
                <a:off x="4931" y="3276"/>
                <a:ext cx="250" cy="115"/>
              </a:xfrm>
              <a:custGeom>
                <a:avLst/>
                <a:gdLst>
                  <a:gd name="T0" fmla="*/ 0 w 646"/>
                  <a:gd name="T1" fmla="*/ 0 h 296"/>
                  <a:gd name="T2" fmla="*/ 0 w 646"/>
                  <a:gd name="T3" fmla="*/ 0 h 296"/>
                  <a:gd name="T4" fmla="*/ 1 w 646"/>
                  <a:gd name="T5" fmla="*/ 0 h 296"/>
                  <a:gd name="T6" fmla="*/ 1 w 646"/>
                  <a:gd name="T7" fmla="*/ 0 h 296"/>
                  <a:gd name="T8" fmla="*/ 0 w 646"/>
                  <a:gd name="T9" fmla="*/ 0 h 296"/>
                  <a:gd name="T10" fmla="*/ 0 w 646"/>
                  <a:gd name="T11" fmla="*/ 0 h 296"/>
                  <a:gd name="T12" fmla="*/ 0 w 646"/>
                  <a:gd name="T13" fmla="*/ 0 h 296"/>
                  <a:gd name="T14" fmla="*/ 0 w 646"/>
                  <a:gd name="T15" fmla="*/ 0 h 296"/>
                  <a:gd name="T16" fmla="*/ 0 60000 65536"/>
                  <a:gd name="T17" fmla="*/ 0 60000 65536"/>
                  <a:gd name="T18" fmla="*/ 0 60000 65536"/>
                  <a:gd name="T19" fmla="*/ 0 60000 65536"/>
                  <a:gd name="T20" fmla="*/ 0 60000 65536"/>
                  <a:gd name="T21" fmla="*/ 0 60000 65536"/>
                  <a:gd name="T22" fmla="*/ 0 60000 65536"/>
                  <a:gd name="T23" fmla="*/ 0 60000 65536"/>
                  <a:gd name="T24" fmla="*/ 0 w 646"/>
                  <a:gd name="T25" fmla="*/ 0 h 296"/>
                  <a:gd name="T26" fmla="*/ 646 w 646"/>
                  <a:gd name="T27" fmla="*/ 296 h 2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6" h="296">
                    <a:moveTo>
                      <a:pt x="0" y="89"/>
                    </a:moveTo>
                    <a:lnTo>
                      <a:pt x="351" y="203"/>
                    </a:lnTo>
                    <a:lnTo>
                      <a:pt x="646" y="0"/>
                    </a:lnTo>
                    <a:lnTo>
                      <a:pt x="646" y="79"/>
                    </a:lnTo>
                    <a:lnTo>
                      <a:pt x="351" y="296"/>
                    </a:lnTo>
                    <a:lnTo>
                      <a:pt x="34" y="195"/>
                    </a:lnTo>
                    <a:lnTo>
                      <a:pt x="0" y="89"/>
                    </a:lnTo>
                    <a:close/>
                  </a:path>
                </a:pathLst>
              </a:custGeom>
              <a:solidFill>
                <a:srgbClr val="969696"/>
              </a:solidFill>
              <a:ln w="9525">
                <a:solidFill>
                  <a:schemeClr val="bg1"/>
                </a:solidFill>
                <a:round/>
                <a:headEnd/>
                <a:tailEnd/>
              </a:ln>
            </p:spPr>
            <p:txBody>
              <a:bodyPr/>
              <a:lstStyle/>
              <a:p>
                <a:endParaRPr lang="en-US"/>
              </a:p>
            </p:txBody>
          </p:sp>
          <p:sp>
            <p:nvSpPr>
              <p:cNvPr id="6259" name="Freeform 13"/>
              <p:cNvSpPr>
                <a:spLocks/>
              </p:cNvSpPr>
              <p:nvPr/>
            </p:nvSpPr>
            <p:spPr bwMode="auto">
              <a:xfrm rot="16872589" flipH="1">
                <a:off x="4409" y="3517"/>
                <a:ext cx="531" cy="318"/>
              </a:xfrm>
              <a:custGeom>
                <a:avLst/>
                <a:gdLst>
                  <a:gd name="T0" fmla="*/ 0 w 1370"/>
                  <a:gd name="T1" fmla="*/ 1 h 821"/>
                  <a:gd name="T2" fmla="*/ 1 w 1370"/>
                  <a:gd name="T3" fmla="*/ 0 h 821"/>
                  <a:gd name="T4" fmla="*/ 2 w 1370"/>
                  <a:gd name="T5" fmla="*/ 0 h 821"/>
                  <a:gd name="T6" fmla="*/ 2 w 1370"/>
                  <a:gd name="T7" fmla="*/ 0 h 821"/>
                  <a:gd name="T8" fmla="*/ 2 w 1370"/>
                  <a:gd name="T9" fmla="*/ 0 h 821"/>
                  <a:gd name="T10" fmla="*/ 2 w 1370"/>
                  <a:gd name="T11" fmla="*/ 0 h 821"/>
                  <a:gd name="T12" fmla="*/ 1 w 1370"/>
                  <a:gd name="T13" fmla="*/ 0 h 821"/>
                  <a:gd name="T14" fmla="*/ 0 w 1370"/>
                  <a:gd name="T15" fmla="*/ 1 h 821"/>
                  <a:gd name="T16" fmla="*/ 0 w 1370"/>
                  <a:gd name="T17" fmla="*/ 1 h 821"/>
                  <a:gd name="T18" fmla="*/ 0 w 1370"/>
                  <a:gd name="T19" fmla="*/ 1 h 8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70"/>
                  <a:gd name="T31" fmla="*/ 0 h 821"/>
                  <a:gd name="T32" fmla="*/ 1370 w 1370"/>
                  <a:gd name="T33" fmla="*/ 821 h 8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70" h="821">
                    <a:moveTo>
                      <a:pt x="17" y="692"/>
                    </a:moveTo>
                    <a:lnTo>
                      <a:pt x="909" y="103"/>
                    </a:lnTo>
                    <a:lnTo>
                      <a:pt x="1163" y="124"/>
                    </a:lnTo>
                    <a:lnTo>
                      <a:pt x="1370" y="0"/>
                    </a:lnTo>
                    <a:lnTo>
                      <a:pt x="1370" y="87"/>
                    </a:lnTo>
                    <a:lnTo>
                      <a:pt x="1188" y="200"/>
                    </a:lnTo>
                    <a:lnTo>
                      <a:pt x="930" y="175"/>
                    </a:lnTo>
                    <a:lnTo>
                      <a:pt x="0" y="821"/>
                    </a:lnTo>
                    <a:lnTo>
                      <a:pt x="17" y="692"/>
                    </a:lnTo>
                    <a:close/>
                  </a:path>
                </a:pathLst>
              </a:custGeom>
              <a:solidFill>
                <a:srgbClr val="969696"/>
              </a:solidFill>
              <a:ln w="9525">
                <a:solidFill>
                  <a:schemeClr val="bg1"/>
                </a:solidFill>
                <a:round/>
                <a:headEnd/>
                <a:tailEnd/>
              </a:ln>
            </p:spPr>
            <p:txBody>
              <a:bodyPr/>
              <a:lstStyle/>
              <a:p>
                <a:endParaRPr lang="en-US"/>
              </a:p>
            </p:txBody>
          </p:sp>
          <p:sp>
            <p:nvSpPr>
              <p:cNvPr id="6260" name="Freeform 14"/>
              <p:cNvSpPr>
                <a:spLocks/>
              </p:cNvSpPr>
              <p:nvPr/>
            </p:nvSpPr>
            <p:spPr bwMode="auto">
              <a:xfrm rot="16872589" flipH="1">
                <a:off x="4303" y="3674"/>
                <a:ext cx="243" cy="205"/>
              </a:xfrm>
              <a:custGeom>
                <a:avLst/>
                <a:gdLst>
                  <a:gd name="T0" fmla="*/ 0 w 625"/>
                  <a:gd name="T1" fmla="*/ 1 h 528"/>
                  <a:gd name="T2" fmla="*/ 0 w 625"/>
                  <a:gd name="T3" fmla="*/ 1 h 528"/>
                  <a:gd name="T4" fmla="*/ 0 w 625"/>
                  <a:gd name="T5" fmla="*/ 1 h 528"/>
                  <a:gd name="T6" fmla="*/ 0 w 625"/>
                  <a:gd name="T7" fmla="*/ 1 h 528"/>
                  <a:gd name="T8" fmla="*/ 0 w 625"/>
                  <a:gd name="T9" fmla="*/ 1 h 528"/>
                  <a:gd name="T10" fmla="*/ 0 w 625"/>
                  <a:gd name="T11" fmla="*/ 1 h 528"/>
                  <a:gd name="T12" fmla="*/ 0 w 625"/>
                  <a:gd name="T13" fmla="*/ 1 h 528"/>
                  <a:gd name="T14" fmla="*/ 0 w 625"/>
                  <a:gd name="T15" fmla="*/ 0 h 528"/>
                  <a:gd name="T16" fmla="*/ 0 w 625"/>
                  <a:gd name="T17" fmla="*/ 0 h 528"/>
                  <a:gd name="T18" fmla="*/ 0 w 625"/>
                  <a:gd name="T19" fmla="*/ 0 h 528"/>
                  <a:gd name="T20" fmla="*/ 0 w 625"/>
                  <a:gd name="T21" fmla="*/ 0 h 528"/>
                  <a:gd name="T22" fmla="*/ 0 w 625"/>
                  <a:gd name="T23" fmla="*/ 0 h 528"/>
                  <a:gd name="T24" fmla="*/ 0 w 625"/>
                  <a:gd name="T25" fmla="*/ 0 h 528"/>
                  <a:gd name="T26" fmla="*/ 0 w 625"/>
                  <a:gd name="T27" fmla="*/ 0 h 528"/>
                  <a:gd name="T28" fmla="*/ 0 w 625"/>
                  <a:gd name="T29" fmla="*/ 0 h 528"/>
                  <a:gd name="T30" fmla="*/ 0 w 625"/>
                  <a:gd name="T31" fmla="*/ 0 h 528"/>
                  <a:gd name="T32" fmla="*/ 0 w 625"/>
                  <a:gd name="T33" fmla="*/ 0 h 528"/>
                  <a:gd name="T34" fmla="*/ 0 w 625"/>
                  <a:gd name="T35" fmla="*/ 0 h 528"/>
                  <a:gd name="T36" fmla="*/ 0 w 625"/>
                  <a:gd name="T37" fmla="*/ 0 h 528"/>
                  <a:gd name="T38" fmla="*/ 0 w 625"/>
                  <a:gd name="T39" fmla="*/ 0 h 528"/>
                  <a:gd name="T40" fmla="*/ 0 w 625"/>
                  <a:gd name="T41" fmla="*/ 0 h 528"/>
                  <a:gd name="T42" fmla="*/ 0 w 625"/>
                  <a:gd name="T43" fmla="*/ 0 h 528"/>
                  <a:gd name="T44" fmla="*/ 0 w 625"/>
                  <a:gd name="T45" fmla="*/ 0 h 528"/>
                  <a:gd name="T46" fmla="*/ 0 w 625"/>
                  <a:gd name="T47" fmla="*/ 0 h 528"/>
                  <a:gd name="T48" fmla="*/ 0 w 625"/>
                  <a:gd name="T49" fmla="*/ 0 h 528"/>
                  <a:gd name="T50" fmla="*/ 0 w 625"/>
                  <a:gd name="T51" fmla="*/ 0 h 528"/>
                  <a:gd name="T52" fmla="*/ 0 w 625"/>
                  <a:gd name="T53" fmla="*/ 0 h 528"/>
                  <a:gd name="T54" fmla="*/ 0 w 625"/>
                  <a:gd name="T55" fmla="*/ 0 h 528"/>
                  <a:gd name="T56" fmla="*/ 0 w 625"/>
                  <a:gd name="T57" fmla="*/ 0 h 528"/>
                  <a:gd name="T58" fmla="*/ 0 w 625"/>
                  <a:gd name="T59" fmla="*/ 0 h 528"/>
                  <a:gd name="T60" fmla="*/ 0 w 625"/>
                  <a:gd name="T61" fmla="*/ 0 h 528"/>
                  <a:gd name="T62" fmla="*/ 0 w 625"/>
                  <a:gd name="T63" fmla="*/ 0 h 528"/>
                  <a:gd name="T64" fmla="*/ 0 w 625"/>
                  <a:gd name="T65" fmla="*/ 0 h 528"/>
                  <a:gd name="T66" fmla="*/ 0 w 625"/>
                  <a:gd name="T67" fmla="*/ 0 h 528"/>
                  <a:gd name="T68" fmla="*/ 0 w 625"/>
                  <a:gd name="T69" fmla="*/ 0 h 528"/>
                  <a:gd name="T70" fmla="*/ 0 w 625"/>
                  <a:gd name="T71" fmla="*/ 0 h 528"/>
                  <a:gd name="T72" fmla="*/ 0 w 625"/>
                  <a:gd name="T73" fmla="*/ 0 h 528"/>
                  <a:gd name="T74" fmla="*/ 0 w 625"/>
                  <a:gd name="T75" fmla="*/ 0 h 528"/>
                  <a:gd name="T76" fmla="*/ 0 w 625"/>
                  <a:gd name="T77" fmla="*/ 0 h 528"/>
                  <a:gd name="T78" fmla="*/ 1 w 625"/>
                  <a:gd name="T79" fmla="*/ 0 h 528"/>
                  <a:gd name="T80" fmla="*/ 0 w 625"/>
                  <a:gd name="T81" fmla="*/ 1 h 528"/>
                  <a:gd name="T82" fmla="*/ 0 w 625"/>
                  <a:gd name="T83" fmla="*/ 1 h 5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25"/>
                  <a:gd name="T127" fmla="*/ 0 h 528"/>
                  <a:gd name="T128" fmla="*/ 625 w 625"/>
                  <a:gd name="T129" fmla="*/ 528 h 5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25" h="528">
                    <a:moveTo>
                      <a:pt x="148" y="500"/>
                    </a:moveTo>
                    <a:lnTo>
                      <a:pt x="144" y="496"/>
                    </a:lnTo>
                    <a:lnTo>
                      <a:pt x="139" y="490"/>
                    </a:lnTo>
                    <a:lnTo>
                      <a:pt x="137" y="486"/>
                    </a:lnTo>
                    <a:lnTo>
                      <a:pt x="131" y="481"/>
                    </a:lnTo>
                    <a:lnTo>
                      <a:pt x="127" y="475"/>
                    </a:lnTo>
                    <a:lnTo>
                      <a:pt x="123" y="469"/>
                    </a:lnTo>
                    <a:lnTo>
                      <a:pt x="118" y="464"/>
                    </a:lnTo>
                    <a:lnTo>
                      <a:pt x="114" y="458"/>
                    </a:lnTo>
                    <a:lnTo>
                      <a:pt x="106" y="450"/>
                    </a:lnTo>
                    <a:lnTo>
                      <a:pt x="102" y="443"/>
                    </a:lnTo>
                    <a:lnTo>
                      <a:pt x="97" y="437"/>
                    </a:lnTo>
                    <a:lnTo>
                      <a:pt x="91" y="429"/>
                    </a:lnTo>
                    <a:lnTo>
                      <a:pt x="85" y="424"/>
                    </a:lnTo>
                    <a:lnTo>
                      <a:pt x="80" y="418"/>
                    </a:lnTo>
                    <a:lnTo>
                      <a:pt x="74" y="410"/>
                    </a:lnTo>
                    <a:lnTo>
                      <a:pt x="68" y="405"/>
                    </a:lnTo>
                    <a:lnTo>
                      <a:pt x="63" y="397"/>
                    </a:lnTo>
                    <a:lnTo>
                      <a:pt x="57" y="390"/>
                    </a:lnTo>
                    <a:lnTo>
                      <a:pt x="51" y="384"/>
                    </a:lnTo>
                    <a:lnTo>
                      <a:pt x="47" y="376"/>
                    </a:lnTo>
                    <a:lnTo>
                      <a:pt x="40" y="369"/>
                    </a:lnTo>
                    <a:lnTo>
                      <a:pt x="36" y="363"/>
                    </a:lnTo>
                    <a:lnTo>
                      <a:pt x="30" y="357"/>
                    </a:lnTo>
                    <a:lnTo>
                      <a:pt x="26" y="352"/>
                    </a:lnTo>
                    <a:lnTo>
                      <a:pt x="23" y="346"/>
                    </a:lnTo>
                    <a:lnTo>
                      <a:pt x="17" y="340"/>
                    </a:lnTo>
                    <a:lnTo>
                      <a:pt x="13" y="336"/>
                    </a:lnTo>
                    <a:lnTo>
                      <a:pt x="11" y="333"/>
                    </a:lnTo>
                    <a:lnTo>
                      <a:pt x="5" y="327"/>
                    </a:lnTo>
                    <a:lnTo>
                      <a:pt x="4" y="325"/>
                    </a:lnTo>
                    <a:lnTo>
                      <a:pt x="2" y="321"/>
                    </a:lnTo>
                    <a:lnTo>
                      <a:pt x="0" y="319"/>
                    </a:lnTo>
                    <a:lnTo>
                      <a:pt x="2" y="314"/>
                    </a:lnTo>
                    <a:lnTo>
                      <a:pt x="2" y="308"/>
                    </a:lnTo>
                    <a:lnTo>
                      <a:pt x="4" y="302"/>
                    </a:lnTo>
                    <a:lnTo>
                      <a:pt x="5" y="296"/>
                    </a:lnTo>
                    <a:lnTo>
                      <a:pt x="9" y="289"/>
                    </a:lnTo>
                    <a:lnTo>
                      <a:pt x="11" y="281"/>
                    </a:lnTo>
                    <a:lnTo>
                      <a:pt x="13" y="274"/>
                    </a:lnTo>
                    <a:lnTo>
                      <a:pt x="17" y="266"/>
                    </a:lnTo>
                    <a:lnTo>
                      <a:pt x="17" y="260"/>
                    </a:lnTo>
                    <a:lnTo>
                      <a:pt x="19" y="257"/>
                    </a:lnTo>
                    <a:lnTo>
                      <a:pt x="19" y="253"/>
                    </a:lnTo>
                    <a:lnTo>
                      <a:pt x="21" y="247"/>
                    </a:lnTo>
                    <a:lnTo>
                      <a:pt x="23" y="243"/>
                    </a:lnTo>
                    <a:lnTo>
                      <a:pt x="24" y="239"/>
                    </a:lnTo>
                    <a:lnTo>
                      <a:pt x="24" y="236"/>
                    </a:lnTo>
                    <a:lnTo>
                      <a:pt x="26" y="230"/>
                    </a:lnTo>
                    <a:lnTo>
                      <a:pt x="28" y="226"/>
                    </a:lnTo>
                    <a:lnTo>
                      <a:pt x="30" y="222"/>
                    </a:lnTo>
                    <a:lnTo>
                      <a:pt x="30" y="217"/>
                    </a:lnTo>
                    <a:lnTo>
                      <a:pt x="32" y="213"/>
                    </a:lnTo>
                    <a:lnTo>
                      <a:pt x="34" y="207"/>
                    </a:lnTo>
                    <a:lnTo>
                      <a:pt x="36" y="201"/>
                    </a:lnTo>
                    <a:lnTo>
                      <a:pt x="36" y="198"/>
                    </a:lnTo>
                    <a:lnTo>
                      <a:pt x="38" y="194"/>
                    </a:lnTo>
                    <a:lnTo>
                      <a:pt x="40" y="190"/>
                    </a:lnTo>
                    <a:lnTo>
                      <a:pt x="42" y="184"/>
                    </a:lnTo>
                    <a:lnTo>
                      <a:pt x="42" y="181"/>
                    </a:lnTo>
                    <a:lnTo>
                      <a:pt x="43" y="177"/>
                    </a:lnTo>
                    <a:lnTo>
                      <a:pt x="45" y="167"/>
                    </a:lnTo>
                    <a:lnTo>
                      <a:pt x="49" y="160"/>
                    </a:lnTo>
                    <a:lnTo>
                      <a:pt x="51" y="152"/>
                    </a:lnTo>
                    <a:lnTo>
                      <a:pt x="53" y="144"/>
                    </a:lnTo>
                    <a:lnTo>
                      <a:pt x="57" y="137"/>
                    </a:lnTo>
                    <a:lnTo>
                      <a:pt x="59" y="131"/>
                    </a:lnTo>
                    <a:lnTo>
                      <a:pt x="59" y="124"/>
                    </a:lnTo>
                    <a:lnTo>
                      <a:pt x="61" y="120"/>
                    </a:lnTo>
                    <a:lnTo>
                      <a:pt x="63" y="114"/>
                    </a:lnTo>
                    <a:lnTo>
                      <a:pt x="63" y="112"/>
                    </a:lnTo>
                    <a:lnTo>
                      <a:pt x="64" y="106"/>
                    </a:lnTo>
                    <a:lnTo>
                      <a:pt x="66" y="105"/>
                    </a:lnTo>
                    <a:lnTo>
                      <a:pt x="283" y="0"/>
                    </a:lnTo>
                    <a:lnTo>
                      <a:pt x="484" y="57"/>
                    </a:lnTo>
                    <a:lnTo>
                      <a:pt x="264" y="173"/>
                    </a:lnTo>
                    <a:lnTo>
                      <a:pt x="239" y="315"/>
                    </a:lnTo>
                    <a:lnTo>
                      <a:pt x="401" y="334"/>
                    </a:lnTo>
                    <a:lnTo>
                      <a:pt x="625" y="205"/>
                    </a:lnTo>
                    <a:lnTo>
                      <a:pt x="625" y="405"/>
                    </a:lnTo>
                    <a:lnTo>
                      <a:pt x="418" y="528"/>
                    </a:lnTo>
                    <a:lnTo>
                      <a:pt x="150" y="498"/>
                    </a:lnTo>
                    <a:lnTo>
                      <a:pt x="148" y="500"/>
                    </a:lnTo>
                    <a:close/>
                  </a:path>
                </a:pathLst>
              </a:custGeom>
              <a:solidFill>
                <a:srgbClr val="969696"/>
              </a:solidFill>
              <a:ln w="9525">
                <a:solidFill>
                  <a:schemeClr val="bg1"/>
                </a:solidFill>
                <a:round/>
                <a:headEnd/>
                <a:tailEnd/>
              </a:ln>
            </p:spPr>
            <p:txBody>
              <a:bodyPr/>
              <a:lstStyle/>
              <a:p>
                <a:endParaRPr lang="en-US"/>
              </a:p>
            </p:txBody>
          </p:sp>
          <p:sp>
            <p:nvSpPr>
              <p:cNvPr id="6261" name="Freeform 15"/>
              <p:cNvSpPr>
                <a:spLocks/>
              </p:cNvSpPr>
              <p:nvPr/>
            </p:nvSpPr>
            <p:spPr bwMode="auto">
              <a:xfrm rot="16872589" flipH="1">
                <a:off x="4450" y="3400"/>
                <a:ext cx="397" cy="287"/>
              </a:xfrm>
              <a:custGeom>
                <a:avLst/>
                <a:gdLst>
                  <a:gd name="T0" fmla="*/ 0 w 1024"/>
                  <a:gd name="T1" fmla="*/ 1 h 739"/>
                  <a:gd name="T2" fmla="*/ 0 w 1024"/>
                  <a:gd name="T3" fmla="*/ 1 h 739"/>
                  <a:gd name="T4" fmla="*/ 0 w 1024"/>
                  <a:gd name="T5" fmla="*/ 1 h 739"/>
                  <a:gd name="T6" fmla="*/ 0 w 1024"/>
                  <a:gd name="T7" fmla="*/ 1 h 739"/>
                  <a:gd name="T8" fmla="*/ 0 w 1024"/>
                  <a:gd name="T9" fmla="*/ 1 h 739"/>
                  <a:gd name="T10" fmla="*/ 0 w 1024"/>
                  <a:gd name="T11" fmla="*/ 1 h 739"/>
                  <a:gd name="T12" fmla="*/ 0 w 1024"/>
                  <a:gd name="T13" fmla="*/ 1 h 739"/>
                  <a:gd name="T14" fmla="*/ 0 w 1024"/>
                  <a:gd name="T15" fmla="*/ 1 h 739"/>
                  <a:gd name="T16" fmla="*/ 0 w 1024"/>
                  <a:gd name="T17" fmla="*/ 1 h 739"/>
                  <a:gd name="T18" fmla="*/ 0 w 1024"/>
                  <a:gd name="T19" fmla="*/ 1 h 739"/>
                  <a:gd name="T20" fmla="*/ 0 w 1024"/>
                  <a:gd name="T21" fmla="*/ 1 h 739"/>
                  <a:gd name="T22" fmla="*/ 0 w 1024"/>
                  <a:gd name="T23" fmla="*/ 1 h 739"/>
                  <a:gd name="T24" fmla="*/ 0 w 1024"/>
                  <a:gd name="T25" fmla="*/ 1 h 739"/>
                  <a:gd name="T26" fmla="*/ 0 w 1024"/>
                  <a:gd name="T27" fmla="*/ 1 h 739"/>
                  <a:gd name="T28" fmla="*/ 0 w 1024"/>
                  <a:gd name="T29" fmla="*/ 0 h 739"/>
                  <a:gd name="T30" fmla="*/ 0 w 1024"/>
                  <a:gd name="T31" fmla="*/ 0 h 739"/>
                  <a:gd name="T32" fmla="*/ 0 w 1024"/>
                  <a:gd name="T33" fmla="*/ 0 h 739"/>
                  <a:gd name="T34" fmla="*/ 0 w 1024"/>
                  <a:gd name="T35" fmla="*/ 0 h 739"/>
                  <a:gd name="T36" fmla="*/ 0 w 1024"/>
                  <a:gd name="T37" fmla="*/ 0 h 739"/>
                  <a:gd name="T38" fmla="*/ 1 w 1024"/>
                  <a:gd name="T39" fmla="*/ 0 h 739"/>
                  <a:gd name="T40" fmla="*/ 1 w 1024"/>
                  <a:gd name="T41" fmla="*/ 0 h 739"/>
                  <a:gd name="T42" fmla="*/ 1 w 1024"/>
                  <a:gd name="T43" fmla="*/ 0 h 739"/>
                  <a:gd name="T44" fmla="*/ 1 w 1024"/>
                  <a:gd name="T45" fmla="*/ 0 h 739"/>
                  <a:gd name="T46" fmla="*/ 1 w 1024"/>
                  <a:gd name="T47" fmla="*/ 0 h 739"/>
                  <a:gd name="T48" fmla="*/ 1 w 1024"/>
                  <a:gd name="T49" fmla="*/ 0 h 739"/>
                  <a:gd name="T50" fmla="*/ 1 w 1024"/>
                  <a:gd name="T51" fmla="*/ 0 h 739"/>
                  <a:gd name="T52" fmla="*/ 1 w 1024"/>
                  <a:gd name="T53" fmla="*/ 0 h 739"/>
                  <a:gd name="T54" fmla="*/ 1 w 1024"/>
                  <a:gd name="T55" fmla="*/ 0 h 739"/>
                  <a:gd name="T56" fmla="*/ 1 w 1024"/>
                  <a:gd name="T57" fmla="*/ 0 h 739"/>
                  <a:gd name="T58" fmla="*/ 1 w 1024"/>
                  <a:gd name="T59" fmla="*/ 0 h 739"/>
                  <a:gd name="T60" fmla="*/ 1 w 1024"/>
                  <a:gd name="T61" fmla="*/ 0 h 739"/>
                  <a:gd name="T62" fmla="*/ 1 w 1024"/>
                  <a:gd name="T63" fmla="*/ 0 h 739"/>
                  <a:gd name="T64" fmla="*/ 1 w 1024"/>
                  <a:gd name="T65" fmla="*/ 0 h 739"/>
                  <a:gd name="T66" fmla="*/ 1 w 1024"/>
                  <a:gd name="T67" fmla="*/ 0 h 739"/>
                  <a:gd name="T68" fmla="*/ 1 w 1024"/>
                  <a:gd name="T69" fmla="*/ 0 h 739"/>
                  <a:gd name="T70" fmla="*/ 1 w 1024"/>
                  <a:gd name="T71" fmla="*/ 0 h 739"/>
                  <a:gd name="T72" fmla="*/ 1 w 1024"/>
                  <a:gd name="T73" fmla="*/ 0 h 739"/>
                  <a:gd name="T74" fmla="*/ 1 w 1024"/>
                  <a:gd name="T75" fmla="*/ 0 h 739"/>
                  <a:gd name="T76" fmla="*/ 1 w 1024"/>
                  <a:gd name="T77" fmla="*/ 0 h 739"/>
                  <a:gd name="T78" fmla="*/ 1 w 1024"/>
                  <a:gd name="T79" fmla="*/ 0 h 739"/>
                  <a:gd name="T80" fmla="*/ 1 w 1024"/>
                  <a:gd name="T81" fmla="*/ 0 h 739"/>
                  <a:gd name="T82" fmla="*/ 1 w 1024"/>
                  <a:gd name="T83" fmla="*/ 0 h 739"/>
                  <a:gd name="T84" fmla="*/ 1 w 1024"/>
                  <a:gd name="T85" fmla="*/ 0 h 739"/>
                  <a:gd name="T86" fmla="*/ 1 w 1024"/>
                  <a:gd name="T87" fmla="*/ 1 h 739"/>
                  <a:gd name="T88" fmla="*/ 1 w 1024"/>
                  <a:gd name="T89" fmla="*/ 1 h 739"/>
                  <a:gd name="T90" fmla="*/ 1 w 1024"/>
                  <a:gd name="T91" fmla="*/ 1 h 739"/>
                  <a:gd name="T92" fmla="*/ 1 w 1024"/>
                  <a:gd name="T93" fmla="*/ 1 h 739"/>
                  <a:gd name="T94" fmla="*/ 0 w 1024"/>
                  <a:gd name="T95" fmla="*/ 1 h 739"/>
                  <a:gd name="T96" fmla="*/ 0 w 1024"/>
                  <a:gd name="T97" fmla="*/ 1 h 739"/>
                  <a:gd name="T98" fmla="*/ 0 w 1024"/>
                  <a:gd name="T99" fmla="*/ 1 h 739"/>
                  <a:gd name="T100" fmla="*/ 0 w 1024"/>
                  <a:gd name="T101" fmla="*/ 1 h 739"/>
                  <a:gd name="T102" fmla="*/ 0 w 1024"/>
                  <a:gd name="T103" fmla="*/ 1 h 73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24"/>
                  <a:gd name="T157" fmla="*/ 0 h 739"/>
                  <a:gd name="T158" fmla="*/ 1024 w 1024"/>
                  <a:gd name="T159" fmla="*/ 739 h 73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24" h="739">
                    <a:moveTo>
                      <a:pt x="175" y="739"/>
                    </a:moveTo>
                    <a:lnTo>
                      <a:pt x="171" y="733"/>
                    </a:lnTo>
                    <a:lnTo>
                      <a:pt x="167" y="730"/>
                    </a:lnTo>
                    <a:lnTo>
                      <a:pt x="164" y="724"/>
                    </a:lnTo>
                    <a:lnTo>
                      <a:pt x="162" y="718"/>
                    </a:lnTo>
                    <a:lnTo>
                      <a:pt x="156" y="711"/>
                    </a:lnTo>
                    <a:lnTo>
                      <a:pt x="152" y="703"/>
                    </a:lnTo>
                    <a:lnTo>
                      <a:pt x="146" y="697"/>
                    </a:lnTo>
                    <a:lnTo>
                      <a:pt x="143" y="690"/>
                    </a:lnTo>
                    <a:lnTo>
                      <a:pt x="137" y="682"/>
                    </a:lnTo>
                    <a:lnTo>
                      <a:pt x="129" y="674"/>
                    </a:lnTo>
                    <a:lnTo>
                      <a:pt x="127" y="669"/>
                    </a:lnTo>
                    <a:lnTo>
                      <a:pt x="124" y="665"/>
                    </a:lnTo>
                    <a:lnTo>
                      <a:pt x="122" y="661"/>
                    </a:lnTo>
                    <a:lnTo>
                      <a:pt x="118" y="657"/>
                    </a:lnTo>
                    <a:lnTo>
                      <a:pt x="116" y="652"/>
                    </a:lnTo>
                    <a:lnTo>
                      <a:pt x="112" y="648"/>
                    </a:lnTo>
                    <a:lnTo>
                      <a:pt x="108" y="644"/>
                    </a:lnTo>
                    <a:lnTo>
                      <a:pt x="107" y="638"/>
                    </a:lnTo>
                    <a:lnTo>
                      <a:pt x="103" y="633"/>
                    </a:lnTo>
                    <a:lnTo>
                      <a:pt x="101" y="629"/>
                    </a:lnTo>
                    <a:lnTo>
                      <a:pt x="97" y="625"/>
                    </a:lnTo>
                    <a:lnTo>
                      <a:pt x="95" y="621"/>
                    </a:lnTo>
                    <a:lnTo>
                      <a:pt x="91" y="616"/>
                    </a:lnTo>
                    <a:lnTo>
                      <a:pt x="88" y="610"/>
                    </a:lnTo>
                    <a:lnTo>
                      <a:pt x="84" y="606"/>
                    </a:lnTo>
                    <a:lnTo>
                      <a:pt x="80" y="600"/>
                    </a:lnTo>
                    <a:lnTo>
                      <a:pt x="76" y="597"/>
                    </a:lnTo>
                    <a:lnTo>
                      <a:pt x="74" y="591"/>
                    </a:lnTo>
                    <a:lnTo>
                      <a:pt x="70" y="587"/>
                    </a:lnTo>
                    <a:lnTo>
                      <a:pt x="69" y="581"/>
                    </a:lnTo>
                    <a:lnTo>
                      <a:pt x="63" y="576"/>
                    </a:lnTo>
                    <a:lnTo>
                      <a:pt x="61" y="572"/>
                    </a:lnTo>
                    <a:lnTo>
                      <a:pt x="57" y="568"/>
                    </a:lnTo>
                    <a:lnTo>
                      <a:pt x="55" y="562"/>
                    </a:lnTo>
                    <a:lnTo>
                      <a:pt x="50" y="559"/>
                    </a:lnTo>
                    <a:lnTo>
                      <a:pt x="50" y="553"/>
                    </a:lnTo>
                    <a:lnTo>
                      <a:pt x="44" y="549"/>
                    </a:lnTo>
                    <a:lnTo>
                      <a:pt x="42" y="545"/>
                    </a:lnTo>
                    <a:lnTo>
                      <a:pt x="38" y="541"/>
                    </a:lnTo>
                    <a:lnTo>
                      <a:pt x="36" y="536"/>
                    </a:lnTo>
                    <a:lnTo>
                      <a:pt x="32" y="530"/>
                    </a:lnTo>
                    <a:lnTo>
                      <a:pt x="31" y="526"/>
                    </a:lnTo>
                    <a:lnTo>
                      <a:pt x="25" y="519"/>
                    </a:lnTo>
                    <a:lnTo>
                      <a:pt x="19" y="511"/>
                    </a:lnTo>
                    <a:lnTo>
                      <a:pt x="13" y="503"/>
                    </a:lnTo>
                    <a:lnTo>
                      <a:pt x="8" y="496"/>
                    </a:lnTo>
                    <a:lnTo>
                      <a:pt x="4" y="488"/>
                    </a:lnTo>
                    <a:lnTo>
                      <a:pt x="0" y="483"/>
                    </a:lnTo>
                    <a:lnTo>
                      <a:pt x="6" y="477"/>
                    </a:lnTo>
                    <a:lnTo>
                      <a:pt x="15" y="473"/>
                    </a:lnTo>
                    <a:lnTo>
                      <a:pt x="25" y="467"/>
                    </a:lnTo>
                    <a:lnTo>
                      <a:pt x="36" y="462"/>
                    </a:lnTo>
                    <a:lnTo>
                      <a:pt x="46" y="456"/>
                    </a:lnTo>
                    <a:lnTo>
                      <a:pt x="55" y="450"/>
                    </a:lnTo>
                    <a:lnTo>
                      <a:pt x="69" y="443"/>
                    </a:lnTo>
                    <a:lnTo>
                      <a:pt x="80" y="437"/>
                    </a:lnTo>
                    <a:lnTo>
                      <a:pt x="91" y="429"/>
                    </a:lnTo>
                    <a:lnTo>
                      <a:pt x="105" y="422"/>
                    </a:lnTo>
                    <a:lnTo>
                      <a:pt x="118" y="416"/>
                    </a:lnTo>
                    <a:lnTo>
                      <a:pt x="131" y="408"/>
                    </a:lnTo>
                    <a:lnTo>
                      <a:pt x="145" y="401"/>
                    </a:lnTo>
                    <a:lnTo>
                      <a:pt x="160" y="393"/>
                    </a:lnTo>
                    <a:lnTo>
                      <a:pt x="175" y="384"/>
                    </a:lnTo>
                    <a:lnTo>
                      <a:pt x="188" y="378"/>
                    </a:lnTo>
                    <a:lnTo>
                      <a:pt x="203" y="369"/>
                    </a:lnTo>
                    <a:lnTo>
                      <a:pt x="219" y="359"/>
                    </a:lnTo>
                    <a:lnTo>
                      <a:pt x="234" y="351"/>
                    </a:lnTo>
                    <a:lnTo>
                      <a:pt x="249" y="342"/>
                    </a:lnTo>
                    <a:lnTo>
                      <a:pt x="266" y="334"/>
                    </a:lnTo>
                    <a:lnTo>
                      <a:pt x="281" y="325"/>
                    </a:lnTo>
                    <a:lnTo>
                      <a:pt x="298" y="315"/>
                    </a:lnTo>
                    <a:lnTo>
                      <a:pt x="316" y="308"/>
                    </a:lnTo>
                    <a:lnTo>
                      <a:pt x="331" y="298"/>
                    </a:lnTo>
                    <a:lnTo>
                      <a:pt x="348" y="289"/>
                    </a:lnTo>
                    <a:lnTo>
                      <a:pt x="365" y="279"/>
                    </a:lnTo>
                    <a:lnTo>
                      <a:pt x="382" y="270"/>
                    </a:lnTo>
                    <a:lnTo>
                      <a:pt x="399" y="260"/>
                    </a:lnTo>
                    <a:lnTo>
                      <a:pt x="416" y="251"/>
                    </a:lnTo>
                    <a:lnTo>
                      <a:pt x="433" y="243"/>
                    </a:lnTo>
                    <a:lnTo>
                      <a:pt x="451" y="234"/>
                    </a:lnTo>
                    <a:lnTo>
                      <a:pt x="468" y="222"/>
                    </a:lnTo>
                    <a:lnTo>
                      <a:pt x="483" y="213"/>
                    </a:lnTo>
                    <a:lnTo>
                      <a:pt x="500" y="205"/>
                    </a:lnTo>
                    <a:lnTo>
                      <a:pt x="517" y="196"/>
                    </a:lnTo>
                    <a:lnTo>
                      <a:pt x="532" y="186"/>
                    </a:lnTo>
                    <a:lnTo>
                      <a:pt x="551" y="177"/>
                    </a:lnTo>
                    <a:lnTo>
                      <a:pt x="566" y="167"/>
                    </a:lnTo>
                    <a:lnTo>
                      <a:pt x="584" y="160"/>
                    </a:lnTo>
                    <a:lnTo>
                      <a:pt x="599" y="150"/>
                    </a:lnTo>
                    <a:lnTo>
                      <a:pt x="614" y="141"/>
                    </a:lnTo>
                    <a:lnTo>
                      <a:pt x="631" y="131"/>
                    </a:lnTo>
                    <a:lnTo>
                      <a:pt x="644" y="125"/>
                    </a:lnTo>
                    <a:lnTo>
                      <a:pt x="660" y="116"/>
                    </a:lnTo>
                    <a:lnTo>
                      <a:pt x="677" y="108"/>
                    </a:lnTo>
                    <a:lnTo>
                      <a:pt x="690" y="99"/>
                    </a:lnTo>
                    <a:lnTo>
                      <a:pt x="705" y="93"/>
                    </a:lnTo>
                    <a:lnTo>
                      <a:pt x="718" y="84"/>
                    </a:lnTo>
                    <a:lnTo>
                      <a:pt x="732" y="76"/>
                    </a:lnTo>
                    <a:lnTo>
                      <a:pt x="745" y="68"/>
                    </a:lnTo>
                    <a:lnTo>
                      <a:pt x="758" y="63"/>
                    </a:lnTo>
                    <a:lnTo>
                      <a:pt x="770" y="55"/>
                    </a:lnTo>
                    <a:lnTo>
                      <a:pt x="781" y="49"/>
                    </a:lnTo>
                    <a:lnTo>
                      <a:pt x="793" y="42"/>
                    </a:lnTo>
                    <a:lnTo>
                      <a:pt x="804" y="38"/>
                    </a:lnTo>
                    <a:lnTo>
                      <a:pt x="813" y="30"/>
                    </a:lnTo>
                    <a:lnTo>
                      <a:pt x="825" y="27"/>
                    </a:lnTo>
                    <a:lnTo>
                      <a:pt x="834" y="21"/>
                    </a:lnTo>
                    <a:lnTo>
                      <a:pt x="844" y="17"/>
                    </a:lnTo>
                    <a:lnTo>
                      <a:pt x="851" y="11"/>
                    </a:lnTo>
                    <a:lnTo>
                      <a:pt x="859" y="6"/>
                    </a:lnTo>
                    <a:lnTo>
                      <a:pt x="867" y="4"/>
                    </a:lnTo>
                    <a:lnTo>
                      <a:pt x="872" y="0"/>
                    </a:lnTo>
                    <a:lnTo>
                      <a:pt x="876" y="4"/>
                    </a:lnTo>
                    <a:lnTo>
                      <a:pt x="880" y="8"/>
                    </a:lnTo>
                    <a:lnTo>
                      <a:pt x="882" y="11"/>
                    </a:lnTo>
                    <a:lnTo>
                      <a:pt x="888" y="17"/>
                    </a:lnTo>
                    <a:lnTo>
                      <a:pt x="891" y="21"/>
                    </a:lnTo>
                    <a:lnTo>
                      <a:pt x="895" y="27"/>
                    </a:lnTo>
                    <a:lnTo>
                      <a:pt x="901" y="30"/>
                    </a:lnTo>
                    <a:lnTo>
                      <a:pt x="905" y="38"/>
                    </a:lnTo>
                    <a:lnTo>
                      <a:pt x="910" y="42"/>
                    </a:lnTo>
                    <a:lnTo>
                      <a:pt x="914" y="49"/>
                    </a:lnTo>
                    <a:lnTo>
                      <a:pt x="920" y="55"/>
                    </a:lnTo>
                    <a:lnTo>
                      <a:pt x="926" y="63"/>
                    </a:lnTo>
                    <a:lnTo>
                      <a:pt x="931" y="68"/>
                    </a:lnTo>
                    <a:lnTo>
                      <a:pt x="937" y="74"/>
                    </a:lnTo>
                    <a:lnTo>
                      <a:pt x="943" y="80"/>
                    </a:lnTo>
                    <a:lnTo>
                      <a:pt x="948" y="85"/>
                    </a:lnTo>
                    <a:lnTo>
                      <a:pt x="952" y="93"/>
                    </a:lnTo>
                    <a:lnTo>
                      <a:pt x="960" y="99"/>
                    </a:lnTo>
                    <a:lnTo>
                      <a:pt x="964" y="106"/>
                    </a:lnTo>
                    <a:lnTo>
                      <a:pt x="971" y="112"/>
                    </a:lnTo>
                    <a:lnTo>
                      <a:pt x="975" y="118"/>
                    </a:lnTo>
                    <a:lnTo>
                      <a:pt x="981" y="123"/>
                    </a:lnTo>
                    <a:lnTo>
                      <a:pt x="985" y="131"/>
                    </a:lnTo>
                    <a:lnTo>
                      <a:pt x="990" y="137"/>
                    </a:lnTo>
                    <a:lnTo>
                      <a:pt x="996" y="142"/>
                    </a:lnTo>
                    <a:lnTo>
                      <a:pt x="1000" y="146"/>
                    </a:lnTo>
                    <a:lnTo>
                      <a:pt x="1004" y="152"/>
                    </a:lnTo>
                    <a:lnTo>
                      <a:pt x="1009" y="156"/>
                    </a:lnTo>
                    <a:lnTo>
                      <a:pt x="1013" y="161"/>
                    </a:lnTo>
                    <a:lnTo>
                      <a:pt x="1017" y="165"/>
                    </a:lnTo>
                    <a:lnTo>
                      <a:pt x="1021" y="169"/>
                    </a:lnTo>
                    <a:lnTo>
                      <a:pt x="1024" y="175"/>
                    </a:lnTo>
                    <a:lnTo>
                      <a:pt x="1017" y="177"/>
                    </a:lnTo>
                    <a:lnTo>
                      <a:pt x="1009" y="182"/>
                    </a:lnTo>
                    <a:lnTo>
                      <a:pt x="1002" y="188"/>
                    </a:lnTo>
                    <a:lnTo>
                      <a:pt x="994" y="194"/>
                    </a:lnTo>
                    <a:lnTo>
                      <a:pt x="985" y="199"/>
                    </a:lnTo>
                    <a:lnTo>
                      <a:pt x="975" y="205"/>
                    </a:lnTo>
                    <a:lnTo>
                      <a:pt x="966" y="211"/>
                    </a:lnTo>
                    <a:lnTo>
                      <a:pt x="954" y="220"/>
                    </a:lnTo>
                    <a:lnTo>
                      <a:pt x="943" y="226"/>
                    </a:lnTo>
                    <a:lnTo>
                      <a:pt x="931" y="234"/>
                    </a:lnTo>
                    <a:lnTo>
                      <a:pt x="920" y="241"/>
                    </a:lnTo>
                    <a:lnTo>
                      <a:pt x="908" y="251"/>
                    </a:lnTo>
                    <a:lnTo>
                      <a:pt x="895" y="258"/>
                    </a:lnTo>
                    <a:lnTo>
                      <a:pt x="882" y="268"/>
                    </a:lnTo>
                    <a:lnTo>
                      <a:pt x="869" y="277"/>
                    </a:lnTo>
                    <a:lnTo>
                      <a:pt x="855" y="285"/>
                    </a:lnTo>
                    <a:lnTo>
                      <a:pt x="840" y="294"/>
                    </a:lnTo>
                    <a:lnTo>
                      <a:pt x="827" y="304"/>
                    </a:lnTo>
                    <a:lnTo>
                      <a:pt x="812" y="313"/>
                    </a:lnTo>
                    <a:lnTo>
                      <a:pt x="796" y="325"/>
                    </a:lnTo>
                    <a:lnTo>
                      <a:pt x="781" y="334"/>
                    </a:lnTo>
                    <a:lnTo>
                      <a:pt x="766" y="344"/>
                    </a:lnTo>
                    <a:lnTo>
                      <a:pt x="751" y="353"/>
                    </a:lnTo>
                    <a:lnTo>
                      <a:pt x="734" y="365"/>
                    </a:lnTo>
                    <a:lnTo>
                      <a:pt x="718" y="374"/>
                    </a:lnTo>
                    <a:lnTo>
                      <a:pt x="701" y="386"/>
                    </a:lnTo>
                    <a:lnTo>
                      <a:pt x="686" y="397"/>
                    </a:lnTo>
                    <a:lnTo>
                      <a:pt x="669" y="408"/>
                    </a:lnTo>
                    <a:lnTo>
                      <a:pt x="652" y="418"/>
                    </a:lnTo>
                    <a:lnTo>
                      <a:pt x="637" y="429"/>
                    </a:lnTo>
                    <a:lnTo>
                      <a:pt x="620" y="441"/>
                    </a:lnTo>
                    <a:lnTo>
                      <a:pt x="604" y="452"/>
                    </a:lnTo>
                    <a:lnTo>
                      <a:pt x="587" y="464"/>
                    </a:lnTo>
                    <a:lnTo>
                      <a:pt x="570" y="473"/>
                    </a:lnTo>
                    <a:lnTo>
                      <a:pt x="553" y="484"/>
                    </a:lnTo>
                    <a:lnTo>
                      <a:pt x="538" y="496"/>
                    </a:lnTo>
                    <a:lnTo>
                      <a:pt x="519" y="507"/>
                    </a:lnTo>
                    <a:lnTo>
                      <a:pt x="504" y="519"/>
                    </a:lnTo>
                    <a:lnTo>
                      <a:pt x="489" y="528"/>
                    </a:lnTo>
                    <a:lnTo>
                      <a:pt x="471" y="540"/>
                    </a:lnTo>
                    <a:lnTo>
                      <a:pt x="456" y="549"/>
                    </a:lnTo>
                    <a:lnTo>
                      <a:pt x="439" y="560"/>
                    </a:lnTo>
                    <a:lnTo>
                      <a:pt x="424" y="570"/>
                    </a:lnTo>
                    <a:lnTo>
                      <a:pt x="409" y="581"/>
                    </a:lnTo>
                    <a:lnTo>
                      <a:pt x="394" y="591"/>
                    </a:lnTo>
                    <a:lnTo>
                      <a:pt x="378" y="600"/>
                    </a:lnTo>
                    <a:lnTo>
                      <a:pt x="363" y="610"/>
                    </a:lnTo>
                    <a:lnTo>
                      <a:pt x="350" y="621"/>
                    </a:lnTo>
                    <a:lnTo>
                      <a:pt x="335" y="629"/>
                    </a:lnTo>
                    <a:lnTo>
                      <a:pt x="321" y="638"/>
                    </a:lnTo>
                    <a:lnTo>
                      <a:pt x="308" y="648"/>
                    </a:lnTo>
                    <a:lnTo>
                      <a:pt x="295" y="657"/>
                    </a:lnTo>
                    <a:lnTo>
                      <a:pt x="281" y="665"/>
                    </a:lnTo>
                    <a:lnTo>
                      <a:pt x="270" y="673"/>
                    </a:lnTo>
                    <a:lnTo>
                      <a:pt x="259" y="680"/>
                    </a:lnTo>
                    <a:lnTo>
                      <a:pt x="247" y="690"/>
                    </a:lnTo>
                    <a:lnTo>
                      <a:pt x="236" y="695"/>
                    </a:lnTo>
                    <a:lnTo>
                      <a:pt x="224" y="703"/>
                    </a:lnTo>
                    <a:lnTo>
                      <a:pt x="215" y="709"/>
                    </a:lnTo>
                    <a:lnTo>
                      <a:pt x="207" y="716"/>
                    </a:lnTo>
                    <a:lnTo>
                      <a:pt x="198" y="722"/>
                    </a:lnTo>
                    <a:lnTo>
                      <a:pt x="188" y="728"/>
                    </a:lnTo>
                    <a:lnTo>
                      <a:pt x="181" y="733"/>
                    </a:lnTo>
                    <a:lnTo>
                      <a:pt x="175" y="739"/>
                    </a:lnTo>
                    <a:close/>
                  </a:path>
                </a:pathLst>
              </a:custGeom>
              <a:solidFill>
                <a:srgbClr val="969696"/>
              </a:solidFill>
              <a:ln w="9525">
                <a:solidFill>
                  <a:schemeClr val="bg1"/>
                </a:solidFill>
                <a:round/>
                <a:headEnd/>
                <a:tailEnd/>
              </a:ln>
            </p:spPr>
            <p:txBody>
              <a:bodyPr/>
              <a:lstStyle/>
              <a:p>
                <a:endParaRPr lang="en-US"/>
              </a:p>
            </p:txBody>
          </p:sp>
        </p:grpSp>
      </p:grpSp>
      <p:sp>
        <p:nvSpPr>
          <p:cNvPr id="6147" name="Rectangle 16"/>
          <p:cNvSpPr>
            <a:spLocks noGrp="1" noChangeArrowheads="1"/>
          </p:cNvSpPr>
          <p:nvPr>
            <p:ph type="title"/>
          </p:nvPr>
        </p:nvSpPr>
        <p:spPr/>
        <p:txBody>
          <a:bodyPr/>
          <a:lstStyle/>
          <a:p>
            <a:pPr eaLnBrk="1" hangingPunct="1"/>
            <a:r>
              <a:rPr lang="en-US" smtClean="0"/>
              <a:t>Product model</a:t>
            </a:r>
          </a:p>
        </p:txBody>
      </p:sp>
      <p:sp>
        <p:nvSpPr>
          <p:cNvPr id="6148" name="Rectangle 17"/>
          <p:cNvSpPr>
            <a:spLocks noGrp="1" noChangeArrowheads="1"/>
          </p:cNvSpPr>
          <p:nvPr>
            <p:ph idx="1"/>
          </p:nvPr>
        </p:nvSpPr>
        <p:spPr>
          <a:xfrm>
            <a:off x="854075" y="3246438"/>
            <a:ext cx="5591175" cy="2665412"/>
          </a:xfrm>
        </p:spPr>
        <p:txBody>
          <a:bodyPr/>
          <a:lstStyle/>
          <a:p>
            <a:pPr>
              <a:buFont typeface="Arial" charset="0"/>
              <a:buChar char="•"/>
            </a:pPr>
            <a:r>
              <a:rPr lang="en-US" smtClean="0"/>
              <a:t>The </a:t>
            </a:r>
            <a:r>
              <a:rPr lang="en-US" b="1" smtClean="0"/>
              <a:t>product model</a:t>
            </a:r>
            <a:r>
              <a:rPr lang="en-US" smtClean="0"/>
              <a:t> is PolicyCenter feature that identifies the different types of policies, or products, that a given instance of PolicyCenter offers</a:t>
            </a:r>
          </a:p>
          <a:p>
            <a:pPr lvl="1"/>
            <a:r>
              <a:rPr lang="en-US" smtClean="0"/>
              <a:t>For each product, the product model details all of the choices around what can be covered </a:t>
            </a:r>
          </a:p>
        </p:txBody>
      </p:sp>
      <p:grpSp>
        <p:nvGrpSpPr>
          <p:cNvPr id="6149" name="Group 18"/>
          <p:cNvGrpSpPr>
            <a:grpSpLocks/>
          </p:cNvGrpSpPr>
          <p:nvPr/>
        </p:nvGrpSpPr>
        <p:grpSpPr bwMode="auto">
          <a:xfrm>
            <a:off x="5319713" y="379413"/>
            <a:ext cx="3508375" cy="4797425"/>
            <a:chOff x="3827" y="449"/>
            <a:chExt cx="2210" cy="3022"/>
          </a:xfrm>
        </p:grpSpPr>
        <p:sp>
          <p:nvSpPr>
            <p:cNvPr id="6150" name="Freeform 19"/>
            <p:cNvSpPr>
              <a:spLocks/>
            </p:cNvSpPr>
            <p:nvPr/>
          </p:nvSpPr>
          <p:spPr bwMode="auto">
            <a:xfrm>
              <a:off x="5066" y="541"/>
              <a:ext cx="475" cy="947"/>
            </a:xfrm>
            <a:custGeom>
              <a:avLst/>
              <a:gdLst>
                <a:gd name="T0" fmla="*/ 134 w 475"/>
                <a:gd name="T1" fmla="*/ 7 h 947"/>
                <a:gd name="T2" fmla="*/ 100 w 475"/>
                <a:gd name="T3" fmla="*/ 32 h 947"/>
                <a:gd name="T4" fmla="*/ 62 w 475"/>
                <a:gd name="T5" fmla="*/ 84 h 947"/>
                <a:gd name="T6" fmla="*/ 46 w 475"/>
                <a:gd name="T7" fmla="*/ 167 h 947"/>
                <a:gd name="T8" fmla="*/ 54 w 475"/>
                <a:gd name="T9" fmla="*/ 223 h 947"/>
                <a:gd name="T10" fmla="*/ 33 w 475"/>
                <a:gd name="T11" fmla="*/ 250 h 947"/>
                <a:gd name="T12" fmla="*/ 10 w 475"/>
                <a:gd name="T13" fmla="*/ 297 h 947"/>
                <a:gd name="T14" fmla="*/ 0 w 475"/>
                <a:gd name="T15" fmla="*/ 364 h 947"/>
                <a:gd name="T16" fmla="*/ 21 w 475"/>
                <a:gd name="T17" fmla="*/ 443 h 947"/>
                <a:gd name="T18" fmla="*/ 46 w 475"/>
                <a:gd name="T19" fmla="*/ 510 h 947"/>
                <a:gd name="T20" fmla="*/ 68 w 475"/>
                <a:gd name="T21" fmla="*/ 559 h 947"/>
                <a:gd name="T22" fmla="*/ 84 w 475"/>
                <a:gd name="T23" fmla="*/ 591 h 947"/>
                <a:gd name="T24" fmla="*/ 186 w 475"/>
                <a:gd name="T25" fmla="*/ 583 h 947"/>
                <a:gd name="T26" fmla="*/ 199 w 475"/>
                <a:gd name="T27" fmla="*/ 637 h 947"/>
                <a:gd name="T28" fmla="*/ 199 w 475"/>
                <a:gd name="T29" fmla="*/ 712 h 947"/>
                <a:gd name="T30" fmla="*/ 180 w 475"/>
                <a:gd name="T31" fmla="*/ 741 h 947"/>
                <a:gd name="T32" fmla="*/ 151 w 475"/>
                <a:gd name="T33" fmla="*/ 780 h 947"/>
                <a:gd name="T34" fmla="*/ 124 w 475"/>
                <a:gd name="T35" fmla="*/ 825 h 947"/>
                <a:gd name="T36" fmla="*/ 103 w 475"/>
                <a:gd name="T37" fmla="*/ 863 h 947"/>
                <a:gd name="T38" fmla="*/ 99 w 475"/>
                <a:gd name="T39" fmla="*/ 891 h 947"/>
                <a:gd name="T40" fmla="*/ 108 w 475"/>
                <a:gd name="T41" fmla="*/ 915 h 947"/>
                <a:gd name="T42" fmla="*/ 130 w 475"/>
                <a:gd name="T43" fmla="*/ 934 h 947"/>
                <a:gd name="T44" fmla="*/ 162 w 475"/>
                <a:gd name="T45" fmla="*/ 945 h 947"/>
                <a:gd name="T46" fmla="*/ 186 w 475"/>
                <a:gd name="T47" fmla="*/ 947 h 947"/>
                <a:gd name="T48" fmla="*/ 218 w 475"/>
                <a:gd name="T49" fmla="*/ 945 h 947"/>
                <a:gd name="T50" fmla="*/ 256 w 475"/>
                <a:gd name="T51" fmla="*/ 936 h 947"/>
                <a:gd name="T52" fmla="*/ 297 w 475"/>
                <a:gd name="T53" fmla="*/ 918 h 947"/>
                <a:gd name="T54" fmla="*/ 340 w 475"/>
                <a:gd name="T55" fmla="*/ 891 h 947"/>
                <a:gd name="T56" fmla="*/ 385 w 475"/>
                <a:gd name="T57" fmla="*/ 853 h 947"/>
                <a:gd name="T58" fmla="*/ 426 w 475"/>
                <a:gd name="T59" fmla="*/ 799 h 947"/>
                <a:gd name="T60" fmla="*/ 462 w 475"/>
                <a:gd name="T61" fmla="*/ 731 h 947"/>
                <a:gd name="T62" fmla="*/ 475 w 475"/>
                <a:gd name="T63" fmla="*/ 693 h 947"/>
                <a:gd name="T64" fmla="*/ 459 w 475"/>
                <a:gd name="T65" fmla="*/ 656 h 947"/>
                <a:gd name="T66" fmla="*/ 431 w 475"/>
                <a:gd name="T67" fmla="*/ 655 h 947"/>
                <a:gd name="T68" fmla="*/ 402 w 475"/>
                <a:gd name="T69" fmla="*/ 652 h 947"/>
                <a:gd name="T70" fmla="*/ 377 w 475"/>
                <a:gd name="T71" fmla="*/ 645 h 947"/>
                <a:gd name="T72" fmla="*/ 353 w 475"/>
                <a:gd name="T73" fmla="*/ 633 h 947"/>
                <a:gd name="T74" fmla="*/ 332 w 475"/>
                <a:gd name="T75" fmla="*/ 593 h 947"/>
                <a:gd name="T76" fmla="*/ 343 w 475"/>
                <a:gd name="T77" fmla="*/ 571 h 947"/>
                <a:gd name="T78" fmla="*/ 359 w 475"/>
                <a:gd name="T79" fmla="*/ 571 h 947"/>
                <a:gd name="T80" fmla="*/ 377 w 475"/>
                <a:gd name="T81" fmla="*/ 566 h 947"/>
                <a:gd name="T82" fmla="*/ 386 w 475"/>
                <a:gd name="T83" fmla="*/ 553 h 947"/>
                <a:gd name="T84" fmla="*/ 380 w 475"/>
                <a:gd name="T85" fmla="*/ 529 h 947"/>
                <a:gd name="T86" fmla="*/ 361 w 475"/>
                <a:gd name="T87" fmla="*/ 497 h 947"/>
                <a:gd name="T88" fmla="*/ 340 w 475"/>
                <a:gd name="T89" fmla="*/ 464 h 947"/>
                <a:gd name="T90" fmla="*/ 321 w 475"/>
                <a:gd name="T91" fmla="*/ 428 h 947"/>
                <a:gd name="T92" fmla="*/ 308 w 475"/>
                <a:gd name="T93" fmla="*/ 383 h 947"/>
                <a:gd name="T94" fmla="*/ 294 w 475"/>
                <a:gd name="T95" fmla="*/ 321 h 947"/>
                <a:gd name="T96" fmla="*/ 272 w 475"/>
                <a:gd name="T97" fmla="*/ 242 h 947"/>
                <a:gd name="T98" fmla="*/ 246 w 475"/>
                <a:gd name="T99" fmla="*/ 164 h 947"/>
                <a:gd name="T100" fmla="*/ 224 w 475"/>
                <a:gd name="T101" fmla="*/ 105 h 947"/>
                <a:gd name="T102" fmla="*/ 207 w 475"/>
                <a:gd name="T103" fmla="*/ 62 h 947"/>
                <a:gd name="T104" fmla="*/ 188 w 475"/>
                <a:gd name="T105" fmla="*/ 26 h 947"/>
                <a:gd name="T106" fmla="*/ 167 w 475"/>
                <a:gd name="T107" fmla="*/ 5 h 947"/>
                <a:gd name="T108" fmla="*/ 140 w 475"/>
                <a:gd name="T109" fmla="*/ 3 h 94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75"/>
                <a:gd name="T166" fmla="*/ 0 h 947"/>
                <a:gd name="T167" fmla="*/ 475 w 475"/>
                <a:gd name="T168" fmla="*/ 947 h 94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75" h="947">
                  <a:moveTo>
                    <a:pt x="140" y="3"/>
                  </a:moveTo>
                  <a:lnTo>
                    <a:pt x="134" y="7"/>
                  </a:lnTo>
                  <a:lnTo>
                    <a:pt x="121" y="16"/>
                  </a:lnTo>
                  <a:lnTo>
                    <a:pt x="100" y="32"/>
                  </a:lnTo>
                  <a:lnTo>
                    <a:pt x="79" y="54"/>
                  </a:lnTo>
                  <a:lnTo>
                    <a:pt x="62" y="84"/>
                  </a:lnTo>
                  <a:lnTo>
                    <a:pt x="49" y="123"/>
                  </a:lnTo>
                  <a:lnTo>
                    <a:pt x="46" y="167"/>
                  </a:lnTo>
                  <a:lnTo>
                    <a:pt x="57" y="219"/>
                  </a:lnTo>
                  <a:lnTo>
                    <a:pt x="54" y="223"/>
                  </a:lnTo>
                  <a:lnTo>
                    <a:pt x="45" y="232"/>
                  </a:lnTo>
                  <a:lnTo>
                    <a:pt x="33" y="250"/>
                  </a:lnTo>
                  <a:lnTo>
                    <a:pt x="21" y="270"/>
                  </a:lnTo>
                  <a:lnTo>
                    <a:pt x="10" y="297"/>
                  </a:lnTo>
                  <a:lnTo>
                    <a:pt x="2" y="329"/>
                  </a:lnTo>
                  <a:lnTo>
                    <a:pt x="0" y="364"/>
                  </a:lnTo>
                  <a:lnTo>
                    <a:pt x="8" y="404"/>
                  </a:lnTo>
                  <a:lnTo>
                    <a:pt x="21" y="443"/>
                  </a:lnTo>
                  <a:lnTo>
                    <a:pt x="33" y="478"/>
                  </a:lnTo>
                  <a:lnTo>
                    <a:pt x="46" y="510"/>
                  </a:lnTo>
                  <a:lnTo>
                    <a:pt x="57" y="537"/>
                  </a:lnTo>
                  <a:lnTo>
                    <a:pt x="68" y="559"/>
                  </a:lnTo>
                  <a:lnTo>
                    <a:pt x="78" y="577"/>
                  </a:lnTo>
                  <a:lnTo>
                    <a:pt x="84" y="591"/>
                  </a:lnTo>
                  <a:lnTo>
                    <a:pt x="87" y="599"/>
                  </a:lnTo>
                  <a:lnTo>
                    <a:pt x="186" y="583"/>
                  </a:lnTo>
                  <a:lnTo>
                    <a:pt x="191" y="599"/>
                  </a:lnTo>
                  <a:lnTo>
                    <a:pt x="199" y="637"/>
                  </a:lnTo>
                  <a:lnTo>
                    <a:pt x="203" y="682"/>
                  </a:lnTo>
                  <a:lnTo>
                    <a:pt x="199" y="712"/>
                  </a:lnTo>
                  <a:lnTo>
                    <a:pt x="191" y="725"/>
                  </a:lnTo>
                  <a:lnTo>
                    <a:pt x="180" y="741"/>
                  </a:lnTo>
                  <a:lnTo>
                    <a:pt x="165" y="760"/>
                  </a:lnTo>
                  <a:lnTo>
                    <a:pt x="151" y="780"/>
                  </a:lnTo>
                  <a:lnTo>
                    <a:pt x="137" y="802"/>
                  </a:lnTo>
                  <a:lnTo>
                    <a:pt x="124" y="825"/>
                  </a:lnTo>
                  <a:lnTo>
                    <a:pt x="113" y="845"/>
                  </a:lnTo>
                  <a:lnTo>
                    <a:pt x="103" y="863"/>
                  </a:lnTo>
                  <a:lnTo>
                    <a:pt x="99" y="877"/>
                  </a:lnTo>
                  <a:lnTo>
                    <a:pt x="99" y="891"/>
                  </a:lnTo>
                  <a:lnTo>
                    <a:pt x="102" y="904"/>
                  </a:lnTo>
                  <a:lnTo>
                    <a:pt x="108" y="915"/>
                  </a:lnTo>
                  <a:lnTo>
                    <a:pt x="118" y="926"/>
                  </a:lnTo>
                  <a:lnTo>
                    <a:pt x="130" y="934"/>
                  </a:lnTo>
                  <a:lnTo>
                    <a:pt x="145" y="941"/>
                  </a:lnTo>
                  <a:lnTo>
                    <a:pt x="162" y="945"/>
                  </a:lnTo>
                  <a:lnTo>
                    <a:pt x="173" y="947"/>
                  </a:lnTo>
                  <a:lnTo>
                    <a:pt x="186" y="947"/>
                  </a:lnTo>
                  <a:lnTo>
                    <a:pt x="200" y="947"/>
                  </a:lnTo>
                  <a:lnTo>
                    <a:pt x="218" y="945"/>
                  </a:lnTo>
                  <a:lnTo>
                    <a:pt x="235" y="942"/>
                  </a:lnTo>
                  <a:lnTo>
                    <a:pt x="256" y="936"/>
                  </a:lnTo>
                  <a:lnTo>
                    <a:pt x="275" y="930"/>
                  </a:lnTo>
                  <a:lnTo>
                    <a:pt x="297" y="918"/>
                  </a:lnTo>
                  <a:lnTo>
                    <a:pt x="318" y="907"/>
                  </a:lnTo>
                  <a:lnTo>
                    <a:pt x="340" y="891"/>
                  </a:lnTo>
                  <a:lnTo>
                    <a:pt x="362" y="874"/>
                  </a:lnTo>
                  <a:lnTo>
                    <a:pt x="385" y="853"/>
                  </a:lnTo>
                  <a:lnTo>
                    <a:pt x="405" y="828"/>
                  </a:lnTo>
                  <a:lnTo>
                    <a:pt x="426" y="799"/>
                  </a:lnTo>
                  <a:lnTo>
                    <a:pt x="445" y="768"/>
                  </a:lnTo>
                  <a:lnTo>
                    <a:pt x="462" y="731"/>
                  </a:lnTo>
                  <a:lnTo>
                    <a:pt x="467" y="720"/>
                  </a:lnTo>
                  <a:lnTo>
                    <a:pt x="475" y="693"/>
                  </a:lnTo>
                  <a:lnTo>
                    <a:pt x="475" y="667"/>
                  </a:lnTo>
                  <a:lnTo>
                    <a:pt x="459" y="656"/>
                  </a:lnTo>
                  <a:lnTo>
                    <a:pt x="445" y="656"/>
                  </a:lnTo>
                  <a:lnTo>
                    <a:pt x="431" y="655"/>
                  </a:lnTo>
                  <a:lnTo>
                    <a:pt x="416" y="655"/>
                  </a:lnTo>
                  <a:lnTo>
                    <a:pt x="402" y="652"/>
                  </a:lnTo>
                  <a:lnTo>
                    <a:pt x="389" y="648"/>
                  </a:lnTo>
                  <a:lnTo>
                    <a:pt x="377" y="645"/>
                  </a:lnTo>
                  <a:lnTo>
                    <a:pt x="364" y="639"/>
                  </a:lnTo>
                  <a:lnTo>
                    <a:pt x="353" y="633"/>
                  </a:lnTo>
                  <a:lnTo>
                    <a:pt x="337" y="613"/>
                  </a:lnTo>
                  <a:lnTo>
                    <a:pt x="332" y="593"/>
                  </a:lnTo>
                  <a:lnTo>
                    <a:pt x="334" y="577"/>
                  </a:lnTo>
                  <a:lnTo>
                    <a:pt x="343" y="571"/>
                  </a:lnTo>
                  <a:lnTo>
                    <a:pt x="351" y="572"/>
                  </a:lnTo>
                  <a:lnTo>
                    <a:pt x="359" y="571"/>
                  </a:lnTo>
                  <a:lnTo>
                    <a:pt x="369" y="571"/>
                  </a:lnTo>
                  <a:lnTo>
                    <a:pt x="377" y="566"/>
                  </a:lnTo>
                  <a:lnTo>
                    <a:pt x="383" y="561"/>
                  </a:lnTo>
                  <a:lnTo>
                    <a:pt x="386" y="553"/>
                  </a:lnTo>
                  <a:lnTo>
                    <a:pt x="385" y="544"/>
                  </a:lnTo>
                  <a:lnTo>
                    <a:pt x="380" y="529"/>
                  </a:lnTo>
                  <a:lnTo>
                    <a:pt x="370" y="513"/>
                  </a:lnTo>
                  <a:lnTo>
                    <a:pt x="361" y="497"/>
                  </a:lnTo>
                  <a:lnTo>
                    <a:pt x="351" y="482"/>
                  </a:lnTo>
                  <a:lnTo>
                    <a:pt x="340" y="464"/>
                  </a:lnTo>
                  <a:lnTo>
                    <a:pt x="331" y="447"/>
                  </a:lnTo>
                  <a:lnTo>
                    <a:pt x="321" y="428"/>
                  </a:lnTo>
                  <a:lnTo>
                    <a:pt x="315" y="407"/>
                  </a:lnTo>
                  <a:lnTo>
                    <a:pt x="308" y="383"/>
                  </a:lnTo>
                  <a:lnTo>
                    <a:pt x="302" y="354"/>
                  </a:lnTo>
                  <a:lnTo>
                    <a:pt x="294" y="321"/>
                  </a:lnTo>
                  <a:lnTo>
                    <a:pt x="283" y="281"/>
                  </a:lnTo>
                  <a:lnTo>
                    <a:pt x="272" y="242"/>
                  </a:lnTo>
                  <a:lnTo>
                    <a:pt x="259" y="202"/>
                  </a:lnTo>
                  <a:lnTo>
                    <a:pt x="246" y="164"/>
                  </a:lnTo>
                  <a:lnTo>
                    <a:pt x="234" y="130"/>
                  </a:lnTo>
                  <a:lnTo>
                    <a:pt x="224" y="105"/>
                  </a:lnTo>
                  <a:lnTo>
                    <a:pt x="215" y="83"/>
                  </a:lnTo>
                  <a:lnTo>
                    <a:pt x="207" y="62"/>
                  </a:lnTo>
                  <a:lnTo>
                    <a:pt x="197" y="43"/>
                  </a:lnTo>
                  <a:lnTo>
                    <a:pt x="188" y="26"/>
                  </a:lnTo>
                  <a:lnTo>
                    <a:pt x="178" y="13"/>
                  </a:lnTo>
                  <a:lnTo>
                    <a:pt x="167" y="5"/>
                  </a:lnTo>
                  <a:lnTo>
                    <a:pt x="154" y="0"/>
                  </a:lnTo>
                  <a:lnTo>
                    <a:pt x="140" y="3"/>
                  </a:lnTo>
                  <a:close/>
                </a:path>
              </a:pathLst>
            </a:custGeom>
            <a:solidFill>
              <a:srgbClr val="FFCE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1" name="Freeform 20"/>
            <p:cNvSpPr>
              <a:spLocks/>
            </p:cNvSpPr>
            <p:nvPr/>
          </p:nvSpPr>
          <p:spPr bwMode="auto">
            <a:xfrm>
              <a:off x="5071" y="1987"/>
              <a:ext cx="330" cy="386"/>
            </a:xfrm>
            <a:custGeom>
              <a:avLst/>
              <a:gdLst>
                <a:gd name="T0" fmla="*/ 324 w 330"/>
                <a:gd name="T1" fmla="*/ 143 h 386"/>
                <a:gd name="T2" fmla="*/ 313 w 330"/>
                <a:gd name="T3" fmla="*/ 137 h 386"/>
                <a:gd name="T4" fmla="*/ 292 w 330"/>
                <a:gd name="T5" fmla="*/ 103 h 386"/>
                <a:gd name="T6" fmla="*/ 273 w 330"/>
                <a:gd name="T7" fmla="*/ 89 h 386"/>
                <a:gd name="T8" fmla="*/ 254 w 330"/>
                <a:gd name="T9" fmla="*/ 76 h 386"/>
                <a:gd name="T10" fmla="*/ 233 w 330"/>
                <a:gd name="T11" fmla="*/ 62 h 386"/>
                <a:gd name="T12" fmla="*/ 210 w 330"/>
                <a:gd name="T13" fmla="*/ 40 h 386"/>
                <a:gd name="T14" fmla="*/ 195 w 330"/>
                <a:gd name="T15" fmla="*/ 14 h 386"/>
                <a:gd name="T16" fmla="*/ 192 w 330"/>
                <a:gd name="T17" fmla="*/ 2 h 386"/>
                <a:gd name="T18" fmla="*/ 181 w 330"/>
                <a:gd name="T19" fmla="*/ 13 h 386"/>
                <a:gd name="T20" fmla="*/ 175 w 330"/>
                <a:gd name="T21" fmla="*/ 35 h 386"/>
                <a:gd name="T22" fmla="*/ 192 w 330"/>
                <a:gd name="T23" fmla="*/ 65 h 386"/>
                <a:gd name="T24" fmla="*/ 216 w 330"/>
                <a:gd name="T25" fmla="*/ 86 h 386"/>
                <a:gd name="T26" fmla="*/ 224 w 330"/>
                <a:gd name="T27" fmla="*/ 102 h 386"/>
                <a:gd name="T28" fmla="*/ 210 w 330"/>
                <a:gd name="T29" fmla="*/ 121 h 386"/>
                <a:gd name="T30" fmla="*/ 200 w 330"/>
                <a:gd name="T31" fmla="*/ 151 h 386"/>
                <a:gd name="T32" fmla="*/ 197 w 330"/>
                <a:gd name="T33" fmla="*/ 175 h 386"/>
                <a:gd name="T34" fmla="*/ 175 w 330"/>
                <a:gd name="T35" fmla="*/ 208 h 386"/>
                <a:gd name="T36" fmla="*/ 176 w 330"/>
                <a:gd name="T37" fmla="*/ 237 h 386"/>
                <a:gd name="T38" fmla="*/ 171 w 330"/>
                <a:gd name="T39" fmla="*/ 254 h 386"/>
                <a:gd name="T40" fmla="*/ 152 w 330"/>
                <a:gd name="T41" fmla="*/ 278 h 386"/>
                <a:gd name="T42" fmla="*/ 135 w 330"/>
                <a:gd name="T43" fmla="*/ 284 h 386"/>
                <a:gd name="T44" fmla="*/ 105 w 330"/>
                <a:gd name="T45" fmla="*/ 286 h 386"/>
                <a:gd name="T46" fmla="*/ 74 w 330"/>
                <a:gd name="T47" fmla="*/ 291 h 386"/>
                <a:gd name="T48" fmla="*/ 44 w 330"/>
                <a:gd name="T49" fmla="*/ 295 h 386"/>
                <a:gd name="T50" fmla="*/ 24 w 330"/>
                <a:gd name="T51" fmla="*/ 300 h 386"/>
                <a:gd name="T52" fmla="*/ 24 w 330"/>
                <a:gd name="T53" fmla="*/ 307 h 386"/>
                <a:gd name="T54" fmla="*/ 38 w 330"/>
                <a:gd name="T55" fmla="*/ 322 h 386"/>
                <a:gd name="T56" fmla="*/ 60 w 330"/>
                <a:gd name="T57" fmla="*/ 340 h 386"/>
                <a:gd name="T58" fmla="*/ 74 w 330"/>
                <a:gd name="T59" fmla="*/ 354 h 386"/>
                <a:gd name="T60" fmla="*/ 74 w 330"/>
                <a:gd name="T61" fmla="*/ 356 h 386"/>
                <a:gd name="T62" fmla="*/ 59 w 330"/>
                <a:gd name="T63" fmla="*/ 354 h 386"/>
                <a:gd name="T64" fmla="*/ 35 w 330"/>
                <a:gd name="T65" fmla="*/ 357 h 386"/>
                <a:gd name="T66" fmla="*/ 9 w 330"/>
                <a:gd name="T67" fmla="*/ 372 h 386"/>
                <a:gd name="T68" fmla="*/ 3 w 330"/>
                <a:gd name="T69" fmla="*/ 386 h 386"/>
                <a:gd name="T70" fmla="*/ 28 w 330"/>
                <a:gd name="T71" fmla="*/ 381 h 386"/>
                <a:gd name="T72" fmla="*/ 63 w 330"/>
                <a:gd name="T73" fmla="*/ 376 h 386"/>
                <a:gd name="T74" fmla="*/ 94 w 330"/>
                <a:gd name="T75" fmla="*/ 373 h 386"/>
                <a:gd name="T76" fmla="*/ 108 w 330"/>
                <a:gd name="T77" fmla="*/ 375 h 386"/>
                <a:gd name="T78" fmla="*/ 119 w 330"/>
                <a:gd name="T79" fmla="*/ 376 h 386"/>
                <a:gd name="T80" fmla="*/ 133 w 330"/>
                <a:gd name="T81" fmla="*/ 376 h 386"/>
                <a:gd name="T82" fmla="*/ 148 w 330"/>
                <a:gd name="T83" fmla="*/ 373 h 386"/>
                <a:gd name="T84" fmla="*/ 168 w 330"/>
                <a:gd name="T85" fmla="*/ 359 h 386"/>
                <a:gd name="T86" fmla="*/ 183 w 330"/>
                <a:gd name="T87" fmla="*/ 345 h 386"/>
                <a:gd name="T88" fmla="*/ 189 w 330"/>
                <a:gd name="T89" fmla="*/ 338 h 386"/>
                <a:gd name="T90" fmla="*/ 210 w 330"/>
                <a:gd name="T91" fmla="*/ 318 h 386"/>
                <a:gd name="T92" fmla="*/ 229 w 330"/>
                <a:gd name="T93" fmla="*/ 286 h 386"/>
                <a:gd name="T94" fmla="*/ 243 w 330"/>
                <a:gd name="T95" fmla="*/ 265 h 386"/>
                <a:gd name="T96" fmla="*/ 260 w 330"/>
                <a:gd name="T97" fmla="*/ 260 h 386"/>
                <a:gd name="T98" fmla="*/ 275 w 330"/>
                <a:gd name="T99" fmla="*/ 256 h 386"/>
                <a:gd name="T100" fmla="*/ 287 w 330"/>
                <a:gd name="T101" fmla="*/ 246 h 386"/>
                <a:gd name="T102" fmla="*/ 300 w 330"/>
                <a:gd name="T103" fmla="*/ 230 h 386"/>
                <a:gd name="T104" fmla="*/ 318 w 330"/>
                <a:gd name="T105" fmla="*/ 199 h 386"/>
                <a:gd name="T106" fmla="*/ 330 w 330"/>
                <a:gd name="T107" fmla="*/ 157 h 38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0"/>
                <a:gd name="T163" fmla="*/ 0 h 386"/>
                <a:gd name="T164" fmla="*/ 330 w 330"/>
                <a:gd name="T165" fmla="*/ 386 h 38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0" h="386">
                  <a:moveTo>
                    <a:pt x="326" y="143"/>
                  </a:moveTo>
                  <a:lnTo>
                    <a:pt x="324" y="143"/>
                  </a:lnTo>
                  <a:lnTo>
                    <a:pt x="319" y="143"/>
                  </a:lnTo>
                  <a:lnTo>
                    <a:pt x="313" y="137"/>
                  </a:lnTo>
                  <a:lnTo>
                    <a:pt x="303" y="121"/>
                  </a:lnTo>
                  <a:lnTo>
                    <a:pt x="292" y="103"/>
                  </a:lnTo>
                  <a:lnTo>
                    <a:pt x="283" y="94"/>
                  </a:lnTo>
                  <a:lnTo>
                    <a:pt x="273" y="89"/>
                  </a:lnTo>
                  <a:lnTo>
                    <a:pt x="262" y="83"/>
                  </a:lnTo>
                  <a:lnTo>
                    <a:pt x="254" y="76"/>
                  </a:lnTo>
                  <a:lnTo>
                    <a:pt x="244" y="70"/>
                  </a:lnTo>
                  <a:lnTo>
                    <a:pt x="233" y="62"/>
                  </a:lnTo>
                  <a:lnTo>
                    <a:pt x="221" y="51"/>
                  </a:lnTo>
                  <a:lnTo>
                    <a:pt x="210" y="40"/>
                  </a:lnTo>
                  <a:lnTo>
                    <a:pt x="202" y="29"/>
                  </a:lnTo>
                  <a:lnTo>
                    <a:pt x="195" y="14"/>
                  </a:lnTo>
                  <a:lnTo>
                    <a:pt x="194" y="0"/>
                  </a:lnTo>
                  <a:lnTo>
                    <a:pt x="192" y="2"/>
                  </a:lnTo>
                  <a:lnTo>
                    <a:pt x="187" y="6"/>
                  </a:lnTo>
                  <a:lnTo>
                    <a:pt x="181" y="13"/>
                  </a:lnTo>
                  <a:lnTo>
                    <a:pt x="176" y="22"/>
                  </a:lnTo>
                  <a:lnTo>
                    <a:pt x="175" y="35"/>
                  </a:lnTo>
                  <a:lnTo>
                    <a:pt x="179" y="49"/>
                  </a:lnTo>
                  <a:lnTo>
                    <a:pt x="192" y="65"/>
                  </a:lnTo>
                  <a:lnTo>
                    <a:pt x="213" y="83"/>
                  </a:lnTo>
                  <a:lnTo>
                    <a:pt x="216" y="86"/>
                  </a:lnTo>
                  <a:lnTo>
                    <a:pt x="221" y="92"/>
                  </a:lnTo>
                  <a:lnTo>
                    <a:pt x="224" y="102"/>
                  </a:lnTo>
                  <a:lnTo>
                    <a:pt x="219" y="111"/>
                  </a:lnTo>
                  <a:lnTo>
                    <a:pt x="210" y="121"/>
                  </a:lnTo>
                  <a:lnTo>
                    <a:pt x="202" y="135"/>
                  </a:lnTo>
                  <a:lnTo>
                    <a:pt x="200" y="151"/>
                  </a:lnTo>
                  <a:lnTo>
                    <a:pt x="203" y="170"/>
                  </a:lnTo>
                  <a:lnTo>
                    <a:pt x="197" y="175"/>
                  </a:lnTo>
                  <a:lnTo>
                    <a:pt x="184" y="187"/>
                  </a:lnTo>
                  <a:lnTo>
                    <a:pt x="175" y="208"/>
                  </a:lnTo>
                  <a:lnTo>
                    <a:pt x="176" y="233"/>
                  </a:lnTo>
                  <a:lnTo>
                    <a:pt x="176" y="237"/>
                  </a:lnTo>
                  <a:lnTo>
                    <a:pt x="176" y="243"/>
                  </a:lnTo>
                  <a:lnTo>
                    <a:pt x="171" y="254"/>
                  </a:lnTo>
                  <a:lnTo>
                    <a:pt x="162" y="268"/>
                  </a:lnTo>
                  <a:lnTo>
                    <a:pt x="152" y="278"/>
                  </a:lnTo>
                  <a:lnTo>
                    <a:pt x="144" y="283"/>
                  </a:lnTo>
                  <a:lnTo>
                    <a:pt x="135" y="284"/>
                  </a:lnTo>
                  <a:lnTo>
                    <a:pt x="117" y="284"/>
                  </a:lnTo>
                  <a:lnTo>
                    <a:pt x="105" y="286"/>
                  </a:lnTo>
                  <a:lnTo>
                    <a:pt x="90" y="287"/>
                  </a:lnTo>
                  <a:lnTo>
                    <a:pt x="74" y="291"/>
                  </a:lnTo>
                  <a:lnTo>
                    <a:pt x="59" y="292"/>
                  </a:lnTo>
                  <a:lnTo>
                    <a:pt x="44" y="295"/>
                  </a:lnTo>
                  <a:lnTo>
                    <a:pt x="32" y="299"/>
                  </a:lnTo>
                  <a:lnTo>
                    <a:pt x="24" y="300"/>
                  </a:lnTo>
                  <a:lnTo>
                    <a:pt x="20" y="303"/>
                  </a:lnTo>
                  <a:lnTo>
                    <a:pt x="24" y="307"/>
                  </a:lnTo>
                  <a:lnTo>
                    <a:pt x="30" y="313"/>
                  </a:lnTo>
                  <a:lnTo>
                    <a:pt x="38" y="322"/>
                  </a:lnTo>
                  <a:lnTo>
                    <a:pt x="49" y="332"/>
                  </a:lnTo>
                  <a:lnTo>
                    <a:pt x="60" y="340"/>
                  </a:lnTo>
                  <a:lnTo>
                    <a:pt x="68" y="348"/>
                  </a:lnTo>
                  <a:lnTo>
                    <a:pt x="74" y="354"/>
                  </a:lnTo>
                  <a:lnTo>
                    <a:pt x="78" y="356"/>
                  </a:lnTo>
                  <a:lnTo>
                    <a:pt x="74" y="356"/>
                  </a:lnTo>
                  <a:lnTo>
                    <a:pt x="68" y="354"/>
                  </a:lnTo>
                  <a:lnTo>
                    <a:pt x="59" y="354"/>
                  </a:lnTo>
                  <a:lnTo>
                    <a:pt x="47" y="354"/>
                  </a:lnTo>
                  <a:lnTo>
                    <a:pt x="35" y="357"/>
                  </a:lnTo>
                  <a:lnTo>
                    <a:pt x="22" y="364"/>
                  </a:lnTo>
                  <a:lnTo>
                    <a:pt x="9" y="372"/>
                  </a:lnTo>
                  <a:lnTo>
                    <a:pt x="0" y="386"/>
                  </a:lnTo>
                  <a:lnTo>
                    <a:pt x="3" y="386"/>
                  </a:lnTo>
                  <a:lnTo>
                    <a:pt x="14" y="384"/>
                  </a:lnTo>
                  <a:lnTo>
                    <a:pt x="28" y="381"/>
                  </a:lnTo>
                  <a:lnTo>
                    <a:pt x="46" y="380"/>
                  </a:lnTo>
                  <a:lnTo>
                    <a:pt x="63" y="376"/>
                  </a:lnTo>
                  <a:lnTo>
                    <a:pt x="79" y="375"/>
                  </a:lnTo>
                  <a:lnTo>
                    <a:pt x="94" y="373"/>
                  </a:lnTo>
                  <a:lnTo>
                    <a:pt x="101" y="373"/>
                  </a:lnTo>
                  <a:lnTo>
                    <a:pt x="108" y="375"/>
                  </a:lnTo>
                  <a:lnTo>
                    <a:pt x="113" y="376"/>
                  </a:lnTo>
                  <a:lnTo>
                    <a:pt x="119" y="376"/>
                  </a:lnTo>
                  <a:lnTo>
                    <a:pt x="127" y="378"/>
                  </a:lnTo>
                  <a:lnTo>
                    <a:pt x="133" y="376"/>
                  </a:lnTo>
                  <a:lnTo>
                    <a:pt x="140" y="376"/>
                  </a:lnTo>
                  <a:lnTo>
                    <a:pt x="148" y="373"/>
                  </a:lnTo>
                  <a:lnTo>
                    <a:pt x="156" y="369"/>
                  </a:lnTo>
                  <a:lnTo>
                    <a:pt x="168" y="359"/>
                  </a:lnTo>
                  <a:lnTo>
                    <a:pt x="178" y="349"/>
                  </a:lnTo>
                  <a:lnTo>
                    <a:pt x="183" y="345"/>
                  </a:lnTo>
                  <a:lnTo>
                    <a:pt x="184" y="342"/>
                  </a:lnTo>
                  <a:lnTo>
                    <a:pt x="189" y="338"/>
                  </a:lnTo>
                  <a:lnTo>
                    <a:pt x="198" y="330"/>
                  </a:lnTo>
                  <a:lnTo>
                    <a:pt x="210" y="318"/>
                  </a:lnTo>
                  <a:lnTo>
                    <a:pt x="221" y="302"/>
                  </a:lnTo>
                  <a:lnTo>
                    <a:pt x="229" y="286"/>
                  </a:lnTo>
                  <a:lnTo>
                    <a:pt x="235" y="273"/>
                  </a:lnTo>
                  <a:lnTo>
                    <a:pt x="243" y="265"/>
                  </a:lnTo>
                  <a:lnTo>
                    <a:pt x="254" y="262"/>
                  </a:lnTo>
                  <a:lnTo>
                    <a:pt x="260" y="260"/>
                  </a:lnTo>
                  <a:lnTo>
                    <a:pt x="268" y="259"/>
                  </a:lnTo>
                  <a:lnTo>
                    <a:pt x="275" y="256"/>
                  </a:lnTo>
                  <a:lnTo>
                    <a:pt x="281" y="251"/>
                  </a:lnTo>
                  <a:lnTo>
                    <a:pt x="287" y="246"/>
                  </a:lnTo>
                  <a:lnTo>
                    <a:pt x="294" y="238"/>
                  </a:lnTo>
                  <a:lnTo>
                    <a:pt x="300" y="230"/>
                  </a:lnTo>
                  <a:lnTo>
                    <a:pt x="306" y="221"/>
                  </a:lnTo>
                  <a:lnTo>
                    <a:pt x="318" y="199"/>
                  </a:lnTo>
                  <a:lnTo>
                    <a:pt x="327" y="176"/>
                  </a:lnTo>
                  <a:lnTo>
                    <a:pt x="330" y="157"/>
                  </a:lnTo>
                  <a:lnTo>
                    <a:pt x="326" y="143"/>
                  </a:lnTo>
                  <a:close/>
                </a:path>
              </a:pathLst>
            </a:custGeom>
            <a:solidFill>
              <a:srgbClr val="FFCE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2" name="Freeform 21"/>
            <p:cNvSpPr>
              <a:spLocks/>
            </p:cNvSpPr>
            <p:nvPr/>
          </p:nvSpPr>
          <p:spPr bwMode="auto">
            <a:xfrm>
              <a:off x="3843" y="1423"/>
              <a:ext cx="321" cy="413"/>
            </a:xfrm>
            <a:custGeom>
              <a:avLst/>
              <a:gdLst>
                <a:gd name="T0" fmla="*/ 16 w 321"/>
                <a:gd name="T1" fmla="*/ 2 h 413"/>
                <a:gd name="T2" fmla="*/ 31 w 321"/>
                <a:gd name="T3" fmla="*/ 14 h 413"/>
                <a:gd name="T4" fmla="*/ 58 w 321"/>
                <a:gd name="T5" fmla="*/ 32 h 413"/>
                <a:gd name="T6" fmla="*/ 89 w 321"/>
                <a:gd name="T7" fmla="*/ 49 h 413"/>
                <a:gd name="T8" fmla="*/ 112 w 321"/>
                <a:gd name="T9" fmla="*/ 62 h 413"/>
                <a:gd name="T10" fmla="*/ 130 w 321"/>
                <a:gd name="T11" fmla="*/ 73 h 413"/>
                <a:gd name="T12" fmla="*/ 141 w 321"/>
                <a:gd name="T13" fmla="*/ 87 h 413"/>
                <a:gd name="T14" fmla="*/ 147 w 321"/>
                <a:gd name="T15" fmla="*/ 102 h 413"/>
                <a:gd name="T16" fmla="*/ 159 w 321"/>
                <a:gd name="T17" fmla="*/ 121 h 413"/>
                <a:gd name="T18" fmla="*/ 192 w 321"/>
                <a:gd name="T19" fmla="*/ 167 h 413"/>
                <a:gd name="T20" fmla="*/ 236 w 321"/>
                <a:gd name="T21" fmla="*/ 224 h 413"/>
                <a:gd name="T22" fmla="*/ 276 w 321"/>
                <a:gd name="T23" fmla="*/ 273 h 413"/>
                <a:gd name="T24" fmla="*/ 302 w 321"/>
                <a:gd name="T25" fmla="*/ 310 h 413"/>
                <a:gd name="T26" fmla="*/ 321 w 321"/>
                <a:gd name="T27" fmla="*/ 346 h 413"/>
                <a:gd name="T28" fmla="*/ 316 w 321"/>
                <a:gd name="T29" fmla="*/ 388 h 413"/>
                <a:gd name="T30" fmla="*/ 306 w 321"/>
                <a:gd name="T31" fmla="*/ 413 h 413"/>
                <a:gd name="T32" fmla="*/ 286 w 321"/>
                <a:gd name="T33" fmla="*/ 400 h 413"/>
                <a:gd name="T34" fmla="*/ 271 w 321"/>
                <a:gd name="T35" fmla="*/ 388 h 413"/>
                <a:gd name="T36" fmla="*/ 255 w 321"/>
                <a:gd name="T37" fmla="*/ 378 h 413"/>
                <a:gd name="T38" fmla="*/ 238 w 321"/>
                <a:gd name="T39" fmla="*/ 378 h 413"/>
                <a:gd name="T40" fmla="*/ 217 w 321"/>
                <a:gd name="T41" fmla="*/ 384 h 413"/>
                <a:gd name="T42" fmla="*/ 197 w 321"/>
                <a:gd name="T43" fmla="*/ 386 h 413"/>
                <a:gd name="T44" fmla="*/ 174 w 321"/>
                <a:gd name="T45" fmla="*/ 381 h 413"/>
                <a:gd name="T46" fmla="*/ 155 w 321"/>
                <a:gd name="T47" fmla="*/ 373 h 413"/>
                <a:gd name="T48" fmla="*/ 132 w 321"/>
                <a:gd name="T49" fmla="*/ 356 h 413"/>
                <a:gd name="T50" fmla="*/ 116 w 321"/>
                <a:gd name="T51" fmla="*/ 338 h 413"/>
                <a:gd name="T52" fmla="*/ 98 w 321"/>
                <a:gd name="T53" fmla="*/ 329 h 413"/>
                <a:gd name="T54" fmla="*/ 85 w 321"/>
                <a:gd name="T55" fmla="*/ 326 h 413"/>
                <a:gd name="T56" fmla="*/ 76 w 321"/>
                <a:gd name="T57" fmla="*/ 324 h 413"/>
                <a:gd name="T58" fmla="*/ 63 w 321"/>
                <a:gd name="T59" fmla="*/ 321 h 413"/>
                <a:gd name="T60" fmla="*/ 50 w 321"/>
                <a:gd name="T61" fmla="*/ 318 h 413"/>
                <a:gd name="T62" fmla="*/ 38 w 321"/>
                <a:gd name="T63" fmla="*/ 313 h 413"/>
                <a:gd name="T64" fmla="*/ 27 w 321"/>
                <a:gd name="T65" fmla="*/ 308 h 413"/>
                <a:gd name="T66" fmla="*/ 14 w 321"/>
                <a:gd name="T67" fmla="*/ 299 h 413"/>
                <a:gd name="T68" fmla="*/ 0 w 321"/>
                <a:gd name="T69" fmla="*/ 280 h 413"/>
                <a:gd name="T70" fmla="*/ 6 w 321"/>
                <a:gd name="T71" fmla="*/ 251 h 413"/>
                <a:gd name="T72" fmla="*/ 17 w 321"/>
                <a:gd name="T73" fmla="*/ 224 h 413"/>
                <a:gd name="T74" fmla="*/ 19 w 321"/>
                <a:gd name="T75" fmla="*/ 202 h 413"/>
                <a:gd name="T76" fmla="*/ 17 w 321"/>
                <a:gd name="T77" fmla="*/ 173 h 413"/>
                <a:gd name="T78" fmla="*/ 36 w 321"/>
                <a:gd name="T79" fmla="*/ 157 h 413"/>
                <a:gd name="T80" fmla="*/ 62 w 321"/>
                <a:gd name="T81" fmla="*/ 151 h 413"/>
                <a:gd name="T82" fmla="*/ 81 w 321"/>
                <a:gd name="T83" fmla="*/ 145 h 413"/>
                <a:gd name="T84" fmla="*/ 101 w 321"/>
                <a:gd name="T85" fmla="*/ 140 h 413"/>
                <a:gd name="T86" fmla="*/ 117 w 321"/>
                <a:gd name="T87" fmla="*/ 135 h 413"/>
                <a:gd name="T88" fmla="*/ 133 w 321"/>
                <a:gd name="T89" fmla="*/ 130 h 413"/>
                <a:gd name="T90" fmla="*/ 127 w 321"/>
                <a:gd name="T91" fmla="*/ 114 h 413"/>
                <a:gd name="T92" fmla="*/ 111 w 321"/>
                <a:gd name="T93" fmla="*/ 94 h 413"/>
                <a:gd name="T94" fmla="*/ 97 w 321"/>
                <a:gd name="T95" fmla="*/ 83 h 413"/>
                <a:gd name="T96" fmla="*/ 81 w 321"/>
                <a:gd name="T97" fmla="*/ 73 h 413"/>
                <a:gd name="T98" fmla="*/ 65 w 321"/>
                <a:gd name="T99" fmla="*/ 63 h 413"/>
                <a:gd name="T100" fmla="*/ 49 w 321"/>
                <a:gd name="T101" fmla="*/ 52 h 413"/>
                <a:gd name="T102" fmla="*/ 30 w 321"/>
                <a:gd name="T103" fmla="*/ 36 h 413"/>
                <a:gd name="T104" fmla="*/ 14 w 321"/>
                <a:gd name="T105" fmla="*/ 21 h 413"/>
                <a:gd name="T106" fmla="*/ 9 w 321"/>
                <a:gd name="T107" fmla="*/ 6 h 41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21"/>
                <a:gd name="T163" fmla="*/ 0 h 413"/>
                <a:gd name="T164" fmla="*/ 321 w 321"/>
                <a:gd name="T165" fmla="*/ 413 h 41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21" h="413">
                  <a:moveTo>
                    <a:pt x="12" y="0"/>
                  </a:moveTo>
                  <a:lnTo>
                    <a:pt x="16" y="2"/>
                  </a:lnTo>
                  <a:lnTo>
                    <a:pt x="22" y="6"/>
                  </a:lnTo>
                  <a:lnTo>
                    <a:pt x="31" y="14"/>
                  </a:lnTo>
                  <a:lnTo>
                    <a:pt x="44" y="22"/>
                  </a:lnTo>
                  <a:lnTo>
                    <a:pt x="58" y="32"/>
                  </a:lnTo>
                  <a:lnTo>
                    <a:pt x="73" y="41"/>
                  </a:lnTo>
                  <a:lnTo>
                    <a:pt x="89" y="49"/>
                  </a:lnTo>
                  <a:lnTo>
                    <a:pt x="101" y="56"/>
                  </a:lnTo>
                  <a:lnTo>
                    <a:pt x="112" y="62"/>
                  </a:lnTo>
                  <a:lnTo>
                    <a:pt x="122" y="67"/>
                  </a:lnTo>
                  <a:lnTo>
                    <a:pt x="130" y="73"/>
                  </a:lnTo>
                  <a:lnTo>
                    <a:pt x="136" y="79"/>
                  </a:lnTo>
                  <a:lnTo>
                    <a:pt x="141" y="87"/>
                  </a:lnTo>
                  <a:lnTo>
                    <a:pt x="144" y="94"/>
                  </a:lnTo>
                  <a:lnTo>
                    <a:pt x="147" y="102"/>
                  </a:lnTo>
                  <a:lnTo>
                    <a:pt x="151" y="108"/>
                  </a:lnTo>
                  <a:lnTo>
                    <a:pt x="159" y="121"/>
                  </a:lnTo>
                  <a:lnTo>
                    <a:pt x="173" y="140"/>
                  </a:lnTo>
                  <a:lnTo>
                    <a:pt x="192" y="167"/>
                  </a:lnTo>
                  <a:lnTo>
                    <a:pt x="214" y="195"/>
                  </a:lnTo>
                  <a:lnTo>
                    <a:pt x="236" y="224"/>
                  </a:lnTo>
                  <a:lnTo>
                    <a:pt x="259" y="251"/>
                  </a:lnTo>
                  <a:lnTo>
                    <a:pt x="276" y="273"/>
                  </a:lnTo>
                  <a:lnTo>
                    <a:pt x="287" y="289"/>
                  </a:lnTo>
                  <a:lnTo>
                    <a:pt x="302" y="310"/>
                  </a:lnTo>
                  <a:lnTo>
                    <a:pt x="314" y="327"/>
                  </a:lnTo>
                  <a:lnTo>
                    <a:pt x="321" y="346"/>
                  </a:lnTo>
                  <a:lnTo>
                    <a:pt x="321" y="367"/>
                  </a:lnTo>
                  <a:lnTo>
                    <a:pt x="316" y="388"/>
                  </a:lnTo>
                  <a:lnTo>
                    <a:pt x="313" y="405"/>
                  </a:lnTo>
                  <a:lnTo>
                    <a:pt x="306" y="413"/>
                  </a:lnTo>
                  <a:lnTo>
                    <a:pt x="294" y="408"/>
                  </a:lnTo>
                  <a:lnTo>
                    <a:pt x="286" y="400"/>
                  </a:lnTo>
                  <a:lnTo>
                    <a:pt x="279" y="394"/>
                  </a:lnTo>
                  <a:lnTo>
                    <a:pt x="271" y="388"/>
                  </a:lnTo>
                  <a:lnTo>
                    <a:pt x="263" y="383"/>
                  </a:lnTo>
                  <a:lnTo>
                    <a:pt x="255" y="378"/>
                  </a:lnTo>
                  <a:lnTo>
                    <a:pt x="247" y="376"/>
                  </a:lnTo>
                  <a:lnTo>
                    <a:pt x="238" y="378"/>
                  </a:lnTo>
                  <a:lnTo>
                    <a:pt x="228" y="381"/>
                  </a:lnTo>
                  <a:lnTo>
                    <a:pt x="217" y="384"/>
                  </a:lnTo>
                  <a:lnTo>
                    <a:pt x="208" y="386"/>
                  </a:lnTo>
                  <a:lnTo>
                    <a:pt x="197" y="386"/>
                  </a:lnTo>
                  <a:lnTo>
                    <a:pt x="186" y="384"/>
                  </a:lnTo>
                  <a:lnTo>
                    <a:pt x="174" y="381"/>
                  </a:lnTo>
                  <a:lnTo>
                    <a:pt x="165" y="378"/>
                  </a:lnTo>
                  <a:lnTo>
                    <a:pt x="155" y="373"/>
                  </a:lnTo>
                  <a:lnTo>
                    <a:pt x="146" y="367"/>
                  </a:lnTo>
                  <a:lnTo>
                    <a:pt x="132" y="356"/>
                  </a:lnTo>
                  <a:lnTo>
                    <a:pt x="124" y="346"/>
                  </a:lnTo>
                  <a:lnTo>
                    <a:pt x="116" y="338"/>
                  </a:lnTo>
                  <a:lnTo>
                    <a:pt x="105" y="332"/>
                  </a:lnTo>
                  <a:lnTo>
                    <a:pt x="98" y="329"/>
                  </a:lnTo>
                  <a:lnTo>
                    <a:pt x="92" y="327"/>
                  </a:lnTo>
                  <a:lnTo>
                    <a:pt x="85" y="326"/>
                  </a:lnTo>
                  <a:lnTo>
                    <a:pt x="81" y="324"/>
                  </a:lnTo>
                  <a:lnTo>
                    <a:pt x="76" y="324"/>
                  </a:lnTo>
                  <a:lnTo>
                    <a:pt x="70" y="322"/>
                  </a:lnTo>
                  <a:lnTo>
                    <a:pt x="63" y="321"/>
                  </a:lnTo>
                  <a:lnTo>
                    <a:pt x="57" y="319"/>
                  </a:lnTo>
                  <a:lnTo>
                    <a:pt x="50" y="318"/>
                  </a:lnTo>
                  <a:lnTo>
                    <a:pt x="44" y="316"/>
                  </a:lnTo>
                  <a:lnTo>
                    <a:pt x="38" y="313"/>
                  </a:lnTo>
                  <a:lnTo>
                    <a:pt x="33" y="311"/>
                  </a:lnTo>
                  <a:lnTo>
                    <a:pt x="27" y="308"/>
                  </a:lnTo>
                  <a:lnTo>
                    <a:pt x="20" y="303"/>
                  </a:lnTo>
                  <a:lnTo>
                    <a:pt x="14" y="299"/>
                  </a:lnTo>
                  <a:lnTo>
                    <a:pt x="8" y="294"/>
                  </a:lnTo>
                  <a:lnTo>
                    <a:pt x="0" y="280"/>
                  </a:lnTo>
                  <a:lnTo>
                    <a:pt x="1" y="265"/>
                  </a:lnTo>
                  <a:lnTo>
                    <a:pt x="6" y="251"/>
                  </a:lnTo>
                  <a:lnTo>
                    <a:pt x="12" y="237"/>
                  </a:lnTo>
                  <a:lnTo>
                    <a:pt x="17" y="224"/>
                  </a:lnTo>
                  <a:lnTo>
                    <a:pt x="19" y="213"/>
                  </a:lnTo>
                  <a:lnTo>
                    <a:pt x="19" y="202"/>
                  </a:lnTo>
                  <a:lnTo>
                    <a:pt x="17" y="187"/>
                  </a:lnTo>
                  <a:lnTo>
                    <a:pt x="17" y="173"/>
                  </a:lnTo>
                  <a:lnTo>
                    <a:pt x="25" y="164"/>
                  </a:lnTo>
                  <a:lnTo>
                    <a:pt x="36" y="157"/>
                  </a:lnTo>
                  <a:lnTo>
                    <a:pt x="52" y="152"/>
                  </a:lnTo>
                  <a:lnTo>
                    <a:pt x="62" y="151"/>
                  </a:lnTo>
                  <a:lnTo>
                    <a:pt x="71" y="148"/>
                  </a:lnTo>
                  <a:lnTo>
                    <a:pt x="81" y="145"/>
                  </a:lnTo>
                  <a:lnTo>
                    <a:pt x="92" y="143"/>
                  </a:lnTo>
                  <a:lnTo>
                    <a:pt x="101" y="140"/>
                  </a:lnTo>
                  <a:lnTo>
                    <a:pt x="109" y="137"/>
                  </a:lnTo>
                  <a:lnTo>
                    <a:pt x="117" y="135"/>
                  </a:lnTo>
                  <a:lnTo>
                    <a:pt x="125" y="133"/>
                  </a:lnTo>
                  <a:lnTo>
                    <a:pt x="133" y="130"/>
                  </a:lnTo>
                  <a:lnTo>
                    <a:pt x="133" y="124"/>
                  </a:lnTo>
                  <a:lnTo>
                    <a:pt x="127" y="114"/>
                  </a:lnTo>
                  <a:lnTo>
                    <a:pt x="117" y="100"/>
                  </a:lnTo>
                  <a:lnTo>
                    <a:pt x="111" y="94"/>
                  </a:lnTo>
                  <a:lnTo>
                    <a:pt x="105" y="87"/>
                  </a:lnTo>
                  <a:lnTo>
                    <a:pt x="97" y="83"/>
                  </a:lnTo>
                  <a:lnTo>
                    <a:pt x="89" y="78"/>
                  </a:lnTo>
                  <a:lnTo>
                    <a:pt x="81" y="73"/>
                  </a:lnTo>
                  <a:lnTo>
                    <a:pt x="73" y="68"/>
                  </a:lnTo>
                  <a:lnTo>
                    <a:pt x="65" y="63"/>
                  </a:lnTo>
                  <a:lnTo>
                    <a:pt x="57" y="59"/>
                  </a:lnTo>
                  <a:lnTo>
                    <a:pt x="49" y="52"/>
                  </a:lnTo>
                  <a:lnTo>
                    <a:pt x="39" y="44"/>
                  </a:lnTo>
                  <a:lnTo>
                    <a:pt x="30" y="36"/>
                  </a:lnTo>
                  <a:lnTo>
                    <a:pt x="20" y="29"/>
                  </a:lnTo>
                  <a:lnTo>
                    <a:pt x="14" y="21"/>
                  </a:lnTo>
                  <a:lnTo>
                    <a:pt x="9" y="13"/>
                  </a:lnTo>
                  <a:lnTo>
                    <a:pt x="9" y="6"/>
                  </a:lnTo>
                  <a:lnTo>
                    <a:pt x="12" y="0"/>
                  </a:lnTo>
                  <a:close/>
                </a:path>
              </a:pathLst>
            </a:custGeom>
            <a:solidFill>
              <a:srgbClr val="FFCE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3" name="Freeform 22"/>
            <p:cNvSpPr>
              <a:spLocks/>
            </p:cNvSpPr>
            <p:nvPr/>
          </p:nvSpPr>
          <p:spPr bwMode="auto">
            <a:xfrm>
              <a:off x="5153" y="999"/>
              <a:ext cx="59" cy="30"/>
            </a:xfrm>
            <a:custGeom>
              <a:avLst/>
              <a:gdLst>
                <a:gd name="T0" fmla="*/ 0 w 59"/>
                <a:gd name="T1" fmla="*/ 1 h 30"/>
                <a:gd name="T2" fmla="*/ 0 w 59"/>
                <a:gd name="T3" fmla="*/ 6 h 30"/>
                <a:gd name="T4" fmla="*/ 2 w 59"/>
                <a:gd name="T5" fmla="*/ 16 h 30"/>
                <a:gd name="T6" fmla="*/ 5 w 59"/>
                <a:gd name="T7" fmla="*/ 25 h 30"/>
                <a:gd name="T8" fmla="*/ 10 w 59"/>
                <a:gd name="T9" fmla="*/ 30 h 30"/>
                <a:gd name="T10" fmla="*/ 18 w 59"/>
                <a:gd name="T11" fmla="*/ 30 h 30"/>
                <a:gd name="T12" fmla="*/ 27 w 59"/>
                <a:gd name="T13" fmla="*/ 30 h 30"/>
                <a:gd name="T14" fmla="*/ 37 w 59"/>
                <a:gd name="T15" fmla="*/ 28 h 30"/>
                <a:gd name="T16" fmla="*/ 43 w 59"/>
                <a:gd name="T17" fmla="*/ 27 h 30"/>
                <a:gd name="T18" fmla="*/ 48 w 59"/>
                <a:gd name="T19" fmla="*/ 25 h 30"/>
                <a:gd name="T20" fmla="*/ 53 w 59"/>
                <a:gd name="T21" fmla="*/ 22 h 30"/>
                <a:gd name="T22" fmla="*/ 58 w 59"/>
                <a:gd name="T23" fmla="*/ 20 h 30"/>
                <a:gd name="T24" fmla="*/ 59 w 59"/>
                <a:gd name="T25" fmla="*/ 20 h 30"/>
                <a:gd name="T26" fmla="*/ 58 w 59"/>
                <a:gd name="T27" fmla="*/ 19 h 30"/>
                <a:gd name="T28" fmla="*/ 53 w 59"/>
                <a:gd name="T29" fmla="*/ 17 h 30"/>
                <a:gd name="T30" fmla="*/ 47 w 59"/>
                <a:gd name="T31" fmla="*/ 12 h 30"/>
                <a:gd name="T32" fmla="*/ 37 w 59"/>
                <a:gd name="T33" fmla="*/ 8 h 30"/>
                <a:gd name="T34" fmla="*/ 27 w 59"/>
                <a:gd name="T35" fmla="*/ 5 h 30"/>
                <a:gd name="T36" fmla="*/ 18 w 59"/>
                <a:gd name="T37" fmla="*/ 1 h 30"/>
                <a:gd name="T38" fmla="*/ 8 w 59"/>
                <a:gd name="T39" fmla="*/ 0 h 30"/>
                <a:gd name="T40" fmla="*/ 0 w 59"/>
                <a:gd name="T41" fmla="*/ 1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30"/>
                <a:gd name="T65" fmla="*/ 59 w 59"/>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30">
                  <a:moveTo>
                    <a:pt x="0" y="1"/>
                  </a:moveTo>
                  <a:lnTo>
                    <a:pt x="0" y="6"/>
                  </a:lnTo>
                  <a:lnTo>
                    <a:pt x="2" y="16"/>
                  </a:lnTo>
                  <a:lnTo>
                    <a:pt x="5" y="25"/>
                  </a:lnTo>
                  <a:lnTo>
                    <a:pt x="10" y="30"/>
                  </a:lnTo>
                  <a:lnTo>
                    <a:pt x="18" y="30"/>
                  </a:lnTo>
                  <a:lnTo>
                    <a:pt x="27" y="30"/>
                  </a:lnTo>
                  <a:lnTo>
                    <a:pt x="37" y="28"/>
                  </a:lnTo>
                  <a:lnTo>
                    <a:pt x="43" y="27"/>
                  </a:lnTo>
                  <a:lnTo>
                    <a:pt x="48" y="25"/>
                  </a:lnTo>
                  <a:lnTo>
                    <a:pt x="53" y="22"/>
                  </a:lnTo>
                  <a:lnTo>
                    <a:pt x="58" y="20"/>
                  </a:lnTo>
                  <a:lnTo>
                    <a:pt x="59" y="20"/>
                  </a:lnTo>
                  <a:lnTo>
                    <a:pt x="58" y="19"/>
                  </a:lnTo>
                  <a:lnTo>
                    <a:pt x="53" y="17"/>
                  </a:lnTo>
                  <a:lnTo>
                    <a:pt x="47" y="12"/>
                  </a:lnTo>
                  <a:lnTo>
                    <a:pt x="37" y="8"/>
                  </a:lnTo>
                  <a:lnTo>
                    <a:pt x="27" y="5"/>
                  </a:lnTo>
                  <a:lnTo>
                    <a:pt x="18" y="1"/>
                  </a:lnTo>
                  <a:lnTo>
                    <a:pt x="8" y="0"/>
                  </a:lnTo>
                  <a:lnTo>
                    <a:pt x="0" y="1"/>
                  </a:lnTo>
                  <a:close/>
                </a:path>
              </a:pathLst>
            </a:custGeom>
            <a:solidFill>
              <a:srgbClr val="C133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4" name="Freeform 23"/>
            <p:cNvSpPr>
              <a:spLocks/>
            </p:cNvSpPr>
            <p:nvPr/>
          </p:nvSpPr>
          <p:spPr bwMode="auto">
            <a:xfrm>
              <a:off x="5112" y="951"/>
              <a:ext cx="122" cy="67"/>
            </a:xfrm>
            <a:custGeom>
              <a:avLst/>
              <a:gdLst>
                <a:gd name="T0" fmla="*/ 0 w 122"/>
                <a:gd name="T1" fmla="*/ 2 h 67"/>
                <a:gd name="T2" fmla="*/ 2 w 122"/>
                <a:gd name="T3" fmla="*/ 8 h 67"/>
                <a:gd name="T4" fmla="*/ 8 w 122"/>
                <a:gd name="T5" fmla="*/ 22 h 67"/>
                <a:gd name="T6" fmla="*/ 19 w 122"/>
                <a:gd name="T7" fmla="*/ 40 h 67"/>
                <a:gd name="T8" fmla="*/ 37 w 122"/>
                <a:gd name="T9" fmla="*/ 49 h 67"/>
                <a:gd name="T10" fmla="*/ 46 w 122"/>
                <a:gd name="T11" fmla="*/ 51 h 67"/>
                <a:gd name="T12" fmla="*/ 57 w 122"/>
                <a:gd name="T13" fmla="*/ 54 h 67"/>
                <a:gd name="T14" fmla="*/ 65 w 122"/>
                <a:gd name="T15" fmla="*/ 56 h 67"/>
                <a:gd name="T16" fmla="*/ 75 w 122"/>
                <a:gd name="T17" fmla="*/ 59 h 67"/>
                <a:gd name="T18" fmla="*/ 83 w 122"/>
                <a:gd name="T19" fmla="*/ 60 h 67"/>
                <a:gd name="T20" fmla="*/ 89 w 122"/>
                <a:gd name="T21" fmla="*/ 62 h 67"/>
                <a:gd name="T22" fmla="*/ 94 w 122"/>
                <a:gd name="T23" fmla="*/ 64 h 67"/>
                <a:gd name="T24" fmla="*/ 97 w 122"/>
                <a:gd name="T25" fmla="*/ 65 h 67"/>
                <a:gd name="T26" fmla="*/ 102 w 122"/>
                <a:gd name="T27" fmla="*/ 67 h 67"/>
                <a:gd name="T28" fmla="*/ 110 w 122"/>
                <a:gd name="T29" fmla="*/ 67 h 67"/>
                <a:gd name="T30" fmla="*/ 118 w 122"/>
                <a:gd name="T31" fmla="*/ 67 h 67"/>
                <a:gd name="T32" fmla="*/ 122 w 122"/>
                <a:gd name="T33" fmla="*/ 65 h 67"/>
                <a:gd name="T34" fmla="*/ 122 w 122"/>
                <a:gd name="T35" fmla="*/ 64 h 67"/>
                <a:gd name="T36" fmla="*/ 116 w 122"/>
                <a:gd name="T37" fmla="*/ 60 h 67"/>
                <a:gd name="T38" fmla="*/ 107 w 122"/>
                <a:gd name="T39" fmla="*/ 59 h 67"/>
                <a:gd name="T40" fmla="*/ 99 w 122"/>
                <a:gd name="T41" fmla="*/ 57 h 67"/>
                <a:gd name="T42" fmla="*/ 95 w 122"/>
                <a:gd name="T43" fmla="*/ 54 h 67"/>
                <a:gd name="T44" fmla="*/ 89 w 122"/>
                <a:gd name="T45" fmla="*/ 51 h 67"/>
                <a:gd name="T46" fmla="*/ 83 w 122"/>
                <a:gd name="T47" fmla="*/ 48 h 67"/>
                <a:gd name="T48" fmla="*/ 76 w 122"/>
                <a:gd name="T49" fmla="*/ 43 h 67"/>
                <a:gd name="T50" fmla="*/ 68 w 122"/>
                <a:gd name="T51" fmla="*/ 38 h 67"/>
                <a:gd name="T52" fmla="*/ 62 w 122"/>
                <a:gd name="T53" fmla="*/ 35 h 67"/>
                <a:gd name="T54" fmla="*/ 56 w 122"/>
                <a:gd name="T55" fmla="*/ 32 h 67"/>
                <a:gd name="T56" fmla="*/ 51 w 122"/>
                <a:gd name="T57" fmla="*/ 29 h 67"/>
                <a:gd name="T58" fmla="*/ 45 w 122"/>
                <a:gd name="T59" fmla="*/ 25 h 67"/>
                <a:gd name="T60" fmla="*/ 37 w 122"/>
                <a:gd name="T61" fmla="*/ 24 h 67"/>
                <a:gd name="T62" fmla="*/ 30 w 122"/>
                <a:gd name="T63" fmla="*/ 24 h 67"/>
                <a:gd name="T64" fmla="*/ 24 w 122"/>
                <a:gd name="T65" fmla="*/ 24 h 67"/>
                <a:gd name="T66" fmla="*/ 19 w 122"/>
                <a:gd name="T67" fmla="*/ 22 h 67"/>
                <a:gd name="T68" fmla="*/ 16 w 122"/>
                <a:gd name="T69" fmla="*/ 21 h 67"/>
                <a:gd name="T70" fmla="*/ 14 w 122"/>
                <a:gd name="T71" fmla="*/ 18 h 67"/>
                <a:gd name="T72" fmla="*/ 11 w 122"/>
                <a:gd name="T73" fmla="*/ 13 h 67"/>
                <a:gd name="T74" fmla="*/ 8 w 122"/>
                <a:gd name="T75" fmla="*/ 6 h 67"/>
                <a:gd name="T76" fmla="*/ 3 w 122"/>
                <a:gd name="T77" fmla="*/ 2 h 67"/>
                <a:gd name="T78" fmla="*/ 2 w 122"/>
                <a:gd name="T79" fmla="*/ 0 h 67"/>
                <a:gd name="T80" fmla="*/ 0 w 122"/>
                <a:gd name="T81" fmla="*/ 2 h 6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67"/>
                <a:gd name="T125" fmla="*/ 122 w 122"/>
                <a:gd name="T126" fmla="*/ 67 h 6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67">
                  <a:moveTo>
                    <a:pt x="0" y="2"/>
                  </a:moveTo>
                  <a:lnTo>
                    <a:pt x="2" y="8"/>
                  </a:lnTo>
                  <a:lnTo>
                    <a:pt x="8" y="22"/>
                  </a:lnTo>
                  <a:lnTo>
                    <a:pt x="19" y="40"/>
                  </a:lnTo>
                  <a:lnTo>
                    <a:pt x="37" y="49"/>
                  </a:lnTo>
                  <a:lnTo>
                    <a:pt x="46" y="51"/>
                  </a:lnTo>
                  <a:lnTo>
                    <a:pt x="57" y="54"/>
                  </a:lnTo>
                  <a:lnTo>
                    <a:pt x="65" y="56"/>
                  </a:lnTo>
                  <a:lnTo>
                    <a:pt x="75" y="59"/>
                  </a:lnTo>
                  <a:lnTo>
                    <a:pt x="83" y="60"/>
                  </a:lnTo>
                  <a:lnTo>
                    <a:pt x="89" y="62"/>
                  </a:lnTo>
                  <a:lnTo>
                    <a:pt x="94" y="64"/>
                  </a:lnTo>
                  <a:lnTo>
                    <a:pt x="97" y="65"/>
                  </a:lnTo>
                  <a:lnTo>
                    <a:pt x="102" y="67"/>
                  </a:lnTo>
                  <a:lnTo>
                    <a:pt x="110" y="67"/>
                  </a:lnTo>
                  <a:lnTo>
                    <a:pt x="118" y="67"/>
                  </a:lnTo>
                  <a:lnTo>
                    <a:pt x="122" y="65"/>
                  </a:lnTo>
                  <a:lnTo>
                    <a:pt x="122" y="64"/>
                  </a:lnTo>
                  <a:lnTo>
                    <a:pt x="116" y="60"/>
                  </a:lnTo>
                  <a:lnTo>
                    <a:pt x="107" y="59"/>
                  </a:lnTo>
                  <a:lnTo>
                    <a:pt x="99" y="57"/>
                  </a:lnTo>
                  <a:lnTo>
                    <a:pt x="95" y="54"/>
                  </a:lnTo>
                  <a:lnTo>
                    <a:pt x="89" y="51"/>
                  </a:lnTo>
                  <a:lnTo>
                    <a:pt x="83" y="48"/>
                  </a:lnTo>
                  <a:lnTo>
                    <a:pt x="76" y="43"/>
                  </a:lnTo>
                  <a:lnTo>
                    <a:pt x="68" y="38"/>
                  </a:lnTo>
                  <a:lnTo>
                    <a:pt x="62" y="35"/>
                  </a:lnTo>
                  <a:lnTo>
                    <a:pt x="56" y="32"/>
                  </a:lnTo>
                  <a:lnTo>
                    <a:pt x="51" y="29"/>
                  </a:lnTo>
                  <a:lnTo>
                    <a:pt x="45" y="25"/>
                  </a:lnTo>
                  <a:lnTo>
                    <a:pt x="37" y="24"/>
                  </a:lnTo>
                  <a:lnTo>
                    <a:pt x="30" y="24"/>
                  </a:lnTo>
                  <a:lnTo>
                    <a:pt x="24" y="24"/>
                  </a:lnTo>
                  <a:lnTo>
                    <a:pt x="19" y="22"/>
                  </a:lnTo>
                  <a:lnTo>
                    <a:pt x="16" y="21"/>
                  </a:lnTo>
                  <a:lnTo>
                    <a:pt x="14" y="18"/>
                  </a:lnTo>
                  <a:lnTo>
                    <a:pt x="11" y="13"/>
                  </a:lnTo>
                  <a:lnTo>
                    <a:pt x="8" y="6"/>
                  </a:lnTo>
                  <a:lnTo>
                    <a:pt x="3" y="2"/>
                  </a:lnTo>
                  <a:lnTo>
                    <a:pt x="2" y="0"/>
                  </a:lnTo>
                  <a:lnTo>
                    <a:pt x="0" y="2"/>
                  </a:lnTo>
                  <a:close/>
                </a:path>
              </a:pathLst>
            </a:custGeom>
            <a:solidFill>
              <a:srgbClr val="E089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5" name="Freeform 24"/>
            <p:cNvSpPr>
              <a:spLocks/>
            </p:cNvSpPr>
            <p:nvPr/>
          </p:nvSpPr>
          <p:spPr bwMode="auto">
            <a:xfrm>
              <a:off x="5142" y="996"/>
              <a:ext cx="99" cy="63"/>
            </a:xfrm>
            <a:custGeom>
              <a:avLst/>
              <a:gdLst>
                <a:gd name="T0" fmla="*/ 99 w 99"/>
                <a:gd name="T1" fmla="*/ 20 h 63"/>
                <a:gd name="T2" fmla="*/ 96 w 99"/>
                <a:gd name="T3" fmla="*/ 22 h 63"/>
                <a:gd name="T4" fmla="*/ 89 w 99"/>
                <a:gd name="T5" fmla="*/ 28 h 63"/>
                <a:gd name="T6" fmla="*/ 80 w 99"/>
                <a:gd name="T7" fmla="*/ 36 h 63"/>
                <a:gd name="T8" fmla="*/ 70 w 99"/>
                <a:gd name="T9" fmla="*/ 44 h 63"/>
                <a:gd name="T10" fmla="*/ 61 w 99"/>
                <a:gd name="T11" fmla="*/ 50 h 63"/>
                <a:gd name="T12" fmla="*/ 50 w 99"/>
                <a:gd name="T13" fmla="*/ 57 h 63"/>
                <a:gd name="T14" fmla="*/ 38 w 99"/>
                <a:gd name="T15" fmla="*/ 62 h 63"/>
                <a:gd name="T16" fmla="*/ 29 w 99"/>
                <a:gd name="T17" fmla="*/ 63 h 63"/>
                <a:gd name="T18" fmla="*/ 19 w 99"/>
                <a:gd name="T19" fmla="*/ 62 h 63"/>
                <a:gd name="T20" fmla="*/ 11 w 99"/>
                <a:gd name="T21" fmla="*/ 58 h 63"/>
                <a:gd name="T22" fmla="*/ 7 w 99"/>
                <a:gd name="T23" fmla="*/ 54 h 63"/>
                <a:gd name="T24" fmla="*/ 2 w 99"/>
                <a:gd name="T25" fmla="*/ 44 h 63"/>
                <a:gd name="T26" fmla="*/ 0 w 99"/>
                <a:gd name="T27" fmla="*/ 33 h 63"/>
                <a:gd name="T28" fmla="*/ 2 w 99"/>
                <a:gd name="T29" fmla="*/ 20 h 63"/>
                <a:gd name="T30" fmla="*/ 3 w 99"/>
                <a:gd name="T31" fmla="*/ 8 h 63"/>
                <a:gd name="T32" fmla="*/ 7 w 99"/>
                <a:gd name="T33" fmla="*/ 1 h 63"/>
                <a:gd name="T34" fmla="*/ 8 w 99"/>
                <a:gd name="T35" fmla="*/ 0 h 63"/>
                <a:gd name="T36" fmla="*/ 8 w 99"/>
                <a:gd name="T37" fmla="*/ 3 h 63"/>
                <a:gd name="T38" fmla="*/ 8 w 99"/>
                <a:gd name="T39" fmla="*/ 8 h 63"/>
                <a:gd name="T40" fmla="*/ 10 w 99"/>
                <a:gd name="T41" fmla="*/ 12 h 63"/>
                <a:gd name="T42" fmla="*/ 10 w 99"/>
                <a:gd name="T43" fmla="*/ 17 h 63"/>
                <a:gd name="T44" fmla="*/ 11 w 99"/>
                <a:gd name="T45" fmla="*/ 25 h 63"/>
                <a:gd name="T46" fmla="*/ 16 w 99"/>
                <a:gd name="T47" fmla="*/ 31 h 63"/>
                <a:gd name="T48" fmla="*/ 29 w 99"/>
                <a:gd name="T49" fmla="*/ 33 h 63"/>
                <a:gd name="T50" fmla="*/ 43 w 99"/>
                <a:gd name="T51" fmla="*/ 31 h 63"/>
                <a:gd name="T52" fmla="*/ 54 w 99"/>
                <a:gd name="T53" fmla="*/ 28 h 63"/>
                <a:gd name="T54" fmla="*/ 62 w 99"/>
                <a:gd name="T55" fmla="*/ 25 h 63"/>
                <a:gd name="T56" fmla="*/ 70 w 99"/>
                <a:gd name="T57" fmla="*/ 22 h 63"/>
                <a:gd name="T58" fmla="*/ 80 w 99"/>
                <a:gd name="T59" fmla="*/ 20 h 63"/>
                <a:gd name="T60" fmla="*/ 89 w 99"/>
                <a:gd name="T61" fmla="*/ 19 h 63"/>
                <a:gd name="T62" fmla="*/ 97 w 99"/>
                <a:gd name="T63" fmla="*/ 19 h 63"/>
                <a:gd name="T64" fmla="*/ 99 w 99"/>
                <a:gd name="T65" fmla="*/ 20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63"/>
                <a:gd name="T101" fmla="*/ 99 w 99"/>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63">
                  <a:moveTo>
                    <a:pt x="99" y="20"/>
                  </a:moveTo>
                  <a:lnTo>
                    <a:pt x="96" y="22"/>
                  </a:lnTo>
                  <a:lnTo>
                    <a:pt x="89" y="28"/>
                  </a:lnTo>
                  <a:lnTo>
                    <a:pt x="80" y="36"/>
                  </a:lnTo>
                  <a:lnTo>
                    <a:pt x="70" y="44"/>
                  </a:lnTo>
                  <a:lnTo>
                    <a:pt x="61" y="50"/>
                  </a:lnTo>
                  <a:lnTo>
                    <a:pt x="50" y="57"/>
                  </a:lnTo>
                  <a:lnTo>
                    <a:pt x="38" y="62"/>
                  </a:lnTo>
                  <a:lnTo>
                    <a:pt x="29" y="63"/>
                  </a:lnTo>
                  <a:lnTo>
                    <a:pt x="19" y="62"/>
                  </a:lnTo>
                  <a:lnTo>
                    <a:pt x="11" y="58"/>
                  </a:lnTo>
                  <a:lnTo>
                    <a:pt x="7" y="54"/>
                  </a:lnTo>
                  <a:lnTo>
                    <a:pt x="2" y="44"/>
                  </a:lnTo>
                  <a:lnTo>
                    <a:pt x="0" y="33"/>
                  </a:lnTo>
                  <a:lnTo>
                    <a:pt x="2" y="20"/>
                  </a:lnTo>
                  <a:lnTo>
                    <a:pt x="3" y="8"/>
                  </a:lnTo>
                  <a:lnTo>
                    <a:pt x="7" y="1"/>
                  </a:lnTo>
                  <a:lnTo>
                    <a:pt x="8" y="0"/>
                  </a:lnTo>
                  <a:lnTo>
                    <a:pt x="8" y="3"/>
                  </a:lnTo>
                  <a:lnTo>
                    <a:pt x="8" y="8"/>
                  </a:lnTo>
                  <a:lnTo>
                    <a:pt x="10" y="12"/>
                  </a:lnTo>
                  <a:lnTo>
                    <a:pt x="10" y="17"/>
                  </a:lnTo>
                  <a:lnTo>
                    <a:pt x="11" y="25"/>
                  </a:lnTo>
                  <a:lnTo>
                    <a:pt x="16" y="31"/>
                  </a:lnTo>
                  <a:lnTo>
                    <a:pt x="29" y="33"/>
                  </a:lnTo>
                  <a:lnTo>
                    <a:pt x="43" y="31"/>
                  </a:lnTo>
                  <a:lnTo>
                    <a:pt x="54" y="28"/>
                  </a:lnTo>
                  <a:lnTo>
                    <a:pt x="62" y="25"/>
                  </a:lnTo>
                  <a:lnTo>
                    <a:pt x="70" y="22"/>
                  </a:lnTo>
                  <a:lnTo>
                    <a:pt x="80" y="20"/>
                  </a:lnTo>
                  <a:lnTo>
                    <a:pt x="89" y="19"/>
                  </a:lnTo>
                  <a:lnTo>
                    <a:pt x="97" y="19"/>
                  </a:lnTo>
                  <a:lnTo>
                    <a:pt x="99" y="20"/>
                  </a:lnTo>
                  <a:close/>
                </a:path>
              </a:pathLst>
            </a:custGeom>
            <a:solidFill>
              <a:srgbClr val="E089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6" name="Freeform 25"/>
            <p:cNvSpPr>
              <a:spLocks/>
            </p:cNvSpPr>
            <p:nvPr/>
          </p:nvSpPr>
          <p:spPr bwMode="auto">
            <a:xfrm>
              <a:off x="5142" y="471"/>
              <a:ext cx="555" cy="703"/>
            </a:xfrm>
            <a:custGeom>
              <a:avLst/>
              <a:gdLst>
                <a:gd name="T0" fmla="*/ 2 w 555"/>
                <a:gd name="T1" fmla="*/ 59 h 703"/>
                <a:gd name="T2" fmla="*/ 13 w 555"/>
                <a:gd name="T3" fmla="*/ 37 h 703"/>
                <a:gd name="T4" fmla="*/ 40 w 555"/>
                <a:gd name="T5" fmla="*/ 13 h 703"/>
                <a:gd name="T6" fmla="*/ 81 w 555"/>
                <a:gd name="T7" fmla="*/ 5 h 703"/>
                <a:gd name="T8" fmla="*/ 113 w 555"/>
                <a:gd name="T9" fmla="*/ 13 h 703"/>
                <a:gd name="T10" fmla="*/ 148 w 555"/>
                <a:gd name="T11" fmla="*/ 7 h 703"/>
                <a:gd name="T12" fmla="*/ 207 w 555"/>
                <a:gd name="T13" fmla="*/ 0 h 703"/>
                <a:gd name="T14" fmla="*/ 277 w 555"/>
                <a:gd name="T15" fmla="*/ 5 h 703"/>
                <a:gd name="T16" fmla="*/ 345 w 555"/>
                <a:gd name="T17" fmla="*/ 24 h 703"/>
                <a:gd name="T18" fmla="*/ 409 w 555"/>
                <a:gd name="T19" fmla="*/ 54 h 703"/>
                <a:gd name="T20" fmla="*/ 463 w 555"/>
                <a:gd name="T21" fmla="*/ 97 h 703"/>
                <a:gd name="T22" fmla="*/ 494 w 555"/>
                <a:gd name="T23" fmla="*/ 161 h 703"/>
                <a:gd name="T24" fmla="*/ 499 w 555"/>
                <a:gd name="T25" fmla="*/ 288 h 703"/>
                <a:gd name="T26" fmla="*/ 506 w 555"/>
                <a:gd name="T27" fmla="*/ 426 h 703"/>
                <a:gd name="T28" fmla="*/ 533 w 555"/>
                <a:gd name="T29" fmla="*/ 509 h 703"/>
                <a:gd name="T30" fmla="*/ 550 w 555"/>
                <a:gd name="T31" fmla="*/ 564 h 703"/>
                <a:gd name="T32" fmla="*/ 555 w 555"/>
                <a:gd name="T33" fmla="*/ 617 h 703"/>
                <a:gd name="T34" fmla="*/ 539 w 555"/>
                <a:gd name="T35" fmla="*/ 658 h 703"/>
                <a:gd name="T36" fmla="*/ 520 w 555"/>
                <a:gd name="T37" fmla="*/ 672 h 703"/>
                <a:gd name="T38" fmla="*/ 514 w 555"/>
                <a:gd name="T39" fmla="*/ 677 h 703"/>
                <a:gd name="T40" fmla="*/ 502 w 555"/>
                <a:gd name="T41" fmla="*/ 682 h 703"/>
                <a:gd name="T42" fmla="*/ 483 w 555"/>
                <a:gd name="T43" fmla="*/ 683 h 703"/>
                <a:gd name="T44" fmla="*/ 477 w 555"/>
                <a:gd name="T45" fmla="*/ 674 h 703"/>
                <a:gd name="T46" fmla="*/ 485 w 555"/>
                <a:gd name="T47" fmla="*/ 631 h 703"/>
                <a:gd name="T48" fmla="*/ 471 w 555"/>
                <a:gd name="T49" fmla="*/ 610 h 703"/>
                <a:gd name="T50" fmla="*/ 458 w 555"/>
                <a:gd name="T51" fmla="*/ 648 h 703"/>
                <a:gd name="T52" fmla="*/ 423 w 555"/>
                <a:gd name="T53" fmla="*/ 691 h 703"/>
                <a:gd name="T54" fmla="*/ 356 w 555"/>
                <a:gd name="T55" fmla="*/ 699 h 703"/>
                <a:gd name="T56" fmla="*/ 312 w 555"/>
                <a:gd name="T57" fmla="*/ 679 h 703"/>
                <a:gd name="T58" fmla="*/ 326 w 555"/>
                <a:gd name="T59" fmla="*/ 668 h 703"/>
                <a:gd name="T60" fmla="*/ 342 w 555"/>
                <a:gd name="T61" fmla="*/ 645 h 703"/>
                <a:gd name="T62" fmla="*/ 343 w 555"/>
                <a:gd name="T63" fmla="*/ 610 h 703"/>
                <a:gd name="T64" fmla="*/ 337 w 555"/>
                <a:gd name="T65" fmla="*/ 591 h 703"/>
                <a:gd name="T66" fmla="*/ 364 w 555"/>
                <a:gd name="T67" fmla="*/ 596 h 703"/>
                <a:gd name="T68" fmla="*/ 399 w 555"/>
                <a:gd name="T69" fmla="*/ 591 h 703"/>
                <a:gd name="T70" fmla="*/ 431 w 555"/>
                <a:gd name="T71" fmla="*/ 563 h 703"/>
                <a:gd name="T72" fmla="*/ 436 w 555"/>
                <a:gd name="T73" fmla="*/ 529 h 703"/>
                <a:gd name="T74" fmla="*/ 420 w 555"/>
                <a:gd name="T75" fmla="*/ 518 h 703"/>
                <a:gd name="T76" fmla="*/ 398 w 555"/>
                <a:gd name="T77" fmla="*/ 540 h 703"/>
                <a:gd name="T78" fmla="*/ 367 w 555"/>
                <a:gd name="T79" fmla="*/ 553 h 703"/>
                <a:gd name="T80" fmla="*/ 324 w 555"/>
                <a:gd name="T81" fmla="*/ 540 h 703"/>
                <a:gd name="T82" fmla="*/ 278 w 555"/>
                <a:gd name="T83" fmla="*/ 477 h 703"/>
                <a:gd name="T84" fmla="*/ 258 w 555"/>
                <a:gd name="T85" fmla="*/ 424 h 703"/>
                <a:gd name="T86" fmla="*/ 275 w 555"/>
                <a:gd name="T87" fmla="*/ 442 h 703"/>
                <a:gd name="T88" fmla="*/ 307 w 555"/>
                <a:gd name="T89" fmla="*/ 464 h 703"/>
                <a:gd name="T90" fmla="*/ 347 w 555"/>
                <a:gd name="T91" fmla="*/ 474 h 703"/>
                <a:gd name="T92" fmla="*/ 374 w 555"/>
                <a:gd name="T93" fmla="*/ 466 h 703"/>
                <a:gd name="T94" fmla="*/ 385 w 555"/>
                <a:gd name="T95" fmla="*/ 448 h 703"/>
                <a:gd name="T96" fmla="*/ 366 w 555"/>
                <a:gd name="T97" fmla="*/ 442 h 703"/>
                <a:gd name="T98" fmla="*/ 329 w 555"/>
                <a:gd name="T99" fmla="*/ 432 h 703"/>
                <a:gd name="T100" fmla="*/ 286 w 555"/>
                <a:gd name="T101" fmla="*/ 402 h 703"/>
                <a:gd name="T102" fmla="*/ 248 w 555"/>
                <a:gd name="T103" fmla="*/ 339 h 703"/>
                <a:gd name="T104" fmla="*/ 223 w 555"/>
                <a:gd name="T105" fmla="*/ 237 h 703"/>
                <a:gd name="T106" fmla="*/ 183 w 555"/>
                <a:gd name="T107" fmla="*/ 142 h 703"/>
                <a:gd name="T108" fmla="*/ 135 w 555"/>
                <a:gd name="T109" fmla="*/ 75 h 703"/>
                <a:gd name="T110" fmla="*/ 86 w 555"/>
                <a:gd name="T111" fmla="*/ 48 h 703"/>
                <a:gd name="T112" fmla="*/ 61 w 555"/>
                <a:gd name="T113" fmla="*/ 57 h 703"/>
                <a:gd name="T114" fmla="*/ 42 w 555"/>
                <a:gd name="T115" fmla="*/ 77 h 703"/>
                <a:gd name="T116" fmla="*/ 24 w 555"/>
                <a:gd name="T117" fmla="*/ 91 h 703"/>
                <a:gd name="T118" fmla="*/ 2 w 555"/>
                <a:gd name="T119" fmla="*/ 88 h 70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55"/>
                <a:gd name="T181" fmla="*/ 0 h 703"/>
                <a:gd name="T182" fmla="*/ 555 w 555"/>
                <a:gd name="T183" fmla="*/ 703 h 70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55" h="703">
                  <a:moveTo>
                    <a:pt x="0" y="62"/>
                  </a:moveTo>
                  <a:lnTo>
                    <a:pt x="2" y="59"/>
                  </a:lnTo>
                  <a:lnTo>
                    <a:pt x="7" y="50"/>
                  </a:lnTo>
                  <a:lnTo>
                    <a:pt x="13" y="37"/>
                  </a:lnTo>
                  <a:lnTo>
                    <a:pt x="24" y="24"/>
                  </a:lnTo>
                  <a:lnTo>
                    <a:pt x="40" y="13"/>
                  </a:lnTo>
                  <a:lnTo>
                    <a:pt x="58" y="5"/>
                  </a:lnTo>
                  <a:lnTo>
                    <a:pt x="81" y="5"/>
                  </a:lnTo>
                  <a:lnTo>
                    <a:pt x="108" y="15"/>
                  </a:lnTo>
                  <a:lnTo>
                    <a:pt x="113" y="13"/>
                  </a:lnTo>
                  <a:lnTo>
                    <a:pt x="127" y="10"/>
                  </a:lnTo>
                  <a:lnTo>
                    <a:pt x="148" y="7"/>
                  </a:lnTo>
                  <a:lnTo>
                    <a:pt x="177" y="2"/>
                  </a:lnTo>
                  <a:lnTo>
                    <a:pt x="207" y="0"/>
                  </a:lnTo>
                  <a:lnTo>
                    <a:pt x="242" y="0"/>
                  </a:lnTo>
                  <a:lnTo>
                    <a:pt x="277" y="5"/>
                  </a:lnTo>
                  <a:lnTo>
                    <a:pt x="312" y="13"/>
                  </a:lnTo>
                  <a:lnTo>
                    <a:pt x="345" y="24"/>
                  </a:lnTo>
                  <a:lnTo>
                    <a:pt x="378" y="38"/>
                  </a:lnTo>
                  <a:lnTo>
                    <a:pt x="409" y="54"/>
                  </a:lnTo>
                  <a:lnTo>
                    <a:pt x="437" y="73"/>
                  </a:lnTo>
                  <a:lnTo>
                    <a:pt x="463" y="97"/>
                  </a:lnTo>
                  <a:lnTo>
                    <a:pt x="482" y="126"/>
                  </a:lnTo>
                  <a:lnTo>
                    <a:pt x="494" y="161"/>
                  </a:lnTo>
                  <a:lnTo>
                    <a:pt x="499" y="202"/>
                  </a:lnTo>
                  <a:lnTo>
                    <a:pt x="499" y="288"/>
                  </a:lnTo>
                  <a:lnTo>
                    <a:pt x="499" y="363"/>
                  </a:lnTo>
                  <a:lnTo>
                    <a:pt x="506" y="426"/>
                  </a:lnTo>
                  <a:lnTo>
                    <a:pt x="521" y="482"/>
                  </a:lnTo>
                  <a:lnTo>
                    <a:pt x="533" y="509"/>
                  </a:lnTo>
                  <a:lnTo>
                    <a:pt x="544" y="537"/>
                  </a:lnTo>
                  <a:lnTo>
                    <a:pt x="550" y="564"/>
                  </a:lnTo>
                  <a:lnTo>
                    <a:pt x="555" y="591"/>
                  </a:lnTo>
                  <a:lnTo>
                    <a:pt x="555" y="617"/>
                  </a:lnTo>
                  <a:lnTo>
                    <a:pt x="550" y="639"/>
                  </a:lnTo>
                  <a:lnTo>
                    <a:pt x="539" y="658"/>
                  </a:lnTo>
                  <a:lnTo>
                    <a:pt x="521" y="672"/>
                  </a:lnTo>
                  <a:lnTo>
                    <a:pt x="520" y="672"/>
                  </a:lnTo>
                  <a:lnTo>
                    <a:pt x="518" y="675"/>
                  </a:lnTo>
                  <a:lnTo>
                    <a:pt x="514" y="677"/>
                  </a:lnTo>
                  <a:lnTo>
                    <a:pt x="509" y="680"/>
                  </a:lnTo>
                  <a:lnTo>
                    <a:pt x="502" y="682"/>
                  </a:lnTo>
                  <a:lnTo>
                    <a:pt x="493" y="683"/>
                  </a:lnTo>
                  <a:lnTo>
                    <a:pt x="483" y="683"/>
                  </a:lnTo>
                  <a:lnTo>
                    <a:pt x="472" y="682"/>
                  </a:lnTo>
                  <a:lnTo>
                    <a:pt x="477" y="674"/>
                  </a:lnTo>
                  <a:lnTo>
                    <a:pt x="485" y="655"/>
                  </a:lnTo>
                  <a:lnTo>
                    <a:pt x="485" y="631"/>
                  </a:lnTo>
                  <a:lnTo>
                    <a:pt x="472" y="604"/>
                  </a:lnTo>
                  <a:lnTo>
                    <a:pt x="471" y="610"/>
                  </a:lnTo>
                  <a:lnTo>
                    <a:pt x="467" y="628"/>
                  </a:lnTo>
                  <a:lnTo>
                    <a:pt x="458" y="648"/>
                  </a:lnTo>
                  <a:lnTo>
                    <a:pt x="444" y="672"/>
                  </a:lnTo>
                  <a:lnTo>
                    <a:pt x="423" y="691"/>
                  </a:lnTo>
                  <a:lnTo>
                    <a:pt x="394" y="703"/>
                  </a:lnTo>
                  <a:lnTo>
                    <a:pt x="356" y="699"/>
                  </a:lnTo>
                  <a:lnTo>
                    <a:pt x="309" y="680"/>
                  </a:lnTo>
                  <a:lnTo>
                    <a:pt x="312" y="679"/>
                  </a:lnTo>
                  <a:lnTo>
                    <a:pt x="318" y="674"/>
                  </a:lnTo>
                  <a:lnTo>
                    <a:pt x="326" y="668"/>
                  </a:lnTo>
                  <a:lnTo>
                    <a:pt x="334" y="658"/>
                  </a:lnTo>
                  <a:lnTo>
                    <a:pt x="342" y="645"/>
                  </a:lnTo>
                  <a:lnTo>
                    <a:pt x="345" y="629"/>
                  </a:lnTo>
                  <a:lnTo>
                    <a:pt x="343" y="610"/>
                  </a:lnTo>
                  <a:lnTo>
                    <a:pt x="334" y="590"/>
                  </a:lnTo>
                  <a:lnTo>
                    <a:pt x="337" y="591"/>
                  </a:lnTo>
                  <a:lnTo>
                    <a:pt x="348" y="594"/>
                  </a:lnTo>
                  <a:lnTo>
                    <a:pt x="364" y="596"/>
                  </a:lnTo>
                  <a:lnTo>
                    <a:pt x="382" y="596"/>
                  </a:lnTo>
                  <a:lnTo>
                    <a:pt x="399" y="591"/>
                  </a:lnTo>
                  <a:lnTo>
                    <a:pt x="417" y="582"/>
                  </a:lnTo>
                  <a:lnTo>
                    <a:pt x="431" y="563"/>
                  </a:lnTo>
                  <a:lnTo>
                    <a:pt x="439" y="534"/>
                  </a:lnTo>
                  <a:lnTo>
                    <a:pt x="436" y="529"/>
                  </a:lnTo>
                  <a:lnTo>
                    <a:pt x="429" y="521"/>
                  </a:lnTo>
                  <a:lnTo>
                    <a:pt x="420" y="518"/>
                  </a:lnTo>
                  <a:lnTo>
                    <a:pt x="407" y="529"/>
                  </a:lnTo>
                  <a:lnTo>
                    <a:pt x="398" y="540"/>
                  </a:lnTo>
                  <a:lnTo>
                    <a:pt x="385" y="548"/>
                  </a:lnTo>
                  <a:lnTo>
                    <a:pt x="367" y="553"/>
                  </a:lnTo>
                  <a:lnTo>
                    <a:pt x="347" y="552"/>
                  </a:lnTo>
                  <a:lnTo>
                    <a:pt x="324" y="540"/>
                  </a:lnTo>
                  <a:lnTo>
                    <a:pt x="301" y="517"/>
                  </a:lnTo>
                  <a:lnTo>
                    <a:pt x="278" y="477"/>
                  </a:lnTo>
                  <a:lnTo>
                    <a:pt x="256" y="421"/>
                  </a:lnTo>
                  <a:lnTo>
                    <a:pt x="258" y="424"/>
                  </a:lnTo>
                  <a:lnTo>
                    <a:pt x="266" y="432"/>
                  </a:lnTo>
                  <a:lnTo>
                    <a:pt x="275" y="442"/>
                  </a:lnTo>
                  <a:lnTo>
                    <a:pt x="289" y="453"/>
                  </a:lnTo>
                  <a:lnTo>
                    <a:pt x="307" y="464"/>
                  </a:lnTo>
                  <a:lnTo>
                    <a:pt x="326" y="471"/>
                  </a:lnTo>
                  <a:lnTo>
                    <a:pt x="347" y="474"/>
                  </a:lnTo>
                  <a:lnTo>
                    <a:pt x="369" y="469"/>
                  </a:lnTo>
                  <a:lnTo>
                    <a:pt x="374" y="466"/>
                  </a:lnTo>
                  <a:lnTo>
                    <a:pt x="382" y="458"/>
                  </a:lnTo>
                  <a:lnTo>
                    <a:pt x="385" y="448"/>
                  </a:lnTo>
                  <a:lnTo>
                    <a:pt x="377" y="444"/>
                  </a:lnTo>
                  <a:lnTo>
                    <a:pt x="366" y="442"/>
                  </a:lnTo>
                  <a:lnTo>
                    <a:pt x="350" y="439"/>
                  </a:lnTo>
                  <a:lnTo>
                    <a:pt x="329" y="432"/>
                  </a:lnTo>
                  <a:lnTo>
                    <a:pt x="309" y="420"/>
                  </a:lnTo>
                  <a:lnTo>
                    <a:pt x="286" y="402"/>
                  </a:lnTo>
                  <a:lnTo>
                    <a:pt x="267" y="375"/>
                  </a:lnTo>
                  <a:lnTo>
                    <a:pt x="248" y="339"/>
                  </a:lnTo>
                  <a:lnTo>
                    <a:pt x="235" y="291"/>
                  </a:lnTo>
                  <a:lnTo>
                    <a:pt x="223" y="237"/>
                  </a:lnTo>
                  <a:lnTo>
                    <a:pt x="205" y="188"/>
                  </a:lnTo>
                  <a:lnTo>
                    <a:pt x="183" y="142"/>
                  </a:lnTo>
                  <a:lnTo>
                    <a:pt x="159" y="104"/>
                  </a:lnTo>
                  <a:lnTo>
                    <a:pt x="135" y="75"/>
                  </a:lnTo>
                  <a:lnTo>
                    <a:pt x="110" y="56"/>
                  </a:lnTo>
                  <a:lnTo>
                    <a:pt x="86" y="48"/>
                  </a:lnTo>
                  <a:lnTo>
                    <a:pt x="64" y="54"/>
                  </a:lnTo>
                  <a:lnTo>
                    <a:pt x="61" y="57"/>
                  </a:lnTo>
                  <a:lnTo>
                    <a:pt x="51" y="67"/>
                  </a:lnTo>
                  <a:lnTo>
                    <a:pt x="42" y="77"/>
                  </a:lnTo>
                  <a:lnTo>
                    <a:pt x="34" y="84"/>
                  </a:lnTo>
                  <a:lnTo>
                    <a:pt x="24" y="91"/>
                  </a:lnTo>
                  <a:lnTo>
                    <a:pt x="13" y="94"/>
                  </a:lnTo>
                  <a:lnTo>
                    <a:pt x="2" y="88"/>
                  </a:lnTo>
                  <a:lnTo>
                    <a:pt x="0" y="62"/>
                  </a:lnTo>
                  <a:close/>
                </a:path>
              </a:pathLst>
            </a:custGeom>
            <a:solidFill>
              <a:srgbClr val="CC75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7" name="Freeform 26"/>
            <p:cNvSpPr>
              <a:spLocks/>
            </p:cNvSpPr>
            <p:nvPr/>
          </p:nvSpPr>
          <p:spPr bwMode="auto">
            <a:xfrm>
              <a:off x="5093" y="514"/>
              <a:ext cx="32" cy="92"/>
            </a:xfrm>
            <a:custGeom>
              <a:avLst/>
              <a:gdLst>
                <a:gd name="T0" fmla="*/ 32 w 32"/>
                <a:gd name="T1" fmla="*/ 70 h 92"/>
                <a:gd name="T2" fmla="*/ 30 w 32"/>
                <a:gd name="T3" fmla="*/ 62 h 92"/>
                <a:gd name="T4" fmla="*/ 29 w 32"/>
                <a:gd name="T5" fmla="*/ 45 h 92"/>
                <a:gd name="T6" fmla="*/ 27 w 32"/>
                <a:gd name="T7" fmla="*/ 22 h 92"/>
                <a:gd name="T8" fmla="*/ 27 w 32"/>
                <a:gd name="T9" fmla="*/ 7 h 92"/>
                <a:gd name="T10" fmla="*/ 25 w 32"/>
                <a:gd name="T11" fmla="*/ 0 h 92"/>
                <a:gd name="T12" fmla="*/ 16 w 32"/>
                <a:gd name="T13" fmla="*/ 5 h 92"/>
                <a:gd name="T14" fmla="*/ 5 w 32"/>
                <a:gd name="T15" fmla="*/ 19 h 92"/>
                <a:gd name="T16" fmla="*/ 0 w 32"/>
                <a:gd name="T17" fmla="*/ 45 h 92"/>
                <a:gd name="T18" fmla="*/ 3 w 32"/>
                <a:gd name="T19" fmla="*/ 72 h 92"/>
                <a:gd name="T20" fmla="*/ 10 w 32"/>
                <a:gd name="T21" fmla="*/ 91 h 92"/>
                <a:gd name="T22" fmla="*/ 19 w 32"/>
                <a:gd name="T23" fmla="*/ 92 h 92"/>
                <a:gd name="T24" fmla="*/ 32 w 32"/>
                <a:gd name="T25" fmla="*/ 70 h 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92"/>
                <a:gd name="T41" fmla="*/ 32 w 32"/>
                <a:gd name="T42" fmla="*/ 92 h 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92">
                  <a:moveTo>
                    <a:pt x="32" y="70"/>
                  </a:moveTo>
                  <a:lnTo>
                    <a:pt x="30" y="62"/>
                  </a:lnTo>
                  <a:lnTo>
                    <a:pt x="29" y="45"/>
                  </a:lnTo>
                  <a:lnTo>
                    <a:pt x="27" y="22"/>
                  </a:lnTo>
                  <a:lnTo>
                    <a:pt x="27" y="7"/>
                  </a:lnTo>
                  <a:lnTo>
                    <a:pt x="25" y="0"/>
                  </a:lnTo>
                  <a:lnTo>
                    <a:pt x="16" y="5"/>
                  </a:lnTo>
                  <a:lnTo>
                    <a:pt x="5" y="19"/>
                  </a:lnTo>
                  <a:lnTo>
                    <a:pt x="0" y="45"/>
                  </a:lnTo>
                  <a:lnTo>
                    <a:pt x="3" y="72"/>
                  </a:lnTo>
                  <a:lnTo>
                    <a:pt x="10" y="91"/>
                  </a:lnTo>
                  <a:lnTo>
                    <a:pt x="19" y="92"/>
                  </a:lnTo>
                  <a:lnTo>
                    <a:pt x="32" y="70"/>
                  </a:lnTo>
                  <a:close/>
                </a:path>
              </a:pathLst>
            </a:custGeom>
            <a:solidFill>
              <a:srgbClr val="CC75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8" name="Freeform 27"/>
            <p:cNvSpPr>
              <a:spLocks/>
            </p:cNvSpPr>
            <p:nvPr/>
          </p:nvSpPr>
          <p:spPr bwMode="auto">
            <a:xfrm>
              <a:off x="5023" y="864"/>
              <a:ext cx="65" cy="200"/>
            </a:xfrm>
            <a:custGeom>
              <a:avLst/>
              <a:gdLst>
                <a:gd name="T0" fmla="*/ 19 w 65"/>
                <a:gd name="T1" fmla="*/ 0 h 200"/>
                <a:gd name="T2" fmla="*/ 14 w 65"/>
                <a:gd name="T3" fmla="*/ 4 h 200"/>
                <a:gd name="T4" fmla="*/ 5 w 65"/>
                <a:gd name="T5" fmla="*/ 19 h 200"/>
                <a:gd name="T6" fmla="*/ 0 w 65"/>
                <a:gd name="T7" fmla="*/ 41 h 200"/>
                <a:gd name="T8" fmla="*/ 10 w 65"/>
                <a:gd name="T9" fmla="*/ 68 h 200"/>
                <a:gd name="T10" fmla="*/ 19 w 65"/>
                <a:gd name="T11" fmla="*/ 85 h 200"/>
                <a:gd name="T12" fmla="*/ 29 w 65"/>
                <a:gd name="T13" fmla="*/ 108 h 200"/>
                <a:gd name="T14" fmla="*/ 37 w 65"/>
                <a:gd name="T15" fmla="*/ 130 h 200"/>
                <a:gd name="T16" fmla="*/ 43 w 65"/>
                <a:gd name="T17" fmla="*/ 152 h 200"/>
                <a:gd name="T18" fmla="*/ 43 w 65"/>
                <a:gd name="T19" fmla="*/ 171 h 200"/>
                <a:gd name="T20" fmla="*/ 40 w 65"/>
                <a:gd name="T21" fmla="*/ 186 h 200"/>
                <a:gd name="T22" fmla="*/ 30 w 65"/>
                <a:gd name="T23" fmla="*/ 194 h 200"/>
                <a:gd name="T24" fmla="*/ 13 w 65"/>
                <a:gd name="T25" fmla="*/ 192 h 200"/>
                <a:gd name="T26" fmla="*/ 14 w 65"/>
                <a:gd name="T27" fmla="*/ 192 h 200"/>
                <a:gd name="T28" fmla="*/ 18 w 65"/>
                <a:gd name="T29" fmla="*/ 195 h 200"/>
                <a:gd name="T30" fmla="*/ 22 w 65"/>
                <a:gd name="T31" fmla="*/ 197 h 200"/>
                <a:gd name="T32" fmla="*/ 30 w 65"/>
                <a:gd name="T33" fmla="*/ 198 h 200"/>
                <a:gd name="T34" fmla="*/ 38 w 65"/>
                <a:gd name="T35" fmla="*/ 200 h 200"/>
                <a:gd name="T36" fmla="*/ 46 w 65"/>
                <a:gd name="T37" fmla="*/ 198 h 200"/>
                <a:gd name="T38" fmla="*/ 56 w 65"/>
                <a:gd name="T39" fmla="*/ 195 h 200"/>
                <a:gd name="T40" fmla="*/ 65 w 65"/>
                <a:gd name="T41" fmla="*/ 189 h 200"/>
                <a:gd name="T42" fmla="*/ 64 w 65"/>
                <a:gd name="T43" fmla="*/ 182 h 200"/>
                <a:gd name="T44" fmla="*/ 57 w 65"/>
                <a:gd name="T45" fmla="*/ 163 h 200"/>
                <a:gd name="T46" fmla="*/ 49 w 65"/>
                <a:gd name="T47" fmla="*/ 136 h 200"/>
                <a:gd name="T48" fmla="*/ 40 w 65"/>
                <a:gd name="T49" fmla="*/ 105 h 200"/>
                <a:gd name="T50" fmla="*/ 30 w 65"/>
                <a:gd name="T51" fmla="*/ 73 h 200"/>
                <a:gd name="T52" fmla="*/ 24 w 65"/>
                <a:gd name="T53" fmla="*/ 41 h 200"/>
                <a:gd name="T54" fmla="*/ 19 w 65"/>
                <a:gd name="T55" fmla="*/ 16 h 200"/>
                <a:gd name="T56" fmla="*/ 19 w 65"/>
                <a:gd name="T57" fmla="*/ 0 h 2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5"/>
                <a:gd name="T88" fmla="*/ 0 h 200"/>
                <a:gd name="T89" fmla="*/ 65 w 65"/>
                <a:gd name="T90" fmla="*/ 200 h 20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5" h="200">
                  <a:moveTo>
                    <a:pt x="19" y="0"/>
                  </a:moveTo>
                  <a:lnTo>
                    <a:pt x="14" y="4"/>
                  </a:lnTo>
                  <a:lnTo>
                    <a:pt x="5" y="19"/>
                  </a:lnTo>
                  <a:lnTo>
                    <a:pt x="0" y="41"/>
                  </a:lnTo>
                  <a:lnTo>
                    <a:pt x="10" y="68"/>
                  </a:lnTo>
                  <a:lnTo>
                    <a:pt x="19" y="85"/>
                  </a:lnTo>
                  <a:lnTo>
                    <a:pt x="29" y="108"/>
                  </a:lnTo>
                  <a:lnTo>
                    <a:pt x="37" y="130"/>
                  </a:lnTo>
                  <a:lnTo>
                    <a:pt x="43" y="152"/>
                  </a:lnTo>
                  <a:lnTo>
                    <a:pt x="43" y="171"/>
                  </a:lnTo>
                  <a:lnTo>
                    <a:pt x="40" y="186"/>
                  </a:lnTo>
                  <a:lnTo>
                    <a:pt x="30" y="194"/>
                  </a:lnTo>
                  <a:lnTo>
                    <a:pt x="13" y="192"/>
                  </a:lnTo>
                  <a:lnTo>
                    <a:pt x="14" y="192"/>
                  </a:lnTo>
                  <a:lnTo>
                    <a:pt x="18" y="195"/>
                  </a:lnTo>
                  <a:lnTo>
                    <a:pt x="22" y="197"/>
                  </a:lnTo>
                  <a:lnTo>
                    <a:pt x="30" y="198"/>
                  </a:lnTo>
                  <a:lnTo>
                    <a:pt x="38" y="200"/>
                  </a:lnTo>
                  <a:lnTo>
                    <a:pt x="46" y="198"/>
                  </a:lnTo>
                  <a:lnTo>
                    <a:pt x="56" y="195"/>
                  </a:lnTo>
                  <a:lnTo>
                    <a:pt x="65" y="189"/>
                  </a:lnTo>
                  <a:lnTo>
                    <a:pt x="64" y="182"/>
                  </a:lnTo>
                  <a:lnTo>
                    <a:pt x="57" y="163"/>
                  </a:lnTo>
                  <a:lnTo>
                    <a:pt x="49" y="136"/>
                  </a:lnTo>
                  <a:lnTo>
                    <a:pt x="40" y="105"/>
                  </a:lnTo>
                  <a:lnTo>
                    <a:pt x="30" y="73"/>
                  </a:lnTo>
                  <a:lnTo>
                    <a:pt x="24" y="41"/>
                  </a:lnTo>
                  <a:lnTo>
                    <a:pt x="19" y="16"/>
                  </a:lnTo>
                  <a:lnTo>
                    <a:pt x="19" y="0"/>
                  </a:lnTo>
                  <a:close/>
                </a:path>
              </a:pathLst>
            </a:custGeom>
            <a:solidFill>
              <a:srgbClr val="CC75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9" name="Freeform 28"/>
            <p:cNvSpPr>
              <a:spLocks/>
            </p:cNvSpPr>
            <p:nvPr/>
          </p:nvSpPr>
          <p:spPr bwMode="auto">
            <a:xfrm>
              <a:off x="5343" y="1596"/>
              <a:ext cx="25" cy="54"/>
            </a:xfrm>
            <a:custGeom>
              <a:avLst/>
              <a:gdLst>
                <a:gd name="T0" fmla="*/ 0 w 25"/>
                <a:gd name="T1" fmla="*/ 54 h 54"/>
                <a:gd name="T2" fmla="*/ 0 w 25"/>
                <a:gd name="T3" fmla="*/ 49 h 54"/>
                <a:gd name="T4" fmla="*/ 0 w 25"/>
                <a:gd name="T5" fmla="*/ 37 h 54"/>
                <a:gd name="T6" fmla="*/ 3 w 25"/>
                <a:gd name="T7" fmla="*/ 19 h 54"/>
                <a:gd name="T8" fmla="*/ 12 w 25"/>
                <a:gd name="T9" fmla="*/ 5 h 54"/>
                <a:gd name="T10" fmla="*/ 22 w 25"/>
                <a:gd name="T11" fmla="*/ 0 h 54"/>
                <a:gd name="T12" fmla="*/ 25 w 25"/>
                <a:gd name="T13" fmla="*/ 6 h 54"/>
                <a:gd name="T14" fmla="*/ 25 w 25"/>
                <a:gd name="T15" fmla="*/ 19 h 54"/>
                <a:gd name="T16" fmla="*/ 22 w 25"/>
                <a:gd name="T17" fmla="*/ 32 h 54"/>
                <a:gd name="T18" fmla="*/ 17 w 25"/>
                <a:gd name="T19" fmla="*/ 43 h 54"/>
                <a:gd name="T20" fmla="*/ 12 w 25"/>
                <a:gd name="T21" fmla="*/ 49 h 54"/>
                <a:gd name="T22" fmla="*/ 6 w 25"/>
                <a:gd name="T23" fmla="*/ 54 h 54"/>
                <a:gd name="T24" fmla="*/ 0 w 25"/>
                <a:gd name="T25" fmla="*/ 54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54"/>
                <a:gd name="T41" fmla="*/ 25 w 25"/>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54">
                  <a:moveTo>
                    <a:pt x="0" y="54"/>
                  </a:moveTo>
                  <a:lnTo>
                    <a:pt x="0" y="49"/>
                  </a:lnTo>
                  <a:lnTo>
                    <a:pt x="0" y="37"/>
                  </a:lnTo>
                  <a:lnTo>
                    <a:pt x="3" y="19"/>
                  </a:lnTo>
                  <a:lnTo>
                    <a:pt x="12" y="5"/>
                  </a:lnTo>
                  <a:lnTo>
                    <a:pt x="22" y="0"/>
                  </a:lnTo>
                  <a:lnTo>
                    <a:pt x="25" y="6"/>
                  </a:lnTo>
                  <a:lnTo>
                    <a:pt x="25" y="19"/>
                  </a:lnTo>
                  <a:lnTo>
                    <a:pt x="22" y="32"/>
                  </a:lnTo>
                  <a:lnTo>
                    <a:pt x="17" y="43"/>
                  </a:lnTo>
                  <a:lnTo>
                    <a:pt x="12" y="49"/>
                  </a:lnTo>
                  <a:lnTo>
                    <a:pt x="6" y="54"/>
                  </a:lnTo>
                  <a:lnTo>
                    <a:pt x="0" y="54"/>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0" name="Freeform 29"/>
            <p:cNvSpPr>
              <a:spLocks/>
            </p:cNvSpPr>
            <p:nvPr/>
          </p:nvSpPr>
          <p:spPr bwMode="auto">
            <a:xfrm>
              <a:off x="5139" y="1494"/>
              <a:ext cx="197" cy="304"/>
            </a:xfrm>
            <a:custGeom>
              <a:avLst/>
              <a:gdLst>
                <a:gd name="T0" fmla="*/ 197 w 197"/>
                <a:gd name="T1" fmla="*/ 21 h 304"/>
                <a:gd name="T2" fmla="*/ 191 w 197"/>
                <a:gd name="T3" fmla="*/ 27 h 304"/>
                <a:gd name="T4" fmla="*/ 175 w 197"/>
                <a:gd name="T5" fmla="*/ 43 h 304"/>
                <a:gd name="T6" fmla="*/ 153 w 197"/>
                <a:gd name="T7" fmla="*/ 69 h 304"/>
                <a:gd name="T8" fmla="*/ 127 w 197"/>
                <a:gd name="T9" fmla="*/ 102 h 304"/>
                <a:gd name="T10" fmla="*/ 100 w 197"/>
                <a:gd name="T11" fmla="*/ 145 h 304"/>
                <a:gd name="T12" fmla="*/ 75 w 197"/>
                <a:gd name="T13" fmla="*/ 193 h 304"/>
                <a:gd name="T14" fmla="*/ 54 w 197"/>
                <a:gd name="T15" fmla="*/ 247 h 304"/>
                <a:gd name="T16" fmla="*/ 43 w 197"/>
                <a:gd name="T17" fmla="*/ 304 h 304"/>
                <a:gd name="T18" fmla="*/ 40 w 197"/>
                <a:gd name="T19" fmla="*/ 298 h 304"/>
                <a:gd name="T20" fmla="*/ 32 w 197"/>
                <a:gd name="T21" fmla="*/ 282 h 304"/>
                <a:gd name="T22" fmla="*/ 22 w 197"/>
                <a:gd name="T23" fmla="*/ 255 h 304"/>
                <a:gd name="T24" fmla="*/ 13 w 197"/>
                <a:gd name="T25" fmla="*/ 218 h 304"/>
                <a:gd name="T26" fmla="*/ 5 w 197"/>
                <a:gd name="T27" fmla="*/ 174 h 304"/>
                <a:gd name="T28" fmla="*/ 0 w 197"/>
                <a:gd name="T29" fmla="*/ 123 h 304"/>
                <a:gd name="T30" fmla="*/ 3 w 197"/>
                <a:gd name="T31" fmla="*/ 64 h 304"/>
                <a:gd name="T32" fmla="*/ 14 w 197"/>
                <a:gd name="T33" fmla="*/ 0 h 304"/>
                <a:gd name="T34" fmla="*/ 18 w 197"/>
                <a:gd name="T35" fmla="*/ 4 h 304"/>
                <a:gd name="T36" fmla="*/ 27 w 197"/>
                <a:gd name="T37" fmla="*/ 13 h 304"/>
                <a:gd name="T38" fmla="*/ 43 w 197"/>
                <a:gd name="T39" fmla="*/ 24 h 304"/>
                <a:gd name="T40" fmla="*/ 64 w 197"/>
                <a:gd name="T41" fmla="*/ 34 h 304"/>
                <a:gd name="T42" fmla="*/ 89 w 197"/>
                <a:gd name="T43" fmla="*/ 42 h 304"/>
                <a:gd name="T44" fmla="*/ 121 w 197"/>
                <a:gd name="T45" fmla="*/ 45 h 304"/>
                <a:gd name="T46" fmla="*/ 157 w 197"/>
                <a:gd name="T47" fmla="*/ 39 h 304"/>
                <a:gd name="T48" fmla="*/ 197 w 197"/>
                <a:gd name="T49" fmla="*/ 21 h 30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7"/>
                <a:gd name="T76" fmla="*/ 0 h 304"/>
                <a:gd name="T77" fmla="*/ 197 w 197"/>
                <a:gd name="T78" fmla="*/ 304 h 30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7" h="304">
                  <a:moveTo>
                    <a:pt x="197" y="21"/>
                  </a:moveTo>
                  <a:lnTo>
                    <a:pt x="191" y="27"/>
                  </a:lnTo>
                  <a:lnTo>
                    <a:pt x="175" y="43"/>
                  </a:lnTo>
                  <a:lnTo>
                    <a:pt x="153" y="69"/>
                  </a:lnTo>
                  <a:lnTo>
                    <a:pt x="127" y="102"/>
                  </a:lnTo>
                  <a:lnTo>
                    <a:pt x="100" y="145"/>
                  </a:lnTo>
                  <a:lnTo>
                    <a:pt x="75" y="193"/>
                  </a:lnTo>
                  <a:lnTo>
                    <a:pt x="54" y="247"/>
                  </a:lnTo>
                  <a:lnTo>
                    <a:pt x="43" y="304"/>
                  </a:lnTo>
                  <a:lnTo>
                    <a:pt x="40" y="298"/>
                  </a:lnTo>
                  <a:lnTo>
                    <a:pt x="32" y="282"/>
                  </a:lnTo>
                  <a:lnTo>
                    <a:pt x="22" y="255"/>
                  </a:lnTo>
                  <a:lnTo>
                    <a:pt x="13" y="218"/>
                  </a:lnTo>
                  <a:lnTo>
                    <a:pt x="5" y="174"/>
                  </a:lnTo>
                  <a:lnTo>
                    <a:pt x="0" y="123"/>
                  </a:lnTo>
                  <a:lnTo>
                    <a:pt x="3" y="64"/>
                  </a:lnTo>
                  <a:lnTo>
                    <a:pt x="14" y="0"/>
                  </a:lnTo>
                  <a:lnTo>
                    <a:pt x="18" y="4"/>
                  </a:lnTo>
                  <a:lnTo>
                    <a:pt x="27" y="13"/>
                  </a:lnTo>
                  <a:lnTo>
                    <a:pt x="43" y="24"/>
                  </a:lnTo>
                  <a:lnTo>
                    <a:pt x="64" y="34"/>
                  </a:lnTo>
                  <a:lnTo>
                    <a:pt x="89" y="42"/>
                  </a:lnTo>
                  <a:lnTo>
                    <a:pt x="121" y="45"/>
                  </a:lnTo>
                  <a:lnTo>
                    <a:pt x="157" y="39"/>
                  </a:lnTo>
                  <a:lnTo>
                    <a:pt x="197"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1" name="Freeform 30"/>
            <p:cNvSpPr>
              <a:spLocks/>
            </p:cNvSpPr>
            <p:nvPr/>
          </p:nvSpPr>
          <p:spPr bwMode="auto">
            <a:xfrm>
              <a:off x="5368" y="2159"/>
              <a:ext cx="132" cy="141"/>
            </a:xfrm>
            <a:custGeom>
              <a:avLst/>
              <a:gdLst>
                <a:gd name="T0" fmla="*/ 68 w 132"/>
                <a:gd name="T1" fmla="*/ 0 h 141"/>
                <a:gd name="T2" fmla="*/ 68 w 132"/>
                <a:gd name="T3" fmla="*/ 3 h 141"/>
                <a:gd name="T4" fmla="*/ 65 w 132"/>
                <a:gd name="T5" fmla="*/ 12 h 141"/>
                <a:gd name="T6" fmla="*/ 62 w 132"/>
                <a:gd name="T7" fmla="*/ 28 h 141"/>
                <a:gd name="T8" fmla="*/ 56 w 132"/>
                <a:gd name="T9" fmla="*/ 44 h 141"/>
                <a:gd name="T10" fmla="*/ 48 w 132"/>
                <a:gd name="T11" fmla="*/ 63 h 141"/>
                <a:gd name="T12" fmla="*/ 38 w 132"/>
                <a:gd name="T13" fmla="*/ 81 h 141"/>
                <a:gd name="T14" fmla="*/ 25 w 132"/>
                <a:gd name="T15" fmla="*/ 95 h 141"/>
                <a:gd name="T16" fmla="*/ 11 w 132"/>
                <a:gd name="T17" fmla="*/ 106 h 141"/>
                <a:gd name="T18" fmla="*/ 2 w 132"/>
                <a:gd name="T19" fmla="*/ 114 h 141"/>
                <a:gd name="T20" fmla="*/ 0 w 132"/>
                <a:gd name="T21" fmla="*/ 120 h 141"/>
                <a:gd name="T22" fmla="*/ 8 w 132"/>
                <a:gd name="T23" fmla="*/ 127 h 141"/>
                <a:gd name="T24" fmla="*/ 19 w 132"/>
                <a:gd name="T25" fmla="*/ 131 h 141"/>
                <a:gd name="T26" fmla="*/ 33 w 132"/>
                <a:gd name="T27" fmla="*/ 135 h 141"/>
                <a:gd name="T28" fmla="*/ 46 w 132"/>
                <a:gd name="T29" fmla="*/ 138 h 141"/>
                <a:gd name="T30" fmla="*/ 57 w 132"/>
                <a:gd name="T31" fmla="*/ 141 h 141"/>
                <a:gd name="T32" fmla="*/ 60 w 132"/>
                <a:gd name="T33" fmla="*/ 141 h 141"/>
                <a:gd name="T34" fmla="*/ 65 w 132"/>
                <a:gd name="T35" fmla="*/ 139 h 141"/>
                <a:gd name="T36" fmla="*/ 78 w 132"/>
                <a:gd name="T37" fmla="*/ 135 h 141"/>
                <a:gd name="T38" fmla="*/ 95 w 132"/>
                <a:gd name="T39" fmla="*/ 127 h 141"/>
                <a:gd name="T40" fmla="*/ 111 w 132"/>
                <a:gd name="T41" fmla="*/ 112 h 141"/>
                <a:gd name="T42" fmla="*/ 125 w 132"/>
                <a:gd name="T43" fmla="*/ 93 h 141"/>
                <a:gd name="T44" fmla="*/ 132 w 132"/>
                <a:gd name="T45" fmla="*/ 69 h 141"/>
                <a:gd name="T46" fmla="*/ 129 w 132"/>
                <a:gd name="T47" fmla="*/ 38 h 141"/>
                <a:gd name="T48" fmla="*/ 110 w 132"/>
                <a:gd name="T49" fmla="*/ 0 h 141"/>
                <a:gd name="T50" fmla="*/ 68 w 132"/>
                <a:gd name="T51" fmla="*/ 0 h 14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2"/>
                <a:gd name="T79" fmla="*/ 0 h 141"/>
                <a:gd name="T80" fmla="*/ 132 w 132"/>
                <a:gd name="T81" fmla="*/ 141 h 14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2" h="141">
                  <a:moveTo>
                    <a:pt x="68" y="0"/>
                  </a:moveTo>
                  <a:lnTo>
                    <a:pt x="68" y="3"/>
                  </a:lnTo>
                  <a:lnTo>
                    <a:pt x="65" y="12"/>
                  </a:lnTo>
                  <a:lnTo>
                    <a:pt x="62" y="28"/>
                  </a:lnTo>
                  <a:lnTo>
                    <a:pt x="56" y="44"/>
                  </a:lnTo>
                  <a:lnTo>
                    <a:pt x="48" y="63"/>
                  </a:lnTo>
                  <a:lnTo>
                    <a:pt x="38" y="81"/>
                  </a:lnTo>
                  <a:lnTo>
                    <a:pt x="25" y="95"/>
                  </a:lnTo>
                  <a:lnTo>
                    <a:pt x="11" y="106"/>
                  </a:lnTo>
                  <a:lnTo>
                    <a:pt x="2" y="114"/>
                  </a:lnTo>
                  <a:lnTo>
                    <a:pt x="0" y="120"/>
                  </a:lnTo>
                  <a:lnTo>
                    <a:pt x="8" y="127"/>
                  </a:lnTo>
                  <a:lnTo>
                    <a:pt x="19" y="131"/>
                  </a:lnTo>
                  <a:lnTo>
                    <a:pt x="33" y="135"/>
                  </a:lnTo>
                  <a:lnTo>
                    <a:pt x="46" y="138"/>
                  </a:lnTo>
                  <a:lnTo>
                    <a:pt x="57" y="141"/>
                  </a:lnTo>
                  <a:lnTo>
                    <a:pt x="60" y="141"/>
                  </a:lnTo>
                  <a:lnTo>
                    <a:pt x="65" y="139"/>
                  </a:lnTo>
                  <a:lnTo>
                    <a:pt x="78" y="135"/>
                  </a:lnTo>
                  <a:lnTo>
                    <a:pt x="95" y="127"/>
                  </a:lnTo>
                  <a:lnTo>
                    <a:pt x="111" y="112"/>
                  </a:lnTo>
                  <a:lnTo>
                    <a:pt x="125" y="93"/>
                  </a:lnTo>
                  <a:lnTo>
                    <a:pt x="132" y="69"/>
                  </a:lnTo>
                  <a:lnTo>
                    <a:pt x="129" y="38"/>
                  </a:lnTo>
                  <a:lnTo>
                    <a:pt x="110" y="0"/>
                  </a:lnTo>
                  <a:lnTo>
                    <a:pt x="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2" name="Freeform 31"/>
            <p:cNvSpPr>
              <a:spLocks/>
            </p:cNvSpPr>
            <p:nvPr/>
          </p:nvSpPr>
          <p:spPr bwMode="auto">
            <a:xfrm>
              <a:off x="4157" y="1757"/>
              <a:ext cx="91" cy="147"/>
            </a:xfrm>
            <a:custGeom>
              <a:avLst/>
              <a:gdLst>
                <a:gd name="T0" fmla="*/ 49 w 91"/>
                <a:gd name="T1" fmla="*/ 0 h 147"/>
                <a:gd name="T2" fmla="*/ 49 w 91"/>
                <a:gd name="T3" fmla="*/ 4 h 147"/>
                <a:gd name="T4" fmla="*/ 51 w 91"/>
                <a:gd name="T5" fmla="*/ 15 h 147"/>
                <a:gd name="T6" fmla="*/ 51 w 91"/>
                <a:gd name="T7" fmla="*/ 31 h 147"/>
                <a:gd name="T8" fmla="*/ 49 w 91"/>
                <a:gd name="T9" fmla="*/ 50 h 147"/>
                <a:gd name="T10" fmla="*/ 43 w 91"/>
                <a:gd name="T11" fmla="*/ 71 h 147"/>
                <a:gd name="T12" fmla="*/ 35 w 91"/>
                <a:gd name="T13" fmla="*/ 89 h 147"/>
                <a:gd name="T14" fmla="*/ 21 w 91"/>
                <a:gd name="T15" fmla="*/ 103 h 147"/>
                <a:gd name="T16" fmla="*/ 0 w 91"/>
                <a:gd name="T17" fmla="*/ 112 h 147"/>
                <a:gd name="T18" fmla="*/ 43 w 91"/>
                <a:gd name="T19" fmla="*/ 147 h 147"/>
                <a:gd name="T20" fmla="*/ 48 w 91"/>
                <a:gd name="T21" fmla="*/ 143 h 147"/>
                <a:gd name="T22" fmla="*/ 57 w 91"/>
                <a:gd name="T23" fmla="*/ 130 h 147"/>
                <a:gd name="T24" fmla="*/ 72 w 91"/>
                <a:gd name="T25" fmla="*/ 111 h 147"/>
                <a:gd name="T26" fmla="*/ 84 w 91"/>
                <a:gd name="T27" fmla="*/ 89 h 147"/>
                <a:gd name="T28" fmla="*/ 91 w 91"/>
                <a:gd name="T29" fmla="*/ 65 h 147"/>
                <a:gd name="T30" fmla="*/ 91 w 91"/>
                <a:gd name="T31" fmla="*/ 39 h 147"/>
                <a:gd name="T32" fmla="*/ 78 w 91"/>
                <a:gd name="T33" fmla="*/ 17 h 147"/>
                <a:gd name="T34" fmla="*/ 49 w 91"/>
                <a:gd name="T35" fmla="*/ 0 h 1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1"/>
                <a:gd name="T55" fmla="*/ 0 h 147"/>
                <a:gd name="T56" fmla="*/ 91 w 91"/>
                <a:gd name="T57" fmla="*/ 147 h 14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1" h="147">
                  <a:moveTo>
                    <a:pt x="49" y="0"/>
                  </a:moveTo>
                  <a:lnTo>
                    <a:pt x="49" y="4"/>
                  </a:lnTo>
                  <a:lnTo>
                    <a:pt x="51" y="15"/>
                  </a:lnTo>
                  <a:lnTo>
                    <a:pt x="51" y="31"/>
                  </a:lnTo>
                  <a:lnTo>
                    <a:pt x="49" y="50"/>
                  </a:lnTo>
                  <a:lnTo>
                    <a:pt x="43" y="71"/>
                  </a:lnTo>
                  <a:lnTo>
                    <a:pt x="35" y="89"/>
                  </a:lnTo>
                  <a:lnTo>
                    <a:pt x="21" y="103"/>
                  </a:lnTo>
                  <a:lnTo>
                    <a:pt x="0" y="112"/>
                  </a:lnTo>
                  <a:lnTo>
                    <a:pt x="43" y="147"/>
                  </a:lnTo>
                  <a:lnTo>
                    <a:pt x="48" y="143"/>
                  </a:lnTo>
                  <a:lnTo>
                    <a:pt x="57" y="130"/>
                  </a:lnTo>
                  <a:lnTo>
                    <a:pt x="72" y="111"/>
                  </a:lnTo>
                  <a:lnTo>
                    <a:pt x="84" y="89"/>
                  </a:lnTo>
                  <a:lnTo>
                    <a:pt x="91" y="65"/>
                  </a:lnTo>
                  <a:lnTo>
                    <a:pt x="91" y="39"/>
                  </a:lnTo>
                  <a:lnTo>
                    <a:pt x="78" y="17"/>
                  </a:lnTo>
                  <a:lnTo>
                    <a:pt x="4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3" name="Freeform 32"/>
            <p:cNvSpPr>
              <a:spLocks/>
            </p:cNvSpPr>
            <p:nvPr/>
          </p:nvSpPr>
          <p:spPr bwMode="auto">
            <a:xfrm>
              <a:off x="5422" y="1255"/>
              <a:ext cx="184" cy="262"/>
            </a:xfrm>
            <a:custGeom>
              <a:avLst/>
              <a:gdLst>
                <a:gd name="T0" fmla="*/ 162 w 184"/>
                <a:gd name="T1" fmla="*/ 0 h 262"/>
                <a:gd name="T2" fmla="*/ 160 w 184"/>
                <a:gd name="T3" fmla="*/ 6 h 262"/>
                <a:gd name="T4" fmla="*/ 157 w 184"/>
                <a:gd name="T5" fmla="*/ 22 h 262"/>
                <a:gd name="T6" fmla="*/ 148 w 184"/>
                <a:gd name="T7" fmla="*/ 47 h 262"/>
                <a:gd name="T8" fmla="*/ 133 w 184"/>
                <a:gd name="T9" fmla="*/ 79 h 262"/>
                <a:gd name="T10" fmla="*/ 113 w 184"/>
                <a:gd name="T11" fmla="*/ 116 h 262"/>
                <a:gd name="T12" fmla="*/ 84 w 184"/>
                <a:gd name="T13" fmla="*/ 154 h 262"/>
                <a:gd name="T14" fmla="*/ 48 w 184"/>
                <a:gd name="T15" fmla="*/ 195 h 262"/>
                <a:gd name="T16" fmla="*/ 0 w 184"/>
                <a:gd name="T17" fmla="*/ 233 h 262"/>
                <a:gd name="T18" fmla="*/ 2 w 184"/>
                <a:gd name="T19" fmla="*/ 236 h 262"/>
                <a:gd name="T20" fmla="*/ 9 w 184"/>
                <a:gd name="T21" fmla="*/ 243 h 262"/>
                <a:gd name="T22" fmla="*/ 19 w 184"/>
                <a:gd name="T23" fmla="*/ 251 h 262"/>
                <a:gd name="T24" fmla="*/ 35 w 184"/>
                <a:gd name="T25" fmla="*/ 258 h 262"/>
                <a:gd name="T26" fmla="*/ 52 w 184"/>
                <a:gd name="T27" fmla="*/ 262 h 262"/>
                <a:gd name="T28" fmla="*/ 75 w 184"/>
                <a:gd name="T29" fmla="*/ 258 h 262"/>
                <a:gd name="T30" fmla="*/ 98 w 184"/>
                <a:gd name="T31" fmla="*/ 247 h 262"/>
                <a:gd name="T32" fmla="*/ 127 w 184"/>
                <a:gd name="T33" fmla="*/ 225 h 262"/>
                <a:gd name="T34" fmla="*/ 152 w 184"/>
                <a:gd name="T35" fmla="*/ 197 h 262"/>
                <a:gd name="T36" fmla="*/ 170 w 184"/>
                <a:gd name="T37" fmla="*/ 170 h 262"/>
                <a:gd name="T38" fmla="*/ 179 w 184"/>
                <a:gd name="T39" fmla="*/ 143 h 262"/>
                <a:gd name="T40" fmla="*/ 184 w 184"/>
                <a:gd name="T41" fmla="*/ 114 h 262"/>
                <a:gd name="T42" fmla="*/ 184 w 184"/>
                <a:gd name="T43" fmla="*/ 87 h 262"/>
                <a:gd name="T44" fmla="*/ 179 w 184"/>
                <a:gd name="T45" fmla="*/ 60 h 262"/>
                <a:gd name="T46" fmla="*/ 172 w 184"/>
                <a:gd name="T47" fmla="*/ 30 h 262"/>
                <a:gd name="T48" fmla="*/ 162 w 184"/>
                <a:gd name="T49" fmla="*/ 0 h 2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4"/>
                <a:gd name="T76" fmla="*/ 0 h 262"/>
                <a:gd name="T77" fmla="*/ 184 w 184"/>
                <a:gd name="T78" fmla="*/ 262 h 2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4" h="262">
                  <a:moveTo>
                    <a:pt x="162" y="0"/>
                  </a:moveTo>
                  <a:lnTo>
                    <a:pt x="160" y="6"/>
                  </a:lnTo>
                  <a:lnTo>
                    <a:pt x="157" y="22"/>
                  </a:lnTo>
                  <a:lnTo>
                    <a:pt x="148" y="47"/>
                  </a:lnTo>
                  <a:lnTo>
                    <a:pt x="133" y="79"/>
                  </a:lnTo>
                  <a:lnTo>
                    <a:pt x="113" y="116"/>
                  </a:lnTo>
                  <a:lnTo>
                    <a:pt x="84" y="154"/>
                  </a:lnTo>
                  <a:lnTo>
                    <a:pt x="48" y="195"/>
                  </a:lnTo>
                  <a:lnTo>
                    <a:pt x="0" y="233"/>
                  </a:lnTo>
                  <a:lnTo>
                    <a:pt x="2" y="236"/>
                  </a:lnTo>
                  <a:lnTo>
                    <a:pt x="9" y="243"/>
                  </a:lnTo>
                  <a:lnTo>
                    <a:pt x="19" y="251"/>
                  </a:lnTo>
                  <a:lnTo>
                    <a:pt x="35" y="258"/>
                  </a:lnTo>
                  <a:lnTo>
                    <a:pt x="52" y="262"/>
                  </a:lnTo>
                  <a:lnTo>
                    <a:pt x="75" y="258"/>
                  </a:lnTo>
                  <a:lnTo>
                    <a:pt x="98" y="247"/>
                  </a:lnTo>
                  <a:lnTo>
                    <a:pt x="127" y="225"/>
                  </a:lnTo>
                  <a:lnTo>
                    <a:pt x="152" y="197"/>
                  </a:lnTo>
                  <a:lnTo>
                    <a:pt x="170" y="170"/>
                  </a:lnTo>
                  <a:lnTo>
                    <a:pt x="179" y="143"/>
                  </a:lnTo>
                  <a:lnTo>
                    <a:pt x="184" y="114"/>
                  </a:lnTo>
                  <a:lnTo>
                    <a:pt x="184" y="87"/>
                  </a:lnTo>
                  <a:lnTo>
                    <a:pt x="179" y="60"/>
                  </a:lnTo>
                  <a:lnTo>
                    <a:pt x="172" y="30"/>
                  </a:lnTo>
                  <a:lnTo>
                    <a:pt x="162" y="0"/>
                  </a:lnTo>
                  <a:close/>
                </a:path>
              </a:pathLst>
            </a:custGeom>
            <a:solidFill>
              <a:srgbClr val="3A70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4" name="Freeform 33"/>
            <p:cNvSpPr>
              <a:spLocks/>
            </p:cNvSpPr>
            <p:nvPr/>
          </p:nvSpPr>
          <p:spPr bwMode="auto">
            <a:xfrm>
              <a:off x="5184" y="1283"/>
              <a:ext cx="732" cy="939"/>
            </a:xfrm>
            <a:custGeom>
              <a:avLst/>
              <a:gdLst>
                <a:gd name="T0" fmla="*/ 459 w 732"/>
                <a:gd name="T1" fmla="*/ 8 h 939"/>
                <a:gd name="T2" fmla="*/ 470 w 732"/>
                <a:gd name="T3" fmla="*/ 59 h 939"/>
                <a:gd name="T4" fmla="*/ 472 w 732"/>
                <a:gd name="T5" fmla="*/ 137 h 939"/>
                <a:gd name="T6" fmla="*/ 444 w 732"/>
                <a:gd name="T7" fmla="*/ 211 h 939"/>
                <a:gd name="T8" fmla="*/ 383 w 732"/>
                <a:gd name="T9" fmla="*/ 261 h 939"/>
                <a:gd name="T10" fmla="*/ 341 w 732"/>
                <a:gd name="T11" fmla="*/ 281 h 939"/>
                <a:gd name="T12" fmla="*/ 325 w 732"/>
                <a:gd name="T13" fmla="*/ 286 h 939"/>
                <a:gd name="T14" fmla="*/ 322 w 732"/>
                <a:gd name="T15" fmla="*/ 283 h 939"/>
                <a:gd name="T16" fmla="*/ 321 w 732"/>
                <a:gd name="T17" fmla="*/ 289 h 939"/>
                <a:gd name="T18" fmla="*/ 305 w 732"/>
                <a:gd name="T19" fmla="*/ 332 h 939"/>
                <a:gd name="T20" fmla="*/ 271 w 732"/>
                <a:gd name="T21" fmla="*/ 397 h 939"/>
                <a:gd name="T22" fmla="*/ 216 w 732"/>
                <a:gd name="T23" fmla="*/ 458 h 939"/>
                <a:gd name="T24" fmla="*/ 141 w 732"/>
                <a:gd name="T25" fmla="*/ 499 h 939"/>
                <a:gd name="T26" fmla="*/ 66 w 732"/>
                <a:gd name="T27" fmla="*/ 556 h 939"/>
                <a:gd name="T28" fmla="*/ 14 w 732"/>
                <a:gd name="T29" fmla="*/ 658 h 939"/>
                <a:gd name="T30" fmla="*/ 0 w 732"/>
                <a:gd name="T31" fmla="*/ 825 h 939"/>
                <a:gd name="T32" fmla="*/ 16 w 732"/>
                <a:gd name="T33" fmla="*/ 937 h 939"/>
                <a:gd name="T34" fmla="*/ 41 w 732"/>
                <a:gd name="T35" fmla="*/ 922 h 939"/>
                <a:gd name="T36" fmla="*/ 70 w 732"/>
                <a:gd name="T37" fmla="*/ 896 h 939"/>
                <a:gd name="T38" fmla="*/ 84 w 732"/>
                <a:gd name="T39" fmla="*/ 864 h 939"/>
                <a:gd name="T40" fmla="*/ 68 w 732"/>
                <a:gd name="T41" fmla="*/ 829 h 939"/>
                <a:gd name="T42" fmla="*/ 43 w 732"/>
                <a:gd name="T43" fmla="*/ 780 h 939"/>
                <a:gd name="T44" fmla="*/ 33 w 732"/>
                <a:gd name="T45" fmla="*/ 723 h 939"/>
                <a:gd name="T46" fmla="*/ 57 w 732"/>
                <a:gd name="T47" fmla="*/ 667 h 939"/>
                <a:gd name="T48" fmla="*/ 89 w 732"/>
                <a:gd name="T49" fmla="*/ 645 h 939"/>
                <a:gd name="T50" fmla="*/ 92 w 732"/>
                <a:gd name="T51" fmla="*/ 666 h 939"/>
                <a:gd name="T52" fmla="*/ 106 w 732"/>
                <a:gd name="T53" fmla="*/ 699 h 939"/>
                <a:gd name="T54" fmla="*/ 136 w 732"/>
                <a:gd name="T55" fmla="*/ 734 h 939"/>
                <a:gd name="T56" fmla="*/ 182 w 732"/>
                <a:gd name="T57" fmla="*/ 763 h 939"/>
                <a:gd name="T58" fmla="*/ 211 w 732"/>
                <a:gd name="T59" fmla="*/ 794 h 939"/>
                <a:gd name="T60" fmla="*/ 232 w 732"/>
                <a:gd name="T61" fmla="*/ 822 h 939"/>
                <a:gd name="T62" fmla="*/ 257 w 732"/>
                <a:gd name="T63" fmla="*/ 834 h 939"/>
                <a:gd name="T64" fmla="*/ 297 w 732"/>
                <a:gd name="T65" fmla="*/ 825 h 939"/>
                <a:gd name="T66" fmla="*/ 330 w 732"/>
                <a:gd name="T67" fmla="*/ 812 h 939"/>
                <a:gd name="T68" fmla="*/ 356 w 732"/>
                <a:gd name="T69" fmla="*/ 799 h 939"/>
                <a:gd name="T70" fmla="*/ 381 w 732"/>
                <a:gd name="T71" fmla="*/ 788 h 939"/>
                <a:gd name="T72" fmla="*/ 405 w 732"/>
                <a:gd name="T73" fmla="*/ 779 h 939"/>
                <a:gd name="T74" fmla="*/ 410 w 732"/>
                <a:gd name="T75" fmla="*/ 772 h 939"/>
                <a:gd name="T76" fmla="*/ 392 w 732"/>
                <a:gd name="T77" fmla="*/ 769 h 939"/>
                <a:gd name="T78" fmla="*/ 352 w 732"/>
                <a:gd name="T79" fmla="*/ 766 h 939"/>
                <a:gd name="T80" fmla="*/ 290 w 732"/>
                <a:gd name="T81" fmla="*/ 752 h 939"/>
                <a:gd name="T82" fmla="*/ 249 w 732"/>
                <a:gd name="T83" fmla="*/ 698 h 939"/>
                <a:gd name="T84" fmla="*/ 240 w 732"/>
                <a:gd name="T85" fmla="*/ 613 h 939"/>
                <a:gd name="T86" fmla="*/ 259 w 732"/>
                <a:gd name="T87" fmla="*/ 523 h 939"/>
                <a:gd name="T88" fmla="*/ 292 w 732"/>
                <a:gd name="T89" fmla="*/ 459 h 939"/>
                <a:gd name="T90" fmla="*/ 329 w 732"/>
                <a:gd name="T91" fmla="*/ 412 h 939"/>
                <a:gd name="T92" fmla="*/ 375 w 732"/>
                <a:gd name="T93" fmla="*/ 361 h 939"/>
                <a:gd name="T94" fmla="*/ 429 w 732"/>
                <a:gd name="T95" fmla="*/ 308 h 939"/>
                <a:gd name="T96" fmla="*/ 489 w 732"/>
                <a:gd name="T97" fmla="*/ 258 h 939"/>
                <a:gd name="T98" fmla="*/ 556 w 732"/>
                <a:gd name="T99" fmla="*/ 210 h 939"/>
                <a:gd name="T100" fmla="*/ 626 w 732"/>
                <a:gd name="T101" fmla="*/ 169 h 939"/>
                <a:gd name="T102" fmla="*/ 696 w 732"/>
                <a:gd name="T103" fmla="*/ 138 h 939"/>
                <a:gd name="T104" fmla="*/ 730 w 732"/>
                <a:gd name="T105" fmla="*/ 126 h 939"/>
                <a:gd name="T106" fmla="*/ 715 w 732"/>
                <a:gd name="T107" fmla="*/ 118 h 939"/>
                <a:gd name="T108" fmla="*/ 686 w 732"/>
                <a:gd name="T109" fmla="*/ 103 h 939"/>
                <a:gd name="T110" fmla="*/ 649 w 732"/>
                <a:gd name="T111" fmla="*/ 84 h 939"/>
                <a:gd name="T112" fmla="*/ 607 w 732"/>
                <a:gd name="T113" fmla="*/ 64 h 939"/>
                <a:gd name="T114" fmla="*/ 560 w 732"/>
                <a:gd name="T115" fmla="*/ 43 h 939"/>
                <a:gd name="T116" fmla="*/ 516 w 732"/>
                <a:gd name="T117" fmla="*/ 22 h 939"/>
                <a:gd name="T118" fmla="*/ 475 w 732"/>
                <a:gd name="T119" fmla="*/ 6 h 93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32"/>
                <a:gd name="T181" fmla="*/ 0 h 939"/>
                <a:gd name="T182" fmla="*/ 732 w 732"/>
                <a:gd name="T183" fmla="*/ 939 h 93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32" h="939">
                  <a:moveTo>
                    <a:pt x="457" y="0"/>
                  </a:moveTo>
                  <a:lnTo>
                    <a:pt x="459" y="8"/>
                  </a:lnTo>
                  <a:lnTo>
                    <a:pt x="465" y="29"/>
                  </a:lnTo>
                  <a:lnTo>
                    <a:pt x="470" y="59"/>
                  </a:lnTo>
                  <a:lnTo>
                    <a:pt x="473" y="95"/>
                  </a:lnTo>
                  <a:lnTo>
                    <a:pt x="472" y="137"/>
                  </a:lnTo>
                  <a:lnTo>
                    <a:pt x="462" y="176"/>
                  </a:lnTo>
                  <a:lnTo>
                    <a:pt x="444" y="211"/>
                  </a:lnTo>
                  <a:lnTo>
                    <a:pt x="414" y="240"/>
                  </a:lnTo>
                  <a:lnTo>
                    <a:pt x="383" y="261"/>
                  </a:lnTo>
                  <a:lnTo>
                    <a:pt x="359" y="273"/>
                  </a:lnTo>
                  <a:lnTo>
                    <a:pt x="341" y="281"/>
                  </a:lnTo>
                  <a:lnTo>
                    <a:pt x="332" y="285"/>
                  </a:lnTo>
                  <a:lnTo>
                    <a:pt x="325" y="286"/>
                  </a:lnTo>
                  <a:lnTo>
                    <a:pt x="322" y="285"/>
                  </a:lnTo>
                  <a:lnTo>
                    <a:pt x="322" y="283"/>
                  </a:lnTo>
                  <a:lnTo>
                    <a:pt x="321" y="289"/>
                  </a:lnTo>
                  <a:lnTo>
                    <a:pt x="314" y="307"/>
                  </a:lnTo>
                  <a:lnTo>
                    <a:pt x="305" y="332"/>
                  </a:lnTo>
                  <a:lnTo>
                    <a:pt x="290" y="364"/>
                  </a:lnTo>
                  <a:lnTo>
                    <a:pt x="271" y="397"/>
                  </a:lnTo>
                  <a:lnTo>
                    <a:pt x="246" y="429"/>
                  </a:lnTo>
                  <a:lnTo>
                    <a:pt x="216" y="458"/>
                  </a:lnTo>
                  <a:lnTo>
                    <a:pt x="181" y="480"/>
                  </a:lnTo>
                  <a:lnTo>
                    <a:pt x="141" y="499"/>
                  </a:lnTo>
                  <a:lnTo>
                    <a:pt x="103" y="524"/>
                  </a:lnTo>
                  <a:lnTo>
                    <a:pt x="66" y="556"/>
                  </a:lnTo>
                  <a:lnTo>
                    <a:pt x="36" y="601"/>
                  </a:lnTo>
                  <a:lnTo>
                    <a:pt x="14" y="658"/>
                  </a:lnTo>
                  <a:lnTo>
                    <a:pt x="0" y="731"/>
                  </a:lnTo>
                  <a:lnTo>
                    <a:pt x="0" y="825"/>
                  </a:lnTo>
                  <a:lnTo>
                    <a:pt x="12" y="939"/>
                  </a:lnTo>
                  <a:lnTo>
                    <a:pt x="16" y="937"/>
                  </a:lnTo>
                  <a:lnTo>
                    <a:pt x="27" y="931"/>
                  </a:lnTo>
                  <a:lnTo>
                    <a:pt x="41" y="922"/>
                  </a:lnTo>
                  <a:lnTo>
                    <a:pt x="55" y="910"/>
                  </a:lnTo>
                  <a:lnTo>
                    <a:pt x="70" y="896"/>
                  </a:lnTo>
                  <a:lnTo>
                    <a:pt x="79" y="882"/>
                  </a:lnTo>
                  <a:lnTo>
                    <a:pt x="84" y="864"/>
                  </a:lnTo>
                  <a:lnTo>
                    <a:pt x="79" y="849"/>
                  </a:lnTo>
                  <a:lnTo>
                    <a:pt x="68" y="829"/>
                  </a:lnTo>
                  <a:lnTo>
                    <a:pt x="55" y="806"/>
                  </a:lnTo>
                  <a:lnTo>
                    <a:pt x="43" y="780"/>
                  </a:lnTo>
                  <a:lnTo>
                    <a:pt x="35" y="752"/>
                  </a:lnTo>
                  <a:lnTo>
                    <a:pt x="33" y="723"/>
                  </a:lnTo>
                  <a:lnTo>
                    <a:pt x="39" y="694"/>
                  </a:lnTo>
                  <a:lnTo>
                    <a:pt x="57" y="667"/>
                  </a:lnTo>
                  <a:lnTo>
                    <a:pt x="89" y="642"/>
                  </a:lnTo>
                  <a:lnTo>
                    <a:pt x="89" y="645"/>
                  </a:lnTo>
                  <a:lnTo>
                    <a:pt x="90" y="653"/>
                  </a:lnTo>
                  <a:lnTo>
                    <a:pt x="92" y="666"/>
                  </a:lnTo>
                  <a:lnTo>
                    <a:pt x="98" y="682"/>
                  </a:lnTo>
                  <a:lnTo>
                    <a:pt x="106" y="699"/>
                  </a:lnTo>
                  <a:lnTo>
                    <a:pt x="119" y="717"/>
                  </a:lnTo>
                  <a:lnTo>
                    <a:pt x="136" y="734"/>
                  </a:lnTo>
                  <a:lnTo>
                    <a:pt x="160" y="748"/>
                  </a:lnTo>
                  <a:lnTo>
                    <a:pt x="182" y="763"/>
                  </a:lnTo>
                  <a:lnTo>
                    <a:pt x="200" y="779"/>
                  </a:lnTo>
                  <a:lnTo>
                    <a:pt x="211" y="794"/>
                  </a:lnTo>
                  <a:lnTo>
                    <a:pt x="222" y="809"/>
                  </a:lnTo>
                  <a:lnTo>
                    <a:pt x="232" y="822"/>
                  </a:lnTo>
                  <a:lnTo>
                    <a:pt x="243" y="831"/>
                  </a:lnTo>
                  <a:lnTo>
                    <a:pt x="257" y="834"/>
                  </a:lnTo>
                  <a:lnTo>
                    <a:pt x="276" y="831"/>
                  </a:lnTo>
                  <a:lnTo>
                    <a:pt x="297" y="825"/>
                  </a:lnTo>
                  <a:lnTo>
                    <a:pt x="314" y="818"/>
                  </a:lnTo>
                  <a:lnTo>
                    <a:pt x="330" y="812"/>
                  </a:lnTo>
                  <a:lnTo>
                    <a:pt x="344" y="806"/>
                  </a:lnTo>
                  <a:lnTo>
                    <a:pt x="356" y="799"/>
                  </a:lnTo>
                  <a:lnTo>
                    <a:pt x="368" y="794"/>
                  </a:lnTo>
                  <a:lnTo>
                    <a:pt x="381" y="788"/>
                  </a:lnTo>
                  <a:lnTo>
                    <a:pt x="394" y="783"/>
                  </a:lnTo>
                  <a:lnTo>
                    <a:pt x="405" y="779"/>
                  </a:lnTo>
                  <a:lnTo>
                    <a:pt x="410" y="775"/>
                  </a:lnTo>
                  <a:lnTo>
                    <a:pt x="410" y="772"/>
                  </a:lnTo>
                  <a:lnTo>
                    <a:pt x="405" y="771"/>
                  </a:lnTo>
                  <a:lnTo>
                    <a:pt x="392" y="769"/>
                  </a:lnTo>
                  <a:lnTo>
                    <a:pt x="376" y="767"/>
                  </a:lnTo>
                  <a:lnTo>
                    <a:pt x="352" y="766"/>
                  </a:lnTo>
                  <a:lnTo>
                    <a:pt x="324" y="763"/>
                  </a:lnTo>
                  <a:lnTo>
                    <a:pt x="290" y="752"/>
                  </a:lnTo>
                  <a:lnTo>
                    <a:pt x="267" y="729"/>
                  </a:lnTo>
                  <a:lnTo>
                    <a:pt x="249" y="698"/>
                  </a:lnTo>
                  <a:lnTo>
                    <a:pt x="241" y="658"/>
                  </a:lnTo>
                  <a:lnTo>
                    <a:pt x="240" y="613"/>
                  </a:lnTo>
                  <a:lnTo>
                    <a:pt x="246" y="567"/>
                  </a:lnTo>
                  <a:lnTo>
                    <a:pt x="259" y="523"/>
                  </a:lnTo>
                  <a:lnTo>
                    <a:pt x="279" y="480"/>
                  </a:lnTo>
                  <a:lnTo>
                    <a:pt x="292" y="459"/>
                  </a:lnTo>
                  <a:lnTo>
                    <a:pt x="309" y="435"/>
                  </a:lnTo>
                  <a:lnTo>
                    <a:pt x="329" y="412"/>
                  </a:lnTo>
                  <a:lnTo>
                    <a:pt x="351" y="386"/>
                  </a:lnTo>
                  <a:lnTo>
                    <a:pt x="375" y="361"/>
                  </a:lnTo>
                  <a:lnTo>
                    <a:pt x="400" y="334"/>
                  </a:lnTo>
                  <a:lnTo>
                    <a:pt x="429" y="308"/>
                  </a:lnTo>
                  <a:lnTo>
                    <a:pt x="459" y="281"/>
                  </a:lnTo>
                  <a:lnTo>
                    <a:pt x="489" y="258"/>
                  </a:lnTo>
                  <a:lnTo>
                    <a:pt x="522" y="232"/>
                  </a:lnTo>
                  <a:lnTo>
                    <a:pt x="556" y="210"/>
                  </a:lnTo>
                  <a:lnTo>
                    <a:pt x="589" y="188"/>
                  </a:lnTo>
                  <a:lnTo>
                    <a:pt x="626" y="169"/>
                  </a:lnTo>
                  <a:lnTo>
                    <a:pt x="661" y="153"/>
                  </a:lnTo>
                  <a:lnTo>
                    <a:pt x="696" y="138"/>
                  </a:lnTo>
                  <a:lnTo>
                    <a:pt x="732" y="127"/>
                  </a:lnTo>
                  <a:lnTo>
                    <a:pt x="730" y="126"/>
                  </a:lnTo>
                  <a:lnTo>
                    <a:pt x="724" y="122"/>
                  </a:lnTo>
                  <a:lnTo>
                    <a:pt x="715" y="118"/>
                  </a:lnTo>
                  <a:lnTo>
                    <a:pt x="702" y="111"/>
                  </a:lnTo>
                  <a:lnTo>
                    <a:pt x="686" y="103"/>
                  </a:lnTo>
                  <a:lnTo>
                    <a:pt x="669" y="94"/>
                  </a:lnTo>
                  <a:lnTo>
                    <a:pt x="649" y="84"/>
                  </a:lnTo>
                  <a:lnTo>
                    <a:pt x="629" y="75"/>
                  </a:lnTo>
                  <a:lnTo>
                    <a:pt x="607" y="64"/>
                  </a:lnTo>
                  <a:lnTo>
                    <a:pt x="584" y="53"/>
                  </a:lnTo>
                  <a:lnTo>
                    <a:pt x="560" y="43"/>
                  </a:lnTo>
                  <a:lnTo>
                    <a:pt x="538" y="32"/>
                  </a:lnTo>
                  <a:lnTo>
                    <a:pt x="516" y="22"/>
                  </a:lnTo>
                  <a:lnTo>
                    <a:pt x="495" y="14"/>
                  </a:lnTo>
                  <a:lnTo>
                    <a:pt x="475" y="6"/>
                  </a:lnTo>
                  <a:lnTo>
                    <a:pt x="457" y="0"/>
                  </a:lnTo>
                  <a:close/>
                </a:path>
              </a:pathLst>
            </a:custGeom>
            <a:solidFill>
              <a:srgbClr val="3A70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5" name="Freeform 34"/>
            <p:cNvSpPr>
              <a:spLocks/>
            </p:cNvSpPr>
            <p:nvPr/>
          </p:nvSpPr>
          <p:spPr bwMode="auto">
            <a:xfrm>
              <a:off x="5466" y="1447"/>
              <a:ext cx="520" cy="961"/>
            </a:xfrm>
            <a:custGeom>
              <a:avLst/>
              <a:gdLst>
                <a:gd name="T0" fmla="*/ 488 w 520"/>
                <a:gd name="T1" fmla="*/ 11 h 961"/>
                <a:gd name="T2" fmla="*/ 474 w 520"/>
                <a:gd name="T3" fmla="*/ 49 h 961"/>
                <a:gd name="T4" fmla="*/ 436 w 520"/>
                <a:gd name="T5" fmla="*/ 71 h 961"/>
                <a:gd name="T6" fmla="*/ 418 w 520"/>
                <a:gd name="T7" fmla="*/ 52 h 961"/>
                <a:gd name="T8" fmla="*/ 428 w 520"/>
                <a:gd name="T9" fmla="*/ 20 h 961"/>
                <a:gd name="T10" fmla="*/ 412 w 520"/>
                <a:gd name="T11" fmla="*/ 14 h 961"/>
                <a:gd name="T12" fmla="*/ 366 w 520"/>
                <a:gd name="T13" fmla="*/ 35 h 961"/>
                <a:gd name="T14" fmla="*/ 298 w 520"/>
                <a:gd name="T15" fmla="*/ 73 h 961"/>
                <a:gd name="T16" fmla="*/ 217 w 520"/>
                <a:gd name="T17" fmla="*/ 130 h 961"/>
                <a:gd name="T18" fmla="*/ 137 w 520"/>
                <a:gd name="T19" fmla="*/ 205 h 961"/>
                <a:gd name="T20" fmla="*/ 70 w 520"/>
                <a:gd name="T21" fmla="*/ 295 h 961"/>
                <a:gd name="T22" fmla="*/ 8 w 520"/>
                <a:gd name="T23" fmla="*/ 461 h 961"/>
                <a:gd name="T24" fmla="*/ 39 w 520"/>
                <a:gd name="T25" fmla="*/ 553 h 961"/>
                <a:gd name="T26" fmla="*/ 140 w 520"/>
                <a:gd name="T27" fmla="*/ 562 h 961"/>
                <a:gd name="T28" fmla="*/ 212 w 520"/>
                <a:gd name="T29" fmla="*/ 572 h 961"/>
                <a:gd name="T30" fmla="*/ 218 w 520"/>
                <a:gd name="T31" fmla="*/ 602 h 961"/>
                <a:gd name="T32" fmla="*/ 215 w 520"/>
                <a:gd name="T33" fmla="*/ 623 h 961"/>
                <a:gd name="T34" fmla="*/ 256 w 520"/>
                <a:gd name="T35" fmla="*/ 646 h 961"/>
                <a:gd name="T36" fmla="*/ 298 w 520"/>
                <a:gd name="T37" fmla="*/ 685 h 961"/>
                <a:gd name="T38" fmla="*/ 329 w 520"/>
                <a:gd name="T39" fmla="*/ 727 h 961"/>
                <a:gd name="T40" fmla="*/ 345 w 520"/>
                <a:gd name="T41" fmla="*/ 769 h 961"/>
                <a:gd name="T42" fmla="*/ 345 w 520"/>
                <a:gd name="T43" fmla="*/ 820 h 961"/>
                <a:gd name="T44" fmla="*/ 302 w 520"/>
                <a:gd name="T45" fmla="*/ 832 h 961"/>
                <a:gd name="T46" fmla="*/ 258 w 520"/>
                <a:gd name="T47" fmla="*/ 797 h 961"/>
                <a:gd name="T48" fmla="*/ 253 w 520"/>
                <a:gd name="T49" fmla="*/ 762 h 961"/>
                <a:gd name="T50" fmla="*/ 267 w 520"/>
                <a:gd name="T51" fmla="*/ 761 h 961"/>
                <a:gd name="T52" fmla="*/ 291 w 520"/>
                <a:gd name="T53" fmla="*/ 773 h 961"/>
                <a:gd name="T54" fmla="*/ 310 w 520"/>
                <a:gd name="T55" fmla="*/ 778 h 961"/>
                <a:gd name="T56" fmla="*/ 302 w 520"/>
                <a:gd name="T57" fmla="*/ 753 h 961"/>
                <a:gd name="T58" fmla="*/ 258 w 520"/>
                <a:gd name="T59" fmla="*/ 708 h 961"/>
                <a:gd name="T60" fmla="*/ 186 w 520"/>
                <a:gd name="T61" fmla="*/ 678 h 961"/>
                <a:gd name="T62" fmla="*/ 116 w 520"/>
                <a:gd name="T63" fmla="*/ 678 h 961"/>
                <a:gd name="T64" fmla="*/ 72 w 520"/>
                <a:gd name="T65" fmla="*/ 688 h 961"/>
                <a:gd name="T66" fmla="*/ 66 w 520"/>
                <a:gd name="T67" fmla="*/ 697 h 961"/>
                <a:gd name="T68" fmla="*/ 80 w 520"/>
                <a:gd name="T69" fmla="*/ 767 h 961"/>
                <a:gd name="T70" fmla="*/ 40 w 520"/>
                <a:gd name="T71" fmla="*/ 859 h 961"/>
                <a:gd name="T72" fmla="*/ 5 w 520"/>
                <a:gd name="T73" fmla="*/ 883 h 961"/>
                <a:gd name="T74" fmla="*/ 27 w 520"/>
                <a:gd name="T75" fmla="*/ 894 h 961"/>
                <a:gd name="T76" fmla="*/ 70 w 520"/>
                <a:gd name="T77" fmla="*/ 912 h 961"/>
                <a:gd name="T78" fmla="*/ 132 w 520"/>
                <a:gd name="T79" fmla="*/ 931 h 961"/>
                <a:gd name="T80" fmla="*/ 215 w 520"/>
                <a:gd name="T81" fmla="*/ 950 h 961"/>
                <a:gd name="T82" fmla="*/ 285 w 520"/>
                <a:gd name="T83" fmla="*/ 956 h 961"/>
                <a:gd name="T84" fmla="*/ 325 w 520"/>
                <a:gd name="T85" fmla="*/ 904 h 961"/>
                <a:gd name="T86" fmla="*/ 372 w 520"/>
                <a:gd name="T87" fmla="*/ 826 h 961"/>
                <a:gd name="T88" fmla="*/ 409 w 520"/>
                <a:gd name="T89" fmla="*/ 743 h 961"/>
                <a:gd name="T90" fmla="*/ 469 w 520"/>
                <a:gd name="T91" fmla="*/ 565 h 961"/>
                <a:gd name="T92" fmla="*/ 498 w 520"/>
                <a:gd name="T93" fmla="*/ 213 h 961"/>
                <a:gd name="T94" fmla="*/ 512 w 520"/>
                <a:gd name="T95" fmla="*/ 65 h 961"/>
                <a:gd name="T96" fmla="*/ 507 w 520"/>
                <a:gd name="T97" fmla="*/ 3 h 9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20"/>
                <a:gd name="T148" fmla="*/ 0 h 961"/>
                <a:gd name="T149" fmla="*/ 520 w 520"/>
                <a:gd name="T150" fmla="*/ 961 h 9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20" h="961">
                  <a:moveTo>
                    <a:pt x="490" y="0"/>
                  </a:moveTo>
                  <a:lnTo>
                    <a:pt x="490" y="3"/>
                  </a:lnTo>
                  <a:lnTo>
                    <a:pt x="488" y="11"/>
                  </a:lnTo>
                  <a:lnTo>
                    <a:pt x="485" y="22"/>
                  </a:lnTo>
                  <a:lnTo>
                    <a:pt x="480" y="35"/>
                  </a:lnTo>
                  <a:lnTo>
                    <a:pt x="474" y="49"/>
                  </a:lnTo>
                  <a:lnTo>
                    <a:pt x="464" y="60"/>
                  </a:lnTo>
                  <a:lnTo>
                    <a:pt x="452" y="68"/>
                  </a:lnTo>
                  <a:lnTo>
                    <a:pt x="436" y="71"/>
                  </a:lnTo>
                  <a:lnTo>
                    <a:pt x="423" y="68"/>
                  </a:lnTo>
                  <a:lnTo>
                    <a:pt x="418" y="62"/>
                  </a:lnTo>
                  <a:lnTo>
                    <a:pt x="418" y="52"/>
                  </a:lnTo>
                  <a:lnTo>
                    <a:pt x="421" y="41"/>
                  </a:lnTo>
                  <a:lnTo>
                    <a:pt x="425" y="30"/>
                  </a:lnTo>
                  <a:lnTo>
                    <a:pt x="428" y="20"/>
                  </a:lnTo>
                  <a:lnTo>
                    <a:pt x="426" y="14"/>
                  </a:lnTo>
                  <a:lnTo>
                    <a:pt x="420" y="12"/>
                  </a:lnTo>
                  <a:lnTo>
                    <a:pt x="412" y="14"/>
                  </a:lnTo>
                  <a:lnTo>
                    <a:pt x="401" y="19"/>
                  </a:lnTo>
                  <a:lnTo>
                    <a:pt x="385" y="25"/>
                  </a:lnTo>
                  <a:lnTo>
                    <a:pt x="366" y="35"/>
                  </a:lnTo>
                  <a:lnTo>
                    <a:pt x="345" y="44"/>
                  </a:lnTo>
                  <a:lnTo>
                    <a:pt x="323" y="59"/>
                  </a:lnTo>
                  <a:lnTo>
                    <a:pt x="298" y="73"/>
                  </a:lnTo>
                  <a:lnTo>
                    <a:pt x="272" y="90"/>
                  </a:lnTo>
                  <a:lnTo>
                    <a:pt x="245" y="109"/>
                  </a:lnTo>
                  <a:lnTo>
                    <a:pt x="217" y="130"/>
                  </a:lnTo>
                  <a:lnTo>
                    <a:pt x="190" y="154"/>
                  </a:lnTo>
                  <a:lnTo>
                    <a:pt x="162" y="178"/>
                  </a:lnTo>
                  <a:lnTo>
                    <a:pt x="137" y="205"/>
                  </a:lnTo>
                  <a:lnTo>
                    <a:pt x="113" y="233"/>
                  </a:lnTo>
                  <a:lnTo>
                    <a:pt x="91" y="263"/>
                  </a:lnTo>
                  <a:lnTo>
                    <a:pt x="70" y="295"/>
                  </a:lnTo>
                  <a:lnTo>
                    <a:pt x="39" y="357"/>
                  </a:lnTo>
                  <a:lnTo>
                    <a:pt x="18" y="413"/>
                  </a:lnTo>
                  <a:lnTo>
                    <a:pt x="8" y="461"/>
                  </a:lnTo>
                  <a:lnTo>
                    <a:pt x="8" y="500"/>
                  </a:lnTo>
                  <a:lnTo>
                    <a:pt x="19" y="532"/>
                  </a:lnTo>
                  <a:lnTo>
                    <a:pt x="39" y="553"/>
                  </a:lnTo>
                  <a:lnTo>
                    <a:pt x="67" y="565"/>
                  </a:lnTo>
                  <a:lnTo>
                    <a:pt x="104" y="565"/>
                  </a:lnTo>
                  <a:lnTo>
                    <a:pt x="140" y="562"/>
                  </a:lnTo>
                  <a:lnTo>
                    <a:pt x="172" y="562"/>
                  </a:lnTo>
                  <a:lnTo>
                    <a:pt x="194" y="565"/>
                  </a:lnTo>
                  <a:lnTo>
                    <a:pt x="212" y="572"/>
                  </a:lnTo>
                  <a:lnTo>
                    <a:pt x="221" y="580"/>
                  </a:lnTo>
                  <a:lnTo>
                    <a:pt x="223" y="591"/>
                  </a:lnTo>
                  <a:lnTo>
                    <a:pt x="218" y="602"/>
                  </a:lnTo>
                  <a:lnTo>
                    <a:pt x="207" y="616"/>
                  </a:lnTo>
                  <a:lnTo>
                    <a:pt x="209" y="618"/>
                  </a:lnTo>
                  <a:lnTo>
                    <a:pt x="215" y="623"/>
                  </a:lnTo>
                  <a:lnTo>
                    <a:pt x="228" y="630"/>
                  </a:lnTo>
                  <a:lnTo>
                    <a:pt x="245" y="640"/>
                  </a:lnTo>
                  <a:lnTo>
                    <a:pt x="256" y="646"/>
                  </a:lnTo>
                  <a:lnTo>
                    <a:pt x="271" y="658"/>
                  </a:lnTo>
                  <a:lnTo>
                    <a:pt x="283" y="670"/>
                  </a:lnTo>
                  <a:lnTo>
                    <a:pt x="298" y="685"/>
                  </a:lnTo>
                  <a:lnTo>
                    <a:pt x="310" y="699"/>
                  </a:lnTo>
                  <a:lnTo>
                    <a:pt x="321" y="715"/>
                  </a:lnTo>
                  <a:lnTo>
                    <a:pt x="329" y="727"/>
                  </a:lnTo>
                  <a:lnTo>
                    <a:pt x="336" y="740"/>
                  </a:lnTo>
                  <a:lnTo>
                    <a:pt x="340" y="753"/>
                  </a:lnTo>
                  <a:lnTo>
                    <a:pt x="345" y="769"/>
                  </a:lnTo>
                  <a:lnTo>
                    <a:pt x="348" y="788"/>
                  </a:lnTo>
                  <a:lnTo>
                    <a:pt x="348" y="805"/>
                  </a:lnTo>
                  <a:lnTo>
                    <a:pt x="345" y="820"/>
                  </a:lnTo>
                  <a:lnTo>
                    <a:pt x="337" y="831"/>
                  </a:lnTo>
                  <a:lnTo>
                    <a:pt x="323" y="835"/>
                  </a:lnTo>
                  <a:lnTo>
                    <a:pt x="302" y="832"/>
                  </a:lnTo>
                  <a:lnTo>
                    <a:pt x="282" y="823"/>
                  </a:lnTo>
                  <a:lnTo>
                    <a:pt x="267" y="810"/>
                  </a:lnTo>
                  <a:lnTo>
                    <a:pt x="258" y="797"/>
                  </a:lnTo>
                  <a:lnTo>
                    <a:pt x="253" y="785"/>
                  </a:lnTo>
                  <a:lnTo>
                    <a:pt x="251" y="772"/>
                  </a:lnTo>
                  <a:lnTo>
                    <a:pt x="253" y="762"/>
                  </a:lnTo>
                  <a:lnTo>
                    <a:pt x="256" y="758"/>
                  </a:lnTo>
                  <a:lnTo>
                    <a:pt x="261" y="758"/>
                  </a:lnTo>
                  <a:lnTo>
                    <a:pt x="267" y="761"/>
                  </a:lnTo>
                  <a:lnTo>
                    <a:pt x="274" y="766"/>
                  </a:lnTo>
                  <a:lnTo>
                    <a:pt x="283" y="770"/>
                  </a:lnTo>
                  <a:lnTo>
                    <a:pt x="291" y="773"/>
                  </a:lnTo>
                  <a:lnTo>
                    <a:pt x="299" y="777"/>
                  </a:lnTo>
                  <a:lnTo>
                    <a:pt x="305" y="778"/>
                  </a:lnTo>
                  <a:lnTo>
                    <a:pt x="310" y="778"/>
                  </a:lnTo>
                  <a:lnTo>
                    <a:pt x="312" y="773"/>
                  </a:lnTo>
                  <a:lnTo>
                    <a:pt x="309" y="766"/>
                  </a:lnTo>
                  <a:lnTo>
                    <a:pt x="302" y="753"/>
                  </a:lnTo>
                  <a:lnTo>
                    <a:pt x="291" y="739"/>
                  </a:lnTo>
                  <a:lnTo>
                    <a:pt x="275" y="723"/>
                  </a:lnTo>
                  <a:lnTo>
                    <a:pt x="258" y="708"/>
                  </a:lnTo>
                  <a:lnTo>
                    <a:pt x="236" y="694"/>
                  </a:lnTo>
                  <a:lnTo>
                    <a:pt x="212" y="685"/>
                  </a:lnTo>
                  <a:lnTo>
                    <a:pt x="186" y="678"/>
                  </a:lnTo>
                  <a:lnTo>
                    <a:pt x="161" y="677"/>
                  </a:lnTo>
                  <a:lnTo>
                    <a:pt x="137" y="677"/>
                  </a:lnTo>
                  <a:lnTo>
                    <a:pt x="116" y="678"/>
                  </a:lnTo>
                  <a:lnTo>
                    <a:pt x="99" y="681"/>
                  </a:lnTo>
                  <a:lnTo>
                    <a:pt x="83" y="685"/>
                  </a:lnTo>
                  <a:lnTo>
                    <a:pt x="72" y="688"/>
                  </a:lnTo>
                  <a:lnTo>
                    <a:pt x="66" y="689"/>
                  </a:lnTo>
                  <a:lnTo>
                    <a:pt x="62" y="691"/>
                  </a:lnTo>
                  <a:lnTo>
                    <a:pt x="66" y="697"/>
                  </a:lnTo>
                  <a:lnTo>
                    <a:pt x="70" y="713"/>
                  </a:lnTo>
                  <a:lnTo>
                    <a:pt x="77" y="739"/>
                  </a:lnTo>
                  <a:lnTo>
                    <a:pt x="80" y="767"/>
                  </a:lnTo>
                  <a:lnTo>
                    <a:pt x="77" y="799"/>
                  </a:lnTo>
                  <a:lnTo>
                    <a:pt x="64" y="831"/>
                  </a:lnTo>
                  <a:lnTo>
                    <a:pt x="40" y="859"/>
                  </a:lnTo>
                  <a:lnTo>
                    <a:pt x="0" y="882"/>
                  </a:lnTo>
                  <a:lnTo>
                    <a:pt x="2" y="882"/>
                  </a:lnTo>
                  <a:lnTo>
                    <a:pt x="5" y="883"/>
                  </a:lnTo>
                  <a:lnTo>
                    <a:pt x="10" y="886"/>
                  </a:lnTo>
                  <a:lnTo>
                    <a:pt x="18" y="891"/>
                  </a:lnTo>
                  <a:lnTo>
                    <a:pt x="27" y="894"/>
                  </a:lnTo>
                  <a:lnTo>
                    <a:pt x="39" y="901"/>
                  </a:lnTo>
                  <a:lnTo>
                    <a:pt x="53" y="905"/>
                  </a:lnTo>
                  <a:lnTo>
                    <a:pt x="70" y="912"/>
                  </a:lnTo>
                  <a:lnTo>
                    <a:pt x="88" y="918"/>
                  </a:lnTo>
                  <a:lnTo>
                    <a:pt x="108" y="924"/>
                  </a:lnTo>
                  <a:lnTo>
                    <a:pt x="132" y="931"/>
                  </a:lnTo>
                  <a:lnTo>
                    <a:pt x="158" y="937"/>
                  </a:lnTo>
                  <a:lnTo>
                    <a:pt x="185" y="943"/>
                  </a:lnTo>
                  <a:lnTo>
                    <a:pt x="215" y="950"/>
                  </a:lnTo>
                  <a:lnTo>
                    <a:pt x="247" y="956"/>
                  </a:lnTo>
                  <a:lnTo>
                    <a:pt x="282" y="961"/>
                  </a:lnTo>
                  <a:lnTo>
                    <a:pt x="285" y="956"/>
                  </a:lnTo>
                  <a:lnTo>
                    <a:pt x="294" y="945"/>
                  </a:lnTo>
                  <a:lnTo>
                    <a:pt x="309" y="926"/>
                  </a:lnTo>
                  <a:lnTo>
                    <a:pt x="325" y="904"/>
                  </a:lnTo>
                  <a:lnTo>
                    <a:pt x="340" y="878"/>
                  </a:lnTo>
                  <a:lnTo>
                    <a:pt x="358" y="851"/>
                  </a:lnTo>
                  <a:lnTo>
                    <a:pt x="372" y="826"/>
                  </a:lnTo>
                  <a:lnTo>
                    <a:pt x="382" y="802"/>
                  </a:lnTo>
                  <a:lnTo>
                    <a:pt x="393" y="777"/>
                  </a:lnTo>
                  <a:lnTo>
                    <a:pt x="409" y="743"/>
                  </a:lnTo>
                  <a:lnTo>
                    <a:pt x="429" y="699"/>
                  </a:lnTo>
                  <a:lnTo>
                    <a:pt x="450" y="640"/>
                  </a:lnTo>
                  <a:lnTo>
                    <a:pt x="469" y="565"/>
                  </a:lnTo>
                  <a:lnTo>
                    <a:pt x="485" y="470"/>
                  </a:lnTo>
                  <a:lnTo>
                    <a:pt x="495" y="354"/>
                  </a:lnTo>
                  <a:lnTo>
                    <a:pt x="498" y="213"/>
                  </a:lnTo>
                  <a:lnTo>
                    <a:pt x="499" y="187"/>
                  </a:lnTo>
                  <a:lnTo>
                    <a:pt x="506" y="128"/>
                  </a:lnTo>
                  <a:lnTo>
                    <a:pt x="512" y="65"/>
                  </a:lnTo>
                  <a:lnTo>
                    <a:pt x="520" y="25"/>
                  </a:lnTo>
                  <a:lnTo>
                    <a:pt x="518" y="11"/>
                  </a:lnTo>
                  <a:lnTo>
                    <a:pt x="507" y="3"/>
                  </a:lnTo>
                  <a:lnTo>
                    <a:pt x="496" y="0"/>
                  </a:lnTo>
                  <a:lnTo>
                    <a:pt x="490" y="0"/>
                  </a:lnTo>
                  <a:close/>
                </a:path>
              </a:pathLst>
            </a:custGeom>
            <a:solidFill>
              <a:srgbClr val="3A70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6" name="Freeform 35"/>
            <p:cNvSpPr>
              <a:spLocks/>
            </p:cNvSpPr>
            <p:nvPr/>
          </p:nvSpPr>
          <p:spPr bwMode="auto">
            <a:xfrm>
              <a:off x="5207" y="2292"/>
              <a:ext cx="531" cy="551"/>
            </a:xfrm>
            <a:custGeom>
              <a:avLst/>
              <a:gdLst>
                <a:gd name="T0" fmla="*/ 2 w 531"/>
                <a:gd name="T1" fmla="*/ 113 h 551"/>
                <a:gd name="T2" fmla="*/ 10 w 531"/>
                <a:gd name="T3" fmla="*/ 143 h 551"/>
                <a:gd name="T4" fmla="*/ 32 w 531"/>
                <a:gd name="T5" fmla="*/ 195 h 551"/>
                <a:gd name="T6" fmla="*/ 69 w 531"/>
                <a:gd name="T7" fmla="*/ 264 h 551"/>
                <a:gd name="T8" fmla="*/ 126 w 531"/>
                <a:gd name="T9" fmla="*/ 340 h 551"/>
                <a:gd name="T10" fmla="*/ 204 w 531"/>
                <a:gd name="T11" fmla="*/ 415 h 551"/>
                <a:gd name="T12" fmla="*/ 307 w 531"/>
                <a:gd name="T13" fmla="*/ 483 h 551"/>
                <a:gd name="T14" fmla="*/ 439 w 531"/>
                <a:gd name="T15" fmla="*/ 534 h 551"/>
                <a:gd name="T16" fmla="*/ 518 w 531"/>
                <a:gd name="T17" fmla="*/ 542 h 551"/>
                <a:gd name="T18" fmla="*/ 528 w 531"/>
                <a:gd name="T19" fmla="*/ 473 h 551"/>
                <a:gd name="T20" fmla="*/ 530 w 531"/>
                <a:gd name="T21" fmla="*/ 357 h 551"/>
                <a:gd name="T22" fmla="*/ 509 w 531"/>
                <a:gd name="T23" fmla="*/ 219 h 551"/>
                <a:gd name="T24" fmla="*/ 482 w 531"/>
                <a:gd name="T25" fmla="*/ 149 h 551"/>
                <a:gd name="T26" fmla="*/ 464 w 531"/>
                <a:gd name="T27" fmla="*/ 146 h 551"/>
                <a:gd name="T28" fmla="*/ 434 w 531"/>
                <a:gd name="T29" fmla="*/ 140 h 551"/>
                <a:gd name="T30" fmla="*/ 396 w 531"/>
                <a:gd name="T31" fmla="*/ 130 h 551"/>
                <a:gd name="T32" fmla="*/ 352 w 531"/>
                <a:gd name="T33" fmla="*/ 119 h 551"/>
                <a:gd name="T34" fmla="*/ 309 w 531"/>
                <a:gd name="T35" fmla="*/ 105 h 551"/>
                <a:gd name="T36" fmla="*/ 267 w 531"/>
                <a:gd name="T37" fmla="*/ 91 h 551"/>
                <a:gd name="T38" fmla="*/ 234 w 531"/>
                <a:gd name="T39" fmla="*/ 73 h 551"/>
                <a:gd name="T40" fmla="*/ 201 w 531"/>
                <a:gd name="T41" fmla="*/ 49 h 551"/>
                <a:gd name="T42" fmla="*/ 169 w 531"/>
                <a:gd name="T43" fmla="*/ 19 h 551"/>
                <a:gd name="T44" fmla="*/ 145 w 531"/>
                <a:gd name="T45" fmla="*/ 2 h 551"/>
                <a:gd name="T46" fmla="*/ 126 w 531"/>
                <a:gd name="T47" fmla="*/ 2 h 551"/>
                <a:gd name="T48" fmla="*/ 110 w 531"/>
                <a:gd name="T49" fmla="*/ 22 h 551"/>
                <a:gd name="T50" fmla="*/ 91 w 531"/>
                <a:gd name="T51" fmla="*/ 38 h 551"/>
                <a:gd name="T52" fmla="*/ 75 w 531"/>
                <a:gd name="T53" fmla="*/ 48 h 551"/>
                <a:gd name="T54" fmla="*/ 62 w 531"/>
                <a:gd name="T55" fmla="*/ 59 h 551"/>
                <a:gd name="T56" fmla="*/ 54 w 531"/>
                <a:gd name="T57" fmla="*/ 73 h 551"/>
                <a:gd name="T58" fmla="*/ 37 w 531"/>
                <a:gd name="T59" fmla="*/ 87 h 551"/>
                <a:gd name="T60" fmla="*/ 16 w 531"/>
                <a:gd name="T61" fmla="*/ 100 h 551"/>
                <a:gd name="T62" fmla="*/ 2 w 531"/>
                <a:gd name="T63" fmla="*/ 106 h 5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1"/>
                <a:gd name="T97" fmla="*/ 0 h 551"/>
                <a:gd name="T98" fmla="*/ 531 w 531"/>
                <a:gd name="T99" fmla="*/ 551 h 5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1" h="551">
                  <a:moveTo>
                    <a:pt x="0" y="108"/>
                  </a:moveTo>
                  <a:lnTo>
                    <a:pt x="2" y="113"/>
                  </a:lnTo>
                  <a:lnTo>
                    <a:pt x="5" y="124"/>
                  </a:lnTo>
                  <a:lnTo>
                    <a:pt x="10" y="143"/>
                  </a:lnTo>
                  <a:lnTo>
                    <a:pt x="20" y="167"/>
                  </a:lnTo>
                  <a:lnTo>
                    <a:pt x="32" y="195"/>
                  </a:lnTo>
                  <a:lnTo>
                    <a:pt x="48" y="229"/>
                  </a:lnTo>
                  <a:lnTo>
                    <a:pt x="69" y="264"/>
                  </a:lnTo>
                  <a:lnTo>
                    <a:pt x="94" y="302"/>
                  </a:lnTo>
                  <a:lnTo>
                    <a:pt x="126" y="340"/>
                  </a:lnTo>
                  <a:lnTo>
                    <a:pt x="161" y="378"/>
                  </a:lnTo>
                  <a:lnTo>
                    <a:pt x="204" y="415"/>
                  </a:lnTo>
                  <a:lnTo>
                    <a:pt x="251" y="451"/>
                  </a:lnTo>
                  <a:lnTo>
                    <a:pt x="307" y="483"/>
                  </a:lnTo>
                  <a:lnTo>
                    <a:pt x="369" y="512"/>
                  </a:lnTo>
                  <a:lnTo>
                    <a:pt x="439" y="534"/>
                  </a:lnTo>
                  <a:lnTo>
                    <a:pt x="517" y="551"/>
                  </a:lnTo>
                  <a:lnTo>
                    <a:pt x="518" y="542"/>
                  </a:lnTo>
                  <a:lnTo>
                    <a:pt x="523" y="515"/>
                  </a:lnTo>
                  <a:lnTo>
                    <a:pt x="528" y="473"/>
                  </a:lnTo>
                  <a:lnTo>
                    <a:pt x="531" y="419"/>
                  </a:lnTo>
                  <a:lnTo>
                    <a:pt x="530" y="357"/>
                  </a:lnTo>
                  <a:lnTo>
                    <a:pt x="523" y="291"/>
                  </a:lnTo>
                  <a:lnTo>
                    <a:pt x="509" y="219"/>
                  </a:lnTo>
                  <a:lnTo>
                    <a:pt x="483" y="149"/>
                  </a:lnTo>
                  <a:lnTo>
                    <a:pt x="482" y="149"/>
                  </a:lnTo>
                  <a:lnTo>
                    <a:pt x="474" y="148"/>
                  </a:lnTo>
                  <a:lnTo>
                    <a:pt x="464" y="146"/>
                  </a:lnTo>
                  <a:lnTo>
                    <a:pt x="450" y="143"/>
                  </a:lnTo>
                  <a:lnTo>
                    <a:pt x="434" y="140"/>
                  </a:lnTo>
                  <a:lnTo>
                    <a:pt x="417" y="135"/>
                  </a:lnTo>
                  <a:lnTo>
                    <a:pt x="396" y="130"/>
                  </a:lnTo>
                  <a:lnTo>
                    <a:pt x="374" y="124"/>
                  </a:lnTo>
                  <a:lnTo>
                    <a:pt x="352" y="119"/>
                  </a:lnTo>
                  <a:lnTo>
                    <a:pt x="329" y="113"/>
                  </a:lnTo>
                  <a:lnTo>
                    <a:pt x="309" y="105"/>
                  </a:lnTo>
                  <a:lnTo>
                    <a:pt x="286" y="98"/>
                  </a:lnTo>
                  <a:lnTo>
                    <a:pt x="267" y="91"/>
                  </a:lnTo>
                  <a:lnTo>
                    <a:pt x="250" y="83"/>
                  </a:lnTo>
                  <a:lnTo>
                    <a:pt x="234" y="73"/>
                  </a:lnTo>
                  <a:lnTo>
                    <a:pt x="221" y="65"/>
                  </a:lnTo>
                  <a:lnTo>
                    <a:pt x="201" y="49"/>
                  </a:lnTo>
                  <a:lnTo>
                    <a:pt x="183" y="33"/>
                  </a:lnTo>
                  <a:lnTo>
                    <a:pt x="169" y="19"/>
                  </a:lnTo>
                  <a:lnTo>
                    <a:pt x="156" y="10"/>
                  </a:lnTo>
                  <a:lnTo>
                    <a:pt x="145" y="2"/>
                  </a:lnTo>
                  <a:lnTo>
                    <a:pt x="134" y="0"/>
                  </a:lnTo>
                  <a:lnTo>
                    <a:pt x="126" y="2"/>
                  </a:lnTo>
                  <a:lnTo>
                    <a:pt x="118" y="11"/>
                  </a:lnTo>
                  <a:lnTo>
                    <a:pt x="110" y="22"/>
                  </a:lnTo>
                  <a:lnTo>
                    <a:pt x="101" y="30"/>
                  </a:lnTo>
                  <a:lnTo>
                    <a:pt x="91" y="38"/>
                  </a:lnTo>
                  <a:lnTo>
                    <a:pt x="83" y="43"/>
                  </a:lnTo>
                  <a:lnTo>
                    <a:pt x="75" y="48"/>
                  </a:lnTo>
                  <a:lnTo>
                    <a:pt x="69" y="52"/>
                  </a:lnTo>
                  <a:lnTo>
                    <a:pt x="62" y="59"/>
                  </a:lnTo>
                  <a:lnTo>
                    <a:pt x="59" y="65"/>
                  </a:lnTo>
                  <a:lnTo>
                    <a:pt x="54" y="73"/>
                  </a:lnTo>
                  <a:lnTo>
                    <a:pt x="47" y="81"/>
                  </a:lnTo>
                  <a:lnTo>
                    <a:pt x="37" y="87"/>
                  </a:lnTo>
                  <a:lnTo>
                    <a:pt x="27" y="94"/>
                  </a:lnTo>
                  <a:lnTo>
                    <a:pt x="16" y="100"/>
                  </a:lnTo>
                  <a:lnTo>
                    <a:pt x="8" y="105"/>
                  </a:lnTo>
                  <a:lnTo>
                    <a:pt x="2" y="106"/>
                  </a:lnTo>
                  <a:lnTo>
                    <a:pt x="0" y="108"/>
                  </a:lnTo>
                  <a:close/>
                </a:path>
              </a:pathLst>
            </a:custGeom>
            <a:solidFill>
              <a:srgbClr val="3A70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7" name="Freeform 36"/>
            <p:cNvSpPr>
              <a:spLocks/>
            </p:cNvSpPr>
            <p:nvPr/>
          </p:nvSpPr>
          <p:spPr bwMode="auto">
            <a:xfrm>
              <a:off x="5365" y="1509"/>
              <a:ext cx="93" cy="167"/>
            </a:xfrm>
            <a:custGeom>
              <a:avLst/>
              <a:gdLst>
                <a:gd name="T0" fmla="*/ 14 w 93"/>
                <a:gd name="T1" fmla="*/ 17 h 167"/>
                <a:gd name="T2" fmla="*/ 16 w 93"/>
                <a:gd name="T3" fmla="*/ 16 h 167"/>
                <a:gd name="T4" fmla="*/ 22 w 93"/>
                <a:gd name="T5" fmla="*/ 11 h 167"/>
                <a:gd name="T6" fmla="*/ 30 w 93"/>
                <a:gd name="T7" fmla="*/ 6 h 167"/>
                <a:gd name="T8" fmla="*/ 39 w 93"/>
                <a:gd name="T9" fmla="*/ 1 h 167"/>
                <a:gd name="T10" fmla="*/ 51 w 93"/>
                <a:gd name="T11" fmla="*/ 0 h 167"/>
                <a:gd name="T12" fmla="*/ 62 w 93"/>
                <a:gd name="T13" fmla="*/ 0 h 167"/>
                <a:gd name="T14" fmla="*/ 74 w 93"/>
                <a:gd name="T15" fmla="*/ 6 h 167"/>
                <a:gd name="T16" fmla="*/ 84 w 93"/>
                <a:gd name="T17" fmla="*/ 17 h 167"/>
                <a:gd name="T18" fmla="*/ 92 w 93"/>
                <a:gd name="T19" fmla="*/ 33 h 167"/>
                <a:gd name="T20" fmla="*/ 93 w 93"/>
                <a:gd name="T21" fmla="*/ 51 h 167"/>
                <a:gd name="T22" fmla="*/ 92 w 93"/>
                <a:gd name="T23" fmla="*/ 70 h 167"/>
                <a:gd name="T24" fmla="*/ 86 w 93"/>
                <a:gd name="T25" fmla="*/ 89 h 167"/>
                <a:gd name="T26" fmla="*/ 76 w 93"/>
                <a:gd name="T27" fmla="*/ 108 h 167"/>
                <a:gd name="T28" fmla="*/ 63 w 93"/>
                <a:gd name="T29" fmla="*/ 128 h 167"/>
                <a:gd name="T30" fmla="*/ 46 w 93"/>
                <a:gd name="T31" fmla="*/ 147 h 167"/>
                <a:gd name="T32" fmla="*/ 25 w 93"/>
                <a:gd name="T33" fmla="*/ 167 h 167"/>
                <a:gd name="T34" fmla="*/ 27 w 93"/>
                <a:gd name="T35" fmla="*/ 162 h 167"/>
                <a:gd name="T36" fmla="*/ 30 w 93"/>
                <a:gd name="T37" fmla="*/ 149 h 167"/>
                <a:gd name="T38" fmla="*/ 33 w 93"/>
                <a:gd name="T39" fmla="*/ 132 h 167"/>
                <a:gd name="T40" fmla="*/ 35 w 93"/>
                <a:gd name="T41" fmla="*/ 111 h 167"/>
                <a:gd name="T42" fmla="*/ 35 w 93"/>
                <a:gd name="T43" fmla="*/ 89 h 167"/>
                <a:gd name="T44" fmla="*/ 30 w 93"/>
                <a:gd name="T45" fmla="*/ 71 h 167"/>
                <a:gd name="T46" fmla="*/ 20 w 93"/>
                <a:gd name="T47" fmla="*/ 57 h 167"/>
                <a:gd name="T48" fmla="*/ 5 w 93"/>
                <a:gd name="T49" fmla="*/ 51 h 167"/>
                <a:gd name="T50" fmla="*/ 3 w 93"/>
                <a:gd name="T51" fmla="*/ 49 h 167"/>
                <a:gd name="T52" fmla="*/ 0 w 93"/>
                <a:gd name="T53" fmla="*/ 43 h 167"/>
                <a:gd name="T54" fmla="*/ 1 w 93"/>
                <a:gd name="T55" fmla="*/ 33 h 167"/>
                <a:gd name="T56" fmla="*/ 14 w 93"/>
                <a:gd name="T57" fmla="*/ 17 h 1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3"/>
                <a:gd name="T88" fmla="*/ 0 h 167"/>
                <a:gd name="T89" fmla="*/ 93 w 93"/>
                <a:gd name="T90" fmla="*/ 167 h 1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3" h="167">
                  <a:moveTo>
                    <a:pt x="14" y="17"/>
                  </a:moveTo>
                  <a:lnTo>
                    <a:pt x="16" y="16"/>
                  </a:lnTo>
                  <a:lnTo>
                    <a:pt x="22" y="11"/>
                  </a:lnTo>
                  <a:lnTo>
                    <a:pt x="30" y="6"/>
                  </a:lnTo>
                  <a:lnTo>
                    <a:pt x="39" y="1"/>
                  </a:lnTo>
                  <a:lnTo>
                    <a:pt x="51" y="0"/>
                  </a:lnTo>
                  <a:lnTo>
                    <a:pt x="62" y="0"/>
                  </a:lnTo>
                  <a:lnTo>
                    <a:pt x="74" y="6"/>
                  </a:lnTo>
                  <a:lnTo>
                    <a:pt x="84" y="17"/>
                  </a:lnTo>
                  <a:lnTo>
                    <a:pt x="92" y="33"/>
                  </a:lnTo>
                  <a:lnTo>
                    <a:pt x="93" y="51"/>
                  </a:lnTo>
                  <a:lnTo>
                    <a:pt x="92" y="70"/>
                  </a:lnTo>
                  <a:lnTo>
                    <a:pt x="86" y="89"/>
                  </a:lnTo>
                  <a:lnTo>
                    <a:pt x="76" y="108"/>
                  </a:lnTo>
                  <a:lnTo>
                    <a:pt x="63" y="128"/>
                  </a:lnTo>
                  <a:lnTo>
                    <a:pt x="46" y="147"/>
                  </a:lnTo>
                  <a:lnTo>
                    <a:pt x="25" y="167"/>
                  </a:lnTo>
                  <a:lnTo>
                    <a:pt x="27" y="162"/>
                  </a:lnTo>
                  <a:lnTo>
                    <a:pt x="30" y="149"/>
                  </a:lnTo>
                  <a:lnTo>
                    <a:pt x="33" y="132"/>
                  </a:lnTo>
                  <a:lnTo>
                    <a:pt x="35" y="111"/>
                  </a:lnTo>
                  <a:lnTo>
                    <a:pt x="35" y="89"/>
                  </a:lnTo>
                  <a:lnTo>
                    <a:pt x="30" y="71"/>
                  </a:lnTo>
                  <a:lnTo>
                    <a:pt x="20" y="57"/>
                  </a:lnTo>
                  <a:lnTo>
                    <a:pt x="5" y="51"/>
                  </a:lnTo>
                  <a:lnTo>
                    <a:pt x="3" y="49"/>
                  </a:lnTo>
                  <a:lnTo>
                    <a:pt x="0" y="43"/>
                  </a:lnTo>
                  <a:lnTo>
                    <a:pt x="1" y="33"/>
                  </a:lnTo>
                  <a:lnTo>
                    <a:pt x="14" y="17"/>
                  </a:lnTo>
                  <a:close/>
                </a:path>
              </a:pathLst>
            </a:custGeom>
            <a:solidFill>
              <a:srgbClr val="3A70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8" name="Freeform 37"/>
            <p:cNvSpPr>
              <a:spLocks/>
            </p:cNvSpPr>
            <p:nvPr/>
          </p:nvSpPr>
          <p:spPr bwMode="auto">
            <a:xfrm>
              <a:off x="5204" y="1614"/>
              <a:ext cx="132" cy="212"/>
            </a:xfrm>
            <a:custGeom>
              <a:avLst/>
              <a:gdLst>
                <a:gd name="T0" fmla="*/ 108 w 132"/>
                <a:gd name="T1" fmla="*/ 0 h 212"/>
                <a:gd name="T2" fmla="*/ 105 w 132"/>
                <a:gd name="T3" fmla="*/ 4 h 212"/>
                <a:gd name="T4" fmla="*/ 97 w 132"/>
                <a:gd name="T5" fmla="*/ 15 h 212"/>
                <a:gd name="T6" fmla="*/ 84 w 132"/>
                <a:gd name="T7" fmla="*/ 35 h 212"/>
                <a:gd name="T8" fmla="*/ 70 w 132"/>
                <a:gd name="T9" fmla="*/ 58 h 212"/>
                <a:gd name="T10" fmla="*/ 53 w 132"/>
                <a:gd name="T11" fmla="*/ 90 h 212"/>
                <a:gd name="T12" fmla="*/ 35 w 132"/>
                <a:gd name="T13" fmla="*/ 127 h 212"/>
                <a:gd name="T14" fmla="*/ 16 w 132"/>
                <a:gd name="T15" fmla="*/ 168 h 212"/>
                <a:gd name="T16" fmla="*/ 0 w 132"/>
                <a:gd name="T17" fmla="*/ 212 h 212"/>
                <a:gd name="T18" fmla="*/ 5 w 132"/>
                <a:gd name="T19" fmla="*/ 209 h 212"/>
                <a:gd name="T20" fmla="*/ 18 w 132"/>
                <a:gd name="T21" fmla="*/ 198 h 212"/>
                <a:gd name="T22" fmla="*/ 37 w 132"/>
                <a:gd name="T23" fmla="*/ 184 h 212"/>
                <a:gd name="T24" fmla="*/ 57 w 132"/>
                <a:gd name="T25" fmla="*/ 166 h 212"/>
                <a:gd name="T26" fmla="*/ 81 w 132"/>
                <a:gd name="T27" fmla="*/ 149 h 212"/>
                <a:gd name="T28" fmla="*/ 102 w 132"/>
                <a:gd name="T29" fmla="*/ 133 h 212"/>
                <a:gd name="T30" fmla="*/ 118 w 132"/>
                <a:gd name="T31" fmla="*/ 120 h 212"/>
                <a:gd name="T32" fmla="*/ 129 w 132"/>
                <a:gd name="T33" fmla="*/ 112 h 212"/>
                <a:gd name="T34" fmla="*/ 132 w 132"/>
                <a:gd name="T35" fmla="*/ 108 h 212"/>
                <a:gd name="T36" fmla="*/ 131 w 132"/>
                <a:gd name="T37" fmla="*/ 103 h 212"/>
                <a:gd name="T38" fmla="*/ 126 w 132"/>
                <a:gd name="T39" fmla="*/ 98 h 212"/>
                <a:gd name="T40" fmla="*/ 118 w 132"/>
                <a:gd name="T41" fmla="*/ 92 h 212"/>
                <a:gd name="T42" fmla="*/ 111 w 132"/>
                <a:gd name="T43" fmla="*/ 87 h 212"/>
                <a:gd name="T44" fmla="*/ 104 w 132"/>
                <a:gd name="T45" fmla="*/ 81 h 212"/>
                <a:gd name="T46" fmla="*/ 99 w 132"/>
                <a:gd name="T47" fmla="*/ 74 h 212"/>
                <a:gd name="T48" fmla="*/ 97 w 132"/>
                <a:gd name="T49" fmla="*/ 66 h 212"/>
                <a:gd name="T50" fmla="*/ 100 w 132"/>
                <a:gd name="T51" fmla="*/ 47 h 212"/>
                <a:gd name="T52" fmla="*/ 104 w 132"/>
                <a:gd name="T53" fmla="*/ 25 h 212"/>
                <a:gd name="T54" fmla="*/ 107 w 132"/>
                <a:gd name="T55" fmla="*/ 8 h 212"/>
                <a:gd name="T56" fmla="*/ 108 w 132"/>
                <a:gd name="T57" fmla="*/ 0 h 2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2"/>
                <a:gd name="T88" fmla="*/ 0 h 212"/>
                <a:gd name="T89" fmla="*/ 132 w 132"/>
                <a:gd name="T90" fmla="*/ 212 h 2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2" h="212">
                  <a:moveTo>
                    <a:pt x="108" y="0"/>
                  </a:moveTo>
                  <a:lnTo>
                    <a:pt x="105" y="4"/>
                  </a:lnTo>
                  <a:lnTo>
                    <a:pt x="97" y="15"/>
                  </a:lnTo>
                  <a:lnTo>
                    <a:pt x="84" y="35"/>
                  </a:lnTo>
                  <a:lnTo>
                    <a:pt x="70" y="58"/>
                  </a:lnTo>
                  <a:lnTo>
                    <a:pt x="53" y="90"/>
                  </a:lnTo>
                  <a:lnTo>
                    <a:pt x="35" y="127"/>
                  </a:lnTo>
                  <a:lnTo>
                    <a:pt x="16" y="168"/>
                  </a:lnTo>
                  <a:lnTo>
                    <a:pt x="0" y="212"/>
                  </a:lnTo>
                  <a:lnTo>
                    <a:pt x="5" y="209"/>
                  </a:lnTo>
                  <a:lnTo>
                    <a:pt x="18" y="198"/>
                  </a:lnTo>
                  <a:lnTo>
                    <a:pt x="37" y="184"/>
                  </a:lnTo>
                  <a:lnTo>
                    <a:pt x="57" y="166"/>
                  </a:lnTo>
                  <a:lnTo>
                    <a:pt x="81" y="149"/>
                  </a:lnTo>
                  <a:lnTo>
                    <a:pt x="102" y="133"/>
                  </a:lnTo>
                  <a:lnTo>
                    <a:pt x="118" y="120"/>
                  </a:lnTo>
                  <a:lnTo>
                    <a:pt x="129" y="112"/>
                  </a:lnTo>
                  <a:lnTo>
                    <a:pt x="132" y="108"/>
                  </a:lnTo>
                  <a:lnTo>
                    <a:pt x="131" y="103"/>
                  </a:lnTo>
                  <a:lnTo>
                    <a:pt x="126" y="98"/>
                  </a:lnTo>
                  <a:lnTo>
                    <a:pt x="118" y="92"/>
                  </a:lnTo>
                  <a:lnTo>
                    <a:pt x="111" y="87"/>
                  </a:lnTo>
                  <a:lnTo>
                    <a:pt x="104" y="81"/>
                  </a:lnTo>
                  <a:lnTo>
                    <a:pt x="99" y="74"/>
                  </a:lnTo>
                  <a:lnTo>
                    <a:pt x="97" y="66"/>
                  </a:lnTo>
                  <a:lnTo>
                    <a:pt x="100" y="47"/>
                  </a:lnTo>
                  <a:lnTo>
                    <a:pt x="104" y="25"/>
                  </a:lnTo>
                  <a:lnTo>
                    <a:pt x="107" y="8"/>
                  </a:lnTo>
                  <a:lnTo>
                    <a:pt x="108" y="0"/>
                  </a:lnTo>
                  <a:close/>
                </a:path>
              </a:pathLst>
            </a:custGeom>
            <a:solidFill>
              <a:srgbClr val="3A70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9" name="Freeform 38"/>
            <p:cNvSpPr>
              <a:spLocks/>
            </p:cNvSpPr>
            <p:nvPr/>
          </p:nvSpPr>
          <p:spPr bwMode="auto">
            <a:xfrm>
              <a:off x="5044" y="1518"/>
              <a:ext cx="81" cy="245"/>
            </a:xfrm>
            <a:custGeom>
              <a:avLst/>
              <a:gdLst>
                <a:gd name="T0" fmla="*/ 60 w 81"/>
                <a:gd name="T1" fmla="*/ 0 h 245"/>
                <a:gd name="T2" fmla="*/ 57 w 81"/>
                <a:gd name="T3" fmla="*/ 0 h 245"/>
                <a:gd name="T4" fmla="*/ 46 w 81"/>
                <a:gd name="T5" fmla="*/ 3 h 245"/>
                <a:gd name="T6" fmla="*/ 33 w 81"/>
                <a:gd name="T7" fmla="*/ 8 h 245"/>
                <a:gd name="T8" fmla="*/ 19 w 81"/>
                <a:gd name="T9" fmla="*/ 16 h 245"/>
                <a:gd name="T10" fmla="*/ 8 w 81"/>
                <a:gd name="T11" fmla="*/ 30 h 245"/>
                <a:gd name="T12" fmla="*/ 0 w 81"/>
                <a:gd name="T13" fmla="*/ 51 h 245"/>
                <a:gd name="T14" fmla="*/ 0 w 81"/>
                <a:gd name="T15" fmla="*/ 80 h 245"/>
                <a:gd name="T16" fmla="*/ 11 w 81"/>
                <a:gd name="T17" fmla="*/ 116 h 245"/>
                <a:gd name="T18" fmla="*/ 27 w 81"/>
                <a:gd name="T19" fmla="*/ 154 h 245"/>
                <a:gd name="T20" fmla="*/ 40 w 81"/>
                <a:gd name="T21" fmla="*/ 183 h 245"/>
                <a:gd name="T22" fmla="*/ 52 w 81"/>
                <a:gd name="T23" fmla="*/ 205 h 245"/>
                <a:gd name="T24" fmla="*/ 62 w 81"/>
                <a:gd name="T25" fmla="*/ 223 h 245"/>
                <a:gd name="T26" fmla="*/ 70 w 81"/>
                <a:gd name="T27" fmla="*/ 234 h 245"/>
                <a:gd name="T28" fmla="*/ 76 w 81"/>
                <a:gd name="T29" fmla="*/ 240 h 245"/>
                <a:gd name="T30" fmla="*/ 79 w 81"/>
                <a:gd name="T31" fmla="*/ 243 h 245"/>
                <a:gd name="T32" fmla="*/ 81 w 81"/>
                <a:gd name="T33" fmla="*/ 245 h 245"/>
                <a:gd name="T34" fmla="*/ 74 w 81"/>
                <a:gd name="T35" fmla="*/ 216 h 245"/>
                <a:gd name="T36" fmla="*/ 63 w 81"/>
                <a:gd name="T37" fmla="*/ 148 h 245"/>
                <a:gd name="T38" fmla="*/ 55 w 81"/>
                <a:gd name="T39" fmla="*/ 69 h 245"/>
                <a:gd name="T40" fmla="*/ 60 w 81"/>
                <a:gd name="T41" fmla="*/ 0 h 2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1"/>
                <a:gd name="T64" fmla="*/ 0 h 245"/>
                <a:gd name="T65" fmla="*/ 81 w 81"/>
                <a:gd name="T66" fmla="*/ 245 h 2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1" h="245">
                  <a:moveTo>
                    <a:pt x="60" y="0"/>
                  </a:moveTo>
                  <a:lnTo>
                    <a:pt x="57" y="0"/>
                  </a:lnTo>
                  <a:lnTo>
                    <a:pt x="46" y="3"/>
                  </a:lnTo>
                  <a:lnTo>
                    <a:pt x="33" y="8"/>
                  </a:lnTo>
                  <a:lnTo>
                    <a:pt x="19" y="16"/>
                  </a:lnTo>
                  <a:lnTo>
                    <a:pt x="8" y="30"/>
                  </a:lnTo>
                  <a:lnTo>
                    <a:pt x="0" y="51"/>
                  </a:lnTo>
                  <a:lnTo>
                    <a:pt x="0" y="80"/>
                  </a:lnTo>
                  <a:lnTo>
                    <a:pt x="11" y="116"/>
                  </a:lnTo>
                  <a:lnTo>
                    <a:pt x="27" y="154"/>
                  </a:lnTo>
                  <a:lnTo>
                    <a:pt x="40" y="183"/>
                  </a:lnTo>
                  <a:lnTo>
                    <a:pt x="52" y="205"/>
                  </a:lnTo>
                  <a:lnTo>
                    <a:pt x="62" y="223"/>
                  </a:lnTo>
                  <a:lnTo>
                    <a:pt x="70" y="234"/>
                  </a:lnTo>
                  <a:lnTo>
                    <a:pt x="76" y="240"/>
                  </a:lnTo>
                  <a:lnTo>
                    <a:pt x="79" y="243"/>
                  </a:lnTo>
                  <a:lnTo>
                    <a:pt x="81" y="245"/>
                  </a:lnTo>
                  <a:lnTo>
                    <a:pt x="74" y="216"/>
                  </a:lnTo>
                  <a:lnTo>
                    <a:pt x="63" y="148"/>
                  </a:lnTo>
                  <a:lnTo>
                    <a:pt x="55" y="69"/>
                  </a:lnTo>
                  <a:lnTo>
                    <a:pt x="60" y="0"/>
                  </a:lnTo>
                  <a:close/>
                </a:path>
              </a:pathLst>
            </a:custGeom>
            <a:solidFill>
              <a:srgbClr val="3A70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0" name="Freeform 39"/>
            <p:cNvSpPr>
              <a:spLocks/>
            </p:cNvSpPr>
            <p:nvPr/>
          </p:nvSpPr>
          <p:spPr bwMode="auto">
            <a:xfrm>
              <a:off x="5029" y="1289"/>
              <a:ext cx="163" cy="245"/>
            </a:xfrm>
            <a:custGeom>
              <a:avLst/>
              <a:gdLst>
                <a:gd name="T0" fmla="*/ 163 w 163"/>
                <a:gd name="T1" fmla="*/ 0 h 245"/>
                <a:gd name="T2" fmla="*/ 159 w 163"/>
                <a:gd name="T3" fmla="*/ 2 h 245"/>
                <a:gd name="T4" fmla="*/ 150 w 163"/>
                <a:gd name="T5" fmla="*/ 7 h 245"/>
                <a:gd name="T6" fmla="*/ 137 w 163"/>
                <a:gd name="T7" fmla="*/ 15 h 245"/>
                <a:gd name="T8" fmla="*/ 121 w 163"/>
                <a:gd name="T9" fmla="*/ 24 h 245"/>
                <a:gd name="T10" fmla="*/ 102 w 163"/>
                <a:gd name="T11" fmla="*/ 37 h 245"/>
                <a:gd name="T12" fmla="*/ 82 w 163"/>
                <a:gd name="T13" fmla="*/ 51 h 245"/>
                <a:gd name="T14" fmla="*/ 62 w 163"/>
                <a:gd name="T15" fmla="*/ 69 h 245"/>
                <a:gd name="T16" fmla="*/ 43 w 163"/>
                <a:gd name="T17" fmla="*/ 86 h 245"/>
                <a:gd name="T18" fmla="*/ 26 w 163"/>
                <a:gd name="T19" fmla="*/ 105 h 245"/>
                <a:gd name="T20" fmla="*/ 13 w 163"/>
                <a:gd name="T21" fmla="*/ 124 h 245"/>
                <a:gd name="T22" fmla="*/ 4 w 163"/>
                <a:gd name="T23" fmla="*/ 145 h 245"/>
                <a:gd name="T24" fmla="*/ 0 w 163"/>
                <a:gd name="T25" fmla="*/ 166 h 245"/>
                <a:gd name="T26" fmla="*/ 5 w 163"/>
                <a:gd name="T27" fmla="*/ 186 h 245"/>
                <a:gd name="T28" fmla="*/ 16 w 163"/>
                <a:gd name="T29" fmla="*/ 207 h 245"/>
                <a:gd name="T30" fmla="*/ 37 w 163"/>
                <a:gd name="T31" fmla="*/ 226 h 245"/>
                <a:gd name="T32" fmla="*/ 67 w 163"/>
                <a:gd name="T33" fmla="*/ 245 h 245"/>
                <a:gd name="T34" fmla="*/ 69 w 163"/>
                <a:gd name="T35" fmla="*/ 239 h 245"/>
                <a:gd name="T36" fmla="*/ 72 w 163"/>
                <a:gd name="T37" fmla="*/ 221 h 245"/>
                <a:gd name="T38" fmla="*/ 78 w 163"/>
                <a:gd name="T39" fmla="*/ 194 h 245"/>
                <a:gd name="T40" fmla="*/ 86 w 163"/>
                <a:gd name="T41" fmla="*/ 161 h 245"/>
                <a:gd name="T42" fmla="*/ 99 w 163"/>
                <a:gd name="T43" fmla="*/ 121 h 245"/>
                <a:gd name="T44" fmla="*/ 116 w 163"/>
                <a:gd name="T45" fmla="*/ 82 h 245"/>
                <a:gd name="T46" fmla="*/ 137 w 163"/>
                <a:gd name="T47" fmla="*/ 40 h 245"/>
                <a:gd name="T48" fmla="*/ 163 w 163"/>
                <a:gd name="T49" fmla="*/ 0 h 24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63"/>
                <a:gd name="T76" fmla="*/ 0 h 245"/>
                <a:gd name="T77" fmla="*/ 163 w 163"/>
                <a:gd name="T78" fmla="*/ 245 h 24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63" h="245">
                  <a:moveTo>
                    <a:pt x="163" y="0"/>
                  </a:moveTo>
                  <a:lnTo>
                    <a:pt x="159" y="2"/>
                  </a:lnTo>
                  <a:lnTo>
                    <a:pt x="150" y="7"/>
                  </a:lnTo>
                  <a:lnTo>
                    <a:pt x="137" y="15"/>
                  </a:lnTo>
                  <a:lnTo>
                    <a:pt x="121" y="24"/>
                  </a:lnTo>
                  <a:lnTo>
                    <a:pt x="102" y="37"/>
                  </a:lnTo>
                  <a:lnTo>
                    <a:pt x="82" y="51"/>
                  </a:lnTo>
                  <a:lnTo>
                    <a:pt x="62" y="69"/>
                  </a:lnTo>
                  <a:lnTo>
                    <a:pt x="43" y="86"/>
                  </a:lnTo>
                  <a:lnTo>
                    <a:pt x="26" y="105"/>
                  </a:lnTo>
                  <a:lnTo>
                    <a:pt x="13" y="124"/>
                  </a:lnTo>
                  <a:lnTo>
                    <a:pt x="4" y="145"/>
                  </a:lnTo>
                  <a:lnTo>
                    <a:pt x="0" y="166"/>
                  </a:lnTo>
                  <a:lnTo>
                    <a:pt x="5" y="186"/>
                  </a:lnTo>
                  <a:lnTo>
                    <a:pt x="16" y="207"/>
                  </a:lnTo>
                  <a:lnTo>
                    <a:pt x="37" y="226"/>
                  </a:lnTo>
                  <a:lnTo>
                    <a:pt x="67" y="245"/>
                  </a:lnTo>
                  <a:lnTo>
                    <a:pt x="69" y="239"/>
                  </a:lnTo>
                  <a:lnTo>
                    <a:pt x="72" y="221"/>
                  </a:lnTo>
                  <a:lnTo>
                    <a:pt x="78" y="194"/>
                  </a:lnTo>
                  <a:lnTo>
                    <a:pt x="86" y="161"/>
                  </a:lnTo>
                  <a:lnTo>
                    <a:pt x="99" y="121"/>
                  </a:lnTo>
                  <a:lnTo>
                    <a:pt x="116" y="82"/>
                  </a:lnTo>
                  <a:lnTo>
                    <a:pt x="137" y="40"/>
                  </a:lnTo>
                  <a:lnTo>
                    <a:pt x="163" y="0"/>
                  </a:lnTo>
                  <a:close/>
                </a:path>
              </a:pathLst>
            </a:custGeom>
            <a:solidFill>
              <a:srgbClr val="3A70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1" name="Freeform 40"/>
            <p:cNvSpPr>
              <a:spLocks/>
            </p:cNvSpPr>
            <p:nvPr/>
          </p:nvSpPr>
          <p:spPr bwMode="auto">
            <a:xfrm>
              <a:off x="4235" y="1343"/>
              <a:ext cx="928" cy="1327"/>
            </a:xfrm>
            <a:custGeom>
              <a:avLst/>
              <a:gdLst>
                <a:gd name="T0" fmla="*/ 772 w 928"/>
                <a:gd name="T1" fmla="*/ 37 h 1327"/>
                <a:gd name="T2" fmla="*/ 747 w 928"/>
                <a:gd name="T3" fmla="*/ 156 h 1327"/>
                <a:gd name="T4" fmla="*/ 761 w 928"/>
                <a:gd name="T5" fmla="*/ 215 h 1327"/>
                <a:gd name="T6" fmla="*/ 780 w 928"/>
                <a:gd name="T7" fmla="*/ 325 h 1327"/>
                <a:gd name="T8" fmla="*/ 882 w 928"/>
                <a:gd name="T9" fmla="*/ 468 h 1327"/>
                <a:gd name="T10" fmla="*/ 922 w 928"/>
                <a:gd name="T11" fmla="*/ 545 h 1327"/>
                <a:gd name="T12" fmla="*/ 910 w 928"/>
                <a:gd name="T13" fmla="*/ 604 h 1327"/>
                <a:gd name="T14" fmla="*/ 909 w 928"/>
                <a:gd name="T15" fmla="*/ 822 h 1327"/>
                <a:gd name="T16" fmla="*/ 890 w 928"/>
                <a:gd name="T17" fmla="*/ 916 h 1327"/>
                <a:gd name="T18" fmla="*/ 836 w 928"/>
                <a:gd name="T19" fmla="*/ 963 h 1327"/>
                <a:gd name="T20" fmla="*/ 850 w 928"/>
                <a:gd name="T21" fmla="*/ 989 h 1327"/>
                <a:gd name="T22" fmla="*/ 806 w 928"/>
                <a:gd name="T23" fmla="*/ 1024 h 1327"/>
                <a:gd name="T24" fmla="*/ 925 w 928"/>
                <a:gd name="T25" fmla="*/ 1046 h 1327"/>
                <a:gd name="T26" fmla="*/ 845 w 928"/>
                <a:gd name="T27" fmla="*/ 1221 h 1327"/>
                <a:gd name="T28" fmla="*/ 706 w 928"/>
                <a:gd name="T29" fmla="*/ 1319 h 1327"/>
                <a:gd name="T30" fmla="*/ 720 w 928"/>
                <a:gd name="T31" fmla="*/ 1141 h 1327"/>
                <a:gd name="T32" fmla="*/ 834 w 928"/>
                <a:gd name="T33" fmla="*/ 852 h 1327"/>
                <a:gd name="T34" fmla="*/ 856 w 928"/>
                <a:gd name="T35" fmla="*/ 730 h 1327"/>
                <a:gd name="T36" fmla="*/ 775 w 928"/>
                <a:gd name="T37" fmla="*/ 526 h 1327"/>
                <a:gd name="T38" fmla="*/ 704 w 928"/>
                <a:gd name="T39" fmla="*/ 402 h 1327"/>
                <a:gd name="T40" fmla="*/ 701 w 928"/>
                <a:gd name="T41" fmla="*/ 220 h 1327"/>
                <a:gd name="T42" fmla="*/ 656 w 928"/>
                <a:gd name="T43" fmla="*/ 301 h 1327"/>
                <a:gd name="T44" fmla="*/ 669 w 928"/>
                <a:gd name="T45" fmla="*/ 428 h 1327"/>
                <a:gd name="T46" fmla="*/ 748 w 928"/>
                <a:gd name="T47" fmla="*/ 560 h 1327"/>
                <a:gd name="T48" fmla="*/ 736 w 928"/>
                <a:gd name="T49" fmla="*/ 579 h 1327"/>
                <a:gd name="T50" fmla="*/ 691 w 928"/>
                <a:gd name="T51" fmla="*/ 620 h 1327"/>
                <a:gd name="T52" fmla="*/ 596 w 928"/>
                <a:gd name="T53" fmla="*/ 679 h 1327"/>
                <a:gd name="T54" fmla="*/ 477 w 928"/>
                <a:gd name="T55" fmla="*/ 730 h 1327"/>
                <a:gd name="T56" fmla="*/ 359 w 928"/>
                <a:gd name="T57" fmla="*/ 693 h 1327"/>
                <a:gd name="T58" fmla="*/ 211 w 928"/>
                <a:gd name="T59" fmla="*/ 663 h 1327"/>
                <a:gd name="T60" fmla="*/ 56 w 928"/>
                <a:gd name="T61" fmla="*/ 596 h 1327"/>
                <a:gd name="T62" fmla="*/ 3 w 928"/>
                <a:gd name="T63" fmla="*/ 563 h 1327"/>
                <a:gd name="T64" fmla="*/ 41 w 928"/>
                <a:gd name="T65" fmla="*/ 509 h 1327"/>
                <a:gd name="T66" fmla="*/ 45 w 928"/>
                <a:gd name="T67" fmla="*/ 441 h 1327"/>
                <a:gd name="T68" fmla="*/ 95 w 928"/>
                <a:gd name="T69" fmla="*/ 445 h 1327"/>
                <a:gd name="T70" fmla="*/ 184 w 928"/>
                <a:gd name="T71" fmla="*/ 453 h 1327"/>
                <a:gd name="T72" fmla="*/ 275 w 928"/>
                <a:gd name="T73" fmla="*/ 460 h 1327"/>
                <a:gd name="T74" fmla="*/ 342 w 928"/>
                <a:gd name="T75" fmla="*/ 463 h 1327"/>
                <a:gd name="T76" fmla="*/ 435 w 928"/>
                <a:gd name="T77" fmla="*/ 480 h 1327"/>
                <a:gd name="T78" fmla="*/ 505 w 928"/>
                <a:gd name="T79" fmla="*/ 531 h 1327"/>
                <a:gd name="T80" fmla="*/ 493 w 928"/>
                <a:gd name="T81" fmla="*/ 541 h 1327"/>
                <a:gd name="T82" fmla="*/ 478 w 928"/>
                <a:gd name="T83" fmla="*/ 571 h 1327"/>
                <a:gd name="T84" fmla="*/ 507 w 928"/>
                <a:gd name="T85" fmla="*/ 596 h 1327"/>
                <a:gd name="T86" fmla="*/ 548 w 928"/>
                <a:gd name="T87" fmla="*/ 595 h 1327"/>
                <a:gd name="T88" fmla="*/ 556 w 928"/>
                <a:gd name="T89" fmla="*/ 518 h 1327"/>
                <a:gd name="T90" fmla="*/ 458 w 928"/>
                <a:gd name="T91" fmla="*/ 429 h 1327"/>
                <a:gd name="T92" fmla="*/ 536 w 928"/>
                <a:gd name="T93" fmla="*/ 350 h 1327"/>
                <a:gd name="T94" fmla="*/ 626 w 928"/>
                <a:gd name="T95" fmla="*/ 169 h 1327"/>
                <a:gd name="T96" fmla="*/ 686 w 928"/>
                <a:gd name="T97" fmla="*/ 74 h 132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28"/>
                <a:gd name="T148" fmla="*/ 0 h 1327"/>
                <a:gd name="T149" fmla="*/ 928 w 928"/>
                <a:gd name="T150" fmla="*/ 1327 h 132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28" h="1327">
                  <a:moveTo>
                    <a:pt x="810" y="0"/>
                  </a:moveTo>
                  <a:lnTo>
                    <a:pt x="804" y="5"/>
                  </a:lnTo>
                  <a:lnTo>
                    <a:pt x="791" y="18"/>
                  </a:lnTo>
                  <a:lnTo>
                    <a:pt x="772" y="37"/>
                  </a:lnTo>
                  <a:lnTo>
                    <a:pt x="755" y="62"/>
                  </a:lnTo>
                  <a:lnTo>
                    <a:pt x="742" y="91"/>
                  </a:lnTo>
                  <a:lnTo>
                    <a:pt x="737" y="123"/>
                  </a:lnTo>
                  <a:lnTo>
                    <a:pt x="747" y="156"/>
                  </a:lnTo>
                  <a:lnTo>
                    <a:pt x="774" y="188"/>
                  </a:lnTo>
                  <a:lnTo>
                    <a:pt x="772" y="191"/>
                  </a:lnTo>
                  <a:lnTo>
                    <a:pt x="767" y="201"/>
                  </a:lnTo>
                  <a:lnTo>
                    <a:pt x="761" y="215"/>
                  </a:lnTo>
                  <a:lnTo>
                    <a:pt x="758" y="236"/>
                  </a:lnTo>
                  <a:lnTo>
                    <a:pt x="758" y="261"/>
                  </a:lnTo>
                  <a:lnTo>
                    <a:pt x="766" y="291"/>
                  </a:lnTo>
                  <a:lnTo>
                    <a:pt x="780" y="325"/>
                  </a:lnTo>
                  <a:lnTo>
                    <a:pt x="807" y="363"/>
                  </a:lnTo>
                  <a:lnTo>
                    <a:pt x="837" y="401"/>
                  </a:lnTo>
                  <a:lnTo>
                    <a:pt x="863" y="436"/>
                  </a:lnTo>
                  <a:lnTo>
                    <a:pt x="882" y="468"/>
                  </a:lnTo>
                  <a:lnTo>
                    <a:pt x="898" y="495"/>
                  </a:lnTo>
                  <a:lnTo>
                    <a:pt x="909" y="517"/>
                  </a:lnTo>
                  <a:lnTo>
                    <a:pt x="917" y="534"/>
                  </a:lnTo>
                  <a:lnTo>
                    <a:pt x="922" y="545"/>
                  </a:lnTo>
                  <a:lnTo>
                    <a:pt x="923" y="549"/>
                  </a:lnTo>
                  <a:lnTo>
                    <a:pt x="922" y="555"/>
                  </a:lnTo>
                  <a:lnTo>
                    <a:pt x="917" y="574"/>
                  </a:lnTo>
                  <a:lnTo>
                    <a:pt x="910" y="604"/>
                  </a:lnTo>
                  <a:lnTo>
                    <a:pt x="904" y="644"/>
                  </a:lnTo>
                  <a:lnTo>
                    <a:pt x="901" y="695"/>
                  </a:lnTo>
                  <a:lnTo>
                    <a:pt x="903" y="755"/>
                  </a:lnTo>
                  <a:lnTo>
                    <a:pt x="909" y="822"/>
                  </a:lnTo>
                  <a:lnTo>
                    <a:pt x="923" y="898"/>
                  </a:lnTo>
                  <a:lnTo>
                    <a:pt x="918" y="900"/>
                  </a:lnTo>
                  <a:lnTo>
                    <a:pt x="906" y="906"/>
                  </a:lnTo>
                  <a:lnTo>
                    <a:pt x="890" y="916"/>
                  </a:lnTo>
                  <a:lnTo>
                    <a:pt x="871" y="927"/>
                  </a:lnTo>
                  <a:lnTo>
                    <a:pt x="853" y="939"/>
                  </a:lnTo>
                  <a:lnTo>
                    <a:pt x="841" y="951"/>
                  </a:lnTo>
                  <a:lnTo>
                    <a:pt x="836" y="963"/>
                  </a:lnTo>
                  <a:lnTo>
                    <a:pt x="841" y="973"/>
                  </a:lnTo>
                  <a:lnTo>
                    <a:pt x="861" y="986"/>
                  </a:lnTo>
                  <a:lnTo>
                    <a:pt x="858" y="987"/>
                  </a:lnTo>
                  <a:lnTo>
                    <a:pt x="850" y="989"/>
                  </a:lnTo>
                  <a:lnTo>
                    <a:pt x="841" y="993"/>
                  </a:lnTo>
                  <a:lnTo>
                    <a:pt x="828" y="1001"/>
                  </a:lnTo>
                  <a:lnTo>
                    <a:pt x="817" y="1011"/>
                  </a:lnTo>
                  <a:lnTo>
                    <a:pt x="806" y="1024"/>
                  </a:lnTo>
                  <a:lnTo>
                    <a:pt x="799" y="1038"/>
                  </a:lnTo>
                  <a:lnTo>
                    <a:pt x="798" y="1057"/>
                  </a:lnTo>
                  <a:lnTo>
                    <a:pt x="928" y="1035"/>
                  </a:lnTo>
                  <a:lnTo>
                    <a:pt x="925" y="1046"/>
                  </a:lnTo>
                  <a:lnTo>
                    <a:pt x="915" y="1076"/>
                  </a:lnTo>
                  <a:lnTo>
                    <a:pt x="899" y="1119"/>
                  </a:lnTo>
                  <a:lnTo>
                    <a:pt x="876" y="1168"/>
                  </a:lnTo>
                  <a:lnTo>
                    <a:pt x="845" y="1221"/>
                  </a:lnTo>
                  <a:lnTo>
                    <a:pt x="807" y="1267"/>
                  </a:lnTo>
                  <a:lnTo>
                    <a:pt x="761" y="1305"/>
                  </a:lnTo>
                  <a:lnTo>
                    <a:pt x="707" y="1327"/>
                  </a:lnTo>
                  <a:lnTo>
                    <a:pt x="706" y="1319"/>
                  </a:lnTo>
                  <a:lnTo>
                    <a:pt x="704" y="1297"/>
                  </a:lnTo>
                  <a:lnTo>
                    <a:pt x="704" y="1259"/>
                  </a:lnTo>
                  <a:lnTo>
                    <a:pt x="709" y="1208"/>
                  </a:lnTo>
                  <a:lnTo>
                    <a:pt x="720" y="1141"/>
                  </a:lnTo>
                  <a:lnTo>
                    <a:pt x="744" y="1060"/>
                  </a:lnTo>
                  <a:lnTo>
                    <a:pt x="779" y="965"/>
                  </a:lnTo>
                  <a:lnTo>
                    <a:pt x="831" y="857"/>
                  </a:lnTo>
                  <a:lnTo>
                    <a:pt x="834" y="852"/>
                  </a:lnTo>
                  <a:lnTo>
                    <a:pt x="842" y="836"/>
                  </a:lnTo>
                  <a:lnTo>
                    <a:pt x="850" y="811"/>
                  </a:lnTo>
                  <a:lnTo>
                    <a:pt x="856" y="776"/>
                  </a:lnTo>
                  <a:lnTo>
                    <a:pt x="856" y="730"/>
                  </a:lnTo>
                  <a:lnTo>
                    <a:pt x="845" y="674"/>
                  </a:lnTo>
                  <a:lnTo>
                    <a:pt x="822" y="609"/>
                  </a:lnTo>
                  <a:lnTo>
                    <a:pt x="782" y="533"/>
                  </a:lnTo>
                  <a:lnTo>
                    <a:pt x="775" y="526"/>
                  </a:lnTo>
                  <a:lnTo>
                    <a:pt x="761" y="510"/>
                  </a:lnTo>
                  <a:lnTo>
                    <a:pt x="742" y="483"/>
                  </a:lnTo>
                  <a:lnTo>
                    <a:pt x="721" y="447"/>
                  </a:lnTo>
                  <a:lnTo>
                    <a:pt x="704" y="402"/>
                  </a:lnTo>
                  <a:lnTo>
                    <a:pt x="691" y="350"/>
                  </a:lnTo>
                  <a:lnTo>
                    <a:pt x="690" y="290"/>
                  </a:lnTo>
                  <a:lnTo>
                    <a:pt x="702" y="225"/>
                  </a:lnTo>
                  <a:lnTo>
                    <a:pt x="701" y="220"/>
                  </a:lnTo>
                  <a:lnTo>
                    <a:pt x="694" y="218"/>
                  </a:lnTo>
                  <a:lnTo>
                    <a:pt x="683" y="229"/>
                  </a:lnTo>
                  <a:lnTo>
                    <a:pt x="666" y="271"/>
                  </a:lnTo>
                  <a:lnTo>
                    <a:pt x="656" y="301"/>
                  </a:lnTo>
                  <a:lnTo>
                    <a:pt x="652" y="329"/>
                  </a:lnTo>
                  <a:lnTo>
                    <a:pt x="652" y="360"/>
                  </a:lnTo>
                  <a:lnTo>
                    <a:pt x="658" y="393"/>
                  </a:lnTo>
                  <a:lnTo>
                    <a:pt x="669" y="428"/>
                  </a:lnTo>
                  <a:lnTo>
                    <a:pt x="688" y="466"/>
                  </a:lnTo>
                  <a:lnTo>
                    <a:pt x="713" y="509"/>
                  </a:lnTo>
                  <a:lnTo>
                    <a:pt x="748" y="558"/>
                  </a:lnTo>
                  <a:lnTo>
                    <a:pt x="748" y="560"/>
                  </a:lnTo>
                  <a:lnTo>
                    <a:pt x="747" y="561"/>
                  </a:lnTo>
                  <a:lnTo>
                    <a:pt x="745" y="566"/>
                  </a:lnTo>
                  <a:lnTo>
                    <a:pt x="740" y="571"/>
                  </a:lnTo>
                  <a:lnTo>
                    <a:pt x="736" y="579"/>
                  </a:lnTo>
                  <a:lnTo>
                    <a:pt x="728" y="587"/>
                  </a:lnTo>
                  <a:lnTo>
                    <a:pt x="718" y="596"/>
                  </a:lnTo>
                  <a:lnTo>
                    <a:pt x="706" y="607"/>
                  </a:lnTo>
                  <a:lnTo>
                    <a:pt x="691" y="620"/>
                  </a:lnTo>
                  <a:lnTo>
                    <a:pt x="672" y="633"/>
                  </a:lnTo>
                  <a:lnTo>
                    <a:pt x="652" y="647"/>
                  </a:lnTo>
                  <a:lnTo>
                    <a:pt x="626" y="663"/>
                  </a:lnTo>
                  <a:lnTo>
                    <a:pt x="596" y="679"/>
                  </a:lnTo>
                  <a:lnTo>
                    <a:pt x="564" y="696"/>
                  </a:lnTo>
                  <a:lnTo>
                    <a:pt x="526" y="714"/>
                  </a:lnTo>
                  <a:lnTo>
                    <a:pt x="483" y="731"/>
                  </a:lnTo>
                  <a:lnTo>
                    <a:pt x="477" y="730"/>
                  </a:lnTo>
                  <a:lnTo>
                    <a:pt x="458" y="723"/>
                  </a:lnTo>
                  <a:lnTo>
                    <a:pt x="431" y="714"/>
                  </a:lnTo>
                  <a:lnTo>
                    <a:pt x="397" y="703"/>
                  </a:lnTo>
                  <a:lnTo>
                    <a:pt x="359" y="693"/>
                  </a:lnTo>
                  <a:lnTo>
                    <a:pt x="319" y="682"/>
                  </a:lnTo>
                  <a:lnTo>
                    <a:pt x="281" y="674"/>
                  </a:lnTo>
                  <a:lnTo>
                    <a:pt x="246" y="669"/>
                  </a:lnTo>
                  <a:lnTo>
                    <a:pt x="211" y="663"/>
                  </a:lnTo>
                  <a:lnTo>
                    <a:pt x="172" y="650"/>
                  </a:lnTo>
                  <a:lnTo>
                    <a:pt x="130" y="633"/>
                  </a:lnTo>
                  <a:lnTo>
                    <a:pt x="91" y="615"/>
                  </a:lnTo>
                  <a:lnTo>
                    <a:pt x="56" y="596"/>
                  </a:lnTo>
                  <a:lnTo>
                    <a:pt x="26" y="580"/>
                  </a:lnTo>
                  <a:lnTo>
                    <a:pt x="6" y="571"/>
                  </a:lnTo>
                  <a:lnTo>
                    <a:pt x="0" y="566"/>
                  </a:lnTo>
                  <a:lnTo>
                    <a:pt x="3" y="563"/>
                  </a:lnTo>
                  <a:lnTo>
                    <a:pt x="11" y="557"/>
                  </a:lnTo>
                  <a:lnTo>
                    <a:pt x="21" y="544"/>
                  </a:lnTo>
                  <a:lnTo>
                    <a:pt x="32" y="528"/>
                  </a:lnTo>
                  <a:lnTo>
                    <a:pt x="41" y="509"/>
                  </a:lnTo>
                  <a:lnTo>
                    <a:pt x="48" y="488"/>
                  </a:lnTo>
                  <a:lnTo>
                    <a:pt x="48" y="464"/>
                  </a:lnTo>
                  <a:lnTo>
                    <a:pt x="41" y="441"/>
                  </a:lnTo>
                  <a:lnTo>
                    <a:pt x="45" y="441"/>
                  </a:lnTo>
                  <a:lnTo>
                    <a:pt x="51" y="442"/>
                  </a:lnTo>
                  <a:lnTo>
                    <a:pt x="62" y="442"/>
                  </a:lnTo>
                  <a:lnTo>
                    <a:pt x="78" y="444"/>
                  </a:lnTo>
                  <a:lnTo>
                    <a:pt x="95" y="445"/>
                  </a:lnTo>
                  <a:lnTo>
                    <a:pt x="116" y="447"/>
                  </a:lnTo>
                  <a:lnTo>
                    <a:pt x="138" y="449"/>
                  </a:lnTo>
                  <a:lnTo>
                    <a:pt x="161" y="450"/>
                  </a:lnTo>
                  <a:lnTo>
                    <a:pt x="184" y="453"/>
                  </a:lnTo>
                  <a:lnTo>
                    <a:pt x="208" y="455"/>
                  </a:lnTo>
                  <a:lnTo>
                    <a:pt x="232" y="456"/>
                  </a:lnTo>
                  <a:lnTo>
                    <a:pt x="254" y="458"/>
                  </a:lnTo>
                  <a:lnTo>
                    <a:pt x="275" y="460"/>
                  </a:lnTo>
                  <a:lnTo>
                    <a:pt x="294" y="460"/>
                  </a:lnTo>
                  <a:lnTo>
                    <a:pt x="308" y="461"/>
                  </a:lnTo>
                  <a:lnTo>
                    <a:pt x="321" y="461"/>
                  </a:lnTo>
                  <a:lnTo>
                    <a:pt x="342" y="463"/>
                  </a:lnTo>
                  <a:lnTo>
                    <a:pt x="366" y="464"/>
                  </a:lnTo>
                  <a:lnTo>
                    <a:pt x="389" y="468"/>
                  </a:lnTo>
                  <a:lnTo>
                    <a:pt x="413" y="474"/>
                  </a:lnTo>
                  <a:lnTo>
                    <a:pt x="435" y="480"/>
                  </a:lnTo>
                  <a:lnTo>
                    <a:pt x="456" y="488"/>
                  </a:lnTo>
                  <a:lnTo>
                    <a:pt x="474" y="498"/>
                  </a:lnTo>
                  <a:lnTo>
                    <a:pt x="486" y="507"/>
                  </a:lnTo>
                  <a:lnTo>
                    <a:pt x="505" y="531"/>
                  </a:lnTo>
                  <a:lnTo>
                    <a:pt x="516" y="552"/>
                  </a:lnTo>
                  <a:lnTo>
                    <a:pt x="516" y="561"/>
                  </a:lnTo>
                  <a:lnTo>
                    <a:pt x="507" y="553"/>
                  </a:lnTo>
                  <a:lnTo>
                    <a:pt x="493" y="541"/>
                  </a:lnTo>
                  <a:lnTo>
                    <a:pt x="480" y="539"/>
                  </a:lnTo>
                  <a:lnTo>
                    <a:pt x="472" y="547"/>
                  </a:lnTo>
                  <a:lnTo>
                    <a:pt x="474" y="561"/>
                  </a:lnTo>
                  <a:lnTo>
                    <a:pt x="478" y="571"/>
                  </a:lnTo>
                  <a:lnTo>
                    <a:pt x="483" y="579"/>
                  </a:lnTo>
                  <a:lnTo>
                    <a:pt x="489" y="585"/>
                  </a:lnTo>
                  <a:lnTo>
                    <a:pt x="497" y="592"/>
                  </a:lnTo>
                  <a:lnTo>
                    <a:pt x="507" y="596"/>
                  </a:lnTo>
                  <a:lnTo>
                    <a:pt x="516" y="598"/>
                  </a:lnTo>
                  <a:lnTo>
                    <a:pt x="526" y="599"/>
                  </a:lnTo>
                  <a:lnTo>
                    <a:pt x="537" y="599"/>
                  </a:lnTo>
                  <a:lnTo>
                    <a:pt x="548" y="595"/>
                  </a:lnTo>
                  <a:lnTo>
                    <a:pt x="558" y="582"/>
                  </a:lnTo>
                  <a:lnTo>
                    <a:pt x="566" y="566"/>
                  </a:lnTo>
                  <a:lnTo>
                    <a:pt x="566" y="544"/>
                  </a:lnTo>
                  <a:lnTo>
                    <a:pt x="556" y="518"/>
                  </a:lnTo>
                  <a:lnTo>
                    <a:pt x="537" y="491"/>
                  </a:lnTo>
                  <a:lnTo>
                    <a:pt x="504" y="463"/>
                  </a:lnTo>
                  <a:lnTo>
                    <a:pt x="453" y="433"/>
                  </a:lnTo>
                  <a:lnTo>
                    <a:pt x="458" y="429"/>
                  </a:lnTo>
                  <a:lnTo>
                    <a:pt x="469" y="422"/>
                  </a:lnTo>
                  <a:lnTo>
                    <a:pt x="486" y="407"/>
                  </a:lnTo>
                  <a:lnTo>
                    <a:pt x="509" y="383"/>
                  </a:lnTo>
                  <a:lnTo>
                    <a:pt x="536" y="350"/>
                  </a:lnTo>
                  <a:lnTo>
                    <a:pt x="564" y="304"/>
                  </a:lnTo>
                  <a:lnTo>
                    <a:pt x="594" y="247"/>
                  </a:lnTo>
                  <a:lnTo>
                    <a:pt x="624" y="175"/>
                  </a:lnTo>
                  <a:lnTo>
                    <a:pt x="626" y="169"/>
                  </a:lnTo>
                  <a:lnTo>
                    <a:pt x="632" y="153"/>
                  </a:lnTo>
                  <a:lnTo>
                    <a:pt x="644" y="131"/>
                  </a:lnTo>
                  <a:lnTo>
                    <a:pt x="661" y="104"/>
                  </a:lnTo>
                  <a:lnTo>
                    <a:pt x="686" y="74"/>
                  </a:lnTo>
                  <a:lnTo>
                    <a:pt x="718" y="45"/>
                  </a:lnTo>
                  <a:lnTo>
                    <a:pt x="760" y="20"/>
                  </a:lnTo>
                  <a:lnTo>
                    <a:pt x="810" y="0"/>
                  </a:lnTo>
                  <a:close/>
                </a:path>
              </a:pathLst>
            </a:custGeom>
            <a:solidFill>
              <a:srgbClr val="3A70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2" name="Freeform 41"/>
            <p:cNvSpPr>
              <a:spLocks/>
            </p:cNvSpPr>
            <p:nvPr/>
          </p:nvSpPr>
          <p:spPr bwMode="auto">
            <a:xfrm>
              <a:off x="4958" y="2465"/>
              <a:ext cx="712" cy="909"/>
            </a:xfrm>
            <a:custGeom>
              <a:avLst/>
              <a:gdLst>
                <a:gd name="T0" fmla="*/ 121 w 712"/>
                <a:gd name="T1" fmla="*/ 860 h 909"/>
                <a:gd name="T2" fmla="*/ 91 w 712"/>
                <a:gd name="T3" fmla="*/ 739 h 909"/>
                <a:gd name="T4" fmla="*/ 48 w 712"/>
                <a:gd name="T5" fmla="*/ 550 h 909"/>
                <a:gd name="T6" fmla="*/ 11 w 712"/>
                <a:gd name="T7" fmla="*/ 350 h 909"/>
                <a:gd name="T8" fmla="*/ 8 w 712"/>
                <a:gd name="T9" fmla="*/ 261 h 909"/>
                <a:gd name="T10" fmla="*/ 64 w 712"/>
                <a:gd name="T11" fmla="*/ 242 h 909"/>
                <a:gd name="T12" fmla="*/ 140 w 712"/>
                <a:gd name="T13" fmla="*/ 186 h 909"/>
                <a:gd name="T14" fmla="*/ 203 w 712"/>
                <a:gd name="T15" fmla="*/ 78 h 909"/>
                <a:gd name="T16" fmla="*/ 222 w 712"/>
                <a:gd name="T17" fmla="*/ 3 h 909"/>
                <a:gd name="T18" fmla="*/ 235 w 712"/>
                <a:gd name="T19" fmla="*/ 32 h 909"/>
                <a:gd name="T20" fmla="*/ 261 w 712"/>
                <a:gd name="T21" fmla="*/ 81 h 909"/>
                <a:gd name="T22" fmla="*/ 300 w 712"/>
                <a:gd name="T23" fmla="*/ 145 h 909"/>
                <a:gd name="T24" fmla="*/ 359 w 712"/>
                <a:gd name="T25" fmla="*/ 216 h 909"/>
                <a:gd name="T26" fmla="*/ 434 w 712"/>
                <a:gd name="T27" fmla="*/ 288 h 909"/>
                <a:gd name="T28" fmla="*/ 529 w 712"/>
                <a:gd name="T29" fmla="*/ 353 h 909"/>
                <a:gd name="T30" fmla="*/ 645 w 712"/>
                <a:gd name="T31" fmla="*/ 405 h 909"/>
                <a:gd name="T32" fmla="*/ 709 w 712"/>
                <a:gd name="T33" fmla="*/ 434 h 909"/>
                <a:gd name="T34" fmla="*/ 690 w 712"/>
                <a:gd name="T35" fmla="*/ 501 h 909"/>
                <a:gd name="T36" fmla="*/ 663 w 712"/>
                <a:gd name="T37" fmla="*/ 602 h 909"/>
                <a:gd name="T38" fmla="*/ 639 w 712"/>
                <a:gd name="T39" fmla="*/ 709 h 909"/>
                <a:gd name="T40" fmla="*/ 628 w 712"/>
                <a:gd name="T41" fmla="*/ 793 h 909"/>
                <a:gd name="T42" fmla="*/ 618 w 712"/>
                <a:gd name="T43" fmla="*/ 858 h 909"/>
                <a:gd name="T44" fmla="*/ 604 w 712"/>
                <a:gd name="T45" fmla="*/ 899 h 909"/>
                <a:gd name="T46" fmla="*/ 577 w 712"/>
                <a:gd name="T47" fmla="*/ 909 h 909"/>
                <a:gd name="T48" fmla="*/ 545 w 712"/>
                <a:gd name="T49" fmla="*/ 890 h 909"/>
                <a:gd name="T50" fmla="*/ 508 w 712"/>
                <a:gd name="T51" fmla="*/ 879 h 909"/>
                <a:gd name="T52" fmla="*/ 464 w 712"/>
                <a:gd name="T53" fmla="*/ 871 h 909"/>
                <a:gd name="T54" fmla="*/ 412 w 712"/>
                <a:gd name="T55" fmla="*/ 868 h 909"/>
                <a:gd name="T56" fmla="*/ 361 w 712"/>
                <a:gd name="T57" fmla="*/ 864 h 909"/>
                <a:gd name="T58" fmla="*/ 311 w 712"/>
                <a:gd name="T59" fmla="*/ 866 h 909"/>
                <a:gd name="T60" fmla="*/ 270 w 712"/>
                <a:gd name="T61" fmla="*/ 868 h 909"/>
                <a:gd name="T62" fmla="*/ 242 w 712"/>
                <a:gd name="T63" fmla="*/ 872 h 909"/>
                <a:gd name="T64" fmla="*/ 219 w 712"/>
                <a:gd name="T65" fmla="*/ 880 h 909"/>
                <a:gd name="T66" fmla="*/ 189 w 712"/>
                <a:gd name="T67" fmla="*/ 893 h 909"/>
                <a:gd name="T68" fmla="*/ 157 w 712"/>
                <a:gd name="T69" fmla="*/ 899 h 909"/>
                <a:gd name="T70" fmla="*/ 133 w 712"/>
                <a:gd name="T71" fmla="*/ 891 h 9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2"/>
                <a:gd name="T109" fmla="*/ 0 h 909"/>
                <a:gd name="T110" fmla="*/ 712 w 712"/>
                <a:gd name="T111" fmla="*/ 909 h 9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2" h="909">
                  <a:moveTo>
                    <a:pt x="126" y="877"/>
                  </a:moveTo>
                  <a:lnTo>
                    <a:pt x="121" y="860"/>
                  </a:lnTo>
                  <a:lnTo>
                    <a:pt x="108" y="810"/>
                  </a:lnTo>
                  <a:lnTo>
                    <a:pt x="91" y="739"/>
                  </a:lnTo>
                  <a:lnTo>
                    <a:pt x="70" y="650"/>
                  </a:lnTo>
                  <a:lnTo>
                    <a:pt x="48" y="550"/>
                  </a:lnTo>
                  <a:lnTo>
                    <a:pt x="27" y="448"/>
                  </a:lnTo>
                  <a:lnTo>
                    <a:pt x="11" y="350"/>
                  </a:lnTo>
                  <a:lnTo>
                    <a:pt x="0" y="262"/>
                  </a:lnTo>
                  <a:lnTo>
                    <a:pt x="8" y="261"/>
                  </a:lnTo>
                  <a:lnTo>
                    <a:pt x="30" y="254"/>
                  </a:lnTo>
                  <a:lnTo>
                    <a:pt x="64" y="242"/>
                  </a:lnTo>
                  <a:lnTo>
                    <a:pt x="102" y="219"/>
                  </a:lnTo>
                  <a:lnTo>
                    <a:pt x="140" y="186"/>
                  </a:lnTo>
                  <a:lnTo>
                    <a:pt x="176" y="140"/>
                  </a:lnTo>
                  <a:lnTo>
                    <a:pt x="203" y="78"/>
                  </a:lnTo>
                  <a:lnTo>
                    <a:pt x="221" y="0"/>
                  </a:lnTo>
                  <a:lnTo>
                    <a:pt x="222" y="3"/>
                  </a:lnTo>
                  <a:lnTo>
                    <a:pt x="227" y="14"/>
                  </a:lnTo>
                  <a:lnTo>
                    <a:pt x="235" y="32"/>
                  </a:lnTo>
                  <a:lnTo>
                    <a:pt x="246" y="54"/>
                  </a:lnTo>
                  <a:lnTo>
                    <a:pt x="261" y="81"/>
                  </a:lnTo>
                  <a:lnTo>
                    <a:pt x="278" y="111"/>
                  </a:lnTo>
                  <a:lnTo>
                    <a:pt x="300" y="145"/>
                  </a:lnTo>
                  <a:lnTo>
                    <a:pt x="327" y="180"/>
                  </a:lnTo>
                  <a:lnTo>
                    <a:pt x="359" y="216"/>
                  </a:lnTo>
                  <a:lnTo>
                    <a:pt x="394" y="251"/>
                  </a:lnTo>
                  <a:lnTo>
                    <a:pt x="434" y="288"/>
                  </a:lnTo>
                  <a:lnTo>
                    <a:pt x="478" y="321"/>
                  </a:lnTo>
                  <a:lnTo>
                    <a:pt x="529" y="353"/>
                  </a:lnTo>
                  <a:lnTo>
                    <a:pt x="585" y="381"/>
                  </a:lnTo>
                  <a:lnTo>
                    <a:pt x="645" y="405"/>
                  </a:lnTo>
                  <a:lnTo>
                    <a:pt x="712" y="424"/>
                  </a:lnTo>
                  <a:lnTo>
                    <a:pt x="709" y="434"/>
                  </a:lnTo>
                  <a:lnTo>
                    <a:pt x="701" y="461"/>
                  </a:lnTo>
                  <a:lnTo>
                    <a:pt x="690" y="501"/>
                  </a:lnTo>
                  <a:lnTo>
                    <a:pt x="677" y="548"/>
                  </a:lnTo>
                  <a:lnTo>
                    <a:pt x="663" y="602"/>
                  </a:lnTo>
                  <a:lnTo>
                    <a:pt x="650" y="656"/>
                  </a:lnTo>
                  <a:lnTo>
                    <a:pt x="639" y="709"/>
                  </a:lnTo>
                  <a:lnTo>
                    <a:pt x="632" y="753"/>
                  </a:lnTo>
                  <a:lnTo>
                    <a:pt x="628" y="793"/>
                  </a:lnTo>
                  <a:lnTo>
                    <a:pt x="623" y="828"/>
                  </a:lnTo>
                  <a:lnTo>
                    <a:pt x="618" y="858"/>
                  </a:lnTo>
                  <a:lnTo>
                    <a:pt x="612" y="882"/>
                  </a:lnTo>
                  <a:lnTo>
                    <a:pt x="604" y="899"/>
                  </a:lnTo>
                  <a:lnTo>
                    <a:pt x="593" y="909"/>
                  </a:lnTo>
                  <a:lnTo>
                    <a:pt x="577" y="909"/>
                  </a:lnTo>
                  <a:lnTo>
                    <a:pt x="558" y="898"/>
                  </a:lnTo>
                  <a:lnTo>
                    <a:pt x="545" y="890"/>
                  </a:lnTo>
                  <a:lnTo>
                    <a:pt x="527" y="885"/>
                  </a:lnTo>
                  <a:lnTo>
                    <a:pt x="508" y="879"/>
                  </a:lnTo>
                  <a:lnTo>
                    <a:pt x="486" y="876"/>
                  </a:lnTo>
                  <a:lnTo>
                    <a:pt x="464" y="871"/>
                  </a:lnTo>
                  <a:lnTo>
                    <a:pt x="439" y="869"/>
                  </a:lnTo>
                  <a:lnTo>
                    <a:pt x="412" y="868"/>
                  </a:lnTo>
                  <a:lnTo>
                    <a:pt x="386" y="866"/>
                  </a:lnTo>
                  <a:lnTo>
                    <a:pt x="361" y="864"/>
                  </a:lnTo>
                  <a:lnTo>
                    <a:pt x="335" y="864"/>
                  </a:lnTo>
                  <a:lnTo>
                    <a:pt x="311" y="866"/>
                  </a:lnTo>
                  <a:lnTo>
                    <a:pt x="291" y="866"/>
                  </a:lnTo>
                  <a:lnTo>
                    <a:pt x="270" y="868"/>
                  </a:lnTo>
                  <a:lnTo>
                    <a:pt x="254" y="869"/>
                  </a:lnTo>
                  <a:lnTo>
                    <a:pt x="242" y="872"/>
                  </a:lnTo>
                  <a:lnTo>
                    <a:pt x="234" y="874"/>
                  </a:lnTo>
                  <a:lnTo>
                    <a:pt x="219" y="880"/>
                  </a:lnTo>
                  <a:lnTo>
                    <a:pt x="205" y="887"/>
                  </a:lnTo>
                  <a:lnTo>
                    <a:pt x="189" y="893"/>
                  </a:lnTo>
                  <a:lnTo>
                    <a:pt x="173" y="898"/>
                  </a:lnTo>
                  <a:lnTo>
                    <a:pt x="157" y="899"/>
                  </a:lnTo>
                  <a:lnTo>
                    <a:pt x="145" y="898"/>
                  </a:lnTo>
                  <a:lnTo>
                    <a:pt x="133" y="891"/>
                  </a:lnTo>
                  <a:lnTo>
                    <a:pt x="126" y="877"/>
                  </a:lnTo>
                  <a:close/>
                </a:path>
              </a:pathLst>
            </a:custGeom>
            <a:solidFill>
              <a:srgbClr val="3A70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3" name="Freeform 42"/>
            <p:cNvSpPr>
              <a:spLocks/>
            </p:cNvSpPr>
            <p:nvPr/>
          </p:nvSpPr>
          <p:spPr bwMode="auto">
            <a:xfrm>
              <a:off x="5088" y="575"/>
              <a:ext cx="65" cy="171"/>
            </a:xfrm>
            <a:custGeom>
              <a:avLst/>
              <a:gdLst>
                <a:gd name="T0" fmla="*/ 62 w 65"/>
                <a:gd name="T1" fmla="*/ 0 h 171"/>
                <a:gd name="T2" fmla="*/ 56 w 65"/>
                <a:gd name="T3" fmla="*/ 7 h 171"/>
                <a:gd name="T4" fmla="*/ 48 w 65"/>
                <a:gd name="T5" fmla="*/ 17 h 171"/>
                <a:gd name="T6" fmla="*/ 42 w 65"/>
                <a:gd name="T7" fmla="*/ 25 h 171"/>
                <a:gd name="T8" fmla="*/ 35 w 65"/>
                <a:gd name="T9" fmla="*/ 33 h 171"/>
                <a:gd name="T10" fmla="*/ 27 w 65"/>
                <a:gd name="T11" fmla="*/ 42 h 171"/>
                <a:gd name="T12" fmla="*/ 23 w 65"/>
                <a:gd name="T13" fmla="*/ 52 h 171"/>
                <a:gd name="T14" fmla="*/ 16 w 65"/>
                <a:gd name="T15" fmla="*/ 62 h 171"/>
                <a:gd name="T16" fmla="*/ 11 w 65"/>
                <a:gd name="T17" fmla="*/ 71 h 171"/>
                <a:gd name="T18" fmla="*/ 3 w 65"/>
                <a:gd name="T19" fmla="*/ 95 h 171"/>
                <a:gd name="T20" fmla="*/ 0 w 65"/>
                <a:gd name="T21" fmla="*/ 120 h 171"/>
                <a:gd name="T22" fmla="*/ 3 w 65"/>
                <a:gd name="T23" fmla="*/ 146 h 171"/>
                <a:gd name="T24" fmla="*/ 10 w 65"/>
                <a:gd name="T25" fmla="*/ 170 h 171"/>
                <a:gd name="T26" fmla="*/ 11 w 65"/>
                <a:gd name="T27" fmla="*/ 171 h 171"/>
                <a:gd name="T28" fmla="*/ 15 w 65"/>
                <a:gd name="T29" fmla="*/ 170 h 171"/>
                <a:gd name="T30" fmla="*/ 18 w 65"/>
                <a:gd name="T31" fmla="*/ 168 h 171"/>
                <a:gd name="T32" fmla="*/ 18 w 65"/>
                <a:gd name="T33" fmla="*/ 166 h 171"/>
                <a:gd name="T34" fmla="*/ 13 w 65"/>
                <a:gd name="T35" fmla="*/ 143 h 171"/>
                <a:gd name="T36" fmla="*/ 10 w 65"/>
                <a:gd name="T37" fmla="*/ 117 h 171"/>
                <a:gd name="T38" fmla="*/ 11 w 65"/>
                <a:gd name="T39" fmla="*/ 93 h 171"/>
                <a:gd name="T40" fmla="*/ 18 w 65"/>
                <a:gd name="T41" fmla="*/ 69 h 171"/>
                <a:gd name="T42" fmla="*/ 23 w 65"/>
                <a:gd name="T43" fmla="*/ 60 h 171"/>
                <a:gd name="T44" fmla="*/ 27 w 65"/>
                <a:gd name="T45" fmla="*/ 50 h 171"/>
                <a:gd name="T46" fmla="*/ 34 w 65"/>
                <a:gd name="T47" fmla="*/ 42 h 171"/>
                <a:gd name="T48" fmla="*/ 40 w 65"/>
                <a:gd name="T49" fmla="*/ 33 h 171"/>
                <a:gd name="T50" fmla="*/ 46 w 65"/>
                <a:gd name="T51" fmla="*/ 25 h 171"/>
                <a:gd name="T52" fmla="*/ 53 w 65"/>
                <a:gd name="T53" fmla="*/ 17 h 171"/>
                <a:gd name="T54" fmla="*/ 59 w 65"/>
                <a:gd name="T55" fmla="*/ 7 h 171"/>
                <a:gd name="T56" fmla="*/ 65 w 65"/>
                <a:gd name="T57" fmla="*/ 0 h 171"/>
                <a:gd name="T58" fmla="*/ 65 w 65"/>
                <a:gd name="T59" fmla="*/ 0 h 171"/>
                <a:gd name="T60" fmla="*/ 65 w 65"/>
                <a:gd name="T61" fmla="*/ 0 h 171"/>
                <a:gd name="T62" fmla="*/ 64 w 65"/>
                <a:gd name="T63" fmla="*/ 0 h 171"/>
                <a:gd name="T64" fmla="*/ 62 w 65"/>
                <a:gd name="T65" fmla="*/ 0 h 171"/>
                <a:gd name="T66" fmla="*/ 62 w 65"/>
                <a:gd name="T67" fmla="*/ 0 h 1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5"/>
                <a:gd name="T103" fmla="*/ 0 h 171"/>
                <a:gd name="T104" fmla="*/ 65 w 65"/>
                <a:gd name="T105" fmla="*/ 171 h 1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5" h="171">
                  <a:moveTo>
                    <a:pt x="62" y="0"/>
                  </a:moveTo>
                  <a:lnTo>
                    <a:pt x="56" y="7"/>
                  </a:lnTo>
                  <a:lnTo>
                    <a:pt x="48" y="17"/>
                  </a:lnTo>
                  <a:lnTo>
                    <a:pt x="42" y="25"/>
                  </a:lnTo>
                  <a:lnTo>
                    <a:pt x="35" y="33"/>
                  </a:lnTo>
                  <a:lnTo>
                    <a:pt x="27" y="42"/>
                  </a:lnTo>
                  <a:lnTo>
                    <a:pt x="23" y="52"/>
                  </a:lnTo>
                  <a:lnTo>
                    <a:pt x="16" y="62"/>
                  </a:lnTo>
                  <a:lnTo>
                    <a:pt x="11" y="71"/>
                  </a:lnTo>
                  <a:lnTo>
                    <a:pt x="3" y="95"/>
                  </a:lnTo>
                  <a:lnTo>
                    <a:pt x="0" y="120"/>
                  </a:lnTo>
                  <a:lnTo>
                    <a:pt x="3" y="146"/>
                  </a:lnTo>
                  <a:lnTo>
                    <a:pt x="10" y="170"/>
                  </a:lnTo>
                  <a:lnTo>
                    <a:pt x="11" y="171"/>
                  </a:lnTo>
                  <a:lnTo>
                    <a:pt x="15" y="170"/>
                  </a:lnTo>
                  <a:lnTo>
                    <a:pt x="18" y="168"/>
                  </a:lnTo>
                  <a:lnTo>
                    <a:pt x="18" y="166"/>
                  </a:lnTo>
                  <a:lnTo>
                    <a:pt x="13" y="143"/>
                  </a:lnTo>
                  <a:lnTo>
                    <a:pt x="10" y="117"/>
                  </a:lnTo>
                  <a:lnTo>
                    <a:pt x="11" y="93"/>
                  </a:lnTo>
                  <a:lnTo>
                    <a:pt x="18" y="69"/>
                  </a:lnTo>
                  <a:lnTo>
                    <a:pt x="23" y="60"/>
                  </a:lnTo>
                  <a:lnTo>
                    <a:pt x="27" y="50"/>
                  </a:lnTo>
                  <a:lnTo>
                    <a:pt x="34" y="42"/>
                  </a:lnTo>
                  <a:lnTo>
                    <a:pt x="40" y="33"/>
                  </a:lnTo>
                  <a:lnTo>
                    <a:pt x="46" y="25"/>
                  </a:lnTo>
                  <a:lnTo>
                    <a:pt x="53" y="17"/>
                  </a:lnTo>
                  <a:lnTo>
                    <a:pt x="59" y="7"/>
                  </a:lnTo>
                  <a:lnTo>
                    <a:pt x="65" y="0"/>
                  </a:lnTo>
                  <a:lnTo>
                    <a:pt x="64" y="0"/>
                  </a:lnTo>
                  <a:lnTo>
                    <a:pt x="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4" name="Freeform 43"/>
            <p:cNvSpPr>
              <a:spLocks/>
            </p:cNvSpPr>
            <p:nvPr/>
          </p:nvSpPr>
          <p:spPr bwMode="auto">
            <a:xfrm>
              <a:off x="5133" y="980"/>
              <a:ext cx="310" cy="181"/>
            </a:xfrm>
            <a:custGeom>
              <a:avLst/>
              <a:gdLst>
                <a:gd name="T0" fmla="*/ 308 w 310"/>
                <a:gd name="T1" fmla="*/ 1 h 181"/>
                <a:gd name="T2" fmla="*/ 297 w 310"/>
                <a:gd name="T3" fmla="*/ 25 h 181"/>
                <a:gd name="T4" fmla="*/ 284 w 310"/>
                <a:gd name="T5" fmla="*/ 44 h 181"/>
                <a:gd name="T6" fmla="*/ 270 w 310"/>
                <a:gd name="T7" fmla="*/ 62 h 181"/>
                <a:gd name="T8" fmla="*/ 256 w 310"/>
                <a:gd name="T9" fmla="*/ 78 h 181"/>
                <a:gd name="T10" fmla="*/ 238 w 310"/>
                <a:gd name="T11" fmla="*/ 90 h 181"/>
                <a:gd name="T12" fmla="*/ 219 w 310"/>
                <a:gd name="T13" fmla="*/ 100 h 181"/>
                <a:gd name="T14" fmla="*/ 200 w 310"/>
                <a:gd name="T15" fmla="*/ 109 h 181"/>
                <a:gd name="T16" fmla="*/ 181 w 310"/>
                <a:gd name="T17" fmla="*/ 117 h 181"/>
                <a:gd name="T18" fmla="*/ 159 w 310"/>
                <a:gd name="T19" fmla="*/ 124 h 181"/>
                <a:gd name="T20" fmla="*/ 138 w 310"/>
                <a:gd name="T21" fmla="*/ 128 h 181"/>
                <a:gd name="T22" fmla="*/ 116 w 310"/>
                <a:gd name="T23" fmla="*/ 133 h 181"/>
                <a:gd name="T24" fmla="*/ 94 w 310"/>
                <a:gd name="T25" fmla="*/ 138 h 181"/>
                <a:gd name="T26" fmla="*/ 71 w 310"/>
                <a:gd name="T27" fmla="*/ 143 h 181"/>
                <a:gd name="T28" fmla="*/ 49 w 310"/>
                <a:gd name="T29" fmla="*/ 147 h 181"/>
                <a:gd name="T30" fmla="*/ 27 w 310"/>
                <a:gd name="T31" fmla="*/ 152 h 181"/>
                <a:gd name="T32" fmla="*/ 5 w 310"/>
                <a:gd name="T33" fmla="*/ 159 h 181"/>
                <a:gd name="T34" fmla="*/ 1 w 310"/>
                <a:gd name="T35" fmla="*/ 163 h 181"/>
                <a:gd name="T36" fmla="*/ 0 w 310"/>
                <a:gd name="T37" fmla="*/ 168 h 181"/>
                <a:gd name="T38" fmla="*/ 0 w 310"/>
                <a:gd name="T39" fmla="*/ 174 h 181"/>
                <a:gd name="T40" fmla="*/ 5 w 310"/>
                <a:gd name="T41" fmla="*/ 179 h 181"/>
                <a:gd name="T42" fmla="*/ 14 w 310"/>
                <a:gd name="T43" fmla="*/ 181 h 181"/>
                <a:gd name="T44" fmla="*/ 25 w 310"/>
                <a:gd name="T45" fmla="*/ 181 h 181"/>
                <a:gd name="T46" fmla="*/ 36 w 310"/>
                <a:gd name="T47" fmla="*/ 179 h 181"/>
                <a:gd name="T48" fmla="*/ 47 w 310"/>
                <a:gd name="T49" fmla="*/ 178 h 181"/>
                <a:gd name="T50" fmla="*/ 57 w 310"/>
                <a:gd name="T51" fmla="*/ 174 h 181"/>
                <a:gd name="T52" fmla="*/ 68 w 310"/>
                <a:gd name="T53" fmla="*/ 171 h 181"/>
                <a:gd name="T54" fmla="*/ 79 w 310"/>
                <a:gd name="T55" fmla="*/ 170 h 181"/>
                <a:gd name="T56" fmla="*/ 89 w 310"/>
                <a:gd name="T57" fmla="*/ 166 h 181"/>
                <a:gd name="T58" fmla="*/ 103 w 310"/>
                <a:gd name="T59" fmla="*/ 163 h 181"/>
                <a:gd name="T60" fmla="*/ 117 w 310"/>
                <a:gd name="T61" fmla="*/ 160 h 181"/>
                <a:gd name="T62" fmla="*/ 132 w 310"/>
                <a:gd name="T63" fmla="*/ 157 h 181"/>
                <a:gd name="T64" fmla="*/ 146 w 310"/>
                <a:gd name="T65" fmla="*/ 154 h 181"/>
                <a:gd name="T66" fmla="*/ 160 w 310"/>
                <a:gd name="T67" fmla="*/ 149 h 181"/>
                <a:gd name="T68" fmla="*/ 175 w 310"/>
                <a:gd name="T69" fmla="*/ 144 h 181"/>
                <a:gd name="T70" fmla="*/ 187 w 310"/>
                <a:gd name="T71" fmla="*/ 139 h 181"/>
                <a:gd name="T72" fmla="*/ 200 w 310"/>
                <a:gd name="T73" fmla="*/ 133 h 181"/>
                <a:gd name="T74" fmla="*/ 219 w 310"/>
                <a:gd name="T75" fmla="*/ 122 h 181"/>
                <a:gd name="T76" fmla="*/ 237 w 310"/>
                <a:gd name="T77" fmla="*/ 109 h 181"/>
                <a:gd name="T78" fmla="*/ 252 w 310"/>
                <a:gd name="T79" fmla="*/ 95 h 181"/>
                <a:gd name="T80" fmla="*/ 267 w 310"/>
                <a:gd name="T81" fmla="*/ 79 h 181"/>
                <a:gd name="T82" fmla="*/ 279 w 310"/>
                <a:gd name="T83" fmla="*/ 63 h 181"/>
                <a:gd name="T84" fmla="*/ 292 w 310"/>
                <a:gd name="T85" fmla="*/ 44 h 181"/>
                <a:gd name="T86" fmla="*/ 302 w 310"/>
                <a:gd name="T87" fmla="*/ 25 h 181"/>
                <a:gd name="T88" fmla="*/ 310 w 310"/>
                <a:gd name="T89" fmla="*/ 4 h 181"/>
                <a:gd name="T90" fmla="*/ 310 w 310"/>
                <a:gd name="T91" fmla="*/ 3 h 181"/>
                <a:gd name="T92" fmla="*/ 310 w 310"/>
                <a:gd name="T93" fmla="*/ 0 h 181"/>
                <a:gd name="T94" fmla="*/ 310 w 310"/>
                <a:gd name="T95" fmla="*/ 0 h 181"/>
                <a:gd name="T96" fmla="*/ 308 w 310"/>
                <a:gd name="T97" fmla="*/ 1 h 181"/>
                <a:gd name="T98" fmla="*/ 308 w 310"/>
                <a:gd name="T99" fmla="*/ 1 h 1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10"/>
                <a:gd name="T151" fmla="*/ 0 h 181"/>
                <a:gd name="T152" fmla="*/ 310 w 310"/>
                <a:gd name="T153" fmla="*/ 181 h 1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10" h="181">
                  <a:moveTo>
                    <a:pt x="308" y="1"/>
                  </a:moveTo>
                  <a:lnTo>
                    <a:pt x="297" y="25"/>
                  </a:lnTo>
                  <a:lnTo>
                    <a:pt x="284" y="44"/>
                  </a:lnTo>
                  <a:lnTo>
                    <a:pt x="270" y="62"/>
                  </a:lnTo>
                  <a:lnTo>
                    <a:pt x="256" y="78"/>
                  </a:lnTo>
                  <a:lnTo>
                    <a:pt x="238" y="90"/>
                  </a:lnTo>
                  <a:lnTo>
                    <a:pt x="219" y="100"/>
                  </a:lnTo>
                  <a:lnTo>
                    <a:pt x="200" y="109"/>
                  </a:lnTo>
                  <a:lnTo>
                    <a:pt x="181" y="117"/>
                  </a:lnTo>
                  <a:lnTo>
                    <a:pt x="159" y="124"/>
                  </a:lnTo>
                  <a:lnTo>
                    <a:pt x="138" y="128"/>
                  </a:lnTo>
                  <a:lnTo>
                    <a:pt x="116" y="133"/>
                  </a:lnTo>
                  <a:lnTo>
                    <a:pt x="94" y="138"/>
                  </a:lnTo>
                  <a:lnTo>
                    <a:pt x="71" y="143"/>
                  </a:lnTo>
                  <a:lnTo>
                    <a:pt x="49" y="147"/>
                  </a:lnTo>
                  <a:lnTo>
                    <a:pt x="27" y="152"/>
                  </a:lnTo>
                  <a:lnTo>
                    <a:pt x="5" y="159"/>
                  </a:lnTo>
                  <a:lnTo>
                    <a:pt x="1" y="163"/>
                  </a:lnTo>
                  <a:lnTo>
                    <a:pt x="0" y="168"/>
                  </a:lnTo>
                  <a:lnTo>
                    <a:pt x="0" y="174"/>
                  </a:lnTo>
                  <a:lnTo>
                    <a:pt x="5" y="179"/>
                  </a:lnTo>
                  <a:lnTo>
                    <a:pt x="14" y="181"/>
                  </a:lnTo>
                  <a:lnTo>
                    <a:pt x="25" y="181"/>
                  </a:lnTo>
                  <a:lnTo>
                    <a:pt x="36" y="179"/>
                  </a:lnTo>
                  <a:lnTo>
                    <a:pt x="47" y="178"/>
                  </a:lnTo>
                  <a:lnTo>
                    <a:pt x="57" y="174"/>
                  </a:lnTo>
                  <a:lnTo>
                    <a:pt x="68" y="171"/>
                  </a:lnTo>
                  <a:lnTo>
                    <a:pt x="79" y="170"/>
                  </a:lnTo>
                  <a:lnTo>
                    <a:pt x="89" y="166"/>
                  </a:lnTo>
                  <a:lnTo>
                    <a:pt x="103" y="163"/>
                  </a:lnTo>
                  <a:lnTo>
                    <a:pt x="117" y="160"/>
                  </a:lnTo>
                  <a:lnTo>
                    <a:pt x="132" y="157"/>
                  </a:lnTo>
                  <a:lnTo>
                    <a:pt x="146" y="154"/>
                  </a:lnTo>
                  <a:lnTo>
                    <a:pt x="160" y="149"/>
                  </a:lnTo>
                  <a:lnTo>
                    <a:pt x="175" y="144"/>
                  </a:lnTo>
                  <a:lnTo>
                    <a:pt x="187" y="139"/>
                  </a:lnTo>
                  <a:lnTo>
                    <a:pt x="200" y="133"/>
                  </a:lnTo>
                  <a:lnTo>
                    <a:pt x="219" y="122"/>
                  </a:lnTo>
                  <a:lnTo>
                    <a:pt x="237" y="109"/>
                  </a:lnTo>
                  <a:lnTo>
                    <a:pt x="252" y="95"/>
                  </a:lnTo>
                  <a:lnTo>
                    <a:pt x="267" y="79"/>
                  </a:lnTo>
                  <a:lnTo>
                    <a:pt x="279" y="63"/>
                  </a:lnTo>
                  <a:lnTo>
                    <a:pt x="292" y="44"/>
                  </a:lnTo>
                  <a:lnTo>
                    <a:pt x="302" y="25"/>
                  </a:lnTo>
                  <a:lnTo>
                    <a:pt x="310" y="4"/>
                  </a:lnTo>
                  <a:lnTo>
                    <a:pt x="310" y="3"/>
                  </a:lnTo>
                  <a:lnTo>
                    <a:pt x="310" y="0"/>
                  </a:lnTo>
                  <a:lnTo>
                    <a:pt x="30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5" name="Freeform 44"/>
            <p:cNvSpPr>
              <a:spLocks/>
            </p:cNvSpPr>
            <p:nvPr/>
          </p:nvSpPr>
          <p:spPr bwMode="auto">
            <a:xfrm>
              <a:off x="5049" y="657"/>
              <a:ext cx="112" cy="265"/>
            </a:xfrm>
            <a:custGeom>
              <a:avLst/>
              <a:gdLst>
                <a:gd name="T0" fmla="*/ 1 w 112"/>
                <a:gd name="T1" fmla="*/ 8 h 265"/>
                <a:gd name="T2" fmla="*/ 25 w 112"/>
                <a:gd name="T3" fmla="*/ 5 h 265"/>
                <a:gd name="T4" fmla="*/ 46 w 112"/>
                <a:gd name="T5" fmla="*/ 10 h 265"/>
                <a:gd name="T6" fmla="*/ 63 w 112"/>
                <a:gd name="T7" fmla="*/ 19 h 265"/>
                <a:gd name="T8" fmla="*/ 77 w 112"/>
                <a:gd name="T9" fmla="*/ 34 h 265"/>
                <a:gd name="T10" fmla="*/ 87 w 112"/>
                <a:gd name="T11" fmla="*/ 51 h 265"/>
                <a:gd name="T12" fmla="*/ 95 w 112"/>
                <a:gd name="T13" fmla="*/ 70 h 265"/>
                <a:gd name="T14" fmla="*/ 101 w 112"/>
                <a:gd name="T15" fmla="*/ 92 h 265"/>
                <a:gd name="T16" fmla="*/ 104 w 112"/>
                <a:gd name="T17" fmla="*/ 113 h 265"/>
                <a:gd name="T18" fmla="*/ 106 w 112"/>
                <a:gd name="T19" fmla="*/ 134 h 265"/>
                <a:gd name="T20" fmla="*/ 104 w 112"/>
                <a:gd name="T21" fmla="*/ 153 h 265"/>
                <a:gd name="T22" fmla="*/ 100 w 112"/>
                <a:gd name="T23" fmla="*/ 173 h 265"/>
                <a:gd name="T24" fmla="*/ 95 w 112"/>
                <a:gd name="T25" fmla="*/ 192 h 265"/>
                <a:gd name="T26" fmla="*/ 89 w 112"/>
                <a:gd name="T27" fmla="*/ 211 h 265"/>
                <a:gd name="T28" fmla="*/ 81 w 112"/>
                <a:gd name="T29" fmla="*/ 231 h 265"/>
                <a:gd name="T30" fmla="*/ 73 w 112"/>
                <a:gd name="T31" fmla="*/ 248 h 265"/>
                <a:gd name="T32" fmla="*/ 63 w 112"/>
                <a:gd name="T33" fmla="*/ 265 h 265"/>
                <a:gd name="T34" fmla="*/ 63 w 112"/>
                <a:gd name="T35" fmla="*/ 265 h 265"/>
                <a:gd name="T36" fmla="*/ 65 w 112"/>
                <a:gd name="T37" fmla="*/ 265 h 265"/>
                <a:gd name="T38" fmla="*/ 66 w 112"/>
                <a:gd name="T39" fmla="*/ 265 h 265"/>
                <a:gd name="T40" fmla="*/ 68 w 112"/>
                <a:gd name="T41" fmla="*/ 264 h 265"/>
                <a:gd name="T42" fmla="*/ 79 w 112"/>
                <a:gd name="T43" fmla="*/ 242 h 265"/>
                <a:gd name="T44" fmla="*/ 90 w 112"/>
                <a:gd name="T45" fmla="*/ 219 h 265"/>
                <a:gd name="T46" fmla="*/ 98 w 112"/>
                <a:gd name="T47" fmla="*/ 197 h 265"/>
                <a:gd name="T48" fmla="*/ 104 w 112"/>
                <a:gd name="T49" fmla="*/ 173 h 265"/>
                <a:gd name="T50" fmla="*/ 109 w 112"/>
                <a:gd name="T51" fmla="*/ 150 h 265"/>
                <a:gd name="T52" fmla="*/ 112 w 112"/>
                <a:gd name="T53" fmla="*/ 126 h 265"/>
                <a:gd name="T54" fmla="*/ 111 w 112"/>
                <a:gd name="T55" fmla="*/ 102 h 265"/>
                <a:gd name="T56" fmla="*/ 108 w 112"/>
                <a:gd name="T57" fmla="*/ 76 h 265"/>
                <a:gd name="T58" fmla="*/ 103 w 112"/>
                <a:gd name="T59" fmla="*/ 57 h 265"/>
                <a:gd name="T60" fmla="*/ 95 w 112"/>
                <a:gd name="T61" fmla="*/ 40 h 265"/>
                <a:gd name="T62" fmla="*/ 84 w 112"/>
                <a:gd name="T63" fmla="*/ 26 h 265"/>
                <a:gd name="T64" fmla="*/ 73 w 112"/>
                <a:gd name="T65" fmla="*/ 13 h 265"/>
                <a:gd name="T66" fmla="*/ 58 w 112"/>
                <a:gd name="T67" fmla="*/ 5 h 265"/>
                <a:gd name="T68" fmla="*/ 42 w 112"/>
                <a:gd name="T69" fmla="*/ 0 h 265"/>
                <a:gd name="T70" fmla="*/ 23 w 112"/>
                <a:gd name="T71" fmla="*/ 0 h 265"/>
                <a:gd name="T72" fmla="*/ 4 w 112"/>
                <a:gd name="T73" fmla="*/ 3 h 265"/>
                <a:gd name="T74" fmla="*/ 3 w 112"/>
                <a:gd name="T75" fmla="*/ 5 h 265"/>
                <a:gd name="T76" fmla="*/ 1 w 112"/>
                <a:gd name="T77" fmla="*/ 7 h 265"/>
                <a:gd name="T78" fmla="*/ 0 w 112"/>
                <a:gd name="T79" fmla="*/ 8 h 265"/>
                <a:gd name="T80" fmla="*/ 1 w 112"/>
                <a:gd name="T81" fmla="*/ 8 h 265"/>
                <a:gd name="T82" fmla="*/ 1 w 112"/>
                <a:gd name="T83" fmla="*/ 8 h 2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2"/>
                <a:gd name="T127" fmla="*/ 0 h 265"/>
                <a:gd name="T128" fmla="*/ 112 w 112"/>
                <a:gd name="T129" fmla="*/ 265 h 2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2" h="265">
                  <a:moveTo>
                    <a:pt x="1" y="8"/>
                  </a:moveTo>
                  <a:lnTo>
                    <a:pt x="25" y="5"/>
                  </a:lnTo>
                  <a:lnTo>
                    <a:pt x="46" y="10"/>
                  </a:lnTo>
                  <a:lnTo>
                    <a:pt x="63" y="19"/>
                  </a:lnTo>
                  <a:lnTo>
                    <a:pt x="77" y="34"/>
                  </a:lnTo>
                  <a:lnTo>
                    <a:pt x="87" y="51"/>
                  </a:lnTo>
                  <a:lnTo>
                    <a:pt x="95" y="70"/>
                  </a:lnTo>
                  <a:lnTo>
                    <a:pt x="101" y="92"/>
                  </a:lnTo>
                  <a:lnTo>
                    <a:pt x="104" y="113"/>
                  </a:lnTo>
                  <a:lnTo>
                    <a:pt x="106" y="134"/>
                  </a:lnTo>
                  <a:lnTo>
                    <a:pt x="104" y="153"/>
                  </a:lnTo>
                  <a:lnTo>
                    <a:pt x="100" y="173"/>
                  </a:lnTo>
                  <a:lnTo>
                    <a:pt x="95" y="192"/>
                  </a:lnTo>
                  <a:lnTo>
                    <a:pt x="89" y="211"/>
                  </a:lnTo>
                  <a:lnTo>
                    <a:pt x="81" y="231"/>
                  </a:lnTo>
                  <a:lnTo>
                    <a:pt x="73" y="248"/>
                  </a:lnTo>
                  <a:lnTo>
                    <a:pt x="63" y="265"/>
                  </a:lnTo>
                  <a:lnTo>
                    <a:pt x="65" y="265"/>
                  </a:lnTo>
                  <a:lnTo>
                    <a:pt x="66" y="265"/>
                  </a:lnTo>
                  <a:lnTo>
                    <a:pt x="68" y="264"/>
                  </a:lnTo>
                  <a:lnTo>
                    <a:pt x="79" y="242"/>
                  </a:lnTo>
                  <a:lnTo>
                    <a:pt x="90" y="219"/>
                  </a:lnTo>
                  <a:lnTo>
                    <a:pt x="98" y="197"/>
                  </a:lnTo>
                  <a:lnTo>
                    <a:pt x="104" y="173"/>
                  </a:lnTo>
                  <a:lnTo>
                    <a:pt x="109" y="150"/>
                  </a:lnTo>
                  <a:lnTo>
                    <a:pt x="112" y="126"/>
                  </a:lnTo>
                  <a:lnTo>
                    <a:pt x="111" y="102"/>
                  </a:lnTo>
                  <a:lnTo>
                    <a:pt x="108" y="76"/>
                  </a:lnTo>
                  <a:lnTo>
                    <a:pt x="103" y="57"/>
                  </a:lnTo>
                  <a:lnTo>
                    <a:pt x="95" y="40"/>
                  </a:lnTo>
                  <a:lnTo>
                    <a:pt x="84" y="26"/>
                  </a:lnTo>
                  <a:lnTo>
                    <a:pt x="73" y="13"/>
                  </a:lnTo>
                  <a:lnTo>
                    <a:pt x="58" y="5"/>
                  </a:lnTo>
                  <a:lnTo>
                    <a:pt x="42" y="0"/>
                  </a:lnTo>
                  <a:lnTo>
                    <a:pt x="23" y="0"/>
                  </a:lnTo>
                  <a:lnTo>
                    <a:pt x="4" y="3"/>
                  </a:lnTo>
                  <a:lnTo>
                    <a:pt x="3" y="5"/>
                  </a:lnTo>
                  <a:lnTo>
                    <a:pt x="1" y="7"/>
                  </a:lnTo>
                  <a:lnTo>
                    <a:pt x="0" y="8"/>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6" name="Freeform 45"/>
            <p:cNvSpPr>
              <a:spLocks/>
            </p:cNvSpPr>
            <p:nvPr/>
          </p:nvSpPr>
          <p:spPr bwMode="auto">
            <a:xfrm>
              <a:off x="5071" y="705"/>
              <a:ext cx="92" cy="84"/>
            </a:xfrm>
            <a:custGeom>
              <a:avLst/>
              <a:gdLst>
                <a:gd name="T0" fmla="*/ 0 w 92"/>
                <a:gd name="T1" fmla="*/ 0 h 84"/>
                <a:gd name="T2" fmla="*/ 6 w 92"/>
                <a:gd name="T3" fmla="*/ 17 h 84"/>
                <a:gd name="T4" fmla="*/ 14 w 92"/>
                <a:gd name="T5" fmla="*/ 33 h 84"/>
                <a:gd name="T6" fmla="*/ 24 w 92"/>
                <a:gd name="T7" fmla="*/ 47 h 84"/>
                <a:gd name="T8" fmla="*/ 36 w 92"/>
                <a:gd name="T9" fmla="*/ 62 h 84"/>
                <a:gd name="T10" fmla="*/ 41 w 92"/>
                <a:gd name="T11" fmla="*/ 65 h 84"/>
                <a:gd name="T12" fmla="*/ 47 w 92"/>
                <a:gd name="T13" fmla="*/ 70 h 84"/>
                <a:gd name="T14" fmla="*/ 55 w 92"/>
                <a:gd name="T15" fmla="*/ 76 h 84"/>
                <a:gd name="T16" fmla="*/ 65 w 92"/>
                <a:gd name="T17" fmla="*/ 79 h 84"/>
                <a:gd name="T18" fmla="*/ 73 w 92"/>
                <a:gd name="T19" fmla="*/ 82 h 84"/>
                <a:gd name="T20" fmla="*/ 81 w 92"/>
                <a:gd name="T21" fmla="*/ 84 h 84"/>
                <a:gd name="T22" fmla="*/ 87 w 92"/>
                <a:gd name="T23" fmla="*/ 82 h 84"/>
                <a:gd name="T24" fmla="*/ 92 w 92"/>
                <a:gd name="T25" fmla="*/ 78 h 84"/>
                <a:gd name="T26" fmla="*/ 92 w 92"/>
                <a:gd name="T27" fmla="*/ 73 h 84"/>
                <a:gd name="T28" fmla="*/ 90 w 92"/>
                <a:gd name="T29" fmla="*/ 68 h 84"/>
                <a:gd name="T30" fmla="*/ 87 w 92"/>
                <a:gd name="T31" fmla="*/ 65 h 84"/>
                <a:gd name="T32" fmla="*/ 82 w 92"/>
                <a:gd name="T33" fmla="*/ 63 h 84"/>
                <a:gd name="T34" fmla="*/ 79 w 92"/>
                <a:gd name="T35" fmla="*/ 63 h 84"/>
                <a:gd name="T36" fmla="*/ 74 w 92"/>
                <a:gd name="T37" fmla="*/ 63 h 84"/>
                <a:gd name="T38" fmla="*/ 71 w 92"/>
                <a:gd name="T39" fmla="*/ 63 h 84"/>
                <a:gd name="T40" fmla="*/ 67 w 92"/>
                <a:gd name="T41" fmla="*/ 63 h 84"/>
                <a:gd name="T42" fmla="*/ 60 w 92"/>
                <a:gd name="T43" fmla="*/ 62 h 84"/>
                <a:gd name="T44" fmla="*/ 55 w 92"/>
                <a:gd name="T45" fmla="*/ 60 h 84"/>
                <a:gd name="T46" fmla="*/ 49 w 92"/>
                <a:gd name="T47" fmla="*/ 57 h 84"/>
                <a:gd name="T48" fmla="*/ 44 w 92"/>
                <a:gd name="T49" fmla="*/ 55 h 84"/>
                <a:gd name="T50" fmla="*/ 30 w 92"/>
                <a:gd name="T51" fmla="*/ 46 h 84"/>
                <a:gd name="T52" fmla="*/ 19 w 92"/>
                <a:gd name="T53" fmla="*/ 32 h 84"/>
                <a:gd name="T54" fmla="*/ 9 w 92"/>
                <a:gd name="T55" fmla="*/ 16 h 84"/>
                <a:gd name="T56" fmla="*/ 3 w 92"/>
                <a:gd name="T57" fmla="*/ 0 h 84"/>
                <a:gd name="T58" fmla="*/ 1 w 92"/>
                <a:gd name="T59" fmla="*/ 0 h 84"/>
                <a:gd name="T60" fmla="*/ 1 w 92"/>
                <a:gd name="T61" fmla="*/ 0 h 84"/>
                <a:gd name="T62" fmla="*/ 0 w 92"/>
                <a:gd name="T63" fmla="*/ 0 h 84"/>
                <a:gd name="T64" fmla="*/ 0 w 92"/>
                <a:gd name="T65" fmla="*/ 0 h 84"/>
                <a:gd name="T66" fmla="*/ 0 w 92"/>
                <a:gd name="T67" fmla="*/ 0 h 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2"/>
                <a:gd name="T103" fmla="*/ 0 h 84"/>
                <a:gd name="T104" fmla="*/ 92 w 92"/>
                <a:gd name="T105" fmla="*/ 84 h 8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2" h="84">
                  <a:moveTo>
                    <a:pt x="0" y="0"/>
                  </a:moveTo>
                  <a:lnTo>
                    <a:pt x="6" y="17"/>
                  </a:lnTo>
                  <a:lnTo>
                    <a:pt x="14" y="33"/>
                  </a:lnTo>
                  <a:lnTo>
                    <a:pt x="24" y="47"/>
                  </a:lnTo>
                  <a:lnTo>
                    <a:pt x="36" y="62"/>
                  </a:lnTo>
                  <a:lnTo>
                    <a:pt x="41" y="65"/>
                  </a:lnTo>
                  <a:lnTo>
                    <a:pt x="47" y="70"/>
                  </a:lnTo>
                  <a:lnTo>
                    <a:pt x="55" y="76"/>
                  </a:lnTo>
                  <a:lnTo>
                    <a:pt x="65" y="79"/>
                  </a:lnTo>
                  <a:lnTo>
                    <a:pt x="73" y="82"/>
                  </a:lnTo>
                  <a:lnTo>
                    <a:pt x="81" y="84"/>
                  </a:lnTo>
                  <a:lnTo>
                    <a:pt x="87" y="82"/>
                  </a:lnTo>
                  <a:lnTo>
                    <a:pt x="92" y="78"/>
                  </a:lnTo>
                  <a:lnTo>
                    <a:pt x="92" y="73"/>
                  </a:lnTo>
                  <a:lnTo>
                    <a:pt x="90" y="68"/>
                  </a:lnTo>
                  <a:lnTo>
                    <a:pt x="87" y="65"/>
                  </a:lnTo>
                  <a:lnTo>
                    <a:pt x="82" y="63"/>
                  </a:lnTo>
                  <a:lnTo>
                    <a:pt x="79" y="63"/>
                  </a:lnTo>
                  <a:lnTo>
                    <a:pt x="74" y="63"/>
                  </a:lnTo>
                  <a:lnTo>
                    <a:pt x="71" y="63"/>
                  </a:lnTo>
                  <a:lnTo>
                    <a:pt x="67" y="63"/>
                  </a:lnTo>
                  <a:lnTo>
                    <a:pt x="60" y="62"/>
                  </a:lnTo>
                  <a:lnTo>
                    <a:pt x="55" y="60"/>
                  </a:lnTo>
                  <a:lnTo>
                    <a:pt x="49" y="57"/>
                  </a:lnTo>
                  <a:lnTo>
                    <a:pt x="44" y="55"/>
                  </a:lnTo>
                  <a:lnTo>
                    <a:pt x="30" y="46"/>
                  </a:lnTo>
                  <a:lnTo>
                    <a:pt x="19" y="32"/>
                  </a:lnTo>
                  <a:lnTo>
                    <a:pt x="9" y="16"/>
                  </a:lnTo>
                  <a:lnTo>
                    <a:pt x="3" y="0"/>
                  </a:lnTo>
                  <a:lnTo>
                    <a:pt x="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7" name="Freeform 46"/>
            <p:cNvSpPr>
              <a:spLocks/>
            </p:cNvSpPr>
            <p:nvPr/>
          </p:nvSpPr>
          <p:spPr bwMode="auto">
            <a:xfrm>
              <a:off x="5057" y="719"/>
              <a:ext cx="49" cy="43"/>
            </a:xfrm>
            <a:custGeom>
              <a:avLst/>
              <a:gdLst>
                <a:gd name="T0" fmla="*/ 0 w 49"/>
                <a:gd name="T1" fmla="*/ 5 h 43"/>
                <a:gd name="T2" fmla="*/ 7 w 49"/>
                <a:gd name="T3" fmla="*/ 18 h 43"/>
                <a:gd name="T4" fmla="*/ 17 w 49"/>
                <a:gd name="T5" fmla="*/ 29 h 43"/>
                <a:gd name="T6" fmla="*/ 28 w 49"/>
                <a:gd name="T7" fmla="*/ 37 h 43"/>
                <a:gd name="T8" fmla="*/ 42 w 49"/>
                <a:gd name="T9" fmla="*/ 43 h 43"/>
                <a:gd name="T10" fmla="*/ 44 w 49"/>
                <a:gd name="T11" fmla="*/ 43 h 43"/>
                <a:gd name="T12" fmla="*/ 47 w 49"/>
                <a:gd name="T13" fmla="*/ 41 h 43"/>
                <a:gd name="T14" fmla="*/ 49 w 49"/>
                <a:gd name="T15" fmla="*/ 40 h 43"/>
                <a:gd name="T16" fmla="*/ 47 w 49"/>
                <a:gd name="T17" fmla="*/ 38 h 43"/>
                <a:gd name="T18" fmla="*/ 36 w 49"/>
                <a:gd name="T19" fmla="*/ 30 h 43"/>
                <a:gd name="T20" fmla="*/ 25 w 49"/>
                <a:gd name="T21" fmla="*/ 21 h 43"/>
                <a:gd name="T22" fmla="*/ 14 w 49"/>
                <a:gd name="T23" fmla="*/ 11 h 43"/>
                <a:gd name="T24" fmla="*/ 6 w 49"/>
                <a:gd name="T25" fmla="*/ 0 h 43"/>
                <a:gd name="T26" fmla="*/ 4 w 49"/>
                <a:gd name="T27" fmla="*/ 0 h 43"/>
                <a:gd name="T28" fmla="*/ 1 w 49"/>
                <a:gd name="T29" fmla="*/ 2 h 43"/>
                <a:gd name="T30" fmla="*/ 0 w 49"/>
                <a:gd name="T31" fmla="*/ 3 h 43"/>
                <a:gd name="T32" fmla="*/ 0 w 49"/>
                <a:gd name="T33" fmla="*/ 5 h 43"/>
                <a:gd name="T34" fmla="*/ 0 w 49"/>
                <a:gd name="T35" fmla="*/ 5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43"/>
                <a:gd name="T56" fmla="*/ 49 w 49"/>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43">
                  <a:moveTo>
                    <a:pt x="0" y="5"/>
                  </a:moveTo>
                  <a:lnTo>
                    <a:pt x="7" y="18"/>
                  </a:lnTo>
                  <a:lnTo>
                    <a:pt x="17" y="29"/>
                  </a:lnTo>
                  <a:lnTo>
                    <a:pt x="28" y="37"/>
                  </a:lnTo>
                  <a:lnTo>
                    <a:pt x="42" y="43"/>
                  </a:lnTo>
                  <a:lnTo>
                    <a:pt x="44" y="43"/>
                  </a:lnTo>
                  <a:lnTo>
                    <a:pt x="47" y="41"/>
                  </a:lnTo>
                  <a:lnTo>
                    <a:pt x="49" y="40"/>
                  </a:lnTo>
                  <a:lnTo>
                    <a:pt x="47" y="38"/>
                  </a:lnTo>
                  <a:lnTo>
                    <a:pt x="36" y="30"/>
                  </a:lnTo>
                  <a:lnTo>
                    <a:pt x="25" y="21"/>
                  </a:lnTo>
                  <a:lnTo>
                    <a:pt x="14" y="11"/>
                  </a:lnTo>
                  <a:lnTo>
                    <a:pt x="6" y="0"/>
                  </a:lnTo>
                  <a:lnTo>
                    <a:pt x="4" y="0"/>
                  </a:lnTo>
                  <a:lnTo>
                    <a:pt x="1" y="2"/>
                  </a:lnTo>
                  <a:lnTo>
                    <a:pt x="0" y="3"/>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8" name="Freeform 47"/>
            <p:cNvSpPr>
              <a:spLocks/>
            </p:cNvSpPr>
            <p:nvPr/>
          </p:nvSpPr>
          <p:spPr bwMode="auto">
            <a:xfrm>
              <a:off x="5117" y="954"/>
              <a:ext cx="129" cy="57"/>
            </a:xfrm>
            <a:custGeom>
              <a:avLst/>
              <a:gdLst>
                <a:gd name="T0" fmla="*/ 0 w 129"/>
                <a:gd name="T1" fmla="*/ 0 h 57"/>
                <a:gd name="T2" fmla="*/ 3 w 129"/>
                <a:gd name="T3" fmla="*/ 5 h 57"/>
                <a:gd name="T4" fmla="*/ 8 w 129"/>
                <a:gd name="T5" fmla="*/ 11 h 57"/>
                <a:gd name="T6" fmla="*/ 11 w 129"/>
                <a:gd name="T7" fmla="*/ 18 h 57"/>
                <a:gd name="T8" fmla="*/ 16 w 129"/>
                <a:gd name="T9" fmla="*/ 21 h 57"/>
                <a:gd name="T10" fmla="*/ 17 w 129"/>
                <a:gd name="T11" fmla="*/ 22 h 57"/>
                <a:gd name="T12" fmla="*/ 19 w 129"/>
                <a:gd name="T13" fmla="*/ 22 h 57"/>
                <a:gd name="T14" fmla="*/ 21 w 129"/>
                <a:gd name="T15" fmla="*/ 24 h 57"/>
                <a:gd name="T16" fmla="*/ 22 w 129"/>
                <a:gd name="T17" fmla="*/ 24 h 57"/>
                <a:gd name="T18" fmla="*/ 32 w 129"/>
                <a:gd name="T19" fmla="*/ 22 h 57"/>
                <a:gd name="T20" fmla="*/ 41 w 129"/>
                <a:gd name="T21" fmla="*/ 24 h 57"/>
                <a:gd name="T22" fmla="*/ 51 w 129"/>
                <a:gd name="T23" fmla="*/ 27 h 57"/>
                <a:gd name="T24" fmla="*/ 59 w 129"/>
                <a:gd name="T25" fmla="*/ 32 h 57"/>
                <a:gd name="T26" fmla="*/ 65 w 129"/>
                <a:gd name="T27" fmla="*/ 37 h 57"/>
                <a:gd name="T28" fmla="*/ 75 w 129"/>
                <a:gd name="T29" fmla="*/ 43 h 57"/>
                <a:gd name="T30" fmla="*/ 83 w 129"/>
                <a:gd name="T31" fmla="*/ 48 h 57"/>
                <a:gd name="T32" fmla="*/ 92 w 129"/>
                <a:gd name="T33" fmla="*/ 53 h 57"/>
                <a:gd name="T34" fmla="*/ 102 w 129"/>
                <a:gd name="T35" fmla="*/ 56 h 57"/>
                <a:gd name="T36" fmla="*/ 111 w 129"/>
                <a:gd name="T37" fmla="*/ 57 h 57"/>
                <a:gd name="T38" fmla="*/ 121 w 129"/>
                <a:gd name="T39" fmla="*/ 57 h 57"/>
                <a:gd name="T40" fmla="*/ 129 w 129"/>
                <a:gd name="T41" fmla="*/ 54 h 57"/>
                <a:gd name="T42" fmla="*/ 129 w 129"/>
                <a:gd name="T43" fmla="*/ 54 h 57"/>
                <a:gd name="T44" fmla="*/ 129 w 129"/>
                <a:gd name="T45" fmla="*/ 53 h 57"/>
                <a:gd name="T46" fmla="*/ 127 w 129"/>
                <a:gd name="T47" fmla="*/ 53 h 57"/>
                <a:gd name="T48" fmla="*/ 127 w 129"/>
                <a:gd name="T49" fmla="*/ 53 h 57"/>
                <a:gd name="T50" fmla="*/ 116 w 129"/>
                <a:gd name="T51" fmla="*/ 54 h 57"/>
                <a:gd name="T52" fmla="*/ 106 w 129"/>
                <a:gd name="T53" fmla="*/ 54 h 57"/>
                <a:gd name="T54" fmla="*/ 97 w 129"/>
                <a:gd name="T55" fmla="*/ 51 h 57"/>
                <a:gd name="T56" fmla="*/ 87 w 129"/>
                <a:gd name="T57" fmla="*/ 48 h 57"/>
                <a:gd name="T58" fmla="*/ 78 w 129"/>
                <a:gd name="T59" fmla="*/ 42 h 57"/>
                <a:gd name="T60" fmla="*/ 70 w 129"/>
                <a:gd name="T61" fmla="*/ 37 h 57"/>
                <a:gd name="T62" fmla="*/ 60 w 129"/>
                <a:gd name="T63" fmla="*/ 30 h 57"/>
                <a:gd name="T64" fmla="*/ 52 w 129"/>
                <a:gd name="T65" fmla="*/ 26 h 57"/>
                <a:gd name="T66" fmla="*/ 49 w 129"/>
                <a:gd name="T67" fmla="*/ 24 h 57"/>
                <a:gd name="T68" fmla="*/ 46 w 129"/>
                <a:gd name="T69" fmla="*/ 22 h 57"/>
                <a:gd name="T70" fmla="*/ 43 w 129"/>
                <a:gd name="T71" fmla="*/ 22 h 57"/>
                <a:gd name="T72" fmla="*/ 40 w 129"/>
                <a:gd name="T73" fmla="*/ 21 h 57"/>
                <a:gd name="T74" fmla="*/ 36 w 129"/>
                <a:gd name="T75" fmla="*/ 21 h 57"/>
                <a:gd name="T76" fmla="*/ 33 w 129"/>
                <a:gd name="T77" fmla="*/ 21 h 57"/>
                <a:gd name="T78" fmla="*/ 28 w 129"/>
                <a:gd name="T79" fmla="*/ 21 h 57"/>
                <a:gd name="T80" fmla="*/ 25 w 129"/>
                <a:gd name="T81" fmla="*/ 21 h 57"/>
                <a:gd name="T82" fmla="*/ 17 w 129"/>
                <a:gd name="T83" fmla="*/ 19 h 57"/>
                <a:gd name="T84" fmla="*/ 11 w 129"/>
                <a:gd name="T85" fmla="*/ 15 h 57"/>
                <a:gd name="T86" fmla="*/ 6 w 129"/>
                <a:gd name="T87" fmla="*/ 8 h 57"/>
                <a:gd name="T88" fmla="*/ 3 w 129"/>
                <a:gd name="T89" fmla="*/ 0 h 57"/>
                <a:gd name="T90" fmla="*/ 1 w 129"/>
                <a:gd name="T91" fmla="*/ 0 h 57"/>
                <a:gd name="T92" fmla="*/ 1 w 129"/>
                <a:gd name="T93" fmla="*/ 0 h 57"/>
                <a:gd name="T94" fmla="*/ 0 w 129"/>
                <a:gd name="T95" fmla="*/ 0 h 57"/>
                <a:gd name="T96" fmla="*/ 0 w 129"/>
                <a:gd name="T97" fmla="*/ 0 h 57"/>
                <a:gd name="T98" fmla="*/ 0 w 129"/>
                <a:gd name="T99" fmla="*/ 0 h 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9"/>
                <a:gd name="T151" fmla="*/ 0 h 57"/>
                <a:gd name="T152" fmla="*/ 129 w 129"/>
                <a:gd name="T153" fmla="*/ 57 h 5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9" h="57">
                  <a:moveTo>
                    <a:pt x="0" y="0"/>
                  </a:moveTo>
                  <a:lnTo>
                    <a:pt x="3" y="5"/>
                  </a:lnTo>
                  <a:lnTo>
                    <a:pt x="8" y="11"/>
                  </a:lnTo>
                  <a:lnTo>
                    <a:pt x="11" y="18"/>
                  </a:lnTo>
                  <a:lnTo>
                    <a:pt x="16" y="21"/>
                  </a:lnTo>
                  <a:lnTo>
                    <a:pt x="17" y="22"/>
                  </a:lnTo>
                  <a:lnTo>
                    <a:pt x="19" y="22"/>
                  </a:lnTo>
                  <a:lnTo>
                    <a:pt x="21" y="24"/>
                  </a:lnTo>
                  <a:lnTo>
                    <a:pt x="22" y="24"/>
                  </a:lnTo>
                  <a:lnTo>
                    <a:pt x="32" y="22"/>
                  </a:lnTo>
                  <a:lnTo>
                    <a:pt x="41" y="24"/>
                  </a:lnTo>
                  <a:lnTo>
                    <a:pt x="51" y="27"/>
                  </a:lnTo>
                  <a:lnTo>
                    <a:pt x="59" y="32"/>
                  </a:lnTo>
                  <a:lnTo>
                    <a:pt x="65" y="37"/>
                  </a:lnTo>
                  <a:lnTo>
                    <a:pt x="75" y="43"/>
                  </a:lnTo>
                  <a:lnTo>
                    <a:pt x="83" y="48"/>
                  </a:lnTo>
                  <a:lnTo>
                    <a:pt x="92" y="53"/>
                  </a:lnTo>
                  <a:lnTo>
                    <a:pt x="102" y="56"/>
                  </a:lnTo>
                  <a:lnTo>
                    <a:pt x="111" y="57"/>
                  </a:lnTo>
                  <a:lnTo>
                    <a:pt x="121" y="57"/>
                  </a:lnTo>
                  <a:lnTo>
                    <a:pt x="129" y="54"/>
                  </a:lnTo>
                  <a:lnTo>
                    <a:pt x="129" y="53"/>
                  </a:lnTo>
                  <a:lnTo>
                    <a:pt x="127" y="53"/>
                  </a:lnTo>
                  <a:lnTo>
                    <a:pt x="116" y="54"/>
                  </a:lnTo>
                  <a:lnTo>
                    <a:pt x="106" y="54"/>
                  </a:lnTo>
                  <a:lnTo>
                    <a:pt x="97" y="51"/>
                  </a:lnTo>
                  <a:lnTo>
                    <a:pt x="87" y="48"/>
                  </a:lnTo>
                  <a:lnTo>
                    <a:pt x="78" y="42"/>
                  </a:lnTo>
                  <a:lnTo>
                    <a:pt x="70" y="37"/>
                  </a:lnTo>
                  <a:lnTo>
                    <a:pt x="60" y="30"/>
                  </a:lnTo>
                  <a:lnTo>
                    <a:pt x="52" y="26"/>
                  </a:lnTo>
                  <a:lnTo>
                    <a:pt x="49" y="24"/>
                  </a:lnTo>
                  <a:lnTo>
                    <a:pt x="46" y="22"/>
                  </a:lnTo>
                  <a:lnTo>
                    <a:pt x="43" y="22"/>
                  </a:lnTo>
                  <a:lnTo>
                    <a:pt x="40" y="21"/>
                  </a:lnTo>
                  <a:lnTo>
                    <a:pt x="36" y="21"/>
                  </a:lnTo>
                  <a:lnTo>
                    <a:pt x="33" y="21"/>
                  </a:lnTo>
                  <a:lnTo>
                    <a:pt x="28" y="21"/>
                  </a:lnTo>
                  <a:lnTo>
                    <a:pt x="25" y="21"/>
                  </a:lnTo>
                  <a:lnTo>
                    <a:pt x="17" y="19"/>
                  </a:lnTo>
                  <a:lnTo>
                    <a:pt x="11" y="15"/>
                  </a:lnTo>
                  <a:lnTo>
                    <a:pt x="6" y="8"/>
                  </a:lnTo>
                  <a:lnTo>
                    <a:pt x="3" y="0"/>
                  </a:lnTo>
                  <a:lnTo>
                    <a:pt x="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9" name="Freeform 48"/>
            <p:cNvSpPr>
              <a:spLocks/>
            </p:cNvSpPr>
            <p:nvPr/>
          </p:nvSpPr>
          <p:spPr bwMode="auto">
            <a:xfrm>
              <a:off x="5109" y="949"/>
              <a:ext cx="145" cy="72"/>
            </a:xfrm>
            <a:custGeom>
              <a:avLst/>
              <a:gdLst>
                <a:gd name="T0" fmla="*/ 0 w 145"/>
                <a:gd name="T1" fmla="*/ 2 h 72"/>
                <a:gd name="T2" fmla="*/ 5 w 145"/>
                <a:gd name="T3" fmla="*/ 21 h 72"/>
                <a:gd name="T4" fmla="*/ 13 w 145"/>
                <a:gd name="T5" fmla="*/ 39 h 72"/>
                <a:gd name="T6" fmla="*/ 25 w 145"/>
                <a:gd name="T7" fmla="*/ 51 h 72"/>
                <a:gd name="T8" fmla="*/ 46 w 145"/>
                <a:gd name="T9" fmla="*/ 55 h 72"/>
                <a:gd name="T10" fmla="*/ 54 w 145"/>
                <a:gd name="T11" fmla="*/ 55 h 72"/>
                <a:gd name="T12" fmla="*/ 63 w 145"/>
                <a:gd name="T13" fmla="*/ 56 h 72"/>
                <a:gd name="T14" fmla="*/ 71 w 145"/>
                <a:gd name="T15" fmla="*/ 59 h 72"/>
                <a:gd name="T16" fmla="*/ 79 w 145"/>
                <a:gd name="T17" fmla="*/ 62 h 72"/>
                <a:gd name="T18" fmla="*/ 87 w 145"/>
                <a:gd name="T19" fmla="*/ 66 h 72"/>
                <a:gd name="T20" fmla="*/ 97 w 145"/>
                <a:gd name="T21" fmla="*/ 69 h 72"/>
                <a:gd name="T22" fmla="*/ 105 w 145"/>
                <a:gd name="T23" fmla="*/ 70 h 72"/>
                <a:gd name="T24" fmla="*/ 113 w 145"/>
                <a:gd name="T25" fmla="*/ 72 h 72"/>
                <a:gd name="T26" fmla="*/ 121 w 145"/>
                <a:gd name="T27" fmla="*/ 72 h 72"/>
                <a:gd name="T28" fmla="*/ 129 w 145"/>
                <a:gd name="T29" fmla="*/ 69 h 72"/>
                <a:gd name="T30" fmla="*/ 135 w 145"/>
                <a:gd name="T31" fmla="*/ 66 h 72"/>
                <a:gd name="T32" fmla="*/ 143 w 145"/>
                <a:gd name="T33" fmla="*/ 61 h 72"/>
                <a:gd name="T34" fmla="*/ 145 w 145"/>
                <a:gd name="T35" fmla="*/ 59 h 72"/>
                <a:gd name="T36" fmla="*/ 143 w 145"/>
                <a:gd name="T37" fmla="*/ 59 h 72"/>
                <a:gd name="T38" fmla="*/ 138 w 145"/>
                <a:gd name="T39" fmla="*/ 59 h 72"/>
                <a:gd name="T40" fmla="*/ 137 w 145"/>
                <a:gd name="T41" fmla="*/ 59 h 72"/>
                <a:gd name="T42" fmla="*/ 125 w 145"/>
                <a:gd name="T43" fmla="*/ 64 h 72"/>
                <a:gd name="T44" fmla="*/ 114 w 145"/>
                <a:gd name="T45" fmla="*/ 66 h 72"/>
                <a:gd name="T46" fmla="*/ 106 w 145"/>
                <a:gd name="T47" fmla="*/ 66 h 72"/>
                <a:gd name="T48" fmla="*/ 98 w 145"/>
                <a:gd name="T49" fmla="*/ 62 h 72"/>
                <a:gd name="T50" fmla="*/ 91 w 145"/>
                <a:gd name="T51" fmla="*/ 59 h 72"/>
                <a:gd name="T52" fmla="*/ 81 w 145"/>
                <a:gd name="T53" fmla="*/ 56 h 72"/>
                <a:gd name="T54" fmla="*/ 73 w 145"/>
                <a:gd name="T55" fmla="*/ 53 h 72"/>
                <a:gd name="T56" fmla="*/ 62 w 145"/>
                <a:gd name="T57" fmla="*/ 50 h 72"/>
                <a:gd name="T58" fmla="*/ 48 w 145"/>
                <a:gd name="T59" fmla="*/ 48 h 72"/>
                <a:gd name="T60" fmla="*/ 36 w 145"/>
                <a:gd name="T61" fmla="*/ 45 h 72"/>
                <a:gd name="T62" fmla="*/ 29 w 145"/>
                <a:gd name="T63" fmla="*/ 42 h 72"/>
                <a:gd name="T64" fmla="*/ 21 w 145"/>
                <a:gd name="T65" fmla="*/ 37 h 72"/>
                <a:gd name="T66" fmla="*/ 16 w 145"/>
                <a:gd name="T67" fmla="*/ 32 h 72"/>
                <a:gd name="T68" fmla="*/ 11 w 145"/>
                <a:gd name="T69" fmla="*/ 24 h 72"/>
                <a:gd name="T70" fmla="*/ 8 w 145"/>
                <a:gd name="T71" fmla="*/ 15 h 72"/>
                <a:gd name="T72" fmla="*/ 3 w 145"/>
                <a:gd name="T73" fmla="*/ 2 h 72"/>
                <a:gd name="T74" fmla="*/ 2 w 145"/>
                <a:gd name="T75" fmla="*/ 0 h 72"/>
                <a:gd name="T76" fmla="*/ 2 w 145"/>
                <a:gd name="T77" fmla="*/ 0 h 72"/>
                <a:gd name="T78" fmla="*/ 0 w 145"/>
                <a:gd name="T79" fmla="*/ 0 h 72"/>
                <a:gd name="T80" fmla="*/ 0 w 145"/>
                <a:gd name="T81" fmla="*/ 2 h 72"/>
                <a:gd name="T82" fmla="*/ 0 w 145"/>
                <a:gd name="T83" fmla="*/ 2 h 7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5"/>
                <a:gd name="T127" fmla="*/ 0 h 72"/>
                <a:gd name="T128" fmla="*/ 145 w 145"/>
                <a:gd name="T129" fmla="*/ 72 h 7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5" h="72">
                  <a:moveTo>
                    <a:pt x="0" y="2"/>
                  </a:moveTo>
                  <a:lnTo>
                    <a:pt x="5" y="21"/>
                  </a:lnTo>
                  <a:lnTo>
                    <a:pt x="13" y="39"/>
                  </a:lnTo>
                  <a:lnTo>
                    <a:pt x="25" y="51"/>
                  </a:lnTo>
                  <a:lnTo>
                    <a:pt x="46" y="55"/>
                  </a:lnTo>
                  <a:lnTo>
                    <a:pt x="54" y="55"/>
                  </a:lnTo>
                  <a:lnTo>
                    <a:pt x="63" y="56"/>
                  </a:lnTo>
                  <a:lnTo>
                    <a:pt x="71" y="59"/>
                  </a:lnTo>
                  <a:lnTo>
                    <a:pt x="79" y="62"/>
                  </a:lnTo>
                  <a:lnTo>
                    <a:pt x="87" y="66"/>
                  </a:lnTo>
                  <a:lnTo>
                    <a:pt x="97" y="69"/>
                  </a:lnTo>
                  <a:lnTo>
                    <a:pt x="105" y="70"/>
                  </a:lnTo>
                  <a:lnTo>
                    <a:pt x="113" y="72"/>
                  </a:lnTo>
                  <a:lnTo>
                    <a:pt x="121" y="72"/>
                  </a:lnTo>
                  <a:lnTo>
                    <a:pt x="129" y="69"/>
                  </a:lnTo>
                  <a:lnTo>
                    <a:pt x="135" y="66"/>
                  </a:lnTo>
                  <a:lnTo>
                    <a:pt x="143" y="61"/>
                  </a:lnTo>
                  <a:lnTo>
                    <a:pt x="145" y="59"/>
                  </a:lnTo>
                  <a:lnTo>
                    <a:pt x="143" y="59"/>
                  </a:lnTo>
                  <a:lnTo>
                    <a:pt x="138" y="59"/>
                  </a:lnTo>
                  <a:lnTo>
                    <a:pt x="137" y="59"/>
                  </a:lnTo>
                  <a:lnTo>
                    <a:pt x="125" y="64"/>
                  </a:lnTo>
                  <a:lnTo>
                    <a:pt x="114" y="66"/>
                  </a:lnTo>
                  <a:lnTo>
                    <a:pt x="106" y="66"/>
                  </a:lnTo>
                  <a:lnTo>
                    <a:pt x="98" y="62"/>
                  </a:lnTo>
                  <a:lnTo>
                    <a:pt x="91" y="59"/>
                  </a:lnTo>
                  <a:lnTo>
                    <a:pt x="81" y="56"/>
                  </a:lnTo>
                  <a:lnTo>
                    <a:pt x="73" y="53"/>
                  </a:lnTo>
                  <a:lnTo>
                    <a:pt x="62" y="50"/>
                  </a:lnTo>
                  <a:lnTo>
                    <a:pt x="48" y="48"/>
                  </a:lnTo>
                  <a:lnTo>
                    <a:pt x="36" y="45"/>
                  </a:lnTo>
                  <a:lnTo>
                    <a:pt x="29" y="42"/>
                  </a:lnTo>
                  <a:lnTo>
                    <a:pt x="21" y="37"/>
                  </a:lnTo>
                  <a:lnTo>
                    <a:pt x="16" y="32"/>
                  </a:lnTo>
                  <a:lnTo>
                    <a:pt x="11" y="24"/>
                  </a:lnTo>
                  <a:lnTo>
                    <a:pt x="8" y="15"/>
                  </a:lnTo>
                  <a:lnTo>
                    <a:pt x="3" y="2"/>
                  </a:lnTo>
                  <a:lnTo>
                    <a:pt x="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80" name="Freeform 49"/>
            <p:cNvSpPr>
              <a:spLocks/>
            </p:cNvSpPr>
            <p:nvPr/>
          </p:nvSpPr>
          <p:spPr bwMode="auto">
            <a:xfrm>
              <a:off x="5152" y="1000"/>
              <a:ext cx="73" cy="32"/>
            </a:xfrm>
            <a:custGeom>
              <a:avLst/>
              <a:gdLst>
                <a:gd name="T0" fmla="*/ 0 w 73"/>
                <a:gd name="T1" fmla="*/ 2 h 32"/>
                <a:gd name="T2" fmla="*/ 1 w 73"/>
                <a:gd name="T3" fmla="*/ 13 h 32"/>
                <a:gd name="T4" fmla="*/ 1 w 73"/>
                <a:gd name="T5" fmla="*/ 21 h 32"/>
                <a:gd name="T6" fmla="*/ 6 w 73"/>
                <a:gd name="T7" fmla="*/ 29 h 32"/>
                <a:gd name="T8" fmla="*/ 17 w 73"/>
                <a:gd name="T9" fmla="*/ 32 h 32"/>
                <a:gd name="T10" fmla="*/ 24 w 73"/>
                <a:gd name="T11" fmla="*/ 32 h 32"/>
                <a:gd name="T12" fmla="*/ 30 w 73"/>
                <a:gd name="T13" fmla="*/ 32 h 32"/>
                <a:gd name="T14" fmla="*/ 35 w 73"/>
                <a:gd name="T15" fmla="*/ 31 h 32"/>
                <a:gd name="T16" fmla="*/ 41 w 73"/>
                <a:gd name="T17" fmla="*/ 29 h 32"/>
                <a:gd name="T18" fmla="*/ 49 w 73"/>
                <a:gd name="T19" fmla="*/ 26 h 32"/>
                <a:gd name="T20" fmla="*/ 57 w 73"/>
                <a:gd name="T21" fmla="*/ 26 h 32"/>
                <a:gd name="T22" fmla="*/ 63 w 73"/>
                <a:gd name="T23" fmla="*/ 24 h 32"/>
                <a:gd name="T24" fmla="*/ 71 w 73"/>
                <a:gd name="T25" fmla="*/ 24 h 32"/>
                <a:gd name="T26" fmla="*/ 73 w 73"/>
                <a:gd name="T27" fmla="*/ 24 h 32"/>
                <a:gd name="T28" fmla="*/ 73 w 73"/>
                <a:gd name="T29" fmla="*/ 21 h 32"/>
                <a:gd name="T30" fmla="*/ 73 w 73"/>
                <a:gd name="T31" fmla="*/ 19 h 32"/>
                <a:gd name="T32" fmla="*/ 73 w 73"/>
                <a:gd name="T33" fmla="*/ 19 h 32"/>
                <a:gd name="T34" fmla="*/ 68 w 73"/>
                <a:gd name="T35" fmla="*/ 19 h 32"/>
                <a:gd name="T36" fmla="*/ 65 w 73"/>
                <a:gd name="T37" fmla="*/ 19 h 32"/>
                <a:gd name="T38" fmla="*/ 60 w 73"/>
                <a:gd name="T39" fmla="*/ 19 h 32"/>
                <a:gd name="T40" fmla="*/ 55 w 73"/>
                <a:gd name="T41" fmla="*/ 19 h 32"/>
                <a:gd name="T42" fmla="*/ 49 w 73"/>
                <a:gd name="T43" fmla="*/ 21 h 32"/>
                <a:gd name="T44" fmla="*/ 43 w 73"/>
                <a:gd name="T45" fmla="*/ 24 h 32"/>
                <a:gd name="T46" fmla="*/ 36 w 73"/>
                <a:gd name="T47" fmla="*/ 27 h 32"/>
                <a:gd name="T48" fmla="*/ 30 w 73"/>
                <a:gd name="T49" fmla="*/ 29 h 32"/>
                <a:gd name="T50" fmla="*/ 24 w 73"/>
                <a:gd name="T51" fmla="*/ 29 h 32"/>
                <a:gd name="T52" fmla="*/ 19 w 73"/>
                <a:gd name="T53" fmla="*/ 29 h 32"/>
                <a:gd name="T54" fmla="*/ 13 w 73"/>
                <a:gd name="T55" fmla="*/ 27 h 32"/>
                <a:gd name="T56" fmla="*/ 8 w 73"/>
                <a:gd name="T57" fmla="*/ 26 h 32"/>
                <a:gd name="T58" fmla="*/ 5 w 73"/>
                <a:gd name="T59" fmla="*/ 21 h 32"/>
                <a:gd name="T60" fmla="*/ 3 w 73"/>
                <a:gd name="T61" fmla="*/ 15 h 32"/>
                <a:gd name="T62" fmla="*/ 1 w 73"/>
                <a:gd name="T63" fmla="*/ 7 h 32"/>
                <a:gd name="T64" fmla="*/ 1 w 73"/>
                <a:gd name="T65" fmla="*/ 0 h 32"/>
                <a:gd name="T66" fmla="*/ 0 w 73"/>
                <a:gd name="T67" fmla="*/ 0 h 32"/>
                <a:gd name="T68" fmla="*/ 0 w 73"/>
                <a:gd name="T69" fmla="*/ 0 h 32"/>
                <a:gd name="T70" fmla="*/ 0 w 73"/>
                <a:gd name="T71" fmla="*/ 2 h 32"/>
                <a:gd name="T72" fmla="*/ 0 w 73"/>
                <a:gd name="T73" fmla="*/ 2 h 32"/>
                <a:gd name="T74" fmla="*/ 0 w 73"/>
                <a:gd name="T75" fmla="*/ 2 h 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3"/>
                <a:gd name="T115" fmla="*/ 0 h 32"/>
                <a:gd name="T116" fmla="*/ 73 w 73"/>
                <a:gd name="T117" fmla="*/ 32 h 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3" h="32">
                  <a:moveTo>
                    <a:pt x="0" y="2"/>
                  </a:moveTo>
                  <a:lnTo>
                    <a:pt x="1" y="13"/>
                  </a:lnTo>
                  <a:lnTo>
                    <a:pt x="1" y="21"/>
                  </a:lnTo>
                  <a:lnTo>
                    <a:pt x="6" y="29"/>
                  </a:lnTo>
                  <a:lnTo>
                    <a:pt x="17" y="32"/>
                  </a:lnTo>
                  <a:lnTo>
                    <a:pt x="24" y="32"/>
                  </a:lnTo>
                  <a:lnTo>
                    <a:pt x="30" y="32"/>
                  </a:lnTo>
                  <a:lnTo>
                    <a:pt x="35" y="31"/>
                  </a:lnTo>
                  <a:lnTo>
                    <a:pt x="41" y="29"/>
                  </a:lnTo>
                  <a:lnTo>
                    <a:pt x="49" y="26"/>
                  </a:lnTo>
                  <a:lnTo>
                    <a:pt x="57" y="26"/>
                  </a:lnTo>
                  <a:lnTo>
                    <a:pt x="63" y="24"/>
                  </a:lnTo>
                  <a:lnTo>
                    <a:pt x="71" y="24"/>
                  </a:lnTo>
                  <a:lnTo>
                    <a:pt x="73" y="24"/>
                  </a:lnTo>
                  <a:lnTo>
                    <a:pt x="73" y="21"/>
                  </a:lnTo>
                  <a:lnTo>
                    <a:pt x="73" y="19"/>
                  </a:lnTo>
                  <a:lnTo>
                    <a:pt x="68" y="19"/>
                  </a:lnTo>
                  <a:lnTo>
                    <a:pt x="65" y="19"/>
                  </a:lnTo>
                  <a:lnTo>
                    <a:pt x="60" y="19"/>
                  </a:lnTo>
                  <a:lnTo>
                    <a:pt x="55" y="19"/>
                  </a:lnTo>
                  <a:lnTo>
                    <a:pt x="49" y="21"/>
                  </a:lnTo>
                  <a:lnTo>
                    <a:pt x="43" y="24"/>
                  </a:lnTo>
                  <a:lnTo>
                    <a:pt x="36" y="27"/>
                  </a:lnTo>
                  <a:lnTo>
                    <a:pt x="30" y="29"/>
                  </a:lnTo>
                  <a:lnTo>
                    <a:pt x="24" y="29"/>
                  </a:lnTo>
                  <a:lnTo>
                    <a:pt x="19" y="29"/>
                  </a:lnTo>
                  <a:lnTo>
                    <a:pt x="13" y="27"/>
                  </a:lnTo>
                  <a:lnTo>
                    <a:pt x="8" y="26"/>
                  </a:lnTo>
                  <a:lnTo>
                    <a:pt x="5" y="21"/>
                  </a:lnTo>
                  <a:lnTo>
                    <a:pt x="3" y="15"/>
                  </a:lnTo>
                  <a:lnTo>
                    <a:pt x="1" y="7"/>
                  </a:lnTo>
                  <a:lnTo>
                    <a:pt x="1"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81" name="Freeform 50"/>
            <p:cNvSpPr>
              <a:spLocks/>
            </p:cNvSpPr>
            <p:nvPr/>
          </p:nvSpPr>
          <p:spPr bwMode="auto">
            <a:xfrm>
              <a:off x="5139" y="1018"/>
              <a:ext cx="80" cy="44"/>
            </a:xfrm>
            <a:custGeom>
              <a:avLst/>
              <a:gdLst>
                <a:gd name="T0" fmla="*/ 0 w 80"/>
                <a:gd name="T1" fmla="*/ 0 h 44"/>
                <a:gd name="T2" fmla="*/ 2 w 80"/>
                <a:gd name="T3" fmla="*/ 16 h 44"/>
                <a:gd name="T4" fmla="*/ 6 w 80"/>
                <a:gd name="T5" fmla="*/ 30 h 44"/>
                <a:gd name="T6" fmla="*/ 16 w 80"/>
                <a:gd name="T7" fmla="*/ 40 h 44"/>
                <a:gd name="T8" fmla="*/ 30 w 80"/>
                <a:gd name="T9" fmla="*/ 44 h 44"/>
                <a:gd name="T10" fmla="*/ 37 w 80"/>
                <a:gd name="T11" fmla="*/ 44 h 44"/>
                <a:gd name="T12" fmla="*/ 45 w 80"/>
                <a:gd name="T13" fmla="*/ 43 h 44"/>
                <a:gd name="T14" fmla="*/ 53 w 80"/>
                <a:gd name="T15" fmla="*/ 40 h 44"/>
                <a:gd name="T16" fmla="*/ 61 w 80"/>
                <a:gd name="T17" fmla="*/ 36 h 44"/>
                <a:gd name="T18" fmla="*/ 67 w 80"/>
                <a:gd name="T19" fmla="*/ 32 h 44"/>
                <a:gd name="T20" fmla="*/ 73 w 80"/>
                <a:gd name="T21" fmla="*/ 27 h 44"/>
                <a:gd name="T22" fmla="*/ 78 w 80"/>
                <a:gd name="T23" fmla="*/ 20 h 44"/>
                <a:gd name="T24" fmla="*/ 80 w 80"/>
                <a:gd name="T25" fmla="*/ 14 h 44"/>
                <a:gd name="T26" fmla="*/ 80 w 80"/>
                <a:gd name="T27" fmla="*/ 13 h 44"/>
                <a:gd name="T28" fmla="*/ 76 w 80"/>
                <a:gd name="T29" fmla="*/ 13 h 44"/>
                <a:gd name="T30" fmla="*/ 75 w 80"/>
                <a:gd name="T31" fmla="*/ 14 h 44"/>
                <a:gd name="T32" fmla="*/ 73 w 80"/>
                <a:gd name="T33" fmla="*/ 16 h 44"/>
                <a:gd name="T34" fmla="*/ 68 w 80"/>
                <a:gd name="T35" fmla="*/ 20 h 44"/>
                <a:gd name="T36" fmla="*/ 62 w 80"/>
                <a:gd name="T37" fmla="*/ 25 h 44"/>
                <a:gd name="T38" fmla="*/ 56 w 80"/>
                <a:gd name="T39" fmla="*/ 30 h 44"/>
                <a:gd name="T40" fmla="*/ 49 w 80"/>
                <a:gd name="T41" fmla="*/ 33 h 44"/>
                <a:gd name="T42" fmla="*/ 41 w 80"/>
                <a:gd name="T43" fmla="*/ 36 h 44"/>
                <a:gd name="T44" fmla="*/ 35 w 80"/>
                <a:gd name="T45" fmla="*/ 38 h 44"/>
                <a:gd name="T46" fmla="*/ 27 w 80"/>
                <a:gd name="T47" fmla="*/ 40 h 44"/>
                <a:gd name="T48" fmla="*/ 21 w 80"/>
                <a:gd name="T49" fmla="*/ 38 h 44"/>
                <a:gd name="T50" fmla="*/ 11 w 80"/>
                <a:gd name="T51" fmla="*/ 33 h 44"/>
                <a:gd name="T52" fmla="*/ 5 w 80"/>
                <a:gd name="T53" fmla="*/ 22 h 44"/>
                <a:gd name="T54" fmla="*/ 2 w 80"/>
                <a:gd name="T55" fmla="*/ 11 h 44"/>
                <a:gd name="T56" fmla="*/ 2 w 80"/>
                <a:gd name="T57" fmla="*/ 0 h 44"/>
                <a:gd name="T58" fmla="*/ 2 w 80"/>
                <a:gd name="T59" fmla="*/ 0 h 44"/>
                <a:gd name="T60" fmla="*/ 2 w 80"/>
                <a:gd name="T61" fmla="*/ 0 h 44"/>
                <a:gd name="T62" fmla="*/ 0 w 80"/>
                <a:gd name="T63" fmla="*/ 0 h 44"/>
                <a:gd name="T64" fmla="*/ 0 w 80"/>
                <a:gd name="T65" fmla="*/ 0 h 44"/>
                <a:gd name="T66" fmla="*/ 0 w 80"/>
                <a:gd name="T67" fmla="*/ 0 h 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44"/>
                <a:gd name="T104" fmla="*/ 80 w 80"/>
                <a:gd name="T105" fmla="*/ 44 h 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44">
                  <a:moveTo>
                    <a:pt x="0" y="0"/>
                  </a:moveTo>
                  <a:lnTo>
                    <a:pt x="2" y="16"/>
                  </a:lnTo>
                  <a:lnTo>
                    <a:pt x="6" y="30"/>
                  </a:lnTo>
                  <a:lnTo>
                    <a:pt x="16" y="40"/>
                  </a:lnTo>
                  <a:lnTo>
                    <a:pt x="30" y="44"/>
                  </a:lnTo>
                  <a:lnTo>
                    <a:pt x="37" y="44"/>
                  </a:lnTo>
                  <a:lnTo>
                    <a:pt x="45" y="43"/>
                  </a:lnTo>
                  <a:lnTo>
                    <a:pt x="53" y="40"/>
                  </a:lnTo>
                  <a:lnTo>
                    <a:pt x="61" y="36"/>
                  </a:lnTo>
                  <a:lnTo>
                    <a:pt x="67" y="32"/>
                  </a:lnTo>
                  <a:lnTo>
                    <a:pt x="73" y="27"/>
                  </a:lnTo>
                  <a:lnTo>
                    <a:pt x="78" y="20"/>
                  </a:lnTo>
                  <a:lnTo>
                    <a:pt x="80" y="14"/>
                  </a:lnTo>
                  <a:lnTo>
                    <a:pt x="80" y="13"/>
                  </a:lnTo>
                  <a:lnTo>
                    <a:pt x="76" y="13"/>
                  </a:lnTo>
                  <a:lnTo>
                    <a:pt x="75" y="14"/>
                  </a:lnTo>
                  <a:lnTo>
                    <a:pt x="73" y="16"/>
                  </a:lnTo>
                  <a:lnTo>
                    <a:pt x="68" y="20"/>
                  </a:lnTo>
                  <a:lnTo>
                    <a:pt x="62" y="25"/>
                  </a:lnTo>
                  <a:lnTo>
                    <a:pt x="56" y="30"/>
                  </a:lnTo>
                  <a:lnTo>
                    <a:pt x="49" y="33"/>
                  </a:lnTo>
                  <a:lnTo>
                    <a:pt x="41" y="36"/>
                  </a:lnTo>
                  <a:lnTo>
                    <a:pt x="35" y="38"/>
                  </a:lnTo>
                  <a:lnTo>
                    <a:pt x="27" y="40"/>
                  </a:lnTo>
                  <a:lnTo>
                    <a:pt x="21" y="38"/>
                  </a:lnTo>
                  <a:lnTo>
                    <a:pt x="11" y="33"/>
                  </a:lnTo>
                  <a:lnTo>
                    <a:pt x="5" y="22"/>
                  </a:lnTo>
                  <a:lnTo>
                    <a:pt x="2" y="11"/>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82" name="Freeform 51"/>
            <p:cNvSpPr>
              <a:spLocks/>
            </p:cNvSpPr>
            <p:nvPr/>
          </p:nvSpPr>
          <p:spPr bwMode="auto">
            <a:xfrm>
              <a:off x="5047" y="748"/>
              <a:ext cx="92" cy="397"/>
            </a:xfrm>
            <a:custGeom>
              <a:avLst/>
              <a:gdLst>
                <a:gd name="T0" fmla="*/ 52 w 92"/>
                <a:gd name="T1" fmla="*/ 1 h 397"/>
                <a:gd name="T2" fmla="*/ 46 w 92"/>
                <a:gd name="T3" fmla="*/ 16 h 397"/>
                <a:gd name="T4" fmla="*/ 38 w 92"/>
                <a:gd name="T5" fmla="*/ 30 h 397"/>
                <a:gd name="T6" fmla="*/ 30 w 92"/>
                <a:gd name="T7" fmla="*/ 44 h 397"/>
                <a:gd name="T8" fmla="*/ 22 w 92"/>
                <a:gd name="T9" fmla="*/ 59 h 397"/>
                <a:gd name="T10" fmla="*/ 13 w 92"/>
                <a:gd name="T11" fmla="*/ 81 h 397"/>
                <a:gd name="T12" fmla="*/ 6 w 92"/>
                <a:gd name="T13" fmla="*/ 105 h 397"/>
                <a:gd name="T14" fmla="*/ 2 w 92"/>
                <a:gd name="T15" fmla="*/ 128 h 397"/>
                <a:gd name="T16" fmla="*/ 0 w 92"/>
                <a:gd name="T17" fmla="*/ 154 h 397"/>
                <a:gd name="T18" fmla="*/ 2 w 92"/>
                <a:gd name="T19" fmla="*/ 186 h 397"/>
                <a:gd name="T20" fmla="*/ 10 w 92"/>
                <a:gd name="T21" fmla="*/ 216 h 397"/>
                <a:gd name="T22" fmla="*/ 19 w 92"/>
                <a:gd name="T23" fmla="*/ 248 h 397"/>
                <a:gd name="T24" fmla="*/ 33 w 92"/>
                <a:gd name="T25" fmla="*/ 278 h 397"/>
                <a:gd name="T26" fmla="*/ 48 w 92"/>
                <a:gd name="T27" fmla="*/ 308 h 397"/>
                <a:gd name="T28" fmla="*/ 64 w 92"/>
                <a:gd name="T29" fmla="*/ 337 h 397"/>
                <a:gd name="T30" fmla="*/ 78 w 92"/>
                <a:gd name="T31" fmla="*/ 367 h 397"/>
                <a:gd name="T32" fmla="*/ 89 w 92"/>
                <a:gd name="T33" fmla="*/ 395 h 397"/>
                <a:gd name="T34" fmla="*/ 91 w 92"/>
                <a:gd name="T35" fmla="*/ 397 h 397"/>
                <a:gd name="T36" fmla="*/ 91 w 92"/>
                <a:gd name="T37" fmla="*/ 395 h 397"/>
                <a:gd name="T38" fmla="*/ 92 w 92"/>
                <a:gd name="T39" fmla="*/ 394 h 397"/>
                <a:gd name="T40" fmla="*/ 92 w 92"/>
                <a:gd name="T41" fmla="*/ 392 h 397"/>
                <a:gd name="T42" fmla="*/ 86 w 92"/>
                <a:gd name="T43" fmla="*/ 362 h 397"/>
                <a:gd name="T44" fmla="*/ 75 w 92"/>
                <a:gd name="T45" fmla="*/ 333 h 397"/>
                <a:gd name="T46" fmla="*/ 62 w 92"/>
                <a:gd name="T47" fmla="*/ 306 h 397"/>
                <a:gd name="T48" fmla="*/ 49 w 92"/>
                <a:gd name="T49" fmla="*/ 279 h 397"/>
                <a:gd name="T50" fmla="*/ 35 w 92"/>
                <a:gd name="T51" fmla="*/ 252 h 397"/>
                <a:gd name="T52" fmla="*/ 24 w 92"/>
                <a:gd name="T53" fmla="*/ 224 h 397"/>
                <a:gd name="T54" fmla="*/ 14 w 92"/>
                <a:gd name="T55" fmla="*/ 195 h 397"/>
                <a:gd name="T56" fmla="*/ 8 w 92"/>
                <a:gd name="T57" fmla="*/ 165 h 397"/>
                <a:gd name="T58" fmla="*/ 8 w 92"/>
                <a:gd name="T59" fmla="*/ 133 h 397"/>
                <a:gd name="T60" fmla="*/ 14 w 92"/>
                <a:gd name="T61" fmla="*/ 101 h 397"/>
                <a:gd name="T62" fmla="*/ 25 w 92"/>
                <a:gd name="T63" fmla="*/ 70 h 397"/>
                <a:gd name="T64" fmla="*/ 38 w 92"/>
                <a:gd name="T65" fmla="*/ 39 h 397"/>
                <a:gd name="T66" fmla="*/ 43 w 92"/>
                <a:gd name="T67" fmla="*/ 31 h 397"/>
                <a:gd name="T68" fmla="*/ 48 w 92"/>
                <a:gd name="T69" fmla="*/ 22 h 397"/>
                <a:gd name="T70" fmla="*/ 52 w 92"/>
                <a:gd name="T71" fmla="*/ 14 h 397"/>
                <a:gd name="T72" fmla="*/ 56 w 92"/>
                <a:gd name="T73" fmla="*/ 6 h 397"/>
                <a:gd name="T74" fmla="*/ 56 w 92"/>
                <a:gd name="T75" fmla="*/ 3 h 397"/>
                <a:gd name="T76" fmla="*/ 54 w 92"/>
                <a:gd name="T77" fmla="*/ 1 h 397"/>
                <a:gd name="T78" fmla="*/ 54 w 92"/>
                <a:gd name="T79" fmla="*/ 0 h 397"/>
                <a:gd name="T80" fmla="*/ 52 w 92"/>
                <a:gd name="T81" fmla="*/ 1 h 397"/>
                <a:gd name="T82" fmla="*/ 52 w 92"/>
                <a:gd name="T83" fmla="*/ 1 h 39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2"/>
                <a:gd name="T127" fmla="*/ 0 h 397"/>
                <a:gd name="T128" fmla="*/ 92 w 92"/>
                <a:gd name="T129" fmla="*/ 397 h 39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2" h="397">
                  <a:moveTo>
                    <a:pt x="52" y="1"/>
                  </a:moveTo>
                  <a:lnTo>
                    <a:pt x="46" y="16"/>
                  </a:lnTo>
                  <a:lnTo>
                    <a:pt x="38" y="30"/>
                  </a:lnTo>
                  <a:lnTo>
                    <a:pt x="30" y="44"/>
                  </a:lnTo>
                  <a:lnTo>
                    <a:pt x="22" y="59"/>
                  </a:lnTo>
                  <a:lnTo>
                    <a:pt x="13" y="81"/>
                  </a:lnTo>
                  <a:lnTo>
                    <a:pt x="6" y="105"/>
                  </a:lnTo>
                  <a:lnTo>
                    <a:pt x="2" y="128"/>
                  </a:lnTo>
                  <a:lnTo>
                    <a:pt x="0" y="154"/>
                  </a:lnTo>
                  <a:lnTo>
                    <a:pt x="2" y="186"/>
                  </a:lnTo>
                  <a:lnTo>
                    <a:pt x="10" y="216"/>
                  </a:lnTo>
                  <a:lnTo>
                    <a:pt x="19" y="248"/>
                  </a:lnTo>
                  <a:lnTo>
                    <a:pt x="33" y="278"/>
                  </a:lnTo>
                  <a:lnTo>
                    <a:pt x="48" y="308"/>
                  </a:lnTo>
                  <a:lnTo>
                    <a:pt x="64" y="337"/>
                  </a:lnTo>
                  <a:lnTo>
                    <a:pt x="78" y="367"/>
                  </a:lnTo>
                  <a:lnTo>
                    <a:pt x="89" y="395"/>
                  </a:lnTo>
                  <a:lnTo>
                    <a:pt x="91" y="397"/>
                  </a:lnTo>
                  <a:lnTo>
                    <a:pt x="91" y="395"/>
                  </a:lnTo>
                  <a:lnTo>
                    <a:pt x="92" y="394"/>
                  </a:lnTo>
                  <a:lnTo>
                    <a:pt x="92" y="392"/>
                  </a:lnTo>
                  <a:lnTo>
                    <a:pt x="86" y="362"/>
                  </a:lnTo>
                  <a:lnTo>
                    <a:pt x="75" y="333"/>
                  </a:lnTo>
                  <a:lnTo>
                    <a:pt x="62" y="306"/>
                  </a:lnTo>
                  <a:lnTo>
                    <a:pt x="49" y="279"/>
                  </a:lnTo>
                  <a:lnTo>
                    <a:pt x="35" y="252"/>
                  </a:lnTo>
                  <a:lnTo>
                    <a:pt x="24" y="224"/>
                  </a:lnTo>
                  <a:lnTo>
                    <a:pt x="14" y="195"/>
                  </a:lnTo>
                  <a:lnTo>
                    <a:pt x="8" y="165"/>
                  </a:lnTo>
                  <a:lnTo>
                    <a:pt x="8" y="133"/>
                  </a:lnTo>
                  <a:lnTo>
                    <a:pt x="14" y="101"/>
                  </a:lnTo>
                  <a:lnTo>
                    <a:pt x="25" y="70"/>
                  </a:lnTo>
                  <a:lnTo>
                    <a:pt x="38" y="39"/>
                  </a:lnTo>
                  <a:lnTo>
                    <a:pt x="43" y="31"/>
                  </a:lnTo>
                  <a:lnTo>
                    <a:pt x="48" y="22"/>
                  </a:lnTo>
                  <a:lnTo>
                    <a:pt x="52" y="14"/>
                  </a:lnTo>
                  <a:lnTo>
                    <a:pt x="56" y="6"/>
                  </a:lnTo>
                  <a:lnTo>
                    <a:pt x="56" y="3"/>
                  </a:lnTo>
                  <a:lnTo>
                    <a:pt x="54" y="1"/>
                  </a:lnTo>
                  <a:lnTo>
                    <a:pt x="54" y="0"/>
                  </a:lnTo>
                  <a:lnTo>
                    <a:pt x="5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83" name="Freeform 52"/>
            <p:cNvSpPr>
              <a:spLocks/>
            </p:cNvSpPr>
            <p:nvPr/>
          </p:nvSpPr>
          <p:spPr bwMode="auto">
            <a:xfrm>
              <a:off x="5254" y="706"/>
              <a:ext cx="117" cy="15"/>
            </a:xfrm>
            <a:custGeom>
              <a:avLst/>
              <a:gdLst>
                <a:gd name="T0" fmla="*/ 114 w 117"/>
                <a:gd name="T1" fmla="*/ 12 h 15"/>
                <a:gd name="T2" fmla="*/ 108 w 117"/>
                <a:gd name="T3" fmla="*/ 10 h 15"/>
                <a:gd name="T4" fmla="*/ 101 w 117"/>
                <a:gd name="T5" fmla="*/ 7 h 15"/>
                <a:gd name="T6" fmla="*/ 96 w 117"/>
                <a:gd name="T7" fmla="*/ 5 h 15"/>
                <a:gd name="T8" fmla="*/ 90 w 117"/>
                <a:gd name="T9" fmla="*/ 4 h 15"/>
                <a:gd name="T10" fmla="*/ 84 w 117"/>
                <a:gd name="T11" fmla="*/ 4 h 15"/>
                <a:gd name="T12" fmla="*/ 77 w 117"/>
                <a:gd name="T13" fmla="*/ 2 h 15"/>
                <a:gd name="T14" fmla="*/ 71 w 117"/>
                <a:gd name="T15" fmla="*/ 0 h 15"/>
                <a:gd name="T16" fmla="*/ 65 w 117"/>
                <a:gd name="T17" fmla="*/ 0 h 15"/>
                <a:gd name="T18" fmla="*/ 57 w 117"/>
                <a:gd name="T19" fmla="*/ 0 h 15"/>
                <a:gd name="T20" fmla="*/ 49 w 117"/>
                <a:gd name="T21" fmla="*/ 0 h 15"/>
                <a:gd name="T22" fmla="*/ 41 w 117"/>
                <a:gd name="T23" fmla="*/ 0 h 15"/>
                <a:gd name="T24" fmla="*/ 34 w 117"/>
                <a:gd name="T25" fmla="*/ 0 h 15"/>
                <a:gd name="T26" fmla="*/ 27 w 117"/>
                <a:gd name="T27" fmla="*/ 2 h 15"/>
                <a:gd name="T28" fmla="*/ 19 w 117"/>
                <a:gd name="T29" fmla="*/ 2 h 15"/>
                <a:gd name="T30" fmla="*/ 11 w 117"/>
                <a:gd name="T31" fmla="*/ 2 h 15"/>
                <a:gd name="T32" fmla="*/ 3 w 117"/>
                <a:gd name="T33" fmla="*/ 2 h 15"/>
                <a:gd name="T34" fmla="*/ 1 w 117"/>
                <a:gd name="T35" fmla="*/ 2 h 15"/>
                <a:gd name="T36" fmla="*/ 0 w 117"/>
                <a:gd name="T37" fmla="*/ 4 h 15"/>
                <a:gd name="T38" fmla="*/ 0 w 117"/>
                <a:gd name="T39" fmla="*/ 7 h 15"/>
                <a:gd name="T40" fmla="*/ 1 w 117"/>
                <a:gd name="T41" fmla="*/ 8 h 15"/>
                <a:gd name="T42" fmla="*/ 7 w 117"/>
                <a:gd name="T43" fmla="*/ 12 h 15"/>
                <a:gd name="T44" fmla="*/ 12 w 117"/>
                <a:gd name="T45" fmla="*/ 13 h 15"/>
                <a:gd name="T46" fmla="*/ 19 w 117"/>
                <a:gd name="T47" fmla="*/ 13 h 15"/>
                <a:gd name="T48" fmla="*/ 25 w 117"/>
                <a:gd name="T49" fmla="*/ 12 h 15"/>
                <a:gd name="T50" fmla="*/ 36 w 117"/>
                <a:gd name="T51" fmla="*/ 10 h 15"/>
                <a:gd name="T52" fmla="*/ 47 w 117"/>
                <a:gd name="T53" fmla="*/ 8 h 15"/>
                <a:gd name="T54" fmla="*/ 58 w 117"/>
                <a:gd name="T55" fmla="*/ 7 h 15"/>
                <a:gd name="T56" fmla="*/ 69 w 117"/>
                <a:gd name="T57" fmla="*/ 7 h 15"/>
                <a:gd name="T58" fmla="*/ 81 w 117"/>
                <a:gd name="T59" fmla="*/ 7 h 15"/>
                <a:gd name="T60" fmla="*/ 90 w 117"/>
                <a:gd name="T61" fmla="*/ 8 h 15"/>
                <a:gd name="T62" fmla="*/ 101 w 117"/>
                <a:gd name="T63" fmla="*/ 12 h 15"/>
                <a:gd name="T64" fmla="*/ 112 w 117"/>
                <a:gd name="T65" fmla="*/ 15 h 15"/>
                <a:gd name="T66" fmla="*/ 116 w 117"/>
                <a:gd name="T67" fmla="*/ 15 h 15"/>
                <a:gd name="T68" fmla="*/ 117 w 117"/>
                <a:gd name="T69" fmla="*/ 15 h 15"/>
                <a:gd name="T70" fmla="*/ 117 w 117"/>
                <a:gd name="T71" fmla="*/ 13 h 15"/>
                <a:gd name="T72" fmla="*/ 114 w 117"/>
                <a:gd name="T73" fmla="*/ 12 h 15"/>
                <a:gd name="T74" fmla="*/ 114 w 117"/>
                <a:gd name="T75" fmla="*/ 12 h 1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7"/>
                <a:gd name="T115" fmla="*/ 0 h 15"/>
                <a:gd name="T116" fmla="*/ 117 w 117"/>
                <a:gd name="T117" fmla="*/ 15 h 1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7" h="15">
                  <a:moveTo>
                    <a:pt x="114" y="12"/>
                  </a:moveTo>
                  <a:lnTo>
                    <a:pt x="108" y="10"/>
                  </a:lnTo>
                  <a:lnTo>
                    <a:pt x="101" y="7"/>
                  </a:lnTo>
                  <a:lnTo>
                    <a:pt x="96" y="5"/>
                  </a:lnTo>
                  <a:lnTo>
                    <a:pt x="90" y="4"/>
                  </a:lnTo>
                  <a:lnTo>
                    <a:pt x="84" y="4"/>
                  </a:lnTo>
                  <a:lnTo>
                    <a:pt x="77" y="2"/>
                  </a:lnTo>
                  <a:lnTo>
                    <a:pt x="71" y="0"/>
                  </a:lnTo>
                  <a:lnTo>
                    <a:pt x="65" y="0"/>
                  </a:lnTo>
                  <a:lnTo>
                    <a:pt x="57" y="0"/>
                  </a:lnTo>
                  <a:lnTo>
                    <a:pt x="49" y="0"/>
                  </a:lnTo>
                  <a:lnTo>
                    <a:pt x="41" y="0"/>
                  </a:lnTo>
                  <a:lnTo>
                    <a:pt x="34" y="0"/>
                  </a:lnTo>
                  <a:lnTo>
                    <a:pt x="27" y="2"/>
                  </a:lnTo>
                  <a:lnTo>
                    <a:pt x="19" y="2"/>
                  </a:lnTo>
                  <a:lnTo>
                    <a:pt x="11" y="2"/>
                  </a:lnTo>
                  <a:lnTo>
                    <a:pt x="3" y="2"/>
                  </a:lnTo>
                  <a:lnTo>
                    <a:pt x="1" y="2"/>
                  </a:lnTo>
                  <a:lnTo>
                    <a:pt x="0" y="4"/>
                  </a:lnTo>
                  <a:lnTo>
                    <a:pt x="0" y="7"/>
                  </a:lnTo>
                  <a:lnTo>
                    <a:pt x="1" y="8"/>
                  </a:lnTo>
                  <a:lnTo>
                    <a:pt x="7" y="12"/>
                  </a:lnTo>
                  <a:lnTo>
                    <a:pt x="12" y="13"/>
                  </a:lnTo>
                  <a:lnTo>
                    <a:pt x="19" y="13"/>
                  </a:lnTo>
                  <a:lnTo>
                    <a:pt x="25" y="12"/>
                  </a:lnTo>
                  <a:lnTo>
                    <a:pt x="36" y="10"/>
                  </a:lnTo>
                  <a:lnTo>
                    <a:pt x="47" y="8"/>
                  </a:lnTo>
                  <a:lnTo>
                    <a:pt x="58" y="7"/>
                  </a:lnTo>
                  <a:lnTo>
                    <a:pt x="69" y="7"/>
                  </a:lnTo>
                  <a:lnTo>
                    <a:pt x="81" y="7"/>
                  </a:lnTo>
                  <a:lnTo>
                    <a:pt x="90" y="8"/>
                  </a:lnTo>
                  <a:lnTo>
                    <a:pt x="101" y="12"/>
                  </a:lnTo>
                  <a:lnTo>
                    <a:pt x="112" y="15"/>
                  </a:lnTo>
                  <a:lnTo>
                    <a:pt x="116" y="15"/>
                  </a:lnTo>
                  <a:lnTo>
                    <a:pt x="117" y="15"/>
                  </a:lnTo>
                  <a:lnTo>
                    <a:pt x="117" y="13"/>
                  </a:lnTo>
                  <a:lnTo>
                    <a:pt x="11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84" name="Freeform 53"/>
            <p:cNvSpPr>
              <a:spLocks/>
            </p:cNvSpPr>
            <p:nvPr/>
          </p:nvSpPr>
          <p:spPr bwMode="auto">
            <a:xfrm>
              <a:off x="5265" y="805"/>
              <a:ext cx="124" cy="40"/>
            </a:xfrm>
            <a:custGeom>
              <a:avLst/>
              <a:gdLst>
                <a:gd name="T0" fmla="*/ 0 w 124"/>
                <a:gd name="T1" fmla="*/ 5 h 40"/>
                <a:gd name="T2" fmla="*/ 11 w 124"/>
                <a:gd name="T3" fmla="*/ 16 h 40"/>
                <a:gd name="T4" fmla="*/ 25 w 124"/>
                <a:gd name="T5" fmla="*/ 25 h 40"/>
                <a:gd name="T6" fmla="*/ 39 w 124"/>
                <a:gd name="T7" fmla="*/ 32 h 40"/>
                <a:gd name="T8" fmla="*/ 55 w 124"/>
                <a:gd name="T9" fmla="*/ 38 h 40"/>
                <a:gd name="T10" fmla="*/ 71 w 124"/>
                <a:gd name="T11" fmla="*/ 40 h 40"/>
                <a:gd name="T12" fmla="*/ 87 w 124"/>
                <a:gd name="T13" fmla="*/ 40 h 40"/>
                <a:gd name="T14" fmla="*/ 103 w 124"/>
                <a:gd name="T15" fmla="*/ 36 h 40"/>
                <a:gd name="T16" fmla="*/ 117 w 124"/>
                <a:gd name="T17" fmla="*/ 29 h 40"/>
                <a:gd name="T18" fmla="*/ 120 w 124"/>
                <a:gd name="T19" fmla="*/ 24 h 40"/>
                <a:gd name="T20" fmla="*/ 124 w 124"/>
                <a:gd name="T21" fmla="*/ 17 h 40"/>
                <a:gd name="T22" fmla="*/ 122 w 124"/>
                <a:gd name="T23" fmla="*/ 13 h 40"/>
                <a:gd name="T24" fmla="*/ 117 w 124"/>
                <a:gd name="T25" fmla="*/ 11 h 40"/>
                <a:gd name="T26" fmla="*/ 109 w 124"/>
                <a:gd name="T27" fmla="*/ 13 h 40"/>
                <a:gd name="T28" fmla="*/ 103 w 124"/>
                <a:gd name="T29" fmla="*/ 14 h 40"/>
                <a:gd name="T30" fmla="*/ 95 w 124"/>
                <a:gd name="T31" fmla="*/ 17 h 40"/>
                <a:gd name="T32" fmla="*/ 87 w 124"/>
                <a:gd name="T33" fmla="*/ 19 h 40"/>
                <a:gd name="T34" fmla="*/ 81 w 124"/>
                <a:gd name="T35" fmla="*/ 21 h 40"/>
                <a:gd name="T36" fmla="*/ 73 w 124"/>
                <a:gd name="T37" fmla="*/ 21 h 40"/>
                <a:gd name="T38" fmla="*/ 65 w 124"/>
                <a:gd name="T39" fmla="*/ 22 h 40"/>
                <a:gd name="T40" fmla="*/ 57 w 124"/>
                <a:gd name="T41" fmla="*/ 22 h 40"/>
                <a:gd name="T42" fmla="*/ 49 w 124"/>
                <a:gd name="T43" fmla="*/ 21 h 40"/>
                <a:gd name="T44" fmla="*/ 43 w 124"/>
                <a:gd name="T45" fmla="*/ 21 h 40"/>
                <a:gd name="T46" fmla="*/ 35 w 124"/>
                <a:gd name="T47" fmla="*/ 17 h 40"/>
                <a:gd name="T48" fmla="*/ 28 w 124"/>
                <a:gd name="T49" fmla="*/ 16 h 40"/>
                <a:gd name="T50" fmla="*/ 22 w 124"/>
                <a:gd name="T51" fmla="*/ 13 h 40"/>
                <a:gd name="T52" fmla="*/ 14 w 124"/>
                <a:gd name="T53" fmla="*/ 8 h 40"/>
                <a:gd name="T54" fmla="*/ 9 w 124"/>
                <a:gd name="T55" fmla="*/ 5 h 40"/>
                <a:gd name="T56" fmla="*/ 3 w 124"/>
                <a:gd name="T57" fmla="*/ 0 h 40"/>
                <a:gd name="T58" fmla="*/ 3 w 124"/>
                <a:gd name="T59" fmla="*/ 0 h 40"/>
                <a:gd name="T60" fmla="*/ 1 w 124"/>
                <a:gd name="T61" fmla="*/ 2 h 40"/>
                <a:gd name="T62" fmla="*/ 0 w 124"/>
                <a:gd name="T63" fmla="*/ 3 h 40"/>
                <a:gd name="T64" fmla="*/ 0 w 124"/>
                <a:gd name="T65" fmla="*/ 5 h 40"/>
                <a:gd name="T66" fmla="*/ 0 w 124"/>
                <a:gd name="T67" fmla="*/ 5 h 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4"/>
                <a:gd name="T103" fmla="*/ 0 h 40"/>
                <a:gd name="T104" fmla="*/ 124 w 124"/>
                <a:gd name="T105" fmla="*/ 40 h 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4" h="40">
                  <a:moveTo>
                    <a:pt x="0" y="5"/>
                  </a:moveTo>
                  <a:lnTo>
                    <a:pt x="11" y="16"/>
                  </a:lnTo>
                  <a:lnTo>
                    <a:pt x="25" y="25"/>
                  </a:lnTo>
                  <a:lnTo>
                    <a:pt x="39" y="32"/>
                  </a:lnTo>
                  <a:lnTo>
                    <a:pt x="55" y="38"/>
                  </a:lnTo>
                  <a:lnTo>
                    <a:pt x="71" y="40"/>
                  </a:lnTo>
                  <a:lnTo>
                    <a:pt x="87" y="40"/>
                  </a:lnTo>
                  <a:lnTo>
                    <a:pt x="103" y="36"/>
                  </a:lnTo>
                  <a:lnTo>
                    <a:pt x="117" y="29"/>
                  </a:lnTo>
                  <a:lnTo>
                    <a:pt x="120" y="24"/>
                  </a:lnTo>
                  <a:lnTo>
                    <a:pt x="124" y="17"/>
                  </a:lnTo>
                  <a:lnTo>
                    <a:pt x="122" y="13"/>
                  </a:lnTo>
                  <a:lnTo>
                    <a:pt x="117" y="11"/>
                  </a:lnTo>
                  <a:lnTo>
                    <a:pt x="109" y="13"/>
                  </a:lnTo>
                  <a:lnTo>
                    <a:pt x="103" y="14"/>
                  </a:lnTo>
                  <a:lnTo>
                    <a:pt x="95" y="17"/>
                  </a:lnTo>
                  <a:lnTo>
                    <a:pt x="87" y="19"/>
                  </a:lnTo>
                  <a:lnTo>
                    <a:pt x="81" y="21"/>
                  </a:lnTo>
                  <a:lnTo>
                    <a:pt x="73" y="21"/>
                  </a:lnTo>
                  <a:lnTo>
                    <a:pt x="65" y="22"/>
                  </a:lnTo>
                  <a:lnTo>
                    <a:pt x="57" y="22"/>
                  </a:lnTo>
                  <a:lnTo>
                    <a:pt x="49" y="21"/>
                  </a:lnTo>
                  <a:lnTo>
                    <a:pt x="43" y="21"/>
                  </a:lnTo>
                  <a:lnTo>
                    <a:pt x="35" y="17"/>
                  </a:lnTo>
                  <a:lnTo>
                    <a:pt x="28" y="16"/>
                  </a:lnTo>
                  <a:lnTo>
                    <a:pt x="22" y="13"/>
                  </a:lnTo>
                  <a:lnTo>
                    <a:pt x="14" y="8"/>
                  </a:lnTo>
                  <a:lnTo>
                    <a:pt x="9" y="5"/>
                  </a:lnTo>
                  <a:lnTo>
                    <a:pt x="3" y="0"/>
                  </a:lnTo>
                  <a:lnTo>
                    <a:pt x="1" y="2"/>
                  </a:lnTo>
                  <a:lnTo>
                    <a:pt x="0" y="3"/>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85" name="Freeform 54"/>
            <p:cNvSpPr>
              <a:spLocks/>
            </p:cNvSpPr>
            <p:nvPr/>
          </p:nvSpPr>
          <p:spPr bwMode="auto">
            <a:xfrm>
              <a:off x="5352" y="829"/>
              <a:ext cx="56" cy="14"/>
            </a:xfrm>
            <a:custGeom>
              <a:avLst/>
              <a:gdLst>
                <a:gd name="T0" fmla="*/ 56 w 56"/>
                <a:gd name="T1" fmla="*/ 0 h 14"/>
                <a:gd name="T2" fmla="*/ 49 w 56"/>
                <a:gd name="T3" fmla="*/ 1 h 14"/>
                <a:gd name="T4" fmla="*/ 45 w 56"/>
                <a:gd name="T5" fmla="*/ 3 h 14"/>
                <a:gd name="T6" fmla="*/ 38 w 56"/>
                <a:gd name="T7" fmla="*/ 5 h 14"/>
                <a:gd name="T8" fmla="*/ 32 w 56"/>
                <a:gd name="T9" fmla="*/ 5 h 14"/>
                <a:gd name="T10" fmla="*/ 25 w 56"/>
                <a:gd name="T11" fmla="*/ 5 h 14"/>
                <a:gd name="T12" fmla="*/ 19 w 56"/>
                <a:gd name="T13" fmla="*/ 1 h 14"/>
                <a:gd name="T14" fmla="*/ 11 w 56"/>
                <a:gd name="T15" fmla="*/ 0 h 14"/>
                <a:gd name="T16" fmla="*/ 5 w 56"/>
                <a:gd name="T17" fmla="*/ 0 h 14"/>
                <a:gd name="T18" fmla="*/ 3 w 56"/>
                <a:gd name="T19" fmla="*/ 0 h 14"/>
                <a:gd name="T20" fmla="*/ 2 w 56"/>
                <a:gd name="T21" fmla="*/ 3 h 14"/>
                <a:gd name="T22" fmla="*/ 0 w 56"/>
                <a:gd name="T23" fmla="*/ 6 h 14"/>
                <a:gd name="T24" fmla="*/ 2 w 56"/>
                <a:gd name="T25" fmla="*/ 9 h 14"/>
                <a:gd name="T26" fmla="*/ 8 w 56"/>
                <a:gd name="T27" fmla="*/ 12 h 14"/>
                <a:gd name="T28" fmla="*/ 14 w 56"/>
                <a:gd name="T29" fmla="*/ 14 h 14"/>
                <a:gd name="T30" fmla="*/ 22 w 56"/>
                <a:gd name="T31" fmla="*/ 14 h 14"/>
                <a:gd name="T32" fmla="*/ 29 w 56"/>
                <a:gd name="T33" fmla="*/ 12 h 14"/>
                <a:gd name="T34" fmla="*/ 37 w 56"/>
                <a:gd name="T35" fmla="*/ 11 h 14"/>
                <a:gd name="T36" fmla="*/ 43 w 56"/>
                <a:gd name="T37" fmla="*/ 9 h 14"/>
                <a:gd name="T38" fmla="*/ 49 w 56"/>
                <a:gd name="T39" fmla="*/ 6 h 14"/>
                <a:gd name="T40" fmla="*/ 54 w 56"/>
                <a:gd name="T41" fmla="*/ 3 h 14"/>
                <a:gd name="T42" fmla="*/ 56 w 56"/>
                <a:gd name="T43" fmla="*/ 1 h 14"/>
                <a:gd name="T44" fmla="*/ 56 w 56"/>
                <a:gd name="T45" fmla="*/ 0 h 14"/>
                <a:gd name="T46" fmla="*/ 56 w 56"/>
                <a:gd name="T47" fmla="*/ 0 h 14"/>
                <a:gd name="T48" fmla="*/ 56 w 56"/>
                <a:gd name="T49" fmla="*/ 0 h 14"/>
                <a:gd name="T50" fmla="*/ 56 w 56"/>
                <a:gd name="T51" fmla="*/ 0 h 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14"/>
                <a:gd name="T80" fmla="*/ 56 w 56"/>
                <a:gd name="T81" fmla="*/ 14 h 1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14">
                  <a:moveTo>
                    <a:pt x="56" y="0"/>
                  </a:moveTo>
                  <a:lnTo>
                    <a:pt x="49" y="1"/>
                  </a:lnTo>
                  <a:lnTo>
                    <a:pt x="45" y="3"/>
                  </a:lnTo>
                  <a:lnTo>
                    <a:pt x="38" y="5"/>
                  </a:lnTo>
                  <a:lnTo>
                    <a:pt x="32" y="5"/>
                  </a:lnTo>
                  <a:lnTo>
                    <a:pt x="25" y="5"/>
                  </a:lnTo>
                  <a:lnTo>
                    <a:pt x="19" y="1"/>
                  </a:lnTo>
                  <a:lnTo>
                    <a:pt x="11" y="0"/>
                  </a:lnTo>
                  <a:lnTo>
                    <a:pt x="5" y="0"/>
                  </a:lnTo>
                  <a:lnTo>
                    <a:pt x="3" y="0"/>
                  </a:lnTo>
                  <a:lnTo>
                    <a:pt x="2" y="3"/>
                  </a:lnTo>
                  <a:lnTo>
                    <a:pt x="0" y="6"/>
                  </a:lnTo>
                  <a:lnTo>
                    <a:pt x="2" y="9"/>
                  </a:lnTo>
                  <a:lnTo>
                    <a:pt x="8" y="12"/>
                  </a:lnTo>
                  <a:lnTo>
                    <a:pt x="14" y="14"/>
                  </a:lnTo>
                  <a:lnTo>
                    <a:pt x="22" y="14"/>
                  </a:lnTo>
                  <a:lnTo>
                    <a:pt x="29" y="12"/>
                  </a:lnTo>
                  <a:lnTo>
                    <a:pt x="37" y="11"/>
                  </a:lnTo>
                  <a:lnTo>
                    <a:pt x="43" y="9"/>
                  </a:lnTo>
                  <a:lnTo>
                    <a:pt x="49" y="6"/>
                  </a:lnTo>
                  <a:lnTo>
                    <a:pt x="54" y="3"/>
                  </a:lnTo>
                  <a:lnTo>
                    <a:pt x="56" y="1"/>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86" name="Freeform 55"/>
            <p:cNvSpPr>
              <a:spLocks/>
            </p:cNvSpPr>
            <p:nvPr/>
          </p:nvSpPr>
          <p:spPr bwMode="auto">
            <a:xfrm>
              <a:off x="5128" y="455"/>
              <a:ext cx="392" cy="482"/>
            </a:xfrm>
            <a:custGeom>
              <a:avLst/>
              <a:gdLst>
                <a:gd name="T0" fmla="*/ 2 w 392"/>
                <a:gd name="T1" fmla="*/ 100 h 482"/>
                <a:gd name="T2" fmla="*/ 8 w 392"/>
                <a:gd name="T3" fmla="*/ 61 h 482"/>
                <a:gd name="T4" fmla="*/ 30 w 392"/>
                <a:gd name="T5" fmla="*/ 29 h 482"/>
                <a:gd name="T6" fmla="*/ 65 w 392"/>
                <a:gd name="T7" fmla="*/ 12 h 482"/>
                <a:gd name="T8" fmla="*/ 106 w 392"/>
                <a:gd name="T9" fmla="*/ 10 h 482"/>
                <a:gd name="T10" fmla="*/ 143 w 392"/>
                <a:gd name="T11" fmla="*/ 24 h 482"/>
                <a:gd name="T12" fmla="*/ 173 w 392"/>
                <a:gd name="T13" fmla="*/ 48 h 482"/>
                <a:gd name="T14" fmla="*/ 197 w 392"/>
                <a:gd name="T15" fmla="*/ 78 h 482"/>
                <a:gd name="T16" fmla="*/ 218 w 392"/>
                <a:gd name="T17" fmla="*/ 140 h 482"/>
                <a:gd name="T18" fmla="*/ 227 w 392"/>
                <a:gd name="T19" fmla="*/ 237 h 482"/>
                <a:gd name="T20" fmla="*/ 238 w 392"/>
                <a:gd name="T21" fmla="*/ 312 h 482"/>
                <a:gd name="T22" fmla="*/ 262 w 392"/>
                <a:gd name="T23" fmla="*/ 385 h 482"/>
                <a:gd name="T24" fmla="*/ 303 w 392"/>
                <a:gd name="T25" fmla="*/ 453 h 482"/>
                <a:gd name="T26" fmla="*/ 359 w 392"/>
                <a:gd name="T27" fmla="*/ 482 h 482"/>
                <a:gd name="T28" fmla="*/ 392 w 392"/>
                <a:gd name="T29" fmla="*/ 471 h 482"/>
                <a:gd name="T30" fmla="*/ 391 w 392"/>
                <a:gd name="T31" fmla="*/ 466 h 482"/>
                <a:gd name="T32" fmla="*/ 356 w 392"/>
                <a:gd name="T33" fmla="*/ 474 h 482"/>
                <a:gd name="T34" fmla="*/ 300 w 392"/>
                <a:gd name="T35" fmla="*/ 445 h 482"/>
                <a:gd name="T36" fmla="*/ 262 w 392"/>
                <a:gd name="T37" fmla="*/ 380 h 482"/>
                <a:gd name="T38" fmla="*/ 240 w 392"/>
                <a:gd name="T39" fmla="*/ 307 h 482"/>
                <a:gd name="T40" fmla="*/ 230 w 392"/>
                <a:gd name="T41" fmla="*/ 229 h 482"/>
                <a:gd name="T42" fmla="*/ 219 w 392"/>
                <a:gd name="T43" fmla="*/ 132 h 482"/>
                <a:gd name="T44" fmla="*/ 197 w 392"/>
                <a:gd name="T45" fmla="*/ 70 h 482"/>
                <a:gd name="T46" fmla="*/ 175 w 392"/>
                <a:gd name="T47" fmla="*/ 42 h 482"/>
                <a:gd name="T48" fmla="*/ 146 w 392"/>
                <a:gd name="T49" fmla="*/ 21 h 482"/>
                <a:gd name="T50" fmla="*/ 114 w 392"/>
                <a:gd name="T51" fmla="*/ 7 h 482"/>
                <a:gd name="T52" fmla="*/ 72 w 392"/>
                <a:gd name="T53" fmla="*/ 0 h 482"/>
                <a:gd name="T54" fmla="*/ 32 w 392"/>
                <a:gd name="T55" fmla="*/ 18 h 482"/>
                <a:gd name="T56" fmla="*/ 8 w 392"/>
                <a:gd name="T57" fmla="*/ 54 h 482"/>
                <a:gd name="T58" fmla="*/ 0 w 392"/>
                <a:gd name="T59" fmla="*/ 99 h 482"/>
                <a:gd name="T60" fmla="*/ 5 w 392"/>
                <a:gd name="T61" fmla="*/ 123 h 482"/>
                <a:gd name="T62" fmla="*/ 6 w 392"/>
                <a:gd name="T63" fmla="*/ 123 h 482"/>
                <a:gd name="T64" fmla="*/ 6 w 392"/>
                <a:gd name="T65" fmla="*/ 123 h 4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2"/>
                <a:gd name="T100" fmla="*/ 0 h 482"/>
                <a:gd name="T101" fmla="*/ 392 w 392"/>
                <a:gd name="T102" fmla="*/ 482 h 4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2" h="482">
                  <a:moveTo>
                    <a:pt x="6" y="123"/>
                  </a:moveTo>
                  <a:lnTo>
                    <a:pt x="2" y="100"/>
                  </a:lnTo>
                  <a:lnTo>
                    <a:pt x="3" y="80"/>
                  </a:lnTo>
                  <a:lnTo>
                    <a:pt x="8" y="61"/>
                  </a:lnTo>
                  <a:lnTo>
                    <a:pt x="17" y="43"/>
                  </a:lnTo>
                  <a:lnTo>
                    <a:pt x="30" y="29"/>
                  </a:lnTo>
                  <a:lnTo>
                    <a:pt x="46" y="18"/>
                  </a:lnTo>
                  <a:lnTo>
                    <a:pt x="65" y="12"/>
                  </a:lnTo>
                  <a:lnTo>
                    <a:pt x="87" y="8"/>
                  </a:lnTo>
                  <a:lnTo>
                    <a:pt x="106" y="10"/>
                  </a:lnTo>
                  <a:lnTo>
                    <a:pt x="126" y="16"/>
                  </a:lnTo>
                  <a:lnTo>
                    <a:pt x="143" y="24"/>
                  </a:lnTo>
                  <a:lnTo>
                    <a:pt x="159" y="35"/>
                  </a:lnTo>
                  <a:lnTo>
                    <a:pt x="173" y="48"/>
                  </a:lnTo>
                  <a:lnTo>
                    <a:pt x="186" y="62"/>
                  </a:lnTo>
                  <a:lnTo>
                    <a:pt x="197" y="78"/>
                  </a:lnTo>
                  <a:lnTo>
                    <a:pt x="205" y="94"/>
                  </a:lnTo>
                  <a:lnTo>
                    <a:pt x="218" y="140"/>
                  </a:lnTo>
                  <a:lnTo>
                    <a:pt x="224" y="188"/>
                  </a:lnTo>
                  <a:lnTo>
                    <a:pt x="227" y="237"/>
                  </a:lnTo>
                  <a:lnTo>
                    <a:pt x="232" y="285"/>
                  </a:lnTo>
                  <a:lnTo>
                    <a:pt x="238" y="312"/>
                  </a:lnTo>
                  <a:lnTo>
                    <a:pt x="248" y="348"/>
                  </a:lnTo>
                  <a:lnTo>
                    <a:pt x="262" y="385"/>
                  </a:lnTo>
                  <a:lnTo>
                    <a:pt x="281" y="423"/>
                  </a:lnTo>
                  <a:lnTo>
                    <a:pt x="303" y="453"/>
                  </a:lnTo>
                  <a:lnTo>
                    <a:pt x="329" y="475"/>
                  </a:lnTo>
                  <a:lnTo>
                    <a:pt x="359" y="482"/>
                  </a:lnTo>
                  <a:lnTo>
                    <a:pt x="392" y="471"/>
                  </a:lnTo>
                  <a:lnTo>
                    <a:pt x="392" y="467"/>
                  </a:lnTo>
                  <a:lnTo>
                    <a:pt x="391" y="466"/>
                  </a:lnTo>
                  <a:lnTo>
                    <a:pt x="356" y="474"/>
                  </a:lnTo>
                  <a:lnTo>
                    <a:pt x="326" y="466"/>
                  </a:lnTo>
                  <a:lnTo>
                    <a:pt x="300" y="445"/>
                  </a:lnTo>
                  <a:lnTo>
                    <a:pt x="280" y="417"/>
                  </a:lnTo>
                  <a:lnTo>
                    <a:pt x="262" y="380"/>
                  </a:lnTo>
                  <a:lnTo>
                    <a:pt x="249" y="344"/>
                  </a:lnTo>
                  <a:lnTo>
                    <a:pt x="240" y="307"/>
                  </a:lnTo>
                  <a:lnTo>
                    <a:pt x="235" y="277"/>
                  </a:lnTo>
                  <a:lnTo>
                    <a:pt x="230" y="229"/>
                  </a:lnTo>
                  <a:lnTo>
                    <a:pt x="226" y="180"/>
                  </a:lnTo>
                  <a:lnTo>
                    <a:pt x="219" y="132"/>
                  </a:lnTo>
                  <a:lnTo>
                    <a:pt x="205" y="86"/>
                  </a:lnTo>
                  <a:lnTo>
                    <a:pt x="197" y="70"/>
                  </a:lnTo>
                  <a:lnTo>
                    <a:pt x="187" y="54"/>
                  </a:lnTo>
                  <a:lnTo>
                    <a:pt x="175" y="42"/>
                  </a:lnTo>
                  <a:lnTo>
                    <a:pt x="162" y="31"/>
                  </a:lnTo>
                  <a:lnTo>
                    <a:pt x="146" y="21"/>
                  </a:lnTo>
                  <a:lnTo>
                    <a:pt x="130" y="13"/>
                  </a:lnTo>
                  <a:lnTo>
                    <a:pt x="114" y="7"/>
                  </a:lnTo>
                  <a:lnTo>
                    <a:pt x="97" y="2"/>
                  </a:lnTo>
                  <a:lnTo>
                    <a:pt x="72" y="0"/>
                  </a:lnTo>
                  <a:lnTo>
                    <a:pt x="49" y="7"/>
                  </a:lnTo>
                  <a:lnTo>
                    <a:pt x="32" y="18"/>
                  </a:lnTo>
                  <a:lnTo>
                    <a:pt x="17" y="34"/>
                  </a:lnTo>
                  <a:lnTo>
                    <a:pt x="8" y="54"/>
                  </a:lnTo>
                  <a:lnTo>
                    <a:pt x="2" y="75"/>
                  </a:lnTo>
                  <a:lnTo>
                    <a:pt x="0" y="99"/>
                  </a:lnTo>
                  <a:lnTo>
                    <a:pt x="5" y="121"/>
                  </a:lnTo>
                  <a:lnTo>
                    <a:pt x="5" y="123"/>
                  </a:lnTo>
                  <a:lnTo>
                    <a:pt x="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87" name="Freeform 56"/>
            <p:cNvSpPr>
              <a:spLocks/>
            </p:cNvSpPr>
            <p:nvPr/>
          </p:nvSpPr>
          <p:spPr bwMode="auto">
            <a:xfrm>
              <a:off x="5188" y="522"/>
              <a:ext cx="380" cy="539"/>
            </a:xfrm>
            <a:custGeom>
              <a:avLst/>
              <a:gdLst>
                <a:gd name="T0" fmla="*/ 21 w 380"/>
                <a:gd name="T1" fmla="*/ 13 h 539"/>
                <a:gd name="T2" fmla="*/ 54 w 380"/>
                <a:gd name="T3" fmla="*/ 11 h 539"/>
                <a:gd name="T4" fmla="*/ 83 w 380"/>
                <a:gd name="T5" fmla="*/ 46 h 539"/>
                <a:gd name="T6" fmla="*/ 108 w 380"/>
                <a:gd name="T7" fmla="*/ 89 h 539"/>
                <a:gd name="T8" fmla="*/ 132 w 380"/>
                <a:gd name="T9" fmla="*/ 138 h 539"/>
                <a:gd name="T10" fmla="*/ 153 w 380"/>
                <a:gd name="T11" fmla="*/ 202 h 539"/>
                <a:gd name="T12" fmla="*/ 169 w 380"/>
                <a:gd name="T13" fmla="*/ 267 h 539"/>
                <a:gd name="T14" fmla="*/ 182 w 380"/>
                <a:gd name="T15" fmla="*/ 332 h 539"/>
                <a:gd name="T16" fmla="*/ 196 w 380"/>
                <a:gd name="T17" fmla="*/ 385 h 539"/>
                <a:gd name="T18" fmla="*/ 210 w 380"/>
                <a:gd name="T19" fmla="*/ 426 h 539"/>
                <a:gd name="T20" fmla="*/ 229 w 380"/>
                <a:gd name="T21" fmla="*/ 464 h 539"/>
                <a:gd name="T22" fmla="*/ 255 w 380"/>
                <a:gd name="T23" fmla="*/ 499 h 539"/>
                <a:gd name="T24" fmla="*/ 283 w 380"/>
                <a:gd name="T25" fmla="*/ 526 h 539"/>
                <a:gd name="T26" fmla="*/ 315 w 380"/>
                <a:gd name="T27" fmla="*/ 539 h 539"/>
                <a:gd name="T28" fmla="*/ 345 w 380"/>
                <a:gd name="T29" fmla="*/ 537 h 539"/>
                <a:gd name="T30" fmla="*/ 371 w 380"/>
                <a:gd name="T31" fmla="*/ 518 h 539"/>
                <a:gd name="T32" fmla="*/ 380 w 380"/>
                <a:gd name="T33" fmla="*/ 494 h 539"/>
                <a:gd name="T34" fmla="*/ 369 w 380"/>
                <a:gd name="T35" fmla="*/ 483 h 539"/>
                <a:gd name="T36" fmla="*/ 352 w 380"/>
                <a:gd name="T37" fmla="*/ 507 h 539"/>
                <a:gd name="T38" fmla="*/ 318 w 380"/>
                <a:gd name="T39" fmla="*/ 520 h 539"/>
                <a:gd name="T40" fmla="*/ 282 w 380"/>
                <a:gd name="T41" fmla="*/ 505 h 539"/>
                <a:gd name="T42" fmla="*/ 250 w 380"/>
                <a:gd name="T43" fmla="*/ 475 h 539"/>
                <a:gd name="T44" fmla="*/ 229 w 380"/>
                <a:gd name="T45" fmla="*/ 443 h 539"/>
                <a:gd name="T46" fmla="*/ 215 w 380"/>
                <a:gd name="T47" fmla="*/ 412 h 539"/>
                <a:gd name="T48" fmla="*/ 204 w 380"/>
                <a:gd name="T49" fmla="*/ 377 h 539"/>
                <a:gd name="T50" fmla="*/ 196 w 380"/>
                <a:gd name="T51" fmla="*/ 343 h 539"/>
                <a:gd name="T52" fmla="*/ 185 w 380"/>
                <a:gd name="T53" fmla="*/ 299 h 539"/>
                <a:gd name="T54" fmla="*/ 172 w 380"/>
                <a:gd name="T55" fmla="*/ 245 h 539"/>
                <a:gd name="T56" fmla="*/ 158 w 380"/>
                <a:gd name="T57" fmla="*/ 191 h 539"/>
                <a:gd name="T58" fmla="*/ 140 w 380"/>
                <a:gd name="T59" fmla="*/ 138 h 539"/>
                <a:gd name="T60" fmla="*/ 118 w 380"/>
                <a:gd name="T61" fmla="*/ 94 h 539"/>
                <a:gd name="T62" fmla="*/ 89 w 380"/>
                <a:gd name="T63" fmla="*/ 45 h 539"/>
                <a:gd name="T64" fmla="*/ 56 w 380"/>
                <a:gd name="T65" fmla="*/ 6 h 539"/>
                <a:gd name="T66" fmla="*/ 18 w 380"/>
                <a:gd name="T67" fmla="*/ 6 h 539"/>
                <a:gd name="T68" fmla="*/ 0 w 380"/>
                <a:gd name="T69" fmla="*/ 32 h 539"/>
                <a:gd name="T70" fmla="*/ 2 w 380"/>
                <a:gd name="T71" fmla="*/ 33 h 539"/>
                <a:gd name="T72" fmla="*/ 4 w 380"/>
                <a:gd name="T73" fmla="*/ 33 h 53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80"/>
                <a:gd name="T112" fmla="*/ 0 h 539"/>
                <a:gd name="T113" fmla="*/ 380 w 380"/>
                <a:gd name="T114" fmla="*/ 539 h 53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80" h="539">
                  <a:moveTo>
                    <a:pt x="4" y="33"/>
                  </a:moveTo>
                  <a:lnTo>
                    <a:pt x="21" y="13"/>
                  </a:lnTo>
                  <a:lnTo>
                    <a:pt x="37" y="6"/>
                  </a:lnTo>
                  <a:lnTo>
                    <a:pt x="54" y="11"/>
                  </a:lnTo>
                  <a:lnTo>
                    <a:pt x="69" y="26"/>
                  </a:lnTo>
                  <a:lnTo>
                    <a:pt x="83" y="46"/>
                  </a:lnTo>
                  <a:lnTo>
                    <a:pt x="97" y="68"/>
                  </a:lnTo>
                  <a:lnTo>
                    <a:pt x="108" y="89"/>
                  </a:lnTo>
                  <a:lnTo>
                    <a:pt x="118" y="108"/>
                  </a:lnTo>
                  <a:lnTo>
                    <a:pt x="132" y="138"/>
                  </a:lnTo>
                  <a:lnTo>
                    <a:pt x="143" y="170"/>
                  </a:lnTo>
                  <a:lnTo>
                    <a:pt x="153" y="202"/>
                  </a:lnTo>
                  <a:lnTo>
                    <a:pt x="161" y="234"/>
                  </a:lnTo>
                  <a:lnTo>
                    <a:pt x="169" y="267"/>
                  </a:lnTo>
                  <a:lnTo>
                    <a:pt x="175" y="300"/>
                  </a:lnTo>
                  <a:lnTo>
                    <a:pt x="182" y="332"/>
                  </a:lnTo>
                  <a:lnTo>
                    <a:pt x="189" y="366"/>
                  </a:lnTo>
                  <a:lnTo>
                    <a:pt x="196" y="385"/>
                  </a:lnTo>
                  <a:lnTo>
                    <a:pt x="202" y="405"/>
                  </a:lnTo>
                  <a:lnTo>
                    <a:pt x="210" y="426"/>
                  </a:lnTo>
                  <a:lnTo>
                    <a:pt x="220" y="445"/>
                  </a:lnTo>
                  <a:lnTo>
                    <a:pt x="229" y="464"/>
                  </a:lnTo>
                  <a:lnTo>
                    <a:pt x="240" y="482"/>
                  </a:lnTo>
                  <a:lnTo>
                    <a:pt x="255" y="499"/>
                  </a:lnTo>
                  <a:lnTo>
                    <a:pt x="269" y="515"/>
                  </a:lnTo>
                  <a:lnTo>
                    <a:pt x="283" y="526"/>
                  </a:lnTo>
                  <a:lnTo>
                    <a:pt x="299" y="534"/>
                  </a:lnTo>
                  <a:lnTo>
                    <a:pt x="315" y="539"/>
                  </a:lnTo>
                  <a:lnTo>
                    <a:pt x="331" y="539"/>
                  </a:lnTo>
                  <a:lnTo>
                    <a:pt x="345" y="537"/>
                  </a:lnTo>
                  <a:lnTo>
                    <a:pt x="359" y="529"/>
                  </a:lnTo>
                  <a:lnTo>
                    <a:pt x="371" y="518"/>
                  </a:lnTo>
                  <a:lnTo>
                    <a:pt x="380" y="502"/>
                  </a:lnTo>
                  <a:lnTo>
                    <a:pt x="380" y="494"/>
                  </a:lnTo>
                  <a:lnTo>
                    <a:pt x="375" y="488"/>
                  </a:lnTo>
                  <a:lnTo>
                    <a:pt x="369" y="483"/>
                  </a:lnTo>
                  <a:lnTo>
                    <a:pt x="364" y="486"/>
                  </a:lnTo>
                  <a:lnTo>
                    <a:pt x="352" y="507"/>
                  </a:lnTo>
                  <a:lnTo>
                    <a:pt x="336" y="516"/>
                  </a:lnTo>
                  <a:lnTo>
                    <a:pt x="318" y="520"/>
                  </a:lnTo>
                  <a:lnTo>
                    <a:pt x="301" y="515"/>
                  </a:lnTo>
                  <a:lnTo>
                    <a:pt x="282" y="505"/>
                  </a:lnTo>
                  <a:lnTo>
                    <a:pt x="266" y="491"/>
                  </a:lnTo>
                  <a:lnTo>
                    <a:pt x="250" y="475"/>
                  </a:lnTo>
                  <a:lnTo>
                    <a:pt x="239" y="459"/>
                  </a:lnTo>
                  <a:lnTo>
                    <a:pt x="229" y="443"/>
                  </a:lnTo>
                  <a:lnTo>
                    <a:pt x="223" y="427"/>
                  </a:lnTo>
                  <a:lnTo>
                    <a:pt x="215" y="412"/>
                  </a:lnTo>
                  <a:lnTo>
                    <a:pt x="210" y="394"/>
                  </a:lnTo>
                  <a:lnTo>
                    <a:pt x="204" y="377"/>
                  </a:lnTo>
                  <a:lnTo>
                    <a:pt x="199" y="361"/>
                  </a:lnTo>
                  <a:lnTo>
                    <a:pt x="196" y="343"/>
                  </a:lnTo>
                  <a:lnTo>
                    <a:pt x="191" y="326"/>
                  </a:lnTo>
                  <a:lnTo>
                    <a:pt x="185" y="299"/>
                  </a:lnTo>
                  <a:lnTo>
                    <a:pt x="178" y="272"/>
                  </a:lnTo>
                  <a:lnTo>
                    <a:pt x="172" y="245"/>
                  </a:lnTo>
                  <a:lnTo>
                    <a:pt x="166" y="218"/>
                  </a:lnTo>
                  <a:lnTo>
                    <a:pt x="158" y="191"/>
                  </a:lnTo>
                  <a:lnTo>
                    <a:pt x="150" y="165"/>
                  </a:lnTo>
                  <a:lnTo>
                    <a:pt x="140" y="138"/>
                  </a:lnTo>
                  <a:lnTo>
                    <a:pt x="127" y="113"/>
                  </a:lnTo>
                  <a:lnTo>
                    <a:pt x="118" y="94"/>
                  </a:lnTo>
                  <a:lnTo>
                    <a:pt x="105" y="70"/>
                  </a:lnTo>
                  <a:lnTo>
                    <a:pt x="89" y="45"/>
                  </a:lnTo>
                  <a:lnTo>
                    <a:pt x="73" y="22"/>
                  </a:lnTo>
                  <a:lnTo>
                    <a:pt x="56" y="6"/>
                  </a:lnTo>
                  <a:lnTo>
                    <a:pt x="37" y="0"/>
                  </a:lnTo>
                  <a:lnTo>
                    <a:pt x="18" y="6"/>
                  </a:lnTo>
                  <a:lnTo>
                    <a:pt x="0" y="30"/>
                  </a:lnTo>
                  <a:lnTo>
                    <a:pt x="0" y="32"/>
                  </a:lnTo>
                  <a:lnTo>
                    <a:pt x="2" y="32"/>
                  </a:lnTo>
                  <a:lnTo>
                    <a:pt x="2" y="33"/>
                  </a:lnTo>
                  <a:lnTo>
                    <a:pt x="4"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88" name="Freeform 57"/>
            <p:cNvSpPr>
              <a:spLocks/>
            </p:cNvSpPr>
            <p:nvPr/>
          </p:nvSpPr>
          <p:spPr bwMode="auto">
            <a:xfrm>
              <a:off x="5080" y="501"/>
              <a:ext cx="73" cy="153"/>
            </a:xfrm>
            <a:custGeom>
              <a:avLst/>
              <a:gdLst>
                <a:gd name="T0" fmla="*/ 73 w 73"/>
                <a:gd name="T1" fmla="*/ 23 h 153"/>
                <a:gd name="T2" fmla="*/ 65 w 73"/>
                <a:gd name="T3" fmla="*/ 13 h 153"/>
                <a:gd name="T4" fmla="*/ 56 w 73"/>
                <a:gd name="T5" fmla="*/ 7 h 153"/>
                <a:gd name="T6" fmla="*/ 48 w 73"/>
                <a:gd name="T7" fmla="*/ 2 h 153"/>
                <a:gd name="T8" fmla="*/ 38 w 73"/>
                <a:gd name="T9" fmla="*/ 0 h 153"/>
                <a:gd name="T10" fmla="*/ 31 w 73"/>
                <a:gd name="T11" fmla="*/ 2 h 153"/>
                <a:gd name="T12" fmla="*/ 23 w 73"/>
                <a:gd name="T13" fmla="*/ 7 h 153"/>
                <a:gd name="T14" fmla="*/ 15 w 73"/>
                <a:gd name="T15" fmla="*/ 15 h 153"/>
                <a:gd name="T16" fmla="*/ 8 w 73"/>
                <a:gd name="T17" fmla="*/ 26 h 153"/>
                <a:gd name="T18" fmla="*/ 0 w 73"/>
                <a:gd name="T19" fmla="*/ 58 h 153"/>
                <a:gd name="T20" fmla="*/ 2 w 73"/>
                <a:gd name="T21" fmla="*/ 91 h 153"/>
                <a:gd name="T22" fmla="*/ 13 w 73"/>
                <a:gd name="T23" fmla="*/ 123 h 153"/>
                <a:gd name="T24" fmla="*/ 29 w 73"/>
                <a:gd name="T25" fmla="*/ 153 h 153"/>
                <a:gd name="T26" fmla="*/ 29 w 73"/>
                <a:gd name="T27" fmla="*/ 153 h 153"/>
                <a:gd name="T28" fmla="*/ 31 w 73"/>
                <a:gd name="T29" fmla="*/ 151 h 153"/>
                <a:gd name="T30" fmla="*/ 32 w 73"/>
                <a:gd name="T31" fmla="*/ 148 h 153"/>
                <a:gd name="T32" fmla="*/ 32 w 73"/>
                <a:gd name="T33" fmla="*/ 147 h 153"/>
                <a:gd name="T34" fmla="*/ 24 w 73"/>
                <a:gd name="T35" fmla="*/ 129 h 153"/>
                <a:gd name="T36" fmla="*/ 16 w 73"/>
                <a:gd name="T37" fmla="*/ 112 h 153"/>
                <a:gd name="T38" fmla="*/ 10 w 73"/>
                <a:gd name="T39" fmla="*/ 93 h 153"/>
                <a:gd name="T40" fmla="*/ 5 w 73"/>
                <a:gd name="T41" fmla="*/ 74 h 153"/>
                <a:gd name="T42" fmla="*/ 5 w 73"/>
                <a:gd name="T43" fmla="*/ 51 h 153"/>
                <a:gd name="T44" fmla="*/ 11 w 73"/>
                <a:gd name="T45" fmla="*/ 27 h 153"/>
                <a:gd name="T46" fmla="*/ 24 w 73"/>
                <a:gd name="T47" fmla="*/ 8 h 153"/>
                <a:gd name="T48" fmla="*/ 45 w 73"/>
                <a:gd name="T49" fmla="*/ 4 h 153"/>
                <a:gd name="T50" fmla="*/ 53 w 73"/>
                <a:gd name="T51" fmla="*/ 7 h 153"/>
                <a:gd name="T52" fmla="*/ 59 w 73"/>
                <a:gd name="T53" fmla="*/ 13 h 153"/>
                <a:gd name="T54" fmla="*/ 67 w 73"/>
                <a:gd name="T55" fmla="*/ 20 h 153"/>
                <a:gd name="T56" fmla="*/ 72 w 73"/>
                <a:gd name="T57" fmla="*/ 24 h 153"/>
                <a:gd name="T58" fmla="*/ 72 w 73"/>
                <a:gd name="T59" fmla="*/ 24 h 153"/>
                <a:gd name="T60" fmla="*/ 73 w 73"/>
                <a:gd name="T61" fmla="*/ 24 h 153"/>
                <a:gd name="T62" fmla="*/ 73 w 73"/>
                <a:gd name="T63" fmla="*/ 23 h 153"/>
                <a:gd name="T64" fmla="*/ 73 w 73"/>
                <a:gd name="T65" fmla="*/ 23 h 153"/>
                <a:gd name="T66" fmla="*/ 73 w 73"/>
                <a:gd name="T67" fmla="*/ 23 h 15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3"/>
                <a:gd name="T103" fmla="*/ 0 h 153"/>
                <a:gd name="T104" fmla="*/ 73 w 73"/>
                <a:gd name="T105" fmla="*/ 153 h 15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3" h="153">
                  <a:moveTo>
                    <a:pt x="73" y="23"/>
                  </a:moveTo>
                  <a:lnTo>
                    <a:pt x="65" y="13"/>
                  </a:lnTo>
                  <a:lnTo>
                    <a:pt x="56" y="7"/>
                  </a:lnTo>
                  <a:lnTo>
                    <a:pt x="48" y="2"/>
                  </a:lnTo>
                  <a:lnTo>
                    <a:pt x="38" y="0"/>
                  </a:lnTo>
                  <a:lnTo>
                    <a:pt x="31" y="2"/>
                  </a:lnTo>
                  <a:lnTo>
                    <a:pt x="23" y="7"/>
                  </a:lnTo>
                  <a:lnTo>
                    <a:pt x="15" y="15"/>
                  </a:lnTo>
                  <a:lnTo>
                    <a:pt x="8" y="26"/>
                  </a:lnTo>
                  <a:lnTo>
                    <a:pt x="0" y="58"/>
                  </a:lnTo>
                  <a:lnTo>
                    <a:pt x="2" y="91"/>
                  </a:lnTo>
                  <a:lnTo>
                    <a:pt x="13" y="123"/>
                  </a:lnTo>
                  <a:lnTo>
                    <a:pt x="29" y="153"/>
                  </a:lnTo>
                  <a:lnTo>
                    <a:pt x="31" y="151"/>
                  </a:lnTo>
                  <a:lnTo>
                    <a:pt x="32" y="148"/>
                  </a:lnTo>
                  <a:lnTo>
                    <a:pt x="32" y="147"/>
                  </a:lnTo>
                  <a:lnTo>
                    <a:pt x="24" y="129"/>
                  </a:lnTo>
                  <a:lnTo>
                    <a:pt x="16" y="112"/>
                  </a:lnTo>
                  <a:lnTo>
                    <a:pt x="10" y="93"/>
                  </a:lnTo>
                  <a:lnTo>
                    <a:pt x="5" y="74"/>
                  </a:lnTo>
                  <a:lnTo>
                    <a:pt x="5" y="51"/>
                  </a:lnTo>
                  <a:lnTo>
                    <a:pt x="11" y="27"/>
                  </a:lnTo>
                  <a:lnTo>
                    <a:pt x="24" y="8"/>
                  </a:lnTo>
                  <a:lnTo>
                    <a:pt x="45" y="4"/>
                  </a:lnTo>
                  <a:lnTo>
                    <a:pt x="53" y="7"/>
                  </a:lnTo>
                  <a:lnTo>
                    <a:pt x="59" y="13"/>
                  </a:lnTo>
                  <a:lnTo>
                    <a:pt x="67" y="20"/>
                  </a:lnTo>
                  <a:lnTo>
                    <a:pt x="72" y="24"/>
                  </a:lnTo>
                  <a:lnTo>
                    <a:pt x="73" y="24"/>
                  </a:lnTo>
                  <a:lnTo>
                    <a:pt x="73"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89" name="Freeform 58"/>
            <p:cNvSpPr>
              <a:spLocks/>
            </p:cNvSpPr>
            <p:nvPr/>
          </p:nvSpPr>
          <p:spPr bwMode="auto">
            <a:xfrm>
              <a:off x="5263" y="449"/>
              <a:ext cx="453" cy="740"/>
            </a:xfrm>
            <a:custGeom>
              <a:avLst/>
              <a:gdLst>
                <a:gd name="T0" fmla="*/ 18 w 453"/>
                <a:gd name="T1" fmla="*/ 18 h 740"/>
                <a:gd name="T2" fmla="*/ 51 w 453"/>
                <a:gd name="T3" fmla="*/ 13 h 740"/>
                <a:gd name="T4" fmla="*/ 86 w 453"/>
                <a:gd name="T5" fmla="*/ 10 h 740"/>
                <a:gd name="T6" fmla="*/ 121 w 453"/>
                <a:gd name="T7" fmla="*/ 11 h 740"/>
                <a:gd name="T8" fmla="*/ 156 w 453"/>
                <a:gd name="T9" fmla="*/ 14 h 740"/>
                <a:gd name="T10" fmla="*/ 191 w 453"/>
                <a:gd name="T11" fmla="*/ 22 h 740"/>
                <a:gd name="T12" fmla="*/ 226 w 453"/>
                <a:gd name="T13" fmla="*/ 32 h 740"/>
                <a:gd name="T14" fmla="*/ 257 w 453"/>
                <a:gd name="T15" fmla="*/ 43 h 740"/>
                <a:gd name="T16" fmla="*/ 302 w 453"/>
                <a:gd name="T17" fmla="*/ 67 h 740"/>
                <a:gd name="T18" fmla="*/ 348 w 453"/>
                <a:gd name="T19" fmla="*/ 113 h 740"/>
                <a:gd name="T20" fmla="*/ 378 w 453"/>
                <a:gd name="T21" fmla="*/ 172 h 740"/>
                <a:gd name="T22" fmla="*/ 393 w 453"/>
                <a:gd name="T23" fmla="*/ 238 h 740"/>
                <a:gd name="T24" fmla="*/ 396 w 453"/>
                <a:gd name="T25" fmla="*/ 337 h 740"/>
                <a:gd name="T26" fmla="*/ 404 w 453"/>
                <a:gd name="T27" fmla="*/ 464 h 740"/>
                <a:gd name="T28" fmla="*/ 429 w 453"/>
                <a:gd name="T29" fmla="*/ 548 h 740"/>
                <a:gd name="T30" fmla="*/ 443 w 453"/>
                <a:gd name="T31" fmla="*/ 594 h 740"/>
                <a:gd name="T32" fmla="*/ 448 w 453"/>
                <a:gd name="T33" fmla="*/ 640 h 740"/>
                <a:gd name="T34" fmla="*/ 434 w 453"/>
                <a:gd name="T35" fmla="*/ 683 h 740"/>
                <a:gd name="T36" fmla="*/ 408 w 453"/>
                <a:gd name="T37" fmla="*/ 709 h 740"/>
                <a:gd name="T38" fmla="*/ 380 w 453"/>
                <a:gd name="T39" fmla="*/ 718 h 740"/>
                <a:gd name="T40" fmla="*/ 350 w 453"/>
                <a:gd name="T41" fmla="*/ 721 h 740"/>
                <a:gd name="T42" fmla="*/ 323 w 453"/>
                <a:gd name="T43" fmla="*/ 713 h 740"/>
                <a:gd name="T44" fmla="*/ 310 w 453"/>
                <a:gd name="T45" fmla="*/ 702 h 740"/>
                <a:gd name="T46" fmla="*/ 300 w 453"/>
                <a:gd name="T47" fmla="*/ 712 h 740"/>
                <a:gd name="T48" fmla="*/ 311 w 453"/>
                <a:gd name="T49" fmla="*/ 732 h 740"/>
                <a:gd name="T50" fmla="*/ 348 w 453"/>
                <a:gd name="T51" fmla="*/ 740 h 740"/>
                <a:gd name="T52" fmla="*/ 391 w 453"/>
                <a:gd name="T53" fmla="*/ 726 h 740"/>
                <a:gd name="T54" fmla="*/ 427 w 453"/>
                <a:gd name="T55" fmla="*/ 702 h 740"/>
                <a:gd name="T56" fmla="*/ 450 w 453"/>
                <a:gd name="T57" fmla="*/ 663 h 740"/>
                <a:gd name="T58" fmla="*/ 451 w 453"/>
                <a:gd name="T59" fmla="*/ 609 h 740"/>
                <a:gd name="T60" fmla="*/ 442 w 453"/>
                <a:gd name="T61" fmla="*/ 562 h 740"/>
                <a:gd name="T62" fmla="*/ 427 w 453"/>
                <a:gd name="T63" fmla="*/ 524 h 740"/>
                <a:gd name="T64" fmla="*/ 410 w 453"/>
                <a:gd name="T65" fmla="*/ 478 h 740"/>
                <a:gd name="T66" fmla="*/ 404 w 453"/>
                <a:gd name="T67" fmla="*/ 419 h 740"/>
                <a:gd name="T68" fmla="*/ 402 w 453"/>
                <a:gd name="T69" fmla="*/ 346 h 740"/>
                <a:gd name="T70" fmla="*/ 402 w 453"/>
                <a:gd name="T71" fmla="*/ 265 h 740"/>
                <a:gd name="T72" fmla="*/ 393 w 453"/>
                <a:gd name="T73" fmla="*/ 186 h 740"/>
                <a:gd name="T74" fmla="*/ 356 w 453"/>
                <a:gd name="T75" fmla="*/ 110 h 740"/>
                <a:gd name="T76" fmla="*/ 307 w 453"/>
                <a:gd name="T77" fmla="*/ 59 h 740"/>
                <a:gd name="T78" fmla="*/ 273 w 453"/>
                <a:gd name="T79" fmla="*/ 38 h 740"/>
                <a:gd name="T80" fmla="*/ 234 w 453"/>
                <a:gd name="T81" fmla="*/ 22 h 740"/>
                <a:gd name="T82" fmla="*/ 192 w 453"/>
                <a:gd name="T83" fmla="*/ 10 h 740"/>
                <a:gd name="T84" fmla="*/ 149 w 453"/>
                <a:gd name="T85" fmla="*/ 3 h 740"/>
                <a:gd name="T86" fmla="*/ 105 w 453"/>
                <a:gd name="T87" fmla="*/ 0 h 740"/>
                <a:gd name="T88" fmla="*/ 62 w 453"/>
                <a:gd name="T89" fmla="*/ 3 h 740"/>
                <a:gd name="T90" fmla="*/ 22 w 453"/>
                <a:gd name="T91" fmla="*/ 10 h 740"/>
                <a:gd name="T92" fmla="*/ 3 w 453"/>
                <a:gd name="T93" fmla="*/ 16 h 740"/>
                <a:gd name="T94" fmla="*/ 0 w 453"/>
                <a:gd name="T95" fmla="*/ 22 h 740"/>
                <a:gd name="T96" fmla="*/ 2 w 453"/>
                <a:gd name="T97" fmla="*/ 22 h 7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3"/>
                <a:gd name="T148" fmla="*/ 0 h 740"/>
                <a:gd name="T149" fmla="*/ 453 w 453"/>
                <a:gd name="T150" fmla="*/ 740 h 7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3" h="740">
                  <a:moveTo>
                    <a:pt x="2" y="22"/>
                  </a:moveTo>
                  <a:lnTo>
                    <a:pt x="18" y="18"/>
                  </a:lnTo>
                  <a:lnTo>
                    <a:pt x="33" y="14"/>
                  </a:lnTo>
                  <a:lnTo>
                    <a:pt x="51" y="13"/>
                  </a:lnTo>
                  <a:lnTo>
                    <a:pt x="68" y="11"/>
                  </a:lnTo>
                  <a:lnTo>
                    <a:pt x="86" y="10"/>
                  </a:lnTo>
                  <a:lnTo>
                    <a:pt x="103" y="10"/>
                  </a:lnTo>
                  <a:lnTo>
                    <a:pt x="121" y="11"/>
                  </a:lnTo>
                  <a:lnTo>
                    <a:pt x="138" y="13"/>
                  </a:lnTo>
                  <a:lnTo>
                    <a:pt x="156" y="14"/>
                  </a:lnTo>
                  <a:lnTo>
                    <a:pt x="173" y="18"/>
                  </a:lnTo>
                  <a:lnTo>
                    <a:pt x="191" y="22"/>
                  </a:lnTo>
                  <a:lnTo>
                    <a:pt x="208" y="25"/>
                  </a:lnTo>
                  <a:lnTo>
                    <a:pt x="226" y="32"/>
                  </a:lnTo>
                  <a:lnTo>
                    <a:pt x="242" y="37"/>
                  </a:lnTo>
                  <a:lnTo>
                    <a:pt x="257" y="43"/>
                  </a:lnTo>
                  <a:lnTo>
                    <a:pt x="272" y="49"/>
                  </a:lnTo>
                  <a:lnTo>
                    <a:pt x="302" y="67"/>
                  </a:lnTo>
                  <a:lnTo>
                    <a:pt x="327" y="87"/>
                  </a:lnTo>
                  <a:lnTo>
                    <a:pt x="348" y="113"/>
                  </a:lnTo>
                  <a:lnTo>
                    <a:pt x="365" y="141"/>
                  </a:lnTo>
                  <a:lnTo>
                    <a:pt x="378" y="172"/>
                  </a:lnTo>
                  <a:lnTo>
                    <a:pt x="388" y="205"/>
                  </a:lnTo>
                  <a:lnTo>
                    <a:pt x="393" y="238"/>
                  </a:lnTo>
                  <a:lnTo>
                    <a:pt x="396" y="272"/>
                  </a:lnTo>
                  <a:lnTo>
                    <a:pt x="396" y="337"/>
                  </a:lnTo>
                  <a:lnTo>
                    <a:pt x="397" y="402"/>
                  </a:lnTo>
                  <a:lnTo>
                    <a:pt x="404" y="464"/>
                  </a:lnTo>
                  <a:lnTo>
                    <a:pt x="421" y="527"/>
                  </a:lnTo>
                  <a:lnTo>
                    <a:pt x="429" y="548"/>
                  </a:lnTo>
                  <a:lnTo>
                    <a:pt x="437" y="570"/>
                  </a:lnTo>
                  <a:lnTo>
                    <a:pt x="443" y="594"/>
                  </a:lnTo>
                  <a:lnTo>
                    <a:pt x="447" y="616"/>
                  </a:lnTo>
                  <a:lnTo>
                    <a:pt x="448" y="640"/>
                  </a:lnTo>
                  <a:lnTo>
                    <a:pt x="443" y="663"/>
                  </a:lnTo>
                  <a:lnTo>
                    <a:pt x="434" y="683"/>
                  </a:lnTo>
                  <a:lnTo>
                    <a:pt x="418" y="702"/>
                  </a:lnTo>
                  <a:lnTo>
                    <a:pt x="408" y="709"/>
                  </a:lnTo>
                  <a:lnTo>
                    <a:pt x="394" y="715"/>
                  </a:lnTo>
                  <a:lnTo>
                    <a:pt x="380" y="718"/>
                  </a:lnTo>
                  <a:lnTo>
                    <a:pt x="364" y="721"/>
                  </a:lnTo>
                  <a:lnTo>
                    <a:pt x="350" y="721"/>
                  </a:lnTo>
                  <a:lnTo>
                    <a:pt x="335" y="720"/>
                  </a:lnTo>
                  <a:lnTo>
                    <a:pt x="323" y="713"/>
                  </a:lnTo>
                  <a:lnTo>
                    <a:pt x="315" y="704"/>
                  </a:lnTo>
                  <a:lnTo>
                    <a:pt x="310" y="702"/>
                  </a:lnTo>
                  <a:lnTo>
                    <a:pt x="305" y="705"/>
                  </a:lnTo>
                  <a:lnTo>
                    <a:pt x="300" y="712"/>
                  </a:lnTo>
                  <a:lnTo>
                    <a:pt x="300" y="718"/>
                  </a:lnTo>
                  <a:lnTo>
                    <a:pt x="311" y="732"/>
                  </a:lnTo>
                  <a:lnTo>
                    <a:pt x="329" y="740"/>
                  </a:lnTo>
                  <a:lnTo>
                    <a:pt x="348" y="740"/>
                  </a:lnTo>
                  <a:lnTo>
                    <a:pt x="370" y="736"/>
                  </a:lnTo>
                  <a:lnTo>
                    <a:pt x="391" y="726"/>
                  </a:lnTo>
                  <a:lnTo>
                    <a:pt x="412" y="715"/>
                  </a:lnTo>
                  <a:lnTo>
                    <a:pt x="427" y="702"/>
                  </a:lnTo>
                  <a:lnTo>
                    <a:pt x="439" y="690"/>
                  </a:lnTo>
                  <a:lnTo>
                    <a:pt x="450" y="663"/>
                  </a:lnTo>
                  <a:lnTo>
                    <a:pt x="453" y="637"/>
                  </a:lnTo>
                  <a:lnTo>
                    <a:pt x="451" y="609"/>
                  </a:lnTo>
                  <a:lnTo>
                    <a:pt x="447" y="580"/>
                  </a:lnTo>
                  <a:lnTo>
                    <a:pt x="442" y="562"/>
                  </a:lnTo>
                  <a:lnTo>
                    <a:pt x="435" y="543"/>
                  </a:lnTo>
                  <a:lnTo>
                    <a:pt x="427" y="524"/>
                  </a:lnTo>
                  <a:lnTo>
                    <a:pt x="420" y="507"/>
                  </a:lnTo>
                  <a:lnTo>
                    <a:pt x="410" y="478"/>
                  </a:lnTo>
                  <a:lnTo>
                    <a:pt x="405" y="448"/>
                  </a:lnTo>
                  <a:lnTo>
                    <a:pt x="404" y="419"/>
                  </a:lnTo>
                  <a:lnTo>
                    <a:pt x="402" y="388"/>
                  </a:lnTo>
                  <a:lnTo>
                    <a:pt x="402" y="346"/>
                  </a:lnTo>
                  <a:lnTo>
                    <a:pt x="402" y="305"/>
                  </a:lnTo>
                  <a:lnTo>
                    <a:pt x="402" y="265"/>
                  </a:lnTo>
                  <a:lnTo>
                    <a:pt x="400" y="226"/>
                  </a:lnTo>
                  <a:lnTo>
                    <a:pt x="393" y="186"/>
                  </a:lnTo>
                  <a:lnTo>
                    <a:pt x="378" y="148"/>
                  </a:lnTo>
                  <a:lnTo>
                    <a:pt x="356" y="110"/>
                  </a:lnTo>
                  <a:lnTo>
                    <a:pt x="321" y="72"/>
                  </a:lnTo>
                  <a:lnTo>
                    <a:pt x="307" y="59"/>
                  </a:lnTo>
                  <a:lnTo>
                    <a:pt x="291" y="48"/>
                  </a:lnTo>
                  <a:lnTo>
                    <a:pt x="273" y="38"/>
                  </a:lnTo>
                  <a:lnTo>
                    <a:pt x="254" y="30"/>
                  </a:lnTo>
                  <a:lnTo>
                    <a:pt x="234" y="22"/>
                  </a:lnTo>
                  <a:lnTo>
                    <a:pt x="213" y="16"/>
                  </a:lnTo>
                  <a:lnTo>
                    <a:pt x="192" y="10"/>
                  </a:lnTo>
                  <a:lnTo>
                    <a:pt x="170" y="6"/>
                  </a:lnTo>
                  <a:lnTo>
                    <a:pt x="149" y="3"/>
                  </a:lnTo>
                  <a:lnTo>
                    <a:pt x="127" y="2"/>
                  </a:lnTo>
                  <a:lnTo>
                    <a:pt x="105" y="0"/>
                  </a:lnTo>
                  <a:lnTo>
                    <a:pt x="84" y="2"/>
                  </a:lnTo>
                  <a:lnTo>
                    <a:pt x="62" y="3"/>
                  </a:lnTo>
                  <a:lnTo>
                    <a:pt x="43" y="5"/>
                  </a:lnTo>
                  <a:lnTo>
                    <a:pt x="22" y="10"/>
                  </a:lnTo>
                  <a:lnTo>
                    <a:pt x="5" y="14"/>
                  </a:lnTo>
                  <a:lnTo>
                    <a:pt x="3" y="16"/>
                  </a:lnTo>
                  <a:lnTo>
                    <a:pt x="2" y="19"/>
                  </a:lnTo>
                  <a:lnTo>
                    <a:pt x="0" y="22"/>
                  </a:lnTo>
                  <a:lnTo>
                    <a:pt x="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90" name="Freeform 59"/>
            <p:cNvSpPr>
              <a:spLocks/>
            </p:cNvSpPr>
            <p:nvPr/>
          </p:nvSpPr>
          <p:spPr bwMode="auto">
            <a:xfrm>
              <a:off x="5401" y="956"/>
              <a:ext cx="70" cy="192"/>
            </a:xfrm>
            <a:custGeom>
              <a:avLst/>
              <a:gdLst>
                <a:gd name="T0" fmla="*/ 0 w 70"/>
                <a:gd name="T1" fmla="*/ 6 h 192"/>
                <a:gd name="T2" fmla="*/ 8 w 70"/>
                <a:gd name="T3" fmla="*/ 24 h 192"/>
                <a:gd name="T4" fmla="*/ 16 w 70"/>
                <a:gd name="T5" fmla="*/ 40 h 192"/>
                <a:gd name="T6" fmla="*/ 26 w 70"/>
                <a:gd name="T7" fmla="*/ 55 h 192"/>
                <a:gd name="T8" fmla="*/ 35 w 70"/>
                <a:gd name="T9" fmla="*/ 71 h 192"/>
                <a:gd name="T10" fmla="*/ 42 w 70"/>
                <a:gd name="T11" fmla="*/ 81 h 192"/>
                <a:gd name="T12" fmla="*/ 48 w 70"/>
                <a:gd name="T13" fmla="*/ 92 h 192"/>
                <a:gd name="T14" fmla="*/ 53 w 70"/>
                <a:gd name="T15" fmla="*/ 103 h 192"/>
                <a:gd name="T16" fmla="*/ 56 w 70"/>
                <a:gd name="T17" fmla="*/ 114 h 192"/>
                <a:gd name="T18" fmla="*/ 57 w 70"/>
                <a:gd name="T19" fmla="*/ 122 h 192"/>
                <a:gd name="T20" fmla="*/ 59 w 70"/>
                <a:gd name="T21" fmla="*/ 130 h 192"/>
                <a:gd name="T22" fmla="*/ 61 w 70"/>
                <a:gd name="T23" fmla="*/ 136 h 192"/>
                <a:gd name="T24" fmla="*/ 61 w 70"/>
                <a:gd name="T25" fmla="*/ 144 h 192"/>
                <a:gd name="T26" fmla="*/ 50 w 70"/>
                <a:gd name="T27" fmla="*/ 165 h 192"/>
                <a:gd name="T28" fmla="*/ 40 w 70"/>
                <a:gd name="T29" fmla="*/ 175 h 192"/>
                <a:gd name="T30" fmla="*/ 29 w 70"/>
                <a:gd name="T31" fmla="*/ 173 h 192"/>
                <a:gd name="T32" fmla="*/ 18 w 70"/>
                <a:gd name="T33" fmla="*/ 162 h 192"/>
                <a:gd name="T34" fmla="*/ 16 w 70"/>
                <a:gd name="T35" fmla="*/ 162 h 192"/>
                <a:gd name="T36" fmla="*/ 13 w 70"/>
                <a:gd name="T37" fmla="*/ 163 h 192"/>
                <a:gd name="T38" fmla="*/ 11 w 70"/>
                <a:gd name="T39" fmla="*/ 167 h 192"/>
                <a:gd name="T40" fmla="*/ 11 w 70"/>
                <a:gd name="T41" fmla="*/ 170 h 192"/>
                <a:gd name="T42" fmla="*/ 18 w 70"/>
                <a:gd name="T43" fmla="*/ 184 h 192"/>
                <a:gd name="T44" fmla="*/ 27 w 70"/>
                <a:gd name="T45" fmla="*/ 190 h 192"/>
                <a:gd name="T46" fmla="*/ 35 w 70"/>
                <a:gd name="T47" fmla="*/ 192 h 192"/>
                <a:gd name="T48" fmla="*/ 45 w 70"/>
                <a:gd name="T49" fmla="*/ 187 h 192"/>
                <a:gd name="T50" fmla="*/ 54 w 70"/>
                <a:gd name="T51" fmla="*/ 181 h 192"/>
                <a:gd name="T52" fmla="*/ 61 w 70"/>
                <a:gd name="T53" fmla="*/ 171 h 192"/>
                <a:gd name="T54" fmla="*/ 67 w 70"/>
                <a:gd name="T55" fmla="*/ 160 h 192"/>
                <a:gd name="T56" fmla="*/ 70 w 70"/>
                <a:gd name="T57" fmla="*/ 148 h 192"/>
                <a:gd name="T58" fmla="*/ 70 w 70"/>
                <a:gd name="T59" fmla="*/ 127 h 192"/>
                <a:gd name="T60" fmla="*/ 67 w 70"/>
                <a:gd name="T61" fmla="*/ 106 h 192"/>
                <a:gd name="T62" fmla="*/ 59 w 70"/>
                <a:gd name="T63" fmla="*/ 89 h 192"/>
                <a:gd name="T64" fmla="*/ 50 w 70"/>
                <a:gd name="T65" fmla="*/ 70 h 192"/>
                <a:gd name="T66" fmla="*/ 37 w 70"/>
                <a:gd name="T67" fmla="*/ 52 h 192"/>
                <a:gd name="T68" fmla="*/ 26 w 70"/>
                <a:gd name="T69" fmla="*/ 35 h 192"/>
                <a:gd name="T70" fmla="*/ 15 w 70"/>
                <a:gd name="T71" fmla="*/ 17 h 192"/>
                <a:gd name="T72" fmla="*/ 5 w 70"/>
                <a:gd name="T73" fmla="*/ 0 h 192"/>
                <a:gd name="T74" fmla="*/ 3 w 70"/>
                <a:gd name="T75" fmla="*/ 0 h 192"/>
                <a:gd name="T76" fmla="*/ 2 w 70"/>
                <a:gd name="T77" fmla="*/ 1 h 192"/>
                <a:gd name="T78" fmla="*/ 0 w 70"/>
                <a:gd name="T79" fmla="*/ 5 h 192"/>
                <a:gd name="T80" fmla="*/ 0 w 70"/>
                <a:gd name="T81" fmla="*/ 6 h 192"/>
                <a:gd name="T82" fmla="*/ 0 w 70"/>
                <a:gd name="T83" fmla="*/ 6 h 1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0"/>
                <a:gd name="T127" fmla="*/ 0 h 192"/>
                <a:gd name="T128" fmla="*/ 70 w 70"/>
                <a:gd name="T129" fmla="*/ 192 h 1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0" h="192">
                  <a:moveTo>
                    <a:pt x="0" y="6"/>
                  </a:moveTo>
                  <a:lnTo>
                    <a:pt x="8" y="24"/>
                  </a:lnTo>
                  <a:lnTo>
                    <a:pt x="16" y="40"/>
                  </a:lnTo>
                  <a:lnTo>
                    <a:pt x="26" y="55"/>
                  </a:lnTo>
                  <a:lnTo>
                    <a:pt x="35" y="71"/>
                  </a:lnTo>
                  <a:lnTo>
                    <a:pt x="42" y="81"/>
                  </a:lnTo>
                  <a:lnTo>
                    <a:pt x="48" y="92"/>
                  </a:lnTo>
                  <a:lnTo>
                    <a:pt x="53" y="103"/>
                  </a:lnTo>
                  <a:lnTo>
                    <a:pt x="56" y="114"/>
                  </a:lnTo>
                  <a:lnTo>
                    <a:pt x="57" y="122"/>
                  </a:lnTo>
                  <a:lnTo>
                    <a:pt x="59" y="130"/>
                  </a:lnTo>
                  <a:lnTo>
                    <a:pt x="61" y="136"/>
                  </a:lnTo>
                  <a:lnTo>
                    <a:pt x="61" y="144"/>
                  </a:lnTo>
                  <a:lnTo>
                    <a:pt x="50" y="165"/>
                  </a:lnTo>
                  <a:lnTo>
                    <a:pt x="40" y="175"/>
                  </a:lnTo>
                  <a:lnTo>
                    <a:pt x="29" y="173"/>
                  </a:lnTo>
                  <a:lnTo>
                    <a:pt x="18" y="162"/>
                  </a:lnTo>
                  <a:lnTo>
                    <a:pt x="16" y="162"/>
                  </a:lnTo>
                  <a:lnTo>
                    <a:pt x="13" y="163"/>
                  </a:lnTo>
                  <a:lnTo>
                    <a:pt x="11" y="167"/>
                  </a:lnTo>
                  <a:lnTo>
                    <a:pt x="11" y="170"/>
                  </a:lnTo>
                  <a:lnTo>
                    <a:pt x="18" y="184"/>
                  </a:lnTo>
                  <a:lnTo>
                    <a:pt x="27" y="190"/>
                  </a:lnTo>
                  <a:lnTo>
                    <a:pt x="35" y="192"/>
                  </a:lnTo>
                  <a:lnTo>
                    <a:pt x="45" y="187"/>
                  </a:lnTo>
                  <a:lnTo>
                    <a:pt x="54" y="181"/>
                  </a:lnTo>
                  <a:lnTo>
                    <a:pt x="61" y="171"/>
                  </a:lnTo>
                  <a:lnTo>
                    <a:pt x="67" y="160"/>
                  </a:lnTo>
                  <a:lnTo>
                    <a:pt x="70" y="148"/>
                  </a:lnTo>
                  <a:lnTo>
                    <a:pt x="70" y="127"/>
                  </a:lnTo>
                  <a:lnTo>
                    <a:pt x="67" y="106"/>
                  </a:lnTo>
                  <a:lnTo>
                    <a:pt x="59" y="89"/>
                  </a:lnTo>
                  <a:lnTo>
                    <a:pt x="50" y="70"/>
                  </a:lnTo>
                  <a:lnTo>
                    <a:pt x="37" y="52"/>
                  </a:lnTo>
                  <a:lnTo>
                    <a:pt x="26" y="35"/>
                  </a:lnTo>
                  <a:lnTo>
                    <a:pt x="15" y="17"/>
                  </a:lnTo>
                  <a:lnTo>
                    <a:pt x="5" y="0"/>
                  </a:lnTo>
                  <a:lnTo>
                    <a:pt x="3" y="0"/>
                  </a:lnTo>
                  <a:lnTo>
                    <a:pt x="2" y="1"/>
                  </a:lnTo>
                  <a:lnTo>
                    <a:pt x="0" y="5"/>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91" name="Freeform 60"/>
            <p:cNvSpPr>
              <a:spLocks/>
            </p:cNvSpPr>
            <p:nvPr/>
          </p:nvSpPr>
          <p:spPr bwMode="auto">
            <a:xfrm>
              <a:off x="5401" y="1083"/>
              <a:ext cx="218" cy="105"/>
            </a:xfrm>
            <a:custGeom>
              <a:avLst/>
              <a:gdLst>
                <a:gd name="T0" fmla="*/ 215 w 218"/>
                <a:gd name="T1" fmla="*/ 3 h 105"/>
                <a:gd name="T2" fmla="*/ 215 w 218"/>
                <a:gd name="T3" fmla="*/ 29 h 105"/>
                <a:gd name="T4" fmla="*/ 208 w 218"/>
                <a:gd name="T5" fmla="*/ 49 h 105"/>
                <a:gd name="T6" fmla="*/ 196 w 218"/>
                <a:gd name="T7" fmla="*/ 67 h 105"/>
                <a:gd name="T8" fmla="*/ 178 w 218"/>
                <a:gd name="T9" fmla="*/ 79 h 105"/>
                <a:gd name="T10" fmla="*/ 158 w 218"/>
                <a:gd name="T11" fmla="*/ 89 h 105"/>
                <a:gd name="T12" fmla="*/ 137 w 218"/>
                <a:gd name="T13" fmla="*/ 95 h 105"/>
                <a:gd name="T14" fmla="*/ 113 w 218"/>
                <a:gd name="T15" fmla="*/ 98 h 105"/>
                <a:gd name="T16" fmla="*/ 92 w 218"/>
                <a:gd name="T17" fmla="*/ 98 h 105"/>
                <a:gd name="T18" fmla="*/ 80 w 218"/>
                <a:gd name="T19" fmla="*/ 97 h 105"/>
                <a:gd name="T20" fmla="*/ 67 w 218"/>
                <a:gd name="T21" fmla="*/ 94 h 105"/>
                <a:gd name="T22" fmla="*/ 56 w 218"/>
                <a:gd name="T23" fmla="*/ 91 h 105"/>
                <a:gd name="T24" fmla="*/ 43 w 218"/>
                <a:gd name="T25" fmla="*/ 84 h 105"/>
                <a:gd name="T26" fmla="*/ 34 w 218"/>
                <a:gd name="T27" fmla="*/ 78 h 105"/>
                <a:gd name="T28" fmla="*/ 23 w 218"/>
                <a:gd name="T29" fmla="*/ 70 h 105"/>
                <a:gd name="T30" fmla="*/ 13 w 218"/>
                <a:gd name="T31" fmla="*/ 62 h 105"/>
                <a:gd name="T32" fmla="*/ 3 w 218"/>
                <a:gd name="T33" fmla="*/ 52 h 105"/>
                <a:gd name="T34" fmla="*/ 2 w 218"/>
                <a:gd name="T35" fmla="*/ 52 h 105"/>
                <a:gd name="T36" fmla="*/ 2 w 218"/>
                <a:gd name="T37" fmla="*/ 54 h 105"/>
                <a:gd name="T38" fmla="*/ 0 w 218"/>
                <a:gd name="T39" fmla="*/ 57 h 105"/>
                <a:gd name="T40" fmla="*/ 0 w 218"/>
                <a:gd name="T41" fmla="*/ 60 h 105"/>
                <a:gd name="T42" fmla="*/ 27 w 218"/>
                <a:gd name="T43" fmla="*/ 84 h 105"/>
                <a:gd name="T44" fmla="*/ 62 w 218"/>
                <a:gd name="T45" fmla="*/ 100 h 105"/>
                <a:gd name="T46" fmla="*/ 100 w 218"/>
                <a:gd name="T47" fmla="*/ 105 h 105"/>
                <a:gd name="T48" fmla="*/ 139 w 218"/>
                <a:gd name="T49" fmla="*/ 102 h 105"/>
                <a:gd name="T50" fmla="*/ 173 w 218"/>
                <a:gd name="T51" fmla="*/ 91 h 105"/>
                <a:gd name="T52" fmla="*/ 202 w 218"/>
                <a:gd name="T53" fmla="*/ 68 h 105"/>
                <a:gd name="T54" fmla="*/ 218 w 218"/>
                <a:gd name="T55" fmla="*/ 40 h 105"/>
                <a:gd name="T56" fmla="*/ 218 w 218"/>
                <a:gd name="T57" fmla="*/ 0 h 105"/>
                <a:gd name="T58" fmla="*/ 216 w 218"/>
                <a:gd name="T59" fmla="*/ 0 h 105"/>
                <a:gd name="T60" fmla="*/ 216 w 218"/>
                <a:gd name="T61" fmla="*/ 0 h 105"/>
                <a:gd name="T62" fmla="*/ 215 w 218"/>
                <a:gd name="T63" fmla="*/ 2 h 105"/>
                <a:gd name="T64" fmla="*/ 215 w 218"/>
                <a:gd name="T65" fmla="*/ 3 h 105"/>
                <a:gd name="T66" fmla="*/ 215 w 218"/>
                <a:gd name="T67" fmla="*/ 3 h 10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8"/>
                <a:gd name="T103" fmla="*/ 0 h 105"/>
                <a:gd name="T104" fmla="*/ 218 w 218"/>
                <a:gd name="T105" fmla="*/ 105 h 10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8" h="105">
                  <a:moveTo>
                    <a:pt x="215" y="3"/>
                  </a:moveTo>
                  <a:lnTo>
                    <a:pt x="215" y="29"/>
                  </a:lnTo>
                  <a:lnTo>
                    <a:pt x="208" y="49"/>
                  </a:lnTo>
                  <a:lnTo>
                    <a:pt x="196" y="67"/>
                  </a:lnTo>
                  <a:lnTo>
                    <a:pt x="178" y="79"/>
                  </a:lnTo>
                  <a:lnTo>
                    <a:pt x="158" y="89"/>
                  </a:lnTo>
                  <a:lnTo>
                    <a:pt x="137" y="95"/>
                  </a:lnTo>
                  <a:lnTo>
                    <a:pt x="113" y="98"/>
                  </a:lnTo>
                  <a:lnTo>
                    <a:pt x="92" y="98"/>
                  </a:lnTo>
                  <a:lnTo>
                    <a:pt x="80" y="97"/>
                  </a:lnTo>
                  <a:lnTo>
                    <a:pt x="67" y="94"/>
                  </a:lnTo>
                  <a:lnTo>
                    <a:pt x="56" y="91"/>
                  </a:lnTo>
                  <a:lnTo>
                    <a:pt x="43" y="84"/>
                  </a:lnTo>
                  <a:lnTo>
                    <a:pt x="34" y="78"/>
                  </a:lnTo>
                  <a:lnTo>
                    <a:pt x="23" y="70"/>
                  </a:lnTo>
                  <a:lnTo>
                    <a:pt x="13" y="62"/>
                  </a:lnTo>
                  <a:lnTo>
                    <a:pt x="3" y="52"/>
                  </a:lnTo>
                  <a:lnTo>
                    <a:pt x="2" y="52"/>
                  </a:lnTo>
                  <a:lnTo>
                    <a:pt x="2" y="54"/>
                  </a:lnTo>
                  <a:lnTo>
                    <a:pt x="0" y="57"/>
                  </a:lnTo>
                  <a:lnTo>
                    <a:pt x="0" y="60"/>
                  </a:lnTo>
                  <a:lnTo>
                    <a:pt x="27" y="84"/>
                  </a:lnTo>
                  <a:lnTo>
                    <a:pt x="62" y="100"/>
                  </a:lnTo>
                  <a:lnTo>
                    <a:pt x="100" y="105"/>
                  </a:lnTo>
                  <a:lnTo>
                    <a:pt x="139" y="102"/>
                  </a:lnTo>
                  <a:lnTo>
                    <a:pt x="173" y="91"/>
                  </a:lnTo>
                  <a:lnTo>
                    <a:pt x="202" y="68"/>
                  </a:lnTo>
                  <a:lnTo>
                    <a:pt x="218" y="40"/>
                  </a:lnTo>
                  <a:lnTo>
                    <a:pt x="218" y="0"/>
                  </a:lnTo>
                  <a:lnTo>
                    <a:pt x="216" y="0"/>
                  </a:lnTo>
                  <a:lnTo>
                    <a:pt x="215" y="2"/>
                  </a:lnTo>
                  <a:lnTo>
                    <a:pt x="21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92" name="Freeform 61"/>
            <p:cNvSpPr>
              <a:spLocks/>
            </p:cNvSpPr>
            <p:nvPr/>
          </p:nvSpPr>
          <p:spPr bwMode="auto">
            <a:xfrm>
              <a:off x="5206" y="1134"/>
              <a:ext cx="71" cy="184"/>
            </a:xfrm>
            <a:custGeom>
              <a:avLst/>
              <a:gdLst>
                <a:gd name="T0" fmla="*/ 5 w 71"/>
                <a:gd name="T1" fmla="*/ 184 h 184"/>
                <a:gd name="T2" fmla="*/ 14 w 71"/>
                <a:gd name="T3" fmla="*/ 179 h 184"/>
                <a:gd name="T4" fmla="*/ 24 w 71"/>
                <a:gd name="T5" fmla="*/ 175 h 184"/>
                <a:gd name="T6" fmla="*/ 33 w 71"/>
                <a:gd name="T7" fmla="*/ 168 h 184"/>
                <a:gd name="T8" fmla="*/ 41 w 71"/>
                <a:gd name="T9" fmla="*/ 162 h 184"/>
                <a:gd name="T10" fmla="*/ 49 w 71"/>
                <a:gd name="T11" fmla="*/ 154 h 184"/>
                <a:gd name="T12" fmla="*/ 55 w 71"/>
                <a:gd name="T13" fmla="*/ 146 h 184"/>
                <a:gd name="T14" fmla="*/ 60 w 71"/>
                <a:gd name="T15" fmla="*/ 136 h 184"/>
                <a:gd name="T16" fmla="*/ 65 w 71"/>
                <a:gd name="T17" fmla="*/ 125 h 184"/>
                <a:gd name="T18" fmla="*/ 70 w 71"/>
                <a:gd name="T19" fmla="*/ 95 h 184"/>
                <a:gd name="T20" fmla="*/ 71 w 71"/>
                <a:gd name="T21" fmla="*/ 63 h 184"/>
                <a:gd name="T22" fmla="*/ 68 w 71"/>
                <a:gd name="T23" fmla="*/ 30 h 184"/>
                <a:gd name="T24" fmla="*/ 60 w 71"/>
                <a:gd name="T25" fmla="*/ 1 h 184"/>
                <a:gd name="T26" fmla="*/ 57 w 71"/>
                <a:gd name="T27" fmla="*/ 0 h 184"/>
                <a:gd name="T28" fmla="*/ 52 w 71"/>
                <a:gd name="T29" fmla="*/ 0 h 184"/>
                <a:gd name="T30" fmla="*/ 46 w 71"/>
                <a:gd name="T31" fmla="*/ 5 h 184"/>
                <a:gd name="T32" fmla="*/ 44 w 71"/>
                <a:gd name="T33" fmla="*/ 8 h 184"/>
                <a:gd name="T34" fmla="*/ 44 w 71"/>
                <a:gd name="T35" fmla="*/ 32 h 184"/>
                <a:gd name="T36" fmla="*/ 48 w 71"/>
                <a:gd name="T37" fmla="*/ 57 h 184"/>
                <a:gd name="T38" fmla="*/ 51 w 71"/>
                <a:gd name="T39" fmla="*/ 81 h 184"/>
                <a:gd name="T40" fmla="*/ 52 w 71"/>
                <a:gd name="T41" fmla="*/ 105 h 184"/>
                <a:gd name="T42" fmla="*/ 51 w 71"/>
                <a:gd name="T43" fmla="*/ 127 h 184"/>
                <a:gd name="T44" fmla="*/ 44 w 71"/>
                <a:gd name="T45" fmla="*/ 148 h 184"/>
                <a:gd name="T46" fmla="*/ 28 w 71"/>
                <a:gd name="T47" fmla="*/ 167 h 184"/>
                <a:gd name="T48" fmla="*/ 3 w 71"/>
                <a:gd name="T49" fmla="*/ 181 h 184"/>
                <a:gd name="T50" fmla="*/ 0 w 71"/>
                <a:gd name="T51" fmla="*/ 182 h 184"/>
                <a:gd name="T52" fmla="*/ 0 w 71"/>
                <a:gd name="T53" fmla="*/ 184 h 184"/>
                <a:gd name="T54" fmla="*/ 1 w 71"/>
                <a:gd name="T55" fmla="*/ 184 h 184"/>
                <a:gd name="T56" fmla="*/ 5 w 71"/>
                <a:gd name="T57" fmla="*/ 184 h 184"/>
                <a:gd name="T58" fmla="*/ 5 w 71"/>
                <a:gd name="T59" fmla="*/ 184 h 1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1"/>
                <a:gd name="T91" fmla="*/ 0 h 184"/>
                <a:gd name="T92" fmla="*/ 71 w 71"/>
                <a:gd name="T93" fmla="*/ 184 h 18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1" h="184">
                  <a:moveTo>
                    <a:pt x="5" y="184"/>
                  </a:moveTo>
                  <a:lnTo>
                    <a:pt x="14" y="179"/>
                  </a:lnTo>
                  <a:lnTo>
                    <a:pt x="24" y="175"/>
                  </a:lnTo>
                  <a:lnTo>
                    <a:pt x="33" y="168"/>
                  </a:lnTo>
                  <a:lnTo>
                    <a:pt x="41" y="162"/>
                  </a:lnTo>
                  <a:lnTo>
                    <a:pt x="49" y="154"/>
                  </a:lnTo>
                  <a:lnTo>
                    <a:pt x="55" y="146"/>
                  </a:lnTo>
                  <a:lnTo>
                    <a:pt x="60" y="136"/>
                  </a:lnTo>
                  <a:lnTo>
                    <a:pt x="65" y="125"/>
                  </a:lnTo>
                  <a:lnTo>
                    <a:pt x="70" y="95"/>
                  </a:lnTo>
                  <a:lnTo>
                    <a:pt x="71" y="63"/>
                  </a:lnTo>
                  <a:lnTo>
                    <a:pt x="68" y="30"/>
                  </a:lnTo>
                  <a:lnTo>
                    <a:pt x="60" y="1"/>
                  </a:lnTo>
                  <a:lnTo>
                    <a:pt x="57" y="0"/>
                  </a:lnTo>
                  <a:lnTo>
                    <a:pt x="52" y="0"/>
                  </a:lnTo>
                  <a:lnTo>
                    <a:pt x="46" y="5"/>
                  </a:lnTo>
                  <a:lnTo>
                    <a:pt x="44" y="8"/>
                  </a:lnTo>
                  <a:lnTo>
                    <a:pt x="44" y="32"/>
                  </a:lnTo>
                  <a:lnTo>
                    <a:pt x="48" y="57"/>
                  </a:lnTo>
                  <a:lnTo>
                    <a:pt x="51" y="81"/>
                  </a:lnTo>
                  <a:lnTo>
                    <a:pt x="52" y="105"/>
                  </a:lnTo>
                  <a:lnTo>
                    <a:pt x="51" y="127"/>
                  </a:lnTo>
                  <a:lnTo>
                    <a:pt x="44" y="148"/>
                  </a:lnTo>
                  <a:lnTo>
                    <a:pt x="28" y="167"/>
                  </a:lnTo>
                  <a:lnTo>
                    <a:pt x="3" y="181"/>
                  </a:lnTo>
                  <a:lnTo>
                    <a:pt x="0" y="182"/>
                  </a:lnTo>
                  <a:lnTo>
                    <a:pt x="0" y="184"/>
                  </a:lnTo>
                  <a:lnTo>
                    <a:pt x="1" y="184"/>
                  </a:lnTo>
                  <a:lnTo>
                    <a:pt x="5" y="1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93" name="Freeform 62"/>
            <p:cNvSpPr>
              <a:spLocks/>
            </p:cNvSpPr>
            <p:nvPr/>
          </p:nvSpPr>
          <p:spPr bwMode="auto">
            <a:xfrm>
              <a:off x="5560" y="1197"/>
              <a:ext cx="477" cy="266"/>
            </a:xfrm>
            <a:custGeom>
              <a:avLst/>
              <a:gdLst>
                <a:gd name="T0" fmla="*/ 0 w 477"/>
                <a:gd name="T1" fmla="*/ 2 h 266"/>
                <a:gd name="T2" fmla="*/ 22 w 477"/>
                <a:gd name="T3" fmla="*/ 26 h 266"/>
                <a:gd name="T4" fmla="*/ 46 w 477"/>
                <a:gd name="T5" fmla="*/ 45 h 266"/>
                <a:gd name="T6" fmla="*/ 72 w 477"/>
                <a:gd name="T7" fmla="*/ 62 h 266"/>
                <a:gd name="T8" fmla="*/ 100 w 477"/>
                <a:gd name="T9" fmla="*/ 75 h 266"/>
                <a:gd name="T10" fmla="*/ 127 w 477"/>
                <a:gd name="T11" fmla="*/ 88 h 266"/>
                <a:gd name="T12" fmla="*/ 157 w 477"/>
                <a:gd name="T13" fmla="*/ 97 h 266"/>
                <a:gd name="T14" fmla="*/ 188 w 477"/>
                <a:gd name="T15" fmla="*/ 107 h 266"/>
                <a:gd name="T16" fmla="*/ 218 w 477"/>
                <a:gd name="T17" fmla="*/ 118 h 266"/>
                <a:gd name="T18" fmla="*/ 253 w 477"/>
                <a:gd name="T19" fmla="*/ 131 h 266"/>
                <a:gd name="T20" fmla="*/ 285 w 477"/>
                <a:gd name="T21" fmla="*/ 146 h 266"/>
                <a:gd name="T22" fmla="*/ 316 w 477"/>
                <a:gd name="T23" fmla="*/ 164 h 266"/>
                <a:gd name="T24" fmla="*/ 348 w 477"/>
                <a:gd name="T25" fmla="*/ 183 h 266"/>
                <a:gd name="T26" fmla="*/ 378 w 477"/>
                <a:gd name="T27" fmla="*/ 204 h 266"/>
                <a:gd name="T28" fmla="*/ 409 w 477"/>
                <a:gd name="T29" fmla="*/ 224 h 266"/>
                <a:gd name="T30" fmla="*/ 439 w 477"/>
                <a:gd name="T31" fmla="*/ 245 h 266"/>
                <a:gd name="T32" fmla="*/ 469 w 477"/>
                <a:gd name="T33" fmla="*/ 266 h 266"/>
                <a:gd name="T34" fmla="*/ 472 w 477"/>
                <a:gd name="T35" fmla="*/ 266 h 266"/>
                <a:gd name="T36" fmla="*/ 475 w 477"/>
                <a:gd name="T37" fmla="*/ 266 h 266"/>
                <a:gd name="T38" fmla="*/ 477 w 477"/>
                <a:gd name="T39" fmla="*/ 264 h 266"/>
                <a:gd name="T40" fmla="*/ 477 w 477"/>
                <a:gd name="T41" fmla="*/ 262 h 266"/>
                <a:gd name="T42" fmla="*/ 455 w 477"/>
                <a:gd name="T43" fmla="*/ 245 h 266"/>
                <a:gd name="T44" fmla="*/ 431 w 477"/>
                <a:gd name="T45" fmla="*/ 226 h 266"/>
                <a:gd name="T46" fmla="*/ 407 w 477"/>
                <a:gd name="T47" fmla="*/ 210 h 266"/>
                <a:gd name="T48" fmla="*/ 381 w 477"/>
                <a:gd name="T49" fmla="*/ 193 h 266"/>
                <a:gd name="T50" fmla="*/ 356 w 477"/>
                <a:gd name="T51" fmla="*/ 177 h 266"/>
                <a:gd name="T52" fmla="*/ 331 w 477"/>
                <a:gd name="T53" fmla="*/ 162 h 266"/>
                <a:gd name="T54" fmla="*/ 305 w 477"/>
                <a:gd name="T55" fmla="*/ 148 h 266"/>
                <a:gd name="T56" fmla="*/ 278 w 477"/>
                <a:gd name="T57" fmla="*/ 135 h 266"/>
                <a:gd name="T58" fmla="*/ 261 w 477"/>
                <a:gd name="T59" fmla="*/ 127 h 266"/>
                <a:gd name="T60" fmla="*/ 242 w 477"/>
                <a:gd name="T61" fmla="*/ 119 h 266"/>
                <a:gd name="T62" fmla="*/ 224 w 477"/>
                <a:gd name="T63" fmla="*/ 113 h 266"/>
                <a:gd name="T64" fmla="*/ 205 w 477"/>
                <a:gd name="T65" fmla="*/ 107 h 266"/>
                <a:gd name="T66" fmla="*/ 188 w 477"/>
                <a:gd name="T67" fmla="*/ 102 h 266"/>
                <a:gd name="T68" fmla="*/ 169 w 477"/>
                <a:gd name="T69" fmla="*/ 96 h 266"/>
                <a:gd name="T70" fmla="*/ 151 w 477"/>
                <a:gd name="T71" fmla="*/ 89 h 266"/>
                <a:gd name="T72" fmla="*/ 132 w 477"/>
                <a:gd name="T73" fmla="*/ 83 h 266"/>
                <a:gd name="T74" fmla="*/ 115 w 477"/>
                <a:gd name="T75" fmla="*/ 77 h 266"/>
                <a:gd name="T76" fmla="*/ 97 w 477"/>
                <a:gd name="T77" fmla="*/ 69 h 266"/>
                <a:gd name="T78" fmla="*/ 81 w 477"/>
                <a:gd name="T79" fmla="*/ 61 h 266"/>
                <a:gd name="T80" fmla="*/ 64 w 477"/>
                <a:gd name="T81" fmla="*/ 51 h 266"/>
                <a:gd name="T82" fmla="*/ 48 w 477"/>
                <a:gd name="T83" fmla="*/ 40 h 266"/>
                <a:gd name="T84" fmla="*/ 34 w 477"/>
                <a:gd name="T85" fmla="*/ 29 h 266"/>
                <a:gd name="T86" fmla="*/ 19 w 477"/>
                <a:gd name="T87" fmla="*/ 15 h 266"/>
                <a:gd name="T88" fmla="*/ 5 w 477"/>
                <a:gd name="T89" fmla="*/ 0 h 266"/>
                <a:gd name="T90" fmla="*/ 3 w 477"/>
                <a:gd name="T91" fmla="*/ 0 h 266"/>
                <a:gd name="T92" fmla="*/ 2 w 477"/>
                <a:gd name="T93" fmla="*/ 0 h 266"/>
                <a:gd name="T94" fmla="*/ 0 w 477"/>
                <a:gd name="T95" fmla="*/ 0 h 266"/>
                <a:gd name="T96" fmla="*/ 0 w 477"/>
                <a:gd name="T97" fmla="*/ 2 h 266"/>
                <a:gd name="T98" fmla="*/ 0 w 477"/>
                <a:gd name="T99" fmla="*/ 2 h 26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77"/>
                <a:gd name="T151" fmla="*/ 0 h 266"/>
                <a:gd name="T152" fmla="*/ 477 w 477"/>
                <a:gd name="T153" fmla="*/ 266 h 26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77" h="266">
                  <a:moveTo>
                    <a:pt x="0" y="2"/>
                  </a:moveTo>
                  <a:lnTo>
                    <a:pt x="22" y="26"/>
                  </a:lnTo>
                  <a:lnTo>
                    <a:pt x="46" y="45"/>
                  </a:lnTo>
                  <a:lnTo>
                    <a:pt x="72" y="62"/>
                  </a:lnTo>
                  <a:lnTo>
                    <a:pt x="100" y="75"/>
                  </a:lnTo>
                  <a:lnTo>
                    <a:pt x="127" y="88"/>
                  </a:lnTo>
                  <a:lnTo>
                    <a:pt x="157" y="97"/>
                  </a:lnTo>
                  <a:lnTo>
                    <a:pt x="188" y="107"/>
                  </a:lnTo>
                  <a:lnTo>
                    <a:pt x="218" y="118"/>
                  </a:lnTo>
                  <a:lnTo>
                    <a:pt x="253" y="131"/>
                  </a:lnTo>
                  <a:lnTo>
                    <a:pt x="285" y="146"/>
                  </a:lnTo>
                  <a:lnTo>
                    <a:pt x="316" y="164"/>
                  </a:lnTo>
                  <a:lnTo>
                    <a:pt x="348" y="183"/>
                  </a:lnTo>
                  <a:lnTo>
                    <a:pt x="378" y="204"/>
                  </a:lnTo>
                  <a:lnTo>
                    <a:pt x="409" y="224"/>
                  </a:lnTo>
                  <a:lnTo>
                    <a:pt x="439" y="245"/>
                  </a:lnTo>
                  <a:lnTo>
                    <a:pt x="469" y="266"/>
                  </a:lnTo>
                  <a:lnTo>
                    <a:pt x="472" y="266"/>
                  </a:lnTo>
                  <a:lnTo>
                    <a:pt x="475" y="266"/>
                  </a:lnTo>
                  <a:lnTo>
                    <a:pt x="477" y="264"/>
                  </a:lnTo>
                  <a:lnTo>
                    <a:pt x="477" y="262"/>
                  </a:lnTo>
                  <a:lnTo>
                    <a:pt x="455" y="245"/>
                  </a:lnTo>
                  <a:lnTo>
                    <a:pt x="431" y="226"/>
                  </a:lnTo>
                  <a:lnTo>
                    <a:pt x="407" y="210"/>
                  </a:lnTo>
                  <a:lnTo>
                    <a:pt x="381" y="193"/>
                  </a:lnTo>
                  <a:lnTo>
                    <a:pt x="356" y="177"/>
                  </a:lnTo>
                  <a:lnTo>
                    <a:pt x="331" y="162"/>
                  </a:lnTo>
                  <a:lnTo>
                    <a:pt x="305" y="148"/>
                  </a:lnTo>
                  <a:lnTo>
                    <a:pt x="278" y="135"/>
                  </a:lnTo>
                  <a:lnTo>
                    <a:pt x="261" y="127"/>
                  </a:lnTo>
                  <a:lnTo>
                    <a:pt x="242" y="119"/>
                  </a:lnTo>
                  <a:lnTo>
                    <a:pt x="224" y="113"/>
                  </a:lnTo>
                  <a:lnTo>
                    <a:pt x="205" y="107"/>
                  </a:lnTo>
                  <a:lnTo>
                    <a:pt x="188" y="102"/>
                  </a:lnTo>
                  <a:lnTo>
                    <a:pt x="169" y="96"/>
                  </a:lnTo>
                  <a:lnTo>
                    <a:pt x="151" y="89"/>
                  </a:lnTo>
                  <a:lnTo>
                    <a:pt x="132" y="83"/>
                  </a:lnTo>
                  <a:lnTo>
                    <a:pt x="115" y="77"/>
                  </a:lnTo>
                  <a:lnTo>
                    <a:pt x="97" y="69"/>
                  </a:lnTo>
                  <a:lnTo>
                    <a:pt x="81" y="61"/>
                  </a:lnTo>
                  <a:lnTo>
                    <a:pt x="64" y="51"/>
                  </a:lnTo>
                  <a:lnTo>
                    <a:pt x="48" y="40"/>
                  </a:lnTo>
                  <a:lnTo>
                    <a:pt x="34" y="29"/>
                  </a:lnTo>
                  <a:lnTo>
                    <a:pt x="19" y="15"/>
                  </a:lnTo>
                  <a:lnTo>
                    <a:pt x="5" y="0"/>
                  </a:lnTo>
                  <a:lnTo>
                    <a:pt x="3" y="0"/>
                  </a:lnTo>
                  <a:lnTo>
                    <a:pt x="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94" name="Freeform 63"/>
            <p:cNvSpPr>
              <a:spLocks/>
            </p:cNvSpPr>
            <p:nvPr/>
          </p:nvSpPr>
          <p:spPr bwMode="auto">
            <a:xfrm>
              <a:off x="5752" y="1469"/>
              <a:ext cx="263" cy="1014"/>
            </a:xfrm>
            <a:custGeom>
              <a:avLst/>
              <a:gdLst>
                <a:gd name="T0" fmla="*/ 255 w 263"/>
                <a:gd name="T1" fmla="*/ 2 h 1014"/>
                <a:gd name="T2" fmla="*/ 237 w 263"/>
                <a:gd name="T3" fmla="*/ 68 h 1014"/>
                <a:gd name="T4" fmla="*/ 228 w 263"/>
                <a:gd name="T5" fmla="*/ 137 h 1014"/>
                <a:gd name="T6" fmla="*/ 224 w 263"/>
                <a:gd name="T7" fmla="*/ 207 h 1014"/>
                <a:gd name="T8" fmla="*/ 224 w 263"/>
                <a:gd name="T9" fmla="*/ 275 h 1014"/>
                <a:gd name="T10" fmla="*/ 224 w 263"/>
                <a:gd name="T11" fmla="*/ 350 h 1014"/>
                <a:gd name="T12" fmla="*/ 221 w 263"/>
                <a:gd name="T13" fmla="*/ 424 h 1014"/>
                <a:gd name="T14" fmla="*/ 213 w 263"/>
                <a:gd name="T15" fmla="*/ 497 h 1014"/>
                <a:gd name="T16" fmla="*/ 197 w 263"/>
                <a:gd name="T17" fmla="*/ 570 h 1014"/>
                <a:gd name="T18" fmla="*/ 188 w 263"/>
                <a:gd name="T19" fmla="*/ 601 h 1014"/>
                <a:gd name="T20" fmla="*/ 178 w 263"/>
                <a:gd name="T21" fmla="*/ 631 h 1014"/>
                <a:gd name="T22" fmla="*/ 167 w 263"/>
                <a:gd name="T23" fmla="*/ 659 h 1014"/>
                <a:gd name="T24" fmla="*/ 155 w 263"/>
                <a:gd name="T25" fmla="*/ 688 h 1014"/>
                <a:gd name="T26" fmla="*/ 142 w 263"/>
                <a:gd name="T27" fmla="*/ 717 h 1014"/>
                <a:gd name="T28" fmla="*/ 128 w 263"/>
                <a:gd name="T29" fmla="*/ 745 h 1014"/>
                <a:gd name="T30" fmla="*/ 113 w 263"/>
                <a:gd name="T31" fmla="*/ 774 h 1014"/>
                <a:gd name="T32" fmla="*/ 99 w 263"/>
                <a:gd name="T33" fmla="*/ 801 h 1014"/>
                <a:gd name="T34" fmla="*/ 85 w 263"/>
                <a:gd name="T35" fmla="*/ 825 h 1014"/>
                <a:gd name="T36" fmla="*/ 70 w 263"/>
                <a:gd name="T37" fmla="*/ 850 h 1014"/>
                <a:gd name="T38" fmla="*/ 56 w 263"/>
                <a:gd name="T39" fmla="*/ 875 h 1014"/>
                <a:gd name="T40" fmla="*/ 43 w 263"/>
                <a:gd name="T41" fmla="*/ 901 h 1014"/>
                <a:gd name="T42" fmla="*/ 31 w 263"/>
                <a:gd name="T43" fmla="*/ 926 h 1014"/>
                <a:gd name="T44" fmla="*/ 19 w 263"/>
                <a:gd name="T45" fmla="*/ 952 h 1014"/>
                <a:gd name="T46" fmla="*/ 8 w 263"/>
                <a:gd name="T47" fmla="*/ 979 h 1014"/>
                <a:gd name="T48" fmla="*/ 0 w 263"/>
                <a:gd name="T49" fmla="*/ 1006 h 1014"/>
                <a:gd name="T50" fmla="*/ 2 w 263"/>
                <a:gd name="T51" fmla="*/ 1010 h 1014"/>
                <a:gd name="T52" fmla="*/ 8 w 263"/>
                <a:gd name="T53" fmla="*/ 1014 h 1014"/>
                <a:gd name="T54" fmla="*/ 15 w 263"/>
                <a:gd name="T55" fmla="*/ 1014 h 1014"/>
                <a:gd name="T56" fmla="*/ 19 w 263"/>
                <a:gd name="T57" fmla="*/ 1010 h 1014"/>
                <a:gd name="T58" fmla="*/ 45 w 263"/>
                <a:gd name="T59" fmla="*/ 956 h 1014"/>
                <a:gd name="T60" fmla="*/ 74 w 263"/>
                <a:gd name="T61" fmla="*/ 904 h 1014"/>
                <a:gd name="T62" fmla="*/ 102 w 263"/>
                <a:gd name="T63" fmla="*/ 850 h 1014"/>
                <a:gd name="T64" fmla="*/ 129 w 263"/>
                <a:gd name="T65" fmla="*/ 798 h 1014"/>
                <a:gd name="T66" fmla="*/ 156 w 263"/>
                <a:gd name="T67" fmla="*/ 744 h 1014"/>
                <a:gd name="T68" fmla="*/ 182 w 263"/>
                <a:gd name="T69" fmla="*/ 690 h 1014"/>
                <a:gd name="T70" fmla="*/ 204 w 263"/>
                <a:gd name="T71" fmla="*/ 634 h 1014"/>
                <a:gd name="T72" fmla="*/ 221 w 263"/>
                <a:gd name="T73" fmla="*/ 577 h 1014"/>
                <a:gd name="T74" fmla="*/ 236 w 263"/>
                <a:gd name="T75" fmla="*/ 505 h 1014"/>
                <a:gd name="T76" fmla="*/ 242 w 263"/>
                <a:gd name="T77" fmla="*/ 434 h 1014"/>
                <a:gd name="T78" fmla="*/ 244 w 263"/>
                <a:gd name="T79" fmla="*/ 362 h 1014"/>
                <a:gd name="T80" fmla="*/ 242 w 263"/>
                <a:gd name="T81" fmla="*/ 289 h 1014"/>
                <a:gd name="T82" fmla="*/ 240 w 263"/>
                <a:gd name="T83" fmla="*/ 218 h 1014"/>
                <a:gd name="T84" fmla="*/ 242 w 263"/>
                <a:gd name="T85" fmla="*/ 146 h 1014"/>
                <a:gd name="T86" fmla="*/ 248 w 263"/>
                <a:gd name="T87" fmla="*/ 75 h 1014"/>
                <a:gd name="T88" fmla="*/ 263 w 263"/>
                <a:gd name="T89" fmla="*/ 3 h 1014"/>
                <a:gd name="T90" fmla="*/ 261 w 263"/>
                <a:gd name="T91" fmla="*/ 2 h 1014"/>
                <a:gd name="T92" fmla="*/ 259 w 263"/>
                <a:gd name="T93" fmla="*/ 0 h 1014"/>
                <a:gd name="T94" fmla="*/ 256 w 263"/>
                <a:gd name="T95" fmla="*/ 0 h 1014"/>
                <a:gd name="T96" fmla="*/ 255 w 263"/>
                <a:gd name="T97" fmla="*/ 2 h 1014"/>
                <a:gd name="T98" fmla="*/ 255 w 263"/>
                <a:gd name="T99" fmla="*/ 2 h 101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3"/>
                <a:gd name="T151" fmla="*/ 0 h 1014"/>
                <a:gd name="T152" fmla="*/ 263 w 263"/>
                <a:gd name="T153" fmla="*/ 1014 h 101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3" h="1014">
                  <a:moveTo>
                    <a:pt x="255" y="2"/>
                  </a:moveTo>
                  <a:lnTo>
                    <a:pt x="237" y="68"/>
                  </a:lnTo>
                  <a:lnTo>
                    <a:pt x="228" y="137"/>
                  </a:lnTo>
                  <a:lnTo>
                    <a:pt x="224" y="207"/>
                  </a:lnTo>
                  <a:lnTo>
                    <a:pt x="224" y="275"/>
                  </a:lnTo>
                  <a:lnTo>
                    <a:pt x="224" y="350"/>
                  </a:lnTo>
                  <a:lnTo>
                    <a:pt x="221" y="424"/>
                  </a:lnTo>
                  <a:lnTo>
                    <a:pt x="213" y="497"/>
                  </a:lnTo>
                  <a:lnTo>
                    <a:pt x="197" y="570"/>
                  </a:lnTo>
                  <a:lnTo>
                    <a:pt x="188" y="601"/>
                  </a:lnTo>
                  <a:lnTo>
                    <a:pt x="178" y="631"/>
                  </a:lnTo>
                  <a:lnTo>
                    <a:pt x="167" y="659"/>
                  </a:lnTo>
                  <a:lnTo>
                    <a:pt x="155" y="688"/>
                  </a:lnTo>
                  <a:lnTo>
                    <a:pt x="142" y="717"/>
                  </a:lnTo>
                  <a:lnTo>
                    <a:pt x="128" y="745"/>
                  </a:lnTo>
                  <a:lnTo>
                    <a:pt x="113" y="774"/>
                  </a:lnTo>
                  <a:lnTo>
                    <a:pt x="99" y="801"/>
                  </a:lnTo>
                  <a:lnTo>
                    <a:pt x="85" y="825"/>
                  </a:lnTo>
                  <a:lnTo>
                    <a:pt x="70" y="850"/>
                  </a:lnTo>
                  <a:lnTo>
                    <a:pt x="56" y="875"/>
                  </a:lnTo>
                  <a:lnTo>
                    <a:pt x="43" y="901"/>
                  </a:lnTo>
                  <a:lnTo>
                    <a:pt x="31" y="926"/>
                  </a:lnTo>
                  <a:lnTo>
                    <a:pt x="19" y="952"/>
                  </a:lnTo>
                  <a:lnTo>
                    <a:pt x="8" y="979"/>
                  </a:lnTo>
                  <a:lnTo>
                    <a:pt x="0" y="1006"/>
                  </a:lnTo>
                  <a:lnTo>
                    <a:pt x="2" y="1010"/>
                  </a:lnTo>
                  <a:lnTo>
                    <a:pt x="8" y="1014"/>
                  </a:lnTo>
                  <a:lnTo>
                    <a:pt x="15" y="1014"/>
                  </a:lnTo>
                  <a:lnTo>
                    <a:pt x="19" y="1010"/>
                  </a:lnTo>
                  <a:lnTo>
                    <a:pt x="45" y="956"/>
                  </a:lnTo>
                  <a:lnTo>
                    <a:pt x="74" y="904"/>
                  </a:lnTo>
                  <a:lnTo>
                    <a:pt x="102" y="850"/>
                  </a:lnTo>
                  <a:lnTo>
                    <a:pt x="129" y="798"/>
                  </a:lnTo>
                  <a:lnTo>
                    <a:pt x="156" y="744"/>
                  </a:lnTo>
                  <a:lnTo>
                    <a:pt x="182" y="690"/>
                  </a:lnTo>
                  <a:lnTo>
                    <a:pt x="204" y="634"/>
                  </a:lnTo>
                  <a:lnTo>
                    <a:pt x="221" y="577"/>
                  </a:lnTo>
                  <a:lnTo>
                    <a:pt x="236" y="505"/>
                  </a:lnTo>
                  <a:lnTo>
                    <a:pt x="242" y="434"/>
                  </a:lnTo>
                  <a:lnTo>
                    <a:pt x="244" y="362"/>
                  </a:lnTo>
                  <a:lnTo>
                    <a:pt x="242" y="289"/>
                  </a:lnTo>
                  <a:lnTo>
                    <a:pt x="240" y="218"/>
                  </a:lnTo>
                  <a:lnTo>
                    <a:pt x="242" y="146"/>
                  </a:lnTo>
                  <a:lnTo>
                    <a:pt x="248" y="75"/>
                  </a:lnTo>
                  <a:lnTo>
                    <a:pt x="263" y="3"/>
                  </a:lnTo>
                  <a:lnTo>
                    <a:pt x="261" y="2"/>
                  </a:lnTo>
                  <a:lnTo>
                    <a:pt x="259" y="0"/>
                  </a:lnTo>
                  <a:lnTo>
                    <a:pt x="256" y="0"/>
                  </a:lnTo>
                  <a:lnTo>
                    <a:pt x="25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95" name="Freeform 64"/>
            <p:cNvSpPr>
              <a:spLocks/>
            </p:cNvSpPr>
            <p:nvPr/>
          </p:nvSpPr>
          <p:spPr bwMode="auto">
            <a:xfrm>
              <a:off x="5451" y="1437"/>
              <a:ext cx="483" cy="639"/>
            </a:xfrm>
            <a:custGeom>
              <a:avLst/>
              <a:gdLst>
                <a:gd name="T0" fmla="*/ 478 w 483"/>
                <a:gd name="T1" fmla="*/ 43 h 639"/>
                <a:gd name="T2" fmla="*/ 478 w 483"/>
                <a:gd name="T3" fmla="*/ 7 h 639"/>
                <a:gd name="T4" fmla="*/ 456 w 483"/>
                <a:gd name="T5" fmla="*/ 0 h 639"/>
                <a:gd name="T6" fmla="*/ 429 w 483"/>
                <a:gd name="T7" fmla="*/ 7 h 639"/>
                <a:gd name="T8" fmla="*/ 384 w 483"/>
                <a:gd name="T9" fmla="*/ 22 h 639"/>
                <a:gd name="T10" fmla="*/ 327 w 483"/>
                <a:gd name="T11" fmla="*/ 51 h 639"/>
                <a:gd name="T12" fmla="*/ 274 w 483"/>
                <a:gd name="T13" fmla="*/ 86 h 639"/>
                <a:gd name="T14" fmla="*/ 224 w 483"/>
                <a:gd name="T15" fmla="*/ 126 h 639"/>
                <a:gd name="T16" fmla="*/ 176 w 483"/>
                <a:gd name="T17" fmla="*/ 167 h 639"/>
                <a:gd name="T18" fmla="*/ 116 w 483"/>
                <a:gd name="T19" fmla="*/ 226 h 639"/>
                <a:gd name="T20" fmla="*/ 41 w 483"/>
                <a:gd name="T21" fmla="*/ 329 h 639"/>
                <a:gd name="T22" fmla="*/ 1 w 483"/>
                <a:gd name="T23" fmla="*/ 448 h 639"/>
                <a:gd name="T24" fmla="*/ 4 w 483"/>
                <a:gd name="T25" fmla="*/ 521 h 639"/>
                <a:gd name="T26" fmla="*/ 25 w 483"/>
                <a:gd name="T27" fmla="*/ 567 h 639"/>
                <a:gd name="T28" fmla="*/ 65 w 483"/>
                <a:gd name="T29" fmla="*/ 594 h 639"/>
                <a:gd name="T30" fmla="*/ 87 w 483"/>
                <a:gd name="T31" fmla="*/ 598 h 639"/>
                <a:gd name="T32" fmla="*/ 109 w 483"/>
                <a:gd name="T33" fmla="*/ 596 h 639"/>
                <a:gd name="T34" fmla="*/ 133 w 483"/>
                <a:gd name="T35" fmla="*/ 593 h 639"/>
                <a:gd name="T36" fmla="*/ 160 w 483"/>
                <a:gd name="T37" fmla="*/ 586 h 639"/>
                <a:gd name="T38" fmla="*/ 166 w 483"/>
                <a:gd name="T39" fmla="*/ 585 h 639"/>
                <a:gd name="T40" fmla="*/ 197 w 483"/>
                <a:gd name="T41" fmla="*/ 586 h 639"/>
                <a:gd name="T42" fmla="*/ 197 w 483"/>
                <a:gd name="T43" fmla="*/ 612 h 639"/>
                <a:gd name="T44" fmla="*/ 171 w 483"/>
                <a:gd name="T45" fmla="*/ 633 h 639"/>
                <a:gd name="T46" fmla="*/ 170 w 483"/>
                <a:gd name="T47" fmla="*/ 639 h 639"/>
                <a:gd name="T48" fmla="*/ 198 w 483"/>
                <a:gd name="T49" fmla="*/ 623 h 639"/>
                <a:gd name="T50" fmla="*/ 214 w 483"/>
                <a:gd name="T51" fmla="*/ 590 h 639"/>
                <a:gd name="T52" fmla="*/ 185 w 483"/>
                <a:gd name="T53" fmla="*/ 575 h 639"/>
                <a:gd name="T54" fmla="*/ 135 w 483"/>
                <a:gd name="T55" fmla="*/ 590 h 639"/>
                <a:gd name="T56" fmla="*/ 82 w 483"/>
                <a:gd name="T57" fmla="*/ 593 h 639"/>
                <a:gd name="T58" fmla="*/ 33 w 483"/>
                <a:gd name="T59" fmla="*/ 567 h 639"/>
                <a:gd name="T60" fmla="*/ 7 w 483"/>
                <a:gd name="T61" fmla="*/ 509 h 639"/>
                <a:gd name="T62" fmla="*/ 9 w 483"/>
                <a:gd name="T63" fmla="*/ 442 h 639"/>
                <a:gd name="T64" fmla="*/ 38 w 483"/>
                <a:gd name="T65" fmla="*/ 345 h 639"/>
                <a:gd name="T66" fmla="*/ 106 w 483"/>
                <a:gd name="T67" fmla="*/ 243 h 639"/>
                <a:gd name="T68" fmla="*/ 192 w 483"/>
                <a:gd name="T69" fmla="*/ 156 h 639"/>
                <a:gd name="T70" fmla="*/ 239 w 483"/>
                <a:gd name="T71" fmla="*/ 118 h 639"/>
                <a:gd name="T72" fmla="*/ 289 w 483"/>
                <a:gd name="T73" fmla="*/ 81 h 639"/>
                <a:gd name="T74" fmla="*/ 333 w 483"/>
                <a:gd name="T75" fmla="*/ 51 h 639"/>
                <a:gd name="T76" fmla="*/ 365 w 483"/>
                <a:gd name="T77" fmla="*/ 35 h 639"/>
                <a:gd name="T78" fmla="*/ 395 w 483"/>
                <a:gd name="T79" fmla="*/ 21 h 639"/>
                <a:gd name="T80" fmla="*/ 422 w 483"/>
                <a:gd name="T81" fmla="*/ 10 h 639"/>
                <a:gd name="T82" fmla="*/ 444 w 483"/>
                <a:gd name="T83" fmla="*/ 5 h 639"/>
                <a:gd name="T84" fmla="*/ 462 w 483"/>
                <a:gd name="T85" fmla="*/ 3 h 639"/>
                <a:gd name="T86" fmla="*/ 471 w 483"/>
                <a:gd name="T87" fmla="*/ 40 h 639"/>
                <a:gd name="T88" fmla="*/ 451 w 483"/>
                <a:gd name="T89" fmla="*/ 57 h 639"/>
                <a:gd name="T90" fmla="*/ 452 w 483"/>
                <a:gd name="T91" fmla="*/ 57 h 63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3"/>
                <a:gd name="T139" fmla="*/ 0 h 639"/>
                <a:gd name="T140" fmla="*/ 483 w 483"/>
                <a:gd name="T141" fmla="*/ 639 h 63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3" h="639">
                  <a:moveTo>
                    <a:pt x="452" y="57"/>
                  </a:moveTo>
                  <a:lnTo>
                    <a:pt x="468" y="51"/>
                  </a:lnTo>
                  <a:lnTo>
                    <a:pt x="478" y="43"/>
                  </a:lnTo>
                  <a:lnTo>
                    <a:pt x="483" y="30"/>
                  </a:lnTo>
                  <a:lnTo>
                    <a:pt x="481" y="15"/>
                  </a:lnTo>
                  <a:lnTo>
                    <a:pt x="478" y="7"/>
                  </a:lnTo>
                  <a:lnTo>
                    <a:pt x="473" y="2"/>
                  </a:lnTo>
                  <a:lnTo>
                    <a:pt x="465" y="0"/>
                  </a:lnTo>
                  <a:lnTo>
                    <a:pt x="456" y="0"/>
                  </a:lnTo>
                  <a:lnTo>
                    <a:pt x="446" y="2"/>
                  </a:lnTo>
                  <a:lnTo>
                    <a:pt x="436" y="3"/>
                  </a:lnTo>
                  <a:lnTo>
                    <a:pt x="429" y="7"/>
                  </a:lnTo>
                  <a:lnTo>
                    <a:pt x="422" y="8"/>
                  </a:lnTo>
                  <a:lnTo>
                    <a:pt x="403" y="15"/>
                  </a:lnTo>
                  <a:lnTo>
                    <a:pt x="384" y="22"/>
                  </a:lnTo>
                  <a:lnTo>
                    <a:pt x="365" y="32"/>
                  </a:lnTo>
                  <a:lnTo>
                    <a:pt x="346" y="42"/>
                  </a:lnTo>
                  <a:lnTo>
                    <a:pt x="327" y="51"/>
                  </a:lnTo>
                  <a:lnTo>
                    <a:pt x="309" y="62"/>
                  </a:lnTo>
                  <a:lnTo>
                    <a:pt x="292" y="75"/>
                  </a:lnTo>
                  <a:lnTo>
                    <a:pt x="274" y="86"/>
                  </a:lnTo>
                  <a:lnTo>
                    <a:pt x="257" y="99"/>
                  </a:lnTo>
                  <a:lnTo>
                    <a:pt x="239" y="111"/>
                  </a:lnTo>
                  <a:lnTo>
                    <a:pt x="224" y="126"/>
                  </a:lnTo>
                  <a:lnTo>
                    <a:pt x="208" y="138"/>
                  </a:lnTo>
                  <a:lnTo>
                    <a:pt x="192" y="153"/>
                  </a:lnTo>
                  <a:lnTo>
                    <a:pt x="176" y="167"/>
                  </a:lnTo>
                  <a:lnTo>
                    <a:pt x="160" y="181"/>
                  </a:lnTo>
                  <a:lnTo>
                    <a:pt x="146" y="196"/>
                  </a:lnTo>
                  <a:lnTo>
                    <a:pt x="116" y="226"/>
                  </a:lnTo>
                  <a:lnTo>
                    <a:pt x="89" y="258"/>
                  </a:lnTo>
                  <a:lnTo>
                    <a:pt x="63" y="293"/>
                  </a:lnTo>
                  <a:lnTo>
                    <a:pt x="41" y="329"/>
                  </a:lnTo>
                  <a:lnTo>
                    <a:pt x="23" y="367"/>
                  </a:lnTo>
                  <a:lnTo>
                    <a:pt x="9" y="407"/>
                  </a:lnTo>
                  <a:lnTo>
                    <a:pt x="1" y="448"/>
                  </a:lnTo>
                  <a:lnTo>
                    <a:pt x="0" y="491"/>
                  </a:lnTo>
                  <a:lnTo>
                    <a:pt x="1" y="505"/>
                  </a:lnTo>
                  <a:lnTo>
                    <a:pt x="4" y="521"/>
                  </a:lnTo>
                  <a:lnTo>
                    <a:pt x="9" y="539"/>
                  </a:lnTo>
                  <a:lnTo>
                    <a:pt x="17" y="553"/>
                  </a:lnTo>
                  <a:lnTo>
                    <a:pt x="25" y="567"/>
                  </a:lnTo>
                  <a:lnTo>
                    <a:pt x="36" y="580"/>
                  </a:lnTo>
                  <a:lnTo>
                    <a:pt x="50" y="588"/>
                  </a:lnTo>
                  <a:lnTo>
                    <a:pt x="65" y="594"/>
                  </a:lnTo>
                  <a:lnTo>
                    <a:pt x="73" y="596"/>
                  </a:lnTo>
                  <a:lnTo>
                    <a:pt x="79" y="598"/>
                  </a:lnTo>
                  <a:lnTo>
                    <a:pt x="87" y="598"/>
                  </a:lnTo>
                  <a:lnTo>
                    <a:pt x="95" y="598"/>
                  </a:lnTo>
                  <a:lnTo>
                    <a:pt x="101" y="598"/>
                  </a:lnTo>
                  <a:lnTo>
                    <a:pt x="109" y="596"/>
                  </a:lnTo>
                  <a:lnTo>
                    <a:pt x="116" y="596"/>
                  </a:lnTo>
                  <a:lnTo>
                    <a:pt x="123" y="594"/>
                  </a:lnTo>
                  <a:lnTo>
                    <a:pt x="133" y="593"/>
                  </a:lnTo>
                  <a:lnTo>
                    <a:pt x="143" y="590"/>
                  </a:lnTo>
                  <a:lnTo>
                    <a:pt x="150" y="588"/>
                  </a:lnTo>
                  <a:lnTo>
                    <a:pt x="160" y="586"/>
                  </a:lnTo>
                  <a:lnTo>
                    <a:pt x="162" y="585"/>
                  </a:lnTo>
                  <a:lnTo>
                    <a:pt x="165" y="585"/>
                  </a:lnTo>
                  <a:lnTo>
                    <a:pt x="166" y="585"/>
                  </a:lnTo>
                  <a:lnTo>
                    <a:pt x="168" y="583"/>
                  </a:lnTo>
                  <a:lnTo>
                    <a:pt x="185" y="583"/>
                  </a:lnTo>
                  <a:lnTo>
                    <a:pt x="197" y="586"/>
                  </a:lnTo>
                  <a:lnTo>
                    <a:pt x="201" y="594"/>
                  </a:lnTo>
                  <a:lnTo>
                    <a:pt x="201" y="602"/>
                  </a:lnTo>
                  <a:lnTo>
                    <a:pt x="197" y="612"/>
                  </a:lnTo>
                  <a:lnTo>
                    <a:pt x="190" y="620"/>
                  </a:lnTo>
                  <a:lnTo>
                    <a:pt x="181" y="628"/>
                  </a:lnTo>
                  <a:lnTo>
                    <a:pt x="171" y="633"/>
                  </a:lnTo>
                  <a:lnTo>
                    <a:pt x="168" y="636"/>
                  </a:lnTo>
                  <a:lnTo>
                    <a:pt x="168" y="637"/>
                  </a:lnTo>
                  <a:lnTo>
                    <a:pt x="170" y="639"/>
                  </a:lnTo>
                  <a:lnTo>
                    <a:pt x="174" y="637"/>
                  </a:lnTo>
                  <a:lnTo>
                    <a:pt x="185" y="631"/>
                  </a:lnTo>
                  <a:lnTo>
                    <a:pt x="198" y="623"/>
                  </a:lnTo>
                  <a:lnTo>
                    <a:pt x="211" y="613"/>
                  </a:lnTo>
                  <a:lnTo>
                    <a:pt x="216" y="601"/>
                  </a:lnTo>
                  <a:lnTo>
                    <a:pt x="214" y="590"/>
                  </a:lnTo>
                  <a:lnTo>
                    <a:pt x="208" y="580"/>
                  </a:lnTo>
                  <a:lnTo>
                    <a:pt x="198" y="575"/>
                  </a:lnTo>
                  <a:lnTo>
                    <a:pt x="185" y="575"/>
                  </a:lnTo>
                  <a:lnTo>
                    <a:pt x="168" y="580"/>
                  </a:lnTo>
                  <a:lnTo>
                    <a:pt x="152" y="585"/>
                  </a:lnTo>
                  <a:lnTo>
                    <a:pt x="135" y="590"/>
                  </a:lnTo>
                  <a:lnTo>
                    <a:pt x="117" y="591"/>
                  </a:lnTo>
                  <a:lnTo>
                    <a:pt x="100" y="593"/>
                  </a:lnTo>
                  <a:lnTo>
                    <a:pt x="82" y="593"/>
                  </a:lnTo>
                  <a:lnTo>
                    <a:pt x="66" y="588"/>
                  </a:lnTo>
                  <a:lnTo>
                    <a:pt x="49" y="580"/>
                  </a:lnTo>
                  <a:lnTo>
                    <a:pt x="33" y="567"/>
                  </a:lnTo>
                  <a:lnTo>
                    <a:pt x="20" y="550"/>
                  </a:lnTo>
                  <a:lnTo>
                    <a:pt x="12" y="529"/>
                  </a:lnTo>
                  <a:lnTo>
                    <a:pt x="7" y="509"/>
                  </a:lnTo>
                  <a:lnTo>
                    <a:pt x="6" y="486"/>
                  </a:lnTo>
                  <a:lnTo>
                    <a:pt x="7" y="464"/>
                  </a:lnTo>
                  <a:lnTo>
                    <a:pt x="9" y="442"/>
                  </a:lnTo>
                  <a:lnTo>
                    <a:pt x="12" y="423"/>
                  </a:lnTo>
                  <a:lnTo>
                    <a:pt x="23" y="383"/>
                  </a:lnTo>
                  <a:lnTo>
                    <a:pt x="38" y="345"/>
                  </a:lnTo>
                  <a:lnTo>
                    <a:pt x="57" y="308"/>
                  </a:lnTo>
                  <a:lnTo>
                    <a:pt x="81" y="275"/>
                  </a:lnTo>
                  <a:lnTo>
                    <a:pt x="106" y="243"/>
                  </a:lnTo>
                  <a:lnTo>
                    <a:pt x="133" y="213"/>
                  </a:lnTo>
                  <a:lnTo>
                    <a:pt x="162" y="183"/>
                  </a:lnTo>
                  <a:lnTo>
                    <a:pt x="192" y="156"/>
                  </a:lnTo>
                  <a:lnTo>
                    <a:pt x="208" y="143"/>
                  </a:lnTo>
                  <a:lnTo>
                    <a:pt x="224" y="131"/>
                  </a:lnTo>
                  <a:lnTo>
                    <a:pt x="239" y="118"/>
                  </a:lnTo>
                  <a:lnTo>
                    <a:pt x="255" y="105"/>
                  </a:lnTo>
                  <a:lnTo>
                    <a:pt x="273" y="92"/>
                  </a:lnTo>
                  <a:lnTo>
                    <a:pt x="289" y="81"/>
                  </a:lnTo>
                  <a:lnTo>
                    <a:pt x="306" y="69"/>
                  </a:lnTo>
                  <a:lnTo>
                    <a:pt x="324" y="57"/>
                  </a:lnTo>
                  <a:lnTo>
                    <a:pt x="333" y="51"/>
                  </a:lnTo>
                  <a:lnTo>
                    <a:pt x="344" y="46"/>
                  </a:lnTo>
                  <a:lnTo>
                    <a:pt x="354" y="40"/>
                  </a:lnTo>
                  <a:lnTo>
                    <a:pt x="365" y="35"/>
                  </a:lnTo>
                  <a:lnTo>
                    <a:pt x="375" y="30"/>
                  </a:lnTo>
                  <a:lnTo>
                    <a:pt x="386" y="26"/>
                  </a:lnTo>
                  <a:lnTo>
                    <a:pt x="395" y="21"/>
                  </a:lnTo>
                  <a:lnTo>
                    <a:pt x="406" y="16"/>
                  </a:lnTo>
                  <a:lnTo>
                    <a:pt x="414" y="13"/>
                  </a:lnTo>
                  <a:lnTo>
                    <a:pt x="422" y="10"/>
                  </a:lnTo>
                  <a:lnTo>
                    <a:pt x="430" y="8"/>
                  </a:lnTo>
                  <a:lnTo>
                    <a:pt x="438" y="5"/>
                  </a:lnTo>
                  <a:lnTo>
                    <a:pt x="444" y="5"/>
                  </a:lnTo>
                  <a:lnTo>
                    <a:pt x="451" y="5"/>
                  </a:lnTo>
                  <a:lnTo>
                    <a:pt x="456" y="5"/>
                  </a:lnTo>
                  <a:lnTo>
                    <a:pt x="462" y="3"/>
                  </a:lnTo>
                  <a:lnTo>
                    <a:pt x="476" y="15"/>
                  </a:lnTo>
                  <a:lnTo>
                    <a:pt x="479" y="26"/>
                  </a:lnTo>
                  <a:lnTo>
                    <a:pt x="471" y="40"/>
                  </a:lnTo>
                  <a:lnTo>
                    <a:pt x="452" y="56"/>
                  </a:lnTo>
                  <a:lnTo>
                    <a:pt x="451" y="56"/>
                  </a:lnTo>
                  <a:lnTo>
                    <a:pt x="451" y="57"/>
                  </a:lnTo>
                  <a:lnTo>
                    <a:pt x="452"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96" name="Freeform 65"/>
            <p:cNvSpPr>
              <a:spLocks/>
            </p:cNvSpPr>
            <p:nvPr/>
          </p:nvSpPr>
          <p:spPr bwMode="auto">
            <a:xfrm>
              <a:off x="5209" y="2157"/>
              <a:ext cx="184" cy="179"/>
            </a:xfrm>
            <a:custGeom>
              <a:avLst/>
              <a:gdLst>
                <a:gd name="T0" fmla="*/ 176 w 184"/>
                <a:gd name="T1" fmla="*/ 3 h 179"/>
                <a:gd name="T2" fmla="*/ 180 w 184"/>
                <a:gd name="T3" fmla="*/ 29 h 179"/>
                <a:gd name="T4" fmla="*/ 175 w 184"/>
                <a:gd name="T5" fmla="*/ 52 h 179"/>
                <a:gd name="T6" fmla="*/ 164 w 184"/>
                <a:gd name="T7" fmla="*/ 73 h 179"/>
                <a:gd name="T8" fmla="*/ 143 w 184"/>
                <a:gd name="T9" fmla="*/ 89 h 179"/>
                <a:gd name="T10" fmla="*/ 135 w 184"/>
                <a:gd name="T11" fmla="*/ 92 h 179"/>
                <a:gd name="T12" fmla="*/ 127 w 184"/>
                <a:gd name="T13" fmla="*/ 95 h 179"/>
                <a:gd name="T14" fmla="*/ 119 w 184"/>
                <a:gd name="T15" fmla="*/ 98 h 179"/>
                <a:gd name="T16" fmla="*/ 111 w 184"/>
                <a:gd name="T17" fmla="*/ 100 h 179"/>
                <a:gd name="T18" fmla="*/ 103 w 184"/>
                <a:gd name="T19" fmla="*/ 103 h 179"/>
                <a:gd name="T20" fmla="*/ 95 w 184"/>
                <a:gd name="T21" fmla="*/ 106 h 179"/>
                <a:gd name="T22" fmla="*/ 87 w 184"/>
                <a:gd name="T23" fmla="*/ 110 h 179"/>
                <a:gd name="T24" fmla="*/ 79 w 184"/>
                <a:gd name="T25" fmla="*/ 113 h 179"/>
                <a:gd name="T26" fmla="*/ 68 w 184"/>
                <a:gd name="T27" fmla="*/ 119 h 179"/>
                <a:gd name="T28" fmla="*/ 57 w 184"/>
                <a:gd name="T29" fmla="*/ 125 h 179"/>
                <a:gd name="T30" fmla="*/ 48 w 184"/>
                <a:gd name="T31" fmla="*/ 133 h 179"/>
                <a:gd name="T32" fmla="*/ 37 w 184"/>
                <a:gd name="T33" fmla="*/ 140 h 179"/>
                <a:gd name="T34" fmla="*/ 27 w 184"/>
                <a:gd name="T35" fmla="*/ 149 h 179"/>
                <a:gd name="T36" fmla="*/ 18 w 184"/>
                <a:gd name="T37" fmla="*/ 157 h 179"/>
                <a:gd name="T38" fmla="*/ 10 w 184"/>
                <a:gd name="T39" fmla="*/ 167 h 179"/>
                <a:gd name="T40" fmla="*/ 2 w 184"/>
                <a:gd name="T41" fmla="*/ 176 h 179"/>
                <a:gd name="T42" fmla="*/ 0 w 184"/>
                <a:gd name="T43" fmla="*/ 179 h 179"/>
                <a:gd name="T44" fmla="*/ 2 w 184"/>
                <a:gd name="T45" fmla="*/ 179 h 179"/>
                <a:gd name="T46" fmla="*/ 3 w 184"/>
                <a:gd name="T47" fmla="*/ 179 h 179"/>
                <a:gd name="T48" fmla="*/ 6 w 184"/>
                <a:gd name="T49" fmla="*/ 178 h 179"/>
                <a:gd name="T50" fmla="*/ 16 w 184"/>
                <a:gd name="T51" fmla="*/ 167 h 179"/>
                <a:gd name="T52" fmla="*/ 27 w 184"/>
                <a:gd name="T53" fmla="*/ 157 h 179"/>
                <a:gd name="T54" fmla="*/ 37 w 184"/>
                <a:gd name="T55" fmla="*/ 148 h 179"/>
                <a:gd name="T56" fmla="*/ 48 w 184"/>
                <a:gd name="T57" fmla="*/ 140 h 179"/>
                <a:gd name="T58" fmla="*/ 60 w 184"/>
                <a:gd name="T59" fmla="*/ 132 h 179"/>
                <a:gd name="T60" fmla="*/ 72 w 184"/>
                <a:gd name="T61" fmla="*/ 125 h 179"/>
                <a:gd name="T62" fmla="*/ 84 w 184"/>
                <a:gd name="T63" fmla="*/ 119 h 179"/>
                <a:gd name="T64" fmla="*/ 99 w 184"/>
                <a:gd name="T65" fmla="*/ 113 h 179"/>
                <a:gd name="T66" fmla="*/ 105 w 184"/>
                <a:gd name="T67" fmla="*/ 111 h 179"/>
                <a:gd name="T68" fmla="*/ 113 w 184"/>
                <a:gd name="T69" fmla="*/ 110 h 179"/>
                <a:gd name="T70" fmla="*/ 121 w 184"/>
                <a:gd name="T71" fmla="*/ 106 h 179"/>
                <a:gd name="T72" fmla="*/ 129 w 184"/>
                <a:gd name="T73" fmla="*/ 103 h 179"/>
                <a:gd name="T74" fmla="*/ 137 w 184"/>
                <a:gd name="T75" fmla="*/ 100 h 179"/>
                <a:gd name="T76" fmla="*/ 143 w 184"/>
                <a:gd name="T77" fmla="*/ 97 h 179"/>
                <a:gd name="T78" fmla="*/ 149 w 184"/>
                <a:gd name="T79" fmla="*/ 94 h 179"/>
                <a:gd name="T80" fmla="*/ 156 w 184"/>
                <a:gd name="T81" fmla="*/ 89 h 179"/>
                <a:gd name="T82" fmla="*/ 172 w 184"/>
                <a:gd name="T83" fmla="*/ 70 h 179"/>
                <a:gd name="T84" fmla="*/ 181 w 184"/>
                <a:gd name="T85" fmla="*/ 49 h 179"/>
                <a:gd name="T86" fmla="*/ 184 w 184"/>
                <a:gd name="T87" fmla="*/ 25 h 179"/>
                <a:gd name="T88" fmla="*/ 181 w 184"/>
                <a:gd name="T89" fmla="*/ 0 h 179"/>
                <a:gd name="T90" fmla="*/ 180 w 184"/>
                <a:gd name="T91" fmla="*/ 0 h 179"/>
                <a:gd name="T92" fmla="*/ 178 w 184"/>
                <a:gd name="T93" fmla="*/ 0 h 179"/>
                <a:gd name="T94" fmla="*/ 176 w 184"/>
                <a:gd name="T95" fmla="*/ 2 h 179"/>
                <a:gd name="T96" fmla="*/ 176 w 184"/>
                <a:gd name="T97" fmla="*/ 3 h 179"/>
                <a:gd name="T98" fmla="*/ 176 w 184"/>
                <a:gd name="T99" fmla="*/ 3 h 17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4"/>
                <a:gd name="T151" fmla="*/ 0 h 179"/>
                <a:gd name="T152" fmla="*/ 184 w 184"/>
                <a:gd name="T153" fmla="*/ 179 h 17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4" h="179">
                  <a:moveTo>
                    <a:pt x="176" y="3"/>
                  </a:moveTo>
                  <a:lnTo>
                    <a:pt x="180" y="29"/>
                  </a:lnTo>
                  <a:lnTo>
                    <a:pt x="175" y="52"/>
                  </a:lnTo>
                  <a:lnTo>
                    <a:pt x="164" y="73"/>
                  </a:lnTo>
                  <a:lnTo>
                    <a:pt x="143" y="89"/>
                  </a:lnTo>
                  <a:lnTo>
                    <a:pt x="135" y="92"/>
                  </a:lnTo>
                  <a:lnTo>
                    <a:pt x="127" y="95"/>
                  </a:lnTo>
                  <a:lnTo>
                    <a:pt x="119" y="98"/>
                  </a:lnTo>
                  <a:lnTo>
                    <a:pt x="111" y="100"/>
                  </a:lnTo>
                  <a:lnTo>
                    <a:pt x="103" y="103"/>
                  </a:lnTo>
                  <a:lnTo>
                    <a:pt x="95" y="106"/>
                  </a:lnTo>
                  <a:lnTo>
                    <a:pt x="87" y="110"/>
                  </a:lnTo>
                  <a:lnTo>
                    <a:pt x="79" y="113"/>
                  </a:lnTo>
                  <a:lnTo>
                    <a:pt x="68" y="119"/>
                  </a:lnTo>
                  <a:lnTo>
                    <a:pt x="57" y="125"/>
                  </a:lnTo>
                  <a:lnTo>
                    <a:pt x="48" y="133"/>
                  </a:lnTo>
                  <a:lnTo>
                    <a:pt x="37" y="140"/>
                  </a:lnTo>
                  <a:lnTo>
                    <a:pt x="27" y="149"/>
                  </a:lnTo>
                  <a:lnTo>
                    <a:pt x="18" y="157"/>
                  </a:lnTo>
                  <a:lnTo>
                    <a:pt x="10" y="167"/>
                  </a:lnTo>
                  <a:lnTo>
                    <a:pt x="2" y="176"/>
                  </a:lnTo>
                  <a:lnTo>
                    <a:pt x="0" y="179"/>
                  </a:lnTo>
                  <a:lnTo>
                    <a:pt x="2" y="179"/>
                  </a:lnTo>
                  <a:lnTo>
                    <a:pt x="3" y="179"/>
                  </a:lnTo>
                  <a:lnTo>
                    <a:pt x="6" y="178"/>
                  </a:lnTo>
                  <a:lnTo>
                    <a:pt x="16" y="167"/>
                  </a:lnTo>
                  <a:lnTo>
                    <a:pt x="27" y="157"/>
                  </a:lnTo>
                  <a:lnTo>
                    <a:pt x="37" y="148"/>
                  </a:lnTo>
                  <a:lnTo>
                    <a:pt x="48" y="140"/>
                  </a:lnTo>
                  <a:lnTo>
                    <a:pt x="60" y="132"/>
                  </a:lnTo>
                  <a:lnTo>
                    <a:pt x="72" y="125"/>
                  </a:lnTo>
                  <a:lnTo>
                    <a:pt x="84" y="119"/>
                  </a:lnTo>
                  <a:lnTo>
                    <a:pt x="99" y="113"/>
                  </a:lnTo>
                  <a:lnTo>
                    <a:pt x="105" y="111"/>
                  </a:lnTo>
                  <a:lnTo>
                    <a:pt x="113" y="110"/>
                  </a:lnTo>
                  <a:lnTo>
                    <a:pt x="121" y="106"/>
                  </a:lnTo>
                  <a:lnTo>
                    <a:pt x="129" y="103"/>
                  </a:lnTo>
                  <a:lnTo>
                    <a:pt x="137" y="100"/>
                  </a:lnTo>
                  <a:lnTo>
                    <a:pt x="143" y="97"/>
                  </a:lnTo>
                  <a:lnTo>
                    <a:pt x="149" y="94"/>
                  </a:lnTo>
                  <a:lnTo>
                    <a:pt x="156" y="89"/>
                  </a:lnTo>
                  <a:lnTo>
                    <a:pt x="172" y="70"/>
                  </a:lnTo>
                  <a:lnTo>
                    <a:pt x="181" y="49"/>
                  </a:lnTo>
                  <a:lnTo>
                    <a:pt x="184" y="25"/>
                  </a:lnTo>
                  <a:lnTo>
                    <a:pt x="181" y="0"/>
                  </a:lnTo>
                  <a:lnTo>
                    <a:pt x="180" y="0"/>
                  </a:lnTo>
                  <a:lnTo>
                    <a:pt x="178" y="0"/>
                  </a:lnTo>
                  <a:lnTo>
                    <a:pt x="176" y="2"/>
                  </a:lnTo>
                  <a:lnTo>
                    <a:pt x="17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97" name="Freeform 66"/>
            <p:cNvSpPr>
              <a:spLocks/>
            </p:cNvSpPr>
            <p:nvPr/>
          </p:nvSpPr>
          <p:spPr bwMode="auto">
            <a:xfrm>
              <a:off x="5193" y="2201"/>
              <a:ext cx="151" cy="153"/>
            </a:xfrm>
            <a:custGeom>
              <a:avLst/>
              <a:gdLst>
                <a:gd name="T0" fmla="*/ 150 w 151"/>
                <a:gd name="T1" fmla="*/ 0 h 153"/>
                <a:gd name="T2" fmla="*/ 130 w 151"/>
                <a:gd name="T3" fmla="*/ 0 h 153"/>
                <a:gd name="T4" fmla="*/ 111 w 151"/>
                <a:gd name="T5" fmla="*/ 4 h 153"/>
                <a:gd name="T6" fmla="*/ 94 w 151"/>
                <a:gd name="T7" fmla="*/ 8 h 153"/>
                <a:gd name="T8" fmla="*/ 76 w 151"/>
                <a:gd name="T9" fmla="*/ 15 h 153"/>
                <a:gd name="T10" fmla="*/ 59 w 151"/>
                <a:gd name="T11" fmla="*/ 23 h 153"/>
                <a:gd name="T12" fmla="*/ 43 w 151"/>
                <a:gd name="T13" fmla="*/ 34 h 153"/>
                <a:gd name="T14" fmla="*/ 29 w 151"/>
                <a:gd name="T15" fmla="*/ 46 h 153"/>
                <a:gd name="T16" fmla="*/ 18 w 151"/>
                <a:gd name="T17" fmla="*/ 61 h 153"/>
                <a:gd name="T18" fmla="*/ 5 w 151"/>
                <a:gd name="T19" fmla="*/ 85 h 153"/>
                <a:gd name="T20" fmla="*/ 0 w 151"/>
                <a:gd name="T21" fmla="*/ 110 h 153"/>
                <a:gd name="T22" fmla="*/ 5 w 151"/>
                <a:gd name="T23" fmla="*/ 134 h 153"/>
                <a:gd name="T24" fmla="*/ 24 w 151"/>
                <a:gd name="T25" fmla="*/ 153 h 153"/>
                <a:gd name="T26" fmla="*/ 27 w 151"/>
                <a:gd name="T27" fmla="*/ 153 h 153"/>
                <a:gd name="T28" fmla="*/ 27 w 151"/>
                <a:gd name="T29" fmla="*/ 150 h 153"/>
                <a:gd name="T30" fmla="*/ 27 w 151"/>
                <a:gd name="T31" fmla="*/ 145 h 153"/>
                <a:gd name="T32" fmla="*/ 26 w 151"/>
                <a:gd name="T33" fmla="*/ 142 h 153"/>
                <a:gd name="T34" fmla="*/ 11 w 151"/>
                <a:gd name="T35" fmla="*/ 115 h 153"/>
                <a:gd name="T36" fmla="*/ 11 w 151"/>
                <a:gd name="T37" fmla="*/ 91 h 153"/>
                <a:gd name="T38" fmla="*/ 22 w 151"/>
                <a:gd name="T39" fmla="*/ 69 h 153"/>
                <a:gd name="T40" fmla="*/ 43 w 151"/>
                <a:gd name="T41" fmla="*/ 48 h 153"/>
                <a:gd name="T42" fmla="*/ 68 w 151"/>
                <a:gd name="T43" fmla="*/ 32 h 153"/>
                <a:gd name="T44" fmla="*/ 97 w 151"/>
                <a:gd name="T45" fmla="*/ 19 h 153"/>
                <a:gd name="T46" fmla="*/ 126 w 151"/>
                <a:gd name="T47" fmla="*/ 10 h 153"/>
                <a:gd name="T48" fmla="*/ 150 w 151"/>
                <a:gd name="T49" fmla="*/ 5 h 153"/>
                <a:gd name="T50" fmla="*/ 151 w 151"/>
                <a:gd name="T51" fmla="*/ 5 h 153"/>
                <a:gd name="T52" fmla="*/ 151 w 151"/>
                <a:gd name="T53" fmla="*/ 2 h 153"/>
                <a:gd name="T54" fmla="*/ 151 w 151"/>
                <a:gd name="T55" fmla="*/ 0 h 153"/>
                <a:gd name="T56" fmla="*/ 150 w 151"/>
                <a:gd name="T57" fmla="*/ 0 h 153"/>
                <a:gd name="T58" fmla="*/ 150 w 151"/>
                <a:gd name="T59" fmla="*/ 0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1"/>
                <a:gd name="T91" fmla="*/ 0 h 153"/>
                <a:gd name="T92" fmla="*/ 151 w 151"/>
                <a:gd name="T93" fmla="*/ 153 h 15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1" h="153">
                  <a:moveTo>
                    <a:pt x="150" y="0"/>
                  </a:moveTo>
                  <a:lnTo>
                    <a:pt x="130" y="0"/>
                  </a:lnTo>
                  <a:lnTo>
                    <a:pt x="111" y="4"/>
                  </a:lnTo>
                  <a:lnTo>
                    <a:pt x="94" y="8"/>
                  </a:lnTo>
                  <a:lnTo>
                    <a:pt x="76" y="15"/>
                  </a:lnTo>
                  <a:lnTo>
                    <a:pt x="59" y="23"/>
                  </a:lnTo>
                  <a:lnTo>
                    <a:pt x="43" y="34"/>
                  </a:lnTo>
                  <a:lnTo>
                    <a:pt x="29" y="46"/>
                  </a:lnTo>
                  <a:lnTo>
                    <a:pt x="18" y="61"/>
                  </a:lnTo>
                  <a:lnTo>
                    <a:pt x="5" y="85"/>
                  </a:lnTo>
                  <a:lnTo>
                    <a:pt x="0" y="110"/>
                  </a:lnTo>
                  <a:lnTo>
                    <a:pt x="5" y="134"/>
                  </a:lnTo>
                  <a:lnTo>
                    <a:pt x="24" y="153"/>
                  </a:lnTo>
                  <a:lnTo>
                    <a:pt x="27" y="153"/>
                  </a:lnTo>
                  <a:lnTo>
                    <a:pt x="27" y="150"/>
                  </a:lnTo>
                  <a:lnTo>
                    <a:pt x="27" y="145"/>
                  </a:lnTo>
                  <a:lnTo>
                    <a:pt x="26" y="142"/>
                  </a:lnTo>
                  <a:lnTo>
                    <a:pt x="11" y="115"/>
                  </a:lnTo>
                  <a:lnTo>
                    <a:pt x="11" y="91"/>
                  </a:lnTo>
                  <a:lnTo>
                    <a:pt x="22" y="69"/>
                  </a:lnTo>
                  <a:lnTo>
                    <a:pt x="43" y="48"/>
                  </a:lnTo>
                  <a:lnTo>
                    <a:pt x="68" y="32"/>
                  </a:lnTo>
                  <a:lnTo>
                    <a:pt x="97" y="19"/>
                  </a:lnTo>
                  <a:lnTo>
                    <a:pt x="126" y="10"/>
                  </a:lnTo>
                  <a:lnTo>
                    <a:pt x="150" y="5"/>
                  </a:lnTo>
                  <a:lnTo>
                    <a:pt x="151" y="5"/>
                  </a:lnTo>
                  <a:lnTo>
                    <a:pt x="151" y="2"/>
                  </a:lnTo>
                  <a:lnTo>
                    <a:pt x="151" y="0"/>
                  </a:lnTo>
                  <a:lnTo>
                    <a:pt x="1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98" name="Freeform 67"/>
            <p:cNvSpPr>
              <a:spLocks/>
            </p:cNvSpPr>
            <p:nvPr/>
          </p:nvSpPr>
          <p:spPr bwMode="auto">
            <a:xfrm>
              <a:off x="5219" y="2247"/>
              <a:ext cx="111" cy="82"/>
            </a:xfrm>
            <a:custGeom>
              <a:avLst/>
              <a:gdLst>
                <a:gd name="T0" fmla="*/ 106 w 111"/>
                <a:gd name="T1" fmla="*/ 2 h 82"/>
                <a:gd name="T2" fmla="*/ 100 w 111"/>
                <a:gd name="T3" fmla="*/ 15 h 82"/>
                <a:gd name="T4" fmla="*/ 93 w 111"/>
                <a:gd name="T5" fmla="*/ 27 h 82"/>
                <a:gd name="T6" fmla="*/ 85 w 111"/>
                <a:gd name="T7" fmla="*/ 40 h 82"/>
                <a:gd name="T8" fmla="*/ 76 w 111"/>
                <a:gd name="T9" fmla="*/ 51 h 82"/>
                <a:gd name="T10" fmla="*/ 66 w 111"/>
                <a:gd name="T11" fmla="*/ 61 h 82"/>
                <a:gd name="T12" fmla="*/ 57 w 111"/>
                <a:gd name="T13" fmla="*/ 69 h 82"/>
                <a:gd name="T14" fmla="*/ 44 w 111"/>
                <a:gd name="T15" fmla="*/ 72 h 82"/>
                <a:gd name="T16" fmla="*/ 31 w 111"/>
                <a:gd name="T17" fmla="*/ 74 h 82"/>
                <a:gd name="T18" fmla="*/ 25 w 111"/>
                <a:gd name="T19" fmla="*/ 74 h 82"/>
                <a:gd name="T20" fmla="*/ 19 w 111"/>
                <a:gd name="T21" fmla="*/ 72 h 82"/>
                <a:gd name="T22" fmla="*/ 11 w 111"/>
                <a:gd name="T23" fmla="*/ 70 h 82"/>
                <a:gd name="T24" fmla="*/ 4 w 111"/>
                <a:gd name="T25" fmla="*/ 69 h 82"/>
                <a:gd name="T26" fmla="*/ 1 w 111"/>
                <a:gd name="T27" fmla="*/ 69 h 82"/>
                <a:gd name="T28" fmla="*/ 0 w 111"/>
                <a:gd name="T29" fmla="*/ 70 h 82"/>
                <a:gd name="T30" fmla="*/ 0 w 111"/>
                <a:gd name="T31" fmla="*/ 72 h 82"/>
                <a:gd name="T32" fmla="*/ 1 w 111"/>
                <a:gd name="T33" fmla="*/ 74 h 82"/>
                <a:gd name="T34" fmla="*/ 9 w 111"/>
                <a:gd name="T35" fmla="*/ 75 h 82"/>
                <a:gd name="T36" fmla="*/ 15 w 111"/>
                <a:gd name="T37" fmla="*/ 78 h 82"/>
                <a:gd name="T38" fmla="*/ 23 w 111"/>
                <a:gd name="T39" fmla="*/ 80 h 82"/>
                <a:gd name="T40" fmla="*/ 31 w 111"/>
                <a:gd name="T41" fmla="*/ 82 h 82"/>
                <a:gd name="T42" fmla="*/ 39 w 111"/>
                <a:gd name="T43" fmla="*/ 82 h 82"/>
                <a:gd name="T44" fmla="*/ 47 w 111"/>
                <a:gd name="T45" fmla="*/ 80 h 82"/>
                <a:gd name="T46" fmla="*/ 55 w 111"/>
                <a:gd name="T47" fmla="*/ 78 h 82"/>
                <a:gd name="T48" fmla="*/ 62 w 111"/>
                <a:gd name="T49" fmla="*/ 75 h 82"/>
                <a:gd name="T50" fmla="*/ 71 w 111"/>
                <a:gd name="T51" fmla="*/ 69 h 82"/>
                <a:gd name="T52" fmla="*/ 79 w 111"/>
                <a:gd name="T53" fmla="*/ 62 h 82"/>
                <a:gd name="T54" fmla="*/ 87 w 111"/>
                <a:gd name="T55" fmla="*/ 53 h 82"/>
                <a:gd name="T56" fmla="*/ 93 w 111"/>
                <a:gd name="T57" fmla="*/ 43 h 82"/>
                <a:gd name="T58" fmla="*/ 98 w 111"/>
                <a:gd name="T59" fmla="*/ 34 h 82"/>
                <a:gd name="T60" fmla="*/ 103 w 111"/>
                <a:gd name="T61" fmla="*/ 24 h 82"/>
                <a:gd name="T62" fmla="*/ 108 w 111"/>
                <a:gd name="T63" fmla="*/ 13 h 82"/>
                <a:gd name="T64" fmla="*/ 111 w 111"/>
                <a:gd name="T65" fmla="*/ 2 h 82"/>
                <a:gd name="T66" fmla="*/ 111 w 111"/>
                <a:gd name="T67" fmla="*/ 0 h 82"/>
                <a:gd name="T68" fmla="*/ 109 w 111"/>
                <a:gd name="T69" fmla="*/ 0 h 82"/>
                <a:gd name="T70" fmla="*/ 108 w 111"/>
                <a:gd name="T71" fmla="*/ 0 h 82"/>
                <a:gd name="T72" fmla="*/ 106 w 111"/>
                <a:gd name="T73" fmla="*/ 2 h 82"/>
                <a:gd name="T74" fmla="*/ 106 w 111"/>
                <a:gd name="T75" fmla="*/ 2 h 8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1"/>
                <a:gd name="T115" fmla="*/ 0 h 82"/>
                <a:gd name="T116" fmla="*/ 111 w 111"/>
                <a:gd name="T117" fmla="*/ 82 h 8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1" h="82">
                  <a:moveTo>
                    <a:pt x="106" y="2"/>
                  </a:moveTo>
                  <a:lnTo>
                    <a:pt x="100" y="15"/>
                  </a:lnTo>
                  <a:lnTo>
                    <a:pt x="93" y="27"/>
                  </a:lnTo>
                  <a:lnTo>
                    <a:pt x="85" y="40"/>
                  </a:lnTo>
                  <a:lnTo>
                    <a:pt x="76" y="51"/>
                  </a:lnTo>
                  <a:lnTo>
                    <a:pt x="66" y="61"/>
                  </a:lnTo>
                  <a:lnTo>
                    <a:pt x="57" y="69"/>
                  </a:lnTo>
                  <a:lnTo>
                    <a:pt x="44" y="72"/>
                  </a:lnTo>
                  <a:lnTo>
                    <a:pt x="31" y="74"/>
                  </a:lnTo>
                  <a:lnTo>
                    <a:pt x="25" y="74"/>
                  </a:lnTo>
                  <a:lnTo>
                    <a:pt x="19" y="72"/>
                  </a:lnTo>
                  <a:lnTo>
                    <a:pt x="11" y="70"/>
                  </a:lnTo>
                  <a:lnTo>
                    <a:pt x="4" y="69"/>
                  </a:lnTo>
                  <a:lnTo>
                    <a:pt x="1" y="69"/>
                  </a:lnTo>
                  <a:lnTo>
                    <a:pt x="0" y="70"/>
                  </a:lnTo>
                  <a:lnTo>
                    <a:pt x="0" y="72"/>
                  </a:lnTo>
                  <a:lnTo>
                    <a:pt x="1" y="74"/>
                  </a:lnTo>
                  <a:lnTo>
                    <a:pt x="9" y="75"/>
                  </a:lnTo>
                  <a:lnTo>
                    <a:pt x="15" y="78"/>
                  </a:lnTo>
                  <a:lnTo>
                    <a:pt x="23" y="80"/>
                  </a:lnTo>
                  <a:lnTo>
                    <a:pt x="31" y="82"/>
                  </a:lnTo>
                  <a:lnTo>
                    <a:pt x="39" y="82"/>
                  </a:lnTo>
                  <a:lnTo>
                    <a:pt x="47" y="80"/>
                  </a:lnTo>
                  <a:lnTo>
                    <a:pt x="55" y="78"/>
                  </a:lnTo>
                  <a:lnTo>
                    <a:pt x="62" y="75"/>
                  </a:lnTo>
                  <a:lnTo>
                    <a:pt x="71" y="69"/>
                  </a:lnTo>
                  <a:lnTo>
                    <a:pt x="79" y="62"/>
                  </a:lnTo>
                  <a:lnTo>
                    <a:pt x="87" y="53"/>
                  </a:lnTo>
                  <a:lnTo>
                    <a:pt x="93" y="43"/>
                  </a:lnTo>
                  <a:lnTo>
                    <a:pt x="98" y="34"/>
                  </a:lnTo>
                  <a:lnTo>
                    <a:pt x="103" y="24"/>
                  </a:lnTo>
                  <a:lnTo>
                    <a:pt x="108" y="13"/>
                  </a:lnTo>
                  <a:lnTo>
                    <a:pt x="111" y="2"/>
                  </a:lnTo>
                  <a:lnTo>
                    <a:pt x="111" y="0"/>
                  </a:lnTo>
                  <a:lnTo>
                    <a:pt x="109" y="0"/>
                  </a:lnTo>
                  <a:lnTo>
                    <a:pt x="108" y="0"/>
                  </a:lnTo>
                  <a:lnTo>
                    <a:pt x="10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99" name="Freeform 68"/>
            <p:cNvSpPr>
              <a:spLocks/>
            </p:cNvSpPr>
            <p:nvPr/>
          </p:nvSpPr>
          <p:spPr bwMode="auto">
            <a:xfrm>
              <a:off x="5088" y="2257"/>
              <a:ext cx="123" cy="29"/>
            </a:xfrm>
            <a:custGeom>
              <a:avLst/>
              <a:gdLst>
                <a:gd name="T0" fmla="*/ 119 w 123"/>
                <a:gd name="T1" fmla="*/ 0 h 29"/>
                <a:gd name="T2" fmla="*/ 104 w 123"/>
                <a:gd name="T3" fmla="*/ 0 h 29"/>
                <a:gd name="T4" fmla="*/ 89 w 123"/>
                <a:gd name="T5" fmla="*/ 0 h 29"/>
                <a:gd name="T6" fmla="*/ 73 w 123"/>
                <a:gd name="T7" fmla="*/ 0 h 29"/>
                <a:gd name="T8" fmla="*/ 57 w 123"/>
                <a:gd name="T9" fmla="*/ 2 h 29"/>
                <a:gd name="T10" fmla="*/ 42 w 123"/>
                <a:gd name="T11" fmla="*/ 5 h 29"/>
                <a:gd name="T12" fmla="*/ 27 w 123"/>
                <a:gd name="T13" fmla="*/ 8 h 29"/>
                <a:gd name="T14" fmla="*/ 13 w 123"/>
                <a:gd name="T15" fmla="*/ 14 h 29"/>
                <a:gd name="T16" fmla="*/ 0 w 123"/>
                <a:gd name="T17" fmla="*/ 24 h 29"/>
                <a:gd name="T18" fmla="*/ 0 w 123"/>
                <a:gd name="T19" fmla="*/ 25 h 29"/>
                <a:gd name="T20" fmla="*/ 3 w 123"/>
                <a:gd name="T21" fmla="*/ 29 h 29"/>
                <a:gd name="T22" fmla="*/ 7 w 123"/>
                <a:gd name="T23" fmla="*/ 29 h 29"/>
                <a:gd name="T24" fmla="*/ 8 w 123"/>
                <a:gd name="T25" fmla="*/ 29 h 29"/>
                <a:gd name="T26" fmla="*/ 15 w 123"/>
                <a:gd name="T27" fmla="*/ 25 h 29"/>
                <a:gd name="T28" fmla="*/ 23 w 123"/>
                <a:gd name="T29" fmla="*/ 22 h 29"/>
                <a:gd name="T30" fmla="*/ 29 w 123"/>
                <a:gd name="T31" fmla="*/ 19 h 29"/>
                <a:gd name="T32" fmla="*/ 35 w 123"/>
                <a:gd name="T33" fmla="*/ 17 h 29"/>
                <a:gd name="T34" fmla="*/ 42 w 123"/>
                <a:gd name="T35" fmla="*/ 14 h 29"/>
                <a:gd name="T36" fmla="*/ 50 w 123"/>
                <a:gd name="T37" fmla="*/ 13 h 29"/>
                <a:gd name="T38" fmla="*/ 56 w 123"/>
                <a:gd name="T39" fmla="*/ 10 h 29"/>
                <a:gd name="T40" fmla="*/ 64 w 123"/>
                <a:gd name="T41" fmla="*/ 8 h 29"/>
                <a:gd name="T42" fmla="*/ 72 w 123"/>
                <a:gd name="T43" fmla="*/ 6 h 29"/>
                <a:gd name="T44" fmla="*/ 78 w 123"/>
                <a:gd name="T45" fmla="*/ 5 h 29"/>
                <a:gd name="T46" fmla="*/ 86 w 123"/>
                <a:gd name="T47" fmla="*/ 5 h 29"/>
                <a:gd name="T48" fmla="*/ 92 w 123"/>
                <a:gd name="T49" fmla="*/ 3 h 29"/>
                <a:gd name="T50" fmla="*/ 100 w 123"/>
                <a:gd name="T51" fmla="*/ 3 h 29"/>
                <a:gd name="T52" fmla="*/ 107 w 123"/>
                <a:gd name="T53" fmla="*/ 3 h 29"/>
                <a:gd name="T54" fmla="*/ 115 w 123"/>
                <a:gd name="T55" fmla="*/ 3 h 29"/>
                <a:gd name="T56" fmla="*/ 121 w 123"/>
                <a:gd name="T57" fmla="*/ 3 h 29"/>
                <a:gd name="T58" fmla="*/ 123 w 123"/>
                <a:gd name="T59" fmla="*/ 3 h 29"/>
                <a:gd name="T60" fmla="*/ 121 w 123"/>
                <a:gd name="T61" fmla="*/ 2 h 29"/>
                <a:gd name="T62" fmla="*/ 119 w 123"/>
                <a:gd name="T63" fmla="*/ 0 h 29"/>
                <a:gd name="T64" fmla="*/ 119 w 123"/>
                <a:gd name="T65" fmla="*/ 0 h 29"/>
                <a:gd name="T66" fmla="*/ 119 w 123"/>
                <a:gd name="T67" fmla="*/ 0 h 2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
                <a:gd name="T103" fmla="*/ 0 h 29"/>
                <a:gd name="T104" fmla="*/ 123 w 123"/>
                <a:gd name="T105" fmla="*/ 29 h 2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 h="29">
                  <a:moveTo>
                    <a:pt x="119" y="0"/>
                  </a:moveTo>
                  <a:lnTo>
                    <a:pt x="104" y="0"/>
                  </a:lnTo>
                  <a:lnTo>
                    <a:pt x="89" y="0"/>
                  </a:lnTo>
                  <a:lnTo>
                    <a:pt x="73" y="0"/>
                  </a:lnTo>
                  <a:lnTo>
                    <a:pt x="57" y="2"/>
                  </a:lnTo>
                  <a:lnTo>
                    <a:pt x="42" y="5"/>
                  </a:lnTo>
                  <a:lnTo>
                    <a:pt x="27" y="8"/>
                  </a:lnTo>
                  <a:lnTo>
                    <a:pt x="13" y="14"/>
                  </a:lnTo>
                  <a:lnTo>
                    <a:pt x="0" y="24"/>
                  </a:lnTo>
                  <a:lnTo>
                    <a:pt x="0" y="25"/>
                  </a:lnTo>
                  <a:lnTo>
                    <a:pt x="3" y="29"/>
                  </a:lnTo>
                  <a:lnTo>
                    <a:pt x="7" y="29"/>
                  </a:lnTo>
                  <a:lnTo>
                    <a:pt x="8" y="29"/>
                  </a:lnTo>
                  <a:lnTo>
                    <a:pt x="15" y="25"/>
                  </a:lnTo>
                  <a:lnTo>
                    <a:pt x="23" y="22"/>
                  </a:lnTo>
                  <a:lnTo>
                    <a:pt x="29" y="19"/>
                  </a:lnTo>
                  <a:lnTo>
                    <a:pt x="35" y="17"/>
                  </a:lnTo>
                  <a:lnTo>
                    <a:pt x="42" y="14"/>
                  </a:lnTo>
                  <a:lnTo>
                    <a:pt x="50" y="13"/>
                  </a:lnTo>
                  <a:lnTo>
                    <a:pt x="56" y="10"/>
                  </a:lnTo>
                  <a:lnTo>
                    <a:pt x="64" y="8"/>
                  </a:lnTo>
                  <a:lnTo>
                    <a:pt x="72" y="6"/>
                  </a:lnTo>
                  <a:lnTo>
                    <a:pt x="78" y="5"/>
                  </a:lnTo>
                  <a:lnTo>
                    <a:pt x="86" y="5"/>
                  </a:lnTo>
                  <a:lnTo>
                    <a:pt x="92" y="3"/>
                  </a:lnTo>
                  <a:lnTo>
                    <a:pt x="100" y="3"/>
                  </a:lnTo>
                  <a:lnTo>
                    <a:pt x="107" y="3"/>
                  </a:lnTo>
                  <a:lnTo>
                    <a:pt x="115" y="3"/>
                  </a:lnTo>
                  <a:lnTo>
                    <a:pt x="121" y="3"/>
                  </a:lnTo>
                  <a:lnTo>
                    <a:pt x="123" y="3"/>
                  </a:lnTo>
                  <a:lnTo>
                    <a:pt x="121" y="2"/>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00" name="Freeform 69"/>
            <p:cNvSpPr>
              <a:spLocks/>
            </p:cNvSpPr>
            <p:nvPr/>
          </p:nvSpPr>
          <p:spPr bwMode="auto">
            <a:xfrm>
              <a:off x="5090" y="2287"/>
              <a:ext cx="100" cy="26"/>
            </a:xfrm>
            <a:custGeom>
              <a:avLst/>
              <a:gdLst>
                <a:gd name="T0" fmla="*/ 1 w 100"/>
                <a:gd name="T1" fmla="*/ 3 h 26"/>
                <a:gd name="T2" fmla="*/ 11 w 100"/>
                <a:gd name="T3" fmla="*/ 7 h 26"/>
                <a:gd name="T4" fmla="*/ 21 w 100"/>
                <a:gd name="T5" fmla="*/ 8 h 26"/>
                <a:gd name="T6" fmla="*/ 28 w 100"/>
                <a:gd name="T7" fmla="*/ 10 h 26"/>
                <a:gd name="T8" fmla="*/ 38 w 100"/>
                <a:gd name="T9" fmla="*/ 11 h 26"/>
                <a:gd name="T10" fmla="*/ 44 w 100"/>
                <a:gd name="T11" fmla="*/ 13 h 26"/>
                <a:gd name="T12" fmla="*/ 52 w 100"/>
                <a:gd name="T13" fmla="*/ 15 h 26"/>
                <a:gd name="T14" fmla="*/ 57 w 100"/>
                <a:gd name="T15" fmla="*/ 16 h 26"/>
                <a:gd name="T16" fmla="*/ 63 w 100"/>
                <a:gd name="T17" fmla="*/ 18 h 26"/>
                <a:gd name="T18" fmla="*/ 70 w 100"/>
                <a:gd name="T19" fmla="*/ 19 h 26"/>
                <a:gd name="T20" fmla="*/ 76 w 100"/>
                <a:gd name="T21" fmla="*/ 22 h 26"/>
                <a:gd name="T22" fmla="*/ 81 w 100"/>
                <a:gd name="T23" fmla="*/ 24 h 26"/>
                <a:gd name="T24" fmla="*/ 87 w 100"/>
                <a:gd name="T25" fmla="*/ 26 h 26"/>
                <a:gd name="T26" fmla="*/ 92 w 100"/>
                <a:gd name="T27" fmla="*/ 26 h 26"/>
                <a:gd name="T28" fmla="*/ 97 w 100"/>
                <a:gd name="T29" fmla="*/ 24 h 26"/>
                <a:gd name="T30" fmla="*/ 100 w 100"/>
                <a:gd name="T31" fmla="*/ 21 h 26"/>
                <a:gd name="T32" fmla="*/ 100 w 100"/>
                <a:gd name="T33" fmla="*/ 18 h 26"/>
                <a:gd name="T34" fmla="*/ 90 w 100"/>
                <a:gd name="T35" fmla="*/ 11 h 26"/>
                <a:gd name="T36" fmla="*/ 79 w 100"/>
                <a:gd name="T37" fmla="*/ 7 h 26"/>
                <a:gd name="T38" fmla="*/ 67 w 100"/>
                <a:gd name="T39" fmla="*/ 3 h 26"/>
                <a:gd name="T40" fmla="*/ 55 w 100"/>
                <a:gd name="T41" fmla="*/ 3 h 26"/>
                <a:gd name="T42" fmla="*/ 41 w 100"/>
                <a:gd name="T43" fmla="*/ 3 h 26"/>
                <a:gd name="T44" fmla="*/ 28 w 100"/>
                <a:gd name="T45" fmla="*/ 2 h 26"/>
                <a:gd name="T46" fmla="*/ 16 w 100"/>
                <a:gd name="T47" fmla="*/ 2 h 26"/>
                <a:gd name="T48" fmla="*/ 5 w 100"/>
                <a:gd name="T49" fmla="*/ 0 h 26"/>
                <a:gd name="T50" fmla="*/ 3 w 100"/>
                <a:gd name="T51" fmla="*/ 0 h 26"/>
                <a:gd name="T52" fmla="*/ 1 w 100"/>
                <a:gd name="T53" fmla="*/ 2 h 26"/>
                <a:gd name="T54" fmla="*/ 0 w 100"/>
                <a:gd name="T55" fmla="*/ 2 h 26"/>
                <a:gd name="T56" fmla="*/ 1 w 100"/>
                <a:gd name="T57" fmla="*/ 3 h 26"/>
                <a:gd name="T58" fmla="*/ 1 w 100"/>
                <a:gd name="T59" fmla="*/ 3 h 2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0"/>
                <a:gd name="T91" fmla="*/ 0 h 26"/>
                <a:gd name="T92" fmla="*/ 100 w 100"/>
                <a:gd name="T93" fmla="*/ 26 h 2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0" h="26">
                  <a:moveTo>
                    <a:pt x="1" y="3"/>
                  </a:moveTo>
                  <a:lnTo>
                    <a:pt x="11" y="7"/>
                  </a:lnTo>
                  <a:lnTo>
                    <a:pt x="21" y="8"/>
                  </a:lnTo>
                  <a:lnTo>
                    <a:pt x="28" y="10"/>
                  </a:lnTo>
                  <a:lnTo>
                    <a:pt x="38" y="11"/>
                  </a:lnTo>
                  <a:lnTo>
                    <a:pt x="44" y="13"/>
                  </a:lnTo>
                  <a:lnTo>
                    <a:pt x="52" y="15"/>
                  </a:lnTo>
                  <a:lnTo>
                    <a:pt x="57" y="16"/>
                  </a:lnTo>
                  <a:lnTo>
                    <a:pt x="63" y="18"/>
                  </a:lnTo>
                  <a:lnTo>
                    <a:pt x="70" y="19"/>
                  </a:lnTo>
                  <a:lnTo>
                    <a:pt x="76" y="22"/>
                  </a:lnTo>
                  <a:lnTo>
                    <a:pt x="81" y="24"/>
                  </a:lnTo>
                  <a:lnTo>
                    <a:pt x="87" y="26"/>
                  </a:lnTo>
                  <a:lnTo>
                    <a:pt x="92" y="26"/>
                  </a:lnTo>
                  <a:lnTo>
                    <a:pt x="97" y="24"/>
                  </a:lnTo>
                  <a:lnTo>
                    <a:pt x="100" y="21"/>
                  </a:lnTo>
                  <a:lnTo>
                    <a:pt x="100" y="18"/>
                  </a:lnTo>
                  <a:lnTo>
                    <a:pt x="90" y="11"/>
                  </a:lnTo>
                  <a:lnTo>
                    <a:pt x="79" y="7"/>
                  </a:lnTo>
                  <a:lnTo>
                    <a:pt x="67" y="3"/>
                  </a:lnTo>
                  <a:lnTo>
                    <a:pt x="55" y="3"/>
                  </a:lnTo>
                  <a:lnTo>
                    <a:pt x="41" y="3"/>
                  </a:lnTo>
                  <a:lnTo>
                    <a:pt x="28" y="2"/>
                  </a:lnTo>
                  <a:lnTo>
                    <a:pt x="16" y="2"/>
                  </a:lnTo>
                  <a:lnTo>
                    <a:pt x="5" y="0"/>
                  </a:lnTo>
                  <a:lnTo>
                    <a:pt x="3" y="0"/>
                  </a:lnTo>
                  <a:lnTo>
                    <a:pt x="1" y="2"/>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01" name="Freeform 70"/>
            <p:cNvSpPr>
              <a:spLocks/>
            </p:cNvSpPr>
            <p:nvPr/>
          </p:nvSpPr>
          <p:spPr bwMode="auto">
            <a:xfrm>
              <a:off x="5084" y="2295"/>
              <a:ext cx="176" cy="80"/>
            </a:xfrm>
            <a:custGeom>
              <a:avLst/>
              <a:gdLst>
                <a:gd name="T0" fmla="*/ 171 w 176"/>
                <a:gd name="T1" fmla="*/ 34 h 80"/>
                <a:gd name="T2" fmla="*/ 155 w 176"/>
                <a:gd name="T3" fmla="*/ 57 h 80"/>
                <a:gd name="T4" fmla="*/ 136 w 176"/>
                <a:gd name="T5" fmla="*/ 67 h 80"/>
                <a:gd name="T6" fmla="*/ 116 w 176"/>
                <a:gd name="T7" fmla="*/ 65 h 80"/>
                <a:gd name="T8" fmla="*/ 92 w 176"/>
                <a:gd name="T9" fmla="*/ 54 h 80"/>
                <a:gd name="T10" fmla="*/ 69 w 176"/>
                <a:gd name="T11" fmla="*/ 40 h 80"/>
                <a:gd name="T12" fmla="*/ 47 w 176"/>
                <a:gd name="T13" fmla="*/ 24 h 80"/>
                <a:gd name="T14" fmla="*/ 27 w 176"/>
                <a:gd name="T15" fmla="*/ 10 h 80"/>
                <a:gd name="T16" fmla="*/ 7 w 176"/>
                <a:gd name="T17" fmla="*/ 0 h 80"/>
                <a:gd name="T18" fmla="*/ 6 w 176"/>
                <a:gd name="T19" fmla="*/ 0 h 80"/>
                <a:gd name="T20" fmla="*/ 1 w 176"/>
                <a:gd name="T21" fmla="*/ 3 h 80"/>
                <a:gd name="T22" fmla="*/ 0 w 176"/>
                <a:gd name="T23" fmla="*/ 5 h 80"/>
                <a:gd name="T24" fmla="*/ 0 w 176"/>
                <a:gd name="T25" fmla="*/ 7 h 80"/>
                <a:gd name="T26" fmla="*/ 14 w 176"/>
                <a:gd name="T27" fmla="*/ 14 h 80"/>
                <a:gd name="T28" fmla="*/ 28 w 176"/>
                <a:gd name="T29" fmla="*/ 26 h 80"/>
                <a:gd name="T30" fmla="*/ 42 w 176"/>
                <a:gd name="T31" fmla="*/ 35 h 80"/>
                <a:gd name="T32" fmla="*/ 57 w 176"/>
                <a:gd name="T33" fmla="*/ 46 h 80"/>
                <a:gd name="T34" fmla="*/ 71 w 176"/>
                <a:gd name="T35" fmla="*/ 57 h 80"/>
                <a:gd name="T36" fmla="*/ 85 w 176"/>
                <a:gd name="T37" fmla="*/ 67 h 80"/>
                <a:gd name="T38" fmla="*/ 101 w 176"/>
                <a:gd name="T39" fmla="*/ 75 h 80"/>
                <a:gd name="T40" fmla="*/ 117 w 176"/>
                <a:gd name="T41" fmla="*/ 80 h 80"/>
                <a:gd name="T42" fmla="*/ 128 w 176"/>
                <a:gd name="T43" fmla="*/ 80 h 80"/>
                <a:gd name="T44" fmla="*/ 138 w 176"/>
                <a:gd name="T45" fmla="*/ 78 h 80"/>
                <a:gd name="T46" fmla="*/ 146 w 176"/>
                <a:gd name="T47" fmla="*/ 73 h 80"/>
                <a:gd name="T48" fmla="*/ 154 w 176"/>
                <a:gd name="T49" fmla="*/ 67 h 80"/>
                <a:gd name="T50" fmla="*/ 162 w 176"/>
                <a:gd name="T51" fmla="*/ 59 h 80"/>
                <a:gd name="T52" fmla="*/ 168 w 176"/>
                <a:gd name="T53" fmla="*/ 51 h 80"/>
                <a:gd name="T54" fmla="*/ 173 w 176"/>
                <a:gd name="T55" fmla="*/ 41 h 80"/>
                <a:gd name="T56" fmla="*/ 176 w 176"/>
                <a:gd name="T57" fmla="*/ 34 h 80"/>
                <a:gd name="T58" fmla="*/ 176 w 176"/>
                <a:gd name="T59" fmla="*/ 32 h 80"/>
                <a:gd name="T60" fmla="*/ 174 w 176"/>
                <a:gd name="T61" fmla="*/ 32 h 80"/>
                <a:gd name="T62" fmla="*/ 173 w 176"/>
                <a:gd name="T63" fmla="*/ 34 h 80"/>
                <a:gd name="T64" fmla="*/ 171 w 176"/>
                <a:gd name="T65" fmla="*/ 34 h 80"/>
                <a:gd name="T66" fmla="*/ 171 w 176"/>
                <a:gd name="T67" fmla="*/ 34 h 8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
                <a:gd name="T103" fmla="*/ 0 h 80"/>
                <a:gd name="T104" fmla="*/ 176 w 176"/>
                <a:gd name="T105" fmla="*/ 80 h 8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 h="80">
                  <a:moveTo>
                    <a:pt x="171" y="34"/>
                  </a:moveTo>
                  <a:lnTo>
                    <a:pt x="155" y="57"/>
                  </a:lnTo>
                  <a:lnTo>
                    <a:pt x="136" y="67"/>
                  </a:lnTo>
                  <a:lnTo>
                    <a:pt x="116" y="65"/>
                  </a:lnTo>
                  <a:lnTo>
                    <a:pt x="92" y="54"/>
                  </a:lnTo>
                  <a:lnTo>
                    <a:pt x="69" y="40"/>
                  </a:lnTo>
                  <a:lnTo>
                    <a:pt x="47" y="24"/>
                  </a:lnTo>
                  <a:lnTo>
                    <a:pt x="27" y="10"/>
                  </a:lnTo>
                  <a:lnTo>
                    <a:pt x="7" y="0"/>
                  </a:lnTo>
                  <a:lnTo>
                    <a:pt x="6" y="0"/>
                  </a:lnTo>
                  <a:lnTo>
                    <a:pt x="1" y="3"/>
                  </a:lnTo>
                  <a:lnTo>
                    <a:pt x="0" y="5"/>
                  </a:lnTo>
                  <a:lnTo>
                    <a:pt x="0" y="7"/>
                  </a:lnTo>
                  <a:lnTo>
                    <a:pt x="14" y="14"/>
                  </a:lnTo>
                  <a:lnTo>
                    <a:pt x="28" y="26"/>
                  </a:lnTo>
                  <a:lnTo>
                    <a:pt x="42" y="35"/>
                  </a:lnTo>
                  <a:lnTo>
                    <a:pt x="57" y="46"/>
                  </a:lnTo>
                  <a:lnTo>
                    <a:pt x="71" y="57"/>
                  </a:lnTo>
                  <a:lnTo>
                    <a:pt x="85" y="67"/>
                  </a:lnTo>
                  <a:lnTo>
                    <a:pt x="101" y="75"/>
                  </a:lnTo>
                  <a:lnTo>
                    <a:pt x="117" y="80"/>
                  </a:lnTo>
                  <a:lnTo>
                    <a:pt x="128" y="80"/>
                  </a:lnTo>
                  <a:lnTo>
                    <a:pt x="138" y="78"/>
                  </a:lnTo>
                  <a:lnTo>
                    <a:pt x="146" y="73"/>
                  </a:lnTo>
                  <a:lnTo>
                    <a:pt x="154" y="67"/>
                  </a:lnTo>
                  <a:lnTo>
                    <a:pt x="162" y="59"/>
                  </a:lnTo>
                  <a:lnTo>
                    <a:pt x="168" y="51"/>
                  </a:lnTo>
                  <a:lnTo>
                    <a:pt x="173" y="41"/>
                  </a:lnTo>
                  <a:lnTo>
                    <a:pt x="176" y="34"/>
                  </a:lnTo>
                  <a:lnTo>
                    <a:pt x="176" y="32"/>
                  </a:lnTo>
                  <a:lnTo>
                    <a:pt x="174" y="32"/>
                  </a:lnTo>
                  <a:lnTo>
                    <a:pt x="173" y="34"/>
                  </a:lnTo>
                  <a:lnTo>
                    <a:pt x="171"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02" name="Freeform 71"/>
            <p:cNvSpPr>
              <a:spLocks/>
            </p:cNvSpPr>
            <p:nvPr/>
          </p:nvSpPr>
          <p:spPr bwMode="auto">
            <a:xfrm>
              <a:off x="5050" y="2335"/>
              <a:ext cx="110" cy="46"/>
            </a:xfrm>
            <a:custGeom>
              <a:avLst/>
              <a:gdLst>
                <a:gd name="T0" fmla="*/ 110 w 110"/>
                <a:gd name="T1" fmla="*/ 8 h 46"/>
                <a:gd name="T2" fmla="*/ 94 w 110"/>
                <a:gd name="T3" fmla="*/ 3 h 46"/>
                <a:gd name="T4" fmla="*/ 78 w 110"/>
                <a:gd name="T5" fmla="*/ 0 h 46"/>
                <a:gd name="T6" fmla="*/ 62 w 110"/>
                <a:gd name="T7" fmla="*/ 0 h 46"/>
                <a:gd name="T8" fmla="*/ 46 w 110"/>
                <a:gd name="T9" fmla="*/ 3 h 46"/>
                <a:gd name="T10" fmla="*/ 32 w 110"/>
                <a:gd name="T11" fmla="*/ 8 h 46"/>
                <a:gd name="T12" fmla="*/ 18 w 110"/>
                <a:gd name="T13" fmla="*/ 17 h 46"/>
                <a:gd name="T14" fmla="*/ 8 w 110"/>
                <a:gd name="T15" fmla="*/ 28 h 46"/>
                <a:gd name="T16" fmla="*/ 0 w 110"/>
                <a:gd name="T17" fmla="*/ 44 h 46"/>
                <a:gd name="T18" fmla="*/ 0 w 110"/>
                <a:gd name="T19" fmla="*/ 46 h 46"/>
                <a:gd name="T20" fmla="*/ 3 w 110"/>
                <a:gd name="T21" fmla="*/ 46 h 46"/>
                <a:gd name="T22" fmla="*/ 5 w 110"/>
                <a:gd name="T23" fmla="*/ 44 h 46"/>
                <a:gd name="T24" fmla="*/ 7 w 110"/>
                <a:gd name="T25" fmla="*/ 43 h 46"/>
                <a:gd name="T26" fmla="*/ 11 w 110"/>
                <a:gd name="T27" fmla="*/ 36 h 46"/>
                <a:gd name="T28" fmla="*/ 16 w 110"/>
                <a:gd name="T29" fmla="*/ 30 h 46"/>
                <a:gd name="T30" fmla="*/ 21 w 110"/>
                <a:gd name="T31" fmla="*/ 24 h 46"/>
                <a:gd name="T32" fmla="*/ 27 w 110"/>
                <a:gd name="T33" fmla="*/ 19 h 46"/>
                <a:gd name="T34" fmla="*/ 32 w 110"/>
                <a:gd name="T35" fmla="*/ 14 h 46"/>
                <a:gd name="T36" fmla="*/ 40 w 110"/>
                <a:gd name="T37" fmla="*/ 9 h 46"/>
                <a:gd name="T38" fmla="*/ 46 w 110"/>
                <a:gd name="T39" fmla="*/ 6 h 46"/>
                <a:gd name="T40" fmla="*/ 54 w 110"/>
                <a:gd name="T41" fmla="*/ 5 h 46"/>
                <a:gd name="T42" fmla="*/ 61 w 110"/>
                <a:gd name="T43" fmla="*/ 3 h 46"/>
                <a:gd name="T44" fmla="*/ 67 w 110"/>
                <a:gd name="T45" fmla="*/ 3 h 46"/>
                <a:gd name="T46" fmla="*/ 73 w 110"/>
                <a:gd name="T47" fmla="*/ 3 h 46"/>
                <a:gd name="T48" fmla="*/ 80 w 110"/>
                <a:gd name="T49" fmla="*/ 5 h 46"/>
                <a:gd name="T50" fmla="*/ 86 w 110"/>
                <a:gd name="T51" fmla="*/ 5 h 46"/>
                <a:gd name="T52" fmla="*/ 92 w 110"/>
                <a:gd name="T53" fmla="*/ 6 h 46"/>
                <a:gd name="T54" fmla="*/ 99 w 110"/>
                <a:gd name="T55" fmla="*/ 8 h 46"/>
                <a:gd name="T56" fmla="*/ 105 w 110"/>
                <a:gd name="T57" fmla="*/ 9 h 46"/>
                <a:gd name="T58" fmla="*/ 107 w 110"/>
                <a:gd name="T59" fmla="*/ 9 h 46"/>
                <a:gd name="T60" fmla="*/ 108 w 110"/>
                <a:gd name="T61" fmla="*/ 9 h 46"/>
                <a:gd name="T62" fmla="*/ 110 w 110"/>
                <a:gd name="T63" fmla="*/ 8 h 46"/>
                <a:gd name="T64" fmla="*/ 110 w 110"/>
                <a:gd name="T65" fmla="*/ 8 h 46"/>
                <a:gd name="T66" fmla="*/ 110 w 110"/>
                <a:gd name="T67" fmla="*/ 8 h 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0"/>
                <a:gd name="T103" fmla="*/ 0 h 46"/>
                <a:gd name="T104" fmla="*/ 110 w 110"/>
                <a:gd name="T105" fmla="*/ 46 h 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0" h="46">
                  <a:moveTo>
                    <a:pt x="110" y="8"/>
                  </a:moveTo>
                  <a:lnTo>
                    <a:pt x="94" y="3"/>
                  </a:lnTo>
                  <a:lnTo>
                    <a:pt x="78" y="0"/>
                  </a:lnTo>
                  <a:lnTo>
                    <a:pt x="62" y="0"/>
                  </a:lnTo>
                  <a:lnTo>
                    <a:pt x="46" y="3"/>
                  </a:lnTo>
                  <a:lnTo>
                    <a:pt x="32" y="8"/>
                  </a:lnTo>
                  <a:lnTo>
                    <a:pt x="18" y="17"/>
                  </a:lnTo>
                  <a:lnTo>
                    <a:pt x="8" y="28"/>
                  </a:lnTo>
                  <a:lnTo>
                    <a:pt x="0" y="44"/>
                  </a:lnTo>
                  <a:lnTo>
                    <a:pt x="0" y="46"/>
                  </a:lnTo>
                  <a:lnTo>
                    <a:pt x="3" y="46"/>
                  </a:lnTo>
                  <a:lnTo>
                    <a:pt x="5" y="44"/>
                  </a:lnTo>
                  <a:lnTo>
                    <a:pt x="7" y="43"/>
                  </a:lnTo>
                  <a:lnTo>
                    <a:pt x="11" y="36"/>
                  </a:lnTo>
                  <a:lnTo>
                    <a:pt x="16" y="30"/>
                  </a:lnTo>
                  <a:lnTo>
                    <a:pt x="21" y="24"/>
                  </a:lnTo>
                  <a:lnTo>
                    <a:pt x="27" y="19"/>
                  </a:lnTo>
                  <a:lnTo>
                    <a:pt x="32" y="14"/>
                  </a:lnTo>
                  <a:lnTo>
                    <a:pt x="40" y="9"/>
                  </a:lnTo>
                  <a:lnTo>
                    <a:pt x="46" y="6"/>
                  </a:lnTo>
                  <a:lnTo>
                    <a:pt x="54" y="5"/>
                  </a:lnTo>
                  <a:lnTo>
                    <a:pt x="61" y="3"/>
                  </a:lnTo>
                  <a:lnTo>
                    <a:pt x="67" y="3"/>
                  </a:lnTo>
                  <a:lnTo>
                    <a:pt x="73" y="3"/>
                  </a:lnTo>
                  <a:lnTo>
                    <a:pt x="80" y="5"/>
                  </a:lnTo>
                  <a:lnTo>
                    <a:pt x="86" y="5"/>
                  </a:lnTo>
                  <a:lnTo>
                    <a:pt x="92" y="6"/>
                  </a:lnTo>
                  <a:lnTo>
                    <a:pt x="99" y="8"/>
                  </a:lnTo>
                  <a:lnTo>
                    <a:pt x="105" y="9"/>
                  </a:lnTo>
                  <a:lnTo>
                    <a:pt x="107" y="9"/>
                  </a:lnTo>
                  <a:lnTo>
                    <a:pt x="108" y="9"/>
                  </a:lnTo>
                  <a:lnTo>
                    <a:pt x="11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03" name="Freeform 72"/>
            <p:cNvSpPr>
              <a:spLocks/>
            </p:cNvSpPr>
            <p:nvPr/>
          </p:nvSpPr>
          <p:spPr bwMode="auto">
            <a:xfrm>
              <a:off x="5045" y="2354"/>
              <a:ext cx="150" cy="27"/>
            </a:xfrm>
            <a:custGeom>
              <a:avLst/>
              <a:gdLst>
                <a:gd name="T0" fmla="*/ 2 w 150"/>
                <a:gd name="T1" fmla="*/ 27 h 27"/>
                <a:gd name="T2" fmla="*/ 19 w 150"/>
                <a:gd name="T3" fmla="*/ 22 h 27"/>
                <a:gd name="T4" fmla="*/ 37 w 150"/>
                <a:gd name="T5" fmla="*/ 21 h 27"/>
                <a:gd name="T6" fmla="*/ 54 w 150"/>
                <a:gd name="T7" fmla="*/ 19 h 27"/>
                <a:gd name="T8" fmla="*/ 72 w 150"/>
                <a:gd name="T9" fmla="*/ 17 h 27"/>
                <a:gd name="T10" fmla="*/ 89 w 150"/>
                <a:gd name="T11" fmla="*/ 16 h 27"/>
                <a:gd name="T12" fmla="*/ 107 w 150"/>
                <a:gd name="T13" fmla="*/ 14 h 27"/>
                <a:gd name="T14" fmla="*/ 124 w 150"/>
                <a:gd name="T15" fmla="*/ 13 h 27"/>
                <a:gd name="T16" fmla="*/ 142 w 150"/>
                <a:gd name="T17" fmla="*/ 9 h 27"/>
                <a:gd name="T18" fmla="*/ 145 w 150"/>
                <a:gd name="T19" fmla="*/ 8 h 27"/>
                <a:gd name="T20" fmla="*/ 148 w 150"/>
                <a:gd name="T21" fmla="*/ 5 h 27"/>
                <a:gd name="T22" fmla="*/ 150 w 150"/>
                <a:gd name="T23" fmla="*/ 2 h 27"/>
                <a:gd name="T24" fmla="*/ 147 w 150"/>
                <a:gd name="T25" fmla="*/ 0 h 27"/>
                <a:gd name="T26" fmla="*/ 129 w 150"/>
                <a:gd name="T27" fmla="*/ 0 h 27"/>
                <a:gd name="T28" fmla="*/ 110 w 150"/>
                <a:gd name="T29" fmla="*/ 2 h 27"/>
                <a:gd name="T30" fmla="*/ 93 w 150"/>
                <a:gd name="T31" fmla="*/ 3 h 27"/>
                <a:gd name="T32" fmla="*/ 73 w 150"/>
                <a:gd name="T33" fmla="*/ 6 h 27"/>
                <a:gd name="T34" fmla="*/ 56 w 150"/>
                <a:gd name="T35" fmla="*/ 9 h 27"/>
                <a:gd name="T36" fmla="*/ 39 w 150"/>
                <a:gd name="T37" fmla="*/ 13 h 27"/>
                <a:gd name="T38" fmla="*/ 21 w 150"/>
                <a:gd name="T39" fmla="*/ 17 h 27"/>
                <a:gd name="T40" fmla="*/ 4 w 150"/>
                <a:gd name="T41" fmla="*/ 22 h 27"/>
                <a:gd name="T42" fmla="*/ 2 w 150"/>
                <a:gd name="T43" fmla="*/ 24 h 27"/>
                <a:gd name="T44" fmla="*/ 0 w 150"/>
                <a:gd name="T45" fmla="*/ 25 h 27"/>
                <a:gd name="T46" fmla="*/ 0 w 150"/>
                <a:gd name="T47" fmla="*/ 27 h 27"/>
                <a:gd name="T48" fmla="*/ 2 w 150"/>
                <a:gd name="T49" fmla="*/ 27 h 27"/>
                <a:gd name="T50" fmla="*/ 2 w 150"/>
                <a:gd name="T51" fmla="*/ 27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0"/>
                <a:gd name="T79" fmla="*/ 0 h 27"/>
                <a:gd name="T80" fmla="*/ 150 w 150"/>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0" h="27">
                  <a:moveTo>
                    <a:pt x="2" y="27"/>
                  </a:moveTo>
                  <a:lnTo>
                    <a:pt x="19" y="22"/>
                  </a:lnTo>
                  <a:lnTo>
                    <a:pt x="37" y="21"/>
                  </a:lnTo>
                  <a:lnTo>
                    <a:pt x="54" y="19"/>
                  </a:lnTo>
                  <a:lnTo>
                    <a:pt x="72" y="17"/>
                  </a:lnTo>
                  <a:lnTo>
                    <a:pt x="89" y="16"/>
                  </a:lnTo>
                  <a:lnTo>
                    <a:pt x="107" y="14"/>
                  </a:lnTo>
                  <a:lnTo>
                    <a:pt x="124" y="13"/>
                  </a:lnTo>
                  <a:lnTo>
                    <a:pt x="142" y="9"/>
                  </a:lnTo>
                  <a:lnTo>
                    <a:pt x="145" y="8"/>
                  </a:lnTo>
                  <a:lnTo>
                    <a:pt x="148" y="5"/>
                  </a:lnTo>
                  <a:lnTo>
                    <a:pt x="150" y="2"/>
                  </a:lnTo>
                  <a:lnTo>
                    <a:pt x="147" y="0"/>
                  </a:lnTo>
                  <a:lnTo>
                    <a:pt x="129" y="0"/>
                  </a:lnTo>
                  <a:lnTo>
                    <a:pt x="110" y="2"/>
                  </a:lnTo>
                  <a:lnTo>
                    <a:pt x="93" y="3"/>
                  </a:lnTo>
                  <a:lnTo>
                    <a:pt x="73" y="6"/>
                  </a:lnTo>
                  <a:lnTo>
                    <a:pt x="56" y="9"/>
                  </a:lnTo>
                  <a:lnTo>
                    <a:pt x="39" y="13"/>
                  </a:lnTo>
                  <a:lnTo>
                    <a:pt x="21" y="17"/>
                  </a:lnTo>
                  <a:lnTo>
                    <a:pt x="4" y="22"/>
                  </a:lnTo>
                  <a:lnTo>
                    <a:pt x="2" y="24"/>
                  </a:lnTo>
                  <a:lnTo>
                    <a:pt x="0" y="25"/>
                  </a:lnTo>
                  <a:lnTo>
                    <a:pt x="0" y="27"/>
                  </a:lnTo>
                  <a:lnTo>
                    <a:pt x="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04" name="Freeform 73"/>
            <p:cNvSpPr>
              <a:spLocks/>
            </p:cNvSpPr>
            <p:nvPr/>
          </p:nvSpPr>
          <p:spPr bwMode="auto">
            <a:xfrm>
              <a:off x="5266" y="1950"/>
              <a:ext cx="111" cy="191"/>
            </a:xfrm>
            <a:custGeom>
              <a:avLst/>
              <a:gdLst>
                <a:gd name="T0" fmla="*/ 111 w 111"/>
                <a:gd name="T1" fmla="*/ 188 h 191"/>
                <a:gd name="T2" fmla="*/ 108 w 111"/>
                <a:gd name="T3" fmla="*/ 167 h 191"/>
                <a:gd name="T4" fmla="*/ 107 w 111"/>
                <a:gd name="T5" fmla="*/ 148 h 191"/>
                <a:gd name="T6" fmla="*/ 102 w 111"/>
                <a:gd name="T7" fmla="*/ 129 h 191"/>
                <a:gd name="T8" fmla="*/ 86 w 111"/>
                <a:gd name="T9" fmla="*/ 107 h 191"/>
                <a:gd name="T10" fmla="*/ 77 w 111"/>
                <a:gd name="T11" fmla="*/ 99 h 191"/>
                <a:gd name="T12" fmla="*/ 67 w 111"/>
                <a:gd name="T13" fmla="*/ 93 h 191"/>
                <a:gd name="T14" fmla="*/ 56 w 111"/>
                <a:gd name="T15" fmla="*/ 86 h 191"/>
                <a:gd name="T16" fmla="*/ 46 w 111"/>
                <a:gd name="T17" fmla="*/ 80 h 191"/>
                <a:gd name="T18" fmla="*/ 27 w 111"/>
                <a:gd name="T19" fmla="*/ 66 h 191"/>
                <a:gd name="T20" fmla="*/ 16 w 111"/>
                <a:gd name="T21" fmla="*/ 46 h 191"/>
                <a:gd name="T22" fmla="*/ 10 w 111"/>
                <a:gd name="T23" fmla="*/ 26 h 191"/>
                <a:gd name="T24" fmla="*/ 3 w 111"/>
                <a:gd name="T25" fmla="*/ 4 h 191"/>
                <a:gd name="T26" fmla="*/ 2 w 111"/>
                <a:gd name="T27" fmla="*/ 0 h 191"/>
                <a:gd name="T28" fmla="*/ 0 w 111"/>
                <a:gd name="T29" fmla="*/ 0 h 191"/>
                <a:gd name="T30" fmla="*/ 0 w 111"/>
                <a:gd name="T31" fmla="*/ 2 h 191"/>
                <a:gd name="T32" fmla="*/ 0 w 111"/>
                <a:gd name="T33" fmla="*/ 5 h 191"/>
                <a:gd name="T34" fmla="*/ 3 w 111"/>
                <a:gd name="T35" fmla="*/ 26 h 191"/>
                <a:gd name="T36" fmla="*/ 7 w 111"/>
                <a:gd name="T37" fmla="*/ 45 h 191"/>
                <a:gd name="T38" fmla="*/ 15 w 111"/>
                <a:gd name="T39" fmla="*/ 62 h 191"/>
                <a:gd name="T40" fmla="*/ 26 w 111"/>
                <a:gd name="T41" fmla="*/ 80 h 191"/>
                <a:gd name="T42" fmla="*/ 34 w 111"/>
                <a:gd name="T43" fmla="*/ 88 h 191"/>
                <a:gd name="T44" fmla="*/ 42 w 111"/>
                <a:gd name="T45" fmla="*/ 93 h 191"/>
                <a:gd name="T46" fmla="*/ 51 w 111"/>
                <a:gd name="T47" fmla="*/ 97 h 191"/>
                <a:gd name="T48" fmla="*/ 61 w 111"/>
                <a:gd name="T49" fmla="*/ 102 h 191"/>
                <a:gd name="T50" fmla="*/ 70 w 111"/>
                <a:gd name="T51" fmla="*/ 107 h 191"/>
                <a:gd name="T52" fmla="*/ 78 w 111"/>
                <a:gd name="T53" fmla="*/ 112 h 191"/>
                <a:gd name="T54" fmla="*/ 86 w 111"/>
                <a:gd name="T55" fmla="*/ 118 h 191"/>
                <a:gd name="T56" fmla="*/ 94 w 111"/>
                <a:gd name="T57" fmla="*/ 127 h 191"/>
                <a:gd name="T58" fmla="*/ 100 w 111"/>
                <a:gd name="T59" fmla="*/ 142 h 191"/>
                <a:gd name="T60" fmla="*/ 105 w 111"/>
                <a:gd name="T61" fmla="*/ 158 h 191"/>
                <a:gd name="T62" fmla="*/ 108 w 111"/>
                <a:gd name="T63" fmla="*/ 174 h 191"/>
                <a:gd name="T64" fmla="*/ 111 w 111"/>
                <a:gd name="T65" fmla="*/ 189 h 191"/>
                <a:gd name="T66" fmla="*/ 111 w 111"/>
                <a:gd name="T67" fmla="*/ 191 h 191"/>
                <a:gd name="T68" fmla="*/ 111 w 111"/>
                <a:gd name="T69" fmla="*/ 191 h 191"/>
                <a:gd name="T70" fmla="*/ 111 w 111"/>
                <a:gd name="T71" fmla="*/ 189 h 191"/>
                <a:gd name="T72" fmla="*/ 111 w 111"/>
                <a:gd name="T73" fmla="*/ 188 h 191"/>
                <a:gd name="T74" fmla="*/ 111 w 111"/>
                <a:gd name="T75" fmla="*/ 188 h 1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1"/>
                <a:gd name="T115" fmla="*/ 0 h 191"/>
                <a:gd name="T116" fmla="*/ 111 w 111"/>
                <a:gd name="T117" fmla="*/ 191 h 1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1" h="191">
                  <a:moveTo>
                    <a:pt x="111" y="188"/>
                  </a:moveTo>
                  <a:lnTo>
                    <a:pt x="108" y="167"/>
                  </a:lnTo>
                  <a:lnTo>
                    <a:pt x="107" y="148"/>
                  </a:lnTo>
                  <a:lnTo>
                    <a:pt x="102" y="129"/>
                  </a:lnTo>
                  <a:lnTo>
                    <a:pt x="86" y="107"/>
                  </a:lnTo>
                  <a:lnTo>
                    <a:pt x="77" y="99"/>
                  </a:lnTo>
                  <a:lnTo>
                    <a:pt x="67" y="93"/>
                  </a:lnTo>
                  <a:lnTo>
                    <a:pt x="56" y="86"/>
                  </a:lnTo>
                  <a:lnTo>
                    <a:pt x="46" y="80"/>
                  </a:lnTo>
                  <a:lnTo>
                    <a:pt x="27" y="66"/>
                  </a:lnTo>
                  <a:lnTo>
                    <a:pt x="16" y="46"/>
                  </a:lnTo>
                  <a:lnTo>
                    <a:pt x="10" y="26"/>
                  </a:lnTo>
                  <a:lnTo>
                    <a:pt x="3" y="4"/>
                  </a:lnTo>
                  <a:lnTo>
                    <a:pt x="2" y="0"/>
                  </a:lnTo>
                  <a:lnTo>
                    <a:pt x="0" y="0"/>
                  </a:lnTo>
                  <a:lnTo>
                    <a:pt x="0" y="2"/>
                  </a:lnTo>
                  <a:lnTo>
                    <a:pt x="0" y="5"/>
                  </a:lnTo>
                  <a:lnTo>
                    <a:pt x="3" y="26"/>
                  </a:lnTo>
                  <a:lnTo>
                    <a:pt x="7" y="45"/>
                  </a:lnTo>
                  <a:lnTo>
                    <a:pt x="15" y="62"/>
                  </a:lnTo>
                  <a:lnTo>
                    <a:pt x="26" y="80"/>
                  </a:lnTo>
                  <a:lnTo>
                    <a:pt x="34" y="88"/>
                  </a:lnTo>
                  <a:lnTo>
                    <a:pt x="42" y="93"/>
                  </a:lnTo>
                  <a:lnTo>
                    <a:pt x="51" y="97"/>
                  </a:lnTo>
                  <a:lnTo>
                    <a:pt x="61" y="102"/>
                  </a:lnTo>
                  <a:lnTo>
                    <a:pt x="70" y="107"/>
                  </a:lnTo>
                  <a:lnTo>
                    <a:pt x="78" y="112"/>
                  </a:lnTo>
                  <a:lnTo>
                    <a:pt x="86" y="118"/>
                  </a:lnTo>
                  <a:lnTo>
                    <a:pt x="94" y="127"/>
                  </a:lnTo>
                  <a:lnTo>
                    <a:pt x="100" y="142"/>
                  </a:lnTo>
                  <a:lnTo>
                    <a:pt x="105" y="158"/>
                  </a:lnTo>
                  <a:lnTo>
                    <a:pt x="108" y="174"/>
                  </a:lnTo>
                  <a:lnTo>
                    <a:pt x="111" y="189"/>
                  </a:lnTo>
                  <a:lnTo>
                    <a:pt x="111" y="191"/>
                  </a:lnTo>
                  <a:lnTo>
                    <a:pt x="111" y="189"/>
                  </a:lnTo>
                  <a:lnTo>
                    <a:pt x="111" y="1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05" name="Freeform 74"/>
            <p:cNvSpPr>
              <a:spLocks/>
            </p:cNvSpPr>
            <p:nvPr/>
          </p:nvSpPr>
          <p:spPr bwMode="auto">
            <a:xfrm>
              <a:off x="5234" y="1958"/>
              <a:ext cx="93" cy="185"/>
            </a:xfrm>
            <a:custGeom>
              <a:avLst/>
              <a:gdLst>
                <a:gd name="T0" fmla="*/ 40 w 93"/>
                <a:gd name="T1" fmla="*/ 0 h 185"/>
                <a:gd name="T2" fmla="*/ 20 w 93"/>
                <a:gd name="T3" fmla="*/ 13 h 185"/>
                <a:gd name="T4" fmla="*/ 8 w 93"/>
                <a:gd name="T5" fmla="*/ 34 h 185"/>
                <a:gd name="T6" fmla="*/ 2 w 93"/>
                <a:gd name="T7" fmla="*/ 58 h 185"/>
                <a:gd name="T8" fmla="*/ 0 w 93"/>
                <a:gd name="T9" fmla="*/ 81 h 185"/>
                <a:gd name="T10" fmla="*/ 2 w 93"/>
                <a:gd name="T11" fmla="*/ 96 h 185"/>
                <a:gd name="T12" fmla="*/ 8 w 93"/>
                <a:gd name="T13" fmla="*/ 110 h 185"/>
                <a:gd name="T14" fmla="*/ 18 w 93"/>
                <a:gd name="T15" fmla="*/ 121 h 185"/>
                <a:gd name="T16" fmla="*/ 29 w 93"/>
                <a:gd name="T17" fmla="*/ 129 h 185"/>
                <a:gd name="T18" fmla="*/ 40 w 93"/>
                <a:gd name="T19" fmla="*/ 134 h 185"/>
                <a:gd name="T20" fmla="*/ 51 w 93"/>
                <a:gd name="T21" fmla="*/ 137 h 185"/>
                <a:gd name="T22" fmla="*/ 61 w 93"/>
                <a:gd name="T23" fmla="*/ 142 h 185"/>
                <a:gd name="T24" fmla="*/ 69 w 93"/>
                <a:gd name="T25" fmla="*/ 147 h 185"/>
                <a:gd name="T26" fmla="*/ 75 w 93"/>
                <a:gd name="T27" fmla="*/ 153 h 185"/>
                <a:gd name="T28" fmla="*/ 80 w 93"/>
                <a:gd name="T29" fmla="*/ 161 h 185"/>
                <a:gd name="T30" fmla="*/ 83 w 93"/>
                <a:gd name="T31" fmla="*/ 170 h 185"/>
                <a:gd name="T32" fmla="*/ 86 w 93"/>
                <a:gd name="T33" fmla="*/ 183 h 185"/>
                <a:gd name="T34" fmla="*/ 86 w 93"/>
                <a:gd name="T35" fmla="*/ 185 h 185"/>
                <a:gd name="T36" fmla="*/ 89 w 93"/>
                <a:gd name="T37" fmla="*/ 183 h 185"/>
                <a:gd name="T38" fmla="*/ 91 w 93"/>
                <a:gd name="T39" fmla="*/ 181 h 185"/>
                <a:gd name="T40" fmla="*/ 93 w 93"/>
                <a:gd name="T41" fmla="*/ 178 h 185"/>
                <a:gd name="T42" fmla="*/ 91 w 93"/>
                <a:gd name="T43" fmla="*/ 162 h 185"/>
                <a:gd name="T44" fmla="*/ 85 w 93"/>
                <a:gd name="T45" fmla="*/ 148 h 185"/>
                <a:gd name="T46" fmla="*/ 74 w 93"/>
                <a:gd name="T47" fmla="*/ 137 h 185"/>
                <a:gd name="T48" fmla="*/ 59 w 93"/>
                <a:gd name="T49" fmla="*/ 127 h 185"/>
                <a:gd name="T50" fmla="*/ 47 w 93"/>
                <a:gd name="T51" fmla="*/ 121 h 185"/>
                <a:gd name="T52" fmla="*/ 34 w 93"/>
                <a:gd name="T53" fmla="*/ 115 h 185"/>
                <a:gd name="T54" fmla="*/ 24 w 93"/>
                <a:gd name="T55" fmla="*/ 107 h 185"/>
                <a:gd name="T56" fmla="*/ 15 w 93"/>
                <a:gd name="T57" fmla="*/ 94 h 185"/>
                <a:gd name="T58" fmla="*/ 10 w 93"/>
                <a:gd name="T59" fmla="*/ 72 h 185"/>
                <a:gd name="T60" fmla="*/ 13 w 93"/>
                <a:gd name="T61" fmla="*/ 43 h 185"/>
                <a:gd name="T62" fmla="*/ 23 w 93"/>
                <a:gd name="T63" fmla="*/ 18 h 185"/>
                <a:gd name="T64" fmla="*/ 39 w 93"/>
                <a:gd name="T65" fmla="*/ 2 h 185"/>
                <a:gd name="T66" fmla="*/ 39 w 93"/>
                <a:gd name="T67" fmla="*/ 2 h 185"/>
                <a:gd name="T68" fmla="*/ 40 w 93"/>
                <a:gd name="T69" fmla="*/ 0 h 185"/>
                <a:gd name="T70" fmla="*/ 40 w 93"/>
                <a:gd name="T71" fmla="*/ 0 h 185"/>
                <a:gd name="T72" fmla="*/ 40 w 93"/>
                <a:gd name="T73" fmla="*/ 0 h 185"/>
                <a:gd name="T74" fmla="*/ 40 w 93"/>
                <a:gd name="T75" fmla="*/ 0 h 18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3"/>
                <a:gd name="T115" fmla="*/ 0 h 185"/>
                <a:gd name="T116" fmla="*/ 93 w 93"/>
                <a:gd name="T117" fmla="*/ 185 h 18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3" h="185">
                  <a:moveTo>
                    <a:pt x="40" y="0"/>
                  </a:moveTo>
                  <a:lnTo>
                    <a:pt x="20" y="13"/>
                  </a:lnTo>
                  <a:lnTo>
                    <a:pt x="8" y="34"/>
                  </a:lnTo>
                  <a:lnTo>
                    <a:pt x="2" y="58"/>
                  </a:lnTo>
                  <a:lnTo>
                    <a:pt x="0" y="81"/>
                  </a:lnTo>
                  <a:lnTo>
                    <a:pt x="2" y="96"/>
                  </a:lnTo>
                  <a:lnTo>
                    <a:pt x="8" y="110"/>
                  </a:lnTo>
                  <a:lnTo>
                    <a:pt x="18" y="121"/>
                  </a:lnTo>
                  <a:lnTo>
                    <a:pt x="29" y="129"/>
                  </a:lnTo>
                  <a:lnTo>
                    <a:pt x="40" y="134"/>
                  </a:lnTo>
                  <a:lnTo>
                    <a:pt x="51" y="137"/>
                  </a:lnTo>
                  <a:lnTo>
                    <a:pt x="61" y="142"/>
                  </a:lnTo>
                  <a:lnTo>
                    <a:pt x="69" y="147"/>
                  </a:lnTo>
                  <a:lnTo>
                    <a:pt x="75" y="153"/>
                  </a:lnTo>
                  <a:lnTo>
                    <a:pt x="80" y="161"/>
                  </a:lnTo>
                  <a:lnTo>
                    <a:pt x="83" y="170"/>
                  </a:lnTo>
                  <a:lnTo>
                    <a:pt x="86" y="183"/>
                  </a:lnTo>
                  <a:lnTo>
                    <a:pt x="86" y="185"/>
                  </a:lnTo>
                  <a:lnTo>
                    <a:pt x="89" y="183"/>
                  </a:lnTo>
                  <a:lnTo>
                    <a:pt x="91" y="181"/>
                  </a:lnTo>
                  <a:lnTo>
                    <a:pt x="93" y="178"/>
                  </a:lnTo>
                  <a:lnTo>
                    <a:pt x="91" y="162"/>
                  </a:lnTo>
                  <a:lnTo>
                    <a:pt x="85" y="148"/>
                  </a:lnTo>
                  <a:lnTo>
                    <a:pt x="74" y="137"/>
                  </a:lnTo>
                  <a:lnTo>
                    <a:pt x="59" y="127"/>
                  </a:lnTo>
                  <a:lnTo>
                    <a:pt x="47" y="121"/>
                  </a:lnTo>
                  <a:lnTo>
                    <a:pt x="34" y="115"/>
                  </a:lnTo>
                  <a:lnTo>
                    <a:pt x="24" y="107"/>
                  </a:lnTo>
                  <a:lnTo>
                    <a:pt x="15" y="94"/>
                  </a:lnTo>
                  <a:lnTo>
                    <a:pt x="10" y="72"/>
                  </a:lnTo>
                  <a:lnTo>
                    <a:pt x="13" y="43"/>
                  </a:lnTo>
                  <a:lnTo>
                    <a:pt x="23" y="18"/>
                  </a:lnTo>
                  <a:lnTo>
                    <a:pt x="39" y="2"/>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06" name="Freeform 75"/>
            <p:cNvSpPr>
              <a:spLocks/>
            </p:cNvSpPr>
            <p:nvPr/>
          </p:nvSpPr>
          <p:spPr bwMode="auto">
            <a:xfrm>
              <a:off x="5254" y="2073"/>
              <a:ext cx="54" cy="122"/>
            </a:xfrm>
            <a:custGeom>
              <a:avLst/>
              <a:gdLst>
                <a:gd name="T0" fmla="*/ 15 w 54"/>
                <a:gd name="T1" fmla="*/ 120 h 122"/>
                <a:gd name="T2" fmla="*/ 12 w 54"/>
                <a:gd name="T3" fmla="*/ 105 h 122"/>
                <a:gd name="T4" fmla="*/ 7 w 54"/>
                <a:gd name="T5" fmla="*/ 89 h 122"/>
                <a:gd name="T6" fmla="*/ 7 w 54"/>
                <a:gd name="T7" fmla="*/ 74 h 122"/>
                <a:gd name="T8" fmla="*/ 9 w 54"/>
                <a:gd name="T9" fmla="*/ 59 h 122"/>
                <a:gd name="T10" fmla="*/ 15 w 54"/>
                <a:gd name="T11" fmla="*/ 44 h 122"/>
                <a:gd name="T12" fmla="*/ 25 w 54"/>
                <a:gd name="T13" fmla="*/ 32 h 122"/>
                <a:gd name="T14" fmla="*/ 36 w 54"/>
                <a:gd name="T15" fmla="*/ 22 h 122"/>
                <a:gd name="T16" fmla="*/ 49 w 54"/>
                <a:gd name="T17" fmla="*/ 11 h 122"/>
                <a:gd name="T18" fmla="*/ 52 w 54"/>
                <a:gd name="T19" fmla="*/ 8 h 122"/>
                <a:gd name="T20" fmla="*/ 54 w 54"/>
                <a:gd name="T21" fmla="*/ 4 h 122"/>
                <a:gd name="T22" fmla="*/ 54 w 54"/>
                <a:gd name="T23" fmla="*/ 1 h 122"/>
                <a:gd name="T24" fmla="*/ 50 w 54"/>
                <a:gd name="T25" fmla="*/ 0 h 122"/>
                <a:gd name="T26" fmla="*/ 34 w 54"/>
                <a:gd name="T27" fmla="*/ 6 h 122"/>
                <a:gd name="T28" fmla="*/ 22 w 54"/>
                <a:gd name="T29" fmla="*/ 19 h 122"/>
                <a:gd name="T30" fmla="*/ 12 w 54"/>
                <a:gd name="T31" fmla="*/ 33 h 122"/>
                <a:gd name="T32" fmla="*/ 4 w 54"/>
                <a:gd name="T33" fmla="*/ 49 h 122"/>
                <a:gd name="T34" fmla="*/ 0 w 54"/>
                <a:gd name="T35" fmla="*/ 68 h 122"/>
                <a:gd name="T36" fmla="*/ 1 w 54"/>
                <a:gd name="T37" fmla="*/ 86 h 122"/>
                <a:gd name="T38" fmla="*/ 6 w 54"/>
                <a:gd name="T39" fmla="*/ 103 h 122"/>
                <a:gd name="T40" fmla="*/ 14 w 54"/>
                <a:gd name="T41" fmla="*/ 122 h 122"/>
                <a:gd name="T42" fmla="*/ 14 w 54"/>
                <a:gd name="T43" fmla="*/ 122 h 122"/>
                <a:gd name="T44" fmla="*/ 15 w 54"/>
                <a:gd name="T45" fmla="*/ 120 h 122"/>
                <a:gd name="T46" fmla="*/ 15 w 54"/>
                <a:gd name="T47" fmla="*/ 120 h 122"/>
                <a:gd name="T48" fmla="*/ 15 w 54"/>
                <a:gd name="T49" fmla="*/ 120 h 122"/>
                <a:gd name="T50" fmla="*/ 15 w 54"/>
                <a:gd name="T51" fmla="*/ 120 h 1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4"/>
                <a:gd name="T79" fmla="*/ 0 h 122"/>
                <a:gd name="T80" fmla="*/ 54 w 54"/>
                <a:gd name="T81" fmla="*/ 122 h 12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4" h="122">
                  <a:moveTo>
                    <a:pt x="15" y="120"/>
                  </a:moveTo>
                  <a:lnTo>
                    <a:pt x="12" y="105"/>
                  </a:lnTo>
                  <a:lnTo>
                    <a:pt x="7" y="89"/>
                  </a:lnTo>
                  <a:lnTo>
                    <a:pt x="7" y="74"/>
                  </a:lnTo>
                  <a:lnTo>
                    <a:pt x="9" y="59"/>
                  </a:lnTo>
                  <a:lnTo>
                    <a:pt x="15" y="44"/>
                  </a:lnTo>
                  <a:lnTo>
                    <a:pt x="25" y="32"/>
                  </a:lnTo>
                  <a:lnTo>
                    <a:pt x="36" y="22"/>
                  </a:lnTo>
                  <a:lnTo>
                    <a:pt x="49" y="11"/>
                  </a:lnTo>
                  <a:lnTo>
                    <a:pt x="52" y="8"/>
                  </a:lnTo>
                  <a:lnTo>
                    <a:pt x="54" y="4"/>
                  </a:lnTo>
                  <a:lnTo>
                    <a:pt x="54" y="1"/>
                  </a:lnTo>
                  <a:lnTo>
                    <a:pt x="50" y="0"/>
                  </a:lnTo>
                  <a:lnTo>
                    <a:pt x="34" y="6"/>
                  </a:lnTo>
                  <a:lnTo>
                    <a:pt x="22" y="19"/>
                  </a:lnTo>
                  <a:lnTo>
                    <a:pt x="12" y="33"/>
                  </a:lnTo>
                  <a:lnTo>
                    <a:pt x="4" y="49"/>
                  </a:lnTo>
                  <a:lnTo>
                    <a:pt x="0" y="68"/>
                  </a:lnTo>
                  <a:lnTo>
                    <a:pt x="1" y="86"/>
                  </a:lnTo>
                  <a:lnTo>
                    <a:pt x="6" y="103"/>
                  </a:lnTo>
                  <a:lnTo>
                    <a:pt x="14" y="122"/>
                  </a:lnTo>
                  <a:lnTo>
                    <a:pt x="15"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07" name="Freeform 76"/>
            <p:cNvSpPr>
              <a:spLocks/>
            </p:cNvSpPr>
            <p:nvPr/>
          </p:nvSpPr>
          <p:spPr bwMode="auto">
            <a:xfrm>
              <a:off x="5366" y="2082"/>
              <a:ext cx="442" cy="183"/>
            </a:xfrm>
            <a:custGeom>
              <a:avLst/>
              <a:gdLst>
                <a:gd name="T0" fmla="*/ 8 w 442"/>
                <a:gd name="T1" fmla="*/ 13 h 183"/>
                <a:gd name="T2" fmla="*/ 26 w 442"/>
                <a:gd name="T3" fmla="*/ 27 h 183"/>
                <a:gd name="T4" fmla="*/ 43 w 442"/>
                <a:gd name="T5" fmla="*/ 40 h 183"/>
                <a:gd name="T6" fmla="*/ 62 w 442"/>
                <a:gd name="T7" fmla="*/ 50 h 183"/>
                <a:gd name="T8" fmla="*/ 89 w 442"/>
                <a:gd name="T9" fmla="*/ 54 h 183"/>
                <a:gd name="T10" fmla="*/ 121 w 442"/>
                <a:gd name="T11" fmla="*/ 51 h 183"/>
                <a:gd name="T12" fmla="*/ 151 w 442"/>
                <a:gd name="T13" fmla="*/ 43 h 183"/>
                <a:gd name="T14" fmla="*/ 183 w 442"/>
                <a:gd name="T15" fmla="*/ 32 h 183"/>
                <a:gd name="T16" fmla="*/ 220 w 442"/>
                <a:gd name="T17" fmla="*/ 21 h 183"/>
                <a:gd name="T18" fmla="*/ 262 w 442"/>
                <a:gd name="T19" fmla="*/ 19 h 183"/>
                <a:gd name="T20" fmla="*/ 304 w 442"/>
                <a:gd name="T21" fmla="*/ 27 h 183"/>
                <a:gd name="T22" fmla="*/ 344 w 442"/>
                <a:gd name="T23" fmla="*/ 45 h 183"/>
                <a:gd name="T24" fmla="*/ 371 w 442"/>
                <a:gd name="T25" fmla="*/ 62 h 183"/>
                <a:gd name="T26" fmla="*/ 386 w 442"/>
                <a:gd name="T27" fmla="*/ 75 h 183"/>
                <a:gd name="T28" fmla="*/ 399 w 442"/>
                <a:gd name="T29" fmla="*/ 89 h 183"/>
                <a:gd name="T30" fmla="*/ 412 w 442"/>
                <a:gd name="T31" fmla="*/ 104 h 183"/>
                <a:gd name="T32" fmla="*/ 428 w 442"/>
                <a:gd name="T33" fmla="*/ 124 h 183"/>
                <a:gd name="T34" fmla="*/ 429 w 442"/>
                <a:gd name="T35" fmla="*/ 153 h 183"/>
                <a:gd name="T36" fmla="*/ 415 w 442"/>
                <a:gd name="T37" fmla="*/ 170 h 183"/>
                <a:gd name="T38" fmla="*/ 398 w 442"/>
                <a:gd name="T39" fmla="*/ 169 h 183"/>
                <a:gd name="T40" fmla="*/ 380 w 442"/>
                <a:gd name="T41" fmla="*/ 159 h 183"/>
                <a:gd name="T42" fmla="*/ 374 w 442"/>
                <a:gd name="T43" fmla="*/ 145 h 183"/>
                <a:gd name="T44" fmla="*/ 377 w 442"/>
                <a:gd name="T45" fmla="*/ 134 h 183"/>
                <a:gd name="T46" fmla="*/ 374 w 442"/>
                <a:gd name="T47" fmla="*/ 129 h 183"/>
                <a:gd name="T48" fmla="*/ 369 w 442"/>
                <a:gd name="T49" fmla="*/ 137 h 183"/>
                <a:gd name="T50" fmla="*/ 371 w 442"/>
                <a:gd name="T51" fmla="*/ 153 h 183"/>
                <a:gd name="T52" fmla="*/ 382 w 442"/>
                <a:gd name="T53" fmla="*/ 165 h 183"/>
                <a:gd name="T54" fmla="*/ 396 w 442"/>
                <a:gd name="T55" fmla="*/ 177 h 183"/>
                <a:gd name="T56" fmla="*/ 420 w 442"/>
                <a:gd name="T57" fmla="*/ 183 h 183"/>
                <a:gd name="T58" fmla="*/ 437 w 442"/>
                <a:gd name="T59" fmla="*/ 172 h 183"/>
                <a:gd name="T60" fmla="*/ 442 w 442"/>
                <a:gd name="T61" fmla="*/ 150 h 183"/>
                <a:gd name="T62" fmla="*/ 436 w 442"/>
                <a:gd name="T63" fmla="*/ 124 h 183"/>
                <a:gd name="T64" fmla="*/ 415 w 442"/>
                <a:gd name="T65" fmla="*/ 94 h 183"/>
                <a:gd name="T66" fmla="*/ 382 w 442"/>
                <a:gd name="T67" fmla="*/ 57 h 183"/>
                <a:gd name="T68" fmla="*/ 340 w 442"/>
                <a:gd name="T69" fmla="*/ 29 h 183"/>
                <a:gd name="T70" fmla="*/ 294 w 442"/>
                <a:gd name="T71" fmla="*/ 11 h 183"/>
                <a:gd name="T72" fmla="*/ 253 w 442"/>
                <a:gd name="T73" fmla="*/ 8 h 183"/>
                <a:gd name="T74" fmla="*/ 223 w 442"/>
                <a:gd name="T75" fmla="*/ 10 h 183"/>
                <a:gd name="T76" fmla="*/ 194 w 442"/>
                <a:gd name="T77" fmla="*/ 18 h 183"/>
                <a:gd name="T78" fmla="*/ 164 w 442"/>
                <a:gd name="T79" fmla="*/ 26 h 183"/>
                <a:gd name="T80" fmla="*/ 127 w 442"/>
                <a:gd name="T81" fmla="*/ 37 h 183"/>
                <a:gd name="T82" fmla="*/ 88 w 442"/>
                <a:gd name="T83" fmla="*/ 42 h 183"/>
                <a:gd name="T84" fmla="*/ 53 w 442"/>
                <a:gd name="T85" fmla="*/ 34 h 183"/>
                <a:gd name="T86" fmla="*/ 18 w 442"/>
                <a:gd name="T87" fmla="*/ 15 h 183"/>
                <a:gd name="T88" fmla="*/ 0 w 442"/>
                <a:gd name="T89" fmla="*/ 0 h 183"/>
                <a:gd name="T90" fmla="*/ 0 w 442"/>
                <a:gd name="T91" fmla="*/ 3 h 183"/>
                <a:gd name="T92" fmla="*/ 0 w 442"/>
                <a:gd name="T93" fmla="*/ 5 h 1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42"/>
                <a:gd name="T142" fmla="*/ 0 h 183"/>
                <a:gd name="T143" fmla="*/ 442 w 442"/>
                <a:gd name="T144" fmla="*/ 183 h 18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42" h="183">
                  <a:moveTo>
                    <a:pt x="0" y="5"/>
                  </a:moveTo>
                  <a:lnTo>
                    <a:pt x="8" y="13"/>
                  </a:lnTo>
                  <a:lnTo>
                    <a:pt x="16" y="19"/>
                  </a:lnTo>
                  <a:lnTo>
                    <a:pt x="26" y="27"/>
                  </a:lnTo>
                  <a:lnTo>
                    <a:pt x="34" y="34"/>
                  </a:lnTo>
                  <a:lnTo>
                    <a:pt x="43" y="40"/>
                  </a:lnTo>
                  <a:lnTo>
                    <a:pt x="53" y="46"/>
                  </a:lnTo>
                  <a:lnTo>
                    <a:pt x="62" y="50"/>
                  </a:lnTo>
                  <a:lnTo>
                    <a:pt x="73" y="53"/>
                  </a:lnTo>
                  <a:lnTo>
                    <a:pt x="89" y="54"/>
                  </a:lnTo>
                  <a:lnTo>
                    <a:pt x="105" y="53"/>
                  </a:lnTo>
                  <a:lnTo>
                    <a:pt x="121" y="51"/>
                  </a:lnTo>
                  <a:lnTo>
                    <a:pt x="137" y="48"/>
                  </a:lnTo>
                  <a:lnTo>
                    <a:pt x="151" y="43"/>
                  </a:lnTo>
                  <a:lnTo>
                    <a:pt x="167" y="38"/>
                  </a:lnTo>
                  <a:lnTo>
                    <a:pt x="183" y="32"/>
                  </a:lnTo>
                  <a:lnTo>
                    <a:pt x="197" y="27"/>
                  </a:lnTo>
                  <a:lnTo>
                    <a:pt x="220" y="21"/>
                  </a:lnTo>
                  <a:lnTo>
                    <a:pt x="240" y="19"/>
                  </a:lnTo>
                  <a:lnTo>
                    <a:pt x="262" y="19"/>
                  </a:lnTo>
                  <a:lnTo>
                    <a:pt x="283" y="23"/>
                  </a:lnTo>
                  <a:lnTo>
                    <a:pt x="304" y="27"/>
                  </a:lnTo>
                  <a:lnTo>
                    <a:pt x="324" y="35"/>
                  </a:lnTo>
                  <a:lnTo>
                    <a:pt x="344" y="45"/>
                  </a:lnTo>
                  <a:lnTo>
                    <a:pt x="363" y="56"/>
                  </a:lnTo>
                  <a:lnTo>
                    <a:pt x="371" y="62"/>
                  </a:lnTo>
                  <a:lnTo>
                    <a:pt x="378" y="67"/>
                  </a:lnTo>
                  <a:lnTo>
                    <a:pt x="386" y="75"/>
                  </a:lnTo>
                  <a:lnTo>
                    <a:pt x="393" y="81"/>
                  </a:lnTo>
                  <a:lnTo>
                    <a:pt x="399" y="89"/>
                  </a:lnTo>
                  <a:lnTo>
                    <a:pt x="405" y="96"/>
                  </a:lnTo>
                  <a:lnTo>
                    <a:pt x="412" y="104"/>
                  </a:lnTo>
                  <a:lnTo>
                    <a:pt x="418" y="111"/>
                  </a:lnTo>
                  <a:lnTo>
                    <a:pt x="428" y="124"/>
                  </a:lnTo>
                  <a:lnTo>
                    <a:pt x="431" y="137"/>
                  </a:lnTo>
                  <a:lnTo>
                    <a:pt x="429" y="153"/>
                  </a:lnTo>
                  <a:lnTo>
                    <a:pt x="421" y="169"/>
                  </a:lnTo>
                  <a:lnTo>
                    <a:pt x="415" y="170"/>
                  </a:lnTo>
                  <a:lnTo>
                    <a:pt x="407" y="170"/>
                  </a:lnTo>
                  <a:lnTo>
                    <a:pt x="398" y="169"/>
                  </a:lnTo>
                  <a:lnTo>
                    <a:pt x="388" y="165"/>
                  </a:lnTo>
                  <a:lnTo>
                    <a:pt x="380" y="159"/>
                  </a:lnTo>
                  <a:lnTo>
                    <a:pt x="375" y="153"/>
                  </a:lnTo>
                  <a:lnTo>
                    <a:pt x="374" y="145"/>
                  </a:lnTo>
                  <a:lnTo>
                    <a:pt x="377" y="135"/>
                  </a:lnTo>
                  <a:lnTo>
                    <a:pt x="377" y="134"/>
                  </a:lnTo>
                  <a:lnTo>
                    <a:pt x="375" y="131"/>
                  </a:lnTo>
                  <a:lnTo>
                    <a:pt x="374" y="129"/>
                  </a:lnTo>
                  <a:lnTo>
                    <a:pt x="369" y="137"/>
                  </a:lnTo>
                  <a:lnTo>
                    <a:pt x="369" y="145"/>
                  </a:lnTo>
                  <a:lnTo>
                    <a:pt x="371" y="153"/>
                  </a:lnTo>
                  <a:lnTo>
                    <a:pt x="375" y="159"/>
                  </a:lnTo>
                  <a:lnTo>
                    <a:pt x="382" y="165"/>
                  </a:lnTo>
                  <a:lnTo>
                    <a:pt x="388" y="172"/>
                  </a:lnTo>
                  <a:lnTo>
                    <a:pt x="396" y="177"/>
                  </a:lnTo>
                  <a:lnTo>
                    <a:pt x="404" y="180"/>
                  </a:lnTo>
                  <a:lnTo>
                    <a:pt x="420" y="183"/>
                  </a:lnTo>
                  <a:lnTo>
                    <a:pt x="431" y="180"/>
                  </a:lnTo>
                  <a:lnTo>
                    <a:pt x="437" y="172"/>
                  </a:lnTo>
                  <a:lnTo>
                    <a:pt x="442" y="162"/>
                  </a:lnTo>
                  <a:lnTo>
                    <a:pt x="442" y="150"/>
                  </a:lnTo>
                  <a:lnTo>
                    <a:pt x="440" y="137"/>
                  </a:lnTo>
                  <a:lnTo>
                    <a:pt x="436" y="124"/>
                  </a:lnTo>
                  <a:lnTo>
                    <a:pt x="431" y="115"/>
                  </a:lnTo>
                  <a:lnTo>
                    <a:pt x="415" y="94"/>
                  </a:lnTo>
                  <a:lnTo>
                    <a:pt x="399" y="75"/>
                  </a:lnTo>
                  <a:lnTo>
                    <a:pt x="382" y="57"/>
                  </a:lnTo>
                  <a:lnTo>
                    <a:pt x="361" y="42"/>
                  </a:lnTo>
                  <a:lnTo>
                    <a:pt x="340" y="29"/>
                  </a:lnTo>
                  <a:lnTo>
                    <a:pt x="318" y="19"/>
                  </a:lnTo>
                  <a:lnTo>
                    <a:pt x="294" y="11"/>
                  </a:lnTo>
                  <a:lnTo>
                    <a:pt x="269" y="8"/>
                  </a:lnTo>
                  <a:lnTo>
                    <a:pt x="253" y="8"/>
                  </a:lnTo>
                  <a:lnTo>
                    <a:pt x="237" y="8"/>
                  </a:lnTo>
                  <a:lnTo>
                    <a:pt x="223" y="10"/>
                  </a:lnTo>
                  <a:lnTo>
                    <a:pt x="208" y="13"/>
                  </a:lnTo>
                  <a:lnTo>
                    <a:pt x="194" y="18"/>
                  </a:lnTo>
                  <a:lnTo>
                    <a:pt x="178" y="21"/>
                  </a:lnTo>
                  <a:lnTo>
                    <a:pt x="164" y="26"/>
                  </a:lnTo>
                  <a:lnTo>
                    <a:pt x="150" y="30"/>
                  </a:lnTo>
                  <a:lnTo>
                    <a:pt x="127" y="37"/>
                  </a:lnTo>
                  <a:lnTo>
                    <a:pt x="108" y="40"/>
                  </a:lnTo>
                  <a:lnTo>
                    <a:pt x="88" y="42"/>
                  </a:lnTo>
                  <a:lnTo>
                    <a:pt x="70" y="38"/>
                  </a:lnTo>
                  <a:lnTo>
                    <a:pt x="53" y="34"/>
                  </a:lnTo>
                  <a:lnTo>
                    <a:pt x="35" y="26"/>
                  </a:lnTo>
                  <a:lnTo>
                    <a:pt x="18" y="15"/>
                  </a:lnTo>
                  <a:lnTo>
                    <a:pt x="0" y="0"/>
                  </a:lnTo>
                  <a:lnTo>
                    <a:pt x="0" y="2"/>
                  </a:lnTo>
                  <a:lnTo>
                    <a:pt x="0" y="3"/>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08" name="Freeform 77"/>
            <p:cNvSpPr>
              <a:spLocks/>
            </p:cNvSpPr>
            <p:nvPr/>
          </p:nvSpPr>
          <p:spPr bwMode="auto">
            <a:xfrm>
              <a:off x="5325" y="2228"/>
              <a:ext cx="523" cy="237"/>
            </a:xfrm>
            <a:custGeom>
              <a:avLst/>
              <a:gdLst>
                <a:gd name="T0" fmla="*/ 0 w 523"/>
                <a:gd name="T1" fmla="*/ 2 h 237"/>
                <a:gd name="T2" fmla="*/ 21 w 523"/>
                <a:gd name="T3" fmla="*/ 29 h 237"/>
                <a:gd name="T4" fmla="*/ 45 w 523"/>
                <a:gd name="T5" fmla="*/ 54 h 237"/>
                <a:gd name="T6" fmla="*/ 70 w 523"/>
                <a:gd name="T7" fmla="*/ 78 h 237"/>
                <a:gd name="T8" fmla="*/ 95 w 523"/>
                <a:gd name="T9" fmla="*/ 102 h 237"/>
                <a:gd name="T10" fmla="*/ 124 w 523"/>
                <a:gd name="T11" fmla="*/ 123 h 237"/>
                <a:gd name="T12" fmla="*/ 153 w 523"/>
                <a:gd name="T13" fmla="*/ 142 h 237"/>
                <a:gd name="T14" fmla="*/ 183 w 523"/>
                <a:gd name="T15" fmla="*/ 158 h 237"/>
                <a:gd name="T16" fmla="*/ 215 w 523"/>
                <a:gd name="T17" fmla="*/ 170 h 237"/>
                <a:gd name="T18" fmla="*/ 232 w 523"/>
                <a:gd name="T19" fmla="*/ 175 h 237"/>
                <a:gd name="T20" fmla="*/ 251 w 523"/>
                <a:gd name="T21" fmla="*/ 180 h 237"/>
                <a:gd name="T22" fmla="*/ 269 w 523"/>
                <a:gd name="T23" fmla="*/ 185 h 237"/>
                <a:gd name="T24" fmla="*/ 288 w 523"/>
                <a:gd name="T25" fmla="*/ 188 h 237"/>
                <a:gd name="T26" fmla="*/ 305 w 523"/>
                <a:gd name="T27" fmla="*/ 191 h 237"/>
                <a:gd name="T28" fmla="*/ 324 w 523"/>
                <a:gd name="T29" fmla="*/ 193 h 237"/>
                <a:gd name="T30" fmla="*/ 342 w 523"/>
                <a:gd name="T31" fmla="*/ 196 h 237"/>
                <a:gd name="T32" fmla="*/ 361 w 523"/>
                <a:gd name="T33" fmla="*/ 199 h 237"/>
                <a:gd name="T34" fmla="*/ 380 w 523"/>
                <a:gd name="T35" fmla="*/ 202 h 237"/>
                <a:gd name="T36" fmla="*/ 397 w 523"/>
                <a:gd name="T37" fmla="*/ 207 h 237"/>
                <a:gd name="T38" fmla="*/ 415 w 523"/>
                <a:gd name="T39" fmla="*/ 213 h 237"/>
                <a:gd name="T40" fmla="*/ 434 w 523"/>
                <a:gd name="T41" fmla="*/ 220 h 237"/>
                <a:gd name="T42" fmla="*/ 451 w 523"/>
                <a:gd name="T43" fmla="*/ 224 h 237"/>
                <a:gd name="T44" fmla="*/ 469 w 523"/>
                <a:gd name="T45" fmla="*/ 231 h 237"/>
                <a:gd name="T46" fmla="*/ 488 w 523"/>
                <a:gd name="T47" fmla="*/ 234 h 237"/>
                <a:gd name="T48" fmla="*/ 507 w 523"/>
                <a:gd name="T49" fmla="*/ 237 h 237"/>
                <a:gd name="T50" fmla="*/ 513 w 523"/>
                <a:gd name="T51" fmla="*/ 236 h 237"/>
                <a:gd name="T52" fmla="*/ 520 w 523"/>
                <a:gd name="T53" fmla="*/ 231 h 237"/>
                <a:gd name="T54" fmla="*/ 523 w 523"/>
                <a:gd name="T55" fmla="*/ 224 h 237"/>
                <a:gd name="T56" fmla="*/ 520 w 523"/>
                <a:gd name="T57" fmla="*/ 220 h 237"/>
                <a:gd name="T58" fmla="*/ 489 w 523"/>
                <a:gd name="T59" fmla="*/ 209 h 237"/>
                <a:gd name="T60" fmla="*/ 459 w 523"/>
                <a:gd name="T61" fmla="*/ 199 h 237"/>
                <a:gd name="T62" fmla="*/ 429 w 523"/>
                <a:gd name="T63" fmla="*/ 193 h 237"/>
                <a:gd name="T64" fmla="*/ 399 w 523"/>
                <a:gd name="T65" fmla="*/ 186 h 237"/>
                <a:gd name="T66" fmla="*/ 367 w 523"/>
                <a:gd name="T67" fmla="*/ 180 h 237"/>
                <a:gd name="T68" fmla="*/ 337 w 523"/>
                <a:gd name="T69" fmla="*/ 175 h 237"/>
                <a:gd name="T70" fmla="*/ 305 w 523"/>
                <a:gd name="T71" fmla="*/ 170 h 237"/>
                <a:gd name="T72" fmla="*/ 275 w 523"/>
                <a:gd name="T73" fmla="*/ 164 h 237"/>
                <a:gd name="T74" fmla="*/ 256 w 523"/>
                <a:gd name="T75" fmla="*/ 161 h 237"/>
                <a:gd name="T76" fmla="*/ 237 w 523"/>
                <a:gd name="T77" fmla="*/ 155 h 237"/>
                <a:gd name="T78" fmla="*/ 216 w 523"/>
                <a:gd name="T79" fmla="*/ 150 h 237"/>
                <a:gd name="T80" fmla="*/ 199 w 523"/>
                <a:gd name="T81" fmla="*/ 142 h 237"/>
                <a:gd name="T82" fmla="*/ 180 w 523"/>
                <a:gd name="T83" fmla="*/ 134 h 237"/>
                <a:gd name="T84" fmla="*/ 160 w 523"/>
                <a:gd name="T85" fmla="*/ 124 h 237"/>
                <a:gd name="T86" fmla="*/ 143 w 523"/>
                <a:gd name="T87" fmla="*/ 115 h 237"/>
                <a:gd name="T88" fmla="*/ 126 w 523"/>
                <a:gd name="T89" fmla="*/ 105 h 237"/>
                <a:gd name="T90" fmla="*/ 108 w 523"/>
                <a:gd name="T91" fmla="*/ 94 h 237"/>
                <a:gd name="T92" fmla="*/ 92 w 523"/>
                <a:gd name="T93" fmla="*/ 81 h 237"/>
                <a:gd name="T94" fmla="*/ 76 w 523"/>
                <a:gd name="T95" fmla="*/ 69 h 237"/>
                <a:gd name="T96" fmla="*/ 60 w 523"/>
                <a:gd name="T97" fmla="*/ 56 h 237"/>
                <a:gd name="T98" fmla="*/ 45 w 523"/>
                <a:gd name="T99" fmla="*/ 43 h 237"/>
                <a:gd name="T100" fmla="*/ 30 w 523"/>
                <a:gd name="T101" fmla="*/ 29 h 237"/>
                <a:gd name="T102" fmla="*/ 16 w 523"/>
                <a:gd name="T103" fmla="*/ 15 h 237"/>
                <a:gd name="T104" fmla="*/ 2 w 523"/>
                <a:gd name="T105" fmla="*/ 0 h 237"/>
                <a:gd name="T106" fmla="*/ 2 w 523"/>
                <a:gd name="T107" fmla="*/ 0 h 237"/>
                <a:gd name="T108" fmla="*/ 0 w 523"/>
                <a:gd name="T109" fmla="*/ 0 h 237"/>
                <a:gd name="T110" fmla="*/ 0 w 523"/>
                <a:gd name="T111" fmla="*/ 2 h 237"/>
                <a:gd name="T112" fmla="*/ 0 w 523"/>
                <a:gd name="T113" fmla="*/ 2 h 237"/>
                <a:gd name="T114" fmla="*/ 0 w 523"/>
                <a:gd name="T115" fmla="*/ 2 h 23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23"/>
                <a:gd name="T175" fmla="*/ 0 h 237"/>
                <a:gd name="T176" fmla="*/ 523 w 523"/>
                <a:gd name="T177" fmla="*/ 237 h 23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23" h="237">
                  <a:moveTo>
                    <a:pt x="0" y="2"/>
                  </a:moveTo>
                  <a:lnTo>
                    <a:pt x="21" y="29"/>
                  </a:lnTo>
                  <a:lnTo>
                    <a:pt x="45" y="54"/>
                  </a:lnTo>
                  <a:lnTo>
                    <a:pt x="70" y="78"/>
                  </a:lnTo>
                  <a:lnTo>
                    <a:pt x="95" y="102"/>
                  </a:lnTo>
                  <a:lnTo>
                    <a:pt x="124" y="123"/>
                  </a:lnTo>
                  <a:lnTo>
                    <a:pt x="153" y="142"/>
                  </a:lnTo>
                  <a:lnTo>
                    <a:pt x="183" y="158"/>
                  </a:lnTo>
                  <a:lnTo>
                    <a:pt x="215" y="170"/>
                  </a:lnTo>
                  <a:lnTo>
                    <a:pt x="232" y="175"/>
                  </a:lnTo>
                  <a:lnTo>
                    <a:pt x="251" y="180"/>
                  </a:lnTo>
                  <a:lnTo>
                    <a:pt x="269" y="185"/>
                  </a:lnTo>
                  <a:lnTo>
                    <a:pt x="288" y="188"/>
                  </a:lnTo>
                  <a:lnTo>
                    <a:pt x="305" y="191"/>
                  </a:lnTo>
                  <a:lnTo>
                    <a:pt x="324" y="193"/>
                  </a:lnTo>
                  <a:lnTo>
                    <a:pt x="342" y="196"/>
                  </a:lnTo>
                  <a:lnTo>
                    <a:pt x="361" y="199"/>
                  </a:lnTo>
                  <a:lnTo>
                    <a:pt x="380" y="202"/>
                  </a:lnTo>
                  <a:lnTo>
                    <a:pt x="397" y="207"/>
                  </a:lnTo>
                  <a:lnTo>
                    <a:pt x="415" y="213"/>
                  </a:lnTo>
                  <a:lnTo>
                    <a:pt x="434" y="220"/>
                  </a:lnTo>
                  <a:lnTo>
                    <a:pt x="451" y="224"/>
                  </a:lnTo>
                  <a:lnTo>
                    <a:pt x="469" y="231"/>
                  </a:lnTo>
                  <a:lnTo>
                    <a:pt x="488" y="234"/>
                  </a:lnTo>
                  <a:lnTo>
                    <a:pt x="507" y="237"/>
                  </a:lnTo>
                  <a:lnTo>
                    <a:pt x="513" y="236"/>
                  </a:lnTo>
                  <a:lnTo>
                    <a:pt x="520" y="231"/>
                  </a:lnTo>
                  <a:lnTo>
                    <a:pt x="523" y="224"/>
                  </a:lnTo>
                  <a:lnTo>
                    <a:pt x="520" y="220"/>
                  </a:lnTo>
                  <a:lnTo>
                    <a:pt x="489" y="209"/>
                  </a:lnTo>
                  <a:lnTo>
                    <a:pt x="459" y="199"/>
                  </a:lnTo>
                  <a:lnTo>
                    <a:pt x="429" y="193"/>
                  </a:lnTo>
                  <a:lnTo>
                    <a:pt x="399" y="186"/>
                  </a:lnTo>
                  <a:lnTo>
                    <a:pt x="367" y="180"/>
                  </a:lnTo>
                  <a:lnTo>
                    <a:pt x="337" y="175"/>
                  </a:lnTo>
                  <a:lnTo>
                    <a:pt x="305" y="170"/>
                  </a:lnTo>
                  <a:lnTo>
                    <a:pt x="275" y="164"/>
                  </a:lnTo>
                  <a:lnTo>
                    <a:pt x="256" y="161"/>
                  </a:lnTo>
                  <a:lnTo>
                    <a:pt x="237" y="155"/>
                  </a:lnTo>
                  <a:lnTo>
                    <a:pt x="216" y="150"/>
                  </a:lnTo>
                  <a:lnTo>
                    <a:pt x="199" y="142"/>
                  </a:lnTo>
                  <a:lnTo>
                    <a:pt x="180" y="134"/>
                  </a:lnTo>
                  <a:lnTo>
                    <a:pt x="160" y="124"/>
                  </a:lnTo>
                  <a:lnTo>
                    <a:pt x="143" y="115"/>
                  </a:lnTo>
                  <a:lnTo>
                    <a:pt x="126" y="105"/>
                  </a:lnTo>
                  <a:lnTo>
                    <a:pt x="108" y="94"/>
                  </a:lnTo>
                  <a:lnTo>
                    <a:pt x="92" y="81"/>
                  </a:lnTo>
                  <a:lnTo>
                    <a:pt x="76" y="69"/>
                  </a:lnTo>
                  <a:lnTo>
                    <a:pt x="60" y="56"/>
                  </a:lnTo>
                  <a:lnTo>
                    <a:pt x="45" y="43"/>
                  </a:lnTo>
                  <a:lnTo>
                    <a:pt x="30" y="29"/>
                  </a:lnTo>
                  <a:lnTo>
                    <a:pt x="16" y="15"/>
                  </a:lnTo>
                  <a:lnTo>
                    <a:pt x="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09" name="Freeform 78"/>
            <p:cNvSpPr>
              <a:spLocks/>
            </p:cNvSpPr>
            <p:nvPr/>
          </p:nvSpPr>
          <p:spPr bwMode="auto">
            <a:xfrm>
              <a:off x="5333" y="2068"/>
              <a:ext cx="87" cy="200"/>
            </a:xfrm>
            <a:custGeom>
              <a:avLst/>
              <a:gdLst>
                <a:gd name="T0" fmla="*/ 40 w 87"/>
                <a:gd name="T1" fmla="*/ 33 h 200"/>
                <a:gd name="T2" fmla="*/ 44 w 87"/>
                <a:gd name="T3" fmla="*/ 21 h 200"/>
                <a:gd name="T4" fmla="*/ 54 w 87"/>
                <a:gd name="T5" fmla="*/ 11 h 200"/>
                <a:gd name="T6" fmla="*/ 65 w 87"/>
                <a:gd name="T7" fmla="*/ 11 h 200"/>
                <a:gd name="T8" fmla="*/ 76 w 87"/>
                <a:gd name="T9" fmla="*/ 27 h 200"/>
                <a:gd name="T10" fmla="*/ 78 w 87"/>
                <a:gd name="T11" fmla="*/ 32 h 200"/>
                <a:gd name="T12" fmla="*/ 78 w 87"/>
                <a:gd name="T13" fmla="*/ 37 h 200"/>
                <a:gd name="T14" fmla="*/ 79 w 87"/>
                <a:gd name="T15" fmla="*/ 43 h 200"/>
                <a:gd name="T16" fmla="*/ 79 w 87"/>
                <a:gd name="T17" fmla="*/ 48 h 200"/>
                <a:gd name="T18" fmla="*/ 81 w 87"/>
                <a:gd name="T19" fmla="*/ 65 h 200"/>
                <a:gd name="T20" fmla="*/ 79 w 87"/>
                <a:gd name="T21" fmla="*/ 81 h 200"/>
                <a:gd name="T22" fmla="*/ 75 w 87"/>
                <a:gd name="T23" fmla="*/ 98 h 200"/>
                <a:gd name="T24" fmla="*/ 70 w 87"/>
                <a:gd name="T25" fmla="*/ 114 h 200"/>
                <a:gd name="T26" fmla="*/ 65 w 87"/>
                <a:gd name="T27" fmla="*/ 125 h 200"/>
                <a:gd name="T28" fmla="*/ 59 w 87"/>
                <a:gd name="T29" fmla="*/ 137 h 200"/>
                <a:gd name="T30" fmla="*/ 51 w 87"/>
                <a:gd name="T31" fmla="*/ 146 h 200"/>
                <a:gd name="T32" fmla="*/ 43 w 87"/>
                <a:gd name="T33" fmla="*/ 157 h 200"/>
                <a:gd name="T34" fmla="*/ 35 w 87"/>
                <a:gd name="T35" fmla="*/ 165 h 200"/>
                <a:gd name="T36" fmla="*/ 24 w 87"/>
                <a:gd name="T37" fmla="*/ 173 h 200"/>
                <a:gd name="T38" fmla="*/ 14 w 87"/>
                <a:gd name="T39" fmla="*/ 181 h 200"/>
                <a:gd name="T40" fmla="*/ 3 w 87"/>
                <a:gd name="T41" fmla="*/ 186 h 200"/>
                <a:gd name="T42" fmla="*/ 0 w 87"/>
                <a:gd name="T43" fmla="*/ 189 h 200"/>
                <a:gd name="T44" fmla="*/ 0 w 87"/>
                <a:gd name="T45" fmla="*/ 194 h 200"/>
                <a:gd name="T46" fmla="*/ 2 w 87"/>
                <a:gd name="T47" fmla="*/ 199 h 200"/>
                <a:gd name="T48" fmla="*/ 5 w 87"/>
                <a:gd name="T49" fmla="*/ 200 h 200"/>
                <a:gd name="T50" fmla="*/ 16 w 87"/>
                <a:gd name="T51" fmla="*/ 200 h 200"/>
                <a:gd name="T52" fmla="*/ 25 w 87"/>
                <a:gd name="T53" fmla="*/ 195 h 200"/>
                <a:gd name="T54" fmla="*/ 33 w 87"/>
                <a:gd name="T55" fmla="*/ 189 h 200"/>
                <a:gd name="T56" fmla="*/ 41 w 87"/>
                <a:gd name="T57" fmla="*/ 181 h 200"/>
                <a:gd name="T58" fmla="*/ 49 w 87"/>
                <a:gd name="T59" fmla="*/ 173 h 200"/>
                <a:gd name="T60" fmla="*/ 56 w 87"/>
                <a:gd name="T61" fmla="*/ 164 h 200"/>
                <a:gd name="T62" fmla="*/ 62 w 87"/>
                <a:gd name="T63" fmla="*/ 154 h 200"/>
                <a:gd name="T64" fmla="*/ 67 w 87"/>
                <a:gd name="T65" fmla="*/ 145 h 200"/>
                <a:gd name="T66" fmla="*/ 78 w 87"/>
                <a:gd name="T67" fmla="*/ 124 h 200"/>
                <a:gd name="T68" fmla="*/ 84 w 87"/>
                <a:gd name="T69" fmla="*/ 100 h 200"/>
                <a:gd name="T70" fmla="*/ 87 w 87"/>
                <a:gd name="T71" fmla="*/ 76 h 200"/>
                <a:gd name="T72" fmla="*/ 87 w 87"/>
                <a:gd name="T73" fmla="*/ 52 h 200"/>
                <a:gd name="T74" fmla="*/ 86 w 87"/>
                <a:gd name="T75" fmla="*/ 40 h 200"/>
                <a:gd name="T76" fmla="*/ 79 w 87"/>
                <a:gd name="T77" fmla="*/ 21 h 200"/>
                <a:gd name="T78" fmla="*/ 70 w 87"/>
                <a:gd name="T79" fmla="*/ 5 h 200"/>
                <a:gd name="T80" fmla="*/ 59 w 87"/>
                <a:gd name="T81" fmla="*/ 0 h 200"/>
                <a:gd name="T82" fmla="*/ 48 w 87"/>
                <a:gd name="T83" fmla="*/ 5 h 200"/>
                <a:gd name="T84" fmla="*/ 41 w 87"/>
                <a:gd name="T85" fmla="*/ 11 h 200"/>
                <a:gd name="T86" fmla="*/ 38 w 87"/>
                <a:gd name="T87" fmla="*/ 21 h 200"/>
                <a:gd name="T88" fmla="*/ 38 w 87"/>
                <a:gd name="T89" fmla="*/ 33 h 200"/>
                <a:gd name="T90" fmla="*/ 38 w 87"/>
                <a:gd name="T91" fmla="*/ 35 h 200"/>
                <a:gd name="T92" fmla="*/ 40 w 87"/>
                <a:gd name="T93" fmla="*/ 35 h 200"/>
                <a:gd name="T94" fmla="*/ 40 w 87"/>
                <a:gd name="T95" fmla="*/ 35 h 200"/>
                <a:gd name="T96" fmla="*/ 40 w 87"/>
                <a:gd name="T97" fmla="*/ 33 h 200"/>
                <a:gd name="T98" fmla="*/ 40 w 87"/>
                <a:gd name="T99" fmla="*/ 33 h 2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
                <a:gd name="T151" fmla="*/ 0 h 200"/>
                <a:gd name="T152" fmla="*/ 87 w 87"/>
                <a:gd name="T153" fmla="*/ 200 h 2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 h="200">
                  <a:moveTo>
                    <a:pt x="40" y="33"/>
                  </a:moveTo>
                  <a:lnTo>
                    <a:pt x="44" y="21"/>
                  </a:lnTo>
                  <a:lnTo>
                    <a:pt x="54" y="11"/>
                  </a:lnTo>
                  <a:lnTo>
                    <a:pt x="65" y="11"/>
                  </a:lnTo>
                  <a:lnTo>
                    <a:pt x="76" y="27"/>
                  </a:lnTo>
                  <a:lnTo>
                    <a:pt x="78" y="32"/>
                  </a:lnTo>
                  <a:lnTo>
                    <a:pt x="78" y="37"/>
                  </a:lnTo>
                  <a:lnTo>
                    <a:pt x="79" y="43"/>
                  </a:lnTo>
                  <a:lnTo>
                    <a:pt x="79" y="48"/>
                  </a:lnTo>
                  <a:lnTo>
                    <a:pt x="81" y="65"/>
                  </a:lnTo>
                  <a:lnTo>
                    <a:pt x="79" y="81"/>
                  </a:lnTo>
                  <a:lnTo>
                    <a:pt x="75" y="98"/>
                  </a:lnTo>
                  <a:lnTo>
                    <a:pt x="70" y="114"/>
                  </a:lnTo>
                  <a:lnTo>
                    <a:pt x="65" y="125"/>
                  </a:lnTo>
                  <a:lnTo>
                    <a:pt x="59" y="137"/>
                  </a:lnTo>
                  <a:lnTo>
                    <a:pt x="51" y="146"/>
                  </a:lnTo>
                  <a:lnTo>
                    <a:pt x="43" y="157"/>
                  </a:lnTo>
                  <a:lnTo>
                    <a:pt x="35" y="165"/>
                  </a:lnTo>
                  <a:lnTo>
                    <a:pt x="24" y="173"/>
                  </a:lnTo>
                  <a:lnTo>
                    <a:pt x="14" y="181"/>
                  </a:lnTo>
                  <a:lnTo>
                    <a:pt x="3" y="186"/>
                  </a:lnTo>
                  <a:lnTo>
                    <a:pt x="0" y="189"/>
                  </a:lnTo>
                  <a:lnTo>
                    <a:pt x="0" y="194"/>
                  </a:lnTo>
                  <a:lnTo>
                    <a:pt x="2" y="199"/>
                  </a:lnTo>
                  <a:lnTo>
                    <a:pt x="5" y="200"/>
                  </a:lnTo>
                  <a:lnTo>
                    <a:pt x="16" y="200"/>
                  </a:lnTo>
                  <a:lnTo>
                    <a:pt x="25" y="195"/>
                  </a:lnTo>
                  <a:lnTo>
                    <a:pt x="33" y="189"/>
                  </a:lnTo>
                  <a:lnTo>
                    <a:pt x="41" y="181"/>
                  </a:lnTo>
                  <a:lnTo>
                    <a:pt x="49" y="173"/>
                  </a:lnTo>
                  <a:lnTo>
                    <a:pt x="56" y="164"/>
                  </a:lnTo>
                  <a:lnTo>
                    <a:pt x="62" y="154"/>
                  </a:lnTo>
                  <a:lnTo>
                    <a:pt x="67" y="145"/>
                  </a:lnTo>
                  <a:lnTo>
                    <a:pt x="78" y="124"/>
                  </a:lnTo>
                  <a:lnTo>
                    <a:pt x="84" y="100"/>
                  </a:lnTo>
                  <a:lnTo>
                    <a:pt x="87" y="76"/>
                  </a:lnTo>
                  <a:lnTo>
                    <a:pt x="87" y="52"/>
                  </a:lnTo>
                  <a:lnTo>
                    <a:pt x="86" y="40"/>
                  </a:lnTo>
                  <a:lnTo>
                    <a:pt x="79" y="21"/>
                  </a:lnTo>
                  <a:lnTo>
                    <a:pt x="70" y="5"/>
                  </a:lnTo>
                  <a:lnTo>
                    <a:pt x="59" y="0"/>
                  </a:lnTo>
                  <a:lnTo>
                    <a:pt x="48" y="5"/>
                  </a:lnTo>
                  <a:lnTo>
                    <a:pt x="41" y="11"/>
                  </a:lnTo>
                  <a:lnTo>
                    <a:pt x="38" y="21"/>
                  </a:lnTo>
                  <a:lnTo>
                    <a:pt x="38" y="33"/>
                  </a:lnTo>
                  <a:lnTo>
                    <a:pt x="38" y="35"/>
                  </a:lnTo>
                  <a:lnTo>
                    <a:pt x="40" y="35"/>
                  </a:lnTo>
                  <a:lnTo>
                    <a:pt x="4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10" name="Freeform 79"/>
            <p:cNvSpPr>
              <a:spLocks/>
            </p:cNvSpPr>
            <p:nvPr/>
          </p:nvSpPr>
          <p:spPr bwMode="auto">
            <a:xfrm>
              <a:off x="5355" y="2109"/>
              <a:ext cx="170" cy="226"/>
            </a:xfrm>
            <a:custGeom>
              <a:avLst/>
              <a:gdLst>
                <a:gd name="T0" fmla="*/ 105 w 170"/>
                <a:gd name="T1" fmla="*/ 5 h 226"/>
                <a:gd name="T2" fmla="*/ 119 w 170"/>
                <a:gd name="T3" fmla="*/ 15 h 226"/>
                <a:gd name="T4" fmla="*/ 132 w 170"/>
                <a:gd name="T5" fmla="*/ 26 h 226"/>
                <a:gd name="T6" fmla="*/ 142 w 170"/>
                <a:gd name="T7" fmla="*/ 40 h 226"/>
                <a:gd name="T8" fmla="*/ 148 w 170"/>
                <a:gd name="T9" fmla="*/ 54 h 226"/>
                <a:gd name="T10" fmla="*/ 153 w 170"/>
                <a:gd name="T11" fmla="*/ 69 h 226"/>
                <a:gd name="T12" fmla="*/ 156 w 170"/>
                <a:gd name="T13" fmla="*/ 86 h 226"/>
                <a:gd name="T14" fmla="*/ 158 w 170"/>
                <a:gd name="T15" fmla="*/ 102 h 226"/>
                <a:gd name="T16" fmla="*/ 156 w 170"/>
                <a:gd name="T17" fmla="*/ 119 h 226"/>
                <a:gd name="T18" fmla="*/ 148 w 170"/>
                <a:gd name="T19" fmla="*/ 142 h 226"/>
                <a:gd name="T20" fmla="*/ 135 w 170"/>
                <a:gd name="T21" fmla="*/ 162 h 226"/>
                <a:gd name="T22" fmla="*/ 118 w 170"/>
                <a:gd name="T23" fmla="*/ 181 h 226"/>
                <a:gd name="T24" fmla="*/ 96 w 170"/>
                <a:gd name="T25" fmla="*/ 197 h 226"/>
                <a:gd name="T26" fmla="*/ 73 w 170"/>
                <a:gd name="T27" fmla="*/ 207 h 226"/>
                <a:gd name="T28" fmla="*/ 51 w 170"/>
                <a:gd name="T29" fmla="*/ 208 h 226"/>
                <a:gd name="T30" fmla="*/ 30 w 170"/>
                <a:gd name="T31" fmla="*/ 200 h 226"/>
                <a:gd name="T32" fmla="*/ 15 w 170"/>
                <a:gd name="T33" fmla="*/ 181 h 226"/>
                <a:gd name="T34" fmla="*/ 11 w 170"/>
                <a:gd name="T35" fmla="*/ 180 h 226"/>
                <a:gd name="T36" fmla="*/ 5 w 170"/>
                <a:gd name="T37" fmla="*/ 181 h 226"/>
                <a:gd name="T38" fmla="*/ 2 w 170"/>
                <a:gd name="T39" fmla="*/ 186 h 226"/>
                <a:gd name="T40" fmla="*/ 0 w 170"/>
                <a:gd name="T41" fmla="*/ 191 h 226"/>
                <a:gd name="T42" fmla="*/ 8 w 170"/>
                <a:gd name="T43" fmla="*/ 212 h 226"/>
                <a:gd name="T44" fmla="*/ 22 w 170"/>
                <a:gd name="T45" fmla="*/ 223 h 226"/>
                <a:gd name="T46" fmla="*/ 43 w 170"/>
                <a:gd name="T47" fmla="*/ 226 h 226"/>
                <a:gd name="T48" fmla="*/ 65 w 170"/>
                <a:gd name="T49" fmla="*/ 223 h 226"/>
                <a:gd name="T50" fmla="*/ 88 w 170"/>
                <a:gd name="T51" fmla="*/ 215 h 226"/>
                <a:gd name="T52" fmla="*/ 110 w 170"/>
                <a:gd name="T53" fmla="*/ 204 h 226"/>
                <a:gd name="T54" fmla="*/ 129 w 170"/>
                <a:gd name="T55" fmla="*/ 191 h 226"/>
                <a:gd name="T56" fmla="*/ 142 w 170"/>
                <a:gd name="T57" fmla="*/ 178 h 226"/>
                <a:gd name="T58" fmla="*/ 156 w 170"/>
                <a:gd name="T59" fmla="*/ 154 h 226"/>
                <a:gd name="T60" fmla="*/ 165 w 170"/>
                <a:gd name="T61" fmla="*/ 131 h 226"/>
                <a:gd name="T62" fmla="*/ 170 w 170"/>
                <a:gd name="T63" fmla="*/ 105 h 226"/>
                <a:gd name="T64" fmla="*/ 169 w 170"/>
                <a:gd name="T65" fmla="*/ 80 h 226"/>
                <a:gd name="T66" fmla="*/ 164 w 170"/>
                <a:gd name="T67" fmla="*/ 56 h 226"/>
                <a:gd name="T68" fmla="*/ 151 w 170"/>
                <a:gd name="T69" fmla="*/ 35 h 226"/>
                <a:gd name="T70" fmla="*/ 134 w 170"/>
                <a:gd name="T71" fmla="*/ 16 h 226"/>
                <a:gd name="T72" fmla="*/ 110 w 170"/>
                <a:gd name="T73" fmla="*/ 0 h 226"/>
                <a:gd name="T74" fmla="*/ 108 w 170"/>
                <a:gd name="T75" fmla="*/ 0 h 226"/>
                <a:gd name="T76" fmla="*/ 105 w 170"/>
                <a:gd name="T77" fmla="*/ 2 h 226"/>
                <a:gd name="T78" fmla="*/ 103 w 170"/>
                <a:gd name="T79" fmla="*/ 3 h 226"/>
                <a:gd name="T80" fmla="*/ 105 w 170"/>
                <a:gd name="T81" fmla="*/ 5 h 226"/>
                <a:gd name="T82" fmla="*/ 105 w 170"/>
                <a:gd name="T83" fmla="*/ 5 h 22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0"/>
                <a:gd name="T127" fmla="*/ 0 h 226"/>
                <a:gd name="T128" fmla="*/ 170 w 170"/>
                <a:gd name="T129" fmla="*/ 226 h 22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0" h="226">
                  <a:moveTo>
                    <a:pt x="105" y="5"/>
                  </a:moveTo>
                  <a:lnTo>
                    <a:pt x="119" y="15"/>
                  </a:lnTo>
                  <a:lnTo>
                    <a:pt x="132" y="26"/>
                  </a:lnTo>
                  <a:lnTo>
                    <a:pt x="142" y="40"/>
                  </a:lnTo>
                  <a:lnTo>
                    <a:pt x="148" y="54"/>
                  </a:lnTo>
                  <a:lnTo>
                    <a:pt x="153" y="69"/>
                  </a:lnTo>
                  <a:lnTo>
                    <a:pt x="156" y="86"/>
                  </a:lnTo>
                  <a:lnTo>
                    <a:pt x="158" y="102"/>
                  </a:lnTo>
                  <a:lnTo>
                    <a:pt x="156" y="119"/>
                  </a:lnTo>
                  <a:lnTo>
                    <a:pt x="148" y="142"/>
                  </a:lnTo>
                  <a:lnTo>
                    <a:pt x="135" y="162"/>
                  </a:lnTo>
                  <a:lnTo>
                    <a:pt x="118" y="181"/>
                  </a:lnTo>
                  <a:lnTo>
                    <a:pt x="96" y="197"/>
                  </a:lnTo>
                  <a:lnTo>
                    <a:pt x="73" y="207"/>
                  </a:lnTo>
                  <a:lnTo>
                    <a:pt x="51" y="208"/>
                  </a:lnTo>
                  <a:lnTo>
                    <a:pt x="30" y="200"/>
                  </a:lnTo>
                  <a:lnTo>
                    <a:pt x="15" y="181"/>
                  </a:lnTo>
                  <a:lnTo>
                    <a:pt x="11" y="180"/>
                  </a:lnTo>
                  <a:lnTo>
                    <a:pt x="5" y="181"/>
                  </a:lnTo>
                  <a:lnTo>
                    <a:pt x="2" y="186"/>
                  </a:lnTo>
                  <a:lnTo>
                    <a:pt x="0" y="191"/>
                  </a:lnTo>
                  <a:lnTo>
                    <a:pt x="8" y="212"/>
                  </a:lnTo>
                  <a:lnTo>
                    <a:pt x="22" y="223"/>
                  </a:lnTo>
                  <a:lnTo>
                    <a:pt x="43" y="226"/>
                  </a:lnTo>
                  <a:lnTo>
                    <a:pt x="65" y="223"/>
                  </a:lnTo>
                  <a:lnTo>
                    <a:pt x="88" y="215"/>
                  </a:lnTo>
                  <a:lnTo>
                    <a:pt x="110" y="204"/>
                  </a:lnTo>
                  <a:lnTo>
                    <a:pt x="129" y="191"/>
                  </a:lnTo>
                  <a:lnTo>
                    <a:pt x="142" y="178"/>
                  </a:lnTo>
                  <a:lnTo>
                    <a:pt x="156" y="154"/>
                  </a:lnTo>
                  <a:lnTo>
                    <a:pt x="165" y="131"/>
                  </a:lnTo>
                  <a:lnTo>
                    <a:pt x="170" y="105"/>
                  </a:lnTo>
                  <a:lnTo>
                    <a:pt x="169" y="80"/>
                  </a:lnTo>
                  <a:lnTo>
                    <a:pt x="164" y="56"/>
                  </a:lnTo>
                  <a:lnTo>
                    <a:pt x="151" y="35"/>
                  </a:lnTo>
                  <a:lnTo>
                    <a:pt x="134" y="16"/>
                  </a:lnTo>
                  <a:lnTo>
                    <a:pt x="110" y="0"/>
                  </a:lnTo>
                  <a:lnTo>
                    <a:pt x="108" y="0"/>
                  </a:lnTo>
                  <a:lnTo>
                    <a:pt x="105" y="2"/>
                  </a:lnTo>
                  <a:lnTo>
                    <a:pt x="103" y="3"/>
                  </a:lnTo>
                  <a:lnTo>
                    <a:pt x="10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11" name="Freeform 80"/>
            <p:cNvSpPr>
              <a:spLocks/>
            </p:cNvSpPr>
            <p:nvPr/>
          </p:nvSpPr>
          <p:spPr bwMode="auto">
            <a:xfrm>
              <a:off x="5298" y="2170"/>
              <a:ext cx="48" cy="47"/>
            </a:xfrm>
            <a:custGeom>
              <a:avLst/>
              <a:gdLst>
                <a:gd name="T0" fmla="*/ 45 w 48"/>
                <a:gd name="T1" fmla="*/ 0 h 47"/>
                <a:gd name="T2" fmla="*/ 37 w 48"/>
                <a:gd name="T3" fmla="*/ 3 h 47"/>
                <a:gd name="T4" fmla="*/ 29 w 48"/>
                <a:gd name="T5" fmla="*/ 8 h 47"/>
                <a:gd name="T6" fmla="*/ 21 w 48"/>
                <a:gd name="T7" fmla="*/ 12 h 47"/>
                <a:gd name="T8" fmla="*/ 13 w 48"/>
                <a:gd name="T9" fmla="*/ 17 h 47"/>
                <a:gd name="T10" fmla="*/ 8 w 48"/>
                <a:gd name="T11" fmla="*/ 23 h 47"/>
                <a:gd name="T12" fmla="*/ 5 w 48"/>
                <a:gd name="T13" fmla="*/ 31 h 47"/>
                <a:gd name="T14" fmla="*/ 2 w 48"/>
                <a:gd name="T15" fmla="*/ 38 h 47"/>
                <a:gd name="T16" fmla="*/ 0 w 48"/>
                <a:gd name="T17" fmla="*/ 46 h 47"/>
                <a:gd name="T18" fmla="*/ 0 w 48"/>
                <a:gd name="T19" fmla="*/ 47 h 47"/>
                <a:gd name="T20" fmla="*/ 3 w 48"/>
                <a:gd name="T21" fmla="*/ 47 h 47"/>
                <a:gd name="T22" fmla="*/ 8 w 48"/>
                <a:gd name="T23" fmla="*/ 47 h 47"/>
                <a:gd name="T24" fmla="*/ 10 w 48"/>
                <a:gd name="T25" fmla="*/ 46 h 47"/>
                <a:gd name="T26" fmla="*/ 13 w 48"/>
                <a:gd name="T27" fmla="*/ 39 h 47"/>
                <a:gd name="T28" fmla="*/ 14 w 48"/>
                <a:gd name="T29" fmla="*/ 33 h 47"/>
                <a:gd name="T30" fmla="*/ 16 w 48"/>
                <a:gd name="T31" fmla="*/ 28 h 47"/>
                <a:gd name="T32" fmla="*/ 19 w 48"/>
                <a:gd name="T33" fmla="*/ 22 h 47"/>
                <a:gd name="T34" fmla="*/ 24 w 48"/>
                <a:gd name="T35" fmla="*/ 16 h 47"/>
                <a:gd name="T36" fmla="*/ 30 w 48"/>
                <a:gd name="T37" fmla="*/ 9 h 47"/>
                <a:gd name="T38" fmla="*/ 38 w 48"/>
                <a:gd name="T39" fmla="*/ 4 h 47"/>
                <a:gd name="T40" fmla="*/ 46 w 48"/>
                <a:gd name="T41" fmla="*/ 1 h 47"/>
                <a:gd name="T42" fmla="*/ 48 w 48"/>
                <a:gd name="T43" fmla="*/ 0 h 47"/>
                <a:gd name="T44" fmla="*/ 46 w 48"/>
                <a:gd name="T45" fmla="*/ 0 h 47"/>
                <a:gd name="T46" fmla="*/ 45 w 48"/>
                <a:gd name="T47" fmla="*/ 0 h 47"/>
                <a:gd name="T48" fmla="*/ 45 w 48"/>
                <a:gd name="T49" fmla="*/ 0 h 47"/>
                <a:gd name="T50" fmla="*/ 45 w 48"/>
                <a:gd name="T51" fmla="*/ 0 h 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
                <a:gd name="T79" fmla="*/ 0 h 47"/>
                <a:gd name="T80" fmla="*/ 48 w 48"/>
                <a:gd name="T81" fmla="*/ 47 h 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 h="47">
                  <a:moveTo>
                    <a:pt x="45" y="0"/>
                  </a:moveTo>
                  <a:lnTo>
                    <a:pt x="37" y="3"/>
                  </a:lnTo>
                  <a:lnTo>
                    <a:pt x="29" y="8"/>
                  </a:lnTo>
                  <a:lnTo>
                    <a:pt x="21" y="12"/>
                  </a:lnTo>
                  <a:lnTo>
                    <a:pt x="13" y="17"/>
                  </a:lnTo>
                  <a:lnTo>
                    <a:pt x="8" y="23"/>
                  </a:lnTo>
                  <a:lnTo>
                    <a:pt x="5" y="31"/>
                  </a:lnTo>
                  <a:lnTo>
                    <a:pt x="2" y="38"/>
                  </a:lnTo>
                  <a:lnTo>
                    <a:pt x="0" y="46"/>
                  </a:lnTo>
                  <a:lnTo>
                    <a:pt x="0" y="47"/>
                  </a:lnTo>
                  <a:lnTo>
                    <a:pt x="3" y="47"/>
                  </a:lnTo>
                  <a:lnTo>
                    <a:pt x="8" y="47"/>
                  </a:lnTo>
                  <a:lnTo>
                    <a:pt x="10" y="46"/>
                  </a:lnTo>
                  <a:lnTo>
                    <a:pt x="13" y="39"/>
                  </a:lnTo>
                  <a:lnTo>
                    <a:pt x="14" y="33"/>
                  </a:lnTo>
                  <a:lnTo>
                    <a:pt x="16" y="28"/>
                  </a:lnTo>
                  <a:lnTo>
                    <a:pt x="19" y="22"/>
                  </a:lnTo>
                  <a:lnTo>
                    <a:pt x="24" y="16"/>
                  </a:lnTo>
                  <a:lnTo>
                    <a:pt x="30" y="9"/>
                  </a:lnTo>
                  <a:lnTo>
                    <a:pt x="38" y="4"/>
                  </a:lnTo>
                  <a:lnTo>
                    <a:pt x="46" y="1"/>
                  </a:lnTo>
                  <a:lnTo>
                    <a:pt x="48" y="0"/>
                  </a:lnTo>
                  <a:lnTo>
                    <a:pt x="46" y="0"/>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12" name="Freeform 81"/>
            <p:cNvSpPr>
              <a:spLocks/>
            </p:cNvSpPr>
            <p:nvPr/>
          </p:nvSpPr>
          <p:spPr bwMode="auto">
            <a:xfrm>
              <a:off x="5222" y="2154"/>
              <a:ext cx="38" cy="92"/>
            </a:xfrm>
            <a:custGeom>
              <a:avLst/>
              <a:gdLst>
                <a:gd name="T0" fmla="*/ 35 w 38"/>
                <a:gd name="T1" fmla="*/ 0 h 92"/>
                <a:gd name="T2" fmla="*/ 16 w 38"/>
                <a:gd name="T3" fmla="*/ 16 h 92"/>
                <a:gd name="T4" fmla="*/ 5 w 38"/>
                <a:gd name="T5" fmla="*/ 38 h 92"/>
                <a:gd name="T6" fmla="*/ 0 w 38"/>
                <a:gd name="T7" fmla="*/ 63 h 92"/>
                <a:gd name="T8" fmla="*/ 6 w 38"/>
                <a:gd name="T9" fmla="*/ 87 h 92"/>
                <a:gd name="T10" fmla="*/ 8 w 38"/>
                <a:gd name="T11" fmla="*/ 89 h 92"/>
                <a:gd name="T12" fmla="*/ 12 w 38"/>
                <a:gd name="T13" fmla="*/ 90 h 92"/>
                <a:gd name="T14" fmla="*/ 16 w 38"/>
                <a:gd name="T15" fmla="*/ 92 h 92"/>
                <a:gd name="T16" fmla="*/ 17 w 38"/>
                <a:gd name="T17" fmla="*/ 89 h 92"/>
                <a:gd name="T18" fmla="*/ 16 w 38"/>
                <a:gd name="T19" fmla="*/ 66 h 92"/>
                <a:gd name="T20" fmla="*/ 17 w 38"/>
                <a:gd name="T21" fmla="*/ 43 h 92"/>
                <a:gd name="T22" fmla="*/ 24 w 38"/>
                <a:gd name="T23" fmla="*/ 22 h 92"/>
                <a:gd name="T24" fmla="*/ 38 w 38"/>
                <a:gd name="T25" fmla="*/ 3 h 92"/>
                <a:gd name="T26" fmla="*/ 38 w 38"/>
                <a:gd name="T27" fmla="*/ 3 h 92"/>
                <a:gd name="T28" fmla="*/ 36 w 38"/>
                <a:gd name="T29" fmla="*/ 1 h 92"/>
                <a:gd name="T30" fmla="*/ 35 w 38"/>
                <a:gd name="T31" fmla="*/ 0 h 92"/>
                <a:gd name="T32" fmla="*/ 35 w 38"/>
                <a:gd name="T33" fmla="*/ 0 h 92"/>
                <a:gd name="T34" fmla="*/ 35 w 38"/>
                <a:gd name="T35" fmla="*/ 0 h 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
                <a:gd name="T55" fmla="*/ 0 h 92"/>
                <a:gd name="T56" fmla="*/ 38 w 38"/>
                <a:gd name="T57" fmla="*/ 92 h 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 h="92">
                  <a:moveTo>
                    <a:pt x="35" y="0"/>
                  </a:moveTo>
                  <a:lnTo>
                    <a:pt x="16" y="16"/>
                  </a:lnTo>
                  <a:lnTo>
                    <a:pt x="5" y="38"/>
                  </a:lnTo>
                  <a:lnTo>
                    <a:pt x="0" y="63"/>
                  </a:lnTo>
                  <a:lnTo>
                    <a:pt x="6" y="87"/>
                  </a:lnTo>
                  <a:lnTo>
                    <a:pt x="8" y="89"/>
                  </a:lnTo>
                  <a:lnTo>
                    <a:pt x="12" y="90"/>
                  </a:lnTo>
                  <a:lnTo>
                    <a:pt x="16" y="92"/>
                  </a:lnTo>
                  <a:lnTo>
                    <a:pt x="17" y="89"/>
                  </a:lnTo>
                  <a:lnTo>
                    <a:pt x="16" y="66"/>
                  </a:lnTo>
                  <a:lnTo>
                    <a:pt x="17" y="43"/>
                  </a:lnTo>
                  <a:lnTo>
                    <a:pt x="24" y="22"/>
                  </a:lnTo>
                  <a:lnTo>
                    <a:pt x="38" y="3"/>
                  </a:lnTo>
                  <a:lnTo>
                    <a:pt x="36" y="1"/>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13" name="Freeform 82"/>
            <p:cNvSpPr>
              <a:spLocks/>
            </p:cNvSpPr>
            <p:nvPr/>
          </p:nvSpPr>
          <p:spPr bwMode="auto">
            <a:xfrm>
              <a:off x="4948" y="1204"/>
              <a:ext cx="299" cy="149"/>
            </a:xfrm>
            <a:custGeom>
              <a:avLst/>
              <a:gdLst>
                <a:gd name="T0" fmla="*/ 296 w 299"/>
                <a:gd name="T1" fmla="*/ 0 h 149"/>
                <a:gd name="T2" fmla="*/ 286 w 299"/>
                <a:gd name="T3" fmla="*/ 22 h 149"/>
                <a:gd name="T4" fmla="*/ 275 w 299"/>
                <a:gd name="T5" fmla="*/ 39 h 149"/>
                <a:gd name="T6" fmla="*/ 261 w 299"/>
                <a:gd name="T7" fmla="*/ 54 h 149"/>
                <a:gd name="T8" fmla="*/ 244 w 299"/>
                <a:gd name="T9" fmla="*/ 66 h 149"/>
                <a:gd name="T10" fmla="*/ 226 w 299"/>
                <a:gd name="T11" fmla="*/ 74 h 149"/>
                <a:gd name="T12" fmla="*/ 205 w 299"/>
                <a:gd name="T13" fmla="*/ 82 h 149"/>
                <a:gd name="T14" fmla="*/ 185 w 299"/>
                <a:gd name="T15" fmla="*/ 87 h 149"/>
                <a:gd name="T16" fmla="*/ 163 w 299"/>
                <a:gd name="T17" fmla="*/ 90 h 149"/>
                <a:gd name="T18" fmla="*/ 142 w 299"/>
                <a:gd name="T19" fmla="*/ 93 h 149"/>
                <a:gd name="T20" fmla="*/ 121 w 299"/>
                <a:gd name="T21" fmla="*/ 98 h 149"/>
                <a:gd name="T22" fmla="*/ 101 w 299"/>
                <a:gd name="T23" fmla="*/ 103 h 149"/>
                <a:gd name="T24" fmla="*/ 80 w 299"/>
                <a:gd name="T25" fmla="*/ 109 h 149"/>
                <a:gd name="T26" fmla="*/ 59 w 299"/>
                <a:gd name="T27" fmla="*/ 116 h 149"/>
                <a:gd name="T28" fmla="*/ 39 w 299"/>
                <a:gd name="T29" fmla="*/ 124 h 149"/>
                <a:gd name="T30" fmla="*/ 20 w 299"/>
                <a:gd name="T31" fmla="*/ 132 h 149"/>
                <a:gd name="T32" fmla="*/ 0 w 299"/>
                <a:gd name="T33" fmla="*/ 141 h 149"/>
                <a:gd name="T34" fmla="*/ 0 w 299"/>
                <a:gd name="T35" fmla="*/ 143 h 149"/>
                <a:gd name="T36" fmla="*/ 2 w 299"/>
                <a:gd name="T37" fmla="*/ 146 h 149"/>
                <a:gd name="T38" fmla="*/ 4 w 299"/>
                <a:gd name="T39" fmla="*/ 149 h 149"/>
                <a:gd name="T40" fmla="*/ 7 w 299"/>
                <a:gd name="T41" fmla="*/ 149 h 149"/>
                <a:gd name="T42" fmla="*/ 31 w 299"/>
                <a:gd name="T43" fmla="*/ 141 h 149"/>
                <a:gd name="T44" fmla="*/ 53 w 299"/>
                <a:gd name="T45" fmla="*/ 133 h 149"/>
                <a:gd name="T46" fmla="*/ 75 w 299"/>
                <a:gd name="T47" fmla="*/ 127 h 149"/>
                <a:gd name="T48" fmla="*/ 99 w 299"/>
                <a:gd name="T49" fmla="*/ 119 h 149"/>
                <a:gd name="T50" fmla="*/ 121 w 299"/>
                <a:gd name="T51" fmla="*/ 112 h 149"/>
                <a:gd name="T52" fmla="*/ 145 w 299"/>
                <a:gd name="T53" fmla="*/ 106 h 149"/>
                <a:gd name="T54" fmla="*/ 169 w 299"/>
                <a:gd name="T55" fmla="*/ 100 h 149"/>
                <a:gd name="T56" fmla="*/ 193 w 299"/>
                <a:gd name="T57" fmla="*/ 95 h 149"/>
                <a:gd name="T58" fmla="*/ 212 w 299"/>
                <a:gd name="T59" fmla="*/ 90 h 149"/>
                <a:gd name="T60" fmla="*/ 229 w 299"/>
                <a:gd name="T61" fmla="*/ 84 h 149"/>
                <a:gd name="T62" fmla="*/ 245 w 299"/>
                <a:gd name="T63" fmla="*/ 74 h 149"/>
                <a:gd name="T64" fmla="*/ 259 w 299"/>
                <a:gd name="T65" fmla="*/ 65 h 149"/>
                <a:gd name="T66" fmla="*/ 272 w 299"/>
                <a:gd name="T67" fmla="*/ 52 h 149"/>
                <a:gd name="T68" fmla="*/ 283 w 299"/>
                <a:gd name="T69" fmla="*/ 36 h 149"/>
                <a:gd name="T70" fmla="*/ 293 w 299"/>
                <a:gd name="T71" fmla="*/ 20 h 149"/>
                <a:gd name="T72" fmla="*/ 299 w 299"/>
                <a:gd name="T73" fmla="*/ 1 h 149"/>
                <a:gd name="T74" fmla="*/ 299 w 299"/>
                <a:gd name="T75" fmla="*/ 1 h 149"/>
                <a:gd name="T76" fmla="*/ 298 w 299"/>
                <a:gd name="T77" fmla="*/ 0 h 149"/>
                <a:gd name="T78" fmla="*/ 296 w 299"/>
                <a:gd name="T79" fmla="*/ 0 h 149"/>
                <a:gd name="T80" fmla="*/ 296 w 299"/>
                <a:gd name="T81" fmla="*/ 0 h 149"/>
                <a:gd name="T82" fmla="*/ 296 w 299"/>
                <a:gd name="T83" fmla="*/ 0 h 14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9"/>
                <a:gd name="T127" fmla="*/ 0 h 149"/>
                <a:gd name="T128" fmla="*/ 299 w 299"/>
                <a:gd name="T129" fmla="*/ 149 h 14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9" h="149">
                  <a:moveTo>
                    <a:pt x="296" y="0"/>
                  </a:moveTo>
                  <a:lnTo>
                    <a:pt x="286" y="22"/>
                  </a:lnTo>
                  <a:lnTo>
                    <a:pt x="275" y="39"/>
                  </a:lnTo>
                  <a:lnTo>
                    <a:pt x="261" y="54"/>
                  </a:lnTo>
                  <a:lnTo>
                    <a:pt x="244" y="66"/>
                  </a:lnTo>
                  <a:lnTo>
                    <a:pt x="226" y="74"/>
                  </a:lnTo>
                  <a:lnTo>
                    <a:pt x="205" y="82"/>
                  </a:lnTo>
                  <a:lnTo>
                    <a:pt x="185" y="87"/>
                  </a:lnTo>
                  <a:lnTo>
                    <a:pt x="163" y="90"/>
                  </a:lnTo>
                  <a:lnTo>
                    <a:pt x="142" y="93"/>
                  </a:lnTo>
                  <a:lnTo>
                    <a:pt x="121" y="98"/>
                  </a:lnTo>
                  <a:lnTo>
                    <a:pt x="101" y="103"/>
                  </a:lnTo>
                  <a:lnTo>
                    <a:pt x="80" y="109"/>
                  </a:lnTo>
                  <a:lnTo>
                    <a:pt x="59" y="116"/>
                  </a:lnTo>
                  <a:lnTo>
                    <a:pt x="39" y="124"/>
                  </a:lnTo>
                  <a:lnTo>
                    <a:pt x="20" y="132"/>
                  </a:lnTo>
                  <a:lnTo>
                    <a:pt x="0" y="141"/>
                  </a:lnTo>
                  <a:lnTo>
                    <a:pt x="0" y="143"/>
                  </a:lnTo>
                  <a:lnTo>
                    <a:pt x="2" y="146"/>
                  </a:lnTo>
                  <a:lnTo>
                    <a:pt x="4" y="149"/>
                  </a:lnTo>
                  <a:lnTo>
                    <a:pt x="7" y="149"/>
                  </a:lnTo>
                  <a:lnTo>
                    <a:pt x="31" y="141"/>
                  </a:lnTo>
                  <a:lnTo>
                    <a:pt x="53" y="133"/>
                  </a:lnTo>
                  <a:lnTo>
                    <a:pt x="75" y="127"/>
                  </a:lnTo>
                  <a:lnTo>
                    <a:pt x="99" y="119"/>
                  </a:lnTo>
                  <a:lnTo>
                    <a:pt x="121" y="112"/>
                  </a:lnTo>
                  <a:lnTo>
                    <a:pt x="145" y="106"/>
                  </a:lnTo>
                  <a:lnTo>
                    <a:pt x="169" y="100"/>
                  </a:lnTo>
                  <a:lnTo>
                    <a:pt x="193" y="95"/>
                  </a:lnTo>
                  <a:lnTo>
                    <a:pt x="212" y="90"/>
                  </a:lnTo>
                  <a:lnTo>
                    <a:pt x="229" y="84"/>
                  </a:lnTo>
                  <a:lnTo>
                    <a:pt x="245" y="74"/>
                  </a:lnTo>
                  <a:lnTo>
                    <a:pt x="259" y="65"/>
                  </a:lnTo>
                  <a:lnTo>
                    <a:pt x="272" y="52"/>
                  </a:lnTo>
                  <a:lnTo>
                    <a:pt x="283" y="36"/>
                  </a:lnTo>
                  <a:lnTo>
                    <a:pt x="293" y="20"/>
                  </a:lnTo>
                  <a:lnTo>
                    <a:pt x="299" y="1"/>
                  </a:lnTo>
                  <a:lnTo>
                    <a:pt x="298" y="0"/>
                  </a:lnTo>
                  <a:lnTo>
                    <a:pt x="2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14" name="Freeform 83"/>
            <p:cNvSpPr>
              <a:spLocks/>
            </p:cNvSpPr>
            <p:nvPr/>
          </p:nvSpPr>
          <p:spPr bwMode="auto">
            <a:xfrm>
              <a:off x="5002" y="822"/>
              <a:ext cx="61" cy="232"/>
            </a:xfrm>
            <a:custGeom>
              <a:avLst/>
              <a:gdLst>
                <a:gd name="T0" fmla="*/ 58 w 61"/>
                <a:gd name="T1" fmla="*/ 0 h 232"/>
                <a:gd name="T2" fmla="*/ 50 w 61"/>
                <a:gd name="T3" fmla="*/ 12 h 232"/>
                <a:gd name="T4" fmla="*/ 42 w 61"/>
                <a:gd name="T5" fmla="*/ 23 h 232"/>
                <a:gd name="T6" fmla="*/ 34 w 61"/>
                <a:gd name="T7" fmla="*/ 34 h 232"/>
                <a:gd name="T8" fmla="*/ 26 w 61"/>
                <a:gd name="T9" fmla="*/ 46 h 232"/>
                <a:gd name="T10" fmla="*/ 18 w 61"/>
                <a:gd name="T11" fmla="*/ 59 h 232"/>
                <a:gd name="T12" fmla="*/ 15 w 61"/>
                <a:gd name="T13" fmla="*/ 72 h 232"/>
                <a:gd name="T14" fmla="*/ 12 w 61"/>
                <a:gd name="T15" fmla="*/ 86 h 232"/>
                <a:gd name="T16" fmla="*/ 13 w 61"/>
                <a:gd name="T17" fmla="*/ 99 h 232"/>
                <a:gd name="T18" fmla="*/ 16 w 61"/>
                <a:gd name="T19" fmla="*/ 112 h 232"/>
                <a:gd name="T20" fmla="*/ 21 w 61"/>
                <a:gd name="T21" fmla="*/ 123 h 232"/>
                <a:gd name="T22" fmla="*/ 27 w 61"/>
                <a:gd name="T23" fmla="*/ 134 h 232"/>
                <a:gd name="T24" fmla="*/ 34 w 61"/>
                <a:gd name="T25" fmla="*/ 145 h 232"/>
                <a:gd name="T26" fmla="*/ 42 w 61"/>
                <a:gd name="T27" fmla="*/ 158 h 232"/>
                <a:gd name="T28" fmla="*/ 48 w 61"/>
                <a:gd name="T29" fmla="*/ 170 h 232"/>
                <a:gd name="T30" fmla="*/ 55 w 61"/>
                <a:gd name="T31" fmla="*/ 183 h 232"/>
                <a:gd name="T32" fmla="*/ 58 w 61"/>
                <a:gd name="T33" fmla="*/ 197 h 232"/>
                <a:gd name="T34" fmla="*/ 58 w 61"/>
                <a:gd name="T35" fmla="*/ 210 h 232"/>
                <a:gd name="T36" fmla="*/ 51 w 61"/>
                <a:gd name="T37" fmla="*/ 220 h 232"/>
                <a:gd name="T38" fmla="*/ 43 w 61"/>
                <a:gd name="T39" fmla="*/ 224 h 232"/>
                <a:gd name="T40" fmla="*/ 32 w 61"/>
                <a:gd name="T41" fmla="*/ 224 h 232"/>
                <a:gd name="T42" fmla="*/ 21 w 61"/>
                <a:gd name="T43" fmla="*/ 220 h 232"/>
                <a:gd name="T44" fmla="*/ 12 w 61"/>
                <a:gd name="T45" fmla="*/ 212 h 232"/>
                <a:gd name="T46" fmla="*/ 7 w 61"/>
                <a:gd name="T47" fmla="*/ 201 h 232"/>
                <a:gd name="T48" fmla="*/ 5 w 61"/>
                <a:gd name="T49" fmla="*/ 185 h 232"/>
                <a:gd name="T50" fmla="*/ 5 w 61"/>
                <a:gd name="T51" fmla="*/ 183 h 232"/>
                <a:gd name="T52" fmla="*/ 4 w 61"/>
                <a:gd name="T53" fmla="*/ 182 h 232"/>
                <a:gd name="T54" fmla="*/ 4 w 61"/>
                <a:gd name="T55" fmla="*/ 182 h 232"/>
                <a:gd name="T56" fmla="*/ 2 w 61"/>
                <a:gd name="T57" fmla="*/ 182 h 232"/>
                <a:gd name="T58" fmla="*/ 0 w 61"/>
                <a:gd name="T59" fmla="*/ 193 h 232"/>
                <a:gd name="T60" fmla="*/ 4 w 61"/>
                <a:gd name="T61" fmla="*/ 204 h 232"/>
                <a:gd name="T62" fmla="*/ 10 w 61"/>
                <a:gd name="T63" fmla="*/ 215 h 232"/>
                <a:gd name="T64" fmla="*/ 20 w 61"/>
                <a:gd name="T65" fmla="*/ 223 h 232"/>
                <a:gd name="T66" fmla="*/ 29 w 61"/>
                <a:gd name="T67" fmla="*/ 231 h 232"/>
                <a:gd name="T68" fmla="*/ 39 w 61"/>
                <a:gd name="T69" fmla="*/ 232 h 232"/>
                <a:gd name="T70" fmla="*/ 48 w 61"/>
                <a:gd name="T71" fmla="*/ 231 h 232"/>
                <a:gd name="T72" fmla="*/ 56 w 61"/>
                <a:gd name="T73" fmla="*/ 223 h 232"/>
                <a:gd name="T74" fmla="*/ 61 w 61"/>
                <a:gd name="T75" fmla="*/ 209 h 232"/>
                <a:gd name="T76" fmla="*/ 61 w 61"/>
                <a:gd name="T77" fmla="*/ 194 h 232"/>
                <a:gd name="T78" fmla="*/ 56 w 61"/>
                <a:gd name="T79" fmla="*/ 182 h 232"/>
                <a:gd name="T80" fmla="*/ 50 w 61"/>
                <a:gd name="T81" fmla="*/ 167 h 232"/>
                <a:gd name="T82" fmla="*/ 39 w 61"/>
                <a:gd name="T83" fmla="*/ 150 h 232"/>
                <a:gd name="T84" fmla="*/ 29 w 61"/>
                <a:gd name="T85" fmla="*/ 131 h 232"/>
                <a:gd name="T86" fmla="*/ 20 w 61"/>
                <a:gd name="T87" fmla="*/ 113 h 232"/>
                <a:gd name="T88" fmla="*/ 16 w 61"/>
                <a:gd name="T89" fmla="*/ 91 h 232"/>
                <a:gd name="T90" fmla="*/ 21 w 61"/>
                <a:gd name="T91" fmla="*/ 67 h 232"/>
                <a:gd name="T92" fmla="*/ 32 w 61"/>
                <a:gd name="T93" fmla="*/ 45 h 232"/>
                <a:gd name="T94" fmla="*/ 45 w 61"/>
                <a:gd name="T95" fmla="*/ 24 h 232"/>
                <a:gd name="T96" fmla="*/ 61 w 61"/>
                <a:gd name="T97" fmla="*/ 4 h 232"/>
                <a:gd name="T98" fmla="*/ 61 w 61"/>
                <a:gd name="T99" fmla="*/ 4 h 232"/>
                <a:gd name="T100" fmla="*/ 59 w 61"/>
                <a:gd name="T101" fmla="*/ 2 h 232"/>
                <a:gd name="T102" fmla="*/ 59 w 61"/>
                <a:gd name="T103" fmla="*/ 0 h 232"/>
                <a:gd name="T104" fmla="*/ 58 w 61"/>
                <a:gd name="T105" fmla="*/ 0 h 232"/>
                <a:gd name="T106" fmla="*/ 58 w 61"/>
                <a:gd name="T107" fmla="*/ 0 h 23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1"/>
                <a:gd name="T163" fmla="*/ 0 h 232"/>
                <a:gd name="T164" fmla="*/ 61 w 61"/>
                <a:gd name="T165" fmla="*/ 232 h 23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1" h="232">
                  <a:moveTo>
                    <a:pt x="58" y="0"/>
                  </a:moveTo>
                  <a:lnTo>
                    <a:pt x="50" y="12"/>
                  </a:lnTo>
                  <a:lnTo>
                    <a:pt x="42" y="23"/>
                  </a:lnTo>
                  <a:lnTo>
                    <a:pt x="34" y="34"/>
                  </a:lnTo>
                  <a:lnTo>
                    <a:pt x="26" y="46"/>
                  </a:lnTo>
                  <a:lnTo>
                    <a:pt x="18" y="59"/>
                  </a:lnTo>
                  <a:lnTo>
                    <a:pt x="15" y="72"/>
                  </a:lnTo>
                  <a:lnTo>
                    <a:pt x="12" y="86"/>
                  </a:lnTo>
                  <a:lnTo>
                    <a:pt x="13" y="99"/>
                  </a:lnTo>
                  <a:lnTo>
                    <a:pt x="16" y="112"/>
                  </a:lnTo>
                  <a:lnTo>
                    <a:pt x="21" y="123"/>
                  </a:lnTo>
                  <a:lnTo>
                    <a:pt x="27" y="134"/>
                  </a:lnTo>
                  <a:lnTo>
                    <a:pt x="34" y="145"/>
                  </a:lnTo>
                  <a:lnTo>
                    <a:pt x="42" y="158"/>
                  </a:lnTo>
                  <a:lnTo>
                    <a:pt x="48" y="170"/>
                  </a:lnTo>
                  <a:lnTo>
                    <a:pt x="55" y="183"/>
                  </a:lnTo>
                  <a:lnTo>
                    <a:pt x="58" y="197"/>
                  </a:lnTo>
                  <a:lnTo>
                    <a:pt x="58" y="210"/>
                  </a:lnTo>
                  <a:lnTo>
                    <a:pt x="51" y="220"/>
                  </a:lnTo>
                  <a:lnTo>
                    <a:pt x="43" y="224"/>
                  </a:lnTo>
                  <a:lnTo>
                    <a:pt x="32" y="224"/>
                  </a:lnTo>
                  <a:lnTo>
                    <a:pt x="21" y="220"/>
                  </a:lnTo>
                  <a:lnTo>
                    <a:pt x="12" y="212"/>
                  </a:lnTo>
                  <a:lnTo>
                    <a:pt x="7" y="201"/>
                  </a:lnTo>
                  <a:lnTo>
                    <a:pt x="5" y="185"/>
                  </a:lnTo>
                  <a:lnTo>
                    <a:pt x="5" y="183"/>
                  </a:lnTo>
                  <a:lnTo>
                    <a:pt x="4" y="182"/>
                  </a:lnTo>
                  <a:lnTo>
                    <a:pt x="2" y="182"/>
                  </a:lnTo>
                  <a:lnTo>
                    <a:pt x="0" y="193"/>
                  </a:lnTo>
                  <a:lnTo>
                    <a:pt x="4" y="204"/>
                  </a:lnTo>
                  <a:lnTo>
                    <a:pt x="10" y="215"/>
                  </a:lnTo>
                  <a:lnTo>
                    <a:pt x="20" y="223"/>
                  </a:lnTo>
                  <a:lnTo>
                    <a:pt x="29" y="231"/>
                  </a:lnTo>
                  <a:lnTo>
                    <a:pt x="39" y="232"/>
                  </a:lnTo>
                  <a:lnTo>
                    <a:pt x="48" y="231"/>
                  </a:lnTo>
                  <a:lnTo>
                    <a:pt x="56" y="223"/>
                  </a:lnTo>
                  <a:lnTo>
                    <a:pt x="61" y="209"/>
                  </a:lnTo>
                  <a:lnTo>
                    <a:pt x="61" y="194"/>
                  </a:lnTo>
                  <a:lnTo>
                    <a:pt x="56" y="182"/>
                  </a:lnTo>
                  <a:lnTo>
                    <a:pt x="50" y="167"/>
                  </a:lnTo>
                  <a:lnTo>
                    <a:pt x="39" y="150"/>
                  </a:lnTo>
                  <a:lnTo>
                    <a:pt x="29" y="131"/>
                  </a:lnTo>
                  <a:lnTo>
                    <a:pt x="20" y="113"/>
                  </a:lnTo>
                  <a:lnTo>
                    <a:pt x="16" y="91"/>
                  </a:lnTo>
                  <a:lnTo>
                    <a:pt x="21" y="67"/>
                  </a:lnTo>
                  <a:lnTo>
                    <a:pt x="32" y="45"/>
                  </a:lnTo>
                  <a:lnTo>
                    <a:pt x="45" y="24"/>
                  </a:lnTo>
                  <a:lnTo>
                    <a:pt x="61" y="4"/>
                  </a:lnTo>
                  <a:lnTo>
                    <a:pt x="59" y="2"/>
                  </a:lnTo>
                  <a:lnTo>
                    <a:pt x="59" y="0"/>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15" name="Freeform 84"/>
            <p:cNvSpPr>
              <a:spLocks/>
            </p:cNvSpPr>
            <p:nvPr/>
          </p:nvSpPr>
          <p:spPr bwMode="auto">
            <a:xfrm>
              <a:off x="4999" y="1038"/>
              <a:ext cx="116" cy="43"/>
            </a:xfrm>
            <a:custGeom>
              <a:avLst/>
              <a:gdLst>
                <a:gd name="T0" fmla="*/ 0 w 116"/>
                <a:gd name="T1" fmla="*/ 0 h 43"/>
                <a:gd name="T2" fmla="*/ 11 w 116"/>
                <a:gd name="T3" fmla="*/ 15 h 43"/>
                <a:gd name="T4" fmla="*/ 24 w 116"/>
                <a:gd name="T5" fmla="*/ 26 h 43"/>
                <a:gd name="T6" fmla="*/ 38 w 116"/>
                <a:gd name="T7" fmla="*/ 35 h 43"/>
                <a:gd name="T8" fmla="*/ 54 w 116"/>
                <a:gd name="T9" fmla="*/ 42 h 43"/>
                <a:gd name="T10" fmla="*/ 70 w 116"/>
                <a:gd name="T11" fmla="*/ 43 h 43"/>
                <a:gd name="T12" fmla="*/ 86 w 116"/>
                <a:gd name="T13" fmla="*/ 43 h 43"/>
                <a:gd name="T14" fmla="*/ 102 w 116"/>
                <a:gd name="T15" fmla="*/ 37 h 43"/>
                <a:gd name="T16" fmla="*/ 116 w 116"/>
                <a:gd name="T17" fmla="*/ 26 h 43"/>
                <a:gd name="T18" fmla="*/ 116 w 116"/>
                <a:gd name="T19" fmla="*/ 23 h 43"/>
                <a:gd name="T20" fmla="*/ 115 w 116"/>
                <a:gd name="T21" fmla="*/ 21 h 43"/>
                <a:gd name="T22" fmla="*/ 110 w 116"/>
                <a:gd name="T23" fmla="*/ 18 h 43"/>
                <a:gd name="T24" fmla="*/ 107 w 116"/>
                <a:gd name="T25" fmla="*/ 18 h 43"/>
                <a:gd name="T26" fmla="*/ 97 w 116"/>
                <a:gd name="T27" fmla="*/ 23 h 43"/>
                <a:gd name="T28" fmla="*/ 88 w 116"/>
                <a:gd name="T29" fmla="*/ 29 h 43"/>
                <a:gd name="T30" fmla="*/ 78 w 116"/>
                <a:gd name="T31" fmla="*/ 34 h 43"/>
                <a:gd name="T32" fmla="*/ 67 w 116"/>
                <a:gd name="T33" fmla="*/ 37 h 43"/>
                <a:gd name="T34" fmla="*/ 58 w 116"/>
                <a:gd name="T35" fmla="*/ 37 h 43"/>
                <a:gd name="T36" fmla="*/ 48 w 116"/>
                <a:gd name="T37" fmla="*/ 35 h 43"/>
                <a:gd name="T38" fmla="*/ 38 w 116"/>
                <a:gd name="T39" fmla="*/ 32 h 43"/>
                <a:gd name="T40" fmla="*/ 30 w 116"/>
                <a:gd name="T41" fmla="*/ 27 h 43"/>
                <a:gd name="T42" fmla="*/ 21 w 116"/>
                <a:gd name="T43" fmla="*/ 23 h 43"/>
                <a:gd name="T44" fmla="*/ 15 w 116"/>
                <a:gd name="T45" fmla="*/ 15 h 43"/>
                <a:gd name="T46" fmla="*/ 8 w 116"/>
                <a:gd name="T47" fmla="*/ 8 h 43"/>
                <a:gd name="T48" fmla="*/ 2 w 116"/>
                <a:gd name="T49" fmla="*/ 0 h 43"/>
                <a:gd name="T50" fmla="*/ 2 w 116"/>
                <a:gd name="T51" fmla="*/ 0 h 43"/>
                <a:gd name="T52" fmla="*/ 2 w 116"/>
                <a:gd name="T53" fmla="*/ 0 h 43"/>
                <a:gd name="T54" fmla="*/ 0 w 116"/>
                <a:gd name="T55" fmla="*/ 0 h 43"/>
                <a:gd name="T56" fmla="*/ 0 w 116"/>
                <a:gd name="T57" fmla="*/ 0 h 43"/>
                <a:gd name="T58" fmla="*/ 0 w 116"/>
                <a:gd name="T59" fmla="*/ 0 h 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16"/>
                <a:gd name="T91" fmla="*/ 0 h 43"/>
                <a:gd name="T92" fmla="*/ 116 w 116"/>
                <a:gd name="T93" fmla="*/ 43 h 4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16" h="43">
                  <a:moveTo>
                    <a:pt x="0" y="0"/>
                  </a:moveTo>
                  <a:lnTo>
                    <a:pt x="11" y="15"/>
                  </a:lnTo>
                  <a:lnTo>
                    <a:pt x="24" y="26"/>
                  </a:lnTo>
                  <a:lnTo>
                    <a:pt x="38" y="35"/>
                  </a:lnTo>
                  <a:lnTo>
                    <a:pt x="54" y="42"/>
                  </a:lnTo>
                  <a:lnTo>
                    <a:pt x="70" y="43"/>
                  </a:lnTo>
                  <a:lnTo>
                    <a:pt x="86" y="43"/>
                  </a:lnTo>
                  <a:lnTo>
                    <a:pt x="102" y="37"/>
                  </a:lnTo>
                  <a:lnTo>
                    <a:pt x="116" y="26"/>
                  </a:lnTo>
                  <a:lnTo>
                    <a:pt x="116" y="23"/>
                  </a:lnTo>
                  <a:lnTo>
                    <a:pt x="115" y="21"/>
                  </a:lnTo>
                  <a:lnTo>
                    <a:pt x="110" y="18"/>
                  </a:lnTo>
                  <a:lnTo>
                    <a:pt x="107" y="18"/>
                  </a:lnTo>
                  <a:lnTo>
                    <a:pt x="97" y="23"/>
                  </a:lnTo>
                  <a:lnTo>
                    <a:pt x="88" y="29"/>
                  </a:lnTo>
                  <a:lnTo>
                    <a:pt x="78" y="34"/>
                  </a:lnTo>
                  <a:lnTo>
                    <a:pt x="67" y="37"/>
                  </a:lnTo>
                  <a:lnTo>
                    <a:pt x="58" y="37"/>
                  </a:lnTo>
                  <a:lnTo>
                    <a:pt x="48" y="35"/>
                  </a:lnTo>
                  <a:lnTo>
                    <a:pt x="38" y="32"/>
                  </a:lnTo>
                  <a:lnTo>
                    <a:pt x="30" y="27"/>
                  </a:lnTo>
                  <a:lnTo>
                    <a:pt x="21" y="23"/>
                  </a:lnTo>
                  <a:lnTo>
                    <a:pt x="15" y="15"/>
                  </a:lnTo>
                  <a:lnTo>
                    <a:pt x="8" y="8"/>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16" name="Freeform 85"/>
            <p:cNvSpPr>
              <a:spLocks/>
            </p:cNvSpPr>
            <p:nvPr/>
          </p:nvSpPr>
          <p:spPr bwMode="auto">
            <a:xfrm>
              <a:off x="4589" y="1332"/>
              <a:ext cx="413" cy="482"/>
            </a:xfrm>
            <a:custGeom>
              <a:avLst/>
              <a:gdLst>
                <a:gd name="T0" fmla="*/ 412 w 413"/>
                <a:gd name="T1" fmla="*/ 0 h 482"/>
                <a:gd name="T2" fmla="*/ 396 w 413"/>
                <a:gd name="T3" fmla="*/ 7 h 482"/>
                <a:gd name="T4" fmla="*/ 382 w 413"/>
                <a:gd name="T5" fmla="*/ 15 h 482"/>
                <a:gd name="T6" fmla="*/ 367 w 413"/>
                <a:gd name="T7" fmla="*/ 24 h 482"/>
                <a:gd name="T8" fmla="*/ 355 w 413"/>
                <a:gd name="T9" fmla="*/ 34 h 482"/>
                <a:gd name="T10" fmla="*/ 340 w 413"/>
                <a:gd name="T11" fmla="*/ 45 h 482"/>
                <a:gd name="T12" fmla="*/ 329 w 413"/>
                <a:gd name="T13" fmla="*/ 56 h 482"/>
                <a:gd name="T14" fmla="*/ 318 w 413"/>
                <a:gd name="T15" fmla="*/ 69 h 482"/>
                <a:gd name="T16" fmla="*/ 307 w 413"/>
                <a:gd name="T17" fmla="*/ 81 h 482"/>
                <a:gd name="T18" fmla="*/ 296 w 413"/>
                <a:gd name="T19" fmla="*/ 97 h 482"/>
                <a:gd name="T20" fmla="*/ 288 w 413"/>
                <a:gd name="T21" fmla="*/ 113 h 482"/>
                <a:gd name="T22" fmla="*/ 278 w 413"/>
                <a:gd name="T23" fmla="*/ 131 h 482"/>
                <a:gd name="T24" fmla="*/ 272 w 413"/>
                <a:gd name="T25" fmla="*/ 147 h 482"/>
                <a:gd name="T26" fmla="*/ 266 w 413"/>
                <a:gd name="T27" fmla="*/ 166 h 482"/>
                <a:gd name="T28" fmla="*/ 258 w 413"/>
                <a:gd name="T29" fmla="*/ 183 h 482"/>
                <a:gd name="T30" fmla="*/ 251 w 413"/>
                <a:gd name="T31" fmla="*/ 201 h 482"/>
                <a:gd name="T32" fmla="*/ 245 w 413"/>
                <a:gd name="T33" fmla="*/ 218 h 482"/>
                <a:gd name="T34" fmla="*/ 224 w 413"/>
                <a:gd name="T35" fmla="*/ 259 h 482"/>
                <a:gd name="T36" fmla="*/ 201 w 413"/>
                <a:gd name="T37" fmla="*/ 296 h 482"/>
                <a:gd name="T38" fmla="*/ 174 w 413"/>
                <a:gd name="T39" fmla="*/ 331 h 482"/>
                <a:gd name="T40" fmla="*/ 145 w 413"/>
                <a:gd name="T41" fmla="*/ 364 h 482"/>
                <a:gd name="T42" fmla="*/ 112 w 413"/>
                <a:gd name="T43" fmla="*/ 393 h 482"/>
                <a:gd name="T44" fmla="*/ 77 w 413"/>
                <a:gd name="T45" fmla="*/ 421 h 482"/>
                <a:gd name="T46" fmla="*/ 40 w 413"/>
                <a:gd name="T47" fmla="*/ 445 h 482"/>
                <a:gd name="T48" fmla="*/ 2 w 413"/>
                <a:gd name="T49" fmla="*/ 469 h 482"/>
                <a:gd name="T50" fmla="*/ 0 w 413"/>
                <a:gd name="T51" fmla="*/ 472 h 482"/>
                <a:gd name="T52" fmla="*/ 2 w 413"/>
                <a:gd name="T53" fmla="*/ 477 h 482"/>
                <a:gd name="T54" fmla="*/ 4 w 413"/>
                <a:gd name="T55" fmla="*/ 480 h 482"/>
                <a:gd name="T56" fmla="*/ 7 w 413"/>
                <a:gd name="T57" fmla="*/ 482 h 482"/>
                <a:gd name="T58" fmla="*/ 40 w 413"/>
                <a:gd name="T59" fmla="*/ 466 h 482"/>
                <a:gd name="T60" fmla="*/ 73 w 413"/>
                <a:gd name="T61" fmla="*/ 445 h 482"/>
                <a:gd name="T62" fmla="*/ 104 w 413"/>
                <a:gd name="T63" fmla="*/ 420 h 482"/>
                <a:gd name="T64" fmla="*/ 134 w 413"/>
                <a:gd name="T65" fmla="*/ 391 h 482"/>
                <a:gd name="T66" fmla="*/ 159 w 413"/>
                <a:gd name="T67" fmla="*/ 359 h 482"/>
                <a:gd name="T68" fmla="*/ 185 w 413"/>
                <a:gd name="T69" fmla="*/ 328 h 482"/>
                <a:gd name="T70" fmla="*/ 207 w 413"/>
                <a:gd name="T71" fmla="*/ 296 h 482"/>
                <a:gd name="T72" fmla="*/ 226 w 413"/>
                <a:gd name="T73" fmla="*/ 264 h 482"/>
                <a:gd name="T74" fmla="*/ 236 w 413"/>
                <a:gd name="T75" fmla="*/ 247 h 482"/>
                <a:gd name="T76" fmla="*/ 243 w 413"/>
                <a:gd name="T77" fmla="*/ 231 h 482"/>
                <a:gd name="T78" fmla="*/ 251 w 413"/>
                <a:gd name="T79" fmla="*/ 213 h 482"/>
                <a:gd name="T80" fmla="*/ 259 w 413"/>
                <a:gd name="T81" fmla="*/ 196 h 482"/>
                <a:gd name="T82" fmla="*/ 266 w 413"/>
                <a:gd name="T83" fmla="*/ 178 h 482"/>
                <a:gd name="T84" fmla="*/ 274 w 413"/>
                <a:gd name="T85" fmla="*/ 161 h 482"/>
                <a:gd name="T86" fmla="*/ 282 w 413"/>
                <a:gd name="T87" fmla="*/ 143 h 482"/>
                <a:gd name="T88" fmla="*/ 290 w 413"/>
                <a:gd name="T89" fmla="*/ 126 h 482"/>
                <a:gd name="T90" fmla="*/ 301 w 413"/>
                <a:gd name="T91" fmla="*/ 107 h 482"/>
                <a:gd name="T92" fmla="*/ 312 w 413"/>
                <a:gd name="T93" fmla="*/ 88 h 482"/>
                <a:gd name="T94" fmla="*/ 326 w 413"/>
                <a:gd name="T95" fmla="*/ 72 h 482"/>
                <a:gd name="T96" fmla="*/ 340 w 413"/>
                <a:gd name="T97" fmla="*/ 56 h 482"/>
                <a:gd name="T98" fmla="*/ 358 w 413"/>
                <a:gd name="T99" fmla="*/ 42 h 482"/>
                <a:gd name="T100" fmla="*/ 375 w 413"/>
                <a:gd name="T101" fmla="*/ 29 h 482"/>
                <a:gd name="T102" fmla="*/ 394 w 413"/>
                <a:gd name="T103" fmla="*/ 16 h 482"/>
                <a:gd name="T104" fmla="*/ 413 w 413"/>
                <a:gd name="T105" fmla="*/ 7 h 482"/>
                <a:gd name="T106" fmla="*/ 413 w 413"/>
                <a:gd name="T107" fmla="*/ 5 h 482"/>
                <a:gd name="T108" fmla="*/ 413 w 413"/>
                <a:gd name="T109" fmla="*/ 4 h 482"/>
                <a:gd name="T110" fmla="*/ 413 w 413"/>
                <a:gd name="T111" fmla="*/ 0 h 482"/>
                <a:gd name="T112" fmla="*/ 412 w 413"/>
                <a:gd name="T113" fmla="*/ 0 h 482"/>
                <a:gd name="T114" fmla="*/ 412 w 413"/>
                <a:gd name="T115" fmla="*/ 0 h 48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13"/>
                <a:gd name="T175" fmla="*/ 0 h 482"/>
                <a:gd name="T176" fmla="*/ 413 w 413"/>
                <a:gd name="T177" fmla="*/ 482 h 48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13" h="482">
                  <a:moveTo>
                    <a:pt x="412" y="0"/>
                  </a:moveTo>
                  <a:lnTo>
                    <a:pt x="396" y="7"/>
                  </a:lnTo>
                  <a:lnTo>
                    <a:pt x="382" y="15"/>
                  </a:lnTo>
                  <a:lnTo>
                    <a:pt x="367" y="24"/>
                  </a:lnTo>
                  <a:lnTo>
                    <a:pt x="355" y="34"/>
                  </a:lnTo>
                  <a:lnTo>
                    <a:pt x="340" y="45"/>
                  </a:lnTo>
                  <a:lnTo>
                    <a:pt x="329" y="56"/>
                  </a:lnTo>
                  <a:lnTo>
                    <a:pt x="318" y="69"/>
                  </a:lnTo>
                  <a:lnTo>
                    <a:pt x="307" y="81"/>
                  </a:lnTo>
                  <a:lnTo>
                    <a:pt x="296" y="97"/>
                  </a:lnTo>
                  <a:lnTo>
                    <a:pt x="288" y="113"/>
                  </a:lnTo>
                  <a:lnTo>
                    <a:pt x="278" y="131"/>
                  </a:lnTo>
                  <a:lnTo>
                    <a:pt x="272" y="147"/>
                  </a:lnTo>
                  <a:lnTo>
                    <a:pt x="266" y="166"/>
                  </a:lnTo>
                  <a:lnTo>
                    <a:pt x="258" y="183"/>
                  </a:lnTo>
                  <a:lnTo>
                    <a:pt x="251" y="201"/>
                  </a:lnTo>
                  <a:lnTo>
                    <a:pt x="245" y="218"/>
                  </a:lnTo>
                  <a:lnTo>
                    <a:pt x="224" y="259"/>
                  </a:lnTo>
                  <a:lnTo>
                    <a:pt x="201" y="296"/>
                  </a:lnTo>
                  <a:lnTo>
                    <a:pt x="174" y="331"/>
                  </a:lnTo>
                  <a:lnTo>
                    <a:pt x="145" y="364"/>
                  </a:lnTo>
                  <a:lnTo>
                    <a:pt x="112" y="393"/>
                  </a:lnTo>
                  <a:lnTo>
                    <a:pt x="77" y="421"/>
                  </a:lnTo>
                  <a:lnTo>
                    <a:pt x="40" y="445"/>
                  </a:lnTo>
                  <a:lnTo>
                    <a:pt x="2" y="469"/>
                  </a:lnTo>
                  <a:lnTo>
                    <a:pt x="0" y="472"/>
                  </a:lnTo>
                  <a:lnTo>
                    <a:pt x="2" y="477"/>
                  </a:lnTo>
                  <a:lnTo>
                    <a:pt x="4" y="480"/>
                  </a:lnTo>
                  <a:lnTo>
                    <a:pt x="7" y="482"/>
                  </a:lnTo>
                  <a:lnTo>
                    <a:pt x="40" y="466"/>
                  </a:lnTo>
                  <a:lnTo>
                    <a:pt x="73" y="445"/>
                  </a:lnTo>
                  <a:lnTo>
                    <a:pt x="104" y="420"/>
                  </a:lnTo>
                  <a:lnTo>
                    <a:pt x="134" y="391"/>
                  </a:lnTo>
                  <a:lnTo>
                    <a:pt x="159" y="359"/>
                  </a:lnTo>
                  <a:lnTo>
                    <a:pt x="185" y="328"/>
                  </a:lnTo>
                  <a:lnTo>
                    <a:pt x="207" y="296"/>
                  </a:lnTo>
                  <a:lnTo>
                    <a:pt x="226" y="264"/>
                  </a:lnTo>
                  <a:lnTo>
                    <a:pt x="236" y="247"/>
                  </a:lnTo>
                  <a:lnTo>
                    <a:pt x="243" y="231"/>
                  </a:lnTo>
                  <a:lnTo>
                    <a:pt x="251" y="213"/>
                  </a:lnTo>
                  <a:lnTo>
                    <a:pt x="259" y="196"/>
                  </a:lnTo>
                  <a:lnTo>
                    <a:pt x="266" y="178"/>
                  </a:lnTo>
                  <a:lnTo>
                    <a:pt x="274" y="161"/>
                  </a:lnTo>
                  <a:lnTo>
                    <a:pt x="282" y="143"/>
                  </a:lnTo>
                  <a:lnTo>
                    <a:pt x="290" y="126"/>
                  </a:lnTo>
                  <a:lnTo>
                    <a:pt x="301" y="107"/>
                  </a:lnTo>
                  <a:lnTo>
                    <a:pt x="312" y="88"/>
                  </a:lnTo>
                  <a:lnTo>
                    <a:pt x="326" y="72"/>
                  </a:lnTo>
                  <a:lnTo>
                    <a:pt x="340" y="56"/>
                  </a:lnTo>
                  <a:lnTo>
                    <a:pt x="358" y="42"/>
                  </a:lnTo>
                  <a:lnTo>
                    <a:pt x="375" y="29"/>
                  </a:lnTo>
                  <a:lnTo>
                    <a:pt x="394" y="16"/>
                  </a:lnTo>
                  <a:lnTo>
                    <a:pt x="413" y="7"/>
                  </a:lnTo>
                  <a:lnTo>
                    <a:pt x="413" y="5"/>
                  </a:lnTo>
                  <a:lnTo>
                    <a:pt x="413" y="4"/>
                  </a:lnTo>
                  <a:lnTo>
                    <a:pt x="413" y="0"/>
                  </a:lnTo>
                  <a:lnTo>
                    <a:pt x="4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17" name="Freeform 86"/>
            <p:cNvSpPr>
              <a:spLocks/>
            </p:cNvSpPr>
            <p:nvPr/>
          </p:nvSpPr>
          <p:spPr bwMode="auto">
            <a:xfrm>
              <a:off x="5152" y="1201"/>
              <a:ext cx="408" cy="1040"/>
            </a:xfrm>
            <a:custGeom>
              <a:avLst/>
              <a:gdLst>
                <a:gd name="T0" fmla="*/ 402 w 408"/>
                <a:gd name="T1" fmla="*/ 1 h 1040"/>
                <a:gd name="T2" fmla="*/ 403 w 408"/>
                <a:gd name="T3" fmla="*/ 36 h 1040"/>
                <a:gd name="T4" fmla="*/ 395 w 408"/>
                <a:gd name="T5" fmla="*/ 71 h 1040"/>
                <a:gd name="T6" fmla="*/ 383 w 408"/>
                <a:gd name="T7" fmla="*/ 103 h 1040"/>
                <a:gd name="T8" fmla="*/ 364 w 408"/>
                <a:gd name="T9" fmla="*/ 135 h 1040"/>
                <a:gd name="T10" fmla="*/ 341 w 408"/>
                <a:gd name="T11" fmla="*/ 165 h 1040"/>
                <a:gd name="T12" fmla="*/ 318 w 408"/>
                <a:gd name="T13" fmla="*/ 192 h 1040"/>
                <a:gd name="T14" fmla="*/ 294 w 408"/>
                <a:gd name="T15" fmla="*/ 219 h 1040"/>
                <a:gd name="T16" fmla="*/ 270 w 408"/>
                <a:gd name="T17" fmla="*/ 244 h 1040"/>
                <a:gd name="T18" fmla="*/ 243 w 408"/>
                <a:gd name="T19" fmla="*/ 273 h 1040"/>
                <a:gd name="T20" fmla="*/ 218 w 408"/>
                <a:gd name="T21" fmla="*/ 301 h 1040"/>
                <a:gd name="T22" fmla="*/ 192 w 408"/>
                <a:gd name="T23" fmla="*/ 332 h 1040"/>
                <a:gd name="T24" fmla="*/ 170 w 408"/>
                <a:gd name="T25" fmla="*/ 362 h 1040"/>
                <a:gd name="T26" fmla="*/ 146 w 408"/>
                <a:gd name="T27" fmla="*/ 394 h 1040"/>
                <a:gd name="T28" fmla="*/ 125 w 408"/>
                <a:gd name="T29" fmla="*/ 425 h 1040"/>
                <a:gd name="T30" fmla="*/ 105 w 408"/>
                <a:gd name="T31" fmla="*/ 459 h 1040"/>
                <a:gd name="T32" fmla="*/ 87 w 408"/>
                <a:gd name="T33" fmla="*/ 494 h 1040"/>
                <a:gd name="T34" fmla="*/ 73 w 408"/>
                <a:gd name="T35" fmla="*/ 525 h 1040"/>
                <a:gd name="T36" fmla="*/ 60 w 408"/>
                <a:gd name="T37" fmla="*/ 557 h 1040"/>
                <a:gd name="T38" fmla="*/ 49 w 408"/>
                <a:gd name="T39" fmla="*/ 591 h 1040"/>
                <a:gd name="T40" fmla="*/ 40 w 408"/>
                <a:gd name="T41" fmla="*/ 622 h 1040"/>
                <a:gd name="T42" fmla="*/ 32 w 408"/>
                <a:gd name="T43" fmla="*/ 656 h 1040"/>
                <a:gd name="T44" fmla="*/ 24 w 408"/>
                <a:gd name="T45" fmla="*/ 689 h 1040"/>
                <a:gd name="T46" fmla="*/ 17 w 408"/>
                <a:gd name="T47" fmla="*/ 722 h 1040"/>
                <a:gd name="T48" fmla="*/ 11 w 408"/>
                <a:gd name="T49" fmla="*/ 756 h 1040"/>
                <a:gd name="T50" fmla="*/ 1 w 408"/>
                <a:gd name="T51" fmla="*/ 824 h 1040"/>
                <a:gd name="T52" fmla="*/ 0 w 408"/>
                <a:gd name="T53" fmla="*/ 897 h 1040"/>
                <a:gd name="T54" fmla="*/ 5 w 408"/>
                <a:gd name="T55" fmla="*/ 970 h 1040"/>
                <a:gd name="T56" fmla="*/ 20 w 408"/>
                <a:gd name="T57" fmla="*/ 1039 h 1040"/>
                <a:gd name="T58" fmla="*/ 22 w 408"/>
                <a:gd name="T59" fmla="*/ 1040 h 1040"/>
                <a:gd name="T60" fmla="*/ 25 w 408"/>
                <a:gd name="T61" fmla="*/ 1040 h 1040"/>
                <a:gd name="T62" fmla="*/ 27 w 408"/>
                <a:gd name="T63" fmla="*/ 1040 h 1040"/>
                <a:gd name="T64" fmla="*/ 28 w 408"/>
                <a:gd name="T65" fmla="*/ 1039 h 1040"/>
                <a:gd name="T66" fmla="*/ 17 w 408"/>
                <a:gd name="T67" fmla="*/ 965 h 1040"/>
                <a:gd name="T68" fmla="*/ 14 w 408"/>
                <a:gd name="T69" fmla="*/ 892 h 1040"/>
                <a:gd name="T70" fmla="*/ 14 w 408"/>
                <a:gd name="T71" fmla="*/ 819 h 1040"/>
                <a:gd name="T72" fmla="*/ 20 w 408"/>
                <a:gd name="T73" fmla="*/ 746 h 1040"/>
                <a:gd name="T74" fmla="*/ 33 w 408"/>
                <a:gd name="T75" fmla="*/ 675 h 1040"/>
                <a:gd name="T76" fmla="*/ 52 w 408"/>
                <a:gd name="T77" fmla="*/ 603 h 1040"/>
                <a:gd name="T78" fmla="*/ 76 w 408"/>
                <a:gd name="T79" fmla="*/ 533 h 1040"/>
                <a:gd name="T80" fmla="*/ 106 w 408"/>
                <a:gd name="T81" fmla="*/ 467 h 1040"/>
                <a:gd name="T82" fmla="*/ 124 w 408"/>
                <a:gd name="T83" fmla="*/ 435 h 1040"/>
                <a:gd name="T84" fmla="*/ 144 w 408"/>
                <a:gd name="T85" fmla="*/ 403 h 1040"/>
                <a:gd name="T86" fmla="*/ 165 w 408"/>
                <a:gd name="T87" fmla="*/ 373 h 1040"/>
                <a:gd name="T88" fmla="*/ 189 w 408"/>
                <a:gd name="T89" fmla="*/ 344 h 1040"/>
                <a:gd name="T90" fmla="*/ 211 w 408"/>
                <a:gd name="T91" fmla="*/ 316 h 1040"/>
                <a:gd name="T92" fmla="*/ 237 w 408"/>
                <a:gd name="T93" fmla="*/ 287 h 1040"/>
                <a:gd name="T94" fmla="*/ 260 w 408"/>
                <a:gd name="T95" fmla="*/ 260 h 1040"/>
                <a:gd name="T96" fmla="*/ 286 w 408"/>
                <a:gd name="T97" fmla="*/ 233 h 1040"/>
                <a:gd name="T98" fmla="*/ 308 w 408"/>
                <a:gd name="T99" fmla="*/ 209 h 1040"/>
                <a:gd name="T100" fmla="*/ 332 w 408"/>
                <a:gd name="T101" fmla="*/ 184 h 1040"/>
                <a:gd name="T102" fmla="*/ 356 w 408"/>
                <a:gd name="T103" fmla="*/ 157 h 1040"/>
                <a:gd name="T104" fmla="*/ 376 w 408"/>
                <a:gd name="T105" fmla="*/ 128 h 1040"/>
                <a:gd name="T106" fmla="*/ 392 w 408"/>
                <a:gd name="T107" fmla="*/ 100 h 1040"/>
                <a:gd name="T108" fmla="*/ 403 w 408"/>
                <a:gd name="T109" fmla="*/ 68 h 1040"/>
                <a:gd name="T110" fmla="*/ 408 w 408"/>
                <a:gd name="T111" fmla="*/ 36 h 1040"/>
                <a:gd name="T112" fmla="*/ 405 w 408"/>
                <a:gd name="T113" fmla="*/ 1 h 1040"/>
                <a:gd name="T114" fmla="*/ 405 w 408"/>
                <a:gd name="T115" fmla="*/ 0 h 1040"/>
                <a:gd name="T116" fmla="*/ 403 w 408"/>
                <a:gd name="T117" fmla="*/ 0 h 1040"/>
                <a:gd name="T118" fmla="*/ 402 w 408"/>
                <a:gd name="T119" fmla="*/ 0 h 1040"/>
                <a:gd name="T120" fmla="*/ 402 w 408"/>
                <a:gd name="T121" fmla="*/ 1 h 1040"/>
                <a:gd name="T122" fmla="*/ 402 w 408"/>
                <a:gd name="T123" fmla="*/ 1 h 104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08"/>
                <a:gd name="T187" fmla="*/ 0 h 1040"/>
                <a:gd name="T188" fmla="*/ 408 w 408"/>
                <a:gd name="T189" fmla="*/ 1040 h 104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08" h="1040">
                  <a:moveTo>
                    <a:pt x="402" y="1"/>
                  </a:moveTo>
                  <a:lnTo>
                    <a:pt x="403" y="36"/>
                  </a:lnTo>
                  <a:lnTo>
                    <a:pt x="395" y="71"/>
                  </a:lnTo>
                  <a:lnTo>
                    <a:pt x="383" y="103"/>
                  </a:lnTo>
                  <a:lnTo>
                    <a:pt x="364" y="135"/>
                  </a:lnTo>
                  <a:lnTo>
                    <a:pt x="341" y="165"/>
                  </a:lnTo>
                  <a:lnTo>
                    <a:pt x="318" y="192"/>
                  </a:lnTo>
                  <a:lnTo>
                    <a:pt x="294" y="219"/>
                  </a:lnTo>
                  <a:lnTo>
                    <a:pt x="270" y="244"/>
                  </a:lnTo>
                  <a:lnTo>
                    <a:pt x="243" y="273"/>
                  </a:lnTo>
                  <a:lnTo>
                    <a:pt x="218" y="301"/>
                  </a:lnTo>
                  <a:lnTo>
                    <a:pt x="192" y="332"/>
                  </a:lnTo>
                  <a:lnTo>
                    <a:pt x="170" y="362"/>
                  </a:lnTo>
                  <a:lnTo>
                    <a:pt x="146" y="394"/>
                  </a:lnTo>
                  <a:lnTo>
                    <a:pt x="125" y="425"/>
                  </a:lnTo>
                  <a:lnTo>
                    <a:pt x="105" y="459"/>
                  </a:lnTo>
                  <a:lnTo>
                    <a:pt x="87" y="494"/>
                  </a:lnTo>
                  <a:lnTo>
                    <a:pt x="73" y="525"/>
                  </a:lnTo>
                  <a:lnTo>
                    <a:pt x="60" y="557"/>
                  </a:lnTo>
                  <a:lnTo>
                    <a:pt x="49" y="591"/>
                  </a:lnTo>
                  <a:lnTo>
                    <a:pt x="40" y="622"/>
                  </a:lnTo>
                  <a:lnTo>
                    <a:pt x="32" y="656"/>
                  </a:lnTo>
                  <a:lnTo>
                    <a:pt x="24" y="689"/>
                  </a:lnTo>
                  <a:lnTo>
                    <a:pt x="17" y="722"/>
                  </a:lnTo>
                  <a:lnTo>
                    <a:pt x="11" y="756"/>
                  </a:lnTo>
                  <a:lnTo>
                    <a:pt x="1" y="824"/>
                  </a:lnTo>
                  <a:lnTo>
                    <a:pt x="0" y="897"/>
                  </a:lnTo>
                  <a:lnTo>
                    <a:pt x="5" y="970"/>
                  </a:lnTo>
                  <a:lnTo>
                    <a:pt x="20" y="1039"/>
                  </a:lnTo>
                  <a:lnTo>
                    <a:pt x="22" y="1040"/>
                  </a:lnTo>
                  <a:lnTo>
                    <a:pt x="25" y="1040"/>
                  </a:lnTo>
                  <a:lnTo>
                    <a:pt x="27" y="1040"/>
                  </a:lnTo>
                  <a:lnTo>
                    <a:pt x="28" y="1039"/>
                  </a:lnTo>
                  <a:lnTo>
                    <a:pt x="17" y="965"/>
                  </a:lnTo>
                  <a:lnTo>
                    <a:pt x="14" y="892"/>
                  </a:lnTo>
                  <a:lnTo>
                    <a:pt x="14" y="819"/>
                  </a:lnTo>
                  <a:lnTo>
                    <a:pt x="20" y="746"/>
                  </a:lnTo>
                  <a:lnTo>
                    <a:pt x="33" y="675"/>
                  </a:lnTo>
                  <a:lnTo>
                    <a:pt x="52" y="603"/>
                  </a:lnTo>
                  <a:lnTo>
                    <a:pt x="76" y="533"/>
                  </a:lnTo>
                  <a:lnTo>
                    <a:pt x="106" y="467"/>
                  </a:lnTo>
                  <a:lnTo>
                    <a:pt x="124" y="435"/>
                  </a:lnTo>
                  <a:lnTo>
                    <a:pt x="144" y="403"/>
                  </a:lnTo>
                  <a:lnTo>
                    <a:pt x="165" y="373"/>
                  </a:lnTo>
                  <a:lnTo>
                    <a:pt x="189" y="344"/>
                  </a:lnTo>
                  <a:lnTo>
                    <a:pt x="211" y="316"/>
                  </a:lnTo>
                  <a:lnTo>
                    <a:pt x="237" y="287"/>
                  </a:lnTo>
                  <a:lnTo>
                    <a:pt x="260" y="260"/>
                  </a:lnTo>
                  <a:lnTo>
                    <a:pt x="286" y="233"/>
                  </a:lnTo>
                  <a:lnTo>
                    <a:pt x="308" y="209"/>
                  </a:lnTo>
                  <a:lnTo>
                    <a:pt x="332" y="184"/>
                  </a:lnTo>
                  <a:lnTo>
                    <a:pt x="356" y="157"/>
                  </a:lnTo>
                  <a:lnTo>
                    <a:pt x="376" y="128"/>
                  </a:lnTo>
                  <a:lnTo>
                    <a:pt x="392" y="100"/>
                  </a:lnTo>
                  <a:lnTo>
                    <a:pt x="403" y="68"/>
                  </a:lnTo>
                  <a:lnTo>
                    <a:pt x="408" y="36"/>
                  </a:lnTo>
                  <a:lnTo>
                    <a:pt x="405" y="1"/>
                  </a:lnTo>
                  <a:lnTo>
                    <a:pt x="405" y="0"/>
                  </a:lnTo>
                  <a:lnTo>
                    <a:pt x="403" y="0"/>
                  </a:lnTo>
                  <a:lnTo>
                    <a:pt x="402" y="0"/>
                  </a:lnTo>
                  <a:lnTo>
                    <a:pt x="40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18" name="Freeform 87"/>
            <p:cNvSpPr>
              <a:spLocks/>
            </p:cNvSpPr>
            <p:nvPr/>
          </p:nvSpPr>
          <p:spPr bwMode="auto">
            <a:xfrm>
              <a:off x="5118" y="1231"/>
              <a:ext cx="139" cy="684"/>
            </a:xfrm>
            <a:custGeom>
              <a:avLst/>
              <a:gdLst>
                <a:gd name="T0" fmla="*/ 136 w 139"/>
                <a:gd name="T1" fmla="*/ 0 h 684"/>
                <a:gd name="T2" fmla="*/ 110 w 139"/>
                <a:gd name="T3" fmla="*/ 33 h 684"/>
                <a:gd name="T4" fmla="*/ 86 w 139"/>
                <a:gd name="T5" fmla="*/ 70 h 684"/>
                <a:gd name="T6" fmla="*/ 66 w 139"/>
                <a:gd name="T7" fmla="*/ 106 h 684"/>
                <a:gd name="T8" fmla="*/ 48 w 139"/>
                <a:gd name="T9" fmla="*/ 144 h 684"/>
                <a:gd name="T10" fmla="*/ 32 w 139"/>
                <a:gd name="T11" fmla="*/ 184 h 684"/>
                <a:gd name="T12" fmla="*/ 20 w 139"/>
                <a:gd name="T13" fmla="*/ 224 h 684"/>
                <a:gd name="T14" fmla="*/ 10 w 139"/>
                <a:gd name="T15" fmla="*/ 265 h 684"/>
                <a:gd name="T16" fmla="*/ 4 w 139"/>
                <a:gd name="T17" fmla="*/ 308 h 684"/>
                <a:gd name="T18" fmla="*/ 0 w 139"/>
                <a:gd name="T19" fmla="*/ 356 h 684"/>
                <a:gd name="T20" fmla="*/ 2 w 139"/>
                <a:gd name="T21" fmla="*/ 403 h 684"/>
                <a:gd name="T22" fmla="*/ 7 w 139"/>
                <a:gd name="T23" fmla="*/ 451 h 684"/>
                <a:gd name="T24" fmla="*/ 15 w 139"/>
                <a:gd name="T25" fmla="*/ 497 h 684"/>
                <a:gd name="T26" fmla="*/ 26 w 139"/>
                <a:gd name="T27" fmla="*/ 545 h 684"/>
                <a:gd name="T28" fmla="*/ 39 w 139"/>
                <a:gd name="T29" fmla="*/ 591 h 684"/>
                <a:gd name="T30" fmla="*/ 53 w 139"/>
                <a:gd name="T31" fmla="*/ 637 h 684"/>
                <a:gd name="T32" fmla="*/ 67 w 139"/>
                <a:gd name="T33" fmla="*/ 681 h 684"/>
                <a:gd name="T34" fmla="*/ 69 w 139"/>
                <a:gd name="T35" fmla="*/ 683 h 684"/>
                <a:gd name="T36" fmla="*/ 72 w 139"/>
                <a:gd name="T37" fmla="*/ 684 h 684"/>
                <a:gd name="T38" fmla="*/ 75 w 139"/>
                <a:gd name="T39" fmla="*/ 684 h 684"/>
                <a:gd name="T40" fmla="*/ 77 w 139"/>
                <a:gd name="T41" fmla="*/ 681 h 684"/>
                <a:gd name="T42" fmla="*/ 67 w 139"/>
                <a:gd name="T43" fmla="*/ 640 h 684"/>
                <a:gd name="T44" fmla="*/ 54 w 139"/>
                <a:gd name="T45" fmla="*/ 599 h 684"/>
                <a:gd name="T46" fmla="*/ 42 w 139"/>
                <a:gd name="T47" fmla="*/ 559 h 684"/>
                <a:gd name="T48" fmla="*/ 31 w 139"/>
                <a:gd name="T49" fmla="*/ 518 h 684"/>
                <a:gd name="T50" fmla="*/ 21 w 139"/>
                <a:gd name="T51" fmla="*/ 470 h 684"/>
                <a:gd name="T52" fmla="*/ 15 w 139"/>
                <a:gd name="T53" fmla="*/ 422 h 684"/>
                <a:gd name="T54" fmla="*/ 12 w 139"/>
                <a:gd name="T55" fmla="*/ 375 h 684"/>
                <a:gd name="T56" fmla="*/ 12 w 139"/>
                <a:gd name="T57" fmla="*/ 325 h 684"/>
                <a:gd name="T58" fmla="*/ 15 w 139"/>
                <a:gd name="T59" fmla="*/ 282 h 684"/>
                <a:gd name="T60" fmla="*/ 23 w 139"/>
                <a:gd name="T61" fmla="*/ 238 h 684"/>
                <a:gd name="T62" fmla="*/ 35 w 139"/>
                <a:gd name="T63" fmla="*/ 195 h 684"/>
                <a:gd name="T64" fmla="*/ 50 w 139"/>
                <a:gd name="T65" fmla="*/ 154 h 684"/>
                <a:gd name="T66" fmla="*/ 69 w 139"/>
                <a:gd name="T67" fmla="*/ 112 h 684"/>
                <a:gd name="T68" fmla="*/ 89 w 139"/>
                <a:gd name="T69" fmla="*/ 73 h 684"/>
                <a:gd name="T70" fmla="*/ 113 w 139"/>
                <a:gd name="T71" fmla="*/ 35 h 684"/>
                <a:gd name="T72" fmla="*/ 139 w 139"/>
                <a:gd name="T73" fmla="*/ 0 h 684"/>
                <a:gd name="T74" fmla="*/ 139 w 139"/>
                <a:gd name="T75" fmla="*/ 0 h 684"/>
                <a:gd name="T76" fmla="*/ 137 w 139"/>
                <a:gd name="T77" fmla="*/ 0 h 684"/>
                <a:gd name="T78" fmla="*/ 136 w 139"/>
                <a:gd name="T79" fmla="*/ 0 h 684"/>
                <a:gd name="T80" fmla="*/ 136 w 139"/>
                <a:gd name="T81" fmla="*/ 0 h 684"/>
                <a:gd name="T82" fmla="*/ 136 w 139"/>
                <a:gd name="T83" fmla="*/ 0 h 68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9"/>
                <a:gd name="T127" fmla="*/ 0 h 684"/>
                <a:gd name="T128" fmla="*/ 139 w 139"/>
                <a:gd name="T129" fmla="*/ 684 h 68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9" h="684">
                  <a:moveTo>
                    <a:pt x="136" y="0"/>
                  </a:moveTo>
                  <a:lnTo>
                    <a:pt x="110" y="33"/>
                  </a:lnTo>
                  <a:lnTo>
                    <a:pt x="86" y="70"/>
                  </a:lnTo>
                  <a:lnTo>
                    <a:pt x="66" y="106"/>
                  </a:lnTo>
                  <a:lnTo>
                    <a:pt x="48" y="144"/>
                  </a:lnTo>
                  <a:lnTo>
                    <a:pt x="32" y="184"/>
                  </a:lnTo>
                  <a:lnTo>
                    <a:pt x="20" y="224"/>
                  </a:lnTo>
                  <a:lnTo>
                    <a:pt x="10" y="265"/>
                  </a:lnTo>
                  <a:lnTo>
                    <a:pt x="4" y="308"/>
                  </a:lnTo>
                  <a:lnTo>
                    <a:pt x="0" y="356"/>
                  </a:lnTo>
                  <a:lnTo>
                    <a:pt x="2" y="403"/>
                  </a:lnTo>
                  <a:lnTo>
                    <a:pt x="7" y="451"/>
                  </a:lnTo>
                  <a:lnTo>
                    <a:pt x="15" y="497"/>
                  </a:lnTo>
                  <a:lnTo>
                    <a:pt x="26" y="545"/>
                  </a:lnTo>
                  <a:lnTo>
                    <a:pt x="39" y="591"/>
                  </a:lnTo>
                  <a:lnTo>
                    <a:pt x="53" y="637"/>
                  </a:lnTo>
                  <a:lnTo>
                    <a:pt x="67" y="681"/>
                  </a:lnTo>
                  <a:lnTo>
                    <a:pt x="69" y="683"/>
                  </a:lnTo>
                  <a:lnTo>
                    <a:pt x="72" y="684"/>
                  </a:lnTo>
                  <a:lnTo>
                    <a:pt x="75" y="684"/>
                  </a:lnTo>
                  <a:lnTo>
                    <a:pt x="77" y="681"/>
                  </a:lnTo>
                  <a:lnTo>
                    <a:pt x="67" y="640"/>
                  </a:lnTo>
                  <a:lnTo>
                    <a:pt x="54" y="599"/>
                  </a:lnTo>
                  <a:lnTo>
                    <a:pt x="42" y="559"/>
                  </a:lnTo>
                  <a:lnTo>
                    <a:pt x="31" y="518"/>
                  </a:lnTo>
                  <a:lnTo>
                    <a:pt x="21" y="470"/>
                  </a:lnTo>
                  <a:lnTo>
                    <a:pt x="15" y="422"/>
                  </a:lnTo>
                  <a:lnTo>
                    <a:pt x="12" y="375"/>
                  </a:lnTo>
                  <a:lnTo>
                    <a:pt x="12" y="325"/>
                  </a:lnTo>
                  <a:lnTo>
                    <a:pt x="15" y="282"/>
                  </a:lnTo>
                  <a:lnTo>
                    <a:pt x="23" y="238"/>
                  </a:lnTo>
                  <a:lnTo>
                    <a:pt x="35" y="195"/>
                  </a:lnTo>
                  <a:lnTo>
                    <a:pt x="50" y="154"/>
                  </a:lnTo>
                  <a:lnTo>
                    <a:pt x="69" y="112"/>
                  </a:lnTo>
                  <a:lnTo>
                    <a:pt x="89" y="73"/>
                  </a:lnTo>
                  <a:lnTo>
                    <a:pt x="113" y="35"/>
                  </a:lnTo>
                  <a:lnTo>
                    <a:pt x="139" y="0"/>
                  </a:lnTo>
                  <a:lnTo>
                    <a:pt x="137" y="0"/>
                  </a:lnTo>
                  <a:lnTo>
                    <a:pt x="1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19" name="Freeform 88"/>
            <p:cNvSpPr>
              <a:spLocks/>
            </p:cNvSpPr>
            <p:nvPr/>
          </p:nvSpPr>
          <p:spPr bwMode="auto">
            <a:xfrm>
              <a:off x="5393" y="1175"/>
              <a:ext cx="247" cy="388"/>
            </a:xfrm>
            <a:custGeom>
              <a:avLst/>
              <a:gdLst>
                <a:gd name="T0" fmla="*/ 142 w 247"/>
                <a:gd name="T1" fmla="*/ 6 h 388"/>
                <a:gd name="T2" fmla="*/ 156 w 247"/>
                <a:gd name="T3" fmla="*/ 14 h 388"/>
                <a:gd name="T4" fmla="*/ 169 w 247"/>
                <a:gd name="T5" fmla="*/ 26 h 388"/>
                <a:gd name="T6" fmla="*/ 180 w 247"/>
                <a:gd name="T7" fmla="*/ 37 h 388"/>
                <a:gd name="T8" fmla="*/ 188 w 247"/>
                <a:gd name="T9" fmla="*/ 51 h 388"/>
                <a:gd name="T10" fmla="*/ 196 w 247"/>
                <a:gd name="T11" fmla="*/ 65 h 388"/>
                <a:gd name="T12" fmla="*/ 202 w 247"/>
                <a:gd name="T13" fmla="*/ 80 h 388"/>
                <a:gd name="T14" fmla="*/ 208 w 247"/>
                <a:gd name="T15" fmla="*/ 95 h 388"/>
                <a:gd name="T16" fmla="*/ 213 w 247"/>
                <a:gd name="T17" fmla="*/ 111 h 388"/>
                <a:gd name="T18" fmla="*/ 224 w 247"/>
                <a:gd name="T19" fmla="*/ 156 h 388"/>
                <a:gd name="T20" fmla="*/ 229 w 247"/>
                <a:gd name="T21" fmla="*/ 200 h 388"/>
                <a:gd name="T22" fmla="*/ 223 w 247"/>
                <a:gd name="T23" fmla="*/ 243 h 388"/>
                <a:gd name="T24" fmla="*/ 204 w 247"/>
                <a:gd name="T25" fmla="*/ 284 h 388"/>
                <a:gd name="T26" fmla="*/ 185 w 247"/>
                <a:gd name="T27" fmla="*/ 308 h 388"/>
                <a:gd name="T28" fmla="*/ 164 w 247"/>
                <a:gd name="T29" fmla="*/ 329 h 388"/>
                <a:gd name="T30" fmla="*/ 140 w 247"/>
                <a:gd name="T31" fmla="*/ 346 h 388"/>
                <a:gd name="T32" fmla="*/ 115 w 247"/>
                <a:gd name="T33" fmla="*/ 359 h 388"/>
                <a:gd name="T34" fmla="*/ 89 w 247"/>
                <a:gd name="T35" fmla="*/ 366 h 388"/>
                <a:gd name="T36" fmla="*/ 62 w 247"/>
                <a:gd name="T37" fmla="*/ 364 h 388"/>
                <a:gd name="T38" fmla="*/ 35 w 247"/>
                <a:gd name="T39" fmla="*/ 356 h 388"/>
                <a:gd name="T40" fmla="*/ 10 w 247"/>
                <a:gd name="T41" fmla="*/ 337 h 388"/>
                <a:gd name="T42" fmla="*/ 7 w 247"/>
                <a:gd name="T43" fmla="*/ 337 h 388"/>
                <a:gd name="T44" fmla="*/ 4 w 247"/>
                <a:gd name="T45" fmla="*/ 338 h 388"/>
                <a:gd name="T46" fmla="*/ 0 w 247"/>
                <a:gd name="T47" fmla="*/ 342 h 388"/>
                <a:gd name="T48" fmla="*/ 0 w 247"/>
                <a:gd name="T49" fmla="*/ 345 h 388"/>
                <a:gd name="T50" fmla="*/ 24 w 247"/>
                <a:gd name="T51" fmla="*/ 373 h 388"/>
                <a:gd name="T52" fmla="*/ 51 w 247"/>
                <a:gd name="T53" fmla="*/ 388 h 388"/>
                <a:gd name="T54" fmla="*/ 81 w 247"/>
                <a:gd name="T55" fmla="*/ 388 h 388"/>
                <a:gd name="T56" fmla="*/ 113 w 247"/>
                <a:gd name="T57" fmla="*/ 378 h 388"/>
                <a:gd name="T58" fmla="*/ 145 w 247"/>
                <a:gd name="T59" fmla="*/ 361 h 388"/>
                <a:gd name="T60" fmla="*/ 174 w 247"/>
                <a:gd name="T61" fmla="*/ 338 h 388"/>
                <a:gd name="T62" fmla="*/ 199 w 247"/>
                <a:gd name="T63" fmla="*/ 315 h 388"/>
                <a:gd name="T64" fmla="*/ 218 w 247"/>
                <a:gd name="T65" fmla="*/ 291 h 388"/>
                <a:gd name="T66" fmla="*/ 235 w 247"/>
                <a:gd name="T67" fmla="*/ 257 h 388"/>
                <a:gd name="T68" fmla="*/ 245 w 247"/>
                <a:gd name="T69" fmla="*/ 223 h 388"/>
                <a:gd name="T70" fmla="*/ 247 w 247"/>
                <a:gd name="T71" fmla="*/ 186 h 388"/>
                <a:gd name="T72" fmla="*/ 242 w 247"/>
                <a:gd name="T73" fmla="*/ 148 h 388"/>
                <a:gd name="T74" fmla="*/ 237 w 247"/>
                <a:gd name="T75" fmla="*/ 127 h 388"/>
                <a:gd name="T76" fmla="*/ 229 w 247"/>
                <a:gd name="T77" fmla="*/ 105 h 388"/>
                <a:gd name="T78" fmla="*/ 221 w 247"/>
                <a:gd name="T79" fmla="*/ 84 h 388"/>
                <a:gd name="T80" fmla="*/ 212 w 247"/>
                <a:gd name="T81" fmla="*/ 62 h 388"/>
                <a:gd name="T82" fmla="*/ 199 w 247"/>
                <a:gd name="T83" fmla="*/ 43 h 388"/>
                <a:gd name="T84" fmla="*/ 185 w 247"/>
                <a:gd name="T85" fmla="*/ 26 h 388"/>
                <a:gd name="T86" fmla="*/ 167 w 247"/>
                <a:gd name="T87" fmla="*/ 11 h 388"/>
                <a:gd name="T88" fmla="*/ 148 w 247"/>
                <a:gd name="T89" fmla="*/ 0 h 388"/>
                <a:gd name="T90" fmla="*/ 145 w 247"/>
                <a:gd name="T91" fmla="*/ 0 h 388"/>
                <a:gd name="T92" fmla="*/ 143 w 247"/>
                <a:gd name="T93" fmla="*/ 2 h 388"/>
                <a:gd name="T94" fmla="*/ 142 w 247"/>
                <a:gd name="T95" fmla="*/ 5 h 388"/>
                <a:gd name="T96" fmla="*/ 142 w 247"/>
                <a:gd name="T97" fmla="*/ 6 h 388"/>
                <a:gd name="T98" fmla="*/ 142 w 247"/>
                <a:gd name="T99" fmla="*/ 6 h 3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47"/>
                <a:gd name="T151" fmla="*/ 0 h 388"/>
                <a:gd name="T152" fmla="*/ 247 w 247"/>
                <a:gd name="T153" fmla="*/ 388 h 38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47" h="388">
                  <a:moveTo>
                    <a:pt x="142" y="6"/>
                  </a:moveTo>
                  <a:lnTo>
                    <a:pt x="156" y="14"/>
                  </a:lnTo>
                  <a:lnTo>
                    <a:pt x="169" y="26"/>
                  </a:lnTo>
                  <a:lnTo>
                    <a:pt x="180" y="37"/>
                  </a:lnTo>
                  <a:lnTo>
                    <a:pt x="188" y="51"/>
                  </a:lnTo>
                  <a:lnTo>
                    <a:pt x="196" y="65"/>
                  </a:lnTo>
                  <a:lnTo>
                    <a:pt x="202" y="80"/>
                  </a:lnTo>
                  <a:lnTo>
                    <a:pt x="208" y="95"/>
                  </a:lnTo>
                  <a:lnTo>
                    <a:pt x="213" y="111"/>
                  </a:lnTo>
                  <a:lnTo>
                    <a:pt x="224" y="156"/>
                  </a:lnTo>
                  <a:lnTo>
                    <a:pt x="229" y="200"/>
                  </a:lnTo>
                  <a:lnTo>
                    <a:pt x="223" y="243"/>
                  </a:lnTo>
                  <a:lnTo>
                    <a:pt x="204" y="284"/>
                  </a:lnTo>
                  <a:lnTo>
                    <a:pt x="185" y="308"/>
                  </a:lnTo>
                  <a:lnTo>
                    <a:pt x="164" y="329"/>
                  </a:lnTo>
                  <a:lnTo>
                    <a:pt x="140" y="346"/>
                  </a:lnTo>
                  <a:lnTo>
                    <a:pt x="115" y="359"/>
                  </a:lnTo>
                  <a:lnTo>
                    <a:pt x="89" y="366"/>
                  </a:lnTo>
                  <a:lnTo>
                    <a:pt x="62" y="364"/>
                  </a:lnTo>
                  <a:lnTo>
                    <a:pt x="35" y="356"/>
                  </a:lnTo>
                  <a:lnTo>
                    <a:pt x="10" y="337"/>
                  </a:lnTo>
                  <a:lnTo>
                    <a:pt x="7" y="337"/>
                  </a:lnTo>
                  <a:lnTo>
                    <a:pt x="4" y="338"/>
                  </a:lnTo>
                  <a:lnTo>
                    <a:pt x="0" y="342"/>
                  </a:lnTo>
                  <a:lnTo>
                    <a:pt x="0" y="345"/>
                  </a:lnTo>
                  <a:lnTo>
                    <a:pt x="24" y="373"/>
                  </a:lnTo>
                  <a:lnTo>
                    <a:pt x="51" y="388"/>
                  </a:lnTo>
                  <a:lnTo>
                    <a:pt x="81" y="388"/>
                  </a:lnTo>
                  <a:lnTo>
                    <a:pt x="113" y="378"/>
                  </a:lnTo>
                  <a:lnTo>
                    <a:pt x="145" y="361"/>
                  </a:lnTo>
                  <a:lnTo>
                    <a:pt x="174" y="338"/>
                  </a:lnTo>
                  <a:lnTo>
                    <a:pt x="199" y="315"/>
                  </a:lnTo>
                  <a:lnTo>
                    <a:pt x="218" y="291"/>
                  </a:lnTo>
                  <a:lnTo>
                    <a:pt x="235" y="257"/>
                  </a:lnTo>
                  <a:lnTo>
                    <a:pt x="245" y="223"/>
                  </a:lnTo>
                  <a:lnTo>
                    <a:pt x="247" y="186"/>
                  </a:lnTo>
                  <a:lnTo>
                    <a:pt x="242" y="148"/>
                  </a:lnTo>
                  <a:lnTo>
                    <a:pt x="237" y="127"/>
                  </a:lnTo>
                  <a:lnTo>
                    <a:pt x="229" y="105"/>
                  </a:lnTo>
                  <a:lnTo>
                    <a:pt x="221" y="84"/>
                  </a:lnTo>
                  <a:lnTo>
                    <a:pt x="212" y="62"/>
                  </a:lnTo>
                  <a:lnTo>
                    <a:pt x="199" y="43"/>
                  </a:lnTo>
                  <a:lnTo>
                    <a:pt x="185" y="26"/>
                  </a:lnTo>
                  <a:lnTo>
                    <a:pt x="167" y="11"/>
                  </a:lnTo>
                  <a:lnTo>
                    <a:pt x="148" y="0"/>
                  </a:lnTo>
                  <a:lnTo>
                    <a:pt x="145" y="0"/>
                  </a:lnTo>
                  <a:lnTo>
                    <a:pt x="143" y="2"/>
                  </a:lnTo>
                  <a:lnTo>
                    <a:pt x="142" y="5"/>
                  </a:lnTo>
                  <a:lnTo>
                    <a:pt x="14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20" name="Freeform 89"/>
            <p:cNvSpPr>
              <a:spLocks/>
            </p:cNvSpPr>
            <p:nvPr/>
          </p:nvSpPr>
          <p:spPr bwMode="auto">
            <a:xfrm>
              <a:off x="5157" y="1480"/>
              <a:ext cx="325" cy="523"/>
            </a:xfrm>
            <a:custGeom>
              <a:avLst/>
              <a:gdLst>
                <a:gd name="T0" fmla="*/ 246 w 325"/>
                <a:gd name="T1" fmla="*/ 13 h 523"/>
                <a:gd name="T2" fmla="*/ 263 w 325"/>
                <a:gd name="T3" fmla="*/ 6 h 523"/>
                <a:gd name="T4" fmla="*/ 282 w 325"/>
                <a:gd name="T5" fmla="*/ 11 h 523"/>
                <a:gd name="T6" fmla="*/ 301 w 325"/>
                <a:gd name="T7" fmla="*/ 29 h 523"/>
                <a:gd name="T8" fmla="*/ 317 w 325"/>
                <a:gd name="T9" fmla="*/ 59 h 523"/>
                <a:gd name="T10" fmla="*/ 314 w 325"/>
                <a:gd name="T11" fmla="*/ 91 h 523"/>
                <a:gd name="T12" fmla="*/ 301 w 325"/>
                <a:gd name="T13" fmla="*/ 127 h 523"/>
                <a:gd name="T14" fmla="*/ 279 w 325"/>
                <a:gd name="T15" fmla="*/ 167 h 523"/>
                <a:gd name="T16" fmla="*/ 252 w 325"/>
                <a:gd name="T17" fmla="*/ 200 h 523"/>
                <a:gd name="T18" fmla="*/ 224 w 325"/>
                <a:gd name="T19" fmla="*/ 229 h 523"/>
                <a:gd name="T20" fmla="*/ 192 w 325"/>
                <a:gd name="T21" fmla="*/ 253 h 523"/>
                <a:gd name="T22" fmla="*/ 158 w 325"/>
                <a:gd name="T23" fmla="*/ 277 h 523"/>
                <a:gd name="T24" fmla="*/ 114 w 325"/>
                <a:gd name="T25" fmla="*/ 308 h 523"/>
                <a:gd name="T26" fmla="*/ 62 w 325"/>
                <a:gd name="T27" fmla="*/ 358 h 523"/>
                <a:gd name="T28" fmla="*/ 23 w 325"/>
                <a:gd name="T29" fmla="*/ 416 h 523"/>
                <a:gd name="T30" fmla="*/ 1 w 325"/>
                <a:gd name="T31" fmla="*/ 482 h 523"/>
                <a:gd name="T32" fmla="*/ 0 w 325"/>
                <a:gd name="T33" fmla="*/ 520 h 523"/>
                <a:gd name="T34" fmla="*/ 4 w 325"/>
                <a:gd name="T35" fmla="*/ 523 h 523"/>
                <a:gd name="T36" fmla="*/ 8 w 325"/>
                <a:gd name="T37" fmla="*/ 493 h 523"/>
                <a:gd name="T38" fmla="*/ 23 w 325"/>
                <a:gd name="T39" fmla="*/ 440 h 523"/>
                <a:gd name="T40" fmla="*/ 49 w 325"/>
                <a:gd name="T41" fmla="*/ 393 h 523"/>
                <a:gd name="T42" fmla="*/ 84 w 325"/>
                <a:gd name="T43" fmla="*/ 350 h 523"/>
                <a:gd name="T44" fmla="*/ 127 w 325"/>
                <a:gd name="T45" fmla="*/ 312 h 523"/>
                <a:gd name="T46" fmla="*/ 173 w 325"/>
                <a:gd name="T47" fmla="*/ 277 h 523"/>
                <a:gd name="T48" fmla="*/ 219 w 325"/>
                <a:gd name="T49" fmla="*/ 242 h 523"/>
                <a:gd name="T50" fmla="*/ 262 w 325"/>
                <a:gd name="T51" fmla="*/ 202 h 523"/>
                <a:gd name="T52" fmla="*/ 292 w 325"/>
                <a:gd name="T53" fmla="*/ 165 h 523"/>
                <a:gd name="T54" fmla="*/ 313 w 325"/>
                <a:gd name="T55" fmla="*/ 129 h 523"/>
                <a:gd name="T56" fmla="*/ 324 w 325"/>
                <a:gd name="T57" fmla="*/ 88 h 523"/>
                <a:gd name="T58" fmla="*/ 321 w 325"/>
                <a:gd name="T59" fmla="*/ 49 h 523"/>
                <a:gd name="T60" fmla="*/ 303 w 325"/>
                <a:gd name="T61" fmla="*/ 22 h 523"/>
                <a:gd name="T62" fmla="*/ 284 w 325"/>
                <a:gd name="T63" fmla="*/ 8 h 523"/>
                <a:gd name="T64" fmla="*/ 263 w 325"/>
                <a:gd name="T65" fmla="*/ 0 h 523"/>
                <a:gd name="T66" fmla="*/ 243 w 325"/>
                <a:gd name="T67" fmla="*/ 8 h 523"/>
                <a:gd name="T68" fmla="*/ 233 w 325"/>
                <a:gd name="T69" fmla="*/ 18 h 523"/>
                <a:gd name="T70" fmla="*/ 236 w 325"/>
                <a:gd name="T71" fmla="*/ 21 h 523"/>
                <a:gd name="T72" fmla="*/ 236 w 325"/>
                <a:gd name="T73" fmla="*/ 21 h 5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25"/>
                <a:gd name="T112" fmla="*/ 0 h 523"/>
                <a:gd name="T113" fmla="*/ 325 w 325"/>
                <a:gd name="T114" fmla="*/ 523 h 52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25" h="523">
                  <a:moveTo>
                    <a:pt x="236" y="21"/>
                  </a:moveTo>
                  <a:lnTo>
                    <a:pt x="246" y="13"/>
                  </a:lnTo>
                  <a:lnTo>
                    <a:pt x="254" y="8"/>
                  </a:lnTo>
                  <a:lnTo>
                    <a:pt x="263" y="6"/>
                  </a:lnTo>
                  <a:lnTo>
                    <a:pt x="273" y="8"/>
                  </a:lnTo>
                  <a:lnTo>
                    <a:pt x="282" y="11"/>
                  </a:lnTo>
                  <a:lnTo>
                    <a:pt x="292" y="19"/>
                  </a:lnTo>
                  <a:lnTo>
                    <a:pt x="301" y="29"/>
                  </a:lnTo>
                  <a:lnTo>
                    <a:pt x="311" y="41"/>
                  </a:lnTo>
                  <a:lnTo>
                    <a:pt x="317" y="59"/>
                  </a:lnTo>
                  <a:lnTo>
                    <a:pt x="317" y="75"/>
                  </a:lnTo>
                  <a:lnTo>
                    <a:pt x="314" y="91"/>
                  </a:lnTo>
                  <a:lnTo>
                    <a:pt x="309" y="107"/>
                  </a:lnTo>
                  <a:lnTo>
                    <a:pt x="301" y="127"/>
                  </a:lnTo>
                  <a:lnTo>
                    <a:pt x="290" y="148"/>
                  </a:lnTo>
                  <a:lnTo>
                    <a:pt x="279" y="167"/>
                  </a:lnTo>
                  <a:lnTo>
                    <a:pt x="267" y="186"/>
                  </a:lnTo>
                  <a:lnTo>
                    <a:pt x="252" y="200"/>
                  </a:lnTo>
                  <a:lnTo>
                    <a:pt x="238" y="215"/>
                  </a:lnTo>
                  <a:lnTo>
                    <a:pt x="224" y="229"/>
                  </a:lnTo>
                  <a:lnTo>
                    <a:pt x="208" y="242"/>
                  </a:lnTo>
                  <a:lnTo>
                    <a:pt x="192" y="253"/>
                  </a:lnTo>
                  <a:lnTo>
                    <a:pt x="174" y="265"/>
                  </a:lnTo>
                  <a:lnTo>
                    <a:pt x="158" y="277"/>
                  </a:lnTo>
                  <a:lnTo>
                    <a:pt x="143" y="288"/>
                  </a:lnTo>
                  <a:lnTo>
                    <a:pt x="114" y="308"/>
                  </a:lnTo>
                  <a:lnTo>
                    <a:pt x="87" y="332"/>
                  </a:lnTo>
                  <a:lnTo>
                    <a:pt x="62" y="358"/>
                  </a:lnTo>
                  <a:lnTo>
                    <a:pt x="41" y="386"/>
                  </a:lnTo>
                  <a:lnTo>
                    <a:pt x="23" y="416"/>
                  </a:lnTo>
                  <a:lnTo>
                    <a:pt x="9" y="448"/>
                  </a:lnTo>
                  <a:lnTo>
                    <a:pt x="1" y="482"/>
                  </a:lnTo>
                  <a:lnTo>
                    <a:pt x="0" y="518"/>
                  </a:lnTo>
                  <a:lnTo>
                    <a:pt x="0" y="520"/>
                  </a:lnTo>
                  <a:lnTo>
                    <a:pt x="3" y="521"/>
                  </a:lnTo>
                  <a:lnTo>
                    <a:pt x="4" y="523"/>
                  </a:lnTo>
                  <a:lnTo>
                    <a:pt x="4" y="521"/>
                  </a:lnTo>
                  <a:lnTo>
                    <a:pt x="8" y="493"/>
                  </a:lnTo>
                  <a:lnTo>
                    <a:pt x="14" y="466"/>
                  </a:lnTo>
                  <a:lnTo>
                    <a:pt x="23" y="440"/>
                  </a:lnTo>
                  <a:lnTo>
                    <a:pt x="36" y="416"/>
                  </a:lnTo>
                  <a:lnTo>
                    <a:pt x="49" y="393"/>
                  </a:lnTo>
                  <a:lnTo>
                    <a:pt x="66" y="370"/>
                  </a:lnTo>
                  <a:lnTo>
                    <a:pt x="84" y="350"/>
                  </a:lnTo>
                  <a:lnTo>
                    <a:pt x="104" y="331"/>
                  </a:lnTo>
                  <a:lnTo>
                    <a:pt x="127" y="312"/>
                  </a:lnTo>
                  <a:lnTo>
                    <a:pt x="151" y="294"/>
                  </a:lnTo>
                  <a:lnTo>
                    <a:pt x="173" y="277"/>
                  </a:lnTo>
                  <a:lnTo>
                    <a:pt x="197" y="259"/>
                  </a:lnTo>
                  <a:lnTo>
                    <a:pt x="219" y="242"/>
                  </a:lnTo>
                  <a:lnTo>
                    <a:pt x="241" y="223"/>
                  </a:lnTo>
                  <a:lnTo>
                    <a:pt x="262" y="202"/>
                  </a:lnTo>
                  <a:lnTo>
                    <a:pt x="281" y="180"/>
                  </a:lnTo>
                  <a:lnTo>
                    <a:pt x="292" y="165"/>
                  </a:lnTo>
                  <a:lnTo>
                    <a:pt x="303" y="148"/>
                  </a:lnTo>
                  <a:lnTo>
                    <a:pt x="313" y="129"/>
                  </a:lnTo>
                  <a:lnTo>
                    <a:pt x="321" y="108"/>
                  </a:lnTo>
                  <a:lnTo>
                    <a:pt x="324" y="88"/>
                  </a:lnTo>
                  <a:lnTo>
                    <a:pt x="325" y="68"/>
                  </a:lnTo>
                  <a:lnTo>
                    <a:pt x="321" y="49"/>
                  </a:lnTo>
                  <a:lnTo>
                    <a:pt x="311" y="32"/>
                  </a:lnTo>
                  <a:lnTo>
                    <a:pt x="303" y="22"/>
                  </a:lnTo>
                  <a:lnTo>
                    <a:pt x="295" y="14"/>
                  </a:lnTo>
                  <a:lnTo>
                    <a:pt x="284" y="8"/>
                  </a:lnTo>
                  <a:lnTo>
                    <a:pt x="274" y="3"/>
                  </a:lnTo>
                  <a:lnTo>
                    <a:pt x="263" y="0"/>
                  </a:lnTo>
                  <a:lnTo>
                    <a:pt x="254" y="2"/>
                  </a:lnTo>
                  <a:lnTo>
                    <a:pt x="243" y="8"/>
                  </a:lnTo>
                  <a:lnTo>
                    <a:pt x="233" y="18"/>
                  </a:lnTo>
                  <a:lnTo>
                    <a:pt x="235" y="19"/>
                  </a:lnTo>
                  <a:lnTo>
                    <a:pt x="236"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21" name="Freeform 90"/>
            <p:cNvSpPr>
              <a:spLocks/>
            </p:cNvSpPr>
            <p:nvPr/>
          </p:nvSpPr>
          <p:spPr bwMode="auto">
            <a:xfrm>
              <a:off x="4995" y="1255"/>
              <a:ext cx="209" cy="287"/>
            </a:xfrm>
            <a:custGeom>
              <a:avLst/>
              <a:gdLst>
                <a:gd name="T0" fmla="*/ 208 w 209"/>
                <a:gd name="T1" fmla="*/ 0 h 287"/>
                <a:gd name="T2" fmla="*/ 176 w 209"/>
                <a:gd name="T3" fmla="*/ 17 h 287"/>
                <a:gd name="T4" fmla="*/ 146 w 209"/>
                <a:gd name="T5" fmla="*/ 34 h 287"/>
                <a:gd name="T6" fmla="*/ 116 w 209"/>
                <a:gd name="T7" fmla="*/ 52 h 287"/>
                <a:gd name="T8" fmla="*/ 89 w 209"/>
                <a:gd name="T9" fmla="*/ 71 h 287"/>
                <a:gd name="T10" fmla="*/ 62 w 209"/>
                <a:gd name="T11" fmla="*/ 93 h 287"/>
                <a:gd name="T12" fmla="*/ 39 w 209"/>
                <a:gd name="T13" fmla="*/ 119 h 287"/>
                <a:gd name="T14" fmla="*/ 20 w 209"/>
                <a:gd name="T15" fmla="*/ 147 h 287"/>
                <a:gd name="T16" fmla="*/ 4 w 209"/>
                <a:gd name="T17" fmla="*/ 181 h 287"/>
                <a:gd name="T18" fmla="*/ 0 w 209"/>
                <a:gd name="T19" fmla="*/ 203 h 287"/>
                <a:gd name="T20" fmla="*/ 0 w 209"/>
                <a:gd name="T21" fmla="*/ 222 h 287"/>
                <a:gd name="T22" fmla="*/ 4 w 209"/>
                <a:gd name="T23" fmla="*/ 239 h 287"/>
                <a:gd name="T24" fmla="*/ 14 w 209"/>
                <a:gd name="T25" fmla="*/ 255 h 287"/>
                <a:gd name="T26" fmla="*/ 28 w 209"/>
                <a:gd name="T27" fmla="*/ 268 h 287"/>
                <a:gd name="T28" fmla="*/ 44 w 209"/>
                <a:gd name="T29" fmla="*/ 278 h 287"/>
                <a:gd name="T30" fmla="*/ 63 w 209"/>
                <a:gd name="T31" fmla="*/ 284 h 287"/>
                <a:gd name="T32" fmla="*/ 84 w 209"/>
                <a:gd name="T33" fmla="*/ 287 h 287"/>
                <a:gd name="T34" fmla="*/ 87 w 209"/>
                <a:gd name="T35" fmla="*/ 287 h 287"/>
                <a:gd name="T36" fmla="*/ 87 w 209"/>
                <a:gd name="T37" fmla="*/ 284 h 287"/>
                <a:gd name="T38" fmla="*/ 84 w 209"/>
                <a:gd name="T39" fmla="*/ 279 h 287"/>
                <a:gd name="T40" fmla="*/ 81 w 209"/>
                <a:gd name="T41" fmla="*/ 278 h 287"/>
                <a:gd name="T42" fmla="*/ 66 w 209"/>
                <a:gd name="T43" fmla="*/ 273 h 287"/>
                <a:gd name="T44" fmla="*/ 52 w 209"/>
                <a:gd name="T45" fmla="*/ 266 h 287"/>
                <a:gd name="T46" fmla="*/ 41 w 209"/>
                <a:gd name="T47" fmla="*/ 260 h 287"/>
                <a:gd name="T48" fmla="*/ 30 w 209"/>
                <a:gd name="T49" fmla="*/ 252 h 287"/>
                <a:gd name="T50" fmla="*/ 22 w 209"/>
                <a:gd name="T51" fmla="*/ 243 h 287"/>
                <a:gd name="T52" fmla="*/ 17 w 209"/>
                <a:gd name="T53" fmla="*/ 231 h 287"/>
                <a:gd name="T54" fmla="*/ 15 w 209"/>
                <a:gd name="T55" fmla="*/ 217 h 287"/>
                <a:gd name="T56" fmla="*/ 15 w 209"/>
                <a:gd name="T57" fmla="*/ 201 h 287"/>
                <a:gd name="T58" fmla="*/ 20 w 209"/>
                <a:gd name="T59" fmla="*/ 179 h 287"/>
                <a:gd name="T60" fmla="*/ 31 w 209"/>
                <a:gd name="T61" fmla="*/ 158 h 287"/>
                <a:gd name="T62" fmla="*/ 44 w 209"/>
                <a:gd name="T63" fmla="*/ 139 h 287"/>
                <a:gd name="T64" fmla="*/ 57 w 209"/>
                <a:gd name="T65" fmla="*/ 120 h 287"/>
                <a:gd name="T66" fmla="*/ 73 w 209"/>
                <a:gd name="T67" fmla="*/ 100 h 287"/>
                <a:gd name="T68" fmla="*/ 90 w 209"/>
                <a:gd name="T69" fmla="*/ 82 h 287"/>
                <a:gd name="T70" fmla="*/ 108 w 209"/>
                <a:gd name="T71" fmla="*/ 66 h 287"/>
                <a:gd name="T72" fmla="*/ 127 w 209"/>
                <a:gd name="T73" fmla="*/ 52 h 287"/>
                <a:gd name="T74" fmla="*/ 147 w 209"/>
                <a:gd name="T75" fmla="*/ 39 h 287"/>
                <a:gd name="T76" fmla="*/ 168 w 209"/>
                <a:gd name="T77" fmla="*/ 27 h 287"/>
                <a:gd name="T78" fmla="*/ 189 w 209"/>
                <a:gd name="T79" fmla="*/ 14 h 287"/>
                <a:gd name="T80" fmla="*/ 209 w 209"/>
                <a:gd name="T81" fmla="*/ 1 h 287"/>
                <a:gd name="T82" fmla="*/ 209 w 209"/>
                <a:gd name="T83" fmla="*/ 1 h 287"/>
                <a:gd name="T84" fmla="*/ 209 w 209"/>
                <a:gd name="T85" fmla="*/ 0 h 287"/>
                <a:gd name="T86" fmla="*/ 208 w 209"/>
                <a:gd name="T87" fmla="*/ 0 h 287"/>
                <a:gd name="T88" fmla="*/ 208 w 209"/>
                <a:gd name="T89" fmla="*/ 0 h 287"/>
                <a:gd name="T90" fmla="*/ 208 w 209"/>
                <a:gd name="T91" fmla="*/ 0 h 2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09"/>
                <a:gd name="T139" fmla="*/ 0 h 287"/>
                <a:gd name="T140" fmla="*/ 209 w 209"/>
                <a:gd name="T141" fmla="*/ 287 h 2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09" h="287">
                  <a:moveTo>
                    <a:pt x="208" y="0"/>
                  </a:moveTo>
                  <a:lnTo>
                    <a:pt x="176" y="17"/>
                  </a:lnTo>
                  <a:lnTo>
                    <a:pt x="146" y="34"/>
                  </a:lnTo>
                  <a:lnTo>
                    <a:pt x="116" y="52"/>
                  </a:lnTo>
                  <a:lnTo>
                    <a:pt x="89" y="71"/>
                  </a:lnTo>
                  <a:lnTo>
                    <a:pt x="62" y="93"/>
                  </a:lnTo>
                  <a:lnTo>
                    <a:pt x="39" y="119"/>
                  </a:lnTo>
                  <a:lnTo>
                    <a:pt x="20" y="147"/>
                  </a:lnTo>
                  <a:lnTo>
                    <a:pt x="4" y="181"/>
                  </a:lnTo>
                  <a:lnTo>
                    <a:pt x="0" y="203"/>
                  </a:lnTo>
                  <a:lnTo>
                    <a:pt x="0" y="222"/>
                  </a:lnTo>
                  <a:lnTo>
                    <a:pt x="4" y="239"/>
                  </a:lnTo>
                  <a:lnTo>
                    <a:pt x="14" y="255"/>
                  </a:lnTo>
                  <a:lnTo>
                    <a:pt x="28" y="268"/>
                  </a:lnTo>
                  <a:lnTo>
                    <a:pt x="44" y="278"/>
                  </a:lnTo>
                  <a:lnTo>
                    <a:pt x="63" y="284"/>
                  </a:lnTo>
                  <a:lnTo>
                    <a:pt x="84" y="287"/>
                  </a:lnTo>
                  <a:lnTo>
                    <a:pt x="87" y="287"/>
                  </a:lnTo>
                  <a:lnTo>
                    <a:pt x="87" y="284"/>
                  </a:lnTo>
                  <a:lnTo>
                    <a:pt x="84" y="279"/>
                  </a:lnTo>
                  <a:lnTo>
                    <a:pt x="81" y="278"/>
                  </a:lnTo>
                  <a:lnTo>
                    <a:pt x="66" y="273"/>
                  </a:lnTo>
                  <a:lnTo>
                    <a:pt x="52" y="266"/>
                  </a:lnTo>
                  <a:lnTo>
                    <a:pt x="41" y="260"/>
                  </a:lnTo>
                  <a:lnTo>
                    <a:pt x="30" y="252"/>
                  </a:lnTo>
                  <a:lnTo>
                    <a:pt x="22" y="243"/>
                  </a:lnTo>
                  <a:lnTo>
                    <a:pt x="17" y="231"/>
                  </a:lnTo>
                  <a:lnTo>
                    <a:pt x="15" y="217"/>
                  </a:lnTo>
                  <a:lnTo>
                    <a:pt x="15" y="201"/>
                  </a:lnTo>
                  <a:lnTo>
                    <a:pt x="20" y="179"/>
                  </a:lnTo>
                  <a:lnTo>
                    <a:pt x="31" y="158"/>
                  </a:lnTo>
                  <a:lnTo>
                    <a:pt x="44" y="139"/>
                  </a:lnTo>
                  <a:lnTo>
                    <a:pt x="57" y="120"/>
                  </a:lnTo>
                  <a:lnTo>
                    <a:pt x="73" y="100"/>
                  </a:lnTo>
                  <a:lnTo>
                    <a:pt x="90" y="82"/>
                  </a:lnTo>
                  <a:lnTo>
                    <a:pt x="108" y="66"/>
                  </a:lnTo>
                  <a:lnTo>
                    <a:pt x="127" y="52"/>
                  </a:lnTo>
                  <a:lnTo>
                    <a:pt x="147" y="39"/>
                  </a:lnTo>
                  <a:lnTo>
                    <a:pt x="168" y="27"/>
                  </a:lnTo>
                  <a:lnTo>
                    <a:pt x="189" y="14"/>
                  </a:lnTo>
                  <a:lnTo>
                    <a:pt x="209" y="1"/>
                  </a:lnTo>
                  <a:lnTo>
                    <a:pt x="209" y="0"/>
                  </a:lnTo>
                  <a:lnTo>
                    <a:pt x="2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22" name="Freeform 91"/>
            <p:cNvSpPr>
              <a:spLocks/>
            </p:cNvSpPr>
            <p:nvPr/>
          </p:nvSpPr>
          <p:spPr bwMode="auto">
            <a:xfrm>
              <a:off x="5017" y="1501"/>
              <a:ext cx="178" cy="413"/>
            </a:xfrm>
            <a:custGeom>
              <a:avLst/>
              <a:gdLst>
                <a:gd name="T0" fmla="*/ 59 w 178"/>
                <a:gd name="T1" fmla="*/ 33 h 413"/>
                <a:gd name="T2" fmla="*/ 62 w 178"/>
                <a:gd name="T3" fmla="*/ 22 h 413"/>
                <a:gd name="T4" fmla="*/ 62 w 178"/>
                <a:gd name="T5" fmla="*/ 8 h 413"/>
                <a:gd name="T6" fmla="*/ 55 w 178"/>
                <a:gd name="T7" fmla="*/ 0 h 413"/>
                <a:gd name="T8" fmla="*/ 43 w 178"/>
                <a:gd name="T9" fmla="*/ 3 h 413"/>
                <a:gd name="T10" fmla="*/ 25 w 178"/>
                <a:gd name="T11" fmla="*/ 16 h 413"/>
                <a:gd name="T12" fmla="*/ 12 w 178"/>
                <a:gd name="T13" fmla="*/ 32 h 413"/>
                <a:gd name="T14" fmla="*/ 5 w 178"/>
                <a:gd name="T15" fmla="*/ 51 h 413"/>
                <a:gd name="T16" fmla="*/ 1 w 178"/>
                <a:gd name="T17" fmla="*/ 73 h 413"/>
                <a:gd name="T18" fmla="*/ 0 w 178"/>
                <a:gd name="T19" fmla="*/ 95 h 413"/>
                <a:gd name="T20" fmla="*/ 3 w 178"/>
                <a:gd name="T21" fmla="*/ 117 h 413"/>
                <a:gd name="T22" fmla="*/ 8 w 178"/>
                <a:gd name="T23" fmla="*/ 138 h 413"/>
                <a:gd name="T24" fmla="*/ 16 w 178"/>
                <a:gd name="T25" fmla="*/ 155 h 413"/>
                <a:gd name="T26" fmla="*/ 33 w 178"/>
                <a:gd name="T27" fmla="*/ 189 h 413"/>
                <a:gd name="T28" fmla="*/ 52 w 178"/>
                <a:gd name="T29" fmla="*/ 221 h 413"/>
                <a:gd name="T30" fmla="*/ 73 w 178"/>
                <a:gd name="T31" fmla="*/ 252 h 413"/>
                <a:gd name="T32" fmla="*/ 94 w 178"/>
                <a:gd name="T33" fmla="*/ 283 h 413"/>
                <a:gd name="T34" fmla="*/ 113 w 178"/>
                <a:gd name="T35" fmla="*/ 314 h 413"/>
                <a:gd name="T36" fmla="*/ 133 w 178"/>
                <a:gd name="T37" fmla="*/ 346 h 413"/>
                <a:gd name="T38" fmla="*/ 151 w 178"/>
                <a:gd name="T39" fmla="*/ 378 h 413"/>
                <a:gd name="T40" fmla="*/ 168 w 178"/>
                <a:gd name="T41" fmla="*/ 411 h 413"/>
                <a:gd name="T42" fmla="*/ 171 w 178"/>
                <a:gd name="T43" fmla="*/ 413 h 413"/>
                <a:gd name="T44" fmla="*/ 175 w 178"/>
                <a:gd name="T45" fmla="*/ 413 h 413"/>
                <a:gd name="T46" fmla="*/ 178 w 178"/>
                <a:gd name="T47" fmla="*/ 413 h 413"/>
                <a:gd name="T48" fmla="*/ 178 w 178"/>
                <a:gd name="T49" fmla="*/ 411 h 413"/>
                <a:gd name="T50" fmla="*/ 168 w 178"/>
                <a:gd name="T51" fmla="*/ 389 h 413"/>
                <a:gd name="T52" fmla="*/ 159 w 178"/>
                <a:gd name="T53" fmla="*/ 368 h 413"/>
                <a:gd name="T54" fmla="*/ 148 w 178"/>
                <a:gd name="T55" fmla="*/ 346 h 413"/>
                <a:gd name="T56" fmla="*/ 136 w 178"/>
                <a:gd name="T57" fmla="*/ 324 h 413"/>
                <a:gd name="T58" fmla="*/ 124 w 178"/>
                <a:gd name="T59" fmla="*/ 303 h 413"/>
                <a:gd name="T60" fmla="*/ 109 w 178"/>
                <a:gd name="T61" fmla="*/ 283 h 413"/>
                <a:gd name="T62" fmla="*/ 95 w 178"/>
                <a:gd name="T63" fmla="*/ 264 h 413"/>
                <a:gd name="T64" fmla="*/ 81 w 178"/>
                <a:gd name="T65" fmla="*/ 244 h 413"/>
                <a:gd name="T66" fmla="*/ 73 w 178"/>
                <a:gd name="T67" fmla="*/ 233 h 413"/>
                <a:gd name="T68" fmla="*/ 63 w 178"/>
                <a:gd name="T69" fmla="*/ 221 h 413"/>
                <a:gd name="T70" fmla="*/ 57 w 178"/>
                <a:gd name="T71" fmla="*/ 208 h 413"/>
                <a:gd name="T72" fmla="*/ 49 w 178"/>
                <a:gd name="T73" fmla="*/ 195 h 413"/>
                <a:gd name="T74" fmla="*/ 43 w 178"/>
                <a:gd name="T75" fmla="*/ 181 h 413"/>
                <a:gd name="T76" fmla="*/ 35 w 178"/>
                <a:gd name="T77" fmla="*/ 168 h 413"/>
                <a:gd name="T78" fmla="*/ 28 w 178"/>
                <a:gd name="T79" fmla="*/ 155 h 413"/>
                <a:gd name="T80" fmla="*/ 22 w 178"/>
                <a:gd name="T81" fmla="*/ 143 h 413"/>
                <a:gd name="T82" fmla="*/ 12 w 178"/>
                <a:gd name="T83" fmla="*/ 121 h 413"/>
                <a:gd name="T84" fmla="*/ 11 w 178"/>
                <a:gd name="T85" fmla="*/ 98 h 413"/>
                <a:gd name="T86" fmla="*/ 14 w 178"/>
                <a:gd name="T87" fmla="*/ 76 h 413"/>
                <a:gd name="T88" fmla="*/ 17 w 178"/>
                <a:gd name="T89" fmla="*/ 54 h 413"/>
                <a:gd name="T90" fmla="*/ 19 w 178"/>
                <a:gd name="T91" fmla="*/ 43 h 413"/>
                <a:gd name="T92" fmla="*/ 24 w 178"/>
                <a:gd name="T93" fmla="*/ 33 h 413"/>
                <a:gd name="T94" fmla="*/ 28 w 178"/>
                <a:gd name="T95" fmla="*/ 24 h 413"/>
                <a:gd name="T96" fmla="*/ 35 w 178"/>
                <a:gd name="T97" fmla="*/ 16 h 413"/>
                <a:gd name="T98" fmla="*/ 46 w 178"/>
                <a:gd name="T99" fmla="*/ 6 h 413"/>
                <a:gd name="T100" fmla="*/ 52 w 178"/>
                <a:gd name="T101" fmla="*/ 5 h 413"/>
                <a:gd name="T102" fmla="*/ 55 w 178"/>
                <a:gd name="T103" fmla="*/ 9 h 413"/>
                <a:gd name="T104" fmla="*/ 59 w 178"/>
                <a:gd name="T105" fmla="*/ 19 h 413"/>
                <a:gd name="T106" fmla="*/ 59 w 178"/>
                <a:gd name="T107" fmla="*/ 22 h 413"/>
                <a:gd name="T108" fmla="*/ 57 w 178"/>
                <a:gd name="T109" fmla="*/ 25 h 413"/>
                <a:gd name="T110" fmla="*/ 57 w 178"/>
                <a:gd name="T111" fmla="*/ 30 h 413"/>
                <a:gd name="T112" fmla="*/ 55 w 178"/>
                <a:gd name="T113" fmla="*/ 33 h 413"/>
                <a:gd name="T114" fmla="*/ 55 w 178"/>
                <a:gd name="T115" fmla="*/ 33 h 413"/>
                <a:gd name="T116" fmla="*/ 57 w 178"/>
                <a:gd name="T117" fmla="*/ 33 h 413"/>
                <a:gd name="T118" fmla="*/ 59 w 178"/>
                <a:gd name="T119" fmla="*/ 33 h 413"/>
                <a:gd name="T120" fmla="*/ 59 w 178"/>
                <a:gd name="T121" fmla="*/ 33 h 413"/>
                <a:gd name="T122" fmla="*/ 59 w 178"/>
                <a:gd name="T123" fmla="*/ 33 h 4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8"/>
                <a:gd name="T187" fmla="*/ 0 h 413"/>
                <a:gd name="T188" fmla="*/ 178 w 178"/>
                <a:gd name="T189" fmla="*/ 413 h 4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8" h="413">
                  <a:moveTo>
                    <a:pt x="59" y="33"/>
                  </a:moveTo>
                  <a:lnTo>
                    <a:pt x="62" y="22"/>
                  </a:lnTo>
                  <a:lnTo>
                    <a:pt x="62" y="8"/>
                  </a:lnTo>
                  <a:lnTo>
                    <a:pt x="55" y="0"/>
                  </a:lnTo>
                  <a:lnTo>
                    <a:pt x="43" y="3"/>
                  </a:lnTo>
                  <a:lnTo>
                    <a:pt x="25" y="16"/>
                  </a:lnTo>
                  <a:lnTo>
                    <a:pt x="12" y="32"/>
                  </a:lnTo>
                  <a:lnTo>
                    <a:pt x="5" y="51"/>
                  </a:lnTo>
                  <a:lnTo>
                    <a:pt x="1" y="73"/>
                  </a:lnTo>
                  <a:lnTo>
                    <a:pt x="0" y="95"/>
                  </a:lnTo>
                  <a:lnTo>
                    <a:pt x="3" y="117"/>
                  </a:lnTo>
                  <a:lnTo>
                    <a:pt x="8" y="138"/>
                  </a:lnTo>
                  <a:lnTo>
                    <a:pt x="16" y="155"/>
                  </a:lnTo>
                  <a:lnTo>
                    <a:pt x="33" y="189"/>
                  </a:lnTo>
                  <a:lnTo>
                    <a:pt x="52" y="221"/>
                  </a:lnTo>
                  <a:lnTo>
                    <a:pt x="73" y="252"/>
                  </a:lnTo>
                  <a:lnTo>
                    <a:pt x="94" y="283"/>
                  </a:lnTo>
                  <a:lnTo>
                    <a:pt x="113" y="314"/>
                  </a:lnTo>
                  <a:lnTo>
                    <a:pt x="133" y="346"/>
                  </a:lnTo>
                  <a:lnTo>
                    <a:pt x="151" y="378"/>
                  </a:lnTo>
                  <a:lnTo>
                    <a:pt x="168" y="411"/>
                  </a:lnTo>
                  <a:lnTo>
                    <a:pt x="171" y="413"/>
                  </a:lnTo>
                  <a:lnTo>
                    <a:pt x="175" y="413"/>
                  </a:lnTo>
                  <a:lnTo>
                    <a:pt x="178" y="413"/>
                  </a:lnTo>
                  <a:lnTo>
                    <a:pt x="178" y="411"/>
                  </a:lnTo>
                  <a:lnTo>
                    <a:pt x="168" y="389"/>
                  </a:lnTo>
                  <a:lnTo>
                    <a:pt x="159" y="368"/>
                  </a:lnTo>
                  <a:lnTo>
                    <a:pt x="148" y="346"/>
                  </a:lnTo>
                  <a:lnTo>
                    <a:pt x="136" y="324"/>
                  </a:lnTo>
                  <a:lnTo>
                    <a:pt x="124" y="303"/>
                  </a:lnTo>
                  <a:lnTo>
                    <a:pt x="109" y="283"/>
                  </a:lnTo>
                  <a:lnTo>
                    <a:pt x="95" y="264"/>
                  </a:lnTo>
                  <a:lnTo>
                    <a:pt x="81" y="244"/>
                  </a:lnTo>
                  <a:lnTo>
                    <a:pt x="73" y="233"/>
                  </a:lnTo>
                  <a:lnTo>
                    <a:pt x="63" y="221"/>
                  </a:lnTo>
                  <a:lnTo>
                    <a:pt x="57" y="208"/>
                  </a:lnTo>
                  <a:lnTo>
                    <a:pt x="49" y="195"/>
                  </a:lnTo>
                  <a:lnTo>
                    <a:pt x="43" y="181"/>
                  </a:lnTo>
                  <a:lnTo>
                    <a:pt x="35" y="168"/>
                  </a:lnTo>
                  <a:lnTo>
                    <a:pt x="28" y="155"/>
                  </a:lnTo>
                  <a:lnTo>
                    <a:pt x="22" y="143"/>
                  </a:lnTo>
                  <a:lnTo>
                    <a:pt x="12" y="121"/>
                  </a:lnTo>
                  <a:lnTo>
                    <a:pt x="11" y="98"/>
                  </a:lnTo>
                  <a:lnTo>
                    <a:pt x="14" y="76"/>
                  </a:lnTo>
                  <a:lnTo>
                    <a:pt x="17" y="54"/>
                  </a:lnTo>
                  <a:lnTo>
                    <a:pt x="19" y="43"/>
                  </a:lnTo>
                  <a:lnTo>
                    <a:pt x="24" y="33"/>
                  </a:lnTo>
                  <a:lnTo>
                    <a:pt x="28" y="24"/>
                  </a:lnTo>
                  <a:lnTo>
                    <a:pt x="35" y="16"/>
                  </a:lnTo>
                  <a:lnTo>
                    <a:pt x="46" y="6"/>
                  </a:lnTo>
                  <a:lnTo>
                    <a:pt x="52" y="5"/>
                  </a:lnTo>
                  <a:lnTo>
                    <a:pt x="55" y="9"/>
                  </a:lnTo>
                  <a:lnTo>
                    <a:pt x="59" y="19"/>
                  </a:lnTo>
                  <a:lnTo>
                    <a:pt x="59" y="22"/>
                  </a:lnTo>
                  <a:lnTo>
                    <a:pt x="57" y="25"/>
                  </a:lnTo>
                  <a:lnTo>
                    <a:pt x="57" y="30"/>
                  </a:lnTo>
                  <a:lnTo>
                    <a:pt x="55" y="33"/>
                  </a:lnTo>
                  <a:lnTo>
                    <a:pt x="57" y="33"/>
                  </a:lnTo>
                  <a:lnTo>
                    <a:pt x="59"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23" name="Freeform 92"/>
            <p:cNvSpPr>
              <a:spLocks/>
            </p:cNvSpPr>
            <p:nvPr/>
          </p:nvSpPr>
          <p:spPr bwMode="auto">
            <a:xfrm>
              <a:off x="5128" y="1393"/>
              <a:ext cx="365" cy="114"/>
            </a:xfrm>
            <a:custGeom>
              <a:avLst/>
              <a:gdLst>
                <a:gd name="T0" fmla="*/ 0 w 365"/>
                <a:gd name="T1" fmla="*/ 32 h 114"/>
                <a:gd name="T2" fmla="*/ 8 w 365"/>
                <a:gd name="T3" fmla="*/ 46 h 114"/>
                <a:gd name="T4" fmla="*/ 16 w 365"/>
                <a:gd name="T5" fmla="*/ 59 h 114"/>
                <a:gd name="T6" fmla="*/ 25 w 365"/>
                <a:gd name="T7" fmla="*/ 71 h 114"/>
                <a:gd name="T8" fmla="*/ 37 w 365"/>
                <a:gd name="T9" fmla="*/ 82 h 114"/>
                <a:gd name="T10" fmla="*/ 48 w 365"/>
                <a:gd name="T11" fmla="*/ 92 h 114"/>
                <a:gd name="T12" fmla="*/ 60 w 365"/>
                <a:gd name="T13" fmla="*/ 100 h 114"/>
                <a:gd name="T14" fmla="*/ 73 w 365"/>
                <a:gd name="T15" fmla="*/ 106 h 114"/>
                <a:gd name="T16" fmla="*/ 89 w 365"/>
                <a:gd name="T17" fmla="*/ 111 h 114"/>
                <a:gd name="T18" fmla="*/ 105 w 365"/>
                <a:gd name="T19" fmla="*/ 114 h 114"/>
                <a:gd name="T20" fmla="*/ 119 w 365"/>
                <a:gd name="T21" fmla="*/ 114 h 114"/>
                <a:gd name="T22" fmla="*/ 135 w 365"/>
                <a:gd name="T23" fmla="*/ 114 h 114"/>
                <a:gd name="T24" fmla="*/ 151 w 365"/>
                <a:gd name="T25" fmla="*/ 113 h 114"/>
                <a:gd name="T26" fmla="*/ 167 w 365"/>
                <a:gd name="T27" fmla="*/ 111 h 114"/>
                <a:gd name="T28" fmla="*/ 181 w 365"/>
                <a:gd name="T29" fmla="*/ 106 h 114"/>
                <a:gd name="T30" fmla="*/ 197 w 365"/>
                <a:gd name="T31" fmla="*/ 103 h 114"/>
                <a:gd name="T32" fmla="*/ 211 w 365"/>
                <a:gd name="T33" fmla="*/ 98 h 114"/>
                <a:gd name="T34" fmla="*/ 230 w 365"/>
                <a:gd name="T35" fmla="*/ 92 h 114"/>
                <a:gd name="T36" fmla="*/ 253 w 365"/>
                <a:gd name="T37" fmla="*/ 82 h 114"/>
                <a:gd name="T38" fmla="*/ 275 w 365"/>
                <a:gd name="T39" fmla="*/ 73 h 114"/>
                <a:gd name="T40" fmla="*/ 296 w 365"/>
                <a:gd name="T41" fmla="*/ 60 h 114"/>
                <a:gd name="T42" fmla="*/ 318 w 365"/>
                <a:gd name="T43" fmla="*/ 47 h 114"/>
                <a:gd name="T44" fmla="*/ 337 w 365"/>
                <a:gd name="T45" fmla="*/ 33 h 114"/>
                <a:gd name="T46" fmla="*/ 353 w 365"/>
                <a:gd name="T47" fmla="*/ 17 h 114"/>
                <a:gd name="T48" fmla="*/ 365 w 365"/>
                <a:gd name="T49" fmla="*/ 0 h 114"/>
                <a:gd name="T50" fmla="*/ 365 w 365"/>
                <a:gd name="T51" fmla="*/ 0 h 114"/>
                <a:gd name="T52" fmla="*/ 364 w 365"/>
                <a:gd name="T53" fmla="*/ 0 h 114"/>
                <a:gd name="T54" fmla="*/ 362 w 365"/>
                <a:gd name="T55" fmla="*/ 0 h 114"/>
                <a:gd name="T56" fmla="*/ 361 w 365"/>
                <a:gd name="T57" fmla="*/ 1 h 114"/>
                <a:gd name="T58" fmla="*/ 345 w 365"/>
                <a:gd name="T59" fmla="*/ 20 h 114"/>
                <a:gd name="T60" fmla="*/ 324 w 365"/>
                <a:gd name="T61" fmla="*/ 38 h 114"/>
                <a:gd name="T62" fmla="*/ 300 w 365"/>
                <a:gd name="T63" fmla="*/ 55 h 114"/>
                <a:gd name="T64" fmla="*/ 273 w 365"/>
                <a:gd name="T65" fmla="*/ 70 h 114"/>
                <a:gd name="T66" fmla="*/ 246 w 365"/>
                <a:gd name="T67" fmla="*/ 82 h 114"/>
                <a:gd name="T68" fmla="*/ 219 w 365"/>
                <a:gd name="T69" fmla="*/ 93 h 114"/>
                <a:gd name="T70" fmla="*/ 192 w 365"/>
                <a:gd name="T71" fmla="*/ 101 h 114"/>
                <a:gd name="T72" fmla="*/ 168 w 365"/>
                <a:gd name="T73" fmla="*/ 106 h 114"/>
                <a:gd name="T74" fmla="*/ 154 w 365"/>
                <a:gd name="T75" fmla="*/ 108 h 114"/>
                <a:gd name="T76" fmla="*/ 140 w 365"/>
                <a:gd name="T77" fmla="*/ 109 h 114"/>
                <a:gd name="T78" fmla="*/ 124 w 365"/>
                <a:gd name="T79" fmla="*/ 109 h 114"/>
                <a:gd name="T80" fmla="*/ 108 w 365"/>
                <a:gd name="T81" fmla="*/ 109 h 114"/>
                <a:gd name="T82" fmla="*/ 94 w 365"/>
                <a:gd name="T83" fmla="*/ 108 h 114"/>
                <a:gd name="T84" fmla="*/ 79 w 365"/>
                <a:gd name="T85" fmla="*/ 105 h 114"/>
                <a:gd name="T86" fmla="*/ 65 w 365"/>
                <a:gd name="T87" fmla="*/ 98 h 114"/>
                <a:gd name="T88" fmla="*/ 52 w 365"/>
                <a:gd name="T89" fmla="*/ 90 h 114"/>
                <a:gd name="T90" fmla="*/ 44 w 365"/>
                <a:gd name="T91" fmla="*/ 84 h 114"/>
                <a:gd name="T92" fmla="*/ 38 w 365"/>
                <a:gd name="T93" fmla="*/ 76 h 114"/>
                <a:gd name="T94" fmla="*/ 32 w 365"/>
                <a:gd name="T95" fmla="*/ 70 h 114"/>
                <a:gd name="T96" fmla="*/ 25 w 365"/>
                <a:gd name="T97" fmla="*/ 62 h 114"/>
                <a:gd name="T98" fmla="*/ 19 w 365"/>
                <a:gd name="T99" fmla="*/ 54 h 114"/>
                <a:gd name="T100" fmla="*/ 13 w 365"/>
                <a:gd name="T101" fmla="*/ 44 h 114"/>
                <a:gd name="T102" fmla="*/ 8 w 365"/>
                <a:gd name="T103" fmla="*/ 36 h 114"/>
                <a:gd name="T104" fmla="*/ 3 w 365"/>
                <a:gd name="T105" fmla="*/ 28 h 114"/>
                <a:gd name="T106" fmla="*/ 3 w 365"/>
                <a:gd name="T107" fmla="*/ 28 h 114"/>
                <a:gd name="T108" fmla="*/ 2 w 365"/>
                <a:gd name="T109" fmla="*/ 28 h 114"/>
                <a:gd name="T110" fmla="*/ 0 w 365"/>
                <a:gd name="T111" fmla="*/ 30 h 114"/>
                <a:gd name="T112" fmla="*/ 0 w 365"/>
                <a:gd name="T113" fmla="*/ 32 h 114"/>
                <a:gd name="T114" fmla="*/ 0 w 365"/>
                <a:gd name="T115" fmla="*/ 32 h 11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65"/>
                <a:gd name="T175" fmla="*/ 0 h 114"/>
                <a:gd name="T176" fmla="*/ 365 w 365"/>
                <a:gd name="T177" fmla="*/ 114 h 11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65" h="114">
                  <a:moveTo>
                    <a:pt x="0" y="32"/>
                  </a:moveTo>
                  <a:lnTo>
                    <a:pt x="8" y="46"/>
                  </a:lnTo>
                  <a:lnTo>
                    <a:pt x="16" y="59"/>
                  </a:lnTo>
                  <a:lnTo>
                    <a:pt x="25" y="71"/>
                  </a:lnTo>
                  <a:lnTo>
                    <a:pt x="37" y="82"/>
                  </a:lnTo>
                  <a:lnTo>
                    <a:pt x="48" y="92"/>
                  </a:lnTo>
                  <a:lnTo>
                    <a:pt x="60" y="100"/>
                  </a:lnTo>
                  <a:lnTo>
                    <a:pt x="73" y="106"/>
                  </a:lnTo>
                  <a:lnTo>
                    <a:pt x="89" y="111"/>
                  </a:lnTo>
                  <a:lnTo>
                    <a:pt x="105" y="114"/>
                  </a:lnTo>
                  <a:lnTo>
                    <a:pt x="119" y="114"/>
                  </a:lnTo>
                  <a:lnTo>
                    <a:pt x="135" y="114"/>
                  </a:lnTo>
                  <a:lnTo>
                    <a:pt x="151" y="113"/>
                  </a:lnTo>
                  <a:lnTo>
                    <a:pt x="167" y="111"/>
                  </a:lnTo>
                  <a:lnTo>
                    <a:pt x="181" y="106"/>
                  </a:lnTo>
                  <a:lnTo>
                    <a:pt x="197" y="103"/>
                  </a:lnTo>
                  <a:lnTo>
                    <a:pt x="211" y="98"/>
                  </a:lnTo>
                  <a:lnTo>
                    <a:pt x="230" y="92"/>
                  </a:lnTo>
                  <a:lnTo>
                    <a:pt x="253" y="82"/>
                  </a:lnTo>
                  <a:lnTo>
                    <a:pt x="275" y="73"/>
                  </a:lnTo>
                  <a:lnTo>
                    <a:pt x="296" y="60"/>
                  </a:lnTo>
                  <a:lnTo>
                    <a:pt x="318" y="47"/>
                  </a:lnTo>
                  <a:lnTo>
                    <a:pt x="337" y="33"/>
                  </a:lnTo>
                  <a:lnTo>
                    <a:pt x="353" y="17"/>
                  </a:lnTo>
                  <a:lnTo>
                    <a:pt x="365" y="0"/>
                  </a:lnTo>
                  <a:lnTo>
                    <a:pt x="364" y="0"/>
                  </a:lnTo>
                  <a:lnTo>
                    <a:pt x="362" y="0"/>
                  </a:lnTo>
                  <a:lnTo>
                    <a:pt x="361" y="1"/>
                  </a:lnTo>
                  <a:lnTo>
                    <a:pt x="345" y="20"/>
                  </a:lnTo>
                  <a:lnTo>
                    <a:pt x="324" y="38"/>
                  </a:lnTo>
                  <a:lnTo>
                    <a:pt x="300" y="55"/>
                  </a:lnTo>
                  <a:lnTo>
                    <a:pt x="273" y="70"/>
                  </a:lnTo>
                  <a:lnTo>
                    <a:pt x="246" y="82"/>
                  </a:lnTo>
                  <a:lnTo>
                    <a:pt x="219" y="93"/>
                  </a:lnTo>
                  <a:lnTo>
                    <a:pt x="192" y="101"/>
                  </a:lnTo>
                  <a:lnTo>
                    <a:pt x="168" y="106"/>
                  </a:lnTo>
                  <a:lnTo>
                    <a:pt x="154" y="108"/>
                  </a:lnTo>
                  <a:lnTo>
                    <a:pt x="140" y="109"/>
                  </a:lnTo>
                  <a:lnTo>
                    <a:pt x="124" y="109"/>
                  </a:lnTo>
                  <a:lnTo>
                    <a:pt x="108" y="109"/>
                  </a:lnTo>
                  <a:lnTo>
                    <a:pt x="94" y="108"/>
                  </a:lnTo>
                  <a:lnTo>
                    <a:pt x="79" y="105"/>
                  </a:lnTo>
                  <a:lnTo>
                    <a:pt x="65" y="98"/>
                  </a:lnTo>
                  <a:lnTo>
                    <a:pt x="52" y="90"/>
                  </a:lnTo>
                  <a:lnTo>
                    <a:pt x="44" y="84"/>
                  </a:lnTo>
                  <a:lnTo>
                    <a:pt x="38" y="76"/>
                  </a:lnTo>
                  <a:lnTo>
                    <a:pt x="32" y="70"/>
                  </a:lnTo>
                  <a:lnTo>
                    <a:pt x="25" y="62"/>
                  </a:lnTo>
                  <a:lnTo>
                    <a:pt x="19" y="54"/>
                  </a:lnTo>
                  <a:lnTo>
                    <a:pt x="13" y="44"/>
                  </a:lnTo>
                  <a:lnTo>
                    <a:pt x="8" y="36"/>
                  </a:lnTo>
                  <a:lnTo>
                    <a:pt x="3" y="28"/>
                  </a:lnTo>
                  <a:lnTo>
                    <a:pt x="2" y="28"/>
                  </a:lnTo>
                  <a:lnTo>
                    <a:pt x="0" y="30"/>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24" name="Freeform 93"/>
            <p:cNvSpPr>
              <a:spLocks/>
            </p:cNvSpPr>
            <p:nvPr/>
          </p:nvSpPr>
          <p:spPr bwMode="auto">
            <a:xfrm>
              <a:off x="4904" y="1583"/>
              <a:ext cx="175" cy="1124"/>
            </a:xfrm>
            <a:custGeom>
              <a:avLst/>
              <a:gdLst>
                <a:gd name="T0" fmla="*/ 10 w 175"/>
                <a:gd name="T1" fmla="*/ 35 h 1124"/>
                <a:gd name="T2" fmla="*/ 0 w 175"/>
                <a:gd name="T3" fmla="*/ 102 h 1124"/>
                <a:gd name="T4" fmla="*/ 2 w 175"/>
                <a:gd name="T5" fmla="*/ 155 h 1124"/>
                <a:gd name="T6" fmla="*/ 14 w 175"/>
                <a:gd name="T7" fmla="*/ 191 h 1124"/>
                <a:gd name="T8" fmla="*/ 33 w 175"/>
                <a:gd name="T9" fmla="*/ 223 h 1124"/>
                <a:gd name="T10" fmla="*/ 54 w 175"/>
                <a:gd name="T11" fmla="*/ 255 h 1124"/>
                <a:gd name="T12" fmla="*/ 86 w 175"/>
                <a:gd name="T13" fmla="*/ 304 h 1124"/>
                <a:gd name="T14" fmla="*/ 125 w 175"/>
                <a:gd name="T15" fmla="*/ 379 h 1124"/>
                <a:gd name="T16" fmla="*/ 153 w 175"/>
                <a:gd name="T17" fmla="*/ 456 h 1124"/>
                <a:gd name="T18" fmla="*/ 157 w 175"/>
                <a:gd name="T19" fmla="*/ 537 h 1124"/>
                <a:gd name="T20" fmla="*/ 140 w 175"/>
                <a:gd name="T21" fmla="*/ 606 h 1124"/>
                <a:gd name="T22" fmla="*/ 116 w 175"/>
                <a:gd name="T23" fmla="*/ 663 h 1124"/>
                <a:gd name="T24" fmla="*/ 92 w 175"/>
                <a:gd name="T25" fmla="*/ 720 h 1124"/>
                <a:gd name="T26" fmla="*/ 67 w 175"/>
                <a:gd name="T27" fmla="*/ 776 h 1124"/>
                <a:gd name="T28" fmla="*/ 43 w 175"/>
                <a:gd name="T29" fmla="*/ 842 h 1124"/>
                <a:gd name="T30" fmla="*/ 21 w 175"/>
                <a:gd name="T31" fmla="*/ 922 h 1124"/>
                <a:gd name="T32" fmla="*/ 6 w 175"/>
                <a:gd name="T33" fmla="*/ 1001 h 1124"/>
                <a:gd name="T34" fmla="*/ 2 w 175"/>
                <a:gd name="T35" fmla="*/ 1082 h 1124"/>
                <a:gd name="T36" fmla="*/ 3 w 175"/>
                <a:gd name="T37" fmla="*/ 1124 h 1124"/>
                <a:gd name="T38" fmla="*/ 6 w 175"/>
                <a:gd name="T39" fmla="*/ 1122 h 1124"/>
                <a:gd name="T40" fmla="*/ 6 w 175"/>
                <a:gd name="T41" fmla="*/ 1081 h 1124"/>
                <a:gd name="T42" fmla="*/ 13 w 175"/>
                <a:gd name="T43" fmla="*/ 998 h 1124"/>
                <a:gd name="T44" fmla="*/ 29 w 175"/>
                <a:gd name="T45" fmla="*/ 919 h 1124"/>
                <a:gd name="T46" fmla="*/ 51 w 175"/>
                <a:gd name="T47" fmla="*/ 839 h 1124"/>
                <a:gd name="T48" fmla="*/ 76 w 175"/>
                <a:gd name="T49" fmla="*/ 774 h 1124"/>
                <a:gd name="T50" fmla="*/ 102 w 175"/>
                <a:gd name="T51" fmla="*/ 719 h 1124"/>
                <a:gd name="T52" fmla="*/ 127 w 175"/>
                <a:gd name="T53" fmla="*/ 664 h 1124"/>
                <a:gd name="T54" fmla="*/ 151 w 175"/>
                <a:gd name="T55" fmla="*/ 609 h 1124"/>
                <a:gd name="T56" fmla="*/ 170 w 175"/>
                <a:gd name="T57" fmla="*/ 550 h 1124"/>
                <a:gd name="T58" fmla="*/ 173 w 175"/>
                <a:gd name="T59" fmla="*/ 490 h 1124"/>
                <a:gd name="T60" fmla="*/ 160 w 175"/>
                <a:gd name="T61" fmla="*/ 429 h 1124"/>
                <a:gd name="T62" fmla="*/ 137 w 175"/>
                <a:gd name="T63" fmla="*/ 372 h 1124"/>
                <a:gd name="T64" fmla="*/ 114 w 175"/>
                <a:gd name="T65" fmla="*/ 325 h 1124"/>
                <a:gd name="T66" fmla="*/ 91 w 175"/>
                <a:gd name="T67" fmla="*/ 286 h 1124"/>
                <a:gd name="T68" fmla="*/ 67 w 175"/>
                <a:gd name="T69" fmla="*/ 250 h 1124"/>
                <a:gd name="T70" fmla="*/ 43 w 175"/>
                <a:gd name="T71" fmla="*/ 212 h 1124"/>
                <a:gd name="T72" fmla="*/ 13 w 175"/>
                <a:gd name="T73" fmla="*/ 148 h 1124"/>
                <a:gd name="T74" fmla="*/ 13 w 175"/>
                <a:gd name="T75" fmla="*/ 50 h 1124"/>
                <a:gd name="T76" fmla="*/ 24 w 175"/>
                <a:gd name="T77" fmla="*/ 0 h 1124"/>
                <a:gd name="T78" fmla="*/ 21 w 175"/>
                <a:gd name="T79" fmla="*/ 2 h 1124"/>
                <a:gd name="T80" fmla="*/ 19 w 175"/>
                <a:gd name="T81" fmla="*/ 4 h 11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5"/>
                <a:gd name="T124" fmla="*/ 0 h 1124"/>
                <a:gd name="T125" fmla="*/ 175 w 175"/>
                <a:gd name="T126" fmla="*/ 1124 h 11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5" h="1124">
                  <a:moveTo>
                    <a:pt x="19" y="4"/>
                  </a:moveTo>
                  <a:lnTo>
                    <a:pt x="10" y="35"/>
                  </a:lnTo>
                  <a:lnTo>
                    <a:pt x="3" y="69"/>
                  </a:lnTo>
                  <a:lnTo>
                    <a:pt x="0" y="102"/>
                  </a:lnTo>
                  <a:lnTo>
                    <a:pt x="0" y="135"/>
                  </a:lnTo>
                  <a:lnTo>
                    <a:pt x="2" y="155"/>
                  </a:lnTo>
                  <a:lnTo>
                    <a:pt x="6" y="174"/>
                  </a:lnTo>
                  <a:lnTo>
                    <a:pt x="14" y="191"/>
                  </a:lnTo>
                  <a:lnTo>
                    <a:pt x="24" y="207"/>
                  </a:lnTo>
                  <a:lnTo>
                    <a:pt x="33" y="223"/>
                  </a:lnTo>
                  <a:lnTo>
                    <a:pt x="44" y="239"/>
                  </a:lnTo>
                  <a:lnTo>
                    <a:pt x="54" y="255"/>
                  </a:lnTo>
                  <a:lnTo>
                    <a:pt x="65" y="270"/>
                  </a:lnTo>
                  <a:lnTo>
                    <a:pt x="86" y="304"/>
                  </a:lnTo>
                  <a:lnTo>
                    <a:pt x="106" y="340"/>
                  </a:lnTo>
                  <a:lnTo>
                    <a:pt x="125" y="379"/>
                  </a:lnTo>
                  <a:lnTo>
                    <a:pt x="141" y="417"/>
                  </a:lnTo>
                  <a:lnTo>
                    <a:pt x="153" y="456"/>
                  </a:lnTo>
                  <a:lnTo>
                    <a:pt x="159" y="498"/>
                  </a:lnTo>
                  <a:lnTo>
                    <a:pt x="157" y="537"/>
                  </a:lnTo>
                  <a:lnTo>
                    <a:pt x="149" y="577"/>
                  </a:lnTo>
                  <a:lnTo>
                    <a:pt x="140" y="606"/>
                  </a:lnTo>
                  <a:lnTo>
                    <a:pt x="129" y="634"/>
                  </a:lnTo>
                  <a:lnTo>
                    <a:pt x="116" y="663"/>
                  </a:lnTo>
                  <a:lnTo>
                    <a:pt x="105" y="691"/>
                  </a:lnTo>
                  <a:lnTo>
                    <a:pt x="92" y="720"/>
                  </a:lnTo>
                  <a:lnTo>
                    <a:pt x="79" y="747"/>
                  </a:lnTo>
                  <a:lnTo>
                    <a:pt x="67" y="776"/>
                  </a:lnTo>
                  <a:lnTo>
                    <a:pt x="56" y="804"/>
                  </a:lnTo>
                  <a:lnTo>
                    <a:pt x="43" y="842"/>
                  </a:lnTo>
                  <a:lnTo>
                    <a:pt x="30" y="882"/>
                  </a:lnTo>
                  <a:lnTo>
                    <a:pt x="21" y="922"/>
                  </a:lnTo>
                  <a:lnTo>
                    <a:pt x="13" y="962"/>
                  </a:lnTo>
                  <a:lnTo>
                    <a:pt x="6" y="1001"/>
                  </a:lnTo>
                  <a:lnTo>
                    <a:pt x="3" y="1041"/>
                  </a:lnTo>
                  <a:lnTo>
                    <a:pt x="2" y="1082"/>
                  </a:lnTo>
                  <a:lnTo>
                    <a:pt x="3" y="1124"/>
                  </a:lnTo>
                  <a:lnTo>
                    <a:pt x="5" y="1122"/>
                  </a:lnTo>
                  <a:lnTo>
                    <a:pt x="6" y="1122"/>
                  </a:lnTo>
                  <a:lnTo>
                    <a:pt x="6" y="1081"/>
                  </a:lnTo>
                  <a:lnTo>
                    <a:pt x="8" y="1039"/>
                  </a:lnTo>
                  <a:lnTo>
                    <a:pt x="13" y="998"/>
                  </a:lnTo>
                  <a:lnTo>
                    <a:pt x="19" y="958"/>
                  </a:lnTo>
                  <a:lnTo>
                    <a:pt x="29" y="919"/>
                  </a:lnTo>
                  <a:lnTo>
                    <a:pt x="38" y="879"/>
                  </a:lnTo>
                  <a:lnTo>
                    <a:pt x="51" y="839"/>
                  </a:lnTo>
                  <a:lnTo>
                    <a:pt x="65" y="801"/>
                  </a:lnTo>
                  <a:lnTo>
                    <a:pt x="76" y="774"/>
                  </a:lnTo>
                  <a:lnTo>
                    <a:pt x="89" y="746"/>
                  </a:lnTo>
                  <a:lnTo>
                    <a:pt x="102" y="719"/>
                  </a:lnTo>
                  <a:lnTo>
                    <a:pt x="114" y="691"/>
                  </a:lnTo>
                  <a:lnTo>
                    <a:pt x="127" y="664"/>
                  </a:lnTo>
                  <a:lnTo>
                    <a:pt x="140" y="636"/>
                  </a:lnTo>
                  <a:lnTo>
                    <a:pt x="151" y="609"/>
                  </a:lnTo>
                  <a:lnTo>
                    <a:pt x="162" y="580"/>
                  </a:lnTo>
                  <a:lnTo>
                    <a:pt x="170" y="550"/>
                  </a:lnTo>
                  <a:lnTo>
                    <a:pt x="175" y="520"/>
                  </a:lnTo>
                  <a:lnTo>
                    <a:pt x="173" y="490"/>
                  </a:lnTo>
                  <a:lnTo>
                    <a:pt x="168" y="460"/>
                  </a:lnTo>
                  <a:lnTo>
                    <a:pt x="160" y="429"/>
                  </a:lnTo>
                  <a:lnTo>
                    <a:pt x="149" y="401"/>
                  </a:lnTo>
                  <a:lnTo>
                    <a:pt x="137" y="372"/>
                  </a:lnTo>
                  <a:lnTo>
                    <a:pt x="124" y="344"/>
                  </a:lnTo>
                  <a:lnTo>
                    <a:pt x="114" y="325"/>
                  </a:lnTo>
                  <a:lnTo>
                    <a:pt x="103" y="305"/>
                  </a:lnTo>
                  <a:lnTo>
                    <a:pt x="91" y="286"/>
                  </a:lnTo>
                  <a:lnTo>
                    <a:pt x="79" y="267"/>
                  </a:lnTo>
                  <a:lnTo>
                    <a:pt x="67" y="250"/>
                  </a:lnTo>
                  <a:lnTo>
                    <a:pt x="54" y="231"/>
                  </a:lnTo>
                  <a:lnTo>
                    <a:pt x="43" y="212"/>
                  </a:lnTo>
                  <a:lnTo>
                    <a:pt x="32" y="193"/>
                  </a:lnTo>
                  <a:lnTo>
                    <a:pt x="13" y="148"/>
                  </a:lnTo>
                  <a:lnTo>
                    <a:pt x="8" y="99"/>
                  </a:lnTo>
                  <a:lnTo>
                    <a:pt x="13" y="50"/>
                  </a:lnTo>
                  <a:lnTo>
                    <a:pt x="24" y="2"/>
                  </a:lnTo>
                  <a:lnTo>
                    <a:pt x="24" y="0"/>
                  </a:lnTo>
                  <a:lnTo>
                    <a:pt x="22" y="0"/>
                  </a:lnTo>
                  <a:lnTo>
                    <a:pt x="21" y="2"/>
                  </a:lnTo>
                  <a:lnTo>
                    <a:pt x="19"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25" name="Freeform 94"/>
            <p:cNvSpPr>
              <a:spLocks/>
            </p:cNvSpPr>
            <p:nvPr/>
          </p:nvSpPr>
          <p:spPr bwMode="auto">
            <a:xfrm>
              <a:off x="5597" y="2826"/>
              <a:ext cx="130" cy="645"/>
            </a:xfrm>
            <a:custGeom>
              <a:avLst/>
              <a:gdLst>
                <a:gd name="T0" fmla="*/ 1 w 130"/>
                <a:gd name="T1" fmla="*/ 643 h 645"/>
                <a:gd name="T2" fmla="*/ 4 w 130"/>
                <a:gd name="T3" fmla="*/ 600 h 645"/>
                <a:gd name="T4" fmla="*/ 9 w 130"/>
                <a:gd name="T5" fmla="*/ 556 h 645"/>
                <a:gd name="T6" fmla="*/ 14 w 130"/>
                <a:gd name="T7" fmla="*/ 513 h 645"/>
                <a:gd name="T8" fmla="*/ 19 w 130"/>
                <a:gd name="T9" fmla="*/ 470 h 645"/>
                <a:gd name="T10" fmla="*/ 27 w 130"/>
                <a:gd name="T11" fmla="*/ 427 h 645"/>
                <a:gd name="T12" fmla="*/ 35 w 130"/>
                <a:gd name="T13" fmla="*/ 384 h 645"/>
                <a:gd name="T14" fmla="*/ 44 w 130"/>
                <a:gd name="T15" fmla="*/ 343 h 645"/>
                <a:gd name="T16" fmla="*/ 55 w 130"/>
                <a:gd name="T17" fmla="*/ 302 h 645"/>
                <a:gd name="T18" fmla="*/ 66 w 130"/>
                <a:gd name="T19" fmla="*/ 265 h 645"/>
                <a:gd name="T20" fmla="*/ 78 w 130"/>
                <a:gd name="T21" fmla="*/ 229 h 645"/>
                <a:gd name="T22" fmla="*/ 87 w 130"/>
                <a:gd name="T23" fmla="*/ 194 h 645"/>
                <a:gd name="T24" fmla="*/ 98 w 130"/>
                <a:gd name="T25" fmla="*/ 157 h 645"/>
                <a:gd name="T26" fmla="*/ 108 w 130"/>
                <a:gd name="T27" fmla="*/ 121 h 645"/>
                <a:gd name="T28" fmla="*/ 116 w 130"/>
                <a:gd name="T29" fmla="*/ 84 h 645"/>
                <a:gd name="T30" fmla="*/ 124 w 130"/>
                <a:gd name="T31" fmla="*/ 46 h 645"/>
                <a:gd name="T32" fmla="*/ 130 w 130"/>
                <a:gd name="T33" fmla="*/ 9 h 645"/>
                <a:gd name="T34" fmla="*/ 128 w 130"/>
                <a:gd name="T35" fmla="*/ 3 h 645"/>
                <a:gd name="T36" fmla="*/ 125 w 130"/>
                <a:gd name="T37" fmla="*/ 0 h 645"/>
                <a:gd name="T38" fmla="*/ 122 w 130"/>
                <a:gd name="T39" fmla="*/ 1 h 645"/>
                <a:gd name="T40" fmla="*/ 119 w 130"/>
                <a:gd name="T41" fmla="*/ 8 h 645"/>
                <a:gd name="T42" fmla="*/ 113 w 130"/>
                <a:gd name="T43" fmla="*/ 49 h 645"/>
                <a:gd name="T44" fmla="*/ 105 w 130"/>
                <a:gd name="T45" fmla="*/ 89 h 645"/>
                <a:gd name="T46" fmla="*/ 95 w 130"/>
                <a:gd name="T47" fmla="*/ 128 h 645"/>
                <a:gd name="T48" fmla="*/ 86 w 130"/>
                <a:gd name="T49" fmla="*/ 168 h 645"/>
                <a:gd name="T50" fmla="*/ 74 w 130"/>
                <a:gd name="T51" fmla="*/ 208 h 645"/>
                <a:gd name="T52" fmla="*/ 63 w 130"/>
                <a:gd name="T53" fmla="*/ 248 h 645"/>
                <a:gd name="T54" fmla="*/ 52 w 130"/>
                <a:gd name="T55" fmla="*/ 289 h 645"/>
                <a:gd name="T56" fmla="*/ 41 w 130"/>
                <a:gd name="T57" fmla="*/ 329 h 645"/>
                <a:gd name="T58" fmla="*/ 24 w 130"/>
                <a:gd name="T59" fmla="*/ 407 h 645"/>
                <a:gd name="T60" fmla="*/ 12 w 130"/>
                <a:gd name="T61" fmla="*/ 484 h 645"/>
                <a:gd name="T62" fmla="*/ 4 w 130"/>
                <a:gd name="T63" fmla="*/ 564 h 645"/>
                <a:gd name="T64" fmla="*/ 0 w 130"/>
                <a:gd name="T65" fmla="*/ 643 h 645"/>
                <a:gd name="T66" fmla="*/ 0 w 130"/>
                <a:gd name="T67" fmla="*/ 645 h 645"/>
                <a:gd name="T68" fmla="*/ 0 w 130"/>
                <a:gd name="T69" fmla="*/ 645 h 645"/>
                <a:gd name="T70" fmla="*/ 1 w 130"/>
                <a:gd name="T71" fmla="*/ 645 h 645"/>
                <a:gd name="T72" fmla="*/ 1 w 130"/>
                <a:gd name="T73" fmla="*/ 643 h 645"/>
                <a:gd name="T74" fmla="*/ 1 w 130"/>
                <a:gd name="T75" fmla="*/ 643 h 64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0"/>
                <a:gd name="T115" fmla="*/ 0 h 645"/>
                <a:gd name="T116" fmla="*/ 130 w 130"/>
                <a:gd name="T117" fmla="*/ 645 h 64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0" h="645">
                  <a:moveTo>
                    <a:pt x="1" y="643"/>
                  </a:moveTo>
                  <a:lnTo>
                    <a:pt x="4" y="600"/>
                  </a:lnTo>
                  <a:lnTo>
                    <a:pt x="9" y="556"/>
                  </a:lnTo>
                  <a:lnTo>
                    <a:pt x="14" y="513"/>
                  </a:lnTo>
                  <a:lnTo>
                    <a:pt x="19" y="470"/>
                  </a:lnTo>
                  <a:lnTo>
                    <a:pt x="27" y="427"/>
                  </a:lnTo>
                  <a:lnTo>
                    <a:pt x="35" y="384"/>
                  </a:lnTo>
                  <a:lnTo>
                    <a:pt x="44" y="343"/>
                  </a:lnTo>
                  <a:lnTo>
                    <a:pt x="55" y="302"/>
                  </a:lnTo>
                  <a:lnTo>
                    <a:pt x="66" y="265"/>
                  </a:lnTo>
                  <a:lnTo>
                    <a:pt x="78" y="229"/>
                  </a:lnTo>
                  <a:lnTo>
                    <a:pt x="87" y="194"/>
                  </a:lnTo>
                  <a:lnTo>
                    <a:pt x="98" y="157"/>
                  </a:lnTo>
                  <a:lnTo>
                    <a:pt x="108" y="121"/>
                  </a:lnTo>
                  <a:lnTo>
                    <a:pt x="116" y="84"/>
                  </a:lnTo>
                  <a:lnTo>
                    <a:pt x="124" y="46"/>
                  </a:lnTo>
                  <a:lnTo>
                    <a:pt x="130" y="9"/>
                  </a:lnTo>
                  <a:lnTo>
                    <a:pt x="128" y="3"/>
                  </a:lnTo>
                  <a:lnTo>
                    <a:pt x="125" y="0"/>
                  </a:lnTo>
                  <a:lnTo>
                    <a:pt x="122" y="1"/>
                  </a:lnTo>
                  <a:lnTo>
                    <a:pt x="119" y="8"/>
                  </a:lnTo>
                  <a:lnTo>
                    <a:pt x="113" y="49"/>
                  </a:lnTo>
                  <a:lnTo>
                    <a:pt x="105" y="89"/>
                  </a:lnTo>
                  <a:lnTo>
                    <a:pt x="95" y="128"/>
                  </a:lnTo>
                  <a:lnTo>
                    <a:pt x="86" y="168"/>
                  </a:lnTo>
                  <a:lnTo>
                    <a:pt x="74" y="208"/>
                  </a:lnTo>
                  <a:lnTo>
                    <a:pt x="63" y="248"/>
                  </a:lnTo>
                  <a:lnTo>
                    <a:pt x="52" y="289"/>
                  </a:lnTo>
                  <a:lnTo>
                    <a:pt x="41" y="329"/>
                  </a:lnTo>
                  <a:lnTo>
                    <a:pt x="24" y="407"/>
                  </a:lnTo>
                  <a:lnTo>
                    <a:pt x="12" y="484"/>
                  </a:lnTo>
                  <a:lnTo>
                    <a:pt x="4" y="564"/>
                  </a:lnTo>
                  <a:lnTo>
                    <a:pt x="0" y="643"/>
                  </a:lnTo>
                  <a:lnTo>
                    <a:pt x="0" y="645"/>
                  </a:lnTo>
                  <a:lnTo>
                    <a:pt x="1" y="645"/>
                  </a:lnTo>
                  <a:lnTo>
                    <a:pt x="1" y="6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26" name="Freeform 95"/>
            <p:cNvSpPr>
              <a:spLocks/>
            </p:cNvSpPr>
            <p:nvPr/>
          </p:nvSpPr>
          <p:spPr bwMode="auto">
            <a:xfrm>
              <a:off x="4920" y="2665"/>
              <a:ext cx="170" cy="782"/>
            </a:xfrm>
            <a:custGeom>
              <a:avLst/>
              <a:gdLst>
                <a:gd name="T0" fmla="*/ 170 w 170"/>
                <a:gd name="T1" fmla="*/ 780 h 782"/>
                <a:gd name="T2" fmla="*/ 157 w 170"/>
                <a:gd name="T3" fmla="*/ 731 h 782"/>
                <a:gd name="T4" fmla="*/ 146 w 170"/>
                <a:gd name="T5" fmla="*/ 683 h 782"/>
                <a:gd name="T6" fmla="*/ 133 w 170"/>
                <a:gd name="T7" fmla="*/ 634 h 782"/>
                <a:gd name="T8" fmla="*/ 121 w 170"/>
                <a:gd name="T9" fmla="*/ 585 h 782"/>
                <a:gd name="T10" fmla="*/ 109 w 170"/>
                <a:gd name="T11" fmla="*/ 537 h 782"/>
                <a:gd name="T12" fmla="*/ 97 w 170"/>
                <a:gd name="T13" fmla="*/ 488 h 782"/>
                <a:gd name="T14" fmla="*/ 86 w 170"/>
                <a:gd name="T15" fmla="*/ 439 h 782"/>
                <a:gd name="T16" fmla="*/ 75 w 170"/>
                <a:gd name="T17" fmla="*/ 390 h 782"/>
                <a:gd name="T18" fmla="*/ 65 w 170"/>
                <a:gd name="T19" fmla="*/ 342 h 782"/>
                <a:gd name="T20" fmla="*/ 57 w 170"/>
                <a:gd name="T21" fmla="*/ 293 h 782"/>
                <a:gd name="T22" fmla="*/ 48 w 170"/>
                <a:gd name="T23" fmla="*/ 245 h 782"/>
                <a:gd name="T24" fmla="*/ 40 w 170"/>
                <a:gd name="T25" fmla="*/ 197 h 782"/>
                <a:gd name="T26" fmla="*/ 35 w 170"/>
                <a:gd name="T27" fmla="*/ 150 h 782"/>
                <a:gd name="T28" fmla="*/ 32 w 170"/>
                <a:gd name="T29" fmla="*/ 100 h 782"/>
                <a:gd name="T30" fmla="*/ 28 w 170"/>
                <a:gd name="T31" fmla="*/ 53 h 782"/>
                <a:gd name="T32" fmla="*/ 22 w 170"/>
                <a:gd name="T33" fmla="*/ 5 h 782"/>
                <a:gd name="T34" fmla="*/ 19 w 170"/>
                <a:gd name="T35" fmla="*/ 0 h 782"/>
                <a:gd name="T36" fmla="*/ 13 w 170"/>
                <a:gd name="T37" fmla="*/ 0 h 782"/>
                <a:gd name="T38" fmla="*/ 6 w 170"/>
                <a:gd name="T39" fmla="*/ 2 h 782"/>
                <a:gd name="T40" fmla="*/ 3 w 170"/>
                <a:gd name="T41" fmla="*/ 5 h 782"/>
                <a:gd name="T42" fmla="*/ 0 w 170"/>
                <a:gd name="T43" fmla="*/ 50 h 782"/>
                <a:gd name="T44" fmla="*/ 1 w 170"/>
                <a:gd name="T45" fmla="*/ 94 h 782"/>
                <a:gd name="T46" fmla="*/ 6 w 170"/>
                <a:gd name="T47" fmla="*/ 139 h 782"/>
                <a:gd name="T48" fmla="*/ 13 w 170"/>
                <a:gd name="T49" fmla="*/ 183 h 782"/>
                <a:gd name="T50" fmla="*/ 21 w 170"/>
                <a:gd name="T51" fmla="*/ 232 h 782"/>
                <a:gd name="T52" fmla="*/ 30 w 170"/>
                <a:gd name="T53" fmla="*/ 280 h 782"/>
                <a:gd name="T54" fmla="*/ 40 w 170"/>
                <a:gd name="T55" fmla="*/ 329 h 782"/>
                <a:gd name="T56" fmla="*/ 51 w 170"/>
                <a:gd name="T57" fmla="*/ 377 h 782"/>
                <a:gd name="T58" fmla="*/ 63 w 170"/>
                <a:gd name="T59" fmla="*/ 428 h 782"/>
                <a:gd name="T60" fmla="*/ 76 w 170"/>
                <a:gd name="T61" fmla="*/ 479 h 782"/>
                <a:gd name="T62" fmla="*/ 90 w 170"/>
                <a:gd name="T63" fmla="*/ 529 h 782"/>
                <a:gd name="T64" fmla="*/ 106 w 170"/>
                <a:gd name="T65" fmla="*/ 580 h 782"/>
                <a:gd name="T66" fmla="*/ 121 w 170"/>
                <a:gd name="T67" fmla="*/ 629 h 782"/>
                <a:gd name="T68" fmla="*/ 137 w 170"/>
                <a:gd name="T69" fmla="*/ 680 h 782"/>
                <a:gd name="T70" fmla="*/ 151 w 170"/>
                <a:gd name="T71" fmla="*/ 730 h 782"/>
                <a:gd name="T72" fmla="*/ 165 w 170"/>
                <a:gd name="T73" fmla="*/ 780 h 782"/>
                <a:gd name="T74" fmla="*/ 165 w 170"/>
                <a:gd name="T75" fmla="*/ 782 h 782"/>
                <a:gd name="T76" fmla="*/ 168 w 170"/>
                <a:gd name="T77" fmla="*/ 782 h 782"/>
                <a:gd name="T78" fmla="*/ 170 w 170"/>
                <a:gd name="T79" fmla="*/ 782 h 782"/>
                <a:gd name="T80" fmla="*/ 170 w 170"/>
                <a:gd name="T81" fmla="*/ 780 h 782"/>
                <a:gd name="T82" fmla="*/ 170 w 170"/>
                <a:gd name="T83" fmla="*/ 780 h 78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0"/>
                <a:gd name="T127" fmla="*/ 0 h 782"/>
                <a:gd name="T128" fmla="*/ 170 w 170"/>
                <a:gd name="T129" fmla="*/ 782 h 78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0" h="782">
                  <a:moveTo>
                    <a:pt x="170" y="780"/>
                  </a:moveTo>
                  <a:lnTo>
                    <a:pt x="157" y="731"/>
                  </a:lnTo>
                  <a:lnTo>
                    <a:pt x="146" y="683"/>
                  </a:lnTo>
                  <a:lnTo>
                    <a:pt x="133" y="634"/>
                  </a:lnTo>
                  <a:lnTo>
                    <a:pt x="121" y="585"/>
                  </a:lnTo>
                  <a:lnTo>
                    <a:pt x="109" y="537"/>
                  </a:lnTo>
                  <a:lnTo>
                    <a:pt x="97" y="488"/>
                  </a:lnTo>
                  <a:lnTo>
                    <a:pt x="86" y="439"/>
                  </a:lnTo>
                  <a:lnTo>
                    <a:pt x="75" y="390"/>
                  </a:lnTo>
                  <a:lnTo>
                    <a:pt x="65" y="342"/>
                  </a:lnTo>
                  <a:lnTo>
                    <a:pt x="57" y="293"/>
                  </a:lnTo>
                  <a:lnTo>
                    <a:pt x="48" y="245"/>
                  </a:lnTo>
                  <a:lnTo>
                    <a:pt x="40" y="197"/>
                  </a:lnTo>
                  <a:lnTo>
                    <a:pt x="35" y="150"/>
                  </a:lnTo>
                  <a:lnTo>
                    <a:pt x="32" y="100"/>
                  </a:lnTo>
                  <a:lnTo>
                    <a:pt x="28" y="53"/>
                  </a:lnTo>
                  <a:lnTo>
                    <a:pt x="22" y="5"/>
                  </a:lnTo>
                  <a:lnTo>
                    <a:pt x="19" y="0"/>
                  </a:lnTo>
                  <a:lnTo>
                    <a:pt x="13" y="0"/>
                  </a:lnTo>
                  <a:lnTo>
                    <a:pt x="6" y="2"/>
                  </a:lnTo>
                  <a:lnTo>
                    <a:pt x="3" y="5"/>
                  </a:lnTo>
                  <a:lnTo>
                    <a:pt x="0" y="50"/>
                  </a:lnTo>
                  <a:lnTo>
                    <a:pt x="1" y="94"/>
                  </a:lnTo>
                  <a:lnTo>
                    <a:pt x="6" y="139"/>
                  </a:lnTo>
                  <a:lnTo>
                    <a:pt x="13" y="183"/>
                  </a:lnTo>
                  <a:lnTo>
                    <a:pt x="21" y="232"/>
                  </a:lnTo>
                  <a:lnTo>
                    <a:pt x="30" y="280"/>
                  </a:lnTo>
                  <a:lnTo>
                    <a:pt x="40" y="329"/>
                  </a:lnTo>
                  <a:lnTo>
                    <a:pt x="51" y="377"/>
                  </a:lnTo>
                  <a:lnTo>
                    <a:pt x="63" y="428"/>
                  </a:lnTo>
                  <a:lnTo>
                    <a:pt x="76" y="479"/>
                  </a:lnTo>
                  <a:lnTo>
                    <a:pt x="90" y="529"/>
                  </a:lnTo>
                  <a:lnTo>
                    <a:pt x="106" y="580"/>
                  </a:lnTo>
                  <a:lnTo>
                    <a:pt x="121" y="629"/>
                  </a:lnTo>
                  <a:lnTo>
                    <a:pt x="137" y="680"/>
                  </a:lnTo>
                  <a:lnTo>
                    <a:pt x="151" y="730"/>
                  </a:lnTo>
                  <a:lnTo>
                    <a:pt x="165" y="780"/>
                  </a:lnTo>
                  <a:lnTo>
                    <a:pt x="165" y="782"/>
                  </a:lnTo>
                  <a:lnTo>
                    <a:pt x="168" y="782"/>
                  </a:lnTo>
                  <a:lnTo>
                    <a:pt x="170" y="782"/>
                  </a:lnTo>
                  <a:lnTo>
                    <a:pt x="170" y="7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27" name="Freeform 96"/>
            <p:cNvSpPr>
              <a:spLocks/>
            </p:cNvSpPr>
            <p:nvPr/>
          </p:nvSpPr>
          <p:spPr bwMode="auto">
            <a:xfrm>
              <a:off x="5190" y="2371"/>
              <a:ext cx="574" cy="498"/>
            </a:xfrm>
            <a:custGeom>
              <a:avLst/>
              <a:gdLst>
                <a:gd name="T0" fmla="*/ 0 w 574"/>
                <a:gd name="T1" fmla="*/ 0 h 498"/>
                <a:gd name="T2" fmla="*/ 3 w 574"/>
                <a:gd name="T3" fmla="*/ 50 h 498"/>
                <a:gd name="T4" fmla="*/ 14 w 574"/>
                <a:gd name="T5" fmla="*/ 96 h 498"/>
                <a:gd name="T6" fmla="*/ 32 w 574"/>
                <a:gd name="T7" fmla="*/ 140 h 498"/>
                <a:gd name="T8" fmla="*/ 54 w 574"/>
                <a:gd name="T9" fmla="*/ 183 h 498"/>
                <a:gd name="T10" fmla="*/ 81 w 574"/>
                <a:gd name="T11" fmla="*/ 224 h 498"/>
                <a:gd name="T12" fmla="*/ 113 w 574"/>
                <a:gd name="T13" fmla="*/ 263 h 498"/>
                <a:gd name="T14" fmla="*/ 146 w 574"/>
                <a:gd name="T15" fmla="*/ 298 h 498"/>
                <a:gd name="T16" fmla="*/ 181 w 574"/>
                <a:gd name="T17" fmla="*/ 331 h 498"/>
                <a:gd name="T18" fmla="*/ 200 w 574"/>
                <a:gd name="T19" fmla="*/ 348 h 498"/>
                <a:gd name="T20" fmla="*/ 221 w 574"/>
                <a:gd name="T21" fmla="*/ 366 h 498"/>
                <a:gd name="T22" fmla="*/ 243 w 574"/>
                <a:gd name="T23" fmla="*/ 383 h 498"/>
                <a:gd name="T24" fmla="*/ 265 w 574"/>
                <a:gd name="T25" fmla="*/ 399 h 498"/>
                <a:gd name="T26" fmla="*/ 288 w 574"/>
                <a:gd name="T27" fmla="*/ 415 h 498"/>
                <a:gd name="T28" fmla="*/ 311 w 574"/>
                <a:gd name="T29" fmla="*/ 429 h 498"/>
                <a:gd name="T30" fmla="*/ 335 w 574"/>
                <a:gd name="T31" fmla="*/ 442 h 498"/>
                <a:gd name="T32" fmla="*/ 359 w 574"/>
                <a:gd name="T33" fmla="*/ 455 h 498"/>
                <a:gd name="T34" fmla="*/ 384 w 574"/>
                <a:gd name="T35" fmla="*/ 464 h 498"/>
                <a:gd name="T36" fmla="*/ 410 w 574"/>
                <a:gd name="T37" fmla="*/ 474 h 498"/>
                <a:gd name="T38" fmla="*/ 437 w 574"/>
                <a:gd name="T39" fmla="*/ 483 h 498"/>
                <a:gd name="T40" fmla="*/ 462 w 574"/>
                <a:gd name="T41" fmla="*/ 490 h 498"/>
                <a:gd name="T42" fmla="*/ 489 w 574"/>
                <a:gd name="T43" fmla="*/ 495 h 498"/>
                <a:gd name="T44" fmla="*/ 516 w 574"/>
                <a:gd name="T45" fmla="*/ 498 h 498"/>
                <a:gd name="T46" fmla="*/ 543 w 574"/>
                <a:gd name="T47" fmla="*/ 498 h 498"/>
                <a:gd name="T48" fmla="*/ 570 w 574"/>
                <a:gd name="T49" fmla="*/ 498 h 498"/>
                <a:gd name="T50" fmla="*/ 574 w 574"/>
                <a:gd name="T51" fmla="*/ 496 h 498"/>
                <a:gd name="T52" fmla="*/ 572 w 574"/>
                <a:gd name="T53" fmla="*/ 491 h 498"/>
                <a:gd name="T54" fmla="*/ 569 w 574"/>
                <a:gd name="T55" fmla="*/ 488 h 498"/>
                <a:gd name="T56" fmla="*/ 564 w 574"/>
                <a:gd name="T57" fmla="*/ 487 h 498"/>
                <a:gd name="T58" fmla="*/ 540 w 574"/>
                <a:gd name="T59" fmla="*/ 485 h 498"/>
                <a:gd name="T60" fmla="*/ 516 w 574"/>
                <a:gd name="T61" fmla="*/ 482 h 498"/>
                <a:gd name="T62" fmla="*/ 493 w 574"/>
                <a:gd name="T63" fmla="*/ 480 h 498"/>
                <a:gd name="T64" fmla="*/ 469 w 574"/>
                <a:gd name="T65" fmla="*/ 477 h 498"/>
                <a:gd name="T66" fmla="*/ 445 w 574"/>
                <a:gd name="T67" fmla="*/ 474 h 498"/>
                <a:gd name="T68" fmla="*/ 421 w 574"/>
                <a:gd name="T69" fmla="*/ 468 h 498"/>
                <a:gd name="T70" fmla="*/ 399 w 574"/>
                <a:gd name="T71" fmla="*/ 461 h 498"/>
                <a:gd name="T72" fmla="*/ 375 w 574"/>
                <a:gd name="T73" fmla="*/ 453 h 498"/>
                <a:gd name="T74" fmla="*/ 351 w 574"/>
                <a:gd name="T75" fmla="*/ 442 h 498"/>
                <a:gd name="T76" fmla="*/ 327 w 574"/>
                <a:gd name="T77" fmla="*/ 429 h 498"/>
                <a:gd name="T78" fmla="*/ 305 w 574"/>
                <a:gd name="T79" fmla="*/ 415 h 498"/>
                <a:gd name="T80" fmla="*/ 283 w 574"/>
                <a:gd name="T81" fmla="*/ 401 h 498"/>
                <a:gd name="T82" fmla="*/ 261 w 574"/>
                <a:gd name="T83" fmla="*/ 385 h 498"/>
                <a:gd name="T84" fmla="*/ 240 w 574"/>
                <a:gd name="T85" fmla="*/ 369 h 498"/>
                <a:gd name="T86" fmla="*/ 218 w 574"/>
                <a:gd name="T87" fmla="*/ 352 h 498"/>
                <a:gd name="T88" fmla="*/ 197 w 574"/>
                <a:gd name="T89" fmla="*/ 336 h 498"/>
                <a:gd name="T90" fmla="*/ 160 w 574"/>
                <a:gd name="T91" fmla="*/ 304 h 498"/>
                <a:gd name="T92" fmla="*/ 125 w 574"/>
                <a:gd name="T93" fmla="*/ 269 h 498"/>
                <a:gd name="T94" fmla="*/ 94 w 574"/>
                <a:gd name="T95" fmla="*/ 231 h 498"/>
                <a:gd name="T96" fmla="*/ 65 w 574"/>
                <a:gd name="T97" fmla="*/ 189 h 498"/>
                <a:gd name="T98" fmla="*/ 40 w 574"/>
                <a:gd name="T99" fmla="*/ 145 h 498"/>
                <a:gd name="T100" fmla="*/ 21 w 574"/>
                <a:gd name="T101" fmla="*/ 101 h 498"/>
                <a:gd name="T102" fmla="*/ 8 w 574"/>
                <a:gd name="T103" fmla="*/ 53 h 498"/>
                <a:gd name="T104" fmla="*/ 3 w 574"/>
                <a:gd name="T105" fmla="*/ 4 h 498"/>
                <a:gd name="T106" fmla="*/ 3 w 574"/>
                <a:gd name="T107" fmla="*/ 2 h 498"/>
                <a:gd name="T108" fmla="*/ 2 w 574"/>
                <a:gd name="T109" fmla="*/ 0 h 498"/>
                <a:gd name="T110" fmla="*/ 0 w 574"/>
                <a:gd name="T111" fmla="*/ 0 h 498"/>
                <a:gd name="T112" fmla="*/ 0 w 574"/>
                <a:gd name="T113" fmla="*/ 0 h 498"/>
                <a:gd name="T114" fmla="*/ 0 w 574"/>
                <a:gd name="T115" fmla="*/ 0 h 49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74"/>
                <a:gd name="T175" fmla="*/ 0 h 498"/>
                <a:gd name="T176" fmla="*/ 574 w 574"/>
                <a:gd name="T177" fmla="*/ 498 h 49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74" h="498">
                  <a:moveTo>
                    <a:pt x="0" y="0"/>
                  </a:moveTo>
                  <a:lnTo>
                    <a:pt x="3" y="50"/>
                  </a:lnTo>
                  <a:lnTo>
                    <a:pt x="14" y="96"/>
                  </a:lnTo>
                  <a:lnTo>
                    <a:pt x="32" y="140"/>
                  </a:lnTo>
                  <a:lnTo>
                    <a:pt x="54" y="183"/>
                  </a:lnTo>
                  <a:lnTo>
                    <a:pt x="81" y="224"/>
                  </a:lnTo>
                  <a:lnTo>
                    <a:pt x="113" y="263"/>
                  </a:lnTo>
                  <a:lnTo>
                    <a:pt x="146" y="298"/>
                  </a:lnTo>
                  <a:lnTo>
                    <a:pt x="181" y="331"/>
                  </a:lnTo>
                  <a:lnTo>
                    <a:pt x="200" y="348"/>
                  </a:lnTo>
                  <a:lnTo>
                    <a:pt x="221" y="366"/>
                  </a:lnTo>
                  <a:lnTo>
                    <a:pt x="243" y="383"/>
                  </a:lnTo>
                  <a:lnTo>
                    <a:pt x="265" y="399"/>
                  </a:lnTo>
                  <a:lnTo>
                    <a:pt x="288" y="415"/>
                  </a:lnTo>
                  <a:lnTo>
                    <a:pt x="311" y="429"/>
                  </a:lnTo>
                  <a:lnTo>
                    <a:pt x="335" y="442"/>
                  </a:lnTo>
                  <a:lnTo>
                    <a:pt x="359" y="455"/>
                  </a:lnTo>
                  <a:lnTo>
                    <a:pt x="384" y="464"/>
                  </a:lnTo>
                  <a:lnTo>
                    <a:pt x="410" y="474"/>
                  </a:lnTo>
                  <a:lnTo>
                    <a:pt x="437" y="483"/>
                  </a:lnTo>
                  <a:lnTo>
                    <a:pt x="462" y="490"/>
                  </a:lnTo>
                  <a:lnTo>
                    <a:pt x="489" y="495"/>
                  </a:lnTo>
                  <a:lnTo>
                    <a:pt x="516" y="498"/>
                  </a:lnTo>
                  <a:lnTo>
                    <a:pt x="543" y="498"/>
                  </a:lnTo>
                  <a:lnTo>
                    <a:pt x="570" y="498"/>
                  </a:lnTo>
                  <a:lnTo>
                    <a:pt x="574" y="496"/>
                  </a:lnTo>
                  <a:lnTo>
                    <a:pt x="572" y="491"/>
                  </a:lnTo>
                  <a:lnTo>
                    <a:pt x="569" y="488"/>
                  </a:lnTo>
                  <a:lnTo>
                    <a:pt x="564" y="487"/>
                  </a:lnTo>
                  <a:lnTo>
                    <a:pt x="540" y="485"/>
                  </a:lnTo>
                  <a:lnTo>
                    <a:pt x="516" y="482"/>
                  </a:lnTo>
                  <a:lnTo>
                    <a:pt x="493" y="480"/>
                  </a:lnTo>
                  <a:lnTo>
                    <a:pt x="469" y="477"/>
                  </a:lnTo>
                  <a:lnTo>
                    <a:pt x="445" y="474"/>
                  </a:lnTo>
                  <a:lnTo>
                    <a:pt x="421" y="468"/>
                  </a:lnTo>
                  <a:lnTo>
                    <a:pt x="399" y="461"/>
                  </a:lnTo>
                  <a:lnTo>
                    <a:pt x="375" y="453"/>
                  </a:lnTo>
                  <a:lnTo>
                    <a:pt x="351" y="442"/>
                  </a:lnTo>
                  <a:lnTo>
                    <a:pt x="327" y="429"/>
                  </a:lnTo>
                  <a:lnTo>
                    <a:pt x="305" y="415"/>
                  </a:lnTo>
                  <a:lnTo>
                    <a:pt x="283" y="401"/>
                  </a:lnTo>
                  <a:lnTo>
                    <a:pt x="261" y="385"/>
                  </a:lnTo>
                  <a:lnTo>
                    <a:pt x="240" y="369"/>
                  </a:lnTo>
                  <a:lnTo>
                    <a:pt x="218" y="352"/>
                  </a:lnTo>
                  <a:lnTo>
                    <a:pt x="197" y="336"/>
                  </a:lnTo>
                  <a:lnTo>
                    <a:pt x="160" y="304"/>
                  </a:lnTo>
                  <a:lnTo>
                    <a:pt x="125" y="269"/>
                  </a:lnTo>
                  <a:lnTo>
                    <a:pt x="94" y="231"/>
                  </a:lnTo>
                  <a:lnTo>
                    <a:pt x="65" y="189"/>
                  </a:lnTo>
                  <a:lnTo>
                    <a:pt x="40" y="145"/>
                  </a:lnTo>
                  <a:lnTo>
                    <a:pt x="21" y="101"/>
                  </a:lnTo>
                  <a:lnTo>
                    <a:pt x="8" y="53"/>
                  </a:lnTo>
                  <a:lnTo>
                    <a:pt x="3" y="4"/>
                  </a:lnTo>
                  <a:lnTo>
                    <a:pt x="3" y="2"/>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28" name="Freeform 97"/>
            <p:cNvSpPr>
              <a:spLocks/>
            </p:cNvSpPr>
            <p:nvPr/>
          </p:nvSpPr>
          <p:spPr bwMode="auto">
            <a:xfrm>
              <a:off x="5673" y="2354"/>
              <a:ext cx="89" cy="519"/>
            </a:xfrm>
            <a:custGeom>
              <a:avLst/>
              <a:gdLst>
                <a:gd name="T0" fmla="*/ 0 w 89"/>
                <a:gd name="T1" fmla="*/ 2 h 519"/>
                <a:gd name="T2" fmla="*/ 8 w 89"/>
                <a:gd name="T3" fmla="*/ 17 h 519"/>
                <a:gd name="T4" fmla="*/ 14 w 89"/>
                <a:gd name="T5" fmla="*/ 32 h 519"/>
                <a:gd name="T6" fmla="*/ 22 w 89"/>
                <a:gd name="T7" fmla="*/ 46 h 519"/>
                <a:gd name="T8" fmla="*/ 30 w 89"/>
                <a:gd name="T9" fmla="*/ 62 h 519"/>
                <a:gd name="T10" fmla="*/ 37 w 89"/>
                <a:gd name="T11" fmla="*/ 76 h 519"/>
                <a:gd name="T12" fmla="*/ 43 w 89"/>
                <a:gd name="T13" fmla="*/ 92 h 519"/>
                <a:gd name="T14" fmla="*/ 49 w 89"/>
                <a:gd name="T15" fmla="*/ 108 h 519"/>
                <a:gd name="T16" fmla="*/ 54 w 89"/>
                <a:gd name="T17" fmla="*/ 124 h 519"/>
                <a:gd name="T18" fmla="*/ 62 w 89"/>
                <a:gd name="T19" fmla="*/ 156 h 519"/>
                <a:gd name="T20" fmla="*/ 68 w 89"/>
                <a:gd name="T21" fmla="*/ 186 h 519"/>
                <a:gd name="T22" fmla="*/ 75 w 89"/>
                <a:gd name="T23" fmla="*/ 218 h 519"/>
                <a:gd name="T24" fmla="*/ 78 w 89"/>
                <a:gd name="T25" fmla="*/ 249 h 519"/>
                <a:gd name="T26" fmla="*/ 79 w 89"/>
                <a:gd name="T27" fmla="*/ 315 h 519"/>
                <a:gd name="T28" fmla="*/ 76 w 89"/>
                <a:gd name="T29" fmla="*/ 380 h 519"/>
                <a:gd name="T30" fmla="*/ 70 w 89"/>
                <a:gd name="T31" fmla="*/ 446 h 519"/>
                <a:gd name="T32" fmla="*/ 67 w 89"/>
                <a:gd name="T33" fmla="*/ 512 h 519"/>
                <a:gd name="T34" fmla="*/ 68 w 89"/>
                <a:gd name="T35" fmla="*/ 515 h 519"/>
                <a:gd name="T36" fmla="*/ 70 w 89"/>
                <a:gd name="T37" fmla="*/ 518 h 519"/>
                <a:gd name="T38" fmla="*/ 73 w 89"/>
                <a:gd name="T39" fmla="*/ 519 h 519"/>
                <a:gd name="T40" fmla="*/ 75 w 89"/>
                <a:gd name="T41" fmla="*/ 518 h 519"/>
                <a:gd name="T42" fmla="*/ 83 w 89"/>
                <a:gd name="T43" fmla="*/ 448 h 519"/>
                <a:gd name="T44" fmla="*/ 87 w 89"/>
                <a:gd name="T45" fmla="*/ 378 h 519"/>
                <a:gd name="T46" fmla="*/ 89 w 89"/>
                <a:gd name="T47" fmla="*/ 308 h 519"/>
                <a:gd name="T48" fmla="*/ 84 w 89"/>
                <a:gd name="T49" fmla="*/ 238 h 519"/>
                <a:gd name="T50" fmla="*/ 79 w 89"/>
                <a:gd name="T51" fmla="*/ 205 h 519"/>
                <a:gd name="T52" fmla="*/ 73 w 89"/>
                <a:gd name="T53" fmla="*/ 173 h 519"/>
                <a:gd name="T54" fmla="*/ 65 w 89"/>
                <a:gd name="T55" fmla="*/ 141 h 519"/>
                <a:gd name="T56" fmla="*/ 56 w 89"/>
                <a:gd name="T57" fmla="*/ 110 h 519"/>
                <a:gd name="T58" fmla="*/ 51 w 89"/>
                <a:gd name="T59" fmla="*/ 95 h 519"/>
                <a:gd name="T60" fmla="*/ 44 w 89"/>
                <a:gd name="T61" fmla="*/ 81 h 519"/>
                <a:gd name="T62" fmla="*/ 38 w 89"/>
                <a:gd name="T63" fmla="*/ 67 h 519"/>
                <a:gd name="T64" fmla="*/ 32 w 89"/>
                <a:gd name="T65" fmla="*/ 54 h 519"/>
                <a:gd name="T66" fmla="*/ 24 w 89"/>
                <a:gd name="T67" fmla="*/ 41 h 519"/>
                <a:gd name="T68" fmla="*/ 16 w 89"/>
                <a:gd name="T69" fmla="*/ 27 h 519"/>
                <a:gd name="T70" fmla="*/ 10 w 89"/>
                <a:gd name="T71" fmla="*/ 14 h 519"/>
                <a:gd name="T72" fmla="*/ 2 w 89"/>
                <a:gd name="T73" fmla="*/ 2 h 519"/>
                <a:gd name="T74" fmla="*/ 0 w 89"/>
                <a:gd name="T75" fmla="*/ 0 h 519"/>
                <a:gd name="T76" fmla="*/ 0 w 89"/>
                <a:gd name="T77" fmla="*/ 0 h 519"/>
                <a:gd name="T78" fmla="*/ 0 w 89"/>
                <a:gd name="T79" fmla="*/ 0 h 519"/>
                <a:gd name="T80" fmla="*/ 0 w 89"/>
                <a:gd name="T81" fmla="*/ 2 h 519"/>
                <a:gd name="T82" fmla="*/ 0 w 89"/>
                <a:gd name="T83" fmla="*/ 2 h 5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9"/>
                <a:gd name="T127" fmla="*/ 0 h 519"/>
                <a:gd name="T128" fmla="*/ 89 w 89"/>
                <a:gd name="T129" fmla="*/ 519 h 5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9" h="519">
                  <a:moveTo>
                    <a:pt x="0" y="2"/>
                  </a:moveTo>
                  <a:lnTo>
                    <a:pt x="8" y="17"/>
                  </a:lnTo>
                  <a:lnTo>
                    <a:pt x="14" y="32"/>
                  </a:lnTo>
                  <a:lnTo>
                    <a:pt x="22" y="46"/>
                  </a:lnTo>
                  <a:lnTo>
                    <a:pt x="30" y="62"/>
                  </a:lnTo>
                  <a:lnTo>
                    <a:pt x="37" y="76"/>
                  </a:lnTo>
                  <a:lnTo>
                    <a:pt x="43" y="92"/>
                  </a:lnTo>
                  <a:lnTo>
                    <a:pt x="49" y="108"/>
                  </a:lnTo>
                  <a:lnTo>
                    <a:pt x="54" y="124"/>
                  </a:lnTo>
                  <a:lnTo>
                    <a:pt x="62" y="156"/>
                  </a:lnTo>
                  <a:lnTo>
                    <a:pt x="68" y="186"/>
                  </a:lnTo>
                  <a:lnTo>
                    <a:pt x="75" y="218"/>
                  </a:lnTo>
                  <a:lnTo>
                    <a:pt x="78" y="249"/>
                  </a:lnTo>
                  <a:lnTo>
                    <a:pt x="79" y="315"/>
                  </a:lnTo>
                  <a:lnTo>
                    <a:pt x="76" y="380"/>
                  </a:lnTo>
                  <a:lnTo>
                    <a:pt x="70" y="446"/>
                  </a:lnTo>
                  <a:lnTo>
                    <a:pt x="67" y="512"/>
                  </a:lnTo>
                  <a:lnTo>
                    <a:pt x="68" y="515"/>
                  </a:lnTo>
                  <a:lnTo>
                    <a:pt x="70" y="518"/>
                  </a:lnTo>
                  <a:lnTo>
                    <a:pt x="73" y="519"/>
                  </a:lnTo>
                  <a:lnTo>
                    <a:pt x="75" y="518"/>
                  </a:lnTo>
                  <a:lnTo>
                    <a:pt x="83" y="448"/>
                  </a:lnTo>
                  <a:lnTo>
                    <a:pt x="87" y="378"/>
                  </a:lnTo>
                  <a:lnTo>
                    <a:pt x="89" y="308"/>
                  </a:lnTo>
                  <a:lnTo>
                    <a:pt x="84" y="238"/>
                  </a:lnTo>
                  <a:lnTo>
                    <a:pt x="79" y="205"/>
                  </a:lnTo>
                  <a:lnTo>
                    <a:pt x="73" y="173"/>
                  </a:lnTo>
                  <a:lnTo>
                    <a:pt x="65" y="141"/>
                  </a:lnTo>
                  <a:lnTo>
                    <a:pt x="56" y="110"/>
                  </a:lnTo>
                  <a:lnTo>
                    <a:pt x="51" y="95"/>
                  </a:lnTo>
                  <a:lnTo>
                    <a:pt x="44" y="81"/>
                  </a:lnTo>
                  <a:lnTo>
                    <a:pt x="38" y="67"/>
                  </a:lnTo>
                  <a:lnTo>
                    <a:pt x="32" y="54"/>
                  </a:lnTo>
                  <a:lnTo>
                    <a:pt x="24" y="41"/>
                  </a:lnTo>
                  <a:lnTo>
                    <a:pt x="16" y="27"/>
                  </a:lnTo>
                  <a:lnTo>
                    <a:pt x="10" y="14"/>
                  </a:lnTo>
                  <a:lnTo>
                    <a:pt x="2" y="2"/>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29" name="Freeform 98"/>
            <p:cNvSpPr>
              <a:spLocks/>
            </p:cNvSpPr>
            <p:nvPr/>
          </p:nvSpPr>
          <p:spPr bwMode="auto">
            <a:xfrm>
              <a:off x="4879" y="2411"/>
              <a:ext cx="287" cy="302"/>
            </a:xfrm>
            <a:custGeom>
              <a:avLst/>
              <a:gdLst>
                <a:gd name="T0" fmla="*/ 0 w 287"/>
                <a:gd name="T1" fmla="*/ 302 h 302"/>
                <a:gd name="T2" fmla="*/ 14 w 287"/>
                <a:gd name="T3" fmla="*/ 300 h 302"/>
                <a:gd name="T4" fmla="*/ 27 w 287"/>
                <a:gd name="T5" fmla="*/ 299 h 302"/>
                <a:gd name="T6" fmla="*/ 41 w 287"/>
                <a:gd name="T7" fmla="*/ 297 h 302"/>
                <a:gd name="T8" fmla="*/ 54 w 287"/>
                <a:gd name="T9" fmla="*/ 296 h 302"/>
                <a:gd name="T10" fmla="*/ 68 w 287"/>
                <a:gd name="T11" fmla="*/ 292 h 302"/>
                <a:gd name="T12" fmla="*/ 81 w 287"/>
                <a:gd name="T13" fmla="*/ 291 h 302"/>
                <a:gd name="T14" fmla="*/ 95 w 287"/>
                <a:gd name="T15" fmla="*/ 286 h 302"/>
                <a:gd name="T16" fmla="*/ 108 w 287"/>
                <a:gd name="T17" fmla="*/ 281 h 302"/>
                <a:gd name="T18" fmla="*/ 120 w 287"/>
                <a:gd name="T19" fmla="*/ 275 h 302"/>
                <a:gd name="T20" fmla="*/ 131 w 287"/>
                <a:gd name="T21" fmla="*/ 269 h 302"/>
                <a:gd name="T22" fmla="*/ 143 w 287"/>
                <a:gd name="T23" fmla="*/ 261 h 302"/>
                <a:gd name="T24" fmla="*/ 154 w 287"/>
                <a:gd name="T25" fmla="*/ 253 h 302"/>
                <a:gd name="T26" fmla="*/ 163 w 287"/>
                <a:gd name="T27" fmla="*/ 245 h 302"/>
                <a:gd name="T28" fmla="*/ 174 w 287"/>
                <a:gd name="T29" fmla="*/ 235 h 302"/>
                <a:gd name="T30" fmla="*/ 184 w 287"/>
                <a:gd name="T31" fmla="*/ 226 h 302"/>
                <a:gd name="T32" fmla="*/ 193 w 287"/>
                <a:gd name="T33" fmla="*/ 216 h 302"/>
                <a:gd name="T34" fmla="*/ 211 w 287"/>
                <a:gd name="T35" fmla="*/ 196 h 302"/>
                <a:gd name="T36" fmla="*/ 228 w 287"/>
                <a:gd name="T37" fmla="*/ 172 h 302"/>
                <a:gd name="T38" fmla="*/ 244 w 287"/>
                <a:gd name="T39" fmla="*/ 146 h 302"/>
                <a:gd name="T40" fmla="*/ 260 w 287"/>
                <a:gd name="T41" fmla="*/ 118 h 302"/>
                <a:gd name="T42" fmla="*/ 271 w 287"/>
                <a:gd name="T43" fmla="*/ 89 h 302"/>
                <a:gd name="T44" fmla="*/ 281 w 287"/>
                <a:gd name="T45" fmla="*/ 61 h 302"/>
                <a:gd name="T46" fmla="*/ 286 w 287"/>
                <a:gd name="T47" fmla="*/ 32 h 302"/>
                <a:gd name="T48" fmla="*/ 287 w 287"/>
                <a:gd name="T49" fmla="*/ 5 h 302"/>
                <a:gd name="T50" fmla="*/ 286 w 287"/>
                <a:gd name="T51" fmla="*/ 0 h 302"/>
                <a:gd name="T52" fmla="*/ 282 w 287"/>
                <a:gd name="T53" fmla="*/ 0 h 302"/>
                <a:gd name="T54" fmla="*/ 278 w 287"/>
                <a:gd name="T55" fmla="*/ 2 h 302"/>
                <a:gd name="T56" fmla="*/ 274 w 287"/>
                <a:gd name="T57" fmla="*/ 6 h 302"/>
                <a:gd name="T58" fmla="*/ 266 w 287"/>
                <a:gd name="T59" fmla="*/ 26 h 302"/>
                <a:gd name="T60" fmla="*/ 260 w 287"/>
                <a:gd name="T61" fmla="*/ 46 h 302"/>
                <a:gd name="T62" fmla="*/ 254 w 287"/>
                <a:gd name="T63" fmla="*/ 67 h 302"/>
                <a:gd name="T64" fmla="*/ 249 w 287"/>
                <a:gd name="T65" fmla="*/ 88 h 302"/>
                <a:gd name="T66" fmla="*/ 244 w 287"/>
                <a:gd name="T67" fmla="*/ 102 h 302"/>
                <a:gd name="T68" fmla="*/ 238 w 287"/>
                <a:gd name="T69" fmla="*/ 116 h 302"/>
                <a:gd name="T70" fmla="*/ 232 w 287"/>
                <a:gd name="T71" fmla="*/ 129 h 302"/>
                <a:gd name="T72" fmla="*/ 225 w 287"/>
                <a:gd name="T73" fmla="*/ 142 h 302"/>
                <a:gd name="T74" fmla="*/ 219 w 287"/>
                <a:gd name="T75" fmla="*/ 156 h 302"/>
                <a:gd name="T76" fmla="*/ 211 w 287"/>
                <a:gd name="T77" fmla="*/ 169 h 302"/>
                <a:gd name="T78" fmla="*/ 201 w 287"/>
                <a:gd name="T79" fmla="*/ 180 h 302"/>
                <a:gd name="T80" fmla="*/ 193 w 287"/>
                <a:gd name="T81" fmla="*/ 192 h 302"/>
                <a:gd name="T82" fmla="*/ 174 w 287"/>
                <a:gd name="T83" fmla="*/ 216 h 302"/>
                <a:gd name="T84" fmla="*/ 152 w 287"/>
                <a:gd name="T85" fmla="*/ 235 h 302"/>
                <a:gd name="T86" fmla="*/ 131 w 287"/>
                <a:gd name="T87" fmla="*/ 251 h 302"/>
                <a:gd name="T88" fmla="*/ 108 w 287"/>
                <a:gd name="T89" fmla="*/ 264 h 302"/>
                <a:gd name="T90" fmla="*/ 82 w 287"/>
                <a:gd name="T91" fmla="*/ 275 h 302"/>
                <a:gd name="T92" fmla="*/ 57 w 287"/>
                <a:gd name="T93" fmla="*/ 283 h 302"/>
                <a:gd name="T94" fmla="*/ 30 w 287"/>
                <a:gd name="T95" fmla="*/ 291 h 302"/>
                <a:gd name="T96" fmla="*/ 1 w 287"/>
                <a:gd name="T97" fmla="*/ 297 h 302"/>
                <a:gd name="T98" fmla="*/ 0 w 287"/>
                <a:gd name="T99" fmla="*/ 299 h 302"/>
                <a:gd name="T100" fmla="*/ 0 w 287"/>
                <a:gd name="T101" fmla="*/ 300 h 302"/>
                <a:gd name="T102" fmla="*/ 0 w 287"/>
                <a:gd name="T103" fmla="*/ 302 h 302"/>
                <a:gd name="T104" fmla="*/ 0 w 287"/>
                <a:gd name="T105" fmla="*/ 302 h 302"/>
                <a:gd name="T106" fmla="*/ 0 w 287"/>
                <a:gd name="T107" fmla="*/ 302 h 3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87"/>
                <a:gd name="T163" fmla="*/ 0 h 302"/>
                <a:gd name="T164" fmla="*/ 287 w 287"/>
                <a:gd name="T165" fmla="*/ 302 h 3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87" h="302">
                  <a:moveTo>
                    <a:pt x="0" y="302"/>
                  </a:moveTo>
                  <a:lnTo>
                    <a:pt x="14" y="300"/>
                  </a:lnTo>
                  <a:lnTo>
                    <a:pt x="27" y="299"/>
                  </a:lnTo>
                  <a:lnTo>
                    <a:pt x="41" y="297"/>
                  </a:lnTo>
                  <a:lnTo>
                    <a:pt x="54" y="296"/>
                  </a:lnTo>
                  <a:lnTo>
                    <a:pt x="68" y="292"/>
                  </a:lnTo>
                  <a:lnTo>
                    <a:pt x="81" y="291"/>
                  </a:lnTo>
                  <a:lnTo>
                    <a:pt x="95" y="286"/>
                  </a:lnTo>
                  <a:lnTo>
                    <a:pt x="108" y="281"/>
                  </a:lnTo>
                  <a:lnTo>
                    <a:pt x="120" y="275"/>
                  </a:lnTo>
                  <a:lnTo>
                    <a:pt x="131" y="269"/>
                  </a:lnTo>
                  <a:lnTo>
                    <a:pt x="143" y="261"/>
                  </a:lnTo>
                  <a:lnTo>
                    <a:pt x="154" y="253"/>
                  </a:lnTo>
                  <a:lnTo>
                    <a:pt x="163" y="245"/>
                  </a:lnTo>
                  <a:lnTo>
                    <a:pt x="174" y="235"/>
                  </a:lnTo>
                  <a:lnTo>
                    <a:pt x="184" y="226"/>
                  </a:lnTo>
                  <a:lnTo>
                    <a:pt x="193" y="216"/>
                  </a:lnTo>
                  <a:lnTo>
                    <a:pt x="211" y="196"/>
                  </a:lnTo>
                  <a:lnTo>
                    <a:pt x="228" y="172"/>
                  </a:lnTo>
                  <a:lnTo>
                    <a:pt x="244" y="146"/>
                  </a:lnTo>
                  <a:lnTo>
                    <a:pt x="260" y="118"/>
                  </a:lnTo>
                  <a:lnTo>
                    <a:pt x="271" y="89"/>
                  </a:lnTo>
                  <a:lnTo>
                    <a:pt x="281" y="61"/>
                  </a:lnTo>
                  <a:lnTo>
                    <a:pt x="286" y="32"/>
                  </a:lnTo>
                  <a:lnTo>
                    <a:pt x="287" y="5"/>
                  </a:lnTo>
                  <a:lnTo>
                    <a:pt x="286" y="0"/>
                  </a:lnTo>
                  <a:lnTo>
                    <a:pt x="282" y="0"/>
                  </a:lnTo>
                  <a:lnTo>
                    <a:pt x="278" y="2"/>
                  </a:lnTo>
                  <a:lnTo>
                    <a:pt x="274" y="6"/>
                  </a:lnTo>
                  <a:lnTo>
                    <a:pt x="266" y="26"/>
                  </a:lnTo>
                  <a:lnTo>
                    <a:pt x="260" y="46"/>
                  </a:lnTo>
                  <a:lnTo>
                    <a:pt x="254" y="67"/>
                  </a:lnTo>
                  <a:lnTo>
                    <a:pt x="249" y="88"/>
                  </a:lnTo>
                  <a:lnTo>
                    <a:pt x="244" y="102"/>
                  </a:lnTo>
                  <a:lnTo>
                    <a:pt x="238" y="116"/>
                  </a:lnTo>
                  <a:lnTo>
                    <a:pt x="232" y="129"/>
                  </a:lnTo>
                  <a:lnTo>
                    <a:pt x="225" y="142"/>
                  </a:lnTo>
                  <a:lnTo>
                    <a:pt x="219" y="156"/>
                  </a:lnTo>
                  <a:lnTo>
                    <a:pt x="211" y="169"/>
                  </a:lnTo>
                  <a:lnTo>
                    <a:pt x="201" y="180"/>
                  </a:lnTo>
                  <a:lnTo>
                    <a:pt x="193" y="192"/>
                  </a:lnTo>
                  <a:lnTo>
                    <a:pt x="174" y="216"/>
                  </a:lnTo>
                  <a:lnTo>
                    <a:pt x="152" y="235"/>
                  </a:lnTo>
                  <a:lnTo>
                    <a:pt x="131" y="251"/>
                  </a:lnTo>
                  <a:lnTo>
                    <a:pt x="108" y="264"/>
                  </a:lnTo>
                  <a:lnTo>
                    <a:pt x="82" y="275"/>
                  </a:lnTo>
                  <a:lnTo>
                    <a:pt x="57" y="283"/>
                  </a:lnTo>
                  <a:lnTo>
                    <a:pt x="30" y="291"/>
                  </a:lnTo>
                  <a:lnTo>
                    <a:pt x="1" y="297"/>
                  </a:lnTo>
                  <a:lnTo>
                    <a:pt x="0" y="299"/>
                  </a:lnTo>
                  <a:lnTo>
                    <a:pt x="0" y="300"/>
                  </a:lnTo>
                  <a:lnTo>
                    <a:pt x="0"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30" name="Freeform 99"/>
            <p:cNvSpPr>
              <a:spLocks/>
            </p:cNvSpPr>
            <p:nvPr/>
          </p:nvSpPr>
          <p:spPr bwMode="auto">
            <a:xfrm>
              <a:off x="4132" y="1701"/>
              <a:ext cx="659" cy="230"/>
            </a:xfrm>
            <a:custGeom>
              <a:avLst/>
              <a:gdLst>
                <a:gd name="T0" fmla="*/ 588 w 659"/>
                <a:gd name="T1" fmla="*/ 197 h 230"/>
                <a:gd name="T2" fmla="*/ 602 w 659"/>
                <a:gd name="T3" fmla="*/ 219 h 230"/>
                <a:gd name="T4" fmla="*/ 624 w 659"/>
                <a:gd name="T5" fmla="*/ 230 h 230"/>
                <a:gd name="T6" fmla="*/ 646 w 659"/>
                <a:gd name="T7" fmla="*/ 226 h 230"/>
                <a:gd name="T8" fmla="*/ 659 w 659"/>
                <a:gd name="T9" fmla="*/ 197 h 230"/>
                <a:gd name="T10" fmla="*/ 643 w 659"/>
                <a:gd name="T11" fmla="*/ 159 h 230"/>
                <a:gd name="T12" fmla="*/ 608 w 659"/>
                <a:gd name="T13" fmla="*/ 125 h 230"/>
                <a:gd name="T14" fmla="*/ 570 w 659"/>
                <a:gd name="T15" fmla="*/ 100 h 230"/>
                <a:gd name="T16" fmla="*/ 540 w 659"/>
                <a:gd name="T17" fmla="*/ 87 h 230"/>
                <a:gd name="T18" fmla="*/ 507 w 659"/>
                <a:gd name="T19" fmla="*/ 79 h 230"/>
                <a:gd name="T20" fmla="*/ 472 w 659"/>
                <a:gd name="T21" fmla="*/ 75 h 230"/>
                <a:gd name="T22" fmla="*/ 438 w 659"/>
                <a:gd name="T23" fmla="*/ 71 h 230"/>
                <a:gd name="T24" fmla="*/ 403 w 659"/>
                <a:gd name="T25" fmla="*/ 71 h 230"/>
                <a:gd name="T26" fmla="*/ 368 w 659"/>
                <a:gd name="T27" fmla="*/ 73 h 230"/>
                <a:gd name="T28" fmla="*/ 333 w 659"/>
                <a:gd name="T29" fmla="*/ 75 h 230"/>
                <a:gd name="T30" fmla="*/ 300 w 659"/>
                <a:gd name="T31" fmla="*/ 76 h 230"/>
                <a:gd name="T32" fmla="*/ 264 w 659"/>
                <a:gd name="T33" fmla="*/ 76 h 230"/>
                <a:gd name="T34" fmla="*/ 225 w 659"/>
                <a:gd name="T35" fmla="*/ 73 h 230"/>
                <a:gd name="T36" fmla="*/ 190 w 659"/>
                <a:gd name="T37" fmla="*/ 68 h 230"/>
                <a:gd name="T38" fmla="*/ 156 w 659"/>
                <a:gd name="T39" fmla="*/ 60 h 230"/>
                <a:gd name="T40" fmla="*/ 121 w 659"/>
                <a:gd name="T41" fmla="*/ 51 h 230"/>
                <a:gd name="T42" fmla="*/ 87 w 659"/>
                <a:gd name="T43" fmla="*/ 38 h 230"/>
                <a:gd name="T44" fmla="*/ 54 w 659"/>
                <a:gd name="T45" fmla="*/ 24 h 230"/>
                <a:gd name="T46" fmla="*/ 20 w 659"/>
                <a:gd name="T47" fmla="*/ 8 h 230"/>
                <a:gd name="T48" fmla="*/ 1 w 659"/>
                <a:gd name="T49" fmla="*/ 0 h 230"/>
                <a:gd name="T50" fmla="*/ 0 w 659"/>
                <a:gd name="T51" fmla="*/ 5 h 230"/>
                <a:gd name="T52" fmla="*/ 20 w 659"/>
                <a:gd name="T53" fmla="*/ 16 h 230"/>
                <a:gd name="T54" fmla="*/ 62 w 659"/>
                <a:gd name="T55" fmla="*/ 37 h 230"/>
                <a:gd name="T56" fmla="*/ 103 w 659"/>
                <a:gd name="T57" fmla="*/ 52 h 230"/>
                <a:gd name="T58" fmla="*/ 144 w 659"/>
                <a:gd name="T59" fmla="*/ 65 h 230"/>
                <a:gd name="T60" fmla="*/ 187 w 659"/>
                <a:gd name="T61" fmla="*/ 75 h 230"/>
                <a:gd name="T62" fmla="*/ 232 w 659"/>
                <a:gd name="T63" fmla="*/ 81 h 230"/>
                <a:gd name="T64" fmla="*/ 276 w 659"/>
                <a:gd name="T65" fmla="*/ 84 h 230"/>
                <a:gd name="T66" fmla="*/ 321 w 659"/>
                <a:gd name="T67" fmla="*/ 86 h 230"/>
                <a:gd name="T68" fmla="*/ 372 w 659"/>
                <a:gd name="T69" fmla="*/ 86 h 230"/>
                <a:gd name="T70" fmla="*/ 426 w 659"/>
                <a:gd name="T71" fmla="*/ 86 h 230"/>
                <a:gd name="T72" fmla="*/ 481 w 659"/>
                <a:gd name="T73" fmla="*/ 91 h 230"/>
                <a:gd name="T74" fmla="*/ 534 w 659"/>
                <a:gd name="T75" fmla="*/ 103 h 230"/>
                <a:gd name="T76" fmla="*/ 569 w 659"/>
                <a:gd name="T77" fmla="*/ 118 h 230"/>
                <a:gd name="T78" fmla="*/ 588 w 659"/>
                <a:gd name="T79" fmla="*/ 129 h 230"/>
                <a:gd name="T80" fmla="*/ 605 w 659"/>
                <a:gd name="T81" fmla="*/ 141 h 230"/>
                <a:gd name="T82" fmla="*/ 619 w 659"/>
                <a:gd name="T83" fmla="*/ 157 h 230"/>
                <a:gd name="T84" fmla="*/ 632 w 659"/>
                <a:gd name="T85" fmla="*/ 172 h 230"/>
                <a:gd name="T86" fmla="*/ 639 w 659"/>
                <a:gd name="T87" fmla="*/ 186 h 230"/>
                <a:gd name="T88" fmla="*/ 643 w 659"/>
                <a:gd name="T89" fmla="*/ 208 h 230"/>
                <a:gd name="T90" fmla="*/ 621 w 659"/>
                <a:gd name="T91" fmla="*/ 216 h 230"/>
                <a:gd name="T92" fmla="*/ 599 w 659"/>
                <a:gd name="T93" fmla="*/ 205 h 230"/>
                <a:gd name="T94" fmla="*/ 591 w 659"/>
                <a:gd name="T95" fmla="*/ 192 h 230"/>
                <a:gd name="T96" fmla="*/ 589 w 659"/>
                <a:gd name="T97" fmla="*/ 181 h 230"/>
                <a:gd name="T98" fmla="*/ 586 w 659"/>
                <a:gd name="T99" fmla="*/ 184 h 230"/>
                <a:gd name="T100" fmla="*/ 586 w 659"/>
                <a:gd name="T101" fmla="*/ 186 h 23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59"/>
                <a:gd name="T154" fmla="*/ 0 h 230"/>
                <a:gd name="T155" fmla="*/ 659 w 659"/>
                <a:gd name="T156" fmla="*/ 230 h 23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59" h="230">
                  <a:moveTo>
                    <a:pt x="586" y="186"/>
                  </a:moveTo>
                  <a:lnTo>
                    <a:pt x="588" y="197"/>
                  </a:lnTo>
                  <a:lnTo>
                    <a:pt x="594" y="208"/>
                  </a:lnTo>
                  <a:lnTo>
                    <a:pt x="602" y="219"/>
                  </a:lnTo>
                  <a:lnTo>
                    <a:pt x="613" y="226"/>
                  </a:lnTo>
                  <a:lnTo>
                    <a:pt x="624" y="230"/>
                  </a:lnTo>
                  <a:lnTo>
                    <a:pt x="635" y="230"/>
                  </a:lnTo>
                  <a:lnTo>
                    <a:pt x="646" y="226"/>
                  </a:lnTo>
                  <a:lnTo>
                    <a:pt x="654" y="214"/>
                  </a:lnTo>
                  <a:lnTo>
                    <a:pt x="659" y="197"/>
                  </a:lnTo>
                  <a:lnTo>
                    <a:pt x="654" y="178"/>
                  </a:lnTo>
                  <a:lnTo>
                    <a:pt x="643" y="159"/>
                  </a:lnTo>
                  <a:lnTo>
                    <a:pt x="627" y="141"/>
                  </a:lnTo>
                  <a:lnTo>
                    <a:pt x="608" y="125"/>
                  </a:lnTo>
                  <a:lnTo>
                    <a:pt x="588" y="111"/>
                  </a:lnTo>
                  <a:lnTo>
                    <a:pt x="570" y="100"/>
                  </a:lnTo>
                  <a:lnTo>
                    <a:pt x="556" y="94"/>
                  </a:lnTo>
                  <a:lnTo>
                    <a:pt x="540" y="87"/>
                  </a:lnTo>
                  <a:lnTo>
                    <a:pt x="523" y="83"/>
                  </a:lnTo>
                  <a:lnTo>
                    <a:pt x="507" y="79"/>
                  </a:lnTo>
                  <a:lnTo>
                    <a:pt x="489" y="76"/>
                  </a:lnTo>
                  <a:lnTo>
                    <a:pt x="472" y="75"/>
                  </a:lnTo>
                  <a:lnTo>
                    <a:pt x="456" y="73"/>
                  </a:lnTo>
                  <a:lnTo>
                    <a:pt x="438" y="71"/>
                  </a:lnTo>
                  <a:lnTo>
                    <a:pt x="421" y="71"/>
                  </a:lnTo>
                  <a:lnTo>
                    <a:pt x="403" y="71"/>
                  </a:lnTo>
                  <a:lnTo>
                    <a:pt x="386" y="73"/>
                  </a:lnTo>
                  <a:lnTo>
                    <a:pt x="368" y="73"/>
                  </a:lnTo>
                  <a:lnTo>
                    <a:pt x="351" y="73"/>
                  </a:lnTo>
                  <a:lnTo>
                    <a:pt x="333" y="75"/>
                  </a:lnTo>
                  <a:lnTo>
                    <a:pt x="316" y="75"/>
                  </a:lnTo>
                  <a:lnTo>
                    <a:pt x="300" y="76"/>
                  </a:lnTo>
                  <a:lnTo>
                    <a:pt x="283" y="76"/>
                  </a:lnTo>
                  <a:lnTo>
                    <a:pt x="264" y="76"/>
                  </a:lnTo>
                  <a:lnTo>
                    <a:pt x="244" y="75"/>
                  </a:lnTo>
                  <a:lnTo>
                    <a:pt x="225" y="73"/>
                  </a:lnTo>
                  <a:lnTo>
                    <a:pt x="208" y="71"/>
                  </a:lnTo>
                  <a:lnTo>
                    <a:pt x="190" y="68"/>
                  </a:lnTo>
                  <a:lnTo>
                    <a:pt x="173" y="65"/>
                  </a:lnTo>
                  <a:lnTo>
                    <a:pt x="156" y="60"/>
                  </a:lnTo>
                  <a:lnTo>
                    <a:pt x="138" y="56"/>
                  </a:lnTo>
                  <a:lnTo>
                    <a:pt x="121" y="51"/>
                  </a:lnTo>
                  <a:lnTo>
                    <a:pt x="105" y="44"/>
                  </a:lnTo>
                  <a:lnTo>
                    <a:pt x="87" y="38"/>
                  </a:lnTo>
                  <a:lnTo>
                    <a:pt x="71" y="32"/>
                  </a:lnTo>
                  <a:lnTo>
                    <a:pt x="54" y="24"/>
                  </a:lnTo>
                  <a:lnTo>
                    <a:pt x="38" y="16"/>
                  </a:lnTo>
                  <a:lnTo>
                    <a:pt x="20" y="8"/>
                  </a:lnTo>
                  <a:lnTo>
                    <a:pt x="3" y="0"/>
                  </a:lnTo>
                  <a:lnTo>
                    <a:pt x="1" y="0"/>
                  </a:lnTo>
                  <a:lnTo>
                    <a:pt x="0" y="2"/>
                  </a:lnTo>
                  <a:lnTo>
                    <a:pt x="0" y="5"/>
                  </a:lnTo>
                  <a:lnTo>
                    <a:pt x="20" y="16"/>
                  </a:lnTo>
                  <a:lnTo>
                    <a:pt x="41" y="27"/>
                  </a:lnTo>
                  <a:lnTo>
                    <a:pt x="62" y="37"/>
                  </a:lnTo>
                  <a:lnTo>
                    <a:pt x="82" y="44"/>
                  </a:lnTo>
                  <a:lnTo>
                    <a:pt x="103" y="52"/>
                  </a:lnTo>
                  <a:lnTo>
                    <a:pt x="124" y="59"/>
                  </a:lnTo>
                  <a:lnTo>
                    <a:pt x="144" y="65"/>
                  </a:lnTo>
                  <a:lnTo>
                    <a:pt x="167" y="70"/>
                  </a:lnTo>
                  <a:lnTo>
                    <a:pt x="187" y="75"/>
                  </a:lnTo>
                  <a:lnTo>
                    <a:pt x="210" y="78"/>
                  </a:lnTo>
                  <a:lnTo>
                    <a:pt x="232" y="81"/>
                  </a:lnTo>
                  <a:lnTo>
                    <a:pt x="252" y="83"/>
                  </a:lnTo>
                  <a:lnTo>
                    <a:pt x="276" y="84"/>
                  </a:lnTo>
                  <a:lnTo>
                    <a:pt x="299" y="86"/>
                  </a:lnTo>
                  <a:lnTo>
                    <a:pt x="321" y="86"/>
                  </a:lnTo>
                  <a:lnTo>
                    <a:pt x="345" y="86"/>
                  </a:lnTo>
                  <a:lnTo>
                    <a:pt x="372" y="86"/>
                  </a:lnTo>
                  <a:lnTo>
                    <a:pt x="399" y="86"/>
                  </a:lnTo>
                  <a:lnTo>
                    <a:pt x="426" y="86"/>
                  </a:lnTo>
                  <a:lnTo>
                    <a:pt x="454" y="87"/>
                  </a:lnTo>
                  <a:lnTo>
                    <a:pt x="481" y="91"/>
                  </a:lnTo>
                  <a:lnTo>
                    <a:pt x="508" y="95"/>
                  </a:lnTo>
                  <a:lnTo>
                    <a:pt x="534" y="103"/>
                  </a:lnTo>
                  <a:lnTo>
                    <a:pt x="559" y="113"/>
                  </a:lnTo>
                  <a:lnTo>
                    <a:pt x="569" y="118"/>
                  </a:lnTo>
                  <a:lnTo>
                    <a:pt x="578" y="122"/>
                  </a:lnTo>
                  <a:lnTo>
                    <a:pt x="588" y="129"/>
                  </a:lnTo>
                  <a:lnTo>
                    <a:pt x="596" y="135"/>
                  </a:lnTo>
                  <a:lnTo>
                    <a:pt x="605" y="141"/>
                  </a:lnTo>
                  <a:lnTo>
                    <a:pt x="613" y="149"/>
                  </a:lnTo>
                  <a:lnTo>
                    <a:pt x="619" y="157"/>
                  </a:lnTo>
                  <a:lnTo>
                    <a:pt x="627" y="165"/>
                  </a:lnTo>
                  <a:lnTo>
                    <a:pt x="632" y="172"/>
                  </a:lnTo>
                  <a:lnTo>
                    <a:pt x="635" y="178"/>
                  </a:lnTo>
                  <a:lnTo>
                    <a:pt x="639" y="186"/>
                  </a:lnTo>
                  <a:lnTo>
                    <a:pt x="642" y="192"/>
                  </a:lnTo>
                  <a:lnTo>
                    <a:pt x="643" y="208"/>
                  </a:lnTo>
                  <a:lnTo>
                    <a:pt x="635" y="216"/>
                  </a:lnTo>
                  <a:lnTo>
                    <a:pt x="621" y="216"/>
                  </a:lnTo>
                  <a:lnTo>
                    <a:pt x="607" y="210"/>
                  </a:lnTo>
                  <a:lnTo>
                    <a:pt x="599" y="205"/>
                  </a:lnTo>
                  <a:lnTo>
                    <a:pt x="594" y="199"/>
                  </a:lnTo>
                  <a:lnTo>
                    <a:pt x="591" y="192"/>
                  </a:lnTo>
                  <a:lnTo>
                    <a:pt x="589" y="183"/>
                  </a:lnTo>
                  <a:lnTo>
                    <a:pt x="589" y="181"/>
                  </a:lnTo>
                  <a:lnTo>
                    <a:pt x="588" y="183"/>
                  </a:lnTo>
                  <a:lnTo>
                    <a:pt x="586" y="184"/>
                  </a:lnTo>
                  <a:lnTo>
                    <a:pt x="586"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31" name="Freeform 100"/>
            <p:cNvSpPr>
              <a:spLocks/>
            </p:cNvSpPr>
            <p:nvPr/>
          </p:nvSpPr>
          <p:spPr bwMode="auto">
            <a:xfrm>
              <a:off x="4113" y="1825"/>
              <a:ext cx="653" cy="303"/>
            </a:xfrm>
            <a:custGeom>
              <a:avLst/>
              <a:gdLst>
                <a:gd name="T0" fmla="*/ 17 w 653"/>
                <a:gd name="T1" fmla="*/ 19 h 303"/>
                <a:gd name="T2" fmla="*/ 49 w 653"/>
                <a:gd name="T3" fmla="*/ 49 h 303"/>
                <a:gd name="T4" fmla="*/ 81 w 653"/>
                <a:gd name="T5" fmla="*/ 79 h 303"/>
                <a:gd name="T6" fmla="*/ 114 w 653"/>
                <a:gd name="T7" fmla="*/ 106 h 303"/>
                <a:gd name="T8" fmla="*/ 148 w 653"/>
                <a:gd name="T9" fmla="*/ 133 h 303"/>
                <a:gd name="T10" fmla="*/ 182 w 653"/>
                <a:gd name="T11" fmla="*/ 157 h 303"/>
                <a:gd name="T12" fmla="*/ 221 w 653"/>
                <a:gd name="T13" fmla="*/ 179 h 303"/>
                <a:gd name="T14" fmla="*/ 260 w 653"/>
                <a:gd name="T15" fmla="*/ 197 h 303"/>
                <a:gd name="T16" fmla="*/ 303 w 653"/>
                <a:gd name="T17" fmla="*/ 211 h 303"/>
                <a:gd name="T18" fmla="*/ 348 w 653"/>
                <a:gd name="T19" fmla="*/ 224 h 303"/>
                <a:gd name="T20" fmla="*/ 394 w 653"/>
                <a:gd name="T21" fmla="*/ 232 h 303"/>
                <a:gd name="T22" fmla="*/ 438 w 653"/>
                <a:gd name="T23" fmla="*/ 241 h 303"/>
                <a:gd name="T24" fmla="*/ 484 w 653"/>
                <a:gd name="T25" fmla="*/ 252 h 303"/>
                <a:gd name="T26" fmla="*/ 530 w 653"/>
                <a:gd name="T27" fmla="*/ 267 h 303"/>
                <a:gd name="T28" fmla="*/ 576 w 653"/>
                <a:gd name="T29" fmla="*/ 283 h 303"/>
                <a:gd name="T30" fmla="*/ 623 w 653"/>
                <a:gd name="T31" fmla="*/ 297 h 303"/>
                <a:gd name="T32" fmla="*/ 651 w 653"/>
                <a:gd name="T33" fmla="*/ 302 h 303"/>
                <a:gd name="T34" fmla="*/ 650 w 653"/>
                <a:gd name="T35" fmla="*/ 291 h 303"/>
                <a:gd name="T36" fmla="*/ 624 w 653"/>
                <a:gd name="T37" fmla="*/ 276 h 303"/>
                <a:gd name="T38" fmla="*/ 583 w 653"/>
                <a:gd name="T39" fmla="*/ 259 h 303"/>
                <a:gd name="T40" fmla="*/ 538 w 653"/>
                <a:gd name="T41" fmla="*/ 246 h 303"/>
                <a:gd name="T42" fmla="*/ 494 w 653"/>
                <a:gd name="T43" fmla="*/ 235 h 303"/>
                <a:gd name="T44" fmla="*/ 449 w 653"/>
                <a:gd name="T45" fmla="*/ 227 h 303"/>
                <a:gd name="T46" fmla="*/ 405 w 653"/>
                <a:gd name="T47" fmla="*/ 219 h 303"/>
                <a:gd name="T48" fmla="*/ 360 w 653"/>
                <a:gd name="T49" fmla="*/ 210 h 303"/>
                <a:gd name="T50" fmla="*/ 316 w 653"/>
                <a:gd name="T51" fmla="*/ 200 h 303"/>
                <a:gd name="T52" fmla="*/ 271 w 653"/>
                <a:gd name="T53" fmla="*/ 189 h 303"/>
                <a:gd name="T54" fmla="*/ 230 w 653"/>
                <a:gd name="T55" fmla="*/ 171 h 303"/>
                <a:gd name="T56" fmla="*/ 190 w 653"/>
                <a:gd name="T57" fmla="*/ 151 h 303"/>
                <a:gd name="T58" fmla="*/ 154 w 653"/>
                <a:gd name="T59" fmla="*/ 129 h 303"/>
                <a:gd name="T60" fmla="*/ 117 w 653"/>
                <a:gd name="T61" fmla="*/ 102 h 303"/>
                <a:gd name="T62" fmla="*/ 84 w 653"/>
                <a:gd name="T63" fmla="*/ 75 h 303"/>
                <a:gd name="T64" fmla="*/ 51 w 653"/>
                <a:gd name="T65" fmla="*/ 44 h 303"/>
                <a:gd name="T66" fmla="*/ 17 w 653"/>
                <a:gd name="T67" fmla="*/ 16 h 303"/>
                <a:gd name="T68" fmla="*/ 0 w 653"/>
                <a:gd name="T69" fmla="*/ 0 h 303"/>
                <a:gd name="T70" fmla="*/ 0 w 653"/>
                <a:gd name="T71" fmla="*/ 3 h 303"/>
                <a:gd name="T72" fmla="*/ 1 w 653"/>
                <a:gd name="T73" fmla="*/ 3 h 3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53"/>
                <a:gd name="T112" fmla="*/ 0 h 303"/>
                <a:gd name="T113" fmla="*/ 653 w 653"/>
                <a:gd name="T114" fmla="*/ 303 h 30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53" h="303">
                  <a:moveTo>
                    <a:pt x="1" y="3"/>
                  </a:moveTo>
                  <a:lnTo>
                    <a:pt x="17" y="19"/>
                  </a:lnTo>
                  <a:lnTo>
                    <a:pt x="33" y="33"/>
                  </a:lnTo>
                  <a:lnTo>
                    <a:pt x="49" y="49"/>
                  </a:lnTo>
                  <a:lnTo>
                    <a:pt x="65" y="63"/>
                  </a:lnTo>
                  <a:lnTo>
                    <a:pt x="81" y="79"/>
                  </a:lnTo>
                  <a:lnTo>
                    <a:pt x="97" y="94"/>
                  </a:lnTo>
                  <a:lnTo>
                    <a:pt x="114" y="106"/>
                  </a:lnTo>
                  <a:lnTo>
                    <a:pt x="130" y="121"/>
                  </a:lnTo>
                  <a:lnTo>
                    <a:pt x="148" y="133"/>
                  </a:lnTo>
                  <a:lnTo>
                    <a:pt x="165" y="146"/>
                  </a:lnTo>
                  <a:lnTo>
                    <a:pt x="182" y="157"/>
                  </a:lnTo>
                  <a:lnTo>
                    <a:pt x="202" y="168"/>
                  </a:lnTo>
                  <a:lnTo>
                    <a:pt x="221" y="179"/>
                  </a:lnTo>
                  <a:lnTo>
                    <a:pt x="240" y="189"/>
                  </a:lnTo>
                  <a:lnTo>
                    <a:pt x="260" y="197"/>
                  </a:lnTo>
                  <a:lnTo>
                    <a:pt x="281" y="205"/>
                  </a:lnTo>
                  <a:lnTo>
                    <a:pt x="303" y="211"/>
                  </a:lnTo>
                  <a:lnTo>
                    <a:pt x="325" y="218"/>
                  </a:lnTo>
                  <a:lnTo>
                    <a:pt x="348" y="224"/>
                  </a:lnTo>
                  <a:lnTo>
                    <a:pt x="372" y="227"/>
                  </a:lnTo>
                  <a:lnTo>
                    <a:pt x="394" y="232"/>
                  </a:lnTo>
                  <a:lnTo>
                    <a:pt x="416" y="237"/>
                  </a:lnTo>
                  <a:lnTo>
                    <a:pt x="438" y="241"/>
                  </a:lnTo>
                  <a:lnTo>
                    <a:pt x="461" y="246"/>
                  </a:lnTo>
                  <a:lnTo>
                    <a:pt x="484" y="252"/>
                  </a:lnTo>
                  <a:lnTo>
                    <a:pt x="508" y="260"/>
                  </a:lnTo>
                  <a:lnTo>
                    <a:pt x="530" y="267"/>
                  </a:lnTo>
                  <a:lnTo>
                    <a:pt x="554" y="275"/>
                  </a:lnTo>
                  <a:lnTo>
                    <a:pt x="576" y="283"/>
                  </a:lnTo>
                  <a:lnTo>
                    <a:pt x="600" y="291"/>
                  </a:lnTo>
                  <a:lnTo>
                    <a:pt x="623" y="297"/>
                  </a:lnTo>
                  <a:lnTo>
                    <a:pt x="646" y="303"/>
                  </a:lnTo>
                  <a:lnTo>
                    <a:pt x="651" y="302"/>
                  </a:lnTo>
                  <a:lnTo>
                    <a:pt x="653" y="297"/>
                  </a:lnTo>
                  <a:lnTo>
                    <a:pt x="650" y="291"/>
                  </a:lnTo>
                  <a:lnTo>
                    <a:pt x="645" y="286"/>
                  </a:lnTo>
                  <a:lnTo>
                    <a:pt x="624" y="276"/>
                  </a:lnTo>
                  <a:lnTo>
                    <a:pt x="603" y="267"/>
                  </a:lnTo>
                  <a:lnTo>
                    <a:pt x="583" y="259"/>
                  </a:lnTo>
                  <a:lnTo>
                    <a:pt x="561" y="252"/>
                  </a:lnTo>
                  <a:lnTo>
                    <a:pt x="538" y="246"/>
                  </a:lnTo>
                  <a:lnTo>
                    <a:pt x="516" y="241"/>
                  </a:lnTo>
                  <a:lnTo>
                    <a:pt x="494" y="235"/>
                  </a:lnTo>
                  <a:lnTo>
                    <a:pt x="472" y="230"/>
                  </a:lnTo>
                  <a:lnTo>
                    <a:pt x="449" y="227"/>
                  </a:lnTo>
                  <a:lnTo>
                    <a:pt x="427" y="222"/>
                  </a:lnTo>
                  <a:lnTo>
                    <a:pt x="405" y="219"/>
                  </a:lnTo>
                  <a:lnTo>
                    <a:pt x="383" y="214"/>
                  </a:lnTo>
                  <a:lnTo>
                    <a:pt x="360" y="210"/>
                  </a:lnTo>
                  <a:lnTo>
                    <a:pt x="338" y="205"/>
                  </a:lnTo>
                  <a:lnTo>
                    <a:pt x="316" y="200"/>
                  </a:lnTo>
                  <a:lnTo>
                    <a:pt x="294" y="195"/>
                  </a:lnTo>
                  <a:lnTo>
                    <a:pt x="271" y="189"/>
                  </a:lnTo>
                  <a:lnTo>
                    <a:pt x="251" y="181"/>
                  </a:lnTo>
                  <a:lnTo>
                    <a:pt x="230" y="171"/>
                  </a:lnTo>
                  <a:lnTo>
                    <a:pt x="209" y="162"/>
                  </a:lnTo>
                  <a:lnTo>
                    <a:pt x="190" y="151"/>
                  </a:lnTo>
                  <a:lnTo>
                    <a:pt x="171" y="140"/>
                  </a:lnTo>
                  <a:lnTo>
                    <a:pt x="154" y="129"/>
                  </a:lnTo>
                  <a:lnTo>
                    <a:pt x="136" y="116"/>
                  </a:lnTo>
                  <a:lnTo>
                    <a:pt x="117" y="102"/>
                  </a:lnTo>
                  <a:lnTo>
                    <a:pt x="101" y="89"/>
                  </a:lnTo>
                  <a:lnTo>
                    <a:pt x="84" y="75"/>
                  </a:lnTo>
                  <a:lnTo>
                    <a:pt x="66" y="60"/>
                  </a:lnTo>
                  <a:lnTo>
                    <a:pt x="51" y="44"/>
                  </a:lnTo>
                  <a:lnTo>
                    <a:pt x="35" y="30"/>
                  </a:lnTo>
                  <a:lnTo>
                    <a:pt x="17" y="16"/>
                  </a:lnTo>
                  <a:lnTo>
                    <a:pt x="1" y="0"/>
                  </a:lnTo>
                  <a:lnTo>
                    <a:pt x="0" y="0"/>
                  </a:lnTo>
                  <a:lnTo>
                    <a:pt x="0" y="1"/>
                  </a:lnTo>
                  <a:lnTo>
                    <a:pt x="0" y="3"/>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32" name="Freeform 101"/>
            <p:cNvSpPr>
              <a:spLocks/>
            </p:cNvSpPr>
            <p:nvPr/>
          </p:nvSpPr>
          <p:spPr bwMode="auto">
            <a:xfrm>
              <a:off x="4694" y="1884"/>
              <a:ext cx="340" cy="252"/>
            </a:xfrm>
            <a:custGeom>
              <a:avLst/>
              <a:gdLst>
                <a:gd name="T0" fmla="*/ 335 w 340"/>
                <a:gd name="T1" fmla="*/ 1 h 252"/>
                <a:gd name="T2" fmla="*/ 315 w 340"/>
                <a:gd name="T3" fmla="*/ 27 h 252"/>
                <a:gd name="T4" fmla="*/ 293 w 340"/>
                <a:gd name="T5" fmla="*/ 51 h 252"/>
                <a:gd name="T6" fmla="*/ 269 w 340"/>
                <a:gd name="T7" fmla="*/ 73 h 252"/>
                <a:gd name="T8" fmla="*/ 243 w 340"/>
                <a:gd name="T9" fmla="*/ 92 h 252"/>
                <a:gd name="T10" fmla="*/ 218 w 340"/>
                <a:gd name="T11" fmla="*/ 111 h 252"/>
                <a:gd name="T12" fmla="*/ 189 w 340"/>
                <a:gd name="T13" fmla="*/ 127 h 252"/>
                <a:gd name="T14" fmla="*/ 161 w 340"/>
                <a:gd name="T15" fmla="*/ 141 h 252"/>
                <a:gd name="T16" fmla="*/ 129 w 340"/>
                <a:gd name="T17" fmla="*/ 155 h 252"/>
                <a:gd name="T18" fmla="*/ 113 w 340"/>
                <a:gd name="T19" fmla="*/ 162 h 252"/>
                <a:gd name="T20" fmla="*/ 96 w 340"/>
                <a:gd name="T21" fmla="*/ 170 h 252"/>
                <a:gd name="T22" fmla="*/ 75 w 340"/>
                <a:gd name="T23" fmla="*/ 179 h 252"/>
                <a:gd name="T24" fmla="*/ 54 w 340"/>
                <a:gd name="T25" fmla="*/ 190 h 252"/>
                <a:gd name="T26" fmla="*/ 35 w 340"/>
                <a:gd name="T27" fmla="*/ 203 h 252"/>
                <a:gd name="T28" fmla="*/ 18 w 340"/>
                <a:gd name="T29" fmla="*/ 217 h 252"/>
                <a:gd name="T30" fmla="*/ 7 w 340"/>
                <a:gd name="T31" fmla="*/ 233 h 252"/>
                <a:gd name="T32" fmla="*/ 0 w 340"/>
                <a:gd name="T33" fmla="*/ 249 h 252"/>
                <a:gd name="T34" fmla="*/ 2 w 340"/>
                <a:gd name="T35" fmla="*/ 252 h 252"/>
                <a:gd name="T36" fmla="*/ 5 w 340"/>
                <a:gd name="T37" fmla="*/ 251 h 252"/>
                <a:gd name="T38" fmla="*/ 8 w 340"/>
                <a:gd name="T39" fmla="*/ 249 h 252"/>
                <a:gd name="T40" fmla="*/ 11 w 340"/>
                <a:gd name="T41" fmla="*/ 248 h 252"/>
                <a:gd name="T42" fmla="*/ 32 w 340"/>
                <a:gd name="T43" fmla="*/ 225 h 252"/>
                <a:gd name="T44" fmla="*/ 54 w 340"/>
                <a:gd name="T45" fmla="*/ 206 h 252"/>
                <a:gd name="T46" fmla="*/ 78 w 340"/>
                <a:gd name="T47" fmla="*/ 192 h 252"/>
                <a:gd name="T48" fmla="*/ 104 w 340"/>
                <a:gd name="T49" fmla="*/ 178 h 252"/>
                <a:gd name="T50" fmla="*/ 131 w 340"/>
                <a:gd name="T51" fmla="*/ 165 h 252"/>
                <a:gd name="T52" fmla="*/ 158 w 340"/>
                <a:gd name="T53" fmla="*/ 154 h 252"/>
                <a:gd name="T54" fmla="*/ 183 w 340"/>
                <a:gd name="T55" fmla="*/ 141 h 252"/>
                <a:gd name="T56" fmla="*/ 208 w 340"/>
                <a:gd name="T57" fmla="*/ 127 h 252"/>
                <a:gd name="T58" fmla="*/ 227 w 340"/>
                <a:gd name="T59" fmla="*/ 114 h 252"/>
                <a:gd name="T60" fmla="*/ 247 w 340"/>
                <a:gd name="T61" fmla="*/ 101 h 252"/>
                <a:gd name="T62" fmla="*/ 264 w 340"/>
                <a:gd name="T63" fmla="*/ 85 h 252"/>
                <a:gd name="T64" fmla="*/ 281 w 340"/>
                <a:gd name="T65" fmla="*/ 71 h 252"/>
                <a:gd name="T66" fmla="*/ 297 w 340"/>
                <a:gd name="T67" fmla="*/ 54 h 252"/>
                <a:gd name="T68" fmla="*/ 312 w 340"/>
                <a:gd name="T69" fmla="*/ 38 h 252"/>
                <a:gd name="T70" fmla="*/ 326 w 340"/>
                <a:gd name="T71" fmla="*/ 19 h 252"/>
                <a:gd name="T72" fmla="*/ 340 w 340"/>
                <a:gd name="T73" fmla="*/ 1 h 252"/>
                <a:gd name="T74" fmla="*/ 340 w 340"/>
                <a:gd name="T75" fmla="*/ 0 h 252"/>
                <a:gd name="T76" fmla="*/ 339 w 340"/>
                <a:gd name="T77" fmla="*/ 0 h 252"/>
                <a:gd name="T78" fmla="*/ 337 w 340"/>
                <a:gd name="T79" fmla="*/ 0 h 252"/>
                <a:gd name="T80" fmla="*/ 335 w 340"/>
                <a:gd name="T81" fmla="*/ 1 h 252"/>
                <a:gd name="T82" fmla="*/ 335 w 340"/>
                <a:gd name="T83" fmla="*/ 1 h 2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40"/>
                <a:gd name="T127" fmla="*/ 0 h 252"/>
                <a:gd name="T128" fmla="*/ 340 w 340"/>
                <a:gd name="T129" fmla="*/ 252 h 2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40" h="252">
                  <a:moveTo>
                    <a:pt x="335" y="1"/>
                  </a:moveTo>
                  <a:lnTo>
                    <a:pt x="315" y="27"/>
                  </a:lnTo>
                  <a:lnTo>
                    <a:pt x="293" y="51"/>
                  </a:lnTo>
                  <a:lnTo>
                    <a:pt x="269" y="73"/>
                  </a:lnTo>
                  <a:lnTo>
                    <a:pt x="243" y="92"/>
                  </a:lnTo>
                  <a:lnTo>
                    <a:pt x="218" y="111"/>
                  </a:lnTo>
                  <a:lnTo>
                    <a:pt x="189" y="127"/>
                  </a:lnTo>
                  <a:lnTo>
                    <a:pt x="161" y="141"/>
                  </a:lnTo>
                  <a:lnTo>
                    <a:pt x="129" y="155"/>
                  </a:lnTo>
                  <a:lnTo>
                    <a:pt x="113" y="162"/>
                  </a:lnTo>
                  <a:lnTo>
                    <a:pt x="96" y="170"/>
                  </a:lnTo>
                  <a:lnTo>
                    <a:pt x="75" y="179"/>
                  </a:lnTo>
                  <a:lnTo>
                    <a:pt x="54" y="190"/>
                  </a:lnTo>
                  <a:lnTo>
                    <a:pt x="35" y="203"/>
                  </a:lnTo>
                  <a:lnTo>
                    <a:pt x="18" y="217"/>
                  </a:lnTo>
                  <a:lnTo>
                    <a:pt x="7" y="233"/>
                  </a:lnTo>
                  <a:lnTo>
                    <a:pt x="0" y="249"/>
                  </a:lnTo>
                  <a:lnTo>
                    <a:pt x="2" y="252"/>
                  </a:lnTo>
                  <a:lnTo>
                    <a:pt x="5" y="251"/>
                  </a:lnTo>
                  <a:lnTo>
                    <a:pt x="8" y="249"/>
                  </a:lnTo>
                  <a:lnTo>
                    <a:pt x="11" y="248"/>
                  </a:lnTo>
                  <a:lnTo>
                    <a:pt x="32" y="225"/>
                  </a:lnTo>
                  <a:lnTo>
                    <a:pt x="54" y="206"/>
                  </a:lnTo>
                  <a:lnTo>
                    <a:pt x="78" y="192"/>
                  </a:lnTo>
                  <a:lnTo>
                    <a:pt x="104" y="178"/>
                  </a:lnTo>
                  <a:lnTo>
                    <a:pt x="131" y="165"/>
                  </a:lnTo>
                  <a:lnTo>
                    <a:pt x="158" y="154"/>
                  </a:lnTo>
                  <a:lnTo>
                    <a:pt x="183" y="141"/>
                  </a:lnTo>
                  <a:lnTo>
                    <a:pt x="208" y="127"/>
                  </a:lnTo>
                  <a:lnTo>
                    <a:pt x="227" y="114"/>
                  </a:lnTo>
                  <a:lnTo>
                    <a:pt x="247" y="101"/>
                  </a:lnTo>
                  <a:lnTo>
                    <a:pt x="264" y="85"/>
                  </a:lnTo>
                  <a:lnTo>
                    <a:pt x="281" y="71"/>
                  </a:lnTo>
                  <a:lnTo>
                    <a:pt x="297" y="54"/>
                  </a:lnTo>
                  <a:lnTo>
                    <a:pt x="312" y="38"/>
                  </a:lnTo>
                  <a:lnTo>
                    <a:pt x="326" y="19"/>
                  </a:lnTo>
                  <a:lnTo>
                    <a:pt x="340" y="1"/>
                  </a:lnTo>
                  <a:lnTo>
                    <a:pt x="340" y="0"/>
                  </a:lnTo>
                  <a:lnTo>
                    <a:pt x="339" y="0"/>
                  </a:lnTo>
                  <a:lnTo>
                    <a:pt x="337" y="0"/>
                  </a:lnTo>
                  <a:lnTo>
                    <a:pt x="33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33" name="Freeform 102"/>
            <p:cNvSpPr>
              <a:spLocks/>
            </p:cNvSpPr>
            <p:nvPr/>
          </p:nvSpPr>
          <p:spPr bwMode="auto">
            <a:xfrm>
              <a:off x="4092" y="1676"/>
              <a:ext cx="97" cy="193"/>
            </a:xfrm>
            <a:custGeom>
              <a:avLst/>
              <a:gdLst>
                <a:gd name="T0" fmla="*/ 35 w 97"/>
                <a:gd name="T1" fmla="*/ 9 h 193"/>
                <a:gd name="T2" fmla="*/ 53 w 97"/>
                <a:gd name="T3" fmla="*/ 9 h 193"/>
                <a:gd name="T4" fmla="*/ 65 w 97"/>
                <a:gd name="T5" fmla="*/ 23 h 193"/>
                <a:gd name="T6" fmla="*/ 75 w 97"/>
                <a:gd name="T7" fmla="*/ 42 h 193"/>
                <a:gd name="T8" fmla="*/ 80 w 97"/>
                <a:gd name="T9" fmla="*/ 57 h 193"/>
                <a:gd name="T10" fmla="*/ 83 w 97"/>
                <a:gd name="T11" fmla="*/ 73 h 193"/>
                <a:gd name="T12" fmla="*/ 83 w 97"/>
                <a:gd name="T13" fmla="*/ 87 h 193"/>
                <a:gd name="T14" fmla="*/ 81 w 97"/>
                <a:gd name="T15" fmla="*/ 103 h 193"/>
                <a:gd name="T16" fmla="*/ 80 w 97"/>
                <a:gd name="T17" fmla="*/ 119 h 193"/>
                <a:gd name="T18" fmla="*/ 76 w 97"/>
                <a:gd name="T19" fmla="*/ 130 h 193"/>
                <a:gd name="T20" fmla="*/ 70 w 97"/>
                <a:gd name="T21" fmla="*/ 141 h 193"/>
                <a:gd name="T22" fmla="*/ 64 w 97"/>
                <a:gd name="T23" fmla="*/ 152 h 193"/>
                <a:gd name="T24" fmla="*/ 56 w 97"/>
                <a:gd name="T25" fmla="*/ 162 h 193"/>
                <a:gd name="T26" fmla="*/ 43 w 97"/>
                <a:gd name="T27" fmla="*/ 174 h 193"/>
                <a:gd name="T28" fmla="*/ 35 w 97"/>
                <a:gd name="T29" fmla="*/ 176 h 193"/>
                <a:gd name="T30" fmla="*/ 27 w 97"/>
                <a:gd name="T31" fmla="*/ 170 h 193"/>
                <a:gd name="T32" fmla="*/ 21 w 97"/>
                <a:gd name="T33" fmla="*/ 157 h 193"/>
                <a:gd name="T34" fmla="*/ 16 w 97"/>
                <a:gd name="T35" fmla="*/ 154 h 193"/>
                <a:gd name="T36" fmla="*/ 8 w 97"/>
                <a:gd name="T37" fmla="*/ 150 h 193"/>
                <a:gd name="T38" fmla="*/ 2 w 97"/>
                <a:gd name="T39" fmla="*/ 150 h 193"/>
                <a:gd name="T40" fmla="*/ 0 w 97"/>
                <a:gd name="T41" fmla="*/ 155 h 193"/>
                <a:gd name="T42" fmla="*/ 10 w 97"/>
                <a:gd name="T43" fmla="*/ 179 h 193"/>
                <a:gd name="T44" fmla="*/ 21 w 97"/>
                <a:gd name="T45" fmla="*/ 190 h 193"/>
                <a:gd name="T46" fmla="*/ 37 w 97"/>
                <a:gd name="T47" fmla="*/ 193 h 193"/>
                <a:gd name="T48" fmla="*/ 51 w 97"/>
                <a:gd name="T49" fmla="*/ 189 h 193"/>
                <a:gd name="T50" fmla="*/ 67 w 97"/>
                <a:gd name="T51" fmla="*/ 177 h 193"/>
                <a:gd name="T52" fmla="*/ 80 w 97"/>
                <a:gd name="T53" fmla="*/ 162 h 193"/>
                <a:gd name="T54" fmla="*/ 89 w 97"/>
                <a:gd name="T55" fmla="*/ 143 h 193"/>
                <a:gd name="T56" fmla="*/ 95 w 97"/>
                <a:gd name="T57" fmla="*/ 123 h 193"/>
                <a:gd name="T58" fmla="*/ 97 w 97"/>
                <a:gd name="T59" fmla="*/ 92 h 193"/>
                <a:gd name="T60" fmla="*/ 91 w 97"/>
                <a:gd name="T61" fmla="*/ 65 h 193"/>
                <a:gd name="T62" fmla="*/ 81 w 97"/>
                <a:gd name="T63" fmla="*/ 39 h 193"/>
                <a:gd name="T64" fmla="*/ 68 w 97"/>
                <a:gd name="T65" fmla="*/ 12 h 193"/>
                <a:gd name="T66" fmla="*/ 60 w 97"/>
                <a:gd name="T67" fmla="*/ 3 h 193"/>
                <a:gd name="T68" fmla="*/ 51 w 97"/>
                <a:gd name="T69" fmla="*/ 0 h 193"/>
                <a:gd name="T70" fmla="*/ 40 w 97"/>
                <a:gd name="T71" fmla="*/ 1 h 193"/>
                <a:gd name="T72" fmla="*/ 30 w 97"/>
                <a:gd name="T73" fmla="*/ 6 h 193"/>
                <a:gd name="T74" fmla="*/ 30 w 97"/>
                <a:gd name="T75" fmla="*/ 7 h 193"/>
                <a:gd name="T76" fmla="*/ 32 w 97"/>
                <a:gd name="T77" fmla="*/ 7 h 193"/>
                <a:gd name="T78" fmla="*/ 33 w 97"/>
                <a:gd name="T79" fmla="*/ 9 h 193"/>
                <a:gd name="T80" fmla="*/ 35 w 97"/>
                <a:gd name="T81" fmla="*/ 9 h 193"/>
                <a:gd name="T82" fmla="*/ 35 w 97"/>
                <a:gd name="T83" fmla="*/ 9 h 1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7"/>
                <a:gd name="T127" fmla="*/ 0 h 193"/>
                <a:gd name="T128" fmla="*/ 97 w 97"/>
                <a:gd name="T129" fmla="*/ 193 h 1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7" h="193">
                  <a:moveTo>
                    <a:pt x="35" y="9"/>
                  </a:moveTo>
                  <a:lnTo>
                    <a:pt x="53" y="9"/>
                  </a:lnTo>
                  <a:lnTo>
                    <a:pt x="65" y="23"/>
                  </a:lnTo>
                  <a:lnTo>
                    <a:pt x="75" y="42"/>
                  </a:lnTo>
                  <a:lnTo>
                    <a:pt x="80" y="57"/>
                  </a:lnTo>
                  <a:lnTo>
                    <a:pt x="83" y="73"/>
                  </a:lnTo>
                  <a:lnTo>
                    <a:pt x="83" y="87"/>
                  </a:lnTo>
                  <a:lnTo>
                    <a:pt x="81" y="103"/>
                  </a:lnTo>
                  <a:lnTo>
                    <a:pt x="80" y="119"/>
                  </a:lnTo>
                  <a:lnTo>
                    <a:pt x="76" y="130"/>
                  </a:lnTo>
                  <a:lnTo>
                    <a:pt x="70" y="141"/>
                  </a:lnTo>
                  <a:lnTo>
                    <a:pt x="64" y="152"/>
                  </a:lnTo>
                  <a:lnTo>
                    <a:pt x="56" y="162"/>
                  </a:lnTo>
                  <a:lnTo>
                    <a:pt x="43" y="174"/>
                  </a:lnTo>
                  <a:lnTo>
                    <a:pt x="35" y="176"/>
                  </a:lnTo>
                  <a:lnTo>
                    <a:pt x="27" y="170"/>
                  </a:lnTo>
                  <a:lnTo>
                    <a:pt x="21" y="157"/>
                  </a:lnTo>
                  <a:lnTo>
                    <a:pt x="16" y="154"/>
                  </a:lnTo>
                  <a:lnTo>
                    <a:pt x="8" y="150"/>
                  </a:lnTo>
                  <a:lnTo>
                    <a:pt x="2" y="150"/>
                  </a:lnTo>
                  <a:lnTo>
                    <a:pt x="0" y="155"/>
                  </a:lnTo>
                  <a:lnTo>
                    <a:pt x="10" y="179"/>
                  </a:lnTo>
                  <a:lnTo>
                    <a:pt x="21" y="190"/>
                  </a:lnTo>
                  <a:lnTo>
                    <a:pt x="37" y="193"/>
                  </a:lnTo>
                  <a:lnTo>
                    <a:pt x="51" y="189"/>
                  </a:lnTo>
                  <a:lnTo>
                    <a:pt x="67" y="177"/>
                  </a:lnTo>
                  <a:lnTo>
                    <a:pt x="80" y="162"/>
                  </a:lnTo>
                  <a:lnTo>
                    <a:pt x="89" y="143"/>
                  </a:lnTo>
                  <a:lnTo>
                    <a:pt x="95" y="123"/>
                  </a:lnTo>
                  <a:lnTo>
                    <a:pt x="97" y="92"/>
                  </a:lnTo>
                  <a:lnTo>
                    <a:pt x="91" y="65"/>
                  </a:lnTo>
                  <a:lnTo>
                    <a:pt x="81" y="39"/>
                  </a:lnTo>
                  <a:lnTo>
                    <a:pt x="68" y="12"/>
                  </a:lnTo>
                  <a:lnTo>
                    <a:pt x="60" y="3"/>
                  </a:lnTo>
                  <a:lnTo>
                    <a:pt x="51" y="0"/>
                  </a:lnTo>
                  <a:lnTo>
                    <a:pt x="40" y="1"/>
                  </a:lnTo>
                  <a:lnTo>
                    <a:pt x="30" y="6"/>
                  </a:lnTo>
                  <a:lnTo>
                    <a:pt x="30" y="7"/>
                  </a:lnTo>
                  <a:lnTo>
                    <a:pt x="32" y="7"/>
                  </a:lnTo>
                  <a:lnTo>
                    <a:pt x="33" y="9"/>
                  </a:lnTo>
                  <a:lnTo>
                    <a:pt x="35"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34" name="Freeform 103"/>
            <p:cNvSpPr>
              <a:spLocks/>
            </p:cNvSpPr>
            <p:nvPr/>
          </p:nvSpPr>
          <p:spPr bwMode="auto">
            <a:xfrm>
              <a:off x="4156" y="1714"/>
              <a:ext cx="108" cy="214"/>
            </a:xfrm>
            <a:custGeom>
              <a:avLst/>
              <a:gdLst>
                <a:gd name="T0" fmla="*/ 46 w 108"/>
                <a:gd name="T1" fmla="*/ 1 h 214"/>
                <a:gd name="T2" fmla="*/ 74 w 108"/>
                <a:gd name="T3" fmla="*/ 24 h 214"/>
                <a:gd name="T4" fmla="*/ 92 w 108"/>
                <a:gd name="T5" fmla="*/ 52 h 214"/>
                <a:gd name="T6" fmla="*/ 98 w 108"/>
                <a:gd name="T7" fmla="*/ 85 h 214"/>
                <a:gd name="T8" fmla="*/ 95 w 108"/>
                <a:gd name="T9" fmla="*/ 120 h 214"/>
                <a:gd name="T10" fmla="*/ 84 w 108"/>
                <a:gd name="T11" fmla="*/ 152 h 214"/>
                <a:gd name="T12" fmla="*/ 63 w 108"/>
                <a:gd name="T13" fmla="*/ 181 h 214"/>
                <a:gd name="T14" fmla="*/ 36 w 108"/>
                <a:gd name="T15" fmla="*/ 201 h 214"/>
                <a:gd name="T16" fmla="*/ 3 w 108"/>
                <a:gd name="T17" fmla="*/ 211 h 214"/>
                <a:gd name="T18" fmla="*/ 1 w 108"/>
                <a:gd name="T19" fmla="*/ 211 h 214"/>
                <a:gd name="T20" fmla="*/ 0 w 108"/>
                <a:gd name="T21" fmla="*/ 213 h 214"/>
                <a:gd name="T22" fmla="*/ 0 w 108"/>
                <a:gd name="T23" fmla="*/ 214 h 214"/>
                <a:gd name="T24" fmla="*/ 3 w 108"/>
                <a:gd name="T25" fmla="*/ 214 h 214"/>
                <a:gd name="T26" fmla="*/ 39 w 108"/>
                <a:gd name="T27" fmla="*/ 206 h 214"/>
                <a:gd name="T28" fmla="*/ 70 w 108"/>
                <a:gd name="T29" fmla="*/ 186 h 214"/>
                <a:gd name="T30" fmla="*/ 92 w 108"/>
                <a:gd name="T31" fmla="*/ 157 h 214"/>
                <a:gd name="T32" fmla="*/ 105 w 108"/>
                <a:gd name="T33" fmla="*/ 124 h 214"/>
                <a:gd name="T34" fmla="*/ 108 w 108"/>
                <a:gd name="T35" fmla="*/ 87 h 214"/>
                <a:gd name="T36" fmla="*/ 101 w 108"/>
                <a:gd name="T37" fmla="*/ 52 h 214"/>
                <a:gd name="T38" fmla="*/ 82 w 108"/>
                <a:gd name="T39" fmla="*/ 22 h 214"/>
                <a:gd name="T40" fmla="*/ 52 w 108"/>
                <a:gd name="T41" fmla="*/ 0 h 214"/>
                <a:gd name="T42" fmla="*/ 50 w 108"/>
                <a:gd name="T43" fmla="*/ 0 h 214"/>
                <a:gd name="T44" fmla="*/ 47 w 108"/>
                <a:gd name="T45" fmla="*/ 0 h 214"/>
                <a:gd name="T46" fmla="*/ 46 w 108"/>
                <a:gd name="T47" fmla="*/ 1 h 214"/>
                <a:gd name="T48" fmla="*/ 46 w 108"/>
                <a:gd name="T49" fmla="*/ 1 h 214"/>
                <a:gd name="T50" fmla="*/ 46 w 108"/>
                <a:gd name="T51" fmla="*/ 1 h 2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8"/>
                <a:gd name="T79" fmla="*/ 0 h 214"/>
                <a:gd name="T80" fmla="*/ 108 w 108"/>
                <a:gd name="T81" fmla="*/ 214 h 21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8" h="214">
                  <a:moveTo>
                    <a:pt x="46" y="1"/>
                  </a:moveTo>
                  <a:lnTo>
                    <a:pt x="74" y="24"/>
                  </a:lnTo>
                  <a:lnTo>
                    <a:pt x="92" y="52"/>
                  </a:lnTo>
                  <a:lnTo>
                    <a:pt x="98" y="85"/>
                  </a:lnTo>
                  <a:lnTo>
                    <a:pt x="95" y="120"/>
                  </a:lnTo>
                  <a:lnTo>
                    <a:pt x="84" y="152"/>
                  </a:lnTo>
                  <a:lnTo>
                    <a:pt x="63" y="181"/>
                  </a:lnTo>
                  <a:lnTo>
                    <a:pt x="36" y="201"/>
                  </a:lnTo>
                  <a:lnTo>
                    <a:pt x="3" y="211"/>
                  </a:lnTo>
                  <a:lnTo>
                    <a:pt x="1" y="211"/>
                  </a:lnTo>
                  <a:lnTo>
                    <a:pt x="0" y="213"/>
                  </a:lnTo>
                  <a:lnTo>
                    <a:pt x="0" y="214"/>
                  </a:lnTo>
                  <a:lnTo>
                    <a:pt x="3" y="214"/>
                  </a:lnTo>
                  <a:lnTo>
                    <a:pt x="39" y="206"/>
                  </a:lnTo>
                  <a:lnTo>
                    <a:pt x="70" y="186"/>
                  </a:lnTo>
                  <a:lnTo>
                    <a:pt x="92" y="157"/>
                  </a:lnTo>
                  <a:lnTo>
                    <a:pt x="105" y="124"/>
                  </a:lnTo>
                  <a:lnTo>
                    <a:pt x="108" y="87"/>
                  </a:lnTo>
                  <a:lnTo>
                    <a:pt x="101" y="52"/>
                  </a:lnTo>
                  <a:lnTo>
                    <a:pt x="82" y="22"/>
                  </a:lnTo>
                  <a:lnTo>
                    <a:pt x="52" y="0"/>
                  </a:lnTo>
                  <a:lnTo>
                    <a:pt x="50" y="0"/>
                  </a:lnTo>
                  <a:lnTo>
                    <a:pt x="47" y="0"/>
                  </a:lnTo>
                  <a:lnTo>
                    <a:pt x="4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35" name="Freeform 104"/>
            <p:cNvSpPr>
              <a:spLocks/>
            </p:cNvSpPr>
            <p:nvPr/>
          </p:nvSpPr>
          <p:spPr bwMode="auto">
            <a:xfrm>
              <a:off x="3844" y="1393"/>
              <a:ext cx="329" cy="351"/>
            </a:xfrm>
            <a:custGeom>
              <a:avLst/>
              <a:gdLst>
                <a:gd name="T0" fmla="*/ 321 w 329"/>
                <a:gd name="T1" fmla="*/ 338 h 351"/>
                <a:gd name="T2" fmla="*/ 302 w 329"/>
                <a:gd name="T3" fmla="*/ 317 h 351"/>
                <a:gd name="T4" fmla="*/ 283 w 329"/>
                <a:gd name="T5" fmla="*/ 298 h 351"/>
                <a:gd name="T6" fmla="*/ 266 w 329"/>
                <a:gd name="T7" fmla="*/ 278 h 351"/>
                <a:gd name="T8" fmla="*/ 243 w 329"/>
                <a:gd name="T9" fmla="*/ 252 h 351"/>
                <a:gd name="T10" fmla="*/ 221 w 329"/>
                <a:gd name="T11" fmla="*/ 222 h 351"/>
                <a:gd name="T12" fmla="*/ 200 w 329"/>
                <a:gd name="T13" fmla="*/ 189 h 351"/>
                <a:gd name="T14" fmla="*/ 180 w 329"/>
                <a:gd name="T15" fmla="*/ 155 h 351"/>
                <a:gd name="T16" fmla="*/ 164 w 329"/>
                <a:gd name="T17" fmla="*/ 130 h 351"/>
                <a:gd name="T18" fmla="*/ 153 w 329"/>
                <a:gd name="T19" fmla="*/ 109 h 351"/>
                <a:gd name="T20" fmla="*/ 140 w 329"/>
                <a:gd name="T21" fmla="*/ 93 h 351"/>
                <a:gd name="T22" fmla="*/ 123 w 329"/>
                <a:gd name="T23" fmla="*/ 79 h 351"/>
                <a:gd name="T24" fmla="*/ 104 w 329"/>
                <a:gd name="T25" fmla="*/ 71 h 351"/>
                <a:gd name="T26" fmla="*/ 88 w 329"/>
                <a:gd name="T27" fmla="*/ 62 h 351"/>
                <a:gd name="T28" fmla="*/ 72 w 329"/>
                <a:gd name="T29" fmla="*/ 51 h 351"/>
                <a:gd name="T30" fmla="*/ 57 w 329"/>
                <a:gd name="T31" fmla="*/ 39 h 351"/>
                <a:gd name="T32" fmla="*/ 43 w 329"/>
                <a:gd name="T33" fmla="*/ 30 h 351"/>
                <a:gd name="T34" fmla="*/ 30 w 329"/>
                <a:gd name="T35" fmla="*/ 22 h 351"/>
                <a:gd name="T36" fmla="*/ 18 w 329"/>
                <a:gd name="T37" fmla="*/ 14 h 351"/>
                <a:gd name="T38" fmla="*/ 5 w 329"/>
                <a:gd name="T39" fmla="*/ 5 h 351"/>
                <a:gd name="T40" fmla="*/ 0 w 329"/>
                <a:gd name="T41" fmla="*/ 0 h 351"/>
                <a:gd name="T42" fmla="*/ 0 w 329"/>
                <a:gd name="T43" fmla="*/ 5 h 351"/>
                <a:gd name="T44" fmla="*/ 10 w 329"/>
                <a:gd name="T45" fmla="*/ 16 h 351"/>
                <a:gd name="T46" fmla="*/ 32 w 329"/>
                <a:gd name="T47" fmla="*/ 33 h 351"/>
                <a:gd name="T48" fmla="*/ 57 w 329"/>
                <a:gd name="T49" fmla="*/ 49 h 351"/>
                <a:gd name="T50" fmla="*/ 81 w 329"/>
                <a:gd name="T51" fmla="*/ 65 h 351"/>
                <a:gd name="T52" fmla="*/ 100 w 329"/>
                <a:gd name="T53" fmla="*/ 79 h 351"/>
                <a:gd name="T54" fmla="*/ 115 w 329"/>
                <a:gd name="T55" fmla="*/ 86 h 351"/>
                <a:gd name="T56" fmla="*/ 129 w 329"/>
                <a:gd name="T57" fmla="*/ 93 h 351"/>
                <a:gd name="T58" fmla="*/ 143 w 329"/>
                <a:gd name="T59" fmla="*/ 106 h 351"/>
                <a:gd name="T60" fmla="*/ 158 w 329"/>
                <a:gd name="T61" fmla="*/ 128 h 351"/>
                <a:gd name="T62" fmla="*/ 172 w 329"/>
                <a:gd name="T63" fmla="*/ 155 h 351"/>
                <a:gd name="T64" fmla="*/ 196 w 329"/>
                <a:gd name="T65" fmla="*/ 194 h 351"/>
                <a:gd name="T66" fmla="*/ 231 w 329"/>
                <a:gd name="T67" fmla="*/ 240 h 351"/>
                <a:gd name="T68" fmla="*/ 270 w 329"/>
                <a:gd name="T69" fmla="*/ 284 h 351"/>
                <a:gd name="T70" fmla="*/ 310 w 329"/>
                <a:gd name="T71" fmla="*/ 329 h 351"/>
                <a:gd name="T72" fmla="*/ 329 w 329"/>
                <a:gd name="T73" fmla="*/ 351 h 351"/>
                <a:gd name="T74" fmla="*/ 329 w 329"/>
                <a:gd name="T75" fmla="*/ 349 h 351"/>
                <a:gd name="T76" fmla="*/ 329 w 329"/>
                <a:gd name="T77" fmla="*/ 349 h 3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29"/>
                <a:gd name="T118" fmla="*/ 0 h 351"/>
                <a:gd name="T119" fmla="*/ 329 w 329"/>
                <a:gd name="T120" fmla="*/ 351 h 3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29" h="351">
                  <a:moveTo>
                    <a:pt x="329" y="349"/>
                  </a:moveTo>
                  <a:lnTo>
                    <a:pt x="321" y="338"/>
                  </a:lnTo>
                  <a:lnTo>
                    <a:pt x="312" y="329"/>
                  </a:lnTo>
                  <a:lnTo>
                    <a:pt x="302" y="317"/>
                  </a:lnTo>
                  <a:lnTo>
                    <a:pt x="293" y="308"/>
                  </a:lnTo>
                  <a:lnTo>
                    <a:pt x="283" y="298"/>
                  </a:lnTo>
                  <a:lnTo>
                    <a:pt x="275" y="289"/>
                  </a:lnTo>
                  <a:lnTo>
                    <a:pt x="266" y="278"/>
                  </a:lnTo>
                  <a:lnTo>
                    <a:pt x="256" y="268"/>
                  </a:lnTo>
                  <a:lnTo>
                    <a:pt x="243" y="252"/>
                  </a:lnTo>
                  <a:lnTo>
                    <a:pt x="232" y="238"/>
                  </a:lnTo>
                  <a:lnTo>
                    <a:pt x="221" y="222"/>
                  </a:lnTo>
                  <a:lnTo>
                    <a:pt x="210" y="206"/>
                  </a:lnTo>
                  <a:lnTo>
                    <a:pt x="200" y="189"/>
                  </a:lnTo>
                  <a:lnTo>
                    <a:pt x="189" y="173"/>
                  </a:lnTo>
                  <a:lnTo>
                    <a:pt x="180" y="155"/>
                  </a:lnTo>
                  <a:lnTo>
                    <a:pt x="170" y="140"/>
                  </a:lnTo>
                  <a:lnTo>
                    <a:pt x="164" y="130"/>
                  </a:lnTo>
                  <a:lnTo>
                    <a:pt x="158" y="119"/>
                  </a:lnTo>
                  <a:lnTo>
                    <a:pt x="153" y="109"/>
                  </a:lnTo>
                  <a:lnTo>
                    <a:pt x="146" y="101"/>
                  </a:lnTo>
                  <a:lnTo>
                    <a:pt x="140" y="93"/>
                  </a:lnTo>
                  <a:lnTo>
                    <a:pt x="132" y="86"/>
                  </a:lnTo>
                  <a:lnTo>
                    <a:pt x="123" y="79"/>
                  </a:lnTo>
                  <a:lnTo>
                    <a:pt x="111" y="74"/>
                  </a:lnTo>
                  <a:lnTo>
                    <a:pt x="104" y="71"/>
                  </a:lnTo>
                  <a:lnTo>
                    <a:pt x="96" y="66"/>
                  </a:lnTo>
                  <a:lnTo>
                    <a:pt x="88" y="62"/>
                  </a:lnTo>
                  <a:lnTo>
                    <a:pt x="80" y="57"/>
                  </a:lnTo>
                  <a:lnTo>
                    <a:pt x="72" y="51"/>
                  </a:lnTo>
                  <a:lnTo>
                    <a:pt x="65" y="46"/>
                  </a:lnTo>
                  <a:lnTo>
                    <a:pt x="57" y="39"/>
                  </a:lnTo>
                  <a:lnTo>
                    <a:pt x="49" y="35"/>
                  </a:lnTo>
                  <a:lnTo>
                    <a:pt x="43" y="30"/>
                  </a:lnTo>
                  <a:lnTo>
                    <a:pt x="37" y="27"/>
                  </a:lnTo>
                  <a:lnTo>
                    <a:pt x="30" y="22"/>
                  </a:lnTo>
                  <a:lnTo>
                    <a:pt x="24" y="19"/>
                  </a:lnTo>
                  <a:lnTo>
                    <a:pt x="18" y="14"/>
                  </a:lnTo>
                  <a:lnTo>
                    <a:pt x="11" y="9"/>
                  </a:lnTo>
                  <a:lnTo>
                    <a:pt x="5" y="5"/>
                  </a:lnTo>
                  <a:lnTo>
                    <a:pt x="0" y="0"/>
                  </a:lnTo>
                  <a:lnTo>
                    <a:pt x="0" y="1"/>
                  </a:lnTo>
                  <a:lnTo>
                    <a:pt x="0" y="5"/>
                  </a:lnTo>
                  <a:lnTo>
                    <a:pt x="0" y="6"/>
                  </a:lnTo>
                  <a:lnTo>
                    <a:pt x="10" y="16"/>
                  </a:lnTo>
                  <a:lnTo>
                    <a:pt x="21" y="25"/>
                  </a:lnTo>
                  <a:lnTo>
                    <a:pt x="32" y="33"/>
                  </a:lnTo>
                  <a:lnTo>
                    <a:pt x="45" y="41"/>
                  </a:lnTo>
                  <a:lnTo>
                    <a:pt x="57" y="49"/>
                  </a:lnTo>
                  <a:lnTo>
                    <a:pt x="69" y="55"/>
                  </a:lnTo>
                  <a:lnTo>
                    <a:pt x="81" y="65"/>
                  </a:lnTo>
                  <a:lnTo>
                    <a:pt x="92" y="73"/>
                  </a:lnTo>
                  <a:lnTo>
                    <a:pt x="100" y="79"/>
                  </a:lnTo>
                  <a:lnTo>
                    <a:pt x="108" y="82"/>
                  </a:lnTo>
                  <a:lnTo>
                    <a:pt x="115" y="86"/>
                  </a:lnTo>
                  <a:lnTo>
                    <a:pt x="123" y="89"/>
                  </a:lnTo>
                  <a:lnTo>
                    <a:pt x="129" y="93"/>
                  </a:lnTo>
                  <a:lnTo>
                    <a:pt x="135" y="98"/>
                  </a:lnTo>
                  <a:lnTo>
                    <a:pt x="143" y="106"/>
                  </a:lnTo>
                  <a:lnTo>
                    <a:pt x="150" y="116"/>
                  </a:lnTo>
                  <a:lnTo>
                    <a:pt x="158" y="128"/>
                  </a:lnTo>
                  <a:lnTo>
                    <a:pt x="164" y="141"/>
                  </a:lnTo>
                  <a:lnTo>
                    <a:pt x="172" y="155"/>
                  </a:lnTo>
                  <a:lnTo>
                    <a:pt x="180" y="168"/>
                  </a:lnTo>
                  <a:lnTo>
                    <a:pt x="196" y="194"/>
                  </a:lnTo>
                  <a:lnTo>
                    <a:pt x="213" y="217"/>
                  </a:lnTo>
                  <a:lnTo>
                    <a:pt x="231" y="240"/>
                  </a:lnTo>
                  <a:lnTo>
                    <a:pt x="250" y="262"/>
                  </a:lnTo>
                  <a:lnTo>
                    <a:pt x="270" y="284"/>
                  </a:lnTo>
                  <a:lnTo>
                    <a:pt x="289" y="306"/>
                  </a:lnTo>
                  <a:lnTo>
                    <a:pt x="310" y="329"/>
                  </a:lnTo>
                  <a:lnTo>
                    <a:pt x="329" y="351"/>
                  </a:lnTo>
                  <a:lnTo>
                    <a:pt x="32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36" name="Freeform 105"/>
            <p:cNvSpPr>
              <a:spLocks/>
            </p:cNvSpPr>
            <p:nvPr/>
          </p:nvSpPr>
          <p:spPr bwMode="auto">
            <a:xfrm>
              <a:off x="3838" y="1388"/>
              <a:ext cx="151" cy="226"/>
            </a:xfrm>
            <a:custGeom>
              <a:avLst/>
              <a:gdLst>
                <a:gd name="T0" fmla="*/ 1 w 151"/>
                <a:gd name="T1" fmla="*/ 2 h 226"/>
                <a:gd name="T2" fmla="*/ 0 w 151"/>
                <a:gd name="T3" fmla="*/ 17 h 226"/>
                <a:gd name="T4" fmla="*/ 1 w 151"/>
                <a:gd name="T5" fmla="*/ 35 h 226"/>
                <a:gd name="T6" fmla="*/ 5 w 151"/>
                <a:gd name="T7" fmla="*/ 51 h 226"/>
                <a:gd name="T8" fmla="*/ 11 w 151"/>
                <a:gd name="T9" fmla="*/ 68 h 226"/>
                <a:gd name="T10" fmla="*/ 17 w 151"/>
                <a:gd name="T11" fmla="*/ 84 h 226"/>
                <a:gd name="T12" fmla="*/ 27 w 151"/>
                <a:gd name="T13" fmla="*/ 98 h 226"/>
                <a:gd name="T14" fmla="*/ 40 w 151"/>
                <a:gd name="T15" fmla="*/ 110 h 226"/>
                <a:gd name="T16" fmla="*/ 52 w 151"/>
                <a:gd name="T17" fmla="*/ 119 h 226"/>
                <a:gd name="T18" fmla="*/ 62 w 151"/>
                <a:gd name="T19" fmla="*/ 125 h 226"/>
                <a:gd name="T20" fmla="*/ 70 w 151"/>
                <a:gd name="T21" fmla="*/ 130 h 226"/>
                <a:gd name="T22" fmla="*/ 79 w 151"/>
                <a:gd name="T23" fmla="*/ 135 h 226"/>
                <a:gd name="T24" fmla="*/ 87 w 151"/>
                <a:gd name="T25" fmla="*/ 141 h 226"/>
                <a:gd name="T26" fmla="*/ 94 w 151"/>
                <a:gd name="T27" fmla="*/ 148 h 226"/>
                <a:gd name="T28" fmla="*/ 102 w 151"/>
                <a:gd name="T29" fmla="*/ 154 h 226"/>
                <a:gd name="T30" fmla="*/ 108 w 151"/>
                <a:gd name="T31" fmla="*/ 162 h 226"/>
                <a:gd name="T32" fmla="*/ 114 w 151"/>
                <a:gd name="T33" fmla="*/ 172 h 226"/>
                <a:gd name="T34" fmla="*/ 122 w 151"/>
                <a:gd name="T35" fmla="*/ 186 h 226"/>
                <a:gd name="T36" fmla="*/ 129 w 151"/>
                <a:gd name="T37" fmla="*/ 199 h 226"/>
                <a:gd name="T38" fmla="*/ 135 w 151"/>
                <a:gd name="T39" fmla="*/ 213 h 226"/>
                <a:gd name="T40" fmla="*/ 143 w 151"/>
                <a:gd name="T41" fmla="*/ 226 h 226"/>
                <a:gd name="T42" fmla="*/ 144 w 151"/>
                <a:gd name="T43" fmla="*/ 226 h 226"/>
                <a:gd name="T44" fmla="*/ 148 w 151"/>
                <a:gd name="T45" fmla="*/ 224 h 226"/>
                <a:gd name="T46" fmla="*/ 149 w 151"/>
                <a:gd name="T47" fmla="*/ 222 h 226"/>
                <a:gd name="T48" fmla="*/ 151 w 151"/>
                <a:gd name="T49" fmla="*/ 219 h 226"/>
                <a:gd name="T50" fmla="*/ 148 w 151"/>
                <a:gd name="T51" fmla="*/ 207 h 226"/>
                <a:gd name="T52" fmla="*/ 143 w 151"/>
                <a:gd name="T53" fmla="*/ 194 h 226"/>
                <a:gd name="T54" fmla="*/ 138 w 151"/>
                <a:gd name="T55" fmla="*/ 181 h 226"/>
                <a:gd name="T56" fmla="*/ 133 w 151"/>
                <a:gd name="T57" fmla="*/ 170 h 226"/>
                <a:gd name="T58" fmla="*/ 127 w 151"/>
                <a:gd name="T59" fmla="*/ 157 h 226"/>
                <a:gd name="T60" fmla="*/ 121 w 151"/>
                <a:gd name="T61" fmla="*/ 146 h 226"/>
                <a:gd name="T62" fmla="*/ 113 w 151"/>
                <a:gd name="T63" fmla="*/ 137 h 226"/>
                <a:gd name="T64" fmla="*/ 103 w 151"/>
                <a:gd name="T65" fmla="*/ 127 h 226"/>
                <a:gd name="T66" fmla="*/ 97 w 151"/>
                <a:gd name="T67" fmla="*/ 122 h 226"/>
                <a:gd name="T68" fmla="*/ 89 w 151"/>
                <a:gd name="T69" fmla="*/ 118 h 226"/>
                <a:gd name="T70" fmla="*/ 82 w 151"/>
                <a:gd name="T71" fmla="*/ 113 h 226"/>
                <a:gd name="T72" fmla="*/ 75 w 151"/>
                <a:gd name="T73" fmla="*/ 108 h 226"/>
                <a:gd name="T74" fmla="*/ 67 w 151"/>
                <a:gd name="T75" fmla="*/ 105 h 226"/>
                <a:gd name="T76" fmla="*/ 60 w 151"/>
                <a:gd name="T77" fmla="*/ 100 h 226"/>
                <a:gd name="T78" fmla="*/ 52 w 151"/>
                <a:gd name="T79" fmla="*/ 95 h 226"/>
                <a:gd name="T80" fmla="*/ 46 w 151"/>
                <a:gd name="T81" fmla="*/ 91 h 226"/>
                <a:gd name="T82" fmla="*/ 28 w 151"/>
                <a:gd name="T83" fmla="*/ 71 h 226"/>
                <a:gd name="T84" fmla="*/ 14 w 151"/>
                <a:gd name="T85" fmla="*/ 49 h 226"/>
                <a:gd name="T86" fmla="*/ 6 w 151"/>
                <a:gd name="T87" fmla="*/ 27 h 226"/>
                <a:gd name="T88" fmla="*/ 5 w 151"/>
                <a:gd name="T89" fmla="*/ 0 h 226"/>
                <a:gd name="T90" fmla="*/ 5 w 151"/>
                <a:gd name="T91" fmla="*/ 0 h 226"/>
                <a:gd name="T92" fmla="*/ 3 w 151"/>
                <a:gd name="T93" fmla="*/ 0 h 226"/>
                <a:gd name="T94" fmla="*/ 1 w 151"/>
                <a:gd name="T95" fmla="*/ 2 h 226"/>
                <a:gd name="T96" fmla="*/ 1 w 151"/>
                <a:gd name="T97" fmla="*/ 2 h 226"/>
                <a:gd name="T98" fmla="*/ 1 w 151"/>
                <a:gd name="T99" fmla="*/ 2 h 2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51"/>
                <a:gd name="T151" fmla="*/ 0 h 226"/>
                <a:gd name="T152" fmla="*/ 151 w 151"/>
                <a:gd name="T153" fmla="*/ 226 h 2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51" h="226">
                  <a:moveTo>
                    <a:pt x="1" y="2"/>
                  </a:moveTo>
                  <a:lnTo>
                    <a:pt x="0" y="17"/>
                  </a:lnTo>
                  <a:lnTo>
                    <a:pt x="1" y="35"/>
                  </a:lnTo>
                  <a:lnTo>
                    <a:pt x="5" y="51"/>
                  </a:lnTo>
                  <a:lnTo>
                    <a:pt x="11" y="68"/>
                  </a:lnTo>
                  <a:lnTo>
                    <a:pt x="17" y="84"/>
                  </a:lnTo>
                  <a:lnTo>
                    <a:pt x="27" y="98"/>
                  </a:lnTo>
                  <a:lnTo>
                    <a:pt x="40" y="110"/>
                  </a:lnTo>
                  <a:lnTo>
                    <a:pt x="52" y="119"/>
                  </a:lnTo>
                  <a:lnTo>
                    <a:pt x="62" y="125"/>
                  </a:lnTo>
                  <a:lnTo>
                    <a:pt x="70" y="130"/>
                  </a:lnTo>
                  <a:lnTo>
                    <a:pt x="79" y="135"/>
                  </a:lnTo>
                  <a:lnTo>
                    <a:pt x="87" y="141"/>
                  </a:lnTo>
                  <a:lnTo>
                    <a:pt x="94" y="148"/>
                  </a:lnTo>
                  <a:lnTo>
                    <a:pt x="102" y="154"/>
                  </a:lnTo>
                  <a:lnTo>
                    <a:pt x="108" y="162"/>
                  </a:lnTo>
                  <a:lnTo>
                    <a:pt x="114" y="172"/>
                  </a:lnTo>
                  <a:lnTo>
                    <a:pt x="122" y="186"/>
                  </a:lnTo>
                  <a:lnTo>
                    <a:pt x="129" y="199"/>
                  </a:lnTo>
                  <a:lnTo>
                    <a:pt x="135" y="213"/>
                  </a:lnTo>
                  <a:lnTo>
                    <a:pt x="143" y="226"/>
                  </a:lnTo>
                  <a:lnTo>
                    <a:pt x="144" y="226"/>
                  </a:lnTo>
                  <a:lnTo>
                    <a:pt x="148" y="224"/>
                  </a:lnTo>
                  <a:lnTo>
                    <a:pt x="149" y="222"/>
                  </a:lnTo>
                  <a:lnTo>
                    <a:pt x="151" y="219"/>
                  </a:lnTo>
                  <a:lnTo>
                    <a:pt x="148" y="207"/>
                  </a:lnTo>
                  <a:lnTo>
                    <a:pt x="143" y="194"/>
                  </a:lnTo>
                  <a:lnTo>
                    <a:pt x="138" y="181"/>
                  </a:lnTo>
                  <a:lnTo>
                    <a:pt x="133" y="170"/>
                  </a:lnTo>
                  <a:lnTo>
                    <a:pt x="127" y="157"/>
                  </a:lnTo>
                  <a:lnTo>
                    <a:pt x="121" y="146"/>
                  </a:lnTo>
                  <a:lnTo>
                    <a:pt x="113" y="137"/>
                  </a:lnTo>
                  <a:lnTo>
                    <a:pt x="103" y="127"/>
                  </a:lnTo>
                  <a:lnTo>
                    <a:pt x="97" y="122"/>
                  </a:lnTo>
                  <a:lnTo>
                    <a:pt x="89" y="118"/>
                  </a:lnTo>
                  <a:lnTo>
                    <a:pt x="82" y="113"/>
                  </a:lnTo>
                  <a:lnTo>
                    <a:pt x="75" y="108"/>
                  </a:lnTo>
                  <a:lnTo>
                    <a:pt x="67" y="105"/>
                  </a:lnTo>
                  <a:lnTo>
                    <a:pt x="60" y="100"/>
                  </a:lnTo>
                  <a:lnTo>
                    <a:pt x="52" y="95"/>
                  </a:lnTo>
                  <a:lnTo>
                    <a:pt x="46" y="91"/>
                  </a:lnTo>
                  <a:lnTo>
                    <a:pt x="28" y="71"/>
                  </a:lnTo>
                  <a:lnTo>
                    <a:pt x="14" y="49"/>
                  </a:lnTo>
                  <a:lnTo>
                    <a:pt x="6" y="27"/>
                  </a:lnTo>
                  <a:lnTo>
                    <a:pt x="5" y="0"/>
                  </a:lnTo>
                  <a:lnTo>
                    <a:pt x="3" y="0"/>
                  </a:lnTo>
                  <a:lnTo>
                    <a:pt x="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37" name="Freeform 106"/>
            <p:cNvSpPr>
              <a:spLocks/>
            </p:cNvSpPr>
            <p:nvPr/>
          </p:nvSpPr>
          <p:spPr bwMode="auto">
            <a:xfrm>
              <a:off x="3882" y="1637"/>
              <a:ext cx="127" cy="124"/>
            </a:xfrm>
            <a:custGeom>
              <a:avLst/>
              <a:gdLst>
                <a:gd name="T0" fmla="*/ 127 w 127"/>
                <a:gd name="T1" fmla="*/ 34 h 124"/>
                <a:gd name="T2" fmla="*/ 118 w 127"/>
                <a:gd name="T3" fmla="*/ 31 h 124"/>
                <a:gd name="T4" fmla="*/ 108 w 127"/>
                <a:gd name="T5" fmla="*/ 26 h 124"/>
                <a:gd name="T6" fmla="*/ 99 w 127"/>
                <a:gd name="T7" fmla="*/ 21 h 124"/>
                <a:gd name="T8" fmla="*/ 91 w 127"/>
                <a:gd name="T9" fmla="*/ 15 h 124"/>
                <a:gd name="T10" fmla="*/ 86 w 127"/>
                <a:gd name="T11" fmla="*/ 10 h 124"/>
                <a:gd name="T12" fmla="*/ 81 w 127"/>
                <a:gd name="T13" fmla="*/ 5 h 124"/>
                <a:gd name="T14" fmla="*/ 77 w 127"/>
                <a:gd name="T15" fmla="*/ 2 h 124"/>
                <a:gd name="T16" fmla="*/ 70 w 127"/>
                <a:gd name="T17" fmla="*/ 0 h 124"/>
                <a:gd name="T18" fmla="*/ 67 w 127"/>
                <a:gd name="T19" fmla="*/ 0 h 124"/>
                <a:gd name="T20" fmla="*/ 64 w 127"/>
                <a:gd name="T21" fmla="*/ 2 h 124"/>
                <a:gd name="T22" fmla="*/ 61 w 127"/>
                <a:gd name="T23" fmla="*/ 4 h 124"/>
                <a:gd name="T24" fmla="*/ 58 w 127"/>
                <a:gd name="T25" fmla="*/ 5 h 124"/>
                <a:gd name="T26" fmla="*/ 53 w 127"/>
                <a:gd name="T27" fmla="*/ 8 h 124"/>
                <a:gd name="T28" fmla="*/ 46 w 127"/>
                <a:gd name="T29" fmla="*/ 12 h 124"/>
                <a:gd name="T30" fmla="*/ 40 w 127"/>
                <a:gd name="T31" fmla="*/ 15 h 124"/>
                <a:gd name="T32" fmla="*/ 35 w 127"/>
                <a:gd name="T33" fmla="*/ 18 h 124"/>
                <a:gd name="T34" fmla="*/ 26 w 127"/>
                <a:gd name="T35" fmla="*/ 27 h 124"/>
                <a:gd name="T36" fmla="*/ 16 w 127"/>
                <a:gd name="T37" fmla="*/ 39 h 124"/>
                <a:gd name="T38" fmla="*/ 7 w 127"/>
                <a:gd name="T39" fmla="*/ 53 h 124"/>
                <a:gd name="T40" fmla="*/ 0 w 127"/>
                <a:gd name="T41" fmla="*/ 66 h 124"/>
                <a:gd name="T42" fmla="*/ 2 w 127"/>
                <a:gd name="T43" fmla="*/ 72 h 124"/>
                <a:gd name="T44" fmla="*/ 7 w 127"/>
                <a:gd name="T45" fmla="*/ 77 h 124"/>
                <a:gd name="T46" fmla="*/ 11 w 127"/>
                <a:gd name="T47" fmla="*/ 81 h 124"/>
                <a:gd name="T48" fmla="*/ 16 w 127"/>
                <a:gd name="T49" fmla="*/ 85 h 124"/>
                <a:gd name="T50" fmla="*/ 26 w 127"/>
                <a:gd name="T51" fmla="*/ 93 h 124"/>
                <a:gd name="T52" fmla="*/ 35 w 127"/>
                <a:gd name="T53" fmla="*/ 102 h 124"/>
                <a:gd name="T54" fmla="*/ 43 w 127"/>
                <a:gd name="T55" fmla="*/ 113 h 124"/>
                <a:gd name="T56" fmla="*/ 50 w 127"/>
                <a:gd name="T57" fmla="*/ 124 h 124"/>
                <a:gd name="T58" fmla="*/ 51 w 127"/>
                <a:gd name="T59" fmla="*/ 124 h 124"/>
                <a:gd name="T60" fmla="*/ 53 w 127"/>
                <a:gd name="T61" fmla="*/ 123 h 124"/>
                <a:gd name="T62" fmla="*/ 54 w 127"/>
                <a:gd name="T63" fmla="*/ 121 h 124"/>
                <a:gd name="T64" fmla="*/ 56 w 127"/>
                <a:gd name="T65" fmla="*/ 120 h 124"/>
                <a:gd name="T66" fmla="*/ 53 w 127"/>
                <a:gd name="T67" fmla="*/ 107 h 124"/>
                <a:gd name="T68" fmla="*/ 48 w 127"/>
                <a:gd name="T69" fmla="*/ 96 h 124"/>
                <a:gd name="T70" fmla="*/ 40 w 127"/>
                <a:gd name="T71" fmla="*/ 86 h 124"/>
                <a:gd name="T72" fmla="*/ 31 w 127"/>
                <a:gd name="T73" fmla="*/ 78 h 124"/>
                <a:gd name="T74" fmla="*/ 23 w 127"/>
                <a:gd name="T75" fmla="*/ 72 h 124"/>
                <a:gd name="T76" fmla="*/ 18 w 127"/>
                <a:gd name="T77" fmla="*/ 64 h 124"/>
                <a:gd name="T78" fmla="*/ 18 w 127"/>
                <a:gd name="T79" fmla="*/ 56 h 124"/>
                <a:gd name="T80" fmla="*/ 24 w 127"/>
                <a:gd name="T81" fmla="*/ 46 h 124"/>
                <a:gd name="T82" fmla="*/ 29 w 127"/>
                <a:gd name="T83" fmla="*/ 42 h 124"/>
                <a:gd name="T84" fmla="*/ 34 w 127"/>
                <a:gd name="T85" fmla="*/ 35 h 124"/>
                <a:gd name="T86" fmla="*/ 38 w 127"/>
                <a:gd name="T87" fmla="*/ 31 h 124"/>
                <a:gd name="T88" fmla="*/ 43 w 127"/>
                <a:gd name="T89" fmla="*/ 24 h 124"/>
                <a:gd name="T90" fmla="*/ 48 w 127"/>
                <a:gd name="T91" fmla="*/ 19 h 124"/>
                <a:gd name="T92" fmla="*/ 56 w 127"/>
                <a:gd name="T93" fmla="*/ 15 h 124"/>
                <a:gd name="T94" fmla="*/ 64 w 127"/>
                <a:gd name="T95" fmla="*/ 12 h 124"/>
                <a:gd name="T96" fmla="*/ 70 w 127"/>
                <a:gd name="T97" fmla="*/ 10 h 124"/>
                <a:gd name="T98" fmla="*/ 77 w 127"/>
                <a:gd name="T99" fmla="*/ 15 h 124"/>
                <a:gd name="T100" fmla="*/ 81 w 127"/>
                <a:gd name="T101" fmla="*/ 18 h 124"/>
                <a:gd name="T102" fmla="*/ 88 w 127"/>
                <a:gd name="T103" fmla="*/ 23 h 124"/>
                <a:gd name="T104" fmla="*/ 94 w 127"/>
                <a:gd name="T105" fmla="*/ 26 h 124"/>
                <a:gd name="T106" fmla="*/ 100 w 127"/>
                <a:gd name="T107" fmla="*/ 29 h 124"/>
                <a:gd name="T108" fmla="*/ 110 w 127"/>
                <a:gd name="T109" fmla="*/ 31 h 124"/>
                <a:gd name="T110" fmla="*/ 118 w 127"/>
                <a:gd name="T111" fmla="*/ 34 h 124"/>
                <a:gd name="T112" fmla="*/ 126 w 127"/>
                <a:gd name="T113" fmla="*/ 35 h 124"/>
                <a:gd name="T114" fmla="*/ 126 w 127"/>
                <a:gd name="T115" fmla="*/ 35 h 124"/>
                <a:gd name="T116" fmla="*/ 127 w 127"/>
                <a:gd name="T117" fmla="*/ 34 h 124"/>
                <a:gd name="T118" fmla="*/ 127 w 127"/>
                <a:gd name="T119" fmla="*/ 34 h 124"/>
                <a:gd name="T120" fmla="*/ 127 w 127"/>
                <a:gd name="T121" fmla="*/ 34 h 124"/>
                <a:gd name="T122" fmla="*/ 127 w 127"/>
                <a:gd name="T123" fmla="*/ 34 h 12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7"/>
                <a:gd name="T187" fmla="*/ 0 h 124"/>
                <a:gd name="T188" fmla="*/ 127 w 127"/>
                <a:gd name="T189" fmla="*/ 124 h 12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7" h="124">
                  <a:moveTo>
                    <a:pt x="127" y="34"/>
                  </a:moveTo>
                  <a:lnTo>
                    <a:pt x="118" y="31"/>
                  </a:lnTo>
                  <a:lnTo>
                    <a:pt x="108" y="26"/>
                  </a:lnTo>
                  <a:lnTo>
                    <a:pt x="99" y="21"/>
                  </a:lnTo>
                  <a:lnTo>
                    <a:pt x="91" y="15"/>
                  </a:lnTo>
                  <a:lnTo>
                    <a:pt x="86" y="10"/>
                  </a:lnTo>
                  <a:lnTo>
                    <a:pt x="81" y="5"/>
                  </a:lnTo>
                  <a:lnTo>
                    <a:pt x="77" y="2"/>
                  </a:lnTo>
                  <a:lnTo>
                    <a:pt x="70" y="0"/>
                  </a:lnTo>
                  <a:lnTo>
                    <a:pt x="67" y="0"/>
                  </a:lnTo>
                  <a:lnTo>
                    <a:pt x="64" y="2"/>
                  </a:lnTo>
                  <a:lnTo>
                    <a:pt x="61" y="4"/>
                  </a:lnTo>
                  <a:lnTo>
                    <a:pt x="58" y="5"/>
                  </a:lnTo>
                  <a:lnTo>
                    <a:pt x="53" y="8"/>
                  </a:lnTo>
                  <a:lnTo>
                    <a:pt x="46" y="12"/>
                  </a:lnTo>
                  <a:lnTo>
                    <a:pt x="40" y="15"/>
                  </a:lnTo>
                  <a:lnTo>
                    <a:pt x="35" y="18"/>
                  </a:lnTo>
                  <a:lnTo>
                    <a:pt x="26" y="27"/>
                  </a:lnTo>
                  <a:lnTo>
                    <a:pt x="16" y="39"/>
                  </a:lnTo>
                  <a:lnTo>
                    <a:pt x="7" y="53"/>
                  </a:lnTo>
                  <a:lnTo>
                    <a:pt x="0" y="66"/>
                  </a:lnTo>
                  <a:lnTo>
                    <a:pt x="2" y="72"/>
                  </a:lnTo>
                  <a:lnTo>
                    <a:pt x="7" y="77"/>
                  </a:lnTo>
                  <a:lnTo>
                    <a:pt x="11" y="81"/>
                  </a:lnTo>
                  <a:lnTo>
                    <a:pt x="16" y="85"/>
                  </a:lnTo>
                  <a:lnTo>
                    <a:pt x="26" y="93"/>
                  </a:lnTo>
                  <a:lnTo>
                    <a:pt x="35" y="102"/>
                  </a:lnTo>
                  <a:lnTo>
                    <a:pt x="43" y="113"/>
                  </a:lnTo>
                  <a:lnTo>
                    <a:pt x="50" y="124"/>
                  </a:lnTo>
                  <a:lnTo>
                    <a:pt x="51" y="124"/>
                  </a:lnTo>
                  <a:lnTo>
                    <a:pt x="53" y="123"/>
                  </a:lnTo>
                  <a:lnTo>
                    <a:pt x="54" y="121"/>
                  </a:lnTo>
                  <a:lnTo>
                    <a:pt x="56" y="120"/>
                  </a:lnTo>
                  <a:lnTo>
                    <a:pt x="53" y="107"/>
                  </a:lnTo>
                  <a:lnTo>
                    <a:pt x="48" y="96"/>
                  </a:lnTo>
                  <a:lnTo>
                    <a:pt x="40" y="86"/>
                  </a:lnTo>
                  <a:lnTo>
                    <a:pt x="31" y="78"/>
                  </a:lnTo>
                  <a:lnTo>
                    <a:pt x="23" y="72"/>
                  </a:lnTo>
                  <a:lnTo>
                    <a:pt x="18" y="64"/>
                  </a:lnTo>
                  <a:lnTo>
                    <a:pt x="18" y="56"/>
                  </a:lnTo>
                  <a:lnTo>
                    <a:pt x="24" y="46"/>
                  </a:lnTo>
                  <a:lnTo>
                    <a:pt x="29" y="42"/>
                  </a:lnTo>
                  <a:lnTo>
                    <a:pt x="34" y="35"/>
                  </a:lnTo>
                  <a:lnTo>
                    <a:pt x="38" y="31"/>
                  </a:lnTo>
                  <a:lnTo>
                    <a:pt x="43" y="24"/>
                  </a:lnTo>
                  <a:lnTo>
                    <a:pt x="48" y="19"/>
                  </a:lnTo>
                  <a:lnTo>
                    <a:pt x="56" y="15"/>
                  </a:lnTo>
                  <a:lnTo>
                    <a:pt x="64" y="12"/>
                  </a:lnTo>
                  <a:lnTo>
                    <a:pt x="70" y="10"/>
                  </a:lnTo>
                  <a:lnTo>
                    <a:pt x="77" y="15"/>
                  </a:lnTo>
                  <a:lnTo>
                    <a:pt x="81" y="18"/>
                  </a:lnTo>
                  <a:lnTo>
                    <a:pt x="88" y="23"/>
                  </a:lnTo>
                  <a:lnTo>
                    <a:pt x="94" y="26"/>
                  </a:lnTo>
                  <a:lnTo>
                    <a:pt x="100" y="29"/>
                  </a:lnTo>
                  <a:lnTo>
                    <a:pt x="110" y="31"/>
                  </a:lnTo>
                  <a:lnTo>
                    <a:pt x="118" y="34"/>
                  </a:lnTo>
                  <a:lnTo>
                    <a:pt x="126" y="35"/>
                  </a:lnTo>
                  <a:lnTo>
                    <a:pt x="127"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38" name="Freeform 107"/>
            <p:cNvSpPr>
              <a:spLocks/>
            </p:cNvSpPr>
            <p:nvPr/>
          </p:nvSpPr>
          <p:spPr bwMode="auto">
            <a:xfrm>
              <a:off x="3930" y="1683"/>
              <a:ext cx="205" cy="140"/>
            </a:xfrm>
            <a:custGeom>
              <a:avLst/>
              <a:gdLst>
                <a:gd name="T0" fmla="*/ 0 w 205"/>
                <a:gd name="T1" fmla="*/ 4 h 140"/>
                <a:gd name="T2" fmla="*/ 3 w 205"/>
                <a:gd name="T3" fmla="*/ 12 h 140"/>
                <a:gd name="T4" fmla="*/ 10 w 205"/>
                <a:gd name="T5" fmla="*/ 20 h 140"/>
                <a:gd name="T6" fmla="*/ 16 w 205"/>
                <a:gd name="T7" fmla="*/ 26 h 140"/>
                <a:gd name="T8" fmla="*/ 22 w 205"/>
                <a:gd name="T9" fmla="*/ 32 h 140"/>
                <a:gd name="T10" fmla="*/ 33 w 205"/>
                <a:gd name="T11" fmla="*/ 50 h 140"/>
                <a:gd name="T12" fmla="*/ 41 w 205"/>
                <a:gd name="T13" fmla="*/ 69 h 140"/>
                <a:gd name="T14" fmla="*/ 48 w 205"/>
                <a:gd name="T15" fmla="*/ 89 h 140"/>
                <a:gd name="T16" fmla="*/ 59 w 205"/>
                <a:gd name="T17" fmla="*/ 107 h 140"/>
                <a:gd name="T18" fmla="*/ 65 w 205"/>
                <a:gd name="T19" fmla="*/ 115 h 140"/>
                <a:gd name="T20" fmla="*/ 72 w 205"/>
                <a:gd name="T21" fmla="*/ 120 h 140"/>
                <a:gd name="T22" fmla="*/ 81 w 205"/>
                <a:gd name="T23" fmla="*/ 126 h 140"/>
                <a:gd name="T24" fmla="*/ 89 w 205"/>
                <a:gd name="T25" fmla="*/ 129 h 140"/>
                <a:gd name="T26" fmla="*/ 99 w 205"/>
                <a:gd name="T27" fmla="*/ 134 h 140"/>
                <a:gd name="T28" fmla="*/ 108 w 205"/>
                <a:gd name="T29" fmla="*/ 136 h 140"/>
                <a:gd name="T30" fmla="*/ 118 w 205"/>
                <a:gd name="T31" fmla="*/ 137 h 140"/>
                <a:gd name="T32" fmla="*/ 127 w 205"/>
                <a:gd name="T33" fmla="*/ 139 h 140"/>
                <a:gd name="T34" fmla="*/ 130 w 205"/>
                <a:gd name="T35" fmla="*/ 139 h 140"/>
                <a:gd name="T36" fmla="*/ 135 w 205"/>
                <a:gd name="T37" fmla="*/ 137 h 140"/>
                <a:gd name="T38" fmla="*/ 138 w 205"/>
                <a:gd name="T39" fmla="*/ 136 h 140"/>
                <a:gd name="T40" fmla="*/ 141 w 205"/>
                <a:gd name="T41" fmla="*/ 134 h 140"/>
                <a:gd name="T42" fmla="*/ 149 w 205"/>
                <a:gd name="T43" fmla="*/ 131 h 140"/>
                <a:gd name="T44" fmla="*/ 157 w 205"/>
                <a:gd name="T45" fmla="*/ 129 h 140"/>
                <a:gd name="T46" fmla="*/ 164 w 205"/>
                <a:gd name="T47" fmla="*/ 129 h 140"/>
                <a:gd name="T48" fmla="*/ 170 w 205"/>
                <a:gd name="T49" fmla="*/ 129 h 140"/>
                <a:gd name="T50" fmla="*/ 176 w 205"/>
                <a:gd name="T51" fmla="*/ 131 h 140"/>
                <a:gd name="T52" fmla="*/ 183 w 205"/>
                <a:gd name="T53" fmla="*/ 132 h 140"/>
                <a:gd name="T54" fmla="*/ 189 w 205"/>
                <a:gd name="T55" fmla="*/ 136 h 140"/>
                <a:gd name="T56" fmla="*/ 197 w 205"/>
                <a:gd name="T57" fmla="*/ 140 h 140"/>
                <a:gd name="T58" fmla="*/ 200 w 205"/>
                <a:gd name="T59" fmla="*/ 140 h 140"/>
                <a:gd name="T60" fmla="*/ 203 w 205"/>
                <a:gd name="T61" fmla="*/ 137 h 140"/>
                <a:gd name="T62" fmla="*/ 205 w 205"/>
                <a:gd name="T63" fmla="*/ 132 h 140"/>
                <a:gd name="T64" fmla="*/ 205 w 205"/>
                <a:gd name="T65" fmla="*/ 128 h 140"/>
                <a:gd name="T66" fmla="*/ 199 w 205"/>
                <a:gd name="T67" fmla="*/ 116 h 140"/>
                <a:gd name="T68" fmla="*/ 191 w 205"/>
                <a:gd name="T69" fmla="*/ 109 h 140"/>
                <a:gd name="T70" fmla="*/ 180 w 205"/>
                <a:gd name="T71" fmla="*/ 105 h 140"/>
                <a:gd name="T72" fmla="*/ 167 w 205"/>
                <a:gd name="T73" fmla="*/ 107 h 140"/>
                <a:gd name="T74" fmla="*/ 156 w 205"/>
                <a:gd name="T75" fmla="*/ 110 h 140"/>
                <a:gd name="T76" fmla="*/ 146 w 205"/>
                <a:gd name="T77" fmla="*/ 113 h 140"/>
                <a:gd name="T78" fmla="*/ 137 w 205"/>
                <a:gd name="T79" fmla="*/ 116 h 140"/>
                <a:gd name="T80" fmla="*/ 127 w 205"/>
                <a:gd name="T81" fmla="*/ 118 h 140"/>
                <a:gd name="T82" fmla="*/ 118 w 205"/>
                <a:gd name="T83" fmla="*/ 120 h 140"/>
                <a:gd name="T84" fmla="*/ 108 w 205"/>
                <a:gd name="T85" fmla="*/ 120 h 140"/>
                <a:gd name="T86" fmla="*/ 97 w 205"/>
                <a:gd name="T87" fmla="*/ 116 h 140"/>
                <a:gd name="T88" fmla="*/ 86 w 205"/>
                <a:gd name="T89" fmla="*/ 112 h 140"/>
                <a:gd name="T90" fmla="*/ 75 w 205"/>
                <a:gd name="T91" fmla="*/ 104 h 140"/>
                <a:gd name="T92" fmla="*/ 67 w 205"/>
                <a:gd name="T93" fmla="*/ 96 h 140"/>
                <a:gd name="T94" fmla="*/ 59 w 205"/>
                <a:gd name="T95" fmla="*/ 86 h 140"/>
                <a:gd name="T96" fmla="*/ 54 w 205"/>
                <a:gd name="T97" fmla="*/ 75 h 140"/>
                <a:gd name="T98" fmla="*/ 48 w 205"/>
                <a:gd name="T99" fmla="*/ 64 h 140"/>
                <a:gd name="T100" fmla="*/ 43 w 205"/>
                <a:gd name="T101" fmla="*/ 53 h 140"/>
                <a:gd name="T102" fmla="*/ 38 w 205"/>
                <a:gd name="T103" fmla="*/ 42 h 140"/>
                <a:gd name="T104" fmla="*/ 32 w 205"/>
                <a:gd name="T105" fmla="*/ 31 h 140"/>
                <a:gd name="T106" fmla="*/ 24 w 205"/>
                <a:gd name="T107" fmla="*/ 23 h 140"/>
                <a:gd name="T108" fmla="*/ 16 w 205"/>
                <a:gd name="T109" fmla="*/ 16 h 140"/>
                <a:gd name="T110" fmla="*/ 8 w 205"/>
                <a:gd name="T111" fmla="*/ 10 h 140"/>
                <a:gd name="T112" fmla="*/ 2 w 205"/>
                <a:gd name="T113" fmla="*/ 0 h 140"/>
                <a:gd name="T114" fmla="*/ 2 w 205"/>
                <a:gd name="T115" fmla="*/ 0 h 140"/>
                <a:gd name="T116" fmla="*/ 2 w 205"/>
                <a:gd name="T117" fmla="*/ 0 h 140"/>
                <a:gd name="T118" fmla="*/ 0 w 205"/>
                <a:gd name="T119" fmla="*/ 2 h 140"/>
                <a:gd name="T120" fmla="*/ 0 w 205"/>
                <a:gd name="T121" fmla="*/ 4 h 140"/>
                <a:gd name="T122" fmla="*/ 0 w 205"/>
                <a:gd name="T123" fmla="*/ 4 h 14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5"/>
                <a:gd name="T187" fmla="*/ 0 h 140"/>
                <a:gd name="T188" fmla="*/ 205 w 205"/>
                <a:gd name="T189" fmla="*/ 140 h 14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5" h="140">
                  <a:moveTo>
                    <a:pt x="0" y="4"/>
                  </a:moveTo>
                  <a:lnTo>
                    <a:pt x="3" y="12"/>
                  </a:lnTo>
                  <a:lnTo>
                    <a:pt x="10" y="20"/>
                  </a:lnTo>
                  <a:lnTo>
                    <a:pt x="16" y="26"/>
                  </a:lnTo>
                  <a:lnTo>
                    <a:pt x="22" y="32"/>
                  </a:lnTo>
                  <a:lnTo>
                    <a:pt x="33" y="50"/>
                  </a:lnTo>
                  <a:lnTo>
                    <a:pt x="41" y="69"/>
                  </a:lnTo>
                  <a:lnTo>
                    <a:pt x="48" y="89"/>
                  </a:lnTo>
                  <a:lnTo>
                    <a:pt x="59" y="107"/>
                  </a:lnTo>
                  <a:lnTo>
                    <a:pt x="65" y="115"/>
                  </a:lnTo>
                  <a:lnTo>
                    <a:pt x="72" y="120"/>
                  </a:lnTo>
                  <a:lnTo>
                    <a:pt x="81" y="126"/>
                  </a:lnTo>
                  <a:lnTo>
                    <a:pt x="89" y="129"/>
                  </a:lnTo>
                  <a:lnTo>
                    <a:pt x="99" y="134"/>
                  </a:lnTo>
                  <a:lnTo>
                    <a:pt x="108" y="136"/>
                  </a:lnTo>
                  <a:lnTo>
                    <a:pt x="118" y="137"/>
                  </a:lnTo>
                  <a:lnTo>
                    <a:pt x="127" y="139"/>
                  </a:lnTo>
                  <a:lnTo>
                    <a:pt x="130" y="139"/>
                  </a:lnTo>
                  <a:lnTo>
                    <a:pt x="135" y="137"/>
                  </a:lnTo>
                  <a:lnTo>
                    <a:pt x="138" y="136"/>
                  </a:lnTo>
                  <a:lnTo>
                    <a:pt x="141" y="134"/>
                  </a:lnTo>
                  <a:lnTo>
                    <a:pt x="149" y="131"/>
                  </a:lnTo>
                  <a:lnTo>
                    <a:pt x="157" y="129"/>
                  </a:lnTo>
                  <a:lnTo>
                    <a:pt x="164" y="129"/>
                  </a:lnTo>
                  <a:lnTo>
                    <a:pt x="170" y="129"/>
                  </a:lnTo>
                  <a:lnTo>
                    <a:pt x="176" y="131"/>
                  </a:lnTo>
                  <a:lnTo>
                    <a:pt x="183" y="132"/>
                  </a:lnTo>
                  <a:lnTo>
                    <a:pt x="189" y="136"/>
                  </a:lnTo>
                  <a:lnTo>
                    <a:pt x="197" y="140"/>
                  </a:lnTo>
                  <a:lnTo>
                    <a:pt x="200" y="140"/>
                  </a:lnTo>
                  <a:lnTo>
                    <a:pt x="203" y="137"/>
                  </a:lnTo>
                  <a:lnTo>
                    <a:pt x="205" y="132"/>
                  </a:lnTo>
                  <a:lnTo>
                    <a:pt x="205" y="128"/>
                  </a:lnTo>
                  <a:lnTo>
                    <a:pt x="199" y="116"/>
                  </a:lnTo>
                  <a:lnTo>
                    <a:pt x="191" y="109"/>
                  </a:lnTo>
                  <a:lnTo>
                    <a:pt x="180" y="105"/>
                  </a:lnTo>
                  <a:lnTo>
                    <a:pt x="167" y="107"/>
                  </a:lnTo>
                  <a:lnTo>
                    <a:pt x="156" y="110"/>
                  </a:lnTo>
                  <a:lnTo>
                    <a:pt x="146" y="113"/>
                  </a:lnTo>
                  <a:lnTo>
                    <a:pt x="137" y="116"/>
                  </a:lnTo>
                  <a:lnTo>
                    <a:pt x="127" y="118"/>
                  </a:lnTo>
                  <a:lnTo>
                    <a:pt x="118" y="120"/>
                  </a:lnTo>
                  <a:lnTo>
                    <a:pt x="108" y="120"/>
                  </a:lnTo>
                  <a:lnTo>
                    <a:pt x="97" y="116"/>
                  </a:lnTo>
                  <a:lnTo>
                    <a:pt x="86" y="112"/>
                  </a:lnTo>
                  <a:lnTo>
                    <a:pt x="75" y="104"/>
                  </a:lnTo>
                  <a:lnTo>
                    <a:pt x="67" y="96"/>
                  </a:lnTo>
                  <a:lnTo>
                    <a:pt x="59" y="86"/>
                  </a:lnTo>
                  <a:lnTo>
                    <a:pt x="54" y="75"/>
                  </a:lnTo>
                  <a:lnTo>
                    <a:pt x="48" y="64"/>
                  </a:lnTo>
                  <a:lnTo>
                    <a:pt x="43" y="53"/>
                  </a:lnTo>
                  <a:lnTo>
                    <a:pt x="38" y="42"/>
                  </a:lnTo>
                  <a:lnTo>
                    <a:pt x="32" y="31"/>
                  </a:lnTo>
                  <a:lnTo>
                    <a:pt x="24" y="23"/>
                  </a:lnTo>
                  <a:lnTo>
                    <a:pt x="16" y="16"/>
                  </a:lnTo>
                  <a:lnTo>
                    <a:pt x="8" y="10"/>
                  </a:lnTo>
                  <a:lnTo>
                    <a:pt x="2" y="0"/>
                  </a:lnTo>
                  <a:lnTo>
                    <a:pt x="0" y="2"/>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39" name="Freeform 108"/>
            <p:cNvSpPr>
              <a:spLocks/>
            </p:cNvSpPr>
            <p:nvPr/>
          </p:nvSpPr>
          <p:spPr bwMode="auto">
            <a:xfrm>
              <a:off x="3927" y="1736"/>
              <a:ext cx="38" cy="33"/>
            </a:xfrm>
            <a:custGeom>
              <a:avLst/>
              <a:gdLst>
                <a:gd name="T0" fmla="*/ 1 w 38"/>
                <a:gd name="T1" fmla="*/ 29 h 33"/>
                <a:gd name="T2" fmla="*/ 8 w 38"/>
                <a:gd name="T3" fmla="*/ 32 h 33"/>
                <a:gd name="T4" fmla="*/ 14 w 38"/>
                <a:gd name="T5" fmla="*/ 33 h 33"/>
                <a:gd name="T6" fmla="*/ 19 w 38"/>
                <a:gd name="T7" fmla="*/ 33 h 33"/>
                <a:gd name="T8" fmla="*/ 25 w 38"/>
                <a:gd name="T9" fmla="*/ 32 h 33"/>
                <a:gd name="T10" fmla="*/ 32 w 38"/>
                <a:gd name="T11" fmla="*/ 27 h 33"/>
                <a:gd name="T12" fmla="*/ 35 w 38"/>
                <a:gd name="T13" fmla="*/ 22 h 33"/>
                <a:gd name="T14" fmla="*/ 38 w 38"/>
                <a:gd name="T15" fmla="*/ 14 h 33"/>
                <a:gd name="T16" fmla="*/ 38 w 38"/>
                <a:gd name="T17" fmla="*/ 8 h 33"/>
                <a:gd name="T18" fmla="*/ 36 w 38"/>
                <a:gd name="T19" fmla="*/ 5 h 33"/>
                <a:gd name="T20" fmla="*/ 35 w 38"/>
                <a:gd name="T21" fmla="*/ 2 h 33"/>
                <a:gd name="T22" fmla="*/ 32 w 38"/>
                <a:gd name="T23" fmla="*/ 0 h 33"/>
                <a:gd name="T24" fmla="*/ 30 w 38"/>
                <a:gd name="T25" fmla="*/ 2 h 33"/>
                <a:gd name="T26" fmla="*/ 28 w 38"/>
                <a:gd name="T27" fmla="*/ 3 h 33"/>
                <a:gd name="T28" fmla="*/ 27 w 38"/>
                <a:gd name="T29" fmla="*/ 5 h 33"/>
                <a:gd name="T30" fmla="*/ 27 w 38"/>
                <a:gd name="T31" fmla="*/ 8 h 33"/>
                <a:gd name="T32" fmla="*/ 25 w 38"/>
                <a:gd name="T33" fmla="*/ 9 h 33"/>
                <a:gd name="T34" fmla="*/ 24 w 38"/>
                <a:gd name="T35" fmla="*/ 11 h 33"/>
                <a:gd name="T36" fmla="*/ 24 w 38"/>
                <a:gd name="T37" fmla="*/ 14 h 33"/>
                <a:gd name="T38" fmla="*/ 22 w 38"/>
                <a:gd name="T39" fmla="*/ 16 h 33"/>
                <a:gd name="T40" fmla="*/ 21 w 38"/>
                <a:gd name="T41" fmla="*/ 19 h 33"/>
                <a:gd name="T42" fmla="*/ 16 w 38"/>
                <a:gd name="T43" fmla="*/ 22 h 33"/>
                <a:gd name="T44" fmla="*/ 11 w 38"/>
                <a:gd name="T45" fmla="*/ 24 h 33"/>
                <a:gd name="T46" fmla="*/ 6 w 38"/>
                <a:gd name="T47" fmla="*/ 24 h 33"/>
                <a:gd name="T48" fmla="*/ 0 w 38"/>
                <a:gd name="T49" fmla="*/ 24 h 33"/>
                <a:gd name="T50" fmla="*/ 0 w 38"/>
                <a:gd name="T51" fmla="*/ 24 h 33"/>
                <a:gd name="T52" fmla="*/ 0 w 38"/>
                <a:gd name="T53" fmla="*/ 25 h 33"/>
                <a:gd name="T54" fmla="*/ 0 w 38"/>
                <a:gd name="T55" fmla="*/ 27 h 33"/>
                <a:gd name="T56" fmla="*/ 1 w 38"/>
                <a:gd name="T57" fmla="*/ 29 h 33"/>
                <a:gd name="T58" fmla="*/ 1 w 38"/>
                <a:gd name="T59" fmla="*/ 29 h 3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8"/>
                <a:gd name="T91" fmla="*/ 0 h 33"/>
                <a:gd name="T92" fmla="*/ 38 w 38"/>
                <a:gd name="T93" fmla="*/ 33 h 3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8" h="33">
                  <a:moveTo>
                    <a:pt x="1" y="29"/>
                  </a:moveTo>
                  <a:lnTo>
                    <a:pt x="8" y="32"/>
                  </a:lnTo>
                  <a:lnTo>
                    <a:pt x="14" y="33"/>
                  </a:lnTo>
                  <a:lnTo>
                    <a:pt x="19" y="33"/>
                  </a:lnTo>
                  <a:lnTo>
                    <a:pt x="25" y="32"/>
                  </a:lnTo>
                  <a:lnTo>
                    <a:pt x="32" y="27"/>
                  </a:lnTo>
                  <a:lnTo>
                    <a:pt x="35" y="22"/>
                  </a:lnTo>
                  <a:lnTo>
                    <a:pt x="38" y="14"/>
                  </a:lnTo>
                  <a:lnTo>
                    <a:pt x="38" y="8"/>
                  </a:lnTo>
                  <a:lnTo>
                    <a:pt x="36" y="5"/>
                  </a:lnTo>
                  <a:lnTo>
                    <a:pt x="35" y="2"/>
                  </a:lnTo>
                  <a:lnTo>
                    <a:pt x="32" y="0"/>
                  </a:lnTo>
                  <a:lnTo>
                    <a:pt x="30" y="2"/>
                  </a:lnTo>
                  <a:lnTo>
                    <a:pt x="28" y="3"/>
                  </a:lnTo>
                  <a:lnTo>
                    <a:pt x="27" y="5"/>
                  </a:lnTo>
                  <a:lnTo>
                    <a:pt x="27" y="8"/>
                  </a:lnTo>
                  <a:lnTo>
                    <a:pt x="25" y="9"/>
                  </a:lnTo>
                  <a:lnTo>
                    <a:pt x="24" y="11"/>
                  </a:lnTo>
                  <a:lnTo>
                    <a:pt x="24" y="14"/>
                  </a:lnTo>
                  <a:lnTo>
                    <a:pt x="22" y="16"/>
                  </a:lnTo>
                  <a:lnTo>
                    <a:pt x="21" y="19"/>
                  </a:lnTo>
                  <a:lnTo>
                    <a:pt x="16" y="22"/>
                  </a:lnTo>
                  <a:lnTo>
                    <a:pt x="11" y="24"/>
                  </a:lnTo>
                  <a:lnTo>
                    <a:pt x="6" y="24"/>
                  </a:lnTo>
                  <a:lnTo>
                    <a:pt x="0" y="24"/>
                  </a:lnTo>
                  <a:lnTo>
                    <a:pt x="0" y="25"/>
                  </a:lnTo>
                  <a:lnTo>
                    <a:pt x="0" y="27"/>
                  </a:lnTo>
                  <a:lnTo>
                    <a:pt x="1"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40" name="Freeform 109"/>
            <p:cNvSpPr>
              <a:spLocks/>
            </p:cNvSpPr>
            <p:nvPr/>
          </p:nvSpPr>
          <p:spPr bwMode="auto">
            <a:xfrm>
              <a:off x="3986" y="1660"/>
              <a:ext cx="43" cy="19"/>
            </a:xfrm>
            <a:custGeom>
              <a:avLst/>
              <a:gdLst>
                <a:gd name="T0" fmla="*/ 38 w 43"/>
                <a:gd name="T1" fmla="*/ 0 h 19"/>
                <a:gd name="T2" fmla="*/ 36 w 43"/>
                <a:gd name="T3" fmla="*/ 11 h 19"/>
                <a:gd name="T4" fmla="*/ 27 w 43"/>
                <a:gd name="T5" fmla="*/ 14 h 19"/>
                <a:gd name="T6" fmla="*/ 12 w 43"/>
                <a:gd name="T7" fmla="*/ 12 h 19"/>
                <a:gd name="T8" fmla="*/ 1 w 43"/>
                <a:gd name="T9" fmla="*/ 8 h 19"/>
                <a:gd name="T10" fmla="*/ 0 w 43"/>
                <a:gd name="T11" fmla="*/ 8 h 19"/>
                <a:gd name="T12" fmla="*/ 0 w 43"/>
                <a:gd name="T13" fmla="*/ 8 h 19"/>
                <a:gd name="T14" fmla="*/ 0 w 43"/>
                <a:gd name="T15" fmla="*/ 9 h 19"/>
                <a:gd name="T16" fmla="*/ 1 w 43"/>
                <a:gd name="T17" fmla="*/ 9 h 19"/>
                <a:gd name="T18" fmla="*/ 8 w 43"/>
                <a:gd name="T19" fmla="*/ 12 h 19"/>
                <a:gd name="T20" fmla="*/ 14 w 43"/>
                <a:gd name="T21" fmla="*/ 16 h 19"/>
                <a:gd name="T22" fmla="*/ 22 w 43"/>
                <a:gd name="T23" fmla="*/ 17 h 19"/>
                <a:gd name="T24" fmla="*/ 30 w 43"/>
                <a:gd name="T25" fmla="*/ 19 h 19"/>
                <a:gd name="T26" fmla="*/ 36 w 43"/>
                <a:gd name="T27" fmla="*/ 17 h 19"/>
                <a:gd name="T28" fmla="*/ 41 w 43"/>
                <a:gd name="T29" fmla="*/ 16 h 19"/>
                <a:gd name="T30" fmla="*/ 43 w 43"/>
                <a:gd name="T31" fmla="*/ 9 h 19"/>
                <a:gd name="T32" fmla="*/ 41 w 43"/>
                <a:gd name="T33" fmla="*/ 1 h 19"/>
                <a:gd name="T34" fmla="*/ 41 w 43"/>
                <a:gd name="T35" fmla="*/ 0 h 19"/>
                <a:gd name="T36" fmla="*/ 39 w 43"/>
                <a:gd name="T37" fmla="*/ 0 h 19"/>
                <a:gd name="T38" fmla="*/ 38 w 43"/>
                <a:gd name="T39" fmla="*/ 0 h 19"/>
                <a:gd name="T40" fmla="*/ 38 w 43"/>
                <a:gd name="T41" fmla="*/ 0 h 19"/>
                <a:gd name="T42" fmla="*/ 38 w 43"/>
                <a:gd name="T43" fmla="*/ 0 h 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
                <a:gd name="T67" fmla="*/ 0 h 19"/>
                <a:gd name="T68" fmla="*/ 43 w 43"/>
                <a:gd name="T69" fmla="*/ 19 h 1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 h="19">
                  <a:moveTo>
                    <a:pt x="38" y="0"/>
                  </a:moveTo>
                  <a:lnTo>
                    <a:pt x="36" y="11"/>
                  </a:lnTo>
                  <a:lnTo>
                    <a:pt x="27" y="14"/>
                  </a:lnTo>
                  <a:lnTo>
                    <a:pt x="12" y="12"/>
                  </a:lnTo>
                  <a:lnTo>
                    <a:pt x="1" y="8"/>
                  </a:lnTo>
                  <a:lnTo>
                    <a:pt x="0" y="8"/>
                  </a:lnTo>
                  <a:lnTo>
                    <a:pt x="0" y="9"/>
                  </a:lnTo>
                  <a:lnTo>
                    <a:pt x="1" y="9"/>
                  </a:lnTo>
                  <a:lnTo>
                    <a:pt x="8" y="12"/>
                  </a:lnTo>
                  <a:lnTo>
                    <a:pt x="14" y="16"/>
                  </a:lnTo>
                  <a:lnTo>
                    <a:pt x="22" y="17"/>
                  </a:lnTo>
                  <a:lnTo>
                    <a:pt x="30" y="19"/>
                  </a:lnTo>
                  <a:lnTo>
                    <a:pt x="36" y="17"/>
                  </a:lnTo>
                  <a:lnTo>
                    <a:pt x="41" y="16"/>
                  </a:lnTo>
                  <a:lnTo>
                    <a:pt x="43" y="9"/>
                  </a:lnTo>
                  <a:lnTo>
                    <a:pt x="41" y="1"/>
                  </a:lnTo>
                  <a:lnTo>
                    <a:pt x="41" y="0"/>
                  </a:lnTo>
                  <a:lnTo>
                    <a:pt x="39" y="0"/>
                  </a:lnTo>
                  <a:lnTo>
                    <a:pt x="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41" name="Freeform 110"/>
            <p:cNvSpPr>
              <a:spLocks/>
            </p:cNvSpPr>
            <p:nvPr/>
          </p:nvSpPr>
          <p:spPr bwMode="auto">
            <a:xfrm>
              <a:off x="3849" y="1542"/>
              <a:ext cx="114" cy="145"/>
            </a:xfrm>
            <a:custGeom>
              <a:avLst/>
              <a:gdLst>
                <a:gd name="T0" fmla="*/ 114 w 114"/>
                <a:gd name="T1" fmla="*/ 0 h 145"/>
                <a:gd name="T2" fmla="*/ 99 w 114"/>
                <a:gd name="T3" fmla="*/ 3 h 145"/>
                <a:gd name="T4" fmla="*/ 83 w 114"/>
                <a:gd name="T5" fmla="*/ 6 h 145"/>
                <a:gd name="T6" fmla="*/ 65 w 114"/>
                <a:gd name="T7" fmla="*/ 10 h 145"/>
                <a:gd name="T8" fmla="*/ 49 w 114"/>
                <a:gd name="T9" fmla="*/ 13 h 145"/>
                <a:gd name="T10" fmla="*/ 33 w 114"/>
                <a:gd name="T11" fmla="*/ 18 h 145"/>
                <a:gd name="T12" fmla="*/ 19 w 114"/>
                <a:gd name="T13" fmla="*/ 24 h 145"/>
                <a:gd name="T14" fmla="*/ 8 w 114"/>
                <a:gd name="T15" fmla="*/ 35 h 145"/>
                <a:gd name="T16" fmla="*/ 0 w 114"/>
                <a:gd name="T17" fmla="*/ 49 h 145"/>
                <a:gd name="T18" fmla="*/ 0 w 114"/>
                <a:gd name="T19" fmla="*/ 56 h 145"/>
                <a:gd name="T20" fmla="*/ 0 w 114"/>
                <a:gd name="T21" fmla="*/ 64 h 145"/>
                <a:gd name="T22" fmla="*/ 3 w 114"/>
                <a:gd name="T23" fmla="*/ 70 h 145"/>
                <a:gd name="T24" fmla="*/ 5 w 114"/>
                <a:gd name="T25" fmla="*/ 75 h 145"/>
                <a:gd name="T26" fmla="*/ 13 w 114"/>
                <a:gd name="T27" fmla="*/ 92 h 145"/>
                <a:gd name="T28" fmla="*/ 22 w 114"/>
                <a:gd name="T29" fmla="*/ 108 h 145"/>
                <a:gd name="T30" fmla="*/ 32 w 114"/>
                <a:gd name="T31" fmla="*/ 126 h 145"/>
                <a:gd name="T32" fmla="*/ 40 w 114"/>
                <a:gd name="T33" fmla="*/ 143 h 145"/>
                <a:gd name="T34" fmla="*/ 41 w 114"/>
                <a:gd name="T35" fmla="*/ 145 h 145"/>
                <a:gd name="T36" fmla="*/ 43 w 114"/>
                <a:gd name="T37" fmla="*/ 145 h 145"/>
                <a:gd name="T38" fmla="*/ 44 w 114"/>
                <a:gd name="T39" fmla="*/ 141 h 145"/>
                <a:gd name="T40" fmla="*/ 44 w 114"/>
                <a:gd name="T41" fmla="*/ 138 h 145"/>
                <a:gd name="T42" fmla="*/ 38 w 114"/>
                <a:gd name="T43" fmla="*/ 124 h 145"/>
                <a:gd name="T44" fmla="*/ 30 w 114"/>
                <a:gd name="T45" fmla="*/ 110 h 145"/>
                <a:gd name="T46" fmla="*/ 19 w 114"/>
                <a:gd name="T47" fmla="*/ 94 h 145"/>
                <a:gd name="T48" fmla="*/ 11 w 114"/>
                <a:gd name="T49" fmla="*/ 78 h 145"/>
                <a:gd name="T50" fmla="*/ 5 w 114"/>
                <a:gd name="T51" fmla="*/ 64 h 145"/>
                <a:gd name="T52" fmla="*/ 6 w 114"/>
                <a:gd name="T53" fmla="*/ 51 h 145"/>
                <a:gd name="T54" fmla="*/ 14 w 114"/>
                <a:gd name="T55" fmla="*/ 38 h 145"/>
                <a:gd name="T56" fmla="*/ 32 w 114"/>
                <a:gd name="T57" fmla="*/ 29 h 145"/>
                <a:gd name="T58" fmla="*/ 43 w 114"/>
                <a:gd name="T59" fmla="*/ 26 h 145"/>
                <a:gd name="T60" fmla="*/ 52 w 114"/>
                <a:gd name="T61" fmla="*/ 24 h 145"/>
                <a:gd name="T62" fmla="*/ 64 w 114"/>
                <a:gd name="T63" fmla="*/ 22 h 145"/>
                <a:gd name="T64" fmla="*/ 75 w 114"/>
                <a:gd name="T65" fmla="*/ 19 h 145"/>
                <a:gd name="T66" fmla="*/ 84 w 114"/>
                <a:gd name="T67" fmla="*/ 18 h 145"/>
                <a:gd name="T68" fmla="*/ 95 w 114"/>
                <a:gd name="T69" fmla="*/ 13 h 145"/>
                <a:gd name="T70" fmla="*/ 105 w 114"/>
                <a:gd name="T71" fmla="*/ 10 h 145"/>
                <a:gd name="T72" fmla="*/ 114 w 114"/>
                <a:gd name="T73" fmla="*/ 3 h 145"/>
                <a:gd name="T74" fmla="*/ 114 w 114"/>
                <a:gd name="T75" fmla="*/ 3 h 145"/>
                <a:gd name="T76" fmla="*/ 114 w 114"/>
                <a:gd name="T77" fmla="*/ 2 h 145"/>
                <a:gd name="T78" fmla="*/ 114 w 114"/>
                <a:gd name="T79" fmla="*/ 0 h 145"/>
                <a:gd name="T80" fmla="*/ 114 w 114"/>
                <a:gd name="T81" fmla="*/ 0 h 145"/>
                <a:gd name="T82" fmla="*/ 114 w 114"/>
                <a:gd name="T83" fmla="*/ 0 h 1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4"/>
                <a:gd name="T127" fmla="*/ 0 h 145"/>
                <a:gd name="T128" fmla="*/ 114 w 114"/>
                <a:gd name="T129" fmla="*/ 145 h 1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4" h="145">
                  <a:moveTo>
                    <a:pt x="114" y="0"/>
                  </a:moveTo>
                  <a:lnTo>
                    <a:pt x="99" y="3"/>
                  </a:lnTo>
                  <a:lnTo>
                    <a:pt x="83" y="6"/>
                  </a:lnTo>
                  <a:lnTo>
                    <a:pt x="65" y="10"/>
                  </a:lnTo>
                  <a:lnTo>
                    <a:pt x="49" y="13"/>
                  </a:lnTo>
                  <a:lnTo>
                    <a:pt x="33" y="18"/>
                  </a:lnTo>
                  <a:lnTo>
                    <a:pt x="19" y="24"/>
                  </a:lnTo>
                  <a:lnTo>
                    <a:pt x="8" y="35"/>
                  </a:lnTo>
                  <a:lnTo>
                    <a:pt x="0" y="49"/>
                  </a:lnTo>
                  <a:lnTo>
                    <a:pt x="0" y="56"/>
                  </a:lnTo>
                  <a:lnTo>
                    <a:pt x="0" y="64"/>
                  </a:lnTo>
                  <a:lnTo>
                    <a:pt x="3" y="70"/>
                  </a:lnTo>
                  <a:lnTo>
                    <a:pt x="5" y="75"/>
                  </a:lnTo>
                  <a:lnTo>
                    <a:pt x="13" y="92"/>
                  </a:lnTo>
                  <a:lnTo>
                    <a:pt x="22" y="108"/>
                  </a:lnTo>
                  <a:lnTo>
                    <a:pt x="32" y="126"/>
                  </a:lnTo>
                  <a:lnTo>
                    <a:pt x="40" y="143"/>
                  </a:lnTo>
                  <a:lnTo>
                    <a:pt x="41" y="145"/>
                  </a:lnTo>
                  <a:lnTo>
                    <a:pt x="43" y="145"/>
                  </a:lnTo>
                  <a:lnTo>
                    <a:pt x="44" y="141"/>
                  </a:lnTo>
                  <a:lnTo>
                    <a:pt x="44" y="138"/>
                  </a:lnTo>
                  <a:lnTo>
                    <a:pt x="38" y="124"/>
                  </a:lnTo>
                  <a:lnTo>
                    <a:pt x="30" y="110"/>
                  </a:lnTo>
                  <a:lnTo>
                    <a:pt x="19" y="94"/>
                  </a:lnTo>
                  <a:lnTo>
                    <a:pt x="11" y="78"/>
                  </a:lnTo>
                  <a:lnTo>
                    <a:pt x="5" y="64"/>
                  </a:lnTo>
                  <a:lnTo>
                    <a:pt x="6" y="51"/>
                  </a:lnTo>
                  <a:lnTo>
                    <a:pt x="14" y="38"/>
                  </a:lnTo>
                  <a:lnTo>
                    <a:pt x="32" y="29"/>
                  </a:lnTo>
                  <a:lnTo>
                    <a:pt x="43" y="26"/>
                  </a:lnTo>
                  <a:lnTo>
                    <a:pt x="52" y="24"/>
                  </a:lnTo>
                  <a:lnTo>
                    <a:pt x="64" y="22"/>
                  </a:lnTo>
                  <a:lnTo>
                    <a:pt x="75" y="19"/>
                  </a:lnTo>
                  <a:lnTo>
                    <a:pt x="84" y="18"/>
                  </a:lnTo>
                  <a:lnTo>
                    <a:pt x="95" y="13"/>
                  </a:lnTo>
                  <a:lnTo>
                    <a:pt x="105" y="10"/>
                  </a:lnTo>
                  <a:lnTo>
                    <a:pt x="114" y="3"/>
                  </a:lnTo>
                  <a:lnTo>
                    <a:pt x="114" y="2"/>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42" name="Freeform 111"/>
            <p:cNvSpPr>
              <a:spLocks/>
            </p:cNvSpPr>
            <p:nvPr/>
          </p:nvSpPr>
          <p:spPr bwMode="auto">
            <a:xfrm>
              <a:off x="3893" y="1595"/>
              <a:ext cx="43" cy="61"/>
            </a:xfrm>
            <a:custGeom>
              <a:avLst/>
              <a:gdLst>
                <a:gd name="T0" fmla="*/ 0 w 43"/>
                <a:gd name="T1" fmla="*/ 1 h 61"/>
                <a:gd name="T2" fmla="*/ 16 w 43"/>
                <a:gd name="T3" fmla="*/ 12 h 61"/>
                <a:gd name="T4" fmla="*/ 26 w 43"/>
                <a:gd name="T5" fmla="*/ 27 h 61"/>
                <a:gd name="T6" fmla="*/ 31 w 43"/>
                <a:gd name="T7" fmla="*/ 42 h 61"/>
                <a:gd name="T8" fmla="*/ 34 w 43"/>
                <a:gd name="T9" fmla="*/ 61 h 61"/>
                <a:gd name="T10" fmla="*/ 35 w 43"/>
                <a:gd name="T11" fmla="*/ 61 h 61"/>
                <a:gd name="T12" fmla="*/ 39 w 43"/>
                <a:gd name="T13" fmla="*/ 61 h 61"/>
                <a:gd name="T14" fmla="*/ 40 w 43"/>
                <a:gd name="T15" fmla="*/ 61 h 61"/>
                <a:gd name="T16" fmla="*/ 42 w 43"/>
                <a:gd name="T17" fmla="*/ 60 h 61"/>
                <a:gd name="T18" fmla="*/ 43 w 43"/>
                <a:gd name="T19" fmla="*/ 39 h 61"/>
                <a:gd name="T20" fmla="*/ 37 w 43"/>
                <a:gd name="T21" fmla="*/ 22 h 61"/>
                <a:gd name="T22" fmla="*/ 23 w 43"/>
                <a:gd name="T23" fmla="*/ 9 h 61"/>
                <a:gd name="T24" fmla="*/ 5 w 43"/>
                <a:gd name="T25" fmla="*/ 0 h 61"/>
                <a:gd name="T26" fmla="*/ 4 w 43"/>
                <a:gd name="T27" fmla="*/ 0 h 61"/>
                <a:gd name="T28" fmla="*/ 2 w 43"/>
                <a:gd name="T29" fmla="*/ 0 h 61"/>
                <a:gd name="T30" fmla="*/ 0 w 43"/>
                <a:gd name="T31" fmla="*/ 1 h 61"/>
                <a:gd name="T32" fmla="*/ 0 w 43"/>
                <a:gd name="T33" fmla="*/ 1 h 61"/>
                <a:gd name="T34" fmla="*/ 0 w 43"/>
                <a:gd name="T35" fmla="*/ 1 h 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3"/>
                <a:gd name="T55" fmla="*/ 0 h 61"/>
                <a:gd name="T56" fmla="*/ 43 w 43"/>
                <a:gd name="T57" fmla="*/ 61 h 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3" h="61">
                  <a:moveTo>
                    <a:pt x="0" y="1"/>
                  </a:moveTo>
                  <a:lnTo>
                    <a:pt x="16" y="12"/>
                  </a:lnTo>
                  <a:lnTo>
                    <a:pt x="26" y="27"/>
                  </a:lnTo>
                  <a:lnTo>
                    <a:pt x="31" y="42"/>
                  </a:lnTo>
                  <a:lnTo>
                    <a:pt x="34" y="61"/>
                  </a:lnTo>
                  <a:lnTo>
                    <a:pt x="35" y="61"/>
                  </a:lnTo>
                  <a:lnTo>
                    <a:pt x="39" y="61"/>
                  </a:lnTo>
                  <a:lnTo>
                    <a:pt x="40" y="61"/>
                  </a:lnTo>
                  <a:lnTo>
                    <a:pt x="42" y="60"/>
                  </a:lnTo>
                  <a:lnTo>
                    <a:pt x="43" y="39"/>
                  </a:lnTo>
                  <a:lnTo>
                    <a:pt x="37" y="22"/>
                  </a:lnTo>
                  <a:lnTo>
                    <a:pt x="23" y="9"/>
                  </a:lnTo>
                  <a:lnTo>
                    <a:pt x="5" y="0"/>
                  </a:lnTo>
                  <a:lnTo>
                    <a:pt x="4" y="0"/>
                  </a:lnTo>
                  <a:lnTo>
                    <a:pt x="2"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43" name="Freeform 112"/>
            <p:cNvSpPr>
              <a:spLocks/>
            </p:cNvSpPr>
            <p:nvPr/>
          </p:nvSpPr>
          <p:spPr bwMode="auto">
            <a:xfrm>
              <a:off x="3827" y="1614"/>
              <a:ext cx="95" cy="125"/>
            </a:xfrm>
            <a:custGeom>
              <a:avLst/>
              <a:gdLst>
                <a:gd name="T0" fmla="*/ 20 w 95"/>
                <a:gd name="T1" fmla="*/ 0 h 125"/>
                <a:gd name="T2" fmla="*/ 17 w 95"/>
                <a:gd name="T3" fmla="*/ 12 h 125"/>
                <a:gd name="T4" fmla="*/ 11 w 95"/>
                <a:gd name="T5" fmla="*/ 23 h 125"/>
                <a:gd name="T6" fmla="*/ 5 w 95"/>
                <a:gd name="T7" fmla="*/ 36 h 125"/>
                <a:gd name="T8" fmla="*/ 0 w 95"/>
                <a:gd name="T9" fmla="*/ 49 h 125"/>
                <a:gd name="T10" fmla="*/ 0 w 95"/>
                <a:gd name="T11" fmla="*/ 58 h 125"/>
                <a:gd name="T12" fmla="*/ 3 w 95"/>
                <a:gd name="T13" fmla="*/ 66 h 125"/>
                <a:gd name="T14" fmla="*/ 8 w 95"/>
                <a:gd name="T15" fmla="*/ 73 h 125"/>
                <a:gd name="T16" fmla="*/ 14 w 95"/>
                <a:gd name="T17" fmla="*/ 79 h 125"/>
                <a:gd name="T18" fmla="*/ 25 w 95"/>
                <a:gd name="T19" fmla="*/ 90 h 125"/>
                <a:gd name="T20" fmla="*/ 36 w 95"/>
                <a:gd name="T21" fmla="*/ 100 h 125"/>
                <a:gd name="T22" fmla="*/ 49 w 95"/>
                <a:gd name="T23" fmla="*/ 109 h 125"/>
                <a:gd name="T24" fmla="*/ 60 w 95"/>
                <a:gd name="T25" fmla="*/ 117 h 125"/>
                <a:gd name="T26" fmla="*/ 68 w 95"/>
                <a:gd name="T27" fmla="*/ 122 h 125"/>
                <a:gd name="T28" fmla="*/ 76 w 95"/>
                <a:gd name="T29" fmla="*/ 125 h 125"/>
                <a:gd name="T30" fmla="*/ 84 w 95"/>
                <a:gd name="T31" fmla="*/ 125 h 125"/>
                <a:gd name="T32" fmla="*/ 93 w 95"/>
                <a:gd name="T33" fmla="*/ 125 h 125"/>
                <a:gd name="T34" fmla="*/ 95 w 95"/>
                <a:gd name="T35" fmla="*/ 124 h 125"/>
                <a:gd name="T36" fmla="*/ 93 w 95"/>
                <a:gd name="T37" fmla="*/ 122 h 125"/>
                <a:gd name="T38" fmla="*/ 90 w 95"/>
                <a:gd name="T39" fmla="*/ 119 h 125"/>
                <a:gd name="T40" fmla="*/ 89 w 95"/>
                <a:gd name="T41" fmla="*/ 119 h 125"/>
                <a:gd name="T42" fmla="*/ 79 w 95"/>
                <a:gd name="T43" fmla="*/ 117 h 125"/>
                <a:gd name="T44" fmla="*/ 70 w 95"/>
                <a:gd name="T45" fmla="*/ 114 h 125"/>
                <a:gd name="T46" fmla="*/ 60 w 95"/>
                <a:gd name="T47" fmla="*/ 109 h 125"/>
                <a:gd name="T48" fmla="*/ 51 w 95"/>
                <a:gd name="T49" fmla="*/ 103 h 125"/>
                <a:gd name="T50" fmla="*/ 43 w 95"/>
                <a:gd name="T51" fmla="*/ 95 h 125"/>
                <a:gd name="T52" fmla="*/ 35 w 95"/>
                <a:gd name="T53" fmla="*/ 89 h 125"/>
                <a:gd name="T54" fmla="*/ 27 w 95"/>
                <a:gd name="T55" fmla="*/ 81 h 125"/>
                <a:gd name="T56" fmla="*/ 20 w 95"/>
                <a:gd name="T57" fmla="*/ 74 h 125"/>
                <a:gd name="T58" fmla="*/ 14 w 95"/>
                <a:gd name="T59" fmla="*/ 65 h 125"/>
                <a:gd name="T60" fmla="*/ 12 w 95"/>
                <a:gd name="T61" fmla="*/ 55 h 125"/>
                <a:gd name="T62" fmla="*/ 14 w 95"/>
                <a:gd name="T63" fmla="*/ 46 h 125"/>
                <a:gd name="T64" fmla="*/ 17 w 95"/>
                <a:gd name="T65" fmla="*/ 35 h 125"/>
                <a:gd name="T66" fmla="*/ 20 w 95"/>
                <a:gd name="T67" fmla="*/ 25 h 125"/>
                <a:gd name="T68" fmla="*/ 22 w 95"/>
                <a:gd name="T69" fmla="*/ 17 h 125"/>
                <a:gd name="T70" fmla="*/ 25 w 95"/>
                <a:gd name="T71" fmla="*/ 11 h 125"/>
                <a:gd name="T72" fmla="*/ 25 w 95"/>
                <a:gd name="T73" fmla="*/ 1 h 125"/>
                <a:gd name="T74" fmla="*/ 25 w 95"/>
                <a:gd name="T75" fmla="*/ 0 h 125"/>
                <a:gd name="T76" fmla="*/ 24 w 95"/>
                <a:gd name="T77" fmla="*/ 0 h 125"/>
                <a:gd name="T78" fmla="*/ 20 w 95"/>
                <a:gd name="T79" fmla="*/ 0 h 125"/>
                <a:gd name="T80" fmla="*/ 20 w 95"/>
                <a:gd name="T81" fmla="*/ 0 h 125"/>
                <a:gd name="T82" fmla="*/ 20 w 95"/>
                <a:gd name="T83" fmla="*/ 0 h 1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5"/>
                <a:gd name="T127" fmla="*/ 0 h 125"/>
                <a:gd name="T128" fmla="*/ 95 w 95"/>
                <a:gd name="T129" fmla="*/ 125 h 1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5" h="125">
                  <a:moveTo>
                    <a:pt x="20" y="0"/>
                  </a:moveTo>
                  <a:lnTo>
                    <a:pt x="17" y="12"/>
                  </a:lnTo>
                  <a:lnTo>
                    <a:pt x="11" y="23"/>
                  </a:lnTo>
                  <a:lnTo>
                    <a:pt x="5" y="36"/>
                  </a:lnTo>
                  <a:lnTo>
                    <a:pt x="0" y="49"/>
                  </a:lnTo>
                  <a:lnTo>
                    <a:pt x="0" y="58"/>
                  </a:lnTo>
                  <a:lnTo>
                    <a:pt x="3" y="66"/>
                  </a:lnTo>
                  <a:lnTo>
                    <a:pt x="8" y="73"/>
                  </a:lnTo>
                  <a:lnTo>
                    <a:pt x="14" y="79"/>
                  </a:lnTo>
                  <a:lnTo>
                    <a:pt x="25" y="90"/>
                  </a:lnTo>
                  <a:lnTo>
                    <a:pt x="36" y="100"/>
                  </a:lnTo>
                  <a:lnTo>
                    <a:pt x="49" y="109"/>
                  </a:lnTo>
                  <a:lnTo>
                    <a:pt x="60" y="117"/>
                  </a:lnTo>
                  <a:lnTo>
                    <a:pt x="68" y="122"/>
                  </a:lnTo>
                  <a:lnTo>
                    <a:pt x="76" y="125"/>
                  </a:lnTo>
                  <a:lnTo>
                    <a:pt x="84" y="125"/>
                  </a:lnTo>
                  <a:lnTo>
                    <a:pt x="93" y="125"/>
                  </a:lnTo>
                  <a:lnTo>
                    <a:pt x="95" y="124"/>
                  </a:lnTo>
                  <a:lnTo>
                    <a:pt x="93" y="122"/>
                  </a:lnTo>
                  <a:lnTo>
                    <a:pt x="90" y="119"/>
                  </a:lnTo>
                  <a:lnTo>
                    <a:pt x="89" y="119"/>
                  </a:lnTo>
                  <a:lnTo>
                    <a:pt x="79" y="117"/>
                  </a:lnTo>
                  <a:lnTo>
                    <a:pt x="70" y="114"/>
                  </a:lnTo>
                  <a:lnTo>
                    <a:pt x="60" y="109"/>
                  </a:lnTo>
                  <a:lnTo>
                    <a:pt x="51" y="103"/>
                  </a:lnTo>
                  <a:lnTo>
                    <a:pt x="43" y="95"/>
                  </a:lnTo>
                  <a:lnTo>
                    <a:pt x="35" y="89"/>
                  </a:lnTo>
                  <a:lnTo>
                    <a:pt x="27" y="81"/>
                  </a:lnTo>
                  <a:lnTo>
                    <a:pt x="20" y="74"/>
                  </a:lnTo>
                  <a:lnTo>
                    <a:pt x="14" y="65"/>
                  </a:lnTo>
                  <a:lnTo>
                    <a:pt x="12" y="55"/>
                  </a:lnTo>
                  <a:lnTo>
                    <a:pt x="14" y="46"/>
                  </a:lnTo>
                  <a:lnTo>
                    <a:pt x="17" y="35"/>
                  </a:lnTo>
                  <a:lnTo>
                    <a:pt x="20" y="25"/>
                  </a:lnTo>
                  <a:lnTo>
                    <a:pt x="22" y="17"/>
                  </a:lnTo>
                  <a:lnTo>
                    <a:pt x="25" y="11"/>
                  </a:lnTo>
                  <a:lnTo>
                    <a:pt x="25" y="1"/>
                  </a:lnTo>
                  <a:lnTo>
                    <a:pt x="25" y="0"/>
                  </a:lnTo>
                  <a:lnTo>
                    <a:pt x="24"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44" name="Freeform 113"/>
            <p:cNvSpPr>
              <a:spLocks/>
            </p:cNvSpPr>
            <p:nvPr/>
          </p:nvSpPr>
          <p:spPr bwMode="auto">
            <a:xfrm>
              <a:off x="3830" y="1690"/>
              <a:ext cx="103" cy="81"/>
            </a:xfrm>
            <a:custGeom>
              <a:avLst/>
              <a:gdLst>
                <a:gd name="T0" fmla="*/ 2 w 103"/>
                <a:gd name="T1" fmla="*/ 0 h 81"/>
                <a:gd name="T2" fmla="*/ 0 w 103"/>
                <a:gd name="T3" fmla="*/ 11 h 81"/>
                <a:gd name="T4" fmla="*/ 0 w 103"/>
                <a:gd name="T5" fmla="*/ 22 h 81"/>
                <a:gd name="T6" fmla="*/ 0 w 103"/>
                <a:gd name="T7" fmla="*/ 33 h 81"/>
                <a:gd name="T8" fmla="*/ 5 w 103"/>
                <a:gd name="T9" fmla="*/ 43 h 81"/>
                <a:gd name="T10" fmla="*/ 11 w 103"/>
                <a:gd name="T11" fmla="*/ 49 h 81"/>
                <a:gd name="T12" fmla="*/ 19 w 103"/>
                <a:gd name="T13" fmla="*/ 54 h 81"/>
                <a:gd name="T14" fmla="*/ 29 w 103"/>
                <a:gd name="T15" fmla="*/ 57 h 81"/>
                <a:gd name="T16" fmla="*/ 36 w 103"/>
                <a:gd name="T17" fmla="*/ 62 h 81"/>
                <a:gd name="T18" fmla="*/ 44 w 103"/>
                <a:gd name="T19" fmla="*/ 67 h 81"/>
                <a:gd name="T20" fmla="*/ 52 w 103"/>
                <a:gd name="T21" fmla="*/ 71 h 81"/>
                <a:gd name="T22" fmla="*/ 60 w 103"/>
                <a:gd name="T23" fmla="*/ 75 h 81"/>
                <a:gd name="T24" fmla="*/ 68 w 103"/>
                <a:gd name="T25" fmla="*/ 79 h 81"/>
                <a:gd name="T26" fmla="*/ 76 w 103"/>
                <a:gd name="T27" fmla="*/ 81 h 81"/>
                <a:gd name="T28" fmla="*/ 84 w 103"/>
                <a:gd name="T29" fmla="*/ 81 h 81"/>
                <a:gd name="T30" fmla="*/ 94 w 103"/>
                <a:gd name="T31" fmla="*/ 78 h 81"/>
                <a:gd name="T32" fmla="*/ 102 w 103"/>
                <a:gd name="T33" fmla="*/ 73 h 81"/>
                <a:gd name="T34" fmla="*/ 103 w 103"/>
                <a:gd name="T35" fmla="*/ 71 h 81"/>
                <a:gd name="T36" fmla="*/ 102 w 103"/>
                <a:gd name="T37" fmla="*/ 71 h 81"/>
                <a:gd name="T38" fmla="*/ 98 w 103"/>
                <a:gd name="T39" fmla="*/ 71 h 81"/>
                <a:gd name="T40" fmla="*/ 97 w 103"/>
                <a:gd name="T41" fmla="*/ 71 h 81"/>
                <a:gd name="T42" fmla="*/ 87 w 103"/>
                <a:gd name="T43" fmla="*/ 73 h 81"/>
                <a:gd name="T44" fmla="*/ 79 w 103"/>
                <a:gd name="T45" fmla="*/ 73 h 81"/>
                <a:gd name="T46" fmla="*/ 73 w 103"/>
                <a:gd name="T47" fmla="*/ 70 h 81"/>
                <a:gd name="T48" fmla="*/ 65 w 103"/>
                <a:gd name="T49" fmla="*/ 67 h 81"/>
                <a:gd name="T50" fmla="*/ 59 w 103"/>
                <a:gd name="T51" fmla="*/ 62 h 81"/>
                <a:gd name="T52" fmla="*/ 52 w 103"/>
                <a:gd name="T53" fmla="*/ 57 h 81"/>
                <a:gd name="T54" fmla="*/ 44 w 103"/>
                <a:gd name="T55" fmla="*/ 54 h 81"/>
                <a:gd name="T56" fmla="*/ 36 w 103"/>
                <a:gd name="T57" fmla="*/ 51 h 81"/>
                <a:gd name="T58" fmla="*/ 29 w 103"/>
                <a:gd name="T59" fmla="*/ 48 h 81"/>
                <a:gd name="T60" fmla="*/ 21 w 103"/>
                <a:gd name="T61" fmla="*/ 44 h 81"/>
                <a:gd name="T62" fmla="*/ 14 w 103"/>
                <a:gd name="T63" fmla="*/ 40 h 81"/>
                <a:gd name="T64" fmla="*/ 9 w 103"/>
                <a:gd name="T65" fmla="*/ 32 h 81"/>
                <a:gd name="T66" fmla="*/ 8 w 103"/>
                <a:gd name="T67" fmla="*/ 24 h 81"/>
                <a:gd name="T68" fmla="*/ 6 w 103"/>
                <a:gd name="T69" fmla="*/ 16 h 81"/>
                <a:gd name="T70" fmla="*/ 5 w 103"/>
                <a:gd name="T71" fmla="*/ 8 h 81"/>
                <a:gd name="T72" fmla="*/ 3 w 103"/>
                <a:gd name="T73" fmla="*/ 0 h 81"/>
                <a:gd name="T74" fmla="*/ 3 w 103"/>
                <a:gd name="T75" fmla="*/ 0 h 81"/>
                <a:gd name="T76" fmla="*/ 3 w 103"/>
                <a:gd name="T77" fmla="*/ 0 h 81"/>
                <a:gd name="T78" fmla="*/ 2 w 103"/>
                <a:gd name="T79" fmla="*/ 0 h 81"/>
                <a:gd name="T80" fmla="*/ 2 w 103"/>
                <a:gd name="T81" fmla="*/ 0 h 81"/>
                <a:gd name="T82" fmla="*/ 2 w 103"/>
                <a:gd name="T83" fmla="*/ 0 h 8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
                <a:gd name="T127" fmla="*/ 0 h 81"/>
                <a:gd name="T128" fmla="*/ 103 w 103"/>
                <a:gd name="T129" fmla="*/ 81 h 8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 h="81">
                  <a:moveTo>
                    <a:pt x="2" y="0"/>
                  </a:moveTo>
                  <a:lnTo>
                    <a:pt x="0" y="11"/>
                  </a:lnTo>
                  <a:lnTo>
                    <a:pt x="0" y="22"/>
                  </a:lnTo>
                  <a:lnTo>
                    <a:pt x="0" y="33"/>
                  </a:lnTo>
                  <a:lnTo>
                    <a:pt x="5" y="43"/>
                  </a:lnTo>
                  <a:lnTo>
                    <a:pt x="11" y="49"/>
                  </a:lnTo>
                  <a:lnTo>
                    <a:pt x="19" y="54"/>
                  </a:lnTo>
                  <a:lnTo>
                    <a:pt x="29" y="57"/>
                  </a:lnTo>
                  <a:lnTo>
                    <a:pt x="36" y="62"/>
                  </a:lnTo>
                  <a:lnTo>
                    <a:pt x="44" y="67"/>
                  </a:lnTo>
                  <a:lnTo>
                    <a:pt x="52" y="71"/>
                  </a:lnTo>
                  <a:lnTo>
                    <a:pt x="60" y="75"/>
                  </a:lnTo>
                  <a:lnTo>
                    <a:pt x="68" y="79"/>
                  </a:lnTo>
                  <a:lnTo>
                    <a:pt x="76" y="81"/>
                  </a:lnTo>
                  <a:lnTo>
                    <a:pt x="84" y="81"/>
                  </a:lnTo>
                  <a:lnTo>
                    <a:pt x="94" y="78"/>
                  </a:lnTo>
                  <a:lnTo>
                    <a:pt x="102" y="73"/>
                  </a:lnTo>
                  <a:lnTo>
                    <a:pt x="103" y="71"/>
                  </a:lnTo>
                  <a:lnTo>
                    <a:pt x="102" y="71"/>
                  </a:lnTo>
                  <a:lnTo>
                    <a:pt x="98" y="71"/>
                  </a:lnTo>
                  <a:lnTo>
                    <a:pt x="97" y="71"/>
                  </a:lnTo>
                  <a:lnTo>
                    <a:pt x="87" y="73"/>
                  </a:lnTo>
                  <a:lnTo>
                    <a:pt x="79" y="73"/>
                  </a:lnTo>
                  <a:lnTo>
                    <a:pt x="73" y="70"/>
                  </a:lnTo>
                  <a:lnTo>
                    <a:pt x="65" y="67"/>
                  </a:lnTo>
                  <a:lnTo>
                    <a:pt x="59" y="62"/>
                  </a:lnTo>
                  <a:lnTo>
                    <a:pt x="52" y="57"/>
                  </a:lnTo>
                  <a:lnTo>
                    <a:pt x="44" y="54"/>
                  </a:lnTo>
                  <a:lnTo>
                    <a:pt x="36" y="51"/>
                  </a:lnTo>
                  <a:lnTo>
                    <a:pt x="29" y="48"/>
                  </a:lnTo>
                  <a:lnTo>
                    <a:pt x="21" y="44"/>
                  </a:lnTo>
                  <a:lnTo>
                    <a:pt x="14" y="40"/>
                  </a:lnTo>
                  <a:lnTo>
                    <a:pt x="9" y="32"/>
                  </a:lnTo>
                  <a:lnTo>
                    <a:pt x="8" y="24"/>
                  </a:lnTo>
                  <a:lnTo>
                    <a:pt x="6" y="16"/>
                  </a:lnTo>
                  <a:lnTo>
                    <a:pt x="5" y="8"/>
                  </a:lnTo>
                  <a:lnTo>
                    <a:pt x="3"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45" name="Freeform 114"/>
            <p:cNvSpPr>
              <a:spLocks/>
            </p:cNvSpPr>
            <p:nvPr/>
          </p:nvSpPr>
          <p:spPr bwMode="auto">
            <a:xfrm>
              <a:off x="3936" y="1765"/>
              <a:ext cx="110" cy="63"/>
            </a:xfrm>
            <a:custGeom>
              <a:avLst/>
              <a:gdLst>
                <a:gd name="T0" fmla="*/ 0 w 110"/>
                <a:gd name="T1" fmla="*/ 3 h 63"/>
                <a:gd name="T2" fmla="*/ 12 w 110"/>
                <a:gd name="T3" fmla="*/ 17 h 63"/>
                <a:gd name="T4" fmla="*/ 23 w 110"/>
                <a:gd name="T5" fmla="*/ 30 h 63"/>
                <a:gd name="T6" fmla="*/ 34 w 110"/>
                <a:gd name="T7" fmla="*/ 44 h 63"/>
                <a:gd name="T8" fmla="*/ 46 w 110"/>
                <a:gd name="T9" fmla="*/ 55 h 63"/>
                <a:gd name="T10" fmla="*/ 53 w 110"/>
                <a:gd name="T11" fmla="*/ 58 h 63"/>
                <a:gd name="T12" fmla="*/ 61 w 110"/>
                <a:gd name="T13" fmla="*/ 61 h 63"/>
                <a:gd name="T14" fmla="*/ 69 w 110"/>
                <a:gd name="T15" fmla="*/ 63 h 63"/>
                <a:gd name="T16" fmla="*/ 78 w 110"/>
                <a:gd name="T17" fmla="*/ 63 h 63"/>
                <a:gd name="T18" fmla="*/ 86 w 110"/>
                <a:gd name="T19" fmla="*/ 63 h 63"/>
                <a:gd name="T20" fmla="*/ 94 w 110"/>
                <a:gd name="T21" fmla="*/ 61 h 63"/>
                <a:gd name="T22" fmla="*/ 102 w 110"/>
                <a:gd name="T23" fmla="*/ 61 h 63"/>
                <a:gd name="T24" fmla="*/ 110 w 110"/>
                <a:gd name="T25" fmla="*/ 60 h 63"/>
                <a:gd name="T26" fmla="*/ 110 w 110"/>
                <a:gd name="T27" fmla="*/ 58 h 63"/>
                <a:gd name="T28" fmla="*/ 110 w 110"/>
                <a:gd name="T29" fmla="*/ 55 h 63"/>
                <a:gd name="T30" fmla="*/ 110 w 110"/>
                <a:gd name="T31" fmla="*/ 54 h 63"/>
                <a:gd name="T32" fmla="*/ 108 w 110"/>
                <a:gd name="T33" fmla="*/ 52 h 63"/>
                <a:gd name="T34" fmla="*/ 100 w 110"/>
                <a:gd name="T35" fmla="*/ 52 h 63"/>
                <a:gd name="T36" fmla="*/ 93 w 110"/>
                <a:gd name="T37" fmla="*/ 52 h 63"/>
                <a:gd name="T38" fmla="*/ 85 w 110"/>
                <a:gd name="T39" fmla="*/ 52 h 63"/>
                <a:gd name="T40" fmla="*/ 77 w 110"/>
                <a:gd name="T41" fmla="*/ 52 h 63"/>
                <a:gd name="T42" fmla="*/ 69 w 110"/>
                <a:gd name="T43" fmla="*/ 52 h 63"/>
                <a:gd name="T44" fmla="*/ 62 w 110"/>
                <a:gd name="T45" fmla="*/ 50 h 63"/>
                <a:gd name="T46" fmla="*/ 54 w 110"/>
                <a:gd name="T47" fmla="*/ 49 h 63"/>
                <a:gd name="T48" fmla="*/ 46 w 110"/>
                <a:gd name="T49" fmla="*/ 46 h 63"/>
                <a:gd name="T50" fmla="*/ 34 w 110"/>
                <a:gd name="T51" fmla="*/ 38 h 63"/>
                <a:gd name="T52" fmla="*/ 21 w 110"/>
                <a:gd name="T53" fmla="*/ 25 h 63"/>
                <a:gd name="T54" fmla="*/ 12 w 110"/>
                <a:gd name="T55" fmla="*/ 12 h 63"/>
                <a:gd name="T56" fmla="*/ 0 w 110"/>
                <a:gd name="T57" fmla="*/ 0 h 63"/>
                <a:gd name="T58" fmla="*/ 0 w 110"/>
                <a:gd name="T59" fmla="*/ 0 h 63"/>
                <a:gd name="T60" fmla="*/ 0 w 110"/>
                <a:gd name="T61" fmla="*/ 1 h 63"/>
                <a:gd name="T62" fmla="*/ 0 w 110"/>
                <a:gd name="T63" fmla="*/ 3 h 63"/>
                <a:gd name="T64" fmla="*/ 0 w 110"/>
                <a:gd name="T65" fmla="*/ 3 h 63"/>
                <a:gd name="T66" fmla="*/ 0 w 110"/>
                <a:gd name="T67" fmla="*/ 3 h 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0"/>
                <a:gd name="T103" fmla="*/ 0 h 63"/>
                <a:gd name="T104" fmla="*/ 110 w 110"/>
                <a:gd name="T105" fmla="*/ 63 h 6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0" h="63">
                  <a:moveTo>
                    <a:pt x="0" y="3"/>
                  </a:moveTo>
                  <a:lnTo>
                    <a:pt x="12" y="17"/>
                  </a:lnTo>
                  <a:lnTo>
                    <a:pt x="23" y="30"/>
                  </a:lnTo>
                  <a:lnTo>
                    <a:pt x="34" y="44"/>
                  </a:lnTo>
                  <a:lnTo>
                    <a:pt x="46" y="55"/>
                  </a:lnTo>
                  <a:lnTo>
                    <a:pt x="53" y="58"/>
                  </a:lnTo>
                  <a:lnTo>
                    <a:pt x="61" y="61"/>
                  </a:lnTo>
                  <a:lnTo>
                    <a:pt x="69" y="63"/>
                  </a:lnTo>
                  <a:lnTo>
                    <a:pt x="78" y="63"/>
                  </a:lnTo>
                  <a:lnTo>
                    <a:pt x="86" y="63"/>
                  </a:lnTo>
                  <a:lnTo>
                    <a:pt x="94" y="61"/>
                  </a:lnTo>
                  <a:lnTo>
                    <a:pt x="102" y="61"/>
                  </a:lnTo>
                  <a:lnTo>
                    <a:pt x="110" y="60"/>
                  </a:lnTo>
                  <a:lnTo>
                    <a:pt x="110" y="58"/>
                  </a:lnTo>
                  <a:lnTo>
                    <a:pt x="110" y="55"/>
                  </a:lnTo>
                  <a:lnTo>
                    <a:pt x="110" y="54"/>
                  </a:lnTo>
                  <a:lnTo>
                    <a:pt x="108" y="52"/>
                  </a:lnTo>
                  <a:lnTo>
                    <a:pt x="100" y="52"/>
                  </a:lnTo>
                  <a:lnTo>
                    <a:pt x="93" y="52"/>
                  </a:lnTo>
                  <a:lnTo>
                    <a:pt x="85" y="52"/>
                  </a:lnTo>
                  <a:lnTo>
                    <a:pt x="77" y="52"/>
                  </a:lnTo>
                  <a:lnTo>
                    <a:pt x="69" y="52"/>
                  </a:lnTo>
                  <a:lnTo>
                    <a:pt x="62" y="50"/>
                  </a:lnTo>
                  <a:lnTo>
                    <a:pt x="54" y="49"/>
                  </a:lnTo>
                  <a:lnTo>
                    <a:pt x="46" y="46"/>
                  </a:lnTo>
                  <a:lnTo>
                    <a:pt x="34" y="38"/>
                  </a:lnTo>
                  <a:lnTo>
                    <a:pt x="21" y="25"/>
                  </a:lnTo>
                  <a:lnTo>
                    <a:pt x="12" y="12"/>
                  </a:lnTo>
                  <a:lnTo>
                    <a:pt x="0" y="0"/>
                  </a:lnTo>
                  <a:lnTo>
                    <a:pt x="0" y="1"/>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46" name="Freeform 115"/>
            <p:cNvSpPr>
              <a:spLocks/>
            </p:cNvSpPr>
            <p:nvPr/>
          </p:nvSpPr>
          <p:spPr bwMode="auto">
            <a:xfrm>
              <a:off x="3952" y="1580"/>
              <a:ext cx="38" cy="67"/>
            </a:xfrm>
            <a:custGeom>
              <a:avLst/>
              <a:gdLst>
                <a:gd name="T0" fmla="*/ 21 w 38"/>
                <a:gd name="T1" fmla="*/ 62 h 67"/>
                <a:gd name="T2" fmla="*/ 11 w 38"/>
                <a:gd name="T3" fmla="*/ 57 h 67"/>
                <a:gd name="T4" fmla="*/ 8 w 38"/>
                <a:gd name="T5" fmla="*/ 51 h 67"/>
                <a:gd name="T6" fmla="*/ 10 w 38"/>
                <a:gd name="T7" fmla="*/ 45 h 67"/>
                <a:gd name="T8" fmla="*/ 13 w 38"/>
                <a:gd name="T9" fmla="*/ 37 h 67"/>
                <a:gd name="T10" fmla="*/ 19 w 38"/>
                <a:gd name="T11" fmla="*/ 30 h 67"/>
                <a:gd name="T12" fmla="*/ 27 w 38"/>
                <a:gd name="T13" fmla="*/ 24 h 67"/>
                <a:gd name="T14" fmla="*/ 34 w 38"/>
                <a:gd name="T15" fmla="*/ 18 h 67"/>
                <a:gd name="T16" fmla="*/ 38 w 38"/>
                <a:gd name="T17" fmla="*/ 13 h 67"/>
                <a:gd name="T18" fmla="*/ 38 w 38"/>
                <a:gd name="T19" fmla="*/ 10 h 67"/>
                <a:gd name="T20" fmla="*/ 38 w 38"/>
                <a:gd name="T21" fmla="*/ 5 h 67"/>
                <a:gd name="T22" fmla="*/ 35 w 38"/>
                <a:gd name="T23" fmla="*/ 2 h 67"/>
                <a:gd name="T24" fmla="*/ 34 w 38"/>
                <a:gd name="T25" fmla="*/ 0 h 67"/>
                <a:gd name="T26" fmla="*/ 23 w 38"/>
                <a:gd name="T27" fmla="*/ 3 h 67"/>
                <a:gd name="T28" fmla="*/ 13 w 38"/>
                <a:gd name="T29" fmla="*/ 13 h 67"/>
                <a:gd name="T30" fmla="*/ 7 w 38"/>
                <a:gd name="T31" fmla="*/ 24 h 67"/>
                <a:gd name="T32" fmla="*/ 2 w 38"/>
                <a:gd name="T33" fmla="*/ 35 h 67"/>
                <a:gd name="T34" fmla="*/ 0 w 38"/>
                <a:gd name="T35" fmla="*/ 46 h 67"/>
                <a:gd name="T36" fmla="*/ 3 w 38"/>
                <a:gd name="T37" fmla="*/ 56 h 67"/>
                <a:gd name="T38" fmla="*/ 10 w 38"/>
                <a:gd name="T39" fmla="*/ 62 h 67"/>
                <a:gd name="T40" fmla="*/ 21 w 38"/>
                <a:gd name="T41" fmla="*/ 67 h 67"/>
                <a:gd name="T42" fmla="*/ 21 w 38"/>
                <a:gd name="T43" fmla="*/ 67 h 67"/>
                <a:gd name="T44" fmla="*/ 21 w 38"/>
                <a:gd name="T45" fmla="*/ 64 h 67"/>
                <a:gd name="T46" fmla="*/ 21 w 38"/>
                <a:gd name="T47" fmla="*/ 62 h 67"/>
                <a:gd name="T48" fmla="*/ 21 w 38"/>
                <a:gd name="T49" fmla="*/ 62 h 67"/>
                <a:gd name="T50" fmla="*/ 21 w 38"/>
                <a:gd name="T51" fmla="*/ 62 h 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67"/>
                <a:gd name="T80" fmla="*/ 38 w 38"/>
                <a:gd name="T81" fmla="*/ 67 h 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67">
                  <a:moveTo>
                    <a:pt x="21" y="62"/>
                  </a:moveTo>
                  <a:lnTo>
                    <a:pt x="11" y="57"/>
                  </a:lnTo>
                  <a:lnTo>
                    <a:pt x="8" y="51"/>
                  </a:lnTo>
                  <a:lnTo>
                    <a:pt x="10" y="45"/>
                  </a:lnTo>
                  <a:lnTo>
                    <a:pt x="13" y="37"/>
                  </a:lnTo>
                  <a:lnTo>
                    <a:pt x="19" y="30"/>
                  </a:lnTo>
                  <a:lnTo>
                    <a:pt x="27" y="24"/>
                  </a:lnTo>
                  <a:lnTo>
                    <a:pt x="34" y="18"/>
                  </a:lnTo>
                  <a:lnTo>
                    <a:pt x="38" y="13"/>
                  </a:lnTo>
                  <a:lnTo>
                    <a:pt x="38" y="10"/>
                  </a:lnTo>
                  <a:lnTo>
                    <a:pt x="38" y="5"/>
                  </a:lnTo>
                  <a:lnTo>
                    <a:pt x="35" y="2"/>
                  </a:lnTo>
                  <a:lnTo>
                    <a:pt x="34" y="0"/>
                  </a:lnTo>
                  <a:lnTo>
                    <a:pt x="23" y="3"/>
                  </a:lnTo>
                  <a:lnTo>
                    <a:pt x="13" y="13"/>
                  </a:lnTo>
                  <a:lnTo>
                    <a:pt x="7" y="24"/>
                  </a:lnTo>
                  <a:lnTo>
                    <a:pt x="2" y="35"/>
                  </a:lnTo>
                  <a:lnTo>
                    <a:pt x="0" y="46"/>
                  </a:lnTo>
                  <a:lnTo>
                    <a:pt x="3" y="56"/>
                  </a:lnTo>
                  <a:lnTo>
                    <a:pt x="10" y="62"/>
                  </a:lnTo>
                  <a:lnTo>
                    <a:pt x="21" y="67"/>
                  </a:lnTo>
                  <a:lnTo>
                    <a:pt x="21" y="64"/>
                  </a:lnTo>
                  <a:lnTo>
                    <a:pt x="21"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47" name="Freeform 116"/>
            <p:cNvSpPr>
              <a:spLocks/>
            </p:cNvSpPr>
            <p:nvPr/>
          </p:nvSpPr>
          <p:spPr bwMode="auto">
            <a:xfrm>
              <a:off x="3890" y="1595"/>
              <a:ext cx="80" cy="25"/>
            </a:xfrm>
            <a:custGeom>
              <a:avLst/>
              <a:gdLst>
                <a:gd name="T0" fmla="*/ 0 w 80"/>
                <a:gd name="T1" fmla="*/ 1 h 25"/>
                <a:gd name="T2" fmla="*/ 7 w 80"/>
                <a:gd name="T3" fmla="*/ 11 h 25"/>
                <a:gd name="T4" fmla="*/ 16 w 80"/>
                <a:gd name="T5" fmla="*/ 17 h 25"/>
                <a:gd name="T6" fmla="*/ 27 w 80"/>
                <a:gd name="T7" fmla="*/ 22 h 25"/>
                <a:gd name="T8" fmla="*/ 38 w 80"/>
                <a:gd name="T9" fmla="*/ 25 h 25"/>
                <a:gd name="T10" fmla="*/ 50 w 80"/>
                <a:gd name="T11" fmla="*/ 25 h 25"/>
                <a:gd name="T12" fmla="*/ 61 w 80"/>
                <a:gd name="T13" fmla="*/ 22 h 25"/>
                <a:gd name="T14" fmla="*/ 70 w 80"/>
                <a:gd name="T15" fmla="*/ 17 h 25"/>
                <a:gd name="T16" fmla="*/ 80 w 80"/>
                <a:gd name="T17" fmla="*/ 11 h 25"/>
                <a:gd name="T18" fmla="*/ 80 w 80"/>
                <a:gd name="T19" fmla="*/ 9 h 25"/>
                <a:gd name="T20" fmla="*/ 78 w 80"/>
                <a:gd name="T21" fmla="*/ 7 h 25"/>
                <a:gd name="T22" fmla="*/ 75 w 80"/>
                <a:gd name="T23" fmla="*/ 7 h 25"/>
                <a:gd name="T24" fmla="*/ 73 w 80"/>
                <a:gd name="T25" fmla="*/ 7 h 25"/>
                <a:gd name="T26" fmla="*/ 65 w 80"/>
                <a:gd name="T27" fmla="*/ 9 h 25"/>
                <a:gd name="T28" fmla="*/ 58 w 80"/>
                <a:gd name="T29" fmla="*/ 12 h 25"/>
                <a:gd name="T30" fmla="*/ 50 w 80"/>
                <a:gd name="T31" fmla="*/ 15 h 25"/>
                <a:gd name="T32" fmla="*/ 42 w 80"/>
                <a:gd name="T33" fmla="*/ 17 h 25"/>
                <a:gd name="T34" fmla="*/ 30 w 80"/>
                <a:gd name="T35" fmla="*/ 17 h 25"/>
                <a:gd name="T36" fmla="*/ 21 w 80"/>
                <a:gd name="T37" fmla="*/ 12 h 25"/>
                <a:gd name="T38" fmla="*/ 13 w 80"/>
                <a:gd name="T39" fmla="*/ 7 h 25"/>
                <a:gd name="T40" fmla="*/ 5 w 80"/>
                <a:gd name="T41" fmla="*/ 0 h 25"/>
                <a:gd name="T42" fmla="*/ 5 w 80"/>
                <a:gd name="T43" fmla="*/ 0 h 25"/>
                <a:gd name="T44" fmla="*/ 3 w 80"/>
                <a:gd name="T45" fmla="*/ 0 h 25"/>
                <a:gd name="T46" fmla="*/ 0 w 80"/>
                <a:gd name="T47" fmla="*/ 1 h 25"/>
                <a:gd name="T48" fmla="*/ 0 w 80"/>
                <a:gd name="T49" fmla="*/ 1 h 25"/>
                <a:gd name="T50" fmla="*/ 0 w 80"/>
                <a:gd name="T51" fmla="*/ 1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
                <a:gd name="T79" fmla="*/ 0 h 25"/>
                <a:gd name="T80" fmla="*/ 80 w 80"/>
                <a:gd name="T81" fmla="*/ 25 h 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 h="25">
                  <a:moveTo>
                    <a:pt x="0" y="1"/>
                  </a:moveTo>
                  <a:lnTo>
                    <a:pt x="7" y="11"/>
                  </a:lnTo>
                  <a:lnTo>
                    <a:pt x="16" y="17"/>
                  </a:lnTo>
                  <a:lnTo>
                    <a:pt x="27" y="22"/>
                  </a:lnTo>
                  <a:lnTo>
                    <a:pt x="38" y="25"/>
                  </a:lnTo>
                  <a:lnTo>
                    <a:pt x="50" y="25"/>
                  </a:lnTo>
                  <a:lnTo>
                    <a:pt x="61" y="22"/>
                  </a:lnTo>
                  <a:lnTo>
                    <a:pt x="70" y="17"/>
                  </a:lnTo>
                  <a:lnTo>
                    <a:pt x="80" y="11"/>
                  </a:lnTo>
                  <a:lnTo>
                    <a:pt x="80" y="9"/>
                  </a:lnTo>
                  <a:lnTo>
                    <a:pt x="78" y="7"/>
                  </a:lnTo>
                  <a:lnTo>
                    <a:pt x="75" y="7"/>
                  </a:lnTo>
                  <a:lnTo>
                    <a:pt x="73" y="7"/>
                  </a:lnTo>
                  <a:lnTo>
                    <a:pt x="65" y="9"/>
                  </a:lnTo>
                  <a:lnTo>
                    <a:pt x="58" y="12"/>
                  </a:lnTo>
                  <a:lnTo>
                    <a:pt x="50" y="15"/>
                  </a:lnTo>
                  <a:lnTo>
                    <a:pt x="42" y="17"/>
                  </a:lnTo>
                  <a:lnTo>
                    <a:pt x="30" y="17"/>
                  </a:lnTo>
                  <a:lnTo>
                    <a:pt x="21" y="12"/>
                  </a:lnTo>
                  <a:lnTo>
                    <a:pt x="13" y="7"/>
                  </a:lnTo>
                  <a:lnTo>
                    <a:pt x="5" y="0"/>
                  </a:lnTo>
                  <a:lnTo>
                    <a:pt x="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48" name="Freeform 117"/>
            <p:cNvSpPr>
              <a:spLocks/>
            </p:cNvSpPr>
            <p:nvPr/>
          </p:nvSpPr>
          <p:spPr bwMode="auto">
            <a:xfrm>
              <a:off x="3913" y="1698"/>
              <a:ext cx="46" cy="24"/>
            </a:xfrm>
            <a:custGeom>
              <a:avLst/>
              <a:gdLst>
                <a:gd name="T0" fmla="*/ 0 w 46"/>
                <a:gd name="T1" fmla="*/ 5 h 24"/>
                <a:gd name="T2" fmla="*/ 3 w 46"/>
                <a:gd name="T3" fmla="*/ 11 h 24"/>
                <a:gd name="T4" fmla="*/ 7 w 46"/>
                <a:gd name="T5" fmla="*/ 16 h 24"/>
                <a:gd name="T6" fmla="*/ 12 w 46"/>
                <a:gd name="T7" fmla="*/ 20 h 24"/>
                <a:gd name="T8" fmla="*/ 17 w 46"/>
                <a:gd name="T9" fmla="*/ 24 h 24"/>
                <a:gd name="T10" fmla="*/ 20 w 46"/>
                <a:gd name="T11" fmla="*/ 24 h 24"/>
                <a:gd name="T12" fmla="*/ 23 w 46"/>
                <a:gd name="T13" fmla="*/ 24 h 24"/>
                <a:gd name="T14" fmla="*/ 25 w 46"/>
                <a:gd name="T15" fmla="*/ 24 h 24"/>
                <a:gd name="T16" fmla="*/ 28 w 46"/>
                <a:gd name="T17" fmla="*/ 22 h 24"/>
                <a:gd name="T18" fmla="*/ 31 w 46"/>
                <a:gd name="T19" fmla="*/ 22 h 24"/>
                <a:gd name="T20" fmla="*/ 36 w 46"/>
                <a:gd name="T21" fmla="*/ 22 h 24"/>
                <a:gd name="T22" fmla="*/ 39 w 46"/>
                <a:gd name="T23" fmla="*/ 20 h 24"/>
                <a:gd name="T24" fmla="*/ 42 w 46"/>
                <a:gd name="T25" fmla="*/ 19 h 24"/>
                <a:gd name="T26" fmla="*/ 44 w 46"/>
                <a:gd name="T27" fmla="*/ 17 h 24"/>
                <a:gd name="T28" fmla="*/ 46 w 46"/>
                <a:gd name="T29" fmla="*/ 12 h 24"/>
                <a:gd name="T30" fmla="*/ 46 w 46"/>
                <a:gd name="T31" fmla="*/ 9 h 24"/>
                <a:gd name="T32" fmla="*/ 44 w 46"/>
                <a:gd name="T33" fmla="*/ 8 h 24"/>
                <a:gd name="T34" fmla="*/ 39 w 46"/>
                <a:gd name="T35" fmla="*/ 6 h 24"/>
                <a:gd name="T36" fmla="*/ 35 w 46"/>
                <a:gd name="T37" fmla="*/ 8 h 24"/>
                <a:gd name="T38" fmla="*/ 28 w 46"/>
                <a:gd name="T39" fmla="*/ 11 h 24"/>
                <a:gd name="T40" fmla="*/ 23 w 46"/>
                <a:gd name="T41" fmla="*/ 12 h 24"/>
                <a:gd name="T42" fmla="*/ 17 w 46"/>
                <a:gd name="T43" fmla="*/ 12 h 24"/>
                <a:gd name="T44" fmla="*/ 12 w 46"/>
                <a:gd name="T45" fmla="*/ 9 h 24"/>
                <a:gd name="T46" fmla="*/ 6 w 46"/>
                <a:gd name="T47" fmla="*/ 5 h 24"/>
                <a:gd name="T48" fmla="*/ 1 w 46"/>
                <a:gd name="T49" fmla="*/ 0 h 24"/>
                <a:gd name="T50" fmla="*/ 1 w 46"/>
                <a:gd name="T51" fmla="*/ 0 h 24"/>
                <a:gd name="T52" fmla="*/ 1 w 46"/>
                <a:gd name="T53" fmla="*/ 1 h 24"/>
                <a:gd name="T54" fmla="*/ 0 w 46"/>
                <a:gd name="T55" fmla="*/ 3 h 24"/>
                <a:gd name="T56" fmla="*/ 0 w 46"/>
                <a:gd name="T57" fmla="*/ 5 h 24"/>
                <a:gd name="T58" fmla="*/ 0 w 46"/>
                <a:gd name="T59" fmla="*/ 5 h 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
                <a:gd name="T91" fmla="*/ 0 h 24"/>
                <a:gd name="T92" fmla="*/ 46 w 46"/>
                <a:gd name="T93" fmla="*/ 24 h 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 h="24">
                  <a:moveTo>
                    <a:pt x="0" y="5"/>
                  </a:moveTo>
                  <a:lnTo>
                    <a:pt x="3" y="11"/>
                  </a:lnTo>
                  <a:lnTo>
                    <a:pt x="7" y="16"/>
                  </a:lnTo>
                  <a:lnTo>
                    <a:pt x="12" y="20"/>
                  </a:lnTo>
                  <a:lnTo>
                    <a:pt x="17" y="24"/>
                  </a:lnTo>
                  <a:lnTo>
                    <a:pt x="20" y="24"/>
                  </a:lnTo>
                  <a:lnTo>
                    <a:pt x="23" y="24"/>
                  </a:lnTo>
                  <a:lnTo>
                    <a:pt x="25" y="24"/>
                  </a:lnTo>
                  <a:lnTo>
                    <a:pt x="28" y="22"/>
                  </a:lnTo>
                  <a:lnTo>
                    <a:pt x="31" y="22"/>
                  </a:lnTo>
                  <a:lnTo>
                    <a:pt x="36" y="22"/>
                  </a:lnTo>
                  <a:lnTo>
                    <a:pt x="39" y="20"/>
                  </a:lnTo>
                  <a:lnTo>
                    <a:pt x="42" y="19"/>
                  </a:lnTo>
                  <a:lnTo>
                    <a:pt x="44" y="17"/>
                  </a:lnTo>
                  <a:lnTo>
                    <a:pt x="46" y="12"/>
                  </a:lnTo>
                  <a:lnTo>
                    <a:pt x="46" y="9"/>
                  </a:lnTo>
                  <a:lnTo>
                    <a:pt x="44" y="8"/>
                  </a:lnTo>
                  <a:lnTo>
                    <a:pt x="39" y="6"/>
                  </a:lnTo>
                  <a:lnTo>
                    <a:pt x="35" y="8"/>
                  </a:lnTo>
                  <a:lnTo>
                    <a:pt x="28" y="11"/>
                  </a:lnTo>
                  <a:lnTo>
                    <a:pt x="23" y="12"/>
                  </a:lnTo>
                  <a:lnTo>
                    <a:pt x="17" y="12"/>
                  </a:lnTo>
                  <a:lnTo>
                    <a:pt x="12" y="9"/>
                  </a:lnTo>
                  <a:lnTo>
                    <a:pt x="6" y="5"/>
                  </a:lnTo>
                  <a:lnTo>
                    <a:pt x="1" y="0"/>
                  </a:lnTo>
                  <a:lnTo>
                    <a:pt x="1" y="1"/>
                  </a:lnTo>
                  <a:lnTo>
                    <a:pt x="0" y="3"/>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49" name="Freeform 118"/>
            <p:cNvSpPr>
              <a:spLocks/>
            </p:cNvSpPr>
            <p:nvPr/>
          </p:nvSpPr>
          <p:spPr bwMode="auto">
            <a:xfrm>
              <a:off x="5328" y="1569"/>
              <a:ext cx="61" cy="95"/>
            </a:xfrm>
            <a:custGeom>
              <a:avLst/>
              <a:gdLst>
                <a:gd name="T0" fmla="*/ 7 w 61"/>
                <a:gd name="T1" fmla="*/ 94 h 95"/>
                <a:gd name="T2" fmla="*/ 8 w 61"/>
                <a:gd name="T3" fmla="*/ 73 h 95"/>
                <a:gd name="T4" fmla="*/ 13 w 61"/>
                <a:gd name="T5" fmla="*/ 46 h 95"/>
                <a:gd name="T6" fmla="*/ 22 w 61"/>
                <a:gd name="T7" fmla="*/ 22 h 95"/>
                <a:gd name="T8" fmla="*/ 42 w 61"/>
                <a:gd name="T9" fmla="*/ 16 h 95"/>
                <a:gd name="T10" fmla="*/ 45 w 61"/>
                <a:gd name="T11" fmla="*/ 22 h 95"/>
                <a:gd name="T12" fmla="*/ 45 w 61"/>
                <a:gd name="T13" fmla="*/ 32 h 95"/>
                <a:gd name="T14" fmla="*/ 43 w 61"/>
                <a:gd name="T15" fmla="*/ 43 h 95"/>
                <a:gd name="T16" fmla="*/ 42 w 61"/>
                <a:gd name="T17" fmla="*/ 51 h 95"/>
                <a:gd name="T18" fmla="*/ 38 w 61"/>
                <a:gd name="T19" fmla="*/ 57 h 95"/>
                <a:gd name="T20" fmla="*/ 34 w 61"/>
                <a:gd name="T21" fmla="*/ 65 h 95"/>
                <a:gd name="T22" fmla="*/ 30 w 61"/>
                <a:gd name="T23" fmla="*/ 72 h 95"/>
                <a:gd name="T24" fmla="*/ 27 w 61"/>
                <a:gd name="T25" fmla="*/ 80 h 95"/>
                <a:gd name="T26" fmla="*/ 27 w 61"/>
                <a:gd name="T27" fmla="*/ 83 h 95"/>
                <a:gd name="T28" fmla="*/ 29 w 61"/>
                <a:gd name="T29" fmla="*/ 87 h 95"/>
                <a:gd name="T30" fmla="*/ 32 w 61"/>
                <a:gd name="T31" fmla="*/ 91 h 95"/>
                <a:gd name="T32" fmla="*/ 35 w 61"/>
                <a:gd name="T33" fmla="*/ 92 h 95"/>
                <a:gd name="T34" fmla="*/ 45 w 61"/>
                <a:gd name="T35" fmla="*/ 89 h 95"/>
                <a:gd name="T36" fmla="*/ 53 w 61"/>
                <a:gd name="T37" fmla="*/ 78 h 95"/>
                <a:gd name="T38" fmla="*/ 56 w 61"/>
                <a:gd name="T39" fmla="*/ 67 h 95"/>
                <a:gd name="T40" fmla="*/ 59 w 61"/>
                <a:gd name="T41" fmla="*/ 56 h 95"/>
                <a:gd name="T42" fmla="*/ 61 w 61"/>
                <a:gd name="T43" fmla="*/ 43 h 95"/>
                <a:gd name="T44" fmla="*/ 59 w 61"/>
                <a:gd name="T45" fmla="*/ 30 h 95"/>
                <a:gd name="T46" fmla="*/ 56 w 61"/>
                <a:gd name="T47" fmla="*/ 18 h 95"/>
                <a:gd name="T48" fmla="*/ 48 w 61"/>
                <a:gd name="T49" fmla="*/ 6 h 95"/>
                <a:gd name="T50" fmla="*/ 38 w 61"/>
                <a:gd name="T51" fmla="*/ 0 h 95"/>
                <a:gd name="T52" fmla="*/ 27 w 61"/>
                <a:gd name="T53" fmla="*/ 2 h 95"/>
                <a:gd name="T54" fmla="*/ 19 w 61"/>
                <a:gd name="T55" fmla="*/ 6 h 95"/>
                <a:gd name="T56" fmla="*/ 11 w 61"/>
                <a:gd name="T57" fmla="*/ 16 h 95"/>
                <a:gd name="T58" fmla="*/ 5 w 61"/>
                <a:gd name="T59" fmla="*/ 33 h 95"/>
                <a:gd name="T60" fmla="*/ 2 w 61"/>
                <a:gd name="T61" fmla="*/ 51 h 95"/>
                <a:gd name="T62" fmla="*/ 0 w 61"/>
                <a:gd name="T63" fmla="*/ 70 h 95"/>
                <a:gd name="T64" fmla="*/ 0 w 61"/>
                <a:gd name="T65" fmla="*/ 89 h 95"/>
                <a:gd name="T66" fmla="*/ 2 w 61"/>
                <a:gd name="T67" fmla="*/ 91 h 95"/>
                <a:gd name="T68" fmla="*/ 3 w 61"/>
                <a:gd name="T69" fmla="*/ 94 h 95"/>
                <a:gd name="T70" fmla="*/ 5 w 61"/>
                <a:gd name="T71" fmla="*/ 95 h 95"/>
                <a:gd name="T72" fmla="*/ 7 w 61"/>
                <a:gd name="T73" fmla="*/ 94 h 95"/>
                <a:gd name="T74" fmla="*/ 7 w 61"/>
                <a:gd name="T75" fmla="*/ 94 h 9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1"/>
                <a:gd name="T115" fmla="*/ 0 h 95"/>
                <a:gd name="T116" fmla="*/ 61 w 61"/>
                <a:gd name="T117" fmla="*/ 95 h 9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1" h="95">
                  <a:moveTo>
                    <a:pt x="7" y="94"/>
                  </a:moveTo>
                  <a:lnTo>
                    <a:pt x="8" y="73"/>
                  </a:lnTo>
                  <a:lnTo>
                    <a:pt x="13" y="46"/>
                  </a:lnTo>
                  <a:lnTo>
                    <a:pt x="22" y="22"/>
                  </a:lnTo>
                  <a:lnTo>
                    <a:pt x="42" y="16"/>
                  </a:lnTo>
                  <a:lnTo>
                    <a:pt x="45" y="22"/>
                  </a:lnTo>
                  <a:lnTo>
                    <a:pt x="45" y="32"/>
                  </a:lnTo>
                  <a:lnTo>
                    <a:pt x="43" y="43"/>
                  </a:lnTo>
                  <a:lnTo>
                    <a:pt x="42" y="51"/>
                  </a:lnTo>
                  <a:lnTo>
                    <a:pt x="38" y="57"/>
                  </a:lnTo>
                  <a:lnTo>
                    <a:pt x="34" y="65"/>
                  </a:lnTo>
                  <a:lnTo>
                    <a:pt x="30" y="72"/>
                  </a:lnTo>
                  <a:lnTo>
                    <a:pt x="27" y="80"/>
                  </a:lnTo>
                  <a:lnTo>
                    <a:pt x="27" y="83"/>
                  </a:lnTo>
                  <a:lnTo>
                    <a:pt x="29" y="87"/>
                  </a:lnTo>
                  <a:lnTo>
                    <a:pt x="32" y="91"/>
                  </a:lnTo>
                  <a:lnTo>
                    <a:pt x="35" y="92"/>
                  </a:lnTo>
                  <a:lnTo>
                    <a:pt x="45" y="89"/>
                  </a:lnTo>
                  <a:lnTo>
                    <a:pt x="53" y="78"/>
                  </a:lnTo>
                  <a:lnTo>
                    <a:pt x="56" y="67"/>
                  </a:lnTo>
                  <a:lnTo>
                    <a:pt x="59" y="56"/>
                  </a:lnTo>
                  <a:lnTo>
                    <a:pt x="61" y="43"/>
                  </a:lnTo>
                  <a:lnTo>
                    <a:pt x="59" y="30"/>
                  </a:lnTo>
                  <a:lnTo>
                    <a:pt x="56" y="18"/>
                  </a:lnTo>
                  <a:lnTo>
                    <a:pt x="48" y="6"/>
                  </a:lnTo>
                  <a:lnTo>
                    <a:pt x="38" y="0"/>
                  </a:lnTo>
                  <a:lnTo>
                    <a:pt x="27" y="2"/>
                  </a:lnTo>
                  <a:lnTo>
                    <a:pt x="19" y="6"/>
                  </a:lnTo>
                  <a:lnTo>
                    <a:pt x="11" y="16"/>
                  </a:lnTo>
                  <a:lnTo>
                    <a:pt x="5" y="33"/>
                  </a:lnTo>
                  <a:lnTo>
                    <a:pt x="2" y="51"/>
                  </a:lnTo>
                  <a:lnTo>
                    <a:pt x="0" y="70"/>
                  </a:lnTo>
                  <a:lnTo>
                    <a:pt x="0" y="89"/>
                  </a:lnTo>
                  <a:lnTo>
                    <a:pt x="2" y="91"/>
                  </a:lnTo>
                  <a:lnTo>
                    <a:pt x="3" y="94"/>
                  </a:lnTo>
                  <a:lnTo>
                    <a:pt x="5" y="95"/>
                  </a:lnTo>
                  <a:lnTo>
                    <a:pt x="7"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50" name="Freeform 119"/>
            <p:cNvSpPr>
              <a:spLocks/>
            </p:cNvSpPr>
            <p:nvPr/>
          </p:nvSpPr>
          <p:spPr bwMode="auto">
            <a:xfrm>
              <a:off x="5287" y="1650"/>
              <a:ext cx="98" cy="22"/>
            </a:xfrm>
            <a:custGeom>
              <a:avLst/>
              <a:gdLst>
                <a:gd name="T0" fmla="*/ 6 w 98"/>
                <a:gd name="T1" fmla="*/ 22 h 22"/>
                <a:gd name="T2" fmla="*/ 16 w 98"/>
                <a:gd name="T3" fmla="*/ 19 h 22"/>
                <a:gd name="T4" fmla="*/ 27 w 98"/>
                <a:gd name="T5" fmla="*/ 14 h 22"/>
                <a:gd name="T6" fmla="*/ 38 w 98"/>
                <a:gd name="T7" fmla="*/ 13 h 22"/>
                <a:gd name="T8" fmla="*/ 48 w 98"/>
                <a:gd name="T9" fmla="*/ 10 h 22"/>
                <a:gd name="T10" fmla="*/ 59 w 98"/>
                <a:gd name="T11" fmla="*/ 10 h 22"/>
                <a:gd name="T12" fmla="*/ 70 w 98"/>
                <a:gd name="T13" fmla="*/ 10 h 22"/>
                <a:gd name="T14" fmla="*/ 81 w 98"/>
                <a:gd name="T15" fmla="*/ 11 h 22"/>
                <a:gd name="T16" fmla="*/ 92 w 98"/>
                <a:gd name="T17" fmla="*/ 13 h 22"/>
                <a:gd name="T18" fmla="*/ 94 w 98"/>
                <a:gd name="T19" fmla="*/ 13 h 22"/>
                <a:gd name="T20" fmla="*/ 97 w 98"/>
                <a:gd name="T21" fmla="*/ 11 h 22"/>
                <a:gd name="T22" fmla="*/ 98 w 98"/>
                <a:gd name="T23" fmla="*/ 10 h 22"/>
                <a:gd name="T24" fmla="*/ 97 w 98"/>
                <a:gd name="T25" fmla="*/ 8 h 22"/>
                <a:gd name="T26" fmla="*/ 86 w 98"/>
                <a:gd name="T27" fmla="*/ 3 h 22"/>
                <a:gd name="T28" fmla="*/ 73 w 98"/>
                <a:gd name="T29" fmla="*/ 0 h 22"/>
                <a:gd name="T30" fmla="*/ 60 w 98"/>
                <a:gd name="T31" fmla="*/ 0 h 22"/>
                <a:gd name="T32" fmla="*/ 48 w 98"/>
                <a:gd name="T33" fmla="*/ 2 h 22"/>
                <a:gd name="T34" fmla="*/ 35 w 98"/>
                <a:gd name="T35" fmla="*/ 6 h 22"/>
                <a:gd name="T36" fmla="*/ 24 w 98"/>
                <a:gd name="T37" fmla="*/ 10 h 22"/>
                <a:gd name="T38" fmla="*/ 11 w 98"/>
                <a:gd name="T39" fmla="*/ 16 h 22"/>
                <a:gd name="T40" fmla="*/ 1 w 98"/>
                <a:gd name="T41" fmla="*/ 21 h 22"/>
                <a:gd name="T42" fmla="*/ 0 w 98"/>
                <a:gd name="T43" fmla="*/ 21 h 22"/>
                <a:gd name="T44" fmla="*/ 1 w 98"/>
                <a:gd name="T45" fmla="*/ 22 h 22"/>
                <a:gd name="T46" fmla="*/ 5 w 98"/>
                <a:gd name="T47" fmla="*/ 22 h 22"/>
                <a:gd name="T48" fmla="*/ 6 w 98"/>
                <a:gd name="T49" fmla="*/ 22 h 22"/>
                <a:gd name="T50" fmla="*/ 6 w 98"/>
                <a:gd name="T51" fmla="*/ 22 h 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22"/>
                <a:gd name="T80" fmla="*/ 98 w 98"/>
                <a:gd name="T81" fmla="*/ 22 h 2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22">
                  <a:moveTo>
                    <a:pt x="6" y="22"/>
                  </a:moveTo>
                  <a:lnTo>
                    <a:pt x="16" y="19"/>
                  </a:lnTo>
                  <a:lnTo>
                    <a:pt x="27" y="14"/>
                  </a:lnTo>
                  <a:lnTo>
                    <a:pt x="38" y="13"/>
                  </a:lnTo>
                  <a:lnTo>
                    <a:pt x="48" y="10"/>
                  </a:lnTo>
                  <a:lnTo>
                    <a:pt x="59" y="10"/>
                  </a:lnTo>
                  <a:lnTo>
                    <a:pt x="70" y="10"/>
                  </a:lnTo>
                  <a:lnTo>
                    <a:pt x="81" y="11"/>
                  </a:lnTo>
                  <a:lnTo>
                    <a:pt x="92" y="13"/>
                  </a:lnTo>
                  <a:lnTo>
                    <a:pt x="94" y="13"/>
                  </a:lnTo>
                  <a:lnTo>
                    <a:pt x="97" y="11"/>
                  </a:lnTo>
                  <a:lnTo>
                    <a:pt x="98" y="10"/>
                  </a:lnTo>
                  <a:lnTo>
                    <a:pt x="97" y="8"/>
                  </a:lnTo>
                  <a:lnTo>
                    <a:pt x="86" y="3"/>
                  </a:lnTo>
                  <a:lnTo>
                    <a:pt x="73" y="0"/>
                  </a:lnTo>
                  <a:lnTo>
                    <a:pt x="60" y="0"/>
                  </a:lnTo>
                  <a:lnTo>
                    <a:pt x="48" y="2"/>
                  </a:lnTo>
                  <a:lnTo>
                    <a:pt x="35" y="6"/>
                  </a:lnTo>
                  <a:lnTo>
                    <a:pt x="24" y="10"/>
                  </a:lnTo>
                  <a:lnTo>
                    <a:pt x="11" y="16"/>
                  </a:lnTo>
                  <a:lnTo>
                    <a:pt x="1" y="21"/>
                  </a:lnTo>
                  <a:lnTo>
                    <a:pt x="0" y="21"/>
                  </a:lnTo>
                  <a:lnTo>
                    <a:pt x="1" y="22"/>
                  </a:lnTo>
                  <a:lnTo>
                    <a:pt x="5" y="22"/>
                  </a:lnTo>
                  <a:lnTo>
                    <a:pt x="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51" name="Freeform 120"/>
            <p:cNvSpPr>
              <a:spLocks/>
            </p:cNvSpPr>
            <p:nvPr/>
          </p:nvSpPr>
          <p:spPr bwMode="auto">
            <a:xfrm>
              <a:off x="5298" y="1668"/>
              <a:ext cx="78" cy="30"/>
            </a:xfrm>
            <a:custGeom>
              <a:avLst/>
              <a:gdLst>
                <a:gd name="T0" fmla="*/ 6 w 78"/>
                <a:gd name="T1" fmla="*/ 30 h 30"/>
                <a:gd name="T2" fmla="*/ 14 w 78"/>
                <a:gd name="T3" fmla="*/ 27 h 30"/>
                <a:gd name="T4" fmla="*/ 24 w 78"/>
                <a:gd name="T5" fmla="*/ 25 h 30"/>
                <a:gd name="T6" fmla="*/ 32 w 78"/>
                <a:gd name="T7" fmla="*/ 23 h 30"/>
                <a:gd name="T8" fmla="*/ 40 w 78"/>
                <a:gd name="T9" fmla="*/ 22 h 30"/>
                <a:gd name="T10" fmla="*/ 48 w 78"/>
                <a:gd name="T11" fmla="*/ 20 h 30"/>
                <a:gd name="T12" fmla="*/ 57 w 78"/>
                <a:gd name="T13" fmla="*/ 20 h 30"/>
                <a:gd name="T14" fmla="*/ 65 w 78"/>
                <a:gd name="T15" fmla="*/ 20 h 30"/>
                <a:gd name="T16" fmla="*/ 75 w 78"/>
                <a:gd name="T17" fmla="*/ 22 h 30"/>
                <a:gd name="T18" fmla="*/ 78 w 78"/>
                <a:gd name="T19" fmla="*/ 20 h 30"/>
                <a:gd name="T20" fmla="*/ 78 w 78"/>
                <a:gd name="T21" fmla="*/ 17 h 30"/>
                <a:gd name="T22" fmla="*/ 78 w 78"/>
                <a:gd name="T23" fmla="*/ 12 h 30"/>
                <a:gd name="T24" fmla="*/ 76 w 78"/>
                <a:gd name="T25" fmla="*/ 9 h 30"/>
                <a:gd name="T26" fmla="*/ 68 w 78"/>
                <a:gd name="T27" fmla="*/ 3 h 30"/>
                <a:gd name="T28" fmla="*/ 60 w 78"/>
                <a:gd name="T29" fmla="*/ 1 h 30"/>
                <a:gd name="T30" fmla="*/ 51 w 78"/>
                <a:gd name="T31" fmla="*/ 0 h 30"/>
                <a:gd name="T32" fmla="*/ 41 w 78"/>
                <a:gd name="T33" fmla="*/ 1 h 30"/>
                <a:gd name="T34" fmla="*/ 30 w 78"/>
                <a:gd name="T35" fmla="*/ 3 h 30"/>
                <a:gd name="T36" fmla="*/ 21 w 78"/>
                <a:gd name="T37" fmla="*/ 6 h 30"/>
                <a:gd name="T38" fmla="*/ 11 w 78"/>
                <a:gd name="T39" fmla="*/ 9 h 30"/>
                <a:gd name="T40" fmla="*/ 3 w 78"/>
                <a:gd name="T41" fmla="*/ 12 h 30"/>
                <a:gd name="T42" fmla="*/ 0 w 78"/>
                <a:gd name="T43" fmla="*/ 15 h 30"/>
                <a:gd name="T44" fmla="*/ 0 w 78"/>
                <a:gd name="T45" fmla="*/ 22 h 30"/>
                <a:gd name="T46" fmla="*/ 2 w 78"/>
                <a:gd name="T47" fmla="*/ 28 h 30"/>
                <a:gd name="T48" fmla="*/ 6 w 78"/>
                <a:gd name="T49" fmla="*/ 30 h 30"/>
                <a:gd name="T50" fmla="*/ 6 w 78"/>
                <a:gd name="T51" fmla="*/ 3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30"/>
                <a:gd name="T80" fmla="*/ 78 w 78"/>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30">
                  <a:moveTo>
                    <a:pt x="6" y="30"/>
                  </a:moveTo>
                  <a:lnTo>
                    <a:pt x="14" y="27"/>
                  </a:lnTo>
                  <a:lnTo>
                    <a:pt x="24" y="25"/>
                  </a:lnTo>
                  <a:lnTo>
                    <a:pt x="32" y="23"/>
                  </a:lnTo>
                  <a:lnTo>
                    <a:pt x="40" y="22"/>
                  </a:lnTo>
                  <a:lnTo>
                    <a:pt x="48" y="20"/>
                  </a:lnTo>
                  <a:lnTo>
                    <a:pt x="57" y="20"/>
                  </a:lnTo>
                  <a:lnTo>
                    <a:pt x="65" y="20"/>
                  </a:lnTo>
                  <a:lnTo>
                    <a:pt x="75" y="22"/>
                  </a:lnTo>
                  <a:lnTo>
                    <a:pt x="78" y="20"/>
                  </a:lnTo>
                  <a:lnTo>
                    <a:pt x="78" y="17"/>
                  </a:lnTo>
                  <a:lnTo>
                    <a:pt x="78" y="12"/>
                  </a:lnTo>
                  <a:lnTo>
                    <a:pt x="76" y="9"/>
                  </a:lnTo>
                  <a:lnTo>
                    <a:pt x="68" y="3"/>
                  </a:lnTo>
                  <a:lnTo>
                    <a:pt x="60" y="1"/>
                  </a:lnTo>
                  <a:lnTo>
                    <a:pt x="51" y="0"/>
                  </a:lnTo>
                  <a:lnTo>
                    <a:pt x="41" y="1"/>
                  </a:lnTo>
                  <a:lnTo>
                    <a:pt x="30" y="3"/>
                  </a:lnTo>
                  <a:lnTo>
                    <a:pt x="21" y="6"/>
                  </a:lnTo>
                  <a:lnTo>
                    <a:pt x="11" y="9"/>
                  </a:lnTo>
                  <a:lnTo>
                    <a:pt x="3" y="12"/>
                  </a:lnTo>
                  <a:lnTo>
                    <a:pt x="0" y="15"/>
                  </a:lnTo>
                  <a:lnTo>
                    <a:pt x="0" y="22"/>
                  </a:lnTo>
                  <a:lnTo>
                    <a:pt x="2" y="28"/>
                  </a:lnTo>
                  <a:lnTo>
                    <a:pt x="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52" name="Freeform 121"/>
            <p:cNvSpPr>
              <a:spLocks/>
            </p:cNvSpPr>
            <p:nvPr/>
          </p:nvSpPr>
          <p:spPr bwMode="auto">
            <a:xfrm>
              <a:off x="5320" y="1668"/>
              <a:ext cx="129" cy="386"/>
            </a:xfrm>
            <a:custGeom>
              <a:avLst/>
              <a:gdLst>
                <a:gd name="T0" fmla="*/ 11 w 129"/>
                <a:gd name="T1" fmla="*/ 6 h 386"/>
                <a:gd name="T2" fmla="*/ 24 w 129"/>
                <a:gd name="T3" fmla="*/ 31 h 386"/>
                <a:gd name="T4" fmla="*/ 29 w 129"/>
                <a:gd name="T5" fmla="*/ 57 h 386"/>
                <a:gd name="T6" fmla="*/ 24 w 129"/>
                <a:gd name="T7" fmla="*/ 82 h 386"/>
                <a:gd name="T8" fmla="*/ 16 w 129"/>
                <a:gd name="T9" fmla="*/ 108 h 386"/>
                <a:gd name="T10" fmla="*/ 8 w 129"/>
                <a:gd name="T11" fmla="*/ 135 h 386"/>
                <a:gd name="T12" fmla="*/ 2 w 129"/>
                <a:gd name="T13" fmla="*/ 160 h 386"/>
                <a:gd name="T14" fmla="*/ 0 w 129"/>
                <a:gd name="T15" fmla="*/ 189 h 386"/>
                <a:gd name="T16" fmla="*/ 8 w 129"/>
                <a:gd name="T17" fmla="*/ 216 h 386"/>
                <a:gd name="T18" fmla="*/ 15 w 129"/>
                <a:gd name="T19" fmla="*/ 225 h 386"/>
                <a:gd name="T20" fmla="*/ 21 w 129"/>
                <a:gd name="T21" fmla="*/ 235 h 386"/>
                <a:gd name="T22" fmla="*/ 29 w 129"/>
                <a:gd name="T23" fmla="*/ 243 h 386"/>
                <a:gd name="T24" fmla="*/ 38 w 129"/>
                <a:gd name="T25" fmla="*/ 249 h 386"/>
                <a:gd name="T26" fmla="*/ 56 w 129"/>
                <a:gd name="T27" fmla="*/ 262 h 386"/>
                <a:gd name="T28" fmla="*/ 72 w 129"/>
                <a:gd name="T29" fmla="*/ 274 h 386"/>
                <a:gd name="T30" fmla="*/ 84 w 129"/>
                <a:gd name="T31" fmla="*/ 287 h 386"/>
                <a:gd name="T32" fmla="*/ 97 w 129"/>
                <a:gd name="T33" fmla="*/ 301 h 386"/>
                <a:gd name="T34" fmla="*/ 107 w 129"/>
                <a:gd name="T35" fmla="*/ 317 h 386"/>
                <a:gd name="T36" fmla="*/ 113 w 129"/>
                <a:gd name="T37" fmla="*/ 335 h 386"/>
                <a:gd name="T38" fmla="*/ 118 w 129"/>
                <a:gd name="T39" fmla="*/ 354 h 386"/>
                <a:gd name="T40" fmla="*/ 119 w 129"/>
                <a:gd name="T41" fmla="*/ 376 h 386"/>
                <a:gd name="T42" fmla="*/ 121 w 129"/>
                <a:gd name="T43" fmla="*/ 379 h 386"/>
                <a:gd name="T44" fmla="*/ 124 w 129"/>
                <a:gd name="T45" fmla="*/ 382 h 386"/>
                <a:gd name="T46" fmla="*/ 126 w 129"/>
                <a:gd name="T47" fmla="*/ 386 h 386"/>
                <a:gd name="T48" fmla="*/ 127 w 129"/>
                <a:gd name="T49" fmla="*/ 384 h 386"/>
                <a:gd name="T50" fmla="*/ 129 w 129"/>
                <a:gd name="T51" fmla="*/ 360 h 386"/>
                <a:gd name="T52" fmla="*/ 126 w 129"/>
                <a:gd name="T53" fmla="*/ 340 h 386"/>
                <a:gd name="T54" fmla="*/ 119 w 129"/>
                <a:gd name="T55" fmla="*/ 321 h 386"/>
                <a:gd name="T56" fmla="*/ 110 w 129"/>
                <a:gd name="T57" fmla="*/ 301 h 386"/>
                <a:gd name="T58" fmla="*/ 97 w 129"/>
                <a:gd name="T59" fmla="*/ 286 h 386"/>
                <a:gd name="T60" fmla="*/ 81 w 129"/>
                <a:gd name="T61" fmla="*/ 271 h 386"/>
                <a:gd name="T62" fmla="*/ 65 w 129"/>
                <a:gd name="T63" fmla="*/ 259 h 386"/>
                <a:gd name="T64" fmla="*/ 46 w 129"/>
                <a:gd name="T65" fmla="*/ 247 h 386"/>
                <a:gd name="T66" fmla="*/ 30 w 129"/>
                <a:gd name="T67" fmla="*/ 236 h 386"/>
                <a:gd name="T68" fmla="*/ 18 w 129"/>
                <a:gd name="T69" fmla="*/ 222 h 386"/>
                <a:gd name="T70" fmla="*/ 10 w 129"/>
                <a:gd name="T71" fmla="*/ 206 h 386"/>
                <a:gd name="T72" fmla="*/ 7 w 129"/>
                <a:gd name="T73" fmla="*/ 189 h 386"/>
                <a:gd name="T74" fmla="*/ 5 w 129"/>
                <a:gd name="T75" fmla="*/ 171 h 386"/>
                <a:gd name="T76" fmla="*/ 8 w 129"/>
                <a:gd name="T77" fmla="*/ 154 h 386"/>
                <a:gd name="T78" fmla="*/ 13 w 129"/>
                <a:gd name="T79" fmla="*/ 136 h 386"/>
                <a:gd name="T80" fmla="*/ 19 w 129"/>
                <a:gd name="T81" fmla="*/ 120 h 386"/>
                <a:gd name="T82" fmla="*/ 26 w 129"/>
                <a:gd name="T83" fmla="*/ 108 h 386"/>
                <a:gd name="T84" fmla="*/ 32 w 129"/>
                <a:gd name="T85" fmla="*/ 97 h 386"/>
                <a:gd name="T86" fmla="*/ 38 w 129"/>
                <a:gd name="T87" fmla="*/ 85 h 386"/>
                <a:gd name="T88" fmla="*/ 40 w 129"/>
                <a:gd name="T89" fmla="*/ 71 h 386"/>
                <a:gd name="T90" fmla="*/ 38 w 129"/>
                <a:gd name="T91" fmla="*/ 52 h 386"/>
                <a:gd name="T92" fmla="*/ 34 w 129"/>
                <a:gd name="T93" fmla="*/ 33 h 386"/>
                <a:gd name="T94" fmla="*/ 26 w 129"/>
                <a:gd name="T95" fmla="*/ 17 h 386"/>
                <a:gd name="T96" fmla="*/ 13 w 129"/>
                <a:gd name="T97" fmla="*/ 1 h 386"/>
                <a:gd name="T98" fmla="*/ 10 w 129"/>
                <a:gd name="T99" fmla="*/ 0 h 386"/>
                <a:gd name="T100" fmla="*/ 10 w 129"/>
                <a:gd name="T101" fmla="*/ 1 h 386"/>
                <a:gd name="T102" fmla="*/ 10 w 129"/>
                <a:gd name="T103" fmla="*/ 3 h 386"/>
                <a:gd name="T104" fmla="*/ 11 w 129"/>
                <a:gd name="T105" fmla="*/ 6 h 386"/>
                <a:gd name="T106" fmla="*/ 11 w 129"/>
                <a:gd name="T107" fmla="*/ 6 h 38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29"/>
                <a:gd name="T163" fmla="*/ 0 h 386"/>
                <a:gd name="T164" fmla="*/ 129 w 129"/>
                <a:gd name="T165" fmla="*/ 386 h 38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29" h="386">
                  <a:moveTo>
                    <a:pt x="11" y="6"/>
                  </a:moveTo>
                  <a:lnTo>
                    <a:pt x="24" y="31"/>
                  </a:lnTo>
                  <a:lnTo>
                    <a:pt x="29" y="57"/>
                  </a:lnTo>
                  <a:lnTo>
                    <a:pt x="24" y="82"/>
                  </a:lnTo>
                  <a:lnTo>
                    <a:pt x="16" y="108"/>
                  </a:lnTo>
                  <a:lnTo>
                    <a:pt x="8" y="135"/>
                  </a:lnTo>
                  <a:lnTo>
                    <a:pt x="2" y="160"/>
                  </a:lnTo>
                  <a:lnTo>
                    <a:pt x="0" y="189"/>
                  </a:lnTo>
                  <a:lnTo>
                    <a:pt x="8" y="216"/>
                  </a:lnTo>
                  <a:lnTo>
                    <a:pt x="15" y="225"/>
                  </a:lnTo>
                  <a:lnTo>
                    <a:pt x="21" y="235"/>
                  </a:lnTo>
                  <a:lnTo>
                    <a:pt x="29" y="243"/>
                  </a:lnTo>
                  <a:lnTo>
                    <a:pt x="38" y="249"/>
                  </a:lnTo>
                  <a:lnTo>
                    <a:pt x="56" y="262"/>
                  </a:lnTo>
                  <a:lnTo>
                    <a:pt x="72" y="274"/>
                  </a:lnTo>
                  <a:lnTo>
                    <a:pt x="84" y="287"/>
                  </a:lnTo>
                  <a:lnTo>
                    <a:pt x="97" y="301"/>
                  </a:lnTo>
                  <a:lnTo>
                    <a:pt x="107" y="317"/>
                  </a:lnTo>
                  <a:lnTo>
                    <a:pt x="113" y="335"/>
                  </a:lnTo>
                  <a:lnTo>
                    <a:pt x="118" y="354"/>
                  </a:lnTo>
                  <a:lnTo>
                    <a:pt x="119" y="376"/>
                  </a:lnTo>
                  <a:lnTo>
                    <a:pt x="121" y="379"/>
                  </a:lnTo>
                  <a:lnTo>
                    <a:pt x="124" y="382"/>
                  </a:lnTo>
                  <a:lnTo>
                    <a:pt x="126" y="386"/>
                  </a:lnTo>
                  <a:lnTo>
                    <a:pt x="127" y="384"/>
                  </a:lnTo>
                  <a:lnTo>
                    <a:pt x="129" y="360"/>
                  </a:lnTo>
                  <a:lnTo>
                    <a:pt x="126" y="340"/>
                  </a:lnTo>
                  <a:lnTo>
                    <a:pt x="119" y="321"/>
                  </a:lnTo>
                  <a:lnTo>
                    <a:pt x="110" y="301"/>
                  </a:lnTo>
                  <a:lnTo>
                    <a:pt x="97" y="286"/>
                  </a:lnTo>
                  <a:lnTo>
                    <a:pt x="81" y="271"/>
                  </a:lnTo>
                  <a:lnTo>
                    <a:pt x="65" y="259"/>
                  </a:lnTo>
                  <a:lnTo>
                    <a:pt x="46" y="247"/>
                  </a:lnTo>
                  <a:lnTo>
                    <a:pt x="30" y="236"/>
                  </a:lnTo>
                  <a:lnTo>
                    <a:pt x="18" y="222"/>
                  </a:lnTo>
                  <a:lnTo>
                    <a:pt x="10" y="206"/>
                  </a:lnTo>
                  <a:lnTo>
                    <a:pt x="7" y="189"/>
                  </a:lnTo>
                  <a:lnTo>
                    <a:pt x="5" y="171"/>
                  </a:lnTo>
                  <a:lnTo>
                    <a:pt x="8" y="154"/>
                  </a:lnTo>
                  <a:lnTo>
                    <a:pt x="13" y="136"/>
                  </a:lnTo>
                  <a:lnTo>
                    <a:pt x="19" y="120"/>
                  </a:lnTo>
                  <a:lnTo>
                    <a:pt x="26" y="108"/>
                  </a:lnTo>
                  <a:lnTo>
                    <a:pt x="32" y="97"/>
                  </a:lnTo>
                  <a:lnTo>
                    <a:pt x="38" y="85"/>
                  </a:lnTo>
                  <a:lnTo>
                    <a:pt x="40" y="71"/>
                  </a:lnTo>
                  <a:lnTo>
                    <a:pt x="38" y="52"/>
                  </a:lnTo>
                  <a:lnTo>
                    <a:pt x="34" y="33"/>
                  </a:lnTo>
                  <a:lnTo>
                    <a:pt x="26" y="17"/>
                  </a:lnTo>
                  <a:lnTo>
                    <a:pt x="13" y="1"/>
                  </a:lnTo>
                  <a:lnTo>
                    <a:pt x="10" y="0"/>
                  </a:lnTo>
                  <a:lnTo>
                    <a:pt x="10" y="1"/>
                  </a:lnTo>
                  <a:lnTo>
                    <a:pt x="10" y="3"/>
                  </a:lnTo>
                  <a:lnTo>
                    <a:pt x="1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Offerings</a:t>
            </a:r>
          </a:p>
        </p:txBody>
      </p:sp>
      <p:sp>
        <p:nvSpPr>
          <p:cNvPr id="41987" name="Rectangle 3"/>
          <p:cNvSpPr>
            <a:spLocks noGrp="1" noChangeArrowheads="1"/>
          </p:cNvSpPr>
          <p:nvPr>
            <p:ph idx="1"/>
          </p:nvPr>
        </p:nvSpPr>
        <p:spPr/>
        <p:txBody>
          <a:bodyPr/>
          <a:lstStyle/>
          <a:p>
            <a:pPr>
              <a:buFont typeface="Arial" charset="0"/>
              <a:buChar char="•"/>
            </a:pPr>
            <a:r>
              <a:rPr lang="en-US" smtClean="0"/>
              <a:t>Insurers need variations of policies depending </a:t>
            </a:r>
            <a:br>
              <a:rPr lang="en-US" smtClean="0"/>
            </a:br>
            <a:r>
              <a:rPr lang="en-US" smtClean="0"/>
              <a:t>on buyer</a:t>
            </a:r>
          </a:p>
          <a:p>
            <a:pPr>
              <a:buFont typeface="Arial" charset="0"/>
              <a:buChar char="•"/>
            </a:pPr>
            <a:r>
              <a:rPr lang="en-US" smtClean="0"/>
              <a:t>An</a:t>
            </a:r>
            <a:r>
              <a:rPr lang="en-US" b="1" smtClean="0"/>
              <a:t> Offering</a:t>
            </a:r>
            <a:r>
              <a:rPr lang="en-US" smtClean="0"/>
              <a:t> lets insurers define different product types based on existing product definitions</a:t>
            </a:r>
          </a:p>
          <a:p>
            <a:pPr>
              <a:buFont typeface="Arial" charset="0"/>
              <a:buChar char="•"/>
            </a:pPr>
            <a:endParaRPr lang="en-US" smtClean="0"/>
          </a:p>
        </p:txBody>
      </p:sp>
      <p:grpSp>
        <p:nvGrpSpPr>
          <p:cNvPr id="41988" name="Group 4"/>
          <p:cNvGrpSpPr>
            <a:grpSpLocks/>
          </p:cNvGrpSpPr>
          <p:nvPr/>
        </p:nvGrpSpPr>
        <p:grpSpPr bwMode="auto">
          <a:xfrm>
            <a:off x="684213" y="3556000"/>
            <a:ext cx="1287462" cy="1062038"/>
            <a:chOff x="1426" y="2489"/>
            <a:chExt cx="815" cy="673"/>
          </a:xfrm>
        </p:grpSpPr>
        <p:sp>
          <p:nvSpPr>
            <p:cNvPr id="42118" name="AutoShape 5"/>
            <p:cNvSpPr>
              <a:spLocks noChangeArrowheads="1"/>
            </p:cNvSpPr>
            <p:nvPr/>
          </p:nvSpPr>
          <p:spPr bwMode="auto">
            <a:xfrm>
              <a:off x="1426" y="2620"/>
              <a:ext cx="815" cy="542"/>
            </a:xfrm>
            <a:prstGeom prst="cube">
              <a:avLst>
                <a:gd name="adj" fmla="val 18921"/>
              </a:avLst>
            </a:prstGeom>
            <a:solidFill>
              <a:srgbClr val="FFFF99"/>
            </a:solidFill>
            <a:ln w="12700">
              <a:solidFill>
                <a:schemeClr val="bg1"/>
              </a:solidFill>
              <a:miter lim="800000"/>
              <a:headEnd/>
              <a:tailEnd/>
            </a:ln>
          </p:spPr>
          <p:txBody>
            <a:bodyPr wrap="none" anchor="ctr"/>
            <a:lstStyle/>
            <a:p>
              <a:endParaRPr lang="en-US"/>
            </a:p>
          </p:txBody>
        </p:sp>
        <p:sp>
          <p:nvSpPr>
            <p:cNvPr id="42119" name="Rectangle 6"/>
            <p:cNvSpPr>
              <a:spLocks noChangeArrowheads="1"/>
            </p:cNvSpPr>
            <p:nvPr/>
          </p:nvSpPr>
          <p:spPr bwMode="auto">
            <a:xfrm>
              <a:off x="1662" y="2786"/>
              <a:ext cx="235" cy="376"/>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42120" name="Rectangle 7"/>
            <p:cNvSpPr>
              <a:spLocks noChangeArrowheads="1"/>
            </p:cNvSpPr>
            <p:nvPr/>
          </p:nvSpPr>
          <p:spPr bwMode="auto">
            <a:xfrm>
              <a:off x="1476" y="2786"/>
              <a:ext cx="119" cy="17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121" name="Rectangle 8"/>
            <p:cNvSpPr>
              <a:spLocks noChangeArrowheads="1"/>
            </p:cNvSpPr>
            <p:nvPr/>
          </p:nvSpPr>
          <p:spPr bwMode="auto">
            <a:xfrm>
              <a:off x="1956" y="2786"/>
              <a:ext cx="123" cy="17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42122" name="Rectangle 9"/>
            <p:cNvSpPr>
              <a:spLocks noChangeArrowheads="1"/>
            </p:cNvSpPr>
            <p:nvPr/>
          </p:nvSpPr>
          <p:spPr bwMode="auto">
            <a:xfrm>
              <a:off x="1839" y="2952"/>
              <a:ext cx="32" cy="7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42123" name="Rectangle 10"/>
            <p:cNvSpPr>
              <a:spLocks noChangeArrowheads="1"/>
            </p:cNvSpPr>
            <p:nvPr/>
          </p:nvSpPr>
          <p:spPr bwMode="auto">
            <a:xfrm>
              <a:off x="1509" y="2489"/>
              <a:ext cx="583" cy="228"/>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42124" name="Line 11"/>
            <p:cNvSpPr>
              <a:spLocks noChangeShapeType="1"/>
            </p:cNvSpPr>
            <p:nvPr/>
          </p:nvSpPr>
          <p:spPr bwMode="auto">
            <a:xfrm>
              <a:off x="2087" y="2540"/>
              <a:ext cx="96" cy="10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25" name="Line 12"/>
            <p:cNvSpPr>
              <a:spLocks noChangeShapeType="1"/>
            </p:cNvSpPr>
            <p:nvPr/>
          </p:nvSpPr>
          <p:spPr bwMode="auto">
            <a:xfrm>
              <a:off x="2094" y="2628"/>
              <a:ext cx="51" cy="5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2126" name="Group 13"/>
            <p:cNvGrpSpPr>
              <a:grpSpLocks/>
            </p:cNvGrpSpPr>
            <p:nvPr/>
          </p:nvGrpSpPr>
          <p:grpSpPr bwMode="auto">
            <a:xfrm>
              <a:off x="1534" y="2525"/>
              <a:ext cx="518" cy="139"/>
              <a:chOff x="2386" y="998"/>
              <a:chExt cx="529" cy="142"/>
            </a:xfrm>
          </p:grpSpPr>
          <p:sp>
            <p:nvSpPr>
              <p:cNvPr id="42127" name="Line 14"/>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28" name="Line 15"/>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29" name="Line 16"/>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30" name="Line 17"/>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31" name="Line 18"/>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32" name="Line 19"/>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33" name="Line 20"/>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34" name="Line 21"/>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35" name="Line 22"/>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36" name="Line 23"/>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37" name="Line 24"/>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38" name="Line 25"/>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39" name="Freeform 26"/>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140" name="Freeform 27"/>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41989" name="Group 28"/>
          <p:cNvGrpSpPr>
            <a:grpSpLocks/>
          </p:cNvGrpSpPr>
          <p:nvPr/>
        </p:nvGrpSpPr>
        <p:grpSpPr bwMode="auto">
          <a:xfrm>
            <a:off x="7478713" y="3556000"/>
            <a:ext cx="1036637" cy="1168400"/>
            <a:chOff x="2324" y="435"/>
            <a:chExt cx="933" cy="1052"/>
          </a:xfrm>
        </p:grpSpPr>
        <p:sp>
          <p:nvSpPr>
            <p:cNvPr id="42109" name="AutoShape 2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2110" name="Freeform 3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2111" name="Freeform 3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2112" name="Freeform 3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2113" name="Group 33"/>
            <p:cNvGrpSpPr>
              <a:grpSpLocks/>
            </p:cNvGrpSpPr>
            <p:nvPr/>
          </p:nvGrpSpPr>
          <p:grpSpPr bwMode="auto">
            <a:xfrm>
              <a:off x="2889" y="957"/>
              <a:ext cx="348" cy="510"/>
              <a:chOff x="2784" y="3210"/>
              <a:chExt cx="523" cy="772"/>
            </a:xfrm>
          </p:grpSpPr>
          <p:sp>
            <p:nvSpPr>
              <p:cNvPr id="42114" name="AutoShape 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2115" name="AutoShape 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2116" name="AutoShape 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2117" name="Oval 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41990" name="Group 38"/>
          <p:cNvGrpSpPr>
            <a:grpSpLocks/>
          </p:cNvGrpSpPr>
          <p:nvPr/>
        </p:nvGrpSpPr>
        <p:grpSpPr bwMode="auto">
          <a:xfrm>
            <a:off x="2597150" y="3556000"/>
            <a:ext cx="1246188" cy="1160463"/>
            <a:chOff x="1152" y="1022"/>
            <a:chExt cx="1050" cy="1042"/>
          </a:xfrm>
        </p:grpSpPr>
        <p:sp>
          <p:nvSpPr>
            <p:cNvPr id="42071" name="Freeform 39"/>
            <p:cNvSpPr>
              <a:spLocks/>
            </p:cNvSpPr>
            <p:nvPr/>
          </p:nvSpPr>
          <p:spPr bwMode="auto">
            <a:xfrm>
              <a:off x="1152" y="1022"/>
              <a:ext cx="1050" cy="1042"/>
            </a:xfrm>
            <a:custGeom>
              <a:avLst/>
              <a:gdLst>
                <a:gd name="T0" fmla="*/ 40 w 1770"/>
                <a:gd name="T1" fmla="*/ 46 h 1755"/>
                <a:gd name="T2" fmla="*/ 42 w 1770"/>
                <a:gd name="T3" fmla="*/ 46 h 1755"/>
                <a:gd name="T4" fmla="*/ 43 w 1770"/>
                <a:gd name="T5" fmla="*/ 45 h 1755"/>
                <a:gd name="T6" fmla="*/ 43 w 1770"/>
                <a:gd name="T7" fmla="*/ 45 h 1755"/>
                <a:gd name="T8" fmla="*/ 44 w 1770"/>
                <a:gd name="T9" fmla="*/ 44 h 1755"/>
                <a:gd name="T10" fmla="*/ 45 w 1770"/>
                <a:gd name="T11" fmla="*/ 43 h 1755"/>
                <a:gd name="T12" fmla="*/ 46 w 1770"/>
                <a:gd name="T13" fmla="*/ 43 h 1755"/>
                <a:gd name="T14" fmla="*/ 46 w 1770"/>
                <a:gd name="T15" fmla="*/ 42 h 1755"/>
                <a:gd name="T16" fmla="*/ 46 w 1770"/>
                <a:gd name="T17" fmla="*/ 40 h 1755"/>
                <a:gd name="T18" fmla="*/ 46 w 1770"/>
                <a:gd name="T19" fmla="*/ 5 h 1755"/>
                <a:gd name="T20" fmla="*/ 46 w 1770"/>
                <a:gd name="T21" fmla="*/ 4 h 1755"/>
                <a:gd name="T22" fmla="*/ 46 w 1770"/>
                <a:gd name="T23" fmla="*/ 3 h 1755"/>
                <a:gd name="T24" fmla="*/ 45 w 1770"/>
                <a:gd name="T25" fmla="*/ 2 h 1755"/>
                <a:gd name="T26" fmla="*/ 44 w 1770"/>
                <a:gd name="T27" fmla="*/ 1 h 1755"/>
                <a:gd name="T28" fmla="*/ 43 w 1770"/>
                <a:gd name="T29" fmla="*/ 1 h 1755"/>
                <a:gd name="T30" fmla="*/ 43 w 1770"/>
                <a:gd name="T31" fmla="*/ 1 h 1755"/>
                <a:gd name="T32" fmla="*/ 42 w 1770"/>
                <a:gd name="T33" fmla="*/ 1 h 1755"/>
                <a:gd name="T34" fmla="*/ 40 w 1770"/>
                <a:gd name="T35" fmla="*/ 0 h 1755"/>
                <a:gd name="T36" fmla="*/ 5 w 1770"/>
                <a:gd name="T37" fmla="*/ 0 h 1755"/>
                <a:gd name="T38" fmla="*/ 4 w 1770"/>
                <a:gd name="T39" fmla="*/ 1 h 1755"/>
                <a:gd name="T40" fmla="*/ 3 w 1770"/>
                <a:gd name="T41" fmla="*/ 1 h 1755"/>
                <a:gd name="T42" fmla="*/ 2 w 1770"/>
                <a:gd name="T43" fmla="*/ 1 h 1755"/>
                <a:gd name="T44" fmla="*/ 1 w 1770"/>
                <a:gd name="T45" fmla="*/ 1 h 1755"/>
                <a:gd name="T46" fmla="*/ 1 w 1770"/>
                <a:gd name="T47" fmla="*/ 2 h 1755"/>
                <a:gd name="T48" fmla="*/ 1 w 1770"/>
                <a:gd name="T49" fmla="*/ 3 h 1755"/>
                <a:gd name="T50" fmla="*/ 1 w 1770"/>
                <a:gd name="T51" fmla="*/ 4 h 1755"/>
                <a:gd name="T52" fmla="*/ 0 w 1770"/>
                <a:gd name="T53" fmla="*/ 5 h 1755"/>
                <a:gd name="T54" fmla="*/ 0 w 1770"/>
                <a:gd name="T55" fmla="*/ 40 h 1755"/>
                <a:gd name="T56" fmla="*/ 1 w 1770"/>
                <a:gd name="T57" fmla="*/ 42 h 1755"/>
                <a:gd name="T58" fmla="*/ 1 w 1770"/>
                <a:gd name="T59" fmla="*/ 43 h 1755"/>
                <a:gd name="T60" fmla="*/ 1 w 1770"/>
                <a:gd name="T61" fmla="*/ 43 h 1755"/>
                <a:gd name="T62" fmla="*/ 1 w 1770"/>
                <a:gd name="T63" fmla="*/ 44 h 1755"/>
                <a:gd name="T64" fmla="*/ 2 w 1770"/>
                <a:gd name="T65" fmla="*/ 45 h 1755"/>
                <a:gd name="T66" fmla="*/ 3 w 1770"/>
                <a:gd name="T67" fmla="*/ 45 h 1755"/>
                <a:gd name="T68" fmla="*/ 4 w 1770"/>
                <a:gd name="T69" fmla="*/ 46 h 1755"/>
                <a:gd name="T70" fmla="*/ 5 w 1770"/>
                <a:gd name="T71" fmla="*/ 46 h 1755"/>
                <a:gd name="T72" fmla="*/ 40 w 1770"/>
                <a:gd name="T73" fmla="*/ 46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2072" name="Group 40"/>
            <p:cNvGrpSpPr>
              <a:grpSpLocks/>
            </p:cNvGrpSpPr>
            <p:nvPr/>
          </p:nvGrpSpPr>
          <p:grpSpPr bwMode="auto">
            <a:xfrm>
              <a:off x="1223" y="1152"/>
              <a:ext cx="927" cy="764"/>
              <a:chOff x="1416" y="1595"/>
              <a:chExt cx="2280" cy="1879"/>
            </a:xfrm>
          </p:grpSpPr>
          <p:sp>
            <p:nvSpPr>
              <p:cNvPr id="42073" name="Freeform 41"/>
              <p:cNvSpPr>
                <a:spLocks/>
              </p:cNvSpPr>
              <p:nvPr/>
            </p:nvSpPr>
            <p:spPr bwMode="auto">
              <a:xfrm>
                <a:off x="2189" y="1595"/>
                <a:ext cx="1340" cy="1878"/>
              </a:xfrm>
              <a:custGeom>
                <a:avLst/>
                <a:gdLst>
                  <a:gd name="T0" fmla="*/ 1340 w 1340"/>
                  <a:gd name="T1" fmla="*/ 0 h 1878"/>
                  <a:gd name="T2" fmla="*/ 1131 w 1340"/>
                  <a:gd name="T3" fmla="*/ 1574 h 1878"/>
                  <a:gd name="T4" fmla="*/ 70 w 1340"/>
                  <a:gd name="T5" fmla="*/ 1878 h 1878"/>
                  <a:gd name="T6" fmla="*/ 0 w 1340"/>
                  <a:gd name="T7" fmla="*/ 140 h 1878"/>
                  <a:gd name="T8" fmla="*/ 1340 w 1340"/>
                  <a:gd name="T9" fmla="*/ 0 h 1878"/>
                  <a:gd name="T10" fmla="*/ 0 60000 65536"/>
                  <a:gd name="T11" fmla="*/ 0 60000 65536"/>
                  <a:gd name="T12" fmla="*/ 0 60000 65536"/>
                  <a:gd name="T13" fmla="*/ 0 60000 65536"/>
                  <a:gd name="T14" fmla="*/ 0 60000 65536"/>
                  <a:gd name="T15" fmla="*/ 0 w 1340"/>
                  <a:gd name="T16" fmla="*/ 0 h 1878"/>
                  <a:gd name="T17" fmla="*/ 1340 w 1340"/>
                  <a:gd name="T18" fmla="*/ 1878 h 1878"/>
                </a:gdLst>
                <a:ahLst/>
                <a:cxnLst>
                  <a:cxn ang="T10">
                    <a:pos x="T0" y="T1"/>
                  </a:cxn>
                  <a:cxn ang="T11">
                    <a:pos x="T2" y="T3"/>
                  </a:cxn>
                  <a:cxn ang="T12">
                    <a:pos x="T4" y="T5"/>
                  </a:cxn>
                  <a:cxn ang="T13">
                    <a:pos x="T6" y="T7"/>
                  </a:cxn>
                  <a:cxn ang="T14">
                    <a:pos x="T8" y="T9"/>
                  </a:cxn>
                </a:cxnLst>
                <a:rect l="T15" t="T16" r="T17" b="T18"/>
                <a:pathLst>
                  <a:path w="1340" h="1878">
                    <a:moveTo>
                      <a:pt x="1340" y="0"/>
                    </a:moveTo>
                    <a:lnTo>
                      <a:pt x="1131" y="1574"/>
                    </a:lnTo>
                    <a:lnTo>
                      <a:pt x="70" y="1878"/>
                    </a:lnTo>
                    <a:lnTo>
                      <a:pt x="0" y="140"/>
                    </a:lnTo>
                    <a:lnTo>
                      <a:pt x="13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74" name="Freeform 42"/>
              <p:cNvSpPr>
                <a:spLocks/>
              </p:cNvSpPr>
              <p:nvPr/>
            </p:nvSpPr>
            <p:spPr bwMode="auto">
              <a:xfrm>
                <a:off x="2207" y="1616"/>
                <a:ext cx="1301" cy="1833"/>
              </a:xfrm>
              <a:custGeom>
                <a:avLst/>
                <a:gdLst>
                  <a:gd name="T0" fmla="*/ 70 w 1301"/>
                  <a:gd name="T1" fmla="*/ 1833 h 1833"/>
                  <a:gd name="T2" fmla="*/ 1096 w 1301"/>
                  <a:gd name="T3" fmla="*/ 1538 h 1833"/>
                  <a:gd name="T4" fmla="*/ 1301 w 1301"/>
                  <a:gd name="T5" fmla="*/ 0 h 1833"/>
                  <a:gd name="T6" fmla="*/ 0 w 1301"/>
                  <a:gd name="T7" fmla="*/ 135 h 1833"/>
                  <a:gd name="T8" fmla="*/ 70 w 1301"/>
                  <a:gd name="T9" fmla="*/ 1833 h 1833"/>
                  <a:gd name="T10" fmla="*/ 0 60000 65536"/>
                  <a:gd name="T11" fmla="*/ 0 60000 65536"/>
                  <a:gd name="T12" fmla="*/ 0 60000 65536"/>
                  <a:gd name="T13" fmla="*/ 0 60000 65536"/>
                  <a:gd name="T14" fmla="*/ 0 60000 65536"/>
                  <a:gd name="T15" fmla="*/ 0 w 1301"/>
                  <a:gd name="T16" fmla="*/ 0 h 1833"/>
                  <a:gd name="T17" fmla="*/ 1301 w 1301"/>
                  <a:gd name="T18" fmla="*/ 1833 h 1833"/>
                </a:gdLst>
                <a:ahLst/>
                <a:cxnLst>
                  <a:cxn ang="T10">
                    <a:pos x="T0" y="T1"/>
                  </a:cxn>
                  <a:cxn ang="T11">
                    <a:pos x="T2" y="T3"/>
                  </a:cxn>
                  <a:cxn ang="T12">
                    <a:pos x="T4" y="T5"/>
                  </a:cxn>
                  <a:cxn ang="T13">
                    <a:pos x="T6" y="T7"/>
                  </a:cxn>
                  <a:cxn ang="T14">
                    <a:pos x="T8" y="T9"/>
                  </a:cxn>
                </a:cxnLst>
                <a:rect l="T15" t="T16" r="T17" b="T18"/>
                <a:pathLst>
                  <a:path w="1301" h="1833">
                    <a:moveTo>
                      <a:pt x="70" y="1833"/>
                    </a:moveTo>
                    <a:lnTo>
                      <a:pt x="1096" y="1538"/>
                    </a:lnTo>
                    <a:lnTo>
                      <a:pt x="1301" y="0"/>
                    </a:lnTo>
                    <a:lnTo>
                      <a:pt x="0" y="135"/>
                    </a:lnTo>
                    <a:lnTo>
                      <a:pt x="70" y="1833"/>
                    </a:lnTo>
                    <a:close/>
                  </a:path>
                </a:pathLst>
              </a:custGeom>
              <a:solidFill>
                <a:srgbClr val="DD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75" name="Freeform 43"/>
              <p:cNvSpPr>
                <a:spLocks/>
              </p:cNvSpPr>
              <p:nvPr/>
            </p:nvSpPr>
            <p:spPr bwMode="auto">
              <a:xfrm>
                <a:off x="2235" y="2230"/>
                <a:ext cx="1190" cy="606"/>
              </a:xfrm>
              <a:custGeom>
                <a:avLst/>
                <a:gdLst>
                  <a:gd name="T0" fmla="*/ 1190 w 1190"/>
                  <a:gd name="T1" fmla="*/ 0 h 606"/>
                  <a:gd name="T2" fmla="*/ 0 w 1190"/>
                  <a:gd name="T3" fmla="*/ 187 h 606"/>
                  <a:gd name="T4" fmla="*/ 17 w 1190"/>
                  <a:gd name="T5" fmla="*/ 606 h 606"/>
                  <a:gd name="T6" fmla="*/ 1127 w 1190"/>
                  <a:gd name="T7" fmla="*/ 478 h 606"/>
                  <a:gd name="T8" fmla="*/ 1190 w 1190"/>
                  <a:gd name="T9" fmla="*/ 0 h 606"/>
                  <a:gd name="T10" fmla="*/ 0 60000 65536"/>
                  <a:gd name="T11" fmla="*/ 0 60000 65536"/>
                  <a:gd name="T12" fmla="*/ 0 60000 65536"/>
                  <a:gd name="T13" fmla="*/ 0 60000 65536"/>
                  <a:gd name="T14" fmla="*/ 0 60000 65536"/>
                  <a:gd name="T15" fmla="*/ 0 w 1190"/>
                  <a:gd name="T16" fmla="*/ 0 h 606"/>
                  <a:gd name="T17" fmla="*/ 1190 w 1190"/>
                  <a:gd name="T18" fmla="*/ 606 h 606"/>
                </a:gdLst>
                <a:ahLst/>
                <a:cxnLst>
                  <a:cxn ang="T10">
                    <a:pos x="T0" y="T1"/>
                  </a:cxn>
                  <a:cxn ang="T11">
                    <a:pos x="T2" y="T3"/>
                  </a:cxn>
                  <a:cxn ang="T12">
                    <a:pos x="T4" y="T5"/>
                  </a:cxn>
                  <a:cxn ang="T13">
                    <a:pos x="T6" y="T7"/>
                  </a:cxn>
                  <a:cxn ang="T14">
                    <a:pos x="T8" y="T9"/>
                  </a:cxn>
                </a:cxnLst>
                <a:rect l="T15" t="T16" r="T17" b="T18"/>
                <a:pathLst>
                  <a:path w="1190" h="606">
                    <a:moveTo>
                      <a:pt x="1190" y="0"/>
                    </a:moveTo>
                    <a:lnTo>
                      <a:pt x="0" y="187"/>
                    </a:lnTo>
                    <a:lnTo>
                      <a:pt x="17" y="606"/>
                    </a:lnTo>
                    <a:lnTo>
                      <a:pt x="1127" y="478"/>
                    </a:lnTo>
                    <a:lnTo>
                      <a:pt x="1190" y="0"/>
                    </a:lnTo>
                    <a:close/>
                  </a:path>
                </a:pathLst>
              </a:custGeom>
              <a:solidFill>
                <a:srgbClr val="BF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76" name="Freeform 44"/>
              <p:cNvSpPr>
                <a:spLocks/>
              </p:cNvSpPr>
              <p:nvPr/>
            </p:nvSpPr>
            <p:spPr bwMode="auto">
              <a:xfrm>
                <a:off x="1416" y="1735"/>
                <a:ext cx="866" cy="1739"/>
              </a:xfrm>
              <a:custGeom>
                <a:avLst/>
                <a:gdLst>
                  <a:gd name="T0" fmla="*/ 866 w 866"/>
                  <a:gd name="T1" fmla="*/ 1712 h 1739"/>
                  <a:gd name="T2" fmla="*/ 791 w 866"/>
                  <a:gd name="T3" fmla="*/ 1 h 1739"/>
                  <a:gd name="T4" fmla="*/ 773 w 866"/>
                  <a:gd name="T5" fmla="*/ 0 h 1739"/>
                  <a:gd name="T6" fmla="*/ 268 w 866"/>
                  <a:gd name="T7" fmla="*/ 406 h 1739"/>
                  <a:gd name="T8" fmla="*/ 317 w 866"/>
                  <a:gd name="T9" fmla="*/ 811 h 1739"/>
                  <a:gd name="T10" fmla="*/ 0 w 866"/>
                  <a:gd name="T11" fmla="*/ 903 h 1739"/>
                  <a:gd name="T12" fmla="*/ 108 w 866"/>
                  <a:gd name="T13" fmla="*/ 1446 h 1739"/>
                  <a:gd name="T14" fmla="*/ 846 w 866"/>
                  <a:gd name="T15" fmla="*/ 1739 h 1739"/>
                  <a:gd name="T16" fmla="*/ 866 w 866"/>
                  <a:gd name="T17" fmla="*/ 1712 h 17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6"/>
                  <a:gd name="T28" fmla="*/ 0 h 1739"/>
                  <a:gd name="T29" fmla="*/ 866 w 866"/>
                  <a:gd name="T30" fmla="*/ 1739 h 17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6" h="1739">
                    <a:moveTo>
                      <a:pt x="866" y="1712"/>
                    </a:moveTo>
                    <a:lnTo>
                      <a:pt x="791" y="1"/>
                    </a:lnTo>
                    <a:lnTo>
                      <a:pt x="773" y="0"/>
                    </a:lnTo>
                    <a:lnTo>
                      <a:pt x="268" y="406"/>
                    </a:lnTo>
                    <a:lnTo>
                      <a:pt x="317" y="811"/>
                    </a:lnTo>
                    <a:lnTo>
                      <a:pt x="0" y="903"/>
                    </a:lnTo>
                    <a:lnTo>
                      <a:pt x="108" y="1446"/>
                    </a:lnTo>
                    <a:lnTo>
                      <a:pt x="846" y="1739"/>
                    </a:lnTo>
                    <a:lnTo>
                      <a:pt x="866" y="17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77" name="Freeform 45"/>
              <p:cNvSpPr>
                <a:spLocks/>
              </p:cNvSpPr>
              <p:nvPr/>
            </p:nvSpPr>
            <p:spPr bwMode="auto">
              <a:xfrm>
                <a:off x="1438" y="1762"/>
                <a:ext cx="824" cy="1687"/>
              </a:xfrm>
              <a:custGeom>
                <a:avLst/>
                <a:gdLst>
                  <a:gd name="T0" fmla="*/ 316 w 824"/>
                  <a:gd name="T1" fmla="*/ 799 h 1687"/>
                  <a:gd name="T2" fmla="*/ 0 w 824"/>
                  <a:gd name="T3" fmla="*/ 889 h 1687"/>
                  <a:gd name="T4" fmla="*/ 104 w 824"/>
                  <a:gd name="T5" fmla="*/ 1405 h 1687"/>
                  <a:gd name="T6" fmla="*/ 824 w 824"/>
                  <a:gd name="T7" fmla="*/ 1687 h 1687"/>
                  <a:gd name="T8" fmla="*/ 752 w 824"/>
                  <a:gd name="T9" fmla="*/ 0 h 1687"/>
                  <a:gd name="T10" fmla="*/ 267 w 824"/>
                  <a:gd name="T11" fmla="*/ 388 h 1687"/>
                  <a:gd name="T12" fmla="*/ 316 w 824"/>
                  <a:gd name="T13" fmla="*/ 799 h 1687"/>
                  <a:gd name="T14" fmla="*/ 0 60000 65536"/>
                  <a:gd name="T15" fmla="*/ 0 60000 65536"/>
                  <a:gd name="T16" fmla="*/ 0 60000 65536"/>
                  <a:gd name="T17" fmla="*/ 0 60000 65536"/>
                  <a:gd name="T18" fmla="*/ 0 60000 65536"/>
                  <a:gd name="T19" fmla="*/ 0 60000 65536"/>
                  <a:gd name="T20" fmla="*/ 0 60000 65536"/>
                  <a:gd name="T21" fmla="*/ 0 w 824"/>
                  <a:gd name="T22" fmla="*/ 0 h 1687"/>
                  <a:gd name="T23" fmla="*/ 824 w 824"/>
                  <a:gd name="T24" fmla="*/ 1687 h 16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4" h="1687">
                    <a:moveTo>
                      <a:pt x="316" y="799"/>
                    </a:moveTo>
                    <a:lnTo>
                      <a:pt x="0" y="889"/>
                    </a:lnTo>
                    <a:lnTo>
                      <a:pt x="104" y="1405"/>
                    </a:lnTo>
                    <a:lnTo>
                      <a:pt x="824" y="1687"/>
                    </a:lnTo>
                    <a:lnTo>
                      <a:pt x="752" y="0"/>
                    </a:lnTo>
                    <a:lnTo>
                      <a:pt x="267" y="388"/>
                    </a:lnTo>
                    <a:lnTo>
                      <a:pt x="316" y="799"/>
                    </a:lnTo>
                    <a:close/>
                  </a:path>
                </a:pathLst>
              </a:custGeom>
              <a:solidFill>
                <a:srgbClr val="BF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78" name="Freeform 46"/>
              <p:cNvSpPr>
                <a:spLocks/>
              </p:cNvSpPr>
              <p:nvPr/>
            </p:nvSpPr>
            <p:spPr bwMode="auto">
              <a:xfrm>
                <a:off x="2216" y="2060"/>
                <a:ext cx="1480" cy="609"/>
              </a:xfrm>
              <a:custGeom>
                <a:avLst/>
                <a:gdLst>
                  <a:gd name="T0" fmla="*/ 1204 w 1480"/>
                  <a:gd name="T1" fmla="*/ 0 h 609"/>
                  <a:gd name="T2" fmla="*/ 1480 w 1480"/>
                  <a:gd name="T3" fmla="*/ 342 h 609"/>
                  <a:gd name="T4" fmla="*/ 221 w 1480"/>
                  <a:gd name="T5" fmla="*/ 609 h 609"/>
                  <a:gd name="T6" fmla="*/ 0 w 1480"/>
                  <a:gd name="T7" fmla="*/ 498 h 609"/>
                  <a:gd name="T8" fmla="*/ 0 w 1480"/>
                  <a:gd name="T9" fmla="*/ 159 h 609"/>
                  <a:gd name="T10" fmla="*/ 1204 w 1480"/>
                  <a:gd name="T11" fmla="*/ 0 h 609"/>
                  <a:gd name="T12" fmla="*/ 0 60000 65536"/>
                  <a:gd name="T13" fmla="*/ 0 60000 65536"/>
                  <a:gd name="T14" fmla="*/ 0 60000 65536"/>
                  <a:gd name="T15" fmla="*/ 0 60000 65536"/>
                  <a:gd name="T16" fmla="*/ 0 60000 65536"/>
                  <a:gd name="T17" fmla="*/ 0 60000 65536"/>
                  <a:gd name="T18" fmla="*/ 0 w 1480"/>
                  <a:gd name="T19" fmla="*/ 0 h 609"/>
                  <a:gd name="T20" fmla="*/ 1480 w 1480"/>
                  <a:gd name="T21" fmla="*/ 609 h 609"/>
                </a:gdLst>
                <a:ahLst/>
                <a:cxnLst>
                  <a:cxn ang="T12">
                    <a:pos x="T0" y="T1"/>
                  </a:cxn>
                  <a:cxn ang="T13">
                    <a:pos x="T2" y="T3"/>
                  </a:cxn>
                  <a:cxn ang="T14">
                    <a:pos x="T4" y="T5"/>
                  </a:cxn>
                  <a:cxn ang="T15">
                    <a:pos x="T6" y="T7"/>
                  </a:cxn>
                  <a:cxn ang="T16">
                    <a:pos x="T8" y="T9"/>
                  </a:cxn>
                  <a:cxn ang="T17">
                    <a:pos x="T10" y="T11"/>
                  </a:cxn>
                </a:cxnLst>
                <a:rect l="T18" t="T19" r="T20" b="T21"/>
                <a:pathLst>
                  <a:path w="1480" h="609">
                    <a:moveTo>
                      <a:pt x="1204" y="0"/>
                    </a:moveTo>
                    <a:lnTo>
                      <a:pt x="1480" y="342"/>
                    </a:lnTo>
                    <a:lnTo>
                      <a:pt x="221" y="609"/>
                    </a:lnTo>
                    <a:lnTo>
                      <a:pt x="0" y="498"/>
                    </a:lnTo>
                    <a:lnTo>
                      <a:pt x="0" y="159"/>
                    </a:lnTo>
                    <a:lnTo>
                      <a:pt x="12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79" name="Freeform 47"/>
              <p:cNvSpPr>
                <a:spLocks/>
              </p:cNvSpPr>
              <p:nvPr/>
            </p:nvSpPr>
            <p:spPr bwMode="auto">
              <a:xfrm>
                <a:off x="2234" y="2080"/>
                <a:ext cx="1427" cy="570"/>
              </a:xfrm>
              <a:custGeom>
                <a:avLst/>
                <a:gdLst>
                  <a:gd name="T0" fmla="*/ 204 w 1427"/>
                  <a:gd name="T1" fmla="*/ 570 h 570"/>
                  <a:gd name="T2" fmla="*/ 1427 w 1427"/>
                  <a:gd name="T3" fmla="*/ 309 h 570"/>
                  <a:gd name="T4" fmla="*/ 1179 w 1427"/>
                  <a:gd name="T5" fmla="*/ 0 h 570"/>
                  <a:gd name="T6" fmla="*/ 0 w 1427"/>
                  <a:gd name="T7" fmla="*/ 156 h 570"/>
                  <a:gd name="T8" fmla="*/ 0 w 1427"/>
                  <a:gd name="T9" fmla="*/ 467 h 570"/>
                  <a:gd name="T10" fmla="*/ 204 w 1427"/>
                  <a:gd name="T11" fmla="*/ 570 h 570"/>
                  <a:gd name="T12" fmla="*/ 0 60000 65536"/>
                  <a:gd name="T13" fmla="*/ 0 60000 65536"/>
                  <a:gd name="T14" fmla="*/ 0 60000 65536"/>
                  <a:gd name="T15" fmla="*/ 0 60000 65536"/>
                  <a:gd name="T16" fmla="*/ 0 60000 65536"/>
                  <a:gd name="T17" fmla="*/ 0 60000 65536"/>
                  <a:gd name="T18" fmla="*/ 0 w 1427"/>
                  <a:gd name="T19" fmla="*/ 0 h 570"/>
                  <a:gd name="T20" fmla="*/ 1427 w 1427"/>
                  <a:gd name="T21" fmla="*/ 570 h 570"/>
                </a:gdLst>
                <a:ahLst/>
                <a:cxnLst>
                  <a:cxn ang="T12">
                    <a:pos x="T0" y="T1"/>
                  </a:cxn>
                  <a:cxn ang="T13">
                    <a:pos x="T2" y="T3"/>
                  </a:cxn>
                  <a:cxn ang="T14">
                    <a:pos x="T4" y="T5"/>
                  </a:cxn>
                  <a:cxn ang="T15">
                    <a:pos x="T6" y="T7"/>
                  </a:cxn>
                  <a:cxn ang="T16">
                    <a:pos x="T8" y="T9"/>
                  </a:cxn>
                  <a:cxn ang="T17">
                    <a:pos x="T10" y="T11"/>
                  </a:cxn>
                </a:cxnLst>
                <a:rect l="T18" t="T19" r="T20" b="T21"/>
                <a:pathLst>
                  <a:path w="1427" h="570">
                    <a:moveTo>
                      <a:pt x="204" y="570"/>
                    </a:moveTo>
                    <a:lnTo>
                      <a:pt x="1427" y="309"/>
                    </a:lnTo>
                    <a:lnTo>
                      <a:pt x="1179" y="0"/>
                    </a:lnTo>
                    <a:lnTo>
                      <a:pt x="0" y="156"/>
                    </a:lnTo>
                    <a:lnTo>
                      <a:pt x="0" y="467"/>
                    </a:lnTo>
                    <a:lnTo>
                      <a:pt x="204" y="570"/>
                    </a:lnTo>
                    <a:close/>
                  </a:path>
                </a:pathLst>
              </a:custGeom>
              <a:solidFill>
                <a:srgbClr val="7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0" name="Freeform 48"/>
              <p:cNvSpPr>
                <a:spLocks/>
              </p:cNvSpPr>
              <p:nvPr/>
            </p:nvSpPr>
            <p:spPr bwMode="auto">
              <a:xfrm>
                <a:off x="2234" y="2233"/>
                <a:ext cx="204" cy="415"/>
              </a:xfrm>
              <a:custGeom>
                <a:avLst/>
                <a:gdLst>
                  <a:gd name="T0" fmla="*/ 0 w 204"/>
                  <a:gd name="T1" fmla="*/ 3 h 415"/>
                  <a:gd name="T2" fmla="*/ 0 w 204"/>
                  <a:gd name="T3" fmla="*/ 314 h 415"/>
                  <a:gd name="T4" fmla="*/ 204 w 204"/>
                  <a:gd name="T5" fmla="*/ 415 h 415"/>
                  <a:gd name="T6" fmla="*/ 21 w 204"/>
                  <a:gd name="T7" fmla="*/ 0 h 415"/>
                  <a:gd name="T8" fmla="*/ 0 w 204"/>
                  <a:gd name="T9" fmla="*/ 3 h 415"/>
                  <a:gd name="T10" fmla="*/ 0 60000 65536"/>
                  <a:gd name="T11" fmla="*/ 0 60000 65536"/>
                  <a:gd name="T12" fmla="*/ 0 60000 65536"/>
                  <a:gd name="T13" fmla="*/ 0 60000 65536"/>
                  <a:gd name="T14" fmla="*/ 0 60000 65536"/>
                  <a:gd name="T15" fmla="*/ 0 w 204"/>
                  <a:gd name="T16" fmla="*/ 0 h 415"/>
                  <a:gd name="T17" fmla="*/ 204 w 204"/>
                  <a:gd name="T18" fmla="*/ 415 h 415"/>
                </a:gdLst>
                <a:ahLst/>
                <a:cxnLst>
                  <a:cxn ang="T10">
                    <a:pos x="T0" y="T1"/>
                  </a:cxn>
                  <a:cxn ang="T11">
                    <a:pos x="T2" y="T3"/>
                  </a:cxn>
                  <a:cxn ang="T12">
                    <a:pos x="T4" y="T5"/>
                  </a:cxn>
                  <a:cxn ang="T13">
                    <a:pos x="T6" y="T7"/>
                  </a:cxn>
                  <a:cxn ang="T14">
                    <a:pos x="T8" y="T9"/>
                  </a:cxn>
                </a:cxnLst>
                <a:rect l="T15" t="T16" r="T17" b="T18"/>
                <a:pathLst>
                  <a:path w="204" h="415">
                    <a:moveTo>
                      <a:pt x="0" y="3"/>
                    </a:moveTo>
                    <a:lnTo>
                      <a:pt x="0" y="314"/>
                    </a:lnTo>
                    <a:lnTo>
                      <a:pt x="204" y="415"/>
                    </a:lnTo>
                    <a:lnTo>
                      <a:pt x="21" y="0"/>
                    </a:lnTo>
                    <a:lnTo>
                      <a:pt x="0" y="3"/>
                    </a:lnTo>
                    <a:close/>
                  </a:path>
                </a:pathLst>
              </a:custGeom>
              <a:solidFill>
                <a:srgbClr val="3FFF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1" name="Freeform 49"/>
              <p:cNvSpPr>
                <a:spLocks/>
              </p:cNvSpPr>
              <p:nvPr/>
            </p:nvSpPr>
            <p:spPr bwMode="auto">
              <a:xfrm>
                <a:off x="2311" y="2221"/>
                <a:ext cx="231" cy="412"/>
              </a:xfrm>
              <a:custGeom>
                <a:avLst/>
                <a:gdLst>
                  <a:gd name="T0" fmla="*/ 231 w 231"/>
                  <a:gd name="T1" fmla="*/ 406 h 412"/>
                  <a:gd name="T2" fmla="*/ 30 w 231"/>
                  <a:gd name="T3" fmla="*/ 0 h 412"/>
                  <a:gd name="T4" fmla="*/ 0 w 231"/>
                  <a:gd name="T5" fmla="*/ 4 h 412"/>
                  <a:gd name="T6" fmla="*/ 201 w 231"/>
                  <a:gd name="T7" fmla="*/ 412 h 412"/>
                  <a:gd name="T8" fmla="*/ 231 w 231"/>
                  <a:gd name="T9" fmla="*/ 406 h 412"/>
                  <a:gd name="T10" fmla="*/ 0 60000 65536"/>
                  <a:gd name="T11" fmla="*/ 0 60000 65536"/>
                  <a:gd name="T12" fmla="*/ 0 60000 65536"/>
                  <a:gd name="T13" fmla="*/ 0 60000 65536"/>
                  <a:gd name="T14" fmla="*/ 0 60000 65536"/>
                  <a:gd name="T15" fmla="*/ 0 w 231"/>
                  <a:gd name="T16" fmla="*/ 0 h 412"/>
                  <a:gd name="T17" fmla="*/ 231 w 231"/>
                  <a:gd name="T18" fmla="*/ 412 h 412"/>
                </a:gdLst>
                <a:ahLst/>
                <a:cxnLst>
                  <a:cxn ang="T10">
                    <a:pos x="T0" y="T1"/>
                  </a:cxn>
                  <a:cxn ang="T11">
                    <a:pos x="T2" y="T3"/>
                  </a:cxn>
                  <a:cxn ang="T12">
                    <a:pos x="T4" y="T5"/>
                  </a:cxn>
                  <a:cxn ang="T13">
                    <a:pos x="T6" y="T7"/>
                  </a:cxn>
                  <a:cxn ang="T14">
                    <a:pos x="T8" y="T9"/>
                  </a:cxn>
                </a:cxnLst>
                <a:rect l="T15" t="T16" r="T17" b="T18"/>
                <a:pathLst>
                  <a:path w="231" h="412">
                    <a:moveTo>
                      <a:pt x="231" y="406"/>
                    </a:moveTo>
                    <a:lnTo>
                      <a:pt x="30" y="0"/>
                    </a:lnTo>
                    <a:lnTo>
                      <a:pt x="0" y="4"/>
                    </a:lnTo>
                    <a:lnTo>
                      <a:pt x="201" y="412"/>
                    </a:lnTo>
                    <a:lnTo>
                      <a:pt x="231" y="4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2" name="Freeform 50"/>
              <p:cNvSpPr>
                <a:spLocks/>
              </p:cNvSpPr>
              <p:nvPr/>
            </p:nvSpPr>
            <p:spPr bwMode="auto">
              <a:xfrm>
                <a:off x="2425" y="2206"/>
                <a:ext cx="237" cy="402"/>
              </a:xfrm>
              <a:custGeom>
                <a:avLst/>
                <a:gdLst>
                  <a:gd name="T0" fmla="*/ 237 w 237"/>
                  <a:gd name="T1" fmla="*/ 396 h 402"/>
                  <a:gd name="T2" fmla="*/ 31 w 237"/>
                  <a:gd name="T3" fmla="*/ 0 h 402"/>
                  <a:gd name="T4" fmla="*/ 0 w 237"/>
                  <a:gd name="T5" fmla="*/ 4 h 402"/>
                  <a:gd name="T6" fmla="*/ 209 w 237"/>
                  <a:gd name="T7" fmla="*/ 402 h 402"/>
                  <a:gd name="T8" fmla="*/ 237 w 237"/>
                  <a:gd name="T9" fmla="*/ 396 h 402"/>
                  <a:gd name="T10" fmla="*/ 0 60000 65536"/>
                  <a:gd name="T11" fmla="*/ 0 60000 65536"/>
                  <a:gd name="T12" fmla="*/ 0 60000 65536"/>
                  <a:gd name="T13" fmla="*/ 0 60000 65536"/>
                  <a:gd name="T14" fmla="*/ 0 60000 65536"/>
                  <a:gd name="T15" fmla="*/ 0 w 237"/>
                  <a:gd name="T16" fmla="*/ 0 h 402"/>
                  <a:gd name="T17" fmla="*/ 237 w 237"/>
                  <a:gd name="T18" fmla="*/ 402 h 402"/>
                </a:gdLst>
                <a:ahLst/>
                <a:cxnLst>
                  <a:cxn ang="T10">
                    <a:pos x="T0" y="T1"/>
                  </a:cxn>
                  <a:cxn ang="T11">
                    <a:pos x="T2" y="T3"/>
                  </a:cxn>
                  <a:cxn ang="T12">
                    <a:pos x="T4" y="T5"/>
                  </a:cxn>
                  <a:cxn ang="T13">
                    <a:pos x="T6" y="T7"/>
                  </a:cxn>
                  <a:cxn ang="T14">
                    <a:pos x="T8" y="T9"/>
                  </a:cxn>
                </a:cxnLst>
                <a:rect l="T15" t="T16" r="T17" b="T18"/>
                <a:pathLst>
                  <a:path w="237" h="402">
                    <a:moveTo>
                      <a:pt x="237" y="396"/>
                    </a:moveTo>
                    <a:lnTo>
                      <a:pt x="31" y="0"/>
                    </a:lnTo>
                    <a:lnTo>
                      <a:pt x="0" y="4"/>
                    </a:lnTo>
                    <a:lnTo>
                      <a:pt x="209" y="402"/>
                    </a:lnTo>
                    <a:lnTo>
                      <a:pt x="237" y="3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3" name="Freeform 51"/>
              <p:cNvSpPr>
                <a:spLocks/>
              </p:cNvSpPr>
              <p:nvPr/>
            </p:nvSpPr>
            <p:spPr bwMode="auto">
              <a:xfrm>
                <a:off x="2539" y="2191"/>
                <a:ext cx="245" cy="391"/>
              </a:xfrm>
              <a:custGeom>
                <a:avLst/>
                <a:gdLst>
                  <a:gd name="T0" fmla="*/ 245 w 245"/>
                  <a:gd name="T1" fmla="*/ 385 h 391"/>
                  <a:gd name="T2" fmla="*/ 32 w 245"/>
                  <a:gd name="T3" fmla="*/ 0 h 391"/>
                  <a:gd name="T4" fmla="*/ 0 w 245"/>
                  <a:gd name="T5" fmla="*/ 4 h 391"/>
                  <a:gd name="T6" fmla="*/ 215 w 245"/>
                  <a:gd name="T7" fmla="*/ 391 h 391"/>
                  <a:gd name="T8" fmla="*/ 245 w 245"/>
                  <a:gd name="T9" fmla="*/ 385 h 391"/>
                  <a:gd name="T10" fmla="*/ 0 60000 65536"/>
                  <a:gd name="T11" fmla="*/ 0 60000 65536"/>
                  <a:gd name="T12" fmla="*/ 0 60000 65536"/>
                  <a:gd name="T13" fmla="*/ 0 60000 65536"/>
                  <a:gd name="T14" fmla="*/ 0 60000 65536"/>
                  <a:gd name="T15" fmla="*/ 0 w 245"/>
                  <a:gd name="T16" fmla="*/ 0 h 391"/>
                  <a:gd name="T17" fmla="*/ 245 w 245"/>
                  <a:gd name="T18" fmla="*/ 391 h 391"/>
                </a:gdLst>
                <a:ahLst/>
                <a:cxnLst>
                  <a:cxn ang="T10">
                    <a:pos x="T0" y="T1"/>
                  </a:cxn>
                  <a:cxn ang="T11">
                    <a:pos x="T2" y="T3"/>
                  </a:cxn>
                  <a:cxn ang="T12">
                    <a:pos x="T4" y="T5"/>
                  </a:cxn>
                  <a:cxn ang="T13">
                    <a:pos x="T6" y="T7"/>
                  </a:cxn>
                  <a:cxn ang="T14">
                    <a:pos x="T8" y="T9"/>
                  </a:cxn>
                </a:cxnLst>
                <a:rect l="T15" t="T16" r="T17" b="T18"/>
                <a:pathLst>
                  <a:path w="245" h="391">
                    <a:moveTo>
                      <a:pt x="245" y="385"/>
                    </a:moveTo>
                    <a:lnTo>
                      <a:pt x="32" y="0"/>
                    </a:lnTo>
                    <a:lnTo>
                      <a:pt x="0" y="4"/>
                    </a:lnTo>
                    <a:lnTo>
                      <a:pt x="215" y="391"/>
                    </a:lnTo>
                    <a:lnTo>
                      <a:pt x="245" y="3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4" name="Freeform 52"/>
              <p:cNvSpPr>
                <a:spLocks/>
              </p:cNvSpPr>
              <p:nvPr/>
            </p:nvSpPr>
            <p:spPr bwMode="auto">
              <a:xfrm>
                <a:off x="2653" y="2176"/>
                <a:ext cx="252" cy="380"/>
              </a:xfrm>
              <a:custGeom>
                <a:avLst/>
                <a:gdLst>
                  <a:gd name="T0" fmla="*/ 252 w 252"/>
                  <a:gd name="T1" fmla="*/ 374 h 380"/>
                  <a:gd name="T2" fmla="*/ 32 w 252"/>
                  <a:gd name="T3" fmla="*/ 0 h 380"/>
                  <a:gd name="T4" fmla="*/ 0 w 252"/>
                  <a:gd name="T5" fmla="*/ 4 h 380"/>
                  <a:gd name="T6" fmla="*/ 221 w 252"/>
                  <a:gd name="T7" fmla="*/ 380 h 380"/>
                  <a:gd name="T8" fmla="*/ 252 w 252"/>
                  <a:gd name="T9" fmla="*/ 374 h 380"/>
                  <a:gd name="T10" fmla="*/ 0 60000 65536"/>
                  <a:gd name="T11" fmla="*/ 0 60000 65536"/>
                  <a:gd name="T12" fmla="*/ 0 60000 65536"/>
                  <a:gd name="T13" fmla="*/ 0 60000 65536"/>
                  <a:gd name="T14" fmla="*/ 0 60000 65536"/>
                  <a:gd name="T15" fmla="*/ 0 w 252"/>
                  <a:gd name="T16" fmla="*/ 0 h 380"/>
                  <a:gd name="T17" fmla="*/ 252 w 252"/>
                  <a:gd name="T18" fmla="*/ 380 h 380"/>
                </a:gdLst>
                <a:ahLst/>
                <a:cxnLst>
                  <a:cxn ang="T10">
                    <a:pos x="T0" y="T1"/>
                  </a:cxn>
                  <a:cxn ang="T11">
                    <a:pos x="T2" y="T3"/>
                  </a:cxn>
                  <a:cxn ang="T12">
                    <a:pos x="T4" y="T5"/>
                  </a:cxn>
                  <a:cxn ang="T13">
                    <a:pos x="T6" y="T7"/>
                  </a:cxn>
                  <a:cxn ang="T14">
                    <a:pos x="T8" y="T9"/>
                  </a:cxn>
                </a:cxnLst>
                <a:rect l="T15" t="T16" r="T17" b="T18"/>
                <a:pathLst>
                  <a:path w="252" h="380">
                    <a:moveTo>
                      <a:pt x="252" y="374"/>
                    </a:moveTo>
                    <a:lnTo>
                      <a:pt x="32" y="0"/>
                    </a:lnTo>
                    <a:lnTo>
                      <a:pt x="0" y="4"/>
                    </a:lnTo>
                    <a:lnTo>
                      <a:pt x="221" y="380"/>
                    </a:lnTo>
                    <a:lnTo>
                      <a:pt x="252" y="3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5" name="Freeform 53"/>
              <p:cNvSpPr>
                <a:spLocks/>
              </p:cNvSpPr>
              <p:nvPr/>
            </p:nvSpPr>
            <p:spPr bwMode="auto">
              <a:xfrm>
                <a:off x="2768" y="2161"/>
                <a:ext cx="257" cy="370"/>
              </a:xfrm>
              <a:custGeom>
                <a:avLst/>
                <a:gdLst>
                  <a:gd name="T0" fmla="*/ 257 w 257"/>
                  <a:gd name="T1" fmla="*/ 364 h 370"/>
                  <a:gd name="T2" fmla="*/ 31 w 257"/>
                  <a:gd name="T3" fmla="*/ 0 h 370"/>
                  <a:gd name="T4" fmla="*/ 0 w 257"/>
                  <a:gd name="T5" fmla="*/ 4 h 370"/>
                  <a:gd name="T6" fmla="*/ 227 w 257"/>
                  <a:gd name="T7" fmla="*/ 370 h 370"/>
                  <a:gd name="T8" fmla="*/ 257 w 257"/>
                  <a:gd name="T9" fmla="*/ 364 h 370"/>
                  <a:gd name="T10" fmla="*/ 0 60000 65536"/>
                  <a:gd name="T11" fmla="*/ 0 60000 65536"/>
                  <a:gd name="T12" fmla="*/ 0 60000 65536"/>
                  <a:gd name="T13" fmla="*/ 0 60000 65536"/>
                  <a:gd name="T14" fmla="*/ 0 60000 65536"/>
                  <a:gd name="T15" fmla="*/ 0 w 257"/>
                  <a:gd name="T16" fmla="*/ 0 h 370"/>
                  <a:gd name="T17" fmla="*/ 257 w 257"/>
                  <a:gd name="T18" fmla="*/ 370 h 370"/>
                </a:gdLst>
                <a:ahLst/>
                <a:cxnLst>
                  <a:cxn ang="T10">
                    <a:pos x="T0" y="T1"/>
                  </a:cxn>
                  <a:cxn ang="T11">
                    <a:pos x="T2" y="T3"/>
                  </a:cxn>
                  <a:cxn ang="T12">
                    <a:pos x="T4" y="T5"/>
                  </a:cxn>
                  <a:cxn ang="T13">
                    <a:pos x="T6" y="T7"/>
                  </a:cxn>
                  <a:cxn ang="T14">
                    <a:pos x="T8" y="T9"/>
                  </a:cxn>
                </a:cxnLst>
                <a:rect l="T15" t="T16" r="T17" b="T18"/>
                <a:pathLst>
                  <a:path w="257" h="370">
                    <a:moveTo>
                      <a:pt x="257" y="364"/>
                    </a:moveTo>
                    <a:lnTo>
                      <a:pt x="31" y="0"/>
                    </a:lnTo>
                    <a:lnTo>
                      <a:pt x="0" y="4"/>
                    </a:lnTo>
                    <a:lnTo>
                      <a:pt x="227" y="370"/>
                    </a:lnTo>
                    <a:lnTo>
                      <a:pt x="257" y="3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6" name="Freeform 54"/>
              <p:cNvSpPr>
                <a:spLocks/>
              </p:cNvSpPr>
              <p:nvPr/>
            </p:nvSpPr>
            <p:spPr bwMode="auto">
              <a:xfrm>
                <a:off x="2882" y="2146"/>
                <a:ext cx="263" cy="359"/>
              </a:xfrm>
              <a:custGeom>
                <a:avLst/>
                <a:gdLst>
                  <a:gd name="T0" fmla="*/ 263 w 263"/>
                  <a:gd name="T1" fmla="*/ 353 h 359"/>
                  <a:gd name="T2" fmla="*/ 32 w 263"/>
                  <a:gd name="T3" fmla="*/ 0 h 359"/>
                  <a:gd name="T4" fmla="*/ 0 w 263"/>
                  <a:gd name="T5" fmla="*/ 4 h 359"/>
                  <a:gd name="T6" fmla="*/ 232 w 263"/>
                  <a:gd name="T7" fmla="*/ 359 h 359"/>
                  <a:gd name="T8" fmla="*/ 263 w 263"/>
                  <a:gd name="T9" fmla="*/ 353 h 359"/>
                  <a:gd name="T10" fmla="*/ 0 60000 65536"/>
                  <a:gd name="T11" fmla="*/ 0 60000 65536"/>
                  <a:gd name="T12" fmla="*/ 0 60000 65536"/>
                  <a:gd name="T13" fmla="*/ 0 60000 65536"/>
                  <a:gd name="T14" fmla="*/ 0 60000 65536"/>
                  <a:gd name="T15" fmla="*/ 0 w 263"/>
                  <a:gd name="T16" fmla="*/ 0 h 359"/>
                  <a:gd name="T17" fmla="*/ 263 w 263"/>
                  <a:gd name="T18" fmla="*/ 359 h 359"/>
                </a:gdLst>
                <a:ahLst/>
                <a:cxnLst>
                  <a:cxn ang="T10">
                    <a:pos x="T0" y="T1"/>
                  </a:cxn>
                  <a:cxn ang="T11">
                    <a:pos x="T2" y="T3"/>
                  </a:cxn>
                  <a:cxn ang="T12">
                    <a:pos x="T4" y="T5"/>
                  </a:cxn>
                  <a:cxn ang="T13">
                    <a:pos x="T6" y="T7"/>
                  </a:cxn>
                  <a:cxn ang="T14">
                    <a:pos x="T8" y="T9"/>
                  </a:cxn>
                </a:cxnLst>
                <a:rect l="T15" t="T16" r="T17" b="T18"/>
                <a:pathLst>
                  <a:path w="263" h="359">
                    <a:moveTo>
                      <a:pt x="263" y="353"/>
                    </a:moveTo>
                    <a:lnTo>
                      <a:pt x="32" y="0"/>
                    </a:lnTo>
                    <a:lnTo>
                      <a:pt x="0" y="4"/>
                    </a:lnTo>
                    <a:lnTo>
                      <a:pt x="232" y="359"/>
                    </a:lnTo>
                    <a:lnTo>
                      <a:pt x="263" y="3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7" name="Freeform 55"/>
              <p:cNvSpPr>
                <a:spLocks/>
              </p:cNvSpPr>
              <p:nvPr/>
            </p:nvSpPr>
            <p:spPr bwMode="auto">
              <a:xfrm>
                <a:off x="2996" y="2131"/>
                <a:ext cx="268" cy="349"/>
              </a:xfrm>
              <a:custGeom>
                <a:avLst/>
                <a:gdLst>
                  <a:gd name="T0" fmla="*/ 268 w 268"/>
                  <a:gd name="T1" fmla="*/ 343 h 349"/>
                  <a:gd name="T2" fmla="*/ 32 w 268"/>
                  <a:gd name="T3" fmla="*/ 0 h 349"/>
                  <a:gd name="T4" fmla="*/ 0 w 268"/>
                  <a:gd name="T5" fmla="*/ 4 h 349"/>
                  <a:gd name="T6" fmla="*/ 238 w 268"/>
                  <a:gd name="T7" fmla="*/ 349 h 349"/>
                  <a:gd name="T8" fmla="*/ 268 w 268"/>
                  <a:gd name="T9" fmla="*/ 343 h 349"/>
                  <a:gd name="T10" fmla="*/ 0 60000 65536"/>
                  <a:gd name="T11" fmla="*/ 0 60000 65536"/>
                  <a:gd name="T12" fmla="*/ 0 60000 65536"/>
                  <a:gd name="T13" fmla="*/ 0 60000 65536"/>
                  <a:gd name="T14" fmla="*/ 0 60000 65536"/>
                  <a:gd name="T15" fmla="*/ 0 w 268"/>
                  <a:gd name="T16" fmla="*/ 0 h 349"/>
                  <a:gd name="T17" fmla="*/ 268 w 268"/>
                  <a:gd name="T18" fmla="*/ 349 h 349"/>
                </a:gdLst>
                <a:ahLst/>
                <a:cxnLst>
                  <a:cxn ang="T10">
                    <a:pos x="T0" y="T1"/>
                  </a:cxn>
                  <a:cxn ang="T11">
                    <a:pos x="T2" y="T3"/>
                  </a:cxn>
                  <a:cxn ang="T12">
                    <a:pos x="T4" y="T5"/>
                  </a:cxn>
                  <a:cxn ang="T13">
                    <a:pos x="T6" y="T7"/>
                  </a:cxn>
                  <a:cxn ang="T14">
                    <a:pos x="T8" y="T9"/>
                  </a:cxn>
                </a:cxnLst>
                <a:rect l="T15" t="T16" r="T17" b="T18"/>
                <a:pathLst>
                  <a:path w="268" h="349">
                    <a:moveTo>
                      <a:pt x="268" y="343"/>
                    </a:moveTo>
                    <a:lnTo>
                      <a:pt x="32" y="0"/>
                    </a:lnTo>
                    <a:lnTo>
                      <a:pt x="0" y="4"/>
                    </a:lnTo>
                    <a:lnTo>
                      <a:pt x="238" y="349"/>
                    </a:lnTo>
                    <a:lnTo>
                      <a:pt x="268"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8" name="Freeform 56"/>
              <p:cNvSpPr>
                <a:spLocks/>
              </p:cNvSpPr>
              <p:nvPr/>
            </p:nvSpPr>
            <p:spPr bwMode="auto">
              <a:xfrm>
                <a:off x="3111" y="2116"/>
                <a:ext cx="273" cy="338"/>
              </a:xfrm>
              <a:custGeom>
                <a:avLst/>
                <a:gdLst>
                  <a:gd name="T0" fmla="*/ 273 w 273"/>
                  <a:gd name="T1" fmla="*/ 332 h 338"/>
                  <a:gd name="T2" fmla="*/ 33 w 273"/>
                  <a:gd name="T3" fmla="*/ 0 h 338"/>
                  <a:gd name="T4" fmla="*/ 0 w 273"/>
                  <a:gd name="T5" fmla="*/ 3 h 338"/>
                  <a:gd name="T6" fmla="*/ 242 w 273"/>
                  <a:gd name="T7" fmla="*/ 338 h 338"/>
                  <a:gd name="T8" fmla="*/ 273 w 273"/>
                  <a:gd name="T9" fmla="*/ 332 h 338"/>
                  <a:gd name="T10" fmla="*/ 0 60000 65536"/>
                  <a:gd name="T11" fmla="*/ 0 60000 65536"/>
                  <a:gd name="T12" fmla="*/ 0 60000 65536"/>
                  <a:gd name="T13" fmla="*/ 0 60000 65536"/>
                  <a:gd name="T14" fmla="*/ 0 60000 65536"/>
                  <a:gd name="T15" fmla="*/ 0 w 273"/>
                  <a:gd name="T16" fmla="*/ 0 h 338"/>
                  <a:gd name="T17" fmla="*/ 273 w 273"/>
                  <a:gd name="T18" fmla="*/ 338 h 338"/>
                </a:gdLst>
                <a:ahLst/>
                <a:cxnLst>
                  <a:cxn ang="T10">
                    <a:pos x="T0" y="T1"/>
                  </a:cxn>
                  <a:cxn ang="T11">
                    <a:pos x="T2" y="T3"/>
                  </a:cxn>
                  <a:cxn ang="T12">
                    <a:pos x="T4" y="T5"/>
                  </a:cxn>
                  <a:cxn ang="T13">
                    <a:pos x="T6" y="T7"/>
                  </a:cxn>
                  <a:cxn ang="T14">
                    <a:pos x="T8" y="T9"/>
                  </a:cxn>
                </a:cxnLst>
                <a:rect l="T15" t="T16" r="T17" b="T18"/>
                <a:pathLst>
                  <a:path w="273" h="338">
                    <a:moveTo>
                      <a:pt x="273" y="332"/>
                    </a:moveTo>
                    <a:lnTo>
                      <a:pt x="33" y="0"/>
                    </a:lnTo>
                    <a:lnTo>
                      <a:pt x="0" y="3"/>
                    </a:lnTo>
                    <a:lnTo>
                      <a:pt x="242" y="338"/>
                    </a:lnTo>
                    <a:lnTo>
                      <a:pt x="273"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9" name="Freeform 57"/>
              <p:cNvSpPr>
                <a:spLocks/>
              </p:cNvSpPr>
              <p:nvPr/>
            </p:nvSpPr>
            <p:spPr bwMode="auto">
              <a:xfrm>
                <a:off x="3225" y="2099"/>
                <a:ext cx="278" cy="331"/>
              </a:xfrm>
              <a:custGeom>
                <a:avLst/>
                <a:gdLst>
                  <a:gd name="T0" fmla="*/ 278 w 278"/>
                  <a:gd name="T1" fmla="*/ 324 h 331"/>
                  <a:gd name="T2" fmla="*/ 33 w 278"/>
                  <a:gd name="T3" fmla="*/ 0 h 331"/>
                  <a:gd name="T4" fmla="*/ 0 w 278"/>
                  <a:gd name="T5" fmla="*/ 5 h 331"/>
                  <a:gd name="T6" fmla="*/ 248 w 278"/>
                  <a:gd name="T7" fmla="*/ 331 h 331"/>
                  <a:gd name="T8" fmla="*/ 278 w 278"/>
                  <a:gd name="T9" fmla="*/ 324 h 331"/>
                  <a:gd name="T10" fmla="*/ 0 60000 65536"/>
                  <a:gd name="T11" fmla="*/ 0 60000 65536"/>
                  <a:gd name="T12" fmla="*/ 0 60000 65536"/>
                  <a:gd name="T13" fmla="*/ 0 60000 65536"/>
                  <a:gd name="T14" fmla="*/ 0 60000 65536"/>
                  <a:gd name="T15" fmla="*/ 0 w 278"/>
                  <a:gd name="T16" fmla="*/ 0 h 331"/>
                  <a:gd name="T17" fmla="*/ 278 w 278"/>
                  <a:gd name="T18" fmla="*/ 331 h 331"/>
                </a:gdLst>
                <a:ahLst/>
                <a:cxnLst>
                  <a:cxn ang="T10">
                    <a:pos x="T0" y="T1"/>
                  </a:cxn>
                  <a:cxn ang="T11">
                    <a:pos x="T2" y="T3"/>
                  </a:cxn>
                  <a:cxn ang="T12">
                    <a:pos x="T4" y="T5"/>
                  </a:cxn>
                  <a:cxn ang="T13">
                    <a:pos x="T6" y="T7"/>
                  </a:cxn>
                  <a:cxn ang="T14">
                    <a:pos x="T8" y="T9"/>
                  </a:cxn>
                </a:cxnLst>
                <a:rect l="T15" t="T16" r="T17" b="T18"/>
                <a:pathLst>
                  <a:path w="278" h="331">
                    <a:moveTo>
                      <a:pt x="278" y="324"/>
                    </a:moveTo>
                    <a:lnTo>
                      <a:pt x="33" y="0"/>
                    </a:lnTo>
                    <a:lnTo>
                      <a:pt x="0" y="5"/>
                    </a:lnTo>
                    <a:lnTo>
                      <a:pt x="248" y="331"/>
                    </a:lnTo>
                    <a:lnTo>
                      <a:pt x="278" y="3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0" name="Freeform 58"/>
              <p:cNvSpPr>
                <a:spLocks/>
              </p:cNvSpPr>
              <p:nvPr/>
            </p:nvSpPr>
            <p:spPr bwMode="auto">
              <a:xfrm>
                <a:off x="3339" y="2084"/>
                <a:ext cx="284" cy="321"/>
              </a:xfrm>
              <a:custGeom>
                <a:avLst/>
                <a:gdLst>
                  <a:gd name="T0" fmla="*/ 284 w 284"/>
                  <a:gd name="T1" fmla="*/ 313 h 321"/>
                  <a:gd name="T2" fmla="*/ 33 w 284"/>
                  <a:gd name="T3" fmla="*/ 0 h 321"/>
                  <a:gd name="T4" fmla="*/ 0 w 284"/>
                  <a:gd name="T5" fmla="*/ 5 h 321"/>
                  <a:gd name="T6" fmla="*/ 253 w 284"/>
                  <a:gd name="T7" fmla="*/ 321 h 321"/>
                  <a:gd name="T8" fmla="*/ 284 w 284"/>
                  <a:gd name="T9" fmla="*/ 313 h 321"/>
                  <a:gd name="T10" fmla="*/ 0 60000 65536"/>
                  <a:gd name="T11" fmla="*/ 0 60000 65536"/>
                  <a:gd name="T12" fmla="*/ 0 60000 65536"/>
                  <a:gd name="T13" fmla="*/ 0 60000 65536"/>
                  <a:gd name="T14" fmla="*/ 0 60000 65536"/>
                  <a:gd name="T15" fmla="*/ 0 w 284"/>
                  <a:gd name="T16" fmla="*/ 0 h 321"/>
                  <a:gd name="T17" fmla="*/ 284 w 284"/>
                  <a:gd name="T18" fmla="*/ 321 h 321"/>
                </a:gdLst>
                <a:ahLst/>
                <a:cxnLst>
                  <a:cxn ang="T10">
                    <a:pos x="T0" y="T1"/>
                  </a:cxn>
                  <a:cxn ang="T11">
                    <a:pos x="T2" y="T3"/>
                  </a:cxn>
                  <a:cxn ang="T12">
                    <a:pos x="T4" y="T5"/>
                  </a:cxn>
                  <a:cxn ang="T13">
                    <a:pos x="T6" y="T7"/>
                  </a:cxn>
                  <a:cxn ang="T14">
                    <a:pos x="T8" y="T9"/>
                  </a:cxn>
                </a:cxnLst>
                <a:rect l="T15" t="T16" r="T17" b="T18"/>
                <a:pathLst>
                  <a:path w="284" h="321">
                    <a:moveTo>
                      <a:pt x="284" y="313"/>
                    </a:moveTo>
                    <a:lnTo>
                      <a:pt x="33" y="0"/>
                    </a:lnTo>
                    <a:lnTo>
                      <a:pt x="0" y="5"/>
                    </a:lnTo>
                    <a:lnTo>
                      <a:pt x="253" y="321"/>
                    </a:lnTo>
                    <a:lnTo>
                      <a:pt x="284" y="3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1" name="Freeform 59"/>
              <p:cNvSpPr>
                <a:spLocks/>
              </p:cNvSpPr>
              <p:nvPr/>
            </p:nvSpPr>
            <p:spPr bwMode="auto">
              <a:xfrm>
                <a:off x="2335" y="2701"/>
                <a:ext cx="303" cy="748"/>
              </a:xfrm>
              <a:custGeom>
                <a:avLst/>
                <a:gdLst>
                  <a:gd name="T0" fmla="*/ 296 w 303"/>
                  <a:gd name="T1" fmla="*/ 0 h 748"/>
                  <a:gd name="T2" fmla="*/ 303 w 303"/>
                  <a:gd name="T3" fmla="*/ 665 h 748"/>
                  <a:gd name="T4" fmla="*/ 18 w 303"/>
                  <a:gd name="T5" fmla="*/ 748 h 748"/>
                  <a:gd name="T6" fmla="*/ 0 w 303"/>
                  <a:gd name="T7" fmla="*/ 71 h 748"/>
                  <a:gd name="T8" fmla="*/ 296 w 303"/>
                  <a:gd name="T9" fmla="*/ 0 h 748"/>
                  <a:gd name="T10" fmla="*/ 0 60000 65536"/>
                  <a:gd name="T11" fmla="*/ 0 60000 65536"/>
                  <a:gd name="T12" fmla="*/ 0 60000 65536"/>
                  <a:gd name="T13" fmla="*/ 0 60000 65536"/>
                  <a:gd name="T14" fmla="*/ 0 60000 65536"/>
                  <a:gd name="T15" fmla="*/ 0 w 303"/>
                  <a:gd name="T16" fmla="*/ 0 h 748"/>
                  <a:gd name="T17" fmla="*/ 303 w 303"/>
                  <a:gd name="T18" fmla="*/ 748 h 748"/>
                </a:gdLst>
                <a:ahLst/>
                <a:cxnLst>
                  <a:cxn ang="T10">
                    <a:pos x="T0" y="T1"/>
                  </a:cxn>
                  <a:cxn ang="T11">
                    <a:pos x="T2" y="T3"/>
                  </a:cxn>
                  <a:cxn ang="T12">
                    <a:pos x="T4" y="T5"/>
                  </a:cxn>
                  <a:cxn ang="T13">
                    <a:pos x="T6" y="T7"/>
                  </a:cxn>
                  <a:cxn ang="T14">
                    <a:pos x="T8" y="T9"/>
                  </a:cxn>
                </a:cxnLst>
                <a:rect l="T15" t="T16" r="T17" b="T18"/>
                <a:pathLst>
                  <a:path w="303" h="748">
                    <a:moveTo>
                      <a:pt x="296" y="0"/>
                    </a:moveTo>
                    <a:lnTo>
                      <a:pt x="303" y="665"/>
                    </a:lnTo>
                    <a:lnTo>
                      <a:pt x="18" y="748"/>
                    </a:lnTo>
                    <a:lnTo>
                      <a:pt x="0" y="71"/>
                    </a:lnTo>
                    <a:lnTo>
                      <a:pt x="2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2" name="Freeform 60"/>
              <p:cNvSpPr>
                <a:spLocks/>
              </p:cNvSpPr>
              <p:nvPr/>
            </p:nvSpPr>
            <p:spPr bwMode="auto">
              <a:xfrm>
                <a:off x="2354" y="2725"/>
                <a:ext cx="265" cy="700"/>
              </a:xfrm>
              <a:custGeom>
                <a:avLst/>
                <a:gdLst>
                  <a:gd name="T0" fmla="*/ 0 w 265"/>
                  <a:gd name="T1" fmla="*/ 62 h 700"/>
                  <a:gd name="T2" fmla="*/ 17 w 265"/>
                  <a:gd name="T3" fmla="*/ 700 h 700"/>
                  <a:gd name="T4" fmla="*/ 265 w 265"/>
                  <a:gd name="T5" fmla="*/ 627 h 700"/>
                  <a:gd name="T6" fmla="*/ 259 w 265"/>
                  <a:gd name="T7" fmla="*/ 0 h 700"/>
                  <a:gd name="T8" fmla="*/ 0 w 265"/>
                  <a:gd name="T9" fmla="*/ 62 h 700"/>
                  <a:gd name="T10" fmla="*/ 0 60000 65536"/>
                  <a:gd name="T11" fmla="*/ 0 60000 65536"/>
                  <a:gd name="T12" fmla="*/ 0 60000 65536"/>
                  <a:gd name="T13" fmla="*/ 0 60000 65536"/>
                  <a:gd name="T14" fmla="*/ 0 60000 65536"/>
                  <a:gd name="T15" fmla="*/ 0 w 265"/>
                  <a:gd name="T16" fmla="*/ 0 h 700"/>
                  <a:gd name="T17" fmla="*/ 265 w 265"/>
                  <a:gd name="T18" fmla="*/ 700 h 700"/>
                </a:gdLst>
                <a:ahLst/>
                <a:cxnLst>
                  <a:cxn ang="T10">
                    <a:pos x="T0" y="T1"/>
                  </a:cxn>
                  <a:cxn ang="T11">
                    <a:pos x="T2" y="T3"/>
                  </a:cxn>
                  <a:cxn ang="T12">
                    <a:pos x="T4" y="T5"/>
                  </a:cxn>
                  <a:cxn ang="T13">
                    <a:pos x="T6" y="T7"/>
                  </a:cxn>
                  <a:cxn ang="T14">
                    <a:pos x="T8" y="T9"/>
                  </a:cxn>
                </a:cxnLst>
                <a:rect l="T15" t="T16" r="T17" b="T18"/>
                <a:pathLst>
                  <a:path w="265" h="700">
                    <a:moveTo>
                      <a:pt x="0" y="62"/>
                    </a:moveTo>
                    <a:lnTo>
                      <a:pt x="17" y="700"/>
                    </a:lnTo>
                    <a:lnTo>
                      <a:pt x="265" y="627"/>
                    </a:lnTo>
                    <a:lnTo>
                      <a:pt x="259" y="0"/>
                    </a:lnTo>
                    <a:lnTo>
                      <a:pt x="0" y="62"/>
                    </a:lnTo>
                    <a:close/>
                  </a:path>
                </a:pathLst>
              </a:custGeom>
              <a:solidFill>
                <a:srgbClr val="7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3" name="Freeform 61"/>
              <p:cNvSpPr>
                <a:spLocks/>
              </p:cNvSpPr>
              <p:nvPr/>
            </p:nvSpPr>
            <p:spPr bwMode="auto">
              <a:xfrm>
                <a:off x="2697" y="2540"/>
                <a:ext cx="666" cy="651"/>
              </a:xfrm>
              <a:custGeom>
                <a:avLst/>
                <a:gdLst>
                  <a:gd name="T0" fmla="*/ 666 w 666"/>
                  <a:gd name="T1" fmla="*/ 0 h 651"/>
                  <a:gd name="T2" fmla="*/ 599 w 666"/>
                  <a:gd name="T3" fmla="*/ 487 h 651"/>
                  <a:gd name="T4" fmla="*/ 8 w 666"/>
                  <a:gd name="T5" fmla="*/ 651 h 651"/>
                  <a:gd name="T6" fmla="*/ 0 w 666"/>
                  <a:gd name="T7" fmla="*/ 144 h 651"/>
                  <a:gd name="T8" fmla="*/ 666 w 666"/>
                  <a:gd name="T9" fmla="*/ 0 h 651"/>
                  <a:gd name="T10" fmla="*/ 0 60000 65536"/>
                  <a:gd name="T11" fmla="*/ 0 60000 65536"/>
                  <a:gd name="T12" fmla="*/ 0 60000 65536"/>
                  <a:gd name="T13" fmla="*/ 0 60000 65536"/>
                  <a:gd name="T14" fmla="*/ 0 60000 65536"/>
                  <a:gd name="T15" fmla="*/ 0 w 666"/>
                  <a:gd name="T16" fmla="*/ 0 h 651"/>
                  <a:gd name="T17" fmla="*/ 666 w 666"/>
                  <a:gd name="T18" fmla="*/ 651 h 651"/>
                </a:gdLst>
                <a:ahLst/>
                <a:cxnLst>
                  <a:cxn ang="T10">
                    <a:pos x="T0" y="T1"/>
                  </a:cxn>
                  <a:cxn ang="T11">
                    <a:pos x="T2" y="T3"/>
                  </a:cxn>
                  <a:cxn ang="T12">
                    <a:pos x="T4" y="T5"/>
                  </a:cxn>
                  <a:cxn ang="T13">
                    <a:pos x="T6" y="T7"/>
                  </a:cxn>
                  <a:cxn ang="T14">
                    <a:pos x="T8" y="T9"/>
                  </a:cxn>
                </a:cxnLst>
                <a:rect l="T15" t="T16" r="T17" b="T18"/>
                <a:pathLst>
                  <a:path w="666" h="651">
                    <a:moveTo>
                      <a:pt x="666" y="0"/>
                    </a:moveTo>
                    <a:lnTo>
                      <a:pt x="599" y="487"/>
                    </a:lnTo>
                    <a:lnTo>
                      <a:pt x="8" y="651"/>
                    </a:lnTo>
                    <a:lnTo>
                      <a:pt x="0" y="144"/>
                    </a:lnTo>
                    <a:lnTo>
                      <a:pt x="6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4" name="Freeform 62"/>
              <p:cNvSpPr>
                <a:spLocks/>
              </p:cNvSpPr>
              <p:nvPr/>
            </p:nvSpPr>
            <p:spPr bwMode="auto">
              <a:xfrm>
                <a:off x="2715" y="2564"/>
                <a:ext cx="626" cy="603"/>
              </a:xfrm>
              <a:custGeom>
                <a:avLst/>
                <a:gdLst>
                  <a:gd name="T0" fmla="*/ 626 w 626"/>
                  <a:gd name="T1" fmla="*/ 0 h 603"/>
                  <a:gd name="T2" fmla="*/ 0 w 626"/>
                  <a:gd name="T3" fmla="*/ 135 h 603"/>
                  <a:gd name="T4" fmla="*/ 8 w 626"/>
                  <a:gd name="T5" fmla="*/ 603 h 603"/>
                  <a:gd name="T6" fmla="*/ 564 w 626"/>
                  <a:gd name="T7" fmla="*/ 448 h 603"/>
                  <a:gd name="T8" fmla="*/ 626 w 626"/>
                  <a:gd name="T9" fmla="*/ 0 h 603"/>
                  <a:gd name="T10" fmla="*/ 0 60000 65536"/>
                  <a:gd name="T11" fmla="*/ 0 60000 65536"/>
                  <a:gd name="T12" fmla="*/ 0 60000 65536"/>
                  <a:gd name="T13" fmla="*/ 0 60000 65536"/>
                  <a:gd name="T14" fmla="*/ 0 60000 65536"/>
                  <a:gd name="T15" fmla="*/ 0 w 626"/>
                  <a:gd name="T16" fmla="*/ 0 h 603"/>
                  <a:gd name="T17" fmla="*/ 626 w 626"/>
                  <a:gd name="T18" fmla="*/ 603 h 603"/>
                </a:gdLst>
                <a:ahLst/>
                <a:cxnLst>
                  <a:cxn ang="T10">
                    <a:pos x="T0" y="T1"/>
                  </a:cxn>
                  <a:cxn ang="T11">
                    <a:pos x="T2" y="T3"/>
                  </a:cxn>
                  <a:cxn ang="T12">
                    <a:pos x="T4" y="T5"/>
                  </a:cxn>
                  <a:cxn ang="T13">
                    <a:pos x="T6" y="T7"/>
                  </a:cxn>
                  <a:cxn ang="T14">
                    <a:pos x="T8" y="T9"/>
                  </a:cxn>
                </a:cxnLst>
                <a:rect l="T15" t="T16" r="T17" b="T18"/>
                <a:pathLst>
                  <a:path w="626" h="603">
                    <a:moveTo>
                      <a:pt x="626" y="0"/>
                    </a:moveTo>
                    <a:lnTo>
                      <a:pt x="0" y="135"/>
                    </a:lnTo>
                    <a:lnTo>
                      <a:pt x="8" y="603"/>
                    </a:lnTo>
                    <a:lnTo>
                      <a:pt x="564" y="448"/>
                    </a:lnTo>
                    <a:lnTo>
                      <a:pt x="626" y="0"/>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5" name="Freeform 63"/>
              <p:cNvSpPr>
                <a:spLocks/>
              </p:cNvSpPr>
              <p:nvPr/>
            </p:nvSpPr>
            <p:spPr bwMode="auto">
              <a:xfrm>
                <a:off x="2232" y="2224"/>
                <a:ext cx="224" cy="442"/>
              </a:xfrm>
              <a:custGeom>
                <a:avLst/>
                <a:gdLst>
                  <a:gd name="T0" fmla="*/ 20 w 224"/>
                  <a:gd name="T1" fmla="*/ 6 h 442"/>
                  <a:gd name="T2" fmla="*/ 224 w 224"/>
                  <a:gd name="T3" fmla="*/ 433 h 442"/>
                  <a:gd name="T4" fmla="*/ 206 w 224"/>
                  <a:gd name="T5" fmla="*/ 442 h 442"/>
                  <a:gd name="T6" fmla="*/ 0 w 224"/>
                  <a:gd name="T7" fmla="*/ 0 h 442"/>
                  <a:gd name="T8" fmla="*/ 20 w 224"/>
                  <a:gd name="T9" fmla="*/ 6 h 442"/>
                  <a:gd name="T10" fmla="*/ 0 60000 65536"/>
                  <a:gd name="T11" fmla="*/ 0 60000 65536"/>
                  <a:gd name="T12" fmla="*/ 0 60000 65536"/>
                  <a:gd name="T13" fmla="*/ 0 60000 65536"/>
                  <a:gd name="T14" fmla="*/ 0 60000 65536"/>
                  <a:gd name="T15" fmla="*/ 0 w 224"/>
                  <a:gd name="T16" fmla="*/ 0 h 442"/>
                  <a:gd name="T17" fmla="*/ 224 w 224"/>
                  <a:gd name="T18" fmla="*/ 442 h 442"/>
                </a:gdLst>
                <a:ahLst/>
                <a:cxnLst>
                  <a:cxn ang="T10">
                    <a:pos x="T0" y="T1"/>
                  </a:cxn>
                  <a:cxn ang="T11">
                    <a:pos x="T2" y="T3"/>
                  </a:cxn>
                  <a:cxn ang="T12">
                    <a:pos x="T4" y="T5"/>
                  </a:cxn>
                  <a:cxn ang="T13">
                    <a:pos x="T6" y="T7"/>
                  </a:cxn>
                  <a:cxn ang="T14">
                    <a:pos x="T8" y="T9"/>
                  </a:cxn>
                </a:cxnLst>
                <a:rect l="T15" t="T16" r="T17" b="T18"/>
                <a:pathLst>
                  <a:path w="224" h="442">
                    <a:moveTo>
                      <a:pt x="20" y="6"/>
                    </a:moveTo>
                    <a:lnTo>
                      <a:pt x="224" y="433"/>
                    </a:lnTo>
                    <a:lnTo>
                      <a:pt x="206" y="442"/>
                    </a:lnTo>
                    <a:lnTo>
                      <a:pt x="0" y="0"/>
                    </a:lnTo>
                    <a:lnTo>
                      <a:pt x="2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6" name="Freeform 64"/>
              <p:cNvSpPr>
                <a:spLocks/>
              </p:cNvSpPr>
              <p:nvPr/>
            </p:nvSpPr>
            <p:spPr bwMode="auto">
              <a:xfrm>
                <a:off x="2715" y="2564"/>
                <a:ext cx="626" cy="286"/>
              </a:xfrm>
              <a:custGeom>
                <a:avLst/>
                <a:gdLst>
                  <a:gd name="T0" fmla="*/ 399 w 626"/>
                  <a:gd name="T1" fmla="*/ 152 h 286"/>
                  <a:gd name="T2" fmla="*/ 390 w 626"/>
                  <a:gd name="T3" fmla="*/ 158 h 286"/>
                  <a:gd name="T4" fmla="*/ 382 w 626"/>
                  <a:gd name="T5" fmla="*/ 164 h 286"/>
                  <a:gd name="T6" fmla="*/ 375 w 626"/>
                  <a:gd name="T7" fmla="*/ 172 h 286"/>
                  <a:gd name="T8" fmla="*/ 367 w 626"/>
                  <a:gd name="T9" fmla="*/ 178 h 286"/>
                  <a:gd name="T10" fmla="*/ 359 w 626"/>
                  <a:gd name="T11" fmla="*/ 185 h 286"/>
                  <a:gd name="T12" fmla="*/ 352 w 626"/>
                  <a:gd name="T13" fmla="*/ 191 h 286"/>
                  <a:gd name="T14" fmla="*/ 344 w 626"/>
                  <a:gd name="T15" fmla="*/ 194 h 286"/>
                  <a:gd name="T16" fmla="*/ 335 w 626"/>
                  <a:gd name="T17" fmla="*/ 196 h 286"/>
                  <a:gd name="T18" fmla="*/ 319 w 626"/>
                  <a:gd name="T19" fmla="*/ 196 h 286"/>
                  <a:gd name="T20" fmla="*/ 304 w 626"/>
                  <a:gd name="T21" fmla="*/ 193 h 286"/>
                  <a:gd name="T22" fmla="*/ 289 w 626"/>
                  <a:gd name="T23" fmla="*/ 187 h 286"/>
                  <a:gd name="T24" fmla="*/ 274 w 626"/>
                  <a:gd name="T25" fmla="*/ 181 h 286"/>
                  <a:gd name="T26" fmla="*/ 257 w 626"/>
                  <a:gd name="T27" fmla="*/ 175 h 286"/>
                  <a:gd name="T28" fmla="*/ 242 w 626"/>
                  <a:gd name="T29" fmla="*/ 170 h 286"/>
                  <a:gd name="T30" fmla="*/ 227 w 626"/>
                  <a:gd name="T31" fmla="*/ 169 h 286"/>
                  <a:gd name="T32" fmla="*/ 211 w 626"/>
                  <a:gd name="T33" fmla="*/ 170 h 286"/>
                  <a:gd name="T34" fmla="*/ 187 w 626"/>
                  <a:gd name="T35" fmla="*/ 184 h 286"/>
                  <a:gd name="T36" fmla="*/ 167 w 626"/>
                  <a:gd name="T37" fmla="*/ 202 h 286"/>
                  <a:gd name="T38" fmla="*/ 150 w 626"/>
                  <a:gd name="T39" fmla="*/ 224 h 286"/>
                  <a:gd name="T40" fmla="*/ 134 w 626"/>
                  <a:gd name="T41" fmla="*/ 245 h 286"/>
                  <a:gd name="T42" fmla="*/ 116 w 626"/>
                  <a:gd name="T43" fmla="*/ 265 h 286"/>
                  <a:gd name="T44" fmla="*/ 96 w 626"/>
                  <a:gd name="T45" fmla="*/ 280 h 286"/>
                  <a:gd name="T46" fmla="*/ 72 w 626"/>
                  <a:gd name="T47" fmla="*/ 286 h 286"/>
                  <a:gd name="T48" fmla="*/ 42 w 626"/>
                  <a:gd name="T49" fmla="*/ 283 h 286"/>
                  <a:gd name="T50" fmla="*/ 32 w 626"/>
                  <a:gd name="T51" fmla="*/ 278 h 286"/>
                  <a:gd name="T52" fmla="*/ 23 w 626"/>
                  <a:gd name="T53" fmla="*/ 275 h 286"/>
                  <a:gd name="T54" fmla="*/ 12 w 626"/>
                  <a:gd name="T55" fmla="*/ 274 h 286"/>
                  <a:gd name="T56" fmla="*/ 3 w 626"/>
                  <a:gd name="T57" fmla="*/ 271 h 286"/>
                  <a:gd name="T58" fmla="*/ 0 w 626"/>
                  <a:gd name="T59" fmla="*/ 135 h 286"/>
                  <a:gd name="T60" fmla="*/ 626 w 626"/>
                  <a:gd name="T61" fmla="*/ 0 h 286"/>
                  <a:gd name="T62" fmla="*/ 605 w 626"/>
                  <a:gd name="T63" fmla="*/ 152 h 286"/>
                  <a:gd name="T64" fmla="*/ 579 w 626"/>
                  <a:gd name="T65" fmla="*/ 152 h 286"/>
                  <a:gd name="T66" fmla="*/ 553 w 626"/>
                  <a:gd name="T67" fmla="*/ 150 h 286"/>
                  <a:gd name="T68" fmla="*/ 528 w 626"/>
                  <a:gd name="T69" fmla="*/ 147 h 286"/>
                  <a:gd name="T70" fmla="*/ 502 w 626"/>
                  <a:gd name="T71" fmla="*/ 144 h 286"/>
                  <a:gd name="T72" fmla="*/ 477 w 626"/>
                  <a:gd name="T73" fmla="*/ 143 h 286"/>
                  <a:gd name="T74" fmla="*/ 450 w 626"/>
                  <a:gd name="T75" fmla="*/ 141 h 286"/>
                  <a:gd name="T76" fmla="*/ 424 w 626"/>
                  <a:gd name="T77" fmla="*/ 144 h 286"/>
                  <a:gd name="T78" fmla="*/ 399 w 626"/>
                  <a:gd name="T79" fmla="*/ 152 h 2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26"/>
                  <a:gd name="T121" fmla="*/ 0 h 286"/>
                  <a:gd name="T122" fmla="*/ 626 w 626"/>
                  <a:gd name="T123" fmla="*/ 286 h 28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26" h="286">
                    <a:moveTo>
                      <a:pt x="399" y="152"/>
                    </a:moveTo>
                    <a:lnTo>
                      <a:pt x="390" y="158"/>
                    </a:lnTo>
                    <a:lnTo>
                      <a:pt x="382" y="164"/>
                    </a:lnTo>
                    <a:lnTo>
                      <a:pt x="375" y="172"/>
                    </a:lnTo>
                    <a:lnTo>
                      <a:pt x="367" y="178"/>
                    </a:lnTo>
                    <a:lnTo>
                      <a:pt x="359" y="185"/>
                    </a:lnTo>
                    <a:lnTo>
                      <a:pt x="352" y="191"/>
                    </a:lnTo>
                    <a:lnTo>
                      <a:pt x="344" y="194"/>
                    </a:lnTo>
                    <a:lnTo>
                      <a:pt x="335" y="196"/>
                    </a:lnTo>
                    <a:lnTo>
                      <a:pt x="319" y="196"/>
                    </a:lnTo>
                    <a:lnTo>
                      <a:pt x="304" y="193"/>
                    </a:lnTo>
                    <a:lnTo>
                      <a:pt x="289" y="187"/>
                    </a:lnTo>
                    <a:lnTo>
                      <a:pt x="274" y="181"/>
                    </a:lnTo>
                    <a:lnTo>
                      <a:pt x="257" y="175"/>
                    </a:lnTo>
                    <a:lnTo>
                      <a:pt x="242" y="170"/>
                    </a:lnTo>
                    <a:lnTo>
                      <a:pt x="227" y="169"/>
                    </a:lnTo>
                    <a:lnTo>
                      <a:pt x="211" y="170"/>
                    </a:lnTo>
                    <a:lnTo>
                      <a:pt x="187" y="184"/>
                    </a:lnTo>
                    <a:lnTo>
                      <a:pt x="167" y="202"/>
                    </a:lnTo>
                    <a:lnTo>
                      <a:pt x="150" y="224"/>
                    </a:lnTo>
                    <a:lnTo>
                      <a:pt x="134" y="245"/>
                    </a:lnTo>
                    <a:lnTo>
                      <a:pt x="116" y="265"/>
                    </a:lnTo>
                    <a:lnTo>
                      <a:pt x="96" y="280"/>
                    </a:lnTo>
                    <a:lnTo>
                      <a:pt x="72" y="286"/>
                    </a:lnTo>
                    <a:lnTo>
                      <a:pt x="42" y="283"/>
                    </a:lnTo>
                    <a:lnTo>
                      <a:pt x="32" y="278"/>
                    </a:lnTo>
                    <a:lnTo>
                      <a:pt x="23" y="275"/>
                    </a:lnTo>
                    <a:lnTo>
                      <a:pt x="12" y="274"/>
                    </a:lnTo>
                    <a:lnTo>
                      <a:pt x="3" y="271"/>
                    </a:lnTo>
                    <a:lnTo>
                      <a:pt x="0" y="135"/>
                    </a:lnTo>
                    <a:lnTo>
                      <a:pt x="626" y="0"/>
                    </a:lnTo>
                    <a:lnTo>
                      <a:pt x="605" y="152"/>
                    </a:lnTo>
                    <a:lnTo>
                      <a:pt x="579" y="152"/>
                    </a:lnTo>
                    <a:lnTo>
                      <a:pt x="553" y="150"/>
                    </a:lnTo>
                    <a:lnTo>
                      <a:pt x="528" y="147"/>
                    </a:lnTo>
                    <a:lnTo>
                      <a:pt x="502" y="144"/>
                    </a:lnTo>
                    <a:lnTo>
                      <a:pt x="477" y="143"/>
                    </a:lnTo>
                    <a:lnTo>
                      <a:pt x="450" y="141"/>
                    </a:lnTo>
                    <a:lnTo>
                      <a:pt x="424" y="144"/>
                    </a:lnTo>
                    <a:lnTo>
                      <a:pt x="399" y="152"/>
                    </a:lnTo>
                    <a:close/>
                  </a:path>
                </a:pathLst>
              </a:custGeom>
              <a:solidFill>
                <a:srgbClr val="7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7" name="Freeform 65"/>
              <p:cNvSpPr>
                <a:spLocks/>
              </p:cNvSpPr>
              <p:nvPr/>
            </p:nvSpPr>
            <p:spPr bwMode="auto">
              <a:xfrm>
                <a:off x="2398" y="2794"/>
                <a:ext cx="179" cy="443"/>
              </a:xfrm>
              <a:custGeom>
                <a:avLst/>
                <a:gdLst>
                  <a:gd name="T0" fmla="*/ 171 w 179"/>
                  <a:gd name="T1" fmla="*/ 0 h 443"/>
                  <a:gd name="T2" fmla="*/ 179 w 179"/>
                  <a:gd name="T3" fmla="*/ 397 h 443"/>
                  <a:gd name="T4" fmla="*/ 6 w 179"/>
                  <a:gd name="T5" fmla="*/ 443 h 443"/>
                  <a:gd name="T6" fmla="*/ 0 w 179"/>
                  <a:gd name="T7" fmla="*/ 44 h 443"/>
                  <a:gd name="T8" fmla="*/ 171 w 179"/>
                  <a:gd name="T9" fmla="*/ 0 h 443"/>
                  <a:gd name="T10" fmla="*/ 0 60000 65536"/>
                  <a:gd name="T11" fmla="*/ 0 60000 65536"/>
                  <a:gd name="T12" fmla="*/ 0 60000 65536"/>
                  <a:gd name="T13" fmla="*/ 0 60000 65536"/>
                  <a:gd name="T14" fmla="*/ 0 60000 65536"/>
                  <a:gd name="T15" fmla="*/ 0 w 179"/>
                  <a:gd name="T16" fmla="*/ 0 h 443"/>
                  <a:gd name="T17" fmla="*/ 179 w 179"/>
                  <a:gd name="T18" fmla="*/ 443 h 443"/>
                </a:gdLst>
                <a:ahLst/>
                <a:cxnLst>
                  <a:cxn ang="T10">
                    <a:pos x="T0" y="T1"/>
                  </a:cxn>
                  <a:cxn ang="T11">
                    <a:pos x="T2" y="T3"/>
                  </a:cxn>
                  <a:cxn ang="T12">
                    <a:pos x="T4" y="T5"/>
                  </a:cxn>
                  <a:cxn ang="T13">
                    <a:pos x="T6" y="T7"/>
                  </a:cxn>
                  <a:cxn ang="T14">
                    <a:pos x="T8" y="T9"/>
                  </a:cxn>
                </a:cxnLst>
                <a:rect l="T15" t="T16" r="T17" b="T18"/>
                <a:pathLst>
                  <a:path w="179" h="443">
                    <a:moveTo>
                      <a:pt x="171" y="0"/>
                    </a:moveTo>
                    <a:lnTo>
                      <a:pt x="179" y="397"/>
                    </a:lnTo>
                    <a:lnTo>
                      <a:pt x="6" y="443"/>
                    </a:lnTo>
                    <a:lnTo>
                      <a:pt x="0" y="44"/>
                    </a:lnTo>
                    <a:lnTo>
                      <a:pt x="1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8" name="Freeform 66"/>
              <p:cNvSpPr>
                <a:spLocks/>
              </p:cNvSpPr>
              <p:nvPr/>
            </p:nvSpPr>
            <p:spPr bwMode="auto">
              <a:xfrm>
                <a:off x="2414" y="2814"/>
                <a:ext cx="148" cy="402"/>
              </a:xfrm>
              <a:custGeom>
                <a:avLst/>
                <a:gdLst>
                  <a:gd name="T0" fmla="*/ 0 w 148"/>
                  <a:gd name="T1" fmla="*/ 37 h 402"/>
                  <a:gd name="T2" fmla="*/ 6 w 148"/>
                  <a:gd name="T3" fmla="*/ 402 h 402"/>
                  <a:gd name="T4" fmla="*/ 148 w 148"/>
                  <a:gd name="T5" fmla="*/ 362 h 402"/>
                  <a:gd name="T6" fmla="*/ 139 w 148"/>
                  <a:gd name="T7" fmla="*/ 0 h 402"/>
                  <a:gd name="T8" fmla="*/ 0 w 148"/>
                  <a:gd name="T9" fmla="*/ 37 h 402"/>
                  <a:gd name="T10" fmla="*/ 0 60000 65536"/>
                  <a:gd name="T11" fmla="*/ 0 60000 65536"/>
                  <a:gd name="T12" fmla="*/ 0 60000 65536"/>
                  <a:gd name="T13" fmla="*/ 0 60000 65536"/>
                  <a:gd name="T14" fmla="*/ 0 60000 65536"/>
                  <a:gd name="T15" fmla="*/ 0 w 148"/>
                  <a:gd name="T16" fmla="*/ 0 h 402"/>
                  <a:gd name="T17" fmla="*/ 148 w 148"/>
                  <a:gd name="T18" fmla="*/ 402 h 402"/>
                </a:gdLst>
                <a:ahLst/>
                <a:cxnLst>
                  <a:cxn ang="T10">
                    <a:pos x="T0" y="T1"/>
                  </a:cxn>
                  <a:cxn ang="T11">
                    <a:pos x="T2" y="T3"/>
                  </a:cxn>
                  <a:cxn ang="T12">
                    <a:pos x="T4" y="T5"/>
                  </a:cxn>
                  <a:cxn ang="T13">
                    <a:pos x="T6" y="T7"/>
                  </a:cxn>
                  <a:cxn ang="T14">
                    <a:pos x="T8" y="T9"/>
                  </a:cxn>
                </a:cxnLst>
                <a:rect l="T15" t="T16" r="T17" b="T18"/>
                <a:pathLst>
                  <a:path w="148" h="402">
                    <a:moveTo>
                      <a:pt x="0" y="37"/>
                    </a:moveTo>
                    <a:lnTo>
                      <a:pt x="6" y="402"/>
                    </a:lnTo>
                    <a:lnTo>
                      <a:pt x="148" y="362"/>
                    </a:lnTo>
                    <a:lnTo>
                      <a:pt x="139" y="0"/>
                    </a:lnTo>
                    <a:lnTo>
                      <a:pt x="0" y="37"/>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9" name="Freeform 67"/>
              <p:cNvSpPr>
                <a:spLocks/>
              </p:cNvSpPr>
              <p:nvPr/>
            </p:nvSpPr>
            <p:spPr bwMode="auto">
              <a:xfrm>
                <a:off x="2583" y="3080"/>
                <a:ext cx="25" cy="45"/>
              </a:xfrm>
              <a:custGeom>
                <a:avLst/>
                <a:gdLst>
                  <a:gd name="T0" fmla="*/ 13 w 25"/>
                  <a:gd name="T1" fmla="*/ 45 h 45"/>
                  <a:gd name="T2" fmla="*/ 7 w 25"/>
                  <a:gd name="T3" fmla="*/ 44 h 45"/>
                  <a:gd name="T4" fmla="*/ 4 w 25"/>
                  <a:gd name="T5" fmla="*/ 38 h 45"/>
                  <a:gd name="T6" fmla="*/ 1 w 25"/>
                  <a:gd name="T7" fmla="*/ 32 h 45"/>
                  <a:gd name="T8" fmla="*/ 0 w 25"/>
                  <a:gd name="T9" fmla="*/ 23 h 45"/>
                  <a:gd name="T10" fmla="*/ 1 w 25"/>
                  <a:gd name="T11" fmla="*/ 14 h 45"/>
                  <a:gd name="T12" fmla="*/ 4 w 25"/>
                  <a:gd name="T13" fmla="*/ 6 h 45"/>
                  <a:gd name="T14" fmla="*/ 7 w 25"/>
                  <a:gd name="T15" fmla="*/ 2 h 45"/>
                  <a:gd name="T16" fmla="*/ 13 w 25"/>
                  <a:gd name="T17" fmla="*/ 0 h 45"/>
                  <a:gd name="T18" fmla="*/ 18 w 25"/>
                  <a:gd name="T19" fmla="*/ 2 h 45"/>
                  <a:gd name="T20" fmla="*/ 22 w 25"/>
                  <a:gd name="T21" fmla="*/ 6 h 45"/>
                  <a:gd name="T22" fmla="*/ 24 w 25"/>
                  <a:gd name="T23" fmla="*/ 14 h 45"/>
                  <a:gd name="T24" fmla="*/ 25 w 25"/>
                  <a:gd name="T25" fmla="*/ 23 h 45"/>
                  <a:gd name="T26" fmla="*/ 24 w 25"/>
                  <a:gd name="T27" fmla="*/ 32 h 45"/>
                  <a:gd name="T28" fmla="*/ 22 w 25"/>
                  <a:gd name="T29" fmla="*/ 38 h 45"/>
                  <a:gd name="T30" fmla="*/ 18 w 25"/>
                  <a:gd name="T31" fmla="*/ 44 h 45"/>
                  <a:gd name="T32" fmla="*/ 13 w 25"/>
                  <a:gd name="T33" fmla="*/ 45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45"/>
                  <a:gd name="T53" fmla="*/ 25 w 25"/>
                  <a:gd name="T54" fmla="*/ 45 h 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45">
                    <a:moveTo>
                      <a:pt x="13" y="45"/>
                    </a:moveTo>
                    <a:lnTo>
                      <a:pt x="7" y="44"/>
                    </a:lnTo>
                    <a:lnTo>
                      <a:pt x="4" y="38"/>
                    </a:lnTo>
                    <a:lnTo>
                      <a:pt x="1" y="32"/>
                    </a:lnTo>
                    <a:lnTo>
                      <a:pt x="0" y="23"/>
                    </a:lnTo>
                    <a:lnTo>
                      <a:pt x="1" y="14"/>
                    </a:lnTo>
                    <a:lnTo>
                      <a:pt x="4" y="6"/>
                    </a:lnTo>
                    <a:lnTo>
                      <a:pt x="7" y="2"/>
                    </a:lnTo>
                    <a:lnTo>
                      <a:pt x="13" y="0"/>
                    </a:lnTo>
                    <a:lnTo>
                      <a:pt x="18" y="2"/>
                    </a:lnTo>
                    <a:lnTo>
                      <a:pt x="22" y="6"/>
                    </a:lnTo>
                    <a:lnTo>
                      <a:pt x="24" y="14"/>
                    </a:lnTo>
                    <a:lnTo>
                      <a:pt x="25" y="23"/>
                    </a:lnTo>
                    <a:lnTo>
                      <a:pt x="24" y="32"/>
                    </a:lnTo>
                    <a:lnTo>
                      <a:pt x="22" y="38"/>
                    </a:lnTo>
                    <a:lnTo>
                      <a:pt x="18" y="44"/>
                    </a:lnTo>
                    <a:lnTo>
                      <a:pt x="13"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00" name="Freeform 68"/>
              <p:cNvSpPr>
                <a:spLocks/>
              </p:cNvSpPr>
              <p:nvPr/>
            </p:nvSpPr>
            <p:spPr bwMode="auto">
              <a:xfrm>
                <a:off x="1864" y="2138"/>
                <a:ext cx="192" cy="336"/>
              </a:xfrm>
              <a:custGeom>
                <a:avLst/>
                <a:gdLst>
                  <a:gd name="T0" fmla="*/ 161 w 192"/>
                  <a:gd name="T1" fmla="*/ 0 h 336"/>
                  <a:gd name="T2" fmla="*/ 192 w 192"/>
                  <a:gd name="T3" fmla="*/ 303 h 336"/>
                  <a:gd name="T4" fmla="*/ 38 w 192"/>
                  <a:gd name="T5" fmla="*/ 336 h 336"/>
                  <a:gd name="T6" fmla="*/ 0 w 192"/>
                  <a:gd name="T7" fmla="*/ 74 h 336"/>
                  <a:gd name="T8" fmla="*/ 161 w 192"/>
                  <a:gd name="T9" fmla="*/ 0 h 336"/>
                  <a:gd name="T10" fmla="*/ 0 60000 65536"/>
                  <a:gd name="T11" fmla="*/ 0 60000 65536"/>
                  <a:gd name="T12" fmla="*/ 0 60000 65536"/>
                  <a:gd name="T13" fmla="*/ 0 60000 65536"/>
                  <a:gd name="T14" fmla="*/ 0 60000 65536"/>
                  <a:gd name="T15" fmla="*/ 0 w 192"/>
                  <a:gd name="T16" fmla="*/ 0 h 336"/>
                  <a:gd name="T17" fmla="*/ 192 w 192"/>
                  <a:gd name="T18" fmla="*/ 336 h 336"/>
                </a:gdLst>
                <a:ahLst/>
                <a:cxnLst>
                  <a:cxn ang="T10">
                    <a:pos x="T0" y="T1"/>
                  </a:cxn>
                  <a:cxn ang="T11">
                    <a:pos x="T2" y="T3"/>
                  </a:cxn>
                  <a:cxn ang="T12">
                    <a:pos x="T4" y="T5"/>
                  </a:cxn>
                  <a:cxn ang="T13">
                    <a:pos x="T6" y="T7"/>
                  </a:cxn>
                  <a:cxn ang="T14">
                    <a:pos x="T8" y="T9"/>
                  </a:cxn>
                </a:cxnLst>
                <a:rect l="T15" t="T16" r="T17" b="T18"/>
                <a:pathLst>
                  <a:path w="192" h="336">
                    <a:moveTo>
                      <a:pt x="161" y="0"/>
                    </a:moveTo>
                    <a:lnTo>
                      <a:pt x="192" y="303"/>
                    </a:lnTo>
                    <a:lnTo>
                      <a:pt x="38" y="336"/>
                    </a:lnTo>
                    <a:lnTo>
                      <a:pt x="0" y="74"/>
                    </a:lnTo>
                    <a:lnTo>
                      <a:pt x="1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01" name="Freeform 69"/>
              <p:cNvSpPr>
                <a:spLocks/>
              </p:cNvSpPr>
              <p:nvPr/>
            </p:nvSpPr>
            <p:spPr bwMode="auto">
              <a:xfrm>
                <a:off x="1884" y="2165"/>
                <a:ext cx="153" cy="288"/>
              </a:xfrm>
              <a:custGeom>
                <a:avLst/>
                <a:gdLst>
                  <a:gd name="T0" fmla="*/ 33 w 153"/>
                  <a:gd name="T1" fmla="*/ 288 h 288"/>
                  <a:gd name="T2" fmla="*/ 153 w 153"/>
                  <a:gd name="T3" fmla="*/ 262 h 288"/>
                  <a:gd name="T4" fmla="*/ 126 w 153"/>
                  <a:gd name="T5" fmla="*/ 0 h 288"/>
                  <a:gd name="T6" fmla="*/ 0 w 153"/>
                  <a:gd name="T7" fmla="*/ 59 h 288"/>
                  <a:gd name="T8" fmla="*/ 33 w 153"/>
                  <a:gd name="T9" fmla="*/ 288 h 288"/>
                  <a:gd name="T10" fmla="*/ 0 60000 65536"/>
                  <a:gd name="T11" fmla="*/ 0 60000 65536"/>
                  <a:gd name="T12" fmla="*/ 0 60000 65536"/>
                  <a:gd name="T13" fmla="*/ 0 60000 65536"/>
                  <a:gd name="T14" fmla="*/ 0 60000 65536"/>
                  <a:gd name="T15" fmla="*/ 0 w 153"/>
                  <a:gd name="T16" fmla="*/ 0 h 288"/>
                  <a:gd name="T17" fmla="*/ 153 w 153"/>
                  <a:gd name="T18" fmla="*/ 288 h 288"/>
                </a:gdLst>
                <a:ahLst/>
                <a:cxnLst>
                  <a:cxn ang="T10">
                    <a:pos x="T0" y="T1"/>
                  </a:cxn>
                  <a:cxn ang="T11">
                    <a:pos x="T2" y="T3"/>
                  </a:cxn>
                  <a:cxn ang="T12">
                    <a:pos x="T4" y="T5"/>
                  </a:cxn>
                  <a:cxn ang="T13">
                    <a:pos x="T6" y="T7"/>
                  </a:cxn>
                  <a:cxn ang="T14">
                    <a:pos x="T8" y="T9"/>
                  </a:cxn>
                </a:cxnLst>
                <a:rect l="T15" t="T16" r="T17" b="T18"/>
                <a:pathLst>
                  <a:path w="153" h="288">
                    <a:moveTo>
                      <a:pt x="33" y="288"/>
                    </a:moveTo>
                    <a:lnTo>
                      <a:pt x="153" y="262"/>
                    </a:lnTo>
                    <a:lnTo>
                      <a:pt x="126" y="0"/>
                    </a:lnTo>
                    <a:lnTo>
                      <a:pt x="0" y="59"/>
                    </a:lnTo>
                    <a:lnTo>
                      <a:pt x="33" y="288"/>
                    </a:lnTo>
                    <a:close/>
                  </a:path>
                </a:pathLst>
              </a:custGeom>
              <a:solidFill>
                <a:srgbClr val="AA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02" name="Freeform 70"/>
              <p:cNvSpPr>
                <a:spLocks/>
              </p:cNvSpPr>
              <p:nvPr/>
            </p:nvSpPr>
            <p:spPr bwMode="auto">
              <a:xfrm>
                <a:off x="1906" y="2708"/>
                <a:ext cx="162" cy="304"/>
              </a:xfrm>
              <a:custGeom>
                <a:avLst/>
                <a:gdLst>
                  <a:gd name="T0" fmla="*/ 161 w 162"/>
                  <a:gd name="T1" fmla="*/ 0 h 304"/>
                  <a:gd name="T2" fmla="*/ 162 w 162"/>
                  <a:gd name="T3" fmla="*/ 304 h 304"/>
                  <a:gd name="T4" fmla="*/ 20 w 162"/>
                  <a:gd name="T5" fmla="*/ 291 h 304"/>
                  <a:gd name="T6" fmla="*/ 0 w 162"/>
                  <a:gd name="T7" fmla="*/ 29 h 304"/>
                  <a:gd name="T8" fmla="*/ 161 w 162"/>
                  <a:gd name="T9" fmla="*/ 0 h 304"/>
                  <a:gd name="T10" fmla="*/ 0 60000 65536"/>
                  <a:gd name="T11" fmla="*/ 0 60000 65536"/>
                  <a:gd name="T12" fmla="*/ 0 60000 65536"/>
                  <a:gd name="T13" fmla="*/ 0 60000 65536"/>
                  <a:gd name="T14" fmla="*/ 0 60000 65536"/>
                  <a:gd name="T15" fmla="*/ 0 w 162"/>
                  <a:gd name="T16" fmla="*/ 0 h 304"/>
                  <a:gd name="T17" fmla="*/ 162 w 162"/>
                  <a:gd name="T18" fmla="*/ 304 h 304"/>
                </a:gdLst>
                <a:ahLst/>
                <a:cxnLst>
                  <a:cxn ang="T10">
                    <a:pos x="T0" y="T1"/>
                  </a:cxn>
                  <a:cxn ang="T11">
                    <a:pos x="T2" y="T3"/>
                  </a:cxn>
                  <a:cxn ang="T12">
                    <a:pos x="T4" y="T5"/>
                  </a:cxn>
                  <a:cxn ang="T13">
                    <a:pos x="T6" y="T7"/>
                  </a:cxn>
                  <a:cxn ang="T14">
                    <a:pos x="T8" y="T9"/>
                  </a:cxn>
                </a:cxnLst>
                <a:rect l="T15" t="T16" r="T17" b="T18"/>
                <a:pathLst>
                  <a:path w="162" h="304">
                    <a:moveTo>
                      <a:pt x="161" y="0"/>
                    </a:moveTo>
                    <a:lnTo>
                      <a:pt x="162" y="304"/>
                    </a:lnTo>
                    <a:lnTo>
                      <a:pt x="20" y="291"/>
                    </a:lnTo>
                    <a:lnTo>
                      <a:pt x="0" y="29"/>
                    </a:lnTo>
                    <a:lnTo>
                      <a:pt x="1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03" name="Freeform 71"/>
              <p:cNvSpPr>
                <a:spLocks/>
              </p:cNvSpPr>
              <p:nvPr/>
            </p:nvSpPr>
            <p:spPr bwMode="auto">
              <a:xfrm>
                <a:off x="1926" y="2731"/>
                <a:ext cx="124" cy="262"/>
              </a:xfrm>
              <a:custGeom>
                <a:avLst/>
                <a:gdLst>
                  <a:gd name="T0" fmla="*/ 16 w 124"/>
                  <a:gd name="T1" fmla="*/ 251 h 262"/>
                  <a:gd name="T2" fmla="*/ 124 w 124"/>
                  <a:gd name="T3" fmla="*/ 262 h 262"/>
                  <a:gd name="T4" fmla="*/ 123 w 124"/>
                  <a:gd name="T5" fmla="*/ 0 h 262"/>
                  <a:gd name="T6" fmla="*/ 0 w 124"/>
                  <a:gd name="T7" fmla="*/ 21 h 262"/>
                  <a:gd name="T8" fmla="*/ 16 w 124"/>
                  <a:gd name="T9" fmla="*/ 251 h 262"/>
                  <a:gd name="T10" fmla="*/ 0 60000 65536"/>
                  <a:gd name="T11" fmla="*/ 0 60000 65536"/>
                  <a:gd name="T12" fmla="*/ 0 60000 65536"/>
                  <a:gd name="T13" fmla="*/ 0 60000 65536"/>
                  <a:gd name="T14" fmla="*/ 0 60000 65536"/>
                  <a:gd name="T15" fmla="*/ 0 w 124"/>
                  <a:gd name="T16" fmla="*/ 0 h 262"/>
                  <a:gd name="T17" fmla="*/ 124 w 124"/>
                  <a:gd name="T18" fmla="*/ 262 h 262"/>
                </a:gdLst>
                <a:ahLst/>
                <a:cxnLst>
                  <a:cxn ang="T10">
                    <a:pos x="T0" y="T1"/>
                  </a:cxn>
                  <a:cxn ang="T11">
                    <a:pos x="T2" y="T3"/>
                  </a:cxn>
                  <a:cxn ang="T12">
                    <a:pos x="T4" y="T5"/>
                  </a:cxn>
                  <a:cxn ang="T13">
                    <a:pos x="T6" y="T7"/>
                  </a:cxn>
                  <a:cxn ang="T14">
                    <a:pos x="T8" y="T9"/>
                  </a:cxn>
                </a:cxnLst>
                <a:rect l="T15" t="T16" r="T17" b="T18"/>
                <a:pathLst>
                  <a:path w="124" h="262">
                    <a:moveTo>
                      <a:pt x="16" y="251"/>
                    </a:moveTo>
                    <a:lnTo>
                      <a:pt x="124" y="262"/>
                    </a:lnTo>
                    <a:lnTo>
                      <a:pt x="123" y="0"/>
                    </a:lnTo>
                    <a:lnTo>
                      <a:pt x="0" y="21"/>
                    </a:lnTo>
                    <a:lnTo>
                      <a:pt x="16" y="251"/>
                    </a:lnTo>
                    <a:close/>
                  </a:path>
                </a:pathLst>
              </a:custGeom>
              <a:solidFill>
                <a:srgbClr val="AA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04" name="Freeform 72"/>
              <p:cNvSpPr>
                <a:spLocks/>
              </p:cNvSpPr>
              <p:nvPr/>
            </p:nvSpPr>
            <p:spPr bwMode="auto">
              <a:xfrm>
                <a:off x="1927" y="2734"/>
                <a:ext cx="131" cy="260"/>
              </a:xfrm>
              <a:custGeom>
                <a:avLst/>
                <a:gdLst>
                  <a:gd name="T0" fmla="*/ 51 w 131"/>
                  <a:gd name="T1" fmla="*/ 0 h 260"/>
                  <a:gd name="T2" fmla="*/ 69 w 131"/>
                  <a:gd name="T3" fmla="*/ 0 h 260"/>
                  <a:gd name="T4" fmla="*/ 69 w 131"/>
                  <a:gd name="T5" fmla="*/ 116 h 260"/>
                  <a:gd name="T6" fmla="*/ 129 w 131"/>
                  <a:gd name="T7" fmla="*/ 113 h 260"/>
                  <a:gd name="T8" fmla="*/ 131 w 131"/>
                  <a:gd name="T9" fmla="*/ 131 h 260"/>
                  <a:gd name="T10" fmla="*/ 69 w 131"/>
                  <a:gd name="T11" fmla="*/ 134 h 260"/>
                  <a:gd name="T12" fmla="*/ 71 w 131"/>
                  <a:gd name="T13" fmla="*/ 260 h 260"/>
                  <a:gd name="T14" fmla="*/ 53 w 131"/>
                  <a:gd name="T15" fmla="*/ 260 h 260"/>
                  <a:gd name="T16" fmla="*/ 51 w 131"/>
                  <a:gd name="T17" fmla="*/ 134 h 260"/>
                  <a:gd name="T18" fmla="*/ 0 w 131"/>
                  <a:gd name="T19" fmla="*/ 137 h 260"/>
                  <a:gd name="T20" fmla="*/ 0 w 131"/>
                  <a:gd name="T21" fmla="*/ 119 h 260"/>
                  <a:gd name="T22" fmla="*/ 51 w 131"/>
                  <a:gd name="T23" fmla="*/ 116 h 260"/>
                  <a:gd name="T24" fmla="*/ 51 w 131"/>
                  <a:gd name="T25" fmla="*/ 0 h 2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1"/>
                  <a:gd name="T40" fmla="*/ 0 h 260"/>
                  <a:gd name="T41" fmla="*/ 131 w 131"/>
                  <a:gd name="T42" fmla="*/ 260 h 2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1" h="260">
                    <a:moveTo>
                      <a:pt x="51" y="0"/>
                    </a:moveTo>
                    <a:lnTo>
                      <a:pt x="69" y="0"/>
                    </a:lnTo>
                    <a:lnTo>
                      <a:pt x="69" y="116"/>
                    </a:lnTo>
                    <a:lnTo>
                      <a:pt x="129" y="113"/>
                    </a:lnTo>
                    <a:lnTo>
                      <a:pt x="131" y="131"/>
                    </a:lnTo>
                    <a:lnTo>
                      <a:pt x="69" y="134"/>
                    </a:lnTo>
                    <a:lnTo>
                      <a:pt x="71" y="260"/>
                    </a:lnTo>
                    <a:lnTo>
                      <a:pt x="53" y="260"/>
                    </a:lnTo>
                    <a:lnTo>
                      <a:pt x="51" y="134"/>
                    </a:lnTo>
                    <a:lnTo>
                      <a:pt x="0" y="137"/>
                    </a:lnTo>
                    <a:lnTo>
                      <a:pt x="0" y="119"/>
                    </a:lnTo>
                    <a:lnTo>
                      <a:pt x="51" y="116"/>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05" name="Freeform 73"/>
              <p:cNvSpPr>
                <a:spLocks/>
              </p:cNvSpPr>
              <p:nvPr/>
            </p:nvSpPr>
            <p:spPr bwMode="auto">
              <a:xfrm>
                <a:off x="1894" y="2183"/>
                <a:ext cx="137" cy="261"/>
              </a:xfrm>
              <a:custGeom>
                <a:avLst/>
                <a:gdLst>
                  <a:gd name="T0" fmla="*/ 56 w 137"/>
                  <a:gd name="T1" fmla="*/ 118 h 261"/>
                  <a:gd name="T2" fmla="*/ 41 w 137"/>
                  <a:gd name="T3" fmla="*/ 3 h 261"/>
                  <a:gd name="T4" fmla="*/ 59 w 137"/>
                  <a:gd name="T5" fmla="*/ 0 h 261"/>
                  <a:gd name="T6" fmla="*/ 74 w 137"/>
                  <a:gd name="T7" fmla="*/ 115 h 261"/>
                  <a:gd name="T8" fmla="*/ 134 w 137"/>
                  <a:gd name="T9" fmla="*/ 104 h 261"/>
                  <a:gd name="T10" fmla="*/ 137 w 137"/>
                  <a:gd name="T11" fmla="*/ 122 h 261"/>
                  <a:gd name="T12" fmla="*/ 77 w 137"/>
                  <a:gd name="T13" fmla="*/ 133 h 261"/>
                  <a:gd name="T14" fmla="*/ 93 w 137"/>
                  <a:gd name="T15" fmla="*/ 259 h 261"/>
                  <a:gd name="T16" fmla="*/ 75 w 137"/>
                  <a:gd name="T17" fmla="*/ 261 h 261"/>
                  <a:gd name="T18" fmla="*/ 59 w 137"/>
                  <a:gd name="T19" fmla="*/ 136 h 261"/>
                  <a:gd name="T20" fmla="*/ 3 w 137"/>
                  <a:gd name="T21" fmla="*/ 146 h 261"/>
                  <a:gd name="T22" fmla="*/ 0 w 137"/>
                  <a:gd name="T23" fmla="*/ 128 h 261"/>
                  <a:gd name="T24" fmla="*/ 56 w 137"/>
                  <a:gd name="T25" fmla="*/ 118 h 2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7"/>
                  <a:gd name="T40" fmla="*/ 0 h 261"/>
                  <a:gd name="T41" fmla="*/ 137 w 137"/>
                  <a:gd name="T42" fmla="*/ 261 h 2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7" h="261">
                    <a:moveTo>
                      <a:pt x="56" y="118"/>
                    </a:moveTo>
                    <a:lnTo>
                      <a:pt x="41" y="3"/>
                    </a:lnTo>
                    <a:lnTo>
                      <a:pt x="59" y="0"/>
                    </a:lnTo>
                    <a:lnTo>
                      <a:pt x="74" y="115"/>
                    </a:lnTo>
                    <a:lnTo>
                      <a:pt x="134" y="104"/>
                    </a:lnTo>
                    <a:lnTo>
                      <a:pt x="137" y="122"/>
                    </a:lnTo>
                    <a:lnTo>
                      <a:pt x="77" y="133"/>
                    </a:lnTo>
                    <a:lnTo>
                      <a:pt x="93" y="259"/>
                    </a:lnTo>
                    <a:lnTo>
                      <a:pt x="75" y="261"/>
                    </a:lnTo>
                    <a:lnTo>
                      <a:pt x="59" y="136"/>
                    </a:lnTo>
                    <a:lnTo>
                      <a:pt x="3" y="146"/>
                    </a:lnTo>
                    <a:lnTo>
                      <a:pt x="0" y="128"/>
                    </a:lnTo>
                    <a:lnTo>
                      <a:pt x="56"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06" name="Freeform 74"/>
              <p:cNvSpPr>
                <a:spLocks/>
              </p:cNvSpPr>
              <p:nvPr/>
            </p:nvSpPr>
            <p:spPr bwMode="auto">
              <a:xfrm>
                <a:off x="1566" y="2719"/>
                <a:ext cx="145" cy="260"/>
              </a:xfrm>
              <a:custGeom>
                <a:avLst/>
                <a:gdLst>
                  <a:gd name="T0" fmla="*/ 124 w 145"/>
                  <a:gd name="T1" fmla="*/ 0 h 260"/>
                  <a:gd name="T2" fmla="*/ 145 w 145"/>
                  <a:gd name="T3" fmla="*/ 260 h 260"/>
                  <a:gd name="T4" fmla="*/ 27 w 145"/>
                  <a:gd name="T5" fmla="*/ 257 h 260"/>
                  <a:gd name="T6" fmla="*/ 0 w 145"/>
                  <a:gd name="T7" fmla="*/ 30 h 260"/>
                  <a:gd name="T8" fmla="*/ 124 w 145"/>
                  <a:gd name="T9" fmla="*/ 0 h 260"/>
                  <a:gd name="T10" fmla="*/ 0 60000 65536"/>
                  <a:gd name="T11" fmla="*/ 0 60000 65536"/>
                  <a:gd name="T12" fmla="*/ 0 60000 65536"/>
                  <a:gd name="T13" fmla="*/ 0 60000 65536"/>
                  <a:gd name="T14" fmla="*/ 0 60000 65536"/>
                  <a:gd name="T15" fmla="*/ 0 w 145"/>
                  <a:gd name="T16" fmla="*/ 0 h 260"/>
                  <a:gd name="T17" fmla="*/ 145 w 145"/>
                  <a:gd name="T18" fmla="*/ 260 h 260"/>
                </a:gdLst>
                <a:ahLst/>
                <a:cxnLst>
                  <a:cxn ang="T10">
                    <a:pos x="T0" y="T1"/>
                  </a:cxn>
                  <a:cxn ang="T11">
                    <a:pos x="T2" y="T3"/>
                  </a:cxn>
                  <a:cxn ang="T12">
                    <a:pos x="T4" y="T5"/>
                  </a:cxn>
                  <a:cxn ang="T13">
                    <a:pos x="T6" y="T7"/>
                  </a:cxn>
                  <a:cxn ang="T14">
                    <a:pos x="T8" y="T9"/>
                  </a:cxn>
                </a:cxnLst>
                <a:rect l="T15" t="T16" r="T17" b="T18"/>
                <a:pathLst>
                  <a:path w="145" h="260">
                    <a:moveTo>
                      <a:pt x="124" y="0"/>
                    </a:moveTo>
                    <a:lnTo>
                      <a:pt x="145" y="260"/>
                    </a:lnTo>
                    <a:lnTo>
                      <a:pt x="27" y="257"/>
                    </a:lnTo>
                    <a:lnTo>
                      <a:pt x="0" y="30"/>
                    </a:lnTo>
                    <a:lnTo>
                      <a:pt x="1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07" name="Freeform 75"/>
              <p:cNvSpPr>
                <a:spLocks/>
              </p:cNvSpPr>
              <p:nvPr/>
            </p:nvSpPr>
            <p:spPr bwMode="auto">
              <a:xfrm>
                <a:off x="1581" y="2739"/>
                <a:ext cx="115" cy="225"/>
              </a:xfrm>
              <a:custGeom>
                <a:avLst/>
                <a:gdLst>
                  <a:gd name="T0" fmla="*/ 24 w 115"/>
                  <a:gd name="T1" fmla="*/ 222 h 225"/>
                  <a:gd name="T2" fmla="*/ 115 w 115"/>
                  <a:gd name="T3" fmla="*/ 225 h 225"/>
                  <a:gd name="T4" fmla="*/ 96 w 115"/>
                  <a:gd name="T5" fmla="*/ 0 h 225"/>
                  <a:gd name="T6" fmla="*/ 0 w 115"/>
                  <a:gd name="T7" fmla="*/ 22 h 225"/>
                  <a:gd name="T8" fmla="*/ 24 w 115"/>
                  <a:gd name="T9" fmla="*/ 222 h 225"/>
                  <a:gd name="T10" fmla="*/ 0 60000 65536"/>
                  <a:gd name="T11" fmla="*/ 0 60000 65536"/>
                  <a:gd name="T12" fmla="*/ 0 60000 65536"/>
                  <a:gd name="T13" fmla="*/ 0 60000 65536"/>
                  <a:gd name="T14" fmla="*/ 0 60000 65536"/>
                  <a:gd name="T15" fmla="*/ 0 w 115"/>
                  <a:gd name="T16" fmla="*/ 0 h 225"/>
                  <a:gd name="T17" fmla="*/ 115 w 115"/>
                  <a:gd name="T18" fmla="*/ 225 h 225"/>
                </a:gdLst>
                <a:ahLst/>
                <a:cxnLst>
                  <a:cxn ang="T10">
                    <a:pos x="T0" y="T1"/>
                  </a:cxn>
                  <a:cxn ang="T11">
                    <a:pos x="T2" y="T3"/>
                  </a:cxn>
                  <a:cxn ang="T12">
                    <a:pos x="T4" y="T5"/>
                  </a:cxn>
                  <a:cxn ang="T13">
                    <a:pos x="T6" y="T7"/>
                  </a:cxn>
                  <a:cxn ang="T14">
                    <a:pos x="T8" y="T9"/>
                  </a:cxn>
                </a:cxnLst>
                <a:rect l="T15" t="T16" r="T17" b="T18"/>
                <a:pathLst>
                  <a:path w="115" h="225">
                    <a:moveTo>
                      <a:pt x="24" y="222"/>
                    </a:moveTo>
                    <a:lnTo>
                      <a:pt x="115" y="225"/>
                    </a:lnTo>
                    <a:lnTo>
                      <a:pt x="96" y="0"/>
                    </a:lnTo>
                    <a:lnTo>
                      <a:pt x="0" y="22"/>
                    </a:lnTo>
                    <a:lnTo>
                      <a:pt x="24" y="222"/>
                    </a:lnTo>
                    <a:close/>
                  </a:path>
                </a:pathLst>
              </a:custGeom>
              <a:solidFill>
                <a:srgbClr val="AA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08" name="Freeform 76"/>
              <p:cNvSpPr>
                <a:spLocks/>
              </p:cNvSpPr>
              <p:nvPr/>
            </p:nvSpPr>
            <p:spPr bwMode="auto">
              <a:xfrm>
                <a:off x="1589" y="2742"/>
                <a:ext cx="104" cy="225"/>
              </a:xfrm>
              <a:custGeom>
                <a:avLst/>
                <a:gdLst>
                  <a:gd name="T0" fmla="*/ 42 w 104"/>
                  <a:gd name="T1" fmla="*/ 99 h 225"/>
                  <a:gd name="T2" fmla="*/ 31 w 104"/>
                  <a:gd name="T3" fmla="*/ 0 h 225"/>
                  <a:gd name="T4" fmla="*/ 45 w 104"/>
                  <a:gd name="T5" fmla="*/ 1 h 225"/>
                  <a:gd name="T6" fmla="*/ 55 w 104"/>
                  <a:gd name="T7" fmla="*/ 100 h 225"/>
                  <a:gd name="T8" fmla="*/ 101 w 104"/>
                  <a:gd name="T9" fmla="*/ 103 h 225"/>
                  <a:gd name="T10" fmla="*/ 104 w 104"/>
                  <a:gd name="T11" fmla="*/ 118 h 225"/>
                  <a:gd name="T12" fmla="*/ 57 w 104"/>
                  <a:gd name="T13" fmla="*/ 115 h 225"/>
                  <a:gd name="T14" fmla="*/ 69 w 104"/>
                  <a:gd name="T15" fmla="*/ 225 h 225"/>
                  <a:gd name="T16" fmla="*/ 55 w 104"/>
                  <a:gd name="T17" fmla="*/ 224 h 225"/>
                  <a:gd name="T18" fmla="*/ 43 w 104"/>
                  <a:gd name="T19" fmla="*/ 114 h 225"/>
                  <a:gd name="T20" fmla="*/ 1 w 104"/>
                  <a:gd name="T21" fmla="*/ 111 h 225"/>
                  <a:gd name="T22" fmla="*/ 0 w 104"/>
                  <a:gd name="T23" fmla="*/ 96 h 225"/>
                  <a:gd name="T24" fmla="*/ 42 w 104"/>
                  <a:gd name="T25" fmla="*/ 99 h 2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225"/>
                  <a:gd name="T41" fmla="*/ 104 w 104"/>
                  <a:gd name="T42" fmla="*/ 225 h 2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225">
                    <a:moveTo>
                      <a:pt x="42" y="99"/>
                    </a:moveTo>
                    <a:lnTo>
                      <a:pt x="31" y="0"/>
                    </a:lnTo>
                    <a:lnTo>
                      <a:pt x="45" y="1"/>
                    </a:lnTo>
                    <a:lnTo>
                      <a:pt x="55" y="100"/>
                    </a:lnTo>
                    <a:lnTo>
                      <a:pt x="101" y="103"/>
                    </a:lnTo>
                    <a:lnTo>
                      <a:pt x="104" y="118"/>
                    </a:lnTo>
                    <a:lnTo>
                      <a:pt x="57" y="115"/>
                    </a:lnTo>
                    <a:lnTo>
                      <a:pt x="69" y="225"/>
                    </a:lnTo>
                    <a:lnTo>
                      <a:pt x="55" y="224"/>
                    </a:lnTo>
                    <a:lnTo>
                      <a:pt x="43" y="114"/>
                    </a:lnTo>
                    <a:lnTo>
                      <a:pt x="1" y="111"/>
                    </a:lnTo>
                    <a:lnTo>
                      <a:pt x="0" y="96"/>
                    </a:lnTo>
                    <a:lnTo>
                      <a:pt x="42"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1991" name="Text Box 90"/>
          <p:cNvSpPr txBox="1">
            <a:spLocks noChangeArrowheads="1"/>
          </p:cNvSpPr>
          <p:nvPr/>
        </p:nvSpPr>
        <p:spPr bwMode="auto">
          <a:xfrm>
            <a:off x="2603500" y="4849813"/>
            <a:ext cx="550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rPr>
              <a:t>BOP</a:t>
            </a:r>
          </a:p>
        </p:txBody>
      </p:sp>
      <p:grpSp>
        <p:nvGrpSpPr>
          <p:cNvPr id="41992" name="Group 91"/>
          <p:cNvGrpSpPr>
            <a:grpSpLocks/>
          </p:cNvGrpSpPr>
          <p:nvPr/>
        </p:nvGrpSpPr>
        <p:grpSpPr bwMode="auto">
          <a:xfrm>
            <a:off x="4446588" y="3556000"/>
            <a:ext cx="1133475" cy="1143000"/>
            <a:chOff x="2422" y="2558"/>
            <a:chExt cx="655" cy="738"/>
          </a:xfrm>
        </p:grpSpPr>
        <p:grpSp>
          <p:nvGrpSpPr>
            <p:cNvPr id="42062" name="Group 92"/>
            <p:cNvGrpSpPr>
              <a:grpSpLocks/>
            </p:cNvGrpSpPr>
            <p:nvPr/>
          </p:nvGrpSpPr>
          <p:grpSpPr bwMode="auto">
            <a:xfrm>
              <a:off x="2825" y="2924"/>
              <a:ext cx="238" cy="350"/>
              <a:chOff x="3700" y="2848"/>
              <a:chExt cx="238" cy="350"/>
            </a:xfrm>
          </p:grpSpPr>
          <p:sp>
            <p:nvSpPr>
              <p:cNvPr id="42067" name="AutoShape 93"/>
              <p:cNvSpPr>
                <a:spLocks noChangeArrowheads="1"/>
              </p:cNvSpPr>
              <p:nvPr/>
            </p:nvSpPr>
            <p:spPr bwMode="auto">
              <a:xfrm rot="16736225" flipH="1">
                <a:off x="3669" y="3056"/>
                <a:ext cx="221" cy="63"/>
              </a:xfrm>
              <a:prstGeom prst="parallelogram">
                <a:avLst>
                  <a:gd name="adj" fmla="val 87698"/>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42068" name="AutoShape 94"/>
              <p:cNvSpPr>
                <a:spLocks noChangeArrowheads="1"/>
              </p:cNvSpPr>
              <p:nvPr/>
            </p:nvSpPr>
            <p:spPr bwMode="auto">
              <a:xfrm rot="4863775">
                <a:off x="3732" y="3052"/>
                <a:ext cx="227" cy="59"/>
              </a:xfrm>
              <a:prstGeom prst="parallelogram">
                <a:avLst>
                  <a:gd name="adj" fmla="val 96186"/>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42069" name="AutoShape 95"/>
              <p:cNvSpPr>
                <a:spLocks noChangeArrowheads="1"/>
              </p:cNvSpPr>
              <p:nvPr/>
            </p:nvSpPr>
            <p:spPr bwMode="ltGray">
              <a:xfrm>
                <a:off x="3700" y="2848"/>
                <a:ext cx="238" cy="237"/>
              </a:xfrm>
              <a:prstGeom prst="star16">
                <a:avLst>
                  <a:gd name="adj" fmla="val 37500"/>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42070" name="Oval 96"/>
              <p:cNvSpPr>
                <a:spLocks noChangeArrowheads="1"/>
              </p:cNvSpPr>
              <p:nvPr/>
            </p:nvSpPr>
            <p:spPr bwMode="auto">
              <a:xfrm>
                <a:off x="3744" y="2892"/>
                <a:ext cx="145" cy="145"/>
              </a:xfrm>
              <a:prstGeom prst="ellipse">
                <a:avLst/>
              </a:prstGeom>
              <a:solidFill>
                <a:srgbClr val="DDDDDD"/>
              </a:solidFill>
              <a:ln w="28575" algn="ctr">
                <a:solidFill>
                  <a:srgbClr val="FFFF00"/>
                </a:solidFill>
                <a:round/>
                <a:headEnd/>
                <a:tailEnd/>
              </a:ln>
            </p:spPr>
            <p:txBody>
              <a:bodyPr wrap="none" lIns="0" tIns="0" rIns="0" bIns="0" anchor="ctr">
                <a:spAutoFit/>
              </a:bodyPr>
              <a:lstStyle/>
              <a:p>
                <a:endParaRPr lang="en-US"/>
              </a:p>
            </p:txBody>
          </p:sp>
        </p:grpSp>
        <p:sp>
          <p:nvSpPr>
            <p:cNvPr id="42063" name="AutoShape 97"/>
            <p:cNvSpPr>
              <a:spLocks noChangeArrowheads="1"/>
            </p:cNvSpPr>
            <p:nvPr/>
          </p:nvSpPr>
          <p:spPr bwMode="auto">
            <a:xfrm rot="-5400000">
              <a:off x="2381" y="2599"/>
              <a:ext cx="738" cy="65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2064" name="Freeform 98"/>
            <p:cNvSpPr>
              <a:spLocks/>
            </p:cNvSpPr>
            <p:nvPr/>
          </p:nvSpPr>
          <p:spPr bwMode="auto">
            <a:xfrm>
              <a:off x="2505" y="2594"/>
              <a:ext cx="161" cy="20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2065" name="Freeform 99"/>
            <p:cNvSpPr>
              <a:spLocks/>
            </p:cNvSpPr>
            <p:nvPr/>
          </p:nvSpPr>
          <p:spPr bwMode="auto">
            <a:xfrm>
              <a:off x="2505" y="2827"/>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2066" name="Freeform 100"/>
            <p:cNvSpPr>
              <a:spLocks/>
            </p:cNvSpPr>
            <p:nvPr/>
          </p:nvSpPr>
          <p:spPr bwMode="auto">
            <a:xfrm>
              <a:off x="2505" y="3060"/>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41993" name="Line 101"/>
          <p:cNvSpPr>
            <a:spLocks noChangeShapeType="1"/>
          </p:cNvSpPr>
          <p:nvPr/>
        </p:nvSpPr>
        <p:spPr bwMode="auto">
          <a:xfrm>
            <a:off x="2054225" y="4164013"/>
            <a:ext cx="515938"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994" name="Line 102"/>
          <p:cNvSpPr>
            <a:spLocks noChangeShapeType="1"/>
          </p:cNvSpPr>
          <p:nvPr/>
        </p:nvSpPr>
        <p:spPr bwMode="auto">
          <a:xfrm>
            <a:off x="3868738" y="4164013"/>
            <a:ext cx="515937"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995" name="Line 114"/>
          <p:cNvSpPr>
            <a:spLocks noChangeShapeType="1"/>
          </p:cNvSpPr>
          <p:nvPr/>
        </p:nvSpPr>
        <p:spPr bwMode="auto">
          <a:xfrm flipV="1">
            <a:off x="6859588" y="4164013"/>
            <a:ext cx="588962" cy="11112"/>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1996" name="Group 129"/>
          <p:cNvGrpSpPr>
            <a:grpSpLocks/>
          </p:cNvGrpSpPr>
          <p:nvPr/>
        </p:nvGrpSpPr>
        <p:grpSpPr bwMode="auto">
          <a:xfrm>
            <a:off x="7359650" y="127000"/>
            <a:ext cx="877888" cy="990600"/>
            <a:chOff x="1687" y="2053"/>
            <a:chExt cx="646" cy="729"/>
          </a:xfrm>
        </p:grpSpPr>
        <p:grpSp>
          <p:nvGrpSpPr>
            <p:cNvPr id="42049" name="Group 130"/>
            <p:cNvGrpSpPr>
              <a:grpSpLocks/>
            </p:cNvGrpSpPr>
            <p:nvPr/>
          </p:nvGrpSpPr>
          <p:grpSpPr bwMode="auto">
            <a:xfrm>
              <a:off x="1687" y="2053"/>
              <a:ext cx="646" cy="729"/>
              <a:chOff x="2422" y="2558"/>
              <a:chExt cx="655" cy="738"/>
            </a:xfrm>
          </p:grpSpPr>
          <p:grpSp>
            <p:nvGrpSpPr>
              <p:cNvPr id="42053" name="Group 131"/>
              <p:cNvGrpSpPr>
                <a:grpSpLocks/>
              </p:cNvGrpSpPr>
              <p:nvPr/>
            </p:nvGrpSpPr>
            <p:grpSpPr bwMode="auto">
              <a:xfrm>
                <a:off x="2825" y="2924"/>
                <a:ext cx="238" cy="350"/>
                <a:chOff x="3700" y="2848"/>
                <a:chExt cx="238" cy="350"/>
              </a:xfrm>
            </p:grpSpPr>
            <p:sp>
              <p:nvSpPr>
                <p:cNvPr id="42058" name="AutoShape 132"/>
                <p:cNvSpPr>
                  <a:spLocks noChangeArrowheads="1"/>
                </p:cNvSpPr>
                <p:nvPr/>
              </p:nvSpPr>
              <p:spPr bwMode="auto">
                <a:xfrm rot="16736225" flipH="1">
                  <a:off x="3669" y="3056"/>
                  <a:ext cx="221" cy="63"/>
                </a:xfrm>
                <a:prstGeom prst="parallelogram">
                  <a:avLst>
                    <a:gd name="adj" fmla="val 87698"/>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42059" name="AutoShape 133"/>
                <p:cNvSpPr>
                  <a:spLocks noChangeArrowheads="1"/>
                </p:cNvSpPr>
                <p:nvPr/>
              </p:nvSpPr>
              <p:spPr bwMode="auto">
                <a:xfrm rot="4863775">
                  <a:off x="3732" y="3052"/>
                  <a:ext cx="227" cy="59"/>
                </a:xfrm>
                <a:prstGeom prst="parallelogram">
                  <a:avLst>
                    <a:gd name="adj" fmla="val 96186"/>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42060" name="AutoShape 134"/>
                <p:cNvSpPr>
                  <a:spLocks noChangeArrowheads="1"/>
                </p:cNvSpPr>
                <p:nvPr/>
              </p:nvSpPr>
              <p:spPr bwMode="ltGray">
                <a:xfrm>
                  <a:off x="3700" y="2848"/>
                  <a:ext cx="238" cy="237"/>
                </a:xfrm>
                <a:prstGeom prst="star16">
                  <a:avLst>
                    <a:gd name="adj" fmla="val 37500"/>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42061" name="Oval 135"/>
                <p:cNvSpPr>
                  <a:spLocks noChangeArrowheads="1"/>
                </p:cNvSpPr>
                <p:nvPr/>
              </p:nvSpPr>
              <p:spPr bwMode="auto">
                <a:xfrm>
                  <a:off x="3744" y="2892"/>
                  <a:ext cx="145" cy="145"/>
                </a:xfrm>
                <a:prstGeom prst="ellipse">
                  <a:avLst/>
                </a:prstGeom>
                <a:solidFill>
                  <a:srgbClr val="DDDDDD"/>
                </a:solidFill>
                <a:ln w="28575" algn="ctr">
                  <a:solidFill>
                    <a:srgbClr val="FFFF00"/>
                  </a:solidFill>
                  <a:round/>
                  <a:headEnd/>
                  <a:tailEnd/>
                </a:ln>
              </p:spPr>
              <p:txBody>
                <a:bodyPr lIns="0" tIns="0" rIns="0" bIns="0" anchor="ctr">
                  <a:spAutoFit/>
                </a:bodyPr>
                <a:lstStyle/>
                <a:p>
                  <a:endParaRPr lang="en-US"/>
                </a:p>
              </p:txBody>
            </p:sp>
          </p:grpSp>
          <p:sp>
            <p:nvSpPr>
              <p:cNvPr id="42054" name="AutoShape 136"/>
              <p:cNvSpPr>
                <a:spLocks noChangeArrowheads="1"/>
              </p:cNvSpPr>
              <p:nvPr/>
            </p:nvSpPr>
            <p:spPr bwMode="auto">
              <a:xfrm rot="-5400000">
                <a:off x="2381" y="2599"/>
                <a:ext cx="738" cy="65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2055" name="Freeform 137"/>
              <p:cNvSpPr>
                <a:spLocks/>
              </p:cNvSpPr>
              <p:nvPr/>
            </p:nvSpPr>
            <p:spPr bwMode="auto">
              <a:xfrm>
                <a:off x="2505" y="2594"/>
                <a:ext cx="161" cy="20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2056" name="Freeform 138"/>
              <p:cNvSpPr>
                <a:spLocks/>
              </p:cNvSpPr>
              <p:nvPr/>
            </p:nvSpPr>
            <p:spPr bwMode="auto">
              <a:xfrm>
                <a:off x="2505" y="2827"/>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2057" name="Freeform 139"/>
              <p:cNvSpPr>
                <a:spLocks/>
              </p:cNvSpPr>
              <p:nvPr/>
            </p:nvSpPr>
            <p:spPr bwMode="auto">
              <a:xfrm>
                <a:off x="2505" y="3060"/>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42050" name="Freeform 140"/>
            <p:cNvSpPr>
              <a:spLocks/>
            </p:cNvSpPr>
            <p:nvPr/>
          </p:nvSpPr>
          <p:spPr bwMode="auto">
            <a:xfrm>
              <a:off x="1883" y="2117"/>
              <a:ext cx="179" cy="148"/>
            </a:xfrm>
            <a:custGeom>
              <a:avLst/>
              <a:gdLst>
                <a:gd name="T0" fmla="*/ 0 w 512"/>
                <a:gd name="T1" fmla="*/ 0 h 495"/>
                <a:gd name="T2" fmla="*/ 0 w 512"/>
                <a:gd name="T3" fmla="*/ 0 h 495"/>
                <a:gd name="T4" fmla="*/ 0 w 512"/>
                <a:gd name="T5" fmla="*/ 0 h 495"/>
                <a:gd name="T6" fmla="*/ 0 w 512"/>
                <a:gd name="T7" fmla="*/ 0 h 495"/>
                <a:gd name="T8" fmla="*/ 0 w 512"/>
                <a:gd name="T9" fmla="*/ 0 h 495"/>
                <a:gd name="T10" fmla="*/ 0 w 512"/>
                <a:gd name="T11" fmla="*/ 0 h 495"/>
                <a:gd name="T12" fmla="*/ 0 w 512"/>
                <a:gd name="T13" fmla="*/ 0 h 495"/>
                <a:gd name="T14" fmla="*/ 0 w 512"/>
                <a:gd name="T15" fmla="*/ 0 h 495"/>
                <a:gd name="T16" fmla="*/ 0 60000 65536"/>
                <a:gd name="T17" fmla="*/ 0 60000 65536"/>
                <a:gd name="T18" fmla="*/ 0 60000 65536"/>
                <a:gd name="T19" fmla="*/ 0 60000 65536"/>
                <a:gd name="T20" fmla="*/ 0 60000 65536"/>
                <a:gd name="T21" fmla="*/ 0 60000 65536"/>
                <a:gd name="T22" fmla="*/ 0 60000 65536"/>
                <a:gd name="T23" fmla="*/ 0 60000 65536"/>
                <a:gd name="T24" fmla="*/ 0 w 512"/>
                <a:gd name="T25" fmla="*/ 0 h 495"/>
                <a:gd name="T26" fmla="*/ 512 w 512"/>
                <a:gd name="T27" fmla="*/ 495 h 4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2" h="495">
                  <a:moveTo>
                    <a:pt x="0" y="146"/>
                  </a:moveTo>
                  <a:lnTo>
                    <a:pt x="130" y="495"/>
                  </a:lnTo>
                  <a:lnTo>
                    <a:pt x="252" y="495"/>
                  </a:lnTo>
                  <a:lnTo>
                    <a:pt x="512" y="0"/>
                  </a:lnTo>
                  <a:lnTo>
                    <a:pt x="301" y="0"/>
                  </a:lnTo>
                  <a:lnTo>
                    <a:pt x="211" y="324"/>
                  </a:lnTo>
                  <a:lnTo>
                    <a:pt x="171" y="138"/>
                  </a:lnTo>
                  <a:lnTo>
                    <a:pt x="0" y="146"/>
                  </a:lnTo>
                  <a:close/>
                </a:path>
              </a:pathLst>
            </a:custGeom>
            <a:solidFill>
              <a:srgbClr val="00FF00"/>
            </a:solidFill>
            <a:ln w="12700">
              <a:solidFill>
                <a:schemeClr val="bg1"/>
              </a:solidFill>
              <a:round/>
              <a:headEnd/>
              <a:tailEnd/>
            </a:ln>
          </p:spPr>
          <p:txBody>
            <a:bodyPr lIns="0" tIns="0" rIns="0" bIns="0" anchor="ctr">
              <a:spAutoFit/>
            </a:bodyPr>
            <a:lstStyle/>
            <a:p>
              <a:endParaRPr lang="en-US"/>
            </a:p>
          </p:txBody>
        </p:sp>
        <p:sp>
          <p:nvSpPr>
            <p:cNvPr id="42051" name="Freeform 141"/>
            <p:cNvSpPr>
              <a:spLocks/>
            </p:cNvSpPr>
            <p:nvPr/>
          </p:nvSpPr>
          <p:spPr bwMode="auto">
            <a:xfrm>
              <a:off x="1890" y="2353"/>
              <a:ext cx="179" cy="148"/>
            </a:xfrm>
            <a:custGeom>
              <a:avLst/>
              <a:gdLst>
                <a:gd name="T0" fmla="*/ 0 w 512"/>
                <a:gd name="T1" fmla="*/ 0 h 495"/>
                <a:gd name="T2" fmla="*/ 0 w 512"/>
                <a:gd name="T3" fmla="*/ 0 h 495"/>
                <a:gd name="T4" fmla="*/ 0 w 512"/>
                <a:gd name="T5" fmla="*/ 0 h 495"/>
                <a:gd name="T6" fmla="*/ 0 w 512"/>
                <a:gd name="T7" fmla="*/ 0 h 495"/>
                <a:gd name="T8" fmla="*/ 0 w 512"/>
                <a:gd name="T9" fmla="*/ 0 h 495"/>
                <a:gd name="T10" fmla="*/ 0 w 512"/>
                <a:gd name="T11" fmla="*/ 0 h 495"/>
                <a:gd name="T12" fmla="*/ 0 w 512"/>
                <a:gd name="T13" fmla="*/ 0 h 495"/>
                <a:gd name="T14" fmla="*/ 0 w 512"/>
                <a:gd name="T15" fmla="*/ 0 h 495"/>
                <a:gd name="T16" fmla="*/ 0 60000 65536"/>
                <a:gd name="T17" fmla="*/ 0 60000 65536"/>
                <a:gd name="T18" fmla="*/ 0 60000 65536"/>
                <a:gd name="T19" fmla="*/ 0 60000 65536"/>
                <a:gd name="T20" fmla="*/ 0 60000 65536"/>
                <a:gd name="T21" fmla="*/ 0 60000 65536"/>
                <a:gd name="T22" fmla="*/ 0 60000 65536"/>
                <a:gd name="T23" fmla="*/ 0 60000 65536"/>
                <a:gd name="T24" fmla="*/ 0 w 512"/>
                <a:gd name="T25" fmla="*/ 0 h 495"/>
                <a:gd name="T26" fmla="*/ 512 w 512"/>
                <a:gd name="T27" fmla="*/ 495 h 4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2" h="495">
                  <a:moveTo>
                    <a:pt x="0" y="146"/>
                  </a:moveTo>
                  <a:lnTo>
                    <a:pt x="130" y="495"/>
                  </a:lnTo>
                  <a:lnTo>
                    <a:pt x="252" y="495"/>
                  </a:lnTo>
                  <a:lnTo>
                    <a:pt x="512" y="0"/>
                  </a:lnTo>
                  <a:lnTo>
                    <a:pt x="301" y="0"/>
                  </a:lnTo>
                  <a:lnTo>
                    <a:pt x="211" y="324"/>
                  </a:lnTo>
                  <a:lnTo>
                    <a:pt x="171" y="138"/>
                  </a:lnTo>
                  <a:lnTo>
                    <a:pt x="0" y="146"/>
                  </a:lnTo>
                  <a:close/>
                </a:path>
              </a:pathLst>
            </a:custGeom>
            <a:solidFill>
              <a:srgbClr val="00FF00"/>
            </a:solidFill>
            <a:ln w="12700">
              <a:solidFill>
                <a:schemeClr val="bg1"/>
              </a:solidFill>
              <a:round/>
              <a:headEnd/>
              <a:tailEnd/>
            </a:ln>
          </p:spPr>
          <p:txBody>
            <a:bodyPr lIns="0" tIns="0" rIns="0" bIns="0" anchor="ctr">
              <a:spAutoFit/>
            </a:bodyPr>
            <a:lstStyle/>
            <a:p>
              <a:endParaRPr lang="en-US"/>
            </a:p>
          </p:txBody>
        </p:sp>
        <p:sp>
          <p:nvSpPr>
            <p:cNvPr id="42052" name="Freeform 142"/>
            <p:cNvSpPr>
              <a:spLocks/>
            </p:cNvSpPr>
            <p:nvPr/>
          </p:nvSpPr>
          <p:spPr bwMode="auto">
            <a:xfrm>
              <a:off x="1770" y="2565"/>
              <a:ext cx="161" cy="166"/>
            </a:xfrm>
            <a:custGeom>
              <a:avLst/>
              <a:gdLst>
                <a:gd name="T0" fmla="*/ 0 w 876"/>
                <a:gd name="T1" fmla="*/ 0 h 898"/>
                <a:gd name="T2" fmla="*/ 0 w 876"/>
                <a:gd name="T3" fmla="*/ 0 h 898"/>
                <a:gd name="T4" fmla="*/ 0 w 876"/>
                <a:gd name="T5" fmla="*/ 0 h 898"/>
                <a:gd name="T6" fmla="*/ 0 w 876"/>
                <a:gd name="T7" fmla="*/ 0 h 898"/>
                <a:gd name="T8" fmla="*/ 0 w 876"/>
                <a:gd name="T9" fmla="*/ 0 h 898"/>
                <a:gd name="T10" fmla="*/ 0 w 876"/>
                <a:gd name="T11" fmla="*/ 0 h 898"/>
                <a:gd name="T12" fmla="*/ 0 w 876"/>
                <a:gd name="T13" fmla="*/ 0 h 898"/>
                <a:gd name="T14" fmla="*/ 0 w 876"/>
                <a:gd name="T15" fmla="*/ 0 h 898"/>
                <a:gd name="T16" fmla="*/ 0 w 876"/>
                <a:gd name="T17" fmla="*/ 0 h 898"/>
                <a:gd name="T18" fmla="*/ 0 w 876"/>
                <a:gd name="T19" fmla="*/ 0 h 898"/>
                <a:gd name="T20" fmla="*/ 0 w 876"/>
                <a:gd name="T21" fmla="*/ 0 h 898"/>
                <a:gd name="T22" fmla="*/ 0 w 876"/>
                <a:gd name="T23" fmla="*/ 0 h 898"/>
                <a:gd name="T24" fmla="*/ 0 w 876"/>
                <a:gd name="T25" fmla="*/ 0 h 8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76"/>
                <a:gd name="T40" fmla="*/ 0 h 898"/>
                <a:gd name="T41" fmla="*/ 876 w 876"/>
                <a:gd name="T42" fmla="*/ 898 h 8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76" h="898">
                  <a:moveTo>
                    <a:pt x="436" y="286"/>
                  </a:moveTo>
                  <a:lnTo>
                    <a:pt x="706" y="8"/>
                  </a:lnTo>
                  <a:lnTo>
                    <a:pt x="868" y="162"/>
                  </a:lnTo>
                  <a:lnTo>
                    <a:pt x="592" y="450"/>
                  </a:lnTo>
                  <a:lnTo>
                    <a:pt x="876" y="740"/>
                  </a:lnTo>
                  <a:lnTo>
                    <a:pt x="706" y="898"/>
                  </a:lnTo>
                  <a:lnTo>
                    <a:pt x="434" y="616"/>
                  </a:lnTo>
                  <a:lnTo>
                    <a:pt x="162" y="896"/>
                  </a:lnTo>
                  <a:lnTo>
                    <a:pt x="0" y="736"/>
                  </a:lnTo>
                  <a:lnTo>
                    <a:pt x="278" y="448"/>
                  </a:lnTo>
                  <a:lnTo>
                    <a:pt x="2" y="164"/>
                  </a:lnTo>
                  <a:lnTo>
                    <a:pt x="172" y="0"/>
                  </a:lnTo>
                  <a:lnTo>
                    <a:pt x="436" y="286"/>
                  </a:lnTo>
                  <a:close/>
                </a:path>
              </a:pathLst>
            </a:custGeom>
            <a:solidFill>
              <a:srgbClr val="FF0000"/>
            </a:solidFill>
            <a:ln w="19050">
              <a:solidFill>
                <a:schemeClr val="bg1"/>
              </a:solidFill>
              <a:round/>
              <a:headEnd/>
              <a:tailEnd/>
            </a:ln>
          </p:spPr>
          <p:txBody>
            <a:bodyPr lIns="0" tIns="0" rIns="0" bIns="0" anchor="ctr">
              <a:spAutoFit/>
            </a:bodyPr>
            <a:lstStyle/>
            <a:p>
              <a:endParaRPr lang="en-US"/>
            </a:p>
          </p:txBody>
        </p:sp>
      </p:grpSp>
      <p:sp>
        <p:nvSpPr>
          <p:cNvPr id="41997" name="Line 154"/>
          <p:cNvSpPr>
            <a:spLocks noChangeShapeType="1"/>
          </p:cNvSpPr>
          <p:nvPr/>
        </p:nvSpPr>
        <p:spPr bwMode="auto">
          <a:xfrm>
            <a:off x="5648325" y="4164013"/>
            <a:ext cx="515938"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998" name="Text Box 155"/>
          <p:cNvSpPr txBox="1">
            <a:spLocks noChangeArrowheads="1"/>
          </p:cNvSpPr>
          <p:nvPr/>
        </p:nvSpPr>
        <p:spPr bwMode="auto">
          <a:xfrm>
            <a:off x="893763" y="4849813"/>
            <a:ext cx="831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rPr>
              <a:t>Carrier</a:t>
            </a:r>
          </a:p>
        </p:txBody>
      </p:sp>
      <p:sp>
        <p:nvSpPr>
          <p:cNvPr id="41999" name="Text Box 156"/>
          <p:cNvSpPr txBox="1">
            <a:spLocks noChangeArrowheads="1"/>
          </p:cNvSpPr>
          <p:nvPr/>
        </p:nvSpPr>
        <p:spPr bwMode="auto">
          <a:xfrm>
            <a:off x="4527550" y="4849813"/>
            <a:ext cx="969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rPr>
              <a:t>Product</a:t>
            </a:r>
          </a:p>
        </p:txBody>
      </p:sp>
      <p:sp>
        <p:nvSpPr>
          <p:cNvPr id="42000" name="Text Box 158"/>
          <p:cNvSpPr txBox="1">
            <a:spLocks noChangeArrowheads="1"/>
          </p:cNvSpPr>
          <p:nvPr/>
        </p:nvSpPr>
        <p:spPr bwMode="auto">
          <a:xfrm>
            <a:off x="7889875" y="4849813"/>
            <a:ext cx="747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rPr>
              <a:t>Policy</a:t>
            </a:r>
          </a:p>
        </p:txBody>
      </p:sp>
      <p:sp>
        <p:nvSpPr>
          <p:cNvPr id="42001" name="Text Box 187"/>
          <p:cNvSpPr txBox="1">
            <a:spLocks noChangeArrowheads="1"/>
          </p:cNvSpPr>
          <p:nvPr/>
        </p:nvSpPr>
        <p:spPr bwMode="auto">
          <a:xfrm>
            <a:off x="5962650" y="5349875"/>
            <a:ext cx="1317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rPr>
              <a:t>Set of Offerings</a:t>
            </a:r>
          </a:p>
        </p:txBody>
      </p:sp>
      <p:grpSp>
        <p:nvGrpSpPr>
          <p:cNvPr id="42002" name="Group 195"/>
          <p:cNvGrpSpPr>
            <a:grpSpLocks/>
          </p:cNvGrpSpPr>
          <p:nvPr/>
        </p:nvGrpSpPr>
        <p:grpSpPr bwMode="auto">
          <a:xfrm>
            <a:off x="6223000" y="2735263"/>
            <a:ext cx="827088" cy="730250"/>
            <a:chOff x="3920" y="1723"/>
            <a:chExt cx="521" cy="460"/>
          </a:xfrm>
        </p:grpSpPr>
        <p:grpSp>
          <p:nvGrpSpPr>
            <p:cNvPr id="42034" name="Group 115"/>
            <p:cNvGrpSpPr>
              <a:grpSpLocks/>
            </p:cNvGrpSpPr>
            <p:nvPr/>
          </p:nvGrpSpPr>
          <p:grpSpPr bwMode="auto">
            <a:xfrm>
              <a:off x="3920" y="1723"/>
              <a:ext cx="408" cy="460"/>
              <a:chOff x="1687" y="2053"/>
              <a:chExt cx="646" cy="729"/>
            </a:xfrm>
          </p:grpSpPr>
          <p:grpSp>
            <p:nvGrpSpPr>
              <p:cNvPr id="42036" name="Group 116"/>
              <p:cNvGrpSpPr>
                <a:grpSpLocks/>
              </p:cNvGrpSpPr>
              <p:nvPr/>
            </p:nvGrpSpPr>
            <p:grpSpPr bwMode="auto">
              <a:xfrm>
                <a:off x="1687" y="2053"/>
                <a:ext cx="646" cy="729"/>
                <a:chOff x="2422" y="2558"/>
                <a:chExt cx="655" cy="738"/>
              </a:xfrm>
            </p:grpSpPr>
            <p:grpSp>
              <p:nvGrpSpPr>
                <p:cNvPr id="42040" name="Group 117"/>
                <p:cNvGrpSpPr>
                  <a:grpSpLocks/>
                </p:cNvGrpSpPr>
                <p:nvPr/>
              </p:nvGrpSpPr>
              <p:grpSpPr bwMode="auto">
                <a:xfrm>
                  <a:off x="2825" y="2924"/>
                  <a:ext cx="238" cy="350"/>
                  <a:chOff x="3700" y="2848"/>
                  <a:chExt cx="238" cy="350"/>
                </a:xfrm>
              </p:grpSpPr>
              <p:sp>
                <p:nvSpPr>
                  <p:cNvPr id="42045" name="AutoShape 118"/>
                  <p:cNvSpPr>
                    <a:spLocks noChangeArrowheads="1"/>
                  </p:cNvSpPr>
                  <p:nvPr/>
                </p:nvSpPr>
                <p:spPr bwMode="auto">
                  <a:xfrm rot="16736225" flipH="1">
                    <a:off x="3669" y="3056"/>
                    <a:ext cx="221" cy="63"/>
                  </a:xfrm>
                  <a:prstGeom prst="parallelogram">
                    <a:avLst>
                      <a:gd name="adj" fmla="val 87698"/>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42046" name="AutoShape 119"/>
                  <p:cNvSpPr>
                    <a:spLocks noChangeArrowheads="1"/>
                  </p:cNvSpPr>
                  <p:nvPr/>
                </p:nvSpPr>
                <p:spPr bwMode="auto">
                  <a:xfrm rot="4863775">
                    <a:off x="3732" y="3052"/>
                    <a:ext cx="227" cy="59"/>
                  </a:xfrm>
                  <a:prstGeom prst="parallelogram">
                    <a:avLst>
                      <a:gd name="adj" fmla="val 96186"/>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42047" name="AutoShape 120"/>
                  <p:cNvSpPr>
                    <a:spLocks noChangeArrowheads="1"/>
                  </p:cNvSpPr>
                  <p:nvPr/>
                </p:nvSpPr>
                <p:spPr bwMode="ltGray">
                  <a:xfrm>
                    <a:off x="3700" y="2848"/>
                    <a:ext cx="238" cy="237"/>
                  </a:xfrm>
                  <a:prstGeom prst="star16">
                    <a:avLst>
                      <a:gd name="adj" fmla="val 37500"/>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42048" name="Oval 121"/>
                  <p:cNvSpPr>
                    <a:spLocks noChangeArrowheads="1"/>
                  </p:cNvSpPr>
                  <p:nvPr/>
                </p:nvSpPr>
                <p:spPr bwMode="auto">
                  <a:xfrm>
                    <a:off x="3744" y="2892"/>
                    <a:ext cx="145" cy="145"/>
                  </a:xfrm>
                  <a:prstGeom prst="ellipse">
                    <a:avLst/>
                  </a:prstGeom>
                  <a:solidFill>
                    <a:srgbClr val="DDDDDD"/>
                  </a:solidFill>
                  <a:ln w="28575" algn="ctr">
                    <a:solidFill>
                      <a:srgbClr val="FFFF00"/>
                    </a:solidFill>
                    <a:round/>
                    <a:headEnd/>
                    <a:tailEnd/>
                  </a:ln>
                </p:spPr>
                <p:txBody>
                  <a:bodyPr lIns="0" tIns="0" rIns="0" bIns="0" anchor="ctr">
                    <a:spAutoFit/>
                  </a:bodyPr>
                  <a:lstStyle/>
                  <a:p>
                    <a:endParaRPr lang="en-US"/>
                  </a:p>
                </p:txBody>
              </p:sp>
            </p:grpSp>
            <p:sp>
              <p:nvSpPr>
                <p:cNvPr id="42041" name="AutoShape 122"/>
                <p:cNvSpPr>
                  <a:spLocks noChangeArrowheads="1"/>
                </p:cNvSpPr>
                <p:nvPr/>
              </p:nvSpPr>
              <p:spPr bwMode="auto">
                <a:xfrm rot="-5400000">
                  <a:off x="2381" y="2599"/>
                  <a:ext cx="738" cy="65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2042" name="Freeform 123"/>
                <p:cNvSpPr>
                  <a:spLocks/>
                </p:cNvSpPr>
                <p:nvPr/>
              </p:nvSpPr>
              <p:spPr bwMode="auto">
                <a:xfrm>
                  <a:off x="2505" y="2594"/>
                  <a:ext cx="161" cy="20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2043" name="Freeform 124"/>
                <p:cNvSpPr>
                  <a:spLocks/>
                </p:cNvSpPr>
                <p:nvPr/>
              </p:nvSpPr>
              <p:spPr bwMode="auto">
                <a:xfrm>
                  <a:off x="2505" y="2827"/>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2044" name="Freeform 125"/>
                <p:cNvSpPr>
                  <a:spLocks/>
                </p:cNvSpPr>
                <p:nvPr/>
              </p:nvSpPr>
              <p:spPr bwMode="auto">
                <a:xfrm>
                  <a:off x="2505" y="3060"/>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42037" name="Freeform 126"/>
              <p:cNvSpPr>
                <a:spLocks/>
              </p:cNvSpPr>
              <p:nvPr/>
            </p:nvSpPr>
            <p:spPr bwMode="auto">
              <a:xfrm>
                <a:off x="1883" y="2117"/>
                <a:ext cx="179" cy="148"/>
              </a:xfrm>
              <a:custGeom>
                <a:avLst/>
                <a:gdLst>
                  <a:gd name="T0" fmla="*/ 0 w 512"/>
                  <a:gd name="T1" fmla="*/ 0 h 495"/>
                  <a:gd name="T2" fmla="*/ 0 w 512"/>
                  <a:gd name="T3" fmla="*/ 0 h 495"/>
                  <a:gd name="T4" fmla="*/ 0 w 512"/>
                  <a:gd name="T5" fmla="*/ 0 h 495"/>
                  <a:gd name="T6" fmla="*/ 0 w 512"/>
                  <a:gd name="T7" fmla="*/ 0 h 495"/>
                  <a:gd name="T8" fmla="*/ 0 w 512"/>
                  <a:gd name="T9" fmla="*/ 0 h 495"/>
                  <a:gd name="T10" fmla="*/ 0 w 512"/>
                  <a:gd name="T11" fmla="*/ 0 h 495"/>
                  <a:gd name="T12" fmla="*/ 0 w 512"/>
                  <a:gd name="T13" fmla="*/ 0 h 495"/>
                  <a:gd name="T14" fmla="*/ 0 w 512"/>
                  <a:gd name="T15" fmla="*/ 0 h 495"/>
                  <a:gd name="T16" fmla="*/ 0 60000 65536"/>
                  <a:gd name="T17" fmla="*/ 0 60000 65536"/>
                  <a:gd name="T18" fmla="*/ 0 60000 65536"/>
                  <a:gd name="T19" fmla="*/ 0 60000 65536"/>
                  <a:gd name="T20" fmla="*/ 0 60000 65536"/>
                  <a:gd name="T21" fmla="*/ 0 60000 65536"/>
                  <a:gd name="T22" fmla="*/ 0 60000 65536"/>
                  <a:gd name="T23" fmla="*/ 0 60000 65536"/>
                  <a:gd name="T24" fmla="*/ 0 w 512"/>
                  <a:gd name="T25" fmla="*/ 0 h 495"/>
                  <a:gd name="T26" fmla="*/ 512 w 512"/>
                  <a:gd name="T27" fmla="*/ 495 h 4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2" h="495">
                    <a:moveTo>
                      <a:pt x="0" y="146"/>
                    </a:moveTo>
                    <a:lnTo>
                      <a:pt x="130" y="495"/>
                    </a:lnTo>
                    <a:lnTo>
                      <a:pt x="252" y="495"/>
                    </a:lnTo>
                    <a:lnTo>
                      <a:pt x="512" y="0"/>
                    </a:lnTo>
                    <a:lnTo>
                      <a:pt x="301" y="0"/>
                    </a:lnTo>
                    <a:lnTo>
                      <a:pt x="211" y="324"/>
                    </a:lnTo>
                    <a:lnTo>
                      <a:pt x="171" y="138"/>
                    </a:lnTo>
                    <a:lnTo>
                      <a:pt x="0" y="146"/>
                    </a:lnTo>
                    <a:close/>
                  </a:path>
                </a:pathLst>
              </a:custGeom>
              <a:solidFill>
                <a:srgbClr val="00FF00"/>
              </a:solidFill>
              <a:ln w="12700">
                <a:solidFill>
                  <a:schemeClr val="bg1"/>
                </a:solidFill>
                <a:round/>
                <a:headEnd/>
                <a:tailEnd/>
              </a:ln>
            </p:spPr>
            <p:txBody>
              <a:bodyPr lIns="0" tIns="0" rIns="0" bIns="0" anchor="ctr">
                <a:spAutoFit/>
              </a:bodyPr>
              <a:lstStyle/>
              <a:p>
                <a:endParaRPr lang="en-US"/>
              </a:p>
            </p:txBody>
          </p:sp>
          <p:sp>
            <p:nvSpPr>
              <p:cNvPr id="42038" name="Freeform 127"/>
              <p:cNvSpPr>
                <a:spLocks/>
              </p:cNvSpPr>
              <p:nvPr/>
            </p:nvSpPr>
            <p:spPr bwMode="auto">
              <a:xfrm>
                <a:off x="1890" y="2353"/>
                <a:ext cx="179" cy="148"/>
              </a:xfrm>
              <a:custGeom>
                <a:avLst/>
                <a:gdLst>
                  <a:gd name="T0" fmla="*/ 0 w 512"/>
                  <a:gd name="T1" fmla="*/ 0 h 495"/>
                  <a:gd name="T2" fmla="*/ 0 w 512"/>
                  <a:gd name="T3" fmla="*/ 0 h 495"/>
                  <a:gd name="T4" fmla="*/ 0 w 512"/>
                  <a:gd name="T5" fmla="*/ 0 h 495"/>
                  <a:gd name="T6" fmla="*/ 0 w 512"/>
                  <a:gd name="T7" fmla="*/ 0 h 495"/>
                  <a:gd name="T8" fmla="*/ 0 w 512"/>
                  <a:gd name="T9" fmla="*/ 0 h 495"/>
                  <a:gd name="T10" fmla="*/ 0 w 512"/>
                  <a:gd name="T11" fmla="*/ 0 h 495"/>
                  <a:gd name="T12" fmla="*/ 0 w 512"/>
                  <a:gd name="T13" fmla="*/ 0 h 495"/>
                  <a:gd name="T14" fmla="*/ 0 w 512"/>
                  <a:gd name="T15" fmla="*/ 0 h 495"/>
                  <a:gd name="T16" fmla="*/ 0 60000 65536"/>
                  <a:gd name="T17" fmla="*/ 0 60000 65536"/>
                  <a:gd name="T18" fmla="*/ 0 60000 65536"/>
                  <a:gd name="T19" fmla="*/ 0 60000 65536"/>
                  <a:gd name="T20" fmla="*/ 0 60000 65536"/>
                  <a:gd name="T21" fmla="*/ 0 60000 65536"/>
                  <a:gd name="T22" fmla="*/ 0 60000 65536"/>
                  <a:gd name="T23" fmla="*/ 0 60000 65536"/>
                  <a:gd name="T24" fmla="*/ 0 w 512"/>
                  <a:gd name="T25" fmla="*/ 0 h 495"/>
                  <a:gd name="T26" fmla="*/ 512 w 512"/>
                  <a:gd name="T27" fmla="*/ 495 h 4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2" h="495">
                    <a:moveTo>
                      <a:pt x="0" y="146"/>
                    </a:moveTo>
                    <a:lnTo>
                      <a:pt x="130" y="495"/>
                    </a:lnTo>
                    <a:lnTo>
                      <a:pt x="252" y="495"/>
                    </a:lnTo>
                    <a:lnTo>
                      <a:pt x="512" y="0"/>
                    </a:lnTo>
                    <a:lnTo>
                      <a:pt x="301" y="0"/>
                    </a:lnTo>
                    <a:lnTo>
                      <a:pt x="211" y="324"/>
                    </a:lnTo>
                    <a:lnTo>
                      <a:pt x="171" y="138"/>
                    </a:lnTo>
                    <a:lnTo>
                      <a:pt x="0" y="146"/>
                    </a:lnTo>
                    <a:close/>
                  </a:path>
                </a:pathLst>
              </a:custGeom>
              <a:solidFill>
                <a:srgbClr val="00FF00"/>
              </a:solidFill>
              <a:ln w="12700">
                <a:solidFill>
                  <a:schemeClr val="bg1"/>
                </a:solidFill>
                <a:round/>
                <a:headEnd/>
                <a:tailEnd/>
              </a:ln>
            </p:spPr>
            <p:txBody>
              <a:bodyPr lIns="0" tIns="0" rIns="0" bIns="0" anchor="ctr">
                <a:spAutoFit/>
              </a:bodyPr>
              <a:lstStyle/>
              <a:p>
                <a:endParaRPr lang="en-US"/>
              </a:p>
            </p:txBody>
          </p:sp>
          <p:sp>
            <p:nvSpPr>
              <p:cNvPr id="42039" name="Freeform 128"/>
              <p:cNvSpPr>
                <a:spLocks/>
              </p:cNvSpPr>
              <p:nvPr/>
            </p:nvSpPr>
            <p:spPr bwMode="auto">
              <a:xfrm>
                <a:off x="1770" y="2565"/>
                <a:ext cx="161" cy="166"/>
              </a:xfrm>
              <a:custGeom>
                <a:avLst/>
                <a:gdLst>
                  <a:gd name="T0" fmla="*/ 0 w 876"/>
                  <a:gd name="T1" fmla="*/ 0 h 898"/>
                  <a:gd name="T2" fmla="*/ 0 w 876"/>
                  <a:gd name="T3" fmla="*/ 0 h 898"/>
                  <a:gd name="T4" fmla="*/ 0 w 876"/>
                  <a:gd name="T5" fmla="*/ 0 h 898"/>
                  <a:gd name="T6" fmla="*/ 0 w 876"/>
                  <a:gd name="T7" fmla="*/ 0 h 898"/>
                  <a:gd name="T8" fmla="*/ 0 w 876"/>
                  <a:gd name="T9" fmla="*/ 0 h 898"/>
                  <a:gd name="T10" fmla="*/ 0 w 876"/>
                  <a:gd name="T11" fmla="*/ 0 h 898"/>
                  <a:gd name="T12" fmla="*/ 0 w 876"/>
                  <a:gd name="T13" fmla="*/ 0 h 898"/>
                  <a:gd name="T14" fmla="*/ 0 w 876"/>
                  <a:gd name="T15" fmla="*/ 0 h 898"/>
                  <a:gd name="T16" fmla="*/ 0 w 876"/>
                  <a:gd name="T17" fmla="*/ 0 h 898"/>
                  <a:gd name="T18" fmla="*/ 0 w 876"/>
                  <a:gd name="T19" fmla="*/ 0 h 898"/>
                  <a:gd name="T20" fmla="*/ 0 w 876"/>
                  <a:gd name="T21" fmla="*/ 0 h 898"/>
                  <a:gd name="T22" fmla="*/ 0 w 876"/>
                  <a:gd name="T23" fmla="*/ 0 h 898"/>
                  <a:gd name="T24" fmla="*/ 0 w 876"/>
                  <a:gd name="T25" fmla="*/ 0 h 8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76"/>
                  <a:gd name="T40" fmla="*/ 0 h 898"/>
                  <a:gd name="T41" fmla="*/ 876 w 876"/>
                  <a:gd name="T42" fmla="*/ 898 h 8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76" h="898">
                    <a:moveTo>
                      <a:pt x="436" y="286"/>
                    </a:moveTo>
                    <a:lnTo>
                      <a:pt x="706" y="8"/>
                    </a:lnTo>
                    <a:lnTo>
                      <a:pt x="868" y="162"/>
                    </a:lnTo>
                    <a:lnTo>
                      <a:pt x="592" y="450"/>
                    </a:lnTo>
                    <a:lnTo>
                      <a:pt x="876" y="740"/>
                    </a:lnTo>
                    <a:lnTo>
                      <a:pt x="706" y="898"/>
                    </a:lnTo>
                    <a:lnTo>
                      <a:pt x="434" y="616"/>
                    </a:lnTo>
                    <a:lnTo>
                      <a:pt x="162" y="896"/>
                    </a:lnTo>
                    <a:lnTo>
                      <a:pt x="0" y="736"/>
                    </a:lnTo>
                    <a:lnTo>
                      <a:pt x="278" y="448"/>
                    </a:lnTo>
                    <a:lnTo>
                      <a:pt x="2" y="164"/>
                    </a:lnTo>
                    <a:lnTo>
                      <a:pt x="172" y="0"/>
                    </a:lnTo>
                    <a:lnTo>
                      <a:pt x="436" y="286"/>
                    </a:lnTo>
                    <a:close/>
                  </a:path>
                </a:pathLst>
              </a:custGeom>
              <a:solidFill>
                <a:srgbClr val="FF0000"/>
              </a:solidFill>
              <a:ln w="19050">
                <a:solidFill>
                  <a:schemeClr val="bg1"/>
                </a:solidFill>
                <a:round/>
                <a:headEnd/>
                <a:tailEnd/>
              </a:ln>
            </p:spPr>
            <p:txBody>
              <a:bodyPr lIns="0" tIns="0" rIns="0" bIns="0" anchor="ctr">
                <a:spAutoFit/>
              </a:bodyPr>
              <a:lstStyle/>
              <a:p>
                <a:endParaRPr lang="en-US"/>
              </a:p>
            </p:txBody>
          </p:sp>
        </p:grpSp>
        <p:sp>
          <p:nvSpPr>
            <p:cNvPr id="42035" name="Text Box 189"/>
            <p:cNvSpPr txBox="1">
              <a:spLocks noChangeArrowheads="1"/>
            </p:cNvSpPr>
            <p:nvPr/>
          </p:nvSpPr>
          <p:spPr bwMode="auto">
            <a:xfrm>
              <a:off x="4352" y="1817"/>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rPr>
                <a:t>1</a:t>
              </a:r>
            </a:p>
          </p:txBody>
        </p:sp>
      </p:grpSp>
      <p:grpSp>
        <p:nvGrpSpPr>
          <p:cNvPr id="42003" name="Group 194"/>
          <p:cNvGrpSpPr>
            <a:grpSpLocks/>
          </p:cNvGrpSpPr>
          <p:nvPr/>
        </p:nvGrpSpPr>
        <p:grpSpPr bwMode="auto">
          <a:xfrm>
            <a:off x="6213475" y="3565525"/>
            <a:ext cx="839788" cy="730250"/>
            <a:chOff x="3914" y="2246"/>
            <a:chExt cx="529" cy="460"/>
          </a:xfrm>
        </p:grpSpPr>
        <p:grpSp>
          <p:nvGrpSpPr>
            <p:cNvPr id="42019" name="Group 192"/>
            <p:cNvGrpSpPr>
              <a:grpSpLocks/>
            </p:cNvGrpSpPr>
            <p:nvPr/>
          </p:nvGrpSpPr>
          <p:grpSpPr bwMode="auto">
            <a:xfrm>
              <a:off x="3914" y="2246"/>
              <a:ext cx="408" cy="460"/>
              <a:chOff x="3914" y="2246"/>
              <a:chExt cx="408" cy="460"/>
            </a:xfrm>
          </p:grpSpPr>
          <p:grpSp>
            <p:nvGrpSpPr>
              <p:cNvPr id="42021" name="Group 160"/>
              <p:cNvGrpSpPr>
                <a:grpSpLocks/>
              </p:cNvGrpSpPr>
              <p:nvPr/>
            </p:nvGrpSpPr>
            <p:grpSpPr bwMode="auto">
              <a:xfrm>
                <a:off x="3914" y="2246"/>
                <a:ext cx="408" cy="460"/>
                <a:chOff x="2422" y="2558"/>
                <a:chExt cx="655" cy="738"/>
              </a:xfrm>
            </p:grpSpPr>
            <p:grpSp>
              <p:nvGrpSpPr>
                <p:cNvPr id="42025" name="Group 161"/>
                <p:cNvGrpSpPr>
                  <a:grpSpLocks/>
                </p:cNvGrpSpPr>
                <p:nvPr/>
              </p:nvGrpSpPr>
              <p:grpSpPr bwMode="auto">
                <a:xfrm>
                  <a:off x="2825" y="2924"/>
                  <a:ext cx="238" cy="350"/>
                  <a:chOff x="3700" y="2848"/>
                  <a:chExt cx="238" cy="350"/>
                </a:xfrm>
              </p:grpSpPr>
              <p:sp>
                <p:nvSpPr>
                  <p:cNvPr id="42030" name="AutoShape 162"/>
                  <p:cNvSpPr>
                    <a:spLocks noChangeArrowheads="1"/>
                  </p:cNvSpPr>
                  <p:nvPr/>
                </p:nvSpPr>
                <p:spPr bwMode="auto">
                  <a:xfrm rot="16736225" flipH="1">
                    <a:off x="3669" y="3056"/>
                    <a:ext cx="221" cy="63"/>
                  </a:xfrm>
                  <a:prstGeom prst="parallelogram">
                    <a:avLst>
                      <a:gd name="adj" fmla="val 87698"/>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42031" name="AutoShape 163"/>
                  <p:cNvSpPr>
                    <a:spLocks noChangeArrowheads="1"/>
                  </p:cNvSpPr>
                  <p:nvPr/>
                </p:nvSpPr>
                <p:spPr bwMode="auto">
                  <a:xfrm rot="4863775">
                    <a:off x="3732" y="3052"/>
                    <a:ext cx="227" cy="59"/>
                  </a:xfrm>
                  <a:prstGeom prst="parallelogram">
                    <a:avLst>
                      <a:gd name="adj" fmla="val 96186"/>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42032" name="AutoShape 164"/>
                  <p:cNvSpPr>
                    <a:spLocks noChangeArrowheads="1"/>
                  </p:cNvSpPr>
                  <p:nvPr/>
                </p:nvSpPr>
                <p:spPr bwMode="ltGray">
                  <a:xfrm>
                    <a:off x="3700" y="2848"/>
                    <a:ext cx="238" cy="237"/>
                  </a:xfrm>
                  <a:prstGeom prst="star16">
                    <a:avLst>
                      <a:gd name="adj" fmla="val 37500"/>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42033" name="Oval 165"/>
                  <p:cNvSpPr>
                    <a:spLocks noChangeArrowheads="1"/>
                  </p:cNvSpPr>
                  <p:nvPr/>
                </p:nvSpPr>
                <p:spPr bwMode="auto">
                  <a:xfrm>
                    <a:off x="3744" y="2892"/>
                    <a:ext cx="145" cy="145"/>
                  </a:xfrm>
                  <a:prstGeom prst="ellipse">
                    <a:avLst/>
                  </a:prstGeom>
                  <a:solidFill>
                    <a:srgbClr val="DDDDDD"/>
                  </a:solidFill>
                  <a:ln w="28575" algn="ctr">
                    <a:solidFill>
                      <a:srgbClr val="FFFF00"/>
                    </a:solidFill>
                    <a:round/>
                    <a:headEnd/>
                    <a:tailEnd/>
                  </a:ln>
                </p:spPr>
                <p:txBody>
                  <a:bodyPr lIns="0" tIns="0" rIns="0" bIns="0" anchor="ctr">
                    <a:spAutoFit/>
                  </a:bodyPr>
                  <a:lstStyle/>
                  <a:p>
                    <a:endParaRPr lang="en-US"/>
                  </a:p>
                </p:txBody>
              </p:sp>
            </p:grpSp>
            <p:sp>
              <p:nvSpPr>
                <p:cNvPr id="42026" name="AutoShape 166"/>
                <p:cNvSpPr>
                  <a:spLocks noChangeArrowheads="1"/>
                </p:cNvSpPr>
                <p:nvPr/>
              </p:nvSpPr>
              <p:spPr bwMode="auto">
                <a:xfrm rot="-5400000">
                  <a:off x="2381" y="2599"/>
                  <a:ext cx="738" cy="65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2027" name="Freeform 167"/>
                <p:cNvSpPr>
                  <a:spLocks/>
                </p:cNvSpPr>
                <p:nvPr/>
              </p:nvSpPr>
              <p:spPr bwMode="auto">
                <a:xfrm>
                  <a:off x="2505" y="2594"/>
                  <a:ext cx="161" cy="20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2028" name="Freeform 168"/>
                <p:cNvSpPr>
                  <a:spLocks/>
                </p:cNvSpPr>
                <p:nvPr/>
              </p:nvSpPr>
              <p:spPr bwMode="auto">
                <a:xfrm>
                  <a:off x="2505" y="2827"/>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2029" name="Freeform 169"/>
                <p:cNvSpPr>
                  <a:spLocks/>
                </p:cNvSpPr>
                <p:nvPr/>
              </p:nvSpPr>
              <p:spPr bwMode="auto">
                <a:xfrm>
                  <a:off x="2505" y="3060"/>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42022" name="Freeform 170"/>
              <p:cNvSpPr>
                <a:spLocks/>
              </p:cNvSpPr>
              <p:nvPr/>
            </p:nvSpPr>
            <p:spPr bwMode="auto">
              <a:xfrm>
                <a:off x="4038" y="2286"/>
                <a:ext cx="113" cy="94"/>
              </a:xfrm>
              <a:custGeom>
                <a:avLst/>
                <a:gdLst>
                  <a:gd name="T0" fmla="*/ 0 w 512"/>
                  <a:gd name="T1" fmla="*/ 0 h 495"/>
                  <a:gd name="T2" fmla="*/ 0 w 512"/>
                  <a:gd name="T3" fmla="*/ 0 h 495"/>
                  <a:gd name="T4" fmla="*/ 0 w 512"/>
                  <a:gd name="T5" fmla="*/ 0 h 495"/>
                  <a:gd name="T6" fmla="*/ 0 w 512"/>
                  <a:gd name="T7" fmla="*/ 0 h 495"/>
                  <a:gd name="T8" fmla="*/ 0 w 512"/>
                  <a:gd name="T9" fmla="*/ 0 h 495"/>
                  <a:gd name="T10" fmla="*/ 0 w 512"/>
                  <a:gd name="T11" fmla="*/ 0 h 495"/>
                  <a:gd name="T12" fmla="*/ 0 w 512"/>
                  <a:gd name="T13" fmla="*/ 0 h 495"/>
                  <a:gd name="T14" fmla="*/ 0 w 512"/>
                  <a:gd name="T15" fmla="*/ 0 h 495"/>
                  <a:gd name="T16" fmla="*/ 0 60000 65536"/>
                  <a:gd name="T17" fmla="*/ 0 60000 65536"/>
                  <a:gd name="T18" fmla="*/ 0 60000 65536"/>
                  <a:gd name="T19" fmla="*/ 0 60000 65536"/>
                  <a:gd name="T20" fmla="*/ 0 60000 65536"/>
                  <a:gd name="T21" fmla="*/ 0 60000 65536"/>
                  <a:gd name="T22" fmla="*/ 0 60000 65536"/>
                  <a:gd name="T23" fmla="*/ 0 60000 65536"/>
                  <a:gd name="T24" fmla="*/ 0 w 512"/>
                  <a:gd name="T25" fmla="*/ 0 h 495"/>
                  <a:gd name="T26" fmla="*/ 512 w 512"/>
                  <a:gd name="T27" fmla="*/ 495 h 4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2" h="495">
                    <a:moveTo>
                      <a:pt x="0" y="146"/>
                    </a:moveTo>
                    <a:lnTo>
                      <a:pt x="130" y="495"/>
                    </a:lnTo>
                    <a:lnTo>
                      <a:pt x="252" y="495"/>
                    </a:lnTo>
                    <a:lnTo>
                      <a:pt x="512" y="0"/>
                    </a:lnTo>
                    <a:lnTo>
                      <a:pt x="301" y="0"/>
                    </a:lnTo>
                    <a:lnTo>
                      <a:pt x="211" y="324"/>
                    </a:lnTo>
                    <a:lnTo>
                      <a:pt x="171" y="138"/>
                    </a:lnTo>
                    <a:lnTo>
                      <a:pt x="0" y="146"/>
                    </a:lnTo>
                    <a:close/>
                  </a:path>
                </a:pathLst>
              </a:custGeom>
              <a:solidFill>
                <a:srgbClr val="00FF00"/>
              </a:solidFill>
              <a:ln w="12700">
                <a:solidFill>
                  <a:schemeClr val="bg1"/>
                </a:solidFill>
                <a:round/>
                <a:headEnd/>
                <a:tailEnd/>
              </a:ln>
            </p:spPr>
            <p:txBody>
              <a:bodyPr lIns="0" tIns="0" rIns="0" bIns="0" anchor="ctr">
                <a:spAutoFit/>
              </a:bodyPr>
              <a:lstStyle/>
              <a:p>
                <a:endParaRPr lang="en-US"/>
              </a:p>
            </p:txBody>
          </p:sp>
          <p:sp>
            <p:nvSpPr>
              <p:cNvPr id="42023" name="Freeform 171"/>
              <p:cNvSpPr>
                <a:spLocks/>
              </p:cNvSpPr>
              <p:nvPr/>
            </p:nvSpPr>
            <p:spPr bwMode="auto">
              <a:xfrm>
                <a:off x="4042" y="2562"/>
                <a:ext cx="113" cy="94"/>
              </a:xfrm>
              <a:custGeom>
                <a:avLst/>
                <a:gdLst>
                  <a:gd name="T0" fmla="*/ 0 w 512"/>
                  <a:gd name="T1" fmla="*/ 0 h 495"/>
                  <a:gd name="T2" fmla="*/ 0 w 512"/>
                  <a:gd name="T3" fmla="*/ 0 h 495"/>
                  <a:gd name="T4" fmla="*/ 0 w 512"/>
                  <a:gd name="T5" fmla="*/ 0 h 495"/>
                  <a:gd name="T6" fmla="*/ 0 w 512"/>
                  <a:gd name="T7" fmla="*/ 0 h 495"/>
                  <a:gd name="T8" fmla="*/ 0 w 512"/>
                  <a:gd name="T9" fmla="*/ 0 h 495"/>
                  <a:gd name="T10" fmla="*/ 0 w 512"/>
                  <a:gd name="T11" fmla="*/ 0 h 495"/>
                  <a:gd name="T12" fmla="*/ 0 w 512"/>
                  <a:gd name="T13" fmla="*/ 0 h 495"/>
                  <a:gd name="T14" fmla="*/ 0 w 512"/>
                  <a:gd name="T15" fmla="*/ 0 h 495"/>
                  <a:gd name="T16" fmla="*/ 0 60000 65536"/>
                  <a:gd name="T17" fmla="*/ 0 60000 65536"/>
                  <a:gd name="T18" fmla="*/ 0 60000 65536"/>
                  <a:gd name="T19" fmla="*/ 0 60000 65536"/>
                  <a:gd name="T20" fmla="*/ 0 60000 65536"/>
                  <a:gd name="T21" fmla="*/ 0 60000 65536"/>
                  <a:gd name="T22" fmla="*/ 0 60000 65536"/>
                  <a:gd name="T23" fmla="*/ 0 60000 65536"/>
                  <a:gd name="T24" fmla="*/ 0 w 512"/>
                  <a:gd name="T25" fmla="*/ 0 h 495"/>
                  <a:gd name="T26" fmla="*/ 512 w 512"/>
                  <a:gd name="T27" fmla="*/ 495 h 4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2" h="495">
                    <a:moveTo>
                      <a:pt x="0" y="146"/>
                    </a:moveTo>
                    <a:lnTo>
                      <a:pt x="130" y="495"/>
                    </a:lnTo>
                    <a:lnTo>
                      <a:pt x="252" y="495"/>
                    </a:lnTo>
                    <a:lnTo>
                      <a:pt x="512" y="0"/>
                    </a:lnTo>
                    <a:lnTo>
                      <a:pt x="301" y="0"/>
                    </a:lnTo>
                    <a:lnTo>
                      <a:pt x="211" y="324"/>
                    </a:lnTo>
                    <a:lnTo>
                      <a:pt x="171" y="138"/>
                    </a:lnTo>
                    <a:lnTo>
                      <a:pt x="0" y="146"/>
                    </a:lnTo>
                    <a:close/>
                  </a:path>
                </a:pathLst>
              </a:custGeom>
              <a:solidFill>
                <a:srgbClr val="00FF00"/>
              </a:solidFill>
              <a:ln w="12700">
                <a:solidFill>
                  <a:schemeClr val="bg1"/>
                </a:solidFill>
                <a:round/>
                <a:headEnd/>
                <a:tailEnd/>
              </a:ln>
            </p:spPr>
            <p:txBody>
              <a:bodyPr lIns="0" tIns="0" rIns="0" bIns="0" anchor="ctr">
                <a:spAutoFit/>
              </a:bodyPr>
              <a:lstStyle/>
              <a:p>
                <a:endParaRPr lang="en-US"/>
              </a:p>
            </p:txBody>
          </p:sp>
          <p:sp>
            <p:nvSpPr>
              <p:cNvPr id="42024" name="Freeform 172"/>
              <p:cNvSpPr>
                <a:spLocks/>
              </p:cNvSpPr>
              <p:nvPr/>
            </p:nvSpPr>
            <p:spPr bwMode="auto">
              <a:xfrm>
                <a:off x="3981" y="2419"/>
                <a:ext cx="102" cy="105"/>
              </a:xfrm>
              <a:custGeom>
                <a:avLst/>
                <a:gdLst>
                  <a:gd name="T0" fmla="*/ 0 w 876"/>
                  <a:gd name="T1" fmla="*/ 0 h 898"/>
                  <a:gd name="T2" fmla="*/ 0 w 876"/>
                  <a:gd name="T3" fmla="*/ 0 h 898"/>
                  <a:gd name="T4" fmla="*/ 0 w 876"/>
                  <a:gd name="T5" fmla="*/ 0 h 898"/>
                  <a:gd name="T6" fmla="*/ 0 w 876"/>
                  <a:gd name="T7" fmla="*/ 0 h 898"/>
                  <a:gd name="T8" fmla="*/ 0 w 876"/>
                  <a:gd name="T9" fmla="*/ 0 h 898"/>
                  <a:gd name="T10" fmla="*/ 0 w 876"/>
                  <a:gd name="T11" fmla="*/ 0 h 898"/>
                  <a:gd name="T12" fmla="*/ 0 w 876"/>
                  <a:gd name="T13" fmla="*/ 0 h 898"/>
                  <a:gd name="T14" fmla="*/ 0 w 876"/>
                  <a:gd name="T15" fmla="*/ 0 h 898"/>
                  <a:gd name="T16" fmla="*/ 0 w 876"/>
                  <a:gd name="T17" fmla="*/ 0 h 898"/>
                  <a:gd name="T18" fmla="*/ 0 w 876"/>
                  <a:gd name="T19" fmla="*/ 0 h 898"/>
                  <a:gd name="T20" fmla="*/ 0 w 876"/>
                  <a:gd name="T21" fmla="*/ 0 h 898"/>
                  <a:gd name="T22" fmla="*/ 0 w 876"/>
                  <a:gd name="T23" fmla="*/ 0 h 898"/>
                  <a:gd name="T24" fmla="*/ 0 w 876"/>
                  <a:gd name="T25" fmla="*/ 0 h 8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76"/>
                  <a:gd name="T40" fmla="*/ 0 h 898"/>
                  <a:gd name="T41" fmla="*/ 876 w 876"/>
                  <a:gd name="T42" fmla="*/ 898 h 8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76" h="898">
                    <a:moveTo>
                      <a:pt x="436" y="286"/>
                    </a:moveTo>
                    <a:lnTo>
                      <a:pt x="706" y="8"/>
                    </a:lnTo>
                    <a:lnTo>
                      <a:pt x="868" y="162"/>
                    </a:lnTo>
                    <a:lnTo>
                      <a:pt x="592" y="450"/>
                    </a:lnTo>
                    <a:lnTo>
                      <a:pt x="876" y="740"/>
                    </a:lnTo>
                    <a:lnTo>
                      <a:pt x="706" y="898"/>
                    </a:lnTo>
                    <a:lnTo>
                      <a:pt x="434" y="616"/>
                    </a:lnTo>
                    <a:lnTo>
                      <a:pt x="162" y="896"/>
                    </a:lnTo>
                    <a:lnTo>
                      <a:pt x="0" y="736"/>
                    </a:lnTo>
                    <a:lnTo>
                      <a:pt x="278" y="448"/>
                    </a:lnTo>
                    <a:lnTo>
                      <a:pt x="2" y="164"/>
                    </a:lnTo>
                    <a:lnTo>
                      <a:pt x="172" y="0"/>
                    </a:lnTo>
                    <a:lnTo>
                      <a:pt x="436" y="286"/>
                    </a:lnTo>
                    <a:close/>
                  </a:path>
                </a:pathLst>
              </a:custGeom>
              <a:solidFill>
                <a:srgbClr val="FF0000"/>
              </a:solidFill>
              <a:ln w="19050">
                <a:solidFill>
                  <a:schemeClr val="bg1"/>
                </a:solidFill>
                <a:round/>
                <a:headEnd/>
                <a:tailEnd/>
              </a:ln>
            </p:spPr>
            <p:txBody>
              <a:bodyPr lIns="0" tIns="0" rIns="0" bIns="0" anchor="ctr">
                <a:spAutoFit/>
              </a:bodyPr>
              <a:lstStyle/>
              <a:p>
                <a:endParaRPr lang="en-US"/>
              </a:p>
            </p:txBody>
          </p:sp>
        </p:grpSp>
        <p:sp>
          <p:nvSpPr>
            <p:cNvPr id="42020" name="Text Box 190"/>
            <p:cNvSpPr txBox="1">
              <a:spLocks noChangeArrowheads="1"/>
            </p:cNvSpPr>
            <p:nvPr/>
          </p:nvSpPr>
          <p:spPr bwMode="auto">
            <a:xfrm>
              <a:off x="4354" y="2261"/>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rPr>
                <a:t>2</a:t>
              </a:r>
            </a:p>
          </p:txBody>
        </p:sp>
      </p:grpSp>
      <p:grpSp>
        <p:nvGrpSpPr>
          <p:cNvPr id="42004" name="Group 193"/>
          <p:cNvGrpSpPr>
            <a:grpSpLocks/>
          </p:cNvGrpSpPr>
          <p:nvPr/>
        </p:nvGrpSpPr>
        <p:grpSpPr bwMode="auto">
          <a:xfrm>
            <a:off x="6210300" y="4418013"/>
            <a:ext cx="830263" cy="730250"/>
            <a:chOff x="3912" y="2783"/>
            <a:chExt cx="523" cy="460"/>
          </a:xfrm>
        </p:grpSpPr>
        <p:grpSp>
          <p:nvGrpSpPr>
            <p:cNvPr id="42005" name="Group 174"/>
            <p:cNvGrpSpPr>
              <a:grpSpLocks/>
            </p:cNvGrpSpPr>
            <p:nvPr/>
          </p:nvGrpSpPr>
          <p:grpSpPr bwMode="auto">
            <a:xfrm>
              <a:off x="3912" y="2783"/>
              <a:ext cx="408" cy="460"/>
              <a:chOff x="2422" y="2558"/>
              <a:chExt cx="655" cy="738"/>
            </a:xfrm>
          </p:grpSpPr>
          <p:grpSp>
            <p:nvGrpSpPr>
              <p:cNvPr id="42010" name="Group 175"/>
              <p:cNvGrpSpPr>
                <a:grpSpLocks/>
              </p:cNvGrpSpPr>
              <p:nvPr/>
            </p:nvGrpSpPr>
            <p:grpSpPr bwMode="auto">
              <a:xfrm>
                <a:off x="2825" y="2924"/>
                <a:ext cx="238" cy="350"/>
                <a:chOff x="3700" y="2848"/>
                <a:chExt cx="238" cy="350"/>
              </a:xfrm>
            </p:grpSpPr>
            <p:sp>
              <p:nvSpPr>
                <p:cNvPr id="42015" name="AutoShape 176"/>
                <p:cNvSpPr>
                  <a:spLocks noChangeArrowheads="1"/>
                </p:cNvSpPr>
                <p:nvPr/>
              </p:nvSpPr>
              <p:spPr bwMode="auto">
                <a:xfrm rot="16736225" flipH="1">
                  <a:off x="3669" y="3056"/>
                  <a:ext cx="221" cy="63"/>
                </a:xfrm>
                <a:prstGeom prst="parallelogram">
                  <a:avLst>
                    <a:gd name="adj" fmla="val 87698"/>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42016" name="AutoShape 177"/>
                <p:cNvSpPr>
                  <a:spLocks noChangeArrowheads="1"/>
                </p:cNvSpPr>
                <p:nvPr/>
              </p:nvSpPr>
              <p:spPr bwMode="auto">
                <a:xfrm rot="4863775">
                  <a:off x="3732" y="3052"/>
                  <a:ext cx="227" cy="59"/>
                </a:xfrm>
                <a:prstGeom prst="parallelogram">
                  <a:avLst>
                    <a:gd name="adj" fmla="val 96186"/>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42017" name="AutoShape 178"/>
                <p:cNvSpPr>
                  <a:spLocks noChangeArrowheads="1"/>
                </p:cNvSpPr>
                <p:nvPr/>
              </p:nvSpPr>
              <p:spPr bwMode="ltGray">
                <a:xfrm>
                  <a:off x="3700" y="2848"/>
                  <a:ext cx="238" cy="237"/>
                </a:xfrm>
                <a:prstGeom prst="star16">
                  <a:avLst>
                    <a:gd name="adj" fmla="val 37500"/>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42018" name="Oval 179"/>
                <p:cNvSpPr>
                  <a:spLocks noChangeArrowheads="1"/>
                </p:cNvSpPr>
                <p:nvPr/>
              </p:nvSpPr>
              <p:spPr bwMode="auto">
                <a:xfrm>
                  <a:off x="3744" y="2892"/>
                  <a:ext cx="145" cy="145"/>
                </a:xfrm>
                <a:prstGeom prst="ellipse">
                  <a:avLst/>
                </a:prstGeom>
                <a:solidFill>
                  <a:srgbClr val="DDDDDD"/>
                </a:solidFill>
                <a:ln w="28575" algn="ctr">
                  <a:solidFill>
                    <a:srgbClr val="FFFF00"/>
                  </a:solidFill>
                  <a:round/>
                  <a:headEnd/>
                  <a:tailEnd/>
                </a:ln>
              </p:spPr>
              <p:txBody>
                <a:bodyPr lIns="0" tIns="0" rIns="0" bIns="0" anchor="ctr">
                  <a:spAutoFit/>
                </a:bodyPr>
                <a:lstStyle/>
                <a:p>
                  <a:endParaRPr lang="en-US"/>
                </a:p>
              </p:txBody>
            </p:sp>
          </p:grpSp>
          <p:sp>
            <p:nvSpPr>
              <p:cNvPr id="42011" name="AutoShape 180"/>
              <p:cNvSpPr>
                <a:spLocks noChangeArrowheads="1"/>
              </p:cNvSpPr>
              <p:nvPr/>
            </p:nvSpPr>
            <p:spPr bwMode="auto">
              <a:xfrm rot="-5400000">
                <a:off x="2381" y="2599"/>
                <a:ext cx="738" cy="65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2012" name="Freeform 181"/>
              <p:cNvSpPr>
                <a:spLocks/>
              </p:cNvSpPr>
              <p:nvPr/>
            </p:nvSpPr>
            <p:spPr bwMode="auto">
              <a:xfrm>
                <a:off x="2505" y="2594"/>
                <a:ext cx="161" cy="20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2013" name="Freeform 182"/>
              <p:cNvSpPr>
                <a:spLocks/>
              </p:cNvSpPr>
              <p:nvPr/>
            </p:nvSpPr>
            <p:spPr bwMode="auto">
              <a:xfrm>
                <a:off x="2505" y="2827"/>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2014" name="Freeform 183"/>
              <p:cNvSpPr>
                <a:spLocks/>
              </p:cNvSpPr>
              <p:nvPr/>
            </p:nvSpPr>
            <p:spPr bwMode="auto">
              <a:xfrm>
                <a:off x="2505" y="3060"/>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42006" name="Freeform 184"/>
            <p:cNvSpPr>
              <a:spLocks/>
            </p:cNvSpPr>
            <p:nvPr/>
          </p:nvSpPr>
          <p:spPr bwMode="auto">
            <a:xfrm>
              <a:off x="4036" y="3111"/>
              <a:ext cx="113" cy="94"/>
            </a:xfrm>
            <a:custGeom>
              <a:avLst/>
              <a:gdLst>
                <a:gd name="T0" fmla="*/ 0 w 512"/>
                <a:gd name="T1" fmla="*/ 0 h 495"/>
                <a:gd name="T2" fmla="*/ 0 w 512"/>
                <a:gd name="T3" fmla="*/ 0 h 495"/>
                <a:gd name="T4" fmla="*/ 0 w 512"/>
                <a:gd name="T5" fmla="*/ 0 h 495"/>
                <a:gd name="T6" fmla="*/ 0 w 512"/>
                <a:gd name="T7" fmla="*/ 0 h 495"/>
                <a:gd name="T8" fmla="*/ 0 w 512"/>
                <a:gd name="T9" fmla="*/ 0 h 495"/>
                <a:gd name="T10" fmla="*/ 0 w 512"/>
                <a:gd name="T11" fmla="*/ 0 h 495"/>
                <a:gd name="T12" fmla="*/ 0 w 512"/>
                <a:gd name="T13" fmla="*/ 0 h 495"/>
                <a:gd name="T14" fmla="*/ 0 w 512"/>
                <a:gd name="T15" fmla="*/ 0 h 495"/>
                <a:gd name="T16" fmla="*/ 0 60000 65536"/>
                <a:gd name="T17" fmla="*/ 0 60000 65536"/>
                <a:gd name="T18" fmla="*/ 0 60000 65536"/>
                <a:gd name="T19" fmla="*/ 0 60000 65536"/>
                <a:gd name="T20" fmla="*/ 0 60000 65536"/>
                <a:gd name="T21" fmla="*/ 0 60000 65536"/>
                <a:gd name="T22" fmla="*/ 0 60000 65536"/>
                <a:gd name="T23" fmla="*/ 0 60000 65536"/>
                <a:gd name="T24" fmla="*/ 0 w 512"/>
                <a:gd name="T25" fmla="*/ 0 h 495"/>
                <a:gd name="T26" fmla="*/ 512 w 512"/>
                <a:gd name="T27" fmla="*/ 495 h 4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2" h="495">
                  <a:moveTo>
                    <a:pt x="0" y="146"/>
                  </a:moveTo>
                  <a:lnTo>
                    <a:pt x="130" y="495"/>
                  </a:lnTo>
                  <a:lnTo>
                    <a:pt x="252" y="495"/>
                  </a:lnTo>
                  <a:lnTo>
                    <a:pt x="512" y="0"/>
                  </a:lnTo>
                  <a:lnTo>
                    <a:pt x="301" y="0"/>
                  </a:lnTo>
                  <a:lnTo>
                    <a:pt x="211" y="324"/>
                  </a:lnTo>
                  <a:lnTo>
                    <a:pt x="171" y="138"/>
                  </a:lnTo>
                  <a:lnTo>
                    <a:pt x="0" y="146"/>
                  </a:lnTo>
                  <a:close/>
                </a:path>
              </a:pathLst>
            </a:custGeom>
            <a:solidFill>
              <a:srgbClr val="00FF00"/>
            </a:solidFill>
            <a:ln w="12700">
              <a:solidFill>
                <a:schemeClr val="bg1"/>
              </a:solidFill>
              <a:round/>
              <a:headEnd/>
              <a:tailEnd/>
            </a:ln>
          </p:spPr>
          <p:txBody>
            <a:bodyPr lIns="0" tIns="0" rIns="0" bIns="0" anchor="ctr">
              <a:spAutoFit/>
            </a:bodyPr>
            <a:lstStyle/>
            <a:p>
              <a:endParaRPr lang="en-US"/>
            </a:p>
          </p:txBody>
        </p:sp>
        <p:sp>
          <p:nvSpPr>
            <p:cNvPr id="42007" name="Freeform 185"/>
            <p:cNvSpPr>
              <a:spLocks/>
            </p:cNvSpPr>
            <p:nvPr/>
          </p:nvSpPr>
          <p:spPr bwMode="auto">
            <a:xfrm>
              <a:off x="4040" y="2972"/>
              <a:ext cx="113" cy="94"/>
            </a:xfrm>
            <a:custGeom>
              <a:avLst/>
              <a:gdLst>
                <a:gd name="T0" fmla="*/ 0 w 512"/>
                <a:gd name="T1" fmla="*/ 0 h 495"/>
                <a:gd name="T2" fmla="*/ 0 w 512"/>
                <a:gd name="T3" fmla="*/ 0 h 495"/>
                <a:gd name="T4" fmla="*/ 0 w 512"/>
                <a:gd name="T5" fmla="*/ 0 h 495"/>
                <a:gd name="T6" fmla="*/ 0 w 512"/>
                <a:gd name="T7" fmla="*/ 0 h 495"/>
                <a:gd name="T8" fmla="*/ 0 w 512"/>
                <a:gd name="T9" fmla="*/ 0 h 495"/>
                <a:gd name="T10" fmla="*/ 0 w 512"/>
                <a:gd name="T11" fmla="*/ 0 h 495"/>
                <a:gd name="T12" fmla="*/ 0 w 512"/>
                <a:gd name="T13" fmla="*/ 0 h 495"/>
                <a:gd name="T14" fmla="*/ 0 w 512"/>
                <a:gd name="T15" fmla="*/ 0 h 495"/>
                <a:gd name="T16" fmla="*/ 0 60000 65536"/>
                <a:gd name="T17" fmla="*/ 0 60000 65536"/>
                <a:gd name="T18" fmla="*/ 0 60000 65536"/>
                <a:gd name="T19" fmla="*/ 0 60000 65536"/>
                <a:gd name="T20" fmla="*/ 0 60000 65536"/>
                <a:gd name="T21" fmla="*/ 0 60000 65536"/>
                <a:gd name="T22" fmla="*/ 0 60000 65536"/>
                <a:gd name="T23" fmla="*/ 0 60000 65536"/>
                <a:gd name="T24" fmla="*/ 0 w 512"/>
                <a:gd name="T25" fmla="*/ 0 h 495"/>
                <a:gd name="T26" fmla="*/ 512 w 512"/>
                <a:gd name="T27" fmla="*/ 495 h 4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2" h="495">
                  <a:moveTo>
                    <a:pt x="0" y="146"/>
                  </a:moveTo>
                  <a:lnTo>
                    <a:pt x="130" y="495"/>
                  </a:lnTo>
                  <a:lnTo>
                    <a:pt x="252" y="495"/>
                  </a:lnTo>
                  <a:lnTo>
                    <a:pt x="512" y="0"/>
                  </a:lnTo>
                  <a:lnTo>
                    <a:pt x="301" y="0"/>
                  </a:lnTo>
                  <a:lnTo>
                    <a:pt x="211" y="324"/>
                  </a:lnTo>
                  <a:lnTo>
                    <a:pt x="171" y="138"/>
                  </a:lnTo>
                  <a:lnTo>
                    <a:pt x="0" y="146"/>
                  </a:lnTo>
                  <a:close/>
                </a:path>
              </a:pathLst>
            </a:custGeom>
            <a:solidFill>
              <a:srgbClr val="00FF00"/>
            </a:solidFill>
            <a:ln w="12700">
              <a:solidFill>
                <a:schemeClr val="bg1"/>
              </a:solidFill>
              <a:round/>
              <a:headEnd/>
              <a:tailEnd/>
            </a:ln>
          </p:spPr>
          <p:txBody>
            <a:bodyPr lIns="0" tIns="0" rIns="0" bIns="0" anchor="ctr">
              <a:spAutoFit/>
            </a:bodyPr>
            <a:lstStyle/>
            <a:p>
              <a:endParaRPr lang="en-US"/>
            </a:p>
          </p:txBody>
        </p:sp>
        <p:sp>
          <p:nvSpPr>
            <p:cNvPr id="42008" name="Freeform 186"/>
            <p:cNvSpPr>
              <a:spLocks/>
            </p:cNvSpPr>
            <p:nvPr/>
          </p:nvSpPr>
          <p:spPr bwMode="auto">
            <a:xfrm>
              <a:off x="3964" y="2810"/>
              <a:ext cx="102" cy="105"/>
            </a:xfrm>
            <a:custGeom>
              <a:avLst/>
              <a:gdLst>
                <a:gd name="T0" fmla="*/ 0 w 876"/>
                <a:gd name="T1" fmla="*/ 0 h 898"/>
                <a:gd name="T2" fmla="*/ 0 w 876"/>
                <a:gd name="T3" fmla="*/ 0 h 898"/>
                <a:gd name="T4" fmla="*/ 0 w 876"/>
                <a:gd name="T5" fmla="*/ 0 h 898"/>
                <a:gd name="T6" fmla="*/ 0 w 876"/>
                <a:gd name="T7" fmla="*/ 0 h 898"/>
                <a:gd name="T8" fmla="*/ 0 w 876"/>
                <a:gd name="T9" fmla="*/ 0 h 898"/>
                <a:gd name="T10" fmla="*/ 0 w 876"/>
                <a:gd name="T11" fmla="*/ 0 h 898"/>
                <a:gd name="T12" fmla="*/ 0 w 876"/>
                <a:gd name="T13" fmla="*/ 0 h 898"/>
                <a:gd name="T14" fmla="*/ 0 w 876"/>
                <a:gd name="T15" fmla="*/ 0 h 898"/>
                <a:gd name="T16" fmla="*/ 0 w 876"/>
                <a:gd name="T17" fmla="*/ 0 h 898"/>
                <a:gd name="T18" fmla="*/ 0 w 876"/>
                <a:gd name="T19" fmla="*/ 0 h 898"/>
                <a:gd name="T20" fmla="*/ 0 w 876"/>
                <a:gd name="T21" fmla="*/ 0 h 898"/>
                <a:gd name="T22" fmla="*/ 0 w 876"/>
                <a:gd name="T23" fmla="*/ 0 h 898"/>
                <a:gd name="T24" fmla="*/ 0 w 876"/>
                <a:gd name="T25" fmla="*/ 0 h 8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76"/>
                <a:gd name="T40" fmla="*/ 0 h 898"/>
                <a:gd name="T41" fmla="*/ 876 w 876"/>
                <a:gd name="T42" fmla="*/ 898 h 8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76" h="898">
                  <a:moveTo>
                    <a:pt x="436" y="286"/>
                  </a:moveTo>
                  <a:lnTo>
                    <a:pt x="706" y="8"/>
                  </a:lnTo>
                  <a:lnTo>
                    <a:pt x="868" y="162"/>
                  </a:lnTo>
                  <a:lnTo>
                    <a:pt x="592" y="450"/>
                  </a:lnTo>
                  <a:lnTo>
                    <a:pt x="876" y="740"/>
                  </a:lnTo>
                  <a:lnTo>
                    <a:pt x="706" y="898"/>
                  </a:lnTo>
                  <a:lnTo>
                    <a:pt x="434" y="616"/>
                  </a:lnTo>
                  <a:lnTo>
                    <a:pt x="162" y="896"/>
                  </a:lnTo>
                  <a:lnTo>
                    <a:pt x="0" y="736"/>
                  </a:lnTo>
                  <a:lnTo>
                    <a:pt x="278" y="448"/>
                  </a:lnTo>
                  <a:lnTo>
                    <a:pt x="2" y="164"/>
                  </a:lnTo>
                  <a:lnTo>
                    <a:pt x="172" y="0"/>
                  </a:lnTo>
                  <a:lnTo>
                    <a:pt x="436" y="286"/>
                  </a:lnTo>
                  <a:close/>
                </a:path>
              </a:pathLst>
            </a:custGeom>
            <a:solidFill>
              <a:srgbClr val="FF0000"/>
            </a:solidFill>
            <a:ln w="19050">
              <a:solidFill>
                <a:schemeClr val="bg1"/>
              </a:solidFill>
              <a:round/>
              <a:headEnd/>
              <a:tailEnd/>
            </a:ln>
          </p:spPr>
          <p:txBody>
            <a:bodyPr lIns="0" tIns="0" rIns="0" bIns="0" anchor="ctr">
              <a:spAutoFit/>
            </a:bodyPr>
            <a:lstStyle/>
            <a:p>
              <a:endParaRPr lang="en-US"/>
            </a:p>
          </p:txBody>
        </p:sp>
        <p:sp>
          <p:nvSpPr>
            <p:cNvPr id="42009" name="Text Box 191"/>
            <p:cNvSpPr txBox="1">
              <a:spLocks noChangeArrowheads="1"/>
            </p:cNvSpPr>
            <p:nvPr/>
          </p:nvSpPr>
          <p:spPr bwMode="auto">
            <a:xfrm>
              <a:off x="4346" y="2784"/>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rPr>
                <a:t>3</a:t>
              </a:r>
            </a:p>
          </p:txBody>
        </p:sp>
      </p:gr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Offerings availability</a:t>
            </a:r>
          </a:p>
        </p:txBody>
      </p:sp>
      <p:sp>
        <p:nvSpPr>
          <p:cNvPr id="43011" name="Rectangle 3"/>
          <p:cNvSpPr>
            <a:spLocks noGrp="1" noChangeArrowheads="1"/>
          </p:cNvSpPr>
          <p:nvPr>
            <p:ph idx="1"/>
          </p:nvPr>
        </p:nvSpPr>
        <p:spPr/>
        <p:txBody>
          <a:bodyPr/>
          <a:lstStyle/>
          <a:p>
            <a:pPr>
              <a:buFont typeface="Arial" charset="0"/>
              <a:buChar char="•"/>
            </a:pPr>
            <a:r>
              <a:rPr lang="en-US" smtClean="0"/>
              <a:t>An offering can be made available based on:</a:t>
            </a:r>
          </a:p>
          <a:p>
            <a:pPr lvl="1"/>
            <a:r>
              <a:rPr lang="en-US" smtClean="0"/>
              <a:t>Start and end date</a:t>
            </a:r>
          </a:p>
          <a:p>
            <a:pPr lvl="1"/>
            <a:endParaRPr lang="en-US" smtClean="0"/>
          </a:p>
          <a:p>
            <a:pPr lvl="1"/>
            <a:r>
              <a:rPr lang="en-US" smtClean="0"/>
              <a:t>Job type</a:t>
            </a:r>
          </a:p>
          <a:p>
            <a:pPr lvl="1"/>
            <a:endParaRPr lang="en-US" smtClean="0"/>
          </a:p>
          <a:p>
            <a:pPr lvl="1"/>
            <a:r>
              <a:rPr lang="en-US" smtClean="0"/>
              <a:t>State</a:t>
            </a:r>
          </a:p>
          <a:p>
            <a:pPr lvl="1"/>
            <a:endParaRPr lang="en-US" smtClean="0"/>
          </a:p>
          <a:p>
            <a:pPr lvl="1"/>
            <a:r>
              <a:rPr lang="en-US" smtClean="0"/>
              <a:t>Industry</a:t>
            </a:r>
          </a:p>
          <a:p>
            <a:pPr lvl="1"/>
            <a:endParaRPr lang="en-US" smtClean="0"/>
          </a:p>
          <a:p>
            <a:pPr lvl="1"/>
            <a:r>
              <a:rPr lang="en-US" smtClean="0"/>
              <a:t>Offerings question set </a:t>
            </a:r>
            <a:br>
              <a:rPr lang="en-US" smtClean="0"/>
            </a:br>
            <a:r>
              <a:rPr lang="en-US" smtClean="0"/>
              <a:t>answers</a:t>
            </a:r>
          </a:p>
        </p:txBody>
      </p:sp>
      <p:sp>
        <p:nvSpPr>
          <p:cNvPr id="43012" name="Freeform 4"/>
          <p:cNvSpPr>
            <a:spLocks/>
          </p:cNvSpPr>
          <p:nvPr/>
        </p:nvSpPr>
        <p:spPr bwMode="auto">
          <a:xfrm>
            <a:off x="4352925" y="3057525"/>
            <a:ext cx="685800" cy="687388"/>
          </a:xfrm>
          <a:custGeom>
            <a:avLst/>
            <a:gdLst>
              <a:gd name="T0" fmla="*/ 2147483647 w 1215"/>
              <a:gd name="T1" fmla="*/ 0 h 1191"/>
              <a:gd name="T2" fmla="*/ 2147483647 w 1215"/>
              <a:gd name="T3" fmla="*/ 2147483647 h 1191"/>
              <a:gd name="T4" fmla="*/ 2147483647 w 1215"/>
              <a:gd name="T5" fmla="*/ 2147483647 h 1191"/>
              <a:gd name="T6" fmla="*/ 2147483647 w 1215"/>
              <a:gd name="T7" fmla="*/ 2147483647 h 1191"/>
              <a:gd name="T8" fmla="*/ 2147483647 w 1215"/>
              <a:gd name="T9" fmla="*/ 2147483647 h 1191"/>
              <a:gd name="T10" fmla="*/ 2147483647 w 1215"/>
              <a:gd name="T11" fmla="*/ 2147483647 h 1191"/>
              <a:gd name="T12" fmla="*/ 2147483647 w 1215"/>
              <a:gd name="T13" fmla="*/ 2147483647 h 1191"/>
              <a:gd name="T14" fmla="*/ 2147483647 w 1215"/>
              <a:gd name="T15" fmla="*/ 2147483647 h 1191"/>
              <a:gd name="T16" fmla="*/ 2147483647 w 1215"/>
              <a:gd name="T17" fmla="*/ 2147483647 h 1191"/>
              <a:gd name="T18" fmla="*/ 2147483647 w 1215"/>
              <a:gd name="T19" fmla="*/ 2147483647 h 1191"/>
              <a:gd name="T20" fmla="*/ 2147483647 w 1215"/>
              <a:gd name="T21" fmla="*/ 2147483647 h 1191"/>
              <a:gd name="T22" fmla="*/ 2147483647 w 1215"/>
              <a:gd name="T23" fmla="*/ 2147483647 h 1191"/>
              <a:gd name="T24" fmla="*/ 2147483647 w 1215"/>
              <a:gd name="T25" fmla="*/ 2147483647 h 1191"/>
              <a:gd name="T26" fmla="*/ 2147483647 w 1215"/>
              <a:gd name="T27" fmla="*/ 2147483647 h 1191"/>
              <a:gd name="T28" fmla="*/ 2147483647 w 1215"/>
              <a:gd name="T29" fmla="*/ 2147483647 h 1191"/>
              <a:gd name="T30" fmla="*/ 2147483647 w 1215"/>
              <a:gd name="T31" fmla="*/ 2147483647 h 1191"/>
              <a:gd name="T32" fmla="*/ 2147483647 w 1215"/>
              <a:gd name="T33" fmla="*/ 2147483647 h 1191"/>
              <a:gd name="T34" fmla="*/ 2147483647 w 1215"/>
              <a:gd name="T35" fmla="*/ 2147483647 h 1191"/>
              <a:gd name="T36" fmla="*/ 2147483647 w 1215"/>
              <a:gd name="T37" fmla="*/ 2147483647 h 1191"/>
              <a:gd name="T38" fmla="*/ 2147483647 w 1215"/>
              <a:gd name="T39" fmla="*/ 2147483647 h 1191"/>
              <a:gd name="T40" fmla="*/ 2147483647 w 1215"/>
              <a:gd name="T41" fmla="*/ 2147483647 h 1191"/>
              <a:gd name="T42" fmla="*/ 2147483647 w 1215"/>
              <a:gd name="T43" fmla="*/ 2147483647 h 1191"/>
              <a:gd name="T44" fmla="*/ 2147483647 w 1215"/>
              <a:gd name="T45" fmla="*/ 2147483647 h 1191"/>
              <a:gd name="T46" fmla="*/ 2147483647 w 1215"/>
              <a:gd name="T47" fmla="*/ 2147483647 h 1191"/>
              <a:gd name="T48" fmla="*/ 2147483647 w 1215"/>
              <a:gd name="T49" fmla="*/ 2147483647 h 1191"/>
              <a:gd name="T50" fmla="*/ 2147483647 w 1215"/>
              <a:gd name="T51" fmla="*/ 2147483647 h 1191"/>
              <a:gd name="T52" fmla="*/ 0 w 1215"/>
              <a:gd name="T53" fmla="*/ 2147483647 h 1191"/>
              <a:gd name="T54" fmla="*/ 2147483647 w 1215"/>
              <a:gd name="T55" fmla="*/ 2147483647 h 1191"/>
              <a:gd name="T56" fmla="*/ 2147483647 w 1215"/>
              <a:gd name="T57" fmla="*/ 0 h 11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15"/>
              <a:gd name="T88" fmla="*/ 0 h 1191"/>
              <a:gd name="T89" fmla="*/ 1215 w 1215"/>
              <a:gd name="T90" fmla="*/ 1191 h 11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15" h="1191">
                <a:moveTo>
                  <a:pt x="366" y="0"/>
                </a:moveTo>
                <a:lnTo>
                  <a:pt x="612" y="12"/>
                </a:lnTo>
                <a:lnTo>
                  <a:pt x="615" y="216"/>
                </a:lnTo>
                <a:lnTo>
                  <a:pt x="810" y="300"/>
                </a:lnTo>
                <a:lnTo>
                  <a:pt x="1008" y="312"/>
                </a:lnTo>
                <a:lnTo>
                  <a:pt x="1164" y="339"/>
                </a:lnTo>
                <a:lnTo>
                  <a:pt x="1167" y="519"/>
                </a:lnTo>
                <a:lnTo>
                  <a:pt x="1215" y="624"/>
                </a:lnTo>
                <a:lnTo>
                  <a:pt x="1188" y="765"/>
                </a:lnTo>
                <a:lnTo>
                  <a:pt x="1065" y="834"/>
                </a:lnTo>
                <a:lnTo>
                  <a:pt x="948" y="924"/>
                </a:lnTo>
                <a:lnTo>
                  <a:pt x="837" y="987"/>
                </a:lnTo>
                <a:lnTo>
                  <a:pt x="858" y="1179"/>
                </a:lnTo>
                <a:lnTo>
                  <a:pt x="840" y="1191"/>
                </a:lnTo>
                <a:lnTo>
                  <a:pt x="669" y="1113"/>
                </a:lnTo>
                <a:lnTo>
                  <a:pt x="609" y="984"/>
                </a:lnTo>
                <a:lnTo>
                  <a:pt x="540" y="891"/>
                </a:lnTo>
                <a:lnTo>
                  <a:pt x="528" y="813"/>
                </a:lnTo>
                <a:lnTo>
                  <a:pt x="438" y="747"/>
                </a:lnTo>
                <a:lnTo>
                  <a:pt x="360" y="744"/>
                </a:lnTo>
                <a:lnTo>
                  <a:pt x="297" y="834"/>
                </a:lnTo>
                <a:lnTo>
                  <a:pt x="267" y="837"/>
                </a:lnTo>
                <a:lnTo>
                  <a:pt x="231" y="789"/>
                </a:lnTo>
                <a:lnTo>
                  <a:pt x="207" y="792"/>
                </a:lnTo>
                <a:lnTo>
                  <a:pt x="144" y="705"/>
                </a:lnTo>
                <a:lnTo>
                  <a:pt x="120" y="621"/>
                </a:lnTo>
                <a:lnTo>
                  <a:pt x="0" y="459"/>
                </a:lnTo>
                <a:lnTo>
                  <a:pt x="333" y="483"/>
                </a:lnTo>
                <a:lnTo>
                  <a:pt x="366" y="0"/>
                </a:lnTo>
                <a:close/>
              </a:path>
            </a:pathLst>
          </a:custGeom>
          <a:solidFill>
            <a:srgbClr val="33CC33"/>
          </a:solidFill>
          <a:ln w="12700">
            <a:solidFill>
              <a:schemeClr val="bg1"/>
            </a:solidFill>
            <a:round/>
            <a:headEnd/>
            <a:tailEnd/>
          </a:ln>
        </p:spPr>
        <p:txBody>
          <a:bodyPr>
            <a:spAutoFit/>
          </a:bodyPr>
          <a:lstStyle/>
          <a:p>
            <a:endParaRPr lang="en-US"/>
          </a:p>
        </p:txBody>
      </p:sp>
      <p:pic>
        <p:nvPicPr>
          <p:cNvPr id="43013" name="Picture 5" descr="j038395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2925" y="3836988"/>
            <a:ext cx="690563"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6" descr="j01536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2925" y="1592263"/>
            <a:ext cx="9112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8" descr="MCj0319178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4352925" y="2393950"/>
            <a:ext cx="61118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AutoShape 14"/>
          <p:cNvSpPr>
            <a:spLocks/>
          </p:cNvSpPr>
          <p:nvPr/>
        </p:nvSpPr>
        <p:spPr bwMode="auto">
          <a:xfrm>
            <a:off x="5743575" y="1622425"/>
            <a:ext cx="817563" cy="4149725"/>
          </a:xfrm>
          <a:prstGeom prst="rightBrace">
            <a:avLst>
              <a:gd name="adj1" fmla="val 42298"/>
              <a:gd name="adj2" fmla="val 47306"/>
            </a:avLst>
          </a:prstGeom>
          <a:noFill/>
          <a:ln w="19050">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43017" name="Group 16"/>
          <p:cNvGrpSpPr>
            <a:grpSpLocks/>
          </p:cNvGrpSpPr>
          <p:nvPr/>
        </p:nvGrpSpPr>
        <p:grpSpPr bwMode="auto">
          <a:xfrm>
            <a:off x="6815138" y="2921000"/>
            <a:ext cx="1141412" cy="1287463"/>
            <a:chOff x="1687" y="2053"/>
            <a:chExt cx="646" cy="729"/>
          </a:xfrm>
        </p:grpSpPr>
        <p:grpSp>
          <p:nvGrpSpPr>
            <p:cNvPr id="43023" name="Group 17"/>
            <p:cNvGrpSpPr>
              <a:grpSpLocks/>
            </p:cNvGrpSpPr>
            <p:nvPr/>
          </p:nvGrpSpPr>
          <p:grpSpPr bwMode="auto">
            <a:xfrm>
              <a:off x="1687" y="2053"/>
              <a:ext cx="646" cy="729"/>
              <a:chOff x="2422" y="2558"/>
              <a:chExt cx="655" cy="738"/>
            </a:xfrm>
          </p:grpSpPr>
          <p:grpSp>
            <p:nvGrpSpPr>
              <p:cNvPr id="43027" name="Group 18"/>
              <p:cNvGrpSpPr>
                <a:grpSpLocks/>
              </p:cNvGrpSpPr>
              <p:nvPr/>
            </p:nvGrpSpPr>
            <p:grpSpPr bwMode="auto">
              <a:xfrm>
                <a:off x="2825" y="2924"/>
                <a:ext cx="238" cy="350"/>
                <a:chOff x="3700" y="2848"/>
                <a:chExt cx="238" cy="350"/>
              </a:xfrm>
            </p:grpSpPr>
            <p:sp>
              <p:nvSpPr>
                <p:cNvPr id="43032" name="AutoShape 19"/>
                <p:cNvSpPr>
                  <a:spLocks noChangeArrowheads="1"/>
                </p:cNvSpPr>
                <p:nvPr/>
              </p:nvSpPr>
              <p:spPr bwMode="auto">
                <a:xfrm rot="16736225" flipH="1">
                  <a:off x="3669" y="3056"/>
                  <a:ext cx="221" cy="63"/>
                </a:xfrm>
                <a:prstGeom prst="parallelogram">
                  <a:avLst>
                    <a:gd name="adj" fmla="val 87698"/>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43033" name="AutoShape 20"/>
                <p:cNvSpPr>
                  <a:spLocks noChangeArrowheads="1"/>
                </p:cNvSpPr>
                <p:nvPr/>
              </p:nvSpPr>
              <p:spPr bwMode="auto">
                <a:xfrm rot="4863775">
                  <a:off x="3732" y="3052"/>
                  <a:ext cx="227" cy="59"/>
                </a:xfrm>
                <a:prstGeom prst="parallelogram">
                  <a:avLst>
                    <a:gd name="adj" fmla="val 96186"/>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43034" name="AutoShape 21"/>
                <p:cNvSpPr>
                  <a:spLocks noChangeArrowheads="1"/>
                </p:cNvSpPr>
                <p:nvPr/>
              </p:nvSpPr>
              <p:spPr bwMode="ltGray">
                <a:xfrm>
                  <a:off x="3700" y="2848"/>
                  <a:ext cx="238" cy="237"/>
                </a:xfrm>
                <a:prstGeom prst="star16">
                  <a:avLst>
                    <a:gd name="adj" fmla="val 37500"/>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43035" name="Oval 22"/>
                <p:cNvSpPr>
                  <a:spLocks noChangeArrowheads="1"/>
                </p:cNvSpPr>
                <p:nvPr/>
              </p:nvSpPr>
              <p:spPr bwMode="auto">
                <a:xfrm>
                  <a:off x="3744" y="2892"/>
                  <a:ext cx="145" cy="145"/>
                </a:xfrm>
                <a:prstGeom prst="ellipse">
                  <a:avLst/>
                </a:prstGeom>
                <a:solidFill>
                  <a:srgbClr val="DDDDDD"/>
                </a:solidFill>
                <a:ln w="28575" algn="ctr">
                  <a:solidFill>
                    <a:srgbClr val="FFFF00"/>
                  </a:solidFill>
                  <a:round/>
                  <a:headEnd/>
                  <a:tailEnd/>
                </a:ln>
              </p:spPr>
              <p:txBody>
                <a:bodyPr lIns="0" tIns="0" rIns="0" bIns="0" anchor="ctr">
                  <a:spAutoFit/>
                </a:bodyPr>
                <a:lstStyle/>
                <a:p>
                  <a:endParaRPr lang="en-US"/>
                </a:p>
              </p:txBody>
            </p:sp>
          </p:grpSp>
          <p:sp>
            <p:nvSpPr>
              <p:cNvPr id="43028" name="AutoShape 23"/>
              <p:cNvSpPr>
                <a:spLocks noChangeArrowheads="1"/>
              </p:cNvSpPr>
              <p:nvPr/>
            </p:nvSpPr>
            <p:spPr bwMode="auto">
              <a:xfrm rot="-5400000">
                <a:off x="2381" y="2599"/>
                <a:ext cx="738" cy="65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3029" name="Freeform 24"/>
              <p:cNvSpPr>
                <a:spLocks/>
              </p:cNvSpPr>
              <p:nvPr/>
            </p:nvSpPr>
            <p:spPr bwMode="auto">
              <a:xfrm>
                <a:off x="2505" y="2594"/>
                <a:ext cx="161" cy="20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3030" name="Freeform 25"/>
              <p:cNvSpPr>
                <a:spLocks/>
              </p:cNvSpPr>
              <p:nvPr/>
            </p:nvSpPr>
            <p:spPr bwMode="auto">
              <a:xfrm>
                <a:off x="2505" y="2827"/>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3031" name="Freeform 26"/>
              <p:cNvSpPr>
                <a:spLocks/>
              </p:cNvSpPr>
              <p:nvPr/>
            </p:nvSpPr>
            <p:spPr bwMode="auto">
              <a:xfrm>
                <a:off x="2505" y="3060"/>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43024" name="Freeform 27"/>
            <p:cNvSpPr>
              <a:spLocks/>
            </p:cNvSpPr>
            <p:nvPr/>
          </p:nvSpPr>
          <p:spPr bwMode="auto">
            <a:xfrm>
              <a:off x="1883" y="2117"/>
              <a:ext cx="179" cy="148"/>
            </a:xfrm>
            <a:custGeom>
              <a:avLst/>
              <a:gdLst>
                <a:gd name="T0" fmla="*/ 0 w 512"/>
                <a:gd name="T1" fmla="*/ 0 h 495"/>
                <a:gd name="T2" fmla="*/ 0 w 512"/>
                <a:gd name="T3" fmla="*/ 0 h 495"/>
                <a:gd name="T4" fmla="*/ 0 w 512"/>
                <a:gd name="T5" fmla="*/ 0 h 495"/>
                <a:gd name="T6" fmla="*/ 0 w 512"/>
                <a:gd name="T7" fmla="*/ 0 h 495"/>
                <a:gd name="T8" fmla="*/ 0 w 512"/>
                <a:gd name="T9" fmla="*/ 0 h 495"/>
                <a:gd name="T10" fmla="*/ 0 w 512"/>
                <a:gd name="T11" fmla="*/ 0 h 495"/>
                <a:gd name="T12" fmla="*/ 0 w 512"/>
                <a:gd name="T13" fmla="*/ 0 h 495"/>
                <a:gd name="T14" fmla="*/ 0 w 512"/>
                <a:gd name="T15" fmla="*/ 0 h 495"/>
                <a:gd name="T16" fmla="*/ 0 60000 65536"/>
                <a:gd name="T17" fmla="*/ 0 60000 65536"/>
                <a:gd name="T18" fmla="*/ 0 60000 65536"/>
                <a:gd name="T19" fmla="*/ 0 60000 65536"/>
                <a:gd name="T20" fmla="*/ 0 60000 65536"/>
                <a:gd name="T21" fmla="*/ 0 60000 65536"/>
                <a:gd name="T22" fmla="*/ 0 60000 65536"/>
                <a:gd name="T23" fmla="*/ 0 60000 65536"/>
                <a:gd name="T24" fmla="*/ 0 w 512"/>
                <a:gd name="T25" fmla="*/ 0 h 495"/>
                <a:gd name="T26" fmla="*/ 512 w 512"/>
                <a:gd name="T27" fmla="*/ 495 h 4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2" h="495">
                  <a:moveTo>
                    <a:pt x="0" y="146"/>
                  </a:moveTo>
                  <a:lnTo>
                    <a:pt x="130" y="495"/>
                  </a:lnTo>
                  <a:lnTo>
                    <a:pt x="252" y="495"/>
                  </a:lnTo>
                  <a:lnTo>
                    <a:pt x="512" y="0"/>
                  </a:lnTo>
                  <a:lnTo>
                    <a:pt x="301" y="0"/>
                  </a:lnTo>
                  <a:lnTo>
                    <a:pt x="211" y="324"/>
                  </a:lnTo>
                  <a:lnTo>
                    <a:pt x="171" y="138"/>
                  </a:lnTo>
                  <a:lnTo>
                    <a:pt x="0" y="146"/>
                  </a:lnTo>
                  <a:close/>
                </a:path>
              </a:pathLst>
            </a:custGeom>
            <a:solidFill>
              <a:srgbClr val="00FF00"/>
            </a:solidFill>
            <a:ln w="12700">
              <a:solidFill>
                <a:schemeClr val="bg1"/>
              </a:solidFill>
              <a:round/>
              <a:headEnd/>
              <a:tailEnd/>
            </a:ln>
          </p:spPr>
          <p:txBody>
            <a:bodyPr lIns="0" tIns="0" rIns="0" bIns="0" anchor="ctr">
              <a:spAutoFit/>
            </a:bodyPr>
            <a:lstStyle/>
            <a:p>
              <a:endParaRPr lang="en-US"/>
            </a:p>
          </p:txBody>
        </p:sp>
        <p:sp>
          <p:nvSpPr>
            <p:cNvPr id="43025" name="Freeform 28"/>
            <p:cNvSpPr>
              <a:spLocks/>
            </p:cNvSpPr>
            <p:nvPr/>
          </p:nvSpPr>
          <p:spPr bwMode="auto">
            <a:xfrm>
              <a:off x="1890" y="2353"/>
              <a:ext cx="179" cy="148"/>
            </a:xfrm>
            <a:custGeom>
              <a:avLst/>
              <a:gdLst>
                <a:gd name="T0" fmla="*/ 0 w 512"/>
                <a:gd name="T1" fmla="*/ 0 h 495"/>
                <a:gd name="T2" fmla="*/ 0 w 512"/>
                <a:gd name="T3" fmla="*/ 0 h 495"/>
                <a:gd name="T4" fmla="*/ 0 w 512"/>
                <a:gd name="T5" fmla="*/ 0 h 495"/>
                <a:gd name="T6" fmla="*/ 0 w 512"/>
                <a:gd name="T7" fmla="*/ 0 h 495"/>
                <a:gd name="T8" fmla="*/ 0 w 512"/>
                <a:gd name="T9" fmla="*/ 0 h 495"/>
                <a:gd name="T10" fmla="*/ 0 w 512"/>
                <a:gd name="T11" fmla="*/ 0 h 495"/>
                <a:gd name="T12" fmla="*/ 0 w 512"/>
                <a:gd name="T13" fmla="*/ 0 h 495"/>
                <a:gd name="T14" fmla="*/ 0 w 512"/>
                <a:gd name="T15" fmla="*/ 0 h 495"/>
                <a:gd name="T16" fmla="*/ 0 60000 65536"/>
                <a:gd name="T17" fmla="*/ 0 60000 65536"/>
                <a:gd name="T18" fmla="*/ 0 60000 65536"/>
                <a:gd name="T19" fmla="*/ 0 60000 65536"/>
                <a:gd name="T20" fmla="*/ 0 60000 65536"/>
                <a:gd name="T21" fmla="*/ 0 60000 65536"/>
                <a:gd name="T22" fmla="*/ 0 60000 65536"/>
                <a:gd name="T23" fmla="*/ 0 60000 65536"/>
                <a:gd name="T24" fmla="*/ 0 w 512"/>
                <a:gd name="T25" fmla="*/ 0 h 495"/>
                <a:gd name="T26" fmla="*/ 512 w 512"/>
                <a:gd name="T27" fmla="*/ 495 h 4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2" h="495">
                  <a:moveTo>
                    <a:pt x="0" y="146"/>
                  </a:moveTo>
                  <a:lnTo>
                    <a:pt x="130" y="495"/>
                  </a:lnTo>
                  <a:lnTo>
                    <a:pt x="252" y="495"/>
                  </a:lnTo>
                  <a:lnTo>
                    <a:pt x="512" y="0"/>
                  </a:lnTo>
                  <a:lnTo>
                    <a:pt x="301" y="0"/>
                  </a:lnTo>
                  <a:lnTo>
                    <a:pt x="211" y="324"/>
                  </a:lnTo>
                  <a:lnTo>
                    <a:pt x="171" y="138"/>
                  </a:lnTo>
                  <a:lnTo>
                    <a:pt x="0" y="146"/>
                  </a:lnTo>
                  <a:close/>
                </a:path>
              </a:pathLst>
            </a:custGeom>
            <a:solidFill>
              <a:srgbClr val="00FF00"/>
            </a:solidFill>
            <a:ln w="12700">
              <a:solidFill>
                <a:schemeClr val="bg1"/>
              </a:solidFill>
              <a:round/>
              <a:headEnd/>
              <a:tailEnd/>
            </a:ln>
          </p:spPr>
          <p:txBody>
            <a:bodyPr lIns="0" tIns="0" rIns="0" bIns="0" anchor="ctr">
              <a:spAutoFit/>
            </a:bodyPr>
            <a:lstStyle/>
            <a:p>
              <a:endParaRPr lang="en-US"/>
            </a:p>
          </p:txBody>
        </p:sp>
        <p:sp>
          <p:nvSpPr>
            <p:cNvPr id="43026" name="Freeform 29"/>
            <p:cNvSpPr>
              <a:spLocks/>
            </p:cNvSpPr>
            <p:nvPr/>
          </p:nvSpPr>
          <p:spPr bwMode="auto">
            <a:xfrm>
              <a:off x="1770" y="2565"/>
              <a:ext cx="161" cy="166"/>
            </a:xfrm>
            <a:custGeom>
              <a:avLst/>
              <a:gdLst>
                <a:gd name="T0" fmla="*/ 0 w 876"/>
                <a:gd name="T1" fmla="*/ 0 h 898"/>
                <a:gd name="T2" fmla="*/ 0 w 876"/>
                <a:gd name="T3" fmla="*/ 0 h 898"/>
                <a:gd name="T4" fmla="*/ 0 w 876"/>
                <a:gd name="T5" fmla="*/ 0 h 898"/>
                <a:gd name="T6" fmla="*/ 0 w 876"/>
                <a:gd name="T7" fmla="*/ 0 h 898"/>
                <a:gd name="T8" fmla="*/ 0 w 876"/>
                <a:gd name="T9" fmla="*/ 0 h 898"/>
                <a:gd name="T10" fmla="*/ 0 w 876"/>
                <a:gd name="T11" fmla="*/ 0 h 898"/>
                <a:gd name="T12" fmla="*/ 0 w 876"/>
                <a:gd name="T13" fmla="*/ 0 h 898"/>
                <a:gd name="T14" fmla="*/ 0 w 876"/>
                <a:gd name="T15" fmla="*/ 0 h 898"/>
                <a:gd name="T16" fmla="*/ 0 w 876"/>
                <a:gd name="T17" fmla="*/ 0 h 898"/>
                <a:gd name="T18" fmla="*/ 0 w 876"/>
                <a:gd name="T19" fmla="*/ 0 h 898"/>
                <a:gd name="T20" fmla="*/ 0 w 876"/>
                <a:gd name="T21" fmla="*/ 0 h 898"/>
                <a:gd name="T22" fmla="*/ 0 w 876"/>
                <a:gd name="T23" fmla="*/ 0 h 898"/>
                <a:gd name="T24" fmla="*/ 0 w 876"/>
                <a:gd name="T25" fmla="*/ 0 h 8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76"/>
                <a:gd name="T40" fmla="*/ 0 h 898"/>
                <a:gd name="T41" fmla="*/ 876 w 876"/>
                <a:gd name="T42" fmla="*/ 898 h 8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76" h="898">
                  <a:moveTo>
                    <a:pt x="436" y="286"/>
                  </a:moveTo>
                  <a:lnTo>
                    <a:pt x="706" y="8"/>
                  </a:lnTo>
                  <a:lnTo>
                    <a:pt x="868" y="162"/>
                  </a:lnTo>
                  <a:lnTo>
                    <a:pt x="592" y="450"/>
                  </a:lnTo>
                  <a:lnTo>
                    <a:pt x="876" y="740"/>
                  </a:lnTo>
                  <a:lnTo>
                    <a:pt x="706" y="898"/>
                  </a:lnTo>
                  <a:lnTo>
                    <a:pt x="434" y="616"/>
                  </a:lnTo>
                  <a:lnTo>
                    <a:pt x="162" y="896"/>
                  </a:lnTo>
                  <a:lnTo>
                    <a:pt x="0" y="736"/>
                  </a:lnTo>
                  <a:lnTo>
                    <a:pt x="278" y="448"/>
                  </a:lnTo>
                  <a:lnTo>
                    <a:pt x="2" y="164"/>
                  </a:lnTo>
                  <a:lnTo>
                    <a:pt x="172" y="0"/>
                  </a:lnTo>
                  <a:lnTo>
                    <a:pt x="436" y="286"/>
                  </a:lnTo>
                  <a:close/>
                </a:path>
              </a:pathLst>
            </a:custGeom>
            <a:solidFill>
              <a:srgbClr val="FF0000"/>
            </a:solidFill>
            <a:ln w="19050">
              <a:solidFill>
                <a:schemeClr val="bg1"/>
              </a:solidFill>
              <a:round/>
              <a:headEnd/>
              <a:tailEnd/>
            </a:ln>
          </p:spPr>
          <p:txBody>
            <a:bodyPr lIns="0" tIns="0" rIns="0" bIns="0" anchor="ctr">
              <a:spAutoFit/>
            </a:bodyPr>
            <a:lstStyle/>
            <a:p>
              <a:endParaRPr lang="en-US"/>
            </a:p>
          </p:txBody>
        </p:sp>
      </p:grpSp>
      <p:grpSp>
        <p:nvGrpSpPr>
          <p:cNvPr id="43018" name="Group 31"/>
          <p:cNvGrpSpPr>
            <a:grpSpLocks/>
          </p:cNvGrpSpPr>
          <p:nvPr/>
        </p:nvGrpSpPr>
        <p:grpSpPr bwMode="auto">
          <a:xfrm>
            <a:off x="4352925" y="4751388"/>
            <a:ext cx="1408113" cy="844550"/>
            <a:chOff x="464" y="2795"/>
            <a:chExt cx="1112" cy="668"/>
          </a:xfrm>
        </p:grpSpPr>
        <p:sp>
          <p:nvSpPr>
            <p:cNvPr id="43019" name="Text Box 32"/>
            <p:cNvSpPr txBox="1">
              <a:spLocks noChangeArrowheads="1"/>
            </p:cNvSpPr>
            <p:nvPr/>
          </p:nvSpPr>
          <p:spPr bwMode="auto">
            <a:xfrm>
              <a:off x="464" y="3017"/>
              <a:ext cx="111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FF9900"/>
                  </a:solidFill>
                </a:rPr>
                <a:t>Is the...?</a:t>
              </a:r>
            </a:p>
          </p:txBody>
        </p:sp>
        <p:sp>
          <p:nvSpPr>
            <p:cNvPr id="43020" name="Text Box 33"/>
            <p:cNvSpPr txBox="1">
              <a:spLocks noChangeArrowheads="1"/>
            </p:cNvSpPr>
            <p:nvPr/>
          </p:nvSpPr>
          <p:spPr bwMode="auto">
            <a:xfrm>
              <a:off x="464" y="3213"/>
              <a:ext cx="111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FF9900"/>
                  </a:solidFill>
                </a:rPr>
                <a:t>Are there...?</a:t>
              </a:r>
            </a:p>
          </p:txBody>
        </p:sp>
        <p:sp>
          <p:nvSpPr>
            <p:cNvPr id="43021" name="Text Box 34"/>
            <p:cNvSpPr txBox="1">
              <a:spLocks noChangeArrowheads="1"/>
            </p:cNvSpPr>
            <p:nvPr/>
          </p:nvSpPr>
          <p:spPr bwMode="auto">
            <a:xfrm>
              <a:off x="464" y="2820"/>
              <a:ext cx="111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FF9900"/>
                  </a:solidFill>
                </a:rPr>
                <a:t>Do you...?</a:t>
              </a:r>
            </a:p>
          </p:txBody>
        </p:sp>
        <p:sp>
          <p:nvSpPr>
            <p:cNvPr id="43022" name="Rectangle 35"/>
            <p:cNvSpPr>
              <a:spLocks noChangeArrowheads="1"/>
            </p:cNvSpPr>
            <p:nvPr/>
          </p:nvSpPr>
          <p:spPr bwMode="auto">
            <a:xfrm>
              <a:off x="476" y="2795"/>
              <a:ext cx="1070" cy="668"/>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Offerings patterns in the product model</a:t>
            </a:r>
          </a:p>
        </p:txBody>
      </p:sp>
      <p:grpSp>
        <p:nvGrpSpPr>
          <p:cNvPr id="44035" name="Group 172"/>
          <p:cNvGrpSpPr>
            <a:grpSpLocks/>
          </p:cNvGrpSpPr>
          <p:nvPr/>
        </p:nvGrpSpPr>
        <p:grpSpPr bwMode="auto">
          <a:xfrm>
            <a:off x="1389063" y="3182938"/>
            <a:ext cx="1408112" cy="844550"/>
            <a:chOff x="464" y="2795"/>
            <a:chExt cx="1112" cy="668"/>
          </a:xfrm>
        </p:grpSpPr>
        <p:sp>
          <p:nvSpPr>
            <p:cNvPr id="44149" name="Text Box 173"/>
            <p:cNvSpPr txBox="1">
              <a:spLocks noChangeArrowheads="1"/>
            </p:cNvSpPr>
            <p:nvPr/>
          </p:nvSpPr>
          <p:spPr bwMode="auto">
            <a:xfrm>
              <a:off x="464" y="3017"/>
              <a:ext cx="111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FF9900"/>
                  </a:solidFill>
                </a:rPr>
                <a:t>Is the...?</a:t>
              </a:r>
            </a:p>
          </p:txBody>
        </p:sp>
        <p:sp>
          <p:nvSpPr>
            <p:cNvPr id="44150" name="Text Box 174"/>
            <p:cNvSpPr txBox="1">
              <a:spLocks noChangeArrowheads="1"/>
            </p:cNvSpPr>
            <p:nvPr/>
          </p:nvSpPr>
          <p:spPr bwMode="auto">
            <a:xfrm>
              <a:off x="464" y="3213"/>
              <a:ext cx="111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FF9900"/>
                  </a:solidFill>
                </a:rPr>
                <a:t>Are there...?</a:t>
              </a:r>
            </a:p>
          </p:txBody>
        </p:sp>
        <p:sp>
          <p:nvSpPr>
            <p:cNvPr id="44151" name="Text Box 175"/>
            <p:cNvSpPr txBox="1">
              <a:spLocks noChangeArrowheads="1"/>
            </p:cNvSpPr>
            <p:nvPr/>
          </p:nvSpPr>
          <p:spPr bwMode="auto">
            <a:xfrm>
              <a:off x="464" y="2820"/>
              <a:ext cx="111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FF9900"/>
                  </a:solidFill>
                </a:rPr>
                <a:t>Do you...?</a:t>
              </a:r>
            </a:p>
          </p:txBody>
        </p:sp>
        <p:sp>
          <p:nvSpPr>
            <p:cNvPr id="44152" name="Rectangle 176"/>
            <p:cNvSpPr>
              <a:spLocks noChangeArrowheads="1"/>
            </p:cNvSpPr>
            <p:nvPr/>
          </p:nvSpPr>
          <p:spPr bwMode="auto">
            <a:xfrm>
              <a:off x="476" y="2795"/>
              <a:ext cx="1070" cy="668"/>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44036" name="Text Box 177"/>
          <p:cNvSpPr txBox="1">
            <a:spLocks noChangeArrowheads="1"/>
          </p:cNvSpPr>
          <p:nvPr/>
        </p:nvSpPr>
        <p:spPr bwMode="auto">
          <a:xfrm>
            <a:off x="1135063" y="4114800"/>
            <a:ext cx="2009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FF9900"/>
                </a:solidFill>
              </a:rPr>
              <a:t>QuestionSet</a:t>
            </a:r>
            <a:endParaRPr lang="en-US" sz="2400">
              <a:solidFill>
                <a:schemeClr val="bg1"/>
              </a:solidFill>
            </a:endParaRPr>
          </a:p>
        </p:txBody>
      </p:sp>
      <p:grpSp>
        <p:nvGrpSpPr>
          <p:cNvPr id="44037" name="Group 254"/>
          <p:cNvGrpSpPr>
            <a:grpSpLocks/>
          </p:cNvGrpSpPr>
          <p:nvPr/>
        </p:nvGrpSpPr>
        <p:grpSpPr bwMode="auto">
          <a:xfrm>
            <a:off x="6221413" y="2446338"/>
            <a:ext cx="727075" cy="903287"/>
            <a:chOff x="3515" y="1804"/>
            <a:chExt cx="458" cy="569"/>
          </a:xfrm>
        </p:grpSpPr>
        <p:sp>
          <p:nvSpPr>
            <p:cNvPr id="44131" name="Freeform 255"/>
            <p:cNvSpPr>
              <a:spLocks/>
            </p:cNvSpPr>
            <p:nvPr/>
          </p:nvSpPr>
          <p:spPr bwMode="auto">
            <a:xfrm>
              <a:off x="3568" y="1849"/>
              <a:ext cx="405" cy="520"/>
            </a:xfrm>
            <a:custGeom>
              <a:avLst/>
              <a:gdLst>
                <a:gd name="T0" fmla="*/ 1 w 1052"/>
                <a:gd name="T1" fmla="*/ 2 h 1352"/>
                <a:gd name="T2" fmla="*/ 0 w 1052"/>
                <a:gd name="T3" fmla="*/ 2 h 1352"/>
                <a:gd name="T4" fmla="*/ 0 w 1052"/>
                <a:gd name="T5" fmla="*/ 1 h 1352"/>
                <a:gd name="T6" fmla="*/ 0 w 1052"/>
                <a:gd name="T7" fmla="*/ 1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1 w 1052"/>
                <a:gd name="T19" fmla="*/ 0 h 1352"/>
                <a:gd name="T20" fmla="*/ 1 w 1052"/>
                <a:gd name="T21" fmla="*/ 0 h 1352"/>
                <a:gd name="T22" fmla="*/ 1 w 1052"/>
                <a:gd name="T23" fmla="*/ 0 h 1352"/>
                <a:gd name="T24" fmla="*/ 1 w 1052"/>
                <a:gd name="T25" fmla="*/ 0 h 1352"/>
                <a:gd name="T26" fmla="*/ 1 w 1052"/>
                <a:gd name="T27" fmla="*/ 1 h 1352"/>
                <a:gd name="T28" fmla="*/ 1 w 1052"/>
                <a:gd name="T29" fmla="*/ 1 h 1352"/>
                <a:gd name="T30" fmla="*/ 1 w 1052"/>
                <a:gd name="T31" fmla="*/ 1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chemeClr val="bg1"/>
              </a:solidFill>
              <a:prstDash val="sysDot"/>
              <a:round/>
              <a:headEnd/>
              <a:tailEnd/>
            </a:ln>
          </p:spPr>
          <p:txBody>
            <a:bodyPr lIns="0" tIns="0" rIns="0" bIns="0" anchor="ctr">
              <a:spAutoFit/>
            </a:bodyPr>
            <a:lstStyle/>
            <a:p>
              <a:endParaRPr lang="en-US"/>
            </a:p>
          </p:txBody>
        </p:sp>
        <p:sp>
          <p:nvSpPr>
            <p:cNvPr id="44132" name="Freeform 256"/>
            <p:cNvSpPr>
              <a:spLocks/>
            </p:cNvSpPr>
            <p:nvPr/>
          </p:nvSpPr>
          <p:spPr bwMode="auto">
            <a:xfrm>
              <a:off x="3515" y="1804"/>
              <a:ext cx="129" cy="569"/>
            </a:xfrm>
            <a:custGeom>
              <a:avLst/>
              <a:gdLst>
                <a:gd name="T0" fmla="*/ 1 w 253"/>
                <a:gd name="T1" fmla="*/ 0 h 2449"/>
                <a:gd name="T2" fmla="*/ 2 w 253"/>
                <a:gd name="T3" fmla="*/ 0 h 2449"/>
                <a:gd name="T4" fmla="*/ 2 w 253"/>
                <a:gd name="T5" fmla="*/ 0 h 2449"/>
                <a:gd name="T6" fmla="*/ 3 w 253"/>
                <a:gd name="T7" fmla="*/ 0 h 2449"/>
                <a:gd name="T8" fmla="*/ 3 w 253"/>
                <a:gd name="T9" fmla="*/ 0 h 2449"/>
                <a:gd name="T10" fmla="*/ 3 w 253"/>
                <a:gd name="T11" fmla="*/ 0 h 2449"/>
                <a:gd name="T12" fmla="*/ 1 w 253"/>
                <a:gd name="T13" fmla="*/ 0 h 2449"/>
                <a:gd name="T14" fmla="*/ 1 w 253"/>
                <a:gd name="T15" fmla="*/ 0 h 2449"/>
                <a:gd name="T16" fmla="*/ 0 w 253"/>
                <a:gd name="T17" fmla="*/ 0 h 2449"/>
                <a:gd name="T18" fmla="*/ 1 w 253"/>
                <a:gd name="T19" fmla="*/ 0 h 2449"/>
                <a:gd name="T20" fmla="*/ 1 w 253"/>
                <a:gd name="T21" fmla="*/ 0 h 24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3"/>
                <a:gd name="T34" fmla="*/ 0 h 2449"/>
                <a:gd name="T35" fmla="*/ 253 w 253"/>
                <a:gd name="T36" fmla="*/ 2449 h 24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3" h="2449">
                  <a:moveTo>
                    <a:pt x="2" y="0"/>
                  </a:moveTo>
                  <a:lnTo>
                    <a:pt x="236" y="0"/>
                  </a:lnTo>
                  <a:lnTo>
                    <a:pt x="236" y="428"/>
                  </a:lnTo>
                  <a:lnTo>
                    <a:pt x="245" y="996"/>
                  </a:lnTo>
                  <a:lnTo>
                    <a:pt x="253" y="1812"/>
                  </a:lnTo>
                  <a:lnTo>
                    <a:pt x="249" y="2449"/>
                  </a:lnTo>
                  <a:lnTo>
                    <a:pt x="19" y="2449"/>
                  </a:lnTo>
                  <a:lnTo>
                    <a:pt x="15" y="1772"/>
                  </a:lnTo>
                  <a:lnTo>
                    <a:pt x="0" y="1055"/>
                  </a:lnTo>
                  <a:lnTo>
                    <a:pt x="2" y="0"/>
                  </a:lnTo>
                  <a:close/>
                </a:path>
              </a:pathLst>
            </a:custGeom>
            <a:solidFill>
              <a:schemeClr val="tx1"/>
            </a:solidFill>
            <a:ln w="12700">
              <a:solidFill>
                <a:srgbClr val="CC9900"/>
              </a:solidFill>
              <a:round/>
              <a:headEnd/>
              <a:tailEnd/>
            </a:ln>
          </p:spPr>
          <p:txBody>
            <a:bodyPr/>
            <a:lstStyle/>
            <a:p>
              <a:endParaRPr lang="en-US"/>
            </a:p>
          </p:txBody>
        </p:sp>
        <p:sp>
          <p:nvSpPr>
            <p:cNvPr id="44133" name="Freeform 257"/>
            <p:cNvSpPr>
              <a:spLocks/>
            </p:cNvSpPr>
            <p:nvPr/>
          </p:nvSpPr>
          <p:spPr bwMode="auto">
            <a:xfrm>
              <a:off x="3613" y="2289"/>
              <a:ext cx="24" cy="17"/>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CC9900"/>
            </a:solidFill>
            <a:ln w="12700">
              <a:solidFill>
                <a:srgbClr val="CC9900"/>
              </a:solidFill>
              <a:round/>
              <a:headEnd/>
              <a:tailEnd/>
            </a:ln>
          </p:spPr>
          <p:txBody>
            <a:bodyPr/>
            <a:lstStyle/>
            <a:p>
              <a:endParaRPr lang="en-US"/>
            </a:p>
          </p:txBody>
        </p:sp>
        <p:sp>
          <p:nvSpPr>
            <p:cNvPr id="44134" name="Freeform 258"/>
            <p:cNvSpPr>
              <a:spLocks/>
            </p:cNvSpPr>
            <p:nvPr/>
          </p:nvSpPr>
          <p:spPr bwMode="auto">
            <a:xfrm>
              <a:off x="3593" y="2260"/>
              <a:ext cx="44" cy="14"/>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CC9900"/>
            </a:solidFill>
            <a:ln w="12700">
              <a:solidFill>
                <a:srgbClr val="CC9900"/>
              </a:solidFill>
              <a:round/>
              <a:headEnd/>
              <a:tailEnd/>
            </a:ln>
          </p:spPr>
          <p:txBody>
            <a:bodyPr/>
            <a:lstStyle/>
            <a:p>
              <a:endParaRPr lang="en-US"/>
            </a:p>
          </p:txBody>
        </p:sp>
        <p:sp>
          <p:nvSpPr>
            <p:cNvPr id="44135" name="Freeform 259"/>
            <p:cNvSpPr>
              <a:spLocks/>
            </p:cNvSpPr>
            <p:nvPr/>
          </p:nvSpPr>
          <p:spPr bwMode="auto">
            <a:xfrm>
              <a:off x="3613" y="2223"/>
              <a:ext cx="24" cy="1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5"/>
                  </a:lnTo>
                  <a:lnTo>
                    <a:pt x="0" y="2"/>
                  </a:lnTo>
                  <a:lnTo>
                    <a:pt x="78" y="0"/>
                  </a:lnTo>
                  <a:lnTo>
                    <a:pt x="67" y="59"/>
                  </a:lnTo>
                  <a:close/>
                </a:path>
              </a:pathLst>
            </a:custGeom>
            <a:solidFill>
              <a:srgbClr val="CC9900"/>
            </a:solidFill>
            <a:ln w="12700">
              <a:solidFill>
                <a:srgbClr val="CC9900"/>
              </a:solidFill>
              <a:round/>
              <a:headEnd/>
              <a:tailEnd/>
            </a:ln>
          </p:spPr>
          <p:txBody>
            <a:bodyPr/>
            <a:lstStyle/>
            <a:p>
              <a:endParaRPr lang="en-US"/>
            </a:p>
          </p:txBody>
        </p:sp>
        <p:sp>
          <p:nvSpPr>
            <p:cNvPr id="44136" name="Freeform 260"/>
            <p:cNvSpPr>
              <a:spLocks/>
            </p:cNvSpPr>
            <p:nvPr/>
          </p:nvSpPr>
          <p:spPr bwMode="auto">
            <a:xfrm>
              <a:off x="3593" y="2194"/>
              <a:ext cx="44" cy="14"/>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CC9900"/>
            </a:solidFill>
            <a:ln w="12700">
              <a:solidFill>
                <a:srgbClr val="CC9900"/>
              </a:solidFill>
              <a:round/>
              <a:headEnd/>
              <a:tailEnd/>
            </a:ln>
          </p:spPr>
          <p:txBody>
            <a:bodyPr/>
            <a:lstStyle/>
            <a:p>
              <a:endParaRPr lang="en-US"/>
            </a:p>
          </p:txBody>
        </p:sp>
        <p:sp>
          <p:nvSpPr>
            <p:cNvPr id="44137" name="Freeform 261"/>
            <p:cNvSpPr>
              <a:spLocks/>
            </p:cNvSpPr>
            <p:nvPr/>
          </p:nvSpPr>
          <p:spPr bwMode="auto">
            <a:xfrm>
              <a:off x="3612" y="2157"/>
              <a:ext cx="25" cy="1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CC9900"/>
            </a:solidFill>
            <a:ln w="12700">
              <a:solidFill>
                <a:srgbClr val="CC9900"/>
              </a:solidFill>
              <a:round/>
              <a:headEnd/>
              <a:tailEnd/>
            </a:ln>
          </p:spPr>
          <p:txBody>
            <a:bodyPr/>
            <a:lstStyle/>
            <a:p>
              <a:endParaRPr lang="en-US"/>
            </a:p>
          </p:txBody>
        </p:sp>
        <p:sp>
          <p:nvSpPr>
            <p:cNvPr id="44138" name="Freeform 262"/>
            <p:cNvSpPr>
              <a:spLocks/>
            </p:cNvSpPr>
            <p:nvPr/>
          </p:nvSpPr>
          <p:spPr bwMode="auto">
            <a:xfrm>
              <a:off x="3593" y="2129"/>
              <a:ext cx="44" cy="14"/>
            </a:xfrm>
            <a:custGeom>
              <a:avLst/>
              <a:gdLst>
                <a:gd name="T0" fmla="*/ 0 w 139"/>
                <a:gd name="T1" fmla="*/ 0 h 46"/>
                <a:gd name="T2" fmla="*/ 0 w 139"/>
                <a:gd name="T3" fmla="*/ 0 h 46"/>
                <a:gd name="T4" fmla="*/ 0 w 139"/>
                <a:gd name="T5" fmla="*/ 0 h 46"/>
                <a:gd name="T6" fmla="*/ 0 w 139"/>
                <a:gd name="T7" fmla="*/ 0 h 46"/>
                <a:gd name="T8" fmla="*/ 0 w 139"/>
                <a:gd name="T9" fmla="*/ 0 h 46"/>
                <a:gd name="T10" fmla="*/ 0 w 139"/>
                <a:gd name="T11" fmla="*/ 0 h 46"/>
                <a:gd name="T12" fmla="*/ 0 60000 65536"/>
                <a:gd name="T13" fmla="*/ 0 60000 65536"/>
                <a:gd name="T14" fmla="*/ 0 60000 65536"/>
                <a:gd name="T15" fmla="*/ 0 60000 65536"/>
                <a:gd name="T16" fmla="*/ 0 60000 65536"/>
                <a:gd name="T17" fmla="*/ 0 60000 65536"/>
                <a:gd name="T18" fmla="*/ 0 w 139"/>
                <a:gd name="T19" fmla="*/ 0 h 46"/>
                <a:gd name="T20" fmla="*/ 139 w 139"/>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139" h="46">
                  <a:moveTo>
                    <a:pt x="135" y="46"/>
                  </a:moveTo>
                  <a:lnTo>
                    <a:pt x="0" y="46"/>
                  </a:lnTo>
                  <a:lnTo>
                    <a:pt x="0" y="0"/>
                  </a:lnTo>
                  <a:lnTo>
                    <a:pt x="139" y="0"/>
                  </a:lnTo>
                  <a:lnTo>
                    <a:pt x="135" y="46"/>
                  </a:lnTo>
                  <a:close/>
                </a:path>
              </a:pathLst>
            </a:custGeom>
            <a:solidFill>
              <a:srgbClr val="CC9900"/>
            </a:solidFill>
            <a:ln w="12700">
              <a:solidFill>
                <a:srgbClr val="CC9900"/>
              </a:solidFill>
              <a:round/>
              <a:headEnd/>
              <a:tailEnd/>
            </a:ln>
          </p:spPr>
          <p:txBody>
            <a:bodyPr/>
            <a:lstStyle/>
            <a:p>
              <a:endParaRPr lang="en-US"/>
            </a:p>
          </p:txBody>
        </p:sp>
        <p:sp>
          <p:nvSpPr>
            <p:cNvPr id="44139" name="Freeform 263"/>
            <p:cNvSpPr>
              <a:spLocks/>
            </p:cNvSpPr>
            <p:nvPr/>
          </p:nvSpPr>
          <p:spPr bwMode="auto">
            <a:xfrm>
              <a:off x="3612" y="2092"/>
              <a:ext cx="25" cy="20"/>
            </a:xfrm>
            <a:custGeom>
              <a:avLst/>
              <a:gdLst>
                <a:gd name="T0" fmla="*/ 0 w 78"/>
                <a:gd name="T1" fmla="*/ 0 h 61"/>
                <a:gd name="T2" fmla="*/ 0 w 78"/>
                <a:gd name="T3" fmla="*/ 0 h 61"/>
                <a:gd name="T4" fmla="*/ 0 w 78"/>
                <a:gd name="T5" fmla="*/ 0 h 61"/>
                <a:gd name="T6" fmla="*/ 0 w 78"/>
                <a:gd name="T7" fmla="*/ 0 h 61"/>
                <a:gd name="T8" fmla="*/ 0 w 78"/>
                <a:gd name="T9" fmla="*/ 0 h 61"/>
                <a:gd name="T10" fmla="*/ 0 w 78"/>
                <a:gd name="T11" fmla="*/ 0 h 61"/>
                <a:gd name="T12" fmla="*/ 0 60000 65536"/>
                <a:gd name="T13" fmla="*/ 0 60000 65536"/>
                <a:gd name="T14" fmla="*/ 0 60000 65536"/>
                <a:gd name="T15" fmla="*/ 0 60000 65536"/>
                <a:gd name="T16" fmla="*/ 0 60000 65536"/>
                <a:gd name="T17" fmla="*/ 0 60000 65536"/>
                <a:gd name="T18" fmla="*/ 0 w 78"/>
                <a:gd name="T19" fmla="*/ 0 h 61"/>
                <a:gd name="T20" fmla="*/ 78 w 78"/>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8" h="61">
                  <a:moveTo>
                    <a:pt x="70" y="61"/>
                  </a:moveTo>
                  <a:lnTo>
                    <a:pt x="2" y="57"/>
                  </a:lnTo>
                  <a:lnTo>
                    <a:pt x="0" y="2"/>
                  </a:lnTo>
                  <a:lnTo>
                    <a:pt x="78" y="0"/>
                  </a:lnTo>
                  <a:lnTo>
                    <a:pt x="70" y="61"/>
                  </a:lnTo>
                  <a:close/>
                </a:path>
              </a:pathLst>
            </a:custGeom>
            <a:solidFill>
              <a:srgbClr val="CC9900"/>
            </a:solidFill>
            <a:ln w="12700">
              <a:solidFill>
                <a:srgbClr val="CC9900"/>
              </a:solidFill>
              <a:round/>
              <a:headEnd/>
              <a:tailEnd/>
            </a:ln>
          </p:spPr>
          <p:txBody>
            <a:bodyPr/>
            <a:lstStyle/>
            <a:p>
              <a:endParaRPr lang="en-US"/>
            </a:p>
          </p:txBody>
        </p:sp>
        <p:sp>
          <p:nvSpPr>
            <p:cNvPr id="44140" name="Freeform 264"/>
            <p:cNvSpPr>
              <a:spLocks/>
            </p:cNvSpPr>
            <p:nvPr/>
          </p:nvSpPr>
          <p:spPr bwMode="auto">
            <a:xfrm>
              <a:off x="3593" y="2064"/>
              <a:ext cx="44" cy="14"/>
            </a:xfrm>
            <a:custGeom>
              <a:avLst/>
              <a:gdLst>
                <a:gd name="T0" fmla="*/ 0 w 139"/>
                <a:gd name="T1" fmla="*/ 0 h 44"/>
                <a:gd name="T2" fmla="*/ 0 w 139"/>
                <a:gd name="T3" fmla="*/ 0 h 44"/>
                <a:gd name="T4" fmla="*/ 0 w 139"/>
                <a:gd name="T5" fmla="*/ 0 h 44"/>
                <a:gd name="T6" fmla="*/ 0 w 139"/>
                <a:gd name="T7" fmla="*/ 0 h 44"/>
                <a:gd name="T8" fmla="*/ 0 w 139"/>
                <a:gd name="T9" fmla="*/ 0 h 44"/>
                <a:gd name="T10" fmla="*/ 0 w 139"/>
                <a:gd name="T11" fmla="*/ 0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CC9900"/>
            </a:solidFill>
            <a:ln w="12700">
              <a:solidFill>
                <a:srgbClr val="CC9900"/>
              </a:solidFill>
              <a:round/>
              <a:headEnd/>
              <a:tailEnd/>
            </a:ln>
          </p:spPr>
          <p:txBody>
            <a:bodyPr/>
            <a:lstStyle/>
            <a:p>
              <a:endParaRPr lang="en-US"/>
            </a:p>
          </p:txBody>
        </p:sp>
        <p:sp>
          <p:nvSpPr>
            <p:cNvPr id="44141" name="Freeform 265"/>
            <p:cNvSpPr>
              <a:spLocks/>
            </p:cNvSpPr>
            <p:nvPr/>
          </p:nvSpPr>
          <p:spPr bwMode="auto">
            <a:xfrm>
              <a:off x="3613" y="2027"/>
              <a:ext cx="24" cy="18"/>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CC9900"/>
            </a:solidFill>
            <a:ln w="12700">
              <a:solidFill>
                <a:srgbClr val="CC9900"/>
              </a:solidFill>
              <a:round/>
              <a:headEnd/>
              <a:tailEnd/>
            </a:ln>
          </p:spPr>
          <p:txBody>
            <a:bodyPr/>
            <a:lstStyle/>
            <a:p>
              <a:endParaRPr lang="en-US"/>
            </a:p>
          </p:txBody>
        </p:sp>
        <p:sp>
          <p:nvSpPr>
            <p:cNvPr id="44142" name="Freeform 266"/>
            <p:cNvSpPr>
              <a:spLocks/>
            </p:cNvSpPr>
            <p:nvPr/>
          </p:nvSpPr>
          <p:spPr bwMode="auto">
            <a:xfrm>
              <a:off x="3593" y="1999"/>
              <a:ext cx="44" cy="13"/>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CC9900"/>
            </a:solidFill>
            <a:ln w="12700">
              <a:solidFill>
                <a:srgbClr val="CC9900"/>
              </a:solidFill>
              <a:round/>
              <a:headEnd/>
              <a:tailEnd/>
            </a:ln>
          </p:spPr>
          <p:txBody>
            <a:bodyPr/>
            <a:lstStyle/>
            <a:p>
              <a:endParaRPr lang="en-US"/>
            </a:p>
          </p:txBody>
        </p:sp>
        <p:sp>
          <p:nvSpPr>
            <p:cNvPr id="44143" name="Freeform 267"/>
            <p:cNvSpPr>
              <a:spLocks/>
            </p:cNvSpPr>
            <p:nvPr/>
          </p:nvSpPr>
          <p:spPr bwMode="auto">
            <a:xfrm>
              <a:off x="3613" y="1961"/>
              <a:ext cx="24" cy="20"/>
            </a:xfrm>
            <a:custGeom>
              <a:avLst/>
              <a:gdLst>
                <a:gd name="T0" fmla="*/ 0 w 76"/>
                <a:gd name="T1" fmla="*/ 0 h 59"/>
                <a:gd name="T2" fmla="*/ 0 w 76"/>
                <a:gd name="T3" fmla="*/ 0 h 59"/>
                <a:gd name="T4" fmla="*/ 0 w 76"/>
                <a:gd name="T5" fmla="*/ 0 h 59"/>
                <a:gd name="T6" fmla="*/ 0 w 76"/>
                <a:gd name="T7" fmla="*/ 0 h 59"/>
                <a:gd name="T8" fmla="*/ 0 w 76"/>
                <a:gd name="T9" fmla="*/ 0 h 59"/>
                <a:gd name="T10" fmla="*/ 0 w 76"/>
                <a:gd name="T11" fmla="*/ 0 h 59"/>
                <a:gd name="T12" fmla="*/ 0 60000 65536"/>
                <a:gd name="T13" fmla="*/ 0 60000 65536"/>
                <a:gd name="T14" fmla="*/ 0 60000 65536"/>
                <a:gd name="T15" fmla="*/ 0 60000 65536"/>
                <a:gd name="T16" fmla="*/ 0 60000 65536"/>
                <a:gd name="T17" fmla="*/ 0 60000 65536"/>
                <a:gd name="T18" fmla="*/ 0 w 76"/>
                <a:gd name="T19" fmla="*/ 0 h 59"/>
                <a:gd name="T20" fmla="*/ 76 w 76"/>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6" h="59">
                  <a:moveTo>
                    <a:pt x="67" y="59"/>
                  </a:moveTo>
                  <a:lnTo>
                    <a:pt x="2" y="57"/>
                  </a:lnTo>
                  <a:lnTo>
                    <a:pt x="0" y="2"/>
                  </a:lnTo>
                  <a:lnTo>
                    <a:pt x="76" y="0"/>
                  </a:lnTo>
                  <a:lnTo>
                    <a:pt x="67" y="59"/>
                  </a:lnTo>
                  <a:close/>
                </a:path>
              </a:pathLst>
            </a:custGeom>
            <a:solidFill>
              <a:srgbClr val="CC9900"/>
            </a:solidFill>
            <a:ln w="12700">
              <a:solidFill>
                <a:srgbClr val="CC9900"/>
              </a:solidFill>
              <a:round/>
              <a:headEnd/>
              <a:tailEnd/>
            </a:ln>
          </p:spPr>
          <p:txBody>
            <a:bodyPr/>
            <a:lstStyle/>
            <a:p>
              <a:endParaRPr lang="en-US"/>
            </a:p>
          </p:txBody>
        </p:sp>
        <p:sp>
          <p:nvSpPr>
            <p:cNvPr id="44144" name="Freeform 268"/>
            <p:cNvSpPr>
              <a:spLocks/>
            </p:cNvSpPr>
            <p:nvPr/>
          </p:nvSpPr>
          <p:spPr bwMode="auto">
            <a:xfrm>
              <a:off x="3593" y="1934"/>
              <a:ext cx="44" cy="14"/>
            </a:xfrm>
            <a:custGeom>
              <a:avLst/>
              <a:gdLst>
                <a:gd name="T0" fmla="*/ 0 w 140"/>
                <a:gd name="T1" fmla="*/ 0 h 44"/>
                <a:gd name="T2" fmla="*/ 0 w 140"/>
                <a:gd name="T3" fmla="*/ 0 h 44"/>
                <a:gd name="T4" fmla="*/ 0 w 140"/>
                <a:gd name="T5" fmla="*/ 0 h 44"/>
                <a:gd name="T6" fmla="*/ 0 w 140"/>
                <a:gd name="T7" fmla="*/ 0 h 44"/>
                <a:gd name="T8" fmla="*/ 0 w 140"/>
                <a:gd name="T9" fmla="*/ 0 h 44"/>
                <a:gd name="T10" fmla="*/ 0 w 140"/>
                <a:gd name="T11" fmla="*/ 0 h 44"/>
                <a:gd name="T12" fmla="*/ 0 60000 65536"/>
                <a:gd name="T13" fmla="*/ 0 60000 65536"/>
                <a:gd name="T14" fmla="*/ 0 60000 65536"/>
                <a:gd name="T15" fmla="*/ 0 60000 65536"/>
                <a:gd name="T16" fmla="*/ 0 60000 65536"/>
                <a:gd name="T17" fmla="*/ 0 60000 65536"/>
                <a:gd name="T18" fmla="*/ 0 w 140"/>
                <a:gd name="T19" fmla="*/ 0 h 44"/>
                <a:gd name="T20" fmla="*/ 140 w 140"/>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0" h="44">
                  <a:moveTo>
                    <a:pt x="136" y="44"/>
                  </a:moveTo>
                  <a:lnTo>
                    <a:pt x="1" y="44"/>
                  </a:lnTo>
                  <a:lnTo>
                    <a:pt x="0" y="0"/>
                  </a:lnTo>
                  <a:lnTo>
                    <a:pt x="140" y="0"/>
                  </a:lnTo>
                  <a:lnTo>
                    <a:pt x="136" y="44"/>
                  </a:lnTo>
                  <a:close/>
                </a:path>
              </a:pathLst>
            </a:custGeom>
            <a:solidFill>
              <a:srgbClr val="CC9900"/>
            </a:solidFill>
            <a:ln w="12700">
              <a:solidFill>
                <a:srgbClr val="CC9900"/>
              </a:solidFill>
              <a:round/>
              <a:headEnd/>
              <a:tailEnd/>
            </a:ln>
          </p:spPr>
          <p:txBody>
            <a:bodyPr/>
            <a:lstStyle/>
            <a:p>
              <a:endParaRPr lang="en-US"/>
            </a:p>
          </p:txBody>
        </p:sp>
        <p:sp>
          <p:nvSpPr>
            <p:cNvPr id="44145" name="Freeform 269"/>
            <p:cNvSpPr>
              <a:spLocks/>
            </p:cNvSpPr>
            <p:nvPr/>
          </p:nvSpPr>
          <p:spPr bwMode="auto">
            <a:xfrm>
              <a:off x="3614" y="1831"/>
              <a:ext cx="23" cy="1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CC9900"/>
            </a:solidFill>
            <a:ln w="12700">
              <a:solidFill>
                <a:srgbClr val="CC9900"/>
              </a:solidFill>
              <a:round/>
              <a:headEnd/>
              <a:tailEnd/>
            </a:ln>
          </p:spPr>
          <p:txBody>
            <a:bodyPr/>
            <a:lstStyle/>
            <a:p>
              <a:endParaRPr lang="en-US"/>
            </a:p>
          </p:txBody>
        </p:sp>
        <p:sp>
          <p:nvSpPr>
            <p:cNvPr id="44146" name="Freeform 270"/>
            <p:cNvSpPr>
              <a:spLocks/>
            </p:cNvSpPr>
            <p:nvPr/>
          </p:nvSpPr>
          <p:spPr bwMode="auto">
            <a:xfrm>
              <a:off x="3613" y="1897"/>
              <a:ext cx="24" cy="18"/>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8" y="57"/>
                  </a:moveTo>
                  <a:lnTo>
                    <a:pt x="1" y="56"/>
                  </a:lnTo>
                  <a:lnTo>
                    <a:pt x="0" y="2"/>
                  </a:lnTo>
                  <a:lnTo>
                    <a:pt x="76" y="0"/>
                  </a:lnTo>
                  <a:lnTo>
                    <a:pt x="68" y="57"/>
                  </a:lnTo>
                  <a:close/>
                </a:path>
              </a:pathLst>
            </a:custGeom>
            <a:solidFill>
              <a:srgbClr val="CC9900"/>
            </a:solidFill>
            <a:ln w="12700">
              <a:solidFill>
                <a:srgbClr val="CC9900"/>
              </a:solidFill>
              <a:round/>
              <a:headEnd/>
              <a:tailEnd/>
            </a:ln>
          </p:spPr>
          <p:txBody>
            <a:bodyPr/>
            <a:lstStyle/>
            <a:p>
              <a:endParaRPr lang="en-US"/>
            </a:p>
          </p:txBody>
        </p:sp>
        <p:sp>
          <p:nvSpPr>
            <p:cNvPr id="44147" name="Freeform 271"/>
            <p:cNvSpPr>
              <a:spLocks/>
            </p:cNvSpPr>
            <p:nvPr/>
          </p:nvSpPr>
          <p:spPr bwMode="auto">
            <a:xfrm>
              <a:off x="3593" y="1869"/>
              <a:ext cx="44" cy="13"/>
            </a:xfrm>
            <a:custGeom>
              <a:avLst/>
              <a:gdLst>
                <a:gd name="T0" fmla="*/ 0 w 138"/>
                <a:gd name="T1" fmla="*/ 0 h 44"/>
                <a:gd name="T2" fmla="*/ 0 w 138"/>
                <a:gd name="T3" fmla="*/ 0 h 44"/>
                <a:gd name="T4" fmla="*/ 0 w 138"/>
                <a:gd name="T5" fmla="*/ 0 h 44"/>
                <a:gd name="T6" fmla="*/ 0 w 138"/>
                <a:gd name="T7" fmla="*/ 0 h 44"/>
                <a:gd name="T8" fmla="*/ 0 w 138"/>
                <a:gd name="T9" fmla="*/ 0 h 44"/>
                <a:gd name="T10" fmla="*/ 0 w 138"/>
                <a:gd name="T11" fmla="*/ 0 h 44"/>
                <a:gd name="T12" fmla="*/ 0 60000 65536"/>
                <a:gd name="T13" fmla="*/ 0 60000 65536"/>
                <a:gd name="T14" fmla="*/ 0 60000 65536"/>
                <a:gd name="T15" fmla="*/ 0 60000 65536"/>
                <a:gd name="T16" fmla="*/ 0 60000 65536"/>
                <a:gd name="T17" fmla="*/ 0 60000 65536"/>
                <a:gd name="T18" fmla="*/ 0 w 138"/>
                <a:gd name="T19" fmla="*/ 0 h 44"/>
                <a:gd name="T20" fmla="*/ 138 w 138"/>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8" h="44">
                  <a:moveTo>
                    <a:pt x="135" y="44"/>
                  </a:moveTo>
                  <a:lnTo>
                    <a:pt x="0" y="44"/>
                  </a:lnTo>
                  <a:lnTo>
                    <a:pt x="0" y="0"/>
                  </a:lnTo>
                  <a:lnTo>
                    <a:pt x="138" y="0"/>
                  </a:lnTo>
                  <a:lnTo>
                    <a:pt x="135" y="44"/>
                  </a:lnTo>
                  <a:close/>
                </a:path>
              </a:pathLst>
            </a:custGeom>
            <a:solidFill>
              <a:srgbClr val="CC9900"/>
            </a:solidFill>
            <a:ln w="12700">
              <a:solidFill>
                <a:srgbClr val="CC9900"/>
              </a:solidFill>
              <a:round/>
              <a:headEnd/>
              <a:tailEnd/>
            </a:ln>
          </p:spPr>
          <p:txBody>
            <a:bodyPr/>
            <a:lstStyle/>
            <a:p>
              <a:endParaRPr lang="en-US"/>
            </a:p>
          </p:txBody>
        </p:sp>
        <p:sp>
          <p:nvSpPr>
            <p:cNvPr id="44148" name="Freeform 272"/>
            <p:cNvSpPr>
              <a:spLocks/>
            </p:cNvSpPr>
            <p:nvPr/>
          </p:nvSpPr>
          <p:spPr bwMode="auto">
            <a:xfrm>
              <a:off x="3593" y="2325"/>
              <a:ext cx="44" cy="14"/>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CC9900"/>
            </a:solidFill>
            <a:ln w="12700">
              <a:solidFill>
                <a:srgbClr val="CC9900"/>
              </a:solidFill>
              <a:round/>
              <a:headEnd/>
              <a:tailEnd/>
            </a:ln>
          </p:spPr>
          <p:txBody>
            <a:bodyPr/>
            <a:lstStyle/>
            <a:p>
              <a:endParaRPr lang="en-US"/>
            </a:p>
          </p:txBody>
        </p:sp>
      </p:grpSp>
      <p:sp>
        <p:nvSpPr>
          <p:cNvPr id="44038" name="Text Box 306"/>
          <p:cNvSpPr txBox="1">
            <a:spLocks noChangeArrowheads="1"/>
          </p:cNvSpPr>
          <p:nvPr/>
        </p:nvSpPr>
        <p:spPr bwMode="auto">
          <a:xfrm>
            <a:off x="5881688" y="3402013"/>
            <a:ext cx="2722562"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CC9900"/>
                </a:solidFill>
              </a:rPr>
              <a:t>CoverageTerm</a:t>
            </a:r>
            <a:br>
              <a:rPr lang="en-US" sz="2400">
                <a:solidFill>
                  <a:srgbClr val="CC9900"/>
                </a:solidFill>
              </a:rPr>
            </a:br>
            <a:r>
              <a:rPr lang="en-US" sz="2400">
                <a:solidFill>
                  <a:srgbClr val="CC9900"/>
                </a:solidFill>
              </a:rPr>
              <a:t>Patterns - CovTerm Options, and Packages</a:t>
            </a:r>
          </a:p>
        </p:txBody>
      </p:sp>
      <p:sp>
        <p:nvSpPr>
          <p:cNvPr id="44039" name="Freeform 253"/>
          <p:cNvSpPr>
            <a:spLocks/>
          </p:cNvSpPr>
          <p:nvPr/>
        </p:nvSpPr>
        <p:spPr bwMode="auto">
          <a:xfrm>
            <a:off x="4006850" y="3573463"/>
            <a:ext cx="569913" cy="731837"/>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a:solidFill>
              <a:srgbClr val="D33941"/>
            </a:solidFill>
            <a:prstDash val="sysDot"/>
            <a:round/>
            <a:headEnd/>
            <a:tailEnd/>
          </a:ln>
        </p:spPr>
        <p:txBody>
          <a:bodyPr lIns="0" tIns="0" rIns="0" bIns="0" anchor="ctr">
            <a:spAutoFit/>
          </a:bodyPr>
          <a:lstStyle/>
          <a:p>
            <a:endParaRPr lang="en-US"/>
          </a:p>
        </p:txBody>
      </p:sp>
      <p:sp>
        <p:nvSpPr>
          <p:cNvPr id="44040" name="Text Box 307"/>
          <p:cNvSpPr txBox="1">
            <a:spLocks noChangeArrowheads="1"/>
          </p:cNvSpPr>
          <p:nvPr/>
        </p:nvSpPr>
        <p:spPr bwMode="auto">
          <a:xfrm>
            <a:off x="3525838" y="4429125"/>
            <a:ext cx="15684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D33941"/>
                </a:solidFill>
              </a:rPr>
              <a:t>Coverage</a:t>
            </a:r>
            <a:br>
              <a:rPr lang="en-US" sz="2400">
                <a:solidFill>
                  <a:srgbClr val="D33941"/>
                </a:solidFill>
              </a:rPr>
            </a:br>
            <a:r>
              <a:rPr lang="en-US" sz="2400">
                <a:solidFill>
                  <a:srgbClr val="D33941"/>
                </a:solidFill>
              </a:rPr>
              <a:t>Pattern</a:t>
            </a:r>
          </a:p>
        </p:txBody>
      </p:sp>
      <p:grpSp>
        <p:nvGrpSpPr>
          <p:cNvPr id="44041" name="Group 309"/>
          <p:cNvGrpSpPr>
            <a:grpSpLocks/>
          </p:cNvGrpSpPr>
          <p:nvPr/>
        </p:nvGrpSpPr>
        <p:grpSpPr bwMode="auto">
          <a:xfrm>
            <a:off x="6156325" y="1025525"/>
            <a:ext cx="806450" cy="873125"/>
            <a:chOff x="1867" y="695"/>
            <a:chExt cx="731" cy="792"/>
          </a:xfrm>
        </p:grpSpPr>
        <p:sp>
          <p:nvSpPr>
            <p:cNvPr id="44085" name="Freeform 310"/>
            <p:cNvSpPr>
              <a:spLocks/>
            </p:cNvSpPr>
            <p:nvPr/>
          </p:nvSpPr>
          <p:spPr bwMode="auto">
            <a:xfrm>
              <a:off x="1867" y="695"/>
              <a:ext cx="538" cy="792"/>
            </a:xfrm>
            <a:custGeom>
              <a:avLst/>
              <a:gdLst>
                <a:gd name="T0" fmla="*/ 210 w 538"/>
                <a:gd name="T1" fmla="*/ 0 h 792"/>
                <a:gd name="T2" fmla="*/ 248 w 538"/>
                <a:gd name="T3" fmla="*/ 70 h 792"/>
                <a:gd name="T4" fmla="*/ 290 w 538"/>
                <a:gd name="T5" fmla="*/ 2 h 792"/>
                <a:gd name="T6" fmla="*/ 332 w 538"/>
                <a:gd name="T7" fmla="*/ 72 h 792"/>
                <a:gd name="T8" fmla="*/ 422 w 538"/>
                <a:gd name="T9" fmla="*/ 92 h 792"/>
                <a:gd name="T10" fmla="*/ 486 w 538"/>
                <a:gd name="T11" fmla="*/ 152 h 792"/>
                <a:gd name="T12" fmla="*/ 500 w 538"/>
                <a:gd name="T13" fmla="*/ 216 h 792"/>
                <a:gd name="T14" fmla="*/ 426 w 538"/>
                <a:gd name="T15" fmla="*/ 262 h 792"/>
                <a:gd name="T16" fmla="*/ 370 w 538"/>
                <a:gd name="T17" fmla="*/ 210 h 792"/>
                <a:gd name="T18" fmla="*/ 394 w 538"/>
                <a:gd name="T19" fmla="*/ 148 h 792"/>
                <a:gd name="T20" fmla="*/ 365 w 538"/>
                <a:gd name="T21" fmla="*/ 127 h 792"/>
                <a:gd name="T22" fmla="*/ 332 w 538"/>
                <a:gd name="T23" fmla="*/ 330 h 792"/>
                <a:gd name="T24" fmla="*/ 442 w 538"/>
                <a:gd name="T25" fmla="*/ 372 h 792"/>
                <a:gd name="T26" fmla="*/ 534 w 538"/>
                <a:gd name="T27" fmla="*/ 460 h 792"/>
                <a:gd name="T28" fmla="*/ 508 w 538"/>
                <a:gd name="T29" fmla="*/ 634 h 792"/>
                <a:gd name="T30" fmla="*/ 384 w 538"/>
                <a:gd name="T31" fmla="*/ 704 h 792"/>
                <a:gd name="T32" fmla="*/ 330 w 538"/>
                <a:gd name="T33" fmla="*/ 792 h 792"/>
                <a:gd name="T34" fmla="*/ 288 w 538"/>
                <a:gd name="T35" fmla="*/ 716 h 792"/>
                <a:gd name="T36" fmla="*/ 246 w 538"/>
                <a:gd name="T37" fmla="*/ 790 h 792"/>
                <a:gd name="T38" fmla="*/ 210 w 538"/>
                <a:gd name="T39" fmla="*/ 712 h 792"/>
                <a:gd name="T40" fmla="*/ 112 w 538"/>
                <a:gd name="T41" fmla="*/ 692 h 792"/>
                <a:gd name="T42" fmla="*/ 26 w 538"/>
                <a:gd name="T43" fmla="*/ 634 h 792"/>
                <a:gd name="T44" fmla="*/ 0 w 538"/>
                <a:gd name="T45" fmla="*/ 544 h 792"/>
                <a:gd name="T46" fmla="*/ 52 w 538"/>
                <a:gd name="T47" fmla="*/ 506 h 792"/>
                <a:gd name="T48" fmla="*/ 116 w 538"/>
                <a:gd name="T49" fmla="*/ 528 h 792"/>
                <a:gd name="T50" fmla="*/ 128 w 538"/>
                <a:gd name="T51" fmla="*/ 584 h 792"/>
                <a:gd name="T52" fmla="*/ 74 w 538"/>
                <a:gd name="T53" fmla="*/ 626 h 792"/>
                <a:gd name="T54" fmla="*/ 154 w 538"/>
                <a:gd name="T55" fmla="*/ 660 h 792"/>
                <a:gd name="T56" fmla="*/ 212 w 538"/>
                <a:gd name="T57" fmla="*/ 444 h 792"/>
                <a:gd name="T58" fmla="*/ 112 w 538"/>
                <a:gd name="T59" fmla="*/ 398 h 792"/>
                <a:gd name="T60" fmla="*/ 24 w 538"/>
                <a:gd name="T61" fmla="*/ 296 h 792"/>
                <a:gd name="T62" fmla="*/ 60 w 538"/>
                <a:gd name="T63" fmla="*/ 142 h 792"/>
                <a:gd name="T64" fmla="*/ 168 w 538"/>
                <a:gd name="T65" fmla="*/ 78 h 7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38"/>
                <a:gd name="T100" fmla="*/ 0 h 792"/>
                <a:gd name="T101" fmla="*/ 538 w 538"/>
                <a:gd name="T102" fmla="*/ 792 h 7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38" h="792">
                  <a:moveTo>
                    <a:pt x="210" y="70"/>
                  </a:moveTo>
                  <a:lnTo>
                    <a:pt x="210" y="0"/>
                  </a:lnTo>
                  <a:lnTo>
                    <a:pt x="248" y="0"/>
                  </a:lnTo>
                  <a:lnTo>
                    <a:pt x="248" y="70"/>
                  </a:lnTo>
                  <a:lnTo>
                    <a:pt x="290" y="70"/>
                  </a:lnTo>
                  <a:lnTo>
                    <a:pt x="290" y="2"/>
                  </a:lnTo>
                  <a:lnTo>
                    <a:pt x="332" y="2"/>
                  </a:lnTo>
                  <a:lnTo>
                    <a:pt x="332" y="72"/>
                  </a:lnTo>
                  <a:lnTo>
                    <a:pt x="388" y="82"/>
                  </a:lnTo>
                  <a:lnTo>
                    <a:pt x="422" y="92"/>
                  </a:lnTo>
                  <a:lnTo>
                    <a:pt x="456" y="114"/>
                  </a:lnTo>
                  <a:lnTo>
                    <a:pt x="486" y="152"/>
                  </a:lnTo>
                  <a:lnTo>
                    <a:pt x="498" y="186"/>
                  </a:lnTo>
                  <a:lnTo>
                    <a:pt x="500" y="216"/>
                  </a:lnTo>
                  <a:lnTo>
                    <a:pt x="476" y="254"/>
                  </a:lnTo>
                  <a:lnTo>
                    <a:pt x="426" y="262"/>
                  </a:lnTo>
                  <a:lnTo>
                    <a:pt x="384" y="248"/>
                  </a:lnTo>
                  <a:lnTo>
                    <a:pt x="370" y="210"/>
                  </a:lnTo>
                  <a:lnTo>
                    <a:pt x="376" y="172"/>
                  </a:lnTo>
                  <a:lnTo>
                    <a:pt x="394" y="148"/>
                  </a:lnTo>
                  <a:lnTo>
                    <a:pt x="422" y="136"/>
                  </a:lnTo>
                  <a:lnTo>
                    <a:pt x="365" y="127"/>
                  </a:lnTo>
                  <a:lnTo>
                    <a:pt x="332" y="142"/>
                  </a:lnTo>
                  <a:lnTo>
                    <a:pt x="332" y="330"/>
                  </a:lnTo>
                  <a:lnTo>
                    <a:pt x="382" y="346"/>
                  </a:lnTo>
                  <a:lnTo>
                    <a:pt x="442" y="372"/>
                  </a:lnTo>
                  <a:lnTo>
                    <a:pt x="496" y="402"/>
                  </a:lnTo>
                  <a:lnTo>
                    <a:pt x="534" y="460"/>
                  </a:lnTo>
                  <a:lnTo>
                    <a:pt x="538" y="560"/>
                  </a:lnTo>
                  <a:lnTo>
                    <a:pt x="508" y="634"/>
                  </a:lnTo>
                  <a:lnTo>
                    <a:pt x="438" y="688"/>
                  </a:lnTo>
                  <a:lnTo>
                    <a:pt x="384" y="704"/>
                  </a:lnTo>
                  <a:lnTo>
                    <a:pt x="330" y="716"/>
                  </a:lnTo>
                  <a:lnTo>
                    <a:pt x="330" y="792"/>
                  </a:lnTo>
                  <a:lnTo>
                    <a:pt x="288" y="792"/>
                  </a:lnTo>
                  <a:lnTo>
                    <a:pt x="288" y="716"/>
                  </a:lnTo>
                  <a:lnTo>
                    <a:pt x="246" y="718"/>
                  </a:lnTo>
                  <a:lnTo>
                    <a:pt x="246" y="790"/>
                  </a:lnTo>
                  <a:lnTo>
                    <a:pt x="210" y="790"/>
                  </a:lnTo>
                  <a:lnTo>
                    <a:pt x="210" y="712"/>
                  </a:lnTo>
                  <a:lnTo>
                    <a:pt x="164" y="706"/>
                  </a:lnTo>
                  <a:lnTo>
                    <a:pt x="112" y="692"/>
                  </a:lnTo>
                  <a:lnTo>
                    <a:pt x="66" y="666"/>
                  </a:lnTo>
                  <a:lnTo>
                    <a:pt x="26" y="634"/>
                  </a:lnTo>
                  <a:lnTo>
                    <a:pt x="2" y="590"/>
                  </a:lnTo>
                  <a:lnTo>
                    <a:pt x="0" y="544"/>
                  </a:lnTo>
                  <a:lnTo>
                    <a:pt x="18" y="524"/>
                  </a:lnTo>
                  <a:lnTo>
                    <a:pt x="52" y="506"/>
                  </a:lnTo>
                  <a:lnTo>
                    <a:pt x="88" y="510"/>
                  </a:lnTo>
                  <a:lnTo>
                    <a:pt x="116" y="528"/>
                  </a:lnTo>
                  <a:lnTo>
                    <a:pt x="130" y="558"/>
                  </a:lnTo>
                  <a:lnTo>
                    <a:pt x="128" y="584"/>
                  </a:lnTo>
                  <a:lnTo>
                    <a:pt x="110" y="608"/>
                  </a:lnTo>
                  <a:lnTo>
                    <a:pt x="74" y="626"/>
                  </a:lnTo>
                  <a:lnTo>
                    <a:pt x="92" y="644"/>
                  </a:lnTo>
                  <a:lnTo>
                    <a:pt x="154" y="660"/>
                  </a:lnTo>
                  <a:lnTo>
                    <a:pt x="210" y="668"/>
                  </a:lnTo>
                  <a:lnTo>
                    <a:pt x="212" y="444"/>
                  </a:lnTo>
                  <a:lnTo>
                    <a:pt x="162" y="430"/>
                  </a:lnTo>
                  <a:lnTo>
                    <a:pt x="112" y="398"/>
                  </a:lnTo>
                  <a:lnTo>
                    <a:pt x="58" y="364"/>
                  </a:lnTo>
                  <a:lnTo>
                    <a:pt x="24" y="296"/>
                  </a:lnTo>
                  <a:lnTo>
                    <a:pt x="22" y="218"/>
                  </a:lnTo>
                  <a:lnTo>
                    <a:pt x="60" y="142"/>
                  </a:lnTo>
                  <a:lnTo>
                    <a:pt x="122" y="92"/>
                  </a:lnTo>
                  <a:lnTo>
                    <a:pt x="168" y="78"/>
                  </a:lnTo>
                  <a:lnTo>
                    <a:pt x="210" y="70"/>
                  </a:lnTo>
                  <a:close/>
                </a:path>
              </a:pathLst>
            </a:custGeom>
            <a:noFill/>
            <a:ln w="28575">
              <a:solidFill>
                <a:srgbClr val="33B25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086" name="Freeform 311"/>
            <p:cNvSpPr>
              <a:spLocks/>
            </p:cNvSpPr>
            <p:nvPr/>
          </p:nvSpPr>
          <p:spPr bwMode="auto">
            <a:xfrm>
              <a:off x="2003" y="831"/>
              <a:ext cx="76" cy="158"/>
            </a:xfrm>
            <a:custGeom>
              <a:avLst/>
              <a:gdLst>
                <a:gd name="T0" fmla="*/ 76 w 76"/>
                <a:gd name="T1" fmla="*/ 158 h 158"/>
                <a:gd name="T2" fmla="*/ 32 w 76"/>
                <a:gd name="T3" fmla="*/ 134 h 158"/>
                <a:gd name="T4" fmla="*/ 10 w 76"/>
                <a:gd name="T5" fmla="*/ 104 h 158"/>
                <a:gd name="T6" fmla="*/ 0 w 76"/>
                <a:gd name="T7" fmla="*/ 78 h 158"/>
                <a:gd name="T8" fmla="*/ 0 w 76"/>
                <a:gd name="T9" fmla="*/ 52 h 158"/>
                <a:gd name="T10" fmla="*/ 8 w 76"/>
                <a:gd name="T11" fmla="*/ 36 h 158"/>
                <a:gd name="T12" fmla="*/ 28 w 76"/>
                <a:gd name="T13" fmla="*/ 16 h 158"/>
                <a:gd name="T14" fmla="*/ 54 w 76"/>
                <a:gd name="T15" fmla="*/ 8 h 158"/>
                <a:gd name="T16" fmla="*/ 76 w 76"/>
                <a:gd name="T17" fmla="*/ 0 h 158"/>
                <a:gd name="T18" fmla="*/ 76 w 76"/>
                <a:gd name="T19" fmla="*/ 158 h 1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158"/>
                <a:gd name="T32" fmla="*/ 76 w 76"/>
                <a:gd name="T33" fmla="*/ 158 h 1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158">
                  <a:moveTo>
                    <a:pt x="76" y="158"/>
                  </a:moveTo>
                  <a:lnTo>
                    <a:pt x="32" y="134"/>
                  </a:lnTo>
                  <a:lnTo>
                    <a:pt x="10" y="104"/>
                  </a:lnTo>
                  <a:lnTo>
                    <a:pt x="0" y="78"/>
                  </a:lnTo>
                  <a:lnTo>
                    <a:pt x="0" y="52"/>
                  </a:lnTo>
                  <a:lnTo>
                    <a:pt x="8" y="36"/>
                  </a:lnTo>
                  <a:lnTo>
                    <a:pt x="28" y="16"/>
                  </a:lnTo>
                  <a:lnTo>
                    <a:pt x="54" y="8"/>
                  </a:lnTo>
                  <a:lnTo>
                    <a:pt x="76" y="0"/>
                  </a:lnTo>
                  <a:lnTo>
                    <a:pt x="76" y="158"/>
                  </a:lnTo>
                  <a:close/>
                </a:path>
              </a:pathLst>
            </a:custGeom>
            <a:noFill/>
            <a:ln w="28575">
              <a:solidFill>
                <a:srgbClr val="33B25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087" name="Freeform 312"/>
            <p:cNvSpPr>
              <a:spLocks/>
            </p:cNvSpPr>
            <p:nvPr/>
          </p:nvSpPr>
          <p:spPr bwMode="auto">
            <a:xfrm>
              <a:off x="2200" y="1167"/>
              <a:ext cx="83" cy="172"/>
            </a:xfrm>
            <a:custGeom>
              <a:avLst/>
              <a:gdLst>
                <a:gd name="T0" fmla="*/ 0 w 83"/>
                <a:gd name="T1" fmla="*/ 0 h 172"/>
                <a:gd name="T2" fmla="*/ 48 w 83"/>
                <a:gd name="T3" fmla="*/ 26 h 172"/>
                <a:gd name="T4" fmla="*/ 72 w 83"/>
                <a:gd name="T5" fmla="*/ 59 h 172"/>
                <a:gd name="T6" fmla="*/ 83 w 83"/>
                <a:gd name="T7" fmla="*/ 87 h 172"/>
                <a:gd name="T8" fmla="*/ 81 w 83"/>
                <a:gd name="T9" fmla="*/ 122 h 172"/>
                <a:gd name="T10" fmla="*/ 63 w 83"/>
                <a:gd name="T11" fmla="*/ 136 h 172"/>
                <a:gd name="T12" fmla="*/ 41 w 83"/>
                <a:gd name="T13" fmla="*/ 154 h 172"/>
                <a:gd name="T14" fmla="*/ 25 w 83"/>
                <a:gd name="T15" fmla="*/ 166 h 172"/>
                <a:gd name="T16" fmla="*/ 1 w 83"/>
                <a:gd name="T17" fmla="*/ 172 h 172"/>
                <a:gd name="T18" fmla="*/ 0 w 83"/>
                <a:gd name="T19" fmla="*/ 0 h 1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172"/>
                <a:gd name="T32" fmla="*/ 83 w 83"/>
                <a:gd name="T33" fmla="*/ 172 h 1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172">
                  <a:moveTo>
                    <a:pt x="0" y="0"/>
                  </a:moveTo>
                  <a:lnTo>
                    <a:pt x="48" y="26"/>
                  </a:lnTo>
                  <a:lnTo>
                    <a:pt x="72" y="59"/>
                  </a:lnTo>
                  <a:lnTo>
                    <a:pt x="83" y="87"/>
                  </a:lnTo>
                  <a:lnTo>
                    <a:pt x="81" y="122"/>
                  </a:lnTo>
                  <a:lnTo>
                    <a:pt x="63" y="136"/>
                  </a:lnTo>
                  <a:lnTo>
                    <a:pt x="41" y="154"/>
                  </a:lnTo>
                  <a:lnTo>
                    <a:pt x="25" y="166"/>
                  </a:lnTo>
                  <a:lnTo>
                    <a:pt x="1" y="172"/>
                  </a:lnTo>
                  <a:lnTo>
                    <a:pt x="0" y="0"/>
                  </a:lnTo>
                  <a:close/>
                </a:path>
              </a:pathLst>
            </a:custGeom>
            <a:noFill/>
            <a:ln w="28575">
              <a:solidFill>
                <a:srgbClr val="33B25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44088" name="Group 313"/>
            <p:cNvGrpSpPr>
              <a:grpSpLocks/>
            </p:cNvGrpSpPr>
            <p:nvPr/>
          </p:nvGrpSpPr>
          <p:grpSpPr bwMode="auto">
            <a:xfrm>
              <a:off x="2212" y="943"/>
              <a:ext cx="386" cy="516"/>
              <a:chOff x="5051" y="908"/>
              <a:chExt cx="386" cy="516"/>
            </a:xfrm>
          </p:grpSpPr>
          <p:sp>
            <p:nvSpPr>
              <p:cNvPr id="44089" name="Freeform 314"/>
              <p:cNvSpPr>
                <a:spLocks/>
              </p:cNvSpPr>
              <p:nvPr/>
            </p:nvSpPr>
            <p:spPr bwMode="invGray">
              <a:xfrm>
                <a:off x="5051" y="908"/>
                <a:ext cx="386" cy="516"/>
              </a:xfrm>
              <a:custGeom>
                <a:avLst/>
                <a:gdLst>
                  <a:gd name="T0" fmla="*/ 0 w 954"/>
                  <a:gd name="T1" fmla="*/ 2 h 1273"/>
                  <a:gd name="T2" fmla="*/ 0 w 954"/>
                  <a:gd name="T3" fmla="*/ 2 h 1273"/>
                  <a:gd name="T4" fmla="*/ 0 w 954"/>
                  <a:gd name="T5" fmla="*/ 2 h 1273"/>
                  <a:gd name="T6" fmla="*/ 0 w 954"/>
                  <a:gd name="T7" fmla="*/ 2 h 1273"/>
                  <a:gd name="T8" fmla="*/ 0 w 954"/>
                  <a:gd name="T9" fmla="*/ 2 h 1273"/>
                  <a:gd name="T10" fmla="*/ 1 w 954"/>
                  <a:gd name="T11" fmla="*/ 2 h 1273"/>
                  <a:gd name="T12" fmla="*/ 1 w 954"/>
                  <a:gd name="T13" fmla="*/ 2 h 1273"/>
                  <a:gd name="T14" fmla="*/ 1 w 954"/>
                  <a:gd name="T15" fmla="*/ 2 h 1273"/>
                  <a:gd name="T16" fmla="*/ 1 w 954"/>
                  <a:gd name="T17" fmla="*/ 2 h 1273"/>
                  <a:gd name="T18" fmla="*/ 1 w 954"/>
                  <a:gd name="T19" fmla="*/ 2 h 1273"/>
                  <a:gd name="T20" fmla="*/ 1 w 954"/>
                  <a:gd name="T21" fmla="*/ 2 h 1273"/>
                  <a:gd name="T22" fmla="*/ 2 w 954"/>
                  <a:gd name="T23" fmla="*/ 2 h 1273"/>
                  <a:gd name="T24" fmla="*/ 2 w 954"/>
                  <a:gd name="T25" fmla="*/ 2 h 1273"/>
                  <a:gd name="T26" fmla="*/ 2 w 954"/>
                  <a:gd name="T27" fmla="*/ 1 h 1273"/>
                  <a:gd name="T28" fmla="*/ 2 w 954"/>
                  <a:gd name="T29" fmla="*/ 1 h 1273"/>
                  <a:gd name="T30" fmla="*/ 2 w 954"/>
                  <a:gd name="T31" fmla="*/ 0 h 1273"/>
                  <a:gd name="T32" fmla="*/ 2 w 954"/>
                  <a:gd name="T33" fmla="*/ 0 h 1273"/>
                  <a:gd name="T34" fmla="*/ 2 w 954"/>
                  <a:gd name="T35" fmla="*/ 0 h 1273"/>
                  <a:gd name="T36" fmla="*/ 2 w 954"/>
                  <a:gd name="T37" fmla="*/ 0 h 1273"/>
                  <a:gd name="T38" fmla="*/ 2 w 954"/>
                  <a:gd name="T39" fmla="*/ 0 h 1273"/>
                  <a:gd name="T40" fmla="*/ 2 w 954"/>
                  <a:gd name="T41" fmla="*/ 0 h 1273"/>
                  <a:gd name="T42" fmla="*/ 2 w 954"/>
                  <a:gd name="T43" fmla="*/ 0 h 1273"/>
                  <a:gd name="T44" fmla="*/ 1 w 954"/>
                  <a:gd name="T45" fmla="*/ 0 h 1273"/>
                  <a:gd name="T46" fmla="*/ 1 w 954"/>
                  <a:gd name="T47" fmla="*/ 0 h 1273"/>
                  <a:gd name="T48" fmla="*/ 1 w 954"/>
                  <a:gd name="T49" fmla="*/ 0 h 1273"/>
                  <a:gd name="T50" fmla="*/ 1 w 954"/>
                  <a:gd name="T51" fmla="*/ 0 h 1273"/>
                  <a:gd name="T52" fmla="*/ 1 w 954"/>
                  <a:gd name="T53" fmla="*/ 0 h 1273"/>
                  <a:gd name="T54" fmla="*/ 1 w 954"/>
                  <a:gd name="T55" fmla="*/ 0 h 1273"/>
                  <a:gd name="T56" fmla="*/ 1 w 954"/>
                  <a:gd name="T57" fmla="*/ 0 h 1273"/>
                  <a:gd name="T58" fmla="*/ 0 w 954"/>
                  <a:gd name="T59" fmla="*/ 0 h 1273"/>
                  <a:gd name="T60" fmla="*/ 0 w 954"/>
                  <a:gd name="T61" fmla="*/ 0 h 1273"/>
                  <a:gd name="T62" fmla="*/ 0 w 954"/>
                  <a:gd name="T63" fmla="*/ 0 h 1273"/>
                  <a:gd name="T64" fmla="*/ 0 w 954"/>
                  <a:gd name="T65" fmla="*/ 0 h 1273"/>
                  <a:gd name="T66" fmla="*/ 0 w 954"/>
                  <a:gd name="T67" fmla="*/ 0 h 1273"/>
                  <a:gd name="T68" fmla="*/ 0 w 954"/>
                  <a:gd name="T69" fmla="*/ 0 h 1273"/>
                  <a:gd name="T70" fmla="*/ 0 w 954"/>
                  <a:gd name="T71" fmla="*/ 0 h 1273"/>
                  <a:gd name="T72" fmla="*/ 0 w 954"/>
                  <a:gd name="T73" fmla="*/ 1 h 1273"/>
                  <a:gd name="T74" fmla="*/ 0 w 954"/>
                  <a:gd name="T75" fmla="*/ 1 h 1273"/>
                  <a:gd name="T76" fmla="*/ 0 w 954"/>
                  <a:gd name="T77" fmla="*/ 1 h 1273"/>
                  <a:gd name="T78" fmla="*/ 0 w 954"/>
                  <a:gd name="T79" fmla="*/ 2 h 1273"/>
                  <a:gd name="T80" fmla="*/ 0 w 954"/>
                  <a:gd name="T81" fmla="*/ 2 h 1273"/>
                  <a:gd name="T82" fmla="*/ 0 w 954"/>
                  <a:gd name="T83" fmla="*/ 2 h 127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54"/>
                  <a:gd name="T127" fmla="*/ 0 h 1273"/>
                  <a:gd name="T128" fmla="*/ 954 w 954"/>
                  <a:gd name="T129" fmla="*/ 1273 h 127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54" h="1273">
                    <a:moveTo>
                      <a:pt x="0" y="1118"/>
                    </a:moveTo>
                    <a:lnTo>
                      <a:pt x="0" y="1130"/>
                    </a:lnTo>
                    <a:lnTo>
                      <a:pt x="2" y="1142"/>
                    </a:lnTo>
                    <a:lnTo>
                      <a:pt x="12" y="1154"/>
                    </a:lnTo>
                    <a:lnTo>
                      <a:pt x="30" y="1162"/>
                    </a:lnTo>
                    <a:lnTo>
                      <a:pt x="734" y="1273"/>
                    </a:lnTo>
                    <a:lnTo>
                      <a:pt x="746" y="1273"/>
                    </a:lnTo>
                    <a:lnTo>
                      <a:pt x="758" y="1271"/>
                    </a:lnTo>
                    <a:lnTo>
                      <a:pt x="769" y="1261"/>
                    </a:lnTo>
                    <a:lnTo>
                      <a:pt x="777" y="1243"/>
                    </a:lnTo>
                    <a:lnTo>
                      <a:pt x="791" y="1148"/>
                    </a:lnTo>
                    <a:lnTo>
                      <a:pt x="815" y="1005"/>
                    </a:lnTo>
                    <a:lnTo>
                      <a:pt x="843" y="828"/>
                    </a:lnTo>
                    <a:lnTo>
                      <a:pt x="873" y="639"/>
                    </a:lnTo>
                    <a:lnTo>
                      <a:pt x="903" y="454"/>
                    </a:lnTo>
                    <a:lnTo>
                      <a:pt x="928" y="294"/>
                    </a:lnTo>
                    <a:lnTo>
                      <a:pt x="946" y="179"/>
                    </a:lnTo>
                    <a:lnTo>
                      <a:pt x="954" y="123"/>
                    </a:lnTo>
                    <a:lnTo>
                      <a:pt x="938" y="121"/>
                    </a:lnTo>
                    <a:lnTo>
                      <a:pt x="909" y="115"/>
                    </a:lnTo>
                    <a:lnTo>
                      <a:pt x="869" y="109"/>
                    </a:lnTo>
                    <a:lnTo>
                      <a:pt x="819" y="101"/>
                    </a:lnTo>
                    <a:lnTo>
                      <a:pt x="763" y="93"/>
                    </a:lnTo>
                    <a:lnTo>
                      <a:pt x="700" y="83"/>
                    </a:lnTo>
                    <a:lnTo>
                      <a:pt x="634" y="72"/>
                    </a:lnTo>
                    <a:lnTo>
                      <a:pt x="567" y="62"/>
                    </a:lnTo>
                    <a:lnTo>
                      <a:pt x="499" y="52"/>
                    </a:lnTo>
                    <a:lnTo>
                      <a:pt x="432" y="40"/>
                    </a:lnTo>
                    <a:lnTo>
                      <a:pt x="370" y="30"/>
                    </a:lnTo>
                    <a:lnTo>
                      <a:pt x="312" y="22"/>
                    </a:lnTo>
                    <a:lnTo>
                      <a:pt x="263" y="14"/>
                    </a:lnTo>
                    <a:lnTo>
                      <a:pt x="223" y="8"/>
                    </a:lnTo>
                    <a:lnTo>
                      <a:pt x="193" y="2"/>
                    </a:lnTo>
                    <a:lnTo>
                      <a:pt x="177" y="0"/>
                    </a:lnTo>
                    <a:lnTo>
                      <a:pt x="169" y="56"/>
                    </a:lnTo>
                    <a:lnTo>
                      <a:pt x="149" y="171"/>
                    </a:lnTo>
                    <a:lnTo>
                      <a:pt x="126" y="330"/>
                    </a:lnTo>
                    <a:lnTo>
                      <a:pt x="96" y="513"/>
                    </a:lnTo>
                    <a:lnTo>
                      <a:pt x="66" y="702"/>
                    </a:lnTo>
                    <a:lnTo>
                      <a:pt x="38" y="879"/>
                    </a:lnTo>
                    <a:lnTo>
                      <a:pt x="14" y="1023"/>
                    </a:lnTo>
                    <a:lnTo>
                      <a:pt x="0" y="1118"/>
                    </a:lnTo>
                    <a:close/>
                  </a:path>
                </a:pathLst>
              </a:custGeom>
              <a:solidFill>
                <a:schemeClr val="tx1"/>
              </a:solidFill>
              <a:ln w="28575">
                <a:solidFill>
                  <a:srgbClr val="993300"/>
                </a:solidFill>
                <a:prstDash val="sysDot"/>
                <a:round/>
                <a:headEnd/>
                <a:tailEnd/>
              </a:ln>
            </p:spPr>
            <p:txBody>
              <a:bodyPr/>
              <a:lstStyle/>
              <a:p>
                <a:endParaRPr lang="en-US"/>
              </a:p>
            </p:txBody>
          </p:sp>
          <p:sp>
            <p:nvSpPr>
              <p:cNvPr id="44090" name="Freeform 315"/>
              <p:cNvSpPr>
                <a:spLocks noEditPoints="1"/>
              </p:cNvSpPr>
              <p:nvPr/>
            </p:nvSpPr>
            <p:spPr bwMode="auto">
              <a:xfrm>
                <a:off x="5113" y="1106"/>
                <a:ext cx="62" cy="47"/>
              </a:xfrm>
              <a:custGeom>
                <a:avLst/>
                <a:gdLst>
                  <a:gd name="T0" fmla="*/ 0 w 151"/>
                  <a:gd name="T1" fmla="*/ 0 h 116"/>
                  <a:gd name="T2" fmla="*/ 0 w 151"/>
                  <a:gd name="T3" fmla="*/ 0 h 116"/>
                  <a:gd name="T4" fmla="*/ 0 w 151"/>
                  <a:gd name="T5" fmla="*/ 0 h 116"/>
                  <a:gd name="T6" fmla="*/ 0 w 151"/>
                  <a:gd name="T7" fmla="*/ 0 h 116"/>
                  <a:gd name="T8" fmla="*/ 0 w 151"/>
                  <a:gd name="T9" fmla="*/ 0 h 116"/>
                  <a:gd name="T10" fmla="*/ 0 w 151"/>
                  <a:gd name="T11" fmla="*/ 0 h 116"/>
                  <a:gd name="T12" fmla="*/ 0 w 151"/>
                  <a:gd name="T13" fmla="*/ 0 h 116"/>
                  <a:gd name="T14" fmla="*/ 0 w 151"/>
                  <a:gd name="T15" fmla="*/ 0 h 116"/>
                  <a:gd name="T16" fmla="*/ 0 w 151"/>
                  <a:gd name="T17" fmla="*/ 0 h 116"/>
                  <a:gd name="T18" fmla="*/ 0 w 151"/>
                  <a:gd name="T19" fmla="*/ 0 h 116"/>
                  <a:gd name="T20" fmla="*/ 0 w 151"/>
                  <a:gd name="T21" fmla="*/ 0 h 116"/>
                  <a:gd name="T22" fmla="*/ 0 w 151"/>
                  <a:gd name="T23" fmla="*/ 0 h 116"/>
                  <a:gd name="T24" fmla="*/ 0 w 151"/>
                  <a:gd name="T25" fmla="*/ 0 h 116"/>
                  <a:gd name="T26" fmla="*/ 0 w 151"/>
                  <a:gd name="T27" fmla="*/ 0 h 116"/>
                  <a:gd name="T28" fmla="*/ 0 w 151"/>
                  <a:gd name="T29" fmla="*/ 0 h 116"/>
                  <a:gd name="T30" fmla="*/ 0 w 151"/>
                  <a:gd name="T31" fmla="*/ 0 h 116"/>
                  <a:gd name="T32" fmla="*/ 0 w 151"/>
                  <a:gd name="T33" fmla="*/ 0 h 116"/>
                  <a:gd name="T34" fmla="*/ 0 w 151"/>
                  <a:gd name="T35" fmla="*/ 0 h 116"/>
                  <a:gd name="T36" fmla="*/ 0 w 151"/>
                  <a:gd name="T37" fmla="*/ 0 h 116"/>
                  <a:gd name="T38" fmla="*/ 0 w 151"/>
                  <a:gd name="T39" fmla="*/ 0 h 116"/>
                  <a:gd name="T40" fmla="*/ 0 w 151"/>
                  <a:gd name="T41" fmla="*/ 0 h 116"/>
                  <a:gd name="T42" fmla="*/ 0 w 151"/>
                  <a:gd name="T43" fmla="*/ 0 h 116"/>
                  <a:gd name="T44" fmla="*/ 0 w 151"/>
                  <a:gd name="T45" fmla="*/ 0 h 116"/>
                  <a:gd name="T46" fmla="*/ 0 w 151"/>
                  <a:gd name="T47" fmla="*/ 0 h 116"/>
                  <a:gd name="T48" fmla="*/ 0 w 151"/>
                  <a:gd name="T49" fmla="*/ 0 h 116"/>
                  <a:gd name="T50" fmla="*/ 0 w 151"/>
                  <a:gd name="T51" fmla="*/ 0 h 116"/>
                  <a:gd name="T52" fmla="*/ 0 w 151"/>
                  <a:gd name="T53" fmla="*/ 0 h 116"/>
                  <a:gd name="T54" fmla="*/ 0 w 151"/>
                  <a:gd name="T55" fmla="*/ 0 h 116"/>
                  <a:gd name="T56" fmla="*/ 0 w 151"/>
                  <a:gd name="T57" fmla="*/ 0 h 116"/>
                  <a:gd name="T58" fmla="*/ 0 w 151"/>
                  <a:gd name="T59" fmla="*/ 0 h 116"/>
                  <a:gd name="T60" fmla="*/ 0 w 151"/>
                  <a:gd name="T61" fmla="*/ 0 h 116"/>
                  <a:gd name="T62" fmla="*/ 0 w 151"/>
                  <a:gd name="T63" fmla="*/ 0 h 116"/>
                  <a:gd name="T64" fmla="*/ 0 w 151"/>
                  <a:gd name="T65" fmla="*/ 0 h 116"/>
                  <a:gd name="T66" fmla="*/ 0 w 151"/>
                  <a:gd name="T67" fmla="*/ 0 h 116"/>
                  <a:gd name="T68" fmla="*/ 0 w 151"/>
                  <a:gd name="T69" fmla="*/ 0 h 116"/>
                  <a:gd name="T70" fmla="*/ 0 w 151"/>
                  <a:gd name="T71" fmla="*/ 0 h 116"/>
                  <a:gd name="T72" fmla="*/ 0 w 151"/>
                  <a:gd name="T73" fmla="*/ 0 h 116"/>
                  <a:gd name="T74" fmla="*/ 0 w 151"/>
                  <a:gd name="T75" fmla="*/ 0 h 116"/>
                  <a:gd name="T76" fmla="*/ 0 w 151"/>
                  <a:gd name="T77" fmla="*/ 0 h 116"/>
                  <a:gd name="T78" fmla="*/ 0 w 151"/>
                  <a:gd name="T79" fmla="*/ 0 h 116"/>
                  <a:gd name="T80" fmla="*/ 0 w 151"/>
                  <a:gd name="T81" fmla="*/ 0 h 116"/>
                  <a:gd name="T82" fmla="*/ 0 w 151"/>
                  <a:gd name="T83" fmla="*/ 0 h 116"/>
                  <a:gd name="T84" fmla="*/ 0 w 151"/>
                  <a:gd name="T85" fmla="*/ 0 h 116"/>
                  <a:gd name="T86" fmla="*/ 0 w 151"/>
                  <a:gd name="T87" fmla="*/ 0 h 116"/>
                  <a:gd name="T88" fmla="*/ 0 w 151"/>
                  <a:gd name="T89" fmla="*/ 0 h 116"/>
                  <a:gd name="T90" fmla="*/ 0 w 151"/>
                  <a:gd name="T91" fmla="*/ 0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6"/>
                  <a:gd name="T140" fmla="*/ 151 w 151"/>
                  <a:gd name="T141" fmla="*/ 116 h 11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6">
                    <a:moveTo>
                      <a:pt x="28" y="0"/>
                    </a:moveTo>
                    <a:lnTo>
                      <a:pt x="22" y="0"/>
                    </a:lnTo>
                    <a:lnTo>
                      <a:pt x="18" y="2"/>
                    </a:lnTo>
                    <a:lnTo>
                      <a:pt x="14" y="6"/>
                    </a:lnTo>
                    <a:lnTo>
                      <a:pt x="12" y="12"/>
                    </a:lnTo>
                    <a:lnTo>
                      <a:pt x="0" y="84"/>
                    </a:lnTo>
                    <a:lnTo>
                      <a:pt x="0" y="88"/>
                    </a:lnTo>
                    <a:lnTo>
                      <a:pt x="4" y="94"/>
                    </a:lnTo>
                    <a:lnTo>
                      <a:pt x="6" y="96"/>
                    </a:lnTo>
                    <a:lnTo>
                      <a:pt x="12" y="98"/>
                    </a:lnTo>
                    <a:lnTo>
                      <a:pt x="124" y="116"/>
                    </a:lnTo>
                    <a:lnTo>
                      <a:pt x="130" y="116"/>
                    </a:lnTo>
                    <a:lnTo>
                      <a:pt x="136" y="114"/>
                    </a:lnTo>
                    <a:lnTo>
                      <a:pt x="137" y="110"/>
                    </a:lnTo>
                    <a:lnTo>
                      <a:pt x="139" y="106"/>
                    </a:lnTo>
                    <a:lnTo>
                      <a:pt x="151" y="34"/>
                    </a:lnTo>
                    <a:lnTo>
                      <a:pt x="151" y="28"/>
                    </a:lnTo>
                    <a:lnTo>
                      <a:pt x="149" y="22"/>
                    </a:lnTo>
                    <a:lnTo>
                      <a:pt x="145" y="20"/>
                    </a:lnTo>
                    <a:lnTo>
                      <a:pt x="139" y="18"/>
                    </a:lnTo>
                    <a:lnTo>
                      <a:pt x="28" y="0"/>
                    </a:lnTo>
                    <a:close/>
                    <a:moveTo>
                      <a:pt x="122" y="42"/>
                    </a:moveTo>
                    <a:lnTo>
                      <a:pt x="120" y="54"/>
                    </a:lnTo>
                    <a:lnTo>
                      <a:pt x="120" y="64"/>
                    </a:lnTo>
                    <a:lnTo>
                      <a:pt x="118" y="76"/>
                    </a:lnTo>
                    <a:lnTo>
                      <a:pt x="116" y="88"/>
                    </a:lnTo>
                    <a:lnTo>
                      <a:pt x="108" y="86"/>
                    </a:lnTo>
                    <a:lnTo>
                      <a:pt x="98" y="84"/>
                    </a:lnTo>
                    <a:lnTo>
                      <a:pt x="86" y="82"/>
                    </a:lnTo>
                    <a:lnTo>
                      <a:pt x="74" y="80"/>
                    </a:lnTo>
                    <a:lnTo>
                      <a:pt x="60" y="78"/>
                    </a:lnTo>
                    <a:lnTo>
                      <a:pt x="48" y="76"/>
                    </a:lnTo>
                    <a:lnTo>
                      <a:pt x="38" y="76"/>
                    </a:lnTo>
                    <a:lnTo>
                      <a:pt x="30" y="74"/>
                    </a:lnTo>
                    <a:lnTo>
                      <a:pt x="32" y="62"/>
                    </a:lnTo>
                    <a:lnTo>
                      <a:pt x="34" y="52"/>
                    </a:lnTo>
                    <a:lnTo>
                      <a:pt x="36" y="40"/>
                    </a:lnTo>
                    <a:lnTo>
                      <a:pt x="38" y="30"/>
                    </a:lnTo>
                    <a:lnTo>
                      <a:pt x="46" y="32"/>
                    </a:lnTo>
                    <a:lnTo>
                      <a:pt x="56" y="32"/>
                    </a:lnTo>
                    <a:lnTo>
                      <a:pt x="68" y="34"/>
                    </a:lnTo>
                    <a:lnTo>
                      <a:pt x="80" y="36"/>
                    </a:lnTo>
                    <a:lnTo>
                      <a:pt x="92" y="38"/>
                    </a:lnTo>
                    <a:lnTo>
                      <a:pt x="104" y="40"/>
                    </a:lnTo>
                    <a:lnTo>
                      <a:pt x="114" y="40"/>
                    </a:lnTo>
                    <a:lnTo>
                      <a:pt x="12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91" name="Freeform 316"/>
              <p:cNvSpPr>
                <a:spLocks noEditPoints="1"/>
              </p:cNvSpPr>
              <p:nvPr/>
            </p:nvSpPr>
            <p:spPr bwMode="auto">
              <a:xfrm>
                <a:off x="5182" y="1117"/>
                <a:ext cx="60" cy="48"/>
              </a:xfrm>
              <a:custGeom>
                <a:avLst/>
                <a:gdLst>
                  <a:gd name="T0" fmla="*/ 0 w 149"/>
                  <a:gd name="T1" fmla="*/ 0 h 118"/>
                  <a:gd name="T2" fmla="*/ 0 w 149"/>
                  <a:gd name="T3" fmla="*/ 0 h 118"/>
                  <a:gd name="T4" fmla="*/ 0 w 149"/>
                  <a:gd name="T5" fmla="*/ 0 h 118"/>
                  <a:gd name="T6" fmla="*/ 0 w 149"/>
                  <a:gd name="T7" fmla="*/ 0 h 118"/>
                  <a:gd name="T8" fmla="*/ 0 w 149"/>
                  <a:gd name="T9" fmla="*/ 0 h 118"/>
                  <a:gd name="T10" fmla="*/ 0 w 149"/>
                  <a:gd name="T11" fmla="*/ 0 h 118"/>
                  <a:gd name="T12" fmla="*/ 0 w 149"/>
                  <a:gd name="T13" fmla="*/ 0 h 118"/>
                  <a:gd name="T14" fmla="*/ 0 w 149"/>
                  <a:gd name="T15" fmla="*/ 0 h 118"/>
                  <a:gd name="T16" fmla="*/ 0 w 149"/>
                  <a:gd name="T17" fmla="*/ 0 h 118"/>
                  <a:gd name="T18" fmla="*/ 0 w 149"/>
                  <a:gd name="T19" fmla="*/ 0 h 118"/>
                  <a:gd name="T20" fmla="*/ 0 w 149"/>
                  <a:gd name="T21" fmla="*/ 0 h 118"/>
                  <a:gd name="T22" fmla="*/ 0 w 149"/>
                  <a:gd name="T23" fmla="*/ 0 h 118"/>
                  <a:gd name="T24" fmla="*/ 0 w 149"/>
                  <a:gd name="T25" fmla="*/ 0 h 118"/>
                  <a:gd name="T26" fmla="*/ 0 w 149"/>
                  <a:gd name="T27" fmla="*/ 0 h 118"/>
                  <a:gd name="T28" fmla="*/ 0 w 149"/>
                  <a:gd name="T29" fmla="*/ 0 h 118"/>
                  <a:gd name="T30" fmla="*/ 0 w 149"/>
                  <a:gd name="T31" fmla="*/ 0 h 118"/>
                  <a:gd name="T32" fmla="*/ 0 w 149"/>
                  <a:gd name="T33" fmla="*/ 0 h 118"/>
                  <a:gd name="T34" fmla="*/ 0 w 149"/>
                  <a:gd name="T35" fmla="*/ 0 h 118"/>
                  <a:gd name="T36" fmla="*/ 0 w 149"/>
                  <a:gd name="T37" fmla="*/ 0 h 118"/>
                  <a:gd name="T38" fmla="*/ 0 w 149"/>
                  <a:gd name="T39" fmla="*/ 0 h 118"/>
                  <a:gd name="T40" fmla="*/ 0 w 149"/>
                  <a:gd name="T41" fmla="*/ 0 h 118"/>
                  <a:gd name="T42" fmla="*/ 0 w 149"/>
                  <a:gd name="T43" fmla="*/ 0 h 118"/>
                  <a:gd name="T44" fmla="*/ 0 w 149"/>
                  <a:gd name="T45" fmla="*/ 0 h 118"/>
                  <a:gd name="T46" fmla="*/ 0 w 149"/>
                  <a:gd name="T47" fmla="*/ 0 h 118"/>
                  <a:gd name="T48" fmla="*/ 0 w 149"/>
                  <a:gd name="T49" fmla="*/ 0 h 118"/>
                  <a:gd name="T50" fmla="*/ 0 w 149"/>
                  <a:gd name="T51" fmla="*/ 0 h 118"/>
                  <a:gd name="T52" fmla="*/ 0 w 149"/>
                  <a:gd name="T53" fmla="*/ 0 h 118"/>
                  <a:gd name="T54" fmla="*/ 0 w 149"/>
                  <a:gd name="T55" fmla="*/ 0 h 118"/>
                  <a:gd name="T56" fmla="*/ 0 w 149"/>
                  <a:gd name="T57" fmla="*/ 0 h 118"/>
                  <a:gd name="T58" fmla="*/ 0 w 149"/>
                  <a:gd name="T59" fmla="*/ 0 h 118"/>
                  <a:gd name="T60" fmla="*/ 0 w 149"/>
                  <a:gd name="T61" fmla="*/ 0 h 118"/>
                  <a:gd name="T62" fmla="*/ 0 w 149"/>
                  <a:gd name="T63" fmla="*/ 0 h 118"/>
                  <a:gd name="T64" fmla="*/ 0 w 149"/>
                  <a:gd name="T65" fmla="*/ 0 h 118"/>
                  <a:gd name="T66" fmla="*/ 0 w 149"/>
                  <a:gd name="T67" fmla="*/ 0 h 118"/>
                  <a:gd name="T68" fmla="*/ 0 w 149"/>
                  <a:gd name="T69" fmla="*/ 0 h 118"/>
                  <a:gd name="T70" fmla="*/ 0 w 149"/>
                  <a:gd name="T71" fmla="*/ 0 h 118"/>
                  <a:gd name="T72" fmla="*/ 0 w 149"/>
                  <a:gd name="T73" fmla="*/ 0 h 118"/>
                  <a:gd name="T74" fmla="*/ 0 w 149"/>
                  <a:gd name="T75" fmla="*/ 0 h 118"/>
                  <a:gd name="T76" fmla="*/ 0 w 149"/>
                  <a:gd name="T77" fmla="*/ 0 h 118"/>
                  <a:gd name="T78" fmla="*/ 0 w 149"/>
                  <a:gd name="T79" fmla="*/ 0 h 118"/>
                  <a:gd name="T80" fmla="*/ 0 w 149"/>
                  <a:gd name="T81" fmla="*/ 0 h 118"/>
                  <a:gd name="T82" fmla="*/ 0 w 149"/>
                  <a:gd name="T83" fmla="*/ 0 h 118"/>
                  <a:gd name="T84" fmla="*/ 0 w 149"/>
                  <a:gd name="T85" fmla="*/ 0 h 118"/>
                  <a:gd name="T86" fmla="*/ 0 w 149"/>
                  <a:gd name="T87" fmla="*/ 0 h 118"/>
                  <a:gd name="T88" fmla="*/ 0 w 149"/>
                  <a:gd name="T89" fmla="*/ 0 h 118"/>
                  <a:gd name="T90" fmla="*/ 0 w 149"/>
                  <a:gd name="T91" fmla="*/ 0 h 1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9"/>
                  <a:gd name="T139" fmla="*/ 0 h 118"/>
                  <a:gd name="T140" fmla="*/ 149 w 149"/>
                  <a:gd name="T141" fmla="*/ 118 h 1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9" h="118">
                    <a:moveTo>
                      <a:pt x="26" y="0"/>
                    </a:moveTo>
                    <a:lnTo>
                      <a:pt x="22" y="0"/>
                    </a:lnTo>
                    <a:lnTo>
                      <a:pt x="16" y="2"/>
                    </a:lnTo>
                    <a:lnTo>
                      <a:pt x="12" y="6"/>
                    </a:lnTo>
                    <a:lnTo>
                      <a:pt x="10" y="12"/>
                    </a:lnTo>
                    <a:lnTo>
                      <a:pt x="0" y="84"/>
                    </a:lnTo>
                    <a:lnTo>
                      <a:pt x="0" y="90"/>
                    </a:lnTo>
                    <a:lnTo>
                      <a:pt x="2" y="94"/>
                    </a:lnTo>
                    <a:lnTo>
                      <a:pt x="6" y="98"/>
                    </a:lnTo>
                    <a:lnTo>
                      <a:pt x="10" y="100"/>
                    </a:lnTo>
                    <a:lnTo>
                      <a:pt x="124" y="118"/>
                    </a:lnTo>
                    <a:lnTo>
                      <a:pt x="127" y="118"/>
                    </a:lnTo>
                    <a:lnTo>
                      <a:pt x="133" y="114"/>
                    </a:lnTo>
                    <a:lnTo>
                      <a:pt x="137" y="112"/>
                    </a:lnTo>
                    <a:lnTo>
                      <a:pt x="139" y="106"/>
                    </a:lnTo>
                    <a:lnTo>
                      <a:pt x="149" y="34"/>
                    </a:lnTo>
                    <a:lnTo>
                      <a:pt x="149" y="28"/>
                    </a:lnTo>
                    <a:lnTo>
                      <a:pt x="147" y="24"/>
                    </a:lnTo>
                    <a:lnTo>
                      <a:pt x="143" y="20"/>
                    </a:lnTo>
                    <a:lnTo>
                      <a:pt x="139" y="18"/>
                    </a:lnTo>
                    <a:lnTo>
                      <a:pt x="26" y="0"/>
                    </a:lnTo>
                    <a:close/>
                    <a:moveTo>
                      <a:pt x="122" y="44"/>
                    </a:moveTo>
                    <a:lnTo>
                      <a:pt x="120" y="54"/>
                    </a:lnTo>
                    <a:lnTo>
                      <a:pt x="118" y="66"/>
                    </a:lnTo>
                    <a:lnTo>
                      <a:pt x="116" y="78"/>
                    </a:lnTo>
                    <a:lnTo>
                      <a:pt x="114" y="88"/>
                    </a:lnTo>
                    <a:lnTo>
                      <a:pt x="106" y="86"/>
                    </a:lnTo>
                    <a:lnTo>
                      <a:pt x="96" y="86"/>
                    </a:lnTo>
                    <a:lnTo>
                      <a:pt x="84" y="84"/>
                    </a:lnTo>
                    <a:lnTo>
                      <a:pt x="72" y="82"/>
                    </a:lnTo>
                    <a:lnTo>
                      <a:pt x="60" y="80"/>
                    </a:lnTo>
                    <a:lnTo>
                      <a:pt x="48" y="78"/>
                    </a:lnTo>
                    <a:lnTo>
                      <a:pt x="36" y="76"/>
                    </a:lnTo>
                    <a:lnTo>
                      <a:pt x="28" y="74"/>
                    </a:lnTo>
                    <a:lnTo>
                      <a:pt x="30" y="64"/>
                    </a:lnTo>
                    <a:lnTo>
                      <a:pt x="32" y="52"/>
                    </a:lnTo>
                    <a:lnTo>
                      <a:pt x="34" y="40"/>
                    </a:lnTo>
                    <a:lnTo>
                      <a:pt x="36" y="30"/>
                    </a:lnTo>
                    <a:lnTo>
                      <a:pt x="44" y="32"/>
                    </a:lnTo>
                    <a:lnTo>
                      <a:pt x="54" y="32"/>
                    </a:lnTo>
                    <a:lnTo>
                      <a:pt x="66" y="34"/>
                    </a:lnTo>
                    <a:lnTo>
                      <a:pt x="78" y="36"/>
                    </a:lnTo>
                    <a:lnTo>
                      <a:pt x="90" y="38"/>
                    </a:lnTo>
                    <a:lnTo>
                      <a:pt x="102" y="40"/>
                    </a:lnTo>
                    <a:lnTo>
                      <a:pt x="114" y="42"/>
                    </a:lnTo>
                    <a:lnTo>
                      <a:pt x="122"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92" name="Freeform 317"/>
              <p:cNvSpPr>
                <a:spLocks noEditPoints="1"/>
              </p:cNvSpPr>
              <p:nvPr/>
            </p:nvSpPr>
            <p:spPr bwMode="auto">
              <a:xfrm>
                <a:off x="5249" y="1128"/>
                <a:ext cx="62" cy="47"/>
              </a:xfrm>
              <a:custGeom>
                <a:avLst/>
                <a:gdLst>
                  <a:gd name="T0" fmla="*/ 0 w 151"/>
                  <a:gd name="T1" fmla="*/ 0 h 115"/>
                  <a:gd name="T2" fmla="*/ 0 w 151"/>
                  <a:gd name="T3" fmla="*/ 0 h 115"/>
                  <a:gd name="T4" fmla="*/ 0 w 151"/>
                  <a:gd name="T5" fmla="*/ 0 h 115"/>
                  <a:gd name="T6" fmla="*/ 0 w 151"/>
                  <a:gd name="T7" fmla="*/ 0 h 115"/>
                  <a:gd name="T8" fmla="*/ 0 w 151"/>
                  <a:gd name="T9" fmla="*/ 0 h 115"/>
                  <a:gd name="T10" fmla="*/ 0 w 151"/>
                  <a:gd name="T11" fmla="*/ 0 h 115"/>
                  <a:gd name="T12" fmla="*/ 0 w 151"/>
                  <a:gd name="T13" fmla="*/ 0 h 115"/>
                  <a:gd name="T14" fmla="*/ 0 w 151"/>
                  <a:gd name="T15" fmla="*/ 0 h 115"/>
                  <a:gd name="T16" fmla="*/ 0 w 151"/>
                  <a:gd name="T17" fmla="*/ 0 h 115"/>
                  <a:gd name="T18" fmla="*/ 0 w 151"/>
                  <a:gd name="T19" fmla="*/ 0 h 115"/>
                  <a:gd name="T20" fmla="*/ 0 w 151"/>
                  <a:gd name="T21" fmla="*/ 0 h 115"/>
                  <a:gd name="T22" fmla="*/ 0 w 151"/>
                  <a:gd name="T23" fmla="*/ 0 h 115"/>
                  <a:gd name="T24" fmla="*/ 0 w 151"/>
                  <a:gd name="T25" fmla="*/ 0 h 115"/>
                  <a:gd name="T26" fmla="*/ 0 w 151"/>
                  <a:gd name="T27" fmla="*/ 0 h 115"/>
                  <a:gd name="T28" fmla="*/ 0 w 151"/>
                  <a:gd name="T29" fmla="*/ 0 h 115"/>
                  <a:gd name="T30" fmla="*/ 0 w 151"/>
                  <a:gd name="T31" fmla="*/ 0 h 115"/>
                  <a:gd name="T32" fmla="*/ 0 w 151"/>
                  <a:gd name="T33" fmla="*/ 0 h 115"/>
                  <a:gd name="T34" fmla="*/ 0 w 151"/>
                  <a:gd name="T35" fmla="*/ 0 h 115"/>
                  <a:gd name="T36" fmla="*/ 0 w 151"/>
                  <a:gd name="T37" fmla="*/ 0 h 115"/>
                  <a:gd name="T38" fmla="*/ 0 w 151"/>
                  <a:gd name="T39" fmla="*/ 0 h 115"/>
                  <a:gd name="T40" fmla="*/ 0 w 151"/>
                  <a:gd name="T41" fmla="*/ 0 h 115"/>
                  <a:gd name="T42" fmla="*/ 0 w 151"/>
                  <a:gd name="T43" fmla="*/ 0 h 115"/>
                  <a:gd name="T44" fmla="*/ 0 w 151"/>
                  <a:gd name="T45" fmla="*/ 0 h 115"/>
                  <a:gd name="T46" fmla="*/ 0 w 151"/>
                  <a:gd name="T47" fmla="*/ 0 h 115"/>
                  <a:gd name="T48" fmla="*/ 0 w 151"/>
                  <a:gd name="T49" fmla="*/ 0 h 115"/>
                  <a:gd name="T50" fmla="*/ 0 w 151"/>
                  <a:gd name="T51" fmla="*/ 0 h 115"/>
                  <a:gd name="T52" fmla="*/ 0 w 151"/>
                  <a:gd name="T53" fmla="*/ 0 h 115"/>
                  <a:gd name="T54" fmla="*/ 0 w 151"/>
                  <a:gd name="T55" fmla="*/ 0 h 115"/>
                  <a:gd name="T56" fmla="*/ 0 w 151"/>
                  <a:gd name="T57" fmla="*/ 0 h 115"/>
                  <a:gd name="T58" fmla="*/ 0 w 151"/>
                  <a:gd name="T59" fmla="*/ 0 h 115"/>
                  <a:gd name="T60" fmla="*/ 0 w 151"/>
                  <a:gd name="T61" fmla="*/ 0 h 115"/>
                  <a:gd name="T62" fmla="*/ 0 w 151"/>
                  <a:gd name="T63" fmla="*/ 0 h 115"/>
                  <a:gd name="T64" fmla="*/ 0 w 151"/>
                  <a:gd name="T65" fmla="*/ 0 h 115"/>
                  <a:gd name="T66" fmla="*/ 0 w 151"/>
                  <a:gd name="T67" fmla="*/ 0 h 115"/>
                  <a:gd name="T68" fmla="*/ 0 w 151"/>
                  <a:gd name="T69" fmla="*/ 0 h 115"/>
                  <a:gd name="T70" fmla="*/ 0 w 151"/>
                  <a:gd name="T71" fmla="*/ 0 h 115"/>
                  <a:gd name="T72" fmla="*/ 0 w 151"/>
                  <a:gd name="T73" fmla="*/ 0 h 115"/>
                  <a:gd name="T74" fmla="*/ 0 w 151"/>
                  <a:gd name="T75" fmla="*/ 0 h 115"/>
                  <a:gd name="T76" fmla="*/ 0 w 151"/>
                  <a:gd name="T77" fmla="*/ 0 h 115"/>
                  <a:gd name="T78" fmla="*/ 0 w 151"/>
                  <a:gd name="T79" fmla="*/ 0 h 115"/>
                  <a:gd name="T80" fmla="*/ 0 w 151"/>
                  <a:gd name="T81" fmla="*/ 0 h 115"/>
                  <a:gd name="T82" fmla="*/ 0 w 151"/>
                  <a:gd name="T83" fmla="*/ 0 h 115"/>
                  <a:gd name="T84" fmla="*/ 0 w 151"/>
                  <a:gd name="T85" fmla="*/ 0 h 115"/>
                  <a:gd name="T86" fmla="*/ 0 w 151"/>
                  <a:gd name="T87" fmla="*/ 0 h 115"/>
                  <a:gd name="T88" fmla="*/ 0 w 151"/>
                  <a:gd name="T89" fmla="*/ 0 h 115"/>
                  <a:gd name="T90" fmla="*/ 0 w 151"/>
                  <a:gd name="T91" fmla="*/ 0 h 11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5"/>
                  <a:gd name="T140" fmla="*/ 151 w 151"/>
                  <a:gd name="T141" fmla="*/ 115 h 11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5">
                    <a:moveTo>
                      <a:pt x="28" y="0"/>
                    </a:moveTo>
                    <a:lnTo>
                      <a:pt x="22" y="0"/>
                    </a:lnTo>
                    <a:lnTo>
                      <a:pt x="18" y="2"/>
                    </a:lnTo>
                    <a:lnTo>
                      <a:pt x="14" y="6"/>
                    </a:lnTo>
                    <a:lnTo>
                      <a:pt x="12" y="10"/>
                    </a:lnTo>
                    <a:lnTo>
                      <a:pt x="0" y="82"/>
                    </a:lnTo>
                    <a:lnTo>
                      <a:pt x="0" y="88"/>
                    </a:lnTo>
                    <a:lnTo>
                      <a:pt x="2" y="92"/>
                    </a:lnTo>
                    <a:lnTo>
                      <a:pt x="6" y="96"/>
                    </a:lnTo>
                    <a:lnTo>
                      <a:pt x="12" y="98"/>
                    </a:lnTo>
                    <a:lnTo>
                      <a:pt x="123" y="115"/>
                    </a:lnTo>
                    <a:lnTo>
                      <a:pt x="129" y="115"/>
                    </a:lnTo>
                    <a:lnTo>
                      <a:pt x="133" y="113"/>
                    </a:lnTo>
                    <a:lnTo>
                      <a:pt x="137" y="109"/>
                    </a:lnTo>
                    <a:lnTo>
                      <a:pt x="139" y="106"/>
                    </a:lnTo>
                    <a:lnTo>
                      <a:pt x="151" y="34"/>
                    </a:lnTo>
                    <a:lnTo>
                      <a:pt x="151" y="28"/>
                    </a:lnTo>
                    <a:lnTo>
                      <a:pt x="149" y="22"/>
                    </a:lnTo>
                    <a:lnTo>
                      <a:pt x="145" y="20"/>
                    </a:lnTo>
                    <a:lnTo>
                      <a:pt x="139" y="18"/>
                    </a:lnTo>
                    <a:lnTo>
                      <a:pt x="28" y="0"/>
                    </a:lnTo>
                    <a:close/>
                    <a:moveTo>
                      <a:pt x="121" y="42"/>
                    </a:moveTo>
                    <a:lnTo>
                      <a:pt x="119" y="54"/>
                    </a:lnTo>
                    <a:lnTo>
                      <a:pt x="117" y="64"/>
                    </a:lnTo>
                    <a:lnTo>
                      <a:pt x="115" y="76"/>
                    </a:lnTo>
                    <a:lnTo>
                      <a:pt x="113" y="86"/>
                    </a:lnTo>
                    <a:lnTo>
                      <a:pt x="106" y="84"/>
                    </a:lnTo>
                    <a:lnTo>
                      <a:pt x="96" y="84"/>
                    </a:lnTo>
                    <a:lnTo>
                      <a:pt x="84" y="82"/>
                    </a:lnTo>
                    <a:lnTo>
                      <a:pt x="72" y="80"/>
                    </a:lnTo>
                    <a:lnTo>
                      <a:pt x="60" y="78"/>
                    </a:lnTo>
                    <a:lnTo>
                      <a:pt x="48" y="76"/>
                    </a:lnTo>
                    <a:lnTo>
                      <a:pt x="38" y="76"/>
                    </a:lnTo>
                    <a:lnTo>
                      <a:pt x="30" y="74"/>
                    </a:lnTo>
                    <a:lnTo>
                      <a:pt x="32" y="62"/>
                    </a:lnTo>
                    <a:lnTo>
                      <a:pt x="34" y="50"/>
                    </a:lnTo>
                    <a:lnTo>
                      <a:pt x="34" y="40"/>
                    </a:lnTo>
                    <a:lnTo>
                      <a:pt x="36" y="28"/>
                    </a:lnTo>
                    <a:lnTo>
                      <a:pt x="44" y="30"/>
                    </a:lnTo>
                    <a:lnTo>
                      <a:pt x="56" y="32"/>
                    </a:lnTo>
                    <a:lnTo>
                      <a:pt x="68" y="34"/>
                    </a:lnTo>
                    <a:lnTo>
                      <a:pt x="80" y="36"/>
                    </a:lnTo>
                    <a:lnTo>
                      <a:pt x="92" y="38"/>
                    </a:lnTo>
                    <a:lnTo>
                      <a:pt x="104" y="40"/>
                    </a:lnTo>
                    <a:lnTo>
                      <a:pt x="113" y="40"/>
                    </a:lnTo>
                    <a:lnTo>
                      <a:pt x="12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93" name="Freeform 318"/>
              <p:cNvSpPr>
                <a:spLocks noEditPoints="1"/>
              </p:cNvSpPr>
              <p:nvPr/>
            </p:nvSpPr>
            <p:spPr bwMode="auto">
              <a:xfrm>
                <a:off x="5105" y="1157"/>
                <a:ext cx="61" cy="48"/>
              </a:xfrm>
              <a:custGeom>
                <a:avLst/>
                <a:gdLst>
                  <a:gd name="T0" fmla="*/ 0 w 152"/>
                  <a:gd name="T1" fmla="*/ 0 h 117"/>
                  <a:gd name="T2" fmla="*/ 0 w 152"/>
                  <a:gd name="T3" fmla="*/ 0 h 117"/>
                  <a:gd name="T4" fmla="*/ 0 w 152"/>
                  <a:gd name="T5" fmla="*/ 0 h 117"/>
                  <a:gd name="T6" fmla="*/ 0 w 152"/>
                  <a:gd name="T7" fmla="*/ 0 h 117"/>
                  <a:gd name="T8" fmla="*/ 0 w 152"/>
                  <a:gd name="T9" fmla="*/ 0 h 117"/>
                  <a:gd name="T10" fmla="*/ 0 w 152"/>
                  <a:gd name="T11" fmla="*/ 0 h 117"/>
                  <a:gd name="T12" fmla="*/ 0 w 152"/>
                  <a:gd name="T13" fmla="*/ 0 h 117"/>
                  <a:gd name="T14" fmla="*/ 0 w 152"/>
                  <a:gd name="T15" fmla="*/ 0 h 117"/>
                  <a:gd name="T16" fmla="*/ 0 w 152"/>
                  <a:gd name="T17" fmla="*/ 0 h 117"/>
                  <a:gd name="T18" fmla="*/ 0 w 152"/>
                  <a:gd name="T19" fmla="*/ 0 h 117"/>
                  <a:gd name="T20" fmla="*/ 0 w 152"/>
                  <a:gd name="T21" fmla="*/ 0 h 117"/>
                  <a:gd name="T22" fmla="*/ 0 w 152"/>
                  <a:gd name="T23" fmla="*/ 0 h 117"/>
                  <a:gd name="T24" fmla="*/ 0 w 152"/>
                  <a:gd name="T25" fmla="*/ 0 h 117"/>
                  <a:gd name="T26" fmla="*/ 0 w 152"/>
                  <a:gd name="T27" fmla="*/ 0 h 117"/>
                  <a:gd name="T28" fmla="*/ 0 w 152"/>
                  <a:gd name="T29" fmla="*/ 0 h 117"/>
                  <a:gd name="T30" fmla="*/ 0 w 152"/>
                  <a:gd name="T31" fmla="*/ 0 h 117"/>
                  <a:gd name="T32" fmla="*/ 0 w 152"/>
                  <a:gd name="T33" fmla="*/ 0 h 117"/>
                  <a:gd name="T34" fmla="*/ 0 w 152"/>
                  <a:gd name="T35" fmla="*/ 0 h 117"/>
                  <a:gd name="T36" fmla="*/ 0 w 152"/>
                  <a:gd name="T37" fmla="*/ 0 h 117"/>
                  <a:gd name="T38" fmla="*/ 0 w 152"/>
                  <a:gd name="T39" fmla="*/ 0 h 117"/>
                  <a:gd name="T40" fmla="*/ 0 w 152"/>
                  <a:gd name="T41" fmla="*/ 0 h 117"/>
                  <a:gd name="T42" fmla="*/ 0 w 152"/>
                  <a:gd name="T43" fmla="*/ 0 h 117"/>
                  <a:gd name="T44" fmla="*/ 0 w 152"/>
                  <a:gd name="T45" fmla="*/ 0 h 117"/>
                  <a:gd name="T46" fmla="*/ 0 w 152"/>
                  <a:gd name="T47" fmla="*/ 0 h 117"/>
                  <a:gd name="T48" fmla="*/ 0 w 152"/>
                  <a:gd name="T49" fmla="*/ 0 h 117"/>
                  <a:gd name="T50" fmla="*/ 0 w 152"/>
                  <a:gd name="T51" fmla="*/ 0 h 117"/>
                  <a:gd name="T52" fmla="*/ 0 w 152"/>
                  <a:gd name="T53" fmla="*/ 0 h 117"/>
                  <a:gd name="T54" fmla="*/ 0 w 152"/>
                  <a:gd name="T55" fmla="*/ 0 h 117"/>
                  <a:gd name="T56" fmla="*/ 0 w 152"/>
                  <a:gd name="T57" fmla="*/ 0 h 117"/>
                  <a:gd name="T58" fmla="*/ 0 w 152"/>
                  <a:gd name="T59" fmla="*/ 0 h 117"/>
                  <a:gd name="T60" fmla="*/ 0 w 152"/>
                  <a:gd name="T61" fmla="*/ 0 h 117"/>
                  <a:gd name="T62" fmla="*/ 0 w 152"/>
                  <a:gd name="T63" fmla="*/ 0 h 117"/>
                  <a:gd name="T64" fmla="*/ 0 w 152"/>
                  <a:gd name="T65" fmla="*/ 0 h 117"/>
                  <a:gd name="T66" fmla="*/ 0 w 152"/>
                  <a:gd name="T67" fmla="*/ 0 h 117"/>
                  <a:gd name="T68" fmla="*/ 0 w 152"/>
                  <a:gd name="T69" fmla="*/ 0 h 117"/>
                  <a:gd name="T70" fmla="*/ 0 w 152"/>
                  <a:gd name="T71" fmla="*/ 0 h 117"/>
                  <a:gd name="T72" fmla="*/ 0 w 152"/>
                  <a:gd name="T73" fmla="*/ 0 h 117"/>
                  <a:gd name="T74" fmla="*/ 0 w 152"/>
                  <a:gd name="T75" fmla="*/ 0 h 117"/>
                  <a:gd name="T76" fmla="*/ 0 w 152"/>
                  <a:gd name="T77" fmla="*/ 0 h 117"/>
                  <a:gd name="T78" fmla="*/ 0 w 152"/>
                  <a:gd name="T79" fmla="*/ 0 h 117"/>
                  <a:gd name="T80" fmla="*/ 0 w 152"/>
                  <a:gd name="T81" fmla="*/ 0 h 117"/>
                  <a:gd name="T82" fmla="*/ 0 w 152"/>
                  <a:gd name="T83" fmla="*/ 0 h 117"/>
                  <a:gd name="T84" fmla="*/ 0 w 152"/>
                  <a:gd name="T85" fmla="*/ 0 h 117"/>
                  <a:gd name="T86" fmla="*/ 0 w 152"/>
                  <a:gd name="T87" fmla="*/ 0 h 117"/>
                  <a:gd name="T88" fmla="*/ 0 w 152"/>
                  <a:gd name="T89" fmla="*/ 0 h 117"/>
                  <a:gd name="T90" fmla="*/ 0 w 152"/>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117"/>
                  <a:gd name="T140" fmla="*/ 152 w 152"/>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117">
                    <a:moveTo>
                      <a:pt x="28" y="0"/>
                    </a:moveTo>
                    <a:lnTo>
                      <a:pt x="22" y="0"/>
                    </a:lnTo>
                    <a:lnTo>
                      <a:pt x="18" y="2"/>
                    </a:lnTo>
                    <a:lnTo>
                      <a:pt x="14" y="6"/>
                    </a:lnTo>
                    <a:lnTo>
                      <a:pt x="12" y="12"/>
                    </a:lnTo>
                    <a:lnTo>
                      <a:pt x="0" y="83"/>
                    </a:lnTo>
                    <a:lnTo>
                      <a:pt x="0" y="87"/>
                    </a:lnTo>
                    <a:lnTo>
                      <a:pt x="4" y="93"/>
                    </a:lnTo>
                    <a:lnTo>
                      <a:pt x="6" y="97"/>
                    </a:lnTo>
                    <a:lnTo>
                      <a:pt x="12" y="99"/>
                    </a:lnTo>
                    <a:lnTo>
                      <a:pt x="124" y="117"/>
                    </a:lnTo>
                    <a:lnTo>
                      <a:pt x="130" y="117"/>
                    </a:lnTo>
                    <a:lnTo>
                      <a:pt x="136" y="113"/>
                    </a:lnTo>
                    <a:lnTo>
                      <a:pt x="138" y="111"/>
                    </a:lnTo>
                    <a:lnTo>
                      <a:pt x="140" y="105"/>
                    </a:lnTo>
                    <a:lnTo>
                      <a:pt x="152" y="34"/>
                    </a:lnTo>
                    <a:lnTo>
                      <a:pt x="152" y="28"/>
                    </a:lnTo>
                    <a:lnTo>
                      <a:pt x="150" y="24"/>
                    </a:lnTo>
                    <a:lnTo>
                      <a:pt x="146" y="20"/>
                    </a:lnTo>
                    <a:lnTo>
                      <a:pt x="140" y="18"/>
                    </a:lnTo>
                    <a:lnTo>
                      <a:pt x="28" y="0"/>
                    </a:lnTo>
                    <a:close/>
                    <a:moveTo>
                      <a:pt x="122" y="43"/>
                    </a:moveTo>
                    <a:lnTo>
                      <a:pt x="120" y="53"/>
                    </a:lnTo>
                    <a:lnTo>
                      <a:pt x="120" y="65"/>
                    </a:lnTo>
                    <a:lnTo>
                      <a:pt x="118" y="75"/>
                    </a:lnTo>
                    <a:lnTo>
                      <a:pt x="116" y="87"/>
                    </a:lnTo>
                    <a:lnTo>
                      <a:pt x="108" y="85"/>
                    </a:lnTo>
                    <a:lnTo>
                      <a:pt x="96" y="83"/>
                    </a:lnTo>
                    <a:lnTo>
                      <a:pt x="84" y="81"/>
                    </a:lnTo>
                    <a:lnTo>
                      <a:pt x="72" y="79"/>
                    </a:lnTo>
                    <a:lnTo>
                      <a:pt x="60" y="77"/>
                    </a:lnTo>
                    <a:lnTo>
                      <a:pt x="48" y="75"/>
                    </a:lnTo>
                    <a:lnTo>
                      <a:pt x="38" y="75"/>
                    </a:lnTo>
                    <a:lnTo>
                      <a:pt x="30" y="73"/>
                    </a:lnTo>
                    <a:lnTo>
                      <a:pt x="32" y="63"/>
                    </a:lnTo>
                    <a:lnTo>
                      <a:pt x="34" y="51"/>
                    </a:lnTo>
                    <a:lnTo>
                      <a:pt x="36" y="39"/>
                    </a:lnTo>
                    <a:lnTo>
                      <a:pt x="38" y="30"/>
                    </a:lnTo>
                    <a:lnTo>
                      <a:pt x="46" y="32"/>
                    </a:lnTo>
                    <a:lnTo>
                      <a:pt x="56" y="32"/>
                    </a:lnTo>
                    <a:lnTo>
                      <a:pt x="68" y="34"/>
                    </a:lnTo>
                    <a:lnTo>
                      <a:pt x="80" y="36"/>
                    </a:lnTo>
                    <a:lnTo>
                      <a:pt x="92" y="37"/>
                    </a:lnTo>
                    <a:lnTo>
                      <a:pt x="104" y="39"/>
                    </a:lnTo>
                    <a:lnTo>
                      <a:pt x="114" y="41"/>
                    </a:lnTo>
                    <a:lnTo>
                      <a:pt x="122"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94" name="Freeform 319"/>
              <p:cNvSpPr>
                <a:spLocks noEditPoints="1"/>
              </p:cNvSpPr>
              <p:nvPr/>
            </p:nvSpPr>
            <p:spPr bwMode="auto">
              <a:xfrm>
                <a:off x="5174" y="1168"/>
                <a:ext cx="60" cy="47"/>
              </a:xfrm>
              <a:custGeom>
                <a:avLst/>
                <a:gdLst>
                  <a:gd name="T0" fmla="*/ 0 w 149"/>
                  <a:gd name="T1" fmla="*/ 0 h 117"/>
                  <a:gd name="T2" fmla="*/ 0 w 149"/>
                  <a:gd name="T3" fmla="*/ 0 h 117"/>
                  <a:gd name="T4" fmla="*/ 0 w 149"/>
                  <a:gd name="T5" fmla="*/ 0 h 117"/>
                  <a:gd name="T6" fmla="*/ 0 w 149"/>
                  <a:gd name="T7" fmla="*/ 0 h 117"/>
                  <a:gd name="T8" fmla="*/ 0 w 149"/>
                  <a:gd name="T9" fmla="*/ 0 h 117"/>
                  <a:gd name="T10" fmla="*/ 0 w 149"/>
                  <a:gd name="T11" fmla="*/ 0 h 117"/>
                  <a:gd name="T12" fmla="*/ 0 w 149"/>
                  <a:gd name="T13" fmla="*/ 0 h 117"/>
                  <a:gd name="T14" fmla="*/ 0 w 149"/>
                  <a:gd name="T15" fmla="*/ 0 h 117"/>
                  <a:gd name="T16" fmla="*/ 0 w 149"/>
                  <a:gd name="T17" fmla="*/ 0 h 117"/>
                  <a:gd name="T18" fmla="*/ 0 w 149"/>
                  <a:gd name="T19" fmla="*/ 0 h 117"/>
                  <a:gd name="T20" fmla="*/ 0 w 149"/>
                  <a:gd name="T21" fmla="*/ 0 h 117"/>
                  <a:gd name="T22" fmla="*/ 0 w 149"/>
                  <a:gd name="T23" fmla="*/ 0 h 117"/>
                  <a:gd name="T24" fmla="*/ 0 w 149"/>
                  <a:gd name="T25" fmla="*/ 0 h 117"/>
                  <a:gd name="T26" fmla="*/ 0 w 149"/>
                  <a:gd name="T27" fmla="*/ 0 h 117"/>
                  <a:gd name="T28" fmla="*/ 0 w 149"/>
                  <a:gd name="T29" fmla="*/ 0 h 117"/>
                  <a:gd name="T30" fmla="*/ 0 w 149"/>
                  <a:gd name="T31" fmla="*/ 0 h 117"/>
                  <a:gd name="T32" fmla="*/ 0 w 149"/>
                  <a:gd name="T33" fmla="*/ 0 h 117"/>
                  <a:gd name="T34" fmla="*/ 0 w 149"/>
                  <a:gd name="T35" fmla="*/ 0 h 117"/>
                  <a:gd name="T36" fmla="*/ 0 w 149"/>
                  <a:gd name="T37" fmla="*/ 0 h 117"/>
                  <a:gd name="T38" fmla="*/ 0 w 149"/>
                  <a:gd name="T39" fmla="*/ 0 h 117"/>
                  <a:gd name="T40" fmla="*/ 0 w 149"/>
                  <a:gd name="T41" fmla="*/ 0 h 117"/>
                  <a:gd name="T42" fmla="*/ 0 w 149"/>
                  <a:gd name="T43" fmla="*/ 0 h 117"/>
                  <a:gd name="T44" fmla="*/ 0 w 149"/>
                  <a:gd name="T45" fmla="*/ 0 h 117"/>
                  <a:gd name="T46" fmla="*/ 0 w 149"/>
                  <a:gd name="T47" fmla="*/ 0 h 117"/>
                  <a:gd name="T48" fmla="*/ 0 w 149"/>
                  <a:gd name="T49" fmla="*/ 0 h 117"/>
                  <a:gd name="T50" fmla="*/ 0 w 149"/>
                  <a:gd name="T51" fmla="*/ 0 h 117"/>
                  <a:gd name="T52" fmla="*/ 0 w 149"/>
                  <a:gd name="T53" fmla="*/ 0 h 117"/>
                  <a:gd name="T54" fmla="*/ 0 w 149"/>
                  <a:gd name="T55" fmla="*/ 0 h 117"/>
                  <a:gd name="T56" fmla="*/ 0 w 149"/>
                  <a:gd name="T57" fmla="*/ 0 h 117"/>
                  <a:gd name="T58" fmla="*/ 0 w 149"/>
                  <a:gd name="T59" fmla="*/ 0 h 117"/>
                  <a:gd name="T60" fmla="*/ 0 w 149"/>
                  <a:gd name="T61" fmla="*/ 0 h 117"/>
                  <a:gd name="T62" fmla="*/ 0 w 149"/>
                  <a:gd name="T63" fmla="*/ 0 h 117"/>
                  <a:gd name="T64" fmla="*/ 0 w 149"/>
                  <a:gd name="T65" fmla="*/ 0 h 117"/>
                  <a:gd name="T66" fmla="*/ 0 w 149"/>
                  <a:gd name="T67" fmla="*/ 0 h 117"/>
                  <a:gd name="T68" fmla="*/ 0 w 149"/>
                  <a:gd name="T69" fmla="*/ 0 h 117"/>
                  <a:gd name="T70" fmla="*/ 0 w 149"/>
                  <a:gd name="T71" fmla="*/ 0 h 117"/>
                  <a:gd name="T72" fmla="*/ 0 w 149"/>
                  <a:gd name="T73" fmla="*/ 0 h 117"/>
                  <a:gd name="T74" fmla="*/ 0 w 149"/>
                  <a:gd name="T75" fmla="*/ 0 h 117"/>
                  <a:gd name="T76" fmla="*/ 0 w 149"/>
                  <a:gd name="T77" fmla="*/ 0 h 117"/>
                  <a:gd name="T78" fmla="*/ 0 w 149"/>
                  <a:gd name="T79" fmla="*/ 0 h 117"/>
                  <a:gd name="T80" fmla="*/ 0 w 149"/>
                  <a:gd name="T81" fmla="*/ 0 h 117"/>
                  <a:gd name="T82" fmla="*/ 0 w 149"/>
                  <a:gd name="T83" fmla="*/ 0 h 117"/>
                  <a:gd name="T84" fmla="*/ 0 w 149"/>
                  <a:gd name="T85" fmla="*/ 0 h 117"/>
                  <a:gd name="T86" fmla="*/ 0 w 149"/>
                  <a:gd name="T87" fmla="*/ 0 h 117"/>
                  <a:gd name="T88" fmla="*/ 0 w 149"/>
                  <a:gd name="T89" fmla="*/ 0 h 117"/>
                  <a:gd name="T90" fmla="*/ 0 w 149"/>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9"/>
                  <a:gd name="T139" fmla="*/ 0 h 117"/>
                  <a:gd name="T140" fmla="*/ 149 w 149"/>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9" h="117">
                    <a:moveTo>
                      <a:pt x="26" y="0"/>
                    </a:moveTo>
                    <a:lnTo>
                      <a:pt x="20" y="0"/>
                    </a:lnTo>
                    <a:lnTo>
                      <a:pt x="16" y="2"/>
                    </a:lnTo>
                    <a:lnTo>
                      <a:pt x="12" y="6"/>
                    </a:lnTo>
                    <a:lnTo>
                      <a:pt x="10" y="11"/>
                    </a:lnTo>
                    <a:lnTo>
                      <a:pt x="0" y="83"/>
                    </a:lnTo>
                    <a:lnTo>
                      <a:pt x="0" y="89"/>
                    </a:lnTo>
                    <a:lnTo>
                      <a:pt x="2" y="93"/>
                    </a:lnTo>
                    <a:lnTo>
                      <a:pt x="6" y="97"/>
                    </a:lnTo>
                    <a:lnTo>
                      <a:pt x="10" y="99"/>
                    </a:lnTo>
                    <a:lnTo>
                      <a:pt x="124" y="117"/>
                    </a:lnTo>
                    <a:lnTo>
                      <a:pt x="128" y="117"/>
                    </a:lnTo>
                    <a:lnTo>
                      <a:pt x="134" y="115"/>
                    </a:lnTo>
                    <a:lnTo>
                      <a:pt x="138" y="111"/>
                    </a:lnTo>
                    <a:lnTo>
                      <a:pt x="140" y="105"/>
                    </a:lnTo>
                    <a:lnTo>
                      <a:pt x="149" y="33"/>
                    </a:lnTo>
                    <a:lnTo>
                      <a:pt x="149" y="29"/>
                    </a:lnTo>
                    <a:lnTo>
                      <a:pt x="147" y="23"/>
                    </a:lnTo>
                    <a:lnTo>
                      <a:pt x="144" y="19"/>
                    </a:lnTo>
                    <a:lnTo>
                      <a:pt x="140" y="17"/>
                    </a:lnTo>
                    <a:lnTo>
                      <a:pt x="26" y="0"/>
                    </a:lnTo>
                    <a:close/>
                    <a:moveTo>
                      <a:pt x="122" y="43"/>
                    </a:moveTo>
                    <a:lnTo>
                      <a:pt x="120" y="53"/>
                    </a:lnTo>
                    <a:lnTo>
                      <a:pt x="118" y="65"/>
                    </a:lnTo>
                    <a:lnTo>
                      <a:pt x="116" y="77"/>
                    </a:lnTo>
                    <a:lnTo>
                      <a:pt x="114" y="87"/>
                    </a:lnTo>
                    <a:lnTo>
                      <a:pt x="106" y="85"/>
                    </a:lnTo>
                    <a:lnTo>
                      <a:pt x="96" y="85"/>
                    </a:lnTo>
                    <a:lnTo>
                      <a:pt x="84" y="83"/>
                    </a:lnTo>
                    <a:lnTo>
                      <a:pt x="72" y="81"/>
                    </a:lnTo>
                    <a:lnTo>
                      <a:pt x="60" y="79"/>
                    </a:lnTo>
                    <a:lnTo>
                      <a:pt x="48" y="77"/>
                    </a:lnTo>
                    <a:lnTo>
                      <a:pt x="36" y="75"/>
                    </a:lnTo>
                    <a:lnTo>
                      <a:pt x="28" y="73"/>
                    </a:lnTo>
                    <a:lnTo>
                      <a:pt x="30" y="63"/>
                    </a:lnTo>
                    <a:lnTo>
                      <a:pt x="32" y="51"/>
                    </a:lnTo>
                    <a:lnTo>
                      <a:pt x="34" y="41"/>
                    </a:lnTo>
                    <a:lnTo>
                      <a:pt x="36" y="29"/>
                    </a:lnTo>
                    <a:lnTo>
                      <a:pt x="44" y="31"/>
                    </a:lnTo>
                    <a:lnTo>
                      <a:pt x="54" y="33"/>
                    </a:lnTo>
                    <a:lnTo>
                      <a:pt x="66" y="35"/>
                    </a:lnTo>
                    <a:lnTo>
                      <a:pt x="78" y="37"/>
                    </a:lnTo>
                    <a:lnTo>
                      <a:pt x="90" y="39"/>
                    </a:lnTo>
                    <a:lnTo>
                      <a:pt x="102" y="41"/>
                    </a:lnTo>
                    <a:lnTo>
                      <a:pt x="114" y="41"/>
                    </a:lnTo>
                    <a:lnTo>
                      <a:pt x="122"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95" name="Freeform 320"/>
              <p:cNvSpPr>
                <a:spLocks noEditPoints="1"/>
              </p:cNvSpPr>
              <p:nvPr/>
            </p:nvSpPr>
            <p:spPr bwMode="auto">
              <a:xfrm>
                <a:off x="5241" y="1179"/>
                <a:ext cx="62" cy="46"/>
              </a:xfrm>
              <a:custGeom>
                <a:avLst/>
                <a:gdLst>
                  <a:gd name="T0" fmla="*/ 0 w 151"/>
                  <a:gd name="T1" fmla="*/ 0 h 116"/>
                  <a:gd name="T2" fmla="*/ 0 w 151"/>
                  <a:gd name="T3" fmla="*/ 0 h 116"/>
                  <a:gd name="T4" fmla="*/ 0 w 151"/>
                  <a:gd name="T5" fmla="*/ 0 h 116"/>
                  <a:gd name="T6" fmla="*/ 0 w 151"/>
                  <a:gd name="T7" fmla="*/ 0 h 116"/>
                  <a:gd name="T8" fmla="*/ 0 w 151"/>
                  <a:gd name="T9" fmla="*/ 0 h 116"/>
                  <a:gd name="T10" fmla="*/ 0 w 151"/>
                  <a:gd name="T11" fmla="*/ 0 h 116"/>
                  <a:gd name="T12" fmla="*/ 0 w 151"/>
                  <a:gd name="T13" fmla="*/ 0 h 116"/>
                  <a:gd name="T14" fmla="*/ 0 w 151"/>
                  <a:gd name="T15" fmla="*/ 0 h 116"/>
                  <a:gd name="T16" fmla="*/ 0 w 151"/>
                  <a:gd name="T17" fmla="*/ 0 h 116"/>
                  <a:gd name="T18" fmla="*/ 0 w 151"/>
                  <a:gd name="T19" fmla="*/ 0 h 116"/>
                  <a:gd name="T20" fmla="*/ 0 w 151"/>
                  <a:gd name="T21" fmla="*/ 0 h 116"/>
                  <a:gd name="T22" fmla="*/ 0 w 151"/>
                  <a:gd name="T23" fmla="*/ 0 h 116"/>
                  <a:gd name="T24" fmla="*/ 0 w 151"/>
                  <a:gd name="T25" fmla="*/ 0 h 116"/>
                  <a:gd name="T26" fmla="*/ 0 w 151"/>
                  <a:gd name="T27" fmla="*/ 0 h 116"/>
                  <a:gd name="T28" fmla="*/ 0 w 151"/>
                  <a:gd name="T29" fmla="*/ 0 h 116"/>
                  <a:gd name="T30" fmla="*/ 0 w 151"/>
                  <a:gd name="T31" fmla="*/ 0 h 116"/>
                  <a:gd name="T32" fmla="*/ 0 w 151"/>
                  <a:gd name="T33" fmla="*/ 0 h 116"/>
                  <a:gd name="T34" fmla="*/ 0 w 151"/>
                  <a:gd name="T35" fmla="*/ 0 h 116"/>
                  <a:gd name="T36" fmla="*/ 0 w 151"/>
                  <a:gd name="T37" fmla="*/ 0 h 116"/>
                  <a:gd name="T38" fmla="*/ 0 w 151"/>
                  <a:gd name="T39" fmla="*/ 0 h 116"/>
                  <a:gd name="T40" fmla="*/ 0 w 151"/>
                  <a:gd name="T41" fmla="*/ 0 h 116"/>
                  <a:gd name="T42" fmla="*/ 0 w 151"/>
                  <a:gd name="T43" fmla="*/ 0 h 116"/>
                  <a:gd name="T44" fmla="*/ 0 w 151"/>
                  <a:gd name="T45" fmla="*/ 0 h 116"/>
                  <a:gd name="T46" fmla="*/ 0 w 151"/>
                  <a:gd name="T47" fmla="*/ 0 h 116"/>
                  <a:gd name="T48" fmla="*/ 0 w 151"/>
                  <a:gd name="T49" fmla="*/ 0 h 116"/>
                  <a:gd name="T50" fmla="*/ 0 w 151"/>
                  <a:gd name="T51" fmla="*/ 0 h 116"/>
                  <a:gd name="T52" fmla="*/ 0 w 151"/>
                  <a:gd name="T53" fmla="*/ 0 h 116"/>
                  <a:gd name="T54" fmla="*/ 0 w 151"/>
                  <a:gd name="T55" fmla="*/ 0 h 116"/>
                  <a:gd name="T56" fmla="*/ 0 w 151"/>
                  <a:gd name="T57" fmla="*/ 0 h 116"/>
                  <a:gd name="T58" fmla="*/ 0 w 151"/>
                  <a:gd name="T59" fmla="*/ 0 h 116"/>
                  <a:gd name="T60" fmla="*/ 0 w 151"/>
                  <a:gd name="T61" fmla="*/ 0 h 116"/>
                  <a:gd name="T62" fmla="*/ 0 w 151"/>
                  <a:gd name="T63" fmla="*/ 0 h 116"/>
                  <a:gd name="T64" fmla="*/ 0 w 151"/>
                  <a:gd name="T65" fmla="*/ 0 h 116"/>
                  <a:gd name="T66" fmla="*/ 0 w 151"/>
                  <a:gd name="T67" fmla="*/ 0 h 116"/>
                  <a:gd name="T68" fmla="*/ 0 w 151"/>
                  <a:gd name="T69" fmla="*/ 0 h 116"/>
                  <a:gd name="T70" fmla="*/ 0 w 151"/>
                  <a:gd name="T71" fmla="*/ 0 h 116"/>
                  <a:gd name="T72" fmla="*/ 0 w 151"/>
                  <a:gd name="T73" fmla="*/ 0 h 116"/>
                  <a:gd name="T74" fmla="*/ 0 w 151"/>
                  <a:gd name="T75" fmla="*/ 0 h 116"/>
                  <a:gd name="T76" fmla="*/ 0 w 151"/>
                  <a:gd name="T77" fmla="*/ 0 h 116"/>
                  <a:gd name="T78" fmla="*/ 0 w 151"/>
                  <a:gd name="T79" fmla="*/ 0 h 116"/>
                  <a:gd name="T80" fmla="*/ 0 w 151"/>
                  <a:gd name="T81" fmla="*/ 0 h 116"/>
                  <a:gd name="T82" fmla="*/ 0 w 151"/>
                  <a:gd name="T83" fmla="*/ 0 h 116"/>
                  <a:gd name="T84" fmla="*/ 0 w 151"/>
                  <a:gd name="T85" fmla="*/ 0 h 116"/>
                  <a:gd name="T86" fmla="*/ 0 w 151"/>
                  <a:gd name="T87" fmla="*/ 0 h 116"/>
                  <a:gd name="T88" fmla="*/ 0 w 151"/>
                  <a:gd name="T89" fmla="*/ 0 h 116"/>
                  <a:gd name="T90" fmla="*/ 0 w 151"/>
                  <a:gd name="T91" fmla="*/ 0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6"/>
                  <a:gd name="T140" fmla="*/ 151 w 151"/>
                  <a:gd name="T141" fmla="*/ 116 h 11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6">
                    <a:moveTo>
                      <a:pt x="28" y="0"/>
                    </a:moveTo>
                    <a:lnTo>
                      <a:pt x="22" y="0"/>
                    </a:lnTo>
                    <a:lnTo>
                      <a:pt x="18" y="2"/>
                    </a:lnTo>
                    <a:lnTo>
                      <a:pt x="14" y="6"/>
                    </a:lnTo>
                    <a:lnTo>
                      <a:pt x="12" y="12"/>
                    </a:lnTo>
                    <a:lnTo>
                      <a:pt x="0" y="84"/>
                    </a:lnTo>
                    <a:lnTo>
                      <a:pt x="0" y="88"/>
                    </a:lnTo>
                    <a:lnTo>
                      <a:pt x="2" y="94"/>
                    </a:lnTo>
                    <a:lnTo>
                      <a:pt x="6" y="96"/>
                    </a:lnTo>
                    <a:lnTo>
                      <a:pt x="12" y="98"/>
                    </a:lnTo>
                    <a:lnTo>
                      <a:pt x="124" y="116"/>
                    </a:lnTo>
                    <a:lnTo>
                      <a:pt x="130" y="116"/>
                    </a:lnTo>
                    <a:lnTo>
                      <a:pt x="133" y="114"/>
                    </a:lnTo>
                    <a:lnTo>
                      <a:pt x="137" y="110"/>
                    </a:lnTo>
                    <a:lnTo>
                      <a:pt x="139" y="106"/>
                    </a:lnTo>
                    <a:lnTo>
                      <a:pt x="151" y="34"/>
                    </a:lnTo>
                    <a:lnTo>
                      <a:pt x="151" y="28"/>
                    </a:lnTo>
                    <a:lnTo>
                      <a:pt x="149" y="22"/>
                    </a:lnTo>
                    <a:lnTo>
                      <a:pt x="145" y="20"/>
                    </a:lnTo>
                    <a:lnTo>
                      <a:pt x="139" y="18"/>
                    </a:lnTo>
                    <a:lnTo>
                      <a:pt x="28" y="0"/>
                    </a:lnTo>
                    <a:close/>
                    <a:moveTo>
                      <a:pt x="122" y="42"/>
                    </a:moveTo>
                    <a:lnTo>
                      <a:pt x="120" y="54"/>
                    </a:lnTo>
                    <a:lnTo>
                      <a:pt x="118" y="64"/>
                    </a:lnTo>
                    <a:lnTo>
                      <a:pt x="116" y="76"/>
                    </a:lnTo>
                    <a:lnTo>
                      <a:pt x="114" y="88"/>
                    </a:lnTo>
                    <a:lnTo>
                      <a:pt x="106" y="86"/>
                    </a:lnTo>
                    <a:lnTo>
                      <a:pt x="96" y="84"/>
                    </a:lnTo>
                    <a:lnTo>
                      <a:pt x="84" y="82"/>
                    </a:lnTo>
                    <a:lnTo>
                      <a:pt x="72" y="80"/>
                    </a:lnTo>
                    <a:lnTo>
                      <a:pt x="60" y="78"/>
                    </a:lnTo>
                    <a:lnTo>
                      <a:pt x="48" y="76"/>
                    </a:lnTo>
                    <a:lnTo>
                      <a:pt x="38" y="76"/>
                    </a:lnTo>
                    <a:lnTo>
                      <a:pt x="30" y="74"/>
                    </a:lnTo>
                    <a:lnTo>
                      <a:pt x="32" y="62"/>
                    </a:lnTo>
                    <a:lnTo>
                      <a:pt x="34" y="52"/>
                    </a:lnTo>
                    <a:lnTo>
                      <a:pt x="34" y="40"/>
                    </a:lnTo>
                    <a:lnTo>
                      <a:pt x="36" y="30"/>
                    </a:lnTo>
                    <a:lnTo>
                      <a:pt x="44" y="32"/>
                    </a:lnTo>
                    <a:lnTo>
                      <a:pt x="54" y="32"/>
                    </a:lnTo>
                    <a:lnTo>
                      <a:pt x="66" y="34"/>
                    </a:lnTo>
                    <a:lnTo>
                      <a:pt x="80" y="36"/>
                    </a:lnTo>
                    <a:lnTo>
                      <a:pt x="92" y="38"/>
                    </a:lnTo>
                    <a:lnTo>
                      <a:pt x="104" y="40"/>
                    </a:lnTo>
                    <a:lnTo>
                      <a:pt x="114" y="40"/>
                    </a:lnTo>
                    <a:lnTo>
                      <a:pt x="12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96" name="Freeform 321"/>
              <p:cNvSpPr>
                <a:spLocks noEditPoints="1"/>
              </p:cNvSpPr>
              <p:nvPr/>
            </p:nvSpPr>
            <p:spPr bwMode="auto">
              <a:xfrm>
                <a:off x="5097" y="1208"/>
                <a:ext cx="61" cy="47"/>
              </a:xfrm>
              <a:custGeom>
                <a:avLst/>
                <a:gdLst>
                  <a:gd name="T0" fmla="*/ 0 w 151"/>
                  <a:gd name="T1" fmla="*/ 0 h 117"/>
                  <a:gd name="T2" fmla="*/ 0 w 151"/>
                  <a:gd name="T3" fmla="*/ 0 h 117"/>
                  <a:gd name="T4" fmla="*/ 0 w 151"/>
                  <a:gd name="T5" fmla="*/ 0 h 117"/>
                  <a:gd name="T6" fmla="*/ 0 w 151"/>
                  <a:gd name="T7" fmla="*/ 0 h 117"/>
                  <a:gd name="T8" fmla="*/ 0 w 151"/>
                  <a:gd name="T9" fmla="*/ 0 h 117"/>
                  <a:gd name="T10" fmla="*/ 0 w 151"/>
                  <a:gd name="T11" fmla="*/ 0 h 117"/>
                  <a:gd name="T12" fmla="*/ 0 w 151"/>
                  <a:gd name="T13" fmla="*/ 0 h 117"/>
                  <a:gd name="T14" fmla="*/ 0 w 151"/>
                  <a:gd name="T15" fmla="*/ 0 h 117"/>
                  <a:gd name="T16" fmla="*/ 0 w 151"/>
                  <a:gd name="T17" fmla="*/ 0 h 117"/>
                  <a:gd name="T18" fmla="*/ 0 w 151"/>
                  <a:gd name="T19" fmla="*/ 0 h 117"/>
                  <a:gd name="T20" fmla="*/ 0 w 151"/>
                  <a:gd name="T21" fmla="*/ 0 h 117"/>
                  <a:gd name="T22" fmla="*/ 0 w 151"/>
                  <a:gd name="T23" fmla="*/ 0 h 117"/>
                  <a:gd name="T24" fmla="*/ 0 w 151"/>
                  <a:gd name="T25" fmla="*/ 0 h 117"/>
                  <a:gd name="T26" fmla="*/ 0 w 151"/>
                  <a:gd name="T27" fmla="*/ 0 h 117"/>
                  <a:gd name="T28" fmla="*/ 0 w 151"/>
                  <a:gd name="T29" fmla="*/ 0 h 117"/>
                  <a:gd name="T30" fmla="*/ 0 w 151"/>
                  <a:gd name="T31" fmla="*/ 0 h 117"/>
                  <a:gd name="T32" fmla="*/ 0 w 151"/>
                  <a:gd name="T33" fmla="*/ 0 h 117"/>
                  <a:gd name="T34" fmla="*/ 0 w 151"/>
                  <a:gd name="T35" fmla="*/ 0 h 117"/>
                  <a:gd name="T36" fmla="*/ 0 w 151"/>
                  <a:gd name="T37" fmla="*/ 0 h 117"/>
                  <a:gd name="T38" fmla="*/ 0 w 151"/>
                  <a:gd name="T39" fmla="*/ 0 h 117"/>
                  <a:gd name="T40" fmla="*/ 0 w 151"/>
                  <a:gd name="T41" fmla="*/ 0 h 117"/>
                  <a:gd name="T42" fmla="*/ 0 w 151"/>
                  <a:gd name="T43" fmla="*/ 0 h 117"/>
                  <a:gd name="T44" fmla="*/ 0 w 151"/>
                  <a:gd name="T45" fmla="*/ 0 h 117"/>
                  <a:gd name="T46" fmla="*/ 0 w 151"/>
                  <a:gd name="T47" fmla="*/ 0 h 117"/>
                  <a:gd name="T48" fmla="*/ 0 w 151"/>
                  <a:gd name="T49" fmla="*/ 0 h 117"/>
                  <a:gd name="T50" fmla="*/ 0 w 151"/>
                  <a:gd name="T51" fmla="*/ 0 h 117"/>
                  <a:gd name="T52" fmla="*/ 0 w 151"/>
                  <a:gd name="T53" fmla="*/ 0 h 117"/>
                  <a:gd name="T54" fmla="*/ 0 w 151"/>
                  <a:gd name="T55" fmla="*/ 0 h 117"/>
                  <a:gd name="T56" fmla="*/ 0 w 151"/>
                  <a:gd name="T57" fmla="*/ 0 h 117"/>
                  <a:gd name="T58" fmla="*/ 0 w 151"/>
                  <a:gd name="T59" fmla="*/ 0 h 117"/>
                  <a:gd name="T60" fmla="*/ 0 w 151"/>
                  <a:gd name="T61" fmla="*/ 0 h 117"/>
                  <a:gd name="T62" fmla="*/ 0 w 151"/>
                  <a:gd name="T63" fmla="*/ 0 h 117"/>
                  <a:gd name="T64" fmla="*/ 0 w 151"/>
                  <a:gd name="T65" fmla="*/ 0 h 117"/>
                  <a:gd name="T66" fmla="*/ 0 w 151"/>
                  <a:gd name="T67" fmla="*/ 0 h 117"/>
                  <a:gd name="T68" fmla="*/ 0 w 151"/>
                  <a:gd name="T69" fmla="*/ 0 h 117"/>
                  <a:gd name="T70" fmla="*/ 0 w 151"/>
                  <a:gd name="T71" fmla="*/ 0 h 117"/>
                  <a:gd name="T72" fmla="*/ 0 w 151"/>
                  <a:gd name="T73" fmla="*/ 0 h 117"/>
                  <a:gd name="T74" fmla="*/ 0 w 151"/>
                  <a:gd name="T75" fmla="*/ 0 h 117"/>
                  <a:gd name="T76" fmla="*/ 0 w 151"/>
                  <a:gd name="T77" fmla="*/ 0 h 117"/>
                  <a:gd name="T78" fmla="*/ 0 w 151"/>
                  <a:gd name="T79" fmla="*/ 0 h 117"/>
                  <a:gd name="T80" fmla="*/ 0 w 151"/>
                  <a:gd name="T81" fmla="*/ 0 h 117"/>
                  <a:gd name="T82" fmla="*/ 0 w 151"/>
                  <a:gd name="T83" fmla="*/ 0 h 117"/>
                  <a:gd name="T84" fmla="*/ 0 w 151"/>
                  <a:gd name="T85" fmla="*/ 0 h 117"/>
                  <a:gd name="T86" fmla="*/ 0 w 151"/>
                  <a:gd name="T87" fmla="*/ 0 h 117"/>
                  <a:gd name="T88" fmla="*/ 0 w 151"/>
                  <a:gd name="T89" fmla="*/ 0 h 117"/>
                  <a:gd name="T90" fmla="*/ 0 w 151"/>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7"/>
                  <a:gd name="T140" fmla="*/ 151 w 151"/>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7">
                    <a:moveTo>
                      <a:pt x="27" y="0"/>
                    </a:moveTo>
                    <a:lnTo>
                      <a:pt x="21" y="0"/>
                    </a:lnTo>
                    <a:lnTo>
                      <a:pt x="18" y="2"/>
                    </a:lnTo>
                    <a:lnTo>
                      <a:pt x="14" y="6"/>
                    </a:lnTo>
                    <a:lnTo>
                      <a:pt x="12" y="12"/>
                    </a:lnTo>
                    <a:lnTo>
                      <a:pt x="0" y="84"/>
                    </a:lnTo>
                    <a:lnTo>
                      <a:pt x="0" y="90"/>
                    </a:lnTo>
                    <a:lnTo>
                      <a:pt x="4" y="94"/>
                    </a:lnTo>
                    <a:lnTo>
                      <a:pt x="6" y="98"/>
                    </a:lnTo>
                    <a:lnTo>
                      <a:pt x="12" y="100"/>
                    </a:lnTo>
                    <a:lnTo>
                      <a:pt x="123" y="117"/>
                    </a:lnTo>
                    <a:lnTo>
                      <a:pt x="129" y="117"/>
                    </a:lnTo>
                    <a:lnTo>
                      <a:pt x="135" y="113"/>
                    </a:lnTo>
                    <a:lnTo>
                      <a:pt x="137" y="111"/>
                    </a:lnTo>
                    <a:lnTo>
                      <a:pt x="139" y="105"/>
                    </a:lnTo>
                    <a:lnTo>
                      <a:pt x="151" y="34"/>
                    </a:lnTo>
                    <a:lnTo>
                      <a:pt x="151" y="28"/>
                    </a:lnTo>
                    <a:lnTo>
                      <a:pt x="149" y="24"/>
                    </a:lnTo>
                    <a:lnTo>
                      <a:pt x="145" y="20"/>
                    </a:lnTo>
                    <a:lnTo>
                      <a:pt x="139" y="18"/>
                    </a:lnTo>
                    <a:lnTo>
                      <a:pt x="27" y="0"/>
                    </a:lnTo>
                    <a:close/>
                    <a:moveTo>
                      <a:pt x="121" y="44"/>
                    </a:moveTo>
                    <a:lnTo>
                      <a:pt x="119" y="54"/>
                    </a:lnTo>
                    <a:lnTo>
                      <a:pt x="119" y="66"/>
                    </a:lnTo>
                    <a:lnTo>
                      <a:pt x="117" y="78"/>
                    </a:lnTo>
                    <a:lnTo>
                      <a:pt x="115" y="88"/>
                    </a:lnTo>
                    <a:lnTo>
                      <a:pt x="107" y="86"/>
                    </a:lnTo>
                    <a:lnTo>
                      <a:pt x="95" y="84"/>
                    </a:lnTo>
                    <a:lnTo>
                      <a:pt x="83" y="82"/>
                    </a:lnTo>
                    <a:lnTo>
                      <a:pt x="71" y="80"/>
                    </a:lnTo>
                    <a:lnTo>
                      <a:pt x="59" y="80"/>
                    </a:lnTo>
                    <a:lnTo>
                      <a:pt x="47" y="78"/>
                    </a:lnTo>
                    <a:lnTo>
                      <a:pt x="37" y="76"/>
                    </a:lnTo>
                    <a:lnTo>
                      <a:pt x="29" y="74"/>
                    </a:lnTo>
                    <a:lnTo>
                      <a:pt x="31" y="64"/>
                    </a:lnTo>
                    <a:lnTo>
                      <a:pt x="33" y="52"/>
                    </a:lnTo>
                    <a:lnTo>
                      <a:pt x="33" y="40"/>
                    </a:lnTo>
                    <a:lnTo>
                      <a:pt x="35" y="30"/>
                    </a:lnTo>
                    <a:lnTo>
                      <a:pt x="43" y="32"/>
                    </a:lnTo>
                    <a:lnTo>
                      <a:pt x="55" y="32"/>
                    </a:lnTo>
                    <a:lnTo>
                      <a:pt x="67" y="34"/>
                    </a:lnTo>
                    <a:lnTo>
                      <a:pt x="79" y="36"/>
                    </a:lnTo>
                    <a:lnTo>
                      <a:pt x="91" y="38"/>
                    </a:lnTo>
                    <a:lnTo>
                      <a:pt x="103" y="40"/>
                    </a:lnTo>
                    <a:lnTo>
                      <a:pt x="113" y="42"/>
                    </a:lnTo>
                    <a:lnTo>
                      <a:pt x="121"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97" name="Freeform 322"/>
              <p:cNvSpPr>
                <a:spLocks noEditPoints="1"/>
              </p:cNvSpPr>
              <p:nvPr/>
            </p:nvSpPr>
            <p:spPr bwMode="auto">
              <a:xfrm>
                <a:off x="5166" y="1219"/>
                <a:ext cx="60" cy="47"/>
              </a:xfrm>
              <a:custGeom>
                <a:avLst/>
                <a:gdLst>
                  <a:gd name="T0" fmla="*/ 0 w 149"/>
                  <a:gd name="T1" fmla="*/ 0 h 115"/>
                  <a:gd name="T2" fmla="*/ 0 w 149"/>
                  <a:gd name="T3" fmla="*/ 0 h 115"/>
                  <a:gd name="T4" fmla="*/ 0 w 149"/>
                  <a:gd name="T5" fmla="*/ 0 h 115"/>
                  <a:gd name="T6" fmla="*/ 0 w 149"/>
                  <a:gd name="T7" fmla="*/ 0 h 115"/>
                  <a:gd name="T8" fmla="*/ 0 w 149"/>
                  <a:gd name="T9" fmla="*/ 0 h 115"/>
                  <a:gd name="T10" fmla="*/ 0 w 149"/>
                  <a:gd name="T11" fmla="*/ 0 h 115"/>
                  <a:gd name="T12" fmla="*/ 0 w 149"/>
                  <a:gd name="T13" fmla="*/ 0 h 115"/>
                  <a:gd name="T14" fmla="*/ 0 w 149"/>
                  <a:gd name="T15" fmla="*/ 0 h 115"/>
                  <a:gd name="T16" fmla="*/ 0 w 149"/>
                  <a:gd name="T17" fmla="*/ 0 h 115"/>
                  <a:gd name="T18" fmla="*/ 0 w 149"/>
                  <a:gd name="T19" fmla="*/ 0 h 115"/>
                  <a:gd name="T20" fmla="*/ 0 w 149"/>
                  <a:gd name="T21" fmla="*/ 0 h 115"/>
                  <a:gd name="T22" fmla="*/ 0 w 149"/>
                  <a:gd name="T23" fmla="*/ 0 h 115"/>
                  <a:gd name="T24" fmla="*/ 0 w 149"/>
                  <a:gd name="T25" fmla="*/ 0 h 115"/>
                  <a:gd name="T26" fmla="*/ 0 w 149"/>
                  <a:gd name="T27" fmla="*/ 0 h 115"/>
                  <a:gd name="T28" fmla="*/ 0 w 149"/>
                  <a:gd name="T29" fmla="*/ 0 h 115"/>
                  <a:gd name="T30" fmla="*/ 0 w 149"/>
                  <a:gd name="T31" fmla="*/ 0 h 115"/>
                  <a:gd name="T32" fmla="*/ 0 w 149"/>
                  <a:gd name="T33" fmla="*/ 0 h 115"/>
                  <a:gd name="T34" fmla="*/ 0 w 149"/>
                  <a:gd name="T35" fmla="*/ 0 h 115"/>
                  <a:gd name="T36" fmla="*/ 0 w 149"/>
                  <a:gd name="T37" fmla="*/ 0 h 115"/>
                  <a:gd name="T38" fmla="*/ 0 w 149"/>
                  <a:gd name="T39" fmla="*/ 0 h 115"/>
                  <a:gd name="T40" fmla="*/ 0 w 149"/>
                  <a:gd name="T41" fmla="*/ 0 h 115"/>
                  <a:gd name="T42" fmla="*/ 0 w 149"/>
                  <a:gd name="T43" fmla="*/ 0 h 115"/>
                  <a:gd name="T44" fmla="*/ 0 w 149"/>
                  <a:gd name="T45" fmla="*/ 0 h 115"/>
                  <a:gd name="T46" fmla="*/ 0 w 149"/>
                  <a:gd name="T47" fmla="*/ 0 h 115"/>
                  <a:gd name="T48" fmla="*/ 0 w 149"/>
                  <a:gd name="T49" fmla="*/ 0 h 115"/>
                  <a:gd name="T50" fmla="*/ 0 w 149"/>
                  <a:gd name="T51" fmla="*/ 0 h 115"/>
                  <a:gd name="T52" fmla="*/ 0 w 149"/>
                  <a:gd name="T53" fmla="*/ 0 h 115"/>
                  <a:gd name="T54" fmla="*/ 0 w 149"/>
                  <a:gd name="T55" fmla="*/ 0 h 115"/>
                  <a:gd name="T56" fmla="*/ 0 w 149"/>
                  <a:gd name="T57" fmla="*/ 0 h 115"/>
                  <a:gd name="T58" fmla="*/ 0 w 149"/>
                  <a:gd name="T59" fmla="*/ 0 h 115"/>
                  <a:gd name="T60" fmla="*/ 0 w 149"/>
                  <a:gd name="T61" fmla="*/ 0 h 115"/>
                  <a:gd name="T62" fmla="*/ 0 w 149"/>
                  <a:gd name="T63" fmla="*/ 0 h 115"/>
                  <a:gd name="T64" fmla="*/ 0 w 149"/>
                  <a:gd name="T65" fmla="*/ 0 h 115"/>
                  <a:gd name="T66" fmla="*/ 0 w 149"/>
                  <a:gd name="T67" fmla="*/ 0 h 115"/>
                  <a:gd name="T68" fmla="*/ 0 w 149"/>
                  <a:gd name="T69" fmla="*/ 0 h 115"/>
                  <a:gd name="T70" fmla="*/ 0 w 149"/>
                  <a:gd name="T71" fmla="*/ 0 h 115"/>
                  <a:gd name="T72" fmla="*/ 0 w 149"/>
                  <a:gd name="T73" fmla="*/ 0 h 115"/>
                  <a:gd name="T74" fmla="*/ 0 w 149"/>
                  <a:gd name="T75" fmla="*/ 0 h 115"/>
                  <a:gd name="T76" fmla="*/ 0 w 149"/>
                  <a:gd name="T77" fmla="*/ 0 h 115"/>
                  <a:gd name="T78" fmla="*/ 0 w 149"/>
                  <a:gd name="T79" fmla="*/ 0 h 115"/>
                  <a:gd name="T80" fmla="*/ 0 w 149"/>
                  <a:gd name="T81" fmla="*/ 0 h 115"/>
                  <a:gd name="T82" fmla="*/ 0 w 149"/>
                  <a:gd name="T83" fmla="*/ 0 h 115"/>
                  <a:gd name="T84" fmla="*/ 0 w 149"/>
                  <a:gd name="T85" fmla="*/ 0 h 115"/>
                  <a:gd name="T86" fmla="*/ 0 w 149"/>
                  <a:gd name="T87" fmla="*/ 0 h 115"/>
                  <a:gd name="T88" fmla="*/ 0 w 149"/>
                  <a:gd name="T89" fmla="*/ 0 h 115"/>
                  <a:gd name="T90" fmla="*/ 0 w 149"/>
                  <a:gd name="T91" fmla="*/ 0 h 11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9"/>
                  <a:gd name="T139" fmla="*/ 0 h 115"/>
                  <a:gd name="T140" fmla="*/ 149 w 149"/>
                  <a:gd name="T141" fmla="*/ 115 h 11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9" h="115">
                    <a:moveTo>
                      <a:pt x="25" y="0"/>
                    </a:moveTo>
                    <a:lnTo>
                      <a:pt x="19" y="0"/>
                    </a:lnTo>
                    <a:lnTo>
                      <a:pt x="15" y="2"/>
                    </a:lnTo>
                    <a:lnTo>
                      <a:pt x="11" y="6"/>
                    </a:lnTo>
                    <a:lnTo>
                      <a:pt x="9" y="10"/>
                    </a:lnTo>
                    <a:lnTo>
                      <a:pt x="0" y="81"/>
                    </a:lnTo>
                    <a:lnTo>
                      <a:pt x="0" y="87"/>
                    </a:lnTo>
                    <a:lnTo>
                      <a:pt x="2" y="91"/>
                    </a:lnTo>
                    <a:lnTo>
                      <a:pt x="6" y="95"/>
                    </a:lnTo>
                    <a:lnTo>
                      <a:pt x="9" y="97"/>
                    </a:lnTo>
                    <a:lnTo>
                      <a:pt x="123" y="115"/>
                    </a:lnTo>
                    <a:lnTo>
                      <a:pt x="127" y="115"/>
                    </a:lnTo>
                    <a:lnTo>
                      <a:pt x="133" y="113"/>
                    </a:lnTo>
                    <a:lnTo>
                      <a:pt x="137" y="109"/>
                    </a:lnTo>
                    <a:lnTo>
                      <a:pt x="139" y="103"/>
                    </a:lnTo>
                    <a:lnTo>
                      <a:pt x="149" y="32"/>
                    </a:lnTo>
                    <a:lnTo>
                      <a:pt x="149" y="28"/>
                    </a:lnTo>
                    <a:lnTo>
                      <a:pt x="147" y="22"/>
                    </a:lnTo>
                    <a:lnTo>
                      <a:pt x="143" y="20"/>
                    </a:lnTo>
                    <a:lnTo>
                      <a:pt x="137" y="18"/>
                    </a:lnTo>
                    <a:lnTo>
                      <a:pt x="25" y="0"/>
                    </a:lnTo>
                    <a:close/>
                    <a:moveTo>
                      <a:pt x="119" y="42"/>
                    </a:moveTo>
                    <a:lnTo>
                      <a:pt x="117" y="54"/>
                    </a:lnTo>
                    <a:lnTo>
                      <a:pt x="117" y="64"/>
                    </a:lnTo>
                    <a:lnTo>
                      <a:pt x="115" y="76"/>
                    </a:lnTo>
                    <a:lnTo>
                      <a:pt x="113" y="85"/>
                    </a:lnTo>
                    <a:lnTo>
                      <a:pt x="105" y="83"/>
                    </a:lnTo>
                    <a:lnTo>
                      <a:pt x="95" y="83"/>
                    </a:lnTo>
                    <a:lnTo>
                      <a:pt x="83" y="81"/>
                    </a:lnTo>
                    <a:lnTo>
                      <a:pt x="71" y="79"/>
                    </a:lnTo>
                    <a:lnTo>
                      <a:pt x="57" y="77"/>
                    </a:lnTo>
                    <a:lnTo>
                      <a:pt x="45" y="76"/>
                    </a:lnTo>
                    <a:lnTo>
                      <a:pt x="35" y="76"/>
                    </a:lnTo>
                    <a:lnTo>
                      <a:pt x="27" y="74"/>
                    </a:lnTo>
                    <a:lnTo>
                      <a:pt x="29" y="62"/>
                    </a:lnTo>
                    <a:lnTo>
                      <a:pt x="31" y="50"/>
                    </a:lnTo>
                    <a:lnTo>
                      <a:pt x="33" y="40"/>
                    </a:lnTo>
                    <a:lnTo>
                      <a:pt x="35" y="28"/>
                    </a:lnTo>
                    <a:lnTo>
                      <a:pt x="43" y="30"/>
                    </a:lnTo>
                    <a:lnTo>
                      <a:pt x="53" y="32"/>
                    </a:lnTo>
                    <a:lnTo>
                      <a:pt x="65" y="34"/>
                    </a:lnTo>
                    <a:lnTo>
                      <a:pt x="77" y="36"/>
                    </a:lnTo>
                    <a:lnTo>
                      <a:pt x="89" y="38"/>
                    </a:lnTo>
                    <a:lnTo>
                      <a:pt x="101" y="40"/>
                    </a:lnTo>
                    <a:lnTo>
                      <a:pt x="111" y="40"/>
                    </a:lnTo>
                    <a:lnTo>
                      <a:pt x="119"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98" name="Freeform 323"/>
              <p:cNvSpPr>
                <a:spLocks noEditPoints="1"/>
              </p:cNvSpPr>
              <p:nvPr/>
            </p:nvSpPr>
            <p:spPr bwMode="auto">
              <a:xfrm>
                <a:off x="5233" y="1229"/>
                <a:ext cx="61" cy="48"/>
              </a:xfrm>
              <a:custGeom>
                <a:avLst/>
                <a:gdLst>
                  <a:gd name="T0" fmla="*/ 0 w 152"/>
                  <a:gd name="T1" fmla="*/ 0 h 117"/>
                  <a:gd name="T2" fmla="*/ 0 w 152"/>
                  <a:gd name="T3" fmla="*/ 0 h 117"/>
                  <a:gd name="T4" fmla="*/ 0 w 152"/>
                  <a:gd name="T5" fmla="*/ 0 h 117"/>
                  <a:gd name="T6" fmla="*/ 0 w 152"/>
                  <a:gd name="T7" fmla="*/ 0 h 117"/>
                  <a:gd name="T8" fmla="*/ 0 w 152"/>
                  <a:gd name="T9" fmla="*/ 0 h 117"/>
                  <a:gd name="T10" fmla="*/ 0 w 152"/>
                  <a:gd name="T11" fmla="*/ 0 h 117"/>
                  <a:gd name="T12" fmla="*/ 0 w 152"/>
                  <a:gd name="T13" fmla="*/ 0 h 117"/>
                  <a:gd name="T14" fmla="*/ 0 w 152"/>
                  <a:gd name="T15" fmla="*/ 0 h 117"/>
                  <a:gd name="T16" fmla="*/ 0 w 152"/>
                  <a:gd name="T17" fmla="*/ 0 h 117"/>
                  <a:gd name="T18" fmla="*/ 0 w 152"/>
                  <a:gd name="T19" fmla="*/ 0 h 117"/>
                  <a:gd name="T20" fmla="*/ 0 w 152"/>
                  <a:gd name="T21" fmla="*/ 0 h 117"/>
                  <a:gd name="T22" fmla="*/ 0 w 152"/>
                  <a:gd name="T23" fmla="*/ 0 h 117"/>
                  <a:gd name="T24" fmla="*/ 0 w 152"/>
                  <a:gd name="T25" fmla="*/ 0 h 117"/>
                  <a:gd name="T26" fmla="*/ 0 w 152"/>
                  <a:gd name="T27" fmla="*/ 0 h 117"/>
                  <a:gd name="T28" fmla="*/ 0 w 152"/>
                  <a:gd name="T29" fmla="*/ 0 h 117"/>
                  <a:gd name="T30" fmla="*/ 0 w 152"/>
                  <a:gd name="T31" fmla="*/ 0 h 117"/>
                  <a:gd name="T32" fmla="*/ 0 w 152"/>
                  <a:gd name="T33" fmla="*/ 0 h 117"/>
                  <a:gd name="T34" fmla="*/ 0 w 152"/>
                  <a:gd name="T35" fmla="*/ 0 h 117"/>
                  <a:gd name="T36" fmla="*/ 0 w 152"/>
                  <a:gd name="T37" fmla="*/ 0 h 117"/>
                  <a:gd name="T38" fmla="*/ 0 w 152"/>
                  <a:gd name="T39" fmla="*/ 0 h 117"/>
                  <a:gd name="T40" fmla="*/ 0 w 152"/>
                  <a:gd name="T41" fmla="*/ 0 h 117"/>
                  <a:gd name="T42" fmla="*/ 0 w 152"/>
                  <a:gd name="T43" fmla="*/ 0 h 117"/>
                  <a:gd name="T44" fmla="*/ 0 w 152"/>
                  <a:gd name="T45" fmla="*/ 0 h 117"/>
                  <a:gd name="T46" fmla="*/ 0 w 152"/>
                  <a:gd name="T47" fmla="*/ 0 h 117"/>
                  <a:gd name="T48" fmla="*/ 0 w 152"/>
                  <a:gd name="T49" fmla="*/ 0 h 117"/>
                  <a:gd name="T50" fmla="*/ 0 w 152"/>
                  <a:gd name="T51" fmla="*/ 0 h 117"/>
                  <a:gd name="T52" fmla="*/ 0 w 152"/>
                  <a:gd name="T53" fmla="*/ 0 h 117"/>
                  <a:gd name="T54" fmla="*/ 0 w 152"/>
                  <a:gd name="T55" fmla="*/ 0 h 117"/>
                  <a:gd name="T56" fmla="*/ 0 w 152"/>
                  <a:gd name="T57" fmla="*/ 0 h 117"/>
                  <a:gd name="T58" fmla="*/ 0 w 152"/>
                  <a:gd name="T59" fmla="*/ 0 h 117"/>
                  <a:gd name="T60" fmla="*/ 0 w 152"/>
                  <a:gd name="T61" fmla="*/ 0 h 117"/>
                  <a:gd name="T62" fmla="*/ 0 w 152"/>
                  <a:gd name="T63" fmla="*/ 0 h 117"/>
                  <a:gd name="T64" fmla="*/ 0 w 152"/>
                  <a:gd name="T65" fmla="*/ 0 h 117"/>
                  <a:gd name="T66" fmla="*/ 0 w 152"/>
                  <a:gd name="T67" fmla="*/ 0 h 117"/>
                  <a:gd name="T68" fmla="*/ 0 w 152"/>
                  <a:gd name="T69" fmla="*/ 0 h 117"/>
                  <a:gd name="T70" fmla="*/ 0 w 152"/>
                  <a:gd name="T71" fmla="*/ 0 h 117"/>
                  <a:gd name="T72" fmla="*/ 0 w 152"/>
                  <a:gd name="T73" fmla="*/ 0 h 117"/>
                  <a:gd name="T74" fmla="*/ 0 w 152"/>
                  <a:gd name="T75" fmla="*/ 0 h 117"/>
                  <a:gd name="T76" fmla="*/ 0 w 152"/>
                  <a:gd name="T77" fmla="*/ 0 h 117"/>
                  <a:gd name="T78" fmla="*/ 0 w 152"/>
                  <a:gd name="T79" fmla="*/ 0 h 117"/>
                  <a:gd name="T80" fmla="*/ 0 w 152"/>
                  <a:gd name="T81" fmla="*/ 0 h 117"/>
                  <a:gd name="T82" fmla="*/ 0 w 152"/>
                  <a:gd name="T83" fmla="*/ 0 h 117"/>
                  <a:gd name="T84" fmla="*/ 0 w 152"/>
                  <a:gd name="T85" fmla="*/ 0 h 117"/>
                  <a:gd name="T86" fmla="*/ 0 w 152"/>
                  <a:gd name="T87" fmla="*/ 0 h 117"/>
                  <a:gd name="T88" fmla="*/ 0 w 152"/>
                  <a:gd name="T89" fmla="*/ 0 h 117"/>
                  <a:gd name="T90" fmla="*/ 0 w 152"/>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117"/>
                  <a:gd name="T140" fmla="*/ 152 w 152"/>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117">
                    <a:moveTo>
                      <a:pt x="28" y="0"/>
                    </a:moveTo>
                    <a:lnTo>
                      <a:pt x="22" y="0"/>
                    </a:lnTo>
                    <a:lnTo>
                      <a:pt x="18" y="2"/>
                    </a:lnTo>
                    <a:lnTo>
                      <a:pt x="14" y="6"/>
                    </a:lnTo>
                    <a:lnTo>
                      <a:pt x="12" y="12"/>
                    </a:lnTo>
                    <a:lnTo>
                      <a:pt x="0" y="83"/>
                    </a:lnTo>
                    <a:lnTo>
                      <a:pt x="0" y="87"/>
                    </a:lnTo>
                    <a:lnTo>
                      <a:pt x="2" y="93"/>
                    </a:lnTo>
                    <a:lnTo>
                      <a:pt x="6" y="97"/>
                    </a:lnTo>
                    <a:lnTo>
                      <a:pt x="12" y="99"/>
                    </a:lnTo>
                    <a:lnTo>
                      <a:pt x="124" y="117"/>
                    </a:lnTo>
                    <a:lnTo>
                      <a:pt x="130" y="117"/>
                    </a:lnTo>
                    <a:lnTo>
                      <a:pt x="134" y="113"/>
                    </a:lnTo>
                    <a:lnTo>
                      <a:pt x="138" y="111"/>
                    </a:lnTo>
                    <a:lnTo>
                      <a:pt x="140" y="105"/>
                    </a:lnTo>
                    <a:lnTo>
                      <a:pt x="152" y="34"/>
                    </a:lnTo>
                    <a:lnTo>
                      <a:pt x="152" y="28"/>
                    </a:lnTo>
                    <a:lnTo>
                      <a:pt x="150" y="24"/>
                    </a:lnTo>
                    <a:lnTo>
                      <a:pt x="146" y="20"/>
                    </a:lnTo>
                    <a:lnTo>
                      <a:pt x="140" y="18"/>
                    </a:lnTo>
                    <a:lnTo>
                      <a:pt x="28" y="0"/>
                    </a:lnTo>
                    <a:close/>
                    <a:moveTo>
                      <a:pt x="122" y="44"/>
                    </a:moveTo>
                    <a:lnTo>
                      <a:pt x="120" y="53"/>
                    </a:lnTo>
                    <a:lnTo>
                      <a:pt x="118" y="65"/>
                    </a:lnTo>
                    <a:lnTo>
                      <a:pt x="116" y="75"/>
                    </a:lnTo>
                    <a:lnTo>
                      <a:pt x="114" y="87"/>
                    </a:lnTo>
                    <a:lnTo>
                      <a:pt x="106" y="85"/>
                    </a:lnTo>
                    <a:lnTo>
                      <a:pt x="96" y="83"/>
                    </a:lnTo>
                    <a:lnTo>
                      <a:pt x="84" y="81"/>
                    </a:lnTo>
                    <a:lnTo>
                      <a:pt x="72" y="79"/>
                    </a:lnTo>
                    <a:lnTo>
                      <a:pt x="60" y="77"/>
                    </a:lnTo>
                    <a:lnTo>
                      <a:pt x="48" y="75"/>
                    </a:lnTo>
                    <a:lnTo>
                      <a:pt x="38" y="75"/>
                    </a:lnTo>
                    <a:lnTo>
                      <a:pt x="30" y="73"/>
                    </a:lnTo>
                    <a:lnTo>
                      <a:pt x="32" y="63"/>
                    </a:lnTo>
                    <a:lnTo>
                      <a:pt x="34" y="51"/>
                    </a:lnTo>
                    <a:lnTo>
                      <a:pt x="34" y="40"/>
                    </a:lnTo>
                    <a:lnTo>
                      <a:pt x="36" y="30"/>
                    </a:lnTo>
                    <a:lnTo>
                      <a:pt x="44" y="32"/>
                    </a:lnTo>
                    <a:lnTo>
                      <a:pt x="54" y="32"/>
                    </a:lnTo>
                    <a:lnTo>
                      <a:pt x="66" y="34"/>
                    </a:lnTo>
                    <a:lnTo>
                      <a:pt x="80" y="36"/>
                    </a:lnTo>
                    <a:lnTo>
                      <a:pt x="92" y="38"/>
                    </a:lnTo>
                    <a:lnTo>
                      <a:pt x="104" y="40"/>
                    </a:lnTo>
                    <a:lnTo>
                      <a:pt x="114" y="42"/>
                    </a:lnTo>
                    <a:lnTo>
                      <a:pt x="122"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99" name="Freeform 324"/>
              <p:cNvSpPr>
                <a:spLocks noEditPoints="1"/>
              </p:cNvSpPr>
              <p:nvPr/>
            </p:nvSpPr>
            <p:spPr bwMode="auto">
              <a:xfrm>
                <a:off x="5089" y="1259"/>
                <a:ext cx="61" cy="47"/>
              </a:xfrm>
              <a:custGeom>
                <a:avLst/>
                <a:gdLst>
                  <a:gd name="T0" fmla="*/ 0 w 151"/>
                  <a:gd name="T1" fmla="*/ 0 h 118"/>
                  <a:gd name="T2" fmla="*/ 0 w 151"/>
                  <a:gd name="T3" fmla="*/ 0 h 118"/>
                  <a:gd name="T4" fmla="*/ 0 w 151"/>
                  <a:gd name="T5" fmla="*/ 0 h 118"/>
                  <a:gd name="T6" fmla="*/ 0 w 151"/>
                  <a:gd name="T7" fmla="*/ 0 h 118"/>
                  <a:gd name="T8" fmla="*/ 0 w 151"/>
                  <a:gd name="T9" fmla="*/ 0 h 118"/>
                  <a:gd name="T10" fmla="*/ 0 w 151"/>
                  <a:gd name="T11" fmla="*/ 0 h 118"/>
                  <a:gd name="T12" fmla="*/ 0 w 151"/>
                  <a:gd name="T13" fmla="*/ 0 h 118"/>
                  <a:gd name="T14" fmla="*/ 0 w 151"/>
                  <a:gd name="T15" fmla="*/ 0 h 118"/>
                  <a:gd name="T16" fmla="*/ 0 w 151"/>
                  <a:gd name="T17" fmla="*/ 0 h 118"/>
                  <a:gd name="T18" fmla="*/ 0 w 151"/>
                  <a:gd name="T19" fmla="*/ 0 h 118"/>
                  <a:gd name="T20" fmla="*/ 0 w 151"/>
                  <a:gd name="T21" fmla="*/ 0 h 118"/>
                  <a:gd name="T22" fmla="*/ 0 w 151"/>
                  <a:gd name="T23" fmla="*/ 0 h 118"/>
                  <a:gd name="T24" fmla="*/ 0 w 151"/>
                  <a:gd name="T25" fmla="*/ 0 h 118"/>
                  <a:gd name="T26" fmla="*/ 0 w 151"/>
                  <a:gd name="T27" fmla="*/ 0 h 118"/>
                  <a:gd name="T28" fmla="*/ 0 w 151"/>
                  <a:gd name="T29" fmla="*/ 0 h 118"/>
                  <a:gd name="T30" fmla="*/ 0 w 151"/>
                  <a:gd name="T31" fmla="*/ 0 h 118"/>
                  <a:gd name="T32" fmla="*/ 0 w 151"/>
                  <a:gd name="T33" fmla="*/ 0 h 118"/>
                  <a:gd name="T34" fmla="*/ 0 w 151"/>
                  <a:gd name="T35" fmla="*/ 0 h 118"/>
                  <a:gd name="T36" fmla="*/ 0 w 151"/>
                  <a:gd name="T37" fmla="*/ 0 h 118"/>
                  <a:gd name="T38" fmla="*/ 0 w 151"/>
                  <a:gd name="T39" fmla="*/ 0 h 118"/>
                  <a:gd name="T40" fmla="*/ 0 w 151"/>
                  <a:gd name="T41" fmla="*/ 0 h 118"/>
                  <a:gd name="T42" fmla="*/ 0 w 151"/>
                  <a:gd name="T43" fmla="*/ 0 h 118"/>
                  <a:gd name="T44" fmla="*/ 0 w 151"/>
                  <a:gd name="T45" fmla="*/ 0 h 118"/>
                  <a:gd name="T46" fmla="*/ 0 w 151"/>
                  <a:gd name="T47" fmla="*/ 0 h 118"/>
                  <a:gd name="T48" fmla="*/ 0 w 151"/>
                  <a:gd name="T49" fmla="*/ 0 h 118"/>
                  <a:gd name="T50" fmla="*/ 0 w 151"/>
                  <a:gd name="T51" fmla="*/ 0 h 118"/>
                  <a:gd name="T52" fmla="*/ 0 w 151"/>
                  <a:gd name="T53" fmla="*/ 0 h 118"/>
                  <a:gd name="T54" fmla="*/ 0 w 151"/>
                  <a:gd name="T55" fmla="*/ 0 h 118"/>
                  <a:gd name="T56" fmla="*/ 0 w 151"/>
                  <a:gd name="T57" fmla="*/ 0 h 118"/>
                  <a:gd name="T58" fmla="*/ 0 w 151"/>
                  <a:gd name="T59" fmla="*/ 0 h 118"/>
                  <a:gd name="T60" fmla="*/ 0 w 151"/>
                  <a:gd name="T61" fmla="*/ 0 h 118"/>
                  <a:gd name="T62" fmla="*/ 0 w 151"/>
                  <a:gd name="T63" fmla="*/ 0 h 118"/>
                  <a:gd name="T64" fmla="*/ 0 w 151"/>
                  <a:gd name="T65" fmla="*/ 0 h 118"/>
                  <a:gd name="T66" fmla="*/ 0 w 151"/>
                  <a:gd name="T67" fmla="*/ 0 h 118"/>
                  <a:gd name="T68" fmla="*/ 0 w 151"/>
                  <a:gd name="T69" fmla="*/ 0 h 118"/>
                  <a:gd name="T70" fmla="*/ 0 w 151"/>
                  <a:gd name="T71" fmla="*/ 0 h 118"/>
                  <a:gd name="T72" fmla="*/ 0 w 151"/>
                  <a:gd name="T73" fmla="*/ 0 h 118"/>
                  <a:gd name="T74" fmla="*/ 0 w 151"/>
                  <a:gd name="T75" fmla="*/ 0 h 118"/>
                  <a:gd name="T76" fmla="*/ 0 w 151"/>
                  <a:gd name="T77" fmla="*/ 0 h 118"/>
                  <a:gd name="T78" fmla="*/ 0 w 151"/>
                  <a:gd name="T79" fmla="*/ 0 h 118"/>
                  <a:gd name="T80" fmla="*/ 0 w 151"/>
                  <a:gd name="T81" fmla="*/ 0 h 118"/>
                  <a:gd name="T82" fmla="*/ 0 w 151"/>
                  <a:gd name="T83" fmla="*/ 0 h 118"/>
                  <a:gd name="T84" fmla="*/ 0 w 151"/>
                  <a:gd name="T85" fmla="*/ 0 h 118"/>
                  <a:gd name="T86" fmla="*/ 0 w 151"/>
                  <a:gd name="T87" fmla="*/ 0 h 118"/>
                  <a:gd name="T88" fmla="*/ 0 w 151"/>
                  <a:gd name="T89" fmla="*/ 0 h 118"/>
                  <a:gd name="T90" fmla="*/ 0 w 151"/>
                  <a:gd name="T91" fmla="*/ 0 h 1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8"/>
                  <a:gd name="T140" fmla="*/ 151 w 151"/>
                  <a:gd name="T141" fmla="*/ 118 h 1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8">
                    <a:moveTo>
                      <a:pt x="28" y="0"/>
                    </a:moveTo>
                    <a:lnTo>
                      <a:pt x="22" y="0"/>
                    </a:lnTo>
                    <a:lnTo>
                      <a:pt x="18" y="2"/>
                    </a:lnTo>
                    <a:lnTo>
                      <a:pt x="14" y="6"/>
                    </a:lnTo>
                    <a:lnTo>
                      <a:pt x="12" y="12"/>
                    </a:lnTo>
                    <a:lnTo>
                      <a:pt x="0" y="84"/>
                    </a:lnTo>
                    <a:lnTo>
                      <a:pt x="0" y="90"/>
                    </a:lnTo>
                    <a:lnTo>
                      <a:pt x="2" y="94"/>
                    </a:lnTo>
                    <a:lnTo>
                      <a:pt x="6" y="98"/>
                    </a:lnTo>
                    <a:lnTo>
                      <a:pt x="12" y="100"/>
                    </a:lnTo>
                    <a:lnTo>
                      <a:pt x="123" y="118"/>
                    </a:lnTo>
                    <a:lnTo>
                      <a:pt x="129" y="118"/>
                    </a:lnTo>
                    <a:lnTo>
                      <a:pt x="133" y="116"/>
                    </a:lnTo>
                    <a:lnTo>
                      <a:pt x="137" y="112"/>
                    </a:lnTo>
                    <a:lnTo>
                      <a:pt x="139" y="106"/>
                    </a:lnTo>
                    <a:lnTo>
                      <a:pt x="151" y="34"/>
                    </a:lnTo>
                    <a:lnTo>
                      <a:pt x="151" y="28"/>
                    </a:lnTo>
                    <a:lnTo>
                      <a:pt x="149" y="24"/>
                    </a:lnTo>
                    <a:lnTo>
                      <a:pt x="145" y="20"/>
                    </a:lnTo>
                    <a:lnTo>
                      <a:pt x="139" y="18"/>
                    </a:lnTo>
                    <a:lnTo>
                      <a:pt x="28" y="0"/>
                    </a:lnTo>
                    <a:close/>
                    <a:moveTo>
                      <a:pt x="121" y="44"/>
                    </a:moveTo>
                    <a:lnTo>
                      <a:pt x="119" y="54"/>
                    </a:lnTo>
                    <a:lnTo>
                      <a:pt x="117" y="66"/>
                    </a:lnTo>
                    <a:lnTo>
                      <a:pt x="115" y="78"/>
                    </a:lnTo>
                    <a:lnTo>
                      <a:pt x="113" y="88"/>
                    </a:lnTo>
                    <a:lnTo>
                      <a:pt x="105" y="86"/>
                    </a:lnTo>
                    <a:lnTo>
                      <a:pt x="95" y="86"/>
                    </a:lnTo>
                    <a:lnTo>
                      <a:pt x="83" y="84"/>
                    </a:lnTo>
                    <a:lnTo>
                      <a:pt x="71" y="82"/>
                    </a:lnTo>
                    <a:lnTo>
                      <a:pt x="59" y="80"/>
                    </a:lnTo>
                    <a:lnTo>
                      <a:pt x="47" y="78"/>
                    </a:lnTo>
                    <a:lnTo>
                      <a:pt x="38" y="76"/>
                    </a:lnTo>
                    <a:lnTo>
                      <a:pt x="30" y="74"/>
                    </a:lnTo>
                    <a:lnTo>
                      <a:pt x="32" y="64"/>
                    </a:lnTo>
                    <a:lnTo>
                      <a:pt x="34" y="52"/>
                    </a:lnTo>
                    <a:lnTo>
                      <a:pt x="34" y="40"/>
                    </a:lnTo>
                    <a:lnTo>
                      <a:pt x="36" y="30"/>
                    </a:lnTo>
                    <a:lnTo>
                      <a:pt x="43" y="32"/>
                    </a:lnTo>
                    <a:lnTo>
                      <a:pt x="55" y="34"/>
                    </a:lnTo>
                    <a:lnTo>
                      <a:pt x="67" y="36"/>
                    </a:lnTo>
                    <a:lnTo>
                      <a:pt x="79" y="36"/>
                    </a:lnTo>
                    <a:lnTo>
                      <a:pt x="91" y="38"/>
                    </a:lnTo>
                    <a:lnTo>
                      <a:pt x="103" y="40"/>
                    </a:lnTo>
                    <a:lnTo>
                      <a:pt x="113" y="42"/>
                    </a:lnTo>
                    <a:lnTo>
                      <a:pt x="121"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00" name="Freeform 325"/>
              <p:cNvSpPr>
                <a:spLocks noEditPoints="1"/>
              </p:cNvSpPr>
              <p:nvPr/>
            </p:nvSpPr>
            <p:spPr bwMode="auto">
              <a:xfrm>
                <a:off x="5157" y="1270"/>
                <a:ext cx="60" cy="47"/>
              </a:xfrm>
              <a:custGeom>
                <a:avLst/>
                <a:gdLst>
                  <a:gd name="T0" fmla="*/ 0 w 151"/>
                  <a:gd name="T1" fmla="*/ 0 h 116"/>
                  <a:gd name="T2" fmla="*/ 0 w 151"/>
                  <a:gd name="T3" fmla="*/ 0 h 116"/>
                  <a:gd name="T4" fmla="*/ 0 w 151"/>
                  <a:gd name="T5" fmla="*/ 0 h 116"/>
                  <a:gd name="T6" fmla="*/ 0 w 151"/>
                  <a:gd name="T7" fmla="*/ 0 h 116"/>
                  <a:gd name="T8" fmla="*/ 0 w 151"/>
                  <a:gd name="T9" fmla="*/ 0 h 116"/>
                  <a:gd name="T10" fmla="*/ 0 w 151"/>
                  <a:gd name="T11" fmla="*/ 0 h 116"/>
                  <a:gd name="T12" fmla="*/ 0 w 151"/>
                  <a:gd name="T13" fmla="*/ 0 h 116"/>
                  <a:gd name="T14" fmla="*/ 0 w 151"/>
                  <a:gd name="T15" fmla="*/ 0 h 116"/>
                  <a:gd name="T16" fmla="*/ 0 w 151"/>
                  <a:gd name="T17" fmla="*/ 0 h 116"/>
                  <a:gd name="T18" fmla="*/ 0 w 151"/>
                  <a:gd name="T19" fmla="*/ 0 h 116"/>
                  <a:gd name="T20" fmla="*/ 0 w 151"/>
                  <a:gd name="T21" fmla="*/ 0 h 116"/>
                  <a:gd name="T22" fmla="*/ 0 w 151"/>
                  <a:gd name="T23" fmla="*/ 0 h 116"/>
                  <a:gd name="T24" fmla="*/ 0 w 151"/>
                  <a:gd name="T25" fmla="*/ 0 h 116"/>
                  <a:gd name="T26" fmla="*/ 0 w 151"/>
                  <a:gd name="T27" fmla="*/ 0 h 116"/>
                  <a:gd name="T28" fmla="*/ 0 w 151"/>
                  <a:gd name="T29" fmla="*/ 0 h 116"/>
                  <a:gd name="T30" fmla="*/ 0 w 151"/>
                  <a:gd name="T31" fmla="*/ 0 h 116"/>
                  <a:gd name="T32" fmla="*/ 0 w 151"/>
                  <a:gd name="T33" fmla="*/ 0 h 116"/>
                  <a:gd name="T34" fmla="*/ 0 w 151"/>
                  <a:gd name="T35" fmla="*/ 0 h 116"/>
                  <a:gd name="T36" fmla="*/ 0 w 151"/>
                  <a:gd name="T37" fmla="*/ 0 h 116"/>
                  <a:gd name="T38" fmla="*/ 0 w 151"/>
                  <a:gd name="T39" fmla="*/ 0 h 116"/>
                  <a:gd name="T40" fmla="*/ 0 w 151"/>
                  <a:gd name="T41" fmla="*/ 0 h 116"/>
                  <a:gd name="T42" fmla="*/ 0 w 151"/>
                  <a:gd name="T43" fmla="*/ 0 h 116"/>
                  <a:gd name="T44" fmla="*/ 0 w 151"/>
                  <a:gd name="T45" fmla="*/ 0 h 116"/>
                  <a:gd name="T46" fmla="*/ 0 w 151"/>
                  <a:gd name="T47" fmla="*/ 0 h 116"/>
                  <a:gd name="T48" fmla="*/ 0 w 151"/>
                  <a:gd name="T49" fmla="*/ 0 h 116"/>
                  <a:gd name="T50" fmla="*/ 0 w 151"/>
                  <a:gd name="T51" fmla="*/ 0 h 116"/>
                  <a:gd name="T52" fmla="*/ 0 w 151"/>
                  <a:gd name="T53" fmla="*/ 0 h 116"/>
                  <a:gd name="T54" fmla="*/ 0 w 151"/>
                  <a:gd name="T55" fmla="*/ 0 h 116"/>
                  <a:gd name="T56" fmla="*/ 0 w 151"/>
                  <a:gd name="T57" fmla="*/ 0 h 116"/>
                  <a:gd name="T58" fmla="*/ 0 w 151"/>
                  <a:gd name="T59" fmla="*/ 0 h 116"/>
                  <a:gd name="T60" fmla="*/ 0 w 151"/>
                  <a:gd name="T61" fmla="*/ 0 h 116"/>
                  <a:gd name="T62" fmla="*/ 0 w 151"/>
                  <a:gd name="T63" fmla="*/ 0 h 116"/>
                  <a:gd name="T64" fmla="*/ 0 w 151"/>
                  <a:gd name="T65" fmla="*/ 0 h 116"/>
                  <a:gd name="T66" fmla="*/ 0 w 151"/>
                  <a:gd name="T67" fmla="*/ 0 h 116"/>
                  <a:gd name="T68" fmla="*/ 0 w 151"/>
                  <a:gd name="T69" fmla="*/ 0 h 116"/>
                  <a:gd name="T70" fmla="*/ 0 w 151"/>
                  <a:gd name="T71" fmla="*/ 0 h 116"/>
                  <a:gd name="T72" fmla="*/ 0 w 151"/>
                  <a:gd name="T73" fmla="*/ 0 h 116"/>
                  <a:gd name="T74" fmla="*/ 0 w 151"/>
                  <a:gd name="T75" fmla="*/ 0 h 116"/>
                  <a:gd name="T76" fmla="*/ 0 w 151"/>
                  <a:gd name="T77" fmla="*/ 0 h 116"/>
                  <a:gd name="T78" fmla="*/ 0 w 151"/>
                  <a:gd name="T79" fmla="*/ 0 h 116"/>
                  <a:gd name="T80" fmla="*/ 0 w 151"/>
                  <a:gd name="T81" fmla="*/ 0 h 116"/>
                  <a:gd name="T82" fmla="*/ 0 w 151"/>
                  <a:gd name="T83" fmla="*/ 0 h 116"/>
                  <a:gd name="T84" fmla="*/ 0 w 151"/>
                  <a:gd name="T85" fmla="*/ 0 h 116"/>
                  <a:gd name="T86" fmla="*/ 0 w 151"/>
                  <a:gd name="T87" fmla="*/ 0 h 116"/>
                  <a:gd name="T88" fmla="*/ 0 w 151"/>
                  <a:gd name="T89" fmla="*/ 0 h 116"/>
                  <a:gd name="T90" fmla="*/ 0 w 151"/>
                  <a:gd name="T91" fmla="*/ 0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6"/>
                  <a:gd name="T140" fmla="*/ 151 w 151"/>
                  <a:gd name="T141" fmla="*/ 116 h 11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6">
                    <a:moveTo>
                      <a:pt x="28" y="0"/>
                    </a:moveTo>
                    <a:lnTo>
                      <a:pt x="22" y="0"/>
                    </a:lnTo>
                    <a:lnTo>
                      <a:pt x="18" y="2"/>
                    </a:lnTo>
                    <a:lnTo>
                      <a:pt x="14" y="6"/>
                    </a:lnTo>
                    <a:lnTo>
                      <a:pt x="12" y="10"/>
                    </a:lnTo>
                    <a:lnTo>
                      <a:pt x="0" y="82"/>
                    </a:lnTo>
                    <a:lnTo>
                      <a:pt x="0" y="88"/>
                    </a:lnTo>
                    <a:lnTo>
                      <a:pt x="4" y="92"/>
                    </a:lnTo>
                    <a:lnTo>
                      <a:pt x="6" y="96"/>
                    </a:lnTo>
                    <a:lnTo>
                      <a:pt x="12" y="98"/>
                    </a:lnTo>
                    <a:lnTo>
                      <a:pt x="125" y="116"/>
                    </a:lnTo>
                    <a:lnTo>
                      <a:pt x="129" y="116"/>
                    </a:lnTo>
                    <a:lnTo>
                      <a:pt x="135" y="114"/>
                    </a:lnTo>
                    <a:lnTo>
                      <a:pt x="137" y="110"/>
                    </a:lnTo>
                    <a:lnTo>
                      <a:pt x="139" y="106"/>
                    </a:lnTo>
                    <a:lnTo>
                      <a:pt x="151" y="34"/>
                    </a:lnTo>
                    <a:lnTo>
                      <a:pt x="151" y="28"/>
                    </a:lnTo>
                    <a:lnTo>
                      <a:pt x="149" y="22"/>
                    </a:lnTo>
                    <a:lnTo>
                      <a:pt x="145" y="20"/>
                    </a:lnTo>
                    <a:lnTo>
                      <a:pt x="139" y="18"/>
                    </a:lnTo>
                    <a:lnTo>
                      <a:pt x="28" y="0"/>
                    </a:lnTo>
                    <a:close/>
                    <a:moveTo>
                      <a:pt x="121" y="42"/>
                    </a:moveTo>
                    <a:lnTo>
                      <a:pt x="119" y="54"/>
                    </a:lnTo>
                    <a:lnTo>
                      <a:pt x="119" y="64"/>
                    </a:lnTo>
                    <a:lnTo>
                      <a:pt x="117" y="76"/>
                    </a:lnTo>
                    <a:lnTo>
                      <a:pt x="115" y="88"/>
                    </a:lnTo>
                    <a:lnTo>
                      <a:pt x="107" y="86"/>
                    </a:lnTo>
                    <a:lnTo>
                      <a:pt x="97" y="84"/>
                    </a:lnTo>
                    <a:lnTo>
                      <a:pt x="85" y="82"/>
                    </a:lnTo>
                    <a:lnTo>
                      <a:pt x="73" y="80"/>
                    </a:lnTo>
                    <a:lnTo>
                      <a:pt x="59" y="78"/>
                    </a:lnTo>
                    <a:lnTo>
                      <a:pt x="47" y="76"/>
                    </a:lnTo>
                    <a:lnTo>
                      <a:pt x="37" y="76"/>
                    </a:lnTo>
                    <a:lnTo>
                      <a:pt x="29" y="74"/>
                    </a:lnTo>
                    <a:lnTo>
                      <a:pt x="31" y="62"/>
                    </a:lnTo>
                    <a:lnTo>
                      <a:pt x="33" y="52"/>
                    </a:lnTo>
                    <a:lnTo>
                      <a:pt x="35" y="40"/>
                    </a:lnTo>
                    <a:lnTo>
                      <a:pt x="37" y="30"/>
                    </a:lnTo>
                    <a:lnTo>
                      <a:pt x="45" y="32"/>
                    </a:lnTo>
                    <a:lnTo>
                      <a:pt x="55" y="32"/>
                    </a:lnTo>
                    <a:lnTo>
                      <a:pt x="67" y="34"/>
                    </a:lnTo>
                    <a:lnTo>
                      <a:pt x="79" y="36"/>
                    </a:lnTo>
                    <a:lnTo>
                      <a:pt x="91" y="38"/>
                    </a:lnTo>
                    <a:lnTo>
                      <a:pt x="103" y="40"/>
                    </a:lnTo>
                    <a:lnTo>
                      <a:pt x="113" y="40"/>
                    </a:lnTo>
                    <a:lnTo>
                      <a:pt x="12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01" name="Freeform 326"/>
              <p:cNvSpPr>
                <a:spLocks noEditPoints="1"/>
              </p:cNvSpPr>
              <p:nvPr/>
            </p:nvSpPr>
            <p:spPr bwMode="auto">
              <a:xfrm>
                <a:off x="5217" y="1280"/>
                <a:ext cx="69" cy="98"/>
              </a:xfrm>
              <a:custGeom>
                <a:avLst/>
                <a:gdLst>
                  <a:gd name="T0" fmla="*/ 0 w 171"/>
                  <a:gd name="T1" fmla="*/ 0 h 241"/>
                  <a:gd name="T2" fmla="*/ 0 w 171"/>
                  <a:gd name="T3" fmla="*/ 0 h 241"/>
                  <a:gd name="T4" fmla="*/ 0 w 171"/>
                  <a:gd name="T5" fmla="*/ 0 h 241"/>
                  <a:gd name="T6" fmla="*/ 0 w 171"/>
                  <a:gd name="T7" fmla="*/ 0 h 241"/>
                  <a:gd name="T8" fmla="*/ 0 w 171"/>
                  <a:gd name="T9" fmla="*/ 0 h 241"/>
                  <a:gd name="T10" fmla="*/ 0 w 171"/>
                  <a:gd name="T11" fmla="*/ 0 h 241"/>
                  <a:gd name="T12" fmla="*/ 0 w 171"/>
                  <a:gd name="T13" fmla="*/ 0 h 241"/>
                  <a:gd name="T14" fmla="*/ 0 w 171"/>
                  <a:gd name="T15" fmla="*/ 0 h 241"/>
                  <a:gd name="T16" fmla="*/ 0 w 171"/>
                  <a:gd name="T17" fmla="*/ 0 h 241"/>
                  <a:gd name="T18" fmla="*/ 0 w 171"/>
                  <a:gd name="T19" fmla="*/ 0 h 241"/>
                  <a:gd name="T20" fmla="*/ 0 w 171"/>
                  <a:gd name="T21" fmla="*/ 0 h 241"/>
                  <a:gd name="T22" fmla="*/ 0 w 171"/>
                  <a:gd name="T23" fmla="*/ 0 h 241"/>
                  <a:gd name="T24" fmla="*/ 0 w 171"/>
                  <a:gd name="T25" fmla="*/ 0 h 241"/>
                  <a:gd name="T26" fmla="*/ 0 w 171"/>
                  <a:gd name="T27" fmla="*/ 0 h 241"/>
                  <a:gd name="T28" fmla="*/ 0 w 171"/>
                  <a:gd name="T29" fmla="*/ 0 h 241"/>
                  <a:gd name="T30" fmla="*/ 0 w 171"/>
                  <a:gd name="T31" fmla="*/ 0 h 241"/>
                  <a:gd name="T32" fmla="*/ 0 w 171"/>
                  <a:gd name="T33" fmla="*/ 0 h 241"/>
                  <a:gd name="T34" fmla="*/ 0 w 171"/>
                  <a:gd name="T35" fmla="*/ 0 h 241"/>
                  <a:gd name="T36" fmla="*/ 0 w 171"/>
                  <a:gd name="T37" fmla="*/ 0 h 241"/>
                  <a:gd name="T38" fmla="*/ 0 w 171"/>
                  <a:gd name="T39" fmla="*/ 0 h 241"/>
                  <a:gd name="T40" fmla="*/ 0 w 171"/>
                  <a:gd name="T41" fmla="*/ 0 h 241"/>
                  <a:gd name="T42" fmla="*/ 0 w 171"/>
                  <a:gd name="T43" fmla="*/ 0 h 241"/>
                  <a:gd name="T44" fmla="*/ 0 w 171"/>
                  <a:gd name="T45" fmla="*/ 0 h 241"/>
                  <a:gd name="T46" fmla="*/ 0 w 171"/>
                  <a:gd name="T47" fmla="*/ 0 h 241"/>
                  <a:gd name="T48" fmla="*/ 0 w 171"/>
                  <a:gd name="T49" fmla="*/ 0 h 241"/>
                  <a:gd name="T50" fmla="*/ 0 w 171"/>
                  <a:gd name="T51" fmla="*/ 0 h 241"/>
                  <a:gd name="T52" fmla="*/ 0 w 171"/>
                  <a:gd name="T53" fmla="*/ 0 h 241"/>
                  <a:gd name="T54" fmla="*/ 0 w 171"/>
                  <a:gd name="T55" fmla="*/ 0 h 241"/>
                  <a:gd name="T56" fmla="*/ 0 w 171"/>
                  <a:gd name="T57" fmla="*/ 0 h 241"/>
                  <a:gd name="T58" fmla="*/ 0 w 171"/>
                  <a:gd name="T59" fmla="*/ 0 h 241"/>
                  <a:gd name="T60" fmla="*/ 0 w 171"/>
                  <a:gd name="T61" fmla="*/ 0 h 241"/>
                  <a:gd name="T62" fmla="*/ 0 w 171"/>
                  <a:gd name="T63" fmla="*/ 0 h 241"/>
                  <a:gd name="T64" fmla="*/ 0 w 171"/>
                  <a:gd name="T65" fmla="*/ 0 h 241"/>
                  <a:gd name="T66" fmla="*/ 0 w 171"/>
                  <a:gd name="T67" fmla="*/ 0 h 241"/>
                  <a:gd name="T68" fmla="*/ 0 w 171"/>
                  <a:gd name="T69" fmla="*/ 0 h 241"/>
                  <a:gd name="T70" fmla="*/ 0 w 171"/>
                  <a:gd name="T71" fmla="*/ 0 h 241"/>
                  <a:gd name="T72" fmla="*/ 0 w 171"/>
                  <a:gd name="T73" fmla="*/ 0 h 241"/>
                  <a:gd name="T74" fmla="*/ 0 w 171"/>
                  <a:gd name="T75" fmla="*/ 0 h 241"/>
                  <a:gd name="T76" fmla="*/ 0 w 171"/>
                  <a:gd name="T77" fmla="*/ 0 h 241"/>
                  <a:gd name="T78" fmla="*/ 0 w 171"/>
                  <a:gd name="T79" fmla="*/ 0 h 241"/>
                  <a:gd name="T80" fmla="*/ 0 w 171"/>
                  <a:gd name="T81" fmla="*/ 0 h 241"/>
                  <a:gd name="T82" fmla="*/ 0 w 171"/>
                  <a:gd name="T83" fmla="*/ 0 h 241"/>
                  <a:gd name="T84" fmla="*/ 0 w 171"/>
                  <a:gd name="T85" fmla="*/ 0 h 241"/>
                  <a:gd name="T86" fmla="*/ 0 w 171"/>
                  <a:gd name="T87" fmla="*/ 0 h 241"/>
                  <a:gd name="T88" fmla="*/ 0 w 171"/>
                  <a:gd name="T89" fmla="*/ 0 h 241"/>
                  <a:gd name="T90" fmla="*/ 0 w 171"/>
                  <a:gd name="T91" fmla="*/ 0 h 24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71"/>
                  <a:gd name="T139" fmla="*/ 0 h 241"/>
                  <a:gd name="T140" fmla="*/ 171 w 171"/>
                  <a:gd name="T141" fmla="*/ 241 h 24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71" h="241">
                    <a:moveTo>
                      <a:pt x="47" y="0"/>
                    </a:moveTo>
                    <a:lnTo>
                      <a:pt x="41" y="0"/>
                    </a:lnTo>
                    <a:lnTo>
                      <a:pt x="37" y="2"/>
                    </a:lnTo>
                    <a:lnTo>
                      <a:pt x="34" y="6"/>
                    </a:lnTo>
                    <a:lnTo>
                      <a:pt x="32" y="12"/>
                    </a:lnTo>
                    <a:lnTo>
                      <a:pt x="0" y="207"/>
                    </a:lnTo>
                    <a:lnTo>
                      <a:pt x="0" y="213"/>
                    </a:lnTo>
                    <a:lnTo>
                      <a:pt x="2" y="217"/>
                    </a:lnTo>
                    <a:lnTo>
                      <a:pt x="6" y="221"/>
                    </a:lnTo>
                    <a:lnTo>
                      <a:pt x="12" y="223"/>
                    </a:lnTo>
                    <a:lnTo>
                      <a:pt x="123" y="241"/>
                    </a:lnTo>
                    <a:lnTo>
                      <a:pt x="129" y="241"/>
                    </a:lnTo>
                    <a:lnTo>
                      <a:pt x="133" y="239"/>
                    </a:lnTo>
                    <a:lnTo>
                      <a:pt x="137" y="235"/>
                    </a:lnTo>
                    <a:lnTo>
                      <a:pt x="139" y="231"/>
                    </a:lnTo>
                    <a:lnTo>
                      <a:pt x="171" y="34"/>
                    </a:lnTo>
                    <a:lnTo>
                      <a:pt x="171" y="28"/>
                    </a:lnTo>
                    <a:lnTo>
                      <a:pt x="169" y="24"/>
                    </a:lnTo>
                    <a:lnTo>
                      <a:pt x="165" y="20"/>
                    </a:lnTo>
                    <a:lnTo>
                      <a:pt x="159" y="18"/>
                    </a:lnTo>
                    <a:lnTo>
                      <a:pt x="47" y="0"/>
                    </a:lnTo>
                    <a:close/>
                    <a:moveTo>
                      <a:pt x="141" y="44"/>
                    </a:moveTo>
                    <a:lnTo>
                      <a:pt x="135" y="76"/>
                    </a:lnTo>
                    <a:lnTo>
                      <a:pt x="127" y="127"/>
                    </a:lnTo>
                    <a:lnTo>
                      <a:pt x="119" y="181"/>
                    </a:lnTo>
                    <a:lnTo>
                      <a:pt x="113" y="213"/>
                    </a:lnTo>
                    <a:lnTo>
                      <a:pt x="105" y="211"/>
                    </a:lnTo>
                    <a:lnTo>
                      <a:pt x="95" y="209"/>
                    </a:lnTo>
                    <a:lnTo>
                      <a:pt x="83" y="207"/>
                    </a:lnTo>
                    <a:lnTo>
                      <a:pt x="71" y="205"/>
                    </a:lnTo>
                    <a:lnTo>
                      <a:pt x="59" y="203"/>
                    </a:lnTo>
                    <a:lnTo>
                      <a:pt x="47" y="201"/>
                    </a:lnTo>
                    <a:lnTo>
                      <a:pt x="37" y="201"/>
                    </a:lnTo>
                    <a:lnTo>
                      <a:pt x="30" y="199"/>
                    </a:lnTo>
                    <a:lnTo>
                      <a:pt x="34" y="167"/>
                    </a:lnTo>
                    <a:lnTo>
                      <a:pt x="41" y="114"/>
                    </a:lnTo>
                    <a:lnTo>
                      <a:pt x="49" y="62"/>
                    </a:lnTo>
                    <a:lnTo>
                      <a:pt x="55" y="30"/>
                    </a:lnTo>
                    <a:lnTo>
                      <a:pt x="63" y="32"/>
                    </a:lnTo>
                    <a:lnTo>
                      <a:pt x="73" y="32"/>
                    </a:lnTo>
                    <a:lnTo>
                      <a:pt x="85" y="34"/>
                    </a:lnTo>
                    <a:lnTo>
                      <a:pt x="99" y="36"/>
                    </a:lnTo>
                    <a:lnTo>
                      <a:pt x="111" y="38"/>
                    </a:lnTo>
                    <a:lnTo>
                      <a:pt x="123" y="40"/>
                    </a:lnTo>
                    <a:lnTo>
                      <a:pt x="133" y="42"/>
                    </a:lnTo>
                    <a:lnTo>
                      <a:pt x="141"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02" name="Freeform 327"/>
              <p:cNvSpPr>
                <a:spLocks noEditPoints="1"/>
              </p:cNvSpPr>
              <p:nvPr/>
            </p:nvSpPr>
            <p:spPr bwMode="auto">
              <a:xfrm>
                <a:off x="5081" y="1310"/>
                <a:ext cx="61" cy="47"/>
              </a:xfrm>
              <a:custGeom>
                <a:avLst/>
                <a:gdLst>
                  <a:gd name="T0" fmla="*/ 0 w 151"/>
                  <a:gd name="T1" fmla="*/ 0 h 117"/>
                  <a:gd name="T2" fmla="*/ 0 w 151"/>
                  <a:gd name="T3" fmla="*/ 0 h 117"/>
                  <a:gd name="T4" fmla="*/ 0 w 151"/>
                  <a:gd name="T5" fmla="*/ 0 h 117"/>
                  <a:gd name="T6" fmla="*/ 0 w 151"/>
                  <a:gd name="T7" fmla="*/ 0 h 117"/>
                  <a:gd name="T8" fmla="*/ 0 w 151"/>
                  <a:gd name="T9" fmla="*/ 0 h 117"/>
                  <a:gd name="T10" fmla="*/ 0 w 151"/>
                  <a:gd name="T11" fmla="*/ 0 h 117"/>
                  <a:gd name="T12" fmla="*/ 0 w 151"/>
                  <a:gd name="T13" fmla="*/ 0 h 117"/>
                  <a:gd name="T14" fmla="*/ 0 w 151"/>
                  <a:gd name="T15" fmla="*/ 0 h 117"/>
                  <a:gd name="T16" fmla="*/ 0 w 151"/>
                  <a:gd name="T17" fmla="*/ 0 h 117"/>
                  <a:gd name="T18" fmla="*/ 0 w 151"/>
                  <a:gd name="T19" fmla="*/ 0 h 117"/>
                  <a:gd name="T20" fmla="*/ 0 w 151"/>
                  <a:gd name="T21" fmla="*/ 0 h 117"/>
                  <a:gd name="T22" fmla="*/ 0 w 151"/>
                  <a:gd name="T23" fmla="*/ 0 h 117"/>
                  <a:gd name="T24" fmla="*/ 0 w 151"/>
                  <a:gd name="T25" fmla="*/ 0 h 117"/>
                  <a:gd name="T26" fmla="*/ 0 w 151"/>
                  <a:gd name="T27" fmla="*/ 0 h 117"/>
                  <a:gd name="T28" fmla="*/ 0 w 151"/>
                  <a:gd name="T29" fmla="*/ 0 h 117"/>
                  <a:gd name="T30" fmla="*/ 0 w 151"/>
                  <a:gd name="T31" fmla="*/ 0 h 117"/>
                  <a:gd name="T32" fmla="*/ 0 w 151"/>
                  <a:gd name="T33" fmla="*/ 0 h 117"/>
                  <a:gd name="T34" fmla="*/ 0 w 151"/>
                  <a:gd name="T35" fmla="*/ 0 h 117"/>
                  <a:gd name="T36" fmla="*/ 0 w 151"/>
                  <a:gd name="T37" fmla="*/ 0 h 117"/>
                  <a:gd name="T38" fmla="*/ 0 w 151"/>
                  <a:gd name="T39" fmla="*/ 0 h 117"/>
                  <a:gd name="T40" fmla="*/ 0 w 151"/>
                  <a:gd name="T41" fmla="*/ 0 h 117"/>
                  <a:gd name="T42" fmla="*/ 0 w 151"/>
                  <a:gd name="T43" fmla="*/ 0 h 117"/>
                  <a:gd name="T44" fmla="*/ 0 w 151"/>
                  <a:gd name="T45" fmla="*/ 0 h 117"/>
                  <a:gd name="T46" fmla="*/ 0 w 151"/>
                  <a:gd name="T47" fmla="*/ 0 h 117"/>
                  <a:gd name="T48" fmla="*/ 0 w 151"/>
                  <a:gd name="T49" fmla="*/ 0 h 117"/>
                  <a:gd name="T50" fmla="*/ 0 w 151"/>
                  <a:gd name="T51" fmla="*/ 0 h 117"/>
                  <a:gd name="T52" fmla="*/ 0 w 151"/>
                  <a:gd name="T53" fmla="*/ 0 h 117"/>
                  <a:gd name="T54" fmla="*/ 0 w 151"/>
                  <a:gd name="T55" fmla="*/ 0 h 117"/>
                  <a:gd name="T56" fmla="*/ 0 w 151"/>
                  <a:gd name="T57" fmla="*/ 0 h 117"/>
                  <a:gd name="T58" fmla="*/ 0 w 151"/>
                  <a:gd name="T59" fmla="*/ 0 h 117"/>
                  <a:gd name="T60" fmla="*/ 0 w 151"/>
                  <a:gd name="T61" fmla="*/ 0 h 117"/>
                  <a:gd name="T62" fmla="*/ 0 w 151"/>
                  <a:gd name="T63" fmla="*/ 0 h 117"/>
                  <a:gd name="T64" fmla="*/ 0 w 151"/>
                  <a:gd name="T65" fmla="*/ 0 h 117"/>
                  <a:gd name="T66" fmla="*/ 0 w 151"/>
                  <a:gd name="T67" fmla="*/ 0 h 117"/>
                  <a:gd name="T68" fmla="*/ 0 w 151"/>
                  <a:gd name="T69" fmla="*/ 0 h 117"/>
                  <a:gd name="T70" fmla="*/ 0 w 151"/>
                  <a:gd name="T71" fmla="*/ 0 h 117"/>
                  <a:gd name="T72" fmla="*/ 0 w 151"/>
                  <a:gd name="T73" fmla="*/ 0 h 117"/>
                  <a:gd name="T74" fmla="*/ 0 w 151"/>
                  <a:gd name="T75" fmla="*/ 0 h 117"/>
                  <a:gd name="T76" fmla="*/ 0 w 151"/>
                  <a:gd name="T77" fmla="*/ 0 h 117"/>
                  <a:gd name="T78" fmla="*/ 0 w 151"/>
                  <a:gd name="T79" fmla="*/ 0 h 117"/>
                  <a:gd name="T80" fmla="*/ 0 w 151"/>
                  <a:gd name="T81" fmla="*/ 0 h 117"/>
                  <a:gd name="T82" fmla="*/ 0 w 151"/>
                  <a:gd name="T83" fmla="*/ 0 h 117"/>
                  <a:gd name="T84" fmla="*/ 0 w 151"/>
                  <a:gd name="T85" fmla="*/ 0 h 117"/>
                  <a:gd name="T86" fmla="*/ 0 w 151"/>
                  <a:gd name="T87" fmla="*/ 0 h 117"/>
                  <a:gd name="T88" fmla="*/ 0 w 151"/>
                  <a:gd name="T89" fmla="*/ 0 h 117"/>
                  <a:gd name="T90" fmla="*/ 0 w 151"/>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7"/>
                  <a:gd name="T140" fmla="*/ 151 w 151"/>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7">
                    <a:moveTo>
                      <a:pt x="28" y="0"/>
                    </a:moveTo>
                    <a:lnTo>
                      <a:pt x="22" y="0"/>
                    </a:lnTo>
                    <a:lnTo>
                      <a:pt x="18" y="2"/>
                    </a:lnTo>
                    <a:lnTo>
                      <a:pt x="14" y="6"/>
                    </a:lnTo>
                    <a:lnTo>
                      <a:pt x="12" y="12"/>
                    </a:lnTo>
                    <a:lnTo>
                      <a:pt x="0" y="83"/>
                    </a:lnTo>
                    <a:lnTo>
                      <a:pt x="0" y="89"/>
                    </a:lnTo>
                    <a:lnTo>
                      <a:pt x="2" y="93"/>
                    </a:lnTo>
                    <a:lnTo>
                      <a:pt x="6" y="97"/>
                    </a:lnTo>
                    <a:lnTo>
                      <a:pt x="12" y="99"/>
                    </a:lnTo>
                    <a:lnTo>
                      <a:pt x="123" y="117"/>
                    </a:lnTo>
                    <a:lnTo>
                      <a:pt x="129" y="117"/>
                    </a:lnTo>
                    <a:lnTo>
                      <a:pt x="133" y="115"/>
                    </a:lnTo>
                    <a:lnTo>
                      <a:pt x="137" y="111"/>
                    </a:lnTo>
                    <a:lnTo>
                      <a:pt x="139" y="105"/>
                    </a:lnTo>
                    <a:lnTo>
                      <a:pt x="151" y="34"/>
                    </a:lnTo>
                    <a:lnTo>
                      <a:pt x="151" y="30"/>
                    </a:lnTo>
                    <a:lnTo>
                      <a:pt x="149" y="24"/>
                    </a:lnTo>
                    <a:lnTo>
                      <a:pt x="145" y="20"/>
                    </a:lnTo>
                    <a:lnTo>
                      <a:pt x="139" y="18"/>
                    </a:lnTo>
                    <a:lnTo>
                      <a:pt x="28" y="0"/>
                    </a:lnTo>
                    <a:close/>
                    <a:moveTo>
                      <a:pt x="121" y="44"/>
                    </a:moveTo>
                    <a:lnTo>
                      <a:pt x="119" y="53"/>
                    </a:lnTo>
                    <a:lnTo>
                      <a:pt x="117" y="65"/>
                    </a:lnTo>
                    <a:lnTo>
                      <a:pt x="115" y="77"/>
                    </a:lnTo>
                    <a:lnTo>
                      <a:pt x="113" y="87"/>
                    </a:lnTo>
                    <a:lnTo>
                      <a:pt x="105" y="85"/>
                    </a:lnTo>
                    <a:lnTo>
                      <a:pt x="95" y="85"/>
                    </a:lnTo>
                    <a:lnTo>
                      <a:pt x="83" y="83"/>
                    </a:lnTo>
                    <a:lnTo>
                      <a:pt x="71" y="81"/>
                    </a:lnTo>
                    <a:lnTo>
                      <a:pt x="59" y="79"/>
                    </a:lnTo>
                    <a:lnTo>
                      <a:pt x="48" y="77"/>
                    </a:lnTo>
                    <a:lnTo>
                      <a:pt x="38" y="75"/>
                    </a:lnTo>
                    <a:lnTo>
                      <a:pt x="30" y="73"/>
                    </a:lnTo>
                    <a:lnTo>
                      <a:pt x="32" y="63"/>
                    </a:lnTo>
                    <a:lnTo>
                      <a:pt x="34" y="51"/>
                    </a:lnTo>
                    <a:lnTo>
                      <a:pt x="34" y="42"/>
                    </a:lnTo>
                    <a:lnTo>
                      <a:pt x="36" y="30"/>
                    </a:lnTo>
                    <a:lnTo>
                      <a:pt x="44" y="32"/>
                    </a:lnTo>
                    <a:lnTo>
                      <a:pt x="54" y="34"/>
                    </a:lnTo>
                    <a:lnTo>
                      <a:pt x="65" y="36"/>
                    </a:lnTo>
                    <a:lnTo>
                      <a:pt x="79" y="38"/>
                    </a:lnTo>
                    <a:lnTo>
                      <a:pt x="91" y="40"/>
                    </a:lnTo>
                    <a:lnTo>
                      <a:pt x="103" y="42"/>
                    </a:lnTo>
                    <a:lnTo>
                      <a:pt x="113" y="42"/>
                    </a:lnTo>
                    <a:lnTo>
                      <a:pt x="121"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03" name="Freeform 328"/>
              <p:cNvSpPr>
                <a:spLocks noEditPoints="1"/>
              </p:cNvSpPr>
              <p:nvPr/>
            </p:nvSpPr>
            <p:spPr bwMode="auto">
              <a:xfrm>
                <a:off x="5149" y="1321"/>
                <a:ext cx="60" cy="47"/>
              </a:xfrm>
              <a:custGeom>
                <a:avLst/>
                <a:gdLst>
                  <a:gd name="T0" fmla="*/ 0 w 151"/>
                  <a:gd name="T1" fmla="*/ 0 h 117"/>
                  <a:gd name="T2" fmla="*/ 0 w 151"/>
                  <a:gd name="T3" fmla="*/ 0 h 117"/>
                  <a:gd name="T4" fmla="*/ 0 w 151"/>
                  <a:gd name="T5" fmla="*/ 0 h 117"/>
                  <a:gd name="T6" fmla="*/ 0 w 151"/>
                  <a:gd name="T7" fmla="*/ 0 h 117"/>
                  <a:gd name="T8" fmla="*/ 0 w 151"/>
                  <a:gd name="T9" fmla="*/ 0 h 117"/>
                  <a:gd name="T10" fmla="*/ 0 w 151"/>
                  <a:gd name="T11" fmla="*/ 0 h 117"/>
                  <a:gd name="T12" fmla="*/ 0 w 151"/>
                  <a:gd name="T13" fmla="*/ 0 h 117"/>
                  <a:gd name="T14" fmla="*/ 0 w 151"/>
                  <a:gd name="T15" fmla="*/ 0 h 117"/>
                  <a:gd name="T16" fmla="*/ 0 w 151"/>
                  <a:gd name="T17" fmla="*/ 0 h 117"/>
                  <a:gd name="T18" fmla="*/ 0 w 151"/>
                  <a:gd name="T19" fmla="*/ 0 h 117"/>
                  <a:gd name="T20" fmla="*/ 0 w 151"/>
                  <a:gd name="T21" fmla="*/ 0 h 117"/>
                  <a:gd name="T22" fmla="*/ 0 w 151"/>
                  <a:gd name="T23" fmla="*/ 0 h 117"/>
                  <a:gd name="T24" fmla="*/ 0 w 151"/>
                  <a:gd name="T25" fmla="*/ 0 h 117"/>
                  <a:gd name="T26" fmla="*/ 0 w 151"/>
                  <a:gd name="T27" fmla="*/ 0 h 117"/>
                  <a:gd name="T28" fmla="*/ 0 w 151"/>
                  <a:gd name="T29" fmla="*/ 0 h 117"/>
                  <a:gd name="T30" fmla="*/ 0 w 151"/>
                  <a:gd name="T31" fmla="*/ 0 h 117"/>
                  <a:gd name="T32" fmla="*/ 0 w 151"/>
                  <a:gd name="T33" fmla="*/ 0 h 117"/>
                  <a:gd name="T34" fmla="*/ 0 w 151"/>
                  <a:gd name="T35" fmla="*/ 0 h 117"/>
                  <a:gd name="T36" fmla="*/ 0 w 151"/>
                  <a:gd name="T37" fmla="*/ 0 h 117"/>
                  <a:gd name="T38" fmla="*/ 0 w 151"/>
                  <a:gd name="T39" fmla="*/ 0 h 117"/>
                  <a:gd name="T40" fmla="*/ 0 w 151"/>
                  <a:gd name="T41" fmla="*/ 0 h 117"/>
                  <a:gd name="T42" fmla="*/ 0 w 151"/>
                  <a:gd name="T43" fmla="*/ 0 h 117"/>
                  <a:gd name="T44" fmla="*/ 0 w 151"/>
                  <a:gd name="T45" fmla="*/ 0 h 117"/>
                  <a:gd name="T46" fmla="*/ 0 w 151"/>
                  <a:gd name="T47" fmla="*/ 0 h 117"/>
                  <a:gd name="T48" fmla="*/ 0 w 151"/>
                  <a:gd name="T49" fmla="*/ 0 h 117"/>
                  <a:gd name="T50" fmla="*/ 0 w 151"/>
                  <a:gd name="T51" fmla="*/ 0 h 117"/>
                  <a:gd name="T52" fmla="*/ 0 w 151"/>
                  <a:gd name="T53" fmla="*/ 0 h 117"/>
                  <a:gd name="T54" fmla="*/ 0 w 151"/>
                  <a:gd name="T55" fmla="*/ 0 h 117"/>
                  <a:gd name="T56" fmla="*/ 0 w 151"/>
                  <a:gd name="T57" fmla="*/ 0 h 117"/>
                  <a:gd name="T58" fmla="*/ 0 w 151"/>
                  <a:gd name="T59" fmla="*/ 0 h 117"/>
                  <a:gd name="T60" fmla="*/ 0 w 151"/>
                  <a:gd name="T61" fmla="*/ 0 h 117"/>
                  <a:gd name="T62" fmla="*/ 0 w 151"/>
                  <a:gd name="T63" fmla="*/ 0 h 117"/>
                  <a:gd name="T64" fmla="*/ 0 w 151"/>
                  <a:gd name="T65" fmla="*/ 0 h 117"/>
                  <a:gd name="T66" fmla="*/ 0 w 151"/>
                  <a:gd name="T67" fmla="*/ 0 h 117"/>
                  <a:gd name="T68" fmla="*/ 0 w 151"/>
                  <a:gd name="T69" fmla="*/ 0 h 117"/>
                  <a:gd name="T70" fmla="*/ 0 w 151"/>
                  <a:gd name="T71" fmla="*/ 0 h 117"/>
                  <a:gd name="T72" fmla="*/ 0 w 151"/>
                  <a:gd name="T73" fmla="*/ 0 h 117"/>
                  <a:gd name="T74" fmla="*/ 0 w 151"/>
                  <a:gd name="T75" fmla="*/ 0 h 117"/>
                  <a:gd name="T76" fmla="*/ 0 w 151"/>
                  <a:gd name="T77" fmla="*/ 0 h 117"/>
                  <a:gd name="T78" fmla="*/ 0 w 151"/>
                  <a:gd name="T79" fmla="*/ 0 h 117"/>
                  <a:gd name="T80" fmla="*/ 0 w 151"/>
                  <a:gd name="T81" fmla="*/ 0 h 117"/>
                  <a:gd name="T82" fmla="*/ 0 w 151"/>
                  <a:gd name="T83" fmla="*/ 0 h 117"/>
                  <a:gd name="T84" fmla="*/ 0 w 151"/>
                  <a:gd name="T85" fmla="*/ 0 h 117"/>
                  <a:gd name="T86" fmla="*/ 0 w 151"/>
                  <a:gd name="T87" fmla="*/ 0 h 117"/>
                  <a:gd name="T88" fmla="*/ 0 w 151"/>
                  <a:gd name="T89" fmla="*/ 0 h 117"/>
                  <a:gd name="T90" fmla="*/ 0 w 151"/>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7"/>
                  <a:gd name="T140" fmla="*/ 151 w 151"/>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7">
                    <a:moveTo>
                      <a:pt x="28" y="0"/>
                    </a:moveTo>
                    <a:lnTo>
                      <a:pt x="22" y="0"/>
                    </a:lnTo>
                    <a:lnTo>
                      <a:pt x="18" y="2"/>
                    </a:lnTo>
                    <a:lnTo>
                      <a:pt x="14" y="6"/>
                    </a:lnTo>
                    <a:lnTo>
                      <a:pt x="12" y="12"/>
                    </a:lnTo>
                    <a:lnTo>
                      <a:pt x="0" y="83"/>
                    </a:lnTo>
                    <a:lnTo>
                      <a:pt x="0" y="87"/>
                    </a:lnTo>
                    <a:lnTo>
                      <a:pt x="4" y="93"/>
                    </a:lnTo>
                    <a:lnTo>
                      <a:pt x="6" y="97"/>
                    </a:lnTo>
                    <a:lnTo>
                      <a:pt x="12" y="99"/>
                    </a:lnTo>
                    <a:lnTo>
                      <a:pt x="123" y="117"/>
                    </a:lnTo>
                    <a:lnTo>
                      <a:pt x="129" y="117"/>
                    </a:lnTo>
                    <a:lnTo>
                      <a:pt x="135" y="113"/>
                    </a:lnTo>
                    <a:lnTo>
                      <a:pt x="137" y="111"/>
                    </a:lnTo>
                    <a:lnTo>
                      <a:pt x="139" y="105"/>
                    </a:lnTo>
                    <a:lnTo>
                      <a:pt x="151" y="33"/>
                    </a:lnTo>
                    <a:lnTo>
                      <a:pt x="151" y="27"/>
                    </a:lnTo>
                    <a:lnTo>
                      <a:pt x="149" y="21"/>
                    </a:lnTo>
                    <a:lnTo>
                      <a:pt x="145" y="19"/>
                    </a:lnTo>
                    <a:lnTo>
                      <a:pt x="139" y="18"/>
                    </a:lnTo>
                    <a:lnTo>
                      <a:pt x="28" y="0"/>
                    </a:lnTo>
                    <a:close/>
                    <a:moveTo>
                      <a:pt x="121" y="41"/>
                    </a:moveTo>
                    <a:lnTo>
                      <a:pt x="119" y="53"/>
                    </a:lnTo>
                    <a:lnTo>
                      <a:pt x="119" y="63"/>
                    </a:lnTo>
                    <a:lnTo>
                      <a:pt x="117" y="75"/>
                    </a:lnTo>
                    <a:lnTo>
                      <a:pt x="115" y="87"/>
                    </a:lnTo>
                    <a:lnTo>
                      <a:pt x="107" y="85"/>
                    </a:lnTo>
                    <a:lnTo>
                      <a:pt x="97" y="83"/>
                    </a:lnTo>
                    <a:lnTo>
                      <a:pt x="85" y="81"/>
                    </a:lnTo>
                    <a:lnTo>
                      <a:pt x="73" y="79"/>
                    </a:lnTo>
                    <a:lnTo>
                      <a:pt x="59" y="77"/>
                    </a:lnTo>
                    <a:lnTo>
                      <a:pt x="48" y="75"/>
                    </a:lnTo>
                    <a:lnTo>
                      <a:pt x="38" y="75"/>
                    </a:lnTo>
                    <a:lnTo>
                      <a:pt x="30" y="73"/>
                    </a:lnTo>
                    <a:lnTo>
                      <a:pt x="32" y="63"/>
                    </a:lnTo>
                    <a:lnTo>
                      <a:pt x="34" y="51"/>
                    </a:lnTo>
                    <a:lnTo>
                      <a:pt x="36" y="39"/>
                    </a:lnTo>
                    <a:lnTo>
                      <a:pt x="38" y="29"/>
                    </a:lnTo>
                    <a:lnTo>
                      <a:pt x="46" y="31"/>
                    </a:lnTo>
                    <a:lnTo>
                      <a:pt x="55" y="31"/>
                    </a:lnTo>
                    <a:lnTo>
                      <a:pt x="67" y="33"/>
                    </a:lnTo>
                    <a:lnTo>
                      <a:pt x="79" y="35"/>
                    </a:lnTo>
                    <a:lnTo>
                      <a:pt x="91" y="37"/>
                    </a:lnTo>
                    <a:lnTo>
                      <a:pt x="103" y="39"/>
                    </a:lnTo>
                    <a:lnTo>
                      <a:pt x="113" y="39"/>
                    </a:lnTo>
                    <a:lnTo>
                      <a:pt x="12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04" name="Freeform 329"/>
              <p:cNvSpPr>
                <a:spLocks noEditPoints="1"/>
              </p:cNvSpPr>
              <p:nvPr/>
            </p:nvSpPr>
            <p:spPr bwMode="auto">
              <a:xfrm>
                <a:off x="5317" y="1139"/>
                <a:ext cx="61" cy="47"/>
              </a:xfrm>
              <a:custGeom>
                <a:avLst/>
                <a:gdLst>
                  <a:gd name="T0" fmla="*/ 0 w 151"/>
                  <a:gd name="T1" fmla="*/ 0 h 117"/>
                  <a:gd name="T2" fmla="*/ 0 w 151"/>
                  <a:gd name="T3" fmla="*/ 0 h 117"/>
                  <a:gd name="T4" fmla="*/ 0 w 151"/>
                  <a:gd name="T5" fmla="*/ 0 h 117"/>
                  <a:gd name="T6" fmla="*/ 0 w 151"/>
                  <a:gd name="T7" fmla="*/ 0 h 117"/>
                  <a:gd name="T8" fmla="*/ 0 w 151"/>
                  <a:gd name="T9" fmla="*/ 0 h 117"/>
                  <a:gd name="T10" fmla="*/ 0 w 151"/>
                  <a:gd name="T11" fmla="*/ 0 h 117"/>
                  <a:gd name="T12" fmla="*/ 0 w 151"/>
                  <a:gd name="T13" fmla="*/ 0 h 117"/>
                  <a:gd name="T14" fmla="*/ 0 w 151"/>
                  <a:gd name="T15" fmla="*/ 0 h 117"/>
                  <a:gd name="T16" fmla="*/ 0 w 151"/>
                  <a:gd name="T17" fmla="*/ 0 h 117"/>
                  <a:gd name="T18" fmla="*/ 0 w 151"/>
                  <a:gd name="T19" fmla="*/ 0 h 117"/>
                  <a:gd name="T20" fmla="*/ 0 w 151"/>
                  <a:gd name="T21" fmla="*/ 0 h 117"/>
                  <a:gd name="T22" fmla="*/ 0 w 151"/>
                  <a:gd name="T23" fmla="*/ 0 h 117"/>
                  <a:gd name="T24" fmla="*/ 0 w 151"/>
                  <a:gd name="T25" fmla="*/ 0 h 117"/>
                  <a:gd name="T26" fmla="*/ 0 w 151"/>
                  <a:gd name="T27" fmla="*/ 0 h 117"/>
                  <a:gd name="T28" fmla="*/ 0 w 151"/>
                  <a:gd name="T29" fmla="*/ 0 h 117"/>
                  <a:gd name="T30" fmla="*/ 0 w 151"/>
                  <a:gd name="T31" fmla="*/ 0 h 117"/>
                  <a:gd name="T32" fmla="*/ 0 w 151"/>
                  <a:gd name="T33" fmla="*/ 0 h 117"/>
                  <a:gd name="T34" fmla="*/ 0 w 151"/>
                  <a:gd name="T35" fmla="*/ 0 h 117"/>
                  <a:gd name="T36" fmla="*/ 0 w 151"/>
                  <a:gd name="T37" fmla="*/ 0 h 117"/>
                  <a:gd name="T38" fmla="*/ 0 w 151"/>
                  <a:gd name="T39" fmla="*/ 0 h 117"/>
                  <a:gd name="T40" fmla="*/ 0 w 151"/>
                  <a:gd name="T41" fmla="*/ 0 h 117"/>
                  <a:gd name="T42" fmla="*/ 0 w 151"/>
                  <a:gd name="T43" fmla="*/ 0 h 117"/>
                  <a:gd name="T44" fmla="*/ 0 w 151"/>
                  <a:gd name="T45" fmla="*/ 0 h 117"/>
                  <a:gd name="T46" fmla="*/ 0 w 151"/>
                  <a:gd name="T47" fmla="*/ 0 h 117"/>
                  <a:gd name="T48" fmla="*/ 0 w 151"/>
                  <a:gd name="T49" fmla="*/ 0 h 117"/>
                  <a:gd name="T50" fmla="*/ 0 w 151"/>
                  <a:gd name="T51" fmla="*/ 0 h 117"/>
                  <a:gd name="T52" fmla="*/ 0 w 151"/>
                  <a:gd name="T53" fmla="*/ 0 h 117"/>
                  <a:gd name="T54" fmla="*/ 0 w 151"/>
                  <a:gd name="T55" fmla="*/ 0 h 117"/>
                  <a:gd name="T56" fmla="*/ 0 w 151"/>
                  <a:gd name="T57" fmla="*/ 0 h 117"/>
                  <a:gd name="T58" fmla="*/ 0 w 151"/>
                  <a:gd name="T59" fmla="*/ 0 h 117"/>
                  <a:gd name="T60" fmla="*/ 0 w 151"/>
                  <a:gd name="T61" fmla="*/ 0 h 117"/>
                  <a:gd name="T62" fmla="*/ 0 w 151"/>
                  <a:gd name="T63" fmla="*/ 0 h 117"/>
                  <a:gd name="T64" fmla="*/ 0 w 151"/>
                  <a:gd name="T65" fmla="*/ 0 h 117"/>
                  <a:gd name="T66" fmla="*/ 0 w 151"/>
                  <a:gd name="T67" fmla="*/ 0 h 117"/>
                  <a:gd name="T68" fmla="*/ 0 w 151"/>
                  <a:gd name="T69" fmla="*/ 0 h 117"/>
                  <a:gd name="T70" fmla="*/ 0 w 151"/>
                  <a:gd name="T71" fmla="*/ 0 h 117"/>
                  <a:gd name="T72" fmla="*/ 0 w 151"/>
                  <a:gd name="T73" fmla="*/ 0 h 117"/>
                  <a:gd name="T74" fmla="*/ 0 w 151"/>
                  <a:gd name="T75" fmla="*/ 0 h 117"/>
                  <a:gd name="T76" fmla="*/ 0 w 151"/>
                  <a:gd name="T77" fmla="*/ 0 h 117"/>
                  <a:gd name="T78" fmla="*/ 0 w 151"/>
                  <a:gd name="T79" fmla="*/ 0 h 117"/>
                  <a:gd name="T80" fmla="*/ 0 w 151"/>
                  <a:gd name="T81" fmla="*/ 0 h 117"/>
                  <a:gd name="T82" fmla="*/ 0 w 151"/>
                  <a:gd name="T83" fmla="*/ 0 h 117"/>
                  <a:gd name="T84" fmla="*/ 0 w 151"/>
                  <a:gd name="T85" fmla="*/ 0 h 117"/>
                  <a:gd name="T86" fmla="*/ 0 w 151"/>
                  <a:gd name="T87" fmla="*/ 0 h 117"/>
                  <a:gd name="T88" fmla="*/ 0 w 151"/>
                  <a:gd name="T89" fmla="*/ 0 h 117"/>
                  <a:gd name="T90" fmla="*/ 0 w 151"/>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7"/>
                  <a:gd name="T140" fmla="*/ 151 w 151"/>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7">
                    <a:moveTo>
                      <a:pt x="28" y="0"/>
                    </a:moveTo>
                    <a:lnTo>
                      <a:pt x="22" y="0"/>
                    </a:lnTo>
                    <a:lnTo>
                      <a:pt x="18" y="2"/>
                    </a:lnTo>
                    <a:lnTo>
                      <a:pt x="14" y="6"/>
                    </a:lnTo>
                    <a:lnTo>
                      <a:pt x="12" y="12"/>
                    </a:lnTo>
                    <a:lnTo>
                      <a:pt x="0" y="83"/>
                    </a:lnTo>
                    <a:lnTo>
                      <a:pt x="0" y="89"/>
                    </a:lnTo>
                    <a:lnTo>
                      <a:pt x="4" y="93"/>
                    </a:lnTo>
                    <a:lnTo>
                      <a:pt x="6" y="97"/>
                    </a:lnTo>
                    <a:lnTo>
                      <a:pt x="12" y="99"/>
                    </a:lnTo>
                    <a:lnTo>
                      <a:pt x="123" y="117"/>
                    </a:lnTo>
                    <a:lnTo>
                      <a:pt x="129" y="117"/>
                    </a:lnTo>
                    <a:lnTo>
                      <a:pt x="135" y="113"/>
                    </a:lnTo>
                    <a:lnTo>
                      <a:pt x="137" y="111"/>
                    </a:lnTo>
                    <a:lnTo>
                      <a:pt x="139" y="105"/>
                    </a:lnTo>
                    <a:lnTo>
                      <a:pt x="151" y="34"/>
                    </a:lnTo>
                    <a:lnTo>
                      <a:pt x="151" y="28"/>
                    </a:lnTo>
                    <a:lnTo>
                      <a:pt x="149" y="24"/>
                    </a:lnTo>
                    <a:lnTo>
                      <a:pt x="145" y="20"/>
                    </a:lnTo>
                    <a:lnTo>
                      <a:pt x="139" y="18"/>
                    </a:lnTo>
                    <a:lnTo>
                      <a:pt x="28" y="0"/>
                    </a:lnTo>
                    <a:close/>
                    <a:moveTo>
                      <a:pt x="121" y="44"/>
                    </a:moveTo>
                    <a:lnTo>
                      <a:pt x="119" y="54"/>
                    </a:lnTo>
                    <a:lnTo>
                      <a:pt x="119" y="66"/>
                    </a:lnTo>
                    <a:lnTo>
                      <a:pt x="117" y="78"/>
                    </a:lnTo>
                    <a:lnTo>
                      <a:pt x="115" y="87"/>
                    </a:lnTo>
                    <a:lnTo>
                      <a:pt x="107" y="85"/>
                    </a:lnTo>
                    <a:lnTo>
                      <a:pt x="98" y="83"/>
                    </a:lnTo>
                    <a:lnTo>
                      <a:pt x="86" y="82"/>
                    </a:lnTo>
                    <a:lnTo>
                      <a:pt x="74" y="80"/>
                    </a:lnTo>
                    <a:lnTo>
                      <a:pt x="60" y="80"/>
                    </a:lnTo>
                    <a:lnTo>
                      <a:pt x="48" y="78"/>
                    </a:lnTo>
                    <a:lnTo>
                      <a:pt x="38" y="76"/>
                    </a:lnTo>
                    <a:lnTo>
                      <a:pt x="30" y="74"/>
                    </a:lnTo>
                    <a:lnTo>
                      <a:pt x="32" y="64"/>
                    </a:lnTo>
                    <a:lnTo>
                      <a:pt x="34" y="52"/>
                    </a:lnTo>
                    <a:lnTo>
                      <a:pt x="36" y="40"/>
                    </a:lnTo>
                    <a:lnTo>
                      <a:pt x="38" y="30"/>
                    </a:lnTo>
                    <a:lnTo>
                      <a:pt x="46" y="32"/>
                    </a:lnTo>
                    <a:lnTo>
                      <a:pt x="56" y="32"/>
                    </a:lnTo>
                    <a:lnTo>
                      <a:pt x="68" y="34"/>
                    </a:lnTo>
                    <a:lnTo>
                      <a:pt x="80" y="36"/>
                    </a:lnTo>
                    <a:lnTo>
                      <a:pt x="92" y="38"/>
                    </a:lnTo>
                    <a:lnTo>
                      <a:pt x="103" y="40"/>
                    </a:lnTo>
                    <a:lnTo>
                      <a:pt x="113" y="42"/>
                    </a:lnTo>
                    <a:lnTo>
                      <a:pt x="121"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05" name="Freeform 330"/>
              <p:cNvSpPr>
                <a:spLocks noEditPoints="1"/>
              </p:cNvSpPr>
              <p:nvPr/>
            </p:nvSpPr>
            <p:spPr bwMode="auto">
              <a:xfrm>
                <a:off x="5309" y="1190"/>
                <a:ext cx="61" cy="47"/>
              </a:xfrm>
              <a:custGeom>
                <a:avLst/>
                <a:gdLst>
                  <a:gd name="T0" fmla="*/ 0 w 151"/>
                  <a:gd name="T1" fmla="*/ 0 h 118"/>
                  <a:gd name="T2" fmla="*/ 0 w 151"/>
                  <a:gd name="T3" fmla="*/ 0 h 118"/>
                  <a:gd name="T4" fmla="*/ 0 w 151"/>
                  <a:gd name="T5" fmla="*/ 0 h 118"/>
                  <a:gd name="T6" fmla="*/ 0 w 151"/>
                  <a:gd name="T7" fmla="*/ 0 h 118"/>
                  <a:gd name="T8" fmla="*/ 0 w 151"/>
                  <a:gd name="T9" fmla="*/ 0 h 118"/>
                  <a:gd name="T10" fmla="*/ 0 w 151"/>
                  <a:gd name="T11" fmla="*/ 0 h 118"/>
                  <a:gd name="T12" fmla="*/ 0 w 151"/>
                  <a:gd name="T13" fmla="*/ 0 h 118"/>
                  <a:gd name="T14" fmla="*/ 0 w 151"/>
                  <a:gd name="T15" fmla="*/ 0 h 118"/>
                  <a:gd name="T16" fmla="*/ 0 w 151"/>
                  <a:gd name="T17" fmla="*/ 0 h 118"/>
                  <a:gd name="T18" fmla="*/ 0 w 151"/>
                  <a:gd name="T19" fmla="*/ 0 h 118"/>
                  <a:gd name="T20" fmla="*/ 0 w 151"/>
                  <a:gd name="T21" fmla="*/ 0 h 118"/>
                  <a:gd name="T22" fmla="*/ 0 w 151"/>
                  <a:gd name="T23" fmla="*/ 0 h 118"/>
                  <a:gd name="T24" fmla="*/ 0 w 151"/>
                  <a:gd name="T25" fmla="*/ 0 h 118"/>
                  <a:gd name="T26" fmla="*/ 0 w 151"/>
                  <a:gd name="T27" fmla="*/ 0 h 118"/>
                  <a:gd name="T28" fmla="*/ 0 w 151"/>
                  <a:gd name="T29" fmla="*/ 0 h 118"/>
                  <a:gd name="T30" fmla="*/ 0 w 151"/>
                  <a:gd name="T31" fmla="*/ 0 h 118"/>
                  <a:gd name="T32" fmla="*/ 0 w 151"/>
                  <a:gd name="T33" fmla="*/ 0 h 118"/>
                  <a:gd name="T34" fmla="*/ 0 w 151"/>
                  <a:gd name="T35" fmla="*/ 0 h 118"/>
                  <a:gd name="T36" fmla="*/ 0 w 151"/>
                  <a:gd name="T37" fmla="*/ 0 h 118"/>
                  <a:gd name="T38" fmla="*/ 0 w 151"/>
                  <a:gd name="T39" fmla="*/ 0 h 118"/>
                  <a:gd name="T40" fmla="*/ 0 w 151"/>
                  <a:gd name="T41" fmla="*/ 0 h 118"/>
                  <a:gd name="T42" fmla="*/ 0 w 151"/>
                  <a:gd name="T43" fmla="*/ 0 h 118"/>
                  <a:gd name="T44" fmla="*/ 0 w 151"/>
                  <a:gd name="T45" fmla="*/ 0 h 118"/>
                  <a:gd name="T46" fmla="*/ 0 w 151"/>
                  <a:gd name="T47" fmla="*/ 0 h 118"/>
                  <a:gd name="T48" fmla="*/ 0 w 151"/>
                  <a:gd name="T49" fmla="*/ 0 h 118"/>
                  <a:gd name="T50" fmla="*/ 0 w 151"/>
                  <a:gd name="T51" fmla="*/ 0 h 118"/>
                  <a:gd name="T52" fmla="*/ 0 w 151"/>
                  <a:gd name="T53" fmla="*/ 0 h 118"/>
                  <a:gd name="T54" fmla="*/ 0 w 151"/>
                  <a:gd name="T55" fmla="*/ 0 h 118"/>
                  <a:gd name="T56" fmla="*/ 0 w 151"/>
                  <a:gd name="T57" fmla="*/ 0 h 118"/>
                  <a:gd name="T58" fmla="*/ 0 w 151"/>
                  <a:gd name="T59" fmla="*/ 0 h 118"/>
                  <a:gd name="T60" fmla="*/ 0 w 151"/>
                  <a:gd name="T61" fmla="*/ 0 h 118"/>
                  <a:gd name="T62" fmla="*/ 0 w 151"/>
                  <a:gd name="T63" fmla="*/ 0 h 118"/>
                  <a:gd name="T64" fmla="*/ 0 w 151"/>
                  <a:gd name="T65" fmla="*/ 0 h 118"/>
                  <a:gd name="T66" fmla="*/ 0 w 151"/>
                  <a:gd name="T67" fmla="*/ 0 h 118"/>
                  <a:gd name="T68" fmla="*/ 0 w 151"/>
                  <a:gd name="T69" fmla="*/ 0 h 118"/>
                  <a:gd name="T70" fmla="*/ 0 w 151"/>
                  <a:gd name="T71" fmla="*/ 0 h 118"/>
                  <a:gd name="T72" fmla="*/ 0 w 151"/>
                  <a:gd name="T73" fmla="*/ 0 h 118"/>
                  <a:gd name="T74" fmla="*/ 0 w 151"/>
                  <a:gd name="T75" fmla="*/ 0 h 118"/>
                  <a:gd name="T76" fmla="*/ 0 w 151"/>
                  <a:gd name="T77" fmla="*/ 0 h 118"/>
                  <a:gd name="T78" fmla="*/ 0 w 151"/>
                  <a:gd name="T79" fmla="*/ 0 h 118"/>
                  <a:gd name="T80" fmla="*/ 0 w 151"/>
                  <a:gd name="T81" fmla="*/ 0 h 118"/>
                  <a:gd name="T82" fmla="*/ 0 w 151"/>
                  <a:gd name="T83" fmla="*/ 0 h 118"/>
                  <a:gd name="T84" fmla="*/ 0 w 151"/>
                  <a:gd name="T85" fmla="*/ 0 h 118"/>
                  <a:gd name="T86" fmla="*/ 0 w 151"/>
                  <a:gd name="T87" fmla="*/ 0 h 118"/>
                  <a:gd name="T88" fmla="*/ 0 w 151"/>
                  <a:gd name="T89" fmla="*/ 0 h 118"/>
                  <a:gd name="T90" fmla="*/ 0 w 151"/>
                  <a:gd name="T91" fmla="*/ 0 h 1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8"/>
                  <a:gd name="T140" fmla="*/ 151 w 151"/>
                  <a:gd name="T141" fmla="*/ 118 h 1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8">
                    <a:moveTo>
                      <a:pt x="28" y="0"/>
                    </a:moveTo>
                    <a:lnTo>
                      <a:pt x="22" y="0"/>
                    </a:lnTo>
                    <a:lnTo>
                      <a:pt x="18" y="2"/>
                    </a:lnTo>
                    <a:lnTo>
                      <a:pt x="14" y="6"/>
                    </a:lnTo>
                    <a:lnTo>
                      <a:pt x="12" y="12"/>
                    </a:lnTo>
                    <a:lnTo>
                      <a:pt x="0" y="84"/>
                    </a:lnTo>
                    <a:lnTo>
                      <a:pt x="0" y="90"/>
                    </a:lnTo>
                    <a:lnTo>
                      <a:pt x="4" y="94"/>
                    </a:lnTo>
                    <a:lnTo>
                      <a:pt x="6" y="98"/>
                    </a:lnTo>
                    <a:lnTo>
                      <a:pt x="12" y="100"/>
                    </a:lnTo>
                    <a:lnTo>
                      <a:pt x="123" y="118"/>
                    </a:lnTo>
                    <a:lnTo>
                      <a:pt x="129" y="118"/>
                    </a:lnTo>
                    <a:lnTo>
                      <a:pt x="135" y="114"/>
                    </a:lnTo>
                    <a:lnTo>
                      <a:pt x="137" y="112"/>
                    </a:lnTo>
                    <a:lnTo>
                      <a:pt x="139" y="106"/>
                    </a:lnTo>
                    <a:lnTo>
                      <a:pt x="151" y="34"/>
                    </a:lnTo>
                    <a:lnTo>
                      <a:pt x="151" y="28"/>
                    </a:lnTo>
                    <a:lnTo>
                      <a:pt x="149" y="24"/>
                    </a:lnTo>
                    <a:lnTo>
                      <a:pt x="145" y="20"/>
                    </a:lnTo>
                    <a:lnTo>
                      <a:pt x="139" y="18"/>
                    </a:lnTo>
                    <a:lnTo>
                      <a:pt x="28" y="0"/>
                    </a:lnTo>
                    <a:close/>
                    <a:moveTo>
                      <a:pt x="122" y="44"/>
                    </a:moveTo>
                    <a:lnTo>
                      <a:pt x="120" y="54"/>
                    </a:lnTo>
                    <a:lnTo>
                      <a:pt x="120" y="66"/>
                    </a:lnTo>
                    <a:lnTo>
                      <a:pt x="118" y="78"/>
                    </a:lnTo>
                    <a:lnTo>
                      <a:pt x="116" y="88"/>
                    </a:lnTo>
                    <a:lnTo>
                      <a:pt x="108" y="86"/>
                    </a:lnTo>
                    <a:lnTo>
                      <a:pt x="98" y="86"/>
                    </a:lnTo>
                    <a:lnTo>
                      <a:pt x="86" y="84"/>
                    </a:lnTo>
                    <a:lnTo>
                      <a:pt x="74" y="82"/>
                    </a:lnTo>
                    <a:lnTo>
                      <a:pt x="60" y="80"/>
                    </a:lnTo>
                    <a:lnTo>
                      <a:pt x="48" y="78"/>
                    </a:lnTo>
                    <a:lnTo>
                      <a:pt x="38" y="76"/>
                    </a:lnTo>
                    <a:lnTo>
                      <a:pt x="30" y="74"/>
                    </a:lnTo>
                    <a:lnTo>
                      <a:pt x="32" y="64"/>
                    </a:lnTo>
                    <a:lnTo>
                      <a:pt x="34" y="52"/>
                    </a:lnTo>
                    <a:lnTo>
                      <a:pt x="36" y="40"/>
                    </a:lnTo>
                    <a:lnTo>
                      <a:pt x="38" y="30"/>
                    </a:lnTo>
                    <a:lnTo>
                      <a:pt x="46" y="32"/>
                    </a:lnTo>
                    <a:lnTo>
                      <a:pt x="56" y="34"/>
                    </a:lnTo>
                    <a:lnTo>
                      <a:pt x="68" y="36"/>
                    </a:lnTo>
                    <a:lnTo>
                      <a:pt x="80" y="36"/>
                    </a:lnTo>
                    <a:lnTo>
                      <a:pt x="92" y="38"/>
                    </a:lnTo>
                    <a:lnTo>
                      <a:pt x="104" y="40"/>
                    </a:lnTo>
                    <a:lnTo>
                      <a:pt x="114" y="42"/>
                    </a:lnTo>
                    <a:lnTo>
                      <a:pt x="122"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06" name="Freeform 331"/>
              <p:cNvSpPr>
                <a:spLocks noEditPoints="1"/>
              </p:cNvSpPr>
              <p:nvPr/>
            </p:nvSpPr>
            <p:spPr bwMode="auto">
              <a:xfrm>
                <a:off x="5301" y="1240"/>
                <a:ext cx="61" cy="48"/>
              </a:xfrm>
              <a:custGeom>
                <a:avLst/>
                <a:gdLst>
                  <a:gd name="T0" fmla="*/ 0 w 151"/>
                  <a:gd name="T1" fmla="*/ 0 h 117"/>
                  <a:gd name="T2" fmla="*/ 0 w 151"/>
                  <a:gd name="T3" fmla="*/ 0 h 117"/>
                  <a:gd name="T4" fmla="*/ 0 w 151"/>
                  <a:gd name="T5" fmla="*/ 0 h 117"/>
                  <a:gd name="T6" fmla="*/ 0 w 151"/>
                  <a:gd name="T7" fmla="*/ 0 h 117"/>
                  <a:gd name="T8" fmla="*/ 0 w 151"/>
                  <a:gd name="T9" fmla="*/ 0 h 117"/>
                  <a:gd name="T10" fmla="*/ 0 w 151"/>
                  <a:gd name="T11" fmla="*/ 0 h 117"/>
                  <a:gd name="T12" fmla="*/ 0 w 151"/>
                  <a:gd name="T13" fmla="*/ 0 h 117"/>
                  <a:gd name="T14" fmla="*/ 0 w 151"/>
                  <a:gd name="T15" fmla="*/ 0 h 117"/>
                  <a:gd name="T16" fmla="*/ 0 w 151"/>
                  <a:gd name="T17" fmla="*/ 0 h 117"/>
                  <a:gd name="T18" fmla="*/ 0 w 151"/>
                  <a:gd name="T19" fmla="*/ 0 h 117"/>
                  <a:gd name="T20" fmla="*/ 0 w 151"/>
                  <a:gd name="T21" fmla="*/ 0 h 117"/>
                  <a:gd name="T22" fmla="*/ 0 w 151"/>
                  <a:gd name="T23" fmla="*/ 0 h 117"/>
                  <a:gd name="T24" fmla="*/ 0 w 151"/>
                  <a:gd name="T25" fmla="*/ 0 h 117"/>
                  <a:gd name="T26" fmla="*/ 0 w 151"/>
                  <a:gd name="T27" fmla="*/ 0 h 117"/>
                  <a:gd name="T28" fmla="*/ 0 w 151"/>
                  <a:gd name="T29" fmla="*/ 0 h 117"/>
                  <a:gd name="T30" fmla="*/ 0 w 151"/>
                  <a:gd name="T31" fmla="*/ 0 h 117"/>
                  <a:gd name="T32" fmla="*/ 0 w 151"/>
                  <a:gd name="T33" fmla="*/ 0 h 117"/>
                  <a:gd name="T34" fmla="*/ 0 w 151"/>
                  <a:gd name="T35" fmla="*/ 0 h 117"/>
                  <a:gd name="T36" fmla="*/ 0 w 151"/>
                  <a:gd name="T37" fmla="*/ 0 h 117"/>
                  <a:gd name="T38" fmla="*/ 0 w 151"/>
                  <a:gd name="T39" fmla="*/ 0 h 117"/>
                  <a:gd name="T40" fmla="*/ 0 w 151"/>
                  <a:gd name="T41" fmla="*/ 0 h 117"/>
                  <a:gd name="T42" fmla="*/ 0 w 151"/>
                  <a:gd name="T43" fmla="*/ 0 h 117"/>
                  <a:gd name="T44" fmla="*/ 0 w 151"/>
                  <a:gd name="T45" fmla="*/ 0 h 117"/>
                  <a:gd name="T46" fmla="*/ 0 w 151"/>
                  <a:gd name="T47" fmla="*/ 0 h 117"/>
                  <a:gd name="T48" fmla="*/ 0 w 151"/>
                  <a:gd name="T49" fmla="*/ 0 h 117"/>
                  <a:gd name="T50" fmla="*/ 0 w 151"/>
                  <a:gd name="T51" fmla="*/ 0 h 117"/>
                  <a:gd name="T52" fmla="*/ 0 w 151"/>
                  <a:gd name="T53" fmla="*/ 0 h 117"/>
                  <a:gd name="T54" fmla="*/ 0 w 151"/>
                  <a:gd name="T55" fmla="*/ 0 h 117"/>
                  <a:gd name="T56" fmla="*/ 0 w 151"/>
                  <a:gd name="T57" fmla="*/ 0 h 117"/>
                  <a:gd name="T58" fmla="*/ 0 w 151"/>
                  <a:gd name="T59" fmla="*/ 0 h 117"/>
                  <a:gd name="T60" fmla="*/ 0 w 151"/>
                  <a:gd name="T61" fmla="*/ 0 h 117"/>
                  <a:gd name="T62" fmla="*/ 0 w 151"/>
                  <a:gd name="T63" fmla="*/ 0 h 117"/>
                  <a:gd name="T64" fmla="*/ 0 w 151"/>
                  <a:gd name="T65" fmla="*/ 0 h 117"/>
                  <a:gd name="T66" fmla="*/ 0 w 151"/>
                  <a:gd name="T67" fmla="*/ 0 h 117"/>
                  <a:gd name="T68" fmla="*/ 0 w 151"/>
                  <a:gd name="T69" fmla="*/ 0 h 117"/>
                  <a:gd name="T70" fmla="*/ 0 w 151"/>
                  <a:gd name="T71" fmla="*/ 0 h 117"/>
                  <a:gd name="T72" fmla="*/ 0 w 151"/>
                  <a:gd name="T73" fmla="*/ 0 h 117"/>
                  <a:gd name="T74" fmla="*/ 0 w 151"/>
                  <a:gd name="T75" fmla="*/ 0 h 117"/>
                  <a:gd name="T76" fmla="*/ 0 w 151"/>
                  <a:gd name="T77" fmla="*/ 0 h 117"/>
                  <a:gd name="T78" fmla="*/ 0 w 151"/>
                  <a:gd name="T79" fmla="*/ 0 h 117"/>
                  <a:gd name="T80" fmla="*/ 0 w 151"/>
                  <a:gd name="T81" fmla="*/ 0 h 117"/>
                  <a:gd name="T82" fmla="*/ 0 w 151"/>
                  <a:gd name="T83" fmla="*/ 0 h 117"/>
                  <a:gd name="T84" fmla="*/ 0 w 151"/>
                  <a:gd name="T85" fmla="*/ 0 h 117"/>
                  <a:gd name="T86" fmla="*/ 0 w 151"/>
                  <a:gd name="T87" fmla="*/ 0 h 117"/>
                  <a:gd name="T88" fmla="*/ 0 w 151"/>
                  <a:gd name="T89" fmla="*/ 0 h 117"/>
                  <a:gd name="T90" fmla="*/ 0 w 151"/>
                  <a:gd name="T91" fmla="*/ 0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7"/>
                  <a:gd name="T140" fmla="*/ 151 w 151"/>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7">
                    <a:moveTo>
                      <a:pt x="28" y="0"/>
                    </a:moveTo>
                    <a:lnTo>
                      <a:pt x="22" y="0"/>
                    </a:lnTo>
                    <a:lnTo>
                      <a:pt x="18" y="2"/>
                    </a:lnTo>
                    <a:lnTo>
                      <a:pt x="14" y="6"/>
                    </a:lnTo>
                    <a:lnTo>
                      <a:pt x="12" y="12"/>
                    </a:lnTo>
                    <a:lnTo>
                      <a:pt x="0" y="83"/>
                    </a:lnTo>
                    <a:lnTo>
                      <a:pt x="0" y="89"/>
                    </a:lnTo>
                    <a:lnTo>
                      <a:pt x="4" y="93"/>
                    </a:lnTo>
                    <a:lnTo>
                      <a:pt x="6" y="97"/>
                    </a:lnTo>
                    <a:lnTo>
                      <a:pt x="12" y="99"/>
                    </a:lnTo>
                    <a:lnTo>
                      <a:pt x="124" y="117"/>
                    </a:lnTo>
                    <a:lnTo>
                      <a:pt x="130" y="117"/>
                    </a:lnTo>
                    <a:lnTo>
                      <a:pt x="136" y="115"/>
                    </a:lnTo>
                    <a:lnTo>
                      <a:pt x="138" y="111"/>
                    </a:lnTo>
                    <a:lnTo>
                      <a:pt x="140" y="105"/>
                    </a:lnTo>
                    <a:lnTo>
                      <a:pt x="151" y="33"/>
                    </a:lnTo>
                    <a:lnTo>
                      <a:pt x="151" y="29"/>
                    </a:lnTo>
                    <a:lnTo>
                      <a:pt x="149" y="24"/>
                    </a:lnTo>
                    <a:lnTo>
                      <a:pt x="145" y="20"/>
                    </a:lnTo>
                    <a:lnTo>
                      <a:pt x="140" y="18"/>
                    </a:lnTo>
                    <a:lnTo>
                      <a:pt x="28" y="0"/>
                    </a:lnTo>
                    <a:close/>
                    <a:moveTo>
                      <a:pt x="122" y="43"/>
                    </a:moveTo>
                    <a:lnTo>
                      <a:pt x="120" y="53"/>
                    </a:lnTo>
                    <a:lnTo>
                      <a:pt x="120" y="65"/>
                    </a:lnTo>
                    <a:lnTo>
                      <a:pt x="118" y="77"/>
                    </a:lnTo>
                    <a:lnTo>
                      <a:pt x="116" y="87"/>
                    </a:lnTo>
                    <a:lnTo>
                      <a:pt x="108" y="85"/>
                    </a:lnTo>
                    <a:lnTo>
                      <a:pt x="98" y="85"/>
                    </a:lnTo>
                    <a:lnTo>
                      <a:pt x="86" y="83"/>
                    </a:lnTo>
                    <a:lnTo>
                      <a:pt x="74" y="81"/>
                    </a:lnTo>
                    <a:lnTo>
                      <a:pt x="60" y="79"/>
                    </a:lnTo>
                    <a:lnTo>
                      <a:pt x="48" y="77"/>
                    </a:lnTo>
                    <a:lnTo>
                      <a:pt x="38" y="75"/>
                    </a:lnTo>
                    <a:lnTo>
                      <a:pt x="30" y="73"/>
                    </a:lnTo>
                    <a:lnTo>
                      <a:pt x="32" y="63"/>
                    </a:lnTo>
                    <a:lnTo>
                      <a:pt x="34" y="51"/>
                    </a:lnTo>
                    <a:lnTo>
                      <a:pt x="36" y="41"/>
                    </a:lnTo>
                    <a:lnTo>
                      <a:pt x="38" y="29"/>
                    </a:lnTo>
                    <a:lnTo>
                      <a:pt x="46" y="31"/>
                    </a:lnTo>
                    <a:lnTo>
                      <a:pt x="56" y="33"/>
                    </a:lnTo>
                    <a:lnTo>
                      <a:pt x="68" y="35"/>
                    </a:lnTo>
                    <a:lnTo>
                      <a:pt x="80" y="37"/>
                    </a:lnTo>
                    <a:lnTo>
                      <a:pt x="92" y="39"/>
                    </a:lnTo>
                    <a:lnTo>
                      <a:pt x="104" y="41"/>
                    </a:lnTo>
                    <a:lnTo>
                      <a:pt x="114" y="41"/>
                    </a:lnTo>
                    <a:lnTo>
                      <a:pt x="122"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07" name="Freeform 332"/>
              <p:cNvSpPr>
                <a:spLocks noEditPoints="1"/>
              </p:cNvSpPr>
              <p:nvPr/>
            </p:nvSpPr>
            <p:spPr bwMode="auto">
              <a:xfrm>
                <a:off x="5293" y="1292"/>
                <a:ext cx="61" cy="47"/>
              </a:xfrm>
              <a:custGeom>
                <a:avLst/>
                <a:gdLst>
                  <a:gd name="T0" fmla="*/ 0 w 151"/>
                  <a:gd name="T1" fmla="*/ 0 h 115"/>
                  <a:gd name="T2" fmla="*/ 0 w 151"/>
                  <a:gd name="T3" fmla="*/ 0 h 115"/>
                  <a:gd name="T4" fmla="*/ 0 w 151"/>
                  <a:gd name="T5" fmla="*/ 0 h 115"/>
                  <a:gd name="T6" fmla="*/ 0 w 151"/>
                  <a:gd name="T7" fmla="*/ 0 h 115"/>
                  <a:gd name="T8" fmla="*/ 0 w 151"/>
                  <a:gd name="T9" fmla="*/ 0 h 115"/>
                  <a:gd name="T10" fmla="*/ 0 w 151"/>
                  <a:gd name="T11" fmla="*/ 0 h 115"/>
                  <a:gd name="T12" fmla="*/ 0 w 151"/>
                  <a:gd name="T13" fmla="*/ 0 h 115"/>
                  <a:gd name="T14" fmla="*/ 0 w 151"/>
                  <a:gd name="T15" fmla="*/ 0 h 115"/>
                  <a:gd name="T16" fmla="*/ 0 w 151"/>
                  <a:gd name="T17" fmla="*/ 0 h 115"/>
                  <a:gd name="T18" fmla="*/ 0 w 151"/>
                  <a:gd name="T19" fmla="*/ 0 h 115"/>
                  <a:gd name="T20" fmla="*/ 0 w 151"/>
                  <a:gd name="T21" fmla="*/ 0 h 115"/>
                  <a:gd name="T22" fmla="*/ 0 w 151"/>
                  <a:gd name="T23" fmla="*/ 0 h 115"/>
                  <a:gd name="T24" fmla="*/ 0 w 151"/>
                  <a:gd name="T25" fmla="*/ 0 h 115"/>
                  <a:gd name="T26" fmla="*/ 0 w 151"/>
                  <a:gd name="T27" fmla="*/ 0 h 115"/>
                  <a:gd name="T28" fmla="*/ 0 w 151"/>
                  <a:gd name="T29" fmla="*/ 0 h 115"/>
                  <a:gd name="T30" fmla="*/ 0 w 151"/>
                  <a:gd name="T31" fmla="*/ 0 h 115"/>
                  <a:gd name="T32" fmla="*/ 0 w 151"/>
                  <a:gd name="T33" fmla="*/ 0 h 115"/>
                  <a:gd name="T34" fmla="*/ 0 w 151"/>
                  <a:gd name="T35" fmla="*/ 0 h 115"/>
                  <a:gd name="T36" fmla="*/ 0 w 151"/>
                  <a:gd name="T37" fmla="*/ 0 h 115"/>
                  <a:gd name="T38" fmla="*/ 0 w 151"/>
                  <a:gd name="T39" fmla="*/ 0 h 115"/>
                  <a:gd name="T40" fmla="*/ 0 w 151"/>
                  <a:gd name="T41" fmla="*/ 0 h 115"/>
                  <a:gd name="T42" fmla="*/ 0 w 151"/>
                  <a:gd name="T43" fmla="*/ 0 h 115"/>
                  <a:gd name="T44" fmla="*/ 0 w 151"/>
                  <a:gd name="T45" fmla="*/ 0 h 115"/>
                  <a:gd name="T46" fmla="*/ 0 w 151"/>
                  <a:gd name="T47" fmla="*/ 0 h 115"/>
                  <a:gd name="T48" fmla="*/ 0 w 151"/>
                  <a:gd name="T49" fmla="*/ 0 h 115"/>
                  <a:gd name="T50" fmla="*/ 0 w 151"/>
                  <a:gd name="T51" fmla="*/ 0 h 115"/>
                  <a:gd name="T52" fmla="*/ 0 w 151"/>
                  <a:gd name="T53" fmla="*/ 0 h 115"/>
                  <a:gd name="T54" fmla="*/ 0 w 151"/>
                  <a:gd name="T55" fmla="*/ 0 h 115"/>
                  <a:gd name="T56" fmla="*/ 0 w 151"/>
                  <a:gd name="T57" fmla="*/ 0 h 115"/>
                  <a:gd name="T58" fmla="*/ 0 w 151"/>
                  <a:gd name="T59" fmla="*/ 0 h 115"/>
                  <a:gd name="T60" fmla="*/ 0 w 151"/>
                  <a:gd name="T61" fmla="*/ 0 h 115"/>
                  <a:gd name="T62" fmla="*/ 0 w 151"/>
                  <a:gd name="T63" fmla="*/ 0 h 115"/>
                  <a:gd name="T64" fmla="*/ 0 w 151"/>
                  <a:gd name="T65" fmla="*/ 0 h 115"/>
                  <a:gd name="T66" fmla="*/ 0 w 151"/>
                  <a:gd name="T67" fmla="*/ 0 h 115"/>
                  <a:gd name="T68" fmla="*/ 0 w 151"/>
                  <a:gd name="T69" fmla="*/ 0 h 115"/>
                  <a:gd name="T70" fmla="*/ 0 w 151"/>
                  <a:gd name="T71" fmla="*/ 0 h 115"/>
                  <a:gd name="T72" fmla="*/ 0 w 151"/>
                  <a:gd name="T73" fmla="*/ 0 h 115"/>
                  <a:gd name="T74" fmla="*/ 0 w 151"/>
                  <a:gd name="T75" fmla="*/ 0 h 115"/>
                  <a:gd name="T76" fmla="*/ 0 w 151"/>
                  <a:gd name="T77" fmla="*/ 0 h 115"/>
                  <a:gd name="T78" fmla="*/ 0 w 151"/>
                  <a:gd name="T79" fmla="*/ 0 h 115"/>
                  <a:gd name="T80" fmla="*/ 0 w 151"/>
                  <a:gd name="T81" fmla="*/ 0 h 115"/>
                  <a:gd name="T82" fmla="*/ 0 w 151"/>
                  <a:gd name="T83" fmla="*/ 0 h 115"/>
                  <a:gd name="T84" fmla="*/ 0 w 151"/>
                  <a:gd name="T85" fmla="*/ 0 h 115"/>
                  <a:gd name="T86" fmla="*/ 0 w 151"/>
                  <a:gd name="T87" fmla="*/ 0 h 115"/>
                  <a:gd name="T88" fmla="*/ 0 w 151"/>
                  <a:gd name="T89" fmla="*/ 0 h 115"/>
                  <a:gd name="T90" fmla="*/ 0 w 151"/>
                  <a:gd name="T91" fmla="*/ 0 h 11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5"/>
                  <a:gd name="T140" fmla="*/ 151 w 151"/>
                  <a:gd name="T141" fmla="*/ 115 h 11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5">
                    <a:moveTo>
                      <a:pt x="27" y="0"/>
                    </a:moveTo>
                    <a:lnTo>
                      <a:pt x="21" y="0"/>
                    </a:lnTo>
                    <a:lnTo>
                      <a:pt x="17" y="2"/>
                    </a:lnTo>
                    <a:lnTo>
                      <a:pt x="13" y="6"/>
                    </a:lnTo>
                    <a:lnTo>
                      <a:pt x="11" y="10"/>
                    </a:lnTo>
                    <a:lnTo>
                      <a:pt x="0" y="82"/>
                    </a:lnTo>
                    <a:lnTo>
                      <a:pt x="0" y="88"/>
                    </a:lnTo>
                    <a:lnTo>
                      <a:pt x="4" y="91"/>
                    </a:lnTo>
                    <a:lnTo>
                      <a:pt x="5" y="95"/>
                    </a:lnTo>
                    <a:lnTo>
                      <a:pt x="11" y="97"/>
                    </a:lnTo>
                    <a:lnTo>
                      <a:pt x="123" y="115"/>
                    </a:lnTo>
                    <a:lnTo>
                      <a:pt x="129" y="115"/>
                    </a:lnTo>
                    <a:lnTo>
                      <a:pt x="135" y="113"/>
                    </a:lnTo>
                    <a:lnTo>
                      <a:pt x="137" y="109"/>
                    </a:lnTo>
                    <a:lnTo>
                      <a:pt x="139" y="103"/>
                    </a:lnTo>
                    <a:lnTo>
                      <a:pt x="151" y="32"/>
                    </a:lnTo>
                    <a:lnTo>
                      <a:pt x="151" y="28"/>
                    </a:lnTo>
                    <a:lnTo>
                      <a:pt x="149" y="22"/>
                    </a:lnTo>
                    <a:lnTo>
                      <a:pt x="145" y="20"/>
                    </a:lnTo>
                    <a:lnTo>
                      <a:pt x="139" y="18"/>
                    </a:lnTo>
                    <a:lnTo>
                      <a:pt x="27" y="0"/>
                    </a:lnTo>
                    <a:close/>
                    <a:moveTo>
                      <a:pt x="121" y="42"/>
                    </a:moveTo>
                    <a:lnTo>
                      <a:pt x="119" y="54"/>
                    </a:lnTo>
                    <a:lnTo>
                      <a:pt x="119" y="64"/>
                    </a:lnTo>
                    <a:lnTo>
                      <a:pt x="117" y="76"/>
                    </a:lnTo>
                    <a:lnTo>
                      <a:pt x="115" y="86"/>
                    </a:lnTo>
                    <a:lnTo>
                      <a:pt x="107" y="84"/>
                    </a:lnTo>
                    <a:lnTo>
                      <a:pt x="97" y="84"/>
                    </a:lnTo>
                    <a:lnTo>
                      <a:pt x="85" y="82"/>
                    </a:lnTo>
                    <a:lnTo>
                      <a:pt x="73" y="80"/>
                    </a:lnTo>
                    <a:lnTo>
                      <a:pt x="59" y="78"/>
                    </a:lnTo>
                    <a:lnTo>
                      <a:pt x="47" y="76"/>
                    </a:lnTo>
                    <a:lnTo>
                      <a:pt x="37" y="76"/>
                    </a:lnTo>
                    <a:lnTo>
                      <a:pt x="29" y="74"/>
                    </a:lnTo>
                    <a:lnTo>
                      <a:pt x="31" y="62"/>
                    </a:lnTo>
                    <a:lnTo>
                      <a:pt x="33" y="50"/>
                    </a:lnTo>
                    <a:lnTo>
                      <a:pt x="35" y="40"/>
                    </a:lnTo>
                    <a:lnTo>
                      <a:pt x="37" y="28"/>
                    </a:lnTo>
                    <a:lnTo>
                      <a:pt x="45" y="30"/>
                    </a:lnTo>
                    <a:lnTo>
                      <a:pt x="55" y="32"/>
                    </a:lnTo>
                    <a:lnTo>
                      <a:pt x="67" y="34"/>
                    </a:lnTo>
                    <a:lnTo>
                      <a:pt x="79" y="36"/>
                    </a:lnTo>
                    <a:lnTo>
                      <a:pt x="91" y="38"/>
                    </a:lnTo>
                    <a:lnTo>
                      <a:pt x="103" y="40"/>
                    </a:lnTo>
                    <a:lnTo>
                      <a:pt x="113" y="40"/>
                    </a:lnTo>
                    <a:lnTo>
                      <a:pt x="12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08" name="Freeform 333"/>
              <p:cNvSpPr>
                <a:spLocks noEditPoints="1"/>
              </p:cNvSpPr>
              <p:nvPr/>
            </p:nvSpPr>
            <p:spPr bwMode="auto">
              <a:xfrm>
                <a:off x="5285" y="1343"/>
                <a:ext cx="60" cy="46"/>
              </a:xfrm>
              <a:custGeom>
                <a:avLst/>
                <a:gdLst>
                  <a:gd name="T0" fmla="*/ 0 w 151"/>
                  <a:gd name="T1" fmla="*/ 0 h 116"/>
                  <a:gd name="T2" fmla="*/ 0 w 151"/>
                  <a:gd name="T3" fmla="*/ 0 h 116"/>
                  <a:gd name="T4" fmla="*/ 0 w 151"/>
                  <a:gd name="T5" fmla="*/ 0 h 116"/>
                  <a:gd name="T6" fmla="*/ 0 w 151"/>
                  <a:gd name="T7" fmla="*/ 0 h 116"/>
                  <a:gd name="T8" fmla="*/ 0 w 151"/>
                  <a:gd name="T9" fmla="*/ 0 h 116"/>
                  <a:gd name="T10" fmla="*/ 0 w 151"/>
                  <a:gd name="T11" fmla="*/ 0 h 116"/>
                  <a:gd name="T12" fmla="*/ 0 w 151"/>
                  <a:gd name="T13" fmla="*/ 0 h 116"/>
                  <a:gd name="T14" fmla="*/ 0 w 151"/>
                  <a:gd name="T15" fmla="*/ 0 h 116"/>
                  <a:gd name="T16" fmla="*/ 0 w 151"/>
                  <a:gd name="T17" fmla="*/ 0 h 116"/>
                  <a:gd name="T18" fmla="*/ 0 w 151"/>
                  <a:gd name="T19" fmla="*/ 0 h 116"/>
                  <a:gd name="T20" fmla="*/ 0 w 151"/>
                  <a:gd name="T21" fmla="*/ 0 h 116"/>
                  <a:gd name="T22" fmla="*/ 0 w 151"/>
                  <a:gd name="T23" fmla="*/ 0 h 116"/>
                  <a:gd name="T24" fmla="*/ 0 w 151"/>
                  <a:gd name="T25" fmla="*/ 0 h 116"/>
                  <a:gd name="T26" fmla="*/ 0 w 151"/>
                  <a:gd name="T27" fmla="*/ 0 h 116"/>
                  <a:gd name="T28" fmla="*/ 0 w 151"/>
                  <a:gd name="T29" fmla="*/ 0 h 116"/>
                  <a:gd name="T30" fmla="*/ 0 w 151"/>
                  <a:gd name="T31" fmla="*/ 0 h 116"/>
                  <a:gd name="T32" fmla="*/ 0 w 151"/>
                  <a:gd name="T33" fmla="*/ 0 h 116"/>
                  <a:gd name="T34" fmla="*/ 0 w 151"/>
                  <a:gd name="T35" fmla="*/ 0 h 116"/>
                  <a:gd name="T36" fmla="*/ 0 w 151"/>
                  <a:gd name="T37" fmla="*/ 0 h 116"/>
                  <a:gd name="T38" fmla="*/ 0 w 151"/>
                  <a:gd name="T39" fmla="*/ 0 h 116"/>
                  <a:gd name="T40" fmla="*/ 0 w 151"/>
                  <a:gd name="T41" fmla="*/ 0 h 116"/>
                  <a:gd name="T42" fmla="*/ 0 w 151"/>
                  <a:gd name="T43" fmla="*/ 0 h 116"/>
                  <a:gd name="T44" fmla="*/ 0 w 151"/>
                  <a:gd name="T45" fmla="*/ 0 h 116"/>
                  <a:gd name="T46" fmla="*/ 0 w 151"/>
                  <a:gd name="T47" fmla="*/ 0 h 116"/>
                  <a:gd name="T48" fmla="*/ 0 w 151"/>
                  <a:gd name="T49" fmla="*/ 0 h 116"/>
                  <a:gd name="T50" fmla="*/ 0 w 151"/>
                  <a:gd name="T51" fmla="*/ 0 h 116"/>
                  <a:gd name="T52" fmla="*/ 0 w 151"/>
                  <a:gd name="T53" fmla="*/ 0 h 116"/>
                  <a:gd name="T54" fmla="*/ 0 w 151"/>
                  <a:gd name="T55" fmla="*/ 0 h 116"/>
                  <a:gd name="T56" fmla="*/ 0 w 151"/>
                  <a:gd name="T57" fmla="*/ 0 h 116"/>
                  <a:gd name="T58" fmla="*/ 0 w 151"/>
                  <a:gd name="T59" fmla="*/ 0 h 116"/>
                  <a:gd name="T60" fmla="*/ 0 w 151"/>
                  <a:gd name="T61" fmla="*/ 0 h 116"/>
                  <a:gd name="T62" fmla="*/ 0 w 151"/>
                  <a:gd name="T63" fmla="*/ 0 h 116"/>
                  <a:gd name="T64" fmla="*/ 0 w 151"/>
                  <a:gd name="T65" fmla="*/ 0 h 116"/>
                  <a:gd name="T66" fmla="*/ 0 w 151"/>
                  <a:gd name="T67" fmla="*/ 0 h 116"/>
                  <a:gd name="T68" fmla="*/ 0 w 151"/>
                  <a:gd name="T69" fmla="*/ 0 h 116"/>
                  <a:gd name="T70" fmla="*/ 0 w 151"/>
                  <a:gd name="T71" fmla="*/ 0 h 116"/>
                  <a:gd name="T72" fmla="*/ 0 w 151"/>
                  <a:gd name="T73" fmla="*/ 0 h 116"/>
                  <a:gd name="T74" fmla="*/ 0 w 151"/>
                  <a:gd name="T75" fmla="*/ 0 h 116"/>
                  <a:gd name="T76" fmla="*/ 0 w 151"/>
                  <a:gd name="T77" fmla="*/ 0 h 116"/>
                  <a:gd name="T78" fmla="*/ 0 w 151"/>
                  <a:gd name="T79" fmla="*/ 0 h 116"/>
                  <a:gd name="T80" fmla="*/ 0 w 151"/>
                  <a:gd name="T81" fmla="*/ 0 h 116"/>
                  <a:gd name="T82" fmla="*/ 0 w 151"/>
                  <a:gd name="T83" fmla="*/ 0 h 116"/>
                  <a:gd name="T84" fmla="*/ 0 w 151"/>
                  <a:gd name="T85" fmla="*/ 0 h 116"/>
                  <a:gd name="T86" fmla="*/ 0 w 151"/>
                  <a:gd name="T87" fmla="*/ 0 h 116"/>
                  <a:gd name="T88" fmla="*/ 0 w 151"/>
                  <a:gd name="T89" fmla="*/ 0 h 116"/>
                  <a:gd name="T90" fmla="*/ 0 w 151"/>
                  <a:gd name="T91" fmla="*/ 0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1"/>
                  <a:gd name="T139" fmla="*/ 0 h 116"/>
                  <a:gd name="T140" fmla="*/ 151 w 151"/>
                  <a:gd name="T141" fmla="*/ 116 h 11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1" h="116">
                    <a:moveTo>
                      <a:pt x="27" y="0"/>
                    </a:moveTo>
                    <a:lnTo>
                      <a:pt x="22" y="0"/>
                    </a:lnTo>
                    <a:lnTo>
                      <a:pt x="18" y="2"/>
                    </a:lnTo>
                    <a:lnTo>
                      <a:pt x="14" y="6"/>
                    </a:lnTo>
                    <a:lnTo>
                      <a:pt x="12" y="12"/>
                    </a:lnTo>
                    <a:lnTo>
                      <a:pt x="0" y="82"/>
                    </a:lnTo>
                    <a:lnTo>
                      <a:pt x="0" y="88"/>
                    </a:lnTo>
                    <a:lnTo>
                      <a:pt x="4" y="92"/>
                    </a:lnTo>
                    <a:lnTo>
                      <a:pt x="6" y="96"/>
                    </a:lnTo>
                    <a:lnTo>
                      <a:pt x="12" y="98"/>
                    </a:lnTo>
                    <a:lnTo>
                      <a:pt x="123" y="116"/>
                    </a:lnTo>
                    <a:lnTo>
                      <a:pt x="129" y="116"/>
                    </a:lnTo>
                    <a:lnTo>
                      <a:pt x="135" y="114"/>
                    </a:lnTo>
                    <a:lnTo>
                      <a:pt x="137" y="110"/>
                    </a:lnTo>
                    <a:lnTo>
                      <a:pt x="139" y="106"/>
                    </a:lnTo>
                    <a:lnTo>
                      <a:pt x="151" y="34"/>
                    </a:lnTo>
                    <a:lnTo>
                      <a:pt x="151" y="28"/>
                    </a:lnTo>
                    <a:lnTo>
                      <a:pt x="149" y="22"/>
                    </a:lnTo>
                    <a:lnTo>
                      <a:pt x="145" y="20"/>
                    </a:lnTo>
                    <a:lnTo>
                      <a:pt x="139" y="18"/>
                    </a:lnTo>
                    <a:lnTo>
                      <a:pt x="27" y="0"/>
                    </a:lnTo>
                    <a:close/>
                    <a:moveTo>
                      <a:pt x="121" y="42"/>
                    </a:moveTo>
                    <a:lnTo>
                      <a:pt x="119" y="54"/>
                    </a:lnTo>
                    <a:lnTo>
                      <a:pt x="119" y="64"/>
                    </a:lnTo>
                    <a:lnTo>
                      <a:pt x="117" y="76"/>
                    </a:lnTo>
                    <a:lnTo>
                      <a:pt x="115" y="88"/>
                    </a:lnTo>
                    <a:lnTo>
                      <a:pt x="107" y="86"/>
                    </a:lnTo>
                    <a:lnTo>
                      <a:pt x="95" y="84"/>
                    </a:lnTo>
                    <a:lnTo>
                      <a:pt x="83" y="82"/>
                    </a:lnTo>
                    <a:lnTo>
                      <a:pt x="71" y="80"/>
                    </a:lnTo>
                    <a:lnTo>
                      <a:pt x="59" y="78"/>
                    </a:lnTo>
                    <a:lnTo>
                      <a:pt x="47" y="76"/>
                    </a:lnTo>
                    <a:lnTo>
                      <a:pt x="37" y="76"/>
                    </a:lnTo>
                    <a:lnTo>
                      <a:pt x="29" y="74"/>
                    </a:lnTo>
                    <a:lnTo>
                      <a:pt x="31" y="62"/>
                    </a:lnTo>
                    <a:lnTo>
                      <a:pt x="33" y="52"/>
                    </a:lnTo>
                    <a:lnTo>
                      <a:pt x="35" y="40"/>
                    </a:lnTo>
                    <a:lnTo>
                      <a:pt x="37" y="30"/>
                    </a:lnTo>
                    <a:lnTo>
                      <a:pt x="45" y="32"/>
                    </a:lnTo>
                    <a:lnTo>
                      <a:pt x="55" y="32"/>
                    </a:lnTo>
                    <a:lnTo>
                      <a:pt x="67" y="34"/>
                    </a:lnTo>
                    <a:lnTo>
                      <a:pt x="79" y="36"/>
                    </a:lnTo>
                    <a:lnTo>
                      <a:pt x="91" y="38"/>
                    </a:lnTo>
                    <a:lnTo>
                      <a:pt x="103" y="40"/>
                    </a:lnTo>
                    <a:lnTo>
                      <a:pt x="113" y="40"/>
                    </a:lnTo>
                    <a:lnTo>
                      <a:pt x="12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09" name="Freeform 334"/>
              <p:cNvSpPr>
                <a:spLocks/>
              </p:cNvSpPr>
              <p:nvPr/>
            </p:nvSpPr>
            <p:spPr bwMode="auto">
              <a:xfrm>
                <a:off x="5128" y="1118"/>
                <a:ext cx="34" cy="24"/>
              </a:xfrm>
              <a:custGeom>
                <a:avLst/>
                <a:gdLst>
                  <a:gd name="T0" fmla="*/ 0 w 86"/>
                  <a:gd name="T1" fmla="*/ 0 h 58"/>
                  <a:gd name="T2" fmla="*/ 0 w 86"/>
                  <a:gd name="T3" fmla="*/ 0 h 58"/>
                  <a:gd name="T4" fmla="*/ 0 w 86"/>
                  <a:gd name="T5" fmla="*/ 0 h 58"/>
                  <a:gd name="T6" fmla="*/ 0 w 86"/>
                  <a:gd name="T7" fmla="*/ 0 h 58"/>
                  <a:gd name="T8" fmla="*/ 0 w 86"/>
                  <a:gd name="T9" fmla="*/ 0 h 58"/>
                  <a:gd name="T10" fmla="*/ 0 w 86"/>
                  <a:gd name="T11" fmla="*/ 0 h 58"/>
                  <a:gd name="T12" fmla="*/ 0 w 86"/>
                  <a:gd name="T13" fmla="*/ 0 h 58"/>
                  <a:gd name="T14" fmla="*/ 0 w 86"/>
                  <a:gd name="T15" fmla="*/ 0 h 58"/>
                  <a:gd name="T16" fmla="*/ 0 w 86"/>
                  <a:gd name="T17" fmla="*/ 0 h 58"/>
                  <a:gd name="T18" fmla="*/ 0 w 86"/>
                  <a:gd name="T19" fmla="*/ 0 h 58"/>
                  <a:gd name="T20" fmla="*/ 0 w 86"/>
                  <a:gd name="T21" fmla="*/ 0 h 58"/>
                  <a:gd name="T22" fmla="*/ 0 w 86"/>
                  <a:gd name="T23" fmla="*/ 0 h 58"/>
                  <a:gd name="T24" fmla="*/ 0 w 86"/>
                  <a:gd name="T25" fmla="*/ 0 h 58"/>
                  <a:gd name="T26" fmla="*/ 0 w 86"/>
                  <a:gd name="T27" fmla="*/ 0 h 58"/>
                  <a:gd name="T28" fmla="*/ 0 w 86"/>
                  <a:gd name="T29" fmla="*/ 0 h 58"/>
                  <a:gd name="T30" fmla="*/ 0 w 86"/>
                  <a:gd name="T31" fmla="*/ 0 h 58"/>
                  <a:gd name="T32" fmla="*/ 0 w 86"/>
                  <a:gd name="T33" fmla="*/ 0 h 58"/>
                  <a:gd name="T34" fmla="*/ 0 w 86"/>
                  <a:gd name="T35" fmla="*/ 0 h 58"/>
                  <a:gd name="T36" fmla="*/ 0 w 86"/>
                  <a:gd name="T37" fmla="*/ 0 h 58"/>
                  <a:gd name="T38" fmla="*/ 0 w 86"/>
                  <a:gd name="T39" fmla="*/ 0 h 58"/>
                  <a:gd name="T40" fmla="*/ 0 w 86"/>
                  <a:gd name="T41" fmla="*/ 0 h 58"/>
                  <a:gd name="T42" fmla="*/ 0 w 86"/>
                  <a:gd name="T43" fmla="*/ 0 h 58"/>
                  <a:gd name="T44" fmla="*/ 0 w 86"/>
                  <a:gd name="T45" fmla="*/ 0 h 58"/>
                  <a:gd name="T46" fmla="*/ 0 w 86"/>
                  <a:gd name="T47" fmla="*/ 0 h 58"/>
                  <a:gd name="T48" fmla="*/ 0 w 86"/>
                  <a:gd name="T49" fmla="*/ 0 h 58"/>
                  <a:gd name="T50" fmla="*/ 0 w 86"/>
                  <a:gd name="T51" fmla="*/ 0 h 58"/>
                  <a:gd name="T52" fmla="*/ 0 w 86"/>
                  <a:gd name="T53" fmla="*/ 0 h 58"/>
                  <a:gd name="T54" fmla="*/ 0 w 86"/>
                  <a:gd name="T55" fmla="*/ 0 h 58"/>
                  <a:gd name="T56" fmla="*/ 0 w 86"/>
                  <a:gd name="T57" fmla="*/ 0 h 58"/>
                  <a:gd name="T58" fmla="*/ 0 w 86"/>
                  <a:gd name="T59" fmla="*/ 0 h 58"/>
                  <a:gd name="T60" fmla="*/ 0 w 86"/>
                  <a:gd name="T61" fmla="*/ 0 h 58"/>
                  <a:gd name="T62" fmla="*/ 0 w 86"/>
                  <a:gd name="T63" fmla="*/ 0 h 58"/>
                  <a:gd name="T64" fmla="*/ 0 w 86"/>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8"/>
                  <a:gd name="T101" fmla="*/ 86 w 86"/>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8">
                    <a:moveTo>
                      <a:pt x="0" y="14"/>
                    </a:moveTo>
                    <a:lnTo>
                      <a:pt x="8" y="14"/>
                    </a:lnTo>
                    <a:lnTo>
                      <a:pt x="18" y="16"/>
                    </a:lnTo>
                    <a:lnTo>
                      <a:pt x="28" y="18"/>
                    </a:lnTo>
                    <a:lnTo>
                      <a:pt x="38" y="18"/>
                    </a:lnTo>
                    <a:lnTo>
                      <a:pt x="48" y="20"/>
                    </a:lnTo>
                    <a:lnTo>
                      <a:pt x="56" y="22"/>
                    </a:lnTo>
                    <a:lnTo>
                      <a:pt x="64" y="24"/>
                    </a:lnTo>
                    <a:lnTo>
                      <a:pt x="70" y="24"/>
                    </a:lnTo>
                    <a:lnTo>
                      <a:pt x="68" y="32"/>
                    </a:lnTo>
                    <a:lnTo>
                      <a:pt x="68" y="40"/>
                    </a:lnTo>
                    <a:lnTo>
                      <a:pt x="68" y="48"/>
                    </a:lnTo>
                    <a:lnTo>
                      <a:pt x="66" y="56"/>
                    </a:lnTo>
                    <a:lnTo>
                      <a:pt x="70" y="56"/>
                    </a:lnTo>
                    <a:lnTo>
                      <a:pt x="74" y="56"/>
                    </a:lnTo>
                    <a:lnTo>
                      <a:pt x="76" y="56"/>
                    </a:lnTo>
                    <a:lnTo>
                      <a:pt x="80" y="58"/>
                    </a:lnTo>
                    <a:lnTo>
                      <a:pt x="82" y="46"/>
                    </a:lnTo>
                    <a:lnTo>
                      <a:pt x="84" y="34"/>
                    </a:lnTo>
                    <a:lnTo>
                      <a:pt x="84" y="24"/>
                    </a:lnTo>
                    <a:lnTo>
                      <a:pt x="86" y="12"/>
                    </a:lnTo>
                    <a:lnTo>
                      <a:pt x="78" y="10"/>
                    </a:lnTo>
                    <a:lnTo>
                      <a:pt x="68" y="10"/>
                    </a:lnTo>
                    <a:lnTo>
                      <a:pt x="56" y="8"/>
                    </a:lnTo>
                    <a:lnTo>
                      <a:pt x="44" y="6"/>
                    </a:lnTo>
                    <a:lnTo>
                      <a:pt x="32" y="4"/>
                    </a:lnTo>
                    <a:lnTo>
                      <a:pt x="20" y="2"/>
                    </a:lnTo>
                    <a:lnTo>
                      <a:pt x="10" y="2"/>
                    </a:lnTo>
                    <a:lnTo>
                      <a:pt x="2" y="0"/>
                    </a:lnTo>
                    <a:lnTo>
                      <a:pt x="0" y="4"/>
                    </a:lnTo>
                    <a:lnTo>
                      <a:pt x="0"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10" name="Freeform 335"/>
              <p:cNvSpPr>
                <a:spLocks/>
              </p:cNvSpPr>
              <p:nvPr/>
            </p:nvSpPr>
            <p:spPr bwMode="auto">
              <a:xfrm>
                <a:off x="5196" y="1129"/>
                <a:ext cx="34" cy="23"/>
              </a:xfrm>
              <a:custGeom>
                <a:avLst/>
                <a:gdLst>
                  <a:gd name="T0" fmla="*/ 0 w 88"/>
                  <a:gd name="T1" fmla="*/ 0 h 58"/>
                  <a:gd name="T2" fmla="*/ 0 w 88"/>
                  <a:gd name="T3" fmla="*/ 0 h 58"/>
                  <a:gd name="T4" fmla="*/ 0 w 88"/>
                  <a:gd name="T5" fmla="*/ 0 h 58"/>
                  <a:gd name="T6" fmla="*/ 0 w 88"/>
                  <a:gd name="T7" fmla="*/ 0 h 58"/>
                  <a:gd name="T8" fmla="*/ 0 w 88"/>
                  <a:gd name="T9" fmla="*/ 0 h 58"/>
                  <a:gd name="T10" fmla="*/ 0 w 88"/>
                  <a:gd name="T11" fmla="*/ 0 h 58"/>
                  <a:gd name="T12" fmla="*/ 0 w 88"/>
                  <a:gd name="T13" fmla="*/ 0 h 58"/>
                  <a:gd name="T14" fmla="*/ 0 w 88"/>
                  <a:gd name="T15" fmla="*/ 0 h 58"/>
                  <a:gd name="T16" fmla="*/ 0 w 88"/>
                  <a:gd name="T17" fmla="*/ 0 h 58"/>
                  <a:gd name="T18" fmla="*/ 0 w 88"/>
                  <a:gd name="T19" fmla="*/ 0 h 58"/>
                  <a:gd name="T20" fmla="*/ 0 w 88"/>
                  <a:gd name="T21" fmla="*/ 0 h 58"/>
                  <a:gd name="T22" fmla="*/ 0 w 88"/>
                  <a:gd name="T23" fmla="*/ 0 h 58"/>
                  <a:gd name="T24" fmla="*/ 0 w 88"/>
                  <a:gd name="T25" fmla="*/ 0 h 58"/>
                  <a:gd name="T26" fmla="*/ 0 w 88"/>
                  <a:gd name="T27" fmla="*/ 0 h 58"/>
                  <a:gd name="T28" fmla="*/ 0 w 88"/>
                  <a:gd name="T29" fmla="*/ 0 h 58"/>
                  <a:gd name="T30" fmla="*/ 0 w 88"/>
                  <a:gd name="T31" fmla="*/ 0 h 58"/>
                  <a:gd name="T32" fmla="*/ 0 w 88"/>
                  <a:gd name="T33" fmla="*/ 0 h 58"/>
                  <a:gd name="T34" fmla="*/ 0 w 88"/>
                  <a:gd name="T35" fmla="*/ 0 h 58"/>
                  <a:gd name="T36" fmla="*/ 0 w 88"/>
                  <a:gd name="T37" fmla="*/ 0 h 58"/>
                  <a:gd name="T38" fmla="*/ 0 w 88"/>
                  <a:gd name="T39" fmla="*/ 0 h 58"/>
                  <a:gd name="T40" fmla="*/ 0 w 88"/>
                  <a:gd name="T41" fmla="*/ 0 h 58"/>
                  <a:gd name="T42" fmla="*/ 0 w 88"/>
                  <a:gd name="T43" fmla="*/ 0 h 58"/>
                  <a:gd name="T44" fmla="*/ 0 w 88"/>
                  <a:gd name="T45" fmla="*/ 0 h 58"/>
                  <a:gd name="T46" fmla="*/ 0 w 88"/>
                  <a:gd name="T47" fmla="*/ 0 h 58"/>
                  <a:gd name="T48" fmla="*/ 0 w 88"/>
                  <a:gd name="T49" fmla="*/ 0 h 58"/>
                  <a:gd name="T50" fmla="*/ 0 w 88"/>
                  <a:gd name="T51" fmla="*/ 0 h 58"/>
                  <a:gd name="T52" fmla="*/ 0 w 88"/>
                  <a:gd name="T53" fmla="*/ 0 h 58"/>
                  <a:gd name="T54" fmla="*/ 0 w 88"/>
                  <a:gd name="T55" fmla="*/ 0 h 58"/>
                  <a:gd name="T56" fmla="*/ 0 w 88"/>
                  <a:gd name="T57" fmla="*/ 0 h 58"/>
                  <a:gd name="T58" fmla="*/ 0 w 88"/>
                  <a:gd name="T59" fmla="*/ 0 h 58"/>
                  <a:gd name="T60" fmla="*/ 0 w 88"/>
                  <a:gd name="T61" fmla="*/ 0 h 58"/>
                  <a:gd name="T62" fmla="*/ 0 w 88"/>
                  <a:gd name="T63" fmla="*/ 0 h 58"/>
                  <a:gd name="T64" fmla="*/ 0 w 88"/>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8"/>
                  <a:gd name="T101" fmla="*/ 88 w 88"/>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8">
                    <a:moveTo>
                      <a:pt x="0" y="14"/>
                    </a:moveTo>
                    <a:lnTo>
                      <a:pt x="8" y="16"/>
                    </a:lnTo>
                    <a:lnTo>
                      <a:pt x="18" y="16"/>
                    </a:lnTo>
                    <a:lnTo>
                      <a:pt x="28" y="18"/>
                    </a:lnTo>
                    <a:lnTo>
                      <a:pt x="38" y="20"/>
                    </a:lnTo>
                    <a:lnTo>
                      <a:pt x="48" y="22"/>
                    </a:lnTo>
                    <a:lnTo>
                      <a:pt x="58" y="22"/>
                    </a:lnTo>
                    <a:lnTo>
                      <a:pt x="66" y="24"/>
                    </a:lnTo>
                    <a:lnTo>
                      <a:pt x="72" y="26"/>
                    </a:lnTo>
                    <a:lnTo>
                      <a:pt x="70" y="32"/>
                    </a:lnTo>
                    <a:lnTo>
                      <a:pt x="70" y="40"/>
                    </a:lnTo>
                    <a:lnTo>
                      <a:pt x="68" y="48"/>
                    </a:lnTo>
                    <a:lnTo>
                      <a:pt x="66" y="56"/>
                    </a:lnTo>
                    <a:lnTo>
                      <a:pt x="70" y="56"/>
                    </a:lnTo>
                    <a:lnTo>
                      <a:pt x="74" y="56"/>
                    </a:lnTo>
                    <a:lnTo>
                      <a:pt x="76" y="58"/>
                    </a:lnTo>
                    <a:lnTo>
                      <a:pt x="80" y="58"/>
                    </a:lnTo>
                    <a:lnTo>
                      <a:pt x="82" y="48"/>
                    </a:lnTo>
                    <a:lnTo>
                      <a:pt x="84" y="36"/>
                    </a:lnTo>
                    <a:lnTo>
                      <a:pt x="86" y="24"/>
                    </a:lnTo>
                    <a:lnTo>
                      <a:pt x="88" y="14"/>
                    </a:lnTo>
                    <a:lnTo>
                      <a:pt x="80" y="12"/>
                    </a:lnTo>
                    <a:lnTo>
                      <a:pt x="68" y="10"/>
                    </a:lnTo>
                    <a:lnTo>
                      <a:pt x="56" y="8"/>
                    </a:lnTo>
                    <a:lnTo>
                      <a:pt x="44" y="6"/>
                    </a:lnTo>
                    <a:lnTo>
                      <a:pt x="32" y="4"/>
                    </a:lnTo>
                    <a:lnTo>
                      <a:pt x="20" y="2"/>
                    </a:lnTo>
                    <a:lnTo>
                      <a:pt x="10" y="2"/>
                    </a:lnTo>
                    <a:lnTo>
                      <a:pt x="2" y="0"/>
                    </a:lnTo>
                    <a:lnTo>
                      <a:pt x="2" y="4"/>
                    </a:lnTo>
                    <a:lnTo>
                      <a:pt x="2"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11" name="Freeform 336"/>
              <p:cNvSpPr>
                <a:spLocks/>
              </p:cNvSpPr>
              <p:nvPr/>
            </p:nvSpPr>
            <p:spPr bwMode="auto">
              <a:xfrm>
                <a:off x="5263" y="1140"/>
                <a:ext cx="35" cy="23"/>
              </a:xfrm>
              <a:custGeom>
                <a:avLst/>
                <a:gdLst>
                  <a:gd name="T0" fmla="*/ 0 w 87"/>
                  <a:gd name="T1" fmla="*/ 0 h 58"/>
                  <a:gd name="T2" fmla="*/ 0 w 87"/>
                  <a:gd name="T3" fmla="*/ 0 h 58"/>
                  <a:gd name="T4" fmla="*/ 0 w 87"/>
                  <a:gd name="T5" fmla="*/ 0 h 58"/>
                  <a:gd name="T6" fmla="*/ 0 w 87"/>
                  <a:gd name="T7" fmla="*/ 0 h 58"/>
                  <a:gd name="T8" fmla="*/ 0 w 87"/>
                  <a:gd name="T9" fmla="*/ 0 h 58"/>
                  <a:gd name="T10" fmla="*/ 0 w 87"/>
                  <a:gd name="T11" fmla="*/ 0 h 58"/>
                  <a:gd name="T12" fmla="*/ 0 w 87"/>
                  <a:gd name="T13" fmla="*/ 0 h 58"/>
                  <a:gd name="T14" fmla="*/ 0 w 87"/>
                  <a:gd name="T15" fmla="*/ 0 h 58"/>
                  <a:gd name="T16" fmla="*/ 0 w 87"/>
                  <a:gd name="T17" fmla="*/ 0 h 58"/>
                  <a:gd name="T18" fmla="*/ 0 w 87"/>
                  <a:gd name="T19" fmla="*/ 0 h 58"/>
                  <a:gd name="T20" fmla="*/ 0 w 87"/>
                  <a:gd name="T21" fmla="*/ 0 h 58"/>
                  <a:gd name="T22" fmla="*/ 0 w 87"/>
                  <a:gd name="T23" fmla="*/ 0 h 58"/>
                  <a:gd name="T24" fmla="*/ 0 w 87"/>
                  <a:gd name="T25" fmla="*/ 0 h 58"/>
                  <a:gd name="T26" fmla="*/ 0 w 87"/>
                  <a:gd name="T27" fmla="*/ 0 h 58"/>
                  <a:gd name="T28" fmla="*/ 0 w 87"/>
                  <a:gd name="T29" fmla="*/ 0 h 58"/>
                  <a:gd name="T30" fmla="*/ 0 w 87"/>
                  <a:gd name="T31" fmla="*/ 0 h 58"/>
                  <a:gd name="T32" fmla="*/ 0 w 87"/>
                  <a:gd name="T33" fmla="*/ 0 h 58"/>
                  <a:gd name="T34" fmla="*/ 0 w 87"/>
                  <a:gd name="T35" fmla="*/ 0 h 58"/>
                  <a:gd name="T36" fmla="*/ 0 w 87"/>
                  <a:gd name="T37" fmla="*/ 0 h 58"/>
                  <a:gd name="T38" fmla="*/ 0 w 87"/>
                  <a:gd name="T39" fmla="*/ 0 h 58"/>
                  <a:gd name="T40" fmla="*/ 0 w 87"/>
                  <a:gd name="T41" fmla="*/ 0 h 58"/>
                  <a:gd name="T42" fmla="*/ 0 w 87"/>
                  <a:gd name="T43" fmla="*/ 0 h 58"/>
                  <a:gd name="T44" fmla="*/ 0 w 87"/>
                  <a:gd name="T45" fmla="*/ 0 h 58"/>
                  <a:gd name="T46" fmla="*/ 0 w 87"/>
                  <a:gd name="T47" fmla="*/ 0 h 58"/>
                  <a:gd name="T48" fmla="*/ 0 w 87"/>
                  <a:gd name="T49" fmla="*/ 0 h 58"/>
                  <a:gd name="T50" fmla="*/ 0 w 87"/>
                  <a:gd name="T51" fmla="*/ 0 h 58"/>
                  <a:gd name="T52" fmla="*/ 0 w 87"/>
                  <a:gd name="T53" fmla="*/ 0 h 58"/>
                  <a:gd name="T54" fmla="*/ 0 w 87"/>
                  <a:gd name="T55" fmla="*/ 0 h 58"/>
                  <a:gd name="T56" fmla="*/ 0 w 87"/>
                  <a:gd name="T57" fmla="*/ 0 h 58"/>
                  <a:gd name="T58" fmla="*/ 0 w 87"/>
                  <a:gd name="T59" fmla="*/ 0 h 58"/>
                  <a:gd name="T60" fmla="*/ 0 w 87"/>
                  <a:gd name="T61" fmla="*/ 0 h 58"/>
                  <a:gd name="T62" fmla="*/ 0 w 87"/>
                  <a:gd name="T63" fmla="*/ 0 h 58"/>
                  <a:gd name="T64" fmla="*/ 0 w 87"/>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58"/>
                  <a:gd name="T101" fmla="*/ 87 w 87"/>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58">
                    <a:moveTo>
                      <a:pt x="0" y="14"/>
                    </a:moveTo>
                    <a:lnTo>
                      <a:pt x="8" y="16"/>
                    </a:lnTo>
                    <a:lnTo>
                      <a:pt x="18" y="18"/>
                    </a:lnTo>
                    <a:lnTo>
                      <a:pt x="28" y="20"/>
                    </a:lnTo>
                    <a:lnTo>
                      <a:pt x="40" y="20"/>
                    </a:lnTo>
                    <a:lnTo>
                      <a:pt x="48" y="22"/>
                    </a:lnTo>
                    <a:lnTo>
                      <a:pt x="58" y="24"/>
                    </a:lnTo>
                    <a:lnTo>
                      <a:pt x="66" y="26"/>
                    </a:lnTo>
                    <a:lnTo>
                      <a:pt x="72" y="26"/>
                    </a:lnTo>
                    <a:lnTo>
                      <a:pt x="70" y="34"/>
                    </a:lnTo>
                    <a:lnTo>
                      <a:pt x="70" y="40"/>
                    </a:lnTo>
                    <a:lnTo>
                      <a:pt x="68" y="48"/>
                    </a:lnTo>
                    <a:lnTo>
                      <a:pt x="68" y="56"/>
                    </a:lnTo>
                    <a:lnTo>
                      <a:pt x="72" y="58"/>
                    </a:lnTo>
                    <a:lnTo>
                      <a:pt x="74" y="58"/>
                    </a:lnTo>
                    <a:lnTo>
                      <a:pt x="78" y="58"/>
                    </a:lnTo>
                    <a:lnTo>
                      <a:pt x="79" y="58"/>
                    </a:lnTo>
                    <a:lnTo>
                      <a:pt x="81" y="48"/>
                    </a:lnTo>
                    <a:lnTo>
                      <a:pt x="83" y="36"/>
                    </a:lnTo>
                    <a:lnTo>
                      <a:pt x="85" y="26"/>
                    </a:lnTo>
                    <a:lnTo>
                      <a:pt x="87" y="14"/>
                    </a:lnTo>
                    <a:lnTo>
                      <a:pt x="79" y="12"/>
                    </a:lnTo>
                    <a:lnTo>
                      <a:pt x="70" y="12"/>
                    </a:lnTo>
                    <a:lnTo>
                      <a:pt x="58" y="10"/>
                    </a:lnTo>
                    <a:lnTo>
                      <a:pt x="46" y="8"/>
                    </a:lnTo>
                    <a:lnTo>
                      <a:pt x="34" y="6"/>
                    </a:lnTo>
                    <a:lnTo>
                      <a:pt x="22" y="4"/>
                    </a:lnTo>
                    <a:lnTo>
                      <a:pt x="10" y="2"/>
                    </a:lnTo>
                    <a:lnTo>
                      <a:pt x="2" y="0"/>
                    </a:lnTo>
                    <a:lnTo>
                      <a:pt x="2" y="4"/>
                    </a:lnTo>
                    <a:lnTo>
                      <a:pt x="2" y="8"/>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12" name="Freeform 337"/>
              <p:cNvSpPr>
                <a:spLocks/>
              </p:cNvSpPr>
              <p:nvPr/>
            </p:nvSpPr>
            <p:spPr bwMode="auto">
              <a:xfrm>
                <a:off x="5119" y="1169"/>
                <a:ext cx="35" cy="24"/>
              </a:xfrm>
              <a:custGeom>
                <a:avLst/>
                <a:gdLst>
                  <a:gd name="T0" fmla="*/ 0 w 88"/>
                  <a:gd name="T1" fmla="*/ 0 h 57"/>
                  <a:gd name="T2" fmla="*/ 0 w 88"/>
                  <a:gd name="T3" fmla="*/ 0 h 57"/>
                  <a:gd name="T4" fmla="*/ 0 w 88"/>
                  <a:gd name="T5" fmla="*/ 0 h 57"/>
                  <a:gd name="T6" fmla="*/ 0 w 88"/>
                  <a:gd name="T7" fmla="*/ 0 h 57"/>
                  <a:gd name="T8" fmla="*/ 0 w 88"/>
                  <a:gd name="T9" fmla="*/ 0 h 57"/>
                  <a:gd name="T10" fmla="*/ 0 w 88"/>
                  <a:gd name="T11" fmla="*/ 0 h 57"/>
                  <a:gd name="T12" fmla="*/ 0 w 88"/>
                  <a:gd name="T13" fmla="*/ 0 h 57"/>
                  <a:gd name="T14" fmla="*/ 0 w 88"/>
                  <a:gd name="T15" fmla="*/ 0 h 57"/>
                  <a:gd name="T16" fmla="*/ 0 w 88"/>
                  <a:gd name="T17" fmla="*/ 0 h 57"/>
                  <a:gd name="T18" fmla="*/ 0 w 88"/>
                  <a:gd name="T19" fmla="*/ 0 h 57"/>
                  <a:gd name="T20" fmla="*/ 0 w 88"/>
                  <a:gd name="T21" fmla="*/ 0 h 57"/>
                  <a:gd name="T22" fmla="*/ 0 w 88"/>
                  <a:gd name="T23" fmla="*/ 0 h 57"/>
                  <a:gd name="T24" fmla="*/ 0 w 88"/>
                  <a:gd name="T25" fmla="*/ 0 h 57"/>
                  <a:gd name="T26" fmla="*/ 0 w 88"/>
                  <a:gd name="T27" fmla="*/ 0 h 57"/>
                  <a:gd name="T28" fmla="*/ 0 w 88"/>
                  <a:gd name="T29" fmla="*/ 0 h 57"/>
                  <a:gd name="T30" fmla="*/ 0 w 88"/>
                  <a:gd name="T31" fmla="*/ 0 h 57"/>
                  <a:gd name="T32" fmla="*/ 0 w 88"/>
                  <a:gd name="T33" fmla="*/ 0 h 57"/>
                  <a:gd name="T34" fmla="*/ 0 w 88"/>
                  <a:gd name="T35" fmla="*/ 0 h 57"/>
                  <a:gd name="T36" fmla="*/ 0 w 88"/>
                  <a:gd name="T37" fmla="*/ 0 h 57"/>
                  <a:gd name="T38" fmla="*/ 0 w 88"/>
                  <a:gd name="T39" fmla="*/ 0 h 57"/>
                  <a:gd name="T40" fmla="*/ 0 w 88"/>
                  <a:gd name="T41" fmla="*/ 0 h 57"/>
                  <a:gd name="T42" fmla="*/ 0 w 88"/>
                  <a:gd name="T43" fmla="*/ 0 h 57"/>
                  <a:gd name="T44" fmla="*/ 0 w 88"/>
                  <a:gd name="T45" fmla="*/ 0 h 57"/>
                  <a:gd name="T46" fmla="*/ 0 w 88"/>
                  <a:gd name="T47" fmla="*/ 0 h 57"/>
                  <a:gd name="T48" fmla="*/ 0 w 88"/>
                  <a:gd name="T49" fmla="*/ 0 h 57"/>
                  <a:gd name="T50" fmla="*/ 0 w 88"/>
                  <a:gd name="T51" fmla="*/ 0 h 57"/>
                  <a:gd name="T52" fmla="*/ 0 w 88"/>
                  <a:gd name="T53" fmla="*/ 0 h 57"/>
                  <a:gd name="T54" fmla="*/ 0 w 88"/>
                  <a:gd name="T55" fmla="*/ 0 h 57"/>
                  <a:gd name="T56" fmla="*/ 0 w 88"/>
                  <a:gd name="T57" fmla="*/ 0 h 57"/>
                  <a:gd name="T58" fmla="*/ 0 w 88"/>
                  <a:gd name="T59" fmla="*/ 0 h 57"/>
                  <a:gd name="T60" fmla="*/ 0 w 88"/>
                  <a:gd name="T61" fmla="*/ 0 h 57"/>
                  <a:gd name="T62" fmla="*/ 0 w 88"/>
                  <a:gd name="T63" fmla="*/ 0 h 57"/>
                  <a:gd name="T64" fmla="*/ 0 w 88"/>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7"/>
                  <a:gd name="T101" fmla="*/ 88 w 88"/>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7">
                    <a:moveTo>
                      <a:pt x="0" y="13"/>
                    </a:moveTo>
                    <a:lnTo>
                      <a:pt x="10" y="13"/>
                    </a:lnTo>
                    <a:lnTo>
                      <a:pt x="20" y="15"/>
                    </a:lnTo>
                    <a:lnTo>
                      <a:pt x="30" y="17"/>
                    </a:lnTo>
                    <a:lnTo>
                      <a:pt x="40" y="17"/>
                    </a:lnTo>
                    <a:lnTo>
                      <a:pt x="50" y="19"/>
                    </a:lnTo>
                    <a:lnTo>
                      <a:pt x="58" y="21"/>
                    </a:lnTo>
                    <a:lnTo>
                      <a:pt x="66" y="23"/>
                    </a:lnTo>
                    <a:lnTo>
                      <a:pt x="72" y="23"/>
                    </a:lnTo>
                    <a:lnTo>
                      <a:pt x="70" y="31"/>
                    </a:lnTo>
                    <a:lnTo>
                      <a:pt x="70" y="39"/>
                    </a:lnTo>
                    <a:lnTo>
                      <a:pt x="68" y="47"/>
                    </a:lnTo>
                    <a:lnTo>
                      <a:pt x="68" y="55"/>
                    </a:lnTo>
                    <a:lnTo>
                      <a:pt x="72" y="55"/>
                    </a:lnTo>
                    <a:lnTo>
                      <a:pt x="76" y="55"/>
                    </a:lnTo>
                    <a:lnTo>
                      <a:pt x="78" y="55"/>
                    </a:lnTo>
                    <a:lnTo>
                      <a:pt x="82" y="57"/>
                    </a:lnTo>
                    <a:lnTo>
                      <a:pt x="84" y="45"/>
                    </a:lnTo>
                    <a:lnTo>
                      <a:pt x="86" y="35"/>
                    </a:lnTo>
                    <a:lnTo>
                      <a:pt x="86" y="23"/>
                    </a:lnTo>
                    <a:lnTo>
                      <a:pt x="88" y="13"/>
                    </a:lnTo>
                    <a:lnTo>
                      <a:pt x="80" y="11"/>
                    </a:lnTo>
                    <a:lnTo>
                      <a:pt x="70" y="9"/>
                    </a:lnTo>
                    <a:lnTo>
                      <a:pt x="58" y="7"/>
                    </a:lnTo>
                    <a:lnTo>
                      <a:pt x="46" y="6"/>
                    </a:lnTo>
                    <a:lnTo>
                      <a:pt x="34" y="4"/>
                    </a:lnTo>
                    <a:lnTo>
                      <a:pt x="22" y="2"/>
                    </a:lnTo>
                    <a:lnTo>
                      <a:pt x="12" y="2"/>
                    </a:lnTo>
                    <a:lnTo>
                      <a:pt x="4" y="0"/>
                    </a:lnTo>
                    <a:lnTo>
                      <a:pt x="2" y="4"/>
                    </a:lnTo>
                    <a:lnTo>
                      <a:pt x="2" y="6"/>
                    </a:lnTo>
                    <a:lnTo>
                      <a:pt x="2" y="9"/>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13" name="Freeform 338"/>
              <p:cNvSpPr>
                <a:spLocks/>
              </p:cNvSpPr>
              <p:nvPr/>
            </p:nvSpPr>
            <p:spPr bwMode="auto">
              <a:xfrm>
                <a:off x="5188" y="1180"/>
                <a:ext cx="34" cy="23"/>
              </a:xfrm>
              <a:custGeom>
                <a:avLst/>
                <a:gdLst>
                  <a:gd name="T0" fmla="*/ 0 w 88"/>
                  <a:gd name="T1" fmla="*/ 0 h 58"/>
                  <a:gd name="T2" fmla="*/ 0 w 88"/>
                  <a:gd name="T3" fmla="*/ 0 h 58"/>
                  <a:gd name="T4" fmla="*/ 0 w 88"/>
                  <a:gd name="T5" fmla="*/ 0 h 58"/>
                  <a:gd name="T6" fmla="*/ 0 w 88"/>
                  <a:gd name="T7" fmla="*/ 0 h 58"/>
                  <a:gd name="T8" fmla="*/ 0 w 88"/>
                  <a:gd name="T9" fmla="*/ 0 h 58"/>
                  <a:gd name="T10" fmla="*/ 0 w 88"/>
                  <a:gd name="T11" fmla="*/ 0 h 58"/>
                  <a:gd name="T12" fmla="*/ 0 w 88"/>
                  <a:gd name="T13" fmla="*/ 0 h 58"/>
                  <a:gd name="T14" fmla="*/ 0 w 88"/>
                  <a:gd name="T15" fmla="*/ 0 h 58"/>
                  <a:gd name="T16" fmla="*/ 0 w 88"/>
                  <a:gd name="T17" fmla="*/ 0 h 58"/>
                  <a:gd name="T18" fmla="*/ 0 w 88"/>
                  <a:gd name="T19" fmla="*/ 0 h 58"/>
                  <a:gd name="T20" fmla="*/ 0 w 88"/>
                  <a:gd name="T21" fmla="*/ 0 h 58"/>
                  <a:gd name="T22" fmla="*/ 0 w 88"/>
                  <a:gd name="T23" fmla="*/ 0 h 58"/>
                  <a:gd name="T24" fmla="*/ 0 w 88"/>
                  <a:gd name="T25" fmla="*/ 0 h 58"/>
                  <a:gd name="T26" fmla="*/ 0 w 88"/>
                  <a:gd name="T27" fmla="*/ 0 h 58"/>
                  <a:gd name="T28" fmla="*/ 0 w 88"/>
                  <a:gd name="T29" fmla="*/ 0 h 58"/>
                  <a:gd name="T30" fmla="*/ 0 w 88"/>
                  <a:gd name="T31" fmla="*/ 0 h 58"/>
                  <a:gd name="T32" fmla="*/ 0 w 88"/>
                  <a:gd name="T33" fmla="*/ 0 h 58"/>
                  <a:gd name="T34" fmla="*/ 0 w 88"/>
                  <a:gd name="T35" fmla="*/ 0 h 58"/>
                  <a:gd name="T36" fmla="*/ 0 w 88"/>
                  <a:gd name="T37" fmla="*/ 0 h 58"/>
                  <a:gd name="T38" fmla="*/ 0 w 88"/>
                  <a:gd name="T39" fmla="*/ 0 h 58"/>
                  <a:gd name="T40" fmla="*/ 0 w 88"/>
                  <a:gd name="T41" fmla="*/ 0 h 58"/>
                  <a:gd name="T42" fmla="*/ 0 w 88"/>
                  <a:gd name="T43" fmla="*/ 0 h 58"/>
                  <a:gd name="T44" fmla="*/ 0 w 88"/>
                  <a:gd name="T45" fmla="*/ 0 h 58"/>
                  <a:gd name="T46" fmla="*/ 0 w 88"/>
                  <a:gd name="T47" fmla="*/ 0 h 58"/>
                  <a:gd name="T48" fmla="*/ 0 w 88"/>
                  <a:gd name="T49" fmla="*/ 0 h 58"/>
                  <a:gd name="T50" fmla="*/ 0 w 88"/>
                  <a:gd name="T51" fmla="*/ 0 h 58"/>
                  <a:gd name="T52" fmla="*/ 0 w 88"/>
                  <a:gd name="T53" fmla="*/ 0 h 58"/>
                  <a:gd name="T54" fmla="*/ 0 w 88"/>
                  <a:gd name="T55" fmla="*/ 0 h 58"/>
                  <a:gd name="T56" fmla="*/ 0 w 88"/>
                  <a:gd name="T57" fmla="*/ 0 h 58"/>
                  <a:gd name="T58" fmla="*/ 0 w 88"/>
                  <a:gd name="T59" fmla="*/ 0 h 58"/>
                  <a:gd name="T60" fmla="*/ 0 w 88"/>
                  <a:gd name="T61" fmla="*/ 0 h 58"/>
                  <a:gd name="T62" fmla="*/ 0 w 88"/>
                  <a:gd name="T63" fmla="*/ 0 h 58"/>
                  <a:gd name="T64" fmla="*/ 0 w 88"/>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8"/>
                  <a:gd name="T101" fmla="*/ 88 w 88"/>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8">
                    <a:moveTo>
                      <a:pt x="0" y="14"/>
                    </a:moveTo>
                    <a:lnTo>
                      <a:pt x="8" y="16"/>
                    </a:lnTo>
                    <a:lnTo>
                      <a:pt x="18" y="18"/>
                    </a:lnTo>
                    <a:lnTo>
                      <a:pt x="28" y="20"/>
                    </a:lnTo>
                    <a:lnTo>
                      <a:pt x="38" y="20"/>
                    </a:lnTo>
                    <a:lnTo>
                      <a:pt x="48" y="22"/>
                    </a:lnTo>
                    <a:lnTo>
                      <a:pt x="56" y="24"/>
                    </a:lnTo>
                    <a:lnTo>
                      <a:pt x="64" y="26"/>
                    </a:lnTo>
                    <a:lnTo>
                      <a:pt x="70" y="26"/>
                    </a:lnTo>
                    <a:lnTo>
                      <a:pt x="70" y="32"/>
                    </a:lnTo>
                    <a:lnTo>
                      <a:pt x="68" y="40"/>
                    </a:lnTo>
                    <a:lnTo>
                      <a:pt x="68" y="48"/>
                    </a:lnTo>
                    <a:lnTo>
                      <a:pt x="66" y="56"/>
                    </a:lnTo>
                    <a:lnTo>
                      <a:pt x="70" y="58"/>
                    </a:lnTo>
                    <a:lnTo>
                      <a:pt x="74" y="58"/>
                    </a:lnTo>
                    <a:lnTo>
                      <a:pt x="76" y="58"/>
                    </a:lnTo>
                    <a:lnTo>
                      <a:pt x="80" y="58"/>
                    </a:lnTo>
                    <a:lnTo>
                      <a:pt x="82" y="48"/>
                    </a:lnTo>
                    <a:lnTo>
                      <a:pt x="84" y="36"/>
                    </a:lnTo>
                    <a:lnTo>
                      <a:pt x="86" y="24"/>
                    </a:lnTo>
                    <a:lnTo>
                      <a:pt x="88" y="14"/>
                    </a:lnTo>
                    <a:lnTo>
                      <a:pt x="80" y="12"/>
                    </a:lnTo>
                    <a:lnTo>
                      <a:pt x="68" y="12"/>
                    </a:lnTo>
                    <a:lnTo>
                      <a:pt x="56" y="10"/>
                    </a:lnTo>
                    <a:lnTo>
                      <a:pt x="44" y="8"/>
                    </a:lnTo>
                    <a:lnTo>
                      <a:pt x="32" y="6"/>
                    </a:lnTo>
                    <a:lnTo>
                      <a:pt x="20" y="4"/>
                    </a:lnTo>
                    <a:lnTo>
                      <a:pt x="10" y="2"/>
                    </a:lnTo>
                    <a:lnTo>
                      <a:pt x="2" y="0"/>
                    </a:lnTo>
                    <a:lnTo>
                      <a:pt x="2" y="4"/>
                    </a:lnTo>
                    <a:lnTo>
                      <a:pt x="2"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14" name="Freeform 339"/>
              <p:cNvSpPr>
                <a:spLocks/>
              </p:cNvSpPr>
              <p:nvPr/>
            </p:nvSpPr>
            <p:spPr bwMode="auto">
              <a:xfrm>
                <a:off x="5255" y="1191"/>
                <a:ext cx="35" cy="23"/>
              </a:xfrm>
              <a:custGeom>
                <a:avLst/>
                <a:gdLst>
                  <a:gd name="T0" fmla="*/ 0 w 88"/>
                  <a:gd name="T1" fmla="*/ 0 h 58"/>
                  <a:gd name="T2" fmla="*/ 0 w 88"/>
                  <a:gd name="T3" fmla="*/ 0 h 58"/>
                  <a:gd name="T4" fmla="*/ 0 w 88"/>
                  <a:gd name="T5" fmla="*/ 0 h 58"/>
                  <a:gd name="T6" fmla="*/ 0 w 88"/>
                  <a:gd name="T7" fmla="*/ 0 h 58"/>
                  <a:gd name="T8" fmla="*/ 0 w 88"/>
                  <a:gd name="T9" fmla="*/ 0 h 58"/>
                  <a:gd name="T10" fmla="*/ 0 w 88"/>
                  <a:gd name="T11" fmla="*/ 0 h 58"/>
                  <a:gd name="T12" fmla="*/ 0 w 88"/>
                  <a:gd name="T13" fmla="*/ 0 h 58"/>
                  <a:gd name="T14" fmla="*/ 0 w 88"/>
                  <a:gd name="T15" fmla="*/ 0 h 58"/>
                  <a:gd name="T16" fmla="*/ 0 w 88"/>
                  <a:gd name="T17" fmla="*/ 0 h 58"/>
                  <a:gd name="T18" fmla="*/ 0 w 88"/>
                  <a:gd name="T19" fmla="*/ 0 h 58"/>
                  <a:gd name="T20" fmla="*/ 0 w 88"/>
                  <a:gd name="T21" fmla="*/ 0 h 58"/>
                  <a:gd name="T22" fmla="*/ 0 w 88"/>
                  <a:gd name="T23" fmla="*/ 0 h 58"/>
                  <a:gd name="T24" fmla="*/ 0 w 88"/>
                  <a:gd name="T25" fmla="*/ 0 h 58"/>
                  <a:gd name="T26" fmla="*/ 0 w 88"/>
                  <a:gd name="T27" fmla="*/ 0 h 58"/>
                  <a:gd name="T28" fmla="*/ 0 w 88"/>
                  <a:gd name="T29" fmla="*/ 0 h 58"/>
                  <a:gd name="T30" fmla="*/ 0 w 88"/>
                  <a:gd name="T31" fmla="*/ 0 h 58"/>
                  <a:gd name="T32" fmla="*/ 0 w 88"/>
                  <a:gd name="T33" fmla="*/ 0 h 58"/>
                  <a:gd name="T34" fmla="*/ 0 w 88"/>
                  <a:gd name="T35" fmla="*/ 0 h 58"/>
                  <a:gd name="T36" fmla="*/ 0 w 88"/>
                  <a:gd name="T37" fmla="*/ 0 h 58"/>
                  <a:gd name="T38" fmla="*/ 0 w 88"/>
                  <a:gd name="T39" fmla="*/ 0 h 58"/>
                  <a:gd name="T40" fmla="*/ 0 w 88"/>
                  <a:gd name="T41" fmla="*/ 0 h 58"/>
                  <a:gd name="T42" fmla="*/ 0 w 88"/>
                  <a:gd name="T43" fmla="*/ 0 h 58"/>
                  <a:gd name="T44" fmla="*/ 0 w 88"/>
                  <a:gd name="T45" fmla="*/ 0 h 58"/>
                  <a:gd name="T46" fmla="*/ 0 w 88"/>
                  <a:gd name="T47" fmla="*/ 0 h 58"/>
                  <a:gd name="T48" fmla="*/ 0 w 88"/>
                  <a:gd name="T49" fmla="*/ 0 h 58"/>
                  <a:gd name="T50" fmla="*/ 0 w 88"/>
                  <a:gd name="T51" fmla="*/ 0 h 58"/>
                  <a:gd name="T52" fmla="*/ 0 w 88"/>
                  <a:gd name="T53" fmla="*/ 0 h 58"/>
                  <a:gd name="T54" fmla="*/ 0 w 88"/>
                  <a:gd name="T55" fmla="*/ 0 h 58"/>
                  <a:gd name="T56" fmla="*/ 0 w 88"/>
                  <a:gd name="T57" fmla="*/ 0 h 58"/>
                  <a:gd name="T58" fmla="*/ 0 w 88"/>
                  <a:gd name="T59" fmla="*/ 0 h 58"/>
                  <a:gd name="T60" fmla="*/ 0 w 88"/>
                  <a:gd name="T61" fmla="*/ 0 h 58"/>
                  <a:gd name="T62" fmla="*/ 0 w 88"/>
                  <a:gd name="T63" fmla="*/ 0 h 58"/>
                  <a:gd name="T64" fmla="*/ 0 w 88"/>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8"/>
                  <a:gd name="T101" fmla="*/ 88 w 88"/>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8">
                    <a:moveTo>
                      <a:pt x="0" y="14"/>
                    </a:moveTo>
                    <a:lnTo>
                      <a:pt x="8" y="14"/>
                    </a:lnTo>
                    <a:lnTo>
                      <a:pt x="18" y="16"/>
                    </a:lnTo>
                    <a:lnTo>
                      <a:pt x="28" y="18"/>
                    </a:lnTo>
                    <a:lnTo>
                      <a:pt x="40" y="18"/>
                    </a:lnTo>
                    <a:lnTo>
                      <a:pt x="48" y="20"/>
                    </a:lnTo>
                    <a:lnTo>
                      <a:pt x="58" y="22"/>
                    </a:lnTo>
                    <a:lnTo>
                      <a:pt x="66" y="24"/>
                    </a:lnTo>
                    <a:lnTo>
                      <a:pt x="72" y="24"/>
                    </a:lnTo>
                    <a:lnTo>
                      <a:pt x="70" y="32"/>
                    </a:lnTo>
                    <a:lnTo>
                      <a:pt x="70" y="40"/>
                    </a:lnTo>
                    <a:lnTo>
                      <a:pt x="68" y="48"/>
                    </a:lnTo>
                    <a:lnTo>
                      <a:pt x="66" y="56"/>
                    </a:lnTo>
                    <a:lnTo>
                      <a:pt x="70" y="56"/>
                    </a:lnTo>
                    <a:lnTo>
                      <a:pt x="74" y="56"/>
                    </a:lnTo>
                    <a:lnTo>
                      <a:pt x="78" y="56"/>
                    </a:lnTo>
                    <a:lnTo>
                      <a:pt x="80" y="58"/>
                    </a:lnTo>
                    <a:lnTo>
                      <a:pt x="82" y="46"/>
                    </a:lnTo>
                    <a:lnTo>
                      <a:pt x="84" y="34"/>
                    </a:lnTo>
                    <a:lnTo>
                      <a:pt x="86" y="24"/>
                    </a:lnTo>
                    <a:lnTo>
                      <a:pt x="88" y="12"/>
                    </a:lnTo>
                    <a:lnTo>
                      <a:pt x="80" y="10"/>
                    </a:lnTo>
                    <a:lnTo>
                      <a:pt x="70" y="10"/>
                    </a:lnTo>
                    <a:lnTo>
                      <a:pt x="58" y="8"/>
                    </a:lnTo>
                    <a:lnTo>
                      <a:pt x="46" y="6"/>
                    </a:lnTo>
                    <a:lnTo>
                      <a:pt x="32" y="4"/>
                    </a:lnTo>
                    <a:lnTo>
                      <a:pt x="20" y="2"/>
                    </a:lnTo>
                    <a:lnTo>
                      <a:pt x="10" y="2"/>
                    </a:lnTo>
                    <a:lnTo>
                      <a:pt x="2" y="0"/>
                    </a:lnTo>
                    <a:lnTo>
                      <a:pt x="2" y="4"/>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15" name="Freeform 340"/>
              <p:cNvSpPr>
                <a:spLocks/>
              </p:cNvSpPr>
              <p:nvPr/>
            </p:nvSpPr>
            <p:spPr bwMode="auto">
              <a:xfrm>
                <a:off x="5111" y="1220"/>
                <a:ext cx="35" cy="23"/>
              </a:xfrm>
              <a:custGeom>
                <a:avLst/>
                <a:gdLst>
                  <a:gd name="T0" fmla="*/ 0 w 88"/>
                  <a:gd name="T1" fmla="*/ 0 h 58"/>
                  <a:gd name="T2" fmla="*/ 0 w 88"/>
                  <a:gd name="T3" fmla="*/ 0 h 58"/>
                  <a:gd name="T4" fmla="*/ 0 w 88"/>
                  <a:gd name="T5" fmla="*/ 0 h 58"/>
                  <a:gd name="T6" fmla="*/ 0 w 88"/>
                  <a:gd name="T7" fmla="*/ 0 h 58"/>
                  <a:gd name="T8" fmla="*/ 0 w 88"/>
                  <a:gd name="T9" fmla="*/ 0 h 58"/>
                  <a:gd name="T10" fmla="*/ 0 w 88"/>
                  <a:gd name="T11" fmla="*/ 0 h 58"/>
                  <a:gd name="T12" fmla="*/ 0 w 88"/>
                  <a:gd name="T13" fmla="*/ 0 h 58"/>
                  <a:gd name="T14" fmla="*/ 0 w 88"/>
                  <a:gd name="T15" fmla="*/ 0 h 58"/>
                  <a:gd name="T16" fmla="*/ 0 w 88"/>
                  <a:gd name="T17" fmla="*/ 0 h 58"/>
                  <a:gd name="T18" fmla="*/ 0 w 88"/>
                  <a:gd name="T19" fmla="*/ 0 h 58"/>
                  <a:gd name="T20" fmla="*/ 0 w 88"/>
                  <a:gd name="T21" fmla="*/ 0 h 58"/>
                  <a:gd name="T22" fmla="*/ 0 w 88"/>
                  <a:gd name="T23" fmla="*/ 0 h 58"/>
                  <a:gd name="T24" fmla="*/ 0 w 88"/>
                  <a:gd name="T25" fmla="*/ 0 h 58"/>
                  <a:gd name="T26" fmla="*/ 0 w 88"/>
                  <a:gd name="T27" fmla="*/ 0 h 58"/>
                  <a:gd name="T28" fmla="*/ 0 w 88"/>
                  <a:gd name="T29" fmla="*/ 0 h 58"/>
                  <a:gd name="T30" fmla="*/ 0 w 88"/>
                  <a:gd name="T31" fmla="*/ 0 h 58"/>
                  <a:gd name="T32" fmla="*/ 0 w 88"/>
                  <a:gd name="T33" fmla="*/ 0 h 58"/>
                  <a:gd name="T34" fmla="*/ 0 w 88"/>
                  <a:gd name="T35" fmla="*/ 0 h 58"/>
                  <a:gd name="T36" fmla="*/ 0 w 88"/>
                  <a:gd name="T37" fmla="*/ 0 h 58"/>
                  <a:gd name="T38" fmla="*/ 0 w 88"/>
                  <a:gd name="T39" fmla="*/ 0 h 58"/>
                  <a:gd name="T40" fmla="*/ 0 w 88"/>
                  <a:gd name="T41" fmla="*/ 0 h 58"/>
                  <a:gd name="T42" fmla="*/ 0 w 88"/>
                  <a:gd name="T43" fmla="*/ 0 h 58"/>
                  <a:gd name="T44" fmla="*/ 0 w 88"/>
                  <a:gd name="T45" fmla="*/ 0 h 58"/>
                  <a:gd name="T46" fmla="*/ 0 w 88"/>
                  <a:gd name="T47" fmla="*/ 0 h 58"/>
                  <a:gd name="T48" fmla="*/ 0 w 88"/>
                  <a:gd name="T49" fmla="*/ 0 h 58"/>
                  <a:gd name="T50" fmla="*/ 0 w 88"/>
                  <a:gd name="T51" fmla="*/ 0 h 58"/>
                  <a:gd name="T52" fmla="*/ 0 w 88"/>
                  <a:gd name="T53" fmla="*/ 0 h 58"/>
                  <a:gd name="T54" fmla="*/ 0 w 88"/>
                  <a:gd name="T55" fmla="*/ 0 h 58"/>
                  <a:gd name="T56" fmla="*/ 0 w 88"/>
                  <a:gd name="T57" fmla="*/ 0 h 58"/>
                  <a:gd name="T58" fmla="*/ 0 w 88"/>
                  <a:gd name="T59" fmla="*/ 0 h 58"/>
                  <a:gd name="T60" fmla="*/ 0 w 88"/>
                  <a:gd name="T61" fmla="*/ 0 h 58"/>
                  <a:gd name="T62" fmla="*/ 0 w 88"/>
                  <a:gd name="T63" fmla="*/ 0 h 58"/>
                  <a:gd name="T64" fmla="*/ 0 w 88"/>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8"/>
                  <a:gd name="T101" fmla="*/ 88 w 88"/>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8">
                    <a:moveTo>
                      <a:pt x="0" y="14"/>
                    </a:moveTo>
                    <a:lnTo>
                      <a:pt x="10" y="16"/>
                    </a:lnTo>
                    <a:lnTo>
                      <a:pt x="20" y="16"/>
                    </a:lnTo>
                    <a:lnTo>
                      <a:pt x="30" y="18"/>
                    </a:lnTo>
                    <a:lnTo>
                      <a:pt x="40" y="20"/>
                    </a:lnTo>
                    <a:lnTo>
                      <a:pt x="50" y="22"/>
                    </a:lnTo>
                    <a:lnTo>
                      <a:pt x="58" y="22"/>
                    </a:lnTo>
                    <a:lnTo>
                      <a:pt x="66" y="24"/>
                    </a:lnTo>
                    <a:lnTo>
                      <a:pt x="72" y="26"/>
                    </a:lnTo>
                    <a:lnTo>
                      <a:pt x="70" y="32"/>
                    </a:lnTo>
                    <a:lnTo>
                      <a:pt x="70" y="40"/>
                    </a:lnTo>
                    <a:lnTo>
                      <a:pt x="68" y="48"/>
                    </a:lnTo>
                    <a:lnTo>
                      <a:pt x="68" y="56"/>
                    </a:lnTo>
                    <a:lnTo>
                      <a:pt x="72" y="56"/>
                    </a:lnTo>
                    <a:lnTo>
                      <a:pt x="76" y="56"/>
                    </a:lnTo>
                    <a:lnTo>
                      <a:pt x="78" y="58"/>
                    </a:lnTo>
                    <a:lnTo>
                      <a:pt x="82" y="58"/>
                    </a:lnTo>
                    <a:lnTo>
                      <a:pt x="84" y="48"/>
                    </a:lnTo>
                    <a:lnTo>
                      <a:pt x="86" y="36"/>
                    </a:lnTo>
                    <a:lnTo>
                      <a:pt x="86" y="24"/>
                    </a:lnTo>
                    <a:lnTo>
                      <a:pt x="88" y="14"/>
                    </a:lnTo>
                    <a:lnTo>
                      <a:pt x="80" y="12"/>
                    </a:lnTo>
                    <a:lnTo>
                      <a:pt x="70" y="10"/>
                    </a:lnTo>
                    <a:lnTo>
                      <a:pt x="58" y="8"/>
                    </a:lnTo>
                    <a:lnTo>
                      <a:pt x="46" y="6"/>
                    </a:lnTo>
                    <a:lnTo>
                      <a:pt x="34" y="4"/>
                    </a:lnTo>
                    <a:lnTo>
                      <a:pt x="22" y="2"/>
                    </a:lnTo>
                    <a:lnTo>
                      <a:pt x="10" y="2"/>
                    </a:lnTo>
                    <a:lnTo>
                      <a:pt x="2" y="0"/>
                    </a:lnTo>
                    <a:lnTo>
                      <a:pt x="2" y="4"/>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16" name="Freeform 341"/>
              <p:cNvSpPr>
                <a:spLocks/>
              </p:cNvSpPr>
              <p:nvPr/>
            </p:nvSpPr>
            <p:spPr bwMode="auto">
              <a:xfrm>
                <a:off x="5179" y="1230"/>
                <a:ext cx="34" cy="24"/>
              </a:xfrm>
              <a:custGeom>
                <a:avLst/>
                <a:gdLst>
                  <a:gd name="T0" fmla="*/ 0 w 86"/>
                  <a:gd name="T1" fmla="*/ 0 h 57"/>
                  <a:gd name="T2" fmla="*/ 0 w 86"/>
                  <a:gd name="T3" fmla="*/ 0 h 57"/>
                  <a:gd name="T4" fmla="*/ 0 w 86"/>
                  <a:gd name="T5" fmla="*/ 0 h 57"/>
                  <a:gd name="T6" fmla="*/ 0 w 86"/>
                  <a:gd name="T7" fmla="*/ 0 h 57"/>
                  <a:gd name="T8" fmla="*/ 0 w 86"/>
                  <a:gd name="T9" fmla="*/ 0 h 57"/>
                  <a:gd name="T10" fmla="*/ 0 w 86"/>
                  <a:gd name="T11" fmla="*/ 0 h 57"/>
                  <a:gd name="T12" fmla="*/ 0 w 86"/>
                  <a:gd name="T13" fmla="*/ 0 h 57"/>
                  <a:gd name="T14" fmla="*/ 0 w 86"/>
                  <a:gd name="T15" fmla="*/ 0 h 57"/>
                  <a:gd name="T16" fmla="*/ 0 w 86"/>
                  <a:gd name="T17" fmla="*/ 0 h 57"/>
                  <a:gd name="T18" fmla="*/ 0 w 86"/>
                  <a:gd name="T19" fmla="*/ 0 h 57"/>
                  <a:gd name="T20" fmla="*/ 0 w 86"/>
                  <a:gd name="T21" fmla="*/ 0 h 57"/>
                  <a:gd name="T22" fmla="*/ 0 w 86"/>
                  <a:gd name="T23" fmla="*/ 0 h 57"/>
                  <a:gd name="T24" fmla="*/ 0 w 86"/>
                  <a:gd name="T25" fmla="*/ 0 h 57"/>
                  <a:gd name="T26" fmla="*/ 0 w 86"/>
                  <a:gd name="T27" fmla="*/ 0 h 57"/>
                  <a:gd name="T28" fmla="*/ 0 w 86"/>
                  <a:gd name="T29" fmla="*/ 0 h 57"/>
                  <a:gd name="T30" fmla="*/ 0 w 86"/>
                  <a:gd name="T31" fmla="*/ 0 h 57"/>
                  <a:gd name="T32" fmla="*/ 0 w 86"/>
                  <a:gd name="T33" fmla="*/ 0 h 57"/>
                  <a:gd name="T34" fmla="*/ 0 w 86"/>
                  <a:gd name="T35" fmla="*/ 0 h 57"/>
                  <a:gd name="T36" fmla="*/ 0 w 86"/>
                  <a:gd name="T37" fmla="*/ 0 h 57"/>
                  <a:gd name="T38" fmla="*/ 0 w 86"/>
                  <a:gd name="T39" fmla="*/ 0 h 57"/>
                  <a:gd name="T40" fmla="*/ 0 w 86"/>
                  <a:gd name="T41" fmla="*/ 0 h 57"/>
                  <a:gd name="T42" fmla="*/ 0 w 86"/>
                  <a:gd name="T43" fmla="*/ 0 h 57"/>
                  <a:gd name="T44" fmla="*/ 0 w 86"/>
                  <a:gd name="T45" fmla="*/ 0 h 57"/>
                  <a:gd name="T46" fmla="*/ 0 w 86"/>
                  <a:gd name="T47" fmla="*/ 0 h 57"/>
                  <a:gd name="T48" fmla="*/ 0 w 86"/>
                  <a:gd name="T49" fmla="*/ 0 h 57"/>
                  <a:gd name="T50" fmla="*/ 0 w 86"/>
                  <a:gd name="T51" fmla="*/ 0 h 57"/>
                  <a:gd name="T52" fmla="*/ 0 w 86"/>
                  <a:gd name="T53" fmla="*/ 0 h 57"/>
                  <a:gd name="T54" fmla="*/ 0 w 86"/>
                  <a:gd name="T55" fmla="*/ 0 h 57"/>
                  <a:gd name="T56" fmla="*/ 0 w 86"/>
                  <a:gd name="T57" fmla="*/ 0 h 57"/>
                  <a:gd name="T58" fmla="*/ 0 w 86"/>
                  <a:gd name="T59" fmla="*/ 0 h 57"/>
                  <a:gd name="T60" fmla="*/ 0 w 86"/>
                  <a:gd name="T61" fmla="*/ 0 h 57"/>
                  <a:gd name="T62" fmla="*/ 0 w 86"/>
                  <a:gd name="T63" fmla="*/ 0 h 57"/>
                  <a:gd name="T64" fmla="*/ 0 w 86"/>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7"/>
                  <a:gd name="T101" fmla="*/ 86 w 86"/>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7">
                    <a:moveTo>
                      <a:pt x="0" y="14"/>
                    </a:moveTo>
                    <a:lnTo>
                      <a:pt x="8" y="16"/>
                    </a:lnTo>
                    <a:lnTo>
                      <a:pt x="18" y="18"/>
                    </a:lnTo>
                    <a:lnTo>
                      <a:pt x="28" y="20"/>
                    </a:lnTo>
                    <a:lnTo>
                      <a:pt x="38" y="20"/>
                    </a:lnTo>
                    <a:lnTo>
                      <a:pt x="48" y="22"/>
                    </a:lnTo>
                    <a:lnTo>
                      <a:pt x="56" y="24"/>
                    </a:lnTo>
                    <a:lnTo>
                      <a:pt x="64" y="26"/>
                    </a:lnTo>
                    <a:lnTo>
                      <a:pt x="70" y="26"/>
                    </a:lnTo>
                    <a:lnTo>
                      <a:pt x="70" y="34"/>
                    </a:lnTo>
                    <a:lnTo>
                      <a:pt x="68" y="40"/>
                    </a:lnTo>
                    <a:lnTo>
                      <a:pt x="68" y="48"/>
                    </a:lnTo>
                    <a:lnTo>
                      <a:pt x="66" y="55"/>
                    </a:lnTo>
                    <a:lnTo>
                      <a:pt x="70" y="57"/>
                    </a:lnTo>
                    <a:lnTo>
                      <a:pt x="74" y="57"/>
                    </a:lnTo>
                    <a:lnTo>
                      <a:pt x="76" y="57"/>
                    </a:lnTo>
                    <a:lnTo>
                      <a:pt x="80" y="57"/>
                    </a:lnTo>
                    <a:lnTo>
                      <a:pt x="82" y="48"/>
                    </a:lnTo>
                    <a:lnTo>
                      <a:pt x="84" y="36"/>
                    </a:lnTo>
                    <a:lnTo>
                      <a:pt x="84" y="26"/>
                    </a:lnTo>
                    <a:lnTo>
                      <a:pt x="86" y="14"/>
                    </a:lnTo>
                    <a:lnTo>
                      <a:pt x="78" y="12"/>
                    </a:lnTo>
                    <a:lnTo>
                      <a:pt x="68" y="12"/>
                    </a:lnTo>
                    <a:lnTo>
                      <a:pt x="56" y="10"/>
                    </a:lnTo>
                    <a:lnTo>
                      <a:pt x="44" y="8"/>
                    </a:lnTo>
                    <a:lnTo>
                      <a:pt x="32" y="6"/>
                    </a:lnTo>
                    <a:lnTo>
                      <a:pt x="20" y="4"/>
                    </a:lnTo>
                    <a:lnTo>
                      <a:pt x="10" y="2"/>
                    </a:lnTo>
                    <a:lnTo>
                      <a:pt x="2" y="0"/>
                    </a:lnTo>
                    <a:lnTo>
                      <a:pt x="2" y="4"/>
                    </a:lnTo>
                    <a:lnTo>
                      <a:pt x="2" y="8"/>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17" name="Freeform 342"/>
              <p:cNvSpPr>
                <a:spLocks/>
              </p:cNvSpPr>
              <p:nvPr/>
            </p:nvSpPr>
            <p:spPr bwMode="auto">
              <a:xfrm>
                <a:off x="5247" y="1242"/>
                <a:ext cx="35" cy="23"/>
              </a:xfrm>
              <a:custGeom>
                <a:avLst/>
                <a:gdLst>
                  <a:gd name="T0" fmla="*/ 0 w 88"/>
                  <a:gd name="T1" fmla="*/ 0 h 57"/>
                  <a:gd name="T2" fmla="*/ 0 w 88"/>
                  <a:gd name="T3" fmla="*/ 0 h 57"/>
                  <a:gd name="T4" fmla="*/ 0 w 88"/>
                  <a:gd name="T5" fmla="*/ 0 h 57"/>
                  <a:gd name="T6" fmla="*/ 0 w 88"/>
                  <a:gd name="T7" fmla="*/ 0 h 57"/>
                  <a:gd name="T8" fmla="*/ 0 w 88"/>
                  <a:gd name="T9" fmla="*/ 0 h 57"/>
                  <a:gd name="T10" fmla="*/ 0 w 88"/>
                  <a:gd name="T11" fmla="*/ 0 h 57"/>
                  <a:gd name="T12" fmla="*/ 0 w 88"/>
                  <a:gd name="T13" fmla="*/ 0 h 57"/>
                  <a:gd name="T14" fmla="*/ 0 w 88"/>
                  <a:gd name="T15" fmla="*/ 0 h 57"/>
                  <a:gd name="T16" fmla="*/ 0 w 88"/>
                  <a:gd name="T17" fmla="*/ 0 h 57"/>
                  <a:gd name="T18" fmla="*/ 0 w 88"/>
                  <a:gd name="T19" fmla="*/ 0 h 57"/>
                  <a:gd name="T20" fmla="*/ 0 w 88"/>
                  <a:gd name="T21" fmla="*/ 0 h 57"/>
                  <a:gd name="T22" fmla="*/ 0 w 88"/>
                  <a:gd name="T23" fmla="*/ 0 h 57"/>
                  <a:gd name="T24" fmla="*/ 0 w 88"/>
                  <a:gd name="T25" fmla="*/ 0 h 57"/>
                  <a:gd name="T26" fmla="*/ 0 w 88"/>
                  <a:gd name="T27" fmla="*/ 0 h 57"/>
                  <a:gd name="T28" fmla="*/ 0 w 88"/>
                  <a:gd name="T29" fmla="*/ 0 h 57"/>
                  <a:gd name="T30" fmla="*/ 0 w 88"/>
                  <a:gd name="T31" fmla="*/ 0 h 57"/>
                  <a:gd name="T32" fmla="*/ 0 w 88"/>
                  <a:gd name="T33" fmla="*/ 0 h 57"/>
                  <a:gd name="T34" fmla="*/ 0 w 88"/>
                  <a:gd name="T35" fmla="*/ 0 h 57"/>
                  <a:gd name="T36" fmla="*/ 0 w 88"/>
                  <a:gd name="T37" fmla="*/ 0 h 57"/>
                  <a:gd name="T38" fmla="*/ 0 w 88"/>
                  <a:gd name="T39" fmla="*/ 0 h 57"/>
                  <a:gd name="T40" fmla="*/ 0 w 88"/>
                  <a:gd name="T41" fmla="*/ 0 h 57"/>
                  <a:gd name="T42" fmla="*/ 0 w 88"/>
                  <a:gd name="T43" fmla="*/ 0 h 57"/>
                  <a:gd name="T44" fmla="*/ 0 w 88"/>
                  <a:gd name="T45" fmla="*/ 0 h 57"/>
                  <a:gd name="T46" fmla="*/ 0 w 88"/>
                  <a:gd name="T47" fmla="*/ 0 h 57"/>
                  <a:gd name="T48" fmla="*/ 0 w 88"/>
                  <a:gd name="T49" fmla="*/ 0 h 57"/>
                  <a:gd name="T50" fmla="*/ 0 w 88"/>
                  <a:gd name="T51" fmla="*/ 0 h 57"/>
                  <a:gd name="T52" fmla="*/ 0 w 88"/>
                  <a:gd name="T53" fmla="*/ 0 h 57"/>
                  <a:gd name="T54" fmla="*/ 0 w 88"/>
                  <a:gd name="T55" fmla="*/ 0 h 57"/>
                  <a:gd name="T56" fmla="*/ 0 w 88"/>
                  <a:gd name="T57" fmla="*/ 0 h 57"/>
                  <a:gd name="T58" fmla="*/ 0 w 88"/>
                  <a:gd name="T59" fmla="*/ 0 h 57"/>
                  <a:gd name="T60" fmla="*/ 0 w 88"/>
                  <a:gd name="T61" fmla="*/ 0 h 57"/>
                  <a:gd name="T62" fmla="*/ 0 w 88"/>
                  <a:gd name="T63" fmla="*/ 0 h 57"/>
                  <a:gd name="T64" fmla="*/ 0 w 88"/>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7"/>
                  <a:gd name="T101" fmla="*/ 88 w 88"/>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7">
                    <a:moveTo>
                      <a:pt x="0" y="14"/>
                    </a:moveTo>
                    <a:lnTo>
                      <a:pt x="8" y="14"/>
                    </a:lnTo>
                    <a:lnTo>
                      <a:pt x="18" y="16"/>
                    </a:lnTo>
                    <a:lnTo>
                      <a:pt x="28" y="18"/>
                    </a:lnTo>
                    <a:lnTo>
                      <a:pt x="38" y="18"/>
                    </a:lnTo>
                    <a:lnTo>
                      <a:pt x="48" y="20"/>
                    </a:lnTo>
                    <a:lnTo>
                      <a:pt x="58" y="21"/>
                    </a:lnTo>
                    <a:lnTo>
                      <a:pt x="66" y="23"/>
                    </a:lnTo>
                    <a:lnTo>
                      <a:pt x="72" y="23"/>
                    </a:lnTo>
                    <a:lnTo>
                      <a:pt x="70" y="31"/>
                    </a:lnTo>
                    <a:lnTo>
                      <a:pt x="70" y="39"/>
                    </a:lnTo>
                    <a:lnTo>
                      <a:pt x="68" y="47"/>
                    </a:lnTo>
                    <a:lnTo>
                      <a:pt x="66" y="55"/>
                    </a:lnTo>
                    <a:lnTo>
                      <a:pt x="70" y="55"/>
                    </a:lnTo>
                    <a:lnTo>
                      <a:pt x="74" y="55"/>
                    </a:lnTo>
                    <a:lnTo>
                      <a:pt x="78" y="57"/>
                    </a:lnTo>
                    <a:lnTo>
                      <a:pt x="80" y="57"/>
                    </a:lnTo>
                    <a:lnTo>
                      <a:pt x="82" y="45"/>
                    </a:lnTo>
                    <a:lnTo>
                      <a:pt x="84" y="35"/>
                    </a:lnTo>
                    <a:lnTo>
                      <a:pt x="86" y="23"/>
                    </a:lnTo>
                    <a:lnTo>
                      <a:pt x="88" y="14"/>
                    </a:lnTo>
                    <a:lnTo>
                      <a:pt x="80" y="12"/>
                    </a:lnTo>
                    <a:lnTo>
                      <a:pt x="70" y="10"/>
                    </a:lnTo>
                    <a:lnTo>
                      <a:pt x="58" y="8"/>
                    </a:lnTo>
                    <a:lnTo>
                      <a:pt x="46" y="6"/>
                    </a:lnTo>
                    <a:lnTo>
                      <a:pt x="32" y="4"/>
                    </a:lnTo>
                    <a:lnTo>
                      <a:pt x="20" y="2"/>
                    </a:lnTo>
                    <a:lnTo>
                      <a:pt x="10" y="2"/>
                    </a:lnTo>
                    <a:lnTo>
                      <a:pt x="2" y="0"/>
                    </a:lnTo>
                    <a:lnTo>
                      <a:pt x="2" y="4"/>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18" name="Freeform 343"/>
              <p:cNvSpPr>
                <a:spLocks/>
              </p:cNvSpPr>
              <p:nvPr/>
            </p:nvSpPr>
            <p:spPr bwMode="auto">
              <a:xfrm>
                <a:off x="5102" y="1271"/>
                <a:ext cx="36" cy="23"/>
              </a:xfrm>
              <a:custGeom>
                <a:avLst/>
                <a:gdLst>
                  <a:gd name="T0" fmla="*/ 0 w 87"/>
                  <a:gd name="T1" fmla="*/ 0 h 58"/>
                  <a:gd name="T2" fmla="*/ 0 w 87"/>
                  <a:gd name="T3" fmla="*/ 0 h 58"/>
                  <a:gd name="T4" fmla="*/ 0 w 87"/>
                  <a:gd name="T5" fmla="*/ 0 h 58"/>
                  <a:gd name="T6" fmla="*/ 0 w 87"/>
                  <a:gd name="T7" fmla="*/ 0 h 58"/>
                  <a:gd name="T8" fmla="*/ 0 w 87"/>
                  <a:gd name="T9" fmla="*/ 0 h 58"/>
                  <a:gd name="T10" fmla="*/ 0 w 87"/>
                  <a:gd name="T11" fmla="*/ 0 h 58"/>
                  <a:gd name="T12" fmla="*/ 0 w 87"/>
                  <a:gd name="T13" fmla="*/ 0 h 58"/>
                  <a:gd name="T14" fmla="*/ 0 w 87"/>
                  <a:gd name="T15" fmla="*/ 0 h 58"/>
                  <a:gd name="T16" fmla="*/ 0 w 87"/>
                  <a:gd name="T17" fmla="*/ 0 h 58"/>
                  <a:gd name="T18" fmla="*/ 0 w 87"/>
                  <a:gd name="T19" fmla="*/ 0 h 58"/>
                  <a:gd name="T20" fmla="*/ 0 w 87"/>
                  <a:gd name="T21" fmla="*/ 0 h 58"/>
                  <a:gd name="T22" fmla="*/ 0 w 87"/>
                  <a:gd name="T23" fmla="*/ 0 h 58"/>
                  <a:gd name="T24" fmla="*/ 0 w 87"/>
                  <a:gd name="T25" fmla="*/ 0 h 58"/>
                  <a:gd name="T26" fmla="*/ 0 w 87"/>
                  <a:gd name="T27" fmla="*/ 0 h 58"/>
                  <a:gd name="T28" fmla="*/ 0 w 87"/>
                  <a:gd name="T29" fmla="*/ 0 h 58"/>
                  <a:gd name="T30" fmla="*/ 0 w 87"/>
                  <a:gd name="T31" fmla="*/ 0 h 58"/>
                  <a:gd name="T32" fmla="*/ 0 w 87"/>
                  <a:gd name="T33" fmla="*/ 0 h 58"/>
                  <a:gd name="T34" fmla="*/ 0 w 87"/>
                  <a:gd name="T35" fmla="*/ 0 h 58"/>
                  <a:gd name="T36" fmla="*/ 0 w 87"/>
                  <a:gd name="T37" fmla="*/ 0 h 58"/>
                  <a:gd name="T38" fmla="*/ 0 w 87"/>
                  <a:gd name="T39" fmla="*/ 0 h 58"/>
                  <a:gd name="T40" fmla="*/ 0 w 87"/>
                  <a:gd name="T41" fmla="*/ 0 h 58"/>
                  <a:gd name="T42" fmla="*/ 0 w 87"/>
                  <a:gd name="T43" fmla="*/ 0 h 58"/>
                  <a:gd name="T44" fmla="*/ 0 w 87"/>
                  <a:gd name="T45" fmla="*/ 0 h 58"/>
                  <a:gd name="T46" fmla="*/ 0 w 87"/>
                  <a:gd name="T47" fmla="*/ 0 h 58"/>
                  <a:gd name="T48" fmla="*/ 0 w 87"/>
                  <a:gd name="T49" fmla="*/ 0 h 58"/>
                  <a:gd name="T50" fmla="*/ 0 w 87"/>
                  <a:gd name="T51" fmla="*/ 0 h 58"/>
                  <a:gd name="T52" fmla="*/ 0 w 87"/>
                  <a:gd name="T53" fmla="*/ 0 h 58"/>
                  <a:gd name="T54" fmla="*/ 0 w 87"/>
                  <a:gd name="T55" fmla="*/ 0 h 58"/>
                  <a:gd name="T56" fmla="*/ 0 w 87"/>
                  <a:gd name="T57" fmla="*/ 0 h 58"/>
                  <a:gd name="T58" fmla="*/ 0 w 87"/>
                  <a:gd name="T59" fmla="*/ 0 h 58"/>
                  <a:gd name="T60" fmla="*/ 0 w 87"/>
                  <a:gd name="T61" fmla="*/ 0 h 58"/>
                  <a:gd name="T62" fmla="*/ 0 w 87"/>
                  <a:gd name="T63" fmla="*/ 0 h 58"/>
                  <a:gd name="T64" fmla="*/ 0 w 87"/>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58"/>
                  <a:gd name="T101" fmla="*/ 87 w 87"/>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58">
                    <a:moveTo>
                      <a:pt x="0" y="14"/>
                    </a:moveTo>
                    <a:lnTo>
                      <a:pt x="9" y="16"/>
                    </a:lnTo>
                    <a:lnTo>
                      <a:pt x="19" y="16"/>
                    </a:lnTo>
                    <a:lnTo>
                      <a:pt x="29" y="18"/>
                    </a:lnTo>
                    <a:lnTo>
                      <a:pt x="39" y="20"/>
                    </a:lnTo>
                    <a:lnTo>
                      <a:pt x="49" y="22"/>
                    </a:lnTo>
                    <a:lnTo>
                      <a:pt x="57" y="22"/>
                    </a:lnTo>
                    <a:lnTo>
                      <a:pt x="65" y="24"/>
                    </a:lnTo>
                    <a:lnTo>
                      <a:pt x="71" y="26"/>
                    </a:lnTo>
                    <a:lnTo>
                      <a:pt x="69" y="32"/>
                    </a:lnTo>
                    <a:lnTo>
                      <a:pt x="69" y="40"/>
                    </a:lnTo>
                    <a:lnTo>
                      <a:pt x="67" y="48"/>
                    </a:lnTo>
                    <a:lnTo>
                      <a:pt x="67" y="56"/>
                    </a:lnTo>
                    <a:lnTo>
                      <a:pt x="71" y="56"/>
                    </a:lnTo>
                    <a:lnTo>
                      <a:pt x="73" y="56"/>
                    </a:lnTo>
                    <a:lnTo>
                      <a:pt x="77" y="58"/>
                    </a:lnTo>
                    <a:lnTo>
                      <a:pt x="79" y="58"/>
                    </a:lnTo>
                    <a:lnTo>
                      <a:pt x="81" y="48"/>
                    </a:lnTo>
                    <a:lnTo>
                      <a:pt x="83" y="36"/>
                    </a:lnTo>
                    <a:lnTo>
                      <a:pt x="85" y="24"/>
                    </a:lnTo>
                    <a:lnTo>
                      <a:pt x="87" y="14"/>
                    </a:lnTo>
                    <a:lnTo>
                      <a:pt x="79" y="12"/>
                    </a:lnTo>
                    <a:lnTo>
                      <a:pt x="69" y="10"/>
                    </a:lnTo>
                    <a:lnTo>
                      <a:pt x="57" y="8"/>
                    </a:lnTo>
                    <a:lnTo>
                      <a:pt x="45" y="6"/>
                    </a:lnTo>
                    <a:lnTo>
                      <a:pt x="33" y="6"/>
                    </a:lnTo>
                    <a:lnTo>
                      <a:pt x="21" y="4"/>
                    </a:lnTo>
                    <a:lnTo>
                      <a:pt x="9" y="2"/>
                    </a:lnTo>
                    <a:lnTo>
                      <a:pt x="2" y="0"/>
                    </a:lnTo>
                    <a:lnTo>
                      <a:pt x="2" y="4"/>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19" name="Freeform 344"/>
              <p:cNvSpPr>
                <a:spLocks/>
              </p:cNvSpPr>
              <p:nvPr/>
            </p:nvSpPr>
            <p:spPr bwMode="auto">
              <a:xfrm>
                <a:off x="5171" y="1282"/>
                <a:ext cx="34" cy="23"/>
              </a:xfrm>
              <a:custGeom>
                <a:avLst/>
                <a:gdLst>
                  <a:gd name="T0" fmla="*/ 0 w 86"/>
                  <a:gd name="T1" fmla="*/ 0 h 58"/>
                  <a:gd name="T2" fmla="*/ 0 w 86"/>
                  <a:gd name="T3" fmla="*/ 0 h 58"/>
                  <a:gd name="T4" fmla="*/ 0 w 86"/>
                  <a:gd name="T5" fmla="*/ 0 h 58"/>
                  <a:gd name="T6" fmla="*/ 0 w 86"/>
                  <a:gd name="T7" fmla="*/ 0 h 58"/>
                  <a:gd name="T8" fmla="*/ 0 w 86"/>
                  <a:gd name="T9" fmla="*/ 0 h 58"/>
                  <a:gd name="T10" fmla="*/ 0 w 86"/>
                  <a:gd name="T11" fmla="*/ 0 h 58"/>
                  <a:gd name="T12" fmla="*/ 0 w 86"/>
                  <a:gd name="T13" fmla="*/ 0 h 58"/>
                  <a:gd name="T14" fmla="*/ 0 w 86"/>
                  <a:gd name="T15" fmla="*/ 0 h 58"/>
                  <a:gd name="T16" fmla="*/ 0 w 86"/>
                  <a:gd name="T17" fmla="*/ 0 h 58"/>
                  <a:gd name="T18" fmla="*/ 0 w 86"/>
                  <a:gd name="T19" fmla="*/ 0 h 58"/>
                  <a:gd name="T20" fmla="*/ 0 w 86"/>
                  <a:gd name="T21" fmla="*/ 0 h 58"/>
                  <a:gd name="T22" fmla="*/ 0 w 86"/>
                  <a:gd name="T23" fmla="*/ 0 h 58"/>
                  <a:gd name="T24" fmla="*/ 0 w 86"/>
                  <a:gd name="T25" fmla="*/ 0 h 58"/>
                  <a:gd name="T26" fmla="*/ 0 w 86"/>
                  <a:gd name="T27" fmla="*/ 0 h 58"/>
                  <a:gd name="T28" fmla="*/ 0 w 86"/>
                  <a:gd name="T29" fmla="*/ 0 h 58"/>
                  <a:gd name="T30" fmla="*/ 0 w 86"/>
                  <a:gd name="T31" fmla="*/ 0 h 58"/>
                  <a:gd name="T32" fmla="*/ 0 w 86"/>
                  <a:gd name="T33" fmla="*/ 0 h 58"/>
                  <a:gd name="T34" fmla="*/ 0 w 86"/>
                  <a:gd name="T35" fmla="*/ 0 h 58"/>
                  <a:gd name="T36" fmla="*/ 0 w 86"/>
                  <a:gd name="T37" fmla="*/ 0 h 58"/>
                  <a:gd name="T38" fmla="*/ 0 w 86"/>
                  <a:gd name="T39" fmla="*/ 0 h 58"/>
                  <a:gd name="T40" fmla="*/ 0 w 86"/>
                  <a:gd name="T41" fmla="*/ 0 h 58"/>
                  <a:gd name="T42" fmla="*/ 0 w 86"/>
                  <a:gd name="T43" fmla="*/ 0 h 58"/>
                  <a:gd name="T44" fmla="*/ 0 w 86"/>
                  <a:gd name="T45" fmla="*/ 0 h 58"/>
                  <a:gd name="T46" fmla="*/ 0 w 86"/>
                  <a:gd name="T47" fmla="*/ 0 h 58"/>
                  <a:gd name="T48" fmla="*/ 0 w 86"/>
                  <a:gd name="T49" fmla="*/ 0 h 58"/>
                  <a:gd name="T50" fmla="*/ 0 w 86"/>
                  <a:gd name="T51" fmla="*/ 0 h 58"/>
                  <a:gd name="T52" fmla="*/ 0 w 86"/>
                  <a:gd name="T53" fmla="*/ 0 h 58"/>
                  <a:gd name="T54" fmla="*/ 0 w 86"/>
                  <a:gd name="T55" fmla="*/ 0 h 58"/>
                  <a:gd name="T56" fmla="*/ 0 w 86"/>
                  <a:gd name="T57" fmla="*/ 0 h 58"/>
                  <a:gd name="T58" fmla="*/ 0 w 86"/>
                  <a:gd name="T59" fmla="*/ 0 h 58"/>
                  <a:gd name="T60" fmla="*/ 0 w 86"/>
                  <a:gd name="T61" fmla="*/ 0 h 58"/>
                  <a:gd name="T62" fmla="*/ 0 w 86"/>
                  <a:gd name="T63" fmla="*/ 0 h 58"/>
                  <a:gd name="T64" fmla="*/ 0 w 86"/>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8"/>
                  <a:gd name="T101" fmla="*/ 86 w 86"/>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8">
                    <a:moveTo>
                      <a:pt x="0" y="12"/>
                    </a:moveTo>
                    <a:lnTo>
                      <a:pt x="8" y="14"/>
                    </a:lnTo>
                    <a:lnTo>
                      <a:pt x="18" y="16"/>
                    </a:lnTo>
                    <a:lnTo>
                      <a:pt x="28" y="18"/>
                    </a:lnTo>
                    <a:lnTo>
                      <a:pt x="38" y="18"/>
                    </a:lnTo>
                    <a:lnTo>
                      <a:pt x="48" y="20"/>
                    </a:lnTo>
                    <a:lnTo>
                      <a:pt x="56" y="22"/>
                    </a:lnTo>
                    <a:lnTo>
                      <a:pt x="64" y="24"/>
                    </a:lnTo>
                    <a:lnTo>
                      <a:pt x="70" y="24"/>
                    </a:lnTo>
                    <a:lnTo>
                      <a:pt x="70" y="32"/>
                    </a:lnTo>
                    <a:lnTo>
                      <a:pt x="68" y="38"/>
                    </a:lnTo>
                    <a:lnTo>
                      <a:pt x="68" y="46"/>
                    </a:lnTo>
                    <a:lnTo>
                      <a:pt x="66" y="54"/>
                    </a:lnTo>
                    <a:lnTo>
                      <a:pt x="70" y="56"/>
                    </a:lnTo>
                    <a:lnTo>
                      <a:pt x="74" y="56"/>
                    </a:lnTo>
                    <a:lnTo>
                      <a:pt x="76" y="56"/>
                    </a:lnTo>
                    <a:lnTo>
                      <a:pt x="80" y="58"/>
                    </a:lnTo>
                    <a:lnTo>
                      <a:pt x="82" y="46"/>
                    </a:lnTo>
                    <a:lnTo>
                      <a:pt x="84" y="34"/>
                    </a:lnTo>
                    <a:lnTo>
                      <a:pt x="84" y="24"/>
                    </a:lnTo>
                    <a:lnTo>
                      <a:pt x="86" y="12"/>
                    </a:lnTo>
                    <a:lnTo>
                      <a:pt x="78" y="10"/>
                    </a:lnTo>
                    <a:lnTo>
                      <a:pt x="68" y="10"/>
                    </a:lnTo>
                    <a:lnTo>
                      <a:pt x="56" y="8"/>
                    </a:lnTo>
                    <a:lnTo>
                      <a:pt x="44" y="6"/>
                    </a:lnTo>
                    <a:lnTo>
                      <a:pt x="32" y="4"/>
                    </a:lnTo>
                    <a:lnTo>
                      <a:pt x="20" y="2"/>
                    </a:lnTo>
                    <a:lnTo>
                      <a:pt x="10" y="2"/>
                    </a:lnTo>
                    <a:lnTo>
                      <a:pt x="2" y="0"/>
                    </a:lnTo>
                    <a:lnTo>
                      <a:pt x="2" y="2"/>
                    </a:lnTo>
                    <a:lnTo>
                      <a:pt x="2" y="6"/>
                    </a:lnTo>
                    <a:lnTo>
                      <a:pt x="0" y="8"/>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20" name="Freeform 345"/>
              <p:cNvSpPr>
                <a:spLocks/>
              </p:cNvSpPr>
              <p:nvPr/>
            </p:nvSpPr>
            <p:spPr bwMode="auto">
              <a:xfrm>
                <a:off x="5239" y="1293"/>
                <a:ext cx="35" cy="74"/>
              </a:xfrm>
              <a:custGeom>
                <a:avLst/>
                <a:gdLst>
                  <a:gd name="T0" fmla="*/ 0 w 88"/>
                  <a:gd name="T1" fmla="*/ 0 h 183"/>
                  <a:gd name="T2" fmla="*/ 0 w 88"/>
                  <a:gd name="T3" fmla="*/ 0 h 183"/>
                  <a:gd name="T4" fmla="*/ 0 w 88"/>
                  <a:gd name="T5" fmla="*/ 0 h 183"/>
                  <a:gd name="T6" fmla="*/ 0 w 88"/>
                  <a:gd name="T7" fmla="*/ 0 h 183"/>
                  <a:gd name="T8" fmla="*/ 0 w 88"/>
                  <a:gd name="T9" fmla="*/ 0 h 183"/>
                  <a:gd name="T10" fmla="*/ 0 w 88"/>
                  <a:gd name="T11" fmla="*/ 0 h 183"/>
                  <a:gd name="T12" fmla="*/ 0 w 88"/>
                  <a:gd name="T13" fmla="*/ 0 h 183"/>
                  <a:gd name="T14" fmla="*/ 0 w 88"/>
                  <a:gd name="T15" fmla="*/ 0 h 183"/>
                  <a:gd name="T16" fmla="*/ 0 w 88"/>
                  <a:gd name="T17" fmla="*/ 0 h 183"/>
                  <a:gd name="T18" fmla="*/ 0 w 88"/>
                  <a:gd name="T19" fmla="*/ 0 h 183"/>
                  <a:gd name="T20" fmla="*/ 0 w 88"/>
                  <a:gd name="T21" fmla="*/ 0 h 183"/>
                  <a:gd name="T22" fmla="*/ 0 w 88"/>
                  <a:gd name="T23" fmla="*/ 0 h 183"/>
                  <a:gd name="T24" fmla="*/ 0 w 88"/>
                  <a:gd name="T25" fmla="*/ 0 h 183"/>
                  <a:gd name="T26" fmla="*/ 0 w 88"/>
                  <a:gd name="T27" fmla="*/ 0 h 183"/>
                  <a:gd name="T28" fmla="*/ 0 w 88"/>
                  <a:gd name="T29" fmla="*/ 0 h 183"/>
                  <a:gd name="T30" fmla="*/ 0 w 88"/>
                  <a:gd name="T31" fmla="*/ 0 h 183"/>
                  <a:gd name="T32" fmla="*/ 0 w 88"/>
                  <a:gd name="T33" fmla="*/ 0 h 183"/>
                  <a:gd name="T34" fmla="*/ 0 w 88"/>
                  <a:gd name="T35" fmla="*/ 0 h 183"/>
                  <a:gd name="T36" fmla="*/ 0 w 88"/>
                  <a:gd name="T37" fmla="*/ 0 h 183"/>
                  <a:gd name="T38" fmla="*/ 0 w 88"/>
                  <a:gd name="T39" fmla="*/ 0 h 183"/>
                  <a:gd name="T40" fmla="*/ 0 w 88"/>
                  <a:gd name="T41" fmla="*/ 0 h 183"/>
                  <a:gd name="T42" fmla="*/ 0 w 88"/>
                  <a:gd name="T43" fmla="*/ 0 h 183"/>
                  <a:gd name="T44" fmla="*/ 0 w 88"/>
                  <a:gd name="T45" fmla="*/ 0 h 183"/>
                  <a:gd name="T46" fmla="*/ 0 w 88"/>
                  <a:gd name="T47" fmla="*/ 0 h 183"/>
                  <a:gd name="T48" fmla="*/ 0 w 88"/>
                  <a:gd name="T49" fmla="*/ 0 h 183"/>
                  <a:gd name="T50" fmla="*/ 0 w 88"/>
                  <a:gd name="T51" fmla="*/ 0 h 183"/>
                  <a:gd name="T52" fmla="*/ 0 w 88"/>
                  <a:gd name="T53" fmla="*/ 0 h 183"/>
                  <a:gd name="T54" fmla="*/ 0 w 88"/>
                  <a:gd name="T55" fmla="*/ 0 h 183"/>
                  <a:gd name="T56" fmla="*/ 0 w 88"/>
                  <a:gd name="T57" fmla="*/ 0 h 183"/>
                  <a:gd name="T58" fmla="*/ 0 w 88"/>
                  <a:gd name="T59" fmla="*/ 0 h 183"/>
                  <a:gd name="T60" fmla="*/ 0 w 88"/>
                  <a:gd name="T61" fmla="*/ 0 h 183"/>
                  <a:gd name="T62" fmla="*/ 0 w 88"/>
                  <a:gd name="T63" fmla="*/ 0 h 183"/>
                  <a:gd name="T64" fmla="*/ 0 w 88"/>
                  <a:gd name="T65" fmla="*/ 0 h 1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183"/>
                  <a:gd name="T101" fmla="*/ 88 w 88"/>
                  <a:gd name="T102" fmla="*/ 183 h 1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183">
                    <a:moveTo>
                      <a:pt x="0" y="14"/>
                    </a:moveTo>
                    <a:lnTo>
                      <a:pt x="8" y="16"/>
                    </a:lnTo>
                    <a:lnTo>
                      <a:pt x="18" y="16"/>
                    </a:lnTo>
                    <a:lnTo>
                      <a:pt x="28" y="18"/>
                    </a:lnTo>
                    <a:lnTo>
                      <a:pt x="38" y="20"/>
                    </a:lnTo>
                    <a:lnTo>
                      <a:pt x="48" y="22"/>
                    </a:lnTo>
                    <a:lnTo>
                      <a:pt x="58" y="22"/>
                    </a:lnTo>
                    <a:lnTo>
                      <a:pt x="66" y="24"/>
                    </a:lnTo>
                    <a:lnTo>
                      <a:pt x="72" y="26"/>
                    </a:lnTo>
                    <a:lnTo>
                      <a:pt x="68" y="52"/>
                    </a:lnTo>
                    <a:lnTo>
                      <a:pt x="60" y="95"/>
                    </a:lnTo>
                    <a:lnTo>
                      <a:pt x="52" y="141"/>
                    </a:lnTo>
                    <a:lnTo>
                      <a:pt x="46" y="179"/>
                    </a:lnTo>
                    <a:lnTo>
                      <a:pt x="50" y="181"/>
                    </a:lnTo>
                    <a:lnTo>
                      <a:pt x="54" y="181"/>
                    </a:lnTo>
                    <a:lnTo>
                      <a:pt x="58" y="181"/>
                    </a:lnTo>
                    <a:lnTo>
                      <a:pt x="60" y="183"/>
                    </a:lnTo>
                    <a:lnTo>
                      <a:pt x="66" y="151"/>
                    </a:lnTo>
                    <a:lnTo>
                      <a:pt x="74" y="97"/>
                    </a:lnTo>
                    <a:lnTo>
                      <a:pt x="82" y="46"/>
                    </a:lnTo>
                    <a:lnTo>
                      <a:pt x="88" y="14"/>
                    </a:lnTo>
                    <a:lnTo>
                      <a:pt x="80" y="12"/>
                    </a:lnTo>
                    <a:lnTo>
                      <a:pt x="70" y="10"/>
                    </a:lnTo>
                    <a:lnTo>
                      <a:pt x="58" y="8"/>
                    </a:lnTo>
                    <a:lnTo>
                      <a:pt x="46" y="6"/>
                    </a:lnTo>
                    <a:lnTo>
                      <a:pt x="32" y="4"/>
                    </a:lnTo>
                    <a:lnTo>
                      <a:pt x="20" y="2"/>
                    </a:lnTo>
                    <a:lnTo>
                      <a:pt x="10" y="2"/>
                    </a:lnTo>
                    <a:lnTo>
                      <a:pt x="2" y="0"/>
                    </a:lnTo>
                    <a:lnTo>
                      <a:pt x="2" y="2"/>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21" name="Freeform 346"/>
              <p:cNvSpPr>
                <a:spLocks/>
              </p:cNvSpPr>
              <p:nvPr/>
            </p:nvSpPr>
            <p:spPr bwMode="auto">
              <a:xfrm>
                <a:off x="5094" y="1322"/>
                <a:ext cx="36" cy="23"/>
              </a:xfrm>
              <a:custGeom>
                <a:avLst/>
                <a:gdLst>
                  <a:gd name="T0" fmla="*/ 0 w 87"/>
                  <a:gd name="T1" fmla="*/ 0 h 57"/>
                  <a:gd name="T2" fmla="*/ 0 w 87"/>
                  <a:gd name="T3" fmla="*/ 0 h 57"/>
                  <a:gd name="T4" fmla="*/ 0 w 87"/>
                  <a:gd name="T5" fmla="*/ 0 h 57"/>
                  <a:gd name="T6" fmla="*/ 0 w 87"/>
                  <a:gd name="T7" fmla="*/ 0 h 57"/>
                  <a:gd name="T8" fmla="*/ 0 w 87"/>
                  <a:gd name="T9" fmla="*/ 0 h 57"/>
                  <a:gd name="T10" fmla="*/ 0 w 87"/>
                  <a:gd name="T11" fmla="*/ 0 h 57"/>
                  <a:gd name="T12" fmla="*/ 0 w 87"/>
                  <a:gd name="T13" fmla="*/ 0 h 57"/>
                  <a:gd name="T14" fmla="*/ 0 w 87"/>
                  <a:gd name="T15" fmla="*/ 0 h 57"/>
                  <a:gd name="T16" fmla="*/ 0 w 87"/>
                  <a:gd name="T17" fmla="*/ 0 h 57"/>
                  <a:gd name="T18" fmla="*/ 0 w 87"/>
                  <a:gd name="T19" fmla="*/ 0 h 57"/>
                  <a:gd name="T20" fmla="*/ 0 w 87"/>
                  <a:gd name="T21" fmla="*/ 0 h 57"/>
                  <a:gd name="T22" fmla="*/ 0 w 87"/>
                  <a:gd name="T23" fmla="*/ 0 h 57"/>
                  <a:gd name="T24" fmla="*/ 0 w 87"/>
                  <a:gd name="T25" fmla="*/ 0 h 57"/>
                  <a:gd name="T26" fmla="*/ 0 w 87"/>
                  <a:gd name="T27" fmla="*/ 0 h 57"/>
                  <a:gd name="T28" fmla="*/ 0 w 87"/>
                  <a:gd name="T29" fmla="*/ 0 h 57"/>
                  <a:gd name="T30" fmla="*/ 0 w 87"/>
                  <a:gd name="T31" fmla="*/ 0 h 57"/>
                  <a:gd name="T32" fmla="*/ 0 w 87"/>
                  <a:gd name="T33" fmla="*/ 0 h 57"/>
                  <a:gd name="T34" fmla="*/ 0 w 87"/>
                  <a:gd name="T35" fmla="*/ 0 h 57"/>
                  <a:gd name="T36" fmla="*/ 0 w 87"/>
                  <a:gd name="T37" fmla="*/ 0 h 57"/>
                  <a:gd name="T38" fmla="*/ 0 w 87"/>
                  <a:gd name="T39" fmla="*/ 0 h 57"/>
                  <a:gd name="T40" fmla="*/ 0 w 87"/>
                  <a:gd name="T41" fmla="*/ 0 h 57"/>
                  <a:gd name="T42" fmla="*/ 0 w 87"/>
                  <a:gd name="T43" fmla="*/ 0 h 57"/>
                  <a:gd name="T44" fmla="*/ 0 w 87"/>
                  <a:gd name="T45" fmla="*/ 0 h 57"/>
                  <a:gd name="T46" fmla="*/ 0 w 87"/>
                  <a:gd name="T47" fmla="*/ 0 h 57"/>
                  <a:gd name="T48" fmla="*/ 0 w 87"/>
                  <a:gd name="T49" fmla="*/ 0 h 57"/>
                  <a:gd name="T50" fmla="*/ 0 w 87"/>
                  <a:gd name="T51" fmla="*/ 0 h 57"/>
                  <a:gd name="T52" fmla="*/ 0 w 87"/>
                  <a:gd name="T53" fmla="*/ 0 h 57"/>
                  <a:gd name="T54" fmla="*/ 0 w 87"/>
                  <a:gd name="T55" fmla="*/ 0 h 57"/>
                  <a:gd name="T56" fmla="*/ 0 w 87"/>
                  <a:gd name="T57" fmla="*/ 0 h 57"/>
                  <a:gd name="T58" fmla="*/ 0 w 87"/>
                  <a:gd name="T59" fmla="*/ 0 h 57"/>
                  <a:gd name="T60" fmla="*/ 0 w 87"/>
                  <a:gd name="T61" fmla="*/ 0 h 57"/>
                  <a:gd name="T62" fmla="*/ 0 w 87"/>
                  <a:gd name="T63" fmla="*/ 0 h 57"/>
                  <a:gd name="T64" fmla="*/ 0 w 87"/>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57"/>
                  <a:gd name="T101" fmla="*/ 87 w 87"/>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57">
                    <a:moveTo>
                      <a:pt x="0" y="14"/>
                    </a:moveTo>
                    <a:lnTo>
                      <a:pt x="8" y="16"/>
                    </a:lnTo>
                    <a:lnTo>
                      <a:pt x="18" y="17"/>
                    </a:lnTo>
                    <a:lnTo>
                      <a:pt x="27" y="19"/>
                    </a:lnTo>
                    <a:lnTo>
                      <a:pt x="39" y="19"/>
                    </a:lnTo>
                    <a:lnTo>
                      <a:pt x="47" y="21"/>
                    </a:lnTo>
                    <a:lnTo>
                      <a:pt x="57" y="23"/>
                    </a:lnTo>
                    <a:lnTo>
                      <a:pt x="65" y="25"/>
                    </a:lnTo>
                    <a:lnTo>
                      <a:pt x="71" y="25"/>
                    </a:lnTo>
                    <a:lnTo>
                      <a:pt x="69" y="33"/>
                    </a:lnTo>
                    <a:lnTo>
                      <a:pt x="69" y="39"/>
                    </a:lnTo>
                    <a:lnTo>
                      <a:pt x="67" y="47"/>
                    </a:lnTo>
                    <a:lnTo>
                      <a:pt x="65" y="55"/>
                    </a:lnTo>
                    <a:lnTo>
                      <a:pt x="69" y="57"/>
                    </a:lnTo>
                    <a:lnTo>
                      <a:pt x="73" y="57"/>
                    </a:lnTo>
                    <a:lnTo>
                      <a:pt x="77" y="57"/>
                    </a:lnTo>
                    <a:lnTo>
                      <a:pt x="79" y="57"/>
                    </a:lnTo>
                    <a:lnTo>
                      <a:pt x="81" y="47"/>
                    </a:lnTo>
                    <a:lnTo>
                      <a:pt x="83" y="35"/>
                    </a:lnTo>
                    <a:lnTo>
                      <a:pt x="85" y="23"/>
                    </a:lnTo>
                    <a:lnTo>
                      <a:pt x="87" y="14"/>
                    </a:lnTo>
                    <a:lnTo>
                      <a:pt x="79" y="12"/>
                    </a:lnTo>
                    <a:lnTo>
                      <a:pt x="69" y="12"/>
                    </a:lnTo>
                    <a:lnTo>
                      <a:pt x="57" y="10"/>
                    </a:lnTo>
                    <a:lnTo>
                      <a:pt x="45" y="8"/>
                    </a:lnTo>
                    <a:lnTo>
                      <a:pt x="31" y="6"/>
                    </a:lnTo>
                    <a:lnTo>
                      <a:pt x="20" y="4"/>
                    </a:lnTo>
                    <a:lnTo>
                      <a:pt x="10" y="2"/>
                    </a:lnTo>
                    <a:lnTo>
                      <a:pt x="2" y="0"/>
                    </a:lnTo>
                    <a:lnTo>
                      <a:pt x="2" y="4"/>
                    </a:lnTo>
                    <a:lnTo>
                      <a:pt x="2" y="6"/>
                    </a:lnTo>
                    <a:lnTo>
                      <a:pt x="2"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22" name="Freeform 347"/>
              <p:cNvSpPr>
                <a:spLocks/>
              </p:cNvSpPr>
              <p:nvPr/>
            </p:nvSpPr>
            <p:spPr bwMode="auto">
              <a:xfrm>
                <a:off x="5163" y="1333"/>
                <a:ext cx="35" cy="23"/>
              </a:xfrm>
              <a:custGeom>
                <a:avLst/>
                <a:gdLst>
                  <a:gd name="T0" fmla="*/ 0 w 85"/>
                  <a:gd name="T1" fmla="*/ 0 h 58"/>
                  <a:gd name="T2" fmla="*/ 0 w 85"/>
                  <a:gd name="T3" fmla="*/ 0 h 58"/>
                  <a:gd name="T4" fmla="*/ 0 w 85"/>
                  <a:gd name="T5" fmla="*/ 0 h 58"/>
                  <a:gd name="T6" fmla="*/ 0 w 85"/>
                  <a:gd name="T7" fmla="*/ 0 h 58"/>
                  <a:gd name="T8" fmla="*/ 0 w 85"/>
                  <a:gd name="T9" fmla="*/ 0 h 58"/>
                  <a:gd name="T10" fmla="*/ 0 w 85"/>
                  <a:gd name="T11" fmla="*/ 0 h 58"/>
                  <a:gd name="T12" fmla="*/ 0 w 85"/>
                  <a:gd name="T13" fmla="*/ 0 h 58"/>
                  <a:gd name="T14" fmla="*/ 0 w 85"/>
                  <a:gd name="T15" fmla="*/ 0 h 58"/>
                  <a:gd name="T16" fmla="*/ 0 w 85"/>
                  <a:gd name="T17" fmla="*/ 0 h 58"/>
                  <a:gd name="T18" fmla="*/ 0 w 85"/>
                  <a:gd name="T19" fmla="*/ 0 h 58"/>
                  <a:gd name="T20" fmla="*/ 0 w 85"/>
                  <a:gd name="T21" fmla="*/ 0 h 58"/>
                  <a:gd name="T22" fmla="*/ 0 w 85"/>
                  <a:gd name="T23" fmla="*/ 0 h 58"/>
                  <a:gd name="T24" fmla="*/ 0 w 85"/>
                  <a:gd name="T25" fmla="*/ 0 h 58"/>
                  <a:gd name="T26" fmla="*/ 0 w 85"/>
                  <a:gd name="T27" fmla="*/ 0 h 58"/>
                  <a:gd name="T28" fmla="*/ 0 w 85"/>
                  <a:gd name="T29" fmla="*/ 0 h 58"/>
                  <a:gd name="T30" fmla="*/ 0 w 85"/>
                  <a:gd name="T31" fmla="*/ 0 h 58"/>
                  <a:gd name="T32" fmla="*/ 0 w 85"/>
                  <a:gd name="T33" fmla="*/ 0 h 58"/>
                  <a:gd name="T34" fmla="*/ 0 w 85"/>
                  <a:gd name="T35" fmla="*/ 0 h 58"/>
                  <a:gd name="T36" fmla="*/ 0 w 85"/>
                  <a:gd name="T37" fmla="*/ 0 h 58"/>
                  <a:gd name="T38" fmla="*/ 0 w 85"/>
                  <a:gd name="T39" fmla="*/ 0 h 58"/>
                  <a:gd name="T40" fmla="*/ 0 w 85"/>
                  <a:gd name="T41" fmla="*/ 0 h 58"/>
                  <a:gd name="T42" fmla="*/ 0 w 85"/>
                  <a:gd name="T43" fmla="*/ 0 h 58"/>
                  <a:gd name="T44" fmla="*/ 0 w 85"/>
                  <a:gd name="T45" fmla="*/ 0 h 58"/>
                  <a:gd name="T46" fmla="*/ 0 w 85"/>
                  <a:gd name="T47" fmla="*/ 0 h 58"/>
                  <a:gd name="T48" fmla="*/ 0 w 85"/>
                  <a:gd name="T49" fmla="*/ 0 h 58"/>
                  <a:gd name="T50" fmla="*/ 0 w 85"/>
                  <a:gd name="T51" fmla="*/ 0 h 58"/>
                  <a:gd name="T52" fmla="*/ 0 w 85"/>
                  <a:gd name="T53" fmla="*/ 0 h 58"/>
                  <a:gd name="T54" fmla="*/ 0 w 85"/>
                  <a:gd name="T55" fmla="*/ 0 h 58"/>
                  <a:gd name="T56" fmla="*/ 0 w 85"/>
                  <a:gd name="T57" fmla="*/ 0 h 58"/>
                  <a:gd name="T58" fmla="*/ 0 w 85"/>
                  <a:gd name="T59" fmla="*/ 0 h 58"/>
                  <a:gd name="T60" fmla="*/ 0 w 85"/>
                  <a:gd name="T61" fmla="*/ 0 h 58"/>
                  <a:gd name="T62" fmla="*/ 0 w 85"/>
                  <a:gd name="T63" fmla="*/ 0 h 58"/>
                  <a:gd name="T64" fmla="*/ 0 w 85"/>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58"/>
                  <a:gd name="T101" fmla="*/ 85 w 85"/>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58">
                    <a:moveTo>
                      <a:pt x="0" y="14"/>
                    </a:moveTo>
                    <a:lnTo>
                      <a:pt x="8" y="14"/>
                    </a:lnTo>
                    <a:lnTo>
                      <a:pt x="17" y="16"/>
                    </a:lnTo>
                    <a:lnTo>
                      <a:pt x="27" y="18"/>
                    </a:lnTo>
                    <a:lnTo>
                      <a:pt x="37" y="18"/>
                    </a:lnTo>
                    <a:lnTo>
                      <a:pt x="47" y="20"/>
                    </a:lnTo>
                    <a:lnTo>
                      <a:pt x="55" y="22"/>
                    </a:lnTo>
                    <a:lnTo>
                      <a:pt x="63" y="24"/>
                    </a:lnTo>
                    <a:lnTo>
                      <a:pt x="69" y="24"/>
                    </a:lnTo>
                    <a:lnTo>
                      <a:pt x="69" y="32"/>
                    </a:lnTo>
                    <a:lnTo>
                      <a:pt x="67" y="40"/>
                    </a:lnTo>
                    <a:lnTo>
                      <a:pt x="67" y="48"/>
                    </a:lnTo>
                    <a:lnTo>
                      <a:pt x="65" y="56"/>
                    </a:lnTo>
                    <a:lnTo>
                      <a:pt x="69" y="56"/>
                    </a:lnTo>
                    <a:lnTo>
                      <a:pt x="73" y="56"/>
                    </a:lnTo>
                    <a:lnTo>
                      <a:pt x="75" y="56"/>
                    </a:lnTo>
                    <a:lnTo>
                      <a:pt x="79" y="58"/>
                    </a:lnTo>
                    <a:lnTo>
                      <a:pt x="81" y="46"/>
                    </a:lnTo>
                    <a:lnTo>
                      <a:pt x="83" y="34"/>
                    </a:lnTo>
                    <a:lnTo>
                      <a:pt x="83" y="24"/>
                    </a:lnTo>
                    <a:lnTo>
                      <a:pt x="85" y="12"/>
                    </a:lnTo>
                    <a:lnTo>
                      <a:pt x="77" y="10"/>
                    </a:lnTo>
                    <a:lnTo>
                      <a:pt x="67" y="10"/>
                    </a:lnTo>
                    <a:lnTo>
                      <a:pt x="55" y="8"/>
                    </a:lnTo>
                    <a:lnTo>
                      <a:pt x="43" y="6"/>
                    </a:lnTo>
                    <a:lnTo>
                      <a:pt x="31" y="4"/>
                    </a:lnTo>
                    <a:lnTo>
                      <a:pt x="19" y="2"/>
                    </a:lnTo>
                    <a:lnTo>
                      <a:pt x="10" y="2"/>
                    </a:lnTo>
                    <a:lnTo>
                      <a:pt x="2" y="0"/>
                    </a:lnTo>
                    <a:lnTo>
                      <a:pt x="0" y="4"/>
                    </a:lnTo>
                    <a:lnTo>
                      <a:pt x="0"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23" name="Freeform 348"/>
              <p:cNvSpPr>
                <a:spLocks/>
              </p:cNvSpPr>
              <p:nvPr/>
            </p:nvSpPr>
            <p:spPr bwMode="auto">
              <a:xfrm>
                <a:off x="5331" y="1151"/>
                <a:ext cx="35" cy="23"/>
              </a:xfrm>
              <a:custGeom>
                <a:avLst/>
                <a:gdLst>
                  <a:gd name="T0" fmla="*/ 0 w 85"/>
                  <a:gd name="T1" fmla="*/ 0 h 57"/>
                  <a:gd name="T2" fmla="*/ 0 w 85"/>
                  <a:gd name="T3" fmla="*/ 0 h 57"/>
                  <a:gd name="T4" fmla="*/ 0 w 85"/>
                  <a:gd name="T5" fmla="*/ 0 h 57"/>
                  <a:gd name="T6" fmla="*/ 0 w 85"/>
                  <a:gd name="T7" fmla="*/ 0 h 57"/>
                  <a:gd name="T8" fmla="*/ 0 w 85"/>
                  <a:gd name="T9" fmla="*/ 0 h 57"/>
                  <a:gd name="T10" fmla="*/ 0 w 85"/>
                  <a:gd name="T11" fmla="*/ 0 h 57"/>
                  <a:gd name="T12" fmla="*/ 0 w 85"/>
                  <a:gd name="T13" fmla="*/ 0 h 57"/>
                  <a:gd name="T14" fmla="*/ 0 w 85"/>
                  <a:gd name="T15" fmla="*/ 0 h 57"/>
                  <a:gd name="T16" fmla="*/ 0 w 85"/>
                  <a:gd name="T17" fmla="*/ 0 h 57"/>
                  <a:gd name="T18" fmla="*/ 0 w 85"/>
                  <a:gd name="T19" fmla="*/ 0 h 57"/>
                  <a:gd name="T20" fmla="*/ 0 w 85"/>
                  <a:gd name="T21" fmla="*/ 0 h 57"/>
                  <a:gd name="T22" fmla="*/ 0 w 85"/>
                  <a:gd name="T23" fmla="*/ 0 h 57"/>
                  <a:gd name="T24" fmla="*/ 0 w 85"/>
                  <a:gd name="T25" fmla="*/ 0 h 57"/>
                  <a:gd name="T26" fmla="*/ 0 w 85"/>
                  <a:gd name="T27" fmla="*/ 0 h 57"/>
                  <a:gd name="T28" fmla="*/ 0 w 85"/>
                  <a:gd name="T29" fmla="*/ 0 h 57"/>
                  <a:gd name="T30" fmla="*/ 0 w 85"/>
                  <a:gd name="T31" fmla="*/ 0 h 57"/>
                  <a:gd name="T32" fmla="*/ 0 w 85"/>
                  <a:gd name="T33" fmla="*/ 0 h 57"/>
                  <a:gd name="T34" fmla="*/ 0 w 85"/>
                  <a:gd name="T35" fmla="*/ 0 h 57"/>
                  <a:gd name="T36" fmla="*/ 0 w 85"/>
                  <a:gd name="T37" fmla="*/ 0 h 57"/>
                  <a:gd name="T38" fmla="*/ 0 w 85"/>
                  <a:gd name="T39" fmla="*/ 0 h 57"/>
                  <a:gd name="T40" fmla="*/ 0 w 85"/>
                  <a:gd name="T41" fmla="*/ 0 h 57"/>
                  <a:gd name="T42" fmla="*/ 0 w 85"/>
                  <a:gd name="T43" fmla="*/ 0 h 57"/>
                  <a:gd name="T44" fmla="*/ 0 w 85"/>
                  <a:gd name="T45" fmla="*/ 0 h 57"/>
                  <a:gd name="T46" fmla="*/ 0 w 85"/>
                  <a:gd name="T47" fmla="*/ 0 h 57"/>
                  <a:gd name="T48" fmla="*/ 0 w 85"/>
                  <a:gd name="T49" fmla="*/ 0 h 57"/>
                  <a:gd name="T50" fmla="*/ 0 w 85"/>
                  <a:gd name="T51" fmla="*/ 0 h 57"/>
                  <a:gd name="T52" fmla="*/ 0 w 85"/>
                  <a:gd name="T53" fmla="*/ 0 h 57"/>
                  <a:gd name="T54" fmla="*/ 0 w 85"/>
                  <a:gd name="T55" fmla="*/ 0 h 57"/>
                  <a:gd name="T56" fmla="*/ 0 w 85"/>
                  <a:gd name="T57" fmla="*/ 0 h 57"/>
                  <a:gd name="T58" fmla="*/ 0 w 85"/>
                  <a:gd name="T59" fmla="*/ 0 h 57"/>
                  <a:gd name="T60" fmla="*/ 0 w 85"/>
                  <a:gd name="T61" fmla="*/ 0 h 57"/>
                  <a:gd name="T62" fmla="*/ 0 w 85"/>
                  <a:gd name="T63" fmla="*/ 0 h 57"/>
                  <a:gd name="T64" fmla="*/ 0 w 85"/>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57"/>
                  <a:gd name="T101" fmla="*/ 85 w 85"/>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57">
                    <a:moveTo>
                      <a:pt x="2" y="0"/>
                    </a:moveTo>
                    <a:lnTo>
                      <a:pt x="0" y="4"/>
                    </a:lnTo>
                    <a:lnTo>
                      <a:pt x="0" y="6"/>
                    </a:lnTo>
                    <a:lnTo>
                      <a:pt x="0" y="10"/>
                    </a:lnTo>
                    <a:lnTo>
                      <a:pt x="0" y="14"/>
                    </a:lnTo>
                    <a:lnTo>
                      <a:pt x="8" y="16"/>
                    </a:lnTo>
                    <a:lnTo>
                      <a:pt x="18" y="16"/>
                    </a:lnTo>
                    <a:lnTo>
                      <a:pt x="28" y="18"/>
                    </a:lnTo>
                    <a:lnTo>
                      <a:pt x="38" y="20"/>
                    </a:lnTo>
                    <a:lnTo>
                      <a:pt x="48" y="22"/>
                    </a:lnTo>
                    <a:lnTo>
                      <a:pt x="56" y="22"/>
                    </a:lnTo>
                    <a:lnTo>
                      <a:pt x="64" y="24"/>
                    </a:lnTo>
                    <a:lnTo>
                      <a:pt x="69" y="24"/>
                    </a:lnTo>
                    <a:lnTo>
                      <a:pt x="69" y="32"/>
                    </a:lnTo>
                    <a:lnTo>
                      <a:pt x="67" y="40"/>
                    </a:lnTo>
                    <a:lnTo>
                      <a:pt x="67" y="48"/>
                    </a:lnTo>
                    <a:lnTo>
                      <a:pt x="66" y="55"/>
                    </a:lnTo>
                    <a:lnTo>
                      <a:pt x="69" y="55"/>
                    </a:lnTo>
                    <a:lnTo>
                      <a:pt x="73" y="55"/>
                    </a:lnTo>
                    <a:lnTo>
                      <a:pt x="75" y="57"/>
                    </a:lnTo>
                    <a:lnTo>
                      <a:pt x="79" y="57"/>
                    </a:lnTo>
                    <a:lnTo>
                      <a:pt x="81" y="48"/>
                    </a:lnTo>
                    <a:lnTo>
                      <a:pt x="83" y="36"/>
                    </a:lnTo>
                    <a:lnTo>
                      <a:pt x="83" y="24"/>
                    </a:lnTo>
                    <a:lnTo>
                      <a:pt x="85" y="14"/>
                    </a:lnTo>
                    <a:lnTo>
                      <a:pt x="77" y="12"/>
                    </a:lnTo>
                    <a:lnTo>
                      <a:pt x="67" y="10"/>
                    </a:lnTo>
                    <a:lnTo>
                      <a:pt x="56" y="8"/>
                    </a:lnTo>
                    <a:lnTo>
                      <a:pt x="44" y="6"/>
                    </a:lnTo>
                    <a:lnTo>
                      <a:pt x="32" y="4"/>
                    </a:lnTo>
                    <a:lnTo>
                      <a:pt x="20" y="2"/>
                    </a:lnTo>
                    <a:lnTo>
                      <a:pt x="10" y="2"/>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24" name="Freeform 349"/>
              <p:cNvSpPr>
                <a:spLocks/>
              </p:cNvSpPr>
              <p:nvPr/>
            </p:nvSpPr>
            <p:spPr bwMode="auto">
              <a:xfrm>
                <a:off x="5324" y="1202"/>
                <a:ext cx="34" cy="23"/>
              </a:xfrm>
              <a:custGeom>
                <a:avLst/>
                <a:gdLst>
                  <a:gd name="T0" fmla="*/ 0 w 86"/>
                  <a:gd name="T1" fmla="*/ 0 h 58"/>
                  <a:gd name="T2" fmla="*/ 0 w 86"/>
                  <a:gd name="T3" fmla="*/ 0 h 58"/>
                  <a:gd name="T4" fmla="*/ 0 w 86"/>
                  <a:gd name="T5" fmla="*/ 0 h 58"/>
                  <a:gd name="T6" fmla="*/ 0 w 86"/>
                  <a:gd name="T7" fmla="*/ 0 h 58"/>
                  <a:gd name="T8" fmla="*/ 0 w 86"/>
                  <a:gd name="T9" fmla="*/ 0 h 58"/>
                  <a:gd name="T10" fmla="*/ 0 w 86"/>
                  <a:gd name="T11" fmla="*/ 0 h 58"/>
                  <a:gd name="T12" fmla="*/ 0 w 86"/>
                  <a:gd name="T13" fmla="*/ 0 h 58"/>
                  <a:gd name="T14" fmla="*/ 0 w 86"/>
                  <a:gd name="T15" fmla="*/ 0 h 58"/>
                  <a:gd name="T16" fmla="*/ 0 w 86"/>
                  <a:gd name="T17" fmla="*/ 0 h 58"/>
                  <a:gd name="T18" fmla="*/ 0 w 86"/>
                  <a:gd name="T19" fmla="*/ 0 h 58"/>
                  <a:gd name="T20" fmla="*/ 0 w 86"/>
                  <a:gd name="T21" fmla="*/ 0 h 58"/>
                  <a:gd name="T22" fmla="*/ 0 w 86"/>
                  <a:gd name="T23" fmla="*/ 0 h 58"/>
                  <a:gd name="T24" fmla="*/ 0 w 86"/>
                  <a:gd name="T25" fmla="*/ 0 h 58"/>
                  <a:gd name="T26" fmla="*/ 0 w 86"/>
                  <a:gd name="T27" fmla="*/ 0 h 58"/>
                  <a:gd name="T28" fmla="*/ 0 w 86"/>
                  <a:gd name="T29" fmla="*/ 0 h 58"/>
                  <a:gd name="T30" fmla="*/ 0 w 86"/>
                  <a:gd name="T31" fmla="*/ 0 h 58"/>
                  <a:gd name="T32" fmla="*/ 0 w 86"/>
                  <a:gd name="T33" fmla="*/ 0 h 58"/>
                  <a:gd name="T34" fmla="*/ 0 w 86"/>
                  <a:gd name="T35" fmla="*/ 0 h 58"/>
                  <a:gd name="T36" fmla="*/ 0 w 86"/>
                  <a:gd name="T37" fmla="*/ 0 h 58"/>
                  <a:gd name="T38" fmla="*/ 0 w 86"/>
                  <a:gd name="T39" fmla="*/ 0 h 58"/>
                  <a:gd name="T40" fmla="*/ 0 w 86"/>
                  <a:gd name="T41" fmla="*/ 0 h 58"/>
                  <a:gd name="T42" fmla="*/ 0 w 86"/>
                  <a:gd name="T43" fmla="*/ 0 h 58"/>
                  <a:gd name="T44" fmla="*/ 0 w 86"/>
                  <a:gd name="T45" fmla="*/ 0 h 58"/>
                  <a:gd name="T46" fmla="*/ 0 w 86"/>
                  <a:gd name="T47" fmla="*/ 0 h 58"/>
                  <a:gd name="T48" fmla="*/ 0 w 86"/>
                  <a:gd name="T49" fmla="*/ 0 h 58"/>
                  <a:gd name="T50" fmla="*/ 0 w 86"/>
                  <a:gd name="T51" fmla="*/ 0 h 58"/>
                  <a:gd name="T52" fmla="*/ 0 w 86"/>
                  <a:gd name="T53" fmla="*/ 0 h 58"/>
                  <a:gd name="T54" fmla="*/ 0 w 86"/>
                  <a:gd name="T55" fmla="*/ 0 h 58"/>
                  <a:gd name="T56" fmla="*/ 0 w 86"/>
                  <a:gd name="T57" fmla="*/ 0 h 58"/>
                  <a:gd name="T58" fmla="*/ 0 w 86"/>
                  <a:gd name="T59" fmla="*/ 0 h 58"/>
                  <a:gd name="T60" fmla="*/ 0 w 86"/>
                  <a:gd name="T61" fmla="*/ 0 h 58"/>
                  <a:gd name="T62" fmla="*/ 0 w 86"/>
                  <a:gd name="T63" fmla="*/ 0 h 58"/>
                  <a:gd name="T64" fmla="*/ 0 w 86"/>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8"/>
                  <a:gd name="T101" fmla="*/ 86 w 86"/>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8">
                    <a:moveTo>
                      <a:pt x="0" y="14"/>
                    </a:moveTo>
                    <a:lnTo>
                      <a:pt x="8" y="16"/>
                    </a:lnTo>
                    <a:lnTo>
                      <a:pt x="18" y="16"/>
                    </a:lnTo>
                    <a:lnTo>
                      <a:pt x="28" y="18"/>
                    </a:lnTo>
                    <a:lnTo>
                      <a:pt x="38" y="20"/>
                    </a:lnTo>
                    <a:lnTo>
                      <a:pt x="48" y="22"/>
                    </a:lnTo>
                    <a:lnTo>
                      <a:pt x="56" y="22"/>
                    </a:lnTo>
                    <a:lnTo>
                      <a:pt x="64" y="24"/>
                    </a:lnTo>
                    <a:lnTo>
                      <a:pt x="70" y="26"/>
                    </a:lnTo>
                    <a:lnTo>
                      <a:pt x="70" y="32"/>
                    </a:lnTo>
                    <a:lnTo>
                      <a:pt x="68" y="40"/>
                    </a:lnTo>
                    <a:lnTo>
                      <a:pt x="68" y="48"/>
                    </a:lnTo>
                    <a:lnTo>
                      <a:pt x="66" y="56"/>
                    </a:lnTo>
                    <a:lnTo>
                      <a:pt x="70" y="56"/>
                    </a:lnTo>
                    <a:lnTo>
                      <a:pt x="74" y="56"/>
                    </a:lnTo>
                    <a:lnTo>
                      <a:pt x="76" y="58"/>
                    </a:lnTo>
                    <a:lnTo>
                      <a:pt x="80" y="58"/>
                    </a:lnTo>
                    <a:lnTo>
                      <a:pt x="82" y="48"/>
                    </a:lnTo>
                    <a:lnTo>
                      <a:pt x="84" y="36"/>
                    </a:lnTo>
                    <a:lnTo>
                      <a:pt x="84" y="24"/>
                    </a:lnTo>
                    <a:lnTo>
                      <a:pt x="86" y="14"/>
                    </a:lnTo>
                    <a:lnTo>
                      <a:pt x="78" y="12"/>
                    </a:lnTo>
                    <a:lnTo>
                      <a:pt x="68" y="10"/>
                    </a:lnTo>
                    <a:lnTo>
                      <a:pt x="56" y="8"/>
                    </a:lnTo>
                    <a:lnTo>
                      <a:pt x="44" y="6"/>
                    </a:lnTo>
                    <a:lnTo>
                      <a:pt x="32" y="6"/>
                    </a:lnTo>
                    <a:lnTo>
                      <a:pt x="20" y="4"/>
                    </a:lnTo>
                    <a:lnTo>
                      <a:pt x="10" y="2"/>
                    </a:lnTo>
                    <a:lnTo>
                      <a:pt x="2" y="0"/>
                    </a:lnTo>
                    <a:lnTo>
                      <a:pt x="0" y="4"/>
                    </a:lnTo>
                    <a:lnTo>
                      <a:pt x="0"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25" name="Freeform 350"/>
              <p:cNvSpPr>
                <a:spLocks/>
              </p:cNvSpPr>
              <p:nvPr/>
            </p:nvSpPr>
            <p:spPr bwMode="auto">
              <a:xfrm>
                <a:off x="5315" y="1252"/>
                <a:ext cx="35" cy="24"/>
              </a:xfrm>
              <a:custGeom>
                <a:avLst/>
                <a:gdLst>
                  <a:gd name="T0" fmla="*/ 0 w 86"/>
                  <a:gd name="T1" fmla="*/ 0 h 58"/>
                  <a:gd name="T2" fmla="*/ 0 w 86"/>
                  <a:gd name="T3" fmla="*/ 0 h 58"/>
                  <a:gd name="T4" fmla="*/ 0 w 86"/>
                  <a:gd name="T5" fmla="*/ 0 h 58"/>
                  <a:gd name="T6" fmla="*/ 0 w 86"/>
                  <a:gd name="T7" fmla="*/ 0 h 58"/>
                  <a:gd name="T8" fmla="*/ 0 w 86"/>
                  <a:gd name="T9" fmla="*/ 0 h 58"/>
                  <a:gd name="T10" fmla="*/ 0 w 86"/>
                  <a:gd name="T11" fmla="*/ 0 h 58"/>
                  <a:gd name="T12" fmla="*/ 0 w 86"/>
                  <a:gd name="T13" fmla="*/ 0 h 58"/>
                  <a:gd name="T14" fmla="*/ 0 w 86"/>
                  <a:gd name="T15" fmla="*/ 0 h 58"/>
                  <a:gd name="T16" fmla="*/ 0 w 86"/>
                  <a:gd name="T17" fmla="*/ 0 h 58"/>
                  <a:gd name="T18" fmla="*/ 0 w 86"/>
                  <a:gd name="T19" fmla="*/ 0 h 58"/>
                  <a:gd name="T20" fmla="*/ 0 w 86"/>
                  <a:gd name="T21" fmla="*/ 0 h 58"/>
                  <a:gd name="T22" fmla="*/ 0 w 86"/>
                  <a:gd name="T23" fmla="*/ 0 h 58"/>
                  <a:gd name="T24" fmla="*/ 0 w 86"/>
                  <a:gd name="T25" fmla="*/ 0 h 58"/>
                  <a:gd name="T26" fmla="*/ 0 w 86"/>
                  <a:gd name="T27" fmla="*/ 0 h 58"/>
                  <a:gd name="T28" fmla="*/ 0 w 86"/>
                  <a:gd name="T29" fmla="*/ 0 h 58"/>
                  <a:gd name="T30" fmla="*/ 0 w 86"/>
                  <a:gd name="T31" fmla="*/ 0 h 58"/>
                  <a:gd name="T32" fmla="*/ 0 w 86"/>
                  <a:gd name="T33" fmla="*/ 0 h 58"/>
                  <a:gd name="T34" fmla="*/ 0 w 86"/>
                  <a:gd name="T35" fmla="*/ 0 h 58"/>
                  <a:gd name="T36" fmla="*/ 0 w 86"/>
                  <a:gd name="T37" fmla="*/ 0 h 58"/>
                  <a:gd name="T38" fmla="*/ 0 w 86"/>
                  <a:gd name="T39" fmla="*/ 0 h 58"/>
                  <a:gd name="T40" fmla="*/ 0 w 86"/>
                  <a:gd name="T41" fmla="*/ 0 h 58"/>
                  <a:gd name="T42" fmla="*/ 0 w 86"/>
                  <a:gd name="T43" fmla="*/ 0 h 58"/>
                  <a:gd name="T44" fmla="*/ 0 w 86"/>
                  <a:gd name="T45" fmla="*/ 0 h 58"/>
                  <a:gd name="T46" fmla="*/ 0 w 86"/>
                  <a:gd name="T47" fmla="*/ 0 h 58"/>
                  <a:gd name="T48" fmla="*/ 0 w 86"/>
                  <a:gd name="T49" fmla="*/ 0 h 58"/>
                  <a:gd name="T50" fmla="*/ 0 w 86"/>
                  <a:gd name="T51" fmla="*/ 0 h 58"/>
                  <a:gd name="T52" fmla="*/ 0 w 86"/>
                  <a:gd name="T53" fmla="*/ 0 h 58"/>
                  <a:gd name="T54" fmla="*/ 0 w 86"/>
                  <a:gd name="T55" fmla="*/ 0 h 58"/>
                  <a:gd name="T56" fmla="*/ 0 w 86"/>
                  <a:gd name="T57" fmla="*/ 0 h 58"/>
                  <a:gd name="T58" fmla="*/ 0 w 86"/>
                  <a:gd name="T59" fmla="*/ 0 h 58"/>
                  <a:gd name="T60" fmla="*/ 0 w 86"/>
                  <a:gd name="T61" fmla="*/ 0 h 58"/>
                  <a:gd name="T62" fmla="*/ 0 w 86"/>
                  <a:gd name="T63" fmla="*/ 0 h 58"/>
                  <a:gd name="T64" fmla="*/ 0 w 86"/>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8"/>
                  <a:gd name="T101" fmla="*/ 86 w 86"/>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8">
                    <a:moveTo>
                      <a:pt x="0" y="14"/>
                    </a:moveTo>
                    <a:lnTo>
                      <a:pt x="8" y="16"/>
                    </a:lnTo>
                    <a:lnTo>
                      <a:pt x="18" y="18"/>
                    </a:lnTo>
                    <a:lnTo>
                      <a:pt x="28" y="20"/>
                    </a:lnTo>
                    <a:lnTo>
                      <a:pt x="38" y="20"/>
                    </a:lnTo>
                    <a:lnTo>
                      <a:pt x="48" y="22"/>
                    </a:lnTo>
                    <a:lnTo>
                      <a:pt x="56" y="24"/>
                    </a:lnTo>
                    <a:lnTo>
                      <a:pt x="64" y="26"/>
                    </a:lnTo>
                    <a:lnTo>
                      <a:pt x="70" y="26"/>
                    </a:lnTo>
                    <a:lnTo>
                      <a:pt x="68" y="34"/>
                    </a:lnTo>
                    <a:lnTo>
                      <a:pt x="68" y="40"/>
                    </a:lnTo>
                    <a:lnTo>
                      <a:pt x="68" y="48"/>
                    </a:lnTo>
                    <a:lnTo>
                      <a:pt x="66" y="56"/>
                    </a:lnTo>
                    <a:lnTo>
                      <a:pt x="70" y="58"/>
                    </a:lnTo>
                    <a:lnTo>
                      <a:pt x="74" y="58"/>
                    </a:lnTo>
                    <a:lnTo>
                      <a:pt x="76" y="58"/>
                    </a:lnTo>
                    <a:lnTo>
                      <a:pt x="80" y="58"/>
                    </a:lnTo>
                    <a:lnTo>
                      <a:pt x="82" y="48"/>
                    </a:lnTo>
                    <a:lnTo>
                      <a:pt x="84" y="36"/>
                    </a:lnTo>
                    <a:lnTo>
                      <a:pt x="84" y="24"/>
                    </a:lnTo>
                    <a:lnTo>
                      <a:pt x="86" y="14"/>
                    </a:lnTo>
                    <a:lnTo>
                      <a:pt x="78" y="12"/>
                    </a:lnTo>
                    <a:lnTo>
                      <a:pt x="68" y="12"/>
                    </a:lnTo>
                    <a:lnTo>
                      <a:pt x="56" y="10"/>
                    </a:lnTo>
                    <a:lnTo>
                      <a:pt x="44" y="8"/>
                    </a:lnTo>
                    <a:lnTo>
                      <a:pt x="32" y="6"/>
                    </a:lnTo>
                    <a:lnTo>
                      <a:pt x="20" y="4"/>
                    </a:lnTo>
                    <a:lnTo>
                      <a:pt x="10" y="2"/>
                    </a:lnTo>
                    <a:lnTo>
                      <a:pt x="2" y="0"/>
                    </a:lnTo>
                    <a:lnTo>
                      <a:pt x="0" y="4"/>
                    </a:lnTo>
                    <a:lnTo>
                      <a:pt x="0" y="6"/>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26" name="Freeform 351"/>
              <p:cNvSpPr>
                <a:spLocks/>
              </p:cNvSpPr>
              <p:nvPr/>
            </p:nvSpPr>
            <p:spPr bwMode="auto">
              <a:xfrm>
                <a:off x="5307" y="1303"/>
                <a:ext cx="34" cy="24"/>
              </a:xfrm>
              <a:custGeom>
                <a:avLst/>
                <a:gdLst>
                  <a:gd name="T0" fmla="*/ 0 w 86"/>
                  <a:gd name="T1" fmla="*/ 0 h 58"/>
                  <a:gd name="T2" fmla="*/ 0 w 86"/>
                  <a:gd name="T3" fmla="*/ 0 h 58"/>
                  <a:gd name="T4" fmla="*/ 0 w 86"/>
                  <a:gd name="T5" fmla="*/ 0 h 58"/>
                  <a:gd name="T6" fmla="*/ 0 w 86"/>
                  <a:gd name="T7" fmla="*/ 0 h 58"/>
                  <a:gd name="T8" fmla="*/ 0 w 86"/>
                  <a:gd name="T9" fmla="*/ 0 h 58"/>
                  <a:gd name="T10" fmla="*/ 0 w 86"/>
                  <a:gd name="T11" fmla="*/ 0 h 58"/>
                  <a:gd name="T12" fmla="*/ 0 w 86"/>
                  <a:gd name="T13" fmla="*/ 0 h 58"/>
                  <a:gd name="T14" fmla="*/ 0 w 86"/>
                  <a:gd name="T15" fmla="*/ 0 h 58"/>
                  <a:gd name="T16" fmla="*/ 0 w 86"/>
                  <a:gd name="T17" fmla="*/ 0 h 58"/>
                  <a:gd name="T18" fmla="*/ 0 w 86"/>
                  <a:gd name="T19" fmla="*/ 0 h 58"/>
                  <a:gd name="T20" fmla="*/ 0 w 86"/>
                  <a:gd name="T21" fmla="*/ 0 h 58"/>
                  <a:gd name="T22" fmla="*/ 0 w 86"/>
                  <a:gd name="T23" fmla="*/ 0 h 58"/>
                  <a:gd name="T24" fmla="*/ 0 w 86"/>
                  <a:gd name="T25" fmla="*/ 0 h 58"/>
                  <a:gd name="T26" fmla="*/ 0 w 86"/>
                  <a:gd name="T27" fmla="*/ 0 h 58"/>
                  <a:gd name="T28" fmla="*/ 0 w 86"/>
                  <a:gd name="T29" fmla="*/ 0 h 58"/>
                  <a:gd name="T30" fmla="*/ 0 w 86"/>
                  <a:gd name="T31" fmla="*/ 0 h 58"/>
                  <a:gd name="T32" fmla="*/ 0 w 86"/>
                  <a:gd name="T33" fmla="*/ 0 h 58"/>
                  <a:gd name="T34" fmla="*/ 0 w 86"/>
                  <a:gd name="T35" fmla="*/ 0 h 58"/>
                  <a:gd name="T36" fmla="*/ 0 w 86"/>
                  <a:gd name="T37" fmla="*/ 0 h 58"/>
                  <a:gd name="T38" fmla="*/ 0 w 86"/>
                  <a:gd name="T39" fmla="*/ 0 h 58"/>
                  <a:gd name="T40" fmla="*/ 0 w 86"/>
                  <a:gd name="T41" fmla="*/ 0 h 58"/>
                  <a:gd name="T42" fmla="*/ 0 w 86"/>
                  <a:gd name="T43" fmla="*/ 0 h 58"/>
                  <a:gd name="T44" fmla="*/ 0 w 86"/>
                  <a:gd name="T45" fmla="*/ 0 h 58"/>
                  <a:gd name="T46" fmla="*/ 0 w 86"/>
                  <a:gd name="T47" fmla="*/ 0 h 58"/>
                  <a:gd name="T48" fmla="*/ 0 w 86"/>
                  <a:gd name="T49" fmla="*/ 0 h 58"/>
                  <a:gd name="T50" fmla="*/ 0 w 86"/>
                  <a:gd name="T51" fmla="*/ 0 h 58"/>
                  <a:gd name="T52" fmla="*/ 0 w 86"/>
                  <a:gd name="T53" fmla="*/ 0 h 58"/>
                  <a:gd name="T54" fmla="*/ 0 w 86"/>
                  <a:gd name="T55" fmla="*/ 0 h 58"/>
                  <a:gd name="T56" fmla="*/ 0 w 86"/>
                  <a:gd name="T57" fmla="*/ 0 h 58"/>
                  <a:gd name="T58" fmla="*/ 0 w 86"/>
                  <a:gd name="T59" fmla="*/ 0 h 58"/>
                  <a:gd name="T60" fmla="*/ 0 w 86"/>
                  <a:gd name="T61" fmla="*/ 0 h 58"/>
                  <a:gd name="T62" fmla="*/ 0 w 86"/>
                  <a:gd name="T63" fmla="*/ 0 h 58"/>
                  <a:gd name="T64" fmla="*/ 0 w 86"/>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58"/>
                  <a:gd name="T101" fmla="*/ 86 w 86"/>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58">
                    <a:moveTo>
                      <a:pt x="0" y="14"/>
                    </a:moveTo>
                    <a:lnTo>
                      <a:pt x="8" y="16"/>
                    </a:lnTo>
                    <a:lnTo>
                      <a:pt x="18" y="18"/>
                    </a:lnTo>
                    <a:lnTo>
                      <a:pt x="28" y="20"/>
                    </a:lnTo>
                    <a:lnTo>
                      <a:pt x="38" y="20"/>
                    </a:lnTo>
                    <a:lnTo>
                      <a:pt x="48" y="22"/>
                    </a:lnTo>
                    <a:lnTo>
                      <a:pt x="56" y="24"/>
                    </a:lnTo>
                    <a:lnTo>
                      <a:pt x="64" y="26"/>
                    </a:lnTo>
                    <a:lnTo>
                      <a:pt x="70" y="26"/>
                    </a:lnTo>
                    <a:lnTo>
                      <a:pt x="68" y="34"/>
                    </a:lnTo>
                    <a:lnTo>
                      <a:pt x="68" y="40"/>
                    </a:lnTo>
                    <a:lnTo>
                      <a:pt x="68" y="48"/>
                    </a:lnTo>
                    <a:lnTo>
                      <a:pt x="66" y="56"/>
                    </a:lnTo>
                    <a:lnTo>
                      <a:pt x="70" y="58"/>
                    </a:lnTo>
                    <a:lnTo>
                      <a:pt x="74" y="58"/>
                    </a:lnTo>
                    <a:lnTo>
                      <a:pt x="76" y="58"/>
                    </a:lnTo>
                    <a:lnTo>
                      <a:pt x="80" y="58"/>
                    </a:lnTo>
                    <a:lnTo>
                      <a:pt x="82" y="48"/>
                    </a:lnTo>
                    <a:lnTo>
                      <a:pt x="84" y="36"/>
                    </a:lnTo>
                    <a:lnTo>
                      <a:pt x="84" y="26"/>
                    </a:lnTo>
                    <a:lnTo>
                      <a:pt x="86" y="14"/>
                    </a:lnTo>
                    <a:lnTo>
                      <a:pt x="78" y="12"/>
                    </a:lnTo>
                    <a:lnTo>
                      <a:pt x="68" y="12"/>
                    </a:lnTo>
                    <a:lnTo>
                      <a:pt x="56" y="10"/>
                    </a:lnTo>
                    <a:lnTo>
                      <a:pt x="44" y="8"/>
                    </a:lnTo>
                    <a:lnTo>
                      <a:pt x="32" y="6"/>
                    </a:lnTo>
                    <a:lnTo>
                      <a:pt x="20" y="4"/>
                    </a:lnTo>
                    <a:lnTo>
                      <a:pt x="10" y="2"/>
                    </a:lnTo>
                    <a:lnTo>
                      <a:pt x="2" y="0"/>
                    </a:lnTo>
                    <a:lnTo>
                      <a:pt x="0" y="4"/>
                    </a:lnTo>
                    <a:lnTo>
                      <a:pt x="0" y="8"/>
                    </a:lnTo>
                    <a:lnTo>
                      <a:pt x="0" y="1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27" name="Freeform 352"/>
              <p:cNvSpPr>
                <a:spLocks/>
              </p:cNvSpPr>
              <p:nvPr/>
            </p:nvSpPr>
            <p:spPr bwMode="auto">
              <a:xfrm>
                <a:off x="5298" y="1355"/>
                <a:ext cx="35" cy="23"/>
              </a:xfrm>
              <a:custGeom>
                <a:avLst/>
                <a:gdLst>
                  <a:gd name="T0" fmla="*/ 0 w 88"/>
                  <a:gd name="T1" fmla="*/ 0 h 58"/>
                  <a:gd name="T2" fmla="*/ 0 w 88"/>
                  <a:gd name="T3" fmla="*/ 0 h 58"/>
                  <a:gd name="T4" fmla="*/ 0 w 88"/>
                  <a:gd name="T5" fmla="*/ 0 h 58"/>
                  <a:gd name="T6" fmla="*/ 0 w 88"/>
                  <a:gd name="T7" fmla="*/ 0 h 58"/>
                  <a:gd name="T8" fmla="*/ 0 w 88"/>
                  <a:gd name="T9" fmla="*/ 0 h 58"/>
                  <a:gd name="T10" fmla="*/ 0 w 88"/>
                  <a:gd name="T11" fmla="*/ 0 h 58"/>
                  <a:gd name="T12" fmla="*/ 0 w 88"/>
                  <a:gd name="T13" fmla="*/ 0 h 58"/>
                  <a:gd name="T14" fmla="*/ 0 w 88"/>
                  <a:gd name="T15" fmla="*/ 0 h 58"/>
                  <a:gd name="T16" fmla="*/ 0 w 88"/>
                  <a:gd name="T17" fmla="*/ 0 h 58"/>
                  <a:gd name="T18" fmla="*/ 0 w 88"/>
                  <a:gd name="T19" fmla="*/ 0 h 58"/>
                  <a:gd name="T20" fmla="*/ 0 w 88"/>
                  <a:gd name="T21" fmla="*/ 0 h 58"/>
                  <a:gd name="T22" fmla="*/ 0 w 88"/>
                  <a:gd name="T23" fmla="*/ 0 h 58"/>
                  <a:gd name="T24" fmla="*/ 0 w 88"/>
                  <a:gd name="T25" fmla="*/ 0 h 58"/>
                  <a:gd name="T26" fmla="*/ 0 w 88"/>
                  <a:gd name="T27" fmla="*/ 0 h 58"/>
                  <a:gd name="T28" fmla="*/ 0 w 88"/>
                  <a:gd name="T29" fmla="*/ 0 h 58"/>
                  <a:gd name="T30" fmla="*/ 0 w 88"/>
                  <a:gd name="T31" fmla="*/ 0 h 58"/>
                  <a:gd name="T32" fmla="*/ 0 w 88"/>
                  <a:gd name="T33" fmla="*/ 0 h 58"/>
                  <a:gd name="T34" fmla="*/ 0 w 88"/>
                  <a:gd name="T35" fmla="*/ 0 h 58"/>
                  <a:gd name="T36" fmla="*/ 0 w 88"/>
                  <a:gd name="T37" fmla="*/ 0 h 58"/>
                  <a:gd name="T38" fmla="*/ 0 w 88"/>
                  <a:gd name="T39" fmla="*/ 0 h 58"/>
                  <a:gd name="T40" fmla="*/ 0 w 88"/>
                  <a:gd name="T41" fmla="*/ 0 h 58"/>
                  <a:gd name="T42" fmla="*/ 0 w 88"/>
                  <a:gd name="T43" fmla="*/ 0 h 58"/>
                  <a:gd name="T44" fmla="*/ 0 w 88"/>
                  <a:gd name="T45" fmla="*/ 0 h 58"/>
                  <a:gd name="T46" fmla="*/ 0 w 88"/>
                  <a:gd name="T47" fmla="*/ 0 h 58"/>
                  <a:gd name="T48" fmla="*/ 0 w 88"/>
                  <a:gd name="T49" fmla="*/ 0 h 58"/>
                  <a:gd name="T50" fmla="*/ 0 w 88"/>
                  <a:gd name="T51" fmla="*/ 0 h 58"/>
                  <a:gd name="T52" fmla="*/ 0 w 88"/>
                  <a:gd name="T53" fmla="*/ 0 h 58"/>
                  <a:gd name="T54" fmla="*/ 0 w 88"/>
                  <a:gd name="T55" fmla="*/ 0 h 58"/>
                  <a:gd name="T56" fmla="*/ 0 w 88"/>
                  <a:gd name="T57" fmla="*/ 0 h 58"/>
                  <a:gd name="T58" fmla="*/ 0 w 88"/>
                  <a:gd name="T59" fmla="*/ 0 h 58"/>
                  <a:gd name="T60" fmla="*/ 0 w 88"/>
                  <a:gd name="T61" fmla="*/ 0 h 58"/>
                  <a:gd name="T62" fmla="*/ 0 w 88"/>
                  <a:gd name="T63" fmla="*/ 0 h 58"/>
                  <a:gd name="T64" fmla="*/ 0 w 88"/>
                  <a:gd name="T65" fmla="*/ 0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58"/>
                  <a:gd name="T101" fmla="*/ 88 w 88"/>
                  <a:gd name="T102" fmla="*/ 58 h 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58">
                    <a:moveTo>
                      <a:pt x="0" y="12"/>
                    </a:moveTo>
                    <a:lnTo>
                      <a:pt x="10" y="14"/>
                    </a:lnTo>
                    <a:lnTo>
                      <a:pt x="20" y="16"/>
                    </a:lnTo>
                    <a:lnTo>
                      <a:pt x="30" y="18"/>
                    </a:lnTo>
                    <a:lnTo>
                      <a:pt x="40" y="18"/>
                    </a:lnTo>
                    <a:lnTo>
                      <a:pt x="50" y="20"/>
                    </a:lnTo>
                    <a:lnTo>
                      <a:pt x="58" y="22"/>
                    </a:lnTo>
                    <a:lnTo>
                      <a:pt x="66" y="24"/>
                    </a:lnTo>
                    <a:lnTo>
                      <a:pt x="72" y="24"/>
                    </a:lnTo>
                    <a:lnTo>
                      <a:pt x="70" y="32"/>
                    </a:lnTo>
                    <a:lnTo>
                      <a:pt x="70" y="38"/>
                    </a:lnTo>
                    <a:lnTo>
                      <a:pt x="70" y="46"/>
                    </a:lnTo>
                    <a:lnTo>
                      <a:pt x="68" y="54"/>
                    </a:lnTo>
                    <a:lnTo>
                      <a:pt x="72" y="56"/>
                    </a:lnTo>
                    <a:lnTo>
                      <a:pt x="76" y="56"/>
                    </a:lnTo>
                    <a:lnTo>
                      <a:pt x="78" y="56"/>
                    </a:lnTo>
                    <a:lnTo>
                      <a:pt x="82" y="58"/>
                    </a:lnTo>
                    <a:lnTo>
                      <a:pt x="84" y="46"/>
                    </a:lnTo>
                    <a:lnTo>
                      <a:pt x="86" y="34"/>
                    </a:lnTo>
                    <a:lnTo>
                      <a:pt x="86" y="24"/>
                    </a:lnTo>
                    <a:lnTo>
                      <a:pt x="88" y="12"/>
                    </a:lnTo>
                    <a:lnTo>
                      <a:pt x="80" y="10"/>
                    </a:lnTo>
                    <a:lnTo>
                      <a:pt x="70" y="10"/>
                    </a:lnTo>
                    <a:lnTo>
                      <a:pt x="58" y="8"/>
                    </a:lnTo>
                    <a:lnTo>
                      <a:pt x="46" y="6"/>
                    </a:lnTo>
                    <a:lnTo>
                      <a:pt x="34" y="4"/>
                    </a:lnTo>
                    <a:lnTo>
                      <a:pt x="22" y="2"/>
                    </a:lnTo>
                    <a:lnTo>
                      <a:pt x="12" y="2"/>
                    </a:lnTo>
                    <a:lnTo>
                      <a:pt x="4" y="0"/>
                    </a:lnTo>
                    <a:lnTo>
                      <a:pt x="2" y="2"/>
                    </a:lnTo>
                    <a:lnTo>
                      <a:pt x="2" y="6"/>
                    </a:lnTo>
                    <a:lnTo>
                      <a:pt x="2" y="8"/>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28" name="Freeform 353"/>
              <p:cNvSpPr>
                <a:spLocks noEditPoints="1"/>
              </p:cNvSpPr>
              <p:nvPr/>
            </p:nvSpPr>
            <p:spPr bwMode="auto">
              <a:xfrm>
                <a:off x="5110" y="951"/>
                <a:ext cx="307" cy="170"/>
              </a:xfrm>
              <a:custGeom>
                <a:avLst/>
                <a:gdLst>
                  <a:gd name="T0" fmla="*/ 1 w 758"/>
                  <a:gd name="T1" fmla="*/ 0 h 420"/>
                  <a:gd name="T2" fmla="*/ 0 w 758"/>
                  <a:gd name="T3" fmla="*/ 0 h 420"/>
                  <a:gd name="T4" fmla="*/ 0 w 758"/>
                  <a:gd name="T5" fmla="*/ 0 h 420"/>
                  <a:gd name="T6" fmla="*/ 0 w 758"/>
                  <a:gd name="T7" fmla="*/ 0 h 420"/>
                  <a:gd name="T8" fmla="*/ 0 w 758"/>
                  <a:gd name="T9" fmla="*/ 0 h 420"/>
                  <a:gd name="T10" fmla="*/ 0 w 758"/>
                  <a:gd name="T11" fmla="*/ 0 h 420"/>
                  <a:gd name="T12" fmla="*/ 0 w 758"/>
                  <a:gd name="T13" fmla="*/ 0 h 420"/>
                  <a:gd name="T14" fmla="*/ 0 w 758"/>
                  <a:gd name="T15" fmla="*/ 0 h 420"/>
                  <a:gd name="T16" fmla="*/ 0 w 758"/>
                  <a:gd name="T17" fmla="*/ 0 h 420"/>
                  <a:gd name="T18" fmla="*/ 0 w 758"/>
                  <a:gd name="T19" fmla="*/ 0 h 420"/>
                  <a:gd name="T20" fmla="*/ 0 w 758"/>
                  <a:gd name="T21" fmla="*/ 0 h 420"/>
                  <a:gd name="T22" fmla="*/ 0 w 758"/>
                  <a:gd name="T23" fmla="*/ 1 h 420"/>
                  <a:gd name="T24" fmla="*/ 0 w 758"/>
                  <a:gd name="T25" fmla="*/ 1 h 420"/>
                  <a:gd name="T26" fmla="*/ 1 w 758"/>
                  <a:gd name="T27" fmla="*/ 1 h 420"/>
                  <a:gd name="T28" fmla="*/ 1 w 758"/>
                  <a:gd name="T29" fmla="*/ 1 h 420"/>
                  <a:gd name="T30" fmla="*/ 1 w 758"/>
                  <a:gd name="T31" fmla="*/ 1 h 420"/>
                  <a:gd name="T32" fmla="*/ 1 w 758"/>
                  <a:gd name="T33" fmla="*/ 1 h 420"/>
                  <a:gd name="T34" fmla="*/ 1 w 758"/>
                  <a:gd name="T35" fmla="*/ 1 h 420"/>
                  <a:gd name="T36" fmla="*/ 1 w 758"/>
                  <a:gd name="T37" fmla="*/ 1 h 420"/>
                  <a:gd name="T38" fmla="*/ 1 w 758"/>
                  <a:gd name="T39" fmla="*/ 1 h 420"/>
                  <a:gd name="T40" fmla="*/ 1 w 758"/>
                  <a:gd name="T41" fmla="*/ 0 h 420"/>
                  <a:gd name="T42" fmla="*/ 1 w 758"/>
                  <a:gd name="T43" fmla="*/ 0 h 420"/>
                  <a:gd name="T44" fmla="*/ 1 w 758"/>
                  <a:gd name="T45" fmla="*/ 0 h 420"/>
                  <a:gd name="T46" fmla="*/ 1 w 758"/>
                  <a:gd name="T47" fmla="*/ 0 h 420"/>
                  <a:gd name="T48" fmla="*/ 1 w 758"/>
                  <a:gd name="T49" fmla="*/ 0 h 420"/>
                  <a:gd name="T50" fmla="*/ 0 w 758"/>
                  <a:gd name="T51" fmla="*/ 0 h 420"/>
                  <a:gd name="T52" fmla="*/ 0 w 758"/>
                  <a:gd name="T53" fmla="*/ 0 h 420"/>
                  <a:gd name="T54" fmla="*/ 0 w 758"/>
                  <a:gd name="T55" fmla="*/ 0 h 420"/>
                  <a:gd name="T56" fmla="*/ 0 w 758"/>
                  <a:gd name="T57" fmla="*/ 0 h 420"/>
                  <a:gd name="T58" fmla="*/ 0 w 758"/>
                  <a:gd name="T59" fmla="*/ 0 h 420"/>
                  <a:gd name="T60" fmla="*/ 1 w 758"/>
                  <a:gd name="T61" fmla="*/ 1 h 420"/>
                  <a:gd name="T62" fmla="*/ 1 w 758"/>
                  <a:gd name="T63" fmla="*/ 1 h 420"/>
                  <a:gd name="T64" fmla="*/ 1 w 758"/>
                  <a:gd name="T65" fmla="*/ 1 h 420"/>
                  <a:gd name="T66" fmla="*/ 1 w 758"/>
                  <a:gd name="T67" fmla="*/ 1 h 420"/>
                  <a:gd name="T68" fmla="*/ 1 w 758"/>
                  <a:gd name="T69" fmla="*/ 1 h 420"/>
                  <a:gd name="T70" fmla="*/ 1 w 758"/>
                  <a:gd name="T71" fmla="*/ 1 h 420"/>
                  <a:gd name="T72" fmla="*/ 1 w 758"/>
                  <a:gd name="T73" fmla="*/ 1 h 420"/>
                  <a:gd name="T74" fmla="*/ 1 w 758"/>
                  <a:gd name="T75" fmla="*/ 1 h 420"/>
                  <a:gd name="T76" fmla="*/ 1 w 758"/>
                  <a:gd name="T77" fmla="*/ 1 h 420"/>
                  <a:gd name="T78" fmla="*/ 1 w 758"/>
                  <a:gd name="T79" fmla="*/ 1 h 420"/>
                  <a:gd name="T80" fmla="*/ 1 w 758"/>
                  <a:gd name="T81" fmla="*/ 1 h 420"/>
                  <a:gd name="T82" fmla="*/ 1 w 758"/>
                  <a:gd name="T83" fmla="*/ 1 h 420"/>
                  <a:gd name="T84" fmla="*/ 1 w 758"/>
                  <a:gd name="T85" fmla="*/ 1 h 420"/>
                  <a:gd name="T86" fmla="*/ 0 w 758"/>
                  <a:gd name="T87" fmla="*/ 1 h 420"/>
                  <a:gd name="T88" fmla="*/ 0 w 758"/>
                  <a:gd name="T89" fmla="*/ 1 h 420"/>
                  <a:gd name="T90" fmla="*/ 0 w 758"/>
                  <a:gd name="T91" fmla="*/ 1 h 420"/>
                  <a:gd name="T92" fmla="*/ 0 w 758"/>
                  <a:gd name="T93" fmla="*/ 0 h 420"/>
                  <a:gd name="T94" fmla="*/ 0 w 758"/>
                  <a:gd name="T95" fmla="*/ 0 h 420"/>
                  <a:gd name="T96" fmla="*/ 0 w 758"/>
                  <a:gd name="T97" fmla="*/ 0 h 420"/>
                  <a:gd name="T98" fmla="*/ 0 w 758"/>
                  <a:gd name="T99" fmla="*/ 0 h 420"/>
                  <a:gd name="T100" fmla="*/ 0 w 758"/>
                  <a:gd name="T101" fmla="*/ 0 h 42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58"/>
                  <a:gd name="T154" fmla="*/ 0 h 420"/>
                  <a:gd name="T155" fmla="*/ 758 w 758"/>
                  <a:gd name="T156" fmla="*/ 420 h 42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58" h="420">
                    <a:moveTo>
                      <a:pt x="746" y="110"/>
                    </a:moveTo>
                    <a:lnTo>
                      <a:pt x="62" y="0"/>
                    </a:lnTo>
                    <a:lnTo>
                      <a:pt x="56" y="0"/>
                    </a:lnTo>
                    <a:lnTo>
                      <a:pt x="52" y="2"/>
                    </a:lnTo>
                    <a:lnTo>
                      <a:pt x="48" y="6"/>
                    </a:lnTo>
                    <a:lnTo>
                      <a:pt x="46" y="12"/>
                    </a:lnTo>
                    <a:lnTo>
                      <a:pt x="10" y="233"/>
                    </a:lnTo>
                    <a:lnTo>
                      <a:pt x="0" y="295"/>
                    </a:lnTo>
                    <a:lnTo>
                      <a:pt x="0" y="301"/>
                    </a:lnTo>
                    <a:lnTo>
                      <a:pt x="2" y="305"/>
                    </a:lnTo>
                    <a:lnTo>
                      <a:pt x="6" y="309"/>
                    </a:lnTo>
                    <a:lnTo>
                      <a:pt x="12" y="311"/>
                    </a:lnTo>
                    <a:lnTo>
                      <a:pt x="696" y="420"/>
                    </a:lnTo>
                    <a:lnTo>
                      <a:pt x="702" y="420"/>
                    </a:lnTo>
                    <a:lnTo>
                      <a:pt x="708" y="418"/>
                    </a:lnTo>
                    <a:lnTo>
                      <a:pt x="710" y="414"/>
                    </a:lnTo>
                    <a:lnTo>
                      <a:pt x="712" y="408"/>
                    </a:lnTo>
                    <a:lnTo>
                      <a:pt x="722" y="347"/>
                    </a:lnTo>
                    <a:lnTo>
                      <a:pt x="758" y="126"/>
                    </a:lnTo>
                    <a:lnTo>
                      <a:pt x="758" y="120"/>
                    </a:lnTo>
                    <a:lnTo>
                      <a:pt x="756" y="114"/>
                    </a:lnTo>
                    <a:lnTo>
                      <a:pt x="752" y="112"/>
                    </a:lnTo>
                    <a:lnTo>
                      <a:pt x="746" y="110"/>
                    </a:lnTo>
                    <a:close/>
                    <a:moveTo>
                      <a:pt x="30" y="287"/>
                    </a:moveTo>
                    <a:lnTo>
                      <a:pt x="30" y="279"/>
                    </a:lnTo>
                    <a:lnTo>
                      <a:pt x="32" y="269"/>
                    </a:lnTo>
                    <a:lnTo>
                      <a:pt x="34" y="259"/>
                    </a:lnTo>
                    <a:lnTo>
                      <a:pt x="34" y="251"/>
                    </a:lnTo>
                    <a:lnTo>
                      <a:pt x="694" y="356"/>
                    </a:lnTo>
                    <a:lnTo>
                      <a:pt x="692" y="364"/>
                    </a:lnTo>
                    <a:lnTo>
                      <a:pt x="692" y="372"/>
                    </a:lnTo>
                    <a:lnTo>
                      <a:pt x="690" y="382"/>
                    </a:lnTo>
                    <a:lnTo>
                      <a:pt x="688" y="390"/>
                    </a:lnTo>
                    <a:lnTo>
                      <a:pt x="676" y="388"/>
                    </a:lnTo>
                    <a:lnTo>
                      <a:pt x="654" y="384"/>
                    </a:lnTo>
                    <a:lnTo>
                      <a:pt x="620" y="380"/>
                    </a:lnTo>
                    <a:lnTo>
                      <a:pt x="579" y="372"/>
                    </a:lnTo>
                    <a:lnTo>
                      <a:pt x="529" y="364"/>
                    </a:lnTo>
                    <a:lnTo>
                      <a:pt x="475" y="356"/>
                    </a:lnTo>
                    <a:lnTo>
                      <a:pt x="418" y="349"/>
                    </a:lnTo>
                    <a:lnTo>
                      <a:pt x="360" y="339"/>
                    </a:lnTo>
                    <a:lnTo>
                      <a:pt x="301" y="329"/>
                    </a:lnTo>
                    <a:lnTo>
                      <a:pt x="243" y="321"/>
                    </a:lnTo>
                    <a:lnTo>
                      <a:pt x="189" y="313"/>
                    </a:lnTo>
                    <a:lnTo>
                      <a:pt x="140" y="305"/>
                    </a:lnTo>
                    <a:lnTo>
                      <a:pt x="98" y="297"/>
                    </a:lnTo>
                    <a:lnTo>
                      <a:pt x="64" y="293"/>
                    </a:lnTo>
                    <a:lnTo>
                      <a:pt x="42" y="289"/>
                    </a:lnTo>
                    <a:lnTo>
                      <a:pt x="30" y="287"/>
                    </a:lnTo>
                    <a:close/>
                  </a:path>
                </a:pathLst>
              </a:cu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29" name="Freeform 354"/>
              <p:cNvSpPr>
                <a:spLocks/>
              </p:cNvSpPr>
              <p:nvPr/>
            </p:nvSpPr>
            <p:spPr bwMode="auto">
              <a:xfrm>
                <a:off x="5122" y="1053"/>
                <a:ext cx="269" cy="56"/>
              </a:xfrm>
              <a:custGeom>
                <a:avLst/>
                <a:gdLst>
                  <a:gd name="T0" fmla="*/ 0 w 664"/>
                  <a:gd name="T1" fmla="*/ 0 h 139"/>
                  <a:gd name="T2" fmla="*/ 0 w 664"/>
                  <a:gd name="T3" fmla="*/ 0 h 139"/>
                  <a:gd name="T4" fmla="*/ 0 w 664"/>
                  <a:gd name="T5" fmla="*/ 0 h 139"/>
                  <a:gd name="T6" fmla="*/ 0 w 664"/>
                  <a:gd name="T7" fmla="*/ 0 h 139"/>
                  <a:gd name="T8" fmla="*/ 0 w 664"/>
                  <a:gd name="T9" fmla="*/ 0 h 139"/>
                  <a:gd name="T10" fmla="*/ 1 w 664"/>
                  <a:gd name="T11" fmla="*/ 0 h 139"/>
                  <a:gd name="T12" fmla="*/ 1 w 664"/>
                  <a:gd name="T13" fmla="*/ 0 h 139"/>
                  <a:gd name="T14" fmla="*/ 1 w 664"/>
                  <a:gd name="T15" fmla="*/ 0 h 139"/>
                  <a:gd name="T16" fmla="*/ 1 w 664"/>
                  <a:gd name="T17" fmla="*/ 0 h 139"/>
                  <a:gd name="T18" fmla="*/ 1 w 664"/>
                  <a:gd name="T19" fmla="*/ 0 h 139"/>
                  <a:gd name="T20" fmla="*/ 1 w 664"/>
                  <a:gd name="T21" fmla="*/ 0 h 139"/>
                  <a:gd name="T22" fmla="*/ 1 w 664"/>
                  <a:gd name="T23" fmla="*/ 0 h 139"/>
                  <a:gd name="T24" fmla="*/ 1 w 664"/>
                  <a:gd name="T25" fmla="*/ 0 h 139"/>
                  <a:gd name="T26" fmla="*/ 1 w 664"/>
                  <a:gd name="T27" fmla="*/ 0 h 139"/>
                  <a:gd name="T28" fmla="*/ 1 w 664"/>
                  <a:gd name="T29" fmla="*/ 0 h 139"/>
                  <a:gd name="T30" fmla="*/ 1 w 664"/>
                  <a:gd name="T31" fmla="*/ 0 h 139"/>
                  <a:gd name="T32" fmla="*/ 1 w 664"/>
                  <a:gd name="T33" fmla="*/ 0 h 139"/>
                  <a:gd name="T34" fmla="*/ 1 w 664"/>
                  <a:gd name="T35" fmla="*/ 0 h 139"/>
                  <a:gd name="T36" fmla="*/ 0 w 664"/>
                  <a:gd name="T37" fmla="*/ 0 h 139"/>
                  <a:gd name="T38" fmla="*/ 0 w 664"/>
                  <a:gd name="T39" fmla="*/ 0 h 139"/>
                  <a:gd name="T40" fmla="*/ 0 w 664"/>
                  <a:gd name="T41" fmla="*/ 0 h 139"/>
                  <a:gd name="T42" fmla="*/ 0 w 664"/>
                  <a:gd name="T43" fmla="*/ 0 h 139"/>
                  <a:gd name="T44" fmla="*/ 0 w 664"/>
                  <a:gd name="T45" fmla="*/ 0 h 139"/>
                  <a:gd name="T46" fmla="*/ 0 w 664"/>
                  <a:gd name="T47" fmla="*/ 0 h 139"/>
                  <a:gd name="T48" fmla="*/ 0 w 664"/>
                  <a:gd name="T49" fmla="*/ 0 h 139"/>
                  <a:gd name="T50" fmla="*/ 0 w 664"/>
                  <a:gd name="T51" fmla="*/ 0 h 13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64"/>
                  <a:gd name="T79" fmla="*/ 0 h 139"/>
                  <a:gd name="T80" fmla="*/ 664 w 664"/>
                  <a:gd name="T81" fmla="*/ 139 h 13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64" h="139">
                    <a:moveTo>
                      <a:pt x="0" y="36"/>
                    </a:moveTo>
                    <a:lnTo>
                      <a:pt x="0" y="28"/>
                    </a:lnTo>
                    <a:lnTo>
                      <a:pt x="2" y="18"/>
                    </a:lnTo>
                    <a:lnTo>
                      <a:pt x="4" y="8"/>
                    </a:lnTo>
                    <a:lnTo>
                      <a:pt x="4" y="0"/>
                    </a:lnTo>
                    <a:lnTo>
                      <a:pt x="664" y="105"/>
                    </a:lnTo>
                    <a:lnTo>
                      <a:pt x="662" y="113"/>
                    </a:lnTo>
                    <a:lnTo>
                      <a:pt x="662" y="121"/>
                    </a:lnTo>
                    <a:lnTo>
                      <a:pt x="660" y="131"/>
                    </a:lnTo>
                    <a:lnTo>
                      <a:pt x="658" y="139"/>
                    </a:lnTo>
                    <a:lnTo>
                      <a:pt x="646" y="137"/>
                    </a:lnTo>
                    <a:lnTo>
                      <a:pt x="624" y="133"/>
                    </a:lnTo>
                    <a:lnTo>
                      <a:pt x="590" y="129"/>
                    </a:lnTo>
                    <a:lnTo>
                      <a:pt x="549" y="121"/>
                    </a:lnTo>
                    <a:lnTo>
                      <a:pt x="499" y="113"/>
                    </a:lnTo>
                    <a:lnTo>
                      <a:pt x="445" y="105"/>
                    </a:lnTo>
                    <a:lnTo>
                      <a:pt x="388" y="98"/>
                    </a:lnTo>
                    <a:lnTo>
                      <a:pt x="330" y="88"/>
                    </a:lnTo>
                    <a:lnTo>
                      <a:pt x="271" y="78"/>
                    </a:lnTo>
                    <a:lnTo>
                      <a:pt x="213" y="70"/>
                    </a:lnTo>
                    <a:lnTo>
                      <a:pt x="159" y="62"/>
                    </a:lnTo>
                    <a:lnTo>
                      <a:pt x="110" y="54"/>
                    </a:lnTo>
                    <a:lnTo>
                      <a:pt x="68" y="46"/>
                    </a:lnTo>
                    <a:lnTo>
                      <a:pt x="34" y="42"/>
                    </a:lnTo>
                    <a:lnTo>
                      <a:pt x="12" y="38"/>
                    </a:lnTo>
                    <a:lnTo>
                      <a:pt x="0" y="36"/>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30" name="Freeform 355"/>
              <p:cNvSpPr>
                <a:spLocks/>
              </p:cNvSpPr>
              <p:nvPr/>
            </p:nvSpPr>
            <p:spPr bwMode="auto">
              <a:xfrm>
                <a:off x="5141" y="983"/>
                <a:ext cx="254" cy="91"/>
              </a:xfrm>
              <a:custGeom>
                <a:avLst/>
                <a:gdLst>
                  <a:gd name="T0" fmla="*/ 1 w 628"/>
                  <a:gd name="T1" fmla="*/ 0 h 225"/>
                  <a:gd name="T2" fmla="*/ 0 w 628"/>
                  <a:gd name="T3" fmla="*/ 0 h 225"/>
                  <a:gd name="T4" fmla="*/ 0 w 628"/>
                  <a:gd name="T5" fmla="*/ 0 h 225"/>
                  <a:gd name="T6" fmla="*/ 1 w 628"/>
                  <a:gd name="T7" fmla="*/ 0 h 225"/>
                  <a:gd name="T8" fmla="*/ 1 w 628"/>
                  <a:gd name="T9" fmla="*/ 0 h 225"/>
                  <a:gd name="T10" fmla="*/ 1 w 628"/>
                  <a:gd name="T11" fmla="*/ 0 h 225"/>
                  <a:gd name="T12" fmla="*/ 1 w 628"/>
                  <a:gd name="T13" fmla="*/ 0 h 225"/>
                  <a:gd name="T14" fmla="*/ 0 60000 65536"/>
                  <a:gd name="T15" fmla="*/ 0 60000 65536"/>
                  <a:gd name="T16" fmla="*/ 0 60000 65536"/>
                  <a:gd name="T17" fmla="*/ 0 60000 65536"/>
                  <a:gd name="T18" fmla="*/ 0 60000 65536"/>
                  <a:gd name="T19" fmla="*/ 0 60000 65536"/>
                  <a:gd name="T20" fmla="*/ 0 60000 65536"/>
                  <a:gd name="T21" fmla="*/ 0 w 628"/>
                  <a:gd name="T22" fmla="*/ 0 h 225"/>
                  <a:gd name="T23" fmla="*/ 628 w 628"/>
                  <a:gd name="T24" fmla="*/ 225 h 2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8" h="225">
                    <a:moveTo>
                      <a:pt x="628" y="99"/>
                    </a:moveTo>
                    <a:lnTo>
                      <a:pt x="4" y="0"/>
                    </a:lnTo>
                    <a:lnTo>
                      <a:pt x="0" y="24"/>
                    </a:lnTo>
                    <a:lnTo>
                      <a:pt x="600" y="119"/>
                    </a:lnTo>
                    <a:lnTo>
                      <a:pt x="584" y="221"/>
                    </a:lnTo>
                    <a:lnTo>
                      <a:pt x="608" y="225"/>
                    </a:lnTo>
                    <a:lnTo>
                      <a:pt x="628" y="99"/>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4042" name="Text Box 356"/>
          <p:cNvSpPr txBox="1">
            <a:spLocks noChangeArrowheads="1"/>
          </p:cNvSpPr>
          <p:nvPr/>
        </p:nvSpPr>
        <p:spPr bwMode="auto">
          <a:xfrm>
            <a:off x="5989638" y="1906588"/>
            <a:ext cx="2651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rgbClr val="996600"/>
                </a:solidFill>
              </a:rPr>
              <a:t>Modifier Pattern</a:t>
            </a:r>
          </a:p>
        </p:txBody>
      </p:sp>
      <p:grpSp>
        <p:nvGrpSpPr>
          <p:cNvPr id="44043" name="Group 357"/>
          <p:cNvGrpSpPr>
            <a:grpSpLocks/>
          </p:cNvGrpSpPr>
          <p:nvPr/>
        </p:nvGrpSpPr>
        <p:grpSpPr bwMode="auto">
          <a:xfrm>
            <a:off x="1593850" y="1531938"/>
            <a:ext cx="1141413" cy="1287462"/>
            <a:chOff x="1687" y="2053"/>
            <a:chExt cx="646" cy="729"/>
          </a:xfrm>
        </p:grpSpPr>
        <p:grpSp>
          <p:nvGrpSpPr>
            <p:cNvPr id="44072" name="Group 358"/>
            <p:cNvGrpSpPr>
              <a:grpSpLocks/>
            </p:cNvGrpSpPr>
            <p:nvPr/>
          </p:nvGrpSpPr>
          <p:grpSpPr bwMode="auto">
            <a:xfrm>
              <a:off x="1687" y="2053"/>
              <a:ext cx="646" cy="729"/>
              <a:chOff x="2422" y="2558"/>
              <a:chExt cx="655" cy="738"/>
            </a:xfrm>
          </p:grpSpPr>
          <p:grpSp>
            <p:nvGrpSpPr>
              <p:cNvPr id="44076" name="Group 359"/>
              <p:cNvGrpSpPr>
                <a:grpSpLocks/>
              </p:cNvGrpSpPr>
              <p:nvPr/>
            </p:nvGrpSpPr>
            <p:grpSpPr bwMode="auto">
              <a:xfrm>
                <a:off x="2825" y="2924"/>
                <a:ext cx="238" cy="350"/>
                <a:chOff x="3700" y="2848"/>
                <a:chExt cx="238" cy="350"/>
              </a:xfrm>
            </p:grpSpPr>
            <p:sp>
              <p:nvSpPr>
                <p:cNvPr id="44081" name="AutoShape 360"/>
                <p:cNvSpPr>
                  <a:spLocks noChangeArrowheads="1"/>
                </p:cNvSpPr>
                <p:nvPr/>
              </p:nvSpPr>
              <p:spPr bwMode="auto">
                <a:xfrm rot="16736225" flipH="1">
                  <a:off x="3669" y="3056"/>
                  <a:ext cx="221" cy="63"/>
                </a:xfrm>
                <a:prstGeom prst="parallelogram">
                  <a:avLst>
                    <a:gd name="adj" fmla="val 87698"/>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44082" name="AutoShape 361"/>
                <p:cNvSpPr>
                  <a:spLocks noChangeArrowheads="1"/>
                </p:cNvSpPr>
                <p:nvPr/>
              </p:nvSpPr>
              <p:spPr bwMode="auto">
                <a:xfrm rot="4863775">
                  <a:off x="3732" y="3052"/>
                  <a:ext cx="227" cy="59"/>
                </a:xfrm>
                <a:prstGeom prst="parallelogram">
                  <a:avLst>
                    <a:gd name="adj" fmla="val 96186"/>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44083" name="AutoShape 362"/>
                <p:cNvSpPr>
                  <a:spLocks noChangeArrowheads="1"/>
                </p:cNvSpPr>
                <p:nvPr/>
              </p:nvSpPr>
              <p:spPr bwMode="ltGray">
                <a:xfrm>
                  <a:off x="3700" y="2848"/>
                  <a:ext cx="238" cy="237"/>
                </a:xfrm>
                <a:prstGeom prst="star16">
                  <a:avLst>
                    <a:gd name="adj" fmla="val 37500"/>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44084" name="Oval 363"/>
                <p:cNvSpPr>
                  <a:spLocks noChangeArrowheads="1"/>
                </p:cNvSpPr>
                <p:nvPr/>
              </p:nvSpPr>
              <p:spPr bwMode="auto">
                <a:xfrm>
                  <a:off x="3744" y="2892"/>
                  <a:ext cx="145" cy="145"/>
                </a:xfrm>
                <a:prstGeom prst="ellipse">
                  <a:avLst/>
                </a:prstGeom>
                <a:solidFill>
                  <a:srgbClr val="DDDDDD"/>
                </a:solidFill>
                <a:ln w="28575" algn="ctr">
                  <a:solidFill>
                    <a:srgbClr val="FFFF00"/>
                  </a:solidFill>
                  <a:round/>
                  <a:headEnd/>
                  <a:tailEnd/>
                </a:ln>
              </p:spPr>
              <p:txBody>
                <a:bodyPr lIns="0" tIns="0" rIns="0" bIns="0" anchor="ctr">
                  <a:spAutoFit/>
                </a:bodyPr>
                <a:lstStyle/>
                <a:p>
                  <a:endParaRPr lang="en-US"/>
                </a:p>
              </p:txBody>
            </p:sp>
          </p:grpSp>
          <p:sp>
            <p:nvSpPr>
              <p:cNvPr id="44077" name="AutoShape 364"/>
              <p:cNvSpPr>
                <a:spLocks noChangeArrowheads="1"/>
              </p:cNvSpPr>
              <p:nvPr/>
            </p:nvSpPr>
            <p:spPr bwMode="auto">
              <a:xfrm rot="-5400000">
                <a:off x="2381" y="2599"/>
                <a:ext cx="738" cy="65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4078" name="Freeform 365"/>
              <p:cNvSpPr>
                <a:spLocks/>
              </p:cNvSpPr>
              <p:nvPr/>
            </p:nvSpPr>
            <p:spPr bwMode="auto">
              <a:xfrm>
                <a:off x="2505" y="2594"/>
                <a:ext cx="161" cy="20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4079" name="Freeform 366"/>
              <p:cNvSpPr>
                <a:spLocks/>
              </p:cNvSpPr>
              <p:nvPr/>
            </p:nvSpPr>
            <p:spPr bwMode="auto">
              <a:xfrm>
                <a:off x="2505" y="2827"/>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4080" name="Freeform 367"/>
              <p:cNvSpPr>
                <a:spLocks/>
              </p:cNvSpPr>
              <p:nvPr/>
            </p:nvSpPr>
            <p:spPr bwMode="auto">
              <a:xfrm>
                <a:off x="2505" y="3060"/>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44073" name="Freeform 368"/>
            <p:cNvSpPr>
              <a:spLocks/>
            </p:cNvSpPr>
            <p:nvPr/>
          </p:nvSpPr>
          <p:spPr bwMode="auto">
            <a:xfrm>
              <a:off x="1883" y="2117"/>
              <a:ext cx="179" cy="148"/>
            </a:xfrm>
            <a:custGeom>
              <a:avLst/>
              <a:gdLst>
                <a:gd name="T0" fmla="*/ 0 w 512"/>
                <a:gd name="T1" fmla="*/ 0 h 495"/>
                <a:gd name="T2" fmla="*/ 0 w 512"/>
                <a:gd name="T3" fmla="*/ 0 h 495"/>
                <a:gd name="T4" fmla="*/ 0 w 512"/>
                <a:gd name="T5" fmla="*/ 0 h 495"/>
                <a:gd name="T6" fmla="*/ 0 w 512"/>
                <a:gd name="T7" fmla="*/ 0 h 495"/>
                <a:gd name="T8" fmla="*/ 0 w 512"/>
                <a:gd name="T9" fmla="*/ 0 h 495"/>
                <a:gd name="T10" fmla="*/ 0 w 512"/>
                <a:gd name="T11" fmla="*/ 0 h 495"/>
                <a:gd name="T12" fmla="*/ 0 w 512"/>
                <a:gd name="T13" fmla="*/ 0 h 495"/>
                <a:gd name="T14" fmla="*/ 0 w 512"/>
                <a:gd name="T15" fmla="*/ 0 h 495"/>
                <a:gd name="T16" fmla="*/ 0 60000 65536"/>
                <a:gd name="T17" fmla="*/ 0 60000 65536"/>
                <a:gd name="T18" fmla="*/ 0 60000 65536"/>
                <a:gd name="T19" fmla="*/ 0 60000 65536"/>
                <a:gd name="T20" fmla="*/ 0 60000 65536"/>
                <a:gd name="T21" fmla="*/ 0 60000 65536"/>
                <a:gd name="T22" fmla="*/ 0 60000 65536"/>
                <a:gd name="T23" fmla="*/ 0 60000 65536"/>
                <a:gd name="T24" fmla="*/ 0 w 512"/>
                <a:gd name="T25" fmla="*/ 0 h 495"/>
                <a:gd name="T26" fmla="*/ 512 w 512"/>
                <a:gd name="T27" fmla="*/ 495 h 4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2" h="495">
                  <a:moveTo>
                    <a:pt x="0" y="146"/>
                  </a:moveTo>
                  <a:lnTo>
                    <a:pt x="130" y="495"/>
                  </a:lnTo>
                  <a:lnTo>
                    <a:pt x="252" y="495"/>
                  </a:lnTo>
                  <a:lnTo>
                    <a:pt x="512" y="0"/>
                  </a:lnTo>
                  <a:lnTo>
                    <a:pt x="301" y="0"/>
                  </a:lnTo>
                  <a:lnTo>
                    <a:pt x="211" y="324"/>
                  </a:lnTo>
                  <a:lnTo>
                    <a:pt x="171" y="138"/>
                  </a:lnTo>
                  <a:lnTo>
                    <a:pt x="0" y="146"/>
                  </a:lnTo>
                  <a:close/>
                </a:path>
              </a:pathLst>
            </a:custGeom>
            <a:solidFill>
              <a:srgbClr val="00FF00"/>
            </a:solidFill>
            <a:ln w="12700">
              <a:solidFill>
                <a:schemeClr val="bg1"/>
              </a:solidFill>
              <a:round/>
              <a:headEnd/>
              <a:tailEnd/>
            </a:ln>
          </p:spPr>
          <p:txBody>
            <a:bodyPr lIns="0" tIns="0" rIns="0" bIns="0" anchor="ctr">
              <a:spAutoFit/>
            </a:bodyPr>
            <a:lstStyle/>
            <a:p>
              <a:endParaRPr lang="en-US"/>
            </a:p>
          </p:txBody>
        </p:sp>
        <p:sp>
          <p:nvSpPr>
            <p:cNvPr id="44074" name="Freeform 369"/>
            <p:cNvSpPr>
              <a:spLocks/>
            </p:cNvSpPr>
            <p:nvPr/>
          </p:nvSpPr>
          <p:spPr bwMode="auto">
            <a:xfrm>
              <a:off x="1890" y="2353"/>
              <a:ext cx="179" cy="148"/>
            </a:xfrm>
            <a:custGeom>
              <a:avLst/>
              <a:gdLst>
                <a:gd name="T0" fmla="*/ 0 w 512"/>
                <a:gd name="T1" fmla="*/ 0 h 495"/>
                <a:gd name="T2" fmla="*/ 0 w 512"/>
                <a:gd name="T3" fmla="*/ 0 h 495"/>
                <a:gd name="T4" fmla="*/ 0 w 512"/>
                <a:gd name="T5" fmla="*/ 0 h 495"/>
                <a:gd name="T6" fmla="*/ 0 w 512"/>
                <a:gd name="T7" fmla="*/ 0 h 495"/>
                <a:gd name="T8" fmla="*/ 0 w 512"/>
                <a:gd name="T9" fmla="*/ 0 h 495"/>
                <a:gd name="T10" fmla="*/ 0 w 512"/>
                <a:gd name="T11" fmla="*/ 0 h 495"/>
                <a:gd name="T12" fmla="*/ 0 w 512"/>
                <a:gd name="T13" fmla="*/ 0 h 495"/>
                <a:gd name="T14" fmla="*/ 0 w 512"/>
                <a:gd name="T15" fmla="*/ 0 h 495"/>
                <a:gd name="T16" fmla="*/ 0 60000 65536"/>
                <a:gd name="T17" fmla="*/ 0 60000 65536"/>
                <a:gd name="T18" fmla="*/ 0 60000 65536"/>
                <a:gd name="T19" fmla="*/ 0 60000 65536"/>
                <a:gd name="T20" fmla="*/ 0 60000 65536"/>
                <a:gd name="T21" fmla="*/ 0 60000 65536"/>
                <a:gd name="T22" fmla="*/ 0 60000 65536"/>
                <a:gd name="T23" fmla="*/ 0 60000 65536"/>
                <a:gd name="T24" fmla="*/ 0 w 512"/>
                <a:gd name="T25" fmla="*/ 0 h 495"/>
                <a:gd name="T26" fmla="*/ 512 w 512"/>
                <a:gd name="T27" fmla="*/ 495 h 4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2" h="495">
                  <a:moveTo>
                    <a:pt x="0" y="146"/>
                  </a:moveTo>
                  <a:lnTo>
                    <a:pt x="130" y="495"/>
                  </a:lnTo>
                  <a:lnTo>
                    <a:pt x="252" y="495"/>
                  </a:lnTo>
                  <a:lnTo>
                    <a:pt x="512" y="0"/>
                  </a:lnTo>
                  <a:lnTo>
                    <a:pt x="301" y="0"/>
                  </a:lnTo>
                  <a:lnTo>
                    <a:pt x="211" y="324"/>
                  </a:lnTo>
                  <a:lnTo>
                    <a:pt x="171" y="138"/>
                  </a:lnTo>
                  <a:lnTo>
                    <a:pt x="0" y="146"/>
                  </a:lnTo>
                  <a:close/>
                </a:path>
              </a:pathLst>
            </a:custGeom>
            <a:solidFill>
              <a:srgbClr val="00FF00"/>
            </a:solidFill>
            <a:ln w="12700">
              <a:solidFill>
                <a:schemeClr val="bg1"/>
              </a:solidFill>
              <a:round/>
              <a:headEnd/>
              <a:tailEnd/>
            </a:ln>
          </p:spPr>
          <p:txBody>
            <a:bodyPr lIns="0" tIns="0" rIns="0" bIns="0" anchor="ctr">
              <a:spAutoFit/>
            </a:bodyPr>
            <a:lstStyle/>
            <a:p>
              <a:endParaRPr lang="en-US"/>
            </a:p>
          </p:txBody>
        </p:sp>
        <p:sp>
          <p:nvSpPr>
            <p:cNvPr id="44075" name="Freeform 370"/>
            <p:cNvSpPr>
              <a:spLocks/>
            </p:cNvSpPr>
            <p:nvPr/>
          </p:nvSpPr>
          <p:spPr bwMode="auto">
            <a:xfrm>
              <a:off x="1770" y="2565"/>
              <a:ext cx="161" cy="166"/>
            </a:xfrm>
            <a:custGeom>
              <a:avLst/>
              <a:gdLst>
                <a:gd name="T0" fmla="*/ 0 w 876"/>
                <a:gd name="T1" fmla="*/ 0 h 898"/>
                <a:gd name="T2" fmla="*/ 0 w 876"/>
                <a:gd name="T3" fmla="*/ 0 h 898"/>
                <a:gd name="T4" fmla="*/ 0 w 876"/>
                <a:gd name="T5" fmla="*/ 0 h 898"/>
                <a:gd name="T6" fmla="*/ 0 w 876"/>
                <a:gd name="T7" fmla="*/ 0 h 898"/>
                <a:gd name="T8" fmla="*/ 0 w 876"/>
                <a:gd name="T9" fmla="*/ 0 h 898"/>
                <a:gd name="T10" fmla="*/ 0 w 876"/>
                <a:gd name="T11" fmla="*/ 0 h 898"/>
                <a:gd name="T12" fmla="*/ 0 w 876"/>
                <a:gd name="T13" fmla="*/ 0 h 898"/>
                <a:gd name="T14" fmla="*/ 0 w 876"/>
                <a:gd name="T15" fmla="*/ 0 h 898"/>
                <a:gd name="T16" fmla="*/ 0 w 876"/>
                <a:gd name="T17" fmla="*/ 0 h 898"/>
                <a:gd name="T18" fmla="*/ 0 w 876"/>
                <a:gd name="T19" fmla="*/ 0 h 898"/>
                <a:gd name="T20" fmla="*/ 0 w 876"/>
                <a:gd name="T21" fmla="*/ 0 h 898"/>
                <a:gd name="T22" fmla="*/ 0 w 876"/>
                <a:gd name="T23" fmla="*/ 0 h 898"/>
                <a:gd name="T24" fmla="*/ 0 w 876"/>
                <a:gd name="T25" fmla="*/ 0 h 8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76"/>
                <a:gd name="T40" fmla="*/ 0 h 898"/>
                <a:gd name="T41" fmla="*/ 876 w 876"/>
                <a:gd name="T42" fmla="*/ 898 h 8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76" h="898">
                  <a:moveTo>
                    <a:pt x="436" y="286"/>
                  </a:moveTo>
                  <a:lnTo>
                    <a:pt x="706" y="8"/>
                  </a:lnTo>
                  <a:lnTo>
                    <a:pt x="868" y="162"/>
                  </a:lnTo>
                  <a:lnTo>
                    <a:pt x="592" y="450"/>
                  </a:lnTo>
                  <a:lnTo>
                    <a:pt x="876" y="740"/>
                  </a:lnTo>
                  <a:lnTo>
                    <a:pt x="706" y="898"/>
                  </a:lnTo>
                  <a:lnTo>
                    <a:pt x="434" y="616"/>
                  </a:lnTo>
                  <a:lnTo>
                    <a:pt x="162" y="896"/>
                  </a:lnTo>
                  <a:lnTo>
                    <a:pt x="0" y="736"/>
                  </a:lnTo>
                  <a:lnTo>
                    <a:pt x="278" y="448"/>
                  </a:lnTo>
                  <a:lnTo>
                    <a:pt x="2" y="164"/>
                  </a:lnTo>
                  <a:lnTo>
                    <a:pt x="172" y="0"/>
                  </a:lnTo>
                  <a:lnTo>
                    <a:pt x="436" y="286"/>
                  </a:lnTo>
                  <a:close/>
                </a:path>
              </a:pathLst>
            </a:custGeom>
            <a:solidFill>
              <a:srgbClr val="FF0000"/>
            </a:solidFill>
            <a:ln w="19050">
              <a:solidFill>
                <a:schemeClr val="bg1"/>
              </a:solidFill>
              <a:round/>
              <a:headEnd/>
              <a:tailEnd/>
            </a:ln>
          </p:spPr>
          <p:txBody>
            <a:bodyPr lIns="0" tIns="0" rIns="0" bIns="0" anchor="ctr">
              <a:spAutoFit/>
            </a:bodyPr>
            <a:lstStyle/>
            <a:p>
              <a:endParaRPr lang="en-US"/>
            </a:p>
          </p:txBody>
        </p:sp>
      </p:grpSp>
      <p:grpSp>
        <p:nvGrpSpPr>
          <p:cNvPr id="44044" name="Group 388"/>
          <p:cNvGrpSpPr>
            <a:grpSpLocks/>
          </p:cNvGrpSpPr>
          <p:nvPr/>
        </p:nvGrpSpPr>
        <p:grpSpPr bwMode="auto">
          <a:xfrm>
            <a:off x="7854950" y="196850"/>
            <a:ext cx="806450" cy="909638"/>
            <a:chOff x="1687" y="2053"/>
            <a:chExt cx="646" cy="729"/>
          </a:xfrm>
        </p:grpSpPr>
        <p:grpSp>
          <p:nvGrpSpPr>
            <p:cNvPr id="44059" name="Group 389"/>
            <p:cNvGrpSpPr>
              <a:grpSpLocks/>
            </p:cNvGrpSpPr>
            <p:nvPr/>
          </p:nvGrpSpPr>
          <p:grpSpPr bwMode="auto">
            <a:xfrm>
              <a:off x="1687" y="2053"/>
              <a:ext cx="646" cy="729"/>
              <a:chOff x="2422" y="2558"/>
              <a:chExt cx="655" cy="738"/>
            </a:xfrm>
          </p:grpSpPr>
          <p:grpSp>
            <p:nvGrpSpPr>
              <p:cNvPr id="44063" name="Group 390"/>
              <p:cNvGrpSpPr>
                <a:grpSpLocks/>
              </p:cNvGrpSpPr>
              <p:nvPr/>
            </p:nvGrpSpPr>
            <p:grpSpPr bwMode="auto">
              <a:xfrm>
                <a:off x="2825" y="2924"/>
                <a:ext cx="238" cy="350"/>
                <a:chOff x="3700" y="2848"/>
                <a:chExt cx="238" cy="350"/>
              </a:xfrm>
            </p:grpSpPr>
            <p:sp>
              <p:nvSpPr>
                <p:cNvPr id="44068" name="AutoShape 391"/>
                <p:cNvSpPr>
                  <a:spLocks noChangeArrowheads="1"/>
                </p:cNvSpPr>
                <p:nvPr/>
              </p:nvSpPr>
              <p:spPr bwMode="auto">
                <a:xfrm rot="16736225" flipH="1">
                  <a:off x="3669" y="3056"/>
                  <a:ext cx="221" cy="63"/>
                </a:xfrm>
                <a:prstGeom prst="parallelogram">
                  <a:avLst>
                    <a:gd name="adj" fmla="val 87698"/>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44069" name="AutoShape 392"/>
                <p:cNvSpPr>
                  <a:spLocks noChangeArrowheads="1"/>
                </p:cNvSpPr>
                <p:nvPr/>
              </p:nvSpPr>
              <p:spPr bwMode="auto">
                <a:xfrm rot="4863775">
                  <a:off x="3732" y="3052"/>
                  <a:ext cx="227" cy="59"/>
                </a:xfrm>
                <a:prstGeom prst="parallelogram">
                  <a:avLst>
                    <a:gd name="adj" fmla="val 96186"/>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44070" name="AutoShape 393"/>
                <p:cNvSpPr>
                  <a:spLocks noChangeArrowheads="1"/>
                </p:cNvSpPr>
                <p:nvPr/>
              </p:nvSpPr>
              <p:spPr bwMode="ltGray">
                <a:xfrm>
                  <a:off x="3700" y="2848"/>
                  <a:ext cx="238" cy="237"/>
                </a:xfrm>
                <a:prstGeom prst="star16">
                  <a:avLst>
                    <a:gd name="adj" fmla="val 37500"/>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44071" name="Oval 394"/>
                <p:cNvSpPr>
                  <a:spLocks noChangeArrowheads="1"/>
                </p:cNvSpPr>
                <p:nvPr/>
              </p:nvSpPr>
              <p:spPr bwMode="auto">
                <a:xfrm>
                  <a:off x="3744" y="2892"/>
                  <a:ext cx="145" cy="145"/>
                </a:xfrm>
                <a:prstGeom prst="ellipse">
                  <a:avLst/>
                </a:prstGeom>
                <a:solidFill>
                  <a:srgbClr val="DDDDDD"/>
                </a:solidFill>
                <a:ln w="28575" algn="ctr">
                  <a:solidFill>
                    <a:srgbClr val="FFFF00"/>
                  </a:solidFill>
                  <a:round/>
                  <a:headEnd/>
                  <a:tailEnd/>
                </a:ln>
              </p:spPr>
              <p:txBody>
                <a:bodyPr lIns="0" tIns="0" rIns="0" bIns="0" anchor="ctr">
                  <a:spAutoFit/>
                </a:bodyPr>
                <a:lstStyle/>
                <a:p>
                  <a:endParaRPr lang="en-US"/>
                </a:p>
              </p:txBody>
            </p:sp>
          </p:grpSp>
          <p:sp>
            <p:nvSpPr>
              <p:cNvPr id="44064" name="AutoShape 395"/>
              <p:cNvSpPr>
                <a:spLocks noChangeArrowheads="1"/>
              </p:cNvSpPr>
              <p:nvPr/>
            </p:nvSpPr>
            <p:spPr bwMode="auto">
              <a:xfrm rot="-5400000">
                <a:off x="2381" y="2599"/>
                <a:ext cx="738" cy="65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4065" name="Freeform 396"/>
              <p:cNvSpPr>
                <a:spLocks/>
              </p:cNvSpPr>
              <p:nvPr/>
            </p:nvSpPr>
            <p:spPr bwMode="auto">
              <a:xfrm>
                <a:off x="2505" y="2594"/>
                <a:ext cx="161" cy="20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4066" name="Freeform 397"/>
              <p:cNvSpPr>
                <a:spLocks/>
              </p:cNvSpPr>
              <p:nvPr/>
            </p:nvSpPr>
            <p:spPr bwMode="auto">
              <a:xfrm>
                <a:off x="2505" y="2827"/>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4067" name="Freeform 398"/>
              <p:cNvSpPr>
                <a:spLocks/>
              </p:cNvSpPr>
              <p:nvPr/>
            </p:nvSpPr>
            <p:spPr bwMode="auto">
              <a:xfrm>
                <a:off x="2505" y="3060"/>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44060" name="Freeform 399"/>
            <p:cNvSpPr>
              <a:spLocks/>
            </p:cNvSpPr>
            <p:nvPr/>
          </p:nvSpPr>
          <p:spPr bwMode="auto">
            <a:xfrm>
              <a:off x="1883" y="2117"/>
              <a:ext cx="179" cy="148"/>
            </a:xfrm>
            <a:custGeom>
              <a:avLst/>
              <a:gdLst>
                <a:gd name="T0" fmla="*/ 0 w 512"/>
                <a:gd name="T1" fmla="*/ 0 h 495"/>
                <a:gd name="T2" fmla="*/ 0 w 512"/>
                <a:gd name="T3" fmla="*/ 0 h 495"/>
                <a:gd name="T4" fmla="*/ 0 w 512"/>
                <a:gd name="T5" fmla="*/ 0 h 495"/>
                <a:gd name="T6" fmla="*/ 0 w 512"/>
                <a:gd name="T7" fmla="*/ 0 h 495"/>
                <a:gd name="T8" fmla="*/ 0 w 512"/>
                <a:gd name="T9" fmla="*/ 0 h 495"/>
                <a:gd name="T10" fmla="*/ 0 w 512"/>
                <a:gd name="T11" fmla="*/ 0 h 495"/>
                <a:gd name="T12" fmla="*/ 0 w 512"/>
                <a:gd name="T13" fmla="*/ 0 h 495"/>
                <a:gd name="T14" fmla="*/ 0 w 512"/>
                <a:gd name="T15" fmla="*/ 0 h 495"/>
                <a:gd name="T16" fmla="*/ 0 60000 65536"/>
                <a:gd name="T17" fmla="*/ 0 60000 65536"/>
                <a:gd name="T18" fmla="*/ 0 60000 65536"/>
                <a:gd name="T19" fmla="*/ 0 60000 65536"/>
                <a:gd name="T20" fmla="*/ 0 60000 65536"/>
                <a:gd name="T21" fmla="*/ 0 60000 65536"/>
                <a:gd name="T22" fmla="*/ 0 60000 65536"/>
                <a:gd name="T23" fmla="*/ 0 60000 65536"/>
                <a:gd name="T24" fmla="*/ 0 w 512"/>
                <a:gd name="T25" fmla="*/ 0 h 495"/>
                <a:gd name="T26" fmla="*/ 512 w 512"/>
                <a:gd name="T27" fmla="*/ 495 h 4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2" h="495">
                  <a:moveTo>
                    <a:pt x="0" y="146"/>
                  </a:moveTo>
                  <a:lnTo>
                    <a:pt x="130" y="495"/>
                  </a:lnTo>
                  <a:lnTo>
                    <a:pt x="252" y="495"/>
                  </a:lnTo>
                  <a:lnTo>
                    <a:pt x="512" y="0"/>
                  </a:lnTo>
                  <a:lnTo>
                    <a:pt x="301" y="0"/>
                  </a:lnTo>
                  <a:lnTo>
                    <a:pt x="211" y="324"/>
                  </a:lnTo>
                  <a:lnTo>
                    <a:pt x="171" y="138"/>
                  </a:lnTo>
                  <a:lnTo>
                    <a:pt x="0" y="146"/>
                  </a:lnTo>
                  <a:close/>
                </a:path>
              </a:pathLst>
            </a:custGeom>
            <a:solidFill>
              <a:srgbClr val="00FF00"/>
            </a:solidFill>
            <a:ln w="12700">
              <a:solidFill>
                <a:schemeClr val="bg1"/>
              </a:solidFill>
              <a:round/>
              <a:headEnd/>
              <a:tailEnd/>
            </a:ln>
          </p:spPr>
          <p:txBody>
            <a:bodyPr lIns="0" tIns="0" rIns="0" bIns="0" anchor="ctr">
              <a:spAutoFit/>
            </a:bodyPr>
            <a:lstStyle/>
            <a:p>
              <a:endParaRPr lang="en-US"/>
            </a:p>
          </p:txBody>
        </p:sp>
        <p:sp>
          <p:nvSpPr>
            <p:cNvPr id="44061" name="Freeform 400"/>
            <p:cNvSpPr>
              <a:spLocks/>
            </p:cNvSpPr>
            <p:nvPr/>
          </p:nvSpPr>
          <p:spPr bwMode="auto">
            <a:xfrm>
              <a:off x="1890" y="2353"/>
              <a:ext cx="179" cy="148"/>
            </a:xfrm>
            <a:custGeom>
              <a:avLst/>
              <a:gdLst>
                <a:gd name="T0" fmla="*/ 0 w 512"/>
                <a:gd name="T1" fmla="*/ 0 h 495"/>
                <a:gd name="T2" fmla="*/ 0 w 512"/>
                <a:gd name="T3" fmla="*/ 0 h 495"/>
                <a:gd name="T4" fmla="*/ 0 w 512"/>
                <a:gd name="T5" fmla="*/ 0 h 495"/>
                <a:gd name="T6" fmla="*/ 0 w 512"/>
                <a:gd name="T7" fmla="*/ 0 h 495"/>
                <a:gd name="T8" fmla="*/ 0 w 512"/>
                <a:gd name="T9" fmla="*/ 0 h 495"/>
                <a:gd name="T10" fmla="*/ 0 w 512"/>
                <a:gd name="T11" fmla="*/ 0 h 495"/>
                <a:gd name="T12" fmla="*/ 0 w 512"/>
                <a:gd name="T13" fmla="*/ 0 h 495"/>
                <a:gd name="T14" fmla="*/ 0 w 512"/>
                <a:gd name="T15" fmla="*/ 0 h 495"/>
                <a:gd name="T16" fmla="*/ 0 60000 65536"/>
                <a:gd name="T17" fmla="*/ 0 60000 65536"/>
                <a:gd name="T18" fmla="*/ 0 60000 65536"/>
                <a:gd name="T19" fmla="*/ 0 60000 65536"/>
                <a:gd name="T20" fmla="*/ 0 60000 65536"/>
                <a:gd name="T21" fmla="*/ 0 60000 65536"/>
                <a:gd name="T22" fmla="*/ 0 60000 65536"/>
                <a:gd name="T23" fmla="*/ 0 60000 65536"/>
                <a:gd name="T24" fmla="*/ 0 w 512"/>
                <a:gd name="T25" fmla="*/ 0 h 495"/>
                <a:gd name="T26" fmla="*/ 512 w 512"/>
                <a:gd name="T27" fmla="*/ 495 h 4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2" h="495">
                  <a:moveTo>
                    <a:pt x="0" y="146"/>
                  </a:moveTo>
                  <a:lnTo>
                    <a:pt x="130" y="495"/>
                  </a:lnTo>
                  <a:lnTo>
                    <a:pt x="252" y="495"/>
                  </a:lnTo>
                  <a:lnTo>
                    <a:pt x="512" y="0"/>
                  </a:lnTo>
                  <a:lnTo>
                    <a:pt x="301" y="0"/>
                  </a:lnTo>
                  <a:lnTo>
                    <a:pt x="211" y="324"/>
                  </a:lnTo>
                  <a:lnTo>
                    <a:pt x="171" y="138"/>
                  </a:lnTo>
                  <a:lnTo>
                    <a:pt x="0" y="146"/>
                  </a:lnTo>
                  <a:close/>
                </a:path>
              </a:pathLst>
            </a:custGeom>
            <a:solidFill>
              <a:srgbClr val="00FF00"/>
            </a:solidFill>
            <a:ln w="12700">
              <a:solidFill>
                <a:schemeClr val="bg1"/>
              </a:solidFill>
              <a:round/>
              <a:headEnd/>
              <a:tailEnd/>
            </a:ln>
          </p:spPr>
          <p:txBody>
            <a:bodyPr lIns="0" tIns="0" rIns="0" bIns="0" anchor="ctr">
              <a:spAutoFit/>
            </a:bodyPr>
            <a:lstStyle/>
            <a:p>
              <a:endParaRPr lang="en-US"/>
            </a:p>
          </p:txBody>
        </p:sp>
        <p:sp>
          <p:nvSpPr>
            <p:cNvPr id="44062" name="Freeform 401"/>
            <p:cNvSpPr>
              <a:spLocks/>
            </p:cNvSpPr>
            <p:nvPr/>
          </p:nvSpPr>
          <p:spPr bwMode="auto">
            <a:xfrm>
              <a:off x="1770" y="2565"/>
              <a:ext cx="161" cy="166"/>
            </a:xfrm>
            <a:custGeom>
              <a:avLst/>
              <a:gdLst>
                <a:gd name="T0" fmla="*/ 0 w 876"/>
                <a:gd name="T1" fmla="*/ 0 h 898"/>
                <a:gd name="T2" fmla="*/ 0 w 876"/>
                <a:gd name="T3" fmla="*/ 0 h 898"/>
                <a:gd name="T4" fmla="*/ 0 w 876"/>
                <a:gd name="T5" fmla="*/ 0 h 898"/>
                <a:gd name="T6" fmla="*/ 0 w 876"/>
                <a:gd name="T7" fmla="*/ 0 h 898"/>
                <a:gd name="T8" fmla="*/ 0 w 876"/>
                <a:gd name="T9" fmla="*/ 0 h 898"/>
                <a:gd name="T10" fmla="*/ 0 w 876"/>
                <a:gd name="T11" fmla="*/ 0 h 898"/>
                <a:gd name="T12" fmla="*/ 0 w 876"/>
                <a:gd name="T13" fmla="*/ 0 h 898"/>
                <a:gd name="T14" fmla="*/ 0 w 876"/>
                <a:gd name="T15" fmla="*/ 0 h 898"/>
                <a:gd name="T16" fmla="*/ 0 w 876"/>
                <a:gd name="T17" fmla="*/ 0 h 898"/>
                <a:gd name="T18" fmla="*/ 0 w 876"/>
                <a:gd name="T19" fmla="*/ 0 h 898"/>
                <a:gd name="T20" fmla="*/ 0 w 876"/>
                <a:gd name="T21" fmla="*/ 0 h 898"/>
                <a:gd name="T22" fmla="*/ 0 w 876"/>
                <a:gd name="T23" fmla="*/ 0 h 898"/>
                <a:gd name="T24" fmla="*/ 0 w 876"/>
                <a:gd name="T25" fmla="*/ 0 h 8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76"/>
                <a:gd name="T40" fmla="*/ 0 h 898"/>
                <a:gd name="T41" fmla="*/ 876 w 876"/>
                <a:gd name="T42" fmla="*/ 898 h 8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76" h="898">
                  <a:moveTo>
                    <a:pt x="436" y="286"/>
                  </a:moveTo>
                  <a:lnTo>
                    <a:pt x="706" y="8"/>
                  </a:lnTo>
                  <a:lnTo>
                    <a:pt x="868" y="162"/>
                  </a:lnTo>
                  <a:lnTo>
                    <a:pt x="592" y="450"/>
                  </a:lnTo>
                  <a:lnTo>
                    <a:pt x="876" y="740"/>
                  </a:lnTo>
                  <a:lnTo>
                    <a:pt x="706" y="898"/>
                  </a:lnTo>
                  <a:lnTo>
                    <a:pt x="434" y="616"/>
                  </a:lnTo>
                  <a:lnTo>
                    <a:pt x="162" y="896"/>
                  </a:lnTo>
                  <a:lnTo>
                    <a:pt x="0" y="736"/>
                  </a:lnTo>
                  <a:lnTo>
                    <a:pt x="278" y="448"/>
                  </a:lnTo>
                  <a:lnTo>
                    <a:pt x="2" y="164"/>
                  </a:lnTo>
                  <a:lnTo>
                    <a:pt x="172" y="0"/>
                  </a:lnTo>
                  <a:lnTo>
                    <a:pt x="436" y="286"/>
                  </a:lnTo>
                  <a:close/>
                </a:path>
              </a:pathLst>
            </a:custGeom>
            <a:solidFill>
              <a:srgbClr val="FF0000"/>
            </a:solidFill>
            <a:ln w="19050">
              <a:solidFill>
                <a:schemeClr val="bg1"/>
              </a:solidFill>
              <a:round/>
              <a:headEnd/>
              <a:tailEnd/>
            </a:ln>
          </p:spPr>
          <p:txBody>
            <a:bodyPr lIns="0" tIns="0" rIns="0" bIns="0" anchor="ctr">
              <a:spAutoFit/>
            </a:bodyPr>
            <a:lstStyle/>
            <a:p>
              <a:endParaRPr lang="en-US"/>
            </a:p>
          </p:txBody>
        </p:sp>
      </p:grpSp>
      <p:sp>
        <p:nvSpPr>
          <p:cNvPr id="44045" name="Line 402"/>
          <p:cNvSpPr>
            <a:spLocks noChangeShapeType="1"/>
          </p:cNvSpPr>
          <p:nvPr/>
        </p:nvSpPr>
        <p:spPr bwMode="auto">
          <a:xfrm>
            <a:off x="2886075" y="2235200"/>
            <a:ext cx="682625" cy="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046" name="Line 410"/>
          <p:cNvSpPr>
            <a:spLocks noChangeShapeType="1"/>
          </p:cNvSpPr>
          <p:nvPr/>
        </p:nvSpPr>
        <p:spPr bwMode="auto">
          <a:xfrm>
            <a:off x="4276725" y="2943225"/>
            <a:ext cx="0" cy="334963"/>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47" name="Line 414"/>
          <p:cNvSpPr>
            <a:spLocks noChangeShapeType="1"/>
          </p:cNvSpPr>
          <p:nvPr/>
        </p:nvSpPr>
        <p:spPr bwMode="auto">
          <a:xfrm>
            <a:off x="2165350" y="2841625"/>
            <a:ext cx="0" cy="377825"/>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4048" name="Group 155"/>
          <p:cNvGrpSpPr>
            <a:grpSpLocks/>
          </p:cNvGrpSpPr>
          <p:nvPr/>
        </p:nvGrpSpPr>
        <p:grpSpPr bwMode="auto">
          <a:xfrm>
            <a:off x="3376613" y="923925"/>
            <a:ext cx="2689225" cy="2008188"/>
            <a:chOff x="3375844" y="923716"/>
            <a:chExt cx="2689994" cy="2008188"/>
          </a:xfrm>
        </p:grpSpPr>
        <p:sp>
          <p:nvSpPr>
            <p:cNvPr id="44049" name="Line 404"/>
            <p:cNvSpPr>
              <a:spLocks noChangeShapeType="1"/>
            </p:cNvSpPr>
            <p:nvPr/>
          </p:nvSpPr>
          <p:spPr bwMode="auto">
            <a:xfrm flipV="1">
              <a:off x="4900613" y="1709738"/>
              <a:ext cx="1103312" cy="20637"/>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50" name="Line 409"/>
            <p:cNvSpPr>
              <a:spLocks noChangeShapeType="1"/>
            </p:cNvSpPr>
            <p:nvPr/>
          </p:nvSpPr>
          <p:spPr bwMode="auto">
            <a:xfrm flipV="1">
              <a:off x="4837113" y="2665413"/>
              <a:ext cx="1228725" cy="20637"/>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7" name="Line 4"/>
            <p:cNvSpPr>
              <a:spLocks noChangeShapeType="1"/>
            </p:cNvSpPr>
            <p:nvPr/>
          </p:nvSpPr>
          <p:spPr bwMode="auto">
            <a:xfrm>
              <a:off x="4284154" y="923716"/>
              <a:ext cx="0" cy="349250"/>
            </a:xfrm>
            <a:prstGeom prst="line">
              <a:avLst/>
            </a:prstGeom>
            <a:noFill/>
            <a:ln w="28575">
              <a:solidFill>
                <a:schemeClr val="accent3"/>
              </a:solidFill>
              <a:round/>
              <a:headEnd/>
              <a:tailEnd/>
            </a:ln>
          </p:spPr>
          <p:txBody>
            <a:bodyPr wrap="none" lIns="0" tIns="0" rIns="0" bIns="0" anchor="ctr">
              <a:spAutoFit/>
            </a:bodyPr>
            <a:lstStyle/>
            <a:p>
              <a:pPr>
                <a:defRPr/>
              </a:pPr>
              <a:endParaRPr lang="en-US" dirty="0"/>
            </a:p>
          </p:txBody>
        </p:sp>
        <p:grpSp>
          <p:nvGrpSpPr>
            <p:cNvPr id="44052" name="Group 136"/>
            <p:cNvGrpSpPr>
              <a:grpSpLocks/>
            </p:cNvGrpSpPr>
            <p:nvPr/>
          </p:nvGrpSpPr>
          <p:grpSpPr bwMode="auto">
            <a:xfrm>
              <a:off x="3375844" y="1223753"/>
              <a:ext cx="2471738" cy="1708151"/>
              <a:chOff x="1662" y="1830"/>
              <a:chExt cx="1557" cy="1076"/>
            </a:xfrm>
          </p:grpSpPr>
          <p:sp>
            <p:nvSpPr>
              <p:cNvPr id="44057" name="Text Box 113"/>
              <p:cNvSpPr txBox="1">
                <a:spLocks noChangeArrowheads="1"/>
              </p:cNvSpPr>
              <p:nvPr/>
            </p:nvSpPr>
            <p:spPr bwMode="auto">
              <a:xfrm>
                <a:off x="1662" y="2714"/>
                <a:ext cx="15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PolicyLinePattern</a:t>
                </a:r>
              </a:p>
            </p:txBody>
          </p:sp>
          <p:sp>
            <p:nvSpPr>
              <p:cNvPr id="155" name="AutoShape 114"/>
              <p:cNvSpPr>
                <a:spLocks noChangeArrowheads="1"/>
              </p:cNvSpPr>
              <p:nvPr/>
            </p:nvSpPr>
            <p:spPr bwMode="auto">
              <a:xfrm>
                <a:off x="1766" y="1830"/>
                <a:ext cx="892" cy="854"/>
              </a:xfrm>
              <a:prstGeom prst="roundRect">
                <a:avLst>
                  <a:gd name="adj" fmla="val 16667"/>
                </a:avLst>
              </a:prstGeom>
              <a:noFill/>
              <a:ln w="28575" algn="ctr">
                <a:solidFill>
                  <a:schemeClr val="accent3"/>
                </a:solidFill>
                <a:prstDash val="sysDot"/>
                <a:round/>
                <a:headEnd/>
                <a:tailEnd/>
              </a:ln>
            </p:spPr>
            <p:txBody>
              <a:bodyPr lIns="0" tIns="0" rIns="0" bIns="0" anchor="ctr">
                <a:spAutoFit/>
              </a:bodyPr>
              <a:lstStyle/>
              <a:p>
                <a:pPr>
                  <a:defRPr/>
                </a:pPr>
                <a:endParaRPr lang="en-US" dirty="0"/>
              </a:p>
            </p:txBody>
          </p:sp>
        </p:grpSp>
        <p:sp>
          <p:nvSpPr>
            <p:cNvPr id="150" name="Freeform 115"/>
            <p:cNvSpPr>
              <a:spLocks/>
            </p:cNvSpPr>
            <p:nvPr/>
          </p:nvSpPr>
          <p:spPr bwMode="auto">
            <a:xfrm>
              <a:off x="3629917" y="1776204"/>
              <a:ext cx="417631" cy="536575"/>
            </a:xfrm>
            <a:custGeom>
              <a:avLst/>
              <a:gdLst>
                <a:gd name="T0" fmla="*/ 534 w 1052"/>
                <a:gd name="T1" fmla="*/ 1352 h 1352"/>
                <a:gd name="T2" fmla="*/ 300 w 1052"/>
                <a:gd name="T3" fmla="*/ 1168 h 1352"/>
                <a:gd name="T4" fmla="*/ 100 w 1052"/>
                <a:gd name="T5" fmla="*/ 893 h 1352"/>
                <a:gd name="T6" fmla="*/ 16 w 1052"/>
                <a:gd name="T7" fmla="*/ 609 h 1352"/>
                <a:gd name="T8" fmla="*/ 0 w 1052"/>
                <a:gd name="T9" fmla="*/ 308 h 1352"/>
                <a:gd name="T10" fmla="*/ 0 w 1052"/>
                <a:gd name="T11" fmla="*/ 83 h 1352"/>
                <a:gd name="T12" fmla="*/ 100 w 1052"/>
                <a:gd name="T13" fmla="*/ 116 h 1352"/>
                <a:gd name="T14" fmla="*/ 275 w 1052"/>
                <a:gd name="T15" fmla="*/ 116 h 1352"/>
                <a:gd name="T16" fmla="*/ 392 w 1052"/>
                <a:gd name="T17" fmla="*/ 91 h 1352"/>
                <a:gd name="T18" fmla="*/ 534 w 1052"/>
                <a:gd name="T19" fmla="*/ 0 h 1352"/>
                <a:gd name="T20" fmla="*/ 643 w 1052"/>
                <a:gd name="T21" fmla="*/ 66 h 1352"/>
                <a:gd name="T22" fmla="*/ 810 w 1052"/>
                <a:gd name="T23" fmla="*/ 125 h 1352"/>
                <a:gd name="T24" fmla="*/ 1052 w 1052"/>
                <a:gd name="T25" fmla="*/ 91 h 1352"/>
                <a:gd name="T26" fmla="*/ 1043 w 1052"/>
                <a:gd name="T27" fmla="*/ 567 h 1352"/>
                <a:gd name="T28" fmla="*/ 1010 w 1052"/>
                <a:gd name="T29" fmla="*/ 759 h 1352"/>
                <a:gd name="T30" fmla="*/ 893 w 1052"/>
                <a:gd name="T31" fmla="*/ 1010 h 1352"/>
                <a:gd name="T32" fmla="*/ 676 w 1052"/>
                <a:gd name="T33" fmla="*/ 1243 h 1352"/>
                <a:gd name="T34" fmla="*/ 534 w 1052"/>
                <a:gd name="T35" fmla="*/ 135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cap="flat" cmpd="sng">
              <a:solidFill>
                <a:schemeClr val="accent3"/>
              </a:solidFill>
              <a:prstDash val="sysDot"/>
              <a:round/>
              <a:headEnd type="none" w="med" len="med"/>
              <a:tailEnd type="none" w="med" len="med"/>
            </a:ln>
          </p:spPr>
          <p:txBody>
            <a:bodyPr lIns="0" tIns="0" rIns="0" bIns="0" anchor="ctr">
              <a:spAutoFit/>
            </a:bodyPr>
            <a:lstStyle/>
            <a:p>
              <a:pPr>
                <a:defRPr/>
              </a:pPr>
              <a:endParaRPr lang="en-US" dirty="0"/>
            </a:p>
          </p:txBody>
        </p:sp>
        <p:sp>
          <p:nvSpPr>
            <p:cNvPr id="151" name="Freeform 116"/>
            <p:cNvSpPr>
              <a:spLocks/>
            </p:cNvSpPr>
            <p:nvPr/>
          </p:nvSpPr>
          <p:spPr bwMode="auto">
            <a:xfrm>
              <a:off x="4031668" y="1838116"/>
              <a:ext cx="417632" cy="536575"/>
            </a:xfrm>
            <a:custGeom>
              <a:avLst/>
              <a:gdLst>
                <a:gd name="T0" fmla="*/ 534 w 1052"/>
                <a:gd name="T1" fmla="*/ 1352 h 1352"/>
                <a:gd name="T2" fmla="*/ 300 w 1052"/>
                <a:gd name="T3" fmla="*/ 1168 h 1352"/>
                <a:gd name="T4" fmla="*/ 100 w 1052"/>
                <a:gd name="T5" fmla="*/ 893 h 1352"/>
                <a:gd name="T6" fmla="*/ 16 w 1052"/>
                <a:gd name="T7" fmla="*/ 609 h 1352"/>
                <a:gd name="T8" fmla="*/ 0 w 1052"/>
                <a:gd name="T9" fmla="*/ 308 h 1352"/>
                <a:gd name="T10" fmla="*/ 0 w 1052"/>
                <a:gd name="T11" fmla="*/ 83 h 1352"/>
                <a:gd name="T12" fmla="*/ 100 w 1052"/>
                <a:gd name="T13" fmla="*/ 116 h 1352"/>
                <a:gd name="T14" fmla="*/ 275 w 1052"/>
                <a:gd name="T15" fmla="*/ 116 h 1352"/>
                <a:gd name="T16" fmla="*/ 392 w 1052"/>
                <a:gd name="T17" fmla="*/ 91 h 1352"/>
                <a:gd name="T18" fmla="*/ 534 w 1052"/>
                <a:gd name="T19" fmla="*/ 0 h 1352"/>
                <a:gd name="T20" fmla="*/ 643 w 1052"/>
                <a:gd name="T21" fmla="*/ 66 h 1352"/>
                <a:gd name="T22" fmla="*/ 810 w 1052"/>
                <a:gd name="T23" fmla="*/ 125 h 1352"/>
                <a:gd name="T24" fmla="*/ 1052 w 1052"/>
                <a:gd name="T25" fmla="*/ 91 h 1352"/>
                <a:gd name="T26" fmla="*/ 1043 w 1052"/>
                <a:gd name="T27" fmla="*/ 567 h 1352"/>
                <a:gd name="T28" fmla="*/ 1010 w 1052"/>
                <a:gd name="T29" fmla="*/ 759 h 1352"/>
                <a:gd name="T30" fmla="*/ 893 w 1052"/>
                <a:gd name="T31" fmla="*/ 1010 h 1352"/>
                <a:gd name="T32" fmla="*/ 676 w 1052"/>
                <a:gd name="T33" fmla="*/ 1243 h 1352"/>
                <a:gd name="T34" fmla="*/ 534 w 1052"/>
                <a:gd name="T35" fmla="*/ 135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cap="flat" cmpd="sng">
              <a:solidFill>
                <a:schemeClr val="accent3"/>
              </a:solidFill>
              <a:prstDash val="sysDot"/>
              <a:round/>
              <a:headEnd type="none" w="med" len="med"/>
              <a:tailEnd type="none" w="med" len="med"/>
            </a:ln>
          </p:spPr>
          <p:txBody>
            <a:bodyPr lIns="0" tIns="0" rIns="0" bIns="0" anchor="ctr">
              <a:spAutoFit/>
            </a:bodyPr>
            <a:lstStyle/>
            <a:p>
              <a:pPr>
                <a:defRPr/>
              </a:pPr>
              <a:endParaRPr lang="en-US" dirty="0"/>
            </a:p>
          </p:txBody>
        </p:sp>
        <p:sp>
          <p:nvSpPr>
            <p:cNvPr id="152" name="Freeform 117"/>
            <p:cNvSpPr>
              <a:spLocks/>
            </p:cNvSpPr>
            <p:nvPr/>
          </p:nvSpPr>
          <p:spPr bwMode="auto">
            <a:xfrm>
              <a:off x="4431833" y="1898441"/>
              <a:ext cx="417632" cy="536575"/>
            </a:xfrm>
            <a:custGeom>
              <a:avLst/>
              <a:gdLst>
                <a:gd name="T0" fmla="*/ 534 w 1052"/>
                <a:gd name="T1" fmla="*/ 1352 h 1352"/>
                <a:gd name="T2" fmla="*/ 300 w 1052"/>
                <a:gd name="T3" fmla="*/ 1168 h 1352"/>
                <a:gd name="T4" fmla="*/ 100 w 1052"/>
                <a:gd name="T5" fmla="*/ 893 h 1352"/>
                <a:gd name="T6" fmla="*/ 16 w 1052"/>
                <a:gd name="T7" fmla="*/ 609 h 1352"/>
                <a:gd name="T8" fmla="*/ 0 w 1052"/>
                <a:gd name="T9" fmla="*/ 308 h 1352"/>
                <a:gd name="T10" fmla="*/ 0 w 1052"/>
                <a:gd name="T11" fmla="*/ 83 h 1352"/>
                <a:gd name="T12" fmla="*/ 100 w 1052"/>
                <a:gd name="T13" fmla="*/ 116 h 1352"/>
                <a:gd name="T14" fmla="*/ 275 w 1052"/>
                <a:gd name="T15" fmla="*/ 116 h 1352"/>
                <a:gd name="T16" fmla="*/ 392 w 1052"/>
                <a:gd name="T17" fmla="*/ 91 h 1352"/>
                <a:gd name="T18" fmla="*/ 534 w 1052"/>
                <a:gd name="T19" fmla="*/ 0 h 1352"/>
                <a:gd name="T20" fmla="*/ 643 w 1052"/>
                <a:gd name="T21" fmla="*/ 66 h 1352"/>
                <a:gd name="T22" fmla="*/ 810 w 1052"/>
                <a:gd name="T23" fmla="*/ 125 h 1352"/>
                <a:gd name="T24" fmla="*/ 1052 w 1052"/>
                <a:gd name="T25" fmla="*/ 91 h 1352"/>
                <a:gd name="T26" fmla="*/ 1043 w 1052"/>
                <a:gd name="T27" fmla="*/ 567 h 1352"/>
                <a:gd name="T28" fmla="*/ 1010 w 1052"/>
                <a:gd name="T29" fmla="*/ 759 h 1352"/>
                <a:gd name="T30" fmla="*/ 893 w 1052"/>
                <a:gd name="T31" fmla="*/ 1010 h 1352"/>
                <a:gd name="T32" fmla="*/ 676 w 1052"/>
                <a:gd name="T33" fmla="*/ 1243 h 1352"/>
                <a:gd name="T34" fmla="*/ 534 w 1052"/>
                <a:gd name="T35" fmla="*/ 135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28575" cap="flat" cmpd="sng">
              <a:solidFill>
                <a:schemeClr val="accent3"/>
              </a:solidFill>
              <a:prstDash val="sysDot"/>
              <a:round/>
              <a:headEnd type="none" w="med" len="med"/>
              <a:tailEnd type="none" w="med" len="med"/>
            </a:ln>
          </p:spPr>
          <p:txBody>
            <a:bodyPr lIns="0" tIns="0" rIns="0" bIns="0" anchor="ctr">
              <a:spAutoFit/>
            </a:bodyPr>
            <a:lstStyle/>
            <a:p>
              <a:pPr>
                <a:defRPr/>
              </a:pPr>
              <a:endParaRPr lang="en-US" dirty="0"/>
            </a:p>
          </p:txBody>
        </p:sp>
        <p:pic>
          <p:nvPicPr>
            <p:cNvPr id="153" name="Picture 118"/>
            <p:cNvPicPr>
              <a:picLocks noChangeAspect="1" noChangeArrowheads="1"/>
            </p:cNvPicPr>
            <p:nvPr/>
          </p:nvPicPr>
          <p:blipFill>
            <a:blip r:embed="rId3" cstate="print">
              <a:duotone>
                <a:schemeClr val="accent3">
                  <a:shade val="45000"/>
                  <a:satMod val="135000"/>
                </a:schemeClr>
                <a:prstClr val="white"/>
              </a:duotone>
            </a:blip>
            <a:srcRect/>
            <a:stretch>
              <a:fillRect/>
            </a:stretch>
          </p:blipFill>
          <p:spPr bwMode="auto">
            <a:xfrm>
              <a:off x="3733032" y="1382503"/>
              <a:ext cx="965200" cy="379413"/>
            </a:xfrm>
            <a:prstGeom prst="rect">
              <a:avLst/>
            </a:prstGeom>
            <a:noFill/>
            <a:ln w="12700" algn="ctr">
              <a:solidFill>
                <a:schemeClr val="accent3"/>
              </a:solidFill>
              <a:miter lim="800000"/>
              <a:headEnd/>
              <a:tailEnd/>
            </a:ln>
          </p:spPr>
        </p:pic>
      </p:gr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smtClean="0"/>
              <a:t>Configure Offerings in Product Designer</a:t>
            </a:r>
          </a:p>
        </p:txBody>
      </p:sp>
      <p:pic>
        <p:nvPicPr>
          <p:cNvPr id="12290" name="Picture 2" descr="C:\Users\kshukla\AppData\Local\Temp\SNAGHTML67fdec9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595" y="739774"/>
            <a:ext cx="7038975" cy="2686051"/>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45062" name="AutoShape 22"/>
          <p:cNvSpPr>
            <a:spLocks noChangeArrowheads="1"/>
          </p:cNvSpPr>
          <p:nvPr/>
        </p:nvSpPr>
        <p:spPr bwMode="auto">
          <a:xfrm>
            <a:off x="2603776" y="2062921"/>
            <a:ext cx="727075" cy="30003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 name="Rounded Rectangle 1"/>
          <p:cNvSpPr/>
          <p:nvPr/>
        </p:nvSpPr>
        <p:spPr bwMode="auto">
          <a:xfrm>
            <a:off x="1033670" y="3210340"/>
            <a:ext cx="1441173" cy="24847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963" y="3738908"/>
            <a:ext cx="6105525" cy="26479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5065" name="AutoShape 19"/>
          <p:cNvSpPr>
            <a:spLocks noChangeArrowheads="1"/>
          </p:cNvSpPr>
          <p:nvPr/>
        </p:nvSpPr>
        <p:spPr bwMode="auto">
          <a:xfrm>
            <a:off x="7402513" y="4021138"/>
            <a:ext cx="1368425" cy="798512"/>
          </a:xfrm>
          <a:prstGeom prst="wedgeRoundRectCallout">
            <a:avLst>
              <a:gd name="adj1" fmla="val -73650"/>
              <a:gd name="adj2" fmla="val 84198"/>
              <a:gd name="adj3" fmla="val 16667"/>
            </a:avLst>
          </a:prstGeom>
          <a:solidFill>
            <a:schemeClr val="tx1"/>
          </a:solidFill>
          <a:ln w="12700" algn="ctr">
            <a:solidFill>
              <a:schemeClr val="bg1"/>
            </a:solidFill>
            <a:miter lim="800000"/>
            <a:headEnd/>
            <a:tailEnd/>
          </a:ln>
        </p:spPr>
        <p:txBody>
          <a:bodyPr lIns="0" tIns="0" rIns="0" bIns="0" anchor="ctr"/>
          <a:lstStyle/>
          <a:p>
            <a:r>
              <a:rPr lang="en-US">
                <a:solidFill>
                  <a:srgbClr val="D33941"/>
                </a:solidFill>
              </a:rPr>
              <a:t>Offering selections </a:t>
            </a:r>
          </a:p>
        </p:txBody>
      </p:sp>
      <p:sp>
        <p:nvSpPr>
          <p:cNvPr id="45067" name="Rounded Rectangle 13"/>
          <p:cNvSpPr>
            <a:spLocks noChangeArrowheads="1"/>
          </p:cNvSpPr>
          <p:nvPr/>
        </p:nvSpPr>
        <p:spPr bwMode="auto">
          <a:xfrm>
            <a:off x="5638076" y="5301422"/>
            <a:ext cx="1110594" cy="6667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45066" name="AutoShape 23"/>
          <p:cNvSpPr>
            <a:spLocks noChangeArrowheads="1"/>
          </p:cNvSpPr>
          <p:nvPr/>
        </p:nvSpPr>
        <p:spPr bwMode="auto">
          <a:xfrm>
            <a:off x="257729" y="4578349"/>
            <a:ext cx="1716088" cy="1603789"/>
          </a:xfrm>
          <a:prstGeom prst="wedgeRoundRectCallout">
            <a:avLst>
              <a:gd name="adj1" fmla="val 60304"/>
              <a:gd name="adj2" fmla="val 741"/>
              <a:gd name="adj3" fmla="val 16667"/>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dirty="0">
              <a:solidFill>
                <a:srgbClr val="D33941"/>
              </a:solidFill>
            </a:endParaRPr>
          </a:p>
          <a:p>
            <a:r>
              <a:rPr lang="en-US" dirty="0" smtClean="0">
                <a:solidFill>
                  <a:srgbClr val="D33941"/>
                </a:solidFill>
              </a:rPr>
              <a:t>In PC, Offerings </a:t>
            </a:r>
            <a:r>
              <a:rPr lang="en-US" dirty="0">
                <a:solidFill>
                  <a:srgbClr val="D33941"/>
                </a:solidFill>
              </a:rPr>
              <a:t>shows up as </a:t>
            </a:r>
            <a:br>
              <a:rPr lang="en-US" dirty="0">
                <a:solidFill>
                  <a:srgbClr val="D33941"/>
                </a:solidFill>
              </a:rPr>
            </a:br>
            <a:r>
              <a:rPr lang="en-US" dirty="0">
                <a:solidFill>
                  <a:srgbClr val="D33941"/>
                </a:solidFill>
              </a:rPr>
              <a:t>first step in Submission</a:t>
            </a:r>
          </a:p>
          <a:p>
            <a:endParaRPr lang="en-US" dirty="0">
              <a:solidFill>
                <a:srgbClr val="D33941"/>
              </a:solidFill>
            </a:endParaRPr>
          </a:p>
        </p:txBody>
      </p:sp>
      <p:sp>
        <p:nvSpPr>
          <p:cNvPr id="3" name="TextBox 2"/>
          <p:cNvSpPr txBox="1"/>
          <p:nvPr/>
        </p:nvSpPr>
        <p:spPr>
          <a:xfrm>
            <a:off x="6919689" y="834886"/>
            <a:ext cx="482824" cy="400110"/>
          </a:xfrm>
          <a:prstGeom prst="rect">
            <a:avLst/>
          </a:prstGeom>
          <a:noFill/>
        </p:spPr>
        <p:txBody>
          <a:bodyPr wrap="none" rtlCol="0">
            <a:spAutoFit/>
          </a:bodyPr>
          <a:lstStyle/>
          <a:p>
            <a:r>
              <a:rPr lang="en-US" dirty="0" smtClean="0">
                <a:solidFill>
                  <a:srgbClr val="D33941"/>
                </a:solidFill>
                <a:latin typeface="Calibri" pitchFamily="34" charset="0"/>
                <a:cs typeface="Calibri" pitchFamily="34" charset="0"/>
              </a:rPr>
              <a:t>PD</a:t>
            </a:r>
          </a:p>
        </p:txBody>
      </p:sp>
      <p:sp>
        <p:nvSpPr>
          <p:cNvPr id="16" name="TextBox 15"/>
          <p:cNvSpPr txBox="1"/>
          <p:nvPr/>
        </p:nvSpPr>
        <p:spPr>
          <a:xfrm>
            <a:off x="7858137" y="3327184"/>
            <a:ext cx="457176" cy="400110"/>
          </a:xfrm>
          <a:prstGeom prst="rect">
            <a:avLst/>
          </a:prstGeom>
          <a:noFill/>
        </p:spPr>
        <p:txBody>
          <a:bodyPr wrap="none" rtlCol="0">
            <a:spAutoFit/>
          </a:bodyPr>
          <a:lstStyle/>
          <a:p>
            <a:r>
              <a:rPr lang="en-US" dirty="0" smtClean="0">
                <a:solidFill>
                  <a:srgbClr val="D33941"/>
                </a:solidFill>
                <a:latin typeface="Calibri" pitchFamily="34" charset="0"/>
                <a:cs typeface="Calibri" pitchFamily="34" charset="0"/>
              </a:rPr>
              <a:t>PC</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a:lstStyle/>
          <a:p>
            <a:pPr eaLnBrk="1" hangingPunct="1"/>
            <a:r>
              <a:rPr lang="en-US" smtClean="0"/>
              <a:t>Lesson objectives review</a:t>
            </a:r>
          </a:p>
        </p:txBody>
      </p:sp>
      <p:sp>
        <p:nvSpPr>
          <p:cNvPr id="4608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the role that the product model plays in PolicyCenter</a:t>
            </a:r>
          </a:p>
          <a:p>
            <a:pPr lvl="1"/>
            <a:r>
              <a:rPr lang="en-US" smtClean="0"/>
              <a:t>Define the primary entities of the product model</a:t>
            </a:r>
          </a:p>
          <a:p>
            <a:pPr lvl="1"/>
            <a:r>
              <a:rPr lang="en-US" smtClean="0"/>
              <a:t>Describe how availability logic is used in the product model</a:t>
            </a:r>
          </a:p>
          <a:p>
            <a:pPr lvl="1"/>
            <a:r>
              <a:rPr lang="en-US" smtClean="0"/>
              <a:t>Understand the concept of Grandfathering and Offerings</a:t>
            </a:r>
          </a:p>
          <a:p>
            <a:pPr lvl="1" eaLnBrk="1" hangingPunct="1"/>
            <a:endParaRPr lang="en-US"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pPr eaLnBrk="1" hangingPunct="1"/>
            <a:r>
              <a:rPr lang="en-US" smtClean="0"/>
              <a:t>Review questions</a:t>
            </a:r>
          </a:p>
        </p:txBody>
      </p:sp>
      <p:sp>
        <p:nvSpPr>
          <p:cNvPr id="47107" name="Rectangle 3"/>
          <p:cNvSpPr>
            <a:spLocks noGrp="1" noChangeArrowheads="1"/>
          </p:cNvSpPr>
          <p:nvPr>
            <p:ph idx="1"/>
          </p:nvPr>
        </p:nvSpPr>
        <p:spPr/>
        <p:txBody>
          <a:bodyPr/>
          <a:lstStyle/>
          <a:p>
            <a:pPr marL="457200" indent="-457200">
              <a:buFont typeface="Webdings" pitchFamily="18" charset="2"/>
              <a:buAutoNum type="arabicPeriod"/>
            </a:pPr>
            <a:r>
              <a:rPr lang="en-US" smtClean="0"/>
              <a:t>Name one example of each of the following:</a:t>
            </a:r>
          </a:p>
          <a:p>
            <a:pPr marL="933450" lvl="1" indent="-419100">
              <a:buFont typeface="Webdings" pitchFamily="18" charset="2"/>
              <a:buAutoNum type="alphaLcParenR"/>
            </a:pPr>
            <a:r>
              <a:rPr lang="en-US" smtClean="0"/>
              <a:t>"Policy file" information defined in the product model</a:t>
            </a:r>
          </a:p>
          <a:p>
            <a:pPr marL="933450" lvl="1" indent="-419100">
              <a:buFont typeface="Webdings" pitchFamily="18" charset="2"/>
              <a:buAutoNum type="alphaLcParenR"/>
            </a:pPr>
            <a:r>
              <a:rPr lang="en-US" smtClean="0"/>
              <a:t>Business logic defined in the product model</a:t>
            </a:r>
          </a:p>
          <a:p>
            <a:pPr marL="933450" lvl="1" indent="-419100">
              <a:buFont typeface="Webdings" pitchFamily="18" charset="2"/>
              <a:buAutoNum type="alphaLcParenR"/>
            </a:pPr>
            <a:r>
              <a:rPr lang="en-US" smtClean="0"/>
              <a:t>Rating-relevant information in the product model</a:t>
            </a:r>
          </a:p>
          <a:p>
            <a:pPr marL="457200" indent="-457200">
              <a:buFont typeface="Webdings" pitchFamily="18" charset="2"/>
              <a:buAutoNum type="arabicPeriod"/>
            </a:pPr>
            <a:r>
              <a:rPr lang="en-US" smtClean="0"/>
              <a:t>What is the difference between the pattern entities and the instance entities?</a:t>
            </a:r>
          </a:p>
          <a:p>
            <a:pPr marL="457200" indent="-457200">
              <a:buFont typeface="Webdings" pitchFamily="18" charset="2"/>
              <a:buAutoNum type="arabicPeriod"/>
            </a:pPr>
            <a:r>
              <a:rPr lang="en-US" smtClean="0"/>
              <a:t>Name the three ways in which availability can be specified.</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Notices</a:t>
            </a:r>
          </a:p>
        </p:txBody>
      </p:sp>
      <p:sp>
        <p:nvSpPr>
          <p:cNvPr id="23555" name="Rectangle 3"/>
          <p:cNvSpPr>
            <a:spLocks noGrp="1" noChangeArrowheads="1"/>
          </p:cNvSpPr>
          <p:nvPr>
            <p:ph type="body" idx="1"/>
          </p:nvPr>
        </p:nvSpPr>
        <p:spPr/>
        <p:txBody>
          <a:bodyPr/>
          <a:lstStyle/>
          <a:p>
            <a:pPr marL="0" indent="0">
              <a:buFont typeface="Wingdings 3" pitchFamily="18" charset="2"/>
              <a:buNone/>
            </a:pPr>
            <a:r>
              <a:rPr lang="en-US" sz="1600" b="1" smtClean="0"/>
              <a:t>Copyright © 2001-2013 Guidewire Software, Inc. All rights reserved.</a:t>
            </a:r>
          </a:p>
          <a:p>
            <a:pPr marL="0" indent="0">
              <a:buFont typeface="Arial" charset="0"/>
              <a:buNone/>
            </a:pPr>
            <a:r>
              <a:rPr lang="en-US" sz="1600" smtClean="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Gosu, Deliver Insurance Your Way, and the Guidewire logo are trademarks, service marks, or registered trademarks of Guidewire Software, Inc. in the United States and/or other countries.</a:t>
            </a:r>
          </a:p>
          <a:p>
            <a:pPr marL="0" indent="0">
              <a:buFont typeface="Wingdings 3" pitchFamily="18" charset="2"/>
              <a:buNone/>
            </a:pPr>
            <a:r>
              <a:rPr lang="en-US" sz="1600" smtClean="0"/>
              <a:t>This 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r>
              <a:rPr lang="en-US" sz="1600" smtClean="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lvl="2" indent="0">
              <a:spcBef>
                <a:spcPct val="40000"/>
              </a:spcBef>
              <a:buSzTx/>
              <a:buFont typeface="Wingdings 2" pitchFamily="18" charset="2"/>
              <a:buNone/>
            </a:pPr>
            <a:r>
              <a:rPr lang="en-US" sz="1600" smtClean="0"/>
              <a:t>Guidewire products are protected by one or more United States patents.</a:t>
            </a:r>
          </a:p>
        </p:txBody>
      </p:sp>
    </p:spTree>
    <p:extLst>
      <p:ext uri="{BB962C8B-B14F-4D97-AF65-F5344CB8AC3E}">
        <p14:creationId xmlns:p14="http://schemas.microsoft.com/office/powerpoint/2010/main" val="160770864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3"/>
          <p:cNvSpPr>
            <a:spLocks noChangeShapeType="1"/>
          </p:cNvSpPr>
          <p:nvPr/>
        </p:nvSpPr>
        <p:spPr bwMode="auto">
          <a:xfrm>
            <a:off x="1268413" y="1965325"/>
            <a:ext cx="0" cy="311785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1" name="Line 4"/>
          <p:cNvSpPr>
            <a:spLocks noChangeShapeType="1"/>
          </p:cNvSpPr>
          <p:nvPr/>
        </p:nvSpPr>
        <p:spPr bwMode="auto">
          <a:xfrm flipH="1">
            <a:off x="1274763" y="5080000"/>
            <a:ext cx="695325"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2" name="Line 5"/>
          <p:cNvSpPr>
            <a:spLocks noChangeShapeType="1"/>
          </p:cNvSpPr>
          <p:nvPr/>
        </p:nvSpPr>
        <p:spPr bwMode="auto">
          <a:xfrm flipH="1">
            <a:off x="2811463" y="4994275"/>
            <a:ext cx="1135062"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73" name="Group 6"/>
          <p:cNvGrpSpPr>
            <a:grpSpLocks/>
          </p:cNvGrpSpPr>
          <p:nvPr/>
        </p:nvGrpSpPr>
        <p:grpSpPr bwMode="auto">
          <a:xfrm>
            <a:off x="1778000" y="4464050"/>
            <a:ext cx="1165225" cy="962025"/>
            <a:chOff x="236" y="1280"/>
            <a:chExt cx="955" cy="789"/>
          </a:xfrm>
        </p:grpSpPr>
        <p:sp>
          <p:nvSpPr>
            <p:cNvPr id="7239" name="AutoShape 7"/>
            <p:cNvSpPr>
              <a:spLocks noChangeArrowheads="1"/>
            </p:cNvSpPr>
            <p:nvPr/>
          </p:nvSpPr>
          <p:spPr bwMode="auto">
            <a:xfrm>
              <a:off x="236" y="1433"/>
              <a:ext cx="955" cy="636"/>
            </a:xfrm>
            <a:prstGeom prst="cube">
              <a:avLst>
                <a:gd name="adj" fmla="val 18921"/>
              </a:avLst>
            </a:prstGeom>
            <a:solidFill>
              <a:srgbClr val="FF7C80"/>
            </a:solidFill>
            <a:ln w="12700">
              <a:solidFill>
                <a:srgbClr val="777777"/>
              </a:solidFill>
              <a:miter lim="800000"/>
              <a:headEnd/>
              <a:tailEnd/>
            </a:ln>
          </p:spPr>
          <p:txBody>
            <a:bodyPr wrap="none" anchor="ctr"/>
            <a:lstStyle/>
            <a:p>
              <a:endParaRPr lang="en-US"/>
            </a:p>
          </p:txBody>
        </p:sp>
        <p:sp>
          <p:nvSpPr>
            <p:cNvPr id="7240" name="Rectangle 8"/>
            <p:cNvSpPr>
              <a:spLocks noChangeArrowheads="1"/>
            </p:cNvSpPr>
            <p:nvPr/>
          </p:nvSpPr>
          <p:spPr bwMode="auto">
            <a:xfrm>
              <a:off x="513" y="1628"/>
              <a:ext cx="275" cy="441"/>
            </a:xfrm>
            <a:prstGeom prst="rect">
              <a:avLst/>
            </a:prstGeom>
            <a:solidFill>
              <a:srgbClr val="CC9900"/>
            </a:solidFill>
            <a:ln w="12700">
              <a:solidFill>
                <a:srgbClr val="777777"/>
              </a:solidFill>
              <a:miter lim="800000"/>
              <a:headEnd/>
              <a:tailEnd/>
            </a:ln>
          </p:spPr>
          <p:txBody>
            <a:bodyPr wrap="none" anchor="ctr"/>
            <a:lstStyle/>
            <a:p>
              <a:endParaRPr lang="en-US"/>
            </a:p>
          </p:txBody>
        </p:sp>
        <p:sp>
          <p:nvSpPr>
            <p:cNvPr id="7241" name="Rectangle 9"/>
            <p:cNvSpPr>
              <a:spLocks noChangeArrowheads="1"/>
            </p:cNvSpPr>
            <p:nvPr/>
          </p:nvSpPr>
          <p:spPr bwMode="auto">
            <a:xfrm>
              <a:off x="295" y="1628"/>
              <a:ext cx="139" cy="206"/>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7242" name="Rectangle 10"/>
            <p:cNvSpPr>
              <a:spLocks noChangeArrowheads="1"/>
            </p:cNvSpPr>
            <p:nvPr/>
          </p:nvSpPr>
          <p:spPr bwMode="auto">
            <a:xfrm>
              <a:off x="857" y="1628"/>
              <a:ext cx="144" cy="206"/>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7243" name="Rectangle 11"/>
            <p:cNvSpPr>
              <a:spLocks noChangeArrowheads="1"/>
            </p:cNvSpPr>
            <p:nvPr/>
          </p:nvSpPr>
          <p:spPr bwMode="auto">
            <a:xfrm>
              <a:off x="720" y="1823"/>
              <a:ext cx="38" cy="91"/>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7244" name="Rectangle 12"/>
            <p:cNvSpPr>
              <a:spLocks noChangeArrowheads="1"/>
            </p:cNvSpPr>
            <p:nvPr/>
          </p:nvSpPr>
          <p:spPr bwMode="auto">
            <a:xfrm>
              <a:off x="333" y="1280"/>
              <a:ext cx="683" cy="267"/>
            </a:xfrm>
            <a:prstGeom prst="rect">
              <a:avLst/>
            </a:prstGeom>
            <a:solidFill>
              <a:srgbClr val="CC9900"/>
            </a:solidFill>
            <a:ln w="12700" algn="ctr">
              <a:solidFill>
                <a:srgbClr val="777777"/>
              </a:solidFill>
              <a:miter lim="800000"/>
              <a:headEnd/>
              <a:tailEnd/>
            </a:ln>
          </p:spPr>
          <p:txBody>
            <a:bodyPr wrap="none" anchor="ctr"/>
            <a:lstStyle/>
            <a:p>
              <a:endParaRPr lang="en-US"/>
            </a:p>
          </p:txBody>
        </p:sp>
        <p:sp>
          <p:nvSpPr>
            <p:cNvPr id="7245" name="Line 13"/>
            <p:cNvSpPr>
              <a:spLocks noChangeShapeType="1"/>
            </p:cNvSpPr>
            <p:nvPr/>
          </p:nvSpPr>
          <p:spPr bwMode="auto">
            <a:xfrm>
              <a:off x="1010" y="1340"/>
              <a:ext cx="113" cy="12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46" name="Line 14"/>
            <p:cNvSpPr>
              <a:spLocks noChangeShapeType="1"/>
            </p:cNvSpPr>
            <p:nvPr/>
          </p:nvSpPr>
          <p:spPr bwMode="auto">
            <a:xfrm>
              <a:off x="1019" y="1443"/>
              <a:ext cx="60" cy="6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247" name="Group 15"/>
            <p:cNvGrpSpPr>
              <a:grpSpLocks/>
            </p:cNvGrpSpPr>
            <p:nvPr/>
          </p:nvGrpSpPr>
          <p:grpSpPr bwMode="auto">
            <a:xfrm>
              <a:off x="368" y="1330"/>
              <a:ext cx="607" cy="167"/>
              <a:chOff x="3046" y="1026"/>
              <a:chExt cx="502" cy="138"/>
            </a:xfrm>
          </p:grpSpPr>
          <p:sp>
            <p:nvSpPr>
              <p:cNvPr id="7248" name="Line 16"/>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49" name="Line 17"/>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50" name="Line 18"/>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51" name="Line 19"/>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52" name="Line 20"/>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53" name="Line 21"/>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54" name="Oval 22"/>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55" name="Freeform 23"/>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56" name="Freeform 24"/>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57" name="Freeform 25"/>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58" name="Freeform 26"/>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7174" name="Text Box 27"/>
          <p:cNvSpPr txBox="1">
            <a:spLocks noChangeArrowheads="1"/>
          </p:cNvSpPr>
          <p:nvPr/>
        </p:nvSpPr>
        <p:spPr bwMode="auto">
          <a:xfrm>
            <a:off x="4486275" y="2779713"/>
            <a:ext cx="18526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collision</a:t>
            </a:r>
          </a:p>
        </p:txBody>
      </p:sp>
      <p:sp>
        <p:nvSpPr>
          <p:cNvPr id="7175" name="Line 28"/>
          <p:cNvSpPr>
            <a:spLocks noChangeShapeType="1"/>
          </p:cNvSpPr>
          <p:nvPr/>
        </p:nvSpPr>
        <p:spPr bwMode="auto">
          <a:xfrm flipH="1">
            <a:off x="3111500" y="2938463"/>
            <a:ext cx="739775"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6" name="Text Box 29"/>
          <p:cNvSpPr txBox="1">
            <a:spLocks noChangeArrowheads="1"/>
          </p:cNvSpPr>
          <p:nvPr/>
        </p:nvSpPr>
        <p:spPr bwMode="auto">
          <a:xfrm>
            <a:off x="4448175" y="4700588"/>
            <a:ext cx="11271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bodily</a:t>
            </a:r>
            <a:br>
              <a:rPr lang="en-US" sz="1800">
                <a:solidFill>
                  <a:schemeClr val="bg1"/>
                </a:solidFill>
              </a:rPr>
            </a:br>
            <a:r>
              <a:rPr lang="en-US" sz="1800">
                <a:solidFill>
                  <a:schemeClr val="bg1"/>
                </a:solidFill>
              </a:rPr>
              <a:t>injury</a:t>
            </a:r>
          </a:p>
        </p:txBody>
      </p:sp>
      <p:sp>
        <p:nvSpPr>
          <p:cNvPr id="7177" name="Line 30"/>
          <p:cNvSpPr>
            <a:spLocks noChangeShapeType="1"/>
          </p:cNvSpPr>
          <p:nvPr/>
        </p:nvSpPr>
        <p:spPr bwMode="auto">
          <a:xfrm flipH="1">
            <a:off x="1270000" y="2935288"/>
            <a:ext cx="695325"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78" name="Group 31"/>
          <p:cNvGrpSpPr>
            <a:grpSpLocks/>
          </p:cNvGrpSpPr>
          <p:nvPr/>
        </p:nvGrpSpPr>
        <p:grpSpPr bwMode="auto">
          <a:xfrm>
            <a:off x="1643063" y="2559050"/>
            <a:ext cx="1489075" cy="808038"/>
            <a:chOff x="3399" y="1235"/>
            <a:chExt cx="938" cy="509"/>
          </a:xfrm>
        </p:grpSpPr>
        <p:sp>
          <p:nvSpPr>
            <p:cNvPr id="7237" name="Rectangle 32"/>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7238" name="Picture 3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9" name="Text Box 34"/>
          <p:cNvSpPr txBox="1">
            <a:spLocks noChangeArrowheads="1"/>
          </p:cNvSpPr>
          <p:nvPr/>
        </p:nvSpPr>
        <p:spPr bwMode="auto">
          <a:xfrm>
            <a:off x="2540000" y="1119188"/>
            <a:ext cx="4327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What lines of business are available on this policy?</a:t>
            </a:r>
          </a:p>
        </p:txBody>
      </p:sp>
      <p:sp>
        <p:nvSpPr>
          <p:cNvPr id="7180" name="Text Box 35"/>
          <p:cNvSpPr txBox="1">
            <a:spLocks noChangeArrowheads="1"/>
          </p:cNvSpPr>
          <p:nvPr/>
        </p:nvSpPr>
        <p:spPr bwMode="auto">
          <a:xfrm>
            <a:off x="1360488" y="3600450"/>
            <a:ext cx="2001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bg1"/>
                </a:solidFill>
              </a:rPr>
              <a:t>What coverages can be added?</a:t>
            </a:r>
          </a:p>
        </p:txBody>
      </p:sp>
      <p:sp>
        <p:nvSpPr>
          <p:cNvPr id="7181" name="Line 37"/>
          <p:cNvSpPr>
            <a:spLocks noChangeShapeType="1"/>
          </p:cNvSpPr>
          <p:nvPr/>
        </p:nvSpPr>
        <p:spPr bwMode="auto">
          <a:xfrm flipH="1">
            <a:off x="1931988" y="1395413"/>
            <a:ext cx="506412" cy="228600"/>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82" name="Group 40"/>
          <p:cNvGrpSpPr>
            <a:grpSpLocks/>
          </p:cNvGrpSpPr>
          <p:nvPr/>
        </p:nvGrpSpPr>
        <p:grpSpPr bwMode="auto">
          <a:xfrm>
            <a:off x="739775" y="1219200"/>
            <a:ext cx="1039813" cy="1171575"/>
            <a:chOff x="2324" y="435"/>
            <a:chExt cx="933" cy="1052"/>
          </a:xfrm>
        </p:grpSpPr>
        <p:sp>
          <p:nvSpPr>
            <p:cNvPr id="7228" name="AutoShape 4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7229" name="Freeform 4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230" name="Freeform 4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231" name="Freeform 4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7232" name="Group 45"/>
            <p:cNvGrpSpPr>
              <a:grpSpLocks/>
            </p:cNvGrpSpPr>
            <p:nvPr/>
          </p:nvGrpSpPr>
          <p:grpSpPr bwMode="auto">
            <a:xfrm>
              <a:off x="2889" y="957"/>
              <a:ext cx="348" cy="510"/>
              <a:chOff x="2784" y="3210"/>
              <a:chExt cx="523" cy="772"/>
            </a:xfrm>
          </p:grpSpPr>
          <p:sp>
            <p:nvSpPr>
              <p:cNvPr id="7233" name="AutoShape 4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34" name="AutoShape 4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35" name="AutoShape 4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236" name="Oval 4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7183" name="Freeform 50"/>
          <p:cNvSpPr>
            <a:spLocks/>
          </p:cNvSpPr>
          <p:nvPr/>
        </p:nvSpPr>
        <p:spPr bwMode="auto">
          <a:xfrm>
            <a:off x="3590925" y="4591050"/>
            <a:ext cx="642938" cy="8255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7184" name="Group 51"/>
          <p:cNvGrpSpPr>
            <a:grpSpLocks/>
          </p:cNvGrpSpPr>
          <p:nvPr/>
        </p:nvGrpSpPr>
        <p:grpSpPr bwMode="auto">
          <a:xfrm>
            <a:off x="3494088" y="4491038"/>
            <a:ext cx="819150" cy="1052512"/>
            <a:chOff x="2460" y="2890"/>
            <a:chExt cx="516" cy="663"/>
          </a:xfrm>
        </p:grpSpPr>
        <p:sp>
          <p:nvSpPr>
            <p:cNvPr id="7221" name="Freeform 52"/>
            <p:cNvSpPr>
              <a:spLocks/>
            </p:cNvSpPr>
            <p:nvPr/>
          </p:nvSpPr>
          <p:spPr bwMode="auto">
            <a:xfrm>
              <a:off x="2460" y="2890"/>
              <a:ext cx="516" cy="663"/>
            </a:xfrm>
            <a:custGeom>
              <a:avLst/>
              <a:gdLst>
                <a:gd name="T0" fmla="*/ 3 w 1052"/>
                <a:gd name="T1" fmla="*/ 9 h 1352"/>
                <a:gd name="T2" fmla="*/ 2 w 1052"/>
                <a:gd name="T3" fmla="*/ 8 h 1352"/>
                <a:gd name="T4" fmla="*/ 0 w 1052"/>
                <a:gd name="T5" fmla="*/ 6 h 1352"/>
                <a:gd name="T6" fmla="*/ 0 w 1052"/>
                <a:gd name="T7" fmla="*/ 4 h 1352"/>
                <a:gd name="T8" fmla="*/ 0 w 1052"/>
                <a:gd name="T9" fmla="*/ 2 h 1352"/>
                <a:gd name="T10" fmla="*/ 0 w 1052"/>
                <a:gd name="T11" fmla="*/ 0 h 1352"/>
                <a:gd name="T12" fmla="*/ 0 w 1052"/>
                <a:gd name="T13" fmla="*/ 0 h 1352"/>
                <a:gd name="T14" fmla="*/ 2 w 1052"/>
                <a:gd name="T15" fmla="*/ 0 h 1352"/>
                <a:gd name="T16" fmla="*/ 2 w 1052"/>
                <a:gd name="T17" fmla="*/ 0 h 1352"/>
                <a:gd name="T18" fmla="*/ 3 w 1052"/>
                <a:gd name="T19" fmla="*/ 0 h 1352"/>
                <a:gd name="T20" fmla="*/ 4 w 1052"/>
                <a:gd name="T21" fmla="*/ 0 h 1352"/>
                <a:gd name="T22" fmla="*/ 5 w 1052"/>
                <a:gd name="T23" fmla="*/ 0 h 1352"/>
                <a:gd name="T24" fmla="*/ 7 w 1052"/>
                <a:gd name="T25" fmla="*/ 0 h 1352"/>
                <a:gd name="T26" fmla="*/ 7 w 1052"/>
                <a:gd name="T27" fmla="*/ 4 h 1352"/>
                <a:gd name="T28" fmla="*/ 7 w 1052"/>
                <a:gd name="T29" fmla="*/ 5 h 1352"/>
                <a:gd name="T30" fmla="*/ 6 w 1052"/>
                <a:gd name="T31" fmla="*/ 7 h 1352"/>
                <a:gd name="T32" fmla="*/ 4 w 1052"/>
                <a:gd name="T33" fmla="*/ 8 h 1352"/>
                <a:gd name="T34" fmla="*/ 3 w 1052"/>
                <a:gd name="T35" fmla="*/ 9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7222" name="Group 53"/>
            <p:cNvGrpSpPr>
              <a:grpSpLocks/>
            </p:cNvGrpSpPr>
            <p:nvPr/>
          </p:nvGrpSpPr>
          <p:grpSpPr bwMode="auto">
            <a:xfrm>
              <a:off x="2555" y="2951"/>
              <a:ext cx="342" cy="474"/>
              <a:chOff x="4558" y="2153"/>
              <a:chExt cx="760" cy="1053"/>
            </a:xfrm>
          </p:grpSpPr>
          <p:sp>
            <p:nvSpPr>
              <p:cNvPr id="7223" name="Oval 54"/>
              <p:cNvSpPr>
                <a:spLocks noChangeArrowheads="1"/>
              </p:cNvSpPr>
              <p:nvPr/>
            </p:nvSpPr>
            <p:spPr bwMode="auto">
              <a:xfrm>
                <a:off x="4745" y="2153"/>
                <a:ext cx="342" cy="450"/>
              </a:xfrm>
              <a:prstGeom prst="ellipse">
                <a:avLst/>
              </a:prstGeom>
              <a:solidFill>
                <a:schemeClr val="bg1"/>
              </a:solidFill>
              <a:ln w="28575" algn="ctr">
                <a:solidFill>
                  <a:schemeClr val="bg1"/>
                </a:solidFill>
                <a:round/>
                <a:headEnd/>
                <a:tailEnd/>
              </a:ln>
            </p:spPr>
            <p:txBody>
              <a:bodyPr wrap="none" lIns="0" tIns="0" rIns="0" bIns="0" anchor="ctr">
                <a:spAutoFit/>
              </a:bodyPr>
              <a:lstStyle/>
              <a:p>
                <a:endParaRPr lang="en-US"/>
              </a:p>
            </p:txBody>
          </p:sp>
          <p:sp>
            <p:nvSpPr>
              <p:cNvPr id="7224" name="Freeform 55"/>
              <p:cNvSpPr>
                <a:spLocks/>
              </p:cNvSpPr>
              <p:nvPr/>
            </p:nvSpPr>
            <p:spPr bwMode="auto">
              <a:xfrm>
                <a:off x="4600" y="2596"/>
                <a:ext cx="718" cy="610"/>
              </a:xfrm>
              <a:custGeom>
                <a:avLst/>
                <a:gdLst>
                  <a:gd name="T0" fmla="*/ 275 w 718"/>
                  <a:gd name="T1" fmla="*/ 0 h 610"/>
                  <a:gd name="T2" fmla="*/ 117 w 718"/>
                  <a:gd name="T3" fmla="*/ 34 h 610"/>
                  <a:gd name="T4" fmla="*/ 16 w 718"/>
                  <a:gd name="T5" fmla="*/ 100 h 610"/>
                  <a:gd name="T6" fmla="*/ 0 w 718"/>
                  <a:gd name="T7" fmla="*/ 309 h 610"/>
                  <a:gd name="T8" fmla="*/ 8 w 718"/>
                  <a:gd name="T9" fmla="*/ 451 h 610"/>
                  <a:gd name="T10" fmla="*/ 150 w 718"/>
                  <a:gd name="T11" fmla="*/ 509 h 610"/>
                  <a:gd name="T12" fmla="*/ 142 w 718"/>
                  <a:gd name="T13" fmla="*/ 610 h 610"/>
                  <a:gd name="T14" fmla="*/ 526 w 718"/>
                  <a:gd name="T15" fmla="*/ 585 h 610"/>
                  <a:gd name="T16" fmla="*/ 534 w 718"/>
                  <a:gd name="T17" fmla="*/ 459 h 610"/>
                  <a:gd name="T18" fmla="*/ 667 w 718"/>
                  <a:gd name="T19" fmla="*/ 351 h 610"/>
                  <a:gd name="T20" fmla="*/ 718 w 718"/>
                  <a:gd name="T21" fmla="*/ 125 h 610"/>
                  <a:gd name="T22" fmla="*/ 626 w 718"/>
                  <a:gd name="T23" fmla="*/ 34 h 610"/>
                  <a:gd name="T24" fmla="*/ 275 w 718"/>
                  <a:gd name="T25" fmla="*/ 0 h 6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18"/>
                  <a:gd name="T40" fmla="*/ 0 h 610"/>
                  <a:gd name="T41" fmla="*/ 718 w 718"/>
                  <a:gd name="T42" fmla="*/ 610 h 6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18" h="610">
                    <a:moveTo>
                      <a:pt x="275" y="0"/>
                    </a:moveTo>
                    <a:lnTo>
                      <a:pt x="117" y="34"/>
                    </a:lnTo>
                    <a:lnTo>
                      <a:pt x="16" y="100"/>
                    </a:lnTo>
                    <a:lnTo>
                      <a:pt x="0" y="309"/>
                    </a:lnTo>
                    <a:lnTo>
                      <a:pt x="8" y="451"/>
                    </a:lnTo>
                    <a:lnTo>
                      <a:pt x="150" y="509"/>
                    </a:lnTo>
                    <a:lnTo>
                      <a:pt x="142" y="610"/>
                    </a:lnTo>
                    <a:lnTo>
                      <a:pt x="526" y="585"/>
                    </a:lnTo>
                    <a:lnTo>
                      <a:pt x="534" y="459"/>
                    </a:lnTo>
                    <a:lnTo>
                      <a:pt x="667" y="351"/>
                    </a:lnTo>
                    <a:lnTo>
                      <a:pt x="718" y="125"/>
                    </a:lnTo>
                    <a:lnTo>
                      <a:pt x="626" y="34"/>
                    </a:lnTo>
                    <a:lnTo>
                      <a:pt x="275" y="0"/>
                    </a:lnTo>
                    <a:close/>
                  </a:path>
                </a:pathLst>
              </a:custGeom>
              <a:solidFill>
                <a:schemeClr val="bg1"/>
              </a:solidFill>
              <a:ln w="28575">
                <a:solidFill>
                  <a:schemeClr val="bg1"/>
                </a:solidFill>
                <a:round/>
                <a:headEnd/>
                <a:tailEnd/>
              </a:ln>
            </p:spPr>
            <p:txBody>
              <a:bodyPr wrap="none" lIns="0" tIns="0" rIns="0" bIns="0" anchor="ctr">
                <a:spAutoFit/>
              </a:bodyPr>
              <a:lstStyle/>
              <a:p>
                <a:endParaRPr lang="en-US"/>
              </a:p>
            </p:txBody>
          </p:sp>
          <p:sp>
            <p:nvSpPr>
              <p:cNvPr id="7225" name="Freeform 56"/>
              <p:cNvSpPr>
                <a:spLocks/>
              </p:cNvSpPr>
              <p:nvPr/>
            </p:nvSpPr>
            <p:spPr bwMode="auto">
              <a:xfrm>
                <a:off x="4558" y="2713"/>
                <a:ext cx="559" cy="434"/>
              </a:xfrm>
              <a:custGeom>
                <a:avLst/>
                <a:gdLst>
                  <a:gd name="T0" fmla="*/ 17 w 559"/>
                  <a:gd name="T1" fmla="*/ 8 h 434"/>
                  <a:gd name="T2" fmla="*/ 217 w 559"/>
                  <a:gd name="T3" fmla="*/ 0 h 434"/>
                  <a:gd name="T4" fmla="*/ 200 w 559"/>
                  <a:gd name="T5" fmla="*/ 192 h 434"/>
                  <a:gd name="T6" fmla="*/ 384 w 559"/>
                  <a:gd name="T7" fmla="*/ 142 h 434"/>
                  <a:gd name="T8" fmla="*/ 501 w 559"/>
                  <a:gd name="T9" fmla="*/ 184 h 434"/>
                  <a:gd name="T10" fmla="*/ 559 w 559"/>
                  <a:gd name="T11" fmla="*/ 292 h 434"/>
                  <a:gd name="T12" fmla="*/ 517 w 559"/>
                  <a:gd name="T13" fmla="*/ 392 h 434"/>
                  <a:gd name="T14" fmla="*/ 384 w 559"/>
                  <a:gd name="T15" fmla="*/ 434 h 434"/>
                  <a:gd name="T16" fmla="*/ 234 w 559"/>
                  <a:gd name="T17" fmla="*/ 434 h 434"/>
                  <a:gd name="T18" fmla="*/ 92 w 559"/>
                  <a:gd name="T19" fmla="*/ 409 h 434"/>
                  <a:gd name="T20" fmla="*/ 8 w 559"/>
                  <a:gd name="T21" fmla="*/ 317 h 434"/>
                  <a:gd name="T22" fmla="*/ 0 w 559"/>
                  <a:gd name="T23" fmla="*/ 150 h 434"/>
                  <a:gd name="T24" fmla="*/ 17 w 559"/>
                  <a:gd name="T25" fmla="*/ 8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rgbClr val="C0C0C0"/>
              </a:solidFill>
              <a:ln w="28575">
                <a:solidFill>
                  <a:schemeClr val="bg1"/>
                </a:solidFill>
                <a:round/>
                <a:headEnd/>
                <a:tailEnd/>
              </a:ln>
            </p:spPr>
            <p:txBody>
              <a:bodyPr wrap="none" lIns="0" tIns="0" rIns="0" bIns="0" anchor="ctr">
                <a:spAutoFit/>
              </a:bodyPr>
              <a:lstStyle/>
              <a:p>
                <a:endParaRPr lang="en-US"/>
              </a:p>
            </p:txBody>
          </p:sp>
          <p:sp>
            <p:nvSpPr>
              <p:cNvPr id="7226" name="Freeform 57"/>
              <p:cNvSpPr>
                <a:spLocks/>
              </p:cNvSpPr>
              <p:nvPr/>
            </p:nvSpPr>
            <p:spPr bwMode="auto">
              <a:xfrm>
                <a:off x="4725" y="2596"/>
                <a:ext cx="300" cy="543"/>
              </a:xfrm>
              <a:custGeom>
                <a:avLst/>
                <a:gdLst>
                  <a:gd name="T0" fmla="*/ 250 w 300"/>
                  <a:gd name="T1" fmla="*/ 0 h 543"/>
                  <a:gd name="T2" fmla="*/ 0 w 300"/>
                  <a:gd name="T3" fmla="*/ 543 h 543"/>
                  <a:gd name="T4" fmla="*/ 192 w 300"/>
                  <a:gd name="T5" fmla="*/ 543 h 543"/>
                  <a:gd name="T6" fmla="*/ 300 w 300"/>
                  <a:gd name="T7" fmla="*/ 17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rgbClr val="C0C0C0"/>
              </a:solidFill>
              <a:ln w="28575">
                <a:solidFill>
                  <a:schemeClr val="bg1"/>
                </a:solidFill>
                <a:round/>
                <a:headEnd/>
                <a:tailEnd/>
              </a:ln>
            </p:spPr>
            <p:txBody>
              <a:bodyPr wrap="none" lIns="0" tIns="0" rIns="0" bIns="0" anchor="ctr">
                <a:spAutoFit/>
              </a:bodyPr>
              <a:lstStyle/>
              <a:p>
                <a:endParaRPr lang="en-US"/>
              </a:p>
            </p:txBody>
          </p:sp>
          <p:sp>
            <p:nvSpPr>
              <p:cNvPr id="7227" name="Line 58"/>
              <p:cNvSpPr>
                <a:spLocks noChangeShapeType="1"/>
              </p:cNvSpPr>
              <p:nvPr/>
            </p:nvSpPr>
            <p:spPr bwMode="auto">
              <a:xfrm flipV="1">
                <a:off x="5134" y="2755"/>
                <a:ext cx="17" cy="29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7185" name="Group 59"/>
          <p:cNvGrpSpPr>
            <a:grpSpLocks/>
          </p:cNvGrpSpPr>
          <p:nvPr/>
        </p:nvGrpSpPr>
        <p:grpSpPr bwMode="auto">
          <a:xfrm>
            <a:off x="3527425" y="2435225"/>
            <a:ext cx="819150" cy="1050925"/>
            <a:chOff x="3827" y="345"/>
            <a:chExt cx="804" cy="1032"/>
          </a:xfrm>
        </p:grpSpPr>
        <p:sp>
          <p:nvSpPr>
            <p:cNvPr id="7203" name="Freeform 60"/>
            <p:cNvSpPr>
              <a:spLocks/>
            </p:cNvSpPr>
            <p:nvPr/>
          </p:nvSpPr>
          <p:spPr bwMode="auto">
            <a:xfrm>
              <a:off x="3827" y="345"/>
              <a:ext cx="804" cy="1032"/>
            </a:xfrm>
            <a:custGeom>
              <a:avLst/>
              <a:gdLst>
                <a:gd name="T0" fmla="*/ 81 w 1052"/>
                <a:gd name="T1" fmla="*/ 204 h 1352"/>
                <a:gd name="T2" fmla="*/ 46 w 1052"/>
                <a:gd name="T3" fmla="*/ 176 h 1352"/>
                <a:gd name="T4" fmla="*/ 15 w 1052"/>
                <a:gd name="T5" fmla="*/ 135 h 1352"/>
                <a:gd name="T6" fmla="*/ 2 w 1052"/>
                <a:gd name="T7" fmla="*/ 92 h 1352"/>
                <a:gd name="T8" fmla="*/ 0 w 1052"/>
                <a:gd name="T9" fmla="*/ 47 h 1352"/>
                <a:gd name="T10" fmla="*/ 0 w 1052"/>
                <a:gd name="T11" fmla="*/ 12 h 1352"/>
                <a:gd name="T12" fmla="*/ 15 w 1052"/>
                <a:gd name="T13" fmla="*/ 18 h 1352"/>
                <a:gd name="T14" fmla="*/ 41 w 1052"/>
                <a:gd name="T15" fmla="*/ 18 h 1352"/>
                <a:gd name="T16" fmla="*/ 60 w 1052"/>
                <a:gd name="T17" fmla="*/ 14 h 1352"/>
                <a:gd name="T18" fmla="*/ 81 w 1052"/>
                <a:gd name="T19" fmla="*/ 0 h 1352"/>
                <a:gd name="T20" fmla="*/ 98 w 1052"/>
                <a:gd name="T21" fmla="*/ 10 h 1352"/>
                <a:gd name="T22" fmla="*/ 123 w 1052"/>
                <a:gd name="T23" fmla="*/ 19 h 1352"/>
                <a:gd name="T24" fmla="*/ 160 w 1052"/>
                <a:gd name="T25" fmla="*/ 14 h 1352"/>
                <a:gd name="T26" fmla="*/ 158 w 1052"/>
                <a:gd name="T27" fmla="*/ 85 h 1352"/>
                <a:gd name="T28" fmla="*/ 154 w 1052"/>
                <a:gd name="T29" fmla="*/ 114 h 1352"/>
                <a:gd name="T30" fmla="*/ 135 w 1052"/>
                <a:gd name="T31" fmla="*/ 153 h 1352"/>
                <a:gd name="T32" fmla="*/ 103 w 1052"/>
                <a:gd name="T33" fmla="*/ 188 h 1352"/>
                <a:gd name="T34" fmla="*/ 81 w 1052"/>
                <a:gd name="T35" fmla="*/ 20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7204" name="Group 61"/>
            <p:cNvGrpSpPr>
              <a:grpSpLocks/>
            </p:cNvGrpSpPr>
            <p:nvPr/>
          </p:nvGrpSpPr>
          <p:grpSpPr bwMode="auto">
            <a:xfrm>
              <a:off x="3868" y="552"/>
              <a:ext cx="726" cy="412"/>
              <a:chOff x="3853" y="552"/>
              <a:chExt cx="759" cy="412"/>
            </a:xfrm>
          </p:grpSpPr>
          <p:sp>
            <p:nvSpPr>
              <p:cNvPr id="7209" name="Freeform 62"/>
              <p:cNvSpPr>
                <a:spLocks/>
              </p:cNvSpPr>
              <p:nvPr/>
            </p:nvSpPr>
            <p:spPr bwMode="auto">
              <a:xfrm>
                <a:off x="3853" y="673"/>
                <a:ext cx="759" cy="230"/>
              </a:xfrm>
              <a:custGeom>
                <a:avLst/>
                <a:gdLst>
                  <a:gd name="T0" fmla="*/ 0 w 4460"/>
                  <a:gd name="T1" fmla="*/ 0 h 1352"/>
                  <a:gd name="T2" fmla="*/ 0 w 4460"/>
                  <a:gd name="T3" fmla="*/ 0 h 1352"/>
                  <a:gd name="T4" fmla="*/ 0 w 4460"/>
                  <a:gd name="T5" fmla="*/ 0 h 1352"/>
                  <a:gd name="T6" fmla="*/ 0 w 4460"/>
                  <a:gd name="T7" fmla="*/ 0 h 1352"/>
                  <a:gd name="T8" fmla="*/ 0 w 4460"/>
                  <a:gd name="T9" fmla="*/ 0 h 1352"/>
                  <a:gd name="T10" fmla="*/ 0 w 4460"/>
                  <a:gd name="T11" fmla="*/ 0 h 1352"/>
                  <a:gd name="T12" fmla="*/ 0 w 4460"/>
                  <a:gd name="T13" fmla="*/ 0 h 1352"/>
                  <a:gd name="T14" fmla="*/ 0 w 4460"/>
                  <a:gd name="T15" fmla="*/ 0 h 1352"/>
                  <a:gd name="T16" fmla="*/ 0 w 4460"/>
                  <a:gd name="T17" fmla="*/ 0 h 1352"/>
                  <a:gd name="T18" fmla="*/ 0 w 4460"/>
                  <a:gd name="T19" fmla="*/ 0 h 1352"/>
                  <a:gd name="T20" fmla="*/ 0 w 4460"/>
                  <a:gd name="T21" fmla="*/ 0 h 1352"/>
                  <a:gd name="T22" fmla="*/ 0 w 4460"/>
                  <a:gd name="T23" fmla="*/ 0 h 1352"/>
                  <a:gd name="T24" fmla="*/ 0 w 4460"/>
                  <a:gd name="T25" fmla="*/ 0 h 1352"/>
                  <a:gd name="T26" fmla="*/ 0 w 4460"/>
                  <a:gd name="T27" fmla="*/ 0 h 1352"/>
                  <a:gd name="T28" fmla="*/ 0 w 4460"/>
                  <a:gd name="T29" fmla="*/ 0 h 1352"/>
                  <a:gd name="T30" fmla="*/ 0 w 4460"/>
                  <a:gd name="T31" fmla="*/ 0 h 1352"/>
                  <a:gd name="T32" fmla="*/ 0 w 4460"/>
                  <a:gd name="T33" fmla="*/ 0 h 1352"/>
                  <a:gd name="T34" fmla="*/ 0 w 4460"/>
                  <a:gd name="T35" fmla="*/ 0 h 1352"/>
                  <a:gd name="T36" fmla="*/ 0 w 4460"/>
                  <a:gd name="T37" fmla="*/ 0 h 1352"/>
                  <a:gd name="T38" fmla="*/ 0 w 4460"/>
                  <a:gd name="T39" fmla="*/ 0 h 1352"/>
                  <a:gd name="T40" fmla="*/ 0 w 4460"/>
                  <a:gd name="T41" fmla="*/ 0 h 1352"/>
                  <a:gd name="T42" fmla="*/ 0 w 4460"/>
                  <a:gd name="T43" fmla="*/ 0 h 1352"/>
                  <a:gd name="T44" fmla="*/ 0 w 4460"/>
                  <a:gd name="T45" fmla="*/ 0 h 1352"/>
                  <a:gd name="T46" fmla="*/ 0 w 4460"/>
                  <a:gd name="T47" fmla="*/ 0 h 1352"/>
                  <a:gd name="T48" fmla="*/ 0 w 4460"/>
                  <a:gd name="T49" fmla="*/ 0 h 1352"/>
                  <a:gd name="T50" fmla="*/ 0 w 4460"/>
                  <a:gd name="T51" fmla="*/ 0 h 1352"/>
                  <a:gd name="T52" fmla="*/ 0 w 4460"/>
                  <a:gd name="T53" fmla="*/ 0 h 1352"/>
                  <a:gd name="T54" fmla="*/ 0 w 4460"/>
                  <a:gd name="T55" fmla="*/ 0 h 1352"/>
                  <a:gd name="T56" fmla="*/ 0 w 4460"/>
                  <a:gd name="T57" fmla="*/ 0 h 1352"/>
                  <a:gd name="T58" fmla="*/ 0 w 4460"/>
                  <a:gd name="T59" fmla="*/ 0 h 1352"/>
                  <a:gd name="T60" fmla="*/ 0 w 4460"/>
                  <a:gd name="T61" fmla="*/ 0 h 1352"/>
                  <a:gd name="T62" fmla="*/ 0 w 4460"/>
                  <a:gd name="T63" fmla="*/ 0 h 1352"/>
                  <a:gd name="T64" fmla="*/ 0 w 4460"/>
                  <a:gd name="T65" fmla="*/ 0 h 1352"/>
                  <a:gd name="T66" fmla="*/ 0 w 4460"/>
                  <a:gd name="T67" fmla="*/ 0 h 1352"/>
                  <a:gd name="T68" fmla="*/ 0 w 4460"/>
                  <a:gd name="T69" fmla="*/ 0 h 1352"/>
                  <a:gd name="T70" fmla="*/ 0 w 4460"/>
                  <a:gd name="T71" fmla="*/ 0 h 1352"/>
                  <a:gd name="T72" fmla="*/ 0 w 4460"/>
                  <a:gd name="T73" fmla="*/ 0 h 1352"/>
                  <a:gd name="T74" fmla="*/ 0 w 4460"/>
                  <a:gd name="T75" fmla="*/ 0 h 1352"/>
                  <a:gd name="T76" fmla="*/ 0 w 4460"/>
                  <a:gd name="T77" fmla="*/ 0 h 1352"/>
                  <a:gd name="T78" fmla="*/ 0 w 4460"/>
                  <a:gd name="T79" fmla="*/ 0 h 1352"/>
                  <a:gd name="T80" fmla="*/ 0 w 4460"/>
                  <a:gd name="T81" fmla="*/ 0 h 1352"/>
                  <a:gd name="T82" fmla="*/ 0 w 4460"/>
                  <a:gd name="T83" fmla="*/ 0 h 1352"/>
                  <a:gd name="T84" fmla="*/ 0 w 4460"/>
                  <a:gd name="T85" fmla="*/ 0 h 1352"/>
                  <a:gd name="T86" fmla="*/ 0 w 4460"/>
                  <a:gd name="T87" fmla="*/ 0 h 1352"/>
                  <a:gd name="T88" fmla="*/ 0 w 4460"/>
                  <a:gd name="T89" fmla="*/ 0 h 13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0"/>
                  <a:gd name="T136" fmla="*/ 0 h 1352"/>
                  <a:gd name="T137" fmla="*/ 4460 w 4460"/>
                  <a:gd name="T138" fmla="*/ 1352 h 13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0" h="1352">
                    <a:moveTo>
                      <a:pt x="4215" y="1300"/>
                    </a:moveTo>
                    <a:lnTo>
                      <a:pt x="4435" y="973"/>
                    </a:lnTo>
                    <a:lnTo>
                      <a:pt x="4460" y="563"/>
                    </a:lnTo>
                    <a:lnTo>
                      <a:pt x="4207" y="310"/>
                    </a:lnTo>
                    <a:lnTo>
                      <a:pt x="4131" y="55"/>
                    </a:lnTo>
                    <a:lnTo>
                      <a:pt x="3918" y="283"/>
                    </a:lnTo>
                    <a:lnTo>
                      <a:pt x="3863" y="25"/>
                    </a:lnTo>
                    <a:lnTo>
                      <a:pt x="3711" y="278"/>
                    </a:lnTo>
                    <a:lnTo>
                      <a:pt x="3631" y="0"/>
                    </a:lnTo>
                    <a:lnTo>
                      <a:pt x="3464" y="278"/>
                    </a:lnTo>
                    <a:lnTo>
                      <a:pt x="3416" y="6"/>
                    </a:lnTo>
                    <a:lnTo>
                      <a:pt x="3209" y="86"/>
                    </a:lnTo>
                    <a:lnTo>
                      <a:pt x="2947" y="27"/>
                    </a:lnTo>
                    <a:lnTo>
                      <a:pt x="2751" y="232"/>
                    </a:lnTo>
                    <a:lnTo>
                      <a:pt x="2319" y="327"/>
                    </a:lnTo>
                    <a:lnTo>
                      <a:pt x="951" y="270"/>
                    </a:lnTo>
                    <a:lnTo>
                      <a:pt x="855" y="27"/>
                    </a:lnTo>
                    <a:lnTo>
                      <a:pt x="473" y="139"/>
                    </a:lnTo>
                    <a:lnTo>
                      <a:pt x="127" y="416"/>
                    </a:lnTo>
                    <a:lnTo>
                      <a:pt x="0" y="762"/>
                    </a:lnTo>
                    <a:lnTo>
                      <a:pt x="68" y="1108"/>
                    </a:lnTo>
                    <a:lnTo>
                      <a:pt x="354" y="1257"/>
                    </a:lnTo>
                    <a:lnTo>
                      <a:pt x="405" y="1065"/>
                    </a:lnTo>
                    <a:lnTo>
                      <a:pt x="544" y="901"/>
                    </a:lnTo>
                    <a:lnTo>
                      <a:pt x="726" y="823"/>
                    </a:lnTo>
                    <a:lnTo>
                      <a:pt x="926" y="806"/>
                    </a:lnTo>
                    <a:lnTo>
                      <a:pt x="1125" y="874"/>
                    </a:lnTo>
                    <a:lnTo>
                      <a:pt x="1264" y="983"/>
                    </a:lnTo>
                    <a:lnTo>
                      <a:pt x="1357" y="1161"/>
                    </a:lnTo>
                    <a:lnTo>
                      <a:pt x="1382" y="1352"/>
                    </a:lnTo>
                    <a:lnTo>
                      <a:pt x="3304" y="1331"/>
                    </a:lnTo>
                    <a:lnTo>
                      <a:pt x="3295" y="1097"/>
                    </a:lnTo>
                    <a:lnTo>
                      <a:pt x="3317" y="912"/>
                    </a:lnTo>
                    <a:lnTo>
                      <a:pt x="3357" y="783"/>
                    </a:lnTo>
                    <a:lnTo>
                      <a:pt x="3452" y="671"/>
                    </a:lnTo>
                    <a:lnTo>
                      <a:pt x="3551" y="622"/>
                    </a:lnTo>
                    <a:lnTo>
                      <a:pt x="3665" y="608"/>
                    </a:lnTo>
                    <a:lnTo>
                      <a:pt x="3749" y="624"/>
                    </a:lnTo>
                    <a:lnTo>
                      <a:pt x="3844" y="662"/>
                    </a:lnTo>
                    <a:lnTo>
                      <a:pt x="3905" y="722"/>
                    </a:lnTo>
                    <a:lnTo>
                      <a:pt x="3950" y="812"/>
                    </a:lnTo>
                    <a:lnTo>
                      <a:pt x="3977" y="987"/>
                    </a:lnTo>
                    <a:lnTo>
                      <a:pt x="4004" y="1325"/>
                    </a:lnTo>
                    <a:lnTo>
                      <a:pt x="4215" y="1300"/>
                    </a:lnTo>
                    <a:close/>
                  </a:path>
                </a:pathLst>
              </a:custGeom>
              <a:solidFill>
                <a:schemeClr val="bg1"/>
              </a:solidFill>
              <a:ln w="9525">
                <a:solidFill>
                  <a:schemeClr val="bg1"/>
                </a:solidFill>
                <a:round/>
                <a:headEnd/>
                <a:tailEnd/>
              </a:ln>
            </p:spPr>
            <p:txBody>
              <a:bodyPr/>
              <a:lstStyle/>
              <a:p>
                <a:endParaRPr lang="en-US"/>
              </a:p>
            </p:txBody>
          </p:sp>
          <p:sp>
            <p:nvSpPr>
              <p:cNvPr id="7210" name="Freeform 63"/>
              <p:cNvSpPr>
                <a:spLocks/>
              </p:cNvSpPr>
              <p:nvPr/>
            </p:nvSpPr>
            <p:spPr bwMode="auto">
              <a:xfrm>
                <a:off x="4419" y="792"/>
                <a:ext cx="104" cy="166"/>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1" name="Freeform 64"/>
              <p:cNvSpPr>
                <a:spLocks/>
              </p:cNvSpPr>
              <p:nvPr/>
            </p:nvSpPr>
            <p:spPr bwMode="auto">
              <a:xfrm>
                <a:off x="4435" y="926"/>
                <a:ext cx="22" cy="2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2" name="Freeform 65"/>
              <p:cNvSpPr>
                <a:spLocks/>
              </p:cNvSpPr>
              <p:nvPr/>
            </p:nvSpPr>
            <p:spPr bwMode="auto">
              <a:xfrm>
                <a:off x="3936" y="832"/>
                <a:ext cx="131" cy="132"/>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3" name="Freeform 66"/>
              <p:cNvSpPr>
                <a:spLocks/>
              </p:cNvSpPr>
              <p:nvPr/>
            </p:nvSpPr>
            <p:spPr bwMode="auto">
              <a:xfrm>
                <a:off x="3964" y="941"/>
                <a:ext cx="25" cy="16"/>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4" name="Freeform 67"/>
              <p:cNvSpPr>
                <a:spLocks/>
              </p:cNvSpPr>
              <p:nvPr/>
            </p:nvSpPr>
            <p:spPr bwMode="auto">
              <a:xfrm>
                <a:off x="3993" y="552"/>
                <a:ext cx="383" cy="203"/>
              </a:xfrm>
              <a:custGeom>
                <a:avLst/>
                <a:gdLst>
                  <a:gd name="T0" fmla="*/ 0 w 2251"/>
                  <a:gd name="T1" fmla="*/ 0 h 1197"/>
                  <a:gd name="T2" fmla="*/ 0 w 2251"/>
                  <a:gd name="T3" fmla="*/ 0 h 1197"/>
                  <a:gd name="T4" fmla="*/ 0 w 2251"/>
                  <a:gd name="T5" fmla="*/ 0 h 1197"/>
                  <a:gd name="T6" fmla="*/ 0 w 2251"/>
                  <a:gd name="T7" fmla="*/ 0 h 1197"/>
                  <a:gd name="T8" fmla="*/ 0 w 2251"/>
                  <a:gd name="T9" fmla="*/ 0 h 1197"/>
                  <a:gd name="T10" fmla="*/ 0 w 2251"/>
                  <a:gd name="T11" fmla="*/ 0 h 1197"/>
                  <a:gd name="T12" fmla="*/ 0 w 2251"/>
                  <a:gd name="T13" fmla="*/ 0 h 1197"/>
                  <a:gd name="T14" fmla="*/ 0 w 2251"/>
                  <a:gd name="T15" fmla="*/ 0 h 1197"/>
                  <a:gd name="T16" fmla="*/ 0 w 2251"/>
                  <a:gd name="T17" fmla="*/ 0 h 1197"/>
                  <a:gd name="T18" fmla="*/ 0 w 2251"/>
                  <a:gd name="T19" fmla="*/ 0 h 1197"/>
                  <a:gd name="T20" fmla="*/ 0 w 2251"/>
                  <a:gd name="T21" fmla="*/ 0 h 1197"/>
                  <a:gd name="T22" fmla="*/ 0 w 2251"/>
                  <a:gd name="T23" fmla="*/ 0 h 1197"/>
                  <a:gd name="T24" fmla="*/ 0 w 2251"/>
                  <a:gd name="T25" fmla="*/ 0 h 1197"/>
                  <a:gd name="T26" fmla="*/ 0 w 2251"/>
                  <a:gd name="T27" fmla="*/ 0 h 1197"/>
                  <a:gd name="T28" fmla="*/ 0 w 2251"/>
                  <a:gd name="T29" fmla="*/ 0 h 1197"/>
                  <a:gd name="T30" fmla="*/ 0 w 2251"/>
                  <a:gd name="T31" fmla="*/ 0 h 1197"/>
                  <a:gd name="T32" fmla="*/ 0 w 2251"/>
                  <a:gd name="T33" fmla="*/ 0 h 1197"/>
                  <a:gd name="T34" fmla="*/ 0 w 2251"/>
                  <a:gd name="T35" fmla="*/ 0 h 1197"/>
                  <a:gd name="T36" fmla="*/ 0 w 2251"/>
                  <a:gd name="T37" fmla="*/ 0 h 1197"/>
                  <a:gd name="T38" fmla="*/ 0 w 2251"/>
                  <a:gd name="T39" fmla="*/ 0 h 1197"/>
                  <a:gd name="T40" fmla="*/ 0 w 2251"/>
                  <a:gd name="T41" fmla="*/ 0 h 1197"/>
                  <a:gd name="T42" fmla="*/ 0 w 2251"/>
                  <a:gd name="T43" fmla="*/ 0 h 1197"/>
                  <a:gd name="T44" fmla="*/ 0 w 2251"/>
                  <a:gd name="T45" fmla="*/ 0 h 1197"/>
                  <a:gd name="T46" fmla="*/ 0 w 2251"/>
                  <a:gd name="T47" fmla="*/ 0 h 1197"/>
                  <a:gd name="T48" fmla="*/ 0 w 2251"/>
                  <a:gd name="T49" fmla="*/ 0 h 1197"/>
                  <a:gd name="T50" fmla="*/ 0 w 2251"/>
                  <a:gd name="T51" fmla="*/ 0 h 1197"/>
                  <a:gd name="T52" fmla="*/ 0 w 2251"/>
                  <a:gd name="T53" fmla="*/ 0 h 1197"/>
                  <a:gd name="T54" fmla="*/ 0 w 2251"/>
                  <a:gd name="T55" fmla="*/ 0 h 1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51"/>
                  <a:gd name="T85" fmla="*/ 0 h 1197"/>
                  <a:gd name="T86" fmla="*/ 2251 w 2251"/>
                  <a:gd name="T87" fmla="*/ 1197 h 119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51" h="1197">
                    <a:moveTo>
                      <a:pt x="2251" y="870"/>
                    </a:moveTo>
                    <a:lnTo>
                      <a:pt x="1989" y="85"/>
                    </a:lnTo>
                    <a:lnTo>
                      <a:pt x="1846" y="20"/>
                    </a:lnTo>
                    <a:lnTo>
                      <a:pt x="1540" y="0"/>
                    </a:lnTo>
                    <a:lnTo>
                      <a:pt x="871" y="26"/>
                    </a:lnTo>
                    <a:lnTo>
                      <a:pt x="654" y="41"/>
                    </a:lnTo>
                    <a:lnTo>
                      <a:pt x="511" y="53"/>
                    </a:lnTo>
                    <a:lnTo>
                      <a:pt x="388" y="66"/>
                    </a:lnTo>
                    <a:lnTo>
                      <a:pt x="266" y="110"/>
                    </a:lnTo>
                    <a:lnTo>
                      <a:pt x="188" y="163"/>
                    </a:lnTo>
                    <a:lnTo>
                      <a:pt x="125" y="235"/>
                    </a:lnTo>
                    <a:lnTo>
                      <a:pt x="84" y="336"/>
                    </a:lnTo>
                    <a:lnTo>
                      <a:pt x="68" y="433"/>
                    </a:lnTo>
                    <a:lnTo>
                      <a:pt x="0" y="823"/>
                    </a:lnTo>
                    <a:lnTo>
                      <a:pt x="201" y="1174"/>
                    </a:lnTo>
                    <a:lnTo>
                      <a:pt x="295" y="494"/>
                    </a:lnTo>
                    <a:lnTo>
                      <a:pt x="335" y="403"/>
                    </a:lnTo>
                    <a:lnTo>
                      <a:pt x="395" y="338"/>
                    </a:lnTo>
                    <a:lnTo>
                      <a:pt x="477" y="287"/>
                    </a:lnTo>
                    <a:lnTo>
                      <a:pt x="565" y="262"/>
                    </a:lnTo>
                    <a:lnTo>
                      <a:pt x="960" y="226"/>
                    </a:lnTo>
                    <a:lnTo>
                      <a:pt x="960" y="1197"/>
                    </a:lnTo>
                    <a:lnTo>
                      <a:pt x="1103" y="1197"/>
                    </a:lnTo>
                    <a:lnTo>
                      <a:pt x="1103" y="211"/>
                    </a:lnTo>
                    <a:lnTo>
                      <a:pt x="1914" y="211"/>
                    </a:lnTo>
                    <a:lnTo>
                      <a:pt x="2129" y="956"/>
                    </a:lnTo>
                    <a:lnTo>
                      <a:pt x="2251" y="870"/>
                    </a:lnTo>
                    <a:close/>
                  </a:path>
                </a:pathLst>
              </a:custGeom>
              <a:solidFill>
                <a:schemeClr val="bg1"/>
              </a:solidFill>
              <a:ln w="9525">
                <a:solidFill>
                  <a:schemeClr val="bg1"/>
                </a:solidFill>
                <a:round/>
                <a:headEnd/>
                <a:tailEnd/>
              </a:ln>
            </p:spPr>
            <p:txBody>
              <a:bodyPr/>
              <a:lstStyle/>
              <a:p>
                <a:endParaRPr lang="en-US"/>
              </a:p>
            </p:txBody>
          </p:sp>
          <p:sp>
            <p:nvSpPr>
              <p:cNvPr id="7215" name="Freeform 68"/>
              <p:cNvSpPr>
                <a:spLocks/>
              </p:cNvSpPr>
              <p:nvPr/>
            </p:nvSpPr>
            <p:spPr bwMode="auto">
              <a:xfrm>
                <a:off x="4290" y="651"/>
                <a:ext cx="47" cy="66"/>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6" name="Freeform 69"/>
              <p:cNvSpPr>
                <a:spLocks/>
              </p:cNvSpPr>
              <p:nvPr/>
            </p:nvSpPr>
            <p:spPr bwMode="auto">
              <a:xfrm>
                <a:off x="4292" y="70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7" name="Freeform 70"/>
              <p:cNvSpPr>
                <a:spLocks/>
              </p:cNvSpPr>
              <p:nvPr/>
            </p:nvSpPr>
            <p:spPr bwMode="auto">
              <a:xfrm>
                <a:off x="4297" y="670"/>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8" name="Freeform 71"/>
              <p:cNvSpPr>
                <a:spLocks/>
              </p:cNvSpPr>
              <p:nvPr/>
            </p:nvSpPr>
            <p:spPr bwMode="auto">
              <a:xfrm>
                <a:off x="4166" y="679"/>
                <a:ext cx="210" cy="202"/>
              </a:xfrm>
              <a:custGeom>
                <a:avLst/>
                <a:gdLst>
                  <a:gd name="T0" fmla="*/ 0 w 1238"/>
                  <a:gd name="T1" fmla="*/ 0 h 1191"/>
                  <a:gd name="T2" fmla="*/ 0 w 1238"/>
                  <a:gd name="T3" fmla="*/ 0 h 1191"/>
                  <a:gd name="T4" fmla="*/ 0 w 1238"/>
                  <a:gd name="T5" fmla="*/ 0 h 1191"/>
                  <a:gd name="T6" fmla="*/ 0 w 1238"/>
                  <a:gd name="T7" fmla="*/ 0 h 1191"/>
                  <a:gd name="T8" fmla="*/ 0 w 1238"/>
                  <a:gd name="T9" fmla="*/ 0 h 1191"/>
                  <a:gd name="T10" fmla="*/ 0 w 1238"/>
                  <a:gd name="T11" fmla="*/ 0 h 1191"/>
                  <a:gd name="T12" fmla="*/ 0 w 1238"/>
                  <a:gd name="T13" fmla="*/ 0 h 1191"/>
                  <a:gd name="T14" fmla="*/ 0 w 1238"/>
                  <a:gd name="T15" fmla="*/ 0 h 1191"/>
                  <a:gd name="T16" fmla="*/ 0 w 1238"/>
                  <a:gd name="T17" fmla="*/ 0 h 1191"/>
                  <a:gd name="T18" fmla="*/ 0 w 1238"/>
                  <a:gd name="T19" fmla="*/ 0 h 1191"/>
                  <a:gd name="T20" fmla="*/ 0 w 1238"/>
                  <a:gd name="T21" fmla="*/ 0 h 1191"/>
                  <a:gd name="T22" fmla="*/ 0 w 1238"/>
                  <a:gd name="T23" fmla="*/ 0 h 1191"/>
                  <a:gd name="T24" fmla="*/ 0 w 1238"/>
                  <a:gd name="T25" fmla="*/ 0 h 1191"/>
                  <a:gd name="T26" fmla="*/ 0 w 1238"/>
                  <a:gd name="T27" fmla="*/ 0 h 1191"/>
                  <a:gd name="T28" fmla="*/ 0 w 1238"/>
                  <a:gd name="T29" fmla="*/ 0 h 1191"/>
                  <a:gd name="T30" fmla="*/ 0 w 1238"/>
                  <a:gd name="T31" fmla="*/ 0 h 11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38"/>
                  <a:gd name="T49" fmla="*/ 0 h 1191"/>
                  <a:gd name="T50" fmla="*/ 1238 w 1238"/>
                  <a:gd name="T51" fmla="*/ 1191 h 11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38" h="1191">
                    <a:moveTo>
                      <a:pt x="1139" y="0"/>
                    </a:moveTo>
                    <a:lnTo>
                      <a:pt x="1213" y="212"/>
                    </a:lnTo>
                    <a:lnTo>
                      <a:pt x="1238" y="1017"/>
                    </a:lnTo>
                    <a:lnTo>
                      <a:pt x="1204" y="1119"/>
                    </a:lnTo>
                    <a:lnTo>
                      <a:pt x="1103" y="1180"/>
                    </a:lnTo>
                    <a:lnTo>
                      <a:pt x="10" y="1191"/>
                    </a:lnTo>
                    <a:lnTo>
                      <a:pt x="0" y="298"/>
                    </a:lnTo>
                    <a:lnTo>
                      <a:pt x="42" y="306"/>
                    </a:lnTo>
                    <a:lnTo>
                      <a:pt x="55" y="1157"/>
                    </a:lnTo>
                    <a:lnTo>
                      <a:pt x="1103" y="1136"/>
                    </a:lnTo>
                    <a:lnTo>
                      <a:pt x="1173" y="1091"/>
                    </a:lnTo>
                    <a:lnTo>
                      <a:pt x="1204" y="1001"/>
                    </a:lnTo>
                    <a:lnTo>
                      <a:pt x="1173" y="218"/>
                    </a:lnTo>
                    <a:lnTo>
                      <a:pt x="1120" y="43"/>
                    </a:lnTo>
                    <a:lnTo>
                      <a:pt x="11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9" name="Freeform 72"/>
              <p:cNvSpPr>
                <a:spLocks/>
              </p:cNvSpPr>
              <p:nvPr/>
            </p:nvSpPr>
            <p:spPr bwMode="auto">
              <a:xfrm>
                <a:off x="4552" y="777"/>
                <a:ext cx="30" cy="52"/>
              </a:xfrm>
              <a:custGeom>
                <a:avLst/>
                <a:gdLst>
                  <a:gd name="T0" fmla="*/ 0 w 183"/>
                  <a:gd name="T1" fmla="*/ 0 h 309"/>
                  <a:gd name="T2" fmla="*/ 0 w 183"/>
                  <a:gd name="T3" fmla="*/ 0 h 309"/>
                  <a:gd name="T4" fmla="*/ 0 w 183"/>
                  <a:gd name="T5" fmla="*/ 0 h 309"/>
                  <a:gd name="T6" fmla="*/ 0 w 183"/>
                  <a:gd name="T7" fmla="*/ 0 h 309"/>
                  <a:gd name="T8" fmla="*/ 0 w 183"/>
                  <a:gd name="T9" fmla="*/ 0 h 309"/>
                  <a:gd name="T10" fmla="*/ 0 w 183"/>
                  <a:gd name="T11" fmla="*/ 0 h 309"/>
                  <a:gd name="T12" fmla="*/ 0 w 183"/>
                  <a:gd name="T13" fmla="*/ 0 h 309"/>
                  <a:gd name="T14" fmla="*/ 0 w 183"/>
                  <a:gd name="T15" fmla="*/ 0 h 309"/>
                  <a:gd name="T16" fmla="*/ 0 w 183"/>
                  <a:gd name="T17" fmla="*/ 0 h 309"/>
                  <a:gd name="T18" fmla="*/ 0 w 183"/>
                  <a:gd name="T19" fmla="*/ 0 h 309"/>
                  <a:gd name="T20" fmla="*/ 0 w 183"/>
                  <a:gd name="T21" fmla="*/ 0 h 309"/>
                  <a:gd name="T22" fmla="*/ 0 w 183"/>
                  <a:gd name="T23" fmla="*/ 0 h 309"/>
                  <a:gd name="T24" fmla="*/ 0 w 183"/>
                  <a:gd name="T25" fmla="*/ 0 h 309"/>
                  <a:gd name="T26" fmla="*/ 0 w 183"/>
                  <a:gd name="T27" fmla="*/ 0 h 309"/>
                  <a:gd name="T28" fmla="*/ 0 w 183"/>
                  <a:gd name="T29" fmla="*/ 0 h 309"/>
                  <a:gd name="T30" fmla="*/ 0 w 183"/>
                  <a:gd name="T31" fmla="*/ 0 h 309"/>
                  <a:gd name="T32" fmla="*/ 0 w 183"/>
                  <a:gd name="T33" fmla="*/ 0 h 309"/>
                  <a:gd name="T34" fmla="*/ 0 w 183"/>
                  <a:gd name="T35" fmla="*/ 0 h 309"/>
                  <a:gd name="T36" fmla="*/ 0 w 183"/>
                  <a:gd name="T37" fmla="*/ 0 h 309"/>
                  <a:gd name="T38" fmla="*/ 0 w 183"/>
                  <a:gd name="T39" fmla="*/ 0 h 309"/>
                  <a:gd name="T40" fmla="*/ 0 w 183"/>
                  <a:gd name="T41" fmla="*/ 0 h 309"/>
                  <a:gd name="T42" fmla="*/ 0 w 183"/>
                  <a:gd name="T43" fmla="*/ 0 h 3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3"/>
                  <a:gd name="T67" fmla="*/ 0 h 309"/>
                  <a:gd name="T68" fmla="*/ 183 w 183"/>
                  <a:gd name="T69" fmla="*/ 309 h 30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3" h="309">
                    <a:moveTo>
                      <a:pt x="97" y="304"/>
                    </a:moveTo>
                    <a:lnTo>
                      <a:pt x="124" y="309"/>
                    </a:lnTo>
                    <a:lnTo>
                      <a:pt x="149" y="300"/>
                    </a:lnTo>
                    <a:lnTo>
                      <a:pt x="170" y="275"/>
                    </a:lnTo>
                    <a:lnTo>
                      <a:pt x="179" y="239"/>
                    </a:lnTo>
                    <a:lnTo>
                      <a:pt x="183" y="193"/>
                    </a:lnTo>
                    <a:lnTo>
                      <a:pt x="177" y="146"/>
                    </a:lnTo>
                    <a:lnTo>
                      <a:pt x="164" y="98"/>
                    </a:lnTo>
                    <a:lnTo>
                      <a:pt x="143" y="57"/>
                    </a:lnTo>
                    <a:lnTo>
                      <a:pt x="116" y="24"/>
                    </a:lnTo>
                    <a:lnTo>
                      <a:pt x="88" y="5"/>
                    </a:lnTo>
                    <a:lnTo>
                      <a:pt x="61" y="0"/>
                    </a:lnTo>
                    <a:lnTo>
                      <a:pt x="35" y="9"/>
                    </a:lnTo>
                    <a:lnTo>
                      <a:pt x="16" y="34"/>
                    </a:lnTo>
                    <a:lnTo>
                      <a:pt x="4" y="70"/>
                    </a:lnTo>
                    <a:lnTo>
                      <a:pt x="0" y="114"/>
                    </a:lnTo>
                    <a:lnTo>
                      <a:pt x="8" y="161"/>
                    </a:lnTo>
                    <a:lnTo>
                      <a:pt x="21" y="211"/>
                    </a:lnTo>
                    <a:lnTo>
                      <a:pt x="42" y="250"/>
                    </a:lnTo>
                    <a:lnTo>
                      <a:pt x="69" y="285"/>
                    </a:lnTo>
                    <a:lnTo>
                      <a:pt x="97" y="304"/>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0" name="Freeform 73"/>
              <p:cNvSpPr>
                <a:spLocks/>
              </p:cNvSpPr>
              <p:nvPr/>
            </p:nvSpPr>
            <p:spPr bwMode="auto">
              <a:xfrm>
                <a:off x="4557" y="800"/>
                <a:ext cx="12" cy="14"/>
              </a:xfrm>
              <a:custGeom>
                <a:avLst/>
                <a:gdLst>
                  <a:gd name="T0" fmla="*/ 0 w 68"/>
                  <a:gd name="T1" fmla="*/ 0 h 82"/>
                  <a:gd name="T2" fmla="*/ 0 w 68"/>
                  <a:gd name="T3" fmla="*/ 0 h 82"/>
                  <a:gd name="T4" fmla="*/ 0 w 68"/>
                  <a:gd name="T5" fmla="*/ 0 h 82"/>
                  <a:gd name="T6" fmla="*/ 0 w 68"/>
                  <a:gd name="T7" fmla="*/ 0 h 82"/>
                  <a:gd name="T8" fmla="*/ 0 w 68"/>
                  <a:gd name="T9" fmla="*/ 0 h 82"/>
                  <a:gd name="T10" fmla="*/ 0 w 68"/>
                  <a:gd name="T11" fmla="*/ 0 h 82"/>
                  <a:gd name="T12" fmla="*/ 0 60000 65536"/>
                  <a:gd name="T13" fmla="*/ 0 60000 65536"/>
                  <a:gd name="T14" fmla="*/ 0 60000 65536"/>
                  <a:gd name="T15" fmla="*/ 0 60000 65536"/>
                  <a:gd name="T16" fmla="*/ 0 60000 65536"/>
                  <a:gd name="T17" fmla="*/ 0 60000 65536"/>
                  <a:gd name="T18" fmla="*/ 0 w 68"/>
                  <a:gd name="T19" fmla="*/ 0 h 82"/>
                  <a:gd name="T20" fmla="*/ 68 w 68"/>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68" h="82">
                    <a:moveTo>
                      <a:pt x="0" y="33"/>
                    </a:moveTo>
                    <a:lnTo>
                      <a:pt x="47" y="0"/>
                    </a:lnTo>
                    <a:lnTo>
                      <a:pt x="68" y="82"/>
                    </a:lnTo>
                    <a:lnTo>
                      <a:pt x="22" y="82"/>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486794" name="AutoShape 74"/>
            <p:cNvSpPr>
              <a:spLocks noChangeArrowheads="1"/>
            </p:cNvSpPr>
            <p:nvPr/>
          </p:nvSpPr>
          <p:spPr bwMode="auto">
            <a:xfrm rot="-1800000">
              <a:off x="4354" y="456"/>
              <a:ext cx="97" cy="95"/>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dirty="0"/>
            </a:p>
          </p:txBody>
        </p:sp>
        <p:sp>
          <p:nvSpPr>
            <p:cNvPr id="3486795" name="AutoShape 75"/>
            <p:cNvSpPr>
              <a:spLocks noChangeArrowheads="1"/>
            </p:cNvSpPr>
            <p:nvPr/>
          </p:nvSpPr>
          <p:spPr bwMode="auto">
            <a:xfrm rot="795858">
              <a:off x="4506" y="462"/>
              <a:ext cx="98" cy="94"/>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dirty="0"/>
            </a:p>
          </p:txBody>
        </p:sp>
        <p:sp>
          <p:nvSpPr>
            <p:cNvPr id="7207" name="Line 76"/>
            <p:cNvSpPr>
              <a:spLocks noChangeShapeType="1"/>
            </p:cNvSpPr>
            <p:nvPr/>
          </p:nvSpPr>
          <p:spPr bwMode="auto">
            <a:xfrm flipH="1" flipV="1">
              <a:off x="4422" y="543"/>
              <a:ext cx="33" cy="10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8" name="Line 77"/>
            <p:cNvSpPr>
              <a:spLocks noChangeShapeType="1"/>
            </p:cNvSpPr>
            <p:nvPr/>
          </p:nvSpPr>
          <p:spPr bwMode="auto">
            <a:xfrm flipV="1">
              <a:off x="4488" y="552"/>
              <a:ext cx="57" cy="10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186" name="Line 78"/>
          <p:cNvSpPr>
            <a:spLocks noChangeShapeType="1"/>
          </p:cNvSpPr>
          <p:nvPr/>
        </p:nvSpPr>
        <p:spPr bwMode="auto">
          <a:xfrm>
            <a:off x="3043238" y="4268788"/>
            <a:ext cx="565150" cy="496887"/>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7" name="Line 79"/>
          <p:cNvSpPr>
            <a:spLocks noChangeShapeType="1"/>
          </p:cNvSpPr>
          <p:nvPr/>
        </p:nvSpPr>
        <p:spPr bwMode="auto">
          <a:xfrm flipV="1">
            <a:off x="3067050" y="3140075"/>
            <a:ext cx="947738" cy="474663"/>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8" name="Text Box 80"/>
          <p:cNvSpPr txBox="1">
            <a:spLocks noChangeArrowheads="1"/>
          </p:cNvSpPr>
          <p:nvPr/>
        </p:nvSpPr>
        <p:spPr bwMode="auto">
          <a:xfrm>
            <a:off x="6169025" y="5937250"/>
            <a:ext cx="6588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9900"/>
                </a:solidFill>
              </a:rPr>
              <a:t>$5000</a:t>
            </a:r>
          </a:p>
        </p:txBody>
      </p:sp>
      <p:sp>
        <p:nvSpPr>
          <p:cNvPr id="7189" name="Line 81"/>
          <p:cNvSpPr>
            <a:spLocks noChangeShapeType="1"/>
          </p:cNvSpPr>
          <p:nvPr/>
        </p:nvSpPr>
        <p:spPr bwMode="auto">
          <a:xfrm>
            <a:off x="6502400" y="5859463"/>
            <a:ext cx="0" cy="123825"/>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0" name="Rectangle 82"/>
          <p:cNvSpPr>
            <a:spLocks noChangeArrowheads="1"/>
          </p:cNvSpPr>
          <p:nvPr/>
        </p:nvSpPr>
        <p:spPr bwMode="auto">
          <a:xfrm>
            <a:off x="3502025" y="5640388"/>
            <a:ext cx="2959100" cy="209550"/>
          </a:xfrm>
          <a:prstGeom prst="rect">
            <a:avLst/>
          </a:prstGeom>
          <a:solidFill>
            <a:srgbClr val="00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191" name="Text Box 83"/>
          <p:cNvSpPr txBox="1">
            <a:spLocks noChangeArrowheads="1"/>
          </p:cNvSpPr>
          <p:nvPr/>
        </p:nvSpPr>
        <p:spPr bwMode="auto">
          <a:xfrm>
            <a:off x="4249738" y="5610225"/>
            <a:ext cx="14589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Limit: $5000</a:t>
            </a:r>
          </a:p>
        </p:txBody>
      </p:sp>
      <p:sp>
        <p:nvSpPr>
          <p:cNvPr id="7192" name="Rectangle 84"/>
          <p:cNvSpPr>
            <a:spLocks noChangeArrowheads="1"/>
          </p:cNvSpPr>
          <p:nvPr/>
        </p:nvSpPr>
        <p:spPr bwMode="auto">
          <a:xfrm>
            <a:off x="3617913" y="3617913"/>
            <a:ext cx="546100" cy="203200"/>
          </a:xfrm>
          <a:prstGeom prst="rect">
            <a:avLst/>
          </a:prstGeom>
          <a:noFill/>
          <a:ln w="28575"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93" name="Text Box 85"/>
          <p:cNvSpPr txBox="1">
            <a:spLocks noChangeArrowheads="1"/>
          </p:cNvSpPr>
          <p:nvPr/>
        </p:nvSpPr>
        <p:spPr bwMode="auto">
          <a:xfrm>
            <a:off x="3870325" y="3933825"/>
            <a:ext cx="6588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9900"/>
                </a:solidFill>
              </a:rPr>
              <a:t>$500</a:t>
            </a:r>
          </a:p>
        </p:txBody>
      </p:sp>
      <p:sp>
        <p:nvSpPr>
          <p:cNvPr id="7194" name="Text Box 86"/>
          <p:cNvSpPr txBox="1">
            <a:spLocks noChangeArrowheads="1"/>
          </p:cNvSpPr>
          <p:nvPr/>
        </p:nvSpPr>
        <p:spPr bwMode="auto">
          <a:xfrm>
            <a:off x="6278563" y="3905250"/>
            <a:ext cx="6588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9900"/>
                </a:solidFill>
              </a:rPr>
              <a:t>$2500</a:t>
            </a:r>
          </a:p>
        </p:txBody>
      </p:sp>
      <p:sp>
        <p:nvSpPr>
          <p:cNvPr id="7195" name="Line 87"/>
          <p:cNvSpPr>
            <a:spLocks noChangeShapeType="1"/>
          </p:cNvSpPr>
          <p:nvPr/>
        </p:nvSpPr>
        <p:spPr bwMode="auto">
          <a:xfrm>
            <a:off x="4197350" y="3836988"/>
            <a:ext cx="0" cy="123825"/>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6" name="Line 88"/>
          <p:cNvSpPr>
            <a:spLocks noChangeShapeType="1"/>
          </p:cNvSpPr>
          <p:nvPr/>
        </p:nvSpPr>
        <p:spPr bwMode="auto">
          <a:xfrm>
            <a:off x="6611938" y="3827463"/>
            <a:ext cx="0" cy="123825"/>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7" name="Rectangle 89"/>
          <p:cNvSpPr>
            <a:spLocks noChangeArrowheads="1"/>
          </p:cNvSpPr>
          <p:nvPr/>
        </p:nvSpPr>
        <p:spPr bwMode="auto">
          <a:xfrm>
            <a:off x="4222750" y="3605213"/>
            <a:ext cx="2362200" cy="222250"/>
          </a:xfrm>
          <a:prstGeom prst="rect">
            <a:avLst/>
          </a:prstGeom>
          <a:solidFill>
            <a:srgbClr val="00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198" name="Text Box 90"/>
          <p:cNvSpPr txBox="1">
            <a:spLocks noChangeArrowheads="1"/>
          </p:cNvSpPr>
          <p:nvPr/>
        </p:nvSpPr>
        <p:spPr bwMode="auto">
          <a:xfrm>
            <a:off x="4614863" y="3578225"/>
            <a:ext cx="14589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Limit: $2000</a:t>
            </a:r>
          </a:p>
        </p:txBody>
      </p:sp>
      <p:sp>
        <p:nvSpPr>
          <p:cNvPr id="7199" name="Text Box 98"/>
          <p:cNvSpPr txBox="1">
            <a:spLocks noChangeArrowheads="1"/>
          </p:cNvSpPr>
          <p:nvPr/>
        </p:nvSpPr>
        <p:spPr bwMode="auto">
          <a:xfrm>
            <a:off x="7315200" y="3698875"/>
            <a:ext cx="17081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What are the coverage terms?</a:t>
            </a:r>
            <a:br>
              <a:rPr lang="en-US">
                <a:solidFill>
                  <a:schemeClr val="bg1"/>
                </a:solidFill>
              </a:rPr>
            </a:br>
            <a:r>
              <a:rPr lang="en-US">
                <a:solidFill>
                  <a:schemeClr val="bg1"/>
                </a:solidFill>
              </a:rPr>
              <a:t>What are the choices for deductibles? For limits?</a:t>
            </a:r>
          </a:p>
        </p:txBody>
      </p:sp>
      <p:sp>
        <p:nvSpPr>
          <p:cNvPr id="7200" name="Line 99"/>
          <p:cNvSpPr>
            <a:spLocks noChangeShapeType="1"/>
          </p:cNvSpPr>
          <p:nvPr/>
        </p:nvSpPr>
        <p:spPr bwMode="auto">
          <a:xfrm flipH="1" flipV="1">
            <a:off x="6664325" y="3689350"/>
            <a:ext cx="573088" cy="633413"/>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1" name="Line 100"/>
          <p:cNvSpPr>
            <a:spLocks noChangeShapeType="1"/>
          </p:cNvSpPr>
          <p:nvPr/>
        </p:nvSpPr>
        <p:spPr bwMode="auto">
          <a:xfrm flipH="1">
            <a:off x="6553200" y="4926013"/>
            <a:ext cx="681038" cy="746125"/>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2" name="Rectangle 101"/>
          <p:cNvSpPr>
            <a:spLocks noGrp="1" noChangeArrowheads="1"/>
          </p:cNvSpPr>
          <p:nvPr>
            <p:ph type="title"/>
          </p:nvPr>
        </p:nvSpPr>
        <p:spPr/>
        <p:txBody>
          <a:bodyPr/>
          <a:lstStyle/>
          <a:p>
            <a:pPr eaLnBrk="1" hangingPunct="1"/>
            <a:r>
              <a:rPr lang="en-US" smtClean="0"/>
              <a:t>Product model includes “policy file" information</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3"/>
          <p:cNvSpPr>
            <a:spLocks noChangeShapeType="1"/>
          </p:cNvSpPr>
          <p:nvPr/>
        </p:nvSpPr>
        <p:spPr bwMode="auto">
          <a:xfrm>
            <a:off x="2814638" y="1974850"/>
            <a:ext cx="0" cy="263207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5" name="Line 4"/>
          <p:cNvSpPr>
            <a:spLocks noChangeShapeType="1"/>
          </p:cNvSpPr>
          <p:nvPr/>
        </p:nvSpPr>
        <p:spPr bwMode="auto">
          <a:xfrm flipH="1">
            <a:off x="2820988" y="4594225"/>
            <a:ext cx="695325"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6" name="Line 5"/>
          <p:cNvSpPr>
            <a:spLocks noChangeShapeType="1"/>
          </p:cNvSpPr>
          <p:nvPr/>
        </p:nvSpPr>
        <p:spPr bwMode="auto">
          <a:xfrm flipH="1">
            <a:off x="4357688" y="4508500"/>
            <a:ext cx="1135062"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8197" name="Group 6"/>
          <p:cNvGrpSpPr>
            <a:grpSpLocks/>
          </p:cNvGrpSpPr>
          <p:nvPr/>
        </p:nvGrpSpPr>
        <p:grpSpPr bwMode="auto">
          <a:xfrm>
            <a:off x="3324225" y="3978275"/>
            <a:ext cx="1165225" cy="962025"/>
            <a:chOff x="236" y="1280"/>
            <a:chExt cx="955" cy="789"/>
          </a:xfrm>
        </p:grpSpPr>
        <p:sp>
          <p:nvSpPr>
            <p:cNvPr id="8256" name="AutoShape 7"/>
            <p:cNvSpPr>
              <a:spLocks noChangeArrowheads="1"/>
            </p:cNvSpPr>
            <p:nvPr/>
          </p:nvSpPr>
          <p:spPr bwMode="auto">
            <a:xfrm>
              <a:off x="236" y="1433"/>
              <a:ext cx="955" cy="636"/>
            </a:xfrm>
            <a:prstGeom prst="cube">
              <a:avLst>
                <a:gd name="adj" fmla="val 18921"/>
              </a:avLst>
            </a:prstGeom>
            <a:solidFill>
              <a:srgbClr val="FF7C80"/>
            </a:solidFill>
            <a:ln w="12700">
              <a:solidFill>
                <a:srgbClr val="777777"/>
              </a:solidFill>
              <a:miter lim="800000"/>
              <a:headEnd/>
              <a:tailEnd/>
            </a:ln>
          </p:spPr>
          <p:txBody>
            <a:bodyPr wrap="none" anchor="ctr"/>
            <a:lstStyle/>
            <a:p>
              <a:endParaRPr lang="en-US"/>
            </a:p>
          </p:txBody>
        </p:sp>
        <p:sp>
          <p:nvSpPr>
            <p:cNvPr id="8257" name="Rectangle 8"/>
            <p:cNvSpPr>
              <a:spLocks noChangeArrowheads="1"/>
            </p:cNvSpPr>
            <p:nvPr/>
          </p:nvSpPr>
          <p:spPr bwMode="auto">
            <a:xfrm>
              <a:off x="513" y="1628"/>
              <a:ext cx="275" cy="441"/>
            </a:xfrm>
            <a:prstGeom prst="rect">
              <a:avLst/>
            </a:prstGeom>
            <a:solidFill>
              <a:srgbClr val="CC9900"/>
            </a:solidFill>
            <a:ln w="12700">
              <a:solidFill>
                <a:srgbClr val="777777"/>
              </a:solidFill>
              <a:miter lim="800000"/>
              <a:headEnd/>
              <a:tailEnd/>
            </a:ln>
          </p:spPr>
          <p:txBody>
            <a:bodyPr wrap="none" anchor="ctr"/>
            <a:lstStyle/>
            <a:p>
              <a:endParaRPr lang="en-US"/>
            </a:p>
          </p:txBody>
        </p:sp>
        <p:sp>
          <p:nvSpPr>
            <p:cNvPr id="8258" name="Rectangle 9"/>
            <p:cNvSpPr>
              <a:spLocks noChangeArrowheads="1"/>
            </p:cNvSpPr>
            <p:nvPr/>
          </p:nvSpPr>
          <p:spPr bwMode="auto">
            <a:xfrm>
              <a:off x="295" y="1628"/>
              <a:ext cx="139" cy="206"/>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8259" name="Rectangle 10"/>
            <p:cNvSpPr>
              <a:spLocks noChangeArrowheads="1"/>
            </p:cNvSpPr>
            <p:nvPr/>
          </p:nvSpPr>
          <p:spPr bwMode="auto">
            <a:xfrm>
              <a:off x="857" y="1628"/>
              <a:ext cx="144" cy="206"/>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8260" name="Rectangle 11"/>
            <p:cNvSpPr>
              <a:spLocks noChangeArrowheads="1"/>
            </p:cNvSpPr>
            <p:nvPr/>
          </p:nvSpPr>
          <p:spPr bwMode="auto">
            <a:xfrm>
              <a:off x="720" y="1823"/>
              <a:ext cx="38" cy="91"/>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8261" name="Rectangle 12"/>
            <p:cNvSpPr>
              <a:spLocks noChangeArrowheads="1"/>
            </p:cNvSpPr>
            <p:nvPr/>
          </p:nvSpPr>
          <p:spPr bwMode="auto">
            <a:xfrm>
              <a:off x="333" y="1280"/>
              <a:ext cx="683" cy="267"/>
            </a:xfrm>
            <a:prstGeom prst="rect">
              <a:avLst/>
            </a:prstGeom>
            <a:solidFill>
              <a:srgbClr val="CC9900"/>
            </a:solidFill>
            <a:ln w="12700" algn="ctr">
              <a:solidFill>
                <a:srgbClr val="777777"/>
              </a:solidFill>
              <a:miter lim="800000"/>
              <a:headEnd/>
              <a:tailEnd/>
            </a:ln>
          </p:spPr>
          <p:txBody>
            <a:bodyPr wrap="none" anchor="ctr"/>
            <a:lstStyle/>
            <a:p>
              <a:endParaRPr lang="en-US"/>
            </a:p>
          </p:txBody>
        </p:sp>
        <p:sp>
          <p:nvSpPr>
            <p:cNvPr id="8262" name="Line 13"/>
            <p:cNvSpPr>
              <a:spLocks noChangeShapeType="1"/>
            </p:cNvSpPr>
            <p:nvPr/>
          </p:nvSpPr>
          <p:spPr bwMode="auto">
            <a:xfrm>
              <a:off x="1010" y="1340"/>
              <a:ext cx="113" cy="12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63" name="Line 14"/>
            <p:cNvSpPr>
              <a:spLocks noChangeShapeType="1"/>
            </p:cNvSpPr>
            <p:nvPr/>
          </p:nvSpPr>
          <p:spPr bwMode="auto">
            <a:xfrm>
              <a:off x="1019" y="1443"/>
              <a:ext cx="60" cy="6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264" name="Group 15"/>
            <p:cNvGrpSpPr>
              <a:grpSpLocks/>
            </p:cNvGrpSpPr>
            <p:nvPr/>
          </p:nvGrpSpPr>
          <p:grpSpPr bwMode="auto">
            <a:xfrm>
              <a:off x="368" y="1330"/>
              <a:ext cx="607" cy="167"/>
              <a:chOff x="3046" y="1026"/>
              <a:chExt cx="502" cy="138"/>
            </a:xfrm>
          </p:grpSpPr>
          <p:sp>
            <p:nvSpPr>
              <p:cNvPr id="8265" name="Line 16"/>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66" name="Line 17"/>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67" name="Line 18"/>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68" name="Line 19"/>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69" name="Line 20"/>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70" name="Line 21"/>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71" name="Oval 22"/>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72" name="Freeform 23"/>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73" name="Freeform 24"/>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74" name="Freeform 25"/>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75" name="Freeform 26"/>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8198" name="Line 27"/>
          <p:cNvSpPr>
            <a:spLocks noChangeShapeType="1"/>
          </p:cNvSpPr>
          <p:nvPr/>
        </p:nvSpPr>
        <p:spPr bwMode="auto">
          <a:xfrm flipH="1">
            <a:off x="4657725" y="2947988"/>
            <a:ext cx="676275"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9" name="Rectangle 28"/>
          <p:cNvSpPr>
            <a:spLocks noChangeArrowheads="1"/>
          </p:cNvSpPr>
          <p:nvPr/>
        </p:nvSpPr>
        <p:spPr bwMode="auto">
          <a:xfrm>
            <a:off x="5183188" y="3446463"/>
            <a:ext cx="546100" cy="203200"/>
          </a:xfrm>
          <a:prstGeom prst="rect">
            <a:avLst/>
          </a:prstGeom>
          <a:noFill/>
          <a:ln w="28575"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00" name="Text Box 29"/>
          <p:cNvSpPr txBox="1">
            <a:spLocks noChangeArrowheads="1"/>
          </p:cNvSpPr>
          <p:nvPr/>
        </p:nvSpPr>
        <p:spPr bwMode="auto">
          <a:xfrm>
            <a:off x="5435600" y="3762375"/>
            <a:ext cx="6588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9900"/>
                </a:solidFill>
              </a:rPr>
              <a:t>$500</a:t>
            </a:r>
          </a:p>
        </p:txBody>
      </p:sp>
      <p:sp>
        <p:nvSpPr>
          <p:cNvPr id="8201" name="Text Box 30"/>
          <p:cNvSpPr txBox="1">
            <a:spLocks noChangeArrowheads="1"/>
          </p:cNvSpPr>
          <p:nvPr/>
        </p:nvSpPr>
        <p:spPr bwMode="auto">
          <a:xfrm>
            <a:off x="7843838" y="3733800"/>
            <a:ext cx="6588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9900"/>
                </a:solidFill>
              </a:rPr>
              <a:t>$2500</a:t>
            </a:r>
          </a:p>
        </p:txBody>
      </p:sp>
      <p:sp>
        <p:nvSpPr>
          <p:cNvPr id="8202" name="Line 31"/>
          <p:cNvSpPr>
            <a:spLocks noChangeShapeType="1"/>
          </p:cNvSpPr>
          <p:nvPr/>
        </p:nvSpPr>
        <p:spPr bwMode="auto">
          <a:xfrm>
            <a:off x="5762625" y="3665538"/>
            <a:ext cx="0" cy="123825"/>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3" name="Line 32"/>
          <p:cNvSpPr>
            <a:spLocks noChangeShapeType="1"/>
          </p:cNvSpPr>
          <p:nvPr/>
        </p:nvSpPr>
        <p:spPr bwMode="auto">
          <a:xfrm>
            <a:off x="8177213" y="3656013"/>
            <a:ext cx="0" cy="123825"/>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4" name="Text Box 33"/>
          <p:cNvSpPr txBox="1">
            <a:spLocks noChangeArrowheads="1"/>
          </p:cNvSpPr>
          <p:nvPr/>
        </p:nvSpPr>
        <p:spPr bwMode="auto">
          <a:xfrm>
            <a:off x="7858125" y="5270500"/>
            <a:ext cx="6588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9900"/>
                </a:solidFill>
              </a:rPr>
              <a:t>$5000</a:t>
            </a:r>
          </a:p>
        </p:txBody>
      </p:sp>
      <p:sp>
        <p:nvSpPr>
          <p:cNvPr id="8205" name="Line 34"/>
          <p:cNvSpPr>
            <a:spLocks noChangeShapeType="1"/>
          </p:cNvSpPr>
          <p:nvPr/>
        </p:nvSpPr>
        <p:spPr bwMode="auto">
          <a:xfrm>
            <a:off x="8191500" y="5192713"/>
            <a:ext cx="0" cy="123825"/>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6" name="Rectangle 35"/>
          <p:cNvSpPr>
            <a:spLocks noChangeArrowheads="1"/>
          </p:cNvSpPr>
          <p:nvPr/>
        </p:nvSpPr>
        <p:spPr bwMode="auto">
          <a:xfrm>
            <a:off x="5788025" y="3433763"/>
            <a:ext cx="2362200" cy="222250"/>
          </a:xfrm>
          <a:prstGeom prst="rect">
            <a:avLst/>
          </a:prstGeom>
          <a:solidFill>
            <a:srgbClr val="00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07" name="Rectangle 36"/>
          <p:cNvSpPr>
            <a:spLocks noChangeArrowheads="1"/>
          </p:cNvSpPr>
          <p:nvPr/>
        </p:nvSpPr>
        <p:spPr bwMode="auto">
          <a:xfrm>
            <a:off x="5191125" y="4973638"/>
            <a:ext cx="2959100" cy="209550"/>
          </a:xfrm>
          <a:prstGeom prst="rect">
            <a:avLst/>
          </a:prstGeom>
          <a:solidFill>
            <a:srgbClr val="00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08" name="Text Box 37"/>
          <p:cNvSpPr txBox="1">
            <a:spLocks noChangeArrowheads="1"/>
          </p:cNvSpPr>
          <p:nvPr/>
        </p:nvSpPr>
        <p:spPr bwMode="auto">
          <a:xfrm>
            <a:off x="5938838" y="4943475"/>
            <a:ext cx="14589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Limit: $5000</a:t>
            </a:r>
          </a:p>
        </p:txBody>
      </p:sp>
      <p:sp>
        <p:nvSpPr>
          <p:cNvPr id="8209" name="Text Box 38"/>
          <p:cNvSpPr txBox="1">
            <a:spLocks noChangeArrowheads="1"/>
          </p:cNvSpPr>
          <p:nvPr/>
        </p:nvSpPr>
        <p:spPr bwMode="auto">
          <a:xfrm>
            <a:off x="6180138" y="3406775"/>
            <a:ext cx="14589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Limit: $2000</a:t>
            </a:r>
          </a:p>
        </p:txBody>
      </p:sp>
      <p:sp>
        <p:nvSpPr>
          <p:cNvPr id="8210" name="Line 39"/>
          <p:cNvSpPr>
            <a:spLocks noChangeShapeType="1"/>
          </p:cNvSpPr>
          <p:nvPr/>
        </p:nvSpPr>
        <p:spPr bwMode="auto">
          <a:xfrm flipH="1">
            <a:off x="2816225" y="2944813"/>
            <a:ext cx="695325"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8211" name="Group 40"/>
          <p:cNvGrpSpPr>
            <a:grpSpLocks/>
          </p:cNvGrpSpPr>
          <p:nvPr/>
        </p:nvGrpSpPr>
        <p:grpSpPr bwMode="auto">
          <a:xfrm>
            <a:off x="3189288" y="2568575"/>
            <a:ext cx="1489075" cy="808038"/>
            <a:chOff x="3399" y="1235"/>
            <a:chExt cx="938" cy="509"/>
          </a:xfrm>
        </p:grpSpPr>
        <p:sp>
          <p:nvSpPr>
            <p:cNvPr id="8254" name="Rectangle 41"/>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8255" name="Picture 42"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12" name="Text Box 43"/>
          <p:cNvSpPr txBox="1">
            <a:spLocks noChangeArrowheads="1"/>
          </p:cNvSpPr>
          <p:nvPr/>
        </p:nvSpPr>
        <p:spPr bwMode="auto">
          <a:xfrm>
            <a:off x="3546475" y="1128713"/>
            <a:ext cx="4327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What modifiers and schedule credits can be applied to the policy?</a:t>
            </a:r>
          </a:p>
        </p:txBody>
      </p:sp>
      <p:sp>
        <p:nvSpPr>
          <p:cNvPr id="8213" name="Text Box 44"/>
          <p:cNvSpPr txBox="1">
            <a:spLocks noChangeArrowheads="1"/>
          </p:cNvSpPr>
          <p:nvPr/>
        </p:nvSpPr>
        <p:spPr bwMode="auto">
          <a:xfrm>
            <a:off x="1182688" y="2873375"/>
            <a:ext cx="14700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bg1"/>
                </a:solidFill>
              </a:rPr>
              <a:t>When can the policy be audited?</a:t>
            </a:r>
          </a:p>
        </p:txBody>
      </p:sp>
      <p:grpSp>
        <p:nvGrpSpPr>
          <p:cNvPr id="8214" name="Group 46"/>
          <p:cNvGrpSpPr>
            <a:grpSpLocks/>
          </p:cNvGrpSpPr>
          <p:nvPr/>
        </p:nvGrpSpPr>
        <p:grpSpPr bwMode="auto">
          <a:xfrm>
            <a:off x="2286000" y="1228725"/>
            <a:ext cx="1039813" cy="1171575"/>
            <a:chOff x="2324" y="435"/>
            <a:chExt cx="933" cy="1052"/>
          </a:xfrm>
        </p:grpSpPr>
        <p:sp>
          <p:nvSpPr>
            <p:cNvPr id="8245" name="AutoShape 4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46" name="Freeform 48"/>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47" name="Freeform 49"/>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48" name="Freeform 50"/>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49" name="Group 51"/>
            <p:cNvGrpSpPr>
              <a:grpSpLocks/>
            </p:cNvGrpSpPr>
            <p:nvPr/>
          </p:nvGrpSpPr>
          <p:grpSpPr bwMode="auto">
            <a:xfrm>
              <a:off x="2889" y="957"/>
              <a:ext cx="348" cy="510"/>
              <a:chOff x="2784" y="3210"/>
              <a:chExt cx="523" cy="772"/>
            </a:xfrm>
          </p:grpSpPr>
          <p:sp>
            <p:nvSpPr>
              <p:cNvPr id="8250" name="AutoShape 5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51" name="AutoShape 5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52" name="AutoShape 5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53" name="Oval 5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8215" name="Text Box 56"/>
          <p:cNvSpPr txBox="1">
            <a:spLocks noChangeArrowheads="1"/>
          </p:cNvSpPr>
          <p:nvPr/>
        </p:nvSpPr>
        <p:spPr bwMode="auto">
          <a:xfrm>
            <a:off x="5894388" y="2789238"/>
            <a:ext cx="18526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collision</a:t>
            </a:r>
          </a:p>
        </p:txBody>
      </p:sp>
      <p:sp>
        <p:nvSpPr>
          <p:cNvPr id="8216" name="Text Box 57"/>
          <p:cNvSpPr txBox="1">
            <a:spLocks noChangeArrowheads="1"/>
          </p:cNvSpPr>
          <p:nvPr/>
        </p:nvSpPr>
        <p:spPr bwMode="auto">
          <a:xfrm>
            <a:off x="5894388" y="4217988"/>
            <a:ext cx="11271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bodily</a:t>
            </a:r>
            <a:br>
              <a:rPr lang="en-US" sz="1800">
                <a:solidFill>
                  <a:schemeClr val="bg1"/>
                </a:solidFill>
              </a:rPr>
            </a:br>
            <a:r>
              <a:rPr lang="en-US" sz="1800">
                <a:solidFill>
                  <a:schemeClr val="bg1"/>
                </a:solidFill>
              </a:rPr>
              <a:t>injury</a:t>
            </a:r>
          </a:p>
        </p:txBody>
      </p:sp>
      <p:grpSp>
        <p:nvGrpSpPr>
          <p:cNvPr id="8217" name="Group 58"/>
          <p:cNvGrpSpPr>
            <a:grpSpLocks/>
          </p:cNvGrpSpPr>
          <p:nvPr/>
        </p:nvGrpSpPr>
        <p:grpSpPr bwMode="auto">
          <a:xfrm>
            <a:off x="5126038" y="4114800"/>
            <a:ext cx="647700" cy="831850"/>
            <a:chOff x="2460" y="2890"/>
            <a:chExt cx="516" cy="663"/>
          </a:xfrm>
        </p:grpSpPr>
        <p:sp>
          <p:nvSpPr>
            <p:cNvPr id="8238" name="Freeform 59"/>
            <p:cNvSpPr>
              <a:spLocks/>
            </p:cNvSpPr>
            <p:nvPr/>
          </p:nvSpPr>
          <p:spPr bwMode="auto">
            <a:xfrm>
              <a:off x="2460" y="2890"/>
              <a:ext cx="516" cy="663"/>
            </a:xfrm>
            <a:custGeom>
              <a:avLst/>
              <a:gdLst>
                <a:gd name="T0" fmla="*/ 3 w 1052"/>
                <a:gd name="T1" fmla="*/ 9 h 1352"/>
                <a:gd name="T2" fmla="*/ 2 w 1052"/>
                <a:gd name="T3" fmla="*/ 8 h 1352"/>
                <a:gd name="T4" fmla="*/ 0 w 1052"/>
                <a:gd name="T5" fmla="*/ 6 h 1352"/>
                <a:gd name="T6" fmla="*/ 0 w 1052"/>
                <a:gd name="T7" fmla="*/ 4 h 1352"/>
                <a:gd name="T8" fmla="*/ 0 w 1052"/>
                <a:gd name="T9" fmla="*/ 2 h 1352"/>
                <a:gd name="T10" fmla="*/ 0 w 1052"/>
                <a:gd name="T11" fmla="*/ 0 h 1352"/>
                <a:gd name="T12" fmla="*/ 0 w 1052"/>
                <a:gd name="T13" fmla="*/ 0 h 1352"/>
                <a:gd name="T14" fmla="*/ 2 w 1052"/>
                <a:gd name="T15" fmla="*/ 0 h 1352"/>
                <a:gd name="T16" fmla="*/ 2 w 1052"/>
                <a:gd name="T17" fmla="*/ 0 h 1352"/>
                <a:gd name="T18" fmla="*/ 3 w 1052"/>
                <a:gd name="T19" fmla="*/ 0 h 1352"/>
                <a:gd name="T20" fmla="*/ 4 w 1052"/>
                <a:gd name="T21" fmla="*/ 0 h 1352"/>
                <a:gd name="T22" fmla="*/ 5 w 1052"/>
                <a:gd name="T23" fmla="*/ 0 h 1352"/>
                <a:gd name="T24" fmla="*/ 7 w 1052"/>
                <a:gd name="T25" fmla="*/ 0 h 1352"/>
                <a:gd name="T26" fmla="*/ 7 w 1052"/>
                <a:gd name="T27" fmla="*/ 4 h 1352"/>
                <a:gd name="T28" fmla="*/ 7 w 1052"/>
                <a:gd name="T29" fmla="*/ 5 h 1352"/>
                <a:gd name="T30" fmla="*/ 6 w 1052"/>
                <a:gd name="T31" fmla="*/ 7 h 1352"/>
                <a:gd name="T32" fmla="*/ 4 w 1052"/>
                <a:gd name="T33" fmla="*/ 8 h 1352"/>
                <a:gd name="T34" fmla="*/ 3 w 1052"/>
                <a:gd name="T35" fmla="*/ 9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39" name="Group 60"/>
            <p:cNvGrpSpPr>
              <a:grpSpLocks/>
            </p:cNvGrpSpPr>
            <p:nvPr/>
          </p:nvGrpSpPr>
          <p:grpSpPr bwMode="auto">
            <a:xfrm>
              <a:off x="2555" y="2951"/>
              <a:ext cx="342" cy="474"/>
              <a:chOff x="4558" y="2153"/>
              <a:chExt cx="760" cy="1053"/>
            </a:xfrm>
          </p:grpSpPr>
          <p:sp>
            <p:nvSpPr>
              <p:cNvPr id="8240" name="Oval 61"/>
              <p:cNvSpPr>
                <a:spLocks noChangeArrowheads="1"/>
              </p:cNvSpPr>
              <p:nvPr/>
            </p:nvSpPr>
            <p:spPr bwMode="auto">
              <a:xfrm>
                <a:off x="4745" y="2153"/>
                <a:ext cx="342" cy="450"/>
              </a:xfrm>
              <a:prstGeom prst="ellipse">
                <a:avLst/>
              </a:prstGeom>
              <a:solidFill>
                <a:schemeClr val="bg1"/>
              </a:solidFill>
              <a:ln w="28575" algn="ctr">
                <a:solidFill>
                  <a:schemeClr val="bg1"/>
                </a:solidFill>
                <a:round/>
                <a:headEnd/>
                <a:tailEnd/>
              </a:ln>
            </p:spPr>
            <p:txBody>
              <a:bodyPr wrap="none" lIns="0" tIns="0" rIns="0" bIns="0" anchor="ctr">
                <a:spAutoFit/>
              </a:bodyPr>
              <a:lstStyle/>
              <a:p>
                <a:endParaRPr lang="en-US"/>
              </a:p>
            </p:txBody>
          </p:sp>
          <p:sp>
            <p:nvSpPr>
              <p:cNvPr id="8241" name="Freeform 62"/>
              <p:cNvSpPr>
                <a:spLocks/>
              </p:cNvSpPr>
              <p:nvPr/>
            </p:nvSpPr>
            <p:spPr bwMode="auto">
              <a:xfrm>
                <a:off x="4600" y="2596"/>
                <a:ext cx="718" cy="610"/>
              </a:xfrm>
              <a:custGeom>
                <a:avLst/>
                <a:gdLst>
                  <a:gd name="T0" fmla="*/ 275 w 718"/>
                  <a:gd name="T1" fmla="*/ 0 h 610"/>
                  <a:gd name="T2" fmla="*/ 117 w 718"/>
                  <a:gd name="T3" fmla="*/ 34 h 610"/>
                  <a:gd name="T4" fmla="*/ 16 w 718"/>
                  <a:gd name="T5" fmla="*/ 100 h 610"/>
                  <a:gd name="T6" fmla="*/ 0 w 718"/>
                  <a:gd name="T7" fmla="*/ 309 h 610"/>
                  <a:gd name="T8" fmla="*/ 8 w 718"/>
                  <a:gd name="T9" fmla="*/ 451 h 610"/>
                  <a:gd name="T10" fmla="*/ 150 w 718"/>
                  <a:gd name="T11" fmla="*/ 509 h 610"/>
                  <a:gd name="T12" fmla="*/ 142 w 718"/>
                  <a:gd name="T13" fmla="*/ 610 h 610"/>
                  <a:gd name="T14" fmla="*/ 526 w 718"/>
                  <a:gd name="T15" fmla="*/ 585 h 610"/>
                  <a:gd name="T16" fmla="*/ 534 w 718"/>
                  <a:gd name="T17" fmla="*/ 459 h 610"/>
                  <a:gd name="T18" fmla="*/ 667 w 718"/>
                  <a:gd name="T19" fmla="*/ 351 h 610"/>
                  <a:gd name="T20" fmla="*/ 718 w 718"/>
                  <a:gd name="T21" fmla="*/ 125 h 610"/>
                  <a:gd name="T22" fmla="*/ 626 w 718"/>
                  <a:gd name="T23" fmla="*/ 34 h 610"/>
                  <a:gd name="T24" fmla="*/ 275 w 718"/>
                  <a:gd name="T25" fmla="*/ 0 h 6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18"/>
                  <a:gd name="T40" fmla="*/ 0 h 610"/>
                  <a:gd name="T41" fmla="*/ 718 w 718"/>
                  <a:gd name="T42" fmla="*/ 610 h 6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18" h="610">
                    <a:moveTo>
                      <a:pt x="275" y="0"/>
                    </a:moveTo>
                    <a:lnTo>
                      <a:pt x="117" y="34"/>
                    </a:lnTo>
                    <a:lnTo>
                      <a:pt x="16" y="100"/>
                    </a:lnTo>
                    <a:lnTo>
                      <a:pt x="0" y="309"/>
                    </a:lnTo>
                    <a:lnTo>
                      <a:pt x="8" y="451"/>
                    </a:lnTo>
                    <a:lnTo>
                      <a:pt x="150" y="509"/>
                    </a:lnTo>
                    <a:lnTo>
                      <a:pt x="142" y="610"/>
                    </a:lnTo>
                    <a:lnTo>
                      <a:pt x="526" y="585"/>
                    </a:lnTo>
                    <a:lnTo>
                      <a:pt x="534" y="459"/>
                    </a:lnTo>
                    <a:lnTo>
                      <a:pt x="667" y="351"/>
                    </a:lnTo>
                    <a:lnTo>
                      <a:pt x="718" y="125"/>
                    </a:lnTo>
                    <a:lnTo>
                      <a:pt x="626" y="34"/>
                    </a:lnTo>
                    <a:lnTo>
                      <a:pt x="275" y="0"/>
                    </a:lnTo>
                    <a:close/>
                  </a:path>
                </a:pathLst>
              </a:custGeom>
              <a:solidFill>
                <a:schemeClr val="bg1"/>
              </a:solidFill>
              <a:ln w="28575">
                <a:solidFill>
                  <a:schemeClr val="bg1"/>
                </a:solidFill>
                <a:round/>
                <a:headEnd/>
                <a:tailEnd/>
              </a:ln>
            </p:spPr>
            <p:txBody>
              <a:bodyPr wrap="none" lIns="0" tIns="0" rIns="0" bIns="0" anchor="ctr">
                <a:spAutoFit/>
              </a:bodyPr>
              <a:lstStyle/>
              <a:p>
                <a:endParaRPr lang="en-US"/>
              </a:p>
            </p:txBody>
          </p:sp>
          <p:sp>
            <p:nvSpPr>
              <p:cNvPr id="8242" name="Freeform 63"/>
              <p:cNvSpPr>
                <a:spLocks/>
              </p:cNvSpPr>
              <p:nvPr/>
            </p:nvSpPr>
            <p:spPr bwMode="auto">
              <a:xfrm>
                <a:off x="4558" y="2713"/>
                <a:ext cx="559" cy="434"/>
              </a:xfrm>
              <a:custGeom>
                <a:avLst/>
                <a:gdLst>
                  <a:gd name="T0" fmla="*/ 17 w 559"/>
                  <a:gd name="T1" fmla="*/ 8 h 434"/>
                  <a:gd name="T2" fmla="*/ 217 w 559"/>
                  <a:gd name="T3" fmla="*/ 0 h 434"/>
                  <a:gd name="T4" fmla="*/ 200 w 559"/>
                  <a:gd name="T5" fmla="*/ 192 h 434"/>
                  <a:gd name="T6" fmla="*/ 384 w 559"/>
                  <a:gd name="T7" fmla="*/ 142 h 434"/>
                  <a:gd name="T8" fmla="*/ 501 w 559"/>
                  <a:gd name="T9" fmla="*/ 184 h 434"/>
                  <a:gd name="T10" fmla="*/ 559 w 559"/>
                  <a:gd name="T11" fmla="*/ 292 h 434"/>
                  <a:gd name="T12" fmla="*/ 517 w 559"/>
                  <a:gd name="T13" fmla="*/ 392 h 434"/>
                  <a:gd name="T14" fmla="*/ 384 w 559"/>
                  <a:gd name="T15" fmla="*/ 434 h 434"/>
                  <a:gd name="T16" fmla="*/ 234 w 559"/>
                  <a:gd name="T17" fmla="*/ 434 h 434"/>
                  <a:gd name="T18" fmla="*/ 92 w 559"/>
                  <a:gd name="T19" fmla="*/ 409 h 434"/>
                  <a:gd name="T20" fmla="*/ 8 w 559"/>
                  <a:gd name="T21" fmla="*/ 317 h 434"/>
                  <a:gd name="T22" fmla="*/ 0 w 559"/>
                  <a:gd name="T23" fmla="*/ 150 h 434"/>
                  <a:gd name="T24" fmla="*/ 17 w 559"/>
                  <a:gd name="T25" fmla="*/ 8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rgbClr val="C0C0C0"/>
              </a:solidFill>
              <a:ln w="28575">
                <a:solidFill>
                  <a:schemeClr val="bg1"/>
                </a:solidFill>
                <a:round/>
                <a:headEnd/>
                <a:tailEnd/>
              </a:ln>
            </p:spPr>
            <p:txBody>
              <a:bodyPr wrap="none" lIns="0" tIns="0" rIns="0" bIns="0" anchor="ctr">
                <a:spAutoFit/>
              </a:bodyPr>
              <a:lstStyle/>
              <a:p>
                <a:endParaRPr lang="en-US"/>
              </a:p>
            </p:txBody>
          </p:sp>
          <p:sp>
            <p:nvSpPr>
              <p:cNvPr id="8243" name="Freeform 64"/>
              <p:cNvSpPr>
                <a:spLocks/>
              </p:cNvSpPr>
              <p:nvPr/>
            </p:nvSpPr>
            <p:spPr bwMode="auto">
              <a:xfrm>
                <a:off x="4725" y="2596"/>
                <a:ext cx="300" cy="543"/>
              </a:xfrm>
              <a:custGeom>
                <a:avLst/>
                <a:gdLst>
                  <a:gd name="T0" fmla="*/ 250 w 300"/>
                  <a:gd name="T1" fmla="*/ 0 h 543"/>
                  <a:gd name="T2" fmla="*/ 0 w 300"/>
                  <a:gd name="T3" fmla="*/ 543 h 543"/>
                  <a:gd name="T4" fmla="*/ 192 w 300"/>
                  <a:gd name="T5" fmla="*/ 543 h 543"/>
                  <a:gd name="T6" fmla="*/ 300 w 300"/>
                  <a:gd name="T7" fmla="*/ 17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rgbClr val="C0C0C0"/>
              </a:solidFill>
              <a:ln w="28575">
                <a:solidFill>
                  <a:schemeClr val="bg1"/>
                </a:solidFill>
                <a:round/>
                <a:headEnd/>
                <a:tailEnd/>
              </a:ln>
            </p:spPr>
            <p:txBody>
              <a:bodyPr wrap="none" lIns="0" tIns="0" rIns="0" bIns="0" anchor="ctr">
                <a:spAutoFit/>
              </a:bodyPr>
              <a:lstStyle/>
              <a:p>
                <a:endParaRPr lang="en-US"/>
              </a:p>
            </p:txBody>
          </p:sp>
          <p:sp>
            <p:nvSpPr>
              <p:cNvPr id="8244" name="Line 65"/>
              <p:cNvSpPr>
                <a:spLocks noChangeShapeType="1"/>
              </p:cNvSpPr>
              <p:nvPr/>
            </p:nvSpPr>
            <p:spPr bwMode="auto">
              <a:xfrm flipV="1">
                <a:off x="5134" y="2755"/>
                <a:ext cx="17" cy="29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8218" name="Group 66"/>
          <p:cNvGrpSpPr>
            <a:grpSpLocks/>
          </p:cNvGrpSpPr>
          <p:nvPr/>
        </p:nvGrpSpPr>
        <p:grpSpPr bwMode="auto">
          <a:xfrm>
            <a:off x="5145088" y="2530475"/>
            <a:ext cx="647700" cy="830263"/>
            <a:chOff x="3827" y="345"/>
            <a:chExt cx="804" cy="1032"/>
          </a:xfrm>
        </p:grpSpPr>
        <p:sp>
          <p:nvSpPr>
            <p:cNvPr id="8220" name="Freeform 67"/>
            <p:cNvSpPr>
              <a:spLocks/>
            </p:cNvSpPr>
            <p:nvPr/>
          </p:nvSpPr>
          <p:spPr bwMode="auto">
            <a:xfrm>
              <a:off x="3827" y="345"/>
              <a:ext cx="804" cy="1032"/>
            </a:xfrm>
            <a:custGeom>
              <a:avLst/>
              <a:gdLst>
                <a:gd name="T0" fmla="*/ 81 w 1052"/>
                <a:gd name="T1" fmla="*/ 204 h 1352"/>
                <a:gd name="T2" fmla="*/ 46 w 1052"/>
                <a:gd name="T3" fmla="*/ 176 h 1352"/>
                <a:gd name="T4" fmla="*/ 15 w 1052"/>
                <a:gd name="T5" fmla="*/ 135 h 1352"/>
                <a:gd name="T6" fmla="*/ 2 w 1052"/>
                <a:gd name="T7" fmla="*/ 92 h 1352"/>
                <a:gd name="T8" fmla="*/ 0 w 1052"/>
                <a:gd name="T9" fmla="*/ 47 h 1352"/>
                <a:gd name="T10" fmla="*/ 0 w 1052"/>
                <a:gd name="T11" fmla="*/ 12 h 1352"/>
                <a:gd name="T12" fmla="*/ 15 w 1052"/>
                <a:gd name="T13" fmla="*/ 18 h 1352"/>
                <a:gd name="T14" fmla="*/ 41 w 1052"/>
                <a:gd name="T15" fmla="*/ 18 h 1352"/>
                <a:gd name="T16" fmla="*/ 60 w 1052"/>
                <a:gd name="T17" fmla="*/ 14 h 1352"/>
                <a:gd name="T18" fmla="*/ 81 w 1052"/>
                <a:gd name="T19" fmla="*/ 0 h 1352"/>
                <a:gd name="T20" fmla="*/ 98 w 1052"/>
                <a:gd name="T21" fmla="*/ 10 h 1352"/>
                <a:gd name="T22" fmla="*/ 123 w 1052"/>
                <a:gd name="T23" fmla="*/ 19 h 1352"/>
                <a:gd name="T24" fmla="*/ 160 w 1052"/>
                <a:gd name="T25" fmla="*/ 14 h 1352"/>
                <a:gd name="T26" fmla="*/ 158 w 1052"/>
                <a:gd name="T27" fmla="*/ 85 h 1352"/>
                <a:gd name="T28" fmla="*/ 154 w 1052"/>
                <a:gd name="T29" fmla="*/ 114 h 1352"/>
                <a:gd name="T30" fmla="*/ 135 w 1052"/>
                <a:gd name="T31" fmla="*/ 153 h 1352"/>
                <a:gd name="T32" fmla="*/ 103 w 1052"/>
                <a:gd name="T33" fmla="*/ 188 h 1352"/>
                <a:gd name="T34" fmla="*/ 81 w 1052"/>
                <a:gd name="T35" fmla="*/ 20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21" name="Group 68"/>
            <p:cNvGrpSpPr>
              <a:grpSpLocks/>
            </p:cNvGrpSpPr>
            <p:nvPr/>
          </p:nvGrpSpPr>
          <p:grpSpPr bwMode="auto">
            <a:xfrm>
              <a:off x="3868" y="552"/>
              <a:ext cx="726" cy="412"/>
              <a:chOff x="3853" y="552"/>
              <a:chExt cx="759" cy="412"/>
            </a:xfrm>
          </p:grpSpPr>
          <p:sp>
            <p:nvSpPr>
              <p:cNvPr id="8226" name="Freeform 69"/>
              <p:cNvSpPr>
                <a:spLocks/>
              </p:cNvSpPr>
              <p:nvPr/>
            </p:nvSpPr>
            <p:spPr bwMode="auto">
              <a:xfrm>
                <a:off x="3853" y="673"/>
                <a:ext cx="759" cy="230"/>
              </a:xfrm>
              <a:custGeom>
                <a:avLst/>
                <a:gdLst>
                  <a:gd name="T0" fmla="*/ 0 w 4460"/>
                  <a:gd name="T1" fmla="*/ 0 h 1352"/>
                  <a:gd name="T2" fmla="*/ 0 w 4460"/>
                  <a:gd name="T3" fmla="*/ 0 h 1352"/>
                  <a:gd name="T4" fmla="*/ 0 w 4460"/>
                  <a:gd name="T5" fmla="*/ 0 h 1352"/>
                  <a:gd name="T6" fmla="*/ 0 w 4460"/>
                  <a:gd name="T7" fmla="*/ 0 h 1352"/>
                  <a:gd name="T8" fmla="*/ 0 w 4460"/>
                  <a:gd name="T9" fmla="*/ 0 h 1352"/>
                  <a:gd name="T10" fmla="*/ 0 w 4460"/>
                  <a:gd name="T11" fmla="*/ 0 h 1352"/>
                  <a:gd name="T12" fmla="*/ 0 w 4460"/>
                  <a:gd name="T13" fmla="*/ 0 h 1352"/>
                  <a:gd name="T14" fmla="*/ 0 w 4460"/>
                  <a:gd name="T15" fmla="*/ 0 h 1352"/>
                  <a:gd name="T16" fmla="*/ 0 w 4460"/>
                  <a:gd name="T17" fmla="*/ 0 h 1352"/>
                  <a:gd name="T18" fmla="*/ 0 w 4460"/>
                  <a:gd name="T19" fmla="*/ 0 h 1352"/>
                  <a:gd name="T20" fmla="*/ 0 w 4460"/>
                  <a:gd name="T21" fmla="*/ 0 h 1352"/>
                  <a:gd name="T22" fmla="*/ 0 w 4460"/>
                  <a:gd name="T23" fmla="*/ 0 h 1352"/>
                  <a:gd name="T24" fmla="*/ 0 w 4460"/>
                  <a:gd name="T25" fmla="*/ 0 h 1352"/>
                  <a:gd name="T26" fmla="*/ 0 w 4460"/>
                  <a:gd name="T27" fmla="*/ 0 h 1352"/>
                  <a:gd name="T28" fmla="*/ 0 w 4460"/>
                  <a:gd name="T29" fmla="*/ 0 h 1352"/>
                  <a:gd name="T30" fmla="*/ 0 w 4460"/>
                  <a:gd name="T31" fmla="*/ 0 h 1352"/>
                  <a:gd name="T32" fmla="*/ 0 w 4460"/>
                  <a:gd name="T33" fmla="*/ 0 h 1352"/>
                  <a:gd name="T34" fmla="*/ 0 w 4460"/>
                  <a:gd name="T35" fmla="*/ 0 h 1352"/>
                  <a:gd name="T36" fmla="*/ 0 w 4460"/>
                  <a:gd name="T37" fmla="*/ 0 h 1352"/>
                  <a:gd name="T38" fmla="*/ 0 w 4460"/>
                  <a:gd name="T39" fmla="*/ 0 h 1352"/>
                  <a:gd name="T40" fmla="*/ 0 w 4460"/>
                  <a:gd name="T41" fmla="*/ 0 h 1352"/>
                  <a:gd name="T42" fmla="*/ 0 w 4460"/>
                  <a:gd name="T43" fmla="*/ 0 h 1352"/>
                  <a:gd name="T44" fmla="*/ 0 w 4460"/>
                  <a:gd name="T45" fmla="*/ 0 h 1352"/>
                  <a:gd name="T46" fmla="*/ 0 w 4460"/>
                  <a:gd name="T47" fmla="*/ 0 h 1352"/>
                  <a:gd name="T48" fmla="*/ 0 w 4460"/>
                  <a:gd name="T49" fmla="*/ 0 h 1352"/>
                  <a:gd name="T50" fmla="*/ 0 w 4460"/>
                  <a:gd name="T51" fmla="*/ 0 h 1352"/>
                  <a:gd name="T52" fmla="*/ 0 w 4460"/>
                  <a:gd name="T53" fmla="*/ 0 h 1352"/>
                  <a:gd name="T54" fmla="*/ 0 w 4460"/>
                  <a:gd name="T55" fmla="*/ 0 h 1352"/>
                  <a:gd name="T56" fmla="*/ 0 w 4460"/>
                  <a:gd name="T57" fmla="*/ 0 h 1352"/>
                  <a:gd name="T58" fmla="*/ 0 w 4460"/>
                  <a:gd name="T59" fmla="*/ 0 h 1352"/>
                  <a:gd name="T60" fmla="*/ 0 w 4460"/>
                  <a:gd name="T61" fmla="*/ 0 h 1352"/>
                  <a:gd name="T62" fmla="*/ 0 w 4460"/>
                  <a:gd name="T63" fmla="*/ 0 h 1352"/>
                  <a:gd name="T64" fmla="*/ 0 w 4460"/>
                  <a:gd name="T65" fmla="*/ 0 h 1352"/>
                  <a:gd name="T66" fmla="*/ 0 w 4460"/>
                  <a:gd name="T67" fmla="*/ 0 h 1352"/>
                  <a:gd name="T68" fmla="*/ 0 w 4460"/>
                  <a:gd name="T69" fmla="*/ 0 h 1352"/>
                  <a:gd name="T70" fmla="*/ 0 w 4460"/>
                  <a:gd name="T71" fmla="*/ 0 h 1352"/>
                  <a:gd name="T72" fmla="*/ 0 w 4460"/>
                  <a:gd name="T73" fmla="*/ 0 h 1352"/>
                  <a:gd name="T74" fmla="*/ 0 w 4460"/>
                  <a:gd name="T75" fmla="*/ 0 h 1352"/>
                  <a:gd name="T76" fmla="*/ 0 w 4460"/>
                  <a:gd name="T77" fmla="*/ 0 h 1352"/>
                  <a:gd name="T78" fmla="*/ 0 w 4460"/>
                  <a:gd name="T79" fmla="*/ 0 h 1352"/>
                  <a:gd name="T80" fmla="*/ 0 w 4460"/>
                  <a:gd name="T81" fmla="*/ 0 h 1352"/>
                  <a:gd name="T82" fmla="*/ 0 w 4460"/>
                  <a:gd name="T83" fmla="*/ 0 h 1352"/>
                  <a:gd name="T84" fmla="*/ 0 w 4460"/>
                  <a:gd name="T85" fmla="*/ 0 h 1352"/>
                  <a:gd name="T86" fmla="*/ 0 w 4460"/>
                  <a:gd name="T87" fmla="*/ 0 h 1352"/>
                  <a:gd name="T88" fmla="*/ 0 w 4460"/>
                  <a:gd name="T89" fmla="*/ 0 h 13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0"/>
                  <a:gd name="T136" fmla="*/ 0 h 1352"/>
                  <a:gd name="T137" fmla="*/ 4460 w 4460"/>
                  <a:gd name="T138" fmla="*/ 1352 h 13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0" h="1352">
                    <a:moveTo>
                      <a:pt x="4215" y="1300"/>
                    </a:moveTo>
                    <a:lnTo>
                      <a:pt x="4435" y="973"/>
                    </a:lnTo>
                    <a:lnTo>
                      <a:pt x="4460" y="563"/>
                    </a:lnTo>
                    <a:lnTo>
                      <a:pt x="4207" y="310"/>
                    </a:lnTo>
                    <a:lnTo>
                      <a:pt x="4131" y="55"/>
                    </a:lnTo>
                    <a:lnTo>
                      <a:pt x="3918" y="283"/>
                    </a:lnTo>
                    <a:lnTo>
                      <a:pt x="3863" y="25"/>
                    </a:lnTo>
                    <a:lnTo>
                      <a:pt x="3711" y="278"/>
                    </a:lnTo>
                    <a:lnTo>
                      <a:pt x="3631" y="0"/>
                    </a:lnTo>
                    <a:lnTo>
                      <a:pt x="3464" y="278"/>
                    </a:lnTo>
                    <a:lnTo>
                      <a:pt x="3416" y="6"/>
                    </a:lnTo>
                    <a:lnTo>
                      <a:pt x="3209" y="86"/>
                    </a:lnTo>
                    <a:lnTo>
                      <a:pt x="2947" y="27"/>
                    </a:lnTo>
                    <a:lnTo>
                      <a:pt x="2751" y="232"/>
                    </a:lnTo>
                    <a:lnTo>
                      <a:pt x="2319" y="327"/>
                    </a:lnTo>
                    <a:lnTo>
                      <a:pt x="951" y="270"/>
                    </a:lnTo>
                    <a:lnTo>
                      <a:pt x="855" y="27"/>
                    </a:lnTo>
                    <a:lnTo>
                      <a:pt x="473" y="139"/>
                    </a:lnTo>
                    <a:lnTo>
                      <a:pt x="127" y="416"/>
                    </a:lnTo>
                    <a:lnTo>
                      <a:pt x="0" y="762"/>
                    </a:lnTo>
                    <a:lnTo>
                      <a:pt x="68" y="1108"/>
                    </a:lnTo>
                    <a:lnTo>
                      <a:pt x="354" y="1257"/>
                    </a:lnTo>
                    <a:lnTo>
                      <a:pt x="405" y="1065"/>
                    </a:lnTo>
                    <a:lnTo>
                      <a:pt x="544" y="901"/>
                    </a:lnTo>
                    <a:lnTo>
                      <a:pt x="726" y="823"/>
                    </a:lnTo>
                    <a:lnTo>
                      <a:pt x="926" y="806"/>
                    </a:lnTo>
                    <a:lnTo>
                      <a:pt x="1125" y="874"/>
                    </a:lnTo>
                    <a:lnTo>
                      <a:pt x="1264" y="983"/>
                    </a:lnTo>
                    <a:lnTo>
                      <a:pt x="1357" y="1161"/>
                    </a:lnTo>
                    <a:lnTo>
                      <a:pt x="1382" y="1352"/>
                    </a:lnTo>
                    <a:lnTo>
                      <a:pt x="3304" y="1331"/>
                    </a:lnTo>
                    <a:lnTo>
                      <a:pt x="3295" y="1097"/>
                    </a:lnTo>
                    <a:lnTo>
                      <a:pt x="3317" y="912"/>
                    </a:lnTo>
                    <a:lnTo>
                      <a:pt x="3357" y="783"/>
                    </a:lnTo>
                    <a:lnTo>
                      <a:pt x="3452" y="671"/>
                    </a:lnTo>
                    <a:lnTo>
                      <a:pt x="3551" y="622"/>
                    </a:lnTo>
                    <a:lnTo>
                      <a:pt x="3665" y="608"/>
                    </a:lnTo>
                    <a:lnTo>
                      <a:pt x="3749" y="624"/>
                    </a:lnTo>
                    <a:lnTo>
                      <a:pt x="3844" y="662"/>
                    </a:lnTo>
                    <a:lnTo>
                      <a:pt x="3905" y="722"/>
                    </a:lnTo>
                    <a:lnTo>
                      <a:pt x="3950" y="812"/>
                    </a:lnTo>
                    <a:lnTo>
                      <a:pt x="3977" y="987"/>
                    </a:lnTo>
                    <a:lnTo>
                      <a:pt x="4004" y="1325"/>
                    </a:lnTo>
                    <a:lnTo>
                      <a:pt x="4215" y="1300"/>
                    </a:lnTo>
                    <a:close/>
                  </a:path>
                </a:pathLst>
              </a:custGeom>
              <a:solidFill>
                <a:schemeClr val="bg1"/>
              </a:solidFill>
              <a:ln w="9525">
                <a:solidFill>
                  <a:schemeClr val="bg1"/>
                </a:solidFill>
                <a:round/>
                <a:headEnd/>
                <a:tailEnd/>
              </a:ln>
            </p:spPr>
            <p:txBody>
              <a:bodyPr/>
              <a:lstStyle/>
              <a:p>
                <a:endParaRPr lang="en-US"/>
              </a:p>
            </p:txBody>
          </p:sp>
          <p:sp>
            <p:nvSpPr>
              <p:cNvPr id="8227" name="Freeform 70"/>
              <p:cNvSpPr>
                <a:spLocks/>
              </p:cNvSpPr>
              <p:nvPr/>
            </p:nvSpPr>
            <p:spPr bwMode="auto">
              <a:xfrm>
                <a:off x="4419" y="792"/>
                <a:ext cx="104" cy="166"/>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8" name="Freeform 71"/>
              <p:cNvSpPr>
                <a:spLocks/>
              </p:cNvSpPr>
              <p:nvPr/>
            </p:nvSpPr>
            <p:spPr bwMode="auto">
              <a:xfrm>
                <a:off x="4435" y="926"/>
                <a:ext cx="22" cy="2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9" name="Freeform 72"/>
              <p:cNvSpPr>
                <a:spLocks/>
              </p:cNvSpPr>
              <p:nvPr/>
            </p:nvSpPr>
            <p:spPr bwMode="auto">
              <a:xfrm>
                <a:off x="3936" y="832"/>
                <a:ext cx="131" cy="132"/>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0" name="Freeform 73"/>
              <p:cNvSpPr>
                <a:spLocks/>
              </p:cNvSpPr>
              <p:nvPr/>
            </p:nvSpPr>
            <p:spPr bwMode="auto">
              <a:xfrm>
                <a:off x="3964" y="941"/>
                <a:ext cx="25" cy="16"/>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1" name="Freeform 74"/>
              <p:cNvSpPr>
                <a:spLocks/>
              </p:cNvSpPr>
              <p:nvPr/>
            </p:nvSpPr>
            <p:spPr bwMode="auto">
              <a:xfrm>
                <a:off x="3993" y="552"/>
                <a:ext cx="383" cy="203"/>
              </a:xfrm>
              <a:custGeom>
                <a:avLst/>
                <a:gdLst>
                  <a:gd name="T0" fmla="*/ 0 w 2251"/>
                  <a:gd name="T1" fmla="*/ 0 h 1197"/>
                  <a:gd name="T2" fmla="*/ 0 w 2251"/>
                  <a:gd name="T3" fmla="*/ 0 h 1197"/>
                  <a:gd name="T4" fmla="*/ 0 w 2251"/>
                  <a:gd name="T5" fmla="*/ 0 h 1197"/>
                  <a:gd name="T6" fmla="*/ 0 w 2251"/>
                  <a:gd name="T7" fmla="*/ 0 h 1197"/>
                  <a:gd name="T8" fmla="*/ 0 w 2251"/>
                  <a:gd name="T9" fmla="*/ 0 h 1197"/>
                  <a:gd name="T10" fmla="*/ 0 w 2251"/>
                  <a:gd name="T11" fmla="*/ 0 h 1197"/>
                  <a:gd name="T12" fmla="*/ 0 w 2251"/>
                  <a:gd name="T13" fmla="*/ 0 h 1197"/>
                  <a:gd name="T14" fmla="*/ 0 w 2251"/>
                  <a:gd name="T15" fmla="*/ 0 h 1197"/>
                  <a:gd name="T16" fmla="*/ 0 w 2251"/>
                  <a:gd name="T17" fmla="*/ 0 h 1197"/>
                  <a:gd name="T18" fmla="*/ 0 w 2251"/>
                  <a:gd name="T19" fmla="*/ 0 h 1197"/>
                  <a:gd name="T20" fmla="*/ 0 w 2251"/>
                  <a:gd name="T21" fmla="*/ 0 h 1197"/>
                  <a:gd name="T22" fmla="*/ 0 w 2251"/>
                  <a:gd name="T23" fmla="*/ 0 h 1197"/>
                  <a:gd name="T24" fmla="*/ 0 w 2251"/>
                  <a:gd name="T25" fmla="*/ 0 h 1197"/>
                  <a:gd name="T26" fmla="*/ 0 w 2251"/>
                  <a:gd name="T27" fmla="*/ 0 h 1197"/>
                  <a:gd name="T28" fmla="*/ 0 w 2251"/>
                  <a:gd name="T29" fmla="*/ 0 h 1197"/>
                  <a:gd name="T30" fmla="*/ 0 w 2251"/>
                  <a:gd name="T31" fmla="*/ 0 h 1197"/>
                  <a:gd name="T32" fmla="*/ 0 w 2251"/>
                  <a:gd name="T33" fmla="*/ 0 h 1197"/>
                  <a:gd name="T34" fmla="*/ 0 w 2251"/>
                  <a:gd name="T35" fmla="*/ 0 h 1197"/>
                  <a:gd name="T36" fmla="*/ 0 w 2251"/>
                  <a:gd name="T37" fmla="*/ 0 h 1197"/>
                  <a:gd name="T38" fmla="*/ 0 w 2251"/>
                  <a:gd name="T39" fmla="*/ 0 h 1197"/>
                  <a:gd name="T40" fmla="*/ 0 w 2251"/>
                  <a:gd name="T41" fmla="*/ 0 h 1197"/>
                  <a:gd name="T42" fmla="*/ 0 w 2251"/>
                  <a:gd name="T43" fmla="*/ 0 h 1197"/>
                  <a:gd name="T44" fmla="*/ 0 w 2251"/>
                  <a:gd name="T45" fmla="*/ 0 h 1197"/>
                  <a:gd name="T46" fmla="*/ 0 w 2251"/>
                  <a:gd name="T47" fmla="*/ 0 h 1197"/>
                  <a:gd name="T48" fmla="*/ 0 w 2251"/>
                  <a:gd name="T49" fmla="*/ 0 h 1197"/>
                  <a:gd name="T50" fmla="*/ 0 w 2251"/>
                  <a:gd name="T51" fmla="*/ 0 h 1197"/>
                  <a:gd name="T52" fmla="*/ 0 w 2251"/>
                  <a:gd name="T53" fmla="*/ 0 h 1197"/>
                  <a:gd name="T54" fmla="*/ 0 w 2251"/>
                  <a:gd name="T55" fmla="*/ 0 h 1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51"/>
                  <a:gd name="T85" fmla="*/ 0 h 1197"/>
                  <a:gd name="T86" fmla="*/ 2251 w 2251"/>
                  <a:gd name="T87" fmla="*/ 1197 h 119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51" h="1197">
                    <a:moveTo>
                      <a:pt x="2251" y="870"/>
                    </a:moveTo>
                    <a:lnTo>
                      <a:pt x="1989" y="85"/>
                    </a:lnTo>
                    <a:lnTo>
                      <a:pt x="1846" y="20"/>
                    </a:lnTo>
                    <a:lnTo>
                      <a:pt x="1540" y="0"/>
                    </a:lnTo>
                    <a:lnTo>
                      <a:pt x="871" y="26"/>
                    </a:lnTo>
                    <a:lnTo>
                      <a:pt x="654" y="41"/>
                    </a:lnTo>
                    <a:lnTo>
                      <a:pt x="511" y="53"/>
                    </a:lnTo>
                    <a:lnTo>
                      <a:pt x="388" y="66"/>
                    </a:lnTo>
                    <a:lnTo>
                      <a:pt x="266" y="110"/>
                    </a:lnTo>
                    <a:lnTo>
                      <a:pt x="188" y="163"/>
                    </a:lnTo>
                    <a:lnTo>
                      <a:pt x="125" y="235"/>
                    </a:lnTo>
                    <a:lnTo>
                      <a:pt x="84" y="336"/>
                    </a:lnTo>
                    <a:lnTo>
                      <a:pt x="68" y="433"/>
                    </a:lnTo>
                    <a:lnTo>
                      <a:pt x="0" y="823"/>
                    </a:lnTo>
                    <a:lnTo>
                      <a:pt x="201" y="1174"/>
                    </a:lnTo>
                    <a:lnTo>
                      <a:pt x="295" y="494"/>
                    </a:lnTo>
                    <a:lnTo>
                      <a:pt x="335" y="403"/>
                    </a:lnTo>
                    <a:lnTo>
                      <a:pt x="395" y="338"/>
                    </a:lnTo>
                    <a:lnTo>
                      <a:pt x="477" y="287"/>
                    </a:lnTo>
                    <a:lnTo>
                      <a:pt x="565" y="262"/>
                    </a:lnTo>
                    <a:lnTo>
                      <a:pt x="960" y="226"/>
                    </a:lnTo>
                    <a:lnTo>
                      <a:pt x="960" y="1197"/>
                    </a:lnTo>
                    <a:lnTo>
                      <a:pt x="1103" y="1197"/>
                    </a:lnTo>
                    <a:lnTo>
                      <a:pt x="1103" y="211"/>
                    </a:lnTo>
                    <a:lnTo>
                      <a:pt x="1914" y="211"/>
                    </a:lnTo>
                    <a:lnTo>
                      <a:pt x="2129" y="956"/>
                    </a:lnTo>
                    <a:lnTo>
                      <a:pt x="2251" y="870"/>
                    </a:lnTo>
                    <a:close/>
                  </a:path>
                </a:pathLst>
              </a:custGeom>
              <a:solidFill>
                <a:schemeClr val="bg1"/>
              </a:solidFill>
              <a:ln w="9525">
                <a:solidFill>
                  <a:schemeClr val="bg1"/>
                </a:solidFill>
                <a:round/>
                <a:headEnd/>
                <a:tailEnd/>
              </a:ln>
            </p:spPr>
            <p:txBody>
              <a:bodyPr/>
              <a:lstStyle/>
              <a:p>
                <a:endParaRPr lang="en-US"/>
              </a:p>
            </p:txBody>
          </p:sp>
          <p:sp>
            <p:nvSpPr>
              <p:cNvPr id="8232" name="Freeform 75"/>
              <p:cNvSpPr>
                <a:spLocks/>
              </p:cNvSpPr>
              <p:nvPr/>
            </p:nvSpPr>
            <p:spPr bwMode="auto">
              <a:xfrm>
                <a:off x="4290" y="651"/>
                <a:ext cx="47" cy="66"/>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3" name="Freeform 76"/>
              <p:cNvSpPr>
                <a:spLocks/>
              </p:cNvSpPr>
              <p:nvPr/>
            </p:nvSpPr>
            <p:spPr bwMode="auto">
              <a:xfrm>
                <a:off x="4292" y="70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4" name="Freeform 77"/>
              <p:cNvSpPr>
                <a:spLocks/>
              </p:cNvSpPr>
              <p:nvPr/>
            </p:nvSpPr>
            <p:spPr bwMode="auto">
              <a:xfrm>
                <a:off x="4297" y="670"/>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5" name="Freeform 78"/>
              <p:cNvSpPr>
                <a:spLocks/>
              </p:cNvSpPr>
              <p:nvPr/>
            </p:nvSpPr>
            <p:spPr bwMode="auto">
              <a:xfrm>
                <a:off x="4166" y="679"/>
                <a:ext cx="210" cy="202"/>
              </a:xfrm>
              <a:custGeom>
                <a:avLst/>
                <a:gdLst>
                  <a:gd name="T0" fmla="*/ 0 w 1238"/>
                  <a:gd name="T1" fmla="*/ 0 h 1191"/>
                  <a:gd name="T2" fmla="*/ 0 w 1238"/>
                  <a:gd name="T3" fmla="*/ 0 h 1191"/>
                  <a:gd name="T4" fmla="*/ 0 w 1238"/>
                  <a:gd name="T5" fmla="*/ 0 h 1191"/>
                  <a:gd name="T6" fmla="*/ 0 w 1238"/>
                  <a:gd name="T7" fmla="*/ 0 h 1191"/>
                  <a:gd name="T8" fmla="*/ 0 w 1238"/>
                  <a:gd name="T9" fmla="*/ 0 h 1191"/>
                  <a:gd name="T10" fmla="*/ 0 w 1238"/>
                  <a:gd name="T11" fmla="*/ 0 h 1191"/>
                  <a:gd name="T12" fmla="*/ 0 w 1238"/>
                  <a:gd name="T13" fmla="*/ 0 h 1191"/>
                  <a:gd name="T14" fmla="*/ 0 w 1238"/>
                  <a:gd name="T15" fmla="*/ 0 h 1191"/>
                  <a:gd name="T16" fmla="*/ 0 w 1238"/>
                  <a:gd name="T17" fmla="*/ 0 h 1191"/>
                  <a:gd name="T18" fmla="*/ 0 w 1238"/>
                  <a:gd name="T19" fmla="*/ 0 h 1191"/>
                  <a:gd name="T20" fmla="*/ 0 w 1238"/>
                  <a:gd name="T21" fmla="*/ 0 h 1191"/>
                  <a:gd name="T22" fmla="*/ 0 w 1238"/>
                  <a:gd name="T23" fmla="*/ 0 h 1191"/>
                  <a:gd name="T24" fmla="*/ 0 w 1238"/>
                  <a:gd name="T25" fmla="*/ 0 h 1191"/>
                  <a:gd name="T26" fmla="*/ 0 w 1238"/>
                  <a:gd name="T27" fmla="*/ 0 h 1191"/>
                  <a:gd name="T28" fmla="*/ 0 w 1238"/>
                  <a:gd name="T29" fmla="*/ 0 h 1191"/>
                  <a:gd name="T30" fmla="*/ 0 w 1238"/>
                  <a:gd name="T31" fmla="*/ 0 h 11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38"/>
                  <a:gd name="T49" fmla="*/ 0 h 1191"/>
                  <a:gd name="T50" fmla="*/ 1238 w 1238"/>
                  <a:gd name="T51" fmla="*/ 1191 h 11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38" h="1191">
                    <a:moveTo>
                      <a:pt x="1139" y="0"/>
                    </a:moveTo>
                    <a:lnTo>
                      <a:pt x="1213" y="212"/>
                    </a:lnTo>
                    <a:lnTo>
                      <a:pt x="1238" y="1017"/>
                    </a:lnTo>
                    <a:lnTo>
                      <a:pt x="1204" y="1119"/>
                    </a:lnTo>
                    <a:lnTo>
                      <a:pt x="1103" y="1180"/>
                    </a:lnTo>
                    <a:lnTo>
                      <a:pt x="10" y="1191"/>
                    </a:lnTo>
                    <a:lnTo>
                      <a:pt x="0" y="298"/>
                    </a:lnTo>
                    <a:lnTo>
                      <a:pt x="42" y="306"/>
                    </a:lnTo>
                    <a:lnTo>
                      <a:pt x="55" y="1157"/>
                    </a:lnTo>
                    <a:lnTo>
                      <a:pt x="1103" y="1136"/>
                    </a:lnTo>
                    <a:lnTo>
                      <a:pt x="1173" y="1091"/>
                    </a:lnTo>
                    <a:lnTo>
                      <a:pt x="1204" y="1001"/>
                    </a:lnTo>
                    <a:lnTo>
                      <a:pt x="1173" y="218"/>
                    </a:lnTo>
                    <a:lnTo>
                      <a:pt x="1120" y="43"/>
                    </a:lnTo>
                    <a:lnTo>
                      <a:pt x="11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6" name="Freeform 79"/>
              <p:cNvSpPr>
                <a:spLocks/>
              </p:cNvSpPr>
              <p:nvPr/>
            </p:nvSpPr>
            <p:spPr bwMode="auto">
              <a:xfrm>
                <a:off x="4552" y="777"/>
                <a:ext cx="30" cy="52"/>
              </a:xfrm>
              <a:custGeom>
                <a:avLst/>
                <a:gdLst>
                  <a:gd name="T0" fmla="*/ 0 w 183"/>
                  <a:gd name="T1" fmla="*/ 0 h 309"/>
                  <a:gd name="T2" fmla="*/ 0 w 183"/>
                  <a:gd name="T3" fmla="*/ 0 h 309"/>
                  <a:gd name="T4" fmla="*/ 0 w 183"/>
                  <a:gd name="T5" fmla="*/ 0 h 309"/>
                  <a:gd name="T6" fmla="*/ 0 w 183"/>
                  <a:gd name="T7" fmla="*/ 0 h 309"/>
                  <a:gd name="T8" fmla="*/ 0 w 183"/>
                  <a:gd name="T9" fmla="*/ 0 h 309"/>
                  <a:gd name="T10" fmla="*/ 0 w 183"/>
                  <a:gd name="T11" fmla="*/ 0 h 309"/>
                  <a:gd name="T12" fmla="*/ 0 w 183"/>
                  <a:gd name="T13" fmla="*/ 0 h 309"/>
                  <a:gd name="T14" fmla="*/ 0 w 183"/>
                  <a:gd name="T15" fmla="*/ 0 h 309"/>
                  <a:gd name="T16" fmla="*/ 0 w 183"/>
                  <a:gd name="T17" fmla="*/ 0 h 309"/>
                  <a:gd name="T18" fmla="*/ 0 w 183"/>
                  <a:gd name="T19" fmla="*/ 0 h 309"/>
                  <a:gd name="T20" fmla="*/ 0 w 183"/>
                  <a:gd name="T21" fmla="*/ 0 h 309"/>
                  <a:gd name="T22" fmla="*/ 0 w 183"/>
                  <a:gd name="T23" fmla="*/ 0 h 309"/>
                  <a:gd name="T24" fmla="*/ 0 w 183"/>
                  <a:gd name="T25" fmla="*/ 0 h 309"/>
                  <a:gd name="T26" fmla="*/ 0 w 183"/>
                  <a:gd name="T27" fmla="*/ 0 h 309"/>
                  <a:gd name="T28" fmla="*/ 0 w 183"/>
                  <a:gd name="T29" fmla="*/ 0 h 309"/>
                  <a:gd name="T30" fmla="*/ 0 w 183"/>
                  <a:gd name="T31" fmla="*/ 0 h 309"/>
                  <a:gd name="T32" fmla="*/ 0 w 183"/>
                  <a:gd name="T33" fmla="*/ 0 h 309"/>
                  <a:gd name="T34" fmla="*/ 0 w 183"/>
                  <a:gd name="T35" fmla="*/ 0 h 309"/>
                  <a:gd name="T36" fmla="*/ 0 w 183"/>
                  <a:gd name="T37" fmla="*/ 0 h 309"/>
                  <a:gd name="T38" fmla="*/ 0 w 183"/>
                  <a:gd name="T39" fmla="*/ 0 h 309"/>
                  <a:gd name="T40" fmla="*/ 0 w 183"/>
                  <a:gd name="T41" fmla="*/ 0 h 309"/>
                  <a:gd name="T42" fmla="*/ 0 w 183"/>
                  <a:gd name="T43" fmla="*/ 0 h 3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3"/>
                  <a:gd name="T67" fmla="*/ 0 h 309"/>
                  <a:gd name="T68" fmla="*/ 183 w 183"/>
                  <a:gd name="T69" fmla="*/ 309 h 30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3" h="309">
                    <a:moveTo>
                      <a:pt x="97" y="304"/>
                    </a:moveTo>
                    <a:lnTo>
                      <a:pt x="124" y="309"/>
                    </a:lnTo>
                    <a:lnTo>
                      <a:pt x="149" y="300"/>
                    </a:lnTo>
                    <a:lnTo>
                      <a:pt x="170" y="275"/>
                    </a:lnTo>
                    <a:lnTo>
                      <a:pt x="179" y="239"/>
                    </a:lnTo>
                    <a:lnTo>
                      <a:pt x="183" y="193"/>
                    </a:lnTo>
                    <a:lnTo>
                      <a:pt x="177" y="146"/>
                    </a:lnTo>
                    <a:lnTo>
                      <a:pt x="164" y="98"/>
                    </a:lnTo>
                    <a:lnTo>
                      <a:pt x="143" y="57"/>
                    </a:lnTo>
                    <a:lnTo>
                      <a:pt x="116" y="24"/>
                    </a:lnTo>
                    <a:lnTo>
                      <a:pt x="88" y="5"/>
                    </a:lnTo>
                    <a:lnTo>
                      <a:pt x="61" y="0"/>
                    </a:lnTo>
                    <a:lnTo>
                      <a:pt x="35" y="9"/>
                    </a:lnTo>
                    <a:lnTo>
                      <a:pt x="16" y="34"/>
                    </a:lnTo>
                    <a:lnTo>
                      <a:pt x="4" y="70"/>
                    </a:lnTo>
                    <a:lnTo>
                      <a:pt x="0" y="114"/>
                    </a:lnTo>
                    <a:lnTo>
                      <a:pt x="8" y="161"/>
                    </a:lnTo>
                    <a:lnTo>
                      <a:pt x="21" y="211"/>
                    </a:lnTo>
                    <a:lnTo>
                      <a:pt x="42" y="250"/>
                    </a:lnTo>
                    <a:lnTo>
                      <a:pt x="69" y="285"/>
                    </a:lnTo>
                    <a:lnTo>
                      <a:pt x="97" y="304"/>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7" name="Freeform 80"/>
              <p:cNvSpPr>
                <a:spLocks/>
              </p:cNvSpPr>
              <p:nvPr/>
            </p:nvSpPr>
            <p:spPr bwMode="auto">
              <a:xfrm>
                <a:off x="4557" y="800"/>
                <a:ext cx="12" cy="14"/>
              </a:xfrm>
              <a:custGeom>
                <a:avLst/>
                <a:gdLst>
                  <a:gd name="T0" fmla="*/ 0 w 68"/>
                  <a:gd name="T1" fmla="*/ 0 h 82"/>
                  <a:gd name="T2" fmla="*/ 0 w 68"/>
                  <a:gd name="T3" fmla="*/ 0 h 82"/>
                  <a:gd name="T4" fmla="*/ 0 w 68"/>
                  <a:gd name="T5" fmla="*/ 0 h 82"/>
                  <a:gd name="T6" fmla="*/ 0 w 68"/>
                  <a:gd name="T7" fmla="*/ 0 h 82"/>
                  <a:gd name="T8" fmla="*/ 0 w 68"/>
                  <a:gd name="T9" fmla="*/ 0 h 82"/>
                  <a:gd name="T10" fmla="*/ 0 w 68"/>
                  <a:gd name="T11" fmla="*/ 0 h 82"/>
                  <a:gd name="T12" fmla="*/ 0 60000 65536"/>
                  <a:gd name="T13" fmla="*/ 0 60000 65536"/>
                  <a:gd name="T14" fmla="*/ 0 60000 65536"/>
                  <a:gd name="T15" fmla="*/ 0 60000 65536"/>
                  <a:gd name="T16" fmla="*/ 0 60000 65536"/>
                  <a:gd name="T17" fmla="*/ 0 60000 65536"/>
                  <a:gd name="T18" fmla="*/ 0 w 68"/>
                  <a:gd name="T19" fmla="*/ 0 h 82"/>
                  <a:gd name="T20" fmla="*/ 68 w 68"/>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68" h="82">
                    <a:moveTo>
                      <a:pt x="0" y="33"/>
                    </a:moveTo>
                    <a:lnTo>
                      <a:pt x="47" y="0"/>
                    </a:lnTo>
                    <a:lnTo>
                      <a:pt x="68" y="82"/>
                    </a:lnTo>
                    <a:lnTo>
                      <a:pt x="22" y="82"/>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490897" name="AutoShape 81"/>
            <p:cNvSpPr>
              <a:spLocks noChangeArrowheads="1"/>
            </p:cNvSpPr>
            <p:nvPr/>
          </p:nvSpPr>
          <p:spPr bwMode="auto">
            <a:xfrm rot="-1800000">
              <a:off x="4353" y="456"/>
              <a:ext cx="99" cy="93"/>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dirty="0"/>
            </a:p>
          </p:txBody>
        </p:sp>
        <p:sp>
          <p:nvSpPr>
            <p:cNvPr id="3490898" name="AutoShape 82"/>
            <p:cNvSpPr>
              <a:spLocks noChangeArrowheads="1"/>
            </p:cNvSpPr>
            <p:nvPr/>
          </p:nvSpPr>
          <p:spPr bwMode="auto">
            <a:xfrm rot="795858">
              <a:off x="4507" y="461"/>
              <a:ext cx="97" cy="93"/>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dirty="0"/>
            </a:p>
          </p:txBody>
        </p:sp>
        <p:sp>
          <p:nvSpPr>
            <p:cNvPr id="8224" name="Line 83"/>
            <p:cNvSpPr>
              <a:spLocks noChangeShapeType="1"/>
            </p:cNvSpPr>
            <p:nvPr/>
          </p:nvSpPr>
          <p:spPr bwMode="auto">
            <a:xfrm flipH="1" flipV="1">
              <a:off x="4422" y="543"/>
              <a:ext cx="33" cy="10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25" name="Line 84"/>
            <p:cNvSpPr>
              <a:spLocks noChangeShapeType="1"/>
            </p:cNvSpPr>
            <p:nvPr/>
          </p:nvSpPr>
          <p:spPr bwMode="auto">
            <a:xfrm flipV="1">
              <a:off x="4488" y="552"/>
              <a:ext cx="57" cy="10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19" name="Rectangle 85"/>
          <p:cNvSpPr>
            <a:spLocks noGrp="1" noChangeArrowheads="1"/>
          </p:cNvSpPr>
          <p:nvPr>
            <p:ph type="title"/>
          </p:nvPr>
        </p:nvSpPr>
        <p:spPr/>
        <p:txBody>
          <a:bodyPr/>
          <a:lstStyle/>
          <a:p>
            <a:pPr eaLnBrk="1" hangingPunct="1"/>
            <a:r>
              <a:rPr lang="en-US" smtClean="0"/>
              <a:t>Product model includes information relevant to rating</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3200" dirty="0"/>
              <a:t>Configure product </a:t>
            </a:r>
            <a:r>
              <a:rPr lang="en-US" sz="3200" dirty="0" smtClean="0"/>
              <a:t>model using Product </a:t>
            </a:r>
            <a:r>
              <a:rPr lang="en-US" sz="3200" dirty="0"/>
              <a:t>Designer</a:t>
            </a:r>
            <a:endParaRPr lang="en-US" sz="3200" dirty="0" smtClean="0"/>
          </a:p>
        </p:txBody>
      </p:sp>
      <p:sp>
        <p:nvSpPr>
          <p:cNvPr id="8195" name="Content Placeholder 2"/>
          <p:cNvSpPr>
            <a:spLocks noGrp="1"/>
          </p:cNvSpPr>
          <p:nvPr>
            <p:ph idx="1"/>
          </p:nvPr>
        </p:nvSpPr>
        <p:spPr/>
        <p:txBody>
          <a:bodyPr/>
          <a:lstStyle/>
          <a:p>
            <a:pPr eaLnBrk="1" hangingPunct="1">
              <a:buFont typeface="Arial" charset="0"/>
              <a:buChar char="•"/>
            </a:pPr>
            <a:r>
              <a:rPr lang="en-US" b="1" dirty="0" smtClean="0"/>
              <a:t>Product Designer </a:t>
            </a:r>
            <a:r>
              <a:rPr lang="en-US" dirty="0" smtClean="0"/>
              <a:t>is a </a:t>
            </a:r>
            <a:r>
              <a:rPr lang="en-US" dirty="0" smtClean="0"/>
              <a:t>web-based tool to </a:t>
            </a:r>
            <a:r>
              <a:rPr lang="en-US" dirty="0" smtClean="0"/>
              <a:t>define and edit </a:t>
            </a:r>
            <a:r>
              <a:rPr lang="en-US" dirty="0" smtClean="0"/>
              <a:t>product </a:t>
            </a:r>
            <a:r>
              <a:rPr lang="en-US" dirty="0" smtClean="0"/>
              <a:t>model </a:t>
            </a:r>
            <a:r>
              <a:rPr lang="en-US" dirty="0" smtClean="0"/>
              <a:t>information</a:t>
            </a:r>
            <a:endParaRPr lang="en-US" dirty="0" smtClean="0"/>
          </a:p>
          <a:p>
            <a:pPr eaLnBrk="1" hangingPunct="1">
              <a:buFont typeface="Arial" charset="0"/>
              <a:buChar char="•"/>
            </a:pPr>
            <a:r>
              <a:rPr lang="en-US" dirty="0" smtClean="0"/>
              <a:t>Includes </a:t>
            </a:r>
            <a:r>
              <a:rPr lang="en-US" dirty="0" smtClean="0"/>
              <a:t>product model, system tables, and audit schedules information</a:t>
            </a:r>
          </a:p>
        </p:txBody>
      </p:sp>
      <p:pic>
        <p:nvPicPr>
          <p:cNvPr id="81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658" y="2674661"/>
            <a:ext cx="8125813" cy="3696322"/>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34655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Lesson outline</a:t>
            </a:r>
          </a:p>
        </p:txBody>
      </p:sp>
      <p:sp>
        <p:nvSpPr>
          <p:cNvPr id="9219" name="Rectangle 3"/>
          <p:cNvSpPr>
            <a:spLocks noGrp="1" noChangeArrowheads="1"/>
          </p:cNvSpPr>
          <p:nvPr>
            <p:ph idx="1"/>
          </p:nvPr>
        </p:nvSpPr>
        <p:spPr bwMode="gray">
          <a:xfrm>
            <a:off x="519113" y="685800"/>
            <a:ext cx="8318500" cy="5715000"/>
          </a:xfrm>
        </p:spPr>
        <p:txBody>
          <a:bodyPr/>
          <a:lstStyle/>
          <a:p>
            <a:pPr>
              <a:lnSpc>
                <a:spcPct val="150000"/>
              </a:lnSpc>
              <a:buFont typeface="Arial" charset="0"/>
              <a:buChar char="•"/>
            </a:pPr>
            <a:r>
              <a:rPr lang="en-US" sz="2800" smtClean="0">
                <a:solidFill>
                  <a:schemeClr val="hlink"/>
                </a:solidFill>
              </a:rPr>
              <a:t>Product model basics</a:t>
            </a:r>
          </a:p>
          <a:p>
            <a:pPr>
              <a:lnSpc>
                <a:spcPct val="150000"/>
              </a:lnSpc>
              <a:buFont typeface="Arial" charset="0"/>
              <a:buChar char="•"/>
            </a:pPr>
            <a:r>
              <a:rPr lang="en-US" sz="2800" smtClean="0"/>
              <a:t>Primary patterns in the product model</a:t>
            </a:r>
          </a:p>
          <a:p>
            <a:pPr>
              <a:lnSpc>
                <a:spcPct val="150000"/>
              </a:lnSpc>
              <a:buFont typeface="Arial" charset="0"/>
              <a:buChar char="•"/>
            </a:pPr>
            <a:r>
              <a:rPr lang="en-US" sz="2800" smtClean="0">
                <a:solidFill>
                  <a:schemeClr val="hlink"/>
                </a:solidFill>
              </a:rPr>
              <a:t>Availability</a:t>
            </a:r>
          </a:p>
          <a:p>
            <a:pPr lvl="1">
              <a:lnSpc>
                <a:spcPct val="150000"/>
              </a:lnSpc>
            </a:pPr>
            <a:r>
              <a:rPr lang="en-US" sz="2600" smtClean="0">
                <a:solidFill>
                  <a:schemeClr val="hlink"/>
                </a:solidFill>
              </a:rPr>
              <a:t>New coverage availability</a:t>
            </a:r>
          </a:p>
          <a:p>
            <a:pPr lvl="1">
              <a:lnSpc>
                <a:spcPct val="150000"/>
              </a:lnSpc>
            </a:pPr>
            <a:r>
              <a:rPr lang="en-US" sz="2600" smtClean="0">
                <a:solidFill>
                  <a:schemeClr val="hlink"/>
                </a:solidFill>
              </a:rPr>
              <a:t>Grandfathering</a:t>
            </a:r>
          </a:p>
          <a:p>
            <a:pPr lvl="1">
              <a:lnSpc>
                <a:spcPct val="150000"/>
              </a:lnSpc>
            </a:pPr>
            <a:r>
              <a:rPr lang="en-US" sz="2600" smtClean="0">
                <a:solidFill>
                  <a:schemeClr val="hlink"/>
                </a:solidFill>
              </a:rPr>
              <a:t>Offerings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4484688" y="546100"/>
            <a:ext cx="914400" cy="1171575"/>
            <a:chOff x="3827" y="345"/>
            <a:chExt cx="804" cy="1032"/>
          </a:xfrm>
        </p:grpSpPr>
        <p:sp>
          <p:nvSpPr>
            <p:cNvPr id="10291" name="Freeform 3"/>
            <p:cNvSpPr>
              <a:spLocks/>
            </p:cNvSpPr>
            <p:nvPr/>
          </p:nvSpPr>
          <p:spPr bwMode="auto">
            <a:xfrm>
              <a:off x="3827" y="345"/>
              <a:ext cx="804" cy="1032"/>
            </a:xfrm>
            <a:custGeom>
              <a:avLst/>
              <a:gdLst>
                <a:gd name="T0" fmla="*/ 81 w 1052"/>
                <a:gd name="T1" fmla="*/ 204 h 1352"/>
                <a:gd name="T2" fmla="*/ 46 w 1052"/>
                <a:gd name="T3" fmla="*/ 176 h 1352"/>
                <a:gd name="T4" fmla="*/ 15 w 1052"/>
                <a:gd name="T5" fmla="*/ 135 h 1352"/>
                <a:gd name="T6" fmla="*/ 2 w 1052"/>
                <a:gd name="T7" fmla="*/ 92 h 1352"/>
                <a:gd name="T8" fmla="*/ 0 w 1052"/>
                <a:gd name="T9" fmla="*/ 47 h 1352"/>
                <a:gd name="T10" fmla="*/ 0 w 1052"/>
                <a:gd name="T11" fmla="*/ 12 h 1352"/>
                <a:gd name="T12" fmla="*/ 15 w 1052"/>
                <a:gd name="T13" fmla="*/ 18 h 1352"/>
                <a:gd name="T14" fmla="*/ 41 w 1052"/>
                <a:gd name="T15" fmla="*/ 18 h 1352"/>
                <a:gd name="T16" fmla="*/ 60 w 1052"/>
                <a:gd name="T17" fmla="*/ 14 h 1352"/>
                <a:gd name="T18" fmla="*/ 81 w 1052"/>
                <a:gd name="T19" fmla="*/ 0 h 1352"/>
                <a:gd name="T20" fmla="*/ 98 w 1052"/>
                <a:gd name="T21" fmla="*/ 10 h 1352"/>
                <a:gd name="T22" fmla="*/ 123 w 1052"/>
                <a:gd name="T23" fmla="*/ 19 h 1352"/>
                <a:gd name="T24" fmla="*/ 160 w 1052"/>
                <a:gd name="T25" fmla="*/ 14 h 1352"/>
                <a:gd name="T26" fmla="*/ 158 w 1052"/>
                <a:gd name="T27" fmla="*/ 85 h 1352"/>
                <a:gd name="T28" fmla="*/ 154 w 1052"/>
                <a:gd name="T29" fmla="*/ 114 h 1352"/>
                <a:gd name="T30" fmla="*/ 135 w 1052"/>
                <a:gd name="T31" fmla="*/ 153 h 1352"/>
                <a:gd name="T32" fmla="*/ 103 w 1052"/>
                <a:gd name="T33" fmla="*/ 188 h 1352"/>
                <a:gd name="T34" fmla="*/ 81 w 1052"/>
                <a:gd name="T35" fmla="*/ 20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0292" name="Group 4"/>
            <p:cNvGrpSpPr>
              <a:grpSpLocks/>
            </p:cNvGrpSpPr>
            <p:nvPr/>
          </p:nvGrpSpPr>
          <p:grpSpPr bwMode="auto">
            <a:xfrm>
              <a:off x="3868" y="552"/>
              <a:ext cx="726" cy="412"/>
              <a:chOff x="3853" y="552"/>
              <a:chExt cx="759" cy="412"/>
            </a:xfrm>
          </p:grpSpPr>
          <p:sp>
            <p:nvSpPr>
              <p:cNvPr id="10297" name="Freeform 5"/>
              <p:cNvSpPr>
                <a:spLocks/>
              </p:cNvSpPr>
              <p:nvPr/>
            </p:nvSpPr>
            <p:spPr bwMode="auto">
              <a:xfrm>
                <a:off x="3853" y="673"/>
                <a:ext cx="759" cy="230"/>
              </a:xfrm>
              <a:custGeom>
                <a:avLst/>
                <a:gdLst>
                  <a:gd name="T0" fmla="*/ 0 w 4460"/>
                  <a:gd name="T1" fmla="*/ 0 h 1352"/>
                  <a:gd name="T2" fmla="*/ 0 w 4460"/>
                  <a:gd name="T3" fmla="*/ 0 h 1352"/>
                  <a:gd name="T4" fmla="*/ 0 w 4460"/>
                  <a:gd name="T5" fmla="*/ 0 h 1352"/>
                  <a:gd name="T6" fmla="*/ 0 w 4460"/>
                  <a:gd name="T7" fmla="*/ 0 h 1352"/>
                  <a:gd name="T8" fmla="*/ 0 w 4460"/>
                  <a:gd name="T9" fmla="*/ 0 h 1352"/>
                  <a:gd name="T10" fmla="*/ 0 w 4460"/>
                  <a:gd name="T11" fmla="*/ 0 h 1352"/>
                  <a:gd name="T12" fmla="*/ 0 w 4460"/>
                  <a:gd name="T13" fmla="*/ 0 h 1352"/>
                  <a:gd name="T14" fmla="*/ 0 w 4460"/>
                  <a:gd name="T15" fmla="*/ 0 h 1352"/>
                  <a:gd name="T16" fmla="*/ 0 w 4460"/>
                  <a:gd name="T17" fmla="*/ 0 h 1352"/>
                  <a:gd name="T18" fmla="*/ 0 w 4460"/>
                  <a:gd name="T19" fmla="*/ 0 h 1352"/>
                  <a:gd name="T20" fmla="*/ 0 w 4460"/>
                  <a:gd name="T21" fmla="*/ 0 h 1352"/>
                  <a:gd name="T22" fmla="*/ 0 w 4460"/>
                  <a:gd name="T23" fmla="*/ 0 h 1352"/>
                  <a:gd name="T24" fmla="*/ 0 w 4460"/>
                  <a:gd name="T25" fmla="*/ 0 h 1352"/>
                  <a:gd name="T26" fmla="*/ 0 w 4460"/>
                  <a:gd name="T27" fmla="*/ 0 h 1352"/>
                  <a:gd name="T28" fmla="*/ 0 w 4460"/>
                  <a:gd name="T29" fmla="*/ 0 h 1352"/>
                  <a:gd name="T30" fmla="*/ 0 w 4460"/>
                  <a:gd name="T31" fmla="*/ 0 h 1352"/>
                  <a:gd name="T32" fmla="*/ 0 w 4460"/>
                  <a:gd name="T33" fmla="*/ 0 h 1352"/>
                  <a:gd name="T34" fmla="*/ 0 w 4460"/>
                  <a:gd name="T35" fmla="*/ 0 h 1352"/>
                  <a:gd name="T36" fmla="*/ 0 w 4460"/>
                  <a:gd name="T37" fmla="*/ 0 h 1352"/>
                  <a:gd name="T38" fmla="*/ 0 w 4460"/>
                  <a:gd name="T39" fmla="*/ 0 h 1352"/>
                  <a:gd name="T40" fmla="*/ 0 w 4460"/>
                  <a:gd name="T41" fmla="*/ 0 h 1352"/>
                  <a:gd name="T42" fmla="*/ 0 w 4460"/>
                  <a:gd name="T43" fmla="*/ 0 h 1352"/>
                  <a:gd name="T44" fmla="*/ 0 w 4460"/>
                  <a:gd name="T45" fmla="*/ 0 h 1352"/>
                  <a:gd name="T46" fmla="*/ 0 w 4460"/>
                  <a:gd name="T47" fmla="*/ 0 h 1352"/>
                  <a:gd name="T48" fmla="*/ 0 w 4460"/>
                  <a:gd name="T49" fmla="*/ 0 h 1352"/>
                  <a:gd name="T50" fmla="*/ 0 w 4460"/>
                  <a:gd name="T51" fmla="*/ 0 h 1352"/>
                  <a:gd name="T52" fmla="*/ 0 w 4460"/>
                  <a:gd name="T53" fmla="*/ 0 h 1352"/>
                  <a:gd name="T54" fmla="*/ 0 w 4460"/>
                  <a:gd name="T55" fmla="*/ 0 h 1352"/>
                  <a:gd name="T56" fmla="*/ 0 w 4460"/>
                  <a:gd name="T57" fmla="*/ 0 h 1352"/>
                  <a:gd name="T58" fmla="*/ 0 w 4460"/>
                  <a:gd name="T59" fmla="*/ 0 h 1352"/>
                  <a:gd name="T60" fmla="*/ 0 w 4460"/>
                  <a:gd name="T61" fmla="*/ 0 h 1352"/>
                  <a:gd name="T62" fmla="*/ 0 w 4460"/>
                  <a:gd name="T63" fmla="*/ 0 h 1352"/>
                  <a:gd name="T64" fmla="*/ 0 w 4460"/>
                  <a:gd name="T65" fmla="*/ 0 h 1352"/>
                  <a:gd name="T66" fmla="*/ 0 w 4460"/>
                  <a:gd name="T67" fmla="*/ 0 h 1352"/>
                  <a:gd name="T68" fmla="*/ 0 w 4460"/>
                  <a:gd name="T69" fmla="*/ 0 h 1352"/>
                  <a:gd name="T70" fmla="*/ 0 w 4460"/>
                  <a:gd name="T71" fmla="*/ 0 h 1352"/>
                  <a:gd name="T72" fmla="*/ 0 w 4460"/>
                  <a:gd name="T73" fmla="*/ 0 h 1352"/>
                  <a:gd name="T74" fmla="*/ 0 w 4460"/>
                  <a:gd name="T75" fmla="*/ 0 h 1352"/>
                  <a:gd name="T76" fmla="*/ 0 w 4460"/>
                  <a:gd name="T77" fmla="*/ 0 h 1352"/>
                  <a:gd name="T78" fmla="*/ 0 w 4460"/>
                  <a:gd name="T79" fmla="*/ 0 h 1352"/>
                  <a:gd name="T80" fmla="*/ 0 w 4460"/>
                  <a:gd name="T81" fmla="*/ 0 h 1352"/>
                  <a:gd name="T82" fmla="*/ 0 w 4460"/>
                  <a:gd name="T83" fmla="*/ 0 h 1352"/>
                  <a:gd name="T84" fmla="*/ 0 w 4460"/>
                  <a:gd name="T85" fmla="*/ 0 h 1352"/>
                  <a:gd name="T86" fmla="*/ 0 w 4460"/>
                  <a:gd name="T87" fmla="*/ 0 h 1352"/>
                  <a:gd name="T88" fmla="*/ 0 w 4460"/>
                  <a:gd name="T89" fmla="*/ 0 h 13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0"/>
                  <a:gd name="T136" fmla="*/ 0 h 1352"/>
                  <a:gd name="T137" fmla="*/ 4460 w 4460"/>
                  <a:gd name="T138" fmla="*/ 1352 h 13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0" h="1352">
                    <a:moveTo>
                      <a:pt x="4215" y="1300"/>
                    </a:moveTo>
                    <a:lnTo>
                      <a:pt x="4435" y="973"/>
                    </a:lnTo>
                    <a:lnTo>
                      <a:pt x="4460" y="563"/>
                    </a:lnTo>
                    <a:lnTo>
                      <a:pt x="4207" y="310"/>
                    </a:lnTo>
                    <a:lnTo>
                      <a:pt x="4131" y="55"/>
                    </a:lnTo>
                    <a:lnTo>
                      <a:pt x="3918" y="283"/>
                    </a:lnTo>
                    <a:lnTo>
                      <a:pt x="3863" y="25"/>
                    </a:lnTo>
                    <a:lnTo>
                      <a:pt x="3711" y="278"/>
                    </a:lnTo>
                    <a:lnTo>
                      <a:pt x="3631" y="0"/>
                    </a:lnTo>
                    <a:lnTo>
                      <a:pt x="3464" y="278"/>
                    </a:lnTo>
                    <a:lnTo>
                      <a:pt x="3416" y="6"/>
                    </a:lnTo>
                    <a:lnTo>
                      <a:pt x="3209" y="86"/>
                    </a:lnTo>
                    <a:lnTo>
                      <a:pt x="2947" y="27"/>
                    </a:lnTo>
                    <a:lnTo>
                      <a:pt x="2751" y="232"/>
                    </a:lnTo>
                    <a:lnTo>
                      <a:pt x="2319" y="327"/>
                    </a:lnTo>
                    <a:lnTo>
                      <a:pt x="951" y="270"/>
                    </a:lnTo>
                    <a:lnTo>
                      <a:pt x="855" y="27"/>
                    </a:lnTo>
                    <a:lnTo>
                      <a:pt x="473" y="139"/>
                    </a:lnTo>
                    <a:lnTo>
                      <a:pt x="127" y="416"/>
                    </a:lnTo>
                    <a:lnTo>
                      <a:pt x="0" y="762"/>
                    </a:lnTo>
                    <a:lnTo>
                      <a:pt x="68" y="1108"/>
                    </a:lnTo>
                    <a:lnTo>
                      <a:pt x="354" y="1257"/>
                    </a:lnTo>
                    <a:lnTo>
                      <a:pt x="405" y="1065"/>
                    </a:lnTo>
                    <a:lnTo>
                      <a:pt x="544" y="901"/>
                    </a:lnTo>
                    <a:lnTo>
                      <a:pt x="726" y="823"/>
                    </a:lnTo>
                    <a:lnTo>
                      <a:pt x="926" y="806"/>
                    </a:lnTo>
                    <a:lnTo>
                      <a:pt x="1125" y="874"/>
                    </a:lnTo>
                    <a:lnTo>
                      <a:pt x="1264" y="983"/>
                    </a:lnTo>
                    <a:lnTo>
                      <a:pt x="1357" y="1161"/>
                    </a:lnTo>
                    <a:lnTo>
                      <a:pt x="1382" y="1352"/>
                    </a:lnTo>
                    <a:lnTo>
                      <a:pt x="3304" y="1331"/>
                    </a:lnTo>
                    <a:lnTo>
                      <a:pt x="3295" y="1097"/>
                    </a:lnTo>
                    <a:lnTo>
                      <a:pt x="3317" y="912"/>
                    </a:lnTo>
                    <a:lnTo>
                      <a:pt x="3357" y="783"/>
                    </a:lnTo>
                    <a:lnTo>
                      <a:pt x="3452" y="671"/>
                    </a:lnTo>
                    <a:lnTo>
                      <a:pt x="3551" y="622"/>
                    </a:lnTo>
                    <a:lnTo>
                      <a:pt x="3665" y="608"/>
                    </a:lnTo>
                    <a:lnTo>
                      <a:pt x="3749" y="624"/>
                    </a:lnTo>
                    <a:lnTo>
                      <a:pt x="3844" y="662"/>
                    </a:lnTo>
                    <a:lnTo>
                      <a:pt x="3905" y="722"/>
                    </a:lnTo>
                    <a:lnTo>
                      <a:pt x="3950" y="812"/>
                    </a:lnTo>
                    <a:lnTo>
                      <a:pt x="3977" y="987"/>
                    </a:lnTo>
                    <a:lnTo>
                      <a:pt x="4004" y="1325"/>
                    </a:lnTo>
                    <a:lnTo>
                      <a:pt x="4215" y="1300"/>
                    </a:lnTo>
                    <a:close/>
                  </a:path>
                </a:pathLst>
              </a:custGeom>
              <a:solidFill>
                <a:schemeClr val="bg1"/>
              </a:solidFill>
              <a:ln w="9525">
                <a:solidFill>
                  <a:schemeClr val="bg1"/>
                </a:solidFill>
                <a:round/>
                <a:headEnd/>
                <a:tailEnd/>
              </a:ln>
            </p:spPr>
            <p:txBody>
              <a:bodyPr/>
              <a:lstStyle/>
              <a:p>
                <a:endParaRPr lang="en-US"/>
              </a:p>
            </p:txBody>
          </p:sp>
          <p:sp>
            <p:nvSpPr>
              <p:cNvPr id="10298" name="Freeform 6"/>
              <p:cNvSpPr>
                <a:spLocks/>
              </p:cNvSpPr>
              <p:nvPr/>
            </p:nvSpPr>
            <p:spPr bwMode="auto">
              <a:xfrm>
                <a:off x="4419" y="792"/>
                <a:ext cx="104" cy="166"/>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9" name="Freeform 7"/>
              <p:cNvSpPr>
                <a:spLocks/>
              </p:cNvSpPr>
              <p:nvPr/>
            </p:nvSpPr>
            <p:spPr bwMode="auto">
              <a:xfrm>
                <a:off x="4435" y="926"/>
                <a:ext cx="22" cy="2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0" name="Freeform 8"/>
              <p:cNvSpPr>
                <a:spLocks/>
              </p:cNvSpPr>
              <p:nvPr/>
            </p:nvSpPr>
            <p:spPr bwMode="auto">
              <a:xfrm>
                <a:off x="3936" y="832"/>
                <a:ext cx="131" cy="132"/>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1" name="Freeform 9"/>
              <p:cNvSpPr>
                <a:spLocks/>
              </p:cNvSpPr>
              <p:nvPr/>
            </p:nvSpPr>
            <p:spPr bwMode="auto">
              <a:xfrm>
                <a:off x="3964" y="941"/>
                <a:ext cx="25" cy="16"/>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2" name="Freeform 10"/>
              <p:cNvSpPr>
                <a:spLocks/>
              </p:cNvSpPr>
              <p:nvPr/>
            </p:nvSpPr>
            <p:spPr bwMode="auto">
              <a:xfrm>
                <a:off x="3993" y="552"/>
                <a:ext cx="383" cy="203"/>
              </a:xfrm>
              <a:custGeom>
                <a:avLst/>
                <a:gdLst>
                  <a:gd name="T0" fmla="*/ 0 w 2251"/>
                  <a:gd name="T1" fmla="*/ 0 h 1197"/>
                  <a:gd name="T2" fmla="*/ 0 w 2251"/>
                  <a:gd name="T3" fmla="*/ 0 h 1197"/>
                  <a:gd name="T4" fmla="*/ 0 w 2251"/>
                  <a:gd name="T5" fmla="*/ 0 h 1197"/>
                  <a:gd name="T6" fmla="*/ 0 w 2251"/>
                  <a:gd name="T7" fmla="*/ 0 h 1197"/>
                  <a:gd name="T8" fmla="*/ 0 w 2251"/>
                  <a:gd name="T9" fmla="*/ 0 h 1197"/>
                  <a:gd name="T10" fmla="*/ 0 w 2251"/>
                  <a:gd name="T11" fmla="*/ 0 h 1197"/>
                  <a:gd name="T12" fmla="*/ 0 w 2251"/>
                  <a:gd name="T13" fmla="*/ 0 h 1197"/>
                  <a:gd name="T14" fmla="*/ 0 w 2251"/>
                  <a:gd name="T15" fmla="*/ 0 h 1197"/>
                  <a:gd name="T16" fmla="*/ 0 w 2251"/>
                  <a:gd name="T17" fmla="*/ 0 h 1197"/>
                  <a:gd name="T18" fmla="*/ 0 w 2251"/>
                  <a:gd name="T19" fmla="*/ 0 h 1197"/>
                  <a:gd name="T20" fmla="*/ 0 w 2251"/>
                  <a:gd name="T21" fmla="*/ 0 h 1197"/>
                  <a:gd name="T22" fmla="*/ 0 w 2251"/>
                  <a:gd name="T23" fmla="*/ 0 h 1197"/>
                  <a:gd name="T24" fmla="*/ 0 w 2251"/>
                  <a:gd name="T25" fmla="*/ 0 h 1197"/>
                  <a:gd name="T26" fmla="*/ 0 w 2251"/>
                  <a:gd name="T27" fmla="*/ 0 h 1197"/>
                  <a:gd name="T28" fmla="*/ 0 w 2251"/>
                  <a:gd name="T29" fmla="*/ 0 h 1197"/>
                  <a:gd name="T30" fmla="*/ 0 w 2251"/>
                  <a:gd name="T31" fmla="*/ 0 h 1197"/>
                  <a:gd name="T32" fmla="*/ 0 w 2251"/>
                  <a:gd name="T33" fmla="*/ 0 h 1197"/>
                  <a:gd name="T34" fmla="*/ 0 w 2251"/>
                  <a:gd name="T35" fmla="*/ 0 h 1197"/>
                  <a:gd name="T36" fmla="*/ 0 w 2251"/>
                  <a:gd name="T37" fmla="*/ 0 h 1197"/>
                  <a:gd name="T38" fmla="*/ 0 w 2251"/>
                  <a:gd name="T39" fmla="*/ 0 h 1197"/>
                  <a:gd name="T40" fmla="*/ 0 w 2251"/>
                  <a:gd name="T41" fmla="*/ 0 h 1197"/>
                  <a:gd name="T42" fmla="*/ 0 w 2251"/>
                  <a:gd name="T43" fmla="*/ 0 h 1197"/>
                  <a:gd name="T44" fmla="*/ 0 w 2251"/>
                  <a:gd name="T45" fmla="*/ 0 h 1197"/>
                  <a:gd name="T46" fmla="*/ 0 w 2251"/>
                  <a:gd name="T47" fmla="*/ 0 h 1197"/>
                  <a:gd name="T48" fmla="*/ 0 w 2251"/>
                  <a:gd name="T49" fmla="*/ 0 h 1197"/>
                  <a:gd name="T50" fmla="*/ 0 w 2251"/>
                  <a:gd name="T51" fmla="*/ 0 h 1197"/>
                  <a:gd name="T52" fmla="*/ 0 w 2251"/>
                  <a:gd name="T53" fmla="*/ 0 h 1197"/>
                  <a:gd name="T54" fmla="*/ 0 w 2251"/>
                  <a:gd name="T55" fmla="*/ 0 h 1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51"/>
                  <a:gd name="T85" fmla="*/ 0 h 1197"/>
                  <a:gd name="T86" fmla="*/ 2251 w 2251"/>
                  <a:gd name="T87" fmla="*/ 1197 h 119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51" h="1197">
                    <a:moveTo>
                      <a:pt x="2251" y="870"/>
                    </a:moveTo>
                    <a:lnTo>
                      <a:pt x="1989" y="85"/>
                    </a:lnTo>
                    <a:lnTo>
                      <a:pt x="1846" y="20"/>
                    </a:lnTo>
                    <a:lnTo>
                      <a:pt x="1540" y="0"/>
                    </a:lnTo>
                    <a:lnTo>
                      <a:pt x="871" y="26"/>
                    </a:lnTo>
                    <a:lnTo>
                      <a:pt x="654" y="41"/>
                    </a:lnTo>
                    <a:lnTo>
                      <a:pt x="511" y="53"/>
                    </a:lnTo>
                    <a:lnTo>
                      <a:pt x="388" y="66"/>
                    </a:lnTo>
                    <a:lnTo>
                      <a:pt x="266" y="110"/>
                    </a:lnTo>
                    <a:lnTo>
                      <a:pt x="188" y="163"/>
                    </a:lnTo>
                    <a:lnTo>
                      <a:pt x="125" y="235"/>
                    </a:lnTo>
                    <a:lnTo>
                      <a:pt x="84" y="336"/>
                    </a:lnTo>
                    <a:lnTo>
                      <a:pt x="68" y="433"/>
                    </a:lnTo>
                    <a:lnTo>
                      <a:pt x="0" y="823"/>
                    </a:lnTo>
                    <a:lnTo>
                      <a:pt x="201" y="1174"/>
                    </a:lnTo>
                    <a:lnTo>
                      <a:pt x="295" y="494"/>
                    </a:lnTo>
                    <a:lnTo>
                      <a:pt x="335" y="403"/>
                    </a:lnTo>
                    <a:lnTo>
                      <a:pt x="395" y="338"/>
                    </a:lnTo>
                    <a:lnTo>
                      <a:pt x="477" y="287"/>
                    </a:lnTo>
                    <a:lnTo>
                      <a:pt x="565" y="262"/>
                    </a:lnTo>
                    <a:lnTo>
                      <a:pt x="960" y="226"/>
                    </a:lnTo>
                    <a:lnTo>
                      <a:pt x="960" y="1197"/>
                    </a:lnTo>
                    <a:lnTo>
                      <a:pt x="1103" y="1197"/>
                    </a:lnTo>
                    <a:lnTo>
                      <a:pt x="1103" y="211"/>
                    </a:lnTo>
                    <a:lnTo>
                      <a:pt x="1914" y="211"/>
                    </a:lnTo>
                    <a:lnTo>
                      <a:pt x="2129" y="956"/>
                    </a:lnTo>
                    <a:lnTo>
                      <a:pt x="2251" y="870"/>
                    </a:lnTo>
                    <a:close/>
                  </a:path>
                </a:pathLst>
              </a:custGeom>
              <a:solidFill>
                <a:schemeClr val="bg1"/>
              </a:solidFill>
              <a:ln w="9525">
                <a:solidFill>
                  <a:schemeClr val="bg1"/>
                </a:solidFill>
                <a:round/>
                <a:headEnd/>
                <a:tailEnd/>
              </a:ln>
            </p:spPr>
            <p:txBody>
              <a:bodyPr/>
              <a:lstStyle/>
              <a:p>
                <a:endParaRPr lang="en-US"/>
              </a:p>
            </p:txBody>
          </p:sp>
          <p:sp>
            <p:nvSpPr>
              <p:cNvPr id="10303" name="Freeform 11"/>
              <p:cNvSpPr>
                <a:spLocks/>
              </p:cNvSpPr>
              <p:nvPr/>
            </p:nvSpPr>
            <p:spPr bwMode="auto">
              <a:xfrm>
                <a:off x="4290" y="651"/>
                <a:ext cx="47" cy="66"/>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4" name="Freeform 12"/>
              <p:cNvSpPr>
                <a:spLocks/>
              </p:cNvSpPr>
              <p:nvPr/>
            </p:nvSpPr>
            <p:spPr bwMode="auto">
              <a:xfrm>
                <a:off x="4292" y="70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5" name="Freeform 13"/>
              <p:cNvSpPr>
                <a:spLocks/>
              </p:cNvSpPr>
              <p:nvPr/>
            </p:nvSpPr>
            <p:spPr bwMode="auto">
              <a:xfrm>
                <a:off x="4297" y="670"/>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6" name="Freeform 14"/>
              <p:cNvSpPr>
                <a:spLocks/>
              </p:cNvSpPr>
              <p:nvPr/>
            </p:nvSpPr>
            <p:spPr bwMode="auto">
              <a:xfrm>
                <a:off x="4166" y="679"/>
                <a:ext cx="210" cy="202"/>
              </a:xfrm>
              <a:custGeom>
                <a:avLst/>
                <a:gdLst>
                  <a:gd name="T0" fmla="*/ 0 w 1238"/>
                  <a:gd name="T1" fmla="*/ 0 h 1191"/>
                  <a:gd name="T2" fmla="*/ 0 w 1238"/>
                  <a:gd name="T3" fmla="*/ 0 h 1191"/>
                  <a:gd name="T4" fmla="*/ 0 w 1238"/>
                  <a:gd name="T5" fmla="*/ 0 h 1191"/>
                  <a:gd name="T6" fmla="*/ 0 w 1238"/>
                  <a:gd name="T7" fmla="*/ 0 h 1191"/>
                  <a:gd name="T8" fmla="*/ 0 w 1238"/>
                  <a:gd name="T9" fmla="*/ 0 h 1191"/>
                  <a:gd name="T10" fmla="*/ 0 w 1238"/>
                  <a:gd name="T11" fmla="*/ 0 h 1191"/>
                  <a:gd name="T12" fmla="*/ 0 w 1238"/>
                  <a:gd name="T13" fmla="*/ 0 h 1191"/>
                  <a:gd name="T14" fmla="*/ 0 w 1238"/>
                  <a:gd name="T15" fmla="*/ 0 h 1191"/>
                  <a:gd name="T16" fmla="*/ 0 w 1238"/>
                  <a:gd name="T17" fmla="*/ 0 h 1191"/>
                  <a:gd name="T18" fmla="*/ 0 w 1238"/>
                  <a:gd name="T19" fmla="*/ 0 h 1191"/>
                  <a:gd name="T20" fmla="*/ 0 w 1238"/>
                  <a:gd name="T21" fmla="*/ 0 h 1191"/>
                  <a:gd name="T22" fmla="*/ 0 w 1238"/>
                  <a:gd name="T23" fmla="*/ 0 h 1191"/>
                  <a:gd name="T24" fmla="*/ 0 w 1238"/>
                  <a:gd name="T25" fmla="*/ 0 h 1191"/>
                  <a:gd name="T26" fmla="*/ 0 w 1238"/>
                  <a:gd name="T27" fmla="*/ 0 h 1191"/>
                  <a:gd name="T28" fmla="*/ 0 w 1238"/>
                  <a:gd name="T29" fmla="*/ 0 h 1191"/>
                  <a:gd name="T30" fmla="*/ 0 w 1238"/>
                  <a:gd name="T31" fmla="*/ 0 h 11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38"/>
                  <a:gd name="T49" fmla="*/ 0 h 1191"/>
                  <a:gd name="T50" fmla="*/ 1238 w 1238"/>
                  <a:gd name="T51" fmla="*/ 1191 h 11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38" h="1191">
                    <a:moveTo>
                      <a:pt x="1139" y="0"/>
                    </a:moveTo>
                    <a:lnTo>
                      <a:pt x="1213" y="212"/>
                    </a:lnTo>
                    <a:lnTo>
                      <a:pt x="1238" y="1017"/>
                    </a:lnTo>
                    <a:lnTo>
                      <a:pt x="1204" y="1119"/>
                    </a:lnTo>
                    <a:lnTo>
                      <a:pt x="1103" y="1180"/>
                    </a:lnTo>
                    <a:lnTo>
                      <a:pt x="10" y="1191"/>
                    </a:lnTo>
                    <a:lnTo>
                      <a:pt x="0" y="298"/>
                    </a:lnTo>
                    <a:lnTo>
                      <a:pt x="42" y="306"/>
                    </a:lnTo>
                    <a:lnTo>
                      <a:pt x="55" y="1157"/>
                    </a:lnTo>
                    <a:lnTo>
                      <a:pt x="1103" y="1136"/>
                    </a:lnTo>
                    <a:lnTo>
                      <a:pt x="1173" y="1091"/>
                    </a:lnTo>
                    <a:lnTo>
                      <a:pt x="1204" y="1001"/>
                    </a:lnTo>
                    <a:lnTo>
                      <a:pt x="1173" y="218"/>
                    </a:lnTo>
                    <a:lnTo>
                      <a:pt x="1120" y="43"/>
                    </a:lnTo>
                    <a:lnTo>
                      <a:pt x="11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7" name="Freeform 15"/>
              <p:cNvSpPr>
                <a:spLocks/>
              </p:cNvSpPr>
              <p:nvPr/>
            </p:nvSpPr>
            <p:spPr bwMode="auto">
              <a:xfrm>
                <a:off x="4552" y="777"/>
                <a:ext cx="30" cy="52"/>
              </a:xfrm>
              <a:custGeom>
                <a:avLst/>
                <a:gdLst>
                  <a:gd name="T0" fmla="*/ 0 w 183"/>
                  <a:gd name="T1" fmla="*/ 0 h 309"/>
                  <a:gd name="T2" fmla="*/ 0 w 183"/>
                  <a:gd name="T3" fmla="*/ 0 h 309"/>
                  <a:gd name="T4" fmla="*/ 0 w 183"/>
                  <a:gd name="T5" fmla="*/ 0 h 309"/>
                  <a:gd name="T6" fmla="*/ 0 w 183"/>
                  <a:gd name="T7" fmla="*/ 0 h 309"/>
                  <a:gd name="T8" fmla="*/ 0 w 183"/>
                  <a:gd name="T9" fmla="*/ 0 h 309"/>
                  <a:gd name="T10" fmla="*/ 0 w 183"/>
                  <a:gd name="T11" fmla="*/ 0 h 309"/>
                  <a:gd name="T12" fmla="*/ 0 w 183"/>
                  <a:gd name="T13" fmla="*/ 0 h 309"/>
                  <a:gd name="T14" fmla="*/ 0 w 183"/>
                  <a:gd name="T15" fmla="*/ 0 h 309"/>
                  <a:gd name="T16" fmla="*/ 0 w 183"/>
                  <a:gd name="T17" fmla="*/ 0 h 309"/>
                  <a:gd name="T18" fmla="*/ 0 w 183"/>
                  <a:gd name="T19" fmla="*/ 0 h 309"/>
                  <a:gd name="T20" fmla="*/ 0 w 183"/>
                  <a:gd name="T21" fmla="*/ 0 h 309"/>
                  <a:gd name="T22" fmla="*/ 0 w 183"/>
                  <a:gd name="T23" fmla="*/ 0 h 309"/>
                  <a:gd name="T24" fmla="*/ 0 w 183"/>
                  <a:gd name="T25" fmla="*/ 0 h 309"/>
                  <a:gd name="T26" fmla="*/ 0 w 183"/>
                  <a:gd name="T27" fmla="*/ 0 h 309"/>
                  <a:gd name="T28" fmla="*/ 0 w 183"/>
                  <a:gd name="T29" fmla="*/ 0 h 309"/>
                  <a:gd name="T30" fmla="*/ 0 w 183"/>
                  <a:gd name="T31" fmla="*/ 0 h 309"/>
                  <a:gd name="T32" fmla="*/ 0 w 183"/>
                  <a:gd name="T33" fmla="*/ 0 h 309"/>
                  <a:gd name="T34" fmla="*/ 0 w 183"/>
                  <a:gd name="T35" fmla="*/ 0 h 309"/>
                  <a:gd name="T36" fmla="*/ 0 w 183"/>
                  <a:gd name="T37" fmla="*/ 0 h 309"/>
                  <a:gd name="T38" fmla="*/ 0 w 183"/>
                  <a:gd name="T39" fmla="*/ 0 h 309"/>
                  <a:gd name="T40" fmla="*/ 0 w 183"/>
                  <a:gd name="T41" fmla="*/ 0 h 309"/>
                  <a:gd name="T42" fmla="*/ 0 w 183"/>
                  <a:gd name="T43" fmla="*/ 0 h 3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3"/>
                  <a:gd name="T67" fmla="*/ 0 h 309"/>
                  <a:gd name="T68" fmla="*/ 183 w 183"/>
                  <a:gd name="T69" fmla="*/ 309 h 30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3" h="309">
                    <a:moveTo>
                      <a:pt x="97" y="304"/>
                    </a:moveTo>
                    <a:lnTo>
                      <a:pt x="124" y="309"/>
                    </a:lnTo>
                    <a:lnTo>
                      <a:pt x="149" y="300"/>
                    </a:lnTo>
                    <a:lnTo>
                      <a:pt x="170" y="275"/>
                    </a:lnTo>
                    <a:lnTo>
                      <a:pt x="179" y="239"/>
                    </a:lnTo>
                    <a:lnTo>
                      <a:pt x="183" y="193"/>
                    </a:lnTo>
                    <a:lnTo>
                      <a:pt x="177" y="146"/>
                    </a:lnTo>
                    <a:lnTo>
                      <a:pt x="164" y="98"/>
                    </a:lnTo>
                    <a:lnTo>
                      <a:pt x="143" y="57"/>
                    </a:lnTo>
                    <a:lnTo>
                      <a:pt x="116" y="24"/>
                    </a:lnTo>
                    <a:lnTo>
                      <a:pt x="88" y="5"/>
                    </a:lnTo>
                    <a:lnTo>
                      <a:pt x="61" y="0"/>
                    </a:lnTo>
                    <a:lnTo>
                      <a:pt x="35" y="9"/>
                    </a:lnTo>
                    <a:lnTo>
                      <a:pt x="16" y="34"/>
                    </a:lnTo>
                    <a:lnTo>
                      <a:pt x="4" y="70"/>
                    </a:lnTo>
                    <a:lnTo>
                      <a:pt x="0" y="114"/>
                    </a:lnTo>
                    <a:lnTo>
                      <a:pt x="8" y="161"/>
                    </a:lnTo>
                    <a:lnTo>
                      <a:pt x="21" y="211"/>
                    </a:lnTo>
                    <a:lnTo>
                      <a:pt x="42" y="250"/>
                    </a:lnTo>
                    <a:lnTo>
                      <a:pt x="69" y="285"/>
                    </a:lnTo>
                    <a:lnTo>
                      <a:pt x="97" y="304"/>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8" name="Freeform 16"/>
              <p:cNvSpPr>
                <a:spLocks/>
              </p:cNvSpPr>
              <p:nvPr/>
            </p:nvSpPr>
            <p:spPr bwMode="auto">
              <a:xfrm>
                <a:off x="4557" y="800"/>
                <a:ext cx="12" cy="14"/>
              </a:xfrm>
              <a:custGeom>
                <a:avLst/>
                <a:gdLst>
                  <a:gd name="T0" fmla="*/ 0 w 68"/>
                  <a:gd name="T1" fmla="*/ 0 h 82"/>
                  <a:gd name="T2" fmla="*/ 0 w 68"/>
                  <a:gd name="T3" fmla="*/ 0 h 82"/>
                  <a:gd name="T4" fmla="*/ 0 w 68"/>
                  <a:gd name="T5" fmla="*/ 0 h 82"/>
                  <a:gd name="T6" fmla="*/ 0 w 68"/>
                  <a:gd name="T7" fmla="*/ 0 h 82"/>
                  <a:gd name="T8" fmla="*/ 0 w 68"/>
                  <a:gd name="T9" fmla="*/ 0 h 82"/>
                  <a:gd name="T10" fmla="*/ 0 w 68"/>
                  <a:gd name="T11" fmla="*/ 0 h 82"/>
                  <a:gd name="T12" fmla="*/ 0 60000 65536"/>
                  <a:gd name="T13" fmla="*/ 0 60000 65536"/>
                  <a:gd name="T14" fmla="*/ 0 60000 65536"/>
                  <a:gd name="T15" fmla="*/ 0 60000 65536"/>
                  <a:gd name="T16" fmla="*/ 0 60000 65536"/>
                  <a:gd name="T17" fmla="*/ 0 60000 65536"/>
                  <a:gd name="T18" fmla="*/ 0 w 68"/>
                  <a:gd name="T19" fmla="*/ 0 h 82"/>
                  <a:gd name="T20" fmla="*/ 68 w 68"/>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68" h="82">
                    <a:moveTo>
                      <a:pt x="0" y="33"/>
                    </a:moveTo>
                    <a:lnTo>
                      <a:pt x="47" y="0"/>
                    </a:lnTo>
                    <a:lnTo>
                      <a:pt x="68" y="82"/>
                    </a:lnTo>
                    <a:lnTo>
                      <a:pt x="22" y="82"/>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494929" name="AutoShape 17"/>
            <p:cNvSpPr>
              <a:spLocks noChangeArrowheads="1"/>
            </p:cNvSpPr>
            <p:nvPr/>
          </p:nvSpPr>
          <p:spPr bwMode="auto">
            <a:xfrm rot="-1800000">
              <a:off x="4353" y="455"/>
              <a:ext cx="98" cy="94"/>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dirty="0"/>
            </a:p>
          </p:txBody>
        </p:sp>
        <p:sp>
          <p:nvSpPr>
            <p:cNvPr id="3494930" name="AutoShape 18"/>
            <p:cNvSpPr>
              <a:spLocks noChangeArrowheads="1"/>
            </p:cNvSpPr>
            <p:nvPr/>
          </p:nvSpPr>
          <p:spPr bwMode="auto">
            <a:xfrm rot="795858">
              <a:off x="4505" y="462"/>
              <a:ext cx="99" cy="91"/>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dirty="0"/>
            </a:p>
          </p:txBody>
        </p:sp>
        <p:sp>
          <p:nvSpPr>
            <p:cNvPr id="10295" name="Line 19"/>
            <p:cNvSpPr>
              <a:spLocks noChangeShapeType="1"/>
            </p:cNvSpPr>
            <p:nvPr/>
          </p:nvSpPr>
          <p:spPr bwMode="auto">
            <a:xfrm flipH="1" flipV="1">
              <a:off x="4422" y="543"/>
              <a:ext cx="33" cy="10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96" name="Line 20"/>
            <p:cNvSpPr>
              <a:spLocks noChangeShapeType="1"/>
            </p:cNvSpPr>
            <p:nvPr/>
          </p:nvSpPr>
          <p:spPr bwMode="auto">
            <a:xfrm flipV="1">
              <a:off x="4488" y="552"/>
              <a:ext cx="57" cy="10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243" name="Group 21"/>
          <p:cNvGrpSpPr>
            <a:grpSpLocks/>
          </p:cNvGrpSpPr>
          <p:nvPr/>
        </p:nvGrpSpPr>
        <p:grpSpPr bwMode="auto">
          <a:xfrm>
            <a:off x="4486275" y="2025650"/>
            <a:ext cx="914400" cy="1171575"/>
            <a:chOff x="3827" y="345"/>
            <a:chExt cx="804" cy="1032"/>
          </a:xfrm>
        </p:grpSpPr>
        <p:sp>
          <p:nvSpPr>
            <p:cNvPr id="10273" name="Freeform 22"/>
            <p:cNvSpPr>
              <a:spLocks/>
            </p:cNvSpPr>
            <p:nvPr/>
          </p:nvSpPr>
          <p:spPr bwMode="auto">
            <a:xfrm>
              <a:off x="3827" y="345"/>
              <a:ext cx="804" cy="1032"/>
            </a:xfrm>
            <a:custGeom>
              <a:avLst/>
              <a:gdLst>
                <a:gd name="T0" fmla="*/ 81 w 1052"/>
                <a:gd name="T1" fmla="*/ 204 h 1352"/>
                <a:gd name="T2" fmla="*/ 46 w 1052"/>
                <a:gd name="T3" fmla="*/ 176 h 1352"/>
                <a:gd name="T4" fmla="*/ 15 w 1052"/>
                <a:gd name="T5" fmla="*/ 135 h 1352"/>
                <a:gd name="T6" fmla="*/ 2 w 1052"/>
                <a:gd name="T7" fmla="*/ 92 h 1352"/>
                <a:gd name="T8" fmla="*/ 0 w 1052"/>
                <a:gd name="T9" fmla="*/ 47 h 1352"/>
                <a:gd name="T10" fmla="*/ 0 w 1052"/>
                <a:gd name="T11" fmla="*/ 12 h 1352"/>
                <a:gd name="T12" fmla="*/ 15 w 1052"/>
                <a:gd name="T13" fmla="*/ 18 h 1352"/>
                <a:gd name="T14" fmla="*/ 41 w 1052"/>
                <a:gd name="T15" fmla="*/ 18 h 1352"/>
                <a:gd name="T16" fmla="*/ 60 w 1052"/>
                <a:gd name="T17" fmla="*/ 14 h 1352"/>
                <a:gd name="T18" fmla="*/ 81 w 1052"/>
                <a:gd name="T19" fmla="*/ 0 h 1352"/>
                <a:gd name="T20" fmla="*/ 98 w 1052"/>
                <a:gd name="T21" fmla="*/ 10 h 1352"/>
                <a:gd name="T22" fmla="*/ 123 w 1052"/>
                <a:gd name="T23" fmla="*/ 19 h 1352"/>
                <a:gd name="T24" fmla="*/ 160 w 1052"/>
                <a:gd name="T25" fmla="*/ 14 h 1352"/>
                <a:gd name="T26" fmla="*/ 158 w 1052"/>
                <a:gd name="T27" fmla="*/ 85 h 1352"/>
                <a:gd name="T28" fmla="*/ 154 w 1052"/>
                <a:gd name="T29" fmla="*/ 114 h 1352"/>
                <a:gd name="T30" fmla="*/ 135 w 1052"/>
                <a:gd name="T31" fmla="*/ 153 h 1352"/>
                <a:gd name="T32" fmla="*/ 103 w 1052"/>
                <a:gd name="T33" fmla="*/ 188 h 1352"/>
                <a:gd name="T34" fmla="*/ 81 w 1052"/>
                <a:gd name="T35" fmla="*/ 20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0274" name="Group 23"/>
            <p:cNvGrpSpPr>
              <a:grpSpLocks/>
            </p:cNvGrpSpPr>
            <p:nvPr/>
          </p:nvGrpSpPr>
          <p:grpSpPr bwMode="auto">
            <a:xfrm>
              <a:off x="3868" y="552"/>
              <a:ext cx="726" cy="412"/>
              <a:chOff x="3853" y="552"/>
              <a:chExt cx="759" cy="412"/>
            </a:xfrm>
          </p:grpSpPr>
          <p:sp>
            <p:nvSpPr>
              <p:cNvPr id="10279" name="Freeform 24"/>
              <p:cNvSpPr>
                <a:spLocks/>
              </p:cNvSpPr>
              <p:nvPr/>
            </p:nvSpPr>
            <p:spPr bwMode="auto">
              <a:xfrm>
                <a:off x="3853" y="673"/>
                <a:ext cx="759" cy="230"/>
              </a:xfrm>
              <a:custGeom>
                <a:avLst/>
                <a:gdLst>
                  <a:gd name="T0" fmla="*/ 0 w 4460"/>
                  <a:gd name="T1" fmla="*/ 0 h 1352"/>
                  <a:gd name="T2" fmla="*/ 0 w 4460"/>
                  <a:gd name="T3" fmla="*/ 0 h 1352"/>
                  <a:gd name="T4" fmla="*/ 0 w 4460"/>
                  <a:gd name="T5" fmla="*/ 0 h 1352"/>
                  <a:gd name="T6" fmla="*/ 0 w 4460"/>
                  <a:gd name="T7" fmla="*/ 0 h 1352"/>
                  <a:gd name="T8" fmla="*/ 0 w 4460"/>
                  <a:gd name="T9" fmla="*/ 0 h 1352"/>
                  <a:gd name="T10" fmla="*/ 0 w 4460"/>
                  <a:gd name="T11" fmla="*/ 0 h 1352"/>
                  <a:gd name="T12" fmla="*/ 0 w 4460"/>
                  <a:gd name="T13" fmla="*/ 0 h 1352"/>
                  <a:gd name="T14" fmla="*/ 0 w 4460"/>
                  <a:gd name="T15" fmla="*/ 0 h 1352"/>
                  <a:gd name="T16" fmla="*/ 0 w 4460"/>
                  <a:gd name="T17" fmla="*/ 0 h 1352"/>
                  <a:gd name="T18" fmla="*/ 0 w 4460"/>
                  <a:gd name="T19" fmla="*/ 0 h 1352"/>
                  <a:gd name="T20" fmla="*/ 0 w 4460"/>
                  <a:gd name="T21" fmla="*/ 0 h 1352"/>
                  <a:gd name="T22" fmla="*/ 0 w 4460"/>
                  <a:gd name="T23" fmla="*/ 0 h 1352"/>
                  <a:gd name="T24" fmla="*/ 0 w 4460"/>
                  <a:gd name="T25" fmla="*/ 0 h 1352"/>
                  <a:gd name="T26" fmla="*/ 0 w 4460"/>
                  <a:gd name="T27" fmla="*/ 0 h 1352"/>
                  <a:gd name="T28" fmla="*/ 0 w 4460"/>
                  <a:gd name="T29" fmla="*/ 0 h 1352"/>
                  <a:gd name="T30" fmla="*/ 0 w 4460"/>
                  <a:gd name="T31" fmla="*/ 0 h 1352"/>
                  <a:gd name="T32" fmla="*/ 0 w 4460"/>
                  <a:gd name="T33" fmla="*/ 0 h 1352"/>
                  <a:gd name="T34" fmla="*/ 0 w 4460"/>
                  <a:gd name="T35" fmla="*/ 0 h 1352"/>
                  <a:gd name="T36" fmla="*/ 0 w 4460"/>
                  <a:gd name="T37" fmla="*/ 0 h 1352"/>
                  <a:gd name="T38" fmla="*/ 0 w 4460"/>
                  <a:gd name="T39" fmla="*/ 0 h 1352"/>
                  <a:gd name="T40" fmla="*/ 0 w 4460"/>
                  <a:gd name="T41" fmla="*/ 0 h 1352"/>
                  <a:gd name="T42" fmla="*/ 0 w 4460"/>
                  <a:gd name="T43" fmla="*/ 0 h 1352"/>
                  <a:gd name="T44" fmla="*/ 0 w 4460"/>
                  <a:gd name="T45" fmla="*/ 0 h 1352"/>
                  <a:gd name="T46" fmla="*/ 0 w 4460"/>
                  <a:gd name="T47" fmla="*/ 0 h 1352"/>
                  <a:gd name="T48" fmla="*/ 0 w 4460"/>
                  <a:gd name="T49" fmla="*/ 0 h 1352"/>
                  <a:gd name="T50" fmla="*/ 0 w 4460"/>
                  <a:gd name="T51" fmla="*/ 0 h 1352"/>
                  <a:gd name="T52" fmla="*/ 0 w 4460"/>
                  <a:gd name="T53" fmla="*/ 0 h 1352"/>
                  <a:gd name="T54" fmla="*/ 0 w 4460"/>
                  <a:gd name="T55" fmla="*/ 0 h 1352"/>
                  <a:gd name="T56" fmla="*/ 0 w 4460"/>
                  <a:gd name="T57" fmla="*/ 0 h 1352"/>
                  <a:gd name="T58" fmla="*/ 0 w 4460"/>
                  <a:gd name="T59" fmla="*/ 0 h 1352"/>
                  <a:gd name="T60" fmla="*/ 0 w 4460"/>
                  <a:gd name="T61" fmla="*/ 0 h 1352"/>
                  <a:gd name="T62" fmla="*/ 0 w 4460"/>
                  <a:gd name="T63" fmla="*/ 0 h 1352"/>
                  <a:gd name="T64" fmla="*/ 0 w 4460"/>
                  <a:gd name="T65" fmla="*/ 0 h 1352"/>
                  <a:gd name="T66" fmla="*/ 0 w 4460"/>
                  <a:gd name="T67" fmla="*/ 0 h 1352"/>
                  <a:gd name="T68" fmla="*/ 0 w 4460"/>
                  <a:gd name="T69" fmla="*/ 0 h 1352"/>
                  <a:gd name="T70" fmla="*/ 0 w 4460"/>
                  <a:gd name="T71" fmla="*/ 0 h 1352"/>
                  <a:gd name="T72" fmla="*/ 0 w 4460"/>
                  <a:gd name="T73" fmla="*/ 0 h 1352"/>
                  <a:gd name="T74" fmla="*/ 0 w 4460"/>
                  <a:gd name="T75" fmla="*/ 0 h 1352"/>
                  <a:gd name="T76" fmla="*/ 0 w 4460"/>
                  <a:gd name="T77" fmla="*/ 0 h 1352"/>
                  <a:gd name="T78" fmla="*/ 0 w 4460"/>
                  <a:gd name="T79" fmla="*/ 0 h 1352"/>
                  <a:gd name="T80" fmla="*/ 0 w 4460"/>
                  <a:gd name="T81" fmla="*/ 0 h 1352"/>
                  <a:gd name="T82" fmla="*/ 0 w 4460"/>
                  <a:gd name="T83" fmla="*/ 0 h 1352"/>
                  <a:gd name="T84" fmla="*/ 0 w 4460"/>
                  <a:gd name="T85" fmla="*/ 0 h 1352"/>
                  <a:gd name="T86" fmla="*/ 0 w 4460"/>
                  <a:gd name="T87" fmla="*/ 0 h 1352"/>
                  <a:gd name="T88" fmla="*/ 0 w 4460"/>
                  <a:gd name="T89" fmla="*/ 0 h 13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0"/>
                  <a:gd name="T136" fmla="*/ 0 h 1352"/>
                  <a:gd name="T137" fmla="*/ 4460 w 4460"/>
                  <a:gd name="T138" fmla="*/ 1352 h 13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0" h="1352">
                    <a:moveTo>
                      <a:pt x="4215" y="1300"/>
                    </a:moveTo>
                    <a:lnTo>
                      <a:pt x="4435" y="973"/>
                    </a:lnTo>
                    <a:lnTo>
                      <a:pt x="4460" y="563"/>
                    </a:lnTo>
                    <a:lnTo>
                      <a:pt x="4207" y="310"/>
                    </a:lnTo>
                    <a:lnTo>
                      <a:pt x="4131" y="55"/>
                    </a:lnTo>
                    <a:lnTo>
                      <a:pt x="3918" y="283"/>
                    </a:lnTo>
                    <a:lnTo>
                      <a:pt x="3863" y="25"/>
                    </a:lnTo>
                    <a:lnTo>
                      <a:pt x="3711" y="278"/>
                    </a:lnTo>
                    <a:lnTo>
                      <a:pt x="3631" y="0"/>
                    </a:lnTo>
                    <a:lnTo>
                      <a:pt x="3464" y="278"/>
                    </a:lnTo>
                    <a:lnTo>
                      <a:pt x="3416" y="6"/>
                    </a:lnTo>
                    <a:lnTo>
                      <a:pt x="3209" y="86"/>
                    </a:lnTo>
                    <a:lnTo>
                      <a:pt x="2947" y="27"/>
                    </a:lnTo>
                    <a:lnTo>
                      <a:pt x="2751" y="232"/>
                    </a:lnTo>
                    <a:lnTo>
                      <a:pt x="2319" y="327"/>
                    </a:lnTo>
                    <a:lnTo>
                      <a:pt x="951" y="270"/>
                    </a:lnTo>
                    <a:lnTo>
                      <a:pt x="855" y="27"/>
                    </a:lnTo>
                    <a:lnTo>
                      <a:pt x="473" y="139"/>
                    </a:lnTo>
                    <a:lnTo>
                      <a:pt x="127" y="416"/>
                    </a:lnTo>
                    <a:lnTo>
                      <a:pt x="0" y="762"/>
                    </a:lnTo>
                    <a:lnTo>
                      <a:pt x="68" y="1108"/>
                    </a:lnTo>
                    <a:lnTo>
                      <a:pt x="354" y="1257"/>
                    </a:lnTo>
                    <a:lnTo>
                      <a:pt x="405" y="1065"/>
                    </a:lnTo>
                    <a:lnTo>
                      <a:pt x="544" y="901"/>
                    </a:lnTo>
                    <a:lnTo>
                      <a:pt x="726" y="823"/>
                    </a:lnTo>
                    <a:lnTo>
                      <a:pt x="926" y="806"/>
                    </a:lnTo>
                    <a:lnTo>
                      <a:pt x="1125" y="874"/>
                    </a:lnTo>
                    <a:lnTo>
                      <a:pt x="1264" y="983"/>
                    </a:lnTo>
                    <a:lnTo>
                      <a:pt x="1357" y="1161"/>
                    </a:lnTo>
                    <a:lnTo>
                      <a:pt x="1382" y="1352"/>
                    </a:lnTo>
                    <a:lnTo>
                      <a:pt x="3304" y="1331"/>
                    </a:lnTo>
                    <a:lnTo>
                      <a:pt x="3295" y="1097"/>
                    </a:lnTo>
                    <a:lnTo>
                      <a:pt x="3317" y="912"/>
                    </a:lnTo>
                    <a:lnTo>
                      <a:pt x="3357" y="783"/>
                    </a:lnTo>
                    <a:lnTo>
                      <a:pt x="3452" y="671"/>
                    </a:lnTo>
                    <a:lnTo>
                      <a:pt x="3551" y="622"/>
                    </a:lnTo>
                    <a:lnTo>
                      <a:pt x="3665" y="608"/>
                    </a:lnTo>
                    <a:lnTo>
                      <a:pt x="3749" y="624"/>
                    </a:lnTo>
                    <a:lnTo>
                      <a:pt x="3844" y="662"/>
                    </a:lnTo>
                    <a:lnTo>
                      <a:pt x="3905" y="722"/>
                    </a:lnTo>
                    <a:lnTo>
                      <a:pt x="3950" y="812"/>
                    </a:lnTo>
                    <a:lnTo>
                      <a:pt x="3977" y="987"/>
                    </a:lnTo>
                    <a:lnTo>
                      <a:pt x="4004" y="1325"/>
                    </a:lnTo>
                    <a:lnTo>
                      <a:pt x="4215" y="1300"/>
                    </a:lnTo>
                    <a:close/>
                  </a:path>
                </a:pathLst>
              </a:custGeom>
              <a:solidFill>
                <a:schemeClr val="bg1"/>
              </a:solidFill>
              <a:ln w="9525">
                <a:solidFill>
                  <a:schemeClr val="bg1"/>
                </a:solidFill>
                <a:round/>
                <a:headEnd/>
                <a:tailEnd/>
              </a:ln>
            </p:spPr>
            <p:txBody>
              <a:bodyPr/>
              <a:lstStyle/>
              <a:p>
                <a:endParaRPr lang="en-US"/>
              </a:p>
            </p:txBody>
          </p:sp>
          <p:sp>
            <p:nvSpPr>
              <p:cNvPr id="10280" name="Freeform 25"/>
              <p:cNvSpPr>
                <a:spLocks/>
              </p:cNvSpPr>
              <p:nvPr/>
            </p:nvSpPr>
            <p:spPr bwMode="auto">
              <a:xfrm>
                <a:off x="4419" y="792"/>
                <a:ext cx="104" cy="166"/>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1" name="Freeform 26"/>
              <p:cNvSpPr>
                <a:spLocks/>
              </p:cNvSpPr>
              <p:nvPr/>
            </p:nvSpPr>
            <p:spPr bwMode="auto">
              <a:xfrm>
                <a:off x="4435" y="926"/>
                <a:ext cx="22" cy="2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2" name="Freeform 27"/>
              <p:cNvSpPr>
                <a:spLocks/>
              </p:cNvSpPr>
              <p:nvPr/>
            </p:nvSpPr>
            <p:spPr bwMode="auto">
              <a:xfrm>
                <a:off x="3936" y="832"/>
                <a:ext cx="131" cy="132"/>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3" name="Freeform 28"/>
              <p:cNvSpPr>
                <a:spLocks/>
              </p:cNvSpPr>
              <p:nvPr/>
            </p:nvSpPr>
            <p:spPr bwMode="auto">
              <a:xfrm>
                <a:off x="3964" y="941"/>
                <a:ext cx="25" cy="16"/>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4" name="Freeform 29"/>
              <p:cNvSpPr>
                <a:spLocks/>
              </p:cNvSpPr>
              <p:nvPr/>
            </p:nvSpPr>
            <p:spPr bwMode="auto">
              <a:xfrm>
                <a:off x="3993" y="552"/>
                <a:ext cx="383" cy="203"/>
              </a:xfrm>
              <a:custGeom>
                <a:avLst/>
                <a:gdLst>
                  <a:gd name="T0" fmla="*/ 0 w 2251"/>
                  <a:gd name="T1" fmla="*/ 0 h 1197"/>
                  <a:gd name="T2" fmla="*/ 0 w 2251"/>
                  <a:gd name="T3" fmla="*/ 0 h 1197"/>
                  <a:gd name="T4" fmla="*/ 0 w 2251"/>
                  <a:gd name="T5" fmla="*/ 0 h 1197"/>
                  <a:gd name="T6" fmla="*/ 0 w 2251"/>
                  <a:gd name="T7" fmla="*/ 0 h 1197"/>
                  <a:gd name="T8" fmla="*/ 0 w 2251"/>
                  <a:gd name="T9" fmla="*/ 0 h 1197"/>
                  <a:gd name="T10" fmla="*/ 0 w 2251"/>
                  <a:gd name="T11" fmla="*/ 0 h 1197"/>
                  <a:gd name="T12" fmla="*/ 0 w 2251"/>
                  <a:gd name="T13" fmla="*/ 0 h 1197"/>
                  <a:gd name="T14" fmla="*/ 0 w 2251"/>
                  <a:gd name="T15" fmla="*/ 0 h 1197"/>
                  <a:gd name="T16" fmla="*/ 0 w 2251"/>
                  <a:gd name="T17" fmla="*/ 0 h 1197"/>
                  <a:gd name="T18" fmla="*/ 0 w 2251"/>
                  <a:gd name="T19" fmla="*/ 0 h 1197"/>
                  <a:gd name="T20" fmla="*/ 0 w 2251"/>
                  <a:gd name="T21" fmla="*/ 0 h 1197"/>
                  <a:gd name="T22" fmla="*/ 0 w 2251"/>
                  <a:gd name="T23" fmla="*/ 0 h 1197"/>
                  <a:gd name="T24" fmla="*/ 0 w 2251"/>
                  <a:gd name="T25" fmla="*/ 0 h 1197"/>
                  <a:gd name="T26" fmla="*/ 0 w 2251"/>
                  <a:gd name="T27" fmla="*/ 0 h 1197"/>
                  <a:gd name="T28" fmla="*/ 0 w 2251"/>
                  <a:gd name="T29" fmla="*/ 0 h 1197"/>
                  <a:gd name="T30" fmla="*/ 0 w 2251"/>
                  <a:gd name="T31" fmla="*/ 0 h 1197"/>
                  <a:gd name="T32" fmla="*/ 0 w 2251"/>
                  <a:gd name="T33" fmla="*/ 0 h 1197"/>
                  <a:gd name="T34" fmla="*/ 0 w 2251"/>
                  <a:gd name="T35" fmla="*/ 0 h 1197"/>
                  <a:gd name="T36" fmla="*/ 0 w 2251"/>
                  <a:gd name="T37" fmla="*/ 0 h 1197"/>
                  <a:gd name="T38" fmla="*/ 0 w 2251"/>
                  <a:gd name="T39" fmla="*/ 0 h 1197"/>
                  <a:gd name="T40" fmla="*/ 0 w 2251"/>
                  <a:gd name="T41" fmla="*/ 0 h 1197"/>
                  <a:gd name="T42" fmla="*/ 0 w 2251"/>
                  <a:gd name="T43" fmla="*/ 0 h 1197"/>
                  <a:gd name="T44" fmla="*/ 0 w 2251"/>
                  <a:gd name="T45" fmla="*/ 0 h 1197"/>
                  <a:gd name="T46" fmla="*/ 0 w 2251"/>
                  <a:gd name="T47" fmla="*/ 0 h 1197"/>
                  <a:gd name="T48" fmla="*/ 0 w 2251"/>
                  <a:gd name="T49" fmla="*/ 0 h 1197"/>
                  <a:gd name="T50" fmla="*/ 0 w 2251"/>
                  <a:gd name="T51" fmla="*/ 0 h 1197"/>
                  <a:gd name="T52" fmla="*/ 0 w 2251"/>
                  <a:gd name="T53" fmla="*/ 0 h 1197"/>
                  <a:gd name="T54" fmla="*/ 0 w 2251"/>
                  <a:gd name="T55" fmla="*/ 0 h 1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51"/>
                  <a:gd name="T85" fmla="*/ 0 h 1197"/>
                  <a:gd name="T86" fmla="*/ 2251 w 2251"/>
                  <a:gd name="T87" fmla="*/ 1197 h 119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51" h="1197">
                    <a:moveTo>
                      <a:pt x="2251" y="870"/>
                    </a:moveTo>
                    <a:lnTo>
                      <a:pt x="1989" y="85"/>
                    </a:lnTo>
                    <a:lnTo>
                      <a:pt x="1846" y="20"/>
                    </a:lnTo>
                    <a:lnTo>
                      <a:pt x="1540" y="0"/>
                    </a:lnTo>
                    <a:lnTo>
                      <a:pt x="871" y="26"/>
                    </a:lnTo>
                    <a:lnTo>
                      <a:pt x="654" y="41"/>
                    </a:lnTo>
                    <a:lnTo>
                      <a:pt x="511" y="53"/>
                    </a:lnTo>
                    <a:lnTo>
                      <a:pt x="388" y="66"/>
                    </a:lnTo>
                    <a:lnTo>
                      <a:pt x="266" y="110"/>
                    </a:lnTo>
                    <a:lnTo>
                      <a:pt x="188" y="163"/>
                    </a:lnTo>
                    <a:lnTo>
                      <a:pt x="125" y="235"/>
                    </a:lnTo>
                    <a:lnTo>
                      <a:pt x="84" y="336"/>
                    </a:lnTo>
                    <a:lnTo>
                      <a:pt x="68" y="433"/>
                    </a:lnTo>
                    <a:lnTo>
                      <a:pt x="0" y="823"/>
                    </a:lnTo>
                    <a:lnTo>
                      <a:pt x="201" y="1174"/>
                    </a:lnTo>
                    <a:lnTo>
                      <a:pt x="295" y="494"/>
                    </a:lnTo>
                    <a:lnTo>
                      <a:pt x="335" y="403"/>
                    </a:lnTo>
                    <a:lnTo>
                      <a:pt x="395" y="338"/>
                    </a:lnTo>
                    <a:lnTo>
                      <a:pt x="477" y="287"/>
                    </a:lnTo>
                    <a:lnTo>
                      <a:pt x="565" y="262"/>
                    </a:lnTo>
                    <a:lnTo>
                      <a:pt x="960" y="226"/>
                    </a:lnTo>
                    <a:lnTo>
                      <a:pt x="960" y="1197"/>
                    </a:lnTo>
                    <a:lnTo>
                      <a:pt x="1103" y="1197"/>
                    </a:lnTo>
                    <a:lnTo>
                      <a:pt x="1103" y="211"/>
                    </a:lnTo>
                    <a:lnTo>
                      <a:pt x="1914" y="211"/>
                    </a:lnTo>
                    <a:lnTo>
                      <a:pt x="2129" y="956"/>
                    </a:lnTo>
                    <a:lnTo>
                      <a:pt x="2251" y="870"/>
                    </a:lnTo>
                    <a:close/>
                  </a:path>
                </a:pathLst>
              </a:custGeom>
              <a:solidFill>
                <a:schemeClr val="bg1"/>
              </a:solidFill>
              <a:ln w="9525">
                <a:solidFill>
                  <a:schemeClr val="bg1"/>
                </a:solidFill>
                <a:round/>
                <a:headEnd/>
                <a:tailEnd/>
              </a:ln>
            </p:spPr>
            <p:txBody>
              <a:bodyPr/>
              <a:lstStyle/>
              <a:p>
                <a:endParaRPr lang="en-US"/>
              </a:p>
            </p:txBody>
          </p:sp>
          <p:sp>
            <p:nvSpPr>
              <p:cNvPr id="10285" name="Freeform 30"/>
              <p:cNvSpPr>
                <a:spLocks/>
              </p:cNvSpPr>
              <p:nvPr/>
            </p:nvSpPr>
            <p:spPr bwMode="auto">
              <a:xfrm>
                <a:off x="4290" y="651"/>
                <a:ext cx="47" cy="66"/>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6" name="Freeform 31"/>
              <p:cNvSpPr>
                <a:spLocks/>
              </p:cNvSpPr>
              <p:nvPr/>
            </p:nvSpPr>
            <p:spPr bwMode="auto">
              <a:xfrm>
                <a:off x="4292" y="70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7" name="Freeform 32"/>
              <p:cNvSpPr>
                <a:spLocks/>
              </p:cNvSpPr>
              <p:nvPr/>
            </p:nvSpPr>
            <p:spPr bwMode="auto">
              <a:xfrm>
                <a:off x="4297" y="670"/>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8" name="Freeform 33"/>
              <p:cNvSpPr>
                <a:spLocks/>
              </p:cNvSpPr>
              <p:nvPr/>
            </p:nvSpPr>
            <p:spPr bwMode="auto">
              <a:xfrm>
                <a:off x="4166" y="679"/>
                <a:ext cx="210" cy="202"/>
              </a:xfrm>
              <a:custGeom>
                <a:avLst/>
                <a:gdLst>
                  <a:gd name="T0" fmla="*/ 0 w 1238"/>
                  <a:gd name="T1" fmla="*/ 0 h 1191"/>
                  <a:gd name="T2" fmla="*/ 0 w 1238"/>
                  <a:gd name="T3" fmla="*/ 0 h 1191"/>
                  <a:gd name="T4" fmla="*/ 0 w 1238"/>
                  <a:gd name="T5" fmla="*/ 0 h 1191"/>
                  <a:gd name="T6" fmla="*/ 0 w 1238"/>
                  <a:gd name="T7" fmla="*/ 0 h 1191"/>
                  <a:gd name="T8" fmla="*/ 0 w 1238"/>
                  <a:gd name="T9" fmla="*/ 0 h 1191"/>
                  <a:gd name="T10" fmla="*/ 0 w 1238"/>
                  <a:gd name="T11" fmla="*/ 0 h 1191"/>
                  <a:gd name="T12" fmla="*/ 0 w 1238"/>
                  <a:gd name="T13" fmla="*/ 0 h 1191"/>
                  <a:gd name="T14" fmla="*/ 0 w 1238"/>
                  <a:gd name="T15" fmla="*/ 0 h 1191"/>
                  <a:gd name="T16" fmla="*/ 0 w 1238"/>
                  <a:gd name="T17" fmla="*/ 0 h 1191"/>
                  <a:gd name="T18" fmla="*/ 0 w 1238"/>
                  <a:gd name="T19" fmla="*/ 0 h 1191"/>
                  <a:gd name="T20" fmla="*/ 0 w 1238"/>
                  <a:gd name="T21" fmla="*/ 0 h 1191"/>
                  <a:gd name="T22" fmla="*/ 0 w 1238"/>
                  <a:gd name="T23" fmla="*/ 0 h 1191"/>
                  <a:gd name="T24" fmla="*/ 0 w 1238"/>
                  <a:gd name="T25" fmla="*/ 0 h 1191"/>
                  <a:gd name="T26" fmla="*/ 0 w 1238"/>
                  <a:gd name="T27" fmla="*/ 0 h 1191"/>
                  <a:gd name="T28" fmla="*/ 0 w 1238"/>
                  <a:gd name="T29" fmla="*/ 0 h 1191"/>
                  <a:gd name="T30" fmla="*/ 0 w 1238"/>
                  <a:gd name="T31" fmla="*/ 0 h 11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38"/>
                  <a:gd name="T49" fmla="*/ 0 h 1191"/>
                  <a:gd name="T50" fmla="*/ 1238 w 1238"/>
                  <a:gd name="T51" fmla="*/ 1191 h 11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38" h="1191">
                    <a:moveTo>
                      <a:pt x="1139" y="0"/>
                    </a:moveTo>
                    <a:lnTo>
                      <a:pt x="1213" y="212"/>
                    </a:lnTo>
                    <a:lnTo>
                      <a:pt x="1238" y="1017"/>
                    </a:lnTo>
                    <a:lnTo>
                      <a:pt x="1204" y="1119"/>
                    </a:lnTo>
                    <a:lnTo>
                      <a:pt x="1103" y="1180"/>
                    </a:lnTo>
                    <a:lnTo>
                      <a:pt x="10" y="1191"/>
                    </a:lnTo>
                    <a:lnTo>
                      <a:pt x="0" y="298"/>
                    </a:lnTo>
                    <a:lnTo>
                      <a:pt x="42" y="306"/>
                    </a:lnTo>
                    <a:lnTo>
                      <a:pt x="55" y="1157"/>
                    </a:lnTo>
                    <a:lnTo>
                      <a:pt x="1103" y="1136"/>
                    </a:lnTo>
                    <a:lnTo>
                      <a:pt x="1173" y="1091"/>
                    </a:lnTo>
                    <a:lnTo>
                      <a:pt x="1204" y="1001"/>
                    </a:lnTo>
                    <a:lnTo>
                      <a:pt x="1173" y="218"/>
                    </a:lnTo>
                    <a:lnTo>
                      <a:pt x="1120" y="43"/>
                    </a:lnTo>
                    <a:lnTo>
                      <a:pt x="11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9" name="Freeform 34"/>
              <p:cNvSpPr>
                <a:spLocks/>
              </p:cNvSpPr>
              <p:nvPr/>
            </p:nvSpPr>
            <p:spPr bwMode="auto">
              <a:xfrm>
                <a:off x="4552" y="777"/>
                <a:ext cx="30" cy="52"/>
              </a:xfrm>
              <a:custGeom>
                <a:avLst/>
                <a:gdLst>
                  <a:gd name="T0" fmla="*/ 0 w 183"/>
                  <a:gd name="T1" fmla="*/ 0 h 309"/>
                  <a:gd name="T2" fmla="*/ 0 w 183"/>
                  <a:gd name="T3" fmla="*/ 0 h 309"/>
                  <a:gd name="T4" fmla="*/ 0 w 183"/>
                  <a:gd name="T5" fmla="*/ 0 h 309"/>
                  <a:gd name="T6" fmla="*/ 0 w 183"/>
                  <a:gd name="T7" fmla="*/ 0 h 309"/>
                  <a:gd name="T8" fmla="*/ 0 w 183"/>
                  <a:gd name="T9" fmla="*/ 0 h 309"/>
                  <a:gd name="T10" fmla="*/ 0 w 183"/>
                  <a:gd name="T11" fmla="*/ 0 h 309"/>
                  <a:gd name="T12" fmla="*/ 0 w 183"/>
                  <a:gd name="T13" fmla="*/ 0 h 309"/>
                  <a:gd name="T14" fmla="*/ 0 w 183"/>
                  <a:gd name="T15" fmla="*/ 0 h 309"/>
                  <a:gd name="T16" fmla="*/ 0 w 183"/>
                  <a:gd name="T17" fmla="*/ 0 h 309"/>
                  <a:gd name="T18" fmla="*/ 0 w 183"/>
                  <a:gd name="T19" fmla="*/ 0 h 309"/>
                  <a:gd name="T20" fmla="*/ 0 w 183"/>
                  <a:gd name="T21" fmla="*/ 0 h 309"/>
                  <a:gd name="T22" fmla="*/ 0 w 183"/>
                  <a:gd name="T23" fmla="*/ 0 h 309"/>
                  <a:gd name="T24" fmla="*/ 0 w 183"/>
                  <a:gd name="T25" fmla="*/ 0 h 309"/>
                  <a:gd name="T26" fmla="*/ 0 w 183"/>
                  <a:gd name="T27" fmla="*/ 0 h 309"/>
                  <a:gd name="T28" fmla="*/ 0 w 183"/>
                  <a:gd name="T29" fmla="*/ 0 h 309"/>
                  <a:gd name="T30" fmla="*/ 0 w 183"/>
                  <a:gd name="T31" fmla="*/ 0 h 309"/>
                  <a:gd name="T32" fmla="*/ 0 w 183"/>
                  <a:gd name="T33" fmla="*/ 0 h 309"/>
                  <a:gd name="T34" fmla="*/ 0 w 183"/>
                  <a:gd name="T35" fmla="*/ 0 h 309"/>
                  <a:gd name="T36" fmla="*/ 0 w 183"/>
                  <a:gd name="T37" fmla="*/ 0 h 309"/>
                  <a:gd name="T38" fmla="*/ 0 w 183"/>
                  <a:gd name="T39" fmla="*/ 0 h 309"/>
                  <a:gd name="T40" fmla="*/ 0 w 183"/>
                  <a:gd name="T41" fmla="*/ 0 h 309"/>
                  <a:gd name="T42" fmla="*/ 0 w 183"/>
                  <a:gd name="T43" fmla="*/ 0 h 3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3"/>
                  <a:gd name="T67" fmla="*/ 0 h 309"/>
                  <a:gd name="T68" fmla="*/ 183 w 183"/>
                  <a:gd name="T69" fmla="*/ 309 h 30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3" h="309">
                    <a:moveTo>
                      <a:pt x="97" y="304"/>
                    </a:moveTo>
                    <a:lnTo>
                      <a:pt x="124" y="309"/>
                    </a:lnTo>
                    <a:lnTo>
                      <a:pt x="149" y="300"/>
                    </a:lnTo>
                    <a:lnTo>
                      <a:pt x="170" y="275"/>
                    </a:lnTo>
                    <a:lnTo>
                      <a:pt x="179" y="239"/>
                    </a:lnTo>
                    <a:lnTo>
                      <a:pt x="183" y="193"/>
                    </a:lnTo>
                    <a:lnTo>
                      <a:pt x="177" y="146"/>
                    </a:lnTo>
                    <a:lnTo>
                      <a:pt x="164" y="98"/>
                    </a:lnTo>
                    <a:lnTo>
                      <a:pt x="143" y="57"/>
                    </a:lnTo>
                    <a:lnTo>
                      <a:pt x="116" y="24"/>
                    </a:lnTo>
                    <a:lnTo>
                      <a:pt x="88" y="5"/>
                    </a:lnTo>
                    <a:lnTo>
                      <a:pt x="61" y="0"/>
                    </a:lnTo>
                    <a:lnTo>
                      <a:pt x="35" y="9"/>
                    </a:lnTo>
                    <a:lnTo>
                      <a:pt x="16" y="34"/>
                    </a:lnTo>
                    <a:lnTo>
                      <a:pt x="4" y="70"/>
                    </a:lnTo>
                    <a:lnTo>
                      <a:pt x="0" y="114"/>
                    </a:lnTo>
                    <a:lnTo>
                      <a:pt x="8" y="161"/>
                    </a:lnTo>
                    <a:lnTo>
                      <a:pt x="21" y="211"/>
                    </a:lnTo>
                    <a:lnTo>
                      <a:pt x="42" y="250"/>
                    </a:lnTo>
                    <a:lnTo>
                      <a:pt x="69" y="285"/>
                    </a:lnTo>
                    <a:lnTo>
                      <a:pt x="97" y="304"/>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0" name="Freeform 35"/>
              <p:cNvSpPr>
                <a:spLocks/>
              </p:cNvSpPr>
              <p:nvPr/>
            </p:nvSpPr>
            <p:spPr bwMode="auto">
              <a:xfrm>
                <a:off x="4557" y="800"/>
                <a:ext cx="12" cy="14"/>
              </a:xfrm>
              <a:custGeom>
                <a:avLst/>
                <a:gdLst>
                  <a:gd name="T0" fmla="*/ 0 w 68"/>
                  <a:gd name="T1" fmla="*/ 0 h 82"/>
                  <a:gd name="T2" fmla="*/ 0 w 68"/>
                  <a:gd name="T3" fmla="*/ 0 h 82"/>
                  <a:gd name="T4" fmla="*/ 0 w 68"/>
                  <a:gd name="T5" fmla="*/ 0 h 82"/>
                  <a:gd name="T6" fmla="*/ 0 w 68"/>
                  <a:gd name="T7" fmla="*/ 0 h 82"/>
                  <a:gd name="T8" fmla="*/ 0 w 68"/>
                  <a:gd name="T9" fmla="*/ 0 h 82"/>
                  <a:gd name="T10" fmla="*/ 0 w 68"/>
                  <a:gd name="T11" fmla="*/ 0 h 82"/>
                  <a:gd name="T12" fmla="*/ 0 60000 65536"/>
                  <a:gd name="T13" fmla="*/ 0 60000 65536"/>
                  <a:gd name="T14" fmla="*/ 0 60000 65536"/>
                  <a:gd name="T15" fmla="*/ 0 60000 65536"/>
                  <a:gd name="T16" fmla="*/ 0 60000 65536"/>
                  <a:gd name="T17" fmla="*/ 0 60000 65536"/>
                  <a:gd name="T18" fmla="*/ 0 w 68"/>
                  <a:gd name="T19" fmla="*/ 0 h 82"/>
                  <a:gd name="T20" fmla="*/ 68 w 68"/>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68" h="82">
                    <a:moveTo>
                      <a:pt x="0" y="33"/>
                    </a:moveTo>
                    <a:lnTo>
                      <a:pt x="47" y="0"/>
                    </a:lnTo>
                    <a:lnTo>
                      <a:pt x="68" y="82"/>
                    </a:lnTo>
                    <a:lnTo>
                      <a:pt x="22" y="82"/>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494948" name="AutoShape 36"/>
            <p:cNvSpPr>
              <a:spLocks noChangeArrowheads="1"/>
            </p:cNvSpPr>
            <p:nvPr/>
          </p:nvSpPr>
          <p:spPr bwMode="auto">
            <a:xfrm rot="-1800000">
              <a:off x="4353" y="455"/>
              <a:ext cx="98" cy="94"/>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dirty="0"/>
            </a:p>
          </p:txBody>
        </p:sp>
        <p:sp>
          <p:nvSpPr>
            <p:cNvPr id="3494949" name="AutoShape 37"/>
            <p:cNvSpPr>
              <a:spLocks noChangeArrowheads="1"/>
            </p:cNvSpPr>
            <p:nvPr/>
          </p:nvSpPr>
          <p:spPr bwMode="auto">
            <a:xfrm rot="795858">
              <a:off x="4505" y="462"/>
              <a:ext cx="99" cy="91"/>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dirty="0"/>
            </a:p>
          </p:txBody>
        </p:sp>
        <p:sp>
          <p:nvSpPr>
            <p:cNvPr id="10277" name="Line 38"/>
            <p:cNvSpPr>
              <a:spLocks noChangeShapeType="1"/>
            </p:cNvSpPr>
            <p:nvPr/>
          </p:nvSpPr>
          <p:spPr bwMode="auto">
            <a:xfrm flipH="1" flipV="1">
              <a:off x="4422" y="543"/>
              <a:ext cx="33" cy="10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78" name="Line 39"/>
            <p:cNvSpPr>
              <a:spLocks noChangeShapeType="1"/>
            </p:cNvSpPr>
            <p:nvPr/>
          </p:nvSpPr>
          <p:spPr bwMode="auto">
            <a:xfrm flipV="1">
              <a:off x="4488" y="552"/>
              <a:ext cx="57" cy="10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244" name="Group 40"/>
          <p:cNvGrpSpPr>
            <a:grpSpLocks/>
          </p:cNvGrpSpPr>
          <p:nvPr/>
        </p:nvGrpSpPr>
        <p:grpSpPr bwMode="auto">
          <a:xfrm>
            <a:off x="4486275" y="3432175"/>
            <a:ext cx="914400" cy="1171575"/>
            <a:chOff x="3827" y="345"/>
            <a:chExt cx="804" cy="1032"/>
          </a:xfrm>
        </p:grpSpPr>
        <p:sp>
          <p:nvSpPr>
            <p:cNvPr id="10255" name="Freeform 41"/>
            <p:cNvSpPr>
              <a:spLocks/>
            </p:cNvSpPr>
            <p:nvPr/>
          </p:nvSpPr>
          <p:spPr bwMode="auto">
            <a:xfrm>
              <a:off x="3827" y="345"/>
              <a:ext cx="804" cy="1032"/>
            </a:xfrm>
            <a:custGeom>
              <a:avLst/>
              <a:gdLst>
                <a:gd name="T0" fmla="*/ 81 w 1052"/>
                <a:gd name="T1" fmla="*/ 204 h 1352"/>
                <a:gd name="T2" fmla="*/ 46 w 1052"/>
                <a:gd name="T3" fmla="*/ 176 h 1352"/>
                <a:gd name="T4" fmla="*/ 15 w 1052"/>
                <a:gd name="T5" fmla="*/ 135 h 1352"/>
                <a:gd name="T6" fmla="*/ 2 w 1052"/>
                <a:gd name="T7" fmla="*/ 92 h 1352"/>
                <a:gd name="T8" fmla="*/ 0 w 1052"/>
                <a:gd name="T9" fmla="*/ 47 h 1352"/>
                <a:gd name="T10" fmla="*/ 0 w 1052"/>
                <a:gd name="T11" fmla="*/ 12 h 1352"/>
                <a:gd name="T12" fmla="*/ 15 w 1052"/>
                <a:gd name="T13" fmla="*/ 18 h 1352"/>
                <a:gd name="T14" fmla="*/ 41 w 1052"/>
                <a:gd name="T15" fmla="*/ 18 h 1352"/>
                <a:gd name="T16" fmla="*/ 60 w 1052"/>
                <a:gd name="T17" fmla="*/ 14 h 1352"/>
                <a:gd name="T18" fmla="*/ 81 w 1052"/>
                <a:gd name="T19" fmla="*/ 0 h 1352"/>
                <a:gd name="T20" fmla="*/ 98 w 1052"/>
                <a:gd name="T21" fmla="*/ 10 h 1352"/>
                <a:gd name="T22" fmla="*/ 123 w 1052"/>
                <a:gd name="T23" fmla="*/ 19 h 1352"/>
                <a:gd name="T24" fmla="*/ 160 w 1052"/>
                <a:gd name="T25" fmla="*/ 14 h 1352"/>
                <a:gd name="T26" fmla="*/ 158 w 1052"/>
                <a:gd name="T27" fmla="*/ 85 h 1352"/>
                <a:gd name="T28" fmla="*/ 154 w 1052"/>
                <a:gd name="T29" fmla="*/ 114 h 1352"/>
                <a:gd name="T30" fmla="*/ 135 w 1052"/>
                <a:gd name="T31" fmla="*/ 153 h 1352"/>
                <a:gd name="T32" fmla="*/ 103 w 1052"/>
                <a:gd name="T33" fmla="*/ 188 h 1352"/>
                <a:gd name="T34" fmla="*/ 81 w 1052"/>
                <a:gd name="T35" fmla="*/ 20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0256" name="Group 42"/>
            <p:cNvGrpSpPr>
              <a:grpSpLocks/>
            </p:cNvGrpSpPr>
            <p:nvPr/>
          </p:nvGrpSpPr>
          <p:grpSpPr bwMode="auto">
            <a:xfrm>
              <a:off x="3868" y="552"/>
              <a:ext cx="726" cy="412"/>
              <a:chOff x="3853" y="552"/>
              <a:chExt cx="759" cy="412"/>
            </a:xfrm>
          </p:grpSpPr>
          <p:sp>
            <p:nvSpPr>
              <p:cNvPr id="10261" name="Freeform 43"/>
              <p:cNvSpPr>
                <a:spLocks/>
              </p:cNvSpPr>
              <p:nvPr/>
            </p:nvSpPr>
            <p:spPr bwMode="auto">
              <a:xfrm>
                <a:off x="3853" y="673"/>
                <a:ext cx="759" cy="230"/>
              </a:xfrm>
              <a:custGeom>
                <a:avLst/>
                <a:gdLst>
                  <a:gd name="T0" fmla="*/ 0 w 4460"/>
                  <a:gd name="T1" fmla="*/ 0 h 1352"/>
                  <a:gd name="T2" fmla="*/ 0 w 4460"/>
                  <a:gd name="T3" fmla="*/ 0 h 1352"/>
                  <a:gd name="T4" fmla="*/ 0 w 4460"/>
                  <a:gd name="T5" fmla="*/ 0 h 1352"/>
                  <a:gd name="T6" fmla="*/ 0 w 4460"/>
                  <a:gd name="T7" fmla="*/ 0 h 1352"/>
                  <a:gd name="T8" fmla="*/ 0 w 4460"/>
                  <a:gd name="T9" fmla="*/ 0 h 1352"/>
                  <a:gd name="T10" fmla="*/ 0 w 4460"/>
                  <a:gd name="T11" fmla="*/ 0 h 1352"/>
                  <a:gd name="T12" fmla="*/ 0 w 4460"/>
                  <a:gd name="T13" fmla="*/ 0 h 1352"/>
                  <a:gd name="T14" fmla="*/ 0 w 4460"/>
                  <a:gd name="T15" fmla="*/ 0 h 1352"/>
                  <a:gd name="T16" fmla="*/ 0 w 4460"/>
                  <a:gd name="T17" fmla="*/ 0 h 1352"/>
                  <a:gd name="T18" fmla="*/ 0 w 4460"/>
                  <a:gd name="T19" fmla="*/ 0 h 1352"/>
                  <a:gd name="T20" fmla="*/ 0 w 4460"/>
                  <a:gd name="T21" fmla="*/ 0 h 1352"/>
                  <a:gd name="T22" fmla="*/ 0 w 4460"/>
                  <a:gd name="T23" fmla="*/ 0 h 1352"/>
                  <a:gd name="T24" fmla="*/ 0 w 4460"/>
                  <a:gd name="T25" fmla="*/ 0 h 1352"/>
                  <a:gd name="T26" fmla="*/ 0 w 4460"/>
                  <a:gd name="T27" fmla="*/ 0 h 1352"/>
                  <a:gd name="T28" fmla="*/ 0 w 4460"/>
                  <a:gd name="T29" fmla="*/ 0 h 1352"/>
                  <a:gd name="T30" fmla="*/ 0 w 4460"/>
                  <a:gd name="T31" fmla="*/ 0 h 1352"/>
                  <a:gd name="T32" fmla="*/ 0 w 4460"/>
                  <a:gd name="T33" fmla="*/ 0 h 1352"/>
                  <a:gd name="T34" fmla="*/ 0 w 4460"/>
                  <a:gd name="T35" fmla="*/ 0 h 1352"/>
                  <a:gd name="T36" fmla="*/ 0 w 4460"/>
                  <a:gd name="T37" fmla="*/ 0 h 1352"/>
                  <a:gd name="T38" fmla="*/ 0 w 4460"/>
                  <a:gd name="T39" fmla="*/ 0 h 1352"/>
                  <a:gd name="T40" fmla="*/ 0 w 4460"/>
                  <a:gd name="T41" fmla="*/ 0 h 1352"/>
                  <a:gd name="T42" fmla="*/ 0 w 4460"/>
                  <a:gd name="T43" fmla="*/ 0 h 1352"/>
                  <a:gd name="T44" fmla="*/ 0 w 4460"/>
                  <a:gd name="T45" fmla="*/ 0 h 1352"/>
                  <a:gd name="T46" fmla="*/ 0 w 4460"/>
                  <a:gd name="T47" fmla="*/ 0 h 1352"/>
                  <a:gd name="T48" fmla="*/ 0 w 4460"/>
                  <a:gd name="T49" fmla="*/ 0 h 1352"/>
                  <a:gd name="T50" fmla="*/ 0 w 4460"/>
                  <a:gd name="T51" fmla="*/ 0 h 1352"/>
                  <a:gd name="T52" fmla="*/ 0 w 4460"/>
                  <a:gd name="T53" fmla="*/ 0 h 1352"/>
                  <a:gd name="T54" fmla="*/ 0 w 4460"/>
                  <a:gd name="T55" fmla="*/ 0 h 1352"/>
                  <a:gd name="T56" fmla="*/ 0 w 4460"/>
                  <a:gd name="T57" fmla="*/ 0 h 1352"/>
                  <a:gd name="T58" fmla="*/ 0 w 4460"/>
                  <a:gd name="T59" fmla="*/ 0 h 1352"/>
                  <a:gd name="T60" fmla="*/ 0 w 4460"/>
                  <a:gd name="T61" fmla="*/ 0 h 1352"/>
                  <a:gd name="T62" fmla="*/ 0 w 4460"/>
                  <a:gd name="T63" fmla="*/ 0 h 1352"/>
                  <a:gd name="T64" fmla="*/ 0 w 4460"/>
                  <a:gd name="T65" fmla="*/ 0 h 1352"/>
                  <a:gd name="T66" fmla="*/ 0 w 4460"/>
                  <a:gd name="T67" fmla="*/ 0 h 1352"/>
                  <a:gd name="T68" fmla="*/ 0 w 4460"/>
                  <a:gd name="T69" fmla="*/ 0 h 1352"/>
                  <a:gd name="T70" fmla="*/ 0 w 4460"/>
                  <a:gd name="T71" fmla="*/ 0 h 1352"/>
                  <a:gd name="T72" fmla="*/ 0 w 4460"/>
                  <a:gd name="T73" fmla="*/ 0 h 1352"/>
                  <a:gd name="T74" fmla="*/ 0 w 4460"/>
                  <a:gd name="T75" fmla="*/ 0 h 1352"/>
                  <a:gd name="T76" fmla="*/ 0 w 4460"/>
                  <a:gd name="T77" fmla="*/ 0 h 1352"/>
                  <a:gd name="T78" fmla="*/ 0 w 4460"/>
                  <a:gd name="T79" fmla="*/ 0 h 1352"/>
                  <a:gd name="T80" fmla="*/ 0 w 4460"/>
                  <a:gd name="T81" fmla="*/ 0 h 1352"/>
                  <a:gd name="T82" fmla="*/ 0 w 4460"/>
                  <a:gd name="T83" fmla="*/ 0 h 1352"/>
                  <a:gd name="T84" fmla="*/ 0 w 4460"/>
                  <a:gd name="T85" fmla="*/ 0 h 1352"/>
                  <a:gd name="T86" fmla="*/ 0 w 4460"/>
                  <a:gd name="T87" fmla="*/ 0 h 1352"/>
                  <a:gd name="T88" fmla="*/ 0 w 4460"/>
                  <a:gd name="T89" fmla="*/ 0 h 13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0"/>
                  <a:gd name="T136" fmla="*/ 0 h 1352"/>
                  <a:gd name="T137" fmla="*/ 4460 w 4460"/>
                  <a:gd name="T138" fmla="*/ 1352 h 13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0" h="1352">
                    <a:moveTo>
                      <a:pt x="4215" y="1300"/>
                    </a:moveTo>
                    <a:lnTo>
                      <a:pt x="4435" y="973"/>
                    </a:lnTo>
                    <a:lnTo>
                      <a:pt x="4460" y="563"/>
                    </a:lnTo>
                    <a:lnTo>
                      <a:pt x="4207" y="310"/>
                    </a:lnTo>
                    <a:lnTo>
                      <a:pt x="4131" y="55"/>
                    </a:lnTo>
                    <a:lnTo>
                      <a:pt x="3918" y="283"/>
                    </a:lnTo>
                    <a:lnTo>
                      <a:pt x="3863" y="25"/>
                    </a:lnTo>
                    <a:lnTo>
                      <a:pt x="3711" y="278"/>
                    </a:lnTo>
                    <a:lnTo>
                      <a:pt x="3631" y="0"/>
                    </a:lnTo>
                    <a:lnTo>
                      <a:pt x="3464" y="278"/>
                    </a:lnTo>
                    <a:lnTo>
                      <a:pt x="3416" y="6"/>
                    </a:lnTo>
                    <a:lnTo>
                      <a:pt x="3209" y="86"/>
                    </a:lnTo>
                    <a:lnTo>
                      <a:pt x="2947" y="27"/>
                    </a:lnTo>
                    <a:lnTo>
                      <a:pt x="2751" y="232"/>
                    </a:lnTo>
                    <a:lnTo>
                      <a:pt x="2319" y="327"/>
                    </a:lnTo>
                    <a:lnTo>
                      <a:pt x="951" y="270"/>
                    </a:lnTo>
                    <a:lnTo>
                      <a:pt x="855" y="27"/>
                    </a:lnTo>
                    <a:lnTo>
                      <a:pt x="473" y="139"/>
                    </a:lnTo>
                    <a:lnTo>
                      <a:pt x="127" y="416"/>
                    </a:lnTo>
                    <a:lnTo>
                      <a:pt x="0" y="762"/>
                    </a:lnTo>
                    <a:lnTo>
                      <a:pt x="68" y="1108"/>
                    </a:lnTo>
                    <a:lnTo>
                      <a:pt x="354" y="1257"/>
                    </a:lnTo>
                    <a:lnTo>
                      <a:pt x="405" y="1065"/>
                    </a:lnTo>
                    <a:lnTo>
                      <a:pt x="544" y="901"/>
                    </a:lnTo>
                    <a:lnTo>
                      <a:pt x="726" y="823"/>
                    </a:lnTo>
                    <a:lnTo>
                      <a:pt x="926" y="806"/>
                    </a:lnTo>
                    <a:lnTo>
                      <a:pt x="1125" y="874"/>
                    </a:lnTo>
                    <a:lnTo>
                      <a:pt x="1264" y="983"/>
                    </a:lnTo>
                    <a:lnTo>
                      <a:pt x="1357" y="1161"/>
                    </a:lnTo>
                    <a:lnTo>
                      <a:pt x="1382" y="1352"/>
                    </a:lnTo>
                    <a:lnTo>
                      <a:pt x="3304" y="1331"/>
                    </a:lnTo>
                    <a:lnTo>
                      <a:pt x="3295" y="1097"/>
                    </a:lnTo>
                    <a:lnTo>
                      <a:pt x="3317" y="912"/>
                    </a:lnTo>
                    <a:lnTo>
                      <a:pt x="3357" y="783"/>
                    </a:lnTo>
                    <a:lnTo>
                      <a:pt x="3452" y="671"/>
                    </a:lnTo>
                    <a:lnTo>
                      <a:pt x="3551" y="622"/>
                    </a:lnTo>
                    <a:lnTo>
                      <a:pt x="3665" y="608"/>
                    </a:lnTo>
                    <a:lnTo>
                      <a:pt x="3749" y="624"/>
                    </a:lnTo>
                    <a:lnTo>
                      <a:pt x="3844" y="662"/>
                    </a:lnTo>
                    <a:lnTo>
                      <a:pt x="3905" y="722"/>
                    </a:lnTo>
                    <a:lnTo>
                      <a:pt x="3950" y="812"/>
                    </a:lnTo>
                    <a:lnTo>
                      <a:pt x="3977" y="987"/>
                    </a:lnTo>
                    <a:lnTo>
                      <a:pt x="4004" y="1325"/>
                    </a:lnTo>
                    <a:lnTo>
                      <a:pt x="4215" y="1300"/>
                    </a:lnTo>
                    <a:close/>
                  </a:path>
                </a:pathLst>
              </a:custGeom>
              <a:solidFill>
                <a:schemeClr val="bg1"/>
              </a:solidFill>
              <a:ln w="9525">
                <a:solidFill>
                  <a:schemeClr val="bg1"/>
                </a:solidFill>
                <a:round/>
                <a:headEnd/>
                <a:tailEnd/>
              </a:ln>
            </p:spPr>
            <p:txBody>
              <a:bodyPr/>
              <a:lstStyle/>
              <a:p>
                <a:endParaRPr lang="en-US"/>
              </a:p>
            </p:txBody>
          </p:sp>
          <p:sp>
            <p:nvSpPr>
              <p:cNvPr id="10262" name="Freeform 44"/>
              <p:cNvSpPr>
                <a:spLocks/>
              </p:cNvSpPr>
              <p:nvPr/>
            </p:nvSpPr>
            <p:spPr bwMode="auto">
              <a:xfrm>
                <a:off x="4419" y="792"/>
                <a:ext cx="104" cy="166"/>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3" name="Freeform 45"/>
              <p:cNvSpPr>
                <a:spLocks/>
              </p:cNvSpPr>
              <p:nvPr/>
            </p:nvSpPr>
            <p:spPr bwMode="auto">
              <a:xfrm>
                <a:off x="4435" y="926"/>
                <a:ext cx="22" cy="2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4" name="Freeform 46"/>
              <p:cNvSpPr>
                <a:spLocks/>
              </p:cNvSpPr>
              <p:nvPr/>
            </p:nvSpPr>
            <p:spPr bwMode="auto">
              <a:xfrm>
                <a:off x="3936" y="832"/>
                <a:ext cx="131" cy="132"/>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5" name="Freeform 47"/>
              <p:cNvSpPr>
                <a:spLocks/>
              </p:cNvSpPr>
              <p:nvPr/>
            </p:nvSpPr>
            <p:spPr bwMode="auto">
              <a:xfrm>
                <a:off x="3964" y="941"/>
                <a:ext cx="25" cy="16"/>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6" name="Freeform 48"/>
              <p:cNvSpPr>
                <a:spLocks/>
              </p:cNvSpPr>
              <p:nvPr/>
            </p:nvSpPr>
            <p:spPr bwMode="auto">
              <a:xfrm>
                <a:off x="3993" y="552"/>
                <a:ext cx="383" cy="203"/>
              </a:xfrm>
              <a:custGeom>
                <a:avLst/>
                <a:gdLst>
                  <a:gd name="T0" fmla="*/ 0 w 2251"/>
                  <a:gd name="T1" fmla="*/ 0 h 1197"/>
                  <a:gd name="T2" fmla="*/ 0 w 2251"/>
                  <a:gd name="T3" fmla="*/ 0 h 1197"/>
                  <a:gd name="T4" fmla="*/ 0 w 2251"/>
                  <a:gd name="T5" fmla="*/ 0 h 1197"/>
                  <a:gd name="T6" fmla="*/ 0 w 2251"/>
                  <a:gd name="T7" fmla="*/ 0 h 1197"/>
                  <a:gd name="T8" fmla="*/ 0 w 2251"/>
                  <a:gd name="T9" fmla="*/ 0 h 1197"/>
                  <a:gd name="T10" fmla="*/ 0 w 2251"/>
                  <a:gd name="T11" fmla="*/ 0 h 1197"/>
                  <a:gd name="T12" fmla="*/ 0 w 2251"/>
                  <a:gd name="T13" fmla="*/ 0 h 1197"/>
                  <a:gd name="T14" fmla="*/ 0 w 2251"/>
                  <a:gd name="T15" fmla="*/ 0 h 1197"/>
                  <a:gd name="T16" fmla="*/ 0 w 2251"/>
                  <a:gd name="T17" fmla="*/ 0 h 1197"/>
                  <a:gd name="T18" fmla="*/ 0 w 2251"/>
                  <a:gd name="T19" fmla="*/ 0 h 1197"/>
                  <a:gd name="T20" fmla="*/ 0 w 2251"/>
                  <a:gd name="T21" fmla="*/ 0 h 1197"/>
                  <a:gd name="T22" fmla="*/ 0 w 2251"/>
                  <a:gd name="T23" fmla="*/ 0 h 1197"/>
                  <a:gd name="T24" fmla="*/ 0 w 2251"/>
                  <a:gd name="T25" fmla="*/ 0 h 1197"/>
                  <a:gd name="T26" fmla="*/ 0 w 2251"/>
                  <a:gd name="T27" fmla="*/ 0 h 1197"/>
                  <a:gd name="T28" fmla="*/ 0 w 2251"/>
                  <a:gd name="T29" fmla="*/ 0 h 1197"/>
                  <a:gd name="T30" fmla="*/ 0 w 2251"/>
                  <a:gd name="T31" fmla="*/ 0 h 1197"/>
                  <a:gd name="T32" fmla="*/ 0 w 2251"/>
                  <a:gd name="T33" fmla="*/ 0 h 1197"/>
                  <a:gd name="T34" fmla="*/ 0 w 2251"/>
                  <a:gd name="T35" fmla="*/ 0 h 1197"/>
                  <a:gd name="T36" fmla="*/ 0 w 2251"/>
                  <a:gd name="T37" fmla="*/ 0 h 1197"/>
                  <a:gd name="T38" fmla="*/ 0 w 2251"/>
                  <a:gd name="T39" fmla="*/ 0 h 1197"/>
                  <a:gd name="T40" fmla="*/ 0 w 2251"/>
                  <a:gd name="T41" fmla="*/ 0 h 1197"/>
                  <a:gd name="T42" fmla="*/ 0 w 2251"/>
                  <a:gd name="T43" fmla="*/ 0 h 1197"/>
                  <a:gd name="T44" fmla="*/ 0 w 2251"/>
                  <a:gd name="T45" fmla="*/ 0 h 1197"/>
                  <a:gd name="T46" fmla="*/ 0 w 2251"/>
                  <a:gd name="T47" fmla="*/ 0 h 1197"/>
                  <a:gd name="T48" fmla="*/ 0 w 2251"/>
                  <a:gd name="T49" fmla="*/ 0 h 1197"/>
                  <a:gd name="T50" fmla="*/ 0 w 2251"/>
                  <a:gd name="T51" fmla="*/ 0 h 1197"/>
                  <a:gd name="T52" fmla="*/ 0 w 2251"/>
                  <a:gd name="T53" fmla="*/ 0 h 1197"/>
                  <a:gd name="T54" fmla="*/ 0 w 2251"/>
                  <a:gd name="T55" fmla="*/ 0 h 1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51"/>
                  <a:gd name="T85" fmla="*/ 0 h 1197"/>
                  <a:gd name="T86" fmla="*/ 2251 w 2251"/>
                  <a:gd name="T87" fmla="*/ 1197 h 119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51" h="1197">
                    <a:moveTo>
                      <a:pt x="2251" y="870"/>
                    </a:moveTo>
                    <a:lnTo>
                      <a:pt x="1989" y="85"/>
                    </a:lnTo>
                    <a:lnTo>
                      <a:pt x="1846" y="20"/>
                    </a:lnTo>
                    <a:lnTo>
                      <a:pt x="1540" y="0"/>
                    </a:lnTo>
                    <a:lnTo>
                      <a:pt x="871" y="26"/>
                    </a:lnTo>
                    <a:lnTo>
                      <a:pt x="654" y="41"/>
                    </a:lnTo>
                    <a:lnTo>
                      <a:pt x="511" y="53"/>
                    </a:lnTo>
                    <a:lnTo>
                      <a:pt x="388" y="66"/>
                    </a:lnTo>
                    <a:lnTo>
                      <a:pt x="266" y="110"/>
                    </a:lnTo>
                    <a:lnTo>
                      <a:pt x="188" y="163"/>
                    </a:lnTo>
                    <a:lnTo>
                      <a:pt x="125" y="235"/>
                    </a:lnTo>
                    <a:lnTo>
                      <a:pt x="84" y="336"/>
                    </a:lnTo>
                    <a:lnTo>
                      <a:pt x="68" y="433"/>
                    </a:lnTo>
                    <a:lnTo>
                      <a:pt x="0" y="823"/>
                    </a:lnTo>
                    <a:lnTo>
                      <a:pt x="201" y="1174"/>
                    </a:lnTo>
                    <a:lnTo>
                      <a:pt x="295" y="494"/>
                    </a:lnTo>
                    <a:lnTo>
                      <a:pt x="335" y="403"/>
                    </a:lnTo>
                    <a:lnTo>
                      <a:pt x="395" y="338"/>
                    </a:lnTo>
                    <a:lnTo>
                      <a:pt x="477" y="287"/>
                    </a:lnTo>
                    <a:lnTo>
                      <a:pt x="565" y="262"/>
                    </a:lnTo>
                    <a:lnTo>
                      <a:pt x="960" y="226"/>
                    </a:lnTo>
                    <a:lnTo>
                      <a:pt x="960" y="1197"/>
                    </a:lnTo>
                    <a:lnTo>
                      <a:pt x="1103" y="1197"/>
                    </a:lnTo>
                    <a:lnTo>
                      <a:pt x="1103" y="211"/>
                    </a:lnTo>
                    <a:lnTo>
                      <a:pt x="1914" y="211"/>
                    </a:lnTo>
                    <a:lnTo>
                      <a:pt x="2129" y="956"/>
                    </a:lnTo>
                    <a:lnTo>
                      <a:pt x="2251" y="870"/>
                    </a:lnTo>
                    <a:close/>
                  </a:path>
                </a:pathLst>
              </a:custGeom>
              <a:solidFill>
                <a:schemeClr val="bg1"/>
              </a:solidFill>
              <a:ln w="9525">
                <a:solidFill>
                  <a:schemeClr val="bg1"/>
                </a:solidFill>
                <a:round/>
                <a:headEnd/>
                <a:tailEnd/>
              </a:ln>
            </p:spPr>
            <p:txBody>
              <a:bodyPr/>
              <a:lstStyle/>
              <a:p>
                <a:endParaRPr lang="en-US"/>
              </a:p>
            </p:txBody>
          </p:sp>
          <p:sp>
            <p:nvSpPr>
              <p:cNvPr id="10267" name="Freeform 49"/>
              <p:cNvSpPr>
                <a:spLocks/>
              </p:cNvSpPr>
              <p:nvPr/>
            </p:nvSpPr>
            <p:spPr bwMode="auto">
              <a:xfrm>
                <a:off x="4290" y="651"/>
                <a:ext cx="47" cy="66"/>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8" name="Freeform 50"/>
              <p:cNvSpPr>
                <a:spLocks/>
              </p:cNvSpPr>
              <p:nvPr/>
            </p:nvSpPr>
            <p:spPr bwMode="auto">
              <a:xfrm>
                <a:off x="4292" y="70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9" name="Freeform 51"/>
              <p:cNvSpPr>
                <a:spLocks/>
              </p:cNvSpPr>
              <p:nvPr/>
            </p:nvSpPr>
            <p:spPr bwMode="auto">
              <a:xfrm>
                <a:off x="4297" y="670"/>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0" name="Freeform 52"/>
              <p:cNvSpPr>
                <a:spLocks/>
              </p:cNvSpPr>
              <p:nvPr/>
            </p:nvSpPr>
            <p:spPr bwMode="auto">
              <a:xfrm>
                <a:off x="4166" y="679"/>
                <a:ext cx="210" cy="202"/>
              </a:xfrm>
              <a:custGeom>
                <a:avLst/>
                <a:gdLst>
                  <a:gd name="T0" fmla="*/ 0 w 1238"/>
                  <a:gd name="T1" fmla="*/ 0 h 1191"/>
                  <a:gd name="T2" fmla="*/ 0 w 1238"/>
                  <a:gd name="T3" fmla="*/ 0 h 1191"/>
                  <a:gd name="T4" fmla="*/ 0 w 1238"/>
                  <a:gd name="T5" fmla="*/ 0 h 1191"/>
                  <a:gd name="T6" fmla="*/ 0 w 1238"/>
                  <a:gd name="T7" fmla="*/ 0 h 1191"/>
                  <a:gd name="T8" fmla="*/ 0 w 1238"/>
                  <a:gd name="T9" fmla="*/ 0 h 1191"/>
                  <a:gd name="T10" fmla="*/ 0 w 1238"/>
                  <a:gd name="T11" fmla="*/ 0 h 1191"/>
                  <a:gd name="T12" fmla="*/ 0 w 1238"/>
                  <a:gd name="T13" fmla="*/ 0 h 1191"/>
                  <a:gd name="T14" fmla="*/ 0 w 1238"/>
                  <a:gd name="T15" fmla="*/ 0 h 1191"/>
                  <a:gd name="T16" fmla="*/ 0 w 1238"/>
                  <a:gd name="T17" fmla="*/ 0 h 1191"/>
                  <a:gd name="T18" fmla="*/ 0 w 1238"/>
                  <a:gd name="T19" fmla="*/ 0 h 1191"/>
                  <a:gd name="T20" fmla="*/ 0 w 1238"/>
                  <a:gd name="T21" fmla="*/ 0 h 1191"/>
                  <a:gd name="T22" fmla="*/ 0 w 1238"/>
                  <a:gd name="T23" fmla="*/ 0 h 1191"/>
                  <a:gd name="T24" fmla="*/ 0 w 1238"/>
                  <a:gd name="T25" fmla="*/ 0 h 1191"/>
                  <a:gd name="T26" fmla="*/ 0 w 1238"/>
                  <a:gd name="T27" fmla="*/ 0 h 1191"/>
                  <a:gd name="T28" fmla="*/ 0 w 1238"/>
                  <a:gd name="T29" fmla="*/ 0 h 1191"/>
                  <a:gd name="T30" fmla="*/ 0 w 1238"/>
                  <a:gd name="T31" fmla="*/ 0 h 11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38"/>
                  <a:gd name="T49" fmla="*/ 0 h 1191"/>
                  <a:gd name="T50" fmla="*/ 1238 w 1238"/>
                  <a:gd name="T51" fmla="*/ 1191 h 11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38" h="1191">
                    <a:moveTo>
                      <a:pt x="1139" y="0"/>
                    </a:moveTo>
                    <a:lnTo>
                      <a:pt x="1213" y="212"/>
                    </a:lnTo>
                    <a:lnTo>
                      <a:pt x="1238" y="1017"/>
                    </a:lnTo>
                    <a:lnTo>
                      <a:pt x="1204" y="1119"/>
                    </a:lnTo>
                    <a:lnTo>
                      <a:pt x="1103" y="1180"/>
                    </a:lnTo>
                    <a:lnTo>
                      <a:pt x="10" y="1191"/>
                    </a:lnTo>
                    <a:lnTo>
                      <a:pt x="0" y="298"/>
                    </a:lnTo>
                    <a:lnTo>
                      <a:pt x="42" y="306"/>
                    </a:lnTo>
                    <a:lnTo>
                      <a:pt x="55" y="1157"/>
                    </a:lnTo>
                    <a:lnTo>
                      <a:pt x="1103" y="1136"/>
                    </a:lnTo>
                    <a:lnTo>
                      <a:pt x="1173" y="1091"/>
                    </a:lnTo>
                    <a:lnTo>
                      <a:pt x="1204" y="1001"/>
                    </a:lnTo>
                    <a:lnTo>
                      <a:pt x="1173" y="218"/>
                    </a:lnTo>
                    <a:lnTo>
                      <a:pt x="1120" y="43"/>
                    </a:lnTo>
                    <a:lnTo>
                      <a:pt x="11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1" name="Freeform 53"/>
              <p:cNvSpPr>
                <a:spLocks/>
              </p:cNvSpPr>
              <p:nvPr/>
            </p:nvSpPr>
            <p:spPr bwMode="auto">
              <a:xfrm>
                <a:off x="4552" y="777"/>
                <a:ext cx="30" cy="52"/>
              </a:xfrm>
              <a:custGeom>
                <a:avLst/>
                <a:gdLst>
                  <a:gd name="T0" fmla="*/ 0 w 183"/>
                  <a:gd name="T1" fmla="*/ 0 h 309"/>
                  <a:gd name="T2" fmla="*/ 0 w 183"/>
                  <a:gd name="T3" fmla="*/ 0 h 309"/>
                  <a:gd name="T4" fmla="*/ 0 w 183"/>
                  <a:gd name="T5" fmla="*/ 0 h 309"/>
                  <a:gd name="T6" fmla="*/ 0 w 183"/>
                  <a:gd name="T7" fmla="*/ 0 h 309"/>
                  <a:gd name="T8" fmla="*/ 0 w 183"/>
                  <a:gd name="T9" fmla="*/ 0 h 309"/>
                  <a:gd name="T10" fmla="*/ 0 w 183"/>
                  <a:gd name="T11" fmla="*/ 0 h 309"/>
                  <a:gd name="T12" fmla="*/ 0 w 183"/>
                  <a:gd name="T13" fmla="*/ 0 h 309"/>
                  <a:gd name="T14" fmla="*/ 0 w 183"/>
                  <a:gd name="T15" fmla="*/ 0 h 309"/>
                  <a:gd name="T16" fmla="*/ 0 w 183"/>
                  <a:gd name="T17" fmla="*/ 0 h 309"/>
                  <a:gd name="T18" fmla="*/ 0 w 183"/>
                  <a:gd name="T19" fmla="*/ 0 h 309"/>
                  <a:gd name="T20" fmla="*/ 0 w 183"/>
                  <a:gd name="T21" fmla="*/ 0 h 309"/>
                  <a:gd name="T22" fmla="*/ 0 w 183"/>
                  <a:gd name="T23" fmla="*/ 0 h 309"/>
                  <a:gd name="T24" fmla="*/ 0 w 183"/>
                  <a:gd name="T25" fmla="*/ 0 h 309"/>
                  <a:gd name="T26" fmla="*/ 0 w 183"/>
                  <a:gd name="T27" fmla="*/ 0 h 309"/>
                  <a:gd name="T28" fmla="*/ 0 w 183"/>
                  <a:gd name="T29" fmla="*/ 0 h 309"/>
                  <a:gd name="T30" fmla="*/ 0 w 183"/>
                  <a:gd name="T31" fmla="*/ 0 h 309"/>
                  <a:gd name="T32" fmla="*/ 0 w 183"/>
                  <a:gd name="T33" fmla="*/ 0 h 309"/>
                  <a:gd name="T34" fmla="*/ 0 w 183"/>
                  <a:gd name="T35" fmla="*/ 0 h 309"/>
                  <a:gd name="T36" fmla="*/ 0 w 183"/>
                  <a:gd name="T37" fmla="*/ 0 h 309"/>
                  <a:gd name="T38" fmla="*/ 0 w 183"/>
                  <a:gd name="T39" fmla="*/ 0 h 309"/>
                  <a:gd name="T40" fmla="*/ 0 w 183"/>
                  <a:gd name="T41" fmla="*/ 0 h 309"/>
                  <a:gd name="T42" fmla="*/ 0 w 183"/>
                  <a:gd name="T43" fmla="*/ 0 h 3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3"/>
                  <a:gd name="T67" fmla="*/ 0 h 309"/>
                  <a:gd name="T68" fmla="*/ 183 w 183"/>
                  <a:gd name="T69" fmla="*/ 309 h 30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3" h="309">
                    <a:moveTo>
                      <a:pt x="97" y="304"/>
                    </a:moveTo>
                    <a:lnTo>
                      <a:pt x="124" y="309"/>
                    </a:lnTo>
                    <a:lnTo>
                      <a:pt x="149" y="300"/>
                    </a:lnTo>
                    <a:lnTo>
                      <a:pt x="170" y="275"/>
                    </a:lnTo>
                    <a:lnTo>
                      <a:pt x="179" y="239"/>
                    </a:lnTo>
                    <a:lnTo>
                      <a:pt x="183" y="193"/>
                    </a:lnTo>
                    <a:lnTo>
                      <a:pt x="177" y="146"/>
                    </a:lnTo>
                    <a:lnTo>
                      <a:pt x="164" y="98"/>
                    </a:lnTo>
                    <a:lnTo>
                      <a:pt x="143" y="57"/>
                    </a:lnTo>
                    <a:lnTo>
                      <a:pt x="116" y="24"/>
                    </a:lnTo>
                    <a:lnTo>
                      <a:pt x="88" y="5"/>
                    </a:lnTo>
                    <a:lnTo>
                      <a:pt x="61" y="0"/>
                    </a:lnTo>
                    <a:lnTo>
                      <a:pt x="35" y="9"/>
                    </a:lnTo>
                    <a:lnTo>
                      <a:pt x="16" y="34"/>
                    </a:lnTo>
                    <a:lnTo>
                      <a:pt x="4" y="70"/>
                    </a:lnTo>
                    <a:lnTo>
                      <a:pt x="0" y="114"/>
                    </a:lnTo>
                    <a:lnTo>
                      <a:pt x="8" y="161"/>
                    </a:lnTo>
                    <a:lnTo>
                      <a:pt x="21" y="211"/>
                    </a:lnTo>
                    <a:lnTo>
                      <a:pt x="42" y="250"/>
                    </a:lnTo>
                    <a:lnTo>
                      <a:pt x="69" y="285"/>
                    </a:lnTo>
                    <a:lnTo>
                      <a:pt x="97" y="304"/>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2" name="Freeform 54"/>
              <p:cNvSpPr>
                <a:spLocks/>
              </p:cNvSpPr>
              <p:nvPr/>
            </p:nvSpPr>
            <p:spPr bwMode="auto">
              <a:xfrm>
                <a:off x="4557" y="800"/>
                <a:ext cx="12" cy="14"/>
              </a:xfrm>
              <a:custGeom>
                <a:avLst/>
                <a:gdLst>
                  <a:gd name="T0" fmla="*/ 0 w 68"/>
                  <a:gd name="T1" fmla="*/ 0 h 82"/>
                  <a:gd name="T2" fmla="*/ 0 w 68"/>
                  <a:gd name="T3" fmla="*/ 0 h 82"/>
                  <a:gd name="T4" fmla="*/ 0 w 68"/>
                  <a:gd name="T5" fmla="*/ 0 h 82"/>
                  <a:gd name="T6" fmla="*/ 0 w 68"/>
                  <a:gd name="T7" fmla="*/ 0 h 82"/>
                  <a:gd name="T8" fmla="*/ 0 w 68"/>
                  <a:gd name="T9" fmla="*/ 0 h 82"/>
                  <a:gd name="T10" fmla="*/ 0 w 68"/>
                  <a:gd name="T11" fmla="*/ 0 h 82"/>
                  <a:gd name="T12" fmla="*/ 0 60000 65536"/>
                  <a:gd name="T13" fmla="*/ 0 60000 65536"/>
                  <a:gd name="T14" fmla="*/ 0 60000 65536"/>
                  <a:gd name="T15" fmla="*/ 0 60000 65536"/>
                  <a:gd name="T16" fmla="*/ 0 60000 65536"/>
                  <a:gd name="T17" fmla="*/ 0 60000 65536"/>
                  <a:gd name="T18" fmla="*/ 0 w 68"/>
                  <a:gd name="T19" fmla="*/ 0 h 82"/>
                  <a:gd name="T20" fmla="*/ 68 w 68"/>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68" h="82">
                    <a:moveTo>
                      <a:pt x="0" y="33"/>
                    </a:moveTo>
                    <a:lnTo>
                      <a:pt x="47" y="0"/>
                    </a:lnTo>
                    <a:lnTo>
                      <a:pt x="68" y="82"/>
                    </a:lnTo>
                    <a:lnTo>
                      <a:pt x="22" y="82"/>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494967" name="AutoShape 55"/>
            <p:cNvSpPr>
              <a:spLocks noChangeArrowheads="1"/>
            </p:cNvSpPr>
            <p:nvPr/>
          </p:nvSpPr>
          <p:spPr bwMode="auto">
            <a:xfrm rot="-1800000">
              <a:off x="4353" y="455"/>
              <a:ext cx="98" cy="94"/>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dirty="0"/>
            </a:p>
          </p:txBody>
        </p:sp>
        <p:sp>
          <p:nvSpPr>
            <p:cNvPr id="3494968" name="AutoShape 56"/>
            <p:cNvSpPr>
              <a:spLocks noChangeArrowheads="1"/>
            </p:cNvSpPr>
            <p:nvPr/>
          </p:nvSpPr>
          <p:spPr bwMode="auto">
            <a:xfrm rot="795858">
              <a:off x="4505" y="462"/>
              <a:ext cx="99" cy="91"/>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dirty="0"/>
            </a:p>
          </p:txBody>
        </p:sp>
        <p:sp>
          <p:nvSpPr>
            <p:cNvPr id="10259" name="Line 57"/>
            <p:cNvSpPr>
              <a:spLocks noChangeShapeType="1"/>
            </p:cNvSpPr>
            <p:nvPr/>
          </p:nvSpPr>
          <p:spPr bwMode="auto">
            <a:xfrm flipH="1" flipV="1">
              <a:off x="4422" y="543"/>
              <a:ext cx="33" cy="10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0" name="Line 58"/>
            <p:cNvSpPr>
              <a:spLocks noChangeShapeType="1"/>
            </p:cNvSpPr>
            <p:nvPr/>
          </p:nvSpPr>
          <p:spPr bwMode="auto">
            <a:xfrm flipV="1">
              <a:off x="4488" y="552"/>
              <a:ext cx="57" cy="10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245" name="Rectangle 59"/>
          <p:cNvSpPr>
            <a:spLocks noGrp="1" noChangeArrowheads="1"/>
          </p:cNvSpPr>
          <p:nvPr>
            <p:ph type="title"/>
          </p:nvPr>
        </p:nvSpPr>
        <p:spPr/>
        <p:txBody>
          <a:bodyPr/>
          <a:lstStyle/>
          <a:p>
            <a:pPr eaLnBrk="1" hangingPunct="1"/>
            <a:r>
              <a:rPr lang="en-US" smtClean="0"/>
              <a:t>Patterns</a:t>
            </a:r>
          </a:p>
        </p:txBody>
      </p:sp>
      <p:sp>
        <p:nvSpPr>
          <p:cNvPr id="10246" name="Rectangle 60"/>
          <p:cNvSpPr>
            <a:spLocks noGrp="1" noChangeArrowheads="1"/>
          </p:cNvSpPr>
          <p:nvPr>
            <p:ph idx="1"/>
          </p:nvPr>
        </p:nvSpPr>
        <p:spPr>
          <a:xfrm>
            <a:off x="609600" y="4903788"/>
            <a:ext cx="8156575" cy="1347787"/>
          </a:xfrm>
        </p:spPr>
        <p:txBody>
          <a:bodyPr/>
          <a:lstStyle/>
          <a:p>
            <a:pPr>
              <a:lnSpc>
                <a:spcPct val="90000"/>
              </a:lnSpc>
              <a:buFont typeface="Arial" charset="0"/>
              <a:buChar char="•"/>
            </a:pPr>
            <a:r>
              <a:rPr lang="en-US" smtClean="0"/>
              <a:t>Product model consists of set of "patterns" or templates</a:t>
            </a:r>
          </a:p>
          <a:p>
            <a:pPr lvl="1">
              <a:lnSpc>
                <a:spcPct val="90000"/>
              </a:lnSpc>
            </a:pPr>
            <a:r>
              <a:rPr lang="en-US" smtClean="0"/>
              <a:t>Used during policy transactions to generate specific instances of policies and policy sub-objects</a:t>
            </a:r>
          </a:p>
        </p:txBody>
      </p:sp>
      <p:sp>
        <p:nvSpPr>
          <p:cNvPr id="10247" name="Text Box 61"/>
          <p:cNvSpPr txBox="1">
            <a:spLocks noChangeArrowheads="1"/>
          </p:cNvSpPr>
          <p:nvPr/>
        </p:nvSpPr>
        <p:spPr bwMode="auto">
          <a:xfrm>
            <a:off x="1406525" y="3213100"/>
            <a:ext cx="17287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D33941"/>
                </a:solidFill>
              </a:rPr>
              <a:t>Collision</a:t>
            </a:r>
            <a:br>
              <a:rPr lang="en-US" sz="2400">
                <a:solidFill>
                  <a:srgbClr val="D33941"/>
                </a:solidFill>
              </a:rPr>
            </a:br>
            <a:r>
              <a:rPr lang="en-US" sz="2400">
                <a:solidFill>
                  <a:srgbClr val="D33941"/>
                </a:solidFill>
              </a:rPr>
              <a:t>Coverage</a:t>
            </a:r>
          </a:p>
        </p:txBody>
      </p:sp>
      <p:sp>
        <p:nvSpPr>
          <p:cNvPr id="10248" name="Line 62"/>
          <p:cNvSpPr>
            <a:spLocks noChangeShapeType="1"/>
          </p:cNvSpPr>
          <p:nvPr/>
        </p:nvSpPr>
        <p:spPr bwMode="auto">
          <a:xfrm flipV="1">
            <a:off x="2727325" y="1362075"/>
            <a:ext cx="1549400" cy="1192213"/>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9" name="Line 63"/>
          <p:cNvSpPr>
            <a:spLocks noChangeShapeType="1"/>
          </p:cNvSpPr>
          <p:nvPr/>
        </p:nvSpPr>
        <p:spPr bwMode="auto">
          <a:xfrm>
            <a:off x="2727325" y="2654300"/>
            <a:ext cx="1566863" cy="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50" name="Line 64"/>
          <p:cNvSpPr>
            <a:spLocks noChangeShapeType="1"/>
          </p:cNvSpPr>
          <p:nvPr/>
        </p:nvSpPr>
        <p:spPr bwMode="auto">
          <a:xfrm>
            <a:off x="2727325" y="2816225"/>
            <a:ext cx="1566863" cy="1012825"/>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51" name="Text Box 65"/>
          <p:cNvSpPr txBox="1">
            <a:spLocks noChangeArrowheads="1"/>
          </p:cNvSpPr>
          <p:nvPr/>
        </p:nvSpPr>
        <p:spPr bwMode="auto">
          <a:xfrm>
            <a:off x="5692775" y="515938"/>
            <a:ext cx="30638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Collision Coverage</a:t>
            </a:r>
            <a:br>
              <a:rPr lang="en-US" sz="1800">
                <a:solidFill>
                  <a:schemeClr val="bg1"/>
                </a:solidFill>
              </a:rPr>
            </a:br>
            <a:r>
              <a:rPr lang="en-US" sz="1800">
                <a:solidFill>
                  <a:schemeClr val="bg1"/>
                </a:solidFill>
              </a:rPr>
              <a:t>for Wright Construction</a:t>
            </a:r>
            <a:br>
              <a:rPr lang="en-US" sz="1800">
                <a:solidFill>
                  <a:schemeClr val="bg1"/>
                </a:solidFill>
              </a:rPr>
            </a:br>
            <a:r>
              <a:rPr lang="en-US" sz="1800">
                <a:solidFill>
                  <a:schemeClr val="bg1"/>
                </a:solidFill>
              </a:rPr>
              <a:t>Auto #1: Mazda Miata</a:t>
            </a:r>
            <a:br>
              <a:rPr lang="en-US" sz="1800">
                <a:solidFill>
                  <a:schemeClr val="bg1"/>
                </a:solidFill>
              </a:rPr>
            </a:br>
            <a:r>
              <a:rPr lang="en-US" sz="1800">
                <a:solidFill>
                  <a:schemeClr val="bg1"/>
                </a:solidFill>
              </a:rPr>
              <a:t>(accepted: $1000 deduct.)</a:t>
            </a:r>
          </a:p>
        </p:txBody>
      </p:sp>
      <p:sp>
        <p:nvSpPr>
          <p:cNvPr id="10252" name="Text Box 66"/>
          <p:cNvSpPr txBox="1">
            <a:spLocks noChangeArrowheads="1"/>
          </p:cNvSpPr>
          <p:nvPr/>
        </p:nvSpPr>
        <p:spPr bwMode="auto">
          <a:xfrm>
            <a:off x="5692775" y="1962150"/>
            <a:ext cx="30638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Collision Coverage</a:t>
            </a:r>
            <a:br>
              <a:rPr lang="en-US" sz="1800">
                <a:solidFill>
                  <a:schemeClr val="bg1"/>
                </a:solidFill>
              </a:rPr>
            </a:br>
            <a:r>
              <a:rPr lang="en-US" sz="1800">
                <a:solidFill>
                  <a:schemeClr val="bg1"/>
                </a:solidFill>
              </a:rPr>
              <a:t>for Wright Construction</a:t>
            </a:r>
            <a:br>
              <a:rPr lang="en-US" sz="1800">
                <a:solidFill>
                  <a:schemeClr val="bg1"/>
                </a:solidFill>
              </a:rPr>
            </a:br>
            <a:r>
              <a:rPr lang="en-US" sz="1800">
                <a:solidFill>
                  <a:schemeClr val="bg1"/>
                </a:solidFill>
              </a:rPr>
              <a:t>Auto #2: Ford Fiesta</a:t>
            </a:r>
            <a:br>
              <a:rPr lang="en-US" sz="1800">
                <a:solidFill>
                  <a:schemeClr val="bg1"/>
                </a:solidFill>
              </a:rPr>
            </a:br>
            <a:r>
              <a:rPr lang="en-US" sz="1800">
                <a:solidFill>
                  <a:schemeClr val="bg1"/>
                </a:solidFill>
              </a:rPr>
              <a:t>(accepted: $2000 deduct.)</a:t>
            </a:r>
          </a:p>
        </p:txBody>
      </p:sp>
      <p:sp>
        <p:nvSpPr>
          <p:cNvPr id="10253" name="Text Box 67"/>
          <p:cNvSpPr txBox="1">
            <a:spLocks noChangeArrowheads="1"/>
          </p:cNvSpPr>
          <p:nvPr/>
        </p:nvSpPr>
        <p:spPr bwMode="auto">
          <a:xfrm>
            <a:off x="5692775" y="3408363"/>
            <a:ext cx="3017838"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Collision Coverage</a:t>
            </a:r>
            <a:br>
              <a:rPr lang="en-US" sz="1800">
                <a:solidFill>
                  <a:schemeClr val="bg1"/>
                </a:solidFill>
              </a:rPr>
            </a:br>
            <a:r>
              <a:rPr lang="en-US" sz="1800">
                <a:solidFill>
                  <a:schemeClr val="bg1"/>
                </a:solidFill>
              </a:rPr>
              <a:t>for Calloway Cheese</a:t>
            </a:r>
            <a:br>
              <a:rPr lang="en-US" sz="1800">
                <a:solidFill>
                  <a:schemeClr val="bg1"/>
                </a:solidFill>
              </a:rPr>
            </a:br>
            <a:r>
              <a:rPr lang="en-US" sz="1800">
                <a:solidFill>
                  <a:schemeClr val="bg1"/>
                </a:solidFill>
              </a:rPr>
              <a:t>Auto #1: Nissan Maxima</a:t>
            </a:r>
            <a:br>
              <a:rPr lang="en-US" sz="1800">
                <a:solidFill>
                  <a:schemeClr val="bg1"/>
                </a:solidFill>
              </a:rPr>
            </a:br>
            <a:r>
              <a:rPr lang="en-US" sz="1800">
                <a:solidFill>
                  <a:schemeClr val="bg1"/>
                </a:solidFill>
              </a:rPr>
              <a:t>(declined)</a:t>
            </a:r>
          </a:p>
        </p:txBody>
      </p:sp>
      <p:sp>
        <p:nvSpPr>
          <p:cNvPr id="10254" name="Freeform 68"/>
          <p:cNvSpPr>
            <a:spLocks/>
          </p:cNvSpPr>
          <p:nvPr/>
        </p:nvSpPr>
        <p:spPr bwMode="auto">
          <a:xfrm>
            <a:off x="1860550" y="2173288"/>
            <a:ext cx="819150" cy="1052512"/>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FF"/>
          </a:solidFill>
          <a:ln w="19050">
            <a:solidFill>
              <a:srgbClr val="D33941"/>
            </a:solidFill>
            <a:prstDash val="sysDot"/>
            <a:round/>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Template_Dartmouth">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28483</TotalTime>
  <Words>4571</Words>
  <Application>Microsoft Office PowerPoint</Application>
  <PresentationFormat>On-screen Show (4:3)</PresentationFormat>
  <Paragraphs>460</Paragraphs>
  <Slides>46</Slides>
  <Notes>46</Notes>
  <HiddenSlides>1</HiddenSlides>
  <MMClips>0</MMClips>
  <ScaleCrop>false</ScaleCrop>
  <HeadingPairs>
    <vt:vector size="4" baseType="variant">
      <vt:variant>
        <vt:lpstr>Theme</vt:lpstr>
      </vt:variant>
      <vt:variant>
        <vt:i4>3</vt:i4>
      </vt:variant>
      <vt:variant>
        <vt:lpstr>Slide Titles</vt:lpstr>
      </vt:variant>
      <vt:variant>
        <vt:i4>46</vt:i4>
      </vt:variant>
    </vt:vector>
  </HeadingPairs>
  <TitlesOfParts>
    <vt:vector size="49" baseType="lpstr">
      <vt:lpstr>2_test-template</vt:lpstr>
      <vt:lpstr>PresentationTemplate_Dartmouth</vt:lpstr>
      <vt:lpstr>1_test-template</vt:lpstr>
      <vt:lpstr>Introduction to the Product Model</vt:lpstr>
      <vt:lpstr>Lesson objectives</vt:lpstr>
      <vt:lpstr>Lesson outline</vt:lpstr>
      <vt:lpstr>Product model</vt:lpstr>
      <vt:lpstr>Product model includes “policy file" information</vt:lpstr>
      <vt:lpstr>Product model includes information relevant to rating</vt:lpstr>
      <vt:lpstr>Configure product model using Product Designer</vt:lpstr>
      <vt:lpstr>Lesson outline</vt:lpstr>
      <vt:lpstr>Patterns</vt:lpstr>
      <vt:lpstr>Primary patterns in the Product Model</vt:lpstr>
      <vt:lpstr>Products</vt:lpstr>
      <vt:lpstr>Policy line pattern</vt:lpstr>
      <vt:lpstr>Coverable</vt:lpstr>
      <vt:lpstr>Coverage category</vt:lpstr>
      <vt:lpstr>Coverage pattern</vt:lpstr>
      <vt:lpstr>Coverage term pattern</vt:lpstr>
      <vt:lpstr>Question sets</vt:lpstr>
      <vt:lpstr>Modifier pattern</vt:lpstr>
      <vt:lpstr>Exclusions</vt:lpstr>
      <vt:lpstr>Conditions</vt:lpstr>
      <vt:lpstr>Lesson outline</vt:lpstr>
      <vt:lpstr>Availability</vt:lpstr>
      <vt:lpstr>When patterns are unavailable</vt:lpstr>
      <vt:lpstr>Specifying availability</vt:lpstr>
      <vt:lpstr>Determining availability of an entity</vt:lpstr>
      <vt:lpstr>Patterns with availability logic</vt:lpstr>
      <vt:lpstr>Lesson outline</vt:lpstr>
      <vt:lpstr>New coverage availability</vt:lpstr>
      <vt:lpstr>Coverage available for new business customers before renewal</vt:lpstr>
      <vt:lpstr>Lesson outline</vt:lpstr>
      <vt:lpstr>Grandfather when discontinuing a coverage</vt:lpstr>
      <vt:lpstr>(Notes only slide)</vt:lpstr>
      <vt:lpstr>Example: Grandfathering a coverage</vt:lpstr>
      <vt:lpstr>Result 1: Submission created on 08/01/13 </vt:lpstr>
      <vt:lpstr>Result 2: Submission created on 08/01/14</vt:lpstr>
      <vt:lpstr>Result 3: Renewal created on 02/01/14 for existing customer in California</vt:lpstr>
      <vt:lpstr>Patterns with grandfathering availability</vt:lpstr>
      <vt:lpstr>“Reference date” also determines availability</vt:lpstr>
      <vt:lpstr>Lesson outline</vt:lpstr>
      <vt:lpstr>Offerings</vt:lpstr>
      <vt:lpstr>Offerings availability</vt:lpstr>
      <vt:lpstr>Offerings patterns in the product model</vt:lpstr>
      <vt:lpstr>Configure Offerings in Product Designer</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Guidewire GScript</dc:title>
  <dc:subject>ClaimCenter 4.0 Foundation Training</dc:subject>
  <dc:creator>Guidewire</dc:creator>
  <dc:description>DO NOT DISTRIBUTE WITHOUT PERMISSION!</dc:description>
  <cp:lastModifiedBy>kshukla</cp:lastModifiedBy>
  <cp:revision>2240</cp:revision>
  <dcterms:created xsi:type="dcterms:W3CDTF">2007-08-02T20:13:16Z</dcterms:created>
  <dcterms:modified xsi:type="dcterms:W3CDTF">2013-08-20T19:10:37Z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